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91" r:id="rId4"/>
    <p:sldMasterId id="2147483729" r:id="rId5"/>
  </p:sldMasterIdLst>
  <p:notesMasterIdLst>
    <p:notesMasterId r:id="rId59"/>
  </p:notesMasterIdLst>
  <p:sldIdLst>
    <p:sldId id="256" r:id="rId6"/>
    <p:sldId id="303" r:id="rId7"/>
    <p:sldId id="257" r:id="rId8"/>
    <p:sldId id="259" r:id="rId9"/>
    <p:sldId id="343" r:id="rId10"/>
    <p:sldId id="260" r:id="rId11"/>
    <p:sldId id="262" r:id="rId12"/>
    <p:sldId id="2134959150" r:id="rId13"/>
    <p:sldId id="328" r:id="rId14"/>
    <p:sldId id="863" r:id="rId15"/>
    <p:sldId id="263" r:id="rId16"/>
    <p:sldId id="264" r:id="rId17"/>
    <p:sldId id="265" r:id="rId18"/>
    <p:sldId id="471" r:id="rId19"/>
    <p:sldId id="474" r:id="rId20"/>
    <p:sldId id="473" r:id="rId21"/>
    <p:sldId id="267" r:id="rId22"/>
    <p:sldId id="268" r:id="rId23"/>
    <p:sldId id="2134959152" r:id="rId24"/>
    <p:sldId id="2134959154" r:id="rId25"/>
    <p:sldId id="413" r:id="rId26"/>
    <p:sldId id="2134959153" r:id="rId27"/>
    <p:sldId id="277" r:id="rId28"/>
    <p:sldId id="278" r:id="rId29"/>
    <p:sldId id="2134959151" r:id="rId30"/>
    <p:sldId id="280" r:id="rId31"/>
    <p:sldId id="281" r:id="rId32"/>
    <p:sldId id="282" r:id="rId33"/>
    <p:sldId id="283" r:id="rId34"/>
    <p:sldId id="284" r:id="rId35"/>
    <p:sldId id="285" r:id="rId36"/>
    <p:sldId id="342" r:id="rId37"/>
    <p:sldId id="286" r:id="rId38"/>
    <p:sldId id="287" r:id="rId39"/>
    <p:sldId id="289" r:id="rId40"/>
    <p:sldId id="290" r:id="rId41"/>
    <p:sldId id="291" r:id="rId42"/>
    <p:sldId id="292" r:id="rId43"/>
    <p:sldId id="294" r:id="rId44"/>
    <p:sldId id="295" r:id="rId45"/>
    <p:sldId id="296" r:id="rId46"/>
    <p:sldId id="297" r:id="rId47"/>
    <p:sldId id="298" r:id="rId48"/>
    <p:sldId id="300" r:id="rId49"/>
    <p:sldId id="302" r:id="rId50"/>
    <p:sldId id="272" r:id="rId51"/>
    <p:sldId id="2134959155" r:id="rId52"/>
    <p:sldId id="1800478839" r:id="rId53"/>
    <p:sldId id="332" r:id="rId54"/>
    <p:sldId id="333" r:id="rId55"/>
    <p:sldId id="334" r:id="rId56"/>
    <p:sldId id="335" r:id="rId57"/>
    <p:sldId id="30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Katsarou-Katsari" initials="A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rgbClr val="E91717"/>
              </a:solidFill>
              <a:ln w="19050">
                <a:noFill/>
              </a:ln>
              <a:effectLst/>
            </c:spPr>
            <c:extLst>
              <c:ext xmlns:c16="http://schemas.microsoft.com/office/drawing/2014/chart" uri="{C3380CC4-5D6E-409C-BE32-E72D297353CC}">
                <c16:uniqueId val="{00000001-C907-4B3E-9340-6E4AFBE0D7DD}"/>
              </c:ext>
            </c:extLst>
          </c:dPt>
          <c:dPt>
            <c:idx val="1"/>
            <c:bubble3D val="0"/>
            <c:spPr>
              <a:solidFill>
                <a:schemeClr val="tx1">
                  <a:lumMod val="20000"/>
                  <a:lumOff val="80000"/>
                </a:schemeClr>
              </a:solidFill>
              <a:ln w="19050">
                <a:noFill/>
              </a:ln>
              <a:effectLst/>
            </c:spPr>
            <c:extLst>
              <c:ext xmlns:c16="http://schemas.microsoft.com/office/drawing/2014/chart" uri="{C3380CC4-5D6E-409C-BE32-E72D297353CC}">
                <c16:uniqueId val="{00000003-C907-4B3E-9340-6E4AFBE0D7DD}"/>
              </c:ext>
            </c:extLst>
          </c:dPt>
          <c:cat>
            <c:strRef>
              <c:f>Tabelle1!$A$2:$A$3</c:f>
              <c:strCache>
                <c:ptCount val="2"/>
                <c:pt idx="0">
                  <c:v>1. Quartal</c:v>
                </c:pt>
                <c:pt idx="1">
                  <c:v>2. Quartal</c:v>
                </c:pt>
              </c:strCache>
            </c:strRef>
          </c:cat>
          <c:val>
            <c:numRef>
              <c:f>Tabelle1!$B$2:$B$3</c:f>
              <c:numCache>
                <c:formatCode>General</c:formatCode>
                <c:ptCount val="2"/>
                <c:pt idx="0">
                  <c:v>61</c:v>
                </c:pt>
                <c:pt idx="1">
                  <c:v>39</c:v>
                </c:pt>
              </c:numCache>
            </c:numRef>
          </c:val>
          <c:extLst>
            <c:ext xmlns:c16="http://schemas.microsoft.com/office/drawing/2014/chart" uri="{C3380CC4-5D6E-409C-BE32-E72D297353CC}">
              <c16:uniqueId val="{00000004-C907-4B3E-9340-6E4AFBE0D7DD}"/>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rgbClr val="E91717"/>
              </a:solidFill>
              <a:ln w="19050">
                <a:noFill/>
              </a:ln>
              <a:effectLst/>
            </c:spPr>
            <c:extLst>
              <c:ext xmlns:c16="http://schemas.microsoft.com/office/drawing/2014/chart" uri="{C3380CC4-5D6E-409C-BE32-E72D297353CC}">
                <c16:uniqueId val="{00000001-891D-496C-85DB-89A1BB0B9A1B}"/>
              </c:ext>
            </c:extLst>
          </c:dPt>
          <c:dPt>
            <c:idx val="1"/>
            <c:bubble3D val="0"/>
            <c:spPr>
              <a:solidFill>
                <a:schemeClr val="tx1">
                  <a:lumMod val="20000"/>
                  <a:lumOff val="80000"/>
                </a:schemeClr>
              </a:solidFill>
              <a:ln w="19050">
                <a:noFill/>
              </a:ln>
              <a:effectLst/>
            </c:spPr>
            <c:extLst>
              <c:ext xmlns:c16="http://schemas.microsoft.com/office/drawing/2014/chart" uri="{C3380CC4-5D6E-409C-BE32-E72D297353CC}">
                <c16:uniqueId val="{00000003-891D-496C-85DB-89A1BB0B9A1B}"/>
              </c:ext>
            </c:extLst>
          </c:dPt>
          <c:cat>
            <c:strRef>
              <c:f>Tabelle1!$A$2:$A$3</c:f>
              <c:strCache>
                <c:ptCount val="2"/>
                <c:pt idx="0">
                  <c:v>1. Quartal</c:v>
                </c:pt>
                <c:pt idx="1">
                  <c:v>2. Quartal</c:v>
                </c:pt>
              </c:strCache>
            </c:strRef>
          </c:cat>
          <c:val>
            <c:numRef>
              <c:f>Tabelle1!$B$2:$B$3</c:f>
              <c:numCache>
                <c:formatCode>General</c:formatCode>
                <c:ptCount val="2"/>
                <c:pt idx="0">
                  <c:v>54</c:v>
                </c:pt>
                <c:pt idx="1">
                  <c:v>46</c:v>
                </c:pt>
              </c:numCache>
            </c:numRef>
          </c:val>
          <c:extLst>
            <c:ext xmlns:c16="http://schemas.microsoft.com/office/drawing/2014/chart" uri="{C3380CC4-5D6E-409C-BE32-E72D297353CC}">
              <c16:uniqueId val="{00000004-891D-496C-85DB-89A1BB0B9A1B}"/>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rgbClr val="E91717"/>
              </a:solidFill>
              <a:ln w="19050">
                <a:noFill/>
              </a:ln>
              <a:effectLst/>
            </c:spPr>
            <c:extLst>
              <c:ext xmlns:c16="http://schemas.microsoft.com/office/drawing/2014/chart" uri="{C3380CC4-5D6E-409C-BE32-E72D297353CC}">
                <c16:uniqueId val="{00000001-9265-4ED9-8850-E5179252CEBF}"/>
              </c:ext>
            </c:extLst>
          </c:dPt>
          <c:dPt>
            <c:idx val="1"/>
            <c:bubble3D val="0"/>
            <c:spPr>
              <a:solidFill>
                <a:schemeClr val="tx1">
                  <a:lumMod val="20000"/>
                  <a:lumOff val="80000"/>
                </a:schemeClr>
              </a:solidFill>
              <a:ln w="19050">
                <a:noFill/>
              </a:ln>
              <a:effectLst/>
            </c:spPr>
            <c:extLst>
              <c:ext xmlns:c16="http://schemas.microsoft.com/office/drawing/2014/chart" uri="{C3380CC4-5D6E-409C-BE32-E72D297353CC}">
                <c16:uniqueId val="{00000003-9265-4ED9-8850-E5179252CEBF}"/>
              </c:ext>
            </c:extLst>
          </c:dPt>
          <c:cat>
            <c:strRef>
              <c:f>Tabelle1!$A$2:$A$3</c:f>
              <c:strCache>
                <c:ptCount val="2"/>
                <c:pt idx="0">
                  <c:v>1. Quartal</c:v>
                </c:pt>
                <c:pt idx="1">
                  <c:v>2. Quartal</c:v>
                </c:pt>
              </c:strCache>
            </c:strRef>
          </c:cat>
          <c:val>
            <c:numRef>
              <c:f>Tabelle1!$B$2:$B$3</c:f>
              <c:numCache>
                <c:formatCode>General</c:formatCode>
                <c:ptCount val="2"/>
                <c:pt idx="0">
                  <c:v>82</c:v>
                </c:pt>
                <c:pt idx="1">
                  <c:v>18</c:v>
                </c:pt>
              </c:numCache>
            </c:numRef>
          </c:val>
          <c:extLst>
            <c:ext xmlns:c16="http://schemas.microsoft.com/office/drawing/2014/chart" uri="{C3380CC4-5D6E-409C-BE32-E72D297353CC}">
              <c16:uniqueId val="{00000004-9265-4ED9-8850-E5179252CEBF}"/>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rgbClr val="E91717"/>
              </a:solidFill>
              <a:ln w="19050">
                <a:noFill/>
              </a:ln>
              <a:effectLst/>
            </c:spPr>
            <c:extLst>
              <c:ext xmlns:c16="http://schemas.microsoft.com/office/drawing/2014/chart" uri="{C3380CC4-5D6E-409C-BE32-E72D297353CC}">
                <c16:uniqueId val="{00000001-D358-402B-BB51-7B3272B6A904}"/>
              </c:ext>
            </c:extLst>
          </c:dPt>
          <c:dPt>
            <c:idx val="1"/>
            <c:bubble3D val="0"/>
            <c:spPr>
              <a:solidFill>
                <a:schemeClr val="tx1">
                  <a:lumMod val="20000"/>
                  <a:lumOff val="80000"/>
                </a:schemeClr>
              </a:solidFill>
              <a:ln w="19050">
                <a:noFill/>
              </a:ln>
              <a:effectLst/>
            </c:spPr>
            <c:extLst>
              <c:ext xmlns:c16="http://schemas.microsoft.com/office/drawing/2014/chart" uri="{C3380CC4-5D6E-409C-BE32-E72D297353CC}">
                <c16:uniqueId val="{00000003-D358-402B-BB51-7B3272B6A904}"/>
              </c:ext>
            </c:extLst>
          </c:dPt>
          <c:cat>
            <c:strRef>
              <c:f>Tabelle1!$A$2:$A$3</c:f>
              <c:strCache>
                <c:ptCount val="2"/>
                <c:pt idx="0">
                  <c:v>1. Quartal</c:v>
                </c:pt>
                <c:pt idx="1">
                  <c:v>2. Quartal</c:v>
                </c:pt>
              </c:strCache>
            </c:strRef>
          </c:cat>
          <c:val>
            <c:numRef>
              <c:f>Tabelle1!$B$2:$B$3</c:f>
              <c:numCache>
                <c:formatCode>General</c:formatCode>
                <c:ptCount val="2"/>
                <c:pt idx="0">
                  <c:v>81</c:v>
                </c:pt>
                <c:pt idx="1">
                  <c:v>19</c:v>
                </c:pt>
              </c:numCache>
            </c:numRef>
          </c:val>
          <c:extLst>
            <c:ext xmlns:c16="http://schemas.microsoft.com/office/drawing/2014/chart" uri="{C3380CC4-5D6E-409C-BE32-E72D297353CC}">
              <c16:uniqueId val="{00000004-D358-402B-BB51-7B3272B6A904}"/>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dPt>
            <c:idx val="0"/>
            <c:bubble3D val="0"/>
            <c:spPr>
              <a:solidFill>
                <a:srgbClr val="E91717"/>
              </a:solidFill>
              <a:ln w="19050">
                <a:noFill/>
              </a:ln>
              <a:effectLst/>
            </c:spPr>
            <c:extLst>
              <c:ext xmlns:c16="http://schemas.microsoft.com/office/drawing/2014/chart" uri="{C3380CC4-5D6E-409C-BE32-E72D297353CC}">
                <c16:uniqueId val="{00000001-C5D1-4518-82BC-6D2E0F871E6C}"/>
              </c:ext>
            </c:extLst>
          </c:dPt>
          <c:dPt>
            <c:idx val="1"/>
            <c:bubble3D val="0"/>
            <c:spPr>
              <a:solidFill>
                <a:schemeClr val="tx1">
                  <a:lumMod val="20000"/>
                  <a:lumOff val="80000"/>
                </a:schemeClr>
              </a:solidFill>
              <a:ln w="19050">
                <a:noFill/>
              </a:ln>
              <a:effectLst/>
            </c:spPr>
            <c:extLst>
              <c:ext xmlns:c16="http://schemas.microsoft.com/office/drawing/2014/chart" uri="{C3380CC4-5D6E-409C-BE32-E72D297353CC}">
                <c16:uniqueId val="{00000003-C5D1-4518-82BC-6D2E0F871E6C}"/>
              </c:ext>
            </c:extLst>
          </c:dPt>
          <c:cat>
            <c:strRef>
              <c:f>Tabelle1!$A$2:$A$3</c:f>
              <c:strCache>
                <c:ptCount val="2"/>
                <c:pt idx="0">
                  <c:v>1. Quartal</c:v>
                </c:pt>
                <c:pt idx="1">
                  <c:v>2. Quartal</c:v>
                </c:pt>
              </c:strCache>
            </c:strRef>
          </c:cat>
          <c:val>
            <c:numRef>
              <c:f>Tabelle1!$B$2:$B$3</c:f>
              <c:numCache>
                <c:formatCode>General</c:formatCode>
                <c:ptCount val="2"/>
                <c:pt idx="0">
                  <c:v>25</c:v>
                </c:pt>
                <c:pt idx="1">
                  <c:v>75</c:v>
                </c:pt>
              </c:numCache>
            </c:numRef>
          </c:val>
          <c:extLst>
            <c:ext xmlns:c16="http://schemas.microsoft.com/office/drawing/2014/chart" uri="{C3380CC4-5D6E-409C-BE32-E72D297353CC}">
              <c16:uniqueId val="{00000004-C5D1-4518-82BC-6D2E0F871E6C}"/>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C7C8C-1849-458A-81DF-C8733D1C817F}"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l-GR"/>
        </a:p>
      </dgm:t>
    </dgm:pt>
    <dgm:pt modelId="{74F3F813-4141-4531-A42B-1B4F6E601540}">
      <dgm:prSet/>
      <dgm:spPr/>
      <dgm:t>
        <a:bodyPr/>
        <a:lstStyle/>
        <a:p>
          <a:pPr rtl="0"/>
          <a:r>
            <a:rPr lang="el-GR" dirty="0">
              <a:solidFill>
                <a:schemeClr val="tx1"/>
              </a:solidFill>
              <a:latin typeface="Comic Sans MS" panose="030F0702030302020204" pitchFamily="66" charset="0"/>
            </a:rPr>
            <a:t>Οι πολυμορφισμοί του γονιδίου της φιλαγγρίνης έχουν σχετιστεί με αυξημένο κίνδυνο εμφάνισης ΑΔ .</a:t>
          </a:r>
        </a:p>
      </dgm:t>
    </dgm:pt>
    <dgm:pt modelId="{C2922AB2-D514-4EE1-8586-FB3DA67C2E6D}" type="parTrans" cxnId="{D711EBDB-F001-47A6-9ADE-F2C5C786E745}">
      <dgm:prSet/>
      <dgm:spPr/>
      <dgm:t>
        <a:bodyPr/>
        <a:lstStyle/>
        <a:p>
          <a:endParaRPr lang="el-GR"/>
        </a:p>
      </dgm:t>
    </dgm:pt>
    <dgm:pt modelId="{15C48CF0-A2CD-4F64-8871-0BF9AA15BCBE}" type="sibTrans" cxnId="{D711EBDB-F001-47A6-9ADE-F2C5C786E745}">
      <dgm:prSet/>
      <dgm:spPr/>
      <dgm:t>
        <a:bodyPr/>
        <a:lstStyle/>
        <a:p>
          <a:endParaRPr lang="el-GR"/>
        </a:p>
      </dgm:t>
    </dgm:pt>
    <dgm:pt modelId="{AD6DBADE-D031-494D-AEAC-4BC6D7D36CF0}">
      <dgm:prSet/>
      <dgm:spPr/>
      <dgm:t>
        <a:bodyPr/>
        <a:lstStyle/>
        <a:p>
          <a:pPr rtl="0"/>
          <a:r>
            <a:rPr lang="el-GR" dirty="0">
              <a:solidFill>
                <a:schemeClr val="tx1"/>
              </a:solidFill>
              <a:latin typeface="Comic Sans MS" panose="030F0702030302020204" pitchFamily="66" charset="0"/>
            </a:rPr>
            <a:t>Η συσχέτιση της φιλαγγρίνης με τη </a:t>
          </a:r>
          <a:r>
            <a:rPr lang="el-GR" b="1" dirty="0">
              <a:solidFill>
                <a:schemeClr val="tx1"/>
              </a:solidFill>
              <a:latin typeface="Comic Sans MS" panose="030F0702030302020204" pitchFamily="66" charset="0"/>
            </a:rPr>
            <a:t>βαρύτητα</a:t>
          </a:r>
          <a:r>
            <a:rPr lang="el-GR" dirty="0">
              <a:solidFill>
                <a:schemeClr val="tx1"/>
              </a:solidFill>
              <a:latin typeface="Comic Sans MS" panose="030F0702030302020204" pitchFamily="66" charset="0"/>
            </a:rPr>
            <a:t> της ΑΔ είναι αντικείμενο έρευνας</a:t>
          </a:r>
        </a:p>
      </dgm:t>
    </dgm:pt>
    <dgm:pt modelId="{C37BF7A8-5C29-4D14-BDDC-E986E2D87E21}" type="parTrans" cxnId="{B0A449DC-5AF3-4424-887A-387BA30E4843}">
      <dgm:prSet/>
      <dgm:spPr/>
      <dgm:t>
        <a:bodyPr/>
        <a:lstStyle/>
        <a:p>
          <a:endParaRPr lang="el-GR"/>
        </a:p>
      </dgm:t>
    </dgm:pt>
    <dgm:pt modelId="{21D00991-90A9-4FD7-8AE9-6BBDB3A9586C}" type="sibTrans" cxnId="{B0A449DC-5AF3-4424-887A-387BA30E4843}">
      <dgm:prSet/>
      <dgm:spPr/>
      <dgm:t>
        <a:bodyPr/>
        <a:lstStyle/>
        <a:p>
          <a:endParaRPr lang="el-GR"/>
        </a:p>
      </dgm:t>
    </dgm:pt>
    <dgm:pt modelId="{BD4D545B-EBC9-4214-AD8A-B2A112C46E04}">
      <dgm:prSet/>
      <dgm:spPr/>
      <dgm:t>
        <a:bodyPr/>
        <a:lstStyle/>
        <a:p>
          <a:pPr rtl="0"/>
          <a:r>
            <a:rPr lang="el-GR" dirty="0">
              <a:solidFill>
                <a:schemeClr val="tx1"/>
              </a:solidFill>
              <a:latin typeface="Comic Sans MS" panose="030F0702030302020204" pitchFamily="66" charset="0"/>
            </a:rPr>
            <a:t>Έχουν βρεθεί τούλαχιστον </a:t>
          </a:r>
          <a:r>
            <a:rPr lang="el-GR" b="1" dirty="0">
              <a:solidFill>
                <a:schemeClr val="tx1"/>
              </a:solidFill>
              <a:latin typeface="Comic Sans MS" panose="030F0702030302020204" pitchFamily="66" charset="0"/>
            </a:rPr>
            <a:t>20 πολυμορφισμοί του γονιδίου</a:t>
          </a:r>
          <a:r>
            <a:rPr lang="el-GR" dirty="0">
              <a:solidFill>
                <a:schemeClr val="tx1"/>
              </a:solidFill>
              <a:latin typeface="Comic Sans MS" panose="030F0702030302020204" pitchFamily="66" charset="0"/>
            </a:rPr>
            <a:t> της φιλαγγρίνης σε ατοπικούς ασθενείς στην Ευρώπη</a:t>
          </a:r>
        </a:p>
      </dgm:t>
    </dgm:pt>
    <dgm:pt modelId="{8E0556C9-8435-4FB3-A55C-F8C9EF63EC1A}" type="parTrans" cxnId="{179CF337-5487-40B0-BBBA-B6FDC2F1C54B}">
      <dgm:prSet/>
      <dgm:spPr/>
      <dgm:t>
        <a:bodyPr/>
        <a:lstStyle/>
        <a:p>
          <a:endParaRPr lang="el-GR"/>
        </a:p>
      </dgm:t>
    </dgm:pt>
    <dgm:pt modelId="{691F8D2D-EE60-43C1-9674-F8CDA4632E15}" type="sibTrans" cxnId="{179CF337-5487-40B0-BBBA-B6FDC2F1C54B}">
      <dgm:prSet/>
      <dgm:spPr/>
      <dgm:t>
        <a:bodyPr/>
        <a:lstStyle/>
        <a:p>
          <a:endParaRPr lang="el-GR"/>
        </a:p>
      </dgm:t>
    </dgm:pt>
    <dgm:pt modelId="{75C5A54B-7653-4360-926F-796C1F198CD6}">
      <dgm:prSet/>
      <dgm:spPr/>
      <dgm:t>
        <a:bodyPr/>
        <a:lstStyle/>
        <a:p>
          <a:pPr rtl="0"/>
          <a:r>
            <a:rPr lang="el-GR" dirty="0">
              <a:solidFill>
                <a:schemeClr val="tx1"/>
              </a:solidFill>
              <a:latin typeface="Comic Sans MS" panose="030F0702030302020204" pitchFamily="66" charset="0"/>
            </a:rPr>
            <a:t>Υπάρχουν </a:t>
          </a:r>
          <a:r>
            <a:rPr lang="el-GR" b="1" dirty="0">
              <a:solidFill>
                <a:schemeClr val="tx1"/>
              </a:solidFill>
              <a:latin typeface="Comic Sans MS" panose="030F0702030302020204" pitchFamily="66" charset="0"/>
            </a:rPr>
            <a:t>διαφοροποιήσεις </a:t>
          </a:r>
          <a:r>
            <a:rPr lang="el-GR" dirty="0">
              <a:solidFill>
                <a:schemeClr val="tx1"/>
              </a:solidFill>
              <a:latin typeface="Comic Sans MS" panose="030F0702030302020204" pitchFamily="66" charset="0"/>
            </a:rPr>
            <a:t>στους γενετικούς </a:t>
          </a:r>
          <a:r>
            <a:rPr lang="el-GR" b="1" dirty="0">
              <a:solidFill>
                <a:schemeClr val="tx1"/>
              </a:solidFill>
              <a:latin typeface="Comic Sans MS" panose="030F0702030302020204" pitchFamily="66" charset="0"/>
            </a:rPr>
            <a:t>πολυμορφισμούς</a:t>
          </a:r>
          <a:r>
            <a:rPr lang="el-GR" dirty="0">
              <a:solidFill>
                <a:schemeClr val="tx1"/>
              </a:solidFill>
              <a:latin typeface="Comic Sans MS" panose="030F0702030302020204" pitchFamily="66" charset="0"/>
            </a:rPr>
            <a:t> της φιλαγγρίνης αλλά και στην </a:t>
          </a:r>
          <a:r>
            <a:rPr lang="el-GR" b="1" dirty="0">
              <a:solidFill>
                <a:schemeClr val="tx1"/>
              </a:solidFill>
              <a:latin typeface="Comic Sans MS" panose="030F0702030302020204" pitchFamily="66" charset="0"/>
            </a:rPr>
            <a:t>συχνότητα κατανομής </a:t>
          </a:r>
          <a:r>
            <a:rPr lang="el-GR" dirty="0">
              <a:solidFill>
                <a:schemeClr val="tx1"/>
              </a:solidFill>
              <a:latin typeface="Comic Sans MS" panose="030F0702030302020204" pitchFamily="66" charset="0"/>
            </a:rPr>
            <a:t>τους ανάλογα με τον </a:t>
          </a:r>
          <a:r>
            <a:rPr lang="el-GR" b="1" dirty="0">
              <a:solidFill>
                <a:schemeClr val="tx1"/>
              </a:solidFill>
              <a:latin typeface="Comic Sans MS" panose="030F0702030302020204" pitchFamily="66" charset="0"/>
            </a:rPr>
            <a:t>πληθυσμό </a:t>
          </a:r>
          <a:r>
            <a:rPr lang="el-GR" dirty="0">
              <a:solidFill>
                <a:schemeClr val="tx1"/>
              </a:solidFill>
              <a:latin typeface="Comic Sans MS" panose="030F0702030302020204" pitchFamily="66" charset="0"/>
            </a:rPr>
            <a:t>που μελετάται.</a:t>
          </a:r>
        </a:p>
      </dgm:t>
    </dgm:pt>
    <dgm:pt modelId="{FC1D8DA5-C8C5-4733-9F6C-A0F31D31B1F9}" type="parTrans" cxnId="{076B46FE-015B-478D-ABA2-390FFBE2E1B9}">
      <dgm:prSet/>
      <dgm:spPr/>
      <dgm:t>
        <a:bodyPr/>
        <a:lstStyle/>
        <a:p>
          <a:endParaRPr lang="el-GR"/>
        </a:p>
      </dgm:t>
    </dgm:pt>
    <dgm:pt modelId="{97A93092-13F3-4BAD-929B-79DC27EAB440}" type="sibTrans" cxnId="{076B46FE-015B-478D-ABA2-390FFBE2E1B9}">
      <dgm:prSet/>
      <dgm:spPr/>
      <dgm:t>
        <a:bodyPr/>
        <a:lstStyle/>
        <a:p>
          <a:endParaRPr lang="el-GR"/>
        </a:p>
      </dgm:t>
    </dgm:pt>
    <dgm:pt modelId="{EB4B4E50-76D0-4287-BA19-CB08CBBEB1C4}" type="pres">
      <dgm:prSet presAssocID="{D8CC7C8C-1849-458A-81DF-C8733D1C817F}" presName="Name0" presStyleCnt="0">
        <dgm:presLayoutVars>
          <dgm:dir/>
          <dgm:resizeHandles val="exact"/>
        </dgm:presLayoutVars>
      </dgm:prSet>
      <dgm:spPr/>
    </dgm:pt>
    <dgm:pt modelId="{DEC8DD11-9CEE-46EF-9788-27DAC10ADDC1}" type="pres">
      <dgm:prSet presAssocID="{74F3F813-4141-4531-A42B-1B4F6E601540}" presName="node" presStyleLbl="node1" presStyleIdx="0" presStyleCnt="4">
        <dgm:presLayoutVars>
          <dgm:bulletEnabled val="1"/>
        </dgm:presLayoutVars>
      </dgm:prSet>
      <dgm:spPr/>
    </dgm:pt>
    <dgm:pt modelId="{840FBBE2-E26C-4CC7-B8F4-29496127F1EE}" type="pres">
      <dgm:prSet presAssocID="{15C48CF0-A2CD-4F64-8871-0BF9AA15BCBE}" presName="sibTrans" presStyleCnt="0"/>
      <dgm:spPr/>
    </dgm:pt>
    <dgm:pt modelId="{934D18B4-C49D-4130-A2AB-8564B5A73989}" type="pres">
      <dgm:prSet presAssocID="{AD6DBADE-D031-494D-AEAC-4BC6D7D36CF0}" presName="node" presStyleLbl="node1" presStyleIdx="1" presStyleCnt="4">
        <dgm:presLayoutVars>
          <dgm:bulletEnabled val="1"/>
        </dgm:presLayoutVars>
      </dgm:prSet>
      <dgm:spPr/>
    </dgm:pt>
    <dgm:pt modelId="{4D58A2C9-70EF-48F5-82A8-D9FCCA3C2C2C}" type="pres">
      <dgm:prSet presAssocID="{21D00991-90A9-4FD7-8AE9-6BBDB3A9586C}" presName="sibTrans" presStyleCnt="0"/>
      <dgm:spPr/>
    </dgm:pt>
    <dgm:pt modelId="{D5708CAF-3279-41A1-890A-B9A31A72DD08}" type="pres">
      <dgm:prSet presAssocID="{BD4D545B-EBC9-4214-AD8A-B2A112C46E04}" presName="node" presStyleLbl="node1" presStyleIdx="2" presStyleCnt="4">
        <dgm:presLayoutVars>
          <dgm:bulletEnabled val="1"/>
        </dgm:presLayoutVars>
      </dgm:prSet>
      <dgm:spPr/>
    </dgm:pt>
    <dgm:pt modelId="{A8F19A53-24BD-45E9-8432-6325D8EE61BC}" type="pres">
      <dgm:prSet presAssocID="{691F8D2D-EE60-43C1-9674-F8CDA4632E15}" presName="sibTrans" presStyleCnt="0"/>
      <dgm:spPr/>
    </dgm:pt>
    <dgm:pt modelId="{927585FF-4385-4AA0-9BFF-D44A84316350}" type="pres">
      <dgm:prSet presAssocID="{75C5A54B-7653-4360-926F-796C1F198CD6}" presName="node" presStyleLbl="node1" presStyleIdx="3" presStyleCnt="4">
        <dgm:presLayoutVars>
          <dgm:bulletEnabled val="1"/>
        </dgm:presLayoutVars>
      </dgm:prSet>
      <dgm:spPr/>
    </dgm:pt>
  </dgm:ptLst>
  <dgm:cxnLst>
    <dgm:cxn modelId="{179CF337-5487-40B0-BBBA-B6FDC2F1C54B}" srcId="{D8CC7C8C-1849-458A-81DF-C8733D1C817F}" destId="{BD4D545B-EBC9-4214-AD8A-B2A112C46E04}" srcOrd="2" destOrd="0" parTransId="{8E0556C9-8435-4FB3-A55C-F8C9EF63EC1A}" sibTransId="{691F8D2D-EE60-43C1-9674-F8CDA4632E15}"/>
    <dgm:cxn modelId="{B0825361-8D40-4DBB-A48E-B19B41DE1C75}" type="presOf" srcId="{BD4D545B-EBC9-4214-AD8A-B2A112C46E04}" destId="{D5708CAF-3279-41A1-890A-B9A31A72DD08}" srcOrd="0" destOrd="0" presId="urn:microsoft.com/office/officeart/2005/8/layout/hList6"/>
    <dgm:cxn modelId="{A790A94C-D4DB-4B54-A199-E7C01198A044}" type="presOf" srcId="{75C5A54B-7653-4360-926F-796C1F198CD6}" destId="{927585FF-4385-4AA0-9BFF-D44A84316350}" srcOrd="0" destOrd="0" presId="urn:microsoft.com/office/officeart/2005/8/layout/hList6"/>
    <dgm:cxn modelId="{51871551-2CB4-4DF1-95E8-3C571E8412E7}" type="presOf" srcId="{74F3F813-4141-4531-A42B-1B4F6E601540}" destId="{DEC8DD11-9CEE-46EF-9788-27DAC10ADDC1}" srcOrd="0" destOrd="0" presId="urn:microsoft.com/office/officeart/2005/8/layout/hList6"/>
    <dgm:cxn modelId="{F025617C-9555-4ACD-AEE3-3965005B1D21}" type="presOf" srcId="{AD6DBADE-D031-494D-AEAC-4BC6D7D36CF0}" destId="{934D18B4-C49D-4130-A2AB-8564B5A73989}" srcOrd="0" destOrd="0" presId="urn:microsoft.com/office/officeart/2005/8/layout/hList6"/>
    <dgm:cxn modelId="{3CE3E987-AA7B-4A34-B39A-D8D4D8753EA0}" type="presOf" srcId="{D8CC7C8C-1849-458A-81DF-C8733D1C817F}" destId="{EB4B4E50-76D0-4287-BA19-CB08CBBEB1C4}" srcOrd="0" destOrd="0" presId="urn:microsoft.com/office/officeart/2005/8/layout/hList6"/>
    <dgm:cxn modelId="{D711EBDB-F001-47A6-9ADE-F2C5C786E745}" srcId="{D8CC7C8C-1849-458A-81DF-C8733D1C817F}" destId="{74F3F813-4141-4531-A42B-1B4F6E601540}" srcOrd="0" destOrd="0" parTransId="{C2922AB2-D514-4EE1-8586-FB3DA67C2E6D}" sibTransId="{15C48CF0-A2CD-4F64-8871-0BF9AA15BCBE}"/>
    <dgm:cxn modelId="{B0A449DC-5AF3-4424-887A-387BA30E4843}" srcId="{D8CC7C8C-1849-458A-81DF-C8733D1C817F}" destId="{AD6DBADE-D031-494D-AEAC-4BC6D7D36CF0}" srcOrd="1" destOrd="0" parTransId="{C37BF7A8-5C29-4D14-BDDC-E986E2D87E21}" sibTransId="{21D00991-90A9-4FD7-8AE9-6BBDB3A9586C}"/>
    <dgm:cxn modelId="{076B46FE-015B-478D-ABA2-390FFBE2E1B9}" srcId="{D8CC7C8C-1849-458A-81DF-C8733D1C817F}" destId="{75C5A54B-7653-4360-926F-796C1F198CD6}" srcOrd="3" destOrd="0" parTransId="{FC1D8DA5-C8C5-4733-9F6C-A0F31D31B1F9}" sibTransId="{97A93092-13F3-4BAD-929B-79DC27EAB440}"/>
    <dgm:cxn modelId="{C10A09AE-C470-49D3-AB6D-CF39459DA70D}" type="presParOf" srcId="{EB4B4E50-76D0-4287-BA19-CB08CBBEB1C4}" destId="{DEC8DD11-9CEE-46EF-9788-27DAC10ADDC1}" srcOrd="0" destOrd="0" presId="urn:microsoft.com/office/officeart/2005/8/layout/hList6"/>
    <dgm:cxn modelId="{ABC650C8-09D1-478A-A5A0-3517989892E1}" type="presParOf" srcId="{EB4B4E50-76D0-4287-BA19-CB08CBBEB1C4}" destId="{840FBBE2-E26C-4CC7-B8F4-29496127F1EE}" srcOrd="1" destOrd="0" presId="urn:microsoft.com/office/officeart/2005/8/layout/hList6"/>
    <dgm:cxn modelId="{0404089F-9007-4813-A34A-62A384A4F5E0}" type="presParOf" srcId="{EB4B4E50-76D0-4287-BA19-CB08CBBEB1C4}" destId="{934D18B4-C49D-4130-A2AB-8564B5A73989}" srcOrd="2" destOrd="0" presId="urn:microsoft.com/office/officeart/2005/8/layout/hList6"/>
    <dgm:cxn modelId="{31EA4179-64CC-4A47-9BFB-659FA3B7400C}" type="presParOf" srcId="{EB4B4E50-76D0-4287-BA19-CB08CBBEB1C4}" destId="{4D58A2C9-70EF-48F5-82A8-D9FCCA3C2C2C}" srcOrd="3" destOrd="0" presId="urn:microsoft.com/office/officeart/2005/8/layout/hList6"/>
    <dgm:cxn modelId="{C8E82F8B-D2F5-456A-945C-4B9C98B9D0EC}" type="presParOf" srcId="{EB4B4E50-76D0-4287-BA19-CB08CBBEB1C4}" destId="{D5708CAF-3279-41A1-890A-B9A31A72DD08}" srcOrd="4" destOrd="0" presId="urn:microsoft.com/office/officeart/2005/8/layout/hList6"/>
    <dgm:cxn modelId="{9BD0F1E1-913D-40B3-A548-1565D0FD451E}" type="presParOf" srcId="{EB4B4E50-76D0-4287-BA19-CB08CBBEB1C4}" destId="{A8F19A53-24BD-45E9-8432-6325D8EE61BC}" srcOrd="5" destOrd="0" presId="urn:microsoft.com/office/officeart/2005/8/layout/hList6"/>
    <dgm:cxn modelId="{95A36CB8-1B19-491C-AA06-777F61D9A014}" type="presParOf" srcId="{EB4B4E50-76D0-4287-BA19-CB08CBBEB1C4}" destId="{927585FF-4385-4AA0-9BFF-D44A84316350}"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8DD11-9CEE-46EF-9788-27DAC10ADDC1}">
      <dsp:nvSpPr>
        <dsp:cNvPr id="0" name=""/>
        <dsp:cNvSpPr/>
      </dsp:nvSpPr>
      <dsp:spPr>
        <a:xfrm rot="16200000">
          <a:off x="-668062" y="670251"/>
          <a:ext cx="3488186" cy="2147682"/>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950" bIns="0" numCol="1" spcCol="1270" anchor="ctr" anchorCtr="0">
          <a:noAutofit/>
        </a:bodyPr>
        <a:lstStyle/>
        <a:p>
          <a:pPr marL="0" lvl="0" indent="0" algn="ctr" defTabSz="622300" rtl="0">
            <a:lnSpc>
              <a:spcPct val="90000"/>
            </a:lnSpc>
            <a:spcBef>
              <a:spcPct val="0"/>
            </a:spcBef>
            <a:spcAft>
              <a:spcPct val="35000"/>
            </a:spcAft>
            <a:buNone/>
          </a:pPr>
          <a:r>
            <a:rPr lang="el-GR" sz="1400" kern="1200" dirty="0">
              <a:solidFill>
                <a:schemeClr val="tx1"/>
              </a:solidFill>
              <a:latin typeface="Comic Sans MS" panose="030F0702030302020204" pitchFamily="66" charset="0"/>
            </a:rPr>
            <a:t>Οι πολυμορφισμοί του γονιδίου της φιλαγγρίνης έχουν σχετιστεί με αυξημένο κίνδυνο εμφάνισης ΑΔ .</a:t>
          </a:r>
        </a:p>
      </dsp:txBody>
      <dsp:txXfrm rot="5400000">
        <a:off x="2190" y="697636"/>
        <a:ext cx="2147682" cy="2092912"/>
      </dsp:txXfrm>
    </dsp:sp>
    <dsp:sp modelId="{934D18B4-C49D-4130-A2AB-8564B5A73989}">
      <dsp:nvSpPr>
        <dsp:cNvPr id="0" name=""/>
        <dsp:cNvSpPr/>
      </dsp:nvSpPr>
      <dsp:spPr>
        <a:xfrm rot="16200000">
          <a:off x="1640696" y="670251"/>
          <a:ext cx="3488186" cy="2147682"/>
        </a:xfrm>
        <a:prstGeom prst="flowChartManualOperation">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950" bIns="0" numCol="1" spcCol="1270" anchor="ctr" anchorCtr="0">
          <a:noAutofit/>
        </a:bodyPr>
        <a:lstStyle/>
        <a:p>
          <a:pPr marL="0" lvl="0" indent="0" algn="ctr" defTabSz="622300" rtl="0">
            <a:lnSpc>
              <a:spcPct val="90000"/>
            </a:lnSpc>
            <a:spcBef>
              <a:spcPct val="0"/>
            </a:spcBef>
            <a:spcAft>
              <a:spcPct val="35000"/>
            </a:spcAft>
            <a:buNone/>
          </a:pPr>
          <a:r>
            <a:rPr lang="el-GR" sz="1400" kern="1200" dirty="0">
              <a:solidFill>
                <a:schemeClr val="tx1"/>
              </a:solidFill>
              <a:latin typeface="Comic Sans MS" panose="030F0702030302020204" pitchFamily="66" charset="0"/>
            </a:rPr>
            <a:t>Η συσχέτιση της φιλαγγρίνης με τη </a:t>
          </a:r>
          <a:r>
            <a:rPr lang="el-GR" sz="1400" b="1" kern="1200" dirty="0">
              <a:solidFill>
                <a:schemeClr val="tx1"/>
              </a:solidFill>
              <a:latin typeface="Comic Sans MS" panose="030F0702030302020204" pitchFamily="66" charset="0"/>
            </a:rPr>
            <a:t>βαρύτητα</a:t>
          </a:r>
          <a:r>
            <a:rPr lang="el-GR" sz="1400" kern="1200" dirty="0">
              <a:solidFill>
                <a:schemeClr val="tx1"/>
              </a:solidFill>
              <a:latin typeface="Comic Sans MS" panose="030F0702030302020204" pitchFamily="66" charset="0"/>
            </a:rPr>
            <a:t> της ΑΔ είναι αντικείμενο έρευνας</a:t>
          </a:r>
        </a:p>
      </dsp:txBody>
      <dsp:txXfrm rot="5400000">
        <a:off x="2310948" y="697636"/>
        <a:ext cx="2147682" cy="2092912"/>
      </dsp:txXfrm>
    </dsp:sp>
    <dsp:sp modelId="{D5708CAF-3279-41A1-890A-B9A31A72DD08}">
      <dsp:nvSpPr>
        <dsp:cNvPr id="0" name=""/>
        <dsp:cNvSpPr/>
      </dsp:nvSpPr>
      <dsp:spPr>
        <a:xfrm rot="16200000">
          <a:off x="3949455" y="670251"/>
          <a:ext cx="3488186" cy="2147682"/>
        </a:xfrm>
        <a:prstGeom prst="flowChartManualOperation">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950" bIns="0" numCol="1" spcCol="1270" anchor="ctr" anchorCtr="0">
          <a:noAutofit/>
        </a:bodyPr>
        <a:lstStyle/>
        <a:p>
          <a:pPr marL="0" lvl="0" indent="0" algn="ctr" defTabSz="622300" rtl="0">
            <a:lnSpc>
              <a:spcPct val="90000"/>
            </a:lnSpc>
            <a:spcBef>
              <a:spcPct val="0"/>
            </a:spcBef>
            <a:spcAft>
              <a:spcPct val="35000"/>
            </a:spcAft>
            <a:buNone/>
          </a:pPr>
          <a:r>
            <a:rPr lang="el-GR" sz="1400" kern="1200" dirty="0">
              <a:solidFill>
                <a:schemeClr val="tx1"/>
              </a:solidFill>
              <a:latin typeface="Comic Sans MS" panose="030F0702030302020204" pitchFamily="66" charset="0"/>
            </a:rPr>
            <a:t>Έχουν βρεθεί τούλαχιστον </a:t>
          </a:r>
          <a:r>
            <a:rPr lang="el-GR" sz="1400" b="1" kern="1200" dirty="0">
              <a:solidFill>
                <a:schemeClr val="tx1"/>
              </a:solidFill>
              <a:latin typeface="Comic Sans MS" panose="030F0702030302020204" pitchFamily="66" charset="0"/>
            </a:rPr>
            <a:t>20 πολυμορφισμοί του γονιδίου</a:t>
          </a:r>
          <a:r>
            <a:rPr lang="el-GR" sz="1400" kern="1200" dirty="0">
              <a:solidFill>
                <a:schemeClr val="tx1"/>
              </a:solidFill>
              <a:latin typeface="Comic Sans MS" panose="030F0702030302020204" pitchFamily="66" charset="0"/>
            </a:rPr>
            <a:t> της φιλαγγρίνης σε ατοπικούς ασθενείς στην Ευρώπη</a:t>
          </a:r>
        </a:p>
      </dsp:txBody>
      <dsp:txXfrm rot="5400000">
        <a:off x="4619707" y="697636"/>
        <a:ext cx="2147682" cy="2092912"/>
      </dsp:txXfrm>
    </dsp:sp>
    <dsp:sp modelId="{927585FF-4385-4AA0-9BFF-D44A84316350}">
      <dsp:nvSpPr>
        <dsp:cNvPr id="0" name=""/>
        <dsp:cNvSpPr/>
      </dsp:nvSpPr>
      <dsp:spPr>
        <a:xfrm rot="16200000">
          <a:off x="6258214" y="670251"/>
          <a:ext cx="3488186" cy="2147682"/>
        </a:xfrm>
        <a:prstGeom prst="flowChartManualOperati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950" bIns="0" numCol="1" spcCol="1270" anchor="ctr" anchorCtr="0">
          <a:noAutofit/>
        </a:bodyPr>
        <a:lstStyle/>
        <a:p>
          <a:pPr marL="0" lvl="0" indent="0" algn="ctr" defTabSz="622300" rtl="0">
            <a:lnSpc>
              <a:spcPct val="90000"/>
            </a:lnSpc>
            <a:spcBef>
              <a:spcPct val="0"/>
            </a:spcBef>
            <a:spcAft>
              <a:spcPct val="35000"/>
            </a:spcAft>
            <a:buNone/>
          </a:pPr>
          <a:r>
            <a:rPr lang="el-GR" sz="1400" kern="1200" dirty="0">
              <a:solidFill>
                <a:schemeClr val="tx1"/>
              </a:solidFill>
              <a:latin typeface="Comic Sans MS" panose="030F0702030302020204" pitchFamily="66" charset="0"/>
            </a:rPr>
            <a:t>Υπάρχουν </a:t>
          </a:r>
          <a:r>
            <a:rPr lang="el-GR" sz="1400" b="1" kern="1200" dirty="0">
              <a:solidFill>
                <a:schemeClr val="tx1"/>
              </a:solidFill>
              <a:latin typeface="Comic Sans MS" panose="030F0702030302020204" pitchFamily="66" charset="0"/>
            </a:rPr>
            <a:t>διαφοροποιήσεις </a:t>
          </a:r>
          <a:r>
            <a:rPr lang="el-GR" sz="1400" kern="1200" dirty="0">
              <a:solidFill>
                <a:schemeClr val="tx1"/>
              </a:solidFill>
              <a:latin typeface="Comic Sans MS" panose="030F0702030302020204" pitchFamily="66" charset="0"/>
            </a:rPr>
            <a:t>στους γενετικούς </a:t>
          </a:r>
          <a:r>
            <a:rPr lang="el-GR" sz="1400" b="1" kern="1200" dirty="0">
              <a:solidFill>
                <a:schemeClr val="tx1"/>
              </a:solidFill>
              <a:latin typeface="Comic Sans MS" panose="030F0702030302020204" pitchFamily="66" charset="0"/>
            </a:rPr>
            <a:t>πολυμορφισμούς</a:t>
          </a:r>
          <a:r>
            <a:rPr lang="el-GR" sz="1400" kern="1200" dirty="0">
              <a:solidFill>
                <a:schemeClr val="tx1"/>
              </a:solidFill>
              <a:latin typeface="Comic Sans MS" panose="030F0702030302020204" pitchFamily="66" charset="0"/>
            </a:rPr>
            <a:t> της φιλαγγρίνης αλλά και στην </a:t>
          </a:r>
          <a:r>
            <a:rPr lang="el-GR" sz="1400" b="1" kern="1200" dirty="0">
              <a:solidFill>
                <a:schemeClr val="tx1"/>
              </a:solidFill>
              <a:latin typeface="Comic Sans MS" panose="030F0702030302020204" pitchFamily="66" charset="0"/>
            </a:rPr>
            <a:t>συχνότητα κατανομής </a:t>
          </a:r>
          <a:r>
            <a:rPr lang="el-GR" sz="1400" kern="1200" dirty="0">
              <a:solidFill>
                <a:schemeClr val="tx1"/>
              </a:solidFill>
              <a:latin typeface="Comic Sans MS" panose="030F0702030302020204" pitchFamily="66" charset="0"/>
            </a:rPr>
            <a:t>τους ανάλογα με τον </a:t>
          </a:r>
          <a:r>
            <a:rPr lang="el-GR" sz="1400" b="1" kern="1200" dirty="0">
              <a:solidFill>
                <a:schemeClr val="tx1"/>
              </a:solidFill>
              <a:latin typeface="Comic Sans MS" panose="030F0702030302020204" pitchFamily="66" charset="0"/>
            </a:rPr>
            <a:t>πληθυσμό </a:t>
          </a:r>
          <a:r>
            <a:rPr lang="el-GR" sz="1400" kern="1200" dirty="0">
              <a:solidFill>
                <a:schemeClr val="tx1"/>
              </a:solidFill>
              <a:latin typeface="Comic Sans MS" panose="030F0702030302020204" pitchFamily="66" charset="0"/>
            </a:rPr>
            <a:t>που μελετάται.</a:t>
          </a:r>
        </a:p>
      </dsp:txBody>
      <dsp:txXfrm rot="5400000">
        <a:off x="6928466" y="697636"/>
        <a:ext cx="2147682" cy="209291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0B8B77-4554-410A-B1A3-33B17512D817}" type="datetimeFigureOut">
              <a:rPr lang="el-GR" smtClean="0"/>
              <a:pPr/>
              <a:t>21/9/2025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6D2CB-5F5D-4C6B-828F-A361EDBDB81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C5FE88A-93E8-46D0-BC54-6D233B75DFF8}" type="slidenum">
              <a:rPr lang="el-GR"/>
              <a:pPr/>
              <a:t>1</a:t>
            </a:fld>
            <a:endParaRPr lang="el-GR"/>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Δέρμα χωρίς βλάβες</a:t>
            </a:r>
            <a:endParaRPr lang="en-US" sz="1200" b="1" dirty="0"/>
          </a:p>
          <a:p>
            <a:pPr marL="185700" indent="-185700">
              <a:buFont typeface="Arial" panose="020B0604020202020204" pitchFamily="34" charset="0"/>
              <a:buChar char="•"/>
            </a:pPr>
            <a:r>
              <a:rPr lang="el-GR" sz="1200" dirty="0"/>
              <a:t>Το δέρμα χαρακτηρίζεται από τη δυσλειτουργία του ΔΦ και την υποκλινική φλεγμονή</a:t>
            </a:r>
          </a:p>
          <a:p>
            <a:pPr marL="185700" marR="0" lvl="0" indent="-185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l-GR" sz="1200" dirty="0"/>
              <a:t>Η διαταραχή του δερματικού φραγμού διεγείρει τα κερατινοκύτταρα να εκφράζουν </a:t>
            </a:r>
            <a:r>
              <a:rPr lang="el-GR" sz="1200" dirty="0" err="1"/>
              <a:t>χημειοκίνες</a:t>
            </a:r>
            <a:r>
              <a:rPr lang="el-GR" sz="1200" dirty="0"/>
              <a:t> και κυτοκίνες</a:t>
            </a:r>
            <a:r>
              <a:rPr lang="el-GR" sz="1200" baseline="30000" dirty="0"/>
              <a:t>5</a:t>
            </a:r>
            <a:r>
              <a:rPr lang="el-GR" sz="1200" dirty="0"/>
              <a:t>, όπως είναι οι </a:t>
            </a:r>
            <a:r>
              <a:rPr lang="el-GR" sz="1200" dirty="0" err="1"/>
              <a:t>αλαρμίνες</a:t>
            </a:r>
            <a:r>
              <a:rPr lang="el-GR" sz="1200" dirty="0"/>
              <a:t> (TSLP, IL-25 και IL-33)</a:t>
            </a:r>
          </a:p>
          <a:p>
            <a:pPr marL="185700" marR="0" lvl="0" indent="-185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l-GR" sz="1200" dirty="0"/>
              <a:t>Οι </a:t>
            </a:r>
            <a:r>
              <a:rPr lang="el-GR" sz="1200" dirty="0" err="1"/>
              <a:t>αλαρμίνες</a:t>
            </a:r>
            <a:r>
              <a:rPr lang="el-GR" sz="1200" dirty="0"/>
              <a:t> πυροδοτούν την επέκταση και ενεργοποίηση των κυττάρων ILC2, για την παραγωγή IL-5 και IL-13</a:t>
            </a:r>
            <a:r>
              <a:rPr lang="el-GR" sz="1200" baseline="30000" dirty="0"/>
              <a:t>7</a:t>
            </a:r>
            <a:r>
              <a:rPr lang="el-GR" sz="1200" dirty="0"/>
              <a:t>, και ανοσολογικών αποκρίσεων </a:t>
            </a:r>
            <a:r>
              <a:rPr lang="el-GR" sz="1200" dirty="0" err="1"/>
              <a:t>διαμεσολαβούμενων</a:t>
            </a:r>
            <a:r>
              <a:rPr lang="el-GR" sz="1200" dirty="0"/>
              <a:t> από Th2 κύτταρα</a:t>
            </a:r>
            <a:r>
              <a:rPr lang="el-GR" sz="1200" baseline="30000" dirty="0"/>
              <a:t>8</a:t>
            </a:r>
            <a:endParaRPr lang="el-GR" sz="1200" dirty="0"/>
          </a:p>
          <a:p>
            <a:pPr marL="185700" marR="0" lvl="0" indent="-185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l-GR" sz="1200" dirty="0"/>
              <a:t>Τα κύτταρα </a:t>
            </a:r>
            <a:r>
              <a:rPr lang="el-GR" sz="1200" dirty="0" err="1"/>
              <a:t>Langerhans</a:t>
            </a:r>
            <a:r>
              <a:rPr lang="el-GR" sz="1200" dirty="0"/>
              <a:t>, τα IDEC και τα δερματικά </a:t>
            </a:r>
            <a:r>
              <a:rPr lang="el-GR" sz="1200" dirty="0" err="1"/>
              <a:t>δενδριτικά</a:t>
            </a:r>
            <a:r>
              <a:rPr lang="el-GR" sz="1200" dirty="0"/>
              <a:t> κύτταρα επεξεργάζονται άμεσα τα αντιγόνα που συναντούν και, ακολούθως, τα παρουσιάζουν στα Th2 κύτταρα, ενεργοποιώντας τον ανοσολογικό καταρράκτη των Th2 κυττάρων</a:t>
            </a:r>
            <a:r>
              <a:rPr lang="el-GR" sz="1200" baseline="30000" dirty="0"/>
              <a:t>1</a:t>
            </a:r>
          </a:p>
          <a:p>
            <a:pPr marL="185700" marR="0" lvl="0" indent="-185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l-GR" sz="1200" dirty="0"/>
              <a:t>Αυτά τα </a:t>
            </a:r>
            <a:r>
              <a:rPr lang="el-GR" sz="1200" dirty="0" err="1"/>
              <a:t>δενδριτικά</a:t>
            </a:r>
            <a:r>
              <a:rPr lang="el-GR" sz="1200" dirty="0"/>
              <a:t> κύτταρα παράγουν επίσης </a:t>
            </a:r>
            <a:r>
              <a:rPr lang="el-GR" sz="1200" dirty="0" err="1"/>
              <a:t>χημειοκίνες</a:t>
            </a:r>
            <a:r>
              <a:rPr lang="el-GR" sz="1200" dirty="0"/>
              <a:t>, οι οποίες προσελκύουν περισσότερα Th2 κύτταρα, ενισχύοντας τις αποκρίσεις των Th2 κυττάρων</a:t>
            </a:r>
            <a:endParaRPr lang="el-GR" sz="1200" baseline="300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l-GR" sz="1200" baseline="30000" dirty="0"/>
          </a:p>
          <a:p>
            <a:pPr marL="0" indent="0">
              <a:buFont typeface="Arial" panose="020B0604020202020204" pitchFamily="34" charset="0"/>
              <a:buNone/>
            </a:pPr>
            <a:endParaRPr lang="en-US" sz="1200" b="1" dirty="0"/>
          </a:p>
          <a:p>
            <a:r>
              <a:rPr lang="en-US" sz="1200" b="1" dirty="0"/>
              <a:t>References</a:t>
            </a:r>
          </a:p>
          <a:p>
            <a:pPr marL="0" indent="0" defTabSz="990400">
              <a:buFont typeface="+mj-lt"/>
              <a:buNone/>
              <a:defRPr/>
            </a:pPr>
            <a:r>
              <a:rPr lang="da-DK" sz="1200" dirty="0"/>
              <a:t>Weidinger S</a:t>
            </a:r>
            <a:r>
              <a:rPr lang="da-DK" sz="1200" i="1" dirty="0"/>
              <a:t>, et al</a:t>
            </a:r>
            <a:r>
              <a:rPr lang="da-DK" sz="1200" dirty="0"/>
              <a:t>. </a:t>
            </a:r>
            <a:r>
              <a:rPr lang="da-DK" sz="1200" i="1" dirty="0"/>
              <a:t>Nat Rev Dis Primers</a:t>
            </a:r>
            <a:r>
              <a:rPr lang="da-DK" sz="1200" dirty="0"/>
              <a:t>. 2018;4:1.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401510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l-GR" sz="1200" b="1" dirty="0"/>
              <a:t>Στάδιο οξέων βλαβών</a:t>
            </a:r>
            <a:endParaRPr lang="en-US" sz="1200" b="1" dirty="0"/>
          </a:p>
          <a:p>
            <a:pPr marL="171450" indent="-171450">
              <a:buFont typeface="Arial" panose="020B0604020202020204" pitchFamily="34" charset="0"/>
              <a:buChar char="•"/>
            </a:pPr>
            <a:r>
              <a:rPr lang="el-GR" sz="1200" b="0" i="0" u="none" strike="noStrike" kern="1200" baseline="0" dirty="0">
                <a:solidFill>
                  <a:schemeClr val="tx1"/>
                </a:solidFill>
                <a:latin typeface="Gilroy Office" panose="00000500000000000000" pitchFamily="2" charset="0"/>
                <a:ea typeface="+mn-ea"/>
                <a:cs typeface="+mn-cs"/>
              </a:rPr>
              <a:t>Η δυσλειτουργία του </a:t>
            </a:r>
            <a:r>
              <a:rPr lang="el-GR" sz="1200" b="0" i="0" u="none" strike="noStrike" kern="1200" baseline="0" dirty="0" err="1">
                <a:solidFill>
                  <a:schemeClr val="tx1"/>
                </a:solidFill>
                <a:latin typeface="Gilroy Office" panose="00000500000000000000" pitchFamily="2" charset="0"/>
                <a:ea typeface="+mn-ea"/>
                <a:cs typeface="+mn-cs"/>
              </a:rPr>
              <a:t>Επιδ</a:t>
            </a:r>
            <a:r>
              <a:rPr lang="el-GR" sz="1200" b="0" i="0" u="none" strike="noStrike" kern="1200" baseline="0" dirty="0">
                <a:solidFill>
                  <a:schemeClr val="tx1"/>
                </a:solidFill>
                <a:latin typeface="Gilroy Office" panose="00000500000000000000" pitchFamily="2" charset="0"/>
                <a:ea typeface="+mn-ea"/>
                <a:cs typeface="+mn-cs"/>
              </a:rPr>
              <a:t>. Φραγμού διαμεσολαβείται από μειωμένη έκφραση των δομικών πρωτεϊνών και λιπιδίων που παρατηρείται από την έκφραση </a:t>
            </a:r>
            <a:r>
              <a:rPr lang="en-US" sz="1200" b="0" i="0" u="none" strike="noStrike" kern="1200" baseline="0" dirty="0">
                <a:solidFill>
                  <a:schemeClr val="tx1"/>
                </a:solidFill>
                <a:latin typeface="Gilroy Office" panose="00000500000000000000" pitchFamily="2" charset="0"/>
                <a:ea typeface="+mn-ea"/>
                <a:cs typeface="+mn-cs"/>
              </a:rPr>
              <a:t>Th2 </a:t>
            </a:r>
            <a:r>
              <a:rPr lang="el-GR" sz="1200" b="0" i="0" u="none" strike="noStrike" kern="1200" baseline="0" dirty="0">
                <a:solidFill>
                  <a:schemeClr val="tx1"/>
                </a:solidFill>
                <a:latin typeface="Gilroy Office" panose="00000500000000000000" pitchFamily="2" charset="0"/>
                <a:ea typeface="+mn-ea"/>
                <a:cs typeface="+mn-cs"/>
              </a:rPr>
              <a:t>κυτοκινών όπως </a:t>
            </a:r>
            <a:r>
              <a:rPr lang="en-GB" sz="1200" b="0" i="0" u="none" strike="noStrike" kern="1200" baseline="0" dirty="0">
                <a:solidFill>
                  <a:schemeClr val="tx1"/>
                </a:solidFill>
                <a:latin typeface="Gilroy Office" panose="00000500000000000000" pitchFamily="2" charset="0"/>
                <a:ea typeface="+mn-ea"/>
                <a:cs typeface="+mn-cs"/>
              </a:rPr>
              <a:t>IL-4, IL-13 and IL-33.</a:t>
            </a:r>
            <a:r>
              <a:rPr lang="en-GB" sz="1200" b="0" i="0" u="none" strike="noStrike" kern="1200" baseline="30000" dirty="0">
                <a:solidFill>
                  <a:schemeClr val="tx1"/>
                </a:solidFill>
                <a:latin typeface="Gilroy Office" panose="00000500000000000000" pitchFamily="2" charset="0"/>
                <a:ea typeface="+mn-ea"/>
                <a:cs typeface="+mn-cs"/>
              </a:rPr>
              <a:t>1</a:t>
            </a:r>
            <a:endParaRPr lang="en-US" sz="1200" dirty="0"/>
          </a:p>
          <a:p>
            <a:pPr marL="185700" indent="-185700">
              <a:buFont typeface="Arial" panose="020B0604020202020204" pitchFamily="34" charset="0"/>
              <a:buChar char="•"/>
            </a:pPr>
            <a:r>
              <a:rPr lang="el-GR" sz="1200" dirty="0"/>
              <a:t>Η βλάβη που προκαλείται στον ΕΦ πυροδοτεί την απελευθέρωση επιπλέον </a:t>
            </a:r>
            <a:r>
              <a:rPr lang="el-GR" sz="1200" dirty="0" err="1"/>
              <a:t>αλαρμινών</a:t>
            </a:r>
            <a:r>
              <a:rPr lang="en-US" sz="1200" dirty="0"/>
              <a:t>, </a:t>
            </a:r>
            <a:r>
              <a:rPr lang="el-GR" sz="1200" dirty="0"/>
              <a:t>επεκτείνοντας και ενεργοποιώντας</a:t>
            </a:r>
            <a:r>
              <a:rPr lang="en-US" sz="1200" dirty="0"/>
              <a:t> </a:t>
            </a:r>
            <a:r>
              <a:rPr lang="el-GR" sz="1200" dirty="0"/>
              <a:t>τοπικά </a:t>
            </a:r>
            <a:r>
              <a:rPr lang="en-US" sz="1200" dirty="0"/>
              <a:t>ILC2 </a:t>
            </a:r>
            <a:r>
              <a:rPr lang="el-GR" sz="1200" dirty="0"/>
              <a:t>κύτταρα</a:t>
            </a:r>
            <a:r>
              <a:rPr lang="en-US" sz="1200" dirty="0"/>
              <a:t> </a:t>
            </a:r>
            <a:r>
              <a:rPr lang="el-GR" sz="1200" dirty="0"/>
              <a:t>να παράγουν επιπλέον κυτοκίνες</a:t>
            </a:r>
            <a:r>
              <a:rPr lang="en-US" sz="1200" dirty="0"/>
              <a:t>, </a:t>
            </a:r>
            <a:r>
              <a:rPr lang="el-GR" sz="1200" dirty="0"/>
              <a:t>οι οποίες προσελκύουν επιπλέον ανοσοκύτταρα και ενισχύουν περαιτέρω </a:t>
            </a:r>
            <a:r>
              <a:rPr lang="en-US" sz="1200" dirty="0"/>
              <a:t> </a:t>
            </a:r>
            <a:r>
              <a:rPr lang="el-GR" sz="1200" dirty="0"/>
              <a:t>την φλεγμονώδη απόκριση</a:t>
            </a:r>
            <a:r>
              <a:rPr lang="en-US" sz="1200" dirty="0"/>
              <a:t>, </a:t>
            </a:r>
            <a:r>
              <a:rPr lang="el-GR" sz="1200" dirty="0"/>
              <a:t>η οποία περιλαμβάνει την επιστράτευση επιπλέον ηωσινόφυλων, </a:t>
            </a:r>
            <a:r>
              <a:rPr lang="en-US" sz="1200" dirty="0"/>
              <a:t>Th2</a:t>
            </a:r>
            <a:r>
              <a:rPr lang="el-GR" sz="1200" dirty="0"/>
              <a:t> και </a:t>
            </a:r>
            <a:r>
              <a:rPr lang="en-US" sz="1200" dirty="0"/>
              <a:t>Th22 </a:t>
            </a:r>
            <a:r>
              <a:rPr lang="el-GR" sz="1200" dirty="0"/>
              <a:t>κυττάρων </a:t>
            </a:r>
            <a:endParaRPr lang="en-US" sz="1200" baseline="30000" dirty="0"/>
          </a:p>
          <a:p>
            <a:pPr marL="185700" indent="-185700">
              <a:buFont typeface="Arial" panose="020B0604020202020204" pitchFamily="34" charset="0"/>
              <a:buChar char="•"/>
            </a:pPr>
            <a:r>
              <a:rPr lang="el-GR" sz="1200" dirty="0"/>
              <a:t>Οι</a:t>
            </a:r>
            <a:r>
              <a:rPr lang="en-US" sz="1200" dirty="0"/>
              <a:t> IL-33 </a:t>
            </a:r>
            <a:r>
              <a:rPr lang="el-GR" sz="1200" dirty="0"/>
              <a:t>και</a:t>
            </a:r>
            <a:r>
              <a:rPr lang="en-US" sz="1200" dirty="0"/>
              <a:t> TSLP </a:t>
            </a:r>
            <a:r>
              <a:rPr lang="el-GR" sz="1200" dirty="0"/>
              <a:t>καθώς και οι παραγόμενες από τη </a:t>
            </a:r>
            <a:r>
              <a:rPr lang="en-US" sz="1200" dirty="0"/>
              <a:t>Th2 </a:t>
            </a:r>
            <a:r>
              <a:rPr lang="el-GR" sz="1200" dirty="0"/>
              <a:t>απόκριση κυτοκίνες</a:t>
            </a:r>
            <a:r>
              <a:rPr lang="en-US" sz="1200" dirty="0"/>
              <a:t> (IL-4, IL-13, and IL-31) </a:t>
            </a:r>
            <a:r>
              <a:rPr lang="el-GR" sz="1200" dirty="0"/>
              <a:t>επιδρούν απ’ ευθείας στο δερματικό αισθητήριο νευρώνα ενεργοποιώντας την σηματοδότηση του κνησμού</a:t>
            </a:r>
            <a:r>
              <a:rPr lang="en-US" sz="1200" dirty="0"/>
              <a:t>.</a:t>
            </a:r>
            <a:r>
              <a:rPr lang="en-US" sz="1200" baseline="30000" dirty="0"/>
              <a:t> 1</a:t>
            </a:r>
            <a:endParaRPr lang="en-US" sz="1200" dirty="0"/>
          </a:p>
          <a:p>
            <a:pPr marL="185700" marR="0" lvl="0" indent="-185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l-GR" sz="1200" baseline="0" dirty="0"/>
              <a:t>Οι </a:t>
            </a:r>
            <a:r>
              <a:rPr lang="en-US" sz="1200" baseline="0" dirty="0"/>
              <a:t>Th2 </a:t>
            </a:r>
            <a:r>
              <a:rPr lang="el-GR" sz="1200" baseline="0" dirty="0"/>
              <a:t>κυτοκίνες</a:t>
            </a:r>
            <a:r>
              <a:rPr lang="en-US" sz="1200" baseline="0" dirty="0"/>
              <a:t> </a:t>
            </a:r>
            <a:r>
              <a:rPr lang="el-GR" sz="1200" baseline="0" dirty="0"/>
              <a:t>επιπλέον</a:t>
            </a:r>
            <a:r>
              <a:rPr lang="en-US" sz="1200" baseline="0" dirty="0"/>
              <a:t> </a:t>
            </a:r>
            <a:r>
              <a:rPr lang="el-GR" sz="1200" baseline="0" dirty="0"/>
              <a:t>μειωρυθμίζουν την έκφραση </a:t>
            </a:r>
            <a:r>
              <a:rPr lang="el-GR" baseline="0" dirty="0"/>
              <a:t>των </a:t>
            </a:r>
            <a:r>
              <a:rPr lang="en-US" baseline="0" dirty="0"/>
              <a:t>AMP </a:t>
            </a:r>
            <a:r>
              <a:rPr lang="el-GR" baseline="0" dirty="0"/>
              <a:t>παίζοντας σημαντικό ρόλο στην αποίκηση </a:t>
            </a:r>
            <a:r>
              <a:rPr lang="el-GR" dirty="0"/>
              <a:t>από </a:t>
            </a:r>
            <a:r>
              <a:rPr lang="en-US" i="1" dirty="0"/>
              <a:t>Staphylococcus aureus </a:t>
            </a:r>
            <a:r>
              <a:rPr lang="el-GR" dirty="0"/>
              <a:t>αυξάνοντας τον κίνδυνο δευτερευόντων δερματικών λοιμώξεων</a:t>
            </a:r>
            <a:endParaRPr lang="en-US" baseline="30000" dirty="0"/>
          </a:p>
          <a:p>
            <a:endParaRPr lang="en-US" sz="1200" dirty="0"/>
          </a:p>
          <a:p>
            <a:r>
              <a:rPr lang="en-US" sz="1200" b="1" dirty="0"/>
              <a:t>References</a:t>
            </a:r>
          </a:p>
          <a:p>
            <a:pPr marL="247599" indent="-247599" defTabSz="990400">
              <a:buFont typeface="+mj-lt"/>
              <a:buAutoNum type="arabicPeriod"/>
              <a:defRPr/>
            </a:pPr>
            <a:r>
              <a:rPr lang="da-DK" sz="1200" dirty="0" err="1"/>
              <a:t>Weidinger</a:t>
            </a:r>
            <a:r>
              <a:rPr lang="da-DK" sz="1200" dirty="0"/>
              <a:t> S</a:t>
            </a:r>
            <a:r>
              <a:rPr lang="da-DK" sz="1200" i="1" dirty="0"/>
              <a:t>, et al</a:t>
            </a:r>
            <a:r>
              <a:rPr lang="da-DK" sz="1200" dirty="0"/>
              <a:t>. </a:t>
            </a:r>
            <a:r>
              <a:rPr lang="da-DK" sz="1200" i="1" dirty="0"/>
              <a:t>Nat Rev Dis Primers</a:t>
            </a:r>
            <a:r>
              <a:rPr lang="da-DK" sz="1200" dirty="0"/>
              <a:t>. 2018;4:1.</a:t>
            </a:r>
          </a:p>
          <a:p>
            <a:pPr marL="247599" marR="0" lvl="0" indent="-247599" algn="l" defTabSz="990400" rtl="0" eaLnBrk="1" fontAlgn="auto" latinLnBrk="0" hangingPunct="1">
              <a:lnSpc>
                <a:spcPct val="100000"/>
              </a:lnSpc>
              <a:spcBef>
                <a:spcPts val="0"/>
              </a:spcBef>
              <a:spcAft>
                <a:spcPts val="0"/>
              </a:spcAft>
              <a:buClrTx/>
              <a:buSzTx/>
              <a:buFont typeface="+mj-lt"/>
              <a:buAutoNum type="arabicPeriod"/>
              <a:tabLst/>
              <a:defRPr/>
            </a:pPr>
            <a:r>
              <a:rPr lang="da-DK" dirty="0" err="1"/>
              <a:t>Nomura</a:t>
            </a:r>
            <a:r>
              <a:rPr lang="da-DK" dirty="0"/>
              <a:t> I, </a:t>
            </a:r>
            <a:r>
              <a:rPr lang="da-DK" i="1" dirty="0"/>
              <a:t>et al. J </a:t>
            </a:r>
            <a:r>
              <a:rPr lang="da-DK" i="1" dirty="0" err="1"/>
              <a:t>Immunol</a:t>
            </a:r>
            <a:r>
              <a:rPr lang="da-DK" i="1" dirty="0"/>
              <a:t>. </a:t>
            </a:r>
            <a:r>
              <a:rPr lang="da-DK" dirty="0"/>
              <a:t>2003;171:3262</a:t>
            </a:r>
            <a:r>
              <a:rPr lang="de-DE" kern="0" dirty="0"/>
              <a:t>–</a:t>
            </a:r>
            <a:r>
              <a:rPr lang="da-DK" dirty="0"/>
              <a:t>9.</a:t>
            </a:r>
          </a:p>
          <a:p>
            <a:pPr marL="0" indent="0" defTabSz="990400">
              <a:buFont typeface="+mj-lt"/>
              <a:buNone/>
              <a:defRPr/>
            </a:pPr>
            <a:endParaRPr lang="da-DK"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3681585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200" baseline="30000" dirty="0"/>
          </a:p>
          <a:p>
            <a:r>
              <a:rPr lang="el-GR" sz="1050" b="1" dirty="0"/>
              <a:t>Στάδιο χρόνιων βλαβών</a:t>
            </a:r>
            <a:endParaRPr lang="en-US" sz="1050" b="1" dirty="0"/>
          </a:p>
          <a:p>
            <a:pPr marL="175719" indent="-175719">
              <a:buFont typeface="Arial" panose="020B0604020202020204" pitchFamily="34" charset="0"/>
              <a:buChar char="•"/>
            </a:pPr>
            <a:r>
              <a:rPr lang="el-GR" sz="1200" dirty="0"/>
              <a:t>Στο στάδιο των χρόνιων βλαβών έχουμε μια επιπλέον διήθηση </a:t>
            </a:r>
            <a:r>
              <a:rPr lang="en-US" sz="1200" dirty="0"/>
              <a:t>Th1 </a:t>
            </a:r>
            <a:r>
              <a:rPr lang="el-GR" sz="1200" dirty="0"/>
              <a:t>και</a:t>
            </a:r>
            <a:r>
              <a:rPr lang="en-US" sz="1200" dirty="0"/>
              <a:t> Th17 </a:t>
            </a:r>
            <a:r>
              <a:rPr lang="el-GR" sz="1200" dirty="0"/>
              <a:t>κυττάρων</a:t>
            </a:r>
            <a:r>
              <a:rPr lang="en-US" sz="1200" dirty="0"/>
              <a:t>, </a:t>
            </a:r>
            <a:r>
              <a:rPr lang="el-GR" sz="1200" dirty="0"/>
              <a:t>η οποία διαιωνίζει την δερματική φλεγμονή</a:t>
            </a:r>
            <a:r>
              <a:rPr lang="en-US" sz="1200" dirty="0"/>
              <a:t> </a:t>
            </a:r>
            <a:r>
              <a:rPr lang="el-GR" sz="1200" dirty="0"/>
              <a:t>και προάγει την δερματική αναδιαμόρφωση</a:t>
            </a:r>
            <a:r>
              <a:rPr lang="en-US" sz="1200" dirty="0"/>
              <a:t>.</a:t>
            </a:r>
            <a:endParaRPr lang="el-GR" sz="1200" dirty="0"/>
          </a:p>
          <a:p>
            <a:pPr marL="0" indent="0">
              <a:buFont typeface="Arial" panose="020B0604020202020204" pitchFamily="34" charset="0"/>
              <a:buNone/>
            </a:pPr>
            <a:endParaRPr lang="en-US" sz="1200" dirty="0"/>
          </a:p>
          <a:p>
            <a:pPr marL="185700" indent="-185700">
              <a:buFont typeface="Arial" panose="020B0604020202020204" pitchFamily="34" charset="0"/>
              <a:buChar char="•"/>
            </a:pPr>
            <a:r>
              <a:rPr lang="en-US" sz="1200" b="1" dirty="0"/>
              <a:t>Th1 </a:t>
            </a:r>
            <a:r>
              <a:rPr lang="el-GR" sz="1200" b="1" dirty="0"/>
              <a:t>κυτοκίνες</a:t>
            </a:r>
          </a:p>
          <a:p>
            <a:pPr lvl="0" algn="l">
              <a:spcBef>
                <a:spcPct val="30000"/>
              </a:spcBef>
              <a:defRPr/>
            </a:pPr>
            <a:r>
              <a:rPr lang="el-GR" sz="1200" dirty="0">
                <a:latin typeface="Arial" charset="0"/>
                <a:ea typeface="ＭＳ Ｐゴシック" charset="0"/>
                <a:cs typeface="ＭＳ Ｐゴシック" charset="0"/>
              </a:rPr>
              <a:t>Η </a:t>
            </a:r>
            <a:r>
              <a:rPr lang="el-GR" sz="1200" dirty="0" err="1">
                <a:latin typeface="Arial" charset="0"/>
                <a:ea typeface="ＭＳ Ｐゴシック" charset="0"/>
                <a:cs typeface="ＭＳ Ｐゴシック" charset="0"/>
              </a:rPr>
              <a:t>IFNγ</a:t>
            </a:r>
            <a:r>
              <a:rPr lang="el-GR" sz="1200" dirty="0">
                <a:latin typeface="Arial" charset="0"/>
                <a:ea typeface="ＭＳ Ｐゴシック" charset="0"/>
                <a:cs typeface="ＭＳ Ｐゴシック" charset="0"/>
              </a:rPr>
              <a:t> προάγει τις φλεγμονώδεις αποκρίσεις του δέρματος και την απόπτωση των κερατινοκυττάρων</a:t>
            </a:r>
            <a:r>
              <a:rPr lang="el-GR" sz="1200" baseline="30000" dirty="0">
                <a:latin typeface="Arial" charset="0"/>
                <a:ea typeface="ＭＳ Ｐゴシック" charset="0"/>
                <a:cs typeface="ＭＳ Ｐゴシック" charset="0"/>
              </a:rPr>
              <a:t>4</a:t>
            </a:r>
          </a:p>
          <a:p>
            <a:pPr lvl="0" algn="l">
              <a:spcBef>
                <a:spcPct val="30000"/>
              </a:spcBef>
              <a:defRPr/>
            </a:pPr>
            <a:r>
              <a:rPr lang="el-GR" sz="1200" dirty="0">
                <a:latin typeface="Arial" charset="0"/>
                <a:ea typeface="ＭＳ Ｐゴシック" charset="0"/>
                <a:cs typeface="ＭＳ Ｐゴシック" charset="0"/>
                <a:sym typeface="Wingdings" panose="05000000000000000000" pitchFamily="2" charset="2"/>
              </a:rPr>
              <a:t>Η IL-12 ενισχύει τη φλεγμονώδη διεργασία της </a:t>
            </a:r>
            <a:r>
              <a:rPr lang="el-GR" sz="1200" dirty="0" err="1">
                <a:latin typeface="Arial" charset="0"/>
                <a:ea typeface="ＭＳ Ｐゴシック" charset="0"/>
                <a:cs typeface="ＭＳ Ｐゴシック" charset="0"/>
                <a:sym typeface="Wingdings" panose="05000000000000000000" pitchFamily="2" charset="2"/>
              </a:rPr>
              <a:t>IFNγ</a:t>
            </a:r>
            <a:r>
              <a:rPr lang="el-GR" sz="1200" dirty="0">
                <a:latin typeface="Arial" charset="0"/>
                <a:ea typeface="ＭＳ Ｐゴシック" charset="0"/>
                <a:cs typeface="ＭＳ Ｐゴシック" charset="0"/>
                <a:sym typeface="Wingdings" panose="05000000000000000000" pitchFamily="2" charset="2"/>
              </a:rPr>
              <a:t>, επάγοντας την παραγωγή της </a:t>
            </a:r>
            <a:r>
              <a:rPr lang="el-GR" sz="1200" dirty="0" err="1">
                <a:latin typeface="Arial" charset="0"/>
                <a:ea typeface="ＭＳ Ｐゴシック" charset="0"/>
                <a:cs typeface="ＭＳ Ｐゴシック" charset="0"/>
                <a:sym typeface="Wingdings" panose="05000000000000000000" pitchFamily="2" charset="2"/>
              </a:rPr>
              <a:t>IFNγ</a:t>
            </a:r>
            <a:r>
              <a:rPr lang="el-GR" sz="1200" dirty="0">
                <a:latin typeface="Arial" charset="0"/>
                <a:ea typeface="ＭＳ Ｐゴシック" charset="0"/>
                <a:cs typeface="ＭＳ Ｐゴシック" charset="0"/>
                <a:sym typeface="Wingdings" panose="05000000000000000000" pitchFamily="2" charset="2"/>
              </a:rPr>
              <a:t> και την πυροδότηση του πολλαπλασιασμού των Τ κυττάρων και των κυττάρων NK</a:t>
            </a:r>
            <a:r>
              <a:rPr lang="el-GR" sz="1200" baseline="30000" dirty="0">
                <a:latin typeface="Arial" charset="0"/>
                <a:ea typeface="ＭＳ Ｐゴシック" charset="0"/>
                <a:cs typeface="ＭＳ Ｐゴシック" charset="0"/>
                <a:sym typeface="Wingdings" panose="05000000000000000000" pitchFamily="2" charset="2"/>
              </a:rPr>
              <a:t>1</a:t>
            </a:r>
          </a:p>
          <a:p>
            <a:pPr lvl="0" algn="l">
              <a:spcBef>
                <a:spcPct val="30000"/>
              </a:spcBef>
              <a:defRPr/>
            </a:pPr>
            <a:endParaRPr lang="el-GR" sz="1200" baseline="30000" dirty="0">
              <a:latin typeface="Arial" charset="0"/>
              <a:ea typeface="ＭＳ Ｐゴシック" charset="0"/>
              <a:cs typeface="ＭＳ Ｐゴシック" charset="0"/>
              <a:sym typeface="Wingdings" panose="05000000000000000000" pitchFamily="2" charset="2"/>
            </a:endParaRPr>
          </a:p>
          <a:p>
            <a:pPr marL="171450" indent="-171450">
              <a:buFont typeface="Arial" panose="020B0604020202020204" pitchFamily="34" charset="0"/>
              <a:buChar char="•"/>
            </a:pPr>
            <a:r>
              <a:rPr lang="en-US" sz="1200" b="1" dirty="0"/>
              <a:t>Th17 </a:t>
            </a:r>
            <a:r>
              <a:rPr lang="el-GR" sz="1200" b="1" dirty="0"/>
              <a:t>κυτοκίνες</a:t>
            </a:r>
          </a:p>
          <a:p>
            <a:pPr lvl="0" algn="l">
              <a:spcBef>
                <a:spcPts val="0"/>
              </a:spcBef>
              <a:spcAft>
                <a:spcPts val="600"/>
              </a:spcAft>
              <a:tabLst>
                <a:tab pos="806450" algn="l"/>
              </a:tabLst>
              <a:defRPr/>
            </a:pPr>
            <a:r>
              <a:rPr lang="el-GR" sz="1200" dirty="0">
                <a:latin typeface="Arial" charset="0"/>
                <a:ea typeface="ＭＳ Ｐゴシック" charset="0"/>
                <a:cs typeface="ＭＳ Ｐゴシック" charset="0"/>
                <a:sym typeface="Wingdings" panose="05000000000000000000" pitchFamily="2" charset="2"/>
              </a:rPr>
              <a:t>Η IL-17 αυξάνει την παραγωγή AMP από κερατινοκύτταρα και επάγει την παραγωγή άλλων φλεγμονωδών διαμεσολαβητών που συμβάλλουν στην εισροή </a:t>
            </a:r>
            <a:r>
              <a:rPr lang="el-GR" sz="1200" dirty="0" err="1">
                <a:latin typeface="Arial" charset="0"/>
                <a:ea typeface="ＭＳ Ｐゴシック" charset="0"/>
                <a:cs typeface="ＭＳ Ｐゴシック" charset="0"/>
                <a:sym typeface="Wingdings" panose="05000000000000000000" pitchFamily="2" charset="2"/>
              </a:rPr>
              <a:t>χημειοκινών</a:t>
            </a:r>
            <a:r>
              <a:rPr lang="el-GR" sz="1200" dirty="0">
                <a:latin typeface="Arial" charset="0"/>
                <a:ea typeface="ＭＳ Ｐゴシック" charset="0"/>
                <a:cs typeface="ＭＳ Ｐゴシック" charset="0"/>
                <a:sym typeface="Wingdings" panose="05000000000000000000" pitchFamily="2" charset="2"/>
              </a:rPr>
              <a:t> ουδετερόφιλων, Τ κυττάρων και </a:t>
            </a:r>
            <a:r>
              <a:rPr lang="el-GR" sz="1200" dirty="0" err="1">
                <a:latin typeface="Arial" charset="0"/>
                <a:ea typeface="ＭＳ Ｐゴシック" charset="0"/>
                <a:cs typeface="ＭＳ Ｐゴシック" charset="0"/>
                <a:sym typeface="Wingdings" panose="05000000000000000000" pitchFamily="2" charset="2"/>
              </a:rPr>
              <a:t>δενδριτικών</a:t>
            </a:r>
            <a:r>
              <a:rPr lang="el-GR" sz="1200" dirty="0">
                <a:latin typeface="Arial" charset="0"/>
                <a:ea typeface="ＭＳ Ｐゴシック" charset="0"/>
                <a:cs typeface="ＭＳ Ｐゴシック" charset="0"/>
                <a:sym typeface="Wingdings" panose="05000000000000000000" pitchFamily="2" charset="2"/>
              </a:rPr>
              <a:t> κυττάρων</a:t>
            </a:r>
            <a:r>
              <a:rPr lang="el-GR" sz="1200" baseline="30000" dirty="0">
                <a:latin typeface="Arial" charset="0"/>
                <a:ea typeface="ＭＳ Ｐゴシック" charset="0"/>
                <a:cs typeface="ＭＳ Ｐゴシック" charset="0"/>
                <a:sym typeface="Wingdings" panose="05000000000000000000" pitchFamily="2" charset="2"/>
              </a:rPr>
              <a:t>5</a:t>
            </a:r>
          </a:p>
          <a:p>
            <a:pPr algn="l">
              <a:spcBef>
                <a:spcPts val="0"/>
              </a:spcBef>
              <a:spcAft>
                <a:spcPts val="300"/>
              </a:spcAft>
              <a:tabLst>
                <a:tab pos="806450" algn="l"/>
              </a:tabLst>
              <a:defRPr/>
            </a:pPr>
            <a:endParaRPr lang="el-GR" sz="1200" dirty="0">
              <a:latin typeface="Arial" charset="0"/>
              <a:ea typeface="ＭＳ Ｐゴシック" charset="0"/>
              <a:cs typeface="ＭＳ Ｐゴシック" charset="0"/>
              <a:sym typeface="Wingdings" panose="05000000000000000000" pitchFamily="2" charset="2"/>
            </a:endParaRP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tab pos="806450" algn="l"/>
              </a:tabLst>
              <a:defRPr/>
            </a:pPr>
            <a:r>
              <a:rPr lang="en-US" sz="1200" b="1" dirty="0"/>
              <a:t>Th</a:t>
            </a:r>
            <a:r>
              <a:rPr lang="el-GR" sz="1200" b="1" dirty="0"/>
              <a:t>22</a:t>
            </a:r>
            <a:r>
              <a:rPr lang="en-US" sz="1200" b="1" dirty="0"/>
              <a:t> </a:t>
            </a:r>
            <a:r>
              <a:rPr lang="el-GR" sz="1200" b="1" dirty="0"/>
              <a:t>κυτοκίνες</a:t>
            </a:r>
            <a:endParaRPr lang="el-GR" sz="1200" dirty="0">
              <a:latin typeface="Arial" charset="0"/>
              <a:ea typeface="ＭＳ Ｐゴシック" charset="0"/>
              <a:cs typeface="ＭＳ Ｐゴシック" charset="0"/>
              <a:sym typeface="Wingdings" panose="05000000000000000000" pitchFamily="2" charset="2"/>
            </a:endParaRPr>
          </a:p>
          <a:p>
            <a:pPr algn="l">
              <a:spcBef>
                <a:spcPts val="0"/>
              </a:spcBef>
              <a:spcAft>
                <a:spcPts val="300"/>
              </a:spcAft>
              <a:tabLst>
                <a:tab pos="806450" algn="l"/>
              </a:tabLst>
              <a:defRPr/>
            </a:pPr>
            <a:r>
              <a:rPr lang="el-GR" sz="1200" dirty="0">
                <a:latin typeface="Arial" charset="0"/>
                <a:ea typeface="ＭＳ Ｐゴシック" charset="0"/>
                <a:cs typeface="ＭＳ Ｐゴシック" charset="0"/>
                <a:sym typeface="Wingdings" panose="05000000000000000000" pitchFamily="2" charset="2"/>
              </a:rPr>
              <a:t>Η IL-22 αυξάνει την παραγωγή AMP από κερατινοκύτταρα, </a:t>
            </a:r>
            <a:r>
              <a:rPr lang="el-GR" sz="1200" dirty="0" err="1">
                <a:latin typeface="Arial" charset="0"/>
                <a:ea typeface="ＭＳ Ｐゴシック" charset="0"/>
                <a:cs typeface="ＭＳ Ｐゴシック" charset="0"/>
                <a:sym typeface="Wingdings" panose="05000000000000000000" pitchFamily="2" charset="2"/>
              </a:rPr>
              <a:t>μειορρυθμίζει</a:t>
            </a:r>
            <a:r>
              <a:rPr lang="el-GR" sz="1200" dirty="0">
                <a:latin typeface="Arial" charset="0"/>
                <a:ea typeface="ＭＳ Ｐゴシック" charset="0"/>
                <a:cs typeface="ＭＳ Ｐゴシック" charset="0"/>
                <a:sym typeface="Wingdings" panose="05000000000000000000" pitchFamily="2" charset="2"/>
              </a:rPr>
              <a:t> τα γονίδια τερματικής διαφοροποίησης των </a:t>
            </a:r>
            <a:r>
              <a:rPr lang="el-GR" sz="1200" dirty="0" err="1">
                <a:latin typeface="Arial" charset="0"/>
                <a:ea typeface="ＭＳ Ｐゴシック" charset="0"/>
                <a:cs typeface="ＭＳ Ｐゴシック" charset="0"/>
                <a:sym typeface="Wingdings" panose="05000000000000000000" pitchFamily="2" charset="2"/>
              </a:rPr>
              <a:t>κερατινοκυττάρων</a:t>
            </a:r>
            <a:r>
              <a:rPr lang="el-GR" sz="1200" dirty="0">
                <a:latin typeface="Arial" charset="0"/>
                <a:ea typeface="ＭＳ Ｐゴシック" charset="0"/>
                <a:cs typeface="ＭＳ Ｐゴシック" charset="0"/>
                <a:sym typeface="Wingdings" panose="05000000000000000000" pitchFamily="2" charset="2"/>
              </a:rPr>
              <a:t>, με αποτέλεσμα την επιδερμική υπερπλασία, και </a:t>
            </a:r>
            <a:r>
              <a:rPr lang="el-GR" sz="1200" dirty="0" err="1">
                <a:latin typeface="Arial" charset="0"/>
                <a:ea typeface="ＭＳ Ｐゴシック" charset="0"/>
                <a:cs typeface="ＭＳ Ｐゴシック" charset="0"/>
                <a:sym typeface="Wingdings" panose="05000000000000000000" pitchFamily="2" charset="2"/>
              </a:rPr>
              <a:t>μειορρυθμίζει</a:t>
            </a:r>
            <a:r>
              <a:rPr lang="el-GR" sz="1200" dirty="0">
                <a:latin typeface="Arial" charset="0"/>
                <a:ea typeface="ＭＳ Ｐゴシック" charset="0"/>
                <a:cs typeface="ＭＳ Ｐゴシック" charset="0"/>
                <a:sym typeface="Wingdings" panose="05000000000000000000" pitchFamily="2" charset="2"/>
              </a:rPr>
              <a:t> την έκφραση της φιλαγκρίνης</a:t>
            </a:r>
            <a:r>
              <a:rPr lang="el-GR" sz="1200" baseline="30000" dirty="0">
                <a:latin typeface="Arial" charset="0"/>
                <a:ea typeface="ＭＳ Ｐゴシック" charset="0"/>
                <a:cs typeface="ＭＳ Ｐゴシック" charset="0"/>
                <a:sym typeface="Wingdings" panose="05000000000000000000" pitchFamily="2" charset="2"/>
              </a:rPr>
              <a:t>5,6</a:t>
            </a:r>
          </a:p>
          <a:p>
            <a:pPr marL="171450" indent="-171450">
              <a:buFont typeface="Arial" panose="020B0604020202020204" pitchFamily="34" charset="0"/>
              <a:buChar char="•"/>
            </a:pPr>
            <a:endParaRPr lang="en-US" sz="1200" dirty="0"/>
          </a:p>
          <a:p>
            <a:pPr marL="185700" indent="-185700">
              <a:buFont typeface="Arial" panose="020B0604020202020204" pitchFamily="34" charset="0"/>
              <a:buChar char="•"/>
            </a:pPr>
            <a:endParaRPr lang="en-US" sz="1200" dirty="0"/>
          </a:p>
          <a:p>
            <a:r>
              <a:rPr lang="en-US" sz="1200" b="1" dirty="0"/>
              <a:t>References</a:t>
            </a:r>
          </a:p>
          <a:p>
            <a:pPr marL="0" indent="0" defTabSz="990400">
              <a:buFont typeface="+mj-lt"/>
              <a:buNone/>
              <a:defRPr/>
            </a:pPr>
            <a:r>
              <a:rPr lang="da-DK" sz="1200" dirty="0"/>
              <a:t>Weidinger S</a:t>
            </a:r>
            <a:r>
              <a:rPr lang="da-DK" sz="1200" i="1" dirty="0"/>
              <a:t>, et al</a:t>
            </a:r>
            <a:r>
              <a:rPr lang="da-DK" sz="1200" dirty="0"/>
              <a:t>. </a:t>
            </a:r>
            <a:r>
              <a:rPr lang="da-DK" sz="1200" i="1" dirty="0"/>
              <a:t>Nat Rev Dis Primers</a:t>
            </a:r>
            <a:r>
              <a:rPr lang="da-DK" sz="1200" dirty="0"/>
              <a:t>. 2018;4:1.</a:t>
            </a:r>
          </a:p>
          <a:p>
            <a:pPr marL="0" indent="0" defTabSz="990400">
              <a:buFont typeface="+mj-lt"/>
              <a:buNone/>
              <a:defRPr/>
            </a:pPr>
            <a:endParaRPr lang="da-DK"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2414911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E155D466-6945-4D1B-A58C-F82B201D71AB}" type="slidenum">
              <a:rPr lang="en-GB"/>
              <a:pPr/>
              <a:t>17</a:t>
            </a:fld>
            <a:endParaRPr lang="en-GB"/>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463" y="8684460"/>
            <a:ext cx="2972004" cy="458121"/>
          </a:xfrm>
          <a:prstGeom prst="rect">
            <a:avLst/>
          </a:prstGeom>
          <a:noFill/>
          <a:ln w="9525">
            <a:noFill/>
            <a:miter lim="800000"/>
            <a:headEnd/>
            <a:tailEnd/>
          </a:ln>
        </p:spPr>
        <p:txBody>
          <a:bodyPr lIns="87472" tIns="43736" rIns="87472" bIns="43736" anchor="b"/>
          <a:lstStyle/>
          <a:p>
            <a:pPr algn="r" defTabSz="874857"/>
            <a:fld id="{45C0642B-2A24-4C92-92FC-64592D787381}" type="slidenum">
              <a:rPr lang="en-GB" sz="1100"/>
              <a:pPr algn="r" defTabSz="874857"/>
              <a:t>18</a:t>
            </a:fld>
            <a:endParaRPr lang="en-GB" sz="1100" dirty="0"/>
          </a:p>
        </p:txBody>
      </p:sp>
      <p:sp>
        <p:nvSpPr>
          <p:cNvPr id="96261" name="Rectangle 5"/>
          <p:cNvSpPr>
            <a:spLocks noGrp="1" noRot="1" noChangeAspect="1" noChangeArrowheads="1" noTextEdit="1"/>
          </p:cNvSpPr>
          <p:nvPr>
            <p:ph type="sldImg"/>
          </p:nvPr>
        </p:nvSpPr>
        <p:spPr>
          <a:ln/>
        </p:spPr>
      </p:sp>
      <p:sp>
        <p:nvSpPr>
          <p:cNvPr id="96262" name="Rectangle 6"/>
          <p:cNvSpPr>
            <a:spLocks noGrp="1" noChangeArrowheads="1"/>
          </p:cNvSpPr>
          <p:nvPr>
            <p:ph type="body" idx="1"/>
          </p:nvPr>
        </p:nvSpPr>
        <p:spPr/>
        <p:txBody>
          <a:bodyPr/>
          <a:lstStyle/>
          <a:p>
            <a:pPr marL="158265" indent="-158265"/>
            <a:endParaRPr lang="en-GB" altLang="ja-JP"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54916B-243D-48D0-B74C-0FD28A2A4ED0}"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9/21/2025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45A613-7C39-204D-9E84-E8628D5964A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Notes Placeholder 2">
            <a:extLst>
              <a:ext uri="{FF2B5EF4-FFF2-40B4-BE49-F238E27FC236}">
                <a16:creationId xmlns:a16="http://schemas.microsoft.com/office/drawing/2014/main" id="{0D9DEEF5-7C70-43F0-AC24-069ECC60FE72}"/>
              </a:ext>
            </a:extLst>
          </p:cNvPr>
          <p:cNvSpPr txBox="1">
            <a:spLocks/>
          </p:cNvSpPr>
          <p:nvPr/>
        </p:nvSpPr>
        <p:spPr>
          <a:xfrm>
            <a:off x="701040" y="4473892"/>
            <a:ext cx="5608320" cy="3660458"/>
          </a:xfrm>
          <a:prstGeom prst="rect">
            <a:avLst/>
          </a:prstGeom>
        </p:spPr>
        <p:txBody>
          <a:bodyPr vert="horz" lIns="93177" tIns="46589" rIns="93177" bIns="46589" rtlCol="0"/>
          <a:lstStyle>
            <a:lvl1pPr marL="0" algn="l" defTabSz="914400" rtl="0" eaLnBrk="1" latinLnBrk="0" hangingPunct="1">
              <a:spcBef>
                <a:spcPts val="600"/>
              </a:spcBef>
              <a:defRPr sz="1000" kern="1200">
                <a:solidFill>
                  <a:schemeClr val="tx1"/>
                </a:solidFill>
                <a:latin typeface="Arial" panose="020B0604020202020204" pitchFamily="34" charset="0"/>
                <a:ea typeface="+mn-ea"/>
                <a:cs typeface="Arial" panose="020B0604020202020204" pitchFamily="34" charset="0"/>
              </a:defRPr>
            </a:lvl1pPr>
            <a:lvl2pPr marL="171450" indent="-171450" algn="l" defTabSz="914400" rtl="0" eaLnBrk="1" latinLnBrk="0" hangingPunct="1">
              <a:spcBef>
                <a:spcPts val="0"/>
              </a:spcBef>
              <a:buFont typeface="Arial" panose="020B0604020202020204" pitchFamily="34" charset="0"/>
              <a:buChar char="•"/>
              <a:defRPr lang="en-US" sz="1000" kern="1200" dirty="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spcBef>
                <a:spcPts val="600"/>
              </a:spcBef>
              <a:buFont typeface="Arial" panose="020B0604020202020204" pitchFamily="34" charset="0"/>
              <a:buChar char="−"/>
              <a:defRPr lang="en-US" sz="1000" kern="1200" dirty="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spcBef>
                <a:spcPts val="600"/>
              </a:spcBef>
              <a:defRPr lang="en-US" sz="1000" kern="1200" dirty="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Bef>
                <a:spcPts val="600"/>
              </a:spcBef>
              <a:defRPr lang="en-US" sz="1000" kern="1200" dirty="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Abbreviation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AD=atopic dermatitis</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charset="0"/>
                <a:cs typeface="Arial" panose="020B0604020202020204" pitchFamily="34" charset="0"/>
              </a:rPr>
              <a:t>Brandwein M, Steinberg B, Meshner S. Microbial biofilms and the human skin microbiome. NPJ Biofilms and Microbiomes 2016;2:3 (Page 2, Figure 1).</a:t>
            </a: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Image Permission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Image adapted from </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charset="0"/>
                <a:cs typeface="Arial" panose="020B0604020202020204" pitchFamily="34" charset="0"/>
              </a:rPr>
              <a:t>Brandwein M, Steinberg B, Meshner S. Microbial biofilms and the human skin microbiome. NPJ Biofilms and Microbiomes 2016;2:3.</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341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457200"/>
            <a:ext cx="4095750" cy="3071813"/>
          </a:xfrm>
        </p:spPr>
      </p:sp>
      <p:sp>
        <p:nvSpPr>
          <p:cNvPr id="3" name="Notes Placeholder 2"/>
          <p:cNvSpPr>
            <a:spLocks noGrp="1"/>
          </p:cNvSpPr>
          <p:nvPr>
            <p:ph type="body" idx="1"/>
          </p:nvPr>
        </p:nvSpPr>
        <p:spPr>
          <a:xfrm>
            <a:off x="688656" y="3529013"/>
            <a:ext cx="5455288" cy="4740521"/>
          </a:xfrm>
        </p:spPr>
        <p:txBody>
          <a:bodyPr/>
          <a:lstStyle/>
          <a:p>
            <a:r>
              <a:rPr lang="en-US"/>
              <a:t>IL-4 and IL-13 downregulate</a:t>
            </a:r>
            <a:r>
              <a:rPr lang="en-US" baseline="30000"/>
              <a:t>1-4</a:t>
            </a:r>
            <a:r>
              <a:rPr lang="en-US"/>
              <a:t>:</a:t>
            </a:r>
          </a:p>
          <a:p>
            <a:pPr marL="174625" lvl="1" indent="-174625">
              <a:buFont typeface="Arial" panose="020B0604020202020204" pitchFamily="34" charset="0"/>
              <a:buChar char="•"/>
            </a:pPr>
            <a:r>
              <a:rPr lang="en-US"/>
              <a:t>Keratinocyte terminal differentiation</a:t>
            </a:r>
          </a:p>
          <a:p>
            <a:pPr marL="174625" lvl="1" indent="-174625">
              <a:buFont typeface="Arial" panose="020B0604020202020204" pitchFamily="34" charset="0"/>
              <a:buChar char="•"/>
            </a:pPr>
            <a:r>
              <a:rPr lang="en-US"/>
              <a:t>Expression of epidermal barrier proteins</a:t>
            </a:r>
            <a:endParaRPr lang="en-US" baseline="30000"/>
          </a:p>
          <a:p>
            <a:pPr marL="342900" indent="-342900">
              <a:buFont typeface="Arial" panose="020B0604020202020204" pitchFamily="34" charset="0"/>
              <a:buChar char="•"/>
            </a:pPr>
            <a:endParaRPr lang="en-US"/>
          </a:p>
          <a:p>
            <a:r>
              <a:rPr lang="en-US"/>
              <a:t>TSLP, IL-33, and IL-4/IL-31 interact with sensory neurons to create itch perception.</a:t>
            </a:r>
            <a:r>
              <a:rPr lang="en-US" baseline="30000"/>
              <a:t>2,5</a:t>
            </a:r>
          </a:p>
          <a:p>
            <a:endParaRPr lang="en-US"/>
          </a:p>
          <a:p>
            <a:r>
              <a:rPr lang="en-US" b="1"/>
              <a:t>References</a:t>
            </a:r>
          </a:p>
          <a:p>
            <a:pPr marL="241653" indent="-241653">
              <a:buFont typeface="+mj-lt"/>
              <a:buAutoNum type="arabicPeriod"/>
            </a:pPr>
            <a:r>
              <a:rPr lang="en-US"/>
              <a:t>Noda S, Krueger JG, Guttman-Yassky E. The translational revolution and use of biologics in patients with inflammatory skin diseases. </a:t>
            </a:r>
            <a:r>
              <a:rPr lang="en-US" i="1"/>
              <a:t>J Allergy Clin Immunol</a:t>
            </a:r>
            <a:r>
              <a:rPr lang="en-US"/>
              <a:t>. 2015;135(2):324-336.</a:t>
            </a:r>
          </a:p>
          <a:p>
            <a:pPr marL="241653" indent="-241653">
              <a:buFont typeface="+mj-lt"/>
              <a:buAutoNum type="arabicPeriod"/>
            </a:pPr>
            <a:r>
              <a:rPr lang="en-US"/>
              <a:t>Weidinger S, Beck LA, Bieber T, Kabashima K, Irvine AD. Atopic dermatitis. </a:t>
            </a:r>
            <a:r>
              <a:rPr lang="en-US" i="1"/>
              <a:t>Nat Rev Dis Primers</a:t>
            </a:r>
            <a:r>
              <a:rPr lang="en-US"/>
              <a:t>. 2018;4(1):1.</a:t>
            </a:r>
          </a:p>
          <a:p>
            <a:pPr marL="241653" indent="-241653">
              <a:buFont typeface="+mj-lt"/>
              <a:buAutoNum type="arabicPeriod"/>
            </a:pPr>
            <a:r>
              <a:rPr lang="en-US"/>
              <a:t>Berdyshev E, Goleva E, Bronova I, et al. Lipid abnormalities in atopic skin are driven by type 2 cytokines. </a:t>
            </a:r>
            <a:r>
              <a:rPr lang="en-US" i="1"/>
              <a:t>JCI Insight</a:t>
            </a:r>
            <a:r>
              <a:rPr lang="en-US"/>
              <a:t>. 2018;3(4). doi:10.1172/jci.insight.9800</a:t>
            </a:r>
          </a:p>
          <a:p>
            <a:pPr marL="241653" indent="-241653">
              <a:buFont typeface="+mj-lt"/>
              <a:buAutoNum type="arabicPeriod"/>
            </a:pPr>
            <a:r>
              <a:rPr lang="en-US"/>
              <a:t>Howell MD, Kim BE, Gao P, et al. Cytokine modulation of atopic dermatitis filaggrin skin expression. </a:t>
            </a:r>
            <a:r>
              <a:rPr lang="en-US" i="1"/>
              <a:t>J Allergy Clin Immunol</a:t>
            </a:r>
            <a:r>
              <a:rPr lang="en-US"/>
              <a:t>. 2009;124(3 Suppl 2):R7-R12.</a:t>
            </a:r>
          </a:p>
          <a:p>
            <a:pPr marL="241653" indent="-241653">
              <a:buFont typeface="+mj-lt"/>
              <a:buAutoNum type="arabicPeriod"/>
            </a:pPr>
            <a:r>
              <a:rPr lang="en-US"/>
              <a:t>Yosipovitch G, Rosen JD, Hashimoto T. Itch: from mechanism to (novel) therapeutic approaches. </a:t>
            </a:r>
            <a:r>
              <a:rPr lang="en-US" i="1"/>
              <a:t>J Allergy Clin Immunol</a:t>
            </a:r>
            <a:r>
              <a:rPr lang="en-US"/>
              <a:t>. 2018;142(5):1375-1390.</a:t>
            </a:r>
          </a:p>
          <a:p>
            <a:pPr marL="241653" indent="-241653">
              <a:buFont typeface="+mj-lt"/>
              <a:buAutoNum type="arabicPeriod"/>
            </a:pPr>
            <a:endParaRPr lang="en-US"/>
          </a:p>
          <a:p>
            <a:pPr marL="241653" indent="-241653">
              <a:buFont typeface="+mj-lt"/>
              <a:buAutoNum type="arabicPeriod"/>
            </a:pPr>
            <a:endParaRPr lang="en-US"/>
          </a:p>
        </p:txBody>
      </p:sp>
      <p:sp>
        <p:nvSpPr>
          <p:cNvPr id="6" name="Slide Number Placeholder 3"/>
          <p:cNvSpPr>
            <a:spLocks noGrp="1"/>
          </p:cNvSpPr>
          <p:nvPr>
            <p:ph type="sldNum" sz="quarter" idx="5"/>
          </p:nvPr>
        </p:nvSpPr>
        <p:spPr>
          <a:xfrm>
            <a:off x="3856737" y="9442154"/>
            <a:ext cx="2950475" cy="498772"/>
          </a:xfrm>
        </p:spPr>
        <p:txBody>
          <a:bodyPr/>
          <a:lstStyle/>
          <a:p>
            <a:pPr marL="0" marR="0" lvl="0" indent="0" algn="r" defTabSz="914400" rtl="0" eaLnBrk="1" fontAlgn="auto" latinLnBrk="0" hangingPunct="1">
              <a:lnSpc>
                <a:spcPct val="100000"/>
              </a:lnSpc>
              <a:spcBef>
                <a:spcPct val="0"/>
              </a:spcBef>
              <a:spcAft>
                <a:spcPct val="0"/>
              </a:spcAft>
              <a:buClrTx/>
              <a:buSzTx/>
              <a:buFontTx/>
              <a:buNone/>
              <a:tabLst/>
              <a:defRPr/>
            </a:pPr>
            <a:fld id="{49CDFBB8-006B-0D47-9BC0-5F90A36307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246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1181100"/>
            <a:ext cx="4314825" cy="3236913"/>
          </a:xfrm>
        </p:spPr>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49CDFBB8-006B-0D47-9BC0-5F90A363073E}" type="slidenum">
              <a:rPr kumimoji="0" lang="el-GR"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66612" rtl="0" eaLnBrk="1" fontAlgn="auto" latinLnBrk="0" hangingPunct="1">
                <a:lnSpc>
                  <a:spcPct val="100000"/>
                </a:lnSpc>
                <a:spcBef>
                  <a:spcPts val="0"/>
                </a:spcBef>
                <a:spcAft>
                  <a:spcPts val="0"/>
                </a:spcAft>
                <a:buClrTx/>
                <a:buSzTx/>
                <a:buFontTx/>
                <a:buNone/>
                <a:tabLst/>
                <a:defRPr/>
              </a:pPr>
              <a:t>21</a:t>
            </a:fld>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Notes Placeholder 2"/>
          <p:cNvSpPr>
            <a:spLocks noGrp="1"/>
          </p:cNvSpPr>
          <p:nvPr>
            <p:ph type="body" idx="3"/>
          </p:nvPr>
        </p:nvSpPr>
        <p:spPr>
          <a:xfrm>
            <a:off x="763588" y="4610101"/>
            <a:ext cx="5753099" cy="2159667"/>
          </a:xfrm>
        </p:spPr>
        <p:txBody>
          <a:bodyPr>
            <a:normAutofit fontScale="92500"/>
          </a:bodyPr>
          <a:lstStyle/>
          <a:p>
            <a:pPr marL="189413" indent="-189413">
              <a:buFont typeface="Arial" panose="020B0604020202020204" pitchFamily="34" charset="0"/>
              <a:buChar char="•"/>
            </a:pPr>
            <a:r>
              <a:rPr lang="el-GR" dirty="0"/>
              <a:t>Ας ξεκινήσουμε με μία μελέτη που έδειξε πώς οι ασθενείς με μέτρια έως σοβαρή ΑΔ παρουσιάζουν συχνό και έντονο κνησμό, ένα κλινικό γνώρισμα της Δ </a:t>
            </a:r>
          </a:p>
          <a:p>
            <a:pPr marL="189413" indent="-189413">
              <a:buFont typeface="Arial" panose="020B0604020202020204" pitchFamily="34" charset="0"/>
              <a:buChar char="•"/>
            </a:pPr>
            <a:r>
              <a:rPr lang="el-GR" dirty="0"/>
              <a:t>Αξιολογήθηκαν η ένταση και η διάρκεια του κνησμού τις τελευταίες 2 εβδομάδες με ένα ερωτηματολόγιο ασθενούς, το οποίο ονομάζεται Κλίμακα Κνησμού 5 Διαστάσεων. Το ερωτηματολόγιο συμπληρώθηκε κατά την προκαταρκτική αξιολόγηση μίας πολυεθνικής μελέτης Φάσης 2b, στην οποία συμμετείχαν 380 ενήλικοι ασθενείς με μέτρια έως σοβαρή ΑΔ</a:t>
            </a:r>
            <a:r>
              <a:rPr lang="el-GR" baseline="30000" dirty="0"/>
              <a:t>1</a:t>
            </a:r>
          </a:p>
          <a:p>
            <a:pPr marL="694517" lvl="1" indent="-189413">
              <a:buFont typeface="Arial" panose="020B0604020202020204" pitchFamily="34" charset="0"/>
              <a:buChar char="•"/>
            </a:pPr>
            <a:r>
              <a:rPr lang="el-GR" dirty="0"/>
              <a:t>Η πλειοψηφία των ασθενών (46,3%) αξιολόγησαν τον κνησμό τους ως έντονο και 14,2% των ασθενών αξιολόγησαν τον κνησμό τους ως αφόρητο</a:t>
            </a:r>
            <a:r>
              <a:rPr lang="el-GR" baseline="30000" dirty="0"/>
              <a:t>1</a:t>
            </a:r>
          </a:p>
          <a:p>
            <a:pPr marL="694517" lvl="1" indent="-189413">
              <a:buFont typeface="Arial" panose="020B0604020202020204" pitchFamily="34" charset="0"/>
              <a:buChar char="•"/>
            </a:pPr>
            <a:r>
              <a:rPr lang="el-GR" dirty="0"/>
              <a:t>Επίσης, 29,7% των ασθενών ανέφεραν ότι έχουν κνησμό που διαρκεί όλη την ημέρα</a:t>
            </a:r>
            <a:r>
              <a:rPr lang="el-GR" baseline="30000" dirty="0"/>
              <a:t>1</a:t>
            </a:r>
            <a:r>
              <a:rPr lang="el-GR" dirty="0"/>
              <a:t> </a:t>
            </a:r>
          </a:p>
          <a:p>
            <a:pPr lvl="1"/>
            <a:endParaRPr lang="el-GR" dirty="0"/>
          </a:p>
          <a:p>
            <a:r>
              <a:rPr lang="el-GR" dirty="0"/>
              <a:t>Βιβλιογραφική αναφορά:</a:t>
            </a:r>
          </a:p>
          <a:p>
            <a:pPr marL="252552" indent="-252552">
              <a:buFont typeface="+mj-lt"/>
              <a:buAutoNum type="arabicPeriod"/>
            </a:pPr>
            <a:r>
              <a:rPr lang="el-GR" dirty="0"/>
              <a:t>Simpson EL </a:t>
            </a:r>
            <a:r>
              <a:rPr lang="el-GR" i="1" dirty="0"/>
              <a:t>et al. J Am Acad Dermatol </a:t>
            </a:r>
            <a:r>
              <a:rPr lang="el-GR" dirty="0"/>
              <a:t>2016;74:491-498.</a:t>
            </a:r>
          </a:p>
        </p:txBody>
      </p:sp>
    </p:spTree>
    <p:extLst>
      <p:ext uri="{BB962C8B-B14F-4D97-AF65-F5344CB8AC3E}">
        <p14:creationId xmlns:p14="http://schemas.microsoft.com/office/powerpoint/2010/main" val="4257688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2">
            <a:extLst>
              <a:ext uri="{FF2B5EF4-FFF2-40B4-BE49-F238E27FC236}">
                <a16:creationId xmlns:a16="http://schemas.microsoft.com/office/drawing/2014/main" id="{14E9A33C-C47C-4B40-9ED3-C555CD327C1E}"/>
              </a:ext>
            </a:extLst>
          </p:cNvPr>
          <p:cNvSpPr txBox="1">
            <a:spLocks/>
          </p:cNvSpPr>
          <p:nvPr/>
        </p:nvSpPr>
        <p:spPr>
          <a:xfrm>
            <a:off x="701040" y="4473892"/>
            <a:ext cx="5608320" cy="3660458"/>
          </a:xfrm>
          <a:prstGeom prst="rect">
            <a:avLst/>
          </a:prstGeom>
        </p:spPr>
        <p:txBody>
          <a:bodyPr vert="horz" lIns="93177" tIns="46589" rIns="93177" bIns="46589" rtlCol="0"/>
          <a:lstStyle>
            <a:lvl1pPr marL="0" algn="l" defTabSz="914400" rtl="0" eaLnBrk="1" latinLnBrk="0" hangingPunct="1">
              <a:spcBef>
                <a:spcPts val="600"/>
              </a:spcBef>
              <a:defRPr sz="1000" kern="1200">
                <a:solidFill>
                  <a:schemeClr val="tx1"/>
                </a:solidFill>
                <a:latin typeface="Arial" panose="020B0604020202020204" pitchFamily="34" charset="0"/>
                <a:ea typeface="+mn-ea"/>
                <a:cs typeface="Arial" panose="020B0604020202020204" pitchFamily="34" charset="0"/>
              </a:defRPr>
            </a:lvl1pPr>
            <a:lvl2pPr marL="171450" indent="-171450" algn="l" defTabSz="914400" rtl="0" eaLnBrk="1" latinLnBrk="0" hangingPunct="1">
              <a:spcBef>
                <a:spcPts val="0"/>
              </a:spcBef>
              <a:buFont typeface="Arial" panose="020B0604020202020204" pitchFamily="34" charset="0"/>
              <a:buChar char="•"/>
              <a:defRPr lang="en-US" sz="1000" kern="1200" dirty="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spcBef>
                <a:spcPts val="600"/>
              </a:spcBef>
              <a:buFont typeface="Arial" panose="020B0604020202020204" pitchFamily="34" charset="0"/>
              <a:buChar char="−"/>
              <a:defRPr lang="en-US" sz="1000" kern="1200" dirty="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spcBef>
                <a:spcPts val="600"/>
              </a:spcBef>
              <a:defRPr lang="en-US" sz="1000" kern="1200" dirty="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Bef>
                <a:spcPts val="600"/>
              </a:spcBef>
              <a:defRPr lang="en-US" sz="1000" kern="1200" dirty="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Abbreviation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AD=atopic dermatitis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References</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Silverberg JI, Gelfand JM, Margolis DJ,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burden and quality of life in atopic dermatitis in US adults: a population-based cross-sectional study.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 Allergy Asthma Immunol 2018;121(3):340-7</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pl-PL"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Chrostowska-Plak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r>
              <a:rPr kumimoji="0" lang="pl-PL"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Salomon</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a:t>
            </a:r>
            <a:r>
              <a:rPr kumimoji="0" lang="pl-PL"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Reich</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Clinical aspects of itch in adult atopic dermatitis patients.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Derm</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Venereol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2009;89(4):379-83</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a:t>
            </a:r>
            <a:r>
              <a:rPr kumimoji="0" lang="de-DE"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Zuberbier</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Orlow SJ, </a:t>
            </a:r>
            <a:r>
              <a:rPr kumimoji="0" lang="de-DE"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Paller</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et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perspectives on the management of atopic dermatitis. </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 Aller </a:t>
            </a:r>
            <a:r>
              <a:rPr kumimoji="0" lang="de-DE"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Clin</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Immunol 2006;118:226-32</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Patel KR, </a:t>
            </a:r>
            <a:r>
              <a:rPr kumimoji="0" lang="it-IT"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Immaneni S, Singam V, </a:t>
            </a: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Association between atopic dermatitis, depression, and suicidal ideation: a systematic review and meta-analysis. </a:t>
            </a: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 Am Acad Dermatol 2019;80:402-10</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Silverberg JI, Gelfand JM, Margolis DJ, et al. Pain Is a Common and Burdensome Symptom of Atopic Dermatitis in United States Adults. J Allergy Clin Immunol </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Pract</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2019;7(8):2699-706 </a:t>
            </a: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2219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73398E2-5FFF-4F3A-9603-8D11F43C48A3}" type="slidenum">
              <a:rPr lang="el-GR"/>
              <a:pPr/>
              <a:t>24</a:t>
            </a:fld>
            <a:endParaRPr lang="el-GR"/>
          </a:p>
        </p:txBody>
      </p:sp>
      <p:sp>
        <p:nvSpPr>
          <p:cNvPr id="284674"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284675"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C9630A-256B-44EB-9BF7-30612DF9239D}" type="slidenum">
              <a:rPr lang="el-GR"/>
              <a:pPr/>
              <a:t>2</a:t>
            </a:fld>
            <a:endParaRPr lang="el-GR"/>
          </a:p>
        </p:txBody>
      </p:sp>
      <p:sp>
        <p:nvSpPr>
          <p:cNvPr id="1894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8944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0A489-5E01-4CE5-83CD-513158EB89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8FC73E54-C3AD-41E3-B695-022743BBFED0}"/>
              </a:ext>
            </a:extLst>
          </p:cNvPr>
          <p:cNvSpPr txBox="1">
            <a:spLocks/>
          </p:cNvSpPr>
          <p:nvPr/>
        </p:nvSpPr>
        <p:spPr>
          <a:xfrm>
            <a:off x="701040" y="4473892"/>
            <a:ext cx="5608320" cy="3660458"/>
          </a:xfrm>
          <a:prstGeom prst="rect">
            <a:avLst/>
          </a:prstGeom>
        </p:spPr>
        <p:txBody>
          <a:bodyPr vert="horz" lIns="93177" tIns="46589" rIns="93177" bIns="46589" rtlCol="0"/>
          <a:lstStyle>
            <a:lvl1pPr marL="0" algn="l" defTabSz="914400" rtl="0" eaLnBrk="1" latinLnBrk="0" hangingPunct="1">
              <a:spcBef>
                <a:spcPts val="600"/>
              </a:spcBef>
              <a:defRPr sz="1000" kern="1200">
                <a:solidFill>
                  <a:schemeClr val="tx1"/>
                </a:solidFill>
                <a:latin typeface="Arial" panose="020B0604020202020204" pitchFamily="34" charset="0"/>
                <a:ea typeface="+mn-ea"/>
                <a:cs typeface="Arial" panose="020B0604020202020204" pitchFamily="34" charset="0"/>
              </a:defRPr>
            </a:lvl1pPr>
            <a:lvl2pPr marL="171450" indent="-171450" algn="l" defTabSz="914400" rtl="0" eaLnBrk="1" latinLnBrk="0" hangingPunct="1">
              <a:spcBef>
                <a:spcPts val="0"/>
              </a:spcBef>
              <a:buFont typeface="Arial" panose="020B0604020202020204" pitchFamily="34" charset="0"/>
              <a:buChar char="•"/>
              <a:defRPr lang="en-US" sz="1000" kern="1200" dirty="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spcBef>
                <a:spcPts val="600"/>
              </a:spcBef>
              <a:buFont typeface="Arial" panose="020B0604020202020204" pitchFamily="34" charset="0"/>
              <a:buChar char="−"/>
              <a:defRPr lang="en-US" sz="1000" kern="1200" dirty="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spcBef>
                <a:spcPts val="600"/>
              </a:spcBef>
              <a:defRPr lang="en-US" sz="1000" kern="1200" dirty="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Bef>
                <a:spcPts val="600"/>
              </a:spcBef>
              <a:defRPr lang="en-US" sz="1000" kern="1200" dirty="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Image Permissions: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Infant with AD. atopic13.jpg. Image (© 2007 Dr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Raimo</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Suhonen</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DermNet New Zealand Trust) used with permission from: https://www.dermnetnz.org/ (Accessed August 2018). Image </a:t>
            </a:r>
            <a:r>
              <a:rPr kumimoji="0" lang="en-GB" sz="10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Tahoma" panose="020B0604030504040204" pitchFamily="34" charset="0"/>
              </a:rPr>
              <a:t>is licensed under the Creative Commons Attribution-NonCommercial-NoDerivs 3.0 New Zealand (CC BY-NC-ND 3.0 NZ) License: https://creativecommons.org/licenses/by-nc-nd/3.0/nz/legalcode.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with AD. at-derm9.jpg. Image (© 2007 DermNet New Zealand Trust) used with permission from: https://www.dermnetnz.org/ (Accessed August 2018). Image </a:t>
            </a:r>
            <a:r>
              <a:rPr kumimoji="0" lang="en-GB" sz="10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Tahoma" panose="020B0604030504040204" pitchFamily="34" charset="0"/>
              </a:rPr>
              <a:t>is licensed under the Creative Commons Attribution-NonCommercial-NoDerivs 3.0 New Zealand (CC BY-NC-ND 3.0 NZ) License: https://creativecommons.org/licenses/by-nc-nd/3.0/nz/legalcode.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Tahoma" panose="020B0604030504040204" pitchFamily="34" charset="0"/>
              </a:rPr>
              <a:t>Adolescent with AD. This thing is all over me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2007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AzmanL</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used with permission from: https://www.istockphoto.com/gb/photo/this-thing-is-all-over-me-gm516066126-88810109 (Accessed September 2018)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References:</a:t>
            </a:r>
          </a:p>
          <a:p>
            <a:pPr marL="228600" marR="0" lvl="0" indent="-228600" algn="l" defTabSz="914400" rtl="0" eaLnBrk="1" fontAlgn="auto" latinLnBrk="0" hangingPunct="1">
              <a:lnSpc>
                <a:spcPct val="100000"/>
              </a:lnSpc>
              <a:spcBef>
                <a:spcPts val="600"/>
              </a:spcBef>
              <a:spcAft>
                <a:spcPts val="0"/>
              </a:spcAft>
              <a:buClrTx/>
              <a:buSzTx/>
              <a:buFontTx/>
              <a:buAutoNum type="arabicPeriod"/>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Bieber T, D’Erme AM, Akdis CA et al. Clinical phenotypes and endophenotypes of atopic dermatitis: Where are we, and where should we go?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 Allergy Clin Immunol</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2017;139:S58-64 (Pages </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S58</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S59, S60, Figure  2).</a:t>
            </a:r>
          </a:p>
          <a:p>
            <a:pPr marL="228600" marR="0" lvl="0" indent="-228600" algn="l" defTabSz="914400" rtl="0" eaLnBrk="1" fontAlgn="auto" latinLnBrk="0" hangingPunct="1">
              <a:lnSpc>
                <a:spcPct val="100000"/>
              </a:lnSpc>
              <a:spcBef>
                <a:spcPts val="600"/>
              </a:spcBef>
              <a:spcAft>
                <a:spcPts val="0"/>
              </a:spcAft>
              <a:buClrTx/>
              <a:buSzTx/>
              <a:buFontTx/>
              <a:buAutoNum type="arabicPeriod"/>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Lyons JJ, Milner JD, Stone </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KD</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Atopic dermatitis in children: clinical features, pathophysiology, and treatment.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Immunol Allergy Clin North Am</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2015;35:161-83 (Page 2).</a:t>
            </a:r>
          </a:p>
          <a:p>
            <a:pPr marL="228600" marR="0" lvl="0" indent="-228600" algn="l" defTabSz="914400" rtl="0" eaLnBrk="1" fontAlgn="auto" latinLnBrk="0" hangingPunct="1">
              <a:lnSpc>
                <a:spcPct val="100000"/>
              </a:lnSpc>
              <a:spcBef>
                <a:spcPts val="600"/>
              </a:spcBef>
              <a:spcAft>
                <a:spcPts val="0"/>
              </a:spcAft>
              <a:buClrTx/>
              <a:buSzTx/>
              <a:buFontTx/>
              <a:buAutoNum type="arabicPeriod"/>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Thomsen SF. Atopic dermatitis: natural history, diagnosis, and treatment. </a:t>
            </a: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ISRN</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Allergy</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2014;2014:354250 (Pages 2, 3, 4).</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QC complete August 6, 2018</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Tahom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786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A906695-9048-4BAA-BF4F-5F3B90D093B4}" type="slidenum">
              <a:rPr lang="el-GR"/>
              <a:pPr/>
              <a:t>26</a:t>
            </a:fld>
            <a:endParaRPr lang="el-GR"/>
          </a:p>
        </p:txBody>
      </p:sp>
      <p:sp>
        <p:nvSpPr>
          <p:cNvPr id="288770"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288771"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3D123FD-5001-492B-AABB-E8DF0DE8AC58}" type="slidenum">
              <a:rPr lang="el-GR"/>
              <a:pPr/>
              <a:t>27</a:t>
            </a:fld>
            <a:endParaRPr lang="el-GR"/>
          </a:p>
        </p:txBody>
      </p:sp>
      <p:sp>
        <p:nvSpPr>
          <p:cNvPr id="292866"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292867"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F8CF079-E5B6-407E-BAA5-6A264DFCE5AF}" type="slidenum">
              <a:rPr lang="el-GR"/>
              <a:pPr/>
              <a:t>28</a:t>
            </a:fld>
            <a:endParaRPr lang="el-GR"/>
          </a:p>
        </p:txBody>
      </p:sp>
      <p:sp>
        <p:nvSpPr>
          <p:cNvPr id="294914"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294915"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7F6E811-8000-4889-A84E-340B60B70C8B}" type="slidenum">
              <a:rPr lang="el-GR"/>
              <a:pPr/>
              <a:t>29</a:t>
            </a:fld>
            <a:endParaRPr lang="el-GR"/>
          </a:p>
        </p:txBody>
      </p:sp>
      <p:sp>
        <p:nvSpPr>
          <p:cNvPr id="296962"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296963"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DE975DE-1499-4C71-AA60-B64EE90DCDD7}" type="slidenum">
              <a:rPr lang="el-GR"/>
              <a:pPr/>
              <a:t>30</a:t>
            </a:fld>
            <a:endParaRPr lang="el-GR"/>
          </a:p>
        </p:txBody>
      </p:sp>
      <p:sp>
        <p:nvSpPr>
          <p:cNvPr id="299010"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299011"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5A7BE13-8DC7-4EC6-ABB0-D64660B297B9}" type="slidenum">
              <a:rPr lang="el-GR"/>
              <a:pPr/>
              <a:t>31</a:t>
            </a:fld>
            <a:endParaRPr lang="el-GR"/>
          </a:p>
        </p:txBody>
      </p:sp>
      <p:sp>
        <p:nvSpPr>
          <p:cNvPr id="301058"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301059"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1387475"/>
            <a:ext cx="3840162" cy="2879725"/>
          </a:xfrm>
        </p:spPr>
      </p:sp>
      <p:sp>
        <p:nvSpPr>
          <p:cNvPr id="3" name="Notes Placeholder 2"/>
          <p:cNvSpPr>
            <a:spLocks noGrp="1"/>
          </p:cNvSpPr>
          <p:nvPr>
            <p:ph type="body" idx="1"/>
          </p:nvPr>
        </p:nvSpPr>
        <p:spPr>
          <a:xfrm>
            <a:off x="685801" y="4620578"/>
            <a:ext cx="5775325" cy="3780473"/>
          </a:xfrm>
        </p:spPr>
        <p:txBody>
          <a:bodyPr/>
          <a:lstStyle/>
          <a:p>
            <a:pPr marL="171435" indent="-171435">
              <a:buFont typeface="Arial" panose="020B0604020202020204" pitchFamily="34" charset="0"/>
              <a:buChar char="•"/>
            </a:pPr>
            <a:r>
              <a:rPr lang="en-US" dirty="0"/>
              <a:t>Similarly to the Hanifin and Rajka criteria, the 1994 UK Working Party’s core set of diagnostic criteria state that patients must have an itchy skin condition and 3 or more of the 5 items listed here</a:t>
            </a:r>
            <a:r>
              <a:rPr lang="en-US" baseline="30000" dirty="0"/>
              <a:t>1</a:t>
            </a:r>
            <a:endParaRPr lang="en-US" dirty="0"/>
          </a:p>
          <a:p>
            <a:endParaRPr lang="en-US" dirty="0"/>
          </a:p>
          <a:p>
            <a:r>
              <a:rPr lang="en-US" dirty="0"/>
              <a:t>Reference:</a:t>
            </a:r>
          </a:p>
          <a:p>
            <a:pPr marL="228580" indent="-228580">
              <a:buFont typeface="+mj-lt"/>
              <a:buAutoNum type="arabicPeriod"/>
            </a:pPr>
            <a:r>
              <a:rPr lang="en-US" dirty="0"/>
              <a:t>Williams HC </a:t>
            </a:r>
            <a:r>
              <a:rPr lang="en-US" i="1" dirty="0"/>
              <a:t>et al. Br J Dermatol </a:t>
            </a:r>
            <a:r>
              <a:rPr lang="en-US" dirty="0"/>
              <a:t>1994;131:406–416. </a:t>
            </a:r>
          </a:p>
        </p:txBody>
      </p:sp>
      <p:sp>
        <p:nvSpPr>
          <p:cNvPr id="4" name="Slide Number Placeholder 3"/>
          <p:cNvSpPr>
            <a:spLocks noGrp="1"/>
          </p:cNvSpPr>
          <p:nvPr>
            <p:ph type="sldNum" sz="quarter" idx="10"/>
          </p:nvPr>
        </p:nvSpPr>
        <p:spPr/>
        <p:txBody>
          <a:bodyPr/>
          <a:lstStyle/>
          <a:p>
            <a:pPr defTabSz="914318">
              <a:defRPr/>
            </a:pPr>
            <a:fld id="{41AA902C-0F06-41CC-BFDA-AC00684C9367}" type="slidenum">
              <a:rPr lang="en-US" sz="1300">
                <a:solidFill>
                  <a:prstClr val="black"/>
                </a:solidFill>
                <a:latin typeface="Arial" panose="020B0604020202020204" pitchFamily="34" charset="0"/>
                <a:cs typeface="Arial" panose="020B0604020202020204" pitchFamily="34" charset="0"/>
              </a:rPr>
              <a:pPr defTabSz="914318">
                <a:defRPr/>
              </a:pPr>
              <a:t>32</a:t>
            </a:fld>
            <a:endParaRPr lang="en-US" sz="13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063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58BD275-FF2D-4F9A-A98F-E7197E90C382}" type="slidenum">
              <a:rPr lang="el-GR"/>
              <a:pPr/>
              <a:t>34</a:t>
            </a:fld>
            <a:endParaRPr lang="el-GR"/>
          </a:p>
        </p:txBody>
      </p:sp>
      <p:sp>
        <p:nvSpPr>
          <p:cNvPr id="246786" name="Rectangle 2"/>
          <p:cNvSpPr>
            <a:spLocks noGrp="1" noRot="1" noChangeAspect="1" noChangeArrowheads="1" noTextEdit="1"/>
          </p:cNvSpPr>
          <p:nvPr>
            <p:ph type="sldImg"/>
          </p:nvPr>
        </p:nvSpPr>
        <p:spPr bwMode="auto">
          <a:xfrm>
            <a:off x="1143000" y="684213"/>
            <a:ext cx="4576763" cy="3432175"/>
          </a:xfrm>
          <a:prstGeom prst="rect">
            <a:avLst/>
          </a:prstGeom>
          <a:solidFill>
            <a:srgbClr val="FFFFFF"/>
          </a:solidFill>
          <a:ln>
            <a:solidFill>
              <a:srgbClr val="000000"/>
            </a:solidFill>
            <a:miter lim="800000"/>
            <a:headEnd/>
            <a:tailEnd/>
          </a:ln>
        </p:spPr>
      </p:sp>
      <p:sp>
        <p:nvSpPr>
          <p:cNvPr id="246787" name="Rectangle 3"/>
          <p:cNvSpPr>
            <a:spLocks noGrp="1" noChangeArrowheads="1"/>
          </p:cNvSpPr>
          <p:nvPr>
            <p:ph type="body" idx="1"/>
          </p:nvPr>
        </p:nvSpPr>
        <p:spPr bwMode="auto">
          <a:xfrm>
            <a:off x="912813" y="4343400"/>
            <a:ext cx="5032375" cy="4116388"/>
          </a:xfrm>
          <a:prstGeom prst="rect">
            <a:avLst/>
          </a:prstGeom>
          <a:solidFill>
            <a:srgbClr val="FFFFFF"/>
          </a:solidFill>
          <a:ln>
            <a:solidFill>
              <a:srgbClr val="000000"/>
            </a:solidFill>
            <a:miter lim="800000"/>
            <a:headEnd/>
            <a:tailEnd/>
          </a:ln>
        </p:spPr>
        <p:txBody>
          <a:bodyPr/>
          <a:lstStyle/>
          <a:p>
            <a:pPr eaLnBrk="0" hangingPunct="0">
              <a:spcBef>
                <a:spcPct val="0"/>
              </a:spcBef>
            </a:pPr>
            <a:r>
              <a:rPr lang="el-GR" sz="1800"/>
              <a:t>Η ατοπική δερματίτιδα είναι συνήθως η πρώτη εκδήλωση της ατοπικής προδιάθεσης και θεωρείται ότι αποτελεί το σημείο εκκίνησης για τη διαδοχική εμφάνιση των άλλων ατοπικών νοσημάτων όπως του άσθματος και της αλλεργικής ρινίτιδας, γνωστής ως ατοπικής παρέλασης. Υπολογίζεται ότι το 80% περίπου των παιδιών με ατοπική δερματίτιδα θα αναπτύξουν αλλεργική ρινίτιδα ή άσθμα αργότερα στην παιδική ηλικία.</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05FC9AE-D9A0-40B9-A2C2-C680334E5A01}" type="slidenum">
              <a:rPr lang="el-GR"/>
              <a:pPr/>
              <a:t>36</a:t>
            </a:fld>
            <a:endParaRPr lang="el-GR"/>
          </a:p>
        </p:txBody>
      </p:sp>
      <p:sp>
        <p:nvSpPr>
          <p:cNvPr id="303106"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303107"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65B72D4-0436-42AC-B884-B7C9725E9D08}" type="slidenum">
              <a:rPr lang="en-US"/>
              <a:pPr/>
              <a:t>3</a:t>
            </a:fld>
            <a:endParaRPr lang="en-US"/>
          </a:p>
        </p:txBody>
      </p:sp>
      <p:sp>
        <p:nvSpPr>
          <p:cNvPr id="225284" name="Rectangle 4"/>
          <p:cNvSpPr>
            <a:spLocks noGrp="1" noRot="1" noChangeAspect="1" noChangeArrowheads="1" noTextEdit="1"/>
          </p:cNvSpPr>
          <p:nvPr>
            <p:ph type="sldImg"/>
          </p:nvPr>
        </p:nvSpPr>
        <p:spPr>
          <a:ln/>
        </p:spPr>
      </p:sp>
      <p:sp>
        <p:nvSpPr>
          <p:cNvPr id="225285" name="Rectangle 5"/>
          <p:cNvSpPr>
            <a:spLocks noGrp="1" noChangeArrowheads="1"/>
          </p:cNvSpPr>
          <p:nvPr>
            <p:ph type="body" idx="1"/>
          </p:nvPr>
        </p:nvSpPr>
        <p:spPr/>
        <p:txBody>
          <a:bodyPr/>
          <a:lstStyle/>
          <a:p>
            <a:pPr marL="158265" indent="-158265">
              <a:buFontTx/>
              <a:buChar char="•"/>
            </a:pPr>
            <a:endParaRPr lang="en-GB" altLang="ja-JP"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4ED6A2D-621F-41A7-8F73-C582136A50BE}" type="slidenum">
              <a:rPr lang="el-GR"/>
              <a:pPr/>
              <a:t>37</a:t>
            </a:fld>
            <a:endParaRPr lang="el-GR"/>
          </a:p>
        </p:txBody>
      </p:sp>
      <p:sp>
        <p:nvSpPr>
          <p:cNvPr id="23245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3245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9E65992-28F6-4E4E-9072-E04DA7F4F317}" type="slidenum">
              <a:rPr lang="el-GR"/>
              <a:pPr/>
              <a:t>38</a:t>
            </a:fld>
            <a:endParaRPr lang="el-GR"/>
          </a:p>
        </p:txBody>
      </p:sp>
      <p:sp>
        <p:nvSpPr>
          <p:cNvPr id="309250"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headEnd/>
            <a:tailEnd/>
          </a:ln>
        </p:spPr>
      </p:sp>
      <p:sp>
        <p:nvSpPr>
          <p:cNvPr id="309251"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D469EE2-F97E-4C93-8D7D-F8989A157AAC}" type="slidenum">
              <a:rPr lang="el-GR"/>
              <a:pPr/>
              <a:t>39</a:t>
            </a:fld>
            <a:endParaRPr lang="el-GR"/>
          </a:p>
        </p:txBody>
      </p:sp>
      <p:sp>
        <p:nvSpPr>
          <p:cNvPr id="23449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3449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59CB613-51BB-4C30-B5DA-647E9085C418}" type="slidenum">
              <a:rPr lang="el-GR"/>
              <a:pPr/>
              <a:t>40</a:t>
            </a:fld>
            <a:endParaRPr lang="el-GR"/>
          </a:p>
        </p:txBody>
      </p:sp>
      <p:sp>
        <p:nvSpPr>
          <p:cNvPr id="2365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3654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AE3116E-63D9-481A-A878-89EDDB214E25}" type="slidenum">
              <a:rPr lang="el-GR"/>
              <a:pPr/>
              <a:t>41</a:t>
            </a:fld>
            <a:endParaRPr lang="el-GR"/>
          </a:p>
        </p:txBody>
      </p:sp>
      <p:sp>
        <p:nvSpPr>
          <p:cNvPr id="2385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3859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91425A0-72B1-4F40-9EB8-F0424999EE63}" type="slidenum">
              <a:rPr lang="el-GR"/>
              <a:pPr/>
              <a:t>42</a:t>
            </a:fld>
            <a:endParaRPr lang="el-GR"/>
          </a:p>
        </p:txBody>
      </p:sp>
      <p:sp>
        <p:nvSpPr>
          <p:cNvPr id="2406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4064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5B890E8-34B7-462A-B01A-CEC03B7D46AE}" type="slidenum">
              <a:rPr lang="el-GR"/>
              <a:pPr/>
              <a:t>43</a:t>
            </a:fld>
            <a:endParaRPr lang="el-GR"/>
          </a:p>
        </p:txBody>
      </p:sp>
      <p:sp>
        <p:nvSpPr>
          <p:cNvPr id="2426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4269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C1ABE432-165A-4BE6-BFBD-9FF4E5E2B339}" type="slidenum">
              <a:rPr lang="el-GR"/>
              <a:pPr/>
              <a:t>44</a:t>
            </a:fld>
            <a:endParaRPr lang="el-GR"/>
          </a:p>
        </p:txBody>
      </p:sp>
      <p:sp>
        <p:nvSpPr>
          <p:cNvPr id="263170" name="Rectangle 7"/>
          <p:cNvSpPr txBox="1">
            <a:spLocks noGrp="1" noChangeArrowheads="1"/>
          </p:cNvSpPr>
          <p:nvPr/>
        </p:nvSpPr>
        <p:spPr bwMode="auto">
          <a:xfrm>
            <a:off x="3884613" y="8686800"/>
            <a:ext cx="2973387" cy="457200"/>
          </a:xfrm>
          <a:prstGeom prst="rect">
            <a:avLst/>
          </a:prstGeom>
          <a:noFill/>
          <a:ln w="9525">
            <a:noFill/>
            <a:miter lim="800000"/>
            <a:headEnd/>
            <a:tailEnd/>
          </a:ln>
        </p:spPr>
        <p:txBody>
          <a:bodyPr anchor="b"/>
          <a:lstStyle/>
          <a:p>
            <a:pPr algn="r" eaLnBrk="0" hangingPunct="0"/>
            <a:fld id="{16A6D99A-0721-401A-B806-F2AE41442B0F}" type="slidenum">
              <a:rPr lang="en-US" sz="1200">
                <a:ea typeface="MS PGothic" pitchFamily="34" charset="-128"/>
              </a:rPr>
              <a:pPr algn="r" eaLnBrk="0" hangingPunct="0"/>
              <a:t>44</a:t>
            </a:fld>
            <a:endParaRPr lang="en-US" sz="1200">
              <a:ea typeface="MS PGothic" pitchFamily="34" charset="-128"/>
            </a:endParaRPr>
          </a:p>
        </p:txBody>
      </p:sp>
      <p:sp>
        <p:nvSpPr>
          <p:cNvPr id="2631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3172" name="Rectangle 3"/>
          <p:cNvSpPr>
            <a:spLocks noGrp="1" noChangeArrowheads="1"/>
          </p:cNvSpPr>
          <p:nvPr>
            <p:ph type="body" idx="1"/>
          </p:nvPr>
        </p:nvSpPr>
        <p:spPr bwMode="auto">
          <a:xfrm>
            <a:off x="844550" y="4341813"/>
            <a:ext cx="5170488" cy="4116387"/>
          </a:xfrm>
          <a:prstGeom prst="rect">
            <a:avLst/>
          </a:prstGeom>
          <a:noFill/>
          <a:ln>
            <a:solidFill>
              <a:srgbClr val="000000"/>
            </a:solidFill>
            <a:miter lim="800000"/>
            <a:headEnd/>
            <a:tailEnd/>
          </a:ln>
        </p:spPr>
        <p:txBody>
          <a:bodyPr/>
          <a:lstStyle/>
          <a:p>
            <a:pPr>
              <a:spcBef>
                <a:spcPct val="0"/>
              </a:spcBef>
            </a:pPr>
            <a:endParaRPr lang="en-US" sz="18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338084"/>
            <a:ext cx="5486400" cy="4114801"/>
          </a:xfrm>
        </p:spPr>
        <p:txBody>
          <a:bodyPr/>
          <a:lstStyle/>
          <a:p>
            <a:r>
              <a:rPr lang="en-US" dirty="0"/>
              <a:t>Dupilumab is a fully human mAb that targets the IL-4R alfa</a:t>
            </a:r>
            <a:r>
              <a:rPr lang="en-US" baseline="0" dirty="0"/>
              <a:t> </a:t>
            </a:r>
            <a:r>
              <a:rPr lang="en-US" dirty="0"/>
              <a:t>subunit, that is shared among IL-4 and IL-13 cytokines,</a:t>
            </a:r>
            <a:r>
              <a:rPr lang="en-US" baseline="0" dirty="0"/>
              <a:t> allowing for a potent dual antagonism of both cytokines with a single agent, inhibiting the Th2 pathways.</a:t>
            </a:r>
            <a:endParaRPr lang="en-US" dirty="0"/>
          </a:p>
        </p:txBody>
      </p:sp>
      <p:sp>
        <p:nvSpPr>
          <p:cNvPr id="4" name="Slide Number Placeholder 3"/>
          <p:cNvSpPr>
            <a:spLocks noGrp="1"/>
          </p:cNvSpPr>
          <p:nvPr>
            <p:ph type="sldNum" sz="quarter" idx="10"/>
          </p:nvPr>
        </p:nvSpPr>
        <p:spPr>
          <a:xfrm>
            <a:off x="3886202" y="8685214"/>
            <a:ext cx="2971800" cy="457201"/>
          </a:xfrm>
        </p:spPr>
        <p:txBody>
          <a:bodyPr/>
          <a:lstStyle/>
          <a:p>
            <a:pPr marL="0" marR="0" lvl="0" indent="0" algn="r" defTabSz="864931" rtl="0" eaLnBrk="1" fontAlgn="auto" latinLnBrk="0" hangingPunct="1">
              <a:lnSpc>
                <a:spcPct val="100000"/>
              </a:lnSpc>
              <a:spcBef>
                <a:spcPts val="0"/>
              </a:spcBef>
              <a:spcAft>
                <a:spcPts val="0"/>
              </a:spcAft>
              <a:buClrTx/>
              <a:buSzTx/>
              <a:buFontTx/>
              <a:buNone/>
              <a:tabLst/>
              <a:defRPr/>
            </a:pPr>
            <a:fld id="{201A072C-6BFC-4A28-879B-361861C6BFB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864931"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Image Placeholder 4">
            <a:extLst>
              <a:ext uri="{FF2B5EF4-FFF2-40B4-BE49-F238E27FC236}">
                <a16:creationId xmlns:a16="http://schemas.microsoft.com/office/drawing/2014/main" id="{ED5D0896-DFBE-489E-86D6-25FA2132C409}"/>
              </a:ext>
            </a:extLst>
          </p:cNvPr>
          <p:cNvSpPr>
            <a:spLocks noGrp="1" noRot="1" noChangeAspect="1"/>
          </p:cNvSpPr>
          <p:nvPr>
            <p:ph type="sldImg"/>
          </p:nvPr>
        </p:nvSpPr>
        <p:spPr>
          <a:xfrm>
            <a:off x="1371600" y="892175"/>
            <a:ext cx="4114800" cy="3086100"/>
          </a:xfrm>
        </p:spPr>
      </p:sp>
    </p:spTree>
    <p:extLst>
      <p:ext uri="{BB962C8B-B14F-4D97-AF65-F5344CB8AC3E}">
        <p14:creationId xmlns:p14="http://schemas.microsoft.com/office/powerpoint/2010/main" val="2055312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C0B76-94EC-4B45-9BE8-78BA03D79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3C375-C438-4773-9A3D-16376DFA8B88}"/>
              </a:ext>
            </a:extLst>
          </p:cNvPr>
          <p:cNvSpPr>
            <a:spLocks noGrp="1"/>
          </p:cNvSpPr>
          <p:nvPr>
            <p:ph type="body" idx="1"/>
          </p:nvPr>
        </p:nvSpPr>
        <p:spPr/>
        <p:txBody>
          <a:bodyPr/>
          <a:lstStyle/>
          <a:p>
            <a:pPr marL="171450" indent="-171450">
              <a:buFont typeface="Arial" panose="020B0604020202020204" pitchFamily="34" charset="0"/>
              <a:buChar char="•"/>
              <a:defRPr/>
            </a:pPr>
            <a:r>
              <a:rPr lang="en-US" dirty="0">
                <a:solidFill>
                  <a:schemeClr val="tx1"/>
                </a:solidFill>
              </a:rPr>
              <a:t>JAKs</a:t>
            </a:r>
            <a:r>
              <a:rPr lang="en-US" baseline="0" dirty="0">
                <a:solidFill>
                  <a:schemeClr val="tx1"/>
                </a:solidFill>
              </a:rPr>
              <a:t> </a:t>
            </a:r>
            <a:r>
              <a:rPr lang="en-US" dirty="0">
                <a:solidFill>
                  <a:schemeClr val="tx1"/>
                </a:solidFill>
              </a:rPr>
              <a:t>are essential for the signaling of many cytokines and growth factors. When a cytokine binds to its cognate receptor, this leads to receptor dimerization, activation of JAKs, and subsequent phosphorylation of STATs. </a:t>
            </a:r>
            <a:r>
              <a:rPr lang="en-US" baseline="0" dirty="0">
                <a:solidFill>
                  <a:schemeClr val="tx1"/>
                </a:solidFill>
              </a:rPr>
              <a:t>Phosphorylation of STATs leads to dimerization and translocation to the nucleus, where gene transcription is initiated</a:t>
            </a:r>
          </a:p>
          <a:p>
            <a:pPr>
              <a:defRPr/>
            </a:pPr>
            <a:endParaRPr lang="en-US" baseline="0" dirty="0">
              <a:solidFill>
                <a:schemeClr val="tx1"/>
              </a:solidFill>
            </a:endParaRPr>
          </a:p>
          <a:p>
            <a:pPr marL="171450" indent="-171450">
              <a:buFont typeface="Arial" panose="020B0604020202020204" pitchFamily="34" charset="0"/>
              <a:buChar char="•"/>
              <a:defRPr/>
            </a:pPr>
            <a:r>
              <a:rPr lang="en-US" baseline="0" dirty="0">
                <a:solidFill>
                  <a:schemeClr val="tx1"/>
                </a:solidFill>
              </a:rPr>
              <a:t>JAK-STAT pathways serve as a rapid mechanism to transduce signals from the cell membrane to the nucleus and include multiple cytokines (IL-4, IL-5, IL-13, IL-22, IL-31, and TSLP) that are involved in the AD disease pathway</a:t>
            </a:r>
            <a:endParaRPr lang="en-US" dirty="0">
              <a:solidFill>
                <a:schemeClr val="tx1"/>
              </a:solidFill>
            </a:endParaRPr>
          </a:p>
          <a:p>
            <a:pPr>
              <a:defRPr/>
            </a:pPr>
            <a:endParaRPr lang="en-GB" dirty="0"/>
          </a:p>
        </p:txBody>
      </p:sp>
      <p:sp>
        <p:nvSpPr>
          <p:cNvPr id="64516" name="Slide Number Placeholder 3">
            <a:extLst>
              <a:ext uri="{FF2B5EF4-FFF2-40B4-BE49-F238E27FC236}">
                <a16:creationId xmlns:a16="http://schemas.microsoft.com/office/drawing/2014/main" id="{5BE9AD7C-F966-4D4F-AEB7-7334D2528BDA}"/>
              </a:ext>
            </a:extLst>
          </p:cNvPr>
          <p:cNvSpPr>
            <a:spLocks noGrp="1"/>
          </p:cNvSpPr>
          <p:nvPr>
            <p:ph type="sldNum" sz="quarter" idx="5"/>
          </p:nvPr>
        </p:nvSpPr>
        <p:spPr>
          <a:noFill/>
        </p:spPr>
        <p:txBody>
          <a:bodyPr/>
          <a:lstStyle>
            <a:lvl1pPr algn="ct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algn="ctr"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algn="ctr"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algn="ctr"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algn="ctr"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922D5B62-46FE-4EF1-AD10-B3569DCD090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31863"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19510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989013"/>
            <a:ext cx="4319588" cy="3240087"/>
          </a:xfrm>
        </p:spPr>
      </p:sp>
      <p:sp>
        <p:nvSpPr>
          <p:cNvPr id="3" name="Notes Placeholder 2"/>
          <p:cNvSpPr>
            <a:spLocks noGrp="1"/>
          </p:cNvSpPr>
          <p:nvPr>
            <p:ph type="body" idx="1"/>
          </p:nvPr>
        </p:nvSpPr>
        <p:spPr>
          <a:xfrm>
            <a:off x="417713" y="4620578"/>
            <a:ext cx="5852160" cy="3780473"/>
          </a:xfrm>
        </p:spPr>
        <p:txBody>
          <a:bodyPr/>
          <a:lstStyle/>
          <a:p>
            <a:pPr marL="181224" indent="-181224">
              <a:buFont typeface="Arial" panose="020B0604020202020204" pitchFamily="34" charset="0"/>
              <a:buChar char="•"/>
            </a:pPr>
            <a:r>
              <a:rPr lang="en-US" dirty="0"/>
              <a:t>Atopic dermatitis, or AD, is a chronic inflammatory skin disease characterized by intense pruritus and eczematous lesions</a:t>
            </a:r>
            <a:r>
              <a:rPr lang="en-US" baseline="30000" dirty="0"/>
              <a:t>1</a:t>
            </a:r>
            <a:r>
              <a:rPr lang="en-US" dirty="0"/>
              <a:t> </a:t>
            </a:r>
          </a:p>
          <a:p>
            <a:pPr marL="181224" indent="-181224">
              <a:buFont typeface="Arial" panose="020B0604020202020204" pitchFamily="34" charset="0"/>
              <a:buChar char="•"/>
            </a:pPr>
            <a:r>
              <a:rPr lang="en-US" dirty="0"/>
              <a:t>The pathophysiology of AD is multifactorial and involves immune and epidermal barrier components influenced by genetic and environmental factors</a:t>
            </a:r>
            <a:r>
              <a:rPr lang="en-US" baseline="30000" dirty="0"/>
              <a:t>1–3</a:t>
            </a:r>
            <a:endParaRPr lang="en-US" dirty="0"/>
          </a:p>
          <a:p>
            <a:r>
              <a:rPr lang="en-US" dirty="0"/>
              <a:t> </a:t>
            </a:r>
          </a:p>
          <a:p>
            <a:r>
              <a:rPr lang="en-US" dirty="0"/>
              <a:t>References:</a:t>
            </a:r>
          </a:p>
          <a:p>
            <a:pPr marL="241631" indent="-241631">
              <a:buFont typeface="+mj-lt"/>
              <a:buAutoNum type="arabicPeriod"/>
            </a:pPr>
            <a:r>
              <a:rPr lang="en-US" dirty="0"/>
              <a:t>Weidinger S, Novak N. </a:t>
            </a:r>
            <a:r>
              <a:rPr lang="en-US" i="1" dirty="0"/>
              <a:t>Lancet </a:t>
            </a:r>
            <a:r>
              <a:rPr lang="en-US" dirty="0"/>
              <a:t>2016; 387:1109–1122.</a:t>
            </a:r>
          </a:p>
          <a:p>
            <a:pPr marL="241631" indent="-241631">
              <a:buFont typeface="+mj-lt"/>
              <a:buAutoNum type="arabicPeriod"/>
            </a:pPr>
            <a:r>
              <a:rPr lang="en-US" dirty="0"/>
              <a:t>Leung DYM, Guttman-Yassky E. </a:t>
            </a:r>
            <a:r>
              <a:rPr lang="en-US" i="1" dirty="0"/>
              <a:t>J Allergy Clin Immunol </a:t>
            </a:r>
            <a:r>
              <a:rPr lang="en-US" dirty="0"/>
              <a:t>2014;134:769–779. </a:t>
            </a:r>
          </a:p>
          <a:p>
            <a:pPr marL="241631" indent="-241631">
              <a:buFont typeface="+mj-lt"/>
              <a:buAutoNum type="arabicPeriod"/>
            </a:pPr>
            <a:r>
              <a:rPr lang="en-US" dirty="0"/>
              <a:t>Gittler JK </a:t>
            </a:r>
            <a:r>
              <a:rPr lang="en-US" i="1" dirty="0"/>
              <a:t>et al. J Allergy Clin Immunol </a:t>
            </a:r>
            <a:r>
              <a:rPr lang="en-US" dirty="0"/>
              <a:t>2012;130:1344–1354.</a:t>
            </a:r>
          </a:p>
        </p:txBody>
      </p:sp>
      <p:sp>
        <p:nvSpPr>
          <p:cNvPr id="4" name="Slide Number Placeholder 3"/>
          <p:cNvSpPr>
            <a:spLocks noGrp="1"/>
          </p:cNvSpPr>
          <p:nvPr>
            <p:ph type="sldNum" sz="quarter" idx="10"/>
          </p:nvPr>
        </p:nvSpPr>
        <p:spPr/>
        <p:txBody>
          <a:bodyPr/>
          <a:lstStyle/>
          <a:p>
            <a:pPr defTabSz="914318">
              <a:defRPr/>
            </a:pPr>
            <a:fld id="{49CDFBB8-006B-0D47-9BC0-5F90A363073E}" type="slidenum">
              <a:rPr lang="en-US" sz="1300">
                <a:solidFill>
                  <a:prstClr val="black"/>
                </a:solidFill>
                <a:latin typeface="Arial" panose="020B0604020202020204" pitchFamily="34" charset="0"/>
                <a:cs typeface="Arial" panose="020B0604020202020204" pitchFamily="34" charset="0"/>
              </a:rPr>
              <a:pPr defTabSz="914318">
                <a:defRPr/>
              </a:pPr>
              <a:t>5</a:t>
            </a:fld>
            <a:endParaRPr lang="en-US" sz="13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010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Gilroy Office" panose="00000500000000000000" pitchFamily="2" charset="0"/>
              </a:rPr>
              <a:t>Key points</a:t>
            </a:r>
          </a:p>
          <a:p>
            <a:r>
              <a:rPr lang="en-US" dirty="0"/>
              <a:t>Different cytokines binds to different receptors and different receptors associate with different JAKs, transducing different downstream intracellular signaling.</a:t>
            </a:r>
          </a:p>
          <a:p>
            <a:r>
              <a:rPr lang="en-US" dirty="0"/>
              <a:t>Example:</a:t>
            </a:r>
          </a:p>
          <a:p>
            <a:pPr marL="171450" indent="-171450">
              <a:buFont typeface="Arial" panose="020B0604020202020204" pitchFamily="34" charset="0"/>
              <a:buChar char="•"/>
            </a:pPr>
            <a:r>
              <a:rPr lang="en-US" dirty="0"/>
              <a:t>JAK3 is exclusively associated with the common </a:t>
            </a:r>
            <a:r>
              <a:rPr lang="el-GR" dirty="0">
                <a:latin typeface="Arial" panose="020B0604020202020204" pitchFamily="34" charset="0"/>
                <a:cs typeface="Arial" panose="020B0604020202020204" pitchFamily="34" charset="0"/>
              </a:rPr>
              <a:t>γ</a:t>
            </a:r>
            <a:r>
              <a:rPr lang="da-DK" dirty="0">
                <a:latin typeface="Arial" panose="020B0604020202020204" pitchFamily="34" charset="0"/>
                <a:cs typeface="Arial" panose="020B0604020202020204" pitchFamily="34" charset="0"/>
              </a:rPr>
              <a:t>-</a:t>
            </a:r>
            <a:r>
              <a:rPr lang="da-DK" dirty="0" err="1">
                <a:latin typeface="Arial" panose="020B0604020202020204" pitchFamily="34" charset="0"/>
                <a:cs typeface="Arial" panose="020B0604020202020204" pitchFamily="34" charset="0"/>
              </a:rPr>
              <a:t>chain</a:t>
            </a:r>
            <a:r>
              <a:rPr lang="da-DK" dirty="0">
                <a:latin typeface="Arial" panose="020B0604020202020204" pitchFamily="34" charset="0"/>
                <a:cs typeface="Arial" panose="020B0604020202020204" pitchFamily="34" charset="0"/>
              </a:rPr>
              <a:t> in Type II Receptors and is </a:t>
            </a:r>
            <a:r>
              <a:rPr lang="da-DK" dirty="0" err="1">
                <a:latin typeface="Arial" panose="020B0604020202020204" pitchFamily="34" charset="0"/>
                <a:cs typeface="Arial" panose="020B0604020202020204" pitchFamily="34" charset="0"/>
              </a:rPr>
              <a:t>involved</a:t>
            </a:r>
            <a:r>
              <a:rPr lang="da-DK" dirty="0">
                <a:latin typeface="Arial" panose="020B0604020202020204" pitchFamily="34" charset="0"/>
                <a:cs typeface="Arial" panose="020B0604020202020204" pitchFamily="34" charset="0"/>
              </a:rPr>
              <a:t> in T-</a:t>
            </a:r>
            <a:r>
              <a:rPr lang="da-DK" dirty="0" err="1">
                <a:latin typeface="Arial" panose="020B0604020202020204" pitchFamily="34" charset="0"/>
                <a:cs typeface="Arial" panose="020B0604020202020204" pitchFamily="34" charset="0"/>
              </a:rPr>
              <a:t>cell</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natural</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killer</a:t>
            </a:r>
            <a:r>
              <a:rPr lang="da-DK" dirty="0">
                <a:latin typeface="Arial" panose="020B0604020202020204" pitchFamily="34" charset="0"/>
                <a:cs typeface="Arial" panose="020B0604020202020204" pitchFamily="34" charset="0"/>
              </a:rPr>
              <a:t> (NK) </a:t>
            </a:r>
            <a:r>
              <a:rPr lang="da-DK" dirty="0" err="1">
                <a:latin typeface="Arial" panose="020B0604020202020204" pitchFamily="34" charset="0"/>
                <a:cs typeface="Arial" panose="020B0604020202020204" pitchFamily="34" charset="0"/>
              </a:rPr>
              <a:t>cells</a:t>
            </a:r>
            <a:r>
              <a:rPr lang="da-DK" dirty="0">
                <a:latin typeface="Arial" panose="020B0604020202020204" pitchFamily="34" charset="0"/>
                <a:cs typeface="Arial" panose="020B0604020202020204" pitchFamily="34" charset="0"/>
              </a:rPr>
              <a:t> and B-</a:t>
            </a:r>
            <a:r>
              <a:rPr lang="da-DK" dirty="0" err="1">
                <a:latin typeface="Arial" panose="020B0604020202020204" pitchFamily="34" charset="0"/>
                <a:cs typeface="Arial" panose="020B0604020202020204" pitchFamily="34" charset="0"/>
              </a:rPr>
              <a:t>cell</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functions</a:t>
            </a:r>
            <a:r>
              <a:rPr lang="da-DK" dirty="0">
                <a:latin typeface="Arial" panose="020B0604020202020204" pitchFamily="34" charset="0"/>
                <a:cs typeface="Arial" panose="020B0604020202020204" pitchFamily="34" charset="0"/>
              </a:rPr>
              <a:t>.</a:t>
            </a:r>
            <a:endParaRPr lang="en-US" dirty="0"/>
          </a:p>
          <a:p>
            <a:pPr marL="228600" indent="-228600">
              <a:buAutoNum type="arabicPeriod"/>
            </a:pPr>
            <a:endParaRPr lang="en-US" dirty="0"/>
          </a:p>
          <a:p>
            <a:pPr marL="0" indent="0">
              <a:buNone/>
            </a:pPr>
            <a:r>
              <a:rPr lang="en-US" sz="1200" b="1" dirty="0">
                <a:solidFill>
                  <a:schemeClr val="tx1"/>
                </a:solidFill>
                <a:latin typeface="Gilroy Office" panose="00000500000000000000" pitchFamily="2" charset="0"/>
              </a:rPr>
              <a:t>References in notes</a:t>
            </a:r>
          </a:p>
          <a:p>
            <a:pPr marL="0" indent="0">
              <a:buNone/>
            </a:pPr>
            <a:r>
              <a:rPr lang="en-US" sz="1200" dirty="0">
                <a:solidFill>
                  <a:srgbClr val="000000"/>
                </a:solidFill>
              </a:rPr>
              <a:t>Schwartz DM </a:t>
            </a:r>
            <a:r>
              <a:rPr lang="en-US" sz="1200" i="1" dirty="0">
                <a:solidFill>
                  <a:srgbClr val="000000"/>
                </a:solidFill>
              </a:rPr>
              <a:t>et al. Nat Rev Drug </a:t>
            </a:r>
            <a:r>
              <a:rPr lang="en-US" sz="1200" i="1" dirty="0" err="1">
                <a:solidFill>
                  <a:srgbClr val="000000"/>
                </a:solidFill>
              </a:rPr>
              <a:t>Discov</a:t>
            </a:r>
            <a:r>
              <a:rPr lang="en-US" sz="1200" i="1" dirty="0">
                <a:solidFill>
                  <a:srgbClr val="000000"/>
                </a:solidFill>
              </a:rPr>
              <a:t>.</a:t>
            </a:r>
            <a:r>
              <a:rPr lang="en-US" sz="1200" dirty="0">
                <a:solidFill>
                  <a:srgbClr val="000000"/>
                </a:solidFill>
              </a:rPr>
              <a:t> 2017;16:843–62 (Fig 2. l.3 cont.)</a:t>
            </a:r>
            <a:endParaRPr lang="en-US" sz="1200" dirty="0">
              <a:solidFill>
                <a:schemeClr val="tx1"/>
              </a:solidFill>
              <a:latin typeface="Gilroy Office" panose="000005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US" sz="1000" b="0" i="0" u="none" strike="noStrike" kern="1200" cap="none" spc="0" normalizeH="0" baseline="0" noProof="0" smtClean="0">
                <a:ln>
                  <a:noFill/>
                </a:ln>
                <a:solidFill>
                  <a:srgbClr val="000000"/>
                </a:solidFill>
                <a:effectLst/>
                <a:uLnTx/>
                <a:uFillTx/>
                <a:latin typeface="Gilroy Office"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a:ln>
                <a:noFill/>
              </a:ln>
              <a:solidFill>
                <a:srgbClr val="000000"/>
              </a:solidFill>
              <a:effectLst/>
              <a:uLnTx/>
              <a:uFillTx/>
              <a:latin typeface="Gilroy Office" panose="00000500000000000000" pitchFamily="2" charset="0"/>
              <a:ea typeface="+mn-ea"/>
              <a:cs typeface="+mn-cs"/>
            </a:endParaRPr>
          </a:p>
        </p:txBody>
      </p:sp>
    </p:spTree>
    <p:extLst>
      <p:ext uri="{BB962C8B-B14F-4D97-AF65-F5344CB8AC3E}">
        <p14:creationId xmlns:p14="http://schemas.microsoft.com/office/powerpoint/2010/main" val="374618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fld id="{9695DEBF-7B27-4F3C-A6D1-FB356AEB6AE3}" type="slidenum">
              <a:rPr lang="en-GB"/>
              <a:pPr/>
              <a:t>6</a:t>
            </a:fld>
            <a:endParaRPr lang="en-GB"/>
          </a:p>
        </p:txBody>
      </p:sp>
      <p:sp>
        <p:nvSpPr>
          <p:cNvPr id="30726" name="Rectangle 6"/>
          <p:cNvSpPr>
            <a:spLocks noGrp="1" noRot="1" noChangeAspect="1" noChangeArrowheads="1" noTextEdit="1"/>
          </p:cNvSpPr>
          <p:nvPr>
            <p:ph type="sldImg"/>
          </p:nvPr>
        </p:nvSpPr>
        <p:spPr>
          <a:ln/>
        </p:spPr>
      </p:sp>
      <p:sp>
        <p:nvSpPr>
          <p:cNvPr id="30727" name="Rectangle 7"/>
          <p:cNvSpPr>
            <a:spLocks noGrp="1" noChangeArrowheads="1"/>
          </p:cNvSpPr>
          <p:nvPr>
            <p:ph type="body" idx="1"/>
          </p:nvPr>
        </p:nvSpPr>
        <p:spPr/>
        <p:txBody>
          <a:bodyPr/>
          <a:lstStyle/>
          <a:p>
            <a:pPr marL="158265" indent="-158265">
              <a:buFontTx/>
              <a:buChar char="•"/>
            </a:pPr>
            <a:endParaRPr lang="en-GB" dirty="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 4 Skin barrier in the healthy state and atopic dermatitis. In the</a:t>
            </a:r>
          </a:p>
          <a:p>
            <a:r>
              <a:rPr lang="en-US" sz="1200" b="0" i="0" u="none" strike="noStrike" kern="1200" baseline="0" dirty="0">
                <a:solidFill>
                  <a:schemeClr val="tx1"/>
                </a:solidFill>
                <a:latin typeface="+mn-lt"/>
                <a:ea typeface="+mn-ea"/>
                <a:cs typeface="+mn-cs"/>
              </a:rPr>
              <a:t>healthy state, filaggrin (FLG) polymers are released from </a:t>
            </a:r>
            <a:r>
              <a:rPr lang="en-US" sz="1200" b="0" i="0" u="none" strike="noStrike" kern="1200" baseline="0" dirty="0" err="1">
                <a:solidFill>
                  <a:schemeClr val="tx1"/>
                </a:solidFill>
                <a:latin typeface="+mn-lt"/>
                <a:ea typeface="+mn-ea"/>
                <a:cs typeface="+mn-cs"/>
              </a:rPr>
              <a:t>keratohyaline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granules. After enzymatic cleavage, the polymers then turn into multiple</a:t>
            </a:r>
          </a:p>
          <a:p>
            <a:r>
              <a:rPr lang="en-US" sz="1200" b="0" i="0" u="none" strike="noStrike" kern="1200" baseline="0" dirty="0">
                <a:solidFill>
                  <a:schemeClr val="tx1"/>
                </a:solidFill>
                <a:latin typeface="+mn-lt"/>
                <a:ea typeface="+mn-ea"/>
                <a:cs typeface="+mn-cs"/>
              </a:rPr>
              <a:t>monomers and finally result in natural moisturizing factor (NMF) in the</a:t>
            </a:r>
          </a:p>
          <a:p>
            <a:r>
              <a:rPr lang="en-US" sz="1200" b="0" i="0" u="none" strike="noStrike" kern="1200" baseline="0" dirty="0">
                <a:solidFill>
                  <a:schemeClr val="tx1"/>
                </a:solidFill>
                <a:latin typeface="+mn-lt"/>
                <a:ea typeface="+mn-ea"/>
                <a:cs typeface="+mn-cs"/>
              </a:rPr>
              <a:t>upper stratum corneum. In AD, FLG and NMF are reduced, leading to a</a:t>
            </a:r>
          </a:p>
          <a:p>
            <a:r>
              <a:rPr lang="en-US" sz="1200" b="0" i="0" u="none" strike="noStrike" kern="1200" baseline="0" dirty="0">
                <a:solidFill>
                  <a:schemeClr val="tx1"/>
                </a:solidFill>
                <a:latin typeface="+mn-lt"/>
                <a:ea typeface="+mn-ea"/>
                <a:cs typeface="+mn-cs"/>
              </a:rPr>
              <a:t>diminished acidic milieu. SC integrity is disturbed, and Staphylococcus</a:t>
            </a:r>
          </a:p>
          <a:p>
            <a:r>
              <a:rPr lang="en-US" sz="1200" b="0" i="0" u="none" strike="noStrike" kern="1200" baseline="0" dirty="0">
                <a:solidFill>
                  <a:schemeClr val="tx1"/>
                </a:solidFill>
                <a:latin typeface="+mn-lt"/>
                <a:ea typeface="+mn-ea"/>
                <a:cs typeface="+mn-cs"/>
              </a:rPr>
              <a:t>aureus colonizes the skin. Lipid lamellae are composed of ceramides: free</a:t>
            </a:r>
          </a:p>
          <a:p>
            <a:r>
              <a:rPr lang="en-US" sz="1200" b="0" i="0" u="none" strike="noStrike" kern="1200" baseline="0" dirty="0">
                <a:solidFill>
                  <a:schemeClr val="tx1"/>
                </a:solidFill>
                <a:latin typeface="+mn-lt"/>
                <a:ea typeface="+mn-ea"/>
                <a:cs typeface="+mn-cs"/>
              </a:rPr>
              <a:t>fatty acids: cholesterol in a 1:1:1 M ratio. In AD, a decrease in the</a:t>
            </a:r>
          </a:p>
          <a:p>
            <a:r>
              <a:rPr lang="en-US" sz="1200" b="0" i="0" u="none" strike="noStrike" kern="1200" baseline="0" dirty="0">
                <a:solidFill>
                  <a:schemeClr val="tx1"/>
                </a:solidFill>
                <a:latin typeface="+mn-lt"/>
                <a:ea typeface="+mn-ea"/>
                <a:cs typeface="+mn-cs"/>
              </a:rPr>
              <a:t>ceramides: cholesterol ratio is observed. Moreover, the composition of</a:t>
            </a:r>
          </a:p>
          <a:p>
            <a:r>
              <a:rPr lang="en-US" sz="1200" b="0" i="0" u="none" strike="noStrike" kern="1200" baseline="0" dirty="0">
                <a:solidFill>
                  <a:schemeClr val="tx1"/>
                </a:solidFill>
                <a:latin typeface="+mn-lt"/>
                <a:ea typeface="+mn-ea"/>
                <a:cs typeface="+mn-cs"/>
              </a:rPr>
              <a:t>each lipid is aberrant, which gives rise to abnormal lipid organization.</a:t>
            </a:r>
          </a:p>
          <a:p>
            <a:r>
              <a:rPr lang="en-US" sz="1200" b="0" i="0" u="none" strike="noStrike" kern="1200" baseline="0" dirty="0">
                <a:solidFill>
                  <a:schemeClr val="tx1"/>
                </a:solidFill>
                <a:latin typeface="+mn-lt"/>
                <a:ea typeface="+mn-ea"/>
                <a:cs typeface="+mn-cs"/>
              </a:rPr>
              <a:t>Furthermore, in AD, an enhancement of keratinocyte shedding is present</a:t>
            </a:r>
          </a:p>
          <a:p>
            <a:r>
              <a:rPr lang="en-US" sz="1200" b="0" i="0" u="none" strike="noStrike" kern="1200" baseline="0" dirty="0">
                <a:solidFill>
                  <a:schemeClr val="tx1"/>
                </a:solidFill>
                <a:latin typeface="+mn-lt"/>
                <a:ea typeface="+mn-ea"/>
                <a:cs typeface="+mn-cs"/>
              </a:rPr>
              <a:t>due to the hyperfunction of serine protease enzymes. Finally, the barrier is</a:t>
            </a:r>
          </a:p>
          <a:p>
            <a:r>
              <a:rPr lang="en-US" sz="1200" b="0" i="0" u="none" strike="noStrike" kern="1200" baseline="0" dirty="0">
                <a:solidFill>
                  <a:schemeClr val="tx1"/>
                </a:solidFill>
                <a:latin typeface="+mn-lt"/>
                <a:ea typeface="+mn-ea"/>
                <a:cs typeface="+mn-cs"/>
              </a:rPr>
              <a:t>further impaired by the reduction of tight junction proteins. Therefore,</a:t>
            </a:r>
          </a:p>
          <a:p>
            <a:r>
              <a:rPr lang="en-US" sz="1200" b="0" i="0" u="none" strike="noStrike" kern="1200" baseline="0" dirty="0">
                <a:solidFill>
                  <a:schemeClr val="tx1"/>
                </a:solidFill>
                <a:latin typeface="+mn-lt"/>
                <a:ea typeface="+mn-ea"/>
                <a:cs typeface="+mn-cs"/>
              </a:rPr>
              <a:t>allergens, toxic substances, and microorganisms can penetrate the</a:t>
            </a:r>
          </a:p>
          <a:p>
            <a:r>
              <a:rPr lang="en-US" sz="1200" b="0" i="0" u="none" strike="noStrike" kern="1200" baseline="0" dirty="0">
                <a:solidFill>
                  <a:schemeClr val="tx1"/>
                </a:solidFill>
                <a:latin typeface="+mn-lt"/>
                <a:ea typeface="+mn-ea"/>
                <a:cs typeface="+mn-cs"/>
              </a:rPr>
              <a:t>epidermis and induce a cascade of immune responses. CERs ceramides,</a:t>
            </a:r>
          </a:p>
          <a:p>
            <a:r>
              <a:rPr lang="en-US" sz="1200" b="0" i="0" u="none" strike="noStrike" kern="1200" baseline="0" dirty="0">
                <a:solidFill>
                  <a:schemeClr val="tx1"/>
                </a:solidFill>
                <a:latin typeface="+mn-lt"/>
                <a:ea typeface="+mn-ea"/>
                <a:cs typeface="+mn-cs"/>
              </a:rPr>
              <a:t>CHOL cholesterol, FFAs free fatty acids, AD atopic dermatitis, SC</a:t>
            </a:r>
          </a:p>
          <a:p>
            <a:r>
              <a:rPr lang="en-US" sz="1200" b="0" i="0" u="none" strike="noStrike" kern="1200" baseline="0" dirty="0">
                <a:solidFill>
                  <a:schemeClr val="tx1"/>
                </a:solidFill>
                <a:latin typeface="+mn-lt"/>
                <a:ea typeface="+mn-ea"/>
                <a:cs typeface="+mn-cs"/>
              </a:rPr>
              <a:t>stratum corneum, SG stratum granulosum, SS stratum spinosum, SB</a:t>
            </a:r>
          </a:p>
          <a:p>
            <a:r>
              <a:rPr lang="en-US" sz="1200" b="0" i="0" u="none" strike="noStrike" kern="1200" baseline="0" dirty="0">
                <a:solidFill>
                  <a:schemeClr val="tx1"/>
                </a:solidFill>
                <a:latin typeface="+mn-lt"/>
                <a:ea typeface="+mn-ea"/>
                <a:cs typeface="+mn-cs"/>
              </a:rPr>
              <a:t>stratum </a:t>
            </a:r>
            <a:r>
              <a:rPr lang="en-US" sz="1200" b="0" i="0" u="none" strike="noStrike" kern="1200" baseline="0" dirty="0" err="1">
                <a:solidFill>
                  <a:schemeClr val="tx1"/>
                </a:solidFill>
                <a:latin typeface="+mn-lt"/>
                <a:ea typeface="+mn-ea"/>
                <a:cs typeface="+mn-cs"/>
              </a:rPr>
              <a:t>basale</a:t>
            </a:r>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2F021-24DE-4C6B-A344-67D038E0805B}"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50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
        <p:nvSpPr>
          <p:cNvPr id="134148" name="Rectangle 7"/>
          <p:cNvSpPr txBox="1">
            <a:spLocks noGrp="1" noChangeArrowheads="1"/>
          </p:cNvSpPr>
          <p:nvPr/>
        </p:nvSpPr>
        <p:spPr bwMode="auto">
          <a:xfrm>
            <a:off x="3884463" y="8684460"/>
            <a:ext cx="2972004" cy="458121"/>
          </a:xfrm>
          <a:prstGeom prst="rect">
            <a:avLst/>
          </a:prstGeom>
          <a:noFill/>
          <a:ln w="9525">
            <a:noFill/>
            <a:miter lim="800000"/>
            <a:headEnd/>
            <a:tailEnd/>
          </a:ln>
        </p:spPr>
        <p:txBody>
          <a:bodyPr lIns="87472" tIns="43736" rIns="87472" bIns="43736" anchor="b"/>
          <a:lstStyle/>
          <a:p>
            <a:pPr algn="r" defTabSz="874857"/>
            <a:fld id="{C1137D0E-F9CB-4D23-ACDA-86C6BCEAB7D2}" type="slidenum">
              <a:rPr lang="en-GB" sz="1100"/>
              <a:pPr algn="r" defTabSz="874857"/>
              <a:t>11</a:t>
            </a:fld>
            <a:endParaRPr lang="en-GB"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0A9B48D-5B23-4ADB-81DB-479A54BFB832}" type="slidenum">
              <a:rPr lang="en-US"/>
              <a:pPr/>
              <a:t>12</a:t>
            </a:fld>
            <a:endParaRPr lang="en-US"/>
          </a:p>
        </p:txBody>
      </p:sp>
      <p:sp>
        <p:nvSpPr>
          <p:cNvPr id="337922" name="Rectangle 2"/>
          <p:cNvSpPr>
            <a:spLocks noGrp="1" noRot="1" noChangeAspect="1" noChangeArrowheads="1" noTextEdit="1"/>
          </p:cNvSpPr>
          <p:nvPr>
            <p:ph type="sldImg"/>
          </p:nvPr>
        </p:nvSpPr>
        <p:spPr>
          <a:xfrm>
            <a:off x="1143000" y="685800"/>
            <a:ext cx="4572000" cy="3429000"/>
          </a:xfrm>
          <a:ln/>
        </p:spPr>
      </p:sp>
      <p:sp>
        <p:nvSpPr>
          <p:cNvPr id="337923" name="Rectangle 3"/>
          <p:cNvSpPr>
            <a:spLocks noGrp="1" noChangeArrowheads="1"/>
          </p:cNvSpPr>
          <p:nvPr>
            <p:ph type="body" idx="1"/>
          </p:nvPr>
        </p:nvSpPr>
        <p:spPr>
          <a:xfrm>
            <a:off x="685494" y="4342939"/>
            <a:ext cx="5487013" cy="4116005"/>
          </a:xfrm>
        </p:spPr>
        <p:txBody>
          <a:bodyPr/>
          <a:lstStyle/>
          <a:p>
            <a:endParaRPr lang="el-GR"/>
          </a:p>
        </p:txBody>
      </p:sp>
      <p:sp>
        <p:nvSpPr>
          <p:cNvPr id="337924" name="Rectangle 7"/>
          <p:cNvSpPr txBox="1">
            <a:spLocks noGrp="1" noChangeArrowheads="1"/>
          </p:cNvSpPr>
          <p:nvPr/>
        </p:nvSpPr>
        <p:spPr bwMode="auto">
          <a:xfrm>
            <a:off x="3884463" y="8684460"/>
            <a:ext cx="2972004" cy="458121"/>
          </a:xfrm>
          <a:prstGeom prst="rect">
            <a:avLst/>
          </a:prstGeom>
          <a:noFill/>
          <a:ln w="9525">
            <a:noFill/>
            <a:miter lim="800000"/>
            <a:headEnd/>
            <a:tailEnd/>
          </a:ln>
        </p:spPr>
        <p:txBody>
          <a:bodyPr lIns="87472" tIns="43736" rIns="87472" bIns="43736" anchor="b"/>
          <a:lstStyle/>
          <a:p>
            <a:pPr algn="r" defTabSz="874857"/>
            <a:fld id="{8E78F988-04D1-48B7-BA06-6A2FCEA1A702}" type="slidenum">
              <a:rPr lang="en-GB" sz="1100"/>
              <a:pPr algn="r" defTabSz="874857"/>
              <a:t>12</a:t>
            </a:fld>
            <a:endParaRPr lang="en-GB" sz="11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4843B0F-703B-42BC-8848-4CB0D7ACCEF8}" type="slidenum">
              <a:rPr lang="en-US"/>
              <a:pPr/>
              <a:t>13</a:t>
            </a:fld>
            <a:endParaRPr lang="en-US"/>
          </a:p>
        </p:txBody>
      </p:sp>
      <p:sp>
        <p:nvSpPr>
          <p:cNvPr id="342018" name="Rectangle 2"/>
          <p:cNvSpPr>
            <a:spLocks noGrp="1" noRot="1" noChangeAspect="1" noChangeArrowheads="1" noTextEdit="1"/>
          </p:cNvSpPr>
          <p:nvPr>
            <p:ph type="sldImg"/>
          </p:nvPr>
        </p:nvSpPr>
        <p:spPr>
          <a:xfrm>
            <a:off x="1143000" y="685800"/>
            <a:ext cx="4572000" cy="3429000"/>
          </a:xfrm>
          <a:ln/>
        </p:spPr>
      </p:sp>
      <p:sp>
        <p:nvSpPr>
          <p:cNvPr id="342019" name="Rectangle 3"/>
          <p:cNvSpPr>
            <a:spLocks noGrp="1" noChangeArrowheads="1"/>
          </p:cNvSpPr>
          <p:nvPr>
            <p:ph type="body" idx="1"/>
          </p:nvPr>
        </p:nvSpPr>
        <p:spPr>
          <a:xfrm>
            <a:off x="685494" y="4342939"/>
            <a:ext cx="5487013" cy="4116005"/>
          </a:xfrm>
        </p:spPr>
        <p:txBody>
          <a:bodyPr/>
          <a:lstStyle/>
          <a:p>
            <a:endParaRPr lang="el-GR"/>
          </a:p>
        </p:txBody>
      </p:sp>
      <p:sp>
        <p:nvSpPr>
          <p:cNvPr id="342020" name="Rectangle 7"/>
          <p:cNvSpPr txBox="1">
            <a:spLocks noGrp="1" noChangeArrowheads="1"/>
          </p:cNvSpPr>
          <p:nvPr/>
        </p:nvSpPr>
        <p:spPr bwMode="auto">
          <a:xfrm>
            <a:off x="3884463" y="8684460"/>
            <a:ext cx="2972004" cy="458121"/>
          </a:xfrm>
          <a:prstGeom prst="rect">
            <a:avLst/>
          </a:prstGeom>
          <a:noFill/>
          <a:ln w="9525">
            <a:noFill/>
            <a:miter lim="800000"/>
            <a:headEnd/>
            <a:tailEnd/>
          </a:ln>
        </p:spPr>
        <p:txBody>
          <a:bodyPr lIns="87472" tIns="43736" rIns="87472" bIns="43736" anchor="b"/>
          <a:lstStyle/>
          <a:p>
            <a:pPr algn="r" defTabSz="874857"/>
            <a:fld id="{F1E33255-B056-47F6-9CB6-2A0402FCF5B3}" type="slidenum">
              <a:rPr lang="en-GB" sz="1100"/>
              <a:pPr algn="r" defTabSz="874857"/>
              <a:t>13</a:t>
            </a:fld>
            <a:endParaRPr lang="en-GB" sz="11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587625"/>
            <a:ext cx="259713" cy="169277"/>
          </a:xfrm>
          <a:prstGeom prst="rect">
            <a:avLst/>
          </a:prstGeom>
        </p:spPr>
        <p:txBody>
          <a:bodyPr vert="horz" wrap="square" lIns="0" tIns="0" rIns="0" bIns="0" anchor="ctr" anchorCtr="0">
            <a:spAutoFit/>
          </a:bodyPr>
          <a:lstStyle>
            <a:lvl1pPr algn="r" eaLnBrk="1" latinLnBrk="0" hangingPunct="1">
              <a:defRPr kumimoji="0" sz="1100">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2" y="6478992"/>
            <a:ext cx="7885509" cy="246221"/>
          </a:xfrm>
        </p:spPr>
        <p:txBody>
          <a:bodyPr wrap="square" anchor="b">
            <a:spAutoFit/>
          </a:bodyPr>
          <a:lstStyle>
            <a:lvl1pPr>
              <a:spcBef>
                <a:spcPts val="600"/>
              </a:spcBef>
              <a:defRPr sz="1000"/>
            </a:lvl1pPr>
          </a:lstStyle>
          <a:p>
            <a:pPr lvl="0"/>
            <a:r>
              <a:rPr lang="en-US" dirty="0"/>
              <a:t>Edit Master text styles</a:t>
            </a:r>
          </a:p>
        </p:txBody>
      </p:sp>
    </p:spTree>
    <p:extLst>
      <p:ext uri="{BB962C8B-B14F-4D97-AF65-F5344CB8AC3E}">
        <p14:creationId xmlns:p14="http://schemas.microsoft.com/office/powerpoint/2010/main" val="23901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hart Placeholder 3"/>
          <p:cNvSpPr>
            <a:spLocks noGrp="1"/>
          </p:cNvSpPr>
          <p:nvPr>
            <p:ph type="chart" sz="half" idx="2"/>
          </p:nvPr>
        </p:nvSpPr>
        <p:spPr>
          <a:xfrm>
            <a:off x="4648200" y="1600202"/>
            <a:ext cx="4038600" cy="4530725"/>
          </a:xfrm>
        </p:spPr>
        <p:txBody>
          <a:bodyPr/>
          <a:lstStyle/>
          <a:p>
            <a:endParaRPr lang="el-G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CC9EF433-94D4-46A8-8E02-DCC578821700}" type="slidenum">
              <a:rPr lang="en-US"/>
              <a:pPr/>
              <a:t>‹#›</a:t>
            </a:fld>
            <a:endParaRPr lang="en-US"/>
          </a:p>
        </p:txBody>
      </p:sp>
    </p:spTree>
    <p:extLst>
      <p:ext uri="{BB962C8B-B14F-4D97-AF65-F5344CB8AC3E}">
        <p14:creationId xmlns:p14="http://schemas.microsoft.com/office/powerpoint/2010/main" val="173580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8" name="Footer Placeholder 4"/>
          <p:cNvSpPr>
            <a:spLocks noGrp="1"/>
          </p:cNvSpPr>
          <p:nvPr>
            <p:ph type="ftr" sz="quarter" idx="3"/>
          </p:nvPr>
        </p:nvSpPr>
        <p:spPr>
          <a:xfrm>
            <a:off x="3124200" y="6639440"/>
            <a:ext cx="2895600" cy="218560"/>
          </a:xfrm>
          <a:prstGeom prst="rect">
            <a:avLst/>
          </a:prstGeom>
        </p:spPr>
        <p:txBody>
          <a:bodyPr vert="horz" lIns="91438" tIns="45719" rIns="91438" bIns="45719" rtlCol="0" anchor="ctr"/>
          <a:lstStyle>
            <a:lvl1pPr algn="ctr">
              <a:defRPr sz="525">
                <a:solidFill>
                  <a:srgbClr val="FFFFFF"/>
                </a:solidFill>
                <a:latin typeface="Arial Narrow"/>
                <a:cs typeface="Arial Narrow"/>
              </a:defRPr>
            </a:lvl1pPr>
          </a:lstStyle>
          <a:p>
            <a:r>
              <a:rPr lang="en-US"/>
              <a:t>©  2020 Eli Lilly and Company</a:t>
            </a:r>
          </a:p>
        </p:txBody>
      </p:sp>
      <p:sp>
        <p:nvSpPr>
          <p:cNvPr id="9" name="Slide Number Placeholder 5"/>
          <p:cNvSpPr>
            <a:spLocks noGrp="1"/>
          </p:cNvSpPr>
          <p:nvPr>
            <p:ph type="sldNum" sz="quarter" idx="11"/>
          </p:nvPr>
        </p:nvSpPr>
        <p:spPr>
          <a:xfrm>
            <a:off x="7010400" y="6639455"/>
            <a:ext cx="2133600" cy="218559"/>
          </a:xfrm>
          <a:prstGeom prst="rect">
            <a:avLst/>
          </a:prstGeom>
        </p:spPr>
        <p:txBody>
          <a:bodyPr vert="horz" lIns="91438" tIns="45719" rIns="91438" bIns="45719" rtlCol="0" anchor="ctr"/>
          <a:lstStyle>
            <a:lvl1pPr algn="r">
              <a:defRPr sz="525">
                <a:solidFill>
                  <a:srgbClr val="FFFFFF"/>
                </a:solidFill>
                <a:latin typeface="Arial Narrow"/>
                <a:cs typeface="Arial Narrow"/>
              </a:defRPr>
            </a:lvl1pPr>
          </a:lstStyle>
          <a:p>
            <a:fld id="{F6A3F839-B668-5F4D-99BD-D14D3C636105}" type="slidenum">
              <a:rPr lang="en-US" smtClean="0"/>
              <a:pPr/>
              <a:t>‹#›</a:t>
            </a:fld>
            <a:endParaRPr lang="en-US"/>
          </a:p>
        </p:txBody>
      </p:sp>
    </p:spTree>
    <p:extLst>
      <p:ext uri="{BB962C8B-B14F-4D97-AF65-F5344CB8AC3E}">
        <p14:creationId xmlns:p14="http://schemas.microsoft.com/office/powerpoint/2010/main" val="460250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text">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92967" name="Title 1"/>
          <p:cNvSpPr>
            <a:spLocks noGrp="1" noChangeArrowheads="1"/>
          </p:cNvSpPr>
          <p:nvPr>
            <p:ph type="ctrTitle" sz="quarter" hasCustomPrompt="1"/>
          </p:nvPr>
        </p:nvSpPr>
        <p:spPr>
          <a:xfrm>
            <a:off x="1" y="1656008"/>
            <a:ext cx="9144000" cy="2818125"/>
          </a:xfrm>
          <a:noFill/>
        </p:spPr>
        <p:txBody>
          <a:bodyPr lIns="432000" tIns="252000" rIns="4716000" bIns="0">
            <a:noAutofit/>
          </a:bodyPr>
          <a:lstStyle>
            <a:lvl1pPr algn="l">
              <a:lnSpc>
                <a:spcPct val="91000"/>
              </a:lnSpc>
              <a:defRPr sz="3300" b="0">
                <a:solidFill>
                  <a:schemeClr val="tx1"/>
                </a:solidFill>
                <a:latin typeface="Georgia" pitchFamily="18" charset="0"/>
              </a:defRPr>
            </a:lvl1pPr>
          </a:lstStyle>
          <a:p>
            <a:pPr lvl="0"/>
            <a:r>
              <a:rPr lang="en-GB" noProof="0" dirty="0"/>
              <a:t>Click to </a:t>
            </a:r>
            <a:br>
              <a:rPr lang="en-GB" noProof="0" dirty="0"/>
            </a:br>
            <a:r>
              <a:rPr lang="en-GB" noProof="0" dirty="0"/>
              <a:t>add text in </a:t>
            </a:r>
            <a:br>
              <a:rPr lang="en-GB" noProof="0" dirty="0"/>
            </a:br>
            <a:r>
              <a:rPr lang="en-GB" noProof="0" dirty="0"/>
              <a:t>three lines</a:t>
            </a:r>
          </a:p>
        </p:txBody>
      </p:sp>
      <p:sp>
        <p:nvSpPr>
          <p:cNvPr id="7" name="Rectangle 6">
            <a:hlinkClick r:id="" action="ppaction://noaction"/>
          </p:cNvPr>
          <p:cNvSpPr/>
          <p:nvPr userDrawn="1"/>
        </p:nvSpPr>
        <p:spPr>
          <a:xfrm>
            <a:off x="8458776" y="161835"/>
            <a:ext cx="564574" cy="636643"/>
          </a:xfrm>
          <a:prstGeom prst="rect">
            <a:avLst/>
          </a:prstGeom>
        </p:spPr>
        <p:txBody>
          <a:bodyPr wrap="none" lIns="0" tIns="0" rIns="0" bIns="0" rtlCol="0" anchor="ctr">
            <a:noAutofit/>
          </a:bodyPr>
          <a:lstStyle/>
          <a:p>
            <a:pPr algn="ctr"/>
            <a:endParaRPr lang="en-GB" sz="1800" kern="0" dirty="0">
              <a:solidFill>
                <a:schemeClr val="tx2">
                  <a:lumMod val="10000"/>
                </a:schemeClr>
              </a:solidFill>
            </a:endParaRPr>
          </a:p>
        </p:txBody>
      </p:sp>
      <p:sp>
        <p:nvSpPr>
          <p:cNvPr id="8" name="Rectangle 7">
            <a:hlinkClick r:id="rId2" action="ppaction://hlinksldjump"/>
            <a:extLst>
              <a:ext uri="{FF2B5EF4-FFF2-40B4-BE49-F238E27FC236}">
                <a16:creationId xmlns:a16="http://schemas.microsoft.com/office/drawing/2014/main" id="{B76E6F4D-501D-453F-81A2-FA39E61A9AC6}"/>
              </a:ext>
            </a:extLst>
          </p:cNvPr>
          <p:cNvSpPr/>
          <p:nvPr userDrawn="1"/>
        </p:nvSpPr>
        <p:spPr>
          <a:xfrm>
            <a:off x="8472839" y="245097"/>
            <a:ext cx="447264" cy="553382"/>
          </a:xfrm>
          <a:prstGeom prst="rect">
            <a:avLst/>
          </a:prstGeom>
        </p:spPr>
        <p:txBody>
          <a:bodyPr wrap="none" lIns="0" tIns="0" rIns="0" bIns="0" rtlCol="0" anchor="ctr">
            <a:noAutofit/>
          </a:bodyPr>
          <a:lstStyle/>
          <a:p>
            <a:pPr algn="ctr"/>
            <a:endParaRPr lang="en-GB" sz="1800" kern="0" dirty="0">
              <a:solidFill>
                <a:schemeClr val="tx2">
                  <a:lumMod val="10000"/>
                </a:schemeClr>
              </a:solidFill>
            </a:endParaRPr>
          </a:p>
        </p:txBody>
      </p:sp>
      <p:sp>
        <p:nvSpPr>
          <p:cNvPr id="12" name="Rectangle 11">
            <a:hlinkClick r:id="rId2" action="ppaction://hlinksldjump"/>
            <a:extLst>
              <a:ext uri="{FF2B5EF4-FFF2-40B4-BE49-F238E27FC236}">
                <a16:creationId xmlns:a16="http://schemas.microsoft.com/office/drawing/2014/main" id="{F89967AD-0DF9-45D6-94D2-FEEF880B7315}"/>
              </a:ext>
            </a:extLst>
          </p:cNvPr>
          <p:cNvSpPr/>
          <p:nvPr userDrawn="1"/>
        </p:nvSpPr>
        <p:spPr>
          <a:xfrm>
            <a:off x="8211586" y="202993"/>
            <a:ext cx="856235" cy="686081"/>
          </a:xfrm>
          <a:prstGeom prst="rect">
            <a:avLst/>
          </a:prstGeom>
          <a:solidFill>
            <a:srgbClr val="008A8B">
              <a:alpha val="0"/>
            </a:srgbClr>
          </a:solidFill>
        </p:spPr>
        <p:txBody>
          <a:bodyPr wrap="none" lIns="0" tIns="0" rIns="0" bIns="0" rtlCol="0" anchor="ctr">
            <a:noAutofit/>
          </a:bodyPr>
          <a:lstStyle/>
          <a:p>
            <a:pPr algn="ctr"/>
            <a:endParaRPr lang="en-GB" sz="1013" kern="0" dirty="0">
              <a:solidFill>
                <a:schemeClr val="tx2">
                  <a:lumMod val="10000"/>
                </a:schemeClr>
              </a:solidFill>
            </a:endParaRPr>
          </a:p>
        </p:txBody>
      </p:sp>
    </p:spTree>
    <p:extLst>
      <p:ext uri="{BB962C8B-B14F-4D97-AF65-F5344CB8AC3E}">
        <p14:creationId xmlns:p14="http://schemas.microsoft.com/office/powerpoint/2010/main" val="3277197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0E0E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323893" y="6075364"/>
            <a:ext cx="8067633" cy="340892"/>
          </a:xfrm>
          <a:noFill/>
        </p:spPr>
        <p:txBody>
          <a:bodyPr wrap="square" lIns="0" tIns="0" rIns="0" bIns="0" rtlCol="0" anchor="b">
            <a:noAutofit/>
          </a:bodyPr>
          <a:lstStyle>
            <a:lvl1pPr marL="0" indent="0">
              <a:spcAft>
                <a:spcPts val="450"/>
              </a:spcAft>
              <a:buNone/>
              <a:defRPr lang="en-US" sz="675" kern="1200" smtClean="0">
                <a:solidFill>
                  <a:schemeClr val="accent4"/>
                </a:solidFill>
                <a:latin typeface="Arial" pitchFamily="34" charset="0"/>
                <a:ea typeface="ＭＳ Ｐゴシック" charset="-128"/>
                <a:cs typeface="+mn-cs"/>
              </a:defRPr>
            </a:lvl1pPr>
            <a:lvl2pPr>
              <a:defRPr lang="en-US" sz="600" smtClean="0">
                <a:latin typeface="Arial" pitchFamily="34" charset="0"/>
                <a:ea typeface="ＭＳ Ｐゴシック" charset="-128"/>
                <a:cs typeface="+mn-cs"/>
              </a:defRPr>
            </a:lvl2pPr>
            <a:lvl3pPr>
              <a:defRPr lang="en-US" sz="600" smtClean="0">
                <a:latin typeface="Arial" pitchFamily="34" charset="0"/>
                <a:ea typeface="ＭＳ Ｐゴシック" charset="-128"/>
                <a:cs typeface="+mn-cs"/>
              </a:defRPr>
            </a:lvl3pPr>
            <a:lvl4pPr>
              <a:defRPr lang="en-US" sz="600" smtClean="0">
                <a:latin typeface="Arial" pitchFamily="34" charset="0"/>
                <a:ea typeface="ＭＳ Ｐゴシック" charset="-128"/>
                <a:cs typeface="+mn-cs"/>
              </a:defRPr>
            </a:lvl4pPr>
            <a:lvl5pPr>
              <a:defRPr lang="en-GB" sz="600">
                <a:latin typeface="Arial" pitchFamily="34" charset="0"/>
                <a:ea typeface="ＭＳ Ｐゴシック" charset="-128"/>
                <a:cs typeface="+mn-cs"/>
              </a:defRPr>
            </a:lvl5pPr>
          </a:lstStyle>
          <a:p>
            <a:pPr lvl="0" eaLnBrk="0" hangingPunct="0">
              <a:spcBef>
                <a:spcPct val="0"/>
              </a:spcBef>
              <a:spcAft>
                <a:spcPct val="0"/>
              </a:spcAft>
            </a:pPr>
            <a:r>
              <a:rPr lang="en-US" dirty="0"/>
              <a:t>Footnotes</a:t>
            </a:r>
          </a:p>
        </p:txBody>
      </p:sp>
      <p:sp>
        <p:nvSpPr>
          <p:cNvPr id="9" name="Rectangle 8">
            <a:hlinkClick r:id="rId2" action="ppaction://hlinksldjump"/>
            <a:extLst>
              <a:ext uri="{FF2B5EF4-FFF2-40B4-BE49-F238E27FC236}">
                <a16:creationId xmlns:a16="http://schemas.microsoft.com/office/drawing/2014/main" id="{E03640AC-B035-4D20-9323-5EE9B4AC354A}"/>
              </a:ext>
            </a:extLst>
          </p:cNvPr>
          <p:cNvSpPr/>
          <p:nvPr userDrawn="1"/>
        </p:nvSpPr>
        <p:spPr>
          <a:xfrm>
            <a:off x="8472839" y="245097"/>
            <a:ext cx="447264" cy="553382"/>
          </a:xfrm>
          <a:prstGeom prst="rect">
            <a:avLst/>
          </a:prstGeom>
        </p:spPr>
        <p:txBody>
          <a:bodyPr wrap="none" lIns="0" tIns="0" rIns="0" bIns="0" rtlCol="0" anchor="ctr">
            <a:noAutofit/>
          </a:bodyPr>
          <a:lstStyle/>
          <a:p>
            <a:pPr algn="ctr"/>
            <a:endParaRPr lang="en-GB" sz="1800" kern="0" dirty="0">
              <a:solidFill>
                <a:schemeClr val="tx2">
                  <a:lumMod val="10000"/>
                </a:schemeClr>
              </a:solidFill>
            </a:endParaRPr>
          </a:p>
        </p:txBody>
      </p:sp>
      <p:sp>
        <p:nvSpPr>
          <p:cNvPr id="11" name="Title 1">
            <a:extLst>
              <a:ext uri="{FF2B5EF4-FFF2-40B4-BE49-F238E27FC236}">
                <a16:creationId xmlns:a16="http://schemas.microsoft.com/office/drawing/2014/main" id="{809E05CC-B901-4680-8B99-232F6C59D0C1}"/>
              </a:ext>
            </a:extLst>
          </p:cNvPr>
          <p:cNvSpPr>
            <a:spLocks noGrp="1"/>
          </p:cNvSpPr>
          <p:nvPr>
            <p:ph type="title"/>
          </p:nvPr>
        </p:nvSpPr>
        <p:spPr>
          <a:xfrm>
            <a:off x="323893" y="120316"/>
            <a:ext cx="8077157" cy="724604"/>
          </a:xfrm>
        </p:spPr>
        <p:txBody>
          <a:bodyPr anchor="b"/>
          <a:lstStyle>
            <a:lvl1pPr>
              <a:defRPr sz="2100"/>
            </a:lvl1pPr>
          </a:lstStyle>
          <a:p>
            <a:r>
              <a:rPr lang="en-US" dirty="0"/>
              <a:t>Click to edit Master title style</a:t>
            </a:r>
            <a:endParaRPr lang="en-GB" dirty="0"/>
          </a:p>
        </p:txBody>
      </p:sp>
      <p:sp>
        <p:nvSpPr>
          <p:cNvPr id="12" name="Content Placeholder 3">
            <a:extLst>
              <a:ext uri="{FF2B5EF4-FFF2-40B4-BE49-F238E27FC236}">
                <a16:creationId xmlns:a16="http://schemas.microsoft.com/office/drawing/2014/main" id="{CD394F95-A3BC-4925-8C3B-0EDC77B973D5}"/>
              </a:ext>
            </a:extLst>
          </p:cNvPr>
          <p:cNvSpPr>
            <a:spLocks noGrp="1"/>
          </p:cNvSpPr>
          <p:nvPr>
            <p:ph idx="1" hasCustomPrompt="1"/>
          </p:nvPr>
        </p:nvSpPr>
        <p:spPr>
          <a:xfrm>
            <a:off x="323893" y="1503948"/>
            <a:ext cx="8596211" cy="4571417"/>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
        <p:nvSpPr>
          <p:cNvPr id="14" name="Subtitle 2">
            <a:extLst>
              <a:ext uri="{FF2B5EF4-FFF2-40B4-BE49-F238E27FC236}">
                <a16:creationId xmlns:a16="http://schemas.microsoft.com/office/drawing/2014/main" id="{FC489DA6-F141-4FF5-839E-59295DC1CE48}"/>
              </a:ext>
            </a:extLst>
          </p:cNvPr>
          <p:cNvSpPr>
            <a:spLocks noGrp="1"/>
          </p:cNvSpPr>
          <p:nvPr>
            <p:ph type="body" sz="quarter" idx="14" hasCustomPrompt="1"/>
          </p:nvPr>
        </p:nvSpPr>
        <p:spPr>
          <a:xfrm>
            <a:off x="323893" y="1051200"/>
            <a:ext cx="7414988" cy="339224"/>
          </a:xfrm>
        </p:spPr>
        <p:txBody>
          <a:bodyPr lIns="0"/>
          <a:lstStyle>
            <a:lvl1pPr marL="0" indent="0" algn="l">
              <a:buNone/>
              <a:defRPr lang="en-GB" sz="1500" kern="0" cap="all" baseline="0">
                <a:solidFill>
                  <a:schemeClr val="accent2"/>
                </a:solidFill>
              </a:defRPr>
            </a:lvl1pPr>
          </a:lstStyle>
          <a:p>
            <a:pPr marL="134994" lvl="0" indent="-134994"/>
            <a:r>
              <a:rPr lang="en-GB" dirty="0"/>
              <a:t>Click to add sub header</a:t>
            </a:r>
          </a:p>
        </p:txBody>
      </p:sp>
      <p:sp>
        <p:nvSpPr>
          <p:cNvPr id="8" name="Rectangle 7">
            <a:hlinkClick r:id="rId2" action="ppaction://hlinksldjump"/>
            <a:extLst>
              <a:ext uri="{FF2B5EF4-FFF2-40B4-BE49-F238E27FC236}">
                <a16:creationId xmlns:a16="http://schemas.microsoft.com/office/drawing/2014/main" id="{006153EF-E126-46DE-ACEA-71B802F067C7}"/>
              </a:ext>
            </a:extLst>
          </p:cNvPr>
          <p:cNvSpPr/>
          <p:nvPr userDrawn="1"/>
        </p:nvSpPr>
        <p:spPr>
          <a:xfrm>
            <a:off x="8211586" y="202993"/>
            <a:ext cx="856235" cy="686081"/>
          </a:xfrm>
          <a:prstGeom prst="rect">
            <a:avLst/>
          </a:prstGeom>
          <a:solidFill>
            <a:srgbClr val="008A8B">
              <a:alpha val="0"/>
            </a:srgbClr>
          </a:solidFill>
        </p:spPr>
        <p:txBody>
          <a:bodyPr wrap="none" lIns="0" tIns="0" rIns="0" bIns="0" rtlCol="0" anchor="ctr">
            <a:noAutofit/>
          </a:bodyPr>
          <a:lstStyle/>
          <a:p>
            <a:pPr algn="ctr"/>
            <a:endParaRPr lang="en-GB" sz="1013" kern="0" dirty="0">
              <a:solidFill>
                <a:schemeClr val="tx2">
                  <a:lumMod val="10000"/>
                </a:schemeClr>
              </a:solidFill>
            </a:endParaRPr>
          </a:p>
        </p:txBody>
      </p:sp>
    </p:spTree>
    <p:extLst>
      <p:ext uri="{BB962C8B-B14F-4D97-AF65-F5344CB8AC3E}">
        <p14:creationId xmlns:p14="http://schemas.microsoft.com/office/powerpoint/2010/main" val="1889933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E0E0E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23893" y="120316"/>
            <a:ext cx="8077157" cy="724604"/>
          </a:xfrm>
        </p:spPr>
        <p:txBody>
          <a:bodyPr anchor="b"/>
          <a:lstStyle>
            <a:lvl1pPr>
              <a:defRPr sz="2100"/>
            </a:lvl1pPr>
          </a:lstStyle>
          <a:p>
            <a:r>
              <a:rPr lang="en-US" dirty="0"/>
              <a:t>Click to edit Master title style</a:t>
            </a:r>
            <a:endParaRPr lang="en-GB" dirty="0"/>
          </a:p>
        </p:txBody>
      </p:sp>
      <p:sp>
        <p:nvSpPr>
          <p:cNvPr id="3" name="Content Placeholder 3"/>
          <p:cNvSpPr>
            <a:spLocks noGrp="1"/>
          </p:cNvSpPr>
          <p:nvPr>
            <p:ph idx="1" hasCustomPrompt="1"/>
          </p:nvPr>
        </p:nvSpPr>
        <p:spPr>
          <a:xfrm>
            <a:off x="323893" y="1503948"/>
            <a:ext cx="4131000" cy="4571417"/>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
        <p:nvSpPr>
          <p:cNvPr id="21" name="Content Placeholder 4"/>
          <p:cNvSpPr>
            <a:spLocks noGrp="1"/>
          </p:cNvSpPr>
          <p:nvPr>
            <p:ph idx="18" hasCustomPrompt="1"/>
          </p:nvPr>
        </p:nvSpPr>
        <p:spPr>
          <a:xfrm>
            <a:off x="4789103" y="1503948"/>
            <a:ext cx="4131000" cy="4571417"/>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
        <p:nvSpPr>
          <p:cNvPr id="26" name="Text Placeholder 3"/>
          <p:cNvSpPr>
            <a:spLocks noGrp="1"/>
          </p:cNvSpPr>
          <p:nvPr>
            <p:ph type="body" sz="quarter" idx="15" hasCustomPrompt="1"/>
          </p:nvPr>
        </p:nvSpPr>
        <p:spPr>
          <a:xfrm>
            <a:off x="323893" y="6075364"/>
            <a:ext cx="7991433" cy="340892"/>
          </a:xfrm>
          <a:noFill/>
        </p:spPr>
        <p:txBody>
          <a:bodyPr wrap="square" lIns="0" tIns="0" rIns="0" bIns="0" rtlCol="0" anchor="b">
            <a:noAutofit/>
          </a:bodyPr>
          <a:lstStyle>
            <a:lvl1pPr marL="0" indent="0">
              <a:spcAft>
                <a:spcPts val="450"/>
              </a:spcAft>
              <a:buNone/>
              <a:defRPr lang="en-US" sz="750" kern="1200" smtClean="0">
                <a:solidFill>
                  <a:schemeClr val="accent4"/>
                </a:solidFill>
                <a:latin typeface="Arial" pitchFamily="34" charset="0"/>
                <a:ea typeface="ＭＳ Ｐゴシック" charset="-128"/>
                <a:cs typeface="+mn-cs"/>
              </a:defRPr>
            </a:lvl1pPr>
            <a:lvl2pPr>
              <a:defRPr lang="en-US" sz="600" smtClean="0">
                <a:latin typeface="Arial" pitchFamily="34" charset="0"/>
                <a:ea typeface="ＭＳ Ｐゴシック" charset="-128"/>
                <a:cs typeface="+mn-cs"/>
              </a:defRPr>
            </a:lvl2pPr>
            <a:lvl3pPr>
              <a:defRPr lang="en-US" sz="600" smtClean="0">
                <a:latin typeface="Arial" pitchFamily="34" charset="0"/>
                <a:ea typeface="ＭＳ Ｐゴシック" charset="-128"/>
                <a:cs typeface="+mn-cs"/>
              </a:defRPr>
            </a:lvl3pPr>
            <a:lvl4pPr>
              <a:defRPr lang="en-US" sz="600" smtClean="0">
                <a:latin typeface="Arial" pitchFamily="34" charset="0"/>
                <a:ea typeface="ＭＳ Ｐゴシック" charset="-128"/>
                <a:cs typeface="+mn-cs"/>
              </a:defRPr>
            </a:lvl4pPr>
            <a:lvl5pPr>
              <a:defRPr lang="en-GB" sz="600">
                <a:latin typeface="Arial" pitchFamily="34" charset="0"/>
                <a:ea typeface="ＭＳ Ｐゴシック" charset="-128"/>
                <a:cs typeface="+mn-cs"/>
              </a:defRPr>
            </a:lvl5pPr>
          </a:lstStyle>
          <a:p>
            <a:pPr lvl="0" eaLnBrk="0" hangingPunct="0">
              <a:spcBef>
                <a:spcPct val="0"/>
              </a:spcBef>
              <a:spcAft>
                <a:spcPct val="0"/>
              </a:spcAft>
            </a:pPr>
            <a:r>
              <a:rPr lang="en-US" dirty="0"/>
              <a:t>Footnotes</a:t>
            </a:r>
          </a:p>
        </p:txBody>
      </p:sp>
      <p:sp>
        <p:nvSpPr>
          <p:cNvPr id="27" name="Subtitle 2"/>
          <p:cNvSpPr>
            <a:spLocks noGrp="1"/>
          </p:cNvSpPr>
          <p:nvPr>
            <p:ph type="body" sz="quarter" idx="14" hasCustomPrompt="1"/>
          </p:nvPr>
        </p:nvSpPr>
        <p:spPr>
          <a:xfrm>
            <a:off x="323893" y="1051200"/>
            <a:ext cx="7414988" cy="339224"/>
          </a:xfrm>
        </p:spPr>
        <p:txBody>
          <a:bodyPr lIns="0"/>
          <a:lstStyle>
            <a:lvl1pPr marL="0" indent="0" algn="l">
              <a:buNone/>
              <a:defRPr lang="en-GB" sz="1500" kern="0" cap="all" baseline="0">
                <a:solidFill>
                  <a:schemeClr val="accent2"/>
                </a:solidFill>
              </a:defRPr>
            </a:lvl1pPr>
          </a:lstStyle>
          <a:p>
            <a:pPr marL="134994" lvl="0" indent="-134994"/>
            <a:r>
              <a:rPr lang="en-GB" dirty="0"/>
              <a:t>Click to add sub header</a:t>
            </a:r>
          </a:p>
        </p:txBody>
      </p:sp>
      <p:sp>
        <p:nvSpPr>
          <p:cNvPr id="8" name="Rectangle 7">
            <a:hlinkClick r:id="rId2" action="ppaction://hlinksldjump"/>
            <a:extLst>
              <a:ext uri="{FF2B5EF4-FFF2-40B4-BE49-F238E27FC236}">
                <a16:creationId xmlns:a16="http://schemas.microsoft.com/office/drawing/2014/main" id="{B89F0B79-B8A9-4AD3-BE92-82B89041158E}"/>
              </a:ext>
            </a:extLst>
          </p:cNvPr>
          <p:cNvSpPr/>
          <p:nvPr userDrawn="1"/>
        </p:nvSpPr>
        <p:spPr>
          <a:xfrm>
            <a:off x="8211586" y="202993"/>
            <a:ext cx="856235" cy="686081"/>
          </a:xfrm>
          <a:prstGeom prst="rect">
            <a:avLst/>
          </a:prstGeom>
          <a:solidFill>
            <a:srgbClr val="008A8B">
              <a:alpha val="0"/>
            </a:srgbClr>
          </a:solidFill>
        </p:spPr>
        <p:txBody>
          <a:bodyPr wrap="none" lIns="0" tIns="0" rIns="0" bIns="0" rtlCol="0" anchor="ctr">
            <a:noAutofit/>
          </a:bodyPr>
          <a:lstStyle/>
          <a:p>
            <a:pPr algn="ctr"/>
            <a:endParaRPr lang="en-GB" sz="1013" kern="0" dirty="0">
              <a:solidFill>
                <a:schemeClr val="tx2">
                  <a:lumMod val="10000"/>
                </a:schemeClr>
              </a:solidFill>
            </a:endParaRPr>
          </a:p>
        </p:txBody>
      </p:sp>
    </p:spTree>
    <p:extLst>
      <p:ext uri="{BB962C8B-B14F-4D97-AF65-F5344CB8AC3E}">
        <p14:creationId xmlns:p14="http://schemas.microsoft.com/office/powerpoint/2010/main" val="2019595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slides">
    <p:bg>
      <p:bgPr>
        <a:solidFill>
          <a:srgbClr val="E0E0E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lvl1pPr>
              <a:defRPr sz="2100"/>
            </a:lvl1pPr>
          </a:lstStyle>
          <a:p>
            <a:r>
              <a:rPr lang="en-US"/>
              <a:t>Click to edit Master title style</a:t>
            </a:r>
            <a:endParaRPr lang="en-GB"/>
          </a:p>
        </p:txBody>
      </p:sp>
      <p:sp>
        <p:nvSpPr>
          <p:cNvPr id="3" name="Content Placeholder 3"/>
          <p:cNvSpPr>
            <a:spLocks noGrp="1"/>
          </p:cNvSpPr>
          <p:nvPr>
            <p:ph idx="1" hasCustomPrompt="1"/>
          </p:nvPr>
        </p:nvSpPr>
        <p:spPr>
          <a:xfrm>
            <a:off x="323891" y="1558928"/>
            <a:ext cx="3915000" cy="4312484"/>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
        <p:nvSpPr>
          <p:cNvPr id="21" name="Content Placeholder 4"/>
          <p:cNvSpPr>
            <a:spLocks noGrp="1"/>
          </p:cNvSpPr>
          <p:nvPr>
            <p:ph idx="18" hasCustomPrompt="1"/>
          </p:nvPr>
        </p:nvSpPr>
        <p:spPr>
          <a:xfrm>
            <a:off x="4906298" y="1558928"/>
            <a:ext cx="3915000" cy="4312484"/>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
        <p:nvSpPr>
          <p:cNvPr id="26" name="Text Placeholder 3"/>
          <p:cNvSpPr>
            <a:spLocks noGrp="1"/>
          </p:cNvSpPr>
          <p:nvPr>
            <p:ph type="body" sz="quarter" idx="15" hasCustomPrompt="1"/>
          </p:nvPr>
        </p:nvSpPr>
        <p:spPr>
          <a:xfrm>
            <a:off x="323895" y="6075364"/>
            <a:ext cx="8148947" cy="340892"/>
          </a:xfrm>
          <a:noFill/>
        </p:spPr>
        <p:txBody>
          <a:bodyPr wrap="square" lIns="0" tIns="0" rIns="0" bIns="0" rtlCol="0" anchor="b">
            <a:noAutofit/>
          </a:bodyPr>
          <a:lstStyle>
            <a:lvl1pPr marL="0" indent="0">
              <a:spcAft>
                <a:spcPts val="450"/>
              </a:spcAft>
              <a:buNone/>
              <a:defRPr lang="en-US" sz="750" kern="1200" smtClean="0">
                <a:solidFill>
                  <a:schemeClr val="accent4"/>
                </a:solidFill>
                <a:latin typeface="Arial" pitchFamily="34" charset="0"/>
                <a:ea typeface="ＭＳ Ｐゴシック" charset="-128"/>
                <a:cs typeface="+mn-cs"/>
              </a:defRPr>
            </a:lvl1pPr>
            <a:lvl2pPr>
              <a:defRPr lang="en-US" sz="600" smtClean="0">
                <a:latin typeface="Arial" pitchFamily="34" charset="0"/>
                <a:ea typeface="ＭＳ Ｐゴシック" charset="-128"/>
                <a:cs typeface="+mn-cs"/>
              </a:defRPr>
            </a:lvl2pPr>
            <a:lvl3pPr>
              <a:defRPr lang="en-US" sz="600" smtClean="0">
                <a:latin typeface="Arial" pitchFamily="34" charset="0"/>
                <a:ea typeface="ＭＳ Ｐゴシック" charset="-128"/>
                <a:cs typeface="+mn-cs"/>
              </a:defRPr>
            </a:lvl3pPr>
            <a:lvl4pPr>
              <a:defRPr lang="en-US" sz="600" smtClean="0">
                <a:latin typeface="Arial" pitchFamily="34" charset="0"/>
                <a:ea typeface="ＭＳ Ｐゴシック" charset="-128"/>
                <a:cs typeface="+mn-cs"/>
              </a:defRPr>
            </a:lvl4pPr>
            <a:lvl5pPr>
              <a:defRPr lang="en-GB" sz="600">
                <a:latin typeface="Arial" pitchFamily="34" charset="0"/>
                <a:ea typeface="ＭＳ Ｐゴシック" charset="-128"/>
                <a:cs typeface="+mn-cs"/>
              </a:defRPr>
            </a:lvl5pPr>
          </a:lstStyle>
          <a:p>
            <a:pPr lvl="0" eaLnBrk="0" hangingPunct="0">
              <a:spcBef>
                <a:spcPct val="0"/>
              </a:spcBef>
              <a:spcAft>
                <a:spcPct val="0"/>
              </a:spcAft>
            </a:pPr>
            <a:r>
              <a:rPr lang="en-US" dirty="0"/>
              <a:t>Footnotes</a:t>
            </a:r>
          </a:p>
        </p:txBody>
      </p:sp>
      <p:sp>
        <p:nvSpPr>
          <p:cNvPr id="27" name="Subtitle 2"/>
          <p:cNvSpPr>
            <a:spLocks noGrp="1"/>
          </p:cNvSpPr>
          <p:nvPr>
            <p:ph type="body" sz="quarter" idx="14" hasCustomPrompt="1"/>
          </p:nvPr>
        </p:nvSpPr>
        <p:spPr>
          <a:xfrm>
            <a:off x="323893" y="1050910"/>
            <a:ext cx="7414988" cy="339224"/>
          </a:xfrm>
        </p:spPr>
        <p:txBody>
          <a:bodyPr lIns="0"/>
          <a:lstStyle>
            <a:lvl1pPr>
              <a:defRPr lang="en-GB" sz="1500" kern="0" cap="all" baseline="0">
                <a:solidFill>
                  <a:schemeClr val="accent2"/>
                </a:solidFill>
              </a:defRPr>
            </a:lvl1pPr>
          </a:lstStyle>
          <a:p>
            <a:pPr marL="0" lvl="0" indent="0">
              <a:buNone/>
            </a:pPr>
            <a:r>
              <a:rPr lang="en-GB" dirty="0"/>
              <a:t>Click to add sub header</a:t>
            </a:r>
          </a:p>
        </p:txBody>
      </p:sp>
    </p:spTree>
    <p:extLst>
      <p:ext uri="{BB962C8B-B14F-4D97-AF65-F5344CB8AC3E}">
        <p14:creationId xmlns:p14="http://schemas.microsoft.com/office/powerpoint/2010/main" val="1920985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 Title slide, background picture">
    <p:spTree>
      <p:nvGrpSpPr>
        <p:cNvPr id="1" name=""/>
        <p:cNvGrpSpPr/>
        <p:nvPr/>
      </p:nvGrpSpPr>
      <p:grpSpPr>
        <a:xfrm>
          <a:off x="0" y="0"/>
          <a:ext cx="0" cy="0"/>
          <a:chOff x="0" y="0"/>
          <a:chExt cx="0" cy="0"/>
        </a:xfrm>
      </p:grpSpPr>
      <p:sp>
        <p:nvSpPr>
          <p:cNvPr id="14" name="Picture Placeholder 13"/>
          <p:cNvSpPr>
            <a:spLocks noGrp="1"/>
          </p:cNvSpPr>
          <p:nvPr>
            <p:ph type="pic" sz="quarter" idx="21" hasCustomPrompt="1"/>
          </p:nvPr>
        </p:nvSpPr>
        <p:spPr>
          <a:xfrm>
            <a:off x="1" y="0"/>
            <a:ext cx="9144000" cy="6858000"/>
          </a:xfrm>
        </p:spPr>
        <p:txBody>
          <a:bodyPr tIns="36000" anchor="t" anchorCtr="0"/>
          <a:lstStyle>
            <a:lvl1pPr marL="0" indent="0" algn="ctr">
              <a:buFontTx/>
              <a:buNone/>
              <a:defRPr sz="1050"/>
            </a:lvl1pPr>
          </a:lstStyle>
          <a:p>
            <a:r>
              <a:rPr lang="en-GB" dirty="0"/>
              <a:t>Select Picture placeholder and insert picture from </a:t>
            </a:r>
            <a:r>
              <a:rPr lang="en-GB" dirty="0" err="1"/>
              <a:t>ImageShopper</a:t>
            </a:r>
            <a:endParaRPr lang="en-GB" dirty="0"/>
          </a:p>
        </p:txBody>
      </p:sp>
      <p:sp>
        <p:nvSpPr>
          <p:cNvPr id="20" name="Text Placeholder 2"/>
          <p:cNvSpPr>
            <a:spLocks noGrp="1"/>
          </p:cNvSpPr>
          <p:nvPr>
            <p:ph type="body" sz="quarter" idx="28"/>
          </p:nvPr>
        </p:nvSpPr>
        <p:spPr>
          <a:xfrm>
            <a:off x="1" y="3722400"/>
            <a:ext cx="9144000" cy="1944000"/>
          </a:xfrm>
          <a:solidFill>
            <a:srgbClr val="D6B099">
              <a:alpha val="75000"/>
            </a:srgbClr>
          </a:solidFill>
        </p:spPr>
        <p:txBody>
          <a:bodyPr lIns="432000" tIns="144000" rIns="3297600" bIns="324000"/>
          <a:lstStyle>
            <a:lvl1pPr>
              <a:lnSpc>
                <a:spcPct val="96000"/>
              </a:lnSpc>
              <a:defRPr lang="en-US" sz="1500" dirty="0" smtClean="0">
                <a:solidFill>
                  <a:schemeClr val="tx1"/>
                </a:solidFill>
                <a:latin typeface="+mn-lt"/>
                <a:ea typeface="+mn-ea"/>
                <a:cs typeface="Verdana"/>
              </a:defRPr>
            </a:lvl1pPr>
          </a:lstStyle>
          <a:p>
            <a:pPr marL="0" lvl="0" indent="0" algn="l" rtl="0" eaLnBrk="1" fontAlgn="base" hangingPunct="1">
              <a:lnSpc>
                <a:spcPct val="100000"/>
              </a:lnSpc>
              <a:spcBef>
                <a:spcPct val="0"/>
              </a:spcBef>
              <a:spcAft>
                <a:spcPts val="0"/>
              </a:spcAft>
              <a:buClr>
                <a:schemeClr val="tx1"/>
              </a:buClr>
              <a:buFontTx/>
              <a:buNone/>
            </a:pPr>
            <a:r>
              <a:rPr lang="en-US"/>
              <a:t>Edit Master text styles</a:t>
            </a:r>
          </a:p>
        </p:txBody>
      </p:sp>
      <p:sp>
        <p:nvSpPr>
          <p:cNvPr id="892967" name="Title 1"/>
          <p:cNvSpPr>
            <a:spLocks noGrp="1" noChangeArrowheads="1"/>
          </p:cNvSpPr>
          <p:nvPr>
            <p:ph type="ctrTitle" sz="quarter"/>
          </p:nvPr>
        </p:nvSpPr>
        <p:spPr>
          <a:xfrm>
            <a:off x="1" y="1655999"/>
            <a:ext cx="9144000" cy="1944000"/>
          </a:xfrm>
          <a:solidFill>
            <a:srgbClr val="E0C4B3">
              <a:alpha val="55000"/>
            </a:srgbClr>
          </a:solidFill>
        </p:spPr>
        <p:txBody>
          <a:bodyPr lIns="432000" tIns="252000" rIns="3297600" bIns="0">
            <a:noAutofit/>
          </a:bodyPr>
          <a:lstStyle>
            <a:lvl1pPr algn="l">
              <a:lnSpc>
                <a:spcPct val="91000"/>
              </a:lnSpc>
              <a:defRPr sz="3300" b="0">
                <a:solidFill>
                  <a:schemeClr val="tx1"/>
                </a:solidFill>
                <a:latin typeface="Georgia" pitchFamily="18" charset="0"/>
              </a:defRPr>
            </a:lvl1pPr>
          </a:lstStyle>
          <a:p>
            <a:pPr lvl="0"/>
            <a:r>
              <a:rPr lang="en-US" noProof="0"/>
              <a:t>Click to edit Master title style</a:t>
            </a:r>
            <a:endParaRPr lang="en-GB" noProof="0"/>
          </a:p>
        </p:txBody>
      </p:sp>
      <p:sp>
        <p:nvSpPr>
          <p:cNvPr id="22" name="Block 3"/>
          <p:cNvSpPr>
            <a:spLocks noGrp="1"/>
          </p:cNvSpPr>
          <p:nvPr>
            <p:ph type="body" sz="quarter" idx="15"/>
          </p:nvPr>
        </p:nvSpPr>
        <p:spPr>
          <a:xfrm>
            <a:off x="324042" y="1656000"/>
            <a:ext cx="6345826" cy="111600"/>
          </a:xfrm>
          <a:solidFill>
            <a:srgbClr val="D6B099"/>
          </a:solidFill>
        </p:spPr>
        <p:txBody>
          <a:bodyPr tIns="10800"/>
          <a:lstStyle>
            <a:lvl1pPr>
              <a:defRPr sz="100">
                <a:solidFill>
                  <a:srgbClr val="D6B099"/>
                </a:solidFill>
              </a:defRPr>
            </a:lvl1pPr>
          </a:lstStyle>
          <a:p>
            <a:pPr lvl="0"/>
            <a:r>
              <a:rPr lang="en-US" noProof="1"/>
              <a:t>Edit Master text styles</a:t>
            </a:r>
          </a:p>
        </p:txBody>
      </p:sp>
      <p:sp>
        <p:nvSpPr>
          <p:cNvPr id="18" name="Block 4"/>
          <p:cNvSpPr>
            <a:spLocks noGrp="1"/>
          </p:cNvSpPr>
          <p:nvPr>
            <p:ph type="body" sz="quarter" idx="19"/>
          </p:nvPr>
        </p:nvSpPr>
        <p:spPr>
          <a:xfrm>
            <a:off x="324042" y="5554800"/>
            <a:ext cx="6345826" cy="111600"/>
          </a:xfrm>
          <a:solidFill>
            <a:srgbClr val="D6B099"/>
          </a:solidFill>
        </p:spPr>
        <p:txBody>
          <a:bodyPr tIns="10800"/>
          <a:lstStyle>
            <a:lvl1pPr>
              <a:defRPr sz="100">
                <a:solidFill>
                  <a:srgbClr val="D6B099"/>
                </a:solidFill>
              </a:defRPr>
            </a:lvl1pPr>
          </a:lstStyle>
          <a:p>
            <a:pPr lvl="0"/>
            <a:r>
              <a:rPr lang="en-US" noProof="1"/>
              <a:t>Edit Master text styles</a:t>
            </a:r>
          </a:p>
        </p:txBody>
      </p:sp>
      <p:sp>
        <p:nvSpPr>
          <p:cNvPr id="13" name="Logo Placeholder 1"/>
          <p:cNvSpPr>
            <a:spLocks noGrp="1"/>
          </p:cNvSpPr>
          <p:nvPr>
            <p:ph type="body" sz="quarter" idx="20"/>
          </p:nvPr>
        </p:nvSpPr>
        <p:spPr>
          <a:xfrm>
            <a:off x="264636" y="943200"/>
            <a:ext cx="901918" cy="720000"/>
          </a:xfrm>
          <a:blipFill>
            <a:blip r:embed="rId2"/>
            <a:stretch>
              <a:fillRect/>
            </a:stretch>
          </a:blipFill>
        </p:spPr>
        <p:txBody>
          <a:bodyPr lIns="108000" tIns="18000000" anchor="t" anchorCtr="0"/>
          <a:lstStyle>
            <a:lvl1pPr marL="0" indent="0">
              <a:buNone/>
              <a:defRPr sz="100">
                <a:solidFill>
                  <a:schemeClr val="bg1">
                    <a:lumMod val="75000"/>
                  </a:schemeClr>
                </a:solidFill>
              </a:defRPr>
            </a:lvl1pPr>
            <a:lvl2pPr>
              <a:defRPr sz="600"/>
            </a:lvl2pPr>
            <a:lvl3pPr>
              <a:defRPr sz="600"/>
            </a:lvl3pPr>
            <a:lvl4pPr>
              <a:defRPr sz="600"/>
            </a:lvl4pPr>
            <a:lvl5pPr>
              <a:defRPr sz="600"/>
            </a:lvl5pPr>
          </a:lstStyle>
          <a:p>
            <a:pPr lvl="0"/>
            <a:r>
              <a:rPr lang="en-US"/>
              <a:t>Edit Master text styles</a:t>
            </a:r>
          </a:p>
        </p:txBody>
      </p:sp>
      <p:sp>
        <p:nvSpPr>
          <p:cNvPr id="17" name="AutoShape 4"/>
          <p:cNvSpPr>
            <a:spLocks/>
          </p:cNvSpPr>
          <p:nvPr userDrawn="1"/>
        </p:nvSpPr>
        <p:spPr bwMode="gray">
          <a:xfrm>
            <a:off x="-1351605" y="2"/>
            <a:ext cx="1248008" cy="1973617"/>
          </a:xfrm>
          <a:prstGeom prst="rect">
            <a:avLst/>
          </a:prstGeom>
          <a:noFill/>
          <a:ln w="12700" algn="ctr">
            <a:noFill/>
            <a:miter lim="800000"/>
            <a:headEnd/>
            <a:tailEnd/>
          </a:ln>
          <a:effectLst/>
        </p:spPr>
        <p:txBody>
          <a:bodyPr wrap="square" lIns="0" tIns="0" rIns="0" bIns="0">
            <a:spAutoFit/>
          </a:bodyPr>
          <a:lstStyle/>
          <a:p>
            <a:pPr algn="r">
              <a:spcBef>
                <a:spcPts val="0"/>
              </a:spcBef>
              <a:defRPr/>
            </a:pPr>
            <a:r>
              <a:rPr lang="en-GB" sz="675" b="1" kern="1200" noProof="1">
                <a:solidFill>
                  <a:schemeClr val="tx1">
                    <a:lumMod val="65000"/>
                    <a:lumOff val="35000"/>
                  </a:schemeClr>
                </a:solidFill>
                <a:latin typeface="Arial" pitchFamily="34" charset="0"/>
                <a:ea typeface="ＭＳ Ｐゴシック" charset="-128"/>
                <a:cs typeface="Arial" pitchFamily="34" charset="0"/>
              </a:rPr>
              <a:t>View drawing guides</a:t>
            </a:r>
          </a:p>
          <a:p>
            <a:pPr marL="0" indent="0" algn="r">
              <a:spcBef>
                <a:spcPts val="0"/>
              </a:spcBef>
              <a:buFontTx/>
              <a:buNone/>
              <a:defRPr/>
            </a:pPr>
            <a:r>
              <a:rPr lang="en-GB" sz="675" b="1" kern="1200" noProof="1">
                <a:solidFill>
                  <a:schemeClr val="tx1">
                    <a:lumMod val="65000"/>
                    <a:lumOff val="35000"/>
                  </a:schemeClr>
                </a:solidFill>
                <a:latin typeface="Arial" pitchFamily="34" charset="0"/>
                <a:ea typeface="ＭＳ Ｐゴシック" charset="-128"/>
                <a:cs typeface="Arial" pitchFamily="34" charset="0"/>
              </a:rPr>
              <a:t>1.</a:t>
            </a:r>
            <a:r>
              <a:rPr lang="en-GB" sz="675" kern="1200" noProof="1">
                <a:solidFill>
                  <a:schemeClr val="tx1">
                    <a:lumMod val="65000"/>
                    <a:lumOff val="35000"/>
                  </a:schemeClr>
                </a:solidFill>
                <a:latin typeface="Arial" pitchFamily="34" charset="0"/>
                <a:ea typeface="ＭＳ Ｐゴシック" charset="-128"/>
                <a:cs typeface="Arial" pitchFamily="34" charset="0"/>
              </a:rPr>
              <a:t> Right-click outside slide and select ’Grid and Guides...’</a:t>
            </a:r>
          </a:p>
          <a:p>
            <a:pPr marL="0" indent="0" algn="r">
              <a:spcBef>
                <a:spcPts val="0"/>
              </a:spcBef>
              <a:buFontTx/>
              <a:buNone/>
              <a:defRPr/>
            </a:pPr>
            <a:r>
              <a:rPr lang="en-GB" sz="675" b="1" kern="1200" noProof="1">
                <a:solidFill>
                  <a:schemeClr val="tx1">
                    <a:lumMod val="65000"/>
                    <a:lumOff val="35000"/>
                  </a:schemeClr>
                </a:solidFill>
                <a:latin typeface="Arial" pitchFamily="34" charset="0"/>
                <a:ea typeface="ＭＳ Ｐゴシック" charset="-128"/>
                <a:cs typeface="Arial" pitchFamily="34" charset="0"/>
              </a:rPr>
              <a:t>2. </a:t>
            </a:r>
            <a:r>
              <a:rPr lang="en-GB" sz="675" kern="1200" noProof="1">
                <a:solidFill>
                  <a:schemeClr val="tx1">
                    <a:lumMod val="65000"/>
                    <a:lumOff val="35000"/>
                  </a:schemeClr>
                </a:solidFill>
                <a:latin typeface="Arial" pitchFamily="34" charset="0"/>
                <a:ea typeface="ＭＳ Ｐゴシック" charset="-128"/>
                <a:cs typeface="Arial" pitchFamily="34" charset="0"/>
              </a:rPr>
              <a:t>Check ’Display drawing guides on screen’</a:t>
            </a:r>
          </a:p>
          <a:p>
            <a:pPr marL="0" indent="0" algn="r">
              <a:spcBef>
                <a:spcPts val="0"/>
              </a:spcBef>
              <a:buFontTx/>
              <a:buNone/>
              <a:defRPr/>
            </a:pPr>
            <a:r>
              <a:rPr lang="en-GB" sz="675" b="1" kern="1200" noProof="1">
                <a:solidFill>
                  <a:schemeClr val="tx1">
                    <a:lumMod val="65000"/>
                    <a:lumOff val="35000"/>
                  </a:schemeClr>
                </a:solidFill>
                <a:latin typeface="Arial" pitchFamily="34" charset="0"/>
                <a:ea typeface="ＭＳ Ｐゴシック" charset="-128"/>
                <a:cs typeface="Arial" pitchFamily="34" charset="0"/>
              </a:rPr>
              <a:t>3.</a:t>
            </a:r>
            <a:r>
              <a:rPr lang="en-GB" sz="675" kern="1200" baseline="0" noProof="1">
                <a:solidFill>
                  <a:schemeClr val="tx1">
                    <a:lumMod val="65000"/>
                    <a:lumOff val="35000"/>
                  </a:schemeClr>
                </a:solidFill>
                <a:latin typeface="Arial" pitchFamily="34" charset="0"/>
                <a:ea typeface="ＭＳ Ｐゴシック" charset="-128"/>
                <a:cs typeface="Arial" pitchFamily="34" charset="0"/>
              </a:rPr>
              <a:t> </a:t>
            </a:r>
            <a:r>
              <a:rPr lang="en-GB" sz="675" kern="1200" noProof="1">
                <a:solidFill>
                  <a:schemeClr val="tx1">
                    <a:lumMod val="65000"/>
                    <a:lumOff val="35000"/>
                  </a:schemeClr>
                </a:solidFill>
                <a:latin typeface="Arial" pitchFamily="34" charset="0"/>
                <a:ea typeface="ＭＳ Ｐゴシック" charset="-128"/>
                <a:cs typeface="Arial" pitchFamily="34" charset="0"/>
              </a:rPr>
              <a:t>Select ’OK</a:t>
            </a:r>
            <a:r>
              <a:rPr lang="en-GB" sz="675" noProof="1">
                <a:solidFill>
                  <a:schemeClr val="tx1">
                    <a:lumMod val="75000"/>
                    <a:lumOff val="25000"/>
                  </a:schemeClr>
                </a:solidFill>
                <a:latin typeface="+mn-lt"/>
                <a:cs typeface="Arial" pitchFamily="34" charset="0"/>
              </a:rPr>
              <a:t>’</a:t>
            </a:r>
          </a:p>
          <a:p>
            <a:pPr marL="135725" indent="-135725" algn="r">
              <a:spcBef>
                <a:spcPts val="0"/>
              </a:spcBef>
              <a:buFont typeface="+mj-lt"/>
              <a:buAutoNum type="arabicPeriod"/>
              <a:defRPr/>
            </a:pPr>
            <a:endParaRPr lang="en-GB" sz="675" noProof="1">
              <a:solidFill>
                <a:schemeClr val="tx1">
                  <a:lumMod val="75000"/>
                  <a:lumOff val="25000"/>
                </a:schemeClr>
              </a:solidFill>
              <a:latin typeface="+mn-lt"/>
              <a:cs typeface="Arial" pitchFamily="34" charset="0"/>
            </a:endParaRPr>
          </a:p>
          <a:p>
            <a:pPr marL="135725" indent="-135725" algn="r">
              <a:spcBef>
                <a:spcPts val="0"/>
              </a:spcBef>
              <a:buFont typeface="+mj-lt"/>
              <a:buAutoNum type="arabicPeriod"/>
              <a:defRPr/>
            </a:pPr>
            <a:endParaRPr lang="en-GB" sz="675" noProof="1">
              <a:solidFill>
                <a:schemeClr val="tx1">
                  <a:lumMod val="75000"/>
                  <a:lumOff val="25000"/>
                </a:schemeClr>
              </a:solidFill>
              <a:latin typeface="+mn-lt"/>
              <a:cs typeface="Arial" pitchFamily="34" charset="0"/>
            </a:endParaRPr>
          </a:p>
          <a:p>
            <a:pPr marL="0" indent="0" algn="r">
              <a:spcBef>
                <a:spcPts val="0"/>
              </a:spcBef>
              <a:buFont typeface="+mj-lt"/>
              <a:buNone/>
              <a:defRPr/>
            </a:pPr>
            <a:r>
              <a:rPr lang="en-GB" sz="675" b="1" noProof="1">
                <a:solidFill>
                  <a:schemeClr val="tx1">
                    <a:lumMod val="75000"/>
                    <a:lumOff val="25000"/>
                  </a:schemeClr>
                </a:solidFill>
                <a:latin typeface="+mn-lt"/>
                <a:cs typeface="Arial" pitchFamily="34" charset="0"/>
              </a:rPr>
              <a:t>NB! </a:t>
            </a:r>
            <a:r>
              <a:rPr lang="en-GB" sz="675" noProof="1">
                <a:solidFill>
                  <a:schemeClr val="tx1">
                    <a:lumMod val="75000"/>
                    <a:lumOff val="25000"/>
                  </a:schemeClr>
                </a:solidFill>
                <a:latin typeface="+mn-lt"/>
                <a:cs typeface="Arial" pitchFamily="34" charset="0"/>
              </a:rPr>
              <a:t>The dashed borders around the logo graphics are</a:t>
            </a:r>
            <a:r>
              <a:rPr lang="en-GB" sz="675" baseline="0" noProof="1">
                <a:solidFill>
                  <a:schemeClr val="tx1">
                    <a:lumMod val="75000"/>
                    <a:lumOff val="25000"/>
                  </a:schemeClr>
                </a:solidFill>
                <a:latin typeface="+mn-lt"/>
                <a:cs typeface="Arial" pitchFamily="34" charset="0"/>
              </a:rPr>
              <a:t> not visible in Show view or on print</a:t>
            </a:r>
          </a:p>
          <a:p>
            <a:pPr marL="0" indent="0" algn="r">
              <a:spcBef>
                <a:spcPts val="0"/>
              </a:spcBef>
              <a:buFont typeface="+mj-lt"/>
              <a:buNone/>
              <a:defRPr/>
            </a:pPr>
            <a:endParaRPr lang="en-GB" sz="675" baseline="0" noProof="1">
              <a:solidFill>
                <a:schemeClr val="tx1">
                  <a:lumMod val="75000"/>
                  <a:lumOff val="25000"/>
                </a:schemeClr>
              </a:solidFill>
              <a:latin typeface="+mn-lt"/>
              <a:cs typeface="Arial" pitchFamily="34" charset="0"/>
            </a:endParaRPr>
          </a:p>
          <a:p>
            <a:pPr marL="0" indent="0" algn="r">
              <a:spcBef>
                <a:spcPts val="0"/>
              </a:spcBef>
              <a:buFont typeface="+mj-lt"/>
              <a:buNone/>
              <a:defRPr/>
            </a:pPr>
            <a:r>
              <a:rPr lang="en-GB" sz="675" b="1" baseline="0" noProof="1">
                <a:solidFill>
                  <a:schemeClr val="tx1">
                    <a:lumMod val="75000"/>
                    <a:lumOff val="25000"/>
                  </a:schemeClr>
                </a:solidFill>
                <a:latin typeface="+mn-lt"/>
                <a:cs typeface="Arial" pitchFamily="34" charset="0"/>
              </a:rPr>
              <a:t>Insert new picture</a:t>
            </a:r>
            <a:br>
              <a:rPr lang="en-GB" sz="675" b="1" baseline="0" noProof="1">
                <a:solidFill>
                  <a:schemeClr val="tx1">
                    <a:lumMod val="75000"/>
                    <a:lumOff val="25000"/>
                  </a:schemeClr>
                </a:solidFill>
                <a:latin typeface="+mn-lt"/>
                <a:cs typeface="Arial" pitchFamily="34" charset="0"/>
              </a:rPr>
            </a:br>
            <a:r>
              <a:rPr lang="en-GB" sz="675" b="1" baseline="0" noProof="1">
                <a:solidFill>
                  <a:schemeClr val="tx1">
                    <a:lumMod val="75000"/>
                    <a:lumOff val="25000"/>
                  </a:schemeClr>
                </a:solidFill>
                <a:latin typeface="+mn-lt"/>
                <a:cs typeface="Arial" pitchFamily="34" charset="0"/>
              </a:rPr>
              <a:t>1. </a:t>
            </a:r>
            <a:r>
              <a:rPr lang="en-GB" sz="675" baseline="0" noProof="1">
                <a:solidFill>
                  <a:schemeClr val="tx1">
                    <a:lumMod val="75000"/>
                    <a:lumOff val="25000"/>
                  </a:schemeClr>
                </a:solidFill>
                <a:latin typeface="+mn-lt"/>
                <a:cs typeface="Arial" pitchFamily="34" charset="0"/>
              </a:rPr>
              <a:t>Delete old picture</a:t>
            </a:r>
            <a:br>
              <a:rPr lang="en-GB" sz="675" baseline="0" noProof="1">
                <a:solidFill>
                  <a:schemeClr val="tx1">
                    <a:lumMod val="75000"/>
                    <a:lumOff val="25000"/>
                  </a:schemeClr>
                </a:solidFill>
                <a:latin typeface="+mn-lt"/>
                <a:cs typeface="Arial" pitchFamily="34" charset="0"/>
              </a:rPr>
            </a:br>
            <a:r>
              <a:rPr lang="en-GB" sz="675" b="1" baseline="0" noProof="1">
                <a:solidFill>
                  <a:schemeClr val="tx1">
                    <a:lumMod val="75000"/>
                    <a:lumOff val="25000"/>
                  </a:schemeClr>
                </a:solidFill>
                <a:latin typeface="+mn-lt"/>
                <a:cs typeface="Arial" pitchFamily="34" charset="0"/>
              </a:rPr>
              <a:t>2. </a:t>
            </a:r>
            <a:r>
              <a:rPr lang="en-GB" sz="675" baseline="0" noProof="1">
                <a:solidFill>
                  <a:schemeClr val="tx1">
                    <a:lumMod val="75000"/>
                    <a:lumOff val="25000"/>
                  </a:schemeClr>
                </a:solidFill>
                <a:latin typeface="+mn-lt"/>
                <a:cs typeface="Arial" pitchFamily="34" charset="0"/>
              </a:rPr>
              <a:t>Select picture placeholder</a:t>
            </a:r>
          </a:p>
          <a:p>
            <a:pPr marL="0" indent="0" algn="r">
              <a:spcBef>
                <a:spcPts val="0"/>
              </a:spcBef>
              <a:buFont typeface="+mj-lt"/>
              <a:buNone/>
              <a:defRPr/>
            </a:pPr>
            <a:r>
              <a:rPr lang="en-GB" sz="675" b="1" baseline="0" noProof="1">
                <a:solidFill>
                  <a:schemeClr val="tx1">
                    <a:lumMod val="75000"/>
                    <a:lumOff val="25000"/>
                  </a:schemeClr>
                </a:solidFill>
                <a:latin typeface="+mn-lt"/>
                <a:cs typeface="Arial" pitchFamily="34" charset="0"/>
              </a:rPr>
              <a:t>3. </a:t>
            </a:r>
            <a:r>
              <a:rPr lang="en-GB" sz="675" baseline="0" noProof="1">
                <a:solidFill>
                  <a:schemeClr val="tx1">
                    <a:lumMod val="75000"/>
                    <a:lumOff val="25000"/>
                  </a:schemeClr>
                </a:solidFill>
                <a:latin typeface="+mn-lt"/>
                <a:cs typeface="Arial" pitchFamily="34" charset="0"/>
              </a:rPr>
              <a:t>Insert picture from ImageShopper</a:t>
            </a:r>
          </a:p>
          <a:p>
            <a:pPr marL="0" indent="0" algn="r">
              <a:spcBef>
                <a:spcPts val="0"/>
              </a:spcBef>
              <a:buFont typeface="+mj-lt"/>
              <a:buNone/>
              <a:defRPr/>
            </a:pPr>
            <a:r>
              <a:rPr lang="en-GB" sz="675" b="1" baseline="0" noProof="1">
                <a:solidFill>
                  <a:schemeClr val="tx1">
                    <a:lumMod val="75000"/>
                    <a:lumOff val="25000"/>
                  </a:schemeClr>
                </a:solidFill>
                <a:latin typeface="+mn-lt"/>
                <a:cs typeface="Arial" pitchFamily="34" charset="0"/>
              </a:rPr>
              <a:t>4. </a:t>
            </a:r>
            <a:r>
              <a:rPr lang="en-GB" sz="675" baseline="0" noProof="1">
                <a:solidFill>
                  <a:schemeClr val="tx1">
                    <a:lumMod val="75000"/>
                    <a:lumOff val="25000"/>
                  </a:schemeClr>
                </a:solidFill>
                <a:latin typeface="+mn-lt"/>
                <a:cs typeface="Arial" pitchFamily="34" charset="0"/>
              </a:rPr>
              <a:t>Use Image Tools to pan, </a:t>
            </a:r>
            <a:br>
              <a:rPr lang="en-GB" sz="675" baseline="0" noProof="1">
                <a:solidFill>
                  <a:schemeClr val="tx1">
                    <a:lumMod val="75000"/>
                    <a:lumOff val="25000"/>
                  </a:schemeClr>
                </a:solidFill>
                <a:latin typeface="+mn-lt"/>
                <a:cs typeface="Arial" pitchFamily="34" charset="0"/>
              </a:rPr>
            </a:br>
            <a:r>
              <a:rPr lang="en-GB" sz="675" baseline="0" noProof="1">
                <a:solidFill>
                  <a:schemeClr val="tx1">
                    <a:lumMod val="75000"/>
                    <a:lumOff val="25000"/>
                  </a:schemeClr>
                </a:solidFill>
                <a:latin typeface="+mn-lt"/>
                <a:cs typeface="Arial" pitchFamily="34" charset="0"/>
              </a:rPr>
              <a:t>crop, zoom and compress</a:t>
            </a:r>
            <a:endParaRPr lang="en-GB" sz="675" noProof="1">
              <a:solidFill>
                <a:schemeClr val="tx1">
                  <a:lumMod val="75000"/>
                  <a:lumOff val="25000"/>
                </a:schemeClr>
              </a:solidFill>
              <a:latin typeface="+mn-lt"/>
              <a:cs typeface="Arial" pitchFamily="34" charset="0"/>
            </a:endParaRPr>
          </a:p>
        </p:txBody>
      </p:sp>
      <p:sp>
        <p:nvSpPr>
          <p:cNvPr id="19" name="AutoShape 4"/>
          <p:cNvSpPr>
            <a:spLocks/>
          </p:cNvSpPr>
          <p:nvPr userDrawn="1"/>
        </p:nvSpPr>
        <p:spPr bwMode="gray">
          <a:xfrm>
            <a:off x="-1324988" y="5450376"/>
            <a:ext cx="1254732" cy="1038746"/>
          </a:xfrm>
          <a:prstGeom prst="rect">
            <a:avLst/>
          </a:prstGeom>
          <a:noFill/>
          <a:ln w="12700" algn="ctr">
            <a:noFill/>
            <a:miter lim="800000"/>
            <a:headEnd/>
            <a:tailEnd/>
          </a:ln>
          <a:effectLst/>
        </p:spPr>
        <p:txBody>
          <a:bodyPr wrap="square" lIns="0" tIns="0" rIns="0" bIns="0">
            <a:spAutoFit/>
          </a:bodyPr>
          <a:lstStyle/>
          <a:p>
            <a:pPr marL="0" marR="0" indent="0" algn="r" defTabSz="685766" rtl="0" eaLnBrk="1" fontAlgn="base" latinLnBrk="0" hangingPunct="1">
              <a:lnSpc>
                <a:spcPct val="100000"/>
              </a:lnSpc>
              <a:spcBef>
                <a:spcPts val="0"/>
              </a:spcBef>
              <a:spcAft>
                <a:spcPct val="0"/>
              </a:spcAft>
              <a:buClrTx/>
              <a:buSzTx/>
              <a:buFontTx/>
              <a:buNone/>
              <a:tabLst/>
              <a:defRPr/>
            </a:pPr>
            <a:r>
              <a:rPr lang="en-GB" sz="675" b="1">
                <a:solidFill>
                  <a:schemeClr val="tx1">
                    <a:lumMod val="65000"/>
                    <a:lumOff val="35000"/>
                  </a:schemeClr>
                </a:solidFill>
                <a:cs typeface="Arial" pitchFamily="34" charset="0"/>
              </a:rPr>
              <a:t>Change/Insert Date/Location via &gt;Insert &gt;Header &amp; Footer</a:t>
            </a:r>
            <a:br>
              <a:rPr lang="en-GB" sz="675" b="1">
                <a:solidFill>
                  <a:schemeClr val="tx1">
                    <a:lumMod val="65000"/>
                    <a:lumOff val="35000"/>
                  </a:schemeClr>
                </a:solidFill>
                <a:cs typeface="Arial" pitchFamily="34" charset="0"/>
              </a:rPr>
            </a:br>
            <a:r>
              <a:rPr lang="en-GB" sz="675" b="1">
                <a:solidFill>
                  <a:schemeClr val="tx1">
                    <a:lumMod val="65000"/>
                    <a:lumOff val="35000"/>
                  </a:schemeClr>
                </a:solidFill>
                <a:cs typeface="Arial" pitchFamily="34" charset="0"/>
              </a:rPr>
              <a:t>Fixed date:</a:t>
            </a:r>
            <a:br>
              <a:rPr lang="en-GB" sz="675" b="1">
                <a:solidFill>
                  <a:schemeClr val="tx1">
                    <a:lumMod val="65000"/>
                    <a:lumOff val="35000"/>
                  </a:schemeClr>
                </a:solidFill>
                <a:cs typeface="Arial" pitchFamily="34" charset="0"/>
              </a:rPr>
            </a:br>
            <a:r>
              <a:rPr lang="en-GB" sz="675" b="1">
                <a:solidFill>
                  <a:schemeClr val="tx1">
                    <a:lumMod val="65000"/>
                    <a:lumOff val="35000"/>
                  </a:schemeClr>
                </a:solidFill>
                <a:cs typeface="Arial" pitchFamily="34" charset="0"/>
              </a:rPr>
              <a:t> 1. </a:t>
            </a:r>
            <a:r>
              <a:rPr lang="en-GB" sz="675" noProof="1">
                <a:solidFill>
                  <a:schemeClr val="tx1">
                    <a:lumMod val="65000"/>
                    <a:lumOff val="35000"/>
                  </a:schemeClr>
                </a:solidFill>
                <a:cs typeface="Arial" pitchFamily="34" charset="0"/>
              </a:rPr>
              <a:t>Check in Date &amp; Time </a:t>
            </a:r>
            <a:br>
              <a:rPr lang="en-GB" sz="675" noProof="1">
                <a:solidFill>
                  <a:schemeClr val="tx1">
                    <a:lumMod val="65000"/>
                    <a:lumOff val="35000"/>
                  </a:schemeClr>
                </a:solidFill>
                <a:cs typeface="Arial" pitchFamily="34" charset="0"/>
              </a:rPr>
            </a:br>
            <a:r>
              <a:rPr lang="en-GB" sz="675" b="1" noProof="1">
                <a:solidFill>
                  <a:schemeClr val="tx1">
                    <a:lumMod val="65000"/>
                    <a:lumOff val="35000"/>
                  </a:schemeClr>
                </a:solidFill>
                <a:cs typeface="Arial" pitchFamily="34" charset="0"/>
              </a:rPr>
              <a:t>2. </a:t>
            </a:r>
            <a:r>
              <a:rPr lang="en-GB" sz="675" noProof="1">
                <a:solidFill>
                  <a:schemeClr val="tx1">
                    <a:lumMod val="65000"/>
                    <a:lumOff val="35000"/>
                  </a:schemeClr>
                </a:solidFill>
                <a:cs typeface="Arial" pitchFamily="34" charset="0"/>
              </a:rPr>
              <a:t>Type new date in field &gt;Fixed</a:t>
            </a:r>
            <a:br>
              <a:rPr lang="en-GB" sz="675" noProof="1">
                <a:solidFill>
                  <a:schemeClr val="tx1">
                    <a:lumMod val="65000"/>
                    <a:lumOff val="35000"/>
                  </a:schemeClr>
                </a:solidFill>
                <a:cs typeface="Arial" pitchFamily="34" charset="0"/>
              </a:rPr>
            </a:br>
            <a:r>
              <a:rPr lang="en-GB" sz="675" b="1" noProof="1">
                <a:solidFill>
                  <a:schemeClr val="tx1">
                    <a:lumMod val="65000"/>
                    <a:lumOff val="35000"/>
                  </a:schemeClr>
                </a:solidFill>
                <a:cs typeface="Arial" pitchFamily="34" charset="0"/>
              </a:rPr>
              <a:t>3. </a:t>
            </a:r>
            <a:r>
              <a:rPr lang="en-GB" sz="675" noProof="1">
                <a:solidFill>
                  <a:schemeClr val="tx1">
                    <a:lumMod val="65000"/>
                    <a:lumOff val="35000"/>
                  </a:schemeClr>
                </a:solidFill>
                <a:cs typeface="Arial" pitchFamily="34" charset="0"/>
              </a:rPr>
              <a:t>Click Apply to All </a:t>
            </a:r>
            <a:endParaRPr lang="en-GB" sz="675" b="1" kern="1200" noProof="1">
              <a:solidFill>
                <a:schemeClr val="tx1">
                  <a:lumMod val="65000"/>
                  <a:lumOff val="35000"/>
                </a:schemeClr>
              </a:solidFill>
              <a:latin typeface="Arial" pitchFamily="34" charset="0"/>
              <a:ea typeface="ＭＳ Ｐゴシック" charset="-128"/>
              <a:cs typeface="Arial" pitchFamily="34" charset="0"/>
            </a:endParaRPr>
          </a:p>
          <a:p>
            <a:pPr algn="r" eaLnBrk="1" hangingPunct="1">
              <a:spcBef>
                <a:spcPts val="0"/>
              </a:spcBef>
            </a:pPr>
            <a:r>
              <a:rPr lang="en-GB" sz="675" b="1">
                <a:solidFill>
                  <a:schemeClr val="tx1">
                    <a:lumMod val="65000"/>
                    <a:lumOff val="35000"/>
                  </a:schemeClr>
                </a:solidFill>
                <a:cs typeface="Arial" pitchFamily="34" charset="0"/>
              </a:rPr>
              <a:t>Insert Location/Footer: </a:t>
            </a:r>
            <a:br>
              <a:rPr lang="en-GB" sz="675" b="1">
                <a:solidFill>
                  <a:schemeClr val="tx1">
                    <a:lumMod val="65000"/>
                    <a:lumOff val="35000"/>
                  </a:schemeClr>
                </a:solidFill>
                <a:cs typeface="Arial" pitchFamily="34" charset="0"/>
              </a:rPr>
            </a:br>
            <a:r>
              <a:rPr lang="en-GB" sz="675" b="1" noProof="1">
                <a:solidFill>
                  <a:schemeClr val="tx1">
                    <a:lumMod val="65000"/>
                    <a:lumOff val="35000"/>
                  </a:schemeClr>
                </a:solidFill>
                <a:cs typeface="Arial" pitchFamily="34" charset="0"/>
              </a:rPr>
              <a:t>1. </a:t>
            </a:r>
            <a:r>
              <a:rPr lang="en-GB" sz="675" noProof="1">
                <a:solidFill>
                  <a:schemeClr val="tx1">
                    <a:lumMod val="65000"/>
                    <a:lumOff val="35000"/>
                  </a:schemeClr>
                </a:solidFill>
                <a:cs typeface="Arial" pitchFamily="34" charset="0"/>
              </a:rPr>
              <a:t>Check in Footer </a:t>
            </a:r>
            <a:br>
              <a:rPr lang="en-GB" sz="675" noProof="1">
                <a:solidFill>
                  <a:schemeClr val="tx1">
                    <a:lumMod val="65000"/>
                    <a:lumOff val="35000"/>
                  </a:schemeClr>
                </a:solidFill>
                <a:cs typeface="Arial" pitchFamily="34" charset="0"/>
              </a:rPr>
            </a:br>
            <a:r>
              <a:rPr lang="en-GB" sz="675" b="1" noProof="1">
                <a:solidFill>
                  <a:schemeClr val="tx1">
                    <a:lumMod val="65000"/>
                    <a:lumOff val="35000"/>
                  </a:schemeClr>
                </a:solidFill>
                <a:cs typeface="Arial" pitchFamily="34" charset="0"/>
              </a:rPr>
              <a:t>2. </a:t>
            </a:r>
            <a:r>
              <a:rPr lang="en-GB" sz="675" noProof="1">
                <a:solidFill>
                  <a:schemeClr val="tx1">
                    <a:lumMod val="65000"/>
                    <a:lumOff val="35000"/>
                  </a:schemeClr>
                </a:solidFill>
                <a:cs typeface="Arial" pitchFamily="34" charset="0"/>
              </a:rPr>
              <a:t>Fill text in field</a:t>
            </a:r>
          </a:p>
          <a:p>
            <a:pPr algn="r" eaLnBrk="1" hangingPunct="1">
              <a:spcBef>
                <a:spcPts val="0"/>
              </a:spcBef>
            </a:pPr>
            <a:r>
              <a:rPr lang="en-GB" sz="675" b="1" noProof="1">
                <a:solidFill>
                  <a:schemeClr val="tx1">
                    <a:lumMod val="65000"/>
                    <a:lumOff val="35000"/>
                  </a:schemeClr>
                </a:solidFill>
                <a:cs typeface="Arial" pitchFamily="34" charset="0"/>
              </a:rPr>
              <a:t>3. </a:t>
            </a:r>
            <a:r>
              <a:rPr lang="en-GB" sz="675" noProof="1">
                <a:solidFill>
                  <a:schemeClr val="tx1">
                    <a:lumMod val="65000"/>
                    <a:lumOff val="35000"/>
                  </a:schemeClr>
                </a:solidFill>
                <a:cs typeface="Arial" pitchFamily="34" charset="0"/>
              </a:rPr>
              <a:t>Click Apply to All</a:t>
            </a:r>
            <a:endParaRPr lang="en-GB" sz="675" b="1" noProof="1">
              <a:solidFill>
                <a:schemeClr val="tx1">
                  <a:lumMod val="65000"/>
                  <a:lumOff val="35000"/>
                </a:schemeClr>
              </a:solidFill>
              <a:latin typeface="+mn-lt"/>
              <a:cs typeface="Arial" pitchFamily="34" charset="0"/>
            </a:endParaRPr>
          </a:p>
        </p:txBody>
      </p:sp>
      <p:sp>
        <p:nvSpPr>
          <p:cNvPr id="12" name="Rectangle 11">
            <a:hlinkClick r:id="" action="ppaction://hlinkshowjump?jump=firstslide"/>
          </p:cNvPr>
          <p:cNvSpPr/>
          <p:nvPr userDrawn="1"/>
        </p:nvSpPr>
        <p:spPr>
          <a:xfrm>
            <a:off x="8458776" y="269336"/>
            <a:ext cx="447264" cy="553382"/>
          </a:xfrm>
          <a:prstGeom prst="rect">
            <a:avLst/>
          </a:prstGeom>
        </p:spPr>
        <p:txBody>
          <a:bodyPr wrap="none" lIns="0" tIns="0" rIns="0" bIns="0" rtlCol="0" anchor="ctr">
            <a:noAutofit/>
          </a:bodyPr>
          <a:lstStyle/>
          <a:p>
            <a:pPr algn="ctr"/>
            <a:endParaRPr lang="en-GB" sz="1800" kern="0" dirty="0" err="1">
              <a:solidFill>
                <a:schemeClr val="tx2">
                  <a:lumMod val="10000"/>
                </a:schemeClr>
              </a:solidFill>
            </a:endParaRPr>
          </a:p>
        </p:txBody>
      </p:sp>
    </p:spTree>
    <p:extLst>
      <p:ext uri="{BB962C8B-B14F-4D97-AF65-F5344CB8AC3E}">
        <p14:creationId xmlns:p14="http://schemas.microsoft.com/office/powerpoint/2010/main" val="16990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hlinkClick r:id="" action="ppaction://noaction"/>
          </p:cNvPr>
          <p:cNvSpPr/>
          <p:nvPr userDrawn="1"/>
        </p:nvSpPr>
        <p:spPr>
          <a:xfrm>
            <a:off x="8472839" y="245097"/>
            <a:ext cx="447264" cy="553382"/>
          </a:xfrm>
          <a:prstGeom prst="rect">
            <a:avLst/>
          </a:prstGeom>
        </p:spPr>
        <p:txBody>
          <a:bodyPr wrap="none" lIns="0" tIns="0" rIns="0" bIns="0" rtlCol="0" anchor="ctr">
            <a:noAutofit/>
          </a:bodyPr>
          <a:lstStyle/>
          <a:p>
            <a:pPr algn="ctr"/>
            <a:endParaRPr lang="en-GB" sz="1800" kern="0" dirty="0" err="1">
              <a:solidFill>
                <a:schemeClr val="tx2">
                  <a:lumMod val="10000"/>
                </a:schemeClr>
              </a:solidFill>
            </a:endParaRPr>
          </a:p>
        </p:txBody>
      </p:sp>
      <p:sp>
        <p:nvSpPr>
          <p:cNvPr id="7" name="Rectangle 6">
            <a:hlinkClick r:id="" action="ppaction://noaction"/>
          </p:cNvPr>
          <p:cNvSpPr/>
          <p:nvPr userDrawn="1"/>
        </p:nvSpPr>
        <p:spPr>
          <a:xfrm>
            <a:off x="8472839" y="245097"/>
            <a:ext cx="447264" cy="553382"/>
          </a:xfrm>
          <a:prstGeom prst="rect">
            <a:avLst/>
          </a:prstGeom>
          <a:solidFill>
            <a:srgbClr val="008A8B">
              <a:alpha val="0"/>
            </a:srgbClr>
          </a:solidFill>
        </p:spPr>
        <p:txBody>
          <a:bodyPr wrap="none" lIns="0" tIns="0" rIns="0" bIns="0" rtlCol="0" anchor="ctr">
            <a:noAutofit/>
          </a:bodyPr>
          <a:lstStyle/>
          <a:p>
            <a:pPr algn="ctr"/>
            <a:endParaRPr lang="en-GB" sz="1800" kern="0" dirty="0" err="1">
              <a:solidFill>
                <a:schemeClr val="tx2">
                  <a:lumMod val="10000"/>
                </a:schemeClr>
              </a:solidFill>
            </a:endParaRPr>
          </a:p>
        </p:txBody>
      </p:sp>
    </p:spTree>
    <p:extLst>
      <p:ext uri="{BB962C8B-B14F-4D97-AF65-F5344CB8AC3E}">
        <p14:creationId xmlns:p14="http://schemas.microsoft.com/office/powerpoint/2010/main" val="2553658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din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A61D9C-9802-4C2E-B9EB-FEE415E56107}"/>
              </a:ext>
            </a:extLst>
          </p:cNvPr>
          <p:cNvGraphicFramePr>
            <a:graphicFrameLocks noChangeAspect="1"/>
          </p:cNvGraphicFramePr>
          <p:nvPr userDrawn="1">
            <p:custDataLst>
              <p:tags r:id="rId2"/>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27" name="think-cell Slide" r:id="rId5" imgW="416" imgH="416" progId="TCLayout.ActiveDocument.1">
                  <p:embed/>
                </p:oleObj>
              </mc:Choice>
              <mc:Fallback>
                <p:oleObj name="think-cell Slide" r:id="rId5" imgW="416" imgH="416" progId="TCLayout.ActiveDocument.1">
                  <p:embed/>
                  <p:pic>
                    <p:nvPicPr>
                      <p:cNvPr id="6" name="Object 5" hidden="1">
                        <a:extLst>
                          <a:ext uri="{FF2B5EF4-FFF2-40B4-BE49-F238E27FC236}">
                            <a16:creationId xmlns:a16="http://schemas.microsoft.com/office/drawing/2014/main" id="{08A61D9C-9802-4C2E-B9EB-FEE415E56107}"/>
                          </a:ext>
                        </a:extLst>
                      </p:cNvPr>
                      <p:cNvPicPr/>
                      <p:nvPr/>
                    </p:nvPicPr>
                    <p:blipFill>
                      <a:blip r:embed="rId6"/>
                      <a:stretch>
                        <a:fillRect/>
                      </a:stretch>
                    </p:blipFill>
                    <p:spPr>
                      <a:xfrm>
                        <a:off x="1191" y="1588"/>
                        <a:ext cx="1191"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6B7BFD0-4583-4EB3-B7A0-B0A4E06EEA32}"/>
              </a:ext>
            </a:extLst>
          </p:cNvPr>
          <p:cNvSpPr/>
          <p:nvPr userDrawn="1">
            <p:custDataLst>
              <p:tags r:id="rId3"/>
            </p:custDataLst>
          </p:nvPr>
        </p:nvSpPr>
        <p:spPr>
          <a:xfrm>
            <a:off x="0" y="0"/>
            <a:ext cx="119063" cy="158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9000"/>
              </a:lnSpc>
              <a:spcBef>
                <a:spcPct val="0"/>
              </a:spcBef>
              <a:spcAft>
                <a:spcPct val="0"/>
              </a:spcAft>
            </a:pPr>
            <a:endParaRPr lang="en-US" sz="3150" b="1" i="0" baseline="0" noProof="0">
              <a:solidFill>
                <a:schemeClr val="tx1"/>
              </a:solidFill>
              <a:latin typeface="Gilroy Office" panose="00000500000000000000" pitchFamily="2" charset="0"/>
              <a:ea typeface="+mj-ea"/>
              <a:cs typeface="+mj-cs"/>
              <a:sym typeface="Gilroy Office" panose="00000500000000000000" pitchFamily="2" charset="0"/>
            </a:endParaRPr>
          </a:p>
        </p:txBody>
      </p:sp>
      <p:sp>
        <p:nvSpPr>
          <p:cNvPr id="3" name="Footer Placeholder 2">
            <a:extLst>
              <a:ext uri="{FF2B5EF4-FFF2-40B4-BE49-F238E27FC236}">
                <a16:creationId xmlns:a16="http://schemas.microsoft.com/office/drawing/2014/main" id="{7A71153E-92E6-448B-B550-E1BF078746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CF824E-5CD7-4CF2-AAC3-E377279720A2}"/>
              </a:ext>
            </a:extLst>
          </p:cNvPr>
          <p:cNvSpPr>
            <a:spLocks noGrp="1"/>
          </p:cNvSpPr>
          <p:nvPr>
            <p:ph type="sldNum" sz="quarter" idx="12"/>
          </p:nvPr>
        </p:nvSpPr>
        <p:spPr/>
        <p:txBody>
          <a:bodyPr/>
          <a:lstStyle/>
          <a:p>
            <a:fld id="{24C8C45C-947F-4981-8B3F-4F32E973C901}" type="slidenum">
              <a:rPr lang="en-US" smtClean="0"/>
              <a:pPr/>
              <a:t>‹#›</a:t>
            </a:fld>
            <a:endParaRPr lang="en-US"/>
          </a:p>
        </p:txBody>
      </p:sp>
      <p:sp>
        <p:nvSpPr>
          <p:cNvPr id="7" name="Title 3">
            <a:extLst>
              <a:ext uri="{FF2B5EF4-FFF2-40B4-BE49-F238E27FC236}">
                <a16:creationId xmlns:a16="http://schemas.microsoft.com/office/drawing/2014/main" id="{728306B7-93CD-4916-A7BF-E8A7B3EFE027}"/>
              </a:ext>
            </a:extLst>
          </p:cNvPr>
          <p:cNvSpPr>
            <a:spLocks noGrp="1"/>
          </p:cNvSpPr>
          <p:nvPr>
            <p:ph type="title" hasCustomPrompt="1"/>
          </p:nvPr>
        </p:nvSpPr>
        <p:spPr>
          <a:xfrm>
            <a:off x="486000" y="648000"/>
            <a:ext cx="8172000" cy="900000"/>
          </a:xfrm>
        </p:spPr>
        <p:txBody>
          <a:bodyPr anchor="t"/>
          <a:lstStyle>
            <a:lvl1pPr>
              <a:defRPr>
                <a:solidFill>
                  <a:schemeClr val="tx2"/>
                </a:solidFill>
              </a:defRPr>
            </a:lvl1pPr>
          </a:lstStyle>
          <a:p>
            <a:r>
              <a:rPr lang="en-US"/>
              <a:t>Insert heading</a:t>
            </a:r>
          </a:p>
        </p:txBody>
      </p:sp>
    </p:spTree>
    <p:extLst>
      <p:ext uri="{BB962C8B-B14F-4D97-AF65-F5344CB8AC3E}">
        <p14:creationId xmlns:p14="http://schemas.microsoft.com/office/powerpoint/2010/main" val="4006041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188364-7547-4CDF-922C-44859CFAB471}" type="datetimeFigureOut">
              <a:rPr lang="en-GB" smtClean="0"/>
              <a:t>21/09/2025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AED26F-92E8-4644-8BFB-F4846E7680B7}" type="slidenum">
              <a:rPr lang="en-GB" smtClean="0"/>
              <a:t>‹#›</a:t>
            </a:fld>
            <a:endParaRPr lang="en-GB"/>
          </a:p>
        </p:txBody>
      </p:sp>
    </p:spTree>
    <p:extLst>
      <p:ext uri="{BB962C8B-B14F-4D97-AF65-F5344CB8AC3E}">
        <p14:creationId xmlns:p14="http://schemas.microsoft.com/office/powerpoint/2010/main" val="2139736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AFF57C9-2D27-49FC-9660-B3C4B3978B7C}"/>
              </a:ext>
            </a:extLst>
          </p:cNvPr>
          <p:cNvSpPr>
            <a:spLocks noGrp="1"/>
          </p:cNvSpPr>
          <p:nvPr>
            <p:ph sz="quarter" idx="13"/>
          </p:nvPr>
        </p:nvSpPr>
        <p:spPr>
          <a:xfrm>
            <a:off x="466725" y="2135188"/>
            <a:ext cx="8210550" cy="3924300"/>
          </a:xfrm>
          <a:ln w="3175">
            <a:noFill/>
          </a:ln>
        </p:spPr>
        <p:txBody>
          <a:bodyPr vert="horz" lIns="0" tIns="0" rIns="0" bIns="0" rtlCol="0">
            <a:noAutofit/>
          </a:bodyPr>
          <a:lstStyle>
            <a:lvl1pPr>
              <a:defRPr lang="en-US" smtClean="0">
                <a:latin typeface="Gilroy Office" panose="00000500000000000000" pitchFamily="2" charset="0"/>
              </a:defRPr>
            </a:lvl1pPr>
            <a:lvl2pPr>
              <a:defRPr lang="en-US" smtClean="0">
                <a:latin typeface="Gilroy Office" panose="00000500000000000000" pitchFamily="2" charset="0"/>
              </a:defRPr>
            </a:lvl2pPr>
            <a:lvl3pPr>
              <a:defRPr lang="en-US" smtClean="0">
                <a:latin typeface="Gilroy Office" panose="00000500000000000000" pitchFamily="2" charset="0"/>
              </a:defRPr>
            </a:lvl3pPr>
            <a:lvl4pPr>
              <a:defRPr lang="en-US" smtClean="0">
                <a:latin typeface="Gilroy Office" panose="00000500000000000000" pitchFamily="2" charset="0"/>
              </a:defRPr>
            </a:lvl4pPr>
            <a:lvl5pPr>
              <a:defRPr lang="en-GB">
                <a:latin typeface="Gilroy Office" panose="00000500000000000000" pitchFamily="2" charset="0"/>
              </a:defRPr>
            </a:lvl5pPr>
          </a:lstStyle>
          <a:p>
            <a:pPr marL="135000" lvl="0" indent="-135000">
              <a:spcBef>
                <a:spcPts val="0"/>
              </a:spcBef>
              <a:spcAft>
                <a:spcPts val="0"/>
              </a:spcAft>
            </a:pPr>
            <a:r>
              <a:rPr lang="en-US" dirty="0"/>
              <a:t>Edit Master text styles</a:t>
            </a:r>
          </a:p>
          <a:p>
            <a:pPr marL="270000" lvl="1" indent="-135000">
              <a:lnSpc>
                <a:spcPct val="100000"/>
              </a:lnSpc>
              <a:spcBef>
                <a:spcPts val="225"/>
              </a:spcBef>
              <a:spcAft>
                <a:spcPts val="0"/>
              </a:spcAft>
            </a:pPr>
            <a:r>
              <a:rPr lang="en-US" dirty="0"/>
              <a:t>Second level</a:t>
            </a:r>
          </a:p>
          <a:p>
            <a:pPr marL="405000" lvl="2" indent="-135000">
              <a:lnSpc>
                <a:spcPct val="100000"/>
              </a:lnSpc>
              <a:spcBef>
                <a:spcPts val="225"/>
              </a:spcBef>
              <a:spcAft>
                <a:spcPts val="0"/>
              </a:spcAft>
            </a:pPr>
            <a:r>
              <a:rPr lang="en-US" dirty="0"/>
              <a:t>Third level</a:t>
            </a:r>
          </a:p>
          <a:p>
            <a:pPr marL="540000" lvl="3" indent="-135000">
              <a:lnSpc>
                <a:spcPct val="100000"/>
              </a:lnSpc>
              <a:spcBef>
                <a:spcPts val="225"/>
              </a:spcBef>
              <a:spcAft>
                <a:spcPts val="0"/>
              </a:spcAft>
            </a:pPr>
            <a:r>
              <a:rPr lang="en-US" dirty="0"/>
              <a:t>Fourth level</a:t>
            </a:r>
          </a:p>
          <a:p>
            <a:pPr marL="675000" lvl="4" indent="-135000">
              <a:lnSpc>
                <a:spcPct val="100000"/>
              </a:lnSpc>
              <a:spcBef>
                <a:spcPts val="225"/>
              </a:spcBef>
              <a:spcAft>
                <a:spcPts val="0"/>
              </a:spcAft>
              <a:tabLst/>
            </a:pPr>
            <a:r>
              <a:rPr lang="en-US" dirty="0"/>
              <a:t>Fifth level</a:t>
            </a:r>
            <a:endParaRPr lang="en-GB" dirty="0"/>
          </a:p>
        </p:txBody>
      </p:sp>
      <p:sp>
        <p:nvSpPr>
          <p:cNvPr id="2" name="Title 1">
            <a:extLst>
              <a:ext uri="{FF2B5EF4-FFF2-40B4-BE49-F238E27FC236}">
                <a16:creationId xmlns:a16="http://schemas.microsoft.com/office/drawing/2014/main" id="{584B1916-B7D8-49F6-8AD0-B2FD92FDC055}"/>
              </a:ext>
            </a:extLst>
          </p:cNvPr>
          <p:cNvSpPr>
            <a:spLocks noGrp="1"/>
          </p:cNvSpPr>
          <p:nvPr>
            <p:ph type="title" hasCustomPrompt="1"/>
          </p:nvPr>
        </p:nvSpPr>
        <p:spPr>
          <a:xfrm>
            <a:off x="466725" y="622300"/>
            <a:ext cx="8210550" cy="1077913"/>
          </a:xfrm>
        </p:spPr>
        <p:txBody>
          <a:bodyPr/>
          <a:lstStyle>
            <a:lvl1pPr>
              <a:defRPr>
                <a:latin typeface="Gilroy Office" panose="00000500000000000000" pitchFamily="2" charset="0"/>
              </a:defRPr>
            </a:lvl1pPr>
          </a:lstStyle>
          <a:p>
            <a:r>
              <a:rPr lang="en-US" dirty="0"/>
              <a:t>Insert heading</a:t>
            </a:r>
            <a:endParaRPr lang="en-GB" dirty="0"/>
          </a:p>
        </p:txBody>
      </p:sp>
      <p:sp>
        <p:nvSpPr>
          <p:cNvPr id="14" name="Text Placeholder 3">
            <a:extLst>
              <a:ext uri="{FF2B5EF4-FFF2-40B4-BE49-F238E27FC236}">
                <a16:creationId xmlns:a16="http://schemas.microsoft.com/office/drawing/2014/main" id="{0197095C-B59A-489F-BC85-36F386A584E5}"/>
              </a:ext>
            </a:extLst>
          </p:cNvPr>
          <p:cNvSpPr>
            <a:spLocks noGrp="1"/>
          </p:cNvSpPr>
          <p:nvPr>
            <p:ph type="body" sz="quarter" idx="24" hasCustomPrompt="1"/>
          </p:nvPr>
        </p:nvSpPr>
        <p:spPr>
          <a:xfrm>
            <a:off x="1096626" y="6222730"/>
            <a:ext cx="3706149" cy="390471"/>
          </a:xfrm>
        </p:spPr>
        <p:txBody>
          <a:bodyPr vert="horz" lIns="0" tIns="0" rIns="0" bIns="0" rtlCol="0" anchor="b"/>
          <a:lstStyle>
            <a:lvl1pPr marL="0" indent="0">
              <a:buNone/>
              <a:defRPr lang="en-US" sz="750" baseline="0" smtClean="0">
                <a:latin typeface="Gilroy Office" panose="00000500000000000000" pitchFamily="2" charset="0"/>
              </a:defRPr>
            </a:lvl1pPr>
            <a:lvl2pPr>
              <a:defRPr lang="en-US" sz="1800" smtClean="0">
                <a:latin typeface="Arial" pitchFamily="34" charset="0"/>
                <a:ea typeface="ＭＳ Ｐゴシック" charset="-128"/>
              </a:defRPr>
            </a:lvl2pPr>
            <a:lvl3pPr>
              <a:defRPr lang="en-US" sz="1800" smtClean="0">
                <a:latin typeface="Arial" pitchFamily="34" charset="0"/>
                <a:ea typeface="ＭＳ Ｐゴシック" charset="-128"/>
              </a:defRPr>
            </a:lvl3pPr>
            <a:lvl4pPr>
              <a:defRPr lang="en-US" sz="1800" smtClean="0">
                <a:latin typeface="Arial" pitchFamily="34" charset="0"/>
                <a:ea typeface="ＭＳ Ｐゴシック" charset="-128"/>
              </a:defRPr>
            </a:lvl4pPr>
            <a:lvl5pPr>
              <a:defRPr lang="it-IT" sz="1800">
                <a:latin typeface="Arial" pitchFamily="34" charset="0"/>
                <a:ea typeface="ＭＳ Ｐゴシック" charset="-128"/>
              </a:defRPr>
            </a:lvl5pPr>
          </a:lstStyle>
          <a:p>
            <a:pPr marL="0" lvl="0" eaLnBrk="0" fontAlgn="base" hangingPunct="0">
              <a:spcBef>
                <a:spcPct val="0"/>
              </a:spcBef>
              <a:spcAft>
                <a:spcPct val="0"/>
              </a:spcAft>
            </a:pPr>
            <a:r>
              <a:rPr lang="en-US" dirty="0"/>
              <a:t>Footnotes</a:t>
            </a:r>
            <a:endParaRPr lang="it-IT" dirty="0"/>
          </a:p>
        </p:txBody>
      </p:sp>
      <p:sp>
        <p:nvSpPr>
          <p:cNvPr id="6" name="Slide Number Placeholder 4"/>
          <p:cNvSpPr txBox="1">
            <a:spLocks/>
          </p:cNvSpPr>
          <p:nvPr userDrawn="1"/>
        </p:nvSpPr>
        <p:spPr>
          <a:xfrm>
            <a:off x="8638216" y="6267479"/>
            <a:ext cx="345098" cy="365125"/>
          </a:xfrm>
          <a:prstGeom prst="rect">
            <a:avLst/>
          </a:prstGeom>
        </p:spPr>
        <p:txBody>
          <a:bodyPr vert="horz" lIns="68580" tIns="34290" rIns="68580" bIns="34290" rtlCol="0" anchor="ctr"/>
          <a:lstStyle>
            <a:defPPr>
              <a:defRPr lang="en-US"/>
            </a:defPPr>
            <a:lvl1pPr algn="r" rtl="0" eaLnBrk="0" fontAlgn="base" hangingPunct="0">
              <a:spcBef>
                <a:spcPct val="0"/>
              </a:spcBef>
              <a:spcAft>
                <a:spcPct val="0"/>
              </a:spcAft>
              <a:defRPr sz="1000" kern="1200">
                <a:solidFill>
                  <a:schemeClr val="tx1"/>
                </a:solidFill>
                <a:latin typeface="Gilroy Office" panose="00000500000000000000" pitchFamily="2"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250DE301-975A-4C2B-AD50-8E21187868D3}" type="slidenum">
              <a:rPr lang="en-US" sz="750" smtClean="0"/>
              <a:pPr/>
              <a:t>‹#›</a:t>
            </a:fld>
            <a:endParaRPr lang="en-US" sz="750" dirty="0"/>
          </a:p>
        </p:txBody>
      </p:sp>
    </p:spTree>
    <p:extLst>
      <p:ext uri="{BB962C8B-B14F-4D97-AF65-F5344CB8AC3E}">
        <p14:creationId xmlns:p14="http://schemas.microsoft.com/office/powerpoint/2010/main" val="127821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Heading,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1916-B7D8-49F6-8AD0-B2FD92FDC055}"/>
              </a:ext>
            </a:extLst>
          </p:cNvPr>
          <p:cNvSpPr>
            <a:spLocks noGrp="1"/>
          </p:cNvSpPr>
          <p:nvPr>
            <p:ph type="title" hasCustomPrompt="1"/>
          </p:nvPr>
        </p:nvSpPr>
        <p:spPr>
          <a:xfrm>
            <a:off x="466725" y="622301"/>
            <a:ext cx="8210550" cy="586939"/>
          </a:xfrm>
        </p:spPr>
        <p:txBody>
          <a:bodyPr/>
          <a:lstStyle>
            <a:lvl1pPr>
              <a:defRPr/>
            </a:lvl1pPr>
          </a:lstStyle>
          <a:p>
            <a:r>
              <a:rPr lang="en-US" dirty="0"/>
              <a:t>Insert heading</a:t>
            </a:r>
            <a:endParaRPr lang="en-GB" dirty="0"/>
          </a:p>
        </p:txBody>
      </p:sp>
      <p:sp>
        <p:nvSpPr>
          <p:cNvPr id="7" name="Text Placeholder 6">
            <a:extLst>
              <a:ext uri="{FF2B5EF4-FFF2-40B4-BE49-F238E27FC236}">
                <a16:creationId xmlns:a16="http://schemas.microsoft.com/office/drawing/2014/main" id="{7C32B736-0B40-47CB-88F1-774AEE0088ED}"/>
              </a:ext>
            </a:extLst>
          </p:cNvPr>
          <p:cNvSpPr>
            <a:spLocks noGrp="1"/>
          </p:cNvSpPr>
          <p:nvPr>
            <p:ph type="body" sz="quarter" idx="20" hasCustomPrompt="1"/>
          </p:nvPr>
        </p:nvSpPr>
        <p:spPr>
          <a:xfrm>
            <a:off x="466725" y="1209239"/>
            <a:ext cx="8210550" cy="490974"/>
          </a:xfrm>
        </p:spPr>
        <p:txBody>
          <a:bodyPr/>
          <a:lstStyle>
            <a:lvl1pPr marL="0" indent="0" algn="l" defTabSz="685800" rtl="0" eaLnBrk="1" latinLnBrk="0" hangingPunct="1">
              <a:lnSpc>
                <a:spcPct val="90000"/>
              </a:lnSpc>
              <a:spcBef>
                <a:spcPts val="0"/>
              </a:spcBef>
              <a:spcAft>
                <a:spcPts val="0"/>
              </a:spcAft>
              <a:buFont typeface="Arial" panose="020B0604020202020204" pitchFamily="34" charset="0"/>
              <a:buChar char="​"/>
              <a:defRPr lang="en-GB" sz="1575" kern="1200" dirty="0">
                <a:solidFill>
                  <a:schemeClr val="tx1"/>
                </a:solidFill>
                <a:latin typeface="Gilroy Office" panose="00000500000000000000" pitchFamily="2" charset="0"/>
                <a:ea typeface="+mn-ea"/>
                <a:cs typeface="+mn-cs"/>
              </a:defRPr>
            </a:lvl1pPr>
          </a:lstStyle>
          <a:p>
            <a:pPr lvl="0"/>
            <a:r>
              <a:rPr lang="en-US" dirty="0"/>
              <a:t>Insert sub-heading</a:t>
            </a:r>
            <a:endParaRPr lang="en-GB" dirty="0"/>
          </a:p>
        </p:txBody>
      </p:sp>
      <p:sp>
        <p:nvSpPr>
          <p:cNvPr id="10" name="Content Placeholder 10">
            <a:extLst>
              <a:ext uri="{FF2B5EF4-FFF2-40B4-BE49-F238E27FC236}">
                <a16:creationId xmlns:a16="http://schemas.microsoft.com/office/drawing/2014/main" id="{30705212-05AC-43D4-8C9A-F38F865A6469}"/>
              </a:ext>
            </a:extLst>
          </p:cNvPr>
          <p:cNvSpPr>
            <a:spLocks noGrp="1"/>
          </p:cNvSpPr>
          <p:nvPr>
            <p:ph sz="quarter" idx="13"/>
          </p:nvPr>
        </p:nvSpPr>
        <p:spPr>
          <a:xfrm>
            <a:off x="466725" y="2097088"/>
            <a:ext cx="8210550" cy="3924300"/>
          </a:xfrm>
          <a:ln w="3175">
            <a:noFill/>
          </a:ln>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marL="135000" lvl="0" indent="-135000">
              <a:spcBef>
                <a:spcPts val="0"/>
              </a:spcBef>
              <a:spcAft>
                <a:spcPts val="0"/>
              </a:spcAft>
            </a:pPr>
            <a:r>
              <a:rPr lang="en-US" dirty="0"/>
              <a:t>Edit Master text styles</a:t>
            </a:r>
          </a:p>
          <a:p>
            <a:pPr marL="270000" lvl="1" indent="-135000">
              <a:lnSpc>
                <a:spcPct val="100000"/>
              </a:lnSpc>
              <a:spcBef>
                <a:spcPts val="225"/>
              </a:spcBef>
              <a:spcAft>
                <a:spcPts val="0"/>
              </a:spcAft>
            </a:pPr>
            <a:r>
              <a:rPr lang="en-US" dirty="0"/>
              <a:t>Second level</a:t>
            </a:r>
          </a:p>
          <a:p>
            <a:pPr marL="405000" lvl="2" indent="-135000">
              <a:lnSpc>
                <a:spcPct val="100000"/>
              </a:lnSpc>
              <a:spcBef>
                <a:spcPts val="225"/>
              </a:spcBef>
              <a:spcAft>
                <a:spcPts val="0"/>
              </a:spcAft>
            </a:pPr>
            <a:r>
              <a:rPr lang="en-US" dirty="0"/>
              <a:t>Third level</a:t>
            </a:r>
          </a:p>
          <a:p>
            <a:pPr marL="540000" lvl="3" indent="-135000">
              <a:lnSpc>
                <a:spcPct val="100000"/>
              </a:lnSpc>
              <a:spcBef>
                <a:spcPts val="225"/>
              </a:spcBef>
              <a:spcAft>
                <a:spcPts val="0"/>
              </a:spcAft>
            </a:pPr>
            <a:r>
              <a:rPr lang="en-US" dirty="0"/>
              <a:t>Fourth level</a:t>
            </a:r>
          </a:p>
          <a:p>
            <a:pPr marL="675000" lvl="4" indent="-135000">
              <a:lnSpc>
                <a:spcPct val="100000"/>
              </a:lnSpc>
              <a:spcBef>
                <a:spcPts val="225"/>
              </a:spcBef>
              <a:spcAft>
                <a:spcPts val="0"/>
              </a:spcAft>
              <a:tabLst/>
            </a:pPr>
            <a:r>
              <a:rPr lang="en-US" dirty="0"/>
              <a:t>Fifth level</a:t>
            </a:r>
            <a:endParaRPr lang="en-GB" dirty="0"/>
          </a:p>
        </p:txBody>
      </p:sp>
      <p:sp>
        <p:nvSpPr>
          <p:cNvPr id="6" name="Footer Placeholder 5">
            <a:extLst>
              <a:ext uri="{FF2B5EF4-FFF2-40B4-BE49-F238E27FC236}">
                <a16:creationId xmlns:a16="http://schemas.microsoft.com/office/drawing/2014/main" id="{69FCE16B-6727-4CE3-93D0-FF4BCF37B63E}"/>
              </a:ext>
            </a:extLst>
          </p:cNvPr>
          <p:cNvSpPr>
            <a:spLocks noGrp="1"/>
          </p:cNvSpPr>
          <p:nvPr>
            <p:ph type="ftr" sz="quarter" idx="22"/>
          </p:nvPr>
        </p:nvSpPr>
        <p:spPr>
          <a:xfrm>
            <a:off x="4006800" y="6433200"/>
            <a:ext cx="3604500" cy="180000"/>
          </a:xfrm>
          <a:prstGeom prst="rect">
            <a:avLst/>
          </a:prstGeom>
        </p:spPr>
        <p:txBody>
          <a:bodyPr/>
          <a:lstStyle/>
          <a:p>
            <a:endParaRPr lang="en-GB" dirty="0"/>
          </a:p>
        </p:txBody>
      </p:sp>
      <p:sp>
        <p:nvSpPr>
          <p:cNvPr id="9" name="Slide Number Placeholder 4"/>
          <p:cNvSpPr txBox="1">
            <a:spLocks/>
          </p:cNvSpPr>
          <p:nvPr userDrawn="1"/>
        </p:nvSpPr>
        <p:spPr>
          <a:xfrm>
            <a:off x="8638216" y="6267479"/>
            <a:ext cx="345098" cy="365125"/>
          </a:xfrm>
          <a:prstGeom prst="rect">
            <a:avLst/>
          </a:prstGeom>
        </p:spPr>
        <p:txBody>
          <a:bodyPr vert="horz" lIns="68580" tIns="34290" rIns="68580" bIns="34290" rtlCol="0" anchor="ctr"/>
          <a:lstStyle>
            <a:defPPr>
              <a:defRPr lang="en-US"/>
            </a:defPPr>
            <a:lvl1pPr algn="r" rtl="0" eaLnBrk="0" fontAlgn="base" hangingPunct="0">
              <a:spcBef>
                <a:spcPct val="0"/>
              </a:spcBef>
              <a:spcAft>
                <a:spcPct val="0"/>
              </a:spcAft>
              <a:defRPr sz="1000" kern="1200">
                <a:solidFill>
                  <a:schemeClr val="tx1"/>
                </a:solidFill>
                <a:latin typeface="Gilroy Office" panose="00000500000000000000" pitchFamily="2"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250DE301-975A-4C2B-AD50-8E21187868D3}" type="slidenum">
              <a:rPr lang="en-US" sz="750" smtClean="0"/>
              <a:pPr/>
              <a:t>‹#›</a:t>
            </a:fld>
            <a:endParaRPr lang="en-US" sz="750" dirty="0"/>
          </a:p>
        </p:txBody>
      </p:sp>
    </p:spTree>
    <p:extLst>
      <p:ext uri="{BB962C8B-B14F-4D97-AF65-F5344CB8AC3E}">
        <p14:creationId xmlns:p14="http://schemas.microsoft.com/office/powerpoint/2010/main" val="2908645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Headin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A61D9C-9802-4C2E-B9EB-FEE415E56107}"/>
              </a:ext>
            </a:extLst>
          </p:cNvPr>
          <p:cNvGraphicFramePr>
            <a:graphicFrameLocks noChangeAspect="1"/>
          </p:cNvGraphicFramePr>
          <p:nvPr userDrawn="1">
            <p:custDataLst>
              <p:tags r:id="rId2"/>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2051" name="think-cell Slide" r:id="rId5" imgW="416" imgH="416" progId="TCLayout.ActiveDocument.1">
                  <p:embed/>
                </p:oleObj>
              </mc:Choice>
              <mc:Fallback>
                <p:oleObj name="think-cell Slide" r:id="rId5" imgW="416" imgH="416" progId="TCLayout.ActiveDocument.1">
                  <p:embed/>
                  <p:pic>
                    <p:nvPicPr>
                      <p:cNvPr id="6" name="Object 5" hidden="1">
                        <a:extLst>
                          <a:ext uri="{FF2B5EF4-FFF2-40B4-BE49-F238E27FC236}">
                            <a16:creationId xmlns:a16="http://schemas.microsoft.com/office/drawing/2014/main" id="{08A61D9C-9802-4C2E-B9EB-FEE415E56107}"/>
                          </a:ext>
                        </a:extLst>
                      </p:cNvPr>
                      <p:cNvPicPr/>
                      <p:nvPr/>
                    </p:nvPicPr>
                    <p:blipFill>
                      <a:blip r:embed="rId6"/>
                      <a:stretch>
                        <a:fillRect/>
                      </a:stretch>
                    </p:blipFill>
                    <p:spPr>
                      <a:xfrm>
                        <a:off x="1191" y="1588"/>
                        <a:ext cx="1191"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6B7BFD0-4583-4EB3-B7A0-B0A4E06EEA32}"/>
              </a:ext>
            </a:extLst>
          </p:cNvPr>
          <p:cNvSpPr/>
          <p:nvPr userDrawn="1">
            <p:custDataLst>
              <p:tags r:id="rId3"/>
            </p:custDataLst>
          </p:nvPr>
        </p:nvSpPr>
        <p:spPr>
          <a:xfrm>
            <a:off x="0" y="0"/>
            <a:ext cx="119063" cy="158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9000"/>
              </a:lnSpc>
              <a:spcBef>
                <a:spcPct val="0"/>
              </a:spcBef>
              <a:spcAft>
                <a:spcPct val="0"/>
              </a:spcAft>
            </a:pPr>
            <a:endParaRPr lang="en-US" sz="3150" b="1" i="0" baseline="0" noProof="0">
              <a:solidFill>
                <a:schemeClr val="tx1"/>
              </a:solidFill>
              <a:latin typeface="Gilroy Office" panose="00000500000000000000" pitchFamily="2" charset="0"/>
              <a:ea typeface="+mj-ea"/>
              <a:cs typeface="+mj-cs"/>
              <a:sym typeface="Gilroy Office" panose="00000500000000000000" pitchFamily="2" charset="0"/>
            </a:endParaRPr>
          </a:p>
        </p:txBody>
      </p:sp>
      <p:sp>
        <p:nvSpPr>
          <p:cNvPr id="3" name="Footer Placeholder 2">
            <a:extLst>
              <a:ext uri="{FF2B5EF4-FFF2-40B4-BE49-F238E27FC236}">
                <a16:creationId xmlns:a16="http://schemas.microsoft.com/office/drawing/2014/main" id="{7A71153E-92E6-448B-B550-E1BF0787462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CF824E-5CD7-4CF2-AAC3-E377279720A2}"/>
              </a:ext>
            </a:extLst>
          </p:cNvPr>
          <p:cNvSpPr>
            <a:spLocks noGrp="1"/>
          </p:cNvSpPr>
          <p:nvPr>
            <p:ph type="sldNum" sz="quarter" idx="12"/>
          </p:nvPr>
        </p:nvSpPr>
        <p:spPr>
          <a:xfrm>
            <a:off x="6457950" y="6356351"/>
            <a:ext cx="2057400" cy="365125"/>
          </a:xfrm>
          <a:prstGeom prst="rect">
            <a:avLst/>
          </a:prstGeom>
        </p:spPr>
        <p:txBody>
          <a:bodyPr/>
          <a:lstStyle/>
          <a:p>
            <a:fld id="{24C8C45C-947F-4981-8B3F-4F32E973C901}" type="slidenum">
              <a:rPr lang="en-US" smtClean="0"/>
              <a:pPr/>
              <a:t>‹#›</a:t>
            </a:fld>
            <a:endParaRPr lang="en-US"/>
          </a:p>
        </p:txBody>
      </p:sp>
      <p:sp>
        <p:nvSpPr>
          <p:cNvPr id="7" name="Title 3">
            <a:extLst>
              <a:ext uri="{FF2B5EF4-FFF2-40B4-BE49-F238E27FC236}">
                <a16:creationId xmlns:a16="http://schemas.microsoft.com/office/drawing/2014/main" id="{728306B7-93CD-4916-A7BF-E8A7B3EFE027}"/>
              </a:ext>
            </a:extLst>
          </p:cNvPr>
          <p:cNvSpPr>
            <a:spLocks noGrp="1"/>
          </p:cNvSpPr>
          <p:nvPr>
            <p:ph type="title" hasCustomPrompt="1"/>
          </p:nvPr>
        </p:nvSpPr>
        <p:spPr>
          <a:xfrm>
            <a:off x="486000" y="648000"/>
            <a:ext cx="8172000" cy="900000"/>
          </a:xfrm>
        </p:spPr>
        <p:txBody>
          <a:bodyPr anchor="t"/>
          <a:lstStyle>
            <a:lvl1pPr>
              <a:defRPr>
                <a:solidFill>
                  <a:schemeClr val="tx2"/>
                </a:solidFill>
              </a:defRPr>
            </a:lvl1pPr>
          </a:lstStyle>
          <a:p>
            <a:r>
              <a:rPr lang="en-US"/>
              <a:t>Insert heading</a:t>
            </a:r>
          </a:p>
        </p:txBody>
      </p:sp>
    </p:spTree>
    <p:extLst>
      <p:ext uri="{BB962C8B-B14F-4D97-AF65-F5344CB8AC3E}">
        <p14:creationId xmlns:p14="http://schemas.microsoft.com/office/powerpoint/2010/main" val="3592762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B8E1-0C60-43A3-BA1C-34533ABFF7C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a:extLst>
              <a:ext uri="{FF2B5EF4-FFF2-40B4-BE49-F238E27FC236}">
                <a16:creationId xmlns:a16="http://schemas.microsoft.com/office/drawing/2014/main" id="{FA1B2E9F-80B1-495C-BF82-F4B6EAA1AF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D03169E3-24C6-4608-8BFA-E2191C05F3AC}"/>
              </a:ext>
            </a:extLst>
          </p:cNvPr>
          <p:cNvSpPr>
            <a:spLocks noGrp="1"/>
          </p:cNvSpPr>
          <p:nvPr>
            <p:ph type="dt" sz="half" idx="10"/>
          </p:nvPr>
        </p:nvSpPr>
        <p:spPr/>
        <p:txBody>
          <a:bodyPr/>
          <a:lstStyle>
            <a:lvl1pPr>
              <a:defRPr/>
            </a:lvl1pPr>
          </a:lstStyle>
          <a:p>
            <a:pPr>
              <a:defRPr/>
            </a:pPr>
            <a:fld id="{F2680E33-4EE0-41F3-B086-703DC316B1B7}" type="datetimeFigureOut">
              <a:rPr lang="el-GR"/>
              <a:pPr>
                <a:defRPr/>
              </a:pPr>
              <a:t>21/9/2025</a:t>
            </a:fld>
            <a:endParaRPr lang="el-GR"/>
          </a:p>
        </p:txBody>
      </p:sp>
      <p:sp>
        <p:nvSpPr>
          <p:cNvPr id="5" name="Footer Placeholder 4">
            <a:extLst>
              <a:ext uri="{FF2B5EF4-FFF2-40B4-BE49-F238E27FC236}">
                <a16:creationId xmlns:a16="http://schemas.microsoft.com/office/drawing/2014/main" id="{5FE0D467-01F3-4F28-AD44-64C37439FD52}"/>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00611C2D-6646-4136-9AB2-B384113B2C88}"/>
              </a:ext>
            </a:extLst>
          </p:cNvPr>
          <p:cNvSpPr>
            <a:spLocks noGrp="1"/>
          </p:cNvSpPr>
          <p:nvPr>
            <p:ph type="sldNum" sz="quarter" idx="12"/>
          </p:nvPr>
        </p:nvSpPr>
        <p:spPr/>
        <p:txBody>
          <a:bodyPr/>
          <a:lstStyle>
            <a:lvl1pPr>
              <a:defRPr/>
            </a:lvl1pPr>
          </a:lstStyle>
          <a:p>
            <a:fld id="{2290F328-930F-4896-82F2-8CB2DEB3DAAB}" type="slidenum">
              <a:rPr lang="el-GR"/>
              <a:pPr/>
              <a:t>‹#›</a:t>
            </a:fld>
            <a:endParaRPr lang="el-GR"/>
          </a:p>
        </p:txBody>
      </p:sp>
    </p:spTree>
    <p:extLst>
      <p:ext uri="{BB962C8B-B14F-4D97-AF65-F5344CB8AC3E}">
        <p14:creationId xmlns:p14="http://schemas.microsoft.com/office/powerpoint/2010/main" val="3661473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4BCE-CD30-4688-A7FB-B15ADF3C7FCD}"/>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32AC1B42-78C8-4B3E-AAEC-CBAF4A871C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14D5205-54CE-4D0D-82B1-B10482A12DB8}"/>
              </a:ext>
            </a:extLst>
          </p:cNvPr>
          <p:cNvSpPr>
            <a:spLocks noGrp="1"/>
          </p:cNvSpPr>
          <p:nvPr>
            <p:ph type="dt" sz="half" idx="10"/>
          </p:nvPr>
        </p:nvSpPr>
        <p:spPr/>
        <p:txBody>
          <a:bodyPr/>
          <a:lstStyle>
            <a:lvl1pPr>
              <a:defRPr/>
            </a:lvl1pPr>
          </a:lstStyle>
          <a:p>
            <a:pPr>
              <a:defRPr/>
            </a:pPr>
            <a:fld id="{0E586CD1-DF9F-4109-8901-B4130721B34D}" type="datetimeFigureOut">
              <a:rPr lang="el-GR"/>
              <a:pPr>
                <a:defRPr/>
              </a:pPr>
              <a:t>21/9/2025</a:t>
            </a:fld>
            <a:endParaRPr lang="el-GR"/>
          </a:p>
        </p:txBody>
      </p:sp>
      <p:sp>
        <p:nvSpPr>
          <p:cNvPr id="5" name="Footer Placeholder 4">
            <a:extLst>
              <a:ext uri="{FF2B5EF4-FFF2-40B4-BE49-F238E27FC236}">
                <a16:creationId xmlns:a16="http://schemas.microsoft.com/office/drawing/2014/main" id="{71FD65A2-F76F-4C80-A0FE-660344D50A5C}"/>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E9316AAA-E73C-4A8C-94F4-3ED921F48756}"/>
              </a:ext>
            </a:extLst>
          </p:cNvPr>
          <p:cNvSpPr>
            <a:spLocks noGrp="1"/>
          </p:cNvSpPr>
          <p:nvPr>
            <p:ph type="sldNum" sz="quarter" idx="12"/>
          </p:nvPr>
        </p:nvSpPr>
        <p:spPr/>
        <p:txBody>
          <a:bodyPr/>
          <a:lstStyle>
            <a:lvl1pPr>
              <a:defRPr/>
            </a:lvl1pPr>
          </a:lstStyle>
          <a:p>
            <a:fld id="{0A10B0BC-C9CE-473A-8BE7-0F1AA74EA367}" type="slidenum">
              <a:rPr lang="el-GR"/>
              <a:pPr/>
              <a:t>‹#›</a:t>
            </a:fld>
            <a:endParaRPr lang="el-GR"/>
          </a:p>
        </p:txBody>
      </p:sp>
    </p:spTree>
    <p:extLst>
      <p:ext uri="{BB962C8B-B14F-4D97-AF65-F5344CB8AC3E}">
        <p14:creationId xmlns:p14="http://schemas.microsoft.com/office/powerpoint/2010/main" val="741816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173B-D173-440D-83A2-2E7CCAAD117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AD825CB0-94D6-4191-A984-F05448D419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1C32EE-B659-4B43-9B76-26E4850763C6}"/>
              </a:ext>
            </a:extLst>
          </p:cNvPr>
          <p:cNvSpPr>
            <a:spLocks noGrp="1"/>
          </p:cNvSpPr>
          <p:nvPr>
            <p:ph type="dt" sz="half" idx="10"/>
          </p:nvPr>
        </p:nvSpPr>
        <p:spPr/>
        <p:txBody>
          <a:bodyPr/>
          <a:lstStyle>
            <a:lvl1pPr>
              <a:defRPr/>
            </a:lvl1pPr>
          </a:lstStyle>
          <a:p>
            <a:pPr>
              <a:defRPr/>
            </a:pPr>
            <a:fld id="{D34E4CCF-FE60-414E-9F80-438AEEB1C8CA}" type="datetimeFigureOut">
              <a:rPr lang="el-GR"/>
              <a:pPr>
                <a:defRPr/>
              </a:pPr>
              <a:t>21/9/2025</a:t>
            </a:fld>
            <a:endParaRPr lang="el-GR"/>
          </a:p>
        </p:txBody>
      </p:sp>
      <p:sp>
        <p:nvSpPr>
          <p:cNvPr id="5" name="Footer Placeholder 4">
            <a:extLst>
              <a:ext uri="{FF2B5EF4-FFF2-40B4-BE49-F238E27FC236}">
                <a16:creationId xmlns:a16="http://schemas.microsoft.com/office/drawing/2014/main" id="{02018988-C4D3-4F72-A348-E48DD4B49306}"/>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EFEF8657-731B-4934-A082-427E1E3600B9}"/>
              </a:ext>
            </a:extLst>
          </p:cNvPr>
          <p:cNvSpPr>
            <a:spLocks noGrp="1"/>
          </p:cNvSpPr>
          <p:nvPr>
            <p:ph type="sldNum" sz="quarter" idx="12"/>
          </p:nvPr>
        </p:nvSpPr>
        <p:spPr/>
        <p:txBody>
          <a:bodyPr/>
          <a:lstStyle>
            <a:lvl1pPr>
              <a:defRPr/>
            </a:lvl1pPr>
          </a:lstStyle>
          <a:p>
            <a:fld id="{FE8287E9-EE23-4AB9-A566-ED0BF6189E8A}" type="slidenum">
              <a:rPr lang="el-GR"/>
              <a:pPr/>
              <a:t>‹#›</a:t>
            </a:fld>
            <a:endParaRPr lang="el-GR"/>
          </a:p>
        </p:txBody>
      </p:sp>
    </p:spTree>
    <p:extLst>
      <p:ext uri="{BB962C8B-B14F-4D97-AF65-F5344CB8AC3E}">
        <p14:creationId xmlns:p14="http://schemas.microsoft.com/office/powerpoint/2010/main" val="4036185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80FFC-6D52-4F9E-97F1-F6F38FE8D915}"/>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1B390B65-5A54-40F8-92E8-E5F4D3D565D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263F154C-4FCC-4713-A97A-A67E7553D21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305660E6-12E7-4CF1-9F21-422A67776090}"/>
              </a:ext>
            </a:extLst>
          </p:cNvPr>
          <p:cNvSpPr>
            <a:spLocks noGrp="1"/>
          </p:cNvSpPr>
          <p:nvPr>
            <p:ph type="dt" sz="half" idx="10"/>
          </p:nvPr>
        </p:nvSpPr>
        <p:spPr/>
        <p:txBody>
          <a:bodyPr/>
          <a:lstStyle>
            <a:lvl1pPr>
              <a:defRPr/>
            </a:lvl1pPr>
          </a:lstStyle>
          <a:p>
            <a:pPr>
              <a:defRPr/>
            </a:pPr>
            <a:fld id="{ACF04F5E-3262-46CE-A15D-6A4733F00AA8}" type="datetimeFigureOut">
              <a:rPr lang="el-GR"/>
              <a:pPr>
                <a:defRPr/>
              </a:pPr>
              <a:t>21/9/2025</a:t>
            </a:fld>
            <a:endParaRPr lang="el-GR"/>
          </a:p>
        </p:txBody>
      </p:sp>
      <p:sp>
        <p:nvSpPr>
          <p:cNvPr id="6" name="Footer Placeholder 5">
            <a:extLst>
              <a:ext uri="{FF2B5EF4-FFF2-40B4-BE49-F238E27FC236}">
                <a16:creationId xmlns:a16="http://schemas.microsoft.com/office/drawing/2014/main" id="{7EA8B9F0-F10A-4790-A2ED-BC07F66E6DAC}"/>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6">
            <a:extLst>
              <a:ext uri="{FF2B5EF4-FFF2-40B4-BE49-F238E27FC236}">
                <a16:creationId xmlns:a16="http://schemas.microsoft.com/office/drawing/2014/main" id="{9494ED95-48FD-4324-9461-80ADF8CB1E12}"/>
              </a:ext>
            </a:extLst>
          </p:cNvPr>
          <p:cNvSpPr>
            <a:spLocks noGrp="1"/>
          </p:cNvSpPr>
          <p:nvPr>
            <p:ph type="sldNum" sz="quarter" idx="12"/>
          </p:nvPr>
        </p:nvSpPr>
        <p:spPr/>
        <p:txBody>
          <a:bodyPr/>
          <a:lstStyle>
            <a:lvl1pPr>
              <a:defRPr/>
            </a:lvl1pPr>
          </a:lstStyle>
          <a:p>
            <a:fld id="{91631870-4DDF-40FD-B4CF-EB1FCCD80BD1}" type="slidenum">
              <a:rPr lang="el-GR"/>
              <a:pPr/>
              <a:t>‹#›</a:t>
            </a:fld>
            <a:endParaRPr lang="el-GR"/>
          </a:p>
        </p:txBody>
      </p:sp>
    </p:spTree>
    <p:extLst>
      <p:ext uri="{BB962C8B-B14F-4D97-AF65-F5344CB8AC3E}">
        <p14:creationId xmlns:p14="http://schemas.microsoft.com/office/powerpoint/2010/main" val="363217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F721-0694-4920-86CA-15E9A3EBB700}"/>
              </a:ext>
            </a:extLst>
          </p:cNvPr>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E8BE6412-52E4-4E42-A501-47322CEC305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6B69AE7-2B34-4EA6-ACFD-B30623E980A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E08EB728-8978-4EAA-8CE5-3AFF65FBD22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32C4F-4AFA-4CB3-82EA-06B6FE03745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091C7716-72AD-4654-A58B-949662CD700C}"/>
              </a:ext>
            </a:extLst>
          </p:cNvPr>
          <p:cNvSpPr>
            <a:spLocks noGrp="1"/>
          </p:cNvSpPr>
          <p:nvPr>
            <p:ph type="dt" sz="half" idx="10"/>
          </p:nvPr>
        </p:nvSpPr>
        <p:spPr/>
        <p:txBody>
          <a:bodyPr/>
          <a:lstStyle>
            <a:lvl1pPr>
              <a:defRPr/>
            </a:lvl1pPr>
          </a:lstStyle>
          <a:p>
            <a:pPr>
              <a:defRPr/>
            </a:pPr>
            <a:fld id="{CFA65ECF-59E9-472E-9CED-072F6B7A503F}" type="datetimeFigureOut">
              <a:rPr lang="el-GR"/>
              <a:pPr>
                <a:defRPr/>
              </a:pPr>
              <a:t>21/9/2025</a:t>
            </a:fld>
            <a:endParaRPr lang="el-GR"/>
          </a:p>
        </p:txBody>
      </p:sp>
      <p:sp>
        <p:nvSpPr>
          <p:cNvPr id="8" name="Footer Placeholder 7">
            <a:extLst>
              <a:ext uri="{FF2B5EF4-FFF2-40B4-BE49-F238E27FC236}">
                <a16:creationId xmlns:a16="http://schemas.microsoft.com/office/drawing/2014/main" id="{A294732B-BCF4-4100-97A0-375D9B664ACC}"/>
              </a:ext>
            </a:extLst>
          </p:cNvPr>
          <p:cNvSpPr>
            <a:spLocks noGrp="1"/>
          </p:cNvSpPr>
          <p:nvPr>
            <p:ph type="ftr" sz="quarter" idx="11"/>
          </p:nvPr>
        </p:nvSpPr>
        <p:spPr/>
        <p:txBody>
          <a:bodyPr/>
          <a:lstStyle>
            <a:lvl1pPr>
              <a:defRPr/>
            </a:lvl1pPr>
          </a:lstStyle>
          <a:p>
            <a:pPr>
              <a:defRPr/>
            </a:pPr>
            <a:endParaRPr lang="el-GR"/>
          </a:p>
        </p:txBody>
      </p:sp>
      <p:sp>
        <p:nvSpPr>
          <p:cNvPr id="9" name="Slide Number Placeholder 8">
            <a:extLst>
              <a:ext uri="{FF2B5EF4-FFF2-40B4-BE49-F238E27FC236}">
                <a16:creationId xmlns:a16="http://schemas.microsoft.com/office/drawing/2014/main" id="{F7D50798-EDA7-4A76-8DC0-0F5FA4B350C2}"/>
              </a:ext>
            </a:extLst>
          </p:cNvPr>
          <p:cNvSpPr>
            <a:spLocks noGrp="1"/>
          </p:cNvSpPr>
          <p:nvPr>
            <p:ph type="sldNum" sz="quarter" idx="12"/>
          </p:nvPr>
        </p:nvSpPr>
        <p:spPr/>
        <p:txBody>
          <a:bodyPr/>
          <a:lstStyle>
            <a:lvl1pPr>
              <a:defRPr/>
            </a:lvl1pPr>
          </a:lstStyle>
          <a:p>
            <a:fld id="{7843EE3F-74B8-4D95-A43B-AFC9B87A8B49}" type="slidenum">
              <a:rPr lang="el-GR"/>
              <a:pPr/>
              <a:t>‹#›</a:t>
            </a:fld>
            <a:endParaRPr lang="el-GR"/>
          </a:p>
        </p:txBody>
      </p:sp>
    </p:spTree>
    <p:extLst>
      <p:ext uri="{BB962C8B-B14F-4D97-AF65-F5344CB8AC3E}">
        <p14:creationId xmlns:p14="http://schemas.microsoft.com/office/powerpoint/2010/main" val="3496316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311B-FB99-437C-80A5-904DC0D050AD}"/>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10DC2323-5DF0-4294-9ABD-CC78C23C1D19}"/>
              </a:ext>
            </a:extLst>
          </p:cNvPr>
          <p:cNvSpPr>
            <a:spLocks noGrp="1"/>
          </p:cNvSpPr>
          <p:nvPr>
            <p:ph type="dt" sz="half" idx="10"/>
          </p:nvPr>
        </p:nvSpPr>
        <p:spPr/>
        <p:txBody>
          <a:bodyPr/>
          <a:lstStyle>
            <a:lvl1pPr>
              <a:defRPr/>
            </a:lvl1pPr>
          </a:lstStyle>
          <a:p>
            <a:pPr>
              <a:defRPr/>
            </a:pPr>
            <a:fld id="{9DDB413F-8896-4516-A8EF-EB926E5E6048}" type="datetimeFigureOut">
              <a:rPr lang="el-GR"/>
              <a:pPr>
                <a:defRPr/>
              </a:pPr>
              <a:t>21/9/2025</a:t>
            </a:fld>
            <a:endParaRPr lang="el-GR"/>
          </a:p>
        </p:txBody>
      </p:sp>
      <p:sp>
        <p:nvSpPr>
          <p:cNvPr id="4" name="Footer Placeholder 3">
            <a:extLst>
              <a:ext uri="{FF2B5EF4-FFF2-40B4-BE49-F238E27FC236}">
                <a16:creationId xmlns:a16="http://schemas.microsoft.com/office/drawing/2014/main" id="{F77CA874-D37C-4C0E-9958-F1FF45541044}"/>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4">
            <a:extLst>
              <a:ext uri="{FF2B5EF4-FFF2-40B4-BE49-F238E27FC236}">
                <a16:creationId xmlns:a16="http://schemas.microsoft.com/office/drawing/2014/main" id="{A310168E-D155-4FA5-B8C2-1FE15263A16B}"/>
              </a:ext>
            </a:extLst>
          </p:cNvPr>
          <p:cNvSpPr>
            <a:spLocks noGrp="1"/>
          </p:cNvSpPr>
          <p:nvPr>
            <p:ph type="sldNum" sz="quarter" idx="12"/>
          </p:nvPr>
        </p:nvSpPr>
        <p:spPr/>
        <p:txBody>
          <a:bodyPr/>
          <a:lstStyle>
            <a:lvl1pPr>
              <a:defRPr/>
            </a:lvl1pPr>
          </a:lstStyle>
          <a:p>
            <a:fld id="{F93813E4-D081-4035-B354-933BCEDDC1AD}" type="slidenum">
              <a:rPr lang="el-GR"/>
              <a:pPr/>
              <a:t>‹#›</a:t>
            </a:fld>
            <a:endParaRPr lang="el-GR"/>
          </a:p>
        </p:txBody>
      </p:sp>
    </p:spTree>
    <p:extLst>
      <p:ext uri="{BB962C8B-B14F-4D97-AF65-F5344CB8AC3E}">
        <p14:creationId xmlns:p14="http://schemas.microsoft.com/office/powerpoint/2010/main" val="3830888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E5811-6A93-448A-BE27-DB017AC4A15D}"/>
              </a:ext>
            </a:extLst>
          </p:cNvPr>
          <p:cNvSpPr>
            <a:spLocks noGrp="1"/>
          </p:cNvSpPr>
          <p:nvPr>
            <p:ph type="dt" sz="half" idx="10"/>
          </p:nvPr>
        </p:nvSpPr>
        <p:spPr/>
        <p:txBody>
          <a:bodyPr/>
          <a:lstStyle>
            <a:lvl1pPr>
              <a:defRPr/>
            </a:lvl1pPr>
          </a:lstStyle>
          <a:p>
            <a:pPr>
              <a:defRPr/>
            </a:pPr>
            <a:fld id="{5C36949F-CB5B-4DE6-ACC5-7F9539C4D35D}" type="datetimeFigureOut">
              <a:rPr lang="el-GR"/>
              <a:pPr>
                <a:defRPr/>
              </a:pPr>
              <a:t>21/9/2025</a:t>
            </a:fld>
            <a:endParaRPr lang="el-GR"/>
          </a:p>
        </p:txBody>
      </p:sp>
      <p:sp>
        <p:nvSpPr>
          <p:cNvPr id="3" name="Footer Placeholder 2">
            <a:extLst>
              <a:ext uri="{FF2B5EF4-FFF2-40B4-BE49-F238E27FC236}">
                <a16:creationId xmlns:a16="http://schemas.microsoft.com/office/drawing/2014/main" id="{58BC85FE-A356-45AD-A560-FAAD72EA83E6}"/>
              </a:ext>
            </a:extLst>
          </p:cNvPr>
          <p:cNvSpPr>
            <a:spLocks noGrp="1"/>
          </p:cNvSpPr>
          <p:nvPr>
            <p:ph type="ftr" sz="quarter" idx="11"/>
          </p:nvPr>
        </p:nvSpPr>
        <p:spPr/>
        <p:txBody>
          <a:bodyPr/>
          <a:lstStyle>
            <a:lvl1pPr>
              <a:defRPr/>
            </a:lvl1pPr>
          </a:lstStyle>
          <a:p>
            <a:pPr>
              <a:defRPr/>
            </a:pPr>
            <a:endParaRPr lang="el-GR"/>
          </a:p>
        </p:txBody>
      </p:sp>
      <p:sp>
        <p:nvSpPr>
          <p:cNvPr id="4" name="Slide Number Placeholder 3">
            <a:extLst>
              <a:ext uri="{FF2B5EF4-FFF2-40B4-BE49-F238E27FC236}">
                <a16:creationId xmlns:a16="http://schemas.microsoft.com/office/drawing/2014/main" id="{F7C1A54D-00ED-4F11-957A-28FAA8AA2953}"/>
              </a:ext>
            </a:extLst>
          </p:cNvPr>
          <p:cNvSpPr>
            <a:spLocks noGrp="1"/>
          </p:cNvSpPr>
          <p:nvPr>
            <p:ph type="sldNum" sz="quarter" idx="12"/>
          </p:nvPr>
        </p:nvSpPr>
        <p:spPr/>
        <p:txBody>
          <a:bodyPr/>
          <a:lstStyle>
            <a:lvl1pPr>
              <a:defRPr/>
            </a:lvl1pPr>
          </a:lstStyle>
          <a:p>
            <a:fld id="{C1692AFB-03CD-474C-9AD0-22482FA16031}" type="slidenum">
              <a:rPr lang="el-GR"/>
              <a:pPr/>
              <a:t>‹#›</a:t>
            </a:fld>
            <a:endParaRPr lang="el-GR"/>
          </a:p>
        </p:txBody>
      </p:sp>
    </p:spTree>
    <p:extLst>
      <p:ext uri="{BB962C8B-B14F-4D97-AF65-F5344CB8AC3E}">
        <p14:creationId xmlns:p14="http://schemas.microsoft.com/office/powerpoint/2010/main" val="2543075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3640-F15C-4A67-B833-DE60C51A018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1219205E-9711-4925-9704-6F5B6B54DFA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D1EA1E1B-1256-4D4A-8C07-8307B708F0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4825321-4715-4162-9677-9B2C32A9678B}"/>
              </a:ext>
            </a:extLst>
          </p:cNvPr>
          <p:cNvSpPr>
            <a:spLocks noGrp="1"/>
          </p:cNvSpPr>
          <p:nvPr>
            <p:ph type="dt" sz="half" idx="10"/>
          </p:nvPr>
        </p:nvSpPr>
        <p:spPr/>
        <p:txBody>
          <a:bodyPr/>
          <a:lstStyle>
            <a:lvl1pPr>
              <a:defRPr/>
            </a:lvl1pPr>
          </a:lstStyle>
          <a:p>
            <a:pPr>
              <a:defRPr/>
            </a:pPr>
            <a:fld id="{FB094CB3-5267-4E33-9118-EC4117696E7A}" type="datetimeFigureOut">
              <a:rPr lang="el-GR"/>
              <a:pPr>
                <a:defRPr/>
              </a:pPr>
              <a:t>21/9/2025</a:t>
            </a:fld>
            <a:endParaRPr lang="el-GR"/>
          </a:p>
        </p:txBody>
      </p:sp>
      <p:sp>
        <p:nvSpPr>
          <p:cNvPr id="6" name="Footer Placeholder 5">
            <a:extLst>
              <a:ext uri="{FF2B5EF4-FFF2-40B4-BE49-F238E27FC236}">
                <a16:creationId xmlns:a16="http://schemas.microsoft.com/office/drawing/2014/main" id="{A9C3D198-36EC-480E-A712-9F0DA39E444E}"/>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6">
            <a:extLst>
              <a:ext uri="{FF2B5EF4-FFF2-40B4-BE49-F238E27FC236}">
                <a16:creationId xmlns:a16="http://schemas.microsoft.com/office/drawing/2014/main" id="{32D3187F-7A5D-45D5-BB3D-6C7042AEB24C}"/>
              </a:ext>
            </a:extLst>
          </p:cNvPr>
          <p:cNvSpPr>
            <a:spLocks noGrp="1"/>
          </p:cNvSpPr>
          <p:nvPr>
            <p:ph type="sldNum" sz="quarter" idx="12"/>
          </p:nvPr>
        </p:nvSpPr>
        <p:spPr/>
        <p:txBody>
          <a:bodyPr/>
          <a:lstStyle>
            <a:lvl1pPr>
              <a:defRPr/>
            </a:lvl1pPr>
          </a:lstStyle>
          <a:p>
            <a:fld id="{C713B035-2BA1-4870-BA69-053275863206}" type="slidenum">
              <a:rPr lang="el-GR"/>
              <a:pPr/>
              <a:t>‹#›</a:t>
            </a:fld>
            <a:endParaRPr lang="el-GR"/>
          </a:p>
        </p:txBody>
      </p:sp>
    </p:spTree>
    <p:extLst>
      <p:ext uri="{BB962C8B-B14F-4D97-AF65-F5344CB8AC3E}">
        <p14:creationId xmlns:p14="http://schemas.microsoft.com/office/powerpoint/2010/main" val="264746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7A127-565A-4E5D-93DF-5EB3D7AC02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A5EED392-4BA1-44AA-9217-573B5E478405}"/>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l-GR" noProof="0"/>
          </a:p>
        </p:txBody>
      </p:sp>
      <p:sp>
        <p:nvSpPr>
          <p:cNvPr id="4" name="Text Placeholder 3">
            <a:extLst>
              <a:ext uri="{FF2B5EF4-FFF2-40B4-BE49-F238E27FC236}">
                <a16:creationId xmlns:a16="http://schemas.microsoft.com/office/drawing/2014/main" id="{B615EBC0-02D1-4DBE-BCE8-06CF9180D4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7C80916-1113-4B32-BC5F-70D29A134802}"/>
              </a:ext>
            </a:extLst>
          </p:cNvPr>
          <p:cNvSpPr>
            <a:spLocks noGrp="1"/>
          </p:cNvSpPr>
          <p:nvPr>
            <p:ph type="dt" sz="half" idx="10"/>
          </p:nvPr>
        </p:nvSpPr>
        <p:spPr/>
        <p:txBody>
          <a:bodyPr/>
          <a:lstStyle>
            <a:lvl1pPr>
              <a:defRPr/>
            </a:lvl1pPr>
          </a:lstStyle>
          <a:p>
            <a:pPr>
              <a:defRPr/>
            </a:pPr>
            <a:fld id="{38915FDA-B29F-4451-8E73-09E1E2D2C590}" type="datetimeFigureOut">
              <a:rPr lang="el-GR"/>
              <a:pPr>
                <a:defRPr/>
              </a:pPr>
              <a:t>21/9/2025</a:t>
            </a:fld>
            <a:endParaRPr lang="el-GR"/>
          </a:p>
        </p:txBody>
      </p:sp>
      <p:sp>
        <p:nvSpPr>
          <p:cNvPr id="6" name="Footer Placeholder 5">
            <a:extLst>
              <a:ext uri="{FF2B5EF4-FFF2-40B4-BE49-F238E27FC236}">
                <a16:creationId xmlns:a16="http://schemas.microsoft.com/office/drawing/2014/main" id="{9710727D-39D0-48DF-9002-04C737A4BDAF}"/>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6">
            <a:extLst>
              <a:ext uri="{FF2B5EF4-FFF2-40B4-BE49-F238E27FC236}">
                <a16:creationId xmlns:a16="http://schemas.microsoft.com/office/drawing/2014/main" id="{934CC9FA-7149-45DE-9A9D-411DA5792178}"/>
              </a:ext>
            </a:extLst>
          </p:cNvPr>
          <p:cNvSpPr>
            <a:spLocks noGrp="1"/>
          </p:cNvSpPr>
          <p:nvPr>
            <p:ph type="sldNum" sz="quarter" idx="12"/>
          </p:nvPr>
        </p:nvSpPr>
        <p:spPr/>
        <p:txBody>
          <a:bodyPr/>
          <a:lstStyle>
            <a:lvl1pPr>
              <a:defRPr/>
            </a:lvl1pPr>
          </a:lstStyle>
          <a:p>
            <a:fld id="{60562C8A-66A9-4D1E-B88B-85125847DBB0}" type="slidenum">
              <a:rPr lang="el-GR"/>
              <a:pPr/>
              <a:t>‹#›</a:t>
            </a:fld>
            <a:endParaRPr lang="el-GR"/>
          </a:p>
        </p:txBody>
      </p:sp>
    </p:spTree>
    <p:extLst>
      <p:ext uri="{BB962C8B-B14F-4D97-AF65-F5344CB8AC3E}">
        <p14:creationId xmlns:p14="http://schemas.microsoft.com/office/powerpoint/2010/main" val="438474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51BF-458E-40F8-AADE-B8B6A68519BE}"/>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AEC5D043-E69A-43AE-99B5-3BA5F0B041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D5C9F24-AAC6-4530-8F87-1984F109C2B1}"/>
              </a:ext>
            </a:extLst>
          </p:cNvPr>
          <p:cNvSpPr>
            <a:spLocks noGrp="1"/>
          </p:cNvSpPr>
          <p:nvPr>
            <p:ph type="dt" sz="half" idx="10"/>
          </p:nvPr>
        </p:nvSpPr>
        <p:spPr/>
        <p:txBody>
          <a:bodyPr/>
          <a:lstStyle>
            <a:lvl1pPr>
              <a:defRPr/>
            </a:lvl1pPr>
          </a:lstStyle>
          <a:p>
            <a:pPr>
              <a:defRPr/>
            </a:pPr>
            <a:fld id="{573EC25B-853C-46A3-8EDE-D95ADA9BDE86}" type="datetimeFigureOut">
              <a:rPr lang="el-GR"/>
              <a:pPr>
                <a:defRPr/>
              </a:pPr>
              <a:t>21/9/2025</a:t>
            </a:fld>
            <a:endParaRPr lang="el-GR"/>
          </a:p>
        </p:txBody>
      </p:sp>
      <p:sp>
        <p:nvSpPr>
          <p:cNvPr id="5" name="Footer Placeholder 4">
            <a:extLst>
              <a:ext uri="{FF2B5EF4-FFF2-40B4-BE49-F238E27FC236}">
                <a16:creationId xmlns:a16="http://schemas.microsoft.com/office/drawing/2014/main" id="{67C1A932-AD5D-4B13-BF5C-E4F734B983A0}"/>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303BDAE2-E72B-44CF-A552-DC93ECAFE816}"/>
              </a:ext>
            </a:extLst>
          </p:cNvPr>
          <p:cNvSpPr>
            <a:spLocks noGrp="1"/>
          </p:cNvSpPr>
          <p:nvPr>
            <p:ph type="sldNum" sz="quarter" idx="12"/>
          </p:nvPr>
        </p:nvSpPr>
        <p:spPr/>
        <p:txBody>
          <a:bodyPr/>
          <a:lstStyle>
            <a:lvl1pPr>
              <a:defRPr/>
            </a:lvl1pPr>
          </a:lstStyle>
          <a:p>
            <a:fld id="{7572557B-BADE-4FB6-B510-37C04331C626}" type="slidenum">
              <a:rPr lang="el-GR"/>
              <a:pPr/>
              <a:t>‹#›</a:t>
            </a:fld>
            <a:endParaRPr lang="el-GR"/>
          </a:p>
        </p:txBody>
      </p:sp>
    </p:spTree>
    <p:extLst>
      <p:ext uri="{BB962C8B-B14F-4D97-AF65-F5344CB8AC3E}">
        <p14:creationId xmlns:p14="http://schemas.microsoft.com/office/powerpoint/2010/main" val="3225225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5525FC-6F59-4E67-B875-EAA9D14C4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9C755B0-3D06-46ED-9796-F4EFC79194C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2B72935-AD83-4701-9F31-A6628EC6026D}"/>
              </a:ext>
            </a:extLst>
          </p:cNvPr>
          <p:cNvSpPr>
            <a:spLocks noGrp="1"/>
          </p:cNvSpPr>
          <p:nvPr>
            <p:ph type="dt" sz="half" idx="10"/>
          </p:nvPr>
        </p:nvSpPr>
        <p:spPr/>
        <p:txBody>
          <a:bodyPr/>
          <a:lstStyle>
            <a:lvl1pPr>
              <a:defRPr/>
            </a:lvl1pPr>
          </a:lstStyle>
          <a:p>
            <a:pPr>
              <a:defRPr/>
            </a:pPr>
            <a:fld id="{BE2D2BCB-62F3-46D4-8A95-FF6713CB77AD}" type="datetimeFigureOut">
              <a:rPr lang="el-GR"/>
              <a:pPr>
                <a:defRPr/>
              </a:pPr>
              <a:t>21/9/2025</a:t>
            </a:fld>
            <a:endParaRPr lang="el-GR"/>
          </a:p>
        </p:txBody>
      </p:sp>
      <p:sp>
        <p:nvSpPr>
          <p:cNvPr id="5" name="Footer Placeholder 4">
            <a:extLst>
              <a:ext uri="{FF2B5EF4-FFF2-40B4-BE49-F238E27FC236}">
                <a16:creationId xmlns:a16="http://schemas.microsoft.com/office/drawing/2014/main" id="{CBBC0C23-68F2-45F0-B162-E30F6A7DC0A6}"/>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94DEC0B4-09AB-4ED8-B9A2-45B042F276F1}"/>
              </a:ext>
            </a:extLst>
          </p:cNvPr>
          <p:cNvSpPr>
            <a:spLocks noGrp="1"/>
          </p:cNvSpPr>
          <p:nvPr>
            <p:ph type="sldNum" sz="quarter" idx="12"/>
          </p:nvPr>
        </p:nvSpPr>
        <p:spPr/>
        <p:txBody>
          <a:bodyPr/>
          <a:lstStyle>
            <a:lvl1pPr>
              <a:defRPr/>
            </a:lvl1pPr>
          </a:lstStyle>
          <a:p>
            <a:fld id="{D0905B99-42A4-4DE1-A4C1-FC0596019DAC}" type="slidenum">
              <a:rPr lang="el-GR"/>
              <a:pPr/>
              <a:t>‹#›</a:t>
            </a:fld>
            <a:endParaRPr lang="el-GR"/>
          </a:p>
        </p:txBody>
      </p:sp>
    </p:spTree>
    <p:extLst>
      <p:ext uri="{BB962C8B-B14F-4D97-AF65-F5344CB8AC3E}">
        <p14:creationId xmlns:p14="http://schemas.microsoft.com/office/powerpoint/2010/main" val="2222566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hasCustomPrompt="1"/>
          </p:nvPr>
        </p:nvSpPr>
        <p:spPr>
          <a:xfrm>
            <a:off x="440532" y="6537797"/>
            <a:ext cx="7885509" cy="196208"/>
          </a:xfrm>
        </p:spPr>
        <p:txBody>
          <a:bodyPr wrap="square" anchor="b">
            <a:spAutoFit/>
          </a:bodyPr>
          <a:lstStyle>
            <a:lvl1pPr>
              <a:spcBef>
                <a:spcPts val="450"/>
              </a:spcBef>
              <a:defRPr sz="750">
                <a:solidFill>
                  <a:schemeClr val="accent2">
                    <a:lumMod val="75000"/>
                  </a:schemeClr>
                </a:solidFill>
              </a:defRPr>
            </a:lvl1pPr>
          </a:lstStyle>
          <a:p>
            <a:pPr lvl="0"/>
            <a:r>
              <a:rPr lang="en-US" dirty="0"/>
              <a:t>Edit master text styles</a:t>
            </a:r>
          </a:p>
        </p:txBody>
      </p:sp>
    </p:spTree>
    <p:extLst>
      <p:ext uri="{BB962C8B-B14F-4D97-AF65-F5344CB8AC3E}">
        <p14:creationId xmlns:p14="http://schemas.microsoft.com/office/powerpoint/2010/main" val="2483247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Τίτλος και κουκκίδες">
    <p:spTree>
      <p:nvGrpSpPr>
        <p:cNvPr id="1" name=""/>
        <p:cNvGrpSpPr/>
        <p:nvPr/>
      </p:nvGrpSpPr>
      <p:grpSpPr>
        <a:xfrm>
          <a:off x="0" y="0"/>
          <a:ext cx="0" cy="0"/>
          <a:chOff x="0" y="0"/>
          <a:chExt cx="0" cy="0"/>
        </a:xfrm>
      </p:grpSpPr>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 name="Slide Number">
            <a:extLst>
              <a:ext uri="{FF2B5EF4-FFF2-40B4-BE49-F238E27FC236}">
                <a16:creationId xmlns:a16="http://schemas.microsoft.com/office/drawing/2014/main" id="{6DBF3927-8D25-4961-9CFA-AF5A0FBD0236}"/>
              </a:ext>
            </a:extLst>
          </p:cNvPr>
          <p:cNvSpPr txBox="1">
            <a:spLocks noGrp="1"/>
          </p:cNvSpPr>
          <p:nvPr>
            <p:ph type="sldNum" sz="quarter" idx="10"/>
          </p:nvPr>
        </p:nvSpPr>
        <p:spPr/>
        <p:txBody>
          <a:bodyPr/>
          <a:lstStyle>
            <a:lvl1pPr>
              <a:defRPr/>
            </a:lvl1pPr>
          </a:lstStyle>
          <a:p>
            <a:fld id="{4745D731-FD0F-4116-B699-4CA1ABC82E8D}" type="slidenum">
              <a:rPr lang="en-US"/>
              <a:pPr/>
              <a:t>‹#›</a:t>
            </a:fld>
            <a:endParaRPr lang="en-US"/>
          </a:p>
        </p:txBody>
      </p:sp>
    </p:spTree>
    <p:extLst>
      <p:ext uri="{BB962C8B-B14F-4D97-AF65-F5344CB8AC3E}">
        <p14:creationId xmlns:p14="http://schemas.microsoft.com/office/powerpoint/2010/main" val="6098940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0532" y="1304924"/>
            <a:ext cx="4074319" cy="5184775"/>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a:t>
            </a:r>
            <a:r>
              <a:rPr lang="en-US" dirty="0" err="1"/>
              <a:t>leveL</a:t>
            </a:r>
            <a:endParaRPr lang="en-US" dirty="0"/>
          </a:p>
        </p:txBody>
      </p:sp>
      <p:sp>
        <p:nvSpPr>
          <p:cNvPr id="4" name="Content Placeholder 3"/>
          <p:cNvSpPr>
            <a:spLocks noGrp="1"/>
          </p:cNvSpPr>
          <p:nvPr>
            <p:ph sz="half" idx="2" hasCustomPrompt="1"/>
          </p:nvPr>
        </p:nvSpPr>
        <p:spPr>
          <a:xfrm>
            <a:off x="4629150" y="1304924"/>
            <a:ext cx="4119563" cy="51847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Title 1">
            <a:extLst>
              <a:ext uri="{FF2B5EF4-FFF2-40B4-BE49-F238E27FC236}">
                <a16:creationId xmlns:a16="http://schemas.microsoft.com/office/drawing/2014/main" id="{83B7DEE4-924C-4676-8434-BD4E93AA4643}"/>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5" name="Segnaposto numero diapositiva 4">
            <a:extLst>
              <a:ext uri="{FF2B5EF4-FFF2-40B4-BE49-F238E27FC236}">
                <a16:creationId xmlns:a16="http://schemas.microsoft.com/office/drawing/2014/main" id="{D5370CDB-BBBA-4EAA-A319-E74AF6E63C6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8" name="Text Placeholder 5">
            <a:extLst>
              <a:ext uri="{FF2B5EF4-FFF2-40B4-BE49-F238E27FC236}">
                <a16:creationId xmlns:a16="http://schemas.microsoft.com/office/drawing/2014/main" id="{35E2FC3A-3036-4FC1-AFF0-1ED1FBB5A917}"/>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176629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40532" y="1304925"/>
            <a:ext cx="8308182" cy="51847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Segnaposto numero diapositiva 4">
            <a:extLst>
              <a:ext uri="{FF2B5EF4-FFF2-40B4-BE49-F238E27FC236}">
                <a16:creationId xmlns:a16="http://schemas.microsoft.com/office/drawing/2014/main" id="{9B3C358E-2D13-4E9F-B116-34C39CE69F48}"/>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7" name="Text Placeholder 5">
            <a:extLst>
              <a:ext uri="{FF2B5EF4-FFF2-40B4-BE49-F238E27FC236}">
                <a16:creationId xmlns:a16="http://schemas.microsoft.com/office/drawing/2014/main" id="{478B2AEC-49AB-449D-AE9C-D8C3345A3187}"/>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403725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3631-D6F8-4CFF-A17B-EE525CCF7AF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a:extLst>
              <a:ext uri="{FF2B5EF4-FFF2-40B4-BE49-F238E27FC236}">
                <a16:creationId xmlns:a16="http://schemas.microsoft.com/office/drawing/2014/main" id="{2F2E0860-DAE9-4AAD-B5E2-DCE3EB32DC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06FCB03C-4031-448F-835A-18D38C07CA11}"/>
              </a:ext>
            </a:extLst>
          </p:cNvPr>
          <p:cNvSpPr>
            <a:spLocks noGrp="1"/>
          </p:cNvSpPr>
          <p:nvPr>
            <p:ph type="dt" sz="half" idx="10"/>
          </p:nvPr>
        </p:nvSpPr>
        <p:spPr/>
        <p:txBody>
          <a:bodyPr/>
          <a:lstStyle/>
          <a:p>
            <a:fld id="{0053B7D4-8ACF-46BA-88DD-159579D1C279}" type="datetimeFigureOut">
              <a:rPr lang="el-GR" smtClean="0"/>
              <a:t>21/9/2025</a:t>
            </a:fld>
            <a:endParaRPr lang="el-GR"/>
          </a:p>
        </p:txBody>
      </p:sp>
      <p:sp>
        <p:nvSpPr>
          <p:cNvPr id="5" name="Footer Placeholder 4">
            <a:extLst>
              <a:ext uri="{FF2B5EF4-FFF2-40B4-BE49-F238E27FC236}">
                <a16:creationId xmlns:a16="http://schemas.microsoft.com/office/drawing/2014/main" id="{A1221CF1-DDBE-4F4F-888D-7448D05E25E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7FC1F77-B7DC-4FC4-B196-BFA1C38E01AC}"/>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485325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BE4F-F5C1-410F-B6EA-4DD99CF9797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1A4771EA-B538-42CB-A549-A5AA47245A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5AE4821-7BCF-438D-994B-127D24A4B9F3}"/>
              </a:ext>
            </a:extLst>
          </p:cNvPr>
          <p:cNvSpPr>
            <a:spLocks noGrp="1"/>
          </p:cNvSpPr>
          <p:nvPr>
            <p:ph type="dt" sz="half" idx="10"/>
          </p:nvPr>
        </p:nvSpPr>
        <p:spPr/>
        <p:txBody>
          <a:bodyPr/>
          <a:lstStyle/>
          <a:p>
            <a:fld id="{0053B7D4-8ACF-46BA-88DD-159579D1C279}" type="datetimeFigureOut">
              <a:rPr lang="el-GR" smtClean="0"/>
              <a:t>21/9/2025</a:t>
            </a:fld>
            <a:endParaRPr lang="el-GR"/>
          </a:p>
        </p:txBody>
      </p:sp>
      <p:sp>
        <p:nvSpPr>
          <p:cNvPr id="5" name="Footer Placeholder 4">
            <a:extLst>
              <a:ext uri="{FF2B5EF4-FFF2-40B4-BE49-F238E27FC236}">
                <a16:creationId xmlns:a16="http://schemas.microsoft.com/office/drawing/2014/main" id="{39ACC584-CA50-49DA-B0AC-8755806F8AC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7DA1270-5693-423E-BA70-375B3517F929}"/>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1945123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AED11-AA6C-4DF3-B7C8-A1D24306FA6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134012D7-EDC8-4457-BAB7-BBD32133471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37A219-482B-4D56-AA7C-8572819BFDC0}"/>
              </a:ext>
            </a:extLst>
          </p:cNvPr>
          <p:cNvSpPr>
            <a:spLocks noGrp="1"/>
          </p:cNvSpPr>
          <p:nvPr>
            <p:ph type="dt" sz="half" idx="10"/>
          </p:nvPr>
        </p:nvSpPr>
        <p:spPr/>
        <p:txBody>
          <a:bodyPr/>
          <a:lstStyle/>
          <a:p>
            <a:fld id="{0053B7D4-8ACF-46BA-88DD-159579D1C279}" type="datetimeFigureOut">
              <a:rPr lang="el-GR" smtClean="0"/>
              <a:t>21/9/2025</a:t>
            </a:fld>
            <a:endParaRPr lang="el-GR"/>
          </a:p>
        </p:txBody>
      </p:sp>
      <p:sp>
        <p:nvSpPr>
          <p:cNvPr id="5" name="Footer Placeholder 4">
            <a:extLst>
              <a:ext uri="{FF2B5EF4-FFF2-40B4-BE49-F238E27FC236}">
                <a16:creationId xmlns:a16="http://schemas.microsoft.com/office/drawing/2014/main" id="{FC958CF6-C2A4-4A74-929B-CDF4FB616E0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07E3DAF-0F00-48A4-B55C-F4CD58D0D5DC}"/>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437557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2098-6561-4952-AB1D-ACA98300CCED}"/>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6C041AD0-9814-4081-8D0A-BB33ACE9EA3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2B753B8E-EBFC-419D-BAF1-CE9D43BF62A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BF623D51-9E0B-4B13-99C5-F43D34DB6085}"/>
              </a:ext>
            </a:extLst>
          </p:cNvPr>
          <p:cNvSpPr>
            <a:spLocks noGrp="1"/>
          </p:cNvSpPr>
          <p:nvPr>
            <p:ph type="dt" sz="half" idx="10"/>
          </p:nvPr>
        </p:nvSpPr>
        <p:spPr/>
        <p:txBody>
          <a:bodyPr/>
          <a:lstStyle/>
          <a:p>
            <a:fld id="{0053B7D4-8ACF-46BA-88DD-159579D1C279}" type="datetimeFigureOut">
              <a:rPr lang="el-GR" smtClean="0"/>
              <a:t>21/9/2025</a:t>
            </a:fld>
            <a:endParaRPr lang="el-GR"/>
          </a:p>
        </p:txBody>
      </p:sp>
      <p:sp>
        <p:nvSpPr>
          <p:cNvPr id="6" name="Footer Placeholder 5">
            <a:extLst>
              <a:ext uri="{FF2B5EF4-FFF2-40B4-BE49-F238E27FC236}">
                <a16:creationId xmlns:a16="http://schemas.microsoft.com/office/drawing/2014/main" id="{C90611E6-9BE6-47B5-8735-8C30AE866EA5}"/>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0F6DF86-767D-4A5E-A8F2-C4AB49550BDB}"/>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384565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13B6-D96C-42E0-92DC-DEC9A732A4BD}"/>
              </a:ext>
            </a:extLst>
          </p:cNvPr>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C2CE87F4-FA09-42F0-BB6B-FDD8FBB9319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1933C-03D0-4BD8-A1EE-3E1A43EE2EF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56A01435-78C4-4D4A-B313-EB2C5D901C1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E818DF2-6881-4899-AFF8-1E8A401F136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CFC0F648-A3DC-4368-B486-67E49DC7C76D}"/>
              </a:ext>
            </a:extLst>
          </p:cNvPr>
          <p:cNvSpPr>
            <a:spLocks noGrp="1"/>
          </p:cNvSpPr>
          <p:nvPr>
            <p:ph type="dt" sz="half" idx="10"/>
          </p:nvPr>
        </p:nvSpPr>
        <p:spPr/>
        <p:txBody>
          <a:bodyPr/>
          <a:lstStyle/>
          <a:p>
            <a:fld id="{0053B7D4-8ACF-46BA-88DD-159579D1C279}" type="datetimeFigureOut">
              <a:rPr lang="el-GR" smtClean="0"/>
              <a:t>21/9/2025</a:t>
            </a:fld>
            <a:endParaRPr lang="el-GR"/>
          </a:p>
        </p:txBody>
      </p:sp>
      <p:sp>
        <p:nvSpPr>
          <p:cNvPr id="8" name="Footer Placeholder 7">
            <a:extLst>
              <a:ext uri="{FF2B5EF4-FFF2-40B4-BE49-F238E27FC236}">
                <a16:creationId xmlns:a16="http://schemas.microsoft.com/office/drawing/2014/main" id="{0169250F-4B01-4299-9295-9253AD9AAEAE}"/>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003F8785-D873-4FEA-8CF3-BEC3BF749960}"/>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837370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A1474-444B-4FC2-A8C8-C0AEC5E8236B}"/>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57D8FDB2-0D06-4E1B-BEE4-016FE8A5A3D4}"/>
              </a:ext>
            </a:extLst>
          </p:cNvPr>
          <p:cNvSpPr>
            <a:spLocks noGrp="1"/>
          </p:cNvSpPr>
          <p:nvPr>
            <p:ph type="dt" sz="half" idx="10"/>
          </p:nvPr>
        </p:nvSpPr>
        <p:spPr/>
        <p:txBody>
          <a:bodyPr/>
          <a:lstStyle/>
          <a:p>
            <a:fld id="{0053B7D4-8ACF-46BA-88DD-159579D1C279}" type="datetimeFigureOut">
              <a:rPr lang="el-GR" smtClean="0"/>
              <a:t>21/9/2025</a:t>
            </a:fld>
            <a:endParaRPr lang="el-GR"/>
          </a:p>
        </p:txBody>
      </p:sp>
      <p:sp>
        <p:nvSpPr>
          <p:cNvPr id="4" name="Footer Placeholder 3">
            <a:extLst>
              <a:ext uri="{FF2B5EF4-FFF2-40B4-BE49-F238E27FC236}">
                <a16:creationId xmlns:a16="http://schemas.microsoft.com/office/drawing/2014/main" id="{1932A4D5-A6B6-4427-9174-6BFA4FCCCE6F}"/>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EDDC1571-AEEE-403D-A536-65919FD3DC8F}"/>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24233835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07CE9E-26A4-4E11-9F1C-CB78CE935325}"/>
              </a:ext>
            </a:extLst>
          </p:cNvPr>
          <p:cNvSpPr>
            <a:spLocks noGrp="1"/>
          </p:cNvSpPr>
          <p:nvPr>
            <p:ph type="dt" sz="half" idx="10"/>
          </p:nvPr>
        </p:nvSpPr>
        <p:spPr/>
        <p:txBody>
          <a:bodyPr/>
          <a:lstStyle/>
          <a:p>
            <a:fld id="{0053B7D4-8ACF-46BA-88DD-159579D1C279}" type="datetimeFigureOut">
              <a:rPr lang="el-GR" smtClean="0"/>
              <a:t>21/9/2025</a:t>
            </a:fld>
            <a:endParaRPr lang="el-GR"/>
          </a:p>
        </p:txBody>
      </p:sp>
      <p:sp>
        <p:nvSpPr>
          <p:cNvPr id="3" name="Footer Placeholder 2">
            <a:extLst>
              <a:ext uri="{FF2B5EF4-FFF2-40B4-BE49-F238E27FC236}">
                <a16:creationId xmlns:a16="http://schemas.microsoft.com/office/drawing/2014/main" id="{240F2475-AE0F-44D3-A97B-ACD71354D5DC}"/>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9C5C7F75-FC98-453D-98C6-EC4A77ED62CF}"/>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1442285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A198-C5BC-42A5-9FE2-84481E9FA34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7FC8222A-70F9-438C-8E7F-2004767EE06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1B862959-74E1-4214-A073-6D0A75AA4C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0A96892-EFFE-4646-A9FC-CE8A1D1D70DF}"/>
              </a:ext>
            </a:extLst>
          </p:cNvPr>
          <p:cNvSpPr>
            <a:spLocks noGrp="1"/>
          </p:cNvSpPr>
          <p:nvPr>
            <p:ph type="dt" sz="half" idx="10"/>
          </p:nvPr>
        </p:nvSpPr>
        <p:spPr/>
        <p:txBody>
          <a:bodyPr/>
          <a:lstStyle/>
          <a:p>
            <a:fld id="{0053B7D4-8ACF-46BA-88DD-159579D1C279}" type="datetimeFigureOut">
              <a:rPr lang="el-GR" smtClean="0"/>
              <a:t>21/9/2025</a:t>
            </a:fld>
            <a:endParaRPr lang="el-GR"/>
          </a:p>
        </p:txBody>
      </p:sp>
      <p:sp>
        <p:nvSpPr>
          <p:cNvPr id="6" name="Footer Placeholder 5">
            <a:extLst>
              <a:ext uri="{FF2B5EF4-FFF2-40B4-BE49-F238E27FC236}">
                <a16:creationId xmlns:a16="http://schemas.microsoft.com/office/drawing/2014/main" id="{1BB729C3-9846-43A2-8D02-738A08DEC82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7517439-71F4-4E7D-AD55-82DEF4C4B032}"/>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35743820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0499-16DB-458E-9B63-CD63C3AD099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C636D905-0A56-4A26-B71E-2984745BA9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a:extLst>
              <a:ext uri="{FF2B5EF4-FFF2-40B4-BE49-F238E27FC236}">
                <a16:creationId xmlns:a16="http://schemas.microsoft.com/office/drawing/2014/main" id="{665ED3DC-15DE-4717-ACE1-8B3DAF3006B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E38959-2B45-4EDE-80B2-A0871E1952D3}"/>
              </a:ext>
            </a:extLst>
          </p:cNvPr>
          <p:cNvSpPr>
            <a:spLocks noGrp="1"/>
          </p:cNvSpPr>
          <p:nvPr>
            <p:ph type="dt" sz="half" idx="10"/>
          </p:nvPr>
        </p:nvSpPr>
        <p:spPr/>
        <p:txBody>
          <a:bodyPr/>
          <a:lstStyle/>
          <a:p>
            <a:fld id="{0053B7D4-8ACF-46BA-88DD-159579D1C279}" type="datetimeFigureOut">
              <a:rPr lang="el-GR" smtClean="0"/>
              <a:t>21/9/2025</a:t>
            </a:fld>
            <a:endParaRPr lang="el-GR"/>
          </a:p>
        </p:txBody>
      </p:sp>
      <p:sp>
        <p:nvSpPr>
          <p:cNvPr id="6" name="Footer Placeholder 5">
            <a:extLst>
              <a:ext uri="{FF2B5EF4-FFF2-40B4-BE49-F238E27FC236}">
                <a16:creationId xmlns:a16="http://schemas.microsoft.com/office/drawing/2014/main" id="{5ECFCF45-3C3C-42E7-B776-341455A0860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20B82BE-2E2E-4331-84A2-CB184A0A9F21}"/>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222221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0191-DA48-422A-A8EA-D7D08E1FEBB3}"/>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75EA7A1-DE4D-4AE6-9380-AD5E5F39C9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2371E36-00B4-47DA-88C4-59A9CFD5623C}"/>
              </a:ext>
            </a:extLst>
          </p:cNvPr>
          <p:cNvSpPr>
            <a:spLocks noGrp="1"/>
          </p:cNvSpPr>
          <p:nvPr>
            <p:ph type="dt" sz="half" idx="10"/>
          </p:nvPr>
        </p:nvSpPr>
        <p:spPr/>
        <p:txBody>
          <a:bodyPr/>
          <a:lstStyle/>
          <a:p>
            <a:fld id="{0053B7D4-8ACF-46BA-88DD-159579D1C279}" type="datetimeFigureOut">
              <a:rPr lang="el-GR" smtClean="0"/>
              <a:t>21/9/2025</a:t>
            </a:fld>
            <a:endParaRPr lang="el-GR"/>
          </a:p>
        </p:txBody>
      </p:sp>
      <p:sp>
        <p:nvSpPr>
          <p:cNvPr id="5" name="Footer Placeholder 4">
            <a:extLst>
              <a:ext uri="{FF2B5EF4-FFF2-40B4-BE49-F238E27FC236}">
                <a16:creationId xmlns:a16="http://schemas.microsoft.com/office/drawing/2014/main" id="{A9748085-D23C-4B21-A576-4C5769DF759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EF54AC4-4E86-42B4-A04F-563ADD33441D}"/>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6504635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2FF8F-D727-47A1-9FB1-518DD13C730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8F6BCFA7-7AF2-4E09-89C9-66A7A8E2FE7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8F8EE24-81DE-47EA-93E4-6D0014517D45}"/>
              </a:ext>
            </a:extLst>
          </p:cNvPr>
          <p:cNvSpPr>
            <a:spLocks noGrp="1"/>
          </p:cNvSpPr>
          <p:nvPr>
            <p:ph type="dt" sz="half" idx="10"/>
          </p:nvPr>
        </p:nvSpPr>
        <p:spPr/>
        <p:txBody>
          <a:bodyPr/>
          <a:lstStyle/>
          <a:p>
            <a:fld id="{0053B7D4-8ACF-46BA-88DD-159579D1C279}" type="datetimeFigureOut">
              <a:rPr lang="el-GR" smtClean="0"/>
              <a:t>21/9/2025</a:t>
            </a:fld>
            <a:endParaRPr lang="el-GR"/>
          </a:p>
        </p:txBody>
      </p:sp>
      <p:sp>
        <p:nvSpPr>
          <p:cNvPr id="5" name="Footer Placeholder 4">
            <a:extLst>
              <a:ext uri="{FF2B5EF4-FFF2-40B4-BE49-F238E27FC236}">
                <a16:creationId xmlns:a16="http://schemas.microsoft.com/office/drawing/2014/main" id="{8DFFF146-470B-474F-946B-2487F7F5F79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E358466-31C6-429F-B389-E0AA43734CFF}"/>
              </a:ext>
            </a:extLst>
          </p:cNvPr>
          <p:cNvSpPr>
            <a:spLocks noGrp="1"/>
          </p:cNvSpPr>
          <p:nvPr>
            <p:ph type="sldNum" sz="quarter" idx="12"/>
          </p:nvPr>
        </p:nvSpPr>
        <p:spPr/>
        <p:txBody>
          <a:bodyPr/>
          <a:lstStyle/>
          <a:p>
            <a:fld id="{1E37E2F6-B933-4BC3-910E-CB4B4E828D44}" type="slidenum">
              <a:rPr lang="el-GR" smtClean="0"/>
              <a:t>‹#›</a:t>
            </a:fld>
            <a:endParaRPr lang="el-GR"/>
          </a:p>
        </p:txBody>
      </p:sp>
    </p:spTree>
    <p:extLst>
      <p:ext uri="{BB962C8B-B14F-4D97-AF65-F5344CB8AC3E}">
        <p14:creationId xmlns:p14="http://schemas.microsoft.com/office/powerpoint/2010/main" val="2702323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Slide no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4384" y="1188719"/>
            <a:ext cx="7472921" cy="2022314"/>
          </a:xfrm>
        </p:spPr>
        <p:txBody>
          <a:bodyPr anchor="ctr">
            <a:noAutofit/>
          </a:bodyPr>
          <a:lstStyle>
            <a:lvl1pPr algn="l">
              <a:defRPr sz="240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1435396" y="6089751"/>
            <a:ext cx="6212072" cy="519762"/>
          </a:xfrm>
        </p:spPr>
        <p:txBody>
          <a:bodyPr anchor="b"/>
          <a:lstStyle>
            <a:lvl1pPr algn="l">
              <a:defRPr>
                <a:solidFill>
                  <a:schemeClr val="bg2">
                    <a:alpha val="80000"/>
                  </a:schemeClr>
                </a:solidFill>
              </a:defRPr>
            </a:lvl1pPr>
          </a:lstStyle>
          <a:p>
            <a:endParaRPr lang="en-US" dirty="0">
              <a:solidFill>
                <a:srgbClr val="95A4A6">
                  <a:alpha val="80000"/>
                </a:srgbClr>
              </a:solidFill>
            </a:endParaRPr>
          </a:p>
        </p:txBody>
      </p:sp>
      <p:sp>
        <p:nvSpPr>
          <p:cNvPr id="6" name="Slide Number Placeholder 5"/>
          <p:cNvSpPr>
            <a:spLocks noGrp="1"/>
          </p:cNvSpPr>
          <p:nvPr>
            <p:ph type="sldNum" sz="quarter" idx="12"/>
          </p:nvPr>
        </p:nvSpPr>
        <p:spPr>
          <a:xfrm>
            <a:off x="7797118" y="6089751"/>
            <a:ext cx="1123058" cy="519762"/>
          </a:xfrm>
        </p:spPr>
        <p:txBody>
          <a:bodyPr anchor="b"/>
          <a:lstStyle/>
          <a:p>
            <a:fld id="{E59192B3-4A80-9E49-8579-7C682F041F8A}" type="slidenum">
              <a:rPr lang="en-US" smtClean="0">
                <a:solidFill>
                  <a:srgbClr val="95A4A6"/>
                </a:solidFill>
              </a:rPr>
              <a:pPr/>
              <a:t>‹#›</a:t>
            </a:fld>
            <a:endParaRPr lang="en-US" dirty="0">
              <a:solidFill>
                <a:srgbClr val="95A4A6"/>
              </a:solidFill>
            </a:endParaRPr>
          </a:p>
        </p:txBody>
      </p:sp>
      <p:sp>
        <p:nvSpPr>
          <p:cNvPr id="3" name="Rectangle 2">
            <a:extLst>
              <a:ext uri="{FF2B5EF4-FFF2-40B4-BE49-F238E27FC236}">
                <a16:creationId xmlns:a16="http://schemas.microsoft.com/office/drawing/2014/main" id="{C721BCFE-1799-45CA-A7BC-CFD5950B3D12}"/>
              </a:ext>
            </a:extLst>
          </p:cNvPr>
          <p:cNvSpPr/>
          <p:nvPr userDrawn="1"/>
        </p:nvSpPr>
        <p:spPr>
          <a:xfrm>
            <a:off x="6058457" y="6592543"/>
            <a:ext cx="1550424" cy="22224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600"/>
              </a:spcAft>
            </a:pPr>
            <a:r>
              <a:rPr lang="en-US"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rPr>
              <a:t>MAT-GLB-2001248 August 2020</a:t>
            </a:r>
            <a:endParaRPr lang="it-IT"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57195672"/>
      </p:ext>
    </p:extLst>
  </p:cSld>
  <p:clrMapOvr>
    <a:masterClrMapping/>
  </p:clrMapOvr>
  <p:extLst>
    <p:ext uri="{DCECCB84-F9BA-43D5-87BE-67443E8EF086}">
      <p15:sldGuideLst xmlns:p15="http://schemas.microsoft.com/office/powerpoint/2012/main">
        <p15:guide id="1" pos="3840">
          <p15:clr>
            <a:srgbClr val="FBAE40"/>
          </p15:clr>
        </p15:guide>
        <p15:guide id="2" orient="horz" pos="4110">
          <p15:clr>
            <a:srgbClr val="FBAE40"/>
          </p15:clr>
        </p15:guide>
        <p15:guide id="3" pos="234">
          <p15:clr>
            <a:srgbClr val="FBAE40"/>
          </p15:clr>
        </p15:guide>
        <p15:guide id="4" pos="744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srgbClr val="95A4A6"/>
              </a:solidFill>
            </a:endParaRP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4" name="Title 3"/>
          <p:cNvSpPr>
            <a:spLocks noGrp="1"/>
          </p:cNvSpPr>
          <p:nvPr>
            <p:ph type="title"/>
          </p:nvPr>
        </p:nvSpPr>
        <p:spPr/>
        <p:txBody>
          <a:bodyPr/>
          <a:lstStyle/>
          <a:p>
            <a:r>
              <a:rPr lang="en-US"/>
              <a:t>Click to edit Master title style</a:t>
            </a:r>
            <a:endParaRPr lang="en-US" dirty="0"/>
          </a:p>
        </p:txBody>
      </p:sp>
      <p:sp>
        <p:nvSpPr>
          <p:cNvPr id="2" name="Rectangle 1">
            <a:extLst>
              <a:ext uri="{FF2B5EF4-FFF2-40B4-BE49-F238E27FC236}">
                <a16:creationId xmlns:a16="http://schemas.microsoft.com/office/drawing/2014/main" id="{AA891912-D805-40E0-AB7E-B20C0CDCC13E}"/>
              </a:ext>
            </a:extLst>
          </p:cNvPr>
          <p:cNvSpPr/>
          <p:nvPr userDrawn="1"/>
        </p:nvSpPr>
        <p:spPr>
          <a:xfrm>
            <a:off x="6058457" y="6592543"/>
            <a:ext cx="1550424" cy="22224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600"/>
              </a:spcAft>
            </a:pPr>
            <a:r>
              <a:rPr lang="en-US"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rPr>
              <a:t>MAT-GLB-2001248 August 2020</a:t>
            </a:r>
            <a:endParaRPr lang="it-IT"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9196283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tandard Subtitle &amp; Content">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solidFill>
                <a:srgbClr val="95A4A6"/>
              </a:solidFill>
            </a:endParaRPr>
          </a:p>
        </p:txBody>
      </p:sp>
      <p:sp>
        <p:nvSpPr>
          <p:cNvPr id="3" name="Text Placeholder 2"/>
          <p:cNvSpPr>
            <a:spLocks noGrp="1"/>
          </p:cNvSpPr>
          <p:nvPr>
            <p:ph type="body" idx="1" hasCustomPrompt="1"/>
          </p:nvPr>
        </p:nvSpPr>
        <p:spPr>
          <a:xfrm>
            <a:off x="486966" y="1052513"/>
            <a:ext cx="7892653" cy="580956"/>
          </a:xfrm>
        </p:spPr>
        <p:txBody>
          <a:bodyPr anchor="t">
            <a:normAutofit/>
          </a:bodyPr>
          <a:lstStyle>
            <a:lvl1pPr marL="0" indent="0">
              <a:buNone/>
              <a:defRPr sz="1650" b="0" baseline="0">
                <a:solidFill>
                  <a:schemeClr val="bg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standard subtitles text styles</a:t>
            </a:r>
          </a:p>
        </p:txBody>
      </p:sp>
      <p:sp>
        <p:nvSpPr>
          <p:cNvPr id="4" name="Content Placeholder 3"/>
          <p:cNvSpPr>
            <a:spLocks noGrp="1"/>
          </p:cNvSpPr>
          <p:nvPr>
            <p:ph sz="half" idx="2"/>
          </p:nvPr>
        </p:nvSpPr>
        <p:spPr>
          <a:xfrm>
            <a:off x="486966" y="1801080"/>
            <a:ext cx="7892653" cy="4220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502279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Impactful Subtitle 3 &amp;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srgbClr val="95A4A6"/>
              </a:solidFill>
            </a:endParaRPr>
          </a:p>
        </p:txBody>
      </p:sp>
      <p:sp>
        <p:nvSpPr>
          <p:cNvPr id="3" name="Content Placeholder 2"/>
          <p:cNvSpPr>
            <a:spLocks noGrp="1"/>
          </p:cNvSpPr>
          <p:nvPr>
            <p:ph idx="1"/>
          </p:nvPr>
        </p:nvSpPr>
        <p:spPr>
          <a:xfrm>
            <a:off x="486966" y="1906242"/>
            <a:ext cx="5512585" cy="411514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type="body" idx="13" hasCustomPrompt="1"/>
          </p:nvPr>
        </p:nvSpPr>
        <p:spPr>
          <a:xfrm>
            <a:off x="486966" y="1054381"/>
            <a:ext cx="4199325" cy="802888"/>
          </a:xfrm>
        </p:spPr>
        <p:txBody>
          <a:bodyPr vert="horz" wrap="square" anchor="t" anchorCtr="0">
            <a:normAutofit/>
          </a:bodyPr>
          <a:lstStyle>
            <a:lvl1pPr marL="0" marR="0" indent="0" algn="l" defTabSz="685800" rtl="0" eaLnBrk="1" fontAlgn="ctr" latinLnBrk="0" hangingPunct="1">
              <a:lnSpc>
                <a:spcPct val="90000"/>
              </a:lnSpc>
              <a:spcBef>
                <a:spcPts val="750"/>
              </a:spcBef>
              <a:spcAft>
                <a:spcPts val="0"/>
              </a:spcAft>
              <a:buClr>
                <a:schemeClr val="accent1"/>
              </a:buClr>
              <a:buSzPct val="80000"/>
              <a:buFont typeface="LucidaGrande" charset="0"/>
              <a:buNone/>
              <a:tabLst/>
              <a:defRPr sz="1650" baseline="0">
                <a:solidFill>
                  <a:schemeClr val="bg2">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ctr" latinLnBrk="0" hangingPunct="1">
              <a:lnSpc>
                <a:spcPct val="90000"/>
              </a:lnSpc>
              <a:spcBef>
                <a:spcPts val="750"/>
              </a:spcBef>
              <a:spcAft>
                <a:spcPts val="0"/>
              </a:spcAft>
              <a:buClr>
                <a:schemeClr val="accent1"/>
              </a:buClr>
              <a:buSzPct val="80000"/>
              <a:buFont typeface="LucidaGrande" charset="0"/>
              <a:buNone/>
              <a:tabLst/>
              <a:defRPr/>
            </a:pPr>
            <a:r>
              <a:rPr lang="en-US" dirty="0"/>
              <a:t>Click to edit subtitle</a:t>
            </a:r>
          </a:p>
        </p:txBody>
      </p:sp>
    </p:spTree>
    <p:extLst>
      <p:ext uri="{BB962C8B-B14F-4D97-AF65-F5344CB8AC3E}">
        <p14:creationId xmlns:p14="http://schemas.microsoft.com/office/powerpoint/2010/main" val="3423308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solidFill>
                <a:srgbClr val="95A4A6"/>
              </a:solidFill>
            </a:endParaRPr>
          </a:p>
        </p:txBody>
      </p:sp>
      <p:sp>
        <p:nvSpPr>
          <p:cNvPr id="3" name="Content Placeholder 2"/>
          <p:cNvSpPr>
            <a:spLocks noGrp="1"/>
          </p:cNvSpPr>
          <p:nvPr>
            <p:ph sz="half" idx="1"/>
          </p:nvPr>
        </p:nvSpPr>
        <p:spPr>
          <a:xfrm>
            <a:off x="486965" y="1260389"/>
            <a:ext cx="3874500" cy="480587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5119" y="1260389"/>
            <a:ext cx="3874500" cy="480587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2" name="Title 1"/>
          <p:cNvSpPr>
            <a:spLocks noGrp="1"/>
          </p:cNvSpPr>
          <p:nvPr>
            <p:ph type="title"/>
          </p:nvPr>
        </p:nvSpPr>
        <p:spPr>
          <a:xfrm>
            <a:off x="486966" y="211873"/>
            <a:ext cx="7892653" cy="802888"/>
          </a:xfrm>
        </p:spPr>
        <p:txBody>
          <a:bodyPr/>
          <a:lstStyle/>
          <a:p>
            <a:r>
              <a:rPr lang="en-US"/>
              <a:t>Click to edit Master title style</a:t>
            </a:r>
            <a:endParaRPr lang="en-US" dirty="0"/>
          </a:p>
        </p:txBody>
      </p:sp>
    </p:spTree>
    <p:extLst>
      <p:ext uri="{BB962C8B-B14F-4D97-AF65-F5344CB8AC3E}">
        <p14:creationId xmlns:p14="http://schemas.microsoft.com/office/powerpoint/2010/main" val="911530407"/>
      </p:ext>
    </p:extLst>
  </p:cSld>
  <p:clrMapOvr>
    <a:masterClrMapping/>
  </p:clrMapOvr>
  <p:extLst>
    <p:ext uri="{DCECCB84-F9BA-43D5-87BE-67443E8EF086}">
      <p15:sldGuideLst xmlns:p15="http://schemas.microsoft.com/office/powerpoint/2012/main">
        <p15:guide id="1" pos="3784">
          <p15:clr>
            <a:srgbClr val="FBAE40"/>
          </p15:clr>
        </p15:guide>
        <p15:guide id="2" pos="366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solidFill>
                <a:srgbClr val="95A4A6"/>
              </a:solidFill>
            </a:endParaRPr>
          </a:p>
        </p:txBody>
      </p:sp>
      <p:sp>
        <p:nvSpPr>
          <p:cNvPr id="3" name="Text Placeholder 2"/>
          <p:cNvSpPr>
            <a:spLocks noGrp="1"/>
          </p:cNvSpPr>
          <p:nvPr>
            <p:ph type="body" idx="1"/>
          </p:nvPr>
        </p:nvSpPr>
        <p:spPr>
          <a:xfrm>
            <a:off x="486966" y="1268414"/>
            <a:ext cx="3874500" cy="532667"/>
          </a:xfrm>
        </p:spPr>
        <p:txBody>
          <a:bodyPr anchor="t">
            <a:noAutofit/>
          </a:bodyPr>
          <a:lstStyle>
            <a:lvl1pPr marL="0" indent="0">
              <a:buNone/>
              <a:defRPr sz="1500" b="0">
                <a:solidFill>
                  <a:schemeClr val="bg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86966" y="1801080"/>
            <a:ext cx="3874500" cy="422030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119" y="1268414"/>
            <a:ext cx="3874500" cy="532667"/>
          </a:xfrm>
        </p:spPr>
        <p:txBody>
          <a:bodyPr anchor="t">
            <a:noAutofit/>
          </a:bodyPr>
          <a:lstStyle>
            <a:lvl1pPr marL="0" indent="0">
              <a:buNone/>
              <a:defRPr sz="1500" b="0">
                <a:solidFill>
                  <a:schemeClr val="bg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05119" y="1801080"/>
            <a:ext cx="3874500" cy="422030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7852773"/>
      </p:ext>
    </p:extLst>
  </p:cSld>
  <p:clrMapOvr>
    <a:masterClrMapping/>
  </p:clrMapOvr>
  <p:extLst>
    <p:ext uri="{DCECCB84-F9BA-43D5-87BE-67443E8EF086}">
      <p15:sldGuideLst xmlns:p15="http://schemas.microsoft.com/office/powerpoint/2012/main">
        <p15:guide id="1" pos="3782">
          <p15:clr>
            <a:srgbClr val="FBAE40"/>
          </p15:clr>
        </p15:guide>
        <p15:guide id="2" pos="366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Title Standard Subtitle 1 &amp; Content">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solidFill>
                <a:srgbClr val="95A4A6"/>
              </a:solidFill>
            </a:endParaRPr>
          </a:p>
        </p:txBody>
      </p:sp>
      <p:sp>
        <p:nvSpPr>
          <p:cNvPr id="3" name="Text Placeholder 2"/>
          <p:cNvSpPr>
            <a:spLocks noGrp="1"/>
          </p:cNvSpPr>
          <p:nvPr>
            <p:ph type="body" idx="1" hasCustomPrompt="1"/>
          </p:nvPr>
        </p:nvSpPr>
        <p:spPr>
          <a:xfrm>
            <a:off x="486966" y="1052513"/>
            <a:ext cx="7892653" cy="580956"/>
          </a:xfrm>
        </p:spPr>
        <p:txBody>
          <a:bodyPr anchor="t">
            <a:normAutofit/>
          </a:bodyPr>
          <a:lstStyle>
            <a:lvl1pPr marL="0" indent="0">
              <a:buNone/>
              <a:defRPr sz="1650" b="0" baseline="0">
                <a:solidFill>
                  <a:schemeClr val="bg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standard subtitles text styles</a:t>
            </a:r>
          </a:p>
        </p:txBody>
      </p:sp>
      <p:sp>
        <p:nvSpPr>
          <p:cNvPr id="4" name="Content Placeholder 3"/>
          <p:cNvSpPr>
            <a:spLocks noGrp="1"/>
          </p:cNvSpPr>
          <p:nvPr>
            <p:ph sz="half" idx="2"/>
          </p:nvPr>
        </p:nvSpPr>
        <p:spPr>
          <a:xfrm>
            <a:off x="486966" y="1802188"/>
            <a:ext cx="3874500" cy="42192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12" name="Content Placeholder 3"/>
          <p:cNvSpPr>
            <a:spLocks noGrp="1"/>
          </p:cNvSpPr>
          <p:nvPr>
            <p:ph sz="half" idx="15"/>
          </p:nvPr>
        </p:nvSpPr>
        <p:spPr>
          <a:xfrm>
            <a:off x="4505119" y="1802188"/>
            <a:ext cx="3874500" cy="42192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297115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W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solidFill>
                <a:srgbClr val="95A4A6"/>
              </a:solidFill>
            </a:endParaRPr>
          </a:p>
        </p:txBody>
      </p:sp>
      <p:sp>
        <p:nvSpPr>
          <p:cNvPr id="3" name="Content Placeholder 2"/>
          <p:cNvSpPr>
            <a:spLocks noGrp="1"/>
          </p:cNvSpPr>
          <p:nvPr>
            <p:ph sz="half" idx="1"/>
          </p:nvPr>
        </p:nvSpPr>
        <p:spPr>
          <a:xfrm>
            <a:off x="486966" y="1260390"/>
            <a:ext cx="4832381" cy="476099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01220" y="1260390"/>
            <a:ext cx="3148672" cy="47609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796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Standard Subtitle Onl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6966" y="1052513"/>
            <a:ext cx="7892653" cy="580956"/>
          </a:xfrm>
        </p:spPr>
        <p:txBody>
          <a:bodyPr anchor="t">
            <a:normAutofit/>
          </a:bodyPr>
          <a:lstStyle>
            <a:lvl1pPr marL="0" indent="0">
              <a:buNone/>
              <a:defRPr sz="1650" b="0" baseline="0">
                <a:solidFill>
                  <a:schemeClr val="bg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standard subtitles text styles</a:t>
            </a:r>
          </a:p>
        </p:txBody>
      </p:sp>
      <p:sp>
        <p:nvSpPr>
          <p:cNvPr id="8" name="Footer Placeholder 7"/>
          <p:cNvSpPr>
            <a:spLocks noGrp="1"/>
          </p:cNvSpPr>
          <p:nvPr>
            <p:ph type="ftr" sz="quarter" idx="11"/>
          </p:nvPr>
        </p:nvSpPr>
        <p:spPr/>
        <p:txBody>
          <a:bodyPr/>
          <a:lstStyle/>
          <a:p>
            <a:endParaRPr lang="en-US" dirty="0">
              <a:solidFill>
                <a:srgbClr val="95A4A6"/>
              </a:solidFill>
            </a:endParaRPr>
          </a:p>
        </p:txBody>
      </p:sp>
      <p:sp>
        <p:nvSpPr>
          <p:cNvPr id="9" name="Slide Number Placeholder 8"/>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Rectangle 1">
            <a:extLst>
              <a:ext uri="{FF2B5EF4-FFF2-40B4-BE49-F238E27FC236}">
                <a16:creationId xmlns:a16="http://schemas.microsoft.com/office/drawing/2014/main" id="{399D49CA-A544-4EBF-B785-3983FC85C92E}"/>
              </a:ext>
            </a:extLst>
          </p:cNvPr>
          <p:cNvSpPr/>
          <p:nvPr userDrawn="1"/>
        </p:nvSpPr>
        <p:spPr>
          <a:xfrm>
            <a:off x="6058457" y="6592543"/>
            <a:ext cx="1550424" cy="22224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600"/>
              </a:spcAft>
            </a:pPr>
            <a:r>
              <a:rPr lang="en-US"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rPr>
              <a:t>MAT-GLB-2001248 August 2020</a:t>
            </a:r>
            <a:endParaRPr lang="it-IT"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642855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Impactful Subtitle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srgbClr val="95A4A6"/>
              </a:solidFill>
            </a:endParaRPr>
          </a:p>
        </p:txBody>
      </p:sp>
      <p:sp>
        <p:nvSpPr>
          <p:cNvPr id="6" name="Slide Number Placeholder 5"/>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type="body" idx="13" hasCustomPrompt="1"/>
          </p:nvPr>
        </p:nvSpPr>
        <p:spPr>
          <a:xfrm>
            <a:off x="486966" y="1052513"/>
            <a:ext cx="4018359" cy="802888"/>
          </a:xfrm>
        </p:spPr>
        <p:txBody>
          <a:bodyPr vert="horz" wrap="square" anchor="t" anchorCtr="0">
            <a:normAutofit/>
          </a:bodyPr>
          <a:lstStyle>
            <a:lvl1pPr marL="0" marR="0" indent="0" algn="l" defTabSz="685800" rtl="0" eaLnBrk="1" fontAlgn="ctr" latinLnBrk="0" hangingPunct="1">
              <a:lnSpc>
                <a:spcPct val="90000"/>
              </a:lnSpc>
              <a:spcBef>
                <a:spcPts val="750"/>
              </a:spcBef>
              <a:spcAft>
                <a:spcPts val="0"/>
              </a:spcAft>
              <a:buClr>
                <a:schemeClr val="accent1"/>
              </a:buClr>
              <a:buSzPct val="80000"/>
              <a:buFont typeface="LucidaGrande" charset="0"/>
              <a:buNone/>
              <a:tabLst/>
              <a:defRPr sz="1800" baseline="0">
                <a:solidFill>
                  <a:schemeClr val="bg2">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ctr" latinLnBrk="0" hangingPunct="1">
              <a:lnSpc>
                <a:spcPct val="90000"/>
              </a:lnSpc>
              <a:spcBef>
                <a:spcPts val="750"/>
              </a:spcBef>
              <a:spcAft>
                <a:spcPts val="0"/>
              </a:spcAft>
              <a:buClr>
                <a:schemeClr val="accent1"/>
              </a:buClr>
              <a:buSzPct val="80000"/>
              <a:buFont typeface="LucidaGrande" charset="0"/>
              <a:buNone/>
              <a:tabLst/>
              <a:defRPr/>
            </a:pPr>
            <a:r>
              <a:rPr lang="en-US" dirty="0"/>
              <a:t>Click to edit subtitle</a:t>
            </a:r>
          </a:p>
        </p:txBody>
      </p:sp>
    </p:spTree>
    <p:extLst>
      <p:ext uri="{BB962C8B-B14F-4D97-AF65-F5344CB8AC3E}">
        <p14:creationId xmlns:p14="http://schemas.microsoft.com/office/powerpoint/2010/main" val="3307763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solidFill>
                <a:srgbClr val="95A4A6"/>
              </a:solidFill>
            </a:endParaRPr>
          </a:p>
        </p:txBody>
      </p:sp>
      <p:sp>
        <p:nvSpPr>
          <p:cNvPr id="3" name="Picture Placeholder 2"/>
          <p:cNvSpPr>
            <a:spLocks noGrp="1"/>
          </p:cNvSpPr>
          <p:nvPr>
            <p:ph type="pic" idx="1"/>
          </p:nvPr>
        </p:nvSpPr>
        <p:spPr>
          <a:xfrm>
            <a:off x="3669957" y="1260088"/>
            <a:ext cx="4979934" cy="460096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486967" y="1260088"/>
            <a:ext cx="3037727" cy="4608900"/>
          </a:xfrm>
        </p:spPr>
        <p:txBody>
          <a:bodyPr anchor="ctr">
            <a:normAutofit/>
          </a:bodyPr>
          <a:lstStyle>
            <a:lvl1pPr marL="0" indent="0" algn="ctr">
              <a:buNone/>
              <a:defRPr sz="15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text which describes picture</a:t>
            </a:r>
          </a:p>
        </p:txBody>
      </p:sp>
      <p:sp>
        <p:nvSpPr>
          <p:cNvPr id="7" name="Slide Number Placeholder 6"/>
          <p:cNvSpPr>
            <a:spLocks noGrp="1"/>
          </p:cNvSpPr>
          <p:nvPr>
            <p:ph type="sldNum" sz="quarter" idx="12"/>
          </p:nvPr>
        </p:nvSpPr>
        <p:spPr/>
        <p:txBody>
          <a:bodyPr/>
          <a:lstStyle/>
          <a:p>
            <a:fld id="{E59192B3-4A80-9E49-8579-7C682F041F8A}" type="slidenum">
              <a:rPr lang="en-US" smtClean="0">
                <a:solidFill>
                  <a:srgbClr val="95A4A6"/>
                </a:solidFill>
              </a:rPr>
              <a:pPr/>
              <a:t>‹#›</a:t>
            </a:fld>
            <a:endParaRPr lang="en-US" dirty="0">
              <a:solidFill>
                <a:srgbClr val="95A4A6"/>
              </a:solidFill>
            </a:endParaRPr>
          </a:p>
        </p:txBody>
      </p:sp>
    </p:spTree>
    <p:extLst>
      <p:ext uri="{BB962C8B-B14F-4D97-AF65-F5344CB8AC3E}">
        <p14:creationId xmlns:p14="http://schemas.microsoft.com/office/powerpoint/2010/main" val="2262915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17" y="451001"/>
            <a:ext cx="8409566" cy="741361"/>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487388" y="3619502"/>
            <a:ext cx="8258151" cy="2393951"/>
          </a:xfrm>
        </p:spPr>
        <p:txBody>
          <a:bodyPr>
            <a:normAutofit/>
          </a:bodyPr>
          <a:lstStyle>
            <a:lvl1pPr>
              <a:defRPr sz="1800"/>
            </a:lvl1pPr>
            <a:lvl2pPr marL="233357" indent="-117472">
              <a:buSzPct val="120000"/>
              <a:defRPr sz="1400"/>
            </a:lvl2pPr>
            <a:lvl3pPr>
              <a:defRPr sz="1100"/>
            </a:lvl3pPr>
            <a:lvl4pPr>
              <a:defRPr sz="1050"/>
            </a:lvl4pPr>
            <a:lvl5pPr>
              <a:defRPr sz="1050"/>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0" hasCustomPrompt="1"/>
          </p:nvPr>
        </p:nvSpPr>
        <p:spPr>
          <a:xfrm>
            <a:off x="325792" y="1470502"/>
            <a:ext cx="8419746" cy="426396"/>
          </a:xfrm>
        </p:spPr>
        <p:txBody>
          <a:bodyPr anchor="t">
            <a:noAutofit/>
          </a:bodyPr>
          <a:lstStyle>
            <a:lvl1pPr marL="0" indent="0">
              <a:buFont typeface="Arial" panose="020B0604020202020204" pitchFamily="34" charset="0"/>
              <a:buNone/>
              <a:defRPr sz="2000" baseline="0">
                <a:solidFill>
                  <a:srgbClr val="7D6F66"/>
                </a:solidFill>
              </a:defRPr>
            </a:lvl1pPr>
            <a:lvl2pPr marL="0" indent="0">
              <a:buNone/>
              <a:defRPr/>
            </a:lvl2pPr>
          </a:lstStyle>
          <a:p>
            <a:pPr lvl="0"/>
            <a:r>
              <a:rPr lang="en-US" dirty="0"/>
              <a:t>Subhead goes here</a:t>
            </a:r>
          </a:p>
        </p:txBody>
      </p:sp>
      <p:sp>
        <p:nvSpPr>
          <p:cNvPr id="10" name="Text Placeholder 9"/>
          <p:cNvSpPr>
            <a:spLocks noGrp="1"/>
          </p:cNvSpPr>
          <p:nvPr>
            <p:ph type="body" sz="quarter" idx="11" hasCustomPrompt="1"/>
          </p:nvPr>
        </p:nvSpPr>
        <p:spPr>
          <a:xfrm>
            <a:off x="325792" y="2012007"/>
            <a:ext cx="8419746" cy="1061937"/>
          </a:xfrm>
        </p:spPr>
        <p:txBody>
          <a:bodyPr>
            <a:noAutofit/>
          </a:bodyPr>
          <a:lstStyle>
            <a:lvl1pPr marL="0" indent="0">
              <a:lnSpc>
                <a:spcPct val="100000"/>
              </a:lnSpc>
              <a:buFontTx/>
              <a:buNone/>
              <a:defRPr sz="1800"/>
            </a:lvl1pPr>
            <a:lvl2pPr marL="115884" indent="0">
              <a:buFontTx/>
              <a:buNone/>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dui </a:t>
            </a:r>
            <a:r>
              <a:rPr lang="en-US" dirty="0" err="1"/>
              <a:t>arcu</a:t>
            </a:r>
            <a:r>
              <a:rPr lang="en-US" dirty="0"/>
              <a:t>, tempus </a:t>
            </a:r>
            <a:r>
              <a:rPr lang="en-US" dirty="0" err="1"/>
              <a:t>sed</a:t>
            </a:r>
            <a:r>
              <a:rPr lang="en-US" dirty="0"/>
              <a:t> </a:t>
            </a:r>
            <a:r>
              <a:rPr lang="en-US" dirty="0" err="1"/>
              <a:t>justo</a:t>
            </a:r>
            <a:r>
              <a:rPr lang="en-US" dirty="0"/>
              <a:t> vitae, </a:t>
            </a:r>
            <a:r>
              <a:rPr lang="en-US" dirty="0" err="1"/>
              <a:t>imperdiet</a:t>
            </a:r>
            <a:r>
              <a:rPr lang="en-US" dirty="0"/>
              <a:t> </a:t>
            </a:r>
            <a:r>
              <a:rPr lang="en-US" dirty="0" err="1"/>
              <a:t>auctor</a:t>
            </a:r>
            <a:r>
              <a:rPr lang="en-US" dirty="0"/>
              <a:t> dui. </a:t>
            </a:r>
            <a:r>
              <a:rPr lang="en-US" dirty="0" err="1"/>
              <a:t>Vestibulum</a:t>
            </a:r>
            <a:r>
              <a:rPr lang="en-US" dirty="0"/>
              <a:t> </a:t>
            </a:r>
            <a:r>
              <a:rPr lang="en-US" dirty="0" err="1"/>
              <a:t>vulputate</a:t>
            </a:r>
            <a:r>
              <a:rPr lang="en-US" dirty="0"/>
              <a:t> libero ac </a:t>
            </a:r>
            <a:r>
              <a:rPr lang="en-US" dirty="0" err="1"/>
              <a:t>nisl</a:t>
            </a:r>
            <a:r>
              <a:rPr lang="en-US" dirty="0"/>
              <a:t> </a:t>
            </a:r>
            <a:r>
              <a:rPr lang="en-US" dirty="0" err="1"/>
              <a:t>ultrices</a:t>
            </a:r>
            <a:r>
              <a:rPr lang="en-US" dirty="0"/>
              <a:t> </a:t>
            </a:r>
            <a:r>
              <a:rPr lang="en-US" dirty="0" err="1"/>
              <a:t>auctor</a:t>
            </a:r>
            <a:r>
              <a:rPr lang="en-US" dirty="0"/>
              <a:t>. </a:t>
            </a:r>
            <a:r>
              <a:rPr lang="en-US" dirty="0" err="1"/>
              <a:t>Nulla</a:t>
            </a:r>
            <a:r>
              <a:rPr lang="en-US" dirty="0"/>
              <a:t> </a:t>
            </a:r>
            <a:r>
              <a:rPr lang="en-US" dirty="0" err="1"/>
              <a:t>lacinia</a:t>
            </a:r>
            <a:r>
              <a:rPr lang="en-US" dirty="0"/>
              <a:t> </a:t>
            </a:r>
            <a:r>
              <a:rPr lang="en-US" dirty="0" err="1"/>
              <a:t>erat</a:t>
            </a:r>
            <a:r>
              <a:rPr lang="en-US" dirty="0"/>
              <a:t> vitae </a:t>
            </a:r>
            <a:r>
              <a:rPr lang="en-US" dirty="0" err="1"/>
              <a:t>sem</a:t>
            </a:r>
            <a:r>
              <a:rPr lang="en-US" dirty="0"/>
              <a:t> </a:t>
            </a:r>
            <a:r>
              <a:rPr lang="en-US" dirty="0" err="1"/>
              <a:t>blandit</a:t>
            </a:r>
            <a:r>
              <a:rPr lang="en-US" dirty="0"/>
              <a:t>, </a:t>
            </a:r>
            <a:r>
              <a:rPr lang="en-US" dirty="0" err="1"/>
              <a:t>ut</a:t>
            </a:r>
            <a:r>
              <a:rPr lang="en-US" dirty="0"/>
              <a:t> </a:t>
            </a:r>
            <a:r>
              <a:rPr lang="en-US" dirty="0" err="1"/>
              <a:t>consequat</a:t>
            </a:r>
            <a:r>
              <a:rPr lang="en-US" dirty="0"/>
              <a:t> </a:t>
            </a:r>
            <a:r>
              <a:rPr lang="en-US" dirty="0" err="1"/>
              <a:t>nibh</a:t>
            </a:r>
            <a:r>
              <a:rPr lang="en-US" dirty="0"/>
              <a:t> </a:t>
            </a:r>
            <a:r>
              <a:rPr lang="en-US" dirty="0" err="1"/>
              <a:t>fermentum</a:t>
            </a:r>
            <a:r>
              <a:rPr lang="en-US" dirty="0"/>
              <a:t>. </a:t>
            </a:r>
            <a:r>
              <a:rPr lang="en-US" dirty="0" err="1"/>
              <a:t>Mauris</a:t>
            </a:r>
            <a:r>
              <a:rPr lang="en-US" dirty="0"/>
              <a:t> </a:t>
            </a:r>
            <a:r>
              <a:rPr lang="en-US" dirty="0" err="1"/>
              <a:t>aliquet</a:t>
            </a:r>
            <a:r>
              <a:rPr lang="en-US" dirty="0"/>
              <a:t> </a:t>
            </a:r>
            <a:r>
              <a:rPr lang="en-US" dirty="0" err="1"/>
              <a:t>laoreet</a:t>
            </a:r>
            <a:r>
              <a:rPr lang="en-US" dirty="0"/>
              <a:t> </a:t>
            </a:r>
            <a:r>
              <a:rPr lang="en-US" dirty="0" err="1"/>
              <a:t>consequat</a:t>
            </a:r>
            <a:r>
              <a:rPr lang="en-US" dirty="0"/>
              <a:t>. </a:t>
            </a:r>
            <a:r>
              <a:rPr lang="en-US" dirty="0" err="1"/>
              <a:t>Donec</a:t>
            </a:r>
            <a:r>
              <a:rPr lang="en-US" dirty="0"/>
              <a:t> </a:t>
            </a:r>
            <a:r>
              <a:rPr lang="en-US" dirty="0" err="1"/>
              <a:t>nec</a:t>
            </a:r>
            <a:r>
              <a:rPr lang="en-US" dirty="0"/>
              <a:t> </a:t>
            </a:r>
            <a:r>
              <a:rPr lang="en-US" dirty="0" err="1"/>
              <a:t>conv</a:t>
            </a:r>
            <a:endParaRPr lang="en-US" dirty="0"/>
          </a:p>
        </p:txBody>
      </p:sp>
    </p:spTree>
    <p:extLst>
      <p:ext uri="{BB962C8B-B14F-4D97-AF65-F5344CB8AC3E}">
        <p14:creationId xmlns:p14="http://schemas.microsoft.com/office/powerpoint/2010/main" val="23185939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sz="2400"/>
            </a:lvl1pPr>
          </a:lstStyle>
          <a:p>
            <a:r>
              <a:rPr lang="en-US"/>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lumMod val="75000"/>
                  </a:schemeClr>
                </a:solidFill>
              </a:defRPr>
            </a:lvl1pPr>
            <a:extLst/>
          </a:lstStyle>
          <a:p>
            <a:fld id="{91974DF9-AD47-4691-BA21-BBFCE3637A9A}" type="slidenum">
              <a:rPr lang="en-US" smtClean="0"/>
              <a:pPr/>
              <a:t>‹#›</a:t>
            </a:fld>
            <a:endParaRPr lang="en-US"/>
          </a:p>
        </p:txBody>
      </p:sp>
      <p:sp>
        <p:nvSpPr>
          <p:cNvPr id="6" name="Text Placeholder 5">
            <a:extLst>
              <a:ext uri="{FF2B5EF4-FFF2-40B4-BE49-F238E27FC236}">
                <a16:creationId xmlns:a16="http://schemas.microsoft.com/office/drawing/2014/main" id="{A4C5A50C-8FF2-43DB-BB2C-08CDA946C1FA}"/>
              </a:ext>
            </a:extLst>
          </p:cNvPr>
          <p:cNvSpPr>
            <a:spLocks noGrp="1"/>
          </p:cNvSpPr>
          <p:nvPr>
            <p:ph type="body" sz="quarter" idx="12"/>
          </p:nvPr>
        </p:nvSpPr>
        <p:spPr>
          <a:xfrm>
            <a:off x="440534" y="6537798"/>
            <a:ext cx="7981949" cy="196208"/>
          </a:xfrm>
        </p:spPr>
        <p:txBody>
          <a:bodyPr wrap="square" anchor="b">
            <a:spAutoFit/>
          </a:bodyPr>
          <a:lstStyle>
            <a:lvl1pPr>
              <a:lnSpc>
                <a:spcPct val="90000"/>
              </a:lnSpc>
              <a:spcBef>
                <a:spcPts val="300"/>
              </a:spcBef>
              <a:defRPr sz="750">
                <a:solidFill>
                  <a:schemeClr val="accent2">
                    <a:lumMod val="75000"/>
                  </a:schemeClr>
                </a:solidFill>
              </a:defRPr>
            </a:lvl1pPr>
          </a:lstStyle>
          <a:p>
            <a:pPr lvl="0"/>
            <a:r>
              <a:rPr lang="en-US"/>
              <a:t>Edit Master text styles</a:t>
            </a:r>
          </a:p>
        </p:txBody>
      </p:sp>
    </p:spTree>
    <p:extLst>
      <p:ext uri="{BB962C8B-B14F-4D97-AF65-F5344CB8AC3E}">
        <p14:creationId xmlns:p14="http://schemas.microsoft.com/office/powerpoint/2010/main" val="37884483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6966" y="534631"/>
            <a:ext cx="7892653" cy="480131"/>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59192B3-4A80-9E49-8579-7C682F041F8A}" type="slidenum">
              <a:rPr lang="en-US" smtClean="0"/>
              <a:t>‹#›</a:t>
            </a:fld>
            <a:endParaRPr lang="en-US" dirty="0"/>
          </a:p>
        </p:txBody>
      </p:sp>
      <p:sp>
        <p:nvSpPr>
          <p:cNvPr id="6" name="Text Placeholder 6">
            <a:extLst>
              <a:ext uri="{FF2B5EF4-FFF2-40B4-BE49-F238E27FC236}">
                <a16:creationId xmlns:a16="http://schemas.microsoft.com/office/drawing/2014/main" id="{E56DF95B-254D-4981-903C-FA7EBBB4697B}"/>
              </a:ext>
            </a:extLst>
          </p:cNvPr>
          <p:cNvSpPr>
            <a:spLocks noGrp="1"/>
          </p:cNvSpPr>
          <p:nvPr>
            <p:ph type="body" sz="quarter" idx="13"/>
          </p:nvPr>
        </p:nvSpPr>
        <p:spPr>
          <a:xfrm>
            <a:off x="486966" y="6021389"/>
            <a:ext cx="6184676" cy="584769"/>
          </a:xfrm>
        </p:spPr>
        <p:txBody>
          <a:bodyPr anchor="b"/>
          <a:lstStyle>
            <a:lvl1pPr marL="0" indent="0">
              <a:lnSpc>
                <a:spcPct val="85000"/>
              </a:lnSpc>
              <a:spcBef>
                <a:spcPts val="375"/>
              </a:spcBef>
              <a:buNone/>
              <a:defRPr sz="750">
                <a:solidFill>
                  <a:schemeClr val="tx1"/>
                </a:solidFill>
              </a:defRPr>
            </a:lvl1pPr>
            <a:lvl2pPr marL="261900" indent="0">
              <a:buNone/>
              <a:defRPr>
                <a:solidFill>
                  <a:schemeClr val="tx1"/>
                </a:solidFill>
              </a:defRPr>
            </a:lvl2pPr>
            <a:lvl3pPr marL="604800" indent="0">
              <a:buNone/>
              <a:defRPr>
                <a:solidFill>
                  <a:schemeClr val="tx1"/>
                </a:solidFill>
              </a:defRPr>
            </a:lvl3pPr>
            <a:lvl4pPr marL="974700" indent="0">
              <a:buNone/>
              <a:defRPr>
                <a:solidFill>
                  <a:schemeClr val="tx1"/>
                </a:solidFill>
              </a:defRPr>
            </a:lvl4pPr>
            <a:lvl5pPr marL="1263600" indent="0">
              <a:buNone/>
              <a:defRPr>
                <a:solidFill>
                  <a:schemeClr val="tx1"/>
                </a:solidFill>
              </a:defRPr>
            </a:lvl5pPr>
          </a:lstStyle>
          <a:p>
            <a:pPr lvl="0"/>
            <a:r>
              <a:rPr lang="en-US"/>
              <a:t>Edit Master text styles</a:t>
            </a:r>
          </a:p>
        </p:txBody>
      </p:sp>
    </p:spTree>
    <p:extLst>
      <p:ext uri="{BB962C8B-B14F-4D97-AF65-F5344CB8AC3E}">
        <p14:creationId xmlns:p14="http://schemas.microsoft.com/office/powerpoint/2010/main" val="10418125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40532" y="1304925"/>
            <a:ext cx="8308182" cy="51847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Segnaposto numero diapositiva 4">
            <a:extLst>
              <a:ext uri="{FF2B5EF4-FFF2-40B4-BE49-F238E27FC236}">
                <a16:creationId xmlns:a16="http://schemas.microsoft.com/office/drawing/2014/main" id="{9B3C358E-2D13-4E9F-B116-34C39CE69F48}"/>
              </a:ext>
            </a:extLst>
          </p:cNvPr>
          <p:cNvSpPr>
            <a:spLocks noGrp="1"/>
          </p:cNvSpPr>
          <p:nvPr>
            <p:ph type="sldNum" sz="quarter" idx="4"/>
          </p:nvPr>
        </p:nvSpPr>
        <p:spPr>
          <a:xfrm>
            <a:off x="8757047" y="6603014"/>
            <a:ext cx="259713" cy="138499"/>
          </a:xfrm>
          <a:prstGeom prst="rect">
            <a:avLst/>
          </a:prstGeom>
        </p:spPr>
        <p:txBody>
          <a:bodyPr vert="horz" wrap="square" lIns="0" tIns="0" rIns="0" bIns="0" anchor="ctr" anchorCtr="0">
            <a:spAutoFit/>
          </a:bodyPr>
          <a:lstStyle>
            <a:lvl1pPr>
              <a:defRPr lang="en-US" smtClean="0"/>
            </a:lvl1pPr>
          </a:lstStyle>
          <a:p>
            <a:fld id="{91974DF9-AD47-4691-BA21-BBFCE3637A9A}" type="slidenum">
              <a:rPr lang="en-US" smtClean="0"/>
              <a:pPr/>
              <a:t>‹#›</a:t>
            </a:fld>
            <a:endParaRPr lang="en-US" dirty="0"/>
          </a:p>
        </p:txBody>
      </p:sp>
      <p:sp>
        <p:nvSpPr>
          <p:cNvPr id="6" name="Text Placeholder 5">
            <a:extLst>
              <a:ext uri="{FF2B5EF4-FFF2-40B4-BE49-F238E27FC236}">
                <a16:creationId xmlns:a16="http://schemas.microsoft.com/office/drawing/2014/main" id="{ECC40F21-12C6-4A27-BE40-422CEB1E84B1}"/>
              </a:ext>
            </a:extLst>
          </p:cNvPr>
          <p:cNvSpPr>
            <a:spLocks noGrp="1"/>
          </p:cNvSpPr>
          <p:nvPr>
            <p:ph type="body" sz="quarter" idx="12"/>
          </p:nvPr>
        </p:nvSpPr>
        <p:spPr>
          <a:xfrm>
            <a:off x="440533" y="6537797"/>
            <a:ext cx="6552497" cy="196208"/>
          </a:xfrm>
        </p:spPr>
        <p:txBody>
          <a:bodyPr wrap="square" anchor="b">
            <a:spAutoFit/>
          </a:bodyPr>
          <a:lstStyle>
            <a:lvl1pPr>
              <a:spcBef>
                <a:spcPts val="450"/>
              </a:spcBef>
              <a:defRPr sz="750">
                <a:solidFill>
                  <a:schemeClr val="accent2">
                    <a:lumMod val="75000"/>
                  </a:schemeClr>
                </a:solidFill>
              </a:defRPr>
            </a:lvl1pPr>
          </a:lstStyle>
          <a:p>
            <a:pPr lvl="0"/>
            <a:r>
              <a:rPr lang="en-US" dirty="0"/>
              <a:t>Edit Master text styles</a:t>
            </a:r>
          </a:p>
        </p:txBody>
      </p:sp>
    </p:spTree>
    <p:extLst>
      <p:ext uri="{BB962C8B-B14F-4D97-AF65-F5344CB8AC3E}">
        <p14:creationId xmlns:p14="http://schemas.microsoft.com/office/powerpoint/2010/main" val="1180745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0532" y="1304924"/>
            <a:ext cx="4074319" cy="5184775"/>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stStyle>
          <a:p>
            <a:pPr lvl="0"/>
            <a:r>
              <a:rPr lang="en-US" dirty="0"/>
              <a:t>Edit Master text styles</a:t>
            </a:r>
          </a:p>
          <a:p>
            <a:pPr lvl="1"/>
            <a:r>
              <a:rPr lang="en-US" dirty="0"/>
              <a:t>Second level</a:t>
            </a:r>
          </a:p>
          <a:p>
            <a:pPr lvl="2"/>
            <a:r>
              <a:rPr lang="en-US" dirty="0"/>
              <a:t>Third level</a:t>
            </a:r>
          </a:p>
          <a:p>
            <a:pPr lvl="3"/>
            <a:r>
              <a:rPr lang="en-US" dirty="0"/>
              <a:t>Fourth </a:t>
            </a:r>
            <a:r>
              <a:rPr lang="en-US" dirty="0" err="1"/>
              <a:t>leveL</a:t>
            </a:r>
            <a:endParaRPr lang="en-US" dirty="0"/>
          </a:p>
        </p:txBody>
      </p:sp>
      <p:sp>
        <p:nvSpPr>
          <p:cNvPr id="4" name="Content Placeholder 3"/>
          <p:cNvSpPr>
            <a:spLocks noGrp="1"/>
          </p:cNvSpPr>
          <p:nvPr>
            <p:ph sz="half" idx="2" hasCustomPrompt="1"/>
          </p:nvPr>
        </p:nvSpPr>
        <p:spPr>
          <a:xfrm>
            <a:off x="4629150" y="1304924"/>
            <a:ext cx="4119563" cy="5184775"/>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Title 1">
            <a:extLst>
              <a:ext uri="{FF2B5EF4-FFF2-40B4-BE49-F238E27FC236}">
                <a16:creationId xmlns:a16="http://schemas.microsoft.com/office/drawing/2014/main" id="{83B7DEE4-924C-4676-8434-BD4E93AA4643}"/>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5" name="Segnaposto numero diapositiva 4">
            <a:extLst>
              <a:ext uri="{FF2B5EF4-FFF2-40B4-BE49-F238E27FC236}">
                <a16:creationId xmlns:a16="http://schemas.microsoft.com/office/drawing/2014/main" id="{D5370CDB-BBBA-4EAA-A319-E74AF6E63C6E}"/>
              </a:ext>
            </a:extLst>
          </p:cNvPr>
          <p:cNvSpPr>
            <a:spLocks noGrp="1"/>
          </p:cNvSpPr>
          <p:nvPr>
            <p:ph type="sldNum" sz="quarter" idx="4"/>
          </p:nvPr>
        </p:nvSpPr>
        <p:spPr>
          <a:xfrm>
            <a:off x="8757047" y="6603014"/>
            <a:ext cx="259713" cy="138499"/>
          </a:xfrm>
          <a:prstGeom prst="rect">
            <a:avLst/>
          </a:prstGeom>
        </p:spPr>
        <p:txBody>
          <a:bodyPr vert="horz" wrap="square" lIns="0" tIns="0" rIns="0" bIns="0" anchor="ctr" anchorCtr="0">
            <a:spAutoFit/>
          </a:bodyPr>
          <a:lstStyle>
            <a:lvl1pPr>
              <a:defRPr lang="en-US" smtClean="0"/>
            </a:lvl1pPr>
          </a:lstStyle>
          <a:p>
            <a:fld id="{91974DF9-AD47-4691-BA21-BBFCE3637A9A}" type="slidenum">
              <a:rPr lang="en-US" smtClean="0"/>
              <a:pPr/>
              <a:t>‹#›</a:t>
            </a:fld>
            <a:endParaRPr lang="en-US" dirty="0"/>
          </a:p>
        </p:txBody>
      </p:sp>
      <p:sp>
        <p:nvSpPr>
          <p:cNvPr id="7" name="Text Placeholder 5">
            <a:extLst>
              <a:ext uri="{FF2B5EF4-FFF2-40B4-BE49-F238E27FC236}">
                <a16:creationId xmlns:a16="http://schemas.microsoft.com/office/drawing/2014/main" id="{9C7603EE-841F-4B06-901D-609D0B454886}"/>
              </a:ext>
            </a:extLst>
          </p:cNvPr>
          <p:cNvSpPr>
            <a:spLocks noGrp="1"/>
          </p:cNvSpPr>
          <p:nvPr>
            <p:ph type="body" sz="quarter" idx="12"/>
          </p:nvPr>
        </p:nvSpPr>
        <p:spPr>
          <a:xfrm>
            <a:off x="440533" y="6537797"/>
            <a:ext cx="6552497" cy="196208"/>
          </a:xfrm>
        </p:spPr>
        <p:txBody>
          <a:bodyPr wrap="square" anchor="b">
            <a:spAutoFit/>
          </a:bodyPr>
          <a:lstStyle>
            <a:lvl1pPr>
              <a:spcBef>
                <a:spcPts val="450"/>
              </a:spcBef>
              <a:defRPr sz="750">
                <a:solidFill>
                  <a:schemeClr val="accent2">
                    <a:lumMod val="75000"/>
                  </a:schemeClr>
                </a:solidFill>
              </a:defRPr>
            </a:lvl1pPr>
          </a:lstStyle>
          <a:p>
            <a:pPr lvl="0"/>
            <a:r>
              <a:rPr lang="en-US" dirty="0"/>
              <a:t>Edit Master text styles</a:t>
            </a:r>
          </a:p>
        </p:txBody>
      </p:sp>
    </p:spTree>
    <p:extLst>
      <p:ext uri="{BB962C8B-B14F-4D97-AF65-F5344CB8AC3E}">
        <p14:creationId xmlns:p14="http://schemas.microsoft.com/office/powerpoint/2010/main" val="40176000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3014"/>
            <a:ext cx="259713" cy="138499"/>
          </a:xfrm>
          <a:prstGeom prst="rect">
            <a:avLst/>
          </a:prstGeom>
        </p:spPr>
        <p:txBody>
          <a:bodyPr vert="horz" wrap="square" lIns="0" tIns="0" rIns="0" bIns="0" anchor="ctr" anchorCtr="0">
            <a:spAutoFit/>
          </a:bodyPr>
          <a:lstStyle>
            <a:lvl1pPr>
              <a:defRPr lang="en-US" smtClean="0"/>
            </a:lvl1pPr>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3" y="6537797"/>
            <a:ext cx="6552497" cy="196208"/>
          </a:xfrm>
        </p:spPr>
        <p:txBody>
          <a:bodyPr wrap="square" anchor="b">
            <a:spAutoFit/>
          </a:bodyPr>
          <a:lstStyle>
            <a:lvl1pPr>
              <a:spcBef>
                <a:spcPts val="450"/>
              </a:spcBef>
              <a:defRPr sz="750">
                <a:solidFill>
                  <a:schemeClr val="accent2">
                    <a:lumMod val="75000"/>
                  </a:schemeClr>
                </a:solidFill>
              </a:defRPr>
            </a:lvl1pPr>
          </a:lstStyle>
          <a:p>
            <a:pPr lvl="0"/>
            <a:r>
              <a:rPr lang="en-US" dirty="0"/>
              <a:t>Edit Master text styles</a:t>
            </a:r>
          </a:p>
        </p:txBody>
      </p:sp>
      <p:sp>
        <p:nvSpPr>
          <p:cNvPr id="2" name="Rectangle 1">
            <a:extLst>
              <a:ext uri="{FF2B5EF4-FFF2-40B4-BE49-F238E27FC236}">
                <a16:creationId xmlns:a16="http://schemas.microsoft.com/office/drawing/2014/main" id="{99902604-9765-4863-9DFF-24D6A0180EC3}"/>
              </a:ext>
            </a:extLst>
          </p:cNvPr>
          <p:cNvSpPr/>
          <p:nvPr userDrawn="1"/>
        </p:nvSpPr>
        <p:spPr>
          <a:xfrm>
            <a:off x="6058457" y="6592543"/>
            <a:ext cx="1550424" cy="22224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600"/>
              </a:spcAft>
            </a:pPr>
            <a:r>
              <a:rPr lang="en-US"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rPr>
              <a:t>MAT-GLB-2001248 August 2020</a:t>
            </a:r>
            <a:endParaRPr lang="it-IT" sz="825" dirty="0">
              <a:solidFill>
                <a:schemeClr val="tx1">
                  <a:lumMod val="50000"/>
                  <a:lumOff val="50000"/>
                </a:schemeClr>
              </a:solidFill>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895150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lumMod val="75000"/>
                  </a:schemeClr>
                </a:solidFill>
              </a:defRPr>
            </a:lvl1pPr>
            <a:extLst/>
          </a:lstStyle>
          <a:p>
            <a:fld id="{91974DF9-AD47-4691-BA21-BBFCE3637A9A}" type="slidenum">
              <a:rPr lang="en-US" smtClean="0"/>
              <a:pPr/>
              <a:t>‹#›</a:t>
            </a:fld>
            <a:endParaRPr lang="en-US" dirty="0"/>
          </a:p>
        </p:txBody>
      </p:sp>
      <p:sp>
        <p:nvSpPr>
          <p:cNvPr id="6" name="Text Placeholder 5">
            <a:extLst>
              <a:ext uri="{FF2B5EF4-FFF2-40B4-BE49-F238E27FC236}">
                <a16:creationId xmlns:a16="http://schemas.microsoft.com/office/drawing/2014/main" id="{4E481CEA-B21C-4D09-A579-24883BF2743F}"/>
              </a:ext>
            </a:extLst>
          </p:cNvPr>
          <p:cNvSpPr>
            <a:spLocks noGrp="1"/>
          </p:cNvSpPr>
          <p:nvPr>
            <p:ph type="body" sz="quarter" idx="12"/>
          </p:nvPr>
        </p:nvSpPr>
        <p:spPr>
          <a:xfrm>
            <a:off x="440533" y="6542672"/>
            <a:ext cx="7696199" cy="191334"/>
          </a:xfrm>
        </p:spPr>
        <p:txBody>
          <a:bodyPr wrap="square" anchor="b">
            <a:spAutoFit/>
          </a:bodyPr>
          <a:lstStyle>
            <a:lvl1pPr>
              <a:lnSpc>
                <a:spcPct val="85000"/>
              </a:lnSpc>
              <a:spcBef>
                <a:spcPts val="300"/>
              </a:spcBef>
              <a:defRPr sz="750">
                <a:solidFill>
                  <a:schemeClr val="accent2">
                    <a:lumMod val="75000"/>
                  </a:schemeClr>
                </a:solidFill>
              </a:defRPr>
            </a:lvl1pPr>
          </a:lstStyle>
          <a:p>
            <a:pPr lvl="0"/>
            <a:r>
              <a:rPr lang="en-US" dirty="0"/>
              <a:t>Edit Master text styles</a:t>
            </a:r>
          </a:p>
        </p:txBody>
      </p:sp>
    </p:spTree>
    <p:extLst>
      <p:ext uri="{BB962C8B-B14F-4D97-AF65-F5344CB8AC3E}">
        <p14:creationId xmlns:p14="http://schemas.microsoft.com/office/powerpoint/2010/main" val="4741286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hasCustomPrompt="1"/>
          </p:nvPr>
        </p:nvSpPr>
        <p:spPr>
          <a:xfrm>
            <a:off x="440532" y="6537797"/>
            <a:ext cx="7885509" cy="196208"/>
          </a:xfrm>
        </p:spPr>
        <p:txBody>
          <a:bodyPr wrap="square" anchor="b">
            <a:spAutoFit/>
          </a:bodyPr>
          <a:lstStyle>
            <a:lvl1pPr>
              <a:spcBef>
                <a:spcPts val="450"/>
              </a:spcBef>
              <a:defRPr sz="750">
                <a:solidFill>
                  <a:schemeClr val="accent2">
                    <a:lumMod val="75000"/>
                  </a:schemeClr>
                </a:solidFill>
              </a:defRPr>
            </a:lvl1pPr>
          </a:lstStyle>
          <a:p>
            <a:pPr lvl="0"/>
            <a:r>
              <a:rPr lang="en-US" dirty="0"/>
              <a:t>Edit master text styles</a:t>
            </a:r>
          </a:p>
        </p:txBody>
      </p:sp>
    </p:spTree>
    <p:extLst>
      <p:ext uri="{BB962C8B-B14F-4D97-AF65-F5344CB8AC3E}">
        <p14:creationId xmlns:p14="http://schemas.microsoft.com/office/powerpoint/2010/main" val="435342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14150275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0532" y="1304924"/>
            <a:ext cx="4074319" cy="5184775"/>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a:t>
            </a:r>
            <a:r>
              <a:rPr lang="en-US" dirty="0" err="1"/>
              <a:t>leveL</a:t>
            </a:r>
            <a:endParaRPr lang="en-US" dirty="0"/>
          </a:p>
        </p:txBody>
      </p:sp>
      <p:sp>
        <p:nvSpPr>
          <p:cNvPr id="4" name="Content Placeholder 3"/>
          <p:cNvSpPr>
            <a:spLocks noGrp="1"/>
          </p:cNvSpPr>
          <p:nvPr>
            <p:ph sz="half" idx="2" hasCustomPrompt="1"/>
          </p:nvPr>
        </p:nvSpPr>
        <p:spPr>
          <a:xfrm>
            <a:off x="4629150" y="1304924"/>
            <a:ext cx="4119563" cy="51847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Title 1">
            <a:extLst>
              <a:ext uri="{FF2B5EF4-FFF2-40B4-BE49-F238E27FC236}">
                <a16:creationId xmlns:a16="http://schemas.microsoft.com/office/drawing/2014/main" id="{83B7DEE4-924C-4676-8434-BD4E93AA4643}"/>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5" name="Segnaposto numero diapositiva 4">
            <a:extLst>
              <a:ext uri="{FF2B5EF4-FFF2-40B4-BE49-F238E27FC236}">
                <a16:creationId xmlns:a16="http://schemas.microsoft.com/office/drawing/2014/main" id="{D5370CDB-BBBA-4EAA-A319-E74AF6E63C6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8" name="Text Placeholder 5">
            <a:extLst>
              <a:ext uri="{FF2B5EF4-FFF2-40B4-BE49-F238E27FC236}">
                <a16:creationId xmlns:a16="http://schemas.microsoft.com/office/drawing/2014/main" id="{35E2FC3A-3036-4FC1-AFF0-1ED1FBB5A917}"/>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40472869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40532" y="1304927"/>
            <a:ext cx="4057651" cy="671359"/>
          </a:xfrm>
        </p:spPr>
        <p:txBody>
          <a:bodyPr anchor="t" anchorCtr="0">
            <a:norm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40532" y="2035279"/>
            <a:ext cx="4057651" cy="445442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hasCustomPrompt="1"/>
          </p:nvPr>
        </p:nvSpPr>
        <p:spPr>
          <a:xfrm>
            <a:off x="4629151" y="1304927"/>
            <a:ext cx="4119563" cy="671359"/>
          </a:xfrm>
        </p:spPr>
        <p:txBody>
          <a:bodyPr anchor="t" anchorCtr="0">
            <a:norm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29150" y="2035279"/>
            <a:ext cx="4119562" cy="445442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itle 1">
            <a:extLst>
              <a:ext uri="{FF2B5EF4-FFF2-40B4-BE49-F238E27FC236}">
                <a16:creationId xmlns:a16="http://schemas.microsoft.com/office/drawing/2014/main" id="{DD5CF311-87DA-42FE-8A3C-8B010158DA73}"/>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8" name="Segnaposto numero diapositiva 4">
            <a:extLst>
              <a:ext uri="{FF2B5EF4-FFF2-40B4-BE49-F238E27FC236}">
                <a16:creationId xmlns:a16="http://schemas.microsoft.com/office/drawing/2014/main" id="{B980131C-559F-4E06-ADF3-C41674DF4A77}"/>
              </a:ext>
            </a:extLst>
          </p:cNvPr>
          <p:cNvSpPr>
            <a:spLocks noGrp="1"/>
          </p:cNvSpPr>
          <p:nvPr>
            <p:ph type="sldNum" sz="quarter" idx="10"/>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9" name="Text Placeholder 5">
            <a:extLst>
              <a:ext uri="{FF2B5EF4-FFF2-40B4-BE49-F238E27FC236}">
                <a16:creationId xmlns:a16="http://schemas.microsoft.com/office/drawing/2014/main" id="{A5E2F52F-C1E6-4CF8-A292-C09D5252953C}"/>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3778250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13232778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egnaposto numero diapositiva 4">
            <a:extLst>
              <a:ext uri="{FF2B5EF4-FFF2-40B4-BE49-F238E27FC236}">
                <a16:creationId xmlns:a16="http://schemas.microsoft.com/office/drawing/2014/main" id="{6C9E8814-47D2-4836-B428-0A1DB1842DED}"/>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3" name="Text Placeholder 5">
            <a:extLst>
              <a:ext uri="{FF2B5EF4-FFF2-40B4-BE49-F238E27FC236}">
                <a16:creationId xmlns:a16="http://schemas.microsoft.com/office/drawing/2014/main" id="{D4C3E943-79AB-402A-9BA2-5DCA3B85EC76}"/>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20800768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Segnaposto testo 4">
            <a:extLst>
              <a:ext uri="{FF2B5EF4-FFF2-40B4-BE49-F238E27FC236}">
                <a16:creationId xmlns:a16="http://schemas.microsoft.com/office/drawing/2014/main" id="{CB08BA24-6AD4-44C4-8C9B-0FC07A062319}"/>
              </a:ext>
            </a:extLst>
          </p:cNvPr>
          <p:cNvSpPr>
            <a:spLocks noGrp="1"/>
          </p:cNvSpPr>
          <p:nvPr>
            <p:ph type="body" sz="quarter" idx="10" hasCustomPrompt="1"/>
          </p:nvPr>
        </p:nvSpPr>
        <p:spPr>
          <a:xfrm>
            <a:off x="440531" y="1304925"/>
            <a:ext cx="8308182" cy="576000"/>
          </a:xfrm>
        </p:spPr>
        <p:txBody>
          <a:bodyPr vert="horz" lIns="0" tIns="0" rIns="0" bIns="0" rtlCol="0">
            <a:normAutofit/>
          </a:bodyPr>
          <a:lstStyle>
            <a:lvl1pPr>
              <a:spcBef>
                <a:spcPts val="0"/>
              </a:spcBef>
              <a:defRPr lang="en-GB" sz="1200" dirty="0">
                <a:solidFill>
                  <a:srgbClr val="E34A21"/>
                </a:solidFill>
              </a:defRPr>
            </a:lvl1pPr>
          </a:lstStyle>
          <a:p>
            <a:pPr lvl="0"/>
            <a:r>
              <a:rPr lang="en-US" dirty="0"/>
              <a:t>Edit Master text styles</a:t>
            </a:r>
          </a:p>
        </p:txBody>
      </p:sp>
      <p:sp>
        <p:nvSpPr>
          <p:cNvPr id="7" name="Segnaposto grafico 6">
            <a:extLst>
              <a:ext uri="{FF2B5EF4-FFF2-40B4-BE49-F238E27FC236}">
                <a16:creationId xmlns:a16="http://schemas.microsoft.com/office/drawing/2014/main" id="{EF2ADCB2-5DD5-49FD-A12B-9A23DBCF724B}"/>
              </a:ext>
            </a:extLst>
          </p:cNvPr>
          <p:cNvSpPr>
            <a:spLocks noGrp="1"/>
          </p:cNvSpPr>
          <p:nvPr>
            <p:ph type="chart" sz="quarter" idx="11" hasCustomPrompt="1"/>
          </p:nvPr>
        </p:nvSpPr>
        <p:spPr>
          <a:xfrm>
            <a:off x="440531" y="2600326"/>
            <a:ext cx="8316516" cy="3636963"/>
          </a:xfrm>
        </p:spPr>
        <p:txBody>
          <a:bodyPr/>
          <a:lstStyle>
            <a:lvl1pPr>
              <a:defRPr/>
            </a:lvl1pPr>
          </a:lstStyle>
          <a:p>
            <a:r>
              <a:rPr lang="en-US" noProof="0" dirty="0"/>
              <a:t>Graph</a:t>
            </a:r>
          </a:p>
        </p:txBody>
      </p:sp>
      <p:sp>
        <p:nvSpPr>
          <p:cNvPr id="6" name="Text Placeholder 5">
            <a:extLst>
              <a:ext uri="{FF2B5EF4-FFF2-40B4-BE49-F238E27FC236}">
                <a16:creationId xmlns:a16="http://schemas.microsoft.com/office/drawing/2014/main" id="{07513AB6-B963-433A-B37B-F8A4BAE4A681}"/>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1141059147"/>
      </p:ext>
    </p:extLst>
  </p:cSld>
  <p:clrMapOvr>
    <a:masterClrMapping/>
  </p:clrMapOvr>
  <p:extLst>
    <p:ext uri="{DCECCB84-F9BA-43D5-87BE-67443E8EF086}">
      <p15:sldGuideLst xmlns:p15="http://schemas.microsoft.com/office/powerpoint/2012/main">
        <p15:guide id="1" orient="horz" pos="1638">
          <p15:clr>
            <a:srgbClr val="FBAE40"/>
          </p15:clr>
        </p15:guide>
        <p15:guide id="2" orient="horz" pos="392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0532" y="1304924"/>
            <a:ext cx="4074319" cy="5184775"/>
          </a:xfrm>
        </p:spPr>
        <p:txBody>
          <a:bodyPr/>
          <a:lstStyle>
            <a:lvl4pPr>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hasCustomPrompt="1"/>
          </p:nvPr>
        </p:nvSpPr>
        <p:spPr>
          <a:xfrm>
            <a:off x="4629150" y="1304924"/>
            <a:ext cx="4119563" cy="51847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Title 1">
            <a:extLst>
              <a:ext uri="{FF2B5EF4-FFF2-40B4-BE49-F238E27FC236}">
                <a16:creationId xmlns:a16="http://schemas.microsoft.com/office/drawing/2014/main" id="{83B7DEE4-924C-4676-8434-BD4E93AA4643}"/>
              </a:ext>
            </a:extLst>
          </p:cNvPr>
          <p:cNvSpPr>
            <a:spLocks noGrp="1"/>
          </p:cNvSpPr>
          <p:nvPr>
            <p:ph type="title" hasCustomPrompt="1"/>
          </p:nvPr>
        </p:nvSpPr>
        <p:spPr>
          <a:xfrm>
            <a:off x="828676" y="145894"/>
            <a:ext cx="7920038" cy="741347"/>
          </a:xfrm>
        </p:spPr>
        <p:txBody>
          <a:bodyPr/>
          <a:lstStyle/>
          <a:p>
            <a:r>
              <a:rPr lang="en-US"/>
              <a:t>CLICK TO EDIT MASTER TITLE STYLE</a:t>
            </a:r>
            <a:endParaRPr lang="en-US" dirty="0"/>
          </a:p>
        </p:txBody>
      </p:sp>
      <p:sp>
        <p:nvSpPr>
          <p:cNvPr id="5" name="Segnaposto numero diapositiva 4">
            <a:extLst>
              <a:ext uri="{FF2B5EF4-FFF2-40B4-BE49-F238E27FC236}">
                <a16:creationId xmlns:a16="http://schemas.microsoft.com/office/drawing/2014/main" id="{D5370CDB-BBBA-4EAA-A319-E74AF6E63C6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Tree>
    <p:extLst>
      <p:ext uri="{BB962C8B-B14F-4D97-AF65-F5344CB8AC3E}">
        <p14:creationId xmlns:p14="http://schemas.microsoft.com/office/powerpoint/2010/main" val="14197400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A42BF-1C36-42B1-ACDA-B617142CDC8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a:extLst>
              <a:ext uri="{FF2B5EF4-FFF2-40B4-BE49-F238E27FC236}">
                <a16:creationId xmlns:a16="http://schemas.microsoft.com/office/drawing/2014/main" id="{2664C6FD-8097-43B1-862B-6909F08AC7B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C9019AB0-8FF0-4734-9ED0-D24F3E0AE035}"/>
              </a:ext>
            </a:extLst>
          </p:cNvPr>
          <p:cNvSpPr>
            <a:spLocks noGrp="1"/>
          </p:cNvSpPr>
          <p:nvPr>
            <p:ph type="dt" sz="half" idx="10"/>
          </p:nvPr>
        </p:nvSpPr>
        <p:spPr/>
        <p:txBody>
          <a:bodyPr/>
          <a:lstStyle/>
          <a:p>
            <a:fld id="{F672BFDA-16E9-492F-8DFF-FC3DCC6218B0}" type="datetimeFigureOut">
              <a:rPr lang="el-GR" smtClean="0"/>
              <a:t>21/9/2025</a:t>
            </a:fld>
            <a:endParaRPr lang="el-GR"/>
          </a:p>
        </p:txBody>
      </p:sp>
      <p:sp>
        <p:nvSpPr>
          <p:cNvPr id="5" name="Footer Placeholder 4">
            <a:extLst>
              <a:ext uri="{FF2B5EF4-FFF2-40B4-BE49-F238E27FC236}">
                <a16:creationId xmlns:a16="http://schemas.microsoft.com/office/drawing/2014/main" id="{AE235353-82A5-450B-A044-60BFBF305A9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82FE3E5-9D23-4781-9332-9C81A12B22A1}"/>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12903926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E2B4-53D9-4CF7-8C3D-08D5BF506B6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BEB4730D-46DA-412C-A6CF-9980D5778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65493BA-68A6-4AC8-8C89-EB1271890BFB}"/>
              </a:ext>
            </a:extLst>
          </p:cNvPr>
          <p:cNvSpPr>
            <a:spLocks noGrp="1"/>
          </p:cNvSpPr>
          <p:nvPr>
            <p:ph type="dt" sz="half" idx="10"/>
          </p:nvPr>
        </p:nvSpPr>
        <p:spPr/>
        <p:txBody>
          <a:bodyPr/>
          <a:lstStyle/>
          <a:p>
            <a:fld id="{F672BFDA-16E9-492F-8DFF-FC3DCC6218B0}" type="datetimeFigureOut">
              <a:rPr lang="el-GR" smtClean="0"/>
              <a:t>21/9/2025</a:t>
            </a:fld>
            <a:endParaRPr lang="el-GR"/>
          </a:p>
        </p:txBody>
      </p:sp>
      <p:sp>
        <p:nvSpPr>
          <p:cNvPr id="5" name="Footer Placeholder 4">
            <a:extLst>
              <a:ext uri="{FF2B5EF4-FFF2-40B4-BE49-F238E27FC236}">
                <a16:creationId xmlns:a16="http://schemas.microsoft.com/office/drawing/2014/main" id="{CD3DB3C7-8C42-46E7-AF94-BAB8197E285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FB920F9-5048-455E-A493-0DF1C0A0F9A8}"/>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215765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36E6D-3D96-43EB-BCC6-1081B8378DF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40707997-A0CA-4191-B9AB-BCC7C8F5FE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F2D05-528B-4621-8D90-F29DE9807120}"/>
              </a:ext>
            </a:extLst>
          </p:cNvPr>
          <p:cNvSpPr>
            <a:spLocks noGrp="1"/>
          </p:cNvSpPr>
          <p:nvPr>
            <p:ph type="dt" sz="half" idx="10"/>
          </p:nvPr>
        </p:nvSpPr>
        <p:spPr/>
        <p:txBody>
          <a:bodyPr/>
          <a:lstStyle/>
          <a:p>
            <a:fld id="{F672BFDA-16E9-492F-8DFF-FC3DCC6218B0}" type="datetimeFigureOut">
              <a:rPr lang="el-GR" smtClean="0"/>
              <a:t>21/9/2025</a:t>
            </a:fld>
            <a:endParaRPr lang="el-GR"/>
          </a:p>
        </p:txBody>
      </p:sp>
      <p:sp>
        <p:nvSpPr>
          <p:cNvPr id="5" name="Footer Placeholder 4">
            <a:extLst>
              <a:ext uri="{FF2B5EF4-FFF2-40B4-BE49-F238E27FC236}">
                <a16:creationId xmlns:a16="http://schemas.microsoft.com/office/drawing/2014/main" id="{7D257EB2-1D1E-4CDF-A77E-02CDD355F65F}"/>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60F81A9-2103-444A-8F52-F13C44181F9B}"/>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24569287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C291-7969-4CA5-BE74-F90B75E739C0}"/>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76AB4C8C-6B47-4C53-A9D3-4F9EA9FD0A1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61FEDFFD-70E0-42F7-B5FC-01DCBBA553E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6FD576D8-F916-471A-A086-69F8CD49ADC9}"/>
              </a:ext>
            </a:extLst>
          </p:cNvPr>
          <p:cNvSpPr>
            <a:spLocks noGrp="1"/>
          </p:cNvSpPr>
          <p:nvPr>
            <p:ph type="dt" sz="half" idx="10"/>
          </p:nvPr>
        </p:nvSpPr>
        <p:spPr/>
        <p:txBody>
          <a:bodyPr/>
          <a:lstStyle/>
          <a:p>
            <a:fld id="{F672BFDA-16E9-492F-8DFF-FC3DCC6218B0}" type="datetimeFigureOut">
              <a:rPr lang="el-GR" smtClean="0"/>
              <a:t>21/9/2025</a:t>
            </a:fld>
            <a:endParaRPr lang="el-GR"/>
          </a:p>
        </p:txBody>
      </p:sp>
      <p:sp>
        <p:nvSpPr>
          <p:cNvPr id="6" name="Footer Placeholder 5">
            <a:extLst>
              <a:ext uri="{FF2B5EF4-FFF2-40B4-BE49-F238E27FC236}">
                <a16:creationId xmlns:a16="http://schemas.microsoft.com/office/drawing/2014/main" id="{99B5BF5B-C9FD-4E47-B38A-D60E19010365}"/>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C4718CA-8DCE-49D6-87D9-615EEA3DC230}"/>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5640021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9BAF-016A-4291-99DD-2EF08EE8D502}"/>
              </a:ext>
            </a:extLst>
          </p:cNvPr>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23D2E704-9D01-4189-B2C4-A8F0605A9DA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31295-7F0B-4AED-9D9E-20DBF8ED085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2D30759E-0247-4855-9DA3-7794A8EAA87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BEB814D-26ED-46F4-9A96-C73C35089BB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39591CCE-647B-44A5-B35D-DA35B502C3DF}"/>
              </a:ext>
            </a:extLst>
          </p:cNvPr>
          <p:cNvSpPr>
            <a:spLocks noGrp="1"/>
          </p:cNvSpPr>
          <p:nvPr>
            <p:ph type="dt" sz="half" idx="10"/>
          </p:nvPr>
        </p:nvSpPr>
        <p:spPr/>
        <p:txBody>
          <a:bodyPr/>
          <a:lstStyle/>
          <a:p>
            <a:fld id="{F672BFDA-16E9-492F-8DFF-FC3DCC6218B0}" type="datetimeFigureOut">
              <a:rPr lang="el-GR" smtClean="0"/>
              <a:t>21/9/2025</a:t>
            </a:fld>
            <a:endParaRPr lang="el-GR"/>
          </a:p>
        </p:txBody>
      </p:sp>
      <p:sp>
        <p:nvSpPr>
          <p:cNvPr id="8" name="Footer Placeholder 7">
            <a:extLst>
              <a:ext uri="{FF2B5EF4-FFF2-40B4-BE49-F238E27FC236}">
                <a16:creationId xmlns:a16="http://schemas.microsoft.com/office/drawing/2014/main" id="{CCDEE952-B1ED-4170-B4C0-2C31AD88FE4B}"/>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05476F3D-8ECB-4454-A2C6-3C09252C6340}"/>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8847496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0256-E9FA-4316-88B2-1E377F8E5F2B}"/>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96E6BDF1-7FDB-4AD0-954B-173202E31575}"/>
              </a:ext>
            </a:extLst>
          </p:cNvPr>
          <p:cNvSpPr>
            <a:spLocks noGrp="1"/>
          </p:cNvSpPr>
          <p:nvPr>
            <p:ph type="dt" sz="half" idx="10"/>
          </p:nvPr>
        </p:nvSpPr>
        <p:spPr/>
        <p:txBody>
          <a:bodyPr/>
          <a:lstStyle/>
          <a:p>
            <a:fld id="{F672BFDA-16E9-492F-8DFF-FC3DCC6218B0}" type="datetimeFigureOut">
              <a:rPr lang="el-GR" smtClean="0"/>
              <a:t>21/9/2025</a:t>
            </a:fld>
            <a:endParaRPr lang="el-GR"/>
          </a:p>
        </p:txBody>
      </p:sp>
      <p:sp>
        <p:nvSpPr>
          <p:cNvPr id="4" name="Footer Placeholder 3">
            <a:extLst>
              <a:ext uri="{FF2B5EF4-FFF2-40B4-BE49-F238E27FC236}">
                <a16:creationId xmlns:a16="http://schemas.microsoft.com/office/drawing/2014/main" id="{9EF8B972-599D-418C-903A-BA6E469716ED}"/>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C65F429F-4408-4837-A2A3-A019F9741232}"/>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1072047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A9B2D7-0B33-4F46-B1D3-9519514245D4}"/>
              </a:ext>
            </a:extLst>
          </p:cNvPr>
          <p:cNvSpPr>
            <a:spLocks noGrp="1"/>
          </p:cNvSpPr>
          <p:nvPr>
            <p:ph type="dt" sz="half" idx="10"/>
          </p:nvPr>
        </p:nvSpPr>
        <p:spPr/>
        <p:txBody>
          <a:bodyPr/>
          <a:lstStyle/>
          <a:p>
            <a:fld id="{F672BFDA-16E9-492F-8DFF-FC3DCC6218B0}" type="datetimeFigureOut">
              <a:rPr lang="el-GR" smtClean="0"/>
              <a:t>21/9/2025</a:t>
            </a:fld>
            <a:endParaRPr lang="el-GR"/>
          </a:p>
        </p:txBody>
      </p:sp>
      <p:sp>
        <p:nvSpPr>
          <p:cNvPr id="3" name="Footer Placeholder 2">
            <a:extLst>
              <a:ext uri="{FF2B5EF4-FFF2-40B4-BE49-F238E27FC236}">
                <a16:creationId xmlns:a16="http://schemas.microsoft.com/office/drawing/2014/main" id="{315A1119-C407-4555-9C97-C6B8C20FE067}"/>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C2A83418-807E-4A8C-9B3B-D7FC6394919C}"/>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23791048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ACD5-9E16-4524-8646-281DF9FDA56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AA2CC02A-7228-47AC-A0D7-5B5376E2768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5D478B3-0CD8-4696-A8ED-7BFFE4328C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073CE13-D7E3-480F-881A-00F2D30F78BD}"/>
              </a:ext>
            </a:extLst>
          </p:cNvPr>
          <p:cNvSpPr>
            <a:spLocks noGrp="1"/>
          </p:cNvSpPr>
          <p:nvPr>
            <p:ph type="dt" sz="half" idx="10"/>
          </p:nvPr>
        </p:nvSpPr>
        <p:spPr/>
        <p:txBody>
          <a:bodyPr/>
          <a:lstStyle/>
          <a:p>
            <a:fld id="{F672BFDA-16E9-492F-8DFF-FC3DCC6218B0}" type="datetimeFigureOut">
              <a:rPr lang="el-GR" smtClean="0"/>
              <a:t>21/9/2025</a:t>
            </a:fld>
            <a:endParaRPr lang="el-GR"/>
          </a:p>
        </p:txBody>
      </p:sp>
      <p:sp>
        <p:nvSpPr>
          <p:cNvPr id="6" name="Footer Placeholder 5">
            <a:extLst>
              <a:ext uri="{FF2B5EF4-FFF2-40B4-BE49-F238E27FC236}">
                <a16:creationId xmlns:a16="http://schemas.microsoft.com/office/drawing/2014/main" id="{4F21FAD8-05A8-4C86-9B5D-7B94FA8FC78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E9B57F7-D99F-43A1-9286-0F00ED4E2D21}"/>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3839028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3219-40B9-4A8F-9AB5-DEAAE0CFEBF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33940D1A-C390-4919-B8E8-B48003BA6A6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a:extLst>
              <a:ext uri="{FF2B5EF4-FFF2-40B4-BE49-F238E27FC236}">
                <a16:creationId xmlns:a16="http://schemas.microsoft.com/office/drawing/2014/main" id="{C97761E6-586D-4B7A-881E-CF18EB3C3C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98CEF8-D740-462B-BA04-F7FE3FD9E545}"/>
              </a:ext>
            </a:extLst>
          </p:cNvPr>
          <p:cNvSpPr>
            <a:spLocks noGrp="1"/>
          </p:cNvSpPr>
          <p:nvPr>
            <p:ph type="dt" sz="half" idx="10"/>
          </p:nvPr>
        </p:nvSpPr>
        <p:spPr/>
        <p:txBody>
          <a:bodyPr/>
          <a:lstStyle/>
          <a:p>
            <a:fld id="{F672BFDA-16E9-492F-8DFF-FC3DCC6218B0}" type="datetimeFigureOut">
              <a:rPr lang="el-GR" smtClean="0"/>
              <a:t>21/9/2025</a:t>
            </a:fld>
            <a:endParaRPr lang="el-GR"/>
          </a:p>
        </p:txBody>
      </p:sp>
      <p:sp>
        <p:nvSpPr>
          <p:cNvPr id="6" name="Footer Placeholder 5">
            <a:extLst>
              <a:ext uri="{FF2B5EF4-FFF2-40B4-BE49-F238E27FC236}">
                <a16:creationId xmlns:a16="http://schemas.microsoft.com/office/drawing/2014/main" id="{1BB089EC-7483-426C-B5E0-86659E82200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4768C246-6C1C-4ECB-8C13-03AE9D39030E}"/>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16449799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217D-7CBB-4B33-8AB1-1D6B3A95696A}"/>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D2809A3-F540-4A41-8363-18F872FDBF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BB4E48A-EC0B-4B2E-9276-833F81F2FDDF}"/>
              </a:ext>
            </a:extLst>
          </p:cNvPr>
          <p:cNvSpPr>
            <a:spLocks noGrp="1"/>
          </p:cNvSpPr>
          <p:nvPr>
            <p:ph type="dt" sz="half" idx="10"/>
          </p:nvPr>
        </p:nvSpPr>
        <p:spPr/>
        <p:txBody>
          <a:bodyPr/>
          <a:lstStyle/>
          <a:p>
            <a:fld id="{F672BFDA-16E9-492F-8DFF-FC3DCC6218B0}" type="datetimeFigureOut">
              <a:rPr lang="el-GR" smtClean="0"/>
              <a:t>21/9/2025</a:t>
            </a:fld>
            <a:endParaRPr lang="el-GR"/>
          </a:p>
        </p:txBody>
      </p:sp>
      <p:sp>
        <p:nvSpPr>
          <p:cNvPr id="5" name="Footer Placeholder 4">
            <a:extLst>
              <a:ext uri="{FF2B5EF4-FFF2-40B4-BE49-F238E27FC236}">
                <a16:creationId xmlns:a16="http://schemas.microsoft.com/office/drawing/2014/main" id="{221CC70E-08FD-4E70-A621-A6ADA12D277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0046FEA-CAF1-41FF-A4F1-6B06BB29D697}"/>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14641641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E7E7AF-2D6A-4482-B33C-735C62A9031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37946925-9441-4BA5-A2F0-503303BA8BD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5639C34-F258-4AA6-BA10-62B68EDB03F3}"/>
              </a:ext>
            </a:extLst>
          </p:cNvPr>
          <p:cNvSpPr>
            <a:spLocks noGrp="1"/>
          </p:cNvSpPr>
          <p:nvPr>
            <p:ph type="dt" sz="half" idx="10"/>
          </p:nvPr>
        </p:nvSpPr>
        <p:spPr/>
        <p:txBody>
          <a:bodyPr/>
          <a:lstStyle/>
          <a:p>
            <a:fld id="{F672BFDA-16E9-492F-8DFF-FC3DCC6218B0}" type="datetimeFigureOut">
              <a:rPr lang="el-GR" smtClean="0"/>
              <a:t>21/9/2025</a:t>
            </a:fld>
            <a:endParaRPr lang="el-GR"/>
          </a:p>
        </p:txBody>
      </p:sp>
      <p:sp>
        <p:nvSpPr>
          <p:cNvPr id="5" name="Footer Placeholder 4">
            <a:extLst>
              <a:ext uri="{FF2B5EF4-FFF2-40B4-BE49-F238E27FC236}">
                <a16:creationId xmlns:a16="http://schemas.microsoft.com/office/drawing/2014/main" id="{4D0783B3-0A67-4C0E-9675-7A080DC44CA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4668B8F-8769-4D76-80E2-556172EA881E}"/>
              </a:ext>
            </a:extLst>
          </p:cNvPr>
          <p:cNvSpPr>
            <a:spLocks noGrp="1"/>
          </p:cNvSpPr>
          <p:nvPr>
            <p:ph type="sldNum" sz="quarter" idx="12"/>
          </p:nvPr>
        </p:nvSpPr>
        <p:spPr/>
        <p:txBody>
          <a:bodyPr/>
          <a:lstStyle/>
          <a:p>
            <a:fld id="{E537BFD9-429C-4637-B557-6CEFE891720F}" type="slidenum">
              <a:rPr lang="el-GR" smtClean="0"/>
              <a:t>‹#›</a:t>
            </a:fld>
            <a:endParaRPr lang="el-GR"/>
          </a:p>
        </p:txBody>
      </p:sp>
    </p:spTree>
    <p:extLst>
      <p:ext uri="{BB962C8B-B14F-4D97-AF65-F5344CB8AC3E}">
        <p14:creationId xmlns:p14="http://schemas.microsoft.com/office/powerpoint/2010/main" val="37227651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4"/>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4"/>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2" y="6537797"/>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428405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9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5"/>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6"/>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3" y="6529006"/>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7049055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Rectangle 8">
            <a:hlinkClick r:id="rId2" action="ppaction://hlinksldjump"/>
            <a:extLst>
              <a:ext uri="{FF2B5EF4-FFF2-40B4-BE49-F238E27FC236}">
                <a16:creationId xmlns:a16="http://schemas.microsoft.com/office/drawing/2014/main" id="{C3346AAE-AB78-4663-8447-9918BDA1BD3A}"/>
              </a:ext>
            </a:extLst>
          </p:cNvPr>
          <p:cNvSpPr>
            <a:spLocks noChangeArrowheads="1"/>
          </p:cNvSpPr>
          <p:nvPr userDrawn="1"/>
        </p:nvSpPr>
        <p:spPr bwMode="auto">
          <a:xfrm>
            <a:off x="8472488" y="244475"/>
            <a:ext cx="4476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a:solidFill>
                <a:srgbClr val="151515"/>
              </a:solidFill>
            </a:endParaRPr>
          </a:p>
        </p:txBody>
      </p:sp>
      <p:sp>
        <p:nvSpPr>
          <p:cNvPr id="4" name="Text Placeholder 3"/>
          <p:cNvSpPr>
            <a:spLocks noGrp="1"/>
          </p:cNvSpPr>
          <p:nvPr>
            <p:ph type="body" sz="quarter" idx="15"/>
          </p:nvPr>
        </p:nvSpPr>
        <p:spPr>
          <a:xfrm>
            <a:off x="323894" y="6075364"/>
            <a:ext cx="8067633" cy="340892"/>
          </a:xfrm>
          <a:noFill/>
        </p:spPr>
        <p:txBody>
          <a:bodyPr lIns="0" tIns="0" rIns="0" bIns="0" rtlCol="0" anchor="b">
            <a:noAutofit/>
          </a:bodyPr>
          <a:lstStyle>
            <a:lvl1pPr marL="0" indent="0">
              <a:spcAft>
                <a:spcPts val="450"/>
              </a:spcAft>
              <a:buNone/>
              <a:defRPr lang="en-US" sz="675" kern="1200" smtClean="0">
                <a:solidFill>
                  <a:schemeClr val="accent4"/>
                </a:solidFill>
                <a:latin typeface="Arial" pitchFamily="34" charset="0"/>
                <a:ea typeface="ＭＳ Ｐゴシック" charset="-128"/>
                <a:cs typeface="+mn-cs"/>
              </a:defRPr>
            </a:lvl1pPr>
            <a:lvl2pPr>
              <a:defRPr lang="en-US" sz="600" smtClean="0">
                <a:latin typeface="Arial" pitchFamily="34" charset="0"/>
                <a:ea typeface="ＭＳ Ｐゴシック" charset="-128"/>
                <a:cs typeface="+mn-cs"/>
              </a:defRPr>
            </a:lvl2pPr>
            <a:lvl3pPr>
              <a:defRPr lang="en-US" sz="600" smtClean="0">
                <a:latin typeface="Arial" pitchFamily="34" charset="0"/>
                <a:ea typeface="ＭＳ Ｐゴシック" charset="-128"/>
                <a:cs typeface="+mn-cs"/>
              </a:defRPr>
            </a:lvl3pPr>
            <a:lvl4pPr>
              <a:defRPr lang="en-US" sz="600" smtClean="0">
                <a:latin typeface="Arial" pitchFamily="34" charset="0"/>
                <a:ea typeface="ＭＳ Ｐゴシック" charset="-128"/>
                <a:cs typeface="+mn-cs"/>
              </a:defRPr>
            </a:lvl4pPr>
            <a:lvl5pPr>
              <a:defRPr lang="en-GB" sz="600">
                <a:latin typeface="Arial" pitchFamily="34" charset="0"/>
                <a:ea typeface="ＭＳ Ｐゴシック" charset="-128"/>
                <a:cs typeface="+mn-cs"/>
              </a:defRPr>
            </a:lvl5pPr>
          </a:lstStyle>
          <a:p>
            <a:pPr lvl="0"/>
            <a:r>
              <a:rPr lang="en-US"/>
              <a:t>Edit Master text styles</a:t>
            </a:r>
          </a:p>
        </p:txBody>
      </p:sp>
      <p:sp>
        <p:nvSpPr>
          <p:cNvPr id="12" name="Content Placeholder 3">
            <a:extLst>
              <a:ext uri="{FF2B5EF4-FFF2-40B4-BE49-F238E27FC236}">
                <a16:creationId xmlns:a16="http://schemas.microsoft.com/office/drawing/2014/main" id="{CD394F95-A3BC-4925-8C3B-0EDC77B973D5}"/>
              </a:ext>
            </a:extLst>
          </p:cNvPr>
          <p:cNvSpPr>
            <a:spLocks noGrp="1"/>
          </p:cNvSpPr>
          <p:nvPr>
            <p:ph idx="1"/>
          </p:nvPr>
        </p:nvSpPr>
        <p:spPr>
          <a:xfrm>
            <a:off x="323893" y="1503949"/>
            <a:ext cx="8596211" cy="4571417"/>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4" name="Subtitle 2">
            <a:extLst>
              <a:ext uri="{FF2B5EF4-FFF2-40B4-BE49-F238E27FC236}">
                <a16:creationId xmlns:a16="http://schemas.microsoft.com/office/drawing/2014/main" id="{FC489DA6-F141-4FF5-839E-59295DC1CE48}"/>
              </a:ext>
            </a:extLst>
          </p:cNvPr>
          <p:cNvSpPr>
            <a:spLocks noGrp="1"/>
          </p:cNvSpPr>
          <p:nvPr>
            <p:ph type="body" sz="quarter" idx="14"/>
          </p:nvPr>
        </p:nvSpPr>
        <p:spPr>
          <a:xfrm>
            <a:off x="323893" y="1051200"/>
            <a:ext cx="7414988" cy="339224"/>
          </a:xfrm>
        </p:spPr>
        <p:txBody>
          <a:bodyPr lIns="0"/>
          <a:lstStyle>
            <a:lvl1pPr marL="0" indent="0" algn="l">
              <a:buNone/>
              <a:defRPr lang="en-GB" sz="1500" kern="0" cap="all" baseline="0">
                <a:solidFill>
                  <a:schemeClr val="accent2"/>
                </a:solidFill>
              </a:defRPr>
            </a:lvl1pPr>
          </a:lstStyle>
          <a:p>
            <a:pPr lvl="0"/>
            <a:r>
              <a:rPr lang="en-US"/>
              <a:t>Edit Master text styles</a:t>
            </a:r>
          </a:p>
        </p:txBody>
      </p:sp>
      <p:sp>
        <p:nvSpPr>
          <p:cNvPr id="7" name="Title 1"/>
          <p:cNvSpPr>
            <a:spLocks noGrp="1"/>
          </p:cNvSpPr>
          <p:nvPr>
            <p:ph type="title"/>
          </p:nvPr>
        </p:nvSpPr>
        <p:spPr>
          <a:xfrm>
            <a:off x="323894" y="120316"/>
            <a:ext cx="8077157" cy="724604"/>
          </a:xfrm>
        </p:spPr>
        <p:txBody>
          <a:bodyPr anchor="b"/>
          <a:lstStyle>
            <a:lvl1pPr>
              <a:defRPr sz="2100"/>
            </a:lvl1pPr>
          </a:lstStyle>
          <a:p>
            <a:r>
              <a:rPr lang="en-US" dirty="0"/>
              <a:t>Click to edit Master title style</a:t>
            </a:r>
            <a:endParaRPr lang="en-GB" dirty="0"/>
          </a:p>
        </p:txBody>
      </p:sp>
    </p:spTree>
    <p:extLst>
      <p:ext uri="{BB962C8B-B14F-4D97-AF65-F5344CB8AC3E}">
        <p14:creationId xmlns:p14="http://schemas.microsoft.com/office/powerpoint/2010/main" val="3375005387"/>
      </p:ext>
    </p:extLst>
  </p:cSld>
  <p:clrMapOvr>
    <a:masterClrMapping/>
  </p:clrMapOvr>
  <p:transition spd="slow">
    <p:push/>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10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5"/>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6"/>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3" y="6529006"/>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554664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11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5"/>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6"/>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3" y="6529006"/>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2706617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12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828676" y="145895"/>
            <a:ext cx="7920038" cy="741347"/>
          </a:xfrm>
        </p:spPr>
        <p:txBody>
          <a:bodyPr/>
          <a:lstStyle>
            <a:lvl1pPr>
              <a:defRPr/>
            </a:lvl1pPr>
          </a:lstStyle>
          <a:p>
            <a:r>
              <a:rPr lang="en-US" dirty="0"/>
              <a:t>Click to edit master title style</a:t>
            </a:r>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8757047" y="6608786"/>
            <a:ext cx="259713" cy="126958"/>
          </a:xfrm>
          <a:prstGeom prst="rect">
            <a:avLst/>
          </a:prstGeom>
        </p:spPr>
        <p:txBody>
          <a:bodyPr vert="horz" wrap="square" lIns="0" tIns="0" rIns="0" bIns="0" anchor="ctr" anchorCtr="0">
            <a:spAutoFit/>
          </a:bodyPr>
          <a:lstStyle>
            <a:lvl1pPr algn="r" eaLnBrk="1" latinLnBrk="0" hangingPunct="1">
              <a:defRPr kumimoji="0" sz="825">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8F8D5750-4805-466A-9CFD-CC2A6467DBCE}"/>
              </a:ext>
            </a:extLst>
          </p:cNvPr>
          <p:cNvSpPr>
            <a:spLocks noGrp="1"/>
          </p:cNvSpPr>
          <p:nvPr>
            <p:ph type="body" sz="quarter" idx="12"/>
          </p:nvPr>
        </p:nvSpPr>
        <p:spPr>
          <a:xfrm>
            <a:off x="440533" y="6529006"/>
            <a:ext cx="7885509" cy="196208"/>
          </a:xfrm>
        </p:spPr>
        <p:txBody>
          <a:bodyPr wrap="square" anchor="b">
            <a:spAutoFit/>
          </a:bodyPr>
          <a:lstStyle>
            <a:lvl1pPr>
              <a:spcBef>
                <a:spcPts val="450"/>
              </a:spcBef>
              <a:defRPr sz="750"/>
            </a:lvl1pPr>
          </a:lstStyle>
          <a:p>
            <a:pPr lvl="0"/>
            <a:r>
              <a:rPr lang="en-US" dirty="0"/>
              <a:t>Edit Master text styles</a:t>
            </a:r>
          </a:p>
        </p:txBody>
      </p:sp>
    </p:spTree>
    <p:extLst>
      <p:ext uri="{BB962C8B-B14F-4D97-AF65-F5344CB8AC3E}">
        <p14:creationId xmlns:p14="http://schemas.microsoft.com/office/powerpoint/2010/main" val="34044856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6" name="Rectangle 8">
            <a:hlinkClick r:id="rId2" action="ppaction://hlinksldjump"/>
            <a:extLst>
              <a:ext uri="{FF2B5EF4-FFF2-40B4-BE49-F238E27FC236}">
                <a16:creationId xmlns:a16="http://schemas.microsoft.com/office/drawing/2014/main" id="{C3346AAE-AB78-4663-8447-9918BDA1BD3A}"/>
              </a:ext>
            </a:extLst>
          </p:cNvPr>
          <p:cNvSpPr>
            <a:spLocks noChangeArrowheads="1"/>
          </p:cNvSpPr>
          <p:nvPr userDrawn="1"/>
        </p:nvSpPr>
        <p:spPr bwMode="auto">
          <a:xfrm>
            <a:off x="8472488" y="244475"/>
            <a:ext cx="4476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a:solidFill>
                <a:srgbClr val="151515"/>
              </a:solidFill>
            </a:endParaRPr>
          </a:p>
        </p:txBody>
      </p:sp>
      <p:sp>
        <p:nvSpPr>
          <p:cNvPr id="4" name="Text Placeholder 3"/>
          <p:cNvSpPr>
            <a:spLocks noGrp="1"/>
          </p:cNvSpPr>
          <p:nvPr>
            <p:ph type="body" sz="quarter" idx="15"/>
          </p:nvPr>
        </p:nvSpPr>
        <p:spPr>
          <a:xfrm>
            <a:off x="323894" y="6075364"/>
            <a:ext cx="8067633" cy="340892"/>
          </a:xfrm>
          <a:noFill/>
        </p:spPr>
        <p:txBody>
          <a:bodyPr lIns="0" tIns="0" rIns="0" bIns="0" rtlCol="0" anchor="b">
            <a:noAutofit/>
          </a:bodyPr>
          <a:lstStyle>
            <a:lvl1pPr marL="0" indent="0">
              <a:spcAft>
                <a:spcPts val="450"/>
              </a:spcAft>
              <a:buNone/>
              <a:defRPr lang="en-US" sz="675" kern="1200" smtClean="0">
                <a:solidFill>
                  <a:schemeClr val="accent4"/>
                </a:solidFill>
                <a:latin typeface="Arial" pitchFamily="34" charset="0"/>
                <a:ea typeface="ＭＳ Ｐゴシック" charset="-128"/>
                <a:cs typeface="+mn-cs"/>
              </a:defRPr>
            </a:lvl1pPr>
            <a:lvl2pPr>
              <a:defRPr lang="en-US" sz="600" smtClean="0">
                <a:latin typeface="Arial" pitchFamily="34" charset="0"/>
                <a:ea typeface="ＭＳ Ｐゴシック" charset="-128"/>
                <a:cs typeface="+mn-cs"/>
              </a:defRPr>
            </a:lvl2pPr>
            <a:lvl3pPr>
              <a:defRPr lang="en-US" sz="600" smtClean="0">
                <a:latin typeface="Arial" pitchFamily="34" charset="0"/>
                <a:ea typeface="ＭＳ Ｐゴシック" charset="-128"/>
                <a:cs typeface="+mn-cs"/>
              </a:defRPr>
            </a:lvl3pPr>
            <a:lvl4pPr>
              <a:defRPr lang="en-US" sz="600" smtClean="0">
                <a:latin typeface="Arial" pitchFamily="34" charset="0"/>
                <a:ea typeface="ＭＳ Ｐゴシック" charset="-128"/>
                <a:cs typeface="+mn-cs"/>
              </a:defRPr>
            </a:lvl4pPr>
            <a:lvl5pPr>
              <a:defRPr lang="en-GB" sz="600">
                <a:latin typeface="Arial" pitchFamily="34" charset="0"/>
                <a:ea typeface="ＭＳ Ｐゴシック" charset="-128"/>
                <a:cs typeface="+mn-cs"/>
              </a:defRPr>
            </a:lvl5pPr>
          </a:lstStyle>
          <a:p>
            <a:pPr lvl="0"/>
            <a:r>
              <a:rPr lang="en-US"/>
              <a:t>Edit Master text styles</a:t>
            </a:r>
          </a:p>
        </p:txBody>
      </p:sp>
      <p:sp>
        <p:nvSpPr>
          <p:cNvPr id="12" name="Content Placeholder 3">
            <a:extLst>
              <a:ext uri="{FF2B5EF4-FFF2-40B4-BE49-F238E27FC236}">
                <a16:creationId xmlns:a16="http://schemas.microsoft.com/office/drawing/2014/main" id="{CD394F95-A3BC-4925-8C3B-0EDC77B973D5}"/>
              </a:ext>
            </a:extLst>
          </p:cNvPr>
          <p:cNvSpPr>
            <a:spLocks noGrp="1"/>
          </p:cNvSpPr>
          <p:nvPr>
            <p:ph idx="1"/>
          </p:nvPr>
        </p:nvSpPr>
        <p:spPr>
          <a:xfrm>
            <a:off x="323893" y="1503949"/>
            <a:ext cx="8596211" cy="4571417"/>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4" name="Subtitle 2">
            <a:extLst>
              <a:ext uri="{FF2B5EF4-FFF2-40B4-BE49-F238E27FC236}">
                <a16:creationId xmlns:a16="http://schemas.microsoft.com/office/drawing/2014/main" id="{FC489DA6-F141-4FF5-839E-59295DC1CE48}"/>
              </a:ext>
            </a:extLst>
          </p:cNvPr>
          <p:cNvSpPr>
            <a:spLocks noGrp="1"/>
          </p:cNvSpPr>
          <p:nvPr>
            <p:ph type="body" sz="quarter" idx="14"/>
          </p:nvPr>
        </p:nvSpPr>
        <p:spPr>
          <a:xfrm>
            <a:off x="323893" y="1051200"/>
            <a:ext cx="7414988" cy="339224"/>
          </a:xfrm>
        </p:spPr>
        <p:txBody>
          <a:bodyPr lIns="0"/>
          <a:lstStyle>
            <a:lvl1pPr marL="0" indent="0" algn="l">
              <a:buNone/>
              <a:defRPr lang="en-GB" sz="1500" kern="0" cap="all" baseline="0">
                <a:solidFill>
                  <a:schemeClr val="accent2"/>
                </a:solidFill>
              </a:defRPr>
            </a:lvl1pPr>
          </a:lstStyle>
          <a:p>
            <a:pPr lvl="0"/>
            <a:r>
              <a:rPr lang="en-US"/>
              <a:t>Edit Master text styles</a:t>
            </a:r>
          </a:p>
        </p:txBody>
      </p:sp>
      <p:sp>
        <p:nvSpPr>
          <p:cNvPr id="7" name="Title 1"/>
          <p:cNvSpPr>
            <a:spLocks noGrp="1"/>
          </p:cNvSpPr>
          <p:nvPr>
            <p:ph type="title"/>
          </p:nvPr>
        </p:nvSpPr>
        <p:spPr>
          <a:xfrm>
            <a:off x="323894" y="120316"/>
            <a:ext cx="8077157" cy="724604"/>
          </a:xfrm>
        </p:spPr>
        <p:txBody>
          <a:bodyPr anchor="b"/>
          <a:lstStyle>
            <a:lvl1pPr>
              <a:defRPr sz="2100"/>
            </a:lvl1pPr>
          </a:lstStyle>
          <a:p>
            <a:r>
              <a:rPr lang="en-US" dirty="0"/>
              <a:t>Click to edit Master title style</a:t>
            </a:r>
            <a:endParaRPr lang="en-GB" dirty="0"/>
          </a:p>
        </p:txBody>
      </p:sp>
    </p:spTree>
    <p:extLst>
      <p:ext uri="{BB962C8B-B14F-4D97-AF65-F5344CB8AC3E}">
        <p14:creationId xmlns:p14="http://schemas.microsoft.com/office/powerpoint/2010/main" val="319633958"/>
      </p:ext>
    </p:extLst>
  </p:cSld>
  <p:clrMapOvr>
    <a:masterClrMapping/>
  </p:clrMapOvr>
  <p:transition spd="slow">
    <p:push/>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6" name="Rectangle 8">
            <a:hlinkClick r:id="rId2" action="ppaction://hlinksldjump"/>
            <a:extLst>
              <a:ext uri="{FF2B5EF4-FFF2-40B4-BE49-F238E27FC236}">
                <a16:creationId xmlns:a16="http://schemas.microsoft.com/office/drawing/2014/main" id="{C3346AAE-AB78-4663-8447-9918BDA1BD3A}"/>
              </a:ext>
            </a:extLst>
          </p:cNvPr>
          <p:cNvSpPr>
            <a:spLocks noChangeArrowheads="1"/>
          </p:cNvSpPr>
          <p:nvPr userDrawn="1"/>
        </p:nvSpPr>
        <p:spPr bwMode="auto">
          <a:xfrm>
            <a:off x="8472488" y="244475"/>
            <a:ext cx="4476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a:solidFill>
                <a:srgbClr val="151515"/>
              </a:solidFill>
            </a:endParaRPr>
          </a:p>
        </p:txBody>
      </p:sp>
      <p:sp>
        <p:nvSpPr>
          <p:cNvPr id="4" name="Text Placeholder 3"/>
          <p:cNvSpPr>
            <a:spLocks noGrp="1"/>
          </p:cNvSpPr>
          <p:nvPr>
            <p:ph type="body" sz="quarter" idx="15"/>
          </p:nvPr>
        </p:nvSpPr>
        <p:spPr>
          <a:xfrm>
            <a:off x="323894" y="6075364"/>
            <a:ext cx="8067633" cy="340892"/>
          </a:xfrm>
          <a:noFill/>
        </p:spPr>
        <p:txBody>
          <a:bodyPr lIns="0" tIns="0" rIns="0" bIns="0" rtlCol="0" anchor="b">
            <a:noAutofit/>
          </a:bodyPr>
          <a:lstStyle>
            <a:lvl1pPr marL="0" indent="0">
              <a:spcAft>
                <a:spcPts val="450"/>
              </a:spcAft>
              <a:buNone/>
              <a:defRPr lang="en-US" sz="675" kern="1200" smtClean="0">
                <a:solidFill>
                  <a:schemeClr val="accent4"/>
                </a:solidFill>
                <a:latin typeface="Arial" pitchFamily="34" charset="0"/>
                <a:ea typeface="ＭＳ Ｐゴシック" charset="-128"/>
                <a:cs typeface="+mn-cs"/>
              </a:defRPr>
            </a:lvl1pPr>
            <a:lvl2pPr>
              <a:defRPr lang="en-US" sz="600" smtClean="0">
                <a:latin typeface="Arial" pitchFamily="34" charset="0"/>
                <a:ea typeface="ＭＳ Ｐゴシック" charset="-128"/>
                <a:cs typeface="+mn-cs"/>
              </a:defRPr>
            </a:lvl2pPr>
            <a:lvl3pPr>
              <a:defRPr lang="en-US" sz="600" smtClean="0">
                <a:latin typeface="Arial" pitchFamily="34" charset="0"/>
                <a:ea typeface="ＭＳ Ｐゴシック" charset="-128"/>
                <a:cs typeface="+mn-cs"/>
              </a:defRPr>
            </a:lvl3pPr>
            <a:lvl4pPr>
              <a:defRPr lang="en-US" sz="600" smtClean="0">
                <a:latin typeface="Arial" pitchFamily="34" charset="0"/>
                <a:ea typeface="ＭＳ Ｐゴシック" charset="-128"/>
                <a:cs typeface="+mn-cs"/>
              </a:defRPr>
            </a:lvl4pPr>
            <a:lvl5pPr>
              <a:defRPr lang="en-GB" sz="600">
                <a:latin typeface="Arial" pitchFamily="34" charset="0"/>
                <a:ea typeface="ＭＳ Ｐゴシック" charset="-128"/>
                <a:cs typeface="+mn-cs"/>
              </a:defRPr>
            </a:lvl5pPr>
          </a:lstStyle>
          <a:p>
            <a:pPr lvl="0"/>
            <a:r>
              <a:rPr lang="en-US"/>
              <a:t>Edit Master text styles</a:t>
            </a:r>
          </a:p>
        </p:txBody>
      </p:sp>
      <p:sp>
        <p:nvSpPr>
          <p:cNvPr id="12" name="Content Placeholder 3">
            <a:extLst>
              <a:ext uri="{FF2B5EF4-FFF2-40B4-BE49-F238E27FC236}">
                <a16:creationId xmlns:a16="http://schemas.microsoft.com/office/drawing/2014/main" id="{CD394F95-A3BC-4925-8C3B-0EDC77B973D5}"/>
              </a:ext>
            </a:extLst>
          </p:cNvPr>
          <p:cNvSpPr>
            <a:spLocks noGrp="1"/>
          </p:cNvSpPr>
          <p:nvPr>
            <p:ph idx="1"/>
          </p:nvPr>
        </p:nvSpPr>
        <p:spPr>
          <a:xfrm>
            <a:off x="323894" y="1503949"/>
            <a:ext cx="8596211" cy="4571417"/>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4" name="Subtitle 2">
            <a:extLst>
              <a:ext uri="{FF2B5EF4-FFF2-40B4-BE49-F238E27FC236}">
                <a16:creationId xmlns:a16="http://schemas.microsoft.com/office/drawing/2014/main" id="{FC489DA6-F141-4FF5-839E-59295DC1CE48}"/>
              </a:ext>
            </a:extLst>
          </p:cNvPr>
          <p:cNvSpPr>
            <a:spLocks noGrp="1"/>
          </p:cNvSpPr>
          <p:nvPr>
            <p:ph type="body" sz="quarter" idx="14"/>
          </p:nvPr>
        </p:nvSpPr>
        <p:spPr>
          <a:xfrm>
            <a:off x="323893" y="1051200"/>
            <a:ext cx="7414988" cy="339224"/>
          </a:xfrm>
        </p:spPr>
        <p:txBody>
          <a:bodyPr lIns="0"/>
          <a:lstStyle>
            <a:lvl1pPr marL="0" indent="0" algn="l">
              <a:buNone/>
              <a:defRPr lang="en-GB" sz="1500" kern="0" cap="all" baseline="0">
                <a:solidFill>
                  <a:schemeClr val="accent2"/>
                </a:solidFill>
              </a:defRPr>
            </a:lvl1pPr>
          </a:lstStyle>
          <a:p>
            <a:pPr lvl="0"/>
            <a:r>
              <a:rPr lang="en-US"/>
              <a:t>Edit Master text styles</a:t>
            </a:r>
          </a:p>
        </p:txBody>
      </p:sp>
      <p:sp>
        <p:nvSpPr>
          <p:cNvPr id="7" name="Title 1"/>
          <p:cNvSpPr>
            <a:spLocks noGrp="1"/>
          </p:cNvSpPr>
          <p:nvPr>
            <p:ph type="title"/>
          </p:nvPr>
        </p:nvSpPr>
        <p:spPr>
          <a:xfrm>
            <a:off x="323894" y="120316"/>
            <a:ext cx="8077157" cy="724604"/>
          </a:xfrm>
        </p:spPr>
        <p:txBody>
          <a:bodyPr anchor="b"/>
          <a:lstStyle>
            <a:lvl1pPr>
              <a:defRPr sz="2100"/>
            </a:lvl1pPr>
          </a:lstStyle>
          <a:p>
            <a:r>
              <a:rPr lang="en-US" dirty="0"/>
              <a:t>Click to edit Master title style</a:t>
            </a:r>
            <a:endParaRPr lang="en-GB" dirty="0"/>
          </a:p>
        </p:txBody>
      </p:sp>
    </p:spTree>
    <p:extLst>
      <p:ext uri="{BB962C8B-B14F-4D97-AF65-F5344CB8AC3E}">
        <p14:creationId xmlns:p14="http://schemas.microsoft.com/office/powerpoint/2010/main" val="1407137493"/>
      </p:ext>
    </p:extLst>
  </p:cSld>
  <p:clrMapOvr>
    <a:masterClrMapping/>
  </p:clrMapOvr>
  <p:transition spd="slow">
    <p:push/>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6" name="Rectangle 8">
            <a:hlinkClick r:id="rId2" action="ppaction://hlinksldjump"/>
            <a:extLst>
              <a:ext uri="{FF2B5EF4-FFF2-40B4-BE49-F238E27FC236}">
                <a16:creationId xmlns:a16="http://schemas.microsoft.com/office/drawing/2014/main" id="{C3346AAE-AB78-4663-8447-9918BDA1BD3A}"/>
              </a:ext>
            </a:extLst>
          </p:cNvPr>
          <p:cNvSpPr>
            <a:spLocks noChangeArrowheads="1"/>
          </p:cNvSpPr>
          <p:nvPr userDrawn="1"/>
        </p:nvSpPr>
        <p:spPr bwMode="auto">
          <a:xfrm>
            <a:off x="8472488" y="244475"/>
            <a:ext cx="4476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a:solidFill>
                <a:srgbClr val="151515"/>
              </a:solidFill>
            </a:endParaRPr>
          </a:p>
        </p:txBody>
      </p:sp>
      <p:sp>
        <p:nvSpPr>
          <p:cNvPr id="4" name="Text Placeholder 3"/>
          <p:cNvSpPr>
            <a:spLocks noGrp="1"/>
          </p:cNvSpPr>
          <p:nvPr>
            <p:ph type="body" sz="quarter" idx="15"/>
          </p:nvPr>
        </p:nvSpPr>
        <p:spPr>
          <a:xfrm>
            <a:off x="323894" y="6075364"/>
            <a:ext cx="8067633" cy="340892"/>
          </a:xfrm>
          <a:noFill/>
        </p:spPr>
        <p:txBody>
          <a:bodyPr lIns="0" tIns="0" rIns="0" bIns="0" rtlCol="0" anchor="b">
            <a:noAutofit/>
          </a:bodyPr>
          <a:lstStyle>
            <a:lvl1pPr marL="0" indent="0">
              <a:spcAft>
                <a:spcPts val="450"/>
              </a:spcAft>
              <a:buNone/>
              <a:defRPr lang="en-US" sz="675" kern="1200" smtClean="0">
                <a:solidFill>
                  <a:schemeClr val="accent4"/>
                </a:solidFill>
                <a:latin typeface="Arial" pitchFamily="34" charset="0"/>
                <a:ea typeface="ＭＳ Ｐゴシック" charset="-128"/>
                <a:cs typeface="+mn-cs"/>
              </a:defRPr>
            </a:lvl1pPr>
            <a:lvl2pPr>
              <a:defRPr lang="en-US" sz="600" smtClean="0">
                <a:latin typeface="Arial" pitchFamily="34" charset="0"/>
                <a:ea typeface="ＭＳ Ｐゴシック" charset="-128"/>
                <a:cs typeface="+mn-cs"/>
              </a:defRPr>
            </a:lvl2pPr>
            <a:lvl3pPr>
              <a:defRPr lang="en-US" sz="600" smtClean="0">
                <a:latin typeface="Arial" pitchFamily="34" charset="0"/>
                <a:ea typeface="ＭＳ Ｐゴシック" charset="-128"/>
                <a:cs typeface="+mn-cs"/>
              </a:defRPr>
            </a:lvl3pPr>
            <a:lvl4pPr>
              <a:defRPr lang="en-US" sz="600" smtClean="0">
                <a:latin typeface="Arial" pitchFamily="34" charset="0"/>
                <a:ea typeface="ＭＳ Ｐゴシック" charset="-128"/>
                <a:cs typeface="+mn-cs"/>
              </a:defRPr>
            </a:lvl4pPr>
            <a:lvl5pPr>
              <a:defRPr lang="en-GB" sz="600">
                <a:latin typeface="Arial" pitchFamily="34" charset="0"/>
                <a:ea typeface="ＭＳ Ｐゴシック" charset="-128"/>
                <a:cs typeface="+mn-cs"/>
              </a:defRPr>
            </a:lvl5pPr>
          </a:lstStyle>
          <a:p>
            <a:pPr lvl="0"/>
            <a:r>
              <a:rPr lang="en-US"/>
              <a:t>Edit Master text styles</a:t>
            </a:r>
          </a:p>
        </p:txBody>
      </p:sp>
      <p:sp>
        <p:nvSpPr>
          <p:cNvPr id="12" name="Content Placeholder 3">
            <a:extLst>
              <a:ext uri="{FF2B5EF4-FFF2-40B4-BE49-F238E27FC236}">
                <a16:creationId xmlns:a16="http://schemas.microsoft.com/office/drawing/2014/main" id="{CD394F95-A3BC-4925-8C3B-0EDC77B973D5}"/>
              </a:ext>
            </a:extLst>
          </p:cNvPr>
          <p:cNvSpPr>
            <a:spLocks noGrp="1"/>
          </p:cNvSpPr>
          <p:nvPr>
            <p:ph idx="1"/>
          </p:nvPr>
        </p:nvSpPr>
        <p:spPr>
          <a:xfrm>
            <a:off x="323894" y="1503949"/>
            <a:ext cx="8596211" cy="4571417"/>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4" name="Subtitle 2">
            <a:extLst>
              <a:ext uri="{FF2B5EF4-FFF2-40B4-BE49-F238E27FC236}">
                <a16:creationId xmlns:a16="http://schemas.microsoft.com/office/drawing/2014/main" id="{FC489DA6-F141-4FF5-839E-59295DC1CE48}"/>
              </a:ext>
            </a:extLst>
          </p:cNvPr>
          <p:cNvSpPr>
            <a:spLocks noGrp="1"/>
          </p:cNvSpPr>
          <p:nvPr>
            <p:ph type="body" sz="quarter" idx="14"/>
          </p:nvPr>
        </p:nvSpPr>
        <p:spPr>
          <a:xfrm>
            <a:off x="323893" y="1051200"/>
            <a:ext cx="7414988" cy="339224"/>
          </a:xfrm>
        </p:spPr>
        <p:txBody>
          <a:bodyPr lIns="0"/>
          <a:lstStyle>
            <a:lvl1pPr marL="0" indent="0" algn="l">
              <a:buNone/>
              <a:defRPr lang="en-GB" sz="1500" kern="0" cap="all" baseline="0">
                <a:solidFill>
                  <a:schemeClr val="accent2"/>
                </a:solidFill>
              </a:defRPr>
            </a:lvl1pPr>
          </a:lstStyle>
          <a:p>
            <a:pPr lvl="0"/>
            <a:r>
              <a:rPr lang="en-US"/>
              <a:t>Edit Master text styles</a:t>
            </a:r>
          </a:p>
        </p:txBody>
      </p:sp>
      <p:sp>
        <p:nvSpPr>
          <p:cNvPr id="7" name="Title 1"/>
          <p:cNvSpPr>
            <a:spLocks noGrp="1"/>
          </p:cNvSpPr>
          <p:nvPr>
            <p:ph type="title"/>
          </p:nvPr>
        </p:nvSpPr>
        <p:spPr>
          <a:xfrm>
            <a:off x="323894" y="120316"/>
            <a:ext cx="8077157" cy="724604"/>
          </a:xfrm>
        </p:spPr>
        <p:txBody>
          <a:bodyPr anchor="b"/>
          <a:lstStyle>
            <a:lvl1pPr>
              <a:defRPr sz="2100"/>
            </a:lvl1pPr>
          </a:lstStyle>
          <a:p>
            <a:r>
              <a:rPr lang="en-US" dirty="0"/>
              <a:t>Click to edit Master title style</a:t>
            </a:r>
            <a:endParaRPr lang="en-GB" dirty="0"/>
          </a:p>
        </p:txBody>
      </p:sp>
    </p:spTree>
    <p:extLst>
      <p:ext uri="{BB962C8B-B14F-4D97-AF65-F5344CB8AC3E}">
        <p14:creationId xmlns:p14="http://schemas.microsoft.com/office/powerpoint/2010/main" val="3596676395"/>
      </p:ext>
    </p:extLst>
  </p:cSld>
  <p:clrMapOvr>
    <a:masterClrMapping/>
  </p:clrMapOvr>
  <p:transition spd="slow">
    <p:push/>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Headin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71153E-92E6-448B-B550-E1BF07874628}"/>
              </a:ext>
            </a:extLst>
          </p:cNvPr>
          <p:cNvSpPr>
            <a:spLocks noGrp="1"/>
          </p:cNvSpPr>
          <p:nvPr>
            <p:ph type="ftr" sz="quarter" idx="11"/>
          </p:nvPr>
        </p:nvSpPr>
        <p:spPr/>
        <p:txBody>
          <a:bodyPr/>
          <a:lstStyle/>
          <a:p>
            <a:r>
              <a:rPr lang="en-US"/>
              <a:t>For internal education only. Do not distribute, disseminate or copy.</a:t>
            </a:r>
            <a:endParaRPr lang="en-US" dirty="0"/>
          </a:p>
        </p:txBody>
      </p:sp>
      <p:sp>
        <p:nvSpPr>
          <p:cNvPr id="4" name="Slide Number Placeholder 3">
            <a:extLst>
              <a:ext uri="{FF2B5EF4-FFF2-40B4-BE49-F238E27FC236}">
                <a16:creationId xmlns:a16="http://schemas.microsoft.com/office/drawing/2014/main" id="{82CF824E-5CD7-4CF2-AAC3-E377279720A2}"/>
              </a:ext>
            </a:extLst>
          </p:cNvPr>
          <p:cNvSpPr>
            <a:spLocks noGrp="1"/>
          </p:cNvSpPr>
          <p:nvPr>
            <p:ph type="sldNum" sz="quarter" idx="12"/>
          </p:nvPr>
        </p:nvSpPr>
        <p:spPr/>
        <p:txBody>
          <a:bodyPr/>
          <a:lstStyle/>
          <a:p>
            <a:fld id="{24C8C45C-947F-4981-8B3F-4F32E973C901}" type="slidenum">
              <a:rPr lang="en-US" smtClean="0"/>
              <a:pPr/>
              <a:t>‹#›</a:t>
            </a:fld>
            <a:endParaRPr lang="en-US" dirty="0"/>
          </a:p>
        </p:txBody>
      </p:sp>
      <p:sp>
        <p:nvSpPr>
          <p:cNvPr id="2" name="Date Placeholder 1">
            <a:extLst>
              <a:ext uri="{FF2B5EF4-FFF2-40B4-BE49-F238E27FC236}">
                <a16:creationId xmlns:a16="http://schemas.microsoft.com/office/drawing/2014/main" id="{73339C81-E17D-44AC-A1AC-E110B2970C8F}"/>
              </a:ext>
            </a:extLst>
          </p:cNvPr>
          <p:cNvSpPr>
            <a:spLocks noGrp="1"/>
          </p:cNvSpPr>
          <p:nvPr>
            <p:ph type="dt" sz="half" idx="10"/>
          </p:nvPr>
        </p:nvSpPr>
        <p:spPr/>
        <p:txBody>
          <a:bodyPr/>
          <a:lstStyle>
            <a:lvl1pPr>
              <a:defRPr>
                <a:solidFill>
                  <a:schemeClr val="accent1"/>
                </a:solidFill>
              </a:defRPr>
            </a:lvl1pPr>
          </a:lstStyle>
          <a:p>
            <a:fld id="{21E38A2B-F8A8-4E06-9A93-36A77DE079BB}" type="datetime4">
              <a:rPr lang="en-US" smtClean="0"/>
              <a:t>September 21, 2025</a:t>
            </a:fld>
            <a:endParaRPr lang="en-US" dirty="0"/>
          </a:p>
        </p:txBody>
      </p:sp>
      <p:sp>
        <p:nvSpPr>
          <p:cNvPr id="7" name="Title 3">
            <a:extLst>
              <a:ext uri="{FF2B5EF4-FFF2-40B4-BE49-F238E27FC236}">
                <a16:creationId xmlns:a16="http://schemas.microsoft.com/office/drawing/2014/main" id="{728306B7-93CD-4916-A7BF-E8A7B3EFE027}"/>
              </a:ext>
            </a:extLst>
          </p:cNvPr>
          <p:cNvSpPr>
            <a:spLocks noGrp="1"/>
          </p:cNvSpPr>
          <p:nvPr>
            <p:ph type="title" hasCustomPrompt="1"/>
          </p:nvPr>
        </p:nvSpPr>
        <p:spPr>
          <a:xfrm>
            <a:off x="486000" y="648000"/>
            <a:ext cx="8172000" cy="900000"/>
          </a:xfrm>
        </p:spPr>
        <p:txBody>
          <a:bodyPr anchor="t"/>
          <a:lstStyle>
            <a:lvl1pPr>
              <a:defRPr>
                <a:solidFill>
                  <a:schemeClr val="tx2"/>
                </a:solidFill>
              </a:defRPr>
            </a:lvl1pPr>
          </a:lstStyle>
          <a:p>
            <a:r>
              <a:rPr lang="en-US" dirty="0"/>
              <a:t>Insert heading</a:t>
            </a:r>
          </a:p>
        </p:txBody>
      </p:sp>
    </p:spTree>
    <p:extLst>
      <p:ext uri="{BB962C8B-B14F-4D97-AF65-F5344CB8AC3E}">
        <p14:creationId xmlns:p14="http://schemas.microsoft.com/office/powerpoint/2010/main" val="406922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8" Type="http://schemas.openxmlformats.org/officeDocument/2006/relationships/slideLayout" Target="../slideLayouts/slideLayout48.xml"/><Relationship Id="rId3"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53" name="Rectangle 29"/>
          <p:cNvSpPr>
            <a:spLocks noGrp="1" noChangeArrowheads="1"/>
          </p:cNvSpPr>
          <p:nvPr>
            <p:ph type="title"/>
          </p:nvPr>
        </p:nvSpPr>
        <p:spPr bwMode="auto">
          <a:xfrm>
            <a:off x="323893" y="291538"/>
            <a:ext cx="741498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72000" rIns="0" bIns="0" numCol="1" anchor="t" anchorCtr="0" compatLnSpc="1">
            <a:prstTxWarp prst="textNoShape">
              <a:avLst/>
            </a:prstTxWarp>
            <a:noAutofit/>
          </a:bodyPr>
          <a:lstStyle/>
          <a:p>
            <a:pPr lvl="0"/>
            <a:r>
              <a:rPr lang="en-US" noProof="0" dirty="0"/>
              <a:t>Click to edit Master title style</a:t>
            </a:r>
            <a:endParaRPr lang="en-GB" noProof="0" dirty="0"/>
          </a:p>
        </p:txBody>
      </p:sp>
      <p:sp>
        <p:nvSpPr>
          <p:cNvPr id="1073" name="Rectangle 49"/>
          <p:cNvSpPr>
            <a:spLocks noGrp="1" noChangeArrowheads="1"/>
          </p:cNvSpPr>
          <p:nvPr>
            <p:ph type="body" idx="1"/>
          </p:nvPr>
        </p:nvSpPr>
        <p:spPr bwMode="auto">
          <a:xfrm>
            <a:off x="323895" y="1736976"/>
            <a:ext cx="8549014" cy="4338388"/>
          </a:xfrm>
          <a:prstGeom prst="rect">
            <a:avLst/>
          </a:prstGeom>
          <a:extLst>
            <a:ext uri="{FAA26D3D-D897-4be2-8F04-BA451C77F1D7}">
              <ma14:placeholderFlag xmlns="" xmlns:ma14="http://schemas.microsoft.com/office/mac/drawingml/2011/main" val="1"/>
            </a:ext>
          </a:extLst>
        </p:spPr>
        <p:txBody>
          <a:bodyPr/>
          <a:lstStyle/>
          <a:p>
            <a:pPr lvl="0">
              <a:lnSpc>
                <a:spcPct val="100000"/>
              </a:lnSpc>
              <a:spcBef>
                <a:spcPts val="8"/>
              </a:spcBef>
              <a:spcAft>
                <a:spcPts val="600"/>
              </a:spcAft>
              <a:buSzPct val="100000"/>
            </a:pPr>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pic>
        <p:nvPicPr>
          <p:cNvPr id="1027" name="Confidential" descr="U:\LEO Pharma\Jobs\4707_PowerPoint justeringer og ny funktionalitet\Received\Work\Confidential_logo_16_9.emf" hidden="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27203" y="0"/>
            <a:ext cx="911678" cy="23896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bwMode="auto">
          <a:xfrm>
            <a:off x="324001" y="909441"/>
            <a:ext cx="8563646" cy="45719"/>
          </a:xfrm>
          <a:prstGeom prst="rect">
            <a:avLst/>
          </a:prstGeom>
          <a:solidFill>
            <a:srgbClr val="D6B099"/>
          </a:solidFill>
          <a:ln w="9525" cap="flat" cmpd="sng" algn="ctr">
            <a:noFill/>
            <a:prstDash val="solid"/>
            <a:miter lim="800000"/>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indent="0" algn="ctr" defTabSz="685766" rtl="0" eaLnBrk="0" fontAlgn="base" latinLnBrk="0" hangingPunct="0">
              <a:lnSpc>
                <a:spcPct val="100000"/>
              </a:lnSpc>
              <a:spcBef>
                <a:spcPct val="0"/>
              </a:spcBef>
              <a:spcAft>
                <a:spcPct val="0"/>
              </a:spcAft>
              <a:buClrTx/>
              <a:buSzTx/>
              <a:buFontTx/>
              <a:buNone/>
              <a:tabLst/>
            </a:pPr>
            <a:endParaRPr kumimoji="0" lang="en-GB" sz="105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356464262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dt="0"/>
  <p:txStyles>
    <p:titleStyle>
      <a:lvl1pPr algn="l" rtl="0" eaLnBrk="1" fontAlgn="base" hangingPunct="1">
        <a:lnSpc>
          <a:spcPct val="83000"/>
        </a:lnSpc>
        <a:spcBef>
          <a:spcPct val="0"/>
        </a:spcBef>
        <a:spcAft>
          <a:spcPct val="0"/>
        </a:spcAft>
        <a:defRPr lang="en-GB" sz="2100" b="0" i="0" kern="0" noProof="0">
          <a:solidFill>
            <a:schemeClr val="tx1"/>
          </a:solidFill>
          <a:latin typeface="Georgia" panose="02040502050405020303" pitchFamily="18" charset="0"/>
          <a:ea typeface="+mj-ea"/>
          <a:cs typeface="Verdana"/>
        </a:defRPr>
      </a:lvl1pPr>
      <a:lvl2pPr algn="l" rtl="0" eaLnBrk="1" fontAlgn="base" hangingPunct="1">
        <a:spcBef>
          <a:spcPct val="0"/>
        </a:spcBef>
        <a:spcAft>
          <a:spcPct val="0"/>
        </a:spcAft>
        <a:defRPr sz="2400" b="1" i="1">
          <a:solidFill>
            <a:srgbClr val="006B6E"/>
          </a:solidFill>
          <a:latin typeface="Verdana" charset="0"/>
          <a:ea typeface="ＭＳ Ｐゴシック" charset="0"/>
          <a:cs typeface="ＭＳ Ｐゴシック" charset="0"/>
        </a:defRPr>
      </a:lvl2pPr>
      <a:lvl3pPr algn="l" rtl="0" eaLnBrk="1" fontAlgn="base" hangingPunct="1">
        <a:spcBef>
          <a:spcPct val="0"/>
        </a:spcBef>
        <a:spcAft>
          <a:spcPct val="0"/>
        </a:spcAft>
        <a:defRPr sz="2400" b="1" i="1">
          <a:solidFill>
            <a:srgbClr val="006B6E"/>
          </a:solidFill>
          <a:latin typeface="Verdana" charset="0"/>
          <a:ea typeface="ＭＳ Ｐゴシック" charset="0"/>
          <a:cs typeface="ＭＳ Ｐゴシック" charset="0"/>
        </a:defRPr>
      </a:lvl3pPr>
      <a:lvl4pPr algn="l" rtl="0" eaLnBrk="1" fontAlgn="base" hangingPunct="1">
        <a:spcBef>
          <a:spcPct val="0"/>
        </a:spcBef>
        <a:spcAft>
          <a:spcPct val="0"/>
        </a:spcAft>
        <a:defRPr sz="2400" b="1" i="1">
          <a:solidFill>
            <a:srgbClr val="006B6E"/>
          </a:solidFill>
          <a:latin typeface="Verdana" charset="0"/>
          <a:ea typeface="ＭＳ Ｐゴシック" charset="0"/>
          <a:cs typeface="ＭＳ Ｐゴシック" charset="0"/>
        </a:defRPr>
      </a:lvl4pPr>
      <a:lvl5pPr algn="l" rtl="0" eaLnBrk="1" fontAlgn="base" hangingPunct="1">
        <a:spcBef>
          <a:spcPct val="0"/>
        </a:spcBef>
        <a:spcAft>
          <a:spcPct val="0"/>
        </a:spcAft>
        <a:defRPr sz="2400" b="1" i="1">
          <a:solidFill>
            <a:srgbClr val="006B6E"/>
          </a:solidFill>
          <a:latin typeface="Verdana" charset="0"/>
          <a:ea typeface="ＭＳ Ｐゴシック" charset="0"/>
          <a:cs typeface="ＭＳ Ｐゴシック" charset="0"/>
        </a:defRPr>
      </a:lvl5pPr>
      <a:lvl6pPr marL="342884" algn="l" rtl="0" eaLnBrk="1" fontAlgn="base" hangingPunct="1">
        <a:spcBef>
          <a:spcPct val="0"/>
        </a:spcBef>
        <a:spcAft>
          <a:spcPct val="0"/>
        </a:spcAft>
        <a:defRPr sz="2700" b="1">
          <a:solidFill>
            <a:srgbClr val="006B6E"/>
          </a:solidFill>
          <a:latin typeface="Arial" charset="0"/>
          <a:ea typeface="ＭＳ Ｐゴシック" charset="0"/>
          <a:cs typeface="ＭＳ Ｐゴシック" charset="0"/>
        </a:defRPr>
      </a:lvl6pPr>
      <a:lvl7pPr marL="685766" algn="l" rtl="0" eaLnBrk="1" fontAlgn="base" hangingPunct="1">
        <a:spcBef>
          <a:spcPct val="0"/>
        </a:spcBef>
        <a:spcAft>
          <a:spcPct val="0"/>
        </a:spcAft>
        <a:defRPr sz="2700" b="1">
          <a:solidFill>
            <a:srgbClr val="006B6E"/>
          </a:solidFill>
          <a:latin typeface="Arial" charset="0"/>
          <a:ea typeface="ＭＳ Ｐゴシック" charset="0"/>
          <a:cs typeface="ＭＳ Ｐゴシック" charset="0"/>
        </a:defRPr>
      </a:lvl7pPr>
      <a:lvl8pPr marL="1028649" algn="l" rtl="0" eaLnBrk="1" fontAlgn="base" hangingPunct="1">
        <a:spcBef>
          <a:spcPct val="0"/>
        </a:spcBef>
        <a:spcAft>
          <a:spcPct val="0"/>
        </a:spcAft>
        <a:defRPr sz="2700" b="1">
          <a:solidFill>
            <a:srgbClr val="006B6E"/>
          </a:solidFill>
          <a:latin typeface="Arial" charset="0"/>
          <a:ea typeface="ＭＳ Ｐゴシック" charset="0"/>
          <a:cs typeface="ＭＳ Ｐゴシック" charset="0"/>
        </a:defRPr>
      </a:lvl8pPr>
      <a:lvl9pPr marL="1371532" algn="l" rtl="0" eaLnBrk="1" fontAlgn="base" hangingPunct="1">
        <a:spcBef>
          <a:spcPct val="0"/>
        </a:spcBef>
        <a:spcAft>
          <a:spcPct val="0"/>
        </a:spcAft>
        <a:defRPr sz="2700" b="1">
          <a:solidFill>
            <a:srgbClr val="006B6E"/>
          </a:solidFill>
          <a:latin typeface="Arial" charset="0"/>
          <a:ea typeface="ＭＳ Ｐゴシック" charset="0"/>
          <a:cs typeface="ＭＳ Ｐゴシック" charset="0"/>
        </a:defRPr>
      </a:lvl9pPr>
    </p:titleStyle>
    <p:bodyStyle>
      <a:lvl1pPr marL="134994" indent="-134994" algn="l" rtl="0" eaLnBrk="1" fontAlgn="base" hangingPunct="1">
        <a:lnSpc>
          <a:spcPct val="100000"/>
        </a:lnSpc>
        <a:spcBef>
          <a:spcPts val="0"/>
        </a:spcBef>
        <a:spcAft>
          <a:spcPts val="225"/>
        </a:spcAft>
        <a:buClr>
          <a:schemeClr val="tx1"/>
        </a:buClr>
        <a:buFont typeface="Arial" pitchFamily="34" charset="0"/>
        <a:buChar char="•"/>
        <a:defRPr lang="en-US" sz="1350" kern="0" noProof="0">
          <a:solidFill>
            <a:schemeClr val="tx2">
              <a:lumMod val="10000"/>
            </a:schemeClr>
          </a:solidFill>
          <a:latin typeface="+mn-lt"/>
          <a:ea typeface="+mn-ea"/>
          <a:cs typeface="Verdana"/>
        </a:defRPr>
      </a:lvl1pPr>
      <a:lvl2pPr marL="288886" indent="-153893" algn="l" rtl="0" eaLnBrk="1" fontAlgn="base" hangingPunct="1">
        <a:lnSpc>
          <a:spcPct val="100000"/>
        </a:lnSpc>
        <a:spcBef>
          <a:spcPts val="0"/>
        </a:spcBef>
        <a:spcAft>
          <a:spcPts val="225"/>
        </a:spcAft>
        <a:buClr>
          <a:schemeClr val="tx1"/>
        </a:buClr>
        <a:buFont typeface="Verdana" pitchFamily="34" charset="0"/>
        <a:buChar char="◦"/>
        <a:defRPr lang="en-US" sz="1200" kern="1200" noProof="0">
          <a:solidFill>
            <a:schemeClr val="tx1"/>
          </a:solidFill>
          <a:latin typeface="+mn-lt"/>
          <a:ea typeface="+mn-ea"/>
          <a:cs typeface="Verdana"/>
        </a:defRPr>
      </a:lvl2pPr>
      <a:lvl3pPr marL="458978" indent="-153893" algn="l" rtl="0" eaLnBrk="1" fontAlgn="base" hangingPunct="1">
        <a:lnSpc>
          <a:spcPct val="100000"/>
        </a:lnSpc>
        <a:spcBef>
          <a:spcPts val="0"/>
        </a:spcBef>
        <a:spcAft>
          <a:spcPts val="225"/>
        </a:spcAft>
        <a:buClrTx/>
        <a:buFont typeface="Arial" pitchFamily="34" charset="0"/>
        <a:buChar char="─"/>
        <a:defRPr lang="en-US" sz="1050" kern="1200" noProof="0">
          <a:solidFill>
            <a:schemeClr val="tx1"/>
          </a:solidFill>
          <a:latin typeface="+mn-lt"/>
          <a:ea typeface="+mn-ea"/>
          <a:cs typeface="Verdana"/>
        </a:defRPr>
      </a:lvl3pPr>
      <a:lvl4pPr marL="558872" indent="-94496" algn="l" rtl="0" eaLnBrk="1" fontAlgn="base" hangingPunct="1">
        <a:lnSpc>
          <a:spcPct val="100000"/>
        </a:lnSpc>
        <a:spcBef>
          <a:spcPts val="0"/>
        </a:spcBef>
        <a:spcAft>
          <a:spcPts val="225"/>
        </a:spcAft>
        <a:buClrTx/>
        <a:buFont typeface="Arial" pitchFamily="34" charset="0"/>
        <a:buChar char="•"/>
        <a:defRPr lang="en-US" sz="900" kern="1200" noProof="0">
          <a:solidFill>
            <a:schemeClr val="tx1"/>
          </a:solidFill>
          <a:latin typeface="+mn-lt"/>
          <a:ea typeface="+mn-ea"/>
          <a:cs typeface="Verdana"/>
        </a:defRPr>
      </a:lvl4pPr>
      <a:lvl5pPr marL="669567" indent="-107994" algn="l" rtl="0" eaLnBrk="1" fontAlgn="base" hangingPunct="1">
        <a:lnSpc>
          <a:spcPct val="100000"/>
        </a:lnSpc>
        <a:spcBef>
          <a:spcPts val="0"/>
        </a:spcBef>
        <a:spcAft>
          <a:spcPts val="225"/>
        </a:spcAft>
        <a:buClrTx/>
        <a:buFont typeface="Verdana" pitchFamily="34" charset="0"/>
        <a:buChar char="‒"/>
        <a:defRPr lang="en-GB" sz="1050" kern="1200" noProof="0">
          <a:solidFill>
            <a:schemeClr val="tx1"/>
          </a:solidFill>
          <a:latin typeface="+mn-lt"/>
          <a:ea typeface="+mn-ea"/>
          <a:cs typeface="Verdana"/>
        </a:defRPr>
      </a:lvl5pPr>
      <a:lvl6pPr marL="0" indent="0" algn="l" rtl="0" eaLnBrk="1" fontAlgn="base" hangingPunct="1">
        <a:spcBef>
          <a:spcPct val="0"/>
        </a:spcBef>
        <a:spcAft>
          <a:spcPct val="20000"/>
        </a:spcAft>
        <a:buClr>
          <a:srgbClr val="000000"/>
        </a:buClr>
        <a:buFontTx/>
        <a:buNone/>
        <a:defRPr sz="600">
          <a:solidFill>
            <a:srgbClr val="000000"/>
          </a:solidFill>
          <a:latin typeface="+mn-lt"/>
          <a:ea typeface="+mn-ea"/>
        </a:defRPr>
      </a:lvl6pPr>
      <a:lvl7pPr marL="2318031" indent="-171442" algn="l" rtl="0" eaLnBrk="1" fontAlgn="base" hangingPunct="1">
        <a:spcBef>
          <a:spcPct val="0"/>
        </a:spcBef>
        <a:spcAft>
          <a:spcPct val="20000"/>
        </a:spcAft>
        <a:buClr>
          <a:srgbClr val="000000"/>
        </a:buClr>
        <a:buChar char="–"/>
        <a:defRPr>
          <a:solidFill>
            <a:srgbClr val="000000"/>
          </a:solidFill>
          <a:latin typeface="+mn-lt"/>
          <a:ea typeface="+mn-ea"/>
        </a:defRPr>
      </a:lvl7pPr>
      <a:lvl8pPr marL="2660915" indent="-171442" algn="l" rtl="0" eaLnBrk="1" fontAlgn="base" hangingPunct="1">
        <a:spcBef>
          <a:spcPct val="0"/>
        </a:spcBef>
        <a:spcAft>
          <a:spcPct val="20000"/>
        </a:spcAft>
        <a:buClr>
          <a:srgbClr val="000000"/>
        </a:buClr>
        <a:buChar char="–"/>
        <a:defRPr>
          <a:solidFill>
            <a:srgbClr val="000000"/>
          </a:solidFill>
          <a:latin typeface="+mn-lt"/>
          <a:ea typeface="+mn-ea"/>
        </a:defRPr>
      </a:lvl8pPr>
      <a:lvl9pPr marL="3003797" indent="-171442" algn="l" rtl="0" eaLnBrk="1" fontAlgn="base" hangingPunct="1">
        <a:spcBef>
          <a:spcPct val="0"/>
        </a:spcBef>
        <a:spcAft>
          <a:spcPct val="20000"/>
        </a:spcAft>
        <a:buClr>
          <a:srgbClr val="000000"/>
        </a:buClr>
        <a:buChar char="–"/>
        <a:defRPr>
          <a:solidFill>
            <a:srgbClr val="000000"/>
          </a:solidFill>
          <a:latin typeface="+mn-lt"/>
          <a:ea typeface="+mn-ea"/>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noChangeArrowheads="1"/>
          </p:cNvSpPr>
          <p:nvPr>
            <p:ph type="title"/>
          </p:nvPr>
        </p:nvSpPr>
        <p:spPr bwMode="auto">
          <a:xfrm>
            <a:off x="628650" y="365126"/>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l-GR"/>
          </a:p>
        </p:txBody>
      </p:sp>
      <p:sp>
        <p:nvSpPr>
          <p:cNvPr id="5123" name="Text Placeholder 2"/>
          <p:cNvSpPr>
            <a:spLocks noGrp="1" noChangeArrowheads="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51C0C97-C25F-4B63-A5BC-0627A2DDBC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BF9F7FA2-06E7-49F6-894D-9959D15DB5D2}" type="datetimeFigureOut">
              <a:rPr lang="el-GR"/>
              <a:pPr>
                <a:defRPr/>
              </a:pPr>
              <a:t>21/9/2025</a:t>
            </a:fld>
            <a:endParaRPr lang="el-GR"/>
          </a:p>
        </p:txBody>
      </p:sp>
      <p:sp>
        <p:nvSpPr>
          <p:cNvPr id="5" name="Footer Placeholder 4">
            <a:extLst>
              <a:ext uri="{FF2B5EF4-FFF2-40B4-BE49-F238E27FC236}">
                <a16:creationId xmlns:a16="http://schemas.microsoft.com/office/drawing/2014/main" id="{C84BBCF8-A7F3-485B-84F0-7EA82F0CFD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l-GR"/>
          </a:p>
        </p:txBody>
      </p:sp>
      <p:sp>
        <p:nvSpPr>
          <p:cNvPr id="6" name="Slide Number Placeholder 5">
            <a:extLst>
              <a:ext uri="{FF2B5EF4-FFF2-40B4-BE49-F238E27FC236}">
                <a16:creationId xmlns:a16="http://schemas.microsoft.com/office/drawing/2014/main" id="{7E44B96C-930E-4F95-97E3-222561417B7B}"/>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686F7492-0DA4-4045-A375-38978CCCFF30}" type="slidenum">
              <a:rPr lang="el-GR"/>
              <a:pPr/>
              <a:t>‹#›</a:t>
            </a:fld>
            <a:endParaRPr lang="el-GR"/>
          </a:p>
        </p:txBody>
      </p:sp>
    </p:spTree>
    <p:extLst>
      <p:ext uri="{BB962C8B-B14F-4D97-AF65-F5344CB8AC3E}">
        <p14:creationId xmlns:p14="http://schemas.microsoft.com/office/powerpoint/2010/main" val="407691196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itchFamily="34" charset="0"/>
        </a:defRPr>
      </a:lvl2pPr>
      <a:lvl3pPr algn="l" rtl="0" fontAlgn="base">
        <a:lnSpc>
          <a:spcPct val="90000"/>
        </a:lnSpc>
        <a:spcBef>
          <a:spcPct val="0"/>
        </a:spcBef>
        <a:spcAft>
          <a:spcPct val="0"/>
        </a:spcAft>
        <a:defRPr sz="3300">
          <a:solidFill>
            <a:schemeClr val="tx1"/>
          </a:solidFill>
          <a:latin typeface="Calibri Light" pitchFamily="34" charset="0"/>
        </a:defRPr>
      </a:lvl3pPr>
      <a:lvl4pPr algn="l" rtl="0" fontAlgn="base">
        <a:lnSpc>
          <a:spcPct val="90000"/>
        </a:lnSpc>
        <a:spcBef>
          <a:spcPct val="0"/>
        </a:spcBef>
        <a:spcAft>
          <a:spcPct val="0"/>
        </a:spcAft>
        <a:defRPr sz="3300">
          <a:solidFill>
            <a:schemeClr val="tx1"/>
          </a:solidFill>
          <a:latin typeface="Calibri Light" pitchFamily="34" charset="0"/>
        </a:defRPr>
      </a:lvl4pPr>
      <a:lvl5pPr algn="l" rtl="0" fontAlgn="base">
        <a:lnSpc>
          <a:spcPct val="90000"/>
        </a:lnSpc>
        <a:spcBef>
          <a:spcPct val="0"/>
        </a:spcBef>
        <a:spcAft>
          <a:spcPct val="0"/>
        </a:spcAft>
        <a:defRPr sz="3300">
          <a:solidFill>
            <a:schemeClr val="tx1"/>
          </a:solidFill>
          <a:latin typeface="Calibri Light" pitchFamily="34" charset="0"/>
        </a:defRPr>
      </a:lvl5pPr>
      <a:lvl6pPr marL="342900" algn="l" rtl="0" fontAlgn="base">
        <a:lnSpc>
          <a:spcPct val="90000"/>
        </a:lnSpc>
        <a:spcBef>
          <a:spcPct val="0"/>
        </a:spcBef>
        <a:spcAft>
          <a:spcPct val="0"/>
        </a:spcAft>
        <a:defRPr sz="3300">
          <a:solidFill>
            <a:schemeClr val="tx1"/>
          </a:solidFill>
          <a:latin typeface="Calibri Light" pitchFamily="34" charset="0"/>
        </a:defRPr>
      </a:lvl6pPr>
      <a:lvl7pPr marL="685800" algn="l" rtl="0" fontAlgn="base">
        <a:lnSpc>
          <a:spcPct val="90000"/>
        </a:lnSpc>
        <a:spcBef>
          <a:spcPct val="0"/>
        </a:spcBef>
        <a:spcAft>
          <a:spcPct val="0"/>
        </a:spcAft>
        <a:defRPr sz="3300">
          <a:solidFill>
            <a:schemeClr val="tx1"/>
          </a:solidFill>
          <a:latin typeface="Calibri Light" pitchFamily="34" charset="0"/>
        </a:defRPr>
      </a:lvl7pPr>
      <a:lvl8pPr marL="1028700" algn="l" rtl="0" fontAlgn="base">
        <a:lnSpc>
          <a:spcPct val="90000"/>
        </a:lnSpc>
        <a:spcBef>
          <a:spcPct val="0"/>
        </a:spcBef>
        <a:spcAft>
          <a:spcPct val="0"/>
        </a:spcAft>
        <a:defRPr sz="3300">
          <a:solidFill>
            <a:schemeClr val="tx1"/>
          </a:solidFill>
          <a:latin typeface="Calibri Light" pitchFamily="34" charset="0"/>
        </a:defRPr>
      </a:lvl8pPr>
      <a:lvl9pPr marL="1371600" algn="l"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rtl="0" fontAlgn="base">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D9286-0916-43CE-80D3-4B59FC4DFF8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483B1B4B-D1DE-44D6-96C8-8D375D3C21D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96932CE-D31D-4576-8AB1-A7B1152CBD0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053B7D4-8ACF-46BA-88DD-159579D1C279}" type="datetimeFigureOut">
              <a:rPr lang="el-GR" smtClean="0"/>
              <a:t>21/9/2025</a:t>
            </a:fld>
            <a:endParaRPr lang="el-GR"/>
          </a:p>
        </p:txBody>
      </p:sp>
      <p:sp>
        <p:nvSpPr>
          <p:cNvPr id="5" name="Footer Placeholder 4">
            <a:extLst>
              <a:ext uri="{FF2B5EF4-FFF2-40B4-BE49-F238E27FC236}">
                <a16:creationId xmlns:a16="http://schemas.microsoft.com/office/drawing/2014/main" id="{D3A3BA97-3376-4C65-941D-335A48FB56D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279C5FBF-C37E-49AC-83A7-529D6C7169B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37E2F6-B933-4BC3-910E-CB4B4E828D44}" type="slidenum">
              <a:rPr lang="el-GR" smtClean="0"/>
              <a:t>‹#›</a:t>
            </a:fld>
            <a:endParaRPr lang="el-GR"/>
          </a:p>
        </p:txBody>
      </p:sp>
    </p:spTree>
    <p:extLst>
      <p:ext uri="{BB962C8B-B14F-4D97-AF65-F5344CB8AC3E}">
        <p14:creationId xmlns:p14="http://schemas.microsoft.com/office/powerpoint/2010/main" val="27199047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05F5D6-9272-4966-808B-0AEAA1CB5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5DD65F9F-2BB6-4C0F-A3C5-8907EADE62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0F672FA-93CC-44FB-B24B-1E16536FADD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72BFDA-16E9-492F-8DFF-FC3DCC6218B0}" type="datetimeFigureOut">
              <a:rPr lang="el-GR" smtClean="0"/>
              <a:t>21/9/2025</a:t>
            </a:fld>
            <a:endParaRPr lang="el-GR"/>
          </a:p>
        </p:txBody>
      </p:sp>
      <p:sp>
        <p:nvSpPr>
          <p:cNvPr id="5" name="Footer Placeholder 4">
            <a:extLst>
              <a:ext uri="{FF2B5EF4-FFF2-40B4-BE49-F238E27FC236}">
                <a16:creationId xmlns:a16="http://schemas.microsoft.com/office/drawing/2014/main" id="{10C436D4-5B22-4DF1-BD85-1EE8D917686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06BF502A-ACC3-4096-9763-407249CDA48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37BFD9-429C-4637-B557-6CEFE891720F}" type="slidenum">
              <a:rPr lang="el-GR" smtClean="0"/>
              <a:t>‹#›</a:t>
            </a:fld>
            <a:endParaRPr lang="el-GR"/>
          </a:p>
        </p:txBody>
      </p:sp>
    </p:spTree>
    <p:extLst>
      <p:ext uri="{BB962C8B-B14F-4D97-AF65-F5344CB8AC3E}">
        <p14:creationId xmlns:p14="http://schemas.microsoft.com/office/powerpoint/2010/main" val="147562383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21.png"/><Relationship Id="rId12"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5.png"/><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5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notesSlide" Target="../notesSlides/notesSlide18.xml"/><Relationship Id="rId7" Type="http://schemas.openxmlformats.org/officeDocument/2006/relationships/chart" Target="../charts/chart3.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chart" Target="../charts/chart2.xml"/><Relationship Id="rId11" Type="http://schemas.openxmlformats.org/officeDocument/2006/relationships/image" Target="../media/image47.svg"/><Relationship Id="rId5" Type="http://schemas.openxmlformats.org/officeDocument/2006/relationships/chart" Target="../charts/chart1.xml"/><Relationship Id="rId10"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chart" Target="../charts/char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notesSlide" Target="../notesSlides/notesSlide20.xml"/><Relationship Id="rId7" Type="http://schemas.openxmlformats.org/officeDocument/2006/relationships/image" Target="../media/image52.png"/><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90.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4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39.xml"/><Relationship Id="rId1" Type="http://schemas.openxmlformats.org/officeDocument/2006/relationships/slideLayout" Target="../slideLayouts/slideLayout9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p:txBody>
          <a:bodyPr/>
          <a:lstStyle/>
          <a:p>
            <a:r>
              <a:rPr lang="el-GR" b="1" dirty="0"/>
              <a:t>Ατοπική δερματίτιδα</a:t>
            </a:r>
          </a:p>
        </p:txBody>
      </p:sp>
      <p:sp>
        <p:nvSpPr>
          <p:cNvPr id="3" name="Subtitle 2"/>
          <p:cNvSpPr>
            <a:spLocks noGrp="1"/>
          </p:cNvSpPr>
          <p:nvPr>
            <p:ph type="subTitle" idx="1"/>
          </p:nvPr>
        </p:nvSpPr>
        <p:spPr/>
        <p:txBody>
          <a:bodyPr>
            <a:normAutofit fontScale="85000" lnSpcReduction="20000"/>
          </a:bodyPr>
          <a:lstStyle/>
          <a:p>
            <a:r>
              <a:rPr lang="el-GR" b="1" dirty="0">
                <a:solidFill>
                  <a:schemeClr val="tx1"/>
                </a:solidFill>
              </a:rPr>
              <a:t>Σταμάτης Γρηγορίου </a:t>
            </a:r>
            <a:r>
              <a:rPr lang="en-US" b="1" dirty="0">
                <a:solidFill>
                  <a:schemeClr val="tx1"/>
                </a:solidFill>
              </a:rPr>
              <a:t>MD, PhD</a:t>
            </a:r>
            <a:endParaRPr lang="el-GR" b="1" dirty="0">
              <a:solidFill>
                <a:schemeClr val="tx1"/>
              </a:solidFill>
            </a:endParaRPr>
          </a:p>
          <a:p>
            <a:r>
              <a:rPr lang="el-GR" b="1" dirty="0">
                <a:solidFill>
                  <a:schemeClr val="tx1"/>
                </a:solidFill>
              </a:rPr>
              <a:t>Δερματολόγος-Αφροδισιολόγος</a:t>
            </a:r>
          </a:p>
          <a:p>
            <a:r>
              <a:rPr lang="el-GR" b="1" dirty="0">
                <a:solidFill>
                  <a:schemeClr val="tx1"/>
                </a:solidFill>
              </a:rPr>
              <a:t>Επίκουρος καθηγητής </a:t>
            </a:r>
          </a:p>
          <a:p>
            <a:r>
              <a:rPr lang="el-GR" b="1" dirty="0">
                <a:solidFill>
                  <a:schemeClr val="tx1"/>
                </a:solidFill>
              </a:rPr>
              <a:t>1</a:t>
            </a:r>
            <a:r>
              <a:rPr lang="el-GR" b="1" baseline="30000" dirty="0">
                <a:solidFill>
                  <a:schemeClr val="tx1"/>
                </a:solidFill>
              </a:rPr>
              <a:t>η</a:t>
            </a:r>
            <a:r>
              <a:rPr lang="el-GR" b="1" dirty="0">
                <a:solidFill>
                  <a:schemeClr val="tx1"/>
                </a:solidFill>
              </a:rPr>
              <a:t> Πανεπιστημιακή Δερματολογική κλινική</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0D3C021-4F40-475A-8815-D1877CADCFFC}"/>
              </a:ext>
            </a:extLst>
          </p:cNvPr>
          <p:cNvPicPr>
            <a:picLocks noChangeAspect="1"/>
          </p:cNvPicPr>
          <p:nvPr/>
        </p:nvPicPr>
        <p:blipFill>
          <a:blip r:embed="rId3"/>
          <a:stretch>
            <a:fillRect/>
          </a:stretch>
        </p:blipFill>
        <p:spPr>
          <a:xfrm>
            <a:off x="1802445" y="1065840"/>
            <a:ext cx="6676533" cy="4399651"/>
          </a:xfrm>
          <a:prstGeom prst="rect">
            <a:avLst/>
          </a:prstGeom>
        </p:spPr>
      </p:pic>
      <p:sp>
        <p:nvSpPr>
          <p:cNvPr id="5" name="Ορθογώνιο 4">
            <a:extLst>
              <a:ext uri="{FF2B5EF4-FFF2-40B4-BE49-F238E27FC236}">
                <a16:creationId xmlns:a16="http://schemas.microsoft.com/office/drawing/2014/main" id="{F3998A9D-17E9-4C4E-B803-D5227D8E2C9B}"/>
              </a:ext>
            </a:extLst>
          </p:cNvPr>
          <p:cNvSpPr/>
          <p:nvPr/>
        </p:nvSpPr>
        <p:spPr>
          <a:xfrm>
            <a:off x="6251690" y="5653660"/>
            <a:ext cx="2649508" cy="300082"/>
          </a:xfrm>
          <a:prstGeom prst="rect">
            <a:avLst/>
          </a:prstGeom>
        </p:spPr>
        <p:txBody>
          <a:bodyPr wrap="none">
            <a:spAutoFit/>
          </a:bodyPr>
          <a:lstStyle/>
          <a:p>
            <a:pPr defTabSz="685800">
              <a:defRPr/>
            </a:pPr>
            <a:r>
              <a:rPr lang="en-US" sz="1350" dirty="0">
                <a:solidFill>
                  <a:srgbClr val="C00000"/>
                </a:solidFill>
                <a:latin typeface="Calibri" panose="020F0502020204030204"/>
              </a:rPr>
              <a:t>Current Dermatology Reports 2018</a:t>
            </a:r>
            <a:endParaRPr lang="el-GR" sz="1350" dirty="0">
              <a:solidFill>
                <a:srgbClr val="C00000"/>
              </a:solidFill>
              <a:latin typeface="Calibri" panose="020F0502020204030204"/>
            </a:endParaRPr>
          </a:p>
        </p:txBody>
      </p:sp>
      <p:sp>
        <p:nvSpPr>
          <p:cNvPr id="6" name="Τίτλος 1">
            <a:extLst>
              <a:ext uri="{FF2B5EF4-FFF2-40B4-BE49-F238E27FC236}">
                <a16:creationId xmlns:a16="http://schemas.microsoft.com/office/drawing/2014/main" id="{3EC44708-CF46-4464-8AAE-9F3FE4C1BA5C}"/>
              </a:ext>
            </a:extLst>
          </p:cNvPr>
          <p:cNvSpPr>
            <a:spLocks noGrp="1"/>
          </p:cNvSpPr>
          <p:nvPr>
            <p:ph type="title"/>
          </p:nvPr>
        </p:nvSpPr>
        <p:spPr>
          <a:xfrm>
            <a:off x="243933" y="1015165"/>
            <a:ext cx="2365452" cy="994172"/>
          </a:xfrm>
        </p:spPr>
        <p:txBody>
          <a:bodyPr vert="horz" lIns="68580" tIns="34290" rIns="68580" bIns="34290" rtlCol="0" anchor="ctr">
            <a:normAutofit/>
          </a:bodyPr>
          <a:lstStyle/>
          <a:p>
            <a:pPr algn="l" defTabSz="685800"/>
            <a:r>
              <a:rPr lang="el-GR" sz="1800" b="1" dirty="0">
                <a:solidFill>
                  <a:srgbClr val="00B050"/>
                </a:solidFill>
              </a:rPr>
              <a:t>Επιδερμικός </a:t>
            </a:r>
            <a:br>
              <a:rPr lang="el-GR" sz="1800" b="1" dirty="0">
                <a:solidFill>
                  <a:srgbClr val="00B050"/>
                </a:solidFill>
              </a:rPr>
            </a:br>
            <a:r>
              <a:rPr lang="el-GR" sz="1800" b="1" dirty="0">
                <a:solidFill>
                  <a:srgbClr val="00B050"/>
                </a:solidFill>
              </a:rPr>
              <a:t>φραγμός</a:t>
            </a:r>
          </a:p>
        </p:txBody>
      </p:sp>
    </p:spTree>
    <p:extLst>
      <p:ext uri="{BB962C8B-B14F-4D97-AF65-F5344CB8AC3E}">
        <p14:creationId xmlns:p14="http://schemas.microsoft.com/office/powerpoint/2010/main" val="374902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l-GR" sz="3600" b="1" dirty="0"/>
              <a:t>Η θεώρηση της επιδερμίδας ως τούβλινου τοίχου</a:t>
            </a:r>
            <a:endParaRPr lang="en-US" sz="3600" b="1" dirty="0"/>
          </a:p>
        </p:txBody>
      </p:sp>
      <p:sp>
        <p:nvSpPr>
          <p:cNvPr id="73737" name="Rectangle 9"/>
          <p:cNvSpPr>
            <a:spLocks noChangeArrowheads="1"/>
          </p:cNvSpPr>
          <p:nvPr/>
        </p:nvSpPr>
        <p:spPr bwMode="auto">
          <a:xfrm>
            <a:off x="323528" y="2132856"/>
            <a:ext cx="4176713" cy="3716337"/>
          </a:xfrm>
          <a:prstGeom prst="rect">
            <a:avLst/>
          </a:prstGeom>
          <a:noFill/>
          <a:ln w="9525">
            <a:noFill/>
            <a:miter lim="800000"/>
            <a:headEnd/>
            <a:tailEnd/>
          </a:ln>
        </p:spPr>
        <p:txBody>
          <a:bodyPr/>
          <a:lstStyle/>
          <a:p>
            <a:pPr marL="342900" indent="-342900">
              <a:spcBef>
                <a:spcPct val="20000"/>
              </a:spcBef>
              <a:buClr>
                <a:srgbClr val="DA1E49"/>
              </a:buClr>
              <a:buFont typeface="Times" pitchFamily="18" charset="0"/>
              <a:buChar char="–"/>
            </a:pPr>
            <a:r>
              <a:rPr lang="el-GR" sz="2000" b="1" dirty="0">
                <a:solidFill>
                  <a:srgbClr val="4D4D4D"/>
                </a:solidFill>
                <a:latin typeface="+mn-lt"/>
              </a:rPr>
              <a:t>Τα κερατινοκύτταρα είναι τα τούβλα </a:t>
            </a:r>
            <a:endParaRPr lang="en-GB" sz="2000" dirty="0">
              <a:solidFill>
                <a:srgbClr val="4D4D4D"/>
              </a:solidFill>
              <a:latin typeface="+mn-lt"/>
            </a:endParaRPr>
          </a:p>
          <a:p>
            <a:pPr marL="342900" indent="-342900">
              <a:spcBef>
                <a:spcPct val="20000"/>
              </a:spcBef>
              <a:buClr>
                <a:srgbClr val="DA1E49"/>
              </a:buClr>
              <a:buFont typeface="Times" pitchFamily="18" charset="0"/>
              <a:buChar char="–"/>
            </a:pPr>
            <a:r>
              <a:rPr lang="el-GR" sz="2000" b="1" dirty="0">
                <a:solidFill>
                  <a:srgbClr val="4D4D4D"/>
                </a:solidFill>
                <a:latin typeface="+mn-lt"/>
              </a:rPr>
              <a:t>Τα λιπίδια είναι το τσιμέντο που γεμίζει τα διάκενα</a:t>
            </a:r>
            <a:endParaRPr lang="en-GB" sz="2000" dirty="0">
              <a:solidFill>
                <a:srgbClr val="4D4D4D"/>
              </a:solidFill>
              <a:latin typeface="+mn-lt"/>
            </a:endParaRPr>
          </a:p>
          <a:p>
            <a:pPr marL="342900" indent="-342900">
              <a:spcBef>
                <a:spcPct val="20000"/>
              </a:spcBef>
              <a:buClr>
                <a:srgbClr val="DA1E49"/>
              </a:buClr>
              <a:buFont typeface="Times" pitchFamily="18" charset="0"/>
              <a:buChar char="–"/>
            </a:pPr>
            <a:r>
              <a:rPr lang="el-GR" sz="2000" b="1" dirty="0">
                <a:solidFill>
                  <a:srgbClr val="4D4D4D"/>
                </a:solidFill>
                <a:latin typeface="+mn-lt"/>
              </a:rPr>
              <a:t>Τα δεσμοσωμάτια είναι οι στήλες από σίδηρο που σταθεροποιούν τη δομή</a:t>
            </a:r>
            <a:endParaRPr lang="en-GB" sz="2000" dirty="0">
              <a:solidFill>
                <a:srgbClr val="4D4D4D"/>
              </a:solidFill>
              <a:latin typeface="+mn-lt"/>
            </a:endParaRPr>
          </a:p>
          <a:p>
            <a:pPr marL="342900" indent="-342900">
              <a:spcBef>
                <a:spcPct val="20000"/>
              </a:spcBef>
              <a:buClr>
                <a:srgbClr val="DA1E49"/>
              </a:buClr>
              <a:buFont typeface="Times" pitchFamily="18" charset="0"/>
              <a:buChar char="–"/>
            </a:pPr>
            <a:r>
              <a:rPr lang="el-GR" sz="2000" dirty="0">
                <a:solidFill>
                  <a:srgbClr val="4D4D4D"/>
                </a:solidFill>
                <a:latin typeface="+mn-lt"/>
              </a:rPr>
              <a:t>Στην επιφάνεια τα δεσμοσωμάτια χαλαρώνουν όταν φτάσει η ώρα της απόπτωσης των κερατινοκυττάρων</a:t>
            </a:r>
            <a:endParaRPr lang="en-US" sz="2000" dirty="0">
              <a:solidFill>
                <a:srgbClr val="4D4D4D"/>
              </a:solidFill>
              <a:latin typeface="+mn-lt"/>
            </a:endParaRPr>
          </a:p>
        </p:txBody>
      </p:sp>
      <p:pic>
        <p:nvPicPr>
          <p:cNvPr id="73751" name="Picture 23" descr="Image_A"/>
          <p:cNvPicPr>
            <a:picLocks noChangeAspect="1" noChangeArrowheads="1"/>
          </p:cNvPicPr>
          <p:nvPr/>
        </p:nvPicPr>
        <p:blipFill>
          <a:blip r:embed="rId3" cstate="print"/>
          <a:srcRect/>
          <a:stretch>
            <a:fillRect/>
          </a:stretch>
        </p:blipFill>
        <p:spPr bwMode="auto">
          <a:xfrm>
            <a:off x="4727575" y="2362200"/>
            <a:ext cx="3984625" cy="3227388"/>
          </a:xfrm>
          <a:prstGeom prst="rect">
            <a:avLst/>
          </a:prstGeom>
          <a:noFill/>
        </p:spPr>
      </p:pic>
      <p:sp>
        <p:nvSpPr>
          <p:cNvPr id="73752" name="AutoShape 24"/>
          <p:cNvSpPr>
            <a:spLocks noChangeArrowheads="1"/>
          </p:cNvSpPr>
          <p:nvPr/>
        </p:nvSpPr>
        <p:spPr bwMode="auto">
          <a:xfrm>
            <a:off x="4889500" y="48672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53" name="AutoShape 25"/>
          <p:cNvSpPr>
            <a:spLocks noChangeArrowheads="1"/>
          </p:cNvSpPr>
          <p:nvPr/>
        </p:nvSpPr>
        <p:spPr bwMode="auto">
          <a:xfrm>
            <a:off x="5626100" y="48672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54" name="AutoShape 26"/>
          <p:cNvSpPr>
            <a:spLocks noChangeArrowheads="1"/>
          </p:cNvSpPr>
          <p:nvPr/>
        </p:nvSpPr>
        <p:spPr bwMode="auto">
          <a:xfrm>
            <a:off x="6381750" y="486092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55" name="AutoShape 27"/>
          <p:cNvSpPr>
            <a:spLocks noChangeArrowheads="1"/>
          </p:cNvSpPr>
          <p:nvPr/>
        </p:nvSpPr>
        <p:spPr bwMode="auto">
          <a:xfrm>
            <a:off x="7124700" y="486092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56" name="AutoShape 28"/>
          <p:cNvSpPr>
            <a:spLocks noChangeArrowheads="1"/>
          </p:cNvSpPr>
          <p:nvPr/>
        </p:nvSpPr>
        <p:spPr bwMode="auto">
          <a:xfrm>
            <a:off x="7861300" y="48672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57" name="AutoShape 29"/>
          <p:cNvSpPr>
            <a:spLocks noChangeArrowheads="1"/>
          </p:cNvSpPr>
          <p:nvPr/>
        </p:nvSpPr>
        <p:spPr bwMode="auto">
          <a:xfrm>
            <a:off x="4895850" y="447992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58" name="AutoShape 30"/>
          <p:cNvSpPr>
            <a:spLocks noChangeArrowheads="1"/>
          </p:cNvSpPr>
          <p:nvPr/>
        </p:nvSpPr>
        <p:spPr bwMode="auto">
          <a:xfrm>
            <a:off x="5632450" y="447992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59" name="AutoShape 31"/>
          <p:cNvSpPr>
            <a:spLocks noChangeArrowheads="1"/>
          </p:cNvSpPr>
          <p:nvPr/>
        </p:nvSpPr>
        <p:spPr bwMode="auto">
          <a:xfrm>
            <a:off x="6388100" y="44735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0" name="AutoShape 32"/>
          <p:cNvSpPr>
            <a:spLocks noChangeArrowheads="1"/>
          </p:cNvSpPr>
          <p:nvPr/>
        </p:nvSpPr>
        <p:spPr bwMode="auto">
          <a:xfrm>
            <a:off x="7131050" y="44735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1" name="AutoShape 33"/>
          <p:cNvSpPr>
            <a:spLocks noChangeArrowheads="1"/>
          </p:cNvSpPr>
          <p:nvPr/>
        </p:nvSpPr>
        <p:spPr bwMode="auto">
          <a:xfrm>
            <a:off x="7861300" y="447992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2" name="AutoShape 34"/>
          <p:cNvSpPr>
            <a:spLocks noChangeArrowheads="1"/>
          </p:cNvSpPr>
          <p:nvPr/>
        </p:nvSpPr>
        <p:spPr bwMode="auto">
          <a:xfrm>
            <a:off x="4902200" y="40925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3" name="AutoShape 35"/>
          <p:cNvSpPr>
            <a:spLocks noChangeArrowheads="1"/>
          </p:cNvSpPr>
          <p:nvPr/>
        </p:nvSpPr>
        <p:spPr bwMode="auto">
          <a:xfrm>
            <a:off x="5638800" y="40925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4" name="AutoShape 36"/>
          <p:cNvSpPr>
            <a:spLocks noChangeArrowheads="1"/>
          </p:cNvSpPr>
          <p:nvPr/>
        </p:nvSpPr>
        <p:spPr bwMode="auto">
          <a:xfrm>
            <a:off x="6394450" y="408622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5" name="AutoShape 37"/>
          <p:cNvSpPr>
            <a:spLocks noChangeArrowheads="1"/>
          </p:cNvSpPr>
          <p:nvPr/>
        </p:nvSpPr>
        <p:spPr bwMode="auto">
          <a:xfrm>
            <a:off x="7137400" y="408622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6" name="AutoShape 38"/>
          <p:cNvSpPr>
            <a:spLocks noChangeArrowheads="1"/>
          </p:cNvSpPr>
          <p:nvPr/>
        </p:nvSpPr>
        <p:spPr bwMode="auto">
          <a:xfrm>
            <a:off x="7867650" y="4092575"/>
            <a:ext cx="635000" cy="298450"/>
          </a:xfrm>
          <a:prstGeom prst="roundRect">
            <a:avLst>
              <a:gd name="adj" fmla="val 16667"/>
            </a:avLst>
          </a:prstGeom>
          <a:noFill/>
          <a:ln w="15875" algn="ctr">
            <a:solidFill>
              <a:srgbClr val="FF0000"/>
            </a:solidFill>
            <a:round/>
            <a:headEnd/>
            <a:tailEnd/>
          </a:ln>
          <a:effectLst/>
        </p:spPr>
        <p:txBody>
          <a:bodyPr wrap="none" anchor="ctr"/>
          <a:lstStyle/>
          <a:p>
            <a:endParaRPr lang="el-GR"/>
          </a:p>
        </p:txBody>
      </p:sp>
      <p:sp>
        <p:nvSpPr>
          <p:cNvPr id="73767" name="Line 39"/>
          <p:cNvSpPr>
            <a:spLocks noChangeShapeType="1"/>
          </p:cNvSpPr>
          <p:nvPr/>
        </p:nvSpPr>
        <p:spPr bwMode="auto">
          <a:xfrm>
            <a:off x="4845050" y="5191125"/>
            <a:ext cx="3702050" cy="6350"/>
          </a:xfrm>
          <a:prstGeom prst="line">
            <a:avLst/>
          </a:prstGeom>
          <a:noFill/>
          <a:ln w="41275">
            <a:solidFill>
              <a:srgbClr val="FF0000"/>
            </a:solidFill>
            <a:round/>
            <a:headEnd/>
            <a:tailEnd/>
          </a:ln>
          <a:effectLst/>
        </p:spPr>
        <p:txBody>
          <a:bodyPr/>
          <a:lstStyle/>
          <a:p>
            <a:endParaRPr lang="el-GR"/>
          </a:p>
        </p:txBody>
      </p:sp>
      <p:sp>
        <p:nvSpPr>
          <p:cNvPr id="73768" name="Line 40"/>
          <p:cNvSpPr>
            <a:spLocks noChangeShapeType="1"/>
          </p:cNvSpPr>
          <p:nvPr/>
        </p:nvSpPr>
        <p:spPr bwMode="auto">
          <a:xfrm>
            <a:off x="4838700" y="4816475"/>
            <a:ext cx="3702050" cy="6350"/>
          </a:xfrm>
          <a:prstGeom prst="line">
            <a:avLst/>
          </a:prstGeom>
          <a:noFill/>
          <a:ln w="41275">
            <a:solidFill>
              <a:srgbClr val="FF0000"/>
            </a:solidFill>
            <a:round/>
            <a:headEnd/>
            <a:tailEnd/>
          </a:ln>
          <a:effectLst/>
        </p:spPr>
        <p:txBody>
          <a:bodyPr/>
          <a:lstStyle/>
          <a:p>
            <a:endParaRPr lang="el-GR"/>
          </a:p>
        </p:txBody>
      </p:sp>
      <p:sp>
        <p:nvSpPr>
          <p:cNvPr id="73769" name="Line 41"/>
          <p:cNvSpPr>
            <a:spLocks noChangeShapeType="1"/>
          </p:cNvSpPr>
          <p:nvPr/>
        </p:nvSpPr>
        <p:spPr bwMode="auto">
          <a:xfrm>
            <a:off x="4845050" y="4422775"/>
            <a:ext cx="3702050" cy="6350"/>
          </a:xfrm>
          <a:prstGeom prst="line">
            <a:avLst/>
          </a:prstGeom>
          <a:noFill/>
          <a:ln w="41275">
            <a:solidFill>
              <a:srgbClr val="FF0000"/>
            </a:solidFill>
            <a:round/>
            <a:headEnd/>
            <a:tailEnd/>
          </a:ln>
          <a:effectLst/>
        </p:spPr>
        <p:txBody>
          <a:bodyPr/>
          <a:lstStyle/>
          <a:p>
            <a:endParaRPr lang="el-GR"/>
          </a:p>
        </p:txBody>
      </p:sp>
      <p:sp>
        <p:nvSpPr>
          <p:cNvPr id="73770" name="Line 42"/>
          <p:cNvSpPr>
            <a:spLocks noChangeShapeType="1"/>
          </p:cNvSpPr>
          <p:nvPr/>
        </p:nvSpPr>
        <p:spPr bwMode="auto">
          <a:xfrm flipV="1">
            <a:off x="5568950" y="4073525"/>
            <a:ext cx="6350" cy="1168400"/>
          </a:xfrm>
          <a:prstGeom prst="line">
            <a:avLst/>
          </a:prstGeom>
          <a:noFill/>
          <a:ln w="41275">
            <a:solidFill>
              <a:srgbClr val="FF0000"/>
            </a:solidFill>
            <a:round/>
            <a:headEnd/>
            <a:tailEnd/>
          </a:ln>
          <a:effectLst/>
        </p:spPr>
        <p:txBody>
          <a:bodyPr/>
          <a:lstStyle/>
          <a:p>
            <a:endParaRPr lang="el-GR"/>
          </a:p>
        </p:txBody>
      </p:sp>
      <p:sp>
        <p:nvSpPr>
          <p:cNvPr id="73771" name="Line 43"/>
          <p:cNvSpPr>
            <a:spLocks noChangeShapeType="1"/>
          </p:cNvSpPr>
          <p:nvPr/>
        </p:nvSpPr>
        <p:spPr bwMode="auto">
          <a:xfrm flipV="1">
            <a:off x="6311900" y="4073525"/>
            <a:ext cx="6350" cy="1168400"/>
          </a:xfrm>
          <a:prstGeom prst="line">
            <a:avLst/>
          </a:prstGeom>
          <a:noFill/>
          <a:ln w="41275">
            <a:solidFill>
              <a:srgbClr val="FF0000"/>
            </a:solidFill>
            <a:round/>
            <a:headEnd/>
            <a:tailEnd/>
          </a:ln>
          <a:effectLst/>
        </p:spPr>
        <p:txBody>
          <a:bodyPr/>
          <a:lstStyle/>
          <a:p>
            <a:endParaRPr lang="el-GR"/>
          </a:p>
        </p:txBody>
      </p:sp>
      <p:sp>
        <p:nvSpPr>
          <p:cNvPr id="73772" name="Line 44"/>
          <p:cNvSpPr>
            <a:spLocks noChangeShapeType="1"/>
          </p:cNvSpPr>
          <p:nvPr/>
        </p:nvSpPr>
        <p:spPr bwMode="auto">
          <a:xfrm flipV="1">
            <a:off x="7067550" y="4073525"/>
            <a:ext cx="6350" cy="1168400"/>
          </a:xfrm>
          <a:prstGeom prst="line">
            <a:avLst/>
          </a:prstGeom>
          <a:noFill/>
          <a:ln w="41275">
            <a:solidFill>
              <a:srgbClr val="FF0000"/>
            </a:solidFill>
            <a:round/>
            <a:headEnd/>
            <a:tailEnd/>
          </a:ln>
          <a:effectLst/>
        </p:spPr>
        <p:txBody>
          <a:bodyPr/>
          <a:lstStyle/>
          <a:p>
            <a:endParaRPr lang="el-GR"/>
          </a:p>
        </p:txBody>
      </p:sp>
      <p:sp>
        <p:nvSpPr>
          <p:cNvPr id="73773" name="Line 45"/>
          <p:cNvSpPr>
            <a:spLocks noChangeShapeType="1"/>
          </p:cNvSpPr>
          <p:nvPr/>
        </p:nvSpPr>
        <p:spPr bwMode="auto">
          <a:xfrm flipV="1">
            <a:off x="7804150" y="4073525"/>
            <a:ext cx="6350" cy="1168400"/>
          </a:xfrm>
          <a:prstGeom prst="line">
            <a:avLst/>
          </a:prstGeom>
          <a:noFill/>
          <a:ln w="41275">
            <a:solidFill>
              <a:srgbClr val="FF0000"/>
            </a:solidFill>
            <a:round/>
            <a:headEnd/>
            <a:tailEnd/>
          </a:ln>
          <a:effectLst/>
        </p:spPr>
        <p:txBody>
          <a:bodyPr/>
          <a:lstStyle/>
          <a:p>
            <a:endParaRPr lang="el-GR"/>
          </a:p>
        </p:txBody>
      </p:sp>
      <p:sp>
        <p:nvSpPr>
          <p:cNvPr id="73774" name="Rectangle 46"/>
          <p:cNvSpPr>
            <a:spLocks noChangeArrowheads="1"/>
          </p:cNvSpPr>
          <p:nvPr/>
        </p:nvSpPr>
        <p:spPr bwMode="auto">
          <a:xfrm>
            <a:off x="5259388"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75" name="Rectangle 47"/>
          <p:cNvSpPr>
            <a:spLocks noChangeArrowheads="1"/>
          </p:cNvSpPr>
          <p:nvPr/>
        </p:nvSpPr>
        <p:spPr bwMode="auto">
          <a:xfrm>
            <a:off x="5737225"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76" name="Rectangle 48"/>
          <p:cNvSpPr>
            <a:spLocks noChangeArrowheads="1"/>
          </p:cNvSpPr>
          <p:nvPr/>
        </p:nvSpPr>
        <p:spPr bwMode="auto">
          <a:xfrm>
            <a:off x="5846763"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77" name="Rectangle 49"/>
          <p:cNvSpPr>
            <a:spLocks noChangeArrowheads="1"/>
          </p:cNvSpPr>
          <p:nvPr/>
        </p:nvSpPr>
        <p:spPr bwMode="auto">
          <a:xfrm>
            <a:off x="6489700"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78" name="Rectangle 50"/>
          <p:cNvSpPr>
            <a:spLocks noChangeArrowheads="1"/>
          </p:cNvSpPr>
          <p:nvPr/>
        </p:nvSpPr>
        <p:spPr bwMode="auto">
          <a:xfrm>
            <a:off x="6604000"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82" name="Rectangle 54"/>
          <p:cNvSpPr>
            <a:spLocks noChangeArrowheads="1"/>
          </p:cNvSpPr>
          <p:nvPr/>
        </p:nvSpPr>
        <p:spPr bwMode="auto">
          <a:xfrm>
            <a:off x="6753225"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83" name="Rectangle 55"/>
          <p:cNvSpPr>
            <a:spLocks noChangeArrowheads="1"/>
          </p:cNvSpPr>
          <p:nvPr/>
        </p:nvSpPr>
        <p:spPr bwMode="auto">
          <a:xfrm>
            <a:off x="6858000"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84" name="Rectangle 56"/>
          <p:cNvSpPr>
            <a:spLocks noChangeArrowheads="1"/>
          </p:cNvSpPr>
          <p:nvPr/>
        </p:nvSpPr>
        <p:spPr bwMode="auto">
          <a:xfrm>
            <a:off x="7239000"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85" name="Rectangle 57"/>
          <p:cNvSpPr>
            <a:spLocks noChangeArrowheads="1"/>
          </p:cNvSpPr>
          <p:nvPr/>
        </p:nvSpPr>
        <p:spPr bwMode="auto">
          <a:xfrm>
            <a:off x="7353300"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86" name="Rectangle 58"/>
          <p:cNvSpPr>
            <a:spLocks noChangeArrowheads="1"/>
          </p:cNvSpPr>
          <p:nvPr/>
        </p:nvSpPr>
        <p:spPr bwMode="auto">
          <a:xfrm>
            <a:off x="7605713"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87" name="Rectangle 59"/>
          <p:cNvSpPr>
            <a:spLocks noChangeArrowheads="1"/>
          </p:cNvSpPr>
          <p:nvPr/>
        </p:nvSpPr>
        <p:spPr bwMode="auto">
          <a:xfrm>
            <a:off x="8081963" y="4000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88" name="Rectangle 60"/>
          <p:cNvSpPr>
            <a:spLocks noChangeArrowheads="1"/>
          </p:cNvSpPr>
          <p:nvPr/>
        </p:nvSpPr>
        <p:spPr bwMode="auto">
          <a:xfrm>
            <a:off x="7977188" y="3606800"/>
            <a:ext cx="50800" cy="119063"/>
          </a:xfrm>
          <a:prstGeom prst="rect">
            <a:avLst/>
          </a:prstGeom>
          <a:solidFill>
            <a:srgbClr val="FF0000"/>
          </a:solidFill>
          <a:ln w="9525" algn="ctr">
            <a:noFill/>
            <a:miter lim="800000"/>
            <a:headEnd/>
            <a:tailEnd/>
          </a:ln>
          <a:effectLst/>
        </p:spPr>
        <p:txBody>
          <a:bodyPr wrap="none" anchor="ctr"/>
          <a:lstStyle/>
          <a:p>
            <a:endParaRPr lang="el-GR"/>
          </a:p>
        </p:txBody>
      </p:sp>
      <p:sp>
        <p:nvSpPr>
          <p:cNvPr id="73789" name="Rectangle 61"/>
          <p:cNvSpPr>
            <a:spLocks noChangeArrowheads="1"/>
          </p:cNvSpPr>
          <p:nvPr/>
        </p:nvSpPr>
        <p:spPr bwMode="auto">
          <a:xfrm>
            <a:off x="7653338" y="3506788"/>
            <a:ext cx="46037" cy="123825"/>
          </a:xfrm>
          <a:prstGeom prst="rect">
            <a:avLst/>
          </a:prstGeom>
          <a:solidFill>
            <a:srgbClr val="FF0000"/>
          </a:solidFill>
          <a:ln w="9525" algn="ctr">
            <a:noFill/>
            <a:miter lim="800000"/>
            <a:headEnd/>
            <a:tailEnd/>
          </a:ln>
          <a:effectLst/>
        </p:spPr>
        <p:txBody>
          <a:bodyPr wrap="none" anchor="ctr"/>
          <a:lstStyle/>
          <a:p>
            <a:endParaRPr lang="el-GR"/>
          </a:p>
        </p:txBody>
      </p:sp>
      <p:sp>
        <p:nvSpPr>
          <p:cNvPr id="73790" name="Rectangle 62"/>
          <p:cNvSpPr>
            <a:spLocks noChangeArrowheads="1"/>
          </p:cNvSpPr>
          <p:nvPr/>
        </p:nvSpPr>
        <p:spPr bwMode="auto">
          <a:xfrm>
            <a:off x="5843588" y="36258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791" name="Rectangle 63"/>
          <p:cNvSpPr>
            <a:spLocks noChangeArrowheads="1"/>
          </p:cNvSpPr>
          <p:nvPr/>
        </p:nvSpPr>
        <p:spPr bwMode="auto">
          <a:xfrm>
            <a:off x="50038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2" name="Rectangle 64"/>
          <p:cNvSpPr>
            <a:spLocks noChangeArrowheads="1"/>
          </p:cNvSpPr>
          <p:nvPr/>
        </p:nvSpPr>
        <p:spPr bwMode="auto">
          <a:xfrm>
            <a:off x="51181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3" name="Rectangle 65"/>
          <p:cNvSpPr>
            <a:spLocks noChangeArrowheads="1"/>
          </p:cNvSpPr>
          <p:nvPr/>
        </p:nvSpPr>
        <p:spPr bwMode="auto">
          <a:xfrm>
            <a:off x="5267325"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4" name="Rectangle 66"/>
          <p:cNvSpPr>
            <a:spLocks noChangeArrowheads="1"/>
          </p:cNvSpPr>
          <p:nvPr/>
        </p:nvSpPr>
        <p:spPr bwMode="auto">
          <a:xfrm>
            <a:off x="53721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5" name="Rectangle 67"/>
          <p:cNvSpPr>
            <a:spLocks noChangeArrowheads="1"/>
          </p:cNvSpPr>
          <p:nvPr/>
        </p:nvSpPr>
        <p:spPr bwMode="auto">
          <a:xfrm>
            <a:off x="573405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6" name="Rectangle 68"/>
          <p:cNvSpPr>
            <a:spLocks noChangeArrowheads="1"/>
          </p:cNvSpPr>
          <p:nvPr/>
        </p:nvSpPr>
        <p:spPr bwMode="auto">
          <a:xfrm>
            <a:off x="584835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7" name="Rectangle 69"/>
          <p:cNvSpPr>
            <a:spLocks noChangeArrowheads="1"/>
          </p:cNvSpPr>
          <p:nvPr/>
        </p:nvSpPr>
        <p:spPr bwMode="auto">
          <a:xfrm>
            <a:off x="5997575"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8" name="Rectangle 70"/>
          <p:cNvSpPr>
            <a:spLocks noChangeArrowheads="1"/>
          </p:cNvSpPr>
          <p:nvPr/>
        </p:nvSpPr>
        <p:spPr bwMode="auto">
          <a:xfrm>
            <a:off x="610235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799" name="Rectangle 71"/>
          <p:cNvSpPr>
            <a:spLocks noChangeArrowheads="1"/>
          </p:cNvSpPr>
          <p:nvPr/>
        </p:nvSpPr>
        <p:spPr bwMode="auto">
          <a:xfrm>
            <a:off x="649605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0" name="Rectangle 72"/>
          <p:cNvSpPr>
            <a:spLocks noChangeArrowheads="1"/>
          </p:cNvSpPr>
          <p:nvPr/>
        </p:nvSpPr>
        <p:spPr bwMode="auto">
          <a:xfrm>
            <a:off x="661035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1" name="Rectangle 73"/>
          <p:cNvSpPr>
            <a:spLocks noChangeArrowheads="1"/>
          </p:cNvSpPr>
          <p:nvPr/>
        </p:nvSpPr>
        <p:spPr bwMode="auto">
          <a:xfrm>
            <a:off x="6759575"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2" name="Rectangle 74"/>
          <p:cNvSpPr>
            <a:spLocks noChangeArrowheads="1"/>
          </p:cNvSpPr>
          <p:nvPr/>
        </p:nvSpPr>
        <p:spPr bwMode="auto">
          <a:xfrm>
            <a:off x="686435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3" name="Rectangle 75"/>
          <p:cNvSpPr>
            <a:spLocks noChangeArrowheads="1"/>
          </p:cNvSpPr>
          <p:nvPr/>
        </p:nvSpPr>
        <p:spPr bwMode="auto">
          <a:xfrm>
            <a:off x="72517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4" name="Rectangle 76"/>
          <p:cNvSpPr>
            <a:spLocks noChangeArrowheads="1"/>
          </p:cNvSpPr>
          <p:nvPr/>
        </p:nvSpPr>
        <p:spPr bwMode="auto">
          <a:xfrm>
            <a:off x="73660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5" name="Rectangle 77"/>
          <p:cNvSpPr>
            <a:spLocks noChangeArrowheads="1"/>
          </p:cNvSpPr>
          <p:nvPr/>
        </p:nvSpPr>
        <p:spPr bwMode="auto">
          <a:xfrm>
            <a:off x="7515225"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6" name="Rectangle 78"/>
          <p:cNvSpPr>
            <a:spLocks noChangeArrowheads="1"/>
          </p:cNvSpPr>
          <p:nvPr/>
        </p:nvSpPr>
        <p:spPr bwMode="auto">
          <a:xfrm>
            <a:off x="76200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7" name="Rectangle 79"/>
          <p:cNvSpPr>
            <a:spLocks noChangeArrowheads="1"/>
          </p:cNvSpPr>
          <p:nvPr/>
        </p:nvSpPr>
        <p:spPr bwMode="auto">
          <a:xfrm>
            <a:off x="79756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8" name="Rectangle 80"/>
          <p:cNvSpPr>
            <a:spLocks noChangeArrowheads="1"/>
          </p:cNvSpPr>
          <p:nvPr/>
        </p:nvSpPr>
        <p:spPr bwMode="auto">
          <a:xfrm>
            <a:off x="80899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09" name="Rectangle 81"/>
          <p:cNvSpPr>
            <a:spLocks noChangeArrowheads="1"/>
          </p:cNvSpPr>
          <p:nvPr/>
        </p:nvSpPr>
        <p:spPr bwMode="auto">
          <a:xfrm>
            <a:off x="8239125"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10" name="Rectangle 82"/>
          <p:cNvSpPr>
            <a:spLocks noChangeArrowheads="1"/>
          </p:cNvSpPr>
          <p:nvPr/>
        </p:nvSpPr>
        <p:spPr bwMode="auto">
          <a:xfrm>
            <a:off x="8343900" y="5162550"/>
            <a:ext cx="50800" cy="139700"/>
          </a:xfrm>
          <a:prstGeom prst="rect">
            <a:avLst/>
          </a:prstGeom>
          <a:solidFill>
            <a:srgbClr val="FF0000"/>
          </a:solidFill>
          <a:ln w="9525" algn="ctr">
            <a:noFill/>
            <a:miter lim="800000"/>
            <a:headEnd/>
            <a:tailEnd/>
          </a:ln>
          <a:effectLst/>
        </p:spPr>
        <p:txBody>
          <a:bodyPr wrap="none" anchor="ctr"/>
          <a:lstStyle/>
          <a:p>
            <a:endParaRPr lang="el-GR"/>
          </a:p>
        </p:txBody>
      </p:sp>
      <p:sp>
        <p:nvSpPr>
          <p:cNvPr id="73811" name="Rectangle 83"/>
          <p:cNvSpPr>
            <a:spLocks noChangeArrowheads="1"/>
          </p:cNvSpPr>
          <p:nvPr/>
        </p:nvSpPr>
        <p:spPr bwMode="auto">
          <a:xfrm>
            <a:off x="499110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2" name="Rectangle 84"/>
          <p:cNvSpPr>
            <a:spLocks noChangeArrowheads="1"/>
          </p:cNvSpPr>
          <p:nvPr/>
        </p:nvSpPr>
        <p:spPr bwMode="auto">
          <a:xfrm>
            <a:off x="510540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3" name="Rectangle 85"/>
          <p:cNvSpPr>
            <a:spLocks noChangeArrowheads="1"/>
          </p:cNvSpPr>
          <p:nvPr/>
        </p:nvSpPr>
        <p:spPr bwMode="auto">
          <a:xfrm>
            <a:off x="5254625"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4" name="Rectangle 86"/>
          <p:cNvSpPr>
            <a:spLocks noChangeArrowheads="1"/>
          </p:cNvSpPr>
          <p:nvPr/>
        </p:nvSpPr>
        <p:spPr bwMode="auto">
          <a:xfrm>
            <a:off x="535940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5" name="Rectangle 87"/>
          <p:cNvSpPr>
            <a:spLocks noChangeArrowheads="1"/>
          </p:cNvSpPr>
          <p:nvPr/>
        </p:nvSpPr>
        <p:spPr bwMode="auto">
          <a:xfrm>
            <a:off x="5727700"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6" name="Rectangle 88"/>
          <p:cNvSpPr>
            <a:spLocks noChangeArrowheads="1"/>
          </p:cNvSpPr>
          <p:nvPr/>
        </p:nvSpPr>
        <p:spPr bwMode="auto">
          <a:xfrm>
            <a:off x="5842000"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7" name="Rectangle 89"/>
          <p:cNvSpPr>
            <a:spLocks noChangeArrowheads="1"/>
          </p:cNvSpPr>
          <p:nvPr/>
        </p:nvSpPr>
        <p:spPr bwMode="auto">
          <a:xfrm>
            <a:off x="5991225"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8" name="Rectangle 90"/>
          <p:cNvSpPr>
            <a:spLocks noChangeArrowheads="1"/>
          </p:cNvSpPr>
          <p:nvPr/>
        </p:nvSpPr>
        <p:spPr bwMode="auto">
          <a:xfrm>
            <a:off x="6096000"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19" name="Rectangle 91"/>
          <p:cNvSpPr>
            <a:spLocks noChangeArrowheads="1"/>
          </p:cNvSpPr>
          <p:nvPr/>
        </p:nvSpPr>
        <p:spPr bwMode="auto">
          <a:xfrm>
            <a:off x="6496050"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0" name="Rectangle 92"/>
          <p:cNvSpPr>
            <a:spLocks noChangeArrowheads="1"/>
          </p:cNvSpPr>
          <p:nvPr/>
        </p:nvSpPr>
        <p:spPr bwMode="auto">
          <a:xfrm>
            <a:off x="6610350"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1" name="Rectangle 93"/>
          <p:cNvSpPr>
            <a:spLocks noChangeArrowheads="1"/>
          </p:cNvSpPr>
          <p:nvPr/>
        </p:nvSpPr>
        <p:spPr bwMode="auto">
          <a:xfrm>
            <a:off x="6759575"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2" name="Rectangle 94"/>
          <p:cNvSpPr>
            <a:spLocks noChangeArrowheads="1"/>
          </p:cNvSpPr>
          <p:nvPr/>
        </p:nvSpPr>
        <p:spPr bwMode="auto">
          <a:xfrm>
            <a:off x="6864350" y="47815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3" name="Rectangle 95"/>
          <p:cNvSpPr>
            <a:spLocks noChangeArrowheads="1"/>
          </p:cNvSpPr>
          <p:nvPr/>
        </p:nvSpPr>
        <p:spPr bwMode="auto">
          <a:xfrm>
            <a:off x="723900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4" name="Rectangle 96"/>
          <p:cNvSpPr>
            <a:spLocks noChangeArrowheads="1"/>
          </p:cNvSpPr>
          <p:nvPr/>
        </p:nvSpPr>
        <p:spPr bwMode="auto">
          <a:xfrm>
            <a:off x="735330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5" name="Rectangle 97"/>
          <p:cNvSpPr>
            <a:spLocks noChangeArrowheads="1"/>
          </p:cNvSpPr>
          <p:nvPr/>
        </p:nvSpPr>
        <p:spPr bwMode="auto">
          <a:xfrm>
            <a:off x="7502525"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6" name="Rectangle 98"/>
          <p:cNvSpPr>
            <a:spLocks noChangeArrowheads="1"/>
          </p:cNvSpPr>
          <p:nvPr/>
        </p:nvSpPr>
        <p:spPr bwMode="auto">
          <a:xfrm>
            <a:off x="760730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7" name="Rectangle 99"/>
          <p:cNvSpPr>
            <a:spLocks noChangeArrowheads="1"/>
          </p:cNvSpPr>
          <p:nvPr/>
        </p:nvSpPr>
        <p:spPr bwMode="auto">
          <a:xfrm>
            <a:off x="798195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8" name="Rectangle 100"/>
          <p:cNvSpPr>
            <a:spLocks noChangeArrowheads="1"/>
          </p:cNvSpPr>
          <p:nvPr/>
        </p:nvSpPr>
        <p:spPr bwMode="auto">
          <a:xfrm>
            <a:off x="809625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29" name="Rectangle 101"/>
          <p:cNvSpPr>
            <a:spLocks noChangeArrowheads="1"/>
          </p:cNvSpPr>
          <p:nvPr/>
        </p:nvSpPr>
        <p:spPr bwMode="auto">
          <a:xfrm>
            <a:off x="8245475"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0" name="Rectangle 102"/>
          <p:cNvSpPr>
            <a:spLocks noChangeArrowheads="1"/>
          </p:cNvSpPr>
          <p:nvPr/>
        </p:nvSpPr>
        <p:spPr bwMode="auto">
          <a:xfrm>
            <a:off x="8350250" y="4775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1" name="Rectangle 103"/>
          <p:cNvSpPr>
            <a:spLocks noChangeArrowheads="1"/>
          </p:cNvSpPr>
          <p:nvPr/>
        </p:nvSpPr>
        <p:spPr bwMode="auto">
          <a:xfrm>
            <a:off x="499745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2" name="Rectangle 104"/>
          <p:cNvSpPr>
            <a:spLocks noChangeArrowheads="1"/>
          </p:cNvSpPr>
          <p:nvPr/>
        </p:nvSpPr>
        <p:spPr bwMode="auto">
          <a:xfrm>
            <a:off x="511175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3" name="Rectangle 105"/>
          <p:cNvSpPr>
            <a:spLocks noChangeArrowheads="1"/>
          </p:cNvSpPr>
          <p:nvPr/>
        </p:nvSpPr>
        <p:spPr bwMode="auto">
          <a:xfrm>
            <a:off x="5260975"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4" name="Rectangle 106"/>
          <p:cNvSpPr>
            <a:spLocks noChangeArrowheads="1"/>
          </p:cNvSpPr>
          <p:nvPr/>
        </p:nvSpPr>
        <p:spPr bwMode="auto">
          <a:xfrm>
            <a:off x="536575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5" name="Rectangle 107"/>
          <p:cNvSpPr>
            <a:spLocks noChangeArrowheads="1"/>
          </p:cNvSpPr>
          <p:nvPr/>
        </p:nvSpPr>
        <p:spPr bwMode="auto">
          <a:xfrm>
            <a:off x="573405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6" name="Rectangle 108"/>
          <p:cNvSpPr>
            <a:spLocks noChangeArrowheads="1"/>
          </p:cNvSpPr>
          <p:nvPr/>
        </p:nvSpPr>
        <p:spPr bwMode="auto">
          <a:xfrm>
            <a:off x="584835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7" name="Rectangle 109"/>
          <p:cNvSpPr>
            <a:spLocks noChangeArrowheads="1"/>
          </p:cNvSpPr>
          <p:nvPr/>
        </p:nvSpPr>
        <p:spPr bwMode="auto">
          <a:xfrm>
            <a:off x="5997575"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8" name="Rectangle 110"/>
          <p:cNvSpPr>
            <a:spLocks noChangeArrowheads="1"/>
          </p:cNvSpPr>
          <p:nvPr/>
        </p:nvSpPr>
        <p:spPr bwMode="auto">
          <a:xfrm>
            <a:off x="610235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39" name="Rectangle 111"/>
          <p:cNvSpPr>
            <a:spLocks noChangeArrowheads="1"/>
          </p:cNvSpPr>
          <p:nvPr/>
        </p:nvSpPr>
        <p:spPr bwMode="auto">
          <a:xfrm>
            <a:off x="6483350" y="43878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0" name="Rectangle 112"/>
          <p:cNvSpPr>
            <a:spLocks noChangeArrowheads="1"/>
          </p:cNvSpPr>
          <p:nvPr/>
        </p:nvSpPr>
        <p:spPr bwMode="auto">
          <a:xfrm>
            <a:off x="6597650" y="43878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1" name="Rectangle 113"/>
          <p:cNvSpPr>
            <a:spLocks noChangeArrowheads="1"/>
          </p:cNvSpPr>
          <p:nvPr/>
        </p:nvSpPr>
        <p:spPr bwMode="auto">
          <a:xfrm>
            <a:off x="6746875" y="43878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2" name="Rectangle 114"/>
          <p:cNvSpPr>
            <a:spLocks noChangeArrowheads="1"/>
          </p:cNvSpPr>
          <p:nvPr/>
        </p:nvSpPr>
        <p:spPr bwMode="auto">
          <a:xfrm>
            <a:off x="6851650" y="438785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3" name="Rectangle 115"/>
          <p:cNvSpPr>
            <a:spLocks noChangeArrowheads="1"/>
          </p:cNvSpPr>
          <p:nvPr/>
        </p:nvSpPr>
        <p:spPr bwMode="auto">
          <a:xfrm>
            <a:off x="725170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4" name="Rectangle 116"/>
          <p:cNvSpPr>
            <a:spLocks noChangeArrowheads="1"/>
          </p:cNvSpPr>
          <p:nvPr/>
        </p:nvSpPr>
        <p:spPr bwMode="auto">
          <a:xfrm>
            <a:off x="736600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5" name="Rectangle 117"/>
          <p:cNvSpPr>
            <a:spLocks noChangeArrowheads="1"/>
          </p:cNvSpPr>
          <p:nvPr/>
        </p:nvSpPr>
        <p:spPr bwMode="auto">
          <a:xfrm>
            <a:off x="7515225"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6" name="Rectangle 118"/>
          <p:cNvSpPr>
            <a:spLocks noChangeArrowheads="1"/>
          </p:cNvSpPr>
          <p:nvPr/>
        </p:nvSpPr>
        <p:spPr bwMode="auto">
          <a:xfrm>
            <a:off x="7620000" y="43815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7" name="Rectangle 119"/>
          <p:cNvSpPr>
            <a:spLocks noChangeArrowheads="1"/>
          </p:cNvSpPr>
          <p:nvPr/>
        </p:nvSpPr>
        <p:spPr bwMode="auto">
          <a:xfrm>
            <a:off x="7981950" y="4394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8" name="Rectangle 120"/>
          <p:cNvSpPr>
            <a:spLocks noChangeArrowheads="1"/>
          </p:cNvSpPr>
          <p:nvPr/>
        </p:nvSpPr>
        <p:spPr bwMode="auto">
          <a:xfrm>
            <a:off x="8096250" y="4394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49" name="Rectangle 121"/>
          <p:cNvSpPr>
            <a:spLocks noChangeArrowheads="1"/>
          </p:cNvSpPr>
          <p:nvPr/>
        </p:nvSpPr>
        <p:spPr bwMode="auto">
          <a:xfrm>
            <a:off x="8245475" y="4394200"/>
            <a:ext cx="50800" cy="95250"/>
          </a:xfrm>
          <a:prstGeom prst="rect">
            <a:avLst/>
          </a:prstGeom>
          <a:solidFill>
            <a:srgbClr val="FF0000"/>
          </a:solidFill>
          <a:ln w="9525" algn="ctr">
            <a:noFill/>
            <a:miter lim="800000"/>
            <a:headEnd/>
            <a:tailEnd/>
          </a:ln>
          <a:effectLst/>
        </p:spPr>
        <p:txBody>
          <a:bodyPr wrap="none" anchor="ctr"/>
          <a:lstStyle/>
          <a:p>
            <a:endParaRPr lang="el-GR"/>
          </a:p>
        </p:txBody>
      </p:sp>
      <p:sp>
        <p:nvSpPr>
          <p:cNvPr id="73850" name="Rectangle 122"/>
          <p:cNvSpPr>
            <a:spLocks noChangeArrowheads="1"/>
          </p:cNvSpPr>
          <p:nvPr/>
        </p:nvSpPr>
        <p:spPr bwMode="auto">
          <a:xfrm>
            <a:off x="8350250" y="4394200"/>
            <a:ext cx="50800" cy="95250"/>
          </a:xfrm>
          <a:prstGeom prst="rect">
            <a:avLst/>
          </a:prstGeom>
          <a:solidFill>
            <a:srgbClr val="FF0000"/>
          </a:solidFill>
          <a:ln w="9525" algn="ctr">
            <a:noFill/>
            <a:miter lim="800000"/>
            <a:headEnd/>
            <a:tailEnd/>
          </a:ln>
          <a:effectLst/>
        </p:spPr>
        <p:txBody>
          <a:bodyPr wrap="none" anchor="ctr"/>
          <a:lstStyle/>
          <a:p>
            <a:endParaRPr lang="el-GR"/>
          </a:p>
        </p:txBody>
      </p:sp>
      <p:pic>
        <p:nvPicPr>
          <p:cNvPr id="73853" name="Picture 125" descr="Image_A"/>
          <p:cNvPicPr>
            <a:picLocks noChangeAspect="1" noChangeArrowheads="1"/>
          </p:cNvPicPr>
          <p:nvPr/>
        </p:nvPicPr>
        <p:blipFill>
          <a:blip r:embed="rId3" cstate="print"/>
          <a:srcRect/>
          <a:stretch>
            <a:fillRect/>
          </a:stretch>
        </p:blipFill>
        <p:spPr bwMode="auto">
          <a:xfrm>
            <a:off x="4716016" y="2348880"/>
            <a:ext cx="3984625" cy="3227388"/>
          </a:xfrm>
          <a:prstGeom prst="rect">
            <a:avLst/>
          </a:prstGeom>
          <a:noFill/>
        </p:spPr>
      </p:pic>
      <p:sp>
        <p:nvSpPr>
          <p:cNvPr id="73856" name="Text Box 128"/>
          <p:cNvSpPr txBox="1">
            <a:spLocks noChangeArrowheads="1"/>
          </p:cNvSpPr>
          <p:nvPr/>
        </p:nvSpPr>
        <p:spPr bwMode="auto">
          <a:xfrm>
            <a:off x="5561013" y="5632450"/>
            <a:ext cx="1717675" cy="304800"/>
          </a:xfrm>
          <a:prstGeom prst="rect">
            <a:avLst/>
          </a:prstGeom>
          <a:noFill/>
          <a:ln w="9525">
            <a:noFill/>
            <a:miter lim="800000"/>
            <a:headEnd/>
            <a:tailEnd/>
          </a:ln>
          <a:effectLst/>
        </p:spPr>
        <p:txBody>
          <a:bodyPr>
            <a:spAutoFit/>
          </a:bodyPr>
          <a:lstStyle/>
          <a:p>
            <a:pPr eaLnBrk="1" hangingPunct="1">
              <a:spcBef>
                <a:spcPct val="50000"/>
              </a:spcBef>
            </a:pPr>
            <a:r>
              <a:rPr lang="en-GB" sz="1400" b="1">
                <a:solidFill>
                  <a:srgbClr val="4D4D4D"/>
                </a:solidFill>
              </a:rPr>
              <a:t>Corneocytes</a:t>
            </a:r>
          </a:p>
        </p:txBody>
      </p:sp>
      <p:pic>
        <p:nvPicPr>
          <p:cNvPr id="73857" name="Picture 129" descr="1_2_2_5_ID5_T3"/>
          <p:cNvPicPr>
            <a:picLocks noChangeAspect="1" noChangeArrowheads="1"/>
          </p:cNvPicPr>
          <p:nvPr/>
        </p:nvPicPr>
        <p:blipFill>
          <a:blip r:embed="rId4" cstate="print"/>
          <a:srcRect l="19324" t="30154" r="72040" b="65451"/>
          <a:stretch>
            <a:fillRect/>
          </a:stretch>
        </p:blipFill>
        <p:spPr bwMode="auto">
          <a:xfrm>
            <a:off x="4899025" y="5656263"/>
            <a:ext cx="588963" cy="242887"/>
          </a:xfrm>
          <a:prstGeom prst="rect">
            <a:avLst/>
          </a:prstGeom>
          <a:noFill/>
          <a:ln w="9525">
            <a:noFill/>
            <a:miter lim="800000"/>
            <a:headEnd/>
            <a:tailEnd/>
          </a:ln>
        </p:spPr>
      </p:pic>
      <p:sp>
        <p:nvSpPr>
          <p:cNvPr id="73859" name="Text Box 131"/>
          <p:cNvSpPr txBox="1">
            <a:spLocks noChangeArrowheads="1"/>
          </p:cNvSpPr>
          <p:nvPr/>
        </p:nvSpPr>
        <p:spPr bwMode="auto">
          <a:xfrm>
            <a:off x="5561013" y="6062663"/>
            <a:ext cx="1601787" cy="304800"/>
          </a:xfrm>
          <a:prstGeom prst="rect">
            <a:avLst/>
          </a:prstGeom>
          <a:noFill/>
          <a:ln w="9525">
            <a:noFill/>
            <a:miter lim="800000"/>
            <a:headEnd/>
            <a:tailEnd/>
          </a:ln>
          <a:effectLst/>
        </p:spPr>
        <p:txBody>
          <a:bodyPr>
            <a:spAutoFit/>
          </a:bodyPr>
          <a:lstStyle/>
          <a:p>
            <a:pPr eaLnBrk="1" hangingPunct="1">
              <a:spcBef>
                <a:spcPct val="50000"/>
              </a:spcBef>
            </a:pPr>
            <a:r>
              <a:rPr lang="en-GB" sz="1400" b="1">
                <a:solidFill>
                  <a:srgbClr val="4D4D4D"/>
                </a:solidFill>
              </a:rPr>
              <a:t>Lipid layer</a:t>
            </a:r>
          </a:p>
        </p:txBody>
      </p:sp>
      <p:pic>
        <p:nvPicPr>
          <p:cNvPr id="73860" name="Picture 132" descr="1_2_2_5_ID5_T3"/>
          <p:cNvPicPr>
            <a:picLocks noChangeAspect="1" noChangeArrowheads="1"/>
          </p:cNvPicPr>
          <p:nvPr/>
        </p:nvPicPr>
        <p:blipFill>
          <a:blip r:embed="rId4" cstate="print"/>
          <a:srcRect l="9326" t="41183" r="89621" b="54907"/>
          <a:stretch>
            <a:fillRect/>
          </a:stretch>
        </p:blipFill>
        <p:spPr bwMode="auto">
          <a:xfrm rot="16200000">
            <a:off x="5324475" y="6097588"/>
            <a:ext cx="63500" cy="241300"/>
          </a:xfrm>
          <a:prstGeom prst="rect">
            <a:avLst/>
          </a:prstGeom>
          <a:noFill/>
          <a:ln w="9525">
            <a:noFill/>
            <a:miter lim="800000"/>
            <a:headEnd/>
            <a:tailEnd/>
          </a:ln>
        </p:spPr>
      </p:pic>
      <p:pic>
        <p:nvPicPr>
          <p:cNvPr id="73862" name="Picture 134" descr="1_2_2_5_ID5_T3"/>
          <p:cNvPicPr>
            <a:picLocks noChangeAspect="1" noChangeArrowheads="1"/>
          </p:cNvPicPr>
          <p:nvPr/>
        </p:nvPicPr>
        <p:blipFill>
          <a:blip r:embed="rId4" cstate="print"/>
          <a:srcRect l="11185" t="39812" r="81845" b="58900"/>
          <a:stretch>
            <a:fillRect/>
          </a:stretch>
        </p:blipFill>
        <p:spPr bwMode="auto">
          <a:xfrm>
            <a:off x="5013325" y="5986463"/>
            <a:ext cx="476250" cy="69850"/>
          </a:xfrm>
          <a:prstGeom prst="rect">
            <a:avLst/>
          </a:prstGeom>
          <a:noFill/>
          <a:ln w="9525">
            <a:noFill/>
            <a:miter lim="800000"/>
            <a:headEnd/>
            <a:tailEnd/>
          </a:ln>
        </p:spPr>
      </p:pic>
      <p:sp>
        <p:nvSpPr>
          <p:cNvPr id="73863" name="Text Box 135"/>
          <p:cNvSpPr txBox="1">
            <a:spLocks noChangeArrowheads="1"/>
          </p:cNvSpPr>
          <p:nvPr/>
        </p:nvSpPr>
        <p:spPr bwMode="auto">
          <a:xfrm>
            <a:off x="5561013" y="5862638"/>
            <a:ext cx="2130425" cy="304800"/>
          </a:xfrm>
          <a:prstGeom prst="rect">
            <a:avLst/>
          </a:prstGeom>
          <a:noFill/>
          <a:ln w="9525">
            <a:noFill/>
            <a:miter lim="800000"/>
            <a:headEnd/>
            <a:tailEnd/>
          </a:ln>
          <a:effectLst/>
        </p:spPr>
        <p:txBody>
          <a:bodyPr>
            <a:spAutoFit/>
          </a:bodyPr>
          <a:lstStyle/>
          <a:p>
            <a:pPr eaLnBrk="1" hangingPunct="1">
              <a:spcBef>
                <a:spcPct val="50000"/>
              </a:spcBef>
            </a:pPr>
            <a:r>
              <a:rPr lang="en-GB" sz="1400" b="1">
                <a:solidFill>
                  <a:srgbClr val="4D4D4D"/>
                </a:solidFill>
              </a:rPr>
              <a:t>Corneodesmosomes</a:t>
            </a:r>
          </a:p>
        </p:txBody>
      </p:sp>
      <p:sp>
        <p:nvSpPr>
          <p:cNvPr id="73865" name="Text Box 137"/>
          <p:cNvSpPr txBox="1">
            <a:spLocks noChangeArrowheads="1"/>
          </p:cNvSpPr>
          <p:nvPr/>
        </p:nvSpPr>
        <p:spPr bwMode="auto">
          <a:xfrm>
            <a:off x="4905375" y="6418263"/>
            <a:ext cx="4221163" cy="404812"/>
          </a:xfrm>
          <a:prstGeom prst="rect">
            <a:avLst/>
          </a:prstGeom>
          <a:noFill/>
          <a:ln w="9525">
            <a:noFill/>
            <a:miter lim="800000"/>
            <a:headEnd/>
            <a:tailEnd/>
          </a:ln>
          <a:effectLst/>
        </p:spPr>
        <p:txBody>
          <a:bodyPr lIns="0" tIns="0" rIns="45720" anchor="b"/>
          <a:lstStyle/>
          <a:p>
            <a:pPr algn="r" eaLnBrk="1" hangingPunct="1"/>
            <a:r>
              <a:rPr lang="en-US" sz="1200" b="1" dirty="0">
                <a:solidFill>
                  <a:srgbClr val="4D4D4D"/>
                </a:solidFill>
              </a:rPr>
              <a:t>Elias PM. </a:t>
            </a:r>
            <a:r>
              <a:rPr lang="en-US" sz="1200" b="1" i="1" dirty="0">
                <a:solidFill>
                  <a:srgbClr val="4D4D4D"/>
                </a:solidFill>
              </a:rPr>
              <a:t>J Invest </a:t>
            </a:r>
            <a:r>
              <a:rPr lang="en-US" sz="1200" b="1" i="1" dirty="0" err="1">
                <a:solidFill>
                  <a:srgbClr val="4D4D4D"/>
                </a:solidFill>
              </a:rPr>
              <a:t>Dermatol</a:t>
            </a:r>
            <a:r>
              <a:rPr lang="en-US" sz="1200" b="1" dirty="0">
                <a:solidFill>
                  <a:srgbClr val="4D4D4D"/>
                </a:solidFill>
              </a:rPr>
              <a:t> 1983; 80:44</a:t>
            </a:r>
            <a:r>
              <a:rPr lang="en-US" sz="1200" b="1" dirty="0">
                <a:solidFill>
                  <a:srgbClr val="4D4D4D"/>
                </a:solidFill>
                <a:cs typeface="Arial" pitchFamily="34" charset="0"/>
              </a:rPr>
              <a:t>–4</a:t>
            </a:r>
            <a:r>
              <a:rPr lang="en-US" sz="1200" b="1" dirty="0">
                <a:solidFill>
                  <a:srgbClr val="4D4D4D"/>
                </a:solidFill>
              </a:rPr>
              <a:t>9.</a:t>
            </a:r>
            <a:br>
              <a:rPr lang="es-ES" altLang="ja-JP" sz="1200" b="1" dirty="0">
                <a:solidFill>
                  <a:srgbClr val="4D4D4D"/>
                </a:solidFill>
              </a:rPr>
            </a:br>
            <a:r>
              <a:rPr lang="es-ES" altLang="ja-JP" sz="1200" b="1" dirty="0">
                <a:solidFill>
                  <a:srgbClr val="4D4D4D"/>
                </a:solidFill>
              </a:rPr>
              <a:t>Cork MJ, </a:t>
            </a:r>
            <a:r>
              <a:rPr lang="es-ES" altLang="ja-JP" sz="1200" b="1" i="1" dirty="0">
                <a:solidFill>
                  <a:srgbClr val="4D4D4D"/>
                </a:solidFill>
              </a:rPr>
              <a:t>et al.</a:t>
            </a:r>
            <a:r>
              <a:rPr lang="es-ES" altLang="ja-JP" sz="1200" b="1" dirty="0">
                <a:solidFill>
                  <a:srgbClr val="4D4D4D"/>
                </a:solidFill>
              </a:rPr>
              <a:t> </a:t>
            </a:r>
            <a:r>
              <a:rPr lang="en-GB" altLang="ja-JP" sz="1200" b="1" i="1" dirty="0">
                <a:solidFill>
                  <a:srgbClr val="4D4D4D"/>
                </a:solidFill>
              </a:rPr>
              <a:t>J Allergy </a:t>
            </a:r>
            <a:r>
              <a:rPr lang="en-GB" altLang="ja-JP" sz="1200" b="1" i="1" dirty="0" err="1">
                <a:solidFill>
                  <a:srgbClr val="4D4D4D"/>
                </a:solidFill>
              </a:rPr>
              <a:t>Clin</a:t>
            </a:r>
            <a:r>
              <a:rPr lang="en-GB" altLang="ja-JP" sz="1200" b="1" i="1" dirty="0">
                <a:solidFill>
                  <a:srgbClr val="4D4D4D"/>
                </a:solidFill>
              </a:rPr>
              <a:t> </a:t>
            </a:r>
            <a:r>
              <a:rPr lang="en-GB" altLang="ja-JP" sz="1200" b="1" i="1" dirty="0" err="1">
                <a:solidFill>
                  <a:srgbClr val="4D4D4D"/>
                </a:solidFill>
              </a:rPr>
              <a:t>Immunol</a:t>
            </a:r>
            <a:r>
              <a:rPr lang="en-GB" altLang="ja-JP" sz="1200" b="1" dirty="0">
                <a:solidFill>
                  <a:srgbClr val="4D4D4D"/>
                </a:solidFill>
              </a:rPr>
              <a:t> 2006; 118:3</a:t>
            </a:r>
            <a:r>
              <a:rPr lang="en-GB" altLang="ja-JP" sz="1200" b="1" dirty="0">
                <a:solidFill>
                  <a:srgbClr val="4D4D4D"/>
                </a:solidFill>
                <a:cs typeface="Arial" pitchFamily="34" charset="0"/>
              </a:rPr>
              <a:t>–</a:t>
            </a:r>
            <a:r>
              <a:rPr lang="en-GB" altLang="ja-JP" sz="1200" b="1" dirty="0">
                <a:solidFill>
                  <a:srgbClr val="4D4D4D"/>
                </a:solidFill>
              </a:rPr>
              <a:t>12. </a:t>
            </a:r>
            <a:endParaRPr lang="en-GB" sz="1200" b="1" dirty="0">
              <a:solidFill>
                <a:srgbClr val="4D4D4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7">
                                            <p:txEl>
                                              <p:pRg st="1" end="1"/>
                                            </p:txEl>
                                          </p:spTgt>
                                        </p:tgtEl>
                                        <p:attrNameLst>
                                          <p:attrName>style.visibility</p:attrName>
                                        </p:attrNameLst>
                                      </p:cBhvr>
                                      <p:to>
                                        <p:strVal val="visible"/>
                                      </p:to>
                                    </p:set>
                                  </p:childTnLst>
                                </p:cTn>
                              </p:par>
                              <p:par>
                                <p:cTn id="11" presetID="11" presetClass="entr" presetSubtype="0" fill="hold" grpId="0" nodeType="withEffect">
                                  <p:stCondLst>
                                    <p:cond delay="0"/>
                                  </p:stCondLst>
                                  <p:childTnLst>
                                    <p:set>
                                      <p:cBhvr>
                                        <p:cTn id="12" dur="2000">
                                          <p:stCondLst>
                                            <p:cond delay="0"/>
                                          </p:stCondLst>
                                        </p:cTn>
                                        <p:tgtEl>
                                          <p:spTgt spid="73752"/>
                                        </p:tgtEl>
                                        <p:attrNameLst>
                                          <p:attrName>style.visibility</p:attrName>
                                        </p:attrNameLst>
                                      </p:cBhvr>
                                      <p:to>
                                        <p:strVal val="visible"/>
                                      </p:to>
                                    </p:set>
                                  </p:childTnLst>
                                </p:cTn>
                              </p:par>
                              <p:par>
                                <p:cTn id="13" presetID="11" presetClass="entr" presetSubtype="0" fill="hold" grpId="0" nodeType="withEffect">
                                  <p:stCondLst>
                                    <p:cond delay="0"/>
                                  </p:stCondLst>
                                  <p:childTnLst>
                                    <p:set>
                                      <p:cBhvr>
                                        <p:cTn id="14" dur="2000">
                                          <p:stCondLst>
                                            <p:cond delay="0"/>
                                          </p:stCondLst>
                                        </p:cTn>
                                        <p:tgtEl>
                                          <p:spTgt spid="73753"/>
                                        </p:tgtEl>
                                        <p:attrNameLst>
                                          <p:attrName>style.visibility</p:attrName>
                                        </p:attrNameLst>
                                      </p:cBhvr>
                                      <p:to>
                                        <p:strVal val="visible"/>
                                      </p:to>
                                    </p:set>
                                  </p:childTnLst>
                                </p:cTn>
                              </p:par>
                              <p:par>
                                <p:cTn id="15" presetID="11" presetClass="entr" presetSubtype="0" fill="hold" grpId="0" nodeType="withEffect">
                                  <p:stCondLst>
                                    <p:cond delay="0"/>
                                  </p:stCondLst>
                                  <p:childTnLst>
                                    <p:set>
                                      <p:cBhvr>
                                        <p:cTn id="16" dur="2000">
                                          <p:stCondLst>
                                            <p:cond delay="0"/>
                                          </p:stCondLst>
                                        </p:cTn>
                                        <p:tgtEl>
                                          <p:spTgt spid="73754"/>
                                        </p:tgtEl>
                                        <p:attrNameLst>
                                          <p:attrName>style.visibility</p:attrName>
                                        </p:attrNameLst>
                                      </p:cBhvr>
                                      <p:to>
                                        <p:strVal val="visible"/>
                                      </p:to>
                                    </p:set>
                                  </p:childTnLst>
                                </p:cTn>
                              </p:par>
                              <p:par>
                                <p:cTn id="17" presetID="11" presetClass="entr" presetSubtype="0" fill="hold" grpId="0" nodeType="withEffect">
                                  <p:stCondLst>
                                    <p:cond delay="0"/>
                                  </p:stCondLst>
                                  <p:childTnLst>
                                    <p:set>
                                      <p:cBhvr>
                                        <p:cTn id="18" dur="2000">
                                          <p:stCondLst>
                                            <p:cond delay="0"/>
                                          </p:stCondLst>
                                        </p:cTn>
                                        <p:tgtEl>
                                          <p:spTgt spid="73755"/>
                                        </p:tgtEl>
                                        <p:attrNameLst>
                                          <p:attrName>style.visibility</p:attrName>
                                        </p:attrNameLst>
                                      </p:cBhvr>
                                      <p:to>
                                        <p:strVal val="visible"/>
                                      </p:to>
                                    </p:set>
                                  </p:childTnLst>
                                </p:cTn>
                              </p:par>
                              <p:par>
                                <p:cTn id="19" presetID="11" presetClass="entr" presetSubtype="0" fill="hold" grpId="0" nodeType="withEffect">
                                  <p:stCondLst>
                                    <p:cond delay="0"/>
                                  </p:stCondLst>
                                  <p:childTnLst>
                                    <p:set>
                                      <p:cBhvr>
                                        <p:cTn id="20" dur="2000">
                                          <p:stCondLst>
                                            <p:cond delay="0"/>
                                          </p:stCondLst>
                                        </p:cTn>
                                        <p:tgtEl>
                                          <p:spTgt spid="73756"/>
                                        </p:tgtEl>
                                        <p:attrNameLst>
                                          <p:attrName>style.visibility</p:attrName>
                                        </p:attrNameLst>
                                      </p:cBhvr>
                                      <p:to>
                                        <p:strVal val="visible"/>
                                      </p:to>
                                    </p:set>
                                  </p:childTnLst>
                                </p:cTn>
                              </p:par>
                              <p:par>
                                <p:cTn id="21" presetID="11" presetClass="entr" presetSubtype="0" fill="hold" grpId="0" nodeType="withEffect">
                                  <p:stCondLst>
                                    <p:cond delay="0"/>
                                  </p:stCondLst>
                                  <p:childTnLst>
                                    <p:set>
                                      <p:cBhvr>
                                        <p:cTn id="22" dur="2000">
                                          <p:stCondLst>
                                            <p:cond delay="0"/>
                                          </p:stCondLst>
                                        </p:cTn>
                                        <p:tgtEl>
                                          <p:spTgt spid="73757"/>
                                        </p:tgtEl>
                                        <p:attrNameLst>
                                          <p:attrName>style.visibility</p:attrName>
                                        </p:attrNameLst>
                                      </p:cBhvr>
                                      <p:to>
                                        <p:strVal val="visible"/>
                                      </p:to>
                                    </p:set>
                                  </p:childTnLst>
                                </p:cTn>
                              </p:par>
                              <p:par>
                                <p:cTn id="23" presetID="11" presetClass="entr" presetSubtype="0" fill="hold" grpId="0" nodeType="withEffect">
                                  <p:stCondLst>
                                    <p:cond delay="0"/>
                                  </p:stCondLst>
                                  <p:childTnLst>
                                    <p:set>
                                      <p:cBhvr>
                                        <p:cTn id="24" dur="2000">
                                          <p:stCondLst>
                                            <p:cond delay="0"/>
                                          </p:stCondLst>
                                        </p:cTn>
                                        <p:tgtEl>
                                          <p:spTgt spid="73758"/>
                                        </p:tgtEl>
                                        <p:attrNameLst>
                                          <p:attrName>style.visibility</p:attrName>
                                        </p:attrNameLst>
                                      </p:cBhvr>
                                      <p:to>
                                        <p:strVal val="visible"/>
                                      </p:to>
                                    </p:set>
                                  </p:childTnLst>
                                </p:cTn>
                              </p:par>
                              <p:par>
                                <p:cTn id="25" presetID="11" presetClass="entr" presetSubtype="0" fill="hold" grpId="0" nodeType="withEffect">
                                  <p:stCondLst>
                                    <p:cond delay="0"/>
                                  </p:stCondLst>
                                  <p:childTnLst>
                                    <p:set>
                                      <p:cBhvr>
                                        <p:cTn id="26" dur="2000">
                                          <p:stCondLst>
                                            <p:cond delay="0"/>
                                          </p:stCondLst>
                                        </p:cTn>
                                        <p:tgtEl>
                                          <p:spTgt spid="73759"/>
                                        </p:tgtEl>
                                        <p:attrNameLst>
                                          <p:attrName>style.visibility</p:attrName>
                                        </p:attrNameLst>
                                      </p:cBhvr>
                                      <p:to>
                                        <p:strVal val="visible"/>
                                      </p:to>
                                    </p:set>
                                  </p:childTnLst>
                                </p:cTn>
                              </p:par>
                              <p:par>
                                <p:cTn id="27" presetID="11" presetClass="entr" presetSubtype="0" fill="hold" grpId="0" nodeType="withEffect">
                                  <p:stCondLst>
                                    <p:cond delay="0"/>
                                  </p:stCondLst>
                                  <p:childTnLst>
                                    <p:set>
                                      <p:cBhvr>
                                        <p:cTn id="28" dur="2000">
                                          <p:stCondLst>
                                            <p:cond delay="0"/>
                                          </p:stCondLst>
                                        </p:cTn>
                                        <p:tgtEl>
                                          <p:spTgt spid="73760"/>
                                        </p:tgtEl>
                                        <p:attrNameLst>
                                          <p:attrName>style.visibility</p:attrName>
                                        </p:attrNameLst>
                                      </p:cBhvr>
                                      <p:to>
                                        <p:strVal val="visible"/>
                                      </p:to>
                                    </p:set>
                                  </p:childTnLst>
                                </p:cTn>
                              </p:par>
                              <p:par>
                                <p:cTn id="29" presetID="11" presetClass="entr" presetSubtype="0" fill="hold" grpId="0" nodeType="withEffect">
                                  <p:stCondLst>
                                    <p:cond delay="0"/>
                                  </p:stCondLst>
                                  <p:childTnLst>
                                    <p:set>
                                      <p:cBhvr>
                                        <p:cTn id="30" dur="2000">
                                          <p:stCondLst>
                                            <p:cond delay="0"/>
                                          </p:stCondLst>
                                        </p:cTn>
                                        <p:tgtEl>
                                          <p:spTgt spid="73761"/>
                                        </p:tgtEl>
                                        <p:attrNameLst>
                                          <p:attrName>style.visibility</p:attrName>
                                        </p:attrNameLst>
                                      </p:cBhvr>
                                      <p:to>
                                        <p:strVal val="visible"/>
                                      </p:to>
                                    </p:set>
                                  </p:childTnLst>
                                </p:cTn>
                              </p:par>
                              <p:par>
                                <p:cTn id="31" presetID="11" presetClass="entr" presetSubtype="0" fill="hold" grpId="0" nodeType="withEffect">
                                  <p:stCondLst>
                                    <p:cond delay="0"/>
                                  </p:stCondLst>
                                  <p:childTnLst>
                                    <p:set>
                                      <p:cBhvr>
                                        <p:cTn id="32" dur="2000">
                                          <p:stCondLst>
                                            <p:cond delay="0"/>
                                          </p:stCondLst>
                                        </p:cTn>
                                        <p:tgtEl>
                                          <p:spTgt spid="73762"/>
                                        </p:tgtEl>
                                        <p:attrNameLst>
                                          <p:attrName>style.visibility</p:attrName>
                                        </p:attrNameLst>
                                      </p:cBhvr>
                                      <p:to>
                                        <p:strVal val="visible"/>
                                      </p:to>
                                    </p:set>
                                  </p:childTnLst>
                                </p:cTn>
                              </p:par>
                              <p:par>
                                <p:cTn id="33" presetID="11" presetClass="entr" presetSubtype="0" fill="hold" grpId="0" nodeType="withEffect">
                                  <p:stCondLst>
                                    <p:cond delay="0"/>
                                  </p:stCondLst>
                                  <p:childTnLst>
                                    <p:set>
                                      <p:cBhvr>
                                        <p:cTn id="34" dur="2000">
                                          <p:stCondLst>
                                            <p:cond delay="0"/>
                                          </p:stCondLst>
                                        </p:cTn>
                                        <p:tgtEl>
                                          <p:spTgt spid="73763"/>
                                        </p:tgtEl>
                                        <p:attrNameLst>
                                          <p:attrName>style.visibility</p:attrName>
                                        </p:attrNameLst>
                                      </p:cBhvr>
                                      <p:to>
                                        <p:strVal val="visible"/>
                                      </p:to>
                                    </p:set>
                                  </p:childTnLst>
                                </p:cTn>
                              </p:par>
                              <p:par>
                                <p:cTn id="35" presetID="11" presetClass="entr" presetSubtype="0" fill="hold" grpId="0" nodeType="withEffect">
                                  <p:stCondLst>
                                    <p:cond delay="0"/>
                                  </p:stCondLst>
                                  <p:childTnLst>
                                    <p:set>
                                      <p:cBhvr>
                                        <p:cTn id="36" dur="2000">
                                          <p:stCondLst>
                                            <p:cond delay="0"/>
                                          </p:stCondLst>
                                        </p:cTn>
                                        <p:tgtEl>
                                          <p:spTgt spid="73764"/>
                                        </p:tgtEl>
                                        <p:attrNameLst>
                                          <p:attrName>style.visibility</p:attrName>
                                        </p:attrNameLst>
                                      </p:cBhvr>
                                      <p:to>
                                        <p:strVal val="visible"/>
                                      </p:to>
                                    </p:set>
                                  </p:childTnLst>
                                </p:cTn>
                              </p:par>
                              <p:par>
                                <p:cTn id="37" presetID="11" presetClass="entr" presetSubtype="0" fill="hold" grpId="0" nodeType="withEffect">
                                  <p:stCondLst>
                                    <p:cond delay="0"/>
                                  </p:stCondLst>
                                  <p:childTnLst>
                                    <p:set>
                                      <p:cBhvr>
                                        <p:cTn id="38" dur="2000">
                                          <p:stCondLst>
                                            <p:cond delay="0"/>
                                          </p:stCondLst>
                                        </p:cTn>
                                        <p:tgtEl>
                                          <p:spTgt spid="73765"/>
                                        </p:tgtEl>
                                        <p:attrNameLst>
                                          <p:attrName>style.visibility</p:attrName>
                                        </p:attrNameLst>
                                      </p:cBhvr>
                                      <p:to>
                                        <p:strVal val="visible"/>
                                      </p:to>
                                    </p:set>
                                  </p:childTnLst>
                                </p:cTn>
                              </p:par>
                              <p:par>
                                <p:cTn id="39" presetID="11" presetClass="entr" presetSubtype="0" fill="hold" grpId="0" nodeType="withEffect">
                                  <p:stCondLst>
                                    <p:cond delay="0"/>
                                  </p:stCondLst>
                                  <p:childTnLst>
                                    <p:set>
                                      <p:cBhvr>
                                        <p:cTn id="40" dur="2000">
                                          <p:stCondLst>
                                            <p:cond delay="0"/>
                                          </p:stCondLst>
                                        </p:cTn>
                                        <p:tgtEl>
                                          <p:spTgt spid="73766"/>
                                        </p:tgtEl>
                                        <p:attrNameLst>
                                          <p:attrName>style.visibility</p:attrName>
                                        </p:attrNameLst>
                                      </p:cBhvr>
                                      <p:to>
                                        <p:strVal val="visible"/>
                                      </p:to>
                                    </p:set>
                                  </p:childTnLst>
                                </p:cTn>
                              </p:par>
                              <p:par>
                                <p:cTn id="41" presetID="11" presetClass="exit" presetSubtype="0" fill="hold" grpId="1" nodeType="withEffect">
                                  <p:stCondLst>
                                    <p:cond delay="0"/>
                                  </p:stCondLst>
                                  <p:childTnLst>
                                    <p:anim calcmode="discrete" valueType="str">
                                      <p:cBhvr>
                                        <p:cTn id="42" dur="2000"/>
                                        <p:tgtEl>
                                          <p:spTgt spid="73752"/>
                                        </p:tgtEl>
                                        <p:attrNameLst>
                                          <p:attrName>style.visibility</p:attrName>
                                        </p:attrNameLst>
                                      </p:cBhvr>
                                      <p:tavLst>
                                        <p:tav tm="0">
                                          <p:val>
                                            <p:strVal val="hidden"/>
                                          </p:val>
                                        </p:tav>
                                        <p:tav tm="50000">
                                          <p:val>
                                            <p:strVal val="visible"/>
                                          </p:val>
                                        </p:tav>
                                      </p:tavLst>
                                    </p:anim>
                                    <p:set>
                                      <p:cBhvr>
                                        <p:cTn id="43" dur="1" fill="hold">
                                          <p:stCondLst>
                                            <p:cond delay="1999"/>
                                          </p:stCondLst>
                                        </p:cTn>
                                        <p:tgtEl>
                                          <p:spTgt spid="73752"/>
                                        </p:tgtEl>
                                        <p:attrNameLst>
                                          <p:attrName>style.visibility</p:attrName>
                                        </p:attrNameLst>
                                      </p:cBhvr>
                                      <p:to>
                                        <p:strVal val="hidden"/>
                                      </p:to>
                                    </p:set>
                                  </p:childTnLst>
                                </p:cTn>
                              </p:par>
                              <p:par>
                                <p:cTn id="44" presetID="11" presetClass="exit" presetSubtype="0" fill="hold" grpId="1" nodeType="withEffect">
                                  <p:stCondLst>
                                    <p:cond delay="0"/>
                                  </p:stCondLst>
                                  <p:childTnLst>
                                    <p:anim calcmode="discrete" valueType="str">
                                      <p:cBhvr>
                                        <p:cTn id="45" dur="2000"/>
                                        <p:tgtEl>
                                          <p:spTgt spid="73753"/>
                                        </p:tgtEl>
                                        <p:attrNameLst>
                                          <p:attrName>style.visibility</p:attrName>
                                        </p:attrNameLst>
                                      </p:cBhvr>
                                      <p:tavLst>
                                        <p:tav tm="0">
                                          <p:val>
                                            <p:strVal val="hidden"/>
                                          </p:val>
                                        </p:tav>
                                        <p:tav tm="50000">
                                          <p:val>
                                            <p:strVal val="visible"/>
                                          </p:val>
                                        </p:tav>
                                      </p:tavLst>
                                    </p:anim>
                                    <p:set>
                                      <p:cBhvr>
                                        <p:cTn id="46" dur="1" fill="hold">
                                          <p:stCondLst>
                                            <p:cond delay="1999"/>
                                          </p:stCondLst>
                                        </p:cTn>
                                        <p:tgtEl>
                                          <p:spTgt spid="73753"/>
                                        </p:tgtEl>
                                        <p:attrNameLst>
                                          <p:attrName>style.visibility</p:attrName>
                                        </p:attrNameLst>
                                      </p:cBhvr>
                                      <p:to>
                                        <p:strVal val="hidden"/>
                                      </p:to>
                                    </p:set>
                                  </p:childTnLst>
                                </p:cTn>
                              </p:par>
                              <p:par>
                                <p:cTn id="47" presetID="11" presetClass="exit" presetSubtype="0" fill="hold" grpId="1" nodeType="withEffect">
                                  <p:stCondLst>
                                    <p:cond delay="0"/>
                                  </p:stCondLst>
                                  <p:childTnLst>
                                    <p:anim calcmode="discrete" valueType="str">
                                      <p:cBhvr>
                                        <p:cTn id="48" dur="2000"/>
                                        <p:tgtEl>
                                          <p:spTgt spid="73754"/>
                                        </p:tgtEl>
                                        <p:attrNameLst>
                                          <p:attrName>style.visibility</p:attrName>
                                        </p:attrNameLst>
                                      </p:cBhvr>
                                      <p:tavLst>
                                        <p:tav tm="0">
                                          <p:val>
                                            <p:strVal val="hidden"/>
                                          </p:val>
                                        </p:tav>
                                        <p:tav tm="50000">
                                          <p:val>
                                            <p:strVal val="visible"/>
                                          </p:val>
                                        </p:tav>
                                      </p:tavLst>
                                    </p:anim>
                                    <p:set>
                                      <p:cBhvr>
                                        <p:cTn id="49" dur="1" fill="hold">
                                          <p:stCondLst>
                                            <p:cond delay="1999"/>
                                          </p:stCondLst>
                                        </p:cTn>
                                        <p:tgtEl>
                                          <p:spTgt spid="73754"/>
                                        </p:tgtEl>
                                        <p:attrNameLst>
                                          <p:attrName>style.visibility</p:attrName>
                                        </p:attrNameLst>
                                      </p:cBhvr>
                                      <p:to>
                                        <p:strVal val="hidden"/>
                                      </p:to>
                                    </p:set>
                                  </p:childTnLst>
                                </p:cTn>
                              </p:par>
                              <p:par>
                                <p:cTn id="50" presetID="11" presetClass="exit" presetSubtype="0" fill="hold" grpId="1" nodeType="withEffect">
                                  <p:stCondLst>
                                    <p:cond delay="0"/>
                                  </p:stCondLst>
                                  <p:childTnLst>
                                    <p:anim calcmode="discrete" valueType="str">
                                      <p:cBhvr>
                                        <p:cTn id="51" dur="2000"/>
                                        <p:tgtEl>
                                          <p:spTgt spid="73755"/>
                                        </p:tgtEl>
                                        <p:attrNameLst>
                                          <p:attrName>style.visibility</p:attrName>
                                        </p:attrNameLst>
                                      </p:cBhvr>
                                      <p:tavLst>
                                        <p:tav tm="0">
                                          <p:val>
                                            <p:strVal val="hidden"/>
                                          </p:val>
                                        </p:tav>
                                        <p:tav tm="50000">
                                          <p:val>
                                            <p:strVal val="visible"/>
                                          </p:val>
                                        </p:tav>
                                      </p:tavLst>
                                    </p:anim>
                                    <p:set>
                                      <p:cBhvr>
                                        <p:cTn id="52" dur="1" fill="hold">
                                          <p:stCondLst>
                                            <p:cond delay="1999"/>
                                          </p:stCondLst>
                                        </p:cTn>
                                        <p:tgtEl>
                                          <p:spTgt spid="73755"/>
                                        </p:tgtEl>
                                        <p:attrNameLst>
                                          <p:attrName>style.visibility</p:attrName>
                                        </p:attrNameLst>
                                      </p:cBhvr>
                                      <p:to>
                                        <p:strVal val="hidden"/>
                                      </p:to>
                                    </p:set>
                                  </p:childTnLst>
                                </p:cTn>
                              </p:par>
                              <p:par>
                                <p:cTn id="53" presetID="11" presetClass="exit" presetSubtype="0" fill="hold" grpId="1" nodeType="withEffect">
                                  <p:stCondLst>
                                    <p:cond delay="0"/>
                                  </p:stCondLst>
                                  <p:childTnLst>
                                    <p:anim calcmode="discrete" valueType="str">
                                      <p:cBhvr>
                                        <p:cTn id="54" dur="2000"/>
                                        <p:tgtEl>
                                          <p:spTgt spid="73756"/>
                                        </p:tgtEl>
                                        <p:attrNameLst>
                                          <p:attrName>style.visibility</p:attrName>
                                        </p:attrNameLst>
                                      </p:cBhvr>
                                      <p:tavLst>
                                        <p:tav tm="0">
                                          <p:val>
                                            <p:strVal val="hidden"/>
                                          </p:val>
                                        </p:tav>
                                        <p:tav tm="50000">
                                          <p:val>
                                            <p:strVal val="visible"/>
                                          </p:val>
                                        </p:tav>
                                      </p:tavLst>
                                    </p:anim>
                                    <p:set>
                                      <p:cBhvr>
                                        <p:cTn id="55" dur="1" fill="hold">
                                          <p:stCondLst>
                                            <p:cond delay="1999"/>
                                          </p:stCondLst>
                                        </p:cTn>
                                        <p:tgtEl>
                                          <p:spTgt spid="73756"/>
                                        </p:tgtEl>
                                        <p:attrNameLst>
                                          <p:attrName>style.visibility</p:attrName>
                                        </p:attrNameLst>
                                      </p:cBhvr>
                                      <p:to>
                                        <p:strVal val="hidden"/>
                                      </p:to>
                                    </p:set>
                                  </p:childTnLst>
                                </p:cTn>
                              </p:par>
                              <p:par>
                                <p:cTn id="56" presetID="11" presetClass="exit" presetSubtype="0" fill="hold" grpId="1" nodeType="withEffect">
                                  <p:stCondLst>
                                    <p:cond delay="0"/>
                                  </p:stCondLst>
                                  <p:childTnLst>
                                    <p:anim calcmode="discrete" valueType="str">
                                      <p:cBhvr>
                                        <p:cTn id="57" dur="2000"/>
                                        <p:tgtEl>
                                          <p:spTgt spid="73757"/>
                                        </p:tgtEl>
                                        <p:attrNameLst>
                                          <p:attrName>style.visibility</p:attrName>
                                        </p:attrNameLst>
                                      </p:cBhvr>
                                      <p:tavLst>
                                        <p:tav tm="0">
                                          <p:val>
                                            <p:strVal val="hidden"/>
                                          </p:val>
                                        </p:tav>
                                        <p:tav tm="50000">
                                          <p:val>
                                            <p:strVal val="visible"/>
                                          </p:val>
                                        </p:tav>
                                      </p:tavLst>
                                    </p:anim>
                                    <p:set>
                                      <p:cBhvr>
                                        <p:cTn id="58" dur="1" fill="hold">
                                          <p:stCondLst>
                                            <p:cond delay="1999"/>
                                          </p:stCondLst>
                                        </p:cTn>
                                        <p:tgtEl>
                                          <p:spTgt spid="73757"/>
                                        </p:tgtEl>
                                        <p:attrNameLst>
                                          <p:attrName>style.visibility</p:attrName>
                                        </p:attrNameLst>
                                      </p:cBhvr>
                                      <p:to>
                                        <p:strVal val="hidden"/>
                                      </p:to>
                                    </p:set>
                                  </p:childTnLst>
                                </p:cTn>
                              </p:par>
                              <p:par>
                                <p:cTn id="59" presetID="11" presetClass="exit" presetSubtype="0" fill="hold" grpId="1" nodeType="withEffect">
                                  <p:stCondLst>
                                    <p:cond delay="0"/>
                                  </p:stCondLst>
                                  <p:childTnLst>
                                    <p:anim calcmode="discrete" valueType="str">
                                      <p:cBhvr>
                                        <p:cTn id="60" dur="2000"/>
                                        <p:tgtEl>
                                          <p:spTgt spid="73758"/>
                                        </p:tgtEl>
                                        <p:attrNameLst>
                                          <p:attrName>style.visibility</p:attrName>
                                        </p:attrNameLst>
                                      </p:cBhvr>
                                      <p:tavLst>
                                        <p:tav tm="0">
                                          <p:val>
                                            <p:strVal val="hidden"/>
                                          </p:val>
                                        </p:tav>
                                        <p:tav tm="50000">
                                          <p:val>
                                            <p:strVal val="visible"/>
                                          </p:val>
                                        </p:tav>
                                      </p:tavLst>
                                    </p:anim>
                                    <p:set>
                                      <p:cBhvr>
                                        <p:cTn id="61" dur="1" fill="hold">
                                          <p:stCondLst>
                                            <p:cond delay="1999"/>
                                          </p:stCondLst>
                                        </p:cTn>
                                        <p:tgtEl>
                                          <p:spTgt spid="73758"/>
                                        </p:tgtEl>
                                        <p:attrNameLst>
                                          <p:attrName>style.visibility</p:attrName>
                                        </p:attrNameLst>
                                      </p:cBhvr>
                                      <p:to>
                                        <p:strVal val="hidden"/>
                                      </p:to>
                                    </p:set>
                                  </p:childTnLst>
                                </p:cTn>
                              </p:par>
                              <p:par>
                                <p:cTn id="62" presetID="11" presetClass="exit" presetSubtype="0" fill="hold" grpId="1" nodeType="withEffect">
                                  <p:stCondLst>
                                    <p:cond delay="0"/>
                                  </p:stCondLst>
                                  <p:childTnLst>
                                    <p:anim calcmode="discrete" valueType="str">
                                      <p:cBhvr>
                                        <p:cTn id="63" dur="2000"/>
                                        <p:tgtEl>
                                          <p:spTgt spid="73759"/>
                                        </p:tgtEl>
                                        <p:attrNameLst>
                                          <p:attrName>style.visibility</p:attrName>
                                        </p:attrNameLst>
                                      </p:cBhvr>
                                      <p:tavLst>
                                        <p:tav tm="0">
                                          <p:val>
                                            <p:strVal val="hidden"/>
                                          </p:val>
                                        </p:tav>
                                        <p:tav tm="50000">
                                          <p:val>
                                            <p:strVal val="visible"/>
                                          </p:val>
                                        </p:tav>
                                      </p:tavLst>
                                    </p:anim>
                                    <p:set>
                                      <p:cBhvr>
                                        <p:cTn id="64" dur="1" fill="hold">
                                          <p:stCondLst>
                                            <p:cond delay="1999"/>
                                          </p:stCondLst>
                                        </p:cTn>
                                        <p:tgtEl>
                                          <p:spTgt spid="73759"/>
                                        </p:tgtEl>
                                        <p:attrNameLst>
                                          <p:attrName>style.visibility</p:attrName>
                                        </p:attrNameLst>
                                      </p:cBhvr>
                                      <p:to>
                                        <p:strVal val="hidden"/>
                                      </p:to>
                                    </p:set>
                                  </p:childTnLst>
                                </p:cTn>
                              </p:par>
                              <p:par>
                                <p:cTn id="65" presetID="11" presetClass="exit" presetSubtype="0" fill="hold" grpId="1" nodeType="withEffect">
                                  <p:stCondLst>
                                    <p:cond delay="0"/>
                                  </p:stCondLst>
                                  <p:childTnLst>
                                    <p:anim calcmode="discrete" valueType="str">
                                      <p:cBhvr>
                                        <p:cTn id="66" dur="2000"/>
                                        <p:tgtEl>
                                          <p:spTgt spid="73760"/>
                                        </p:tgtEl>
                                        <p:attrNameLst>
                                          <p:attrName>style.visibility</p:attrName>
                                        </p:attrNameLst>
                                      </p:cBhvr>
                                      <p:tavLst>
                                        <p:tav tm="0">
                                          <p:val>
                                            <p:strVal val="hidden"/>
                                          </p:val>
                                        </p:tav>
                                        <p:tav tm="50000">
                                          <p:val>
                                            <p:strVal val="visible"/>
                                          </p:val>
                                        </p:tav>
                                      </p:tavLst>
                                    </p:anim>
                                    <p:set>
                                      <p:cBhvr>
                                        <p:cTn id="67" dur="1" fill="hold">
                                          <p:stCondLst>
                                            <p:cond delay="1999"/>
                                          </p:stCondLst>
                                        </p:cTn>
                                        <p:tgtEl>
                                          <p:spTgt spid="73760"/>
                                        </p:tgtEl>
                                        <p:attrNameLst>
                                          <p:attrName>style.visibility</p:attrName>
                                        </p:attrNameLst>
                                      </p:cBhvr>
                                      <p:to>
                                        <p:strVal val="hidden"/>
                                      </p:to>
                                    </p:set>
                                  </p:childTnLst>
                                </p:cTn>
                              </p:par>
                              <p:par>
                                <p:cTn id="68" presetID="11" presetClass="exit" presetSubtype="0" fill="hold" grpId="1" nodeType="withEffect">
                                  <p:stCondLst>
                                    <p:cond delay="0"/>
                                  </p:stCondLst>
                                  <p:childTnLst>
                                    <p:anim calcmode="discrete" valueType="str">
                                      <p:cBhvr>
                                        <p:cTn id="69" dur="2000"/>
                                        <p:tgtEl>
                                          <p:spTgt spid="73761"/>
                                        </p:tgtEl>
                                        <p:attrNameLst>
                                          <p:attrName>style.visibility</p:attrName>
                                        </p:attrNameLst>
                                      </p:cBhvr>
                                      <p:tavLst>
                                        <p:tav tm="0">
                                          <p:val>
                                            <p:strVal val="hidden"/>
                                          </p:val>
                                        </p:tav>
                                        <p:tav tm="50000">
                                          <p:val>
                                            <p:strVal val="visible"/>
                                          </p:val>
                                        </p:tav>
                                      </p:tavLst>
                                    </p:anim>
                                    <p:set>
                                      <p:cBhvr>
                                        <p:cTn id="70" dur="1" fill="hold">
                                          <p:stCondLst>
                                            <p:cond delay="1999"/>
                                          </p:stCondLst>
                                        </p:cTn>
                                        <p:tgtEl>
                                          <p:spTgt spid="73761"/>
                                        </p:tgtEl>
                                        <p:attrNameLst>
                                          <p:attrName>style.visibility</p:attrName>
                                        </p:attrNameLst>
                                      </p:cBhvr>
                                      <p:to>
                                        <p:strVal val="hidden"/>
                                      </p:to>
                                    </p:set>
                                  </p:childTnLst>
                                </p:cTn>
                              </p:par>
                              <p:par>
                                <p:cTn id="71" presetID="11" presetClass="exit" presetSubtype="0" fill="hold" grpId="1" nodeType="withEffect">
                                  <p:stCondLst>
                                    <p:cond delay="0"/>
                                  </p:stCondLst>
                                  <p:childTnLst>
                                    <p:anim calcmode="discrete" valueType="str">
                                      <p:cBhvr>
                                        <p:cTn id="72" dur="2000"/>
                                        <p:tgtEl>
                                          <p:spTgt spid="73762"/>
                                        </p:tgtEl>
                                        <p:attrNameLst>
                                          <p:attrName>style.visibility</p:attrName>
                                        </p:attrNameLst>
                                      </p:cBhvr>
                                      <p:tavLst>
                                        <p:tav tm="0">
                                          <p:val>
                                            <p:strVal val="hidden"/>
                                          </p:val>
                                        </p:tav>
                                        <p:tav tm="50000">
                                          <p:val>
                                            <p:strVal val="visible"/>
                                          </p:val>
                                        </p:tav>
                                      </p:tavLst>
                                    </p:anim>
                                    <p:set>
                                      <p:cBhvr>
                                        <p:cTn id="73" dur="1" fill="hold">
                                          <p:stCondLst>
                                            <p:cond delay="1999"/>
                                          </p:stCondLst>
                                        </p:cTn>
                                        <p:tgtEl>
                                          <p:spTgt spid="73762"/>
                                        </p:tgtEl>
                                        <p:attrNameLst>
                                          <p:attrName>style.visibility</p:attrName>
                                        </p:attrNameLst>
                                      </p:cBhvr>
                                      <p:to>
                                        <p:strVal val="hidden"/>
                                      </p:to>
                                    </p:set>
                                  </p:childTnLst>
                                </p:cTn>
                              </p:par>
                              <p:par>
                                <p:cTn id="74" presetID="11" presetClass="exit" presetSubtype="0" fill="hold" grpId="1" nodeType="withEffect">
                                  <p:stCondLst>
                                    <p:cond delay="0"/>
                                  </p:stCondLst>
                                  <p:childTnLst>
                                    <p:anim calcmode="discrete" valueType="str">
                                      <p:cBhvr>
                                        <p:cTn id="75" dur="2000"/>
                                        <p:tgtEl>
                                          <p:spTgt spid="73763"/>
                                        </p:tgtEl>
                                        <p:attrNameLst>
                                          <p:attrName>style.visibility</p:attrName>
                                        </p:attrNameLst>
                                      </p:cBhvr>
                                      <p:tavLst>
                                        <p:tav tm="0">
                                          <p:val>
                                            <p:strVal val="hidden"/>
                                          </p:val>
                                        </p:tav>
                                        <p:tav tm="50000">
                                          <p:val>
                                            <p:strVal val="visible"/>
                                          </p:val>
                                        </p:tav>
                                      </p:tavLst>
                                    </p:anim>
                                    <p:set>
                                      <p:cBhvr>
                                        <p:cTn id="76" dur="1" fill="hold">
                                          <p:stCondLst>
                                            <p:cond delay="1999"/>
                                          </p:stCondLst>
                                        </p:cTn>
                                        <p:tgtEl>
                                          <p:spTgt spid="73763"/>
                                        </p:tgtEl>
                                        <p:attrNameLst>
                                          <p:attrName>style.visibility</p:attrName>
                                        </p:attrNameLst>
                                      </p:cBhvr>
                                      <p:to>
                                        <p:strVal val="hidden"/>
                                      </p:to>
                                    </p:set>
                                  </p:childTnLst>
                                </p:cTn>
                              </p:par>
                              <p:par>
                                <p:cTn id="77" presetID="11" presetClass="exit" presetSubtype="0" fill="hold" grpId="1" nodeType="withEffect">
                                  <p:stCondLst>
                                    <p:cond delay="0"/>
                                  </p:stCondLst>
                                  <p:childTnLst>
                                    <p:anim calcmode="discrete" valueType="str">
                                      <p:cBhvr>
                                        <p:cTn id="78" dur="2000"/>
                                        <p:tgtEl>
                                          <p:spTgt spid="73764"/>
                                        </p:tgtEl>
                                        <p:attrNameLst>
                                          <p:attrName>style.visibility</p:attrName>
                                        </p:attrNameLst>
                                      </p:cBhvr>
                                      <p:tavLst>
                                        <p:tav tm="0">
                                          <p:val>
                                            <p:strVal val="hidden"/>
                                          </p:val>
                                        </p:tav>
                                        <p:tav tm="50000">
                                          <p:val>
                                            <p:strVal val="visible"/>
                                          </p:val>
                                        </p:tav>
                                      </p:tavLst>
                                    </p:anim>
                                    <p:set>
                                      <p:cBhvr>
                                        <p:cTn id="79" dur="1" fill="hold">
                                          <p:stCondLst>
                                            <p:cond delay="1999"/>
                                          </p:stCondLst>
                                        </p:cTn>
                                        <p:tgtEl>
                                          <p:spTgt spid="73764"/>
                                        </p:tgtEl>
                                        <p:attrNameLst>
                                          <p:attrName>style.visibility</p:attrName>
                                        </p:attrNameLst>
                                      </p:cBhvr>
                                      <p:to>
                                        <p:strVal val="hidden"/>
                                      </p:to>
                                    </p:set>
                                  </p:childTnLst>
                                </p:cTn>
                              </p:par>
                              <p:par>
                                <p:cTn id="80" presetID="11" presetClass="exit" presetSubtype="0" fill="hold" grpId="1" nodeType="withEffect">
                                  <p:stCondLst>
                                    <p:cond delay="0"/>
                                  </p:stCondLst>
                                  <p:childTnLst>
                                    <p:anim calcmode="discrete" valueType="str">
                                      <p:cBhvr>
                                        <p:cTn id="81" dur="2000"/>
                                        <p:tgtEl>
                                          <p:spTgt spid="73765"/>
                                        </p:tgtEl>
                                        <p:attrNameLst>
                                          <p:attrName>style.visibility</p:attrName>
                                        </p:attrNameLst>
                                      </p:cBhvr>
                                      <p:tavLst>
                                        <p:tav tm="0">
                                          <p:val>
                                            <p:strVal val="hidden"/>
                                          </p:val>
                                        </p:tav>
                                        <p:tav tm="50000">
                                          <p:val>
                                            <p:strVal val="visible"/>
                                          </p:val>
                                        </p:tav>
                                      </p:tavLst>
                                    </p:anim>
                                    <p:set>
                                      <p:cBhvr>
                                        <p:cTn id="82" dur="1" fill="hold">
                                          <p:stCondLst>
                                            <p:cond delay="1999"/>
                                          </p:stCondLst>
                                        </p:cTn>
                                        <p:tgtEl>
                                          <p:spTgt spid="73765"/>
                                        </p:tgtEl>
                                        <p:attrNameLst>
                                          <p:attrName>style.visibility</p:attrName>
                                        </p:attrNameLst>
                                      </p:cBhvr>
                                      <p:to>
                                        <p:strVal val="hidden"/>
                                      </p:to>
                                    </p:set>
                                  </p:childTnLst>
                                </p:cTn>
                              </p:par>
                              <p:par>
                                <p:cTn id="83" presetID="11" presetClass="exit" presetSubtype="0" fill="hold" grpId="1" nodeType="withEffect">
                                  <p:stCondLst>
                                    <p:cond delay="0"/>
                                  </p:stCondLst>
                                  <p:childTnLst>
                                    <p:anim calcmode="discrete" valueType="str">
                                      <p:cBhvr>
                                        <p:cTn id="84" dur="2000"/>
                                        <p:tgtEl>
                                          <p:spTgt spid="73766"/>
                                        </p:tgtEl>
                                        <p:attrNameLst>
                                          <p:attrName>style.visibility</p:attrName>
                                        </p:attrNameLst>
                                      </p:cBhvr>
                                      <p:tavLst>
                                        <p:tav tm="0">
                                          <p:val>
                                            <p:strVal val="hidden"/>
                                          </p:val>
                                        </p:tav>
                                        <p:tav tm="50000">
                                          <p:val>
                                            <p:strVal val="visible"/>
                                          </p:val>
                                        </p:tav>
                                      </p:tavLst>
                                    </p:anim>
                                    <p:set>
                                      <p:cBhvr>
                                        <p:cTn id="85" dur="1" fill="hold">
                                          <p:stCondLst>
                                            <p:cond delay="1999"/>
                                          </p:stCondLst>
                                        </p:cTn>
                                        <p:tgtEl>
                                          <p:spTgt spid="73766"/>
                                        </p:tgtEl>
                                        <p:attrNameLst>
                                          <p:attrName>style.visibility</p:attrName>
                                        </p:attrNameLst>
                                      </p:cBhvr>
                                      <p:to>
                                        <p:strVal val="hidden"/>
                                      </p:to>
                                    </p:set>
                                  </p:childTnLst>
                                </p:cTn>
                              </p:par>
                              <p:par>
                                <p:cTn id="86" presetID="11" presetClass="entr" presetSubtype="0" fill="hold" grpId="0" nodeType="withEffect">
                                  <p:stCondLst>
                                    <p:cond delay="0"/>
                                  </p:stCondLst>
                                  <p:childTnLst>
                                    <p:set>
                                      <p:cBhvr>
                                        <p:cTn id="87" dur="2000">
                                          <p:stCondLst>
                                            <p:cond delay="0"/>
                                          </p:stCondLst>
                                        </p:cTn>
                                        <p:tgtEl>
                                          <p:spTgt spid="73767"/>
                                        </p:tgtEl>
                                        <p:attrNameLst>
                                          <p:attrName>style.visibility</p:attrName>
                                        </p:attrNameLst>
                                      </p:cBhvr>
                                      <p:to>
                                        <p:strVal val="visible"/>
                                      </p:to>
                                    </p:set>
                                  </p:childTnLst>
                                </p:cTn>
                              </p:par>
                              <p:par>
                                <p:cTn id="88" presetID="11" presetClass="entr" presetSubtype="0" fill="hold" grpId="0" nodeType="withEffect">
                                  <p:stCondLst>
                                    <p:cond delay="0"/>
                                  </p:stCondLst>
                                  <p:childTnLst>
                                    <p:set>
                                      <p:cBhvr>
                                        <p:cTn id="89" dur="2000">
                                          <p:stCondLst>
                                            <p:cond delay="0"/>
                                          </p:stCondLst>
                                        </p:cTn>
                                        <p:tgtEl>
                                          <p:spTgt spid="73772"/>
                                        </p:tgtEl>
                                        <p:attrNameLst>
                                          <p:attrName>style.visibility</p:attrName>
                                        </p:attrNameLst>
                                      </p:cBhvr>
                                      <p:to>
                                        <p:strVal val="visible"/>
                                      </p:to>
                                    </p:set>
                                  </p:childTnLst>
                                </p:cTn>
                              </p:par>
                              <p:par>
                                <p:cTn id="90" presetID="11" presetClass="entr" presetSubtype="0" fill="hold" grpId="0" nodeType="withEffect">
                                  <p:stCondLst>
                                    <p:cond delay="0"/>
                                  </p:stCondLst>
                                  <p:childTnLst>
                                    <p:set>
                                      <p:cBhvr>
                                        <p:cTn id="91" dur="2000">
                                          <p:stCondLst>
                                            <p:cond delay="0"/>
                                          </p:stCondLst>
                                        </p:cTn>
                                        <p:tgtEl>
                                          <p:spTgt spid="73773"/>
                                        </p:tgtEl>
                                        <p:attrNameLst>
                                          <p:attrName>style.visibility</p:attrName>
                                        </p:attrNameLst>
                                      </p:cBhvr>
                                      <p:to>
                                        <p:strVal val="visible"/>
                                      </p:to>
                                    </p:set>
                                  </p:childTnLst>
                                </p:cTn>
                              </p:par>
                              <p:par>
                                <p:cTn id="92" presetID="11" presetClass="entr" presetSubtype="0" fill="hold" grpId="0" nodeType="withEffect">
                                  <p:stCondLst>
                                    <p:cond delay="0"/>
                                  </p:stCondLst>
                                  <p:childTnLst>
                                    <p:set>
                                      <p:cBhvr>
                                        <p:cTn id="93" dur="2000">
                                          <p:stCondLst>
                                            <p:cond delay="0"/>
                                          </p:stCondLst>
                                        </p:cTn>
                                        <p:tgtEl>
                                          <p:spTgt spid="73771"/>
                                        </p:tgtEl>
                                        <p:attrNameLst>
                                          <p:attrName>style.visibility</p:attrName>
                                        </p:attrNameLst>
                                      </p:cBhvr>
                                      <p:to>
                                        <p:strVal val="visible"/>
                                      </p:to>
                                    </p:set>
                                  </p:childTnLst>
                                </p:cTn>
                              </p:par>
                              <p:par>
                                <p:cTn id="94" presetID="11" presetClass="entr" presetSubtype="0" fill="hold" grpId="0" nodeType="withEffect">
                                  <p:stCondLst>
                                    <p:cond delay="0"/>
                                  </p:stCondLst>
                                  <p:childTnLst>
                                    <p:set>
                                      <p:cBhvr>
                                        <p:cTn id="95" dur="2000">
                                          <p:stCondLst>
                                            <p:cond delay="0"/>
                                          </p:stCondLst>
                                        </p:cTn>
                                        <p:tgtEl>
                                          <p:spTgt spid="73770"/>
                                        </p:tgtEl>
                                        <p:attrNameLst>
                                          <p:attrName>style.visibility</p:attrName>
                                        </p:attrNameLst>
                                      </p:cBhvr>
                                      <p:to>
                                        <p:strVal val="visible"/>
                                      </p:to>
                                    </p:set>
                                  </p:childTnLst>
                                </p:cTn>
                              </p:par>
                              <p:par>
                                <p:cTn id="96" presetID="11" presetClass="entr" presetSubtype="0" fill="hold" grpId="0" nodeType="withEffect">
                                  <p:stCondLst>
                                    <p:cond delay="0"/>
                                  </p:stCondLst>
                                  <p:childTnLst>
                                    <p:set>
                                      <p:cBhvr>
                                        <p:cTn id="97" dur="2000">
                                          <p:stCondLst>
                                            <p:cond delay="0"/>
                                          </p:stCondLst>
                                        </p:cTn>
                                        <p:tgtEl>
                                          <p:spTgt spid="73769"/>
                                        </p:tgtEl>
                                        <p:attrNameLst>
                                          <p:attrName>style.visibility</p:attrName>
                                        </p:attrNameLst>
                                      </p:cBhvr>
                                      <p:to>
                                        <p:strVal val="visible"/>
                                      </p:to>
                                    </p:set>
                                  </p:childTnLst>
                                </p:cTn>
                              </p:par>
                              <p:par>
                                <p:cTn id="98" presetID="11" presetClass="entr" presetSubtype="0" fill="hold" grpId="0" nodeType="withEffect">
                                  <p:stCondLst>
                                    <p:cond delay="0"/>
                                  </p:stCondLst>
                                  <p:childTnLst>
                                    <p:set>
                                      <p:cBhvr>
                                        <p:cTn id="99" dur="2000">
                                          <p:stCondLst>
                                            <p:cond delay="0"/>
                                          </p:stCondLst>
                                        </p:cTn>
                                        <p:tgtEl>
                                          <p:spTgt spid="73768"/>
                                        </p:tgtEl>
                                        <p:attrNameLst>
                                          <p:attrName>style.visibility</p:attrName>
                                        </p:attrNameLst>
                                      </p:cBhvr>
                                      <p:to>
                                        <p:strVal val="visible"/>
                                      </p:to>
                                    </p:set>
                                  </p:childTnLst>
                                </p:cTn>
                              </p:par>
                              <p:par>
                                <p:cTn id="100" presetID="11" presetClass="exit" presetSubtype="0" fill="hold" grpId="1" nodeType="withEffect">
                                  <p:stCondLst>
                                    <p:cond delay="0"/>
                                  </p:stCondLst>
                                  <p:childTnLst>
                                    <p:anim calcmode="discrete" valueType="str">
                                      <p:cBhvr>
                                        <p:cTn id="101" dur="2000"/>
                                        <p:tgtEl>
                                          <p:spTgt spid="73767"/>
                                        </p:tgtEl>
                                        <p:attrNameLst>
                                          <p:attrName>style.visibility</p:attrName>
                                        </p:attrNameLst>
                                      </p:cBhvr>
                                      <p:tavLst>
                                        <p:tav tm="0">
                                          <p:val>
                                            <p:strVal val="hidden"/>
                                          </p:val>
                                        </p:tav>
                                        <p:tav tm="50000">
                                          <p:val>
                                            <p:strVal val="visible"/>
                                          </p:val>
                                        </p:tav>
                                      </p:tavLst>
                                    </p:anim>
                                    <p:set>
                                      <p:cBhvr>
                                        <p:cTn id="102" dur="1" fill="hold">
                                          <p:stCondLst>
                                            <p:cond delay="1999"/>
                                          </p:stCondLst>
                                        </p:cTn>
                                        <p:tgtEl>
                                          <p:spTgt spid="73767"/>
                                        </p:tgtEl>
                                        <p:attrNameLst>
                                          <p:attrName>style.visibility</p:attrName>
                                        </p:attrNameLst>
                                      </p:cBhvr>
                                      <p:to>
                                        <p:strVal val="hidden"/>
                                      </p:to>
                                    </p:set>
                                  </p:childTnLst>
                                </p:cTn>
                              </p:par>
                              <p:par>
                                <p:cTn id="103" presetID="11" presetClass="exit" presetSubtype="0" fill="hold" grpId="1" nodeType="withEffect">
                                  <p:stCondLst>
                                    <p:cond delay="0"/>
                                  </p:stCondLst>
                                  <p:childTnLst>
                                    <p:anim calcmode="discrete" valueType="str">
                                      <p:cBhvr>
                                        <p:cTn id="104" dur="2000"/>
                                        <p:tgtEl>
                                          <p:spTgt spid="73772"/>
                                        </p:tgtEl>
                                        <p:attrNameLst>
                                          <p:attrName>style.visibility</p:attrName>
                                        </p:attrNameLst>
                                      </p:cBhvr>
                                      <p:tavLst>
                                        <p:tav tm="0">
                                          <p:val>
                                            <p:strVal val="hidden"/>
                                          </p:val>
                                        </p:tav>
                                        <p:tav tm="50000">
                                          <p:val>
                                            <p:strVal val="visible"/>
                                          </p:val>
                                        </p:tav>
                                      </p:tavLst>
                                    </p:anim>
                                    <p:set>
                                      <p:cBhvr>
                                        <p:cTn id="105" dur="1" fill="hold">
                                          <p:stCondLst>
                                            <p:cond delay="1999"/>
                                          </p:stCondLst>
                                        </p:cTn>
                                        <p:tgtEl>
                                          <p:spTgt spid="73772"/>
                                        </p:tgtEl>
                                        <p:attrNameLst>
                                          <p:attrName>style.visibility</p:attrName>
                                        </p:attrNameLst>
                                      </p:cBhvr>
                                      <p:to>
                                        <p:strVal val="hidden"/>
                                      </p:to>
                                    </p:set>
                                  </p:childTnLst>
                                </p:cTn>
                              </p:par>
                              <p:par>
                                <p:cTn id="106" presetID="11" presetClass="exit" presetSubtype="0" fill="hold" grpId="1" nodeType="withEffect">
                                  <p:stCondLst>
                                    <p:cond delay="0"/>
                                  </p:stCondLst>
                                  <p:childTnLst>
                                    <p:anim calcmode="discrete" valueType="str">
                                      <p:cBhvr>
                                        <p:cTn id="107" dur="2000"/>
                                        <p:tgtEl>
                                          <p:spTgt spid="73773"/>
                                        </p:tgtEl>
                                        <p:attrNameLst>
                                          <p:attrName>style.visibility</p:attrName>
                                        </p:attrNameLst>
                                      </p:cBhvr>
                                      <p:tavLst>
                                        <p:tav tm="0">
                                          <p:val>
                                            <p:strVal val="hidden"/>
                                          </p:val>
                                        </p:tav>
                                        <p:tav tm="50000">
                                          <p:val>
                                            <p:strVal val="visible"/>
                                          </p:val>
                                        </p:tav>
                                      </p:tavLst>
                                    </p:anim>
                                    <p:set>
                                      <p:cBhvr>
                                        <p:cTn id="108" dur="1" fill="hold">
                                          <p:stCondLst>
                                            <p:cond delay="1999"/>
                                          </p:stCondLst>
                                        </p:cTn>
                                        <p:tgtEl>
                                          <p:spTgt spid="73773"/>
                                        </p:tgtEl>
                                        <p:attrNameLst>
                                          <p:attrName>style.visibility</p:attrName>
                                        </p:attrNameLst>
                                      </p:cBhvr>
                                      <p:to>
                                        <p:strVal val="hidden"/>
                                      </p:to>
                                    </p:set>
                                  </p:childTnLst>
                                </p:cTn>
                              </p:par>
                              <p:par>
                                <p:cTn id="109" presetID="11" presetClass="exit" presetSubtype="0" fill="hold" grpId="1" nodeType="withEffect">
                                  <p:stCondLst>
                                    <p:cond delay="0"/>
                                  </p:stCondLst>
                                  <p:childTnLst>
                                    <p:anim calcmode="discrete" valueType="str">
                                      <p:cBhvr>
                                        <p:cTn id="110" dur="2000"/>
                                        <p:tgtEl>
                                          <p:spTgt spid="73771"/>
                                        </p:tgtEl>
                                        <p:attrNameLst>
                                          <p:attrName>style.visibility</p:attrName>
                                        </p:attrNameLst>
                                      </p:cBhvr>
                                      <p:tavLst>
                                        <p:tav tm="0">
                                          <p:val>
                                            <p:strVal val="hidden"/>
                                          </p:val>
                                        </p:tav>
                                        <p:tav tm="50000">
                                          <p:val>
                                            <p:strVal val="visible"/>
                                          </p:val>
                                        </p:tav>
                                      </p:tavLst>
                                    </p:anim>
                                    <p:set>
                                      <p:cBhvr>
                                        <p:cTn id="111" dur="1" fill="hold">
                                          <p:stCondLst>
                                            <p:cond delay="1999"/>
                                          </p:stCondLst>
                                        </p:cTn>
                                        <p:tgtEl>
                                          <p:spTgt spid="73771"/>
                                        </p:tgtEl>
                                        <p:attrNameLst>
                                          <p:attrName>style.visibility</p:attrName>
                                        </p:attrNameLst>
                                      </p:cBhvr>
                                      <p:to>
                                        <p:strVal val="hidden"/>
                                      </p:to>
                                    </p:set>
                                  </p:childTnLst>
                                </p:cTn>
                              </p:par>
                              <p:par>
                                <p:cTn id="112" presetID="11" presetClass="exit" presetSubtype="0" fill="hold" grpId="1" nodeType="withEffect">
                                  <p:stCondLst>
                                    <p:cond delay="0"/>
                                  </p:stCondLst>
                                  <p:childTnLst>
                                    <p:anim calcmode="discrete" valueType="str">
                                      <p:cBhvr>
                                        <p:cTn id="113" dur="2000"/>
                                        <p:tgtEl>
                                          <p:spTgt spid="73770"/>
                                        </p:tgtEl>
                                        <p:attrNameLst>
                                          <p:attrName>style.visibility</p:attrName>
                                        </p:attrNameLst>
                                      </p:cBhvr>
                                      <p:tavLst>
                                        <p:tav tm="0">
                                          <p:val>
                                            <p:strVal val="hidden"/>
                                          </p:val>
                                        </p:tav>
                                        <p:tav tm="50000">
                                          <p:val>
                                            <p:strVal val="visible"/>
                                          </p:val>
                                        </p:tav>
                                      </p:tavLst>
                                    </p:anim>
                                    <p:set>
                                      <p:cBhvr>
                                        <p:cTn id="114" dur="1" fill="hold">
                                          <p:stCondLst>
                                            <p:cond delay="1999"/>
                                          </p:stCondLst>
                                        </p:cTn>
                                        <p:tgtEl>
                                          <p:spTgt spid="73770"/>
                                        </p:tgtEl>
                                        <p:attrNameLst>
                                          <p:attrName>style.visibility</p:attrName>
                                        </p:attrNameLst>
                                      </p:cBhvr>
                                      <p:to>
                                        <p:strVal val="hidden"/>
                                      </p:to>
                                    </p:set>
                                  </p:childTnLst>
                                </p:cTn>
                              </p:par>
                              <p:par>
                                <p:cTn id="115" presetID="11" presetClass="exit" presetSubtype="0" fill="hold" grpId="1" nodeType="withEffect">
                                  <p:stCondLst>
                                    <p:cond delay="0"/>
                                  </p:stCondLst>
                                  <p:childTnLst>
                                    <p:anim calcmode="discrete" valueType="str">
                                      <p:cBhvr>
                                        <p:cTn id="116" dur="2000"/>
                                        <p:tgtEl>
                                          <p:spTgt spid="73769"/>
                                        </p:tgtEl>
                                        <p:attrNameLst>
                                          <p:attrName>style.visibility</p:attrName>
                                        </p:attrNameLst>
                                      </p:cBhvr>
                                      <p:tavLst>
                                        <p:tav tm="0">
                                          <p:val>
                                            <p:strVal val="hidden"/>
                                          </p:val>
                                        </p:tav>
                                        <p:tav tm="50000">
                                          <p:val>
                                            <p:strVal val="visible"/>
                                          </p:val>
                                        </p:tav>
                                      </p:tavLst>
                                    </p:anim>
                                    <p:set>
                                      <p:cBhvr>
                                        <p:cTn id="117" dur="1" fill="hold">
                                          <p:stCondLst>
                                            <p:cond delay="1999"/>
                                          </p:stCondLst>
                                        </p:cTn>
                                        <p:tgtEl>
                                          <p:spTgt spid="73769"/>
                                        </p:tgtEl>
                                        <p:attrNameLst>
                                          <p:attrName>style.visibility</p:attrName>
                                        </p:attrNameLst>
                                      </p:cBhvr>
                                      <p:to>
                                        <p:strVal val="hidden"/>
                                      </p:to>
                                    </p:set>
                                  </p:childTnLst>
                                </p:cTn>
                              </p:par>
                              <p:par>
                                <p:cTn id="118" presetID="11" presetClass="exit" presetSubtype="0" fill="hold" grpId="1" nodeType="withEffect">
                                  <p:stCondLst>
                                    <p:cond delay="0"/>
                                  </p:stCondLst>
                                  <p:childTnLst>
                                    <p:anim calcmode="discrete" valueType="str">
                                      <p:cBhvr>
                                        <p:cTn id="119" dur="2000"/>
                                        <p:tgtEl>
                                          <p:spTgt spid="73768"/>
                                        </p:tgtEl>
                                        <p:attrNameLst>
                                          <p:attrName>style.visibility</p:attrName>
                                        </p:attrNameLst>
                                      </p:cBhvr>
                                      <p:tavLst>
                                        <p:tav tm="0">
                                          <p:val>
                                            <p:strVal val="hidden"/>
                                          </p:val>
                                        </p:tav>
                                        <p:tav tm="50000">
                                          <p:val>
                                            <p:strVal val="visible"/>
                                          </p:val>
                                        </p:tav>
                                      </p:tavLst>
                                    </p:anim>
                                    <p:set>
                                      <p:cBhvr>
                                        <p:cTn id="120" dur="1" fill="hold">
                                          <p:stCondLst>
                                            <p:cond delay="1999"/>
                                          </p:stCondLst>
                                        </p:cTn>
                                        <p:tgtEl>
                                          <p:spTgt spid="73768"/>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73737">
                                            <p:txEl>
                                              <p:pRg st="2" end="2"/>
                                            </p:txEl>
                                          </p:spTgt>
                                        </p:tgtEl>
                                        <p:attrNameLst>
                                          <p:attrName>style.visibility</p:attrName>
                                        </p:attrNameLst>
                                      </p:cBhvr>
                                      <p:to>
                                        <p:strVal val="visible"/>
                                      </p:to>
                                    </p:set>
                                  </p:childTnLst>
                                </p:cTn>
                              </p:par>
                              <p:par>
                                <p:cTn id="125" presetID="11" presetClass="entr" presetSubtype="0" fill="hold" grpId="0" nodeType="withEffect">
                                  <p:stCondLst>
                                    <p:cond delay="0"/>
                                  </p:stCondLst>
                                  <p:childTnLst>
                                    <p:set>
                                      <p:cBhvr>
                                        <p:cTn id="126" dur="2000">
                                          <p:stCondLst>
                                            <p:cond delay="0"/>
                                          </p:stCondLst>
                                        </p:cTn>
                                        <p:tgtEl>
                                          <p:spTgt spid="73791"/>
                                        </p:tgtEl>
                                        <p:attrNameLst>
                                          <p:attrName>style.visibility</p:attrName>
                                        </p:attrNameLst>
                                      </p:cBhvr>
                                      <p:to>
                                        <p:strVal val="visible"/>
                                      </p:to>
                                    </p:set>
                                  </p:childTnLst>
                                </p:cTn>
                              </p:par>
                              <p:par>
                                <p:cTn id="127" presetID="11" presetClass="entr" presetSubtype="0" fill="hold" grpId="0" nodeType="withEffect">
                                  <p:stCondLst>
                                    <p:cond delay="0"/>
                                  </p:stCondLst>
                                  <p:childTnLst>
                                    <p:set>
                                      <p:cBhvr>
                                        <p:cTn id="128" dur="2000">
                                          <p:stCondLst>
                                            <p:cond delay="0"/>
                                          </p:stCondLst>
                                        </p:cTn>
                                        <p:tgtEl>
                                          <p:spTgt spid="73792"/>
                                        </p:tgtEl>
                                        <p:attrNameLst>
                                          <p:attrName>style.visibility</p:attrName>
                                        </p:attrNameLst>
                                      </p:cBhvr>
                                      <p:to>
                                        <p:strVal val="visible"/>
                                      </p:to>
                                    </p:set>
                                  </p:childTnLst>
                                </p:cTn>
                              </p:par>
                              <p:par>
                                <p:cTn id="129" presetID="11" presetClass="entr" presetSubtype="0" fill="hold" grpId="0" nodeType="withEffect">
                                  <p:stCondLst>
                                    <p:cond delay="0"/>
                                  </p:stCondLst>
                                  <p:childTnLst>
                                    <p:set>
                                      <p:cBhvr>
                                        <p:cTn id="130" dur="2000">
                                          <p:stCondLst>
                                            <p:cond delay="0"/>
                                          </p:stCondLst>
                                        </p:cTn>
                                        <p:tgtEl>
                                          <p:spTgt spid="73793"/>
                                        </p:tgtEl>
                                        <p:attrNameLst>
                                          <p:attrName>style.visibility</p:attrName>
                                        </p:attrNameLst>
                                      </p:cBhvr>
                                      <p:to>
                                        <p:strVal val="visible"/>
                                      </p:to>
                                    </p:set>
                                  </p:childTnLst>
                                </p:cTn>
                              </p:par>
                              <p:par>
                                <p:cTn id="131" presetID="11" presetClass="entr" presetSubtype="0" fill="hold" grpId="0" nodeType="withEffect">
                                  <p:stCondLst>
                                    <p:cond delay="0"/>
                                  </p:stCondLst>
                                  <p:childTnLst>
                                    <p:set>
                                      <p:cBhvr>
                                        <p:cTn id="132" dur="2000">
                                          <p:stCondLst>
                                            <p:cond delay="0"/>
                                          </p:stCondLst>
                                        </p:cTn>
                                        <p:tgtEl>
                                          <p:spTgt spid="73794"/>
                                        </p:tgtEl>
                                        <p:attrNameLst>
                                          <p:attrName>style.visibility</p:attrName>
                                        </p:attrNameLst>
                                      </p:cBhvr>
                                      <p:to>
                                        <p:strVal val="visible"/>
                                      </p:to>
                                    </p:set>
                                  </p:childTnLst>
                                </p:cTn>
                              </p:par>
                              <p:par>
                                <p:cTn id="133" presetID="11" presetClass="entr" presetSubtype="0" fill="hold" grpId="0" nodeType="withEffect">
                                  <p:stCondLst>
                                    <p:cond delay="0"/>
                                  </p:stCondLst>
                                  <p:childTnLst>
                                    <p:set>
                                      <p:cBhvr>
                                        <p:cTn id="134" dur="2000">
                                          <p:stCondLst>
                                            <p:cond delay="0"/>
                                          </p:stCondLst>
                                        </p:cTn>
                                        <p:tgtEl>
                                          <p:spTgt spid="73795"/>
                                        </p:tgtEl>
                                        <p:attrNameLst>
                                          <p:attrName>style.visibility</p:attrName>
                                        </p:attrNameLst>
                                      </p:cBhvr>
                                      <p:to>
                                        <p:strVal val="visible"/>
                                      </p:to>
                                    </p:set>
                                  </p:childTnLst>
                                </p:cTn>
                              </p:par>
                              <p:par>
                                <p:cTn id="135" presetID="11" presetClass="entr" presetSubtype="0" fill="hold" grpId="0" nodeType="withEffect">
                                  <p:stCondLst>
                                    <p:cond delay="0"/>
                                  </p:stCondLst>
                                  <p:childTnLst>
                                    <p:set>
                                      <p:cBhvr>
                                        <p:cTn id="136" dur="2000">
                                          <p:stCondLst>
                                            <p:cond delay="0"/>
                                          </p:stCondLst>
                                        </p:cTn>
                                        <p:tgtEl>
                                          <p:spTgt spid="73796"/>
                                        </p:tgtEl>
                                        <p:attrNameLst>
                                          <p:attrName>style.visibility</p:attrName>
                                        </p:attrNameLst>
                                      </p:cBhvr>
                                      <p:to>
                                        <p:strVal val="visible"/>
                                      </p:to>
                                    </p:set>
                                  </p:childTnLst>
                                </p:cTn>
                              </p:par>
                              <p:par>
                                <p:cTn id="137" presetID="11" presetClass="entr" presetSubtype="0" fill="hold" grpId="0" nodeType="withEffect">
                                  <p:stCondLst>
                                    <p:cond delay="0"/>
                                  </p:stCondLst>
                                  <p:childTnLst>
                                    <p:set>
                                      <p:cBhvr>
                                        <p:cTn id="138" dur="2000">
                                          <p:stCondLst>
                                            <p:cond delay="0"/>
                                          </p:stCondLst>
                                        </p:cTn>
                                        <p:tgtEl>
                                          <p:spTgt spid="73797"/>
                                        </p:tgtEl>
                                        <p:attrNameLst>
                                          <p:attrName>style.visibility</p:attrName>
                                        </p:attrNameLst>
                                      </p:cBhvr>
                                      <p:to>
                                        <p:strVal val="visible"/>
                                      </p:to>
                                    </p:set>
                                  </p:childTnLst>
                                </p:cTn>
                              </p:par>
                              <p:par>
                                <p:cTn id="139" presetID="11" presetClass="entr" presetSubtype="0" fill="hold" grpId="0" nodeType="withEffect">
                                  <p:stCondLst>
                                    <p:cond delay="0"/>
                                  </p:stCondLst>
                                  <p:childTnLst>
                                    <p:set>
                                      <p:cBhvr>
                                        <p:cTn id="140" dur="2000">
                                          <p:stCondLst>
                                            <p:cond delay="0"/>
                                          </p:stCondLst>
                                        </p:cTn>
                                        <p:tgtEl>
                                          <p:spTgt spid="73798"/>
                                        </p:tgtEl>
                                        <p:attrNameLst>
                                          <p:attrName>style.visibility</p:attrName>
                                        </p:attrNameLst>
                                      </p:cBhvr>
                                      <p:to>
                                        <p:strVal val="visible"/>
                                      </p:to>
                                    </p:set>
                                  </p:childTnLst>
                                </p:cTn>
                              </p:par>
                              <p:par>
                                <p:cTn id="141" presetID="11" presetClass="entr" presetSubtype="0" fill="hold" grpId="0" nodeType="withEffect">
                                  <p:stCondLst>
                                    <p:cond delay="0"/>
                                  </p:stCondLst>
                                  <p:childTnLst>
                                    <p:set>
                                      <p:cBhvr>
                                        <p:cTn id="142" dur="2000">
                                          <p:stCondLst>
                                            <p:cond delay="0"/>
                                          </p:stCondLst>
                                        </p:cTn>
                                        <p:tgtEl>
                                          <p:spTgt spid="73799"/>
                                        </p:tgtEl>
                                        <p:attrNameLst>
                                          <p:attrName>style.visibility</p:attrName>
                                        </p:attrNameLst>
                                      </p:cBhvr>
                                      <p:to>
                                        <p:strVal val="visible"/>
                                      </p:to>
                                    </p:set>
                                  </p:childTnLst>
                                </p:cTn>
                              </p:par>
                              <p:par>
                                <p:cTn id="143" presetID="11" presetClass="entr" presetSubtype="0" fill="hold" grpId="0" nodeType="withEffect">
                                  <p:stCondLst>
                                    <p:cond delay="0"/>
                                  </p:stCondLst>
                                  <p:childTnLst>
                                    <p:set>
                                      <p:cBhvr>
                                        <p:cTn id="144" dur="2000">
                                          <p:stCondLst>
                                            <p:cond delay="0"/>
                                          </p:stCondLst>
                                        </p:cTn>
                                        <p:tgtEl>
                                          <p:spTgt spid="73800"/>
                                        </p:tgtEl>
                                        <p:attrNameLst>
                                          <p:attrName>style.visibility</p:attrName>
                                        </p:attrNameLst>
                                      </p:cBhvr>
                                      <p:to>
                                        <p:strVal val="visible"/>
                                      </p:to>
                                    </p:set>
                                  </p:childTnLst>
                                </p:cTn>
                              </p:par>
                              <p:par>
                                <p:cTn id="145" presetID="11" presetClass="entr" presetSubtype="0" fill="hold" grpId="0" nodeType="withEffect">
                                  <p:stCondLst>
                                    <p:cond delay="0"/>
                                  </p:stCondLst>
                                  <p:childTnLst>
                                    <p:set>
                                      <p:cBhvr>
                                        <p:cTn id="146" dur="2000">
                                          <p:stCondLst>
                                            <p:cond delay="0"/>
                                          </p:stCondLst>
                                        </p:cTn>
                                        <p:tgtEl>
                                          <p:spTgt spid="73801"/>
                                        </p:tgtEl>
                                        <p:attrNameLst>
                                          <p:attrName>style.visibility</p:attrName>
                                        </p:attrNameLst>
                                      </p:cBhvr>
                                      <p:to>
                                        <p:strVal val="visible"/>
                                      </p:to>
                                    </p:set>
                                  </p:childTnLst>
                                </p:cTn>
                              </p:par>
                              <p:par>
                                <p:cTn id="147" presetID="11" presetClass="entr" presetSubtype="0" fill="hold" grpId="0" nodeType="withEffect">
                                  <p:stCondLst>
                                    <p:cond delay="0"/>
                                  </p:stCondLst>
                                  <p:childTnLst>
                                    <p:set>
                                      <p:cBhvr>
                                        <p:cTn id="148" dur="2000">
                                          <p:stCondLst>
                                            <p:cond delay="0"/>
                                          </p:stCondLst>
                                        </p:cTn>
                                        <p:tgtEl>
                                          <p:spTgt spid="73802"/>
                                        </p:tgtEl>
                                        <p:attrNameLst>
                                          <p:attrName>style.visibility</p:attrName>
                                        </p:attrNameLst>
                                      </p:cBhvr>
                                      <p:to>
                                        <p:strVal val="visible"/>
                                      </p:to>
                                    </p:set>
                                  </p:childTnLst>
                                </p:cTn>
                              </p:par>
                              <p:par>
                                <p:cTn id="149" presetID="11" presetClass="entr" presetSubtype="0" fill="hold" grpId="0" nodeType="withEffect">
                                  <p:stCondLst>
                                    <p:cond delay="0"/>
                                  </p:stCondLst>
                                  <p:childTnLst>
                                    <p:set>
                                      <p:cBhvr>
                                        <p:cTn id="150" dur="2000">
                                          <p:stCondLst>
                                            <p:cond delay="0"/>
                                          </p:stCondLst>
                                        </p:cTn>
                                        <p:tgtEl>
                                          <p:spTgt spid="73803"/>
                                        </p:tgtEl>
                                        <p:attrNameLst>
                                          <p:attrName>style.visibility</p:attrName>
                                        </p:attrNameLst>
                                      </p:cBhvr>
                                      <p:to>
                                        <p:strVal val="visible"/>
                                      </p:to>
                                    </p:set>
                                  </p:childTnLst>
                                </p:cTn>
                              </p:par>
                              <p:par>
                                <p:cTn id="151" presetID="11" presetClass="entr" presetSubtype="0" fill="hold" grpId="0" nodeType="withEffect">
                                  <p:stCondLst>
                                    <p:cond delay="0"/>
                                  </p:stCondLst>
                                  <p:childTnLst>
                                    <p:set>
                                      <p:cBhvr>
                                        <p:cTn id="152" dur="2000">
                                          <p:stCondLst>
                                            <p:cond delay="0"/>
                                          </p:stCondLst>
                                        </p:cTn>
                                        <p:tgtEl>
                                          <p:spTgt spid="73804"/>
                                        </p:tgtEl>
                                        <p:attrNameLst>
                                          <p:attrName>style.visibility</p:attrName>
                                        </p:attrNameLst>
                                      </p:cBhvr>
                                      <p:to>
                                        <p:strVal val="visible"/>
                                      </p:to>
                                    </p:set>
                                  </p:childTnLst>
                                </p:cTn>
                              </p:par>
                              <p:par>
                                <p:cTn id="153" presetID="11" presetClass="entr" presetSubtype="0" fill="hold" grpId="0" nodeType="withEffect">
                                  <p:stCondLst>
                                    <p:cond delay="0"/>
                                  </p:stCondLst>
                                  <p:childTnLst>
                                    <p:set>
                                      <p:cBhvr>
                                        <p:cTn id="154" dur="2000">
                                          <p:stCondLst>
                                            <p:cond delay="0"/>
                                          </p:stCondLst>
                                        </p:cTn>
                                        <p:tgtEl>
                                          <p:spTgt spid="73805"/>
                                        </p:tgtEl>
                                        <p:attrNameLst>
                                          <p:attrName>style.visibility</p:attrName>
                                        </p:attrNameLst>
                                      </p:cBhvr>
                                      <p:to>
                                        <p:strVal val="visible"/>
                                      </p:to>
                                    </p:set>
                                  </p:childTnLst>
                                </p:cTn>
                              </p:par>
                              <p:par>
                                <p:cTn id="155" presetID="11" presetClass="entr" presetSubtype="0" fill="hold" grpId="0" nodeType="withEffect">
                                  <p:stCondLst>
                                    <p:cond delay="0"/>
                                  </p:stCondLst>
                                  <p:childTnLst>
                                    <p:set>
                                      <p:cBhvr>
                                        <p:cTn id="156" dur="2000">
                                          <p:stCondLst>
                                            <p:cond delay="0"/>
                                          </p:stCondLst>
                                        </p:cTn>
                                        <p:tgtEl>
                                          <p:spTgt spid="73806"/>
                                        </p:tgtEl>
                                        <p:attrNameLst>
                                          <p:attrName>style.visibility</p:attrName>
                                        </p:attrNameLst>
                                      </p:cBhvr>
                                      <p:to>
                                        <p:strVal val="visible"/>
                                      </p:to>
                                    </p:set>
                                  </p:childTnLst>
                                </p:cTn>
                              </p:par>
                              <p:par>
                                <p:cTn id="157" presetID="11" presetClass="entr" presetSubtype="0" fill="hold" grpId="0" nodeType="withEffect">
                                  <p:stCondLst>
                                    <p:cond delay="0"/>
                                  </p:stCondLst>
                                  <p:childTnLst>
                                    <p:set>
                                      <p:cBhvr>
                                        <p:cTn id="158" dur="2000">
                                          <p:stCondLst>
                                            <p:cond delay="0"/>
                                          </p:stCondLst>
                                        </p:cTn>
                                        <p:tgtEl>
                                          <p:spTgt spid="73807"/>
                                        </p:tgtEl>
                                        <p:attrNameLst>
                                          <p:attrName>style.visibility</p:attrName>
                                        </p:attrNameLst>
                                      </p:cBhvr>
                                      <p:to>
                                        <p:strVal val="visible"/>
                                      </p:to>
                                    </p:set>
                                  </p:childTnLst>
                                </p:cTn>
                              </p:par>
                              <p:par>
                                <p:cTn id="159" presetID="11" presetClass="entr" presetSubtype="0" fill="hold" grpId="0" nodeType="withEffect">
                                  <p:stCondLst>
                                    <p:cond delay="0"/>
                                  </p:stCondLst>
                                  <p:childTnLst>
                                    <p:set>
                                      <p:cBhvr>
                                        <p:cTn id="160" dur="2000">
                                          <p:stCondLst>
                                            <p:cond delay="0"/>
                                          </p:stCondLst>
                                        </p:cTn>
                                        <p:tgtEl>
                                          <p:spTgt spid="73808"/>
                                        </p:tgtEl>
                                        <p:attrNameLst>
                                          <p:attrName>style.visibility</p:attrName>
                                        </p:attrNameLst>
                                      </p:cBhvr>
                                      <p:to>
                                        <p:strVal val="visible"/>
                                      </p:to>
                                    </p:set>
                                  </p:childTnLst>
                                </p:cTn>
                              </p:par>
                              <p:par>
                                <p:cTn id="161" presetID="11" presetClass="entr" presetSubtype="0" fill="hold" grpId="0" nodeType="withEffect">
                                  <p:stCondLst>
                                    <p:cond delay="0"/>
                                  </p:stCondLst>
                                  <p:childTnLst>
                                    <p:set>
                                      <p:cBhvr>
                                        <p:cTn id="162" dur="2000">
                                          <p:stCondLst>
                                            <p:cond delay="0"/>
                                          </p:stCondLst>
                                        </p:cTn>
                                        <p:tgtEl>
                                          <p:spTgt spid="73809"/>
                                        </p:tgtEl>
                                        <p:attrNameLst>
                                          <p:attrName>style.visibility</p:attrName>
                                        </p:attrNameLst>
                                      </p:cBhvr>
                                      <p:to>
                                        <p:strVal val="visible"/>
                                      </p:to>
                                    </p:set>
                                  </p:childTnLst>
                                </p:cTn>
                              </p:par>
                              <p:par>
                                <p:cTn id="163" presetID="11" presetClass="entr" presetSubtype="0" fill="hold" grpId="0" nodeType="withEffect">
                                  <p:stCondLst>
                                    <p:cond delay="0"/>
                                  </p:stCondLst>
                                  <p:childTnLst>
                                    <p:set>
                                      <p:cBhvr>
                                        <p:cTn id="164" dur="2000">
                                          <p:stCondLst>
                                            <p:cond delay="0"/>
                                          </p:stCondLst>
                                        </p:cTn>
                                        <p:tgtEl>
                                          <p:spTgt spid="73810"/>
                                        </p:tgtEl>
                                        <p:attrNameLst>
                                          <p:attrName>style.visibility</p:attrName>
                                        </p:attrNameLst>
                                      </p:cBhvr>
                                      <p:to>
                                        <p:strVal val="visible"/>
                                      </p:to>
                                    </p:set>
                                  </p:childTnLst>
                                </p:cTn>
                              </p:par>
                              <p:par>
                                <p:cTn id="165" presetID="11" presetClass="entr" presetSubtype="0" fill="hold" grpId="0" nodeType="withEffect">
                                  <p:stCondLst>
                                    <p:cond delay="0"/>
                                  </p:stCondLst>
                                  <p:childTnLst>
                                    <p:set>
                                      <p:cBhvr>
                                        <p:cTn id="166" dur="2000">
                                          <p:stCondLst>
                                            <p:cond delay="0"/>
                                          </p:stCondLst>
                                        </p:cTn>
                                        <p:tgtEl>
                                          <p:spTgt spid="73830"/>
                                        </p:tgtEl>
                                        <p:attrNameLst>
                                          <p:attrName>style.visibility</p:attrName>
                                        </p:attrNameLst>
                                      </p:cBhvr>
                                      <p:to>
                                        <p:strVal val="visible"/>
                                      </p:to>
                                    </p:set>
                                  </p:childTnLst>
                                </p:cTn>
                              </p:par>
                              <p:par>
                                <p:cTn id="167" presetID="11" presetClass="entr" presetSubtype="0" fill="hold" grpId="0" nodeType="withEffect">
                                  <p:stCondLst>
                                    <p:cond delay="0"/>
                                  </p:stCondLst>
                                  <p:childTnLst>
                                    <p:set>
                                      <p:cBhvr>
                                        <p:cTn id="168" dur="2000">
                                          <p:stCondLst>
                                            <p:cond delay="0"/>
                                          </p:stCondLst>
                                        </p:cTn>
                                        <p:tgtEl>
                                          <p:spTgt spid="73829"/>
                                        </p:tgtEl>
                                        <p:attrNameLst>
                                          <p:attrName>style.visibility</p:attrName>
                                        </p:attrNameLst>
                                      </p:cBhvr>
                                      <p:to>
                                        <p:strVal val="visible"/>
                                      </p:to>
                                    </p:set>
                                  </p:childTnLst>
                                </p:cTn>
                              </p:par>
                              <p:par>
                                <p:cTn id="169" presetID="11" presetClass="entr" presetSubtype="0" fill="hold" grpId="0" nodeType="withEffect">
                                  <p:stCondLst>
                                    <p:cond delay="0"/>
                                  </p:stCondLst>
                                  <p:childTnLst>
                                    <p:set>
                                      <p:cBhvr>
                                        <p:cTn id="170" dur="2000">
                                          <p:stCondLst>
                                            <p:cond delay="0"/>
                                          </p:stCondLst>
                                        </p:cTn>
                                        <p:tgtEl>
                                          <p:spTgt spid="73828"/>
                                        </p:tgtEl>
                                        <p:attrNameLst>
                                          <p:attrName>style.visibility</p:attrName>
                                        </p:attrNameLst>
                                      </p:cBhvr>
                                      <p:to>
                                        <p:strVal val="visible"/>
                                      </p:to>
                                    </p:set>
                                  </p:childTnLst>
                                </p:cTn>
                              </p:par>
                              <p:par>
                                <p:cTn id="171" presetID="11" presetClass="entr" presetSubtype="0" fill="hold" grpId="0" nodeType="withEffect">
                                  <p:stCondLst>
                                    <p:cond delay="0"/>
                                  </p:stCondLst>
                                  <p:childTnLst>
                                    <p:set>
                                      <p:cBhvr>
                                        <p:cTn id="172" dur="2000">
                                          <p:stCondLst>
                                            <p:cond delay="0"/>
                                          </p:stCondLst>
                                        </p:cTn>
                                        <p:tgtEl>
                                          <p:spTgt spid="73827"/>
                                        </p:tgtEl>
                                        <p:attrNameLst>
                                          <p:attrName>style.visibility</p:attrName>
                                        </p:attrNameLst>
                                      </p:cBhvr>
                                      <p:to>
                                        <p:strVal val="visible"/>
                                      </p:to>
                                    </p:set>
                                  </p:childTnLst>
                                </p:cTn>
                              </p:par>
                              <p:par>
                                <p:cTn id="173" presetID="11" presetClass="entr" presetSubtype="0" fill="hold" grpId="0" nodeType="withEffect">
                                  <p:stCondLst>
                                    <p:cond delay="0"/>
                                  </p:stCondLst>
                                  <p:childTnLst>
                                    <p:set>
                                      <p:cBhvr>
                                        <p:cTn id="174" dur="2000">
                                          <p:stCondLst>
                                            <p:cond delay="0"/>
                                          </p:stCondLst>
                                        </p:cTn>
                                        <p:tgtEl>
                                          <p:spTgt spid="73826"/>
                                        </p:tgtEl>
                                        <p:attrNameLst>
                                          <p:attrName>style.visibility</p:attrName>
                                        </p:attrNameLst>
                                      </p:cBhvr>
                                      <p:to>
                                        <p:strVal val="visible"/>
                                      </p:to>
                                    </p:set>
                                  </p:childTnLst>
                                </p:cTn>
                              </p:par>
                              <p:par>
                                <p:cTn id="175" presetID="11" presetClass="entr" presetSubtype="0" fill="hold" grpId="0" nodeType="withEffect">
                                  <p:stCondLst>
                                    <p:cond delay="0"/>
                                  </p:stCondLst>
                                  <p:childTnLst>
                                    <p:set>
                                      <p:cBhvr>
                                        <p:cTn id="176" dur="2000">
                                          <p:stCondLst>
                                            <p:cond delay="0"/>
                                          </p:stCondLst>
                                        </p:cTn>
                                        <p:tgtEl>
                                          <p:spTgt spid="73825"/>
                                        </p:tgtEl>
                                        <p:attrNameLst>
                                          <p:attrName>style.visibility</p:attrName>
                                        </p:attrNameLst>
                                      </p:cBhvr>
                                      <p:to>
                                        <p:strVal val="visible"/>
                                      </p:to>
                                    </p:set>
                                  </p:childTnLst>
                                </p:cTn>
                              </p:par>
                              <p:par>
                                <p:cTn id="177" presetID="11" presetClass="entr" presetSubtype="0" fill="hold" grpId="0" nodeType="withEffect">
                                  <p:stCondLst>
                                    <p:cond delay="0"/>
                                  </p:stCondLst>
                                  <p:childTnLst>
                                    <p:set>
                                      <p:cBhvr>
                                        <p:cTn id="178" dur="2000">
                                          <p:stCondLst>
                                            <p:cond delay="0"/>
                                          </p:stCondLst>
                                        </p:cTn>
                                        <p:tgtEl>
                                          <p:spTgt spid="73824"/>
                                        </p:tgtEl>
                                        <p:attrNameLst>
                                          <p:attrName>style.visibility</p:attrName>
                                        </p:attrNameLst>
                                      </p:cBhvr>
                                      <p:to>
                                        <p:strVal val="visible"/>
                                      </p:to>
                                    </p:set>
                                  </p:childTnLst>
                                </p:cTn>
                              </p:par>
                              <p:par>
                                <p:cTn id="179" presetID="11" presetClass="entr" presetSubtype="0" fill="hold" grpId="0" nodeType="withEffect">
                                  <p:stCondLst>
                                    <p:cond delay="0"/>
                                  </p:stCondLst>
                                  <p:childTnLst>
                                    <p:set>
                                      <p:cBhvr>
                                        <p:cTn id="180" dur="2000">
                                          <p:stCondLst>
                                            <p:cond delay="0"/>
                                          </p:stCondLst>
                                        </p:cTn>
                                        <p:tgtEl>
                                          <p:spTgt spid="73823"/>
                                        </p:tgtEl>
                                        <p:attrNameLst>
                                          <p:attrName>style.visibility</p:attrName>
                                        </p:attrNameLst>
                                      </p:cBhvr>
                                      <p:to>
                                        <p:strVal val="visible"/>
                                      </p:to>
                                    </p:set>
                                  </p:childTnLst>
                                </p:cTn>
                              </p:par>
                              <p:par>
                                <p:cTn id="181" presetID="11" presetClass="entr" presetSubtype="0" fill="hold" grpId="0" nodeType="withEffect">
                                  <p:stCondLst>
                                    <p:cond delay="0"/>
                                  </p:stCondLst>
                                  <p:childTnLst>
                                    <p:set>
                                      <p:cBhvr>
                                        <p:cTn id="182" dur="2000">
                                          <p:stCondLst>
                                            <p:cond delay="0"/>
                                          </p:stCondLst>
                                        </p:cTn>
                                        <p:tgtEl>
                                          <p:spTgt spid="73822"/>
                                        </p:tgtEl>
                                        <p:attrNameLst>
                                          <p:attrName>style.visibility</p:attrName>
                                        </p:attrNameLst>
                                      </p:cBhvr>
                                      <p:to>
                                        <p:strVal val="visible"/>
                                      </p:to>
                                    </p:set>
                                  </p:childTnLst>
                                </p:cTn>
                              </p:par>
                              <p:par>
                                <p:cTn id="183" presetID="11" presetClass="entr" presetSubtype="0" fill="hold" grpId="0" nodeType="withEffect">
                                  <p:stCondLst>
                                    <p:cond delay="0"/>
                                  </p:stCondLst>
                                  <p:childTnLst>
                                    <p:set>
                                      <p:cBhvr>
                                        <p:cTn id="184" dur="2000">
                                          <p:stCondLst>
                                            <p:cond delay="0"/>
                                          </p:stCondLst>
                                        </p:cTn>
                                        <p:tgtEl>
                                          <p:spTgt spid="73821"/>
                                        </p:tgtEl>
                                        <p:attrNameLst>
                                          <p:attrName>style.visibility</p:attrName>
                                        </p:attrNameLst>
                                      </p:cBhvr>
                                      <p:to>
                                        <p:strVal val="visible"/>
                                      </p:to>
                                    </p:set>
                                  </p:childTnLst>
                                </p:cTn>
                              </p:par>
                              <p:par>
                                <p:cTn id="185" presetID="11" presetClass="entr" presetSubtype="0" fill="hold" grpId="0" nodeType="withEffect">
                                  <p:stCondLst>
                                    <p:cond delay="0"/>
                                  </p:stCondLst>
                                  <p:childTnLst>
                                    <p:set>
                                      <p:cBhvr>
                                        <p:cTn id="186" dur="2000">
                                          <p:stCondLst>
                                            <p:cond delay="0"/>
                                          </p:stCondLst>
                                        </p:cTn>
                                        <p:tgtEl>
                                          <p:spTgt spid="73820"/>
                                        </p:tgtEl>
                                        <p:attrNameLst>
                                          <p:attrName>style.visibility</p:attrName>
                                        </p:attrNameLst>
                                      </p:cBhvr>
                                      <p:to>
                                        <p:strVal val="visible"/>
                                      </p:to>
                                    </p:set>
                                  </p:childTnLst>
                                </p:cTn>
                              </p:par>
                              <p:par>
                                <p:cTn id="187" presetID="11" presetClass="entr" presetSubtype="0" fill="hold" grpId="0" nodeType="withEffect">
                                  <p:stCondLst>
                                    <p:cond delay="0"/>
                                  </p:stCondLst>
                                  <p:childTnLst>
                                    <p:set>
                                      <p:cBhvr>
                                        <p:cTn id="188" dur="2000">
                                          <p:stCondLst>
                                            <p:cond delay="0"/>
                                          </p:stCondLst>
                                        </p:cTn>
                                        <p:tgtEl>
                                          <p:spTgt spid="73819"/>
                                        </p:tgtEl>
                                        <p:attrNameLst>
                                          <p:attrName>style.visibility</p:attrName>
                                        </p:attrNameLst>
                                      </p:cBhvr>
                                      <p:to>
                                        <p:strVal val="visible"/>
                                      </p:to>
                                    </p:set>
                                  </p:childTnLst>
                                </p:cTn>
                              </p:par>
                              <p:par>
                                <p:cTn id="189" presetID="11" presetClass="entr" presetSubtype="0" fill="hold" grpId="0" nodeType="withEffect">
                                  <p:stCondLst>
                                    <p:cond delay="0"/>
                                  </p:stCondLst>
                                  <p:childTnLst>
                                    <p:set>
                                      <p:cBhvr>
                                        <p:cTn id="190" dur="2000">
                                          <p:stCondLst>
                                            <p:cond delay="0"/>
                                          </p:stCondLst>
                                        </p:cTn>
                                        <p:tgtEl>
                                          <p:spTgt spid="73818"/>
                                        </p:tgtEl>
                                        <p:attrNameLst>
                                          <p:attrName>style.visibility</p:attrName>
                                        </p:attrNameLst>
                                      </p:cBhvr>
                                      <p:to>
                                        <p:strVal val="visible"/>
                                      </p:to>
                                    </p:set>
                                  </p:childTnLst>
                                </p:cTn>
                              </p:par>
                              <p:par>
                                <p:cTn id="191" presetID="11" presetClass="entr" presetSubtype="0" fill="hold" grpId="0" nodeType="withEffect">
                                  <p:stCondLst>
                                    <p:cond delay="0"/>
                                  </p:stCondLst>
                                  <p:childTnLst>
                                    <p:set>
                                      <p:cBhvr>
                                        <p:cTn id="192" dur="2000">
                                          <p:stCondLst>
                                            <p:cond delay="0"/>
                                          </p:stCondLst>
                                        </p:cTn>
                                        <p:tgtEl>
                                          <p:spTgt spid="73817"/>
                                        </p:tgtEl>
                                        <p:attrNameLst>
                                          <p:attrName>style.visibility</p:attrName>
                                        </p:attrNameLst>
                                      </p:cBhvr>
                                      <p:to>
                                        <p:strVal val="visible"/>
                                      </p:to>
                                    </p:set>
                                  </p:childTnLst>
                                </p:cTn>
                              </p:par>
                              <p:par>
                                <p:cTn id="193" presetID="11" presetClass="entr" presetSubtype="0" fill="hold" grpId="0" nodeType="withEffect">
                                  <p:stCondLst>
                                    <p:cond delay="0"/>
                                  </p:stCondLst>
                                  <p:childTnLst>
                                    <p:set>
                                      <p:cBhvr>
                                        <p:cTn id="194" dur="2000">
                                          <p:stCondLst>
                                            <p:cond delay="0"/>
                                          </p:stCondLst>
                                        </p:cTn>
                                        <p:tgtEl>
                                          <p:spTgt spid="73816"/>
                                        </p:tgtEl>
                                        <p:attrNameLst>
                                          <p:attrName>style.visibility</p:attrName>
                                        </p:attrNameLst>
                                      </p:cBhvr>
                                      <p:to>
                                        <p:strVal val="visible"/>
                                      </p:to>
                                    </p:set>
                                  </p:childTnLst>
                                </p:cTn>
                              </p:par>
                              <p:par>
                                <p:cTn id="195" presetID="11" presetClass="entr" presetSubtype="0" fill="hold" grpId="0" nodeType="withEffect">
                                  <p:stCondLst>
                                    <p:cond delay="0"/>
                                  </p:stCondLst>
                                  <p:childTnLst>
                                    <p:set>
                                      <p:cBhvr>
                                        <p:cTn id="196" dur="2000">
                                          <p:stCondLst>
                                            <p:cond delay="0"/>
                                          </p:stCondLst>
                                        </p:cTn>
                                        <p:tgtEl>
                                          <p:spTgt spid="73815"/>
                                        </p:tgtEl>
                                        <p:attrNameLst>
                                          <p:attrName>style.visibility</p:attrName>
                                        </p:attrNameLst>
                                      </p:cBhvr>
                                      <p:to>
                                        <p:strVal val="visible"/>
                                      </p:to>
                                    </p:set>
                                  </p:childTnLst>
                                </p:cTn>
                              </p:par>
                              <p:par>
                                <p:cTn id="197" presetID="11" presetClass="entr" presetSubtype="0" fill="hold" grpId="0" nodeType="withEffect">
                                  <p:stCondLst>
                                    <p:cond delay="0"/>
                                  </p:stCondLst>
                                  <p:childTnLst>
                                    <p:set>
                                      <p:cBhvr>
                                        <p:cTn id="198" dur="2000">
                                          <p:stCondLst>
                                            <p:cond delay="0"/>
                                          </p:stCondLst>
                                        </p:cTn>
                                        <p:tgtEl>
                                          <p:spTgt spid="73814"/>
                                        </p:tgtEl>
                                        <p:attrNameLst>
                                          <p:attrName>style.visibility</p:attrName>
                                        </p:attrNameLst>
                                      </p:cBhvr>
                                      <p:to>
                                        <p:strVal val="visible"/>
                                      </p:to>
                                    </p:set>
                                  </p:childTnLst>
                                </p:cTn>
                              </p:par>
                              <p:par>
                                <p:cTn id="199" presetID="11" presetClass="entr" presetSubtype="0" fill="hold" grpId="0" nodeType="withEffect">
                                  <p:stCondLst>
                                    <p:cond delay="0"/>
                                  </p:stCondLst>
                                  <p:childTnLst>
                                    <p:set>
                                      <p:cBhvr>
                                        <p:cTn id="200" dur="2000">
                                          <p:stCondLst>
                                            <p:cond delay="0"/>
                                          </p:stCondLst>
                                        </p:cTn>
                                        <p:tgtEl>
                                          <p:spTgt spid="73813"/>
                                        </p:tgtEl>
                                        <p:attrNameLst>
                                          <p:attrName>style.visibility</p:attrName>
                                        </p:attrNameLst>
                                      </p:cBhvr>
                                      <p:to>
                                        <p:strVal val="visible"/>
                                      </p:to>
                                    </p:set>
                                  </p:childTnLst>
                                </p:cTn>
                              </p:par>
                              <p:par>
                                <p:cTn id="201" presetID="11" presetClass="entr" presetSubtype="0" fill="hold" grpId="0" nodeType="withEffect">
                                  <p:stCondLst>
                                    <p:cond delay="0"/>
                                  </p:stCondLst>
                                  <p:childTnLst>
                                    <p:set>
                                      <p:cBhvr>
                                        <p:cTn id="202" dur="2000">
                                          <p:stCondLst>
                                            <p:cond delay="0"/>
                                          </p:stCondLst>
                                        </p:cTn>
                                        <p:tgtEl>
                                          <p:spTgt spid="73812"/>
                                        </p:tgtEl>
                                        <p:attrNameLst>
                                          <p:attrName>style.visibility</p:attrName>
                                        </p:attrNameLst>
                                      </p:cBhvr>
                                      <p:to>
                                        <p:strVal val="visible"/>
                                      </p:to>
                                    </p:set>
                                  </p:childTnLst>
                                </p:cTn>
                              </p:par>
                              <p:par>
                                <p:cTn id="203" presetID="11" presetClass="entr" presetSubtype="0" fill="hold" grpId="0" nodeType="withEffect">
                                  <p:stCondLst>
                                    <p:cond delay="0"/>
                                  </p:stCondLst>
                                  <p:childTnLst>
                                    <p:set>
                                      <p:cBhvr>
                                        <p:cTn id="204" dur="2000">
                                          <p:stCondLst>
                                            <p:cond delay="0"/>
                                          </p:stCondLst>
                                        </p:cTn>
                                        <p:tgtEl>
                                          <p:spTgt spid="73811"/>
                                        </p:tgtEl>
                                        <p:attrNameLst>
                                          <p:attrName>style.visibility</p:attrName>
                                        </p:attrNameLst>
                                      </p:cBhvr>
                                      <p:to>
                                        <p:strVal val="visible"/>
                                      </p:to>
                                    </p:set>
                                  </p:childTnLst>
                                </p:cTn>
                              </p:par>
                              <p:par>
                                <p:cTn id="205" presetID="11" presetClass="entr" presetSubtype="0" fill="hold" grpId="0" nodeType="withEffect">
                                  <p:stCondLst>
                                    <p:cond delay="0"/>
                                  </p:stCondLst>
                                  <p:childTnLst>
                                    <p:set>
                                      <p:cBhvr>
                                        <p:cTn id="206" dur="2000">
                                          <p:stCondLst>
                                            <p:cond delay="0"/>
                                          </p:stCondLst>
                                        </p:cTn>
                                        <p:tgtEl>
                                          <p:spTgt spid="73831"/>
                                        </p:tgtEl>
                                        <p:attrNameLst>
                                          <p:attrName>style.visibility</p:attrName>
                                        </p:attrNameLst>
                                      </p:cBhvr>
                                      <p:to>
                                        <p:strVal val="visible"/>
                                      </p:to>
                                    </p:set>
                                  </p:childTnLst>
                                </p:cTn>
                              </p:par>
                              <p:par>
                                <p:cTn id="207" presetID="11" presetClass="entr" presetSubtype="0" fill="hold" grpId="0" nodeType="withEffect">
                                  <p:stCondLst>
                                    <p:cond delay="0"/>
                                  </p:stCondLst>
                                  <p:childTnLst>
                                    <p:set>
                                      <p:cBhvr>
                                        <p:cTn id="208" dur="2000">
                                          <p:stCondLst>
                                            <p:cond delay="0"/>
                                          </p:stCondLst>
                                        </p:cTn>
                                        <p:tgtEl>
                                          <p:spTgt spid="73832"/>
                                        </p:tgtEl>
                                        <p:attrNameLst>
                                          <p:attrName>style.visibility</p:attrName>
                                        </p:attrNameLst>
                                      </p:cBhvr>
                                      <p:to>
                                        <p:strVal val="visible"/>
                                      </p:to>
                                    </p:set>
                                  </p:childTnLst>
                                </p:cTn>
                              </p:par>
                              <p:par>
                                <p:cTn id="209" presetID="11" presetClass="entr" presetSubtype="0" fill="hold" grpId="0" nodeType="withEffect">
                                  <p:stCondLst>
                                    <p:cond delay="0"/>
                                  </p:stCondLst>
                                  <p:childTnLst>
                                    <p:set>
                                      <p:cBhvr>
                                        <p:cTn id="210" dur="2000">
                                          <p:stCondLst>
                                            <p:cond delay="0"/>
                                          </p:stCondLst>
                                        </p:cTn>
                                        <p:tgtEl>
                                          <p:spTgt spid="73833"/>
                                        </p:tgtEl>
                                        <p:attrNameLst>
                                          <p:attrName>style.visibility</p:attrName>
                                        </p:attrNameLst>
                                      </p:cBhvr>
                                      <p:to>
                                        <p:strVal val="visible"/>
                                      </p:to>
                                    </p:set>
                                  </p:childTnLst>
                                </p:cTn>
                              </p:par>
                              <p:par>
                                <p:cTn id="211" presetID="11" presetClass="entr" presetSubtype="0" fill="hold" grpId="0" nodeType="withEffect">
                                  <p:stCondLst>
                                    <p:cond delay="0"/>
                                  </p:stCondLst>
                                  <p:childTnLst>
                                    <p:set>
                                      <p:cBhvr>
                                        <p:cTn id="212" dur="2000">
                                          <p:stCondLst>
                                            <p:cond delay="0"/>
                                          </p:stCondLst>
                                        </p:cTn>
                                        <p:tgtEl>
                                          <p:spTgt spid="73834"/>
                                        </p:tgtEl>
                                        <p:attrNameLst>
                                          <p:attrName>style.visibility</p:attrName>
                                        </p:attrNameLst>
                                      </p:cBhvr>
                                      <p:to>
                                        <p:strVal val="visible"/>
                                      </p:to>
                                    </p:set>
                                  </p:childTnLst>
                                </p:cTn>
                              </p:par>
                              <p:par>
                                <p:cTn id="213" presetID="11" presetClass="entr" presetSubtype="0" fill="hold" grpId="0" nodeType="withEffect">
                                  <p:stCondLst>
                                    <p:cond delay="0"/>
                                  </p:stCondLst>
                                  <p:childTnLst>
                                    <p:set>
                                      <p:cBhvr>
                                        <p:cTn id="214" dur="2000">
                                          <p:stCondLst>
                                            <p:cond delay="0"/>
                                          </p:stCondLst>
                                        </p:cTn>
                                        <p:tgtEl>
                                          <p:spTgt spid="73835"/>
                                        </p:tgtEl>
                                        <p:attrNameLst>
                                          <p:attrName>style.visibility</p:attrName>
                                        </p:attrNameLst>
                                      </p:cBhvr>
                                      <p:to>
                                        <p:strVal val="visible"/>
                                      </p:to>
                                    </p:set>
                                  </p:childTnLst>
                                </p:cTn>
                              </p:par>
                              <p:par>
                                <p:cTn id="215" presetID="11" presetClass="entr" presetSubtype="0" fill="hold" grpId="0" nodeType="withEffect">
                                  <p:stCondLst>
                                    <p:cond delay="0"/>
                                  </p:stCondLst>
                                  <p:childTnLst>
                                    <p:set>
                                      <p:cBhvr>
                                        <p:cTn id="216" dur="2000">
                                          <p:stCondLst>
                                            <p:cond delay="0"/>
                                          </p:stCondLst>
                                        </p:cTn>
                                        <p:tgtEl>
                                          <p:spTgt spid="73836"/>
                                        </p:tgtEl>
                                        <p:attrNameLst>
                                          <p:attrName>style.visibility</p:attrName>
                                        </p:attrNameLst>
                                      </p:cBhvr>
                                      <p:to>
                                        <p:strVal val="visible"/>
                                      </p:to>
                                    </p:set>
                                  </p:childTnLst>
                                </p:cTn>
                              </p:par>
                              <p:par>
                                <p:cTn id="217" presetID="11" presetClass="entr" presetSubtype="0" fill="hold" grpId="0" nodeType="withEffect">
                                  <p:stCondLst>
                                    <p:cond delay="0"/>
                                  </p:stCondLst>
                                  <p:childTnLst>
                                    <p:set>
                                      <p:cBhvr>
                                        <p:cTn id="218" dur="2000">
                                          <p:stCondLst>
                                            <p:cond delay="0"/>
                                          </p:stCondLst>
                                        </p:cTn>
                                        <p:tgtEl>
                                          <p:spTgt spid="73837"/>
                                        </p:tgtEl>
                                        <p:attrNameLst>
                                          <p:attrName>style.visibility</p:attrName>
                                        </p:attrNameLst>
                                      </p:cBhvr>
                                      <p:to>
                                        <p:strVal val="visible"/>
                                      </p:to>
                                    </p:set>
                                  </p:childTnLst>
                                </p:cTn>
                              </p:par>
                              <p:par>
                                <p:cTn id="219" presetID="11" presetClass="entr" presetSubtype="0" fill="hold" grpId="0" nodeType="withEffect">
                                  <p:stCondLst>
                                    <p:cond delay="0"/>
                                  </p:stCondLst>
                                  <p:childTnLst>
                                    <p:set>
                                      <p:cBhvr>
                                        <p:cTn id="220" dur="2000">
                                          <p:stCondLst>
                                            <p:cond delay="0"/>
                                          </p:stCondLst>
                                        </p:cTn>
                                        <p:tgtEl>
                                          <p:spTgt spid="73838"/>
                                        </p:tgtEl>
                                        <p:attrNameLst>
                                          <p:attrName>style.visibility</p:attrName>
                                        </p:attrNameLst>
                                      </p:cBhvr>
                                      <p:to>
                                        <p:strVal val="visible"/>
                                      </p:to>
                                    </p:set>
                                  </p:childTnLst>
                                </p:cTn>
                              </p:par>
                              <p:par>
                                <p:cTn id="221" presetID="11" presetClass="entr" presetSubtype="0" fill="hold" grpId="0" nodeType="withEffect">
                                  <p:stCondLst>
                                    <p:cond delay="0"/>
                                  </p:stCondLst>
                                  <p:childTnLst>
                                    <p:set>
                                      <p:cBhvr>
                                        <p:cTn id="222" dur="2000">
                                          <p:stCondLst>
                                            <p:cond delay="0"/>
                                          </p:stCondLst>
                                        </p:cTn>
                                        <p:tgtEl>
                                          <p:spTgt spid="73839"/>
                                        </p:tgtEl>
                                        <p:attrNameLst>
                                          <p:attrName>style.visibility</p:attrName>
                                        </p:attrNameLst>
                                      </p:cBhvr>
                                      <p:to>
                                        <p:strVal val="visible"/>
                                      </p:to>
                                    </p:set>
                                  </p:childTnLst>
                                </p:cTn>
                              </p:par>
                              <p:par>
                                <p:cTn id="223" presetID="11" presetClass="entr" presetSubtype="0" fill="hold" grpId="0" nodeType="withEffect">
                                  <p:stCondLst>
                                    <p:cond delay="0"/>
                                  </p:stCondLst>
                                  <p:childTnLst>
                                    <p:set>
                                      <p:cBhvr>
                                        <p:cTn id="224" dur="2000">
                                          <p:stCondLst>
                                            <p:cond delay="0"/>
                                          </p:stCondLst>
                                        </p:cTn>
                                        <p:tgtEl>
                                          <p:spTgt spid="73840"/>
                                        </p:tgtEl>
                                        <p:attrNameLst>
                                          <p:attrName>style.visibility</p:attrName>
                                        </p:attrNameLst>
                                      </p:cBhvr>
                                      <p:to>
                                        <p:strVal val="visible"/>
                                      </p:to>
                                    </p:set>
                                  </p:childTnLst>
                                </p:cTn>
                              </p:par>
                              <p:par>
                                <p:cTn id="225" presetID="11" presetClass="entr" presetSubtype="0" fill="hold" grpId="0" nodeType="withEffect">
                                  <p:stCondLst>
                                    <p:cond delay="0"/>
                                  </p:stCondLst>
                                  <p:childTnLst>
                                    <p:set>
                                      <p:cBhvr>
                                        <p:cTn id="226" dur="2000">
                                          <p:stCondLst>
                                            <p:cond delay="0"/>
                                          </p:stCondLst>
                                        </p:cTn>
                                        <p:tgtEl>
                                          <p:spTgt spid="73841"/>
                                        </p:tgtEl>
                                        <p:attrNameLst>
                                          <p:attrName>style.visibility</p:attrName>
                                        </p:attrNameLst>
                                      </p:cBhvr>
                                      <p:to>
                                        <p:strVal val="visible"/>
                                      </p:to>
                                    </p:set>
                                  </p:childTnLst>
                                </p:cTn>
                              </p:par>
                              <p:par>
                                <p:cTn id="227" presetID="11" presetClass="entr" presetSubtype="0" fill="hold" grpId="0" nodeType="withEffect">
                                  <p:stCondLst>
                                    <p:cond delay="0"/>
                                  </p:stCondLst>
                                  <p:childTnLst>
                                    <p:set>
                                      <p:cBhvr>
                                        <p:cTn id="228" dur="2000">
                                          <p:stCondLst>
                                            <p:cond delay="0"/>
                                          </p:stCondLst>
                                        </p:cTn>
                                        <p:tgtEl>
                                          <p:spTgt spid="73842"/>
                                        </p:tgtEl>
                                        <p:attrNameLst>
                                          <p:attrName>style.visibility</p:attrName>
                                        </p:attrNameLst>
                                      </p:cBhvr>
                                      <p:to>
                                        <p:strVal val="visible"/>
                                      </p:to>
                                    </p:set>
                                  </p:childTnLst>
                                </p:cTn>
                              </p:par>
                              <p:par>
                                <p:cTn id="229" presetID="11" presetClass="entr" presetSubtype="0" fill="hold" grpId="0" nodeType="withEffect">
                                  <p:stCondLst>
                                    <p:cond delay="0"/>
                                  </p:stCondLst>
                                  <p:childTnLst>
                                    <p:set>
                                      <p:cBhvr>
                                        <p:cTn id="230" dur="2000">
                                          <p:stCondLst>
                                            <p:cond delay="0"/>
                                          </p:stCondLst>
                                        </p:cTn>
                                        <p:tgtEl>
                                          <p:spTgt spid="73843"/>
                                        </p:tgtEl>
                                        <p:attrNameLst>
                                          <p:attrName>style.visibility</p:attrName>
                                        </p:attrNameLst>
                                      </p:cBhvr>
                                      <p:to>
                                        <p:strVal val="visible"/>
                                      </p:to>
                                    </p:set>
                                  </p:childTnLst>
                                </p:cTn>
                              </p:par>
                              <p:par>
                                <p:cTn id="231" presetID="11" presetClass="entr" presetSubtype="0" fill="hold" grpId="0" nodeType="withEffect">
                                  <p:stCondLst>
                                    <p:cond delay="0"/>
                                  </p:stCondLst>
                                  <p:childTnLst>
                                    <p:set>
                                      <p:cBhvr>
                                        <p:cTn id="232" dur="2000">
                                          <p:stCondLst>
                                            <p:cond delay="0"/>
                                          </p:stCondLst>
                                        </p:cTn>
                                        <p:tgtEl>
                                          <p:spTgt spid="73844"/>
                                        </p:tgtEl>
                                        <p:attrNameLst>
                                          <p:attrName>style.visibility</p:attrName>
                                        </p:attrNameLst>
                                      </p:cBhvr>
                                      <p:to>
                                        <p:strVal val="visible"/>
                                      </p:to>
                                    </p:set>
                                  </p:childTnLst>
                                </p:cTn>
                              </p:par>
                              <p:par>
                                <p:cTn id="233" presetID="11" presetClass="entr" presetSubtype="0" fill="hold" grpId="0" nodeType="withEffect">
                                  <p:stCondLst>
                                    <p:cond delay="0"/>
                                  </p:stCondLst>
                                  <p:childTnLst>
                                    <p:set>
                                      <p:cBhvr>
                                        <p:cTn id="234" dur="2000">
                                          <p:stCondLst>
                                            <p:cond delay="0"/>
                                          </p:stCondLst>
                                        </p:cTn>
                                        <p:tgtEl>
                                          <p:spTgt spid="73845"/>
                                        </p:tgtEl>
                                        <p:attrNameLst>
                                          <p:attrName>style.visibility</p:attrName>
                                        </p:attrNameLst>
                                      </p:cBhvr>
                                      <p:to>
                                        <p:strVal val="visible"/>
                                      </p:to>
                                    </p:set>
                                  </p:childTnLst>
                                </p:cTn>
                              </p:par>
                              <p:par>
                                <p:cTn id="235" presetID="11" presetClass="entr" presetSubtype="0" fill="hold" grpId="0" nodeType="withEffect">
                                  <p:stCondLst>
                                    <p:cond delay="0"/>
                                  </p:stCondLst>
                                  <p:childTnLst>
                                    <p:set>
                                      <p:cBhvr>
                                        <p:cTn id="236" dur="2000">
                                          <p:stCondLst>
                                            <p:cond delay="0"/>
                                          </p:stCondLst>
                                        </p:cTn>
                                        <p:tgtEl>
                                          <p:spTgt spid="73846"/>
                                        </p:tgtEl>
                                        <p:attrNameLst>
                                          <p:attrName>style.visibility</p:attrName>
                                        </p:attrNameLst>
                                      </p:cBhvr>
                                      <p:to>
                                        <p:strVal val="visible"/>
                                      </p:to>
                                    </p:set>
                                  </p:childTnLst>
                                </p:cTn>
                              </p:par>
                              <p:par>
                                <p:cTn id="237" presetID="11" presetClass="entr" presetSubtype="0" fill="hold" grpId="0" nodeType="withEffect">
                                  <p:stCondLst>
                                    <p:cond delay="0"/>
                                  </p:stCondLst>
                                  <p:childTnLst>
                                    <p:set>
                                      <p:cBhvr>
                                        <p:cTn id="238" dur="2000">
                                          <p:stCondLst>
                                            <p:cond delay="0"/>
                                          </p:stCondLst>
                                        </p:cTn>
                                        <p:tgtEl>
                                          <p:spTgt spid="73847"/>
                                        </p:tgtEl>
                                        <p:attrNameLst>
                                          <p:attrName>style.visibility</p:attrName>
                                        </p:attrNameLst>
                                      </p:cBhvr>
                                      <p:to>
                                        <p:strVal val="visible"/>
                                      </p:to>
                                    </p:set>
                                  </p:childTnLst>
                                </p:cTn>
                              </p:par>
                              <p:par>
                                <p:cTn id="239" presetID="11" presetClass="entr" presetSubtype="0" fill="hold" grpId="0" nodeType="withEffect">
                                  <p:stCondLst>
                                    <p:cond delay="0"/>
                                  </p:stCondLst>
                                  <p:childTnLst>
                                    <p:set>
                                      <p:cBhvr>
                                        <p:cTn id="240" dur="2000">
                                          <p:stCondLst>
                                            <p:cond delay="0"/>
                                          </p:stCondLst>
                                        </p:cTn>
                                        <p:tgtEl>
                                          <p:spTgt spid="73848"/>
                                        </p:tgtEl>
                                        <p:attrNameLst>
                                          <p:attrName>style.visibility</p:attrName>
                                        </p:attrNameLst>
                                      </p:cBhvr>
                                      <p:to>
                                        <p:strVal val="visible"/>
                                      </p:to>
                                    </p:set>
                                  </p:childTnLst>
                                </p:cTn>
                              </p:par>
                              <p:par>
                                <p:cTn id="241" presetID="11" presetClass="entr" presetSubtype="0" fill="hold" grpId="0" nodeType="withEffect">
                                  <p:stCondLst>
                                    <p:cond delay="0"/>
                                  </p:stCondLst>
                                  <p:childTnLst>
                                    <p:set>
                                      <p:cBhvr>
                                        <p:cTn id="242" dur="2000">
                                          <p:stCondLst>
                                            <p:cond delay="0"/>
                                          </p:stCondLst>
                                        </p:cTn>
                                        <p:tgtEl>
                                          <p:spTgt spid="73849"/>
                                        </p:tgtEl>
                                        <p:attrNameLst>
                                          <p:attrName>style.visibility</p:attrName>
                                        </p:attrNameLst>
                                      </p:cBhvr>
                                      <p:to>
                                        <p:strVal val="visible"/>
                                      </p:to>
                                    </p:set>
                                  </p:childTnLst>
                                </p:cTn>
                              </p:par>
                              <p:par>
                                <p:cTn id="243" presetID="11" presetClass="entr" presetSubtype="0" fill="hold" grpId="0" nodeType="withEffect">
                                  <p:stCondLst>
                                    <p:cond delay="0"/>
                                  </p:stCondLst>
                                  <p:childTnLst>
                                    <p:set>
                                      <p:cBhvr>
                                        <p:cTn id="244" dur="2000">
                                          <p:stCondLst>
                                            <p:cond delay="0"/>
                                          </p:stCondLst>
                                        </p:cTn>
                                        <p:tgtEl>
                                          <p:spTgt spid="73850"/>
                                        </p:tgtEl>
                                        <p:attrNameLst>
                                          <p:attrName>style.visibility</p:attrName>
                                        </p:attrNameLst>
                                      </p:cBhvr>
                                      <p:to>
                                        <p:strVal val="visible"/>
                                      </p:to>
                                    </p:set>
                                  </p:childTnLst>
                                </p:cTn>
                              </p:par>
                              <p:par>
                                <p:cTn id="245" presetID="11" presetClass="exit" presetSubtype="0" fill="hold" grpId="1" nodeType="withEffect">
                                  <p:stCondLst>
                                    <p:cond delay="0"/>
                                  </p:stCondLst>
                                  <p:childTnLst>
                                    <p:anim calcmode="discrete" valueType="str">
                                      <p:cBhvr>
                                        <p:cTn id="246" dur="2000"/>
                                        <p:tgtEl>
                                          <p:spTgt spid="73791"/>
                                        </p:tgtEl>
                                        <p:attrNameLst>
                                          <p:attrName>style.visibility</p:attrName>
                                        </p:attrNameLst>
                                      </p:cBhvr>
                                      <p:tavLst>
                                        <p:tav tm="0">
                                          <p:val>
                                            <p:strVal val="hidden"/>
                                          </p:val>
                                        </p:tav>
                                        <p:tav tm="50000">
                                          <p:val>
                                            <p:strVal val="visible"/>
                                          </p:val>
                                        </p:tav>
                                      </p:tavLst>
                                    </p:anim>
                                    <p:set>
                                      <p:cBhvr>
                                        <p:cTn id="247" dur="1" fill="hold">
                                          <p:stCondLst>
                                            <p:cond delay="1999"/>
                                          </p:stCondLst>
                                        </p:cTn>
                                        <p:tgtEl>
                                          <p:spTgt spid="73791"/>
                                        </p:tgtEl>
                                        <p:attrNameLst>
                                          <p:attrName>style.visibility</p:attrName>
                                        </p:attrNameLst>
                                      </p:cBhvr>
                                      <p:to>
                                        <p:strVal val="hidden"/>
                                      </p:to>
                                    </p:set>
                                  </p:childTnLst>
                                </p:cTn>
                              </p:par>
                              <p:par>
                                <p:cTn id="248" presetID="11" presetClass="exit" presetSubtype="0" fill="hold" grpId="1" nodeType="withEffect">
                                  <p:stCondLst>
                                    <p:cond delay="0"/>
                                  </p:stCondLst>
                                  <p:childTnLst>
                                    <p:anim calcmode="discrete" valueType="str">
                                      <p:cBhvr>
                                        <p:cTn id="249" dur="2000"/>
                                        <p:tgtEl>
                                          <p:spTgt spid="73792"/>
                                        </p:tgtEl>
                                        <p:attrNameLst>
                                          <p:attrName>style.visibility</p:attrName>
                                        </p:attrNameLst>
                                      </p:cBhvr>
                                      <p:tavLst>
                                        <p:tav tm="0">
                                          <p:val>
                                            <p:strVal val="hidden"/>
                                          </p:val>
                                        </p:tav>
                                        <p:tav tm="50000">
                                          <p:val>
                                            <p:strVal val="visible"/>
                                          </p:val>
                                        </p:tav>
                                      </p:tavLst>
                                    </p:anim>
                                    <p:set>
                                      <p:cBhvr>
                                        <p:cTn id="250" dur="1" fill="hold">
                                          <p:stCondLst>
                                            <p:cond delay="1999"/>
                                          </p:stCondLst>
                                        </p:cTn>
                                        <p:tgtEl>
                                          <p:spTgt spid="73792"/>
                                        </p:tgtEl>
                                        <p:attrNameLst>
                                          <p:attrName>style.visibility</p:attrName>
                                        </p:attrNameLst>
                                      </p:cBhvr>
                                      <p:to>
                                        <p:strVal val="hidden"/>
                                      </p:to>
                                    </p:set>
                                  </p:childTnLst>
                                </p:cTn>
                              </p:par>
                              <p:par>
                                <p:cTn id="251" presetID="11" presetClass="exit" presetSubtype="0" fill="hold" grpId="1" nodeType="withEffect">
                                  <p:stCondLst>
                                    <p:cond delay="0"/>
                                  </p:stCondLst>
                                  <p:childTnLst>
                                    <p:anim calcmode="discrete" valueType="str">
                                      <p:cBhvr>
                                        <p:cTn id="252" dur="2000"/>
                                        <p:tgtEl>
                                          <p:spTgt spid="73793"/>
                                        </p:tgtEl>
                                        <p:attrNameLst>
                                          <p:attrName>style.visibility</p:attrName>
                                        </p:attrNameLst>
                                      </p:cBhvr>
                                      <p:tavLst>
                                        <p:tav tm="0">
                                          <p:val>
                                            <p:strVal val="hidden"/>
                                          </p:val>
                                        </p:tav>
                                        <p:tav tm="50000">
                                          <p:val>
                                            <p:strVal val="visible"/>
                                          </p:val>
                                        </p:tav>
                                      </p:tavLst>
                                    </p:anim>
                                    <p:set>
                                      <p:cBhvr>
                                        <p:cTn id="253" dur="1" fill="hold">
                                          <p:stCondLst>
                                            <p:cond delay="1999"/>
                                          </p:stCondLst>
                                        </p:cTn>
                                        <p:tgtEl>
                                          <p:spTgt spid="73793"/>
                                        </p:tgtEl>
                                        <p:attrNameLst>
                                          <p:attrName>style.visibility</p:attrName>
                                        </p:attrNameLst>
                                      </p:cBhvr>
                                      <p:to>
                                        <p:strVal val="hidden"/>
                                      </p:to>
                                    </p:set>
                                  </p:childTnLst>
                                </p:cTn>
                              </p:par>
                              <p:par>
                                <p:cTn id="254" presetID="11" presetClass="exit" presetSubtype="0" fill="hold" grpId="1" nodeType="withEffect">
                                  <p:stCondLst>
                                    <p:cond delay="0"/>
                                  </p:stCondLst>
                                  <p:childTnLst>
                                    <p:anim calcmode="discrete" valueType="str">
                                      <p:cBhvr>
                                        <p:cTn id="255" dur="2000"/>
                                        <p:tgtEl>
                                          <p:spTgt spid="73794"/>
                                        </p:tgtEl>
                                        <p:attrNameLst>
                                          <p:attrName>style.visibility</p:attrName>
                                        </p:attrNameLst>
                                      </p:cBhvr>
                                      <p:tavLst>
                                        <p:tav tm="0">
                                          <p:val>
                                            <p:strVal val="hidden"/>
                                          </p:val>
                                        </p:tav>
                                        <p:tav tm="50000">
                                          <p:val>
                                            <p:strVal val="visible"/>
                                          </p:val>
                                        </p:tav>
                                      </p:tavLst>
                                    </p:anim>
                                    <p:set>
                                      <p:cBhvr>
                                        <p:cTn id="256" dur="1" fill="hold">
                                          <p:stCondLst>
                                            <p:cond delay="1999"/>
                                          </p:stCondLst>
                                        </p:cTn>
                                        <p:tgtEl>
                                          <p:spTgt spid="73794"/>
                                        </p:tgtEl>
                                        <p:attrNameLst>
                                          <p:attrName>style.visibility</p:attrName>
                                        </p:attrNameLst>
                                      </p:cBhvr>
                                      <p:to>
                                        <p:strVal val="hidden"/>
                                      </p:to>
                                    </p:set>
                                  </p:childTnLst>
                                </p:cTn>
                              </p:par>
                              <p:par>
                                <p:cTn id="257" presetID="11" presetClass="exit" presetSubtype="0" fill="hold" grpId="1" nodeType="withEffect">
                                  <p:stCondLst>
                                    <p:cond delay="0"/>
                                  </p:stCondLst>
                                  <p:childTnLst>
                                    <p:anim calcmode="discrete" valueType="str">
                                      <p:cBhvr>
                                        <p:cTn id="258" dur="2000"/>
                                        <p:tgtEl>
                                          <p:spTgt spid="73795"/>
                                        </p:tgtEl>
                                        <p:attrNameLst>
                                          <p:attrName>style.visibility</p:attrName>
                                        </p:attrNameLst>
                                      </p:cBhvr>
                                      <p:tavLst>
                                        <p:tav tm="0">
                                          <p:val>
                                            <p:strVal val="hidden"/>
                                          </p:val>
                                        </p:tav>
                                        <p:tav tm="50000">
                                          <p:val>
                                            <p:strVal val="visible"/>
                                          </p:val>
                                        </p:tav>
                                      </p:tavLst>
                                    </p:anim>
                                    <p:set>
                                      <p:cBhvr>
                                        <p:cTn id="259" dur="1" fill="hold">
                                          <p:stCondLst>
                                            <p:cond delay="1999"/>
                                          </p:stCondLst>
                                        </p:cTn>
                                        <p:tgtEl>
                                          <p:spTgt spid="73795"/>
                                        </p:tgtEl>
                                        <p:attrNameLst>
                                          <p:attrName>style.visibility</p:attrName>
                                        </p:attrNameLst>
                                      </p:cBhvr>
                                      <p:to>
                                        <p:strVal val="hidden"/>
                                      </p:to>
                                    </p:set>
                                  </p:childTnLst>
                                </p:cTn>
                              </p:par>
                              <p:par>
                                <p:cTn id="260" presetID="11" presetClass="exit" presetSubtype="0" fill="hold" grpId="1" nodeType="withEffect">
                                  <p:stCondLst>
                                    <p:cond delay="0"/>
                                  </p:stCondLst>
                                  <p:childTnLst>
                                    <p:anim calcmode="discrete" valueType="str">
                                      <p:cBhvr>
                                        <p:cTn id="261" dur="2000"/>
                                        <p:tgtEl>
                                          <p:spTgt spid="73796"/>
                                        </p:tgtEl>
                                        <p:attrNameLst>
                                          <p:attrName>style.visibility</p:attrName>
                                        </p:attrNameLst>
                                      </p:cBhvr>
                                      <p:tavLst>
                                        <p:tav tm="0">
                                          <p:val>
                                            <p:strVal val="hidden"/>
                                          </p:val>
                                        </p:tav>
                                        <p:tav tm="50000">
                                          <p:val>
                                            <p:strVal val="visible"/>
                                          </p:val>
                                        </p:tav>
                                      </p:tavLst>
                                    </p:anim>
                                    <p:set>
                                      <p:cBhvr>
                                        <p:cTn id="262" dur="1" fill="hold">
                                          <p:stCondLst>
                                            <p:cond delay="1999"/>
                                          </p:stCondLst>
                                        </p:cTn>
                                        <p:tgtEl>
                                          <p:spTgt spid="73796"/>
                                        </p:tgtEl>
                                        <p:attrNameLst>
                                          <p:attrName>style.visibility</p:attrName>
                                        </p:attrNameLst>
                                      </p:cBhvr>
                                      <p:to>
                                        <p:strVal val="hidden"/>
                                      </p:to>
                                    </p:set>
                                  </p:childTnLst>
                                </p:cTn>
                              </p:par>
                              <p:par>
                                <p:cTn id="263" presetID="11" presetClass="exit" presetSubtype="0" fill="hold" grpId="1" nodeType="withEffect">
                                  <p:stCondLst>
                                    <p:cond delay="0"/>
                                  </p:stCondLst>
                                  <p:childTnLst>
                                    <p:anim calcmode="discrete" valueType="str">
                                      <p:cBhvr>
                                        <p:cTn id="264" dur="2000"/>
                                        <p:tgtEl>
                                          <p:spTgt spid="73797"/>
                                        </p:tgtEl>
                                        <p:attrNameLst>
                                          <p:attrName>style.visibility</p:attrName>
                                        </p:attrNameLst>
                                      </p:cBhvr>
                                      <p:tavLst>
                                        <p:tav tm="0">
                                          <p:val>
                                            <p:strVal val="hidden"/>
                                          </p:val>
                                        </p:tav>
                                        <p:tav tm="50000">
                                          <p:val>
                                            <p:strVal val="visible"/>
                                          </p:val>
                                        </p:tav>
                                      </p:tavLst>
                                    </p:anim>
                                    <p:set>
                                      <p:cBhvr>
                                        <p:cTn id="265" dur="1" fill="hold">
                                          <p:stCondLst>
                                            <p:cond delay="1999"/>
                                          </p:stCondLst>
                                        </p:cTn>
                                        <p:tgtEl>
                                          <p:spTgt spid="73797"/>
                                        </p:tgtEl>
                                        <p:attrNameLst>
                                          <p:attrName>style.visibility</p:attrName>
                                        </p:attrNameLst>
                                      </p:cBhvr>
                                      <p:to>
                                        <p:strVal val="hidden"/>
                                      </p:to>
                                    </p:set>
                                  </p:childTnLst>
                                </p:cTn>
                              </p:par>
                              <p:par>
                                <p:cTn id="266" presetID="11" presetClass="exit" presetSubtype="0" fill="hold" grpId="1" nodeType="withEffect">
                                  <p:stCondLst>
                                    <p:cond delay="0"/>
                                  </p:stCondLst>
                                  <p:childTnLst>
                                    <p:anim calcmode="discrete" valueType="str">
                                      <p:cBhvr>
                                        <p:cTn id="267" dur="2000"/>
                                        <p:tgtEl>
                                          <p:spTgt spid="73798"/>
                                        </p:tgtEl>
                                        <p:attrNameLst>
                                          <p:attrName>style.visibility</p:attrName>
                                        </p:attrNameLst>
                                      </p:cBhvr>
                                      <p:tavLst>
                                        <p:tav tm="0">
                                          <p:val>
                                            <p:strVal val="hidden"/>
                                          </p:val>
                                        </p:tav>
                                        <p:tav tm="50000">
                                          <p:val>
                                            <p:strVal val="visible"/>
                                          </p:val>
                                        </p:tav>
                                      </p:tavLst>
                                    </p:anim>
                                    <p:set>
                                      <p:cBhvr>
                                        <p:cTn id="268" dur="1" fill="hold">
                                          <p:stCondLst>
                                            <p:cond delay="1999"/>
                                          </p:stCondLst>
                                        </p:cTn>
                                        <p:tgtEl>
                                          <p:spTgt spid="73798"/>
                                        </p:tgtEl>
                                        <p:attrNameLst>
                                          <p:attrName>style.visibility</p:attrName>
                                        </p:attrNameLst>
                                      </p:cBhvr>
                                      <p:to>
                                        <p:strVal val="hidden"/>
                                      </p:to>
                                    </p:set>
                                  </p:childTnLst>
                                </p:cTn>
                              </p:par>
                              <p:par>
                                <p:cTn id="269" presetID="11" presetClass="exit" presetSubtype="0" fill="hold" grpId="1" nodeType="withEffect">
                                  <p:stCondLst>
                                    <p:cond delay="0"/>
                                  </p:stCondLst>
                                  <p:childTnLst>
                                    <p:anim calcmode="discrete" valueType="str">
                                      <p:cBhvr>
                                        <p:cTn id="270" dur="2000"/>
                                        <p:tgtEl>
                                          <p:spTgt spid="73799"/>
                                        </p:tgtEl>
                                        <p:attrNameLst>
                                          <p:attrName>style.visibility</p:attrName>
                                        </p:attrNameLst>
                                      </p:cBhvr>
                                      <p:tavLst>
                                        <p:tav tm="0">
                                          <p:val>
                                            <p:strVal val="hidden"/>
                                          </p:val>
                                        </p:tav>
                                        <p:tav tm="50000">
                                          <p:val>
                                            <p:strVal val="visible"/>
                                          </p:val>
                                        </p:tav>
                                      </p:tavLst>
                                    </p:anim>
                                    <p:set>
                                      <p:cBhvr>
                                        <p:cTn id="271" dur="1" fill="hold">
                                          <p:stCondLst>
                                            <p:cond delay="1999"/>
                                          </p:stCondLst>
                                        </p:cTn>
                                        <p:tgtEl>
                                          <p:spTgt spid="73799"/>
                                        </p:tgtEl>
                                        <p:attrNameLst>
                                          <p:attrName>style.visibility</p:attrName>
                                        </p:attrNameLst>
                                      </p:cBhvr>
                                      <p:to>
                                        <p:strVal val="hidden"/>
                                      </p:to>
                                    </p:set>
                                  </p:childTnLst>
                                </p:cTn>
                              </p:par>
                              <p:par>
                                <p:cTn id="272" presetID="11" presetClass="exit" presetSubtype="0" fill="hold" grpId="1" nodeType="withEffect">
                                  <p:stCondLst>
                                    <p:cond delay="0"/>
                                  </p:stCondLst>
                                  <p:childTnLst>
                                    <p:anim calcmode="discrete" valueType="str">
                                      <p:cBhvr>
                                        <p:cTn id="273" dur="2000"/>
                                        <p:tgtEl>
                                          <p:spTgt spid="73800"/>
                                        </p:tgtEl>
                                        <p:attrNameLst>
                                          <p:attrName>style.visibility</p:attrName>
                                        </p:attrNameLst>
                                      </p:cBhvr>
                                      <p:tavLst>
                                        <p:tav tm="0">
                                          <p:val>
                                            <p:strVal val="hidden"/>
                                          </p:val>
                                        </p:tav>
                                        <p:tav tm="50000">
                                          <p:val>
                                            <p:strVal val="visible"/>
                                          </p:val>
                                        </p:tav>
                                      </p:tavLst>
                                    </p:anim>
                                    <p:set>
                                      <p:cBhvr>
                                        <p:cTn id="274" dur="1" fill="hold">
                                          <p:stCondLst>
                                            <p:cond delay="1999"/>
                                          </p:stCondLst>
                                        </p:cTn>
                                        <p:tgtEl>
                                          <p:spTgt spid="73800"/>
                                        </p:tgtEl>
                                        <p:attrNameLst>
                                          <p:attrName>style.visibility</p:attrName>
                                        </p:attrNameLst>
                                      </p:cBhvr>
                                      <p:to>
                                        <p:strVal val="hidden"/>
                                      </p:to>
                                    </p:set>
                                  </p:childTnLst>
                                </p:cTn>
                              </p:par>
                              <p:par>
                                <p:cTn id="275" presetID="11" presetClass="exit" presetSubtype="0" fill="hold" grpId="1" nodeType="withEffect">
                                  <p:stCondLst>
                                    <p:cond delay="0"/>
                                  </p:stCondLst>
                                  <p:childTnLst>
                                    <p:anim calcmode="discrete" valueType="str">
                                      <p:cBhvr>
                                        <p:cTn id="276" dur="2000"/>
                                        <p:tgtEl>
                                          <p:spTgt spid="73801"/>
                                        </p:tgtEl>
                                        <p:attrNameLst>
                                          <p:attrName>style.visibility</p:attrName>
                                        </p:attrNameLst>
                                      </p:cBhvr>
                                      <p:tavLst>
                                        <p:tav tm="0">
                                          <p:val>
                                            <p:strVal val="hidden"/>
                                          </p:val>
                                        </p:tav>
                                        <p:tav tm="50000">
                                          <p:val>
                                            <p:strVal val="visible"/>
                                          </p:val>
                                        </p:tav>
                                      </p:tavLst>
                                    </p:anim>
                                    <p:set>
                                      <p:cBhvr>
                                        <p:cTn id="277" dur="1" fill="hold">
                                          <p:stCondLst>
                                            <p:cond delay="1999"/>
                                          </p:stCondLst>
                                        </p:cTn>
                                        <p:tgtEl>
                                          <p:spTgt spid="73801"/>
                                        </p:tgtEl>
                                        <p:attrNameLst>
                                          <p:attrName>style.visibility</p:attrName>
                                        </p:attrNameLst>
                                      </p:cBhvr>
                                      <p:to>
                                        <p:strVal val="hidden"/>
                                      </p:to>
                                    </p:set>
                                  </p:childTnLst>
                                </p:cTn>
                              </p:par>
                              <p:par>
                                <p:cTn id="278" presetID="11" presetClass="exit" presetSubtype="0" fill="hold" grpId="1" nodeType="withEffect">
                                  <p:stCondLst>
                                    <p:cond delay="0"/>
                                  </p:stCondLst>
                                  <p:childTnLst>
                                    <p:anim calcmode="discrete" valueType="str">
                                      <p:cBhvr>
                                        <p:cTn id="279" dur="2000"/>
                                        <p:tgtEl>
                                          <p:spTgt spid="73802"/>
                                        </p:tgtEl>
                                        <p:attrNameLst>
                                          <p:attrName>style.visibility</p:attrName>
                                        </p:attrNameLst>
                                      </p:cBhvr>
                                      <p:tavLst>
                                        <p:tav tm="0">
                                          <p:val>
                                            <p:strVal val="hidden"/>
                                          </p:val>
                                        </p:tav>
                                        <p:tav tm="50000">
                                          <p:val>
                                            <p:strVal val="visible"/>
                                          </p:val>
                                        </p:tav>
                                      </p:tavLst>
                                    </p:anim>
                                    <p:set>
                                      <p:cBhvr>
                                        <p:cTn id="280" dur="1" fill="hold">
                                          <p:stCondLst>
                                            <p:cond delay="1999"/>
                                          </p:stCondLst>
                                        </p:cTn>
                                        <p:tgtEl>
                                          <p:spTgt spid="73802"/>
                                        </p:tgtEl>
                                        <p:attrNameLst>
                                          <p:attrName>style.visibility</p:attrName>
                                        </p:attrNameLst>
                                      </p:cBhvr>
                                      <p:to>
                                        <p:strVal val="hidden"/>
                                      </p:to>
                                    </p:set>
                                  </p:childTnLst>
                                </p:cTn>
                              </p:par>
                              <p:par>
                                <p:cTn id="281" presetID="11" presetClass="exit" presetSubtype="0" fill="hold" grpId="1" nodeType="withEffect">
                                  <p:stCondLst>
                                    <p:cond delay="0"/>
                                  </p:stCondLst>
                                  <p:childTnLst>
                                    <p:anim calcmode="discrete" valueType="str">
                                      <p:cBhvr>
                                        <p:cTn id="282" dur="2000"/>
                                        <p:tgtEl>
                                          <p:spTgt spid="73803"/>
                                        </p:tgtEl>
                                        <p:attrNameLst>
                                          <p:attrName>style.visibility</p:attrName>
                                        </p:attrNameLst>
                                      </p:cBhvr>
                                      <p:tavLst>
                                        <p:tav tm="0">
                                          <p:val>
                                            <p:strVal val="hidden"/>
                                          </p:val>
                                        </p:tav>
                                        <p:tav tm="50000">
                                          <p:val>
                                            <p:strVal val="visible"/>
                                          </p:val>
                                        </p:tav>
                                      </p:tavLst>
                                    </p:anim>
                                    <p:set>
                                      <p:cBhvr>
                                        <p:cTn id="283" dur="1" fill="hold">
                                          <p:stCondLst>
                                            <p:cond delay="1999"/>
                                          </p:stCondLst>
                                        </p:cTn>
                                        <p:tgtEl>
                                          <p:spTgt spid="73803"/>
                                        </p:tgtEl>
                                        <p:attrNameLst>
                                          <p:attrName>style.visibility</p:attrName>
                                        </p:attrNameLst>
                                      </p:cBhvr>
                                      <p:to>
                                        <p:strVal val="hidden"/>
                                      </p:to>
                                    </p:set>
                                  </p:childTnLst>
                                </p:cTn>
                              </p:par>
                              <p:par>
                                <p:cTn id="284" presetID="11" presetClass="exit" presetSubtype="0" fill="hold" grpId="1" nodeType="withEffect">
                                  <p:stCondLst>
                                    <p:cond delay="0"/>
                                  </p:stCondLst>
                                  <p:childTnLst>
                                    <p:anim calcmode="discrete" valueType="str">
                                      <p:cBhvr>
                                        <p:cTn id="285" dur="2000"/>
                                        <p:tgtEl>
                                          <p:spTgt spid="73804"/>
                                        </p:tgtEl>
                                        <p:attrNameLst>
                                          <p:attrName>style.visibility</p:attrName>
                                        </p:attrNameLst>
                                      </p:cBhvr>
                                      <p:tavLst>
                                        <p:tav tm="0">
                                          <p:val>
                                            <p:strVal val="hidden"/>
                                          </p:val>
                                        </p:tav>
                                        <p:tav tm="50000">
                                          <p:val>
                                            <p:strVal val="visible"/>
                                          </p:val>
                                        </p:tav>
                                      </p:tavLst>
                                    </p:anim>
                                    <p:set>
                                      <p:cBhvr>
                                        <p:cTn id="286" dur="1" fill="hold">
                                          <p:stCondLst>
                                            <p:cond delay="1999"/>
                                          </p:stCondLst>
                                        </p:cTn>
                                        <p:tgtEl>
                                          <p:spTgt spid="73804"/>
                                        </p:tgtEl>
                                        <p:attrNameLst>
                                          <p:attrName>style.visibility</p:attrName>
                                        </p:attrNameLst>
                                      </p:cBhvr>
                                      <p:to>
                                        <p:strVal val="hidden"/>
                                      </p:to>
                                    </p:set>
                                  </p:childTnLst>
                                </p:cTn>
                              </p:par>
                              <p:par>
                                <p:cTn id="287" presetID="11" presetClass="exit" presetSubtype="0" fill="hold" grpId="1" nodeType="withEffect">
                                  <p:stCondLst>
                                    <p:cond delay="0"/>
                                  </p:stCondLst>
                                  <p:childTnLst>
                                    <p:anim calcmode="discrete" valueType="str">
                                      <p:cBhvr>
                                        <p:cTn id="288" dur="2000"/>
                                        <p:tgtEl>
                                          <p:spTgt spid="73805"/>
                                        </p:tgtEl>
                                        <p:attrNameLst>
                                          <p:attrName>style.visibility</p:attrName>
                                        </p:attrNameLst>
                                      </p:cBhvr>
                                      <p:tavLst>
                                        <p:tav tm="0">
                                          <p:val>
                                            <p:strVal val="hidden"/>
                                          </p:val>
                                        </p:tav>
                                        <p:tav tm="50000">
                                          <p:val>
                                            <p:strVal val="visible"/>
                                          </p:val>
                                        </p:tav>
                                      </p:tavLst>
                                    </p:anim>
                                    <p:set>
                                      <p:cBhvr>
                                        <p:cTn id="289" dur="1" fill="hold">
                                          <p:stCondLst>
                                            <p:cond delay="1999"/>
                                          </p:stCondLst>
                                        </p:cTn>
                                        <p:tgtEl>
                                          <p:spTgt spid="73805"/>
                                        </p:tgtEl>
                                        <p:attrNameLst>
                                          <p:attrName>style.visibility</p:attrName>
                                        </p:attrNameLst>
                                      </p:cBhvr>
                                      <p:to>
                                        <p:strVal val="hidden"/>
                                      </p:to>
                                    </p:set>
                                  </p:childTnLst>
                                </p:cTn>
                              </p:par>
                              <p:par>
                                <p:cTn id="290" presetID="11" presetClass="exit" presetSubtype="0" fill="hold" grpId="1" nodeType="withEffect">
                                  <p:stCondLst>
                                    <p:cond delay="0"/>
                                  </p:stCondLst>
                                  <p:childTnLst>
                                    <p:anim calcmode="discrete" valueType="str">
                                      <p:cBhvr>
                                        <p:cTn id="291" dur="2000"/>
                                        <p:tgtEl>
                                          <p:spTgt spid="73806"/>
                                        </p:tgtEl>
                                        <p:attrNameLst>
                                          <p:attrName>style.visibility</p:attrName>
                                        </p:attrNameLst>
                                      </p:cBhvr>
                                      <p:tavLst>
                                        <p:tav tm="0">
                                          <p:val>
                                            <p:strVal val="hidden"/>
                                          </p:val>
                                        </p:tav>
                                        <p:tav tm="50000">
                                          <p:val>
                                            <p:strVal val="visible"/>
                                          </p:val>
                                        </p:tav>
                                      </p:tavLst>
                                    </p:anim>
                                    <p:set>
                                      <p:cBhvr>
                                        <p:cTn id="292" dur="1" fill="hold">
                                          <p:stCondLst>
                                            <p:cond delay="1999"/>
                                          </p:stCondLst>
                                        </p:cTn>
                                        <p:tgtEl>
                                          <p:spTgt spid="73806"/>
                                        </p:tgtEl>
                                        <p:attrNameLst>
                                          <p:attrName>style.visibility</p:attrName>
                                        </p:attrNameLst>
                                      </p:cBhvr>
                                      <p:to>
                                        <p:strVal val="hidden"/>
                                      </p:to>
                                    </p:set>
                                  </p:childTnLst>
                                </p:cTn>
                              </p:par>
                              <p:par>
                                <p:cTn id="293" presetID="11" presetClass="exit" presetSubtype="0" fill="hold" grpId="1" nodeType="withEffect">
                                  <p:stCondLst>
                                    <p:cond delay="0"/>
                                  </p:stCondLst>
                                  <p:childTnLst>
                                    <p:anim calcmode="discrete" valueType="str">
                                      <p:cBhvr>
                                        <p:cTn id="294" dur="2000"/>
                                        <p:tgtEl>
                                          <p:spTgt spid="73807"/>
                                        </p:tgtEl>
                                        <p:attrNameLst>
                                          <p:attrName>style.visibility</p:attrName>
                                        </p:attrNameLst>
                                      </p:cBhvr>
                                      <p:tavLst>
                                        <p:tav tm="0">
                                          <p:val>
                                            <p:strVal val="hidden"/>
                                          </p:val>
                                        </p:tav>
                                        <p:tav tm="50000">
                                          <p:val>
                                            <p:strVal val="visible"/>
                                          </p:val>
                                        </p:tav>
                                      </p:tavLst>
                                    </p:anim>
                                    <p:set>
                                      <p:cBhvr>
                                        <p:cTn id="295" dur="1" fill="hold">
                                          <p:stCondLst>
                                            <p:cond delay="1999"/>
                                          </p:stCondLst>
                                        </p:cTn>
                                        <p:tgtEl>
                                          <p:spTgt spid="73807"/>
                                        </p:tgtEl>
                                        <p:attrNameLst>
                                          <p:attrName>style.visibility</p:attrName>
                                        </p:attrNameLst>
                                      </p:cBhvr>
                                      <p:to>
                                        <p:strVal val="hidden"/>
                                      </p:to>
                                    </p:set>
                                  </p:childTnLst>
                                </p:cTn>
                              </p:par>
                              <p:par>
                                <p:cTn id="296" presetID="11" presetClass="exit" presetSubtype="0" fill="hold" grpId="1" nodeType="withEffect">
                                  <p:stCondLst>
                                    <p:cond delay="0"/>
                                  </p:stCondLst>
                                  <p:childTnLst>
                                    <p:anim calcmode="discrete" valueType="str">
                                      <p:cBhvr>
                                        <p:cTn id="297" dur="2000"/>
                                        <p:tgtEl>
                                          <p:spTgt spid="73808"/>
                                        </p:tgtEl>
                                        <p:attrNameLst>
                                          <p:attrName>style.visibility</p:attrName>
                                        </p:attrNameLst>
                                      </p:cBhvr>
                                      <p:tavLst>
                                        <p:tav tm="0">
                                          <p:val>
                                            <p:strVal val="hidden"/>
                                          </p:val>
                                        </p:tav>
                                        <p:tav tm="50000">
                                          <p:val>
                                            <p:strVal val="visible"/>
                                          </p:val>
                                        </p:tav>
                                      </p:tavLst>
                                    </p:anim>
                                    <p:set>
                                      <p:cBhvr>
                                        <p:cTn id="298" dur="1" fill="hold">
                                          <p:stCondLst>
                                            <p:cond delay="1999"/>
                                          </p:stCondLst>
                                        </p:cTn>
                                        <p:tgtEl>
                                          <p:spTgt spid="73808"/>
                                        </p:tgtEl>
                                        <p:attrNameLst>
                                          <p:attrName>style.visibility</p:attrName>
                                        </p:attrNameLst>
                                      </p:cBhvr>
                                      <p:to>
                                        <p:strVal val="hidden"/>
                                      </p:to>
                                    </p:set>
                                  </p:childTnLst>
                                </p:cTn>
                              </p:par>
                              <p:par>
                                <p:cTn id="299" presetID="11" presetClass="exit" presetSubtype="0" fill="hold" grpId="1" nodeType="withEffect">
                                  <p:stCondLst>
                                    <p:cond delay="0"/>
                                  </p:stCondLst>
                                  <p:childTnLst>
                                    <p:anim calcmode="discrete" valueType="str">
                                      <p:cBhvr>
                                        <p:cTn id="300" dur="2000"/>
                                        <p:tgtEl>
                                          <p:spTgt spid="73809"/>
                                        </p:tgtEl>
                                        <p:attrNameLst>
                                          <p:attrName>style.visibility</p:attrName>
                                        </p:attrNameLst>
                                      </p:cBhvr>
                                      <p:tavLst>
                                        <p:tav tm="0">
                                          <p:val>
                                            <p:strVal val="hidden"/>
                                          </p:val>
                                        </p:tav>
                                        <p:tav tm="50000">
                                          <p:val>
                                            <p:strVal val="visible"/>
                                          </p:val>
                                        </p:tav>
                                      </p:tavLst>
                                    </p:anim>
                                    <p:set>
                                      <p:cBhvr>
                                        <p:cTn id="301" dur="1" fill="hold">
                                          <p:stCondLst>
                                            <p:cond delay="1999"/>
                                          </p:stCondLst>
                                        </p:cTn>
                                        <p:tgtEl>
                                          <p:spTgt spid="73809"/>
                                        </p:tgtEl>
                                        <p:attrNameLst>
                                          <p:attrName>style.visibility</p:attrName>
                                        </p:attrNameLst>
                                      </p:cBhvr>
                                      <p:to>
                                        <p:strVal val="hidden"/>
                                      </p:to>
                                    </p:set>
                                  </p:childTnLst>
                                </p:cTn>
                              </p:par>
                              <p:par>
                                <p:cTn id="302" presetID="11" presetClass="exit" presetSubtype="0" fill="hold" grpId="1" nodeType="withEffect">
                                  <p:stCondLst>
                                    <p:cond delay="0"/>
                                  </p:stCondLst>
                                  <p:childTnLst>
                                    <p:anim calcmode="discrete" valueType="str">
                                      <p:cBhvr>
                                        <p:cTn id="303" dur="2000"/>
                                        <p:tgtEl>
                                          <p:spTgt spid="73810"/>
                                        </p:tgtEl>
                                        <p:attrNameLst>
                                          <p:attrName>style.visibility</p:attrName>
                                        </p:attrNameLst>
                                      </p:cBhvr>
                                      <p:tavLst>
                                        <p:tav tm="0">
                                          <p:val>
                                            <p:strVal val="hidden"/>
                                          </p:val>
                                        </p:tav>
                                        <p:tav tm="50000">
                                          <p:val>
                                            <p:strVal val="visible"/>
                                          </p:val>
                                        </p:tav>
                                      </p:tavLst>
                                    </p:anim>
                                    <p:set>
                                      <p:cBhvr>
                                        <p:cTn id="304" dur="1" fill="hold">
                                          <p:stCondLst>
                                            <p:cond delay="1999"/>
                                          </p:stCondLst>
                                        </p:cTn>
                                        <p:tgtEl>
                                          <p:spTgt spid="73810"/>
                                        </p:tgtEl>
                                        <p:attrNameLst>
                                          <p:attrName>style.visibility</p:attrName>
                                        </p:attrNameLst>
                                      </p:cBhvr>
                                      <p:to>
                                        <p:strVal val="hidden"/>
                                      </p:to>
                                    </p:set>
                                  </p:childTnLst>
                                </p:cTn>
                              </p:par>
                              <p:par>
                                <p:cTn id="305" presetID="11" presetClass="exit" presetSubtype="0" fill="hold" grpId="1" nodeType="withEffect">
                                  <p:stCondLst>
                                    <p:cond delay="0"/>
                                  </p:stCondLst>
                                  <p:childTnLst>
                                    <p:anim calcmode="discrete" valueType="str">
                                      <p:cBhvr>
                                        <p:cTn id="306" dur="2000"/>
                                        <p:tgtEl>
                                          <p:spTgt spid="73830"/>
                                        </p:tgtEl>
                                        <p:attrNameLst>
                                          <p:attrName>style.visibility</p:attrName>
                                        </p:attrNameLst>
                                      </p:cBhvr>
                                      <p:tavLst>
                                        <p:tav tm="0">
                                          <p:val>
                                            <p:strVal val="hidden"/>
                                          </p:val>
                                        </p:tav>
                                        <p:tav tm="50000">
                                          <p:val>
                                            <p:strVal val="visible"/>
                                          </p:val>
                                        </p:tav>
                                      </p:tavLst>
                                    </p:anim>
                                    <p:set>
                                      <p:cBhvr>
                                        <p:cTn id="307" dur="1" fill="hold">
                                          <p:stCondLst>
                                            <p:cond delay="1999"/>
                                          </p:stCondLst>
                                        </p:cTn>
                                        <p:tgtEl>
                                          <p:spTgt spid="73830"/>
                                        </p:tgtEl>
                                        <p:attrNameLst>
                                          <p:attrName>style.visibility</p:attrName>
                                        </p:attrNameLst>
                                      </p:cBhvr>
                                      <p:to>
                                        <p:strVal val="hidden"/>
                                      </p:to>
                                    </p:set>
                                  </p:childTnLst>
                                </p:cTn>
                              </p:par>
                              <p:par>
                                <p:cTn id="308" presetID="11" presetClass="exit" presetSubtype="0" fill="hold" grpId="1" nodeType="withEffect">
                                  <p:stCondLst>
                                    <p:cond delay="0"/>
                                  </p:stCondLst>
                                  <p:childTnLst>
                                    <p:anim calcmode="discrete" valueType="str">
                                      <p:cBhvr>
                                        <p:cTn id="309" dur="2000"/>
                                        <p:tgtEl>
                                          <p:spTgt spid="73829"/>
                                        </p:tgtEl>
                                        <p:attrNameLst>
                                          <p:attrName>style.visibility</p:attrName>
                                        </p:attrNameLst>
                                      </p:cBhvr>
                                      <p:tavLst>
                                        <p:tav tm="0">
                                          <p:val>
                                            <p:strVal val="hidden"/>
                                          </p:val>
                                        </p:tav>
                                        <p:tav tm="50000">
                                          <p:val>
                                            <p:strVal val="visible"/>
                                          </p:val>
                                        </p:tav>
                                      </p:tavLst>
                                    </p:anim>
                                    <p:set>
                                      <p:cBhvr>
                                        <p:cTn id="310" dur="1" fill="hold">
                                          <p:stCondLst>
                                            <p:cond delay="1999"/>
                                          </p:stCondLst>
                                        </p:cTn>
                                        <p:tgtEl>
                                          <p:spTgt spid="73829"/>
                                        </p:tgtEl>
                                        <p:attrNameLst>
                                          <p:attrName>style.visibility</p:attrName>
                                        </p:attrNameLst>
                                      </p:cBhvr>
                                      <p:to>
                                        <p:strVal val="hidden"/>
                                      </p:to>
                                    </p:set>
                                  </p:childTnLst>
                                </p:cTn>
                              </p:par>
                              <p:par>
                                <p:cTn id="311" presetID="11" presetClass="exit" presetSubtype="0" fill="hold" grpId="1" nodeType="withEffect">
                                  <p:stCondLst>
                                    <p:cond delay="0"/>
                                  </p:stCondLst>
                                  <p:childTnLst>
                                    <p:anim calcmode="discrete" valueType="str">
                                      <p:cBhvr>
                                        <p:cTn id="312" dur="2000"/>
                                        <p:tgtEl>
                                          <p:spTgt spid="73828"/>
                                        </p:tgtEl>
                                        <p:attrNameLst>
                                          <p:attrName>style.visibility</p:attrName>
                                        </p:attrNameLst>
                                      </p:cBhvr>
                                      <p:tavLst>
                                        <p:tav tm="0">
                                          <p:val>
                                            <p:strVal val="hidden"/>
                                          </p:val>
                                        </p:tav>
                                        <p:tav tm="50000">
                                          <p:val>
                                            <p:strVal val="visible"/>
                                          </p:val>
                                        </p:tav>
                                      </p:tavLst>
                                    </p:anim>
                                    <p:set>
                                      <p:cBhvr>
                                        <p:cTn id="313" dur="1" fill="hold">
                                          <p:stCondLst>
                                            <p:cond delay="1999"/>
                                          </p:stCondLst>
                                        </p:cTn>
                                        <p:tgtEl>
                                          <p:spTgt spid="73828"/>
                                        </p:tgtEl>
                                        <p:attrNameLst>
                                          <p:attrName>style.visibility</p:attrName>
                                        </p:attrNameLst>
                                      </p:cBhvr>
                                      <p:to>
                                        <p:strVal val="hidden"/>
                                      </p:to>
                                    </p:set>
                                  </p:childTnLst>
                                </p:cTn>
                              </p:par>
                              <p:par>
                                <p:cTn id="314" presetID="11" presetClass="exit" presetSubtype="0" fill="hold" grpId="1" nodeType="withEffect">
                                  <p:stCondLst>
                                    <p:cond delay="0"/>
                                  </p:stCondLst>
                                  <p:childTnLst>
                                    <p:anim calcmode="discrete" valueType="str">
                                      <p:cBhvr>
                                        <p:cTn id="315" dur="2000"/>
                                        <p:tgtEl>
                                          <p:spTgt spid="73827"/>
                                        </p:tgtEl>
                                        <p:attrNameLst>
                                          <p:attrName>style.visibility</p:attrName>
                                        </p:attrNameLst>
                                      </p:cBhvr>
                                      <p:tavLst>
                                        <p:tav tm="0">
                                          <p:val>
                                            <p:strVal val="hidden"/>
                                          </p:val>
                                        </p:tav>
                                        <p:tav tm="50000">
                                          <p:val>
                                            <p:strVal val="visible"/>
                                          </p:val>
                                        </p:tav>
                                      </p:tavLst>
                                    </p:anim>
                                    <p:set>
                                      <p:cBhvr>
                                        <p:cTn id="316" dur="1" fill="hold">
                                          <p:stCondLst>
                                            <p:cond delay="1999"/>
                                          </p:stCondLst>
                                        </p:cTn>
                                        <p:tgtEl>
                                          <p:spTgt spid="73827"/>
                                        </p:tgtEl>
                                        <p:attrNameLst>
                                          <p:attrName>style.visibility</p:attrName>
                                        </p:attrNameLst>
                                      </p:cBhvr>
                                      <p:to>
                                        <p:strVal val="hidden"/>
                                      </p:to>
                                    </p:set>
                                  </p:childTnLst>
                                </p:cTn>
                              </p:par>
                              <p:par>
                                <p:cTn id="317" presetID="11" presetClass="exit" presetSubtype="0" fill="hold" grpId="1" nodeType="withEffect">
                                  <p:stCondLst>
                                    <p:cond delay="0"/>
                                  </p:stCondLst>
                                  <p:childTnLst>
                                    <p:anim calcmode="discrete" valueType="str">
                                      <p:cBhvr>
                                        <p:cTn id="318" dur="2000"/>
                                        <p:tgtEl>
                                          <p:spTgt spid="73826"/>
                                        </p:tgtEl>
                                        <p:attrNameLst>
                                          <p:attrName>style.visibility</p:attrName>
                                        </p:attrNameLst>
                                      </p:cBhvr>
                                      <p:tavLst>
                                        <p:tav tm="0">
                                          <p:val>
                                            <p:strVal val="hidden"/>
                                          </p:val>
                                        </p:tav>
                                        <p:tav tm="50000">
                                          <p:val>
                                            <p:strVal val="visible"/>
                                          </p:val>
                                        </p:tav>
                                      </p:tavLst>
                                    </p:anim>
                                    <p:set>
                                      <p:cBhvr>
                                        <p:cTn id="319" dur="1" fill="hold">
                                          <p:stCondLst>
                                            <p:cond delay="1999"/>
                                          </p:stCondLst>
                                        </p:cTn>
                                        <p:tgtEl>
                                          <p:spTgt spid="73826"/>
                                        </p:tgtEl>
                                        <p:attrNameLst>
                                          <p:attrName>style.visibility</p:attrName>
                                        </p:attrNameLst>
                                      </p:cBhvr>
                                      <p:to>
                                        <p:strVal val="hidden"/>
                                      </p:to>
                                    </p:set>
                                  </p:childTnLst>
                                </p:cTn>
                              </p:par>
                              <p:par>
                                <p:cTn id="320" presetID="11" presetClass="exit" presetSubtype="0" fill="hold" grpId="1" nodeType="withEffect">
                                  <p:stCondLst>
                                    <p:cond delay="0"/>
                                  </p:stCondLst>
                                  <p:childTnLst>
                                    <p:anim calcmode="discrete" valueType="str">
                                      <p:cBhvr>
                                        <p:cTn id="321" dur="2000"/>
                                        <p:tgtEl>
                                          <p:spTgt spid="73825"/>
                                        </p:tgtEl>
                                        <p:attrNameLst>
                                          <p:attrName>style.visibility</p:attrName>
                                        </p:attrNameLst>
                                      </p:cBhvr>
                                      <p:tavLst>
                                        <p:tav tm="0">
                                          <p:val>
                                            <p:strVal val="hidden"/>
                                          </p:val>
                                        </p:tav>
                                        <p:tav tm="50000">
                                          <p:val>
                                            <p:strVal val="visible"/>
                                          </p:val>
                                        </p:tav>
                                      </p:tavLst>
                                    </p:anim>
                                    <p:set>
                                      <p:cBhvr>
                                        <p:cTn id="322" dur="1" fill="hold">
                                          <p:stCondLst>
                                            <p:cond delay="1999"/>
                                          </p:stCondLst>
                                        </p:cTn>
                                        <p:tgtEl>
                                          <p:spTgt spid="73825"/>
                                        </p:tgtEl>
                                        <p:attrNameLst>
                                          <p:attrName>style.visibility</p:attrName>
                                        </p:attrNameLst>
                                      </p:cBhvr>
                                      <p:to>
                                        <p:strVal val="hidden"/>
                                      </p:to>
                                    </p:set>
                                  </p:childTnLst>
                                </p:cTn>
                              </p:par>
                              <p:par>
                                <p:cTn id="323" presetID="11" presetClass="exit" presetSubtype="0" fill="hold" grpId="1" nodeType="withEffect">
                                  <p:stCondLst>
                                    <p:cond delay="0"/>
                                  </p:stCondLst>
                                  <p:childTnLst>
                                    <p:anim calcmode="discrete" valueType="str">
                                      <p:cBhvr>
                                        <p:cTn id="324" dur="2000"/>
                                        <p:tgtEl>
                                          <p:spTgt spid="73824"/>
                                        </p:tgtEl>
                                        <p:attrNameLst>
                                          <p:attrName>style.visibility</p:attrName>
                                        </p:attrNameLst>
                                      </p:cBhvr>
                                      <p:tavLst>
                                        <p:tav tm="0">
                                          <p:val>
                                            <p:strVal val="hidden"/>
                                          </p:val>
                                        </p:tav>
                                        <p:tav tm="50000">
                                          <p:val>
                                            <p:strVal val="visible"/>
                                          </p:val>
                                        </p:tav>
                                      </p:tavLst>
                                    </p:anim>
                                    <p:set>
                                      <p:cBhvr>
                                        <p:cTn id="325" dur="1" fill="hold">
                                          <p:stCondLst>
                                            <p:cond delay="1999"/>
                                          </p:stCondLst>
                                        </p:cTn>
                                        <p:tgtEl>
                                          <p:spTgt spid="73824"/>
                                        </p:tgtEl>
                                        <p:attrNameLst>
                                          <p:attrName>style.visibility</p:attrName>
                                        </p:attrNameLst>
                                      </p:cBhvr>
                                      <p:to>
                                        <p:strVal val="hidden"/>
                                      </p:to>
                                    </p:set>
                                  </p:childTnLst>
                                </p:cTn>
                              </p:par>
                              <p:par>
                                <p:cTn id="326" presetID="11" presetClass="exit" presetSubtype="0" fill="hold" grpId="1" nodeType="withEffect">
                                  <p:stCondLst>
                                    <p:cond delay="0"/>
                                  </p:stCondLst>
                                  <p:childTnLst>
                                    <p:anim calcmode="discrete" valueType="str">
                                      <p:cBhvr>
                                        <p:cTn id="327" dur="2000"/>
                                        <p:tgtEl>
                                          <p:spTgt spid="73823"/>
                                        </p:tgtEl>
                                        <p:attrNameLst>
                                          <p:attrName>style.visibility</p:attrName>
                                        </p:attrNameLst>
                                      </p:cBhvr>
                                      <p:tavLst>
                                        <p:tav tm="0">
                                          <p:val>
                                            <p:strVal val="hidden"/>
                                          </p:val>
                                        </p:tav>
                                        <p:tav tm="50000">
                                          <p:val>
                                            <p:strVal val="visible"/>
                                          </p:val>
                                        </p:tav>
                                      </p:tavLst>
                                    </p:anim>
                                    <p:set>
                                      <p:cBhvr>
                                        <p:cTn id="328" dur="1" fill="hold">
                                          <p:stCondLst>
                                            <p:cond delay="1999"/>
                                          </p:stCondLst>
                                        </p:cTn>
                                        <p:tgtEl>
                                          <p:spTgt spid="73823"/>
                                        </p:tgtEl>
                                        <p:attrNameLst>
                                          <p:attrName>style.visibility</p:attrName>
                                        </p:attrNameLst>
                                      </p:cBhvr>
                                      <p:to>
                                        <p:strVal val="hidden"/>
                                      </p:to>
                                    </p:set>
                                  </p:childTnLst>
                                </p:cTn>
                              </p:par>
                              <p:par>
                                <p:cTn id="329" presetID="11" presetClass="exit" presetSubtype="0" fill="hold" grpId="1" nodeType="withEffect">
                                  <p:stCondLst>
                                    <p:cond delay="0"/>
                                  </p:stCondLst>
                                  <p:childTnLst>
                                    <p:anim calcmode="discrete" valueType="str">
                                      <p:cBhvr>
                                        <p:cTn id="330" dur="2000"/>
                                        <p:tgtEl>
                                          <p:spTgt spid="73822"/>
                                        </p:tgtEl>
                                        <p:attrNameLst>
                                          <p:attrName>style.visibility</p:attrName>
                                        </p:attrNameLst>
                                      </p:cBhvr>
                                      <p:tavLst>
                                        <p:tav tm="0">
                                          <p:val>
                                            <p:strVal val="hidden"/>
                                          </p:val>
                                        </p:tav>
                                        <p:tav tm="50000">
                                          <p:val>
                                            <p:strVal val="visible"/>
                                          </p:val>
                                        </p:tav>
                                      </p:tavLst>
                                    </p:anim>
                                    <p:set>
                                      <p:cBhvr>
                                        <p:cTn id="331" dur="1" fill="hold">
                                          <p:stCondLst>
                                            <p:cond delay="1999"/>
                                          </p:stCondLst>
                                        </p:cTn>
                                        <p:tgtEl>
                                          <p:spTgt spid="73822"/>
                                        </p:tgtEl>
                                        <p:attrNameLst>
                                          <p:attrName>style.visibility</p:attrName>
                                        </p:attrNameLst>
                                      </p:cBhvr>
                                      <p:to>
                                        <p:strVal val="hidden"/>
                                      </p:to>
                                    </p:set>
                                  </p:childTnLst>
                                </p:cTn>
                              </p:par>
                              <p:par>
                                <p:cTn id="332" presetID="11" presetClass="exit" presetSubtype="0" fill="hold" grpId="1" nodeType="withEffect">
                                  <p:stCondLst>
                                    <p:cond delay="0"/>
                                  </p:stCondLst>
                                  <p:childTnLst>
                                    <p:anim calcmode="discrete" valueType="str">
                                      <p:cBhvr>
                                        <p:cTn id="333" dur="2000"/>
                                        <p:tgtEl>
                                          <p:spTgt spid="73821"/>
                                        </p:tgtEl>
                                        <p:attrNameLst>
                                          <p:attrName>style.visibility</p:attrName>
                                        </p:attrNameLst>
                                      </p:cBhvr>
                                      <p:tavLst>
                                        <p:tav tm="0">
                                          <p:val>
                                            <p:strVal val="hidden"/>
                                          </p:val>
                                        </p:tav>
                                        <p:tav tm="50000">
                                          <p:val>
                                            <p:strVal val="visible"/>
                                          </p:val>
                                        </p:tav>
                                      </p:tavLst>
                                    </p:anim>
                                    <p:set>
                                      <p:cBhvr>
                                        <p:cTn id="334" dur="1" fill="hold">
                                          <p:stCondLst>
                                            <p:cond delay="1999"/>
                                          </p:stCondLst>
                                        </p:cTn>
                                        <p:tgtEl>
                                          <p:spTgt spid="73821"/>
                                        </p:tgtEl>
                                        <p:attrNameLst>
                                          <p:attrName>style.visibility</p:attrName>
                                        </p:attrNameLst>
                                      </p:cBhvr>
                                      <p:to>
                                        <p:strVal val="hidden"/>
                                      </p:to>
                                    </p:set>
                                  </p:childTnLst>
                                </p:cTn>
                              </p:par>
                              <p:par>
                                <p:cTn id="335" presetID="11" presetClass="exit" presetSubtype="0" fill="hold" grpId="1" nodeType="withEffect">
                                  <p:stCondLst>
                                    <p:cond delay="0"/>
                                  </p:stCondLst>
                                  <p:childTnLst>
                                    <p:anim calcmode="discrete" valueType="str">
                                      <p:cBhvr>
                                        <p:cTn id="336" dur="2000"/>
                                        <p:tgtEl>
                                          <p:spTgt spid="73820"/>
                                        </p:tgtEl>
                                        <p:attrNameLst>
                                          <p:attrName>style.visibility</p:attrName>
                                        </p:attrNameLst>
                                      </p:cBhvr>
                                      <p:tavLst>
                                        <p:tav tm="0">
                                          <p:val>
                                            <p:strVal val="hidden"/>
                                          </p:val>
                                        </p:tav>
                                        <p:tav tm="50000">
                                          <p:val>
                                            <p:strVal val="visible"/>
                                          </p:val>
                                        </p:tav>
                                      </p:tavLst>
                                    </p:anim>
                                    <p:set>
                                      <p:cBhvr>
                                        <p:cTn id="337" dur="1" fill="hold">
                                          <p:stCondLst>
                                            <p:cond delay="1999"/>
                                          </p:stCondLst>
                                        </p:cTn>
                                        <p:tgtEl>
                                          <p:spTgt spid="73820"/>
                                        </p:tgtEl>
                                        <p:attrNameLst>
                                          <p:attrName>style.visibility</p:attrName>
                                        </p:attrNameLst>
                                      </p:cBhvr>
                                      <p:to>
                                        <p:strVal val="hidden"/>
                                      </p:to>
                                    </p:set>
                                  </p:childTnLst>
                                </p:cTn>
                              </p:par>
                              <p:par>
                                <p:cTn id="338" presetID="11" presetClass="exit" presetSubtype="0" fill="hold" grpId="1" nodeType="withEffect">
                                  <p:stCondLst>
                                    <p:cond delay="0"/>
                                  </p:stCondLst>
                                  <p:childTnLst>
                                    <p:anim calcmode="discrete" valueType="str">
                                      <p:cBhvr>
                                        <p:cTn id="339" dur="2000"/>
                                        <p:tgtEl>
                                          <p:spTgt spid="73819"/>
                                        </p:tgtEl>
                                        <p:attrNameLst>
                                          <p:attrName>style.visibility</p:attrName>
                                        </p:attrNameLst>
                                      </p:cBhvr>
                                      <p:tavLst>
                                        <p:tav tm="0">
                                          <p:val>
                                            <p:strVal val="hidden"/>
                                          </p:val>
                                        </p:tav>
                                        <p:tav tm="50000">
                                          <p:val>
                                            <p:strVal val="visible"/>
                                          </p:val>
                                        </p:tav>
                                      </p:tavLst>
                                    </p:anim>
                                    <p:set>
                                      <p:cBhvr>
                                        <p:cTn id="340" dur="1" fill="hold">
                                          <p:stCondLst>
                                            <p:cond delay="1999"/>
                                          </p:stCondLst>
                                        </p:cTn>
                                        <p:tgtEl>
                                          <p:spTgt spid="73819"/>
                                        </p:tgtEl>
                                        <p:attrNameLst>
                                          <p:attrName>style.visibility</p:attrName>
                                        </p:attrNameLst>
                                      </p:cBhvr>
                                      <p:to>
                                        <p:strVal val="hidden"/>
                                      </p:to>
                                    </p:set>
                                  </p:childTnLst>
                                </p:cTn>
                              </p:par>
                              <p:par>
                                <p:cTn id="341" presetID="11" presetClass="exit" presetSubtype="0" fill="hold" grpId="1" nodeType="withEffect">
                                  <p:stCondLst>
                                    <p:cond delay="0"/>
                                  </p:stCondLst>
                                  <p:childTnLst>
                                    <p:anim calcmode="discrete" valueType="str">
                                      <p:cBhvr>
                                        <p:cTn id="342" dur="2000"/>
                                        <p:tgtEl>
                                          <p:spTgt spid="73818"/>
                                        </p:tgtEl>
                                        <p:attrNameLst>
                                          <p:attrName>style.visibility</p:attrName>
                                        </p:attrNameLst>
                                      </p:cBhvr>
                                      <p:tavLst>
                                        <p:tav tm="0">
                                          <p:val>
                                            <p:strVal val="hidden"/>
                                          </p:val>
                                        </p:tav>
                                        <p:tav tm="50000">
                                          <p:val>
                                            <p:strVal val="visible"/>
                                          </p:val>
                                        </p:tav>
                                      </p:tavLst>
                                    </p:anim>
                                    <p:set>
                                      <p:cBhvr>
                                        <p:cTn id="343" dur="1" fill="hold">
                                          <p:stCondLst>
                                            <p:cond delay="1999"/>
                                          </p:stCondLst>
                                        </p:cTn>
                                        <p:tgtEl>
                                          <p:spTgt spid="73818"/>
                                        </p:tgtEl>
                                        <p:attrNameLst>
                                          <p:attrName>style.visibility</p:attrName>
                                        </p:attrNameLst>
                                      </p:cBhvr>
                                      <p:to>
                                        <p:strVal val="hidden"/>
                                      </p:to>
                                    </p:set>
                                  </p:childTnLst>
                                </p:cTn>
                              </p:par>
                              <p:par>
                                <p:cTn id="344" presetID="11" presetClass="exit" presetSubtype="0" fill="hold" grpId="1" nodeType="withEffect">
                                  <p:stCondLst>
                                    <p:cond delay="0"/>
                                  </p:stCondLst>
                                  <p:childTnLst>
                                    <p:anim calcmode="discrete" valueType="str">
                                      <p:cBhvr>
                                        <p:cTn id="345" dur="2000"/>
                                        <p:tgtEl>
                                          <p:spTgt spid="73817"/>
                                        </p:tgtEl>
                                        <p:attrNameLst>
                                          <p:attrName>style.visibility</p:attrName>
                                        </p:attrNameLst>
                                      </p:cBhvr>
                                      <p:tavLst>
                                        <p:tav tm="0">
                                          <p:val>
                                            <p:strVal val="hidden"/>
                                          </p:val>
                                        </p:tav>
                                        <p:tav tm="50000">
                                          <p:val>
                                            <p:strVal val="visible"/>
                                          </p:val>
                                        </p:tav>
                                      </p:tavLst>
                                    </p:anim>
                                    <p:set>
                                      <p:cBhvr>
                                        <p:cTn id="346" dur="1" fill="hold">
                                          <p:stCondLst>
                                            <p:cond delay="1999"/>
                                          </p:stCondLst>
                                        </p:cTn>
                                        <p:tgtEl>
                                          <p:spTgt spid="73817"/>
                                        </p:tgtEl>
                                        <p:attrNameLst>
                                          <p:attrName>style.visibility</p:attrName>
                                        </p:attrNameLst>
                                      </p:cBhvr>
                                      <p:to>
                                        <p:strVal val="hidden"/>
                                      </p:to>
                                    </p:set>
                                  </p:childTnLst>
                                </p:cTn>
                              </p:par>
                              <p:par>
                                <p:cTn id="347" presetID="11" presetClass="exit" presetSubtype="0" fill="hold" grpId="1" nodeType="withEffect">
                                  <p:stCondLst>
                                    <p:cond delay="0"/>
                                  </p:stCondLst>
                                  <p:childTnLst>
                                    <p:anim calcmode="discrete" valueType="str">
                                      <p:cBhvr>
                                        <p:cTn id="348" dur="2000"/>
                                        <p:tgtEl>
                                          <p:spTgt spid="73816"/>
                                        </p:tgtEl>
                                        <p:attrNameLst>
                                          <p:attrName>style.visibility</p:attrName>
                                        </p:attrNameLst>
                                      </p:cBhvr>
                                      <p:tavLst>
                                        <p:tav tm="0">
                                          <p:val>
                                            <p:strVal val="hidden"/>
                                          </p:val>
                                        </p:tav>
                                        <p:tav tm="50000">
                                          <p:val>
                                            <p:strVal val="visible"/>
                                          </p:val>
                                        </p:tav>
                                      </p:tavLst>
                                    </p:anim>
                                    <p:set>
                                      <p:cBhvr>
                                        <p:cTn id="349" dur="1" fill="hold">
                                          <p:stCondLst>
                                            <p:cond delay="1999"/>
                                          </p:stCondLst>
                                        </p:cTn>
                                        <p:tgtEl>
                                          <p:spTgt spid="73816"/>
                                        </p:tgtEl>
                                        <p:attrNameLst>
                                          <p:attrName>style.visibility</p:attrName>
                                        </p:attrNameLst>
                                      </p:cBhvr>
                                      <p:to>
                                        <p:strVal val="hidden"/>
                                      </p:to>
                                    </p:set>
                                  </p:childTnLst>
                                </p:cTn>
                              </p:par>
                              <p:par>
                                <p:cTn id="350" presetID="11" presetClass="exit" presetSubtype="0" fill="hold" grpId="1" nodeType="withEffect">
                                  <p:stCondLst>
                                    <p:cond delay="0"/>
                                  </p:stCondLst>
                                  <p:childTnLst>
                                    <p:anim calcmode="discrete" valueType="str">
                                      <p:cBhvr>
                                        <p:cTn id="351" dur="2000"/>
                                        <p:tgtEl>
                                          <p:spTgt spid="73815"/>
                                        </p:tgtEl>
                                        <p:attrNameLst>
                                          <p:attrName>style.visibility</p:attrName>
                                        </p:attrNameLst>
                                      </p:cBhvr>
                                      <p:tavLst>
                                        <p:tav tm="0">
                                          <p:val>
                                            <p:strVal val="hidden"/>
                                          </p:val>
                                        </p:tav>
                                        <p:tav tm="50000">
                                          <p:val>
                                            <p:strVal val="visible"/>
                                          </p:val>
                                        </p:tav>
                                      </p:tavLst>
                                    </p:anim>
                                    <p:set>
                                      <p:cBhvr>
                                        <p:cTn id="352" dur="1" fill="hold">
                                          <p:stCondLst>
                                            <p:cond delay="1999"/>
                                          </p:stCondLst>
                                        </p:cTn>
                                        <p:tgtEl>
                                          <p:spTgt spid="73815"/>
                                        </p:tgtEl>
                                        <p:attrNameLst>
                                          <p:attrName>style.visibility</p:attrName>
                                        </p:attrNameLst>
                                      </p:cBhvr>
                                      <p:to>
                                        <p:strVal val="hidden"/>
                                      </p:to>
                                    </p:set>
                                  </p:childTnLst>
                                </p:cTn>
                              </p:par>
                              <p:par>
                                <p:cTn id="353" presetID="11" presetClass="exit" presetSubtype="0" fill="hold" grpId="1" nodeType="withEffect">
                                  <p:stCondLst>
                                    <p:cond delay="0"/>
                                  </p:stCondLst>
                                  <p:childTnLst>
                                    <p:anim calcmode="discrete" valueType="str">
                                      <p:cBhvr>
                                        <p:cTn id="354" dur="2000"/>
                                        <p:tgtEl>
                                          <p:spTgt spid="73814"/>
                                        </p:tgtEl>
                                        <p:attrNameLst>
                                          <p:attrName>style.visibility</p:attrName>
                                        </p:attrNameLst>
                                      </p:cBhvr>
                                      <p:tavLst>
                                        <p:tav tm="0">
                                          <p:val>
                                            <p:strVal val="hidden"/>
                                          </p:val>
                                        </p:tav>
                                        <p:tav tm="50000">
                                          <p:val>
                                            <p:strVal val="visible"/>
                                          </p:val>
                                        </p:tav>
                                      </p:tavLst>
                                    </p:anim>
                                    <p:set>
                                      <p:cBhvr>
                                        <p:cTn id="355" dur="1" fill="hold">
                                          <p:stCondLst>
                                            <p:cond delay="1999"/>
                                          </p:stCondLst>
                                        </p:cTn>
                                        <p:tgtEl>
                                          <p:spTgt spid="73814"/>
                                        </p:tgtEl>
                                        <p:attrNameLst>
                                          <p:attrName>style.visibility</p:attrName>
                                        </p:attrNameLst>
                                      </p:cBhvr>
                                      <p:to>
                                        <p:strVal val="hidden"/>
                                      </p:to>
                                    </p:set>
                                  </p:childTnLst>
                                </p:cTn>
                              </p:par>
                              <p:par>
                                <p:cTn id="356" presetID="11" presetClass="exit" presetSubtype="0" fill="hold" grpId="1" nodeType="withEffect">
                                  <p:stCondLst>
                                    <p:cond delay="0"/>
                                  </p:stCondLst>
                                  <p:childTnLst>
                                    <p:anim calcmode="discrete" valueType="str">
                                      <p:cBhvr>
                                        <p:cTn id="357" dur="2000"/>
                                        <p:tgtEl>
                                          <p:spTgt spid="73813"/>
                                        </p:tgtEl>
                                        <p:attrNameLst>
                                          <p:attrName>style.visibility</p:attrName>
                                        </p:attrNameLst>
                                      </p:cBhvr>
                                      <p:tavLst>
                                        <p:tav tm="0">
                                          <p:val>
                                            <p:strVal val="hidden"/>
                                          </p:val>
                                        </p:tav>
                                        <p:tav tm="50000">
                                          <p:val>
                                            <p:strVal val="visible"/>
                                          </p:val>
                                        </p:tav>
                                      </p:tavLst>
                                    </p:anim>
                                    <p:set>
                                      <p:cBhvr>
                                        <p:cTn id="358" dur="1" fill="hold">
                                          <p:stCondLst>
                                            <p:cond delay="1999"/>
                                          </p:stCondLst>
                                        </p:cTn>
                                        <p:tgtEl>
                                          <p:spTgt spid="73813"/>
                                        </p:tgtEl>
                                        <p:attrNameLst>
                                          <p:attrName>style.visibility</p:attrName>
                                        </p:attrNameLst>
                                      </p:cBhvr>
                                      <p:to>
                                        <p:strVal val="hidden"/>
                                      </p:to>
                                    </p:set>
                                  </p:childTnLst>
                                </p:cTn>
                              </p:par>
                              <p:par>
                                <p:cTn id="359" presetID="11" presetClass="exit" presetSubtype="0" fill="hold" grpId="1" nodeType="withEffect">
                                  <p:stCondLst>
                                    <p:cond delay="0"/>
                                  </p:stCondLst>
                                  <p:childTnLst>
                                    <p:anim calcmode="discrete" valueType="str">
                                      <p:cBhvr>
                                        <p:cTn id="360" dur="2000"/>
                                        <p:tgtEl>
                                          <p:spTgt spid="73812"/>
                                        </p:tgtEl>
                                        <p:attrNameLst>
                                          <p:attrName>style.visibility</p:attrName>
                                        </p:attrNameLst>
                                      </p:cBhvr>
                                      <p:tavLst>
                                        <p:tav tm="0">
                                          <p:val>
                                            <p:strVal val="hidden"/>
                                          </p:val>
                                        </p:tav>
                                        <p:tav tm="50000">
                                          <p:val>
                                            <p:strVal val="visible"/>
                                          </p:val>
                                        </p:tav>
                                      </p:tavLst>
                                    </p:anim>
                                    <p:set>
                                      <p:cBhvr>
                                        <p:cTn id="361" dur="1" fill="hold">
                                          <p:stCondLst>
                                            <p:cond delay="1999"/>
                                          </p:stCondLst>
                                        </p:cTn>
                                        <p:tgtEl>
                                          <p:spTgt spid="73812"/>
                                        </p:tgtEl>
                                        <p:attrNameLst>
                                          <p:attrName>style.visibility</p:attrName>
                                        </p:attrNameLst>
                                      </p:cBhvr>
                                      <p:to>
                                        <p:strVal val="hidden"/>
                                      </p:to>
                                    </p:set>
                                  </p:childTnLst>
                                </p:cTn>
                              </p:par>
                              <p:par>
                                <p:cTn id="362" presetID="11" presetClass="exit" presetSubtype="0" fill="hold" grpId="1" nodeType="withEffect">
                                  <p:stCondLst>
                                    <p:cond delay="0"/>
                                  </p:stCondLst>
                                  <p:childTnLst>
                                    <p:anim calcmode="discrete" valueType="str">
                                      <p:cBhvr>
                                        <p:cTn id="363" dur="2000"/>
                                        <p:tgtEl>
                                          <p:spTgt spid="73811"/>
                                        </p:tgtEl>
                                        <p:attrNameLst>
                                          <p:attrName>style.visibility</p:attrName>
                                        </p:attrNameLst>
                                      </p:cBhvr>
                                      <p:tavLst>
                                        <p:tav tm="0">
                                          <p:val>
                                            <p:strVal val="hidden"/>
                                          </p:val>
                                        </p:tav>
                                        <p:tav tm="50000">
                                          <p:val>
                                            <p:strVal val="visible"/>
                                          </p:val>
                                        </p:tav>
                                      </p:tavLst>
                                    </p:anim>
                                    <p:set>
                                      <p:cBhvr>
                                        <p:cTn id="364" dur="1" fill="hold">
                                          <p:stCondLst>
                                            <p:cond delay="1999"/>
                                          </p:stCondLst>
                                        </p:cTn>
                                        <p:tgtEl>
                                          <p:spTgt spid="73811"/>
                                        </p:tgtEl>
                                        <p:attrNameLst>
                                          <p:attrName>style.visibility</p:attrName>
                                        </p:attrNameLst>
                                      </p:cBhvr>
                                      <p:to>
                                        <p:strVal val="hidden"/>
                                      </p:to>
                                    </p:set>
                                  </p:childTnLst>
                                </p:cTn>
                              </p:par>
                              <p:par>
                                <p:cTn id="365" presetID="11" presetClass="exit" presetSubtype="0" fill="hold" grpId="1" nodeType="withEffect">
                                  <p:stCondLst>
                                    <p:cond delay="0"/>
                                  </p:stCondLst>
                                  <p:childTnLst>
                                    <p:anim calcmode="discrete" valueType="str">
                                      <p:cBhvr>
                                        <p:cTn id="366" dur="2000"/>
                                        <p:tgtEl>
                                          <p:spTgt spid="73831"/>
                                        </p:tgtEl>
                                        <p:attrNameLst>
                                          <p:attrName>style.visibility</p:attrName>
                                        </p:attrNameLst>
                                      </p:cBhvr>
                                      <p:tavLst>
                                        <p:tav tm="0">
                                          <p:val>
                                            <p:strVal val="hidden"/>
                                          </p:val>
                                        </p:tav>
                                        <p:tav tm="50000">
                                          <p:val>
                                            <p:strVal val="visible"/>
                                          </p:val>
                                        </p:tav>
                                      </p:tavLst>
                                    </p:anim>
                                    <p:set>
                                      <p:cBhvr>
                                        <p:cTn id="367" dur="1" fill="hold">
                                          <p:stCondLst>
                                            <p:cond delay="1999"/>
                                          </p:stCondLst>
                                        </p:cTn>
                                        <p:tgtEl>
                                          <p:spTgt spid="73831"/>
                                        </p:tgtEl>
                                        <p:attrNameLst>
                                          <p:attrName>style.visibility</p:attrName>
                                        </p:attrNameLst>
                                      </p:cBhvr>
                                      <p:to>
                                        <p:strVal val="hidden"/>
                                      </p:to>
                                    </p:set>
                                  </p:childTnLst>
                                </p:cTn>
                              </p:par>
                              <p:par>
                                <p:cTn id="368" presetID="11" presetClass="exit" presetSubtype="0" fill="hold" grpId="1" nodeType="withEffect">
                                  <p:stCondLst>
                                    <p:cond delay="0"/>
                                  </p:stCondLst>
                                  <p:childTnLst>
                                    <p:anim calcmode="discrete" valueType="str">
                                      <p:cBhvr>
                                        <p:cTn id="369" dur="2000"/>
                                        <p:tgtEl>
                                          <p:spTgt spid="73832"/>
                                        </p:tgtEl>
                                        <p:attrNameLst>
                                          <p:attrName>style.visibility</p:attrName>
                                        </p:attrNameLst>
                                      </p:cBhvr>
                                      <p:tavLst>
                                        <p:tav tm="0">
                                          <p:val>
                                            <p:strVal val="hidden"/>
                                          </p:val>
                                        </p:tav>
                                        <p:tav tm="50000">
                                          <p:val>
                                            <p:strVal val="visible"/>
                                          </p:val>
                                        </p:tav>
                                      </p:tavLst>
                                    </p:anim>
                                    <p:set>
                                      <p:cBhvr>
                                        <p:cTn id="370" dur="1" fill="hold">
                                          <p:stCondLst>
                                            <p:cond delay="1999"/>
                                          </p:stCondLst>
                                        </p:cTn>
                                        <p:tgtEl>
                                          <p:spTgt spid="73832"/>
                                        </p:tgtEl>
                                        <p:attrNameLst>
                                          <p:attrName>style.visibility</p:attrName>
                                        </p:attrNameLst>
                                      </p:cBhvr>
                                      <p:to>
                                        <p:strVal val="hidden"/>
                                      </p:to>
                                    </p:set>
                                  </p:childTnLst>
                                </p:cTn>
                              </p:par>
                              <p:par>
                                <p:cTn id="371" presetID="11" presetClass="exit" presetSubtype="0" fill="hold" grpId="1" nodeType="withEffect">
                                  <p:stCondLst>
                                    <p:cond delay="0"/>
                                  </p:stCondLst>
                                  <p:childTnLst>
                                    <p:anim calcmode="discrete" valueType="str">
                                      <p:cBhvr>
                                        <p:cTn id="372" dur="2000"/>
                                        <p:tgtEl>
                                          <p:spTgt spid="73833"/>
                                        </p:tgtEl>
                                        <p:attrNameLst>
                                          <p:attrName>style.visibility</p:attrName>
                                        </p:attrNameLst>
                                      </p:cBhvr>
                                      <p:tavLst>
                                        <p:tav tm="0">
                                          <p:val>
                                            <p:strVal val="hidden"/>
                                          </p:val>
                                        </p:tav>
                                        <p:tav tm="50000">
                                          <p:val>
                                            <p:strVal val="visible"/>
                                          </p:val>
                                        </p:tav>
                                      </p:tavLst>
                                    </p:anim>
                                    <p:set>
                                      <p:cBhvr>
                                        <p:cTn id="373" dur="1" fill="hold">
                                          <p:stCondLst>
                                            <p:cond delay="1999"/>
                                          </p:stCondLst>
                                        </p:cTn>
                                        <p:tgtEl>
                                          <p:spTgt spid="73833"/>
                                        </p:tgtEl>
                                        <p:attrNameLst>
                                          <p:attrName>style.visibility</p:attrName>
                                        </p:attrNameLst>
                                      </p:cBhvr>
                                      <p:to>
                                        <p:strVal val="hidden"/>
                                      </p:to>
                                    </p:set>
                                  </p:childTnLst>
                                </p:cTn>
                              </p:par>
                              <p:par>
                                <p:cTn id="374" presetID="11" presetClass="exit" presetSubtype="0" fill="hold" grpId="1" nodeType="withEffect">
                                  <p:stCondLst>
                                    <p:cond delay="0"/>
                                  </p:stCondLst>
                                  <p:childTnLst>
                                    <p:anim calcmode="discrete" valueType="str">
                                      <p:cBhvr>
                                        <p:cTn id="375" dur="2000"/>
                                        <p:tgtEl>
                                          <p:spTgt spid="73834"/>
                                        </p:tgtEl>
                                        <p:attrNameLst>
                                          <p:attrName>style.visibility</p:attrName>
                                        </p:attrNameLst>
                                      </p:cBhvr>
                                      <p:tavLst>
                                        <p:tav tm="0">
                                          <p:val>
                                            <p:strVal val="hidden"/>
                                          </p:val>
                                        </p:tav>
                                        <p:tav tm="50000">
                                          <p:val>
                                            <p:strVal val="visible"/>
                                          </p:val>
                                        </p:tav>
                                      </p:tavLst>
                                    </p:anim>
                                    <p:set>
                                      <p:cBhvr>
                                        <p:cTn id="376" dur="1" fill="hold">
                                          <p:stCondLst>
                                            <p:cond delay="1999"/>
                                          </p:stCondLst>
                                        </p:cTn>
                                        <p:tgtEl>
                                          <p:spTgt spid="73834"/>
                                        </p:tgtEl>
                                        <p:attrNameLst>
                                          <p:attrName>style.visibility</p:attrName>
                                        </p:attrNameLst>
                                      </p:cBhvr>
                                      <p:to>
                                        <p:strVal val="hidden"/>
                                      </p:to>
                                    </p:set>
                                  </p:childTnLst>
                                </p:cTn>
                              </p:par>
                              <p:par>
                                <p:cTn id="377" presetID="11" presetClass="exit" presetSubtype="0" fill="hold" grpId="1" nodeType="withEffect">
                                  <p:stCondLst>
                                    <p:cond delay="0"/>
                                  </p:stCondLst>
                                  <p:childTnLst>
                                    <p:anim calcmode="discrete" valueType="str">
                                      <p:cBhvr>
                                        <p:cTn id="378" dur="2000"/>
                                        <p:tgtEl>
                                          <p:spTgt spid="73835"/>
                                        </p:tgtEl>
                                        <p:attrNameLst>
                                          <p:attrName>style.visibility</p:attrName>
                                        </p:attrNameLst>
                                      </p:cBhvr>
                                      <p:tavLst>
                                        <p:tav tm="0">
                                          <p:val>
                                            <p:strVal val="hidden"/>
                                          </p:val>
                                        </p:tav>
                                        <p:tav tm="50000">
                                          <p:val>
                                            <p:strVal val="visible"/>
                                          </p:val>
                                        </p:tav>
                                      </p:tavLst>
                                    </p:anim>
                                    <p:set>
                                      <p:cBhvr>
                                        <p:cTn id="379" dur="1" fill="hold">
                                          <p:stCondLst>
                                            <p:cond delay="1999"/>
                                          </p:stCondLst>
                                        </p:cTn>
                                        <p:tgtEl>
                                          <p:spTgt spid="73835"/>
                                        </p:tgtEl>
                                        <p:attrNameLst>
                                          <p:attrName>style.visibility</p:attrName>
                                        </p:attrNameLst>
                                      </p:cBhvr>
                                      <p:to>
                                        <p:strVal val="hidden"/>
                                      </p:to>
                                    </p:set>
                                  </p:childTnLst>
                                </p:cTn>
                              </p:par>
                              <p:par>
                                <p:cTn id="380" presetID="11" presetClass="exit" presetSubtype="0" fill="hold" grpId="1" nodeType="withEffect">
                                  <p:stCondLst>
                                    <p:cond delay="0"/>
                                  </p:stCondLst>
                                  <p:childTnLst>
                                    <p:anim calcmode="discrete" valueType="str">
                                      <p:cBhvr>
                                        <p:cTn id="381" dur="2000"/>
                                        <p:tgtEl>
                                          <p:spTgt spid="73836"/>
                                        </p:tgtEl>
                                        <p:attrNameLst>
                                          <p:attrName>style.visibility</p:attrName>
                                        </p:attrNameLst>
                                      </p:cBhvr>
                                      <p:tavLst>
                                        <p:tav tm="0">
                                          <p:val>
                                            <p:strVal val="hidden"/>
                                          </p:val>
                                        </p:tav>
                                        <p:tav tm="50000">
                                          <p:val>
                                            <p:strVal val="visible"/>
                                          </p:val>
                                        </p:tav>
                                      </p:tavLst>
                                    </p:anim>
                                    <p:set>
                                      <p:cBhvr>
                                        <p:cTn id="382" dur="1" fill="hold">
                                          <p:stCondLst>
                                            <p:cond delay="1999"/>
                                          </p:stCondLst>
                                        </p:cTn>
                                        <p:tgtEl>
                                          <p:spTgt spid="73836"/>
                                        </p:tgtEl>
                                        <p:attrNameLst>
                                          <p:attrName>style.visibility</p:attrName>
                                        </p:attrNameLst>
                                      </p:cBhvr>
                                      <p:to>
                                        <p:strVal val="hidden"/>
                                      </p:to>
                                    </p:set>
                                  </p:childTnLst>
                                </p:cTn>
                              </p:par>
                              <p:par>
                                <p:cTn id="383" presetID="11" presetClass="exit" presetSubtype="0" fill="hold" grpId="1" nodeType="withEffect">
                                  <p:stCondLst>
                                    <p:cond delay="0"/>
                                  </p:stCondLst>
                                  <p:childTnLst>
                                    <p:anim calcmode="discrete" valueType="str">
                                      <p:cBhvr>
                                        <p:cTn id="384" dur="2000"/>
                                        <p:tgtEl>
                                          <p:spTgt spid="73837"/>
                                        </p:tgtEl>
                                        <p:attrNameLst>
                                          <p:attrName>style.visibility</p:attrName>
                                        </p:attrNameLst>
                                      </p:cBhvr>
                                      <p:tavLst>
                                        <p:tav tm="0">
                                          <p:val>
                                            <p:strVal val="hidden"/>
                                          </p:val>
                                        </p:tav>
                                        <p:tav tm="50000">
                                          <p:val>
                                            <p:strVal val="visible"/>
                                          </p:val>
                                        </p:tav>
                                      </p:tavLst>
                                    </p:anim>
                                    <p:set>
                                      <p:cBhvr>
                                        <p:cTn id="385" dur="1" fill="hold">
                                          <p:stCondLst>
                                            <p:cond delay="1999"/>
                                          </p:stCondLst>
                                        </p:cTn>
                                        <p:tgtEl>
                                          <p:spTgt spid="73837"/>
                                        </p:tgtEl>
                                        <p:attrNameLst>
                                          <p:attrName>style.visibility</p:attrName>
                                        </p:attrNameLst>
                                      </p:cBhvr>
                                      <p:to>
                                        <p:strVal val="hidden"/>
                                      </p:to>
                                    </p:set>
                                  </p:childTnLst>
                                </p:cTn>
                              </p:par>
                              <p:par>
                                <p:cTn id="386" presetID="11" presetClass="exit" presetSubtype="0" fill="hold" grpId="1" nodeType="withEffect">
                                  <p:stCondLst>
                                    <p:cond delay="0"/>
                                  </p:stCondLst>
                                  <p:childTnLst>
                                    <p:anim calcmode="discrete" valueType="str">
                                      <p:cBhvr>
                                        <p:cTn id="387" dur="2000"/>
                                        <p:tgtEl>
                                          <p:spTgt spid="73838"/>
                                        </p:tgtEl>
                                        <p:attrNameLst>
                                          <p:attrName>style.visibility</p:attrName>
                                        </p:attrNameLst>
                                      </p:cBhvr>
                                      <p:tavLst>
                                        <p:tav tm="0">
                                          <p:val>
                                            <p:strVal val="hidden"/>
                                          </p:val>
                                        </p:tav>
                                        <p:tav tm="50000">
                                          <p:val>
                                            <p:strVal val="visible"/>
                                          </p:val>
                                        </p:tav>
                                      </p:tavLst>
                                    </p:anim>
                                    <p:set>
                                      <p:cBhvr>
                                        <p:cTn id="388" dur="1" fill="hold">
                                          <p:stCondLst>
                                            <p:cond delay="1999"/>
                                          </p:stCondLst>
                                        </p:cTn>
                                        <p:tgtEl>
                                          <p:spTgt spid="73838"/>
                                        </p:tgtEl>
                                        <p:attrNameLst>
                                          <p:attrName>style.visibility</p:attrName>
                                        </p:attrNameLst>
                                      </p:cBhvr>
                                      <p:to>
                                        <p:strVal val="hidden"/>
                                      </p:to>
                                    </p:set>
                                  </p:childTnLst>
                                </p:cTn>
                              </p:par>
                              <p:par>
                                <p:cTn id="389" presetID="11" presetClass="exit" presetSubtype="0" fill="hold" grpId="1" nodeType="withEffect">
                                  <p:stCondLst>
                                    <p:cond delay="0"/>
                                  </p:stCondLst>
                                  <p:childTnLst>
                                    <p:anim calcmode="discrete" valueType="str">
                                      <p:cBhvr>
                                        <p:cTn id="390" dur="2000"/>
                                        <p:tgtEl>
                                          <p:spTgt spid="73839"/>
                                        </p:tgtEl>
                                        <p:attrNameLst>
                                          <p:attrName>style.visibility</p:attrName>
                                        </p:attrNameLst>
                                      </p:cBhvr>
                                      <p:tavLst>
                                        <p:tav tm="0">
                                          <p:val>
                                            <p:strVal val="hidden"/>
                                          </p:val>
                                        </p:tav>
                                        <p:tav tm="50000">
                                          <p:val>
                                            <p:strVal val="visible"/>
                                          </p:val>
                                        </p:tav>
                                      </p:tavLst>
                                    </p:anim>
                                    <p:set>
                                      <p:cBhvr>
                                        <p:cTn id="391" dur="1" fill="hold">
                                          <p:stCondLst>
                                            <p:cond delay="1999"/>
                                          </p:stCondLst>
                                        </p:cTn>
                                        <p:tgtEl>
                                          <p:spTgt spid="73839"/>
                                        </p:tgtEl>
                                        <p:attrNameLst>
                                          <p:attrName>style.visibility</p:attrName>
                                        </p:attrNameLst>
                                      </p:cBhvr>
                                      <p:to>
                                        <p:strVal val="hidden"/>
                                      </p:to>
                                    </p:set>
                                  </p:childTnLst>
                                </p:cTn>
                              </p:par>
                              <p:par>
                                <p:cTn id="392" presetID="11" presetClass="exit" presetSubtype="0" fill="hold" grpId="1" nodeType="withEffect">
                                  <p:stCondLst>
                                    <p:cond delay="0"/>
                                  </p:stCondLst>
                                  <p:childTnLst>
                                    <p:anim calcmode="discrete" valueType="str">
                                      <p:cBhvr>
                                        <p:cTn id="393" dur="2000"/>
                                        <p:tgtEl>
                                          <p:spTgt spid="73840"/>
                                        </p:tgtEl>
                                        <p:attrNameLst>
                                          <p:attrName>style.visibility</p:attrName>
                                        </p:attrNameLst>
                                      </p:cBhvr>
                                      <p:tavLst>
                                        <p:tav tm="0">
                                          <p:val>
                                            <p:strVal val="hidden"/>
                                          </p:val>
                                        </p:tav>
                                        <p:tav tm="50000">
                                          <p:val>
                                            <p:strVal val="visible"/>
                                          </p:val>
                                        </p:tav>
                                      </p:tavLst>
                                    </p:anim>
                                    <p:set>
                                      <p:cBhvr>
                                        <p:cTn id="394" dur="1" fill="hold">
                                          <p:stCondLst>
                                            <p:cond delay="1999"/>
                                          </p:stCondLst>
                                        </p:cTn>
                                        <p:tgtEl>
                                          <p:spTgt spid="73840"/>
                                        </p:tgtEl>
                                        <p:attrNameLst>
                                          <p:attrName>style.visibility</p:attrName>
                                        </p:attrNameLst>
                                      </p:cBhvr>
                                      <p:to>
                                        <p:strVal val="hidden"/>
                                      </p:to>
                                    </p:set>
                                  </p:childTnLst>
                                </p:cTn>
                              </p:par>
                              <p:par>
                                <p:cTn id="395" presetID="11" presetClass="exit" presetSubtype="0" fill="hold" grpId="1" nodeType="withEffect">
                                  <p:stCondLst>
                                    <p:cond delay="0"/>
                                  </p:stCondLst>
                                  <p:childTnLst>
                                    <p:anim calcmode="discrete" valueType="str">
                                      <p:cBhvr>
                                        <p:cTn id="396" dur="2000"/>
                                        <p:tgtEl>
                                          <p:spTgt spid="73841"/>
                                        </p:tgtEl>
                                        <p:attrNameLst>
                                          <p:attrName>style.visibility</p:attrName>
                                        </p:attrNameLst>
                                      </p:cBhvr>
                                      <p:tavLst>
                                        <p:tav tm="0">
                                          <p:val>
                                            <p:strVal val="hidden"/>
                                          </p:val>
                                        </p:tav>
                                        <p:tav tm="50000">
                                          <p:val>
                                            <p:strVal val="visible"/>
                                          </p:val>
                                        </p:tav>
                                      </p:tavLst>
                                    </p:anim>
                                    <p:set>
                                      <p:cBhvr>
                                        <p:cTn id="397" dur="1" fill="hold">
                                          <p:stCondLst>
                                            <p:cond delay="1999"/>
                                          </p:stCondLst>
                                        </p:cTn>
                                        <p:tgtEl>
                                          <p:spTgt spid="73841"/>
                                        </p:tgtEl>
                                        <p:attrNameLst>
                                          <p:attrName>style.visibility</p:attrName>
                                        </p:attrNameLst>
                                      </p:cBhvr>
                                      <p:to>
                                        <p:strVal val="hidden"/>
                                      </p:to>
                                    </p:set>
                                  </p:childTnLst>
                                </p:cTn>
                              </p:par>
                              <p:par>
                                <p:cTn id="398" presetID="11" presetClass="exit" presetSubtype="0" fill="hold" grpId="1" nodeType="withEffect">
                                  <p:stCondLst>
                                    <p:cond delay="0"/>
                                  </p:stCondLst>
                                  <p:childTnLst>
                                    <p:anim calcmode="discrete" valueType="str">
                                      <p:cBhvr>
                                        <p:cTn id="399" dur="2000"/>
                                        <p:tgtEl>
                                          <p:spTgt spid="73842"/>
                                        </p:tgtEl>
                                        <p:attrNameLst>
                                          <p:attrName>style.visibility</p:attrName>
                                        </p:attrNameLst>
                                      </p:cBhvr>
                                      <p:tavLst>
                                        <p:tav tm="0">
                                          <p:val>
                                            <p:strVal val="hidden"/>
                                          </p:val>
                                        </p:tav>
                                        <p:tav tm="50000">
                                          <p:val>
                                            <p:strVal val="visible"/>
                                          </p:val>
                                        </p:tav>
                                      </p:tavLst>
                                    </p:anim>
                                    <p:set>
                                      <p:cBhvr>
                                        <p:cTn id="400" dur="1" fill="hold">
                                          <p:stCondLst>
                                            <p:cond delay="1999"/>
                                          </p:stCondLst>
                                        </p:cTn>
                                        <p:tgtEl>
                                          <p:spTgt spid="73842"/>
                                        </p:tgtEl>
                                        <p:attrNameLst>
                                          <p:attrName>style.visibility</p:attrName>
                                        </p:attrNameLst>
                                      </p:cBhvr>
                                      <p:to>
                                        <p:strVal val="hidden"/>
                                      </p:to>
                                    </p:set>
                                  </p:childTnLst>
                                </p:cTn>
                              </p:par>
                              <p:par>
                                <p:cTn id="401" presetID="11" presetClass="exit" presetSubtype="0" fill="hold" grpId="1" nodeType="withEffect">
                                  <p:stCondLst>
                                    <p:cond delay="0"/>
                                  </p:stCondLst>
                                  <p:childTnLst>
                                    <p:anim calcmode="discrete" valueType="str">
                                      <p:cBhvr>
                                        <p:cTn id="402" dur="2000"/>
                                        <p:tgtEl>
                                          <p:spTgt spid="73843"/>
                                        </p:tgtEl>
                                        <p:attrNameLst>
                                          <p:attrName>style.visibility</p:attrName>
                                        </p:attrNameLst>
                                      </p:cBhvr>
                                      <p:tavLst>
                                        <p:tav tm="0">
                                          <p:val>
                                            <p:strVal val="hidden"/>
                                          </p:val>
                                        </p:tav>
                                        <p:tav tm="50000">
                                          <p:val>
                                            <p:strVal val="visible"/>
                                          </p:val>
                                        </p:tav>
                                      </p:tavLst>
                                    </p:anim>
                                    <p:set>
                                      <p:cBhvr>
                                        <p:cTn id="403" dur="1" fill="hold">
                                          <p:stCondLst>
                                            <p:cond delay="1999"/>
                                          </p:stCondLst>
                                        </p:cTn>
                                        <p:tgtEl>
                                          <p:spTgt spid="73843"/>
                                        </p:tgtEl>
                                        <p:attrNameLst>
                                          <p:attrName>style.visibility</p:attrName>
                                        </p:attrNameLst>
                                      </p:cBhvr>
                                      <p:to>
                                        <p:strVal val="hidden"/>
                                      </p:to>
                                    </p:set>
                                  </p:childTnLst>
                                </p:cTn>
                              </p:par>
                              <p:par>
                                <p:cTn id="404" presetID="11" presetClass="exit" presetSubtype="0" fill="hold" grpId="1" nodeType="withEffect">
                                  <p:stCondLst>
                                    <p:cond delay="0"/>
                                  </p:stCondLst>
                                  <p:childTnLst>
                                    <p:anim calcmode="discrete" valueType="str">
                                      <p:cBhvr>
                                        <p:cTn id="405" dur="2000"/>
                                        <p:tgtEl>
                                          <p:spTgt spid="73844"/>
                                        </p:tgtEl>
                                        <p:attrNameLst>
                                          <p:attrName>style.visibility</p:attrName>
                                        </p:attrNameLst>
                                      </p:cBhvr>
                                      <p:tavLst>
                                        <p:tav tm="0">
                                          <p:val>
                                            <p:strVal val="hidden"/>
                                          </p:val>
                                        </p:tav>
                                        <p:tav tm="50000">
                                          <p:val>
                                            <p:strVal val="visible"/>
                                          </p:val>
                                        </p:tav>
                                      </p:tavLst>
                                    </p:anim>
                                    <p:set>
                                      <p:cBhvr>
                                        <p:cTn id="406" dur="1" fill="hold">
                                          <p:stCondLst>
                                            <p:cond delay="1999"/>
                                          </p:stCondLst>
                                        </p:cTn>
                                        <p:tgtEl>
                                          <p:spTgt spid="73844"/>
                                        </p:tgtEl>
                                        <p:attrNameLst>
                                          <p:attrName>style.visibility</p:attrName>
                                        </p:attrNameLst>
                                      </p:cBhvr>
                                      <p:to>
                                        <p:strVal val="hidden"/>
                                      </p:to>
                                    </p:set>
                                  </p:childTnLst>
                                </p:cTn>
                              </p:par>
                              <p:par>
                                <p:cTn id="407" presetID="11" presetClass="exit" presetSubtype="0" fill="hold" grpId="1" nodeType="withEffect">
                                  <p:stCondLst>
                                    <p:cond delay="0"/>
                                  </p:stCondLst>
                                  <p:childTnLst>
                                    <p:anim calcmode="discrete" valueType="str">
                                      <p:cBhvr>
                                        <p:cTn id="408" dur="2000"/>
                                        <p:tgtEl>
                                          <p:spTgt spid="73845"/>
                                        </p:tgtEl>
                                        <p:attrNameLst>
                                          <p:attrName>style.visibility</p:attrName>
                                        </p:attrNameLst>
                                      </p:cBhvr>
                                      <p:tavLst>
                                        <p:tav tm="0">
                                          <p:val>
                                            <p:strVal val="hidden"/>
                                          </p:val>
                                        </p:tav>
                                        <p:tav tm="50000">
                                          <p:val>
                                            <p:strVal val="visible"/>
                                          </p:val>
                                        </p:tav>
                                      </p:tavLst>
                                    </p:anim>
                                    <p:set>
                                      <p:cBhvr>
                                        <p:cTn id="409" dur="1" fill="hold">
                                          <p:stCondLst>
                                            <p:cond delay="1999"/>
                                          </p:stCondLst>
                                        </p:cTn>
                                        <p:tgtEl>
                                          <p:spTgt spid="73845"/>
                                        </p:tgtEl>
                                        <p:attrNameLst>
                                          <p:attrName>style.visibility</p:attrName>
                                        </p:attrNameLst>
                                      </p:cBhvr>
                                      <p:to>
                                        <p:strVal val="hidden"/>
                                      </p:to>
                                    </p:set>
                                  </p:childTnLst>
                                </p:cTn>
                              </p:par>
                              <p:par>
                                <p:cTn id="410" presetID="11" presetClass="exit" presetSubtype="0" fill="hold" grpId="1" nodeType="withEffect">
                                  <p:stCondLst>
                                    <p:cond delay="0"/>
                                  </p:stCondLst>
                                  <p:childTnLst>
                                    <p:anim calcmode="discrete" valueType="str">
                                      <p:cBhvr>
                                        <p:cTn id="411" dur="2000"/>
                                        <p:tgtEl>
                                          <p:spTgt spid="73846"/>
                                        </p:tgtEl>
                                        <p:attrNameLst>
                                          <p:attrName>style.visibility</p:attrName>
                                        </p:attrNameLst>
                                      </p:cBhvr>
                                      <p:tavLst>
                                        <p:tav tm="0">
                                          <p:val>
                                            <p:strVal val="hidden"/>
                                          </p:val>
                                        </p:tav>
                                        <p:tav tm="50000">
                                          <p:val>
                                            <p:strVal val="visible"/>
                                          </p:val>
                                        </p:tav>
                                      </p:tavLst>
                                    </p:anim>
                                    <p:set>
                                      <p:cBhvr>
                                        <p:cTn id="412" dur="1" fill="hold">
                                          <p:stCondLst>
                                            <p:cond delay="1999"/>
                                          </p:stCondLst>
                                        </p:cTn>
                                        <p:tgtEl>
                                          <p:spTgt spid="73846"/>
                                        </p:tgtEl>
                                        <p:attrNameLst>
                                          <p:attrName>style.visibility</p:attrName>
                                        </p:attrNameLst>
                                      </p:cBhvr>
                                      <p:to>
                                        <p:strVal val="hidden"/>
                                      </p:to>
                                    </p:set>
                                  </p:childTnLst>
                                </p:cTn>
                              </p:par>
                              <p:par>
                                <p:cTn id="413" presetID="11" presetClass="exit" presetSubtype="0" fill="hold" grpId="1" nodeType="withEffect">
                                  <p:stCondLst>
                                    <p:cond delay="0"/>
                                  </p:stCondLst>
                                  <p:childTnLst>
                                    <p:anim calcmode="discrete" valueType="str">
                                      <p:cBhvr>
                                        <p:cTn id="414" dur="2000"/>
                                        <p:tgtEl>
                                          <p:spTgt spid="73847"/>
                                        </p:tgtEl>
                                        <p:attrNameLst>
                                          <p:attrName>style.visibility</p:attrName>
                                        </p:attrNameLst>
                                      </p:cBhvr>
                                      <p:tavLst>
                                        <p:tav tm="0">
                                          <p:val>
                                            <p:strVal val="hidden"/>
                                          </p:val>
                                        </p:tav>
                                        <p:tav tm="50000">
                                          <p:val>
                                            <p:strVal val="visible"/>
                                          </p:val>
                                        </p:tav>
                                      </p:tavLst>
                                    </p:anim>
                                    <p:set>
                                      <p:cBhvr>
                                        <p:cTn id="415" dur="1" fill="hold">
                                          <p:stCondLst>
                                            <p:cond delay="1999"/>
                                          </p:stCondLst>
                                        </p:cTn>
                                        <p:tgtEl>
                                          <p:spTgt spid="73847"/>
                                        </p:tgtEl>
                                        <p:attrNameLst>
                                          <p:attrName>style.visibility</p:attrName>
                                        </p:attrNameLst>
                                      </p:cBhvr>
                                      <p:to>
                                        <p:strVal val="hidden"/>
                                      </p:to>
                                    </p:set>
                                  </p:childTnLst>
                                </p:cTn>
                              </p:par>
                              <p:par>
                                <p:cTn id="416" presetID="11" presetClass="exit" presetSubtype="0" fill="hold" grpId="1" nodeType="withEffect">
                                  <p:stCondLst>
                                    <p:cond delay="0"/>
                                  </p:stCondLst>
                                  <p:childTnLst>
                                    <p:anim calcmode="discrete" valueType="str">
                                      <p:cBhvr>
                                        <p:cTn id="417" dur="2000"/>
                                        <p:tgtEl>
                                          <p:spTgt spid="73848"/>
                                        </p:tgtEl>
                                        <p:attrNameLst>
                                          <p:attrName>style.visibility</p:attrName>
                                        </p:attrNameLst>
                                      </p:cBhvr>
                                      <p:tavLst>
                                        <p:tav tm="0">
                                          <p:val>
                                            <p:strVal val="hidden"/>
                                          </p:val>
                                        </p:tav>
                                        <p:tav tm="50000">
                                          <p:val>
                                            <p:strVal val="visible"/>
                                          </p:val>
                                        </p:tav>
                                      </p:tavLst>
                                    </p:anim>
                                    <p:set>
                                      <p:cBhvr>
                                        <p:cTn id="418" dur="1" fill="hold">
                                          <p:stCondLst>
                                            <p:cond delay="1999"/>
                                          </p:stCondLst>
                                        </p:cTn>
                                        <p:tgtEl>
                                          <p:spTgt spid="73848"/>
                                        </p:tgtEl>
                                        <p:attrNameLst>
                                          <p:attrName>style.visibility</p:attrName>
                                        </p:attrNameLst>
                                      </p:cBhvr>
                                      <p:to>
                                        <p:strVal val="hidden"/>
                                      </p:to>
                                    </p:set>
                                  </p:childTnLst>
                                </p:cTn>
                              </p:par>
                              <p:par>
                                <p:cTn id="419" presetID="11" presetClass="exit" presetSubtype="0" fill="hold" grpId="1" nodeType="withEffect">
                                  <p:stCondLst>
                                    <p:cond delay="0"/>
                                  </p:stCondLst>
                                  <p:childTnLst>
                                    <p:anim calcmode="discrete" valueType="str">
                                      <p:cBhvr>
                                        <p:cTn id="420" dur="2000"/>
                                        <p:tgtEl>
                                          <p:spTgt spid="73849"/>
                                        </p:tgtEl>
                                        <p:attrNameLst>
                                          <p:attrName>style.visibility</p:attrName>
                                        </p:attrNameLst>
                                      </p:cBhvr>
                                      <p:tavLst>
                                        <p:tav tm="0">
                                          <p:val>
                                            <p:strVal val="hidden"/>
                                          </p:val>
                                        </p:tav>
                                        <p:tav tm="50000">
                                          <p:val>
                                            <p:strVal val="visible"/>
                                          </p:val>
                                        </p:tav>
                                      </p:tavLst>
                                    </p:anim>
                                    <p:set>
                                      <p:cBhvr>
                                        <p:cTn id="421" dur="1" fill="hold">
                                          <p:stCondLst>
                                            <p:cond delay="1999"/>
                                          </p:stCondLst>
                                        </p:cTn>
                                        <p:tgtEl>
                                          <p:spTgt spid="73849"/>
                                        </p:tgtEl>
                                        <p:attrNameLst>
                                          <p:attrName>style.visibility</p:attrName>
                                        </p:attrNameLst>
                                      </p:cBhvr>
                                      <p:to>
                                        <p:strVal val="hidden"/>
                                      </p:to>
                                    </p:set>
                                  </p:childTnLst>
                                </p:cTn>
                              </p:par>
                              <p:par>
                                <p:cTn id="422" presetID="11" presetClass="exit" presetSubtype="0" fill="hold" grpId="1" nodeType="withEffect">
                                  <p:stCondLst>
                                    <p:cond delay="0"/>
                                  </p:stCondLst>
                                  <p:childTnLst>
                                    <p:anim calcmode="discrete" valueType="str">
                                      <p:cBhvr>
                                        <p:cTn id="423" dur="2000"/>
                                        <p:tgtEl>
                                          <p:spTgt spid="73850"/>
                                        </p:tgtEl>
                                        <p:attrNameLst>
                                          <p:attrName>style.visibility</p:attrName>
                                        </p:attrNameLst>
                                      </p:cBhvr>
                                      <p:tavLst>
                                        <p:tav tm="0">
                                          <p:val>
                                            <p:strVal val="hidden"/>
                                          </p:val>
                                        </p:tav>
                                        <p:tav tm="50000">
                                          <p:val>
                                            <p:strVal val="visible"/>
                                          </p:val>
                                        </p:tav>
                                      </p:tavLst>
                                    </p:anim>
                                    <p:set>
                                      <p:cBhvr>
                                        <p:cTn id="424" dur="1" fill="hold">
                                          <p:stCondLst>
                                            <p:cond delay="1999"/>
                                          </p:stCondLst>
                                        </p:cTn>
                                        <p:tgtEl>
                                          <p:spTgt spid="73850"/>
                                        </p:tgtEl>
                                        <p:attrNameLst>
                                          <p:attrName>style.visibility</p:attrName>
                                        </p:attrNameLst>
                                      </p:cBhvr>
                                      <p:to>
                                        <p:strVal val="hidden"/>
                                      </p:to>
                                    </p:set>
                                  </p:childTnLst>
                                </p:cTn>
                              </p:par>
                            </p:childTnLst>
                          </p:cTn>
                        </p:par>
                      </p:childTnLst>
                    </p:cTn>
                  </p:par>
                  <p:par>
                    <p:cTn id="425" fill="hold">
                      <p:stCondLst>
                        <p:cond delay="indefinite"/>
                      </p:stCondLst>
                      <p:childTnLst>
                        <p:par>
                          <p:cTn id="426" fill="hold">
                            <p:stCondLst>
                              <p:cond delay="0"/>
                            </p:stCondLst>
                            <p:childTnLst>
                              <p:par>
                                <p:cTn id="427" presetID="1" presetClass="entr" presetSubtype="0" fill="hold" nodeType="clickEffect">
                                  <p:stCondLst>
                                    <p:cond delay="0"/>
                                  </p:stCondLst>
                                  <p:childTnLst>
                                    <p:set>
                                      <p:cBhvr>
                                        <p:cTn id="428" dur="1" fill="hold">
                                          <p:stCondLst>
                                            <p:cond delay="0"/>
                                          </p:stCondLst>
                                        </p:cTn>
                                        <p:tgtEl>
                                          <p:spTgt spid="73737">
                                            <p:txEl>
                                              <p:pRg st="3" end="3"/>
                                            </p:txEl>
                                          </p:spTgt>
                                        </p:tgtEl>
                                        <p:attrNameLst>
                                          <p:attrName>style.visibility</p:attrName>
                                        </p:attrNameLst>
                                      </p:cBhvr>
                                      <p:to>
                                        <p:strVal val="visible"/>
                                      </p:to>
                                    </p:set>
                                  </p:childTnLst>
                                </p:cTn>
                              </p:par>
                              <p:par>
                                <p:cTn id="429" presetID="11" presetClass="entr" presetSubtype="0" fill="hold" grpId="0" nodeType="withEffect">
                                  <p:stCondLst>
                                    <p:cond delay="0"/>
                                  </p:stCondLst>
                                  <p:childTnLst>
                                    <p:set>
                                      <p:cBhvr>
                                        <p:cTn id="430" dur="2000">
                                          <p:stCondLst>
                                            <p:cond delay="0"/>
                                          </p:stCondLst>
                                        </p:cTn>
                                        <p:tgtEl>
                                          <p:spTgt spid="73790"/>
                                        </p:tgtEl>
                                        <p:attrNameLst>
                                          <p:attrName>style.visibility</p:attrName>
                                        </p:attrNameLst>
                                      </p:cBhvr>
                                      <p:to>
                                        <p:strVal val="visible"/>
                                      </p:to>
                                    </p:set>
                                  </p:childTnLst>
                                </p:cTn>
                              </p:par>
                              <p:par>
                                <p:cTn id="431" presetID="11" presetClass="entr" presetSubtype="0" fill="hold" grpId="0" nodeType="withEffect">
                                  <p:stCondLst>
                                    <p:cond delay="0"/>
                                  </p:stCondLst>
                                  <p:childTnLst>
                                    <p:set>
                                      <p:cBhvr>
                                        <p:cTn id="432" dur="2000">
                                          <p:stCondLst>
                                            <p:cond delay="0"/>
                                          </p:stCondLst>
                                        </p:cTn>
                                        <p:tgtEl>
                                          <p:spTgt spid="73789"/>
                                        </p:tgtEl>
                                        <p:attrNameLst>
                                          <p:attrName>style.visibility</p:attrName>
                                        </p:attrNameLst>
                                      </p:cBhvr>
                                      <p:to>
                                        <p:strVal val="visible"/>
                                      </p:to>
                                    </p:set>
                                  </p:childTnLst>
                                </p:cTn>
                              </p:par>
                              <p:par>
                                <p:cTn id="433" presetID="11" presetClass="entr" presetSubtype="0" fill="hold" grpId="0" nodeType="withEffect">
                                  <p:stCondLst>
                                    <p:cond delay="0"/>
                                  </p:stCondLst>
                                  <p:childTnLst>
                                    <p:set>
                                      <p:cBhvr>
                                        <p:cTn id="434" dur="2000">
                                          <p:stCondLst>
                                            <p:cond delay="0"/>
                                          </p:stCondLst>
                                        </p:cTn>
                                        <p:tgtEl>
                                          <p:spTgt spid="73788"/>
                                        </p:tgtEl>
                                        <p:attrNameLst>
                                          <p:attrName>style.visibility</p:attrName>
                                        </p:attrNameLst>
                                      </p:cBhvr>
                                      <p:to>
                                        <p:strVal val="visible"/>
                                      </p:to>
                                    </p:set>
                                  </p:childTnLst>
                                </p:cTn>
                              </p:par>
                              <p:par>
                                <p:cTn id="435" presetID="11" presetClass="entr" presetSubtype="0" fill="hold" grpId="0" nodeType="withEffect">
                                  <p:stCondLst>
                                    <p:cond delay="0"/>
                                  </p:stCondLst>
                                  <p:childTnLst>
                                    <p:set>
                                      <p:cBhvr>
                                        <p:cTn id="436" dur="2000">
                                          <p:stCondLst>
                                            <p:cond delay="0"/>
                                          </p:stCondLst>
                                        </p:cTn>
                                        <p:tgtEl>
                                          <p:spTgt spid="73787"/>
                                        </p:tgtEl>
                                        <p:attrNameLst>
                                          <p:attrName>style.visibility</p:attrName>
                                        </p:attrNameLst>
                                      </p:cBhvr>
                                      <p:to>
                                        <p:strVal val="visible"/>
                                      </p:to>
                                    </p:set>
                                  </p:childTnLst>
                                </p:cTn>
                              </p:par>
                              <p:par>
                                <p:cTn id="437" presetID="11" presetClass="entr" presetSubtype="0" fill="hold" grpId="0" nodeType="withEffect">
                                  <p:stCondLst>
                                    <p:cond delay="0"/>
                                  </p:stCondLst>
                                  <p:childTnLst>
                                    <p:set>
                                      <p:cBhvr>
                                        <p:cTn id="438" dur="2000">
                                          <p:stCondLst>
                                            <p:cond delay="0"/>
                                          </p:stCondLst>
                                        </p:cTn>
                                        <p:tgtEl>
                                          <p:spTgt spid="73786"/>
                                        </p:tgtEl>
                                        <p:attrNameLst>
                                          <p:attrName>style.visibility</p:attrName>
                                        </p:attrNameLst>
                                      </p:cBhvr>
                                      <p:to>
                                        <p:strVal val="visible"/>
                                      </p:to>
                                    </p:set>
                                  </p:childTnLst>
                                </p:cTn>
                              </p:par>
                              <p:par>
                                <p:cTn id="439" presetID="11" presetClass="entr" presetSubtype="0" fill="hold" grpId="0" nodeType="withEffect">
                                  <p:stCondLst>
                                    <p:cond delay="0"/>
                                  </p:stCondLst>
                                  <p:childTnLst>
                                    <p:set>
                                      <p:cBhvr>
                                        <p:cTn id="440" dur="2000">
                                          <p:stCondLst>
                                            <p:cond delay="0"/>
                                          </p:stCondLst>
                                        </p:cTn>
                                        <p:tgtEl>
                                          <p:spTgt spid="73785"/>
                                        </p:tgtEl>
                                        <p:attrNameLst>
                                          <p:attrName>style.visibility</p:attrName>
                                        </p:attrNameLst>
                                      </p:cBhvr>
                                      <p:to>
                                        <p:strVal val="visible"/>
                                      </p:to>
                                    </p:set>
                                  </p:childTnLst>
                                </p:cTn>
                              </p:par>
                              <p:par>
                                <p:cTn id="441" presetID="11" presetClass="entr" presetSubtype="0" fill="hold" grpId="0" nodeType="withEffect">
                                  <p:stCondLst>
                                    <p:cond delay="0"/>
                                  </p:stCondLst>
                                  <p:childTnLst>
                                    <p:set>
                                      <p:cBhvr>
                                        <p:cTn id="442" dur="2000">
                                          <p:stCondLst>
                                            <p:cond delay="0"/>
                                          </p:stCondLst>
                                        </p:cTn>
                                        <p:tgtEl>
                                          <p:spTgt spid="73784"/>
                                        </p:tgtEl>
                                        <p:attrNameLst>
                                          <p:attrName>style.visibility</p:attrName>
                                        </p:attrNameLst>
                                      </p:cBhvr>
                                      <p:to>
                                        <p:strVal val="visible"/>
                                      </p:to>
                                    </p:set>
                                  </p:childTnLst>
                                </p:cTn>
                              </p:par>
                              <p:par>
                                <p:cTn id="443" presetID="11" presetClass="entr" presetSubtype="0" fill="hold" grpId="0" nodeType="withEffect">
                                  <p:stCondLst>
                                    <p:cond delay="0"/>
                                  </p:stCondLst>
                                  <p:childTnLst>
                                    <p:set>
                                      <p:cBhvr>
                                        <p:cTn id="444" dur="2000">
                                          <p:stCondLst>
                                            <p:cond delay="0"/>
                                          </p:stCondLst>
                                        </p:cTn>
                                        <p:tgtEl>
                                          <p:spTgt spid="73783"/>
                                        </p:tgtEl>
                                        <p:attrNameLst>
                                          <p:attrName>style.visibility</p:attrName>
                                        </p:attrNameLst>
                                      </p:cBhvr>
                                      <p:to>
                                        <p:strVal val="visible"/>
                                      </p:to>
                                    </p:set>
                                  </p:childTnLst>
                                </p:cTn>
                              </p:par>
                              <p:par>
                                <p:cTn id="445" presetID="11" presetClass="entr" presetSubtype="0" fill="hold" grpId="0" nodeType="withEffect">
                                  <p:stCondLst>
                                    <p:cond delay="0"/>
                                  </p:stCondLst>
                                  <p:childTnLst>
                                    <p:set>
                                      <p:cBhvr>
                                        <p:cTn id="446" dur="2000">
                                          <p:stCondLst>
                                            <p:cond delay="0"/>
                                          </p:stCondLst>
                                        </p:cTn>
                                        <p:tgtEl>
                                          <p:spTgt spid="73782"/>
                                        </p:tgtEl>
                                        <p:attrNameLst>
                                          <p:attrName>style.visibility</p:attrName>
                                        </p:attrNameLst>
                                      </p:cBhvr>
                                      <p:to>
                                        <p:strVal val="visible"/>
                                      </p:to>
                                    </p:set>
                                  </p:childTnLst>
                                </p:cTn>
                              </p:par>
                              <p:par>
                                <p:cTn id="447" presetID="11" presetClass="entr" presetSubtype="0" fill="hold" grpId="0" nodeType="withEffect">
                                  <p:stCondLst>
                                    <p:cond delay="0"/>
                                  </p:stCondLst>
                                  <p:childTnLst>
                                    <p:set>
                                      <p:cBhvr>
                                        <p:cTn id="448" dur="2000">
                                          <p:stCondLst>
                                            <p:cond delay="0"/>
                                          </p:stCondLst>
                                        </p:cTn>
                                        <p:tgtEl>
                                          <p:spTgt spid="73778"/>
                                        </p:tgtEl>
                                        <p:attrNameLst>
                                          <p:attrName>style.visibility</p:attrName>
                                        </p:attrNameLst>
                                      </p:cBhvr>
                                      <p:to>
                                        <p:strVal val="visible"/>
                                      </p:to>
                                    </p:set>
                                  </p:childTnLst>
                                </p:cTn>
                              </p:par>
                              <p:par>
                                <p:cTn id="449" presetID="11" presetClass="entr" presetSubtype="0" fill="hold" grpId="0" nodeType="withEffect">
                                  <p:stCondLst>
                                    <p:cond delay="0"/>
                                  </p:stCondLst>
                                  <p:childTnLst>
                                    <p:set>
                                      <p:cBhvr>
                                        <p:cTn id="450" dur="2000">
                                          <p:stCondLst>
                                            <p:cond delay="0"/>
                                          </p:stCondLst>
                                        </p:cTn>
                                        <p:tgtEl>
                                          <p:spTgt spid="73777"/>
                                        </p:tgtEl>
                                        <p:attrNameLst>
                                          <p:attrName>style.visibility</p:attrName>
                                        </p:attrNameLst>
                                      </p:cBhvr>
                                      <p:to>
                                        <p:strVal val="visible"/>
                                      </p:to>
                                    </p:set>
                                  </p:childTnLst>
                                </p:cTn>
                              </p:par>
                              <p:par>
                                <p:cTn id="451" presetID="11" presetClass="entr" presetSubtype="0" fill="hold" grpId="0" nodeType="withEffect">
                                  <p:stCondLst>
                                    <p:cond delay="0"/>
                                  </p:stCondLst>
                                  <p:childTnLst>
                                    <p:set>
                                      <p:cBhvr>
                                        <p:cTn id="452" dur="2000">
                                          <p:stCondLst>
                                            <p:cond delay="0"/>
                                          </p:stCondLst>
                                        </p:cTn>
                                        <p:tgtEl>
                                          <p:spTgt spid="73776"/>
                                        </p:tgtEl>
                                        <p:attrNameLst>
                                          <p:attrName>style.visibility</p:attrName>
                                        </p:attrNameLst>
                                      </p:cBhvr>
                                      <p:to>
                                        <p:strVal val="visible"/>
                                      </p:to>
                                    </p:set>
                                  </p:childTnLst>
                                </p:cTn>
                              </p:par>
                              <p:par>
                                <p:cTn id="453" presetID="11" presetClass="entr" presetSubtype="0" fill="hold" grpId="0" nodeType="withEffect">
                                  <p:stCondLst>
                                    <p:cond delay="0"/>
                                  </p:stCondLst>
                                  <p:childTnLst>
                                    <p:set>
                                      <p:cBhvr>
                                        <p:cTn id="454" dur="2000">
                                          <p:stCondLst>
                                            <p:cond delay="0"/>
                                          </p:stCondLst>
                                        </p:cTn>
                                        <p:tgtEl>
                                          <p:spTgt spid="73775"/>
                                        </p:tgtEl>
                                        <p:attrNameLst>
                                          <p:attrName>style.visibility</p:attrName>
                                        </p:attrNameLst>
                                      </p:cBhvr>
                                      <p:to>
                                        <p:strVal val="visible"/>
                                      </p:to>
                                    </p:set>
                                  </p:childTnLst>
                                </p:cTn>
                              </p:par>
                              <p:par>
                                <p:cTn id="455" presetID="11" presetClass="entr" presetSubtype="0" fill="hold" grpId="0" nodeType="withEffect">
                                  <p:stCondLst>
                                    <p:cond delay="0"/>
                                  </p:stCondLst>
                                  <p:childTnLst>
                                    <p:set>
                                      <p:cBhvr>
                                        <p:cTn id="456" dur="2000">
                                          <p:stCondLst>
                                            <p:cond delay="0"/>
                                          </p:stCondLst>
                                        </p:cTn>
                                        <p:tgtEl>
                                          <p:spTgt spid="73774"/>
                                        </p:tgtEl>
                                        <p:attrNameLst>
                                          <p:attrName>style.visibility</p:attrName>
                                        </p:attrNameLst>
                                      </p:cBhvr>
                                      <p:to>
                                        <p:strVal val="visible"/>
                                      </p:to>
                                    </p:set>
                                  </p:childTnLst>
                                </p:cTn>
                              </p:par>
                              <p:par>
                                <p:cTn id="457" presetID="11" presetClass="exit" presetSubtype="0" fill="hold" grpId="1" nodeType="withEffect">
                                  <p:stCondLst>
                                    <p:cond delay="0"/>
                                  </p:stCondLst>
                                  <p:childTnLst>
                                    <p:anim calcmode="discrete" valueType="str">
                                      <p:cBhvr>
                                        <p:cTn id="458" dur="2000"/>
                                        <p:tgtEl>
                                          <p:spTgt spid="73790"/>
                                        </p:tgtEl>
                                        <p:attrNameLst>
                                          <p:attrName>style.visibility</p:attrName>
                                        </p:attrNameLst>
                                      </p:cBhvr>
                                      <p:tavLst>
                                        <p:tav tm="0">
                                          <p:val>
                                            <p:strVal val="hidden"/>
                                          </p:val>
                                        </p:tav>
                                        <p:tav tm="50000">
                                          <p:val>
                                            <p:strVal val="visible"/>
                                          </p:val>
                                        </p:tav>
                                      </p:tavLst>
                                    </p:anim>
                                    <p:set>
                                      <p:cBhvr>
                                        <p:cTn id="459" dur="1" fill="hold">
                                          <p:stCondLst>
                                            <p:cond delay="1999"/>
                                          </p:stCondLst>
                                        </p:cTn>
                                        <p:tgtEl>
                                          <p:spTgt spid="73790"/>
                                        </p:tgtEl>
                                        <p:attrNameLst>
                                          <p:attrName>style.visibility</p:attrName>
                                        </p:attrNameLst>
                                      </p:cBhvr>
                                      <p:to>
                                        <p:strVal val="hidden"/>
                                      </p:to>
                                    </p:set>
                                  </p:childTnLst>
                                </p:cTn>
                              </p:par>
                              <p:par>
                                <p:cTn id="460" presetID="11" presetClass="exit" presetSubtype="0" fill="hold" grpId="1" nodeType="withEffect">
                                  <p:stCondLst>
                                    <p:cond delay="0"/>
                                  </p:stCondLst>
                                  <p:childTnLst>
                                    <p:anim calcmode="discrete" valueType="str">
                                      <p:cBhvr>
                                        <p:cTn id="461" dur="2000"/>
                                        <p:tgtEl>
                                          <p:spTgt spid="73789"/>
                                        </p:tgtEl>
                                        <p:attrNameLst>
                                          <p:attrName>style.visibility</p:attrName>
                                        </p:attrNameLst>
                                      </p:cBhvr>
                                      <p:tavLst>
                                        <p:tav tm="0">
                                          <p:val>
                                            <p:strVal val="hidden"/>
                                          </p:val>
                                        </p:tav>
                                        <p:tav tm="50000">
                                          <p:val>
                                            <p:strVal val="visible"/>
                                          </p:val>
                                        </p:tav>
                                      </p:tavLst>
                                    </p:anim>
                                    <p:set>
                                      <p:cBhvr>
                                        <p:cTn id="462" dur="1" fill="hold">
                                          <p:stCondLst>
                                            <p:cond delay="1999"/>
                                          </p:stCondLst>
                                        </p:cTn>
                                        <p:tgtEl>
                                          <p:spTgt spid="73789"/>
                                        </p:tgtEl>
                                        <p:attrNameLst>
                                          <p:attrName>style.visibility</p:attrName>
                                        </p:attrNameLst>
                                      </p:cBhvr>
                                      <p:to>
                                        <p:strVal val="hidden"/>
                                      </p:to>
                                    </p:set>
                                  </p:childTnLst>
                                </p:cTn>
                              </p:par>
                              <p:par>
                                <p:cTn id="463" presetID="11" presetClass="exit" presetSubtype="0" fill="hold" grpId="1" nodeType="withEffect">
                                  <p:stCondLst>
                                    <p:cond delay="0"/>
                                  </p:stCondLst>
                                  <p:childTnLst>
                                    <p:anim calcmode="discrete" valueType="str">
                                      <p:cBhvr>
                                        <p:cTn id="464" dur="2000"/>
                                        <p:tgtEl>
                                          <p:spTgt spid="73788"/>
                                        </p:tgtEl>
                                        <p:attrNameLst>
                                          <p:attrName>style.visibility</p:attrName>
                                        </p:attrNameLst>
                                      </p:cBhvr>
                                      <p:tavLst>
                                        <p:tav tm="0">
                                          <p:val>
                                            <p:strVal val="hidden"/>
                                          </p:val>
                                        </p:tav>
                                        <p:tav tm="50000">
                                          <p:val>
                                            <p:strVal val="visible"/>
                                          </p:val>
                                        </p:tav>
                                      </p:tavLst>
                                    </p:anim>
                                    <p:set>
                                      <p:cBhvr>
                                        <p:cTn id="465" dur="1" fill="hold">
                                          <p:stCondLst>
                                            <p:cond delay="1999"/>
                                          </p:stCondLst>
                                        </p:cTn>
                                        <p:tgtEl>
                                          <p:spTgt spid="73788"/>
                                        </p:tgtEl>
                                        <p:attrNameLst>
                                          <p:attrName>style.visibility</p:attrName>
                                        </p:attrNameLst>
                                      </p:cBhvr>
                                      <p:to>
                                        <p:strVal val="hidden"/>
                                      </p:to>
                                    </p:set>
                                  </p:childTnLst>
                                </p:cTn>
                              </p:par>
                              <p:par>
                                <p:cTn id="466" presetID="11" presetClass="exit" presetSubtype="0" fill="hold" grpId="1" nodeType="withEffect">
                                  <p:stCondLst>
                                    <p:cond delay="0"/>
                                  </p:stCondLst>
                                  <p:childTnLst>
                                    <p:anim calcmode="discrete" valueType="str">
                                      <p:cBhvr>
                                        <p:cTn id="467" dur="2000"/>
                                        <p:tgtEl>
                                          <p:spTgt spid="73787"/>
                                        </p:tgtEl>
                                        <p:attrNameLst>
                                          <p:attrName>style.visibility</p:attrName>
                                        </p:attrNameLst>
                                      </p:cBhvr>
                                      <p:tavLst>
                                        <p:tav tm="0">
                                          <p:val>
                                            <p:strVal val="hidden"/>
                                          </p:val>
                                        </p:tav>
                                        <p:tav tm="50000">
                                          <p:val>
                                            <p:strVal val="visible"/>
                                          </p:val>
                                        </p:tav>
                                      </p:tavLst>
                                    </p:anim>
                                    <p:set>
                                      <p:cBhvr>
                                        <p:cTn id="468" dur="1" fill="hold">
                                          <p:stCondLst>
                                            <p:cond delay="1999"/>
                                          </p:stCondLst>
                                        </p:cTn>
                                        <p:tgtEl>
                                          <p:spTgt spid="73787"/>
                                        </p:tgtEl>
                                        <p:attrNameLst>
                                          <p:attrName>style.visibility</p:attrName>
                                        </p:attrNameLst>
                                      </p:cBhvr>
                                      <p:to>
                                        <p:strVal val="hidden"/>
                                      </p:to>
                                    </p:set>
                                  </p:childTnLst>
                                </p:cTn>
                              </p:par>
                              <p:par>
                                <p:cTn id="469" presetID="11" presetClass="exit" presetSubtype="0" fill="hold" grpId="1" nodeType="withEffect">
                                  <p:stCondLst>
                                    <p:cond delay="0"/>
                                  </p:stCondLst>
                                  <p:childTnLst>
                                    <p:anim calcmode="discrete" valueType="str">
                                      <p:cBhvr>
                                        <p:cTn id="470" dur="2000"/>
                                        <p:tgtEl>
                                          <p:spTgt spid="73786"/>
                                        </p:tgtEl>
                                        <p:attrNameLst>
                                          <p:attrName>style.visibility</p:attrName>
                                        </p:attrNameLst>
                                      </p:cBhvr>
                                      <p:tavLst>
                                        <p:tav tm="0">
                                          <p:val>
                                            <p:strVal val="hidden"/>
                                          </p:val>
                                        </p:tav>
                                        <p:tav tm="50000">
                                          <p:val>
                                            <p:strVal val="visible"/>
                                          </p:val>
                                        </p:tav>
                                      </p:tavLst>
                                    </p:anim>
                                    <p:set>
                                      <p:cBhvr>
                                        <p:cTn id="471" dur="1" fill="hold">
                                          <p:stCondLst>
                                            <p:cond delay="1999"/>
                                          </p:stCondLst>
                                        </p:cTn>
                                        <p:tgtEl>
                                          <p:spTgt spid="73786"/>
                                        </p:tgtEl>
                                        <p:attrNameLst>
                                          <p:attrName>style.visibility</p:attrName>
                                        </p:attrNameLst>
                                      </p:cBhvr>
                                      <p:to>
                                        <p:strVal val="hidden"/>
                                      </p:to>
                                    </p:set>
                                  </p:childTnLst>
                                </p:cTn>
                              </p:par>
                              <p:par>
                                <p:cTn id="472" presetID="11" presetClass="exit" presetSubtype="0" fill="hold" grpId="1" nodeType="withEffect">
                                  <p:stCondLst>
                                    <p:cond delay="0"/>
                                  </p:stCondLst>
                                  <p:childTnLst>
                                    <p:anim calcmode="discrete" valueType="str">
                                      <p:cBhvr>
                                        <p:cTn id="473" dur="2000"/>
                                        <p:tgtEl>
                                          <p:spTgt spid="73785"/>
                                        </p:tgtEl>
                                        <p:attrNameLst>
                                          <p:attrName>style.visibility</p:attrName>
                                        </p:attrNameLst>
                                      </p:cBhvr>
                                      <p:tavLst>
                                        <p:tav tm="0">
                                          <p:val>
                                            <p:strVal val="hidden"/>
                                          </p:val>
                                        </p:tav>
                                        <p:tav tm="50000">
                                          <p:val>
                                            <p:strVal val="visible"/>
                                          </p:val>
                                        </p:tav>
                                      </p:tavLst>
                                    </p:anim>
                                    <p:set>
                                      <p:cBhvr>
                                        <p:cTn id="474" dur="1" fill="hold">
                                          <p:stCondLst>
                                            <p:cond delay="1999"/>
                                          </p:stCondLst>
                                        </p:cTn>
                                        <p:tgtEl>
                                          <p:spTgt spid="73785"/>
                                        </p:tgtEl>
                                        <p:attrNameLst>
                                          <p:attrName>style.visibility</p:attrName>
                                        </p:attrNameLst>
                                      </p:cBhvr>
                                      <p:to>
                                        <p:strVal val="hidden"/>
                                      </p:to>
                                    </p:set>
                                  </p:childTnLst>
                                </p:cTn>
                              </p:par>
                              <p:par>
                                <p:cTn id="475" presetID="11" presetClass="exit" presetSubtype="0" fill="hold" grpId="1" nodeType="withEffect">
                                  <p:stCondLst>
                                    <p:cond delay="0"/>
                                  </p:stCondLst>
                                  <p:childTnLst>
                                    <p:anim calcmode="discrete" valueType="str">
                                      <p:cBhvr>
                                        <p:cTn id="476" dur="2000"/>
                                        <p:tgtEl>
                                          <p:spTgt spid="73784"/>
                                        </p:tgtEl>
                                        <p:attrNameLst>
                                          <p:attrName>style.visibility</p:attrName>
                                        </p:attrNameLst>
                                      </p:cBhvr>
                                      <p:tavLst>
                                        <p:tav tm="0">
                                          <p:val>
                                            <p:strVal val="hidden"/>
                                          </p:val>
                                        </p:tav>
                                        <p:tav tm="50000">
                                          <p:val>
                                            <p:strVal val="visible"/>
                                          </p:val>
                                        </p:tav>
                                      </p:tavLst>
                                    </p:anim>
                                    <p:set>
                                      <p:cBhvr>
                                        <p:cTn id="477" dur="1" fill="hold">
                                          <p:stCondLst>
                                            <p:cond delay="1999"/>
                                          </p:stCondLst>
                                        </p:cTn>
                                        <p:tgtEl>
                                          <p:spTgt spid="73784"/>
                                        </p:tgtEl>
                                        <p:attrNameLst>
                                          <p:attrName>style.visibility</p:attrName>
                                        </p:attrNameLst>
                                      </p:cBhvr>
                                      <p:to>
                                        <p:strVal val="hidden"/>
                                      </p:to>
                                    </p:set>
                                  </p:childTnLst>
                                </p:cTn>
                              </p:par>
                              <p:par>
                                <p:cTn id="478" presetID="11" presetClass="exit" presetSubtype="0" fill="hold" grpId="1" nodeType="withEffect">
                                  <p:stCondLst>
                                    <p:cond delay="0"/>
                                  </p:stCondLst>
                                  <p:childTnLst>
                                    <p:anim calcmode="discrete" valueType="str">
                                      <p:cBhvr>
                                        <p:cTn id="479" dur="2000"/>
                                        <p:tgtEl>
                                          <p:spTgt spid="73783"/>
                                        </p:tgtEl>
                                        <p:attrNameLst>
                                          <p:attrName>style.visibility</p:attrName>
                                        </p:attrNameLst>
                                      </p:cBhvr>
                                      <p:tavLst>
                                        <p:tav tm="0">
                                          <p:val>
                                            <p:strVal val="hidden"/>
                                          </p:val>
                                        </p:tav>
                                        <p:tav tm="50000">
                                          <p:val>
                                            <p:strVal val="visible"/>
                                          </p:val>
                                        </p:tav>
                                      </p:tavLst>
                                    </p:anim>
                                    <p:set>
                                      <p:cBhvr>
                                        <p:cTn id="480" dur="1" fill="hold">
                                          <p:stCondLst>
                                            <p:cond delay="1999"/>
                                          </p:stCondLst>
                                        </p:cTn>
                                        <p:tgtEl>
                                          <p:spTgt spid="73783"/>
                                        </p:tgtEl>
                                        <p:attrNameLst>
                                          <p:attrName>style.visibility</p:attrName>
                                        </p:attrNameLst>
                                      </p:cBhvr>
                                      <p:to>
                                        <p:strVal val="hidden"/>
                                      </p:to>
                                    </p:set>
                                  </p:childTnLst>
                                </p:cTn>
                              </p:par>
                              <p:par>
                                <p:cTn id="481" presetID="11" presetClass="exit" presetSubtype="0" fill="hold" grpId="1" nodeType="withEffect">
                                  <p:stCondLst>
                                    <p:cond delay="0"/>
                                  </p:stCondLst>
                                  <p:childTnLst>
                                    <p:anim calcmode="discrete" valueType="str">
                                      <p:cBhvr>
                                        <p:cTn id="482" dur="2000"/>
                                        <p:tgtEl>
                                          <p:spTgt spid="73782"/>
                                        </p:tgtEl>
                                        <p:attrNameLst>
                                          <p:attrName>style.visibility</p:attrName>
                                        </p:attrNameLst>
                                      </p:cBhvr>
                                      <p:tavLst>
                                        <p:tav tm="0">
                                          <p:val>
                                            <p:strVal val="hidden"/>
                                          </p:val>
                                        </p:tav>
                                        <p:tav tm="50000">
                                          <p:val>
                                            <p:strVal val="visible"/>
                                          </p:val>
                                        </p:tav>
                                      </p:tavLst>
                                    </p:anim>
                                    <p:set>
                                      <p:cBhvr>
                                        <p:cTn id="483" dur="1" fill="hold">
                                          <p:stCondLst>
                                            <p:cond delay="1999"/>
                                          </p:stCondLst>
                                        </p:cTn>
                                        <p:tgtEl>
                                          <p:spTgt spid="73782"/>
                                        </p:tgtEl>
                                        <p:attrNameLst>
                                          <p:attrName>style.visibility</p:attrName>
                                        </p:attrNameLst>
                                      </p:cBhvr>
                                      <p:to>
                                        <p:strVal val="hidden"/>
                                      </p:to>
                                    </p:set>
                                  </p:childTnLst>
                                </p:cTn>
                              </p:par>
                              <p:par>
                                <p:cTn id="484" presetID="11" presetClass="exit" presetSubtype="0" fill="hold" grpId="1" nodeType="withEffect">
                                  <p:stCondLst>
                                    <p:cond delay="0"/>
                                  </p:stCondLst>
                                  <p:childTnLst>
                                    <p:anim calcmode="discrete" valueType="str">
                                      <p:cBhvr>
                                        <p:cTn id="485" dur="2000"/>
                                        <p:tgtEl>
                                          <p:spTgt spid="73778"/>
                                        </p:tgtEl>
                                        <p:attrNameLst>
                                          <p:attrName>style.visibility</p:attrName>
                                        </p:attrNameLst>
                                      </p:cBhvr>
                                      <p:tavLst>
                                        <p:tav tm="0">
                                          <p:val>
                                            <p:strVal val="hidden"/>
                                          </p:val>
                                        </p:tav>
                                        <p:tav tm="50000">
                                          <p:val>
                                            <p:strVal val="visible"/>
                                          </p:val>
                                        </p:tav>
                                      </p:tavLst>
                                    </p:anim>
                                    <p:set>
                                      <p:cBhvr>
                                        <p:cTn id="486" dur="1" fill="hold">
                                          <p:stCondLst>
                                            <p:cond delay="1999"/>
                                          </p:stCondLst>
                                        </p:cTn>
                                        <p:tgtEl>
                                          <p:spTgt spid="73778"/>
                                        </p:tgtEl>
                                        <p:attrNameLst>
                                          <p:attrName>style.visibility</p:attrName>
                                        </p:attrNameLst>
                                      </p:cBhvr>
                                      <p:to>
                                        <p:strVal val="hidden"/>
                                      </p:to>
                                    </p:set>
                                  </p:childTnLst>
                                </p:cTn>
                              </p:par>
                              <p:par>
                                <p:cTn id="487" presetID="11" presetClass="exit" presetSubtype="0" fill="hold" grpId="1" nodeType="withEffect">
                                  <p:stCondLst>
                                    <p:cond delay="0"/>
                                  </p:stCondLst>
                                  <p:childTnLst>
                                    <p:anim calcmode="discrete" valueType="str">
                                      <p:cBhvr>
                                        <p:cTn id="488" dur="2000"/>
                                        <p:tgtEl>
                                          <p:spTgt spid="73777"/>
                                        </p:tgtEl>
                                        <p:attrNameLst>
                                          <p:attrName>style.visibility</p:attrName>
                                        </p:attrNameLst>
                                      </p:cBhvr>
                                      <p:tavLst>
                                        <p:tav tm="0">
                                          <p:val>
                                            <p:strVal val="hidden"/>
                                          </p:val>
                                        </p:tav>
                                        <p:tav tm="50000">
                                          <p:val>
                                            <p:strVal val="visible"/>
                                          </p:val>
                                        </p:tav>
                                      </p:tavLst>
                                    </p:anim>
                                    <p:set>
                                      <p:cBhvr>
                                        <p:cTn id="489" dur="1" fill="hold">
                                          <p:stCondLst>
                                            <p:cond delay="1999"/>
                                          </p:stCondLst>
                                        </p:cTn>
                                        <p:tgtEl>
                                          <p:spTgt spid="73777"/>
                                        </p:tgtEl>
                                        <p:attrNameLst>
                                          <p:attrName>style.visibility</p:attrName>
                                        </p:attrNameLst>
                                      </p:cBhvr>
                                      <p:to>
                                        <p:strVal val="hidden"/>
                                      </p:to>
                                    </p:set>
                                  </p:childTnLst>
                                </p:cTn>
                              </p:par>
                              <p:par>
                                <p:cTn id="490" presetID="11" presetClass="exit" presetSubtype="0" fill="hold" grpId="1" nodeType="withEffect">
                                  <p:stCondLst>
                                    <p:cond delay="0"/>
                                  </p:stCondLst>
                                  <p:childTnLst>
                                    <p:anim calcmode="discrete" valueType="str">
                                      <p:cBhvr>
                                        <p:cTn id="491" dur="2000"/>
                                        <p:tgtEl>
                                          <p:spTgt spid="73776"/>
                                        </p:tgtEl>
                                        <p:attrNameLst>
                                          <p:attrName>style.visibility</p:attrName>
                                        </p:attrNameLst>
                                      </p:cBhvr>
                                      <p:tavLst>
                                        <p:tav tm="0">
                                          <p:val>
                                            <p:strVal val="hidden"/>
                                          </p:val>
                                        </p:tav>
                                        <p:tav tm="50000">
                                          <p:val>
                                            <p:strVal val="visible"/>
                                          </p:val>
                                        </p:tav>
                                      </p:tavLst>
                                    </p:anim>
                                    <p:set>
                                      <p:cBhvr>
                                        <p:cTn id="492" dur="1" fill="hold">
                                          <p:stCondLst>
                                            <p:cond delay="1999"/>
                                          </p:stCondLst>
                                        </p:cTn>
                                        <p:tgtEl>
                                          <p:spTgt spid="73776"/>
                                        </p:tgtEl>
                                        <p:attrNameLst>
                                          <p:attrName>style.visibility</p:attrName>
                                        </p:attrNameLst>
                                      </p:cBhvr>
                                      <p:to>
                                        <p:strVal val="hidden"/>
                                      </p:to>
                                    </p:set>
                                  </p:childTnLst>
                                </p:cTn>
                              </p:par>
                              <p:par>
                                <p:cTn id="493" presetID="11" presetClass="exit" presetSubtype="0" fill="hold" grpId="1" nodeType="withEffect">
                                  <p:stCondLst>
                                    <p:cond delay="0"/>
                                  </p:stCondLst>
                                  <p:childTnLst>
                                    <p:anim calcmode="discrete" valueType="str">
                                      <p:cBhvr>
                                        <p:cTn id="494" dur="2000"/>
                                        <p:tgtEl>
                                          <p:spTgt spid="73775"/>
                                        </p:tgtEl>
                                        <p:attrNameLst>
                                          <p:attrName>style.visibility</p:attrName>
                                        </p:attrNameLst>
                                      </p:cBhvr>
                                      <p:tavLst>
                                        <p:tav tm="0">
                                          <p:val>
                                            <p:strVal val="hidden"/>
                                          </p:val>
                                        </p:tav>
                                        <p:tav tm="50000">
                                          <p:val>
                                            <p:strVal val="visible"/>
                                          </p:val>
                                        </p:tav>
                                      </p:tavLst>
                                    </p:anim>
                                    <p:set>
                                      <p:cBhvr>
                                        <p:cTn id="495" dur="1" fill="hold">
                                          <p:stCondLst>
                                            <p:cond delay="1999"/>
                                          </p:stCondLst>
                                        </p:cTn>
                                        <p:tgtEl>
                                          <p:spTgt spid="73775"/>
                                        </p:tgtEl>
                                        <p:attrNameLst>
                                          <p:attrName>style.visibility</p:attrName>
                                        </p:attrNameLst>
                                      </p:cBhvr>
                                      <p:to>
                                        <p:strVal val="hidden"/>
                                      </p:to>
                                    </p:set>
                                  </p:childTnLst>
                                </p:cTn>
                              </p:par>
                              <p:par>
                                <p:cTn id="496" presetID="11" presetClass="exit" presetSubtype="0" fill="hold" grpId="1" nodeType="withEffect">
                                  <p:stCondLst>
                                    <p:cond delay="0"/>
                                  </p:stCondLst>
                                  <p:childTnLst>
                                    <p:anim calcmode="discrete" valueType="str">
                                      <p:cBhvr>
                                        <p:cTn id="497" dur="2000"/>
                                        <p:tgtEl>
                                          <p:spTgt spid="73774"/>
                                        </p:tgtEl>
                                        <p:attrNameLst>
                                          <p:attrName>style.visibility</p:attrName>
                                        </p:attrNameLst>
                                      </p:cBhvr>
                                      <p:tavLst>
                                        <p:tav tm="0">
                                          <p:val>
                                            <p:strVal val="hidden"/>
                                          </p:val>
                                        </p:tav>
                                        <p:tav tm="50000">
                                          <p:val>
                                            <p:strVal val="visible"/>
                                          </p:val>
                                        </p:tav>
                                      </p:tavLst>
                                    </p:anim>
                                    <p:set>
                                      <p:cBhvr>
                                        <p:cTn id="498" dur="1" fill="hold">
                                          <p:stCondLst>
                                            <p:cond delay="1999"/>
                                          </p:stCondLst>
                                        </p:cTn>
                                        <p:tgtEl>
                                          <p:spTgt spid="73774"/>
                                        </p:tgtEl>
                                        <p:attrNameLst>
                                          <p:attrName>style.visibility</p:attrName>
                                        </p:attrNameLst>
                                      </p:cBhvr>
                                      <p:to>
                                        <p:strVal val="hidden"/>
                                      </p:to>
                                    </p:set>
                                  </p:childTnLst>
                                </p:cTn>
                              </p:par>
                            </p:childTnLst>
                          </p:cTn>
                        </p:par>
                        <p:par>
                          <p:cTn id="499" fill="hold">
                            <p:stCondLst>
                              <p:cond delay="2000"/>
                            </p:stCondLst>
                            <p:childTnLst>
                              <p:par>
                                <p:cTn id="500" presetID="1" presetClass="entr" presetSubtype="0" fill="hold" nodeType="afterEffect">
                                  <p:stCondLst>
                                    <p:cond delay="0"/>
                                  </p:stCondLst>
                                  <p:childTnLst>
                                    <p:set>
                                      <p:cBhvr>
                                        <p:cTn id="501" dur="1" fill="hold">
                                          <p:stCondLst>
                                            <p:cond delay="0"/>
                                          </p:stCondLst>
                                        </p:cTn>
                                        <p:tgtEl>
                                          <p:spTgt spid="73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2" grpId="0" animBg="1"/>
      <p:bldP spid="73752" grpId="1" animBg="1"/>
      <p:bldP spid="73753" grpId="0" animBg="1"/>
      <p:bldP spid="73753" grpId="1" animBg="1"/>
      <p:bldP spid="73754" grpId="0" animBg="1"/>
      <p:bldP spid="73754" grpId="1" animBg="1"/>
      <p:bldP spid="73755" grpId="0" animBg="1"/>
      <p:bldP spid="73755" grpId="1" animBg="1"/>
      <p:bldP spid="73756" grpId="0" animBg="1"/>
      <p:bldP spid="73756" grpId="1" animBg="1"/>
      <p:bldP spid="73757" grpId="0" animBg="1"/>
      <p:bldP spid="73757" grpId="1" animBg="1"/>
      <p:bldP spid="73758" grpId="0" animBg="1"/>
      <p:bldP spid="73758" grpId="1" animBg="1"/>
      <p:bldP spid="73759" grpId="0" animBg="1"/>
      <p:bldP spid="73759" grpId="1" animBg="1"/>
      <p:bldP spid="73760" grpId="0" animBg="1"/>
      <p:bldP spid="73760" grpId="1" animBg="1"/>
      <p:bldP spid="73761" grpId="0" animBg="1"/>
      <p:bldP spid="73761" grpId="1" animBg="1"/>
      <p:bldP spid="73762" grpId="0" animBg="1"/>
      <p:bldP spid="73762" grpId="1" animBg="1"/>
      <p:bldP spid="73763" grpId="0" animBg="1"/>
      <p:bldP spid="73763" grpId="1" animBg="1"/>
      <p:bldP spid="73764" grpId="0" animBg="1"/>
      <p:bldP spid="73764" grpId="1" animBg="1"/>
      <p:bldP spid="73765" grpId="0" animBg="1"/>
      <p:bldP spid="73765" grpId="1" animBg="1"/>
      <p:bldP spid="73766" grpId="0" animBg="1"/>
      <p:bldP spid="73766" grpId="1" animBg="1"/>
      <p:bldP spid="73767" grpId="0" animBg="1"/>
      <p:bldP spid="73767" grpId="1" animBg="1"/>
      <p:bldP spid="73768" grpId="0" animBg="1"/>
      <p:bldP spid="73768" grpId="1" animBg="1"/>
      <p:bldP spid="73769" grpId="0" animBg="1"/>
      <p:bldP spid="73769" grpId="1" animBg="1"/>
      <p:bldP spid="73770" grpId="0" animBg="1"/>
      <p:bldP spid="73770" grpId="1" animBg="1"/>
      <p:bldP spid="73771" grpId="0" animBg="1"/>
      <p:bldP spid="73771" grpId="1" animBg="1"/>
      <p:bldP spid="73772" grpId="0" animBg="1"/>
      <p:bldP spid="73772" grpId="1" animBg="1"/>
      <p:bldP spid="73773" grpId="0" animBg="1"/>
      <p:bldP spid="73773" grpId="1" animBg="1"/>
      <p:bldP spid="73774" grpId="0" animBg="1"/>
      <p:bldP spid="73774" grpId="1" animBg="1"/>
      <p:bldP spid="73775" grpId="0" animBg="1"/>
      <p:bldP spid="73775" grpId="1" animBg="1"/>
      <p:bldP spid="73776" grpId="0" animBg="1"/>
      <p:bldP spid="73776" grpId="1" animBg="1"/>
      <p:bldP spid="73777" grpId="0" animBg="1"/>
      <p:bldP spid="73777" grpId="1" animBg="1"/>
      <p:bldP spid="73778" grpId="0" animBg="1"/>
      <p:bldP spid="73778" grpId="1" animBg="1"/>
      <p:bldP spid="73782" grpId="0" animBg="1"/>
      <p:bldP spid="73782" grpId="1" animBg="1"/>
      <p:bldP spid="73783" grpId="0" animBg="1"/>
      <p:bldP spid="73783" grpId="1" animBg="1"/>
      <p:bldP spid="73784" grpId="0" animBg="1"/>
      <p:bldP spid="73784" grpId="1" animBg="1"/>
      <p:bldP spid="73785" grpId="0" animBg="1"/>
      <p:bldP spid="73785" grpId="1" animBg="1"/>
      <p:bldP spid="73786" grpId="0" animBg="1"/>
      <p:bldP spid="73786" grpId="1" animBg="1"/>
      <p:bldP spid="73787" grpId="0" animBg="1"/>
      <p:bldP spid="73787" grpId="1" animBg="1"/>
      <p:bldP spid="73788" grpId="0" animBg="1"/>
      <p:bldP spid="73788" grpId="1" animBg="1"/>
      <p:bldP spid="73789" grpId="0" animBg="1"/>
      <p:bldP spid="73789" grpId="1" animBg="1"/>
      <p:bldP spid="73790" grpId="0" animBg="1"/>
      <p:bldP spid="73790" grpId="1" animBg="1"/>
      <p:bldP spid="73791" grpId="0" animBg="1"/>
      <p:bldP spid="73791" grpId="1" animBg="1"/>
      <p:bldP spid="73792" grpId="0" animBg="1"/>
      <p:bldP spid="73792" grpId="1" animBg="1"/>
      <p:bldP spid="73793" grpId="0" animBg="1"/>
      <p:bldP spid="73793" grpId="1" animBg="1"/>
      <p:bldP spid="73794" grpId="0" animBg="1"/>
      <p:bldP spid="73794" grpId="1" animBg="1"/>
      <p:bldP spid="73795" grpId="0" animBg="1"/>
      <p:bldP spid="73795" grpId="1" animBg="1"/>
      <p:bldP spid="73796" grpId="0" animBg="1"/>
      <p:bldP spid="73796" grpId="1" animBg="1"/>
      <p:bldP spid="73797" grpId="0" animBg="1"/>
      <p:bldP spid="73797" grpId="1" animBg="1"/>
      <p:bldP spid="73798" grpId="0" animBg="1"/>
      <p:bldP spid="73798" grpId="1" animBg="1"/>
      <p:bldP spid="73799" grpId="0" animBg="1"/>
      <p:bldP spid="73799" grpId="1" animBg="1"/>
      <p:bldP spid="73800" grpId="0" animBg="1"/>
      <p:bldP spid="73800" grpId="1" animBg="1"/>
      <p:bldP spid="73801" grpId="0" animBg="1"/>
      <p:bldP spid="73801" grpId="1" animBg="1"/>
      <p:bldP spid="73802" grpId="0" animBg="1"/>
      <p:bldP spid="73802" grpId="1" animBg="1"/>
      <p:bldP spid="73803" grpId="0" animBg="1"/>
      <p:bldP spid="73803" grpId="1" animBg="1"/>
      <p:bldP spid="73804" grpId="0" animBg="1"/>
      <p:bldP spid="73804" grpId="1" animBg="1"/>
      <p:bldP spid="73805" grpId="0" animBg="1"/>
      <p:bldP spid="73805" grpId="1" animBg="1"/>
      <p:bldP spid="73806" grpId="0" animBg="1"/>
      <p:bldP spid="73806" grpId="1" animBg="1"/>
      <p:bldP spid="73807" grpId="0" animBg="1"/>
      <p:bldP spid="73807" grpId="1" animBg="1"/>
      <p:bldP spid="73808" grpId="0" animBg="1"/>
      <p:bldP spid="73808" grpId="1" animBg="1"/>
      <p:bldP spid="73809" grpId="0" animBg="1"/>
      <p:bldP spid="73809" grpId="1" animBg="1"/>
      <p:bldP spid="73810" grpId="0" animBg="1"/>
      <p:bldP spid="73810" grpId="1" animBg="1"/>
      <p:bldP spid="73811" grpId="0" animBg="1"/>
      <p:bldP spid="73811" grpId="1" animBg="1"/>
      <p:bldP spid="73812" grpId="0" animBg="1"/>
      <p:bldP spid="73812" grpId="1" animBg="1"/>
      <p:bldP spid="73813" grpId="0" animBg="1"/>
      <p:bldP spid="73813" grpId="1" animBg="1"/>
      <p:bldP spid="73814" grpId="0" animBg="1"/>
      <p:bldP spid="73814" grpId="1" animBg="1"/>
      <p:bldP spid="73815" grpId="0" animBg="1"/>
      <p:bldP spid="73815" grpId="1" animBg="1"/>
      <p:bldP spid="73816" grpId="0" animBg="1"/>
      <p:bldP spid="73816" grpId="1" animBg="1"/>
      <p:bldP spid="73817" grpId="0" animBg="1"/>
      <p:bldP spid="73817" grpId="1" animBg="1"/>
      <p:bldP spid="73818" grpId="0" animBg="1"/>
      <p:bldP spid="73818" grpId="1" animBg="1"/>
      <p:bldP spid="73819" grpId="0" animBg="1"/>
      <p:bldP spid="73819" grpId="1" animBg="1"/>
      <p:bldP spid="73820" grpId="0" animBg="1"/>
      <p:bldP spid="73820" grpId="1" animBg="1"/>
      <p:bldP spid="73821" grpId="0" animBg="1"/>
      <p:bldP spid="73821" grpId="1" animBg="1"/>
      <p:bldP spid="73822" grpId="0" animBg="1"/>
      <p:bldP spid="73822" grpId="1" animBg="1"/>
      <p:bldP spid="73823" grpId="0" animBg="1"/>
      <p:bldP spid="73823" grpId="1" animBg="1"/>
      <p:bldP spid="73824" grpId="0" animBg="1"/>
      <p:bldP spid="73824" grpId="1" animBg="1"/>
      <p:bldP spid="73825" grpId="0" animBg="1"/>
      <p:bldP spid="73825" grpId="1" animBg="1"/>
      <p:bldP spid="73826" grpId="0" animBg="1"/>
      <p:bldP spid="73826" grpId="1" animBg="1"/>
      <p:bldP spid="73827" grpId="0" animBg="1"/>
      <p:bldP spid="73827" grpId="1" animBg="1"/>
      <p:bldP spid="73828" grpId="0" animBg="1"/>
      <p:bldP spid="73828" grpId="1" animBg="1"/>
      <p:bldP spid="73829" grpId="0" animBg="1"/>
      <p:bldP spid="73829" grpId="1" animBg="1"/>
      <p:bldP spid="73830" grpId="0" animBg="1"/>
      <p:bldP spid="73830" grpId="1" animBg="1"/>
      <p:bldP spid="73831" grpId="0" animBg="1"/>
      <p:bldP spid="73831" grpId="1" animBg="1"/>
      <p:bldP spid="73832" grpId="0" animBg="1"/>
      <p:bldP spid="73832" grpId="1" animBg="1"/>
      <p:bldP spid="73833" grpId="0" animBg="1"/>
      <p:bldP spid="73833" grpId="1" animBg="1"/>
      <p:bldP spid="73834" grpId="0" animBg="1"/>
      <p:bldP spid="73834" grpId="1" animBg="1"/>
      <p:bldP spid="73835" grpId="0" animBg="1"/>
      <p:bldP spid="73835" grpId="1" animBg="1"/>
      <p:bldP spid="73836" grpId="0" animBg="1"/>
      <p:bldP spid="73836" grpId="1" animBg="1"/>
      <p:bldP spid="73837" grpId="0" animBg="1"/>
      <p:bldP spid="73837" grpId="1" animBg="1"/>
      <p:bldP spid="73838" grpId="0" animBg="1"/>
      <p:bldP spid="73838" grpId="1" animBg="1"/>
      <p:bldP spid="73839" grpId="0" animBg="1"/>
      <p:bldP spid="73839" grpId="1" animBg="1"/>
      <p:bldP spid="73840" grpId="0" animBg="1"/>
      <p:bldP spid="73840" grpId="1" animBg="1"/>
      <p:bldP spid="73841" grpId="0" animBg="1"/>
      <p:bldP spid="73841" grpId="1" animBg="1"/>
      <p:bldP spid="73842" grpId="0" animBg="1"/>
      <p:bldP spid="73842" grpId="1" animBg="1"/>
      <p:bldP spid="73843" grpId="0" animBg="1"/>
      <p:bldP spid="73843" grpId="1" animBg="1"/>
      <p:bldP spid="73844" grpId="0" animBg="1"/>
      <p:bldP spid="73844" grpId="1" animBg="1"/>
      <p:bldP spid="73845" grpId="0" animBg="1"/>
      <p:bldP spid="73845" grpId="1" animBg="1"/>
      <p:bldP spid="73846" grpId="0" animBg="1"/>
      <p:bldP spid="73846" grpId="1" animBg="1"/>
      <p:bldP spid="73847" grpId="0" animBg="1"/>
      <p:bldP spid="73847" grpId="1" animBg="1"/>
      <p:bldP spid="73848" grpId="0" animBg="1"/>
      <p:bldP spid="73848" grpId="1" animBg="1"/>
      <p:bldP spid="73849" grpId="0" animBg="1"/>
      <p:bldP spid="73849" grpId="1" animBg="1"/>
      <p:bldP spid="73850" grpId="0" animBg="1"/>
      <p:bldP spid="7385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ChangeArrowheads="1"/>
          </p:cNvSpPr>
          <p:nvPr/>
        </p:nvSpPr>
        <p:spPr bwMode="auto">
          <a:xfrm>
            <a:off x="0" y="1340768"/>
            <a:ext cx="8905875" cy="1874838"/>
          </a:xfrm>
          <a:prstGeom prst="rect">
            <a:avLst/>
          </a:prstGeom>
          <a:gradFill rotWithShape="1">
            <a:gsLst>
              <a:gs pos="0">
                <a:srgbClr val="FFFFD1"/>
              </a:gs>
              <a:gs pos="50000">
                <a:schemeClr val="bg1"/>
              </a:gs>
              <a:gs pos="100000">
                <a:srgbClr val="FFFFD1"/>
              </a:gs>
            </a:gsLst>
            <a:lin ang="0" scaled="1"/>
          </a:gradFill>
          <a:ln w="12700" algn="ctr">
            <a:solidFill>
              <a:schemeClr val="tx1"/>
            </a:solidFill>
            <a:miter lim="800000"/>
            <a:headEnd/>
            <a:tailEnd/>
          </a:ln>
          <a:effectLst/>
        </p:spPr>
        <p:txBody>
          <a:bodyPr wrap="none" anchor="ctr"/>
          <a:lstStyle/>
          <a:p>
            <a:endParaRPr lang="el-GR"/>
          </a:p>
        </p:txBody>
      </p:sp>
      <p:sp>
        <p:nvSpPr>
          <p:cNvPr id="336899" name="Rectangle 3"/>
          <p:cNvSpPr>
            <a:spLocks noChangeArrowheads="1"/>
          </p:cNvSpPr>
          <p:nvPr/>
        </p:nvSpPr>
        <p:spPr bwMode="auto">
          <a:xfrm>
            <a:off x="119063" y="3309938"/>
            <a:ext cx="8905875" cy="3159125"/>
          </a:xfrm>
          <a:prstGeom prst="rect">
            <a:avLst/>
          </a:prstGeom>
          <a:gradFill rotWithShape="1">
            <a:gsLst>
              <a:gs pos="0">
                <a:srgbClr val="FFFFD1"/>
              </a:gs>
              <a:gs pos="50000">
                <a:schemeClr val="bg1"/>
              </a:gs>
              <a:gs pos="100000">
                <a:srgbClr val="FFFFD1"/>
              </a:gs>
            </a:gsLst>
            <a:lin ang="0" scaled="1"/>
          </a:gradFill>
          <a:ln w="12700" algn="ctr">
            <a:solidFill>
              <a:schemeClr val="tx1"/>
            </a:solidFill>
            <a:miter lim="800000"/>
            <a:headEnd/>
            <a:tailEnd/>
          </a:ln>
          <a:effectLst/>
        </p:spPr>
        <p:txBody>
          <a:bodyPr wrap="none" anchor="ctr"/>
          <a:lstStyle/>
          <a:p>
            <a:endParaRPr lang="el-GR"/>
          </a:p>
        </p:txBody>
      </p:sp>
      <p:pic>
        <p:nvPicPr>
          <p:cNvPr id="336900" name="Picture 4" descr="1_2_2_5_ID5_T3"/>
          <p:cNvPicPr>
            <a:picLocks noChangeAspect="1" noChangeArrowheads="1"/>
          </p:cNvPicPr>
          <p:nvPr/>
        </p:nvPicPr>
        <p:blipFill>
          <a:blip r:embed="rId3" cstate="print"/>
          <a:srcRect l="51509" t="18129" r="2519" b="42223"/>
          <a:stretch>
            <a:fillRect/>
          </a:stretch>
        </p:blipFill>
        <p:spPr bwMode="auto">
          <a:xfrm>
            <a:off x="7308304" y="4786131"/>
            <a:ext cx="1618679" cy="1370938"/>
          </a:xfrm>
          <a:prstGeom prst="rect">
            <a:avLst/>
          </a:prstGeom>
          <a:noFill/>
        </p:spPr>
      </p:pic>
      <p:sp>
        <p:nvSpPr>
          <p:cNvPr id="336901" name="Rectangle 5"/>
          <p:cNvSpPr>
            <a:spLocks noGrp="1" noChangeArrowheads="1"/>
          </p:cNvSpPr>
          <p:nvPr>
            <p:ph type="title"/>
          </p:nvPr>
        </p:nvSpPr>
        <p:spPr>
          <a:xfrm>
            <a:off x="467544" y="0"/>
            <a:ext cx="8229600" cy="1143000"/>
          </a:xfrm>
        </p:spPr>
        <p:txBody>
          <a:bodyPr>
            <a:normAutofit fontScale="90000"/>
          </a:bodyPr>
          <a:lstStyle/>
          <a:p>
            <a:r>
              <a:rPr lang="el-GR" b="1" dirty="0"/>
              <a:t>Γενετική προδιάθεση-Διαταραχές επιδερμίδας</a:t>
            </a:r>
            <a:endParaRPr lang="en-US" b="1" dirty="0"/>
          </a:p>
        </p:txBody>
      </p:sp>
      <p:sp>
        <p:nvSpPr>
          <p:cNvPr id="336902" name="Rectangle 4"/>
          <p:cNvSpPr>
            <a:spLocks noChangeArrowheads="1"/>
          </p:cNvSpPr>
          <p:nvPr/>
        </p:nvSpPr>
        <p:spPr bwMode="auto">
          <a:xfrm>
            <a:off x="136525" y="1295400"/>
            <a:ext cx="2332038" cy="630238"/>
          </a:xfrm>
          <a:prstGeom prst="rect">
            <a:avLst/>
          </a:prstGeom>
          <a:noFill/>
          <a:ln w="9525">
            <a:noFill/>
            <a:miter lim="800000"/>
            <a:headEnd/>
            <a:tailEnd/>
          </a:ln>
          <a:effectLst/>
        </p:spPr>
        <p:txBody>
          <a:bodyPr/>
          <a:lstStyle/>
          <a:p>
            <a:pPr eaLnBrk="1" hangingPunct="1">
              <a:spcBef>
                <a:spcPct val="20000"/>
              </a:spcBef>
              <a:buClr>
                <a:srgbClr val="DA1E49"/>
              </a:buClr>
              <a:buFont typeface="Times" pitchFamily="18" charset="0"/>
              <a:buNone/>
            </a:pPr>
            <a:r>
              <a:rPr lang="el-GR" b="1" dirty="0">
                <a:solidFill>
                  <a:srgbClr val="4D4D4D"/>
                </a:solidFill>
              </a:rPr>
              <a:t>Φυσιολογικά</a:t>
            </a:r>
            <a:endParaRPr lang="en-GB" b="1" dirty="0">
              <a:solidFill>
                <a:srgbClr val="4D4D4D"/>
              </a:solidFill>
            </a:endParaRPr>
          </a:p>
        </p:txBody>
      </p:sp>
      <p:sp>
        <p:nvSpPr>
          <p:cNvPr id="336903" name="AutoShape 7"/>
          <p:cNvSpPr>
            <a:spLocks noChangeArrowheads="1"/>
          </p:cNvSpPr>
          <p:nvPr/>
        </p:nvSpPr>
        <p:spPr bwMode="auto">
          <a:xfrm>
            <a:off x="241300" y="1685925"/>
            <a:ext cx="2292350" cy="1474788"/>
          </a:xfrm>
          <a:prstGeom prst="rightArrow">
            <a:avLst>
              <a:gd name="adj1" fmla="val 69648"/>
              <a:gd name="adj2" fmla="val 43486"/>
            </a:avLst>
          </a:prstGeom>
          <a:solidFill>
            <a:schemeClr val="accent1"/>
          </a:solidFill>
          <a:ln w="9525" algn="ctr">
            <a:solidFill>
              <a:schemeClr val="tx1"/>
            </a:solidFill>
            <a:miter lim="800000"/>
            <a:headEnd/>
            <a:tailEnd/>
          </a:ln>
          <a:effectLst/>
        </p:spPr>
        <p:txBody>
          <a:bodyPr wrap="none" anchor="ctr"/>
          <a:lstStyle/>
          <a:p>
            <a:pPr marL="119063" indent="-119063">
              <a:buClr>
                <a:srgbClr val="DA1E49"/>
              </a:buClr>
              <a:buFontTx/>
              <a:buChar char="•"/>
            </a:pPr>
            <a:r>
              <a:rPr lang="el-GR" sz="1400" dirty="0">
                <a:solidFill>
                  <a:schemeClr val="bg1"/>
                </a:solidFill>
              </a:rPr>
              <a:t>Δεσμοσωμάτια ακέραια</a:t>
            </a:r>
            <a:endParaRPr lang="en-GB" sz="1400" dirty="0">
              <a:solidFill>
                <a:schemeClr val="bg1"/>
              </a:solidFill>
            </a:endParaRPr>
          </a:p>
          <a:p>
            <a:pPr marL="119063" indent="-119063">
              <a:buClr>
                <a:srgbClr val="DA1E49"/>
              </a:buClr>
              <a:buFontTx/>
              <a:buChar char="•"/>
            </a:pPr>
            <a:r>
              <a:rPr lang="el-GR" sz="1400" dirty="0">
                <a:solidFill>
                  <a:schemeClr val="bg1"/>
                </a:solidFill>
              </a:rPr>
              <a:t>Δράση πρωτεασών</a:t>
            </a:r>
          </a:p>
          <a:p>
            <a:pPr marL="119063" indent="-119063">
              <a:buClr>
                <a:srgbClr val="DA1E49"/>
              </a:buClr>
            </a:pPr>
            <a:r>
              <a:rPr lang="el-GR" sz="1400" dirty="0">
                <a:solidFill>
                  <a:schemeClr val="bg1"/>
                </a:solidFill>
              </a:rPr>
              <a:t> φυσιολογική</a:t>
            </a:r>
            <a:endParaRPr lang="en-US" sz="1400" dirty="0">
              <a:solidFill>
                <a:schemeClr val="bg1"/>
              </a:solidFill>
            </a:endParaRPr>
          </a:p>
        </p:txBody>
      </p:sp>
      <p:pic>
        <p:nvPicPr>
          <p:cNvPr id="336904" name="Picture 8" descr="Image_A"/>
          <p:cNvPicPr>
            <a:picLocks noChangeAspect="1" noChangeArrowheads="1"/>
          </p:cNvPicPr>
          <p:nvPr/>
        </p:nvPicPr>
        <p:blipFill>
          <a:blip r:embed="rId4" cstate="print"/>
          <a:srcRect/>
          <a:stretch>
            <a:fillRect/>
          </a:stretch>
        </p:blipFill>
        <p:spPr bwMode="auto">
          <a:xfrm>
            <a:off x="6804248" y="1916832"/>
            <a:ext cx="2182813" cy="1716087"/>
          </a:xfrm>
          <a:prstGeom prst="rect">
            <a:avLst/>
          </a:prstGeom>
          <a:noFill/>
        </p:spPr>
      </p:pic>
      <p:sp>
        <p:nvSpPr>
          <p:cNvPr id="336905" name="AutoShape 9"/>
          <p:cNvSpPr>
            <a:spLocks noChangeArrowheads="1"/>
          </p:cNvSpPr>
          <p:nvPr/>
        </p:nvSpPr>
        <p:spPr bwMode="auto">
          <a:xfrm>
            <a:off x="6523038" y="2208213"/>
            <a:ext cx="311150" cy="520700"/>
          </a:xfrm>
          <a:prstGeom prst="rightArrow">
            <a:avLst>
              <a:gd name="adj1" fmla="val 50000"/>
              <a:gd name="adj2" fmla="val 25000"/>
            </a:avLst>
          </a:prstGeom>
          <a:solidFill>
            <a:schemeClr val="accent1"/>
          </a:solidFill>
          <a:ln w="9525" algn="ctr">
            <a:solidFill>
              <a:schemeClr val="tx1"/>
            </a:solidFill>
            <a:miter lim="800000"/>
            <a:headEnd/>
            <a:tailEnd/>
          </a:ln>
          <a:effectLst/>
        </p:spPr>
        <p:txBody>
          <a:bodyPr wrap="none" anchor="ctr"/>
          <a:lstStyle/>
          <a:p>
            <a:pPr marL="119063" indent="-119063">
              <a:buClr>
                <a:srgbClr val="DA1E49"/>
              </a:buClr>
            </a:pPr>
            <a:endParaRPr lang="el-GR" sz="1400">
              <a:solidFill>
                <a:schemeClr val="bg2"/>
              </a:solidFill>
            </a:endParaRPr>
          </a:p>
        </p:txBody>
      </p:sp>
      <p:sp>
        <p:nvSpPr>
          <p:cNvPr id="336906" name="Rectangle 4"/>
          <p:cNvSpPr>
            <a:spLocks noChangeArrowheads="1"/>
          </p:cNvSpPr>
          <p:nvPr/>
        </p:nvSpPr>
        <p:spPr bwMode="auto">
          <a:xfrm>
            <a:off x="133350" y="3235325"/>
            <a:ext cx="7780338" cy="465138"/>
          </a:xfrm>
          <a:prstGeom prst="rect">
            <a:avLst/>
          </a:prstGeom>
          <a:noFill/>
          <a:ln w="9525">
            <a:noFill/>
            <a:miter lim="800000"/>
            <a:headEnd/>
            <a:tailEnd/>
          </a:ln>
          <a:effectLst/>
        </p:spPr>
        <p:txBody>
          <a:bodyPr/>
          <a:lstStyle/>
          <a:p>
            <a:pPr eaLnBrk="1" hangingPunct="1">
              <a:spcBef>
                <a:spcPct val="20000"/>
              </a:spcBef>
              <a:buClr>
                <a:srgbClr val="DA1E49"/>
              </a:buClr>
              <a:buFont typeface="Times" pitchFamily="18" charset="0"/>
              <a:buNone/>
            </a:pPr>
            <a:r>
              <a:rPr lang="el-GR" b="1" dirty="0">
                <a:solidFill>
                  <a:srgbClr val="4D4D4D"/>
                </a:solidFill>
              </a:rPr>
              <a:t>Δέρμα στην ατοπιλή δερματιτιδα</a:t>
            </a:r>
            <a:endParaRPr lang="en-GB" b="1" dirty="0">
              <a:solidFill>
                <a:srgbClr val="4D4D4D"/>
              </a:solidFill>
            </a:endParaRPr>
          </a:p>
        </p:txBody>
      </p:sp>
      <p:sp>
        <p:nvSpPr>
          <p:cNvPr id="336907" name="AutoShape 11"/>
          <p:cNvSpPr>
            <a:spLocks noChangeArrowheads="1"/>
          </p:cNvSpPr>
          <p:nvPr/>
        </p:nvSpPr>
        <p:spPr bwMode="auto">
          <a:xfrm>
            <a:off x="7020272" y="4221088"/>
            <a:ext cx="207963" cy="520700"/>
          </a:xfrm>
          <a:prstGeom prst="rightArrow">
            <a:avLst>
              <a:gd name="adj1" fmla="val 50000"/>
              <a:gd name="adj2" fmla="val 25000"/>
            </a:avLst>
          </a:prstGeom>
          <a:solidFill>
            <a:schemeClr val="accent1"/>
          </a:solidFill>
          <a:ln w="9525" algn="ctr">
            <a:solidFill>
              <a:schemeClr val="tx1"/>
            </a:solidFill>
            <a:miter lim="800000"/>
            <a:headEnd/>
            <a:tailEnd/>
          </a:ln>
          <a:effectLst/>
        </p:spPr>
        <p:txBody>
          <a:bodyPr wrap="none" anchor="ctr"/>
          <a:lstStyle/>
          <a:p>
            <a:pPr marL="119063" indent="-119063">
              <a:buClr>
                <a:srgbClr val="DA1E49"/>
              </a:buClr>
            </a:pPr>
            <a:endParaRPr lang="el-GR" sz="1400">
              <a:solidFill>
                <a:schemeClr val="bg2"/>
              </a:solidFill>
            </a:endParaRPr>
          </a:p>
        </p:txBody>
      </p:sp>
      <p:sp>
        <p:nvSpPr>
          <p:cNvPr id="336908" name="Rectangle 4"/>
          <p:cNvSpPr>
            <a:spLocks noChangeArrowheads="1"/>
          </p:cNvSpPr>
          <p:nvPr/>
        </p:nvSpPr>
        <p:spPr bwMode="auto">
          <a:xfrm>
            <a:off x="163513" y="3613150"/>
            <a:ext cx="2332037" cy="630238"/>
          </a:xfrm>
          <a:prstGeom prst="rect">
            <a:avLst/>
          </a:prstGeom>
          <a:noFill/>
          <a:ln w="9525">
            <a:noFill/>
            <a:miter lim="800000"/>
            <a:headEnd/>
            <a:tailEnd/>
          </a:ln>
          <a:effectLst/>
        </p:spPr>
        <p:txBody>
          <a:bodyPr/>
          <a:lstStyle/>
          <a:p>
            <a:pPr marL="112713" indent="-112713" eaLnBrk="1" hangingPunct="1">
              <a:spcBef>
                <a:spcPct val="20000"/>
              </a:spcBef>
              <a:buClr>
                <a:srgbClr val="DA1E49"/>
              </a:buClr>
              <a:buFont typeface="Times" pitchFamily="18" charset="0"/>
              <a:buNone/>
            </a:pPr>
            <a:r>
              <a:rPr lang="el-GR" sz="1400" dirty="0">
                <a:solidFill>
                  <a:srgbClr val="4D4D4D"/>
                </a:solidFill>
              </a:rPr>
              <a:t>Γεννετικοί παράγοντες</a:t>
            </a:r>
            <a:endParaRPr lang="en-GB" sz="1200" dirty="0">
              <a:solidFill>
                <a:srgbClr val="4D4D4D"/>
              </a:solidFill>
            </a:endParaRPr>
          </a:p>
        </p:txBody>
      </p:sp>
      <p:sp>
        <p:nvSpPr>
          <p:cNvPr id="336909" name="Rectangle 4"/>
          <p:cNvSpPr>
            <a:spLocks noChangeArrowheads="1"/>
          </p:cNvSpPr>
          <p:nvPr/>
        </p:nvSpPr>
        <p:spPr bwMode="auto">
          <a:xfrm>
            <a:off x="0" y="5085184"/>
            <a:ext cx="1547664" cy="630237"/>
          </a:xfrm>
          <a:prstGeom prst="rect">
            <a:avLst/>
          </a:prstGeom>
          <a:noFill/>
          <a:ln w="9525">
            <a:noFill/>
            <a:miter lim="800000"/>
            <a:headEnd/>
            <a:tailEnd/>
          </a:ln>
          <a:effectLst/>
        </p:spPr>
        <p:txBody>
          <a:bodyPr/>
          <a:lstStyle/>
          <a:p>
            <a:pPr eaLnBrk="1" hangingPunct="1">
              <a:spcBef>
                <a:spcPct val="20000"/>
              </a:spcBef>
              <a:buClr>
                <a:srgbClr val="DA1E49"/>
              </a:buClr>
              <a:buFont typeface="Times" pitchFamily="18" charset="0"/>
              <a:buNone/>
            </a:pPr>
            <a:r>
              <a:rPr lang="el-GR" sz="1400" dirty="0">
                <a:solidFill>
                  <a:srgbClr val="4D4D4D"/>
                </a:solidFill>
              </a:rPr>
              <a:t>Περιβαλλοντικόί παράγοντες</a:t>
            </a:r>
            <a:endParaRPr lang="en-GB" sz="1200" dirty="0">
              <a:solidFill>
                <a:srgbClr val="4D4D4D"/>
              </a:solidFill>
            </a:endParaRPr>
          </a:p>
        </p:txBody>
      </p:sp>
      <p:sp>
        <p:nvSpPr>
          <p:cNvPr id="336910" name="Text Box 14"/>
          <p:cNvSpPr txBox="1">
            <a:spLocks noChangeArrowheads="1"/>
          </p:cNvSpPr>
          <p:nvPr/>
        </p:nvSpPr>
        <p:spPr bwMode="auto">
          <a:xfrm>
            <a:off x="250825" y="3898900"/>
            <a:ext cx="1290638" cy="480131"/>
          </a:xfrm>
          <a:prstGeom prst="rect">
            <a:avLst/>
          </a:prstGeom>
          <a:solidFill>
            <a:schemeClr val="accent1"/>
          </a:solidFill>
          <a:ln w="9525" algn="ctr">
            <a:noFill/>
            <a:miter lim="800000"/>
            <a:headEnd/>
            <a:tailEnd/>
          </a:ln>
          <a:effectLst/>
        </p:spPr>
        <p:txBody>
          <a:bodyPr tIns="9144" bIns="9144">
            <a:spAutoFit/>
          </a:bodyPr>
          <a:lstStyle/>
          <a:p>
            <a:pPr>
              <a:spcBef>
                <a:spcPct val="50000"/>
              </a:spcBef>
            </a:pPr>
            <a:r>
              <a:rPr lang="el-GR" sz="1000" dirty="0">
                <a:solidFill>
                  <a:schemeClr val="bg1"/>
                </a:solidFill>
              </a:rPr>
              <a:t>Δυσλειτουργία γονιδίων πρωτεασών</a:t>
            </a:r>
            <a:endParaRPr lang="en-US" sz="1000" dirty="0">
              <a:solidFill>
                <a:schemeClr val="bg1"/>
              </a:solidFill>
            </a:endParaRPr>
          </a:p>
        </p:txBody>
      </p:sp>
      <p:sp>
        <p:nvSpPr>
          <p:cNvPr id="336912" name="Text Box 16"/>
          <p:cNvSpPr txBox="1">
            <a:spLocks noChangeArrowheads="1"/>
          </p:cNvSpPr>
          <p:nvPr/>
        </p:nvSpPr>
        <p:spPr bwMode="auto">
          <a:xfrm>
            <a:off x="251520" y="4509120"/>
            <a:ext cx="1290638" cy="326243"/>
          </a:xfrm>
          <a:prstGeom prst="rect">
            <a:avLst/>
          </a:prstGeom>
          <a:solidFill>
            <a:schemeClr val="accent1"/>
          </a:solidFill>
          <a:ln w="9525" algn="ctr">
            <a:noFill/>
            <a:miter lim="800000"/>
            <a:headEnd/>
            <a:tailEnd/>
          </a:ln>
          <a:effectLst/>
        </p:spPr>
        <p:txBody>
          <a:bodyPr wrap="square" tIns="9144" bIns="9144">
            <a:spAutoFit/>
          </a:bodyPr>
          <a:lstStyle/>
          <a:p>
            <a:pPr>
              <a:spcBef>
                <a:spcPct val="50000"/>
              </a:spcBef>
            </a:pPr>
            <a:r>
              <a:rPr lang="el-GR" sz="1000" dirty="0">
                <a:solidFill>
                  <a:schemeClr val="bg1"/>
                </a:solidFill>
              </a:rPr>
              <a:t>Διαταραχές φιλαγκρίνης</a:t>
            </a:r>
            <a:endParaRPr lang="en-US" sz="1000" dirty="0">
              <a:solidFill>
                <a:schemeClr val="bg1"/>
              </a:solidFill>
            </a:endParaRPr>
          </a:p>
        </p:txBody>
      </p:sp>
      <p:sp>
        <p:nvSpPr>
          <p:cNvPr id="336913" name="Text Box 17"/>
          <p:cNvSpPr txBox="1">
            <a:spLocks noChangeArrowheads="1"/>
          </p:cNvSpPr>
          <p:nvPr/>
        </p:nvSpPr>
        <p:spPr bwMode="auto">
          <a:xfrm>
            <a:off x="250825" y="5734050"/>
            <a:ext cx="1290638" cy="553998"/>
          </a:xfrm>
          <a:prstGeom prst="rect">
            <a:avLst/>
          </a:prstGeom>
          <a:solidFill>
            <a:schemeClr val="accent1"/>
          </a:solidFill>
          <a:ln w="9525" algn="ctr">
            <a:noFill/>
            <a:miter lim="800000"/>
            <a:headEnd/>
            <a:tailEnd/>
          </a:ln>
          <a:effectLst/>
        </p:spPr>
        <p:txBody>
          <a:bodyPr>
            <a:spAutoFit/>
          </a:bodyPr>
          <a:lstStyle/>
          <a:p>
            <a:pPr>
              <a:spcBef>
                <a:spcPct val="50000"/>
              </a:spcBef>
            </a:pPr>
            <a:r>
              <a:rPr lang="el-GR" sz="1000" dirty="0">
                <a:solidFill>
                  <a:schemeClr val="bg1"/>
                </a:solidFill>
              </a:rPr>
              <a:t>Σαπούνια, ακάρεα, υπεραντιγόνα </a:t>
            </a:r>
            <a:r>
              <a:rPr lang="en-US" sz="1000" dirty="0">
                <a:solidFill>
                  <a:schemeClr val="bg1"/>
                </a:solidFill>
              </a:rPr>
              <a:t>Staph </a:t>
            </a:r>
            <a:r>
              <a:rPr lang="en-US" sz="1000" dirty="0" err="1">
                <a:solidFill>
                  <a:schemeClr val="bg1"/>
                </a:solidFill>
              </a:rPr>
              <a:t>aureus</a:t>
            </a:r>
            <a:endParaRPr lang="en-US" sz="1000" dirty="0">
              <a:solidFill>
                <a:schemeClr val="bg1"/>
              </a:solidFill>
            </a:endParaRPr>
          </a:p>
        </p:txBody>
      </p:sp>
      <p:sp>
        <p:nvSpPr>
          <p:cNvPr id="336914" name="AutoShape 18"/>
          <p:cNvSpPr>
            <a:spLocks/>
          </p:cNvSpPr>
          <p:nvPr/>
        </p:nvSpPr>
        <p:spPr bwMode="auto">
          <a:xfrm>
            <a:off x="1568450" y="3884613"/>
            <a:ext cx="152400" cy="2466975"/>
          </a:xfrm>
          <a:prstGeom prst="rightBrace">
            <a:avLst>
              <a:gd name="adj1" fmla="val 134896"/>
              <a:gd name="adj2" fmla="val 50000"/>
            </a:avLst>
          </a:prstGeom>
          <a:noFill/>
          <a:ln w="25400">
            <a:solidFill>
              <a:srgbClr val="DA1E49"/>
            </a:solidFill>
            <a:round/>
            <a:headEnd/>
            <a:tailEnd/>
          </a:ln>
          <a:effectLst/>
        </p:spPr>
        <p:txBody>
          <a:bodyPr wrap="none" anchor="ctr"/>
          <a:lstStyle/>
          <a:p>
            <a:endParaRPr lang="el-GR"/>
          </a:p>
        </p:txBody>
      </p:sp>
      <p:sp>
        <p:nvSpPr>
          <p:cNvPr id="336915" name="Rectangle 4"/>
          <p:cNvSpPr>
            <a:spLocks noChangeArrowheads="1"/>
          </p:cNvSpPr>
          <p:nvPr/>
        </p:nvSpPr>
        <p:spPr bwMode="auto">
          <a:xfrm>
            <a:off x="3767138" y="4827588"/>
            <a:ext cx="1801812" cy="630237"/>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l-GR" sz="1400" dirty="0">
                <a:solidFill>
                  <a:srgbClr val="4D4D4D"/>
                </a:solidFill>
              </a:rPr>
              <a:t>Ρυθμός </a:t>
            </a:r>
          </a:p>
          <a:p>
            <a:pPr algn="ctr" eaLnBrk="1" hangingPunct="1">
              <a:spcBef>
                <a:spcPct val="20000"/>
              </a:spcBef>
              <a:buClr>
                <a:srgbClr val="DA1E49"/>
              </a:buClr>
              <a:buFont typeface="Times" pitchFamily="18" charset="0"/>
              <a:buNone/>
            </a:pPr>
            <a:r>
              <a:rPr lang="el-GR" sz="1400" dirty="0">
                <a:solidFill>
                  <a:srgbClr val="4D4D4D"/>
                </a:solidFill>
              </a:rPr>
              <a:t>απόπτωσης</a:t>
            </a:r>
            <a:endParaRPr lang="en-GB" sz="1400" dirty="0">
              <a:solidFill>
                <a:srgbClr val="4D4D4D"/>
              </a:solidFill>
            </a:endParaRPr>
          </a:p>
        </p:txBody>
      </p:sp>
      <p:sp>
        <p:nvSpPr>
          <p:cNvPr id="336916" name="Rectangle 4"/>
          <p:cNvSpPr>
            <a:spLocks noChangeArrowheads="1"/>
          </p:cNvSpPr>
          <p:nvPr/>
        </p:nvSpPr>
        <p:spPr bwMode="auto">
          <a:xfrm>
            <a:off x="5508104" y="4869160"/>
            <a:ext cx="1717005" cy="720080"/>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l-GR" sz="1400" dirty="0">
                <a:solidFill>
                  <a:srgbClr val="4D4D4D"/>
                </a:solidFill>
              </a:rPr>
              <a:t>Ρυθμός αντικατάστασης</a:t>
            </a:r>
            <a:endParaRPr lang="en-GB" sz="1400" dirty="0">
              <a:solidFill>
                <a:srgbClr val="4D4D4D"/>
              </a:solidFill>
            </a:endParaRPr>
          </a:p>
        </p:txBody>
      </p:sp>
      <p:sp>
        <p:nvSpPr>
          <p:cNvPr id="336917" name="Rectangle 4"/>
          <p:cNvSpPr>
            <a:spLocks noChangeArrowheads="1"/>
          </p:cNvSpPr>
          <p:nvPr/>
        </p:nvSpPr>
        <p:spPr bwMode="auto">
          <a:xfrm>
            <a:off x="4644008" y="4941168"/>
            <a:ext cx="1574800" cy="683865"/>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n-GB" sz="3200" b="1">
                <a:solidFill>
                  <a:srgbClr val="DA1E49"/>
                </a:solidFill>
                <a:cs typeface="Arial" charset="0"/>
              </a:rPr>
              <a:t>≠</a:t>
            </a:r>
          </a:p>
        </p:txBody>
      </p:sp>
      <p:sp>
        <p:nvSpPr>
          <p:cNvPr id="336918" name="AutoShape 22"/>
          <p:cNvSpPr>
            <a:spLocks noChangeArrowheads="1"/>
          </p:cNvSpPr>
          <p:nvPr/>
        </p:nvSpPr>
        <p:spPr bwMode="auto">
          <a:xfrm>
            <a:off x="3898900" y="4510088"/>
            <a:ext cx="3111500" cy="1303337"/>
          </a:xfrm>
          <a:prstGeom prst="roundRect">
            <a:avLst>
              <a:gd name="adj" fmla="val 16667"/>
            </a:avLst>
          </a:prstGeom>
          <a:noFill/>
          <a:ln w="25400" algn="ctr">
            <a:solidFill>
              <a:schemeClr val="accent1"/>
            </a:solidFill>
            <a:round/>
            <a:headEnd/>
            <a:tailEnd/>
          </a:ln>
          <a:effectLst/>
        </p:spPr>
        <p:txBody>
          <a:bodyPr wrap="none" anchor="ctr"/>
          <a:lstStyle/>
          <a:p>
            <a:endParaRPr lang="el-GR"/>
          </a:p>
        </p:txBody>
      </p:sp>
      <p:sp>
        <p:nvSpPr>
          <p:cNvPr id="336919" name="Rectangle 4"/>
          <p:cNvSpPr>
            <a:spLocks noChangeArrowheads="1"/>
          </p:cNvSpPr>
          <p:nvPr/>
        </p:nvSpPr>
        <p:spPr bwMode="auto">
          <a:xfrm>
            <a:off x="2555776" y="2204864"/>
            <a:ext cx="1801813" cy="630237"/>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l-GR" sz="1400" dirty="0">
                <a:solidFill>
                  <a:srgbClr val="4D4D4D"/>
                </a:solidFill>
              </a:rPr>
              <a:t>Ρυθμός απόπτωσης κερατινοκυττάρων</a:t>
            </a:r>
            <a:endParaRPr lang="en-GB" sz="1400" dirty="0">
              <a:solidFill>
                <a:srgbClr val="4D4D4D"/>
              </a:solidFill>
            </a:endParaRPr>
          </a:p>
        </p:txBody>
      </p:sp>
      <p:sp>
        <p:nvSpPr>
          <p:cNvPr id="336920" name="Rectangle 4"/>
          <p:cNvSpPr>
            <a:spLocks noChangeArrowheads="1"/>
          </p:cNvSpPr>
          <p:nvPr/>
        </p:nvSpPr>
        <p:spPr bwMode="auto">
          <a:xfrm>
            <a:off x="4644008" y="2060848"/>
            <a:ext cx="1866900" cy="630238"/>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l-GR" sz="1400" dirty="0">
                <a:solidFill>
                  <a:srgbClr val="4D4D4D"/>
                </a:solidFill>
              </a:rPr>
              <a:t>Ρυθμός αντικατάστασης κερατινοκυττάρων</a:t>
            </a:r>
            <a:endParaRPr lang="en-GB" sz="1400" dirty="0">
              <a:solidFill>
                <a:srgbClr val="4D4D4D"/>
              </a:solidFill>
            </a:endParaRPr>
          </a:p>
        </p:txBody>
      </p:sp>
      <p:sp>
        <p:nvSpPr>
          <p:cNvPr id="336921" name="Rectangle 4"/>
          <p:cNvSpPr>
            <a:spLocks noChangeArrowheads="1"/>
          </p:cNvSpPr>
          <p:nvPr/>
        </p:nvSpPr>
        <p:spPr bwMode="auto">
          <a:xfrm>
            <a:off x="3727450" y="2120900"/>
            <a:ext cx="1574800" cy="630238"/>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n-GB" sz="4000">
                <a:solidFill>
                  <a:srgbClr val="DA1E49"/>
                </a:solidFill>
                <a:cs typeface="Arial" charset="0"/>
              </a:rPr>
              <a:t>=</a:t>
            </a:r>
          </a:p>
        </p:txBody>
      </p:sp>
      <p:sp>
        <p:nvSpPr>
          <p:cNvPr id="336922" name="AutoShape 26"/>
          <p:cNvSpPr>
            <a:spLocks noChangeArrowheads="1"/>
          </p:cNvSpPr>
          <p:nvPr/>
        </p:nvSpPr>
        <p:spPr bwMode="auto">
          <a:xfrm>
            <a:off x="2579688" y="1820863"/>
            <a:ext cx="3849687" cy="1303337"/>
          </a:xfrm>
          <a:prstGeom prst="roundRect">
            <a:avLst>
              <a:gd name="adj" fmla="val 16667"/>
            </a:avLst>
          </a:prstGeom>
          <a:noFill/>
          <a:ln w="25400" algn="ctr">
            <a:solidFill>
              <a:schemeClr val="accent1"/>
            </a:solidFill>
            <a:round/>
            <a:headEnd/>
            <a:tailEnd/>
          </a:ln>
          <a:effectLst/>
        </p:spPr>
        <p:txBody>
          <a:bodyPr wrap="none" anchor="ctr"/>
          <a:lstStyle/>
          <a:p>
            <a:endParaRPr lang="el-GR"/>
          </a:p>
        </p:txBody>
      </p:sp>
      <p:sp>
        <p:nvSpPr>
          <p:cNvPr id="336924" name="Rectangle 4"/>
          <p:cNvSpPr>
            <a:spLocks noChangeArrowheads="1"/>
          </p:cNvSpPr>
          <p:nvPr/>
        </p:nvSpPr>
        <p:spPr bwMode="auto">
          <a:xfrm>
            <a:off x="6876256" y="1340768"/>
            <a:ext cx="2028825" cy="593725"/>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l-GR" sz="1800" b="1" dirty="0">
                <a:solidFill>
                  <a:srgbClr val="DA1E49"/>
                </a:solidFill>
              </a:rPr>
              <a:t>Ο επιθηλιακός «τοίχος» έχει φυσιολογική δομή</a:t>
            </a:r>
            <a:endParaRPr lang="en-GB" sz="1800" b="1" dirty="0">
              <a:solidFill>
                <a:srgbClr val="DA1E49"/>
              </a:solidFill>
            </a:endParaRPr>
          </a:p>
        </p:txBody>
      </p:sp>
      <p:sp>
        <p:nvSpPr>
          <p:cNvPr id="336926" name="Rectangle 4"/>
          <p:cNvSpPr>
            <a:spLocks noChangeArrowheads="1"/>
          </p:cNvSpPr>
          <p:nvPr/>
        </p:nvSpPr>
        <p:spPr bwMode="auto">
          <a:xfrm>
            <a:off x="7020272" y="3645024"/>
            <a:ext cx="1900237" cy="630238"/>
          </a:xfrm>
          <a:prstGeom prst="rect">
            <a:avLst/>
          </a:prstGeom>
          <a:noFill/>
          <a:ln w="9525">
            <a:noFill/>
            <a:miter lim="800000"/>
            <a:headEnd/>
            <a:tailEnd/>
          </a:ln>
          <a:effectLst/>
        </p:spPr>
        <p:txBody>
          <a:bodyPr/>
          <a:lstStyle/>
          <a:p>
            <a:pPr algn="ctr" eaLnBrk="1" hangingPunct="1">
              <a:spcBef>
                <a:spcPct val="20000"/>
              </a:spcBef>
              <a:buClr>
                <a:srgbClr val="DA1E49"/>
              </a:buClr>
              <a:buFont typeface="Times" pitchFamily="18" charset="0"/>
              <a:buNone/>
            </a:pPr>
            <a:r>
              <a:rPr lang="el-GR" sz="1800" b="1" dirty="0">
                <a:solidFill>
                  <a:srgbClr val="DA1E49"/>
                </a:solidFill>
              </a:rPr>
              <a:t>Ο επιθηλιακός τοίχος καταρρέει</a:t>
            </a:r>
            <a:endParaRPr lang="en-GB" sz="1800" b="1" dirty="0">
              <a:solidFill>
                <a:srgbClr val="DA1E49"/>
              </a:solidFill>
            </a:endParaRPr>
          </a:p>
        </p:txBody>
      </p:sp>
      <p:grpSp>
        <p:nvGrpSpPr>
          <p:cNvPr id="2" name="Group 31"/>
          <p:cNvGrpSpPr>
            <a:grpSpLocks/>
          </p:cNvGrpSpPr>
          <p:nvPr/>
        </p:nvGrpSpPr>
        <p:grpSpPr bwMode="auto">
          <a:xfrm>
            <a:off x="1762125" y="3986213"/>
            <a:ext cx="2106613" cy="2244725"/>
            <a:chOff x="1110" y="2541"/>
            <a:chExt cx="1327" cy="1414"/>
          </a:xfrm>
        </p:grpSpPr>
        <p:sp>
          <p:nvSpPr>
            <p:cNvPr id="336928" name="AutoShape 32"/>
            <p:cNvSpPr>
              <a:spLocks noChangeArrowheads="1"/>
            </p:cNvSpPr>
            <p:nvPr/>
          </p:nvSpPr>
          <p:spPr bwMode="auto">
            <a:xfrm>
              <a:off x="1110" y="2541"/>
              <a:ext cx="1327" cy="1414"/>
            </a:xfrm>
            <a:prstGeom prst="rightArrow">
              <a:avLst>
                <a:gd name="adj1" fmla="val 63833"/>
                <a:gd name="adj2" fmla="val 27148"/>
              </a:avLst>
            </a:prstGeom>
            <a:solidFill>
              <a:schemeClr val="accent1"/>
            </a:solidFill>
            <a:ln w="9525" algn="ctr">
              <a:solidFill>
                <a:schemeClr val="tx1"/>
              </a:solidFill>
              <a:miter lim="800000"/>
              <a:headEnd/>
              <a:tailEnd/>
            </a:ln>
            <a:effectLst/>
          </p:spPr>
          <p:txBody>
            <a:bodyPr wrap="none" lIns="45720" anchor="ctr"/>
            <a:lstStyle/>
            <a:p>
              <a:pPr marL="119063" indent="-119063">
                <a:buClr>
                  <a:srgbClr val="DA1E49"/>
                </a:buClr>
                <a:tabLst>
                  <a:tab pos="285750" algn="l"/>
                </a:tabLst>
              </a:pPr>
              <a:r>
                <a:rPr lang="el-GR" sz="1400" dirty="0">
                  <a:solidFill>
                    <a:schemeClr val="bg1"/>
                  </a:solidFill>
                </a:rPr>
                <a:t>Αύξηση δράσης</a:t>
              </a:r>
            </a:p>
            <a:p>
              <a:pPr marL="119063" indent="-119063">
                <a:buClr>
                  <a:srgbClr val="DA1E49"/>
                </a:buClr>
                <a:tabLst>
                  <a:tab pos="285750" algn="l"/>
                </a:tabLst>
              </a:pPr>
              <a:r>
                <a:rPr lang="el-GR" sz="1400" dirty="0">
                  <a:solidFill>
                    <a:schemeClr val="bg1"/>
                  </a:solidFill>
                </a:rPr>
                <a:t> πρωτεασών</a:t>
              </a:r>
              <a:endParaRPr lang="en-GB" sz="1400" dirty="0">
                <a:solidFill>
                  <a:schemeClr val="bg1"/>
                </a:solidFill>
              </a:endParaRPr>
            </a:p>
            <a:p>
              <a:pPr marL="342900" lvl="1">
                <a:buClr>
                  <a:srgbClr val="DA1E49"/>
                </a:buClr>
                <a:buFont typeface="Arial" charset="0"/>
                <a:buNone/>
                <a:tabLst>
                  <a:tab pos="285750" algn="l"/>
                </a:tabLst>
              </a:pPr>
              <a:r>
                <a:rPr lang="el-GR" sz="1300" dirty="0">
                  <a:solidFill>
                    <a:schemeClr val="bg1"/>
                  </a:solidFill>
                </a:rPr>
                <a:t>Πρώιμη αποδόμηση </a:t>
              </a:r>
            </a:p>
            <a:p>
              <a:pPr marL="342900" lvl="1">
                <a:buClr>
                  <a:srgbClr val="DA1E49"/>
                </a:buClr>
                <a:buFont typeface="Arial" charset="0"/>
                <a:buNone/>
                <a:tabLst>
                  <a:tab pos="285750" algn="l"/>
                </a:tabLst>
              </a:pPr>
              <a:r>
                <a:rPr lang="el-GR" sz="1300" dirty="0">
                  <a:solidFill>
                    <a:schemeClr val="bg1"/>
                  </a:solidFill>
                </a:rPr>
                <a:t>δεσμοσωματίων</a:t>
              </a:r>
              <a:endParaRPr lang="en-US" sz="1300" dirty="0">
                <a:solidFill>
                  <a:schemeClr val="bg1"/>
                </a:solidFill>
              </a:endParaRPr>
            </a:p>
            <a:p>
              <a:pPr marL="342900" lvl="1">
                <a:buClr>
                  <a:srgbClr val="DA1E49"/>
                </a:buClr>
                <a:buFont typeface="Arial" charset="0"/>
                <a:buNone/>
                <a:tabLst>
                  <a:tab pos="285750" algn="l"/>
                </a:tabLst>
              </a:pPr>
              <a:r>
                <a:rPr lang="el-GR" sz="1300" dirty="0">
                  <a:solidFill>
                    <a:schemeClr val="bg1"/>
                  </a:solidFill>
                </a:rPr>
                <a:t>Μειωμένα λιπίδια</a:t>
              </a:r>
              <a:endParaRPr lang="en-US" sz="1300" dirty="0">
                <a:solidFill>
                  <a:schemeClr val="bg1"/>
                </a:solidFill>
              </a:endParaRPr>
            </a:p>
          </p:txBody>
        </p:sp>
        <p:sp>
          <p:nvSpPr>
            <p:cNvPr id="336929" name="AutoShape 33"/>
            <p:cNvSpPr>
              <a:spLocks noChangeArrowheads="1"/>
            </p:cNvSpPr>
            <p:nvPr/>
          </p:nvSpPr>
          <p:spPr bwMode="auto">
            <a:xfrm>
              <a:off x="1214" y="3180"/>
              <a:ext cx="114" cy="161"/>
            </a:xfrm>
            <a:prstGeom prst="rightArrow">
              <a:avLst>
                <a:gd name="adj1" fmla="val 50000"/>
                <a:gd name="adj2" fmla="val 25000"/>
              </a:avLst>
            </a:prstGeom>
            <a:solidFill>
              <a:srgbClr val="DA1E49"/>
            </a:solidFill>
            <a:ln w="9525" algn="ctr">
              <a:noFill/>
              <a:miter lim="800000"/>
              <a:headEnd/>
              <a:tailEnd/>
            </a:ln>
            <a:effectLst/>
          </p:spPr>
          <p:txBody>
            <a:bodyPr wrap="none" anchor="ctr"/>
            <a:lstStyle/>
            <a:p>
              <a:endParaRPr lang="el-GR"/>
            </a:p>
          </p:txBody>
        </p:sp>
        <p:sp>
          <p:nvSpPr>
            <p:cNvPr id="336930" name="AutoShape 34"/>
            <p:cNvSpPr>
              <a:spLocks noChangeArrowheads="1"/>
            </p:cNvSpPr>
            <p:nvPr/>
          </p:nvSpPr>
          <p:spPr bwMode="auto">
            <a:xfrm>
              <a:off x="1207" y="3413"/>
              <a:ext cx="114" cy="161"/>
            </a:xfrm>
            <a:prstGeom prst="rightArrow">
              <a:avLst>
                <a:gd name="adj1" fmla="val 50000"/>
                <a:gd name="adj2" fmla="val 25000"/>
              </a:avLst>
            </a:prstGeom>
            <a:solidFill>
              <a:srgbClr val="DA1E49"/>
            </a:solidFill>
            <a:ln w="9525" algn="ctr">
              <a:noFill/>
              <a:miter lim="800000"/>
              <a:headEnd/>
              <a:tailEnd/>
            </a:ln>
            <a:effectLst/>
          </p:spPr>
          <p:txBody>
            <a:bodyPr wrap="none" anchor="ctr"/>
            <a:lstStyle/>
            <a:p>
              <a:endParaRPr lang="el-GR"/>
            </a:p>
          </p:txBody>
        </p:sp>
      </p:grpSp>
      <p:sp>
        <p:nvSpPr>
          <p:cNvPr id="336931" name="TextBox 28"/>
          <p:cNvSpPr txBox="1">
            <a:spLocks noChangeArrowheads="1"/>
          </p:cNvSpPr>
          <p:nvPr/>
        </p:nvSpPr>
        <p:spPr bwMode="auto">
          <a:xfrm>
            <a:off x="2740025" y="6429375"/>
            <a:ext cx="6403975" cy="428625"/>
          </a:xfrm>
          <a:prstGeom prst="rect">
            <a:avLst/>
          </a:prstGeom>
          <a:noFill/>
          <a:ln w="9525">
            <a:noFill/>
            <a:miter lim="800000"/>
            <a:headEnd/>
            <a:tailEnd/>
          </a:ln>
        </p:spPr>
        <p:txBody>
          <a:bodyPr anchor="b">
            <a:spAutoFit/>
          </a:bodyPr>
          <a:lstStyle/>
          <a:p>
            <a:pPr algn="r" eaLnBrk="1" hangingPunct="1"/>
            <a:r>
              <a:rPr lang="en-GB" sz="1100" b="1">
                <a:solidFill>
                  <a:srgbClr val="4D4D4D"/>
                </a:solidFill>
                <a:cs typeface="Arial" charset="0"/>
              </a:rPr>
              <a:t>Cork MJ, </a:t>
            </a:r>
            <a:r>
              <a:rPr lang="en-GB" sz="1100" b="1" i="1">
                <a:solidFill>
                  <a:srgbClr val="4D4D4D"/>
                </a:solidFill>
                <a:cs typeface="Arial" charset="0"/>
              </a:rPr>
              <a:t>et al</a:t>
            </a:r>
            <a:r>
              <a:rPr lang="en-GB" sz="1100" b="1">
                <a:solidFill>
                  <a:srgbClr val="4D4D4D"/>
                </a:solidFill>
                <a:cs typeface="Arial" charset="0"/>
              </a:rPr>
              <a:t>. Epidermal barrier dysfunction in atopic dermatitis. In: </a:t>
            </a:r>
            <a:r>
              <a:rPr lang="en-GB" sz="1100" b="1" i="1">
                <a:solidFill>
                  <a:srgbClr val="4D4D4D"/>
                </a:solidFill>
                <a:cs typeface="Arial" charset="0"/>
              </a:rPr>
              <a:t>Skin Moisturization. </a:t>
            </a:r>
            <a:r>
              <a:rPr lang="en-GB" sz="1100" b="1">
                <a:solidFill>
                  <a:srgbClr val="4D4D4D"/>
                </a:solidFill>
                <a:cs typeface="Arial" charset="0"/>
              </a:rPr>
              <a:t>Eds: Rawlings AV, Leyden JJ. London: Informa Healthcare, 2009 [in press].</a:t>
            </a:r>
          </a:p>
        </p:txBody>
      </p:sp>
      <p:sp>
        <p:nvSpPr>
          <p:cNvPr id="336933" name="Text Box 8"/>
          <p:cNvSpPr txBox="1">
            <a:spLocks noChangeArrowheads="1"/>
          </p:cNvSpPr>
          <p:nvPr/>
        </p:nvSpPr>
        <p:spPr bwMode="auto">
          <a:xfrm>
            <a:off x="250825" y="6196013"/>
            <a:ext cx="4170363" cy="661987"/>
          </a:xfrm>
          <a:prstGeom prst="rect">
            <a:avLst/>
          </a:prstGeom>
          <a:noFill/>
          <a:ln w="9525">
            <a:noFill/>
            <a:miter lim="800000"/>
            <a:headEnd/>
            <a:tailEnd/>
          </a:ln>
        </p:spPr>
        <p:txBody>
          <a:bodyPr lIns="90000" tIns="46800" rIns="90000" bIns="90000" anchor="b"/>
          <a:lstStyle/>
          <a:p>
            <a:pPr eaLnBrk="1" hangingPunct="1"/>
            <a:r>
              <a:rPr lang="es-ES" altLang="ja-JP" sz="1200" b="1">
                <a:solidFill>
                  <a:srgbClr val="4D4D4D"/>
                </a:solidFill>
              </a:rPr>
              <a:t>AD = atopic dermatitis</a:t>
            </a:r>
            <a:endParaRPr lang="en-GB" sz="1200" b="1">
              <a:solidFill>
                <a:srgbClr val="4D4D4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6903"/>
                                        </p:tgtEl>
                                        <p:attrNameLst>
                                          <p:attrName>style.visibility</p:attrName>
                                        </p:attrNameLst>
                                      </p:cBhvr>
                                      <p:to>
                                        <p:strVal val="visible"/>
                                      </p:to>
                                    </p:set>
                                    <p:animEffect transition="in" filter="wipe(left)">
                                      <p:cBhvr>
                                        <p:cTn id="7" dur="1000"/>
                                        <p:tgtEl>
                                          <p:spTgt spid="33690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36919"/>
                                        </p:tgtEl>
                                        <p:attrNameLst>
                                          <p:attrName>style.visibility</p:attrName>
                                        </p:attrNameLst>
                                      </p:cBhvr>
                                      <p:to>
                                        <p:strVal val="visible"/>
                                      </p:to>
                                    </p:set>
                                    <p:animEffect transition="in" filter="fade">
                                      <p:cBhvr>
                                        <p:cTn id="11" dur="2000"/>
                                        <p:tgtEl>
                                          <p:spTgt spid="3369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36921"/>
                                        </p:tgtEl>
                                        <p:attrNameLst>
                                          <p:attrName>style.visibility</p:attrName>
                                        </p:attrNameLst>
                                      </p:cBhvr>
                                      <p:to>
                                        <p:strVal val="visible"/>
                                      </p:to>
                                    </p:set>
                                    <p:animEffect transition="in" filter="fade">
                                      <p:cBhvr>
                                        <p:cTn id="14" dur="2000"/>
                                        <p:tgtEl>
                                          <p:spTgt spid="3369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36920"/>
                                        </p:tgtEl>
                                        <p:attrNameLst>
                                          <p:attrName>style.visibility</p:attrName>
                                        </p:attrNameLst>
                                      </p:cBhvr>
                                      <p:to>
                                        <p:strVal val="visible"/>
                                      </p:to>
                                    </p:set>
                                    <p:animEffect transition="in" filter="fade">
                                      <p:cBhvr>
                                        <p:cTn id="17" dur="2000"/>
                                        <p:tgtEl>
                                          <p:spTgt spid="3369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6922"/>
                                        </p:tgtEl>
                                        <p:attrNameLst>
                                          <p:attrName>style.visibility</p:attrName>
                                        </p:attrNameLst>
                                      </p:cBhvr>
                                      <p:to>
                                        <p:strVal val="visible"/>
                                      </p:to>
                                    </p:set>
                                    <p:animEffect transition="in" filter="fade">
                                      <p:cBhvr>
                                        <p:cTn id="20" dur="2000"/>
                                        <p:tgtEl>
                                          <p:spTgt spid="336922"/>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36905"/>
                                        </p:tgtEl>
                                        <p:attrNameLst>
                                          <p:attrName>style.visibility</p:attrName>
                                        </p:attrNameLst>
                                      </p:cBhvr>
                                      <p:to>
                                        <p:strVal val="visible"/>
                                      </p:to>
                                    </p:set>
                                    <p:animEffect transition="in" filter="wipe(left)">
                                      <p:cBhvr>
                                        <p:cTn id="24" dur="500"/>
                                        <p:tgtEl>
                                          <p:spTgt spid="336905"/>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336904"/>
                                        </p:tgtEl>
                                        <p:attrNameLst>
                                          <p:attrName>style.visibility</p:attrName>
                                        </p:attrNameLst>
                                      </p:cBhvr>
                                      <p:to>
                                        <p:strVal val="visible"/>
                                      </p:to>
                                    </p:set>
                                    <p:animEffect transition="in" filter="fade">
                                      <p:cBhvr>
                                        <p:cTn id="28" dur="2000"/>
                                        <p:tgtEl>
                                          <p:spTgt spid="336904"/>
                                        </p:tgtEl>
                                      </p:cBhvr>
                                    </p:animEffect>
                                  </p:childTnLst>
                                </p:cTn>
                              </p:par>
                            </p:childTnLst>
                          </p:cTn>
                        </p:par>
                        <p:par>
                          <p:cTn id="29" fill="hold">
                            <p:stCondLst>
                              <p:cond delay="5500"/>
                            </p:stCondLst>
                            <p:childTnLst>
                              <p:par>
                                <p:cTn id="30" presetID="10" presetClass="entr" presetSubtype="0" fill="hold" grpId="0" nodeType="afterEffect">
                                  <p:stCondLst>
                                    <p:cond delay="0"/>
                                  </p:stCondLst>
                                  <p:childTnLst>
                                    <p:set>
                                      <p:cBhvr>
                                        <p:cTn id="31" dur="1" fill="hold">
                                          <p:stCondLst>
                                            <p:cond delay="0"/>
                                          </p:stCondLst>
                                        </p:cTn>
                                        <p:tgtEl>
                                          <p:spTgt spid="336924"/>
                                        </p:tgtEl>
                                        <p:attrNameLst>
                                          <p:attrName>style.visibility</p:attrName>
                                        </p:attrNameLst>
                                      </p:cBhvr>
                                      <p:to>
                                        <p:strVal val="visible"/>
                                      </p:to>
                                    </p:set>
                                    <p:animEffect transition="in" filter="fade">
                                      <p:cBhvr>
                                        <p:cTn id="32" dur="2000"/>
                                        <p:tgtEl>
                                          <p:spTgt spid="3369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6908"/>
                                        </p:tgtEl>
                                        <p:attrNameLst>
                                          <p:attrName>style.visibility</p:attrName>
                                        </p:attrNameLst>
                                      </p:cBhvr>
                                      <p:to>
                                        <p:strVal val="visible"/>
                                      </p:to>
                                    </p:set>
                                    <p:animEffect transition="in" filter="fade">
                                      <p:cBhvr>
                                        <p:cTn id="37" dur="2000"/>
                                        <p:tgtEl>
                                          <p:spTgt spid="33690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6910"/>
                                        </p:tgtEl>
                                        <p:attrNameLst>
                                          <p:attrName>style.visibility</p:attrName>
                                        </p:attrNameLst>
                                      </p:cBhvr>
                                      <p:to>
                                        <p:strVal val="visible"/>
                                      </p:to>
                                    </p:set>
                                    <p:animEffect transition="in" filter="fade">
                                      <p:cBhvr>
                                        <p:cTn id="40" dur="2000"/>
                                        <p:tgtEl>
                                          <p:spTgt spid="3369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6912"/>
                                        </p:tgtEl>
                                        <p:attrNameLst>
                                          <p:attrName>style.visibility</p:attrName>
                                        </p:attrNameLst>
                                      </p:cBhvr>
                                      <p:to>
                                        <p:strVal val="visible"/>
                                      </p:to>
                                    </p:set>
                                    <p:animEffect transition="in" filter="fade">
                                      <p:cBhvr>
                                        <p:cTn id="43" dur="2000"/>
                                        <p:tgtEl>
                                          <p:spTgt spid="33691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36909"/>
                                        </p:tgtEl>
                                        <p:attrNameLst>
                                          <p:attrName>style.visibility</p:attrName>
                                        </p:attrNameLst>
                                      </p:cBhvr>
                                      <p:to>
                                        <p:strVal val="visible"/>
                                      </p:to>
                                    </p:set>
                                    <p:animEffect transition="in" filter="fade">
                                      <p:cBhvr>
                                        <p:cTn id="47" dur="2000"/>
                                        <p:tgtEl>
                                          <p:spTgt spid="33690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6913"/>
                                        </p:tgtEl>
                                        <p:attrNameLst>
                                          <p:attrName>style.visibility</p:attrName>
                                        </p:attrNameLst>
                                      </p:cBhvr>
                                      <p:to>
                                        <p:strVal val="visible"/>
                                      </p:to>
                                    </p:set>
                                    <p:animEffect transition="in" filter="fade">
                                      <p:cBhvr>
                                        <p:cTn id="50" dur="2000"/>
                                        <p:tgtEl>
                                          <p:spTgt spid="336913"/>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336914"/>
                                        </p:tgtEl>
                                        <p:attrNameLst>
                                          <p:attrName>style.visibility</p:attrName>
                                        </p:attrNameLst>
                                      </p:cBhvr>
                                      <p:to>
                                        <p:strVal val="visible"/>
                                      </p:to>
                                    </p:set>
                                    <p:animEffect transition="in" filter="wipe(left)">
                                      <p:cBhvr>
                                        <p:cTn id="54" dur="1000"/>
                                        <p:tgtEl>
                                          <p:spTgt spid="336914"/>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1000"/>
                                        <p:tgtEl>
                                          <p:spTgt spid="2"/>
                                        </p:tgtEl>
                                      </p:cBhvr>
                                    </p:animEffect>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336918"/>
                                        </p:tgtEl>
                                        <p:attrNameLst>
                                          <p:attrName>style.visibility</p:attrName>
                                        </p:attrNameLst>
                                      </p:cBhvr>
                                      <p:to>
                                        <p:strVal val="visible"/>
                                      </p:to>
                                    </p:set>
                                    <p:animEffect transition="in" filter="fade">
                                      <p:cBhvr>
                                        <p:cTn id="62" dur="2000"/>
                                        <p:tgtEl>
                                          <p:spTgt spid="3369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6917"/>
                                        </p:tgtEl>
                                        <p:attrNameLst>
                                          <p:attrName>style.visibility</p:attrName>
                                        </p:attrNameLst>
                                      </p:cBhvr>
                                      <p:to>
                                        <p:strVal val="visible"/>
                                      </p:to>
                                    </p:set>
                                    <p:animEffect transition="in" filter="fade">
                                      <p:cBhvr>
                                        <p:cTn id="65" dur="2000"/>
                                        <p:tgtEl>
                                          <p:spTgt spid="33691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6915"/>
                                        </p:tgtEl>
                                        <p:attrNameLst>
                                          <p:attrName>style.visibility</p:attrName>
                                        </p:attrNameLst>
                                      </p:cBhvr>
                                      <p:to>
                                        <p:strVal val="visible"/>
                                      </p:to>
                                    </p:set>
                                    <p:animEffect transition="in" filter="fade">
                                      <p:cBhvr>
                                        <p:cTn id="68" dur="2000"/>
                                        <p:tgtEl>
                                          <p:spTgt spid="33691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6916"/>
                                        </p:tgtEl>
                                        <p:attrNameLst>
                                          <p:attrName>style.visibility</p:attrName>
                                        </p:attrNameLst>
                                      </p:cBhvr>
                                      <p:to>
                                        <p:strVal val="visible"/>
                                      </p:to>
                                    </p:set>
                                    <p:animEffect transition="in" filter="fade">
                                      <p:cBhvr>
                                        <p:cTn id="71" dur="2000"/>
                                        <p:tgtEl>
                                          <p:spTgt spid="336916"/>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36907"/>
                                        </p:tgtEl>
                                        <p:attrNameLst>
                                          <p:attrName>style.visibility</p:attrName>
                                        </p:attrNameLst>
                                      </p:cBhvr>
                                      <p:to>
                                        <p:strVal val="visible"/>
                                      </p:to>
                                    </p:set>
                                    <p:animEffect transition="in" filter="wipe(left)">
                                      <p:cBhvr>
                                        <p:cTn id="75" dur="1000"/>
                                        <p:tgtEl>
                                          <p:spTgt spid="336907"/>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36900"/>
                                        </p:tgtEl>
                                        <p:attrNameLst>
                                          <p:attrName>style.visibility</p:attrName>
                                        </p:attrNameLst>
                                      </p:cBhvr>
                                      <p:to>
                                        <p:strVal val="visible"/>
                                      </p:to>
                                    </p:set>
                                    <p:animEffect transition="in" filter="fade">
                                      <p:cBhvr>
                                        <p:cTn id="79" dur="2000"/>
                                        <p:tgtEl>
                                          <p:spTgt spid="33690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36926"/>
                                        </p:tgtEl>
                                        <p:attrNameLst>
                                          <p:attrName>style.visibility</p:attrName>
                                        </p:attrNameLst>
                                      </p:cBhvr>
                                      <p:to>
                                        <p:strVal val="visible"/>
                                      </p:to>
                                    </p:set>
                                    <p:animEffect transition="in" filter="fade">
                                      <p:cBhvr>
                                        <p:cTn id="82" dur="2000"/>
                                        <p:tgtEl>
                                          <p:spTgt spid="336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3" grpId="0" animBg="1"/>
      <p:bldP spid="336905" grpId="0" animBg="1"/>
      <p:bldP spid="336907" grpId="0" animBg="1"/>
      <p:bldP spid="336908" grpId="0"/>
      <p:bldP spid="336909" grpId="0"/>
      <p:bldP spid="336910" grpId="0" animBg="1"/>
      <p:bldP spid="336912" grpId="0" animBg="1"/>
      <p:bldP spid="336913" grpId="0" animBg="1"/>
      <p:bldP spid="336914" grpId="0" animBg="1"/>
      <p:bldP spid="336915" grpId="0"/>
      <p:bldP spid="336916" grpId="0"/>
      <p:bldP spid="336917" grpId="0"/>
      <p:bldP spid="336918" grpId="0" animBg="1"/>
      <p:bldP spid="336919" grpId="0"/>
      <p:bldP spid="336920" grpId="0"/>
      <p:bldP spid="336921" grpId="0"/>
      <p:bldP spid="336922" grpId="0" animBg="1"/>
      <p:bldP spid="336924" grpId="0"/>
      <p:bldP spid="3369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l-GR" sz="2800" b="1" dirty="0"/>
              <a:t>Τα </a:t>
            </a:r>
            <a:r>
              <a:rPr lang="en-GB" sz="2800" b="1" dirty="0"/>
              <a:t>T helper </a:t>
            </a:r>
            <a:r>
              <a:rPr lang="el-GR" sz="2800" b="1" dirty="0"/>
              <a:t>ρυθμίζουν τη φλεγμονή στην ΑΔ</a:t>
            </a:r>
            <a:endParaRPr lang="en-GB" sz="2800" b="1" dirty="0"/>
          </a:p>
        </p:txBody>
      </p:sp>
      <p:sp>
        <p:nvSpPr>
          <p:cNvPr id="340995" name="Rectangle 3"/>
          <p:cNvSpPr>
            <a:spLocks noGrp="1" noChangeArrowheads="1"/>
          </p:cNvSpPr>
          <p:nvPr>
            <p:ph type="body" idx="1"/>
          </p:nvPr>
        </p:nvSpPr>
        <p:spPr>
          <a:xfrm>
            <a:off x="395536" y="1484784"/>
            <a:ext cx="8229600" cy="4525963"/>
          </a:xfrm>
        </p:spPr>
        <p:txBody>
          <a:bodyPr/>
          <a:lstStyle/>
          <a:p>
            <a:r>
              <a:rPr lang="el-GR" sz="1800" dirty="0"/>
              <a:t>Τα </a:t>
            </a:r>
            <a:r>
              <a:rPr lang="en-US" sz="1800" dirty="0"/>
              <a:t>Th1 </a:t>
            </a:r>
            <a:r>
              <a:rPr lang="el-GR" sz="1800" dirty="0"/>
              <a:t>και</a:t>
            </a:r>
            <a:r>
              <a:rPr lang="en-US" sz="1800" dirty="0"/>
              <a:t> Th2 </a:t>
            </a:r>
            <a:r>
              <a:rPr lang="el-GR" sz="1800" dirty="0"/>
              <a:t>έχουν διακριτούς ρόλους στην ανοσιακή απάντηση και βρίσκονται σε ισορροπία</a:t>
            </a:r>
            <a:endParaRPr lang="en-US" sz="1800" baseline="30000" dirty="0"/>
          </a:p>
        </p:txBody>
      </p:sp>
      <p:graphicFrame>
        <p:nvGraphicFramePr>
          <p:cNvPr id="340996" name="Group 4"/>
          <p:cNvGraphicFramePr>
            <a:graphicFrameLocks noGrp="1"/>
          </p:cNvGraphicFramePr>
          <p:nvPr/>
        </p:nvGraphicFramePr>
        <p:xfrm>
          <a:off x="323528" y="2852936"/>
          <a:ext cx="7921625" cy="3121025"/>
        </p:xfrm>
        <a:graphic>
          <a:graphicData uri="http://schemas.openxmlformats.org/drawingml/2006/table">
            <a:tbl>
              <a:tblPr/>
              <a:tblGrid>
                <a:gridCol w="2879725">
                  <a:extLst>
                    <a:ext uri="{9D8B030D-6E8A-4147-A177-3AD203B41FA5}">
                      <a16:colId xmlns:a16="http://schemas.microsoft.com/office/drawing/2014/main" val="20000"/>
                    </a:ext>
                  </a:extLst>
                </a:gridCol>
                <a:gridCol w="649287">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3024188">
                  <a:extLst>
                    <a:ext uri="{9D8B030D-6E8A-4147-A177-3AD203B41FA5}">
                      <a16:colId xmlns:a16="http://schemas.microsoft.com/office/drawing/2014/main" val="20003"/>
                    </a:ext>
                  </a:extLst>
                </a:gridCol>
              </a:tblGrid>
              <a:tr h="677863">
                <a:tc rowSpan="2">
                  <a:txBody>
                    <a:bodyPr/>
                    <a:lstStyle/>
                    <a:p>
                      <a:pPr marL="111125" marR="0" lvl="0" indent="-111125" algn="ctr" defTabSz="914400" rtl="0" eaLnBrk="1" fontAlgn="base" latinLnBrk="0" hangingPunct="1">
                        <a:lnSpc>
                          <a:spcPct val="100000"/>
                        </a:lnSpc>
                        <a:spcBef>
                          <a:spcPct val="0"/>
                        </a:spcBef>
                        <a:spcAft>
                          <a:spcPct val="0"/>
                        </a:spcAft>
                        <a:buClr>
                          <a:srgbClr val="DA1E49"/>
                        </a:buClr>
                        <a:buSzTx/>
                        <a:buFont typeface="Times" pitchFamily="18" charset="0"/>
                        <a:buNone/>
                        <a:tabLst>
                          <a:tab pos="1482725" algn="l"/>
                        </a:tabLst>
                      </a:pPr>
                      <a:r>
                        <a:rPr kumimoji="0" lang="en-GB" sz="1800" b="1" i="0" u="none" strike="noStrike" cap="none" normalizeH="0" baseline="0" dirty="0">
                          <a:ln>
                            <a:noFill/>
                          </a:ln>
                          <a:solidFill>
                            <a:srgbClr val="DA1E49"/>
                          </a:solidFill>
                          <a:effectLst/>
                          <a:latin typeface="Arial" charset="0"/>
                          <a:ea typeface="MS PGothic" pitchFamily="34" charset="-128"/>
                        </a:rPr>
                        <a:t>Type 0 (Th0)</a:t>
                      </a:r>
                    </a:p>
                    <a:p>
                      <a:pPr marL="111125" marR="0" lvl="0" indent="-111125" algn="ctr" defTabSz="914400" rtl="0" eaLnBrk="1" fontAlgn="base" latinLnBrk="0" hangingPunct="1">
                        <a:lnSpc>
                          <a:spcPct val="100000"/>
                        </a:lnSpc>
                        <a:spcBef>
                          <a:spcPct val="0"/>
                        </a:spcBef>
                        <a:spcAft>
                          <a:spcPct val="0"/>
                        </a:spcAft>
                        <a:buClr>
                          <a:srgbClr val="DA1E49"/>
                        </a:buClr>
                        <a:buSzTx/>
                        <a:buFont typeface="Times" pitchFamily="18" charset="0"/>
                        <a:buNone/>
                        <a:tabLst>
                          <a:tab pos="1482725" algn="l"/>
                        </a:tabLst>
                      </a:pPr>
                      <a:r>
                        <a:rPr kumimoji="0" lang="en-GB" sz="1800" b="0" i="0" u="none" strike="noStrike" cap="none" normalizeH="0" baseline="0" dirty="0">
                          <a:ln>
                            <a:noFill/>
                          </a:ln>
                          <a:solidFill>
                            <a:srgbClr val="DA1E49"/>
                          </a:solidFill>
                          <a:effectLst/>
                          <a:latin typeface="Arial" charset="0"/>
                          <a:ea typeface="MS PGothic" pitchFamily="34" charset="-128"/>
                        </a:rPr>
                        <a:t> </a:t>
                      </a:r>
                      <a:endParaRPr kumimoji="0" lang="en-GB" sz="1400" b="0" i="0" u="none" strike="noStrike" cap="none" normalizeH="0" baseline="0" dirty="0">
                        <a:ln>
                          <a:noFill/>
                        </a:ln>
                        <a:solidFill>
                          <a:srgbClr val="4D4D4D"/>
                        </a:solidFill>
                        <a:effectLst/>
                        <a:latin typeface="Arial" charset="0"/>
                        <a:ea typeface="MS PGothic" pitchFamily="34" charset="-128"/>
                      </a:endParaRPr>
                    </a:p>
                    <a:p>
                      <a:pPr marL="111125" marR="0" lvl="0" indent="-111125" algn="l" defTabSz="914400" rtl="0" eaLnBrk="1" fontAlgn="base" latinLnBrk="0" hangingPunct="1">
                        <a:lnSpc>
                          <a:spcPct val="100000"/>
                        </a:lnSpc>
                        <a:spcBef>
                          <a:spcPct val="0"/>
                        </a:spcBef>
                        <a:spcAft>
                          <a:spcPct val="0"/>
                        </a:spcAft>
                        <a:buClr>
                          <a:srgbClr val="DA1E49"/>
                        </a:buClr>
                        <a:buSzTx/>
                        <a:buFontTx/>
                        <a:buChar char="•"/>
                        <a:tabLst>
                          <a:tab pos="1482725" algn="l"/>
                        </a:tabLst>
                      </a:pPr>
                      <a:r>
                        <a:rPr kumimoji="0" lang="el-GR" sz="1500" b="0" i="0" u="none" strike="noStrike" cap="none" normalizeH="0" baseline="0" dirty="0">
                          <a:ln>
                            <a:noFill/>
                          </a:ln>
                          <a:solidFill>
                            <a:srgbClr val="181A62"/>
                          </a:solidFill>
                          <a:effectLst/>
                          <a:latin typeface="Arial" charset="0"/>
                          <a:ea typeface="MS PGothic" pitchFamily="34" charset="-128"/>
                        </a:rPr>
                        <a:t>Τα αδιαφοροποίητα Τ λεμφοκύτταρα (</a:t>
                      </a:r>
                      <a:r>
                        <a:rPr kumimoji="0" lang="en-GB" sz="1500" b="0" i="0" u="none" strike="noStrike" cap="none" normalizeH="0" baseline="0" dirty="0">
                          <a:ln>
                            <a:noFill/>
                          </a:ln>
                          <a:solidFill>
                            <a:srgbClr val="181A62"/>
                          </a:solidFill>
                          <a:effectLst/>
                          <a:latin typeface="Arial" charset="0"/>
                          <a:ea typeface="MS PGothic" pitchFamily="34" charset="-128"/>
                        </a:rPr>
                        <a:t>Naïve type</a:t>
                      </a:r>
                      <a:r>
                        <a:rPr kumimoji="0" lang="el-GR" sz="1500" b="0" i="0" u="none" strike="noStrike" cap="none" normalizeH="0" baseline="0" dirty="0">
                          <a:ln>
                            <a:noFill/>
                          </a:ln>
                          <a:solidFill>
                            <a:srgbClr val="181A62"/>
                          </a:solidFill>
                          <a:effectLst/>
                          <a:latin typeface="Arial" charset="0"/>
                          <a:ea typeface="MS PGothic" pitchFamily="34" charset="-128"/>
                        </a:rPr>
                        <a:t>)</a:t>
                      </a:r>
                      <a:r>
                        <a:rPr kumimoji="0" lang="en-GB" sz="1500" b="0" i="0" u="none" strike="noStrike" cap="none" normalizeH="0" baseline="0" dirty="0">
                          <a:ln>
                            <a:noFill/>
                          </a:ln>
                          <a:solidFill>
                            <a:srgbClr val="181A62"/>
                          </a:solidFill>
                          <a:effectLst/>
                          <a:latin typeface="Arial" charset="0"/>
                          <a:ea typeface="MS PGothic" pitchFamily="34" charset="-128"/>
                        </a:rPr>
                        <a:t> (Th0) </a:t>
                      </a:r>
                      <a:r>
                        <a:rPr kumimoji="0" lang="el-GR" sz="1500" b="0" i="0" u="none" strike="noStrike" cap="none" normalizeH="0" baseline="0" dirty="0">
                          <a:ln>
                            <a:noFill/>
                          </a:ln>
                          <a:solidFill>
                            <a:srgbClr val="181A62"/>
                          </a:solidFill>
                          <a:effectLst/>
                          <a:latin typeface="Arial" charset="0"/>
                          <a:ea typeface="MS PGothic" pitchFamily="34" charset="-128"/>
                          <a:cs typeface="Arial" charset="0"/>
                        </a:rPr>
                        <a:t>διαφοροποιούνται σε </a:t>
                      </a:r>
                      <a:r>
                        <a:rPr kumimoji="0" lang="en-US" sz="1500" b="0" i="0" u="none" strike="noStrike" cap="none" normalizeH="0" baseline="0" dirty="0">
                          <a:ln>
                            <a:noFill/>
                          </a:ln>
                          <a:solidFill>
                            <a:srgbClr val="181A62"/>
                          </a:solidFill>
                          <a:effectLst/>
                          <a:latin typeface="Arial" charset="0"/>
                          <a:ea typeface="MS PGothic" pitchFamily="34" charset="-128"/>
                          <a:cs typeface="Arial" charset="0"/>
                        </a:rPr>
                        <a:t>Th1 </a:t>
                      </a:r>
                      <a:r>
                        <a:rPr kumimoji="0" lang="el-GR" sz="1500" b="0" i="0" u="none" strike="noStrike" cap="none" normalizeH="0" baseline="0" dirty="0">
                          <a:ln>
                            <a:noFill/>
                          </a:ln>
                          <a:solidFill>
                            <a:srgbClr val="181A62"/>
                          </a:solidFill>
                          <a:effectLst/>
                          <a:latin typeface="Arial" charset="0"/>
                          <a:ea typeface="MS PGothic" pitchFamily="34" charset="-128"/>
                          <a:cs typeface="Arial" charset="0"/>
                        </a:rPr>
                        <a:t>ή </a:t>
                      </a:r>
                      <a:r>
                        <a:rPr kumimoji="0" lang="en-US" sz="1500" b="0" i="0" u="none" strike="noStrike" cap="none" normalizeH="0" baseline="0" dirty="0">
                          <a:ln>
                            <a:noFill/>
                          </a:ln>
                          <a:solidFill>
                            <a:srgbClr val="181A62"/>
                          </a:solidFill>
                          <a:effectLst/>
                          <a:latin typeface="Arial" charset="0"/>
                          <a:ea typeface="MS PGothic" pitchFamily="34" charset="-128"/>
                          <a:cs typeface="Arial" charset="0"/>
                        </a:rPr>
                        <a:t>Th2 </a:t>
                      </a:r>
                      <a:r>
                        <a:rPr kumimoji="0" lang="el-GR" sz="1500" b="0" i="0" u="none" strike="noStrike" cap="none" normalizeH="0" baseline="0" dirty="0">
                          <a:ln>
                            <a:noFill/>
                          </a:ln>
                          <a:solidFill>
                            <a:srgbClr val="181A62"/>
                          </a:solidFill>
                          <a:effectLst/>
                          <a:latin typeface="Arial" charset="0"/>
                          <a:ea typeface="MS PGothic" pitchFamily="34" charset="-128"/>
                          <a:cs typeface="Arial" charset="0"/>
                        </a:rPr>
                        <a:t>μετά από παρουσίαση αντιγόνων</a:t>
                      </a:r>
                      <a:r>
                        <a:rPr kumimoji="0" lang="en-US" sz="1500" b="0" i="0" u="none" strike="noStrike" cap="none" normalizeH="0" baseline="30000" dirty="0">
                          <a:ln>
                            <a:noFill/>
                          </a:ln>
                          <a:solidFill>
                            <a:srgbClr val="181A62"/>
                          </a:solidFill>
                          <a:effectLst/>
                          <a:latin typeface="Arial" charset="0"/>
                          <a:ea typeface="MS PGothic" pitchFamily="34" charset="-128"/>
                          <a:cs typeface="Arial" charset="0"/>
                        </a:rPr>
                        <a:t>1</a:t>
                      </a:r>
                      <a:endParaRPr kumimoji="0" lang="en-US" sz="1500" b="0" i="0" u="none" strike="noStrike" cap="none" normalizeH="0" baseline="0" dirty="0">
                        <a:ln>
                          <a:noFill/>
                        </a:ln>
                        <a:solidFill>
                          <a:srgbClr val="181A62"/>
                        </a:solidFill>
                        <a:effectLst/>
                        <a:latin typeface="Arial" charset="0"/>
                        <a:ea typeface="MS PGothic" pitchFamily="34" charset="-128"/>
                        <a:cs typeface="Arial" charset="0"/>
                      </a:endParaRPr>
                    </a:p>
                    <a:p>
                      <a:pPr marL="111125" marR="0" lvl="0" indent="-111125" algn="l" defTabSz="914400" rtl="0" eaLnBrk="1" fontAlgn="base" latinLnBrk="0" hangingPunct="1">
                        <a:lnSpc>
                          <a:spcPct val="100000"/>
                        </a:lnSpc>
                        <a:spcBef>
                          <a:spcPct val="20000"/>
                        </a:spcBef>
                        <a:spcAft>
                          <a:spcPct val="0"/>
                        </a:spcAft>
                        <a:buClr>
                          <a:srgbClr val="DA1E49"/>
                        </a:buClr>
                        <a:buSzTx/>
                        <a:buFontTx/>
                        <a:buChar char="•"/>
                        <a:tabLst>
                          <a:tab pos="1482725" algn="l"/>
                        </a:tabLst>
                      </a:pPr>
                      <a:r>
                        <a:rPr kumimoji="0" lang="en-US" sz="1500" b="0" i="0" u="none" strike="noStrike" cap="none" normalizeH="0" baseline="0" dirty="0">
                          <a:ln>
                            <a:noFill/>
                          </a:ln>
                          <a:solidFill>
                            <a:srgbClr val="181A62"/>
                          </a:solidFill>
                          <a:effectLst/>
                          <a:latin typeface="Arial" charset="0"/>
                          <a:ea typeface="MS PGothic" pitchFamily="34" charset="-128"/>
                          <a:cs typeface="Arial" charset="0"/>
                        </a:rPr>
                        <a:t>Th0 </a:t>
                      </a:r>
                      <a:r>
                        <a:rPr kumimoji="0" lang="el-GR" sz="1500" b="0" i="0" u="none" strike="noStrike" cap="none" normalizeH="0" baseline="0" dirty="0">
                          <a:ln>
                            <a:noFill/>
                          </a:ln>
                          <a:solidFill>
                            <a:srgbClr val="181A62"/>
                          </a:solidFill>
                          <a:effectLst/>
                          <a:latin typeface="Arial" charset="0"/>
                          <a:ea typeface="MS PGothic" pitchFamily="34" charset="-128"/>
                          <a:cs typeface="Arial" charset="0"/>
                        </a:rPr>
                        <a:t>παράγουν και </a:t>
                      </a:r>
                      <a:r>
                        <a:rPr kumimoji="0" lang="en-US" sz="1500" b="0" i="0" u="none" strike="noStrike" cap="none" normalizeH="0" baseline="0" dirty="0">
                          <a:ln>
                            <a:noFill/>
                          </a:ln>
                          <a:solidFill>
                            <a:srgbClr val="181A62"/>
                          </a:solidFill>
                          <a:effectLst/>
                          <a:latin typeface="Arial" charset="0"/>
                          <a:ea typeface="MS PGothic" pitchFamily="34" charset="-128"/>
                          <a:cs typeface="Arial" charset="0"/>
                        </a:rPr>
                        <a:t>Th1 </a:t>
                      </a:r>
                      <a:r>
                        <a:rPr kumimoji="0" lang="el-GR" sz="1500" b="0" i="0" u="none" strike="noStrike" cap="none" normalizeH="0" baseline="0" dirty="0">
                          <a:ln>
                            <a:noFill/>
                          </a:ln>
                          <a:solidFill>
                            <a:srgbClr val="181A62"/>
                          </a:solidFill>
                          <a:effectLst/>
                          <a:latin typeface="Arial" charset="0"/>
                          <a:ea typeface="MS PGothic" pitchFamily="34" charset="-128"/>
                          <a:cs typeface="Arial" charset="0"/>
                        </a:rPr>
                        <a:t>και</a:t>
                      </a:r>
                      <a:r>
                        <a:rPr kumimoji="0" lang="en-US" sz="1500" b="0" i="0" u="none" strike="noStrike" cap="none" normalizeH="0" baseline="0" dirty="0">
                          <a:ln>
                            <a:noFill/>
                          </a:ln>
                          <a:solidFill>
                            <a:srgbClr val="181A62"/>
                          </a:solidFill>
                          <a:effectLst/>
                          <a:latin typeface="Arial" charset="0"/>
                          <a:ea typeface="MS PGothic" pitchFamily="34" charset="-128"/>
                          <a:cs typeface="Arial" charset="0"/>
                        </a:rPr>
                        <a:t> Th2 </a:t>
                      </a:r>
                      <a:r>
                        <a:rPr kumimoji="0" lang="el-GR" sz="1500" b="0" i="0" u="none" strike="noStrike" cap="none" normalizeH="0" baseline="0" dirty="0">
                          <a:ln>
                            <a:noFill/>
                          </a:ln>
                          <a:solidFill>
                            <a:srgbClr val="181A62"/>
                          </a:solidFill>
                          <a:effectLst/>
                          <a:latin typeface="Arial" charset="0"/>
                          <a:ea typeface="MS PGothic" pitchFamily="34" charset="-128"/>
                          <a:cs typeface="Arial" charset="0"/>
                        </a:rPr>
                        <a:t>κυταρροκίνες</a:t>
                      </a:r>
                      <a:r>
                        <a:rPr kumimoji="0" lang="en-US" sz="1500" b="0" i="0" u="none" strike="noStrike" cap="none" normalizeH="0" baseline="30000" dirty="0">
                          <a:ln>
                            <a:noFill/>
                          </a:ln>
                          <a:solidFill>
                            <a:srgbClr val="181A62"/>
                          </a:solidFill>
                          <a:effectLst/>
                          <a:latin typeface="Arial" charset="0"/>
                          <a:ea typeface="MS PGothic" pitchFamily="34" charset="-128"/>
                          <a:cs typeface="Arial" charset="0"/>
                        </a:rPr>
                        <a:t>1</a:t>
                      </a:r>
                    </a:p>
                  </a:txBody>
                  <a:tcPr horzOverflow="overflow">
                    <a:lnL cap="flat">
                      <a:noFill/>
                    </a:lnL>
                    <a:lnR>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rowSpan="2">
                  <a:txBody>
                    <a:bodyPr/>
                    <a:lstStyle/>
                    <a:p>
                      <a:pPr marL="225425" marR="0" lvl="1" indent="0" algn="l" defTabSz="914400" rtl="0" eaLnBrk="1" fontAlgn="base" latinLnBrk="0" hangingPunct="1">
                        <a:lnSpc>
                          <a:spcPct val="100000"/>
                        </a:lnSpc>
                        <a:spcBef>
                          <a:spcPct val="20000"/>
                        </a:spcBef>
                        <a:spcAft>
                          <a:spcPct val="0"/>
                        </a:spcAft>
                        <a:buClr>
                          <a:srgbClr val="DA1E49"/>
                        </a:buClr>
                        <a:buSzTx/>
                        <a:buFontTx/>
                        <a:buNone/>
                        <a:tabLst>
                          <a:tab pos="1482725" algn="l"/>
                        </a:tabLst>
                      </a:pPr>
                      <a:endParaRPr kumimoji="0" lang="el-GR" sz="1400" b="1" i="0" u="none" strike="noStrike" cap="none" normalizeH="0" baseline="0" dirty="0">
                        <a:ln>
                          <a:noFill/>
                        </a:ln>
                        <a:solidFill>
                          <a:srgbClr val="181A62"/>
                        </a:solidFill>
                        <a:effectLst/>
                        <a:latin typeface="Arial" charset="0"/>
                        <a:ea typeface="MS PGothic" pitchFamily="34" charset="-128"/>
                      </a:endParaRPr>
                    </a:p>
                  </a:txBody>
                  <a:tcPr horzOverflow="overflow">
                    <a:lnL>
                      <a:noFill/>
                    </a:lnL>
                    <a:lnR w="5715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rgbClr val="DA1E49"/>
                        </a:buClr>
                        <a:buSzTx/>
                        <a:buFont typeface="Times" pitchFamily="18" charset="0"/>
                        <a:buNone/>
                        <a:tabLst/>
                      </a:pPr>
                      <a:r>
                        <a:rPr kumimoji="0" lang="en-GB" sz="1800" b="1" i="0" u="none" strike="noStrike" cap="none" normalizeH="0" baseline="0">
                          <a:ln>
                            <a:noFill/>
                          </a:ln>
                          <a:solidFill>
                            <a:srgbClr val="DA1E49"/>
                          </a:solidFill>
                          <a:effectLst/>
                          <a:latin typeface="Arial" charset="0"/>
                          <a:ea typeface="MS PGothic" pitchFamily="34" charset="-128"/>
                        </a:rPr>
                        <a:t>Type 1 (Th1)</a:t>
                      </a:r>
                      <a:endParaRPr kumimoji="0" lang="en-US" sz="1800" b="1" i="0" u="none" strike="noStrike" cap="none" normalizeH="0" baseline="0">
                        <a:ln>
                          <a:noFill/>
                        </a:ln>
                        <a:solidFill>
                          <a:srgbClr val="DA1E49"/>
                        </a:solidFill>
                        <a:effectLst/>
                        <a:latin typeface="Arial" charset="0"/>
                        <a:ea typeface="MS PGothic" pitchFamily="34" charset="-128"/>
                      </a:endParaRPr>
                    </a:p>
                  </a:txBody>
                  <a:tcP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w="762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111125" marR="0" lvl="0" indent="-111125" algn="l" defTabSz="914400" rtl="0" eaLnBrk="1" fontAlgn="base" latinLnBrk="0" hangingPunct="1">
                        <a:lnSpc>
                          <a:spcPct val="100000"/>
                        </a:lnSpc>
                        <a:spcBef>
                          <a:spcPct val="0"/>
                        </a:spcBef>
                        <a:spcAft>
                          <a:spcPct val="0"/>
                        </a:spcAft>
                        <a:buClr>
                          <a:srgbClr val="DA1E49"/>
                        </a:buClr>
                        <a:buSzTx/>
                        <a:buFontTx/>
                        <a:buChar char="•"/>
                        <a:tabLst/>
                      </a:pPr>
                      <a:r>
                        <a:rPr kumimoji="0" lang="en-US" sz="1500" b="0" i="0" u="none" strike="noStrike" cap="none" normalizeH="0" baseline="0" dirty="0">
                          <a:ln>
                            <a:noFill/>
                          </a:ln>
                          <a:solidFill>
                            <a:srgbClr val="26387D"/>
                          </a:solidFill>
                          <a:effectLst/>
                          <a:latin typeface="Arial" charset="0"/>
                          <a:ea typeface="MS PGothic" pitchFamily="34" charset="-128"/>
                        </a:rPr>
                        <a:t>: </a:t>
                      </a:r>
                      <a:r>
                        <a:rPr kumimoji="0" lang="en-GB" sz="1500" b="0" i="0" u="none" strike="noStrike" cap="none" normalizeH="0" baseline="0" dirty="0">
                          <a:ln>
                            <a:noFill/>
                          </a:ln>
                          <a:solidFill>
                            <a:srgbClr val="26387D"/>
                          </a:solidFill>
                          <a:effectLst/>
                          <a:latin typeface="Arial" charset="0"/>
                          <a:ea typeface="MS PGothic" pitchFamily="34" charset="-128"/>
                          <a:cs typeface="Arial" charset="0"/>
                        </a:rPr>
                        <a:t>IL-2, </a:t>
                      </a:r>
                      <a:r>
                        <a:rPr kumimoji="0" lang="en-US" sz="1500" b="0" i="0" u="none" strike="noStrike" cap="none" normalizeH="0" baseline="0" dirty="0">
                          <a:ln>
                            <a:noFill/>
                          </a:ln>
                          <a:solidFill>
                            <a:srgbClr val="26387D"/>
                          </a:solidFill>
                          <a:effectLst/>
                          <a:latin typeface="Arial" charset="0"/>
                          <a:ea typeface="MS PGothic" pitchFamily="34" charset="-128"/>
                        </a:rPr>
                        <a:t>IFN-</a:t>
                      </a:r>
                      <a:r>
                        <a:rPr kumimoji="0" lang="en-GB" sz="1500" b="0" i="0" u="none" strike="noStrike" cap="none" normalizeH="0" baseline="0" dirty="0">
                          <a:ln>
                            <a:noFill/>
                          </a:ln>
                          <a:solidFill>
                            <a:srgbClr val="26387D"/>
                          </a:solidFill>
                          <a:effectLst/>
                          <a:latin typeface="Arial" charset="0"/>
                          <a:ea typeface="Arial Unicode MS" pitchFamily="34" charset="-128"/>
                          <a:cs typeface="Arial Unicode MS" pitchFamily="34" charset="-128"/>
                        </a:rPr>
                        <a:t>g</a:t>
                      </a:r>
                      <a:r>
                        <a:rPr kumimoji="0" lang="en-GB" sz="1500" b="0" i="0" u="none" strike="noStrike" cap="none" normalizeH="0" baseline="0" dirty="0">
                          <a:ln>
                            <a:noFill/>
                          </a:ln>
                          <a:solidFill>
                            <a:srgbClr val="26387D"/>
                          </a:solidFill>
                          <a:effectLst/>
                          <a:latin typeface="Arial" charset="0"/>
                          <a:ea typeface="MS PGothic" pitchFamily="34" charset="-128"/>
                          <a:cs typeface="Arial" charset="0"/>
                        </a:rPr>
                        <a:t>, IL-12</a:t>
                      </a:r>
                      <a:r>
                        <a:rPr kumimoji="0" lang="en-US" sz="1500" b="0" i="0" u="none" strike="noStrike" cap="none" normalizeH="0" baseline="30000" dirty="0">
                          <a:ln>
                            <a:noFill/>
                          </a:ln>
                          <a:solidFill>
                            <a:srgbClr val="26387D"/>
                          </a:solidFill>
                          <a:effectLst/>
                          <a:latin typeface="Arial" charset="0"/>
                          <a:ea typeface="MS PGothic" pitchFamily="34" charset="-128"/>
                          <a:cs typeface="Arial" charset="0"/>
                        </a:rPr>
                        <a:t>1,2</a:t>
                      </a:r>
                    </a:p>
                    <a:p>
                      <a:pPr marL="111125" marR="0" lvl="0" indent="-111125" algn="l" defTabSz="914400" rtl="0" eaLnBrk="1" fontAlgn="base" latinLnBrk="0" hangingPunct="1">
                        <a:lnSpc>
                          <a:spcPct val="100000"/>
                        </a:lnSpc>
                        <a:spcBef>
                          <a:spcPct val="0"/>
                        </a:spcBef>
                        <a:spcAft>
                          <a:spcPct val="0"/>
                        </a:spcAft>
                        <a:buClr>
                          <a:srgbClr val="DA1E49"/>
                        </a:buClr>
                        <a:buSzTx/>
                        <a:buFontTx/>
                        <a:buChar char="•"/>
                        <a:tabLst/>
                      </a:pPr>
                      <a:r>
                        <a:rPr kumimoji="0" lang="el-GR" sz="1500" b="0" i="0" u="none" strike="noStrike" cap="none" normalizeH="0" baseline="0" dirty="0">
                          <a:ln>
                            <a:noFill/>
                          </a:ln>
                          <a:solidFill>
                            <a:srgbClr val="26387D"/>
                          </a:solidFill>
                          <a:effectLst/>
                          <a:latin typeface="Arial" charset="0"/>
                          <a:ea typeface="MS PGothic" pitchFamily="34" charset="-128"/>
                          <a:cs typeface="Arial" charset="0"/>
                        </a:rPr>
                        <a:t>Κυριαρχούν στο χρόνιο στάδιο της ΑΔ </a:t>
                      </a:r>
                      <a:r>
                        <a:rPr kumimoji="0" lang="en-GB" sz="1500" b="0" i="0" u="none" strike="noStrike" cap="none" normalizeH="0" baseline="30000" dirty="0">
                          <a:ln>
                            <a:noFill/>
                          </a:ln>
                          <a:solidFill>
                            <a:srgbClr val="26387D"/>
                          </a:solidFill>
                          <a:effectLst/>
                          <a:latin typeface="Arial" charset="0"/>
                          <a:ea typeface="MS PGothic" pitchFamily="34" charset="-128"/>
                          <a:cs typeface="Arial" charset="0"/>
                        </a:rPr>
                        <a:t>3</a:t>
                      </a:r>
                      <a:endParaRPr kumimoji="0" lang="en-US" sz="1500" b="0" i="0" u="none" strike="noStrike" cap="none" normalizeH="0" baseline="30000" dirty="0">
                        <a:ln>
                          <a:noFill/>
                        </a:ln>
                        <a:solidFill>
                          <a:srgbClr val="26387D"/>
                        </a:solidFill>
                        <a:effectLst/>
                        <a:latin typeface="Arial" charset="0"/>
                        <a:ea typeface="MS PGothic" pitchFamily="34" charset="-128"/>
                        <a:cs typeface="Arial" charset="0"/>
                      </a:endParaRPr>
                    </a:p>
                    <a:p>
                      <a:pPr marL="111125" marR="0" lvl="0" indent="-111125" algn="l" defTabSz="914400" rtl="0" eaLnBrk="1" fontAlgn="base" latinLnBrk="0" hangingPunct="1">
                        <a:lnSpc>
                          <a:spcPct val="100000"/>
                        </a:lnSpc>
                        <a:spcBef>
                          <a:spcPct val="0"/>
                        </a:spcBef>
                        <a:spcAft>
                          <a:spcPct val="0"/>
                        </a:spcAft>
                        <a:buClr>
                          <a:srgbClr val="DA1E49"/>
                        </a:buClr>
                        <a:buSzTx/>
                        <a:buFontTx/>
                        <a:buNone/>
                        <a:tabLst/>
                      </a:pPr>
                      <a:endParaRPr kumimoji="0" lang="en-US" sz="1500" b="0" i="0" u="none" strike="noStrike" cap="none" normalizeH="0" baseline="0" dirty="0">
                        <a:ln>
                          <a:noFill/>
                        </a:ln>
                        <a:solidFill>
                          <a:srgbClr val="26387D"/>
                        </a:solidFill>
                        <a:effectLst/>
                        <a:latin typeface="Arial" charset="0"/>
                        <a:ea typeface="MS PGothic" pitchFamily="34" charset="-128"/>
                        <a:cs typeface="Arial" charset="0"/>
                      </a:endParaRPr>
                    </a:p>
                  </a:txBody>
                  <a:tcPr marL="0" marR="0" marT="0" marB="0" anchor="ctr" horzOverflow="overflow">
                    <a:lnL w="57150" cap="flat" cmpd="sng" algn="ctr">
                      <a:solidFill>
                        <a:schemeClr val="bg1"/>
                      </a:solidFill>
                      <a:prstDash val="solid"/>
                      <a:round/>
                      <a:headEnd type="none" w="med" len="med"/>
                      <a:tailEnd type="none" w="med" len="med"/>
                    </a:lnL>
                    <a:lnR cap="flat">
                      <a:noFill/>
                    </a:lnR>
                    <a:lnT cap="flat">
                      <a:noFill/>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2206625">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
                          <a:srgbClr val="DA1E49"/>
                        </a:buClr>
                        <a:buSzTx/>
                        <a:buFont typeface="Times" pitchFamily="18" charset="0"/>
                        <a:buNone/>
                        <a:tabLst/>
                      </a:pPr>
                      <a:r>
                        <a:rPr kumimoji="0" lang="en-GB" sz="1800" b="1" i="0" u="none" strike="noStrike" cap="none" normalizeH="0" baseline="0" dirty="0">
                          <a:ln>
                            <a:noFill/>
                          </a:ln>
                          <a:solidFill>
                            <a:srgbClr val="DA1E49"/>
                          </a:solidFill>
                          <a:effectLst/>
                          <a:latin typeface="Arial" charset="0"/>
                          <a:ea typeface="MS PGothic" pitchFamily="34" charset="-128"/>
                        </a:rPr>
                        <a:t>Type 2 (Th2)</a:t>
                      </a:r>
                      <a:endParaRPr kumimoji="0" lang="en-US" sz="1800" b="1" i="0" u="none" strike="noStrike" cap="none" normalizeH="0" baseline="0" dirty="0">
                        <a:ln>
                          <a:noFill/>
                        </a:ln>
                        <a:solidFill>
                          <a:srgbClr val="DA1E49"/>
                        </a:solidFill>
                        <a:effectLst/>
                        <a:latin typeface="Arial" charset="0"/>
                        <a:ea typeface="MS PGothic" pitchFamily="34" charset="-128"/>
                      </a:endParaRPr>
                    </a:p>
                  </a:txBody>
                  <a:tcP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111125" marR="0" lvl="0" indent="-111125" algn="l" defTabSz="914400" rtl="0" eaLnBrk="1" fontAlgn="base" latinLnBrk="0" hangingPunct="1">
                        <a:lnSpc>
                          <a:spcPct val="100000"/>
                        </a:lnSpc>
                        <a:spcBef>
                          <a:spcPct val="0"/>
                        </a:spcBef>
                        <a:spcAft>
                          <a:spcPct val="0"/>
                        </a:spcAft>
                        <a:buClr>
                          <a:srgbClr val="DA1E49"/>
                        </a:buClr>
                        <a:buSzTx/>
                        <a:buFontTx/>
                        <a:buChar char="•"/>
                        <a:tabLst/>
                      </a:pPr>
                      <a:r>
                        <a:rPr kumimoji="0" lang="en-US" sz="1500" b="0" i="0" u="none" strike="noStrike" cap="none" normalizeH="0" baseline="0" dirty="0">
                          <a:ln>
                            <a:noFill/>
                          </a:ln>
                          <a:solidFill>
                            <a:srgbClr val="26387D"/>
                          </a:solidFill>
                          <a:effectLst/>
                          <a:latin typeface="Arial" charset="0"/>
                          <a:ea typeface="MS PGothic" pitchFamily="34" charset="-128"/>
                        </a:rPr>
                        <a:t>IL-4, IL-5, IL-13</a:t>
                      </a:r>
                      <a:r>
                        <a:rPr kumimoji="0" lang="en-US" sz="1500" b="0" i="0" u="none" strike="noStrike" cap="none" normalizeH="0" baseline="30000" dirty="0">
                          <a:ln>
                            <a:noFill/>
                          </a:ln>
                          <a:solidFill>
                            <a:srgbClr val="26387D"/>
                          </a:solidFill>
                          <a:effectLst/>
                          <a:latin typeface="Arial" charset="0"/>
                          <a:ea typeface="MS PGothic" pitchFamily="34" charset="-128"/>
                          <a:cs typeface="Arial" charset="0"/>
                        </a:rPr>
                        <a:t>1</a:t>
                      </a:r>
                      <a:endParaRPr kumimoji="0" lang="en-US" sz="1500" b="0" i="0" u="none" strike="noStrike" cap="none" normalizeH="0" baseline="0" dirty="0">
                        <a:ln>
                          <a:noFill/>
                        </a:ln>
                        <a:solidFill>
                          <a:srgbClr val="26387D"/>
                        </a:solidFill>
                        <a:effectLst/>
                        <a:latin typeface="Arial" charset="0"/>
                        <a:ea typeface="MS PGothic" pitchFamily="34" charset="-128"/>
                      </a:endParaRPr>
                    </a:p>
                    <a:p>
                      <a:pPr marL="111125" marR="0" lvl="0" indent="-111125" algn="l" defTabSz="914400" rtl="0" eaLnBrk="1" fontAlgn="base" latinLnBrk="0" hangingPunct="1">
                        <a:lnSpc>
                          <a:spcPct val="100000"/>
                        </a:lnSpc>
                        <a:spcBef>
                          <a:spcPct val="0"/>
                        </a:spcBef>
                        <a:spcAft>
                          <a:spcPct val="0"/>
                        </a:spcAft>
                        <a:buClr>
                          <a:srgbClr val="DA1E49"/>
                        </a:buClr>
                        <a:buSzTx/>
                        <a:buFontTx/>
                        <a:buChar char="•"/>
                        <a:tabLst/>
                      </a:pPr>
                      <a:r>
                        <a:rPr kumimoji="0" lang="el-GR" sz="1500" b="0" i="0" u="none" strike="noStrike" cap="none" normalizeH="0" baseline="0" dirty="0">
                          <a:ln>
                            <a:noFill/>
                          </a:ln>
                          <a:solidFill>
                            <a:srgbClr val="26387D"/>
                          </a:solidFill>
                          <a:effectLst/>
                          <a:latin typeface="Arial" charset="0"/>
                          <a:ea typeface="MS PGothic" pitchFamily="34" charset="-128"/>
                        </a:rPr>
                        <a:t>Επάγουν παραγωγή </a:t>
                      </a:r>
                      <a:r>
                        <a:rPr kumimoji="0" lang="en-US" sz="1500" b="0" i="0" u="none" strike="noStrike" cap="none" normalizeH="0" baseline="0" dirty="0">
                          <a:ln>
                            <a:noFill/>
                          </a:ln>
                          <a:solidFill>
                            <a:srgbClr val="26387D"/>
                          </a:solidFill>
                          <a:effectLst/>
                          <a:latin typeface="Arial" charset="0"/>
                          <a:ea typeface="MS PGothic" pitchFamily="34" charset="-128"/>
                        </a:rPr>
                        <a:t> </a:t>
                      </a:r>
                      <a:r>
                        <a:rPr kumimoji="0" lang="en-US" sz="1500" b="0" i="0" u="none" strike="noStrike" cap="none" normalizeH="0" baseline="0" dirty="0" err="1">
                          <a:ln>
                            <a:noFill/>
                          </a:ln>
                          <a:solidFill>
                            <a:srgbClr val="26387D"/>
                          </a:solidFill>
                          <a:effectLst/>
                          <a:latin typeface="Arial" charset="0"/>
                          <a:ea typeface="MS PGothic" pitchFamily="34" charset="-128"/>
                        </a:rPr>
                        <a:t>IgE</a:t>
                      </a:r>
                      <a:r>
                        <a:rPr kumimoji="0" lang="en-US" sz="1500" b="0" i="0" u="none" strike="noStrike" cap="none" normalizeH="0" baseline="0" dirty="0">
                          <a:ln>
                            <a:noFill/>
                          </a:ln>
                          <a:solidFill>
                            <a:srgbClr val="26387D"/>
                          </a:solidFill>
                          <a:effectLst/>
                          <a:latin typeface="Arial" charset="0"/>
                          <a:ea typeface="MS PGothic" pitchFamily="34" charset="-128"/>
                        </a:rPr>
                        <a:t> </a:t>
                      </a:r>
                      <a:r>
                        <a:rPr kumimoji="0" lang="el-GR" sz="1500" b="0" i="0" u="none" strike="noStrike" cap="none" normalizeH="0" baseline="0" dirty="0">
                          <a:ln>
                            <a:noFill/>
                          </a:ln>
                          <a:solidFill>
                            <a:srgbClr val="26387D"/>
                          </a:solidFill>
                          <a:effectLst/>
                          <a:latin typeface="Arial" charset="0"/>
                          <a:ea typeface="MS PGothic" pitchFamily="34" charset="-128"/>
                        </a:rPr>
                        <a:t> από τα </a:t>
                      </a:r>
                      <a:r>
                        <a:rPr kumimoji="0" lang="en-US" sz="1500" b="0" i="0" u="none" strike="noStrike" cap="none" normalizeH="0" baseline="0" dirty="0">
                          <a:ln>
                            <a:noFill/>
                          </a:ln>
                          <a:solidFill>
                            <a:srgbClr val="26387D"/>
                          </a:solidFill>
                          <a:effectLst/>
                          <a:latin typeface="Arial" charset="0"/>
                          <a:ea typeface="MS PGothic" pitchFamily="34" charset="-128"/>
                        </a:rPr>
                        <a:t>B </a:t>
                      </a:r>
                      <a:r>
                        <a:rPr kumimoji="0" lang="el-GR" sz="1500" b="0" i="0" u="none" strike="noStrike" cap="none" normalizeH="0" baseline="0" dirty="0">
                          <a:ln>
                            <a:noFill/>
                          </a:ln>
                          <a:solidFill>
                            <a:srgbClr val="26387D"/>
                          </a:solidFill>
                          <a:effectLst/>
                          <a:latin typeface="Arial" charset="0"/>
                          <a:ea typeface="MS PGothic" pitchFamily="34" charset="-128"/>
                        </a:rPr>
                        <a:t>κύτταρα </a:t>
                      </a:r>
                      <a:r>
                        <a:rPr kumimoji="0" lang="en-US" sz="1500" b="0" i="0" u="none" strike="noStrike" cap="none" normalizeH="0" baseline="30000" dirty="0">
                          <a:ln>
                            <a:noFill/>
                          </a:ln>
                          <a:solidFill>
                            <a:srgbClr val="26387D"/>
                          </a:solidFill>
                          <a:effectLst/>
                          <a:latin typeface="Arial" charset="0"/>
                          <a:ea typeface="MS PGothic" pitchFamily="34" charset="-128"/>
                        </a:rPr>
                        <a:t>2</a:t>
                      </a:r>
                    </a:p>
                    <a:p>
                      <a:pPr marL="111125" marR="0" lvl="0" indent="-111125" algn="l" defTabSz="914400" rtl="0" eaLnBrk="1" fontAlgn="base" latinLnBrk="0" hangingPunct="1">
                        <a:lnSpc>
                          <a:spcPct val="100000"/>
                        </a:lnSpc>
                        <a:spcBef>
                          <a:spcPct val="0"/>
                        </a:spcBef>
                        <a:spcAft>
                          <a:spcPct val="0"/>
                        </a:spcAft>
                        <a:buClr>
                          <a:srgbClr val="DA1E49"/>
                        </a:buClr>
                        <a:buSzTx/>
                        <a:buFontTx/>
                        <a:buChar char="•"/>
                        <a:tabLst/>
                      </a:pPr>
                      <a:r>
                        <a:rPr kumimoji="0" lang="el-GR" sz="1500" b="0" i="0" u="none" strike="noStrike" cap="none" normalizeH="0" baseline="0" dirty="0">
                          <a:ln>
                            <a:noFill/>
                          </a:ln>
                          <a:solidFill>
                            <a:srgbClr val="26387D"/>
                          </a:solidFill>
                          <a:effectLst/>
                          <a:latin typeface="Arial" charset="0"/>
                          <a:ea typeface="MS PGothic" pitchFamily="34" charset="-128"/>
                          <a:cs typeface="Arial" charset="0"/>
                        </a:rPr>
                        <a:t>Κυριαρχούν στην έξαρση της ΑΔ</a:t>
                      </a:r>
                      <a:r>
                        <a:rPr kumimoji="0" lang="en-GB" sz="1500" b="0" i="0" u="none" strike="noStrike" cap="none" normalizeH="0" baseline="30000" dirty="0">
                          <a:ln>
                            <a:noFill/>
                          </a:ln>
                          <a:solidFill>
                            <a:srgbClr val="26387D"/>
                          </a:solidFill>
                          <a:effectLst/>
                          <a:latin typeface="Arial" charset="0"/>
                          <a:ea typeface="MS PGothic" pitchFamily="34" charset="-128"/>
                          <a:cs typeface="Arial" charset="0"/>
                        </a:rPr>
                        <a:t>4</a:t>
                      </a:r>
                      <a:endParaRPr kumimoji="0" lang="en-US" sz="1500" b="0" i="0" u="none" strike="noStrike" cap="none" normalizeH="0" baseline="30000" dirty="0">
                        <a:ln>
                          <a:noFill/>
                        </a:ln>
                        <a:solidFill>
                          <a:srgbClr val="26387D"/>
                        </a:solidFill>
                        <a:effectLst/>
                        <a:latin typeface="Arial" charset="0"/>
                        <a:ea typeface="MS PGothic" pitchFamily="34" charset="-128"/>
                      </a:endParaRPr>
                    </a:p>
                  </a:txBody>
                  <a:tcPr marL="0" marR="0" marT="0" marB="0" horzOverflow="overflow">
                    <a:lnL w="57150" cap="flat" cmpd="sng" algn="ctr">
                      <a:solidFill>
                        <a:schemeClr val="bg1"/>
                      </a:solidFill>
                      <a:prstDash val="solid"/>
                      <a:round/>
                      <a:headEnd type="none" w="med" len="med"/>
                      <a:tailEnd type="none" w="med" len="med"/>
                    </a:lnL>
                    <a:lnR cap="flat">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bl>
          </a:graphicData>
        </a:graphic>
      </p:graphicFrame>
      <p:grpSp>
        <p:nvGrpSpPr>
          <p:cNvPr id="2" name="Group 22"/>
          <p:cNvGrpSpPr>
            <a:grpSpLocks/>
          </p:cNvGrpSpPr>
          <p:nvPr/>
        </p:nvGrpSpPr>
        <p:grpSpPr bwMode="auto">
          <a:xfrm>
            <a:off x="3492500" y="3952875"/>
            <a:ext cx="647700" cy="627063"/>
            <a:chOff x="1213" y="2728"/>
            <a:chExt cx="520" cy="504"/>
          </a:xfrm>
        </p:grpSpPr>
        <p:sp>
          <p:nvSpPr>
            <p:cNvPr id="341015" name="Oval 23"/>
            <p:cNvSpPr>
              <a:spLocks noChangeArrowheads="1"/>
            </p:cNvSpPr>
            <p:nvPr/>
          </p:nvSpPr>
          <p:spPr bwMode="auto">
            <a:xfrm>
              <a:off x="1429" y="2750"/>
              <a:ext cx="77" cy="77"/>
            </a:xfrm>
            <a:prstGeom prst="ellipse">
              <a:avLst/>
            </a:prstGeom>
            <a:solidFill>
              <a:srgbClr val="33CCCC"/>
            </a:solidFill>
            <a:ln w="9525">
              <a:solidFill>
                <a:srgbClr val="33CCCC"/>
              </a:solidFill>
              <a:round/>
              <a:headEnd/>
              <a:tailEnd/>
            </a:ln>
            <a:effectLst/>
          </p:spPr>
          <p:txBody>
            <a:bodyPr wrap="none" anchor="ctr"/>
            <a:lstStyle/>
            <a:p>
              <a:endParaRPr lang="el-GR"/>
            </a:p>
          </p:txBody>
        </p:sp>
        <p:sp>
          <p:nvSpPr>
            <p:cNvPr id="341016" name="Oval 24"/>
            <p:cNvSpPr>
              <a:spLocks noChangeArrowheads="1"/>
            </p:cNvSpPr>
            <p:nvPr/>
          </p:nvSpPr>
          <p:spPr bwMode="auto">
            <a:xfrm>
              <a:off x="1239" y="3097"/>
              <a:ext cx="77" cy="77"/>
            </a:xfrm>
            <a:prstGeom prst="ellipse">
              <a:avLst/>
            </a:prstGeom>
            <a:solidFill>
              <a:srgbClr val="33CCCC"/>
            </a:solidFill>
            <a:ln w="9525">
              <a:solidFill>
                <a:srgbClr val="33CCCC"/>
              </a:solidFill>
              <a:round/>
              <a:headEnd/>
              <a:tailEnd/>
            </a:ln>
            <a:effectLst/>
          </p:spPr>
          <p:txBody>
            <a:bodyPr wrap="none" anchor="ctr"/>
            <a:lstStyle/>
            <a:p>
              <a:endParaRPr lang="el-GR"/>
            </a:p>
          </p:txBody>
        </p:sp>
        <p:sp>
          <p:nvSpPr>
            <p:cNvPr id="341017" name="Oval 25"/>
            <p:cNvSpPr>
              <a:spLocks noChangeArrowheads="1"/>
            </p:cNvSpPr>
            <p:nvPr/>
          </p:nvSpPr>
          <p:spPr bwMode="auto">
            <a:xfrm>
              <a:off x="1383" y="3113"/>
              <a:ext cx="77" cy="77"/>
            </a:xfrm>
            <a:prstGeom prst="ellipse">
              <a:avLst/>
            </a:prstGeom>
            <a:solidFill>
              <a:srgbClr val="33CCCC"/>
            </a:solidFill>
            <a:ln w="9525">
              <a:solidFill>
                <a:srgbClr val="33CCCC"/>
              </a:solidFill>
              <a:round/>
              <a:headEnd/>
              <a:tailEnd/>
            </a:ln>
            <a:effectLst/>
          </p:spPr>
          <p:txBody>
            <a:bodyPr wrap="none" anchor="ctr"/>
            <a:lstStyle/>
            <a:p>
              <a:endParaRPr lang="el-GR"/>
            </a:p>
          </p:txBody>
        </p:sp>
        <p:sp>
          <p:nvSpPr>
            <p:cNvPr id="341018" name="Oval 26"/>
            <p:cNvSpPr>
              <a:spLocks noChangeArrowheads="1"/>
            </p:cNvSpPr>
            <p:nvPr/>
          </p:nvSpPr>
          <p:spPr bwMode="auto">
            <a:xfrm>
              <a:off x="1515" y="3079"/>
              <a:ext cx="77" cy="77"/>
            </a:xfrm>
            <a:prstGeom prst="ellipse">
              <a:avLst/>
            </a:prstGeom>
            <a:solidFill>
              <a:srgbClr val="33CCCC"/>
            </a:solidFill>
            <a:ln w="9525">
              <a:solidFill>
                <a:srgbClr val="33CCCC"/>
              </a:solidFill>
              <a:round/>
              <a:headEnd/>
              <a:tailEnd/>
            </a:ln>
            <a:effectLst/>
          </p:spPr>
          <p:txBody>
            <a:bodyPr wrap="none" anchor="ctr"/>
            <a:lstStyle/>
            <a:p>
              <a:endParaRPr lang="el-GR"/>
            </a:p>
          </p:txBody>
        </p:sp>
        <p:pic>
          <p:nvPicPr>
            <p:cNvPr id="341019" name="Picture 13" descr="1_2_2_2_11_ID4_T2H"/>
            <p:cNvPicPr>
              <a:picLocks noChangeAspect="1" noChangeArrowheads="1"/>
            </p:cNvPicPr>
            <p:nvPr/>
          </p:nvPicPr>
          <p:blipFill>
            <a:blip r:embed="rId3" cstate="print"/>
            <a:srcRect/>
            <a:stretch>
              <a:fillRect/>
            </a:stretch>
          </p:blipFill>
          <p:spPr bwMode="auto">
            <a:xfrm>
              <a:off x="1213" y="2728"/>
              <a:ext cx="520" cy="504"/>
            </a:xfrm>
            <a:prstGeom prst="rect">
              <a:avLst/>
            </a:prstGeom>
            <a:noFill/>
            <a:ln w="9525">
              <a:noFill/>
              <a:miter lim="800000"/>
              <a:headEnd/>
              <a:tailEnd/>
            </a:ln>
          </p:spPr>
        </p:pic>
      </p:grpSp>
      <p:pic>
        <p:nvPicPr>
          <p:cNvPr id="341020" name="Picture 13" descr="1_2_2_2_11_ID4_T2H"/>
          <p:cNvPicPr>
            <a:picLocks noChangeAspect="1" noChangeArrowheads="1"/>
          </p:cNvPicPr>
          <p:nvPr/>
        </p:nvPicPr>
        <p:blipFill>
          <a:blip r:embed="rId3" cstate="print">
            <a:lum contrast="32000"/>
          </a:blip>
          <a:srcRect/>
          <a:stretch>
            <a:fillRect/>
          </a:stretch>
        </p:blipFill>
        <p:spPr bwMode="auto">
          <a:xfrm>
            <a:off x="4645025" y="4602163"/>
            <a:ext cx="647700" cy="627062"/>
          </a:xfrm>
          <a:prstGeom prst="rect">
            <a:avLst/>
          </a:prstGeom>
          <a:noFill/>
          <a:ln w="9525">
            <a:noFill/>
            <a:miter lim="800000"/>
            <a:headEnd/>
            <a:tailEnd/>
          </a:ln>
        </p:spPr>
      </p:pic>
      <p:pic>
        <p:nvPicPr>
          <p:cNvPr id="341021" name="Picture 13" descr="1_2_2_2_11_ID4_T2H"/>
          <p:cNvPicPr>
            <a:picLocks noChangeAspect="1" noChangeArrowheads="1"/>
          </p:cNvPicPr>
          <p:nvPr/>
        </p:nvPicPr>
        <p:blipFill>
          <a:blip r:embed="rId3" cstate="print">
            <a:lum bright="30000"/>
          </a:blip>
          <a:srcRect/>
          <a:stretch>
            <a:fillRect/>
          </a:stretch>
        </p:blipFill>
        <p:spPr bwMode="auto">
          <a:xfrm>
            <a:off x="4648200" y="3162300"/>
            <a:ext cx="644525" cy="625475"/>
          </a:xfrm>
          <a:prstGeom prst="rect">
            <a:avLst/>
          </a:prstGeom>
          <a:noFill/>
          <a:ln w="9525">
            <a:noFill/>
            <a:miter lim="800000"/>
            <a:headEnd/>
            <a:tailEnd/>
          </a:ln>
        </p:spPr>
      </p:pic>
      <p:sp>
        <p:nvSpPr>
          <p:cNvPr id="341022" name="Line 30"/>
          <p:cNvSpPr>
            <a:spLocks noChangeShapeType="1"/>
          </p:cNvSpPr>
          <p:nvPr/>
        </p:nvSpPr>
        <p:spPr bwMode="auto">
          <a:xfrm>
            <a:off x="4067175" y="4438650"/>
            <a:ext cx="576263" cy="358775"/>
          </a:xfrm>
          <a:prstGeom prst="line">
            <a:avLst/>
          </a:prstGeom>
          <a:noFill/>
          <a:ln w="9525">
            <a:solidFill>
              <a:schemeClr val="tx1"/>
            </a:solidFill>
            <a:round/>
            <a:headEnd/>
            <a:tailEnd type="triangle" w="med" len="med"/>
          </a:ln>
          <a:effectLst/>
        </p:spPr>
        <p:txBody>
          <a:bodyPr/>
          <a:lstStyle/>
          <a:p>
            <a:endParaRPr lang="el-GR"/>
          </a:p>
        </p:txBody>
      </p:sp>
      <p:sp>
        <p:nvSpPr>
          <p:cNvPr id="341023" name="Line 31"/>
          <p:cNvSpPr>
            <a:spLocks noChangeShapeType="1"/>
          </p:cNvSpPr>
          <p:nvPr/>
        </p:nvSpPr>
        <p:spPr bwMode="auto">
          <a:xfrm flipV="1">
            <a:off x="4067175" y="3644900"/>
            <a:ext cx="576263" cy="358775"/>
          </a:xfrm>
          <a:prstGeom prst="line">
            <a:avLst/>
          </a:prstGeom>
          <a:noFill/>
          <a:ln w="9525">
            <a:solidFill>
              <a:schemeClr val="tx1"/>
            </a:solidFill>
            <a:round/>
            <a:headEnd/>
            <a:tailEnd type="triangle" w="med" len="med"/>
          </a:ln>
          <a:effectLst/>
        </p:spPr>
        <p:txBody>
          <a:bodyPr/>
          <a:lstStyle/>
          <a:p>
            <a:endParaRPr lang="el-GR"/>
          </a:p>
        </p:txBody>
      </p:sp>
      <p:sp>
        <p:nvSpPr>
          <p:cNvPr id="341024" name="Text Box 32"/>
          <p:cNvSpPr txBox="1">
            <a:spLocks noChangeArrowheads="1"/>
          </p:cNvSpPr>
          <p:nvPr/>
        </p:nvSpPr>
        <p:spPr bwMode="auto">
          <a:xfrm>
            <a:off x="2466975" y="6421438"/>
            <a:ext cx="6659563" cy="404812"/>
          </a:xfrm>
          <a:prstGeom prst="rect">
            <a:avLst/>
          </a:prstGeom>
          <a:noFill/>
          <a:ln w="9525">
            <a:noFill/>
            <a:miter lim="800000"/>
            <a:headEnd/>
            <a:tailEnd/>
          </a:ln>
          <a:effectLst/>
        </p:spPr>
        <p:txBody>
          <a:bodyPr lIns="0" tIns="0" rIns="45720" anchor="b"/>
          <a:lstStyle/>
          <a:p>
            <a:pPr algn="r" eaLnBrk="1" hangingPunct="1"/>
            <a:r>
              <a:rPr lang="en-GB" altLang="ja-JP" sz="1200" b="1">
                <a:solidFill>
                  <a:srgbClr val="4D4D4D"/>
                </a:solidFill>
              </a:rPr>
              <a:t>1. Bieber T, </a:t>
            </a:r>
            <a:r>
              <a:rPr lang="en-GB" altLang="ja-JP" sz="1200" b="1" i="1">
                <a:solidFill>
                  <a:srgbClr val="4D4D4D"/>
                </a:solidFill>
              </a:rPr>
              <a:t>et al. N Engl J Med </a:t>
            </a:r>
            <a:r>
              <a:rPr lang="en-GB" altLang="ja-JP" sz="1200" b="1">
                <a:solidFill>
                  <a:srgbClr val="4D4D4D"/>
                </a:solidFill>
              </a:rPr>
              <a:t>2008; 358:1483–1494. </a:t>
            </a:r>
            <a:br>
              <a:rPr lang="en-GB" altLang="ja-JP" sz="1200" b="1">
                <a:solidFill>
                  <a:srgbClr val="4D4D4D"/>
                </a:solidFill>
              </a:rPr>
            </a:br>
            <a:r>
              <a:rPr lang="en-GB" altLang="ja-JP" sz="1200" b="1">
                <a:solidFill>
                  <a:srgbClr val="4D4D4D"/>
                </a:solidFill>
              </a:rPr>
              <a:t>2. Sakuma S, </a:t>
            </a:r>
            <a:r>
              <a:rPr lang="en-GB" altLang="ja-JP" sz="1200" b="1" i="1">
                <a:solidFill>
                  <a:srgbClr val="4D4D4D"/>
                </a:solidFill>
              </a:rPr>
              <a:t>et al. Int Immunopharmacol </a:t>
            </a:r>
            <a:r>
              <a:rPr lang="en-GB" altLang="ja-JP" sz="1200" b="1">
                <a:solidFill>
                  <a:srgbClr val="4D4D4D"/>
                </a:solidFill>
              </a:rPr>
              <a:t>2001; 1:1219–1226.</a:t>
            </a:r>
            <a:br>
              <a:rPr lang="en-GB" altLang="ja-JP" sz="1200" b="1">
                <a:solidFill>
                  <a:srgbClr val="4D4D4D"/>
                </a:solidFill>
              </a:rPr>
            </a:br>
            <a:r>
              <a:rPr lang="en-GB" altLang="ja-JP" sz="1200" b="1">
                <a:solidFill>
                  <a:srgbClr val="4D4D4D"/>
                </a:solidFill>
              </a:rPr>
              <a:t> 3. Leung DY,</a:t>
            </a:r>
            <a:r>
              <a:rPr lang="en-GB" altLang="ja-JP" sz="1200" b="1" i="1">
                <a:solidFill>
                  <a:srgbClr val="4D4D4D"/>
                </a:solidFill>
              </a:rPr>
              <a:t> et al. J Clin Invest </a:t>
            </a:r>
            <a:r>
              <a:rPr lang="en-GB" altLang="ja-JP" sz="1200" b="1">
                <a:solidFill>
                  <a:srgbClr val="4D4D4D"/>
                </a:solidFill>
              </a:rPr>
              <a:t>2004; 113:651–657. </a:t>
            </a:r>
          </a:p>
          <a:p>
            <a:pPr algn="r" eaLnBrk="1" hangingPunct="1"/>
            <a:r>
              <a:rPr lang="en-GB" altLang="ja-JP" sz="1200" b="1">
                <a:solidFill>
                  <a:srgbClr val="4D4D4D"/>
                </a:solidFill>
              </a:rPr>
              <a:t>4. Novak N,</a:t>
            </a:r>
            <a:r>
              <a:rPr lang="en-GB" altLang="ja-JP" sz="1200" b="1" i="1">
                <a:solidFill>
                  <a:srgbClr val="4D4D4D"/>
                </a:solidFill>
              </a:rPr>
              <a:t> et al. J Allergy Clin Immunol </a:t>
            </a:r>
            <a:r>
              <a:rPr lang="en-GB" altLang="ja-JP" sz="1200" b="1">
                <a:solidFill>
                  <a:srgbClr val="4D4D4D"/>
                </a:solidFill>
              </a:rPr>
              <a:t>2003; 112 (6 Suppl.):S128–139.</a:t>
            </a:r>
            <a:endParaRPr lang="en-GB" sz="1200" b="1">
              <a:solidFill>
                <a:srgbClr val="4D4D4D"/>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180"/>
          <p:cNvGrpSpPr/>
          <p:nvPr/>
        </p:nvGrpSpPr>
        <p:grpSpPr>
          <a:xfrm>
            <a:off x="-181818" y="2420905"/>
            <a:ext cx="14804117" cy="3051517"/>
            <a:chOff x="-2669594" y="1419125"/>
            <a:chExt cx="19738823" cy="4068689"/>
          </a:xfrm>
        </p:grpSpPr>
        <p:pic>
          <p:nvPicPr>
            <p:cNvPr id="182" name="Picture 1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594" y="1419125"/>
              <a:ext cx="19738823" cy="4068689"/>
            </a:xfrm>
            <a:prstGeom prst="rect">
              <a:avLst/>
            </a:prstGeom>
          </p:spPr>
        </p:pic>
        <p:grpSp>
          <p:nvGrpSpPr>
            <p:cNvPr id="183" name="Group 182"/>
            <p:cNvGrpSpPr/>
            <p:nvPr/>
          </p:nvGrpSpPr>
          <p:grpSpPr>
            <a:xfrm>
              <a:off x="1580476" y="1422886"/>
              <a:ext cx="6669222" cy="487355"/>
              <a:chOff x="1580476" y="1422886"/>
              <a:chExt cx="6669222" cy="487355"/>
            </a:xfrm>
          </p:grpSpPr>
          <p:grpSp>
            <p:nvGrpSpPr>
              <p:cNvPr id="184" name="Group 183"/>
              <p:cNvGrpSpPr/>
              <p:nvPr/>
            </p:nvGrpSpPr>
            <p:grpSpPr>
              <a:xfrm>
                <a:off x="1580476" y="1422886"/>
                <a:ext cx="1014633" cy="453154"/>
                <a:chOff x="4024280" y="2682485"/>
                <a:chExt cx="1014633" cy="453154"/>
              </a:xfrm>
            </p:grpSpPr>
            <p:grpSp>
              <p:nvGrpSpPr>
                <p:cNvPr id="211" name="Group 210"/>
                <p:cNvGrpSpPr/>
                <p:nvPr/>
              </p:nvGrpSpPr>
              <p:grpSpPr>
                <a:xfrm>
                  <a:off x="4024280" y="2822101"/>
                  <a:ext cx="1014328" cy="313538"/>
                  <a:chOff x="4024280" y="2822101"/>
                  <a:chExt cx="1014328" cy="313538"/>
                </a:xfrm>
              </p:grpSpPr>
              <p:sp>
                <p:nvSpPr>
                  <p:cNvPr id="223" name="Oval 222"/>
                  <p:cNvSpPr/>
                  <p:nvPr/>
                </p:nvSpPr>
                <p:spPr>
                  <a:xfrm rot="21327714">
                    <a:off x="4024280" y="2822101"/>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39" name="Oval 238"/>
                  <p:cNvSpPr/>
                  <p:nvPr/>
                </p:nvSpPr>
                <p:spPr>
                  <a:xfrm rot="21327714">
                    <a:off x="4409844" y="2829554"/>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40" name="Oval 239"/>
                  <p:cNvSpPr/>
                  <p:nvPr/>
                </p:nvSpPr>
                <p:spPr>
                  <a:xfrm rot="21327714">
                    <a:off x="4193201" y="2924418"/>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46" name="Oval 245"/>
                  <p:cNvSpPr/>
                  <p:nvPr/>
                </p:nvSpPr>
                <p:spPr>
                  <a:xfrm rot="21327714">
                    <a:off x="4566328" y="2936046"/>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54" name="Oval 253"/>
                  <p:cNvSpPr/>
                  <p:nvPr/>
                </p:nvSpPr>
                <p:spPr>
                  <a:xfrm rot="21327714">
                    <a:off x="4086383" y="3008371"/>
                    <a:ext cx="472280" cy="127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55" name="Oval 254"/>
                  <p:cNvSpPr/>
                  <p:nvPr/>
                </p:nvSpPr>
                <p:spPr>
                  <a:xfrm rot="21327714">
                    <a:off x="4478016" y="3026735"/>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grpSp>
              <p:nvGrpSpPr>
                <p:cNvPr id="212" name="Group 211"/>
                <p:cNvGrpSpPr/>
                <p:nvPr/>
              </p:nvGrpSpPr>
              <p:grpSpPr>
                <a:xfrm>
                  <a:off x="4040964" y="2682485"/>
                  <a:ext cx="997949" cy="425669"/>
                  <a:chOff x="4050050" y="2690085"/>
                  <a:chExt cx="997949" cy="425669"/>
                </a:xfrm>
              </p:grpSpPr>
              <p:pic>
                <p:nvPicPr>
                  <p:cNvPr id="213" name="Picture 2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869116">
                    <a:off x="4093210" y="2943088"/>
                    <a:ext cx="452892" cy="164917"/>
                  </a:xfrm>
                  <a:prstGeom prst="rect">
                    <a:avLst/>
                  </a:prstGeom>
                </p:spPr>
              </p:pic>
              <p:pic>
                <p:nvPicPr>
                  <p:cNvPr id="214" name="Picture 21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47202" y="2950837"/>
                    <a:ext cx="452892" cy="164917"/>
                  </a:xfrm>
                  <a:prstGeom prst="rect">
                    <a:avLst/>
                  </a:prstGeom>
                </p:spPr>
              </p:pic>
              <p:pic>
                <p:nvPicPr>
                  <p:cNvPr id="215" name="Picture 2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844426">
                    <a:off x="4595107" y="2850448"/>
                    <a:ext cx="452892" cy="164917"/>
                  </a:xfrm>
                  <a:prstGeom prst="rect">
                    <a:avLst/>
                  </a:prstGeom>
                </p:spPr>
              </p:pic>
              <p:pic>
                <p:nvPicPr>
                  <p:cNvPr id="216" name="Picture 21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789660">
                    <a:off x="4185612" y="2801923"/>
                    <a:ext cx="452892" cy="164917"/>
                  </a:xfrm>
                  <a:prstGeom prst="rect">
                    <a:avLst/>
                  </a:prstGeom>
                </p:spPr>
              </p:pic>
              <p:pic>
                <p:nvPicPr>
                  <p:cNvPr id="217" name="Picture 21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856913">
                    <a:off x="4478856" y="2690085"/>
                    <a:ext cx="452892" cy="164917"/>
                  </a:xfrm>
                  <a:prstGeom prst="rect">
                    <a:avLst/>
                  </a:prstGeom>
                </p:spPr>
              </p:pic>
              <p:pic>
                <p:nvPicPr>
                  <p:cNvPr id="219" name="Picture 21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242959">
                    <a:off x="4050050" y="2697139"/>
                    <a:ext cx="452892" cy="164917"/>
                  </a:xfrm>
                  <a:prstGeom prst="rect">
                    <a:avLst/>
                  </a:prstGeom>
                </p:spPr>
              </p:pic>
            </p:grpSp>
          </p:grpSp>
          <p:grpSp>
            <p:nvGrpSpPr>
              <p:cNvPr id="185" name="Group 184"/>
              <p:cNvGrpSpPr/>
              <p:nvPr/>
            </p:nvGrpSpPr>
            <p:grpSpPr>
              <a:xfrm>
                <a:off x="5244755" y="1451789"/>
                <a:ext cx="1090007" cy="458452"/>
                <a:chOff x="7755318" y="2398392"/>
                <a:chExt cx="1090007" cy="458452"/>
              </a:xfrm>
            </p:grpSpPr>
            <p:grpSp>
              <p:nvGrpSpPr>
                <p:cNvPr id="197" name="Group 196"/>
                <p:cNvGrpSpPr/>
                <p:nvPr/>
              </p:nvGrpSpPr>
              <p:grpSpPr>
                <a:xfrm>
                  <a:off x="7779633" y="2528251"/>
                  <a:ext cx="1065692" cy="312718"/>
                  <a:chOff x="4026527" y="2828043"/>
                  <a:chExt cx="1065692" cy="312718"/>
                </a:xfrm>
              </p:grpSpPr>
              <p:sp>
                <p:nvSpPr>
                  <p:cNvPr id="205" name="Oval 204"/>
                  <p:cNvSpPr/>
                  <p:nvPr/>
                </p:nvSpPr>
                <p:spPr>
                  <a:xfrm rot="21327714">
                    <a:off x="4026527" y="282804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06" name="Oval 205"/>
                  <p:cNvSpPr/>
                  <p:nvPr/>
                </p:nvSpPr>
                <p:spPr>
                  <a:xfrm rot="21327714">
                    <a:off x="4381953" y="2829505"/>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07" name="Oval 206"/>
                  <p:cNvSpPr/>
                  <p:nvPr/>
                </p:nvSpPr>
                <p:spPr>
                  <a:xfrm rot="21327714">
                    <a:off x="4183011" y="291121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08" name="Oval 207"/>
                  <p:cNvSpPr/>
                  <p:nvPr/>
                </p:nvSpPr>
                <p:spPr>
                  <a:xfrm rot="21327714">
                    <a:off x="4538437" y="2929540"/>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09" name="Oval 208"/>
                  <p:cNvSpPr/>
                  <p:nvPr/>
                </p:nvSpPr>
                <p:spPr>
                  <a:xfrm rot="21327714">
                    <a:off x="4210403" y="3013493"/>
                    <a:ext cx="472280" cy="127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10" name="Oval 209"/>
                  <p:cNvSpPr/>
                  <p:nvPr/>
                </p:nvSpPr>
                <p:spPr>
                  <a:xfrm rot="21327714">
                    <a:off x="4619939" y="303450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grpSp>
              <p:nvGrpSpPr>
                <p:cNvPr id="198" name="Group 197"/>
                <p:cNvGrpSpPr/>
                <p:nvPr/>
              </p:nvGrpSpPr>
              <p:grpSpPr>
                <a:xfrm>
                  <a:off x="7755318" y="2398392"/>
                  <a:ext cx="1028237" cy="458452"/>
                  <a:chOff x="4036123" y="2690085"/>
                  <a:chExt cx="1028237" cy="458452"/>
                </a:xfrm>
              </p:grpSpPr>
              <p:pic>
                <p:nvPicPr>
                  <p:cNvPr id="199" name="Picture 19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869116">
                    <a:off x="4210544" y="2948845"/>
                    <a:ext cx="452892" cy="164917"/>
                  </a:xfrm>
                  <a:prstGeom prst="rect">
                    <a:avLst/>
                  </a:prstGeom>
                </p:spPr>
              </p:pic>
              <p:pic>
                <p:nvPicPr>
                  <p:cNvPr id="200" name="Picture 19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11468" y="2983620"/>
                    <a:ext cx="452892" cy="164917"/>
                  </a:xfrm>
                  <a:prstGeom prst="rect">
                    <a:avLst/>
                  </a:prstGeom>
                </p:spPr>
              </p:pic>
              <p:pic>
                <p:nvPicPr>
                  <p:cNvPr id="201" name="Picture 20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423618">
                    <a:off x="4599099" y="2855395"/>
                    <a:ext cx="452892" cy="164917"/>
                  </a:xfrm>
                  <a:prstGeom prst="rect">
                    <a:avLst/>
                  </a:prstGeom>
                </p:spPr>
              </p:pic>
              <p:pic>
                <p:nvPicPr>
                  <p:cNvPr id="202" name="Picture 20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789660">
                    <a:off x="4126076" y="2840333"/>
                    <a:ext cx="452892" cy="164917"/>
                  </a:xfrm>
                  <a:prstGeom prst="rect">
                    <a:avLst/>
                  </a:prstGeom>
                </p:spPr>
              </p:pic>
              <p:pic>
                <p:nvPicPr>
                  <p:cNvPr id="203" name="Picture 20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987168">
                    <a:off x="4478856" y="2690085"/>
                    <a:ext cx="452892" cy="164917"/>
                  </a:xfrm>
                  <a:prstGeom prst="rect">
                    <a:avLst/>
                  </a:prstGeom>
                </p:spPr>
              </p:pic>
              <p:pic>
                <p:nvPicPr>
                  <p:cNvPr id="204" name="Picture 20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9912925">
                    <a:off x="4036123" y="2693223"/>
                    <a:ext cx="452892" cy="164917"/>
                  </a:xfrm>
                  <a:prstGeom prst="rect">
                    <a:avLst/>
                  </a:prstGeom>
                </p:spPr>
              </p:pic>
            </p:grpSp>
          </p:grpSp>
          <p:grpSp>
            <p:nvGrpSpPr>
              <p:cNvPr id="186" name="Group 185"/>
              <p:cNvGrpSpPr/>
              <p:nvPr/>
            </p:nvGrpSpPr>
            <p:grpSpPr>
              <a:xfrm>
                <a:off x="7317485" y="1499605"/>
                <a:ext cx="932213" cy="329905"/>
                <a:chOff x="7317485" y="1499605"/>
                <a:chExt cx="932213" cy="329905"/>
              </a:xfrm>
            </p:grpSpPr>
            <p:grpSp>
              <p:nvGrpSpPr>
                <p:cNvPr id="187" name="Group 186"/>
                <p:cNvGrpSpPr/>
                <p:nvPr/>
              </p:nvGrpSpPr>
              <p:grpSpPr>
                <a:xfrm>
                  <a:off x="7399072" y="1594340"/>
                  <a:ext cx="850626" cy="235170"/>
                  <a:chOff x="7399072" y="1594340"/>
                  <a:chExt cx="850626" cy="235170"/>
                </a:xfrm>
              </p:grpSpPr>
              <p:sp>
                <p:nvSpPr>
                  <p:cNvPr id="191" name="Oval 190"/>
                  <p:cNvSpPr/>
                  <p:nvPr/>
                </p:nvSpPr>
                <p:spPr>
                  <a:xfrm>
                    <a:off x="7399072" y="1594340"/>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92" name="Oval 191"/>
                  <p:cNvSpPr/>
                  <p:nvPr/>
                </p:nvSpPr>
                <p:spPr>
                  <a:xfrm>
                    <a:off x="7657279" y="1645889"/>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93" name="Oval 192"/>
                  <p:cNvSpPr/>
                  <p:nvPr/>
                </p:nvSpPr>
                <p:spPr>
                  <a:xfrm rot="21408832">
                    <a:off x="7426437" y="1725597"/>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94" name="Oval 193"/>
                  <p:cNvSpPr/>
                  <p:nvPr/>
                </p:nvSpPr>
                <p:spPr>
                  <a:xfrm rot="21408832">
                    <a:off x="7737772" y="1712154"/>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95" name="Oval 194"/>
                  <p:cNvSpPr/>
                  <p:nvPr/>
                </p:nvSpPr>
                <p:spPr>
                  <a:xfrm rot="21408832">
                    <a:off x="8135348" y="1723758"/>
                    <a:ext cx="85373" cy="53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96" name="Oval 195"/>
                  <p:cNvSpPr/>
                  <p:nvPr/>
                </p:nvSpPr>
                <p:spPr>
                  <a:xfrm rot="21408832">
                    <a:off x="8180747" y="1723716"/>
                    <a:ext cx="68951"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pic>
              <p:nvPicPr>
                <p:cNvPr id="188" name="Picture 18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531845">
                  <a:off x="7317485" y="1499605"/>
                  <a:ext cx="452892" cy="164917"/>
                </a:xfrm>
                <a:prstGeom prst="rect">
                  <a:avLst/>
                </a:prstGeom>
              </p:spPr>
            </p:pic>
            <p:pic>
              <p:nvPicPr>
                <p:cNvPr id="189" name="Picture 18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267323">
                  <a:off x="7774009" y="1577612"/>
                  <a:ext cx="452892" cy="164917"/>
                </a:xfrm>
                <a:prstGeom prst="rect">
                  <a:avLst/>
                </a:prstGeom>
              </p:spPr>
            </p:pic>
            <p:pic>
              <p:nvPicPr>
                <p:cNvPr id="190" name="Picture 18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986673">
                  <a:off x="7391897" y="1663607"/>
                  <a:ext cx="452892" cy="164917"/>
                </a:xfrm>
                <a:prstGeom prst="rect">
                  <a:avLst/>
                </a:prstGeom>
              </p:spPr>
            </p:pic>
          </p:grpSp>
        </p:grpSp>
      </p:grpSp>
      <p:grpSp>
        <p:nvGrpSpPr>
          <p:cNvPr id="256" name="NON LESIONAL">
            <a:extLst>
              <a:ext uri="{FF2B5EF4-FFF2-40B4-BE49-F238E27FC236}">
                <a16:creationId xmlns:a16="http://schemas.microsoft.com/office/drawing/2014/main" id="{D803E196-5E5E-4222-9343-069A5117BA7D}"/>
              </a:ext>
            </a:extLst>
          </p:cNvPr>
          <p:cNvGrpSpPr/>
          <p:nvPr/>
        </p:nvGrpSpPr>
        <p:grpSpPr>
          <a:xfrm>
            <a:off x="3638769" y="1163943"/>
            <a:ext cx="2093241" cy="871780"/>
            <a:chOff x="544678" y="419927"/>
            <a:chExt cx="2790988" cy="1162373"/>
          </a:xfrm>
        </p:grpSpPr>
        <p:sp>
          <p:nvSpPr>
            <p:cNvPr id="257" name="Rectangle 256">
              <a:extLst>
                <a:ext uri="{FF2B5EF4-FFF2-40B4-BE49-F238E27FC236}">
                  <a16:creationId xmlns:a16="http://schemas.microsoft.com/office/drawing/2014/main" id="{24A1E53F-A9C2-4AE1-8CE6-114CCF87956F}"/>
                </a:ext>
              </a:extLst>
            </p:cNvPr>
            <p:cNvSpPr/>
            <p:nvPr/>
          </p:nvSpPr>
          <p:spPr>
            <a:xfrm>
              <a:off x="544678" y="419927"/>
              <a:ext cx="2790988" cy="206714"/>
            </a:xfrm>
            <a:prstGeom prst="rect">
              <a:avLst/>
            </a:prstGeom>
            <a:noFill/>
            <a:ln>
              <a:noFill/>
            </a:ln>
          </p:spPr>
          <p:txBody>
            <a:bodyPr lIns="0" tIns="0" rIns="0" bIns="0" rtlCol="0" anchor="ctr">
              <a:noAutofit/>
            </a:bodyPr>
            <a:lstStyle/>
            <a:p>
              <a:pPr defTabSz="685800" eaLnBrk="0" fontAlgn="base" hangingPunct="0">
                <a:spcAft>
                  <a:spcPts val="450"/>
                </a:spcAft>
                <a:buClr>
                  <a:srgbClr val="FFFFFF"/>
                </a:buClr>
                <a:tabLst>
                  <a:tab pos="1112044" algn="l"/>
                </a:tabLst>
                <a:defRPr/>
              </a:pPr>
              <a:r>
                <a:rPr lang="el-GR" sz="1500" kern="0" dirty="0">
                  <a:solidFill>
                    <a:srgbClr val="000000"/>
                  </a:solidFill>
                  <a:latin typeface="Gilroy Office" panose="00000500000000000000" pitchFamily="2" charset="0"/>
                  <a:ea typeface="ＭＳ Ｐゴシック" pitchFamily="34" charset="-128"/>
                </a:rPr>
                <a:t>Δέρμα χωρίς βλάβες</a:t>
              </a:r>
              <a:endParaRPr lang="en-US" sz="1500" kern="0" dirty="0">
                <a:solidFill>
                  <a:srgbClr val="000000"/>
                </a:solidFill>
                <a:latin typeface="Gilroy Office" panose="00000500000000000000" pitchFamily="2" charset="0"/>
                <a:ea typeface="ＭＳ Ｐゴシック" pitchFamily="34" charset="-128"/>
              </a:endParaRPr>
            </a:p>
          </p:txBody>
        </p:sp>
        <p:sp>
          <p:nvSpPr>
            <p:cNvPr id="258" name="TextBox 257">
              <a:extLst>
                <a:ext uri="{FF2B5EF4-FFF2-40B4-BE49-F238E27FC236}">
                  <a16:creationId xmlns:a16="http://schemas.microsoft.com/office/drawing/2014/main" id="{A546D00C-38DF-4428-BB35-A192B6C01DBF}"/>
                </a:ext>
              </a:extLst>
            </p:cNvPr>
            <p:cNvSpPr txBox="1"/>
            <p:nvPr/>
          </p:nvSpPr>
          <p:spPr>
            <a:xfrm>
              <a:off x="544678" y="1028303"/>
              <a:ext cx="2507524" cy="553997"/>
            </a:xfrm>
            <a:prstGeom prst="rect">
              <a:avLst/>
            </a:prstGeom>
            <a:noFill/>
          </p:spPr>
          <p:txBody>
            <a:bodyPr wrap="none" lIns="0" tIns="0" rIns="0" bIns="0" rtlCol="0">
              <a:spAutoFit/>
            </a:bodyPr>
            <a:lstStyle/>
            <a:p>
              <a:pPr defTabSz="685800">
                <a:defRPr/>
              </a:pPr>
              <a:r>
                <a:rPr lang="el-GR" sz="900" b="1" dirty="0">
                  <a:solidFill>
                    <a:srgbClr val="000000"/>
                  </a:solidFill>
                  <a:latin typeface="Gilroy Office" panose="00000500000000000000" pitchFamily="2" charset="0"/>
                  <a:ea typeface="ＭＳ Ｐゴシック" charset="-128"/>
                </a:rPr>
                <a:t>Ξηροδερμία</a:t>
              </a:r>
              <a:endParaRPr lang="da-DK" sz="900" b="1"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Δυσλειτουργία δερματικού φραγμού</a:t>
              </a:r>
              <a:endParaRPr lang="da-DK"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Υποκλινική φλεγμονή</a:t>
              </a:r>
              <a:endParaRPr lang="da-DK" sz="900" dirty="0">
                <a:solidFill>
                  <a:srgbClr val="000000"/>
                </a:solidFill>
                <a:latin typeface="Gilroy Office" panose="00000500000000000000" pitchFamily="2" charset="0"/>
                <a:ea typeface="ＭＳ Ｐゴシック" charset="-128"/>
              </a:endParaRPr>
            </a:p>
          </p:txBody>
        </p:sp>
      </p:grpSp>
      <p:pic>
        <p:nvPicPr>
          <p:cNvPr id="220" name="ILC2 cell">
            <a:extLst>
              <a:ext uri="{FF2B5EF4-FFF2-40B4-BE49-F238E27FC236}">
                <a16:creationId xmlns:a16="http://schemas.microsoft.com/office/drawing/2014/main" id="{5E74C344-C31D-4039-A221-50CF5BEF7B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6432" y="4103936"/>
            <a:ext cx="271691" cy="270000"/>
          </a:xfrm>
          <a:prstGeom prst="rect">
            <a:avLst/>
          </a:prstGeom>
        </p:spPr>
      </p:pic>
      <p:pic>
        <p:nvPicPr>
          <p:cNvPr id="221" name="TH2 cell">
            <a:extLst>
              <a:ext uri="{FF2B5EF4-FFF2-40B4-BE49-F238E27FC236}">
                <a16:creationId xmlns:a16="http://schemas.microsoft.com/office/drawing/2014/main" id="{5DF8FEFD-EB92-4B17-8AF3-54C3830E7A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4691" y="4264038"/>
            <a:ext cx="271691" cy="270000"/>
          </a:xfrm>
          <a:prstGeom prst="rect">
            <a:avLst/>
          </a:prstGeom>
        </p:spPr>
      </p:pic>
      <p:cxnSp>
        <p:nvCxnSpPr>
          <p:cNvPr id="225" name="Straight Arrow Connector 224">
            <a:extLst>
              <a:ext uri="{FF2B5EF4-FFF2-40B4-BE49-F238E27FC236}">
                <a16:creationId xmlns:a16="http://schemas.microsoft.com/office/drawing/2014/main" id="{7477C316-8E46-4672-87D2-37161F944E5C}"/>
              </a:ext>
            </a:extLst>
          </p:cNvPr>
          <p:cNvCxnSpPr>
            <a:cxnSpLocks/>
          </p:cNvCxnSpPr>
          <p:nvPr/>
        </p:nvCxnSpPr>
        <p:spPr>
          <a:xfrm>
            <a:off x="4418230" y="3342402"/>
            <a:ext cx="0" cy="861545"/>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6" name="Rounded Rectangle 89">
            <a:extLst>
              <a:ext uri="{FF2B5EF4-FFF2-40B4-BE49-F238E27FC236}">
                <a16:creationId xmlns:a16="http://schemas.microsoft.com/office/drawing/2014/main" id="{099F9703-A677-479A-A78F-11E4E6E8E590}"/>
              </a:ext>
            </a:extLst>
          </p:cNvPr>
          <p:cNvSpPr/>
          <p:nvPr/>
        </p:nvSpPr>
        <p:spPr>
          <a:xfrm>
            <a:off x="4990198" y="4263753"/>
            <a:ext cx="383381" cy="273939"/>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IL-4</a:t>
            </a:r>
          </a:p>
          <a:p>
            <a:pPr algn="ctr" defTabSz="685800">
              <a:defRPr/>
            </a:pPr>
            <a:r>
              <a:rPr lang="en-GB" sz="750">
                <a:solidFill>
                  <a:srgbClr val="000000"/>
                </a:solidFill>
                <a:latin typeface="Gilroy Office" panose="00000500000000000000" pitchFamily="2" charset="0"/>
              </a:rPr>
              <a:t>IL-13</a:t>
            </a:r>
          </a:p>
        </p:txBody>
      </p:sp>
      <p:cxnSp>
        <p:nvCxnSpPr>
          <p:cNvPr id="227" name="Straight Arrow Connector 226">
            <a:extLst>
              <a:ext uri="{FF2B5EF4-FFF2-40B4-BE49-F238E27FC236}">
                <a16:creationId xmlns:a16="http://schemas.microsoft.com/office/drawing/2014/main" id="{91AFB884-1EFB-4CA2-9835-052564DD759D}"/>
              </a:ext>
            </a:extLst>
          </p:cNvPr>
          <p:cNvCxnSpPr>
            <a:cxnSpLocks/>
            <a:endCxn id="226" idx="1"/>
          </p:cNvCxnSpPr>
          <p:nvPr/>
        </p:nvCxnSpPr>
        <p:spPr>
          <a:xfrm>
            <a:off x="4559520" y="4400723"/>
            <a:ext cx="430677"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275737E5-B5A5-4CA5-AEFA-4090D5D2675E}"/>
              </a:ext>
            </a:extLst>
          </p:cNvPr>
          <p:cNvCxnSpPr>
            <a:cxnSpLocks/>
          </p:cNvCxnSpPr>
          <p:nvPr/>
        </p:nvCxnSpPr>
        <p:spPr>
          <a:xfrm>
            <a:off x="3713372" y="3342402"/>
            <a:ext cx="0" cy="710915"/>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9" name="Rounded Rectangle 104">
            <a:extLst>
              <a:ext uri="{FF2B5EF4-FFF2-40B4-BE49-F238E27FC236}">
                <a16:creationId xmlns:a16="http://schemas.microsoft.com/office/drawing/2014/main" id="{5710B2CC-EFBA-44EB-92CB-B45D220526A3}"/>
              </a:ext>
            </a:extLst>
          </p:cNvPr>
          <p:cNvSpPr/>
          <p:nvPr/>
        </p:nvSpPr>
        <p:spPr>
          <a:xfrm>
            <a:off x="3521681" y="4585462"/>
            <a:ext cx="383381" cy="273939"/>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IL-5</a:t>
            </a:r>
          </a:p>
          <a:p>
            <a:pPr algn="ctr" defTabSz="685800">
              <a:defRPr/>
            </a:pPr>
            <a:r>
              <a:rPr lang="en-GB" sz="750">
                <a:solidFill>
                  <a:srgbClr val="000000"/>
                </a:solidFill>
                <a:latin typeface="Gilroy Office" panose="00000500000000000000" pitchFamily="2" charset="0"/>
              </a:rPr>
              <a:t>IL-13</a:t>
            </a:r>
          </a:p>
        </p:txBody>
      </p:sp>
      <p:cxnSp>
        <p:nvCxnSpPr>
          <p:cNvPr id="230" name="Straight Arrow Connector 229">
            <a:extLst>
              <a:ext uri="{FF2B5EF4-FFF2-40B4-BE49-F238E27FC236}">
                <a16:creationId xmlns:a16="http://schemas.microsoft.com/office/drawing/2014/main" id="{24B95903-0066-4E2B-98DB-D77DEE7BEE46}"/>
              </a:ext>
            </a:extLst>
          </p:cNvPr>
          <p:cNvCxnSpPr>
            <a:endCxn id="229" idx="0"/>
          </p:cNvCxnSpPr>
          <p:nvPr/>
        </p:nvCxnSpPr>
        <p:spPr>
          <a:xfrm>
            <a:off x="3713372" y="4439809"/>
            <a:ext cx="0" cy="145653"/>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6147BF2-10AA-4BD9-91D7-6E76DF66E05A}"/>
              </a:ext>
            </a:extLst>
          </p:cNvPr>
          <p:cNvCxnSpPr>
            <a:stCxn id="229" idx="2"/>
          </p:cNvCxnSpPr>
          <p:nvPr/>
        </p:nvCxnSpPr>
        <p:spPr>
          <a:xfrm>
            <a:off x="3713372" y="4859401"/>
            <a:ext cx="0" cy="795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FD7EEF1A-FD57-4164-BA56-C052DFE783CE}"/>
              </a:ext>
            </a:extLst>
          </p:cNvPr>
          <p:cNvCxnSpPr/>
          <p:nvPr/>
        </p:nvCxnSpPr>
        <p:spPr>
          <a:xfrm>
            <a:off x="3713371" y="4938946"/>
            <a:ext cx="1414333"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56057555-D8CE-476F-8C5D-62E1A3A0C07A}"/>
              </a:ext>
            </a:extLst>
          </p:cNvPr>
          <p:cNvCxnSpPr/>
          <p:nvPr/>
        </p:nvCxnSpPr>
        <p:spPr>
          <a:xfrm flipV="1">
            <a:off x="4418230" y="4585462"/>
            <a:ext cx="0" cy="353484"/>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Elbow Connector 95">
            <a:extLst>
              <a:ext uri="{FF2B5EF4-FFF2-40B4-BE49-F238E27FC236}">
                <a16:creationId xmlns:a16="http://schemas.microsoft.com/office/drawing/2014/main" id="{A4B20FFB-4361-42A6-B2B2-B930F78B9C9B}"/>
              </a:ext>
            </a:extLst>
          </p:cNvPr>
          <p:cNvCxnSpPr>
            <a:cxnSpLocks/>
          </p:cNvCxnSpPr>
          <p:nvPr/>
        </p:nvCxnSpPr>
        <p:spPr>
          <a:xfrm rot="10800000" flipV="1">
            <a:off x="4418231" y="3673142"/>
            <a:ext cx="892331" cy="530804"/>
          </a:xfrm>
          <a:prstGeom prst="bentConnector2">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Elbow Connector 97">
            <a:extLst>
              <a:ext uri="{FF2B5EF4-FFF2-40B4-BE49-F238E27FC236}">
                <a16:creationId xmlns:a16="http://schemas.microsoft.com/office/drawing/2014/main" id="{402A7401-C1D5-41F8-AB9E-A943A500E225}"/>
              </a:ext>
            </a:extLst>
          </p:cNvPr>
          <p:cNvCxnSpPr>
            <a:cxnSpLocks/>
          </p:cNvCxnSpPr>
          <p:nvPr/>
        </p:nvCxnSpPr>
        <p:spPr>
          <a:xfrm rot="10800000" flipV="1">
            <a:off x="4418231" y="3757585"/>
            <a:ext cx="1219250" cy="446360"/>
          </a:xfrm>
          <a:prstGeom prst="bentConnector3">
            <a:avLst>
              <a:gd name="adj1" fmla="val 9995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C0B9F7DA-59C9-4FDC-9198-02BDAAB27A5F}"/>
              </a:ext>
            </a:extLst>
          </p:cNvPr>
          <p:cNvCxnSpPr>
            <a:cxnSpLocks/>
          </p:cNvCxnSpPr>
          <p:nvPr/>
        </p:nvCxnSpPr>
        <p:spPr>
          <a:xfrm flipV="1">
            <a:off x="5310561" y="3441549"/>
            <a:ext cx="0" cy="2325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3" name="Group 252">
            <a:extLst>
              <a:ext uri="{FF2B5EF4-FFF2-40B4-BE49-F238E27FC236}">
                <a16:creationId xmlns:a16="http://schemas.microsoft.com/office/drawing/2014/main" id="{9DF6BB1D-7CED-45A6-9636-DECBE1B8130A}"/>
              </a:ext>
            </a:extLst>
          </p:cNvPr>
          <p:cNvGrpSpPr/>
          <p:nvPr/>
        </p:nvGrpSpPr>
        <p:grpSpPr>
          <a:xfrm>
            <a:off x="4925513" y="2838746"/>
            <a:ext cx="1420642" cy="1185642"/>
            <a:chOff x="6567350" y="2641995"/>
            <a:chExt cx="1894189" cy="1580855"/>
          </a:xfrm>
        </p:grpSpPr>
        <p:pic>
          <p:nvPicPr>
            <p:cNvPr id="222" name="DERMA 1">
              <a:extLst>
                <a:ext uri="{FF2B5EF4-FFF2-40B4-BE49-F238E27FC236}">
                  <a16:creationId xmlns:a16="http://schemas.microsoft.com/office/drawing/2014/main" id="{627B5A32-8146-420E-A7D2-7E0BC4A42C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7350" y="2641995"/>
              <a:ext cx="978543" cy="910019"/>
            </a:xfrm>
            <a:prstGeom prst="rect">
              <a:avLst/>
            </a:prstGeom>
          </p:spPr>
        </p:pic>
        <p:grpSp>
          <p:nvGrpSpPr>
            <p:cNvPr id="244" name="Group 243">
              <a:extLst>
                <a:ext uri="{FF2B5EF4-FFF2-40B4-BE49-F238E27FC236}">
                  <a16:creationId xmlns:a16="http://schemas.microsoft.com/office/drawing/2014/main" id="{E6372890-4E28-4E71-88E8-4DB22881BD98}"/>
                </a:ext>
              </a:extLst>
            </p:cNvPr>
            <p:cNvGrpSpPr/>
            <p:nvPr/>
          </p:nvGrpSpPr>
          <p:grpSpPr>
            <a:xfrm>
              <a:off x="7354139" y="3303514"/>
              <a:ext cx="1107400" cy="919336"/>
              <a:chOff x="7354139" y="3303514"/>
              <a:chExt cx="1107400" cy="919336"/>
            </a:xfrm>
          </p:grpSpPr>
          <p:grpSp>
            <p:nvGrpSpPr>
              <p:cNvPr id="243" name="Group 242">
                <a:extLst>
                  <a:ext uri="{FF2B5EF4-FFF2-40B4-BE49-F238E27FC236}">
                    <a16:creationId xmlns:a16="http://schemas.microsoft.com/office/drawing/2014/main" id="{FA56AAA8-B789-4AE8-8ED9-5A73D2758A1A}"/>
                  </a:ext>
                </a:extLst>
              </p:cNvPr>
              <p:cNvGrpSpPr/>
              <p:nvPr/>
            </p:nvGrpSpPr>
            <p:grpSpPr>
              <a:xfrm>
                <a:off x="7482996" y="3303514"/>
                <a:ext cx="978543" cy="910019"/>
                <a:chOff x="7482996" y="3303514"/>
                <a:chExt cx="978543" cy="910019"/>
              </a:xfrm>
            </p:grpSpPr>
            <p:pic>
              <p:nvPicPr>
                <p:cNvPr id="218" name="DERMA 2">
                  <a:extLst>
                    <a:ext uri="{FF2B5EF4-FFF2-40B4-BE49-F238E27FC236}">
                      <a16:creationId xmlns:a16="http://schemas.microsoft.com/office/drawing/2014/main" id="{7DCC3C02-BCAE-479C-B05D-05CD12CCBE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2996" y="3303514"/>
                  <a:ext cx="978543" cy="910019"/>
                </a:xfrm>
                <a:prstGeom prst="rect">
                  <a:avLst/>
                </a:prstGeom>
              </p:spPr>
            </p:pic>
            <p:pic>
              <p:nvPicPr>
                <p:cNvPr id="224" name="Allergen">
                  <a:extLst>
                    <a:ext uri="{FF2B5EF4-FFF2-40B4-BE49-F238E27FC236}">
                      <a16:creationId xmlns:a16="http://schemas.microsoft.com/office/drawing/2014/main" id="{082C8FB4-35F8-414A-8A02-BDA0EBAD22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6641" y="3705726"/>
                  <a:ext cx="180928" cy="180000"/>
                </a:xfrm>
                <a:prstGeom prst="rect">
                  <a:avLst/>
                </a:prstGeom>
              </p:spPr>
            </p:pic>
          </p:grpSp>
          <p:sp>
            <p:nvSpPr>
              <p:cNvPr id="248" name="TextBox derma">
                <a:extLst>
                  <a:ext uri="{FF2B5EF4-FFF2-40B4-BE49-F238E27FC236}">
                    <a16:creationId xmlns:a16="http://schemas.microsoft.com/office/drawing/2014/main" id="{01C6C2ED-42BA-403D-B7C8-E3A399E07EB4}"/>
                  </a:ext>
                </a:extLst>
              </p:cNvPr>
              <p:cNvSpPr txBox="1"/>
              <p:nvPr/>
            </p:nvSpPr>
            <p:spPr>
              <a:xfrm>
                <a:off x="7354139" y="3976629"/>
                <a:ext cx="577083" cy="24622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Dermal </a:t>
                </a:r>
                <a:br>
                  <a:rPr lang="en-GB" sz="600">
                    <a:solidFill>
                      <a:srgbClr val="000000"/>
                    </a:solidFill>
                    <a:latin typeface="Gilroy Office" panose="00000500000000000000" pitchFamily="2" charset="0"/>
                    <a:ea typeface="ＭＳ Ｐゴシック" charset="-128"/>
                  </a:rPr>
                </a:br>
                <a:r>
                  <a:rPr lang="en-GB" sz="600">
                    <a:solidFill>
                      <a:srgbClr val="000000"/>
                    </a:solidFill>
                    <a:latin typeface="Gilroy Office" panose="00000500000000000000" pitchFamily="2" charset="0"/>
                    <a:ea typeface="ＭＳ Ｐゴシック" charset="-128"/>
                  </a:rPr>
                  <a:t>dendritic cells</a:t>
                </a:r>
              </a:p>
            </p:txBody>
          </p:sp>
        </p:grpSp>
      </p:grpSp>
      <p:sp>
        <p:nvSpPr>
          <p:cNvPr id="249" name="TextBox TH2 cell">
            <a:extLst>
              <a:ext uri="{FF2B5EF4-FFF2-40B4-BE49-F238E27FC236}">
                <a16:creationId xmlns:a16="http://schemas.microsoft.com/office/drawing/2014/main" id="{688EACD8-8657-4C18-8624-3107B8804E9C}"/>
              </a:ext>
            </a:extLst>
          </p:cNvPr>
          <p:cNvSpPr txBox="1"/>
          <p:nvPr/>
        </p:nvSpPr>
        <p:spPr>
          <a:xfrm>
            <a:off x="4528914" y="4559167"/>
            <a:ext cx="269304"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 cells</a:t>
            </a:r>
          </a:p>
        </p:txBody>
      </p:sp>
      <p:sp>
        <p:nvSpPr>
          <p:cNvPr id="250" name="TextBox TC cell">
            <a:extLst>
              <a:ext uri="{FF2B5EF4-FFF2-40B4-BE49-F238E27FC236}">
                <a16:creationId xmlns:a16="http://schemas.microsoft.com/office/drawing/2014/main" id="{91003500-D2E4-4E54-93C6-4F1C94621C78}"/>
              </a:ext>
            </a:extLst>
          </p:cNvPr>
          <p:cNvSpPr txBox="1"/>
          <p:nvPr/>
        </p:nvSpPr>
        <p:spPr>
          <a:xfrm>
            <a:off x="3773213" y="4400724"/>
            <a:ext cx="285335"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ILC2 cells</a:t>
            </a:r>
          </a:p>
        </p:txBody>
      </p:sp>
      <p:sp>
        <p:nvSpPr>
          <p:cNvPr id="251" name="TextBox EOS">
            <a:extLst>
              <a:ext uri="{FF2B5EF4-FFF2-40B4-BE49-F238E27FC236}">
                <a16:creationId xmlns:a16="http://schemas.microsoft.com/office/drawing/2014/main" id="{859901B6-D472-4989-958E-F3AC5C501BED}"/>
              </a:ext>
            </a:extLst>
          </p:cNvPr>
          <p:cNvSpPr txBox="1"/>
          <p:nvPr/>
        </p:nvSpPr>
        <p:spPr>
          <a:xfrm>
            <a:off x="5451228" y="4857530"/>
            <a:ext cx="351058"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Eosinophils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2881" y="4764987"/>
            <a:ext cx="267319" cy="270000"/>
          </a:xfrm>
          <a:prstGeom prst="rect">
            <a:avLst/>
          </a:prstGeom>
        </p:spPr>
      </p:pic>
      <p:grpSp>
        <p:nvGrpSpPr>
          <p:cNvPr id="107" name="SKIN LAYER LABELS">
            <a:extLst>
              <a:ext uri="{FF2B5EF4-FFF2-40B4-BE49-F238E27FC236}">
                <a16:creationId xmlns:a16="http://schemas.microsoft.com/office/drawing/2014/main" id="{C506EAA1-BB66-450E-AF7A-3C05D1B22D6B}"/>
              </a:ext>
            </a:extLst>
          </p:cNvPr>
          <p:cNvGrpSpPr/>
          <p:nvPr/>
        </p:nvGrpSpPr>
        <p:grpSpPr>
          <a:xfrm>
            <a:off x="-1775" y="2472837"/>
            <a:ext cx="1848159" cy="2937161"/>
            <a:chOff x="-2366" y="2154115"/>
            <a:chExt cx="2464212" cy="3916215"/>
          </a:xfrm>
        </p:grpSpPr>
        <p:sp>
          <p:nvSpPr>
            <p:cNvPr id="108" name="Rectangle 107">
              <a:extLst>
                <a:ext uri="{FF2B5EF4-FFF2-40B4-BE49-F238E27FC236}">
                  <a16:creationId xmlns:a16="http://schemas.microsoft.com/office/drawing/2014/main" id="{62C02B21-32D2-49CA-83A5-C67661C4BA66}"/>
                </a:ext>
              </a:extLst>
            </p:cNvPr>
            <p:cNvSpPr/>
            <p:nvPr/>
          </p:nvSpPr>
          <p:spPr>
            <a:xfrm>
              <a:off x="-1" y="2154115"/>
              <a:ext cx="2303583" cy="353922"/>
            </a:xfrm>
            <a:prstGeom prst="rect">
              <a:avLst/>
            </a:prstGeom>
            <a:gradFill>
              <a:gsLst>
                <a:gs pos="0">
                  <a:schemeClr val="accent4"/>
                </a:gs>
                <a:gs pos="53000">
                  <a:schemeClr val="accent4">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dirty="0">
                <a:solidFill>
                  <a:srgbClr val="FF0000"/>
                </a:solidFill>
                <a:highlight>
                  <a:srgbClr val="FFFF00"/>
                </a:highlight>
                <a:latin typeface="Gilroy Office" panose="00000500000000000000" pitchFamily="2" charset="0"/>
              </a:endParaRPr>
            </a:p>
          </p:txBody>
        </p:sp>
        <p:sp>
          <p:nvSpPr>
            <p:cNvPr id="109" name="TextBox 108">
              <a:extLst>
                <a:ext uri="{FF2B5EF4-FFF2-40B4-BE49-F238E27FC236}">
                  <a16:creationId xmlns:a16="http://schemas.microsoft.com/office/drawing/2014/main" id="{F5555B51-785A-4F58-A1F3-B40803424936}"/>
                </a:ext>
              </a:extLst>
            </p:cNvPr>
            <p:cNvSpPr txBox="1"/>
            <p:nvPr/>
          </p:nvSpPr>
          <p:spPr>
            <a:xfrm>
              <a:off x="265022" y="2252267"/>
              <a:ext cx="1207596"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Κεράτινη</a:t>
              </a:r>
              <a:r>
                <a:rPr lang="el-GR" sz="900" dirty="0">
                  <a:solidFill>
                    <a:srgbClr val="000000"/>
                  </a:solidFill>
                  <a:latin typeface="Gilroy Office" panose="00000500000000000000" pitchFamily="2" charset="0"/>
                  <a:ea typeface="ＭＳ Ｐゴシック" charset="-128"/>
                </a:rPr>
                <a:t> </a:t>
              </a:r>
              <a:r>
                <a:rPr lang="el-GR" sz="900" dirty="0">
                  <a:solidFill>
                    <a:srgbClr val="FFFFFF"/>
                  </a:solidFill>
                  <a:latin typeface="Gilroy Office" panose="00000500000000000000" pitchFamily="2" charset="0"/>
                  <a:ea typeface="ＭＳ Ｐゴシック" charset="-128"/>
                </a:rPr>
                <a:t>στοιβάδα</a:t>
              </a:r>
              <a:endParaRPr lang="en-GB" sz="900" dirty="0">
                <a:solidFill>
                  <a:srgbClr val="FFFFFF"/>
                </a:solidFill>
                <a:latin typeface="Gilroy Office" panose="00000500000000000000" pitchFamily="2" charset="0"/>
                <a:ea typeface="ＭＳ Ｐゴシック" charset="-128"/>
              </a:endParaRPr>
            </a:p>
          </p:txBody>
        </p:sp>
        <p:sp>
          <p:nvSpPr>
            <p:cNvPr id="110" name="Rectangle 109">
              <a:extLst>
                <a:ext uri="{FF2B5EF4-FFF2-40B4-BE49-F238E27FC236}">
                  <a16:creationId xmlns:a16="http://schemas.microsoft.com/office/drawing/2014/main" id="{DDC08949-74E7-44A2-8D31-8639D7A033F7}"/>
                </a:ext>
              </a:extLst>
            </p:cNvPr>
            <p:cNvSpPr/>
            <p:nvPr/>
          </p:nvSpPr>
          <p:spPr>
            <a:xfrm>
              <a:off x="-1" y="3309718"/>
              <a:ext cx="2461845" cy="287099"/>
            </a:xfrm>
            <a:prstGeom prst="rect">
              <a:avLst/>
            </a:prstGeom>
            <a:gradFill>
              <a:gsLst>
                <a:gs pos="0">
                  <a:schemeClr val="accent4"/>
                </a:gs>
                <a:gs pos="37000">
                  <a:schemeClr val="accent4">
                    <a:lumMod val="40000"/>
                    <a:lumOff val="6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11" name="Rectangle 110">
              <a:extLst>
                <a:ext uri="{FF2B5EF4-FFF2-40B4-BE49-F238E27FC236}">
                  <a16:creationId xmlns:a16="http://schemas.microsoft.com/office/drawing/2014/main" id="{FA2E2EFC-FF23-4BA5-AD21-95543B30E6B0}"/>
                </a:ext>
              </a:extLst>
            </p:cNvPr>
            <p:cNvSpPr/>
            <p:nvPr/>
          </p:nvSpPr>
          <p:spPr>
            <a:xfrm>
              <a:off x="0" y="2747815"/>
              <a:ext cx="1950012" cy="587798"/>
            </a:xfrm>
            <a:prstGeom prst="rect">
              <a:avLst/>
            </a:prstGeom>
            <a:gradFill>
              <a:gsLst>
                <a:gs pos="0">
                  <a:schemeClr val="accent4"/>
                </a:gs>
                <a:gs pos="53000">
                  <a:schemeClr val="accent4">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12" name="Rectangle 111">
              <a:extLst>
                <a:ext uri="{FF2B5EF4-FFF2-40B4-BE49-F238E27FC236}">
                  <a16:creationId xmlns:a16="http://schemas.microsoft.com/office/drawing/2014/main" id="{8926BCD2-AFF2-41F0-9717-BB81DFE2B168}"/>
                </a:ext>
              </a:extLst>
            </p:cNvPr>
            <p:cNvSpPr/>
            <p:nvPr/>
          </p:nvSpPr>
          <p:spPr>
            <a:xfrm>
              <a:off x="0" y="2509091"/>
              <a:ext cx="2461846" cy="249036"/>
            </a:xfrm>
            <a:prstGeom prst="rect">
              <a:avLst/>
            </a:prstGeom>
            <a:gradFill>
              <a:gsLst>
                <a:gs pos="0">
                  <a:schemeClr val="accent4"/>
                </a:gs>
                <a:gs pos="37000">
                  <a:schemeClr val="accent4">
                    <a:lumMod val="40000"/>
                    <a:lumOff val="6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13" name="TextBox 112">
              <a:extLst>
                <a:ext uri="{FF2B5EF4-FFF2-40B4-BE49-F238E27FC236}">
                  <a16:creationId xmlns:a16="http://schemas.microsoft.com/office/drawing/2014/main" id="{EE2BFA69-3888-413A-BF7C-2A01041AB60F}"/>
                </a:ext>
              </a:extLst>
            </p:cNvPr>
            <p:cNvSpPr txBox="1"/>
            <p:nvPr/>
          </p:nvSpPr>
          <p:spPr>
            <a:xfrm>
              <a:off x="265022" y="2540099"/>
              <a:ext cx="1273853"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Κοκκώδης στοιβάδα</a:t>
              </a:r>
              <a:endParaRPr lang="en-GB" sz="900" dirty="0">
                <a:solidFill>
                  <a:srgbClr val="FFFFFF"/>
                </a:solidFill>
                <a:latin typeface="Gilroy Office" panose="00000500000000000000" pitchFamily="2" charset="0"/>
                <a:ea typeface="ＭＳ Ｐゴシック" charset="-128"/>
              </a:endParaRPr>
            </a:p>
          </p:txBody>
        </p:sp>
        <p:sp>
          <p:nvSpPr>
            <p:cNvPr id="114" name="TextBox 113">
              <a:extLst>
                <a:ext uri="{FF2B5EF4-FFF2-40B4-BE49-F238E27FC236}">
                  <a16:creationId xmlns:a16="http://schemas.microsoft.com/office/drawing/2014/main" id="{F7FB39EC-6362-4EEE-830B-050B2164C4D1}"/>
                </a:ext>
              </a:extLst>
            </p:cNvPr>
            <p:cNvSpPr txBox="1"/>
            <p:nvPr/>
          </p:nvSpPr>
          <p:spPr>
            <a:xfrm>
              <a:off x="265022" y="3363043"/>
              <a:ext cx="1085767"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Βασική στοιβάδα</a:t>
              </a:r>
              <a:endParaRPr lang="en-GB" sz="900" dirty="0">
                <a:solidFill>
                  <a:srgbClr val="FFFFFF"/>
                </a:solidFill>
                <a:latin typeface="Gilroy Office" panose="00000500000000000000" pitchFamily="2" charset="0"/>
                <a:ea typeface="ＭＳ Ｐゴシック" charset="-128"/>
              </a:endParaRPr>
            </a:p>
          </p:txBody>
        </p:sp>
        <p:sp>
          <p:nvSpPr>
            <p:cNvPr id="115" name="TextBox 114">
              <a:extLst>
                <a:ext uri="{FF2B5EF4-FFF2-40B4-BE49-F238E27FC236}">
                  <a16:creationId xmlns:a16="http://schemas.microsoft.com/office/drawing/2014/main" id="{59F17589-EE75-43E1-AD77-7F5FF7183590}"/>
                </a:ext>
              </a:extLst>
            </p:cNvPr>
            <p:cNvSpPr txBox="1"/>
            <p:nvPr/>
          </p:nvSpPr>
          <p:spPr>
            <a:xfrm>
              <a:off x="265022" y="2951530"/>
              <a:ext cx="1284540"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Ακανθωτή στοιβάδα</a:t>
              </a:r>
              <a:endParaRPr lang="en-GB" sz="900" dirty="0">
                <a:solidFill>
                  <a:srgbClr val="FFFFFF"/>
                </a:solidFill>
                <a:latin typeface="Gilroy Office" panose="00000500000000000000" pitchFamily="2" charset="0"/>
                <a:ea typeface="ＭＳ Ｐゴシック" charset="-128"/>
              </a:endParaRPr>
            </a:p>
          </p:txBody>
        </p:sp>
        <p:sp>
          <p:nvSpPr>
            <p:cNvPr id="116" name="Rectangle 115">
              <a:extLst>
                <a:ext uri="{FF2B5EF4-FFF2-40B4-BE49-F238E27FC236}">
                  <a16:creationId xmlns:a16="http://schemas.microsoft.com/office/drawing/2014/main" id="{40AFAB84-3F56-4E19-9A31-38495DA1D765}"/>
                </a:ext>
              </a:extLst>
            </p:cNvPr>
            <p:cNvSpPr/>
            <p:nvPr/>
          </p:nvSpPr>
          <p:spPr>
            <a:xfrm>
              <a:off x="-2366" y="2154115"/>
              <a:ext cx="184666" cy="14437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oAutofit/>
            </a:bodyPr>
            <a:lstStyle/>
            <a:p>
              <a:pPr algn="ctr" defTabSz="685800">
                <a:defRPr/>
              </a:pPr>
              <a:r>
                <a:rPr lang="el-GR" sz="900" dirty="0">
                  <a:solidFill>
                    <a:srgbClr val="96D7D2">
                      <a:lumMod val="60000"/>
                      <a:lumOff val="40000"/>
                    </a:srgbClr>
                  </a:solidFill>
                  <a:latin typeface="Gilroy Office" panose="00000500000000000000" pitchFamily="2" charset="0"/>
                </a:rPr>
                <a:t>Επιδερμίδα</a:t>
              </a:r>
              <a:endParaRPr lang="en-GB" sz="900" dirty="0">
                <a:solidFill>
                  <a:srgbClr val="96D7D2">
                    <a:lumMod val="60000"/>
                    <a:lumOff val="40000"/>
                  </a:srgbClr>
                </a:solidFill>
                <a:latin typeface="Gilroy Office" panose="00000500000000000000" pitchFamily="2" charset="0"/>
              </a:endParaRPr>
            </a:p>
          </p:txBody>
        </p:sp>
        <p:sp>
          <p:nvSpPr>
            <p:cNvPr id="117" name="Rectangle 116">
              <a:extLst>
                <a:ext uri="{FF2B5EF4-FFF2-40B4-BE49-F238E27FC236}">
                  <a16:creationId xmlns:a16="http://schemas.microsoft.com/office/drawing/2014/main" id="{2F761C36-F0EF-4B7E-B531-AF9F981BB6A3}"/>
                </a:ext>
              </a:extLst>
            </p:cNvPr>
            <p:cNvSpPr/>
            <p:nvPr/>
          </p:nvSpPr>
          <p:spPr>
            <a:xfrm>
              <a:off x="-2366" y="3597872"/>
              <a:ext cx="369332" cy="19490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oAutofit/>
            </a:bodyPr>
            <a:lstStyle/>
            <a:p>
              <a:pPr algn="ctr" defTabSz="685800">
                <a:defRPr/>
              </a:pPr>
              <a:r>
                <a:rPr lang="el-GR" sz="900" dirty="0">
                  <a:solidFill>
                    <a:srgbClr val="000000"/>
                  </a:solidFill>
                  <a:latin typeface="Gilroy Office" panose="00000500000000000000" pitchFamily="2" charset="0"/>
                </a:rPr>
                <a:t>Χόριο</a:t>
              </a:r>
              <a:endParaRPr lang="en-GB" sz="900" dirty="0">
                <a:solidFill>
                  <a:srgbClr val="000000"/>
                </a:solidFill>
                <a:latin typeface="Gilroy Office" panose="00000500000000000000" pitchFamily="2" charset="0"/>
              </a:endParaRPr>
            </a:p>
          </p:txBody>
        </p:sp>
        <p:sp>
          <p:nvSpPr>
            <p:cNvPr id="118" name="Rectangle 117">
              <a:extLst>
                <a:ext uri="{FF2B5EF4-FFF2-40B4-BE49-F238E27FC236}">
                  <a16:creationId xmlns:a16="http://schemas.microsoft.com/office/drawing/2014/main" id="{C5B864C1-FDA0-49BC-AE68-500217206E73}"/>
                </a:ext>
              </a:extLst>
            </p:cNvPr>
            <p:cNvSpPr/>
            <p:nvPr/>
          </p:nvSpPr>
          <p:spPr>
            <a:xfrm>
              <a:off x="0" y="5547945"/>
              <a:ext cx="369332" cy="522385"/>
            </a:xfrm>
            <a:prstGeom prst="rect">
              <a:avLst/>
            </a:prstGeom>
            <a:solidFill>
              <a:srgbClr val="682D6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oAutofit/>
            </a:bodyPr>
            <a:lstStyle/>
            <a:p>
              <a:pPr algn="ctr" defTabSz="685800">
                <a:lnSpc>
                  <a:spcPts val="825"/>
                </a:lnSpc>
                <a:defRPr/>
              </a:pPr>
              <a:r>
                <a:rPr lang="el-GR" sz="900" dirty="0">
                  <a:solidFill>
                    <a:srgbClr val="FFFFFF"/>
                  </a:solidFill>
                  <a:latin typeface="Gilroy Office" panose="00000500000000000000" pitchFamily="2" charset="0"/>
                </a:rPr>
                <a:t>Αιμοφ. αγγείο</a:t>
              </a:r>
              <a:endParaRPr lang="en-GB" sz="900" dirty="0">
                <a:solidFill>
                  <a:srgbClr val="FFFFFF"/>
                </a:solidFill>
                <a:latin typeface="Gilroy Office" panose="00000500000000000000" pitchFamily="2" charset="0"/>
              </a:endParaRPr>
            </a:p>
          </p:txBody>
        </p:sp>
      </p:grpSp>
      <p:grpSp>
        <p:nvGrpSpPr>
          <p:cNvPr id="3" name="Group 2"/>
          <p:cNvGrpSpPr/>
          <p:nvPr/>
        </p:nvGrpSpPr>
        <p:grpSpPr>
          <a:xfrm>
            <a:off x="2859861" y="2206305"/>
            <a:ext cx="3143525" cy="430253"/>
            <a:chOff x="3813149" y="1798738"/>
            <a:chExt cx="4191366" cy="573670"/>
          </a:xfrm>
        </p:grpSpPr>
        <p:pic>
          <p:nvPicPr>
            <p:cNvPr id="242" name="Allergen">
              <a:extLst>
                <a:ext uri="{FF2B5EF4-FFF2-40B4-BE49-F238E27FC236}">
                  <a16:creationId xmlns:a16="http://schemas.microsoft.com/office/drawing/2014/main" id="{E79AAB80-454E-4E77-A6C3-D01DC39546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9359" y="2109590"/>
              <a:ext cx="180928" cy="180000"/>
            </a:xfrm>
            <a:prstGeom prst="rect">
              <a:avLst/>
            </a:prstGeom>
          </p:spPr>
        </p:pic>
        <p:pic>
          <p:nvPicPr>
            <p:cNvPr id="245" name="Allergen">
              <a:extLst>
                <a:ext uri="{FF2B5EF4-FFF2-40B4-BE49-F238E27FC236}">
                  <a16:creationId xmlns:a16="http://schemas.microsoft.com/office/drawing/2014/main" id="{28954D0A-1FBB-4017-B22A-D19BF7D366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7456" y="2166502"/>
              <a:ext cx="180928" cy="180000"/>
            </a:xfrm>
            <a:prstGeom prst="rect">
              <a:avLst/>
            </a:prstGeom>
          </p:spPr>
        </p:pic>
        <p:pic>
          <p:nvPicPr>
            <p:cNvPr id="247" name="Allergen">
              <a:extLst>
                <a:ext uri="{FF2B5EF4-FFF2-40B4-BE49-F238E27FC236}">
                  <a16:creationId xmlns:a16="http://schemas.microsoft.com/office/drawing/2014/main" id="{20B26014-1382-4D15-9068-7C4ADBBD3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7151" y="2192408"/>
              <a:ext cx="180928" cy="180000"/>
            </a:xfrm>
            <a:prstGeom prst="rect">
              <a:avLst/>
            </a:prstGeom>
          </p:spPr>
        </p:pic>
        <p:sp>
          <p:nvSpPr>
            <p:cNvPr id="252" name="TextBox Allergen">
              <a:extLst>
                <a:ext uri="{FF2B5EF4-FFF2-40B4-BE49-F238E27FC236}">
                  <a16:creationId xmlns:a16="http://schemas.microsoft.com/office/drawing/2014/main" id="{59968341-61B9-42FE-A398-A1AB6E465EDF}"/>
                </a:ext>
              </a:extLst>
            </p:cNvPr>
            <p:cNvSpPr txBox="1"/>
            <p:nvPr/>
          </p:nvSpPr>
          <p:spPr>
            <a:xfrm>
              <a:off x="7615519" y="1927559"/>
              <a:ext cx="388996"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Allergens</a:t>
              </a:r>
            </a:p>
          </p:txBody>
        </p:sp>
        <p:pic>
          <p:nvPicPr>
            <p:cNvPr id="296" name="Allergen">
              <a:extLst>
                <a:ext uri="{FF2B5EF4-FFF2-40B4-BE49-F238E27FC236}">
                  <a16:creationId xmlns:a16="http://schemas.microsoft.com/office/drawing/2014/main" id="{E79AAB80-454E-4E77-A6C3-D01DC39546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01262" y="2118975"/>
              <a:ext cx="180928" cy="180000"/>
            </a:xfrm>
            <a:prstGeom prst="rect">
              <a:avLst/>
            </a:prstGeom>
          </p:spPr>
        </p:pic>
        <p:sp>
          <p:nvSpPr>
            <p:cNvPr id="301" name="Oval 300">
              <a:extLst>
                <a:ext uri="{FF2B5EF4-FFF2-40B4-BE49-F238E27FC236}">
                  <a16:creationId xmlns:a16="http://schemas.microsoft.com/office/drawing/2014/main" id="{2DC76FFB-6833-46B4-A217-9E56D9FE556B}"/>
                </a:ext>
              </a:extLst>
            </p:cNvPr>
            <p:cNvSpPr>
              <a:spLocks noChangeAspect="1"/>
            </p:cNvSpPr>
            <p:nvPr/>
          </p:nvSpPr>
          <p:spPr>
            <a:xfrm>
              <a:off x="4082313" y="211804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02" name="Oval 301">
              <a:extLst>
                <a:ext uri="{FF2B5EF4-FFF2-40B4-BE49-F238E27FC236}">
                  <a16:creationId xmlns:a16="http://schemas.microsoft.com/office/drawing/2014/main" id="{2DC76FFB-6833-46B4-A217-9E56D9FE556B}"/>
                </a:ext>
              </a:extLst>
            </p:cNvPr>
            <p:cNvSpPr>
              <a:spLocks noChangeAspect="1"/>
            </p:cNvSpPr>
            <p:nvPr/>
          </p:nvSpPr>
          <p:spPr>
            <a:xfrm>
              <a:off x="5000410" y="221181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03" name="Oval 302">
              <a:extLst>
                <a:ext uri="{FF2B5EF4-FFF2-40B4-BE49-F238E27FC236}">
                  <a16:creationId xmlns:a16="http://schemas.microsoft.com/office/drawing/2014/main" id="{2DC76FFB-6833-46B4-A217-9E56D9FE556B}"/>
                </a:ext>
              </a:extLst>
            </p:cNvPr>
            <p:cNvSpPr>
              <a:spLocks noChangeAspect="1"/>
            </p:cNvSpPr>
            <p:nvPr/>
          </p:nvSpPr>
          <p:spPr>
            <a:xfrm>
              <a:off x="5918507" y="2170136"/>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04" name="Oval 303">
              <a:extLst>
                <a:ext uri="{FF2B5EF4-FFF2-40B4-BE49-F238E27FC236}">
                  <a16:creationId xmlns:a16="http://schemas.microsoft.com/office/drawing/2014/main" id="{2DC76FFB-6833-46B4-A217-9E56D9FE556B}"/>
                </a:ext>
              </a:extLst>
            </p:cNvPr>
            <p:cNvSpPr>
              <a:spLocks noChangeAspect="1"/>
            </p:cNvSpPr>
            <p:nvPr/>
          </p:nvSpPr>
          <p:spPr>
            <a:xfrm>
              <a:off x="6836604" y="2218137"/>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06" name="TextBox Allergen">
              <a:extLst>
                <a:ext uri="{FF2B5EF4-FFF2-40B4-BE49-F238E27FC236}">
                  <a16:creationId xmlns:a16="http://schemas.microsoft.com/office/drawing/2014/main" id="{59968341-61B9-42FE-A398-A1AB6E465EDF}"/>
                </a:ext>
              </a:extLst>
            </p:cNvPr>
            <p:cNvSpPr txBox="1"/>
            <p:nvPr/>
          </p:nvSpPr>
          <p:spPr>
            <a:xfrm>
              <a:off x="3813149" y="1798738"/>
              <a:ext cx="639064" cy="246221"/>
            </a:xfrm>
            <a:prstGeom prst="rect">
              <a:avLst/>
            </a:prstGeom>
            <a:noFill/>
          </p:spPr>
          <p:txBody>
            <a:bodyPr wrap="none" lIns="0" tIns="0" rIns="0" bIns="0" rtlCol="0" anchor="ctr">
              <a:spAutoFit/>
            </a:bodyPr>
            <a:lstStyle/>
            <a:p>
              <a:pPr algn="ctr" defTabSz="685800">
                <a:defRPr/>
              </a:pPr>
              <a:r>
                <a:rPr lang="en-GB" sz="600" i="1">
                  <a:solidFill>
                    <a:srgbClr val="000000"/>
                  </a:solidFill>
                  <a:latin typeface="Gilroy Office" panose="00000500000000000000" pitchFamily="2" charset="0"/>
                  <a:ea typeface="ＭＳ Ｐゴシック" charset="-128"/>
                </a:rPr>
                <a:t>Staphylococcus</a:t>
              </a:r>
            </a:p>
            <a:p>
              <a:pPr algn="ctr" defTabSz="685800">
                <a:defRPr/>
              </a:pPr>
              <a:r>
                <a:rPr lang="en-GB" sz="600" i="1">
                  <a:solidFill>
                    <a:srgbClr val="000000"/>
                  </a:solidFill>
                  <a:latin typeface="Gilroy Office" panose="00000500000000000000" pitchFamily="2" charset="0"/>
                  <a:ea typeface="ＭＳ Ｐゴシック" charset="-128"/>
                </a:rPr>
                <a:t>aureus</a:t>
              </a:r>
            </a:p>
          </p:txBody>
        </p:sp>
        <p:sp>
          <p:nvSpPr>
            <p:cNvPr id="305" name="Oval 304">
              <a:extLst>
                <a:ext uri="{FF2B5EF4-FFF2-40B4-BE49-F238E27FC236}">
                  <a16:creationId xmlns:a16="http://schemas.microsoft.com/office/drawing/2014/main" id="{2DC76FFB-6833-46B4-A217-9E56D9FE556B}"/>
                </a:ext>
              </a:extLst>
            </p:cNvPr>
            <p:cNvSpPr>
              <a:spLocks noChangeAspect="1"/>
            </p:cNvSpPr>
            <p:nvPr/>
          </p:nvSpPr>
          <p:spPr>
            <a:xfrm>
              <a:off x="7255556" y="219489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pic>
        <p:nvPicPr>
          <p:cNvPr id="90" name="Allergen">
            <a:extLst>
              <a:ext uri="{FF2B5EF4-FFF2-40B4-BE49-F238E27FC236}">
                <a16:creationId xmlns:a16="http://schemas.microsoft.com/office/drawing/2014/main" id="{6440859F-5E27-4133-B2C6-04387598EA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6169" y="3051320"/>
            <a:ext cx="135696" cy="135000"/>
          </a:xfrm>
          <a:prstGeom prst="rect">
            <a:avLst/>
          </a:prstGeom>
        </p:spPr>
      </p:pic>
      <p:sp>
        <p:nvSpPr>
          <p:cNvPr id="238" name="TextBox 237"/>
          <p:cNvSpPr txBox="1"/>
          <p:nvPr/>
        </p:nvSpPr>
        <p:spPr>
          <a:xfrm>
            <a:off x="320851" y="1088146"/>
            <a:ext cx="2448555" cy="461665"/>
          </a:xfrm>
          <a:prstGeom prst="rect">
            <a:avLst/>
          </a:prstGeom>
          <a:noFill/>
        </p:spPr>
        <p:txBody>
          <a:bodyPr wrap="none" lIns="0" tIns="0" rIns="0" bIns="0" rtlCol="0">
            <a:spAutoFit/>
          </a:bodyPr>
          <a:lstStyle/>
          <a:p>
            <a:pPr defTabSz="685800">
              <a:defRPr/>
            </a:pPr>
            <a:r>
              <a:rPr lang="el-GR" sz="1500" b="1" dirty="0">
                <a:solidFill>
                  <a:srgbClr val="68A17C"/>
                </a:solidFill>
                <a:latin typeface="Arial" pitchFamily="34" charset="0"/>
                <a:ea typeface="ＭＳ Ｐゴシック" charset="-128"/>
                <a:cs typeface="Arial" panose="020B0604020202020204" pitchFamily="34" charset="0"/>
              </a:rPr>
              <a:t>Παθοφυσιολογία </a:t>
            </a:r>
          </a:p>
          <a:p>
            <a:pPr defTabSz="685800">
              <a:defRPr/>
            </a:pPr>
            <a:r>
              <a:rPr lang="el-GR" sz="1500" b="1" dirty="0">
                <a:solidFill>
                  <a:srgbClr val="68A17C"/>
                </a:solidFill>
                <a:latin typeface="Arial" pitchFamily="34" charset="0"/>
                <a:ea typeface="ＭＳ Ｐゴシック" charset="-128"/>
                <a:cs typeface="Arial" panose="020B0604020202020204" pitchFamily="34" charset="0"/>
              </a:rPr>
              <a:t>της Ατοπικής Δερματίτιδας</a:t>
            </a:r>
            <a:endParaRPr lang="en-GB" sz="1500" b="1" dirty="0">
              <a:solidFill>
                <a:srgbClr val="68A17C"/>
              </a:solidFill>
              <a:latin typeface="Arial" pitchFamily="34" charset="0"/>
              <a:ea typeface="ＭＳ Ｐゴシック" charset="-128"/>
              <a:cs typeface="Arial" panose="020B0604020202020204" pitchFamily="34" charset="0"/>
            </a:endParaRPr>
          </a:p>
        </p:txBody>
      </p:sp>
      <p:sp>
        <p:nvSpPr>
          <p:cNvPr id="241" name="TextBox 240"/>
          <p:cNvSpPr txBox="1"/>
          <p:nvPr/>
        </p:nvSpPr>
        <p:spPr>
          <a:xfrm>
            <a:off x="5154055" y="5567205"/>
            <a:ext cx="3656450" cy="184666"/>
          </a:xfrm>
          <a:prstGeom prst="rect">
            <a:avLst/>
          </a:prstGeom>
          <a:noFill/>
        </p:spPr>
        <p:txBody>
          <a:bodyPr wrap="none" lIns="0" tIns="0" rIns="0" bIns="0" rtlCol="0" anchor="b">
            <a:spAutoFit/>
          </a:bodyPr>
          <a:lstStyle/>
          <a:p>
            <a:pPr algn="r" defTabSz="685800">
              <a:defRPr/>
            </a:pPr>
            <a:r>
              <a:rPr lang="en-US" sz="600">
                <a:solidFill>
                  <a:srgbClr val="000000"/>
                </a:solidFill>
                <a:latin typeface="Gilroy Office" panose="00000500000000000000" pitchFamily="2" charset="0"/>
                <a:ea typeface="ＭＳ Ｐゴシック" charset="-128"/>
              </a:rPr>
              <a:t>ILC, innate lymphoid cell;</a:t>
            </a:r>
            <a:r>
              <a:rPr lang="da-DK" sz="600">
                <a:solidFill>
                  <a:srgbClr val="000000"/>
                </a:solidFill>
                <a:latin typeface="Gilroy Office" panose="00000500000000000000" pitchFamily="2" charset="0"/>
                <a:ea typeface="ＭＳ Ｐゴシック" charset="-128"/>
              </a:rPr>
              <a:t> Th, T-helper; </a:t>
            </a:r>
            <a:r>
              <a:rPr lang="en-US" sz="600">
                <a:solidFill>
                  <a:srgbClr val="000000"/>
                </a:solidFill>
                <a:latin typeface="Gilroy Office" panose="00000500000000000000" pitchFamily="2" charset="0"/>
                <a:ea typeface="ＭＳ Ｐゴシック" charset="-128"/>
              </a:rPr>
              <a:t>TSLP, thymic stromal lymphopoietin. </a:t>
            </a:r>
          </a:p>
          <a:p>
            <a:pPr algn="r" defTabSz="685800">
              <a:defRPr/>
            </a:pPr>
            <a:r>
              <a:rPr lang="en-US" sz="600">
                <a:solidFill>
                  <a:srgbClr val="000000"/>
                </a:solidFill>
                <a:latin typeface="Gilroy Office" panose="00000500000000000000" pitchFamily="2" charset="0"/>
                <a:ea typeface="ＭＳ Ｐゴシック" charset="-128"/>
              </a:rPr>
              <a:t>Adapted from Weidinger S, </a:t>
            </a:r>
            <a:r>
              <a:rPr lang="en-US" sz="600" i="1">
                <a:solidFill>
                  <a:srgbClr val="000000"/>
                </a:solidFill>
                <a:latin typeface="Gilroy Office" panose="00000500000000000000" pitchFamily="2" charset="0"/>
                <a:ea typeface="ＭＳ Ｐゴシック" charset="-128"/>
              </a:rPr>
              <a:t>et al. Nat Rev Dis Primers</a:t>
            </a:r>
            <a:r>
              <a:rPr lang="en-US" sz="600">
                <a:solidFill>
                  <a:srgbClr val="000000"/>
                </a:solidFill>
                <a:latin typeface="Gilroy Office" panose="00000500000000000000" pitchFamily="2" charset="0"/>
                <a:ea typeface="ＭＳ Ｐゴシック" charset="-128"/>
              </a:rPr>
              <a:t>. 2018;4:1 with permission from Springer Nature Publishing AG..</a:t>
            </a:r>
            <a:endParaRPr lang="en-GB" sz="600">
              <a:solidFill>
                <a:srgbClr val="000000"/>
              </a:solidFill>
              <a:latin typeface="Gilroy Office" panose="00000500000000000000" pitchFamily="2" charset="0"/>
              <a:ea typeface="ＭＳ Ｐゴシック" charset="-128"/>
            </a:endParaRPr>
          </a:p>
        </p:txBody>
      </p:sp>
      <p:sp>
        <p:nvSpPr>
          <p:cNvPr id="261" name="Rounded Rectangle 1">
            <a:extLst>
              <a:ext uri="{FF2B5EF4-FFF2-40B4-BE49-F238E27FC236}">
                <a16:creationId xmlns:a16="http://schemas.microsoft.com/office/drawing/2014/main" id="{7D32BE8D-E747-4D27-BB08-173FF9CF58B4}"/>
              </a:ext>
            </a:extLst>
          </p:cNvPr>
          <p:cNvSpPr/>
          <p:nvPr/>
        </p:nvSpPr>
        <p:spPr>
          <a:xfrm>
            <a:off x="3535096" y="3158776"/>
            <a:ext cx="1052513" cy="185231"/>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IL-25     IL-33     TSLP</a:t>
            </a:r>
          </a:p>
        </p:txBody>
      </p:sp>
    </p:spTree>
    <p:extLst>
      <p:ext uri="{BB962C8B-B14F-4D97-AF65-F5344CB8AC3E}">
        <p14:creationId xmlns:p14="http://schemas.microsoft.com/office/powerpoint/2010/main" val="363532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TextBox 421">
            <a:extLst>
              <a:ext uri="{FF2B5EF4-FFF2-40B4-BE49-F238E27FC236}">
                <a16:creationId xmlns:a16="http://schemas.microsoft.com/office/drawing/2014/main" id="{51EF89B2-E08F-484C-85FA-1CE45765270E}"/>
              </a:ext>
            </a:extLst>
          </p:cNvPr>
          <p:cNvSpPr txBox="1"/>
          <p:nvPr/>
        </p:nvSpPr>
        <p:spPr>
          <a:xfrm>
            <a:off x="3475732" y="1614155"/>
            <a:ext cx="2902781" cy="692497"/>
          </a:xfrm>
          <a:prstGeom prst="rect">
            <a:avLst/>
          </a:prstGeom>
          <a:noFill/>
        </p:spPr>
        <p:txBody>
          <a:bodyPr wrap="square" lIns="0" tIns="0" rIns="0" bIns="0" rtlCol="0">
            <a:spAutoFit/>
          </a:bodyPr>
          <a:lstStyle/>
          <a:p>
            <a:pPr marL="128588" indent="-128588" defTabSz="685800">
              <a:buFont typeface="Arial" panose="020B0604020202020204" pitchFamily="34" charset="0"/>
              <a:buChar char="•"/>
              <a:defRPr/>
            </a:pPr>
            <a:endParaRPr lang="en-US"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endParaRPr lang="en-US"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Εκτεταμένη φλεγμονή</a:t>
            </a:r>
            <a:endParaRPr lang="en-US"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Αυξημένη σηματοδότηση κνησμού</a:t>
            </a:r>
            <a:endParaRPr lang="en-US"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Αυξημένη αποίκηση</a:t>
            </a:r>
            <a:r>
              <a:rPr lang="en-US" sz="900" dirty="0">
                <a:solidFill>
                  <a:srgbClr val="000000"/>
                </a:solidFill>
                <a:latin typeface="Gilroy Office" panose="00000500000000000000" pitchFamily="2" charset="0"/>
                <a:ea typeface="ＭＳ Ｐゴシック" charset="-128"/>
              </a:rPr>
              <a:t> </a:t>
            </a:r>
            <a:r>
              <a:rPr lang="en-US" sz="900" i="1" dirty="0">
                <a:solidFill>
                  <a:srgbClr val="000000"/>
                </a:solidFill>
                <a:latin typeface="Gilroy Office" panose="00000500000000000000" pitchFamily="2" charset="0"/>
                <a:ea typeface="ＭＳ Ｐゴシック" charset="-128"/>
              </a:rPr>
              <a:t>S. aureus</a:t>
            </a:r>
            <a:endParaRPr lang="en-US" sz="900" dirty="0">
              <a:solidFill>
                <a:srgbClr val="000000"/>
              </a:solidFill>
              <a:latin typeface="Gilroy Office" panose="00000500000000000000" pitchFamily="2" charset="0"/>
              <a:ea typeface="ＭＳ Ｐゴシック" charset="-128"/>
            </a:endParaRPr>
          </a:p>
        </p:txBody>
      </p:sp>
      <p:grpSp>
        <p:nvGrpSpPr>
          <p:cNvPr id="136" name="Group 135"/>
          <p:cNvGrpSpPr/>
          <p:nvPr/>
        </p:nvGrpSpPr>
        <p:grpSpPr>
          <a:xfrm>
            <a:off x="-181818" y="2420905"/>
            <a:ext cx="14804117" cy="3051517"/>
            <a:chOff x="-2669594" y="1419125"/>
            <a:chExt cx="19738823" cy="4068689"/>
          </a:xfrm>
        </p:grpSpPr>
        <p:pic>
          <p:nvPicPr>
            <p:cNvPr id="137" name="Picture 1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594" y="1419125"/>
              <a:ext cx="19738823" cy="4068689"/>
            </a:xfrm>
            <a:prstGeom prst="rect">
              <a:avLst/>
            </a:prstGeom>
          </p:spPr>
        </p:pic>
        <p:grpSp>
          <p:nvGrpSpPr>
            <p:cNvPr id="138" name="Group 137"/>
            <p:cNvGrpSpPr/>
            <p:nvPr/>
          </p:nvGrpSpPr>
          <p:grpSpPr>
            <a:xfrm>
              <a:off x="1580476" y="1422886"/>
              <a:ext cx="6669222" cy="487355"/>
              <a:chOff x="1580476" y="1422886"/>
              <a:chExt cx="6669222" cy="487355"/>
            </a:xfrm>
          </p:grpSpPr>
          <p:grpSp>
            <p:nvGrpSpPr>
              <p:cNvPr id="139" name="Group 138"/>
              <p:cNvGrpSpPr/>
              <p:nvPr/>
            </p:nvGrpSpPr>
            <p:grpSpPr>
              <a:xfrm>
                <a:off x="1580476" y="1422886"/>
                <a:ext cx="1014633" cy="453154"/>
                <a:chOff x="4024280" y="2682485"/>
                <a:chExt cx="1014633" cy="453154"/>
              </a:xfrm>
            </p:grpSpPr>
            <p:grpSp>
              <p:nvGrpSpPr>
                <p:cNvPr id="166" name="Group 165"/>
                <p:cNvGrpSpPr/>
                <p:nvPr/>
              </p:nvGrpSpPr>
              <p:grpSpPr>
                <a:xfrm>
                  <a:off x="4024280" y="2822101"/>
                  <a:ext cx="1014328" cy="313538"/>
                  <a:chOff x="4024280" y="2822101"/>
                  <a:chExt cx="1014328" cy="313538"/>
                </a:xfrm>
              </p:grpSpPr>
              <p:sp>
                <p:nvSpPr>
                  <p:cNvPr id="186" name="Oval 185"/>
                  <p:cNvSpPr/>
                  <p:nvPr/>
                </p:nvSpPr>
                <p:spPr>
                  <a:xfrm rot="21327714">
                    <a:off x="4024280" y="2822101"/>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87" name="Oval 186"/>
                  <p:cNvSpPr/>
                  <p:nvPr/>
                </p:nvSpPr>
                <p:spPr>
                  <a:xfrm rot="21327714">
                    <a:off x="4409844" y="2829554"/>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88" name="Oval 187"/>
                  <p:cNvSpPr/>
                  <p:nvPr/>
                </p:nvSpPr>
                <p:spPr>
                  <a:xfrm rot="21327714">
                    <a:off x="4193201" y="2924418"/>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89" name="Oval 188"/>
                  <p:cNvSpPr/>
                  <p:nvPr/>
                </p:nvSpPr>
                <p:spPr>
                  <a:xfrm rot="21327714">
                    <a:off x="4566328" y="2936046"/>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92" name="Oval 191"/>
                  <p:cNvSpPr/>
                  <p:nvPr/>
                </p:nvSpPr>
                <p:spPr>
                  <a:xfrm rot="21327714">
                    <a:off x="4086383" y="3008371"/>
                    <a:ext cx="472280" cy="127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93" name="Oval 192"/>
                  <p:cNvSpPr/>
                  <p:nvPr/>
                </p:nvSpPr>
                <p:spPr>
                  <a:xfrm rot="21327714">
                    <a:off x="4478016" y="3026735"/>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grpSp>
              <p:nvGrpSpPr>
                <p:cNvPr id="167" name="Group 166"/>
                <p:cNvGrpSpPr/>
                <p:nvPr/>
              </p:nvGrpSpPr>
              <p:grpSpPr>
                <a:xfrm>
                  <a:off x="4040964" y="2682485"/>
                  <a:ext cx="997949" cy="425669"/>
                  <a:chOff x="4050050" y="2690085"/>
                  <a:chExt cx="997949" cy="425669"/>
                </a:xfrm>
              </p:grpSpPr>
              <p:pic>
                <p:nvPicPr>
                  <p:cNvPr id="168" name="Picture 16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869116">
                    <a:off x="4093210" y="2943088"/>
                    <a:ext cx="452892" cy="164917"/>
                  </a:xfrm>
                  <a:prstGeom prst="rect">
                    <a:avLst/>
                  </a:prstGeom>
                </p:spPr>
              </p:pic>
              <p:pic>
                <p:nvPicPr>
                  <p:cNvPr id="169" name="Picture 16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47202" y="2950837"/>
                    <a:ext cx="452892" cy="164917"/>
                  </a:xfrm>
                  <a:prstGeom prst="rect">
                    <a:avLst/>
                  </a:prstGeom>
                </p:spPr>
              </p:pic>
              <p:pic>
                <p:nvPicPr>
                  <p:cNvPr id="170" name="Picture 16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844426">
                    <a:off x="4595107" y="2850448"/>
                    <a:ext cx="452892" cy="164917"/>
                  </a:xfrm>
                  <a:prstGeom prst="rect">
                    <a:avLst/>
                  </a:prstGeom>
                </p:spPr>
              </p:pic>
              <p:pic>
                <p:nvPicPr>
                  <p:cNvPr id="171" name="Picture 17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789660">
                    <a:off x="4185612" y="2801923"/>
                    <a:ext cx="452892" cy="164917"/>
                  </a:xfrm>
                  <a:prstGeom prst="rect">
                    <a:avLst/>
                  </a:prstGeom>
                </p:spPr>
              </p:pic>
              <p:pic>
                <p:nvPicPr>
                  <p:cNvPr id="172" name="Picture 17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856913">
                    <a:off x="4478856" y="2690085"/>
                    <a:ext cx="452892" cy="164917"/>
                  </a:xfrm>
                  <a:prstGeom prst="rect">
                    <a:avLst/>
                  </a:prstGeom>
                </p:spPr>
              </p:pic>
              <p:pic>
                <p:nvPicPr>
                  <p:cNvPr id="173" name="Picture 17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242959">
                    <a:off x="4050050" y="2697139"/>
                    <a:ext cx="452892" cy="164917"/>
                  </a:xfrm>
                  <a:prstGeom prst="rect">
                    <a:avLst/>
                  </a:prstGeom>
                </p:spPr>
              </p:pic>
            </p:grpSp>
          </p:grpSp>
          <p:grpSp>
            <p:nvGrpSpPr>
              <p:cNvPr id="140" name="Group 139"/>
              <p:cNvGrpSpPr/>
              <p:nvPr/>
            </p:nvGrpSpPr>
            <p:grpSpPr>
              <a:xfrm>
                <a:off x="5244755" y="1451789"/>
                <a:ext cx="1090007" cy="458452"/>
                <a:chOff x="7755318" y="2398392"/>
                <a:chExt cx="1090007" cy="458452"/>
              </a:xfrm>
            </p:grpSpPr>
            <p:grpSp>
              <p:nvGrpSpPr>
                <p:cNvPr id="152" name="Group 151"/>
                <p:cNvGrpSpPr/>
                <p:nvPr/>
              </p:nvGrpSpPr>
              <p:grpSpPr>
                <a:xfrm>
                  <a:off x="7779633" y="2528251"/>
                  <a:ext cx="1065692" cy="312718"/>
                  <a:chOff x="4026527" y="2828043"/>
                  <a:chExt cx="1065692" cy="312718"/>
                </a:xfrm>
              </p:grpSpPr>
              <p:sp>
                <p:nvSpPr>
                  <p:cNvPr id="160" name="Oval 159"/>
                  <p:cNvSpPr/>
                  <p:nvPr/>
                </p:nvSpPr>
                <p:spPr>
                  <a:xfrm rot="21327714">
                    <a:off x="4026527" y="282804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61" name="Oval 160"/>
                  <p:cNvSpPr/>
                  <p:nvPr/>
                </p:nvSpPr>
                <p:spPr>
                  <a:xfrm rot="21327714">
                    <a:off x="4381953" y="2829505"/>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62" name="Oval 161"/>
                  <p:cNvSpPr/>
                  <p:nvPr/>
                </p:nvSpPr>
                <p:spPr>
                  <a:xfrm rot="21327714">
                    <a:off x="4183011" y="291121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63" name="Oval 162"/>
                  <p:cNvSpPr/>
                  <p:nvPr/>
                </p:nvSpPr>
                <p:spPr>
                  <a:xfrm rot="21327714">
                    <a:off x="4538437" y="2929540"/>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64" name="Oval 163"/>
                  <p:cNvSpPr/>
                  <p:nvPr/>
                </p:nvSpPr>
                <p:spPr>
                  <a:xfrm rot="21327714">
                    <a:off x="4210403" y="3013493"/>
                    <a:ext cx="472280" cy="127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65" name="Oval 164"/>
                  <p:cNvSpPr/>
                  <p:nvPr/>
                </p:nvSpPr>
                <p:spPr>
                  <a:xfrm rot="21327714">
                    <a:off x="4619939" y="303450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grpSp>
              <p:nvGrpSpPr>
                <p:cNvPr id="153" name="Group 152"/>
                <p:cNvGrpSpPr/>
                <p:nvPr/>
              </p:nvGrpSpPr>
              <p:grpSpPr>
                <a:xfrm>
                  <a:off x="7755318" y="2398392"/>
                  <a:ext cx="1028237" cy="458452"/>
                  <a:chOff x="4036123" y="2690085"/>
                  <a:chExt cx="1028237" cy="458452"/>
                </a:xfrm>
              </p:grpSpPr>
              <p:pic>
                <p:nvPicPr>
                  <p:cNvPr id="154" name="Picture 15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869116">
                    <a:off x="4210544" y="2948845"/>
                    <a:ext cx="452892" cy="164917"/>
                  </a:xfrm>
                  <a:prstGeom prst="rect">
                    <a:avLst/>
                  </a:prstGeom>
                </p:spPr>
              </p:pic>
              <p:pic>
                <p:nvPicPr>
                  <p:cNvPr id="155" name="Picture 15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11468" y="2983620"/>
                    <a:ext cx="452892" cy="164917"/>
                  </a:xfrm>
                  <a:prstGeom prst="rect">
                    <a:avLst/>
                  </a:prstGeom>
                </p:spPr>
              </p:pic>
              <p:pic>
                <p:nvPicPr>
                  <p:cNvPr id="156" name="Picture 15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423618">
                    <a:off x="4599099" y="2855395"/>
                    <a:ext cx="452892" cy="164917"/>
                  </a:xfrm>
                  <a:prstGeom prst="rect">
                    <a:avLst/>
                  </a:prstGeom>
                </p:spPr>
              </p:pic>
              <p:pic>
                <p:nvPicPr>
                  <p:cNvPr id="157" name="Picture 15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789660">
                    <a:off x="4126076" y="2840333"/>
                    <a:ext cx="452892" cy="164917"/>
                  </a:xfrm>
                  <a:prstGeom prst="rect">
                    <a:avLst/>
                  </a:prstGeom>
                </p:spPr>
              </p:pic>
              <p:pic>
                <p:nvPicPr>
                  <p:cNvPr id="158" name="Picture 15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987168">
                    <a:off x="4478856" y="2690085"/>
                    <a:ext cx="452892" cy="164917"/>
                  </a:xfrm>
                  <a:prstGeom prst="rect">
                    <a:avLst/>
                  </a:prstGeom>
                </p:spPr>
              </p:pic>
              <p:pic>
                <p:nvPicPr>
                  <p:cNvPr id="159" name="Picture 15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9912925">
                    <a:off x="4036123" y="2693223"/>
                    <a:ext cx="452892" cy="164917"/>
                  </a:xfrm>
                  <a:prstGeom prst="rect">
                    <a:avLst/>
                  </a:prstGeom>
                </p:spPr>
              </p:pic>
            </p:grpSp>
          </p:grpSp>
          <p:grpSp>
            <p:nvGrpSpPr>
              <p:cNvPr id="141" name="Group 140"/>
              <p:cNvGrpSpPr/>
              <p:nvPr/>
            </p:nvGrpSpPr>
            <p:grpSpPr>
              <a:xfrm>
                <a:off x="7317485" y="1499605"/>
                <a:ext cx="932213" cy="329905"/>
                <a:chOff x="7317485" y="1499605"/>
                <a:chExt cx="932213" cy="329905"/>
              </a:xfrm>
            </p:grpSpPr>
            <p:grpSp>
              <p:nvGrpSpPr>
                <p:cNvPr id="142" name="Group 141"/>
                <p:cNvGrpSpPr/>
                <p:nvPr/>
              </p:nvGrpSpPr>
              <p:grpSpPr>
                <a:xfrm>
                  <a:off x="7399072" y="1594340"/>
                  <a:ext cx="850626" cy="235170"/>
                  <a:chOff x="7399072" y="1594340"/>
                  <a:chExt cx="850626" cy="235170"/>
                </a:xfrm>
              </p:grpSpPr>
              <p:sp>
                <p:nvSpPr>
                  <p:cNvPr id="146" name="Oval 145"/>
                  <p:cNvSpPr/>
                  <p:nvPr/>
                </p:nvSpPr>
                <p:spPr>
                  <a:xfrm>
                    <a:off x="7399072" y="1594340"/>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47" name="Oval 146"/>
                  <p:cNvSpPr/>
                  <p:nvPr/>
                </p:nvSpPr>
                <p:spPr>
                  <a:xfrm>
                    <a:off x="7657279" y="1645889"/>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48" name="Oval 147"/>
                  <p:cNvSpPr/>
                  <p:nvPr/>
                </p:nvSpPr>
                <p:spPr>
                  <a:xfrm rot="21408832">
                    <a:off x="7426437" y="1725597"/>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49" name="Oval 148"/>
                  <p:cNvSpPr/>
                  <p:nvPr/>
                </p:nvSpPr>
                <p:spPr>
                  <a:xfrm rot="21408832">
                    <a:off x="7737772" y="1712154"/>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50" name="Oval 149"/>
                  <p:cNvSpPr/>
                  <p:nvPr/>
                </p:nvSpPr>
                <p:spPr>
                  <a:xfrm rot="21408832">
                    <a:off x="8135348" y="1723758"/>
                    <a:ext cx="85373" cy="53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51" name="Oval 150"/>
                  <p:cNvSpPr/>
                  <p:nvPr/>
                </p:nvSpPr>
                <p:spPr>
                  <a:xfrm rot="21408832">
                    <a:off x="8180747" y="1723716"/>
                    <a:ext cx="68951"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pic>
              <p:nvPicPr>
                <p:cNvPr id="143" name="Picture 14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531845">
                  <a:off x="7317485" y="1499605"/>
                  <a:ext cx="452892" cy="164917"/>
                </a:xfrm>
                <a:prstGeom prst="rect">
                  <a:avLst/>
                </a:prstGeom>
              </p:spPr>
            </p:pic>
            <p:pic>
              <p:nvPicPr>
                <p:cNvPr id="144" name="Picture 14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267323">
                  <a:off x="7774009" y="1577612"/>
                  <a:ext cx="452892" cy="164917"/>
                </a:xfrm>
                <a:prstGeom prst="rect">
                  <a:avLst/>
                </a:prstGeom>
              </p:spPr>
            </p:pic>
            <p:pic>
              <p:nvPicPr>
                <p:cNvPr id="145" name="Picture 14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986673">
                  <a:off x="7391897" y="1663607"/>
                  <a:ext cx="452892" cy="164917"/>
                </a:xfrm>
                <a:prstGeom prst="rect">
                  <a:avLst/>
                </a:prstGeom>
              </p:spPr>
            </p:pic>
          </p:grpSp>
        </p:grpSp>
      </p:grpSp>
      <p:grpSp>
        <p:nvGrpSpPr>
          <p:cNvPr id="76" name="ACUTE">
            <a:extLst>
              <a:ext uri="{FF2B5EF4-FFF2-40B4-BE49-F238E27FC236}">
                <a16:creationId xmlns:a16="http://schemas.microsoft.com/office/drawing/2014/main" id="{0D51FA99-B3A3-4983-8CB4-10DBD9A6C236}"/>
              </a:ext>
            </a:extLst>
          </p:cNvPr>
          <p:cNvGrpSpPr/>
          <p:nvPr/>
        </p:nvGrpSpPr>
        <p:grpSpPr>
          <a:xfrm>
            <a:off x="9263070" y="1265819"/>
            <a:ext cx="2933852" cy="631304"/>
            <a:chOff x="3472996" y="490987"/>
            <a:chExt cx="3911802" cy="841738"/>
          </a:xfrm>
        </p:grpSpPr>
        <p:sp>
          <p:nvSpPr>
            <p:cNvPr id="77" name="Rectangle 76">
              <a:extLst>
                <a:ext uri="{FF2B5EF4-FFF2-40B4-BE49-F238E27FC236}">
                  <a16:creationId xmlns:a16="http://schemas.microsoft.com/office/drawing/2014/main" id="{4163C11F-2823-4CA6-91E5-C90F613BA863}"/>
                </a:ext>
              </a:extLst>
            </p:cNvPr>
            <p:cNvSpPr/>
            <p:nvPr/>
          </p:nvSpPr>
          <p:spPr>
            <a:xfrm>
              <a:off x="3472996" y="490987"/>
              <a:ext cx="2593032" cy="232489"/>
            </a:xfrm>
            <a:prstGeom prst="rect">
              <a:avLst/>
            </a:prstGeom>
            <a:noFill/>
            <a:ln>
              <a:noFill/>
            </a:ln>
          </p:spPr>
          <p:txBody>
            <a:bodyPr lIns="0" tIns="0" rIns="0" bIns="0" rtlCol="0" anchor="ctr">
              <a:noAutofit/>
            </a:bodyPr>
            <a:lstStyle/>
            <a:p>
              <a:pPr defTabSz="685800" eaLnBrk="0" fontAlgn="base" hangingPunct="0">
                <a:spcAft>
                  <a:spcPts val="450"/>
                </a:spcAft>
                <a:buClr>
                  <a:srgbClr val="FFFFFF"/>
                </a:buClr>
                <a:tabLst>
                  <a:tab pos="1112044" algn="l"/>
                </a:tabLst>
                <a:defRPr/>
              </a:pPr>
              <a:r>
                <a:rPr lang="el-GR" sz="1500" kern="0" dirty="0">
                  <a:solidFill>
                    <a:srgbClr val="000000"/>
                  </a:solidFill>
                  <a:latin typeface="Gilroy Office" panose="00000500000000000000" pitchFamily="2" charset="0"/>
                  <a:ea typeface="ＭＳ Ｐゴシック" pitchFamily="34" charset="-128"/>
                </a:rPr>
                <a:t>Στάδιο οξέων βλαβών</a:t>
              </a:r>
              <a:endParaRPr lang="en-US" sz="1500" kern="0" dirty="0">
                <a:solidFill>
                  <a:srgbClr val="000000"/>
                </a:solidFill>
                <a:latin typeface="Gilroy Office" panose="00000500000000000000" pitchFamily="2" charset="0"/>
                <a:ea typeface="ＭＳ Ｐゴシック" pitchFamily="34" charset="-128"/>
              </a:endParaRPr>
            </a:p>
          </p:txBody>
        </p:sp>
        <p:sp>
          <p:nvSpPr>
            <p:cNvPr id="78" name="TextBox 77">
              <a:extLst>
                <a:ext uri="{FF2B5EF4-FFF2-40B4-BE49-F238E27FC236}">
                  <a16:creationId xmlns:a16="http://schemas.microsoft.com/office/drawing/2014/main" id="{51EF89B2-E08F-484C-85FA-1CE45765270E}"/>
                </a:ext>
              </a:extLst>
            </p:cNvPr>
            <p:cNvSpPr txBox="1"/>
            <p:nvPr/>
          </p:nvSpPr>
          <p:spPr>
            <a:xfrm>
              <a:off x="3514423" y="963393"/>
              <a:ext cx="3870375" cy="369332"/>
            </a:xfrm>
            <a:prstGeom prst="rect">
              <a:avLst/>
            </a:prstGeom>
            <a:noFill/>
          </p:spPr>
          <p:txBody>
            <a:bodyPr wrap="square" lIns="0" tIns="0" rIns="0" bIns="0" rtlCol="0">
              <a:spAutoFit/>
            </a:bodyPr>
            <a:lstStyle/>
            <a:p>
              <a:pPr defTabSz="685800">
                <a:defRPr/>
              </a:pPr>
              <a:r>
                <a:rPr lang="el-GR" sz="900" b="1" dirty="0">
                  <a:solidFill>
                    <a:srgbClr val="000000"/>
                  </a:solidFill>
                  <a:latin typeface="Gilroy Office" panose="00000500000000000000" pitchFamily="2" charset="0"/>
                  <a:ea typeface="ＭＳ Ｐゴシック" charset="-128"/>
                </a:rPr>
                <a:t>Ερύθυμα</a:t>
              </a:r>
              <a:r>
                <a:rPr lang="en-US" sz="900" b="1" dirty="0">
                  <a:solidFill>
                    <a:srgbClr val="000000"/>
                  </a:solidFill>
                  <a:latin typeface="Gilroy Office" panose="00000500000000000000" pitchFamily="2" charset="0"/>
                  <a:ea typeface="ＭＳ Ｐゴシック" charset="-128"/>
                </a:rPr>
                <a:t>, </a:t>
              </a:r>
              <a:r>
                <a:rPr lang="el-GR" sz="900" b="1" dirty="0">
                  <a:solidFill>
                    <a:srgbClr val="000000"/>
                  </a:solidFill>
                  <a:latin typeface="Gilroy Office" panose="00000500000000000000" pitchFamily="2" charset="0"/>
                  <a:ea typeface="ＭＳ Ｐゴシック" charset="-128"/>
                </a:rPr>
                <a:t>βλατίδες</a:t>
              </a:r>
              <a:r>
                <a:rPr lang="en-US" sz="900" b="1" dirty="0">
                  <a:solidFill>
                    <a:srgbClr val="000000"/>
                  </a:solidFill>
                  <a:latin typeface="Gilroy Office" panose="00000500000000000000" pitchFamily="2" charset="0"/>
                  <a:ea typeface="ＭＳ Ｐゴシック" charset="-128"/>
                </a:rPr>
                <a:t>, </a:t>
              </a:r>
              <a:r>
                <a:rPr lang="el-GR" sz="900" b="1" dirty="0">
                  <a:solidFill>
                    <a:srgbClr val="000000"/>
                  </a:solidFill>
                  <a:latin typeface="Gilroy Office" panose="00000500000000000000" pitchFamily="2" charset="0"/>
                  <a:ea typeface="ＭＳ Ｐゴシック" charset="-128"/>
                </a:rPr>
                <a:t>εφελκίδες</a:t>
              </a:r>
              <a:r>
                <a:rPr lang="en-US" sz="900" b="1" dirty="0">
                  <a:solidFill>
                    <a:srgbClr val="000000"/>
                  </a:solidFill>
                  <a:latin typeface="Gilroy Office" panose="00000500000000000000" pitchFamily="2" charset="0"/>
                  <a:ea typeface="ＭＳ Ｐゴシック" charset="-128"/>
                </a:rPr>
                <a:t> </a:t>
              </a:r>
              <a:r>
                <a:rPr lang="el-GR" sz="900" b="1" dirty="0">
                  <a:solidFill>
                    <a:srgbClr val="000000"/>
                  </a:solidFill>
                  <a:latin typeface="Gilroy Office" panose="00000500000000000000" pitchFamily="2" charset="0"/>
                  <a:ea typeface="ＭＳ Ｐゴシック" charset="-128"/>
                </a:rPr>
                <a:t>και κνησμός</a:t>
              </a:r>
              <a:endParaRPr lang="en-US" sz="900" b="1" dirty="0">
                <a:solidFill>
                  <a:srgbClr val="000000"/>
                </a:solidFill>
                <a:latin typeface="Gilroy Office" panose="00000500000000000000" pitchFamily="2" charset="0"/>
                <a:ea typeface="ＭＳ Ｐゴシック" charset="-128"/>
              </a:endParaRPr>
            </a:p>
            <a:p>
              <a:pPr marL="128588" indent="-128588" defTabSz="685800" eaLnBrk="0" fontAlgn="base" hangingPunct="0">
                <a:spcBef>
                  <a:spcPct val="0"/>
                </a:spcBef>
                <a:spcAft>
                  <a:spcPct val="0"/>
                </a:spcAft>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Εκτεταμένη δυσλειτουργία δερματικού φραγμού</a:t>
              </a:r>
              <a:endParaRPr lang="en-US" sz="900" dirty="0">
                <a:solidFill>
                  <a:srgbClr val="000000"/>
                </a:solidFill>
                <a:latin typeface="Gilroy Office" panose="00000500000000000000" pitchFamily="2" charset="0"/>
                <a:ea typeface="ＭＳ Ｐゴシック" charset="-128"/>
              </a:endParaRPr>
            </a:p>
          </p:txBody>
        </p:sp>
      </p:grpSp>
      <p:sp>
        <p:nvSpPr>
          <p:cNvPr id="292" name="Rounded Rectangle 219">
            <a:extLst>
              <a:ext uri="{FF2B5EF4-FFF2-40B4-BE49-F238E27FC236}">
                <a16:creationId xmlns:a16="http://schemas.microsoft.com/office/drawing/2014/main" id="{F2965FE2-29D2-4B36-B3D3-4A826DD7CA74}"/>
              </a:ext>
            </a:extLst>
          </p:cNvPr>
          <p:cNvSpPr/>
          <p:nvPr/>
        </p:nvSpPr>
        <p:spPr>
          <a:xfrm>
            <a:off x="6403725" y="4278693"/>
            <a:ext cx="449828" cy="445922"/>
          </a:xfrm>
          <a:prstGeom prst="roundRect">
            <a:avLst/>
          </a:prstGeom>
          <a:solidFill>
            <a:srgbClr val="FFFFFF"/>
          </a:solidFill>
          <a:ln w="12700" cap="flat" cmpd="sng" algn="ctr">
            <a:solidFill>
              <a:srgbClr val="FFFFFF">
                <a:lumMod val="75000"/>
              </a:srgbClr>
            </a:solidFill>
            <a:prstDash val="solid"/>
            <a:miter lim="800000"/>
          </a:ln>
          <a:effectLst/>
        </p:spPr>
        <p:txBody>
          <a:bodyPr wrap="square" lIns="54000" tIns="54000" rIns="54000" bIns="54000" rtlCol="0" anchor="ctr">
            <a:noAutofit/>
          </a:bodyPr>
          <a:lstStyle/>
          <a:p>
            <a:pPr algn="ctr" defTabSz="685800">
              <a:defRPr/>
            </a:pPr>
            <a:r>
              <a:rPr lang="en-GB" sz="750" kern="0">
                <a:solidFill>
                  <a:srgbClr val="000000"/>
                </a:solidFill>
                <a:latin typeface="Gilroy Office" panose="00000500000000000000" pitchFamily="2" charset="0"/>
                <a:ea typeface="ＭＳ Ｐゴシック" charset="-128"/>
              </a:rPr>
              <a:t>IL-4</a:t>
            </a:r>
          </a:p>
          <a:p>
            <a:pPr algn="ctr" defTabSz="685800">
              <a:defRPr/>
            </a:pPr>
            <a:r>
              <a:rPr lang="en-GB" sz="750" kern="0">
                <a:solidFill>
                  <a:srgbClr val="000000"/>
                </a:solidFill>
                <a:latin typeface="Gilroy Office" panose="00000500000000000000" pitchFamily="2" charset="0"/>
                <a:ea typeface="ＭＳ Ｐゴシック" charset="-128"/>
              </a:rPr>
              <a:t>IL-31</a:t>
            </a:r>
          </a:p>
          <a:p>
            <a:pPr algn="ctr" defTabSz="685800">
              <a:defRPr/>
            </a:pPr>
            <a:r>
              <a:rPr lang="en-GB" sz="750" kern="0">
                <a:solidFill>
                  <a:srgbClr val="000000"/>
                </a:solidFill>
                <a:latin typeface="Gilroy Office" panose="00000500000000000000" pitchFamily="2" charset="0"/>
                <a:ea typeface="ＭＳ Ｐゴシック" charset="-128"/>
              </a:rPr>
              <a:t>IL-13</a:t>
            </a:r>
          </a:p>
        </p:txBody>
      </p:sp>
      <p:cxnSp>
        <p:nvCxnSpPr>
          <p:cNvPr id="299" name="Straight Arrow Connector 298">
            <a:extLst>
              <a:ext uri="{FF2B5EF4-FFF2-40B4-BE49-F238E27FC236}">
                <a16:creationId xmlns:a16="http://schemas.microsoft.com/office/drawing/2014/main" id="{D36FE654-0014-4281-962B-3B7E178AE766}"/>
              </a:ext>
            </a:extLst>
          </p:cNvPr>
          <p:cNvCxnSpPr>
            <a:cxnSpLocks/>
          </p:cNvCxnSpPr>
          <p:nvPr/>
        </p:nvCxnSpPr>
        <p:spPr>
          <a:xfrm>
            <a:off x="6252854" y="4503063"/>
            <a:ext cx="145382" cy="0"/>
          </a:xfrm>
          <a:prstGeom prst="straightConnector1">
            <a:avLst/>
          </a:prstGeom>
          <a:noFill/>
          <a:ln w="12700" cap="flat" cmpd="sng" algn="ctr">
            <a:solidFill>
              <a:srgbClr val="FFFFFF"/>
            </a:solidFill>
            <a:prstDash val="solid"/>
            <a:miter lim="800000"/>
            <a:tailEnd type="triangle"/>
          </a:ln>
          <a:effectLst/>
        </p:spPr>
      </p:cxnSp>
      <p:cxnSp>
        <p:nvCxnSpPr>
          <p:cNvPr id="300" name="Straight Arrow Connector 299">
            <a:extLst>
              <a:ext uri="{FF2B5EF4-FFF2-40B4-BE49-F238E27FC236}">
                <a16:creationId xmlns:a16="http://schemas.microsoft.com/office/drawing/2014/main" id="{DB1756A1-BA5E-4C7B-B9C6-B45B265E48C4}"/>
              </a:ext>
            </a:extLst>
          </p:cNvPr>
          <p:cNvCxnSpPr>
            <a:cxnSpLocks/>
          </p:cNvCxnSpPr>
          <p:nvPr/>
        </p:nvCxnSpPr>
        <p:spPr>
          <a:xfrm>
            <a:off x="6817597" y="4501655"/>
            <a:ext cx="287915" cy="0"/>
          </a:xfrm>
          <a:prstGeom prst="straightConnector1">
            <a:avLst/>
          </a:prstGeom>
          <a:noFill/>
          <a:ln w="12700" cap="flat" cmpd="sng" algn="ctr">
            <a:solidFill>
              <a:srgbClr val="FFFFFF"/>
            </a:solidFill>
            <a:prstDash val="solid"/>
            <a:miter lim="800000"/>
            <a:tailEnd type="triangle"/>
          </a:ln>
          <a:effectLst/>
        </p:spPr>
      </p:cxnSp>
      <p:cxnSp>
        <p:nvCxnSpPr>
          <p:cNvPr id="303" name="Straight Arrow Connector 302">
            <a:extLst>
              <a:ext uri="{FF2B5EF4-FFF2-40B4-BE49-F238E27FC236}">
                <a16:creationId xmlns:a16="http://schemas.microsoft.com/office/drawing/2014/main" id="{32A2C58E-5902-436B-BE77-9BB53D18D8E4}"/>
              </a:ext>
            </a:extLst>
          </p:cNvPr>
          <p:cNvCxnSpPr/>
          <p:nvPr/>
        </p:nvCxnSpPr>
        <p:spPr>
          <a:xfrm flipV="1">
            <a:off x="4824106" y="4042524"/>
            <a:ext cx="0" cy="361612"/>
          </a:xfrm>
          <a:prstGeom prst="straightConnector1">
            <a:avLst/>
          </a:prstGeom>
          <a:noFill/>
          <a:ln w="12700" cap="flat" cmpd="sng" algn="ctr">
            <a:solidFill>
              <a:srgbClr val="FFFFFF"/>
            </a:solidFill>
            <a:prstDash val="solid"/>
            <a:miter lim="800000"/>
            <a:tailEnd type="triangle"/>
          </a:ln>
          <a:effectLst/>
        </p:spPr>
      </p:cxnSp>
      <p:sp>
        <p:nvSpPr>
          <p:cNvPr id="115" name="Rounded Rectangle 233">
            <a:extLst>
              <a:ext uri="{FF2B5EF4-FFF2-40B4-BE49-F238E27FC236}">
                <a16:creationId xmlns:a16="http://schemas.microsoft.com/office/drawing/2014/main" id="{2627EEE8-7A87-4E7D-93A4-A230DDB2F940}"/>
              </a:ext>
            </a:extLst>
          </p:cNvPr>
          <p:cNvSpPr/>
          <p:nvPr/>
        </p:nvSpPr>
        <p:spPr>
          <a:xfrm>
            <a:off x="4634831" y="3720461"/>
            <a:ext cx="383381" cy="275804"/>
          </a:xfrm>
          <a:prstGeom prst="roundRect">
            <a:avLst/>
          </a:prstGeom>
          <a:solidFill>
            <a:srgbClr val="FFFFFF"/>
          </a:solidFill>
          <a:ln w="12700" cap="flat" cmpd="sng" algn="ctr">
            <a:solidFill>
              <a:srgbClr val="FFFFFF">
                <a:lumMod val="75000"/>
              </a:srgbClr>
            </a:solidFill>
            <a:prstDash val="solid"/>
            <a:miter lim="800000"/>
          </a:ln>
          <a:effectLst/>
        </p:spPr>
        <p:txBody>
          <a:bodyPr wrap="square" lIns="54000" tIns="54000" rIns="54000" bIns="54000" rtlCol="0" anchor="ctr">
            <a:noAutofit/>
          </a:bodyPr>
          <a:lstStyle/>
          <a:p>
            <a:pPr algn="ctr" defTabSz="685800">
              <a:defRPr/>
            </a:pPr>
            <a:r>
              <a:rPr lang="en-GB" sz="750" kern="0">
                <a:solidFill>
                  <a:srgbClr val="000000"/>
                </a:solidFill>
                <a:latin typeface="Gilroy Office" panose="00000500000000000000" pitchFamily="2" charset="0"/>
                <a:ea typeface="ＭＳ Ｐゴシック" charset="-128"/>
              </a:rPr>
              <a:t>IL-22</a:t>
            </a:r>
          </a:p>
        </p:txBody>
      </p:sp>
      <p:sp>
        <p:nvSpPr>
          <p:cNvPr id="117" name="TextBox EOS">
            <a:extLst>
              <a:ext uri="{FF2B5EF4-FFF2-40B4-BE49-F238E27FC236}">
                <a16:creationId xmlns:a16="http://schemas.microsoft.com/office/drawing/2014/main" id="{859901B6-D472-4989-958E-F3AC5C501BED}"/>
              </a:ext>
            </a:extLst>
          </p:cNvPr>
          <p:cNvSpPr txBox="1"/>
          <p:nvPr/>
        </p:nvSpPr>
        <p:spPr>
          <a:xfrm>
            <a:off x="4635308" y="4766344"/>
            <a:ext cx="376706"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Th22 cells↑</a:t>
            </a:r>
          </a:p>
        </p:txBody>
      </p:sp>
      <p:sp>
        <p:nvSpPr>
          <p:cNvPr id="118" name="TextBox TH2 cell">
            <a:extLst>
              <a:ext uri="{FF2B5EF4-FFF2-40B4-BE49-F238E27FC236}">
                <a16:creationId xmlns:a16="http://schemas.microsoft.com/office/drawing/2014/main" id="{688EACD8-8657-4C18-8624-3107B8804E9C}"/>
              </a:ext>
            </a:extLst>
          </p:cNvPr>
          <p:cNvSpPr txBox="1"/>
          <p:nvPr/>
        </p:nvSpPr>
        <p:spPr>
          <a:xfrm>
            <a:off x="5921127" y="4694903"/>
            <a:ext cx="338234"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 cells↑</a:t>
            </a:r>
          </a:p>
        </p:txBody>
      </p:sp>
      <p:sp>
        <p:nvSpPr>
          <p:cNvPr id="3" name="Oval 2">
            <a:extLst>
              <a:ext uri="{FF2B5EF4-FFF2-40B4-BE49-F238E27FC236}">
                <a16:creationId xmlns:a16="http://schemas.microsoft.com/office/drawing/2014/main" id="{26313071-F877-428A-A3C6-0E8319652306}"/>
              </a:ext>
            </a:extLst>
          </p:cNvPr>
          <p:cNvSpPr/>
          <p:nvPr/>
        </p:nvSpPr>
        <p:spPr>
          <a:xfrm>
            <a:off x="695198" y="3990284"/>
            <a:ext cx="366320" cy="477946"/>
          </a:xfrm>
          <a:prstGeom prst="ellipse">
            <a:avLst/>
          </a:prstGeom>
          <a:solidFill>
            <a:srgbClr val="D1AF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defTabSz="685800">
              <a:defRPr/>
            </a:pPr>
            <a:endParaRPr lang="en-GB" sz="1500" b="1">
              <a:solidFill>
                <a:srgbClr val="000000"/>
              </a:solidFill>
              <a:latin typeface="Gilroy Office" panose="00000500000000000000" pitchFamily="2" charset="0"/>
            </a:endParaRPr>
          </a:p>
        </p:txBody>
      </p:sp>
      <p:sp>
        <p:nvSpPr>
          <p:cNvPr id="383" name="Oval 382">
            <a:extLst>
              <a:ext uri="{FF2B5EF4-FFF2-40B4-BE49-F238E27FC236}">
                <a16:creationId xmlns:a16="http://schemas.microsoft.com/office/drawing/2014/main" id="{67F6B5E2-E7A6-400D-9EC8-772F96EA8C57}"/>
              </a:ext>
            </a:extLst>
          </p:cNvPr>
          <p:cNvSpPr/>
          <p:nvPr/>
        </p:nvSpPr>
        <p:spPr>
          <a:xfrm>
            <a:off x="1416529" y="4157239"/>
            <a:ext cx="366320" cy="477946"/>
          </a:xfrm>
          <a:prstGeom prst="ellipse">
            <a:avLst/>
          </a:prstGeom>
          <a:solidFill>
            <a:srgbClr val="D1AF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spAutoFit/>
          </a:bodyPr>
          <a:lstStyle/>
          <a:p>
            <a:pPr algn="ctr" defTabSz="685800">
              <a:defRPr/>
            </a:pPr>
            <a:endParaRPr lang="en-GB" sz="1500" b="1">
              <a:solidFill>
                <a:srgbClr val="000000"/>
              </a:solidFill>
              <a:latin typeface="Gilroy Office" panose="00000500000000000000" pitchFamily="2" charset="0"/>
            </a:endParaRPr>
          </a:p>
        </p:txBody>
      </p:sp>
      <p:pic>
        <p:nvPicPr>
          <p:cNvPr id="384" name="Picture 383">
            <a:extLst>
              <a:ext uri="{FF2B5EF4-FFF2-40B4-BE49-F238E27FC236}">
                <a16:creationId xmlns:a16="http://schemas.microsoft.com/office/drawing/2014/main" id="{7DD67EBB-D53B-4913-8B1B-46DC910129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861" y="5090281"/>
            <a:ext cx="267319" cy="270000"/>
          </a:xfrm>
          <a:prstGeom prst="rect">
            <a:avLst/>
          </a:prstGeom>
        </p:spPr>
      </p:pic>
      <p:pic>
        <p:nvPicPr>
          <p:cNvPr id="388" name="TH2 cell">
            <a:extLst>
              <a:ext uri="{FF2B5EF4-FFF2-40B4-BE49-F238E27FC236}">
                <a16:creationId xmlns:a16="http://schemas.microsoft.com/office/drawing/2014/main" id="{E4B7839E-6363-41BB-9A01-A206B0D9AA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079" y="5068184"/>
            <a:ext cx="271691" cy="270000"/>
          </a:xfrm>
          <a:prstGeom prst="rect">
            <a:avLst/>
          </a:prstGeom>
        </p:spPr>
      </p:pic>
      <p:pic>
        <p:nvPicPr>
          <p:cNvPr id="389" name="Picture 388">
            <a:extLst>
              <a:ext uri="{FF2B5EF4-FFF2-40B4-BE49-F238E27FC236}">
                <a16:creationId xmlns:a16="http://schemas.microsoft.com/office/drawing/2014/main" id="{F7D830A6-181C-4147-B555-8DCC6100C5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468" y="5068184"/>
            <a:ext cx="271693" cy="270000"/>
          </a:xfrm>
          <a:prstGeom prst="rect">
            <a:avLst/>
          </a:prstGeom>
        </p:spPr>
      </p:pic>
      <p:grpSp>
        <p:nvGrpSpPr>
          <p:cNvPr id="174" name="SKIN LAYER LABELS">
            <a:extLst>
              <a:ext uri="{FF2B5EF4-FFF2-40B4-BE49-F238E27FC236}">
                <a16:creationId xmlns:a16="http://schemas.microsoft.com/office/drawing/2014/main" id="{C506EAA1-BB66-450E-AF7A-3C05D1B22D6B}"/>
              </a:ext>
            </a:extLst>
          </p:cNvPr>
          <p:cNvGrpSpPr/>
          <p:nvPr/>
        </p:nvGrpSpPr>
        <p:grpSpPr>
          <a:xfrm>
            <a:off x="-1775" y="2472837"/>
            <a:ext cx="1848159" cy="2937161"/>
            <a:chOff x="-2366" y="2154115"/>
            <a:chExt cx="2464212" cy="3916215"/>
          </a:xfrm>
        </p:grpSpPr>
        <p:sp>
          <p:nvSpPr>
            <p:cNvPr id="175" name="Rectangle 174">
              <a:extLst>
                <a:ext uri="{FF2B5EF4-FFF2-40B4-BE49-F238E27FC236}">
                  <a16:creationId xmlns:a16="http://schemas.microsoft.com/office/drawing/2014/main" id="{62C02B21-32D2-49CA-83A5-C67661C4BA66}"/>
                </a:ext>
              </a:extLst>
            </p:cNvPr>
            <p:cNvSpPr/>
            <p:nvPr/>
          </p:nvSpPr>
          <p:spPr>
            <a:xfrm>
              <a:off x="-1" y="2154115"/>
              <a:ext cx="2303583" cy="353922"/>
            </a:xfrm>
            <a:prstGeom prst="rect">
              <a:avLst/>
            </a:prstGeom>
            <a:gradFill>
              <a:gsLst>
                <a:gs pos="0">
                  <a:schemeClr val="accent4"/>
                </a:gs>
                <a:gs pos="53000">
                  <a:schemeClr val="accent4">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76" name="TextBox 175">
              <a:extLst>
                <a:ext uri="{FF2B5EF4-FFF2-40B4-BE49-F238E27FC236}">
                  <a16:creationId xmlns:a16="http://schemas.microsoft.com/office/drawing/2014/main" id="{F5555B51-785A-4F58-A1F3-B40803424936}"/>
                </a:ext>
              </a:extLst>
            </p:cNvPr>
            <p:cNvSpPr txBox="1"/>
            <p:nvPr/>
          </p:nvSpPr>
          <p:spPr>
            <a:xfrm>
              <a:off x="265022" y="2252267"/>
              <a:ext cx="1207596"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Κεράτινη στοιβάδα</a:t>
              </a:r>
              <a:endParaRPr lang="en-GB" sz="900" dirty="0">
                <a:solidFill>
                  <a:srgbClr val="FFFFFF"/>
                </a:solidFill>
                <a:latin typeface="Gilroy Office" panose="00000500000000000000" pitchFamily="2" charset="0"/>
                <a:ea typeface="ＭＳ Ｐゴシック" charset="-128"/>
              </a:endParaRPr>
            </a:p>
          </p:txBody>
        </p:sp>
        <p:sp>
          <p:nvSpPr>
            <p:cNvPr id="177" name="Rectangle 176">
              <a:extLst>
                <a:ext uri="{FF2B5EF4-FFF2-40B4-BE49-F238E27FC236}">
                  <a16:creationId xmlns:a16="http://schemas.microsoft.com/office/drawing/2014/main" id="{DDC08949-74E7-44A2-8D31-8639D7A033F7}"/>
                </a:ext>
              </a:extLst>
            </p:cNvPr>
            <p:cNvSpPr/>
            <p:nvPr/>
          </p:nvSpPr>
          <p:spPr>
            <a:xfrm>
              <a:off x="-1" y="3309718"/>
              <a:ext cx="2461845" cy="287099"/>
            </a:xfrm>
            <a:prstGeom prst="rect">
              <a:avLst/>
            </a:prstGeom>
            <a:gradFill>
              <a:gsLst>
                <a:gs pos="0">
                  <a:schemeClr val="accent4"/>
                </a:gs>
                <a:gs pos="37000">
                  <a:schemeClr val="accent4">
                    <a:lumMod val="40000"/>
                    <a:lumOff val="6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78" name="Rectangle 177">
              <a:extLst>
                <a:ext uri="{FF2B5EF4-FFF2-40B4-BE49-F238E27FC236}">
                  <a16:creationId xmlns:a16="http://schemas.microsoft.com/office/drawing/2014/main" id="{FA2E2EFC-FF23-4BA5-AD21-95543B30E6B0}"/>
                </a:ext>
              </a:extLst>
            </p:cNvPr>
            <p:cNvSpPr/>
            <p:nvPr/>
          </p:nvSpPr>
          <p:spPr>
            <a:xfrm>
              <a:off x="0" y="2747815"/>
              <a:ext cx="1950012" cy="587798"/>
            </a:xfrm>
            <a:prstGeom prst="rect">
              <a:avLst/>
            </a:prstGeom>
            <a:gradFill>
              <a:gsLst>
                <a:gs pos="0">
                  <a:schemeClr val="accent4"/>
                </a:gs>
                <a:gs pos="53000">
                  <a:schemeClr val="accent4">
                    <a:lumMod val="60000"/>
                    <a:lumOff val="4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79" name="Rectangle 178">
              <a:extLst>
                <a:ext uri="{FF2B5EF4-FFF2-40B4-BE49-F238E27FC236}">
                  <a16:creationId xmlns:a16="http://schemas.microsoft.com/office/drawing/2014/main" id="{8926BCD2-AFF2-41F0-9717-BB81DFE2B168}"/>
                </a:ext>
              </a:extLst>
            </p:cNvPr>
            <p:cNvSpPr/>
            <p:nvPr/>
          </p:nvSpPr>
          <p:spPr>
            <a:xfrm>
              <a:off x="0" y="2509091"/>
              <a:ext cx="2461846" cy="249036"/>
            </a:xfrm>
            <a:prstGeom prst="rect">
              <a:avLst/>
            </a:prstGeom>
            <a:gradFill>
              <a:gsLst>
                <a:gs pos="0">
                  <a:schemeClr val="accent4"/>
                </a:gs>
                <a:gs pos="37000">
                  <a:schemeClr val="accent4">
                    <a:lumMod val="40000"/>
                    <a:lumOff val="6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180" name="TextBox 179">
              <a:extLst>
                <a:ext uri="{FF2B5EF4-FFF2-40B4-BE49-F238E27FC236}">
                  <a16:creationId xmlns:a16="http://schemas.microsoft.com/office/drawing/2014/main" id="{EE2BFA69-3888-413A-BF7C-2A01041AB60F}"/>
                </a:ext>
              </a:extLst>
            </p:cNvPr>
            <p:cNvSpPr txBox="1"/>
            <p:nvPr/>
          </p:nvSpPr>
          <p:spPr>
            <a:xfrm>
              <a:off x="265022" y="2540099"/>
              <a:ext cx="1273853"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Κοκκώδης στοιβάδα</a:t>
              </a:r>
              <a:endParaRPr lang="en-GB" sz="900" dirty="0">
                <a:solidFill>
                  <a:srgbClr val="FFFFFF"/>
                </a:solidFill>
                <a:latin typeface="Gilroy Office" panose="00000500000000000000" pitchFamily="2" charset="0"/>
                <a:ea typeface="ＭＳ Ｐゴシック" charset="-128"/>
              </a:endParaRPr>
            </a:p>
          </p:txBody>
        </p:sp>
        <p:sp>
          <p:nvSpPr>
            <p:cNvPr id="181" name="TextBox 180">
              <a:extLst>
                <a:ext uri="{FF2B5EF4-FFF2-40B4-BE49-F238E27FC236}">
                  <a16:creationId xmlns:a16="http://schemas.microsoft.com/office/drawing/2014/main" id="{F7FB39EC-6362-4EEE-830B-050B2164C4D1}"/>
                </a:ext>
              </a:extLst>
            </p:cNvPr>
            <p:cNvSpPr txBox="1"/>
            <p:nvPr/>
          </p:nvSpPr>
          <p:spPr>
            <a:xfrm>
              <a:off x="265022" y="3363043"/>
              <a:ext cx="1085767"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Βασική στοιβάδα</a:t>
              </a:r>
              <a:endParaRPr lang="en-GB" sz="900" dirty="0">
                <a:solidFill>
                  <a:srgbClr val="FFFFFF"/>
                </a:solidFill>
                <a:latin typeface="Gilroy Office" panose="00000500000000000000" pitchFamily="2" charset="0"/>
                <a:ea typeface="ＭＳ Ｐゴシック" charset="-128"/>
              </a:endParaRPr>
            </a:p>
          </p:txBody>
        </p:sp>
        <p:sp>
          <p:nvSpPr>
            <p:cNvPr id="182" name="TextBox 181">
              <a:extLst>
                <a:ext uri="{FF2B5EF4-FFF2-40B4-BE49-F238E27FC236}">
                  <a16:creationId xmlns:a16="http://schemas.microsoft.com/office/drawing/2014/main" id="{59F17589-EE75-43E1-AD77-7F5FF7183590}"/>
                </a:ext>
              </a:extLst>
            </p:cNvPr>
            <p:cNvSpPr txBox="1"/>
            <p:nvPr/>
          </p:nvSpPr>
          <p:spPr>
            <a:xfrm>
              <a:off x="265022" y="2951530"/>
              <a:ext cx="1284540" cy="184665"/>
            </a:xfrm>
            <a:prstGeom prst="rect">
              <a:avLst/>
            </a:prstGeom>
            <a:noFill/>
          </p:spPr>
          <p:txBody>
            <a:bodyPr wrap="none" lIns="0" tIns="0" rIns="0" bIns="0" rtlCol="0" anchor="ctr">
              <a:spAutoFit/>
            </a:bodyPr>
            <a:lstStyle/>
            <a:p>
              <a:pPr defTabSz="685800">
                <a:defRPr/>
              </a:pPr>
              <a:r>
                <a:rPr lang="el-GR" sz="900" dirty="0">
                  <a:solidFill>
                    <a:srgbClr val="FFFFFF"/>
                  </a:solidFill>
                  <a:latin typeface="Gilroy Office" panose="00000500000000000000" pitchFamily="2" charset="0"/>
                  <a:ea typeface="ＭＳ Ｐゴシック" charset="-128"/>
                </a:rPr>
                <a:t>Ακανθωτή στοιβάδα</a:t>
              </a:r>
              <a:endParaRPr lang="en-GB" sz="900" dirty="0">
                <a:solidFill>
                  <a:srgbClr val="FFFFFF"/>
                </a:solidFill>
                <a:latin typeface="Gilroy Office" panose="00000500000000000000" pitchFamily="2" charset="0"/>
                <a:ea typeface="ＭＳ Ｐゴシック" charset="-128"/>
              </a:endParaRPr>
            </a:p>
          </p:txBody>
        </p:sp>
        <p:sp>
          <p:nvSpPr>
            <p:cNvPr id="183" name="Rectangle 182">
              <a:extLst>
                <a:ext uri="{FF2B5EF4-FFF2-40B4-BE49-F238E27FC236}">
                  <a16:creationId xmlns:a16="http://schemas.microsoft.com/office/drawing/2014/main" id="{40AFAB84-3F56-4E19-9A31-38495DA1D765}"/>
                </a:ext>
              </a:extLst>
            </p:cNvPr>
            <p:cNvSpPr/>
            <p:nvPr/>
          </p:nvSpPr>
          <p:spPr>
            <a:xfrm>
              <a:off x="-2366" y="2154115"/>
              <a:ext cx="184666" cy="14437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oAutofit/>
            </a:bodyPr>
            <a:lstStyle/>
            <a:p>
              <a:pPr algn="ctr" defTabSz="685800">
                <a:defRPr/>
              </a:pPr>
              <a:r>
                <a:rPr lang="el-GR" sz="900" dirty="0">
                  <a:solidFill>
                    <a:srgbClr val="3C5F5F">
                      <a:lumMod val="40000"/>
                      <a:lumOff val="60000"/>
                    </a:srgbClr>
                  </a:solidFill>
                  <a:latin typeface="Gilroy Office" panose="00000500000000000000" pitchFamily="2" charset="0"/>
                </a:rPr>
                <a:t>Επιδερμίδα</a:t>
              </a:r>
              <a:endParaRPr lang="en-GB" sz="900" dirty="0">
                <a:solidFill>
                  <a:srgbClr val="3C5F5F">
                    <a:lumMod val="40000"/>
                    <a:lumOff val="60000"/>
                  </a:srgbClr>
                </a:solidFill>
                <a:latin typeface="Gilroy Office" panose="00000500000000000000" pitchFamily="2" charset="0"/>
              </a:endParaRPr>
            </a:p>
          </p:txBody>
        </p:sp>
        <p:sp>
          <p:nvSpPr>
            <p:cNvPr id="184" name="Rectangle 183">
              <a:extLst>
                <a:ext uri="{FF2B5EF4-FFF2-40B4-BE49-F238E27FC236}">
                  <a16:creationId xmlns:a16="http://schemas.microsoft.com/office/drawing/2014/main" id="{2F761C36-F0EF-4B7E-B531-AF9F981BB6A3}"/>
                </a:ext>
              </a:extLst>
            </p:cNvPr>
            <p:cNvSpPr/>
            <p:nvPr/>
          </p:nvSpPr>
          <p:spPr>
            <a:xfrm>
              <a:off x="-2366" y="3597872"/>
              <a:ext cx="369332" cy="19490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oAutofit/>
            </a:bodyPr>
            <a:lstStyle/>
            <a:p>
              <a:pPr algn="ctr" defTabSz="685800">
                <a:defRPr/>
              </a:pPr>
              <a:r>
                <a:rPr lang="el-GR" sz="900" dirty="0">
                  <a:solidFill>
                    <a:srgbClr val="000000"/>
                  </a:solidFill>
                  <a:latin typeface="Gilroy Office" panose="00000500000000000000" pitchFamily="2" charset="0"/>
                </a:rPr>
                <a:t>Χόριο</a:t>
              </a:r>
              <a:endParaRPr lang="en-GB" sz="900" dirty="0">
                <a:solidFill>
                  <a:srgbClr val="000000"/>
                </a:solidFill>
                <a:latin typeface="Gilroy Office" panose="00000500000000000000" pitchFamily="2" charset="0"/>
              </a:endParaRPr>
            </a:p>
          </p:txBody>
        </p:sp>
        <p:sp>
          <p:nvSpPr>
            <p:cNvPr id="185" name="Rectangle 184">
              <a:extLst>
                <a:ext uri="{FF2B5EF4-FFF2-40B4-BE49-F238E27FC236}">
                  <a16:creationId xmlns:a16="http://schemas.microsoft.com/office/drawing/2014/main" id="{C5B864C1-FDA0-49BC-AE68-500217206E73}"/>
                </a:ext>
              </a:extLst>
            </p:cNvPr>
            <p:cNvSpPr/>
            <p:nvPr/>
          </p:nvSpPr>
          <p:spPr>
            <a:xfrm>
              <a:off x="0" y="5547945"/>
              <a:ext cx="369332" cy="522385"/>
            </a:xfrm>
            <a:prstGeom prst="rect">
              <a:avLst/>
            </a:prstGeom>
            <a:solidFill>
              <a:srgbClr val="682D6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oAutofit/>
            </a:bodyPr>
            <a:lstStyle/>
            <a:p>
              <a:pPr algn="ctr" defTabSz="685800">
                <a:lnSpc>
                  <a:spcPts val="825"/>
                </a:lnSpc>
                <a:defRPr/>
              </a:pPr>
              <a:r>
                <a:rPr lang="el-GR" sz="900" dirty="0">
                  <a:solidFill>
                    <a:srgbClr val="FFFFFF"/>
                  </a:solidFill>
                  <a:latin typeface="Gilroy Office" panose="00000500000000000000" pitchFamily="2" charset="0"/>
                </a:rPr>
                <a:t>Αιμοφ. Αγγείο</a:t>
              </a:r>
              <a:endParaRPr lang="en-GB" sz="900" dirty="0">
                <a:solidFill>
                  <a:srgbClr val="FFFFFF"/>
                </a:solidFill>
                <a:latin typeface="Gilroy Office" panose="00000500000000000000" pitchFamily="2" charset="0"/>
              </a:endParaRPr>
            </a:p>
          </p:txBody>
        </p:sp>
      </p:grpSp>
      <p:pic>
        <p:nvPicPr>
          <p:cNvPr id="381" name="ILC2 cell">
            <a:extLst>
              <a:ext uri="{FF2B5EF4-FFF2-40B4-BE49-F238E27FC236}">
                <a16:creationId xmlns:a16="http://schemas.microsoft.com/office/drawing/2014/main" id="{35A5D04C-4046-44D6-AB3C-1515557A49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346" y="4099950"/>
            <a:ext cx="271691" cy="270000"/>
          </a:xfrm>
          <a:prstGeom prst="rect">
            <a:avLst/>
          </a:prstGeom>
        </p:spPr>
      </p:pic>
      <p:pic>
        <p:nvPicPr>
          <p:cNvPr id="382" name="TH2 cell">
            <a:extLst>
              <a:ext uri="{FF2B5EF4-FFF2-40B4-BE49-F238E27FC236}">
                <a16:creationId xmlns:a16="http://schemas.microsoft.com/office/drawing/2014/main" id="{C68626AB-E6AA-4173-9EBA-809823A0CB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4976" y="4261211"/>
            <a:ext cx="271691" cy="270000"/>
          </a:xfrm>
          <a:prstGeom prst="rect">
            <a:avLst/>
          </a:prstGeom>
        </p:spPr>
      </p:pic>
      <p:grpSp>
        <p:nvGrpSpPr>
          <p:cNvPr id="190" name="Group 189"/>
          <p:cNvGrpSpPr/>
          <p:nvPr/>
        </p:nvGrpSpPr>
        <p:grpSpPr>
          <a:xfrm>
            <a:off x="2836348" y="1265819"/>
            <a:ext cx="3486292" cy="3887155"/>
            <a:chOff x="3813149" y="387443"/>
            <a:chExt cx="4648390" cy="5182873"/>
          </a:xfrm>
        </p:grpSpPr>
        <p:grpSp>
          <p:nvGrpSpPr>
            <p:cNvPr id="191" name="NON LESIONAL">
              <a:extLst>
                <a:ext uri="{FF2B5EF4-FFF2-40B4-BE49-F238E27FC236}">
                  <a16:creationId xmlns:a16="http://schemas.microsoft.com/office/drawing/2014/main" id="{D803E196-5E5E-4222-9343-069A5117BA7D}"/>
                </a:ext>
              </a:extLst>
            </p:cNvPr>
            <p:cNvGrpSpPr/>
            <p:nvPr/>
          </p:nvGrpSpPr>
          <p:grpSpPr>
            <a:xfrm>
              <a:off x="4840484" y="387443"/>
              <a:ext cx="2790988" cy="1011108"/>
              <a:chOff x="544678" y="419927"/>
              <a:chExt cx="2790988" cy="1011108"/>
            </a:xfrm>
          </p:grpSpPr>
          <p:sp>
            <p:nvSpPr>
              <p:cNvPr id="252" name="Rectangle 251">
                <a:extLst>
                  <a:ext uri="{FF2B5EF4-FFF2-40B4-BE49-F238E27FC236}">
                    <a16:creationId xmlns:a16="http://schemas.microsoft.com/office/drawing/2014/main" id="{24A1E53F-A9C2-4AE1-8CE6-114CCF87956F}"/>
                  </a:ext>
                </a:extLst>
              </p:cNvPr>
              <p:cNvSpPr/>
              <p:nvPr/>
            </p:nvSpPr>
            <p:spPr>
              <a:xfrm>
                <a:off x="544678" y="419927"/>
                <a:ext cx="2790988" cy="206714"/>
              </a:xfrm>
              <a:prstGeom prst="rect">
                <a:avLst/>
              </a:prstGeom>
              <a:noFill/>
              <a:ln>
                <a:noFill/>
              </a:ln>
            </p:spPr>
            <p:txBody>
              <a:bodyPr lIns="0" tIns="0" rIns="0" bIns="0" rtlCol="0" anchor="ctr">
                <a:noAutofit/>
              </a:bodyPr>
              <a:lstStyle/>
              <a:p>
                <a:pPr defTabSz="685800" eaLnBrk="0" fontAlgn="base" hangingPunct="0">
                  <a:spcAft>
                    <a:spcPts val="450"/>
                  </a:spcAft>
                  <a:buClr>
                    <a:srgbClr val="FFFFFF"/>
                  </a:buClr>
                  <a:tabLst>
                    <a:tab pos="1112044" algn="l"/>
                  </a:tabLst>
                  <a:defRPr/>
                </a:pPr>
                <a:r>
                  <a:rPr lang="el-GR" sz="1500" kern="0" dirty="0">
                    <a:solidFill>
                      <a:srgbClr val="000000"/>
                    </a:solidFill>
                    <a:latin typeface="Gilroy Office" panose="00000500000000000000" pitchFamily="2" charset="0"/>
                    <a:ea typeface="ＭＳ Ｐゴシック" pitchFamily="34" charset="-128"/>
                  </a:rPr>
                  <a:t>Δέρμα χωρίς βλάβες</a:t>
                </a:r>
                <a:endParaRPr lang="en-US" sz="1500" kern="0" dirty="0">
                  <a:solidFill>
                    <a:srgbClr val="000000"/>
                  </a:solidFill>
                  <a:latin typeface="Gilroy Office" panose="00000500000000000000" pitchFamily="2" charset="0"/>
                  <a:ea typeface="ＭＳ Ｐゴシック" pitchFamily="34" charset="-128"/>
                </a:endParaRPr>
              </a:p>
            </p:txBody>
          </p:sp>
          <p:sp>
            <p:nvSpPr>
              <p:cNvPr id="296" name="TextBox 295">
                <a:extLst>
                  <a:ext uri="{FF2B5EF4-FFF2-40B4-BE49-F238E27FC236}">
                    <a16:creationId xmlns:a16="http://schemas.microsoft.com/office/drawing/2014/main" id="{A546D00C-38DF-4428-BB35-A192B6C01DBF}"/>
                  </a:ext>
                </a:extLst>
              </p:cNvPr>
              <p:cNvSpPr txBox="1"/>
              <p:nvPr/>
            </p:nvSpPr>
            <p:spPr>
              <a:xfrm>
                <a:off x="544678" y="877038"/>
                <a:ext cx="2507524" cy="553997"/>
              </a:xfrm>
              <a:prstGeom prst="rect">
                <a:avLst/>
              </a:prstGeom>
              <a:noFill/>
            </p:spPr>
            <p:txBody>
              <a:bodyPr wrap="none" lIns="0" tIns="0" rIns="0" bIns="0" rtlCol="0">
                <a:spAutoFit/>
              </a:bodyPr>
              <a:lstStyle/>
              <a:p>
                <a:pPr defTabSz="685800">
                  <a:defRPr/>
                </a:pPr>
                <a:r>
                  <a:rPr lang="el-GR" sz="900" b="1" dirty="0">
                    <a:solidFill>
                      <a:srgbClr val="000000"/>
                    </a:solidFill>
                    <a:latin typeface="Gilroy Office" panose="00000500000000000000" pitchFamily="2" charset="0"/>
                    <a:ea typeface="ＭＳ Ｐゴシック" charset="-128"/>
                  </a:rPr>
                  <a:t>Ξηροδερμία</a:t>
                </a:r>
                <a:endParaRPr lang="da-DK" sz="900" b="1"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Δυσλειτουργία δερματικού φραγμού</a:t>
                </a:r>
                <a:endParaRPr lang="da-DK"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Υποκλινική φλεγμονή</a:t>
                </a:r>
                <a:endParaRPr lang="da-DK" sz="900" dirty="0">
                  <a:solidFill>
                    <a:srgbClr val="000000"/>
                  </a:solidFill>
                  <a:latin typeface="Gilroy Office" panose="00000500000000000000" pitchFamily="2" charset="0"/>
                  <a:ea typeface="ＭＳ Ｐゴシック" charset="-128"/>
                </a:endParaRPr>
              </a:p>
            </p:txBody>
          </p:sp>
        </p:grpSp>
        <p:grpSp>
          <p:nvGrpSpPr>
            <p:cNvPr id="195" name="Group 194"/>
            <p:cNvGrpSpPr/>
            <p:nvPr/>
          </p:nvGrpSpPr>
          <p:grpSpPr>
            <a:xfrm>
              <a:off x="3813149" y="1798738"/>
              <a:ext cx="4191369" cy="573670"/>
              <a:chOff x="3813149" y="1798738"/>
              <a:chExt cx="4191369" cy="573670"/>
            </a:xfrm>
          </p:grpSpPr>
          <p:pic>
            <p:nvPicPr>
              <p:cNvPr id="240" name="Allergen">
                <a:extLst>
                  <a:ext uri="{FF2B5EF4-FFF2-40B4-BE49-F238E27FC236}">
                    <a16:creationId xmlns:a16="http://schemas.microsoft.com/office/drawing/2014/main" id="{E79AAB80-454E-4E77-A6C3-D01DC39546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9359" y="2109590"/>
                <a:ext cx="180928" cy="180000"/>
              </a:xfrm>
              <a:prstGeom prst="rect">
                <a:avLst/>
              </a:prstGeom>
            </p:spPr>
          </p:pic>
          <p:pic>
            <p:nvPicPr>
              <p:cNvPr id="241" name="Allergen">
                <a:extLst>
                  <a:ext uri="{FF2B5EF4-FFF2-40B4-BE49-F238E27FC236}">
                    <a16:creationId xmlns:a16="http://schemas.microsoft.com/office/drawing/2014/main" id="{28954D0A-1FBB-4017-B22A-D19BF7D366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7456" y="2166502"/>
                <a:ext cx="180928" cy="180000"/>
              </a:xfrm>
              <a:prstGeom prst="rect">
                <a:avLst/>
              </a:prstGeom>
            </p:spPr>
          </p:pic>
          <p:pic>
            <p:nvPicPr>
              <p:cNvPr id="242" name="Allergen">
                <a:extLst>
                  <a:ext uri="{FF2B5EF4-FFF2-40B4-BE49-F238E27FC236}">
                    <a16:creationId xmlns:a16="http://schemas.microsoft.com/office/drawing/2014/main" id="{20B26014-1382-4D15-9068-7C4ADBBD3F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7151" y="2192408"/>
                <a:ext cx="180928" cy="180000"/>
              </a:xfrm>
              <a:prstGeom prst="rect">
                <a:avLst/>
              </a:prstGeom>
            </p:spPr>
          </p:pic>
          <p:sp>
            <p:nvSpPr>
              <p:cNvPr id="244" name="TextBox Allergen">
                <a:extLst>
                  <a:ext uri="{FF2B5EF4-FFF2-40B4-BE49-F238E27FC236}">
                    <a16:creationId xmlns:a16="http://schemas.microsoft.com/office/drawing/2014/main" id="{59968341-61B9-42FE-A398-A1AB6E465EDF}"/>
                  </a:ext>
                </a:extLst>
              </p:cNvPr>
              <p:cNvSpPr txBox="1"/>
              <p:nvPr/>
            </p:nvSpPr>
            <p:spPr>
              <a:xfrm>
                <a:off x="7615522" y="1927559"/>
                <a:ext cx="388996"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Allergens</a:t>
                </a:r>
              </a:p>
            </p:txBody>
          </p:sp>
          <p:pic>
            <p:nvPicPr>
              <p:cNvPr id="245" name="Allergen">
                <a:extLst>
                  <a:ext uri="{FF2B5EF4-FFF2-40B4-BE49-F238E27FC236}">
                    <a16:creationId xmlns:a16="http://schemas.microsoft.com/office/drawing/2014/main" id="{E79AAB80-454E-4E77-A6C3-D01DC39546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01262" y="2118975"/>
                <a:ext cx="180928" cy="180000"/>
              </a:xfrm>
              <a:prstGeom prst="rect">
                <a:avLst/>
              </a:prstGeom>
            </p:spPr>
          </p:pic>
          <p:sp>
            <p:nvSpPr>
              <p:cNvPr id="246" name="Oval 245">
                <a:extLst>
                  <a:ext uri="{FF2B5EF4-FFF2-40B4-BE49-F238E27FC236}">
                    <a16:creationId xmlns:a16="http://schemas.microsoft.com/office/drawing/2014/main" id="{2DC76FFB-6833-46B4-A217-9E56D9FE556B}"/>
                  </a:ext>
                </a:extLst>
              </p:cNvPr>
              <p:cNvSpPr>
                <a:spLocks noChangeAspect="1"/>
              </p:cNvSpPr>
              <p:nvPr/>
            </p:nvSpPr>
            <p:spPr>
              <a:xfrm>
                <a:off x="4082313" y="211804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47" name="Oval 246">
                <a:extLst>
                  <a:ext uri="{FF2B5EF4-FFF2-40B4-BE49-F238E27FC236}">
                    <a16:creationId xmlns:a16="http://schemas.microsoft.com/office/drawing/2014/main" id="{2DC76FFB-6833-46B4-A217-9E56D9FE556B}"/>
                  </a:ext>
                </a:extLst>
              </p:cNvPr>
              <p:cNvSpPr>
                <a:spLocks noChangeAspect="1"/>
              </p:cNvSpPr>
              <p:nvPr/>
            </p:nvSpPr>
            <p:spPr>
              <a:xfrm>
                <a:off x="5000410" y="221181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48" name="Oval 247">
                <a:extLst>
                  <a:ext uri="{FF2B5EF4-FFF2-40B4-BE49-F238E27FC236}">
                    <a16:creationId xmlns:a16="http://schemas.microsoft.com/office/drawing/2014/main" id="{2DC76FFB-6833-46B4-A217-9E56D9FE556B}"/>
                  </a:ext>
                </a:extLst>
              </p:cNvPr>
              <p:cNvSpPr>
                <a:spLocks noChangeAspect="1"/>
              </p:cNvSpPr>
              <p:nvPr/>
            </p:nvSpPr>
            <p:spPr>
              <a:xfrm>
                <a:off x="5918507" y="2170136"/>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49" name="Oval 248">
                <a:extLst>
                  <a:ext uri="{FF2B5EF4-FFF2-40B4-BE49-F238E27FC236}">
                    <a16:creationId xmlns:a16="http://schemas.microsoft.com/office/drawing/2014/main" id="{2DC76FFB-6833-46B4-A217-9E56D9FE556B}"/>
                  </a:ext>
                </a:extLst>
              </p:cNvPr>
              <p:cNvSpPr>
                <a:spLocks noChangeAspect="1"/>
              </p:cNvSpPr>
              <p:nvPr/>
            </p:nvSpPr>
            <p:spPr>
              <a:xfrm>
                <a:off x="6836604" y="2218137"/>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50" name="TextBox Allergen">
                <a:extLst>
                  <a:ext uri="{FF2B5EF4-FFF2-40B4-BE49-F238E27FC236}">
                    <a16:creationId xmlns:a16="http://schemas.microsoft.com/office/drawing/2014/main" id="{59968341-61B9-42FE-A398-A1AB6E465EDF}"/>
                  </a:ext>
                </a:extLst>
              </p:cNvPr>
              <p:cNvSpPr txBox="1"/>
              <p:nvPr/>
            </p:nvSpPr>
            <p:spPr>
              <a:xfrm>
                <a:off x="3813149" y="1798738"/>
                <a:ext cx="639064" cy="246221"/>
              </a:xfrm>
              <a:prstGeom prst="rect">
                <a:avLst/>
              </a:prstGeom>
              <a:noFill/>
            </p:spPr>
            <p:txBody>
              <a:bodyPr wrap="none" lIns="0" tIns="0" rIns="0" bIns="0" rtlCol="0" anchor="ctr">
                <a:spAutoFit/>
              </a:bodyPr>
              <a:lstStyle/>
              <a:p>
                <a:pPr algn="ctr" defTabSz="685800">
                  <a:defRPr/>
                </a:pPr>
                <a:r>
                  <a:rPr lang="en-GB" sz="600" i="1">
                    <a:solidFill>
                      <a:srgbClr val="000000"/>
                    </a:solidFill>
                    <a:latin typeface="Gilroy Office" panose="00000500000000000000" pitchFamily="2" charset="0"/>
                    <a:ea typeface="ＭＳ Ｐゴシック" charset="-128"/>
                  </a:rPr>
                  <a:t>Staphylococcus</a:t>
                </a:r>
              </a:p>
              <a:p>
                <a:pPr algn="ctr" defTabSz="685800">
                  <a:defRPr/>
                </a:pPr>
                <a:r>
                  <a:rPr lang="en-GB" sz="600" i="1">
                    <a:solidFill>
                      <a:srgbClr val="000000"/>
                    </a:solidFill>
                    <a:latin typeface="Gilroy Office" panose="00000500000000000000" pitchFamily="2" charset="0"/>
                    <a:ea typeface="ＭＳ Ｐゴシック" charset="-128"/>
                  </a:rPr>
                  <a:t>aureus</a:t>
                </a:r>
              </a:p>
            </p:txBody>
          </p:sp>
          <p:sp>
            <p:nvSpPr>
              <p:cNvPr id="251" name="Oval 250">
                <a:extLst>
                  <a:ext uri="{FF2B5EF4-FFF2-40B4-BE49-F238E27FC236}">
                    <a16:creationId xmlns:a16="http://schemas.microsoft.com/office/drawing/2014/main" id="{2DC76FFB-6833-46B4-A217-9E56D9FE556B}"/>
                  </a:ext>
                </a:extLst>
              </p:cNvPr>
              <p:cNvSpPr>
                <a:spLocks noChangeAspect="1"/>
              </p:cNvSpPr>
              <p:nvPr/>
            </p:nvSpPr>
            <p:spPr>
              <a:xfrm>
                <a:off x="7255556" y="219489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grpSp>
          <p:nvGrpSpPr>
            <p:cNvPr id="196" name="Group 195"/>
            <p:cNvGrpSpPr/>
            <p:nvPr/>
          </p:nvGrpSpPr>
          <p:grpSpPr>
            <a:xfrm>
              <a:off x="4695574" y="2631879"/>
              <a:ext cx="3765965" cy="2938437"/>
              <a:chOff x="4695574" y="2631879"/>
              <a:chExt cx="3765965" cy="2938437"/>
            </a:xfrm>
          </p:grpSpPr>
          <p:pic>
            <p:nvPicPr>
              <p:cNvPr id="197" name="ILC2 cell">
                <a:extLst>
                  <a:ext uri="{FF2B5EF4-FFF2-40B4-BE49-F238E27FC236}">
                    <a16:creationId xmlns:a16="http://schemas.microsoft.com/office/drawing/2014/main" id="{5E74C344-C31D-4039-A221-50CF5BEF7B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8575" y="4328915"/>
                <a:ext cx="362255" cy="360000"/>
              </a:xfrm>
              <a:prstGeom prst="rect">
                <a:avLst/>
              </a:prstGeom>
            </p:spPr>
          </p:pic>
          <p:pic>
            <p:nvPicPr>
              <p:cNvPr id="198" name="TH2 cell">
                <a:extLst>
                  <a:ext uri="{FF2B5EF4-FFF2-40B4-BE49-F238E27FC236}">
                    <a16:creationId xmlns:a16="http://schemas.microsoft.com/office/drawing/2014/main" id="{5DF8FEFD-EB92-4B17-8AF3-54C3830E7A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2921" y="4542384"/>
                <a:ext cx="362255" cy="360000"/>
              </a:xfrm>
              <a:prstGeom prst="rect">
                <a:avLst/>
              </a:prstGeom>
            </p:spPr>
          </p:pic>
          <p:cxnSp>
            <p:nvCxnSpPr>
              <p:cNvPr id="199" name="Straight Arrow Connector 198">
                <a:extLst>
                  <a:ext uri="{FF2B5EF4-FFF2-40B4-BE49-F238E27FC236}">
                    <a16:creationId xmlns:a16="http://schemas.microsoft.com/office/drawing/2014/main" id="{7477C316-8E46-4672-87D2-37161F944E5C}"/>
                  </a:ext>
                </a:extLst>
              </p:cNvPr>
              <p:cNvCxnSpPr>
                <a:cxnSpLocks/>
              </p:cNvCxnSpPr>
              <p:nvPr/>
            </p:nvCxnSpPr>
            <p:spPr>
              <a:xfrm>
                <a:off x="5890973" y="3315675"/>
                <a:ext cx="0" cy="114658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91AFB884-1EFB-4CA2-9835-052564DD759D}"/>
                  </a:ext>
                </a:extLst>
              </p:cNvPr>
              <p:cNvCxnSpPr>
                <a:cxnSpLocks/>
                <a:endCxn id="200" idx="1"/>
              </p:cNvCxnSpPr>
              <p:nvPr/>
            </p:nvCxnSpPr>
            <p:spPr>
              <a:xfrm>
                <a:off x="6093154" y="4724630"/>
                <a:ext cx="574236"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275737E5-B5A5-4CA5-AEFA-4090D5D2675E}"/>
                  </a:ext>
                </a:extLst>
              </p:cNvPr>
              <p:cNvCxnSpPr>
                <a:cxnSpLocks/>
              </p:cNvCxnSpPr>
              <p:nvPr/>
            </p:nvCxnSpPr>
            <p:spPr>
              <a:xfrm>
                <a:off x="4951162" y="3315675"/>
                <a:ext cx="0" cy="94574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3" name="Rounded Rectangle 104">
                <a:extLst>
                  <a:ext uri="{FF2B5EF4-FFF2-40B4-BE49-F238E27FC236}">
                    <a16:creationId xmlns:a16="http://schemas.microsoft.com/office/drawing/2014/main" id="{5710B2CC-EFBA-44EB-92CB-B45D220526A3}"/>
                  </a:ext>
                </a:extLst>
              </p:cNvPr>
              <p:cNvSpPr/>
              <p:nvPr/>
            </p:nvSpPr>
            <p:spPr>
              <a:xfrm>
                <a:off x="4695574" y="4970949"/>
                <a:ext cx="511175" cy="365252"/>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IL-5</a:t>
                </a:r>
              </a:p>
              <a:p>
                <a:pPr algn="ctr" defTabSz="685800">
                  <a:defRPr/>
                </a:pPr>
                <a:r>
                  <a:rPr lang="en-GB" sz="750">
                    <a:solidFill>
                      <a:srgbClr val="000000"/>
                    </a:solidFill>
                    <a:latin typeface="Gilroy Office" panose="00000500000000000000" pitchFamily="2" charset="0"/>
                  </a:rPr>
                  <a:t>IL-13</a:t>
                </a:r>
              </a:p>
            </p:txBody>
          </p:sp>
          <p:cxnSp>
            <p:nvCxnSpPr>
              <p:cNvPr id="217" name="Straight Arrow Connector 216">
                <a:extLst>
                  <a:ext uri="{FF2B5EF4-FFF2-40B4-BE49-F238E27FC236}">
                    <a16:creationId xmlns:a16="http://schemas.microsoft.com/office/drawing/2014/main" id="{24B95903-0066-4E2B-98DB-D77DEE7BEE46}"/>
                  </a:ext>
                </a:extLst>
              </p:cNvPr>
              <p:cNvCxnSpPr>
                <a:endCxn id="203" idx="0"/>
              </p:cNvCxnSpPr>
              <p:nvPr/>
            </p:nvCxnSpPr>
            <p:spPr>
              <a:xfrm>
                <a:off x="4951162" y="4776745"/>
                <a:ext cx="0" cy="194204"/>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C6147BF2-10AA-4BD9-91D7-6E76DF66E05A}"/>
                  </a:ext>
                </a:extLst>
              </p:cNvPr>
              <p:cNvCxnSpPr>
                <a:stCxn id="203" idx="2"/>
              </p:cNvCxnSpPr>
              <p:nvPr/>
            </p:nvCxnSpPr>
            <p:spPr>
              <a:xfrm>
                <a:off x="4951162" y="5336201"/>
                <a:ext cx="0" cy="10605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FD7EEF1A-FD57-4164-BA56-C052DFE783CE}"/>
                  </a:ext>
                </a:extLst>
              </p:cNvPr>
              <p:cNvCxnSpPr/>
              <p:nvPr/>
            </p:nvCxnSpPr>
            <p:spPr>
              <a:xfrm>
                <a:off x="4951161" y="5442261"/>
                <a:ext cx="1885777"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56057555-D8CE-476F-8C5D-62E1A3A0C07A}"/>
                  </a:ext>
                </a:extLst>
              </p:cNvPr>
              <p:cNvCxnSpPr/>
              <p:nvPr/>
            </p:nvCxnSpPr>
            <p:spPr>
              <a:xfrm flipV="1">
                <a:off x="5890973" y="4970949"/>
                <a:ext cx="0" cy="471312"/>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Elbow Connector 95">
                <a:extLst>
                  <a:ext uri="{FF2B5EF4-FFF2-40B4-BE49-F238E27FC236}">
                    <a16:creationId xmlns:a16="http://schemas.microsoft.com/office/drawing/2014/main" id="{A4B20FFB-4361-42A6-B2B2-B930F78B9C9B}"/>
                  </a:ext>
                </a:extLst>
              </p:cNvPr>
              <p:cNvCxnSpPr>
                <a:cxnSpLocks/>
              </p:cNvCxnSpPr>
              <p:nvPr/>
            </p:nvCxnSpPr>
            <p:spPr>
              <a:xfrm rot="10800000" flipV="1">
                <a:off x="5890974" y="3754522"/>
                <a:ext cx="1189775" cy="707739"/>
              </a:xfrm>
              <a:prstGeom prst="bentConnector2">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Elbow Connector 97">
                <a:extLst>
                  <a:ext uri="{FF2B5EF4-FFF2-40B4-BE49-F238E27FC236}">
                    <a16:creationId xmlns:a16="http://schemas.microsoft.com/office/drawing/2014/main" id="{402A7401-C1D5-41F8-AB9E-A943A500E225}"/>
                  </a:ext>
                </a:extLst>
              </p:cNvPr>
              <p:cNvCxnSpPr>
                <a:cxnSpLocks/>
              </p:cNvCxnSpPr>
              <p:nvPr/>
            </p:nvCxnSpPr>
            <p:spPr>
              <a:xfrm rot="10800000" flipV="1">
                <a:off x="5890975" y="3867113"/>
                <a:ext cx="1625666" cy="595147"/>
              </a:xfrm>
              <a:prstGeom prst="bentConnector3">
                <a:avLst>
                  <a:gd name="adj1" fmla="val 9995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C0B9F7DA-59C9-4FDC-9198-02BDAAB27A5F}"/>
                  </a:ext>
                </a:extLst>
              </p:cNvPr>
              <p:cNvCxnSpPr>
                <a:cxnSpLocks/>
              </p:cNvCxnSpPr>
              <p:nvPr/>
            </p:nvCxnSpPr>
            <p:spPr>
              <a:xfrm flipV="1">
                <a:off x="7080748" y="3445732"/>
                <a:ext cx="0" cy="3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5" name="Rounded Rectangle 1">
                <a:extLst>
                  <a:ext uri="{FF2B5EF4-FFF2-40B4-BE49-F238E27FC236}">
                    <a16:creationId xmlns:a16="http://schemas.microsoft.com/office/drawing/2014/main" id="{7D32BE8D-E747-4D27-BB08-173FF9CF58B4}"/>
                  </a:ext>
                </a:extLst>
              </p:cNvPr>
              <p:cNvSpPr/>
              <p:nvPr/>
            </p:nvSpPr>
            <p:spPr>
              <a:xfrm>
                <a:off x="4713462" y="3068701"/>
                <a:ext cx="1403350" cy="246974"/>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IL-25     IL-33     TSLP</a:t>
                </a:r>
              </a:p>
            </p:txBody>
          </p:sp>
          <p:grpSp>
            <p:nvGrpSpPr>
              <p:cNvPr id="226" name="Group 225">
                <a:extLst>
                  <a:ext uri="{FF2B5EF4-FFF2-40B4-BE49-F238E27FC236}">
                    <a16:creationId xmlns:a16="http://schemas.microsoft.com/office/drawing/2014/main" id="{9DF6BB1D-7CED-45A6-9636-DECBE1B8130A}"/>
                  </a:ext>
                </a:extLst>
              </p:cNvPr>
              <p:cNvGrpSpPr/>
              <p:nvPr/>
            </p:nvGrpSpPr>
            <p:grpSpPr>
              <a:xfrm>
                <a:off x="6556021" y="2631879"/>
                <a:ext cx="1905518" cy="1590971"/>
                <a:chOff x="6556021" y="2631879"/>
                <a:chExt cx="1905518" cy="1590971"/>
              </a:xfrm>
            </p:grpSpPr>
            <p:pic>
              <p:nvPicPr>
                <p:cNvPr id="234" name="DERMA 1">
                  <a:extLst>
                    <a:ext uri="{FF2B5EF4-FFF2-40B4-BE49-F238E27FC236}">
                      <a16:creationId xmlns:a16="http://schemas.microsoft.com/office/drawing/2014/main" id="{627B5A32-8146-420E-A7D2-7E0BC4A42C5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56021" y="2631879"/>
                  <a:ext cx="978543" cy="910019"/>
                </a:xfrm>
                <a:prstGeom prst="rect">
                  <a:avLst/>
                </a:prstGeom>
              </p:spPr>
            </p:pic>
            <p:grpSp>
              <p:nvGrpSpPr>
                <p:cNvPr id="235" name="Group 234">
                  <a:extLst>
                    <a:ext uri="{FF2B5EF4-FFF2-40B4-BE49-F238E27FC236}">
                      <a16:creationId xmlns:a16="http://schemas.microsoft.com/office/drawing/2014/main" id="{E6372890-4E28-4E71-88E8-4DB22881BD98}"/>
                    </a:ext>
                  </a:extLst>
                </p:cNvPr>
                <p:cNvGrpSpPr/>
                <p:nvPr/>
              </p:nvGrpSpPr>
              <p:grpSpPr>
                <a:xfrm>
                  <a:off x="7354139" y="3303514"/>
                  <a:ext cx="1107400" cy="919336"/>
                  <a:chOff x="7354139" y="3303514"/>
                  <a:chExt cx="1107400" cy="919336"/>
                </a:xfrm>
              </p:grpSpPr>
              <p:grpSp>
                <p:nvGrpSpPr>
                  <p:cNvPr id="236" name="Group 235">
                    <a:extLst>
                      <a:ext uri="{FF2B5EF4-FFF2-40B4-BE49-F238E27FC236}">
                        <a16:creationId xmlns:a16="http://schemas.microsoft.com/office/drawing/2014/main" id="{FA56AAA8-B789-4AE8-8ED9-5A73D2758A1A}"/>
                      </a:ext>
                    </a:extLst>
                  </p:cNvPr>
                  <p:cNvGrpSpPr/>
                  <p:nvPr/>
                </p:nvGrpSpPr>
                <p:grpSpPr>
                  <a:xfrm>
                    <a:off x="7482996" y="3303514"/>
                    <a:ext cx="978543" cy="910019"/>
                    <a:chOff x="7482996" y="3303514"/>
                    <a:chExt cx="978543" cy="910019"/>
                  </a:xfrm>
                </p:grpSpPr>
                <p:pic>
                  <p:nvPicPr>
                    <p:cNvPr id="238" name="DERMA 2">
                      <a:extLst>
                        <a:ext uri="{FF2B5EF4-FFF2-40B4-BE49-F238E27FC236}">
                          <a16:creationId xmlns:a16="http://schemas.microsoft.com/office/drawing/2014/main" id="{7DCC3C02-BCAE-479C-B05D-05CD12CCBE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2996" y="3303514"/>
                      <a:ext cx="978543" cy="910019"/>
                    </a:xfrm>
                    <a:prstGeom prst="rect">
                      <a:avLst/>
                    </a:prstGeom>
                  </p:spPr>
                </p:pic>
                <p:pic>
                  <p:nvPicPr>
                    <p:cNvPr id="239" name="Allergen">
                      <a:extLst>
                        <a:ext uri="{FF2B5EF4-FFF2-40B4-BE49-F238E27FC236}">
                          <a16:creationId xmlns:a16="http://schemas.microsoft.com/office/drawing/2014/main" id="{082C8FB4-35F8-414A-8A02-BDA0EBAD22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16641" y="3705726"/>
                      <a:ext cx="180928" cy="180000"/>
                    </a:xfrm>
                    <a:prstGeom prst="rect">
                      <a:avLst/>
                    </a:prstGeom>
                  </p:spPr>
                </p:pic>
              </p:grpSp>
              <p:sp>
                <p:nvSpPr>
                  <p:cNvPr id="237" name="TextBox derma">
                    <a:extLst>
                      <a:ext uri="{FF2B5EF4-FFF2-40B4-BE49-F238E27FC236}">
                        <a16:creationId xmlns:a16="http://schemas.microsoft.com/office/drawing/2014/main" id="{01C6C2ED-42BA-403D-B7C8-E3A399E07EB4}"/>
                      </a:ext>
                    </a:extLst>
                  </p:cNvPr>
                  <p:cNvSpPr txBox="1"/>
                  <p:nvPr/>
                </p:nvSpPr>
                <p:spPr>
                  <a:xfrm>
                    <a:off x="7354139" y="3976629"/>
                    <a:ext cx="577083" cy="24622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Dermal </a:t>
                    </a:r>
                    <a:br>
                      <a:rPr lang="en-GB" sz="600">
                        <a:solidFill>
                          <a:srgbClr val="000000"/>
                        </a:solidFill>
                        <a:latin typeface="Gilroy Office" panose="00000500000000000000" pitchFamily="2" charset="0"/>
                        <a:ea typeface="ＭＳ Ｐゴシック" charset="-128"/>
                      </a:rPr>
                    </a:br>
                    <a:r>
                      <a:rPr lang="en-GB" sz="600">
                        <a:solidFill>
                          <a:srgbClr val="000000"/>
                        </a:solidFill>
                        <a:latin typeface="Gilroy Office" panose="00000500000000000000" pitchFamily="2" charset="0"/>
                        <a:ea typeface="ＭＳ Ｐゴシック" charset="-128"/>
                      </a:rPr>
                      <a:t>dendritic cells</a:t>
                    </a:r>
                  </a:p>
                </p:txBody>
              </p:sp>
            </p:grpSp>
          </p:grpSp>
          <p:sp>
            <p:nvSpPr>
              <p:cNvPr id="227" name="TextBox TH2 cell">
                <a:extLst>
                  <a:ext uri="{FF2B5EF4-FFF2-40B4-BE49-F238E27FC236}">
                    <a16:creationId xmlns:a16="http://schemas.microsoft.com/office/drawing/2014/main" id="{688EACD8-8657-4C18-8624-3107B8804E9C}"/>
                  </a:ext>
                </a:extLst>
              </p:cNvPr>
              <p:cNvSpPr txBox="1"/>
              <p:nvPr/>
            </p:nvSpPr>
            <p:spPr>
              <a:xfrm>
                <a:off x="6038552" y="4935889"/>
                <a:ext cx="359072"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 cells</a:t>
                </a:r>
              </a:p>
            </p:txBody>
          </p:sp>
          <p:sp>
            <p:nvSpPr>
              <p:cNvPr id="228" name="TextBox TC cell">
                <a:extLst>
                  <a:ext uri="{FF2B5EF4-FFF2-40B4-BE49-F238E27FC236}">
                    <a16:creationId xmlns:a16="http://schemas.microsoft.com/office/drawing/2014/main" id="{91003500-D2E4-4E54-93C6-4F1C94621C78}"/>
                  </a:ext>
                </a:extLst>
              </p:cNvPr>
              <p:cNvSpPr txBox="1"/>
              <p:nvPr/>
            </p:nvSpPr>
            <p:spPr>
              <a:xfrm>
                <a:off x="5030950" y="4724631"/>
                <a:ext cx="380447"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ILC2 cells</a:t>
                </a:r>
              </a:p>
            </p:txBody>
          </p:sp>
          <p:sp>
            <p:nvSpPr>
              <p:cNvPr id="229" name="TextBox EOS">
                <a:extLst>
                  <a:ext uri="{FF2B5EF4-FFF2-40B4-BE49-F238E27FC236}">
                    <a16:creationId xmlns:a16="http://schemas.microsoft.com/office/drawing/2014/main" id="{859901B6-D472-4989-958E-F3AC5C501BED}"/>
                  </a:ext>
                </a:extLst>
              </p:cNvPr>
              <p:cNvSpPr txBox="1"/>
              <p:nvPr/>
            </p:nvSpPr>
            <p:spPr>
              <a:xfrm>
                <a:off x="7268304" y="5333705"/>
                <a:ext cx="468077"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Eosinophils</a:t>
                </a:r>
              </a:p>
            </p:txBody>
          </p:sp>
          <p:pic>
            <p:nvPicPr>
              <p:cNvPr id="230" name="Picture 2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7174" y="5210316"/>
                <a:ext cx="356425" cy="360000"/>
              </a:xfrm>
              <a:prstGeom prst="rect">
                <a:avLst/>
              </a:prstGeom>
            </p:spPr>
          </p:pic>
          <p:pic>
            <p:nvPicPr>
              <p:cNvPr id="231" name="Allergen">
                <a:extLst>
                  <a:ext uri="{FF2B5EF4-FFF2-40B4-BE49-F238E27FC236}">
                    <a16:creationId xmlns:a16="http://schemas.microsoft.com/office/drawing/2014/main" id="{082C8FB4-35F8-414A-8A02-BDA0EBAD22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94892" y="2925427"/>
                <a:ext cx="180928" cy="180000"/>
              </a:xfrm>
              <a:prstGeom prst="rect">
                <a:avLst/>
              </a:prstGeom>
            </p:spPr>
          </p:pic>
          <p:sp>
            <p:nvSpPr>
              <p:cNvPr id="200" name="Rounded Rectangle 89">
                <a:extLst>
                  <a:ext uri="{FF2B5EF4-FFF2-40B4-BE49-F238E27FC236}">
                    <a16:creationId xmlns:a16="http://schemas.microsoft.com/office/drawing/2014/main" id="{099F9703-A677-479A-A78F-11E4E6E8E590}"/>
                  </a:ext>
                </a:extLst>
              </p:cNvPr>
              <p:cNvSpPr/>
              <p:nvPr/>
            </p:nvSpPr>
            <p:spPr>
              <a:xfrm>
                <a:off x="6667390" y="4542004"/>
                <a:ext cx="511175" cy="365252"/>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IL-4</a:t>
                </a:r>
              </a:p>
              <a:p>
                <a:pPr algn="ctr" defTabSz="685800">
                  <a:defRPr/>
                </a:pPr>
                <a:r>
                  <a:rPr lang="en-GB" sz="750">
                    <a:solidFill>
                      <a:srgbClr val="000000"/>
                    </a:solidFill>
                    <a:latin typeface="Gilroy Office" panose="00000500000000000000" pitchFamily="2" charset="0"/>
                  </a:rPr>
                  <a:t>IL-13</a:t>
                </a:r>
              </a:p>
            </p:txBody>
          </p:sp>
        </p:grpSp>
      </p:grpSp>
      <p:sp>
        <p:nvSpPr>
          <p:cNvPr id="134" name="TextBox 133"/>
          <p:cNvSpPr txBox="1"/>
          <p:nvPr/>
        </p:nvSpPr>
        <p:spPr>
          <a:xfrm>
            <a:off x="219209" y="1093753"/>
            <a:ext cx="2448555" cy="461665"/>
          </a:xfrm>
          <a:prstGeom prst="rect">
            <a:avLst/>
          </a:prstGeom>
          <a:noFill/>
        </p:spPr>
        <p:txBody>
          <a:bodyPr wrap="none" lIns="0" tIns="0" rIns="0" bIns="0" rtlCol="0">
            <a:spAutoFit/>
          </a:bodyPr>
          <a:lstStyle/>
          <a:p>
            <a:pPr defTabSz="685800">
              <a:defRPr/>
            </a:pPr>
            <a:r>
              <a:rPr lang="el-GR" sz="1500" b="1" dirty="0">
                <a:solidFill>
                  <a:srgbClr val="68A17C"/>
                </a:solidFill>
                <a:latin typeface="Arial" pitchFamily="34" charset="0"/>
                <a:ea typeface="ＭＳ Ｐゴシック" charset="-128"/>
                <a:cs typeface="Arial" panose="020B0604020202020204" pitchFamily="34" charset="0"/>
              </a:rPr>
              <a:t>Παθοφυσιολογία </a:t>
            </a:r>
          </a:p>
          <a:p>
            <a:pPr defTabSz="685800">
              <a:defRPr/>
            </a:pPr>
            <a:r>
              <a:rPr lang="el-GR" sz="1500" b="1" dirty="0">
                <a:solidFill>
                  <a:srgbClr val="68A17C"/>
                </a:solidFill>
                <a:latin typeface="Arial" pitchFamily="34" charset="0"/>
                <a:ea typeface="ＭＳ Ｐゴシック" charset="-128"/>
                <a:cs typeface="Arial" panose="020B0604020202020204" pitchFamily="34" charset="0"/>
              </a:rPr>
              <a:t>της Ατοπικής Δερματίτιδας</a:t>
            </a:r>
            <a:endParaRPr lang="en-GB" sz="1500" b="1" dirty="0">
              <a:solidFill>
                <a:srgbClr val="68A17C"/>
              </a:solidFill>
              <a:latin typeface="Arial" pitchFamily="34" charset="0"/>
              <a:ea typeface="ＭＳ Ｐゴシック" charset="-128"/>
              <a:cs typeface="Arial" panose="020B0604020202020204" pitchFamily="34" charset="0"/>
            </a:endParaRPr>
          </a:p>
        </p:txBody>
      </p:sp>
      <p:sp>
        <p:nvSpPr>
          <p:cNvPr id="205" name="TextBox 204">
            <a:extLst>
              <a:ext uri="{FF2B5EF4-FFF2-40B4-BE49-F238E27FC236}">
                <a16:creationId xmlns:a16="http://schemas.microsoft.com/office/drawing/2014/main" id="{69F30545-A205-436E-A3F2-1076515EACB9}"/>
              </a:ext>
            </a:extLst>
          </p:cNvPr>
          <p:cNvSpPr txBox="1"/>
          <p:nvPr/>
        </p:nvSpPr>
        <p:spPr>
          <a:xfrm>
            <a:off x="86244" y="5167573"/>
            <a:ext cx="556243" cy="115416"/>
          </a:xfrm>
          <a:prstGeom prst="rect">
            <a:avLst/>
          </a:prstGeom>
          <a:noFill/>
        </p:spPr>
        <p:txBody>
          <a:bodyPr wrap="none" lIns="0" tIns="0" rIns="0" bIns="0" rtlCol="0" anchor="ctr">
            <a:spAutoFit/>
          </a:bodyPr>
          <a:lstStyle/>
          <a:p>
            <a:pPr defTabSz="685800">
              <a:defRPr/>
            </a:pPr>
            <a:r>
              <a:rPr lang="el-GR" sz="750" dirty="0">
                <a:solidFill>
                  <a:srgbClr val="000000"/>
                </a:solidFill>
                <a:latin typeface="Gilroy Office" panose="00000500000000000000" pitchFamily="2" charset="0"/>
                <a:ea typeface="ＭＳ Ｐゴシック" charset="-128"/>
              </a:rPr>
              <a:t>Αιμοφ. αγγείο</a:t>
            </a:r>
            <a:endParaRPr lang="da-DK" sz="750" dirty="0">
              <a:solidFill>
                <a:srgbClr val="000000"/>
              </a:solidFill>
              <a:latin typeface="Gilroy Office" panose="00000500000000000000" pitchFamily="2" charset="0"/>
              <a:ea typeface="ＭＳ Ｐゴシック" charset="-128"/>
            </a:endParaRPr>
          </a:p>
        </p:txBody>
      </p:sp>
      <p:sp>
        <p:nvSpPr>
          <p:cNvPr id="208" name="TextBox 207">
            <a:extLst>
              <a:ext uri="{FF2B5EF4-FFF2-40B4-BE49-F238E27FC236}">
                <a16:creationId xmlns:a16="http://schemas.microsoft.com/office/drawing/2014/main" id="{DA497864-36D3-441E-A2B9-1834CBF18BF8}"/>
              </a:ext>
            </a:extLst>
          </p:cNvPr>
          <p:cNvSpPr txBox="1"/>
          <p:nvPr/>
        </p:nvSpPr>
        <p:spPr>
          <a:xfrm>
            <a:off x="3775681" y="4768011"/>
            <a:ext cx="419987" cy="92333"/>
          </a:xfrm>
          <a:prstGeom prst="rect">
            <a:avLst/>
          </a:prstGeom>
          <a:noFill/>
        </p:spPr>
        <p:txBody>
          <a:bodyPr wrap="none" lIns="0" tIns="0" rIns="0" bIns="0" rtlCol="0">
            <a:spAutoFit/>
          </a:bodyPr>
          <a:lstStyle/>
          <a:p>
            <a:pPr algn="ctr" defTabSz="685800">
              <a:defRPr/>
            </a:pPr>
            <a:r>
              <a:rPr lang="en-GB" sz="600">
                <a:solidFill>
                  <a:srgbClr val="000000"/>
                </a:solidFill>
                <a:latin typeface="Gilroy Office" panose="00000500000000000000" pitchFamily="2" charset="0"/>
                <a:ea typeface="ＭＳ Ｐゴシック" charset="-128"/>
              </a:rPr>
              <a:t>Eosinophils↑</a:t>
            </a:r>
          </a:p>
        </p:txBody>
      </p:sp>
      <p:sp>
        <p:nvSpPr>
          <p:cNvPr id="209" name="TextBox 208">
            <a:extLst>
              <a:ext uri="{FF2B5EF4-FFF2-40B4-BE49-F238E27FC236}">
                <a16:creationId xmlns:a16="http://schemas.microsoft.com/office/drawing/2014/main" id="{DE43BF22-C75B-49E6-BA2F-9300EAB7D78B}"/>
              </a:ext>
            </a:extLst>
          </p:cNvPr>
          <p:cNvSpPr txBox="1"/>
          <p:nvPr/>
        </p:nvSpPr>
        <p:spPr>
          <a:xfrm>
            <a:off x="965079" y="2991755"/>
            <a:ext cx="634789" cy="121252"/>
          </a:xfrm>
          <a:prstGeom prst="rect">
            <a:avLst/>
          </a:prstGeom>
          <a:noFill/>
        </p:spPr>
        <p:txBody>
          <a:bodyPr wrap="none" lIns="0" tIns="0" rIns="0" bIns="0" rtlCol="0" anchor="ctr">
            <a:spAutoFit/>
          </a:bodyPr>
          <a:lstStyle/>
          <a:p>
            <a:pPr algn="ctr" defTabSz="685800">
              <a:defRPr/>
            </a:pPr>
            <a:r>
              <a:rPr lang="da-DK" sz="788" i="1">
                <a:solidFill>
                  <a:srgbClr val="C00000"/>
                </a:solidFill>
                <a:latin typeface="Gilroy Office" panose="00000500000000000000" pitchFamily="2" charset="0"/>
                <a:ea typeface="ＭＳ Ｐゴシック" charset="-128"/>
              </a:rPr>
              <a:t>Skin </a:t>
            </a:r>
            <a:r>
              <a:rPr lang="da-DK" sz="788" i="1" err="1">
                <a:solidFill>
                  <a:srgbClr val="C00000"/>
                </a:solidFill>
                <a:latin typeface="Gilroy Office" panose="00000500000000000000" pitchFamily="2" charset="0"/>
                <a:ea typeface="ＭＳ Ｐゴシック" charset="-128"/>
              </a:rPr>
              <a:t>alarmins</a:t>
            </a:r>
            <a:r>
              <a:rPr lang="da-DK" sz="788" i="1">
                <a:solidFill>
                  <a:srgbClr val="C00000"/>
                </a:solidFill>
                <a:latin typeface="Gilroy Office" panose="00000500000000000000" pitchFamily="2" charset="0"/>
                <a:ea typeface="ＭＳ Ｐゴシック" charset="-128"/>
              </a:rPr>
              <a:t>↑</a:t>
            </a:r>
          </a:p>
        </p:txBody>
      </p:sp>
      <p:grpSp>
        <p:nvGrpSpPr>
          <p:cNvPr id="5" name="Group 4"/>
          <p:cNvGrpSpPr/>
          <p:nvPr/>
        </p:nvGrpSpPr>
        <p:grpSpPr>
          <a:xfrm>
            <a:off x="2399111" y="2431653"/>
            <a:ext cx="6375836" cy="582593"/>
            <a:chOff x="3198814" y="2099203"/>
            <a:chExt cx="8501115" cy="776791"/>
          </a:xfrm>
        </p:grpSpPr>
        <p:pic>
          <p:nvPicPr>
            <p:cNvPr id="210" name="Allergen">
              <a:extLst>
                <a:ext uri="{FF2B5EF4-FFF2-40B4-BE49-F238E27FC236}">
                  <a16:creationId xmlns:a16="http://schemas.microsoft.com/office/drawing/2014/main" id="{082C8FB4-35F8-414A-8A02-BDA0EBAD22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98814" y="2668127"/>
              <a:ext cx="180928" cy="180000"/>
            </a:xfrm>
            <a:prstGeom prst="rect">
              <a:avLst/>
            </a:prstGeom>
          </p:spPr>
        </p:pic>
        <p:grpSp>
          <p:nvGrpSpPr>
            <p:cNvPr id="265" name="Group 264"/>
            <p:cNvGrpSpPr/>
            <p:nvPr/>
          </p:nvGrpSpPr>
          <p:grpSpPr>
            <a:xfrm>
              <a:off x="3584170" y="2099203"/>
              <a:ext cx="8115759" cy="776791"/>
              <a:chOff x="3492494" y="2130162"/>
              <a:chExt cx="8115759" cy="776791"/>
            </a:xfrm>
          </p:grpSpPr>
          <p:grpSp>
            <p:nvGrpSpPr>
              <p:cNvPr id="266" name="Group 265">
                <a:extLst>
                  <a:ext uri="{FF2B5EF4-FFF2-40B4-BE49-F238E27FC236}">
                    <a16:creationId xmlns:a16="http://schemas.microsoft.com/office/drawing/2014/main" id="{889D93DA-521E-4457-B3CE-2941A79EBC63}"/>
                  </a:ext>
                </a:extLst>
              </p:cNvPr>
              <p:cNvGrpSpPr/>
              <p:nvPr/>
            </p:nvGrpSpPr>
            <p:grpSpPr>
              <a:xfrm>
                <a:off x="3492494" y="2130162"/>
                <a:ext cx="7300376" cy="776791"/>
                <a:chOff x="3492494" y="2130162"/>
                <a:chExt cx="7300376" cy="776791"/>
              </a:xfrm>
            </p:grpSpPr>
            <p:pic>
              <p:nvPicPr>
                <p:cNvPr id="271" name="Picture 270">
                  <a:extLst>
                    <a:ext uri="{FF2B5EF4-FFF2-40B4-BE49-F238E27FC236}">
                      <a16:creationId xmlns:a16="http://schemas.microsoft.com/office/drawing/2014/main" id="{3B22E9FE-98C3-4DDE-B23E-DC62956AAC2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01411" y="2161549"/>
                  <a:ext cx="180928" cy="186443"/>
                </a:xfrm>
                <a:prstGeom prst="rect">
                  <a:avLst/>
                </a:prstGeom>
              </p:spPr>
            </p:pic>
            <p:pic>
              <p:nvPicPr>
                <p:cNvPr id="272" name="Picture 271">
                  <a:extLst>
                    <a:ext uri="{FF2B5EF4-FFF2-40B4-BE49-F238E27FC236}">
                      <a16:creationId xmlns:a16="http://schemas.microsoft.com/office/drawing/2014/main" id="{BFB32BEE-7CAE-4630-8C99-3D6B869D61E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99857" y="2222976"/>
                  <a:ext cx="180928" cy="186443"/>
                </a:xfrm>
                <a:prstGeom prst="rect">
                  <a:avLst/>
                </a:prstGeom>
              </p:spPr>
            </p:pic>
            <p:pic>
              <p:nvPicPr>
                <p:cNvPr id="274" name="Picture 273">
                  <a:extLst>
                    <a:ext uri="{FF2B5EF4-FFF2-40B4-BE49-F238E27FC236}">
                      <a16:creationId xmlns:a16="http://schemas.microsoft.com/office/drawing/2014/main" id="{656C52EC-BC5E-4D6E-A916-28D1D807CD5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94307" y="2402390"/>
                  <a:ext cx="180928" cy="186443"/>
                </a:xfrm>
                <a:prstGeom prst="rect">
                  <a:avLst/>
                </a:prstGeom>
              </p:spPr>
            </p:pic>
            <p:pic>
              <p:nvPicPr>
                <p:cNvPr id="275" name="Picture 274">
                  <a:extLst>
                    <a:ext uri="{FF2B5EF4-FFF2-40B4-BE49-F238E27FC236}">
                      <a16:creationId xmlns:a16="http://schemas.microsoft.com/office/drawing/2014/main" id="{8EFE3D56-10F0-4172-893E-37119F43189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46824" y="2157175"/>
                  <a:ext cx="180928" cy="186443"/>
                </a:xfrm>
                <a:prstGeom prst="rect">
                  <a:avLst/>
                </a:prstGeom>
              </p:spPr>
            </p:pic>
            <p:pic>
              <p:nvPicPr>
                <p:cNvPr id="276" name="Picture 275">
                  <a:extLst>
                    <a:ext uri="{FF2B5EF4-FFF2-40B4-BE49-F238E27FC236}">
                      <a16:creationId xmlns:a16="http://schemas.microsoft.com/office/drawing/2014/main" id="{657E56F7-5D99-4DB0-A146-60BF93FAB2A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10021" y="2172640"/>
                  <a:ext cx="180928" cy="186443"/>
                </a:xfrm>
                <a:prstGeom prst="rect">
                  <a:avLst/>
                </a:prstGeom>
              </p:spPr>
            </p:pic>
            <p:pic>
              <p:nvPicPr>
                <p:cNvPr id="277" name="Picture 276">
                  <a:extLst>
                    <a:ext uri="{FF2B5EF4-FFF2-40B4-BE49-F238E27FC236}">
                      <a16:creationId xmlns:a16="http://schemas.microsoft.com/office/drawing/2014/main" id="{F80DB2E7-93AF-4815-8AAC-85AEBBAD5A3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27559" y="2215736"/>
                  <a:ext cx="180928" cy="186443"/>
                </a:xfrm>
                <a:prstGeom prst="rect">
                  <a:avLst/>
                </a:prstGeom>
              </p:spPr>
            </p:pic>
            <p:sp>
              <p:nvSpPr>
                <p:cNvPr id="278" name="Oval 277">
                  <a:extLst>
                    <a:ext uri="{FF2B5EF4-FFF2-40B4-BE49-F238E27FC236}">
                      <a16:creationId xmlns:a16="http://schemas.microsoft.com/office/drawing/2014/main" id="{2DC76FFB-6833-46B4-A217-9E56D9FE556B}"/>
                    </a:ext>
                  </a:extLst>
                </p:cNvPr>
                <p:cNvSpPr>
                  <a:spLocks noChangeAspect="1"/>
                </p:cNvSpPr>
                <p:nvPr/>
              </p:nvSpPr>
              <p:spPr>
                <a:xfrm>
                  <a:off x="5408966" y="213016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79" name="Oval 278">
                  <a:extLst>
                    <a:ext uri="{FF2B5EF4-FFF2-40B4-BE49-F238E27FC236}">
                      <a16:creationId xmlns:a16="http://schemas.microsoft.com/office/drawing/2014/main" id="{2DC76FFB-6833-46B4-A217-9E56D9FE556B}"/>
                    </a:ext>
                  </a:extLst>
                </p:cNvPr>
                <p:cNvSpPr>
                  <a:spLocks noChangeAspect="1"/>
                </p:cNvSpPr>
                <p:nvPr/>
              </p:nvSpPr>
              <p:spPr>
                <a:xfrm>
                  <a:off x="6110774" y="222393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80" name="Oval 279">
                  <a:extLst>
                    <a:ext uri="{FF2B5EF4-FFF2-40B4-BE49-F238E27FC236}">
                      <a16:creationId xmlns:a16="http://schemas.microsoft.com/office/drawing/2014/main" id="{2DC76FFB-6833-46B4-A217-9E56D9FE556B}"/>
                    </a:ext>
                  </a:extLst>
                </p:cNvPr>
                <p:cNvSpPr>
                  <a:spLocks noChangeAspect="1"/>
                </p:cNvSpPr>
                <p:nvPr/>
              </p:nvSpPr>
              <p:spPr>
                <a:xfrm>
                  <a:off x="7127531" y="2203008"/>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81" name="Oval 280">
                  <a:extLst>
                    <a:ext uri="{FF2B5EF4-FFF2-40B4-BE49-F238E27FC236}">
                      <a16:creationId xmlns:a16="http://schemas.microsoft.com/office/drawing/2014/main" id="{2DC76FFB-6833-46B4-A217-9E56D9FE556B}"/>
                    </a:ext>
                  </a:extLst>
                </p:cNvPr>
                <p:cNvSpPr>
                  <a:spLocks noChangeAspect="1"/>
                </p:cNvSpPr>
                <p:nvPr/>
              </p:nvSpPr>
              <p:spPr>
                <a:xfrm>
                  <a:off x="7670787" y="2230250"/>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82" name="Oval 281">
                  <a:extLst>
                    <a:ext uri="{FF2B5EF4-FFF2-40B4-BE49-F238E27FC236}">
                      <a16:creationId xmlns:a16="http://schemas.microsoft.com/office/drawing/2014/main" id="{2DC76FFB-6833-46B4-A217-9E56D9FE556B}"/>
                    </a:ext>
                  </a:extLst>
                </p:cNvPr>
                <p:cNvSpPr>
                  <a:spLocks noChangeAspect="1"/>
                </p:cNvSpPr>
                <p:nvPr/>
              </p:nvSpPr>
              <p:spPr>
                <a:xfrm>
                  <a:off x="8582209" y="220701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83" name="Oval 282">
                  <a:extLst>
                    <a:ext uri="{FF2B5EF4-FFF2-40B4-BE49-F238E27FC236}">
                      <a16:creationId xmlns:a16="http://schemas.microsoft.com/office/drawing/2014/main" id="{2DC76FFB-6833-46B4-A217-9E56D9FE556B}"/>
                    </a:ext>
                  </a:extLst>
                </p:cNvPr>
                <p:cNvSpPr>
                  <a:spLocks noChangeAspect="1"/>
                </p:cNvSpPr>
                <p:nvPr/>
              </p:nvSpPr>
              <p:spPr>
                <a:xfrm>
                  <a:off x="10692141" y="2489503"/>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pic>
              <p:nvPicPr>
                <p:cNvPr id="284" name="Picture 283">
                  <a:extLst>
                    <a:ext uri="{FF2B5EF4-FFF2-40B4-BE49-F238E27FC236}">
                      <a16:creationId xmlns:a16="http://schemas.microsoft.com/office/drawing/2014/main" id="{395BF2A3-8CC1-41BA-A913-FDADC1F848B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36040" y="2394384"/>
                  <a:ext cx="180928" cy="186443"/>
                </a:xfrm>
                <a:prstGeom prst="rect">
                  <a:avLst/>
                </a:prstGeom>
              </p:spPr>
            </p:pic>
            <p:pic>
              <p:nvPicPr>
                <p:cNvPr id="285" name="Picture 284">
                  <a:extLst>
                    <a:ext uri="{FF2B5EF4-FFF2-40B4-BE49-F238E27FC236}">
                      <a16:creationId xmlns:a16="http://schemas.microsoft.com/office/drawing/2014/main" id="{69028994-D69E-4F18-A945-F48EA3FF0C1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18367" y="2225084"/>
                  <a:ext cx="180928" cy="186443"/>
                </a:xfrm>
                <a:prstGeom prst="rect">
                  <a:avLst/>
                </a:prstGeom>
              </p:spPr>
            </p:pic>
            <p:pic>
              <p:nvPicPr>
                <p:cNvPr id="286" name="Picture 285">
                  <a:extLst>
                    <a:ext uri="{FF2B5EF4-FFF2-40B4-BE49-F238E27FC236}">
                      <a16:creationId xmlns:a16="http://schemas.microsoft.com/office/drawing/2014/main" id="{552743A9-68B4-42EA-AD24-36EBE00A95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86421" y="2389472"/>
                  <a:ext cx="180928" cy="186443"/>
                </a:xfrm>
                <a:prstGeom prst="rect">
                  <a:avLst/>
                </a:prstGeom>
              </p:spPr>
            </p:pic>
            <p:pic>
              <p:nvPicPr>
                <p:cNvPr id="287" name="Picture 286">
                  <a:extLst>
                    <a:ext uri="{FF2B5EF4-FFF2-40B4-BE49-F238E27FC236}">
                      <a16:creationId xmlns:a16="http://schemas.microsoft.com/office/drawing/2014/main" id="{6BE87089-6747-40E0-95B6-8761AB9A509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92494" y="2539954"/>
                  <a:ext cx="180928" cy="186443"/>
                </a:xfrm>
                <a:prstGeom prst="rect">
                  <a:avLst/>
                </a:prstGeom>
              </p:spPr>
            </p:pic>
            <p:pic>
              <p:nvPicPr>
                <p:cNvPr id="289" name="Picture 288">
                  <a:extLst>
                    <a:ext uri="{FF2B5EF4-FFF2-40B4-BE49-F238E27FC236}">
                      <a16:creationId xmlns:a16="http://schemas.microsoft.com/office/drawing/2014/main" id="{228E2D7F-8038-49C6-AF14-3CFEA84110F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19639" y="2720510"/>
                  <a:ext cx="180928" cy="186443"/>
                </a:xfrm>
                <a:prstGeom prst="rect">
                  <a:avLst/>
                </a:prstGeom>
              </p:spPr>
            </p:pic>
          </p:grpSp>
          <p:sp>
            <p:nvSpPr>
              <p:cNvPr id="267" name="Oval 266">
                <a:extLst>
                  <a:ext uri="{FF2B5EF4-FFF2-40B4-BE49-F238E27FC236}">
                    <a16:creationId xmlns:a16="http://schemas.microsoft.com/office/drawing/2014/main" id="{2DC76FFB-6833-46B4-A217-9E56D9FE556B}"/>
                  </a:ext>
                </a:extLst>
              </p:cNvPr>
              <p:cNvSpPr>
                <a:spLocks noChangeAspect="1"/>
              </p:cNvSpPr>
              <p:nvPr/>
            </p:nvSpPr>
            <p:spPr>
              <a:xfrm>
                <a:off x="11507524" y="245735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70" name="Oval 269">
                <a:extLst>
                  <a:ext uri="{FF2B5EF4-FFF2-40B4-BE49-F238E27FC236}">
                    <a16:creationId xmlns:a16="http://schemas.microsoft.com/office/drawing/2014/main" id="{2DC76FFB-6833-46B4-A217-9E56D9FE556B}"/>
                  </a:ext>
                </a:extLst>
              </p:cNvPr>
              <p:cNvSpPr>
                <a:spLocks noChangeAspect="1"/>
              </p:cNvSpPr>
              <p:nvPr/>
            </p:nvSpPr>
            <p:spPr>
              <a:xfrm>
                <a:off x="4333616" y="2185584"/>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grpSp>
      <p:sp>
        <p:nvSpPr>
          <p:cNvPr id="423" name="Oval 422">
            <a:extLst>
              <a:ext uri="{FF2B5EF4-FFF2-40B4-BE49-F238E27FC236}">
                <a16:creationId xmlns:a16="http://schemas.microsoft.com/office/drawing/2014/main" id="{41F52993-E0BA-4F9F-9B15-0ED95C15D11B}"/>
              </a:ext>
            </a:extLst>
          </p:cNvPr>
          <p:cNvSpPr>
            <a:spLocks noChangeAspect="1"/>
          </p:cNvSpPr>
          <p:nvPr/>
        </p:nvSpPr>
        <p:spPr>
          <a:xfrm>
            <a:off x="3739786" y="2513101"/>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4" name="Oval 423">
            <a:extLst>
              <a:ext uri="{FF2B5EF4-FFF2-40B4-BE49-F238E27FC236}">
                <a16:creationId xmlns:a16="http://schemas.microsoft.com/office/drawing/2014/main" id="{99322568-BFB4-4E4F-A1D6-A60650EF6C63}"/>
              </a:ext>
            </a:extLst>
          </p:cNvPr>
          <p:cNvSpPr>
            <a:spLocks noChangeAspect="1"/>
          </p:cNvSpPr>
          <p:nvPr/>
        </p:nvSpPr>
        <p:spPr>
          <a:xfrm>
            <a:off x="3929683" y="2719572"/>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5" name="Oval 424">
            <a:extLst>
              <a:ext uri="{FF2B5EF4-FFF2-40B4-BE49-F238E27FC236}">
                <a16:creationId xmlns:a16="http://schemas.microsoft.com/office/drawing/2014/main" id="{3E349B04-01F8-436A-8BC0-E11D7AB7993C}"/>
              </a:ext>
            </a:extLst>
          </p:cNvPr>
          <p:cNvSpPr>
            <a:spLocks noChangeAspect="1"/>
          </p:cNvSpPr>
          <p:nvPr/>
        </p:nvSpPr>
        <p:spPr>
          <a:xfrm>
            <a:off x="3708363" y="2658324"/>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6" name="Oval 425">
            <a:extLst>
              <a:ext uri="{FF2B5EF4-FFF2-40B4-BE49-F238E27FC236}">
                <a16:creationId xmlns:a16="http://schemas.microsoft.com/office/drawing/2014/main" id="{92F9C17C-B327-4F94-AA06-53C7B2D0BE9C}"/>
              </a:ext>
            </a:extLst>
          </p:cNvPr>
          <p:cNvSpPr>
            <a:spLocks noChangeAspect="1"/>
          </p:cNvSpPr>
          <p:nvPr/>
        </p:nvSpPr>
        <p:spPr>
          <a:xfrm>
            <a:off x="3903164" y="2562199"/>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7" name="Oval 426">
            <a:extLst>
              <a:ext uri="{FF2B5EF4-FFF2-40B4-BE49-F238E27FC236}">
                <a16:creationId xmlns:a16="http://schemas.microsoft.com/office/drawing/2014/main" id="{5DC7264F-AAC0-46E8-8DBA-7731673FFED6}"/>
              </a:ext>
            </a:extLst>
          </p:cNvPr>
          <p:cNvSpPr>
            <a:spLocks noChangeAspect="1"/>
          </p:cNvSpPr>
          <p:nvPr/>
        </p:nvSpPr>
        <p:spPr>
          <a:xfrm>
            <a:off x="5276388" y="2551349"/>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8" name="Oval 427">
            <a:extLst>
              <a:ext uri="{FF2B5EF4-FFF2-40B4-BE49-F238E27FC236}">
                <a16:creationId xmlns:a16="http://schemas.microsoft.com/office/drawing/2014/main" id="{56493ACE-546A-4D82-99C1-5E454FC5D376}"/>
              </a:ext>
            </a:extLst>
          </p:cNvPr>
          <p:cNvSpPr>
            <a:spLocks noChangeAspect="1"/>
          </p:cNvSpPr>
          <p:nvPr/>
        </p:nvSpPr>
        <p:spPr>
          <a:xfrm>
            <a:off x="5250985" y="2686714"/>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9" name="Oval 428">
            <a:extLst>
              <a:ext uri="{FF2B5EF4-FFF2-40B4-BE49-F238E27FC236}">
                <a16:creationId xmlns:a16="http://schemas.microsoft.com/office/drawing/2014/main" id="{05FFF410-D3A7-434F-AC9E-9015FEDD0F13}"/>
              </a:ext>
            </a:extLst>
          </p:cNvPr>
          <p:cNvSpPr>
            <a:spLocks noChangeAspect="1"/>
          </p:cNvSpPr>
          <p:nvPr/>
        </p:nvSpPr>
        <p:spPr>
          <a:xfrm>
            <a:off x="5178188" y="2583010"/>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30" name="Oval 429">
            <a:extLst>
              <a:ext uri="{FF2B5EF4-FFF2-40B4-BE49-F238E27FC236}">
                <a16:creationId xmlns:a16="http://schemas.microsoft.com/office/drawing/2014/main" id="{1E3E5A68-60FD-484D-AD32-40A4CDF642C8}"/>
              </a:ext>
            </a:extLst>
          </p:cNvPr>
          <p:cNvSpPr>
            <a:spLocks noChangeAspect="1"/>
          </p:cNvSpPr>
          <p:nvPr/>
        </p:nvSpPr>
        <p:spPr>
          <a:xfrm>
            <a:off x="5407522" y="2651729"/>
            <a:ext cx="75547" cy="81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269" name="Oval 268">
            <a:extLst>
              <a:ext uri="{FF2B5EF4-FFF2-40B4-BE49-F238E27FC236}">
                <a16:creationId xmlns:a16="http://schemas.microsoft.com/office/drawing/2014/main" id="{9A996F52-D0B5-4FE4-9D90-2FC8E920867B}"/>
              </a:ext>
            </a:extLst>
          </p:cNvPr>
          <p:cNvSpPr>
            <a:spLocks noChangeAspect="1"/>
          </p:cNvSpPr>
          <p:nvPr/>
        </p:nvSpPr>
        <p:spPr>
          <a:xfrm>
            <a:off x="7671927" y="2019920"/>
            <a:ext cx="770479" cy="756000"/>
          </a:xfrm>
          <a:prstGeom prst="ellipse">
            <a:avLst/>
          </a:prstGeom>
          <a:blipFill>
            <a:blip r:embed="rId12" cstate="print">
              <a:extLst>
                <a:ext uri="{28A0092B-C50C-407E-A947-70E740481C1C}">
                  <a14:useLocalDpi xmlns:a14="http://schemas.microsoft.com/office/drawing/2010/main" val="0"/>
                </a:ext>
              </a:extLst>
            </a:blip>
            <a:stretch>
              <a:fillRect/>
            </a:stretch>
          </a:blipFill>
          <a:ln w="53975" cap="flat" cmpd="sng" algn="ctr">
            <a:solidFill>
              <a:srgbClr val="68A17C"/>
            </a:solidFill>
            <a:prstDash val="solid"/>
            <a:miter lim="800000"/>
          </a:ln>
          <a:effectLst/>
        </p:spPr>
        <p:txBody>
          <a:bodyPr lIns="54000" tIns="54000" rIns="54000" bIns="54000" rtlCol="0" anchor="ctr"/>
          <a:lstStyle/>
          <a:p>
            <a:pPr algn="ctr" defTabSz="685800">
              <a:defRPr/>
            </a:pPr>
            <a:endParaRPr lang="en-GB" sz="1500" kern="0">
              <a:solidFill>
                <a:srgbClr val="000000"/>
              </a:solidFill>
              <a:latin typeface="Gilroy Office" panose="00000500000000000000" pitchFamily="2" charset="0"/>
              <a:ea typeface="ＭＳ Ｐゴシック" charset="-128"/>
            </a:endParaRPr>
          </a:p>
        </p:txBody>
      </p:sp>
      <p:sp>
        <p:nvSpPr>
          <p:cNvPr id="431" name="Rounded Rectangle 221">
            <a:extLst>
              <a:ext uri="{FF2B5EF4-FFF2-40B4-BE49-F238E27FC236}">
                <a16:creationId xmlns:a16="http://schemas.microsoft.com/office/drawing/2014/main" id="{D4128C67-2646-4F1B-825F-6C2F7E567127}"/>
              </a:ext>
            </a:extLst>
          </p:cNvPr>
          <p:cNvSpPr/>
          <p:nvPr/>
        </p:nvSpPr>
        <p:spPr>
          <a:xfrm>
            <a:off x="7702954" y="3055388"/>
            <a:ext cx="712945" cy="194217"/>
          </a:xfrm>
          <a:prstGeom prst="roundRect">
            <a:avLst/>
          </a:prstGeom>
          <a:solidFill>
            <a:srgbClr val="FFFFFF"/>
          </a:solidFill>
          <a:ln w="12700" cap="flat" cmpd="sng" algn="ctr">
            <a:solidFill>
              <a:srgbClr val="FFFFFF">
                <a:lumMod val="75000"/>
              </a:srgbClr>
            </a:solidFill>
            <a:prstDash val="solid"/>
            <a:miter lim="800000"/>
          </a:ln>
          <a:effectLst/>
        </p:spPr>
        <p:txBody>
          <a:bodyPr wrap="square" lIns="54000" tIns="54000" rIns="54000" bIns="54000" rtlCol="0" anchor="ctr">
            <a:noAutofit/>
          </a:bodyPr>
          <a:lstStyle/>
          <a:p>
            <a:pPr algn="ctr" defTabSz="685800">
              <a:defRPr/>
            </a:pPr>
            <a:r>
              <a:rPr lang="en-GB" sz="750" kern="0">
                <a:solidFill>
                  <a:srgbClr val="000000"/>
                </a:solidFill>
                <a:latin typeface="Gilroy Office" panose="00000500000000000000" pitchFamily="2" charset="0"/>
                <a:ea typeface="ＭＳ Ｐゴシック" charset="-128"/>
              </a:rPr>
              <a:t>IL-33, TSLP</a:t>
            </a:r>
          </a:p>
        </p:txBody>
      </p:sp>
      <p:cxnSp>
        <p:nvCxnSpPr>
          <p:cNvPr id="432" name="Straight Arrow Connector 431">
            <a:extLst>
              <a:ext uri="{FF2B5EF4-FFF2-40B4-BE49-F238E27FC236}">
                <a16:creationId xmlns:a16="http://schemas.microsoft.com/office/drawing/2014/main" id="{B45F8901-ADEF-4AF3-8973-2A5E1EF33463}"/>
              </a:ext>
            </a:extLst>
          </p:cNvPr>
          <p:cNvCxnSpPr>
            <a:cxnSpLocks/>
          </p:cNvCxnSpPr>
          <p:nvPr/>
        </p:nvCxnSpPr>
        <p:spPr>
          <a:xfrm flipH="1">
            <a:off x="7539144" y="3152497"/>
            <a:ext cx="158301" cy="0"/>
          </a:xfrm>
          <a:prstGeom prst="straightConnector1">
            <a:avLst/>
          </a:prstGeom>
          <a:noFill/>
          <a:ln w="12700" cap="flat" cmpd="sng" algn="ctr">
            <a:solidFill>
              <a:schemeClr val="bg2">
                <a:lumMod val="75000"/>
              </a:schemeClr>
            </a:solidFill>
            <a:prstDash val="solid"/>
            <a:miter lim="800000"/>
            <a:tailEnd type="triangle"/>
          </a:ln>
          <a:effectLst/>
        </p:spPr>
      </p:cxnSp>
      <p:grpSp>
        <p:nvGrpSpPr>
          <p:cNvPr id="7" name="Group 6"/>
          <p:cNvGrpSpPr/>
          <p:nvPr/>
        </p:nvGrpSpPr>
        <p:grpSpPr>
          <a:xfrm>
            <a:off x="6524124" y="2814049"/>
            <a:ext cx="1798879" cy="2677602"/>
            <a:chOff x="8698831" y="2609065"/>
            <a:chExt cx="2398505" cy="3570136"/>
          </a:xfrm>
        </p:grpSpPr>
        <p:pic>
          <p:nvPicPr>
            <p:cNvPr id="310" name="Picture 309">
              <a:extLst>
                <a:ext uri="{FF2B5EF4-FFF2-40B4-BE49-F238E27FC236}">
                  <a16:creationId xmlns:a16="http://schemas.microsoft.com/office/drawing/2014/main" id="{437C3B9D-2800-489D-B32D-57B9415DC35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9957428">
              <a:off x="8698831" y="2609065"/>
              <a:ext cx="2398505" cy="3570136"/>
            </a:xfrm>
            <a:prstGeom prst="rect">
              <a:avLst/>
            </a:prstGeom>
          </p:spPr>
        </p:pic>
        <p:sp>
          <p:nvSpPr>
            <p:cNvPr id="433" name="TextBox 432">
              <a:extLst>
                <a:ext uri="{FF2B5EF4-FFF2-40B4-BE49-F238E27FC236}">
                  <a16:creationId xmlns:a16="http://schemas.microsoft.com/office/drawing/2014/main" id="{256B79AB-2D07-498A-AECB-88EEA445AFBD}"/>
                </a:ext>
              </a:extLst>
            </p:cNvPr>
            <p:cNvSpPr txBox="1"/>
            <p:nvPr/>
          </p:nvSpPr>
          <p:spPr>
            <a:xfrm>
              <a:off x="9604612" y="4012229"/>
              <a:ext cx="723143" cy="369332"/>
            </a:xfrm>
            <a:prstGeom prst="rect">
              <a:avLst/>
            </a:prstGeom>
            <a:noFill/>
          </p:spPr>
          <p:txBody>
            <a:bodyPr wrap="square" lIns="0" tIns="0" rIns="0" bIns="0" rtlCol="0" anchor="ctr">
              <a:spAutoFit/>
            </a:bodyPr>
            <a:lstStyle/>
            <a:p>
              <a:pPr defTabSz="685800">
                <a:defRPr/>
              </a:pPr>
              <a:r>
                <a:rPr lang="en-GB" sz="600" kern="0">
                  <a:solidFill>
                    <a:srgbClr val="000000"/>
                  </a:solidFill>
                  <a:latin typeface="Gilroy Office" panose="00000500000000000000" pitchFamily="2" charset="0"/>
                  <a:ea typeface="ＭＳ Ｐゴシック" charset="-128"/>
                </a:rPr>
                <a:t>Cutaneous</a:t>
              </a:r>
            </a:p>
            <a:p>
              <a:pPr defTabSz="685800">
                <a:defRPr/>
              </a:pPr>
              <a:r>
                <a:rPr lang="en-GB" sz="600" kern="0">
                  <a:solidFill>
                    <a:srgbClr val="000000"/>
                  </a:solidFill>
                  <a:latin typeface="Gilroy Office" panose="00000500000000000000" pitchFamily="2" charset="0"/>
                  <a:ea typeface="ＭＳ Ｐゴシック" charset="-128"/>
                </a:rPr>
                <a:t>sensory</a:t>
              </a:r>
            </a:p>
            <a:p>
              <a:pPr defTabSz="685800">
                <a:defRPr/>
              </a:pPr>
              <a:r>
                <a:rPr lang="en-GB" sz="600" kern="0">
                  <a:solidFill>
                    <a:srgbClr val="000000"/>
                  </a:solidFill>
                  <a:latin typeface="Gilroy Office" panose="00000500000000000000" pitchFamily="2" charset="0"/>
                  <a:ea typeface="ＭＳ Ｐゴシック" charset="-128"/>
                </a:rPr>
                <a:t>neurons</a:t>
              </a:r>
            </a:p>
          </p:txBody>
        </p:sp>
      </p:grpSp>
      <p:cxnSp>
        <p:nvCxnSpPr>
          <p:cNvPr id="6" name="Connector: Elbow 5">
            <a:extLst>
              <a:ext uri="{FF2B5EF4-FFF2-40B4-BE49-F238E27FC236}">
                <a16:creationId xmlns:a16="http://schemas.microsoft.com/office/drawing/2014/main" id="{481140C0-531B-465B-B31A-B475FC05F5F3}"/>
              </a:ext>
            </a:extLst>
          </p:cNvPr>
          <p:cNvCxnSpPr>
            <a:cxnSpLocks/>
          </p:cNvCxnSpPr>
          <p:nvPr/>
        </p:nvCxnSpPr>
        <p:spPr>
          <a:xfrm rot="5400000" flipH="1" flipV="1">
            <a:off x="2427650" y="3290421"/>
            <a:ext cx="1298225" cy="913357"/>
          </a:xfrm>
          <a:prstGeom prst="bentConnector3">
            <a:avLst>
              <a:gd name="adj1" fmla="val -103"/>
            </a:avLst>
          </a:prstGeom>
          <a:ln w="1270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6A1CC6DE-41E5-45A2-AF26-DA1C28365762}"/>
              </a:ext>
            </a:extLst>
          </p:cNvPr>
          <p:cNvSpPr txBox="1"/>
          <p:nvPr/>
        </p:nvSpPr>
        <p:spPr>
          <a:xfrm>
            <a:off x="3134010" y="2979804"/>
            <a:ext cx="835165" cy="121252"/>
          </a:xfrm>
          <a:prstGeom prst="rect">
            <a:avLst/>
          </a:prstGeom>
          <a:noFill/>
        </p:spPr>
        <p:txBody>
          <a:bodyPr wrap="none" lIns="0" tIns="0" rIns="0" bIns="0" rtlCol="0" anchor="ctr">
            <a:spAutoFit/>
          </a:bodyPr>
          <a:lstStyle/>
          <a:p>
            <a:pPr algn="ctr" defTabSz="685800">
              <a:defRPr/>
            </a:pPr>
            <a:r>
              <a:rPr lang="da-DK" sz="788" i="1" dirty="0">
                <a:solidFill>
                  <a:srgbClr val="C00000"/>
                </a:solidFill>
                <a:latin typeface="Gilroy Office" panose="00000500000000000000" pitchFamily="2" charset="0"/>
                <a:ea typeface="ＭＳ Ｐゴシック" charset="-128"/>
              </a:rPr>
              <a:t>Proteins and </a:t>
            </a:r>
            <a:r>
              <a:rPr lang="da-DK" sz="788" i="1" dirty="0" err="1">
                <a:solidFill>
                  <a:srgbClr val="C00000"/>
                </a:solidFill>
                <a:latin typeface="Gilroy Office" panose="00000500000000000000" pitchFamily="2" charset="0"/>
                <a:ea typeface="ＭＳ Ｐゴシック" charset="-128"/>
              </a:rPr>
              <a:t>lipids</a:t>
            </a:r>
            <a:r>
              <a:rPr lang="da-DK" sz="788" i="1" dirty="0">
                <a:solidFill>
                  <a:srgbClr val="C00000"/>
                </a:solidFill>
                <a:latin typeface="Gilroy Office" panose="00000500000000000000" pitchFamily="2" charset="0"/>
                <a:ea typeface="ＭＳ Ｐゴシック" charset="-128"/>
              </a:rPr>
              <a:t>↓</a:t>
            </a:r>
          </a:p>
        </p:txBody>
      </p:sp>
      <p:sp>
        <p:nvSpPr>
          <p:cNvPr id="211" name="TextBox 210">
            <a:extLst>
              <a:ext uri="{FF2B5EF4-FFF2-40B4-BE49-F238E27FC236}">
                <a16:creationId xmlns:a16="http://schemas.microsoft.com/office/drawing/2014/main" id="{A3476FD1-CEC9-4F57-810D-E5331B2D6BC4}"/>
              </a:ext>
            </a:extLst>
          </p:cNvPr>
          <p:cNvSpPr txBox="1"/>
          <p:nvPr/>
        </p:nvSpPr>
        <p:spPr>
          <a:xfrm>
            <a:off x="5173291" y="5567205"/>
            <a:ext cx="3637214" cy="184666"/>
          </a:xfrm>
          <a:prstGeom prst="rect">
            <a:avLst/>
          </a:prstGeom>
          <a:noFill/>
        </p:spPr>
        <p:txBody>
          <a:bodyPr wrap="none" lIns="0" tIns="0" rIns="0" bIns="0" rtlCol="0" anchor="b">
            <a:spAutoFit/>
          </a:bodyPr>
          <a:lstStyle/>
          <a:p>
            <a:pPr algn="r" defTabSz="685800">
              <a:defRPr/>
            </a:pPr>
            <a:r>
              <a:rPr lang="en-US" sz="600">
                <a:solidFill>
                  <a:srgbClr val="000000"/>
                </a:solidFill>
                <a:latin typeface="Gilroy Office" panose="00000500000000000000" pitchFamily="2" charset="0"/>
                <a:ea typeface="ＭＳ Ｐゴシック" charset="-128"/>
              </a:rPr>
              <a:t>ILC, innate lymphoid cell;</a:t>
            </a:r>
            <a:r>
              <a:rPr lang="da-DK" sz="600">
                <a:solidFill>
                  <a:srgbClr val="000000"/>
                </a:solidFill>
                <a:latin typeface="Gilroy Office" panose="00000500000000000000" pitchFamily="2" charset="0"/>
                <a:ea typeface="ＭＳ Ｐゴシック" charset="-128"/>
              </a:rPr>
              <a:t> Th, T-helper; </a:t>
            </a:r>
            <a:r>
              <a:rPr lang="en-US" sz="600">
                <a:solidFill>
                  <a:srgbClr val="000000"/>
                </a:solidFill>
                <a:latin typeface="Gilroy Office" panose="00000500000000000000" pitchFamily="2" charset="0"/>
                <a:ea typeface="ＭＳ Ｐゴシック" charset="-128"/>
              </a:rPr>
              <a:t>TSLP, thymic stromal lymphopoietin. </a:t>
            </a:r>
          </a:p>
          <a:p>
            <a:pPr algn="r" defTabSz="685800">
              <a:defRPr/>
            </a:pPr>
            <a:r>
              <a:rPr lang="en-US" sz="600">
                <a:solidFill>
                  <a:srgbClr val="000000"/>
                </a:solidFill>
                <a:latin typeface="Gilroy Office" panose="00000500000000000000" pitchFamily="2" charset="0"/>
                <a:ea typeface="ＭＳ Ｐゴシック" charset="-128"/>
              </a:rPr>
              <a:t>Adapted from Weidinger S, </a:t>
            </a:r>
            <a:r>
              <a:rPr lang="en-US" sz="600" i="1">
                <a:solidFill>
                  <a:srgbClr val="000000"/>
                </a:solidFill>
                <a:latin typeface="Gilroy Office" panose="00000500000000000000" pitchFamily="2" charset="0"/>
                <a:ea typeface="ＭＳ Ｐゴシック" charset="-128"/>
              </a:rPr>
              <a:t>et al. Nat Rev Dis Primers</a:t>
            </a:r>
            <a:r>
              <a:rPr lang="en-US" sz="600">
                <a:solidFill>
                  <a:srgbClr val="000000"/>
                </a:solidFill>
                <a:latin typeface="Gilroy Office" panose="00000500000000000000" pitchFamily="2" charset="0"/>
                <a:ea typeface="ＭＳ Ｐゴシック" charset="-128"/>
              </a:rPr>
              <a:t>. 2018;4:1 with permission from Springer Nature Publishing AG.</a:t>
            </a:r>
            <a:endParaRPr lang="en-GB" sz="600">
              <a:solidFill>
                <a:srgbClr val="000000"/>
              </a:solidFill>
              <a:latin typeface="Gilroy Office" panose="00000500000000000000" pitchFamily="2" charset="0"/>
              <a:ea typeface="ＭＳ Ｐゴシック" charset="-128"/>
            </a:endParaRPr>
          </a:p>
        </p:txBody>
      </p:sp>
    </p:spTree>
    <p:extLst>
      <p:ext uri="{BB962C8B-B14F-4D97-AF65-F5344CB8AC3E}">
        <p14:creationId xmlns:p14="http://schemas.microsoft.com/office/powerpoint/2010/main" val="59755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2.96296E-6 L -0.25312 -2.96296E-6 " pathEditMode="relative" rAng="0" ptsTypes="AA">
                                      <p:cBhvr from="" to="">
                                        <p:cTn id="6" dur="2000" fill="hold">
                                          <p:stCondLst>
                                            <p:cond delay="0"/>
                                          </p:stCondLst>
                                        </p:cTn>
                                        <p:tgtEl>
                                          <p:spTgt spid="136"/>
                                        </p:tgtEl>
                                        <p:attrNameLst>
                                          <p:attrName>ppt_x</p:attrName>
                                          <p:attrName>ppt_y</p:attrName>
                                        </p:attrNameLst>
                                      </p:cBhvr>
                                      <p:rCtr x="-12656" y="0"/>
                                    </p:animMotion>
                                  </p:childTnLst>
                                </p:cTn>
                              </p:par>
                              <p:par>
                                <p:cTn id="7" presetID="35" presetClass="path" presetSubtype="0" accel="50000" decel="50000" fill="hold" nodeType="withEffect">
                                  <p:stCondLst>
                                    <p:cond delay="0"/>
                                  </p:stCondLst>
                                  <p:childTnLst>
                                    <p:animMotion origin="layout" path="M -1.45833E-6 7.40741E-7 L -0.30377 -0.00023 " pathEditMode="relative" rAng="0" ptsTypes="AA">
                                      <p:cBhvr>
                                        <p:cTn id="8" dur="2000" fill="hold"/>
                                        <p:tgtEl>
                                          <p:spTgt spid="190"/>
                                        </p:tgtEl>
                                        <p:attrNameLst>
                                          <p:attrName>ppt_x</p:attrName>
                                          <p:attrName>ppt_y</p:attrName>
                                        </p:attrNameLst>
                                      </p:cBhvr>
                                      <p:rCtr x="-15195" y="-23"/>
                                    </p:animMotion>
                                  </p:childTnLst>
                                </p:cTn>
                              </p:par>
                              <p:par>
                                <p:cTn id="9" presetID="2" presetClass="exit" presetSubtype="8" fill="hold" nodeType="withEffect">
                                  <p:stCondLst>
                                    <p:cond delay="250"/>
                                  </p:stCondLst>
                                  <p:childTnLst>
                                    <p:anim calcmode="lin" valueType="num">
                                      <p:cBhvr additive="base">
                                        <p:cTn id="10" dur="500"/>
                                        <p:tgtEl>
                                          <p:spTgt spid="174"/>
                                        </p:tgtEl>
                                        <p:attrNameLst>
                                          <p:attrName>ppt_x</p:attrName>
                                        </p:attrNameLst>
                                      </p:cBhvr>
                                      <p:tavLst>
                                        <p:tav tm="0">
                                          <p:val>
                                            <p:strVal val="ppt_x"/>
                                          </p:val>
                                        </p:tav>
                                        <p:tav tm="100000">
                                          <p:val>
                                            <p:strVal val="0-ppt_w/2"/>
                                          </p:val>
                                        </p:tav>
                                      </p:tavLst>
                                    </p:anim>
                                    <p:anim calcmode="lin" valueType="num">
                                      <p:cBhvr additive="base">
                                        <p:cTn id="11" dur="500"/>
                                        <p:tgtEl>
                                          <p:spTgt spid="174"/>
                                        </p:tgtEl>
                                        <p:attrNameLst>
                                          <p:attrName>ppt_y</p:attrName>
                                        </p:attrNameLst>
                                      </p:cBhvr>
                                      <p:tavLst>
                                        <p:tav tm="0">
                                          <p:val>
                                            <p:strVal val="ppt_y"/>
                                          </p:val>
                                        </p:tav>
                                        <p:tav tm="100000">
                                          <p:val>
                                            <p:strVal val="ppt_y"/>
                                          </p:val>
                                        </p:tav>
                                      </p:tavLst>
                                    </p:anim>
                                    <p:set>
                                      <p:cBhvr>
                                        <p:cTn id="12" dur="1" fill="hold">
                                          <p:stCondLst>
                                            <p:cond delay="499"/>
                                          </p:stCondLst>
                                        </p:cTn>
                                        <p:tgtEl>
                                          <p:spTgt spid="174"/>
                                        </p:tgtEl>
                                        <p:attrNameLst>
                                          <p:attrName>style.visibility</p:attrName>
                                        </p:attrNameLst>
                                      </p:cBhvr>
                                      <p:to>
                                        <p:strVal val="hidden"/>
                                      </p:to>
                                    </p:set>
                                  </p:childTnLst>
                                </p:cTn>
                              </p:par>
                              <p:par>
                                <p:cTn id="13" presetID="2" presetClass="exit" presetSubtype="8" fill="hold" grpId="0" nodeType="withEffect">
                                  <p:stCondLst>
                                    <p:cond delay="250"/>
                                  </p:stCondLst>
                                  <p:childTnLst>
                                    <p:anim calcmode="lin" valueType="num">
                                      <p:cBhvr additive="base">
                                        <p:cTn id="14" dur="500"/>
                                        <p:tgtEl>
                                          <p:spTgt spid="134"/>
                                        </p:tgtEl>
                                        <p:attrNameLst>
                                          <p:attrName>ppt_x</p:attrName>
                                        </p:attrNameLst>
                                      </p:cBhvr>
                                      <p:tavLst>
                                        <p:tav tm="0">
                                          <p:val>
                                            <p:strVal val="ppt_x"/>
                                          </p:val>
                                        </p:tav>
                                        <p:tav tm="100000">
                                          <p:val>
                                            <p:strVal val="0-ppt_w/2"/>
                                          </p:val>
                                        </p:tav>
                                      </p:tavLst>
                                    </p:anim>
                                    <p:anim calcmode="lin" valueType="num">
                                      <p:cBhvr additive="base">
                                        <p:cTn id="15" dur="500"/>
                                        <p:tgtEl>
                                          <p:spTgt spid="134"/>
                                        </p:tgtEl>
                                        <p:attrNameLst>
                                          <p:attrName>ppt_y</p:attrName>
                                        </p:attrNameLst>
                                      </p:cBhvr>
                                      <p:tavLst>
                                        <p:tav tm="0">
                                          <p:val>
                                            <p:strVal val="ppt_y"/>
                                          </p:val>
                                        </p:tav>
                                        <p:tav tm="100000">
                                          <p:val>
                                            <p:strVal val="ppt_y"/>
                                          </p:val>
                                        </p:tav>
                                      </p:tavLst>
                                    </p:anim>
                                    <p:set>
                                      <p:cBhvr>
                                        <p:cTn id="16" dur="1" fill="hold">
                                          <p:stCondLst>
                                            <p:cond delay="499"/>
                                          </p:stCondLst>
                                        </p:cTn>
                                        <p:tgtEl>
                                          <p:spTgt spid="134"/>
                                        </p:tgtEl>
                                        <p:attrNameLst>
                                          <p:attrName>style.visibility</p:attrName>
                                        </p:attrNameLst>
                                      </p:cBhvr>
                                      <p:to>
                                        <p:strVal val="hidden"/>
                                      </p:to>
                                    </p:se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par>
                          <p:cTn id="21" fill="hold">
                            <p:stCondLst>
                              <p:cond delay="3000"/>
                            </p:stCondLst>
                            <p:childTnLst>
                              <p:par>
                                <p:cTn id="22" presetID="35" presetClass="path" presetSubtype="0" accel="50000" decel="50000" fill="hold" nodeType="afterEffect">
                                  <p:stCondLst>
                                    <p:cond delay="0"/>
                                  </p:stCondLst>
                                  <p:childTnLst>
                                    <p:animMotion origin="layout" path="M 1.04167E-6 -4.81481E-6 L -0.63659 0.00047 " pathEditMode="relative" rAng="0" ptsTypes="AA">
                                      <p:cBhvr>
                                        <p:cTn id="23" dur="1000" fill="hold"/>
                                        <p:tgtEl>
                                          <p:spTgt spid="76"/>
                                        </p:tgtEl>
                                        <p:attrNameLst>
                                          <p:attrName>ppt_x</p:attrName>
                                          <p:attrName>ppt_y</p:attrName>
                                        </p:attrNameLst>
                                      </p:cBhvr>
                                      <p:rCtr x="-31836" y="23"/>
                                    </p:animMotion>
                                  </p:childTnLst>
                                </p:cTn>
                              </p:par>
                            </p:childTnLst>
                          </p:cTn>
                        </p:par>
                        <p:par>
                          <p:cTn id="24" fill="hold">
                            <p:stCondLst>
                              <p:cond delay="4000"/>
                            </p:stCondLst>
                            <p:childTnLst>
                              <p:par>
                                <p:cTn id="25" presetID="22" presetClass="entr" presetSubtype="4" fill="hold" nodeType="after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2000"/>
                                        <p:tgtEl>
                                          <p:spTgt spid="6"/>
                                        </p:tgtEl>
                                      </p:cBhvr>
                                    </p:animEffect>
                                  </p:childTnLst>
                                </p:cTn>
                              </p:par>
                            </p:childTnLst>
                          </p:cTn>
                        </p:par>
                        <p:par>
                          <p:cTn id="28" fill="hold">
                            <p:stCondLst>
                              <p:cond delay="6500"/>
                            </p:stCondLst>
                            <p:childTnLst>
                              <p:par>
                                <p:cTn id="29" presetID="1" presetClass="entr" presetSubtype="0" fill="hold" grpId="0" nodeType="afterEffect">
                                  <p:stCondLst>
                                    <p:cond delay="500"/>
                                  </p:stCondLst>
                                  <p:childTnLst>
                                    <p:set>
                                      <p:cBhvr>
                                        <p:cTn id="30" dur="1" fill="hold">
                                          <p:stCondLst>
                                            <p:cond delay="0"/>
                                          </p:stCondLst>
                                        </p:cTn>
                                        <p:tgtEl>
                                          <p:spTgt spid="206"/>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205"/>
                                        </p:tgtEl>
                                        <p:attrNameLst>
                                          <p:attrName>style.visibility</p:attrName>
                                        </p:attrNameLst>
                                      </p:cBhvr>
                                      <p:to>
                                        <p:strVal val="visible"/>
                                      </p:to>
                                    </p:set>
                                    <p:animEffect transition="in" filter="fade">
                                      <p:cBhvr>
                                        <p:cTn id="33" dur="500"/>
                                        <p:tgtEl>
                                          <p:spTgt spid="205"/>
                                        </p:tgtEl>
                                      </p:cBhvr>
                                    </p:animEffect>
                                  </p:childTnLst>
                                </p:cTn>
                              </p:par>
                              <p:par>
                                <p:cTn id="34" presetID="1" presetClass="entr" presetSubtype="0" fill="hold" nodeType="withEffect">
                                  <p:stCondLst>
                                    <p:cond delay="0"/>
                                  </p:stCondLst>
                                  <p:childTnLst>
                                    <p:set>
                                      <p:cBhvr>
                                        <p:cTn id="35" dur="1" fill="hold">
                                          <p:stCondLst>
                                            <p:cond delay="0"/>
                                          </p:stCondLst>
                                        </p:cTn>
                                        <p:tgtEl>
                                          <p:spTgt spid="38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8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09"/>
                                        </p:tgtEl>
                                        <p:attrNameLst>
                                          <p:attrName>style.visibility</p:attrName>
                                        </p:attrNameLst>
                                      </p:cBhvr>
                                      <p:to>
                                        <p:strVal val="visible"/>
                                      </p:to>
                                    </p:set>
                                    <p:animEffect transition="in" filter="fade">
                                      <p:cBhvr>
                                        <p:cTn id="42" dur="1000"/>
                                        <p:tgtEl>
                                          <p:spTgt spid="209"/>
                                        </p:tgtEl>
                                      </p:cBhvr>
                                    </p:animEffect>
                                    <p:anim calcmode="lin" valueType="num">
                                      <p:cBhvr>
                                        <p:cTn id="43" dur="1000" fill="hold"/>
                                        <p:tgtEl>
                                          <p:spTgt spid="209"/>
                                        </p:tgtEl>
                                        <p:attrNameLst>
                                          <p:attrName>ppt_x</p:attrName>
                                        </p:attrNameLst>
                                      </p:cBhvr>
                                      <p:tavLst>
                                        <p:tav tm="0">
                                          <p:val>
                                            <p:strVal val="#ppt_x"/>
                                          </p:val>
                                        </p:tav>
                                        <p:tav tm="100000">
                                          <p:val>
                                            <p:strVal val="#ppt_x"/>
                                          </p:val>
                                        </p:tav>
                                      </p:tavLst>
                                    </p:anim>
                                    <p:anim calcmode="lin" valueType="num">
                                      <p:cBhvr>
                                        <p:cTn id="44" dur="1000" fill="hold"/>
                                        <p:tgtEl>
                                          <p:spTgt spid="209"/>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6" presetClass="emph" presetSubtype="0" autoRev="1" fill="hold" nodeType="afterEffect">
                                  <p:stCondLst>
                                    <p:cond delay="0"/>
                                  </p:stCondLst>
                                  <p:childTnLst>
                                    <p:animScale>
                                      <p:cBhvr>
                                        <p:cTn id="47" dur="750" fill="hold"/>
                                        <p:tgtEl>
                                          <p:spTgt spid="381"/>
                                        </p:tgtEl>
                                      </p:cBhvr>
                                      <p:by x="150000" y="150000"/>
                                    </p:animScale>
                                  </p:childTnLst>
                                </p:cTn>
                              </p:par>
                              <p:par>
                                <p:cTn id="48" presetID="10" presetClass="entr" presetSubtype="0" fill="hold" grpId="0" nodeType="withEffect">
                                  <p:stCondLst>
                                    <p:cond delay="250"/>
                                  </p:stCondLst>
                                  <p:childTnLst>
                                    <p:set>
                                      <p:cBhvr>
                                        <p:cTn id="49" dur="1" fill="hold">
                                          <p:stCondLst>
                                            <p:cond delay="0"/>
                                          </p:stCondLst>
                                        </p:cTn>
                                        <p:tgtEl>
                                          <p:spTgt spid="383"/>
                                        </p:tgtEl>
                                        <p:attrNameLst>
                                          <p:attrName>style.visibility</p:attrName>
                                        </p:attrNameLst>
                                      </p:cBhvr>
                                      <p:to>
                                        <p:strVal val="visible"/>
                                      </p:to>
                                    </p:set>
                                    <p:animEffect transition="in" filter="fade">
                                      <p:cBhvr>
                                        <p:cTn id="50" dur="750"/>
                                        <p:tgtEl>
                                          <p:spTgt spid="383"/>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750"/>
                                        <p:tgtEl>
                                          <p:spTgt spid="3"/>
                                        </p:tgtEl>
                                      </p:cBhvr>
                                    </p:animEffect>
                                  </p:childTnLst>
                                </p:cTn>
                              </p:par>
                            </p:childTnLst>
                          </p:cTn>
                        </p:par>
                        <p:par>
                          <p:cTn id="54" fill="hold">
                            <p:stCondLst>
                              <p:cond delay="2500"/>
                            </p:stCondLst>
                            <p:childTnLst>
                              <p:par>
                                <p:cTn id="55" presetID="42" presetClass="path" presetSubtype="0" accel="50000" decel="50000" fill="hold" nodeType="afterEffect">
                                  <p:stCondLst>
                                    <p:cond delay="0"/>
                                  </p:stCondLst>
                                  <p:childTnLst>
                                    <p:animMotion origin="layout" path="M 3.33333E-6 -4.07407E-6 L 0.40351 -0.00115 C 0.45 -0.00069 0.45963 -0.08263 0.45625 -0.12222 " pathEditMode="relative" rAng="0" ptsTypes="AAA">
                                      <p:cBhvr from="" to="">
                                        <p:cTn id="56" dur="2500" fill="hold">
                                          <p:stCondLst>
                                            <p:cond delay="0"/>
                                          </p:stCondLst>
                                        </p:cTn>
                                        <p:tgtEl>
                                          <p:spTgt spid="384"/>
                                        </p:tgtEl>
                                        <p:attrNameLst>
                                          <p:attrName>ppt_x</p:attrName>
                                          <p:attrName>ppt_y</p:attrName>
                                        </p:attrNameLst>
                                      </p:cBhvr>
                                      <p:rCtr x="22839" y="-6111"/>
                                    </p:animMotion>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208"/>
                                        </p:tgtEl>
                                        <p:attrNameLst>
                                          <p:attrName>style.visibility</p:attrName>
                                        </p:attrNameLst>
                                      </p:cBhvr>
                                      <p:to>
                                        <p:strVal val="visible"/>
                                      </p:to>
                                    </p:set>
                                    <p:animEffect transition="in" filter="fade">
                                      <p:cBhvr>
                                        <p:cTn id="60" dur="500"/>
                                        <p:tgtEl>
                                          <p:spTgt spid="208"/>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422">
                                            <p:txEl>
                                              <p:pRg st="2" end="2"/>
                                            </p:txEl>
                                          </p:spTgt>
                                        </p:tgtEl>
                                        <p:attrNameLst>
                                          <p:attrName>style.visibility</p:attrName>
                                        </p:attrNameLst>
                                      </p:cBhvr>
                                      <p:to>
                                        <p:strVal val="visible"/>
                                      </p:to>
                                    </p:set>
                                    <p:animEffect transition="in" filter="wipe(left)">
                                      <p:cBhvr>
                                        <p:cTn id="64" dur="500"/>
                                        <p:tgtEl>
                                          <p:spTgt spid="422">
                                            <p:txEl>
                                              <p:pRg st="2" end="2"/>
                                            </p:txEl>
                                          </p:spTgt>
                                        </p:tgtEl>
                                      </p:cBhvr>
                                    </p:animEffect>
                                  </p:childTnLst>
                                </p:cTn>
                              </p:par>
                            </p:childTnLst>
                          </p:cTn>
                        </p:par>
                        <p:par>
                          <p:cTn id="65" fill="hold">
                            <p:stCondLst>
                              <p:cond delay="6000"/>
                            </p:stCondLst>
                            <p:childTnLst>
                              <p:par>
                                <p:cTn id="66" presetID="6" presetClass="emph" presetSubtype="0" autoRev="1" fill="hold" nodeType="afterEffect">
                                  <p:stCondLst>
                                    <p:cond delay="0"/>
                                  </p:stCondLst>
                                  <p:childTnLst>
                                    <p:animScale>
                                      <p:cBhvr>
                                        <p:cTn id="67" dur="750" fill="hold"/>
                                        <p:tgtEl>
                                          <p:spTgt spid="382"/>
                                        </p:tgtEl>
                                      </p:cBhvr>
                                      <p:by x="150000" y="150000"/>
                                    </p:animScale>
                                  </p:childTnLst>
                                </p:cTn>
                              </p:par>
                            </p:childTnLst>
                          </p:cTn>
                        </p:par>
                        <p:par>
                          <p:cTn id="68" fill="hold">
                            <p:stCondLst>
                              <p:cond delay="7500"/>
                            </p:stCondLst>
                            <p:childTnLst>
                              <p:par>
                                <p:cTn id="69" presetID="42" presetClass="path" presetSubtype="0" accel="50000" decel="50000" fill="hold" nodeType="afterEffect">
                                  <p:stCondLst>
                                    <p:cond delay="0"/>
                                  </p:stCondLst>
                                  <p:childTnLst>
                                    <p:animMotion origin="layout" path="M -2.5E-6 2.59259E-6 L 0.62097 2.59259E-6 C 0.67201 -0.00162 0.70065 -0.075 0.70143 -0.13658 " pathEditMode="relative" rAng="0" ptsTypes="AAA">
                                      <p:cBhvr from="" to="">
                                        <p:cTn id="70" dur="2000" fill="hold">
                                          <p:stCondLst>
                                            <p:cond delay="0"/>
                                          </p:stCondLst>
                                        </p:cTn>
                                        <p:tgtEl>
                                          <p:spTgt spid="388"/>
                                        </p:tgtEl>
                                        <p:attrNameLst>
                                          <p:attrName>ppt_x</p:attrName>
                                          <p:attrName>ppt_y</p:attrName>
                                        </p:attrNameLst>
                                      </p:cBhvr>
                                      <p:rCtr x="35065" y="-6829"/>
                                    </p:animMotion>
                                  </p:childTnLst>
                                </p:cTn>
                              </p:par>
                              <p:par>
                                <p:cTn id="71" presetID="10" presetClass="entr" presetSubtype="0" fill="hold" grpId="0" nodeType="withEffect">
                                  <p:stCondLst>
                                    <p:cond delay="1500"/>
                                  </p:stCondLst>
                                  <p:childTnLst>
                                    <p:set>
                                      <p:cBhvr>
                                        <p:cTn id="72" dur="1" fill="hold">
                                          <p:stCondLst>
                                            <p:cond delay="0"/>
                                          </p:stCondLst>
                                        </p:cTn>
                                        <p:tgtEl>
                                          <p:spTgt spid="118"/>
                                        </p:tgtEl>
                                        <p:attrNameLst>
                                          <p:attrName>style.visibility</p:attrName>
                                        </p:attrNameLst>
                                      </p:cBhvr>
                                      <p:to>
                                        <p:strVal val="visible"/>
                                      </p:to>
                                    </p:set>
                                    <p:animEffect transition="in" filter="fade">
                                      <p:cBhvr>
                                        <p:cTn id="73" dur="500"/>
                                        <p:tgtEl>
                                          <p:spTgt spid="118"/>
                                        </p:tgtEl>
                                      </p:cBhvr>
                                    </p:animEffect>
                                  </p:childTnLst>
                                </p:cTn>
                              </p:par>
                            </p:childTnLst>
                          </p:cTn>
                        </p:par>
                        <p:par>
                          <p:cTn id="74" fill="hold">
                            <p:stCondLst>
                              <p:cond delay="9500"/>
                            </p:stCondLst>
                            <p:childTnLst>
                              <p:par>
                                <p:cTn id="75" presetID="42" presetClass="path" presetSubtype="0" accel="50000" decel="50000" fill="hold" nodeType="afterEffect">
                                  <p:stCondLst>
                                    <p:cond delay="0"/>
                                  </p:stCondLst>
                                  <p:childTnLst>
                                    <p:animMotion origin="layout" path="M -2.5E-6 2.59259E-6 L 0.50495 2.59259E-6 C 0.57709 -0.00093 0.57826 -0.07269 0.58282 -0.12107 " pathEditMode="relative" rAng="0" ptsTypes="AAA">
                                      <p:cBhvr from="" to="">
                                        <p:cTn id="76" dur="2000" fill="hold">
                                          <p:stCondLst>
                                            <p:cond delay="0"/>
                                          </p:stCondLst>
                                        </p:cTn>
                                        <p:tgtEl>
                                          <p:spTgt spid="389"/>
                                        </p:tgtEl>
                                        <p:attrNameLst>
                                          <p:attrName>ppt_x</p:attrName>
                                          <p:attrName>ppt_y</p:attrName>
                                        </p:attrNameLst>
                                      </p:cBhvr>
                                      <p:rCtr x="29141" y="-6065"/>
                                    </p:animMotion>
                                  </p:childTnLst>
                                </p:cTn>
                              </p:par>
                              <p:par>
                                <p:cTn id="77" presetID="10" presetClass="entr" presetSubtype="0" fill="hold" grpId="0" nodeType="withEffect">
                                  <p:stCondLst>
                                    <p:cond delay="2050"/>
                                  </p:stCondLst>
                                  <p:childTnLst>
                                    <p:set>
                                      <p:cBhvr>
                                        <p:cTn id="78" dur="1" fill="hold">
                                          <p:stCondLst>
                                            <p:cond delay="0"/>
                                          </p:stCondLst>
                                        </p:cTn>
                                        <p:tgtEl>
                                          <p:spTgt spid="117"/>
                                        </p:tgtEl>
                                        <p:attrNameLst>
                                          <p:attrName>style.visibility</p:attrName>
                                        </p:attrNameLst>
                                      </p:cBhvr>
                                      <p:to>
                                        <p:strVal val="visible"/>
                                      </p:to>
                                    </p:set>
                                    <p:animEffect transition="in" filter="fade">
                                      <p:cBhvr>
                                        <p:cTn id="79" dur="500"/>
                                        <p:tgtEl>
                                          <p:spTgt spid="117"/>
                                        </p:tgtEl>
                                      </p:cBhvr>
                                    </p:animEffect>
                                  </p:childTnLst>
                                </p:cTn>
                              </p:par>
                            </p:childTnLst>
                          </p:cTn>
                        </p:par>
                        <p:par>
                          <p:cTn id="80" fill="hold">
                            <p:stCondLst>
                              <p:cond delay="12050"/>
                            </p:stCondLst>
                            <p:childTnLst>
                              <p:par>
                                <p:cTn id="81" presetID="22" presetClass="entr" presetSubtype="4" fill="hold" nodeType="afterEffect">
                                  <p:stCondLst>
                                    <p:cond delay="550"/>
                                  </p:stCondLst>
                                  <p:childTnLst>
                                    <p:set>
                                      <p:cBhvr>
                                        <p:cTn id="82" dur="1" fill="hold">
                                          <p:stCondLst>
                                            <p:cond delay="0"/>
                                          </p:stCondLst>
                                        </p:cTn>
                                        <p:tgtEl>
                                          <p:spTgt spid="303"/>
                                        </p:tgtEl>
                                        <p:attrNameLst>
                                          <p:attrName>style.visibility</p:attrName>
                                        </p:attrNameLst>
                                      </p:cBhvr>
                                      <p:to>
                                        <p:strVal val="visible"/>
                                      </p:to>
                                    </p:set>
                                    <p:animEffect transition="in" filter="wipe(down)">
                                      <p:cBhvr>
                                        <p:cTn id="83" dur="750"/>
                                        <p:tgtEl>
                                          <p:spTgt spid="303"/>
                                        </p:tgtEl>
                                      </p:cBhvr>
                                    </p:animEffect>
                                  </p:childTnLst>
                                </p:cTn>
                              </p:par>
                            </p:childTnLst>
                          </p:cTn>
                        </p:par>
                        <p:par>
                          <p:cTn id="84" fill="hold">
                            <p:stCondLst>
                              <p:cond delay="13350"/>
                            </p:stCondLst>
                            <p:childTnLst>
                              <p:par>
                                <p:cTn id="85" presetID="10" presetClass="entr" presetSubtype="0" fill="hold" grpId="0" nodeType="afterEffect">
                                  <p:stCondLst>
                                    <p:cond delay="0"/>
                                  </p:stCondLst>
                                  <p:childTnLst>
                                    <p:set>
                                      <p:cBhvr>
                                        <p:cTn id="86" dur="1" fill="hold">
                                          <p:stCondLst>
                                            <p:cond delay="0"/>
                                          </p:stCondLst>
                                        </p:cTn>
                                        <p:tgtEl>
                                          <p:spTgt spid="115"/>
                                        </p:tgtEl>
                                        <p:attrNameLst>
                                          <p:attrName>style.visibility</p:attrName>
                                        </p:attrNameLst>
                                      </p:cBhvr>
                                      <p:to>
                                        <p:strVal val="visible"/>
                                      </p:to>
                                    </p:set>
                                    <p:animEffect transition="in" filter="fade">
                                      <p:cBhvr>
                                        <p:cTn id="87" dur="750"/>
                                        <p:tgtEl>
                                          <p:spTgt spid="11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99"/>
                                        </p:tgtEl>
                                        <p:attrNameLst>
                                          <p:attrName>style.visibility</p:attrName>
                                        </p:attrNameLst>
                                      </p:cBhvr>
                                      <p:to>
                                        <p:strVal val="visible"/>
                                      </p:to>
                                    </p:set>
                                    <p:animEffect transition="in" filter="wipe(left)">
                                      <p:cBhvr>
                                        <p:cTn id="92" dur="750"/>
                                        <p:tgtEl>
                                          <p:spTgt spid="299"/>
                                        </p:tgtEl>
                                      </p:cBhvr>
                                    </p:animEffect>
                                  </p:childTnLst>
                                </p:cTn>
                              </p:par>
                            </p:childTnLst>
                          </p:cTn>
                        </p:par>
                        <p:par>
                          <p:cTn id="93" fill="hold">
                            <p:stCondLst>
                              <p:cond delay="750"/>
                            </p:stCondLst>
                            <p:childTnLst>
                              <p:par>
                                <p:cTn id="94" presetID="10" presetClass="entr" presetSubtype="0" fill="hold" grpId="0" nodeType="afterEffect">
                                  <p:stCondLst>
                                    <p:cond delay="0"/>
                                  </p:stCondLst>
                                  <p:childTnLst>
                                    <p:set>
                                      <p:cBhvr>
                                        <p:cTn id="95" dur="1" fill="hold">
                                          <p:stCondLst>
                                            <p:cond delay="0"/>
                                          </p:stCondLst>
                                        </p:cTn>
                                        <p:tgtEl>
                                          <p:spTgt spid="292"/>
                                        </p:tgtEl>
                                        <p:attrNameLst>
                                          <p:attrName>style.visibility</p:attrName>
                                        </p:attrNameLst>
                                      </p:cBhvr>
                                      <p:to>
                                        <p:strVal val="visible"/>
                                      </p:to>
                                    </p:set>
                                    <p:animEffect transition="in" filter="fade">
                                      <p:cBhvr>
                                        <p:cTn id="96" dur="500"/>
                                        <p:tgtEl>
                                          <p:spTgt spid="292"/>
                                        </p:tgtEl>
                                      </p:cBhvr>
                                    </p:animEffect>
                                  </p:childTnLst>
                                </p:cTn>
                              </p:par>
                            </p:childTnLst>
                          </p:cTn>
                        </p:par>
                        <p:par>
                          <p:cTn id="97" fill="hold">
                            <p:stCondLst>
                              <p:cond delay="1250"/>
                            </p:stCondLst>
                            <p:childTnLst>
                              <p:par>
                                <p:cTn id="98" presetID="22" presetClass="entr" presetSubtype="8" fill="hold" nodeType="afterEffect">
                                  <p:stCondLst>
                                    <p:cond delay="0"/>
                                  </p:stCondLst>
                                  <p:childTnLst>
                                    <p:set>
                                      <p:cBhvr>
                                        <p:cTn id="99" dur="1" fill="hold">
                                          <p:stCondLst>
                                            <p:cond delay="0"/>
                                          </p:stCondLst>
                                        </p:cTn>
                                        <p:tgtEl>
                                          <p:spTgt spid="300"/>
                                        </p:tgtEl>
                                        <p:attrNameLst>
                                          <p:attrName>style.visibility</p:attrName>
                                        </p:attrNameLst>
                                      </p:cBhvr>
                                      <p:to>
                                        <p:strVal val="visible"/>
                                      </p:to>
                                    </p:set>
                                    <p:animEffect transition="in" filter="wipe(left)">
                                      <p:cBhvr>
                                        <p:cTn id="100" dur="750"/>
                                        <p:tgtEl>
                                          <p:spTgt spid="300"/>
                                        </p:tgtEl>
                                      </p:cBhvr>
                                    </p:animEffect>
                                  </p:childTnLst>
                                </p:cTn>
                              </p:par>
                              <p:par>
                                <p:cTn id="101" presetID="22" presetClass="entr" presetSubtype="4" fill="hold" nodeType="with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wipe(down)">
                                      <p:cBhvr>
                                        <p:cTn id="103" dur="1500"/>
                                        <p:tgtEl>
                                          <p:spTgt spid="7"/>
                                        </p:tgtEl>
                                      </p:cBhvr>
                                    </p:animEffect>
                                  </p:childTnLst>
                                </p:cTn>
                              </p:par>
                              <p:par>
                                <p:cTn id="104" presetID="10" presetClass="entr" presetSubtype="0" fill="hold" grpId="0" nodeType="withEffect">
                                  <p:stCondLst>
                                    <p:cond delay="1500"/>
                                  </p:stCondLst>
                                  <p:childTnLst>
                                    <p:set>
                                      <p:cBhvr>
                                        <p:cTn id="105" dur="1" fill="hold">
                                          <p:stCondLst>
                                            <p:cond delay="0"/>
                                          </p:stCondLst>
                                        </p:cTn>
                                        <p:tgtEl>
                                          <p:spTgt spid="269"/>
                                        </p:tgtEl>
                                        <p:attrNameLst>
                                          <p:attrName>style.visibility</p:attrName>
                                        </p:attrNameLst>
                                      </p:cBhvr>
                                      <p:to>
                                        <p:strVal val="visible"/>
                                      </p:to>
                                    </p:set>
                                    <p:animEffect transition="in" filter="fade">
                                      <p:cBhvr>
                                        <p:cTn id="106" dur="1000"/>
                                        <p:tgtEl>
                                          <p:spTgt spid="269"/>
                                        </p:tgtEl>
                                      </p:cBhvr>
                                    </p:animEffect>
                                  </p:childTnLst>
                                </p:cTn>
                              </p:par>
                              <p:par>
                                <p:cTn id="107" presetID="22" presetClass="entr" presetSubtype="8" fill="hold" nodeType="withEffect">
                                  <p:stCondLst>
                                    <p:cond delay="1500"/>
                                  </p:stCondLst>
                                  <p:childTnLst>
                                    <p:set>
                                      <p:cBhvr>
                                        <p:cTn id="108" dur="1" fill="hold">
                                          <p:stCondLst>
                                            <p:cond delay="0"/>
                                          </p:stCondLst>
                                        </p:cTn>
                                        <p:tgtEl>
                                          <p:spTgt spid="422">
                                            <p:txEl>
                                              <p:pRg st="3" end="3"/>
                                            </p:txEl>
                                          </p:spTgt>
                                        </p:tgtEl>
                                        <p:attrNameLst>
                                          <p:attrName>style.visibility</p:attrName>
                                        </p:attrNameLst>
                                      </p:cBhvr>
                                      <p:to>
                                        <p:strVal val="visible"/>
                                      </p:to>
                                    </p:set>
                                    <p:animEffect transition="in" filter="wipe(left)">
                                      <p:cBhvr>
                                        <p:cTn id="109" dur="500"/>
                                        <p:tgtEl>
                                          <p:spTgt spid="422">
                                            <p:txEl>
                                              <p:pRg st="3" end="3"/>
                                            </p:txEl>
                                          </p:spTgt>
                                        </p:tgtEl>
                                      </p:cBhvr>
                                    </p:animEffect>
                                  </p:childTnLst>
                                </p:cTn>
                              </p:par>
                            </p:childTnLst>
                          </p:cTn>
                        </p:par>
                        <p:par>
                          <p:cTn id="110" fill="hold">
                            <p:stCondLst>
                              <p:cond delay="3750"/>
                            </p:stCondLst>
                            <p:childTnLst>
                              <p:par>
                                <p:cTn id="111" presetID="10" presetClass="entr" presetSubtype="0" fill="hold" grpId="0" nodeType="afterEffect">
                                  <p:stCondLst>
                                    <p:cond delay="0"/>
                                  </p:stCondLst>
                                  <p:childTnLst>
                                    <p:set>
                                      <p:cBhvr>
                                        <p:cTn id="112" dur="1" fill="hold">
                                          <p:stCondLst>
                                            <p:cond delay="0"/>
                                          </p:stCondLst>
                                        </p:cTn>
                                        <p:tgtEl>
                                          <p:spTgt spid="431"/>
                                        </p:tgtEl>
                                        <p:attrNameLst>
                                          <p:attrName>style.visibility</p:attrName>
                                        </p:attrNameLst>
                                      </p:cBhvr>
                                      <p:to>
                                        <p:strVal val="visible"/>
                                      </p:to>
                                    </p:set>
                                    <p:animEffect transition="in" filter="fade">
                                      <p:cBhvr>
                                        <p:cTn id="113" dur="500"/>
                                        <p:tgtEl>
                                          <p:spTgt spid="431"/>
                                        </p:tgtEl>
                                      </p:cBhvr>
                                    </p:animEffect>
                                  </p:childTnLst>
                                </p:cTn>
                              </p:par>
                            </p:childTnLst>
                          </p:cTn>
                        </p:par>
                        <p:par>
                          <p:cTn id="114" fill="hold">
                            <p:stCondLst>
                              <p:cond delay="4250"/>
                            </p:stCondLst>
                            <p:childTnLst>
                              <p:par>
                                <p:cTn id="115" presetID="22" presetClass="entr" presetSubtype="2" fill="hold" nodeType="afterEffect">
                                  <p:stCondLst>
                                    <p:cond delay="0"/>
                                  </p:stCondLst>
                                  <p:childTnLst>
                                    <p:set>
                                      <p:cBhvr>
                                        <p:cTn id="116" dur="1" fill="hold">
                                          <p:stCondLst>
                                            <p:cond delay="0"/>
                                          </p:stCondLst>
                                        </p:cTn>
                                        <p:tgtEl>
                                          <p:spTgt spid="432"/>
                                        </p:tgtEl>
                                        <p:attrNameLst>
                                          <p:attrName>style.visibility</p:attrName>
                                        </p:attrNameLst>
                                      </p:cBhvr>
                                      <p:to>
                                        <p:strVal val="visible"/>
                                      </p:to>
                                    </p:set>
                                    <p:animEffect transition="in" filter="wipe(right)">
                                      <p:cBhvr>
                                        <p:cTn id="117" dur="750"/>
                                        <p:tgtEl>
                                          <p:spTgt spid="43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422">
                                            <p:txEl>
                                              <p:pRg st="4" end="4"/>
                                            </p:txEl>
                                          </p:spTgt>
                                        </p:tgtEl>
                                        <p:attrNameLst>
                                          <p:attrName>style.visibility</p:attrName>
                                        </p:attrNameLst>
                                      </p:cBhvr>
                                      <p:to>
                                        <p:strVal val="visible"/>
                                      </p:to>
                                    </p:set>
                                    <p:animEffect transition="in" filter="wipe(left)">
                                      <p:cBhvr>
                                        <p:cTn id="122" dur="1000"/>
                                        <p:tgtEl>
                                          <p:spTgt spid="422">
                                            <p:txEl>
                                              <p:pRg st="4" end="4"/>
                                            </p:txEl>
                                          </p:spTgt>
                                        </p:tgtEl>
                                      </p:cBhvr>
                                    </p:animEffect>
                                  </p:childTnLst>
                                </p:cTn>
                              </p:par>
                            </p:childTnLst>
                          </p:cTn>
                        </p:par>
                        <p:par>
                          <p:cTn id="123" fill="hold">
                            <p:stCondLst>
                              <p:cond delay="1000"/>
                            </p:stCondLst>
                            <p:childTnLst>
                              <p:par>
                                <p:cTn id="124" presetID="47" presetClass="entr" presetSubtype="0" fill="hold" grpId="0" nodeType="afterEffect">
                                  <p:stCondLst>
                                    <p:cond delay="0"/>
                                  </p:stCondLst>
                                  <p:childTnLst>
                                    <p:set>
                                      <p:cBhvr>
                                        <p:cTn id="125" dur="1" fill="hold">
                                          <p:stCondLst>
                                            <p:cond delay="0"/>
                                          </p:stCondLst>
                                        </p:cTn>
                                        <p:tgtEl>
                                          <p:spTgt spid="424"/>
                                        </p:tgtEl>
                                        <p:attrNameLst>
                                          <p:attrName>style.visibility</p:attrName>
                                        </p:attrNameLst>
                                      </p:cBhvr>
                                      <p:to>
                                        <p:strVal val="visible"/>
                                      </p:to>
                                    </p:set>
                                    <p:animEffect transition="in" filter="fade">
                                      <p:cBhvr>
                                        <p:cTn id="126" dur="1000"/>
                                        <p:tgtEl>
                                          <p:spTgt spid="424"/>
                                        </p:tgtEl>
                                      </p:cBhvr>
                                    </p:animEffect>
                                    <p:anim calcmode="lin" valueType="num">
                                      <p:cBhvr>
                                        <p:cTn id="127" dur="1000" fill="hold"/>
                                        <p:tgtEl>
                                          <p:spTgt spid="424"/>
                                        </p:tgtEl>
                                        <p:attrNameLst>
                                          <p:attrName>ppt_x</p:attrName>
                                        </p:attrNameLst>
                                      </p:cBhvr>
                                      <p:tavLst>
                                        <p:tav tm="0">
                                          <p:val>
                                            <p:strVal val="#ppt_x"/>
                                          </p:val>
                                        </p:tav>
                                        <p:tav tm="100000">
                                          <p:val>
                                            <p:strVal val="#ppt_x"/>
                                          </p:val>
                                        </p:tav>
                                      </p:tavLst>
                                    </p:anim>
                                    <p:anim calcmode="lin" valueType="num">
                                      <p:cBhvr>
                                        <p:cTn id="128" dur="1000" fill="hold"/>
                                        <p:tgtEl>
                                          <p:spTgt spid="424"/>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250"/>
                                  </p:stCondLst>
                                  <p:childTnLst>
                                    <p:set>
                                      <p:cBhvr>
                                        <p:cTn id="130" dur="1" fill="hold">
                                          <p:stCondLst>
                                            <p:cond delay="0"/>
                                          </p:stCondLst>
                                        </p:cTn>
                                        <p:tgtEl>
                                          <p:spTgt spid="425"/>
                                        </p:tgtEl>
                                        <p:attrNameLst>
                                          <p:attrName>style.visibility</p:attrName>
                                        </p:attrNameLst>
                                      </p:cBhvr>
                                      <p:to>
                                        <p:strVal val="visible"/>
                                      </p:to>
                                    </p:set>
                                    <p:animEffect transition="in" filter="fade">
                                      <p:cBhvr>
                                        <p:cTn id="131" dur="1000"/>
                                        <p:tgtEl>
                                          <p:spTgt spid="425"/>
                                        </p:tgtEl>
                                      </p:cBhvr>
                                    </p:animEffect>
                                    <p:anim calcmode="lin" valueType="num">
                                      <p:cBhvr>
                                        <p:cTn id="132" dur="1000" fill="hold"/>
                                        <p:tgtEl>
                                          <p:spTgt spid="425"/>
                                        </p:tgtEl>
                                        <p:attrNameLst>
                                          <p:attrName>ppt_x</p:attrName>
                                        </p:attrNameLst>
                                      </p:cBhvr>
                                      <p:tavLst>
                                        <p:tav tm="0">
                                          <p:val>
                                            <p:strVal val="#ppt_x"/>
                                          </p:val>
                                        </p:tav>
                                        <p:tav tm="100000">
                                          <p:val>
                                            <p:strVal val="#ppt_x"/>
                                          </p:val>
                                        </p:tav>
                                      </p:tavLst>
                                    </p:anim>
                                    <p:anim calcmode="lin" valueType="num">
                                      <p:cBhvr>
                                        <p:cTn id="133" dur="1000" fill="hold"/>
                                        <p:tgtEl>
                                          <p:spTgt spid="42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350"/>
                                  </p:stCondLst>
                                  <p:childTnLst>
                                    <p:set>
                                      <p:cBhvr>
                                        <p:cTn id="135" dur="1" fill="hold">
                                          <p:stCondLst>
                                            <p:cond delay="0"/>
                                          </p:stCondLst>
                                        </p:cTn>
                                        <p:tgtEl>
                                          <p:spTgt spid="423"/>
                                        </p:tgtEl>
                                        <p:attrNameLst>
                                          <p:attrName>style.visibility</p:attrName>
                                        </p:attrNameLst>
                                      </p:cBhvr>
                                      <p:to>
                                        <p:strVal val="visible"/>
                                      </p:to>
                                    </p:set>
                                    <p:animEffect transition="in" filter="fade">
                                      <p:cBhvr>
                                        <p:cTn id="136" dur="1000"/>
                                        <p:tgtEl>
                                          <p:spTgt spid="423"/>
                                        </p:tgtEl>
                                      </p:cBhvr>
                                    </p:animEffect>
                                    <p:anim calcmode="lin" valueType="num">
                                      <p:cBhvr>
                                        <p:cTn id="137" dur="1000" fill="hold"/>
                                        <p:tgtEl>
                                          <p:spTgt spid="423"/>
                                        </p:tgtEl>
                                        <p:attrNameLst>
                                          <p:attrName>ppt_x</p:attrName>
                                        </p:attrNameLst>
                                      </p:cBhvr>
                                      <p:tavLst>
                                        <p:tav tm="0">
                                          <p:val>
                                            <p:strVal val="#ppt_x"/>
                                          </p:val>
                                        </p:tav>
                                        <p:tav tm="100000">
                                          <p:val>
                                            <p:strVal val="#ppt_x"/>
                                          </p:val>
                                        </p:tav>
                                      </p:tavLst>
                                    </p:anim>
                                    <p:anim calcmode="lin" valueType="num">
                                      <p:cBhvr>
                                        <p:cTn id="138" dur="1000" fill="hold"/>
                                        <p:tgtEl>
                                          <p:spTgt spid="423"/>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450"/>
                                  </p:stCondLst>
                                  <p:childTnLst>
                                    <p:set>
                                      <p:cBhvr>
                                        <p:cTn id="140" dur="1" fill="hold">
                                          <p:stCondLst>
                                            <p:cond delay="0"/>
                                          </p:stCondLst>
                                        </p:cTn>
                                        <p:tgtEl>
                                          <p:spTgt spid="426"/>
                                        </p:tgtEl>
                                        <p:attrNameLst>
                                          <p:attrName>style.visibility</p:attrName>
                                        </p:attrNameLst>
                                      </p:cBhvr>
                                      <p:to>
                                        <p:strVal val="visible"/>
                                      </p:to>
                                    </p:set>
                                    <p:animEffect transition="in" filter="fade">
                                      <p:cBhvr>
                                        <p:cTn id="141" dur="1000"/>
                                        <p:tgtEl>
                                          <p:spTgt spid="426"/>
                                        </p:tgtEl>
                                      </p:cBhvr>
                                    </p:animEffect>
                                    <p:anim calcmode="lin" valueType="num">
                                      <p:cBhvr>
                                        <p:cTn id="142" dur="1000" fill="hold"/>
                                        <p:tgtEl>
                                          <p:spTgt spid="426"/>
                                        </p:tgtEl>
                                        <p:attrNameLst>
                                          <p:attrName>ppt_x</p:attrName>
                                        </p:attrNameLst>
                                      </p:cBhvr>
                                      <p:tavLst>
                                        <p:tav tm="0">
                                          <p:val>
                                            <p:strVal val="#ppt_x"/>
                                          </p:val>
                                        </p:tav>
                                        <p:tav tm="100000">
                                          <p:val>
                                            <p:strVal val="#ppt_x"/>
                                          </p:val>
                                        </p:tav>
                                      </p:tavLst>
                                    </p:anim>
                                    <p:anim calcmode="lin" valueType="num">
                                      <p:cBhvr>
                                        <p:cTn id="143" dur="1000" fill="hold"/>
                                        <p:tgtEl>
                                          <p:spTgt spid="426"/>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28"/>
                                        </p:tgtEl>
                                        <p:attrNameLst>
                                          <p:attrName>style.visibility</p:attrName>
                                        </p:attrNameLst>
                                      </p:cBhvr>
                                      <p:to>
                                        <p:strVal val="visible"/>
                                      </p:to>
                                    </p:set>
                                    <p:animEffect transition="in" filter="fade">
                                      <p:cBhvr>
                                        <p:cTn id="146" dur="1000"/>
                                        <p:tgtEl>
                                          <p:spTgt spid="428"/>
                                        </p:tgtEl>
                                      </p:cBhvr>
                                    </p:animEffect>
                                    <p:anim calcmode="lin" valueType="num">
                                      <p:cBhvr>
                                        <p:cTn id="147" dur="1000" fill="hold"/>
                                        <p:tgtEl>
                                          <p:spTgt spid="428"/>
                                        </p:tgtEl>
                                        <p:attrNameLst>
                                          <p:attrName>ppt_x</p:attrName>
                                        </p:attrNameLst>
                                      </p:cBhvr>
                                      <p:tavLst>
                                        <p:tav tm="0">
                                          <p:val>
                                            <p:strVal val="#ppt_x"/>
                                          </p:val>
                                        </p:tav>
                                        <p:tav tm="100000">
                                          <p:val>
                                            <p:strVal val="#ppt_x"/>
                                          </p:val>
                                        </p:tav>
                                      </p:tavLst>
                                    </p:anim>
                                    <p:anim calcmode="lin" valueType="num">
                                      <p:cBhvr>
                                        <p:cTn id="148" dur="1000" fill="hold"/>
                                        <p:tgtEl>
                                          <p:spTgt spid="428"/>
                                        </p:tgtEl>
                                        <p:attrNameLst>
                                          <p:attrName>ppt_y</p:attrName>
                                        </p:attrNameLst>
                                      </p:cBhvr>
                                      <p:tavLst>
                                        <p:tav tm="0">
                                          <p:val>
                                            <p:strVal val="#ppt_y-.1"/>
                                          </p:val>
                                        </p:tav>
                                        <p:tav tm="100000">
                                          <p:val>
                                            <p:strVal val="#ppt_y"/>
                                          </p:val>
                                        </p:tav>
                                      </p:tavLst>
                                    </p:anim>
                                  </p:childTnLst>
                                </p:cTn>
                              </p:par>
                              <p:par>
                                <p:cTn id="149" presetID="47" presetClass="entr" presetSubtype="0" fill="hold" grpId="0" nodeType="withEffect">
                                  <p:stCondLst>
                                    <p:cond delay="250"/>
                                  </p:stCondLst>
                                  <p:childTnLst>
                                    <p:set>
                                      <p:cBhvr>
                                        <p:cTn id="150" dur="1" fill="hold">
                                          <p:stCondLst>
                                            <p:cond delay="0"/>
                                          </p:stCondLst>
                                        </p:cTn>
                                        <p:tgtEl>
                                          <p:spTgt spid="430"/>
                                        </p:tgtEl>
                                        <p:attrNameLst>
                                          <p:attrName>style.visibility</p:attrName>
                                        </p:attrNameLst>
                                      </p:cBhvr>
                                      <p:to>
                                        <p:strVal val="visible"/>
                                      </p:to>
                                    </p:set>
                                    <p:animEffect transition="in" filter="fade">
                                      <p:cBhvr>
                                        <p:cTn id="151" dur="1000"/>
                                        <p:tgtEl>
                                          <p:spTgt spid="430"/>
                                        </p:tgtEl>
                                      </p:cBhvr>
                                    </p:animEffect>
                                    <p:anim calcmode="lin" valueType="num">
                                      <p:cBhvr>
                                        <p:cTn id="152" dur="1000" fill="hold"/>
                                        <p:tgtEl>
                                          <p:spTgt spid="430"/>
                                        </p:tgtEl>
                                        <p:attrNameLst>
                                          <p:attrName>ppt_x</p:attrName>
                                        </p:attrNameLst>
                                      </p:cBhvr>
                                      <p:tavLst>
                                        <p:tav tm="0">
                                          <p:val>
                                            <p:strVal val="#ppt_x"/>
                                          </p:val>
                                        </p:tav>
                                        <p:tav tm="100000">
                                          <p:val>
                                            <p:strVal val="#ppt_x"/>
                                          </p:val>
                                        </p:tav>
                                      </p:tavLst>
                                    </p:anim>
                                    <p:anim calcmode="lin" valueType="num">
                                      <p:cBhvr>
                                        <p:cTn id="153" dur="1000" fill="hold"/>
                                        <p:tgtEl>
                                          <p:spTgt spid="430"/>
                                        </p:tgtEl>
                                        <p:attrNameLst>
                                          <p:attrName>ppt_y</p:attrName>
                                        </p:attrNameLst>
                                      </p:cBhvr>
                                      <p:tavLst>
                                        <p:tav tm="0">
                                          <p:val>
                                            <p:strVal val="#ppt_y-.1"/>
                                          </p:val>
                                        </p:tav>
                                        <p:tav tm="100000">
                                          <p:val>
                                            <p:strVal val="#ppt_y"/>
                                          </p:val>
                                        </p:tav>
                                      </p:tavLst>
                                    </p:anim>
                                  </p:childTnLst>
                                </p:cTn>
                              </p:par>
                              <p:par>
                                <p:cTn id="154" presetID="47" presetClass="entr" presetSubtype="0" fill="hold" grpId="0" nodeType="withEffect">
                                  <p:stCondLst>
                                    <p:cond delay="450"/>
                                  </p:stCondLst>
                                  <p:childTnLst>
                                    <p:set>
                                      <p:cBhvr>
                                        <p:cTn id="155" dur="1" fill="hold">
                                          <p:stCondLst>
                                            <p:cond delay="0"/>
                                          </p:stCondLst>
                                        </p:cTn>
                                        <p:tgtEl>
                                          <p:spTgt spid="429"/>
                                        </p:tgtEl>
                                        <p:attrNameLst>
                                          <p:attrName>style.visibility</p:attrName>
                                        </p:attrNameLst>
                                      </p:cBhvr>
                                      <p:to>
                                        <p:strVal val="visible"/>
                                      </p:to>
                                    </p:set>
                                    <p:animEffect transition="in" filter="fade">
                                      <p:cBhvr>
                                        <p:cTn id="156" dur="1000"/>
                                        <p:tgtEl>
                                          <p:spTgt spid="429"/>
                                        </p:tgtEl>
                                      </p:cBhvr>
                                    </p:animEffect>
                                    <p:anim calcmode="lin" valueType="num">
                                      <p:cBhvr>
                                        <p:cTn id="157" dur="1000" fill="hold"/>
                                        <p:tgtEl>
                                          <p:spTgt spid="429"/>
                                        </p:tgtEl>
                                        <p:attrNameLst>
                                          <p:attrName>ppt_x</p:attrName>
                                        </p:attrNameLst>
                                      </p:cBhvr>
                                      <p:tavLst>
                                        <p:tav tm="0">
                                          <p:val>
                                            <p:strVal val="#ppt_x"/>
                                          </p:val>
                                        </p:tav>
                                        <p:tav tm="100000">
                                          <p:val>
                                            <p:strVal val="#ppt_x"/>
                                          </p:val>
                                        </p:tav>
                                      </p:tavLst>
                                    </p:anim>
                                    <p:anim calcmode="lin" valueType="num">
                                      <p:cBhvr>
                                        <p:cTn id="158" dur="1000" fill="hold"/>
                                        <p:tgtEl>
                                          <p:spTgt spid="429"/>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550"/>
                                  </p:stCondLst>
                                  <p:childTnLst>
                                    <p:set>
                                      <p:cBhvr>
                                        <p:cTn id="160" dur="1" fill="hold">
                                          <p:stCondLst>
                                            <p:cond delay="0"/>
                                          </p:stCondLst>
                                        </p:cTn>
                                        <p:tgtEl>
                                          <p:spTgt spid="427"/>
                                        </p:tgtEl>
                                        <p:attrNameLst>
                                          <p:attrName>style.visibility</p:attrName>
                                        </p:attrNameLst>
                                      </p:cBhvr>
                                      <p:to>
                                        <p:strVal val="visible"/>
                                      </p:to>
                                    </p:set>
                                    <p:animEffect transition="in" filter="fade">
                                      <p:cBhvr>
                                        <p:cTn id="161" dur="1000"/>
                                        <p:tgtEl>
                                          <p:spTgt spid="427"/>
                                        </p:tgtEl>
                                      </p:cBhvr>
                                    </p:animEffect>
                                    <p:anim calcmode="lin" valueType="num">
                                      <p:cBhvr>
                                        <p:cTn id="162" dur="1000" fill="hold"/>
                                        <p:tgtEl>
                                          <p:spTgt spid="427"/>
                                        </p:tgtEl>
                                        <p:attrNameLst>
                                          <p:attrName>ppt_x</p:attrName>
                                        </p:attrNameLst>
                                      </p:cBhvr>
                                      <p:tavLst>
                                        <p:tav tm="0">
                                          <p:val>
                                            <p:strVal val="#ppt_x"/>
                                          </p:val>
                                        </p:tav>
                                        <p:tav tm="100000">
                                          <p:val>
                                            <p:strVal val="#ppt_x"/>
                                          </p:val>
                                        </p:tav>
                                      </p:tavLst>
                                    </p:anim>
                                    <p:anim calcmode="lin" valueType="num">
                                      <p:cBhvr>
                                        <p:cTn id="163"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animBg="1"/>
      <p:bldP spid="115" grpId="0" animBg="1"/>
      <p:bldP spid="117" grpId="0"/>
      <p:bldP spid="118" grpId="0"/>
      <p:bldP spid="3" grpId="0" animBg="1"/>
      <p:bldP spid="383" grpId="0" animBg="1"/>
      <p:bldP spid="134" grpId="0"/>
      <p:bldP spid="205" grpId="0"/>
      <p:bldP spid="208" grpId="0"/>
      <p:bldP spid="209" grpId="0"/>
      <p:bldP spid="423" grpId="0" animBg="1"/>
      <p:bldP spid="424" grpId="0" animBg="1"/>
      <p:bldP spid="425" grpId="0" animBg="1"/>
      <p:bldP spid="426" grpId="0" animBg="1"/>
      <p:bldP spid="427" grpId="0" animBg="1"/>
      <p:bldP spid="428" grpId="0" animBg="1"/>
      <p:bldP spid="429" grpId="0" animBg="1"/>
      <p:bldP spid="430" grpId="0" animBg="1"/>
      <p:bldP spid="269" grpId="0" animBg="1"/>
      <p:bldP spid="431" grpId="0" animBg="1"/>
      <p:bldP spid="20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6" name="Group 235"/>
          <p:cNvGrpSpPr/>
          <p:nvPr/>
        </p:nvGrpSpPr>
        <p:grpSpPr>
          <a:xfrm>
            <a:off x="-2496393" y="2420905"/>
            <a:ext cx="14804117" cy="3051517"/>
            <a:chOff x="-2669594" y="1419125"/>
            <a:chExt cx="19738823" cy="4068689"/>
          </a:xfrm>
        </p:grpSpPr>
        <p:pic>
          <p:nvPicPr>
            <p:cNvPr id="237" name="Picture 2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594" y="1419125"/>
              <a:ext cx="19738823" cy="4068689"/>
            </a:xfrm>
            <a:prstGeom prst="rect">
              <a:avLst/>
            </a:prstGeom>
          </p:spPr>
        </p:pic>
        <p:grpSp>
          <p:nvGrpSpPr>
            <p:cNvPr id="238" name="Group 237"/>
            <p:cNvGrpSpPr/>
            <p:nvPr/>
          </p:nvGrpSpPr>
          <p:grpSpPr>
            <a:xfrm>
              <a:off x="1580476" y="1422886"/>
              <a:ext cx="6669222" cy="487355"/>
              <a:chOff x="1580476" y="1422886"/>
              <a:chExt cx="6669222" cy="487355"/>
            </a:xfrm>
          </p:grpSpPr>
          <p:grpSp>
            <p:nvGrpSpPr>
              <p:cNvPr id="239" name="Group 238"/>
              <p:cNvGrpSpPr/>
              <p:nvPr/>
            </p:nvGrpSpPr>
            <p:grpSpPr>
              <a:xfrm>
                <a:off x="1580476" y="1422886"/>
                <a:ext cx="1014633" cy="453154"/>
                <a:chOff x="4024280" y="2682485"/>
                <a:chExt cx="1014633" cy="453154"/>
              </a:xfrm>
            </p:grpSpPr>
            <p:grpSp>
              <p:nvGrpSpPr>
                <p:cNvPr id="287" name="Group 286"/>
                <p:cNvGrpSpPr/>
                <p:nvPr/>
              </p:nvGrpSpPr>
              <p:grpSpPr>
                <a:xfrm>
                  <a:off x="4024280" y="2822101"/>
                  <a:ext cx="1014328" cy="313538"/>
                  <a:chOff x="4024280" y="2822101"/>
                  <a:chExt cx="1014328" cy="313538"/>
                </a:xfrm>
              </p:grpSpPr>
              <p:sp>
                <p:nvSpPr>
                  <p:cNvPr id="297" name="Oval 296"/>
                  <p:cNvSpPr/>
                  <p:nvPr/>
                </p:nvSpPr>
                <p:spPr>
                  <a:xfrm rot="21327714">
                    <a:off x="4024280" y="2822101"/>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98" name="Oval 297"/>
                  <p:cNvSpPr/>
                  <p:nvPr/>
                </p:nvSpPr>
                <p:spPr>
                  <a:xfrm rot="21327714">
                    <a:off x="4409844" y="2829554"/>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99" name="Oval 298"/>
                  <p:cNvSpPr/>
                  <p:nvPr/>
                </p:nvSpPr>
                <p:spPr>
                  <a:xfrm rot="21327714">
                    <a:off x="4193201" y="2924418"/>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300" name="Oval 299"/>
                  <p:cNvSpPr/>
                  <p:nvPr/>
                </p:nvSpPr>
                <p:spPr>
                  <a:xfrm rot="21327714">
                    <a:off x="4566328" y="2936046"/>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301" name="Oval 300"/>
                  <p:cNvSpPr/>
                  <p:nvPr/>
                </p:nvSpPr>
                <p:spPr>
                  <a:xfrm rot="21327714">
                    <a:off x="4086383" y="3008371"/>
                    <a:ext cx="472280" cy="127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302" name="Oval 301"/>
                  <p:cNvSpPr/>
                  <p:nvPr/>
                </p:nvSpPr>
                <p:spPr>
                  <a:xfrm rot="21327714">
                    <a:off x="4478016" y="3026735"/>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grpSp>
              <p:nvGrpSpPr>
                <p:cNvPr id="288" name="Group 287"/>
                <p:cNvGrpSpPr/>
                <p:nvPr/>
              </p:nvGrpSpPr>
              <p:grpSpPr>
                <a:xfrm>
                  <a:off x="4040964" y="2682485"/>
                  <a:ext cx="997949" cy="425669"/>
                  <a:chOff x="4050050" y="2690085"/>
                  <a:chExt cx="997949" cy="425669"/>
                </a:xfrm>
              </p:grpSpPr>
              <p:pic>
                <p:nvPicPr>
                  <p:cNvPr id="291" name="Picture 29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869116">
                    <a:off x="4093210" y="2943088"/>
                    <a:ext cx="452892" cy="164917"/>
                  </a:xfrm>
                  <a:prstGeom prst="rect">
                    <a:avLst/>
                  </a:prstGeom>
                </p:spPr>
              </p:pic>
              <p:pic>
                <p:nvPicPr>
                  <p:cNvPr id="292" name="Picture 29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47202" y="2950837"/>
                    <a:ext cx="452892" cy="164917"/>
                  </a:xfrm>
                  <a:prstGeom prst="rect">
                    <a:avLst/>
                  </a:prstGeom>
                </p:spPr>
              </p:pic>
              <p:pic>
                <p:nvPicPr>
                  <p:cNvPr id="293" name="Picture 29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844426">
                    <a:off x="4595107" y="2850448"/>
                    <a:ext cx="452892" cy="164917"/>
                  </a:xfrm>
                  <a:prstGeom prst="rect">
                    <a:avLst/>
                  </a:prstGeom>
                </p:spPr>
              </p:pic>
              <p:pic>
                <p:nvPicPr>
                  <p:cNvPr id="294" name="Picture 29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789660">
                    <a:off x="4185612" y="2801923"/>
                    <a:ext cx="452892" cy="164917"/>
                  </a:xfrm>
                  <a:prstGeom prst="rect">
                    <a:avLst/>
                  </a:prstGeom>
                </p:spPr>
              </p:pic>
              <p:pic>
                <p:nvPicPr>
                  <p:cNvPr id="295" name="Picture 29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856913">
                    <a:off x="4478856" y="2690085"/>
                    <a:ext cx="452892" cy="164917"/>
                  </a:xfrm>
                  <a:prstGeom prst="rect">
                    <a:avLst/>
                  </a:prstGeom>
                </p:spPr>
              </p:pic>
              <p:pic>
                <p:nvPicPr>
                  <p:cNvPr id="296" name="Picture 29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242959">
                    <a:off x="4050050" y="2697139"/>
                    <a:ext cx="452892" cy="164917"/>
                  </a:xfrm>
                  <a:prstGeom prst="rect">
                    <a:avLst/>
                  </a:prstGeom>
                </p:spPr>
              </p:pic>
            </p:grpSp>
          </p:grpSp>
          <p:grpSp>
            <p:nvGrpSpPr>
              <p:cNvPr id="240" name="Group 239"/>
              <p:cNvGrpSpPr/>
              <p:nvPr/>
            </p:nvGrpSpPr>
            <p:grpSpPr>
              <a:xfrm>
                <a:off x="5244755" y="1451789"/>
                <a:ext cx="1090007" cy="458452"/>
                <a:chOff x="7755318" y="2398392"/>
                <a:chExt cx="1090007" cy="458452"/>
              </a:xfrm>
            </p:grpSpPr>
            <p:grpSp>
              <p:nvGrpSpPr>
                <p:cNvPr id="252" name="Group 251"/>
                <p:cNvGrpSpPr/>
                <p:nvPr/>
              </p:nvGrpSpPr>
              <p:grpSpPr>
                <a:xfrm>
                  <a:off x="7779633" y="2528251"/>
                  <a:ext cx="1065692" cy="312718"/>
                  <a:chOff x="4026527" y="2828043"/>
                  <a:chExt cx="1065692" cy="312718"/>
                </a:xfrm>
              </p:grpSpPr>
              <p:sp>
                <p:nvSpPr>
                  <p:cNvPr id="272" name="Oval 271"/>
                  <p:cNvSpPr/>
                  <p:nvPr/>
                </p:nvSpPr>
                <p:spPr>
                  <a:xfrm rot="21327714">
                    <a:off x="4026527" y="282804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74" name="Oval 273"/>
                  <p:cNvSpPr/>
                  <p:nvPr/>
                </p:nvSpPr>
                <p:spPr>
                  <a:xfrm rot="21327714">
                    <a:off x="4381953" y="2829505"/>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75" name="Oval 274"/>
                  <p:cNvSpPr/>
                  <p:nvPr/>
                </p:nvSpPr>
                <p:spPr>
                  <a:xfrm rot="21327714">
                    <a:off x="4183011" y="291121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84" name="Oval 283"/>
                  <p:cNvSpPr/>
                  <p:nvPr/>
                </p:nvSpPr>
                <p:spPr>
                  <a:xfrm rot="21327714">
                    <a:off x="4538437" y="2929540"/>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85" name="Oval 284"/>
                  <p:cNvSpPr/>
                  <p:nvPr/>
                </p:nvSpPr>
                <p:spPr>
                  <a:xfrm rot="21327714">
                    <a:off x="4210403" y="3013493"/>
                    <a:ext cx="472280" cy="1272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86" name="Oval 285"/>
                  <p:cNvSpPr/>
                  <p:nvPr/>
                </p:nvSpPr>
                <p:spPr>
                  <a:xfrm rot="21327714">
                    <a:off x="4619939" y="3034503"/>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grpSp>
              <p:nvGrpSpPr>
                <p:cNvPr id="265" name="Group 264"/>
                <p:cNvGrpSpPr/>
                <p:nvPr/>
              </p:nvGrpSpPr>
              <p:grpSpPr>
                <a:xfrm>
                  <a:off x="7755318" y="2398392"/>
                  <a:ext cx="1028237" cy="458452"/>
                  <a:chOff x="4036123" y="2690085"/>
                  <a:chExt cx="1028237" cy="458452"/>
                </a:xfrm>
              </p:grpSpPr>
              <p:pic>
                <p:nvPicPr>
                  <p:cNvPr id="266" name="Picture 26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869116">
                    <a:off x="4210544" y="2948845"/>
                    <a:ext cx="452892" cy="164917"/>
                  </a:xfrm>
                  <a:prstGeom prst="rect">
                    <a:avLst/>
                  </a:prstGeom>
                </p:spPr>
              </p:pic>
              <p:pic>
                <p:nvPicPr>
                  <p:cNvPr id="267" name="Picture 26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11468" y="2983620"/>
                    <a:ext cx="452892" cy="164917"/>
                  </a:xfrm>
                  <a:prstGeom prst="rect">
                    <a:avLst/>
                  </a:prstGeom>
                </p:spPr>
              </p:pic>
              <p:pic>
                <p:nvPicPr>
                  <p:cNvPr id="268" name="Picture 26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423618">
                    <a:off x="4599099" y="2855395"/>
                    <a:ext cx="452892" cy="164917"/>
                  </a:xfrm>
                  <a:prstGeom prst="rect">
                    <a:avLst/>
                  </a:prstGeom>
                </p:spPr>
              </p:pic>
              <p:pic>
                <p:nvPicPr>
                  <p:cNvPr id="269" name="Picture 26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789660">
                    <a:off x="4126076" y="2840333"/>
                    <a:ext cx="452892" cy="164917"/>
                  </a:xfrm>
                  <a:prstGeom prst="rect">
                    <a:avLst/>
                  </a:prstGeom>
                </p:spPr>
              </p:pic>
              <p:pic>
                <p:nvPicPr>
                  <p:cNvPr id="270" name="Picture 26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987168">
                    <a:off x="4478856" y="2690085"/>
                    <a:ext cx="452892" cy="164917"/>
                  </a:xfrm>
                  <a:prstGeom prst="rect">
                    <a:avLst/>
                  </a:prstGeom>
                </p:spPr>
              </p:pic>
              <p:pic>
                <p:nvPicPr>
                  <p:cNvPr id="271" name="Picture 27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9912925">
                    <a:off x="4036123" y="2693223"/>
                    <a:ext cx="452892" cy="164917"/>
                  </a:xfrm>
                  <a:prstGeom prst="rect">
                    <a:avLst/>
                  </a:prstGeom>
                </p:spPr>
              </p:pic>
            </p:grpSp>
          </p:grpSp>
          <p:grpSp>
            <p:nvGrpSpPr>
              <p:cNvPr id="241" name="Group 240"/>
              <p:cNvGrpSpPr/>
              <p:nvPr/>
            </p:nvGrpSpPr>
            <p:grpSpPr>
              <a:xfrm>
                <a:off x="7317485" y="1499605"/>
                <a:ext cx="932213" cy="329905"/>
                <a:chOff x="7317485" y="1499605"/>
                <a:chExt cx="932213" cy="329905"/>
              </a:xfrm>
            </p:grpSpPr>
            <p:grpSp>
              <p:nvGrpSpPr>
                <p:cNvPr id="242" name="Group 241"/>
                <p:cNvGrpSpPr/>
                <p:nvPr/>
              </p:nvGrpSpPr>
              <p:grpSpPr>
                <a:xfrm>
                  <a:off x="7399072" y="1594340"/>
                  <a:ext cx="850626" cy="235170"/>
                  <a:chOff x="7399072" y="1594340"/>
                  <a:chExt cx="850626" cy="235170"/>
                </a:xfrm>
              </p:grpSpPr>
              <p:sp>
                <p:nvSpPr>
                  <p:cNvPr id="246" name="Oval 245"/>
                  <p:cNvSpPr/>
                  <p:nvPr/>
                </p:nvSpPr>
                <p:spPr>
                  <a:xfrm>
                    <a:off x="7399072" y="1594340"/>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47" name="Oval 246"/>
                  <p:cNvSpPr/>
                  <p:nvPr/>
                </p:nvSpPr>
                <p:spPr>
                  <a:xfrm>
                    <a:off x="7657279" y="1645889"/>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48" name="Oval 247"/>
                  <p:cNvSpPr/>
                  <p:nvPr/>
                </p:nvSpPr>
                <p:spPr>
                  <a:xfrm rot="21408832">
                    <a:off x="7426437" y="1725597"/>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49" name="Oval 248"/>
                  <p:cNvSpPr/>
                  <p:nvPr/>
                </p:nvSpPr>
                <p:spPr>
                  <a:xfrm rot="21408832">
                    <a:off x="7737772" y="1712154"/>
                    <a:ext cx="472280" cy="10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50" name="Oval 249"/>
                  <p:cNvSpPr/>
                  <p:nvPr/>
                </p:nvSpPr>
                <p:spPr>
                  <a:xfrm rot="21408832">
                    <a:off x="8135348" y="1723758"/>
                    <a:ext cx="85373" cy="53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sp>
                <p:nvSpPr>
                  <p:cNvPr id="251" name="Oval 250"/>
                  <p:cNvSpPr/>
                  <p:nvPr/>
                </p:nvSpPr>
                <p:spPr>
                  <a:xfrm rot="21408832">
                    <a:off x="8180747" y="1723716"/>
                    <a:ext cx="68951"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endParaRPr lang="en-GB" sz="1500" b="1">
                      <a:solidFill>
                        <a:srgbClr val="000000"/>
                      </a:solidFill>
                      <a:latin typeface="Gilroy Office" panose="00000500000000000000" pitchFamily="2" charset="0"/>
                    </a:endParaRPr>
                  </a:p>
                </p:txBody>
              </p:sp>
            </p:grpSp>
            <p:pic>
              <p:nvPicPr>
                <p:cNvPr id="243" name="Picture 24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531845">
                  <a:off x="7317485" y="1499605"/>
                  <a:ext cx="452892" cy="164917"/>
                </a:xfrm>
                <a:prstGeom prst="rect">
                  <a:avLst/>
                </a:prstGeom>
              </p:spPr>
            </p:pic>
            <p:pic>
              <p:nvPicPr>
                <p:cNvPr id="244" name="Picture 24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267323">
                  <a:off x="7774009" y="1577612"/>
                  <a:ext cx="452892" cy="164917"/>
                </a:xfrm>
                <a:prstGeom prst="rect">
                  <a:avLst/>
                </a:prstGeom>
              </p:spPr>
            </p:pic>
            <p:pic>
              <p:nvPicPr>
                <p:cNvPr id="245" name="Picture 24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0986673">
                  <a:off x="7391897" y="1663607"/>
                  <a:ext cx="452892" cy="164917"/>
                </a:xfrm>
                <a:prstGeom prst="rect">
                  <a:avLst/>
                </a:prstGeom>
              </p:spPr>
            </p:pic>
          </p:grpSp>
        </p:grpSp>
      </p:grpSp>
      <p:grpSp>
        <p:nvGrpSpPr>
          <p:cNvPr id="11" name="Group 10"/>
          <p:cNvGrpSpPr/>
          <p:nvPr/>
        </p:nvGrpSpPr>
        <p:grpSpPr>
          <a:xfrm>
            <a:off x="283185" y="2302920"/>
            <a:ext cx="8491882" cy="711326"/>
            <a:chOff x="377580" y="1927559"/>
            <a:chExt cx="11322509" cy="948435"/>
          </a:xfrm>
        </p:grpSpPr>
        <p:grpSp>
          <p:nvGrpSpPr>
            <p:cNvPr id="432" name="Group 431"/>
            <p:cNvGrpSpPr/>
            <p:nvPr/>
          </p:nvGrpSpPr>
          <p:grpSpPr>
            <a:xfrm>
              <a:off x="377580" y="1927559"/>
              <a:ext cx="3922205" cy="444849"/>
              <a:chOff x="4082313" y="1927559"/>
              <a:chExt cx="3922205" cy="444849"/>
            </a:xfrm>
          </p:grpSpPr>
          <p:pic>
            <p:nvPicPr>
              <p:cNvPr id="463" name="Allergen">
                <a:extLst>
                  <a:ext uri="{FF2B5EF4-FFF2-40B4-BE49-F238E27FC236}">
                    <a16:creationId xmlns:a16="http://schemas.microsoft.com/office/drawing/2014/main" id="{E79AAB80-454E-4E77-A6C3-D01DC39546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9359" y="2109590"/>
                <a:ext cx="180928" cy="180000"/>
              </a:xfrm>
              <a:prstGeom prst="rect">
                <a:avLst/>
              </a:prstGeom>
            </p:spPr>
          </p:pic>
          <p:pic>
            <p:nvPicPr>
              <p:cNvPr id="464" name="Allergen">
                <a:extLst>
                  <a:ext uri="{FF2B5EF4-FFF2-40B4-BE49-F238E27FC236}">
                    <a16:creationId xmlns:a16="http://schemas.microsoft.com/office/drawing/2014/main" id="{28954D0A-1FBB-4017-B22A-D19BF7D366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7456" y="2166502"/>
                <a:ext cx="180928" cy="180000"/>
              </a:xfrm>
              <a:prstGeom prst="rect">
                <a:avLst/>
              </a:prstGeom>
            </p:spPr>
          </p:pic>
          <p:pic>
            <p:nvPicPr>
              <p:cNvPr id="465" name="Allergen">
                <a:extLst>
                  <a:ext uri="{FF2B5EF4-FFF2-40B4-BE49-F238E27FC236}">
                    <a16:creationId xmlns:a16="http://schemas.microsoft.com/office/drawing/2014/main" id="{20B26014-1382-4D15-9068-7C4ADBBD3F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7151" y="2192408"/>
                <a:ext cx="180928" cy="180000"/>
              </a:xfrm>
              <a:prstGeom prst="rect">
                <a:avLst/>
              </a:prstGeom>
            </p:spPr>
          </p:pic>
          <p:sp>
            <p:nvSpPr>
              <p:cNvPr id="466" name="TextBox Allergen">
                <a:extLst>
                  <a:ext uri="{FF2B5EF4-FFF2-40B4-BE49-F238E27FC236}">
                    <a16:creationId xmlns:a16="http://schemas.microsoft.com/office/drawing/2014/main" id="{59968341-61B9-42FE-A398-A1AB6E465EDF}"/>
                  </a:ext>
                </a:extLst>
              </p:cNvPr>
              <p:cNvSpPr txBox="1"/>
              <p:nvPr/>
            </p:nvSpPr>
            <p:spPr>
              <a:xfrm>
                <a:off x="7615522" y="1927559"/>
                <a:ext cx="388996"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Allergens</a:t>
                </a:r>
              </a:p>
            </p:txBody>
          </p:sp>
          <p:pic>
            <p:nvPicPr>
              <p:cNvPr id="467" name="Allergen">
                <a:extLst>
                  <a:ext uri="{FF2B5EF4-FFF2-40B4-BE49-F238E27FC236}">
                    <a16:creationId xmlns:a16="http://schemas.microsoft.com/office/drawing/2014/main" id="{E79AAB80-454E-4E77-A6C3-D01DC39546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1262" y="2118975"/>
                <a:ext cx="180928" cy="180000"/>
              </a:xfrm>
              <a:prstGeom prst="rect">
                <a:avLst/>
              </a:prstGeom>
            </p:spPr>
          </p:pic>
          <p:sp>
            <p:nvSpPr>
              <p:cNvPr id="468" name="Oval 467">
                <a:extLst>
                  <a:ext uri="{FF2B5EF4-FFF2-40B4-BE49-F238E27FC236}">
                    <a16:creationId xmlns:a16="http://schemas.microsoft.com/office/drawing/2014/main" id="{2DC76FFB-6833-46B4-A217-9E56D9FE556B}"/>
                  </a:ext>
                </a:extLst>
              </p:cNvPr>
              <p:cNvSpPr>
                <a:spLocks noChangeAspect="1"/>
              </p:cNvSpPr>
              <p:nvPr/>
            </p:nvSpPr>
            <p:spPr>
              <a:xfrm>
                <a:off x="4082313" y="211804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69" name="Oval 468">
                <a:extLst>
                  <a:ext uri="{FF2B5EF4-FFF2-40B4-BE49-F238E27FC236}">
                    <a16:creationId xmlns:a16="http://schemas.microsoft.com/office/drawing/2014/main" id="{2DC76FFB-6833-46B4-A217-9E56D9FE556B}"/>
                  </a:ext>
                </a:extLst>
              </p:cNvPr>
              <p:cNvSpPr>
                <a:spLocks noChangeAspect="1"/>
              </p:cNvSpPr>
              <p:nvPr/>
            </p:nvSpPr>
            <p:spPr>
              <a:xfrm>
                <a:off x="5000410" y="221181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70" name="Oval 469">
                <a:extLst>
                  <a:ext uri="{FF2B5EF4-FFF2-40B4-BE49-F238E27FC236}">
                    <a16:creationId xmlns:a16="http://schemas.microsoft.com/office/drawing/2014/main" id="{2DC76FFB-6833-46B4-A217-9E56D9FE556B}"/>
                  </a:ext>
                </a:extLst>
              </p:cNvPr>
              <p:cNvSpPr>
                <a:spLocks noChangeAspect="1"/>
              </p:cNvSpPr>
              <p:nvPr/>
            </p:nvSpPr>
            <p:spPr>
              <a:xfrm>
                <a:off x="5918507" y="2170136"/>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71" name="Oval 470">
                <a:extLst>
                  <a:ext uri="{FF2B5EF4-FFF2-40B4-BE49-F238E27FC236}">
                    <a16:creationId xmlns:a16="http://schemas.microsoft.com/office/drawing/2014/main" id="{2DC76FFB-6833-46B4-A217-9E56D9FE556B}"/>
                  </a:ext>
                </a:extLst>
              </p:cNvPr>
              <p:cNvSpPr>
                <a:spLocks noChangeAspect="1"/>
              </p:cNvSpPr>
              <p:nvPr/>
            </p:nvSpPr>
            <p:spPr>
              <a:xfrm>
                <a:off x="6836604" y="2218137"/>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73" name="Oval 472">
                <a:extLst>
                  <a:ext uri="{FF2B5EF4-FFF2-40B4-BE49-F238E27FC236}">
                    <a16:creationId xmlns:a16="http://schemas.microsoft.com/office/drawing/2014/main" id="{2DC76FFB-6833-46B4-A217-9E56D9FE556B}"/>
                  </a:ext>
                </a:extLst>
              </p:cNvPr>
              <p:cNvSpPr>
                <a:spLocks noChangeAspect="1"/>
              </p:cNvSpPr>
              <p:nvPr/>
            </p:nvSpPr>
            <p:spPr>
              <a:xfrm>
                <a:off x="7255556" y="219489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grpSp>
          <p:nvGrpSpPr>
            <p:cNvPr id="343" name="Group 342"/>
            <p:cNvGrpSpPr/>
            <p:nvPr/>
          </p:nvGrpSpPr>
          <p:grpSpPr>
            <a:xfrm>
              <a:off x="3584170" y="2099203"/>
              <a:ext cx="8115919" cy="776791"/>
              <a:chOff x="3492494" y="2130162"/>
              <a:chExt cx="8115919" cy="776791"/>
            </a:xfrm>
          </p:grpSpPr>
          <p:grpSp>
            <p:nvGrpSpPr>
              <p:cNvPr id="344" name="Group 343">
                <a:extLst>
                  <a:ext uri="{FF2B5EF4-FFF2-40B4-BE49-F238E27FC236}">
                    <a16:creationId xmlns:a16="http://schemas.microsoft.com/office/drawing/2014/main" id="{889D93DA-521E-4457-B3CE-2941A79EBC63}"/>
                  </a:ext>
                </a:extLst>
              </p:cNvPr>
              <p:cNvGrpSpPr/>
              <p:nvPr/>
            </p:nvGrpSpPr>
            <p:grpSpPr>
              <a:xfrm>
                <a:off x="3492494" y="2130162"/>
                <a:ext cx="6908073" cy="776791"/>
                <a:chOff x="3492494" y="2130162"/>
                <a:chExt cx="6908073" cy="776791"/>
              </a:xfrm>
            </p:grpSpPr>
            <p:pic>
              <p:nvPicPr>
                <p:cNvPr id="347" name="Picture 346">
                  <a:extLst>
                    <a:ext uri="{FF2B5EF4-FFF2-40B4-BE49-F238E27FC236}">
                      <a16:creationId xmlns:a16="http://schemas.microsoft.com/office/drawing/2014/main" id="{3B22E9FE-98C3-4DDE-B23E-DC62956AAC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1411" y="2161549"/>
                  <a:ext cx="180928" cy="186443"/>
                </a:xfrm>
                <a:prstGeom prst="rect">
                  <a:avLst/>
                </a:prstGeom>
              </p:spPr>
            </p:pic>
            <p:pic>
              <p:nvPicPr>
                <p:cNvPr id="348" name="Picture 347">
                  <a:extLst>
                    <a:ext uri="{FF2B5EF4-FFF2-40B4-BE49-F238E27FC236}">
                      <a16:creationId xmlns:a16="http://schemas.microsoft.com/office/drawing/2014/main" id="{BFB32BEE-7CAE-4630-8C99-3D6B869D61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9857" y="2222976"/>
                  <a:ext cx="180928" cy="186443"/>
                </a:xfrm>
                <a:prstGeom prst="rect">
                  <a:avLst/>
                </a:prstGeom>
              </p:spPr>
            </p:pic>
            <p:pic>
              <p:nvPicPr>
                <p:cNvPr id="349" name="Picture 348">
                  <a:extLst>
                    <a:ext uri="{FF2B5EF4-FFF2-40B4-BE49-F238E27FC236}">
                      <a16:creationId xmlns:a16="http://schemas.microsoft.com/office/drawing/2014/main" id="{656C52EC-BC5E-4D6E-A916-28D1D807CD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4307" y="2402390"/>
                  <a:ext cx="180928" cy="186443"/>
                </a:xfrm>
                <a:prstGeom prst="rect">
                  <a:avLst/>
                </a:prstGeom>
              </p:spPr>
            </p:pic>
            <p:pic>
              <p:nvPicPr>
                <p:cNvPr id="350" name="Picture 349">
                  <a:extLst>
                    <a:ext uri="{FF2B5EF4-FFF2-40B4-BE49-F238E27FC236}">
                      <a16:creationId xmlns:a16="http://schemas.microsoft.com/office/drawing/2014/main" id="{8EFE3D56-10F0-4172-893E-37119F4318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824" y="2157175"/>
                  <a:ext cx="180928" cy="186443"/>
                </a:xfrm>
                <a:prstGeom prst="rect">
                  <a:avLst/>
                </a:prstGeom>
              </p:spPr>
            </p:pic>
            <p:pic>
              <p:nvPicPr>
                <p:cNvPr id="351" name="Picture 350">
                  <a:extLst>
                    <a:ext uri="{FF2B5EF4-FFF2-40B4-BE49-F238E27FC236}">
                      <a16:creationId xmlns:a16="http://schemas.microsoft.com/office/drawing/2014/main" id="{657E56F7-5D99-4DB0-A146-60BF93FAB2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0021" y="2172640"/>
                  <a:ext cx="180928" cy="186443"/>
                </a:xfrm>
                <a:prstGeom prst="rect">
                  <a:avLst/>
                </a:prstGeom>
              </p:spPr>
            </p:pic>
            <p:pic>
              <p:nvPicPr>
                <p:cNvPr id="352" name="Picture 351">
                  <a:extLst>
                    <a:ext uri="{FF2B5EF4-FFF2-40B4-BE49-F238E27FC236}">
                      <a16:creationId xmlns:a16="http://schemas.microsoft.com/office/drawing/2014/main" id="{F80DB2E7-93AF-4815-8AAC-85AEBBAD5A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7559" y="2215736"/>
                  <a:ext cx="180928" cy="186443"/>
                </a:xfrm>
                <a:prstGeom prst="rect">
                  <a:avLst/>
                </a:prstGeom>
              </p:spPr>
            </p:pic>
            <p:sp>
              <p:nvSpPr>
                <p:cNvPr id="353" name="Oval 352">
                  <a:extLst>
                    <a:ext uri="{FF2B5EF4-FFF2-40B4-BE49-F238E27FC236}">
                      <a16:creationId xmlns:a16="http://schemas.microsoft.com/office/drawing/2014/main" id="{2DC76FFB-6833-46B4-A217-9E56D9FE556B}"/>
                    </a:ext>
                  </a:extLst>
                </p:cNvPr>
                <p:cNvSpPr>
                  <a:spLocks noChangeAspect="1"/>
                </p:cNvSpPr>
                <p:nvPr/>
              </p:nvSpPr>
              <p:spPr>
                <a:xfrm>
                  <a:off x="5408966" y="213016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54" name="Oval 353">
                  <a:extLst>
                    <a:ext uri="{FF2B5EF4-FFF2-40B4-BE49-F238E27FC236}">
                      <a16:creationId xmlns:a16="http://schemas.microsoft.com/office/drawing/2014/main" id="{2DC76FFB-6833-46B4-A217-9E56D9FE556B}"/>
                    </a:ext>
                  </a:extLst>
                </p:cNvPr>
                <p:cNvSpPr>
                  <a:spLocks noChangeAspect="1"/>
                </p:cNvSpPr>
                <p:nvPr/>
              </p:nvSpPr>
              <p:spPr>
                <a:xfrm>
                  <a:off x="6110774" y="222393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55" name="Oval 354">
                  <a:extLst>
                    <a:ext uri="{FF2B5EF4-FFF2-40B4-BE49-F238E27FC236}">
                      <a16:creationId xmlns:a16="http://schemas.microsoft.com/office/drawing/2014/main" id="{2DC76FFB-6833-46B4-A217-9E56D9FE556B}"/>
                    </a:ext>
                  </a:extLst>
                </p:cNvPr>
                <p:cNvSpPr>
                  <a:spLocks noChangeAspect="1"/>
                </p:cNvSpPr>
                <p:nvPr/>
              </p:nvSpPr>
              <p:spPr>
                <a:xfrm>
                  <a:off x="7127531" y="2203008"/>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56" name="Oval 355">
                  <a:extLst>
                    <a:ext uri="{FF2B5EF4-FFF2-40B4-BE49-F238E27FC236}">
                      <a16:creationId xmlns:a16="http://schemas.microsoft.com/office/drawing/2014/main" id="{2DC76FFB-6833-46B4-A217-9E56D9FE556B}"/>
                    </a:ext>
                  </a:extLst>
                </p:cNvPr>
                <p:cNvSpPr>
                  <a:spLocks noChangeAspect="1"/>
                </p:cNvSpPr>
                <p:nvPr/>
              </p:nvSpPr>
              <p:spPr>
                <a:xfrm>
                  <a:off x="7670787" y="2230250"/>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57" name="Oval 356">
                  <a:extLst>
                    <a:ext uri="{FF2B5EF4-FFF2-40B4-BE49-F238E27FC236}">
                      <a16:creationId xmlns:a16="http://schemas.microsoft.com/office/drawing/2014/main" id="{2DC76FFB-6833-46B4-A217-9E56D9FE556B}"/>
                    </a:ext>
                  </a:extLst>
                </p:cNvPr>
                <p:cNvSpPr>
                  <a:spLocks noChangeAspect="1"/>
                </p:cNvSpPr>
                <p:nvPr/>
              </p:nvSpPr>
              <p:spPr>
                <a:xfrm>
                  <a:off x="8582209" y="220701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pic>
              <p:nvPicPr>
                <p:cNvPr id="359" name="Picture 358">
                  <a:extLst>
                    <a:ext uri="{FF2B5EF4-FFF2-40B4-BE49-F238E27FC236}">
                      <a16:creationId xmlns:a16="http://schemas.microsoft.com/office/drawing/2014/main" id="{395BF2A3-8CC1-41BA-A913-FDADC1F848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36040" y="2394384"/>
                  <a:ext cx="180928" cy="186443"/>
                </a:xfrm>
                <a:prstGeom prst="rect">
                  <a:avLst/>
                </a:prstGeom>
              </p:spPr>
            </p:pic>
            <p:pic>
              <p:nvPicPr>
                <p:cNvPr id="360" name="Picture 359">
                  <a:extLst>
                    <a:ext uri="{FF2B5EF4-FFF2-40B4-BE49-F238E27FC236}">
                      <a16:creationId xmlns:a16="http://schemas.microsoft.com/office/drawing/2014/main" id="{69028994-D69E-4F18-A945-F48EA3FF0C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8367" y="2225084"/>
                  <a:ext cx="180928" cy="186443"/>
                </a:xfrm>
                <a:prstGeom prst="rect">
                  <a:avLst/>
                </a:prstGeom>
              </p:spPr>
            </p:pic>
            <p:pic>
              <p:nvPicPr>
                <p:cNvPr id="361" name="Picture 360">
                  <a:extLst>
                    <a:ext uri="{FF2B5EF4-FFF2-40B4-BE49-F238E27FC236}">
                      <a16:creationId xmlns:a16="http://schemas.microsoft.com/office/drawing/2014/main" id="{552743A9-68B4-42EA-AD24-36EBE00A95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6421" y="2389472"/>
                  <a:ext cx="180928" cy="186443"/>
                </a:xfrm>
                <a:prstGeom prst="rect">
                  <a:avLst/>
                </a:prstGeom>
              </p:spPr>
            </p:pic>
            <p:pic>
              <p:nvPicPr>
                <p:cNvPr id="362" name="Picture 361">
                  <a:extLst>
                    <a:ext uri="{FF2B5EF4-FFF2-40B4-BE49-F238E27FC236}">
                      <a16:creationId xmlns:a16="http://schemas.microsoft.com/office/drawing/2014/main" id="{6BE87089-6747-40E0-95B6-8761AB9A50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2494" y="2539954"/>
                  <a:ext cx="180928" cy="186443"/>
                </a:xfrm>
                <a:prstGeom prst="rect">
                  <a:avLst/>
                </a:prstGeom>
              </p:spPr>
            </p:pic>
            <p:pic>
              <p:nvPicPr>
                <p:cNvPr id="363" name="Picture 362">
                  <a:extLst>
                    <a:ext uri="{FF2B5EF4-FFF2-40B4-BE49-F238E27FC236}">
                      <a16:creationId xmlns:a16="http://schemas.microsoft.com/office/drawing/2014/main" id="{228E2D7F-8038-49C6-AF14-3CFEA84110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9639" y="2720510"/>
                  <a:ext cx="180928" cy="186443"/>
                </a:xfrm>
                <a:prstGeom prst="rect">
                  <a:avLst/>
                </a:prstGeom>
              </p:spPr>
            </p:pic>
          </p:grpSp>
          <p:sp>
            <p:nvSpPr>
              <p:cNvPr id="345" name="Oval 344">
                <a:extLst>
                  <a:ext uri="{FF2B5EF4-FFF2-40B4-BE49-F238E27FC236}">
                    <a16:creationId xmlns:a16="http://schemas.microsoft.com/office/drawing/2014/main" id="{2DC76FFB-6833-46B4-A217-9E56D9FE556B}"/>
                  </a:ext>
                </a:extLst>
              </p:cNvPr>
              <p:cNvSpPr>
                <a:spLocks noChangeAspect="1"/>
              </p:cNvSpPr>
              <p:nvPr/>
            </p:nvSpPr>
            <p:spPr>
              <a:xfrm>
                <a:off x="11507684" y="245641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46" name="Oval 345">
                <a:extLst>
                  <a:ext uri="{FF2B5EF4-FFF2-40B4-BE49-F238E27FC236}">
                    <a16:creationId xmlns:a16="http://schemas.microsoft.com/office/drawing/2014/main" id="{2DC76FFB-6833-46B4-A217-9E56D9FE556B}"/>
                  </a:ext>
                </a:extLst>
              </p:cNvPr>
              <p:cNvSpPr>
                <a:spLocks noChangeAspect="1"/>
              </p:cNvSpPr>
              <p:nvPr/>
            </p:nvSpPr>
            <p:spPr>
              <a:xfrm>
                <a:off x="4333616" y="2185584"/>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grpSp>
      <p:sp>
        <p:nvSpPr>
          <p:cNvPr id="150" name="TextBox EOS">
            <a:extLst>
              <a:ext uri="{FF2B5EF4-FFF2-40B4-BE49-F238E27FC236}">
                <a16:creationId xmlns:a16="http://schemas.microsoft.com/office/drawing/2014/main" id="{859901B6-D472-4989-958E-F3AC5C501BED}"/>
              </a:ext>
            </a:extLst>
          </p:cNvPr>
          <p:cNvSpPr txBox="1"/>
          <p:nvPr/>
        </p:nvSpPr>
        <p:spPr>
          <a:xfrm>
            <a:off x="6341757" y="4814254"/>
            <a:ext cx="269304"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Th1 cells</a:t>
            </a:r>
          </a:p>
        </p:txBody>
      </p:sp>
      <p:sp>
        <p:nvSpPr>
          <p:cNvPr id="151" name="TextBox EOS">
            <a:extLst>
              <a:ext uri="{FF2B5EF4-FFF2-40B4-BE49-F238E27FC236}">
                <a16:creationId xmlns:a16="http://schemas.microsoft.com/office/drawing/2014/main" id="{859901B6-D472-4989-958E-F3AC5C501BED}"/>
              </a:ext>
            </a:extLst>
          </p:cNvPr>
          <p:cNvSpPr txBox="1"/>
          <p:nvPr/>
        </p:nvSpPr>
        <p:spPr>
          <a:xfrm>
            <a:off x="7094826" y="4813445"/>
            <a:ext cx="307778"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Th17 cells</a:t>
            </a:r>
          </a:p>
        </p:txBody>
      </p:sp>
      <p:pic>
        <p:nvPicPr>
          <p:cNvPr id="197" name="DERMA 2">
            <a:extLst>
              <a:ext uri="{FF2B5EF4-FFF2-40B4-BE49-F238E27FC236}">
                <a16:creationId xmlns:a16="http://schemas.microsoft.com/office/drawing/2014/main" id="{7DCC3C02-BCAE-479C-B05D-05CD12CCBE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4183" y="3563178"/>
            <a:ext cx="733907" cy="682514"/>
          </a:xfrm>
          <a:prstGeom prst="rect">
            <a:avLst/>
          </a:prstGeom>
        </p:spPr>
      </p:pic>
      <p:sp>
        <p:nvSpPr>
          <p:cNvPr id="146" name="TextBox TH2 cell">
            <a:extLst>
              <a:ext uri="{FF2B5EF4-FFF2-40B4-BE49-F238E27FC236}">
                <a16:creationId xmlns:a16="http://schemas.microsoft.com/office/drawing/2014/main" id="{688EACD8-8657-4C18-8624-3107B8804E9C}"/>
              </a:ext>
            </a:extLst>
          </p:cNvPr>
          <p:cNvSpPr txBox="1"/>
          <p:nvPr/>
        </p:nvSpPr>
        <p:spPr>
          <a:xfrm>
            <a:off x="5978635" y="4584238"/>
            <a:ext cx="269304"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 cells</a:t>
            </a:r>
          </a:p>
        </p:txBody>
      </p:sp>
      <p:pic>
        <p:nvPicPr>
          <p:cNvPr id="261" name="TH2 cell">
            <a:extLst>
              <a:ext uri="{FF2B5EF4-FFF2-40B4-BE49-F238E27FC236}">
                <a16:creationId xmlns:a16="http://schemas.microsoft.com/office/drawing/2014/main" id="{1601BA05-BDB1-4884-B1DE-626CDFF4A5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2035" y="4490798"/>
            <a:ext cx="271691" cy="270000"/>
          </a:xfrm>
          <a:prstGeom prst="rect">
            <a:avLst/>
          </a:prstGeom>
        </p:spPr>
      </p:pic>
      <p:pic>
        <p:nvPicPr>
          <p:cNvPr id="262" name="THT CELL">
            <a:extLst>
              <a:ext uri="{FF2B5EF4-FFF2-40B4-BE49-F238E27FC236}">
                <a16:creationId xmlns:a16="http://schemas.microsoft.com/office/drawing/2014/main" id="{F452B12D-99A1-445E-B88D-368E7815B8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2642" y="5060858"/>
            <a:ext cx="271693" cy="270000"/>
          </a:xfrm>
          <a:prstGeom prst="rect">
            <a:avLst/>
          </a:prstGeom>
        </p:spPr>
      </p:pic>
      <p:sp>
        <p:nvSpPr>
          <p:cNvPr id="149" name="TextBox EOS">
            <a:extLst>
              <a:ext uri="{FF2B5EF4-FFF2-40B4-BE49-F238E27FC236}">
                <a16:creationId xmlns:a16="http://schemas.microsoft.com/office/drawing/2014/main" id="{859901B6-D472-4989-958E-F3AC5C501BED}"/>
              </a:ext>
            </a:extLst>
          </p:cNvPr>
          <p:cNvSpPr txBox="1"/>
          <p:nvPr/>
        </p:nvSpPr>
        <p:spPr>
          <a:xfrm>
            <a:off x="6710775" y="4584238"/>
            <a:ext cx="307778" cy="92333"/>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Th22 cells</a:t>
            </a:r>
          </a:p>
        </p:txBody>
      </p:sp>
      <p:pic>
        <p:nvPicPr>
          <p:cNvPr id="264" name="Picture 263">
            <a:extLst>
              <a:ext uri="{FF2B5EF4-FFF2-40B4-BE49-F238E27FC236}">
                <a16:creationId xmlns:a16="http://schemas.microsoft.com/office/drawing/2014/main" id="{A09CD94F-19EB-48BA-92CC-177B5AF8206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85206" y="4495139"/>
            <a:ext cx="271693" cy="270000"/>
          </a:xfrm>
          <a:prstGeom prst="rect">
            <a:avLst/>
          </a:prstGeom>
        </p:spPr>
      </p:pic>
      <p:pic>
        <p:nvPicPr>
          <p:cNvPr id="263" name="TH17 cell">
            <a:extLst>
              <a:ext uri="{FF2B5EF4-FFF2-40B4-BE49-F238E27FC236}">
                <a16:creationId xmlns:a16="http://schemas.microsoft.com/office/drawing/2014/main" id="{169B6CF9-D8F6-4807-8F0F-A501C40E29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9043" y="5060858"/>
            <a:ext cx="271694" cy="270000"/>
          </a:xfrm>
          <a:prstGeom prst="rect">
            <a:avLst/>
          </a:prstGeom>
        </p:spPr>
      </p:pic>
      <p:grpSp>
        <p:nvGrpSpPr>
          <p:cNvPr id="431" name="NON LESIONAL">
            <a:extLst>
              <a:ext uri="{FF2B5EF4-FFF2-40B4-BE49-F238E27FC236}">
                <a16:creationId xmlns:a16="http://schemas.microsoft.com/office/drawing/2014/main" id="{D803E196-5E5E-4222-9343-069A5117BA7D}"/>
              </a:ext>
            </a:extLst>
          </p:cNvPr>
          <p:cNvGrpSpPr/>
          <p:nvPr/>
        </p:nvGrpSpPr>
        <p:grpSpPr>
          <a:xfrm>
            <a:off x="837765" y="1267913"/>
            <a:ext cx="2093241" cy="758331"/>
            <a:chOff x="544678" y="419927"/>
            <a:chExt cx="2790988" cy="1011108"/>
          </a:xfrm>
        </p:grpSpPr>
        <p:sp>
          <p:nvSpPr>
            <p:cNvPr id="474" name="Rectangle 473">
              <a:extLst>
                <a:ext uri="{FF2B5EF4-FFF2-40B4-BE49-F238E27FC236}">
                  <a16:creationId xmlns:a16="http://schemas.microsoft.com/office/drawing/2014/main" id="{24A1E53F-A9C2-4AE1-8CE6-114CCF87956F}"/>
                </a:ext>
              </a:extLst>
            </p:cNvPr>
            <p:cNvSpPr/>
            <p:nvPr/>
          </p:nvSpPr>
          <p:spPr>
            <a:xfrm>
              <a:off x="544678" y="419927"/>
              <a:ext cx="2790988" cy="206714"/>
            </a:xfrm>
            <a:prstGeom prst="rect">
              <a:avLst/>
            </a:prstGeom>
            <a:noFill/>
            <a:ln>
              <a:noFill/>
            </a:ln>
          </p:spPr>
          <p:txBody>
            <a:bodyPr lIns="0" tIns="0" rIns="0" bIns="0" rtlCol="0" anchor="ctr">
              <a:noAutofit/>
            </a:bodyPr>
            <a:lstStyle/>
            <a:p>
              <a:pPr defTabSz="685800" eaLnBrk="0" fontAlgn="base" hangingPunct="0">
                <a:spcAft>
                  <a:spcPts val="450"/>
                </a:spcAft>
                <a:buClr>
                  <a:srgbClr val="FFFFFF"/>
                </a:buClr>
                <a:tabLst>
                  <a:tab pos="1112044" algn="l"/>
                </a:tabLst>
                <a:defRPr/>
              </a:pPr>
              <a:r>
                <a:rPr lang="el-GR" sz="1500" kern="0" dirty="0">
                  <a:solidFill>
                    <a:srgbClr val="000000"/>
                  </a:solidFill>
                  <a:latin typeface="Gilroy Office" panose="00000500000000000000" pitchFamily="2" charset="0"/>
                  <a:ea typeface="ＭＳ Ｐゴシック" pitchFamily="34" charset="-128"/>
                </a:rPr>
                <a:t>Δέρμα χωρίς βλάβες</a:t>
              </a:r>
              <a:endParaRPr lang="en-US" sz="1500" kern="0" dirty="0">
                <a:solidFill>
                  <a:srgbClr val="000000"/>
                </a:solidFill>
                <a:latin typeface="Gilroy Office" panose="00000500000000000000" pitchFamily="2" charset="0"/>
                <a:ea typeface="ＭＳ Ｐゴシック" pitchFamily="34" charset="-128"/>
              </a:endParaRPr>
            </a:p>
          </p:txBody>
        </p:sp>
        <p:sp>
          <p:nvSpPr>
            <p:cNvPr id="475" name="TextBox 474">
              <a:extLst>
                <a:ext uri="{FF2B5EF4-FFF2-40B4-BE49-F238E27FC236}">
                  <a16:creationId xmlns:a16="http://schemas.microsoft.com/office/drawing/2014/main" id="{A546D00C-38DF-4428-BB35-A192B6C01DBF}"/>
                </a:ext>
              </a:extLst>
            </p:cNvPr>
            <p:cNvSpPr txBox="1"/>
            <p:nvPr/>
          </p:nvSpPr>
          <p:spPr>
            <a:xfrm>
              <a:off x="544678" y="877038"/>
              <a:ext cx="2507524" cy="553997"/>
            </a:xfrm>
            <a:prstGeom prst="rect">
              <a:avLst/>
            </a:prstGeom>
            <a:noFill/>
          </p:spPr>
          <p:txBody>
            <a:bodyPr wrap="none" lIns="0" tIns="0" rIns="0" bIns="0" rtlCol="0">
              <a:spAutoFit/>
            </a:bodyPr>
            <a:lstStyle/>
            <a:p>
              <a:pPr defTabSz="685800">
                <a:defRPr/>
              </a:pPr>
              <a:r>
                <a:rPr lang="el-GR" sz="900" b="1" dirty="0">
                  <a:solidFill>
                    <a:srgbClr val="000000"/>
                  </a:solidFill>
                  <a:latin typeface="Gilroy Office" panose="00000500000000000000" pitchFamily="2" charset="0"/>
                  <a:ea typeface="ＭＳ Ｐゴシック" charset="-128"/>
                </a:rPr>
                <a:t>Ξηροδερμία</a:t>
              </a:r>
              <a:endParaRPr lang="da-DK" sz="900" b="1"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Δυσλειτουργία δερματικού φραγμού</a:t>
              </a:r>
              <a:endParaRPr lang="da-DK"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Υποκλινική φλεγμονή</a:t>
              </a:r>
              <a:endParaRPr lang="da-DK" sz="900" dirty="0">
                <a:solidFill>
                  <a:srgbClr val="000000"/>
                </a:solidFill>
                <a:latin typeface="Gilroy Office" panose="00000500000000000000" pitchFamily="2" charset="0"/>
                <a:ea typeface="ＭＳ Ｐゴシック" charset="-128"/>
              </a:endParaRPr>
            </a:p>
          </p:txBody>
        </p:sp>
      </p:grpSp>
      <p:pic>
        <p:nvPicPr>
          <p:cNvPr id="496" name="Picture 495">
            <a:extLst>
              <a:ext uri="{FF2B5EF4-FFF2-40B4-BE49-F238E27FC236}">
                <a16:creationId xmlns:a16="http://schemas.microsoft.com/office/drawing/2014/main" id="{41BE006B-436B-406F-8A9E-81ABEEAE729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46933" y="4461674"/>
            <a:ext cx="267319" cy="270000"/>
          </a:xfrm>
          <a:prstGeom prst="rect">
            <a:avLst/>
          </a:prstGeom>
        </p:spPr>
      </p:pic>
      <p:grpSp>
        <p:nvGrpSpPr>
          <p:cNvPr id="10" name="Group 9"/>
          <p:cNvGrpSpPr/>
          <p:nvPr/>
        </p:nvGrpSpPr>
        <p:grpSpPr>
          <a:xfrm>
            <a:off x="4634831" y="3720462"/>
            <a:ext cx="383381" cy="1138217"/>
            <a:chOff x="6179774" y="3817614"/>
            <a:chExt cx="511175" cy="1517622"/>
          </a:xfrm>
        </p:grpSpPr>
        <p:grpSp>
          <p:nvGrpSpPr>
            <p:cNvPr id="7" name="Group 6"/>
            <p:cNvGrpSpPr/>
            <p:nvPr/>
          </p:nvGrpSpPr>
          <p:grpSpPr>
            <a:xfrm>
              <a:off x="6179774" y="3817614"/>
              <a:ext cx="511175" cy="1326708"/>
              <a:chOff x="6179774" y="3817614"/>
              <a:chExt cx="511175" cy="1326708"/>
            </a:xfrm>
          </p:grpSpPr>
          <p:grpSp>
            <p:nvGrpSpPr>
              <p:cNvPr id="5" name="Group 4">
                <a:extLst>
                  <a:ext uri="{FF2B5EF4-FFF2-40B4-BE49-F238E27FC236}">
                    <a16:creationId xmlns:a16="http://schemas.microsoft.com/office/drawing/2014/main" id="{2C4EF9B2-F4A5-4BED-8D43-E99DB349D9C7}"/>
                  </a:ext>
                </a:extLst>
              </p:cNvPr>
              <p:cNvGrpSpPr/>
              <p:nvPr/>
            </p:nvGrpSpPr>
            <p:grpSpPr>
              <a:xfrm>
                <a:off x="6179774" y="3817614"/>
                <a:ext cx="511175" cy="911567"/>
                <a:chOff x="6179774" y="3817614"/>
                <a:chExt cx="511175" cy="911567"/>
              </a:xfrm>
            </p:grpSpPr>
            <p:cxnSp>
              <p:nvCxnSpPr>
                <p:cNvPr id="289" name="Straight Arrow Connector 288">
                  <a:extLst>
                    <a:ext uri="{FF2B5EF4-FFF2-40B4-BE49-F238E27FC236}">
                      <a16:creationId xmlns:a16="http://schemas.microsoft.com/office/drawing/2014/main" id="{1D73AC74-AF96-483D-9B69-CA97FC8F73A9}"/>
                    </a:ext>
                  </a:extLst>
                </p:cNvPr>
                <p:cNvCxnSpPr/>
                <p:nvPr/>
              </p:nvCxnSpPr>
              <p:spPr>
                <a:xfrm flipV="1">
                  <a:off x="6432141" y="4247032"/>
                  <a:ext cx="0" cy="482149"/>
                </a:xfrm>
                <a:prstGeom prst="straightConnector1">
                  <a:avLst/>
                </a:prstGeom>
                <a:noFill/>
                <a:ln w="12700" cap="flat" cmpd="sng" algn="ctr">
                  <a:solidFill>
                    <a:srgbClr val="FFFFFF"/>
                  </a:solidFill>
                  <a:prstDash val="solid"/>
                  <a:miter lim="800000"/>
                  <a:tailEnd type="triangle"/>
                </a:ln>
                <a:effectLst/>
              </p:spPr>
            </p:cxnSp>
            <p:sp>
              <p:nvSpPr>
                <p:cNvPr id="290" name="Rounded Rectangle 233">
                  <a:extLst>
                    <a:ext uri="{FF2B5EF4-FFF2-40B4-BE49-F238E27FC236}">
                      <a16:creationId xmlns:a16="http://schemas.microsoft.com/office/drawing/2014/main" id="{9A2F0714-E014-475C-8210-698225D2FADB}"/>
                    </a:ext>
                  </a:extLst>
                </p:cNvPr>
                <p:cNvSpPr/>
                <p:nvPr/>
              </p:nvSpPr>
              <p:spPr>
                <a:xfrm>
                  <a:off x="6179774" y="3817614"/>
                  <a:ext cx="511175" cy="367739"/>
                </a:xfrm>
                <a:prstGeom prst="roundRect">
                  <a:avLst/>
                </a:prstGeom>
                <a:solidFill>
                  <a:srgbClr val="FFFFFF"/>
                </a:solidFill>
                <a:ln w="12700" cap="flat" cmpd="sng" algn="ctr">
                  <a:solidFill>
                    <a:srgbClr val="FFFFFF">
                      <a:lumMod val="75000"/>
                    </a:srgbClr>
                  </a:solidFill>
                  <a:prstDash val="solid"/>
                  <a:miter lim="800000"/>
                </a:ln>
                <a:effectLst/>
              </p:spPr>
              <p:txBody>
                <a:bodyPr wrap="square" lIns="54000" tIns="54000" rIns="54000" bIns="54000" rtlCol="0" anchor="ctr">
                  <a:noAutofit/>
                </a:bodyPr>
                <a:lstStyle/>
                <a:p>
                  <a:pPr algn="ctr" defTabSz="685800">
                    <a:defRPr/>
                  </a:pPr>
                  <a:r>
                    <a:rPr lang="en-GB" sz="750" kern="0">
                      <a:solidFill>
                        <a:srgbClr val="000000"/>
                      </a:solidFill>
                      <a:latin typeface="Gilroy Office" panose="00000500000000000000" pitchFamily="2" charset="0"/>
                      <a:ea typeface="ＭＳ Ｐゴシック" charset="-128"/>
                    </a:rPr>
                    <a:t>IL-22</a:t>
                  </a:r>
                </a:p>
              </p:txBody>
            </p:sp>
          </p:grpSp>
          <p:pic>
            <p:nvPicPr>
              <p:cNvPr id="498" name="Picture 497">
                <a:extLst>
                  <a:ext uri="{FF2B5EF4-FFF2-40B4-BE49-F238E27FC236}">
                    <a16:creationId xmlns:a16="http://schemas.microsoft.com/office/drawing/2014/main" id="{2134C810-2156-4F44-9712-5D510DA62A7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56745" y="4784322"/>
                <a:ext cx="362257" cy="360000"/>
              </a:xfrm>
              <a:prstGeom prst="rect">
                <a:avLst/>
              </a:prstGeom>
            </p:spPr>
          </p:pic>
        </p:grpSp>
        <p:sp>
          <p:nvSpPr>
            <p:cNvPr id="502" name="TextBox EOS">
              <a:extLst>
                <a:ext uri="{FF2B5EF4-FFF2-40B4-BE49-F238E27FC236}">
                  <a16:creationId xmlns:a16="http://schemas.microsoft.com/office/drawing/2014/main" id="{859901B6-D472-4989-958E-F3AC5C501BED}"/>
                </a:ext>
              </a:extLst>
            </p:cNvPr>
            <p:cNvSpPr txBox="1"/>
            <p:nvPr/>
          </p:nvSpPr>
          <p:spPr>
            <a:xfrm>
              <a:off x="6180411" y="5212125"/>
              <a:ext cx="502275"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Th22 cells↑</a:t>
              </a:r>
            </a:p>
          </p:txBody>
        </p:sp>
      </p:grpSp>
      <p:grpSp>
        <p:nvGrpSpPr>
          <p:cNvPr id="532" name="CHRONIC">
            <a:extLst>
              <a:ext uri="{FF2B5EF4-FFF2-40B4-BE49-F238E27FC236}">
                <a16:creationId xmlns:a16="http://schemas.microsoft.com/office/drawing/2014/main" id="{AF383812-FF48-400D-80FF-7A12F14FAA8E}"/>
              </a:ext>
            </a:extLst>
          </p:cNvPr>
          <p:cNvGrpSpPr/>
          <p:nvPr/>
        </p:nvGrpSpPr>
        <p:grpSpPr>
          <a:xfrm>
            <a:off x="9144000" y="1267913"/>
            <a:ext cx="2337451" cy="758331"/>
            <a:chOff x="8051893" y="419927"/>
            <a:chExt cx="3116601" cy="1011108"/>
          </a:xfrm>
        </p:grpSpPr>
        <p:sp>
          <p:nvSpPr>
            <p:cNvPr id="533" name="Rectangle 532">
              <a:extLst>
                <a:ext uri="{FF2B5EF4-FFF2-40B4-BE49-F238E27FC236}">
                  <a16:creationId xmlns:a16="http://schemas.microsoft.com/office/drawing/2014/main" id="{1AD2FA38-4777-4477-A49D-7ACEA47C944F}"/>
                </a:ext>
              </a:extLst>
            </p:cNvPr>
            <p:cNvSpPr/>
            <p:nvPr/>
          </p:nvSpPr>
          <p:spPr>
            <a:xfrm>
              <a:off x="8051893" y="419927"/>
              <a:ext cx="3116601" cy="209877"/>
            </a:xfrm>
            <a:prstGeom prst="rect">
              <a:avLst/>
            </a:prstGeom>
            <a:noFill/>
            <a:ln>
              <a:noFill/>
            </a:ln>
          </p:spPr>
          <p:txBody>
            <a:bodyPr lIns="0" tIns="0" rIns="0" bIns="0" rtlCol="0" anchor="ctr">
              <a:noAutofit/>
            </a:bodyPr>
            <a:lstStyle/>
            <a:p>
              <a:pPr defTabSz="685800" eaLnBrk="0" fontAlgn="base" hangingPunct="0">
                <a:spcAft>
                  <a:spcPts val="450"/>
                </a:spcAft>
                <a:buClr>
                  <a:srgbClr val="FFFFFF"/>
                </a:buClr>
                <a:tabLst>
                  <a:tab pos="1112044" algn="l"/>
                </a:tabLst>
                <a:defRPr/>
              </a:pPr>
              <a:r>
                <a:rPr lang="el-GR" sz="1500" kern="0" dirty="0">
                  <a:solidFill>
                    <a:srgbClr val="000000"/>
                  </a:solidFill>
                  <a:latin typeface="Gilroy Office" panose="00000500000000000000" pitchFamily="2" charset="0"/>
                  <a:ea typeface="ＭＳ Ｐゴシック" pitchFamily="34" charset="-128"/>
                </a:rPr>
                <a:t>Στάδιο χρόνιων βλαβών</a:t>
              </a:r>
              <a:endParaRPr lang="en-US" sz="1500" kern="0" dirty="0">
                <a:solidFill>
                  <a:srgbClr val="000000"/>
                </a:solidFill>
                <a:latin typeface="Gilroy Office" panose="00000500000000000000" pitchFamily="2" charset="0"/>
                <a:ea typeface="ＭＳ Ｐゴシック" pitchFamily="34" charset="-128"/>
              </a:endParaRPr>
            </a:p>
          </p:txBody>
        </p:sp>
        <p:sp>
          <p:nvSpPr>
            <p:cNvPr id="534" name="TextBox 533">
              <a:extLst>
                <a:ext uri="{FF2B5EF4-FFF2-40B4-BE49-F238E27FC236}">
                  <a16:creationId xmlns:a16="http://schemas.microsoft.com/office/drawing/2014/main" id="{AF44FCA5-9398-4516-BB25-EF5BDDB583F6}"/>
                </a:ext>
              </a:extLst>
            </p:cNvPr>
            <p:cNvSpPr txBox="1"/>
            <p:nvPr/>
          </p:nvSpPr>
          <p:spPr>
            <a:xfrm>
              <a:off x="8051893" y="877038"/>
              <a:ext cx="3112390" cy="553997"/>
            </a:xfrm>
            <a:prstGeom prst="rect">
              <a:avLst/>
            </a:prstGeom>
            <a:noFill/>
          </p:spPr>
          <p:txBody>
            <a:bodyPr wrap="none" lIns="0" tIns="0" rIns="0" bIns="0" rtlCol="0">
              <a:spAutoFit/>
            </a:bodyPr>
            <a:lstStyle/>
            <a:p>
              <a:pPr defTabSz="685800">
                <a:defRPr/>
              </a:pPr>
              <a:r>
                <a:rPr lang="el-GR" sz="900" b="1" dirty="0">
                  <a:solidFill>
                    <a:srgbClr val="000000"/>
                  </a:solidFill>
                  <a:latin typeface="Gilroy Office" panose="00000500000000000000" pitchFamily="2" charset="0"/>
                  <a:ea typeface="ＭＳ Ｐゴシック" charset="-128"/>
                </a:rPr>
                <a:t>Λειχηνοποίηση και εκδορές</a:t>
              </a:r>
              <a:endParaRPr lang="da-DK" sz="900" b="1"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Δερματική πάχυνση, </a:t>
              </a:r>
              <a:r>
                <a:rPr lang="el-GR" sz="900" dirty="0" err="1">
                  <a:solidFill>
                    <a:srgbClr val="000000"/>
                  </a:solidFill>
                  <a:latin typeface="Gilroy Office" panose="00000500000000000000" pitchFamily="2" charset="0"/>
                  <a:ea typeface="ＭＳ Ｐゴシック" charset="-128"/>
                </a:rPr>
                <a:t>υπερκεράτωση</a:t>
              </a:r>
              <a:r>
                <a:rPr lang="el-GR" sz="900" dirty="0">
                  <a:solidFill>
                    <a:srgbClr val="000000"/>
                  </a:solidFill>
                  <a:latin typeface="Gilroy Office" panose="00000500000000000000" pitchFamily="2" charset="0"/>
                  <a:ea typeface="ＭＳ Ｐゴシック" charset="-128"/>
                </a:rPr>
                <a:t> και ίνωση</a:t>
              </a:r>
              <a:endParaRPr lang="en-US" sz="900" kern="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kern="0" dirty="0">
                  <a:solidFill>
                    <a:srgbClr val="000000"/>
                  </a:solidFill>
                  <a:latin typeface="Gilroy Office" panose="00000500000000000000" pitchFamily="2" charset="0"/>
                  <a:ea typeface="ＭＳ Ｐゴシック" charset="-128"/>
                </a:rPr>
                <a:t>Διαιώνιση της φλεγμονής</a:t>
              </a:r>
              <a:endParaRPr lang="en-US" sz="900" kern="0" dirty="0">
                <a:solidFill>
                  <a:srgbClr val="000000"/>
                </a:solidFill>
                <a:latin typeface="Gilroy Office" panose="00000500000000000000" pitchFamily="2" charset="0"/>
                <a:ea typeface="ＭＳ Ｐゴシック" charset="-128"/>
              </a:endParaRPr>
            </a:p>
          </p:txBody>
        </p:sp>
      </p:grpSp>
      <p:grpSp>
        <p:nvGrpSpPr>
          <p:cNvPr id="538" name="ACUTE">
            <a:extLst>
              <a:ext uri="{FF2B5EF4-FFF2-40B4-BE49-F238E27FC236}">
                <a16:creationId xmlns:a16="http://schemas.microsoft.com/office/drawing/2014/main" id="{0D51FA99-B3A3-4983-8CB4-10DBD9A6C236}"/>
              </a:ext>
            </a:extLst>
          </p:cNvPr>
          <p:cNvGrpSpPr/>
          <p:nvPr/>
        </p:nvGrpSpPr>
        <p:grpSpPr>
          <a:xfrm>
            <a:off x="3451309" y="1269883"/>
            <a:ext cx="2933852" cy="631304"/>
            <a:chOff x="3472996" y="490987"/>
            <a:chExt cx="3911802" cy="841738"/>
          </a:xfrm>
        </p:grpSpPr>
        <p:sp>
          <p:nvSpPr>
            <p:cNvPr id="539" name="Rectangle 538">
              <a:extLst>
                <a:ext uri="{FF2B5EF4-FFF2-40B4-BE49-F238E27FC236}">
                  <a16:creationId xmlns:a16="http://schemas.microsoft.com/office/drawing/2014/main" id="{4163C11F-2823-4CA6-91E5-C90F613BA863}"/>
                </a:ext>
              </a:extLst>
            </p:cNvPr>
            <p:cNvSpPr/>
            <p:nvPr/>
          </p:nvSpPr>
          <p:spPr>
            <a:xfrm>
              <a:off x="3472996" y="490987"/>
              <a:ext cx="2593032" cy="232489"/>
            </a:xfrm>
            <a:prstGeom prst="rect">
              <a:avLst/>
            </a:prstGeom>
            <a:solidFill>
              <a:srgbClr val="FFFFFF"/>
            </a:solidFill>
            <a:ln>
              <a:noFill/>
            </a:ln>
          </p:spPr>
          <p:txBody>
            <a:bodyPr lIns="0" tIns="0" rIns="0" bIns="0" rtlCol="0" anchor="ctr">
              <a:noAutofit/>
            </a:bodyPr>
            <a:lstStyle/>
            <a:p>
              <a:pPr defTabSz="685800" eaLnBrk="0" fontAlgn="base" hangingPunct="0">
                <a:spcAft>
                  <a:spcPts val="450"/>
                </a:spcAft>
                <a:buClr>
                  <a:srgbClr val="FFFFFF"/>
                </a:buClr>
                <a:tabLst>
                  <a:tab pos="1112044" algn="l"/>
                </a:tabLst>
                <a:defRPr/>
              </a:pPr>
              <a:r>
                <a:rPr lang="el-GR" sz="1500" kern="0" dirty="0">
                  <a:solidFill>
                    <a:srgbClr val="000000"/>
                  </a:solidFill>
                  <a:latin typeface="Gilroy Office" panose="00000500000000000000" pitchFamily="2" charset="0"/>
                  <a:ea typeface="ＭＳ Ｐゴシック" pitchFamily="34" charset="-128"/>
                </a:rPr>
                <a:t>Στάδιο οξέων βλαβών</a:t>
              </a:r>
              <a:endParaRPr lang="en-US" sz="1500" kern="0" dirty="0">
                <a:solidFill>
                  <a:srgbClr val="000000"/>
                </a:solidFill>
                <a:latin typeface="Gilroy Office" panose="00000500000000000000" pitchFamily="2" charset="0"/>
                <a:ea typeface="ＭＳ Ｐゴシック" pitchFamily="34" charset="-128"/>
              </a:endParaRPr>
            </a:p>
          </p:txBody>
        </p:sp>
        <p:sp>
          <p:nvSpPr>
            <p:cNvPr id="540" name="TextBox 539">
              <a:extLst>
                <a:ext uri="{FF2B5EF4-FFF2-40B4-BE49-F238E27FC236}">
                  <a16:creationId xmlns:a16="http://schemas.microsoft.com/office/drawing/2014/main" id="{51EF89B2-E08F-484C-85FA-1CE45765270E}"/>
                </a:ext>
              </a:extLst>
            </p:cNvPr>
            <p:cNvSpPr txBox="1"/>
            <p:nvPr/>
          </p:nvSpPr>
          <p:spPr>
            <a:xfrm>
              <a:off x="3514423" y="963393"/>
              <a:ext cx="3870375" cy="369332"/>
            </a:xfrm>
            <a:prstGeom prst="rect">
              <a:avLst/>
            </a:prstGeom>
            <a:noFill/>
          </p:spPr>
          <p:txBody>
            <a:bodyPr wrap="square" lIns="0" tIns="0" rIns="0" bIns="0" rtlCol="0">
              <a:spAutoFit/>
            </a:bodyPr>
            <a:lstStyle/>
            <a:p>
              <a:pPr defTabSz="685800">
                <a:defRPr/>
              </a:pPr>
              <a:r>
                <a:rPr lang="el-GR" sz="900" b="1" dirty="0">
                  <a:solidFill>
                    <a:srgbClr val="000000"/>
                  </a:solidFill>
                  <a:latin typeface="Gilroy Office" panose="00000500000000000000" pitchFamily="2" charset="0"/>
                  <a:ea typeface="ＭＳ Ｐゴシック" charset="-128"/>
                </a:rPr>
                <a:t>Ερύθυμα</a:t>
              </a:r>
              <a:r>
                <a:rPr lang="en-US" sz="900" b="1" dirty="0">
                  <a:solidFill>
                    <a:srgbClr val="000000"/>
                  </a:solidFill>
                  <a:latin typeface="Gilroy Office" panose="00000500000000000000" pitchFamily="2" charset="0"/>
                  <a:ea typeface="ＭＳ Ｐゴシック" charset="-128"/>
                </a:rPr>
                <a:t>, </a:t>
              </a:r>
              <a:r>
                <a:rPr lang="el-GR" sz="900" b="1" dirty="0">
                  <a:solidFill>
                    <a:srgbClr val="000000"/>
                  </a:solidFill>
                  <a:latin typeface="Gilroy Office" panose="00000500000000000000" pitchFamily="2" charset="0"/>
                  <a:ea typeface="ＭＳ Ｐゴシック" charset="-128"/>
                </a:rPr>
                <a:t>βλατίδες</a:t>
              </a:r>
              <a:r>
                <a:rPr lang="en-US" sz="900" b="1" dirty="0">
                  <a:solidFill>
                    <a:srgbClr val="000000"/>
                  </a:solidFill>
                  <a:latin typeface="Gilroy Office" panose="00000500000000000000" pitchFamily="2" charset="0"/>
                  <a:ea typeface="ＭＳ Ｐゴシック" charset="-128"/>
                </a:rPr>
                <a:t>, </a:t>
              </a:r>
              <a:r>
                <a:rPr lang="el-GR" sz="900" b="1" dirty="0">
                  <a:solidFill>
                    <a:srgbClr val="000000"/>
                  </a:solidFill>
                  <a:latin typeface="Gilroy Office" panose="00000500000000000000" pitchFamily="2" charset="0"/>
                  <a:ea typeface="ＭＳ Ｐゴシック" charset="-128"/>
                </a:rPr>
                <a:t>εφελκίδες</a:t>
              </a:r>
              <a:r>
                <a:rPr lang="en-US" sz="900" b="1" dirty="0">
                  <a:solidFill>
                    <a:srgbClr val="000000"/>
                  </a:solidFill>
                  <a:latin typeface="Gilroy Office" panose="00000500000000000000" pitchFamily="2" charset="0"/>
                  <a:ea typeface="ＭＳ Ｐゴシック" charset="-128"/>
                </a:rPr>
                <a:t> </a:t>
              </a:r>
              <a:r>
                <a:rPr lang="el-GR" sz="900" b="1" dirty="0">
                  <a:solidFill>
                    <a:srgbClr val="000000"/>
                  </a:solidFill>
                  <a:latin typeface="Gilroy Office" panose="00000500000000000000" pitchFamily="2" charset="0"/>
                  <a:ea typeface="ＭＳ Ｐゴシック" charset="-128"/>
                </a:rPr>
                <a:t>και κνησμός</a:t>
              </a:r>
              <a:endParaRPr lang="en-US" sz="900" b="1" dirty="0">
                <a:solidFill>
                  <a:srgbClr val="000000"/>
                </a:solidFill>
                <a:latin typeface="Gilroy Office" panose="00000500000000000000" pitchFamily="2" charset="0"/>
                <a:ea typeface="ＭＳ Ｐゴシック" charset="-128"/>
              </a:endParaRPr>
            </a:p>
            <a:p>
              <a:pPr marL="128588" indent="-128588" defTabSz="685800" eaLnBrk="0" fontAlgn="base" hangingPunct="0">
                <a:spcBef>
                  <a:spcPct val="0"/>
                </a:spcBef>
                <a:spcAft>
                  <a:spcPct val="0"/>
                </a:spcAft>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Εκτεταμένη δυσλειτουργία δερματικού φραγμού</a:t>
              </a:r>
              <a:endParaRPr lang="en-US" sz="900" dirty="0">
                <a:solidFill>
                  <a:srgbClr val="000000"/>
                </a:solidFill>
                <a:latin typeface="Gilroy Office" panose="00000500000000000000" pitchFamily="2" charset="0"/>
                <a:ea typeface="ＭＳ Ｐゴシック" charset="-128"/>
              </a:endParaRPr>
            </a:p>
          </p:txBody>
        </p:sp>
      </p:grpSp>
      <p:sp>
        <p:nvSpPr>
          <p:cNvPr id="544" name="TextBox derma">
            <a:extLst>
              <a:ext uri="{FF2B5EF4-FFF2-40B4-BE49-F238E27FC236}">
                <a16:creationId xmlns:a16="http://schemas.microsoft.com/office/drawing/2014/main" id="{01C6C2ED-42BA-403D-B7C8-E3A399E07EB4}"/>
              </a:ext>
            </a:extLst>
          </p:cNvPr>
          <p:cNvSpPr txBox="1"/>
          <p:nvPr/>
        </p:nvSpPr>
        <p:spPr>
          <a:xfrm>
            <a:off x="7655275" y="3805995"/>
            <a:ext cx="432812" cy="184666"/>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Dermal </a:t>
            </a:r>
            <a:br>
              <a:rPr lang="en-GB" sz="600">
                <a:solidFill>
                  <a:srgbClr val="000000"/>
                </a:solidFill>
                <a:latin typeface="Gilroy Office" panose="00000500000000000000" pitchFamily="2" charset="0"/>
                <a:ea typeface="ＭＳ Ｐゴシック" charset="-128"/>
              </a:rPr>
            </a:br>
            <a:r>
              <a:rPr lang="en-GB" sz="600">
                <a:solidFill>
                  <a:srgbClr val="000000"/>
                </a:solidFill>
                <a:latin typeface="Gilroy Office" panose="00000500000000000000" pitchFamily="2" charset="0"/>
                <a:ea typeface="ＭＳ Ｐゴシック" charset="-128"/>
              </a:rPr>
              <a:t>dendritic cells</a:t>
            </a:r>
          </a:p>
        </p:txBody>
      </p:sp>
      <p:sp>
        <p:nvSpPr>
          <p:cNvPr id="545" name="TextBox Allergen">
            <a:extLst>
              <a:ext uri="{FF2B5EF4-FFF2-40B4-BE49-F238E27FC236}">
                <a16:creationId xmlns:a16="http://schemas.microsoft.com/office/drawing/2014/main" id="{59968341-61B9-42FE-A398-A1AB6E465EDF}"/>
              </a:ext>
            </a:extLst>
          </p:cNvPr>
          <p:cNvSpPr txBox="1"/>
          <p:nvPr/>
        </p:nvSpPr>
        <p:spPr>
          <a:xfrm>
            <a:off x="81313" y="2206303"/>
            <a:ext cx="479298" cy="184666"/>
          </a:xfrm>
          <a:prstGeom prst="rect">
            <a:avLst/>
          </a:prstGeom>
          <a:noFill/>
        </p:spPr>
        <p:txBody>
          <a:bodyPr wrap="none" lIns="0" tIns="0" rIns="0" bIns="0" rtlCol="0" anchor="ctr">
            <a:spAutoFit/>
          </a:bodyPr>
          <a:lstStyle/>
          <a:p>
            <a:pPr algn="ctr" defTabSz="685800">
              <a:defRPr/>
            </a:pPr>
            <a:r>
              <a:rPr lang="en-GB" sz="600" i="1">
                <a:solidFill>
                  <a:srgbClr val="000000"/>
                </a:solidFill>
                <a:latin typeface="Gilroy Office" panose="00000500000000000000" pitchFamily="2" charset="0"/>
                <a:ea typeface="ＭＳ Ｐゴシック" charset="-128"/>
              </a:rPr>
              <a:t>Staphylococcus</a:t>
            </a:r>
          </a:p>
          <a:p>
            <a:pPr algn="ctr" defTabSz="685800">
              <a:defRPr/>
            </a:pPr>
            <a:r>
              <a:rPr lang="en-GB" sz="600" i="1">
                <a:solidFill>
                  <a:srgbClr val="000000"/>
                </a:solidFill>
                <a:latin typeface="Gilroy Office" panose="00000500000000000000" pitchFamily="2" charset="0"/>
                <a:ea typeface="ＭＳ Ｐゴシック" charset="-128"/>
              </a:rPr>
              <a:t>aureus</a:t>
            </a:r>
          </a:p>
        </p:txBody>
      </p:sp>
      <p:pic>
        <p:nvPicPr>
          <p:cNvPr id="164" name="Allergen">
            <a:extLst>
              <a:ext uri="{FF2B5EF4-FFF2-40B4-BE49-F238E27FC236}">
                <a16:creationId xmlns:a16="http://schemas.microsoft.com/office/drawing/2014/main" id="{082C8FB4-35F8-414A-8A02-BDA0EBAD2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0415" y="3051320"/>
            <a:ext cx="135696" cy="135000"/>
          </a:xfrm>
          <a:prstGeom prst="rect">
            <a:avLst/>
          </a:prstGeom>
        </p:spPr>
      </p:pic>
      <p:sp>
        <p:nvSpPr>
          <p:cNvPr id="307" name="TextBox 306">
            <a:extLst>
              <a:ext uri="{FF2B5EF4-FFF2-40B4-BE49-F238E27FC236}">
                <a16:creationId xmlns:a16="http://schemas.microsoft.com/office/drawing/2014/main" id="{69F30545-A205-436E-A3F2-1076515EACB9}"/>
              </a:ext>
            </a:extLst>
          </p:cNvPr>
          <p:cNvSpPr txBox="1"/>
          <p:nvPr/>
        </p:nvSpPr>
        <p:spPr>
          <a:xfrm>
            <a:off x="86244" y="5167573"/>
            <a:ext cx="556243" cy="115416"/>
          </a:xfrm>
          <a:prstGeom prst="rect">
            <a:avLst/>
          </a:prstGeom>
          <a:noFill/>
        </p:spPr>
        <p:txBody>
          <a:bodyPr wrap="none" lIns="0" tIns="0" rIns="0" bIns="0" rtlCol="0" anchor="ctr">
            <a:spAutoFit/>
          </a:bodyPr>
          <a:lstStyle/>
          <a:p>
            <a:pPr defTabSz="685800">
              <a:defRPr/>
            </a:pPr>
            <a:r>
              <a:rPr lang="el-GR" sz="750" dirty="0">
                <a:solidFill>
                  <a:srgbClr val="000000"/>
                </a:solidFill>
                <a:latin typeface="Gilroy Office" panose="00000500000000000000" pitchFamily="2" charset="0"/>
                <a:ea typeface="ＭＳ Ｐゴシック" charset="-128"/>
              </a:rPr>
              <a:t>Αιμοφ. αγγείο</a:t>
            </a:r>
            <a:endParaRPr lang="da-DK" sz="750" dirty="0">
              <a:solidFill>
                <a:srgbClr val="000000"/>
              </a:solidFill>
              <a:latin typeface="Gilroy Office" panose="00000500000000000000" pitchFamily="2" charset="0"/>
              <a:ea typeface="ＭＳ Ｐゴシック" charset="-128"/>
            </a:endParaRPr>
          </a:p>
        </p:txBody>
      </p:sp>
      <p:sp>
        <p:nvSpPr>
          <p:cNvPr id="308" name="TextBox 307">
            <a:extLst>
              <a:ext uri="{FF2B5EF4-FFF2-40B4-BE49-F238E27FC236}">
                <a16:creationId xmlns:a16="http://schemas.microsoft.com/office/drawing/2014/main" id="{DA497864-36D3-441E-A2B9-1834CBF18BF8}"/>
              </a:ext>
            </a:extLst>
          </p:cNvPr>
          <p:cNvSpPr txBox="1"/>
          <p:nvPr/>
        </p:nvSpPr>
        <p:spPr>
          <a:xfrm>
            <a:off x="3775681" y="4768011"/>
            <a:ext cx="419987" cy="92333"/>
          </a:xfrm>
          <a:prstGeom prst="rect">
            <a:avLst/>
          </a:prstGeom>
          <a:noFill/>
        </p:spPr>
        <p:txBody>
          <a:bodyPr wrap="none" lIns="0" tIns="0" rIns="0" bIns="0" rtlCol="0">
            <a:spAutoFit/>
          </a:bodyPr>
          <a:lstStyle/>
          <a:p>
            <a:pPr algn="ctr" defTabSz="685800">
              <a:defRPr/>
            </a:pPr>
            <a:r>
              <a:rPr lang="en-GB" sz="600">
                <a:solidFill>
                  <a:srgbClr val="000000"/>
                </a:solidFill>
                <a:latin typeface="Gilroy Office" panose="00000500000000000000" pitchFamily="2" charset="0"/>
                <a:ea typeface="ＭＳ Ｐゴシック" charset="-128"/>
              </a:rPr>
              <a:t>Eosinophils↑</a:t>
            </a:r>
          </a:p>
        </p:txBody>
      </p:sp>
      <p:sp>
        <p:nvSpPr>
          <p:cNvPr id="310" name="TextBox 309">
            <a:extLst>
              <a:ext uri="{FF2B5EF4-FFF2-40B4-BE49-F238E27FC236}">
                <a16:creationId xmlns:a16="http://schemas.microsoft.com/office/drawing/2014/main" id="{51EF89B2-E08F-484C-85FA-1CE45765270E}"/>
              </a:ext>
            </a:extLst>
          </p:cNvPr>
          <p:cNvSpPr txBox="1"/>
          <p:nvPr/>
        </p:nvSpPr>
        <p:spPr>
          <a:xfrm>
            <a:off x="3482380" y="1620789"/>
            <a:ext cx="2902781" cy="692497"/>
          </a:xfrm>
          <a:prstGeom prst="rect">
            <a:avLst/>
          </a:prstGeom>
          <a:noFill/>
        </p:spPr>
        <p:txBody>
          <a:bodyPr wrap="square" lIns="0" tIns="0" rIns="0" bIns="0" rtlCol="0">
            <a:spAutoFit/>
          </a:bodyPr>
          <a:lstStyle/>
          <a:p>
            <a:pPr marL="128588" indent="-128588" defTabSz="685800">
              <a:buFont typeface="Arial" panose="020B0604020202020204" pitchFamily="34" charset="0"/>
              <a:buChar char="•"/>
              <a:defRPr/>
            </a:pPr>
            <a:endParaRPr lang="en-US" sz="900" dirty="0">
              <a:solidFill>
                <a:srgbClr val="000000"/>
              </a:solidFill>
              <a:latin typeface="Gilroy Office" panose="00000500000000000000" pitchFamily="2" charset="0"/>
              <a:ea typeface="ＭＳ Ｐゴシック" charset="-128"/>
            </a:endParaRPr>
          </a:p>
          <a:p>
            <a:pPr defTabSz="685800">
              <a:defRPr/>
            </a:pPr>
            <a:endParaRPr lang="en-US"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Εκτεταμένη φλεγμονή</a:t>
            </a:r>
            <a:endParaRPr lang="en-US"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Αυξημένη σηματοδότηση κνησμού</a:t>
            </a:r>
            <a:endParaRPr lang="en-US" sz="900" dirty="0">
              <a:solidFill>
                <a:srgbClr val="000000"/>
              </a:solidFill>
              <a:latin typeface="Gilroy Office" panose="00000500000000000000" pitchFamily="2" charset="0"/>
              <a:ea typeface="ＭＳ Ｐゴシック" charset="-128"/>
            </a:endParaRPr>
          </a:p>
          <a:p>
            <a:pPr marL="128588" indent="-128588" defTabSz="685800">
              <a:buFont typeface="Arial" panose="020B0604020202020204" pitchFamily="34" charset="0"/>
              <a:buChar char="•"/>
              <a:defRPr/>
            </a:pPr>
            <a:r>
              <a:rPr lang="el-GR" sz="900" dirty="0">
                <a:solidFill>
                  <a:srgbClr val="000000"/>
                </a:solidFill>
                <a:latin typeface="Gilroy Office" panose="00000500000000000000" pitchFamily="2" charset="0"/>
                <a:ea typeface="ＭＳ Ｐゴシック" charset="-128"/>
              </a:rPr>
              <a:t>Αυξημένη αποίκηση</a:t>
            </a:r>
            <a:r>
              <a:rPr lang="en-US" sz="900" dirty="0">
                <a:solidFill>
                  <a:srgbClr val="000000"/>
                </a:solidFill>
                <a:latin typeface="Gilroy Office" panose="00000500000000000000" pitchFamily="2" charset="0"/>
                <a:ea typeface="ＭＳ Ｐゴシック" charset="-128"/>
              </a:rPr>
              <a:t> </a:t>
            </a:r>
            <a:r>
              <a:rPr lang="en-US" sz="900" i="1" dirty="0">
                <a:solidFill>
                  <a:srgbClr val="000000"/>
                </a:solidFill>
                <a:latin typeface="Gilroy Office" panose="00000500000000000000" pitchFamily="2" charset="0"/>
                <a:ea typeface="ＭＳ Ｐゴシック" charset="-128"/>
              </a:rPr>
              <a:t>S. aureus</a:t>
            </a:r>
            <a:endParaRPr lang="en-US" sz="900" dirty="0">
              <a:solidFill>
                <a:srgbClr val="000000"/>
              </a:solidFill>
              <a:latin typeface="Gilroy Office" panose="00000500000000000000" pitchFamily="2" charset="0"/>
              <a:ea typeface="ＭＳ Ｐゴシック" charset="-128"/>
            </a:endParaRPr>
          </a:p>
        </p:txBody>
      </p:sp>
      <p:grpSp>
        <p:nvGrpSpPr>
          <p:cNvPr id="3" name="Group 2"/>
          <p:cNvGrpSpPr/>
          <p:nvPr/>
        </p:nvGrpSpPr>
        <p:grpSpPr>
          <a:xfrm>
            <a:off x="5921127" y="2814049"/>
            <a:ext cx="2494772" cy="2677602"/>
            <a:chOff x="7894836" y="2609065"/>
            <a:chExt cx="3326362" cy="3570136"/>
          </a:xfrm>
        </p:grpSpPr>
        <p:grpSp>
          <p:nvGrpSpPr>
            <p:cNvPr id="9" name="Group 8"/>
            <p:cNvGrpSpPr/>
            <p:nvPr/>
          </p:nvGrpSpPr>
          <p:grpSpPr>
            <a:xfrm>
              <a:off x="7894836" y="4561923"/>
              <a:ext cx="1580493" cy="678058"/>
              <a:chOff x="7894836" y="4561923"/>
              <a:chExt cx="1580493" cy="678058"/>
            </a:xfrm>
          </p:grpSpPr>
          <p:grpSp>
            <p:nvGrpSpPr>
              <p:cNvPr id="8" name="Group 7"/>
              <p:cNvGrpSpPr/>
              <p:nvPr/>
            </p:nvGrpSpPr>
            <p:grpSpPr>
              <a:xfrm>
                <a:off x="7933208" y="4561923"/>
                <a:ext cx="1542121" cy="594563"/>
                <a:chOff x="7933208" y="4561923"/>
                <a:chExt cx="1542121" cy="594563"/>
              </a:xfrm>
            </p:grpSpPr>
            <p:grpSp>
              <p:nvGrpSpPr>
                <p:cNvPr id="4" name="Group 3">
                  <a:extLst>
                    <a:ext uri="{FF2B5EF4-FFF2-40B4-BE49-F238E27FC236}">
                      <a16:creationId xmlns:a16="http://schemas.microsoft.com/office/drawing/2014/main" id="{D69CAD4B-C3FB-488C-910C-42EAD844C006}"/>
                    </a:ext>
                  </a:extLst>
                </p:cNvPr>
                <p:cNvGrpSpPr/>
                <p:nvPr/>
              </p:nvGrpSpPr>
              <p:grpSpPr>
                <a:xfrm>
                  <a:off x="8337138" y="4561923"/>
                  <a:ext cx="1138191" cy="594563"/>
                  <a:chOff x="8337138" y="4561923"/>
                  <a:chExt cx="1138191" cy="594563"/>
                </a:xfrm>
              </p:grpSpPr>
              <p:sp>
                <p:nvSpPr>
                  <p:cNvPr id="279" name="Rounded Rectangle 219">
                    <a:extLst>
                      <a:ext uri="{FF2B5EF4-FFF2-40B4-BE49-F238E27FC236}">
                        <a16:creationId xmlns:a16="http://schemas.microsoft.com/office/drawing/2014/main" id="{F4AECE6D-0736-4892-99FB-9AB22EEB8E17}"/>
                      </a:ext>
                    </a:extLst>
                  </p:cNvPr>
                  <p:cNvSpPr/>
                  <p:nvPr/>
                </p:nvSpPr>
                <p:spPr>
                  <a:xfrm>
                    <a:off x="8538300" y="4561923"/>
                    <a:ext cx="599770" cy="594563"/>
                  </a:xfrm>
                  <a:prstGeom prst="roundRect">
                    <a:avLst/>
                  </a:prstGeom>
                  <a:solidFill>
                    <a:srgbClr val="FFFFFF"/>
                  </a:solidFill>
                  <a:ln w="12700" cap="flat" cmpd="sng" algn="ctr">
                    <a:solidFill>
                      <a:srgbClr val="FFFFFF">
                        <a:lumMod val="75000"/>
                      </a:srgbClr>
                    </a:solidFill>
                    <a:prstDash val="solid"/>
                    <a:miter lim="800000"/>
                  </a:ln>
                  <a:effectLst/>
                </p:spPr>
                <p:txBody>
                  <a:bodyPr wrap="square" lIns="54000" tIns="54000" rIns="54000" bIns="54000" rtlCol="0" anchor="ctr">
                    <a:noAutofit/>
                  </a:bodyPr>
                  <a:lstStyle/>
                  <a:p>
                    <a:pPr algn="ctr" defTabSz="685800">
                      <a:defRPr/>
                    </a:pPr>
                    <a:r>
                      <a:rPr lang="en-GB" sz="750" kern="0">
                        <a:solidFill>
                          <a:srgbClr val="000000"/>
                        </a:solidFill>
                        <a:latin typeface="Gilroy Office" panose="00000500000000000000" pitchFamily="2" charset="0"/>
                        <a:ea typeface="ＭＳ Ｐゴシック" charset="-128"/>
                      </a:rPr>
                      <a:t>IL-4</a:t>
                    </a:r>
                  </a:p>
                  <a:p>
                    <a:pPr algn="ctr" defTabSz="685800">
                      <a:defRPr/>
                    </a:pPr>
                    <a:r>
                      <a:rPr lang="en-GB" sz="750" kern="0">
                        <a:solidFill>
                          <a:srgbClr val="000000"/>
                        </a:solidFill>
                        <a:latin typeface="Gilroy Office" panose="00000500000000000000" pitchFamily="2" charset="0"/>
                        <a:ea typeface="ＭＳ Ｐゴシック" charset="-128"/>
                      </a:rPr>
                      <a:t>IL-31</a:t>
                    </a:r>
                  </a:p>
                  <a:p>
                    <a:pPr algn="ctr" defTabSz="685800">
                      <a:defRPr/>
                    </a:pPr>
                    <a:r>
                      <a:rPr lang="en-GB" sz="750" kern="0">
                        <a:solidFill>
                          <a:srgbClr val="000000"/>
                        </a:solidFill>
                        <a:latin typeface="Gilroy Office" panose="00000500000000000000" pitchFamily="2" charset="0"/>
                        <a:ea typeface="ＭＳ Ｐゴシック" charset="-128"/>
                      </a:rPr>
                      <a:t>IL-13</a:t>
                    </a:r>
                  </a:p>
                </p:txBody>
              </p:sp>
              <p:cxnSp>
                <p:nvCxnSpPr>
                  <p:cNvPr id="282" name="Straight Arrow Connector 281">
                    <a:extLst>
                      <a:ext uri="{FF2B5EF4-FFF2-40B4-BE49-F238E27FC236}">
                        <a16:creationId xmlns:a16="http://schemas.microsoft.com/office/drawing/2014/main" id="{58DF0BD2-4E8D-4666-9079-FDA85F33BFCB}"/>
                      </a:ext>
                    </a:extLst>
                  </p:cNvPr>
                  <p:cNvCxnSpPr>
                    <a:cxnSpLocks/>
                  </p:cNvCxnSpPr>
                  <p:nvPr/>
                </p:nvCxnSpPr>
                <p:spPr>
                  <a:xfrm>
                    <a:off x="8337138" y="4861084"/>
                    <a:ext cx="193843" cy="0"/>
                  </a:xfrm>
                  <a:prstGeom prst="straightConnector1">
                    <a:avLst/>
                  </a:prstGeom>
                  <a:noFill/>
                  <a:ln w="12700" cap="flat" cmpd="sng" algn="ctr">
                    <a:solidFill>
                      <a:srgbClr val="FFFFFF"/>
                    </a:solidFill>
                    <a:prstDash val="solid"/>
                    <a:miter lim="800000"/>
                    <a:tailEnd type="triangle"/>
                  </a:ln>
                  <a:effectLst/>
                </p:spPr>
              </p:cxnSp>
              <p:cxnSp>
                <p:nvCxnSpPr>
                  <p:cNvPr id="283" name="Straight Arrow Connector 282">
                    <a:extLst>
                      <a:ext uri="{FF2B5EF4-FFF2-40B4-BE49-F238E27FC236}">
                        <a16:creationId xmlns:a16="http://schemas.microsoft.com/office/drawing/2014/main" id="{041C4210-5A72-4114-97F1-457C883B67C4}"/>
                      </a:ext>
                    </a:extLst>
                  </p:cNvPr>
                  <p:cNvCxnSpPr>
                    <a:cxnSpLocks/>
                  </p:cNvCxnSpPr>
                  <p:nvPr/>
                </p:nvCxnSpPr>
                <p:spPr>
                  <a:xfrm>
                    <a:off x="9090129" y="4859206"/>
                    <a:ext cx="385200" cy="0"/>
                  </a:xfrm>
                  <a:prstGeom prst="straightConnector1">
                    <a:avLst/>
                  </a:prstGeom>
                  <a:noFill/>
                  <a:ln w="12700" cap="flat" cmpd="sng" algn="ctr">
                    <a:solidFill>
                      <a:srgbClr val="FFFFFF"/>
                    </a:solidFill>
                    <a:prstDash val="solid"/>
                    <a:miter lim="800000"/>
                    <a:tailEnd type="triangle"/>
                  </a:ln>
                  <a:effectLst/>
                </p:spPr>
              </p:cxnSp>
            </p:grpSp>
            <p:pic>
              <p:nvPicPr>
                <p:cNvPr id="497" name="TH2 cell">
                  <a:extLst>
                    <a:ext uri="{FF2B5EF4-FFF2-40B4-BE49-F238E27FC236}">
                      <a16:creationId xmlns:a16="http://schemas.microsoft.com/office/drawing/2014/main" id="{5EE5695C-1F4E-4EE2-AD5E-EE6EA5D88D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3208" y="4674795"/>
                  <a:ext cx="362255" cy="360000"/>
                </a:xfrm>
                <a:prstGeom prst="rect">
                  <a:avLst/>
                </a:prstGeom>
              </p:spPr>
            </p:pic>
          </p:grpSp>
          <p:sp>
            <p:nvSpPr>
              <p:cNvPr id="503" name="TextBox TH2 cell">
                <a:extLst>
                  <a:ext uri="{FF2B5EF4-FFF2-40B4-BE49-F238E27FC236}">
                    <a16:creationId xmlns:a16="http://schemas.microsoft.com/office/drawing/2014/main" id="{688EACD8-8657-4C18-8624-3107B8804E9C}"/>
                  </a:ext>
                </a:extLst>
              </p:cNvPr>
              <p:cNvSpPr txBox="1"/>
              <p:nvPr/>
            </p:nvSpPr>
            <p:spPr>
              <a:xfrm>
                <a:off x="7894836" y="5116870"/>
                <a:ext cx="450979"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 cells↑</a:t>
                </a:r>
              </a:p>
            </p:txBody>
          </p:sp>
        </p:grpSp>
        <p:grpSp>
          <p:nvGrpSpPr>
            <p:cNvPr id="2" name="Group 1"/>
            <p:cNvGrpSpPr/>
            <p:nvPr/>
          </p:nvGrpSpPr>
          <p:grpSpPr>
            <a:xfrm>
              <a:off x="8698831" y="2609065"/>
              <a:ext cx="2522367" cy="3570136"/>
              <a:chOff x="8698831" y="2609065"/>
              <a:chExt cx="2522367" cy="3570136"/>
            </a:xfrm>
          </p:grpSpPr>
          <p:pic>
            <p:nvPicPr>
              <p:cNvPr id="311" name="Picture 310">
                <a:extLst>
                  <a:ext uri="{FF2B5EF4-FFF2-40B4-BE49-F238E27FC236}">
                    <a16:creationId xmlns:a16="http://schemas.microsoft.com/office/drawing/2014/main" id="{437C3B9D-2800-489D-B32D-57B9415DC35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9957428">
                <a:off x="8698831" y="2609065"/>
                <a:ext cx="2398505" cy="3570136"/>
              </a:xfrm>
              <a:prstGeom prst="rect">
                <a:avLst/>
              </a:prstGeom>
            </p:spPr>
          </p:pic>
          <p:sp>
            <p:nvSpPr>
              <p:cNvPr id="313" name="Rounded Rectangle 221">
                <a:extLst>
                  <a:ext uri="{FF2B5EF4-FFF2-40B4-BE49-F238E27FC236}">
                    <a16:creationId xmlns:a16="http://schemas.microsoft.com/office/drawing/2014/main" id="{D4128C67-2646-4F1B-825F-6C2F7E567127}"/>
                  </a:ext>
                </a:extLst>
              </p:cNvPr>
              <p:cNvSpPr/>
              <p:nvPr/>
            </p:nvSpPr>
            <p:spPr>
              <a:xfrm>
                <a:off x="10270605" y="2930851"/>
                <a:ext cx="950593" cy="258956"/>
              </a:xfrm>
              <a:prstGeom prst="roundRect">
                <a:avLst/>
              </a:prstGeom>
              <a:solidFill>
                <a:srgbClr val="FFFFFF"/>
              </a:solidFill>
              <a:ln w="12700" cap="flat" cmpd="sng" algn="ctr">
                <a:solidFill>
                  <a:srgbClr val="FFFFFF">
                    <a:lumMod val="75000"/>
                  </a:srgbClr>
                </a:solidFill>
                <a:prstDash val="solid"/>
                <a:miter lim="800000"/>
              </a:ln>
              <a:effectLst/>
            </p:spPr>
            <p:txBody>
              <a:bodyPr wrap="square" lIns="54000" tIns="54000" rIns="54000" bIns="54000" rtlCol="0" anchor="ctr">
                <a:noAutofit/>
              </a:bodyPr>
              <a:lstStyle/>
              <a:p>
                <a:pPr algn="ctr" defTabSz="685800">
                  <a:defRPr/>
                </a:pPr>
                <a:r>
                  <a:rPr lang="en-GB" sz="750" kern="0">
                    <a:solidFill>
                      <a:srgbClr val="000000"/>
                    </a:solidFill>
                    <a:latin typeface="Gilroy Office" panose="00000500000000000000" pitchFamily="2" charset="0"/>
                    <a:ea typeface="ＭＳ Ｐゴシック" charset="-128"/>
                  </a:rPr>
                  <a:t>IL-33, TSLP</a:t>
                </a:r>
              </a:p>
            </p:txBody>
          </p:sp>
          <p:cxnSp>
            <p:nvCxnSpPr>
              <p:cNvPr id="314" name="Straight Arrow Connector 313">
                <a:extLst>
                  <a:ext uri="{FF2B5EF4-FFF2-40B4-BE49-F238E27FC236}">
                    <a16:creationId xmlns:a16="http://schemas.microsoft.com/office/drawing/2014/main" id="{B45F8901-ADEF-4AF3-8973-2A5E1EF33463}"/>
                  </a:ext>
                </a:extLst>
              </p:cNvPr>
              <p:cNvCxnSpPr>
                <a:cxnSpLocks/>
              </p:cNvCxnSpPr>
              <p:nvPr/>
            </p:nvCxnSpPr>
            <p:spPr>
              <a:xfrm flipH="1">
                <a:off x="10052192" y="3060329"/>
                <a:ext cx="211068" cy="0"/>
              </a:xfrm>
              <a:prstGeom prst="straightConnector1">
                <a:avLst/>
              </a:prstGeom>
              <a:noFill/>
              <a:ln w="12700" cap="flat" cmpd="sng" algn="ctr">
                <a:solidFill>
                  <a:schemeClr val="bg2">
                    <a:lumMod val="75000"/>
                  </a:schemeClr>
                </a:solidFill>
                <a:prstDash val="solid"/>
                <a:miter lim="800000"/>
                <a:tailEnd type="triangle"/>
              </a:ln>
              <a:effectLst/>
            </p:spPr>
          </p:cxnSp>
        </p:grpSp>
      </p:grpSp>
      <p:grpSp>
        <p:nvGrpSpPr>
          <p:cNvPr id="12" name="Group 11"/>
          <p:cNvGrpSpPr/>
          <p:nvPr/>
        </p:nvGrpSpPr>
        <p:grpSpPr>
          <a:xfrm>
            <a:off x="3708363" y="2513101"/>
            <a:ext cx="296867" cy="287471"/>
            <a:chOff x="4944484" y="2207801"/>
            <a:chExt cx="395822" cy="383295"/>
          </a:xfrm>
        </p:grpSpPr>
        <p:sp>
          <p:nvSpPr>
            <p:cNvPr id="364" name="Oval 363">
              <a:extLst>
                <a:ext uri="{FF2B5EF4-FFF2-40B4-BE49-F238E27FC236}">
                  <a16:creationId xmlns:a16="http://schemas.microsoft.com/office/drawing/2014/main" id="{41F52993-E0BA-4F9F-9B15-0ED95C15D11B}"/>
                </a:ext>
              </a:extLst>
            </p:cNvPr>
            <p:cNvSpPr>
              <a:spLocks noChangeAspect="1"/>
            </p:cNvSpPr>
            <p:nvPr/>
          </p:nvSpPr>
          <p:spPr>
            <a:xfrm>
              <a:off x="4986381" y="2207801"/>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65" name="Oval 364">
              <a:extLst>
                <a:ext uri="{FF2B5EF4-FFF2-40B4-BE49-F238E27FC236}">
                  <a16:creationId xmlns:a16="http://schemas.microsoft.com/office/drawing/2014/main" id="{99322568-BFB4-4E4F-A1D6-A60650EF6C63}"/>
                </a:ext>
              </a:extLst>
            </p:cNvPr>
            <p:cNvSpPr>
              <a:spLocks noChangeAspect="1"/>
            </p:cNvSpPr>
            <p:nvPr/>
          </p:nvSpPr>
          <p:spPr>
            <a:xfrm>
              <a:off x="5239577" y="2483096"/>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66" name="Oval 365">
              <a:extLst>
                <a:ext uri="{FF2B5EF4-FFF2-40B4-BE49-F238E27FC236}">
                  <a16:creationId xmlns:a16="http://schemas.microsoft.com/office/drawing/2014/main" id="{3E349B04-01F8-436A-8BC0-E11D7AB7993C}"/>
                </a:ext>
              </a:extLst>
            </p:cNvPr>
            <p:cNvSpPr>
              <a:spLocks noChangeAspect="1"/>
            </p:cNvSpPr>
            <p:nvPr/>
          </p:nvSpPr>
          <p:spPr>
            <a:xfrm>
              <a:off x="4944484" y="240143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67" name="Oval 366">
              <a:extLst>
                <a:ext uri="{FF2B5EF4-FFF2-40B4-BE49-F238E27FC236}">
                  <a16:creationId xmlns:a16="http://schemas.microsoft.com/office/drawing/2014/main" id="{92F9C17C-B327-4F94-AA06-53C7B2D0BE9C}"/>
                </a:ext>
              </a:extLst>
            </p:cNvPr>
            <p:cNvSpPr>
              <a:spLocks noChangeAspect="1"/>
            </p:cNvSpPr>
            <p:nvPr/>
          </p:nvSpPr>
          <p:spPr>
            <a:xfrm>
              <a:off x="5204218" y="2273265"/>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grpSp>
        <p:nvGrpSpPr>
          <p:cNvPr id="13" name="Group 12"/>
          <p:cNvGrpSpPr/>
          <p:nvPr/>
        </p:nvGrpSpPr>
        <p:grpSpPr>
          <a:xfrm>
            <a:off x="5178188" y="2551349"/>
            <a:ext cx="304881" cy="216365"/>
            <a:chOff x="6904250" y="2258799"/>
            <a:chExt cx="406508" cy="288486"/>
          </a:xfrm>
        </p:grpSpPr>
        <p:sp>
          <p:nvSpPr>
            <p:cNvPr id="368" name="Oval 367">
              <a:extLst>
                <a:ext uri="{FF2B5EF4-FFF2-40B4-BE49-F238E27FC236}">
                  <a16:creationId xmlns:a16="http://schemas.microsoft.com/office/drawing/2014/main" id="{5DC7264F-AAC0-46E8-8DBA-7731673FFED6}"/>
                </a:ext>
              </a:extLst>
            </p:cNvPr>
            <p:cNvSpPr>
              <a:spLocks noChangeAspect="1"/>
            </p:cNvSpPr>
            <p:nvPr/>
          </p:nvSpPr>
          <p:spPr>
            <a:xfrm>
              <a:off x="7035184" y="2258799"/>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69" name="Oval 368">
              <a:extLst>
                <a:ext uri="{FF2B5EF4-FFF2-40B4-BE49-F238E27FC236}">
                  <a16:creationId xmlns:a16="http://schemas.microsoft.com/office/drawing/2014/main" id="{56493ACE-546A-4D82-99C1-5E454FC5D376}"/>
                </a:ext>
              </a:extLst>
            </p:cNvPr>
            <p:cNvSpPr>
              <a:spLocks noChangeAspect="1"/>
            </p:cNvSpPr>
            <p:nvPr/>
          </p:nvSpPr>
          <p:spPr>
            <a:xfrm>
              <a:off x="7001313" y="2439285"/>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70" name="Oval 369">
              <a:extLst>
                <a:ext uri="{FF2B5EF4-FFF2-40B4-BE49-F238E27FC236}">
                  <a16:creationId xmlns:a16="http://schemas.microsoft.com/office/drawing/2014/main" id="{05FFF410-D3A7-434F-AC9E-9015FEDD0F13}"/>
                </a:ext>
              </a:extLst>
            </p:cNvPr>
            <p:cNvSpPr>
              <a:spLocks noChangeAspect="1"/>
            </p:cNvSpPr>
            <p:nvPr/>
          </p:nvSpPr>
          <p:spPr>
            <a:xfrm>
              <a:off x="6904250" y="2301013"/>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371" name="Oval 370">
              <a:extLst>
                <a:ext uri="{FF2B5EF4-FFF2-40B4-BE49-F238E27FC236}">
                  <a16:creationId xmlns:a16="http://schemas.microsoft.com/office/drawing/2014/main" id="{1E3E5A68-60FD-484D-AD32-40A4CDF642C8}"/>
                </a:ext>
              </a:extLst>
            </p:cNvPr>
            <p:cNvSpPr>
              <a:spLocks noChangeAspect="1"/>
            </p:cNvSpPr>
            <p:nvPr/>
          </p:nvSpPr>
          <p:spPr>
            <a:xfrm>
              <a:off x="7210029" y="2392638"/>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grpSp>
        <p:nvGrpSpPr>
          <p:cNvPr id="372" name="Group 371"/>
          <p:cNvGrpSpPr/>
          <p:nvPr/>
        </p:nvGrpSpPr>
        <p:grpSpPr>
          <a:xfrm>
            <a:off x="742500" y="2831160"/>
            <a:ext cx="2824474" cy="2203828"/>
            <a:chOff x="4695574" y="2631879"/>
            <a:chExt cx="3765965" cy="2938437"/>
          </a:xfrm>
        </p:grpSpPr>
        <p:pic>
          <p:nvPicPr>
            <p:cNvPr id="373" name="ILC2 cell">
              <a:extLst>
                <a:ext uri="{FF2B5EF4-FFF2-40B4-BE49-F238E27FC236}">
                  <a16:creationId xmlns:a16="http://schemas.microsoft.com/office/drawing/2014/main" id="{5E74C344-C31D-4039-A221-50CF5BEF7B1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68575" y="4328915"/>
              <a:ext cx="362255" cy="360000"/>
            </a:xfrm>
            <a:prstGeom prst="rect">
              <a:avLst/>
            </a:prstGeom>
          </p:spPr>
        </p:pic>
        <p:pic>
          <p:nvPicPr>
            <p:cNvPr id="374" name="TH2 cell">
              <a:extLst>
                <a:ext uri="{FF2B5EF4-FFF2-40B4-BE49-F238E27FC236}">
                  <a16:creationId xmlns:a16="http://schemas.microsoft.com/office/drawing/2014/main" id="{5DF8FEFD-EB92-4B17-8AF3-54C3830E7A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2921" y="4542384"/>
              <a:ext cx="362255" cy="360000"/>
            </a:xfrm>
            <a:prstGeom prst="rect">
              <a:avLst/>
            </a:prstGeom>
          </p:spPr>
        </p:pic>
        <p:cxnSp>
          <p:nvCxnSpPr>
            <p:cNvPr id="375" name="Straight Arrow Connector 374">
              <a:extLst>
                <a:ext uri="{FF2B5EF4-FFF2-40B4-BE49-F238E27FC236}">
                  <a16:creationId xmlns:a16="http://schemas.microsoft.com/office/drawing/2014/main" id="{7477C316-8E46-4672-87D2-37161F944E5C}"/>
                </a:ext>
              </a:extLst>
            </p:cNvPr>
            <p:cNvCxnSpPr>
              <a:cxnSpLocks/>
            </p:cNvCxnSpPr>
            <p:nvPr/>
          </p:nvCxnSpPr>
          <p:spPr>
            <a:xfrm>
              <a:off x="5890973" y="3313535"/>
              <a:ext cx="0" cy="114872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6" name="Rounded Rectangle 89">
              <a:extLst>
                <a:ext uri="{FF2B5EF4-FFF2-40B4-BE49-F238E27FC236}">
                  <a16:creationId xmlns:a16="http://schemas.microsoft.com/office/drawing/2014/main" id="{099F9703-A677-479A-A78F-11E4E6E8E590}"/>
                </a:ext>
              </a:extLst>
            </p:cNvPr>
            <p:cNvSpPr/>
            <p:nvPr/>
          </p:nvSpPr>
          <p:spPr>
            <a:xfrm>
              <a:off x="6741354" y="4542004"/>
              <a:ext cx="511175" cy="365252"/>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IL-4</a:t>
              </a:r>
            </a:p>
            <a:p>
              <a:pPr algn="ctr" defTabSz="685800">
                <a:defRPr/>
              </a:pPr>
              <a:r>
                <a:rPr lang="en-GB" sz="750">
                  <a:solidFill>
                    <a:srgbClr val="000000"/>
                  </a:solidFill>
                  <a:latin typeface="Gilroy Office" panose="00000500000000000000" pitchFamily="2" charset="0"/>
                </a:rPr>
                <a:t>IL-13</a:t>
              </a:r>
            </a:p>
          </p:txBody>
        </p:sp>
        <p:cxnSp>
          <p:nvCxnSpPr>
            <p:cNvPr id="377" name="Straight Arrow Connector 376">
              <a:extLst>
                <a:ext uri="{FF2B5EF4-FFF2-40B4-BE49-F238E27FC236}">
                  <a16:creationId xmlns:a16="http://schemas.microsoft.com/office/drawing/2014/main" id="{91AFB884-1EFB-4CA2-9835-052564DD759D}"/>
                </a:ext>
              </a:extLst>
            </p:cNvPr>
            <p:cNvCxnSpPr>
              <a:cxnSpLocks/>
              <a:endCxn id="376" idx="1"/>
            </p:cNvCxnSpPr>
            <p:nvPr/>
          </p:nvCxnSpPr>
          <p:spPr>
            <a:xfrm>
              <a:off x="6167118" y="4724630"/>
              <a:ext cx="574236"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8" name="Straight Arrow Connector 377">
              <a:extLst>
                <a:ext uri="{FF2B5EF4-FFF2-40B4-BE49-F238E27FC236}">
                  <a16:creationId xmlns:a16="http://schemas.microsoft.com/office/drawing/2014/main" id="{275737E5-B5A5-4CA5-AEFA-4090D5D2675E}"/>
                </a:ext>
              </a:extLst>
            </p:cNvPr>
            <p:cNvCxnSpPr>
              <a:cxnSpLocks/>
            </p:cNvCxnSpPr>
            <p:nvPr/>
          </p:nvCxnSpPr>
          <p:spPr>
            <a:xfrm>
              <a:off x="4951162" y="3313535"/>
              <a:ext cx="0" cy="94788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9" name="Rounded Rectangle 104">
              <a:extLst>
                <a:ext uri="{FF2B5EF4-FFF2-40B4-BE49-F238E27FC236}">
                  <a16:creationId xmlns:a16="http://schemas.microsoft.com/office/drawing/2014/main" id="{5710B2CC-EFBA-44EB-92CB-B45D220526A3}"/>
                </a:ext>
              </a:extLst>
            </p:cNvPr>
            <p:cNvSpPr/>
            <p:nvPr/>
          </p:nvSpPr>
          <p:spPr>
            <a:xfrm>
              <a:off x="4695574" y="4970949"/>
              <a:ext cx="511175" cy="365252"/>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IL-5</a:t>
              </a:r>
            </a:p>
            <a:p>
              <a:pPr algn="ctr" defTabSz="685800">
                <a:defRPr/>
              </a:pPr>
              <a:r>
                <a:rPr lang="en-GB" sz="750">
                  <a:solidFill>
                    <a:srgbClr val="000000"/>
                  </a:solidFill>
                  <a:latin typeface="Gilroy Office" panose="00000500000000000000" pitchFamily="2" charset="0"/>
                </a:rPr>
                <a:t>IL-13</a:t>
              </a:r>
            </a:p>
          </p:txBody>
        </p:sp>
        <p:cxnSp>
          <p:nvCxnSpPr>
            <p:cNvPr id="380" name="Straight Arrow Connector 379">
              <a:extLst>
                <a:ext uri="{FF2B5EF4-FFF2-40B4-BE49-F238E27FC236}">
                  <a16:creationId xmlns:a16="http://schemas.microsoft.com/office/drawing/2014/main" id="{24B95903-0066-4E2B-98DB-D77DEE7BEE46}"/>
                </a:ext>
              </a:extLst>
            </p:cNvPr>
            <p:cNvCxnSpPr>
              <a:endCxn id="379" idx="0"/>
            </p:cNvCxnSpPr>
            <p:nvPr/>
          </p:nvCxnSpPr>
          <p:spPr>
            <a:xfrm>
              <a:off x="4951162" y="4776745"/>
              <a:ext cx="0" cy="194204"/>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C6147BF2-10AA-4BD9-91D7-6E76DF66E05A}"/>
                </a:ext>
              </a:extLst>
            </p:cNvPr>
            <p:cNvCxnSpPr>
              <a:stCxn id="379" idx="2"/>
            </p:cNvCxnSpPr>
            <p:nvPr/>
          </p:nvCxnSpPr>
          <p:spPr>
            <a:xfrm>
              <a:off x="4951162" y="5336201"/>
              <a:ext cx="0" cy="10605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FD7EEF1A-FD57-4164-BA56-C052DFE783CE}"/>
                </a:ext>
              </a:extLst>
            </p:cNvPr>
            <p:cNvCxnSpPr/>
            <p:nvPr/>
          </p:nvCxnSpPr>
          <p:spPr>
            <a:xfrm>
              <a:off x="4951161" y="5442261"/>
              <a:ext cx="1885777"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3" name="Straight Arrow Connector 382">
              <a:extLst>
                <a:ext uri="{FF2B5EF4-FFF2-40B4-BE49-F238E27FC236}">
                  <a16:creationId xmlns:a16="http://schemas.microsoft.com/office/drawing/2014/main" id="{56057555-D8CE-476F-8C5D-62E1A3A0C07A}"/>
                </a:ext>
              </a:extLst>
            </p:cNvPr>
            <p:cNvCxnSpPr/>
            <p:nvPr/>
          </p:nvCxnSpPr>
          <p:spPr>
            <a:xfrm flipV="1">
              <a:off x="5890973" y="4970949"/>
              <a:ext cx="0" cy="471312"/>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4" name="Elbow Connector 95">
              <a:extLst>
                <a:ext uri="{FF2B5EF4-FFF2-40B4-BE49-F238E27FC236}">
                  <a16:creationId xmlns:a16="http://schemas.microsoft.com/office/drawing/2014/main" id="{A4B20FFB-4361-42A6-B2B2-B930F78B9C9B}"/>
                </a:ext>
              </a:extLst>
            </p:cNvPr>
            <p:cNvCxnSpPr>
              <a:cxnSpLocks/>
            </p:cNvCxnSpPr>
            <p:nvPr/>
          </p:nvCxnSpPr>
          <p:spPr>
            <a:xfrm rot="10800000" flipV="1">
              <a:off x="5890974" y="3754522"/>
              <a:ext cx="1189775" cy="707739"/>
            </a:xfrm>
            <a:prstGeom prst="bentConnector2">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5" name="Elbow Connector 97">
              <a:extLst>
                <a:ext uri="{FF2B5EF4-FFF2-40B4-BE49-F238E27FC236}">
                  <a16:creationId xmlns:a16="http://schemas.microsoft.com/office/drawing/2014/main" id="{402A7401-C1D5-41F8-AB9E-A943A500E225}"/>
                </a:ext>
              </a:extLst>
            </p:cNvPr>
            <p:cNvCxnSpPr>
              <a:cxnSpLocks/>
            </p:cNvCxnSpPr>
            <p:nvPr/>
          </p:nvCxnSpPr>
          <p:spPr>
            <a:xfrm rot="10800000" flipV="1">
              <a:off x="5890975" y="3867113"/>
              <a:ext cx="1625666" cy="595147"/>
            </a:xfrm>
            <a:prstGeom prst="bentConnector3">
              <a:avLst>
                <a:gd name="adj1" fmla="val 9995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C0B9F7DA-59C9-4FDC-9198-02BDAAB27A5F}"/>
                </a:ext>
              </a:extLst>
            </p:cNvPr>
            <p:cNvCxnSpPr>
              <a:cxnSpLocks/>
            </p:cNvCxnSpPr>
            <p:nvPr/>
          </p:nvCxnSpPr>
          <p:spPr>
            <a:xfrm flipV="1">
              <a:off x="7080748" y="3445732"/>
              <a:ext cx="0" cy="3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87" name="Group 386">
              <a:extLst>
                <a:ext uri="{FF2B5EF4-FFF2-40B4-BE49-F238E27FC236}">
                  <a16:creationId xmlns:a16="http://schemas.microsoft.com/office/drawing/2014/main" id="{9DF6BB1D-7CED-45A6-9636-DECBE1B8130A}"/>
                </a:ext>
              </a:extLst>
            </p:cNvPr>
            <p:cNvGrpSpPr/>
            <p:nvPr/>
          </p:nvGrpSpPr>
          <p:grpSpPr>
            <a:xfrm>
              <a:off x="6556021" y="2631879"/>
              <a:ext cx="1905518" cy="1590971"/>
              <a:chOff x="6556021" y="2631879"/>
              <a:chExt cx="1905518" cy="1590971"/>
            </a:xfrm>
          </p:grpSpPr>
          <p:pic>
            <p:nvPicPr>
              <p:cNvPr id="394" name="DERMA 1">
                <a:extLst>
                  <a:ext uri="{FF2B5EF4-FFF2-40B4-BE49-F238E27FC236}">
                    <a16:creationId xmlns:a16="http://schemas.microsoft.com/office/drawing/2014/main" id="{627B5A32-8146-420E-A7D2-7E0BC4A42C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6021" y="2631879"/>
                <a:ext cx="978543" cy="910019"/>
              </a:xfrm>
              <a:prstGeom prst="rect">
                <a:avLst/>
              </a:prstGeom>
            </p:spPr>
          </p:pic>
          <p:grpSp>
            <p:nvGrpSpPr>
              <p:cNvPr id="395" name="Group 394">
                <a:extLst>
                  <a:ext uri="{FF2B5EF4-FFF2-40B4-BE49-F238E27FC236}">
                    <a16:creationId xmlns:a16="http://schemas.microsoft.com/office/drawing/2014/main" id="{E6372890-4E28-4E71-88E8-4DB22881BD98}"/>
                  </a:ext>
                </a:extLst>
              </p:cNvPr>
              <p:cNvGrpSpPr/>
              <p:nvPr/>
            </p:nvGrpSpPr>
            <p:grpSpPr>
              <a:xfrm>
                <a:off x="7354139" y="3303514"/>
                <a:ext cx="1107400" cy="919336"/>
                <a:chOff x="7354139" y="3303514"/>
                <a:chExt cx="1107400" cy="919336"/>
              </a:xfrm>
            </p:grpSpPr>
            <p:grpSp>
              <p:nvGrpSpPr>
                <p:cNvPr id="396" name="Group 395">
                  <a:extLst>
                    <a:ext uri="{FF2B5EF4-FFF2-40B4-BE49-F238E27FC236}">
                      <a16:creationId xmlns:a16="http://schemas.microsoft.com/office/drawing/2014/main" id="{FA56AAA8-B789-4AE8-8ED9-5A73D2758A1A}"/>
                    </a:ext>
                  </a:extLst>
                </p:cNvPr>
                <p:cNvGrpSpPr/>
                <p:nvPr/>
              </p:nvGrpSpPr>
              <p:grpSpPr>
                <a:xfrm>
                  <a:off x="7482996" y="3303514"/>
                  <a:ext cx="978543" cy="910019"/>
                  <a:chOff x="7482996" y="3303514"/>
                  <a:chExt cx="978543" cy="910019"/>
                </a:xfrm>
              </p:grpSpPr>
              <p:pic>
                <p:nvPicPr>
                  <p:cNvPr id="398" name="DERMA 2">
                    <a:extLst>
                      <a:ext uri="{FF2B5EF4-FFF2-40B4-BE49-F238E27FC236}">
                        <a16:creationId xmlns:a16="http://schemas.microsoft.com/office/drawing/2014/main" id="{7DCC3C02-BCAE-479C-B05D-05CD12CCBE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2996" y="3303514"/>
                    <a:ext cx="978543" cy="910019"/>
                  </a:xfrm>
                  <a:prstGeom prst="rect">
                    <a:avLst/>
                  </a:prstGeom>
                </p:spPr>
              </p:pic>
              <p:pic>
                <p:nvPicPr>
                  <p:cNvPr id="399" name="Allergen">
                    <a:extLst>
                      <a:ext uri="{FF2B5EF4-FFF2-40B4-BE49-F238E27FC236}">
                        <a16:creationId xmlns:a16="http://schemas.microsoft.com/office/drawing/2014/main" id="{082C8FB4-35F8-414A-8A02-BDA0EBAD2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6641" y="3705726"/>
                    <a:ext cx="180928" cy="180000"/>
                  </a:xfrm>
                  <a:prstGeom prst="rect">
                    <a:avLst/>
                  </a:prstGeom>
                </p:spPr>
              </p:pic>
            </p:grpSp>
            <p:sp>
              <p:nvSpPr>
                <p:cNvPr id="397" name="TextBox derma">
                  <a:extLst>
                    <a:ext uri="{FF2B5EF4-FFF2-40B4-BE49-F238E27FC236}">
                      <a16:creationId xmlns:a16="http://schemas.microsoft.com/office/drawing/2014/main" id="{01C6C2ED-42BA-403D-B7C8-E3A399E07EB4}"/>
                    </a:ext>
                  </a:extLst>
                </p:cNvPr>
                <p:cNvSpPr txBox="1"/>
                <p:nvPr/>
              </p:nvSpPr>
              <p:spPr>
                <a:xfrm>
                  <a:off x="7354139" y="3976629"/>
                  <a:ext cx="577083" cy="24622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Dermal </a:t>
                  </a:r>
                  <a:br>
                    <a:rPr lang="en-GB" sz="600">
                      <a:solidFill>
                        <a:srgbClr val="000000"/>
                      </a:solidFill>
                      <a:latin typeface="Gilroy Office" panose="00000500000000000000" pitchFamily="2" charset="0"/>
                      <a:ea typeface="ＭＳ Ｐゴシック" charset="-128"/>
                    </a:rPr>
                  </a:br>
                  <a:r>
                    <a:rPr lang="en-GB" sz="600">
                      <a:solidFill>
                        <a:srgbClr val="000000"/>
                      </a:solidFill>
                      <a:latin typeface="Gilroy Office" panose="00000500000000000000" pitchFamily="2" charset="0"/>
                      <a:ea typeface="ＭＳ Ｐゴシック" charset="-128"/>
                    </a:rPr>
                    <a:t>dendritic cells</a:t>
                  </a:r>
                </a:p>
              </p:txBody>
            </p:sp>
          </p:grpSp>
        </p:grpSp>
        <p:sp>
          <p:nvSpPr>
            <p:cNvPr id="388" name="TextBox TH2 cell">
              <a:extLst>
                <a:ext uri="{FF2B5EF4-FFF2-40B4-BE49-F238E27FC236}">
                  <a16:creationId xmlns:a16="http://schemas.microsoft.com/office/drawing/2014/main" id="{688EACD8-8657-4C18-8624-3107B8804E9C}"/>
                </a:ext>
              </a:extLst>
            </p:cNvPr>
            <p:cNvSpPr txBox="1"/>
            <p:nvPr/>
          </p:nvSpPr>
          <p:spPr>
            <a:xfrm>
              <a:off x="6038553" y="4935889"/>
              <a:ext cx="359072"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Th2 cells</a:t>
              </a:r>
            </a:p>
          </p:txBody>
        </p:sp>
        <p:sp>
          <p:nvSpPr>
            <p:cNvPr id="389" name="TextBox TC cell">
              <a:extLst>
                <a:ext uri="{FF2B5EF4-FFF2-40B4-BE49-F238E27FC236}">
                  <a16:creationId xmlns:a16="http://schemas.microsoft.com/office/drawing/2014/main" id="{91003500-D2E4-4E54-93C6-4F1C94621C78}"/>
                </a:ext>
              </a:extLst>
            </p:cNvPr>
            <p:cNvSpPr txBox="1"/>
            <p:nvPr/>
          </p:nvSpPr>
          <p:spPr>
            <a:xfrm>
              <a:off x="5030950" y="4724631"/>
              <a:ext cx="380447"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ILC2 cells</a:t>
              </a:r>
            </a:p>
          </p:txBody>
        </p:sp>
        <p:sp>
          <p:nvSpPr>
            <p:cNvPr id="390" name="TextBox EOS">
              <a:extLst>
                <a:ext uri="{FF2B5EF4-FFF2-40B4-BE49-F238E27FC236}">
                  <a16:creationId xmlns:a16="http://schemas.microsoft.com/office/drawing/2014/main" id="{859901B6-D472-4989-958E-F3AC5C501BED}"/>
                </a:ext>
              </a:extLst>
            </p:cNvPr>
            <p:cNvSpPr txBox="1"/>
            <p:nvPr/>
          </p:nvSpPr>
          <p:spPr>
            <a:xfrm>
              <a:off x="7268303" y="5333705"/>
              <a:ext cx="468077" cy="123111"/>
            </a:xfrm>
            <a:prstGeom prst="rect">
              <a:avLst/>
            </a:prstGeom>
            <a:noFill/>
          </p:spPr>
          <p:txBody>
            <a:bodyPr wrap="none" lIns="0" tIns="0" rIns="0" bIns="0" rtlCol="0" anchor="ctr">
              <a:spAutoFit/>
            </a:bodyPr>
            <a:lstStyle/>
            <a:p>
              <a:pPr algn="ctr" defTabSz="685800">
                <a:defRPr/>
              </a:pPr>
              <a:r>
                <a:rPr lang="en-GB" sz="600">
                  <a:solidFill>
                    <a:srgbClr val="000000"/>
                  </a:solidFill>
                  <a:latin typeface="Gilroy Office" panose="00000500000000000000" pitchFamily="2" charset="0"/>
                  <a:ea typeface="ＭＳ Ｐゴシック" charset="-128"/>
                </a:rPr>
                <a:t>Eosinophils</a:t>
              </a:r>
            </a:p>
          </p:txBody>
        </p:sp>
        <p:pic>
          <p:nvPicPr>
            <p:cNvPr id="391" name="Picture 39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7174" y="5210316"/>
              <a:ext cx="356425" cy="360000"/>
            </a:xfrm>
            <a:prstGeom prst="rect">
              <a:avLst/>
            </a:prstGeom>
          </p:spPr>
        </p:pic>
        <p:pic>
          <p:nvPicPr>
            <p:cNvPr id="392" name="Allergen">
              <a:extLst>
                <a:ext uri="{FF2B5EF4-FFF2-40B4-BE49-F238E27FC236}">
                  <a16:creationId xmlns:a16="http://schemas.microsoft.com/office/drawing/2014/main" id="{6440859F-5E27-4133-B2C6-04387598EA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4892" y="2925427"/>
              <a:ext cx="180928" cy="180000"/>
            </a:xfrm>
            <a:prstGeom prst="rect">
              <a:avLst/>
            </a:prstGeom>
          </p:spPr>
        </p:pic>
        <p:sp>
          <p:nvSpPr>
            <p:cNvPr id="393" name="Rounded Rectangle 1">
              <a:extLst>
                <a:ext uri="{FF2B5EF4-FFF2-40B4-BE49-F238E27FC236}">
                  <a16:creationId xmlns:a16="http://schemas.microsoft.com/office/drawing/2014/main" id="{7D32BE8D-E747-4D27-BB08-173FF9CF58B4}"/>
                </a:ext>
              </a:extLst>
            </p:cNvPr>
            <p:cNvSpPr/>
            <p:nvPr/>
          </p:nvSpPr>
          <p:spPr>
            <a:xfrm>
              <a:off x="4713462" y="3068701"/>
              <a:ext cx="1403350" cy="246974"/>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ctr">
              <a:noAutofit/>
            </a:bodyPr>
            <a:lstStyle/>
            <a:p>
              <a:pPr algn="ctr" defTabSz="685800">
                <a:defRPr/>
              </a:pPr>
              <a:r>
                <a:rPr lang="en-GB" sz="750">
                  <a:solidFill>
                    <a:srgbClr val="000000"/>
                  </a:solidFill>
                  <a:latin typeface="Gilroy Office" panose="00000500000000000000" pitchFamily="2" charset="0"/>
                </a:rPr>
                <a:t>IL-25     IL-33     TSLP</a:t>
              </a:r>
            </a:p>
          </p:txBody>
        </p:sp>
      </p:grpSp>
      <p:sp>
        <p:nvSpPr>
          <p:cNvPr id="400" name="TextBox 399">
            <a:extLst>
              <a:ext uri="{FF2B5EF4-FFF2-40B4-BE49-F238E27FC236}">
                <a16:creationId xmlns:a16="http://schemas.microsoft.com/office/drawing/2014/main" id="{256B79AB-2D07-498A-AECB-88EEA445AFBD}"/>
              </a:ext>
            </a:extLst>
          </p:cNvPr>
          <p:cNvSpPr txBox="1"/>
          <p:nvPr/>
        </p:nvSpPr>
        <p:spPr>
          <a:xfrm>
            <a:off x="7203460" y="3866423"/>
            <a:ext cx="542357" cy="276999"/>
          </a:xfrm>
          <a:prstGeom prst="rect">
            <a:avLst/>
          </a:prstGeom>
          <a:noFill/>
        </p:spPr>
        <p:txBody>
          <a:bodyPr wrap="square" lIns="0" tIns="0" rIns="0" bIns="0" rtlCol="0" anchor="ctr">
            <a:spAutoFit/>
          </a:bodyPr>
          <a:lstStyle/>
          <a:p>
            <a:pPr defTabSz="685800">
              <a:defRPr/>
            </a:pPr>
            <a:r>
              <a:rPr lang="en-GB" sz="600" kern="0">
                <a:solidFill>
                  <a:srgbClr val="000000"/>
                </a:solidFill>
                <a:latin typeface="Gilroy Office" panose="00000500000000000000" pitchFamily="2" charset="0"/>
                <a:ea typeface="ＭＳ Ｐゴシック" charset="-128"/>
              </a:rPr>
              <a:t>Cutaneous</a:t>
            </a:r>
          </a:p>
          <a:p>
            <a:pPr defTabSz="685800">
              <a:defRPr/>
            </a:pPr>
            <a:r>
              <a:rPr lang="en-GB" sz="600" kern="0">
                <a:solidFill>
                  <a:srgbClr val="000000"/>
                </a:solidFill>
                <a:latin typeface="Gilroy Office" panose="00000500000000000000" pitchFamily="2" charset="0"/>
                <a:ea typeface="ＭＳ Ｐゴシック" charset="-128"/>
              </a:rPr>
              <a:t>sensory</a:t>
            </a:r>
          </a:p>
          <a:p>
            <a:pPr defTabSz="685800">
              <a:defRPr/>
            </a:pPr>
            <a:r>
              <a:rPr lang="en-GB" sz="600" kern="0">
                <a:solidFill>
                  <a:srgbClr val="000000"/>
                </a:solidFill>
                <a:latin typeface="Gilroy Office" panose="00000500000000000000" pitchFamily="2" charset="0"/>
                <a:ea typeface="ＭＳ Ｐゴシック" charset="-128"/>
              </a:rPr>
              <a:t>neurons</a:t>
            </a:r>
          </a:p>
        </p:txBody>
      </p:sp>
      <p:pic>
        <p:nvPicPr>
          <p:cNvPr id="165" name="Allergen">
            <a:extLst>
              <a:ext uri="{FF2B5EF4-FFF2-40B4-BE49-F238E27FC236}">
                <a16:creationId xmlns:a16="http://schemas.microsoft.com/office/drawing/2014/main" id="{082C8FB4-35F8-414A-8A02-BDA0EBAD2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9111" y="2858345"/>
            <a:ext cx="135696" cy="135000"/>
          </a:xfrm>
          <a:prstGeom prst="rect">
            <a:avLst/>
          </a:prstGeom>
        </p:spPr>
      </p:pic>
      <p:grpSp>
        <p:nvGrpSpPr>
          <p:cNvPr id="401" name="Group 400"/>
          <p:cNvGrpSpPr/>
          <p:nvPr/>
        </p:nvGrpSpPr>
        <p:grpSpPr>
          <a:xfrm>
            <a:off x="4312079" y="2515006"/>
            <a:ext cx="4377371" cy="491213"/>
            <a:chOff x="5746824" y="2207975"/>
            <a:chExt cx="5836494" cy="654950"/>
          </a:xfrm>
        </p:grpSpPr>
        <p:grpSp>
          <p:nvGrpSpPr>
            <p:cNvPr id="402" name="Group 401"/>
            <p:cNvGrpSpPr/>
            <p:nvPr/>
          </p:nvGrpSpPr>
          <p:grpSpPr>
            <a:xfrm>
              <a:off x="5746824" y="2207975"/>
              <a:ext cx="5836494" cy="654950"/>
              <a:chOff x="5746824" y="2207975"/>
              <a:chExt cx="5836494" cy="654950"/>
            </a:xfrm>
          </p:grpSpPr>
          <p:pic>
            <p:nvPicPr>
              <p:cNvPr id="404" name="Picture 403">
                <a:extLst>
                  <a:ext uri="{FF2B5EF4-FFF2-40B4-BE49-F238E27FC236}">
                    <a16:creationId xmlns:a16="http://schemas.microsoft.com/office/drawing/2014/main" id="{3B22E9FE-98C3-4DDE-B23E-DC62956AAC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8175" y="2676482"/>
                <a:ext cx="180928" cy="186443"/>
              </a:xfrm>
              <a:prstGeom prst="rect">
                <a:avLst/>
              </a:prstGeom>
            </p:spPr>
          </p:pic>
          <p:pic>
            <p:nvPicPr>
              <p:cNvPr id="405" name="Picture 404">
                <a:extLst>
                  <a:ext uri="{FF2B5EF4-FFF2-40B4-BE49-F238E27FC236}">
                    <a16:creationId xmlns:a16="http://schemas.microsoft.com/office/drawing/2014/main" id="{BFB32BEE-7CAE-4630-8C99-3D6B869D61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4261" y="2255230"/>
                <a:ext cx="180928" cy="186443"/>
              </a:xfrm>
              <a:prstGeom prst="rect">
                <a:avLst/>
              </a:prstGeom>
            </p:spPr>
          </p:pic>
          <p:pic>
            <p:nvPicPr>
              <p:cNvPr id="406" name="Picture 405">
                <a:extLst>
                  <a:ext uri="{FF2B5EF4-FFF2-40B4-BE49-F238E27FC236}">
                    <a16:creationId xmlns:a16="http://schemas.microsoft.com/office/drawing/2014/main" id="{657E56F7-5D99-4DB0-A146-60BF93FAB2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8593" y="2272258"/>
                <a:ext cx="180928" cy="186443"/>
              </a:xfrm>
              <a:prstGeom prst="rect">
                <a:avLst/>
              </a:prstGeom>
            </p:spPr>
          </p:pic>
          <p:pic>
            <p:nvPicPr>
              <p:cNvPr id="407" name="Picture 406">
                <a:extLst>
                  <a:ext uri="{FF2B5EF4-FFF2-40B4-BE49-F238E27FC236}">
                    <a16:creationId xmlns:a16="http://schemas.microsoft.com/office/drawing/2014/main" id="{F80DB2E7-93AF-4815-8AAC-85AEBBAD5A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13728" y="2272083"/>
                <a:ext cx="180928" cy="186443"/>
              </a:xfrm>
              <a:prstGeom prst="rect">
                <a:avLst/>
              </a:prstGeom>
            </p:spPr>
          </p:pic>
          <p:pic>
            <p:nvPicPr>
              <p:cNvPr id="408" name="Picture 407">
                <a:extLst>
                  <a:ext uri="{FF2B5EF4-FFF2-40B4-BE49-F238E27FC236}">
                    <a16:creationId xmlns:a16="http://schemas.microsoft.com/office/drawing/2014/main" id="{A03C48BF-20AC-4C80-A638-DEB5252505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2625" y="2394418"/>
                <a:ext cx="180928" cy="186443"/>
              </a:xfrm>
              <a:prstGeom prst="rect">
                <a:avLst/>
              </a:prstGeom>
            </p:spPr>
          </p:pic>
          <p:pic>
            <p:nvPicPr>
              <p:cNvPr id="409" name="Picture 408">
                <a:extLst>
                  <a:ext uri="{FF2B5EF4-FFF2-40B4-BE49-F238E27FC236}">
                    <a16:creationId xmlns:a16="http://schemas.microsoft.com/office/drawing/2014/main" id="{8EFE3D56-10F0-4172-893E-37119F4318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824" y="2207975"/>
                <a:ext cx="180928" cy="186443"/>
              </a:xfrm>
              <a:prstGeom prst="rect">
                <a:avLst/>
              </a:prstGeom>
            </p:spPr>
          </p:pic>
          <p:sp>
            <p:nvSpPr>
              <p:cNvPr id="410" name="Oval 409">
                <a:extLst>
                  <a:ext uri="{FF2B5EF4-FFF2-40B4-BE49-F238E27FC236}">
                    <a16:creationId xmlns:a16="http://schemas.microsoft.com/office/drawing/2014/main" id="{2DC76FFB-6833-46B4-A217-9E56D9FE556B}"/>
                  </a:ext>
                </a:extLst>
              </p:cNvPr>
              <p:cNvSpPr>
                <a:spLocks noChangeAspect="1"/>
              </p:cNvSpPr>
              <p:nvPr/>
            </p:nvSpPr>
            <p:spPr>
              <a:xfrm>
                <a:off x="6017184" y="2565054"/>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11" name="Oval 410">
                <a:extLst>
                  <a:ext uri="{FF2B5EF4-FFF2-40B4-BE49-F238E27FC236}">
                    <a16:creationId xmlns:a16="http://schemas.microsoft.com/office/drawing/2014/main" id="{2DC76FFB-6833-46B4-A217-9E56D9FE556B}"/>
                  </a:ext>
                </a:extLst>
              </p:cNvPr>
              <p:cNvSpPr>
                <a:spLocks noChangeAspect="1"/>
              </p:cNvSpPr>
              <p:nvPr/>
            </p:nvSpPr>
            <p:spPr>
              <a:xfrm>
                <a:off x="6264026" y="2343293"/>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13" name="Oval 412">
                <a:extLst>
                  <a:ext uri="{FF2B5EF4-FFF2-40B4-BE49-F238E27FC236}">
                    <a16:creationId xmlns:a16="http://schemas.microsoft.com/office/drawing/2014/main" id="{2DC76FFB-6833-46B4-A217-9E56D9FE556B}"/>
                  </a:ext>
                </a:extLst>
              </p:cNvPr>
              <p:cNvSpPr>
                <a:spLocks noChangeAspect="1"/>
              </p:cNvSpPr>
              <p:nvPr/>
            </p:nvSpPr>
            <p:spPr>
              <a:xfrm>
                <a:off x="7538559" y="2722522"/>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14" name="Oval 413">
                <a:extLst>
                  <a:ext uri="{FF2B5EF4-FFF2-40B4-BE49-F238E27FC236}">
                    <a16:creationId xmlns:a16="http://schemas.microsoft.com/office/drawing/2014/main" id="{2DC76FFB-6833-46B4-A217-9E56D9FE556B}"/>
                  </a:ext>
                </a:extLst>
              </p:cNvPr>
              <p:cNvSpPr>
                <a:spLocks noChangeAspect="1"/>
              </p:cNvSpPr>
              <p:nvPr/>
            </p:nvSpPr>
            <p:spPr>
              <a:xfrm>
                <a:off x="10837133" y="2376755"/>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15" name="Oval 414">
                <a:extLst>
                  <a:ext uri="{FF2B5EF4-FFF2-40B4-BE49-F238E27FC236}">
                    <a16:creationId xmlns:a16="http://schemas.microsoft.com/office/drawing/2014/main" id="{2DC76FFB-6833-46B4-A217-9E56D9FE556B}"/>
                  </a:ext>
                </a:extLst>
              </p:cNvPr>
              <p:cNvSpPr>
                <a:spLocks noChangeAspect="1"/>
              </p:cNvSpPr>
              <p:nvPr/>
            </p:nvSpPr>
            <p:spPr>
              <a:xfrm>
                <a:off x="11482589" y="2580326"/>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16" name="Oval 415">
                <a:extLst>
                  <a:ext uri="{FF2B5EF4-FFF2-40B4-BE49-F238E27FC236}">
                    <a16:creationId xmlns:a16="http://schemas.microsoft.com/office/drawing/2014/main" id="{2DC76FFB-6833-46B4-A217-9E56D9FE556B}"/>
                  </a:ext>
                </a:extLst>
              </p:cNvPr>
              <p:cNvSpPr>
                <a:spLocks noChangeAspect="1"/>
              </p:cNvSpPr>
              <p:nvPr/>
            </p:nvSpPr>
            <p:spPr>
              <a:xfrm>
                <a:off x="10937862" y="2633475"/>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18" name="Oval 417">
                <a:extLst>
                  <a:ext uri="{FF2B5EF4-FFF2-40B4-BE49-F238E27FC236}">
                    <a16:creationId xmlns:a16="http://schemas.microsoft.com/office/drawing/2014/main" id="{2DC76FFB-6833-46B4-A217-9E56D9FE556B}"/>
                  </a:ext>
                </a:extLst>
              </p:cNvPr>
              <p:cNvSpPr>
                <a:spLocks noChangeAspect="1"/>
              </p:cNvSpPr>
              <p:nvPr/>
            </p:nvSpPr>
            <p:spPr>
              <a:xfrm>
                <a:off x="9496366" y="2603236"/>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19" name="Oval 418">
                <a:extLst>
                  <a:ext uri="{FF2B5EF4-FFF2-40B4-BE49-F238E27FC236}">
                    <a16:creationId xmlns:a16="http://schemas.microsoft.com/office/drawing/2014/main" id="{2DC76FFB-6833-46B4-A217-9E56D9FE556B}"/>
                  </a:ext>
                </a:extLst>
              </p:cNvPr>
              <p:cNvSpPr>
                <a:spLocks noChangeAspect="1"/>
              </p:cNvSpPr>
              <p:nvPr/>
            </p:nvSpPr>
            <p:spPr>
              <a:xfrm>
                <a:off x="8380901" y="2558336"/>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pic>
            <p:nvPicPr>
              <p:cNvPr id="420" name="Picture 419">
                <a:extLst>
                  <a:ext uri="{FF2B5EF4-FFF2-40B4-BE49-F238E27FC236}">
                    <a16:creationId xmlns:a16="http://schemas.microsoft.com/office/drawing/2014/main" id="{0CE9B0FA-3633-46AB-ABE6-62C1F9A0E7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2027" y="2561997"/>
                <a:ext cx="180928" cy="186443"/>
              </a:xfrm>
              <a:prstGeom prst="rect">
                <a:avLst/>
              </a:prstGeom>
            </p:spPr>
          </p:pic>
          <p:sp>
            <p:nvSpPr>
              <p:cNvPr id="421" name="Oval 420">
                <a:extLst>
                  <a:ext uri="{FF2B5EF4-FFF2-40B4-BE49-F238E27FC236}">
                    <a16:creationId xmlns:a16="http://schemas.microsoft.com/office/drawing/2014/main" id="{73950D84-D1E3-4A8C-9401-CCB8064E562E}"/>
                  </a:ext>
                </a:extLst>
              </p:cNvPr>
              <p:cNvSpPr>
                <a:spLocks noChangeAspect="1"/>
              </p:cNvSpPr>
              <p:nvPr/>
            </p:nvSpPr>
            <p:spPr>
              <a:xfrm>
                <a:off x="5951520" y="2356848"/>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2" name="Oval 421">
                <a:extLst>
                  <a:ext uri="{FF2B5EF4-FFF2-40B4-BE49-F238E27FC236}">
                    <a16:creationId xmlns:a16="http://schemas.microsoft.com/office/drawing/2014/main" id="{F7C0756D-DEC7-4019-B933-5313DB242785}"/>
                  </a:ext>
                </a:extLst>
              </p:cNvPr>
              <p:cNvSpPr>
                <a:spLocks noChangeAspect="1"/>
              </p:cNvSpPr>
              <p:nvPr/>
            </p:nvSpPr>
            <p:spPr>
              <a:xfrm>
                <a:off x="5806034" y="2521064"/>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3" name="Oval 422">
                <a:extLst>
                  <a:ext uri="{FF2B5EF4-FFF2-40B4-BE49-F238E27FC236}">
                    <a16:creationId xmlns:a16="http://schemas.microsoft.com/office/drawing/2014/main" id="{71517F1A-A47E-4682-A9E4-0C8489F3EC67}"/>
                  </a:ext>
                </a:extLst>
              </p:cNvPr>
              <p:cNvSpPr>
                <a:spLocks noChangeAspect="1"/>
              </p:cNvSpPr>
              <p:nvPr/>
            </p:nvSpPr>
            <p:spPr>
              <a:xfrm>
                <a:off x="7317595" y="2512875"/>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sp>
            <p:nvSpPr>
              <p:cNvPr id="424" name="Oval 423">
                <a:extLst>
                  <a:ext uri="{FF2B5EF4-FFF2-40B4-BE49-F238E27FC236}">
                    <a16:creationId xmlns:a16="http://schemas.microsoft.com/office/drawing/2014/main" id="{5A8DB4BE-E8F3-4269-9580-C9E72DAA7D5D}"/>
                  </a:ext>
                </a:extLst>
              </p:cNvPr>
              <p:cNvSpPr>
                <a:spLocks noChangeAspect="1"/>
              </p:cNvSpPr>
              <p:nvPr/>
            </p:nvSpPr>
            <p:spPr>
              <a:xfrm>
                <a:off x="7441886" y="2615235"/>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sp>
          <p:nvSpPr>
            <p:cNvPr id="403" name="Oval 402">
              <a:extLst>
                <a:ext uri="{FF2B5EF4-FFF2-40B4-BE49-F238E27FC236}">
                  <a16:creationId xmlns:a16="http://schemas.microsoft.com/office/drawing/2014/main" id="{2DC76FFB-6833-46B4-A217-9E56D9FE556B}"/>
                </a:ext>
              </a:extLst>
            </p:cNvPr>
            <p:cNvSpPr>
              <a:spLocks noChangeAspect="1"/>
            </p:cNvSpPr>
            <p:nvPr/>
          </p:nvSpPr>
          <p:spPr>
            <a:xfrm>
              <a:off x="9841082" y="2563415"/>
              <a:ext cx="100729" cy="108000"/>
            </a:xfrm>
            <a:prstGeom prst="ellipse">
              <a:avLst/>
            </a:prstGeom>
            <a:gradFill flip="none" rotWithShape="1">
              <a:gsLst>
                <a:gs pos="0">
                  <a:srgbClr val="96D7D2">
                    <a:lumMod val="60000"/>
                    <a:lumOff val="40000"/>
                  </a:srgbClr>
                </a:gs>
                <a:gs pos="35000">
                  <a:srgbClr val="96D7D2"/>
                </a:gs>
                <a:gs pos="100000">
                  <a:srgbClr val="96D7D2">
                    <a:lumMod val="50000"/>
                  </a:srgbClr>
                </a:gs>
              </a:gsLst>
              <a:path path="circle">
                <a:fillToRect l="50000" t="50000" r="50000" b="50000"/>
              </a:path>
              <a:tileRect/>
            </a:gradFill>
          </p:spPr>
          <p:txBody>
            <a:bodyPr rtlCol="0" anchor="ctr">
              <a:noAutofit/>
            </a:bodyPr>
            <a:lstStyle/>
            <a:p>
              <a:pPr marL="108000" indent="-108000" defTabSz="685800" eaLnBrk="0" fontAlgn="base" hangingPunct="0">
                <a:spcAft>
                  <a:spcPts val="450"/>
                </a:spcAft>
                <a:buClr>
                  <a:srgbClr val="FFFFFF"/>
                </a:buClr>
                <a:buFont typeface="Arial" panose="020B0604020202020204" pitchFamily="34" charset="0"/>
                <a:buChar char="•"/>
                <a:tabLst>
                  <a:tab pos="1112044" algn="l"/>
                </a:tabLst>
                <a:defRPr/>
              </a:pPr>
              <a:endParaRPr lang="en-US" sz="900" kern="0">
                <a:solidFill>
                  <a:srgbClr val="FFFFFF"/>
                </a:solidFill>
                <a:latin typeface="Gilroy Office" panose="00000500000000000000" pitchFamily="2" charset="0"/>
                <a:ea typeface="ＭＳ Ｐゴシック" pitchFamily="34" charset="-128"/>
              </a:endParaRPr>
            </a:p>
          </p:txBody>
        </p:sp>
      </p:grpSp>
      <p:sp>
        <p:nvSpPr>
          <p:cNvPr id="195" name="TextBox 194">
            <a:extLst>
              <a:ext uri="{FF2B5EF4-FFF2-40B4-BE49-F238E27FC236}">
                <a16:creationId xmlns:a16="http://schemas.microsoft.com/office/drawing/2014/main" id="{64D2BB26-422D-45DC-B775-243C676A1299}"/>
              </a:ext>
            </a:extLst>
          </p:cNvPr>
          <p:cNvSpPr txBox="1"/>
          <p:nvPr/>
        </p:nvSpPr>
        <p:spPr>
          <a:xfrm>
            <a:off x="5173291" y="5567205"/>
            <a:ext cx="3637214" cy="184666"/>
          </a:xfrm>
          <a:prstGeom prst="rect">
            <a:avLst/>
          </a:prstGeom>
          <a:noFill/>
        </p:spPr>
        <p:txBody>
          <a:bodyPr wrap="none" lIns="0" tIns="0" rIns="0" bIns="0" rtlCol="0" anchor="b">
            <a:spAutoFit/>
          </a:bodyPr>
          <a:lstStyle/>
          <a:p>
            <a:pPr algn="r" defTabSz="685800">
              <a:defRPr/>
            </a:pPr>
            <a:r>
              <a:rPr lang="en-US" sz="600">
                <a:solidFill>
                  <a:srgbClr val="000000"/>
                </a:solidFill>
                <a:latin typeface="Gilroy Office" panose="00000500000000000000" pitchFamily="2" charset="0"/>
                <a:ea typeface="ＭＳ Ｐゴシック" charset="-128"/>
              </a:rPr>
              <a:t>ILC, innate lymphoid cell;</a:t>
            </a:r>
            <a:r>
              <a:rPr lang="da-DK" sz="600">
                <a:solidFill>
                  <a:srgbClr val="000000"/>
                </a:solidFill>
                <a:latin typeface="Gilroy Office" panose="00000500000000000000" pitchFamily="2" charset="0"/>
                <a:ea typeface="ＭＳ Ｐゴシック" charset="-128"/>
              </a:rPr>
              <a:t> Th, T-helper; </a:t>
            </a:r>
            <a:r>
              <a:rPr lang="en-US" sz="600">
                <a:solidFill>
                  <a:srgbClr val="000000"/>
                </a:solidFill>
                <a:latin typeface="Gilroy Office" panose="00000500000000000000" pitchFamily="2" charset="0"/>
                <a:ea typeface="ＭＳ Ｐゴシック" charset="-128"/>
              </a:rPr>
              <a:t>TSLP, thymic stromal lymphopoietin. </a:t>
            </a:r>
          </a:p>
          <a:p>
            <a:pPr algn="r" defTabSz="685800">
              <a:defRPr/>
            </a:pPr>
            <a:r>
              <a:rPr lang="en-US" sz="600">
                <a:solidFill>
                  <a:srgbClr val="000000"/>
                </a:solidFill>
                <a:latin typeface="Gilroy Office" panose="00000500000000000000" pitchFamily="2" charset="0"/>
                <a:ea typeface="ＭＳ Ｐゴシック" charset="-128"/>
              </a:rPr>
              <a:t>Adapted from Weidinger S, </a:t>
            </a:r>
            <a:r>
              <a:rPr lang="en-US" sz="600" i="1">
                <a:solidFill>
                  <a:srgbClr val="000000"/>
                </a:solidFill>
                <a:latin typeface="Gilroy Office" panose="00000500000000000000" pitchFamily="2" charset="0"/>
                <a:ea typeface="ＭＳ Ｐゴシック" charset="-128"/>
              </a:rPr>
              <a:t>et al. Nat Rev Dis Primers</a:t>
            </a:r>
            <a:r>
              <a:rPr lang="en-US" sz="600">
                <a:solidFill>
                  <a:srgbClr val="000000"/>
                </a:solidFill>
                <a:latin typeface="Gilroy Office" panose="00000500000000000000" pitchFamily="2" charset="0"/>
                <a:ea typeface="ＭＳ Ｐゴシック" charset="-128"/>
              </a:rPr>
              <a:t>. 2018;4:1 with permission from Springer Nature Publishing AG.</a:t>
            </a:r>
            <a:endParaRPr lang="en-GB" sz="600">
              <a:solidFill>
                <a:srgbClr val="000000"/>
              </a:solidFill>
              <a:latin typeface="Gilroy Office" panose="00000500000000000000" pitchFamily="2" charset="0"/>
              <a:ea typeface="ＭＳ Ｐゴシック" charset="-128"/>
            </a:endParaRPr>
          </a:p>
        </p:txBody>
      </p:sp>
    </p:spTree>
    <p:extLst>
      <p:ext uri="{BB962C8B-B14F-4D97-AF65-F5344CB8AC3E}">
        <p14:creationId xmlns:p14="http://schemas.microsoft.com/office/powerpoint/2010/main" val="312767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4.79167E-6 1.48148E-6 L -0.30716 0.00046 " pathEditMode="relative" rAng="0" ptsTypes="AA">
                                      <p:cBhvr>
                                        <p:cTn id="6" dur="2000" fill="hold"/>
                                        <p:tgtEl>
                                          <p:spTgt spid="12"/>
                                        </p:tgtEl>
                                        <p:attrNameLst>
                                          <p:attrName>ppt_x</p:attrName>
                                          <p:attrName>ppt_y</p:attrName>
                                        </p:attrNameLst>
                                      </p:cBhvr>
                                      <p:rCtr x="-15365" y="23"/>
                                    </p:animMotion>
                                  </p:childTnLst>
                                </p:cTn>
                              </p:par>
                              <p:par>
                                <p:cTn id="7" presetID="35" presetClass="path" presetSubtype="0" accel="50000" decel="50000" fill="hold" nodeType="withEffect">
                                  <p:stCondLst>
                                    <p:cond delay="0"/>
                                  </p:stCondLst>
                                  <p:childTnLst>
                                    <p:animMotion origin="layout" path="M -2.5E-6 -1.48148E-6 L -0.25 -1.48148E-6 " pathEditMode="relative" rAng="0" ptsTypes="AA">
                                      <p:cBhvr>
                                        <p:cTn id="8" dur="2000" fill="hold"/>
                                        <p:tgtEl>
                                          <p:spTgt spid="11"/>
                                        </p:tgtEl>
                                        <p:attrNameLst>
                                          <p:attrName>ppt_x</p:attrName>
                                          <p:attrName>ppt_y</p:attrName>
                                        </p:attrNameLst>
                                      </p:cBhvr>
                                      <p:rCtr x="-12500" y="0"/>
                                    </p:animMotion>
                                  </p:childTnLst>
                                </p:cTn>
                              </p:par>
                              <p:par>
                                <p:cTn id="9" presetID="35" presetClass="path" presetSubtype="0" accel="50000" decel="50000" fill="hold" nodeType="withEffect">
                                  <p:stCondLst>
                                    <p:cond delay="0"/>
                                  </p:stCondLst>
                                  <p:childTnLst>
                                    <p:animMotion origin="layout" path="M -2.70833E-6 -2.96296E-6 L -0.29258 -2.96296E-6 " pathEditMode="relative" rAng="0" ptsTypes="AA">
                                      <p:cBhvr>
                                        <p:cTn id="10" dur="2000" fill="hold"/>
                                        <p:tgtEl>
                                          <p:spTgt spid="13"/>
                                        </p:tgtEl>
                                        <p:attrNameLst>
                                          <p:attrName>ppt_x</p:attrName>
                                          <p:attrName>ppt_y</p:attrName>
                                        </p:attrNameLst>
                                      </p:cBhvr>
                                      <p:rCtr x="-14635" y="0"/>
                                    </p:animMotion>
                                  </p:childTnLst>
                                </p:cTn>
                              </p:par>
                              <p:par>
                                <p:cTn id="11" presetID="42" presetClass="path" presetSubtype="0" accel="50000" decel="50000" fill="hold" nodeType="withEffect">
                                  <p:stCondLst>
                                    <p:cond delay="0"/>
                                  </p:stCondLst>
                                  <p:childTnLst>
                                    <p:animMotion origin="layout" path="M 1.66667E-6 -2.96296E-6 L -0.3 -2.96296E-6 " pathEditMode="relative" rAng="0" ptsTypes="AA">
                                      <p:cBhvr from="" to="">
                                        <p:cTn id="12" dur="2000" fill="hold">
                                          <p:stCondLst>
                                            <p:cond delay="0"/>
                                          </p:stCondLst>
                                        </p:cTn>
                                        <p:tgtEl>
                                          <p:spTgt spid="236"/>
                                        </p:tgtEl>
                                        <p:attrNameLst>
                                          <p:attrName>ppt_x</p:attrName>
                                          <p:attrName>ppt_y</p:attrName>
                                        </p:attrNameLst>
                                      </p:cBhvr>
                                      <p:rCtr x="-15000" y="0"/>
                                    </p:animMotion>
                                  </p:childTnLst>
                                </p:cTn>
                              </p:par>
                              <p:par>
                                <p:cTn id="13" presetID="35" presetClass="path" presetSubtype="0" accel="50000" decel="50000" fill="hold" nodeType="withEffect">
                                  <p:stCondLst>
                                    <p:cond delay="0"/>
                                  </p:stCondLst>
                                  <p:childTnLst>
                                    <p:animMotion origin="layout" path="M 3.54167E-6 -1.85185E-6 L -0.04466 -1.85185E-6 " pathEditMode="relative" rAng="0" ptsTypes="AA">
                                      <p:cBhvr>
                                        <p:cTn id="14" dur="2000" fill="hold"/>
                                        <p:tgtEl>
                                          <p:spTgt spid="496"/>
                                        </p:tgtEl>
                                        <p:attrNameLst>
                                          <p:attrName>ppt_x</p:attrName>
                                          <p:attrName>ppt_y</p:attrName>
                                        </p:attrNameLst>
                                      </p:cBhvr>
                                      <p:rCtr x="-2240" y="0"/>
                                    </p:animMotion>
                                  </p:childTnLst>
                                </p:cTn>
                              </p:par>
                              <p:par>
                                <p:cTn id="15" presetID="35" presetClass="path" presetSubtype="0" accel="50000" decel="50000" fill="hold" grpId="0" nodeType="withEffect">
                                  <p:stCondLst>
                                    <p:cond delay="0"/>
                                  </p:stCondLst>
                                  <p:childTnLst>
                                    <p:animMotion origin="layout" path="M 2.70833E-6 -2.96296E-6 L -0.04466 -2.96296E-6 " pathEditMode="relative" rAng="0" ptsTypes="AA">
                                      <p:cBhvr>
                                        <p:cTn id="16" dur="2000" fill="hold"/>
                                        <p:tgtEl>
                                          <p:spTgt spid="308"/>
                                        </p:tgtEl>
                                        <p:attrNameLst>
                                          <p:attrName>ppt_x</p:attrName>
                                          <p:attrName>ppt_y</p:attrName>
                                        </p:attrNameLst>
                                      </p:cBhvr>
                                      <p:rCtr x="-2240" y="0"/>
                                    </p:animMotion>
                                  </p:childTnLst>
                                </p:cTn>
                              </p:par>
                              <p:par>
                                <p:cTn id="17" presetID="35" presetClass="path" presetSubtype="0" accel="50000" decel="50000" fill="hold" nodeType="withEffect">
                                  <p:stCondLst>
                                    <p:cond delay="0"/>
                                  </p:stCondLst>
                                  <p:childTnLst>
                                    <p:animMotion origin="layout" path="M -3.95833E-6 -1.11111E-6 L -0.06875 -0.00208 " pathEditMode="relative" rAng="0" ptsTypes="AA">
                                      <p:cBhvr>
                                        <p:cTn id="18" dur="2000" fill="hold"/>
                                        <p:tgtEl>
                                          <p:spTgt spid="10"/>
                                        </p:tgtEl>
                                        <p:attrNameLst>
                                          <p:attrName>ppt_x</p:attrName>
                                          <p:attrName>ppt_y</p:attrName>
                                        </p:attrNameLst>
                                      </p:cBhvr>
                                      <p:rCtr x="-3438" y="-116"/>
                                    </p:animMotion>
                                  </p:childTnLst>
                                </p:cTn>
                              </p:par>
                              <p:par>
                                <p:cTn id="19" presetID="35" presetClass="path" presetSubtype="0" accel="50000" decel="50000" fill="hold" nodeType="withEffect">
                                  <p:stCondLst>
                                    <p:cond delay="0"/>
                                  </p:stCondLst>
                                  <p:childTnLst>
                                    <p:animMotion origin="layout" path="M -3.54167E-6 -7.40741E-7 L -0.1401 -0.00116 " pathEditMode="relative" rAng="0" ptsTypes="AA">
                                      <p:cBhvr>
                                        <p:cTn id="20" dur="2000" fill="hold"/>
                                        <p:tgtEl>
                                          <p:spTgt spid="3"/>
                                        </p:tgtEl>
                                        <p:attrNameLst>
                                          <p:attrName>ppt_x</p:attrName>
                                          <p:attrName>ppt_y</p:attrName>
                                        </p:attrNameLst>
                                      </p:cBhvr>
                                      <p:rCtr x="-7005" y="-69"/>
                                    </p:animMotion>
                                  </p:childTnLst>
                                </p:cTn>
                              </p:par>
                              <p:par>
                                <p:cTn id="21" presetID="35" presetClass="path" presetSubtype="0" accel="50000" decel="50000" fill="hold" grpId="0" nodeType="withEffect">
                                  <p:stCondLst>
                                    <p:cond delay="0"/>
                                  </p:stCondLst>
                                  <p:childTnLst>
                                    <p:animMotion origin="layout" path="M 3.95833E-6 4.07407E-6 L -0.14011 -0.00116 " pathEditMode="relative" rAng="0" ptsTypes="AA">
                                      <p:cBhvr>
                                        <p:cTn id="22" dur="2000" fill="hold"/>
                                        <p:tgtEl>
                                          <p:spTgt spid="400"/>
                                        </p:tgtEl>
                                        <p:attrNameLst>
                                          <p:attrName>ppt_x</p:attrName>
                                          <p:attrName>ppt_y</p:attrName>
                                        </p:attrNameLst>
                                      </p:cBhvr>
                                      <p:rCtr x="-7005" y="-69"/>
                                    </p:animMotion>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01"/>
                                        </p:tgtEl>
                                        <p:attrNameLst>
                                          <p:attrName>style.visibility</p:attrName>
                                        </p:attrNameLst>
                                      </p:cBhvr>
                                      <p:to>
                                        <p:strVal val="visible"/>
                                      </p:to>
                                    </p:set>
                                    <p:animEffect transition="in" filter="wipe(left)">
                                      <p:cBhvr>
                                        <p:cTn id="26" dur="1000"/>
                                        <p:tgtEl>
                                          <p:spTgt spid="401"/>
                                        </p:tgtEl>
                                      </p:cBhvr>
                                    </p:animEffect>
                                  </p:childTnLst>
                                </p:cTn>
                              </p:par>
                            </p:childTnLst>
                          </p:cTn>
                        </p:par>
                        <p:par>
                          <p:cTn id="27" fill="hold">
                            <p:stCondLst>
                              <p:cond delay="3000"/>
                            </p:stCondLst>
                            <p:childTnLst>
                              <p:par>
                                <p:cTn id="28" presetID="35" presetClass="path" presetSubtype="0" accel="50000" decel="50000" fill="hold" nodeType="afterEffect">
                                  <p:stCondLst>
                                    <p:cond delay="0"/>
                                  </p:stCondLst>
                                  <p:childTnLst>
                                    <p:animMotion origin="layout" path="M -3.54167E-6 -2.59259E-6 L -0.26992 0.00139 " pathEditMode="relative" rAng="0" ptsTypes="AA">
                                      <p:cBhvr>
                                        <p:cTn id="29" dur="1000" fill="hold"/>
                                        <p:tgtEl>
                                          <p:spTgt spid="532"/>
                                        </p:tgtEl>
                                        <p:attrNameLst>
                                          <p:attrName>ppt_x</p:attrName>
                                          <p:attrName>ppt_y</p:attrName>
                                        </p:attrNameLst>
                                      </p:cBhvr>
                                      <p:rCtr x="-13503" y="69"/>
                                    </p:animMotion>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97"/>
                                        </p:tgtEl>
                                        <p:attrNameLst>
                                          <p:attrName>style.visibility</p:attrName>
                                        </p:attrNameLst>
                                      </p:cBhvr>
                                      <p:to>
                                        <p:strVal val="visible"/>
                                      </p:to>
                                    </p:set>
                                    <p:animEffect transition="in" filter="fade">
                                      <p:cBhvr>
                                        <p:cTn id="33" dur="1000"/>
                                        <p:tgtEl>
                                          <p:spTgt spid="197"/>
                                        </p:tgtEl>
                                      </p:cBhvr>
                                    </p:animEffect>
                                  </p:childTnLst>
                                </p:cTn>
                              </p:par>
                              <p:par>
                                <p:cTn id="34" presetID="10" presetClass="entr" presetSubtype="0" fill="hold" nodeType="withEffect">
                                  <p:stCondLst>
                                    <p:cond delay="0"/>
                                  </p:stCondLst>
                                  <p:childTnLst>
                                    <p:set>
                                      <p:cBhvr>
                                        <p:cTn id="35" dur="1" fill="hold">
                                          <p:stCondLst>
                                            <p:cond delay="0"/>
                                          </p:stCondLst>
                                        </p:cTn>
                                        <p:tgtEl>
                                          <p:spTgt spid="261"/>
                                        </p:tgtEl>
                                        <p:attrNameLst>
                                          <p:attrName>style.visibility</p:attrName>
                                        </p:attrNameLst>
                                      </p:cBhvr>
                                      <p:to>
                                        <p:strVal val="visible"/>
                                      </p:to>
                                    </p:set>
                                    <p:animEffect transition="in" filter="fade">
                                      <p:cBhvr>
                                        <p:cTn id="36" dur="1000"/>
                                        <p:tgtEl>
                                          <p:spTgt spid="261"/>
                                        </p:tgtEl>
                                      </p:cBhvr>
                                    </p:animEffect>
                                  </p:childTnLst>
                                </p:cTn>
                              </p:par>
                              <p:par>
                                <p:cTn id="37" presetID="10" presetClass="entr" presetSubtype="0" fill="hold" nodeType="withEffect">
                                  <p:stCondLst>
                                    <p:cond delay="0"/>
                                  </p:stCondLst>
                                  <p:childTnLst>
                                    <p:set>
                                      <p:cBhvr>
                                        <p:cTn id="38" dur="1" fill="hold">
                                          <p:stCondLst>
                                            <p:cond delay="0"/>
                                          </p:stCondLst>
                                        </p:cTn>
                                        <p:tgtEl>
                                          <p:spTgt spid="264"/>
                                        </p:tgtEl>
                                        <p:attrNameLst>
                                          <p:attrName>style.visibility</p:attrName>
                                        </p:attrNameLst>
                                      </p:cBhvr>
                                      <p:to>
                                        <p:strVal val="visible"/>
                                      </p:to>
                                    </p:set>
                                    <p:animEffect transition="in" filter="fade">
                                      <p:cBhvr>
                                        <p:cTn id="39" dur="1000"/>
                                        <p:tgtEl>
                                          <p:spTgt spid="26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4"/>
                                        </p:tgtEl>
                                        <p:attrNameLst>
                                          <p:attrName>style.visibility</p:attrName>
                                        </p:attrNameLst>
                                      </p:cBhvr>
                                      <p:to>
                                        <p:strVal val="visible"/>
                                      </p:to>
                                    </p:set>
                                    <p:animEffect transition="in" filter="fade">
                                      <p:cBhvr>
                                        <p:cTn id="42" dur="1000"/>
                                        <p:tgtEl>
                                          <p:spTgt spid="54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6"/>
                                        </p:tgtEl>
                                        <p:attrNameLst>
                                          <p:attrName>style.visibility</p:attrName>
                                        </p:attrNameLst>
                                      </p:cBhvr>
                                      <p:to>
                                        <p:strVal val="visible"/>
                                      </p:to>
                                    </p:set>
                                    <p:animEffect transition="in" filter="fade">
                                      <p:cBhvr>
                                        <p:cTn id="45" dur="1000"/>
                                        <p:tgtEl>
                                          <p:spTgt spid="1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9"/>
                                        </p:tgtEl>
                                        <p:attrNameLst>
                                          <p:attrName>style.visibility</p:attrName>
                                        </p:attrNameLst>
                                      </p:cBhvr>
                                      <p:to>
                                        <p:strVal val="visible"/>
                                      </p:to>
                                    </p:set>
                                    <p:animEffect transition="in" filter="fade">
                                      <p:cBhvr>
                                        <p:cTn id="48" dur="1000"/>
                                        <p:tgtEl>
                                          <p:spTgt spid="149"/>
                                        </p:tgtEl>
                                      </p:cBhvr>
                                    </p:animEffect>
                                  </p:childTnLst>
                                </p:cTn>
                              </p:par>
                            </p:childTnLst>
                          </p:cTn>
                        </p:par>
                        <p:par>
                          <p:cTn id="49" fill="hold">
                            <p:stCondLst>
                              <p:cond delay="5000"/>
                            </p:stCondLst>
                            <p:childTnLst>
                              <p:par>
                                <p:cTn id="50" presetID="6" presetClass="emph" presetSubtype="0" autoRev="1" fill="hold" nodeType="afterEffect">
                                  <p:stCondLst>
                                    <p:cond delay="0"/>
                                  </p:stCondLst>
                                  <p:childTnLst>
                                    <p:animScale>
                                      <p:cBhvr>
                                        <p:cTn id="51" dur="750" fill="hold"/>
                                        <p:tgtEl>
                                          <p:spTgt spid="261"/>
                                        </p:tgtEl>
                                      </p:cBhvr>
                                      <p:by x="150000" y="150000"/>
                                    </p:animScale>
                                  </p:childTnLst>
                                </p:cTn>
                              </p:par>
                              <p:par>
                                <p:cTn id="52" presetID="6" presetClass="emph" presetSubtype="0" autoRev="1" fill="hold" nodeType="withEffect">
                                  <p:stCondLst>
                                    <p:cond delay="250"/>
                                  </p:stCondLst>
                                  <p:childTnLst>
                                    <p:animScale>
                                      <p:cBhvr>
                                        <p:cTn id="53" dur="750" fill="hold"/>
                                        <p:tgtEl>
                                          <p:spTgt spid="264"/>
                                        </p:tgtEl>
                                      </p:cBhvr>
                                      <p:by x="150000" y="150000"/>
                                    </p:animScale>
                                  </p:childTnLst>
                                </p:cTn>
                              </p:par>
                            </p:childTnLst>
                          </p:cTn>
                        </p:par>
                        <p:par>
                          <p:cTn id="54" fill="hold">
                            <p:stCondLst>
                              <p:cond delay="6750"/>
                            </p:stCondLst>
                            <p:childTnLst>
                              <p:par>
                                <p:cTn id="55" presetID="42" presetClass="path" presetSubtype="0" accel="50000" decel="50000" fill="hold" nodeType="afterEffect">
                                  <p:stCondLst>
                                    <p:cond delay="0"/>
                                  </p:stCondLst>
                                  <p:childTnLst>
                                    <p:animMotion origin="layout" path="M 3.95833E-6 -0.00046 L 0.77317 0.00231 C 0.79544 0.00278 0.80377 -0.04259 0.80234 -0.06621 " pathEditMode="relative" rAng="0" ptsTypes="AAA">
                                      <p:cBhvr from="" to="">
                                        <p:cTn id="56" dur="2000" fill="hold">
                                          <p:stCondLst>
                                            <p:cond delay="0"/>
                                          </p:stCondLst>
                                        </p:cTn>
                                        <p:tgtEl>
                                          <p:spTgt spid="262"/>
                                        </p:tgtEl>
                                        <p:attrNameLst>
                                          <p:attrName>ppt_x</p:attrName>
                                          <p:attrName>ppt_y</p:attrName>
                                        </p:attrNameLst>
                                      </p:cBhvr>
                                      <p:rCtr x="40117" y="-3148"/>
                                    </p:animMotion>
                                  </p:childTnLst>
                                </p:cTn>
                              </p:par>
                            </p:childTnLst>
                          </p:cTn>
                        </p:par>
                        <p:par>
                          <p:cTn id="57" fill="hold">
                            <p:stCondLst>
                              <p:cond delay="8750"/>
                            </p:stCondLst>
                            <p:childTnLst>
                              <p:par>
                                <p:cTn id="58" presetID="10" presetClass="entr" presetSubtype="0" fill="hold" grpId="0" nodeType="afterEffect">
                                  <p:stCondLst>
                                    <p:cond delay="0"/>
                                  </p:stCondLst>
                                  <p:childTnLst>
                                    <p:set>
                                      <p:cBhvr>
                                        <p:cTn id="59" dur="1" fill="hold">
                                          <p:stCondLst>
                                            <p:cond delay="0"/>
                                          </p:stCondLst>
                                        </p:cTn>
                                        <p:tgtEl>
                                          <p:spTgt spid="150"/>
                                        </p:tgtEl>
                                        <p:attrNameLst>
                                          <p:attrName>style.visibility</p:attrName>
                                        </p:attrNameLst>
                                      </p:cBhvr>
                                      <p:to>
                                        <p:strVal val="visible"/>
                                      </p:to>
                                    </p:set>
                                    <p:animEffect transition="in" filter="fade">
                                      <p:cBhvr>
                                        <p:cTn id="60" dur="1000"/>
                                        <p:tgtEl>
                                          <p:spTgt spid="150"/>
                                        </p:tgtEl>
                                      </p:cBhvr>
                                    </p:animEffect>
                                  </p:childTnLst>
                                </p:cTn>
                              </p:par>
                              <p:par>
                                <p:cTn id="61" presetID="42" presetClass="path" presetSubtype="0" accel="50000" decel="50000" fill="hold" nodeType="withEffect">
                                  <p:stCondLst>
                                    <p:cond delay="750"/>
                                  </p:stCondLst>
                                  <p:childTnLst>
                                    <p:animMotion origin="layout" path="M 2.08333E-7 -0.00023 L 0.81797 0.00231 C 0.8388 0.00139 0.84792 -0.03727 0.84714 -0.06667 " pathEditMode="relative" rAng="0" ptsTypes="AAA">
                                      <p:cBhvr from="" to="">
                                        <p:cTn id="62" dur="2000" fill="hold">
                                          <p:stCondLst>
                                            <p:cond delay="0"/>
                                          </p:stCondLst>
                                        </p:cTn>
                                        <p:tgtEl>
                                          <p:spTgt spid="263"/>
                                        </p:tgtEl>
                                        <p:attrNameLst>
                                          <p:attrName>ppt_x</p:attrName>
                                          <p:attrName>ppt_y</p:attrName>
                                        </p:attrNameLst>
                                      </p:cBhvr>
                                      <p:rCtr x="42357" y="-3194"/>
                                    </p:animMotion>
                                  </p:childTnLst>
                                </p:cTn>
                              </p:par>
                            </p:childTnLst>
                          </p:cTn>
                        </p:par>
                        <p:par>
                          <p:cTn id="63" fill="hold">
                            <p:stCondLst>
                              <p:cond delay="11500"/>
                            </p:stCondLst>
                            <p:childTnLst>
                              <p:par>
                                <p:cTn id="64" presetID="10" presetClass="entr" presetSubtype="0" fill="hold" grpId="0" nodeType="afterEffect">
                                  <p:stCondLst>
                                    <p:cond delay="0"/>
                                  </p:stCondLst>
                                  <p:childTnLst>
                                    <p:set>
                                      <p:cBhvr>
                                        <p:cTn id="65" dur="1" fill="hold">
                                          <p:stCondLst>
                                            <p:cond delay="0"/>
                                          </p:stCondLst>
                                        </p:cTn>
                                        <p:tgtEl>
                                          <p:spTgt spid="151"/>
                                        </p:tgtEl>
                                        <p:attrNameLst>
                                          <p:attrName>style.visibility</p:attrName>
                                        </p:attrNameLst>
                                      </p:cBhvr>
                                      <p:to>
                                        <p:strVal val="visible"/>
                                      </p:to>
                                    </p:set>
                                    <p:animEffect transition="in" filter="fade">
                                      <p:cBhvr>
                                        <p:cTn id="66"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1" grpId="0"/>
      <p:bldP spid="146" grpId="0"/>
      <p:bldP spid="149" grpId="0"/>
      <p:bldP spid="544" grpId="0"/>
      <p:bldP spid="308" grpId="0"/>
      <p:bldP spid="4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0"/>
            <a:ext cx="8229600" cy="1143000"/>
          </a:xfrm>
        </p:spPr>
        <p:txBody>
          <a:bodyPr/>
          <a:lstStyle/>
          <a:p>
            <a:pPr eaLnBrk="1" hangingPunct="1"/>
            <a:r>
              <a:rPr lang="el-GR" dirty="0"/>
              <a:t>Περιβαλλοντικοί παράγοντες</a:t>
            </a:r>
            <a:endParaRPr lang="en-GB" dirty="0"/>
          </a:p>
        </p:txBody>
      </p:sp>
      <p:sp>
        <p:nvSpPr>
          <p:cNvPr id="8195" name="Rectangle 3"/>
          <p:cNvSpPr>
            <a:spLocks noGrp="1" noChangeArrowheads="1"/>
          </p:cNvSpPr>
          <p:nvPr>
            <p:ph type="body" idx="1"/>
          </p:nvPr>
        </p:nvSpPr>
        <p:spPr>
          <a:xfrm>
            <a:off x="539552" y="1052736"/>
            <a:ext cx="8229600" cy="4895850"/>
          </a:xfrm>
        </p:spPr>
        <p:txBody>
          <a:bodyPr/>
          <a:lstStyle/>
          <a:p>
            <a:pPr lvl="1" eaLnBrk="1" hangingPunct="1">
              <a:lnSpc>
                <a:spcPct val="90000"/>
              </a:lnSpc>
            </a:pPr>
            <a:r>
              <a:rPr lang="el-GR" sz="2400" b="1" dirty="0"/>
              <a:t>Κοινωνικο-οικονομικό </a:t>
            </a:r>
            <a:r>
              <a:rPr lang="en-GB" sz="2400" b="1" dirty="0"/>
              <a:t>status</a:t>
            </a:r>
            <a:r>
              <a:rPr lang="en-GB" sz="2400" dirty="0"/>
              <a:t> – </a:t>
            </a:r>
            <a:r>
              <a:rPr lang="el-GR" sz="2400" dirty="0"/>
              <a:t>υψηλότερη επίπτωση σε παιδιά με οικογένειες υψηλότερου</a:t>
            </a:r>
            <a:r>
              <a:rPr lang="el-GR" sz="2400" b="1" dirty="0"/>
              <a:t> </a:t>
            </a:r>
            <a:r>
              <a:rPr lang="el-GR" sz="2400" dirty="0"/>
              <a:t>κοινωνικο-οικονομικού </a:t>
            </a:r>
            <a:r>
              <a:rPr lang="en-GB" sz="2400" dirty="0"/>
              <a:t>status</a:t>
            </a:r>
            <a:r>
              <a:rPr lang="el-GR" sz="2400" dirty="0"/>
              <a:t> </a:t>
            </a:r>
            <a:endParaRPr lang="en-GB" sz="2400" baseline="30000" dirty="0"/>
          </a:p>
          <a:p>
            <a:pPr lvl="1" eaLnBrk="1" hangingPunct="1">
              <a:lnSpc>
                <a:spcPct val="90000"/>
              </a:lnSpc>
            </a:pPr>
            <a:r>
              <a:rPr lang="el-GR" sz="2400" b="1" dirty="0"/>
              <a:t>Μέγεθος οικογένειας</a:t>
            </a:r>
            <a:r>
              <a:rPr lang="en-GB" sz="2400" dirty="0"/>
              <a:t> – </a:t>
            </a:r>
            <a:r>
              <a:rPr lang="el-GR" sz="2400" dirty="0"/>
              <a:t>Υψηλότερος κίνδυνος σε μικρές οικογένειες. Περισσότερα αδέλφια σημαίνει μεγαλύτερη έκθεση λοιμώξεις που μειώνουν τον κίνδυνο ΑΔ. </a:t>
            </a:r>
            <a:endParaRPr lang="en-GB" sz="2400" baseline="30000" dirty="0"/>
          </a:p>
          <a:p>
            <a:pPr lvl="1" eaLnBrk="1" hangingPunct="1">
              <a:lnSpc>
                <a:spcPct val="90000"/>
              </a:lnSpc>
            </a:pPr>
            <a:r>
              <a:rPr lang="el-GR" sz="2400" b="1" dirty="0"/>
              <a:t>Ρύποι</a:t>
            </a:r>
            <a:r>
              <a:rPr lang="en-GB" sz="2400" dirty="0"/>
              <a:t> – </a:t>
            </a:r>
            <a:r>
              <a:rPr lang="el-GR" sz="2400" dirty="0"/>
              <a:t>Μεγαλύτερος κίνδυνος σε παιδιά από βιομηχανικές περιοχές. Οι ρύποι έχουν ερεθιστική δράση</a:t>
            </a:r>
            <a:endParaRPr lang="en-GB" sz="2400" baseline="30000" dirty="0"/>
          </a:p>
          <a:p>
            <a:pPr lvl="1" eaLnBrk="1" hangingPunct="1">
              <a:lnSpc>
                <a:spcPct val="90000"/>
              </a:lnSpc>
            </a:pPr>
            <a:r>
              <a:rPr lang="el-GR" sz="2400" b="1" dirty="0"/>
              <a:t>Σάπωνες και απορρυπαντικά </a:t>
            </a:r>
            <a:r>
              <a:rPr lang="en-GB" sz="2400" dirty="0"/>
              <a:t> </a:t>
            </a:r>
            <a:r>
              <a:rPr lang="en-GB" sz="2400" dirty="0">
                <a:cs typeface="Arial" pitchFamily="34" charset="0"/>
              </a:rPr>
              <a:t>–</a:t>
            </a:r>
            <a:r>
              <a:rPr lang="en-GB" sz="2400" dirty="0"/>
              <a:t> </a:t>
            </a:r>
            <a:r>
              <a:rPr lang="el-GR" sz="2400" dirty="0"/>
              <a:t>Αυξημένη επίπτωση λόγω αύξησης του δερματικού</a:t>
            </a:r>
            <a:r>
              <a:rPr lang="en-GB" sz="2400" dirty="0"/>
              <a:t> pH </a:t>
            </a:r>
            <a:r>
              <a:rPr lang="el-GR" sz="2400" dirty="0"/>
              <a:t>που ρυθμίζει ένζυμα που συντηρούν την ομοιόσταση της επιδερμίδας</a:t>
            </a:r>
            <a:endParaRPr lang="en-GB" sz="2400" dirty="0"/>
          </a:p>
        </p:txBody>
      </p:sp>
      <p:sp>
        <p:nvSpPr>
          <p:cNvPr id="8200" name="Text Box 4"/>
          <p:cNvSpPr txBox="1">
            <a:spLocks noChangeArrowheads="1"/>
          </p:cNvSpPr>
          <p:nvPr/>
        </p:nvSpPr>
        <p:spPr bwMode="auto">
          <a:xfrm>
            <a:off x="2320925" y="6029325"/>
            <a:ext cx="6831013" cy="863600"/>
          </a:xfrm>
          <a:prstGeom prst="rect">
            <a:avLst/>
          </a:prstGeom>
          <a:noFill/>
          <a:ln w="9525">
            <a:noFill/>
            <a:miter lim="800000"/>
            <a:headEnd/>
            <a:tailEnd/>
          </a:ln>
        </p:spPr>
        <p:txBody>
          <a:bodyPr lIns="90000" tIns="46800" rIns="90000" bIns="90000" anchor="b"/>
          <a:lstStyle/>
          <a:p>
            <a:pPr marL="342900" indent="-342900" algn="r" eaLnBrk="1" hangingPunct="1"/>
            <a:r>
              <a:rPr lang="en-GB" sz="1200" b="1">
                <a:solidFill>
                  <a:srgbClr val="4D4D4D"/>
                </a:solidFill>
              </a:rPr>
              <a:t>1. </a:t>
            </a:r>
            <a:r>
              <a:rPr lang="es-ES" altLang="ja-JP" sz="1200" b="1">
                <a:solidFill>
                  <a:srgbClr val="4D4D4D"/>
                </a:solidFill>
              </a:rPr>
              <a:t>Cork MJ, </a:t>
            </a:r>
            <a:r>
              <a:rPr lang="es-ES" altLang="ja-JP" sz="1200" b="1" i="1">
                <a:solidFill>
                  <a:srgbClr val="4D4D4D"/>
                </a:solidFill>
              </a:rPr>
              <a:t>et al.</a:t>
            </a:r>
            <a:r>
              <a:rPr lang="es-ES" altLang="ja-JP" sz="1200" b="1">
                <a:solidFill>
                  <a:srgbClr val="4D4D4D"/>
                </a:solidFill>
              </a:rPr>
              <a:t> </a:t>
            </a:r>
            <a:r>
              <a:rPr lang="en-GB" altLang="ja-JP" sz="1200" b="1" i="1">
                <a:solidFill>
                  <a:srgbClr val="4D4D4D"/>
                </a:solidFill>
              </a:rPr>
              <a:t>J Allergy Clin Immunol</a:t>
            </a:r>
            <a:r>
              <a:rPr lang="en-GB" altLang="ja-JP" sz="1200" b="1">
                <a:solidFill>
                  <a:srgbClr val="4D4D4D"/>
                </a:solidFill>
              </a:rPr>
              <a:t> 2006; 118:3–21</a:t>
            </a:r>
            <a:r>
              <a:rPr lang="en-GB" sz="1200" b="1">
                <a:solidFill>
                  <a:srgbClr val="4D4D4D"/>
                </a:solidFill>
              </a:rPr>
              <a:t>. </a:t>
            </a:r>
          </a:p>
          <a:p>
            <a:pPr marL="342900" indent="-342900" algn="r" eaLnBrk="1" hangingPunct="1"/>
            <a:r>
              <a:rPr lang="en-GB" sz="1200" b="1">
                <a:solidFill>
                  <a:srgbClr val="4D4D4D"/>
                </a:solidFill>
              </a:rPr>
              <a:t>2. </a:t>
            </a:r>
            <a:r>
              <a:rPr lang="it-IT" sz="1200" b="1">
                <a:solidFill>
                  <a:srgbClr val="4D4D4D"/>
                </a:solidFill>
              </a:rPr>
              <a:t>Williams HC, </a:t>
            </a:r>
            <a:r>
              <a:rPr lang="it-IT" sz="1200" b="1" i="1">
                <a:solidFill>
                  <a:srgbClr val="4D4D4D"/>
                </a:solidFill>
              </a:rPr>
              <a:t>et al.</a:t>
            </a:r>
            <a:r>
              <a:rPr lang="it-IT" sz="1200" b="1">
                <a:solidFill>
                  <a:srgbClr val="4D4D4D"/>
                </a:solidFill>
              </a:rPr>
              <a:t> </a:t>
            </a:r>
            <a:r>
              <a:rPr lang="it-IT" sz="1200" b="1" i="1">
                <a:solidFill>
                  <a:srgbClr val="4D4D4D"/>
                </a:solidFill>
              </a:rPr>
              <a:t>BMJ</a:t>
            </a:r>
            <a:r>
              <a:rPr lang="it-IT" sz="1200" b="1">
                <a:solidFill>
                  <a:srgbClr val="4D4D4D"/>
                </a:solidFill>
              </a:rPr>
              <a:t> 1994; 308:1132–1135. </a:t>
            </a:r>
            <a:r>
              <a:rPr lang="da-DK" sz="1200" b="1">
                <a:solidFill>
                  <a:srgbClr val="4D4D4D"/>
                </a:solidFill>
              </a:rPr>
              <a:t>3. Strachan DP. </a:t>
            </a:r>
            <a:r>
              <a:rPr lang="en-GB" sz="1200" b="1" i="1">
                <a:solidFill>
                  <a:srgbClr val="4D4D4D"/>
                </a:solidFill>
              </a:rPr>
              <a:t>BMJ</a:t>
            </a:r>
            <a:r>
              <a:rPr lang="en-GB" sz="1200" b="1">
                <a:solidFill>
                  <a:srgbClr val="4D4D4D"/>
                </a:solidFill>
              </a:rPr>
              <a:t> 1989; 299:1259–1260.</a:t>
            </a:r>
          </a:p>
          <a:p>
            <a:pPr marL="342900" indent="-342900" algn="r" eaLnBrk="1" hangingPunct="1"/>
            <a:r>
              <a:rPr lang="en-GB" sz="1200" b="1">
                <a:solidFill>
                  <a:srgbClr val="4D4D4D"/>
                </a:solidFill>
              </a:rPr>
              <a:t>4. Schafer T, </a:t>
            </a:r>
            <a:r>
              <a:rPr lang="en-GB" sz="1200" b="1" i="1">
                <a:solidFill>
                  <a:srgbClr val="4D4D4D"/>
                </a:solidFill>
              </a:rPr>
              <a:t>et al.</a:t>
            </a:r>
            <a:r>
              <a:rPr lang="en-GB" sz="1200" b="1">
                <a:solidFill>
                  <a:srgbClr val="4D4D4D"/>
                </a:solidFill>
              </a:rPr>
              <a:t> </a:t>
            </a:r>
            <a:r>
              <a:rPr lang="en-GB" sz="1200" b="1" i="1">
                <a:solidFill>
                  <a:srgbClr val="4D4D4D"/>
                </a:solidFill>
              </a:rPr>
              <a:t>Br J Dermatol</a:t>
            </a:r>
            <a:r>
              <a:rPr lang="en-GB" sz="1200" b="1">
                <a:solidFill>
                  <a:srgbClr val="4D4D4D"/>
                </a:solidFill>
              </a:rPr>
              <a:t> 2000; 143:992–998. 5. Weiland SK, </a:t>
            </a:r>
            <a:r>
              <a:rPr lang="en-GB" sz="1200" b="1" i="1">
                <a:solidFill>
                  <a:srgbClr val="4D4D4D"/>
                </a:solidFill>
              </a:rPr>
              <a:t>et al.</a:t>
            </a:r>
            <a:r>
              <a:rPr lang="en-GB" sz="1200" b="1">
                <a:solidFill>
                  <a:srgbClr val="4D4D4D"/>
                </a:solidFill>
              </a:rPr>
              <a:t> </a:t>
            </a:r>
            <a:r>
              <a:rPr lang="en-GB" sz="1200" b="1" i="1">
                <a:solidFill>
                  <a:srgbClr val="4D4D4D"/>
                </a:solidFill>
              </a:rPr>
              <a:t>Eur Respir J</a:t>
            </a:r>
            <a:r>
              <a:rPr lang="en-GB" sz="1200" b="1">
                <a:solidFill>
                  <a:srgbClr val="4D4D4D"/>
                </a:solidFill>
              </a:rPr>
              <a:t> 1999; 14:862–870. 6. Hachem J-P. </a:t>
            </a:r>
            <a:r>
              <a:rPr lang="en-US" sz="1200" b="1" i="1">
                <a:solidFill>
                  <a:srgbClr val="4D4D4D"/>
                </a:solidFill>
              </a:rPr>
              <a:t>J Investig Dermatol</a:t>
            </a:r>
            <a:r>
              <a:rPr lang="en-US" sz="1200" b="1">
                <a:solidFill>
                  <a:srgbClr val="4D4D4D"/>
                </a:solidFill>
              </a:rPr>
              <a:t> 2005; 125:510</a:t>
            </a:r>
            <a:r>
              <a:rPr lang="en-US" sz="1200" b="1">
                <a:solidFill>
                  <a:srgbClr val="4D4D4D"/>
                </a:solidFill>
                <a:cs typeface="Arial" pitchFamily="34" charset="0"/>
              </a:rPr>
              <a:t>–</a:t>
            </a:r>
            <a:r>
              <a:rPr lang="en-US" sz="1200" b="1">
                <a:solidFill>
                  <a:srgbClr val="4D4D4D"/>
                </a:solidFill>
              </a:rPr>
              <a:t>520. 7. Cork MJ, </a:t>
            </a:r>
            <a:r>
              <a:rPr lang="en-US" sz="1200" b="1" i="1">
                <a:solidFill>
                  <a:srgbClr val="4D4D4D"/>
                </a:solidFill>
              </a:rPr>
              <a:t>et al.</a:t>
            </a:r>
            <a:r>
              <a:rPr lang="en-US" sz="1200" b="1">
                <a:solidFill>
                  <a:srgbClr val="4D4D4D"/>
                </a:solidFill>
              </a:rPr>
              <a:t> Epidermal barrier dysfunction in atopic dermatitis. In: </a:t>
            </a:r>
            <a:r>
              <a:rPr lang="en-US" sz="1200" b="1" i="1">
                <a:solidFill>
                  <a:srgbClr val="4D4D4D"/>
                </a:solidFill>
              </a:rPr>
              <a:t>Skin Moisturization</a:t>
            </a:r>
            <a:r>
              <a:rPr lang="en-US" sz="1200" b="1">
                <a:solidFill>
                  <a:srgbClr val="4D4D4D"/>
                </a:solidFill>
              </a:rPr>
              <a:t>. Eds: Rawlings AV, Leyden JJ. London: Informa Healthcare, 2009 [in press]. </a:t>
            </a:r>
            <a:endParaRPr lang="en-GB" sz="1200" b="1">
              <a:solidFill>
                <a:srgbClr val="4D4D4D"/>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r>
              <a:rPr lang="el-GR" dirty="0"/>
              <a:t>Ερεθιστικά και αλλεργιογόνα</a:t>
            </a:r>
            <a:endParaRPr lang="en-GB" dirty="0"/>
          </a:p>
        </p:txBody>
      </p:sp>
      <p:graphicFrame>
        <p:nvGraphicFramePr>
          <p:cNvPr id="95235" name="Group 1027"/>
          <p:cNvGraphicFramePr>
            <a:graphicFrameLocks noGrp="1"/>
          </p:cNvGraphicFramePr>
          <p:nvPr>
            <p:ph sz="half" idx="4294967295"/>
          </p:nvPr>
        </p:nvGraphicFramePr>
        <p:xfrm>
          <a:off x="609600" y="1597025"/>
          <a:ext cx="7924800" cy="4127500"/>
        </p:xfrm>
        <a:graphic>
          <a:graphicData uri="http://schemas.openxmlformats.org/drawingml/2006/table">
            <a:tbl>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84200">
                <a:tc>
                  <a:txBody>
                    <a:bodyPr/>
                    <a:lstStyle/>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1" i="0" u="none" strike="noStrike" cap="none" normalizeH="0" baseline="0" dirty="0">
                          <a:ln>
                            <a:noFill/>
                          </a:ln>
                          <a:solidFill>
                            <a:srgbClr val="4D4D4D"/>
                          </a:solidFill>
                          <a:effectLst/>
                          <a:latin typeface="Arial" pitchFamily="34" charset="0"/>
                          <a:ea typeface="MS PGothic" pitchFamily="34" charset="-128"/>
                        </a:rPr>
                        <a:t>Ερεθιστικά</a:t>
                      </a:r>
                      <a:endParaRPr kumimoji="0" lang="en-GB" sz="2000" b="1" i="0" u="none" strike="noStrike" cap="none" normalizeH="0" baseline="0" dirty="0">
                        <a:ln>
                          <a:noFill/>
                        </a:ln>
                        <a:solidFill>
                          <a:srgbClr val="4D4D4D"/>
                        </a:solidFill>
                        <a:effectLst/>
                        <a:latin typeface="Arial" pitchFamily="34" charset="0"/>
                        <a:ea typeface="MS PGothic" pitchFamily="34" charset="-128"/>
                      </a:endParaRPr>
                    </a:p>
                  </a:txBody>
                  <a:tcPr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1" i="0" u="none" strike="noStrike" cap="none" normalizeH="0" baseline="0" dirty="0">
                          <a:ln>
                            <a:noFill/>
                          </a:ln>
                          <a:solidFill>
                            <a:srgbClr val="4D4D4D"/>
                          </a:solidFill>
                          <a:effectLst/>
                          <a:latin typeface="Arial" pitchFamily="34" charset="0"/>
                          <a:ea typeface="MS PGothic" pitchFamily="34" charset="-128"/>
                        </a:rPr>
                        <a:t>Αλλεργιογόνα</a:t>
                      </a:r>
                      <a:endParaRPr kumimoji="0" lang="en-GB" sz="2000" b="1" i="0" u="none" strike="noStrike" cap="none" normalizeH="0" baseline="0" dirty="0">
                        <a:ln>
                          <a:noFill/>
                        </a:ln>
                        <a:solidFill>
                          <a:srgbClr val="4D4D4D"/>
                        </a:solidFill>
                        <a:effectLst/>
                        <a:latin typeface="Arial" pitchFamily="34" charset="0"/>
                        <a:ea typeface="MS PGothic" pitchFamily="34" charset="-128"/>
                      </a:endParaRPr>
                    </a:p>
                  </a:txBody>
                  <a:tcPr anchor="ctr" horzOverflow="overflow">
                    <a:lnL>
                      <a:noFill/>
                    </a:lnL>
                    <a:lnR>
                      <a:noFill/>
                    </a:lnR>
                    <a:lnT>
                      <a:noFill/>
                    </a:lnT>
                    <a:lnB>
                      <a:noFill/>
                    </a:lnB>
                    <a:lnTlToBr>
                      <a:noFill/>
                    </a:lnTlToBr>
                    <a:lnBlToTr>
                      <a:noFill/>
                    </a:lnBlToTr>
                    <a:solidFill>
                      <a:schemeClr val="accent1"/>
                    </a:solidFill>
                  </a:tcPr>
                </a:tc>
                <a:extLst>
                  <a:ext uri="{0D108BD9-81ED-4DB2-BD59-A6C34878D82A}">
                    <a16:rowId xmlns:a16="http://schemas.microsoft.com/office/drawing/2014/main" val="10000"/>
                  </a:ext>
                </a:extLst>
              </a:tr>
              <a:tr h="3543300">
                <a:tc>
                  <a:txBody>
                    <a:bodyPr/>
                    <a:lstStyle/>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Απορρυπαντικά-σαπούνια</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Αλκοολούχα καλλυντικά</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Μάλλινα ρούχα</a:t>
                      </a:r>
                      <a:r>
                        <a:rPr kumimoji="0" lang="en-GB" sz="2000" b="0" i="0" u="none" strike="noStrike" cap="none" normalizeH="0" baseline="30000" dirty="0">
                          <a:ln>
                            <a:noFill/>
                          </a:ln>
                          <a:solidFill>
                            <a:srgbClr val="4D4D4D"/>
                          </a:solidFill>
                          <a:effectLst/>
                          <a:latin typeface="Arial" pitchFamily="34" charset="0"/>
                          <a:ea typeface="MS PGothic" pitchFamily="34" charset="-128"/>
                        </a:rPr>
                        <a:t>2</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Ιδρώτας</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Χημικά</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καπνός</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Χλώριο</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Φαγητά όπως γάλα αυγά ξηροί καρποί σόγια ψάρια</a:t>
                      </a:r>
                      <a:r>
                        <a:rPr kumimoji="0" lang="en-GB" sz="2000" b="0" i="0" u="none" strike="noStrike" cap="none" normalizeH="0" baseline="30000" dirty="0">
                          <a:ln>
                            <a:noFill/>
                          </a:ln>
                          <a:solidFill>
                            <a:srgbClr val="4D4D4D"/>
                          </a:solidFill>
                          <a:effectLst/>
                          <a:latin typeface="Arial" pitchFamily="34" charset="0"/>
                          <a:ea typeface="MS PGothic" pitchFamily="34" charset="-128"/>
                        </a:rPr>
                        <a:t>2</a:t>
                      </a:r>
                      <a:r>
                        <a:rPr kumimoji="0" lang="en-GB" sz="2000" b="0" i="0" u="none" strike="noStrike" cap="none" normalizeH="0" baseline="0" dirty="0">
                          <a:ln>
                            <a:noFill/>
                          </a:ln>
                          <a:solidFill>
                            <a:srgbClr val="4D4D4D"/>
                          </a:solidFill>
                          <a:effectLst/>
                          <a:latin typeface="Arial" pitchFamily="34" charset="0"/>
                          <a:ea typeface="MS PGothic" pitchFamily="34" charset="-128"/>
                        </a:rPr>
                        <a:t> </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Ακάρεα οικιακής σκόνης</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Φυτικά παράσιτα</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Επιθήλια ζώων</a:t>
                      </a:r>
                      <a:r>
                        <a:rPr kumimoji="0" lang="en-GB" sz="2000" b="0" i="0" u="none" strike="noStrike" cap="none" normalizeH="0" baseline="30000" dirty="0">
                          <a:ln>
                            <a:noFill/>
                          </a:ln>
                          <a:solidFill>
                            <a:srgbClr val="4D4D4D"/>
                          </a:solidFill>
                          <a:effectLst/>
                          <a:latin typeface="Arial" pitchFamily="34" charset="0"/>
                          <a:ea typeface="MS PGothic" pitchFamily="34" charset="-128"/>
                        </a:rPr>
                        <a:t>1 </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Μύκητες</a:t>
                      </a:r>
                      <a:r>
                        <a:rPr kumimoji="0" lang="en-GB" sz="2000" b="0" i="0" u="none" strike="noStrike" cap="none" normalizeH="0" baseline="30000" dirty="0">
                          <a:ln>
                            <a:noFill/>
                          </a:ln>
                          <a:solidFill>
                            <a:srgbClr val="4D4D4D"/>
                          </a:solidFill>
                          <a:effectLst/>
                          <a:latin typeface="Arial" pitchFamily="34" charset="0"/>
                          <a:ea typeface="MS PGothic" pitchFamily="34" charset="-128"/>
                        </a:rPr>
                        <a:t>1</a:t>
                      </a:r>
                    </a:p>
                    <a:p>
                      <a:pPr marL="0" marR="0" lvl="0" indent="0" algn="l" defTabSz="914400" rtl="0" eaLnBrk="0" fontAlgn="base" latinLnBrk="0" hangingPunct="0">
                        <a:lnSpc>
                          <a:spcPct val="100000"/>
                        </a:lnSpc>
                        <a:spcBef>
                          <a:spcPct val="20000"/>
                        </a:spcBef>
                        <a:spcAft>
                          <a:spcPct val="0"/>
                        </a:spcAft>
                        <a:buClr>
                          <a:srgbClr val="DA1E49"/>
                        </a:buClr>
                        <a:buSzTx/>
                        <a:buFont typeface="Times" pitchFamily="18" charset="0"/>
                        <a:buNone/>
                        <a:tabLst/>
                      </a:pPr>
                      <a:r>
                        <a:rPr kumimoji="0" lang="el-GR" sz="2000" b="0" i="0" u="none" strike="noStrike" cap="none" normalizeH="0" baseline="0" dirty="0">
                          <a:ln>
                            <a:noFill/>
                          </a:ln>
                          <a:solidFill>
                            <a:srgbClr val="4D4D4D"/>
                          </a:solidFill>
                          <a:effectLst/>
                          <a:latin typeface="Arial" pitchFamily="34" charset="0"/>
                          <a:ea typeface="MS PGothic" pitchFamily="34" charset="-128"/>
                        </a:rPr>
                        <a:t>Γύρεις</a:t>
                      </a:r>
                      <a:r>
                        <a:rPr kumimoji="0" lang="en-GB" sz="2000" b="0" i="0" u="none" strike="noStrike" cap="none" normalizeH="0" baseline="30000" dirty="0">
                          <a:ln>
                            <a:noFill/>
                          </a:ln>
                          <a:solidFill>
                            <a:srgbClr val="4D4D4D"/>
                          </a:solidFill>
                          <a:effectLst/>
                          <a:latin typeface="Arial" pitchFamily="34" charset="0"/>
                          <a:ea typeface="MS PGothic" pitchFamily="34" charset="-128"/>
                        </a:rPr>
                        <a:t>3</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95241" name="Picture 51" descr="40217"/>
          <p:cNvPicPr>
            <a:picLocks noChangeAspect="1" noChangeArrowheads="1"/>
          </p:cNvPicPr>
          <p:nvPr/>
        </p:nvPicPr>
        <p:blipFill>
          <a:blip r:embed="rId3" cstate="print"/>
          <a:srcRect/>
          <a:stretch>
            <a:fillRect/>
          </a:stretch>
        </p:blipFill>
        <p:spPr bwMode="auto">
          <a:xfrm>
            <a:off x="4027488" y="5249863"/>
            <a:ext cx="1943100" cy="1281112"/>
          </a:xfrm>
          <a:prstGeom prst="rect">
            <a:avLst/>
          </a:prstGeom>
          <a:noFill/>
          <a:ln w="9525">
            <a:noFill/>
            <a:miter lim="800000"/>
            <a:headEnd/>
            <a:tailEnd/>
          </a:ln>
        </p:spPr>
      </p:pic>
      <p:pic>
        <p:nvPicPr>
          <p:cNvPr id="95242" name="Picture 52" descr="40057 crop"/>
          <p:cNvPicPr>
            <a:picLocks noChangeAspect="1" noChangeArrowheads="1"/>
          </p:cNvPicPr>
          <p:nvPr/>
        </p:nvPicPr>
        <p:blipFill>
          <a:blip r:embed="rId4" cstate="print"/>
          <a:srcRect/>
          <a:stretch>
            <a:fillRect/>
          </a:stretch>
        </p:blipFill>
        <p:spPr bwMode="auto">
          <a:xfrm>
            <a:off x="5835650" y="4422775"/>
            <a:ext cx="1241425" cy="1871663"/>
          </a:xfrm>
          <a:prstGeom prst="rect">
            <a:avLst/>
          </a:prstGeom>
          <a:noFill/>
          <a:ln w="9525">
            <a:noFill/>
            <a:miter lim="800000"/>
            <a:headEnd/>
            <a:tailEnd/>
          </a:ln>
        </p:spPr>
      </p:pic>
      <p:pic>
        <p:nvPicPr>
          <p:cNvPr id="95243" name="Picture 59" descr="2082"/>
          <p:cNvPicPr>
            <a:picLocks noChangeAspect="1" noChangeArrowheads="1"/>
          </p:cNvPicPr>
          <p:nvPr/>
        </p:nvPicPr>
        <p:blipFill>
          <a:blip r:embed="rId5" cstate="print"/>
          <a:srcRect/>
          <a:stretch>
            <a:fillRect/>
          </a:stretch>
        </p:blipFill>
        <p:spPr bwMode="auto">
          <a:xfrm>
            <a:off x="7073900" y="4827588"/>
            <a:ext cx="1851025" cy="1301750"/>
          </a:xfrm>
          <a:prstGeom prst="rect">
            <a:avLst/>
          </a:prstGeom>
          <a:noFill/>
          <a:ln w="9525">
            <a:noFill/>
            <a:miter lim="800000"/>
            <a:headEnd/>
            <a:tailEnd/>
          </a:ln>
        </p:spPr>
      </p:pic>
      <p:pic>
        <p:nvPicPr>
          <p:cNvPr id="95244" name="Picture 1036" descr="Milk"/>
          <p:cNvPicPr>
            <a:picLocks noChangeAspect="1" noChangeArrowheads="1"/>
          </p:cNvPicPr>
          <p:nvPr/>
        </p:nvPicPr>
        <p:blipFill>
          <a:blip r:embed="rId6" cstate="print"/>
          <a:srcRect/>
          <a:stretch>
            <a:fillRect/>
          </a:stretch>
        </p:blipFill>
        <p:spPr bwMode="auto">
          <a:xfrm>
            <a:off x="612775" y="5105400"/>
            <a:ext cx="1943100" cy="1458913"/>
          </a:xfrm>
          <a:prstGeom prst="rect">
            <a:avLst/>
          </a:prstGeom>
          <a:noFill/>
        </p:spPr>
      </p:pic>
      <p:pic>
        <p:nvPicPr>
          <p:cNvPr id="95245" name="Picture 1037" descr="egg"/>
          <p:cNvPicPr>
            <a:picLocks noChangeAspect="1" noChangeArrowheads="1"/>
          </p:cNvPicPr>
          <p:nvPr/>
        </p:nvPicPr>
        <p:blipFill>
          <a:blip r:embed="rId7" cstate="print"/>
          <a:srcRect/>
          <a:stretch>
            <a:fillRect/>
          </a:stretch>
        </p:blipFill>
        <p:spPr bwMode="auto">
          <a:xfrm>
            <a:off x="2659063" y="5689600"/>
            <a:ext cx="1223962" cy="831850"/>
          </a:xfrm>
          <a:prstGeom prst="rect">
            <a:avLst/>
          </a:prstGeom>
          <a:noFill/>
        </p:spPr>
      </p:pic>
      <p:pic>
        <p:nvPicPr>
          <p:cNvPr id="95246" name="Picture 1038" descr="Women"/>
          <p:cNvPicPr>
            <a:picLocks noChangeAspect="1" noChangeArrowheads="1"/>
          </p:cNvPicPr>
          <p:nvPr/>
        </p:nvPicPr>
        <p:blipFill>
          <a:blip r:embed="rId8" cstate="print"/>
          <a:srcRect/>
          <a:stretch>
            <a:fillRect/>
          </a:stretch>
        </p:blipFill>
        <p:spPr bwMode="auto">
          <a:xfrm>
            <a:off x="6997700" y="3343275"/>
            <a:ext cx="1895475" cy="1282700"/>
          </a:xfrm>
          <a:prstGeom prst="rect">
            <a:avLst/>
          </a:prstGeom>
          <a:noFill/>
        </p:spPr>
      </p:pic>
      <p:pic>
        <p:nvPicPr>
          <p:cNvPr id="95247" name="Picture 50" descr="10278"/>
          <p:cNvPicPr>
            <a:picLocks noChangeAspect="1" noChangeArrowheads="1"/>
          </p:cNvPicPr>
          <p:nvPr/>
        </p:nvPicPr>
        <p:blipFill>
          <a:blip r:embed="rId9" cstate="print"/>
          <a:srcRect/>
          <a:stretch>
            <a:fillRect/>
          </a:stretch>
        </p:blipFill>
        <p:spPr bwMode="auto">
          <a:xfrm>
            <a:off x="2554288" y="3354388"/>
            <a:ext cx="1819275" cy="2466975"/>
          </a:xfrm>
          <a:prstGeom prst="rect">
            <a:avLst/>
          </a:prstGeom>
          <a:noFill/>
          <a:ln w="9525">
            <a:noFill/>
            <a:miter lim="800000"/>
            <a:headEnd/>
            <a:tailEnd/>
          </a:ln>
        </p:spPr>
      </p:pic>
      <p:sp>
        <p:nvSpPr>
          <p:cNvPr id="95248" name="Text Box 48"/>
          <p:cNvSpPr txBox="1">
            <a:spLocks noChangeArrowheads="1"/>
          </p:cNvSpPr>
          <p:nvPr/>
        </p:nvSpPr>
        <p:spPr bwMode="auto">
          <a:xfrm>
            <a:off x="3578225" y="6132513"/>
            <a:ext cx="5486400" cy="661987"/>
          </a:xfrm>
          <a:prstGeom prst="rect">
            <a:avLst/>
          </a:prstGeom>
          <a:noFill/>
          <a:ln w="9525">
            <a:noFill/>
            <a:miter lim="800000"/>
            <a:headEnd/>
            <a:tailEnd/>
          </a:ln>
        </p:spPr>
        <p:txBody>
          <a:bodyPr lIns="0" tIns="0" rIns="0" bIns="0" anchor="b"/>
          <a:lstStyle/>
          <a:p>
            <a:pPr algn="r" eaLnBrk="1" hangingPunct="1"/>
            <a:r>
              <a:rPr lang="en-GB" sz="1100" b="1">
                <a:solidFill>
                  <a:srgbClr val="4D4D4D"/>
                </a:solidFill>
              </a:rPr>
              <a:t>1. Leung DY &amp; Bieber T. </a:t>
            </a:r>
            <a:r>
              <a:rPr lang="en-GB" sz="1100" b="1" i="1">
                <a:solidFill>
                  <a:srgbClr val="4D4D4D"/>
                </a:solidFill>
              </a:rPr>
              <a:t>Lancet </a:t>
            </a:r>
            <a:r>
              <a:rPr lang="en-GB" sz="1100" b="1">
                <a:solidFill>
                  <a:srgbClr val="4D4D4D"/>
                </a:solidFill>
              </a:rPr>
              <a:t>2003; 361:151–160.</a:t>
            </a:r>
          </a:p>
          <a:p>
            <a:pPr algn="r" eaLnBrk="1" hangingPunct="1"/>
            <a:r>
              <a:rPr lang="en-GB" sz="1100" b="1">
                <a:solidFill>
                  <a:srgbClr val="4D4D4D"/>
                </a:solidFill>
              </a:rPr>
              <a:t>2. Boguniewicz M, </a:t>
            </a:r>
            <a:r>
              <a:rPr lang="en-GB" sz="1100" b="1" i="1">
                <a:solidFill>
                  <a:srgbClr val="4D4D4D"/>
                </a:solidFill>
              </a:rPr>
              <a:t>et al</a:t>
            </a:r>
            <a:r>
              <a:rPr lang="en-GB" sz="1100" b="1">
                <a:solidFill>
                  <a:srgbClr val="4D4D4D"/>
                </a:solidFill>
              </a:rPr>
              <a:t>. </a:t>
            </a:r>
            <a:r>
              <a:rPr lang="en-GB" sz="1100" b="1" i="1">
                <a:solidFill>
                  <a:srgbClr val="4D4D4D"/>
                </a:solidFill>
              </a:rPr>
              <a:t>J Allergy Clin Immunol </a:t>
            </a:r>
            <a:r>
              <a:rPr lang="en-GB" altLang="ja-JP" sz="1100" b="1">
                <a:solidFill>
                  <a:srgbClr val="4D4D4D"/>
                </a:solidFill>
              </a:rPr>
              <a:t>2003; 112 (6 Suppl.):S140–150.</a:t>
            </a:r>
          </a:p>
          <a:p>
            <a:pPr algn="r" eaLnBrk="1" hangingPunct="1"/>
            <a:r>
              <a:rPr lang="en-GB" altLang="ja-JP" sz="1100" b="1">
                <a:solidFill>
                  <a:srgbClr val="4D4D4D"/>
                </a:solidFill>
              </a:rPr>
              <a:t>3. </a:t>
            </a:r>
            <a:r>
              <a:rPr lang="de-DE" altLang="ja-JP" sz="1100" b="1">
                <a:solidFill>
                  <a:srgbClr val="4D4D4D"/>
                </a:solidFill>
              </a:rPr>
              <a:t>Fleischer</a:t>
            </a:r>
            <a:r>
              <a:rPr lang="en-GB" altLang="ja-JP" sz="1100" b="1">
                <a:solidFill>
                  <a:srgbClr val="4D4D4D"/>
                </a:solidFill>
              </a:rPr>
              <a:t> AB. </a:t>
            </a:r>
            <a:r>
              <a:rPr lang="en-GB" altLang="ja-JP" sz="1100" b="1" i="1">
                <a:solidFill>
                  <a:srgbClr val="4D4D4D"/>
                </a:solidFill>
              </a:rPr>
              <a:t>Postgrad Med</a:t>
            </a:r>
            <a:r>
              <a:rPr lang="en-GB" altLang="ja-JP" sz="1100" b="1">
                <a:solidFill>
                  <a:srgbClr val="4D4D4D"/>
                </a:solidFill>
              </a:rPr>
              <a:t> 1999; 106:49–55.</a:t>
            </a:r>
            <a:endParaRPr lang="en-GB" sz="1100" b="1">
              <a:solidFill>
                <a:srgbClr val="4D4D4D"/>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3A37731A-0641-4433-853A-89F46322BC96}"/>
              </a:ext>
            </a:extLst>
          </p:cNvPr>
          <p:cNvCxnSpPr>
            <a:cxnSpLocks/>
          </p:cNvCxnSpPr>
          <p:nvPr/>
        </p:nvCxnSpPr>
        <p:spPr>
          <a:xfrm>
            <a:off x="4025747" y="1925731"/>
            <a:ext cx="0" cy="2529587"/>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ormAutofit/>
          </a:bodyPr>
          <a:lstStyle/>
          <a:p>
            <a:r>
              <a:rPr lang="el-GR" sz="1800" b="1" dirty="0"/>
              <a:t>Οι βλάβες της ατοπικής δερματίτιδας παρουσιάζουν </a:t>
            </a:r>
            <a:br>
              <a:rPr lang="en-US" sz="1800" b="1" dirty="0"/>
            </a:br>
            <a:r>
              <a:rPr lang="el-GR" sz="1800" b="1" dirty="0"/>
              <a:t>μια </a:t>
            </a:r>
            <a:r>
              <a:rPr lang="el-GR" sz="1800" b="1" dirty="0" err="1"/>
              <a:t>δυσβίωση</a:t>
            </a:r>
            <a:r>
              <a:rPr lang="el-GR" sz="1800" b="1" dirty="0"/>
              <a:t> στον φραγμό του </a:t>
            </a:r>
            <a:r>
              <a:rPr lang="el-GR" sz="1800" b="1" dirty="0" err="1"/>
              <a:t>μικροβιώματος</a:t>
            </a:r>
            <a:endParaRPr lang="el-GR" sz="1800" b="1" dirty="0"/>
          </a:p>
        </p:txBody>
      </p:sp>
      <p:sp>
        <p:nvSpPr>
          <p:cNvPr id="10" name="TextBox 9"/>
          <p:cNvSpPr txBox="1"/>
          <p:nvPr/>
        </p:nvSpPr>
        <p:spPr>
          <a:xfrm>
            <a:off x="1503887" y="1989727"/>
            <a:ext cx="2394509" cy="300082"/>
          </a:xfrm>
          <a:prstGeom prst="rect">
            <a:avLst/>
          </a:prstGeom>
          <a:noFill/>
        </p:spPr>
        <p:txBody>
          <a:bodyPr wrap="square" rtlCol="0">
            <a:spAutoFit/>
          </a:bodyPr>
          <a:lstStyle/>
          <a:p>
            <a:pPr algn="ctr" defTabSz="685800" fontAlgn="base">
              <a:spcBef>
                <a:spcPct val="0"/>
              </a:spcBef>
              <a:spcAft>
                <a:spcPct val="0"/>
              </a:spcAft>
              <a:defRPr/>
            </a:pPr>
            <a:r>
              <a:rPr lang="el-GR" sz="1350" b="1">
                <a:solidFill>
                  <a:srgbClr val="3C3C3B"/>
                </a:solidFill>
                <a:latin typeface="Arial" panose="020B0604020202020204" pitchFamily="34" charset="0"/>
              </a:rPr>
              <a:t>Υγιές δέρμα</a:t>
            </a:r>
          </a:p>
        </p:txBody>
      </p:sp>
      <p:sp>
        <p:nvSpPr>
          <p:cNvPr id="11" name="TextBox 10"/>
          <p:cNvSpPr txBox="1"/>
          <p:nvPr/>
        </p:nvSpPr>
        <p:spPr>
          <a:xfrm>
            <a:off x="4200910" y="1989727"/>
            <a:ext cx="2314434" cy="300082"/>
          </a:xfrm>
          <a:prstGeom prst="rect">
            <a:avLst/>
          </a:prstGeom>
          <a:noFill/>
        </p:spPr>
        <p:txBody>
          <a:bodyPr wrap="square" rtlCol="0">
            <a:spAutoFit/>
          </a:bodyPr>
          <a:lstStyle/>
          <a:p>
            <a:pPr algn="ctr" defTabSz="685800" fontAlgn="base">
              <a:spcBef>
                <a:spcPct val="0"/>
              </a:spcBef>
              <a:spcAft>
                <a:spcPct val="0"/>
              </a:spcAft>
              <a:defRPr/>
            </a:pPr>
            <a:r>
              <a:rPr lang="el-GR" sz="1350" b="1" dirty="0">
                <a:solidFill>
                  <a:srgbClr val="3C3C3B"/>
                </a:solidFill>
                <a:latin typeface="Arial" panose="020B0604020202020204" pitchFamily="34" charset="0"/>
              </a:rPr>
              <a:t>Δέρμα με βλάβες ΑΔ</a:t>
            </a:r>
          </a:p>
        </p:txBody>
      </p:sp>
      <p:pic>
        <p:nvPicPr>
          <p:cNvPr id="23" name="Picture 22">
            <a:extLst>
              <a:ext uri="{FF2B5EF4-FFF2-40B4-BE49-F238E27FC236}">
                <a16:creationId xmlns:a16="http://schemas.microsoft.com/office/drawing/2014/main" id="{E0D844F9-9B58-4640-AB3C-A996FFE5543C}"/>
              </a:ext>
            </a:extLst>
          </p:cNvPr>
          <p:cNvPicPr>
            <a:picLocks noChangeAspect="1"/>
          </p:cNvPicPr>
          <p:nvPr/>
        </p:nvPicPr>
        <p:blipFill rotWithShape="1">
          <a:blip r:embed="rId4"/>
          <a:srcRect l="50283" t="10562"/>
          <a:stretch/>
        </p:blipFill>
        <p:spPr>
          <a:xfrm>
            <a:off x="4186876" y="2828924"/>
            <a:ext cx="2409035" cy="1488051"/>
          </a:xfrm>
          <a:prstGeom prst="rect">
            <a:avLst/>
          </a:prstGeom>
        </p:spPr>
      </p:pic>
      <p:pic>
        <p:nvPicPr>
          <p:cNvPr id="24" name="Picture 23">
            <a:extLst>
              <a:ext uri="{FF2B5EF4-FFF2-40B4-BE49-F238E27FC236}">
                <a16:creationId xmlns:a16="http://schemas.microsoft.com/office/drawing/2014/main" id="{5B4260E4-8816-4E65-BDC5-6907C2D3F6F3}"/>
              </a:ext>
            </a:extLst>
          </p:cNvPr>
          <p:cNvPicPr>
            <a:picLocks noChangeAspect="1"/>
          </p:cNvPicPr>
          <p:nvPr/>
        </p:nvPicPr>
        <p:blipFill rotWithShape="1">
          <a:blip r:embed="rId4"/>
          <a:srcRect l="50283" t="10562"/>
          <a:stretch/>
        </p:blipFill>
        <p:spPr>
          <a:xfrm>
            <a:off x="1513128" y="2828924"/>
            <a:ext cx="2409035" cy="1488051"/>
          </a:xfrm>
          <a:prstGeom prst="rect">
            <a:avLst/>
          </a:prstGeom>
        </p:spPr>
      </p:pic>
      <p:grpSp>
        <p:nvGrpSpPr>
          <p:cNvPr id="238" name="Group 237">
            <a:extLst>
              <a:ext uri="{FF2B5EF4-FFF2-40B4-BE49-F238E27FC236}">
                <a16:creationId xmlns:a16="http://schemas.microsoft.com/office/drawing/2014/main" id="{79C37121-D451-458D-ADF9-B48720E9435F}"/>
              </a:ext>
            </a:extLst>
          </p:cNvPr>
          <p:cNvGrpSpPr/>
          <p:nvPr/>
        </p:nvGrpSpPr>
        <p:grpSpPr>
          <a:xfrm>
            <a:off x="4186877" y="2336741"/>
            <a:ext cx="2394492" cy="506070"/>
            <a:chOff x="4888440" y="2004405"/>
            <a:chExt cx="3192656" cy="674760"/>
          </a:xfrm>
        </p:grpSpPr>
        <p:sp>
          <p:nvSpPr>
            <p:cNvPr id="25" name="Flowchart: Terminator 24">
              <a:extLst>
                <a:ext uri="{FF2B5EF4-FFF2-40B4-BE49-F238E27FC236}">
                  <a16:creationId xmlns:a16="http://schemas.microsoft.com/office/drawing/2014/main" id="{CE0E89F5-CFB3-4415-A853-6A8E7AF3FA91}"/>
                </a:ext>
              </a:extLst>
            </p:cNvPr>
            <p:cNvSpPr/>
            <p:nvPr/>
          </p:nvSpPr>
          <p:spPr>
            <a:xfrm rot="1676132">
              <a:off x="6436198" y="2452522"/>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6" name="Flowchart: Terminator 25">
              <a:extLst>
                <a:ext uri="{FF2B5EF4-FFF2-40B4-BE49-F238E27FC236}">
                  <a16:creationId xmlns:a16="http://schemas.microsoft.com/office/drawing/2014/main" id="{34138238-BC20-4781-B84F-5A9E65E25C32}"/>
                </a:ext>
              </a:extLst>
            </p:cNvPr>
            <p:cNvSpPr/>
            <p:nvPr/>
          </p:nvSpPr>
          <p:spPr>
            <a:xfrm rot="559382">
              <a:off x="5951670" y="2572736"/>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7" name="Flowchart: Terminator 26">
              <a:extLst>
                <a:ext uri="{FF2B5EF4-FFF2-40B4-BE49-F238E27FC236}">
                  <a16:creationId xmlns:a16="http://schemas.microsoft.com/office/drawing/2014/main" id="{793A0020-5889-403A-8186-9964166D2C9C}"/>
                </a:ext>
              </a:extLst>
            </p:cNvPr>
            <p:cNvSpPr/>
            <p:nvPr/>
          </p:nvSpPr>
          <p:spPr>
            <a:xfrm>
              <a:off x="7895219" y="2186189"/>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8" name="Flowchart: Terminator 27">
              <a:extLst>
                <a:ext uri="{FF2B5EF4-FFF2-40B4-BE49-F238E27FC236}">
                  <a16:creationId xmlns:a16="http://schemas.microsoft.com/office/drawing/2014/main" id="{364E63B5-800D-4621-856D-73624D3E2753}"/>
                </a:ext>
              </a:extLst>
            </p:cNvPr>
            <p:cNvSpPr/>
            <p:nvPr/>
          </p:nvSpPr>
          <p:spPr>
            <a:xfrm>
              <a:off x="5320021" y="2544099"/>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9" name="Flowchart: Terminator 28">
              <a:extLst>
                <a:ext uri="{FF2B5EF4-FFF2-40B4-BE49-F238E27FC236}">
                  <a16:creationId xmlns:a16="http://schemas.microsoft.com/office/drawing/2014/main" id="{E8C3EB4A-2FC6-4C49-8F61-3B595C0DB684}"/>
                </a:ext>
              </a:extLst>
            </p:cNvPr>
            <p:cNvSpPr/>
            <p:nvPr/>
          </p:nvSpPr>
          <p:spPr>
            <a:xfrm>
              <a:off x="4965215" y="2163945"/>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0" name="Flowchart: Terminator 29">
              <a:extLst>
                <a:ext uri="{FF2B5EF4-FFF2-40B4-BE49-F238E27FC236}">
                  <a16:creationId xmlns:a16="http://schemas.microsoft.com/office/drawing/2014/main" id="{149959BE-0CD2-4D14-B496-DF20AA8E875B}"/>
                </a:ext>
              </a:extLst>
            </p:cNvPr>
            <p:cNvSpPr/>
            <p:nvPr/>
          </p:nvSpPr>
          <p:spPr>
            <a:xfrm>
              <a:off x="6041540" y="2115069"/>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1" name="Flowchart: Terminator 30">
              <a:extLst>
                <a:ext uri="{FF2B5EF4-FFF2-40B4-BE49-F238E27FC236}">
                  <a16:creationId xmlns:a16="http://schemas.microsoft.com/office/drawing/2014/main" id="{1FBFE521-74D9-4293-B761-6B59F5796408}"/>
                </a:ext>
              </a:extLst>
            </p:cNvPr>
            <p:cNvSpPr/>
            <p:nvPr/>
          </p:nvSpPr>
          <p:spPr>
            <a:xfrm>
              <a:off x="6035092" y="2288900"/>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2" name="Flowchart: Terminator 31">
              <a:extLst>
                <a:ext uri="{FF2B5EF4-FFF2-40B4-BE49-F238E27FC236}">
                  <a16:creationId xmlns:a16="http://schemas.microsoft.com/office/drawing/2014/main" id="{8B6DA506-C694-4E15-A64A-F55631F99563}"/>
                </a:ext>
              </a:extLst>
            </p:cNvPr>
            <p:cNvSpPr/>
            <p:nvPr/>
          </p:nvSpPr>
          <p:spPr>
            <a:xfrm rot="956424">
              <a:off x="5928839" y="2350777"/>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3" name="Flowchart: Terminator 32">
              <a:extLst>
                <a:ext uri="{FF2B5EF4-FFF2-40B4-BE49-F238E27FC236}">
                  <a16:creationId xmlns:a16="http://schemas.microsoft.com/office/drawing/2014/main" id="{16947BD8-704D-43F3-9F38-CF2DEF4CBDC2}"/>
                </a:ext>
              </a:extLst>
            </p:cNvPr>
            <p:cNvSpPr/>
            <p:nvPr/>
          </p:nvSpPr>
          <p:spPr>
            <a:xfrm rot="956424">
              <a:off x="5053213" y="2025580"/>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4" name="Flowchart: Terminator 33">
              <a:extLst>
                <a:ext uri="{FF2B5EF4-FFF2-40B4-BE49-F238E27FC236}">
                  <a16:creationId xmlns:a16="http://schemas.microsoft.com/office/drawing/2014/main" id="{47BCA0A4-CA26-438C-A7B5-CECD40EFF383}"/>
                </a:ext>
              </a:extLst>
            </p:cNvPr>
            <p:cNvSpPr/>
            <p:nvPr/>
          </p:nvSpPr>
          <p:spPr>
            <a:xfrm>
              <a:off x="6634917" y="2331904"/>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5" name="Flowchart: Terminator 34">
              <a:extLst>
                <a:ext uri="{FF2B5EF4-FFF2-40B4-BE49-F238E27FC236}">
                  <a16:creationId xmlns:a16="http://schemas.microsoft.com/office/drawing/2014/main" id="{702F5AF7-A268-4061-AD53-4581A4B521AA}"/>
                </a:ext>
              </a:extLst>
            </p:cNvPr>
            <p:cNvSpPr/>
            <p:nvPr/>
          </p:nvSpPr>
          <p:spPr>
            <a:xfrm>
              <a:off x="6763848" y="2496507"/>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6" name="Flowchart: Terminator 35">
              <a:extLst>
                <a:ext uri="{FF2B5EF4-FFF2-40B4-BE49-F238E27FC236}">
                  <a16:creationId xmlns:a16="http://schemas.microsoft.com/office/drawing/2014/main" id="{DD7FE16A-F19D-4D0C-9CBF-AE693F5299CD}"/>
                </a:ext>
              </a:extLst>
            </p:cNvPr>
            <p:cNvSpPr/>
            <p:nvPr/>
          </p:nvSpPr>
          <p:spPr>
            <a:xfrm>
              <a:off x="6924255" y="2266040"/>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7" name="Flowchart: Terminator 36">
              <a:extLst>
                <a:ext uri="{FF2B5EF4-FFF2-40B4-BE49-F238E27FC236}">
                  <a16:creationId xmlns:a16="http://schemas.microsoft.com/office/drawing/2014/main" id="{D2886D4E-39A2-4E70-9B0F-7F8F347F335E}"/>
                </a:ext>
              </a:extLst>
            </p:cNvPr>
            <p:cNvSpPr/>
            <p:nvPr/>
          </p:nvSpPr>
          <p:spPr>
            <a:xfrm rot="20269746">
              <a:off x="7791715" y="2111130"/>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 name="Flowchart: Terminator 37">
              <a:extLst>
                <a:ext uri="{FF2B5EF4-FFF2-40B4-BE49-F238E27FC236}">
                  <a16:creationId xmlns:a16="http://schemas.microsoft.com/office/drawing/2014/main" id="{8D2BF960-75FD-47A5-B018-EF26EF73ED7B}"/>
                </a:ext>
              </a:extLst>
            </p:cNvPr>
            <p:cNvSpPr/>
            <p:nvPr/>
          </p:nvSpPr>
          <p:spPr>
            <a:xfrm rot="20269746">
              <a:off x="6456801" y="2173708"/>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 name="Flowchart: Terminator 38">
              <a:extLst>
                <a:ext uri="{FF2B5EF4-FFF2-40B4-BE49-F238E27FC236}">
                  <a16:creationId xmlns:a16="http://schemas.microsoft.com/office/drawing/2014/main" id="{EC06BF91-A3FC-4D24-A05C-BA649EBDC6B0}"/>
                </a:ext>
              </a:extLst>
            </p:cNvPr>
            <p:cNvSpPr/>
            <p:nvPr/>
          </p:nvSpPr>
          <p:spPr>
            <a:xfrm rot="349208">
              <a:off x="6257628" y="2336723"/>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0" name="Flowchart: Terminator 39">
              <a:extLst>
                <a:ext uri="{FF2B5EF4-FFF2-40B4-BE49-F238E27FC236}">
                  <a16:creationId xmlns:a16="http://schemas.microsoft.com/office/drawing/2014/main" id="{6FD02874-0F44-4619-833E-255CD34947B8}"/>
                </a:ext>
              </a:extLst>
            </p:cNvPr>
            <p:cNvSpPr/>
            <p:nvPr/>
          </p:nvSpPr>
          <p:spPr>
            <a:xfrm rot="349208">
              <a:off x="6093876" y="2505313"/>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1" name="Flowchart: Terminator 40">
              <a:extLst>
                <a:ext uri="{FF2B5EF4-FFF2-40B4-BE49-F238E27FC236}">
                  <a16:creationId xmlns:a16="http://schemas.microsoft.com/office/drawing/2014/main" id="{1604EF0E-18E2-4665-B750-FBE34278DB97}"/>
                </a:ext>
              </a:extLst>
            </p:cNvPr>
            <p:cNvSpPr/>
            <p:nvPr/>
          </p:nvSpPr>
          <p:spPr>
            <a:xfrm rot="349208">
              <a:off x="6700605" y="2404057"/>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2" name="Flowchart: Terminator 41">
              <a:extLst>
                <a:ext uri="{FF2B5EF4-FFF2-40B4-BE49-F238E27FC236}">
                  <a16:creationId xmlns:a16="http://schemas.microsoft.com/office/drawing/2014/main" id="{3B447A29-2CEC-4996-9846-29A66A4C4328}"/>
                </a:ext>
              </a:extLst>
            </p:cNvPr>
            <p:cNvSpPr/>
            <p:nvPr/>
          </p:nvSpPr>
          <p:spPr>
            <a:xfrm rot="349208">
              <a:off x="7905101" y="2439147"/>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 name="Flowchart: Terminator 42">
              <a:extLst>
                <a:ext uri="{FF2B5EF4-FFF2-40B4-BE49-F238E27FC236}">
                  <a16:creationId xmlns:a16="http://schemas.microsoft.com/office/drawing/2014/main" id="{4C5ACC54-BA94-468A-9A3E-F9842592A3C0}"/>
                </a:ext>
              </a:extLst>
            </p:cNvPr>
            <p:cNvSpPr/>
            <p:nvPr/>
          </p:nvSpPr>
          <p:spPr>
            <a:xfrm rot="349208">
              <a:off x="6694492" y="2598624"/>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4" name="Flowchart: Terminator 43">
              <a:extLst>
                <a:ext uri="{FF2B5EF4-FFF2-40B4-BE49-F238E27FC236}">
                  <a16:creationId xmlns:a16="http://schemas.microsoft.com/office/drawing/2014/main" id="{3665413B-C068-4B66-BAF9-7B62F07B9057}"/>
                </a:ext>
              </a:extLst>
            </p:cNvPr>
            <p:cNvSpPr/>
            <p:nvPr/>
          </p:nvSpPr>
          <p:spPr>
            <a:xfrm rot="349208">
              <a:off x="6432789" y="2598624"/>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 name="Flowchart: Terminator 44">
              <a:extLst>
                <a:ext uri="{FF2B5EF4-FFF2-40B4-BE49-F238E27FC236}">
                  <a16:creationId xmlns:a16="http://schemas.microsoft.com/office/drawing/2014/main" id="{BA23BB07-F48C-42BA-A369-51C7B12FBF52}"/>
                </a:ext>
              </a:extLst>
            </p:cNvPr>
            <p:cNvSpPr/>
            <p:nvPr/>
          </p:nvSpPr>
          <p:spPr>
            <a:xfrm rot="349208">
              <a:off x="5744466" y="2576211"/>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 name="Flowchart: Terminator 45">
              <a:extLst>
                <a:ext uri="{FF2B5EF4-FFF2-40B4-BE49-F238E27FC236}">
                  <a16:creationId xmlns:a16="http://schemas.microsoft.com/office/drawing/2014/main" id="{972C1DF6-155E-4B52-853D-B131CA4060F5}"/>
                </a:ext>
              </a:extLst>
            </p:cNvPr>
            <p:cNvSpPr/>
            <p:nvPr/>
          </p:nvSpPr>
          <p:spPr>
            <a:xfrm rot="349208">
              <a:off x="5832553" y="2060545"/>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 name="Flowchart: Terminator 46">
              <a:extLst>
                <a:ext uri="{FF2B5EF4-FFF2-40B4-BE49-F238E27FC236}">
                  <a16:creationId xmlns:a16="http://schemas.microsoft.com/office/drawing/2014/main" id="{FBEB28F5-67F2-47CB-A6C2-204181300032}"/>
                </a:ext>
              </a:extLst>
            </p:cNvPr>
            <p:cNvSpPr/>
            <p:nvPr/>
          </p:nvSpPr>
          <p:spPr>
            <a:xfrm rot="349208">
              <a:off x="5318157" y="2266040"/>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 name="Flowchart: Terminator 47">
              <a:extLst>
                <a:ext uri="{FF2B5EF4-FFF2-40B4-BE49-F238E27FC236}">
                  <a16:creationId xmlns:a16="http://schemas.microsoft.com/office/drawing/2014/main" id="{529EC5AC-CEF2-4DBE-8DDD-6A3A992450F9}"/>
                </a:ext>
              </a:extLst>
            </p:cNvPr>
            <p:cNvSpPr/>
            <p:nvPr/>
          </p:nvSpPr>
          <p:spPr>
            <a:xfrm rot="349208">
              <a:off x="5181679" y="2134918"/>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 name="Flowchart: Terminator 48">
              <a:extLst>
                <a:ext uri="{FF2B5EF4-FFF2-40B4-BE49-F238E27FC236}">
                  <a16:creationId xmlns:a16="http://schemas.microsoft.com/office/drawing/2014/main" id="{4138DF92-4D8F-4010-897E-03C94D6FCAA0}"/>
                </a:ext>
              </a:extLst>
            </p:cNvPr>
            <p:cNvSpPr/>
            <p:nvPr/>
          </p:nvSpPr>
          <p:spPr>
            <a:xfrm rot="349208">
              <a:off x="4890396" y="2071587"/>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0" name="Flowchart: Terminator 49">
              <a:extLst>
                <a:ext uri="{FF2B5EF4-FFF2-40B4-BE49-F238E27FC236}">
                  <a16:creationId xmlns:a16="http://schemas.microsoft.com/office/drawing/2014/main" id="{A4372EA5-0A47-4EDC-931F-D3480DF86D9C}"/>
                </a:ext>
              </a:extLst>
            </p:cNvPr>
            <p:cNvSpPr/>
            <p:nvPr/>
          </p:nvSpPr>
          <p:spPr>
            <a:xfrm rot="349208">
              <a:off x="4972220" y="2627643"/>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1" name="Flowchart: Connector 50">
              <a:extLst>
                <a:ext uri="{FF2B5EF4-FFF2-40B4-BE49-F238E27FC236}">
                  <a16:creationId xmlns:a16="http://schemas.microsoft.com/office/drawing/2014/main" id="{A36DDCB3-8A43-45CF-BD1F-327E112BAD40}"/>
                </a:ext>
              </a:extLst>
            </p:cNvPr>
            <p:cNvSpPr/>
            <p:nvPr/>
          </p:nvSpPr>
          <p:spPr>
            <a:xfrm>
              <a:off x="5666841" y="204593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2" name="Flowchart: Connector 51">
              <a:extLst>
                <a:ext uri="{FF2B5EF4-FFF2-40B4-BE49-F238E27FC236}">
                  <a16:creationId xmlns:a16="http://schemas.microsoft.com/office/drawing/2014/main" id="{3D6E73B6-EB55-4A99-B1B6-1C499F7185BA}"/>
                </a:ext>
              </a:extLst>
            </p:cNvPr>
            <p:cNvSpPr/>
            <p:nvPr/>
          </p:nvSpPr>
          <p:spPr>
            <a:xfrm>
              <a:off x="5680728" y="212611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3" name="Flowchart: Connector 52">
              <a:extLst>
                <a:ext uri="{FF2B5EF4-FFF2-40B4-BE49-F238E27FC236}">
                  <a16:creationId xmlns:a16="http://schemas.microsoft.com/office/drawing/2014/main" id="{544B541C-B0CC-4BCF-945D-245C497833BA}"/>
                </a:ext>
              </a:extLst>
            </p:cNvPr>
            <p:cNvSpPr/>
            <p:nvPr/>
          </p:nvSpPr>
          <p:spPr>
            <a:xfrm>
              <a:off x="5675193" y="221875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4" name="Flowchart: Connector 53">
              <a:extLst>
                <a:ext uri="{FF2B5EF4-FFF2-40B4-BE49-F238E27FC236}">
                  <a16:creationId xmlns:a16="http://schemas.microsoft.com/office/drawing/2014/main" id="{10CDCA37-8B90-4611-A54F-98F0E5B20CFD}"/>
                </a:ext>
              </a:extLst>
            </p:cNvPr>
            <p:cNvSpPr/>
            <p:nvPr/>
          </p:nvSpPr>
          <p:spPr>
            <a:xfrm>
              <a:off x="5675193" y="231030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5" name="Flowchart: Connector 54">
              <a:extLst>
                <a:ext uri="{FF2B5EF4-FFF2-40B4-BE49-F238E27FC236}">
                  <a16:creationId xmlns:a16="http://schemas.microsoft.com/office/drawing/2014/main" id="{FE9A12EE-8FE0-420C-9F6E-1A4367861C30}"/>
                </a:ext>
              </a:extLst>
            </p:cNvPr>
            <p:cNvSpPr/>
            <p:nvPr/>
          </p:nvSpPr>
          <p:spPr>
            <a:xfrm>
              <a:off x="5694924" y="241011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6" name="Flowchart: Connector 55">
              <a:extLst>
                <a:ext uri="{FF2B5EF4-FFF2-40B4-BE49-F238E27FC236}">
                  <a16:creationId xmlns:a16="http://schemas.microsoft.com/office/drawing/2014/main" id="{D119655E-7FD2-4BEF-A060-31ED1FAFAD0D}"/>
                </a:ext>
              </a:extLst>
            </p:cNvPr>
            <p:cNvSpPr/>
            <p:nvPr/>
          </p:nvSpPr>
          <p:spPr>
            <a:xfrm>
              <a:off x="5569510" y="236358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7" name="Flowchart: Connector 56">
              <a:extLst>
                <a:ext uri="{FF2B5EF4-FFF2-40B4-BE49-F238E27FC236}">
                  <a16:creationId xmlns:a16="http://schemas.microsoft.com/office/drawing/2014/main" id="{F53F98F4-AA05-472F-90A4-177E904469F2}"/>
                </a:ext>
              </a:extLst>
            </p:cNvPr>
            <p:cNvSpPr/>
            <p:nvPr/>
          </p:nvSpPr>
          <p:spPr>
            <a:xfrm>
              <a:off x="5581214" y="214283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8" name="Flowchart: Connector 57">
              <a:extLst>
                <a:ext uri="{FF2B5EF4-FFF2-40B4-BE49-F238E27FC236}">
                  <a16:creationId xmlns:a16="http://schemas.microsoft.com/office/drawing/2014/main" id="{8FBFD737-0261-478D-9CFA-E8CFEC327FDB}"/>
                </a:ext>
              </a:extLst>
            </p:cNvPr>
            <p:cNvSpPr/>
            <p:nvPr/>
          </p:nvSpPr>
          <p:spPr>
            <a:xfrm>
              <a:off x="5554663" y="204413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9" name="Flowchart: Connector 58">
              <a:extLst>
                <a:ext uri="{FF2B5EF4-FFF2-40B4-BE49-F238E27FC236}">
                  <a16:creationId xmlns:a16="http://schemas.microsoft.com/office/drawing/2014/main" id="{80A38169-835B-45A8-8ACC-A75E9195EEF4}"/>
                </a:ext>
              </a:extLst>
            </p:cNvPr>
            <p:cNvSpPr/>
            <p:nvPr/>
          </p:nvSpPr>
          <p:spPr>
            <a:xfrm>
              <a:off x="5485441" y="209696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0" name="Flowchart: Connector 59">
              <a:extLst>
                <a:ext uri="{FF2B5EF4-FFF2-40B4-BE49-F238E27FC236}">
                  <a16:creationId xmlns:a16="http://schemas.microsoft.com/office/drawing/2014/main" id="{BD4DF584-13DF-40C7-BA44-F8410F74AC42}"/>
                </a:ext>
              </a:extLst>
            </p:cNvPr>
            <p:cNvSpPr/>
            <p:nvPr/>
          </p:nvSpPr>
          <p:spPr>
            <a:xfrm>
              <a:off x="5507049" y="219656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1" name="Flowchart: Connector 60">
              <a:extLst>
                <a:ext uri="{FF2B5EF4-FFF2-40B4-BE49-F238E27FC236}">
                  <a16:creationId xmlns:a16="http://schemas.microsoft.com/office/drawing/2014/main" id="{2CBDCC6E-84B7-4D9B-85D7-192DA599514F}"/>
                </a:ext>
              </a:extLst>
            </p:cNvPr>
            <p:cNvSpPr/>
            <p:nvPr/>
          </p:nvSpPr>
          <p:spPr>
            <a:xfrm>
              <a:off x="5408666" y="213460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2" name="Flowchart: Connector 61">
              <a:extLst>
                <a:ext uri="{FF2B5EF4-FFF2-40B4-BE49-F238E27FC236}">
                  <a16:creationId xmlns:a16="http://schemas.microsoft.com/office/drawing/2014/main" id="{2D92E9C5-A576-4408-A19E-E2ABEA1FE458}"/>
                </a:ext>
              </a:extLst>
            </p:cNvPr>
            <p:cNvSpPr/>
            <p:nvPr/>
          </p:nvSpPr>
          <p:spPr>
            <a:xfrm>
              <a:off x="5435729" y="203390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3" name="Flowchart: Connector 62">
              <a:extLst>
                <a:ext uri="{FF2B5EF4-FFF2-40B4-BE49-F238E27FC236}">
                  <a16:creationId xmlns:a16="http://schemas.microsoft.com/office/drawing/2014/main" id="{0D4AE389-48BF-4D91-B015-CAE875C4FB99}"/>
                </a:ext>
              </a:extLst>
            </p:cNvPr>
            <p:cNvSpPr/>
            <p:nvPr/>
          </p:nvSpPr>
          <p:spPr>
            <a:xfrm>
              <a:off x="5353319" y="204856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4" name="Flowchart: Connector 63">
              <a:extLst>
                <a:ext uri="{FF2B5EF4-FFF2-40B4-BE49-F238E27FC236}">
                  <a16:creationId xmlns:a16="http://schemas.microsoft.com/office/drawing/2014/main" id="{BB2F89C2-C4CB-4069-A534-DF43D472FD98}"/>
                </a:ext>
              </a:extLst>
            </p:cNvPr>
            <p:cNvSpPr/>
            <p:nvPr/>
          </p:nvSpPr>
          <p:spPr>
            <a:xfrm>
              <a:off x="5343644" y="215289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5" name="Flowchart: Connector 64">
              <a:extLst>
                <a:ext uri="{FF2B5EF4-FFF2-40B4-BE49-F238E27FC236}">
                  <a16:creationId xmlns:a16="http://schemas.microsoft.com/office/drawing/2014/main" id="{9D01C4D0-6726-40DF-9A79-A5B2C68906FD}"/>
                </a:ext>
              </a:extLst>
            </p:cNvPr>
            <p:cNvSpPr/>
            <p:nvPr/>
          </p:nvSpPr>
          <p:spPr>
            <a:xfrm>
              <a:off x="5450465" y="232217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6" name="Flowchart: Connector 65">
              <a:extLst>
                <a:ext uri="{FF2B5EF4-FFF2-40B4-BE49-F238E27FC236}">
                  <a16:creationId xmlns:a16="http://schemas.microsoft.com/office/drawing/2014/main" id="{0B8027FF-0BE6-4448-AA4E-17B2578C8BD9}"/>
                </a:ext>
              </a:extLst>
            </p:cNvPr>
            <p:cNvSpPr/>
            <p:nvPr/>
          </p:nvSpPr>
          <p:spPr>
            <a:xfrm>
              <a:off x="5388928" y="236819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7" name="Flowchart: Connector 66">
              <a:extLst>
                <a:ext uri="{FF2B5EF4-FFF2-40B4-BE49-F238E27FC236}">
                  <a16:creationId xmlns:a16="http://schemas.microsoft.com/office/drawing/2014/main" id="{9F87957D-D184-48E8-9631-85F17DF6FF19}"/>
                </a:ext>
              </a:extLst>
            </p:cNvPr>
            <p:cNvSpPr/>
            <p:nvPr/>
          </p:nvSpPr>
          <p:spPr>
            <a:xfrm>
              <a:off x="5457289" y="247344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8" name="Flowchart: Connector 67">
              <a:extLst>
                <a:ext uri="{FF2B5EF4-FFF2-40B4-BE49-F238E27FC236}">
                  <a16:creationId xmlns:a16="http://schemas.microsoft.com/office/drawing/2014/main" id="{83E9BF19-3AC8-4AE3-9BF2-D9A4FA6045B4}"/>
                </a:ext>
              </a:extLst>
            </p:cNvPr>
            <p:cNvSpPr/>
            <p:nvPr/>
          </p:nvSpPr>
          <p:spPr>
            <a:xfrm>
              <a:off x="5575046" y="244910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69" name="Flowchart: Connector 68">
              <a:extLst>
                <a:ext uri="{FF2B5EF4-FFF2-40B4-BE49-F238E27FC236}">
                  <a16:creationId xmlns:a16="http://schemas.microsoft.com/office/drawing/2014/main" id="{4D6216B0-500C-4E30-81D7-4DEE2B342360}"/>
                </a:ext>
              </a:extLst>
            </p:cNvPr>
            <p:cNvSpPr/>
            <p:nvPr/>
          </p:nvSpPr>
          <p:spPr>
            <a:xfrm>
              <a:off x="5547446" y="253322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0" name="Flowchart: Connector 69">
              <a:extLst>
                <a:ext uri="{FF2B5EF4-FFF2-40B4-BE49-F238E27FC236}">
                  <a16:creationId xmlns:a16="http://schemas.microsoft.com/office/drawing/2014/main" id="{0627F3E2-B7EF-4289-991E-BF4AF2A3BAE9}"/>
                </a:ext>
              </a:extLst>
            </p:cNvPr>
            <p:cNvSpPr/>
            <p:nvPr/>
          </p:nvSpPr>
          <p:spPr>
            <a:xfrm>
              <a:off x="5705250" y="249771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1" name="Flowchart: Connector 70">
              <a:extLst>
                <a:ext uri="{FF2B5EF4-FFF2-40B4-BE49-F238E27FC236}">
                  <a16:creationId xmlns:a16="http://schemas.microsoft.com/office/drawing/2014/main" id="{64C68522-0BC6-453C-AD8C-7ADC8C424AA0}"/>
                </a:ext>
              </a:extLst>
            </p:cNvPr>
            <p:cNvSpPr/>
            <p:nvPr/>
          </p:nvSpPr>
          <p:spPr>
            <a:xfrm>
              <a:off x="5487168" y="258416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2" name="Flowchart: Connector 71">
              <a:extLst>
                <a:ext uri="{FF2B5EF4-FFF2-40B4-BE49-F238E27FC236}">
                  <a16:creationId xmlns:a16="http://schemas.microsoft.com/office/drawing/2014/main" id="{49100EE5-4002-4F58-86D7-12E379610371}"/>
                </a:ext>
              </a:extLst>
            </p:cNvPr>
            <p:cNvSpPr/>
            <p:nvPr/>
          </p:nvSpPr>
          <p:spPr>
            <a:xfrm>
              <a:off x="5371337" y="260649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3" name="Flowchart: Connector 72">
              <a:extLst>
                <a:ext uri="{FF2B5EF4-FFF2-40B4-BE49-F238E27FC236}">
                  <a16:creationId xmlns:a16="http://schemas.microsoft.com/office/drawing/2014/main" id="{AD60B803-C659-4A4D-914B-AF8F11BF9876}"/>
                </a:ext>
              </a:extLst>
            </p:cNvPr>
            <p:cNvSpPr/>
            <p:nvPr/>
          </p:nvSpPr>
          <p:spPr>
            <a:xfrm>
              <a:off x="5363893" y="244896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4" name="Flowchart: Connector 73">
              <a:extLst>
                <a:ext uri="{FF2B5EF4-FFF2-40B4-BE49-F238E27FC236}">
                  <a16:creationId xmlns:a16="http://schemas.microsoft.com/office/drawing/2014/main" id="{1EE2E851-6228-44A0-A2EB-A882B8AFFC75}"/>
                </a:ext>
              </a:extLst>
            </p:cNvPr>
            <p:cNvSpPr/>
            <p:nvPr/>
          </p:nvSpPr>
          <p:spPr>
            <a:xfrm>
              <a:off x="5289906" y="248308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5" name="Flowchart: Connector 74">
              <a:extLst>
                <a:ext uri="{FF2B5EF4-FFF2-40B4-BE49-F238E27FC236}">
                  <a16:creationId xmlns:a16="http://schemas.microsoft.com/office/drawing/2014/main" id="{6F66872B-812A-48B8-B292-5509764AAF88}"/>
                </a:ext>
              </a:extLst>
            </p:cNvPr>
            <p:cNvSpPr/>
            <p:nvPr/>
          </p:nvSpPr>
          <p:spPr>
            <a:xfrm>
              <a:off x="5256689" y="239281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6" name="Flowchart: Connector 75">
              <a:extLst>
                <a:ext uri="{FF2B5EF4-FFF2-40B4-BE49-F238E27FC236}">
                  <a16:creationId xmlns:a16="http://schemas.microsoft.com/office/drawing/2014/main" id="{166869DA-2FDB-4C96-B037-5A81E55C6888}"/>
                </a:ext>
              </a:extLst>
            </p:cNvPr>
            <p:cNvSpPr/>
            <p:nvPr/>
          </p:nvSpPr>
          <p:spPr>
            <a:xfrm>
              <a:off x="5206344" y="245256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7" name="Flowchart: Connector 76">
              <a:extLst>
                <a:ext uri="{FF2B5EF4-FFF2-40B4-BE49-F238E27FC236}">
                  <a16:creationId xmlns:a16="http://schemas.microsoft.com/office/drawing/2014/main" id="{317D823E-C535-4574-8B5E-3A2986785DEA}"/>
                </a:ext>
              </a:extLst>
            </p:cNvPr>
            <p:cNvSpPr/>
            <p:nvPr/>
          </p:nvSpPr>
          <p:spPr>
            <a:xfrm>
              <a:off x="5099140" y="245603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8" name="Flowchart: Connector 77">
              <a:extLst>
                <a:ext uri="{FF2B5EF4-FFF2-40B4-BE49-F238E27FC236}">
                  <a16:creationId xmlns:a16="http://schemas.microsoft.com/office/drawing/2014/main" id="{2DB331A2-238A-4818-B275-56DD01320046}"/>
                </a:ext>
              </a:extLst>
            </p:cNvPr>
            <p:cNvSpPr/>
            <p:nvPr/>
          </p:nvSpPr>
          <p:spPr>
            <a:xfrm>
              <a:off x="5200919" y="254106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79" name="Flowchart: Connector 78">
              <a:extLst>
                <a:ext uri="{FF2B5EF4-FFF2-40B4-BE49-F238E27FC236}">
                  <a16:creationId xmlns:a16="http://schemas.microsoft.com/office/drawing/2014/main" id="{72BE270B-42A0-49CC-AF31-D8618427C94C}"/>
                </a:ext>
              </a:extLst>
            </p:cNvPr>
            <p:cNvSpPr/>
            <p:nvPr/>
          </p:nvSpPr>
          <p:spPr>
            <a:xfrm>
              <a:off x="5150562" y="260486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0" name="Flowchart: Connector 79">
              <a:extLst>
                <a:ext uri="{FF2B5EF4-FFF2-40B4-BE49-F238E27FC236}">
                  <a16:creationId xmlns:a16="http://schemas.microsoft.com/office/drawing/2014/main" id="{E4EDE67B-9E32-4C28-944E-BDFFA6FFD353}"/>
                </a:ext>
              </a:extLst>
            </p:cNvPr>
            <p:cNvSpPr/>
            <p:nvPr/>
          </p:nvSpPr>
          <p:spPr>
            <a:xfrm>
              <a:off x="4969873" y="254395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1" name="Flowchart: Connector 80">
              <a:extLst>
                <a:ext uri="{FF2B5EF4-FFF2-40B4-BE49-F238E27FC236}">
                  <a16:creationId xmlns:a16="http://schemas.microsoft.com/office/drawing/2014/main" id="{E8C1661F-98EE-4A88-A018-EF01948FD6D4}"/>
                </a:ext>
              </a:extLst>
            </p:cNvPr>
            <p:cNvSpPr/>
            <p:nvPr/>
          </p:nvSpPr>
          <p:spPr>
            <a:xfrm>
              <a:off x="4888492" y="261583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2" name="Flowchart: Connector 81">
              <a:extLst>
                <a:ext uri="{FF2B5EF4-FFF2-40B4-BE49-F238E27FC236}">
                  <a16:creationId xmlns:a16="http://schemas.microsoft.com/office/drawing/2014/main" id="{6FDB1C33-40EA-4144-B391-0C43AAB7AA75}"/>
                </a:ext>
              </a:extLst>
            </p:cNvPr>
            <p:cNvSpPr/>
            <p:nvPr/>
          </p:nvSpPr>
          <p:spPr>
            <a:xfrm>
              <a:off x="4893175" y="246113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3" name="Flowchart: Connector 82">
              <a:extLst>
                <a:ext uri="{FF2B5EF4-FFF2-40B4-BE49-F238E27FC236}">
                  <a16:creationId xmlns:a16="http://schemas.microsoft.com/office/drawing/2014/main" id="{D833535C-7F78-483F-AEBF-108280717759}"/>
                </a:ext>
              </a:extLst>
            </p:cNvPr>
            <p:cNvSpPr/>
            <p:nvPr/>
          </p:nvSpPr>
          <p:spPr>
            <a:xfrm>
              <a:off x="4992838" y="246492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4" name="Flowchart: Connector 83">
              <a:extLst>
                <a:ext uri="{FF2B5EF4-FFF2-40B4-BE49-F238E27FC236}">
                  <a16:creationId xmlns:a16="http://schemas.microsoft.com/office/drawing/2014/main" id="{F404A015-852D-49F3-8313-802B2CCBC2C2}"/>
                </a:ext>
              </a:extLst>
            </p:cNvPr>
            <p:cNvSpPr/>
            <p:nvPr/>
          </p:nvSpPr>
          <p:spPr>
            <a:xfrm>
              <a:off x="5050318" y="238571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5" name="Flowchart: Connector 84">
              <a:extLst>
                <a:ext uri="{FF2B5EF4-FFF2-40B4-BE49-F238E27FC236}">
                  <a16:creationId xmlns:a16="http://schemas.microsoft.com/office/drawing/2014/main" id="{265257AA-D106-4A7A-AF6B-DB8DCBB04021}"/>
                </a:ext>
              </a:extLst>
            </p:cNvPr>
            <p:cNvSpPr/>
            <p:nvPr/>
          </p:nvSpPr>
          <p:spPr>
            <a:xfrm>
              <a:off x="4987100" y="233344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6" name="Flowchart: Connector 85">
              <a:extLst>
                <a:ext uri="{FF2B5EF4-FFF2-40B4-BE49-F238E27FC236}">
                  <a16:creationId xmlns:a16="http://schemas.microsoft.com/office/drawing/2014/main" id="{8182CA0E-1D01-4540-AE05-E58254B2DE47}"/>
                </a:ext>
              </a:extLst>
            </p:cNvPr>
            <p:cNvSpPr/>
            <p:nvPr/>
          </p:nvSpPr>
          <p:spPr>
            <a:xfrm>
              <a:off x="5113653" y="229467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7" name="Flowchart: Connector 86">
              <a:extLst>
                <a:ext uri="{FF2B5EF4-FFF2-40B4-BE49-F238E27FC236}">
                  <a16:creationId xmlns:a16="http://schemas.microsoft.com/office/drawing/2014/main" id="{180E2B9D-E212-4BC1-BF00-C3CA64A7A072}"/>
                </a:ext>
              </a:extLst>
            </p:cNvPr>
            <p:cNvSpPr/>
            <p:nvPr/>
          </p:nvSpPr>
          <p:spPr>
            <a:xfrm>
              <a:off x="5199048" y="231839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8" name="Flowchart: Connector 87">
              <a:extLst>
                <a:ext uri="{FF2B5EF4-FFF2-40B4-BE49-F238E27FC236}">
                  <a16:creationId xmlns:a16="http://schemas.microsoft.com/office/drawing/2014/main" id="{F8FD1EEC-7C93-4264-949E-255C3893295A}"/>
                </a:ext>
              </a:extLst>
            </p:cNvPr>
            <p:cNvSpPr/>
            <p:nvPr/>
          </p:nvSpPr>
          <p:spPr>
            <a:xfrm>
              <a:off x="5238010" y="223744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89" name="Flowchart: Connector 88">
              <a:extLst>
                <a:ext uri="{FF2B5EF4-FFF2-40B4-BE49-F238E27FC236}">
                  <a16:creationId xmlns:a16="http://schemas.microsoft.com/office/drawing/2014/main" id="{B93F6810-8A82-4BE1-AE12-3CABB0D24DCD}"/>
                </a:ext>
              </a:extLst>
            </p:cNvPr>
            <p:cNvSpPr/>
            <p:nvPr/>
          </p:nvSpPr>
          <p:spPr>
            <a:xfrm>
              <a:off x="5067255" y="207534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0" name="Flowchart: Connector 89">
              <a:extLst>
                <a:ext uri="{FF2B5EF4-FFF2-40B4-BE49-F238E27FC236}">
                  <a16:creationId xmlns:a16="http://schemas.microsoft.com/office/drawing/2014/main" id="{BC7F8D2F-A1C3-410B-828C-9F118AD8A6C5}"/>
                </a:ext>
              </a:extLst>
            </p:cNvPr>
            <p:cNvSpPr/>
            <p:nvPr/>
          </p:nvSpPr>
          <p:spPr>
            <a:xfrm>
              <a:off x="4912306" y="200513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1" name="Flowchart: Connector 90">
              <a:extLst>
                <a:ext uri="{FF2B5EF4-FFF2-40B4-BE49-F238E27FC236}">
                  <a16:creationId xmlns:a16="http://schemas.microsoft.com/office/drawing/2014/main" id="{483A4CDA-EB25-41C8-B40E-460B647A226C}"/>
                </a:ext>
              </a:extLst>
            </p:cNvPr>
            <p:cNvSpPr/>
            <p:nvPr/>
          </p:nvSpPr>
          <p:spPr>
            <a:xfrm>
              <a:off x="4888440" y="214283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2" name="Flowchart: Connector 91">
              <a:extLst>
                <a:ext uri="{FF2B5EF4-FFF2-40B4-BE49-F238E27FC236}">
                  <a16:creationId xmlns:a16="http://schemas.microsoft.com/office/drawing/2014/main" id="{C9D1A576-4B8A-4852-BD23-D66CA8F8F5F8}"/>
                </a:ext>
              </a:extLst>
            </p:cNvPr>
            <p:cNvSpPr/>
            <p:nvPr/>
          </p:nvSpPr>
          <p:spPr>
            <a:xfrm>
              <a:off x="4926549" y="222556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3" name="Flowchart: Connector 92">
              <a:extLst>
                <a:ext uri="{FF2B5EF4-FFF2-40B4-BE49-F238E27FC236}">
                  <a16:creationId xmlns:a16="http://schemas.microsoft.com/office/drawing/2014/main" id="{4922F637-3782-4D27-8229-2455772900F2}"/>
                </a:ext>
              </a:extLst>
            </p:cNvPr>
            <p:cNvSpPr/>
            <p:nvPr/>
          </p:nvSpPr>
          <p:spPr>
            <a:xfrm>
              <a:off x="5863877" y="215401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4" name="Flowchart: Connector 93">
              <a:extLst>
                <a:ext uri="{FF2B5EF4-FFF2-40B4-BE49-F238E27FC236}">
                  <a16:creationId xmlns:a16="http://schemas.microsoft.com/office/drawing/2014/main" id="{62431332-890F-47DB-BFF4-B08B71B2AFE3}"/>
                </a:ext>
              </a:extLst>
            </p:cNvPr>
            <p:cNvSpPr/>
            <p:nvPr/>
          </p:nvSpPr>
          <p:spPr>
            <a:xfrm>
              <a:off x="5775860" y="220085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5" name="Flowchart: Connector 94">
              <a:extLst>
                <a:ext uri="{FF2B5EF4-FFF2-40B4-BE49-F238E27FC236}">
                  <a16:creationId xmlns:a16="http://schemas.microsoft.com/office/drawing/2014/main" id="{666061ED-DDF7-4421-B1C5-7E17E664579B}"/>
                </a:ext>
              </a:extLst>
            </p:cNvPr>
            <p:cNvSpPr/>
            <p:nvPr/>
          </p:nvSpPr>
          <p:spPr>
            <a:xfrm>
              <a:off x="5755715" y="228416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6" name="Flowchart: Connector 95">
              <a:extLst>
                <a:ext uri="{FF2B5EF4-FFF2-40B4-BE49-F238E27FC236}">
                  <a16:creationId xmlns:a16="http://schemas.microsoft.com/office/drawing/2014/main" id="{1B804A6D-13C9-4F58-BC95-5CE2CAAF9C47}"/>
                </a:ext>
              </a:extLst>
            </p:cNvPr>
            <p:cNvSpPr/>
            <p:nvPr/>
          </p:nvSpPr>
          <p:spPr>
            <a:xfrm>
              <a:off x="5854893" y="230077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7" name="Flowchart: Connector 96">
              <a:extLst>
                <a:ext uri="{FF2B5EF4-FFF2-40B4-BE49-F238E27FC236}">
                  <a16:creationId xmlns:a16="http://schemas.microsoft.com/office/drawing/2014/main" id="{81509221-CDD5-4369-B504-CD1D904A744F}"/>
                </a:ext>
              </a:extLst>
            </p:cNvPr>
            <p:cNvSpPr/>
            <p:nvPr/>
          </p:nvSpPr>
          <p:spPr>
            <a:xfrm>
              <a:off x="5939948" y="222820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8" name="Flowchart: Connector 97">
              <a:extLst>
                <a:ext uri="{FF2B5EF4-FFF2-40B4-BE49-F238E27FC236}">
                  <a16:creationId xmlns:a16="http://schemas.microsoft.com/office/drawing/2014/main" id="{2AFFC86A-381C-43D0-8680-18D2AB4BEFE5}"/>
                </a:ext>
              </a:extLst>
            </p:cNvPr>
            <p:cNvSpPr/>
            <p:nvPr/>
          </p:nvSpPr>
          <p:spPr>
            <a:xfrm>
              <a:off x="5946542" y="212123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99" name="Flowchart: Connector 98">
              <a:extLst>
                <a:ext uri="{FF2B5EF4-FFF2-40B4-BE49-F238E27FC236}">
                  <a16:creationId xmlns:a16="http://schemas.microsoft.com/office/drawing/2014/main" id="{D117834B-7F22-4567-8CA8-AE293A5FF362}"/>
                </a:ext>
              </a:extLst>
            </p:cNvPr>
            <p:cNvSpPr/>
            <p:nvPr/>
          </p:nvSpPr>
          <p:spPr>
            <a:xfrm>
              <a:off x="5764019" y="203949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0" name="Flowchart: Connector 99">
              <a:extLst>
                <a:ext uri="{FF2B5EF4-FFF2-40B4-BE49-F238E27FC236}">
                  <a16:creationId xmlns:a16="http://schemas.microsoft.com/office/drawing/2014/main" id="{93F77A77-3C5A-461A-86C7-C7A0674B9118}"/>
                </a:ext>
              </a:extLst>
            </p:cNvPr>
            <p:cNvSpPr/>
            <p:nvPr/>
          </p:nvSpPr>
          <p:spPr>
            <a:xfrm>
              <a:off x="6105300" y="204594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1" name="Flowchart: Connector 100">
              <a:extLst>
                <a:ext uri="{FF2B5EF4-FFF2-40B4-BE49-F238E27FC236}">
                  <a16:creationId xmlns:a16="http://schemas.microsoft.com/office/drawing/2014/main" id="{16B2B1A0-8584-449C-96D0-89DBCE48BDF3}"/>
                </a:ext>
              </a:extLst>
            </p:cNvPr>
            <p:cNvSpPr/>
            <p:nvPr/>
          </p:nvSpPr>
          <p:spPr>
            <a:xfrm>
              <a:off x="6183223" y="204593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2" name="Flowchart: Connector 101">
              <a:extLst>
                <a:ext uri="{FF2B5EF4-FFF2-40B4-BE49-F238E27FC236}">
                  <a16:creationId xmlns:a16="http://schemas.microsoft.com/office/drawing/2014/main" id="{AF9B3632-885E-4193-8B60-64291A140975}"/>
                </a:ext>
              </a:extLst>
            </p:cNvPr>
            <p:cNvSpPr/>
            <p:nvPr/>
          </p:nvSpPr>
          <p:spPr>
            <a:xfrm>
              <a:off x="6288362" y="204143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3" name="Flowchart: Connector 102">
              <a:extLst>
                <a:ext uri="{FF2B5EF4-FFF2-40B4-BE49-F238E27FC236}">
                  <a16:creationId xmlns:a16="http://schemas.microsoft.com/office/drawing/2014/main" id="{D8102016-D245-4697-9E82-8CDC387BB079}"/>
                </a:ext>
              </a:extLst>
            </p:cNvPr>
            <p:cNvSpPr/>
            <p:nvPr/>
          </p:nvSpPr>
          <p:spPr>
            <a:xfrm>
              <a:off x="6528834" y="203166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4" name="Flowchart: Connector 103">
              <a:extLst>
                <a:ext uri="{FF2B5EF4-FFF2-40B4-BE49-F238E27FC236}">
                  <a16:creationId xmlns:a16="http://schemas.microsoft.com/office/drawing/2014/main" id="{12A0F659-E5BE-4136-8AAF-11B7112C57BF}"/>
                </a:ext>
              </a:extLst>
            </p:cNvPr>
            <p:cNvSpPr/>
            <p:nvPr/>
          </p:nvSpPr>
          <p:spPr>
            <a:xfrm>
              <a:off x="6375977" y="218932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5" name="Flowchart: Connector 104">
              <a:extLst>
                <a:ext uri="{FF2B5EF4-FFF2-40B4-BE49-F238E27FC236}">
                  <a16:creationId xmlns:a16="http://schemas.microsoft.com/office/drawing/2014/main" id="{F0B3C11E-60CD-4CBF-9341-490EC6D49439}"/>
                </a:ext>
              </a:extLst>
            </p:cNvPr>
            <p:cNvSpPr/>
            <p:nvPr/>
          </p:nvSpPr>
          <p:spPr>
            <a:xfrm>
              <a:off x="6333311" y="210767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6" name="Flowchart: Connector 105">
              <a:extLst>
                <a:ext uri="{FF2B5EF4-FFF2-40B4-BE49-F238E27FC236}">
                  <a16:creationId xmlns:a16="http://schemas.microsoft.com/office/drawing/2014/main" id="{D3E4622E-712A-426D-AD69-9FCC0B47678A}"/>
                </a:ext>
              </a:extLst>
            </p:cNvPr>
            <p:cNvSpPr/>
            <p:nvPr/>
          </p:nvSpPr>
          <p:spPr>
            <a:xfrm>
              <a:off x="6279191" y="218932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7" name="Flowchart: Connector 106">
              <a:extLst>
                <a:ext uri="{FF2B5EF4-FFF2-40B4-BE49-F238E27FC236}">
                  <a16:creationId xmlns:a16="http://schemas.microsoft.com/office/drawing/2014/main" id="{FDBBD62F-39E9-459E-8A43-948039247DCF}"/>
                </a:ext>
              </a:extLst>
            </p:cNvPr>
            <p:cNvSpPr/>
            <p:nvPr/>
          </p:nvSpPr>
          <p:spPr>
            <a:xfrm>
              <a:off x="6234208" y="211815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8" name="Flowchart: Connector 107">
              <a:extLst>
                <a:ext uri="{FF2B5EF4-FFF2-40B4-BE49-F238E27FC236}">
                  <a16:creationId xmlns:a16="http://schemas.microsoft.com/office/drawing/2014/main" id="{C3EEE637-BC28-489B-825F-52B4E587BE62}"/>
                </a:ext>
              </a:extLst>
            </p:cNvPr>
            <p:cNvSpPr/>
            <p:nvPr/>
          </p:nvSpPr>
          <p:spPr>
            <a:xfrm>
              <a:off x="6197603" y="220071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09" name="Flowchart: Connector 108">
              <a:extLst>
                <a:ext uri="{FF2B5EF4-FFF2-40B4-BE49-F238E27FC236}">
                  <a16:creationId xmlns:a16="http://schemas.microsoft.com/office/drawing/2014/main" id="{3ED8CA00-E515-457F-82CB-163808F49579}"/>
                </a:ext>
              </a:extLst>
            </p:cNvPr>
            <p:cNvSpPr/>
            <p:nvPr/>
          </p:nvSpPr>
          <p:spPr>
            <a:xfrm>
              <a:off x="6077878" y="220071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0" name="Flowchart: Connector 109">
              <a:extLst>
                <a:ext uri="{FF2B5EF4-FFF2-40B4-BE49-F238E27FC236}">
                  <a16:creationId xmlns:a16="http://schemas.microsoft.com/office/drawing/2014/main" id="{B93DD7F0-6506-40A2-A3D9-6543DEF08847}"/>
                </a:ext>
              </a:extLst>
            </p:cNvPr>
            <p:cNvSpPr/>
            <p:nvPr/>
          </p:nvSpPr>
          <p:spPr>
            <a:xfrm>
              <a:off x="6203818" y="228889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1" name="Flowchart: Connector 110">
              <a:extLst>
                <a:ext uri="{FF2B5EF4-FFF2-40B4-BE49-F238E27FC236}">
                  <a16:creationId xmlns:a16="http://schemas.microsoft.com/office/drawing/2014/main" id="{F76146CA-8C83-4182-964D-C43F24DC7378}"/>
                </a:ext>
              </a:extLst>
            </p:cNvPr>
            <p:cNvSpPr/>
            <p:nvPr/>
          </p:nvSpPr>
          <p:spPr>
            <a:xfrm>
              <a:off x="6201391" y="237708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2" name="Flowchart: Connector 111">
              <a:extLst>
                <a:ext uri="{FF2B5EF4-FFF2-40B4-BE49-F238E27FC236}">
                  <a16:creationId xmlns:a16="http://schemas.microsoft.com/office/drawing/2014/main" id="{3CFEE0EA-303E-4B7A-BFB9-85B8AD79DEDA}"/>
                </a:ext>
              </a:extLst>
            </p:cNvPr>
            <p:cNvSpPr/>
            <p:nvPr/>
          </p:nvSpPr>
          <p:spPr>
            <a:xfrm>
              <a:off x="6112575" y="240821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3" name="Flowchart: Connector 112">
              <a:extLst>
                <a:ext uri="{FF2B5EF4-FFF2-40B4-BE49-F238E27FC236}">
                  <a16:creationId xmlns:a16="http://schemas.microsoft.com/office/drawing/2014/main" id="{9E033CFF-9AB2-41FF-BB4D-6EE9BBFFB1A4}"/>
                </a:ext>
              </a:extLst>
            </p:cNvPr>
            <p:cNvSpPr/>
            <p:nvPr/>
          </p:nvSpPr>
          <p:spPr>
            <a:xfrm>
              <a:off x="6293398" y="244646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4" name="Flowchart: Connector 113">
              <a:extLst>
                <a:ext uri="{FF2B5EF4-FFF2-40B4-BE49-F238E27FC236}">
                  <a16:creationId xmlns:a16="http://schemas.microsoft.com/office/drawing/2014/main" id="{5245A7FD-9926-495E-888A-7A709D5F7D16}"/>
                </a:ext>
              </a:extLst>
            </p:cNvPr>
            <p:cNvSpPr/>
            <p:nvPr/>
          </p:nvSpPr>
          <p:spPr>
            <a:xfrm>
              <a:off x="6388224" y="248062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5" name="Flowchart: Connector 114">
              <a:extLst>
                <a:ext uri="{FF2B5EF4-FFF2-40B4-BE49-F238E27FC236}">
                  <a16:creationId xmlns:a16="http://schemas.microsoft.com/office/drawing/2014/main" id="{4EAFB3AD-0615-43ED-9A5B-E6418FD8DE97}"/>
                </a:ext>
              </a:extLst>
            </p:cNvPr>
            <p:cNvSpPr/>
            <p:nvPr/>
          </p:nvSpPr>
          <p:spPr>
            <a:xfrm>
              <a:off x="6196656" y="257387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6" name="Flowchart: Connector 115">
              <a:extLst>
                <a:ext uri="{FF2B5EF4-FFF2-40B4-BE49-F238E27FC236}">
                  <a16:creationId xmlns:a16="http://schemas.microsoft.com/office/drawing/2014/main" id="{82759E9A-00D3-4400-A268-4986FAD0459F}"/>
                </a:ext>
              </a:extLst>
            </p:cNvPr>
            <p:cNvSpPr/>
            <p:nvPr/>
          </p:nvSpPr>
          <p:spPr>
            <a:xfrm>
              <a:off x="6528575" y="252784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7" name="Flowchart: Connector 116">
              <a:extLst>
                <a:ext uri="{FF2B5EF4-FFF2-40B4-BE49-F238E27FC236}">
                  <a16:creationId xmlns:a16="http://schemas.microsoft.com/office/drawing/2014/main" id="{A8A5B03D-C1CA-4F98-8088-4D7FCE1AE5FA}"/>
                </a:ext>
              </a:extLst>
            </p:cNvPr>
            <p:cNvSpPr/>
            <p:nvPr/>
          </p:nvSpPr>
          <p:spPr>
            <a:xfrm>
              <a:off x="6489120" y="236115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8" name="Flowchart: Connector 117">
              <a:extLst>
                <a:ext uri="{FF2B5EF4-FFF2-40B4-BE49-F238E27FC236}">
                  <a16:creationId xmlns:a16="http://schemas.microsoft.com/office/drawing/2014/main" id="{1CC4C103-8F1E-417A-A58E-009347798E7E}"/>
                </a:ext>
              </a:extLst>
            </p:cNvPr>
            <p:cNvSpPr/>
            <p:nvPr/>
          </p:nvSpPr>
          <p:spPr>
            <a:xfrm>
              <a:off x="6560241" y="231521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19" name="Flowchart: Connector 118">
              <a:extLst>
                <a:ext uri="{FF2B5EF4-FFF2-40B4-BE49-F238E27FC236}">
                  <a16:creationId xmlns:a16="http://schemas.microsoft.com/office/drawing/2014/main" id="{4BFB4C0E-4220-4C20-99A9-2CC3017B62EB}"/>
                </a:ext>
              </a:extLst>
            </p:cNvPr>
            <p:cNvSpPr/>
            <p:nvPr/>
          </p:nvSpPr>
          <p:spPr>
            <a:xfrm>
              <a:off x="6507973" y="224322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0" name="Flowchart: Connector 119">
              <a:extLst>
                <a:ext uri="{FF2B5EF4-FFF2-40B4-BE49-F238E27FC236}">
                  <a16:creationId xmlns:a16="http://schemas.microsoft.com/office/drawing/2014/main" id="{CA975950-300F-4D15-94BC-F47BC82B699A}"/>
                </a:ext>
              </a:extLst>
            </p:cNvPr>
            <p:cNvSpPr/>
            <p:nvPr/>
          </p:nvSpPr>
          <p:spPr>
            <a:xfrm>
              <a:off x="6422051" y="225322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1" name="Flowchart: Connector 120">
              <a:extLst>
                <a:ext uri="{FF2B5EF4-FFF2-40B4-BE49-F238E27FC236}">
                  <a16:creationId xmlns:a16="http://schemas.microsoft.com/office/drawing/2014/main" id="{717255F7-3DAD-4ADA-A4E3-46F89D67A1A4}"/>
                </a:ext>
              </a:extLst>
            </p:cNvPr>
            <p:cNvSpPr/>
            <p:nvPr/>
          </p:nvSpPr>
          <p:spPr>
            <a:xfrm>
              <a:off x="6603251" y="222458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2" name="Flowchart: Connector 121">
              <a:extLst>
                <a:ext uri="{FF2B5EF4-FFF2-40B4-BE49-F238E27FC236}">
                  <a16:creationId xmlns:a16="http://schemas.microsoft.com/office/drawing/2014/main" id="{F906A393-75E6-4793-8AD9-B51143CA4600}"/>
                </a:ext>
              </a:extLst>
            </p:cNvPr>
            <p:cNvSpPr/>
            <p:nvPr/>
          </p:nvSpPr>
          <p:spPr>
            <a:xfrm>
              <a:off x="6594548" y="207760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3" name="Flowchart: Connector 122">
              <a:extLst>
                <a:ext uri="{FF2B5EF4-FFF2-40B4-BE49-F238E27FC236}">
                  <a16:creationId xmlns:a16="http://schemas.microsoft.com/office/drawing/2014/main" id="{764AA42A-24EF-4DA7-8A09-E1653AD4B8EC}"/>
                </a:ext>
              </a:extLst>
            </p:cNvPr>
            <p:cNvSpPr/>
            <p:nvPr/>
          </p:nvSpPr>
          <p:spPr>
            <a:xfrm>
              <a:off x="6647768" y="203263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4" name="Flowchart: Connector 123">
              <a:extLst>
                <a:ext uri="{FF2B5EF4-FFF2-40B4-BE49-F238E27FC236}">
                  <a16:creationId xmlns:a16="http://schemas.microsoft.com/office/drawing/2014/main" id="{3105BA12-51F4-4624-B462-AE6109CE3898}"/>
                </a:ext>
              </a:extLst>
            </p:cNvPr>
            <p:cNvSpPr/>
            <p:nvPr/>
          </p:nvSpPr>
          <p:spPr>
            <a:xfrm>
              <a:off x="5966778" y="240117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5" name="Flowchart: Connector 124">
              <a:extLst>
                <a:ext uri="{FF2B5EF4-FFF2-40B4-BE49-F238E27FC236}">
                  <a16:creationId xmlns:a16="http://schemas.microsoft.com/office/drawing/2014/main" id="{A218025C-2E40-4353-900B-C45A341C97DF}"/>
                </a:ext>
              </a:extLst>
            </p:cNvPr>
            <p:cNvSpPr/>
            <p:nvPr/>
          </p:nvSpPr>
          <p:spPr>
            <a:xfrm>
              <a:off x="5867921" y="238550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6" name="Flowchart: Connector 125">
              <a:extLst>
                <a:ext uri="{FF2B5EF4-FFF2-40B4-BE49-F238E27FC236}">
                  <a16:creationId xmlns:a16="http://schemas.microsoft.com/office/drawing/2014/main" id="{087ED95C-D8EC-4A99-A23C-70ECFAC14866}"/>
                </a:ext>
              </a:extLst>
            </p:cNvPr>
            <p:cNvSpPr/>
            <p:nvPr/>
          </p:nvSpPr>
          <p:spPr>
            <a:xfrm>
              <a:off x="5903859" y="246436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7" name="Flowchart: Connector 126">
              <a:extLst>
                <a:ext uri="{FF2B5EF4-FFF2-40B4-BE49-F238E27FC236}">
                  <a16:creationId xmlns:a16="http://schemas.microsoft.com/office/drawing/2014/main" id="{8D7546A1-133B-4337-AA7C-BA57687B8CC9}"/>
                </a:ext>
              </a:extLst>
            </p:cNvPr>
            <p:cNvSpPr/>
            <p:nvPr/>
          </p:nvSpPr>
          <p:spPr>
            <a:xfrm>
              <a:off x="6027412" y="247624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8" name="Flowchart: Connector 127">
              <a:extLst>
                <a:ext uri="{FF2B5EF4-FFF2-40B4-BE49-F238E27FC236}">
                  <a16:creationId xmlns:a16="http://schemas.microsoft.com/office/drawing/2014/main" id="{EC4C2FD4-CA0C-41D9-A740-09F5DDE1065E}"/>
                </a:ext>
              </a:extLst>
            </p:cNvPr>
            <p:cNvSpPr/>
            <p:nvPr/>
          </p:nvSpPr>
          <p:spPr>
            <a:xfrm>
              <a:off x="5808012" y="246195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29" name="Flowchart: Connector 128">
              <a:extLst>
                <a:ext uri="{FF2B5EF4-FFF2-40B4-BE49-F238E27FC236}">
                  <a16:creationId xmlns:a16="http://schemas.microsoft.com/office/drawing/2014/main" id="{E894BFC3-B69A-419D-ABCE-DC28B4BECE7E}"/>
                </a:ext>
              </a:extLst>
            </p:cNvPr>
            <p:cNvSpPr/>
            <p:nvPr/>
          </p:nvSpPr>
          <p:spPr>
            <a:xfrm>
              <a:off x="6637849" y="255022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0" name="Flowchart: Connector 129">
              <a:extLst>
                <a:ext uri="{FF2B5EF4-FFF2-40B4-BE49-F238E27FC236}">
                  <a16:creationId xmlns:a16="http://schemas.microsoft.com/office/drawing/2014/main" id="{78EF8968-46CD-47C4-A20E-354E326D8DB2}"/>
                </a:ext>
              </a:extLst>
            </p:cNvPr>
            <p:cNvSpPr/>
            <p:nvPr/>
          </p:nvSpPr>
          <p:spPr>
            <a:xfrm>
              <a:off x="6645669" y="246014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1" name="Flowchart: Connector 130">
              <a:extLst>
                <a:ext uri="{FF2B5EF4-FFF2-40B4-BE49-F238E27FC236}">
                  <a16:creationId xmlns:a16="http://schemas.microsoft.com/office/drawing/2014/main" id="{2F806C79-B52D-4D18-B025-E9B8BDD29AAA}"/>
                </a:ext>
              </a:extLst>
            </p:cNvPr>
            <p:cNvSpPr/>
            <p:nvPr/>
          </p:nvSpPr>
          <p:spPr>
            <a:xfrm>
              <a:off x="6713790" y="252784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2" name="Flowchart: Connector 131">
              <a:extLst>
                <a:ext uri="{FF2B5EF4-FFF2-40B4-BE49-F238E27FC236}">
                  <a16:creationId xmlns:a16="http://schemas.microsoft.com/office/drawing/2014/main" id="{21C6A3FF-23DA-48BD-A2E3-53285E69B3B5}"/>
                </a:ext>
              </a:extLst>
            </p:cNvPr>
            <p:cNvSpPr/>
            <p:nvPr/>
          </p:nvSpPr>
          <p:spPr>
            <a:xfrm>
              <a:off x="6686794" y="225790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3" name="Flowchart: Connector 132">
              <a:extLst>
                <a:ext uri="{FF2B5EF4-FFF2-40B4-BE49-F238E27FC236}">
                  <a16:creationId xmlns:a16="http://schemas.microsoft.com/office/drawing/2014/main" id="{4E376598-0F0F-4BEF-BF87-E773FFC5AE96}"/>
                </a:ext>
              </a:extLst>
            </p:cNvPr>
            <p:cNvSpPr/>
            <p:nvPr/>
          </p:nvSpPr>
          <p:spPr>
            <a:xfrm>
              <a:off x="6695192" y="217307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4" name="Flowchart: Connector 133">
              <a:extLst>
                <a:ext uri="{FF2B5EF4-FFF2-40B4-BE49-F238E27FC236}">
                  <a16:creationId xmlns:a16="http://schemas.microsoft.com/office/drawing/2014/main" id="{E59AF256-3529-4B53-B888-2B8A525612FE}"/>
                </a:ext>
              </a:extLst>
            </p:cNvPr>
            <p:cNvSpPr/>
            <p:nvPr/>
          </p:nvSpPr>
          <p:spPr>
            <a:xfrm>
              <a:off x="6729557" y="202255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5" name="Flowchart: Connector 134">
              <a:extLst>
                <a:ext uri="{FF2B5EF4-FFF2-40B4-BE49-F238E27FC236}">
                  <a16:creationId xmlns:a16="http://schemas.microsoft.com/office/drawing/2014/main" id="{BA24DF9C-49A9-477B-8451-4453EE830A0C}"/>
                </a:ext>
              </a:extLst>
            </p:cNvPr>
            <p:cNvSpPr/>
            <p:nvPr/>
          </p:nvSpPr>
          <p:spPr>
            <a:xfrm>
              <a:off x="6759486" y="209365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6" name="Flowchart: Connector 135">
              <a:extLst>
                <a:ext uri="{FF2B5EF4-FFF2-40B4-BE49-F238E27FC236}">
                  <a16:creationId xmlns:a16="http://schemas.microsoft.com/office/drawing/2014/main" id="{852CFA70-E561-4F74-9AAE-C367A482EB22}"/>
                </a:ext>
              </a:extLst>
            </p:cNvPr>
            <p:cNvSpPr/>
            <p:nvPr/>
          </p:nvSpPr>
          <p:spPr>
            <a:xfrm>
              <a:off x="6793345" y="218708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7" name="Flowchart: Connector 136">
              <a:extLst>
                <a:ext uri="{FF2B5EF4-FFF2-40B4-BE49-F238E27FC236}">
                  <a16:creationId xmlns:a16="http://schemas.microsoft.com/office/drawing/2014/main" id="{A307B9C8-0D90-4C0F-91B1-D224AE4E46A8}"/>
                </a:ext>
              </a:extLst>
            </p:cNvPr>
            <p:cNvSpPr/>
            <p:nvPr/>
          </p:nvSpPr>
          <p:spPr>
            <a:xfrm>
              <a:off x="6924542" y="220317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8" name="Flowchart: Connector 137">
              <a:extLst>
                <a:ext uri="{FF2B5EF4-FFF2-40B4-BE49-F238E27FC236}">
                  <a16:creationId xmlns:a16="http://schemas.microsoft.com/office/drawing/2014/main" id="{E7DCC92A-9872-4C3F-8B92-EA2F60ED25BD}"/>
                </a:ext>
              </a:extLst>
            </p:cNvPr>
            <p:cNvSpPr/>
            <p:nvPr/>
          </p:nvSpPr>
          <p:spPr>
            <a:xfrm>
              <a:off x="7727342" y="212314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39" name="Flowchart: Connector 138">
              <a:extLst>
                <a:ext uri="{FF2B5EF4-FFF2-40B4-BE49-F238E27FC236}">
                  <a16:creationId xmlns:a16="http://schemas.microsoft.com/office/drawing/2014/main" id="{7E157BB9-9A89-4C56-A609-94F5E449A4DF}"/>
                </a:ext>
              </a:extLst>
            </p:cNvPr>
            <p:cNvSpPr/>
            <p:nvPr/>
          </p:nvSpPr>
          <p:spPr>
            <a:xfrm>
              <a:off x="7761201" y="221656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0" name="Flowchart: Connector 139">
              <a:extLst>
                <a:ext uri="{FF2B5EF4-FFF2-40B4-BE49-F238E27FC236}">
                  <a16:creationId xmlns:a16="http://schemas.microsoft.com/office/drawing/2014/main" id="{933C70F2-F48E-4F18-B23C-C683C719307F}"/>
                </a:ext>
              </a:extLst>
            </p:cNvPr>
            <p:cNvSpPr/>
            <p:nvPr/>
          </p:nvSpPr>
          <p:spPr>
            <a:xfrm>
              <a:off x="7710643" y="245881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1" name="Flowchart: Connector 140">
              <a:extLst>
                <a:ext uri="{FF2B5EF4-FFF2-40B4-BE49-F238E27FC236}">
                  <a16:creationId xmlns:a16="http://schemas.microsoft.com/office/drawing/2014/main" id="{5413A671-FFAB-4EE2-8210-D218F1DF2063}"/>
                </a:ext>
              </a:extLst>
            </p:cNvPr>
            <p:cNvSpPr/>
            <p:nvPr/>
          </p:nvSpPr>
          <p:spPr>
            <a:xfrm>
              <a:off x="7774937" y="237939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2" name="Flowchart: Connector 141">
              <a:extLst>
                <a:ext uri="{FF2B5EF4-FFF2-40B4-BE49-F238E27FC236}">
                  <a16:creationId xmlns:a16="http://schemas.microsoft.com/office/drawing/2014/main" id="{2B169566-6D92-449F-BF0A-B9E3517D4A5F}"/>
                </a:ext>
              </a:extLst>
            </p:cNvPr>
            <p:cNvSpPr/>
            <p:nvPr/>
          </p:nvSpPr>
          <p:spPr>
            <a:xfrm>
              <a:off x="7808796" y="247282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3" name="Flowchart: Connector 142">
              <a:extLst>
                <a:ext uri="{FF2B5EF4-FFF2-40B4-BE49-F238E27FC236}">
                  <a16:creationId xmlns:a16="http://schemas.microsoft.com/office/drawing/2014/main" id="{9155C3D7-C519-4E6F-8908-A9382F2C7AD0}"/>
                </a:ext>
              </a:extLst>
            </p:cNvPr>
            <p:cNvSpPr/>
            <p:nvPr/>
          </p:nvSpPr>
          <p:spPr>
            <a:xfrm>
              <a:off x="7844989" y="240510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4" name="Flowchart: Connector 143">
              <a:extLst>
                <a:ext uri="{FF2B5EF4-FFF2-40B4-BE49-F238E27FC236}">
                  <a16:creationId xmlns:a16="http://schemas.microsoft.com/office/drawing/2014/main" id="{B93D28D6-0237-4AB7-8DB9-7452C22A4FE6}"/>
                </a:ext>
              </a:extLst>
            </p:cNvPr>
            <p:cNvSpPr/>
            <p:nvPr/>
          </p:nvSpPr>
          <p:spPr>
            <a:xfrm>
              <a:off x="7883168" y="234404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5" name="Flowchart: Connector 144">
              <a:extLst>
                <a:ext uri="{FF2B5EF4-FFF2-40B4-BE49-F238E27FC236}">
                  <a16:creationId xmlns:a16="http://schemas.microsoft.com/office/drawing/2014/main" id="{2CA5C499-97D4-4152-B1C3-8A3770AF604E}"/>
                </a:ext>
              </a:extLst>
            </p:cNvPr>
            <p:cNvSpPr/>
            <p:nvPr/>
          </p:nvSpPr>
          <p:spPr>
            <a:xfrm>
              <a:off x="7876901" y="224885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6" name="Flowchart: Connector 145">
              <a:extLst>
                <a:ext uri="{FF2B5EF4-FFF2-40B4-BE49-F238E27FC236}">
                  <a16:creationId xmlns:a16="http://schemas.microsoft.com/office/drawing/2014/main" id="{57575F8F-AC9F-46FE-8636-B1199B58DAEE}"/>
                </a:ext>
              </a:extLst>
            </p:cNvPr>
            <p:cNvSpPr/>
            <p:nvPr/>
          </p:nvSpPr>
          <p:spPr>
            <a:xfrm>
              <a:off x="7974250" y="236790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7" name="Flowchart: Connector 146">
              <a:extLst>
                <a:ext uri="{FF2B5EF4-FFF2-40B4-BE49-F238E27FC236}">
                  <a16:creationId xmlns:a16="http://schemas.microsoft.com/office/drawing/2014/main" id="{40248B9A-9006-41B1-B10B-B207B2BA4A06}"/>
                </a:ext>
              </a:extLst>
            </p:cNvPr>
            <p:cNvSpPr/>
            <p:nvPr/>
          </p:nvSpPr>
          <p:spPr>
            <a:xfrm>
              <a:off x="7969831" y="209999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8" name="Flowchart: Connector 147">
              <a:extLst>
                <a:ext uri="{FF2B5EF4-FFF2-40B4-BE49-F238E27FC236}">
                  <a16:creationId xmlns:a16="http://schemas.microsoft.com/office/drawing/2014/main" id="{6775BB2A-205D-4F43-9B34-43052CD62E82}"/>
                </a:ext>
              </a:extLst>
            </p:cNvPr>
            <p:cNvSpPr/>
            <p:nvPr/>
          </p:nvSpPr>
          <p:spPr>
            <a:xfrm>
              <a:off x="7856015" y="200721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49" name="Flowchart: Connector 148">
              <a:extLst>
                <a:ext uri="{FF2B5EF4-FFF2-40B4-BE49-F238E27FC236}">
                  <a16:creationId xmlns:a16="http://schemas.microsoft.com/office/drawing/2014/main" id="{2D201D5B-4739-41C4-8159-674237FA2A5D}"/>
                </a:ext>
              </a:extLst>
            </p:cNvPr>
            <p:cNvSpPr/>
            <p:nvPr/>
          </p:nvSpPr>
          <p:spPr>
            <a:xfrm>
              <a:off x="7765410" y="200440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0" name="Flowchart: Connector 149">
              <a:extLst>
                <a:ext uri="{FF2B5EF4-FFF2-40B4-BE49-F238E27FC236}">
                  <a16:creationId xmlns:a16="http://schemas.microsoft.com/office/drawing/2014/main" id="{43E37A6B-79D0-47BB-A23A-104926FBCC2A}"/>
                </a:ext>
              </a:extLst>
            </p:cNvPr>
            <p:cNvSpPr/>
            <p:nvPr/>
          </p:nvSpPr>
          <p:spPr>
            <a:xfrm>
              <a:off x="6827461" y="202255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1" name="Flowchart: Connector 150">
              <a:extLst>
                <a:ext uri="{FF2B5EF4-FFF2-40B4-BE49-F238E27FC236}">
                  <a16:creationId xmlns:a16="http://schemas.microsoft.com/office/drawing/2014/main" id="{23EA4DB3-7CCC-4120-A418-D00B2BDAF265}"/>
                </a:ext>
              </a:extLst>
            </p:cNvPr>
            <p:cNvSpPr/>
            <p:nvPr/>
          </p:nvSpPr>
          <p:spPr>
            <a:xfrm>
              <a:off x="6851554" y="210374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2" name="Flowchart: Connector 151">
              <a:extLst>
                <a:ext uri="{FF2B5EF4-FFF2-40B4-BE49-F238E27FC236}">
                  <a16:creationId xmlns:a16="http://schemas.microsoft.com/office/drawing/2014/main" id="{251FF8F4-C586-41C2-A420-B6852865C431}"/>
                </a:ext>
              </a:extLst>
            </p:cNvPr>
            <p:cNvSpPr/>
            <p:nvPr/>
          </p:nvSpPr>
          <p:spPr>
            <a:xfrm>
              <a:off x="6860032" y="232995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3" name="Flowchart: Connector 152">
              <a:extLst>
                <a:ext uri="{FF2B5EF4-FFF2-40B4-BE49-F238E27FC236}">
                  <a16:creationId xmlns:a16="http://schemas.microsoft.com/office/drawing/2014/main" id="{A42D5A11-90CA-44D7-AB5D-98BEE6B50FE5}"/>
                </a:ext>
              </a:extLst>
            </p:cNvPr>
            <p:cNvSpPr/>
            <p:nvPr/>
          </p:nvSpPr>
          <p:spPr>
            <a:xfrm>
              <a:off x="6926569" y="251229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4" name="Flowchart: Connector 153">
              <a:extLst>
                <a:ext uri="{FF2B5EF4-FFF2-40B4-BE49-F238E27FC236}">
                  <a16:creationId xmlns:a16="http://schemas.microsoft.com/office/drawing/2014/main" id="{00237076-CB49-485D-8EDE-94E0EDD685A2}"/>
                </a:ext>
              </a:extLst>
            </p:cNvPr>
            <p:cNvSpPr/>
            <p:nvPr/>
          </p:nvSpPr>
          <p:spPr>
            <a:xfrm>
              <a:off x="7726380" y="258355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5" name="Flowchart: Connector 154">
              <a:extLst>
                <a:ext uri="{FF2B5EF4-FFF2-40B4-BE49-F238E27FC236}">
                  <a16:creationId xmlns:a16="http://schemas.microsoft.com/office/drawing/2014/main" id="{423C83D0-C108-4813-8114-5C8307286DAB}"/>
                </a:ext>
              </a:extLst>
            </p:cNvPr>
            <p:cNvSpPr/>
            <p:nvPr/>
          </p:nvSpPr>
          <p:spPr>
            <a:xfrm>
              <a:off x="6864344" y="257183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6" name="Flowchart: Connector 155">
              <a:extLst>
                <a:ext uri="{FF2B5EF4-FFF2-40B4-BE49-F238E27FC236}">
                  <a16:creationId xmlns:a16="http://schemas.microsoft.com/office/drawing/2014/main" id="{311E5AB5-09F2-4943-9A7B-AA2CC7D7E22F}"/>
                </a:ext>
              </a:extLst>
            </p:cNvPr>
            <p:cNvSpPr/>
            <p:nvPr/>
          </p:nvSpPr>
          <p:spPr>
            <a:xfrm>
              <a:off x="7893502" y="260394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7" name="Flowchart: Connector 156">
              <a:extLst>
                <a:ext uri="{FF2B5EF4-FFF2-40B4-BE49-F238E27FC236}">
                  <a16:creationId xmlns:a16="http://schemas.microsoft.com/office/drawing/2014/main" id="{F6EB7E28-03F1-4CC2-9E96-5DAE95C13D83}"/>
                </a:ext>
              </a:extLst>
            </p:cNvPr>
            <p:cNvSpPr/>
            <p:nvPr/>
          </p:nvSpPr>
          <p:spPr>
            <a:xfrm>
              <a:off x="7878299" y="252757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8" name="Flowchart: Connector 157">
              <a:extLst>
                <a:ext uri="{FF2B5EF4-FFF2-40B4-BE49-F238E27FC236}">
                  <a16:creationId xmlns:a16="http://schemas.microsoft.com/office/drawing/2014/main" id="{2A8B948A-F847-4F60-AA6B-FA275A37912F}"/>
                </a:ext>
              </a:extLst>
            </p:cNvPr>
            <p:cNvSpPr/>
            <p:nvPr/>
          </p:nvSpPr>
          <p:spPr>
            <a:xfrm>
              <a:off x="7977847" y="252885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59" name="Flowchart: Connector 158">
              <a:extLst>
                <a:ext uri="{FF2B5EF4-FFF2-40B4-BE49-F238E27FC236}">
                  <a16:creationId xmlns:a16="http://schemas.microsoft.com/office/drawing/2014/main" id="{02A8B48C-2764-4C16-A9F5-AD30B5694950}"/>
                </a:ext>
              </a:extLst>
            </p:cNvPr>
            <p:cNvSpPr/>
            <p:nvPr/>
          </p:nvSpPr>
          <p:spPr>
            <a:xfrm>
              <a:off x="7969831" y="260288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0" name="Flowchart: Connector 159">
              <a:extLst>
                <a:ext uri="{FF2B5EF4-FFF2-40B4-BE49-F238E27FC236}">
                  <a16:creationId xmlns:a16="http://schemas.microsoft.com/office/drawing/2014/main" id="{9869500E-4AB6-4D68-8F08-A4B8593F8DD5}"/>
                </a:ext>
              </a:extLst>
            </p:cNvPr>
            <p:cNvSpPr/>
            <p:nvPr/>
          </p:nvSpPr>
          <p:spPr>
            <a:xfrm>
              <a:off x="5635175" y="257891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1" name="Flowchart: Connector 160">
              <a:extLst>
                <a:ext uri="{FF2B5EF4-FFF2-40B4-BE49-F238E27FC236}">
                  <a16:creationId xmlns:a16="http://schemas.microsoft.com/office/drawing/2014/main" id="{66F8505F-935D-4A3C-9E73-706B4DCC3F47}"/>
                </a:ext>
              </a:extLst>
            </p:cNvPr>
            <p:cNvSpPr/>
            <p:nvPr/>
          </p:nvSpPr>
          <p:spPr>
            <a:xfrm>
              <a:off x="7807090" y="259845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2" name="Flowchart: Connector 161">
              <a:extLst>
                <a:ext uri="{FF2B5EF4-FFF2-40B4-BE49-F238E27FC236}">
                  <a16:creationId xmlns:a16="http://schemas.microsoft.com/office/drawing/2014/main" id="{5AD6D898-4BCB-4ED0-A95C-88A75E095A18}"/>
                </a:ext>
              </a:extLst>
            </p:cNvPr>
            <p:cNvSpPr/>
            <p:nvPr/>
          </p:nvSpPr>
          <p:spPr>
            <a:xfrm>
              <a:off x="7970433" y="224885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3" name="Flowchart: Connector 162">
              <a:extLst>
                <a:ext uri="{FF2B5EF4-FFF2-40B4-BE49-F238E27FC236}">
                  <a16:creationId xmlns:a16="http://schemas.microsoft.com/office/drawing/2014/main" id="{1A5EC123-1B16-4974-9D96-93F0C6F027D7}"/>
                </a:ext>
              </a:extLst>
            </p:cNvPr>
            <p:cNvSpPr/>
            <p:nvPr/>
          </p:nvSpPr>
          <p:spPr>
            <a:xfrm>
              <a:off x="7962883" y="201170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4" name="Flowchart: Connector 163">
              <a:extLst>
                <a:ext uri="{FF2B5EF4-FFF2-40B4-BE49-F238E27FC236}">
                  <a16:creationId xmlns:a16="http://schemas.microsoft.com/office/drawing/2014/main" id="{93275FE8-6B64-4818-8112-15CCA7A022DB}"/>
                </a:ext>
              </a:extLst>
            </p:cNvPr>
            <p:cNvSpPr/>
            <p:nvPr/>
          </p:nvSpPr>
          <p:spPr>
            <a:xfrm>
              <a:off x="7682726" y="203562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5" name="Flowchart: Connector 164">
              <a:extLst>
                <a:ext uri="{FF2B5EF4-FFF2-40B4-BE49-F238E27FC236}">
                  <a16:creationId xmlns:a16="http://schemas.microsoft.com/office/drawing/2014/main" id="{C55DDDF4-2FCB-4B6E-B892-A97C919BF32D}"/>
                </a:ext>
              </a:extLst>
            </p:cNvPr>
            <p:cNvSpPr/>
            <p:nvPr/>
          </p:nvSpPr>
          <p:spPr>
            <a:xfrm>
              <a:off x="6822778" y="225625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6" name="Flowchart: Connector 165">
              <a:extLst>
                <a:ext uri="{FF2B5EF4-FFF2-40B4-BE49-F238E27FC236}">
                  <a16:creationId xmlns:a16="http://schemas.microsoft.com/office/drawing/2014/main" id="{6742E2FC-3E72-47C3-A7C0-4A36E80AF0A0}"/>
                </a:ext>
              </a:extLst>
            </p:cNvPr>
            <p:cNvSpPr/>
            <p:nvPr/>
          </p:nvSpPr>
          <p:spPr>
            <a:xfrm>
              <a:off x="7702465" y="2331827"/>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7" name="Flowchart: Connector 166">
              <a:extLst>
                <a:ext uri="{FF2B5EF4-FFF2-40B4-BE49-F238E27FC236}">
                  <a16:creationId xmlns:a16="http://schemas.microsoft.com/office/drawing/2014/main" id="{46683C11-3CCE-4A17-A245-3542A5872866}"/>
                </a:ext>
              </a:extLst>
            </p:cNvPr>
            <p:cNvSpPr/>
            <p:nvPr/>
          </p:nvSpPr>
          <p:spPr>
            <a:xfrm>
              <a:off x="6900627" y="243095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8" name="Flowchart: Connector 167">
              <a:extLst>
                <a:ext uri="{FF2B5EF4-FFF2-40B4-BE49-F238E27FC236}">
                  <a16:creationId xmlns:a16="http://schemas.microsoft.com/office/drawing/2014/main" id="{18300DE2-AC54-4C5A-B596-330232E0A278}"/>
                </a:ext>
              </a:extLst>
            </p:cNvPr>
            <p:cNvSpPr/>
            <p:nvPr/>
          </p:nvSpPr>
          <p:spPr>
            <a:xfrm>
              <a:off x="6566808" y="2406804"/>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69" name="Flowchart: Connector 168">
              <a:extLst>
                <a:ext uri="{FF2B5EF4-FFF2-40B4-BE49-F238E27FC236}">
                  <a16:creationId xmlns:a16="http://schemas.microsoft.com/office/drawing/2014/main" id="{E47628FD-BD8C-443D-853B-D81212D998C8}"/>
                </a:ext>
              </a:extLst>
            </p:cNvPr>
            <p:cNvSpPr/>
            <p:nvPr/>
          </p:nvSpPr>
          <p:spPr>
            <a:xfrm>
              <a:off x="6652824" y="210970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0" name="Flowchart: Connector 169">
              <a:extLst>
                <a:ext uri="{FF2B5EF4-FFF2-40B4-BE49-F238E27FC236}">
                  <a16:creationId xmlns:a16="http://schemas.microsoft.com/office/drawing/2014/main" id="{541C8778-8877-4D2E-9793-70156BA3E1AE}"/>
                </a:ext>
              </a:extLst>
            </p:cNvPr>
            <p:cNvSpPr/>
            <p:nvPr/>
          </p:nvSpPr>
          <p:spPr>
            <a:xfrm>
              <a:off x="6377634" y="202859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1" name="Flowchart: Connector 170">
              <a:extLst>
                <a:ext uri="{FF2B5EF4-FFF2-40B4-BE49-F238E27FC236}">
                  <a16:creationId xmlns:a16="http://schemas.microsoft.com/office/drawing/2014/main" id="{2DD3EF5E-7F85-40ED-83AC-D8FD52AFCCEC}"/>
                </a:ext>
              </a:extLst>
            </p:cNvPr>
            <p:cNvSpPr/>
            <p:nvPr/>
          </p:nvSpPr>
          <p:spPr>
            <a:xfrm>
              <a:off x="6461276" y="211568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2" name="Flowchart: Connector 171">
              <a:extLst>
                <a:ext uri="{FF2B5EF4-FFF2-40B4-BE49-F238E27FC236}">
                  <a16:creationId xmlns:a16="http://schemas.microsoft.com/office/drawing/2014/main" id="{DF72BE00-0A43-46B0-9D12-AFC61584B0E5}"/>
                </a:ext>
              </a:extLst>
            </p:cNvPr>
            <p:cNvSpPr/>
            <p:nvPr/>
          </p:nvSpPr>
          <p:spPr>
            <a:xfrm>
              <a:off x="6291645" y="2263011"/>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3" name="Flowchart: Connector 172">
              <a:extLst>
                <a:ext uri="{FF2B5EF4-FFF2-40B4-BE49-F238E27FC236}">
                  <a16:creationId xmlns:a16="http://schemas.microsoft.com/office/drawing/2014/main" id="{B1276BD8-B8A3-474C-959B-30AA35049E06}"/>
                </a:ext>
              </a:extLst>
            </p:cNvPr>
            <p:cNvSpPr/>
            <p:nvPr/>
          </p:nvSpPr>
          <p:spPr>
            <a:xfrm>
              <a:off x="6333810" y="239929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4" name="Flowchart: Connector 173">
              <a:extLst>
                <a:ext uri="{FF2B5EF4-FFF2-40B4-BE49-F238E27FC236}">
                  <a16:creationId xmlns:a16="http://schemas.microsoft.com/office/drawing/2014/main" id="{60437958-10F8-4CE2-ABE7-92191869F2C6}"/>
                </a:ext>
              </a:extLst>
            </p:cNvPr>
            <p:cNvSpPr/>
            <p:nvPr/>
          </p:nvSpPr>
          <p:spPr>
            <a:xfrm>
              <a:off x="6330833" y="256001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5" name="Flowchart: Connector 174">
              <a:extLst>
                <a:ext uri="{FF2B5EF4-FFF2-40B4-BE49-F238E27FC236}">
                  <a16:creationId xmlns:a16="http://schemas.microsoft.com/office/drawing/2014/main" id="{23871407-2A33-4526-BB3F-E1EC5F10B0C3}"/>
                </a:ext>
              </a:extLst>
            </p:cNvPr>
            <p:cNvSpPr/>
            <p:nvPr/>
          </p:nvSpPr>
          <p:spPr>
            <a:xfrm>
              <a:off x="5997860" y="216695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6" name="Flowchart: Connector 175">
              <a:extLst>
                <a:ext uri="{FF2B5EF4-FFF2-40B4-BE49-F238E27FC236}">
                  <a16:creationId xmlns:a16="http://schemas.microsoft.com/office/drawing/2014/main" id="{570690BE-340A-4CAD-B84B-A7B087A3C955}"/>
                </a:ext>
              </a:extLst>
            </p:cNvPr>
            <p:cNvSpPr/>
            <p:nvPr/>
          </p:nvSpPr>
          <p:spPr>
            <a:xfrm>
              <a:off x="6017250" y="204586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7" name="Flowchart: Connector 176">
              <a:extLst>
                <a:ext uri="{FF2B5EF4-FFF2-40B4-BE49-F238E27FC236}">
                  <a16:creationId xmlns:a16="http://schemas.microsoft.com/office/drawing/2014/main" id="{5F3F0B84-1116-4BBA-8FDB-BDD1C1EF4272}"/>
                </a:ext>
              </a:extLst>
            </p:cNvPr>
            <p:cNvSpPr/>
            <p:nvPr/>
          </p:nvSpPr>
          <p:spPr>
            <a:xfrm>
              <a:off x="5758061" y="212467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8" name="Flowchart: Connector 177">
              <a:extLst>
                <a:ext uri="{FF2B5EF4-FFF2-40B4-BE49-F238E27FC236}">
                  <a16:creationId xmlns:a16="http://schemas.microsoft.com/office/drawing/2014/main" id="{EDF7B41B-D147-43BE-9800-158D5F124386}"/>
                </a:ext>
              </a:extLst>
            </p:cNvPr>
            <p:cNvSpPr/>
            <p:nvPr/>
          </p:nvSpPr>
          <p:spPr>
            <a:xfrm>
              <a:off x="5758887" y="2371442"/>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79" name="Flowchart: Connector 178">
              <a:extLst>
                <a:ext uri="{FF2B5EF4-FFF2-40B4-BE49-F238E27FC236}">
                  <a16:creationId xmlns:a16="http://schemas.microsoft.com/office/drawing/2014/main" id="{0DEE8373-8315-4B35-9EC1-D0082F5797DF}"/>
                </a:ext>
              </a:extLst>
            </p:cNvPr>
            <p:cNvSpPr/>
            <p:nvPr/>
          </p:nvSpPr>
          <p:spPr>
            <a:xfrm>
              <a:off x="5586329" y="225854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80" name="Flowchart: Connector 179">
              <a:extLst>
                <a:ext uri="{FF2B5EF4-FFF2-40B4-BE49-F238E27FC236}">
                  <a16:creationId xmlns:a16="http://schemas.microsoft.com/office/drawing/2014/main" id="{0E45E6DF-F091-4612-895B-55F8006DB5BA}"/>
                </a:ext>
              </a:extLst>
            </p:cNvPr>
            <p:cNvSpPr/>
            <p:nvPr/>
          </p:nvSpPr>
          <p:spPr>
            <a:xfrm>
              <a:off x="5487045" y="240104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81" name="Flowchart: Connector 180">
              <a:extLst>
                <a:ext uri="{FF2B5EF4-FFF2-40B4-BE49-F238E27FC236}">
                  <a16:creationId xmlns:a16="http://schemas.microsoft.com/office/drawing/2014/main" id="{989D09F8-E5C3-4BEB-B1CD-94A152CA0366}"/>
                </a:ext>
              </a:extLst>
            </p:cNvPr>
            <p:cNvSpPr/>
            <p:nvPr/>
          </p:nvSpPr>
          <p:spPr>
            <a:xfrm>
              <a:off x="5303605" y="233032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82" name="Flowchart: Connector 181">
              <a:extLst>
                <a:ext uri="{FF2B5EF4-FFF2-40B4-BE49-F238E27FC236}">
                  <a16:creationId xmlns:a16="http://schemas.microsoft.com/office/drawing/2014/main" id="{6E98B1D9-6234-418A-AAD3-D5A2BB2412D7}"/>
                </a:ext>
              </a:extLst>
            </p:cNvPr>
            <p:cNvSpPr/>
            <p:nvPr/>
          </p:nvSpPr>
          <p:spPr>
            <a:xfrm>
              <a:off x="5146069" y="2189911"/>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83" name="Flowchart: Connector 182">
              <a:extLst>
                <a:ext uri="{FF2B5EF4-FFF2-40B4-BE49-F238E27FC236}">
                  <a16:creationId xmlns:a16="http://schemas.microsoft.com/office/drawing/2014/main" id="{13C1EA31-DFB1-4ED1-A5E4-C0A93E1D1437}"/>
                </a:ext>
              </a:extLst>
            </p:cNvPr>
            <p:cNvSpPr/>
            <p:nvPr/>
          </p:nvSpPr>
          <p:spPr>
            <a:xfrm>
              <a:off x="5262064" y="206199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84" name="Flowchart: Connector 183">
              <a:extLst>
                <a:ext uri="{FF2B5EF4-FFF2-40B4-BE49-F238E27FC236}">
                  <a16:creationId xmlns:a16="http://schemas.microsoft.com/office/drawing/2014/main" id="{793EE629-7F13-48F1-8814-83375547A5E1}"/>
                </a:ext>
              </a:extLst>
            </p:cNvPr>
            <p:cNvSpPr/>
            <p:nvPr/>
          </p:nvSpPr>
          <p:spPr>
            <a:xfrm>
              <a:off x="5026659" y="2247497"/>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85" name="Flowchart: Connector 184">
              <a:extLst>
                <a:ext uri="{FF2B5EF4-FFF2-40B4-BE49-F238E27FC236}">
                  <a16:creationId xmlns:a16="http://schemas.microsoft.com/office/drawing/2014/main" id="{B5E5846F-C923-4A69-A57B-5B96AEF318D1}"/>
                </a:ext>
              </a:extLst>
            </p:cNvPr>
            <p:cNvSpPr/>
            <p:nvPr/>
          </p:nvSpPr>
          <p:spPr>
            <a:xfrm>
              <a:off x="5142892" y="238502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86" name="Flowchart: Connector 185">
              <a:extLst>
                <a:ext uri="{FF2B5EF4-FFF2-40B4-BE49-F238E27FC236}">
                  <a16:creationId xmlns:a16="http://schemas.microsoft.com/office/drawing/2014/main" id="{2C2230DD-E90C-4A92-A6F6-AB8FE03C302A}"/>
                </a:ext>
              </a:extLst>
            </p:cNvPr>
            <p:cNvSpPr/>
            <p:nvPr/>
          </p:nvSpPr>
          <p:spPr>
            <a:xfrm>
              <a:off x="5078009" y="252962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0" name="Flowchart: Terminator 189">
              <a:extLst>
                <a:ext uri="{FF2B5EF4-FFF2-40B4-BE49-F238E27FC236}">
                  <a16:creationId xmlns:a16="http://schemas.microsoft.com/office/drawing/2014/main" id="{0AA83956-1D97-44FB-903C-70E890C521FF}"/>
                </a:ext>
              </a:extLst>
            </p:cNvPr>
            <p:cNvSpPr/>
            <p:nvPr/>
          </p:nvSpPr>
          <p:spPr>
            <a:xfrm>
              <a:off x="7128585" y="2544099"/>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1" name="Flowchart: Terminator 190">
              <a:extLst>
                <a:ext uri="{FF2B5EF4-FFF2-40B4-BE49-F238E27FC236}">
                  <a16:creationId xmlns:a16="http://schemas.microsoft.com/office/drawing/2014/main" id="{2E2A4DBE-6467-4E8D-88B1-180990146D04}"/>
                </a:ext>
              </a:extLst>
            </p:cNvPr>
            <p:cNvSpPr/>
            <p:nvPr/>
          </p:nvSpPr>
          <p:spPr>
            <a:xfrm rot="349208">
              <a:off x="7126721" y="2266040"/>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2" name="Flowchart: Connector 191">
              <a:extLst>
                <a:ext uri="{FF2B5EF4-FFF2-40B4-BE49-F238E27FC236}">
                  <a16:creationId xmlns:a16="http://schemas.microsoft.com/office/drawing/2014/main" id="{85F7BD22-1A6C-44E0-870D-A40C3BB168BC}"/>
                </a:ext>
              </a:extLst>
            </p:cNvPr>
            <p:cNvSpPr/>
            <p:nvPr/>
          </p:nvSpPr>
          <p:spPr>
            <a:xfrm>
              <a:off x="7475405" y="204593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3" name="Flowchart: Connector 192">
              <a:extLst>
                <a:ext uri="{FF2B5EF4-FFF2-40B4-BE49-F238E27FC236}">
                  <a16:creationId xmlns:a16="http://schemas.microsoft.com/office/drawing/2014/main" id="{9546128A-6DA0-488F-AB06-2E6A2890FA58}"/>
                </a:ext>
              </a:extLst>
            </p:cNvPr>
            <p:cNvSpPr/>
            <p:nvPr/>
          </p:nvSpPr>
          <p:spPr>
            <a:xfrm>
              <a:off x="7489292" y="212611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4" name="Flowchart: Connector 193">
              <a:extLst>
                <a:ext uri="{FF2B5EF4-FFF2-40B4-BE49-F238E27FC236}">
                  <a16:creationId xmlns:a16="http://schemas.microsoft.com/office/drawing/2014/main" id="{85EFD67C-2FE6-4976-99E4-23D6CB9B0B7E}"/>
                </a:ext>
              </a:extLst>
            </p:cNvPr>
            <p:cNvSpPr/>
            <p:nvPr/>
          </p:nvSpPr>
          <p:spPr>
            <a:xfrm>
              <a:off x="7483757" y="221875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5" name="Flowchart: Connector 194">
              <a:extLst>
                <a:ext uri="{FF2B5EF4-FFF2-40B4-BE49-F238E27FC236}">
                  <a16:creationId xmlns:a16="http://schemas.microsoft.com/office/drawing/2014/main" id="{207B291D-7BC2-4AAD-9F6B-3647CBCB1A8D}"/>
                </a:ext>
              </a:extLst>
            </p:cNvPr>
            <p:cNvSpPr/>
            <p:nvPr/>
          </p:nvSpPr>
          <p:spPr>
            <a:xfrm>
              <a:off x="7483757" y="231030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6" name="Flowchart: Connector 195">
              <a:extLst>
                <a:ext uri="{FF2B5EF4-FFF2-40B4-BE49-F238E27FC236}">
                  <a16:creationId xmlns:a16="http://schemas.microsoft.com/office/drawing/2014/main" id="{DFC190EC-1113-4F69-AACC-DC0086A25F8A}"/>
                </a:ext>
              </a:extLst>
            </p:cNvPr>
            <p:cNvSpPr/>
            <p:nvPr/>
          </p:nvSpPr>
          <p:spPr>
            <a:xfrm>
              <a:off x="7503488" y="241011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7" name="Flowchart: Connector 196">
              <a:extLst>
                <a:ext uri="{FF2B5EF4-FFF2-40B4-BE49-F238E27FC236}">
                  <a16:creationId xmlns:a16="http://schemas.microsoft.com/office/drawing/2014/main" id="{A1A36C32-2B66-4A4E-8390-5077624BA67F}"/>
                </a:ext>
              </a:extLst>
            </p:cNvPr>
            <p:cNvSpPr/>
            <p:nvPr/>
          </p:nvSpPr>
          <p:spPr>
            <a:xfrm>
              <a:off x="7378074" y="236358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8" name="Flowchart: Connector 197">
              <a:extLst>
                <a:ext uri="{FF2B5EF4-FFF2-40B4-BE49-F238E27FC236}">
                  <a16:creationId xmlns:a16="http://schemas.microsoft.com/office/drawing/2014/main" id="{19542771-44FB-4197-A878-193D06B3FD4D}"/>
                </a:ext>
              </a:extLst>
            </p:cNvPr>
            <p:cNvSpPr/>
            <p:nvPr/>
          </p:nvSpPr>
          <p:spPr>
            <a:xfrm>
              <a:off x="7389778" y="214283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199" name="Flowchart: Connector 198">
              <a:extLst>
                <a:ext uri="{FF2B5EF4-FFF2-40B4-BE49-F238E27FC236}">
                  <a16:creationId xmlns:a16="http://schemas.microsoft.com/office/drawing/2014/main" id="{020879E6-00AE-4FA7-BC97-4EC1908D0417}"/>
                </a:ext>
              </a:extLst>
            </p:cNvPr>
            <p:cNvSpPr/>
            <p:nvPr/>
          </p:nvSpPr>
          <p:spPr>
            <a:xfrm>
              <a:off x="7363227" y="204413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0" name="Flowchart: Connector 199">
              <a:extLst>
                <a:ext uri="{FF2B5EF4-FFF2-40B4-BE49-F238E27FC236}">
                  <a16:creationId xmlns:a16="http://schemas.microsoft.com/office/drawing/2014/main" id="{88252FA2-A1CF-4EB6-A3AE-464F88DB7927}"/>
                </a:ext>
              </a:extLst>
            </p:cNvPr>
            <p:cNvSpPr/>
            <p:nvPr/>
          </p:nvSpPr>
          <p:spPr>
            <a:xfrm>
              <a:off x="7294005" y="209696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1" name="Flowchart: Connector 200">
              <a:extLst>
                <a:ext uri="{FF2B5EF4-FFF2-40B4-BE49-F238E27FC236}">
                  <a16:creationId xmlns:a16="http://schemas.microsoft.com/office/drawing/2014/main" id="{97214878-FB81-44CA-8BF8-0630EE068ED6}"/>
                </a:ext>
              </a:extLst>
            </p:cNvPr>
            <p:cNvSpPr/>
            <p:nvPr/>
          </p:nvSpPr>
          <p:spPr>
            <a:xfrm>
              <a:off x="7315613" y="219656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2" name="Flowchart: Connector 201">
              <a:extLst>
                <a:ext uri="{FF2B5EF4-FFF2-40B4-BE49-F238E27FC236}">
                  <a16:creationId xmlns:a16="http://schemas.microsoft.com/office/drawing/2014/main" id="{20D57893-D16A-4E5E-A64E-69C50BD7C47F}"/>
                </a:ext>
              </a:extLst>
            </p:cNvPr>
            <p:cNvSpPr/>
            <p:nvPr/>
          </p:nvSpPr>
          <p:spPr>
            <a:xfrm>
              <a:off x="7217230" y="213460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3" name="Flowchart: Connector 202">
              <a:extLst>
                <a:ext uri="{FF2B5EF4-FFF2-40B4-BE49-F238E27FC236}">
                  <a16:creationId xmlns:a16="http://schemas.microsoft.com/office/drawing/2014/main" id="{66DB017F-2448-461F-87AC-92CE1702CBDB}"/>
                </a:ext>
              </a:extLst>
            </p:cNvPr>
            <p:cNvSpPr/>
            <p:nvPr/>
          </p:nvSpPr>
          <p:spPr>
            <a:xfrm>
              <a:off x="7244293" y="203390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4" name="Flowchart: Connector 203">
              <a:extLst>
                <a:ext uri="{FF2B5EF4-FFF2-40B4-BE49-F238E27FC236}">
                  <a16:creationId xmlns:a16="http://schemas.microsoft.com/office/drawing/2014/main" id="{E26D22E3-EF00-4884-8365-97A30561BE4F}"/>
                </a:ext>
              </a:extLst>
            </p:cNvPr>
            <p:cNvSpPr/>
            <p:nvPr/>
          </p:nvSpPr>
          <p:spPr>
            <a:xfrm>
              <a:off x="7161883" y="204856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5" name="Flowchart: Connector 204">
              <a:extLst>
                <a:ext uri="{FF2B5EF4-FFF2-40B4-BE49-F238E27FC236}">
                  <a16:creationId xmlns:a16="http://schemas.microsoft.com/office/drawing/2014/main" id="{0F92C018-D4B6-4C1F-B0D0-6F66F3F73352}"/>
                </a:ext>
              </a:extLst>
            </p:cNvPr>
            <p:cNvSpPr/>
            <p:nvPr/>
          </p:nvSpPr>
          <p:spPr>
            <a:xfrm>
              <a:off x="7152208" y="215289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6" name="Flowchart: Connector 205">
              <a:extLst>
                <a:ext uri="{FF2B5EF4-FFF2-40B4-BE49-F238E27FC236}">
                  <a16:creationId xmlns:a16="http://schemas.microsoft.com/office/drawing/2014/main" id="{E503CA96-11DA-4D82-96AE-18FFB05B88AB}"/>
                </a:ext>
              </a:extLst>
            </p:cNvPr>
            <p:cNvSpPr/>
            <p:nvPr/>
          </p:nvSpPr>
          <p:spPr>
            <a:xfrm>
              <a:off x="7259029" y="232217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7" name="Flowchart: Connector 206">
              <a:extLst>
                <a:ext uri="{FF2B5EF4-FFF2-40B4-BE49-F238E27FC236}">
                  <a16:creationId xmlns:a16="http://schemas.microsoft.com/office/drawing/2014/main" id="{6D59E8EA-4F87-43F0-801A-2A3C94DF8BE0}"/>
                </a:ext>
              </a:extLst>
            </p:cNvPr>
            <p:cNvSpPr/>
            <p:nvPr/>
          </p:nvSpPr>
          <p:spPr>
            <a:xfrm>
              <a:off x="7197492" y="236819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8" name="Flowchart: Connector 207">
              <a:extLst>
                <a:ext uri="{FF2B5EF4-FFF2-40B4-BE49-F238E27FC236}">
                  <a16:creationId xmlns:a16="http://schemas.microsoft.com/office/drawing/2014/main" id="{FCF495A0-D948-47C6-895C-25748321E4C5}"/>
                </a:ext>
              </a:extLst>
            </p:cNvPr>
            <p:cNvSpPr/>
            <p:nvPr/>
          </p:nvSpPr>
          <p:spPr>
            <a:xfrm>
              <a:off x="7265853" y="247344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09" name="Flowchart: Connector 208">
              <a:extLst>
                <a:ext uri="{FF2B5EF4-FFF2-40B4-BE49-F238E27FC236}">
                  <a16:creationId xmlns:a16="http://schemas.microsoft.com/office/drawing/2014/main" id="{33CEFFFB-3867-48B4-B24C-41D476FB7FFA}"/>
                </a:ext>
              </a:extLst>
            </p:cNvPr>
            <p:cNvSpPr/>
            <p:nvPr/>
          </p:nvSpPr>
          <p:spPr>
            <a:xfrm>
              <a:off x="7383610" y="244910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0" name="Flowchart: Connector 209">
              <a:extLst>
                <a:ext uri="{FF2B5EF4-FFF2-40B4-BE49-F238E27FC236}">
                  <a16:creationId xmlns:a16="http://schemas.microsoft.com/office/drawing/2014/main" id="{65BF7A52-C2D9-4CDD-A96A-49C0226ABACB}"/>
                </a:ext>
              </a:extLst>
            </p:cNvPr>
            <p:cNvSpPr/>
            <p:nvPr/>
          </p:nvSpPr>
          <p:spPr>
            <a:xfrm>
              <a:off x="7356010" y="253322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1" name="Flowchart: Connector 210">
              <a:extLst>
                <a:ext uri="{FF2B5EF4-FFF2-40B4-BE49-F238E27FC236}">
                  <a16:creationId xmlns:a16="http://schemas.microsoft.com/office/drawing/2014/main" id="{30F274B6-123A-41A8-87D0-AFAA7AEA22C3}"/>
                </a:ext>
              </a:extLst>
            </p:cNvPr>
            <p:cNvSpPr/>
            <p:nvPr/>
          </p:nvSpPr>
          <p:spPr>
            <a:xfrm>
              <a:off x="7513814" y="249771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2" name="Flowchart: Connector 211">
              <a:extLst>
                <a:ext uri="{FF2B5EF4-FFF2-40B4-BE49-F238E27FC236}">
                  <a16:creationId xmlns:a16="http://schemas.microsoft.com/office/drawing/2014/main" id="{CBF27EBE-85E5-4303-9C8C-20D81E7BAE66}"/>
                </a:ext>
              </a:extLst>
            </p:cNvPr>
            <p:cNvSpPr/>
            <p:nvPr/>
          </p:nvSpPr>
          <p:spPr>
            <a:xfrm>
              <a:off x="7295732" y="258416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3" name="Flowchart: Connector 212">
              <a:extLst>
                <a:ext uri="{FF2B5EF4-FFF2-40B4-BE49-F238E27FC236}">
                  <a16:creationId xmlns:a16="http://schemas.microsoft.com/office/drawing/2014/main" id="{9006B5A8-C0DC-4022-84F1-A19AE3B106E1}"/>
                </a:ext>
              </a:extLst>
            </p:cNvPr>
            <p:cNvSpPr/>
            <p:nvPr/>
          </p:nvSpPr>
          <p:spPr>
            <a:xfrm>
              <a:off x="7179901" y="260649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4" name="Flowchart: Connector 213">
              <a:extLst>
                <a:ext uri="{FF2B5EF4-FFF2-40B4-BE49-F238E27FC236}">
                  <a16:creationId xmlns:a16="http://schemas.microsoft.com/office/drawing/2014/main" id="{4E1CCB88-56F5-4FAD-AC67-7439232AB314}"/>
                </a:ext>
              </a:extLst>
            </p:cNvPr>
            <p:cNvSpPr/>
            <p:nvPr/>
          </p:nvSpPr>
          <p:spPr>
            <a:xfrm>
              <a:off x="7172457" y="244896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5" name="Flowchart: Connector 214">
              <a:extLst>
                <a:ext uri="{FF2B5EF4-FFF2-40B4-BE49-F238E27FC236}">
                  <a16:creationId xmlns:a16="http://schemas.microsoft.com/office/drawing/2014/main" id="{EF56696C-D569-49A3-9A8B-197603CF58C2}"/>
                </a:ext>
              </a:extLst>
            </p:cNvPr>
            <p:cNvSpPr/>
            <p:nvPr/>
          </p:nvSpPr>
          <p:spPr>
            <a:xfrm>
              <a:off x="7098470" y="248308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6" name="Flowchart: Connector 215">
              <a:extLst>
                <a:ext uri="{FF2B5EF4-FFF2-40B4-BE49-F238E27FC236}">
                  <a16:creationId xmlns:a16="http://schemas.microsoft.com/office/drawing/2014/main" id="{3432CAC9-CFFE-4075-BB0B-149CB9F6BFFD}"/>
                </a:ext>
              </a:extLst>
            </p:cNvPr>
            <p:cNvSpPr/>
            <p:nvPr/>
          </p:nvSpPr>
          <p:spPr>
            <a:xfrm>
              <a:off x="7065253" y="239281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7" name="Flowchart: Connector 216">
              <a:extLst>
                <a:ext uri="{FF2B5EF4-FFF2-40B4-BE49-F238E27FC236}">
                  <a16:creationId xmlns:a16="http://schemas.microsoft.com/office/drawing/2014/main" id="{1B455419-80E7-4CC1-AFC4-84D8CDF2A711}"/>
                </a:ext>
              </a:extLst>
            </p:cNvPr>
            <p:cNvSpPr/>
            <p:nvPr/>
          </p:nvSpPr>
          <p:spPr>
            <a:xfrm>
              <a:off x="7584424" y="220085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8" name="Flowchart: Connector 217">
              <a:extLst>
                <a:ext uri="{FF2B5EF4-FFF2-40B4-BE49-F238E27FC236}">
                  <a16:creationId xmlns:a16="http://schemas.microsoft.com/office/drawing/2014/main" id="{E6DDABF3-CD3C-413F-9C92-6D66428DC45A}"/>
                </a:ext>
              </a:extLst>
            </p:cNvPr>
            <p:cNvSpPr/>
            <p:nvPr/>
          </p:nvSpPr>
          <p:spPr>
            <a:xfrm>
              <a:off x="7564279" y="228416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19" name="Flowchart: Connector 218">
              <a:extLst>
                <a:ext uri="{FF2B5EF4-FFF2-40B4-BE49-F238E27FC236}">
                  <a16:creationId xmlns:a16="http://schemas.microsoft.com/office/drawing/2014/main" id="{E9024C38-702D-454C-8B33-A72C97DA9543}"/>
                </a:ext>
              </a:extLst>
            </p:cNvPr>
            <p:cNvSpPr/>
            <p:nvPr/>
          </p:nvSpPr>
          <p:spPr>
            <a:xfrm>
              <a:off x="7572583" y="203949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0" name="Flowchart: Connector 219">
              <a:extLst>
                <a:ext uri="{FF2B5EF4-FFF2-40B4-BE49-F238E27FC236}">
                  <a16:creationId xmlns:a16="http://schemas.microsoft.com/office/drawing/2014/main" id="{824BAAC6-377D-489F-8CAF-C01B9506FFED}"/>
                </a:ext>
              </a:extLst>
            </p:cNvPr>
            <p:cNvSpPr/>
            <p:nvPr/>
          </p:nvSpPr>
          <p:spPr>
            <a:xfrm>
              <a:off x="7616576" y="246195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1" name="Flowchart: Connector 220">
              <a:extLst>
                <a:ext uri="{FF2B5EF4-FFF2-40B4-BE49-F238E27FC236}">
                  <a16:creationId xmlns:a16="http://schemas.microsoft.com/office/drawing/2014/main" id="{E7010DBA-2DAB-4F1C-ABAB-D593212F9310}"/>
                </a:ext>
              </a:extLst>
            </p:cNvPr>
            <p:cNvSpPr/>
            <p:nvPr/>
          </p:nvSpPr>
          <p:spPr>
            <a:xfrm>
              <a:off x="7443739" y="257891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2" name="Flowchart: Connector 221">
              <a:extLst>
                <a:ext uri="{FF2B5EF4-FFF2-40B4-BE49-F238E27FC236}">
                  <a16:creationId xmlns:a16="http://schemas.microsoft.com/office/drawing/2014/main" id="{36B6C723-234F-4AF3-8BAC-7F1F1FCD006E}"/>
                </a:ext>
              </a:extLst>
            </p:cNvPr>
            <p:cNvSpPr/>
            <p:nvPr/>
          </p:nvSpPr>
          <p:spPr>
            <a:xfrm>
              <a:off x="7566625" y="212467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3" name="Flowchart: Connector 222">
              <a:extLst>
                <a:ext uri="{FF2B5EF4-FFF2-40B4-BE49-F238E27FC236}">
                  <a16:creationId xmlns:a16="http://schemas.microsoft.com/office/drawing/2014/main" id="{A4457E44-81E3-4788-BFCA-F6D9DC49C879}"/>
                </a:ext>
              </a:extLst>
            </p:cNvPr>
            <p:cNvSpPr/>
            <p:nvPr/>
          </p:nvSpPr>
          <p:spPr>
            <a:xfrm>
              <a:off x="7567451" y="2371442"/>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4" name="Flowchart: Connector 223">
              <a:extLst>
                <a:ext uri="{FF2B5EF4-FFF2-40B4-BE49-F238E27FC236}">
                  <a16:creationId xmlns:a16="http://schemas.microsoft.com/office/drawing/2014/main" id="{C8A342CA-803B-4F29-A19A-F1E54F0958D1}"/>
                </a:ext>
              </a:extLst>
            </p:cNvPr>
            <p:cNvSpPr/>
            <p:nvPr/>
          </p:nvSpPr>
          <p:spPr>
            <a:xfrm>
              <a:off x="7394893" y="225854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5" name="Flowchart: Connector 224">
              <a:extLst>
                <a:ext uri="{FF2B5EF4-FFF2-40B4-BE49-F238E27FC236}">
                  <a16:creationId xmlns:a16="http://schemas.microsoft.com/office/drawing/2014/main" id="{4865755E-FAE7-415B-BF87-E0EABBE1EC34}"/>
                </a:ext>
              </a:extLst>
            </p:cNvPr>
            <p:cNvSpPr/>
            <p:nvPr/>
          </p:nvSpPr>
          <p:spPr>
            <a:xfrm>
              <a:off x="7295609" y="240104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6" name="Flowchart: Connector 225">
              <a:extLst>
                <a:ext uri="{FF2B5EF4-FFF2-40B4-BE49-F238E27FC236}">
                  <a16:creationId xmlns:a16="http://schemas.microsoft.com/office/drawing/2014/main" id="{67EC9630-3FD1-4FD8-BB30-0E2AA365FC2B}"/>
                </a:ext>
              </a:extLst>
            </p:cNvPr>
            <p:cNvSpPr/>
            <p:nvPr/>
          </p:nvSpPr>
          <p:spPr>
            <a:xfrm>
              <a:off x="7112169" y="233032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7" name="Flowchart: Connector 226">
              <a:extLst>
                <a:ext uri="{FF2B5EF4-FFF2-40B4-BE49-F238E27FC236}">
                  <a16:creationId xmlns:a16="http://schemas.microsoft.com/office/drawing/2014/main" id="{7E14F90F-2A3A-49AD-843B-296B598A7C01}"/>
                </a:ext>
              </a:extLst>
            </p:cNvPr>
            <p:cNvSpPr/>
            <p:nvPr/>
          </p:nvSpPr>
          <p:spPr>
            <a:xfrm>
              <a:off x="7070628" y="206199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8" name="Flowchart: Connector 227">
              <a:extLst>
                <a:ext uri="{FF2B5EF4-FFF2-40B4-BE49-F238E27FC236}">
                  <a16:creationId xmlns:a16="http://schemas.microsoft.com/office/drawing/2014/main" id="{5F32BB41-E48D-46CE-A329-D219247757BF}"/>
                </a:ext>
              </a:extLst>
            </p:cNvPr>
            <p:cNvSpPr/>
            <p:nvPr/>
          </p:nvSpPr>
          <p:spPr>
            <a:xfrm>
              <a:off x="6958293" y="2077532"/>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29" name="Flowchart: Connector 228">
              <a:extLst>
                <a:ext uri="{FF2B5EF4-FFF2-40B4-BE49-F238E27FC236}">
                  <a16:creationId xmlns:a16="http://schemas.microsoft.com/office/drawing/2014/main" id="{EF71A7A7-C7FE-4691-A083-AD84EC2302CA}"/>
                </a:ext>
              </a:extLst>
            </p:cNvPr>
            <p:cNvSpPr/>
            <p:nvPr/>
          </p:nvSpPr>
          <p:spPr>
            <a:xfrm>
              <a:off x="6994481" y="234027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30" name="Flowchart: Connector 229">
              <a:extLst>
                <a:ext uri="{FF2B5EF4-FFF2-40B4-BE49-F238E27FC236}">
                  <a16:creationId xmlns:a16="http://schemas.microsoft.com/office/drawing/2014/main" id="{EB00D77F-B8EA-4B7B-BC76-5C8715F686AA}"/>
                </a:ext>
              </a:extLst>
            </p:cNvPr>
            <p:cNvSpPr/>
            <p:nvPr/>
          </p:nvSpPr>
          <p:spPr>
            <a:xfrm>
              <a:off x="7043207" y="258717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31" name="Flowchart: Connector 230">
              <a:extLst>
                <a:ext uri="{FF2B5EF4-FFF2-40B4-BE49-F238E27FC236}">
                  <a16:creationId xmlns:a16="http://schemas.microsoft.com/office/drawing/2014/main" id="{4AF63CD5-624A-4D8C-803F-86E47D5124CC}"/>
                </a:ext>
              </a:extLst>
            </p:cNvPr>
            <p:cNvSpPr/>
            <p:nvPr/>
          </p:nvSpPr>
          <p:spPr>
            <a:xfrm>
              <a:off x="7042512" y="218203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32" name="Flowchart: Connector 231">
              <a:extLst>
                <a:ext uri="{FF2B5EF4-FFF2-40B4-BE49-F238E27FC236}">
                  <a16:creationId xmlns:a16="http://schemas.microsoft.com/office/drawing/2014/main" id="{ADCCE4AA-C182-4BBE-B399-8A290ABF8B4F}"/>
                </a:ext>
              </a:extLst>
            </p:cNvPr>
            <p:cNvSpPr/>
            <p:nvPr/>
          </p:nvSpPr>
          <p:spPr>
            <a:xfrm>
              <a:off x="6973562" y="244261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33" name="Flowchart: Terminator 232">
              <a:extLst>
                <a:ext uri="{FF2B5EF4-FFF2-40B4-BE49-F238E27FC236}">
                  <a16:creationId xmlns:a16="http://schemas.microsoft.com/office/drawing/2014/main" id="{8A3B48E4-44B7-4EE2-A8D0-6B4CD31AB110}"/>
                </a:ext>
              </a:extLst>
            </p:cNvPr>
            <p:cNvSpPr/>
            <p:nvPr/>
          </p:nvSpPr>
          <p:spPr>
            <a:xfrm rot="9443707">
              <a:off x="7538973" y="2576921"/>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34" name="Flowchart: Connector 233">
              <a:extLst>
                <a:ext uri="{FF2B5EF4-FFF2-40B4-BE49-F238E27FC236}">
                  <a16:creationId xmlns:a16="http://schemas.microsoft.com/office/drawing/2014/main" id="{B83F4493-E43A-4BC6-92D2-4D9556DAD944}"/>
                </a:ext>
              </a:extLst>
            </p:cNvPr>
            <p:cNvSpPr/>
            <p:nvPr/>
          </p:nvSpPr>
          <p:spPr>
            <a:xfrm>
              <a:off x="7667669" y="225854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35" name="Flowchart: Connector 234">
              <a:extLst>
                <a:ext uri="{FF2B5EF4-FFF2-40B4-BE49-F238E27FC236}">
                  <a16:creationId xmlns:a16="http://schemas.microsoft.com/office/drawing/2014/main" id="{740B23AA-D448-4BA7-99D5-6D5B88E964A0}"/>
                </a:ext>
              </a:extLst>
            </p:cNvPr>
            <p:cNvSpPr/>
            <p:nvPr/>
          </p:nvSpPr>
          <p:spPr>
            <a:xfrm>
              <a:off x="7648485" y="213377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36" name="Flowchart: Connector 235">
              <a:extLst>
                <a:ext uri="{FF2B5EF4-FFF2-40B4-BE49-F238E27FC236}">
                  <a16:creationId xmlns:a16="http://schemas.microsoft.com/office/drawing/2014/main" id="{477C1413-DD1B-4AE4-9B54-71F43EEECD92}"/>
                </a:ext>
              </a:extLst>
            </p:cNvPr>
            <p:cNvSpPr/>
            <p:nvPr/>
          </p:nvSpPr>
          <p:spPr>
            <a:xfrm>
              <a:off x="7781657" y="229557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grpSp>
      <p:grpSp>
        <p:nvGrpSpPr>
          <p:cNvPr id="239" name="Group 238">
            <a:extLst>
              <a:ext uri="{FF2B5EF4-FFF2-40B4-BE49-F238E27FC236}">
                <a16:creationId xmlns:a16="http://schemas.microsoft.com/office/drawing/2014/main" id="{0865D8AF-E99B-4428-933E-BF5979006060}"/>
              </a:ext>
            </a:extLst>
          </p:cNvPr>
          <p:cNvGrpSpPr/>
          <p:nvPr/>
        </p:nvGrpSpPr>
        <p:grpSpPr>
          <a:xfrm>
            <a:off x="1505286" y="2336742"/>
            <a:ext cx="2428727" cy="501718"/>
            <a:chOff x="4890396" y="2004405"/>
            <a:chExt cx="3238302" cy="668957"/>
          </a:xfrm>
        </p:grpSpPr>
        <p:sp>
          <p:nvSpPr>
            <p:cNvPr id="240" name="Flowchart: Terminator 239">
              <a:extLst>
                <a:ext uri="{FF2B5EF4-FFF2-40B4-BE49-F238E27FC236}">
                  <a16:creationId xmlns:a16="http://schemas.microsoft.com/office/drawing/2014/main" id="{3ADF2066-DA3E-421B-BBD6-984F6A2B7539}"/>
                </a:ext>
              </a:extLst>
            </p:cNvPr>
            <p:cNvSpPr/>
            <p:nvPr/>
          </p:nvSpPr>
          <p:spPr>
            <a:xfrm rot="1676132">
              <a:off x="6436198" y="2452522"/>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1" name="Flowchart: Terminator 240">
              <a:extLst>
                <a:ext uri="{FF2B5EF4-FFF2-40B4-BE49-F238E27FC236}">
                  <a16:creationId xmlns:a16="http://schemas.microsoft.com/office/drawing/2014/main" id="{B195F801-7BE4-4F16-AC26-A0BCDC85A15D}"/>
                </a:ext>
              </a:extLst>
            </p:cNvPr>
            <p:cNvSpPr/>
            <p:nvPr/>
          </p:nvSpPr>
          <p:spPr>
            <a:xfrm rot="559382">
              <a:off x="5951670" y="2572736"/>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2" name="Flowchart: Terminator 241">
              <a:extLst>
                <a:ext uri="{FF2B5EF4-FFF2-40B4-BE49-F238E27FC236}">
                  <a16:creationId xmlns:a16="http://schemas.microsoft.com/office/drawing/2014/main" id="{00CC6762-1F72-4A14-BA06-A85A8F64D9F6}"/>
                </a:ext>
              </a:extLst>
            </p:cNvPr>
            <p:cNvSpPr/>
            <p:nvPr/>
          </p:nvSpPr>
          <p:spPr>
            <a:xfrm>
              <a:off x="7895219" y="2186189"/>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3" name="Flowchart: Terminator 242">
              <a:extLst>
                <a:ext uri="{FF2B5EF4-FFF2-40B4-BE49-F238E27FC236}">
                  <a16:creationId xmlns:a16="http://schemas.microsoft.com/office/drawing/2014/main" id="{17B5F545-7FBF-4794-8A96-F285F3372A02}"/>
                </a:ext>
              </a:extLst>
            </p:cNvPr>
            <p:cNvSpPr/>
            <p:nvPr/>
          </p:nvSpPr>
          <p:spPr>
            <a:xfrm>
              <a:off x="5405714" y="2591965"/>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4" name="Flowchart: Terminator 243">
              <a:extLst>
                <a:ext uri="{FF2B5EF4-FFF2-40B4-BE49-F238E27FC236}">
                  <a16:creationId xmlns:a16="http://schemas.microsoft.com/office/drawing/2014/main" id="{7F9D8D48-84C3-4622-89EA-851952B1CA7D}"/>
                </a:ext>
              </a:extLst>
            </p:cNvPr>
            <p:cNvSpPr/>
            <p:nvPr/>
          </p:nvSpPr>
          <p:spPr>
            <a:xfrm>
              <a:off x="4965215" y="2163945"/>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5" name="Flowchart: Terminator 244">
              <a:extLst>
                <a:ext uri="{FF2B5EF4-FFF2-40B4-BE49-F238E27FC236}">
                  <a16:creationId xmlns:a16="http://schemas.microsoft.com/office/drawing/2014/main" id="{94EAC8A8-6911-4223-82A2-01B50A2B9D9F}"/>
                </a:ext>
              </a:extLst>
            </p:cNvPr>
            <p:cNvSpPr/>
            <p:nvPr/>
          </p:nvSpPr>
          <p:spPr>
            <a:xfrm>
              <a:off x="6041540" y="2115069"/>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6" name="Flowchart: Terminator 245">
              <a:extLst>
                <a:ext uri="{FF2B5EF4-FFF2-40B4-BE49-F238E27FC236}">
                  <a16:creationId xmlns:a16="http://schemas.microsoft.com/office/drawing/2014/main" id="{3E7CC2F7-97B4-47C8-8BA5-FC34A66ADE67}"/>
                </a:ext>
              </a:extLst>
            </p:cNvPr>
            <p:cNvSpPr/>
            <p:nvPr/>
          </p:nvSpPr>
          <p:spPr>
            <a:xfrm>
              <a:off x="6035092" y="2288900"/>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7" name="Flowchart: Terminator 246">
              <a:extLst>
                <a:ext uri="{FF2B5EF4-FFF2-40B4-BE49-F238E27FC236}">
                  <a16:creationId xmlns:a16="http://schemas.microsoft.com/office/drawing/2014/main" id="{35F3E8C9-236A-43AC-B5DF-91FB42838B65}"/>
                </a:ext>
              </a:extLst>
            </p:cNvPr>
            <p:cNvSpPr/>
            <p:nvPr/>
          </p:nvSpPr>
          <p:spPr>
            <a:xfrm rot="956424">
              <a:off x="5928839" y="2350777"/>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8" name="Flowchart: Terminator 247">
              <a:extLst>
                <a:ext uri="{FF2B5EF4-FFF2-40B4-BE49-F238E27FC236}">
                  <a16:creationId xmlns:a16="http://schemas.microsoft.com/office/drawing/2014/main" id="{0542A0F9-954F-4B66-A797-52704DCBCF1F}"/>
                </a:ext>
              </a:extLst>
            </p:cNvPr>
            <p:cNvSpPr/>
            <p:nvPr/>
          </p:nvSpPr>
          <p:spPr>
            <a:xfrm rot="956424">
              <a:off x="5053213" y="2025580"/>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49" name="Flowchart: Terminator 248">
              <a:extLst>
                <a:ext uri="{FF2B5EF4-FFF2-40B4-BE49-F238E27FC236}">
                  <a16:creationId xmlns:a16="http://schemas.microsoft.com/office/drawing/2014/main" id="{789546FD-7400-47EB-B652-84B2C4DFC1BA}"/>
                </a:ext>
              </a:extLst>
            </p:cNvPr>
            <p:cNvSpPr/>
            <p:nvPr/>
          </p:nvSpPr>
          <p:spPr>
            <a:xfrm>
              <a:off x="6634917" y="2331904"/>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0" name="Flowchart: Terminator 249">
              <a:extLst>
                <a:ext uri="{FF2B5EF4-FFF2-40B4-BE49-F238E27FC236}">
                  <a16:creationId xmlns:a16="http://schemas.microsoft.com/office/drawing/2014/main" id="{F1196234-CFFB-4C70-A93D-D688458C27D5}"/>
                </a:ext>
              </a:extLst>
            </p:cNvPr>
            <p:cNvSpPr/>
            <p:nvPr/>
          </p:nvSpPr>
          <p:spPr>
            <a:xfrm>
              <a:off x="6763848" y="2496507"/>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1" name="Flowchart: Terminator 250">
              <a:extLst>
                <a:ext uri="{FF2B5EF4-FFF2-40B4-BE49-F238E27FC236}">
                  <a16:creationId xmlns:a16="http://schemas.microsoft.com/office/drawing/2014/main" id="{F3BB4A95-400F-4956-A13E-800495CA3F3E}"/>
                </a:ext>
              </a:extLst>
            </p:cNvPr>
            <p:cNvSpPr/>
            <p:nvPr/>
          </p:nvSpPr>
          <p:spPr>
            <a:xfrm>
              <a:off x="6924255" y="2266040"/>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2" name="Flowchart: Terminator 251">
              <a:extLst>
                <a:ext uri="{FF2B5EF4-FFF2-40B4-BE49-F238E27FC236}">
                  <a16:creationId xmlns:a16="http://schemas.microsoft.com/office/drawing/2014/main" id="{4F784920-2C93-4A45-BAAB-06619DF5728D}"/>
                </a:ext>
              </a:extLst>
            </p:cNvPr>
            <p:cNvSpPr/>
            <p:nvPr/>
          </p:nvSpPr>
          <p:spPr>
            <a:xfrm rot="20269746">
              <a:off x="7791715" y="2111130"/>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3" name="Flowchart: Terminator 252">
              <a:extLst>
                <a:ext uri="{FF2B5EF4-FFF2-40B4-BE49-F238E27FC236}">
                  <a16:creationId xmlns:a16="http://schemas.microsoft.com/office/drawing/2014/main" id="{DCFDE15D-3D48-4196-B0B5-B62F148ED769}"/>
                </a:ext>
              </a:extLst>
            </p:cNvPr>
            <p:cNvSpPr/>
            <p:nvPr/>
          </p:nvSpPr>
          <p:spPr>
            <a:xfrm rot="20269746">
              <a:off x="6456801" y="2173708"/>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4" name="Flowchart: Terminator 253">
              <a:extLst>
                <a:ext uri="{FF2B5EF4-FFF2-40B4-BE49-F238E27FC236}">
                  <a16:creationId xmlns:a16="http://schemas.microsoft.com/office/drawing/2014/main" id="{2AF7B99C-C944-4BC5-84AB-E57AE7702503}"/>
                </a:ext>
              </a:extLst>
            </p:cNvPr>
            <p:cNvSpPr/>
            <p:nvPr/>
          </p:nvSpPr>
          <p:spPr>
            <a:xfrm rot="349208">
              <a:off x="6271973" y="2336981"/>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5" name="Flowchart: Terminator 254">
              <a:extLst>
                <a:ext uri="{FF2B5EF4-FFF2-40B4-BE49-F238E27FC236}">
                  <a16:creationId xmlns:a16="http://schemas.microsoft.com/office/drawing/2014/main" id="{DAAC4733-8360-47B1-8204-84213E3E21F6}"/>
                </a:ext>
              </a:extLst>
            </p:cNvPr>
            <p:cNvSpPr/>
            <p:nvPr/>
          </p:nvSpPr>
          <p:spPr>
            <a:xfrm rot="349208">
              <a:off x="6093876" y="2505313"/>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6" name="Flowchart: Terminator 255">
              <a:extLst>
                <a:ext uri="{FF2B5EF4-FFF2-40B4-BE49-F238E27FC236}">
                  <a16:creationId xmlns:a16="http://schemas.microsoft.com/office/drawing/2014/main" id="{00B0077B-D1A7-4703-B08C-CD079889CC57}"/>
                </a:ext>
              </a:extLst>
            </p:cNvPr>
            <p:cNvSpPr/>
            <p:nvPr/>
          </p:nvSpPr>
          <p:spPr>
            <a:xfrm rot="349208">
              <a:off x="6700605" y="2404057"/>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7" name="Flowchart: Terminator 256">
              <a:extLst>
                <a:ext uri="{FF2B5EF4-FFF2-40B4-BE49-F238E27FC236}">
                  <a16:creationId xmlns:a16="http://schemas.microsoft.com/office/drawing/2014/main" id="{2DEB949E-BA69-4895-89E2-809280DD4C13}"/>
                </a:ext>
              </a:extLst>
            </p:cNvPr>
            <p:cNvSpPr/>
            <p:nvPr/>
          </p:nvSpPr>
          <p:spPr>
            <a:xfrm rot="349208">
              <a:off x="7905101" y="2439147"/>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8" name="Flowchart: Terminator 257">
              <a:extLst>
                <a:ext uri="{FF2B5EF4-FFF2-40B4-BE49-F238E27FC236}">
                  <a16:creationId xmlns:a16="http://schemas.microsoft.com/office/drawing/2014/main" id="{3AC49748-1F39-4B33-BA88-13019ADA2348}"/>
                </a:ext>
              </a:extLst>
            </p:cNvPr>
            <p:cNvSpPr/>
            <p:nvPr/>
          </p:nvSpPr>
          <p:spPr>
            <a:xfrm rot="349208">
              <a:off x="6694492" y="2598624"/>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59" name="Flowchart: Terminator 258">
              <a:extLst>
                <a:ext uri="{FF2B5EF4-FFF2-40B4-BE49-F238E27FC236}">
                  <a16:creationId xmlns:a16="http://schemas.microsoft.com/office/drawing/2014/main" id="{87746ACA-EB91-4902-8BE4-99DC6223C400}"/>
                </a:ext>
              </a:extLst>
            </p:cNvPr>
            <p:cNvSpPr/>
            <p:nvPr/>
          </p:nvSpPr>
          <p:spPr>
            <a:xfrm rot="349208">
              <a:off x="6432789" y="2598624"/>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60" name="Flowchart: Terminator 259">
              <a:extLst>
                <a:ext uri="{FF2B5EF4-FFF2-40B4-BE49-F238E27FC236}">
                  <a16:creationId xmlns:a16="http://schemas.microsoft.com/office/drawing/2014/main" id="{C74CBDD9-21B6-4FF3-B0ED-36B49518BD90}"/>
                </a:ext>
              </a:extLst>
            </p:cNvPr>
            <p:cNvSpPr/>
            <p:nvPr/>
          </p:nvSpPr>
          <p:spPr>
            <a:xfrm rot="349208">
              <a:off x="5744466" y="2576211"/>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61" name="Flowchart: Terminator 260">
              <a:extLst>
                <a:ext uri="{FF2B5EF4-FFF2-40B4-BE49-F238E27FC236}">
                  <a16:creationId xmlns:a16="http://schemas.microsoft.com/office/drawing/2014/main" id="{0E7D1507-2246-483E-B6E2-53C255D74BBA}"/>
                </a:ext>
              </a:extLst>
            </p:cNvPr>
            <p:cNvSpPr/>
            <p:nvPr/>
          </p:nvSpPr>
          <p:spPr>
            <a:xfrm rot="349208">
              <a:off x="5832553" y="2060545"/>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62" name="Flowchart: Terminator 261">
              <a:extLst>
                <a:ext uri="{FF2B5EF4-FFF2-40B4-BE49-F238E27FC236}">
                  <a16:creationId xmlns:a16="http://schemas.microsoft.com/office/drawing/2014/main" id="{A0A2906B-3CA2-47B6-BDCE-3A0D93F3779B}"/>
                </a:ext>
              </a:extLst>
            </p:cNvPr>
            <p:cNvSpPr/>
            <p:nvPr/>
          </p:nvSpPr>
          <p:spPr>
            <a:xfrm rot="349208">
              <a:off x="5318157" y="2266040"/>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63" name="Flowchart: Terminator 262">
              <a:extLst>
                <a:ext uri="{FF2B5EF4-FFF2-40B4-BE49-F238E27FC236}">
                  <a16:creationId xmlns:a16="http://schemas.microsoft.com/office/drawing/2014/main" id="{75E5B654-E3ED-4A3F-BCC8-263A17052AB0}"/>
                </a:ext>
              </a:extLst>
            </p:cNvPr>
            <p:cNvSpPr/>
            <p:nvPr/>
          </p:nvSpPr>
          <p:spPr>
            <a:xfrm rot="349208">
              <a:off x="5181679" y="2134918"/>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64" name="Flowchart: Terminator 263">
              <a:extLst>
                <a:ext uri="{FF2B5EF4-FFF2-40B4-BE49-F238E27FC236}">
                  <a16:creationId xmlns:a16="http://schemas.microsoft.com/office/drawing/2014/main" id="{4932A194-9792-4338-A27A-95E48B30E34D}"/>
                </a:ext>
              </a:extLst>
            </p:cNvPr>
            <p:cNvSpPr/>
            <p:nvPr/>
          </p:nvSpPr>
          <p:spPr>
            <a:xfrm rot="349208">
              <a:off x="4890396" y="2071587"/>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65" name="Flowchart: Terminator 264">
              <a:extLst>
                <a:ext uri="{FF2B5EF4-FFF2-40B4-BE49-F238E27FC236}">
                  <a16:creationId xmlns:a16="http://schemas.microsoft.com/office/drawing/2014/main" id="{59560CD7-8B38-485F-8EFC-59D148EF1030}"/>
                </a:ext>
              </a:extLst>
            </p:cNvPr>
            <p:cNvSpPr/>
            <p:nvPr/>
          </p:nvSpPr>
          <p:spPr>
            <a:xfrm rot="349208">
              <a:off x="4972220" y="2627643"/>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71" name="Flowchart: Connector 270">
              <a:extLst>
                <a:ext uri="{FF2B5EF4-FFF2-40B4-BE49-F238E27FC236}">
                  <a16:creationId xmlns:a16="http://schemas.microsoft.com/office/drawing/2014/main" id="{31E92DC0-9670-4FFB-A6B3-7CA56FB10A44}"/>
                </a:ext>
              </a:extLst>
            </p:cNvPr>
            <p:cNvSpPr/>
            <p:nvPr/>
          </p:nvSpPr>
          <p:spPr>
            <a:xfrm>
              <a:off x="5569510" y="236358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90" name="Flowchart: Connector 289">
              <a:extLst>
                <a:ext uri="{FF2B5EF4-FFF2-40B4-BE49-F238E27FC236}">
                  <a16:creationId xmlns:a16="http://schemas.microsoft.com/office/drawing/2014/main" id="{418274CE-B2CA-4C56-B2F0-8BF697692D50}"/>
                </a:ext>
              </a:extLst>
            </p:cNvPr>
            <p:cNvSpPr/>
            <p:nvPr/>
          </p:nvSpPr>
          <p:spPr>
            <a:xfrm>
              <a:off x="5551786" y="251727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93" name="Flowchart: Connector 292">
              <a:extLst>
                <a:ext uri="{FF2B5EF4-FFF2-40B4-BE49-F238E27FC236}">
                  <a16:creationId xmlns:a16="http://schemas.microsoft.com/office/drawing/2014/main" id="{A9B7D3CD-D8FF-47AC-BF23-33C9A670822C}"/>
                </a:ext>
              </a:extLst>
            </p:cNvPr>
            <p:cNvSpPr/>
            <p:nvPr/>
          </p:nvSpPr>
          <p:spPr>
            <a:xfrm>
              <a:off x="5157856" y="2474454"/>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294" name="Flowchart: Connector 293">
              <a:extLst>
                <a:ext uri="{FF2B5EF4-FFF2-40B4-BE49-F238E27FC236}">
                  <a16:creationId xmlns:a16="http://schemas.microsoft.com/office/drawing/2014/main" id="{4CAAD24A-7237-4AE2-BAC4-A2B85C5A961B}"/>
                </a:ext>
              </a:extLst>
            </p:cNvPr>
            <p:cNvSpPr/>
            <p:nvPr/>
          </p:nvSpPr>
          <p:spPr>
            <a:xfrm>
              <a:off x="5522373" y="212862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03" name="Flowchart: Connector 302">
              <a:extLst>
                <a:ext uri="{FF2B5EF4-FFF2-40B4-BE49-F238E27FC236}">
                  <a16:creationId xmlns:a16="http://schemas.microsoft.com/office/drawing/2014/main" id="{7F38E98B-BC5F-4730-9D30-669A75DA1027}"/>
                </a:ext>
              </a:extLst>
            </p:cNvPr>
            <p:cNvSpPr/>
            <p:nvPr/>
          </p:nvSpPr>
          <p:spPr>
            <a:xfrm>
              <a:off x="4902524" y="245616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05" name="Flowchart: Connector 304">
              <a:extLst>
                <a:ext uri="{FF2B5EF4-FFF2-40B4-BE49-F238E27FC236}">
                  <a16:creationId xmlns:a16="http://schemas.microsoft.com/office/drawing/2014/main" id="{16E56ABB-10FB-4FED-83F3-FBD4E893DE68}"/>
                </a:ext>
              </a:extLst>
            </p:cNvPr>
            <p:cNvSpPr/>
            <p:nvPr/>
          </p:nvSpPr>
          <p:spPr>
            <a:xfrm>
              <a:off x="4912306" y="2005136"/>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10" name="Flowchart: Connector 309">
              <a:extLst>
                <a:ext uri="{FF2B5EF4-FFF2-40B4-BE49-F238E27FC236}">
                  <a16:creationId xmlns:a16="http://schemas.microsoft.com/office/drawing/2014/main" id="{7E235A6B-A7FC-47C6-B9DD-417B3B81266C}"/>
                </a:ext>
              </a:extLst>
            </p:cNvPr>
            <p:cNvSpPr/>
            <p:nvPr/>
          </p:nvSpPr>
          <p:spPr>
            <a:xfrm>
              <a:off x="5755715" y="2284168"/>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25" name="Flowchart: Connector 324">
              <a:extLst>
                <a:ext uri="{FF2B5EF4-FFF2-40B4-BE49-F238E27FC236}">
                  <a16:creationId xmlns:a16="http://schemas.microsoft.com/office/drawing/2014/main" id="{243564F7-B64D-4F36-BAE8-6193817607DC}"/>
                </a:ext>
              </a:extLst>
            </p:cNvPr>
            <p:cNvSpPr/>
            <p:nvPr/>
          </p:nvSpPr>
          <p:spPr>
            <a:xfrm>
              <a:off x="6203818" y="228889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30" name="Flowchart: Connector 329">
              <a:extLst>
                <a:ext uri="{FF2B5EF4-FFF2-40B4-BE49-F238E27FC236}">
                  <a16:creationId xmlns:a16="http://schemas.microsoft.com/office/drawing/2014/main" id="{78190C98-00AB-4345-9DA9-3C3C0129AC17}"/>
                </a:ext>
              </a:extLst>
            </p:cNvPr>
            <p:cNvSpPr/>
            <p:nvPr/>
          </p:nvSpPr>
          <p:spPr>
            <a:xfrm>
              <a:off x="6196656" y="257387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32" name="Flowchart: Connector 331">
              <a:extLst>
                <a:ext uri="{FF2B5EF4-FFF2-40B4-BE49-F238E27FC236}">
                  <a16:creationId xmlns:a16="http://schemas.microsoft.com/office/drawing/2014/main" id="{3538CA25-26DA-4FC4-BA35-8C1EC3CC174D}"/>
                </a:ext>
              </a:extLst>
            </p:cNvPr>
            <p:cNvSpPr/>
            <p:nvPr/>
          </p:nvSpPr>
          <p:spPr>
            <a:xfrm>
              <a:off x="6489120" y="2361150"/>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38" name="Flowchart: Connector 337">
              <a:extLst>
                <a:ext uri="{FF2B5EF4-FFF2-40B4-BE49-F238E27FC236}">
                  <a16:creationId xmlns:a16="http://schemas.microsoft.com/office/drawing/2014/main" id="{D4B78D70-0764-4D1A-BB52-19962A841F9D}"/>
                </a:ext>
              </a:extLst>
            </p:cNvPr>
            <p:cNvSpPr/>
            <p:nvPr/>
          </p:nvSpPr>
          <p:spPr>
            <a:xfrm>
              <a:off x="6647768" y="203263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46" name="Flowchart: Connector 345">
              <a:extLst>
                <a:ext uri="{FF2B5EF4-FFF2-40B4-BE49-F238E27FC236}">
                  <a16:creationId xmlns:a16="http://schemas.microsoft.com/office/drawing/2014/main" id="{330E1B0E-255B-4A66-901E-0E5F4FF7AE3A}"/>
                </a:ext>
              </a:extLst>
            </p:cNvPr>
            <p:cNvSpPr/>
            <p:nvPr/>
          </p:nvSpPr>
          <p:spPr>
            <a:xfrm>
              <a:off x="6713790" y="2527849"/>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58" name="Flowchart: Connector 357">
              <a:extLst>
                <a:ext uri="{FF2B5EF4-FFF2-40B4-BE49-F238E27FC236}">
                  <a16:creationId xmlns:a16="http://schemas.microsoft.com/office/drawing/2014/main" id="{671724DF-32DB-47EF-AD0B-9944F892481E}"/>
                </a:ext>
              </a:extLst>
            </p:cNvPr>
            <p:cNvSpPr/>
            <p:nvPr/>
          </p:nvSpPr>
          <p:spPr>
            <a:xfrm>
              <a:off x="7844989" y="240510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62" name="Flowchart: Connector 361">
              <a:extLst>
                <a:ext uri="{FF2B5EF4-FFF2-40B4-BE49-F238E27FC236}">
                  <a16:creationId xmlns:a16="http://schemas.microsoft.com/office/drawing/2014/main" id="{DABD91F2-1B7A-43EE-91FA-AC66E828CA11}"/>
                </a:ext>
              </a:extLst>
            </p:cNvPr>
            <p:cNvSpPr/>
            <p:nvPr/>
          </p:nvSpPr>
          <p:spPr>
            <a:xfrm>
              <a:off x="7969831" y="2099997"/>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63" name="Flowchart: Connector 362">
              <a:extLst>
                <a:ext uri="{FF2B5EF4-FFF2-40B4-BE49-F238E27FC236}">
                  <a16:creationId xmlns:a16="http://schemas.microsoft.com/office/drawing/2014/main" id="{BB285C44-7209-4781-B68B-1744D7DF385A}"/>
                </a:ext>
              </a:extLst>
            </p:cNvPr>
            <p:cNvSpPr/>
            <p:nvPr/>
          </p:nvSpPr>
          <p:spPr>
            <a:xfrm>
              <a:off x="7856015" y="200721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64" name="Flowchart: Connector 363">
              <a:extLst>
                <a:ext uri="{FF2B5EF4-FFF2-40B4-BE49-F238E27FC236}">
                  <a16:creationId xmlns:a16="http://schemas.microsoft.com/office/drawing/2014/main" id="{2D4A86EA-C6C3-461F-8A17-1F99CD922B96}"/>
                </a:ext>
              </a:extLst>
            </p:cNvPr>
            <p:cNvSpPr/>
            <p:nvPr/>
          </p:nvSpPr>
          <p:spPr>
            <a:xfrm>
              <a:off x="7765410" y="2004405"/>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69" name="Flowchart: Connector 368">
              <a:extLst>
                <a:ext uri="{FF2B5EF4-FFF2-40B4-BE49-F238E27FC236}">
                  <a16:creationId xmlns:a16="http://schemas.microsoft.com/office/drawing/2014/main" id="{87F5764D-5D20-4DBC-976F-AA01FAC9D15B}"/>
                </a:ext>
              </a:extLst>
            </p:cNvPr>
            <p:cNvSpPr/>
            <p:nvPr/>
          </p:nvSpPr>
          <p:spPr>
            <a:xfrm>
              <a:off x="7726380" y="258355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72" name="Flowchart: Connector 371">
              <a:extLst>
                <a:ext uri="{FF2B5EF4-FFF2-40B4-BE49-F238E27FC236}">
                  <a16:creationId xmlns:a16="http://schemas.microsoft.com/office/drawing/2014/main" id="{FB6559D2-A8CA-4981-B270-522F564CBB64}"/>
                </a:ext>
              </a:extLst>
            </p:cNvPr>
            <p:cNvSpPr/>
            <p:nvPr/>
          </p:nvSpPr>
          <p:spPr>
            <a:xfrm>
              <a:off x="7878299" y="2527571"/>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75" name="Flowchart: Connector 374">
              <a:extLst>
                <a:ext uri="{FF2B5EF4-FFF2-40B4-BE49-F238E27FC236}">
                  <a16:creationId xmlns:a16="http://schemas.microsoft.com/office/drawing/2014/main" id="{3919AE38-473C-4D34-8BBB-2D9410D69F70}"/>
                </a:ext>
              </a:extLst>
            </p:cNvPr>
            <p:cNvSpPr/>
            <p:nvPr/>
          </p:nvSpPr>
          <p:spPr>
            <a:xfrm>
              <a:off x="5635175" y="257891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76" name="Flowchart: Connector 375">
              <a:extLst>
                <a:ext uri="{FF2B5EF4-FFF2-40B4-BE49-F238E27FC236}">
                  <a16:creationId xmlns:a16="http://schemas.microsoft.com/office/drawing/2014/main" id="{B3FF9ED0-701F-48DA-8184-E79007DF08CA}"/>
                </a:ext>
              </a:extLst>
            </p:cNvPr>
            <p:cNvSpPr/>
            <p:nvPr/>
          </p:nvSpPr>
          <p:spPr>
            <a:xfrm>
              <a:off x="7807090" y="259845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77" name="Flowchart: Connector 376">
              <a:extLst>
                <a:ext uri="{FF2B5EF4-FFF2-40B4-BE49-F238E27FC236}">
                  <a16:creationId xmlns:a16="http://schemas.microsoft.com/office/drawing/2014/main" id="{FAD911D9-0C02-4C30-99C8-66464F0A25DB}"/>
                </a:ext>
              </a:extLst>
            </p:cNvPr>
            <p:cNvSpPr/>
            <p:nvPr/>
          </p:nvSpPr>
          <p:spPr>
            <a:xfrm>
              <a:off x="7970433" y="224885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78" name="Flowchart: Connector 377">
              <a:extLst>
                <a:ext uri="{FF2B5EF4-FFF2-40B4-BE49-F238E27FC236}">
                  <a16:creationId xmlns:a16="http://schemas.microsoft.com/office/drawing/2014/main" id="{5C2A860B-5CC6-4FBE-BF6E-D80E30D1E87E}"/>
                </a:ext>
              </a:extLst>
            </p:cNvPr>
            <p:cNvSpPr/>
            <p:nvPr/>
          </p:nvSpPr>
          <p:spPr>
            <a:xfrm>
              <a:off x="7962883" y="201170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79" name="Flowchart: Connector 378">
              <a:extLst>
                <a:ext uri="{FF2B5EF4-FFF2-40B4-BE49-F238E27FC236}">
                  <a16:creationId xmlns:a16="http://schemas.microsoft.com/office/drawing/2014/main" id="{A3DDC6C5-87B2-40EB-983F-E5929CC542B3}"/>
                </a:ext>
              </a:extLst>
            </p:cNvPr>
            <p:cNvSpPr/>
            <p:nvPr/>
          </p:nvSpPr>
          <p:spPr>
            <a:xfrm>
              <a:off x="7682726" y="203562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1" name="Flowchart: Connector 380">
              <a:extLst>
                <a:ext uri="{FF2B5EF4-FFF2-40B4-BE49-F238E27FC236}">
                  <a16:creationId xmlns:a16="http://schemas.microsoft.com/office/drawing/2014/main" id="{BF14DC7D-A380-4AE8-87DF-E773BD3EA366}"/>
                </a:ext>
              </a:extLst>
            </p:cNvPr>
            <p:cNvSpPr/>
            <p:nvPr/>
          </p:nvSpPr>
          <p:spPr>
            <a:xfrm>
              <a:off x="7702465" y="2331827"/>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2" name="Flowchart: Connector 381">
              <a:extLst>
                <a:ext uri="{FF2B5EF4-FFF2-40B4-BE49-F238E27FC236}">
                  <a16:creationId xmlns:a16="http://schemas.microsoft.com/office/drawing/2014/main" id="{D866C5F7-4553-4E41-B9EA-F3872C64B4E1}"/>
                </a:ext>
              </a:extLst>
            </p:cNvPr>
            <p:cNvSpPr/>
            <p:nvPr/>
          </p:nvSpPr>
          <p:spPr>
            <a:xfrm>
              <a:off x="6900627" y="243095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3" name="Flowchart: Connector 382">
              <a:extLst>
                <a:ext uri="{FF2B5EF4-FFF2-40B4-BE49-F238E27FC236}">
                  <a16:creationId xmlns:a16="http://schemas.microsoft.com/office/drawing/2014/main" id="{99D0FBAF-E833-4355-B9FA-011804A71040}"/>
                </a:ext>
              </a:extLst>
            </p:cNvPr>
            <p:cNvSpPr/>
            <p:nvPr/>
          </p:nvSpPr>
          <p:spPr>
            <a:xfrm>
              <a:off x="6566808" y="2406804"/>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4" name="Flowchart: Connector 383">
              <a:extLst>
                <a:ext uri="{FF2B5EF4-FFF2-40B4-BE49-F238E27FC236}">
                  <a16:creationId xmlns:a16="http://schemas.microsoft.com/office/drawing/2014/main" id="{2E07C814-E761-4ECB-89DA-4C35DF92AE74}"/>
                </a:ext>
              </a:extLst>
            </p:cNvPr>
            <p:cNvSpPr/>
            <p:nvPr/>
          </p:nvSpPr>
          <p:spPr>
            <a:xfrm>
              <a:off x="6652824" y="210970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5" name="Flowchart: Connector 384">
              <a:extLst>
                <a:ext uri="{FF2B5EF4-FFF2-40B4-BE49-F238E27FC236}">
                  <a16:creationId xmlns:a16="http://schemas.microsoft.com/office/drawing/2014/main" id="{4E626A99-C8BA-4475-8FDF-2606E91439B0}"/>
                </a:ext>
              </a:extLst>
            </p:cNvPr>
            <p:cNvSpPr/>
            <p:nvPr/>
          </p:nvSpPr>
          <p:spPr>
            <a:xfrm>
              <a:off x="6377634" y="202859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6" name="Flowchart: Connector 385">
              <a:extLst>
                <a:ext uri="{FF2B5EF4-FFF2-40B4-BE49-F238E27FC236}">
                  <a16:creationId xmlns:a16="http://schemas.microsoft.com/office/drawing/2014/main" id="{52412336-C035-4F60-9A92-8FCCB863A33C}"/>
                </a:ext>
              </a:extLst>
            </p:cNvPr>
            <p:cNvSpPr/>
            <p:nvPr/>
          </p:nvSpPr>
          <p:spPr>
            <a:xfrm>
              <a:off x="6461276" y="211568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7" name="Flowchart: Connector 386">
              <a:extLst>
                <a:ext uri="{FF2B5EF4-FFF2-40B4-BE49-F238E27FC236}">
                  <a16:creationId xmlns:a16="http://schemas.microsoft.com/office/drawing/2014/main" id="{ED621E5B-6417-4F00-B4CE-189AB81330DB}"/>
                </a:ext>
              </a:extLst>
            </p:cNvPr>
            <p:cNvSpPr/>
            <p:nvPr/>
          </p:nvSpPr>
          <p:spPr>
            <a:xfrm>
              <a:off x="6291645" y="2263011"/>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8" name="Flowchart: Connector 387">
              <a:extLst>
                <a:ext uri="{FF2B5EF4-FFF2-40B4-BE49-F238E27FC236}">
                  <a16:creationId xmlns:a16="http://schemas.microsoft.com/office/drawing/2014/main" id="{069A085B-C514-4E6F-94E4-626E37E2BE63}"/>
                </a:ext>
              </a:extLst>
            </p:cNvPr>
            <p:cNvSpPr/>
            <p:nvPr/>
          </p:nvSpPr>
          <p:spPr>
            <a:xfrm>
              <a:off x="6333810" y="239929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89" name="Flowchart: Connector 388">
              <a:extLst>
                <a:ext uri="{FF2B5EF4-FFF2-40B4-BE49-F238E27FC236}">
                  <a16:creationId xmlns:a16="http://schemas.microsoft.com/office/drawing/2014/main" id="{33249638-804F-4F2F-B33D-1B3AE8B0E927}"/>
                </a:ext>
              </a:extLst>
            </p:cNvPr>
            <p:cNvSpPr/>
            <p:nvPr/>
          </p:nvSpPr>
          <p:spPr>
            <a:xfrm>
              <a:off x="6330833" y="256001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0" name="Flowchart: Connector 389">
              <a:extLst>
                <a:ext uri="{FF2B5EF4-FFF2-40B4-BE49-F238E27FC236}">
                  <a16:creationId xmlns:a16="http://schemas.microsoft.com/office/drawing/2014/main" id="{0A1ECB5B-8003-4AA2-9A3A-C0EC780A34E7}"/>
                </a:ext>
              </a:extLst>
            </p:cNvPr>
            <p:cNvSpPr/>
            <p:nvPr/>
          </p:nvSpPr>
          <p:spPr>
            <a:xfrm>
              <a:off x="5997860" y="216695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1" name="Flowchart: Connector 390">
              <a:extLst>
                <a:ext uri="{FF2B5EF4-FFF2-40B4-BE49-F238E27FC236}">
                  <a16:creationId xmlns:a16="http://schemas.microsoft.com/office/drawing/2014/main" id="{04226E0F-55E2-46B9-96A8-CB4BBA04D691}"/>
                </a:ext>
              </a:extLst>
            </p:cNvPr>
            <p:cNvSpPr/>
            <p:nvPr/>
          </p:nvSpPr>
          <p:spPr>
            <a:xfrm>
              <a:off x="6017250" y="2045866"/>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2" name="Flowchart: Connector 391">
              <a:extLst>
                <a:ext uri="{FF2B5EF4-FFF2-40B4-BE49-F238E27FC236}">
                  <a16:creationId xmlns:a16="http://schemas.microsoft.com/office/drawing/2014/main" id="{3C31F8D1-EDEE-48F0-A06D-6C9829F8A841}"/>
                </a:ext>
              </a:extLst>
            </p:cNvPr>
            <p:cNvSpPr/>
            <p:nvPr/>
          </p:nvSpPr>
          <p:spPr>
            <a:xfrm>
              <a:off x="5758061" y="212467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3" name="Flowchart: Connector 392">
              <a:extLst>
                <a:ext uri="{FF2B5EF4-FFF2-40B4-BE49-F238E27FC236}">
                  <a16:creationId xmlns:a16="http://schemas.microsoft.com/office/drawing/2014/main" id="{2FD30F0D-C927-4B6A-94B2-068947633218}"/>
                </a:ext>
              </a:extLst>
            </p:cNvPr>
            <p:cNvSpPr/>
            <p:nvPr/>
          </p:nvSpPr>
          <p:spPr>
            <a:xfrm>
              <a:off x="5758887" y="2371442"/>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4" name="Flowchart: Connector 393">
              <a:extLst>
                <a:ext uri="{FF2B5EF4-FFF2-40B4-BE49-F238E27FC236}">
                  <a16:creationId xmlns:a16="http://schemas.microsoft.com/office/drawing/2014/main" id="{0812D333-D679-495D-BF5A-13E81BD27F4E}"/>
                </a:ext>
              </a:extLst>
            </p:cNvPr>
            <p:cNvSpPr/>
            <p:nvPr/>
          </p:nvSpPr>
          <p:spPr>
            <a:xfrm>
              <a:off x="5586329" y="225854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5" name="Flowchart: Connector 394">
              <a:extLst>
                <a:ext uri="{FF2B5EF4-FFF2-40B4-BE49-F238E27FC236}">
                  <a16:creationId xmlns:a16="http://schemas.microsoft.com/office/drawing/2014/main" id="{C5FE2F91-33F8-4654-B24D-F596B55B54E7}"/>
                </a:ext>
              </a:extLst>
            </p:cNvPr>
            <p:cNvSpPr/>
            <p:nvPr/>
          </p:nvSpPr>
          <p:spPr>
            <a:xfrm>
              <a:off x="5487045" y="240104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6" name="Flowchart: Connector 395">
              <a:extLst>
                <a:ext uri="{FF2B5EF4-FFF2-40B4-BE49-F238E27FC236}">
                  <a16:creationId xmlns:a16="http://schemas.microsoft.com/office/drawing/2014/main" id="{999A03D9-B3BF-483E-8781-EF90599E3A72}"/>
                </a:ext>
              </a:extLst>
            </p:cNvPr>
            <p:cNvSpPr/>
            <p:nvPr/>
          </p:nvSpPr>
          <p:spPr>
            <a:xfrm>
              <a:off x="5303605" y="233032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7" name="Flowchart: Connector 396">
              <a:extLst>
                <a:ext uri="{FF2B5EF4-FFF2-40B4-BE49-F238E27FC236}">
                  <a16:creationId xmlns:a16="http://schemas.microsoft.com/office/drawing/2014/main" id="{47920A50-163C-4D19-ADB6-3D3F4C994D49}"/>
                </a:ext>
              </a:extLst>
            </p:cNvPr>
            <p:cNvSpPr/>
            <p:nvPr/>
          </p:nvSpPr>
          <p:spPr>
            <a:xfrm>
              <a:off x="5146069" y="2189911"/>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8" name="Flowchart: Connector 397">
              <a:extLst>
                <a:ext uri="{FF2B5EF4-FFF2-40B4-BE49-F238E27FC236}">
                  <a16:creationId xmlns:a16="http://schemas.microsoft.com/office/drawing/2014/main" id="{51435316-FE23-4B91-A18A-F0988879F97C}"/>
                </a:ext>
              </a:extLst>
            </p:cNvPr>
            <p:cNvSpPr/>
            <p:nvPr/>
          </p:nvSpPr>
          <p:spPr>
            <a:xfrm>
              <a:off x="5262064" y="206199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399" name="Flowchart: Connector 398">
              <a:extLst>
                <a:ext uri="{FF2B5EF4-FFF2-40B4-BE49-F238E27FC236}">
                  <a16:creationId xmlns:a16="http://schemas.microsoft.com/office/drawing/2014/main" id="{E3D8862B-CC3B-4526-BBEE-C8F46EC4FEC1}"/>
                </a:ext>
              </a:extLst>
            </p:cNvPr>
            <p:cNvSpPr/>
            <p:nvPr/>
          </p:nvSpPr>
          <p:spPr>
            <a:xfrm>
              <a:off x="5026659" y="2247497"/>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00" name="Flowchart: Connector 399">
              <a:extLst>
                <a:ext uri="{FF2B5EF4-FFF2-40B4-BE49-F238E27FC236}">
                  <a16:creationId xmlns:a16="http://schemas.microsoft.com/office/drawing/2014/main" id="{6EA91FCD-CFB6-464D-AB22-A8D0143F2DD0}"/>
                </a:ext>
              </a:extLst>
            </p:cNvPr>
            <p:cNvSpPr/>
            <p:nvPr/>
          </p:nvSpPr>
          <p:spPr>
            <a:xfrm>
              <a:off x="5142892" y="238502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01" name="Flowchart: Connector 400">
              <a:extLst>
                <a:ext uri="{FF2B5EF4-FFF2-40B4-BE49-F238E27FC236}">
                  <a16:creationId xmlns:a16="http://schemas.microsoft.com/office/drawing/2014/main" id="{CB029E23-23FB-4C35-BDC6-7DFD1AB467AC}"/>
                </a:ext>
              </a:extLst>
            </p:cNvPr>
            <p:cNvSpPr/>
            <p:nvPr/>
          </p:nvSpPr>
          <p:spPr>
            <a:xfrm>
              <a:off x="5078009" y="252962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02" name="Flowchart: Terminator 401">
              <a:extLst>
                <a:ext uri="{FF2B5EF4-FFF2-40B4-BE49-F238E27FC236}">
                  <a16:creationId xmlns:a16="http://schemas.microsoft.com/office/drawing/2014/main" id="{CBB14D1C-F1FA-473D-BF38-2B3578E8289C}"/>
                </a:ext>
              </a:extLst>
            </p:cNvPr>
            <p:cNvSpPr/>
            <p:nvPr/>
          </p:nvSpPr>
          <p:spPr>
            <a:xfrm>
              <a:off x="6985139" y="2537658"/>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03" name="Flowchart: Terminator 402">
              <a:extLst>
                <a:ext uri="{FF2B5EF4-FFF2-40B4-BE49-F238E27FC236}">
                  <a16:creationId xmlns:a16="http://schemas.microsoft.com/office/drawing/2014/main" id="{F732D961-828C-48D4-9252-96DF6FAB3224}"/>
                </a:ext>
              </a:extLst>
            </p:cNvPr>
            <p:cNvSpPr/>
            <p:nvPr/>
          </p:nvSpPr>
          <p:spPr>
            <a:xfrm rot="349208">
              <a:off x="7126721" y="2266040"/>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20" name="Flowchart: Connector 419">
              <a:extLst>
                <a:ext uri="{FF2B5EF4-FFF2-40B4-BE49-F238E27FC236}">
                  <a16:creationId xmlns:a16="http://schemas.microsoft.com/office/drawing/2014/main" id="{DD11934E-E3C4-45C1-874E-36992F124EFD}"/>
                </a:ext>
              </a:extLst>
            </p:cNvPr>
            <p:cNvSpPr/>
            <p:nvPr/>
          </p:nvSpPr>
          <p:spPr>
            <a:xfrm>
              <a:off x="7265853" y="2473443"/>
              <a:ext cx="63332" cy="6333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3" name="Flowchart: Connector 432">
              <a:extLst>
                <a:ext uri="{FF2B5EF4-FFF2-40B4-BE49-F238E27FC236}">
                  <a16:creationId xmlns:a16="http://schemas.microsoft.com/office/drawing/2014/main" id="{3EB1719E-5408-4176-8E4E-0A0B0CFE9017}"/>
                </a:ext>
              </a:extLst>
            </p:cNvPr>
            <p:cNvSpPr/>
            <p:nvPr/>
          </p:nvSpPr>
          <p:spPr>
            <a:xfrm>
              <a:off x="7443739" y="2578919"/>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4" name="Flowchart: Connector 433">
              <a:extLst>
                <a:ext uri="{FF2B5EF4-FFF2-40B4-BE49-F238E27FC236}">
                  <a16:creationId xmlns:a16="http://schemas.microsoft.com/office/drawing/2014/main" id="{84EF8BD3-89CD-4168-B234-DB3D81AE3586}"/>
                </a:ext>
              </a:extLst>
            </p:cNvPr>
            <p:cNvSpPr/>
            <p:nvPr/>
          </p:nvSpPr>
          <p:spPr>
            <a:xfrm>
              <a:off x="7566625" y="2124678"/>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5" name="Flowchart: Connector 434">
              <a:extLst>
                <a:ext uri="{FF2B5EF4-FFF2-40B4-BE49-F238E27FC236}">
                  <a16:creationId xmlns:a16="http://schemas.microsoft.com/office/drawing/2014/main" id="{4294C1C8-333D-4A5C-BF54-32B7BF2CD511}"/>
                </a:ext>
              </a:extLst>
            </p:cNvPr>
            <p:cNvSpPr/>
            <p:nvPr/>
          </p:nvSpPr>
          <p:spPr>
            <a:xfrm>
              <a:off x="7567451" y="2371442"/>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6" name="Flowchart: Connector 435">
              <a:extLst>
                <a:ext uri="{FF2B5EF4-FFF2-40B4-BE49-F238E27FC236}">
                  <a16:creationId xmlns:a16="http://schemas.microsoft.com/office/drawing/2014/main" id="{FC9651E0-EAD3-49E7-8A91-DA0849C619AA}"/>
                </a:ext>
              </a:extLst>
            </p:cNvPr>
            <p:cNvSpPr/>
            <p:nvPr/>
          </p:nvSpPr>
          <p:spPr>
            <a:xfrm>
              <a:off x="7394893" y="225854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7" name="Flowchart: Connector 436">
              <a:extLst>
                <a:ext uri="{FF2B5EF4-FFF2-40B4-BE49-F238E27FC236}">
                  <a16:creationId xmlns:a16="http://schemas.microsoft.com/office/drawing/2014/main" id="{BA6792FE-E652-46E7-A3B0-939B3184F74C}"/>
                </a:ext>
              </a:extLst>
            </p:cNvPr>
            <p:cNvSpPr/>
            <p:nvPr/>
          </p:nvSpPr>
          <p:spPr>
            <a:xfrm>
              <a:off x="7295609" y="2401045"/>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8" name="Flowchart: Connector 437">
              <a:extLst>
                <a:ext uri="{FF2B5EF4-FFF2-40B4-BE49-F238E27FC236}">
                  <a16:creationId xmlns:a16="http://schemas.microsoft.com/office/drawing/2014/main" id="{60EBC9FF-6C1E-4633-B516-718E16291217}"/>
                </a:ext>
              </a:extLst>
            </p:cNvPr>
            <p:cNvSpPr/>
            <p:nvPr/>
          </p:nvSpPr>
          <p:spPr>
            <a:xfrm>
              <a:off x="7112169" y="2330320"/>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39" name="Flowchart: Connector 438">
              <a:extLst>
                <a:ext uri="{FF2B5EF4-FFF2-40B4-BE49-F238E27FC236}">
                  <a16:creationId xmlns:a16="http://schemas.microsoft.com/office/drawing/2014/main" id="{2F363974-6157-444F-9B71-958F58C79405}"/>
                </a:ext>
              </a:extLst>
            </p:cNvPr>
            <p:cNvSpPr/>
            <p:nvPr/>
          </p:nvSpPr>
          <p:spPr>
            <a:xfrm>
              <a:off x="7070628" y="206199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41" name="Flowchart: Connector 440">
              <a:extLst>
                <a:ext uri="{FF2B5EF4-FFF2-40B4-BE49-F238E27FC236}">
                  <a16:creationId xmlns:a16="http://schemas.microsoft.com/office/drawing/2014/main" id="{63A98ADC-93B0-4334-8481-2F3BAC44451F}"/>
                </a:ext>
              </a:extLst>
            </p:cNvPr>
            <p:cNvSpPr/>
            <p:nvPr/>
          </p:nvSpPr>
          <p:spPr>
            <a:xfrm>
              <a:off x="6994481" y="2340273"/>
              <a:ext cx="63332" cy="63332"/>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45" name="Flowchart: Terminator 444">
              <a:extLst>
                <a:ext uri="{FF2B5EF4-FFF2-40B4-BE49-F238E27FC236}">
                  <a16:creationId xmlns:a16="http://schemas.microsoft.com/office/drawing/2014/main" id="{62D352F5-BE3C-4DFA-8934-1B3DC3459085}"/>
                </a:ext>
              </a:extLst>
            </p:cNvPr>
            <p:cNvSpPr/>
            <p:nvPr/>
          </p:nvSpPr>
          <p:spPr>
            <a:xfrm rot="9443707">
              <a:off x="7538973" y="2576921"/>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3" name="Flowchart: Terminator 452">
              <a:extLst>
                <a:ext uri="{FF2B5EF4-FFF2-40B4-BE49-F238E27FC236}">
                  <a16:creationId xmlns:a16="http://schemas.microsoft.com/office/drawing/2014/main" id="{0E4D0E87-415E-47FA-A9C7-5AE232D468C9}"/>
                </a:ext>
              </a:extLst>
            </p:cNvPr>
            <p:cNvSpPr/>
            <p:nvPr/>
          </p:nvSpPr>
          <p:spPr>
            <a:xfrm rot="21215778">
              <a:off x="7301237" y="2137929"/>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4" name="Flowchart: Terminator 453">
              <a:extLst>
                <a:ext uri="{FF2B5EF4-FFF2-40B4-BE49-F238E27FC236}">
                  <a16:creationId xmlns:a16="http://schemas.microsoft.com/office/drawing/2014/main" id="{DE8BD73D-0D3F-43C3-802E-06F90C87F29A}"/>
                </a:ext>
              </a:extLst>
            </p:cNvPr>
            <p:cNvSpPr/>
            <p:nvPr/>
          </p:nvSpPr>
          <p:spPr>
            <a:xfrm rot="21215778">
              <a:off x="7605619" y="2258848"/>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5" name="Flowchart: Terminator 454">
              <a:extLst>
                <a:ext uri="{FF2B5EF4-FFF2-40B4-BE49-F238E27FC236}">
                  <a16:creationId xmlns:a16="http://schemas.microsoft.com/office/drawing/2014/main" id="{29543E37-7855-4FA2-BA2F-51E17F839540}"/>
                </a:ext>
              </a:extLst>
            </p:cNvPr>
            <p:cNvSpPr/>
            <p:nvPr/>
          </p:nvSpPr>
          <p:spPr>
            <a:xfrm rot="21215778">
              <a:off x="7503936" y="2486938"/>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6" name="Flowchart: Terminator 455">
              <a:extLst>
                <a:ext uri="{FF2B5EF4-FFF2-40B4-BE49-F238E27FC236}">
                  <a16:creationId xmlns:a16="http://schemas.microsoft.com/office/drawing/2014/main" id="{00B21DB5-0B4C-4A26-ADB5-49D933953683}"/>
                </a:ext>
              </a:extLst>
            </p:cNvPr>
            <p:cNvSpPr/>
            <p:nvPr/>
          </p:nvSpPr>
          <p:spPr>
            <a:xfrm rot="21215778">
              <a:off x="6811301" y="2181152"/>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7" name="Flowchart: Terminator 456">
              <a:extLst>
                <a:ext uri="{FF2B5EF4-FFF2-40B4-BE49-F238E27FC236}">
                  <a16:creationId xmlns:a16="http://schemas.microsoft.com/office/drawing/2014/main" id="{F8F6E575-6A7E-4677-BD9A-28F7FEFEE7DD}"/>
                </a:ext>
              </a:extLst>
            </p:cNvPr>
            <p:cNvSpPr/>
            <p:nvPr/>
          </p:nvSpPr>
          <p:spPr>
            <a:xfrm>
              <a:off x="7000600" y="2466783"/>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8" name="Flowchart: Terminator 457">
              <a:extLst>
                <a:ext uri="{FF2B5EF4-FFF2-40B4-BE49-F238E27FC236}">
                  <a16:creationId xmlns:a16="http://schemas.microsoft.com/office/drawing/2014/main" id="{558CF1FC-F67C-42A1-AEE9-084AD29828C9}"/>
                </a:ext>
              </a:extLst>
            </p:cNvPr>
            <p:cNvSpPr/>
            <p:nvPr/>
          </p:nvSpPr>
          <p:spPr>
            <a:xfrm>
              <a:off x="6916177" y="2599411"/>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59" name="Flowchart: Terminator 458">
              <a:extLst>
                <a:ext uri="{FF2B5EF4-FFF2-40B4-BE49-F238E27FC236}">
                  <a16:creationId xmlns:a16="http://schemas.microsoft.com/office/drawing/2014/main" id="{77D7BB84-C7E7-4289-B41D-4B1FF7086529}"/>
                </a:ext>
              </a:extLst>
            </p:cNvPr>
            <p:cNvSpPr/>
            <p:nvPr/>
          </p:nvSpPr>
          <p:spPr>
            <a:xfrm>
              <a:off x="6534908" y="2248235"/>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0" name="Flowchart: Terminator 459">
              <a:extLst>
                <a:ext uri="{FF2B5EF4-FFF2-40B4-BE49-F238E27FC236}">
                  <a16:creationId xmlns:a16="http://schemas.microsoft.com/office/drawing/2014/main" id="{F09F08F4-E00D-4D65-9152-53FFFAAF8588}"/>
                </a:ext>
              </a:extLst>
            </p:cNvPr>
            <p:cNvSpPr/>
            <p:nvPr/>
          </p:nvSpPr>
          <p:spPr>
            <a:xfrm>
              <a:off x="5728456" y="2199184"/>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1" name="Flowchart: Terminator 460">
              <a:extLst>
                <a:ext uri="{FF2B5EF4-FFF2-40B4-BE49-F238E27FC236}">
                  <a16:creationId xmlns:a16="http://schemas.microsoft.com/office/drawing/2014/main" id="{F4B909E6-5E4B-4E74-A7EF-D65FD94B9E4F}"/>
                </a:ext>
              </a:extLst>
            </p:cNvPr>
            <p:cNvSpPr/>
            <p:nvPr/>
          </p:nvSpPr>
          <p:spPr>
            <a:xfrm>
              <a:off x="5601733" y="2075396"/>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2" name="Flowchart: Terminator 461">
              <a:extLst>
                <a:ext uri="{FF2B5EF4-FFF2-40B4-BE49-F238E27FC236}">
                  <a16:creationId xmlns:a16="http://schemas.microsoft.com/office/drawing/2014/main" id="{C34FED0F-8CA1-496D-9FA7-2DDB06DFDDBE}"/>
                </a:ext>
              </a:extLst>
            </p:cNvPr>
            <p:cNvSpPr/>
            <p:nvPr/>
          </p:nvSpPr>
          <p:spPr>
            <a:xfrm>
              <a:off x="5881707" y="2473647"/>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3" name="Flowchart: Terminator 462">
              <a:extLst>
                <a:ext uri="{FF2B5EF4-FFF2-40B4-BE49-F238E27FC236}">
                  <a16:creationId xmlns:a16="http://schemas.microsoft.com/office/drawing/2014/main" id="{3731490B-0C90-498F-BA10-F60BFEF4C0C0}"/>
                </a:ext>
              </a:extLst>
            </p:cNvPr>
            <p:cNvSpPr/>
            <p:nvPr/>
          </p:nvSpPr>
          <p:spPr>
            <a:xfrm>
              <a:off x="6819241" y="2069961"/>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4" name="Flowchart: Terminator 463">
              <a:extLst>
                <a:ext uri="{FF2B5EF4-FFF2-40B4-BE49-F238E27FC236}">
                  <a16:creationId xmlns:a16="http://schemas.microsoft.com/office/drawing/2014/main" id="{53E0110C-CC02-43A6-998D-7B03988D99ED}"/>
                </a:ext>
              </a:extLst>
            </p:cNvPr>
            <p:cNvSpPr/>
            <p:nvPr/>
          </p:nvSpPr>
          <p:spPr>
            <a:xfrm>
              <a:off x="7261178" y="2054256"/>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5" name="Flowchart: Terminator 464">
              <a:extLst>
                <a:ext uri="{FF2B5EF4-FFF2-40B4-BE49-F238E27FC236}">
                  <a16:creationId xmlns:a16="http://schemas.microsoft.com/office/drawing/2014/main" id="{066B1DD6-AFE3-4D20-BA99-BA90D564F57E}"/>
                </a:ext>
              </a:extLst>
            </p:cNvPr>
            <p:cNvSpPr/>
            <p:nvPr/>
          </p:nvSpPr>
          <p:spPr>
            <a:xfrm>
              <a:off x="5258583" y="2436771"/>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6" name="Flowchart: Terminator 465">
              <a:extLst>
                <a:ext uri="{FF2B5EF4-FFF2-40B4-BE49-F238E27FC236}">
                  <a16:creationId xmlns:a16="http://schemas.microsoft.com/office/drawing/2014/main" id="{8DA7BBE1-D1FB-476A-BEAF-FE0246327ED1}"/>
                </a:ext>
              </a:extLst>
            </p:cNvPr>
            <p:cNvSpPr/>
            <p:nvPr/>
          </p:nvSpPr>
          <p:spPr>
            <a:xfrm>
              <a:off x="4949948" y="2412198"/>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7" name="Flowchart: Terminator 466">
              <a:extLst>
                <a:ext uri="{FF2B5EF4-FFF2-40B4-BE49-F238E27FC236}">
                  <a16:creationId xmlns:a16="http://schemas.microsoft.com/office/drawing/2014/main" id="{B64916AF-92AB-4CE4-A78E-3C14D0B073DB}"/>
                </a:ext>
              </a:extLst>
            </p:cNvPr>
            <p:cNvSpPr/>
            <p:nvPr/>
          </p:nvSpPr>
          <p:spPr>
            <a:xfrm>
              <a:off x="5119364" y="2291535"/>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8" name="Flowchart: Terminator 467">
              <a:extLst>
                <a:ext uri="{FF2B5EF4-FFF2-40B4-BE49-F238E27FC236}">
                  <a16:creationId xmlns:a16="http://schemas.microsoft.com/office/drawing/2014/main" id="{52F2944D-7897-4500-9F3A-74716DB24239}"/>
                </a:ext>
              </a:extLst>
            </p:cNvPr>
            <p:cNvSpPr/>
            <p:nvPr/>
          </p:nvSpPr>
          <p:spPr>
            <a:xfrm rot="956424">
              <a:off x="5645118" y="2479818"/>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69" name="Flowchart: Terminator 468">
              <a:extLst>
                <a:ext uri="{FF2B5EF4-FFF2-40B4-BE49-F238E27FC236}">
                  <a16:creationId xmlns:a16="http://schemas.microsoft.com/office/drawing/2014/main" id="{105151EB-5783-4B6B-BDDF-4627C528B166}"/>
                </a:ext>
              </a:extLst>
            </p:cNvPr>
            <p:cNvSpPr/>
            <p:nvPr/>
          </p:nvSpPr>
          <p:spPr>
            <a:xfrm rot="21027076">
              <a:off x="5384303" y="2076098"/>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0" name="Flowchart: Terminator 469">
              <a:extLst>
                <a:ext uri="{FF2B5EF4-FFF2-40B4-BE49-F238E27FC236}">
                  <a16:creationId xmlns:a16="http://schemas.microsoft.com/office/drawing/2014/main" id="{B1B50B10-FDBB-4313-B66A-33731F448EA0}"/>
                </a:ext>
              </a:extLst>
            </p:cNvPr>
            <p:cNvSpPr/>
            <p:nvPr/>
          </p:nvSpPr>
          <p:spPr>
            <a:xfrm rot="21027076">
              <a:off x="6246179" y="2149055"/>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1" name="Flowchart: Terminator 470">
              <a:extLst>
                <a:ext uri="{FF2B5EF4-FFF2-40B4-BE49-F238E27FC236}">
                  <a16:creationId xmlns:a16="http://schemas.microsoft.com/office/drawing/2014/main" id="{264AC48B-09BE-4459-B51E-AC881258653E}"/>
                </a:ext>
              </a:extLst>
            </p:cNvPr>
            <p:cNvSpPr/>
            <p:nvPr/>
          </p:nvSpPr>
          <p:spPr>
            <a:xfrm rot="21027076">
              <a:off x="7075060" y="2152209"/>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2" name="Flowchart: Terminator 471">
              <a:extLst>
                <a:ext uri="{FF2B5EF4-FFF2-40B4-BE49-F238E27FC236}">
                  <a16:creationId xmlns:a16="http://schemas.microsoft.com/office/drawing/2014/main" id="{76D4743B-4148-4EE3-8C96-80D0CEDCAAD2}"/>
                </a:ext>
              </a:extLst>
            </p:cNvPr>
            <p:cNvSpPr/>
            <p:nvPr/>
          </p:nvSpPr>
          <p:spPr>
            <a:xfrm rot="505133">
              <a:off x="5183584" y="2585371"/>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3" name="Flowchart: Terminator 472">
              <a:extLst>
                <a:ext uri="{FF2B5EF4-FFF2-40B4-BE49-F238E27FC236}">
                  <a16:creationId xmlns:a16="http://schemas.microsoft.com/office/drawing/2014/main" id="{21778FFE-1F31-40EB-99B7-6F4D887F4AC8}"/>
                </a:ext>
              </a:extLst>
            </p:cNvPr>
            <p:cNvSpPr/>
            <p:nvPr/>
          </p:nvSpPr>
          <p:spPr>
            <a:xfrm rot="20642094">
              <a:off x="4900576" y="2524664"/>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4" name="Flowchart: Terminator 473">
              <a:extLst>
                <a:ext uri="{FF2B5EF4-FFF2-40B4-BE49-F238E27FC236}">
                  <a16:creationId xmlns:a16="http://schemas.microsoft.com/office/drawing/2014/main" id="{A7B9E05C-07DA-403D-9C2E-19261C11566D}"/>
                </a:ext>
              </a:extLst>
            </p:cNvPr>
            <p:cNvSpPr/>
            <p:nvPr/>
          </p:nvSpPr>
          <p:spPr>
            <a:xfrm rot="11701675">
              <a:off x="7376948" y="2420827"/>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5" name="Flowchart: Terminator 474">
              <a:extLst>
                <a:ext uri="{FF2B5EF4-FFF2-40B4-BE49-F238E27FC236}">
                  <a16:creationId xmlns:a16="http://schemas.microsoft.com/office/drawing/2014/main" id="{DBBA18C2-1BB0-46A4-8B43-1C76FA932E01}"/>
                </a:ext>
              </a:extLst>
            </p:cNvPr>
            <p:cNvSpPr/>
            <p:nvPr/>
          </p:nvSpPr>
          <p:spPr>
            <a:xfrm rot="8967164">
              <a:off x="7448934" y="2254715"/>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6" name="Flowchart: Terminator 475">
              <a:extLst>
                <a:ext uri="{FF2B5EF4-FFF2-40B4-BE49-F238E27FC236}">
                  <a16:creationId xmlns:a16="http://schemas.microsoft.com/office/drawing/2014/main" id="{6632C369-9C0B-4FCC-86EC-747EE0408214}"/>
                </a:ext>
              </a:extLst>
            </p:cNvPr>
            <p:cNvSpPr/>
            <p:nvPr/>
          </p:nvSpPr>
          <p:spPr>
            <a:xfrm rot="12195865">
              <a:off x="7692333" y="2478758"/>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7" name="Flowchart: Terminator 476">
              <a:extLst>
                <a:ext uri="{FF2B5EF4-FFF2-40B4-BE49-F238E27FC236}">
                  <a16:creationId xmlns:a16="http://schemas.microsoft.com/office/drawing/2014/main" id="{9F919E55-762B-4FDD-B070-D3D54C7E580A}"/>
                </a:ext>
              </a:extLst>
            </p:cNvPr>
            <p:cNvSpPr/>
            <p:nvPr/>
          </p:nvSpPr>
          <p:spPr>
            <a:xfrm rot="12195865">
              <a:off x="6663195" y="2211289"/>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8" name="Flowchart: Terminator 477">
              <a:extLst>
                <a:ext uri="{FF2B5EF4-FFF2-40B4-BE49-F238E27FC236}">
                  <a16:creationId xmlns:a16="http://schemas.microsoft.com/office/drawing/2014/main" id="{9B70F0F9-718E-459B-AFED-9F5E1748CD16}"/>
                </a:ext>
              </a:extLst>
            </p:cNvPr>
            <p:cNvSpPr/>
            <p:nvPr/>
          </p:nvSpPr>
          <p:spPr>
            <a:xfrm>
              <a:off x="7451487" y="2024242"/>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79" name="Flowchart: Terminator 478">
              <a:extLst>
                <a:ext uri="{FF2B5EF4-FFF2-40B4-BE49-F238E27FC236}">
                  <a16:creationId xmlns:a16="http://schemas.microsoft.com/office/drawing/2014/main" id="{2A75A650-46EC-4248-9D57-57EEFF2E8570}"/>
                </a:ext>
              </a:extLst>
            </p:cNvPr>
            <p:cNvSpPr/>
            <p:nvPr/>
          </p:nvSpPr>
          <p:spPr>
            <a:xfrm>
              <a:off x="5412560" y="2190953"/>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0" name="Flowchart: Terminator 479">
              <a:extLst>
                <a:ext uri="{FF2B5EF4-FFF2-40B4-BE49-F238E27FC236}">
                  <a16:creationId xmlns:a16="http://schemas.microsoft.com/office/drawing/2014/main" id="{AA083CC1-199F-4A51-B1D2-CE55DA999E52}"/>
                </a:ext>
              </a:extLst>
            </p:cNvPr>
            <p:cNvSpPr/>
            <p:nvPr/>
          </p:nvSpPr>
          <p:spPr>
            <a:xfrm>
              <a:off x="6102968" y="2405269"/>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1" name="Flowchart: Terminator 480">
              <a:extLst>
                <a:ext uri="{FF2B5EF4-FFF2-40B4-BE49-F238E27FC236}">
                  <a16:creationId xmlns:a16="http://schemas.microsoft.com/office/drawing/2014/main" id="{932FEC77-9844-417D-A692-3C3934CD3C8A}"/>
                </a:ext>
              </a:extLst>
            </p:cNvPr>
            <p:cNvSpPr/>
            <p:nvPr/>
          </p:nvSpPr>
          <p:spPr>
            <a:xfrm rot="11842350">
              <a:off x="6378357" y="2520177"/>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2" name="Flowchart: Terminator 481">
              <a:extLst>
                <a:ext uri="{FF2B5EF4-FFF2-40B4-BE49-F238E27FC236}">
                  <a16:creationId xmlns:a16="http://schemas.microsoft.com/office/drawing/2014/main" id="{D2F24E85-92E0-42CA-BC0B-55890E039A4C}"/>
                </a:ext>
              </a:extLst>
            </p:cNvPr>
            <p:cNvSpPr/>
            <p:nvPr/>
          </p:nvSpPr>
          <p:spPr>
            <a:xfrm rot="8159930">
              <a:off x="7284035" y="2234418"/>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3" name="Flowchart: Terminator 482">
              <a:extLst>
                <a:ext uri="{FF2B5EF4-FFF2-40B4-BE49-F238E27FC236}">
                  <a16:creationId xmlns:a16="http://schemas.microsoft.com/office/drawing/2014/main" id="{BE83235B-F2F3-4B11-84F9-B34B52586C26}"/>
                </a:ext>
              </a:extLst>
            </p:cNvPr>
            <p:cNvSpPr/>
            <p:nvPr/>
          </p:nvSpPr>
          <p:spPr>
            <a:xfrm rot="8159930">
              <a:off x="7626549" y="2129750"/>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4" name="Flowchart: Terminator 483">
              <a:extLst>
                <a:ext uri="{FF2B5EF4-FFF2-40B4-BE49-F238E27FC236}">
                  <a16:creationId xmlns:a16="http://schemas.microsoft.com/office/drawing/2014/main" id="{301AE31F-1BBA-414A-89EC-F76493E06AF6}"/>
                </a:ext>
              </a:extLst>
            </p:cNvPr>
            <p:cNvSpPr/>
            <p:nvPr/>
          </p:nvSpPr>
          <p:spPr>
            <a:xfrm>
              <a:off x="5846826" y="2255016"/>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5" name="Flowchart: Terminator 484">
              <a:extLst>
                <a:ext uri="{FF2B5EF4-FFF2-40B4-BE49-F238E27FC236}">
                  <a16:creationId xmlns:a16="http://schemas.microsoft.com/office/drawing/2014/main" id="{EC2386AB-BE4C-4264-97D9-77B5B8B9AA81}"/>
                </a:ext>
              </a:extLst>
            </p:cNvPr>
            <p:cNvSpPr/>
            <p:nvPr/>
          </p:nvSpPr>
          <p:spPr>
            <a:xfrm>
              <a:off x="5392730" y="2346067"/>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6" name="Flowchart: Terminator 485">
              <a:extLst>
                <a:ext uri="{FF2B5EF4-FFF2-40B4-BE49-F238E27FC236}">
                  <a16:creationId xmlns:a16="http://schemas.microsoft.com/office/drawing/2014/main" id="{A52418A3-DCA6-4EBB-8568-B57CF8DB92E5}"/>
                </a:ext>
              </a:extLst>
            </p:cNvPr>
            <p:cNvSpPr/>
            <p:nvPr/>
          </p:nvSpPr>
          <p:spPr>
            <a:xfrm>
              <a:off x="4978352" y="2332793"/>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7" name="Flowchart: Terminator 486">
              <a:extLst>
                <a:ext uri="{FF2B5EF4-FFF2-40B4-BE49-F238E27FC236}">
                  <a16:creationId xmlns:a16="http://schemas.microsoft.com/office/drawing/2014/main" id="{059406EF-3B2B-45ED-BF5D-70021562046E}"/>
                </a:ext>
              </a:extLst>
            </p:cNvPr>
            <p:cNvSpPr/>
            <p:nvPr/>
          </p:nvSpPr>
          <p:spPr>
            <a:xfrm rot="1620239">
              <a:off x="5578935" y="2343872"/>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8" name="Flowchart: Terminator 487">
              <a:extLst>
                <a:ext uri="{FF2B5EF4-FFF2-40B4-BE49-F238E27FC236}">
                  <a16:creationId xmlns:a16="http://schemas.microsoft.com/office/drawing/2014/main" id="{A8D2AF3B-6F1B-40DB-BCB6-E76394FB8795}"/>
                </a:ext>
              </a:extLst>
            </p:cNvPr>
            <p:cNvSpPr/>
            <p:nvPr/>
          </p:nvSpPr>
          <p:spPr>
            <a:xfrm rot="11986706">
              <a:off x="7902669" y="2338731"/>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89" name="Flowchart: Terminator 488">
              <a:extLst>
                <a:ext uri="{FF2B5EF4-FFF2-40B4-BE49-F238E27FC236}">
                  <a16:creationId xmlns:a16="http://schemas.microsoft.com/office/drawing/2014/main" id="{EECD1BDA-D2A7-4AE4-8C15-E8E5B5F3221B}"/>
                </a:ext>
              </a:extLst>
            </p:cNvPr>
            <p:cNvSpPr/>
            <p:nvPr/>
          </p:nvSpPr>
          <p:spPr>
            <a:xfrm rot="10366520">
              <a:off x="7897592" y="2605475"/>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0" name="Flowchart: Terminator 489">
              <a:extLst>
                <a:ext uri="{FF2B5EF4-FFF2-40B4-BE49-F238E27FC236}">
                  <a16:creationId xmlns:a16="http://schemas.microsoft.com/office/drawing/2014/main" id="{38C006E2-7B16-4796-B1A6-2584E54531AF}"/>
                </a:ext>
              </a:extLst>
            </p:cNvPr>
            <p:cNvSpPr/>
            <p:nvPr/>
          </p:nvSpPr>
          <p:spPr>
            <a:xfrm rot="10366520">
              <a:off x="7777654" y="2257637"/>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1" name="Flowchart: Terminator 490">
              <a:extLst>
                <a:ext uri="{FF2B5EF4-FFF2-40B4-BE49-F238E27FC236}">
                  <a16:creationId xmlns:a16="http://schemas.microsoft.com/office/drawing/2014/main" id="{1CE60E95-C54A-451F-9513-003C94828AC9}"/>
                </a:ext>
              </a:extLst>
            </p:cNvPr>
            <p:cNvSpPr/>
            <p:nvPr/>
          </p:nvSpPr>
          <p:spPr>
            <a:xfrm>
              <a:off x="7952703" y="2519366"/>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2" name="Flowchart: Terminator 491">
              <a:extLst>
                <a:ext uri="{FF2B5EF4-FFF2-40B4-BE49-F238E27FC236}">
                  <a16:creationId xmlns:a16="http://schemas.microsoft.com/office/drawing/2014/main" id="{2B9ED4F3-B48A-4566-B300-26DDCE8CD791}"/>
                </a:ext>
              </a:extLst>
            </p:cNvPr>
            <p:cNvSpPr/>
            <p:nvPr/>
          </p:nvSpPr>
          <p:spPr>
            <a:xfrm>
              <a:off x="7046947" y="2419391"/>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3" name="Flowchart: Terminator 492">
              <a:extLst>
                <a:ext uri="{FF2B5EF4-FFF2-40B4-BE49-F238E27FC236}">
                  <a16:creationId xmlns:a16="http://schemas.microsoft.com/office/drawing/2014/main" id="{164F3F84-53D7-4F60-9498-967A23AADCFD}"/>
                </a:ext>
              </a:extLst>
            </p:cNvPr>
            <p:cNvSpPr/>
            <p:nvPr/>
          </p:nvSpPr>
          <p:spPr>
            <a:xfrm>
              <a:off x="7203805" y="2348733"/>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4" name="Flowchart: Terminator 493">
              <a:extLst>
                <a:ext uri="{FF2B5EF4-FFF2-40B4-BE49-F238E27FC236}">
                  <a16:creationId xmlns:a16="http://schemas.microsoft.com/office/drawing/2014/main" id="{292EBC30-F4A5-4B02-A138-1C94993B5659}"/>
                </a:ext>
              </a:extLst>
            </p:cNvPr>
            <p:cNvSpPr/>
            <p:nvPr/>
          </p:nvSpPr>
          <p:spPr>
            <a:xfrm>
              <a:off x="5821865" y="2390688"/>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5" name="Flowchart: Terminator 494">
              <a:extLst>
                <a:ext uri="{FF2B5EF4-FFF2-40B4-BE49-F238E27FC236}">
                  <a16:creationId xmlns:a16="http://schemas.microsoft.com/office/drawing/2014/main" id="{8341517A-7CEF-43B1-8A21-27B2D8A3FE98}"/>
                </a:ext>
              </a:extLst>
            </p:cNvPr>
            <p:cNvSpPr/>
            <p:nvPr/>
          </p:nvSpPr>
          <p:spPr>
            <a:xfrm rot="21270082">
              <a:off x="5313242" y="2524663"/>
              <a:ext cx="175995" cy="45719"/>
            </a:xfrm>
            <a:prstGeom prst="flowChartTermina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6" name="Flowchart: Terminator 495">
              <a:extLst>
                <a:ext uri="{FF2B5EF4-FFF2-40B4-BE49-F238E27FC236}">
                  <a16:creationId xmlns:a16="http://schemas.microsoft.com/office/drawing/2014/main" id="{57D5B13A-4EFE-4373-88EE-8A5311754257}"/>
                </a:ext>
              </a:extLst>
            </p:cNvPr>
            <p:cNvSpPr/>
            <p:nvPr/>
          </p:nvSpPr>
          <p:spPr>
            <a:xfrm rot="2238861">
              <a:off x="6417414" y="2270842"/>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7" name="Flowchart: Terminator 496">
              <a:extLst>
                <a:ext uri="{FF2B5EF4-FFF2-40B4-BE49-F238E27FC236}">
                  <a16:creationId xmlns:a16="http://schemas.microsoft.com/office/drawing/2014/main" id="{07C0AF10-9B2B-4507-AD53-9D5D56FF9E9B}"/>
                </a:ext>
              </a:extLst>
            </p:cNvPr>
            <p:cNvSpPr/>
            <p:nvPr/>
          </p:nvSpPr>
          <p:spPr>
            <a:xfrm rot="21324615">
              <a:off x="6164079" y="2049213"/>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8" name="Flowchart: Terminator 497">
              <a:extLst>
                <a:ext uri="{FF2B5EF4-FFF2-40B4-BE49-F238E27FC236}">
                  <a16:creationId xmlns:a16="http://schemas.microsoft.com/office/drawing/2014/main" id="{1D5B1057-2A11-4D0B-AE98-FA68C0174DEE}"/>
                </a:ext>
              </a:extLst>
            </p:cNvPr>
            <p:cNvSpPr/>
            <p:nvPr/>
          </p:nvSpPr>
          <p:spPr>
            <a:xfrm rot="349208">
              <a:off x="6102058" y="2206135"/>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499" name="Flowchart: Terminator 498">
              <a:extLst>
                <a:ext uri="{FF2B5EF4-FFF2-40B4-BE49-F238E27FC236}">
                  <a16:creationId xmlns:a16="http://schemas.microsoft.com/office/drawing/2014/main" id="{59C794AD-7391-4B9B-9330-8F858A8C2471}"/>
                </a:ext>
              </a:extLst>
            </p:cNvPr>
            <p:cNvSpPr/>
            <p:nvPr/>
          </p:nvSpPr>
          <p:spPr>
            <a:xfrm rot="19895232">
              <a:off x="7318824" y="2527918"/>
              <a:ext cx="175995" cy="45719"/>
            </a:xfrm>
            <a:prstGeom prst="flowChartTermina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00" name="Flowchart: Terminator 499">
              <a:extLst>
                <a:ext uri="{FF2B5EF4-FFF2-40B4-BE49-F238E27FC236}">
                  <a16:creationId xmlns:a16="http://schemas.microsoft.com/office/drawing/2014/main" id="{53DEAF9D-C471-4720-8CC5-3AE76D86ADE4}"/>
                </a:ext>
              </a:extLst>
            </p:cNvPr>
            <p:cNvSpPr/>
            <p:nvPr/>
          </p:nvSpPr>
          <p:spPr>
            <a:xfrm rot="20089654">
              <a:off x="7120505" y="2584966"/>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sp>
          <p:nvSpPr>
            <p:cNvPr id="501" name="Flowchart: Terminator 500">
              <a:extLst>
                <a:ext uri="{FF2B5EF4-FFF2-40B4-BE49-F238E27FC236}">
                  <a16:creationId xmlns:a16="http://schemas.microsoft.com/office/drawing/2014/main" id="{78CE0545-33B7-48F7-822A-DD021F32367E}"/>
                </a:ext>
              </a:extLst>
            </p:cNvPr>
            <p:cNvSpPr/>
            <p:nvPr/>
          </p:nvSpPr>
          <p:spPr>
            <a:xfrm rot="20089654">
              <a:off x="7135985" y="2582300"/>
              <a:ext cx="175995" cy="45719"/>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prstClr val="white"/>
                </a:solidFill>
                <a:latin typeface="Arial" panose="020B0604020202020204" pitchFamily="34" charset="0"/>
              </a:endParaRPr>
            </a:p>
          </p:txBody>
        </p:sp>
      </p:grpSp>
      <p:grpSp>
        <p:nvGrpSpPr>
          <p:cNvPr id="516" name="Group 515">
            <a:extLst>
              <a:ext uri="{FF2B5EF4-FFF2-40B4-BE49-F238E27FC236}">
                <a16:creationId xmlns:a16="http://schemas.microsoft.com/office/drawing/2014/main" id="{4EF6C736-F485-400F-AE7A-08C4F51FB00B}"/>
              </a:ext>
            </a:extLst>
          </p:cNvPr>
          <p:cNvGrpSpPr/>
          <p:nvPr/>
        </p:nvGrpSpPr>
        <p:grpSpPr>
          <a:xfrm>
            <a:off x="6993615" y="2625119"/>
            <a:ext cx="1443520" cy="253916"/>
            <a:chOff x="578479" y="4927295"/>
            <a:chExt cx="1924693" cy="338555"/>
          </a:xfrm>
        </p:grpSpPr>
        <p:sp>
          <p:nvSpPr>
            <p:cNvPr id="502" name="Rectangle 501">
              <a:extLst>
                <a:ext uri="{FF2B5EF4-FFF2-40B4-BE49-F238E27FC236}">
                  <a16:creationId xmlns:a16="http://schemas.microsoft.com/office/drawing/2014/main" id="{2E9580DC-521F-4BB2-90CB-30A1900C3B49}"/>
                </a:ext>
              </a:extLst>
            </p:cNvPr>
            <p:cNvSpPr>
              <a:spLocks noChangeAspect="1"/>
            </p:cNvSpPr>
            <p:nvPr/>
          </p:nvSpPr>
          <p:spPr>
            <a:xfrm>
              <a:off x="578479" y="5024572"/>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srgbClr val="3C3C3B"/>
                </a:solidFill>
                <a:latin typeface="Arial" panose="020B0604020202020204" pitchFamily="34" charset="0"/>
              </a:endParaRPr>
            </a:p>
          </p:txBody>
        </p:sp>
        <p:sp>
          <p:nvSpPr>
            <p:cNvPr id="503" name="TextBox 502">
              <a:extLst>
                <a:ext uri="{FF2B5EF4-FFF2-40B4-BE49-F238E27FC236}">
                  <a16:creationId xmlns:a16="http://schemas.microsoft.com/office/drawing/2014/main" id="{CF0C9DB5-4DA4-4895-8031-427F6E760E27}"/>
                </a:ext>
              </a:extLst>
            </p:cNvPr>
            <p:cNvSpPr txBox="1"/>
            <p:nvPr/>
          </p:nvSpPr>
          <p:spPr>
            <a:xfrm>
              <a:off x="751546" y="4927295"/>
              <a:ext cx="1751626" cy="338555"/>
            </a:xfrm>
            <a:prstGeom prst="rect">
              <a:avLst/>
            </a:prstGeom>
            <a:noFill/>
          </p:spPr>
          <p:txBody>
            <a:bodyPr wrap="square" rtlCol="0" anchor="ctr">
              <a:spAutoFit/>
            </a:bodyPr>
            <a:lstStyle/>
            <a:p>
              <a:pPr defTabSz="685800" fontAlgn="base">
                <a:spcBef>
                  <a:spcPct val="0"/>
                </a:spcBef>
                <a:spcAft>
                  <a:spcPct val="0"/>
                </a:spcAft>
                <a:defRPr/>
              </a:pPr>
              <a:r>
                <a:rPr lang="el-GR" sz="1050">
                  <a:solidFill>
                    <a:srgbClr val="3C3C3B"/>
                  </a:solidFill>
                  <a:latin typeface="Arial" panose="020B0604020202020204" pitchFamily="34" charset="0"/>
                </a:rPr>
                <a:t>Σταφυλόκοκκοι</a:t>
              </a:r>
            </a:p>
          </p:txBody>
        </p:sp>
      </p:grpSp>
      <p:grpSp>
        <p:nvGrpSpPr>
          <p:cNvPr id="515" name="Group 514">
            <a:extLst>
              <a:ext uri="{FF2B5EF4-FFF2-40B4-BE49-F238E27FC236}">
                <a16:creationId xmlns:a16="http://schemas.microsoft.com/office/drawing/2014/main" id="{016B0311-2605-4F01-B68D-C362B634DA79}"/>
              </a:ext>
            </a:extLst>
          </p:cNvPr>
          <p:cNvGrpSpPr/>
          <p:nvPr/>
        </p:nvGrpSpPr>
        <p:grpSpPr>
          <a:xfrm>
            <a:off x="6993615" y="2891782"/>
            <a:ext cx="932524" cy="253916"/>
            <a:chOff x="2508409" y="4927295"/>
            <a:chExt cx="1243365" cy="338555"/>
          </a:xfrm>
        </p:grpSpPr>
        <p:sp>
          <p:nvSpPr>
            <p:cNvPr id="504" name="Rectangle 503">
              <a:extLst>
                <a:ext uri="{FF2B5EF4-FFF2-40B4-BE49-F238E27FC236}">
                  <a16:creationId xmlns:a16="http://schemas.microsoft.com/office/drawing/2014/main" id="{FD573A76-51BC-42A8-8D37-70177D86E6A5}"/>
                </a:ext>
              </a:extLst>
            </p:cNvPr>
            <p:cNvSpPr>
              <a:spLocks noChangeAspect="1"/>
            </p:cNvSpPr>
            <p:nvPr/>
          </p:nvSpPr>
          <p:spPr>
            <a:xfrm>
              <a:off x="2508409" y="5024572"/>
              <a:ext cx="144000" cy="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srgbClr val="3C3C3B"/>
                </a:solidFill>
                <a:latin typeface="Arial" panose="020B0604020202020204" pitchFamily="34" charset="0"/>
              </a:endParaRPr>
            </a:p>
          </p:txBody>
        </p:sp>
        <p:sp>
          <p:nvSpPr>
            <p:cNvPr id="505" name="TextBox 504">
              <a:extLst>
                <a:ext uri="{FF2B5EF4-FFF2-40B4-BE49-F238E27FC236}">
                  <a16:creationId xmlns:a16="http://schemas.microsoft.com/office/drawing/2014/main" id="{F3B40D58-CC32-423E-8CD6-4062CB7BD45E}"/>
                </a:ext>
              </a:extLst>
            </p:cNvPr>
            <p:cNvSpPr txBox="1"/>
            <p:nvPr/>
          </p:nvSpPr>
          <p:spPr>
            <a:xfrm>
              <a:off x="2681476" y="4927295"/>
              <a:ext cx="1070298" cy="338555"/>
            </a:xfrm>
            <a:prstGeom prst="rect">
              <a:avLst/>
            </a:prstGeom>
            <a:noFill/>
          </p:spPr>
          <p:txBody>
            <a:bodyPr wrap="square" rtlCol="0" anchor="ctr">
              <a:spAutoFit/>
            </a:bodyPr>
            <a:lstStyle/>
            <a:p>
              <a:pPr defTabSz="685800" fontAlgn="base">
                <a:spcBef>
                  <a:spcPct val="0"/>
                </a:spcBef>
                <a:spcAft>
                  <a:spcPct val="0"/>
                </a:spcAft>
                <a:defRPr/>
              </a:pPr>
              <a:r>
                <a:rPr lang="el-GR" sz="1050">
                  <a:solidFill>
                    <a:srgbClr val="3C3C3B"/>
                  </a:solidFill>
                  <a:latin typeface="Arial" panose="020B0604020202020204" pitchFamily="34" charset="0"/>
                </a:rPr>
                <a:t>Firmicutes</a:t>
              </a:r>
            </a:p>
          </p:txBody>
        </p:sp>
      </p:grpSp>
      <p:grpSp>
        <p:nvGrpSpPr>
          <p:cNvPr id="514" name="Group 513">
            <a:extLst>
              <a:ext uri="{FF2B5EF4-FFF2-40B4-BE49-F238E27FC236}">
                <a16:creationId xmlns:a16="http://schemas.microsoft.com/office/drawing/2014/main" id="{3A46C7E7-48A2-42F9-8158-E621184F9831}"/>
              </a:ext>
            </a:extLst>
          </p:cNvPr>
          <p:cNvGrpSpPr/>
          <p:nvPr/>
        </p:nvGrpSpPr>
        <p:grpSpPr>
          <a:xfrm>
            <a:off x="6993615" y="3158446"/>
            <a:ext cx="1443520" cy="253916"/>
            <a:chOff x="3751459" y="4927295"/>
            <a:chExt cx="1549883" cy="338555"/>
          </a:xfrm>
        </p:grpSpPr>
        <p:sp>
          <p:nvSpPr>
            <p:cNvPr id="506" name="Rectangle 505">
              <a:extLst>
                <a:ext uri="{FF2B5EF4-FFF2-40B4-BE49-F238E27FC236}">
                  <a16:creationId xmlns:a16="http://schemas.microsoft.com/office/drawing/2014/main" id="{B314E39D-256E-4E3D-BE6F-CADAEF69775C}"/>
                </a:ext>
              </a:extLst>
            </p:cNvPr>
            <p:cNvSpPr>
              <a:spLocks noChangeAspect="1"/>
            </p:cNvSpPr>
            <p:nvPr/>
          </p:nvSpPr>
          <p:spPr>
            <a:xfrm>
              <a:off x="3751459" y="5024572"/>
              <a:ext cx="144000" cy="14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srgbClr val="3C3C3B"/>
                </a:solidFill>
                <a:latin typeface="Arial" panose="020B0604020202020204" pitchFamily="34" charset="0"/>
              </a:endParaRPr>
            </a:p>
          </p:txBody>
        </p:sp>
        <p:sp>
          <p:nvSpPr>
            <p:cNvPr id="507" name="TextBox 506">
              <a:extLst>
                <a:ext uri="{FF2B5EF4-FFF2-40B4-BE49-F238E27FC236}">
                  <a16:creationId xmlns:a16="http://schemas.microsoft.com/office/drawing/2014/main" id="{9ED98000-C0C3-4E91-88DE-ACBF092E8D6F}"/>
                </a:ext>
              </a:extLst>
            </p:cNvPr>
            <p:cNvSpPr txBox="1"/>
            <p:nvPr/>
          </p:nvSpPr>
          <p:spPr>
            <a:xfrm>
              <a:off x="3924525" y="4927295"/>
              <a:ext cx="1376817" cy="338555"/>
            </a:xfrm>
            <a:prstGeom prst="rect">
              <a:avLst/>
            </a:prstGeom>
            <a:noFill/>
          </p:spPr>
          <p:txBody>
            <a:bodyPr wrap="square" rtlCol="0" anchor="ctr">
              <a:spAutoFit/>
            </a:bodyPr>
            <a:lstStyle/>
            <a:p>
              <a:pPr defTabSz="685800" fontAlgn="base">
                <a:spcBef>
                  <a:spcPct val="0"/>
                </a:spcBef>
                <a:spcAft>
                  <a:spcPct val="0"/>
                </a:spcAft>
                <a:defRPr/>
              </a:pPr>
              <a:r>
                <a:rPr lang="el-GR" sz="1050">
                  <a:solidFill>
                    <a:srgbClr val="3C3C3B"/>
                  </a:solidFill>
                  <a:latin typeface="Arial" panose="020B0604020202020204" pitchFamily="34" charset="0"/>
                </a:rPr>
                <a:t>Ακτινοβακτήρια</a:t>
              </a:r>
            </a:p>
          </p:txBody>
        </p:sp>
      </p:grpSp>
      <p:grpSp>
        <p:nvGrpSpPr>
          <p:cNvPr id="513" name="Group 512">
            <a:extLst>
              <a:ext uri="{FF2B5EF4-FFF2-40B4-BE49-F238E27FC236}">
                <a16:creationId xmlns:a16="http://schemas.microsoft.com/office/drawing/2014/main" id="{423C3F20-138C-43CE-A85F-FE5749E57FAD}"/>
              </a:ext>
            </a:extLst>
          </p:cNvPr>
          <p:cNvGrpSpPr/>
          <p:nvPr/>
        </p:nvGrpSpPr>
        <p:grpSpPr>
          <a:xfrm>
            <a:off x="6993615" y="3425109"/>
            <a:ext cx="1490779" cy="253916"/>
            <a:chOff x="5333983" y="4927295"/>
            <a:chExt cx="1987705" cy="338555"/>
          </a:xfrm>
        </p:grpSpPr>
        <p:sp>
          <p:nvSpPr>
            <p:cNvPr id="508" name="Rectangle 507">
              <a:extLst>
                <a:ext uri="{FF2B5EF4-FFF2-40B4-BE49-F238E27FC236}">
                  <a16:creationId xmlns:a16="http://schemas.microsoft.com/office/drawing/2014/main" id="{8E3FAEF3-D6D4-4480-9ECE-C92F3C5ED50A}"/>
                </a:ext>
              </a:extLst>
            </p:cNvPr>
            <p:cNvSpPr>
              <a:spLocks noChangeAspect="1"/>
            </p:cNvSpPr>
            <p:nvPr/>
          </p:nvSpPr>
          <p:spPr>
            <a:xfrm>
              <a:off x="5333983" y="5024572"/>
              <a:ext cx="144000" cy="144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srgbClr val="3C3C3B"/>
                </a:solidFill>
                <a:latin typeface="Arial" panose="020B0604020202020204" pitchFamily="34" charset="0"/>
              </a:endParaRPr>
            </a:p>
          </p:txBody>
        </p:sp>
        <p:sp>
          <p:nvSpPr>
            <p:cNvPr id="509" name="TextBox 508">
              <a:extLst>
                <a:ext uri="{FF2B5EF4-FFF2-40B4-BE49-F238E27FC236}">
                  <a16:creationId xmlns:a16="http://schemas.microsoft.com/office/drawing/2014/main" id="{CFD505A3-3A9E-4C89-AF34-79F9321E880E}"/>
                </a:ext>
              </a:extLst>
            </p:cNvPr>
            <p:cNvSpPr txBox="1"/>
            <p:nvPr/>
          </p:nvSpPr>
          <p:spPr>
            <a:xfrm>
              <a:off x="5507050" y="4927295"/>
              <a:ext cx="1814638" cy="338555"/>
            </a:xfrm>
            <a:prstGeom prst="rect">
              <a:avLst/>
            </a:prstGeom>
            <a:noFill/>
          </p:spPr>
          <p:txBody>
            <a:bodyPr wrap="square" rtlCol="0" anchor="ctr">
              <a:spAutoFit/>
            </a:bodyPr>
            <a:lstStyle/>
            <a:p>
              <a:pPr defTabSz="685800" fontAlgn="base">
                <a:spcBef>
                  <a:spcPct val="0"/>
                </a:spcBef>
                <a:spcAft>
                  <a:spcPct val="0"/>
                </a:spcAft>
                <a:defRPr/>
              </a:pPr>
              <a:r>
                <a:rPr lang="el-GR" sz="1050" dirty="0" err="1">
                  <a:solidFill>
                    <a:srgbClr val="3C3C3B"/>
                  </a:solidFill>
                  <a:latin typeface="Arial" panose="020B0604020202020204" pitchFamily="34" charset="0"/>
                </a:rPr>
                <a:t>Πρωτεοβακτήρια</a:t>
              </a:r>
              <a:endParaRPr lang="el-GR" sz="1050" dirty="0">
                <a:solidFill>
                  <a:srgbClr val="3C3C3B"/>
                </a:solidFill>
                <a:latin typeface="Arial" panose="020B0604020202020204" pitchFamily="34" charset="0"/>
              </a:endParaRPr>
            </a:p>
          </p:txBody>
        </p:sp>
      </p:grpSp>
      <p:grpSp>
        <p:nvGrpSpPr>
          <p:cNvPr id="512" name="Group 511">
            <a:extLst>
              <a:ext uri="{FF2B5EF4-FFF2-40B4-BE49-F238E27FC236}">
                <a16:creationId xmlns:a16="http://schemas.microsoft.com/office/drawing/2014/main" id="{25465A61-06E7-4950-93C1-04E792B1B402}"/>
              </a:ext>
            </a:extLst>
          </p:cNvPr>
          <p:cNvGrpSpPr/>
          <p:nvPr/>
        </p:nvGrpSpPr>
        <p:grpSpPr>
          <a:xfrm>
            <a:off x="6993616" y="3691773"/>
            <a:ext cx="1162412" cy="253916"/>
            <a:chOff x="6904069" y="4927295"/>
            <a:chExt cx="1549883" cy="338555"/>
          </a:xfrm>
        </p:grpSpPr>
        <p:sp>
          <p:nvSpPr>
            <p:cNvPr id="510" name="Rectangle 509">
              <a:extLst>
                <a:ext uri="{FF2B5EF4-FFF2-40B4-BE49-F238E27FC236}">
                  <a16:creationId xmlns:a16="http://schemas.microsoft.com/office/drawing/2014/main" id="{69D28E6B-1F3A-493D-A159-8AC6CBAB0553}"/>
                </a:ext>
              </a:extLst>
            </p:cNvPr>
            <p:cNvSpPr>
              <a:spLocks noChangeAspect="1"/>
            </p:cNvSpPr>
            <p:nvPr/>
          </p:nvSpPr>
          <p:spPr>
            <a:xfrm>
              <a:off x="6904069" y="5024572"/>
              <a:ext cx="144000" cy="1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sz="1350">
                <a:solidFill>
                  <a:srgbClr val="3C3C3B"/>
                </a:solidFill>
                <a:latin typeface="Arial" panose="020B0604020202020204" pitchFamily="34" charset="0"/>
              </a:endParaRPr>
            </a:p>
          </p:txBody>
        </p:sp>
        <p:sp>
          <p:nvSpPr>
            <p:cNvPr id="511" name="TextBox 510">
              <a:extLst>
                <a:ext uri="{FF2B5EF4-FFF2-40B4-BE49-F238E27FC236}">
                  <a16:creationId xmlns:a16="http://schemas.microsoft.com/office/drawing/2014/main" id="{CD05129C-DED8-44DB-A362-939F3C9FDDF2}"/>
                </a:ext>
              </a:extLst>
            </p:cNvPr>
            <p:cNvSpPr txBox="1"/>
            <p:nvPr/>
          </p:nvSpPr>
          <p:spPr>
            <a:xfrm>
              <a:off x="7077134" y="4927295"/>
              <a:ext cx="1376818" cy="338555"/>
            </a:xfrm>
            <a:prstGeom prst="rect">
              <a:avLst/>
            </a:prstGeom>
            <a:noFill/>
          </p:spPr>
          <p:txBody>
            <a:bodyPr wrap="square" rtlCol="0" anchor="ctr">
              <a:spAutoFit/>
            </a:bodyPr>
            <a:lstStyle/>
            <a:p>
              <a:pPr defTabSz="685800" fontAlgn="base">
                <a:spcBef>
                  <a:spcPct val="0"/>
                </a:spcBef>
                <a:spcAft>
                  <a:spcPct val="0"/>
                </a:spcAft>
                <a:defRPr/>
              </a:pPr>
              <a:r>
                <a:rPr lang="el-GR" sz="1050">
                  <a:solidFill>
                    <a:srgbClr val="3C3C3B"/>
                  </a:solidFill>
                  <a:latin typeface="Arial" panose="020B0604020202020204" pitchFamily="34" charset="0"/>
                </a:rPr>
                <a:t>Bacteroidetes</a:t>
              </a:r>
            </a:p>
          </p:txBody>
        </p:sp>
      </p:grpSp>
      <p:sp>
        <p:nvSpPr>
          <p:cNvPr id="2" name="TextBox 1">
            <a:extLst>
              <a:ext uri="{FF2B5EF4-FFF2-40B4-BE49-F238E27FC236}">
                <a16:creationId xmlns:a16="http://schemas.microsoft.com/office/drawing/2014/main" id="{F4800F8C-91CB-4B6C-91CE-26101B43428A}"/>
              </a:ext>
            </a:extLst>
          </p:cNvPr>
          <p:cNvSpPr txBox="1"/>
          <p:nvPr/>
        </p:nvSpPr>
        <p:spPr>
          <a:xfrm>
            <a:off x="337933" y="2486446"/>
            <a:ext cx="1210898" cy="369332"/>
          </a:xfrm>
          <a:prstGeom prst="rect">
            <a:avLst/>
          </a:prstGeom>
          <a:noFill/>
        </p:spPr>
        <p:txBody>
          <a:bodyPr wrap="square" rtlCol="0">
            <a:spAutoFit/>
          </a:bodyPr>
          <a:lstStyle/>
          <a:p>
            <a:pPr algn="ctr" defTabSz="685800" fontAlgn="base">
              <a:spcBef>
                <a:spcPct val="0"/>
              </a:spcBef>
              <a:spcAft>
                <a:spcPct val="0"/>
              </a:spcAft>
              <a:defRPr/>
            </a:pPr>
            <a:r>
              <a:rPr lang="el-GR" sz="900" dirty="0">
                <a:solidFill>
                  <a:srgbClr val="3C3C3B"/>
                </a:solidFill>
                <a:latin typeface="Arial" panose="020B0604020202020204" pitchFamily="34" charset="0"/>
              </a:rPr>
              <a:t>Επιφάνεια δέρματος</a:t>
            </a:r>
          </a:p>
        </p:txBody>
      </p:sp>
      <p:sp>
        <p:nvSpPr>
          <p:cNvPr id="373" name="TextBox 372">
            <a:extLst>
              <a:ext uri="{FF2B5EF4-FFF2-40B4-BE49-F238E27FC236}">
                <a16:creationId xmlns:a16="http://schemas.microsoft.com/office/drawing/2014/main" id="{94DBA831-9685-4986-B6A5-58705FE0FAC4}"/>
              </a:ext>
            </a:extLst>
          </p:cNvPr>
          <p:cNvSpPr txBox="1"/>
          <p:nvPr/>
        </p:nvSpPr>
        <p:spPr>
          <a:xfrm>
            <a:off x="0" y="4711360"/>
            <a:ext cx="9144000" cy="611999"/>
          </a:xfrm>
          <a:prstGeom prst="rect">
            <a:avLst/>
          </a:prstGeom>
          <a:solidFill>
            <a:schemeClr val="bg1">
              <a:lumMod val="95000"/>
            </a:schemeClr>
          </a:solidFill>
          <a:ln>
            <a:noFill/>
          </a:ln>
        </p:spPr>
        <p:txBody>
          <a:bodyPr wrap="square" rtlCol="0" anchor="ctr">
            <a:noAutofit/>
          </a:bodyPr>
          <a:lstStyle/>
          <a:p>
            <a:pPr algn="ctr" defTabSz="685800">
              <a:defRPr/>
            </a:pPr>
            <a:r>
              <a:rPr lang="el-GR" sz="1350" dirty="0">
                <a:solidFill>
                  <a:srgbClr val="464646"/>
                </a:solidFill>
                <a:latin typeface="Arial"/>
                <a:cs typeface="Arial"/>
              </a:rPr>
              <a:t>Το </a:t>
            </a:r>
            <a:r>
              <a:rPr lang="el-GR" sz="1350" dirty="0" err="1">
                <a:solidFill>
                  <a:srgbClr val="464646"/>
                </a:solidFill>
                <a:latin typeface="Arial"/>
                <a:cs typeface="Arial"/>
              </a:rPr>
              <a:t>μικροβίωμα</a:t>
            </a:r>
            <a:r>
              <a:rPr lang="el-GR" sz="1350" dirty="0">
                <a:solidFill>
                  <a:srgbClr val="464646"/>
                </a:solidFill>
                <a:latin typeface="Arial"/>
                <a:cs typeface="Arial"/>
              </a:rPr>
              <a:t> στην ΑΔ είναι </a:t>
            </a:r>
            <a:r>
              <a:rPr lang="el-GR" sz="1350" dirty="0" err="1">
                <a:solidFill>
                  <a:srgbClr val="464646"/>
                </a:solidFill>
                <a:latin typeface="Arial"/>
                <a:cs typeface="Arial"/>
              </a:rPr>
              <a:t>απορρυθμισμένο</a:t>
            </a:r>
            <a:r>
              <a:rPr lang="el-GR" sz="1350" dirty="0">
                <a:solidFill>
                  <a:srgbClr val="464646"/>
                </a:solidFill>
                <a:latin typeface="Arial"/>
                <a:cs typeface="Arial"/>
              </a:rPr>
              <a:t> με λιγότερη ποικιλομορφία, υπερανάπτυξη </a:t>
            </a:r>
            <a:r>
              <a:rPr lang="el-GR" sz="1350" i="1" dirty="0">
                <a:solidFill>
                  <a:srgbClr val="464646"/>
                </a:solidFill>
                <a:latin typeface="Arial"/>
                <a:cs typeface="Arial"/>
              </a:rPr>
              <a:t>Σταφυλόκοκκων</a:t>
            </a:r>
            <a:r>
              <a:rPr lang="el-GR" sz="1350" dirty="0">
                <a:solidFill>
                  <a:srgbClr val="464646"/>
                </a:solidFill>
                <a:latin typeface="Arial"/>
                <a:cs typeface="Arial"/>
              </a:rPr>
              <a:t>, </a:t>
            </a:r>
            <a:endParaRPr lang="en-US" sz="1350" dirty="0">
              <a:solidFill>
                <a:srgbClr val="464646"/>
              </a:solidFill>
              <a:latin typeface="Arial"/>
              <a:cs typeface="Arial"/>
            </a:endParaRPr>
          </a:p>
          <a:p>
            <a:pPr algn="ctr" defTabSz="685800">
              <a:defRPr/>
            </a:pPr>
            <a:r>
              <a:rPr lang="el-GR" sz="1350" dirty="0">
                <a:solidFill>
                  <a:srgbClr val="464646"/>
                </a:solidFill>
                <a:latin typeface="Arial"/>
                <a:cs typeface="Arial"/>
              </a:rPr>
              <a:t>ιδιαίτερα του </a:t>
            </a:r>
            <a:r>
              <a:rPr lang="el-GR" sz="1350" i="1" dirty="0">
                <a:solidFill>
                  <a:srgbClr val="464646"/>
                </a:solidFill>
                <a:latin typeface="Arial"/>
                <a:cs typeface="Arial"/>
              </a:rPr>
              <a:t>S. </a:t>
            </a:r>
            <a:r>
              <a:rPr lang="el-GR" sz="1350" i="1" dirty="0" err="1">
                <a:solidFill>
                  <a:srgbClr val="464646"/>
                </a:solidFill>
                <a:latin typeface="Arial"/>
                <a:cs typeface="Arial"/>
              </a:rPr>
              <a:t>aureus</a:t>
            </a:r>
            <a:r>
              <a:rPr lang="el-GR" sz="1350" dirty="0">
                <a:solidFill>
                  <a:srgbClr val="464646"/>
                </a:solidFill>
                <a:latin typeface="Arial"/>
                <a:cs typeface="Arial"/>
              </a:rPr>
              <a:t>, και λιγότερα </a:t>
            </a:r>
            <a:r>
              <a:rPr lang="el-GR" sz="1350" dirty="0" err="1">
                <a:solidFill>
                  <a:srgbClr val="464646"/>
                </a:solidFill>
                <a:latin typeface="Arial"/>
                <a:cs typeface="Arial"/>
              </a:rPr>
              <a:t>gram</a:t>
            </a:r>
            <a:r>
              <a:rPr lang="el-GR" sz="1350" dirty="0">
                <a:solidFill>
                  <a:srgbClr val="464646"/>
                </a:solidFill>
                <a:latin typeface="Arial"/>
                <a:cs typeface="Arial"/>
              </a:rPr>
              <a:t>-αρνητικά βακτήρια </a:t>
            </a:r>
          </a:p>
        </p:txBody>
      </p:sp>
      <p:sp>
        <p:nvSpPr>
          <p:cNvPr id="368" name="Text Placeholder 4">
            <a:extLst>
              <a:ext uri="{FF2B5EF4-FFF2-40B4-BE49-F238E27FC236}">
                <a16:creationId xmlns:a16="http://schemas.microsoft.com/office/drawing/2014/main" id="{70224DF2-CC32-458A-8D67-0766F1FCF0C3}"/>
              </a:ext>
            </a:extLst>
          </p:cNvPr>
          <p:cNvSpPr txBox="1">
            <a:spLocks/>
          </p:cNvSpPr>
          <p:nvPr/>
        </p:nvSpPr>
        <p:spPr>
          <a:xfrm>
            <a:off x="395288" y="5533003"/>
            <a:ext cx="8089106" cy="266532"/>
          </a:xfrm>
          <a:prstGeom prst="rect">
            <a:avLst/>
          </a:prstGeom>
        </p:spPr>
        <p:txBody>
          <a:bodyPr anchor="b"/>
          <a:lstStyle>
            <a:lvl1pPr marL="342891" indent="-342891" algn="l" defTabSz="457189" rtl="0" eaLnBrk="1" latinLnBrk="0" hangingPunct="1">
              <a:spcBef>
                <a:spcPct val="20000"/>
              </a:spcBef>
              <a:buClr>
                <a:srgbClr val="FF0000"/>
              </a:buClr>
              <a:buSzPct val="75000"/>
              <a:buFont typeface="Arial" panose="020B0604020202020204" pitchFamily="34" charset="0"/>
              <a:buChar char="♦"/>
              <a:defRPr sz="2000" kern="1200">
                <a:solidFill>
                  <a:schemeClr val="bg2"/>
                </a:solidFill>
                <a:latin typeface="Arial"/>
                <a:ea typeface="+mn-ea"/>
                <a:cs typeface="Arial"/>
              </a:defRPr>
            </a:lvl1pPr>
            <a:lvl2pPr marL="742932" indent="-285744" algn="l" defTabSz="457189" rtl="0" eaLnBrk="1" latinLnBrk="0" hangingPunct="1">
              <a:spcBef>
                <a:spcPct val="20000"/>
              </a:spcBef>
              <a:buClr>
                <a:srgbClr val="D52B1E"/>
              </a:buClr>
              <a:buFont typeface="Arial" panose="020B0604020202020204" pitchFamily="34" charset="0"/>
              <a:buChar char="•"/>
              <a:defRPr sz="1900" kern="1200">
                <a:solidFill>
                  <a:schemeClr val="bg2"/>
                </a:solidFill>
                <a:latin typeface="Arial"/>
                <a:ea typeface="+mn-ea"/>
                <a:cs typeface="Arial"/>
              </a:defRPr>
            </a:lvl2pPr>
            <a:lvl3pPr marL="1142971" indent="-228594" algn="l" defTabSz="457189" rtl="0" eaLnBrk="1" latinLnBrk="0" hangingPunct="1">
              <a:spcBef>
                <a:spcPct val="20000"/>
              </a:spcBef>
              <a:buClr>
                <a:srgbClr val="D52B1E"/>
              </a:buClr>
              <a:buFont typeface="Arial" panose="020B0604020202020204" pitchFamily="34" charset="0"/>
              <a:buChar char="─"/>
              <a:defRPr sz="1600" kern="1200">
                <a:solidFill>
                  <a:schemeClr val="bg2"/>
                </a:solidFill>
                <a:latin typeface="Arial"/>
                <a:ea typeface="+mn-ea"/>
                <a:cs typeface="Arial"/>
              </a:defRPr>
            </a:lvl3pPr>
            <a:lvl4pPr marL="1600160" indent="-228594" algn="l" defTabSz="457189" rtl="0" eaLnBrk="1" latinLnBrk="0" hangingPunct="1">
              <a:spcBef>
                <a:spcPct val="20000"/>
              </a:spcBef>
              <a:buClr>
                <a:srgbClr val="D52B1E"/>
              </a:buClr>
              <a:buFont typeface="Arial"/>
              <a:buChar char="–"/>
              <a:defRPr sz="1500" kern="1200">
                <a:solidFill>
                  <a:schemeClr val="bg2"/>
                </a:solidFill>
                <a:latin typeface="Arial"/>
                <a:ea typeface="+mn-ea"/>
                <a:cs typeface="Arial"/>
              </a:defRPr>
            </a:lvl4pPr>
            <a:lvl5pPr marL="2057349" indent="-228594" algn="l" defTabSz="457189" rtl="0" eaLnBrk="1" latinLnBrk="0" hangingPunct="1">
              <a:spcBef>
                <a:spcPct val="20000"/>
              </a:spcBef>
              <a:buClr>
                <a:srgbClr val="D52B1E"/>
              </a:buClr>
              <a:buFont typeface="Arial"/>
              <a:buChar char="»"/>
              <a:defRPr sz="1500" kern="1200">
                <a:solidFill>
                  <a:schemeClr val="bg2"/>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892">
              <a:spcBef>
                <a:spcPts val="0"/>
              </a:spcBef>
              <a:buNone/>
              <a:defRPr/>
            </a:pPr>
            <a:r>
              <a:rPr lang="el-GR" sz="750" dirty="0">
                <a:solidFill>
                  <a:srgbClr val="3C3C3B">
                    <a:lumMod val="60000"/>
                    <a:lumOff val="40000"/>
                  </a:srgbClr>
                </a:solidFill>
                <a:latin typeface="Arial Narrow" panose="020B0606020202030204" pitchFamily="34" charset="0"/>
              </a:rPr>
              <a:t>ΑΔ = ατοπική δερματίτιδα</a:t>
            </a:r>
          </a:p>
          <a:p>
            <a:pPr marL="0" indent="0" defTabSz="342892">
              <a:spcBef>
                <a:spcPts val="0"/>
              </a:spcBef>
              <a:buNone/>
              <a:defRPr/>
            </a:pPr>
            <a:r>
              <a:rPr lang="el-GR" sz="750" dirty="0" err="1">
                <a:solidFill>
                  <a:srgbClr val="3C3C3B">
                    <a:lumMod val="60000"/>
                    <a:lumOff val="40000"/>
                  </a:srgbClr>
                </a:solidFill>
                <a:latin typeface="Arial Narrow" panose="020B0606020202030204" pitchFamily="34" charset="0"/>
              </a:rPr>
              <a:t>Brandwein</a:t>
            </a:r>
            <a:r>
              <a:rPr lang="el-GR" sz="750" dirty="0">
                <a:solidFill>
                  <a:srgbClr val="3C3C3B">
                    <a:lumMod val="60000"/>
                    <a:lumOff val="40000"/>
                  </a:srgbClr>
                </a:solidFill>
                <a:latin typeface="Arial Narrow" panose="020B0606020202030204" pitchFamily="34" charset="0"/>
              </a:rPr>
              <a:t> M, et al. </a:t>
            </a:r>
            <a:r>
              <a:rPr lang="el-GR" sz="750" dirty="0" err="1">
                <a:solidFill>
                  <a:srgbClr val="3C3C3B">
                    <a:lumMod val="60000"/>
                    <a:lumOff val="40000"/>
                  </a:srgbClr>
                </a:solidFill>
                <a:latin typeface="Arial Narrow" panose="020B0606020202030204" pitchFamily="34" charset="0"/>
              </a:rPr>
              <a:t>NPJ</a:t>
            </a:r>
            <a:r>
              <a:rPr lang="el-GR" sz="750" dirty="0">
                <a:solidFill>
                  <a:srgbClr val="3C3C3B">
                    <a:lumMod val="60000"/>
                    <a:lumOff val="40000"/>
                  </a:srgbClr>
                </a:solidFill>
                <a:latin typeface="Arial Narrow" panose="020B0606020202030204" pitchFamily="34" charset="0"/>
              </a:rPr>
              <a:t> </a:t>
            </a:r>
            <a:r>
              <a:rPr lang="el-GR" sz="750" dirty="0" err="1">
                <a:solidFill>
                  <a:srgbClr val="3C3C3B">
                    <a:lumMod val="60000"/>
                    <a:lumOff val="40000"/>
                  </a:srgbClr>
                </a:solidFill>
                <a:latin typeface="Arial Narrow" panose="020B0606020202030204" pitchFamily="34" charset="0"/>
              </a:rPr>
              <a:t>Biofilms</a:t>
            </a:r>
            <a:r>
              <a:rPr lang="el-GR" sz="750" dirty="0">
                <a:solidFill>
                  <a:srgbClr val="3C3C3B">
                    <a:lumMod val="60000"/>
                    <a:lumOff val="40000"/>
                  </a:srgbClr>
                </a:solidFill>
                <a:latin typeface="Arial Narrow" panose="020B0606020202030204" pitchFamily="34" charset="0"/>
              </a:rPr>
              <a:t> </a:t>
            </a:r>
            <a:r>
              <a:rPr lang="el-GR" sz="750" dirty="0" err="1">
                <a:solidFill>
                  <a:srgbClr val="3C3C3B">
                    <a:lumMod val="60000"/>
                    <a:lumOff val="40000"/>
                  </a:srgbClr>
                </a:solidFill>
                <a:latin typeface="Arial Narrow" panose="020B0606020202030204" pitchFamily="34" charset="0"/>
              </a:rPr>
              <a:t>Microbiomes</a:t>
            </a:r>
            <a:r>
              <a:rPr lang="el-GR" sz="750" dirty="0">
                <a:solidFill>
                  <a:srgbClr val="3C3C3B">
                    <a:lumMod val="60000"/>
                    <a:lumOff val="40000"/>
                  </a:srgbClr>
                </a:solidFill>
                <a:latin typeface="Arial Narrow" panose="020B0606020202030204" pitchFamily="34" charset="0"/>
              </a:rPr>
              <a:t> 2016;2:3</a:t>
            </a:r>
          </a:p>
        </p:txBody>
      </p:sp>
      <p:sp>
        <p:nvSpPr>
          <p:cNvPr id="3" name="Fußzeilenplatzhalter 2">
            <a:extLst>
              <a:ext uri="{FF2B5EF4-FFF2-40B4-BE49-F238E27FC236}">
                <a16:creationId xmlns:a16="http://schemas.microsoft.com/office/drawing/2014/main" id="{2A17E865-A097-4175-B089-582C39BA2E6A}"/>
              </a:ext>
            </a:extLst>
          </p:cNvPr>
          <p:cNvSpPr>
            <a:spLocks noGrp="1"/>
          </p:cNvSpPr>
          <p:nvPr>
            <p:ph type="ftr" sz="quarter" idx="3"/>
          </p:nvPr>
        </p:nvSpPr>
        <p:spPr>
          <a:xfrm>
            <a:off x="4165600" y="6639440"/>
            <a:ext cx="3860800" cy="218560"/>
          </a:xfrm>
          <a:prstGeom prst="rect">
            <a:avLst/>
          </a:prstGeom>
        </p:spPr>
        <p:txBody>
          <a:bodyPr vert="horz" lIns="91438" tIns="45719" rIns="91438" bIns="45719" rtlCol="0" anchor="ctr"/>
          <a:lstStyle>
            <a:defPPr>
              <a:defRPr lang="el-GR"/>
            </a:defPPr>
            <a:lvl1pPr marL="0" algn="ctr" defTabSz="914400" rtl="0" eaLnBrk="1" latinLnBrk="0" hangingPunct="1">
              <a:defRPr sz="700" kern="1200">
                <a:solidFill>
                  <a:srgbClr val="FFFFFF"/>
                </a:solidFill>
                <a:latin typeface="Arial Narrow"/>
                <a:ea typeface="+mn-ea"/>
                <a:cs typeface="Arial Narrow"/>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892">
              <a:defRPr/>
            </a:pPr>
            <a:r>
              <a:rPr lang="en-US"/>
              <a:t>Company Confidential  ©  2020 Eli Lilly and Company</a:t>
            </a:r>
            <a:endParaRPr lang="el-GR" sz="525" dirty="0">
              <a:solidFill>
                <a:srgbClr val="FFFFFF"/>
              </a:solidFill>
              <a:latin typeface="Arial Narrow"/>
            </a:endParaRPr>
          </a:p>
        </p:txBody>
      </p:sp>
      <p:sp>
        <p:nvSpPr>
          <p:cNvPr id="5" name="SLIDESOURCE_CONFIGUREDSTAMP_18"/>
          <p:cNvSpPr txBox="1"/>
          <p:nvPr/>
        </p:nvSpPr>
        <p:spPr>
          <a:xfrm>
            <a:off x="9286875" y="857251"/>
            <a:ext cx="532518" cy="392415"/>
          </a:xfrm>
          <a:prstGeom prst="rect">
            <a:avLst/>
          </a:prstGeom>
          <a:noFill/>
        </p:spPr>
        <p:txBody>
          <a:bodyPr wrap="none" rtlCol="0" anchor="t">
            <a:spAutoFit/>
          </a:bodyPr>
          <a:lstStyle/>
          <a:p>
            <a:pPr defTabSz="685800">
              <a:defRPr/>
            </a:pPr>
            <a:r>
              <a:rPr lang="el-GR" sz="1950" dirty="0">
                <a:solidFill>
                  <a:srgbClr val="000000"/>
                </a:solidFill>
                <a:latin typeface="Arial"/>
              </a:rPr>
              <a:t>DS</a:t>
            </a:r>
          </a:p>
        </p:txBody>
      </p:sp>
      <p:sp>
        <p:nvSpPr>
          <p:cNvPr id="6" name="SLIDESOURCE_CONFIGUREDSTAMP_20"/>
          <p:cNvSpPr txBox="1"/>
          <p:nvPr/>
        </p:nvSpPr>
        <p:spPr>
          <a:xfrm>
            <a:off x="9286875" y="5608336"/>
            <a:ext cx="2141612" cy="392415"/>
          </a:xfrm>
          <a:prstGeom prst="rect">
            <a:avLst/>
          </a:prstGeom>
          <a:noFill/>
        </p:spPr>
        <p:txBody>
          <a:bodyPr wrap="none" rtlCol="0" anchor="b">
            <a:spAutoFit/>
          </a:bodyPr>
          <a:lstStyle/>
          <a:p>
            <a:pPr defTabSz="685800">
              <a:defRPr/>
            </a:pPr>
            <a:r>
              <a:rPr lang="el-GR" sz="1950">
                <a:solidFill>
                  <a:srgbClr val="000000"/>
                </a:solidFill>
                <a:latin typeface="Arial"/>
              </a:rPr>
              <a:t>Εξωτερική Χρήση</a:t>
            </a:r>
          </a:p>
        </p:txBody>
      </p:sp>
    </p:spTree>
    <p:custDataLst>
      <p:tags r:id="rId1"/>
    </p:custDataLst>
    <p:extLst>
      <p:ext uri="{BB962C8B-B14F-4D97-AF65-F5344CB8AC3E}">
        <p14:creationId xmlns:p14="http://schemas.microsoft.com/office/powerpoint/2010/main" val="5307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noFill/>
          <a:ln/>
        </p:spPr>
        <p:txBody>
          <a:bodyPr lIns="92075" tIns="46038" rIns="92075" bIns="46038"/>
          <a:lstStyle/>
          <a:p>
            <a:r>
              <a:rPr lang="el-GR" sz="4800" b="1" dirty="0">
                <a:effectLst>
                  <a:outerShdw blurRad="38100" dist="38100" dir="2700000" algn="tl">
                    <a:srgbClr val="FFFFFF"/>
                  </a:outerShdw>
                </a:effectLst>
                <a:latin typeface="+mn-lt"/>
              </a:rPr>
              <a:t>Ταξινόμηση δερματίτιδας</a:t>
            </a:r>
            <a:endParaRPr lang="en-GB" sz="4800" b="1" dirty="0">
              <a:effectLst>
                <a:outerShdw blurRad="38100" dist="38100" dir="2700000" algn="tl">
                  <a:srgbClr val="FFFFFF"/>
                </a:outerShdw>
              </a:effectLst>
              <a:latin typeface="+mn-lt"/>
            </a:endParaRPr>
          </a:p>
        </p:txBody>
      </p:sp>
      <p:sp>
        <p:nvSpPr>
          <p:cNvPr id="5" name="Content Placeholder 4"/>
          <p:cNvSpPr>
            <a:spLocks noGrp="1"/>
          </p:cNvSpPr>
          <p:nvPr>
            <p:ph sz="half" idx="2"/>
          </p:nvPr>
        </p:nvSpPr>
        <p:spPr/>
        <p:txBody>
          <a:bodyPr/>
          <a:lstStyle/>
          <a:p>
            <a:pPr>
              <a:lnSpc>
                <a:spcPct val="90000"/>
              </a:lnSpc>
            </a:pPr>
            <a:r>
              <a:rPr lang="el-GR" sz="2800" u="sng" dirty="0">
                <a:solidFill>
                  <a:srgbClr val="002060"/>
                </a:solidFill>
              </a:rPr>
              <a:t>Εξωγενής</a:t>
            </a:r>
            <a:r>
              <a:rPr lang="el-GR" sz="2800" dirty="0">
                <a:solidFill>
                  <a:srgbClr val="002060"/>
                </a:solidFill>
              </a:rPr>
              <a:t>      </a:t>
            </a:r>
            <a:r>
              <a:rPr lang="el-GR" dirty="0">
                <a:solidFill>
                  <a:srgbClr val="002060"/>
                </a:solidFill>
              </a:rPr>
              <a:t> </a:t>
            </a:r>
            <a:r>
              <a:rPr lang="el-GR" u="sng" dirty="0">
                <a:solidFill>
                  <a:srgbClr val="002060"/>
                </a:solidFill>
              </a:rPr>
              <a:t>     </a:t>
            </a:r>
          </a:p>
          <a:p>
            <a:pPr>
              <a:lnSpc>
                <a:spcPct val="90000"/>
              </a:lnSpc>
            </a:pPr>
            <a:endParaRPr lang="el-GR" u="sng" dirty="0"/>
          </a:p>
          <a:p>
            <a:pPr>
              <a:lnSpc>
                <a:spcPct val="90000"/>
              </a:lnSpc>
            </a:pPr>
            <a:r>
              <a:rPr lang="el-GR" b="1" dirty="0"/>
              <a:t>Δερματίτις εξ επαφής</a:t>
            </a:r>
            <a:r>
              <a:rPr lang="en-US" b="1" dirty="0"/>
              <a:t>:</a:t>
            </a:r>
            <a:endParaRPr lang="el-GR" b="1" dirty="0"/>
          </a:p>
          <a:p>
            <a:pPr>
              <a:lnSpc>
                <a:spcPct val="90000"/>
              </a:lnSpc>
              <a:buNone/>
            </a:pPr>
            <a:r>
              <a:rPr lang="el-GR" b="1" dirty="0"/>
              <a:t>	Αλλεργική                     </a:t>
            </a:r>
          </a:p>
          <a:p>
            <a:pPr marL="457200" indent="-457200">
              <a:lnSpc>
                <a:spcPct val="90000"/>
              </a:lnSpc>
              <a:buNone/>
            </a:pPr>
            <a:r>
              <a:rPr lang="el-GR" b="1" dirty="0"/>
              <a:t>	Ερεθιστική</a:t>
            </a:r>
          </a:p>
          <a:p>
            <a:pPr>
              <a:lnSpc>
                <a:spcPct val="90000"/>
              </a:lnSpc>
            </a:pPr>
            <a:endParaRPr lang="el-GR" dirty="0"/>
          </a:p>
        </p:txBody>
      </p:sp>
      <p:sp>
        <p:nvSpPr>
          <p:cNvPr id="7" name="Content Placeholder 6"/>
          <p:cNvSpPr>
            <a:spLocks noGrp="1"/>
          </p:cNvSpPr>
          <p:nvPr>
            <p:ph sz="quarter" idx="4"/>
          </p:nvPr>
        </p:nvSpPr>
        <p:spPr/>
        <p:txBody>
          <a:bodyPr/>
          <a:lstStyle/>
          <a:p>
            <a:pPr>
              <a:lnSpc>
                <a:spcPct val="90000"/>
              </a:lnSpc>
              <a:buNone/>
            </a:pPr>
            <a:r>
              <a:rPr lang="el-GR" dirty="0">
                <a:solidFill>
                  <a:srgbClr val="002060"/>
                </a:solidFill>
              </a:rPr>
              <a:t>            </a:t>
            </a:r>
            <a:r>
              <a:rPr lang="el-GR" sz="2800" u="sng" dirty="0">
                <a:solidFill>
                  <a:srgbClr val="002060"/>
                </a:solidFill>
              </a:rPr>
              <a:t>Ενδογενής      </a:t>
            </a:r>
          </a:p>
          <a:p>
            <a:pPr>
              <a:lnSpc>
                <a:spcPct val="90000"/>
              </a:lnSpc>
            </a:pPr>
            <a:endParaRPr lang="el-GR" u="sng" dirty="0"/>
          </a:p>
          <a:p>
            <a:pPr>
              <a:lnSpc>
                <a:spcPct val="90000"/>
              </a:lnSpc>
            </a:pPr>
            <a:r>
              <a:rPr lang="el-GR" b="1" dirty="0">
                <a:solidFill>
                  <a:srgbClr val="0070C0"/>
                </a:solidFill>
              </a:rPr>
              <a:t>Ατοπική δερματίτιδα</a:t>
            </a:r>
          </a:p>
          <a:p>
            <a:pPr>
              <a:lnSpc>
                <a:spcPct val="90000"/>
              </a:lnSpc>
            </a:pPr>
            <a:r>
              <a:rPr lang="el-GR" b="1" dirty="0" err="1"/>
              <a:t>Σμηγματορροϊκή</a:t>
            </a:r>
            <a:r>
              <a:rPr lang="el-GR" b="1" dirty="0"/>
              <a:t> </a:t>
            </a:r>
          </a:p>
          <a:p>
            <a:pPr>
              <a:lnSpc>
                <a:spcPct val="90000"/>
              </a:lnSpc>
            </a:pPr>
            <a:r>
              <a:rPr lang="el-GR" b="1" dirty="0"/>
              <a:t>Δυσιδρωσικό έκζεμα</a:t>
            </a:r>
            <a:endParaRPr lang="en-GB" b="1" dirty="0"/>
          </a:p>
          <a:p>
            <a:pPr>
              <a:lnSpc>
                <a:spcPct val="90000"/>
              </a:lnSpc>
            </a:pPr>
            <a:r>
              <a:rPr lang="el-GR" b="1" dirty="0"/>
              <a:t>Νομισματοειδές έκζεμα</a:t>
            </a:r>
          </a:p>
          <a:p>
            <a:pPr>
              <a:lnSpc>
                <a:spcPct val="90000"/>
              </a:lnSpc>
            </a:pPr>
            <a:r>
              <a:rPr lang="el-GR" b="1" dirty="0"/>
              <a:t>Νευροδερματίτιδα</a:t>
            </a:r>
            <a:endParaRPr lang="en-GB" b="1" dirty="0"/>
          </a:p>
          <a:p>
            <a:endParaRPr lang="el-GR" dirty="0"/>
          </a:p>
        </p:txBody>
      </p:sp>
      <p:sp>
        <p:nvSpPr>
          <p:cNvPr id="6" name="Rectangle 5"/>
          <p:cNvSpPr/>
          <p:nvPr/>
        </p:nvSpPr>
        <p:spPr>
          <a:xfrm>
            <a:off x="914400" y="5410200"/>
            <a:ext cx="7239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noFill/>
              </a:rPr>
              <a:t>Ο </a:t>
            </a:r>
            <a:r>
              <a:rPr lang="el-GR" b="1" dirty="0">
                <a:solidFill>
                  <a:schemeClr val="bg1"/>
                </a:solidFill>
              </a:rPr>
              <a:t>Ο όρος έκζεμα είναι συνώνυμος της δερματίτιδας υποδηλώνοντας την οξεία φάση του νοσήματος που το δέρμα «ζέει» λόγω της φλεγμονής</a:t>
            </a:r>
            <a:r>
              <a:rPr lang="el-GR" b="1" dirty="0">
                <a:noFill/>
              </a:rPr>
              <a:t>Ο</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icture 244">
            <a:extLst>
              <a:ext uri="{FF2B5EF4-FFF2-40B4-BE49-F238E27FC236}">
                <a16:creationId xmlns:a16="http://schemas.microsoft.com/office/drawing/2014/main" id="{CB89DB73-2865-4F5B-8B96-26763EFB5DE9}"/>
              </a:ext>
            </a:extLst>
          </p:cNvPr>
          <p:cNvPicPr>
            <a:picLocks noChangeAspect="1"/>
          </p:cNvPicPr>
          <p:nvPr/>
        </p:nvPicPr>
        <p:blipFill>
          <a:blip r:embed="rId3">
            <a:extLst>
              <a:ext uri="{28A0092B-C50C-407E-A947-70E740481C1C}">
                <a14:useLocalDpi xmlns:a14="http://schemas.microsoft.com/office/drawing/2010/main"/>
              </a:ext>
            </a:extLst>
          </a:blip>
          <a:srcRect l="25280" t="118" r="1458"/>
          <a:stretch>
            <a:fillRect/>
          </a:stretch>
        </p:blipFill>
        <p:spPr>
          <a:xfrm>
            <a:off x="5433443" y="1811233"/>
            <a:ext cx="3487358" cy="3564596"/>
          </a:xfrm>
          <a:prstGeom prst="rect">
            <a:avLst/>
          </a:prstGeom>
        </p:spPr>
      </p:pic>
      <p:grpSp>
        <p:nvGrpSpPr>
          <p:cNvPr id="416" name="Group 415">
            <a:extLst>
              <a:ext uri="{FF2B5EF4-FFF2-40B4-BE49-F238E27FC236}">
                <a16:creationId xmlns:a16="http://schemas.microsoft.com/office/drawing/2014/main" id="{644D8E01-8B87-4240-AE11-D33015C2B3D1}"/>
              </a:ext>
            </a:extLst>
          </p:cNvPr>
          <p:cNvGrpSpPr/>
          <p:nvPr/>
        </p:nvGrpSpPr>
        <p:grpSpPr>
          <a:xfrm rot="331662">
            <a:off x="8383527" y="3569472"/>
            <a:ext cx="351796" cy="804578"/>
            <a:chOff x="6359193" y="1732405"/>
            <a:chExt cx="372102" cy="851038"/>
          </a:xfrm>
        </p:grpSpPr>
        <p:sp>
          <p:nvSpPr>
            <p:cNvPr id="417" name="Oval 416">
              <a:extLst>
                <a:ext uri="{FF2B5EF4-FFF2-40B4-BE49-F238E27FC236}">
                  <a16:creationId xmlns:a16="http://schemas.microsoft.com/office/drawing/2014/main" id="{F35BDE2B-E0FB-4854-9897-29284E22C2E0}"/>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18" name="Oval 417">
              <a:extLst>
                <a:ext uri="{FF2B5EF4-FFF2-40B4-BE49-F238E27FC236}">
                  <a16:creationId xmlns:a16="http://schemas.microsoft.com/office/drawing/2014/main" id="{3DFEB656-FB7D-4C72-87BB-2BF7E444B056}"/>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19" name="Oval 418">
              <a:extLst>
                <a:ext uri="{FF2B5EF4-FFF2-40B4-BE49-F238E27FC236}">
                  <a16:creationId xmlns:a16="http://schemas.microsoft.com/office/drawing/2014/main" id="{B8DED245-4C04-4C38-A155-432F7C4B2736}"/>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20" name="Oval 419">
              <a:extLst>
                <a:ext uri="{FF2B5EF4-FFF2-40B4-BE49-F238E27FC236}">
                  <a16:creationId xmlns:a16="http://schemas.microsoft.com/office/drawing/2014/main" id="{FF715C8E-8F16-43FC-B9B7-2589A91D0EC1}"/>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21" name="Oval 420">
              <a:extLst>
                <a:ext uri="{FF2B5EF4-FFF2-40B4-BE49-F238E27FC236}">
                  <a16:creationId xmlns:a16="http://schemas.microsoft.com/office/drawing/2014/main" id="{50052E48-E829-4698-9358-C335B29B4556}"/>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22" name="Oval 421">
              <a:extLst>
                <a:ext uri="{FF2B5EF4-FFF2-40B4-BE49-F238E27FC236}">
                  <a16:creationId xmlns:a16="http://schemas.microsoft.com/office/drawing/2014/main" id="{8A2DCC62-26D5-412C-9145-10CB0533AD78}"/>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sp>
        <p:nvSpPr>
          <p:cNvPr id="423" name="Oval 422">
            <a:extLst>
              <a:ext uri="{FF2B5EF4-FFF2-40B4-BE49-F238E27FC236}">
                <a16:creationId xmlns:a16="http://schemas.microsoft.com/office/drawing/2014/main" id="{DB4339E0-FAD6-42AB-B8B3-BBFE1381C57C}"/>
              </a:ext>
            </a:extLst>
          </p:cNvPr>
          <p:cNvSpPr/>
          <p:nvPr/>
        </p:nvSpPr>
        <p:spPr>
          <a:xfrm rot="331662" flipV="1">
            <a:off x="8007486" y="4001088"/>
            <a:ext cx="43225" cy="43225"/>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nvGrpSpPr>
          <p:cNvPr id="431" name="Group 430">
            <a:extLst>
              <a:ext uri="{FF2B5EF4-FFF2-40B4-BE49-F238E27FC236}">
                <a16:creationId xmlns:a16="http://schemas.microsoft.com/office/drawing/2014/main" id="{9BFE124D-8124-4EAA-B406-AFE1A24AA448}"/>
              </a:ext>
            </a:extLst>
          </p:cNvPr>
          <p:cNvGrpSpPr/>
          <p:nvPr/>
        </p:nvGrpSpPr>
        <p:grpSpPr>
          <a:xfrm rot="331662">
            <a:off x="8536072" y="2772607"/>
            <a:ext cx="351796" cy="804578"/>
            <a:chOff x="6359193" y="1732405"/>
            <a:chExt cx="372102" cy="851038"/>
          </a:xfrm>
        </p:grpSpPr>
        <p:sp>
          <p:nvSpPr>
            <p:cNvPr id="432" name="Oval 431">
              <a:extLst>
                <a:ext uri="{FF2B5EF4-FFF2-40B4-BE49-F238E27FC236}">
                  <a16:creationId xmlns:a16="http://schemas.microsoft.com/office/drawing/2014/main" id="{E4FB7F51-53BA-40C7-B7F5-9996884DE79D}"/>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33" name="Oval 432">
              <a:extLst>
                <a:ext uri="{FF2B5EF4-FFF2-40B4-BE49-F238E27FC236}">
                  <a16:creationId xmlns:a16="http://schemas.microsoft.com/office/drawing/2014/main" id="{8ECE97A8-D41F-4DE8-8DD9-647AE1A0AF95}"/>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34" name="Oval 433">
              <a:extLst>
                <a:ext uri="{FF2B5EF4-FFF2-40B4-BE49-F238E27FC236}">
                  <a16:creationId xmlns:a16="http://schemas.microsoft.com/office/drawing/2014/main" id="{B6484E99-F905-444B-8845-5E8F8201157B}"/>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35" name="Oval 434">
              <a:extLst>
                <a:ext uri="{FF2B5EF4-FFF2-40B4-BE49-F238E27FC236}">
                  <a16:creationId xmlns:a16="http://schemas.microsoft.com/office/drawing/2014/main" id="{E41C79D0-D3E4-4E42-9E54-C3F7E1308406}"/>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36" name="Oval 435">
              <a:extLst>
                <a:ext uri="{FF2B5EF4-FFF2-40B4-BE49-F238E27FC236}">
                  <a16:creationId xmlns:a16="http://schemas.microsoft.com/office/drawing/2014/main" id="{5BA602C6-A2A3-4B3F-B309-9F77CC18E9E1}"/>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37" name="Oval 436">
              <a:extLst>
                <a:ext uri="{FF2B5EF4-FFF2-40B4-BE49-F238E27FC236}">
                  <a16:creationId xmlns:a16="http://schemas.microsoft.com/office/drawing/2014/main" id="{5D32A778-A3BC-498C-9287-43CF294D4B5A}"/>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38" name="Group 437">
            <a:extLst>
              <a:ext uri="{FF2B5EF4-FFF2-40B4-BE49-F238E27FC236}">
                <a16:creationId xmlns:a16="http://schemas.microsoft.com/office/drawing/2014/main" id="{C02D226D-2C10-43A5-84D4-492DA24437CF}"/>
              </a:ext>
            </a:extLst>
          </p:cNvPr>
          <p:cNvGrpSpPr/>
          <p:nvPr/>
        </p:nvGrpSpPr>
        <p:grpSpPr>
          <a:xfrm rot="12540052">
            <a:off x="8417934" y="3194369"/>
            <a:ext cx="331607" cy="831620"/>
            <a:chOff x="6441168" y="1732405"/>
            <a:chExt cx="336428" cy="843724"/>
          </a:xfrm>
          <a:solidFill>
            <a:srgbClr val="FFC000"/>
          </a:solidFill>
        </p:grpSpPr>
        <p:sp>
          <p:nvSpPr>
            <p:cNvPr id="439" name="Oval 438">
              <a:extLst>
                <a:ext uri="{FF2B5EF4-FFF2-40B4-BE49-F238E27FC236}">
                  <a16:creationId xmlns:a16="http://schemas.microsoft.com/office/drawing/2014/main" id="{4655D8DD-8CB2-42F3-854B-3E586D32E3C4}"/>
                </a:ext>
              </a:extLst>
            </p:cNvPr>
            <p:cNvSpPr/>
            <p:nvPr/>
          </p:nvSpPr>
          <p:spPr>
            <a:xfrm flipV="1">
              <a:off x="6441168" y="235303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0" name="Oval 439">
              <a:extLst>
                <a:ext uri="{FF2B5EF4-FFF2-40B4-BE49-F238E27FC236}">
                  <a16:creationId xmlns:a16="http://schemas.microsoft.com/office/drawing/2014/main" id="{1DDE35A5-6A49-416F-8FDF-70D60D7C2B33}"/>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1" name="Oval 440">
              <a:extLst>
                <a:ext uri="{FF2B5EF4-FFF2-40B4-BE49-F238E27FC236}">
                  <a16:creationId xmlns:a16="http://schemas.microsoft.com/office/drawing/2014/main" id="{FC4F3A75-0172-4F04-8BDE-425B17D8BE6D}"/>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2" name="Oval 441">
              <a:extLst>
                <a:ext uri="{FF2B5EF4-FFF2-40B4-BE49-F238E27FC236}">
                  <a16:creationId xmlns:a16="http://schemas.microsoft.com/office/drawing/2014/main" id="{8DA2C56D-42BB-4005-A4FC-E2835AF6B5D8}"/>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3" name="Oval 442">
              <a:extLst>
                <a:ext uri="{FF2B5EF4-FFF2-40B4-BE49-F238E27FC236}">
                  <a16:creationId xmlns:a16="http://schemas.microsoft.com/office/drawing/2014/main" id="{A2395506-8A4C-4873-ACEB-B51CED7B228B}"/>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4" name="Oval 443">
              <a:extLst>
                <a:ext uri="{FF2B5EF4-FFF2-40B4-BE49-F238E27FC236}">
                  <a16:creationId xmlns:a16="http://schemas.microsoft.com/office/drawing/2014/main" id="{5A3D73FB-5708-4FAD-B10C-8337FB60FCBC}"/>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45" name="Group 444">
            <a:extLst>
              <a:ext uri="{FF2B5EF4-FFF2-40B4-BE49-F238E27FC236}">
                <a16:creationId xmlns:a16="http://schemas.microsoft.com/office/drawing/2014/main" id="{71598DA7-7E76-4A27-BB0D-66682DF74043}"/>
              </a:ext>
            </a:extLst>
          </p:cNvPr>
          <p:cNvGrpSpPr/>
          <p:nvPr/>
        </p:nvGrpSpPr>
        <p:grpSpPr>
          <a:xfrm rot="16620645">
            <a:off x="7234698" y="2611234"/>
            <a:ext cx="341704" cy="831620"/>
            <a:chOff x="6430926" y="1732405"/>
            <a:chExt cx="346670" cy="843724"/>
          </a:xfrm>
          <a:solidFill>
            <a:srgbClr val="ED7D31">
              <a:lumMod val="75000"/>
            </a:srgbClr>
          </a:solidFill>
        </p:grpSpPr>
        <p:sp>
          <p:nvSpPr>
            <p:cNvPr id="446" name="Oval 445">
              <a:extLst>
                <a:ext uri="{FF2B5EF4-FFF2-40B4-BE49-F238E27FC236}">
                  <a16:creationId xmlns:a16="http://schemas.microsoft.com/office/drawing/2014/main" id="{5852F041-6A91-4990-9F1C-794E95402840}"/>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7" name="Oval 446">
              <a:extLst>
                <a:ext uri="{FF2B5EF4-FFF2-40B4-BE49-F238E27FC236}">
                  <a16:creationId xmlns:a16="http://schemas.microsoft.com/office/drawing/2014/main" id="{9D0B6E41-749B-41F0-A693-483879405C88}"/>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8" name="Oval 447">
              <a:extLst>
                <a:ext uri="{FF2B5EF4-FFF2-40B4-BE49-F238E27FC236}">
                  <a16:creationId xmlns:a16="http://schemas.microsoft.com/office/drawing/2014/main" id="{8FD797CE-EF31-4D5F-AAC7-C4002A76413E}"/>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49" name="Oval 448">
              <a:extLst>
                <a:ext uri="{FF2B5EF4-FFF2-40B4-BE49-F238E27FC236}">
                  <a16:creationId xmlns:a16="http://schemas.microsoft.com/office/drawing/2014/main" id="{1BAD5F5F-2707-4DED-A07B-B5905E8AC33F}"/>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50" name="Oval 449">
              <a:extLst>
                <a:ext uri="{FF2B5EF4-FFF2-40B4-BE49-F238E27FC236}">
                  <a16:creationId xmlns:a16="http://schemas.microsoft.com/office/drawing/2014/main" id="{BBC2DAE1-6690-4245-AC5C-C17C7E6E1AE6}"/>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51" name="Oval 450">
              <a:extLst>
                <a:ext uri="{FF2B5EF4-FFF2-40B4-BE49-F238E27FC236}">
                  <a16:creationId xmlns:a16="http://schemas.microsoft.com/office/drawing/2014/main" id="{712F4E93-183D-42A1-85E3-A6236809A807}"/>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52" name="Group 451">
            <a:extLst>
              <a:ext uri="{FF2B5EF4-FFF2-40B4-BE49-F238E27FC236}">
                <a16:creationId xmlns:a16="http://schemas.microsoft.com/office/drawing/2014/main" id="{3D337624-125F-43DB-A13B-AB83800E3A35}"/>
              </a:ext>
            </a:extLst>
          </p:cNvPr>
          <p:cNvGrpSpPr/>
          <p:nvPr/>
        </p:nvGrpSpPr>
        <p:grpSpPr>
          <a:xfrm rot="17134464">
            <a:off x="7665387" y="2794669"/>
            <a:ext cx="351796" cy="804578"/>
            <a:chOff x="6359193" y="1732405"/>
            <a:chExt cx="372102" cy="851038"/>
          </a:xfrm>
        </p:grpSpPr>
        <p:sp>
          <p:nvSpPr>
            <p:cNvPr id="453" name="Oval 452">
              <a:extLst>
                <a:ext uri="{FF2B5EF4-FFF2-40B4-BE49-F238E27FC236}">
                  <a16:creationId xmlns:a16="http://schemas.microsoft.com/office/drawing/2014/main" id="{0A24290B-41FC-4DE5-9DAA-11DB9A611408}"/>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54" name="Oval 453">
              <a:extLst>
                <a:ext uri="{FF2B5EF4-FFF2-40B4-BE49-F238E27FC236}">
                  <a16:creationId xmlns:a16="http://schemas.microsoft.com/office/drawing/2014/main" id="{7C280841-B860-4390-BFA3-372661D4F0B0}"/>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55" name="Oval 454">
              <a:extLst>
                <a:ext uri="{FF2B5EF4-FFF2-40B4-BE49-F238E27FC236}">
                  <a16:creationId xmlns:a16="http://schemas.microsoft.com/office/drawing/2014/main" id="{15AF65ED-BA8B-4DF4-9481-D3E987CF84BE}"/>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56" name="Oval 455">
              <a:extLst>
                <a:ext uri="{FF2B5EF4-FFF2-40B4-BE49-F238E27FC236}">
                  <a16:creationId xmlns:a16="http://schemas.microsoft.com/office/drawing/2014/main" id="{D498DB8A-3EA9-4A21-B06B-0A9AC75A08B0}"/>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57" name="Oval 456">
              <a:extLst>
                <a:ext uri="{FF2B5EF4-FFF2-40B4-BE49-F238E27FC236}">
                  <a16:creationId xmlns:a16="http://schemas.microsoft.com/office/drawing/2014/main" id="{34C9308A-9712-443B-A9B0-F8A8DD03C3C5}"/>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58" name="Oval 457">
              <a:extLst>
                <a:ext uri="{FF2B5EF4-FFF2-40B4-BE49-F238E27FC236}">
                  <a16:creationId xmlns:a16="http://schemas.microsoft.com/office/drawing/2014/main" id="{5A56713D-39CE-4609-B905-1304079B681E}"/>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59" name="Group 458">
            <a:extLst>
              <a:ext uri="{FF2B5EF4-FFF2-40B4-BE49-F238E27FC236}">
                <a16:creationId xmlns:a16="http://schemas.microsoft.com/office/drawing/2014/main" id="{B7068436-1A9C-45A1-9AC1-7B752C4C2384}"/>
              </a:ext>
            </a:extLst>
          </p:cNvPr>
          <p:cNvGrpSpPr/>
          <p:nvPr/>
        </p:nvGrpSpPr>
        <p:grpSpPr>
          <a:xfrm rot="331662">
            <a:off x="7050635" y="2910895"/>
            <a:ext cx="351796" cy="804578"/>
            <a:chOff x="6359193" y="1732405"/>
            <a:chExt cx="372102" cy="851038"/>
          </a:xfrm>
        </p:grpSpPr>
        <p:sp>
          <p:nvSpPr>
            <p:cNvPr id="460" name="Oval 459">
              <a:extLst>
                <a:ext uri="{FF2B5EF4-FFF2-40B4-BE49-F238E27FC236}">
                  <a16:creationId xmlns:a16="http://schemas.microsoft.com/office/drawing/2014/main" id="{ACB1701A-3C11-4AE2-BD3D-F6FD25E5BB9E}"/>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61" name="Oval 460">
              <a:extLst>
                <a:ext uri="{FF2B5EF4-FFF2-40B4-BE49-F238E27FC236}">
                  <a16:creationId xmlns:a16="http://schemas.microsoft.com/office/drawing/2014/main" id="{36BDBB6D-F355-47BB-803B-61F0BACE3B21}"/>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62" name="Oval 461">
              <a:extLst>
                <a:ext uri="{FF2B5EF4-FFF2-40B4-BE49-F238E27FC236}">
                  <a16:creationId xmlns:a16="http://schemas.microsoft.com/office/drawing/2014/main" id="{38357EDF-A205-45E6-AC99-2EE0DC8E021E}"/>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63" name="Oval 462">
              <a:extLst>
                <a:ext uri="{FF2B5EF4-FFF2-40B4-BE49-F238E27FC236}">
                  <a16:creationId xmlns:a16="http://schemas.microsoft.com/office/drawing/2014/main" id="{55CB6235-D660-4CDB-B820-699738168C52}"/>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64" name="Oval 463">
              <a:extLst>
                <a:ext uri="{FF2B5EF4-FFF2-40B4-BE49-F238E27FC236}">
                  <a16:creationId xmlns:a16="http://schemas.microsoft.com/office/drawing/2014/main" id="{278083BD-D50B-4B88-AEAF-DEB1C2634794}"/>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65" name="Oval 464">
              <a:extLst>
                <a:ext uri="{FF2B5EF4-FFF2-40B4-BE49-F238E27FC236}">
                  <a16:creationId xmlns:a16="http://schemas.microsoft.com/office/drawing/2014/main" id="{035DA16C-6C92-409E-8B6E-A5BF0EDFE7E0}"/>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66" name="Group 465">
            <a:extLst>
              <a:ext uri="{FF2B5EF4-FFF2-40B4-BE49-F238E27FC236}">
                <a16:creationId xmlns:a16="http://schemas.microsoft.com/office/drawing/2014/main" id="{155770E8-CF30-487B-8784-A8E4914DE719}"/>
              </a:ext>
            </a:extLst>
          </p:cNvPr>
          <p:cNvGrpSpPr/>
          <p:nvPr/>
        </p:nvGrpSpPr>
        <p:grpSpPr>
          <a:xfrm rot="12540052">
            <a:off x="6888177" y="2876422"/>
            <a:ext cx="341704" cy="831620"/>
            <a:chOff x="6430926" y="1732405"/>
            <a:chExt cx="346670" cy="843724"/>
          </a:xfrm>
          <a:solidFill>
            <a:srgbClr val="ED7D31">
              <a:lumMod val="75000"/>
            </a:srgbClr>
          </a:solidFill>
        </p:grpSpPr>
        <p:sp>
          <p:nvSpPr>
            <p:cNvPr id="467" name="Oval 466">
              <a:extLst>
                <a:ext uri="{FF2B5EF4-FFF2-40B4-BE49-F238E27FC236}">
                  <a16:creationId xmlns:a16="http://schemas.microsoft.com/office/drawing/2014/main" id="{DA6B117F-0DDE-46D1-BB6C-CF364A5CECC1}"/>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68" name="Oval 467">
              <a:extLst>
                <a:ext uri="{FF2B5EF4-FFF2-40B4-BE49-F238E27FC236}">
                  <a16:creationId xmlns:a16="http://schemas.microsoft.com/office/drawing/2014/main" id="{F91BAD3E-B9FC-4B14-B093-588C3C8CC030}"/>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69" name="Oval 468">
              <a:extLst>
                <a:ext uri="{FF2B5EF4-FFF2-40B4-BE49-F238E27FC236}">
                  <a16:creationId xmlns:a16="http://schemas.microsoft.com/office/drawing/2014/main" id="{37DD6009-C585-411E-810D-C19183AE049B}"/>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0" name="Oval 469">
              <a:extLst>
                <a:ext uri="{FF2B5EF4-FFF2-40B4-BE49-F238E27FC236}">
                  <a16:creationId xmlns:a16="http://schemas.microsoft.com/office/drawing/2014/main" id="{B63859EB-C534-43B2-92FB-FC0A6613CDED}"/>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1" name="Oval 470">
              <a:extLst>
                <a:ext uri="{FF2B5EF4-FFF2-40B4-BE49-F238E27FC236}">
                  <a16:creationId xmlns:a16="http://schemas.microsoft.com/office/drawing/2014/main" id="{15FFE2A9-5A01-4493-94B1-73CFE0D0F540}"/>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2" name="Oval 471">
              <a:extLst>
                <a:ext uri="{FF2B5EF4-FFF2-40B4-BE49-F238E27FC236}">
                  <a16:creationId xmlns:a16="http://schemas.microsoft.com/office/drawing/2014/main" id="{68626098-49C6-480C-8F51-6587FC828F95}"/>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73" name="Group 472">
            <a:extLst>
              <a:ext uri="{FF2B5EF4-FFF2-40B4-BE49-F238E27FC236}">
                <a16:creationId xmlns:a16="http://schemas.microsoft.com/office/drawing/2014/main" id="{E269311F-A88C-4D35-A421-703FA74C6B28}"/>
              </a:ext>
            </a:extLst>
          </p:cNvPr>
          <p:cNvGrpSpPr/>
          <p:nvPr/>
        </p:nvGrpSpPr>
        <p:grpSpPr>
          <a:xfrm rot="12540052">
            <a:off x="6942706" y="2937703"/>
            <a:ext cx="375603" cy="831620"/>
            <a:chOff x="6396534" y="1732405"/>
            <a:chExt cx="381062" cy="843724"/>
          </a:xfrm>
          <a:solidFill>
            <a:srgbClr val="FFC000"/>
          </a:solidFill>
        </p:grpSpPr>
        <p:sp>
          <p:nvSpPr>
            <p:cNvPr id="474" name="Oval 473">
              <a:extLst>
                <a:ext uri="{FF2B5EF4-FFF2-40B4-BE49-F238E27FC236}">
                  <a16:creationId xmlns:a16="http://schemas.microsoft.com/office/drawing/2014/main" id="{58144A42-673B-47BE-AE98-6C189AE7462B}"/>
                </a:ext>
              </a:extLst>
            </p:cNvPr>
            <p:cNvSpPr/>
            <p:nvPr/>
          </p:nvSpPr>
          <p:spPr>
            <a:xfrm flipV="1">
              <a:off x="6396534" y="227251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5" name="Oval 474">
              <a:extLst>
                <a:ext uri="{FF2B5EF4-FFF2-40B4-BE49-F238E27FC236}">
                  <a16:creationId xmlns:a16="http://schemas.microsoft.com/office/drawing/2014/main" id="{C083606B-9A1E-468B-B52B-CAB2C1CC8435}"/>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6" name="Oval 475">
              <a:extLst>
                <a:ext uri="{FF2B5EF4-FFF2-40B4-BE49-F238E27FC236}">
                  <a16:creationId xmlns:a16="http://schemas.microsoft.com/office/drawing/2014/main" id="{7BB301D0-566F-46DD-A4FC-15135372B279}"/>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7" name="Oval 476">
              <a:extLst>
                <a:ext uri="{FF2B5EF4-FFF2-40B4-BE49-F238E27FC236}">
                  <a16:creationId xmlns:a16="http://schemas.microsoft.com/office/drawing/2014/main" id="{E4752FED-B85A-4AAC-81EA-C4525CEC59FD}"/>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8" name="Oval 477">
              <a:extLst>
                <a:ext uri="{FF2B5EF4-FFF2-40B4-BE49-F238E27FC236}">
                  <a16:creationId xmlns:a16="http://schemas.microsoft.com/office/drawing/2014/main" id="{3F3EB0A0-5DDA-4A77-9D83-1CD69698FAEA}"/>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79" name="Oval 478">
              <a:extLst>
                <a:ext uri="{FF2B5EF4-FFF2-40B4-BE49-F238E27FC236}">
                  <a16:creationId xmlns:a16="http://schemas.microsoft.com/office/drawing/2014/main" id="{159C1298-F464-4577-A986-F677786AF1C9}"/>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80" name="Group 479">
            <a:extLst>
              <a:ext uri="{FF2B5EF4-FFF2-40B4-BE49-F238E27FC236}">
                <a16:creationId xmlns:a16="http://schemas.microsoft.com/office/drawing/2014/main" id="{8C55788C-8ECE-482B-A89F-74E53C766801}"/>
              </a:ext>
            </a:extLst>
          </p:cNvPr>
          <p:cNvGrpSpPr/>
          <p:nvPr/>
        </p:nvGrpSpPr>
        <p:grpSpPr>
          <a:xfrm rot="331662">
            <a:off x="7562017" y="2877890"/>
            <a:ext cx="502997" cy="581510"/>
            <a:chOff x="6199264" y="1782823"/>
            <a:chExt cx="532031" cy="800620"/>
          </a:xfrm>
        </p:grpSpPr>
        <p:sp>
          <p:nvSpPr>
            <p:cNvPr id="481" name="Oval 480">
              <a:extLst>
                <a:ext uri="{FF2B5EF4-FFF2-40B4-BE49-F238E27FC236}">
                  <a16:creationId xmlns:a16="http://schemas.microsoft.com/office/drawing/2014/main" id="{7854B91E-E8D1-4D34-87CD-2F52143C2542}"/>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82" name="Oval 481">
              <a:extLst>
                <a:ext uri="{FF2B5EF4-FFF2-40B4-BE49-F238E27FC236}">
                  <a16:creationId xmlns:a16="http://schemas.microsoft.com/office/drawing/2014/main" id="{D4933D53-8FA0-4F0B-AE6A-EF8481CF588A}"/>
                </a:ext>
              </a:extLst>
            </p:cNvPr>
            <p:cNvSpPr/>
            <p:nvPr/>
          </p:nvSpPr>
          <p:spPr>
            <a:xfrm flipV="1">
              <a:off x="6199264" y="17828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83" name="Oval 482">
              <a:extLst>
                <a:ext uri="{FF2B5EF4-FFF2-40B4-BE49-F238E27FC236}">
                  <a16:creationId xmlns:a16="http://schemas.microsoft.com/office/drawing/2014/main" id="{E38A6193-A6A8-4852-9F45-A20D01DA0960}"/>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84" name="Oval 483">
              <a:extLst>
                <a:ext uri="{FF2B5EF4-FFF2-40B4-BE49-F238E27FC236}">
                  <a16:creationId xmlns:a16="http://schemas.microsoft.com/office/drawing/2014/main" id="{570DB9E2-CEBC-4E89-B463-24A9852A6825}"/>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85" name="Oval 484">
              <a:extLst>
                <a:ext uri="{FF2B5EF4-FFF2-40B4-BE49-F238E27FC236}">
                  <a16:creationId xmlns:a16="http://schemas.microsoft.com/office/drawing/2014/main" id="{6C3C2EA2-7477-4A9F-906A-F1590466ACDB}"/>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86" name="Oval 485">
              <a:extLst>
                <a:ext uri="{FF2B5EF4-FFF2-40B4-BE49-F238E27FC236}">
                  <a16:creationId xmlns:a16="http://schemas.microsoft.com/office/drawing/2014/main" id="{CE45A0F1-F324-4BB7-9414-2E5B08E7EC32}"/>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87" name="Group 486">
            <a:extLst>
              <a:ext uri="{FF2B5EF4-FFF2-40B4-BE49-F238E27FC236}">
                <a16:creationId xmlns:a16="http://schemas.microsoft.com/office/drawing/2014/main" id="{65AB1030-C1B6-452A-A7E1-3B37AFA27DEB}"/>
              </a:ext>
            </a:extLst>
          </p:cNvPr>
          <p:cNvGrpSpPr/>
          <p:nvPr/>
        </p:nvGrpSpPr>
        <p:grpSpPr>
          <a:xfrm rot="12540052">
            <a:off x="7648271" y="2949702"/>
            <a:ext cx="341704" cy="831620"/>
            <a:chOff x="6430926" y="1732405"/>
            <a:chExt cx="346670" cy="843724"/>
          </a:xfrm>
          <a:solidFill>
            <a:srgbClr val="ED7D31">
              <a:lumMod val="75000"/>
            </a:srgbClr>
          </a:solidFill>
        </p:grpSpPr>
        <p:sp>
          <p:nvSpPr>
            <p:cNvPr id="488" name="Oval 487">
              <a:extLst>
                <a:ext uri="{FF2B5EF4-FFF2-40B4-BE49-F238E27FC236}">
                  <a16:creationId xmlns:a16="http://schemas.microsoft.com/office/drawing/2014/main" id="{579862B6-C408-4490-8BBB-D1E6C72E8590}"/>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89" name="Oval 488">
              <a:extLst>
                <a:ext uri="{FF2B5EF4-FFF2-40B4-BE49-F238E27FC236}">
                  <a16:creationId xmlns:a16="http://schemas.microsoft.com/office/drawing/2014/main" id="{DA35A2C7-114F-4738-A29F-9DF562496DBC}"/>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0" name="Oval 489">
              <a:extLst>
                <a:ext uri="{FF2B5EF4-FFF2-40B4-BE49-F238E27FC236}">
                  <a16:creationId xmlns:a16="http://schemas.microsoft.com/office/drawing/2014/main" id="{42B8949D-F08D-44AE-B18D-4981A011DAC8}"/>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1" name="Oval 490">
              <a:extLst>
                <a:ext uri="{FF2B5EF4-FFF2-40B4-BE49-F238E27FC236}">
                  <a16:creationId xmlns:a16="http://schemas.microsoft.com/office/drawing/2014/main" id="{B05133BA-0682-4047-AEBF-1CA155DC609A}"/>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2" name="Oval 491">
              <a:extLst>
                <a:ext uri="{FF2B5EF4-FFF2-40B4-BE49-F238E27FC236}">
                  <a16:creationId xmlns:a16="http://schemas.microsoft.com/office/drawing/2014/main" id="{CF6C75FD-0725-4589-9FD5-D46614C6FE44}"/>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3" name="Oval 492">
              <a:extLst>
                <a:ext uri="{FF2B5EF4-FFF2-40B4-BE49-F238E27FC236}">
                  <a16:creationId xmlns:a16="http://schemas.microsoft.com/office/drawing/2014/main" id="{E3109203-429B-4D4A-8066-792D5E1A6B05}"/>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494" name="Group 493">
            <a:extLst>
              <a:ext uri="{FF2B5EF4-FFF2-40B4-BE49-F238E27FC236}">
                <a16:creationId xmlns:a16="http://schemas.microsoft.com/office/drawing/2014/main" id="{B31947AB-AD84-4544-A58E-D88AE3B35D42}"/>
              </a:ext>
            </a:extLst>
          </p:cNvPr>
          <p:cNvGrpSpPr/>
          <p:nvPr/>
        </p:nvGrpSpPr>
        <p:grpSpPr>
          <a:xfrm rot="12540052">
            <a:off x="7571105" y="2823703"/>
            <a:ext cx="375603" cy="831620"/>
            <a:chOff x="6396534" y="1732405"/>
            <a:chExt cx="381062" cy="843724"/>
          </a:xfrm>
          <a:solidFill>
            <a:srgbClr val="FFC000"/>
          </a:solidFill>
        </p:grpSpPr>
        <p:sp>
          <p:nvSpPr>
            <p:cNvPr id="495" name="Oval 494">
              <a:extLst>
                <a:ext uri="{FF2B5EF4-FFF2-40B4-BE49-F238E27FC236}">
                  <a16:creationId xmlns:a16="http://schemas.microsoft.com/office/drawing/2014/main" id="{C19764AC-348B-47ED-8F63-4BBA7FF07BB7}"/>
                </a:ext>
              </a:extLst>
            </p:cNvPr>
            <p:cNvSpPr/>
            <p:nvPr/>
          </p:nvSpPr>
          <p:spPr>
            <a:xfrm flipV="1">
              <a:off x="6396534" y="227251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6" name="Oval 495">
              <a:extLst>
                <a:ext uri="{FF2B5EF4-FFF2-40B4-BE49-F238E27FC236}">
                  <a16:creationId xmlns:a16="http://schemas.microsoft.com/office/drawing/2014/main" id="{6B3FBF61-4D06-4F7F-ADCC-BEC96D155CFE}"/>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7" name="Oval 496">
              <a:extLst>
                <a:ext uri="{FF2B5EF4-FFF2-40B4-BE49-F238E27FC236}">
                  <a16:creationId xmlns:a16="http://schemas.microsoft.com/office/drawing/2014/main" id="{64FF1FB9-9863-471A-9B19-295F429E75D6}"/>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8" name="Oval 497">
              <a:extLst>
                <a:ext uri="{FF2B5EF4-FFF2-40B4-BE49-F238E27FC236}">
                  <a16:creationId xmlns:a16="http://schemas.microsoft.com/office/drawing/2014/main" id="{2BFEBBB8-CF53-4E53-8EC3-E819EB3FDC33}"/>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499" name="Oval 498">
              <a:extLst>
                <a:ext uri="{FF2B5EF4-FFF2-40B4-BE49-F238E27FC236}">
                  <a16:creationId xmlns:a16="http://schemas.microsoft.com/office/drawing/2014/main" id="{DCE9097A-D756-4A88-9B24-4AD5235B0A2A}"/>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00" name="Oval 499">
              <a:extLst>
                <a:ext uri="{FF2B5EF4-FFF2-40B4-BE49-F238E27FC236}">
                  <a16:creationId xmlns:a16="http://schemas.microsoft.com/office/drawing/2014/main" id="{4C874225-9752-4AF7-8491-711218D37B4C}"/>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510" name="Group 509">
            <a:extLst>
              <a:ext uri="{FF2B5EF4-FFF2-40B4-BE49-F238E27FC236}">
                <a16:creationId xmlns:a16="http://schemas.microsoft.com/office/drawing/2014/main" id="{79E8BC7A-858C-40E4-9C21-C0FCF68C520D}"/>
              </a:ext>
            </a:extLst>
          </p:cNvPr>
          <p:cNvGrpSpPr/>
          <p:nvPr/>
        </p:nvGrpSpPr>
        <p:grpSpPr>
          <a:xfrm rot="331662">
            <a:off x="7800333" y="3285621"/>
            <a:ext cx="351796" cy="804578"/>
            <a:chOff x="6359193" y="1732405"/>
            <a:chExt cx="372102" cy="851038"/>
          </a:xfrm>
        </p:grpSpPr>
        <p:sp>
          <p:nvSpPr>
            <p:cNvPr id="511" name="Oval 510">
              <a:extLst>
                <a:ext uri="{FF2B5EF4-FFF2-40B4-BE49-F238E27FC236}">
                  <a16:creationId xmlns:a16="http://schemas.microsoft.com/office/drawing/2014/main" id="{9EDDE10D-0FA4-4A66-84BE-3F965D7C2A40}"/>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12" name="Oval 511">
              <a:extLst>
                <a:ext uri="{FF2B5EF4-FFF2-40B4-BE49-F238E27FC236}">
                  <a16:creationId xmlns:a16="http://schemas.microsoft.com/office/drawing/2014/main" id="{C1357A75-3459-4CB0-8820-599D0B05CCAD}"/>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13" name="Oval 512">
              <a:extLst>
                <a:ext uri="{FF2B5EF4-FFF2-40B4-BE49-F238E27FC236}">
                  <a16:creationId xmlns:a16="http://schemas.microsoft.com/office/drawing/2014/main" id="{884AA1DF-76AC-4719-A80A-D6CDA75E59E2}"/>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14" name="Oval 513">
              <a:extLst>
                <a:ext uri="{FF2B5EF4-FFF2-40B4-BE49-F238E27FC236}">
                  <a16:creationId xmlns:a16="http://schemas.microsoft.com/office/drawing/2014/main" id="{AB5F92B2-93FA-4A0A-8B85-30D122FCB02C}"/>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15" name="Oval 514">
              <a:extLst>
                <a:ext uri="{FF2B5EF4-FFF2-40B4-BE49-F238E27FC236}">
                  <a16:creationId xmlns:a16="http://schemas.microsoft.com/office/drawing/2014/main" id="{F30EBCAF-4EE2-43E2-8334-417F950BE846}"/>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16" name="Oval 515">
              <a:extLst>
                <a:ext uri="{FF2B5EF4-FFF2-40B4-BE49-F238E27FC236}">
                  <a16:creationId xmlns:a16="http://schemas.microsoft.com/office/drawing/2014/main" id="{DC5F5023-6F72-4647-ACFC-2B0A3B45E16B}"/>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571" name="Group 570">
            <a:extLst>
              <a:ext uri="{FF2B5EF4-FFF2-40B4-BE49-F238E27FC236}">
                <a16:creationId xmlns:a16="http://schemas.microsoft.com/office/drawing/2014/main" id="{A54CEFC0-37DC-4682-BF21-B7EAF4F1930B}"/>
              </a:ext>
            </a:extLst>
          </p:cNvPr>
          <p:cNvGrpSpPr/>
          <p:nvPr/>
        </p:nvGrpSpPr>
        <p:grpSpPr>
          <a:xfrm>
            <a:off x="5608288" y="3088674"/>
            <a:ext cx="367268" cy="625312"/>
            <a:chOff x="399504" y="2400925"/>
            <a:chExt cx="655723" cy="1116435"/>
          </a:xfrm>
        </p:grpSpPr>
        <p:sp>
          <p:nvSpPr>
            <p:cNvPr id="572" name="TextBox 571">
              <a:extLst>
                <a:ext uri="{FF2B5EF4-FFF2-40B4-BE49-F238E27FC236}">
                  <a16:creationId xmlns:a16="http://schemas.microsoft.com/office/drawing/2014/main" id="{C39CC898-E1D0-42EE-BF24-580F1820BDF0}"/>
                </a:ext>
              </a:extLst>
            </p:cNvPr>
            <p:cNvSpPr txBox="1"/>
            <p:nvPr/>
          </p:nvSpPr>
          <p:spPr>
            <a:xfrm>
              <a:off x="399504" y="2899165"/>
              <a:ext cx="655723" cy="618195"/>
            </a:xfrm>
            <a:prstGeom prst="rect">
              <a:avLst/>
            </a:prstGeom>
            <a:noFill/>
            <a:ln>
              <a:noFill/>
            </a:ln>
          </p:spPr>
          <p:txBody>
            <a:bodyPr wrap="square" rtlCol="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r>
                <a:rPr lang="en-US" sz="825" b="1" kern="0">
                  <a:solidFill>
                    <a:prstClr val="black"/>
                  </a:solidFill>
                  <a:latin typeface="Arial"/>
                </a:rPr>
                <a:t>ILC2</a:t>
              </a:r>
            </a:p>
          </p:txBody>
        </p:sp>
        <p:pic>
          <p:nvPicPr>
            <p:cNvPr id="573" name="Picture 572">
              <a:extLst>
                <a:ext uri="{FF2B5EF4-FFF2-40B4-BE49-F238E27FC236}">
                  <a16:creationId xmlns:a16="http://schemas.microsoft.com/office/drawing/2014/main" id="{1EF2D393-9BB9-48F6-B7F1-AFD360A2E64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8021" y="2400925"/>
              <a:ext cx="506819" cy="494205"/>
            </a:xfrm>
            <a:prstGeom prst="rect">
              <a:avLst/>
            </a:prstGeom>
            <a:effectLst>
              <a:outerShdw blurRad="63500" sx="102000" sy="102000" algn="ctr" rotWithShape="0">
                <a:prstClr val="black">
                  <a:alpha val="40000"/>
                </a:prstClr>
              </a:outerShdw>
            </a:effectLst>
          </p:spPr>
        </p:pic>
      </p:grpSp>
      <p:grpSp>
        <p:nvGrpSpPr>
          <p:cNvPr id="574" name="Group 573">
            <a:extLst>
              <a:ext uri="{FF2B5EF4-FFF2-40B4-BE49-F238E27FC236}">
                <a16:creationId xmlns:a16="http://schemas.microsoft.com/office/drawing/2014/main" id="{0315D071-2B2B-426C-8B81-8F2ADCF962CF}"/>
              </a:ext>
            </a:extLst>
          </p:cNvPr>
          <p:cNvGrpSpPr/>
          <p:nvPr/>
        </p:nvGrpSpPr>
        <p:grpSpPr>
          <a:xfrm rot="12540052">
            <a:off x="7090899" y="3266839"/>
            <a:ext cx="341704" cy="831620"/>
            <a:chOff x="6430926" y="1732405"/>
            <a:chExt cx="346670" cy="843724"/>
          </a:xfrm>
          <a:solidFill>
            <a:srgbClr val="ED7D31">
              <a:lumMod val="75000"/>
            </a:srgbClr>
          </a:solidFill>
        </p:grpSpPr>
        <p:sp>
          <p:nvSpPr>
            <p:cNvPr id="575" name="Oval 574">
              <a:extLst>
                <a:ext uri="{FF2B5EF4-FFF2-40B4-BE49-F238E27FC236}">
                  <a16:creationId xmlns:a16="http://schemas.microsoft.com/office/drawing/2014/main" id="{9B14EC75-8BB7-47E4-A43B-CE8DE3BF0ED3}"/>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76" name="Oval 575">
              <a:extLst>
                <a:ext uri="{FF2B5EF4-FFF2-40B4-BE49-F238E27FC236}">
                  <a16:creationId xmlns:a16="http://schemas.microsoft.com/office/drawing/2014/main" id="{AFD18109-F093-446C-88CD-DAF8BCC61370}"/>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77" name="Oval 576">
              <a:extLst>
                <a:ext uri="{FF2B5EF4-FFF2-40B4-BE49-F238E27FC236}">
                  <a16:creationId xmlns:a16="http://schemas.microsoft.com/office/drawing/2014/main" id="{B9A2271F-4353-43BE-A6AF-2CAF068745C2}"/>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78" name="Oval 577">
              <a:extLst>
                <a:ext uri="{FF2B5EF4-FFF2-40B4-BE49-F238E27FC236}">
                  <a16:creationId xmlns:a16="http://schemas.microsoft.com/office/drawing/2014/main" id="{48CB2B91-8E4A-4294-BBC2-46554264F196}"/>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79" name="Oval 578">
              <a:extLst>
                <a:ext uri="{FF2B5EF4-FFF2-40B4-BE49-F238E27FC236}">
                  <a16:creationId xmlns:a16="http://schemas.microsoft.com/office/drawing/2014/main" id="{DCAFB169-3380-4D69-8E49-3F18BFC35810}"/>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80" name="Oval 579">
              <a:extLst>
                <a:ext uri="{FF2B5EF4-FFF2-40B4-BE49-F238E27FC236}">
                  <a16:creationId xmlns:a16="http://schemas.microsoft.com/office/drawing/2014/main" id="{7E76D085-DE12-477A-8A24-41CFE8373BE7}"/>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582" name="Group 581">
            <a:extLst>
              <a:ext uri="{FF2B5EF4-FFF2-40B4-BE49-F238E27FC236}">
                <a16:creationId xmlns:a16="http://schemas.microsoft.com/office/drawing/2014/main" id="{EAA15FAF-22EC-4C6E-A3C0-C7F08707BA60}"/>
              </a:ext>
            </a:extLst>
          </p:cNvPr>
          <p:cNvGrpSpPr/>
          <p:nvPr/>
        </p:nvGrpSpPr>
        <p:grpSpPr>
          <a:xfrm rot="18725656">
            <a:off x="5961914" y="3780872"/>
            <a:ext cx="350631" cy="644515"/>
            <a:chOff x="6421864" y="1922236"/>
            <a:chExt cx="355732" cy="653893"/>
          </a:xfrm>
          <a:solidFill>
            <a:srgbClr val="ED7D31">
              <a:lumMod val="75000"/>
            </a:srgbClr>
          </a:solidFill>
        </p:grpSpPr>
        <p:sp>
          <p:nvSpPr>
            <p:cNvPr id="583" name="Oval 582">
              <a:extLst>
                <a:ext uri="{FF2B5EF4-FFF2-40B4-BE49-F238E27FC236}">
                  <a16:creationId xmlns:a16="http://schemas.microsoft.com/office/drawing/2014/main" id="{F20CE62C-538E-448F-9750-5F2850D6ADD6}"/>
                </a:ext>
              </a:extLst>
            </p:cNvPr>
            <p:cNvSpPr/>
            <p:nvPr/>
          </p:nvSpPr>
          <p:spPr>
            <a:xfrm flipV="1">
              <a:off x="6421864" y="1922236"/>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84" name="Oval 583">
              <a:extLst>
                <a:ext uri="{FF2B5EF4-FFF2-40B4-BE49-F238E27FC236}">
                  <a16:creationId xmlns:a16="http://schemas.microsoft.com/office/drawing/2014/main" id="{10F23E4C-0F13-4755-B959-6B3372DFA44C}"/>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85" name="Oval 584">
              <a:extLst>
                <a:ext uri="{FF2B5EF4-FFF2-40B4-BE49-F238E27FC236}">
                  <a16:creationId xmlns:a16="http://schemas.microsoft.com/office/drawing/2014/main" id="{5AC6CD83-ACDA-4B3B-AF0C-E28364E05B9E}"/>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86" name="Oval 585">
              <a:extLst>
                <a:ext uri="{FF2B5EF4-FFF2-40B4-BE49-F238E27FC236}">
                  <a16:creationId xmlns:a16="http://schemas.microsoft.com/office/drawing/2014/main" id="{D77A0FFC-5195-44FB-81B5-C399A30618C3}"/>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87" name="Oval 586">
              <a:extLst>
                <a:ext uri="{FF2B5EF4-FFF2-40B4-BE49-F238E27FC236}">
                  <a16:creationId xmlns:a16="http://schemas.microsoft.com/office/drawing/2014/main" id="{6CDCF87B-5F73-4017-BDDD-77F94002541F}"/>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pic>
        <p:nvPicPr>
          <p:cNvPr id="591" name="Picture 590">
            <a:extLst>
              <a:ext uri="{FF2B5EF4-FFF2-40B4-BE49-F238E27FC236}">
                <a16:creationId xmlns:a16="http://schemas.microsoft.com/office/drawing/2014/main" id="{0B96AC02-98C5-4AF7-8DC3-B76698EB132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72460" y="3547077"/>
            <a:ext cx="156045" cy="125969"/>
          </a:xfrm>
          <a:prstGeom prst="rect">
            <a:avLst/>
          </a:prstGeom>
        </p:spPr>
      </p:pic>
      <p:grpSp>
        <p:nvGrpSpPr>
          <p:cNvPr id="593" name="Group 592">
            <a:extLst>
              <a:ext uri="{FF2B5EF4-FFF2-40B4-BE49-F238E27FC236}">
                <a16:creationId xmlns:a16="http://schemas.microsoft.com/office/drawing/2014/main" id="{2FD0F710-ECDA-47E4-8B29-38A397AFBC3B}"/>
              </a:ext>
            </a:extLst>
          </p:cNvPr>
          <p:cNvGrpSpPr/>
          <p:nvPr/>
        </p:nvGrpSpPr>
        <p:grpSpPr>
          <a:xfrm rot="331662">
            <a:off x="7613040" y="3550765"/>
            <a:ext cx="351796" cy="804578"/>
            <a:chOff x="6359193" y="1732405"/>
            <a:chExt cx="372102" cy="851038"/>
          </a:xfrm>
        </p:grpSpPr>
        <p:sp>
          <p:nvSpPr>
            <p:cNvPr id="594" name="Oval 593">
              <a:extLst>
                <a:ext uri="{FF2B5EF4-FFF2-40B4-BE49-F238E27FC236}">
                  <a16:creationId xmlns:a16="http://schemas.microsoft.com/office/drawing/2014/main" id="{4A62348A-F5F1-4528-A901-B74C37EEBDBD}"/>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95" name="Oval 594">
              <a:extLst>
                <a:ext uri="{FF2B5EF4-FFF2-40B4-BE49-F238E27FC236}">
                  <a16:creationId xmlns:a16="http://schemas.microsoft.com/office/drawing/2014/main" id="{3DA6C1B0-48D8-432B-9A76-CB7759A3A56E}"/>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96" name="Oval 595">
              <a:extLst>
                <a:ext uri="{FF2B5EF4-FFF2-40B4-BE49-F238E27FC236}">
                  <a16:creationId xmlns:a16="http://schemas.microsoft.com/office/drawing/2014/main" id="{CC677BDF-5D49-470E-BD72-CAC10638EE0D}"/>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97" name="Oval 596">
              <a:extLst>
                <a:ext uri="{FF2B5EF4-FFF2-40B4-BE49-F238E27FC236}">
                  <a16:creationId xmlns:a16="http://schemas.microsoft.com/office/drawing/2014/main" id="{3A1650D5-76CC-4646-BBC4-03BA1AE91DA6}"/>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98" name="Oval 597">
              <a:extLst>
                <a:ext uri="{FF2B5EF4-FFF2-40B4-BE49-F238E27FC236}">
                  <a16:creationId xmlns:a16="http://schemas.microsoft.com/office/drawing/2014/main" id="{25E0BC34-7E5C-4232-92DC-C7DE92436FB0}"/>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599" name="Oval 598">
              <a:extLst>
                <a:ext uri="{FF2B5EF4-FFF2-40B4-BE49-F238E27FC236}">
                  <a16:creationId xmlns:a16="http://schemas.microsoft.com/office/drawing/2014/main" id="{932A0ADB-C3F8-4750-8DAD-1C587F51D073}"/>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600" name="Group 599">
            <a:extLst>
              <a:ext uri="{FF2B5EF4-FFF2-40B4-BE49-F238E27FC236}">
                <a16:creationId xmlns:a16="http://schemas.microsoft.com/office/drawing/2014/main" id="{0FD5F300-F6EC-4CA7-8CB3-A9FCC6DD4140}"/>
              </a:ext>
            </a:extLst>
          </p:cNvPr>
          <p:cNvGrpSpPr/>
          <p:nvPr/>
        </p:nvGrpSpPr>
        <p:grpSpPr>
          <a:xfrm rot="11974989">
            <a:off x="7433436" y="3807427"/>
            <a:ext cx="341704" cy="831620"/>
            <a:chOff x="6430926" y="1732405"/>
            <a:chExt cx="346670" cy="843724"/>
          </a:xfrm>
          <a:solidFill>
            <a:srgbClr val="ED7D31">
              <a:lumMod val="75000"/>
            </a:srgbClr>
          </a:solidFill>
        </p:grpSpPr>
        <p:sp>
          <p:nvSpPr>
            <p:cNvPr id="601" name="Oval 600">
              <a:extLst>
                <a:ext uri="{FF2B5EF4-FFF2-40B4-BE49-F238E27FC236}">
                  <a16:creationId xmlns:a16="http://schemas.microsoft.com/office/drawing/2014/main" id="{DC6E3DC9-2920-455D-ACFF-5E2E351573DE}"/>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02" name="Oval 601">
              <a:extLst>
                <a:ext uri="{FF2B5EF4-FFF2-40B4-BE49-F238E27FC236}">
                  <a16:creationId xmlns:a16="http://schemas.microsoft.com/office/drawing/2014/main" id="{B58DF5E8-9B93-4DFF-A2D8-0C830F8A2F34}"/>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03" name="Oval 602">
              <a:extLst>
                <a:ext uri="{FF2B5EF4-FFF2-40B4-BE49-F238E27FC236}">
                  <a16:creationId xmlns:a16="http://schemas.microsoft.com/office/drawing/2014/main" id="{D2F506E5-4E9D-4984-9BC4-23AC4A22EAD5}"/>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04" name="Oval 603">
              <a:extLst>
                <a:ext uri="{FF2B5EF4-FFF2-40B4-BE49-F238E27FC236}">
                  <a16:creationId xmlns:a16="http://schemas.microsoft.com/office/drawing/2014/main" id="{FA74CE00-C10B-42AC-83AD-B87AA40312A2}"/>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05" name="Oval 604">
              <a:extLst>
                <a:ext uri="{FF2B5EF4-FFF2-40B4-BE49-F238E27FC236}">
                  <a16:creationId xmlns:a16="http://schemas.microsoft.com/office/drawing/2014/main" id="{B4DE7840-B603-46A4-B6E5-DB3330D117D6}"/>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06" name="Oval 605">
              <a:extLst>
                <a:ext uri="{FF2B5EF4-FFF2-40B4-BE49-F238E27FC236}">
                  <a16:creationId xmlns:a16="http://schemas.microsoft.com/office/drawing/2014/main" id="{EC63C6CD-8CDB-4EA7-B002-D084584C92B6}"/>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607" name="Group 606">
            <a:extLst>
              <a:ext uri="{FF2B5EF4-FFF2-40B4-BE49-F238E27FC236}">
                <a16:creationId xmlns:a16="http://schemas.microsoft.com/office/drawing/2014/main" id="{F0091BA0-BED5-4FA6-BA8E-A3F9793B2896}"/>
              </a:ext>
            </a:extLst>
          </p:cNvPr>
          <p:cNvGrpSpPr/>
          <p:nvPr/>
        </p:nvGrpSpPr>
        <p:grpSpPr>
          <a:xfrm rot="21129926">
            <a:off x="5946047" y="2596859"/>
            <a:ext cx="375603" cy="831620"/>
            <a:chOff x="6396534" y="1732405"/>
            <a:chExt cx="381062" cy="843724"/>
          </a:xfrm>
          <a:solidFill>
            <a:srgbClr val="FFC000"/>
          </a:solidFill>
        </p:grpSpPr>
        <p:sp>
          <p:nvSpPr>
            <p:cNvPr id="608" name="Oval 607">
              <a:extLst>
                <a:ext uri="{FF2B5EF4-FFF2-40B4-BE49-F238E27FC236}">
                  <a16:creationId xmlns:a16="http://schemas.microsoft.com/office/drawing/2014/main" id="{27649B05-8F35-4E10-B617-C24156E9B2F5}"/>
                </a:ext>
              </a:extLst>
            </p:cNvPr>
            <p:cNvSpPr/>
            <p:nvPr/>
          </p:nvSpPr>
          <p:spPr>
            <a:xfrm flipV="1">
              <a:off x="6396534" y="227251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09" name="Oval 608">
              <a:extLst>
                <a:ext uri="{FF2B5EF4-FFF2-40B4-BE49-F238E27FC236}">
                  <a16:creationId xmlns:a16="http://schemas.microsoft.com/office/drawing/2014/main" id="{F1393551-CC62-4077-831F-F1344247FFC1}"/>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10" name="Oval 609">
              <a:extLst>
                <a:ext uri="{FF2B5EF4-FFF2-40B4-BE49-F238E27FC236}">
                  <a16:creationId xmlns:a16="http://schemas.microsoft.com/office/drawing/2014/main" id="{733AFA5E-B7A8-4B70-9B60-2EAEF14536E7}"/>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11" name="Oval 610">
              <a:extLst>
                <a:ext uri="{FF2B5EF4-FFF2-40B4-BE49-F238E27FC236}">
                  <a16:creationId xmlns:a16="http://schemas.microsoft.com/office/drawing/2014/main" id="{C738F0D7-81C3-43A7-B48D-6BF239AB7DAC}"/>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12" name="Oval 611">
              <a:extLst>
                <a:ext uri="{FF2B5EF4-FFF2-40B4-BE49-F238E27FC236}">
                  <a16:creationId xmlns:a16="http://schemas.microsoft.com/office/drawing/2014/main" id="{FABA90C0-A231-4B10-A4D8-D292E76D77C0}"/>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13" name="Oval 612">
              <a:extLst>
                <a:ext uri="{FF2B5EF4-FFF2-40B4-BE49-F238E27FC236}">
                  <a16:creationId xmlns:a16="http://schemas.microsoft.com/office/drawing/2014/main" id="{CA5D65AB-DA2D-4DB9-85CE-DD7099C61B39}"/>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628" name="Group 627">
            <a:extLst>
              <a:ext uri="{FF2B5EF4-FFF2-40B4-BE49-F238E27FC236}">
                <a16:creationId xmlns:a16="http://schemas.microsoft.com/office/drawing/2014/main" id="{114CDFFE-57CB-444E-963A-17D05BE0FD37}"/>
              </a:ext>
            </a:extLst>
          </p:cNvPr>
          <p:cNvGrpSpPr/>
          <p:nvPr/>
        </p:nvGrpSpPr>
        <p:grpSpPr>
          <a:xfrm rot="12540052">
            <a:off x="7100601" y="3200476"/>
            <a:ext cx="375603" cy="831620"/>
            <a:chOff x="6396534" y="1732405"/>
            <a:chExt cx="381062" cy="843724"/>
          </a:xfrm>
          <a:solidFill>
            <a:srgbClr val="FFC000"/>
          </a:solidFill>
        </p:grpSpPr>
        <p:sp>
          <p:nvSpPr>
            <p:cNvPr id="629" name="Oval 628">
              <a:extLst>
                <a:ext uri="{FF2B5EF4-FFF2-40B4-BE49-F238E27FC236}">
                  <a16:creationId xmlns:a16="http://schemas.microsoft.com/office/drawing/2014/main" id="{37568A8C-1EAE-4A7F-BF73-3E3C87FD2E02}"/>
                </a:ext>
              </a:extLst>
            </p:cNvPr>
            <p:cNvSpPr/>
            <p:nvPr/>
          </p:nvSpPr>
          <p:spPr>
            <a:xfrm flipV="1">
              <a:off x="6396534" y="227251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0" name="Oval 629">
              <a:extLst>
                <a:ext uri="{FF2B5EF4-FFF2-40B4-BE49-F238E27FC236}">
                  <a16:creationId xmlns:a16="http://schemas.microsoft.com/office/drawing/2014/main" id="{86D3653E-9063-4B53-B51D-E5FC2275E974}"/>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1" name="Oval 630">
              <a:extLst>
                <a:ext uri="{FF2B5EF4-FFF2-40B4-BE49-F238E27FC236}">
                  <a16:creationId xmlns:a16="http://schemas.microsoft.com/office/drawing/2014/main" id="{0FF3860F-6FB4-473A-BB66-775BCB123D6D}"/>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2" name="Oval 631">
              <a:extLst>
                <a:ext uri="{FF2B5EF4-FFF2-40B4-BE49-F238E27FC236}">
                  <a16:creationId xmlns:a16="http://schemas.microsoft.com/office/drawing/2014/main" id="{8EAD1DAF-7690-4CE0-A1FA-5D7A5DB1AF3A}"/>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3" name="Oval 632">
              <a:extLst>
                <a:ext uri="{FF2B5EF4-FFF2-40B4-BE49-F238E27FC236}">
                  <a16:creationId xmlns:a16="http://schemas.microsoft.com/office/drawing/2014/main" id="{4CB5CCF5-2D54-4BEE-B9AF-70248792394D}"/>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4" name="Oval 633">
              <a:extLst>
                <a:ext uri="{FF2B5EF4-FFF2-40B4-BE49-F238E27FC236}">
                  <a16:creationId xmlns:a16="http://schemas.microsoft.com/office/drawing/2014/main" id="{E9589D12-51E0-41F8-8721-3BE7DD99E677}"/>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635" name="Group 634">
            <a:extLst>
              <a:ext uri="{FF2B5EF4-FFF2-40B4-BE49-F238E27FC236}">
                <a16:creationId xmlns:a16="http://schemas.microsoft.com/office/drawing/2014/main" id="{C85D37FE-2E34-4D5B-A6F0-36BF812FDB8B}"/>
              </a:ext>
            </a:extLst>
          </p:cNvPr>
          <p:cNvGrpSpPr/>
          <p:nvPr/>
        </p:nvGrpSpPr>
        <p:grpSpPr>
          <a:xfrm rot="12540052">
            <a:off x="7648271" y="2949702"/>
            <a:ext cx="341704" cy="831620"/>
            <a:chOff x="6430926" y="1732405"/>
            <a:chExt cx="346670" cy="843724"/>
          </a:xfrm>
          <a:solidFill>
            <a:srgbClr val="ED7D31">
              <a:lumMod val="75000"/>
            </a:srgbClr>
          </a:solidFill>
        </p:grpSpPr>
        <p:sp>
          <p:nvSpPr>
            <p:cNvPr id="636" name="Oval 635">
              <a:extLst>
                <a:ext uri="{FF2B5EF4-FFF2-40B4-BE49-F238E27FC236}">
                  <a16:creationId xmlns:a16="http://schemas.microsoft.com/office/drawing/2014/main" id="{69150D4A-67E6-48C8-95E6-51592A360D4A}"/>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7" name="Oval 636">
              <a:extLst>
                <a:ext uri="{FF2B5EF4-FFF2-40B4-BE49-F238E27FC236}">
                  <a16:creationId xmlns:a16="http://schemas.microsoft.com/office/drawing/2014/main" id="{0A0A5C3B-603C-45E5-9511-756C0DE9BD10}"/>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8" name="Oval 637">
              <a:extLst>
                <a:ext uri="{FF2B5EF4-FFF2-40B4-BE49-F238E27FC236}">
                  <a16:creationId xmlns:a16="http://schemas.microsoft.com/office/drawing/2014/main" id="{65E915C2-B76C-4C7F-BCAC-CB189014DA99}"/>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39" name="Oval 638">
              <a:extLst>
                <a:ext uri="{FF2B5EF4-FFF2-40B4-BE49-F238E27FC236}">
                  <a16:creationId xmlns:a16="http://schemas.microsoft.com/office/drawing/2014/main" id="{03817C30-473A-48CD-BF64-0DD4B2D23A6A}"/>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42" name="Oval 641">
              <a:extLst>
                <a:ext uri="{FF2B5EF4-FFF2-40B4-BE49-F238E27FC236}">
                  <a16:creationId xmlns:a16="http://schemas.microsoft.com/office/drawing/2014/main" id="{C202648D-3640-493B-8148-F67FDB6C613F}"/>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43" name="Oval 642">
              <a:extLst>
                <a:ext uri="{FF2B5EF4-FFF2-40B4-BE49-F238E27FC236}">
                  <a16:creationId xmlns:a16="http://schemas.microsoft.com/office/drawing/2014/main" id="{76477A46-9A65-4D53-B6F9-A739201F26B8}"/>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sp>
        <p:nvSpPr>
          <p:cNvPr id="644" name="Oval 643">
            <a:extLst>
              <a:ext uri="{FF2B5EF4-FFF2-40B4-BE49-F238E27FC236}">
                <a16:creationId xmlns:a16="http://schemas.microsoft.com/office/drawing/2014/main" id="{3AF4B92E-FAC8-41AF-8028-C2EBC7F1DDA8}"/>
              </a:ext>
            </a:extLst>
          </p:cNvPr>
          <p:cNvSpPr/>
          <p:nvPr/>
        </p:nvSpPr>
        <p:spPr>
          <a:xfrm rot="331662" flipV="1">
            <a:off x="6896253" y="3779902"/>
            <a:ext cx="43225" cy="43225"/>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nvGrpSpPr>
          <p:cNvPr id="645" name="Group 644">
            <a:extLst>
              <a:ext uri="{FF2B5EF4-FFF2-40B4-BE49-F238E27FC236}">
                <a16:creationId xmlns:a16="http://schemas.microsoft.com/office/drawing/2014/main" id="{BADFC0AB-8529-4C3E-B287-EEAF0217E456}"/>
              </a:ext>
            </a:extLst>
          </p:cNvPr>
          <p:cNvGrpSpPr/>
          <p:nvPr/>
        </p:nvGrpSpPr>
        <p:grpSpPr>
          <a:xfrm rot="331662">
            <a:off x="7036639" y="3233860"/>
            <a:ext cx="351796" cy="804578"/>
            <a:chOff x="6359193" y="1732405"/>
            <a:chExt cx="372102" cy="851038"/>
          </a:xfrm>
        </p:grpSpPr>
        <p:sp>
          <p:nvSpPr>
            <p:cNvPr id="646" name="Oval 645">
              <a:extLst>
                <a:ext uri="{FF2B5EF4-FFF2-40B4-BE49-F238E27FC236}">
                  <a16:creationId xmlns:a16="http://schemas.microsoft.com/office/drawing/2014/main" id="{B70D9DA2-E3AE-401B-930F-92F0E9C409AF}"/>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47" name="Oval 646">
              <a:extLst>
                <a:ext uri="{FF2B5EF4-FFF2-40B4-BE49-F238E27FC236}">
                  <a16:creationId xmlns:a16="http://schemas.microsoft.com/office/drawing/2014/main" id="{F60ADD27-D300-401D-9921-E9FA12AD0447}"/>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49" name="Oval 648">
              <a:extLst>
                <a:ext uri="{FF2B5EF4-FFF2-40B4-BE49-F238E27FC236}">
                  <a16:creationId xmlns:a16="http://schemas.microsoft.com/office/drawing/2014/main" id="{D0D6F1C9-7970-4BFF-A019-B3C225D731BD}"/>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52" name="Oval 651">
              <a:extLst>
                <a:ext uri="{FF2B5EF4-FFF2-40B4-BE49-F238E27FC236}">
                  <a16:creationId xmlns:a16="http://schemas.microsoft.com/office/drawing/2014/main" id="{B53E0F34-794D-41DF-ACA5-4ACC2993B303}"/>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53" name="Oval 652">
              <a:extLst>
                <a:ext uri="{FF2B5EF4-FFF2-40B4-BE49-F238E27FC236}">
                  <a16:creationId xmlns:a16="http://schemas.microsoft.com/office/drawing/2014/main" id="{C0BE8F4B-EF6C-4A8A-9934-CBE016A75601}"/>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654" name="Oval 653">
              <a:extLst>
                <a:ext uri="{FF2B5EF4-FFF2-40B4-BE49-F238E27FC236}">
                  <a16:creationId xmlns:a16="http://schemas.microsoft.com/office/drawing/2014/main" id="{A78D5FE4-1564-4606-BEB4-7FD5243BC814}"/>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sp>
        <p:nvSpPr>
          <p:cNvPr id="659" name="Arc 658">
            <a:extLst>
              <a:ext uri="{FF2B5EF4-FFF2-40B4-BE49-F238E27FC236}">
                <a16:creationId xmlns:a16="http://schemas.microsoft.com/office/drawing/2014/main" id="{44B4E4F8-31A7-426F-AF32-00FDAF7A83BA}"/>
              </a:ext>
            </a:extLst>
          </p:cNvPr>
          <p:cNvSpPr/>
          <p:nvPr/>
        </p:nvSpPr>
        <p:spPr>
          <a:xfrm rot="8954171">
            <a:off x="6926166" y="3896746"/>
            <a:ext cx="594044" cy="273173"/>
          </a:xfrm>
          <a:prstGeom prst="arc">
            <a:avLst>
              <a:gd name="adj1" fmla="val 12033262"/>
              <a:gd name="adj2" fmla="val 19303348"/>
            </a:avLst>
          </a:prstGeom>
          <a:ln w="571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9pPr>
          </a:lstStyle>
          <a:p>
            <a:pPr algn="ctr" defTabSz="685800">
              <a:defRPr/>
            </a:pPr>
            <a:endParaRPr lang="en-US" sz="1200">
              <a:solidFill>
                <a:srgbClr val="000000"/>
              </a:solidFill>
              <a:ea typeface="+mn-ea"/>
            </a:endParaRPr>
          </a:p>
        </p:txBody>
      </p:sp>
      <p:grpSp>
        <p:nvGrpSpPr>
          <p:cNvPr id="660" name="Group 659">
            <a:extLst>
              <a:ext uri="{FF2B5EF4-FFF2-40B4-BE49-F238E27FC236}">
                <a16:creationId xmlns:a16="http://schemas.microsoft.com/office/drawing/2014/main" id="{7E3B48A3-B5F4-48E1-A280-6CC14ACF0E1D}"/>
              </a:ext>
            </a:extLst>
          </p:cNvPr>
          <p:cNvGrpSpPr/>
          <p:nvPr/>
        </p:nvGrpSpPr>
        <p:grpSpPr>
          <a:xfrm>
            <a:off x="6736554" y="4089493"/>
            <a:ext cx="400084" cy="576653"/>
            <a:chOff x="2251789" y="3932293"/>
            <a:chExt cx="714314" cy="1029560"/>
          </a:xfrm>
        </p:grpSpPr>
        <p:sp>
          <p:nvSpPr>
            <p:cNvPr id="663" name="TextBox 662">
              <a:extLst>
                <a:ext uri="{FF2B5EF4-FFF2-40B4-BE49-F238E27FC236}">
                  <a16:creationId xmlns:a16="http://schemas.microsoft.com/office/drawing/2014/main" id="{BD5244D0-2924-402F-A237-8BC84F366006}"/>
                </a:ext>
              </a:extLst>
            </p:cNvPr>
            <p:cNvSpPr txBox="1"/>
            <p:nvPr/>
          </p:nvSpPr>
          <p:spPr>
            <a:xfrm>
              <a:off x="2251789" y="4549724"/>
              <a:ext cx="714314" cy="412129"/>
            </a:xfrm>
            <a:prstGeom prst="rect">
              <a:avLst/>
            </a:prstGeom>
            <a:noFill/>
          </p:spPr>
          <p:txBody>
            <a:bodyPr wrap="square" rtlCol="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r>
                <a:rPr lang="en-US" sz="900" b="1" kern="0">
                  <a:solidFill>
                    <a:prstClr val="black"/>
                  </a:solidFill>
                  <a:latin typeface="Arial"/>
                </a:rPr>
                <a:t>Th2</a:t>
              </a:r>
            </a:p>
          </p:txBody>
        </p:sp>
        <p:pic>
          <p:nvPicPr>
            <p:cNvPr id="664" name="Picture 663">
              <a:extLst>
                <a:ext uri="{FF2B5EF4-FFF2-40B4-BE49-F238E27FC236}">
                  <a16:creationId xmlns:a16="http://schemas.microsoft.com/office/drawing/2014/main" id="{2CD6EFA0-A359-48D2-86D4-54653F65009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73185" y="3932293"/>
              <a:ext cx="691311" cy="713153"/>
            </a:xfrm>
            <a:prstGeom prst="rect">
              <a:avLst/>
            </a:prstGeom>
            <a:effectLst>
              <a:outerShdw blurRad="63500" sx="102000" sy="102000" algn="ctr" rotWithShape="0">
                <a:prstClr val="black">
                  <a:alpha val="40000"/>
                </a:prstClr>
              </a:outerShdw>
            </a:effectLst>
          </p:spPr>
        </p:pic>
      </p:grpSp>
      <p:sp>
        <p:nvSpPr>
          <p:cNvPr id="665" name="Arc 664">
            <a:extLst>
              <a:ext uri="{FF2B5EF4-FFF2-40B4-BE49-F238E27FC236}">
                <a16:creationId xmlns:a16="http://schemas.microsoft.com/office/drawing/2014/main" id="{1BF1B56C-99DE-467A-88F6-3091DBCAE6D0}"/>
              </a:ext>
            </a:extLst>
          </p:cNvPr>
          <p:cNvSpPr/>
          <p:nvPr/>
        </p:nvSpPr>
        <p:spPr>
          <a:xfrm rot="6714363">
            <a:off x="7096252" y="3100100"/>
            <a:ext cx="1221776" cy="290350"/>
          </a:xfrm>
          <a:prstGeom prst="arc">
            <a:avLst>
              <a:gd name="adj1" fmla="val 11421535"/>
              <a:gd name="adj2" fmla="val 20955938"/>
            </a:avLst>
          </a:prstGeom>
          <a:ln w="5715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9pPr>
          </a:lstStyle>
          <a:p>
            <a:pPr algn="ctr" defTabSz="685800">
              <a:defRPr/>
            </a:pPr>
            <a:endParaRPr lang="en-US" sz="1200">
              <a:solidFill>
                <a:srgbClr val="000000"/>
              </a:solidFill>
              <a:ea typeface="+mn-ea"/>
            </a:endParaRPr>
          </a:p>
        </p:txBody>
      </p:sp>
      <p:sp>
        <p:nvSpPr>
          <p:cNvPr id="696" name="Arc 695">
            <a:extLst>
              <a:ext uri="{FF2B5EF4-FFF2-40B4-BE49-F238E27FC236}">
                <a16:creationId xmlns:a16="http://schemas.microsoft.com/office/drawing/2014/main" id="{DB089CEE-72FB-47C0-A119-92E09DC7FF4F}"/>
              </a:ext>
            </a:extLst>
          </p:cNvPr>
          <p:cNvSpPr/>
          <p:nvPr/>
        </p:nvSpPr>
        <p:spPr>
          <a:xfrm rot="18580160">
            <a:off x="6832775" y="3946042"/>
            <a:ext cx="824711" cy="273173"/>
          </a:xfrm>
          <a:prstGeom prst="arc">
            <a:avLst>
              <a:gd name="adj1" fmla="val 13244986"/>
              <a:gd name="adj2" fmla="val 20890941"/>
            </a:avLst>
          </a:prstGeom>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9pPr>
          </a:lstStyle>
          <a:p>
            <a:pPr algn="ctr" defTabSz="685800">
              <a:defRPr/>
            </a:pPr>
            <a:endParaRPr lang="en-US" sz="1200">
              <a:solidFill>
                <a:srgbClr val="000000"/>
              </a:solidFill>
              <a:ea typeface="+mn-ea"/>
            </a:endParaRPr>
          </a:p>
        </p:txBody>
      </p:sp>
      <p:sp>
        <p:nvSpPr>
          <p:cNvPr id="235" name="TextBox 234">
            <a:extLst>
              <a:ext uri="{FF2B5EF4-FFF2-40B4-BE49-F238E27FC236}">
                <a16:creationId xmlns:a16="http://schemas.microsoft.com/office/drawing/2014/main" id="{BCF9D685-53BA-41F7-9A35-95FF1D0A61CA}"/>
              </a:ext>
            </a:extLst>
          </p:cNvPr>
          <p:cNvSpPr txBox="1"/>
          <p:nvPr/>
        </p:nvSpPr>
        <p:spPr>
          <a:xfrm>
            <a:off x="5478361" y="3632122"/>
            <a:ext cx="627120" cy="276999"/>
          </a:xfrm>
          <a:prstGeom prst="rect">
            <a:avLst/>
          </a:prstGeom>
          <a:solidFill>
            <a:srgbClr val="FFFFFF">
              <a:alpha val="60000"/>
            </a:srgbClr>
          </a:solidFill>
        </p:spPr>
        <p:txBody>
          <a:bodyPr wrap="square" lIns="0" tIns="0" rIns="0" bIns="0" rtlCol="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r>
              <a:rPr lang="en-US" sz="900" b="1" kern="0">
                <a:solidFill>
                  <a:prstClr val="black"/>
                </a:solidFill>
                <a:latin typeface="Arial"/>
              </a:rPr>
              <a:t>IL-5</a:t>
            </a:r>
          </a:p>
          <a:p>
            <a:pPr algn="ctr" defTabSz="685800">
              <a:spcBef>
                <a:spcPct val="0"/>
              </a:spcBef>
              <a:spcAft>
                <a:spcPct val="0"/>
              </a:spcAft>
              <a:defRPr/>
            </a:pPr>
            <a:r>
              <a:rPr lang="en-US" sz="900" b="1" kern="0">
                <a:solidFill>
                  <a:prstClr val="black"/>
                </a:solidFill>
                <a:latin typeface="Arial"/>
              </a:rPr>
              <a:t>IL-13</a:t>
            </a:r>
          </a:p>
        </p:txBody>
      </p:sp>
      <p:grpSp>
        <p:nvGrpSpPr>
          <p:cNvPr id="237" name="Group 236">
            <a:extLst>
              <a:ext uri="{FF2B5EF4-FFF2-40B4-BE49-F238E27FC236}">
                <a16:creationId xmlns:a16="http://schemas.microsoft.com/office/drawing/2014/main" id="{D2B03616-D066-4F5C-94D3-9B6642FF2AF7}"/>
              </a:ext>
            </a:extLst>
          </p:cNvPr>
          <p:cNvGrpSpPr/>
          <p:nvPr/>
        </p:nvGrpSpPr>
        <p:grpSpPr>
          <a:xfrm rot="19618456">
            <a:off x="6166875" y="3375631"/>
            <a:ext cx="351796" cy="804578"/>
            <a:chOff x="6359193" y="1732405"/>
            <a:chExt cx="372102" cy="851038"/>
          </a:xfrm>
        </p:grpSpPr>
        <p:sp>
          <p:nvSpPr>
            <p:cNvPr id="238" name="Oval 237">
              <a:extLst>
                <a:ext uri="{FF2B5EF4-FFF2-40B4-BE49-F238E27FC236}">
                  <a16:creationId xmlns:a16="http://schemas.microsoft.com/office/drawing/2014/main" id="{3963947C-F3E3-494D-9407-537834BF44E0}"/>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39" name="Oval 238">
              <a:extLst>
                <a:ext uri="{FF2B5EF4-FFF2-40B4-BE49-F238E27FC236}">
                  <a16:creationId xmlns:a16="http://schemas.microsoft.com/office/drawing/2014/main" id="{C088D8D3-AA87-490D-85CD-545E26533395}"/>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40" name="Oval 239">
              <a:extLst>
                <a:ext uri="{FF2B5EF4-FFF2-40B4-BE49-F238E27FC236}">
                  <a16:creationId xmlns:a16="http://schemas.microsoft.com/office/drawing/2014/main" id="{8391D584-B9E7-4E60-A451-24C36514FD6C}"/>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41" name="Oval 240">
              <a:extLst>
                <a:ext uri="{FF2B5EF4-FFF2-40B4-BE49-F238E27FC236}">
                  <a16:creationId xmlns:a16="http://schemas.microsoft.com/office/drawing/2014/main" id="{187F10AC-7183-4175-8799-778A625D747B}"/>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42" name="Oval 241">
              <a:extLst>
                <a:ext uri="{FF2B5EF4-FFF2-40B4-BE49-F238E27FC236}">
                  <a16:creationId xmlns:a16="http://schemas.microsoft.com/office/drawing/2014/main" id="{E70E8CF2-957D-40AD-8557-558BC294FC27}"/>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43" name="Oval 242">
              <a:extLst>
                <a:ext uri="{FF2B5EF4-FFF2-40B4-BE49-F238E27FC236}">
                  <a16:creationId xmlns:a16="http://schemas.microsoft.com/office/drawing/2014/main" id="{61D2BCC6-A269-4FFF-B877-CD8905BEA319}"/>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244" name="Group 243">
            <a:extLst>
              <a:ext uri="{FF2B5EF4-FFF2-40B4-BE49-F238E27FC236}">
                <a16:creationId xmlns:a16="http://schemas.microsoft.com/office/drawing/2014/main" id="{2F36155F-3DD4-43AC-8760-7E74464FA3FD}"/>
              </a:ext>
            </a:extLst>
          </p:cNvPr>
          <p:cNvGrpSpPr/>
          <p:nvPr/>
        </p:nvGrpSpPr>
        <p:grpSpPr>
          <a:xfrm rot="10226845">
            <a:off x="6278841" y="2545894"/>
            <a:ext cx="341704" cy="831620"/>
            <a:chOff x="6430926" y="1732405"/>
            <a:chExt cx="346670" cy="843724"/>
          </a:xfrm>
          <a:solidFill>
            <a:srgbClr val="ED7D31">
              <a:lumMod val="75000"/>
            </a:srgbClr>
          </a:solidFill>
        </p:grpSpPr>
        <p:sp>
          <p:nvSpPr>
            <p:cNvPr id="247" name="Oval 246">
              <a:extLst>
                <a:ext uri="{FF2B5EF4-FFF2-40B4-BE49-F238E27FC236}">
                  <a16:creationId xmlns:a16="http://schemas.microsoft.com/office/drawing/2014/main" id="{E8555EAC-2D51-46DD-B6A0-D18DE0037E04}"/>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48" name="Oval 247">
              <a:extLst>
                <a:ext uri="{FF2B5EF4-FFF2-40B4-BE49-F238E27FC236}">
                  <a16:creationId xmlns:a16="http://schemas.microsoft.com/office/drawing/2014/main" id="{27E9F117-197C-4193-9294-3F649C1C9EB9}"/>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49" name="Oval 248">
              <a:extLst>
                <a:ext uri="{FF2B5EF4-FFF2-40B4-BE49-F238E27FC236}">
                  <a16:creationId xmlns:a16="http://schemas.microsoft.com/office/drawing/2014/main" id="{2F1D61C5-4999-46C8-88AA-F3336497D82F}"/>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0" name="Oval 249">
              <a:extLst>
                <a:ext uri="{FF2B5EF4-FFF2-40B4-BE49-F238E27FC236}">
                  <a16:creationId xmlns:a16="http://schemas.microsoft.com/office/drawing/2014/main" id="{82BCB215-DD3E-4004-9E05-671EACF2A790}"/>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1" name="Oval 250">
              <a:extLst>
                <a:ext uri="{FF2B5EF4-FFF2-40B4-BE49-F238E27FC236}">
                  <a16:creationId xmlns:a16="http://schemas.microsoft.com/office/drawing/2014/main" id="{3A480E98-2028-4064-B01C-170CA60B54A1}"/>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2" name="Oval 251">
              <a:extLst>
                <a:ext uri="{FF2B5EF4-FFF2-40B4-BE49-F238E27FC236}">
                  <a16:creationId xmlns:a16="http://schemas.microsoft.com/office/drawing/2014/main" id="{C573DF47-1034-4C86-8689-84A43901A4A2}"/>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253" name="Group 252">
            <a:extLst>
              <a:ext uri="{FF2B5EF4-FFF2-40B4-BE49-F238E27FC236}">
                <a16:creationId xmlns:a16="http://schemas.microsoft.com/office/drawing/2014/main" id="{3651AFF1-B6BB-4C22-B73A-1F45BEFC1B89}"/>
              </a:ext>
            </a:extLst>
          </p:cNvPr>
          <p:cNvGrpSpPr/>
          <p:nvPr/>
        </p:nvGrpSpPr>
        <p:grpSpPr>
          <a:xfrm rot="19618456">
            <a:off x="6319419" y="2578766"/>
            <a:ext cx="351796" cy="804578"/>
            <a:chOff x="6359193" y="1732405"/>
            <a:chExt cx="372102" cy="851038"/>
          </a:xfrm>
        </p:grpSpPr>
        <p:sp>
          <p:nvSpPr>
            <p:cNvPr id="254" name="Oval 253">
              <a:extLst>
                <a:ext uri="{FF2B5EF4-FFF2-40B4-BE49-F238E27FC236}">
                  <a16:creationId xmlns:a16="http://schemas.microsoft.com/office/drawing/2014/main" id="{DCDC7976-7ECB-477E-8EE0-951B9CF7FE92}"/>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5" name="Oval 254">
              <a:extLst>
                <a:ext uri="{FF2B5EF4-FFF2-40B4-BE49-F238E27FC236}">
                  <a16:creationId xmlns:a16="http://schemas.microsoft.com/office/drawing/2014/main" id="{760EA279-AB0C-4EF7-B33C-00C5D2A29102}"/>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6" name="Oval 255">
              <a:extLst>
                <a:ext uri="{FF2B5EF4-FFF2-40B4-BE49-F238E27FC236}">
                  <a16:creationId xmlns:a16="http://schemas.microsoft.com/office/drawing/2014/main" id="{BDE05943-C7B1-44E1-A367-3A79D1D83280}"/>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7" name="Oval 256">
              <a:extLst>
                <a:ext uri="{FF2B5EF4-FFF2-40B4-BE49-F238E27FC236}">
                  <a16:creationId xmlns:a16="http://schemas.microsoft.com/office/drawing/2014/main" id="{776E096E-97B6-4274-9C3C-85BBFF5E72D6}"/>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8" name="Oval 257">
              <a:extLst>
                <a:ext uri="{FF2B5EF4-FFF2-40B4-BE49-F238E27FC236}">
                  <a16:creationId xmlns:a16="http://schemas.microsoft.com/office/drawing/2014/main" id="{5EF92237-1485-4D87-85B8-B8553EE164DB}"/>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59" name="Oval 258">
              <a:extLst>
                <a:ext uri="{FF2B5EF4-FFF2-40B4-BE49-F238E27FC236}">
                  <a16:creationId xmlns:a16="http://schemas.microsoft.com/office/drawing/2014/main" id="{03DF7185-6234-4E47-AD25-45A8637FB0F2}"/>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290" name="Group 289">
            <a:extLst>
              <a:ext uri="{FF2B5EF4-FFF2-40B4-BE49-F238E27FC236}">
                <a16:creationId xmlns:a16="http://schemas.microsoft.com/office/drawing/2014/main" id="{E60F1C9C-1672-4C0E-AA05-8FDF06ACED5F}"/>
              </a:ext>
            </a:extLst>
          </p:cNvPr>
          <p:cNvGrpSpPr/>
          <p:nvPr/>
        </p:nvGrpSpPr>
        <p:grpSpPr>
          <a:xfrm rot="12329893">
            <a:off x="6133976" y="2596859"/>
            <a:ext cx="375603" cy="831620"/>
            <a:chOff x="6396534" y="1732405"/>
            <a:chExt cx="381062" cy="843724"/>
          </a:xfrm>
          <a:solidFill>
            <a:srgbClr val="FFC000"/>
          </a:solidFill>
        </p:grpSpPr>
        <p:sp>
          <p:nvSpPr>
            <p:cNvPr id="291" name="Oval 290">
              <a:extLst>
                <a:ext uri="{FF2B5EF4-FFF2-40B4-BE49-F238E27FC236}">
                  <a16:creationId xmlns:a16="http://schemas.microsoft.com/office/drawing/2014/main" id="{F86109C1-DDF0-4611-8EEC-72D6A2523158}"/>
                </a:ext>
              </a:extLst>
            </p:cNvPr>
            <p:cNvSpPr/>
            <p:nvPr/>
          </p:nvSpPr>
          <p:spPr>
            <a:xfrm flipV="1">
              <a:off x="6396534" y="227251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92" name="Oval 291">
              <a:extLst>
                <a:ext uri="{FF2B5EF4-FFF2-40B4-BE49-F238E27FC236}">
                  <a16:creationId xmlns:a16="http://schemas.microsoft.com/office/drawing/2014/main" id="{B838A492-9329-4783-A25F-0F03DE5D9DBB}"/>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93" name="Oval 292">
              <a:extLst>
                <a:ext uri="{FF2B5EF4-FFF2-40B4-BE49-F238E27FC236}">
                  <a16:creationId xmlns:a16="http://schemas.microsoft.com/office/drawing/2014/main" id="{847AC19C-E310-4FC9-860D-E7C7CF6C7A89}"/>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94" name="Oval 293">
              <a:extLst>
                <a:ext uri="{FF2B5EF4-FFF2-40B4-BE49-F238E27FC236}">
                  <a16:creationId xmlns:a16="http://schemas.microsoft.com/office/drawing/2014/main" id="{E4FC5987-4FD5-4384-9924-43F3D18D6FED}"/>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95" name="Oval 294">
              <a:extLst>
                <a:ext uri="{FF2B5EF4-FFF2-40B4-BE49-F238E27FC236}">
                  <a16:creationId xmlns:a16="http://schemas.microsoft.com/office/drawing/2014/main" id="{377C90C4-EF56-48A1-8A8E-1BA8661957B5}"/>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296" name="Oval 295">
              <a:extLst>
                <a:ext uri="{FF2B5EF4-FFF2-40B4-BE49-F238E27FC236}">
                  <a16:creationId xmlns:a16="http://schemas.microsoft.com/office/drawing/2014/main" id="{C51164EF-75C1-4369-A262-4D24421F93DF}"/>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305" name="Group 304">
            <a:extLst>
              <a:ext uri="{FF2B5EF4-FFF2-40B4-BE49-F238E27FC236}">
                <a16:creationId xmlns:a16="http://schemas.microsoft.com/office/drawing/2014/main" id="{DF8E1F5C-727E-4175-A759-7E496D994350}"/>
              </a:ext>
            </a:extLst>
          </p:cNvPr>
          <p:cNvGrpSpPr/>
          <p:nvPr/>
        </p:nvGrpSpPr>
        <p:grpSpPr>
          <a:xfrm rot="331662">
            <a:off x="6253611" y="3980081"/>
            <a:ext cx="351796" cy="804578"/>
            <a:chOff x="6359193" y="1732405"/>
            <a:chExt cx="372102" cy="851038"/>
          </a:xfrm>
        </p:grpSpPr>
        <p:sp>
          <p:nvSpPr>
            <p:cNvPr id="306" name="Oval 305">
              <a:extLst>
                <a:ext uri="{FF2B5EF4-FFF2-40B4-BE49-F238E27FC236}">
                  <a16:creationId xmlns:a16="http://schemas.microsoft.com/office/drawing/2014/main" id="{4F825AEC-5CF6-4E56-B2FE-E2A9AC342272}"/>
                </a:ext>
              </a:extLst>
            </p:cNvPr>
            <p:cNvSpPr/>
            <p:nvPr/>
          </p:nvSpPr>
          <p:spPr>
            <a:xfrm flipV="1">
              <a:off x="6449227" y="2042031"/>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07" name="Oval 306">
              <a:extLst>
                <a:ext uri="{FF2B5EF4-FFF2-40B4-BE49-F238E27FC236}">
                  <a16:creationId xmlns:a16="http://schemas.microsoft.com/office/drawing/2014/main" id="{346F3451-19F5-435A-9D0A-E9247D224710}"/>
                </a:ext>
              </a:extLst>
            </p:cNvPr>
            <p:cNvSpPr/>
            <p:nvPr/>
          </p:nvSpPr>
          <p:spPr>
            <a:xfrm flipV="1">
              <a:off x="6473216" y="1732405"/>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08" name="Oval 307">
              <a:extLst>
                <a:ext uri="{FF2B5EF4-FFF2-40B4-BE49-F238E27FC236}">
                  <a16:creationId xmlns:a16="http://schemas.microsoft.com/office/drawing/2014/main" id="{A908E236-CC3C-4C88-AA4D-7B1C8C83B0B4}"/>
                </a:ext>
              </a:extLst>
            </p:cNvPr>
            <p:cNvSpPr/>
            <p:nvPr/>
          </p:nvSpPr>
          <p:spPr>
            <a:xfrm flipV="1">
              <a:off x="6359193" y="2520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09" name="Oval 308">
              <a:extLst>
                <a:ext uri="{FF2B5EF4-FFF2-40B4-BE49-F238E27FC236}">
                  <a16:creationId xmlns:a16="http://schemas.microsoft.com/office/drawing/2014/main" id="{D6BB858C-F822-45F0-A475-441545B42854}"/>
                </a:ext>
              </a:extLst>
            </p:cNvPr>
            <p:cNvSpPr/>
            <p:nvPr/>
          </p:nvSpPr>
          <p:spPr>
            <a:xfrm flipV="1">
              <a:off x="6685575" y="2126599"/>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10" name="Oval 309">
              <a:extLst>
                <a:ext uri="{FF2B5EF4-FFF2-40B4-BE49-F238E27FC236}">
                  <a16:creationId xmlns:a16="http://schemas.microsoft.com/office/drawing/2014/main" id="{D2905452-7989-45C3-AF33-5B85F02AD513}"/>
                </a:ext>
              </a:extLst>
            </p:cNvPr>
            <p:cNvSpPr/>
            <p:nvPr/>
          </p:nvSpPr>
          <p:spPr>
            <a:xfrm flipV="1">
              <a:off x="6426367" y="2177016"/>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11" name="Oval 310">
              <a:extLst>
                <a:ext uri="{FF2B5EF4-FFF2-40B4-BE49-F238E27FC236}">
                  <a16:creationId xmlns:a16="http://schemas.microsoft.com/office/drawing/2014/main" id="{98912F23-6ADA-4AD7-9072-D8E59AAB4C52}"/>
                </a:ext>
              </a:extLst>
            </p:cNvPr>
            <p:cNvSpPr/>
            <p:nvPr/>
          </p:nvSpPr>
          <p:spPr>
            <a:xfrm flipV="1">
              <a:off x="6558864" y="2537723"/>
              <a:ext cx="45720" cy="45720"/>
            </a:xfrm>
            <a:prstGeom prst="ellipse">
              <a:avLst/>
            </a:prstGeom>
            <a:solidFill>
              <a:srgbClr val="4472C4"/>
            </a:solid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312" name="Group 311">
            <a:extLst>
              <a:ext uri="{FF2B5EF4-FFF2-40B4-BE49-F238E27FC236}">
                <a16:creationId xmlns:a16="http://schemas.microsoft.com/office/drawing/2014/main" id="{82791FA9-5504-4CCE-8241-AE0F1120D190}"/>
              </a:ext>
            </a:extLst>
          </p:cNvPr>
          <p:cNvGrpSpPr/>
          <p:nvPr/>
        </p:nvGrpSpPr>
        <p:grpSpPr>
          <a:xfrm rot="12540052">
            <a:off x="6293875" y="4336024"/>
            <a:ext cx="341704" cy="831620"/>
            <a:chOff x="6430926" y="1732405"/>
            <a:chExt cx="346670" cy="843724"/>
          </a:xfrm>
          <a:solidFill>
            <a:srgbClr val="ED7D31">
              <a:lumMod val="75000"/>
            </a:srgbClr>
          </a:solidFill>
        </p:grpSpPr>
        <p:sp>
          <p:nvSpPr>
            <p:cNvPr id="313" name="Oval 312">
              <a:extLst>
                <a:ext uri="{FF2B5EF4-FFF2-40B4-BE49-F238E27FC236}">
                  <a16:creationId xmlns:a16="http://schemas.microsoft.com/office/drawing/2014/main" id="{E781364C-C499-47D7-B4F5-CF4CCE415CB2}"/>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14" name="Oval 313">
              <a:extLst>
                <a:ext uri="{FF2B5EF4-FFF2-40B4-BE49-F238E27FC236}">
                  <a16:creationId xmlns:a16="http://schemas.microsoft.com/office/drawing/2014/main" id="{A48035FA-201E-446D-8B0C-047A47881303}"/>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15" name="Oval 314">
              <a:extLst>
                <a:ext uri="{FF2B5EF4-FFF2-40B4-BE49-F238E27FC236}">
                  <a16:creationId xmlns:a16="http://schemas.microsoft.com/office/drawing/2014/main" id="{75450B88-AD3D-482D-9D62-1C7BFEA0A316}"/>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16" name="Oval 315">
              <a:extLst>
                <a:ext uri="{FF2B5EF4-FFF2-40B4-BE49-F238E27FC236}">
                  <a16:creationId xmlns:a16="http://schemas.microsoft.com/office/drawing/2014/main" id="{5E449825-FAD6-4AB1-B58A-A1B973EF03CC}"/>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17" name="Oval 316">
              <a:extLst>
                <a:ext uri="{FF2B5EF4-FFF2-40B4-BE49-F238E27FC236}">
                  <a16:creationId xmlns:a16="http://schemas.microsoft.com/office/drawing/2014/main" id="{804CDCA5-FB77-40B7-9C1F-D436B8FAE617}"/>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18" name="Oval 317">
              <a:extLst>
                <a:ext uri="{FF2B5EF4-FFF2-40B4-BE49-F238E27FC236}">
                  <a16:creationId xmlns:a16="http://schemas.microsoft.com/office/drawing/2014/main" id="{36AA9771-1F14-47DF-88E4-DE14B471713B}"/>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grpSp>
        <p:nvGrpSpPr>
          <p:cNvPr id="327" name="Group 326">
            <a:extLst>
              <a:ext uri="{FF2B5EF4-FFF2-40B4-BE49-F238E27FC236}">
                <a16:creationId xmlns:a16="http://schemas.microsoft.com/office/drawing/2014/main" id="{C85C8870-5BB8-47A7-A994-632BF517A630}"/>
              </a:ext>
            </a:extLst>
          </p:cNvPr>
          <p:cNvGrpSpPr/>
          <p:nvPr/>
        </p:nvGrpSpPr>
        <p:grpSpPr>
          <a:xfrm rot="12540052">
            <a:off x="7076079" y="4127743"/>
            <a:ext cx="341704" cy="831620"/>
            <a:chOff x="6430926" y="1732405"/>
            <a:chExt cx="346670" cy="843724"/>
          </a:xfrm>
          <a:solidFill>
            <a:srgbClr val="ED7D31">
              <a:lumMod val="75000"/>
            </a:srgbClr>
          </a:solidFill>
        </p:grpSpPr>
        <p:sp>
          <p:nvSpPr>
            <p:cNvPr id="328" name="Oval 327">
              <a:extLst>
                <a:ext uri="{FF2B5EF4-FFF2-40B4-BE49-F238E27FC236}">
                  <a16:creationId xmlns:a16="http://schemas.microsoft.com/office/drawing/2014/main" id="{7C868FC6-0719-484D-932E-CA653F8E6EDF}"/>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29" name="Oval 328">
              <a:extLst>
                <a:ext uri="{FF2B5EF4-FFF2-40B4-BE49-F238E27FC236}">
                  <a16:creationId xmlns:a16="http://schemas.microsoft.com/office/drawing/2014/main" id="{20584B1C-61C7-41F7-9919-F8229CC82ADE}"/>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30" name="Oval 329">
              <a:extLst>
                <a:ext uri="{FF2B5EF4-FFF2-40B4-BE49-F238E27FC236}">
                  <a16:creationId xmlns:a16="http://schemas.microsoft.com/office/drawing/2014/main" id="{5FEF406E-0955-49CA-A213-108C01AB2248}"/>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31" name="Oval 330">
              <a:extLst>
                <a:ext uri="{FF2B5EF4-FFF2-40B4-BE49-F238E27FC236}">
                  <a16:creationId xmlns:a16="http://schemas.microsoft.com/office/drawing/2014/main" id="{4429F7B0-8FC7-4F5E-BB79-362738FA12E5}"/>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32" name="Oval 331">
              <a:extLst>
                <a:ext uri="{FF2B5EF4-FFF2-40B4-BE49-F238E27FC236}">
                  <a16:creationId xmlns:a16="http://schemas.microsoft.com/office/drawing/2014/main" id="{07BA79AE-1B0D-43BF-B6F7-A05DA3B8B153}"/>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sp>
          <p:nvSpPr>
            <p:cNvPr id="333" name="Oval 332">
              <a:extLst>
                <a:ext uri="{FF2B5EF4-FFF2-40B4-BE49-F238E27FC236}">
                  <a16:creationId xmlns:a16="http://schemas.microsoft.com/office/drawing/2014/main" id="{077B1BF2-7BFC-423A-BDE7-54D0B6F91F0B}"/>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sz="1500" kern="0">
                <a:solidFill>
                  <a:prstClr val="black"/>
                </a:solidFill>
                <a:latin typeface="Arial"/>
              </a:endParaRPr>
            </a:p>
          </p:txBody>
        </p:sp>
      </p:grpSp>
      <p:pic>
        <p:nvPicPr>
          <p:cNvPr id="334" name="Picture 204">
            <a:extLst>
              <a:ext uri="{FF2B5EF4-FFF2-40B4-BE49-F238E27FC236}">
                <a16:creationId xmlns:a16="http://schemas.microsoft.com/office/drawing/2014/main" id="{81FF239A-19BD-47DD-B0A0-55DF56A8250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837323" y="4524523"/>
            <a:ext cx="331229" cy="347288"/>
          </a:xfrm>
          <a:prstGeom prst="rect">
            <a:avLst/>
          </a:prstGeom>
          <a:effectLst>
            <a:outerShdw blurRad="63500" sx="102000" sy="102000" algn="ctr" rotWithShape="0">
              <a:prstClr val="black">
                <a:alpha val="40000"/>
              </a:prstClr>
            </a:outerShdw>
          </a:effectLst>
        </p:spPr>
      </p:pic>
      <p:sp>
        <p:nvSpPr>
          <p:cNvPr id="335" name="TextBox 334">
            <a:extLst>
              <a:ext uri="{FF2B5EF4-FFF2-40B4-BE49-F238E27FC236}">
                <a16:creationId xmlns:a16="http://schemas.microsoft.com/office/drawing/2014/main" id="{12FF22D6-EB79-4701-9127-E118143462AB}"/>
              </a:ext>
            </a:extLst>
          </p:cNvPr>
          <p:cNvSpPr txBox="1"/>
          <p:nvPr/>
        </p:nvSpPr>
        <p:spPr>
          <a:xfrm>
            <a:off x="7752089" y="4586243"/>
            <a:ext cx="479033" cy="219291"/>
          </a:xfrm>
          <a:prstGeom prst="rect">
            <a:avLst/>
          </a:prstGeom>
          <a:noFill/>
        </p:spPr>
        <p:txBody>
          <a:bodyPr wrap="square" rtlCol="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r>
              <a:rPr lang="en-US" sz="825" b="1" kern="0">
                <a:solidFill>
                  <a:srgbClr val="FFFFFF"/>
                </a:solidFill>
                <a:latin typeface="Arial"/>
              </a:rPr>
              <a:t>Th22</a:t>
            </a:r>
          </a:p>
        </p:txBody>
      </p:sp>
      <p:pic>
        <p:nvPicPr>
          <p:cNvPr id="336" name="Picture 335">
            <a:extLst>
              <a:ext uri="{FF2B5EF4-FFF2-40B4-BE49-F238E27FC236}">
                <a16:creationId xmlns:a16="http://schemas.microsoft.com/office/drawing/2014/main" id="{E8535121-6DE5-4ECB-BA73-72BD53C7032F}"/>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rot="18629372">
            <a:off x="8435601" y="3432526"/>
            <a:ext cx="106951" cy="91141"/>
          </a:xfrm>
          <a:prstGeom prst="rect">
            <a:avLst/>
          </a:prstGeom>
        </p:spPr>
      </p:pic>
      <p:pic>
        <p:nvPicPr>
          <p:cNvPr id="337" name="Picture 336">
            <a:extLst>
              <a:ext uri="{FF2B5EF4-FFF2-40B4-BE49-F238E27FC236}">
                <a16:creationId xmlns:a16="http://schemas.microsoft.com/office/drawing/2014/main" id="{0F4AC855-D06A-4026-B056-37E3EE33CF2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289577" y="2881295"/>
            <a:ext cx="102217" cy="90374"/>
          </a:xfrm>
          <a:prstGeom prst="rect">
            <a:avLst/>
          </a:prstGeom>
        </p:spPr>
      </p:pic>
      <p:pic>
        <p:nvPicPr>
          <p:cNvPr id="338" name="Picture 337">
            <a:extLst>
              <a:ext uri="{FF2B5EF4-FFF2-40B4-BE49-F238E27FC236}">
                <a16:creationId xmlns:a16="http://schemas.microsoft.com/office/drawing/2014/main" id="{B540ED32-4459-4503-B9A6-31D07D3DA5D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566504" y="2761727"/>
            <a:ext cx="156851" cy="124127"/>
          </a:xfrm>
          <a:prstGeom prst="rect">
            <a:avLst/>
          </a:prstGeom>
        </p:spPr>
      </p:pic>
      <p:sp>
        <p:nvSpPr>
          <p:cNvPr id="341" name="TextBox 340">
            <a:extLst>
              <a:ext uri="{FF2B5EF4-FFF2-40B4-BE49-F238E27FC236}">
                <a16:creationId xmlns:a16="http://schemas.microsoft.com/office/drawing/2014/main" id="{F5C93DCA-1B07-4799-9EE8-3BEF7470FCAD}"/>
              </a:ext>
            </a:extLst>
          </p:cNvPr>
          <p:cNvSpPr txBox="1"/>
          <p:nvPr/>
        </p:nvSpPr>
        <p:spPr>
          <a:xfrm>
            <a:off x="5868384" y="2451456"/>
            <a:ext cx="348737" cy="346249"/>
          </a:xfrm>
          <a:prstGeom prst="rect">
            <a:avLst/>
          </a:prstGeom>
          <a:solidFill>
            <a:srgbClr val="FFFFFF">
              <a:alpha val="60000"/>
            </a:srgbClr>
          </a:solidFill>
        </p:spPr>
        <p:txBody>
          <a:bodyPr wrap="square" lIns="6858" rIns="6858" rtlCol="0">
            <a:spAutoFit/>
          </a:bodyPr>
          <a:lstStyle>
            <a:defPPr>
              <a:defRPr lang="en-US"/>
            </a:defPPr>
            <a:lvl1pPr marL="0" marR="0" lvl="0" indent="0" algn="ctr" defTabSz="914400" rtl="0" eaLnBrk="1" fontAlgn="auto" latinLnBrk="0" hangingPunct="1">
              <a:lnSpc>
                <a:spcPct val="100000"/>
              </a:lnSpc>
              <a:spcBef>
                <a:spcPct val="0"/>
              </a:spcBef>
              <a:spcAft>
                <a:spcPct val="0"/>
              </a:spcAft>
              <a:buClrTx/>
              <a:buSzTx/>
              <a:buFontTx/>
              <a:buNone/>
              <a:defRPr kumimoji="0" sz="1200" b="1" i="0" u="none" strike="noStrike" kern="0" cap="none" spc="0" normalizeH="0" baseline="0">
                <a:ln>
                  <a:noFill/>
                </a:ln>
                <a:solidFill>
                  <a:prstClr val="black"/>
                </a:solidFill>
                <a:uLnTx/>
                <a:uFillTx/>
                <a:latin typeface="Arial"/>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stStyle>
          <a:p>
            <a:pPr defTabSz="685800">
              <a:defRPr/>
            </a:pPr>
            <a:r>
              <a:rPr lang="en-US" sz="825"/>
              <a:t>IL-4</a:t>
            </a:r>
          </a:p>
          <a:p>
            <a:pPr defTabSz="685800">
              <a:defRPr/>
            </a:pPr>
            <a:r>
              <a:rPr lang="en-US" sz="825"/>
              <a:t> IL-31</a:t>
            </a:r>
          </a:p>
        </p:txBody>
      </p:sp>
      <p:sp>
        <p:nvSpPr>
          <p:cNvPr id="343" name="TextBox 342">
            <a:extLst>
              <a:ext uri="{FF2B5EF4-FFF2-40B4-BE49-F238E27FC236}">
                <a16:creationId xmlns:a16="http://schemas.microsoft.com/office/drawing/2014/main" id="{2DE1A41A-87F6-4246-AE63-D5F7B72DD7CB}"/>
              </a:ext>
            </a:extLst>
          </p:cNvPr>
          <p:cNvSpPr txBox="1"/>
          <p:nvPr/>
        </p:nvSpPr>
        <p:spPr>
          <a:xfrm>
            <a:off x="5479375" y="2462777"/>
            <a:ext cx="348737" cy="346249"/>
          </a:xfrm>
          <a:prstGeom prst="rect">
            <a:avLst/>
          </a:prstGeom>
          <a:solidFill>
            <a:srgbClr val="FFFFFF">
              <a:alpha val="60000"/>
            </a:srgbClr>
          </a:solidFill>
        </p:spPr>
        <p:txBody>
          <a:bodyPr wrap="square" lIns="6858" rIns="6858" rtlCol="0">
            <a:spAutoFit/>
          </a:bodyPr>
          <a:lstStyle>
            <a:defPPr>
              <a:defRPr lang="en-US"/>
            </a:defPPr>
            <a:lvl1pPr marL="0" marR="0" lvl="0" indent="0" algn="ctr" defTabSz="914400" rtl="0" eaLnBrk="1" fontAlgn="auto" latinLnBrk="0" hangingPunct="1">
              <a:lnSpc>
                <a:spcPct val="100000"/>
              </a:lnSpc>
              <a:spcBef>
                <a:spcPct val="0"/>
              </a:spcBef>
              <a:spcAft>
                <a:spcPct val="0"/>
              </a:spcAft>
              <a:buClrTx/>
              <a:buSzTx/>
              <a:buFontTx/>
              <a:buNone/>
              <a:defRPr kumimoji="0" sz="1200" b="1" i="0" u="none" strike="noStrike" kern="0" cap="none" spc="0" normalizeH="0" baseline="0">
                <a:ln>
                  <a:noFill/>
                </a:ln>
                <a:solidFill>
                  <a:prstClr val="black"/>
                </a:solidFill>
                <a:uLnTx/>
                <a:uFillTx/>
                <a:latin typeface="Arial"/>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stStyle>
          <a:p>
            <a:pPr defTabSz="685800">
              <a:defRPr/>
            </a:pPr>
            <a:r>
              <a:rPr lang="en-US" sz="825"/>
              <a:t>TSLP</a:t>
            </a:r>
          </a:p>
          <a:p>
            <a:pPr defTabSz="685800">
              <a:defRPr/>
            </a:pPr>
            <a:r>
              <a:rPr lang="en-US" sz="825"/>
              <a:t>IL-33</a:t>
            </a:r>
          </a:p>
        </p:txBody>
      </p:sp>
      <p:sp>
        <p:nvSpPr>
          <p:cNvPr id="284" name="Arc 283">
            <a:extLst>
              <a:ext uri="{FF2B5EF4-FFF2-40B4-BE49-F238E27FC236}">
                <a16:creationId xmlns:a16="http://schemas.microsoft.com/office/drawing/2014/main" id="{808A5BEC-CD58-49E2-ADD3-694E45F65AAF}"/>
              </a:ext>
            </a:extLst>
          </p:cNvPr>
          <p:cNvSpPr/>
          <p:nvPr/>
        </p:nvSpPr>
        <p:spPr>
          <a:xfrm rot="12301314">
            <a:off x="5594876" y="3945268"/>
            <a:ext cx="1250036" cy="273173"/>
          </a:xfrm>
          <a:prstGeom prst="arc">
            <a:avLst>
              <a:gd name="adj1" fmla="val 11187721"/>
              <a:gd name="adj2" fmla="val 21032896"/>
            </a:avLst>
          </a:prstGeom>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9pPr>
          </a:lstStyle>
          <a:p>
            <a:pPr algn="ctr" defTabSz="685800">
              <a:defRPr/>
            </a:pPr>
            <a:endParaRPr lang="en-US" sz="1200">
              <a:solidFill>
                <a:srgbClr val="000000"/>
              </a:solidFill>
              <a:ea typeface="+mn-ea"/>
            </a:endParaRPr>
          </a:p>
        </p:txBody>
      </p:sp>
      <p:sp>
        <p:nvSpPr>
          <p:cNvPr id="694" name="Arc 693">
            <a:extLst>
              <a:ext uri="{FF2B5EF4-FFF2-40B4-BE49-F238E27FC236}">
                <a16:creationId xmlns:a16="http://schemas.microsoft.com/office/drawing/2014/main" id="{C93654FD-CAD9-4141-9795-E748AE714E31}"/>
              </a:ext>
            </a:extLst>
          </p:cNvPr>
          <p:cNvSpPr/>
          <p:nvPr/>
        </p:nvSpPr>
        <p:spPr>
          <a:xfrm rot="14641383">
            <a:off x="5408886" y="3134397"/>
            <a:ext cx="2020936" cy="273173"/>
          </a:xfrm>
          <a:prstGeom prst="arc">
            <a:avLst>
              <a:gd name="adj1" fmla="val 10987452"/>
              <a:gd name="adj2" fmla="val 20898199"/>
            </a:avLst>
          </a:prstGeom>
          <a:ln w="4445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9pPr>
          </a:lstStyle>
          <a:p>
            <a:pPr algn="ctr" defTabSz="685800">
              <a:defRPr/>
            </a:pPr>
            <a:endParaRPr lang="en-US" sz="1200">
              <a:solidFill>
                <a:srgbClr val="000000"/>
              </a:solidFill>
              <a:ea typeface="+mn-ea"/>
            </a:endParaRPr>
          </a:p>
        </p:txBody>
      </p:sp>
      <p:pic>
        <p:nvPicPr>
          <p:cNvPr id="275" name="Picture 274">
            <a:extLst>
              <a:ext uri="{FF2B5EF4-FFF2-40B4-BE49-F238E27FC236}">
                <a16:creationId xmlns:a16="http://schemas.microsoft.com/office/drawing/2014/main" id="{A78F0D1F-F31C-45BD-89DD-FEC13154AE6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36162" y="4548864"/>
            <a:ext cx="317630" cy="349844"/>
          </a:xfrm>
          <a:prstGeom prst="rect">
            <a:avLst/>
          </a:prstGeom>
          <a:effectLst>
            <a:outerShdw blurRad="63500" sx="102000" sy="102000" algn="ctr" rotWithShape="0">
              <a:prstClr val="black">
                <a:alpha val="40000"/>
              </a:prstClr>
            </a:outerShdw>
          </a:effectLst>
        </p:spPr>
      </p:pic>
      <p:pic>
        <p:nvPicPr>
          <p:cNvPr id="273" name="Picture 272">
            <a:extLst>
              <a:ext uri="{FF2B5EF4-FFF2-40B4-BE49-F238E27FC236}">
                <a16:creationId xmlns:a16="http://schemas.microsoft.com/office/drawing/2014/main" id="{61C333E6-FFA3-42E0-AE81-C02012D0360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276876" y="4560790"/>
            <a:ext cx="317630" cy="349844"/>
          </a:xfrm>
          <a:prstGeom prst="rect">
            <a:avLst/>
          </a:prstGeom>
          <a:effectLst>
            <a:outerShdw blurRad="63500" sx="102000" sy="102000" algn="ctr" rotWithShape="0">
              <a:prstClr val="black">
                <a:alpha val="40000"/>
              </a:prstClr>
            </a:outerShdw>
          </a:effectLst>
        </p:spPr>
      </p:pic>
      <p:sp>
        <p:nvSpPr>
          <p:cNvPr id="264" name="Rectangle 38">
            <a:extLst>
              <a:ext uri="{FF2B5EF4-FFF2-40B4-BE49-F238E27FC236}">
                <a16:creationId xmlns:a16="http://schemas.microsoft.com/office/drawing/2014/main" id="{EE94F81D-13C9-458B-9365-C1A670DF16E7}"/>
              </a:ext>
            </a:extLst>
          </p:cNvPr>
          <p:cNvSpPr/>
          <p:nvPr/>
        </p:nvSpPr>
        <p:spPr>
          <a:xfrm>
            <a:off x="5146754" y="1811233"/>
            <a:ext cx="293140" cy="3564596"/>
          </a:xfrm>
          <a:prstGeom prst="rect">
            <a:avLst/>
          </a:prstGeom>
          <a:gradFill flip="none" rotWithShape="1">
            <a:gsLst>
              <a:gs pos="57000">
                <a:srgbClr val="EFEFEF">
                  <a:alpha val="43000"/>
                </a:srgbClr>
              </a:gs>
              <a:gs pos="0">
                <a:schemeClr val="bg1">
                  <a:alpha val="0"/>
                </a:schemeClr>
              </a:gs>
              <a:gs pos="100000">
                <a:schemeClr val="bg1">
                  <a:lumMod val="85000"/>
                </a:schemeClr>
              </a:gs>
            </a:gsLst>
            <a:lin ang="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9pPr>
          </a:lstStyle>
          <a:p>
            <a:pPr algn="ctr" defTabSz="685800">
              <a:defRPr/>
            </a:pPr>
            <a:endParaRPr lang="en-GB" sz="1350">
              <a:solidFill>
                <a:srgbClr val="FFFFFF"/>
              </a:solidFill>
              <a:ea typeface="+mn-ea"/>
            </a:endParaRPr>
          </a:p>
        </p:txBody>
      </p:sp>
      <p:grpSp>
        <p:nvGrpSpPr>
          <p:cNvPr id="424" name="Group 423">
            <a:extLst>
              <a:ext uri="{FF2B5EF4-FFF2-40B4-BE49-F238E27FC236}">
                <a16:creationId xmlns:a16="http://schemas.microsoft.com/office/drawing/2014/main" id="{0F8CEE10-A27B-414F-89F2-8C4AD7FD3442}"/>
              </a:ext>
            </a:extLst>
          </p:cNvPr>
          <p:cNvGrpSpPr/>
          <p:nvPr/>
        </p:nvGrpSpPr>
        <p:grpSpPr>
          <a:xfrm rot="12540052">
            <a:off x="8455405" y="2464667"/>
            <a:ext cx="376615" cy="916585"/>
            <a:chOff x="6430926" y="1732405"/>
            <a:chExt cx="346670" cy="843724"/>
          </a:xfrm>
          <a:solidFill>
            <a:srgbClr val="ED7D31">
              <a:lumMod val="75000"/>
            </a:srgbClr>
          </a:solidFill>
        </p:grpSpPr>
        <p:sp>
          <p:nvSpPr>
            <p:cNvPr id="425" name="Oval 424">
              <a:extLst>
                <a:ext uri="{FF2B5EF4-FFF2-40B4-BE49-F238E27FC236}">
                  <a16:creationId xmlns:a16="http://schemas.microsoft.com/office/drawing/2014/main" id="{BA7B3320-F844-43D9-836F-CE054F4EC443}"/>
                </a:ext>
              </a:extLst>
            </p:cNvPr>
            <p:cNvSpPr/>
            <p:nvPr/>
          </p:nvSpPr>
          <p:spPr>
            <a:xfrm flipV="1">
              <a:off x="6430926" y="2038122"/>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kern="0">
                <a:solidFill>
                  <a:prstClr val="black"/>
                </a:solidFill>
                <a:latin typeface="Arial"/>
              </a:endParaRPr>
            </a:p>
          </p:txBody>
        </p:sp>
        <p:sp>
          <p:nvSpPr>
            <p:cNvPr id="426" name="Oval 425">
              <a:extLst>
                <a:ext uri="{FF2B5EF4-FFF2-40B4-BE49-F238E27FC236}">
                  <a16:creationId xmlns:a16="http://schemas.microsoft.com/office/drawing/2014/main" id="{067159AF-BE23-41D1-ACFC-1063F6C4C044}"/>
                </a:ext>
              </a:extLst>
            </p:cNvPr>
            <p:cNvSpPr/>
            <p:nvPr/>
          </p:nvSpPr>
          <p:spPr>
            <a:xfrm flipV="1">
              <a:off x="6473216" y="1732405"/>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kern="0">
                <a:solidFill>
                  <a:prstClr val="black"/>
                </a:solidFill>
                <a:latin typeface="Arial"/>
              </a:endParaRPr>
            </a:p>
          </p:txBody>
        </p:sp>
        <p:sp>
          <p:nvSpPr>
            <p:cNvPr id="427" name="Oval 426">
              <a:extLst>
                <a:ext uri="{FF2B5EF4-FFF2-40B4-BE49-F238E27FC236}">
                  <a16:creationId xmlns:a16="http://schemas.microsoft.com/office/drawing/2014/main" id="{5656CE42-C877-4F72-BBAA-51EA003FBB01}"/>
                </a:ext>
              </a:extLst>
            </p:cNvPr>
            <p:cNvSpPr/>
            <p:nvPr/>
          </p:nvSpPr>
          <p:spPr>
            <a:xfrm flipV="1">
              <a:off x="6557877" y="2374654"/>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kern="0">
                <a:solidFill>
                  <a:prstClr val="black"/>
                </a:solidFill>
                <a:latin typeface="Arial"/>
              </a:endParaRPr>
            </a:p>
          </p:txBody>
        </p:sp>
        <p:sp>
          <p:nvSpPr>
            <p:cNvPr id="428" name="Oval 427">
              <a:extLst>
                <a:ext uri="{FF2B5EF4-FFF2-40B4-BE49-F238E27FC236}">
                  <a16:creationId xmlns:a16="http://schemas.microsoft.com/office/drawing/2014/main" id="{6913E3E4-B8FC-4971-92A5-7A17994B411D}"/>
                </a:ext>
              </a:extLst>
            </p:cNvPr>
            <p:cNvSpPr/>
            <p:nvPr/>
          </p:nvSpPr>
          <p:spPr>
            <a:xfrm flipV="1">
              <a:off x="6685296" y="1933367"/>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kern="0">
                <a:solidFill>
                  <a:prstClr val="black"/>
                </a:solidFill>
                <a:latin typeface="Arial"/>
              </a:endParaRPr>
            </a:p>
          </p:txBody>
        </p:sp>
        <p:sp>
          <p:nvSpPr>
            <p:cNvPr id="429" name="Oval 428">
              <a:extLst>
                <a:ext uri="{FF2B5EF4-FFF2-40B4-BE49-F238E27FC236}">
                  <a16:creationId xmlns:a16="http://schemas.microsoft.com/office/drawing/2014/main" id="{46E55BEB-8528-45A9-8008-C80B20BB03BB}"/>
                </a:ext>
              </a:extLst>
            </p:cNvPr>
            <p:cNvSpPr/>
            <p:nvPr/>
          </p:nvSpPr>
          <p:spPr>
            <a:xfrm flipV="1">
              <a:off x="6731876" y="2181328"/>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kern="0">
                <a:solidFill>
                  <a:prstClr val="black"/>
                </a:solidFill>
                <a:latin typeface="Arial"/>
              </a:endParaRPr>
            </a:p>
          </p:txBody>
        </p:sp>
        <p:sp>
          <p:nvSpPr>
            <p:cNvPr id="430" name="Oval 429">
              <a:extLst>
                <a:ext uri="{FF2B5EF4-FFF2-40B4-BE49-F238E27FC236}">
                  <a16:creationId xmlns:a16="http://schemas.microsoft.com/office/drawing/2014/main" id="{D6BDFB27-A7DC-40D5-9A0D-D9B999BD20BE}"/>
                </a:ext>
              </a:extLst>
            </p:cNvPr>
            <p:cNvSpPr/>
            <p:nvPr/>
          </p:nvSpPr>
          <p:spPr>
            <a:xfrm flipV="1">
              <a:off x="6634448" y="2530409"/>
              <a:ext cx="45720" cy="45720"/>
            </a:xfrm>
            <a:prstGeom prst="ellipse">
              <a:avLst/>
            </a:prstGeom>
            <a:grpFill/>
            <a:ln w="25400" cap="flat" cmpd="sng" algn="ctr">
              <a:noFill/>
              <a:prstDash val="solid"/>
            </a:ln>
            <a:scene3d>
              <a:camera prst="orthographicFront">
                <a:rot lat="0" lon="0" rev="0"/>
              </a:camera>
              <a:lightRig rig="contrasting" dir="t">
                <a:rot lat="0" lon="0" rev="7800000"/>
              </a:lightRig>
            </a:scene3d>
            <a:sp3d>
              <a:bevelT w="139700" h="139700"/>
            </a:sp3d>
          </p:spPr>
          <p:txBody>
            <a:bodyPr rtlCol="0" anchor="ct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endParaRPr lang="en-US" kern="0">
                <a:solidFill>
                  <a:prstClr val="black"/>
                </a:solidFill>
                <a:latin typeface="Arial"/>
              </a:endParaRPr>
            </a:p>
          </p:txBody>
        </p:sp>
      </p:grpSp>
      <p:sp>
        <p:nvSpPr>
          <p:cNvPr id="3" name="Content Placeholder 2">
            <a:extLst>
              <a:ext uri="{FF2B5EF4-FFF2-40B4-BE49-F238E27FC236}">
                <a16:creationId xmlns:a16="http://schemas.microsoft.com/office/drawing/2014/main" id="{50460062-0A1A-4ED9-9E1F-DB2BDF1A4DBB}"/>
              </a:ext>
            </a:extLst>
          </p:cNvPr>
          <p:cNvSpPr>
            <a:spLocks noGrp="1"/>
          </p:cNvSpPr>
          <p:nvPr>
            <p:ph sz="half" idx="1"/>
          </p:nvPr>
        </p:nvSpPr>
        <p:spPr>
          <a:xfrm>
            <a:off x="579441" y="2370628"/>
            <a:ext cx="3874500" cy="2573189"/>
          </a:xfrm>
        </p:spPr>
        <p:txBody>
          <a:bodyPr>
            <a:normAutofit/>
          </a:bodyPr>
          <a:lstStyle/>
          <a:p>
            <a:pPr marL="0" indent="0">
              <a:buNone/>
            </a:pPr>
            <a:r>
              <a:rPr lang="el-GR" sz="2400" dirty="0"/>
              <a:t>Η </a:t>
            </a:r>
            <a:r>
              <a:rPr lang="en-US" sz="2400" dirty="0"/>
              <a:t>IL-31 </a:t>
            </a:r>
            <a:r>
              <a:rPr lang="el-GR" sz="2400" dirty="0"/>
              <a:t>η οποία ρυθμίζεται από τις </a:t>
            </a:r>
            <a:r>
              <a:rPr lang="en-US" sz="2400" dirty="0"/>
              <a:t>IL-4 </a:t>
            </a:r>
            <a:r>
              <a:rPr lang="el-GR" sz="2400" dirty="0"/>
              <a:t>και</a:t>
            </a:r>
            <a:r>
              <a:rPr lang="en-US" sz="2400" dirty="0"/>
              <a:t>  IL-13 </a:t>
            </a:r>
            <a:r>
              <a:rPr lang="el-GR" sz="2400" dirty="0" err="1"/>
              <a:t>αλληλεπιδρά</a:t>
            </a:r>
            <a:r>
              <a:rPr lang="el-GR" sz="2400" dirty="0"/>
              <a:t> με τους αισθητικούς νευρώνες για να δημιουργήσει τα αίσθημα του κνησμού</a:t>
            </a:r>
            <a:endParaRPr lang="en-GB" sz="2400" dirty="0"/>
          </a:p>
        </p:txBody>
      </p:sp>
      <p:sp>
        <p:nvSpPr>
          <p:cNvPr id="4" name="Title 3"/>
          <p:cNvSpPr>
            <a:spLocks noGrp="1"/>
          </p:cNvSpPr>
          <p:nvPr>
            <p:ph type="title"/>
          </p:nvPr>
        </p:nvSpPr>
        <p:spPr>
          <a:xfrm>
            <a:off x="502561" y="381848"/>
            <a:ext cx="7892653" cy="650948"/>
          </a:xfrm>
        </p:spPr>
        <p:txBody>
          <a:bodyPr>
            <a:noAutofit/>
          </a:bodyPr>
          <a:lstStyle/>
          <a:p>
            <a:pPr algn="ctr"/>
            <a:r>
              <a:rPr lang="el-GR" sz="2800" b="1" dirty="0">
                <a:solidFill>
                  <a:srgbClr val="002060"/>
                </a:solidFill>
                <a:latin typeface="+mn-lt"/>
              </a:rPr>
              <a:t>Ο κνησμός στην ΑΔ δεν οφείλεται στην </a:t>
            </a:r>
            <a:r>
              <a:rPr lang="el-GR" sz="2800" b="1" dirty="0" err="1">
                <a:solidFill>
                  <a:srgbClr val="002060"/>
                </a:solidFill>
                <a:latin typeface="+mn-lt"/>
              </a:rPr>
              <a:t>ισταμίνη</a:t>
            </a:r>
            <a:r>
              <a:rPr lang="el-GR" sz="2800" b="1" dirty="0">
                <a:solidFill>
                  <a:srgbClr val="002060"/>
                </a:solidFill>
                <a:latin typeface="+mn-lt"/>
              </a:rPr>
              <a:t> αλλά στην </a:t>
            </a:r>
            <a:r>
              <a:rPr lang="en-US" sz="2800" b="1" dirty="0">
                <a:solidFill>
                  <a:srgbClr val="002060"/>
                </a:solidFill>
                <a:latin typeface="+mn-lt"/>
              </a:rPr>
              <a:t>IL-31</a:t>
            </a:r>
          </a:p>
        </p:txBody>
      </p:sp>
      <p:sp>
        <p:nvSpPr>
          <p:cNvPr id="2" name="Slide Number Placeholder 1">
            <a:extLst>
              <a:ext uri="{FF2B5EF4-FFF2-40B4-BE49-F238E27FC236}">
                <a16:creationId xmlns:a16="http://schemas.microsoft.com/office/drawing/2014/main" id="{CD33BB12-F209-4B34-8167-5CE5264739E2}"/>
              </a:ext>
            </a:extLst>
          </p:cNvPr>
          <p:cNvSpPr>
            <a:spLocks noGrp="1"/>
          </p:cNvSpPr>
          <p:nvPr>
            <p:ph type="sldNum" sz="quarter" idx="4294967295"/>
          </p:nvPr>
        </p:nvSpPr>
        <p:spPr/>
        <p:txBody>
          <a:bodyPr/>
          <a:lstStyle/>
          <a:p>
            <a:pPr defTabSz="685800">
              <a:spcBef>
                <a:spcPct val="0"/>
              </a:spcBef>
              <a:spcAft>
                <a:spcPct val="0"/>
              </a:spcAft>
              <a:defRPr/>
            </a:pPr>
            <a:fld id="{E59192B3-4A80-9E49-8579-7C682F041F8A}" type="slidenum">
              <a:rPr lang="en-US" sz="675">
                <a:solidFill>
                  <a:srgbClr val="95A4A6"/>
                </a:solidFill>
                <a:latin typeface="Arial"/>
              </a:rPr>
              <a:pPr defTabSz="685800">
                <a:spcBef>
                  <a:spcPct val="0"/>
                </a:spcBef>
                <a:spcAft>
                  <a:spcPct val="0"/>
                </a:spcAft>
                <a:defRPr/>
              </a:pPr>
              <a:t>20</a:t>
            </a:fld>
            <a:endParaRPr lang="en-US" sz="675">
              <a:solidFill>
                <a:srgbClr val="95A4A6"/>
              </a:solidFill>
              <a:latin typeface="Arial"/>
            </a:endParaRPr>
          </a:p>
        </p:txBody>
      </p:sp>
      <p:sp>
        <p:nvSpPr>
          <p:cNvPr id="260" name="Rectangle 38">
            <a:extLst>
              <a:ext uri="{FF2B5EF4-FFF2-40B4-BE49-F238E27FC236}">
                <a16:creationId xmlns:a16="http://schemas.microsoft.com/office/drawing/2014/main" id="{037A9CCF-7B5F-44A7-9027-FA87FEB3CA03}"/>
              </a:ext>
            </a:extLst>
          </p:cNvPr>
          <p:cNvSpPr/>
          <p:nvPr/>
        </p:nvSpPr>
        <p:spPr>
          <a:xfrm flipH="1">
            <a:off x="8917770" y="1811233"/>
            <a:ext cx="232373" cy="3564596"/>
          </a:xfrm>
          <a:prstGeom prst="rect">
            <a:avLst/>
          </a:prstGeom>
          <a:gradFill flip="none" rotWithShape="1">
            <a:gsLst>
              <a:gs pos="57000">
                <a:srgbClr val="EFEFEF">
                  <a:alpha val="43000"/>
                </a:srgbClr>
              </a:gs>
              <a:gs pos="0">
                <a:schemeClr val="bg1">
                  <a:alpha val="0"/>
                </a:schemeClr>
              </a:gs>
              <a:gs pos="100000">
                <a:schemeClr val="bg1">
                  <a:lumMod val="85000"/>
                </a:schemeClr>
              </a:gs>
            </a:gsLst>
            <a:lin ang="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9pPr>
          </a:lstStyle>
          <a:p>
            <a:pPr algn="ctr" defTabSz="685800">
              <a:defRPr/>
            </a:pPr>
            <a:endParaRPr lang="en-GB" sz="1350">
              <a:solidFill>
                <a:srgbClr val="FFFFFF"/>
              </a:solidFill>
              <a:ea typeface="+mn-ea"/>
            </a:endParaRPr>
          </a:p>
        </p:txBody>
      </p:sp>
      <p:pic>
        <p:nvPicPr>
          <p:cNvPr id="287" name="Picture 286">
            <a:extLst>
              <a:ext uri="{FF2B5EF4-FFF2-40B4-BE49-F238E27FC236}">
                <a16:creationId xmlns:a16="http://schemas.microsoft.com/office/drawing/2014/main" id="{E5F2D485-D913-465E-AC86-4803689FFA28}"/>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2679565">
            <a:off x="5819275" y="4080051"/>
            <a:ext cx="149357" cy="155689"/>
          </a:xfrm>
          <a:prstGeom prst="rect">
            <a:avLst/>
          </a:prstGeom>
        </p:spPr>
      </p:pic>
      <p:pic>
        <p:nvPicPr>
          <p:cNvPr id="288" name="Picture 287">
            <a:extLst>
              <a:ext uri="{FF2B5EF4-FFF2-40B4-BE49-F238E27FC236}">
                <a16:creationId xmlns:a16="http://schemas.microsoft.com/office/drawing/2014/main" id="{9E34C20A-1B00-44E3-9FC6-53ABC52774C0}"/>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441941">
            <a:off x="6111067" y="4452559"/>
            <a:ext cx="149357" cy="155689"/>
          </a:xfrm>
          <a:prstGeom prst="rect">
            <a:avLst/>
          </a:prstGeom>
        </p:spPr>
      </p:pic>
      <p:pic>
        <p:nvPicPr>
          <p:cNvPr id="289" name="Picture 288">
            <a:extLst>
              <a:ext uri="{FF2B5EF4-FFF2-40B4-BE49-F238E27FC236}">
                <a16:creationId xmlns:a16="http://schemas.microsoft.com/office/drawing/2014/main" id="{D5AFB018-4A54-49C6-8023-01ADF0BB6693}"/>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1397414">
            <a:off x="6249364" y="4109298"/>
            <a:ext cx="149357" cy="155689"/>
          </a:xfrm>
          <a:prstGeom prst="rect">
            <a:avLst/>
          </a:prstGeom>
        </p:spPr>
      </p:pic>
      <p:pic>
        <p:nvPicPr>
          <p:cNvPr id="297" name="Picture 296">
            <a:extLst>
              <a:ext uri="{FF2B5EF4-FFF2-40B4-BE49-F238E27FC236}">
                <a16:creationId xmlns:a16="http://schemas.microsoft.com/office/drawing/2014/main" id="{EF2EBD95-3735-428F-9CD2-1F76F934142C}"/>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0783884">
            <a:off x="7902361" y="4521807"/>
            <a:ext cx="149357" cy="155689"/>
          </a:xfrm>
          <a:prstGeom prst="rect">
            <a:avLst/>
          </a:prstGeom>
        </p:spPr>
      </p:pic>
      <p:pic>
        <p:nvPicPr>
          <p:cNvPr id="298" name="Picture 297">
            <a:extLst>
              <a:ext uri="{FF2B5EF4-FFF2-40B4-BE49-F238E27FC236}">
                <a16:creationId xmlns:a16="http://schemas.microsoft.com/office/drawing/2014/main" id="{70ED47C1-C8A1-442A-86B5-CE6DAFBCF0FC}"/>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3362853">
            <a:off x="7707322" y="3965244"/>
            <a:ext cx="149357" cy="155689"/>
          </a:xfrm>
          <a:prstGeom prst="rect">
            <a:avLst/>
          </a:prstGeom>
        </p:spPr>
      </p:pic>
      <p:pic>
        <p:nvPicPr>
          <p:cNvPr id="299" name="Picture 298">
            <a:extLst>
              <a:ext uri="{FF2B5EF4-FFF2-40B4-BE49-F238E27FC236}">
                <a16:creationId xmlns:a16="http://schemas.microsoft.com/office/drawing/2014/main" id="{A7E40A8D-81F0-4B9F-9C50-85FF8AA4E3EA}"/>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7437545" y="4330023"/>
            <a:ext cx="149357" cy="155689"/>
          </a:xfrm>
          <a:prstGeom prst="rect">
            <a:avLst/>
          </a:prstGeom>
        </p:spPr>
      </p:pic>
      <p:pic>
        <p:nvPicPr>
          <p:cNvPr id="300" name="Picture 299">
            <a:extLst>
              <a:ext uri="{FF2B5EF4-FFF2-40B4-BE49-F238E27FC236}">
                <a16:creationId xmlns:a16="http://schemas.microsoft.com/office/drawing/2014/main" id="{B4456269-C33C-418A-955D-45755B50EB43}"/>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3362853">
            <a:off x="6800128" y="4620274"/>
            <a:ext cx="149357" cy="155689"/>
          </a:xfrm>
          <a:prstGeom prst="rect">
            <a:avLst/>
          </a:prstGeom>
        </p:spPr>
      </p:pic>
      <p:pic>
        <p:nvPicPr>
          <p:cNvPr id="301" name="Picture 300">
            <a:extLst>
              <a:ext uri="{FF2B5EF4-FFF2-40B4-BE49-F238E27FC236}">
                <a16:creationId xmlns:a16="http://schemas.microsoft.com/office/drawing/2014/main" id="{BD038EEB-D872-4F44-A766-70F010333FC8}"/>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2679565">
            <a:off x="6831790" y="3561926"/>
            <a:ext cx="149357" cy="155689"/>
          </a:xfrm>
          <a:prstGeom prst="rect">
            <a:avLst/>
          </a:prstGeom>
        </p:spPr>
      </p:pic>
      <p:pic>
        <p:nvPicPr>
          <p:cNvPr id="302" name="Picture 301">
            <a:extLst>
              <a:ext uri="{FF2B5EF4-FFF2-40B4-BE49-F238E27FC236}">
                <a16:creationId xmlns:a16="http://schemas.microsoft.com/office/drawing/2014/main" id="{875B7BCF-042E-4FBA-82C3-3F7AE0FDB011}"/>
              </a:ext>
            </a:extLst>
          </p:cNvPr>
          <p:cNvPicPr>
            <a:picLocks noChangeAspect="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6942112" y="2974302"/>
            <a:ext cx="149357" cy="155689"/>
          </a:xfrm>
          <a:prstGeom prst="rect">
            <a:avLst/>
          </a:prstGeom>
        </p:spPr>
      </p:pic>
      <p:pic>
        <p:nvPicPr>
          <p:cNvPr id="303" name="Picture 302">
            <a:extLst>
              <a:ext uri="{FF2B5EF4-FFF2-40B4-BE49-F238E27FC236}">
                <a16:creationId xmlns:a16="http://schemas.microsoft.com/office/drawing/2014/main" id="{CEC42529-5532-4908-99FB-CDCF78699028}"/>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622902" y="4420376"/>
            <a:ext cx="394773" cy="405374"/>
          </a:xfrm>
          <a:prstGeom prst="rect">
            <a:avLst/>
          </a:prstGeom>
        </p:spPr>
      </p:pic>
      <p:sp>
        <p:nvSpPr>
          <p:cNvPr id="270" name="Segnaposto piè di pagina 13">
            <a:extLst>
              <a:ext uri="{FF2B5EF4-FFF2-40B4-BE49-F238E27FC236}">
                <a16:creationId xmlns:a16="http://schemas.microsoft.com/office/drawing/2014/main" id="{9BF1DC7B-4E28-43C7-AF40-CE7AAEB6B7CB}"/>
              </a:ext>
            </a:extLst>
          </p:cNvPr>
          <p:cNvSpPr txBox="1"/>
          <p:nvPr/>
        </p:nvSpPr>
        <p:spPr>
          <a:xfrm>
            <a:off x="672778" y="6490539"/>
            <a:ext cx="7109222" cy="399084"/>
          </a:xfrm>
          <a:prstGeom prst="rect">
            <a:avLst/>
          </a:prstGeom>
        </p:spPr>
        <p:txBody>
          <a:bodyPr vert="horz" wrap="square" lIns="68580" tIns="34290" rIns="68580" bIns="34290" rtlCol="0" anchor="b">
            <a:spAutoFit/>
          </a:bodyPr>
          <a:lstStyle>
            <a:defPPr>
              <a:defRPr lang="en-US"/>
            </a:defPPr>
            <a:lvl1pPr marL="0" algn="l" defTabSz="914400" rtl="0" eaLnBrk="1" latinLnBrk="0" hangingPunct="1">
              <a:lnSpc>
                <a:spcPct val="80000"/>
              </a:lnSpc>
              <a:spcBef>
                <a:spcPts val="500"/>
              </a:spcBef>
              <a:defRPr sz="10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ts val="375"/>
              </a:spcBef>
              <a:spcAft>
                <a:spcPct val="0"/>
              </a:spcAft>
              <a:defRPr/>
            </a:pPr>
            <a:r>
              <a:rPr lang="en-US" sz="750" dirty="0">
                <a:solidFill>
                  <a:srgbClr val="000000"/>
                </a:solidFill>
                <a:latin typeface="Arial"/>
              </a:rPr>
              <a:t>AD, atopic dermatitis; AMP, antimicrobial peptide; </a:t>
            </a:r>
            <a:r>
              <a:rPr lang="en-US" sz="750" dirty="0">
                <a:solidFill>
                  <a:srgbClr val="000000"/>
                </a:solidFill>
                <a:latin typeface="Arial"/>
                <a:sym typeface="Symbol"/>
              </a:rPr>
              <a:t>IL, interleukin; </a:t>
            </a:r>
            <a:r>
              <a:rPr lang="en-US" sz="750" dirty="0">
                <a:solidFill>
                  <a:srgbClr val="000000"/>
                </a:solidFill>
                <a:latin typeface="Arial"/>
              </a:rPr>
              <a:t>ILC, innate lymphoid cell; </a:t>
            </a:r>
            <a:r>
              <a:rPr lang="en-US" sz="750" dirty="0">
                <a:solidFill>
                  <a:srgbClr val="000000"/>
                </a:solidFill>
                <a:latin typeface="Arial"/>
                <a:sym typeface="Symbol"/>
              </a:rPr>
              <a:t>Th, T helper; TSLP, thymic stromal lymphopoietin.</a:t>
            </a:r>
          </a:p>
          <a:p>
            <a:pPr defTabSz="685800">
              <a:spcBef>
                <a:spcPts val="375"/>
              </a:spcBef>
              <a:defRPr/>
            </a:pPr>
            <a:r>
              <a:rPr lang="en-US" sz="750" dirty="0">
                <a:solidFill>
                  <a:srgbClr val="000000"/>
                </a:solidFill>
                <a:latin typeface="Arial"/>
                <a:sym typeface="Symbol"/>
              </a:rPr>
              <a:t>1. Noda S, et al. </a:t>
            </a:r>
            <a:r>
              <a:rPr lang="en-US" sz="750" i="1" dirty="0">
                <a:solidFill>
                  <a:srgbClr val="000000"/>
                </a:solidFill>
                <a:latin typeface="Arial"/>
                <a:sym typeface="Symbol"/>
              </a:rPr>
              <a:t>J Allergy Clin Immunol</a:t>
            </a:r>
            <a:r>
              <a:rPr lang="en-US" sz="750" dirty="0">
                <a:solidFill>
                  <a:srgbClr val="000000"/>
                </a:solidFill>
                <a:latin typeface="Arial"/>
                <a:sym typeface="Symbol"/>
              </a:rPr>
              <a:t>. 2015. 2. </a:t>
            </a:r>
            <a:r>
              <a:rPr lang="en-US" sz="750" dirty="0" err="1">
                <a:solidFill>
                  <a:srgbClr val="000000"/>
                </a:solidFill>
                <a:latin typeface="Arial"/>
                <a:sym typeface="Symbol"/>
              </a:rPr>
              <a:t>Weidinger</a:t>
            </a:r>
            <a:r>
              <a:rPr lang="en-US" sz="750" dirty="0">
                <a:solidFill>
                  <a:srgbClr val="000000"/>
                </a:solidFill>
                <a:latin typeface="Arial"/>
                <a:sym typeface="Symbol"/>
              </a:rPr>
              <a:t> S, et al. </a:t>
            </a:r>
            <a:r>
              <a:rPr lang="en-US" sz="750" i="1" dirty="0">
                <a:solidFill>
                  <a:srgbClr val="000000"/>
                </a:solidFill>
                <a:latin typeface="Arial"/>
                <a:sym typeface="Symbol"/>
              </a:rPr>
              <a:t>Nat Rev Dis Primers</a:t>
            </a:r>
            <a:r>
              <a:rPr lang="en-US" sz="750" dirty="0">
                <a:solidFill>
                  <a:srgbClr val="000000"/>
                </a:solidFill>
                <a:latin typeface="Arial"/>
                <a:sym typeface="Symbol"/>
              </a:rPr>
              <a:t>. 2018. 3. </a:t>
            </a:r>
            <a:r>
              <a:rPr lang="en-US" sz="750" dirty="0" err="1">
                <a:solidFill>
                  <a:srgbClr val="000000"/>
                </a:solidFill>
                <a:latin typeface="Arial"/>
                <a:sym typeface="Symbol"/>
              </a:rPr>
              <a:t>Berdyshev</a:t>
            </a:r>
            <a:r>
              <a:rPr lang="en-US" sz="750" dirty="0">
                <a:solidFill>
                  <a:srgbClr val="000000"/>
                </a:solidFill>
                <a:latin typeface="Arial"/>
                <a:sym typeface="Symbol"/>
              </a:rPr>
              <a:t> E, et al. </a:t>
            </a:r>
            <a:r>
              <a:rPr lang="en-US" sz="750" i="1" dirty="0">
                <a:solidFill>
                  <a:srgbClr val="000000"/>
                </a:solidFill>
                <a:latin typeface="Arial"/>
                <a:sym typeface="Symbol"/>
              </a:rPr>
              <a:t>JCI Insight</a:t>
            </a:r>
            <a:r>
              <a:rPr lang="en-US" sz="750" dirty="0">
                <a:solidFill>
                  <a:srgbClr val="000000"/>
                </a:solidFill>
                <a:latin typeface="Arial"/>
                <a:sym typeface="Symbol"/>
              </a:rPr>
              <a:t>. 2018. </a:t>
            </a:r>
            <a:br>
              <a:rPr lang="en-US" sz="750" dirty="0">
                <a:solidFill>
                  <a:srgbClr val="000000"/>
                </a:solidFill>
                <a:latin typeface="Arial"/>
                <a:sym typeface="Symbol"/>
              </a:rPr>
            </a:br>
            <a:r>
              <a:rPr lang="en-US" sz="750" dirty="0">
                <a:solidFill>
                  <a:srgbClr val="000000"/>
                </a:solidFill>
                <a:latin typeface="Arial"/>
                <a:sym typeface="Symbol"/>
              </a:rPr>
              <a:t>4. Howell MD, et al. </a:t>
            </a:r>
            <a:r>
              <a:rPr lang="de-DE" sz="750" i="1" dirty="0">
                <a:solidFill>
                  <a:srgbClr val="000000"/>
                </a:solidFill>
                <a:latin typeface="Arial"/>
                <a:sym typeface="Symbol"/>
              </a:rPr>
              <a:t>J </a:t>
            </a:r>
            <a:r>
              <a:rPr lang="de-DE" sz="750" i="1" dirty="0" err="1">
                <a:solidFill>
                  <a:srgbClr val="000000"/>
                </a:solidFill>
                <a:latin typeface="Arial"/>
                <a:sym typeface="Symbol"/>
              </a:rPr>
              <a:t>Allergy</a:t>
            </a:r>
            <a:r>
              <a:rPr lang="de-DE" sz="750" i="1" dirty="0">
                <a:solidFill>
                  <a:srgbClr val="000000"/>
                </a:solidFill>
                <a:latin typeface="Arial"/>
                <a:sym typeface="Symbol"/>
              </a:rPr>
              <a:t> </a:t>
            </a:r>
            <a:r>
              <a:rPr lang="de-DE" sz="750" i="1" dirty="0" err="1">
                <a:solidFill>
                  <a:srgbClr val="000000"/>
                </a:solidFill>
                <a:latin typeface="Arial"/>
                <a:sym typeface="Symbol"/>
              </a:rPr>
              <a:t>Clin</a:t>
            </a:r>
            <a:r>
              <a:rPr lang="de-DE" sz="750" i="1" dirty="0">
                <a:solidFill>
                  <a:srgbClr val="000000"/>
                </a:solidFill>
                <a:latin typeface="Arial"/>
                <a:sym typeface="Symbol"/>
              </a:rPr>
              <a:t> </a:t>
            </a:r>
            <a:r>
              <a:rPr lang="de-DE" sz="750" i="1" dirty="0" err="1">
                <a:solidFill>
                  <a:srgbClr val="000000"/>
                </a:solidFill>
                <a:latin typeface="Arial"/>
                <a:sym typeface="Symbol"/>
              </a:rPr>
              <a:t>Immunol</a:t>
            </a:r>
            <a:r>
              <a:rPr lang="de-DE" sz="750" dirty="0">
                <a:solidFill>
                  <a:srgbClr val="000000"/>
                </a:solidFill>
                <a:latin typeface="Arial"/>
                <a:sym typeface="Symbol"/>
              </a:rPr>
              <a:t>. 2009</a:t>
            </a:r>
            <a:r>
              <a:rPr lang="en-US" sz="750" dirty="0">
                <a:solidFill>
                  <a:srgbClr val="000000"/>
                </a:solidFill>
                <a:latin typeface="Arial"/>
                <a:sym typeface="Symbol"/>
              </a:rPr>
              <a:t>. 5</a:t>
            </a:r>
            <a:r>
              <a:rPr lang="en-US" sz="750" dirty="0">
                <a:solidFill>
                  <a:srgbClr val="000000"/>
                </a:solidFill>
                <a:latin typeface="Calibri" panose="020F0502020204030204"/>
                <a:sym typeface="Symbol"/>
              </a:rPr>
              <a:t>. </a:t>
            </a:r>
            <a:r>
              <a:rPr lang="en-US" sz="750" dirty="0" err="1">
                <a:solidFill>
                  <a:srgbClr val="000000"/>
                </a:solidFill>
                <a:latin typeface="Calibri" panose="020F0502020204030204"/>
                <a:sym typeface="Symbol"/>
              </a:rPr>
              <a:t>Yosipovitch</a:t>
            </a:r>
            <a:r>
              <a:rPr lang="en-US" sz="750" dirty="0">
                <a:solidFill>
                  <a:srgbClr val="000000"/>
                </a:solidFill>
                <a:latin typeface="Calibri" panose="020F0502020204030204"/>
                <a:sym typeface="Symbol"/>
              </a:rPr>
              <a:t> G, et al. </a:t>
            </a:r>
            <a:r>
              <a:rPr lang="en-US" sz="750" i="1" dirty="0">
                <a:solidFill>
                  <a:srgbClr val="000000"/>
                </a:solidFill>
                <a:latin typeface="Calibri" panose="020F0502020204030204"/>
                <a:sym typeface="Symbol"/>
              </a:rPr>
              <a:t>J Allergy Clin Immunol</a:t>
            </a:r>
            <a:r>
              <a:rPr lang="en-US" sz="750" dirty="0">
                <a:solidFill>
                  <a:srgbClr val="000000"/>
                </a:solidFill>
                <a:latin typeface="Calibri" panose="020F0502020204030204"/>
                <a:sym typeface="Symbol"/>
              </a:rPr>
              <a:t>. 2018. </a:t>
            </a:r>
            <a:endParaRPr lang="en-US" sz="750" dirty="0">
              <a:solidFill>
                <a:srgbClr val="000000"/>
              </a:solidFill>
              <a:latin typeface="Arial"/>
              <a:sym typeface="Symbol"/>
            </a:endParaRPr>
          </a:p>
        </p:txBody>
      </p:sp>
      <p:sp>
        <p:nvSpPr>
          <p:cNvPr id="263" name="Arc 262">
            <a:extLst>
              <a:ext uri="{FF2B5EF4-FFF2-40B4-BE49-F238E27FC236}">
                <a16:creationId xmlns:a16="http://schemas.microsoft.com/office/drawing/2014/main" id="{1E1B4416-9089-43A7-B033-C57EF6E8C252}"/>
              </a:ext>
            </a:extLst>
          </p:cNvPr>
          <p:cNvSpPr/>
          <p:nvPr/>
        </p:nvSpPr>
        <p:spPr>
          <a:xfrm>
            <a:off x="5983692" y="1889680"/>
            <a:ext cx="2440406" cy="751628"/>
          </a:xfrm>
          <a:prstGeom prst="arc">
            <a:avLst>
              <a:gd name="adj1" fmla="val 11021975"/>
              <a:gd name="adj2" fmla="val 21204716"/>
            </a:avLst>
          </a:prstGeom>
          <a:ln w="60325">
            <a:solidFill>
              <a:schemeClr val="accent6">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9pPr>
          </a:lstStyle>
          <a:p>
            <a:pPr algn="ctr" defTabSz="685800">
              <a:defRPr/>
            </a:pPr>
            <a:endParaRPr lang="en-US" sz="1200">
              <a:solidFill>
                <a:srgbClr val="000000"/>
              </a:solidFill>
              <a:ea typeface="+mn-ea"/>
            </a:endParaRPr>
          </a:p>
        </p:txBody>
      </p:sp>
      <p:sp>
        <p:nvSpPr>
          <p:cNvPr id="271" name="Arc 270">
            <a:extLst>
              <a:ext uri="{FF2B5EF4-FFF2-40B4-BE49-F238E27FC236}">
                <a16:creationId xmlns:a16="http://schemas.microsoft.com/office/drawing/2014/main" id="{BBD29A75-673B-41F2-9FA5-F37B780B7622}"/>
              </a:ext>
            </a:extLst>
          </p:cNvPr>
          <p:cNvSpPr/>
          <p:nvPr/>
        </p:nvSpPr>
        <p:spPr>
          <a:xfrm>
            <a:off x="6305487" y="2028855"/>
            <a:ext cx="1984750" cy="751628"/>
          </a:xfrm>
          <a:prstGeom prst="arc">
            <a:avLst>
              <a:gd name="adj1" fmla="val 11198355"/>
              <a:gd name="adj2" fmla="val 21045284"/>
            </a:avLst>
          </a:prstGeom>
          <a:ln w="60325">
            <a:solidFill>
              <a:schemeClr val="accent6">
                <a:lumMod val="75000"/>
              </a:schemeClr>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tx1"/>
                </a:solidFill>
                <a:uLnTx/>
                <a:uFillTx/>
                <a:latin typeface="Arial"/>
                <a:ea typeface="Arial"/>
                <a:cs typeface="Arial"/>
                <a:sym typeface="Wingdings"/>
              </a:defRPr>
            </a:lvl9pPr>
          </a:lstStyle>
          <a:p>
            <a:pPr algn="ctr" defTabSz="685800">
              <a:defRPr/>
            </a:pPr>
            <a:endParaRPr lang="en-US" sz="1200">
              <a:solidFill>
                <a:srgbClr val="000000"/>
              </a:solidFill>
              <a:ea typeface="+mn-ea"/>
            </a:endParaRPr>
          </a:p>
        </p:txBody>
      </p:sp>
      <p:sp>
        <p:nvSpPr>
          <p:cNvPr id="272" name="TextBox 271">
            <a:extLst>
              <a:ext uri="{FF2B5EF4-FFF2-40B4-BE49-F238E27FC236}">
                <a16:creationId xmlns:a16="http://schemas.microsoft.com/office/drawing/2014/main" id="{71D90CAA-04AB-48F9-83EA-7004EDB4D116}"/>
              </a:ext>
            </a:extLst>
          </p:cNvPr>
          <p:cNvSpPr txBox="1"/>
          <p:nvPr/>
        </p:nvSpPr>
        <p:spPr>
          <a:xfrm>
            <a:off x="8037395" y="2208788"/>
            <a:ext cx="726328" cy="230832"/>
          </a:xfrm>
          <a:prstGeom prst="rect">
            <a:avLst/>
          </a:prstGeom>
          <a:solidFill>
            <a:schemeClr val="bg1"/>
          </a:solidFill>
          <a:ln>
            <a:noFill/>
          </a:ln>
          <a:effectLst>
            <a:glow rad="101600">
              <a:schemeClr val="accent6">
                <a:satMod val="175000"/>
                <a:alpha val="40000"/>
              </a:schemeClr>
            </a:glow>
          </a:effectLst>
        </p:spPr>
        <p:txBody>
          <a:bodyPr wrap="square" rtlCol="0">
            <a:spAutoFit/>
          </a:bodyPr>
          <a:lstStyle>
            <a:defPPr>
              <a:defRPr lang="en-US"/>
            </a:defPPr>
            <a:lvl1pPr marL="0" marR="0" lvl="0" indent="0" algn="ctr" defTabSz="914400" rtl="0" eaLnBrk="1" fontAlgn="auto" latinLnBrk="0" hangingPunct="1">
              <a:lnSpc>
                <a:spcPct val="100000"/>
              </a:lnSpc>
              <a:spcBef>
                <a:spcPct val="0"/>
              </a:spcBef>
              <a:spcAft>
                <a:spcPct val="0"/>
              </a:spcAft>
              <a:buClrTx/>
              <a:buSzTx/>
              <a:buFontTx/>
              <a:buNone/>
              <a:defRPr kumimoji="0" sz="1200" b="1" i="0" u="none" strike="noStrike" kern="0" cap="none" spc="0" normalizeH="0" baseline="0">
                <a:ln>
                  <a:noFill/>
                </a:ln>
                <a:solidFill>
                  <a:prstClr val="black"/>
                </a:solidFill>
                <a:uLnTx/>
                <a:uFillTx/>
                <a:latin typeface="Arial"/>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stStyle>
          <a:p>
            <a:pPr defTabSz="685800">
              <a:defRPr/>
            </a:pPr>
            <a:r>
              <a:rPr lang="en-US" sz="900"/>
              <a:t>Scratch</a:t>
            </a:r>
            <a:r>
              <a:rPr lang="en-US" sz="900" baseline="30000"/>
              <a:t>2</a:t>
            </a:r>
          </a:p>
        </p:txBody>
      </p:sp>
      <p:sp>
        <p:nvSpPr>
          <p:cNvPr id="280" name="TextBox 279">
            <a:extLst>
              <a:ext uri="{FF2B5EF4-FFF2-40B4-BE49-F238E27FC236}">
                <a16:creationId xmlns:a16="http://schemas.microsoft.com/office/drawing/2014/main" id="{C1D7995C-C74B-4965-9F66-9277D19E725E}"/>
              </a:ext>
            </a:extLst>
          </p:cNvPr>
          <p:cNvSpPr txBox="1"/>
          <p:nvPr/>
        </p:nvSpPr>
        <p:spPr>
          <a:xfrm>
            <a:off x="5595473" y="2172602"/>
            <a:ext cx="727571" cy="230832"/>
          </a:xfrm>
          <a:prstGeom prst="rect">
            <a:avLst/>
          </a:prstGeom>
          <a:solidFill>
            <a:schemeClr val="bg1"/>
          </a:solidFill>
          <a:ln>
            <a:noFill/>
          </a:ln>
          <a:effectLst>
            <a:glow rad="101600">
              <a:schemeClr val="accent6">
                <a:satMod val="175000"/>
                <a:alpha val="40000"/>
              </a:schemeClr>
            </a:glow>
          </a:effectLst>
        </p:spPr>
        <p:txBody>
          <a:bodyPr wrap="square" rtlCol="0">
            <a:spAutoFit/>
          </a:bodyPr>
          <a:lstStyle>
            <a:defPPr>
              <a:defRPr lang="en-US"/>
            </a:defPPr>
            <a:lvl1pPr marL="0" marR="0" lvl="0" indent="0" algn="ctr" defTabSz="914400" rtl="0" eaLnBrk="1" fontAlgn="auto" latinLnBrk="0" hangingPunct="1">
              <a:lnSpc>
                <a:spcPct val="100000"/>
              </a:lnSpc>
              <a:spcBef>
                <a:spcPct val="0"/>
              </a:spcBef>
              <a:spcAft>
                <a:spcPct val="0"/>
              </a:spcAft>
              <a:buClrTx/>
              <a:buSzTx/>
              <a:buFontTx/>
              <a:buNone/>
              <a:defRPr kumimoji="0" sz="1200" b="1" i="0" u="none" strike="noStrike" kern="0" cap="none" spc="0" normalizeH="0" baseline="0">
                <a:ln>
                  <a:noFill/>
                </a:ln>
                <a:solidFill>
                  <a:prstClr val="black"/>
                </a:solidFill>
                <a:uLnTx/>
                <a:uFillTx/>
                <a:latin typeface="Arial"/>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stStyle>
          <a:p>
            <a:pPr defTabSz="685800">
              <a:defRPr/>
            </a:pPr>
            <a:r>
              <a:rPr lang="en-US" sz="900"/>
              <a:t>Itch</a:t>
            </a:r>
            <a:r>
              <a:rPr lang="en-US" sz="900" baseline="30000"/>
              <a:t>2</a:t>
            </a:r>
          </a:p>
        </p:txBody>
      </p:sp>
      <p:sp>
        <p:nvSpPr>
          <p:cNvPr id="627" name="TextBox 626">
            <a:extLst>
              <a:ext uri="{FF2B5EF4-FFF2-40B4-BE49-F238E27FC236}">
                <a16:creationId xmlns:a16="http://schemas.microsoft.com/office/drawing/2014/main" id="{24162A54-7BCB-49B4-BC3D-9EEF57CA4552}"/>
              </a:ext>
            </a:extLst>
          </p:cNvPr>
          <p:cNvSpPr txBox="1"/>
          <p:nvPr/>
        </p:nvSpPr>
        <p:spPr>
          <a:xfrm>
            <a:off x="7432985" y="3733563"/>
            <a:ext cx="621806" cy="276999"/>
          </a:xfrm>
          <a:prstGeom prst="rect">
            <a:avLst/>
          </a:prstGeom>
          <a:solidFill>
            <a:srgbClr val="FFFFFF">
              <a:alpha val="60000"/>
            </a:srgbClr>
          </a:solidFill>
        </p:spPr>
        <p:txBody>
          <a:bodyPr wrap="square" lIns="0" tIns="0" rIns="0" bIns="0" rtlCol="0">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defTabSz="685800">
              <a:spcBef>
                <a:spcPct val="0"/>
              </a:spcBef>
              <a:spcAft>
                <a:spcPct val="0"/>
              </a:spcAft>
              <a:defRPr/>
            </a:pPr>
            <a:r>
              <a:rPr lang="en-US" sz="900" b="1" kern="0">
                <a:solidFill>
                  <a:prstClr val="black"/>
                </a:solidFill>
                <a:latin typeface="Arial"/>
              </a:rPr>
              <a:t>IL-4</a:t>
            </a:r>
          </a:p>
          <a:p>
            <a:pPr algn="ctr" defTabSz="685800">
              <a:spcBef>
                <a:spcPct val="0"/>
              </a:spcBef>
              <a:spcAft>
                <a:spcPct val="0"/>
              </a:spcAft>
              <a:defRPr/>
            </a:pPr>
            <a:r>
              <a:rPr lang="en-US" sz="900" b="1" kern="0">
                <a:solidFill>
                  <a:prstClr val="black"/>
                </a:solidFill>
                <a:latin typeface="Arial"/>
              </a:rPr>
              <a:t>IL-13 </a:t>
            </a:r>
          </a:p>
        </p:txBody>
      </p:sp>
      <p:sp>
        <p:nvSpPr>
          <p:cNvPr id="669" name="TextBox 668">
            <a:extLst>
              <a:ext uri="{FF2B5EF4-FFF2-40B4-BE49-F238E27FC236}">
                <a16:creationId xmlns:a16="http://schemas.microsoft.com/office/drawing/2014/main" id="{F395033E-E44A-4B9C-B72C-9FAD7647A579}"/>
              </a:ext>
            </a:extLst>
          </p:cNvPr>
          <p:cNvSpPr txBox="1"/>
          <p:nvPr/>
        </p:nvSpPr>
        <p:spPr>
          <a:xfrm>
            <a:off x="6284693" y="2474540"/>
            <a:ext cx="2176847" cy="456087"/>
          </a:xfrm>
          <a:prstGeom prst="rect">
            <a:avLst/>
          </a:prstGeom>
          <a:solidFill>
            <a:srgbClr val="FFFFFF">
              <a:alpha val="60000"/>
            </a:srgbClr>
          </a:solidFill>
          <a:ln w="28575">
            <a:solidFill>
              <a:schemeClr val="accent6">
                <a:lumMod val="75000"/>
              </a:schemeClr>
            </a:solidFill>
          </a:ln>
        </p:spPr>
        <p:txBody>
          <a:bodyPr wrap="square" rtlCol="0">
            <a:spAutoFit/>
          </a:bodyPr>
          <a:lstStyle>
            <a:defPPr>
              <a:defRPr lang="en-US"/>
            </a:defPPr>
            <a:lvl1pPr marL="0" marR="0" lvl="0" indent="0" algn="l" defTabSz="914400" rtl="0" eaLnBrk="1" fontAlgn="auto" latinLnBrk="0" hangingPunct="1">
              <a:lnSpc>
                <a:spcPct val="100000"/>
              </a:lnSpc>
              <a:spcBef>
                <a:spcPct val="0"/>
              </a:spcBef>
              <a:spcAft>
                <a:spcPct val="0"/>
              </a:spcAft>
              <a:buClrTx/>
              <a:buSzTx/>
              <a:buFontTx/>
              <a:buNone/>
              <a:defRPr kumimoji="0" sz="1400" b="0" i="0" u="none" strike="noStrike" kern="0" cap="none" spc="0" normalizeH="0" baseline="0">
                <a:ln>
                  <a:noFill/>
                </a:ln>
                <a:solidFill>
                  <a:srgbClr val="000000"/>
                </a:solidFill>
                <a:uLnTx/>
                <a:uFillTx/>
                <a:latin typeface="Arial"/>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stStyle>
          <a:p>
            <a:pPr algn="ctr" defTabSz="685800">
              <a:defRPr/>
            </a:pPr>
            <a:r>
              <a:rPr lang="en-US" sz="788"/>
              <a:t>Induced barrier defects:</a:t>
            </a:r>
          </a:p>
          <a:p>
            <a:pPr algn="ctr" defTabSz="685800">
              <a:defRPr/>
            </a:pPr>
            <a:r>
              <a:rPr lang="en-US" sz="788"/>
              <a:t>Differentiation </a:t>
            </a:r>
            <a:r>
              <a:rPr lang="en-US" sz="788" b="1">
                <a:sym typeface="Wingdings" panose="05000000000000000000" pitchFamily="2" charset="2"/>
              </a:rPr>
              <a:t></a:t>
            </a:r>
            <a:r>
              <a:rPr lang="en-US" sz="788"/>
              <a:t> (filaggrin, ceramides, AMPs)</a:t>
            </a:r>
          </a:p>
        </p:txBody>
      </p:sp>
    </p:spTree>
    <p:extLst>
      <p:ext uri="{BB962C8B-B14F-4D97-AF65-F5344CB8AC3E}">
        <p14:creationId xmlns:p14="http://schemas.microsoft.com/office/powerpoint/2010/main" val="2124969643"/>
      </p:ext>
    </p:extLst>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305141E5-BED5-4426-A579-4C4956433483}"/>
              </a:ext>
            </a:extLst>
          </p:cNvPr>
          <p:cNvSpPr/>
          <p:nvPr/>
        </p:nvSpPr>
        <p:spPr>
          <a:xfrm>
            <a:off x="0" y="2088041"/>
            <a:ext cx="9144000" cy="3241197"/>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l-GR" sz="1350" dirty="0">
              <a:solidFill>
                <a:prstClr val="white"/>
              </a:solidFill>
              <a:latin typeface="Calibri"/>
            </a:endParaRPr>
          </a:p>
        </p:txBody>
      </p:sp>
      <p:sp>
        <p:nvSpPr>
          <p:cNvPr id="20" name="Title 19">
            <a:extLst>
              <a:ext uri="{FF2B5EF4-FFF2-40B4-BE49-F238E27FC236}">
                <a16:creationId xmlns:a16="http://schemas.microsoft.com/office/drawing/2014/main" id="{4EAA2673-1F47-4F11-AD19-C2E6E8BFEB0E}"/>
              </a:ext>
            </a:extLst>
          </p:cNvPr>
          <p:cNvSpPr>
            <a:spLocks noGrp="1"/>
          </p:cNvSpPr>
          <p:nvPr>
            <p:ph type="title"/>
          </p:nvPr>
        </p:nvSpPr>
        <p:spPr/>
        <p:txBody>
          <a:bodyPr>
            <a:normAutofit/>
          </a:bodyPr>
          <a:lstStyle/>
          <a:p>
            <a:pPr algn="ctr"/>
            <a:r>
              <a:rPr lang="el-GR" sz="1650" b="1" dirty="0">
                <a:solidFill>
                  <a:srgbClr val="002060"/>
                </a:solidFill>
              </a:rPr>
              <a:t>ΟΙ ΒΛΑΒΕΣ ΤΗΣ ΑΔ ΠΡΟΚΑΛΟΥΝ ΣΥΧΝΟ ΚΑΙ ΕΝΤΟΝΟ ΚΝΗΣΜΟ</a:t>
            </a:r>
            <a:r>
              <a:rPr lang="el-GR" sz="1650" b="1" baseline="30000" dirty="0">
                <a:solidFill>
                  <a:srgbClr val="002060"/>
                </a:solidFill>
              </a:rPr>
              <a:t>1</a:t>
            </a:r>
          </a:p>
        </p:txBody>
      </p:sp>
      <p:sp>
        <p:nvSpPr>
          <p:cNvPr id="4" name="Slide Number Placeholder 3"/>
          <p:cNvSpPr>
            <a:spLocks noGrp="1"/>
          </p:cNvSpPr>
          <p:nvPr>
            <p:ph type="sldNum" sz="quarter" idx="4"/>
          </p:nvPr>
        </p:nvSpPr>
        <p:spPr>
          <a:xfrm>
            <a:off x="8757047" y="5803739"/>
            <a:ext cx="259713" cy="115416"/>
          </a:xfrm>
        </p:spPr>
        <p:txBody>
          <a:bodyPr/>
          <a:lstStyle/>
          <a:p>
            <a:pPr defTabSz="685800">
              <a:defRPr/>
            </a:pPr>
            <a:fld id="{E59192B3-4A80-9E49-8579-7C682F041F8A}" type="slidenum">
              <a:rPr lang="el-GR" sz="750">
                <a:solidFill>
                  <a:srgbClr val="95A4A6"/>
                </a:solidFill>
                <a:latin typeface="Arial" panose="020B0604020202020204"/>
              </a:rPr>
              <a:pPr defTabSz="685800">
                <a:defRPr/>
              </a:pPr>
              <a:t>21</a:t>
            </a:fld>
            <a:endParaRPr lang="el-GR" sz="750" dirty="0">
              <a:solidFill>
                <a:srgbClr val="95A4A6"/>
              </a:solidFill>
              <a:latin typeface="Arial" panose="020B0604020202020204"/>
            </a:endParaRPr>
          </a:p>
        </p:txBody>
      </p:sp>
      <p:sp>
        <p:nvSpPr>
          <p:cNvPr id="8" name="Text Placeholder 7">
            <a:extLst>
              <a:ext uri="{FF2B5EF4-FFF2-40B4-BE49-F238E27FC236}">
                <a16:creationId xmlns:a16="http://schemas.microsoft.com/office/drawing/2014/main" id="{0073A6B9-3D7C-460A-99C8-D369A6696ECC}"/>
              </a:ext>
            </a:extLst>
          </p:cNvPr>
          <p:cNvSpPr>
            <a:spLocks noGrp="1"/>
          </p:cNvSpPr>
          <p:nvPr>
            <p:ph type="body" sz="quarter" idx="12"/>
          </p:nvPr>
        </p:nvSpPr>
        <p:spPr>
          <a:xfrm>
            <a:off x="440532" y="5271681"/>
            <a:ext cx="7885509" cy="636072"/>
          </a:xfrm>
        </p:spPr>
        <p:txBody>
          <a:bodyPr/>
          <a:lstStyle/>
          <a:p>
            <a:r>
              <a:rPr lang="el-GR" dirty="0"/>
              <a:t>*Οι περισσότεροι από τους ασθενείς είχαν λάβει τοπική ή συστηματική αγωγή. </a:t>
            </a:r>
            <a:r>
              <a:rPr lang="el-GR" baseline="30000" dirty="0"/>
              <a:t>†</a:t>
            </a:r>
            <a:r>
              <a:rPr lang="el-GR" dirty="0"/>
              <a:t>Η συχνότητα του κνησμού αξιολογήθηκε με τον ΡΟΕΜ. Η ένταση και η διάρκεια του κνησμού αξιολογήθηκαν με την κλίμακα κνησμού 5 διαστάσεων.</a:t>
            </a:r>
          </a:p>
          <a:p>
            <a:r>
              <a:rPr lang="el-GR" dirty="0"/>
              <a:t>POEM, Αξιολογούμενος από τον Ασθενή Δείκτης Βαρύτητας του Εκζέματος  </a:t>
            </a:r>
          </a:p>
          <a:p>
            <a:r>
              <a:rPr lang="el-GR" dirty="0"/>
              <a:t>1. Simpson EL </a:t>
            </a:r>
            <a:r>
              <a:rPr lang="el-GR" i="1" dirty="0"/>
              <a:t>et al. J Am Acad Dermatol </a:t>
            </a:r>
            <a:r>
              <a:rPr lang="el-GR" dirty="0"/>
              <a:t>2016;74:491-498. </a:t>
            </a:r>
          </a:p>
        </p:txBody>
      </p:sp>
      <p:grpSp>
        <p:nvGrpSpPr>
          <p:cNvPr id="2" name="Group 1">
            <a:extLst>
              <a:ext uri="{FF2B5EF4-FFF2-40B4-BE49-F238E27FC236}">
                <a16:creationId xmlns:a16="http://schemas.microsoft.com/office/drawing/2014/main" id="{1DFC424D-24EB-4401-B4F8-3844D37E2287}"/>
              </a:ext>
            </a:extLst>
          </p:cNvPr>
          <p:cNvGrpSpPr/>
          <p:nvPr/>
        </p:nvGrpSpPr>
        <p:grpSpPr>
          <a:xfrm>
            <a:off x="-2" y="2336007"/>
            <a:ext cx="8432906" cy="833258"/>
            <a:chOff x="-2" y="1971675"/>
            <a:chExt cx="11243874" cy="1111011"/>
          </a:xfrm>
        </p:grpSpPr>
        <p:sp>
          <p:nvSpPr>
            <p:cNvPr id="65" name="Rectangle 64">
              <a:extLst>
                <a:ext uri="{FF2B5EF4-FFF2-40B4-BE49-F238E27FC236}">
                  <a16:creationId xmlns:a16="http://schemas.microsoft.com/office/drawing/2014/main" id="{A08CC0BD-06B5-4CD0-941F-02ECA5B336A9}"/>
                </a:ext>
              </a:extLst>
            </p:cNvPr>
            <p:cNvSpPr/>
            <p:nvPr/>
          </p:nvSpPr>
          <p:spPr>
            <a:xfrm>
              <a:off x="-2" y="2539746"/>
              <a:ext cx="3476447" cy="2710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243000" bIns="54000" rtlCol="0" anchor="ctr"/>
            <a:lstStyle/>
            <a:p>
              <a:pPr algn="r" defTabSz="685800">
                <a:defRPr/>
              </a:pPr>
              <a:r>
                <a:rPr lang="el-GR" sz="1350" dirty="0">
                  <a:solidFill>
                    <a:prstClr val="white"/>
                  </a:solidFill>
                  <a:latin typeface="Calibri"/>
                </a:rPr>
                <a:t>ΣΥΧΝΟΤΗΤΑ (n=378)</a:t>
              </a:r>
            </a:p>
          </p:txBody>
        </p:sp>
        <p:sp>
          <p:nvSpPr>
            <p:cNvPr id="64" name="Oval 63">
              <a:extLst>
                <a:ext uri="{FF2B5EF4-FFF2-40B4-BE49-F238E27FC236}">
                  <a16:creationId xmlns:a16="http://schemas.microsoft.com/office/drawing/2014/main" id="{6D17BB54-7D55-4DDD-8921-813580D4C202}"/>
                </a:ext>
              </a:extLst>
            </p:cNvPr>
            <p:cNvSpPr/>
            <p:nvPr/>
          </p:nvSpPr>
          <p:spPr>
            <a:xfrm>
              <a:off x="3981331" y="2267886"/>
              <a:ext cx="814800" cy="814800"/>
            </a:xfrm>
            <a:prstGeom prst="ellipse">
              <a:avLst/>
            </a:prstGeom>
            <a:solidFill>
              <a:schemeClr val="accent6"/>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FFFFFF"/>
                  </a:solidFill>
                  <a:latin typeface="Impact" panose="020B0806030902050204" pitchFamily="34" charset="0"/>
                </a:rPr>
                <a:t>85,8</a:t>
              </a:r>
              <a:r>
                <a:rPr lang="el-GR" sz="1350" baseline="30000" dirty="0">
                  <a:solidFill>
                    <a:srgbClr val="FFFFFF"/>
                  </a:solidFill>
                  <a:latin typeface="Impact" panose="020B0806030902050204" pitchFamily="34" charset="0"/>
                </a:rPr>
                <a:t>%</a:t>
              </a:r>
            </a:p>
          </p:txBody>
        </p:sp>
        <p:sp>
          <p:nvSpPr>
            <p:cNvPr id="69" name="Content Placeholder 22">
              <a:extLst>
                <a:ext uri="{FF2B5EF4-FFF2-40B4-BE49-F238E27FC236}">
                  <a16:creationId xmlns:a16="http://schemas.microsoft.com/office/drawing/2014/main" id="{D15ECB7D-0EC8-41E7-B9FD-5085ADCDD564}"/>
                </a:ext>
              </a:extLst>
            </p:cNvPr>
            <p:cNvSpPr txBox="1">
              <a:spLocks/>
            </p:cNvSpPr>
            <p:nvPr/>
          </p:nvSpPr>
          <p:spPr>
            <a:xfrm>
              <a:off x="3802309" y="197167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Κάθε μέρα</a:t>
              </a:r>
            </a:p>
          </p:txBody>
        </p:sp>
        <p:sp>
          <p:nvSpPr>
            <p:cNvPr id="74" name="Oval 73">
              <a:extLst>
                <a:ext uri="{FF2B5EF4-FFF2-40B4-BE49-F238E27FC236}">
                  <a16:creationId xmlns:a16="http://schemas.microsoft.com/office/drawing/2014/main" id="{2A579A1C-8CE7-4C36-9F5B-FE2BDFF37B42}"/>
                </a:ext>
              </a:extLst>
            </p:cNvPr>
            <p:cNvSpPr/>
            <p:nvPr/>
          </p:nvSpPr>
          <p:spPr>
            <a:xfrm>
              <a:off x="5548511" y="226788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6,1</a:t>
              </a:r>
              <a:r>
                <a:rPr lang="el-GR" sz="1350" baseline="30000" dirty="0">
                  <a:solidFill>
                    <a:srgbClr val="978984">
                      <a:lumMod val="75000"/>
                    </a:srgbClr>
                  </a:solidFill>
                  <a:latin typeface="Impact" panose="020B0806030902050204" pitchFamily="34" charset="0"/>
                </a:rPr>
                <a:t>%</a:t>
              </a:r>
            </a:p>
          </p:txBody>
        </p:sp>
        <p:sp>
          <p:nvSpPr>
            <p:cNvPr id="75" name="Content Placeholder 22">
              <a:extLst>
                <a:ext uri="{FF2B5EF4-FFF2-40B4-BE49-F238E27FC236}">
                  <a16:creationId xmlns:a16="http://schemas.microsoft.com/office/drawing/2014/main" id="{932E2BD1-89DD-457A-98FE-148D65D416D4}"/>
                </a:ext>
              </a:extLst>
            </p:cNvPr>
            <p:cNvSpPr txBox="1">
              <a:spLocks/>
            </p:cNvSpPr>
            <p:nvPr/>
          </p:nvSpPr>
          <p:spPr>
            <a:xfrm>
              <a:off x="5369489" y="197167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5 -6 ημέρες</a:t>
              </a:r>
            </a:p>
          </p:txBody>
        </p:sp>
        <p:sp>
          <p:nvSpPr>
            <p:cNvPr id="81" name="Oval 80">
              <a:extLst>
                <a:ext uri="{FF2B5EF4-FFF2-40B4-BE49-F238E27FC236}">
                  <a16:creationId xmlns:a16="http://schemas.microsoft.com/office/drawing/2014/main" id="{3EEC768E-9782-4AE3-B7A2-665C6E0AE6ED}"/>
                </a:ext>
              </a:extLst>
            </p:cNvPr>
            <p:cNvSpPr/>
            <p:nvPr/>
          </p:nvSpPr>
          <p:spPr>
            <a:xfrm>
              <a:off x="7115691" y="226788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5,0</a:t>
              </a:r>
              <a:r>
                <a:rPr lang="el-GR" sz="1350" baseline="30000" dirty="0">
                  <a:solidFill>
                    <a:srgbClr val="978984">
                      <a:lumMod val="75000"/>
                    </a:srgbClr>
                  </a:solidFill>
                  <a:latin typeface="Impact" panose="020B0806030902050204" pitchFamily="34" charset="0"/>
                </a:rPr>
                <a:t>%</a:t>
              </a:r>
            </a:p>
          </p:txBody>
        </p:sp>
        <p:sp>
          <p:nvSpPr>
            <p:cNvPr id="82" name="Content Placeholder 22">
              <a:extLst>
                <a:ext uri="{FF2B5EF4-FFF2-40B4-BE49-F238E27FC236}">
                  <a16:creationId xmlns:a16="http://schemas.microsoft.com/office/drawing/2014/main" id="{858984B5-C2BE-41FE-834C-44D1D27FDCC8}"/>
                </a:ext>
              </a:extLst>
            </p:cNvPr>
            <p:cNvSpPr txBox="1">
              <a:spLocks/>
            </p:cNvSpPr>
            <p:nvPr/>
          </p:nvSpPr>
          <p:spPr>
            <a:xfrm>
              <a:off x="6936669" y="197167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3 -4 ημέρες</a:t>
              </a:r>
            </a:p>
          </p:txBody>
        </p:sp>
        <p:sp>
          <p:nvSpPr>
            <p:cNvPr id="88" name="Oval 87">
              <a:extLst>
                <a:ext uri="{FF2B5EF4-FFF2-40B4-BE49-F238E27FC236}">
                  <a16:creationId xmlns:a16="http://schemas.microsoft.com/office/drawing/2014/main" id="{C5F866E0-3948-4BCC-ABF6-05D25DA5EC33}"/>
                </a:ext>
              </a:extLst>
            </p:cNvPr>
            <p:cNvSpPr/>
            <p:nvPr/>
          </p:nvSpPr>
          <p:spPr>
            <a:xfrm>
              <a:off x="8682871" y="226788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2,4</a:t>
              </a:r>
              <a:r>
                <a:rPr lang="el-GR" sz="1350" baseline="30000" dirty="0">
                  <a:solidFill>
                    <a:srgbClr val="978984">
                      <a:lumMod val="75000"/>
                    </a:srgbClr>
                  </a:solidFill>
                  <a:latin typeface="Impact" panose="020B0806030902050204" pitchFamily="34" charset="0"/>
                </a:rPr>
                <a:t>%</a:t>
              </a:r>
            </a:p>
          </p:txBody>
        </p:sp>
        <p:sp>
          <p:nvSpPr>
            <p:cNvPr id="89" name="Content Placeholder 22">
              <a:extLst>
                <a:ext uri="{FF2B5EF4-FFF2-40B4-BE49-F238E27FC236}">
                  <a16:creationId xmlns:a16="http://schemas.microsoft.com/office/drawing/2014/main" id="{F1F9DDA7-2E3D-41EC-B0BA-E7F68DBB1630}"/>
                </a:ext>
              </a:extLst>
            </p:cNvPr>
            <p:cNvSpPr txBox="1">
              <a:spLocks/>
            </p:cNvSpPr>
            <p:nvPr/>
          </p:nvSpPr>
          <p:spPr>
            <a:xfrm>
              <a:off x="8503849" y="197167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1 -2 ημέρες</a:t>
              </a:r>
            </a:p>
          </p:txBody>
        </p:sp>
        <p:sp>
          <p:nvSpPr>
            <p:cNvPr id="95" name="Oval 94">
              <a:extLst>
                <a:ext uri="{FF2B5EF4-FFF2-40B4-BE49-F238E27FC236}">
                  <a16:creationId xmlns:a16="http://schemas.microsoft.com/office/drawing/2014/main" id="{B2E7393A-6331-4B62-905C-44230866D67A}"/>
                </a:ext>
              </a:extLst>
            </p:cNvPr>
            <p:cNvSpPr/>
            <p:nvPr/>
          </p:nvSpPr>
          <p:spPr>
            <a:xfrm>
              <a:off x="10250050" y="2267886"/>
              <a:ext cx="814800" cy="814800"/>
            </a:xfrm>
            <a:prstGeom prst="ellipse">
              <a:avLst/>
            </a:prstGeom>
            <a:solidFill>
              <a:srgbClr val="FEE9D5">
                <a:alpha val="95000"/>
              </a:srgbClr>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0,3</a:t>
              </a:r>
              <a:r>
                <a:rPr lang="el-GR" sz="1350" baseline="30000" dirty="0">
                  <a:solidFill>
                    <a:srgbClr val="978984">
                      <a:lumMod val="75000"/>
                    </a:srgbClr>
                  </a:solidFill>
                  <a:latin typeface="Impact" panose="020B0806030902050204" pitchFamily="34" charset="0"/>
                </a:rPr>
                <a:t>%</a:t>
              </a:r>
            </a:p>
          </p:txBody>
        </p:sp>
        <p:sp>
          <p:nvSpPr>
            <p:cNvPr id="96" name="Content Placeholder 22">
              <a:extLst>
                <a:ext uri="{FF2B5EF4-FFF2-40B4-BE49-F238E27FC236}">
                  <a16:creationId xmlns:a16="http://schemas.microsoft.com/office/drawing/2014/main" id="{8F52C918-BDEA-4C07-A5A8-7809D78087F2}"/>
                </a:ext>
              </a:extLst>
            </p:cNvPr>
            <p:cNvSpPr txBox="1">
              <a:spLocks/>
            </p:cNvSpPr>
            <p:nvPr/>
          </p:nvSpPr>
          <p:spPr>
            <a:xfrm>
              <a:off x="10071028" y="197167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0 ημέρες</a:t>
              </a:r>
            </a:p>
          </p:txBody>
        </p:sp>
      </p:grpSp>
      <p:grpSp>
        <p:nvGrpSpPr>
          <p:cNvPr id="3" name="Group 2">
            <a:extLst>
              <a:ext uri="{FF2B5EF4-FFF2-40B4-BE49-F238E27FC236}">
                <a16:creationId xmlns:a16="http://schemas.microsoft.com/office/drawing/2014/main" id="{661AE31F-4FB6-434F-8A94-1621CC1ADA0D}"/>
              </a:ext>
            </a:extLst>
          </p:cNvPr>
          <p:cNvGrpSpPr/>
          <p:nvPr/>
        </p:nvGrpSpPr>
        <p:grpSpPr>
          <a:xfrm>
            <a:off x="-2" y="3342214"/>
            <a:ext cx="8432906" cy="833258"/>
            <a:chOff x="-2" y="3313285"/>
            <a:chExt cx="11243874" cy="1111011"/>
          </a:xfrm>
        </p:grpSpPr>
        <p:sp>
          <p:nvSpPr>
            <p:cNvPr id="66" name="Rectangle 65">
              <a:extLst>
                <a:ext uri="{FF2B5EF4-FFF2-40B4-BE49-F238E27FC236}">
                  <a16:creationId xmlns:a16="http://schemas.microsoft.com/office/drawing/2014/main" id="{68373F28-ABAB-4239-B7ED-73B8B300E068}"/>
                </a:ext>
              </a:extLst>
            </p:cNvPr>
            <p:cNvSpPr/>
            <p:nvPr/>
          </p:nvSpPr>
          <p:spPr>
            <a:xfrm>
              <a:off x="-2" y="3884521"/>
              <a:ext cx="3476447" cy="2710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243000" bIns="54000" rtlCol="0" anchor="ctr"/>
            <a:lstStyle/>
            <a:p>
              <a:pPr algn="r" defTabSz="685800">
                <a:defRPr/>
              </a:pPr>
              <a:r>
                <a:rPr lang="el-GR" sz="1350" dirty="0">
                  <a:solidFill>
                    <a:prstClr val="white"/>
                  </a:solidFill>
                  <a:latin typeface="Calibri"/>
                </a:rPr>
                <a:t>ΕΝΤΑΣΗ (n=378)</a:t>
              </a:r>
            </a:p>
          </p:txBody>
        </p:sp>
        <p:sp>
          <p:nvSpPr>
            <p:cNvPr id="70" name="Oval 69">
              <a:extLst>
                <a:ext uri="{FF2B5EF4-FFF2-40B4-BE49-F238E27FC236}">
                  <a16:creationId xmlns:a16="http://schemas.microsoft.com/office/drawing/2014/main" id="{4C117721-281D-4179-B982-514E30202C29}"/>
                </a:ext>
              </a:extLst>
            </p:cNvPr>
            <p:cNvSpPr/>
            <p:nvPr/>
          </p:nvSpPr>
          <p:spPr>
            <a:xfrm>
              <a:off x="3981331" y="360949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14,2</a:t>
              </a:r>
              <a:r>
                <a:rPr lang="el-GR" sz="1350" baseline="30000" dirty="0">
                  <a:solidFill>
                    <a:srgbClr val="978984">
                      <a:lumMod val="75000"/>
                    </a:srgbClr>
                  </a:solidFill>
                  <a:latin typeface="Impact" panose="020B0806030902050204" pitchFamily="34" charset="0"/>
                </a:rPr>
                <a:t>%</a:t>
              </a:r>
            </a:p>
          </p:txBody>
        </p:sp>
        <p:sp>
          <p:nvSpPr>
            <p:cNvPr id="71" name="Content Placeholder 22">
              <a:extLst>
                <a:ext uri="{FF2B5EF4-FFF2-40B4-BE49-F238E27FC236}">
                  <a16:creationId xmlns:a16="http://schemas.microsoft.com/office/drawing/2014/main" id="{FEA25CBE-8009-46BD-84CF-DA5B158A0781}"/>
                </a:ext>
              </a:extLst>
            </p:cNvPr>
            <p:cNvSpPr txBox="1">
              <a:spLocks/>
            </p:cNvSpPr>
            <p:nvPr/>
          </p:nvSpPr>
          <p:spPr>
            <a:xfrm>
              <a:off x="3802309" y="331328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Αφόρητος</a:t>
              </a:r>
            </a:p>
          </p:txBody>
        </p:sp>
        <p:sp>
          <p:nvSpPr>
            <p:cNvPr id="76" name="Oval 75">
              <a:extLst>
                <a:ext uri="{FF2B5EF4-FFF2-40B4-BE49-F238E27FC236}">
                  <a16:creationId xmlns:a16="http://schemas.microsoft.com/office/drawing/2014/main" id="{B98C45BA-AA1D-4A85-A593-257A271BDC38}"/>
                </a:ext>
              </a:extLst>
            </p:cNvPr>
            <p:cNvSpPr/>
            <p:nvPr/>
          </p:nvSpPr>
          <p:spPr>
            <a:xfrm>
              <a:off x="5548511" y="3609496"/>
              <a:ext cx="814800" cy="814800"/>
            </a:xfrm>
            <a:prstGeom prst="ellipse">
              <a:avLst/>
            </a:prstGeom>
            <a:solidFill>
              <a:schemeClr val="accent6"/>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FFFFFF"/>
                  </a:solidFill>
                  <a:latin typeface="Impact" panose="020B0806030902050204" pitchFamily="34" charset="0"/>
                </a:rPr>
                <a:t>46,3</a:t>
              </a:r>
              <a:r>
                <a:rPr lang="el-GR" sz="1350" baseline="30000" dirty="0">
                  <a:solidFill>
                    <a:srgbClr val="FFFFFF"/>
                  </a:solidFill>
                  <a:latin typeface="Impact" panose="020B0806030902050204" pitchFamily="34" charset="0"/>
                </a:rPr>
                <a:t>%</a:t>
              </a:r>
            </a:p>
          </p:txBody>
        </p:sp>
        <p:sp>
          <p:nvSpPr>
            <p:cNvPr id="77" name="Content Placeholder 22">
              <a:extLst>
                <a:ext uri="{FF2B5EF4-FFF2-40B4-BE49-F238E27FC236}">
                  <a16:creationId xmlns:a16="http://schemas.microsoft.com/office/drawing/2014/main" id="{F062200B-7807-4965-B93E-8C7FFAABAF9F}"/>
                </a:ext>
              </a:extLst>
            </p:cNvPr>
            <p:cNvSpPr txBox="1">
              <a:spLocks/>
            </p:cNvSpPr>
            <p:nvPr/>
          </p:nvSpPr>
          <p:spPr>
            <a:xfrm>
              <a:off x="5369489" y="331328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Έντονος</a:t>
              </a:r>
            </a:p>
          </p:txBody>
        </p:sp>
        <p:sp>
          <p:nvSpPr>
            <p:cNvPr id="83" name="Oval 82">
              <a:extLst>
                <a:ext uri="{FF2B5EF4-FFF2-40B4-BE49-F238E27FC236}">
                  <a16:creationId xmlns:a16="http://schemas.microsoft.com/office/drawing/2014/main" id="{88E55268-18A9-4E00-87FB-09AEF10B5BA9}"/>
                </a:ext>
              </a:extLst>
            </p:cNvPr>
            <p:cNvSpPr/>
            <p:nvPr/>
          </p:nvSpPr>
          <p:spPr>
            <a:xfrm>
              <a:off x="7115691" y="360949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34,7</a:t>
              </a:r>
              <a:r>
                <a:rPr lang="el-GR" sz="1350" baseline="30000" dirty="0">
                  <a:solidFill>
                    <a:srgbClr val="978984">
                      <a:lumMod val="75000"/>
                    </a:srgbClr>
                  </a:solidFill>
                  <a:latin typeface="Impact" panose="020B0806030902050204" pitchFamily="34" charset="0"/>
                </a:rPr>
                <a:t>%</a:t>
              </a:r>
            </a:p>
          </p:txBody>
        </p:sp>
        <p:sp>
          <p:nvSpPr>
            <p:cNvPr id="84" name="Content Placeholder 22">
              <a:extLst>
                <a:ext uri="{FF2B5EF4-FFF2-40B4-BE49-F238E27FC236}">
                  <a16:creationId xmlns:a16="http://schemas.microsoft.com/office/drawing/2014/main" id="{67B156EC-684C-4C7D-803A-0FBCFC9B4C70}"/>
                </a:ext>
              </a:extLst>
            </p:cNvPr>
            <p:cNvSpPr txBox="1">
              <a:spLocks/>
            </p:cNvSpPr>
            <p:nvPr/>
          </p:nvSpPr>
          <p:spPr>
            <a:xfrm>
              <a:off x="6936669" y="331328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Μέτριος</a:t>
              </a:r>
            </a:p>
          </p:txBody>
        </p:sp>
        <p:sp>
          <p:nvSpPr>
            <p:cNvPr id="90" name="Oval 89">
              <a:extLst>
                <a:ext uri="{FF2B5EF4-FFF2-40B4-BE49-F238E27FC236}">
                  <a16:creationId xmlns:a16="http://schemas.microsoft.com/office/drawing/2014/main" id="{D0029F52-F535-4FCA-9FFF-908FFE310CAB}"/>
                </a:ext>
              </a:extLst>
            </p:cNvPr>
            <p:cNvSpPr/>
            <p:nvPr/>
          </p:nvSpPr>
          <p:spPr>
            <a:xfrm>
              <a:off x="8682871" y="360949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4,2</a:t>
              </a:r>
              <a:r>
                <a:rPr lang="el-GR" sz="1350" baseline="30000" dirty="0">
                  <a:solidFill>
                    <a:srgbClr val="978984">
                      <a:lumMod val="75000"/>
                    </a:srgbClr>
                  </a:solidFill>
                  <a:latin typeface="Impact" panose="020B0806030902050204" pitchFamily="34" charset="0"/>
                </a:rPr>
                <a:t>%</a:t>
              </a:r>
            </a:p>
          </p:txBody>
        </p:sp>
        <p:sp>
          <p:nvSpPr>
            <p:cNvPr id="91" name="Content Placeholder 22">
              <a:extLst>
                <a:ext uri="{FF2B5EF4-FFF2-40B4-BE49-F238E27FC236}">
                  <a16:creationId xmlns:a16="http://schemas.microsoft.com/office/drawing/2014/main" id="{03D01456-B0E9-488D-919F-0B91A872DB99}"/>
                </a:ext>
              </a:extLst>
            </p:cNvPr>
            <p:cNvSpPr txBox="1">
              <a:spLocks/>
            </p:cNvSpPr>
            <p:nvPr/>
          </p:nvSpPr>
          <p:spPr>
            <a:xfrm>
              <a:off x="8503849" y="331328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Ήπιος</a:t>
              </a:r>
            </a:p>
          </p:txBody>
        </p:sp>
        <p:sp>
          <p:nvSpPr>
            <p:cNvPr id="97" name="Oval 96">
              <a:extLst>
                <a:ext uri="{FF2B5EF4-FFF2-40B4-BE49-F238E27FC236}">
                  <a16:creationId xmlns:a16="http://schemas.microsoft.com/office/drawing/2014/main" id="{1A4DD390-8C04-4050-A57C-FC93B87DC3FB}"/>
                </a:ext>
              </a:extLst>
            </p:cNvPr>
            <p:cNvSpPr/>
            <p:nvPr/>
          </p:nvSpPr>
          <p:spPr>
            <a:xfrm>
              <a:off x="10250050" y="3609496"/>
              <a:ext cx="814800" cy="814800"/>
            </a:xfrm>
            <a:prstGeom prst="ellipse">
              <a:avLst/>
            </a:prstGeom>
            <a:solidFill>
              <a:srgbClr val="FEE9D5">
                <a:alpha val="95000"/>
              </a:srgbClr>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0</a:t>
              </a:r>
              <a:r>
                <a:rPr lang="el-GR" sz="1350" baseline="30000" dirty="0">
                  <a:solidFill>
                    <a:srgbClr val="978984">
                      <a:lumMod val="75000"/>
                    </a:srgbClr>
                  </a:solidFill>
                  <a:latin typeface="Impact" panose="020B0806030902050204" pitchFamily="34" charset="0"/>
                </a:rPr>
                <a:t>%</a:t>
              </a:r>
            </a:p>
          </p:txBody>
        </p:sp>
        <p:sp>
          <p:nvSpPr>
            <p:cNvPr id="98" name="Content Placeholder 22">
              <a:extLst>
                <a:ext uri="{FF2B5EF4-FFF2-40B4-BE49-F238E27FC236}">
                  <a16:creationId xmlns:a16="http://schemas.microsoft.com/office/drawing/2014/main" id="{1F7ED5C9-C2D8-4582-B49B-200922914AA8}"/>
                </a:ext>
              </a:extLst>
            </p:cNvPr>
            <p:cNvSpPr txBox="1">
              <a:spLocks/>
            </p:cNvSpPr>
            <p:nvPr/>
          </p:nvSpPr>
          <p:spPr>
            <a:xfrm>
              <a:off x="10071028" y="3313285"/>
              <a:ext cx="1172844" cy="22606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Απών</a:t>
              </a:r>
            </a:p>
          </p:txBody>
        </p:sp>
      </p:grpSp>
      <p:grpSp>
        <p:nvGrpSpPr>
          <p:cNvPr id="6" name="Group 5">
            <a:extLst>
              <a:ext uri="{FF2B5EF4-FFF2-40B4-BE49-F238E27FC236}">
                <a16:creationId xmlns:a16="http://schemas.microsoft.com/office/drawing/2014/main" id="{15FD5149-6817-4ADD-BFCA-D62C83629E19}"/>
              </a:ext>
            </a:extLst>
          </p:cNvPr>
          <p:cNvGrpSpPr/>
          <p:nvPr/>
        </p:nvGrpSpPr>
        <p:grpSpPr>
          <a:xfrm>
            <a:off x="-2" y="4353769"/>
            <a:ext cx="8432906" cy="833258"/>
            <a:chOff x="-2" y="4662025"/>
            <a:chExt cx="11243874" cy="1111011"/>
          </a:xfrm>
        </p:grpSpPr>
        <p:sp>
          <p:nvSpPr>
            <p:cNvPr id="73" name="Content Placeholder 22">
              <a:extLst>
                <a:ext uri="{FF2B5EF4-FFF2-40B4-BE49-F238E27FC236}">
                  <a16:creationId xmlns:a16="http://schemas.microsoft.com/office/drawing/2014/main" id="{8CDD42B2-316A-4C6E-AC9B-18088BC84D92}"/>
                </a:ext>
              </a:extLst>
            </p:cNvPr>
            <p:cNvSpPr txBox="1">
              <a:spLocks/>
            </p:cNvSpPr>
            <p:nvPr/>
          </p:nvSpPr>
          <p:spPr>
            <a:xfrm>
              <a:off x="3802309" y="4662025"/>
              <a:ext cx="1172844" cy="226060"/>
            </a:xfrm>
            <a:prstGeom prst="rect">
              <a:avLst/>
            </a:prstGeom>
          </p:spPr>
          <p:txBody>
            <a:bodyPr vert="horz" lIns="0" tIns="0" rIns="0" bIns="0" rtlCol="0" anchor="b">
              <a:normAutofit fontScale="92500"/>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Όλη την ημέρα</a:t>
              </a:r>
            </a:p>
          </p:txBody>
        </p:sp>
        <p:sp>
          <p:nvSpPr>
            <p:cNvPr id="79" name="Content Placeholder 22">
              <a:extLst>
                <a:ext uri="{FF2B5EF4-FFF2-40B4-BE49-F238E27FC236}">
                  <a16:creationId xmlns:a16="http://schemas.microsoft.com/office/drawing/2014/main" id="{67AADA3F-0F4B-46F0-9E5F-366AA23FA261}"/>
                </a:ext>
              </a:extLst>
            </p:cNvPr>
            <p:cNvSpPr txBox="1">
              <a:spLocks/>
            </p:cNvSpPr>
            <p:nvPr/>
          </p:nvSpPr>
          <p:spPr>
            <a:xfrm>
              <a:off x="5369489" y="4662025"/>
              <a:ext cx="1172844" cy="226060"/>
            </a:xfrm>
            <a:prstGeom prst="rect">
              <a:avLst/>
            </a:prstGeom>
          </p:spPr>
          <p:txBody>
            <a:bodyPr vert="horz" lIns="0" tIns="0" rIns="0" bIns="0" rtlCol="0" anchor="b">
              <a:normAutofit fontScale="55000" lnSpcReduction="20000"/>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18 έως 24 ώρες/ημέρα</a:t>
              </a:r>
            </a:p>
          </p:txBody>
        </p:sp>
        <p:sp>
          <p:nvSpPr>
            <p:cNvPr id="86" name="Content Placeholder 22">
              <a:extLst>
                <a:ext uri="{FF2B5EF4-FFF2-40B4-BE49-F238E27FC236}">
                  <a16:creationId xmlns:a16="http://schemas.microsoft.com/office/drawing/2014/main" id="{AE31D0D6-3961-4DC7-9AF2-6EA9D2DAB2D8}"/>
                </a:ext>
              </a:extLst>
            </p:cNvPr>
            <p:cNvSpPr txBox="1">
              <a:spLocks/>
            </p:cNvSpPr>
            <p:nvPr/>
          </p:nvSpPr>
          <p:spPr>
            <a:xfrm>
              <a:off x="6936669" y="4662025"/>
              <a:ext cx="1172844" cy="226060"/>
            </a:xfrm>
            <a:prstGeom prst="rect">
              <a:avLst/>
            </a:prstGeom>
          </p:spPr>
          <p:txBody>
            <a:bodyPr vert="horz" lIns="0" tIns="0" rIns="0" bIns="0" rtlCol="0" anchor="b">
              <a:normAutofit fontScale="55000" lnSpcReduction="20000"/>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12 έως &lt;18 ώρες/ημέρα</a:t>
              </a:r>
            </a:p>
          </p:txBody>
        </p:sp>
        <p:sp>
          <p:nvSpPr>
            <p:cNvPr id="93" name="Content Placeholder 22">
              <a:extLst>
                <a:ext uri="{FF2B5EF4-FFF2-40B4-BE49-F238E27FC236}">
                  <a16:creationId xmlns:a16="http://schemas.microsoft.com/office/drawing/2014/main" id="{51563CD3-813E-4658-B91E-6D594B217FE4}"/>
                </a:ext>
              </a:extLst>
            </p:cNvPr>
            <p:cNvSpPr txBox="1">
              <a:spLocks/>
            </p:cNvSpPr>
            <p:nvPr/>
          </p:nvSpPr>
          <p:spPr>
            <a:xfrm>
              <a:off x="8503849" y="4662025"/>
              <a:ext cx="1172844" cy="226060"/>
            </a:xfrm>
            <a:prstGeom prst="rect">
              <a:avLst/>
            </a:prstGeom>
          </p:spPr>
          <p:txBody>
            <a:bodyPr vert="horz" lIns="0" tIns="0" rIns="0" bIns="0" rtlCol="0" anchor="b">
              <a:normAutofit fontScale="55000" lnSpcReduction="20000"/>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6 έως &lt;12 ώρες/ημέρα</a:t>
              </a:r>
            </a:p>
          </p:txBody>
        </p:sp>
        <p:sp>
          <p:nvSpPr>
            <p:cNvPr id="67" name="Rectangle 66">
              <a:extLst>
                <a:ext uri="{FF2B5EF4-FFF2-40B4-BE49-F238E27FC236}">
                  <a16:creationId xmlns:a16="http://schemas.microsoft.com/office/drawing/2014/main" id="{A48F99E8-F049-4E67-9D45-42A6ACF5DB89}"/>
                </a:ext>
              </a:extLst>
            </p:cNvPr>
            <p:cNvSpPr/>
            <p:nvPr/>
          </p:nvSpPr>
          <p:spPr>
            <a:xfrm>
              <a:off x="-2" y="5229296"/>
              <a:ext cx="3476447" cy="2710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243000" bIns="54000" rtlCol="0" anchor="ctr"/>
            <a:lstStyle/>
            <a:p>
              <a:pPr algn="r" defTabSz="685800">
                <a:defRPr/>
              </a:pPr>
              <a:r>
                <a:rPr lang="el-GR" sz="1350" dirty="0">
                  <a:solidFill>
                    <a:prstClr val="white"/>
                  </a:solidFill>
                  <a:latin typeface="Calibri"/>
                </a:rPr>
                <a:t>ΔΙΑΡΚΕΙΑ ΚΝΗΣΜΟΥ (n=379)</a:t>
              </a:r>
            </a:p>
          </p:txBody>
        </p:sp>
        <p:sp>
          <p:nvSpPr>
            <p:cNvPr id="72" name="Oval 71">
              <a:extLst>
                <a:ext uri="{FF2B5EF4-FFF2-40B4-BE49-F238E27FC236}">
                  <a16:creationId xmlns:a16="http://schemas.microsoft.com/office/drawing/2014/main" id="{999137CD-A612-4C6D-A185-3DA84AF49A34}"/>
                </a:ext>
              </a:extLst>
            </p:cNvPr>
            <p:cNvSpPr/>
            <p:nvPr/>
          </p:nvSpPr>
          <p:spPr>
            <a:xfrm>
              <a:off x="3981331" y="4958236"/>
              <a:ext cx="814800" cy="814800"/>
            </a:xfrm>
            <a:prstGeom prst="ellipse">
              <a:avLst/>
            </a:prstGeom>
            <a:solidFill>
              <a:schemeClr val="accent6"/>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FFFFFF"/>
                  </a:solidFill>
                  <a:latin typeface="Impact" panose="020B0806030902050204" pitchFamily="34" charset="0"/>
                </a:rPr>
                <a:t>29,7</a:t>
              </a:r>
              <a:r>
                <a:rPr lang="el-GR" sz="1350" baseline="30000" dirty="0">
                  <a:solidFill>
                    <a:srgbClr val="FFFFFF"/>
                  </a:solidFill>
                  <a:latin typeface="Impact" panose="020B0806030902050204" pitchFamily="34" charset="0"/>
                </a:rPr>
                <a:t>%</a:t>
              </a:r>
            </a:p>
          </p:txBody>
        </p:sp>
        <p:sp>
          <p:nvSpPr>
            <p:cNvPr id="78" name="Oval 77">
              <a:extLst>
                <a:ext uri="{FF2B5EF4-FFF2-40B4-BE49-F238E27FC236}">
                  <a16:creationId xmlns:a16="http://schemas.microsoft.com/office/drawing/2014/main" id="{2EF0413D-9DB1-4D69-A82D-71AA3764AC01}"/>
                </a:ext>
              </a:extLst>
            </p:cNvPr>
            <p:cNvSpPr/>
            <p:nvPr/>
          </p:nvSpPr>
          <p:spPr>
            <a:xfrm>
              <a:off x="5548511" y="495823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11,8</a:t>
              </a:r>
              <a:r>
                <a:rPr lang="el-GR" sz="1350" baseline="30000" dirty="0">
                  <a:solidFill>
                    <a:srgbClr val="978984">
                      <a:lumMod val="75000"/>
                    </a:srgbClr>
                  </a:solidFill>
                  <a:latin typeface="Impact" panose="020B0806030902050204" pitchFamily="34" charset="0"/>
                </a:rPr>
                <a:t>%</a:t>
              </a:r>
            </a:p>
          </p:txBody>
        </p:sp>
        <p:sp>
          <p:nvSpPr>
            <p:cNvPr id="85" name="Oval 84">
              <a:extLst>
                <a:ext uri="{FF2B5EF4-FFF2-40B4-BE49-F238E27FC236}">
                  <a16:creationId xmlns:a16="http://schemas.microsoft.com/office/drawing/2014/main" id="{22659CEA-0E1A-4AE9-A87A-79C29FC2BCB1}"/>
                </a:ext>
              </a:extLst>
            </p:cNvPr>
            <p:cNvSpPr/>
            <p:nvPr/>
          </p:nvSpPr>
          <p:spPr>
            <a:xfrm>
              <a:off x="7115691" y="495823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21,3</a:t>
              </a:r>
              <a:r>
                <a:rPr lang="el-GR" sz="1350" baseline="30000" dirty="0">
                  <a:solidFill>
                    <a:srgbClr val="978984">
                      <a:lumMod val="75000"/>
                    </a:srgbClr>
                  </a:solidFill>
                  <a:latin typeface="Impact" panose="020B0806030902050204" pitchFamily="34" charset="0"/>
                </a:rPr>
                <a:t>%</a:t>
              </a:r>
            </a:p>
          </p:txBody>
        </p:sp>
        <p:sp>
          <p:nvSpPr>
            <p:cNvPr id="92" name="Oval 91">
              <a:extLst>
                <a:ext uri="{FF2B5EF4-FFF2-40B4-BE49-F238E27FC236}">
                  <a16:creationId xmlns:a16="http://schemas.microsoft.com/office/drawing/2014/main" id="{111AC423-6AAC-489A-AFE1-7FBFBCFB069A}"/>
                </a:ext>
              </a:extLst>
            </p:cNvPr>
            <p:cNvSpPr/>
            <p:nvPr/>
          </p:nvSpPr>
          <p:spPr>
            <a:xfrm>
              <a:off x="8682871" y="4958236"/>
              <a:ext cx="814800" cy="814800"/>
            </a:xfrm>
            <a:prstGeom prst="ellipse">
              <a:avLst/>
            </a:prstGeom>
            <a:solidFill>
              <a:srgbClr val="FEE9D5"/>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18,2</a:t>
              </a:r>
              <a:r>
                <a:rPr lang="el-GR" sz="1350" baseline="30000" dirty="0">
                  <a:solidFill>
                    <a:srgbClr val="978984">
                      <a:lumMod val="75000"/>
                    </a:srgbClr>
                  </a:solidFill>
                  <a:latin typeface="Impact" panose="020B0806030902050204" pitchFamily="34" charset="0"/>
                </a:rPr>
                <a:t>%</a:t>
              </a:r>
            </a:p>
          </p:txBody>
        </p:sp>
        <p:sp>
          <p:nvSpPr>
            <p:cNvPr id="99" name="Oval 98">
              <a:extLst>
                <a:ext uri="{FF2B5EF4-FFF2-40B4-BE49-F238E27FC236}">
                  <a16:creationId xmlns:a16="http://schemas.microsoft.com/office/drawing/2014/main" id="{133D74FE-B9EF-4B08-8D23-BD7E6BC10C8E}"/>
                </a:ext>
              </a:extLst>
            </p:cNvPr>
            <p:cNvSpPr/>
            <p:nvPr/>
          </p:nvSpPr>
          <p:spPr>
            <a:xfrm>
              <a:off x="10250050" y="4958236"/>
              <a:ext cx="814800" cy="814800"/>
            </a:xfrm>
            <a:prstGeom prst="ellipse">
              <a:avLst/>
            </a:prstGeom>
            <a:solidFill>
              <a:srgbClr val="FEE9D5">
                <a:alpha val="95000"/>
              </a:srgbClr>
            </a:solidFill>
            <a:ln w="31750" cap="flat" cmpd="sng" algn="ctr">
              <a:solidFill>
                <a:schemeClr val="bg1"/>
              </a:solidFill>
              <a:prstDash val="solid"/>
              <a:miter lim="800000"/>
            </a:ln>
            <a:effectLst>
              <a:outerShdw blurRad="63500" sx="102000" sy="102000" algn="ctr" rotWithShape="0">
                <a:prstClr val="black">
                  <a:alpha val="40000"/>
                </a:prstClr>
              </a:outerShdw>
            </a:effectLst>
          </p:spPr>
          <p:txBody>
            <a:bodyPr lIns="0" tIns="0" rIns="0" bIns="0" rtlCol="0" anchor="ctr"/>
            <a:lstStyle/>
            <a:p>
              <a:pPr algn="ctr" defTabSz="685800">
                <a:defRPr/>
              </a:pPr>
              <a:r>
                <a:rPr lang="el-GR" sz="1500" dirty="0">
                  <a:solidFill>
                    <a:srgbClr val="978984">
                      <a:lumMod val="75000"/>
                    </a:srgbClr>
                  </a:solidFill>
                  <a:latin typeface="Impact" panose="020B0806030902050204" pitchFamily="34" charset="0"/>
                </a:rPr>
                <a:t>18,7</a:t>
              </a:r>
              <a:r>
                <a:rPr lang="el-GR" sz="1350" baseline="30000" dirty="0">
                  <a:solidFill>
                    <a:srgbClr val="978984">
                      <a:lumMod val="75000"/>
                    </a:srgbClr>
                  </a:solidFill>
                  <a:latin typeface="Impact" panose="020B0806030902050204" pitchFamily="34" charset="0"/>
                </a:rPr>
                <a:t>%</a:t>
              </a:r>
            </a:p>
          </p:txBody>
        </p:sp>
        <p:sp>
          <p:nvSpPr>
            <p:cNvPr id="100" name="Content Placeholder 22">
              <a:extLst>
                <a:ext uri="{FF2B5EF4-FFF2-40B4-BE49-F238E27FC236}">
                  <a16:creationId xmlns:a16="http://schemas.microsoft.com/office/drawing/2014/main" id="{2C9FB68D-DDDD-476A-A6FC-25016300BC00}"/>
                </a:ext>
              </a:extLst>
            </p:cNvPr>
            <p:cNvSpPr txBox="1">
              <a:spLocks/>
            </p:cNvSpPr>
            <p:nvPr/>
          </p:nvSpPr>
          <p:spPr>
            <a:xfrm>
              <a:off x="10071028" y="4662025"/>
              <a:ext cx="1172844" cy="226060"/>
            </a:xfrm>
            <a:prstGeom prst="rect">
              <a:avLst/>
            </a:prstGeom>
          </p:spPr>
          <p:txBody>
            <a:bodyPr vert="horz" lIns="0" tIns="0" rIns="0" bIns="0" rtlCol="0" anchor="b">
              <a:normAutofit fontScale="85000" lnSpcReduction="10000"/>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1800"/>
                </a:spcBef>
                <a:defRPr/>
              </a:pPr>
              <a:r>
                <a:rPr lang="el-GR" sz="1200" dirty="0">
                  <a:solidFill>
                    <a:srgbClr val="978984">
                      <a:lumMod val="75000"/>
                    </a:srgbClr>
                  </a:solidFill>
                  <a:latin typeface="Calibri"/>
                </a:rPr>
                <a:t>&lt;6 ώρες/ημέρα</a:t>
              </a:r>
            </a:p>
          </p:txBody>
        </p:sp>
      </p:grpSp>
      <p:sp>
        <p:nvSpPr>
          <p:cNvPr id="111" name="Rectangle 110">
            <a:extLst>
              <a:ext uri="{FF2B5EF4-FFF2-40B4-BE49-F238E27FC236}">
                <a16:creationId xmlns:a16="http://schemas.microsoft.com/office/drawing/2014/main" id="{9B5BE895-0C99-40AE-9E24-DB4777629563}"/>
              </a:ext>
            </a:extLst>
          </p:cNvPr>
          <p:cNvSpPr/>
          <p:nvPr/>
        </p:nvSpPr>
        <p:spPr>
          <a:xfrm>
            <a:off x="3" y="1967515"/>
            <a:ext cx="6593681" cy="203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marL="371475" defTabSz="685800">
              <a:defRPr/>
            </a:pPr>
            <a:r>
              <a:rPr lang="el-GR" sz="1350" dirty="0">
                <a:solidFill>
                  <a:prstClr val="white"/>
                </a:solidFill>
                <a:latin typeface="Calibri"/>
              </a:rPr>
              <a:t>ΚΝΗΣΜΟΣ ΣΕ ΕΝΗΛΙΚΕΣ ΜΕ ΜΕΤΡΙΑ ΕΩΣ ΣΟΒΑΡΗ ΑΔ*</a:t>
            </a:r>
            <a:r>
              <a:rPr lang="el-GR" sz="1350" baseline="30000" dirty="0">
                <a:solidFill>
                  <a:prstClr val="white"/>
                </a:solidFill>
                <a:latin typeface="Calibri"/>
              </a:rPr>
              <a:t>,†</a:t>
            </a:r>
          </a:p>
        </p:txBody>
      </p:sp>
    </p:spTree>
    <p:extLst>
      <p:ext uri="{BB962C8B-B14F-4D97-AF65-F5344CB8AC3E}">
        <p14:creationId xmlns:p14="http://schemas.microsoft.com/office/powerpoint/2010/main" val="429218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459D1A6B-3F15-4D77-B530-CA8C9A8A45C1}"/>
              </a:ext>
            </a:extLst>
          </p:cNvPr>
          <p:cNvGrpSpPr/>
          <p:nvPr/>
        </p:nvGrpSpPr>
        <p:grpSpPr>
          <a:xfrm rot="1800000">
            <a:off x="3166063" y="1806924"/>
            <a:ext cx="3156728" cy="2915507"/>
            <a:chOff x="4120120" y="1281706"/>
            <a:chExt cx="4208970" cy="3887342"/>
          </a:xfrm>
        </p:grpSpPr>
        <p:sp>
          <p:nvSpPr>
            <p:cNvPr id="6" name="Freihandform: Form 5">
              <a:extLst>
                <a:ext uri="{FF2B5EF4-FFF2-40B4-BE49-F238E27FC236}">
                  <a16:creationId xmlns:a16="http://schemas.microsoft.com/office/drawing/2014/main" id="{F87DBCF5-6EA5-4879-B29B-26151B0A40C5}"/>
                </a:ext>
              </a:extLst>
            </p:cNvPr>
            <p:cNvSpPr/>
            <p:nvPr/>
          </p:nvSpPr>
          <p:spPr>
            <a:xfrm rot="16200000">
              <a:off x="5902466" y="2429753"/>
              <a:ext cx="644279" cy="33050"/>
            </a:xfrm>
            <a:custGeom>
              <a:avLst/>
              <a:gdLst>
                <a:gd name="connsiteX0" fmla="*/ 0 w 644279"/>
                <a:gd name="connsiteY0" fmla="*/ 16525 h 33050"/>
                <a:gd name="connsiteX1" fmla="*/ 644279 w 644279"/>
                <a:gd name="connsiteY1" fmla="*/ 16525 h 33050"/>
              </a:gdLst>
              <a:ahLst/>
              <a:cxnLst>
                <a:cxn ang="0">
                  <a:pos x="connsiteX0" y="connsiteY0"/>
                </a:cxn>
                <a:cxn ang="0">
                  <a:pos x="connsiteX1" y="connsiteY1"/>
                </a:cxn>
              </a:cxnLst>
              <a:rect l="l" t="t" r="r" b="b"/>
              <a:pathLst>
                <a:path w="644279" h="33050">
                  <a:moveTo>
                    <a:pt x="0" y="16525"/>
                  </a:moveTo>
                  <a:lnTo>
                    <a:pt x="644279" y="16525"/>
                  </a:lnTo>
                </a:path>
              </a:pathLst>
            </a:custGeom>
            <a:noFill/>
            <a:ln>
              <a:solidFill>
                <a:schemeClr val="bg1">
                  <a:lumMod val="50000"/>
                </a:schemeClr>
              </a:solidFill>
              <a:tailEnd w="lg"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9050" tIns="314" rIns="239049" bIns="314" numCol="1" spcCol="1270" anchor="ctr" anchorCtr="0">
              <a:noAutofit/>
            </a:bodyPr>
            <a:lstStyle/>
            <a:p>
              <a:pPr algn="ctr" defTabSz="166688">
                <a:lnSpc>
                  <a:spcPct val="90000"/>
                </a:lnSpc>
                <a:spcBef>
                  <a:spcPct val="0"/>
                </a:spcBef>
                <a:spcAft>
                  <a:spcPct val="35000"/>
                </a:spcAft>
                <a:defRPr/>
              </a:pPr>
              <a:endParaRPr lang="en-US" sz="375">
                <a:solidFill>
                  <a:srgbClr val="3C3C3B">
                    <a:hueOff val="0"/>
                    <a:satOff val="0"/>
                    <a:lumOff val="0"/>
                    <a:alphaOff val="0"/>
                  </a:srgbClr>
                </a:solidFill>
                <a:latin typeface="Arial"/>
              </a:endParaRPr>
            </a:p>
          </p:txBody>
        </p:sp>
        <p:sp>
          <p:nvSpPr>
            <p:cNvPr id="7" name="Freihandform: Form 6">
              <a:extLst>
                <a:ext uri="{FF2B5EF4-FFF2-40B4-BE49-F238E27FC236}">
                  <a16:creationId xmlns:a16="http://schemas.microsoft.com/office/drawing/2014/main" id="{B24C58F7-5803-4370-B3D3-C3DB0C4C4D16}"/>
                </a:ext>
              </a:extLst>
            </p:cNvPr>
            <p:cNvSpPr/>
            <p:nvPr/>
          </p:nvSpPr>
          <p:spPr>
            <a:xfrm>
              <a:off x="5803389" y="1281706"/>
              <a:ext cx="842432" cy="842432"/>
            </a:xfrm>
            <a:custGeom>
              <a:avLst/>
              <a:gdLst>
                <a:gd name="connsiteX0" fmla="*/ 0 w 842432"/>
                <a:gd name="connsiteY0" fmla="*/ 421216 h 842432"/>
                <a:gd name="connsiteX1" fmla="*/ 421216 w 842432"/>
                <a:gd name="connsiteY1" fmla="*/ 0 h 842432"/>
                <a:gd name="connsiteX2" fmla="*/ 842432 w 842432"/>
                <a:gd name="connsiteY2" fmla="*/ 421216 h 842432"/>
                <a:gd name="connsiteX3" fmla="*/ 421216 w 842432"/>
                <a:gd name="connsiteY3" fmla="*/ 842432 h 842432"/>
                <a:gd name="connsiteX4" fmla="*/ 0 w 842432"/>
                <a:gd name="connsiteY4" fmla="*/ 421216 h 84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32" h="842432">
                  <a:moveTo>
                    <a:pt x="0" y="421216"/>
                  </a:moveTo>
                  <a:cubicBezTo>
                    <a:pt x="0" y="188585"/>
                    <a:pt x="188585" y="0"/>
                    <a:pt x="421216" y="0"/>
                  </a:cubicBezTo>
                  <a:cubicBezTo>
                    <a:pt x="653847" y="0"/>
                    <a:pt x="842432" y="188585"/>
                    <a:pt x="842432" y="421216"/>
                  </a:cubicBezTo>
                  <a:cubicBezTo>
                    <a:pt x="842432" y="653847"/>
                    <a:pt x="653847" y="842432"/>
                    <a:pt x="421216" y="842432"/>
                  </a:cubicBezTo>
                  <a:cubicBezTo>
                    <a:pt x="188585" y="842432"/>
                    <a:pt x="0" y="653847"/>
                    <a:pt x="0" y="421216"/>
                  </a:cubicBezTo>
                  <a:close/>
                </a:path>
              </a:pathLst>
            </a:custGeom>
            <a:noFill/>
            <a:ln>
              <a:solidFill>
                <a:srgbClr val="E9171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01" tIns="101101" rIns="101101" bIns="101101" numCol="1" spcCol="1270" anchor="ctr" anchorCtr="0">
              <a:noAutofit/>
            </a:bodyPr>
            <a:lstStyle/>
            <a:p>
              <a:pPr algn="ctr" defTabSz="600075">
                <a:lnSpc>
                  <a:spcPct val="90000"/>
                </a:lnSpc>
                <a:spcBef>
                  <a:spcPct val="0"/>
                </a:spcBef>
                <a:spcAft>
                  <a:spcPct val="35000"/>
                </a:spcAft>
                <a:defRPr/>
              </a:pPr>
              <a:endParaRPr lang="en-US" sz="1350">
                <a:solidFill>
                  <a:prstClr val="white"/>
                </a:solidFill>
                <a:latin typeface="Arial"/>
              </a:endParaRPr>
            </a:p>
          </p:txBody>
        </p:sp>
        <p:sp>
          <p:nvSpPr>
            <p:cNvPr id="8" name="Freihandform: Form 7">
              <a:extLst>
                <a:ext uri="{FF2B5EF4-FFF2-40B4-BE49-F238E27FC236}">
                  <a16:creationId xmlns:a16="http://schemas.microsoft.com/office/drawing/2014/main" id="{092D7721-27AC-4CF7-88AC-B485DED66CB2}"/>
                </a:ext>
              </a:extLst>
            </p:cNvPr>
            <p:cNvSpPr/>
            <p:nvPr/>
          </p:nvSpPr>
          <p:spPr>
            <a:xfrm rot="19800000">
              <a:off x="6941970" y="3029911"/>
              <a:ext cx="644279" cy="33050"/>
            </a:xfrm>
            <a:custGeom>
              <a:avLst/>
              <a:gdLst>
                <a:gd name="connsiteX0" fmla="*/ 0 w 644279"/>
                <a:gd name="connsiteY0" fmla="*/ 16525 h 33050"/>
                <a:gd name="connsiteX1" fmla="*/ 644279 w 644279"/>
                <a:gd name="connsiteY1" fmla="*/ 16525 h 33050"/>
              </a:gdLst>
              <a:ahLst/>
              <a:cxnLst>
                <a:cxn ang="0">
                  <a:pos x="connsiteX0" y="connsiteY0"/>
                </a:cxn>
                <a:cxn ang="0">
                  <a:pos x="connsiteX1" y="connsiteY1"/>
                </a:cxn>
              </a:cxnLst>
              <a:rect l="l" t="t" r="r" b="b"/>
              <a:pathLst>
                <a:path w="644279" h="33050">
                  <a:moveTo>
                    <a:pt x="0" y="16525"/>
                  </a:moveTo>
                  <a:lnTo>
                    <a:pt x="644279" y="16525"/>
                  </a:lnTo>
                </a:path>
              </a:pathLst>
            </a:custGeom>
            <a:noFill/>
            <a:ln>
              <a:solidFill>
                <a:schemeClr val="bg1">
                  <a:lumMod val="50000"/>
                </a:schemeClr>
              </a:solidFill>
              <a:tailEnd w="lg"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9049" tIns="313" rIns="239050" bIns="314" numCol="1" spcCol="1270" anchor="ctr" anchorCtr="0">
              <a:noAutofit/>
            </a:bodyPr>
            <a:lstStyle/>
            <a:p>
              <a:pPr algn="ctr" defTabSz="166688">
                <a:lnSpc>
                  <a:spcPct val="90000"/>
                </a:lnSpc>
                <a:spcBef>
                  <a:spcPct val="0"/>
                </a:spcBef>
                <a:spcAft>
                  <a:spcPct val="35000"/>
                </a:spcAft>
                <a:defRPr/>
              </a:pPr>
              <a:endParaRPr lang="en-US" sz="375">
                <a:solidFill>
                  <a:srgbClr val="3C3C3B">
                    <a:hueOff val="0"/>
                    <a:satOff val="0"/>
                    <a:lumOff val="0"/>
                    <a:alphaOff val="0"/>
                  </a:srgbClr>
                </a:solidFill>
                <a:latin typeface="Arial"/>
              </a:endParaRPr>
            </a:p>
          </p:txBody>
        </p:sp>
        <p:sp>
          <p:nvSpPr>
            <p:cNvPr id="9" name="Freihandform: Form 8">
              <a:extLst>
                <a:ext uri="{FF2B5EF4-FFF2-40B4-BE49-F238E27FC236}">
                  <a16:creationId xmlns:a16="http://schemas.microsoft.com/office/drawing/2014/main" id="{8E45723E-A1E3-4CB6-9013-5553EDA0864E}"/>
                </a:ext>
              </a:extLst>
            </p:cNvPr>
            <p:cNvSpPr/>
            <p:nvPr/>
          </p:nvSpPr>
          <p:spPr>
            <a:xfrm>
              <a:off x="7486658" y="2253542"/>
              <a:ext cx="842432" cy="842432"/>
            </a:xfrm>
            <a:custGeom>
              <a:avLst/>
              <a:gdLst>
                <a:gd name="connsiteX0" fmla="*/ 0 w 842432"/>
                <a:gd name="connsiteY0" fmla="*/ 421216 h 842432"/>
                <a:gd name="connsiteX1" fmla="*/ 421216 w 842432"/>
                <a:gd name="connsiteY1" fmla="*/ 0 h 842432"/>
                <a:gd name="connsiteX2" fmla="*/ 842432 w 842432"/>
                <a:gd name="connsiteY2" fmla="*/ 421216 h 842432"/>
                <a:gd name="connsiteX3" fmla="*/ 421216 w 842432"/>
                <a:gd name="connsiteY3" fmla="*/ 842432 h 842432"/>
                <a:gd name="connsiteX4" fmla="*/ 0 w 842432"/>
                <a:gd name="connsiteY4" fmla="*/ 421216 h 84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32" h="842432">
                  <a:moveTo>
                    <a:pt x="0" y="421216"/>
                  </a:moveTo>
                  <a:cubicBezTo>
                    <a:pt x="0" y="188585"/>
                    <a:pt x="188585" y="0"/>
                    <a:pt x="421216" y="0"/>
                  </a:cubicBezTo>
                  <a:cubicBezTo>
                    <a:pt x="653847" y="0"/>
                    <a:pt x="842432" y="188585"/>
                    <a:pt x="842432" y="421216"/>
                  </a:cubicBezTo>
                  <a:cubicBezTo>
                    <a:pt x="842432" y="653847"/>
                    <a:pt x="653847" y="842432"/>
                    <a:pt x="421216" y="842432"/>
                  </a:cubicBezTo>
                  <a:cubicBezTo>
                    <a:pt x="188585" y="842432"/>
                    <a:pt x="0" y="653847"/>
                    <a:pt x="0" y="421216"/>
                  </a:cubicBezTo>
                  <a:close/>
                </a:path>
              </a:pathLst>
            </a:custGeom>
            <a:noFill/>
            <a:ln>
              <a:solidFill>
                <a:srgbClr val="E9171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01" tIns="101101" rIns="101101" bIns="101101" numCol="1" spcCol="1270" anchor="ctr" anchorCtr="0">
              <a:noAutofit/>
            </a:bodyPr>
            <a:lstStyle/>
            <a:p>
              <a:pPr algn="ctr" defTabSz="600075">
                <a:lnSpc>
                  <a:spcPct val="90000"/>
                </a:lnSpc>
                <a:spcBef>
                  <a:spcPct val="0"/>
                </a:spcBef>
                <a:spcAft>
                  <a:spcPct val="35000"/>
                </a:spcAft>
                <a:defRPr/>
              </a:pPr>
              <a:endParaRPr lang="en-US" sz="1350">
                <a:solidFill>
                  <a:prstClr val="white"/>
                </a:solidFill>
                <a:latin typeface="Arial"/>
              </a:endParaRPr>
            </a:p>
          </p:txBody>
        </p:sp>
        <p:sp>
          <p:nvSpPr>
            <p:cNvPr id="10" name="Freihandform: Form 9">
              <a:extLst>
                <a:ext uri="{FF2B5EF4-FFF2-40B4-BE49-F238E27FC236}">
                  <a16:creationId xmlns:a16="http://schemas.microsoft.com/office/drawing/2014/main" id="{B531346F-5C6F-45D4-8E29-8E199E26F26A}"/>
                </a:ext>
              </a:extLst>
            </p:cNvPr>
            <p:cNvSpPr/>
            <p:nvPr/>
          </p:nvSpPr>
          <p:spPr>
            <a:xfrm rot="1800000">
              <a:off x="6941970" y="4230227"/>
              <a:ext cx="644279" cy="33050"/>
            </a:xfrm>
            <a:custGeom>
              <a:avLst/>
              <a:gdLst>
                <a:gd name="connsiteX0" fmla="*/ 0 w 644279"/>
                <a:gd name="connsiteY0" fmla="*/ 16525 h 33050"/>
                <a:gd name="connsiteX1" fmla="*/ 644279 w 644279"/>
                <a:gd name="connsiteY1" fmla="*/ 16525 h 33050"/>
              </a:gdLst>
              <a:ahLst/>
              <a:cxnLst>
                <a:cxn ang="0">
                  <a:pos x="connsiteX0" y="connsiteY0"/>
                </a:cxn>
                <a:cxn ang="0">
                  <a:pos x="connsiteX1" y="connsiteY1"/>
                </a:cxn>
              </a:cxnLst>
              <a:rect l="l" t="t" r="r" b="b"/>
              <a:pathLst>
                <a:path w="644279" h="33050">
                  <a:moveTo>
                    <a:pt x="0" y="16525"/>
                  </a:moveTo>
                  <a:lnTo>
                    <a:pt x="644279" y="16525"/>
                  </a:lnTo>
                </a:path>
              </a:pathLst>
            </a:custGeom>
            <a:noFill/>
            <a:ln>
              <a:solidFill>
                <a:schemeClr val="bg1">
                  <a:lumMod val="50000"/>
                </a:schemeClr>
              </a:solidFill>
              <a:tailEnd w="lg"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9048" tIns="314" rIns="239051" bIns="314" numCol="1" spcCol="1270" anchor="ctr" anchorCtr="0">
              <a:noAutofit/>
            </a:bodyPr>
            <a:lstStyle/>
            <a:p>
              <a:pPr algn="ctr" defTabSz="166688">
                <a:lnSpc>
                  <a:spcPct val="90000"/>
                </a:lnSpc>
                <a:spcBef>
                  <a:spcPct val="0"/>
                </a:spcBef>
                <a:spcAft>
                  <a:spcPct val="35000"/>
                </a:spcAft>
                <a:defRPr/>
              </a:pPr>
              <a:endParaRPr lang="en-US" sz="375">
                <a:solidFill>
                  <a:srgbClr val="3C3C3B">
                    <a:hueOff val="0"/>
                    <a:satOff val="0"/>
                    <a:lumOff val="0"/>
                    <a:alphaOff val="0"/>
                  </a:srgbClr>
                </a:solidFill>
                <a:latin typeface="Arial"/>
              </a:endParaRPr>
            </a:p>
          </p:txBody>
        </p:sp>
        <p:sp>
          <p:nvSpPr>
            <p:cNvPr id="12" name="Freihandform: Form 11">
              <a:extLst>
                <a:ext uri="{FF2B5EF4-FFF2-40B4-BE49-F238E27FC236}">
                  <a16:creationId xmlns:a16="http://schemas.microsoft.com/office/drawing/2014/main" id="{E9B48A03-DD7C-4FC8-841C-E3D5A6369749}"/>
                </a:ext>
              </a:extLst>
            </p:cNvPr>
            <p:cNvSpPr/>
            <p:nvPr/>
          </p:nvSpPr>
          <p:spPr>
            <a:xfrm rot="5400000">
              <a:off x="5902466" y="4830384"/>
              <a:ext cx="644279" cy="33050"/>
            </a:xfrm>
            <a:custGeom>
              <a:avLst/>
              <a:gdLst>
                <a:gd name="connsiteX0" fmla="*/ 0 w 644279"/>
                <a:gd name="connsiteY0" fmla="*/ 16525 h 33050"/>
                <a:gd name="connsiteX1" fmla="*/ 644279 w 644279"/>
                <a:gd name="connsiteY1" fmla="*/ 16525 h 33050"/>
              </a:gdLst>
              <a:ahLst/>
              <a:cxnLst>
                <a:cxn ang="0">
                  <a:pos x="connsiteX0" y="connsiteY0"/>
                </a:cxn>
                <a:cxn ang="0">
                  <a:pos x="connsiteX1" y="connsiteY1"/>
                </a:cxn>
              </a:cxnLst>
              <a:rect l="l" t="t" r="r" b="b"/>
              <a:pathLst>
                <a:path w="644279" h="33050">
                  <a:moveTo>
                    <a:pt x="0" y="16525"/>
                  </a:moveTo>
                  <a:lnTo>
                    <a:pt x="644279" y="16525"/>
                  </a:lnTo>
                </a:path>
              </a:pathLst>
            </a:custGeom>
            <a:noFill/>
            <a:ln>
              <a:solidFill>
                <a:schemeClr val="bg1">
                  <a:lumMod val="50000"/>
                </a:schemeClr>
              </a:solidFill>
              <a:tailEnd w="lg"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9050" tIns="314" rIns="239050" bIns="314" numCol="1" spcCol="1270" anchor="ctr" anchorCtr="0">
              <a:noAutofit/>
            </a:bodyPr>
            <a:lstStyle/>
            <a:p>
              <a:pPr algn="ctr" defTabSz="166688">
                <a:lnSpc>
                  <a:spcPct val="90000"/>
                </a:lnSpc>
                <a:spcBef>
                  <a:spcPct val="0"/>
                </a:spcBef>
                <a:spcAft>
                  <a:spcPct val="35000"/>
                </a:spcAft>
                <a:defRPr/>
              </a:pPr>
              <a:endParaRPr lang="en-US" sz="375">
                <a:solidFill>
                  <a:srgbClr val="3C3C3B">
                    <a:hueOff val="0"/>
                    <a:satOff val="0"/>
                    <a:lumOff val="0"/>
                    <a:alphaOff val="0"/>
                  </a:srgbClr>
                </a:solidFill>
                <a:latin typeface="Arial"/>
              </a:endParaRPr>
            </a:p>
          </p:txBody>
        </p:sp>
        <p:sp>
          <p:nvSpPr>
            <p:cNvPr id="14" name="Freihandform: Form 13">
              <a:extLst>
                <a:ext uri="{FF2B5EF4-FFF2-40B4-BE49-F238E27FC236}">
                  <a16:creationId xmlns:a16="http://schemas.microsoft.com/office/drawing/2014/main" id="{4707FF8B-A7CD-4E93-BF38-3DB68C5FE06A}"/>
                </a:ext>
              </a:extLst>
            </p:cNvPr>
            <p:cNvSpPr/>
            <p:nvPr/>
          </p:nvSpPr>
          <p:spPr>
            <a:xfrm rot="19800000">
              <a:off x="4862962" y="4230226"/>
              <a:ext cx="644280" cy="33051"/>
            </a:xfrm>
            <a:custGeom>
              <a:avLst/>
              <a:gdLst>
                <a:gd name="connsiteX0" fmla="*/ 0 w 644279"/>
                <a:gd name="connsiteY0" fmla="*/ 16525 h 33050"/>
                <a:gd name="connsiteX1" fmla="*/ 644279 w 644279"/>
                <a:gd name="connsiteY1" fmla="*/ 16525 h 33050"/>
              </a:gdLst>
              <a:ahLst/>
              <a:cxnLst>
                <a:cxn ang="0">
                  <a:pos x="connsiteX0" y="connsiteY0"/>
                </a:cxn>
                <a:cxn ang="0">
                  <a:pos x="connsiteX1" y="connsiteY1"/>
                </a:cxn>
              </a:cxnLst>
              <a:rect l="l" t="t" r="r" b="b"/>
              <a:pathLst>
                <a:path w="644279" h="33050">
                  <a:moveTo>
                    <a:pt x="644279" y="16525"/>
                  </a:moveTo>
                  <a:lnTo>
                    <a:pt x="0" y="16525"/>
                  </a:lnTo>
                </a:path>
              </a:pathLst>
            </a:custGeom>
            <a:noFill/>
            <a:ln>
              <a:solidFill>
                <a:schemeClr val="bg1">
                  <a:lumMod val="50000"/>
                </a:schemeClr>
              </a:solidFill>
              <a:tailEnd w="lg"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9049" tIns="314" rIns="239051" bIns="314" numCol="1" spcCol="1270" anchor="ctr" anchorCtr="0">
              <a:noAutofit/>
            </a:bodyPr>
            <a:lstStyle/>
            <a:p>
              <a:pPr algn="ctr" defTabSz="166688">
                <a:lnSpc>
                  <a:spcPct val="90000"/>
                </a:lnSpc>
                <a:spcBef>
                  <a:spcPct val="0"/>
                </a:spcBef>
                <a:spcAft>
                  <a:spcPct val="35000"/>
                </a:spcAft>
                <a:defRPr/>
              </a:pPr>
              <a:endParaRPr lang="en-US" sz="375">
                <a:solidFill>
                  <a:srgbClr val="3C3C3B">
                    <a:hueOff val="0"/>
                    <a:satOff val="0"/>
                    <a:lumOff val="0"/>
                    <a:alphaOff val="0"/>
                  </a:srgbClr>
                </a:solidFill>
                <a:latin typeface="Arial"/>
              </a:endParaRPr>
            </a:p>
          </p:txBody>
        </p:sp>
        <p:sp>
          <p:nvSpPr>
            <p:cNvPr id="15" name="Freihandform: Form 14">
              <a:extLst>
                <a:ext uri="{FF2B5EF4-FFF2-40B4-BE49-F238E27FC236}">
                  <a16:creationId xmlns:a16="http://schemas.microsoft.com/office/drawing/2014/main" id="{213EB429-380F-4DC3-9ED1-DE2D7166EC93}"/>
                </a:ext>
              </a:extLst>
            </p:cNvPr>
            <p:cNvSpPr/>
            <p:nvPr/>
          </p:nvSpPr>
          <p:spPr>
            <a:xfrm>
              <a:off x="4120120" y="4197213"/>
              <a:ext cx="842432" cy="842432"/>
            </a:xfrm>
            <a:custGeom>
              <a:avLst/>
              <a:gdLst>
                <a:gd name="connsiteX0" fmla="*/ 0 w 842432"/>
                <a:gd name="connsiteY0" fmla="*/ 421216 h 842432"/>
                <a:gd name="connsiteX1" fmla="*/ 421216 w 842432"/>
                <a:gd name="connsiteY1" fmla="*/ 0 h 842432"/>
                <a:gd name="connsiteX2" fmla="*/ 842432 w 842432"/>
                <a:gd name="connsiteY2" fmla="*/ 421216 h 842432"/>
                <a:gd name="connsiteX3" fmla="*/ 421216 w 842432"/>
                <a:gd name="connsiteY3" fmla="*/ 842432 h 842432"/>
                <a:gd name="connsiteX4" fmla="*/ 0 w 842432"/>
                <a:gd name="connsiteY4" fmla="*/ 421216 h 84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32" h="842432">
                  <a:moveTo>
                    <a:pt x="0" y="421216"/>
                  </a:moveTo>
                  <a:cubicBezTo>
                    <a:pt x="0" y="188585"/>
                    <a:pt x="188585" y="0"/>
                    <a:pt x="421216" y="0"/>
                  </a:cubicBezTo>
                  <a:cubicBezTo>
                    <a:pt x="653847" y="0"/>
                    <a:pt x="842432" y="188585"/>
                    <a:pt x="842432" y="421216"/>
                  </a:cubicBezTo>
                  <a:cubicBezTo>
                    <a:pt x="842432" y="653847"/>
                    <a:pt x="653847" y="842432"/>
                    <a:pt x="421216" y="842432"/>
                  </a:cubicBezTo>
                  <a:cubicBezTo>
                    <a:pt x="188585" y="842432"/>
                    <a:pt x="0" y="653847"/>
                    <a:pt x="0" y="421216"/>
                  </a:cubicBezTo>
                  <a:close/>
                </a:path>
              </a:pathLst>
            </a:custGeom>
            <a:noFill/>
            <a:ln>
              <a:solidFill>
                <a:srgbClr val="E9171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55" tIns="112055" rIns="112055" bIns="112055" numCol="1" spcCol="1270" anchor="ctr" anchorCtr="0">
              <a:noAutofit/>
            </a:bodyPr>
            <a:lstStyle/>
            <a:p>
              <a:pPr algn="ctr" defTabSz="1366838">
                <a:lnSpc>
                  <a:spcPct val="90000"/>
                </a:lnSpc>
                <a:spcBef>
                  <a:spcPct val="0"/>
                </a:spcBef>
                <a:spcAft>
                  <a:spcPct val="35000"/>
                </a:spcAft>
                <a:defRPr/>
              </a:pPr>
              <a:endParaRPr lang="en-US" sz="3075">
                <a:solidFill>
                  <a:prstClr val="white"/>
                </a:solidFill>
                <a:latin typeface="Arial"/>
              </a:endParaRPr>
            </a:p>
          </p:txBody>
        </p:sp>
        <p:sp>
          <p:nvSpPr>
            <p:cNvPr id="16" name="Freihandform: Form 15">
              <a:extLst>
                <a:ext uri="{FF2B5EF4-FFF2-40B4-BE49-F238E27FC236}">
                  <a16:creationId xmlns:a16="http://schemas.microsoft.com/office/drawing/2014/main" id="{B0E4A125-FBC1-4A9E-A213-5E8E4A742106}"/>
                </a:ext>
              </a:extLst>
            </p:cNvPr>
            <p:cNvSpPr/>
            <p:nvPr/>
          </p:nvSpPr>
          <p:spPr>
            <a:xfrm rot="1800000">
              <a:off x="4862962" y="3029910"/>
              <a:ext cx="644280" cy="33051"/>
            </a:xfrm>
            <a:custGeom>
              <a:avLst/>
              <a:gdLst>
                <a:gd name="connsiteX0" fmla="*/ 0 w 644279"/>
                <a:gd name="connsiteY0" fmla="*/ 16525 h 33050"/>
                <a:gd name="connsiteX1" fmla="*/ 644279 w 644279"/>
                <a:gd name="connsiteY1" fmla="*/ 16525 h 33050"/>
              </a:gdLst>
              <a:ahLst/>
              <a:cxnLst>
                <a:cxn ang="0">
                  <a:pos x="connsiteX0" y="connsiteY0"/>
                </a:cxn>
                <a:cxn ang="0">
                  <a:pos x="connsiteX1" y="connsiteY1"/>
                </a:cxn>
              </a:cxnLst>
              <a:rect l="l" t="t" r="r" b="b"/>
              <a:pathLst>
                <a:path w="644279" h="33050">
                  <a:moveTo>
                    <a:pt x="644279" y="16525"/>
                  </a:moveTo>
                  <a:lnTo>
                    <a:pt x="0" y="16525"/>
                  </a:lnTo>
                </a:path>
              </a:pathLst>
            </a:custGeom>
            <a:noFill/>
            <a:ln>
              <a:solidFill>
                <a:schemeClr val="bg1">
                  <a:lumMod val="50000"/>
                </a:schemeClr>
              </a:solidFill>
              <a:tailEnd w="lg"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9050" tIns="314" rIns="239050" bIns="314" numCol="1" spcCol="1270" anchor="ctr" anchorCtr="0">
              <a:noAutofit/>
            </a:bodyPr>
            <a:lstStyle/>
            <a:p>
              <a:pPr algn="ctr" defTabSz="166688">
                <a:lnSpc>
                  <a:spcPct val="90000"/>
                </a:lnSpc>
                <a:spcBef>
                  <a:spcPct val="0"/>
                </a:spcBef>
                <a:spcAft>
                  <a:spcPct val="35000"/>
                </a:spcAft>
                <a:defRPr/>
              </a:pPr>
              <a:endParaRPr lang="en-US" sz="375">
                <a:solidFill>
                  <a:srgbClr val="3C3C3B">
                    <a:hueOff val="0"/>
                    <a:satOff val="0"/>
                    <a:lumOff val="0"/>
                    <a:alphaOff val="0"/>
                  </a:srgbClr>
                </a:solidFill>
                <a:latin typeface="Arial"/>
              </a:endParaRPr>
            </a:p>
          </p:txBody>
        </p:sp>
        <p:sp>
          <p:nvSpPr>
            <p:cNvPr id="17" name="Freihandform: Form 16">
              <a:extLst>
                <a:ext uri="{FF2B5EF4-FFF2-40B4-BE49-F238E27FC236}">
                  <a16:creationId xmlns:a16="http://schemas.microsoft.com/office/drawing/2014/main" id="{520C6761-1C7C-494F-89C8-5522FDFF0C28}"/>
                </a:ext>
              </a:extLst>
            </p:cNvPr>
            <p:cNvSpPr/>
            <p:nvPr/>
          </p:nvSpPr>
          <p:spPr>
            <a:xfrm>
              <a:off x="4120120" y="2253542"/>
              <a:ext cx="842432" cy="842432"/>
            </a:xfrm>
            <a:custGeom>
              <a:avLst/>
              <a:gdLst>
                <a:gd name="connsiteX0" fmla="*/ 0 w 842432"/>
                <a:gd name="connsiteY0" fmla="*/ 421216 h 842432"/>
                <a:gd name="connsiteX1" fmla="*/ 421216 w 842432"/>
                <a:gd name="connsiteY1" fmla="*/ 0 h 842432"/>
                <a:gd name="connsiteX2" fmla="*/ 842432 w 842432"/>
                <a:gd name="connsiteY2" fmla="*/ 421216 h 842432"/>
                <a:gd name="connsiteX3" fmla="*/ 421216 w 842432"/>
                <a:gd name="connsiteY3" fmla="*/ 842432 h 842432"/>
                <a:gd name="connsiteX4" fmla="*/ 0 w 842432"/>
                <a:gd name="connsiteY4" fmla="*/ 421216 h 84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32" h="842432">
                  <a:moveTo>
                    <a:pt x="0" y="421216"/>
                  </a:moveTo>
                  <a:cubicBezTo>
                    <a:pt x="0" y="188585"/>
                    <a:pt x="188585" y="0"/>
                    <a:pt x="421216" y="0"/>
                  </a:cubicBezTo>
                  <a:cubicBezTo>
                    <a:pt x="653847" y="0"/>
                    <a:pt x="842432" y="188585"/>
                    <a:pt x="842432" y="421216"/>
                  </a:cubicBezTo>
                  <a:cubicBezTo>
                    <a:pt x="842432" y="653847"/>
                    <a:pt x="653847" y="842432"/>
                    <a:pt x="421216" y="842432"/>
                  </a:cubicBezTo>
                  <a:cubicBezTo>
                    <a:pt x="188585" y="842432"/>
                    <a:pt x="0" y="653847"/>
                    <a:pt x="0" y="421216"/>
                  </a:cubicBezTo>
                  <a:close/>
                </a:path>
              </a:pathLst>
            </a:custGeom>
            <a:noFill/>
            <a:ln>
              <a:solidFill>
                <a:srgbClr val="E9171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055" tIns="112055" rIns="112055" bIns="112055" numCol="1" spcCol="1270" anchor="ctr" anchorCtr="0">
              <a:noAutofit/>
            </a:bodyPr>
            <a:lstStyle/>
            <a:p>
              <a:pPr algn="ctr" defTabSz="1366838">
                <a:lnSpc>
                  <a:spcPct val="90000"/>
                </a:lnSpc>
                <a:spcBef>
                  <a:spcPct val="0"/>
                </a:spcBef>
                <a:spcAft>
                  <a:spcPct val="35000"/>
                </a:spcAft>
                <a:defRPr/>
              </a:pPr>
              <a:endParaRPr lang="en-US" sz="3075">
                <a:solidFill>
                  <a:prstClr val="white"/>
                </a:solidFill>
                <a:latin typeface="Arial"/>
              </a:endParaRPr>
            </a:p>
          </p:txBody>
        </p:sp>
      </p:grpSp>
      <p:pic>
        <p:nvPicPr>
          <p:cNvPr id="22" name="Content Placeholder 2">
            <a:extLst>
              <a:ext uri="{FF2B5EF4-FFF2-40B4-BE49-F238E27FC236}">
                <a16:creationId xmlns:a16="http://schemas.microsoft.com/office/drawing/2014/main" id="{E883E247-15D9-424D-818B-8ADC5505915D}"/>
              </a:ext>
            </a:extLst>
          </p:cNvPr>
          <p:cNvPicPr>
            <a:picLocks noChangeAspect="1"/>
          </p:cNvPicPr>
          <p:nvPr/>
        </p:nvPicPr>
        <p:blipFill>
          <a:blip r:embed="rId4">
            <a:duotone>
              <a:schemeClr val="bg2">
                <a:shade val="45000"/>
                <a:satMod val="135000"/>
              </a:schemeClr>
              <a:prstClr val="white"/>
            </a:duotone>
            <a:alphaModFix amt="50000"/>
          </a:blip>
          <a:stretch>
            <a:fillRect/>
          </a:stretch>
        </p:blipFill>
        <p:spPr bwMode="auto">
          <a:xfrm>
            <a:off x="4212142" y="2681025"/>
            <a:ext cx="779402" cy="204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9" name="TextBox 28">
            <a:extLst>
              <a:ext uri="{FF2B5EF4-FFF2-40B4-BE49-F238E27FC236}">
                <a16:creationId xmlns:a16="http://schemas.microsoft.com/office/drawing/2014/main" id="{2DBD96E2-4E24-411F-9579-A9D92B64B122}"/>
              </a:ext>
            </a:extLst>
          </p:cNvPr>
          <p:cNvSpPr txBox="1"/>
          <p:nvPr/>
        </p:nvSpPr>
        <p:spPr>
          <a:xfrm>
            <a:off x="4523102" y="3160698"/>
            <a:ext cx="184731" cy="300082"/>
          </a:xfrm>
          <a:prstGeom prst="rect">
            <a:avLst/>
          </a:prstGeom>
          <a:noFill/>
          <a:ln>
            <a:noFill/>
          </a:ln>
        </p:spPr>
        <p:txBody>
          <a:bodyPr wrap="none" rtlCol="0">
            <a:spAutoFit/>
          </a:bodyPr>
          <a:lstStyle/>
          <a:p>
            <a:pPr algn="ctr" defTabSz="685800">
              <a:defRPr/>
            </a:pPr>
            <a:endParaRPr lang="en-US" sz="1350" b="1">
              <a:solidFill>
                <a:srgbClr val="555555"/>
              </a:solidFill>
              <a:latin typeface="Arial" panose="020B0604020202020204" pitchFamily="34" charset="0"/>
            </a:endParaRPr>
          </a:p>
        </p:txBody>
      </p:sp>
      <p:sp>
        <p:nvSpPr>
          <p:cNvPr id="87" name="Text Placeholder 4">
            <a:extLst>
              <a:ext uri="{FF2B5EF4-FFF2-40B4-BE49-F238E27FC236}">
                <a16:creationId xmlns:a16="http://schemas.microsoft.com/office/drawing/2014/main" id="{613241CB-700A-4C36-AF21-ADA365959FF0}"/>
              </a:ext>
            </a:extLst>
          </p:cNvPr>
          <p:cNvSpPr txBox="1">
            <a:spLocks/>
          </p:cNvSpPr>
          <p:nvPr/>
        </p:nvSpPr>
        <p:spPr>
          <a:xfrm>
            <a:off x="327624" y="6123330"/>
            <a:ext cx="8089106" cy="266532"/>
          </a:xfrm>
          <a:prstGeom prst="rect">
            <a:avLst/>
          </a:prstGeom>
        </p:spPr>
        <p:txBody>
          <a:bodyPr anchor="b"/>
          <a:lstStyle>
            <a:lvl1pPr marL="342891" indent="-342891" algn="l" defTabSz="457189" rtl="0" eaLnBrk="1" latinLnBrk="0" hangingPunct="1">
              <a:spcBef>
                <a:spcPct val="20000"/>
              </a:spcBef>
              <a:buClr>
                <a:srgbClr val="FF0000"/>
              </a:buClr>
              <a:buSzPct val="75000"/>
              <a:buFont typeface="Arial" panose="020B0604020202020204" pitchFamily="34" charset="0"/>
              <a:buChar char="♦"/>
              <a:defRPr sz="2000" kern="1200">
                <a:solidFill>
                  <a:schemeClr val="bg2"/>
                </a:solidFill>
                <a:latin typeface="Arial"/>
                <a:ea typeface="+mn-ea"/>
                <a:cs typeface="Arial"/>
              </a:defRPr>
            </a:lvl1pPr>
            <a:lvl2pPr marL="742932" indent="-285744" algn="l" defTabSz="457189" rtl="0" eaLnBrk="1" latinLnBrk="0" hangingPunct="1">
              <a:spcBef>
                <a:spcPct val="20000"/>
              </a:spcBef>
              <a:buClr>
                <a:srgbClr val="D52B1E"/>
              </a:buClr>
              <a:buFont typeface="Arial" panose="020B0604020202020204" pitchFamily="34" charset="0"/>
              <a:buChar char="•"/>
              <a:defRPr sz="1900" kern="1200">
                <a:solidFill>
                  <a:schemeClr val="bg2"/>
                </a:solidFill>
                <a:latin typeface="Arial"/>
                <a:ea typeface="+mn-ea"/>
                <a:cs typeface="Arial"/>
              </a:defRPr>
            </a:lvl2pPr>
            <a:lvl3pPr marL="1142971" indent="-228594" algn="l" defTabSz="457189" rtl="0" eaLnBrk="1" latinLnBrk="0" hangingPunct="1">
              <a:spcBef>
                <a:spcPct val="20000"/>
              </a:spcBef>
              <a:buClr>
                <a:srgbClr val="D52B1E"/>
              </a:buClr>
              <a:buFont typeface="Arial" panose="020B0604020202020204" pitchFamily="34" charset="0"/>
              <a:buChar char="─"/>
              <a:defRPr sz="1600" kern="1200">
                <a:solidFill>
                  <a:schemeClr val="bg2"/>
                </a:solidFill>
                <a:latin typeface="Arial"/>
                <a:ea typeface="+mn-ea"/>
                <a:cs typeface="Arial"/>
              </a:defRPr>
            </a:lvl3pPr>
            <a:lvl4pPr marL="1600160" indent="-228594" algn="l" defTabSz="457189" rtl="0" eaLnBrk="1" latinLnBrk="0" hangingPunct="1">
              <a:spcBef>
                <a:spcPct val="20000"/>
              </a:spcBef>
              <a:buClr>
                <a:srgbClr val="D52B1E"/>
              </a:buClr>
              <a:buFont typeface="Arial"/>
              <a:buChar char="–"/>
              <a:defRPr sz="1500" kern="1200">
                <a:solidFill>
                  <a:schemeClr val="bg2"/>
                </a:solidFill>
                <a:latin typeface="Arial"/>
                <a:ea typeface="+mn-ea"/>
                <a:cs typeface="Arial"/>
              </a:defRPr>
            </a:lvl4pPr>
            <a:lvl5pPr marL="2057349" indent="-228594" algn="l" defTabSz="457189" rtl="0" eaLnBrk="1" latinLnBrk="0" hangingPunct="1">
              <a:spcBef>
                <a:spcPct val="20000"/>
              </a:spcBef>
              <a:buClr>
                <a:srgbClr val="D52B1E"/>
              </a:buClr>
              <a:buFont typeface="Arial"/>
              <a:buChar char="»"/>
              <a:defRPr sz="1500" kern="1200">
                <a:solidFill>
                  <a:schemeClr val="bg2"/>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892">
              <a:spcBef>
                <a:spcPts val="0"/>
              </a:spcBef>
              <a:buNone/>
              <a:defRPr/>
            </a:pPr>
            <a:r>
              <a:rPr lang="el-GR" sz="750" dirty="0">
                <a:solidFill>
                  <a:srgbClr val="3C3C3B">
                    <a:lumMod val="60000"/>
                    <a:lumOff val="40000"/>
                  </a:srgbClr>
                </a:solidFill>
                <a:latin typeface="Arial Narrow" panose="020B0606020202030204" pitchFamily="34" charset="0"/>
              </a:rPr>
              <a:t>ΑΔ = ατοπική δερματίτιδα</a:t>
            </a:r>
          </a:p>
          <a:p>
            <a:pPr marL="0" indent="0" defTabSz="342892">
              <a:spcBef>
                <a:spcPts val="0"/>
              </a:spcBef>
              <a:buNone/>
              <a:defRPr/>
            </a:pPr>
            <a:r>
              <a:rPr lang="el-GR" sz="750" dirty="0">
                <a:solidFill>
                  <a:srgbClr val="3C3C3B">
                    <a:lumMod val="60000"/>
                    <a:lumOff val="40000"/>
                  </a:srgbClr>
                </a:solidFill>
                <a:latin typeface="Arial Narrow" panose="020B0606020202030204" pitchFamily="34" charset="0"/>
              </a:rPr>
              <a:t>1. Silverberg JI, et al. Ann Allergy Asthma Immunol 2018;121(3):340-7; 2. </a:t>
            </a:r>
            <a:r>
              <a:rPr lang="el-GR" sz="750" dirty="0" err="1">
                <a:solidFill>
                  <a:srgbClr val="3C3C3B">
                    <a:lumMod val="60000"/>
                    <a:lumOff val="40000"/>
                  </a:srgbClr>
                </a:solidFill>
                <a:latin typeface="Arial Narrow" panose="020B0606020202030204" pitchFamily="34" charset="0"/>
              </a:rPr>
              <a:t>Chrostowska-Plak</a:t>
            </a:r>
            <a:r>
              <a:rPr lang="el-GR" sz="750" dirty="0">
                <a:solidFill>
                  <a:srgbClr val="3C3C3B">
                    <a:lumMod val="60000"/>
                    <a:lumOff val="40000"/>
                  </a:srgbClr>
                </a:solidFill>
                <a:latin typeface="Arial Narrow" panose="020B0606020202030204" pitchFamily="34" charset="0"/>
              </a:rPr>
              <a:t> D, et al. Acta Derm </a:t>
            </a:r>
            <a:r>
              <a:rPr lang="el-GR" sz="750" dirty="0" err="1">
                <a:solidFill>
                  <a:srgbClr val="3C3C3B">
                    <a:lumMod val="60000"/>
                    <a:lumOff val="40000"/>
                  </a:srgbClr>
                </a:solidFill>
                <a:latin typeface="Arial Narrow" panose="020B0606020202030204" pitchFamily="34" charset="0"/>
              </a:rPr>
              <a:t>Venereol</a:t>
            </a:r>
            <a:r>
              <a:rPr lang="el-GR" sz="750" dirty="0">
                <a:solidFill>
                  <a:srgbClr val="3C3C3B">
                    <a:lumMod val="60000"/>
                    <a:lumOff val="40000"/>
                  </a:srgbClr>
                </a:solidFill>
                <a:latin typeface="Arial Narrow" panose="020B0606020202030204" pitchFamily="34" charset="0"/>
              </a:rPr>
              <a:t> 2009;89:379-83; 3. </a:t>
            </a:r>
            <a:r>
              <a:rPr lang="el-GR" sz="750" dirty="0" err="1">
                <a:solidFill>
                  <a:srgbClr val="3C3C3B">
                    <a:lumMod val="60000"/>
                    <a:lumOff val="40000"/>
                  </a:srgbClr>
                </a:solidFill>
                <a:latin typeface="Arial Narrow" panose="020B0606020202030204" pitchFamily="34" charset="0"/>
              </a:rPr>
              <a:t>Zuberbier</a:t>
            </a:r>
            <a:r>
              <a:rPr lang="el-GR" sz="750" dirty="0">
                <a:solidFill>
                  <a:srgbClr val="3C3C3B">
                    <a:lumMod val="60000"/>
                    <a:lumOff val="40000"/>
                  </a:srgbClr>
                </a:solidFill>
                <a:latin typeface="Arial Narrow" panose="020B0606020202030204" pitchFamily="34" charset="0"/>
              </a:rPr>
              <a:t> T, et al. J </a:t>
            </a:r>
            <a:r>
              <a:rPr lang="el-GR" sz="750" dirty="0" err="1">
                <a:solidFill>
                  <a:srgbClr val="3C3C3B">
                    <a:lumMod val="60000"/>
                    <a:lumOff val="40000"/>
                  </a:srgbClr>
                </a:solidFill>
                <a:latin typeface="Arial Narrow" panose="020B0606020202030204" pitchFamily="34" charset="0"/>
              </a:rPr>
              <a:t>Aller</a:t>
            </a:r>
            <a:r>
              <a:rPr lang="el-GR" sz="750" dirty="0">
                <a:solidFill>
                  <a:srgbClr val="3C3C3B">
                    <a:lumMod val="60000"/>
                    <a:lumOff val="40000"/>
                  </a:srgbClr>
                </a:solidFill>
                <a:latin typeface="Arial Narrow" panose="020B0606020202030204" pitchFamily="34" charset="0"/>
              </a:rPr>
              <a:t> Clin Immunol 2006;118:226-32; 4. </a:t>
            </a:r>
            <a:r>
              <a:rPr lang="el-GR" sz="750" dirty="0" err="1">
                <a:solidFill>
                  <a:srgbClr val="3C3C3B">
                    <a:lumMod val="60000"/>
                    <a:lumOff val="40000"/>
                  </a:srgbClr>
                </a:solidFill>
                <a:latin typeface="Arial Narrow" panose="020B0606020202030204" pitchFamily="34" charset="0"/>
              </a:rPr>
              <a:t>Patel</a:t>
            </a:r>
            <a:r>
              <a:rPr lang="el-GR" sz="750" dirty="0">
                <a:solidFill>
                  <a:srgbClr val="3C3C3B">
                    <a:lumMod val="60000"/>
                    <a:lumOff val="40000"/>
                  </a:srgbClr>
                </a:solidFill>
                <a:latin typeface="Arial Narrow" panose="020B0606020202030204" pitchFamily="34" charset="0"/>
              </a:rPr>
              <a:t> </a:t>
            </a:r>
            <a:r>
              <a:rPr lang="el-GR" sz="750" dirty="0" err="1">
                <a:solidFill>
                  <a:srgbClr val="3C3C3B">
                    <a:lumMod val="60000"/>
                    <a:lumOff val="40000"/>
                  </a:srgbClr>
                </a:solidFill>
                <a:latin typeface="Arial Narrow" panose="020B0606020202030204" pitchFamily="34" charset="0"/>
              </a:rPr>
              <a:t>KR</a:t>
            </a:r>
            <a:r>
              <a:rPr lang="el-GR" sz="750" dirty="0">
                <a:solidFill>
                  <a:srgbClr val="3C3C3B">
                    <a:lumMod val="60000"/>
                    <a:lumOff val="40000"/>
                  </a:srgbClr>
                </a:solidFill>
                <a:latin typeface="Arial Narrow" panose="020B0606020202030204" pitchFamily="34" charset="0"/>
              </a:rPr>
              <a:t>, et al. J Am Acad Dermatol 2019;80:402-10;5. Silverberg JI, et al. J Allergy Clin Immunol </a:t>
            </a:r>
            <a:r>
              <a:rPr lang="el-GR" sz="750" dirty="0" err="1">
                <a:solidFill>
                  <a:srgbClr val="3C3C3B">
                    <a:lumMod val="60000"/>
                    <a:lumOff val="40000"/>
                  </a:srgbClr>
                </a:solidFill>
                <a:latin typeface="Arial Narrow" panose="020B0606020202030204" pitchFamily="34" charset="0"/>
              </a:rPr>
              <a:t>Pract</a:t>
            </a:r>
            <a:r>
              <a:rPr lang="el-GR" sz="750" dirty="0">
                <a:solidFill>
                  <a:srgbClr val="3C3C3B">
                    <a:lumMod val="60000"/>
                    <a:lumOff val="40000"/>
                  </a:srgbClr>
                </a:solidFill>
                <a:latin typeface="Arial Narrow" panose="020B0606020202030204" pitchFamily="34" charset="0"/>
              </a:rPr>
              <a:t> 2019;7(8):2699-706</a:t>
            </a:r>
          </a:p>
        </p:txBody>
      </p:sp>
      <p:sp>
        <p:nvSpPr>
          <p:cNvPr id="19" name="Titel 18">
            <a:extLst>
              <a:ext uri="{FF2B5EF4-FFF2-40B4-BE49-F238E27FC236}">
                <a16:creationId xmlns:a16="http://schemas.microsoft.com/office/drawing/2014/main" id="{870B9D5C-B324-4A6A-9F64-F36CB2F3F2A0}"/>
              </a:ext>
            </a:extLst>
          </p:cNvPr>
          <p:cNvSpPr>
            <a:spLocks noGrp="1"/>
          </p:cNvSpPr>
          <p:nvPr>
            <p:ph type="title"/>
          </p:nvPr>
        </p:nvSpPr>
        <p:spPr/>
        <p:txBody>
          <a:bodyPr>
            <a:noAutofit/>
          </a:bodyPr>
          <a:lstStyle/>
          <a:p>
            <a:r>
              <a:rPr lang="el-GR" sz="3200" dirty="0"/>
              <a:t>Η ατοπική δερματίτιδα επηρεάζει αρνητικά διάφορες πτυχές της ποιότητας ζωής</a:t>
            </a:r>
          </a:p>
        </p:txBody>
      </p:sp>
      <p:grpSp>
        <p:nvGrpSpPr>
          <p:cNvPr id="53" name="Gruppieren 11">
            <a:extLst>
              <a:ext uri="{FF2B5EF4-FFF2-40B4-BE49-F238E27FC236}">
                <a16:creationId xmlns:a16="http://schemas.microsoft.com/office/drawing/2014/main" id="{840C6346-3AEC-474E-A589-3F828EF076D8}"/>
              </a:ext>
            </a:extLst>
          </p:cNvPr>
          <p:cNvGrpSpPr/>
          <p:nvPr/>
        </p:nvGrpSpPr>
        <p:grpSpPr>
          <a:xfrm>
            <a:off x="3376532" y="1795633"/>
            <a:ext cx="972669" cy="934030"/>
            <a:chOff x="8244459" y="1385107"/>
            <a:chExt cx="2006157" cy="1774601"/>
          </a:xfrm>
        </p:grpSpPr>
        <p:graphicFrame>
          <p:nvGraphicFramePr>
            <p:cNvPr id="54" name="Diagramm 21">
              <a:extLst>
                <a:ext uri="{FF2B5EF4-FFF2-40B4-BE49-F238E27FC236}">
                  <a16:creationId xmlns:a16="http://schemas.microsoft.com/office/drawing/2014/main" id="{BA0D43F4-8032-4E96-8D33-70CC3F986813}"/>
                </a:ext>
              </a:extLst>
            </p:cNvPr>
            <p:cNvGraphicFramePr/>
            <p:nvPr/>
          </p:nvGraphicFramePr>
          <p:xfrm>
            <a:off x="8244459" y="1385107"/>
            <a:ext cx="2006157" cy="1774601"/>
          </p:xfrm>
          <a:graphic>
            <a:graphicData uri="http://schemas.openxmlformats.org/drawingml/2006/chart">
              <c:chart xmlns:c="http://schemas.openxmlformats.org/drawingml/2006/chart" xmlns:r="http://schemas.openxmlformats.org/officeDocument/2006/relationships" r:id="rId5"/>
            </a:graphicData>
          </a:graphic>
        </p:graphicFrame>
        <p:sp>
          <p:nvSpPr>
            <p:cNvPr id="55" name="Rechteck 22">
              <a:extLst>
                <a:ext uri="{FF2B5EF4-FFF2-40B4-BE49-F238E27FC236}">
                  <a16:creationId xmlns:a16="http://schemas.microsoft.com/office/drawing/2014/main" id="{3EE8C1C0-8066-4548-83DF-B708C4419D51}"/>
                </a:ext>
              </a:extLst>
            </p:cNvPr>
            <p:cNvSpPr/>
            <p:nvPr/>
          </p:nvSpPr>
          <p:spPr>
            <a:xfrm>
              <a:off x="8718154" y="2009266"/>
              <a:ext cx="1095027" cy="570138"/>
            </a:xfrm>
            <a:prstGeom prst="rect">
              <a:avLst/>
            </a:prstGeom>
          </p:spPr>
          <p:txBody>
            <a:bodyPr wrap="none">
              <a:spAutoFit/>
            </a:bodyPr>
            <a:lstStyle/>
            <a:p>
              <a:pPr algn="ctr" defTabSz="685800">
                <a:defRPr/>
              </a:pPr>
              <a:r>
                <a:rPr lang="el-GR" sz="1350" b="1">
                  <a:solidFill>
                    <a:srgbClr val="555555"/>
                  </a:solidFill>
                  <a:latin typeface="Arial"/>
                </a:rPr>
                <a:t>61%</a:t>
              </a:r>
            </a:p>
          </p:txBody>
        </p:sp>
      </p:grpSp>
      <p:grpSp>
        <p:nvGrpSpPr>
          <p:cNvPr id="4" name="Gruppieren 3">
            <a:extLst>
              <a:ext uri="{FF2B5EF4-FFF2-40B4-BE49-F238E27FC236}">
                <a16:creationId xmlns:a16="http://schemas.microsoft.com/office/drawing/2014/main" id="{3267D12D-A3BA-4312-B2EF-158604911737}"/>
              </a:ext>
            </a:extLst>
          </p:cNvPr>
          <p:cNvGrpSpPr/>
          <p:nvPr/>
        </p:nvGrpSpPr>
        <p:grpSpPr>
          <a:xfrm>
            <a:off x="4794801" y="1807225"/>
            <a:ext cx="1054102" cy="932435"/>
            <a:chOff x="6393068" y="1194064"/>
            <a:chExt cx="1405469" cy="1243246"/>
          </a:xfrm>
        </p:grpSpPr>
        <p:graphicFrame>
          <p:nvGraphicFramePr>
            <p:cNvPr id="57" name="Diagramm 82">
              <a:extLst>
                <a:ext uri="{FF2B5EF4-FFF2-40B4-BE49-F238E27FC236}">
                  <a16:creationId xmlns:a16="http://schemas.microsoft.com/office/drawing/2014/main" id="{1325941E-D70C-445B-9E1C-4C0B1E2593D1}"/>
                </a:ext>
              </a:extLst>
            </p:cNvPr>
            <p:cNvGraphicFramePr/>
            <p:nvPr/>
          </p:nvGraphicFramePr>
          <p:xfrm>
            <a:off x="6393068" y="1194064"/>
            <a:ext cx="1405469" cy="1243246"/>
          </p:xfrm>
          <a:graphic>
            <a:graphicData uri="http://schemas.openxmlformats.org/drawingml/2006/chart">
              <c:chart xmlns:c="http://schemas.openxmlformats.org/drawingml/2006/chart" xmlns:r="http://schemas.openxmlformats.org/officeDocument/2006/relationships" r:id="rId6"/>
            </a:graphicData>
          </a:graphic>
        </p:graphicFrame>
        <p:sp>
          <p:nvSpPr>
            <p:cNvPr id="58" name="Rechteck 85">
              <a:extLst>
                <a:ext uri="{FF2B5EF4-FFF2-40B4-BE49-F238E27FC236}">
                  <a16:creationId xmlns:a16="http://schemas.microsoft.com/office/drawing/2014/main" id="{7C4451D0-BF71-4D4B-A777-1CAEA9235B15}"/>
                </a:ext>
              </a:extLst>
            </p:cNvPr>
            <p:cNvSpPr/>
            <p:nvPr/>
          </p:nvSpPr>
          <p:spPr>
            <a:xfrm>
              <a:off x="6754559" y="1616502"/>
              <a:ext cx="707886" cy="400109"/>
            </a:xfrm>
            <a:prstGeom prst="rect">
              <a:avLst/>
            </a:prstGeom>
          </p:spPr>
          <p:txBody>
            <a:bodyPr wrap="none">
              <a:spAutoFit/>
            </a:bodyPr>
            <a:lstStyle/>
            <a:p>
              <a:pPr algn="ctr" defTabSz="685800">
                <a:defRPr/>
              </a:pPr>
              <a:r>
                <a:rPr lang="el-GR" sz="1350" b="1">
                  <a:solidFill>
                    <a:srgbClr val="555555"/>
                  </a:solidFill>
                  <a:latin typeface="Arial"/>
                </a:rPr>
                <a:t>54%</a:t>
              </a:r>
            </a:p>
          </p:txBody>
        </p:sp>
      </p:grpSp>
      <p:grpSp>
        <p:nvGrpSpPr>
          <p:cNvPr id="3" name="Gruppieren 2">
            <a:extLst>
              <a:ext uri="{FF2B5EF4-FFF2-40B4-BE49-F238E27FC236}">
                <a16:creationId xmlns:a16="http://schemas.microsoft.com/office/drawing/2014/main" id="{AF23D9F9-AE44-4F81-A0D3-EE830AD6A3B9}"/>
              </a:ext>
            </a:extLst>
          </p:cNvPr>
          <p:cNvGrpSpPr/>
          <p:nvPr/>
        </p:nvGrpSpPr>
        <p:grpSpPr>
          <a:xfrm>
            <a:off x="2598825" y="3065932"/>
            <a:ext cx="1054102" cy="932435"/>
            <a:chOff x="3465099" y="2872340"/>
            <a:chExt cx="1405469" cy="1243246"/>
          </a:xfrm>
        </p:grpSpPr>
        <p:graphicFrame>
          <p:nvGraphicFramePr>
            <p:cNvPr id="70" name="Diagramm 37">
              <a:extLst>
                <a:ext uri="{FF2B5EF4-FFF2-40B4-BE49-F238E27FC236}">
                  <a16:creationId xmlns:a16="http://schemas.microsoft.com/office/drawing/2014/main" id="{F83ED4F4-8E17-474D-B28F-379C786F6FAC}"/>
                </a:ext>
              </a:extLst>
            </p:cNvPr>
            <p:cNvGraphicFramePr/>
            <p:nvPr/>
          </p:nvGraphicFramePr>
          <p:xfrm>
            <a:off x="3465099" y="2872340"/>
            <a:ext cx="1405469" cy="1243246"/>
          </p:xfrm>
          <a:graphic>
            <a:graphicData uri="http://schemas.openxmlformats.org/drawingml/2006/chart">
              <c:chart xmlns:c="http://schemas.openxmlformats.org/drawingml/2006/chart" xmlns:r="http://schemas.openxmlformats.org/officeDocument/2006/relationships" r:id="rId7"/>
            </a:graphicData>
          </a:graphic>
        </p:graphicFrame>
        <p:sp>
          <p:nvSpPr>
            <p:cNvPr id="71" name="Rechteck 44">
              <a:extLst>
                <a:ext uri="{FF2B5EF4-FFF2-40B4-BE49-F238E27FC236}">
                  <a16:creationId xmlns:a16="http://schemas.microsoft.com/office/drawing/2014/main" id="{C577293C-485C-4090-A9D8-5D4303A0A766}"/>
                </a:ext>
              </a:extLst>
            </p:cNvPr>
            <p:cNvSpPr/>
            <p:nvPr/>
          </p:nvSpPr>
          <p:spPr>
            <a:xfrm>
              <a:off x="3833918" y="3309297"/>
              <a:ext cx="707886" cy="400109"/>
            </a:xfrm>
            <a:prstGeom prst="rect">
              <a:avLst/>
            </a:prstGeom>
          </p:spPr>
          <p:txBody>
            <a:bodyPr wrap="none">
              <a:spAutoFit/>
            </a:bodyPr>
            <a:lstStyle/>
            <a:p>
              <a:pPr algn="ctr" defTabSz="685800">
                <a:defRPr/>
              </a:pPr>
              <a:r>
                <a:rPr lang="el-GR" sz="1350" b="1">
                  <a:solidFill>
                    <a:srgbClr val="555555"/>
                  </a:solidFill>
                  <a:latin typeface="Arial"/>
                </a:rPr>
                <a:t>82%</a:t>
              </a:r>
            </a:p>
          </p:txBody>
        </p:sp>
      </p:grpSp>
      <p:grpSp>
        <p:nvGrpSpPr>
          <p:cNvPr id="51" name="Gruppieren 50">
            <a:extLst>
              <a:ext uri="{FF2B5EF4-FFF2-40B4-BE49-F238E27FC236}">
                <a16:creationId xmlns:a16="http://schemas.microsoft.com/office/drawing/2014/main" id="{2A79748A-E008-40B6-9BC3-C2ED70D77A65}"/>
              </a:ext>
            </a:extLst>
          </p:cNvPr>
          <p:cNvGrpSpPr/>
          <p:nvPr/>
        </p:nvGrpSpPr>
        <p:grpSpPr>
          <a:xfrm>
            <a:off x="5517172" y="3072048"/>
            <a:ext cx="1054102" cy="932435"/>
            <a:chOff x="6393068" y="1194064"/>
            <a:chExt cx="1405469" cy="1243246"/>
          </a:xfrm>
        </p:grpSpPr>
        <p:graphicFrame>
          <p:nvGraphicFramePr>
            <p:cNvPr id="56" name="Diagramm 82">
              <a:extLst>
                <a:ext uri="{FF2B5EF4-FFF2-40B4-BE49-F238E27FC236}">
                  <a16:creationId xmlns:a16="http://schemas.microsoft.com/office/drawing/2014/main" id="{5830688E-F236-42BC-83E6-AE88C2B24B14}"/>
                </a:ext>
              </a:extLst>
            </p:cNvPr>
            <p:cNvGraphicFramePr/>
            <p:nvPr/>
          </p:nvGraphicFramePr>
          <p:xfrm>
            <a:off x="6393068" y="1194064"/>
            <a:ext cx="1405469" cy="1243246"/>
          </p:xfrm>
          <a:graphic>
            <a:graphicData uri="http://schemas.openxmlformats.org/drawingml/2006/chart">
              <c:chart xmlns:c="http://schemas.openxmlformats.org/drawingml/2006/chart" xmlns:r="http://schemas.openxmlformats.org/officeDocument/2006/relationships" r:id="rId8"/>
            </a:graphicData>
          </a:graphic>
        </p:graphicFrame>
        <p:sp>
          <p:nvSpPr>
            <p:cNvPr id="60" name="Rechteck 85">
              <a:extLst>
                <a:ext uri="{FF2B5EF4-FFF2-40B4-BE49-F238E27FC236}">
                  <a16:creationId xmlns:a16="http://schemas.microsoft.com/office/drawing/2014/main" id="{F0D7ED77-CF13-4DA0-92FB-B2C9D28B33AF}"/>
                </a:ext>
              </a:extLst>
            </p:cNvPr>
            <p:cNvSpPr/>
            <p:nvPr/>
          </p:nvSpPr>
          <p:spPr>
            <a:xfrm>
              <a:off x="6754559" y="1616502"/>
              <a:ext cx="707886" cy="400109"/>
            </a:xfrm>
            <a:prstGeom prst="rect">
              <a:avLst/>
            </a:prstGeom>
          </p:spPr>
          <p:txBody>
            <a:bodyPr wrap="none">
              <a:spAutoFit/>
            </a:bodyPr>
            <a:lstStyle/>
            <a:p>
              <a:pPr algn="ctr" defTabSz="685800">
                <a:defRPr/>
              </a:pPr>
              <a:r>
                <a:rPr lang="el-GR" sz="1350" b="1">
                  <a:solidFill>
                    <a:srgbClr val="555555"/>
                  </a:solidFill>
                  <a:latin typeface="Arial"/>
                </a:rPr>
                <a:t>81%</a:t>
              </a:r>
            </a:p>
          </p:txBody>
        </p:sp>
      </p:grpSp>
      <p:sp>
        <p:nvSpPr>
          <p:cNvPr id="73" name="TextBox 58">
            <a:extLst>
              <a:ext uri="{FF2B5EF4-FFF2-40B4-BE49-F238E27FC236}">
                <a16:creationId xmlns:a16="http://schemas.microsoft.com/office/drawing/2014/main" id="{EAFC1351-3CD0-48F0-85D9-65EA6F1837E5}"/>
              </a:ext>
            </a:extLst>
          </p:cNvPr>
          <p:cNvSpPr txBox="1"/>
          <p:nvPr/>
        </p:nvSpPr>
        <p:spPr>
          <a:xfrm>
            <a:off x="6441816" y="3320349"/>
            <a:ext cx="2244984" cy="830997"/>
          </a:xfrm>
          <a:prstGeom prst="rect">
            <a:avLst/>
          </a:prstGeom>
          <a:noFill/>
        </p:spPr>
        <p:txBody>
          <a:bodyPr wrap="square" rtlCol="0">
            <a:spAutoFit/>
          </a:bodyPr>
          <a:lstStyle/>
          <a:p>
            <a:pPr defTabSz="685800">
              <a:defRPr/>
            </a:pPr>
            <a:r>
              <a:rPr lang="el-GR" sz="1200" dirty="0">
                <a:solidFill>
                  <a:srgbClr val="464646"/>
                </a:solidFill>
                <a:latin typeface="Arial"/>
                <a:cs typeface="Arial" panose="020B0604020202020204" pitchFamily="34" charset="0"/>
              </a:rPr>
              <a:t>των ασθενών με ΑΔ εμφάνισαν </a:t>
            </a:r>
            <a:br>
              <a:rPr lang="el-GR" sz="1200" dirty="0">
                <a:solidFill>
                  <a:srgbClr val="464646"/>
                </a:solidFill>
                <a:latin typeface="Arial"/>
                <a:cs typeface="Arial" panose="020B0604020202020204" pitchFamily="34" charset="0"/>
              </a:rPr>
            </a:br>
            <a:r>
              <a:rPr lang="el-GR" sz="1200" b="1" dirty="0">
                <a:solidFill>
                  <a:srgbClr val="E91717"/>
                </a:solidFill>
                <a:latin typeface="Arial"/>
                <a:cs typeface="Arial" panose="020B0604020202020204" pitchFamily="34" charset="0"/>
              </a:rPr>
              <a:t>διαταραχή του ύπνου λόγω </a:t>
            </a:r>
            <a:r>
              <a:rPr lang="el-GR" sz="1200" b="1" dirty="0" err="1">
                <a:solidFill>
                  <a:srgbClr val="E91717"/>
                </a:solidFill>
                <a:latin typeface="Arial"/>
                <a:cs typeface="Arial" panose="020B0604020202020204" pitchFamily="34" charset="0"/>
              </a:rPr>
              <a:t>κνησμού</a:t>
            </a:r>
            <a:r>
              <a:rPr lang="el-GR" sz="1200" baseline="30000" dirty="0" err="1">
                <a:solidFill>
                  <a:srgbClr val="464646"/>
                </a:solidFill>
                <a:latin typeface="Arial"/>
                <a:cs typeface="Arial" panose="020B0604020202020204" pitchFamily="34" charset="0"/>
              </a:rPr>
              <a:t>2</a:t>
            </a:r>
            <a:endParaRPr lang="el-GR" sz="1200" baseline="30000" dirty="0">
              <a:solidFill>
                <a:srgbClr val="464646"/>
              </a:solidFill>
              <a:latin typeface="Arial"/>
              <a:cs typeface="Arial" panose="020B0604020202020204" pitchFamily="34" charset="0"/>
            </a:endParaRPr>
          </a:p>
        </p:txBody>
      </p:sp>
      <p:sp>
        <p:nvSpPr>
          <p:cNvPr id="74" name="TextBox 64">
            <a:extLst>
              <a:ext uri="{FF2B5EF4-FFF2-40B4-BE49-F238E27FC236}">
                <a16:creationId xmlns:a16="http://schemas.microsoft.com/office/drawing/2014/main" id="{9F0D60D4-9D09-44EE-9833-FC5325F3E848}"/>
              </a:ext>
            </a:extLst>
          </p:cNvPr>
          <p:cNvSpPr txBox="1"/>
          <p:nvPr/>
        </p:nvSpPr>
        <p:spPr>
          <a:xfrm>
            <a:off x="5824783" y="4403106"/>
            <a:ext cx="2536013" cy="646331"/>
          </a:xfrm>
          <a:prstGeom prst="rect">
            <a:avLst/>
          </a:prstGeom>
          <a:noFill/>
        </p:spPr>
        <p:txBody>
          <a:bodyPr wrap="square" rtlCol="0">
            <a:spAutoFit/>
          </a:bodyPr>
          <a:lstStyle/>
          <a:p>
            <a:pPr defTabSz="685800">
              <a:defRPr/>
            </a:pPr>
            <a:r>
              <a:rPr lang="el-GR" sz="1200" b="1" dirty="0">
                <a:solidFill>
                  <a:srgbClr val="E91717"/>
                </a:solidFill>
                <a:latin typeface="Arial"/>
                <a:cs typeface="Arial" panose="020B0604020202020204" pitchFamily="34" charset="0"/>
              </a:rPr>
              <a:t>επηρεάστηκαν ή χάθηκαν </a:t>
            </a:r>
            <a:r>
              <a:rPr lang="el-GR" sz="1200" dirty="0">
                <a:solidFill>
                  <a:srgbClr val="464646"/>
                </a:solidFill>
                <a:latin typeface="Arial"/>
                <a:cs typeface="Arial" panose="020B0604020202020204" pitchFamily="34" charset="0"/>
              </a:rPr>
              <a:t>εξαιτίας απουσίας λόγω εξάρσεων ανά έτος ανά </a:t>
            </a:r>
            <a:r>
              <a:rPr lang="el-GR" sz="1200" dirty="0" err="1">
                <a:solidFill>
                  <a:srgbClr val="464646"/>
                </a:solidFill>
                <a:latin typeface="Arial"/>
                <a:cs typeface="Arial" panose="020B0604020202020204" pitchFamily="34" charset="0"/>
              </a:rPr>
              <a:t>υπάλληλο</a:t>
            </a:r>
            <a:r>
              <a:rPr lang="el-GR" sz="1200" baseline="30000" dirty="0" err="1">
                <a:solidFill>
                  <a:srgbClr val="464646"/>
                </a:solidFill>
                <a:latin typeface="Arial"/>
                <a:cs typeface="Arial" panose="020B0604020202020204" pitchFamily="34" charset="0"/>
              </a:rPr>
              <a:t>3</a:t>
            </a:r>
            <a:endParaRPr lang="el-GR" sz="1200" baseline="30000" dirty="0">
              <a:solidFill>
                <a:srgbClr val="464646"/>
              </a:solidFill>
              <a:latin typeface="Arial"/>
              <a:cs typeface="Arial" panose="020B0604020202020204" pitchFamily="34" charset="0"/>
            </a:endParaRPr>
          </a:p>
        </p:txBody>
      </p:sp>
      <p:sp>
        <p:nvSpPr>
          <p:cNvPr id="78" name="Rectangle 35">
            <a:extLst>
              <a:ext uri="{FF2B5EF4-FFF2-40B4-BE49-F238E27FC236}">
                <a16:creationId xmlns:a16="http://schemas.microsoft.com/office/drawing/2014/main" id="{8EDFD99E-E744-42E5-817F-F005F4A3EDBF}"/>
              </a:ext>
            </a:extLst>
          </p:cNvPr>
          <p:cNvSpPr/>
          <p:nvPr/>
        </p:nvSpPr>
        <p:spPr>
          <a:xfrm>
            <a:off x="825182" y="4562999"/>
            <a:ext cx="2536031" cy="461665"/>
          </a:xfrm>
          <a:prstGeom prst="rect">
            <a:avLst/>
          </a:prstGeom>
        </p:spPr>
        <p:txBody>
          <a:bodyPr wrap="square">
            <a:spAutoFit/>
          </a:bodyPr>
          <a:lstStyle/>
          <a:p>
            <a:pPr algn="r" defTabSz="685800">
              <a:defRPr/>
            </a:pPr>
            <a:r>
              <a:rPr lang="el-GR" sz="1200" dirty="0">
                <a:solidFill>
                  <a:srgbClr val="3C3C3B"/>
                </a:solidFill>
                <a:latin typeface="Arial"/>
                <a:cs typeface="Arial" panose="020B0604020202020204" pitchFamily="34" charset="0"/>
              </a:rPr>
              <a:t>ασθενείς με </a:t>
            </a:r>
            <a:r>
              <a:rPr lang="el-GR" sz="1200" dirty="0">
                <a:solidFill>
                  <a:srgbClr val="464646"/>
                </a:solidFill>
                <a:latin typeface="Arial"/>
                <a:cs typeface="Arial" panose="020B0604020202020204" pitchFamily="34" charset="0"/>
              </a:rPr>
              <a:t>ΑΔ έχουν</a:t>
            </a:r>
            <a:br>
              <a:rPr lang="el-GR" sz="1200" dirty="0">
                <a:solidFill>
                  <a:srgbClr val="464646"/>
                </a:solidFill>
                <a:latin typeface="Arial"/>
                <a:cs typeface="Arial" panose="020B0604020202020204" pitchFamily="34" charset="0"/>
              </a:rPr>
            </a:br>
            <a:r>
              <a:rPr lang="el-GR" sz="1200" b="1" dirty="0">
                <a:solidFill>
                  <a:srgbClr val="E91717"/>
                </a:solidFill>
                <a:latin typeface="Arial"/>
                <a:cs typeface="Arial" panose="020B0604020202020204" pitchFamily="34" charset="0"/>
              </a:rPr>
              <a:t>συμπτώματα </a:t>
            </a:r>
            <a:r>
              <a:rPr lang="el-GR" sz="1200" b="1" dirty="0" err="1">
                <a:solidFill>
                  <a:srgbClr val="E91717"/>
                </a:solidFill>
                <a:latin typeface="Arial"/>
                <a:cs typeface="Arial" panose="020B0604020202020204" pitchFamily="34" charset="0"/>
              </a:rPr>
              <a:t>κατάθλιψης</a:t>
            </a:r>
            <a:r>
              <a:rPr lang="el-GR" sz="1200" baseline="30000" dirty="0" err="1">
                <a:solidFill>
                  <a:srgbClr val="464646"/>
                </a:solidFill>
                <a:latin typeface="Arial"/>
                <a:cs typeface="Arial" panose="020B0604020202020204" pitchFamily="34" charset="0"/>
              </a:rPr>
              <a:t>4</a:t>
            </a:r>
            <a:endParaRPr lang="el-GR" sz="1200" baseline="30000" dirty="0">
              <a:solidFill>
                <a:srgbClr val="464646"/>
              </a:solidFill>
              <a:latin typeface="Arial"/>
              <a:cs typeface="Arial" panose="020B0604020202020204" pitchFamily="34" charset="0"/>
            </a:endParaRPr>
          </a:p>
        </p:txBody>
      </p:sp>
      <p:sp>
        <p:nvSpPr>
          <p:cNvPr id="84" name="Rectangle 4">
            <a:extLst>
              <a:ext uri="{FF2B5EF4-FFF2-40B4-BE49-F238E27FC236}">
                <a16:creationId xmlns:a16="http://schemas.microsoft.com/office/drawing/2014/main" id="{BFADEDAF-5B3F-4A7B-862A-55229B264D94}"/>
              </a:ext>
            </a:extLst>
          </p:cNvPr>
          <p:cNvSpPr/>
          <p:nvPr/>
        </p:nvSpPr>
        <p:spPr>
          <a:xfrm>
            <a:off x="485559" y="3213537"/>
            <a:ext cx="2261675" cy="646331"/>
          </a:xfrm>
          <a:prstGeom prst="rect">
            <a:avLst/>
          </a:prstGeom>
        </p:spPr>
        <p:txBody>
          <a:bodyPr wrap="square">
            <a:spAutoFit/>
          </a:bodyPr>
          <a:lstStyle/>
          <a:p>
            <a:pPr algn="r" defTabSz="685800">
              <a:defRPr/>
            </a:pPr>
            <a:r>
              <a:rPr lang="el-GR" sz="1200" dirty="0">
                <a:solidFill>
                  <a:srgbClr val="464646"/>
                </a:solidFill>
                <a:latin typeface="Arial"/>
                <a:cs typeface="Arial" panose="020B0604020202020204" pitchFamily="34" charset="0"/>
              </a:rPr>
              <a:t>των ασθενών με </a:t>
            </a:r>
            <a:br>
              <a:rPr lang="el-GR" sz="1200" dirty="0">
                <a:solidFill>
                  <a:srgbClr val="464646"/>
                </a:solidFill>
                <a:latin typeface="Arial"/>
                <a:cs typeface="Arial" panose="020B0604020202020204" pitchFamily="34" charset="0"/>
              </a:rPr>
            </a:br>
            <a:r>
              <a:rPr lang="el-GR" sz="1200" dirty="0">
                <a:solidFill>
                  <a:srgbClr val="464646"/>
                </a:solidFill>
                <a:latin typeface="Arial"/>
                <a:cs typeface="Arial" panose="020B0604020202020204" pitchFamily="34" charset="0"/>
              </a:rPr>
              <a:t>σοβαρή ΑΔ </a:t>
            </a:r>
            <a:r>
              <a:rPr lang="el-GR" sz="1200" b="1" dirty="0">
                <a:solidFill>
                  <a:srgbClr val="E91717"/>
                </a:solidFill>
                <a:latin typeface="Arial"/>
                <a:cs typeface="Arial" panose="020B0604020202020204" pitchFamily="34" charset="0"/>
              </a:rPr>
              <a:t>ανησυχούν</a:t>
            </a:r>
            <a:br>
              <a:rPr lang="el-GR" sz="1200" b="1" dirty="0">
                <a:solidFill>
                  <a:srgbClr val="E91717"/>
                </a:solidFill>
                <a:latin typeface="Arial"/>
                <a:cs typeface="Arial" panose="020B0604020202020204" pitchFamily="34" charset="0"/>
              </a:rPr>
            </a:br>
            <a:r>
              <a:rPr lang="el-GR" sz="1200" b="1" dirty="0">
                <a:solidFill>
                  <a:srgbClr val="E91717"/>
                </a:solidFill>
                <a:latin typeface="Arial"/>
                <a:cs typeface="Arial" panose="020B0604020202020204" pitchFamily="34" charset="0"/>
              </a:rPr>
              <a:t>για την εμφάνισή </a:t>
            </a:r>
            <a:r>
              <a:rPr lang="el-GR" sz="1200" b="1" dirty="0" err="1">
                <a:solidFill>
                  <a:srgbClr val="E91717"/>
                </a:solidFill>
                <a:latin typeface="Arial"/>
                <a:cs typeface="Arial" panose="020B0604020202020204" pitchFamily="34" charset="0"/>
              </a:rPr>
              <a:t>τους</a:t>
            </a:r>
            <a:r>
              <a:rPr lang="el-GR" sz="1200" b="1" baseline="30000" dirty="0" err="1">
                <a:solidFill>
                  <a:srgbClr val="464646"/>
                </a:solidFill>
                <a:latin typeface="Arial"/>
                <a:cs typeface="Arial" panose="020B0604020202020204" pitchFamily="34" charset="0"/>
              </a:rPr>
              <a:t>3</a:t>
            </a:r>
            <a:endParaRPr lang="el-GR" sz="1200" b="1" baseline="30000" dirty="0">
              <a:solidFill>
                <a:srgbClr val="464646"/>
              </a:solidFill>
              <a:latin typeface="Arial"/>
              <a:cs typeface="Arial" panose="020B0604020202020204" pitchFamily="34" charset="0"/>
            </a:endParaRPr>
          </a:p>
        </p:txBody>
      </p:sp>
      <p:sp>
        <p:nvSpPr>
          <p:cNvPr id="85" name="Content Placeholder 4">
            <a:extLst>
              <a:ext uri="{FF2B5EF4-FFF2-40B4-BE49-F238E27FC236}">
                <a16:creationId xmlns:a16="http://schemas.microsoft.com/office/drawing/2014/main" id="{CFC4A1AA-FD69-4658-AD1B-9D7247B3C6B5}"/>
              </a:ext>
            </a:extLst>
          </p:cNvPr>
          <p:cNvSpPr txBox="1">
            <a:spLocks/>
          </p:cNvSpPr>
          <p:nvPr/>
        </p:nvSpPr>
        <p:spPr>
          <a:xfrm>
            <a:off x="1205481" y="1942618"/>
            <a:ext cx="2261675" cy="622463"/>
          </a:xfrm>
          <a:prstGeom prst="rect">
            <a:avLst/>
          </a:prstGeom>
        </p:spPr>
        <p:txBody>
          <a:bodyPr vert="horz" lIns="68579" tIns="34289" rIns="68579" bIns="34289" rtlCol="0" anchor="ctr">
            <a:normAutofit/>
          </a:bodyPr>
          <a:lstStyle>
            <a:lvl1pPr marL="342891" indent="-342891" algn="l" defTabSz="457189" rtl="0" eaLnBrk="1" latinLnBrk="0" hangingPunct="1">
              <a:spcBef>
                <a:spcPct val="20000"/>
              </a:spcBef>
              <a:buClr>
                <a:srgbClr val="FF0000"/>
              </a:buClr>
              <a:buSzPct val="75000"/>
              <a:buFont typeface="Arial" panose="020B0604020202020204" pitchFamily="34" charset="0"/>
              <a:buChar char="♦"/>
              <a:defRPr sz="2000" kern="1200">
                <a:solidFill>
                  <a:schemeClr val="bg2"/>
                </a:solidFill>
                <a:latin typeface="Arial"/>
                <a:ea typeface="+mn-ea"/>
                <a:cs typeface="Arial"/>
              </a:defRPr>
            </a:lvl1pPr>
            <a:lvl2pPr marL="742932" indent="-285744" algn="l" defTabSz="457189" rtl="0" eaLnBrk="1" latinLnBrk="0" hangingPunct="1">
              <a:spcBef>
                <a:spcPct val="20000"/>
              </a:spcBef>
              <a:buClr>
                <a:srgbClr val="D52B1E"/>
              </a:buClr>
              <a:buFont typeface="Arial" panose="020B0604020202020204" pitchFamily="34" charset="0"/>
              <a:buChar char="•"/>
              <a:defRPr sz="1800" kern="1200">
                <a:solidFill>
                  <a:schemeClr val="bg2"/>
                </a:solidFill>
                <a:latin typeface="Arial"/>
                <a:ea typeface="+mn-ea"/>
                <a:cs typeface="Arial"/>
              </a:defRPr>
            </a:lvl2pPr>
            <a:lvl3pPr marL="1142971" indent="-228594" algn="l" defTabSz="457189" rtl="0" eaLnBrk="1" latinLnBrk="0" hangingPunct="1">
              <a:spcBef>
                <a:spcPct val="20000"/>
              </a:spcBef>
              <a:buClr>
                <a:srgbClr val="D52B1E"/>
              </a:buClr>
              <a:buFont typeface="Arial" panose="020B0604020202020204" pitchFamily="34" charset="0"/>
              <a:buChar char="─"/>
              <a:defRPr sz="1600" kern="1200">
                <a:solidFill>
                  <a:schemeClr val="bg2"/>
                </a:solidFill>
                <a:latin typeface="Arial"/>
                <a:ea typeface="+mn-ea"/>
                <a:cs typeface="Arial"/>
              </a:defRPr>
            </a:lvl3pPr>
            <a:lvl4pPr marL="1600160" indent="-228594" algn="l" defTabSz="457189" rtl="0" eaLnBrk="1" latinLnBrk="0" hangingPunct="1">
              <a:spcBef>
                <a:spcPct val="20000"/>
              </a:spcBef>
              <a:buClr>
                <a:srgbClr val="D52B1E"/>
              </a:buClr>
              <a:buFont typeface="Arial"/>
              <a:buChar char="–"/>
              <a:defRPr sz="1400" kern="1200">
                <a:solidFill>
                  <a:schemeClr val="bg2"/>
                </a:solidFill>
                <a:latin typeface="Arial"/>
                <a:ea typeface="+mn-ea"/>
                <a:cs typeface="Arial"/>
              </a:defRPr>
            </a:lvl4pPr>
            <a:lvl5pPr marL="2057349" indent="-228594" algn="l" defTabSz="457189" rtl="0" eaLnBrk="1" latinLnBrk="0" hangingPunct="1">
              <a:spcBef>
                <a:spcPct val="20000"/>
              </a:spcBef>
              <a:buClr>
                <a:srgbClr val="D52B1E"/>
              </a:buClr>
              <a:buFont typeface="Arial"/>
              <a:buChar char="»"/>
              <a:defRPr sz="1200" kern="1200">
                <a:solidFill>
                  <a:schemeClr val="bg2"/>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defTabSz="685800">
              <a:spcBef>
                <a:spcPts val="0"/>
              </a:spcBef>
              <a:buClrTx/>
              <a:buSzTx/>
              <a:buNone/>
              <a:defRPr/>
            </a:pPr>
            <a:r>
              <a:rPr lang="el-GR" sz="1050" dirty="0">
                <a:solidFill>
                  <a:srgbClr val="464646"/>
                </a:solidFill>
              </a:rPr>
              <a:t> </a:t>
            </a:r>
            <a:r>
              <a:rPr lang="el-GR" sz="1200" dirty="0">
                <a:solidFill>
                  <a:srgbClr val="464646"/>
                </a:solidFill>
              </a:rPr>
              <a:t>των ασθενών με ΑΔ </a:t>
            </a:r>
            <a:br>
              <a:rPr lang="el-GR" sz="1200" dirty="0">
                <a:solidFill>
                  <a:srgbClr val="464646"/>
                </a:solidFill>
              </a:rPr>
            </a:br>
            <a:r>
              <a:rPr lang="el-GR" sz="1200" dirty="0">
                <a:solidFill>
                  <a:srgbClr val="464646"/>
                </a:solidFill>
              </a:rPr>
              <a:t>αναφέρουν </a:t>
            </a:r>
            <a:r>
              <a:rPr lang="el-GR" sz="1200" b="1" dirty="0">
                <a:solidFill>
                  <a:srgbClr val="E91717"/>
                </a:solidFill>
              </a:rPr>
              <a:t>δερματικό </a:t>
            </a:r>
            <a:r>
              <a:rPr lang="el-GR" sz="1200" b="1" dirty="0" err="1">
                <a:solidFill>
                  <a:srgbClr val="E91717"/>
                </a:solidFill>
              </a:rPr>
              <a:t>πόνο</a:t>
            </a:r>
            <a:r>
              <a:rPr lang="el-GR" sz="1200" b="1" baseline="30000" dirty="0" err="1">
                <a:solidFill>
                  <a:srgbClr val="464646"/>
                </a:solidFill>
              </a:rPr>
              <a:t>5</a:t>
            </a:r>
            <a:endParaRPr lang="el-GR" sz="1200" b="1" baseline="30000" dirty="0">
              <a:solidFill>
                <a:srgbClr val="464646"/>
              </a:solidFill>
            </a:endParaRPr>
          </a:p>
        </p:txBody>
      </p:sp>
      <p:sp>
        <p:nvSpPr>
          <p:cNvPr id="86" name="Content Placeholder 4">
            <a:extLst>
              <a:ext uri="{FF2B5EF4-FFF2-40B4-BE49-F238E27FC236}">
                <a16:creationId xmlns:a16="http://schemas.microsoft.com/office/drawing/2014/main" id="{FE193C31-9B9D-47F6-A368-630DA4A93173}"/>
              </a:ext>
            </a:extLst>
          </p:cNvPr>
          <p:cNvSpPr txBox="1">
            <a:spLocks/>
          </p:cNvSpPr>
          <p:nvPr/>
        </p:nvSpPr>
        <p:spPr>
          <a:xfrm>
            <a:off x="5728313" y="1926568"/>
            <a:ext cx="2044293" cy="704042"/>
          </a:xfrm>
          <a:prstGeom prst="rect">
            <a:avLst/>
          </a:prstGeom>
        </p:spPr>
        <p:txBody>
          <a:bodyPr vert="horz" lIns="68579" tIns="34289" rIns="68579" bIns="34289" rtlCol="0" anchor="ctr">
            <a:noAutofit/>
          </a:bodyPr>
          <a:lstStyle>
            <a:lvl1pPr marL="342891" indent="-342891" algn="l" defTabSz="457189" rtl="0" eaLnBrk="1" latinLnBrk="0" hangingPunct="1">
              <a:spcBef>
                <a:spcPct val="20000"/>
              </a:spcBef>
              <a:buClr>
                <a:srgbClr val="FF0000"/>
              </a:buClr>
              <a:buSzPct val="75000"/>
              <a:buFont typeface="Arial" panose="020B0604020202020204" pitchFamily="34" charset="0"/>
              <a:buChar char="♦"/>
              <a:defRPr sz="2000" kern="1200">
                <a:solidFill>
                  <a:schemeClr val="bg2"/>
                </a:solidFill>
                <a:latin typeface="Arial"/>
                <a:ea typeface="+mn-ea"/>
                <a:cs typeface="Arial"/>
              </a:defRPr>
            </a:lvl1pPr>
            <a:lvl2pPr marL="742932" indent="-285744" algn="l" defTabSz="457189" rtl="0" eaLnBrk="1" latinLnBrk="0" hangingPunct="1">
              <a:spcBef>
                <a:spcPct val="20000"/>
              </a:spcBef>
              <a:buClr>
                <a:srgbClr val="D52B1E"/>
              </a:buClr>
              <a:buFont typeface="Arial" panose="020B0604020202020204" pitchFamily="34" charset="0"/>
              <a:buChar char="•"/>
              <a:defRPr sz="1800" kern="1200">
                <a:solidFill>
                  <a:schemeClr val="bg2"/>
                </a:solidFill>
                <a:latin typeface="Arial"/>
                <a:ea typeface="+mn-ea"/>
                <a:cs typeface="Arial"/>
              </a:defRPr>
            </a:lvl2pPr>
            <a:lvl3pPr marL="1142971" indent="-228594" algn="l" defTabSz="457189" rtl="0" eaLnBrk="1" latinLnBrk="0" hangingPunct="1">
              <a:spcBef>
                <a:spcPct val="20000"/>
              </a:spcBef>
              <a:buClr>
                <a:srgbClr val="D52B1E"/>
              </a:buClr>
              <a:buFont typeface="Arial" panose="020B0604020202020204" pitchFamily="34" charset="0"/>
              <a:buChar char="─"/>
              <a:defRPr sz="1600" kern="1200">
                <a:solidFill>
                  <a:schemeClr val="bg2"/>
                </a:solidFill>
                <a:latin typeface="Arial"/>
                <a:ea typeface="+mn-ea"/>
                <a:cs typeface="Arial"/>
              </a:defRPr>
            </a:lvl3pPr>
            <a:lvl4pPr marL="1600160" indent="-228594" algn="l" defTabSz="457189" rtl="0" eaLnBrk="1" latinLnBrk="0" hangingPunct="1">
              <a:spcBef>
                <a:spcPct val="20000"/>
              </a:spcBef>
              <a:buClr>
                <a:srgbClr val="D52B1E"/>
              </a:buClr>
              <a:buFont typeface="Arial"/>
              <a:buChar char="–"/>
              <a:defRPr sz="1400" kern="1200">
                <a:solidFill>
                  <a:schemeClr val="bg2"/>
                </a:solidFill>
                <a:latin typeface="Arial"/>
                <a:ea typeface="+mn-ea"/>
                <a:cs typeface="Arial"/>
              </a:defRPr>
            </a:lvl4pPr>
            <a:lvl5pPr marL="2057349" indent="-228594" algn="l" defTabSz="457189" rtl="0" eaLnBrk="1" latinLnBrk="0" hangingPunct="1">
              <a:spcBef>
                <a:spcPct val="20000"/>
              </a:spcBef>
              <a:buClr>
                <a:srgbClr val="D52B1E"/>
              </a:buClr>
              <a:buFont typeface="Arial"/>
              <a:buChar char="»"/>
              <a:defRPr sz="1200" kern="1200">
                <a:solidFill>
                  <a:schemeClr val="bg2"/>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85800">
              <a:spcBef>
                <a:spcPts val="0"/>
              </a:spcBef>
              <a:buClrTx/>
              <a:buSzTx/>
              <a:buNone/>
              <a:defRPr/>
            </a:pPr>
            <a:r>
              <a:rPr lang="el-GR" sz="1200" dirty="0">
                <a:solidFill>
                  <a:srgbClr val="464646"/>
                </a:solidFill>
              </a:rPr>
              <a:t>των ασθενών με ΑΔ ανέφεραν </a:t>
            </a:r>
            <a:r>
              <a:rPr lang="el-GR" sz="1200" b="1" dirty="0">
                <a:solidFill>
                  <a:srgbClr val="E91717"/>
                </a:solidFill>
              </a:rPr>
              <a:t>κνησμό</a:t>
            </a:r>
            <a:r>
              <a:rPr lang="el-GR" sz="1200" b="1" dirty="0">
                <a:solidFill>
                  <a:srgbClr val="464646"/>
                </a:solidFill>
              </a:rPr>
              <a:t> </a:t>
            </a:r>
            <a:r>
              <a:rPr lang="el-GR" sz="1200" dirty="0">
                <a:solidFill>
                  <a:srgbClr val="464646"/>
                </a:solidFill>
              </a:rPr>
              <a:t>ως το </a:t>
            </a:r>
            <a:r>
              <a:rPr lang="el-GR" sz="1200" b="1" dirty="0">
                <a:solidFill>
                  <a:srgbClr val="E91717"/>
                </a:solidFill>
              </a:rPr>
              <a:t>πιο επιβαρυντικό σύμπτωμά </a:t>
            </a:r>
            <a:r>
              <a:rPr lang="el-GR" sz="1200" b="1" dirty="0" err="1">
                <a:solidFill>
                  <a:srgbClr val="E91717"/>
                </a:solidFill>
              </a:rPr>
              <a:t>τους</a:t>
            </a:r>
            <a:r>
              <a:rPr lang="el-GR" sz="1200" b="1" baseline="30000" dirty="0" err="1">
                <a:solidFill>
                  <a:srgbClr val="464646"/>
                </a:solidFill>
              </a:rPr>
              <a:t>1</a:t>
            </a:r>
            <a:endParaRPr lang="el-GR" sz="1200" b="1" baseline="30000" dirty="0">
              <a:solidFill>
                <a:srgbClr val="464646"/>
              </a:solidFill>
            </a:endParaRPr>
          </a:p>
        </p:txBody>
      </p:sp>
      <p:sp>
        <p:nvSpPr>
          <p:cNvPr id="2" name="Rectangle 1">
            <a:extLst>
              <a:ext uri="{FF2B5EF4-FFF2-40B4-BE49-F238E27FC236}">
                <a16:creationId xmlns:a16="http://schemas.microsoft.com/office/drawing/2014/main" id="{D5689864-70BB-4D5B-9DC0-3A4D35D86468}"/>
              </a:ext>
            </a:extLst>
          </p:cNvPr>
          <p:cNvSpPr/>
          <p:nvPr/>
        </p:nvSpPr>
        <p:spPr>
          <a:xfrm>
            <a:off x="3485727" y="4655802"/>
            <a:ext cx="827471" cy="253916"/>
          </a:xfrm>
          <a:prstGeom prst="rect">
            <a:avLst/>
          </a:prstGeom>
        </p:spPr>
        <p:txBody>
          <a:bodyPr wrap="none">
            <a:spAutoFit/>
          </a:bodyPr>
          <a:lstStyle/>
          <a:p>
            <a:pPr defTabSz="685800">
              <a:defRPr/>
            </a:pPr>
            <a:r>
              <a:rPr lang="el-GR" sz="1050" b="1">
                <a:solidFill>
                  <a:srgbClr val="555555"/>
                </a:solidFill>
                <a:latin typeface="Arial"/>
                <a:cs typeface="Arial" panose="020B0604020202020204" pitchFamily="34" charset="0"/>
              </a:rPr>
              <a:t>1 στους 4 </a:t>
            </a:r>
          </a:p>
        </p:txBody>
      </p:sp>
      <p:graphicFrame>
        <p:nvGraphicFramePr>
          <p:cNvPr id="47" name="Diagramm 37">
            <a:extLst>
              <a:ext uri="{FF2B5EF4-FFF2-40B4-BE49-F238E27FC236}">
                <a16:creationId xmlns:a16="http://schemas.microsoft.com/office/drawing/2014/main" id="{7CC3571E-CA43-46E0-90C7-8C40C75B46D7}"/>
              </a:ext>
            </a:extLst>
          </p:cNvPr>
          <p:cNvGraphicFramePr/>
          <p:nvPr/>
        </p:nvGraphicFramePr>
        <p:xfrm>
          <a:off x="3217882" y="4305001"/>
          <a:ext cx="1054102" cy="932435"/>
        </p:xfrm>
        <a:graphic>
          <a:graphicData uri="http://schemas.openxmlformats.org/drawingml/2006/chart">
            <c:chart xmlns:c="http://schemas.openxmlformats.org/drawingml/2006/chart" xmlns:r="http://schemas.openxmlformats.org/officeDocument/2006/relationships" r:id="rId9"/>
          </a:graphicData>
        </a:graphic>
      </p:graphicFrame>
      <p:sp>
        <p:nvSpPr>
          <p:cNvPr id="5" name="Fußzeilenplatzhalter 4">
            <a:extLst>
              <a:ext uri="{FF2B5EF4-FFF2-40B4-BE49-F238E27FC236}">
                <a16:creationId xmlns:a16="http://schemas.microsoft.com/office/drawing/2014/main" id="{C6D28762-15E3-42D7-B767-DEE8E63559B3}"/>
              </a:ext>
            </a:extLst>
          </p:cNvPr>
          <p:cNvSpPr>
            <a:spLocks noGrp="1"/>
          </p:cNvSpPr>
          <p:nvPr>
            <p:ph type="ftr" sz="quarter" idx="3"/>
          </p:nvPr>
        </p:nvSpPr>
        <p:spPr>
          <a:xfrm>
            <a:off x="4165600" y="6639440"/>
            <a:ext cx="3860800" cy="218560"/>
          </a:xfrm>
          <a:prstGeom prst="rect">
            <a:avLst/>
          </a:prstGeom>
        </p:spPr>
        <p:txBody>
          <a:bodyPr vert="horz" lIns="91438" tIns="45719" rIns="91438" bIns="45719" rtlCol="0" anchor="ctr"/>
          <a:lstStyle>
            <a:defPPr>
              <a:defRPr lang="el-GR"/>
            </a:defPPr>
            <a:lvl1pPr marL="0" algn="ctr" defTabSz="914400" rtl="0" eaLnBrk="1" latinLnBrk="0" hangingPunct="1">
              <a:defRPr sz="700" kern="1200">
                <a:solidFill>
                  <a:srgbClr val="FFFFFF"/>
                </a:solidFill>
                <a:latin typeface="Arial Narrow"/>
                <a:ea typeface="+mn-ea"/>
                <a:cs typeface="Arial Narrow"/>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892">
              <a:defRPr/>
            </a:pPr>
            <a:r>
              <a:rPr lang="en-US"/>
              <a:t>Company Confidential  ©  2020 Eli Lilly and Company</a:t>
            </a:r>
            <a:endParaRPr lang="el-GR" sz="525" dirty="0">
              <a:solidFill>
                <a:srgbClr val="FFFFFF"/>
              </a:solidFill>
              <a:latin typeface="Arial Narrow"/>
            </a:endParaRPr>
          </a:p>
        </p:txBody>
      </p:sp>
      <p:sp>
        <p:nvSpPr>
          <p:cNvPr id="13" name="Ellipse 12">
            <a:extLst>
              <a:ext uri="{FF2B5EF4-FFF2-40B4-BE49-F238E27FC236}">
                <a16:creationId xmlns:a16="http://schemas.microsoft.com/office/drawing/2014/main" id="{97EE276F-D6DF-425A-83F7-F6D0CE4AE224}"/>
              </a:ext>
            </a:extLst>
          </p:cNvPr>
          <p:cNvSpPr/>
          <p:nvPr/>
        </p:nvSpPr>
        <p:spPr>
          <a:xfrm>
            <a:off x="5099304" y="4374802"/>
            <a:ext cx="683683" cy="683683"/>
          </a:xfrm>
          <a:prstGeom prst="ellipse">
            <a:avLst/>
          </a:prstGeom>
          <a:noFill/>
          <a:ln w="19050">
            <a:solidFill>
              <a:srgbClr val="E91717"/>
            </a:solidFill>
          </a:ln>
        </p:spPr>
        <p:txBody>
          <a:bodyPr wrap="none" rtlCol="0" anchor="ctr">
            <a:noAutofit/>
          </a:bodyPr>
          <a:lstStyle/>
          <a:p>
            <a:pPr defTabSz="685800">
              <a:defRPr/>
            </a:pPr>
            <a:endParaRPr lang="de-AT" sz="1350">
              <a:solidFill>
                <a:prstClr val="white"/>
              </a:solidFill>
              <a:latin typeface="Arial"/>
            </a:endParaRPr>
          </a:p>
        </p:txBody>
      </p:sp>
      <p:pic>
        <p:nvPicPr>
          <p:cNvPr id="24" name="Grafik 23" descr="Büroarbeiter">
            <a:extLst>
              <a:ext uri="{FF2B5EF4-FFF2-40B4-BE49-F238E27FC236}">
                <a16:creationId xmlns:a16="http://schemas.microsoft.com/office/drawing/2014/main" id="{C0504314-D09E-4C9E-9B3E-D484C111DD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20850" y="4373888"/>
            <a:ext cx="432646" cy="432646"/>
          </a:xfrm>
          <a:prstGeom prst="rect">
            <a:avLst/>
          </a:prstGeom>
        </p:spPr>
      </p:pic>
      <p:sp>
        <p:nvSpPr>
          <p:cNvPr id="25" name="Rechteck 24">
            <a:extLst>
              <a:ext uri="{FF2B5EF4-FFF2-40B4-BE49-F238E27FC236}">
                <a16:creationId xmlns:a16="http://schemas.microsoft.com/office/drawing/2014/main" id="{BAB0BF11-82BC-40A9-9CAE-FFA62E0721FD}"/>
              </a:ext>
            </a:extLst>
          </p:cNvPr>
          <p:cNvSpPr/>
          <p:nvPr/>
        </p:nvSpPr>
        <p:spPr>
          <a:xfrm>
            <a:off x="4964894" y="4064399"/>
            <a:ext cx="959627" cy="1101425"/>
          </a:xfrm>
          <a:prstGeom prst="rect">
            <a:avLst/>
          </a:prstGeom>
        </p:spPr>
        <p:txBody>
          <a:bodyPr>
            <a:prstTxWarp prst="textArchDown">
              <a:avLst/>
            </a:prstTxWarp>
            <a:spAutoFit/>
          </a:bodyPr>
          <a:lstStyle/>
          <a:p>
            <a:pPr algn="ctr" defTabSz="685800">
              <a:defRPr/>
            </a:pPr>
            <a:r>
              <a:rPr lang="el-GR" sz="900" b="1">
                <a:solidFill>
                  <a:srgbClr val="E91717"/>
                </a:solidFill>
                <a:latin typeface="Arial"/>
                <a:cs typeface="Arial" panose="020B0604020202020204" pitchFamily="34" charset="0"/>
              </a:rPr>
              <a:t>εργάσιμες ώρες</a:t>
            </a:r>
          </a:p>
        </p:txBody>
      </p:sp>
      <p:sp>
        <p:nvSpPr>
          <p:cNvPr id="26" name="Rechteck 25">
            <a:extLst>
              <a:ext uri="{FF2B5EF4-FFF2-40B4-BE49-F238E27FC236}">
                <a16:creationId xmlns:a16="http://schemas.microsoft.com/office/drawing/2014/main" id="{E2D5D6F1-1A96-4765-945C-6A526DAF623F}"/>
              </a:ext>
            </a:extLst>
          </p:cNvPr>
          <p:cNvSpPr/>
          <p:nvPr/>
        </p:nvSpPr>
        <p:spPr>
          <a:xfrm>
            <a:off x="5271742" y="4764489"/>
            <a:ext cx="377026" cy="300082"/>
          </a:xfrm>
          <a:prstGeom prst="rect">
            <a:avLst/>
          </a:prstGeom>
        </p:spPr>
        <p:txBody>
          <a:bodyPr wrap="none">
            <a:spAutoFit/>
          </a:bodyPr>
          <a:lstStyle/>
          <a:p>
            <a:pPr defTabSz="685800">
              <a:defRPr/>
            </a:pPr>
            <a:r>
              <a:rPr lang="el-GR" sz="1350" b="1">
                <a:solidFill>
                  <a:srgbClr val="E91717"/>
                </a:solidFill>
                <a:latin typeface="Arial"/>
                <a:cs typeface="Arial" panose="020B0604020202020204" pitchFamily="34" charset="0"/>
              </a:rPr>
              <a:t>76</a:t>
            </a:r>
          </a:p>
        </p:txBody>
      </p:sp>
      <p:sp>
        <p:nvSpPr>
          <p:cNvPr id="88" name="SLIDESOURCE_CONFIGUREDSTAMP_18"/>
          <p:cNvSpPr txBox="1"/>
          <p:nvPr/>
        </p:nvSpPr>
        <p:spPr>
          <a:xfrm>
            <a:off x="9286875" y="857251"/>
            <a:ext cx="518091" cy="392415"/>
          </a:xfrm>
          <a:prstGeom prst="rect">
            <a:avLst/>
          </a:prstGeom>
          <a:noFill/>
        </p:spPr>
        <p:txBody>
          <a:bodyPr wrap="none" rtlCol="0" anchor="t">
            <a:spAutoFit/>
          </a:bodyPr>
          <a:lstStyle/>
          <a:p>
            <a:pPr defTabSz="685800">
              <a:defRPr/>
            </a:pPr>
            <a:r>
              <a:rPr lang="el-GR" sz="1950">
                <a:solidFill>
                  <a:srgbClr val="000000"/>
                </a:solidFill>
                <a:latin typeface="Arial"/>
              </a:rPr>
              <a:t>PB</a:t>
            </a:r>
          </a:p>
        </p:txBody>
      </p:sp>
      <p:sp>
        <p:nvSpPr>
          <p:cNvPr id="89" name="SLIDESOURCE_CONFIGUREDSTAMP_20"/>
          <p:cNvSpPr txBox="1"/>
          <p:nvPr/>
        </p:nvSpPr>
        <p:spPr>
          <a:xfrm>
            <a:off x="9286875" y="5608336"/>
            <a:ext cx="2141612" cy="392415"/>
          </a:xfrm>
          <a:prstGeom prst="rect">
            <a:avLst/>
          </a:prstGeom>
          <a:noFill/>
        </p:spPr>
        <p:txBody>
          <a:bodyPr wrap="none" rtlCol="0" anchor="b">
            <a:spAutoFit/>
          </a:bodyPr>
          <a:lstStyle/>
          <a:p>
            <a:pPr defTabSz="685800">
              <a:defRPr/>
            </a:pPr>
            <a:r>
              <a:rPr lang="el-GR" sz="1950">
                <a:solidFill>
                  <a:srgbClr val="000000"/>
                </a:solidFill>
                <a:latin typeface="Arial"/>
              </a:rPr>
              <a:t>Εξωτερική Χρήση</a:t>
            </a:r>
          </a:p>
        </p:txBody>
      </p:sp>
    </p:spTree>
    <p:custDataLst>
      <p:tags r:id="rId1"/>
    </p:custDataLst>
    <p:extLst>
      <p:ext uri="{BB962C8B-B14F-4D97-AF65-F5344CB8AC3E}">
        <p14:creationId xmlns:p14="http://schemas.microsoft.com/office/powerpoint/2010/main" val="1902356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p:spPr>
        <p:txBody>
          <a:bodyPr/>
          <a:lstStyle/>
          <a:p>
            <a:r>
              <a:rPr lang="el-GR" b="1" dirty="0"/>
              <a:t>Κλινική εικόνα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idx="4294967295"/>
          </p:nvPr>
        </p:nvSpPr>
        <p:spPr>
          <a:xfrm>
            <a:off x="428625" y="0"/>
            <a:ext cx="8382000" cy="762000"/>
          </a:xfrm>
        </p:spPr>
        <p:txBody>
          <a:bodyPr/>
          <a:lstStyle/>
          <a:p>
            <a:r>
              <a:rPr lang="el-GR"/>
              <a:t>Τυπικά δερματικά στοιχεία</a:t>
            </a:r>
          </a:p>
        </p:txBody>
      </p:sp>
      <p:pic>
        <p:nvPicPr>
          <p:cNvPr id="283651" name="Picture 3" descr="AD- Typical_lesion"/>
          <p:cNvPicPr>
            <a:picLocks noChangeAspect="1" noChangeArrowheads="1"/>
          </p:cNvPicPr>
          <p:nvPr/>
        </p:nvPicPr>
        <p:blipFill>
          <a:blip r:embed="rId3" cstate="print"/>
          <a:srcRect/>
          <a:stretch>
            <a:fillRect/>
          </a:stretch>
        </p:blipFill>
        <p:spPr bwMode="auto">
          <a:xfrm>
            <a:off x="762000" y="1676400"/>
            <a:ext cx="7721600" cy="4737100"/>
          </a:xfrm>
          <a:prstGeom prst="rect">
            <a:avLst/>
          </a:prstGeom>
          <a:noFill/>
          <a:ln w="9525">
            <a:noFill/>
            <a:miter lim="800000"/>
            <a:headEnd/>
            <a:tailEnd/>
          </a:ln>
        </p:spPr>
      </p:pic>
      <p:sp>
        <p:nvSpPr>
          <p:cNvPr id="4" name="TextBox 3"/>
          <p:cNvSpPr txBox="1"/>
          <p:nvPr/>
        </p:nvSpPr>
        <p:spPr>
          <a:xfrm>
            <a:off x="714375" y="2500313"/>
            <a:ext cx="2000250" cy="523875"/>
          </a:xfrm>
          <a:prstGeom prst="rect">
            <a:avLst/>
          </a:prstGeom>
          <a:solidFill>
            <a:schemeClr val="bg1"/>
          </a:solidFill>
        </p:spPr>
        <p:txBody>
          <a:bodyPr>
            <a:spAutoFit/>
          </a:bodyPr>
          <a:lstStyle/>
          <a:p>
            <a:r>
              <a:rPr lang="el-GR" sz="2800" b="1">
                <a:latin typeface="Calibri" pitchFamily="34" charset="0"/>
              </a:rPr>
              <a:t>Ερύθημα </a:t>
            </a:r>
            <a:endParaRPr lang="en-US" sz="2800" b="1">
              <a:latin typeface="Calibri" pitchFamily="34" charset="0"/>
            </a:endParaRPr>
          </a:p>
        </p:txBody>
      </p:sp>
      <p:sp>
        <p:nvSpPr>
          <p:cNvPr id="5" name="TextBox 4"/>
          <p:cNvSpPr txBox="1"/>
          <p:nvPr/>
        </p:nvSpPr>
        <p:spPr>
          <a:xfrm>
            <a:off x="785813" y="3143250"/>
            <a:ext cx="1500187" cy="523875"/>
          </a:xfrm>
          <a:prstGeom prst="rect">
            <a:avLst/>
          </a:prstGeom>
          <a:solidFill>
            <a:schemeClr val="bg1"/>
          </a:solidFill>
        </p:spPr>
        <p:txBody>
          <a:bodyPr>
            <a:spAutoFit/>
          </a:bodyPr>
          <a:lstStyle/>
          <a:p>
            <a:r>
              <a:rPr lang="el-GR" sz="2800" b="1">
                <a:latin typeface="Calibri" pitchFamily="34" charset="0"/>
              </a:rPr>
              <a:t>Οίδημα</a:t>
            </a:r>
            <a:endParaRPr lang="en-US" sz="2800" b="1">
              <a:latin typeface="Calibri" pitchFamily="34" charset="0"/>
            </a:endParaRPr>
          </a:p>
        </p:txBody>
      </p:sp>
      <p:sp>
        <p:nvSpPr>
          <p:cNvPr id="6" name="TextBox 5"/>
          <p:cNvSpPr txBox="1"/>
          <p:nvPr/>
        </p:nvSpPr>
        <p:spPr>
          <a:xfrm>
            <a:off x="857250" y="3929063"/>
            <a:ext cx="1928813" cy="523875"/>
          </a:xfrm>
          <a:prstGeom prst="rect">
            <a:avLst/>
          </a:prstGeom>
          <a:solidFill>
            <a:schemeClr val="bg1"/>
          </a:solidFill>
        </p:spPr>
        <p:txBody>
          <a:bodyPr>
            <a:spAutoFit/>
          </a:bodyPr>
          <a:lstStyle/>
          <a:p>
            <a:r>
              <a:rPr lang="el-GR" sz="2800" b="1">
                <a:latin typeface="Calibri" pitchFamily="34" charset="0"/>
              </a:rPr>
              <a:t>Φυσαλίδες</a:t>
            </a:r>
            <a:endParaRPr lang="en-US" sz="2800" b="1">
              <a:latin typeface="Calibri" pitchFamily="34" charset="0"/>
            </a:endParaRPr>
          </a:p>
        </p:txBody>
      </p:sp>
      <p:sp>
        <p:nvSpPr>
          <p:cNvPr id="7" name="TextBox 6"/>
          <p:cNvSpPr txBox="1"/>
          <p:nvPr/>
        </p:nvSpPr>
        <p:spPr>
          <a:xfrm>
            <a:off x="857250" y="4714875"/>
            <a:ext cx="3429000" cy="523875"/>
          </a:xfrm>
          <a:prstGeom prst="rect">
            <a:avLst/>
          </a:prstGeom>
          <a:solidFill>
            <a:schemeClr val="bg1"/>
          </a:solidFill>
        </p:spPr>
        <p:txBody>
          <a:bodyPr>
            <a:spAutoFit/>
          </a:bodyPr>
          <a:lstStyle/>
          <a:p>
            <a:r>
              <a:rPr lang="el-GR" sz="2800" b="1">
                <a:latin typeface="Calibri" pitchFamily="34" charset="0"/>
              </a:rPr>
              <a:t>    Έκκριση υγρού</a:t>
            </a:r>
            <a:endParaRPr lang="en-US" sz="2800" b="1">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91BAC-5C14-40BD-870C-8C065DA6D686}"/>
              </a:ext>
            </a:extLst>
          </p:cNvPr>
          <p:cNvSpPr>
            <a:spLocks noGrp="1"/>
          </p:cNvSpPr>
          <p:nvPr>
            <p:ph type="title"/>
          </p:nvPr>
        </p:nvSpPr>
        <p:spPr>
          <a:xfrm>
            <a:off x="457200" y="274638"/>
            <a:ext cx="8229600" cy="630534"/>
          </a:xfrm>
        </p:spPr>
        <p:txBody>
          <a:bodyPr>
            <a:noAutofit/>
          </a:bodyPr>
          <a:lstStyle/>
          <a:p>
            <a:r>
              <a:rPr lang="el-GR" sz="2400" b="1" dirty="0"/>
              <a:t>Ο κλινικός φαινότυπος της ατοπικής δερματίτιδας</a:t>
            </a:r>
            <a:br>
              <a:rPr lang="en-US" sz="2400" b="1" dirty="0"/>
            </a:br>
            <a:r>
              <a:rPr lang="el-GR" sz="2400" b="1" dirty="0"/>
              <a:t>μεταβάλλεται με την ηλικία</a:t>
            </a:r>
          </a:p>
        </p:txBody>
      </p:sp>
      <p:sp>
        <p:nvSpPr>
          <p:cNvPr id="4" name="Footer Placeholder 3">
            <a:extLst>
              <a:ext uri="{FF2B5EF4-FFF2-40B4-BE49-F238E27FC236}">
                <a16:creationId xmlns:a16="http://schemas.microsoft.com/office/drawing/2014/main" id="{0477477B-95B7-4B87-BF34-ABD8A569CDAE}"/>
              </a:ext>
            </a:extLst>
          </p:cNvPr>
          <p:cNvSpPr>
            <a:spLocks noGrp="1"/>
          </p:cNvSpPr>
          <p:nvPr>
            <p:ph type="ftr" sz="quarter" idx="3"/>
          </p:nvPr>
        </p:nvSpPr>
        <p:spPr/>
        <p:txBody>
          <a:bodyPr/>
          <a:lstStyle/>
          <a:p>
            <a:pPr defTabSz="685800">
              <a:defRPr/>
            </a:pPr>
            <a:r>
              <a:rPr lang="el-GR" dirty="0"/>
              <a:t>©  2020 Eli Lilly and Company</a:t>
            </a:r>
          </a:p>
        </p:txBody>
      </p:sp>
      <p:pic>
        <p:nvPicPr>
          <p:cNvPr id="15" name="Picture 14">
            <a:extLst>
              <a:ext uri="{FF2B5EF4-FFF2-40B4-BE49-F238E27FC236}">
                <a16:creationId xmlns:a16="http://schemas.microsoft.com/office/drawing/2014/main" id="{A94D7A2D-1DB8-494D-AB28-BD1A9B44B3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4913" y="2669531"/>
            <a:ext cx="2015630" cy="1504898"/>
          </a:xfrm>
          <a:prstGeom prst="rect">
            <a:avLst/>
          </a:prstGeom>
        </p:spPr>
      </p:pic>
      <p:pic>
        <p:nvPicPr>
          <p:cNvPr id="16" name="Picture 15">
            <a:extLst>
              <a:ext uri="{FF2B5EF4-FFF2-40B4-BE49-F238E27FC236}">
                <a16:creationId xmlns:a16="http://schemas.microsoft.com/office/drawing/2014/main" id="{6106FDA3-58C9-4480-A41D-96D9825D6E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416" b="1000"/>
          <a:stretch/>
        </p:blipFill>
        <p:spPr>
          <a:xfrm>
            <a:off x="3950881" y="2669955"/>
            <a:ext cx="2229434" cy="1497910"/>
          </a:xfrm>
          <a:prstGeom prst="rect">
            <a:avLst/>
          </a:prstGeom>
        </p:spPr>
      </p:pic>
      <p:pic>
        <p:nvPicPr>
          <p:cNvPr id="17" name="Picture 16">
            <a:extLst>
              <a:ext uri="{FF2B5EF4-FFF2-40B4-BE49-F238E27FC236}">
                <a16:creationId xmlns:a16="http://schemas.microsoft.com/office/drawing/2014/main" id="{BE6E086E-8289-44DE-B456-E010EF5E5AE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666" t="22293" r="55094" b="46374"/>
          <a:stretch/>
        </p:blipFill>
        <p:spPr>
          <a:xfrm>
            <a:off x="6470637" y="2667625"/>
            <a:ext cx="1847079" cy="1530317"/>
          </a:xfrm>
          <a:prstGeom prst="rect">
            <a:avLst/>
          </a:prstGeom>
        </p:spPr>
      </p:pic>
      <p:sp>
        <p:nvSpPr>
          <p:cNvPr id="3" name="TextBox 2">
            <a:extLst>
              <a:ext uri="{FF2B5EF4-FFF2-40B4-BE49-F238E27FC236}">
                <a16:creationId xmlns:a16="http://schemas.microsoft.com/office/drawing/2014/main" id="{2AEB5E58-6895-45BF-8DCE-09A9DB3E4BDB}"/>
              </a:ext>
            </a:extLst>
          </p:cNvPr>
          <p:cNvSpPr txBox="1"/>
          <p:nvPr/>
        </p:nvSpPr>
        <p:spPr>
          <a:xfrm>
            <a:off x="2019880" y="2426155"/>
            <a:ext cx="1539510" cy="438582"/>
          </a:xfrm>
          <a:prstGeom prst="rect">
            <a:avLst/>
          </a:prstGeom>
          <a:noFill/>
        </p:spPr>
        <p:txBody>
          <a:bodyPr wrap="square" rtlCol="0">
            <a:spAutoFit/>
          </a:bodyPr>
          <a:lstStyle/>
          <a:p>
            <a:pPr algn="ctr" defTabSz="685800">
              <a:defRPr/>
            </a:pPr>
            <a:r>
              <a:rPr lang="el-GR" sz="1350" b="1">
                <a:solidFill>
                  <a:srgbClr val="E91717"/>
                </a:solidFill>
                <a:latin typeface="Arial"/>
                <a:ea typeface="Tahoma" panose="020B0604030504040204" pitchFamily="34" charset="0"/>
                <a:cs typeface="Tahoma" panose="020B0604030504040204" pitchFamily="34" charset="0"/>
              </a:rPr>
              <a:t>Βρεφική ηλικία</a:t>
            </a:r>
            <a:r>
              <a:rPr lang="el-GR" sz="1350" b="1" baseline="30000">
                <a:solidFill>
                  <a:srgbClr val="E91717"/>
                </a:solidFill>
                <a:latin typeface="Arial"/>
                <a:ea typeface="Tahoma" panose="020B0604030504040204" pitchFamily="34" charset="0"/>
                <a:cs typeface="Tahoma" panose="020B0604030504040204" pitchFamily="34" charset="0"/>
              </a:rPr>
              <a:t>1-3</a:t>
            </a:r>
          </a:p>
        </p:txBody>
      </p:sp>
      <p:sp>
        <p:nvSpPr>
          <p:cNvPr id="12" name="TextBox 11">
            <a:extLst>
              <a:ext uri="{FF2B5EF4-FFF2-40B4-BE49-F238E27FC236}">
                <a16:creationId xmlns:a16="http://schemas.microsoft.com/office/drawing/2014/main" id="{191583D2-47C8-4AFF-AB33-27C590ECF79E}"/>
              </a:ext>
            </a:extLst>
          </p:cNvPr>
          <p:cNvSpPr txBox="1"/>
          <p:nvPr/>
        </p:nvSpPr>
        <p:spPr>
          <a:xfrm>
            <a:off x="4388468" y="2426155"/>
            <a:ext cx="1539510" cy="300082"/>
          </a:xfrm>
          <a:prstGeom prst="rect">
            <a:avLst/>
          </a:prstGeom>
          <a:noFill/>
        </p:spPr>
        <p:txBody>
          <a:bodyPr wrap="square" rtlCol="0">
            <a:spAutoFit/>
          </a:bodyPr>
          <a:lstStyle/>
          <a:p>
            <a:pPr algn="ctr" defTabSz="342900">
              <a:spcAft>
                <a:spcPts val="450"/>
              </a:spcAft>
              <a:buClr>
                <a:srgbClr val="D52B1E"/>
              </a:buClr>
              <a:defRPr/>
            </a:pPr>
            <a:r>
              <a:rPr lang="el-GR" sz="1350" b="1">
                <a:solidFill>
                  <a:srgbClr val="E91717"/>
                </a:solidFill>
                <a:latin typeface="Arial"/>
                <a:ea typeface="Tahoma" panose="020B0604030504040204" pitchFamily="34" charset="0"/>
                <a:cs typeface="Tahoma" panose="020B0604030504040204" pitchFamily="34" charset="0"/>
              </a:rPr>
              <a:t>Παιδική ηλικία</a:t>
            </a:r>
            <a:r>
              <a:rPr lang="el-GR" sz="1350" b="1" baseline="30000">
                <a:solidFill>
                  <a:srgbClr val="E91717"/>
                </a:solidFill>
                <a:latin typeface="Arial"/>
                <a:ea typeface="Tahoma" panose="020B0604030504040204" pitchFamily="34" charset="0"/>
                <a:cs typeface="Tahoma" panose="020B0604030504040204" pitchFamily="34" charset="0"/>
              </a:rPr>
              <a:t>1-3</a:t>
            </a:r>
          </a:p>
        </p:txBody>
      </p:sp>
      <p:sp>
        <p:nvSpPr>
          <p:cNvPr id="14" name="TextBox 13">
            <a:extLst>
              <a:ext uri="{FF2B5EF4-FFF2-40B4-BE49-F238E27FC236}">
                <a16:creationId xmlns:a16="http://schemas.microsoft.com/office/drawing/2014/main" id="{AEA75FA2-2546-467D-907F-D735FB6E79A8}"/>
              </a:ext>
            </a:extLst>
          </p:cNvPr>
          <p:cNvSpPr txBox="1"/>
          <p:nvPr/>
        </p:nvSpPr>
        <p:spPr>
          <a:xfrm>
            <a:off x="6346819" y="2426156"/>
            <a:ext cx="2253997" cy="507831"/>
          </a:xfrm>
          <a:prstGeom prst="rect">
            <a:avLst/>
          </a:prstGeom>
          <a:noFill/>
        </p:spPr>
        <p:txBody>
          <a:bodyPr wrap="square" rtlCol="0">
            <a:spAutoFit/>
          </a:bodyPr>
          <a:lstStyle/>
          <a:p>
            <a:pPr algn="ctr" defTabSz="685800">
              <a:defRPr/>
            </a:pPr>
            <a:r>
              <a:rPr lang="el-GR" sz="1350" b="1">
                <a:solidFill>
                  <a:srgbClr val="E91717"/>
                </a:solidFill>
                <a:latin typeface="Arial"/>
                <a:ea typeface="Tahoma" panose="020B0604030504040204" pitchFamily="34" charset="0"/>
                <a:cs typeface="Tahoma" panose="020B0604030504040204" pitchFamily="34" charset="0"/>
              </a:rPr>
              <a:t>Εφηβεία / ενήλικη ζωή</a:t>
            </a:r>
            <a:r>
              <a:rPr lang="el-GR" sz="1350" b="1" baseline="30000">
                <a:solidFill>
                  <a:srgbClr val="E91717"/>
                </a:solidFill>
                <a:latin typeface="Arial"/>
                <a:ea typeface="Tahoma" panose="020B0604030504040204" pitchFamily="34" charset="0"/>
                <a:cs typeface="Tahoma" panose="020B0604030504040204" pitchFamily="34" charset="0"/>
              </a:rPr>
              <a:t>1,3</a:t>
            </a:r>
          </a:p>
          <a:p>
            <a:pPr algn="ctr" defTabSz="685800">
              <a:defRPr/>
            </a:pPr>
            <a:endParaRPr lang="en-GB" sz="1350" b="1" kern="0" dirty="0">
              <a:solidFill>
                <a:srgbClr val="E91717"/>
              </a:solidFill>
              <a:latin typeface="Arial"/>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B058FB66-04BD-4D61-BD18-CF33BF3859F0}"/>
              </a:ext>
            </a:extLst>
          </p:cNvPr>
          <p:cNvSpPr txBox="1"/>
          <p:nvPr/>
        </p:nvSpPr>
        <p:spPr>
          <a:xfrm>
            <a:off x="319588" y="1711570"/>
            <a:ext cx="1539509" cy="646331"/>
          </a:xfrm>
          <a:prstGeom prst="rect">
            <a:avLst/>
          </a:prstGeom>
          <a:noFill/>
        </p:spPr>
        <p:txBody>
          <a:bodyPr wrap="square" rtlCol="0">
            <a:spAutoFit/>
          </a:bodyPr>
          <a:lstStyle/>
          <a:p>
            <a:pPr defTabSz="685800">
              <a:defRPr/>
            </a:pPr>
            <a:r>
              <a:rPr lang="el-GR" sz="1200" b="1" dirty="0">
                <a:solidFill>
                  <a:srgbClr val="3C3C3B"/>
                </a:solidFill>
                <a:latin typeface="Arial"/>
              </a:rPr>
              <a:t>Ηλικία έναρξης ή/και φυσική ιστορία ανά ηλικία</a:t>
            </a:r>
          </a:p>
        </p:txBody>
      </p:sp>
      <p:cxnSp>
        <p:nvCxnSpPr>
          <p:cNvPr id="9" name="Connector: Elbow 8">
            <a:extLst>
              <a:ext uri="{FF2B5EF4-FFF2-40B4-BE49-F238E27FC236}">
                <a16:creationId xmlns:a16="http://schemas.microsoft.com/office/drawing/2014/main" id="{0E249637-E2BD-42BA-95A9-B8EBA356E1A6}"/>
              </a:ext>
            </a:extLst>
          </p:cNvPr>
          <p:cNvCxnSpPr>
            <a:cxnSpLocks/>
            <a:stCxn id="6" idx="3"/>
          </p:cNvCxnSpPr>
          <p:nvPr/>
        </p:nvCxnSpPr>
        <p:spPr>
          <a:xfrm>
            <a:off x="1859097" y="2034736"/>
            <a:ext cx="5614721" cy="391420"/>
          </a:xfrm>
          <a:prstGeom prst="bentConnector3">
            <a:avLst>
              <a:gd name="adj1" fmla="val 50000"/>
            </a:avLst>
          </a:prstGeom>
          <a:ln w="9525">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2B5B5A4-A882-41CC-8278-1E36E0579D93}"/>
              </a:ext>
            </a:extLst>
          </p:cNvPr>
          <p:cNvCxnSpPr>
            <a:cxnSpLocks/>
          </p:cNvCxnSpPr>
          <p:nvPr/>
        </p:nvCxnSpPr>
        <p:spPr>
          <a:xfrm>
            <a:off x="2789635" y="2054140"/>
            <a:ext cx="0" cy="375587"/>
          </a:xfrm>
          <a:prstGeom prst="straightConnector1">
            <a:avLst/>
          </a:prstGeom>
          <a:ln w="9525">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173AACF-9AC2-4652-8ECE-0E5AE1796058}"/>
              </a:ext>
            </a:extLst>
          </p:cNvPr>
          <p:cNvCxnSpPr>
            <a:cxnSpLocks/>
          </p:cNvCxnSpPr>
          <p:nvPr/>
        </p:nvCxnSpPr>
        <p:spPr>
          <a:xfrm>
            <a:off x="5111825" y="2054140"/>
            <a:ext cx="0" cy="375587"/>
          </a:xfrm>
          <a:prstGeom prst="straightConnector1">
            <a:avLst/>
          </a:prstGeom>
          <a:ln w="9525">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E1EC29BD-FCC8-4AC5-AAC5-1C296C6E0DF8}"/>
              </a:ext>
            </a:extLst>
          </p:cNvPr>
          <p:cNvSpPr/>
          <p:nvPr/>
        </p:nvSpPr>
        <p:spPr>
          <a:xfrm>
            <a:off x="3031332" y="3094199"/>
            <a:ext cx="246703" cy="246703"/>
          </a:xfrm>
          <a:prstGeom prst="ellipse">
            <a:avLst/>
          </a:prstGeom>
          <a:noFill/>
          <a:ln>
            <a:solidFill>
              <a:srgbClr val="E91717"/>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685800">
              <a:defRPr/>
            </a:pPr>
            <a:endParaRPr lang="en-GB" sz="1050" dirty="0" err="1">
              <a:solidFill>
                <a:prstClr val="white"/>
              </a:solidFill>
              <a:latin typeface="Arial"/>
            </a:endParaRPr>
          </a:p>
        </p:txBody>
      </p:sp>
      <p:sp>
        <p:nvSpPr>
          <p:cNvPr id="23" name="Oval 22">
            <a:extLst>
              <a:ext uri="{FF2B5EF4-FFF2-40B4-BE49-F238E27FC236}">
                <a16:creationId xmlns:a16="http://schemas.microsoft.com/office/drawing/2014/main" id="{F3FCC05A-673C-4FAB-A12C-E51BA4C52AF2}"/>
              </a:ext>
            </a:extLst>
          </p:cNvPr>
          <p:cNvSpPr/>
          <p:nvPr/>
        </p:nvSpPr>
        <p:spPr>
          <a:xfrm>
            <a:off x="2439080" y="3171466"/>
            <a:ext cx="338870" cy="338870"/>
          </a:xfrm>
          <a:prstGeom prst="ellipse">
            <a:avLst/>
          </a:prstGeom>
          <a:noFill/>
          <a:ln>
            <a:solidFill>
              <a:srgbClr val="E91717"/>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685800">
              <a:defRPr/>
            </a:pPr>
            <a:endParaRPr lang="en-GB" sz="1050" dirty="0" err="1">
              <a:solidFill>
                <a:prstClr val="white"/>
              </a:solidFill>
              <a:latin typeface="Arial"/>
            </a:endParaRPr>
          </a:p>
        </p:txBody>
      </p:sp>
      <p:cxnSp>
        <p:nvCxnSpPr>
          <p:cNvPr id="25" name="Straight Connector 24">
            <a:extLst>
              <a:ext uri="{FF2B5EF4-FFF2-40B4-BE49-F238E27FC236}">
                <a16:creationId xmlns:a16="http://schemas.microsoft.com/office/drawing/2014/main" id="{59C77E47-D34F-4DD3-8BD0-E4B3CED2A909}"/>
              </a:ext>
            </a:extLst>
          </p:cNvPr>
          <p:cNvCxnSpPr>
            <a:cxnSpLocks/>
            <a:stCxn id="23" idx="2"/>
          </p:cNvCxnSpPr>
          <p:nvPr/>
        </p:nvCxnSpPr>
        <p:spPr>
          <a:xfrm flipH="1" flipV="1">
            <a:off x="1568042" y="3252428"/>
            <a:ext cx="871038" cy="88473"/>
          </a:xfrm>
          <a:prstGeom prst="line">
            <a:avLst/>
          </a:prstGeom>
          <a:ln w="9525">
            <a:solidFill>
              <a:srgbClr val="E91717"/>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E210AB94-052F-497E-8D65-0CCB82252752}"/>
              </a:ext>
            </a:extLst>
          </p:cNvPr>
          <p:cNvSpPr txBox="1"/>
          <p:nvPr/>
        </p:nvSpPr>
        <p:spPr>
          <a:xfrm>
            <a:off x="132782" y="2666938"/>
            <a:ext cx="1424009" cy="2123658"/>
          </a:xfrm>
          <a:prstGeom prst="rect">
            <a:avLst/>
          </a:prstGeom>
          <a:noFill/>
        </p:spPr>
        <p:txBody>
          <a:bodyPr wrap="square" rtlCol="0">
            <a:spAutoFit/>
          </a:bodyPr>
          <a:lstStyle/>
          <a:p>
            <a:pPr defTabSz="342900">
              <a:buClr>
                <a:srgbClr val="E91717"/>
              </a:buClr>
              <a:defRPr/>
            </a:pPr>
            <a:r>
              <a:rPr lang="el-GR" sz="1200" dirty="0">
                <a:solidFill>
                  <a:srgbClr val="3C3C3B"/>
                </a:solidFill>
                <a:latin typeface="Arial"/>
                <a:ea typeface="Tahoma" panose="020B0604030504040204" pitchFamily="34" charset="0"/>
                <a:cs typeface="Tahoma" panose="020B0604030504040204" pitchFamily="34" charset="0"/>
              </a:rPr>
              <a:t>Είναι συχνά εντοπισμένη στο </a:t>
            </a:r>
            <a:r>
              <a:rPr lang="el-GR" sz="1200" b="1" dirty="0">
                <a:solidFill>
                  <a:srgbClr val="3C3C3B"/>
                </a:solidFill>
                <a:latin typeface="Arial"/>
                <a:ea typeface="Tahoma" panose="020B0604030504040204" pitchFamily="34" charset="0"/>
                <a:cs typeface="Tahoma" panose="020B0604030504040204" pitchFamily="34" charset="0"/>
              </a:rPr>
              <a:t>πρόσωπο</a:t>
            </a:r>
            <a:r>
              <a:rPr lang="el-GR" sz="1200" dirty="0">
                <a:solidFill>
                  <a:srgbClr val="3C3C3B"/>
                </a:solidFill>
                <a:latin typeface="Arial"/>
                <a:ea typeface="Tahoma" panose="020B0604030504040204" pitchFamily="34" charset="0"/>
                <a:cs typeface="Tahoma" panose="020B0604030504040204" pitchFamily="34" charset="0"/>
              </a:rPr>
              <a:t>, το </a:t>
            </a:r>
            <a:r>
              <a:rPr lang="el-GR" sz="1200" b="1" dirty="0">
                <a:solidFill>
                  <a:srgbClr val="3C3C3B"/>
                </a:solidFill>
                <a:latin typeface="Arial"/>
                <a:ea typeface="Tahoma" panose="020B0604030504040204" pitchFamily="34" charset="0"/>
                <a:cs typeface="Tahoma" panose="020B0604030504040204" pitchFamily="34" charset="0"/>
              </a:rPr>
              <a:t>τριχωτό της κεφαλής</a:t>
            </a:r>
            <a:r>
              <a:rPr lang="el-GR" sz="1200" dirty="0">
                <a:solidFill>
                  <a:srgbClr val="3C3C3B"/>
                </a:solidFill>
                <a:latin typeface="Arial"/>
                <a:ea typeface="Tahoma" panose="020B0604030504040204" pitchFamily="34" charset="0"/>
                <a:cs typeface="Tahoma" panose="020B0604030504040204" pitchFamily="34" charset="0"/>
              </a:rPr>
              <a:t> και τις </a:t>
            </a:r>
            <a:r>
              <a:rPr lang="el-GR" sz="1200" dirty="0" err="1">
                <a:solidFill>
                  <a:srgbClr val="3C3C3B"/>
                </a:solidFill>
                <a:latin typeface="Arial"/>
                <a:ea typeface="Tahoma" panose="020B0604030504040204" pitchFamily="34" charset="0"/>
                <a:cs typeface="Tahoma" panose="020B0604030504040204" pitchFamily="34" charset="0"/>
              </a:rPr>
              <a:t>εκτατικές</a:t>
            </a:r>
            <a:r>
              <a:rPr lang="el-GR" sz="1200" dirty="0">
                <a:solidFill>
                  <a:srgbClr val="3C3C3B"/>
                </a:solidFill>
                <a:latin typeface="Arial"/>
                <a:ea typeface="Tahoma" panose="020B0604030504040204" pitchFamily="34" charset="0"/>
                <a:cs typeface="Tahoma" panose="020B0604030504040204" pitchFamily="34" charset="0"/>
              </a:rPr>
              <a:t> επιφάνειες των άνω και των κάτω άκρων, αλλά μπορεί να είναι και διάχυτη</a:t>
            </a:r>
          </a:p>
        </p:txBody>
      </p:sp>
      <p:cxnSp>
        <p:nvCxnSpPr>
          <p:cNvPr id="28" name="Straight Connector 27">
            <a:extLst>
              <a:ext uri="{FF2B5EF4-FFF2-40B4-BE49-F238E27FC236}">
                <a16:creationId xmlns:a16="http://schemas.microsoft.com/office/drawing/2014/main" id="{6012E9A4-79B6-4CBF-B28E-51C7B1383284}"/>
              </a:ext>
            </a:extLst>
          </p:cNvPr>
          <p:cNvCxnSpPr>
            <a:cxnSpLocks/>
          </p:cNvCxnSpPr>
          <p:nvPr/>
        </p:nvCxnSpPr>
        <p:spPr>
          <a:xfrm flipH="1">
            <a:off x="2623421" y="3330185"/>
            <a:ext cx="472831" cy="1073332"/>
          </a:xfrm>
          <a:prstGeom prst="line">
            <a:avLst/>
          </a:prstGeom>
          <a:ln w="9525">
            <a:solidFill>
              <a:srgbClr val="E91717"/>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2707D585-5729-4899-B236-B63339DCB846}"/>
              </a:ext>
            </a:extLst>
          </p:cNvPr>
          <p:cNvSpPr txBox="1"/>
          <p:nvPr/>
        </p:nvSpPr>
        <p:spPr>
          <a:xfrm>
            <a:off x="1166619" y="4520719"/>
            <a:ext cx="1842139" cy="1384995"/>
          </a:xfrm>
          <a:prstGeom prst="rect">
            <a:avLst/>
          </a:prstGeom>
          <a:noFill/>
        </p:spPr>
        <p:txBody>
          <a:bodyPr wrap="square" rtlCol="0">
            <a:spAutoFit/>
          </a:bodyPr>
          <a:lstStyle/>
          <a:p>
            <a:pPr defTabSz="342900">
              <a:spcBef>
                <a:spcPts val="450"/>
              </a:spcBef>
              <a:buClr>
                <a:srgbClr val="E91717"/>
              </a:buClr>
              <a:defRPr/>
            </a:pPr>
            <a:r>
              <a:rPr lang="el-GR" sz="1200" dirty="0">
                <a:solidFill>
                  <a:srgbClr val="3C3C3B"/>
                </a:solidFill>
                <a:latin typeface="Arial"/>
                <a:ea typeface="Tahoma" panose="020B0604030504040204" pitchFamily="34" charset="0"/>
                <a:cs typeface="Tahoma" panose="020B0604030504040204" pitchFamily="34" charset="0"/>
              </a:rPr>
              <a:t>Οι βλάβες χαρακτηρίζονται από </a:t>
            </a:r>
            <a:r>
              <a:rPr lang="el-GR" sz="1200" b="1" dirty="0">
                <a:solidFill>
                  <a:srgbClr val="3C3C3B"/>
                </a:solidFill>
                <a:latin typeface="Arial"/>
                <a:ea typeface="Tahoma" panose="020B0604030504040204" pitchFamily="34" charset="0"/>
                <a:cs typeface="Tahoma" panose="020B0604030504040204" pitchFamily="34" charset="0"/>
              </a:rPr>
              <a:t>ερύθημα, βλατίδες, φυσαλίδες, εκδορές, ορορροή</a:t>
            </a:r>
            <a:r>
              <a:rPr lang="el-GR" sz="1200" dirty="0">
                <a:solidFill>
                  <a:srgbClr val="3C3C3B"/>
                </a:solidFill>
                <a:latin typeface="Arial"/>
                <a:ea typeface="Tahoma" panose="020B0604030504040204" pitchFamily="34" charset="0"/>
                <a:cs typeface="Tahoma" panose="020B0604030504040204" pitchFamily="34" charset="0"/>
              </a:rPr>
              <a:t> και σχηματισμό </a:t>
            </a:r>
            <a:r>
              <a:rPr lang="el-GR" sz="1200" b="1" dirty="0" err="1">
                <a:solidFill>
                  <a:srgbClr val="3C3C3B"/>
                </a:solidFill>
                <a:latin typeface="Arial"/>
                <a:ea typeface="Tahoma" panose="020B0604030504040204" pitchFamily="34" charset="0"/>
                <a:cs typeface="Tahoma" panose="020B0604030504040204" pitchFamily="34" charset="0"/>
              </a:rPr>
              <a:t>εφελκίδων</a:t>
            </a:r>
            <a:r>
              <a:rPr lang="el-GR" sz="1200" baseline="30000" dirty="0" err="1">
                <a:solidFill>
                  <a:srgbClr val="3C3C3B"/>
                </a:solidFill>
                <a:latin typeface="Arial"/>
                <a:ea typeface="Tahoma" panose="020B0604030504040204" pitchFamily="34" charset="0"/>
                <a:cs typeface="Tahoma" panose="020B0604030504040204" pitchFamily="34" charset="0"/>
              </a:rPr>
              <a:t>3</a:t>
            </a:r>
            <a:endParaRPr lang="el-GR" sz="1200" baseline="30000" dirty="0">
              <a:solidFill>
                <a:srgbClr val="3C3C3B"/>
              </a:solidFill>
              <a:latin typeface="Arial"/>
              <a:ea typeface="Tahoma" panose="020B0604030504040204" pitchFamily="34" charset="0"/>
              <a:cs typeface="Tahoma" panose="020B0604030504040204" pitchFamily="34" charset="0"/>
            </a:endParaRPr>
          </a:p>
        </p:txBody>
      </p:sp>
      <p:sp>
        <p:nvSpPr>
          <p:cNvPr id="38" name="Oval 37">
            <a:extLst>
              <a:ext uri="{FF2B5EF4-FFF2-40B4-BE49-F238E27FC236}">
                <a16:creationId xmlns:a16="http://schemas.microsoft.com/office/drawing/2014/main" id="{D30BD687-EAD3-4A13-B9C2-A846EA889D07}"/>
              </a:ext>
            </a:extLst>
          </p:cNvPr>
          <p:cNvSpPr/>
          <p:nvPr/>
        </p:nvSpPr>
        <p:spPr>
          <a:xfrm>
            <a:off x="4122194" y="3657028"/>
            <a:ext cx="396242" cy="396242"/>
          </a:xfrm>
          <a:prstGeom prst="ellipse">
            <a:avLst/>
          </a:prstGeom>
          <a:noFill/>
          <a:ln>
            <a:solidFill>
              <a:srgbClr val="E91717"/>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685800">
              <a:defRPr/>
            </a:pPr>
            <a:endParaRPr lang="en-GB" sz="1050" dirty="0" err="1">
              <a:solidFill>
                <a:prstClr val="white"/>
              </a:solidFill>
              <a:latin typeface="Arial"/>
            </a:endParaRPr>
          </a:p>
        </p:txBody>
      </p:sp>
      <p:sp>
        <p:nvSpPr>
          <p:cNvPr id="41" name="Oval 40">
            <a:extLst>
              <a:ext uri="{FF2B5EF4-FFF2-40B4-BE49-F238E27FC236}">
                <a16:creationId xmlns:a16="http://schemas.microsoft.com/office/drawing/2014/main" id="{080AB0C3-DDE8-42EE-A233-649351266382}"/>
              </a:ext>
            </a:extLst>
          </p:cNvPr>
          <p:cNvSpPr/>
          <p:nvPr/>
        </p:nvSpPr>
        <p:spPr>
          <a:xfrm>
            <a:off x="4989838" y="3498305"/>
            <a:ext cx="277025" cy="277023"/>
          </a:xfrm>
          <a:prstGeom prst="ellipse">
            <a:avLst/>
          </a:prstGeom>
          <a:noFill/>
          <a:ln>
            <a:solidFill>
              <a:srgbClr val="E91717"/>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685800">
              <a:defRPr/>
            </a:pPr>
            <a:endParaRPr lang="en-GB" sz="1050" dirty="0" err="1">
              <a:solidFill>
                <a:prstClr val="white"/>
              </a:solidFill>
              <a:latin typeface="Arial"/>
            </a:endParaRPr>
          </a:p>
        </p:txBody>
      </p:sp>
      <p:sp>
        <p:nvSpPr>
          <p:cNvPr id="44" name="Oval 43">
            <a:extLst>
              <a:ext uri="{FF2B5EF4-FFF2-40B4-BE49-F238E27FC236}">
                <a16:creationId xmlns:a16="http://schemas.microsoft.com/office/drawing/2014/main" id="{83C843CC-AF0B-40DD-B2B8-CBD8DAAE5C2C}"/>
              </a:ext>
            </a:extLst>
          </p:cNvPr>
          <p:cNvSpPr/>
          <p:nvPr/>
        </p:nvSpPr>
        <p:spPr>
          <a:xfrm>
            <a:off x="5676614" y="3557697"/>
            <a:ext cx="298106" cy="298104"/>
          </a:xfrm>
          <a:prstGeom prst="ellipse">
            <a:avLst/>
          </a:prstGeom>
          <a:noFill/>
          <a:ln>
            <a:solidFill>
              <a:srgbClr val="E91717"/>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685800">
              <a:defRPr/>
            </a:pPr>
            <a:endParaRPr lang="en-GB" sz="1050" dirty="0" err="1">
              <a:solidFill>
                <a:prstClr val="white"/>
              </a:solidFill>
              <a:latin typeface="Arial"/>
            </a:endParaRPr>
          </a:p>
        </p:txBody>
      </p:sp>
      <p:cxnSp>
        <p:nvCxnSpPr>
          <p:cNvPr id="45" name="Straight Connector 44">
            <a:extLst>
              <a:ext uri="{FF2B5EF4-FFF2-40B4-BE49-F238E27FC236}">
                <a16:creationId xmlns:a16="http://schemas.microsoft.com/office/drawing/2014/main" id="{F40B0809-BE1F-49DA-B0C5-519F568F6E1B}"/>
              </a:ext>
            </a:extLst>
          </p:cNvPr>
          <p:cNvCxnSpPr>
            <a:cxnSpLocks/>
            <a:stCxn id="44" idx="4"/>
          </p:cNvCxnSpPr>
          <p:nvPr/>
        </p:nvCxnSpPr>
        <p:spPr>
          <a:xfrm flipH="1">
            <a:off x="5661220" y="3855801"/>
            <a:ext cx="164447" cy="398301"/>
          </a:xfrm>
          <a:prstGeom prst="line">
            <a:avLst/>
          </a:prstGeom>
          <a:ln w="9525">
            <a:solidFill>
              <a:srgbClr val="E91717"/>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437D972-6D47-4371-B1D0-880526518468}"/>
              </a:ext>
            </a:extLst>
          </p:cNvPr>
          <p:cNvCxnSpPr>
            <a:cxnSpLocks/>
            <a:stCxn id="41" idx="5"/>
          </p:cNvCxnSpPr>
          <p:nvPr/>
        </p:nvCxnSpPr>
        <p:spPr>
          <a:xfrm>
            <a:off x="5226293" y="3734759"/>
            <a:ext cx="434927" cy="513616"/>
          </a:xfrm>
          <a:prstGeom prst="line">
            <a:avLst/>
          </a:prstGeom>
          <a:ln w="9525">
            <a:solidFill>
              <a:srgbClr val="E91717"/>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BCCD1D7A-2EA9-44FD-B57E-F092462193DB}"/>
              </a:ext>
            </a:extLst>
          </p:cNvPr>
          <p:cNvCxnSpPr>
            <a:cxnSpLocks/>
            <a:stCxn id="38" idx="4"/>
            <a:endCxn id="56" idx="0"/>
          </p:cNvCxnSpPr>
          <p:nvPr/>
        </p:nvCxnSpPr>
        <p:spPr>
          <a:xfrm flipH="1">
            <a:off x="3842415" y="4053270"/>
            <a:ext cx="477900" cy="675522"/>
          </a:xfrm>
          <a:prstGeom prst="line">
            <a:avLst/>
          </a:prstGeom>
          <a:ln w="9525">
            <a:solidFill>
              <a:srgbClr val="E91717"/>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6AADF251-B9F0-4F74-AE31-2D6D5249ED1D}"/>
              </a:ext>
            </a:extLst>
          </p:cNvPr>
          <p:cNvSpPr txBox="1"/>
          <p:nvPr/>
        </p:nvSpPr>
        <p:spPr>
          <a:xfrm>
            <a:off x="4932072" y="4252788"/>
            <a:ext cx="1538566" cy="2492990"/>
          </a:xfrm>
          <a:prstGeom prst="rect">
            <a:avLst/>
          </a:prstGeom>
          <a:noFill/>
        </p:spPr>
        <p:txBody>
          <a:bodyPr wrap="square" rtlCol="0">
            <a:spAutoFit/>
          </a:bodyPr>
          <a:lstStyle/>
          <a:p>
            <a:pPr defTabSz="342900">
              <a:buClr>
                <a:srgbClr val="E91717"/>
              </a:buClr>
              <a:defRPr/>
            </a:pPr>
            <a:r>
              <a:rPr lang="el-GR" sz="1200" dirty="0">
                <a:solidFill>
                  <a:srgbClr val="3C3C3B"/>
                </a:solidFill>
                <a:latin typeface="Arial"/>
                <a:ea typeface="Tahoma" panose="020B0604030504040204" pitchFamily="34" charset="0"/>
                <a:cs typeface="Tahoma" panose="020B0604030504040204" pitchFamily="34" charset="0"/>
              </a:rPr>
              <a:t>Οι </a:t>
            </a:r>
            <a:r>
              <a:rPr lang="el-GR" sz="1200" dirty="0" err="1">
                <a:solidFill>
                  <a:srgbClr val="3C3C3B"/>
                </a:solidFill>
                <a:latin typeface="Arial"/>
                <a:ea typeface="Tahoma" panose="020B0604030504040204" pitchFamily="34" charset="0"/>
                <a:cs typeface="Tahoma" panose="020B0604030504040204" pitchFamily="34" charset="0"/>
              </a:rPr>
              <a:t>εκζεματικές</a:t>
            </a:r>
            <a:r>
              <a:rPr lang="el-GR" sz="1200" dirty="0">
                <a:solidFill>
                  <a:srgbClr val="3C3C3B"/>
                </a:solidFill>
                <a:latin typeface="Arial"/>
                <a:ea typeface="Tahoma" panose="020B0604030504040204" pitchFamily="34" charset="0"/>
                <a:cs typeface="Tahoma" panose="020B0604030504040204" pitchFamily="34" charset="0"/>
              </a:rPr>
              <a:t> βλάβες τείνουν να αλλάζουν θέση, είναι συχνά περιορισμένες στις </a:t>
            </a:r>
            <a:r>
              <a:rPr lang="el-GR" sz="1200" dirty="0" err="1">
                <a:solidFill>
                  <a:srgbClr val="3C3C3B"/>
                </a:solidFill>
                <a:latin typeface="Arial"/>
                <a:ea typeface="Tahoma" panose="020B0604030504040204" pitchFamily="34" charset="0"/>
                <a:cs typeface="Tahoma" panose="020B0604030504040204" pitchFamily="34" charset="0"/>
              </a:rPr>
              <a:t>καμπτικές</a:t>
            </a:r>
            <a:r>
              <a:rPr lang="el-GR" sz="1200" dirty="0">
                <a:solidFill>
                  <a:srgbClr val="3C3C3B"/>
                </a:solidFill>
                <a:latin typeface="Arial"/>
                <a:ea typeface="Tahoma" panose="020B0604030504040204" pitchFamily="34" charset="0"/>
                <a:cs typeface="Tahoma" panose="020B0604030504040204" pitchFamily="34" charset="0"/>
              </a:rPr>
              <a:t> </a:t>
            </a:r>
            <a:r>
              <a:rPr lang="el-GR" sz="1200" b="1" dirty="0">
                <a:solidFill>
                  <a:srgbClr val="3C3C3B"/>
                </a:solidFill>
                <a:latin typeface="Arial"/>
                <a:ea typeface="Tahoma" panose="020B0604030504040204" pitchFamily="34" charset="0"/>
                <a:cs typeface="Tahoma" panose="020B0604030504040204" pitchFamily="34" charset="0"/>
              </a:rPr>
              <a:t>επιφάνειες των αγκώνων</a:t>
            </a:r>
            <a:r>
              <a:rPr lang="el-GR" sz="1200" dirty="0">
                <a:solidFill>
                  <a:srgbClr val="3C3C3B"/>
                </a:solidFill>
                <a:latin typeface="Arial"/>
                <a:ea typeface="Tahoma" panose="020B0604030504040204" pitchFamily="34" charset="0"/>
                <a:cs typeface="Tahoma" panose="020B0604030504040204" pitchFamily="34" charset="0"/>
              </a:rPr>
              <a:t>, </a:t>
            </a:r>
            <a:r>
              <a:rPr lang="el-GR" sz="1200" b="1" dirty="0">
                <a:solidFill>
                  <a:srgbClr val="3C3C3B"/>
                </a:solidFill>
                <a:latin typeface="Arial"/>
                <a:ea typeface="Tahoma" panose="020B0604030504040204" pitchFamily="34" charset="0"/>
                <a:cs typeface="Tahoma" panose="020B0604030504040204" pitchFamily="34" charset="0"/>
              </a:rPr>
              <a:t>γονάτων</a:t>
            </a:r>
            <a:r>
              <a:rPr lang="el-GR" sz="1200" dirty="0">
                <a:solidFill>
                  <a:srgbClr val="3C3C3B"/>
                </a:solidFill>
                <a:latin typeface="Arial"/>
                <a:ea typeface="Tahoma" panose="020B0604030504040204" pitchFamily="34" charset="0"/>
                <a:cs typeface="Tahoma" panose="020B0604030504040204" pitchFamily="34" charset="0"/>
              </a:rPr>
              <a:t>, </a:t>
            </a:r>
            <a:r>
              <a:rPr lang="el-GR" sz="1200" b="1" dirty="0">
                <a:solidFill>
                  <a:srgbClr val="3C3C3B"/>
                </a:solidFill>
                <a:latin typeface="Arial"/>
                <a:ea typeface="Tahoma" panose="020B0604030504040204" pitchFamily="34" charset="0"/>
                <a:cs typeface="Tahoma" panose="020B0604030504040204" pitchFamily="34" charset="0"/>
              </a:rPr>
              <a:t>καρπών</a:t>
            </a:r>
            <a:r>
              <a:rPr lang="el-GR" sz="1200" dirty="0">
                <a:solidFill>
                  <a:srgbClr val="3C3C3B"/>
                </a:solidFill>
                <a:latin typeface="Arial"/>
                <a:ea typeface="Tahoma" panose="020B0604030504040204" pitchFamily="34" charset="0"/>
                <a:cs typeface="Tahoma" panose="020B0604030504040204" pitchFamily="34" charset="0"/>
              </a:rPr>
              <a:t>, </a:t>
            </a:r>
            <a:r>
              <a:rPr lang="el-GR" sz="1200" b="1" dirty="0">
                <a:solidFill>
                  <a:srgbClr val="3C3C3B"/>
                </a:solidFill>
                <a:latin typeface="Arial"/>
                <a:ea typeface="Tahoma" panose="020B0604030504040204" pitchFamily="34" charset="0"/>
                <a:cs typeface="Tahoma" panose="020B0604030504040204" pitchFamily="34" charset="0"/>
              </a:rPr>
              <a:t>αστραγάλων</a:t>
            </a:r>
            <a:r>
              <a:rPr lang="el-GR" sz="1200" dirty="0">
                <a:solidFill>
                  <a:srgbClr val="3C3C3B"/>
                </a:solidFill>
                <a:latin typeface="Arial"/>
                <a:ea typeface="Tahoma" panose="020B0604030504040204" pitchFamily="34" charset="0"/>
                <a:cs typeface="Tahoma" panose="020B0604030504040204" pitchFamily="34" charset="0"/>
              </a:rPr>
              <a:t>, αλλά μπορούν να εμφανιστούν σε οποιαδήποτε θέση</a:t>
            </a:r>
          </a:p>
        </p:txBody>
      </p:sp>
      <p:sp>
        <p:nvSpPr>
          <p:cNvPr id="56" name="TextBox 55">
            <a:extLst>
              <a:ext uri="{FF2B5EF4-FFF2-40B4-BE49-F238E27FC236}">
                <a16:creationId xmlns:a16="http://schemas.microsoft.com/office/drawing/2014/main" id="{0B1A5326-3872-4B6A-82CB-12B7AD8D1B7C}"/>
              </a:ext>
            </a:extLst>
          </p:cNvPr>
          <p:cNvSpPr txBox="1"/>
          <p:nvPr/>
        </p:nvSpPr>
        <p:spPr>
          <a:xfrm>
            <a:off x="3146825" y="4728792"/>
            <a:ext cx="1391180" cy="1200329"/>
          </a:xfrm>
          <a:prstGeom prst="rect">
            <a:avLst/>
          </a:prstGeom>
          <a:noFill/>
        </p:spPr>
        <p:txBody>
          <a:bodyPr wrap="square" rtlCol="0">
            <a:spAutoFit/>
          </a:bodyPr>
          <a:lstStyle/>
          <a:p>
            <a:pPr defTabSz="342900">
              <a:spcBef>
                <a:spcPts val="900"/>
              </a:spcBef>
              <a:buClr>
                <a:srgbClr val="E91717"/>
              </a:buClr>
              <a:defRPr/>
            </a:pPr>
            <a:r>
              <a:rPr lang="el-GR" sz="1200" dirty="0">
                <a:solidFill>
                  <a:srgbClr val="3C3C3B"/>
                </a:solidFill>
                <a:latin typeface="Arial"/>
                <a:ea typeface="Tahoma" panose="020B0604030504040204" pitchFamily="34" charset="0"/>
                <a:cs typeface="Tahoma" panose="020B0604030504040204" pitchFamily="34" charset="0"/>
              </a:rPr>
              <a:t>Εν γένει, το έκζεμα καθίσταται </a:t>
            </a:r>
            <a:r>
              <a:rPr lang="el-GR" sz="1200" b="1" dirty="0">
                <a:solidFill>
                  <a:srgbClr val="3C3C3B"/>
                </a:solidFill>
                <a:latin typeface="Arial"/>
                <a:ea typeface="Tahoma" panose="020B0604030504040204" pitchFamily="34" charset="0"/>
                <a:cs typeface="Tahoma" panose="020B0604030504040204" pitchFamily="34" charset="0"/>
              </a:rPr>
              <a:t>ξηρότερο</a:t>
            </a:r>
            <a:r>
              <a:rPr lang="el-GR" sz="1200" dirty="0">
                <a:solidFill>
                  <a:srgbClr val="3C3C3B"/>
                </a:solidFill>
                <a:latin typeface="Arial"/>
                <a:ea typeface="Tahoma" panose="020B0604030504040204" pitchFamily="34" charset="0"/>
                <a:cs typeface="Tahoma" panose="020B0604030504040204" pitchFamily="34" charset="0"/>
              </a:rPr>
              <a:t> με </a:t>
            </a:r>
            <a:r>
              <a:rPr lang="el-GR" sz="1200" b="1" dirty="0">
                <a:solidFill>
                  <a:srgbClr val="3C3C3B"/>
                </a:solidFill>
                <a:latin typeface="Arial"/>
                <a:ea typeface="Tahoma" panose="020B0604030504040204" pitchFamily="34" charset="0"/>
                <a:cs typeface="Tahoma" panose="020B0604030504040204" pitchFamily="34" charset="0"/>
              </a:rPr>
              <a:t>εκδορές, βλατίδες</a:t>
            </a:r>
            <a:r>
              <a:rPr lang="en-US" sz="1200" b="1" dirty="0">
                <a:solidFill>
                  <a:srgbClr val="3C3C3B"/>
                </a:solidFill>
                <a:latin typeface="Arial"/>
                <a:ea typeface="Tahoma" panose="020B0604030504040204" pitchFamily="34" charset="0"/>
                <a:cs typeface="Tahoma" panose="020B0604030504040204" pitchFamily="34" charset="0"/>
              </a:rPr>
              <a:t> </a:t>
            </a:r>
            <a:r>
              <a:rPr lang="el-GR" sz="1200" b="1" dirty="0">
                <a:solidFill>
                  <a:srgbClr val="3C3C3B"/>
                </a:solidFill>
                <a:latin typeface="Arial"/>
                <a:ea typeface="Tahoma" panose="020B0604030504040204" pitchFamily="34" charset="0"/>
                <a:cs typeface="Tahoma" panose="020B0604030504040204" pitchFamily="34" charset="0"/>
              </a:rPr>
              <a:t>και </a:t>
            </a:r>
            <a:r>
              <a:rPr lang="el-GR" sz="1200" b="1" dirty="0" err="1">
                <a:solidFill>
                  <a:srgbClr val="3C3C3B"/>
                </a:solidFill>
                <a:latin typeface="Arial"/>
                <a:ea typeface="Tahoma" panose="020B0604030504040204" pitchFamily="34" charset="0"/>
                <a:cs typeface="Tahoma" panose="020B0604030504040204" pitchFamily="34" charset="0"/>
              </a:rPr>
              <a:t>οζίδια</a:t>
            </a:r>
            <a:r>
              <a:rPr lang="el-GR" sz="1200" b="1" baseline="30000" dirty="0" err="1">
                <a:solidFill>
                  <a:srgbClr val="3C3C3B"/>
                </a:solidFill>
                <a:latin typeface="Arial"/>
                <a:ea typeface="Tahoma" panose="020B0604030504040204" pitchFamily="34" charset="0"/>
                <a:cs typeface="Tahoma" panose="020B0604030504040204" pitchFamily="34" charset="0"/>
              </a:rPr>
              <a:t>2</a:t>
            </a:r>
            <a:endParaRPr lang="el-GR" sz="1200" b="1" baseline="30000" dirty="0">
              <a:solidFill>
                <a:srgbClr val="3C3C3B"/>
              </a:solidFill>
              <a:latin typeface="Arial"/>
              <a:ea typeface="Tahoma" panose="020B0604030504040204" pitchFamily="34" charset="0"/>
              <a:cs typeface="Tahoma" panose="020B0604030504040204" pitchFamily="34" charset="0"/>
            </a:endParaRPr>
          </a:p>
        </p:txBody>
      </p:sp>
      <p:sp>
        <p:nvSpPr>
          <p:cNvPr id="60" name="Oval 59">
            <a:extLst>
              <a:ext uri="{FF2B5EF4-FFF2-40B4-BE49-F238E27FC236}">
                <a16:creationId xmlns:a16="http://schemas.microsoft.com/office/drawing/2014/main" id="{9013DE18-FCE2-40EB-8EB1-139ADE1CC3A7}"/>
              </a:ext>
            </a:extLst>
          </p:cNvPr>
          <p:cNvSpPr/>
          <p:nvPr/>
        </p:nvSpPr>
        <p:spPr>
          <a:xfrm>
            <a:off x="6890690" y="2687297"/>
            <a:ext cx="610581" cy="610581"/>
          </a:xfrm>
          <a:prstGeom prst="ellipse">
            <a:avLst/>
          </a:prstGeom>
          <a:noFill/>
          <a:ln>
            <a:solidFill>
              <a:srgbClr val="E91717"/>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685800">
              <a:defRPr/>
            </a:pPr>
            <a:endParaRPr lang="en-GB" sz="1050" dirty="0" err="1">
              <a:solidFill>
                <a:prstClr val="white"/>
              </a:solidFill>
              <a:latin typeface="Arial"/>
            </a:endParaRPr>
          </a:p>
        </p:txBody>
      </p:sp>
      <p:cxnSp>
        <p:nvCxnSpPr>
          <p:cNvPr id="61" name="Straight Connector 60">
            <a:extLst>
              <a:ext uri="{FF2B5EF4-FFF2-40B4-BE49-F238E27FC236}">
                <a16:creationId xmlns:a16="http://schemas.microsoft.com/office/drawing/2014/main" id="{3C4E1DAE-A5B9-4182-8098-14511113C0BB}"/>
              </a:ext>
            </a:extLst>
          </p:cNvPr>
          <p:cNvCxnSpPr>
            <a:cxnSpLocks/>
          </p:cNvCxnSpPr>
          <p:nvPr/>
        </p:nvCxnSpPr>
        <p:spPr>
          <a:xfrm>
            <a:off x="7260487" y="3292163"/>
            <a:ext cx="188601" cy="974964"/>
          </a:xfrm>
          <a:prstGeom prst="line">
            <a:avLst/>
          </a:prstGeom>
          <a:ln w="9525">
            <a:solidFill>
              <a:srgbClr val="E91717"/>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97F19DEF-6A97-46AA-A118-A4D58896DB6E}"/>
              </a:ext>
            </a:extLst>
          </p:cNvPr>
          <p:cNvSpPr txBox="1"/>
          <p:nvPr/>
        </p:nvSpPr>
        <p:spPr>
          <a:xfrm>
            <a:off x="6534255" y="4267128"/>
            <a:ext cx="2152545" cy="1200329"/>
          </a:xfrm>
          <a:prstGeom prst="rect">
            <a:avLst/>
          </a:prstGeom>
          <a:noFill/>
        </p:spPr>
        <p:txBody>
          <a:bodyPr wrap="square" rtlCol="0">
            <a:spAutoFit/>
          </a:bodyPr>
          <a:lstStyle/>
          <a:p>
            <a:pPr defTabSz="342900">
              <a:buClr>
                <a:srgbClr val="E91717"/>
              </a:buClr>
              <a:defRPr/>
            </a:pPr>
            <a:r>
              <a:rPr lang="el-GR" sz="1200" dirty="0">
                <a:solidFill>
                  <a:srgbClr val="3C3C3B"/>
                </a:solidFill>
                <a:latin typeface="Arial"/>
                <a:ea typeface="Tahoma" panose="020B0604030504040204" pitchFamily="34" charset="0"/>
                <a:cs typeface="Tahoma" panose="020B0604030504040204" pitchFamily="34" charset="0"/>
              </a:rPr>
              <a:t>Στους ενήλικες, οι βλάβες είναι συχνά εντοπισμένες στο</a:t>
            </a:r>
            <a:r>
              <a:rPr lang="el-GR" sz="1200" b="1" dirty="0">
                <a:solidFill>
                  <a:srgbClr val="3C3C3B"/>
                </a:solidFill>
                <a:latin typeface="Arial"/>
                <a:ea typeface="Tahoma" panose="020B0604030504040204" pitchFamily="34" charset="0"/>
                <a:cs typeface="Tahoma" panose="020B0604030504040204" pitchFamily="34" charset="0"/>
              </a:rPr>
              <a:t> πρόσωπο και τον λαιμό </a:t>
            </a:r>
            <a:r>
              <a:rPr lang="el-GR" sz="1200" dirty="0">
                <a:solidFill>
                  <a:srgbClr val="3C3C3B"/>
                </a:solidFill>
                <a:latin typeface="Arial"/>
                <a:ea typeface="Tahoma" panose="020B0604030504040204" pitchFamily="34" charset="0"/>
                <a:cs typeface="Tahoma" panose="020B0604030504040204" pitchFamily="34" charset="0"/>
              </a:rPr>
              <a:t>(δερματίτιδα προσώπου και τραχήλου) και σε </a:t>
            </a:r>
            <a:r>
              <a:rPr lang="el-GR" sz="1200" dirty="0" err="1">
                <a:solidFill>
                  <a:srgbClr val="3C3C3B"/>
                </a:solidFill>
                <a:latin typeface="Arial"/>
                <a:ea typeface="Tahoma" panose="020B0604030504040204" pitchFamily="34" charset="0"/>
                <a:cs typeface="Tahoma" panose="020B0604030504040204" pitchFamily="34" charset="0"/>
              </a:rPr>
              <a:t>καμπτικές</a:t>
            </a:r>
            <a:r>
              <a:rPr lang="el-GR" sz="1200" dirty="0">
                <a:solidFill>
                  <a:srgbClr val="3C3C3B"/>
                </a:solidFill>
                <a:latin typeface="Arial"/>
                <a:ea typeface="Tahoma" panose="020B0604030504040204" pitchFamily="34" charset="0"/>
                <a:cs typeface="Tahoma" panose="020B0604030504040204" pitchFamily="34" charset="0"/>
              </a:rPr>
              <a:t> </a:t>
            </a:r>
            <a:r>
              <a:rPr lang="el-GR" sz="1200" b="1" dirty="0">
                <a:solidFill>
                  <a:srgbClr val="3C3C3B"/>
                </a:solidFill>
                <a:latin typeface="Arial"/>
                <a:ea typeface="Tahoma" panose="020B0604030504040204" pitchFamily="34" charset="0"/>
                <a:cs typeface="Tahoma" panose="020B0604030504040204" pitchFamily="34" charset="0"/>
              </a:rPr>
              <a:t>επιφάνειες</a:t>
            </a:r>
          </a:p>
        </p:txBody>
      </p:sp>
      <p:sp>
        <p:nvSpPr>
          <p:cNvPr id="67" name="Oval 66">
            <a:extLst>
              <a:ext uri="{FF2B5EF4-FFF2-40B4-BE49-F238E27FC236}">
                <a16:creationId xmlns:a16="http://schemas.microsoft.com/office/drawing/2014/main" id="{EBE4B513-1836-4A33-929C-1102C0779F9A}"/>
              </a:ext>
            </a:extLst>
          </p:cNvPr>
          <p:cNvSpPr/>
          <p:nvPr/>
        </p:nvSpPr>
        <p:spPr>
          <a:xfrm>
            <a:off x="2449358" y="2698728"/>
            <a:ext cx="251458" cy="251458"/>
          </a:xfrm>
          <a:prstGeom prst="ellipse">
            <a:avLst/>
          </a:prstGeom>
          <a:noFill/>
          <a:ln>
            <a:solidFill>
              <a:srgbClr val="E91717"/>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685800">
              <a:defRPr/>
            </a:pPr>
            <a:endParaRPr lang="en-GB" sz="1050" dirty="0" err="1">
              <a:solidFill>
                <a:prstClr val="white"/>
              </a:solidFill>
              <a:latin typeface="Arial"/>
            </a:endParaRPr>
          </a:p>
        </p:txBody>
      </p:sp>
      <p:cxnSp>
        <p:nvCxnSpPr>
          <p:cNvPr id="68" name="Straight Connector 67">
            <a:extLst>
              <a:ext uri="{FF2B5EF4-FFF2-40B4-BE49-F238E27FC236}">
                <a16:creationId xmlns:a16="http://schemas.microsoft.com/office/drawing/2014/main" id="{B1EF194B-8C5D-482B-9B60-76EBC3899190}"/>
              </a:ext>
            </a:extLst>
          </p:cNvPr>
          <p:cNvCxnSpPr>
            <a:cxnSpLocks/>
          </p:cNvCxnSpPr>
          <p:nvPr/>
        </p:nvCxnSpPr>
        <p:spPr>
          <a:xfrm flipH="1">
            <a:off x="1567602" y="2872783"/>
            <a:ext cx="889733" cy="379646"/>
          </a:xfrm>
          <a:prstGeom prst="line">
            <a:avLst/>
          </a:prstGeom>
          <a:ln w="9525">
            <a:solidFill>
              <a:srgbClr val="E91717"/>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E7609FC5-3C9F-48FE-87B8-7B6D29FF64B1}"/>
              </a:ext>
            </a:extLst>
          </p:cNvPr>
          <p:cNvSpPr txBox="1"/>
          <p:nvPr/>
        </p:nvSpPr>
        <p:spPr>
          <a:xfrm>
            <a:off x="7082395" y="5607984"/>
            <a:ext cx="2036828" cy="1200329"/>
          </a:xfrm>
          <a:prstGeom prst="rect">
            <a:avLst/>
          </a:prstGeom>
          <a:noFill/>
        </p:spPr>
        <p:txBody>
          <a:bodyPr wrap="square" rtlCol="0">
            <a:spAutoFit/>
          </a:bodyPr>
          <a:lstStyle/>
          <a:p>
            <a:pPr defTabSz="342900">
              <a:spcBef>
                <a:spcPts val="900"/>
              </a:spcBef>
              <a:buClr>
                <a:srgbClr val="E91717"/>
              </a:buClr>
              <a:defRPr/>
            </a:pPr>
            <a:r>
              <a:rPr lang="el-GR" sz="1200" b="1" dirty="0">
                <a:solidFill>
                  <a:srgbClr val="3C3C3B"/>
                </a:solidFill>
                <a:latin typeface="Arial"/>
                <a:ea typeface="Tahoma" panose="020B0604030504040204" pitchFamily="34" charset="0"/>
                <a:cs typeface="Tahoma" panose="020B0604030504040204" pitchFamily="34" charset="0"/>
              </a:rPr>
              <a:t>~30%</a:t>
            </a:r>
            <a:r>
              <a:rPr lang="el-GR" sz="1200" dirty="0">
                <a:solidFill>
                  <a:srgbClr val="3C3C3B"/>
                </a:solidFill>
                <a:latin typeface="Arial"/>
                <a:ea typeface="Tahoma" panose="020B0604030504040204" pitchFamily="34" charset="0"/>
                <a:cs typeface="Tahoma" panose="020B0604030504040204" pitchFamily="34" charset="0"/>
              </a:rPr>
              <a:t> των ατόμων αναπτύσσουν </a:t>
            </a:r>
            <a:r>
              <a:rPr lang="el-GR" sz="1200" dirty="0" err="1">
                <a:solidFill>
                  <a:srgbClr val="3C3C3B"/>
                </a:solidFill>
                <a:latin typeface="Arial"/>
                <a:ea typeface="Tahoma" panose="020B0604030504040204" pitchFamily="34" charset="0"/>
                <a:cs typeface="Tahoma" panose="020B0604030504040204" pitchFamily="34" charset="0"/>
              </a:rPr>
              <a:t>ατοπικό</a:t>
            </a:r>
            <a:r>
              <a:rPr lang="el-GR" sz="1200" dirty="0">
                <a:solidFill>
                  <a:srgbClr val="3C3C3B"/>
                </a:solidFill>
                <a:latin typeface="Arial"/>
                <a:ea typeface="Tahoma" panose="020B0604030504040204" pitchFamily="34" charset="0"/>
                <a:cs typeface="Tahoma" panose="020B0604030504040204" pitchFamily="34" charset="0"/>
              </a:rPr>
              <a:t> </a:t>
            </a:r>
            <a:r>
              <a:rPr lang="el-GR" sz="1200" b="1" dirty="0">
                <a:solidFill>
                  <a:srgbClr val="3C3C3B"/>
                </a:solidFill>
                <a:latin typeface="Arial"/>
                <a:ea typeface="Tahoma" panose="020B0604030504040204" pitchFamily="34" charset="0"/>
                <a:cs typeface="Tahoma" panose="020B0604030504040204" pitchFamily="34" charset="0"/>
              </a:rPr>
              <a:t>έκζεμα χειρός</a:t>
            </a:r>
            <a:r>
              <a:rPr lang="el-GR" sz="1200" dirty="0">
                <a:solidFill>
                  <a:srgbClr val="3C3C3B"/>
                </a:solidFill>
                <a:latin typeface="Arial"/>
                <a:ea typeface="Tahoma" panose="020B0604030504040204" pitchFamily="34" charset="0"/>
                <a:cs typeface="Tahoma" panose="020B0604030504040204" pitchFamily="34" charset="0"/>
              </a:rPr>
              <a:t>, το οποίο μπορεί να επηρεάσει τις δραστηριότητες στον χώρο εργασίας</a:t>
            </a:r>
          </a:p>
        </p:txBody>
      </p:sp>
      <p:pic>
        <p:nvPicPr>
          <p:cNvPr id="73" name="Graphic 72" descr="Raised hand">
            <a:extLst>
              <a:ext uri="{FF2B5EF4-FFF2-40B4-BE49-F238E27FC236}">
                <a16:creationId xmlns:a16="http://schemas.microsoft.com/office/drawing/2014/main" id="{CC0B572C-6FEE-47E8-909A-C5DB74D27D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75671" y="5667137"/>
            <a:ext cx="477154" cy="477154"/>
          </a:xfrm>
          <a:prstGeom prst="rect">
            <a:avLst/>
          </a:prstGeom>
        </p:spPr>
      </p:pic>
    </p:spTree>
    <p:custDataLst>
      <p:tags r:id="rId1"/>
    </p:custDataLst>
    <p:extLst>
      <p:ext uri="{BB962C8B-B14F-4D97-AF65-F5344CB8AC3E}">
        <p14:creationId xmlns:p14="http://schemas.microsoft.com/office/powerpoint/2010/main" val="6854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idx="4294967295"/>
          </p:nvPr>
        </p:nvSpPr>
        <p:spPr>
          <a:xfrm>
            <a:off x="642938" y="0"/>
            <a:ext cx="6072187" cy="785813"/>
          </a:xfrm>
        </p:spPr>
        <p:txBody>
          <a:bodyPr/>
          <a:lstStyle/>
          <a:p>
            <a:r>
              <a:rPr lang="el-GR" sz="4000" b="1" dirty="0"/>
              <a:t>Τυπικές εντοπίσεις (1)</a:t>
            </a:r>
          </a:p>
        </p:txBody>
      </p:sp>
      <p:pic>
        <p:nvPicPr>
          <p:cNvPr id="287747" name="Picture 3" descr="AD - typical infant"/>
          <p:cNvPicPr>
            <a:picLocks noChangeAspect="1" noChangeArrowheads="1"/>
          </p:cNvPicPr>
          <p:nvPr/>
        </p:nvPicPr>
        <p:blipFill>
          <a:blip r:embed="rId3" cstate="print"/>
          <a:srcRect/>
          <a:stretch>
            <a:fillRect/>
          </a:stretch>
        </p:blipFill>
        <p:spPr bwMode="auto">
          <a:xfrm>
            <a:off x="3714750" y="1000125"/>
            <a:ext cx="4216400" cy="5634038"/>
          </a:xfrm>
          <a:prstGeom prst="rect">
            <a:avLst/>
          </a:prstGeom>
          <a:noFill/>
          <a:ln w="9525">
            <a:noFill/>
            <a:miter lim="800000"/>
            <a:headEnd/>
            <a:tailEnd/>
          </a:ln>
        </p:spPr>
      </p:pic>
      <p:pic>
        <p:nvPicPr>
          <p:cNvPr id="287748" name="Picture 4" descr="AD - inflammatory infant extensot"/>
          <p:cNvPicPr>
            <a:picLocks noChangeAspect="1" noChangeArrowheads="1"/>
          </p:cNvPicPr>
          <p:nvPr/>
        </p:nvPicPr>
        <p:blipFill>
          <a:blip r:embed="rId4" cstate="print"/>
          <a:srcRect/>
          <a:stretch>
            <a:fillRect/>
          </a:stretch>
        </p:blipFill>
        <p:spPr bwMode="auto">
          <a:xfrm>
            <a:off x="285750" y="1071563"/>
            <a:ext cx="2692400" cy="4038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idx="4294967295"/>
          </p:nvPr>
        </p:nvSpPr>
        <p:spPr>
          <a:xfrm>
            <a:off x="285750" y="0"/>
            <a:ext cx="3733800" cy="1000125"/>
          </a:xfrm>
        </p:spPr>
        <p:txBody>
          <a:bodyPr/>
          <a:lstStyle/>
          <a:p>
            <a:r>
              <a:rPr lang="el-GR" b="1" dirty="0"/>
              <a:t>Ερύθημα</a:t>
            </a:r>
            <a:endParaRPr lang="en-GB" b="1" dirty="0"/>
          </a:p>
        </p:txBody>
      </p:sp>
      <p:pic>
        <p:nvPicPr>
          <p:cNvPr id="291843" name="Picture 3" descr="SCORAD - erythema 1"/>
          <p:cNvPicPr>
            <a:picLocks noChangeAspect="1" noChangeArrowheads="1"/>
          </p:cNvPicPr>
          <p:nvPr/>
        </p:nvPicPr>
        <p:blipFill>
          <a:blip r:embed="rId3" cstate="print"/>
          <a:srcRect/>
          <a:stretch>
            <a:fillRect/>
          </a:stretch>
        </p:blipFill>
        <p:spPr bwMode="auto">
          <a:xfrm>
            <a:off x="214313" y="928688"/>
            <a:ext cx="3429000" cy="2286000"/>
          </a:xfrm>
          <a:prstGeom prst="rect">
            <a:avLst/>
          </a:prstGeom>
          <a:noFill/>
          <a:ln w="9525">
            <a:noFill/>
            <a:miter lim="800000"/>
            <a:headEnd/>
            <a:tailEnd/>
          </a:ln>
        </p:spPr>
      </p:pic>
      <p:pic>
        <p:nvPicPr>
          <p:cNvPr id="291844" name="Picture 4" descr="SCORAD - erythema 2"/>
          <p:cNvPicPr>
            <a:picLocks noChangeAspect="1" noChangeArrowheads="1"/>
          </p:cNvPicPr>
          <p:nvPr/>
        </p:nvPicPr>
        <p:blipFill>
          <a:blip r:embed="rId4" cstate="print"/>
          <a:srcRect/>
          <a:stretch>
            <a:fillRect/>
          </a:stretch>
        </p:blipFill>
        <p:spPr bwMode="auto">
          <a:xfrm>
            <a:off x="4648200" y="2133600"/>
            <a:ext cx="3506788" cy="2338388"/>
          </a:xfrm>
          <a:prstGeom prst="rect">
            <a:avLst/>
          </a:prstGeom>
          <a:noFill/>
          <a:ln w="9525">
            <a:noFill/>
            <a:miter lim="800000"/>
            <a:headEnd/>
            <a:tailEnd/>
          </a:ln>
        </p:spPr>
      </p:pic>
      <p:pic>
        <p:nvPicPr>
          <p:cNvPr id="291845" name="Picture 5" descr="SCORAD - erythema 3"/>
          <p:cNvPicPr>
            <a:picLocks noChangeAspect="1" noChangeArrowheads="1"/>
          </p:cNvPicPr>
          <p:nvPr/>
        </p:nvPicPr>
        <p:blipFill>
          <a:blip r:embed="rId5" cstate="print"/>
          <a:srcRect/>
          <a:stretch>
            <a:fillRect/>
          </a:stretch>
        </p:blipFill>
        <p:spPr bwMode="auto">
          <a:xfrm>
            <a:off x="381000" y="3733800"/>
            <a:ext cx="3886200" cy="25463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idx="4294967295"/>
          </p:nvPr>
        </p:nvSpPr>
        <p:spPr>
          <a:xfrm>
            <a:off x="-285750" y="0"/>
            <a:ext cx="9429750" cy="785813"/>
          </a:xfrm>
        </p:spPr>
        <p:txBody>
          <a:bodyPr/>
          <a:lstStyle/>
          <a:p>
            <a:r>
              <a:rPr lang="el-GR" b="1" dirty="0"/>
              <a:t>Οίδημα / βλατίδες</a:t>
            </a:r>
            <a:endParaRPr lang="en-GB" b="1" dirty="0"/>
          </a:p>
        </p:txBody>
      </p:sp>
      <p:pic>
        <p:nvPicPr>
          <p:cNvPr id="293891" name="Picture 3" descr="SCORAD - edema 1"/>
          <p:cNvPicPr>
            <a:picLocks noChangeAspect="1" noChangeArrowheads="1"/>
          </p:cNvPicPr>
          <p:nvPr/>
        </p:nvPicPr>
        <p:blipFill>
          <a:blip r:embed="rId3" cstate="print"/>
          <a:srcRect/>
          <a:stretch>
            <a:fillRect/>
          </a:stretch>
        </p:blipFill>
        <p:spPr bwMode="auto">
          <a:xfrm>
            <a:off x="2571750" y="785813"/>
            <a:ext cx="4192588" cy="2795587"/>
          </a:xfrm>
          <a:prstGeom prst="rect">
            <a:avLst/>
          </a:prstGeom>
          <a:noFill/>
          <a:ln w="9525">
            <a:noFill/>
            <a:miter lim="800000"/>
            <a:headEnd/>
            <a:tailEnd/>
          </a:ln>
        </p:spPr>
      </p:pic>
      <p:pic>
        <p:nvPicPr>
          <p:cNvPr id="293892" name="Picture 4" descr="SCORAD - edema 2"/>
          <p:cNvPicPr>
            <a:picLocks noChangeAspect="1" noChangeArrowheads="1"/>
          </p:cNvPicPr>
          <p:nvPr/>
        </p:nvPicPr>
        <p:blipFill>
          <a:blip r:embed="rId4" cstate="print"/>
          <a:srcRect/>
          <a:stretch>
            <a:fillRect/>
          </a:stretch>
        </p:blipFill>
        <p:spPr bwMode="auto">
          <a:xfrm>
            <a:off x="4214813" y="3786188"/>
            <a:ext cx="4344987" cy="2897187"/>
          </a:xfrm>
          <a:prstGeom prst="rect">
            <a:avLst/>
          </a:prstGeom>
          <a:noFill/>
          <a:ln w="9525">
            <a:noFill/>
            <a:miter lim="800000"/>
            <a:headEnd/>
            <a:tailEnd/>
          </a:ln>
        </p:spPr>
      </p:pic>
      <p:pic>
        <p:nvPicPr>
          <p:cNvPr id="293893" name="Picture 5" descr="SCORAD - edema 3"/>
          <p:cNvPicPr>
            <a:picLocks noChangeAspect="1" noChangeArrowheads="1"/>
          </p:cNvPicPr>
          <p:nvPr/>
        </p:nvPicPr>
        <p:blipFill>
          <a:blip r:embed="rId5" cstate="print"/>
          <a:srcRect/>
          <a:stretch>
            <a:fillRect/>
          </a:stretch>
        </p:blipFill>
        <p:spPr bwMode="auto">
          <a:xfrm>
            <a:off x="0" y="3779838"/>
            <a:ext cx="4038600" cy="30781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idx="4294967295"/>
          </p:nvPr>
        </p:nvSpPr>
        <p:spPr>
          <a:xfrm>
            <a:off x="2699792" y="0"/>
            <a:ext cx="4195763" cy="1143000"/>
          </a:xfrm>
        </p:spPr>
        <p:txBody>
          <a:bodyPr/>
          <a:lstStyle/>
          <a:p>
            <a:r>
              <a:rPr lang="el-GR" b="1" dirty="0"/>
              <a:t>Οροροή</a:t>
            </a:r>
            <a:endParaRPr lang="en-GB" b="1" dirty="0"/>
          </a:p>
        </p:txBody>
      </p:sp>
      <p:pic>
        <p:nvPicPr>
          <p:cNvPr id="295939" name="Picture 3" descr="SCORAD - oozing 2"/>
          <p:cNvPicPr>
            <a:picLocks noChangeAspect="1" noChangeArrowheads="1"/>
          </p:cNvPicPr>
          <p:nvPr/>
        </p:nvPicPr>
        <p:blipFill>
          <a:blip r:embed="rId3" cstate="print"/>
          <a:srcRect/>
          <a:stretch>
            <a:fillRect/>
          </a:stretch>
        </p:blipFill>
        <p:spPr bwMode="auto">
          <a:xfrm>
            <a:off x="4786313" y="3857625"/>
            <a:ext cx="4116387" cy="2744788"/>
          </a:xfrm>
          <a:prstGeom prst="rect">
            <a:avLst/>
          </a:prstGeom>
          <a:noFill/>
          <a:ln w="9525">
            <a:noFill/>
            <a:miter lim="800000"/>
            <a:headEnd/>
            <a:tailEnd/>
          </a:ln>
        </p:spPr>
      </p:pic>
      <p:pic>
        <p:nvPicPr>
          <p:cNvPr id="295940" name="Picture 4" descr="SCORAD - oozing 3"/>
          <p:cNvPicPr>
            <a:picLocks noChangeAspect="1" noChangeArrowheads="1"/>
          </p:cNvPicPr>
          <p:nvPr/>
        </p:nvPicPr>
        <p:blipFill>
          <a:blip r:embed="rId4" cstate="print"/>
          <a:srcRect/>
          <a:stretch>
            <a:fillRect/>
          </a:stretch>
        </p:blipFill>
        <p:spPr bwMode="auto">
          <a:xfrm>
            <a:off x="0" y="3702050"/>
            <a:ext cx="4497388" cy="3155950"/>
          </a:xfrm>
          <a:prstGeom prst="rect">
            <a:avLst/>
          </a:prstGeom>
          <a:noFill/>
          <a:ln w="9525">
            <a:noFill/>
            <a:miter lim="800000"/>
            <a:headEnd/>
            <a:tailEnd/>
          </a:ln>
        </p:spPr>
      </p:pic>
      <p:pic>
        <p:nvPicPr>
          <p:cNvPr id="295941" name="Picture 5" descr="SCORAD - oozing 1"/>
          <p:cNvPicPr>
            <a:picLocks noChangeAspect="1" noChangeArrowheads="1"/>
          </p:cNvPicPr>
          <p:nvPr/>
        </p:nvPicPr>
        <p:blipFill>
          <a:blip r:embed="rId5" cstate="print"/>
          <a:srcRect/>
          <a:stretch>
            <a:fillRect/>
          </a:stretch>
        </p:blipFill>
        <p:spPr bwMode="auto">
          <a:xfrm>
            <a:off x="2895600" y="914400"/>
            <a:ext cx="4343400" cy="2895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5"/>
          <p:cNvSpPr>
            <a:spLocks noGrp="1"/>
          </p:cNvSpPr>
          <p:nvPr>
            <p:ph type="sldNum" sz="quarter" idx="11"/>
          </p:nvPr>
        </p:nvSpPr>
        <p:spPr/>
        <p:txBody>
          <a:bodyPr/>
          <a:lstStyle/>
          <a:p>
            <a:fld id="{1E74A6A1-AF24-4950-8DD7-E17348F32F9F}" type="slidenum">
              <a:rPr lang="en-US"/>
              <a:pPr/>
              <a:t>3</a:t>
            </a:fld>
            <a:endParaRPr lang="en-US"/>
          </a:p>
        </p:txBody>
      </p:sp>
      <p:pic>
        <p:nvPicPr>
          <p:cNvPr id="224258" name="Picture 2" descr="globe_piechart"/>
          <p:cNvPicPr>
            <a:picLocks noChangeAspect="1" noChangeArrowheads="1"/>
          </p:cNvPicPr>
          <p:nvPr/>
        </p:nvPicPr>
        <p:blipFill>
          <a:blip r:embed="rId3" cstate="print"/>
          <a:srcRect/>
          <a:stretch>
            <a:fillRect/>
          </a:stretch>
        </p:blipFill>
        <p:spPr bwMode="auto">
          <a:xfrm>
            <a:off x="366713" y="2876550"/>
            <a:ext cx="4013200" cy="2946400"/>
          </a:xfrm>
          <a:prstGeom prst="rect">
            <a:avLst/>
          </a:prstGeom>
          <a:noFill/>
        </p:spPr>
      </p:pic>
      <p:sp>
        <p:nvSpPr>
          <p:cNvPr id="224259" name="Rectangle 3"/>
          <p:cNvSpPr>
            <a:spLocks noGrp="1" noChangeArrowheads="1"/>
          </p:cNvSpPr>
          <p:nvPr>
            <p:ph type="title"/>
          </p:nvPr>
        </p:nvSpPr>
        <p:spPr/>
        <p:txBody>
          <a:bodyPr>
            <a:normAutofit fontScale="90000"/>
          </a:bodyPr>
          <a:lstStyle/>
          <a:p>
            <a:r>
              <a:rPr lang="el-GR" b="1" dirty="0"/>
              <a:t>Επιπολασμός Ατοπικής δερματίτιδας</a:t>
            </a:r>
            <a:endParaRPr lang="en-GB" b="1" dirty="0"/>
          </a:p>
        </p:txBody>
      </p:sp>
      <p:sp>
        <p:nvSpPr>
          <p:cNvPr id="224260" name="Text Box 4"/>
          <p:cNvSpPr txBox="1">
            <a:spLocks noChangeArrowheads="1"/>
          </p:cNvSpPr>
          <p:nvPr/>
        </p:nvSpPr>
        <p:spPr bwMode="auto">
          <a:xfrm>
            <a:off x="3759200" y="6426200"/>
            <a:ext cx="5365750" cy="396875"/>
          </a:xfrm>
          <a:prstGeom prst="rect">
            <a:avLst/>
          </a:prstGeom>
          <a:noFill/>
          <a:ln w="9525">
            <a:noFill/>
            <a:miter lim="800000"/>
            <a:headEnd/>
            <a:tailEnd/>
          </a:ln>
          <a:effectLst/>
        </p:spPr>
        <p:txBody>
          <a:bodyPr lIns="0" tIns="0" rIns="45720" anchor="b"/>
          <a:lstStyle/>
          <a:p>
            <a:pPr algn="r" eaLnBrk="1" hangingPunct="1"/>
            <a:r>
              <a:rPr lang="en-GB" sz="1200" b="1">
                <a:solidFill>
                  <a:srgbClr val="4D4D4D"/>
                </a:solidFill>
              </a:rPr>
              <a:t>1. Cork MJ, </a:t>
            </a:r>
            <a:r>
              <a:rPr lang="en-GB" sz="1200" b="1" i="1">
                <a:solidFill>
                  <a:srgbClr val="4D4D4D"/>
                </a:solidFill>
              </a:rPr>
              <a:t>et al</a:t>
            </a:r>
            <a:r>
              <a:rPr lang="en-GB" sz="1200" b="1">
                <a:solidFill>
                  <a:srgbClr val="4D4D4D"/>
                </a:solidFill>
              </a:rPr>
              <a:t>. </a:t>
            </a:r>
            <a:r>
              <a:rPr lang="en-GB" altLang="ja-JP" sz="1200" b="1" i="1">
                <a:solidFill>
                  <a:srgbClr val="4D4D4D"/>
                </a:solidFill>
              </a:rPr>
              <a:t>Dermatology Update. </a:t>
            </a:r>
            <a:r>
              <a:rPr lang="en-GB" altLang="ja-JP" sz="1200" b="1">
                <a:solidFill>
                  <a:srgbClr val="4D4D4D"/>
                </a:solidFill>
              </a:rPr>
              <a:t>Montreal, Canada; 6–7 Nov 2003.</a:t>
            </a:r>
          </a:p>
          <a:p>
            <a:pPr algn="r" eaLnBrk="1" hangingPunct="1"/>
            <a:r>
              <a:rPr lang="en-GB" altLang="ja-JP" sz="1200" b="1">
                <a:solidFill>
                  <a:srgbClr val="4D4D4D"/>
                </a:solidFill>
              </a:rPr>
              <a:t>2. ISAAC Steering Committee. </a:t>
            </a:r>
            <a:r>
              <a:rPr lang="en-GB" altLang="ja-JP" sz="1200" b="1" i="1">
                <a:solidFill>
                  <a:srgbClr val="4D4D4D"/>
                </a:solidFill>
              </a:rPr>
              <a:t>Lancet</a:t>
            </a:r>
            <a:r>
              <a:rPr lang="en-GB" altLang="ja-JP" sz="1200" b="1">
                <a:solidFill>
                  <a:srgbClr val="4D4D4D"/>
                </a:solidFill>
              </a:rPr>
              <a:t> 1998; 351:1225–1232.</a:t>
            </a:r>
            <a:endParaRPr lang="de-DE" altLang="ja-JP" sz="1200" b="1">
              <a:solidFill>
                <a:srgbClr val="4D4D4D"/>
              </a:solidFill>
            </a:endParaRPr>
          </a:p>
          <a:p>
            <a:pPr algn="r" eaLnBrk="1" hangingPunct="1"/>
            <a:r>
              <a:rPr lang="de-DE" sz="1200" b="1">
                <a:solidFill>
                  <a:srgbClr val="4D4D4D"/>
                </a:solidFill>
              </a:rPr>
              <a:t>3. Bieber T. </a:t>
            </a:r>
            <a:r>
              <a:rPr lang="de-DE" sz="1200" b="1" i="1">
                <a:solidFill>
                  <a:srgbClr val="4D4D4D"/>
                </a:solidFill>
              </a:rPr>
              <a:t>N Engl J Med</a:t>
            </a:r>
            <a:r>
              <a:rPr lang="de-DE" sz="1200" b="1">
                <a:solidFill>
                  <a:srgbClr val="4D4D4D"/>
                </a:solidFill>
              </a:rPr>
              <a:t> 2008; 358:1483–1494.</a:t>
            </a:r>
            <a:endParaRPr lang="en-GB" sz="1200" b="1">
              <a:solidFill>
                <a:srgbClr val="4D4D4D"/>
              </a:solidFill>
            </a:endParaRPr>
          </a:p>
        </p:txBody>
      </p:sp>
      <p:sp>
        <p:nvSpPr>
          <p:cNvPr id="224261" name="Rectangle 5"/>
          <p:cNvSpPr>
            <a:spLocks noChangeArrowheads="1"/>
          </p:cNvSpPr>
          <p:nvPr/>
        </p:nvSpPr>
        <p:spPr bwMode="auto">
          <a:xfrm>
            <a:off x="425450" y="1604963"/>
            <a:ext cx="4506913" cy="752475"/>
          </a:xfrm>
          <a:prstGeom prst="rect">
            <a:avLst/>
          </a:prstGeom>
          <a:noFill/>
          <a:ln w="9525">
            <a:noFill/>
            <a:miter lim="800000"/>
            <a:headEnd/>
            <a:tailEnd/>
          </a:ln>
          <a:effectLst/>
        </p:spPr>
        <p:txBody>
          <a:bodyPr/>
          <a:lstStyle/>
          <a:p>
            <a:pPr marL="179388" indent="-179388" eaLnBrk="1" hangingPunct="1">
              <a:spcBef>
                <a:spcPct val="20000"/>
              </a:spcBef>
              <a:buClr>
                <a:srgbClr val="DA1E49"/>
              </a:buClr>
              <a:buFont typeface="Times" pitchFamily="18" charset="0"/>
              <a:buChar char="•"/>
            </a:pPr>
            <a:r>
              <a:rPr lang="en-GB" b="1" dirty="0">
                <a:solidFill>
                  <a:srgbClr val="4D4D4D"/>
                </a:solidFill>
              </a:rPr>
              <a:t>14</a:t>
            </a:r>
            <a:r>
              <a:rPr lang="en-GB" b="1" dirty="0">
                <a:solidFill>
                  <a:srgbClr val="4D4D4D"/>
                </a:solidFill>
                <a:cs typeface="Arial" charset="0"/>
              </a:rPr>
              <a:t>–</a:t>
            </a:r>
            <a:r>
              <a:rPr lang="en-GB" b="1" dirty="0">
                <a:solidFill>
                  <a:srgbClr val="4D4D4D"/>
                </a:solidFill>
              </a:rPr>
              <a:t>24% </a:t>
            </a:r>
            <a:r>
              <a:rPr lang="el-GR" b="1" dirty="0">
                <a:solidFill>
                  <a:srgbClr val="4D4D4D"/>
                </a:solidFill>
              </a:rPr>
              <a:t>του γενικού πλυθησμού</a:t>
            </a:r>
            <a:endParaRPr lang="en-GB" b="1" baseline="30000" dirty="0">
              <a:solidFill>
                <a:srgbClr val="4D4D4D"/>
              </a:solidFill>
            </a:endParaRPr>
          </a:p>
        </p:txBody>
      </p:sp>
      <p:sp>
        <p:nvSpPr>
          <p:cNvPr id="224262" name="Rectangle 6"/>
          <p:cNvSpPr>
            <a:spLocks noChangeArrowheads="1"/>
          </p:cNvSpPr>
          <p:nvPr/>
        </p:nvSpPr>
        <p:spPr bwMode="auto">
          <a:xfrm>
            <a:off x="4211638" y="4732338"/>
            <a:ext cx="4932362" cy="1289050"/>
          </a:xfrm>
          <a:prstGeom prst="rect">
            <a:avLst/>
          </a:prstGeom>
          <a:noFill/>
          <a:ln w="9525">
            <a:noFill/>
            <a:miter lim="800000"/>
            <a:headEnd/>
            <a:tailEnd/>
          </a:ln>
          <a:effectLst/>
        </p:spPr>
        <p:txBody>
          <a:bodyPr/>
          <a:lstStyle/>
          <a:p>
            <a:pPr marL="179388" indent="-179388" eaLnBrk="1" hangingPunct="1">
              <a:spcBef>
                <a:spcPct val="20000"/>
              </a:spcBef>
              <a:buClr>
                <a:srgbClr val="DA1E49"/>
              </a:buClr>
              <a:buFont typeface="Times" pitchFamily="18" charset="0"/>
              <a:buChar char="•"/>
            </a:pPr>
            <a:r>
              <a:rPr lang="el-GR" b="1" dirty="0">
                <a:solidFill>
                  <a:srgbClr val="4D4D4D"/>
                </a:solidFill>
              </a:rPr>
              <a:t>Συχνότερη στα παιδιά </a:t>
            </a:r>
            <a:r>
              <a:rPr lang="en-GB" b="1" dirty="0">
                <a:solidFill>
                  <a:srgbClr val="4D4D4D"/>
                </a:solidFill>
              </a:rPr>
              <a:t>(0.3–20.5</a:t>
            </a:r>
            <a:r>
              <a:rPr lang="en-GB" b="1" dirty="0">
                <a:solidFill>
                  <a:srgbClr val="4D4D4D"/>
                </a:solidFill>
                <a:cs typeface="Arial" charset="0"/>
              </a:rPr>
              <a:t>%)</a:t>
            </a:r>
            <a:r>
              <a:rPr lang="en-GB" b="1" baseline="30000" dirty="0">
                <a:solidFill>
                  <a:srgbClr val="4D4D4D"/>
                </a:solidFill>
                <a:cs typeface="Arial" charset="0"/>
              </a:rPr>
              <a:t>2</a:t>
            </a:r>
            <a:r>
              <a:rPr lang="en-GB" b="1" dirty="0">
                <a:solidFill>
                  <a:srgbClr val="4D4D4D"/>
                </a:solidFill>
                <a:cs typeface="Arial" charset="0"/>
              </a:rPr>
              <a:t> </a:t>
            </a:r>
            <a:r>
              <a:rPr lang="el-GR" b="1" dirty="0">
                <a:solidFill>
                  <a:srgbClr val="4D4D4D"/>
                </a:solidFill>
                <a:cs typeface="Arial" charset="0"/>
              </a:rPr>
              <a:t>συγκριτικά με τους ενήλικες</a:t>
            </a:r>
            <a:r>
              <a:rPr lang="en-GB" b="1" dirty="0">
                <a:solidFill>
                  <a:srgbClr val="4D4D4D"/>
                </a:solidFill>
                <a:cs typeface="Arial" charset="0"/>
              </a:rPr>
              <a:t> (2–10%)</a:t>
            </a:r>
            <a:r>
              <a:rPr lang="en-GB" b="1" baseline="30000" dirty="0">
                <a:solidFill>
                  <a:srgbClr val="4D4D4D"/>
                </a:solidFill>
                <a:cs typeface="Arial" charset="0"/>
              </a:rPr>
              <a:t>3</a:t>
            </a:r>
            <a:endParaRPr lang="en-GB" b="1" baseline="30000" dirty="0">
              <a:solidFill>
                <a:srgbClr val="4D4D4D"/>
              </a:solidFill>
            </a:endParaRPr>
          </a:p>
        </p:txBody>
      </p:sp>
      <p:sp>
        <p:nvSpPr>
          <p:cNvPr id="224263" name="AutoShape 7"/>
          <p:cNvSpPr>
            <a:spLocks noChangeAspect="1" noChangeArrowheads="1" noTextEdit="1"/>
          </p:cNvSpPr>
          <p:nvPr/>
        </p:nvSpPr>
        <p:spPr bwMode="auto">
          <a:xfrm>
            <a:off x="4606925" y="3163888"/>
            <a:ext cx="3990975" cy="658812"/>
          </a:xfrm>
          <a:prstGeom prst="rect">
            <a:avLst/>
          </a:prstGeom>
          <a:noFill/>
          <a:ln w="9525">
            <a:noFill/>
            <a:miter lim="800000"/>
            <a:headEnd/>
            <a:tailEnd/>
          </a:ln>
        </p:spPr>
        <p:txBody>
          <a:bodyPr/>
          <a:lstStyle/>
          <a:p>
            <a:endParaRPr lang="el-GR"/>
          </a:p>
        </p:txBody>
      </p:sp>
      <p:sp>
        <p:nvSpPr>
          <p:cNvPr id="224264" name="Freeform 8"/>
          <p:cNvSpPr>
            <a:spLocks/>
          </p:cNvSpPr>
          <p:nvPr/>
        </p:nvSpPr>
        <p:spPr bwMode="auto">
          <a:xfrm>
            <a:off x="7799388" y="3503613"/>
            <a:ext cx="184150" cy="309562"/>
          </a:xfrm>
          <a:custGeom>
            <a:avLst/>
            <a:gdLst/>
            <a:ahLst/>
            <a:cxnLst>
              <a:cxn ang="0">
                <a:pos x="191" y="93"/>
              </a:cxn>
              <a:cxn ang="0">
                <a:pos x="207" y="81"/>
              </a:cxn>
              <a:cxn ang="0">
                <a:pos x="228" y="64"/>
              </a:cxn>
              <a:cxn ang="0">
                <a:pos x="261" y="33"/>
              </a:cxn>
              <a:cxn ang="0">
                <a:pos x="267" y="15"/>
              </a:cxn>
              <a:cxn ang="0">
                <a:pos x="288" y="2"/>
              </a:cxn>
              <a:cxn ang="0">
                <a:pos x="303" y="18"/>
              </a:cxn>
              <a:cxn ang="0">
                <a:pos x="292" y="35"/>
              </a:cxn>
              <a:cxn ang="0">
                <a:pos x="270" y="59"/>
              </a:cxn>
              <a:cxn ang="0">
                <a:pos x="240" y="93"/>
              </a:cxn>
              <a:cxn ang="0">
                <a:pos x="217" y="123"/>
              </a:cxn>
              <a:cxn ang="0">
                <a:pos x="223" y="180"/>
              </a:cxn>
              <a:cxn ang="0">
                <a:pos x="248" y="237"/>
              </a:cxn>
              <a:cxn ang="0">
                <a:pos x="228" y="271"/>
              </a:cxn>
              <a:cxn ang="0">
                <a:pos x="229" y="307"/>
              </a:cxn>
              <a:cxn ang="0">
                <a:pos x="195" y="296"/>
              </a:cxn>
              <a:cxn ang="0">
                <a:pos x="185" y="258"/>
              </a:cxn>
              <a:cxn ang="0">
                <a:pos x="203" y="244"/>
              </a:cxn>
              <a:cxn ang="0">
                <a:pos x="179" y="223"/>
              </a:cxn>
              <a:cxn ang="0">
                <a:pos x="149" y="246"/>
              </a:cxn>
              <a:cxn ang="0">
                <a:pos x="161" y="283"/>
              </a:cxn>
              <a:cxn ang="0">
                <a:pos x="168" y="308"/>
              </a:cxn>
              <a:cxn ang="0">
                <a:pos x="139" y="341"/>
              </a:cxn>
              <a:cxn ang="0">
                <a:pos x="132" y="313"/>
              </a:cxn>
              <a:cxn ang="0">
                <a:pos x="133" y="305"/>
              </a:cxn>
              <a:cxn ang="0">
                <a:pos x="109" y="270"/>
              </a:cxn>
              <a:cxn ang="0">
                <a:pos x="113" y="208"/>
              </a:cxn>
              <a:cxn ang="0">
                <a:pos x="107" y="143"/>
              </a:cxn>
              <a:cxn ang="0">
                <a:pos x="67" y="101"/>
              </a:cxn>
              <a:cxn ang="0">
                <a:pos x="65" y="89"/>
              </a:cxn>
              <a:cxn ang="0">
                <a:pos x="51" y="68"/>
              </a:cxn>
              <a:cxn ang="0">
                <a:pos x="26" y="38"/>
              </a:cxn>
              <a:cxn ang="0">
                <a:pos x="14" y="29"/>
              </a:cxn>
              <a:cxn ang="0">
                <a:pos x="1" y="14"/>
              </a:cxn>
              <a:cxn ang="0">
                <a:pos x="25" y="0"/>
              </a:cxn>
              <a:cxn ang="0">
                <a:pos x="39" y="14"/>
              </a:cxn>
              <a:cxn ang="0">
                <a:pos x="57" y="36"/>
              </a:cxn>
              <a:cxn ang="0">
                <a:pos x="85" y="64"/>
              </a:cxn>
              <a:cxn ang="0">
                <a:pos x="114" y="83"/>
              </a:cxn>
              <a:cxn ang="0">
                <a:pos x="116" y="81"/>
              </a:cxn>
              <a:cxn ang="0">
                <a:pos x="116" y="74"/>
              </a:cxn>
              <a:cxn ang="0">
                <a:pos x="103" y="56"/>
              </a:cxn>
              <a:cxn ang="0">
                <a:pos x="106" y="19"/>
              </a:cxn>
              <a:cxn ang="0">
                <a:pos x="140" y="6"/>
              </a:cxn>
              <a:cxn ang="0">
                <a:pos x="178" y="12"/>
              </a:cxn>
              <a:cxn ang="0">
                <a:pos x="191" y="44"/>
              </a:cxn>
              <a:cxn ang="0">
                <a:pos x="194" y="68"/>
              </a:cxn>
              <a:cxn ang="0">
                <a:pos x="183" y="91"/>
              </a:cxn>
            </a:cxnLst>
            <a:rect l="0" t="0" r="r" b="b"/>
            <a:pathLst>
              <a:path w="303" h="341">
                <a:moveTo>
                  <a:pt x="179" y="95"/>
                </a:moveTo>
                <a:lnTo>
                  <a:pt x="181" y="95"/>
                </a:lnTo>
                <a:lnTo>
                  <a:pt x="186" y="94"/>
                </a:lnTo>
                <a:lnTo>
                  <a:pt x="191" y="93"/>
                </a:lnTo>
                <a:lnTo>
                  <a:pt x="195" y="93"/>
                </a:lnTo>
                <a:lnTo>
                  <a:pt x="196" y="90"/>
                </a:lnTo>
                <a:lnTo>
                  <a:pt x="202" y="86"/>
                </a:lnTo>
                <a:lnTo>
                  <a:pt x="207" y="81"/>
                </a:lnTo>
                <a:lnTo>
                  <a:pt x="212" y="80"/>
                </a:lnTo>
                <a:lnTo>
                  <a:pt x="215" y="77"/>
                </a:lnTo>
                <a:lnTo>
                  <a:pt x="220" y="71"/>
                </a:lnTo>
                <a:lnTo>
                  <a:pt x="228" y="64"/>
                </a:lnTo>
                <a:lnTo>
                  <a:pt x="236" y="56"/>
                </a:lnTo>
                <a:lnTo>
                  <a:pt x="245" y="47"/>
                </a:lnTo>
                <a:lnTo>
                  <a:pt x="254" y="38"/>
                </a:lnTo>
                <a:lnTo>
                  <a:pt x="261" y="33"/>
                </a:lnTo>
                <a:lnTo>
                  <a:pt x="266" y="28"/>
                </a:lnTo>
                <a:lnTo>
                  <a:pt x="267" y="26"/>
                </a:lnTo>
                <a:lnTo>
                  <a:pt x="267" y="21"/>
                </a:lnTo>
                <a:lnTo>
                  <a:pt x="267" y="15"/>
                </a:lnTo>
                <a:lnTo>
                  <a:pt x="269" y="10"/>
                </a:lnTo>
                <a:lnTo>
                  <a:pt x="272" y="5"/>
                </a:lnTo>
                <a:lnTo>
                  <a:pt x="280" y="2"/>
                </a:lnTo>
                <a:lnTo>
                  <a:pt x="288" y="2"/>
                </a:lnTo>
                <a:lnTo>
                  <a:pt x="295" y="5"/>
                </a:lnTo>
                <a:lnTo>
                  <a:pt x="299" y="10"/>
                </a:lnTo>
                <a:lnTo>
                  <a:pt x="301" y="13"/>
                </a:lnTo>
                <a:lnTo>
                  <a:pt x="303" y="18"/>
                </a:lnTo>
                <a:lnTo>
                  <a:pt x="303" y="22"/>
                </a:lnTo>
                <a:lnTo>
                  <a:pt x="301" y="27"/>
                </a:lnTo>
                <a:lnTo>
                  <a:pt x="297" y="32"/>
                </a:lnTo>
                <a:lnTo>
                  <a:pt x="292" y="35"/>
                </a:lnTo>
                <a:lnTo>
                  <a:pt x="286" y="38"/>
                </a:lnTo>
                <a:lnTo>
                  <a:pt x="283" y="44"/>
                </a:lnTo>
                <a:lnTo>
                  <a:pt x="278" y="51"/>
                </a:lnTo>
                <a:lnTo>
                  <a:pt x="270" y="59"/>
                </a:lnTo>
                <a:lnTo>
                  <a:pt x="263" y="68"/>
                </a:lnTo>
                <a:lnTo>
                  <a:pt x="254" y="78"/>
                </a:lnTo>
                <a:lnTo>
                  <a:pt x="246" y="86"/>
                </a:lnTo>
                <a:lnTo>
                  <a:pt x="240" y="93"/>
                </a:lnTo>
                <a:lnTo>
                  <a:pt x="233" y="98"/>
                </a:lnTo>
                <a:lnTo>
                  <a:pt x="234" y="105"/>
                </a:lnTo>
                <a:lnTo>
                  <a:pt x="227" y="115"/>
                </a:lnTo>
                <a:lnTo>
                  <a:pt x="217" y="123"/>
                </a:lnTo>
                <a:lnTo>
                  <a:pt x="212" y="131"/>
                </a:lnTo>
                <a:lnTo>
                  <a:pt x="213" y="143"/>
                </a:lnTo>
                <a:lnTo>
                  <a:pt x="219" y="163"/>
                </a:lnTo>
                <a:lnTo>
                  <a:pt x="223" y="180"/>
                </a:lnTo>
                <a:lnTo>
                  <a:pt x="221" y="190"/>
                </a:lnTo>
                <a:lnTo>
                  <a:pt x="230" y="202"/>
                </a:lnTo>
                <a:lnTo>
                  <a:pt x="241" y="220"/>
                </a:lnTo>
                <a:lnTo>
                  <a:pt x="248" y="237"/>
                </a:lnTo>
                <a:lnTo>
                  <a:pt x="248" y="247"/>
                </a:lnTo>
                <a:lnTo>
                  <a:pt x="241" y="253"/>
                </a:lnTo>
                <a:lnTo>
                  <a:pt x="236" y="262"/>
                </a:lnTo>
                <a:lnTo>
                  <a:pt x="228" y="271"/>
                </a:lnTo>
                <a:lnTo>
                  <a:pt x="220" y="281"/>
                </a:lnTo>
                <a:lnTo>
                  <a:pt x="224" y="288"/>
                </a:lnTo>
                <a:lnTo>
                  <a:pt x="229" y="297"/>
                </a:lnTo>
                <a:lnTo>
                  <a:pt x="229" y="307"/>
                </a:lnTo>
                <a:lnTo>
                  <a:pt x="223" y="313"/>
                </a:lnTo>
                <a:lnTo>
                  <a:pt x="212" y="312"/>
                </a:lnTo>
                <a:lnTo>
                  <a:pt x="204" y="305"/>
                </a:lnTo>
                <a:lnTo>
                  <a:pt x="195" y="296"/>
                </a:lnTo>
                <a:lnTo>
                  <a:pt x="186" y="283"/>
                </a:lnTo>
                <a:lnTo>
                  <a:pt x="179" y="271"/>
                </a:lnTo>
                <a:lnTo>
                  <a:pt x="181" y="263"/>
                </a:lnTo>
                <a:lnTo>
                  <a:pt x="185" y="258"/>
                </a:lnTo>
                <a:lnTo>
                  <a:pt x="191" y="255"/>
                </a:lnTo>
                <a:lnTo>
                  <a:pt x="195" y="253"/>
                </a:lnTo>
                <a:lnTo>
                  <a:pt x="199" y="248"/>
                </a:lnTo>
                <a:lnTo>
                  <a:pt x="203" y="244"/>
                </a:lnTo>
                <a:lnTo>
                  <a:pt x="206" y="238"/>
                </a:lnTo>
                <a:lnTo>
                  <a:pt x="198" y="231"/>
                </a:lnTo>
                <a:lnTo>
                  <a:pt x="189" y="225"/>
                </a:lnTo>
                <a:lnTo>
                  <a:pt x="179" y="223"/>
                </a:lnTo>
                <a:lnTo>
                  <a:pt x="171" y="224"/>
                </a:lnTo>
                <a:lnTo>
                  <a:pt x="165" y="230"/>
                </a:lnTo>
                <a:lnTo>
                  <a:pt x="157" y="238"/>
                </a:lnTo>
                <a:lnTo>
                  <a:pt x="149" y="246"/>
                </a:lnTo>
                <a:lnTo>
                  <a:pt x="143" y="253"/>
                </a:lnTo>
                <a:lnTo>
                  <a:pt x="154" y="264"/>
                </a:lnTo>
                <a:lnTo>
                  <a:pt x="160" y="275"/>
                </a:lnTo>
                <a:lnTo>
                  <a:pt x="161" y="283"/>
                </a:lnTo>
                <a:lnTo>
                  <a:pt x="160" y="286"/>
                </a:lnTo>
                <a:lnTo>
                  <a:pt x="171" y="292"/>
                </a:lnTo>
                <a:lnTo>
                  <a:pt x="173" y="300"/>
                </a:lnTo>
                <a:lnTo>
                  <a:pt x="168" y="308"/>
                </a:lnTo>
                <a:lnTo>
                  <a:pt x="162" y="319"/>
                </a:lnTo>
                <a:lnTo>
                  <a:pt x="156" y="328"/>
                </a:lnTo>
                <a:lnTo>
                  <a:pt x="148" y="336"/>
                </a:lnTo>
                <a:lnTo>
                  <a:pt x="139" y="341"/>
                </a:lnTo>
                <a:lnTo>
                  <a:pt x="130" y="339"/>
                </a:lnTo>
                <a:lnTo>
                  <a:pt x="124" y="334"/>
                </a:lnTo>
                <a:lnTo>
                  <a:pt x="127" y="323"/>
                </a:lnTo>
                <a:lnTo>
                  <a:pt x="132" y="313"/>
                </a:lnTo>
                <a:lnTo>
                  <a:pt x="136" y="305"/>
                </a:lnTo>
                <a:lnTo>
                  <a:pt x="136" y="305"/>
                </a:lnTo>
                <a:lnTo>
                  <a:pt x="135" y="305"/>
                </a:lnTo>
                <a:lnTo>
                  <a:pt x="133" y="305"/>
                </a:lnTo>
                <a:lnTo>
                  <a:pt x="130" y="305"/>
                </a:lnTo>
                <a:lnTo>
                  <a:pt x="127" y="299"/>
                </a:lnTo>
                <a:lnTo>
                  <a:pt x="119" y="285"/>
                </a:lnTo>
                <a:lnTo>
                  <a:pt x="109" y="270"/>
                </a:lnTo>
                <a:lnTo>
                  <a:pt x="98" y="260"/>
                </a:lnTo>
                <a:lnTo>
                  <a:pt x="95" y="248"/>
                </a:lnTo>
                <a:lnTo>
                  <a:pt x="102" y="229"/>
                </a:lnTo>
                <a:lnTo>
                  <a:pt x="113" y="208"/>
                </a:lnTo>
                <a:lnTo>
                  <a:pt x="122" y="192"/>
                </a:lnTo>
                <a:lnTo>
                  <a:pt x="114" y="184"/>
                </a:lnTo>
                <a:lnTo>
                  <a:pt x="110" y="166"/>
                </a:lnTo>
                <a:lnTo>
                  <a:pt x="107" y="143"/>
                </a:lnTo>
                <a:lnTo>
                  <a:pt x="98" y="121"/>
                </a:lnTo>
                <a:lnTo>
                  <a:pt x="84" y="112"/>
                </a:lnTo>
                <a:lnTo>
                  <a:pt x="73" y="106"/>
                </a:lnTo>
                <a:lnTo>
                  <a:pt x="67" y="101"/>
                </a:lnTo>
                <a:lnTo>
                  <a:pt x="64" y="97"/>
                </a:lnTo>
                <a:lnTo>
                  <a:pt x="63" y="94"/>
                </a:lnTo>
                <a:lnTo>
                  <a:pt x="64" y="91"/>
                </a:lnTo>
                <a:lnTo>
                  <a:pt x="65" y="89"/>
                </a:lnTo>
                <a:lnTo>
                  <a:pt x="67" y="86"/>
                </a:lnTo>
                <a:lnTo>
                  <a:pt x="63" y="81"/>
                </a:lnTo>
                <a:lnTo>
                  <a:pt x="57" y="75"/>
                </a:lnTo>
                <a:lnTo>
                  <a:pt x="51" y="68"/>
                </a:lnTo>
                <a:lnTo>
                  <a:pt x="44" y="60"/>
                </a:lnTo>
                <a:lnTo>
                  <a:pt x="36" y="52"/>
                </a:lnTo>
                <a:lnTo>
                  <a:pt x="31" y="45"/>
                </a:lnTo>
                <a:lnTo>
                  <a:pt x="26" y="38"/>
                </a:lnTo>
                <a:lnTo>
                  <a:pt x="23" y="34"/>
                </a:lnTo>
                <a:lnTo>
                  <a:pt x="21" y="32"/>
                </a:lnTo>
                <a:lnTo>
                  <a:pt x="18" y="30"/>
                </a:lnTo>
                <a:lnTo>
                  <a:pt x="14" y="29"/>
                </a:lnTo>
                <a:lnTo>
                  <a:pt x="10" y="29"/>
                </a:lnTo>
                <a:lnTo>
                  <a:pt x="2" y="25"/>
                </a:lnTo>
                <a:lnTo>
                  <a:pt x="0" y="20"/>
                </a:lnTo>
                <a:lnTo>
                  <a:pt x="1" y="14"/>
                </a:lnTo>
                <a:lnTo>
                  <a:pt x="5" y="8"/>
                </a:lnTo>
                <a:lnTo>
                  <a:pt x="10" y="3"/>
                </a:lnTo>
                <a:lnTo>
                  <a:pt x="18" y="0"/>
                </a:lnTo>
                <a:lnTo>
                  <a:pt x="25" y="0"/>
                </a:lnTo>
                <a:lnTo>
                  <a:pt x="30" y="3"/>
                </a:lnTo>
                <a:lnTo>
                  <a:pt x="34" y="6"/>
                </a:lnTo>
                <a:lnTo>
                  <a:pt x="38" y="10"/>
                </a:lnTo>
                <a:lnTo>
                  <a:pt x="39" y="14"/>
                </a:lnTo>
                <a:lnTo>
                  <a:pt x="39" y="21"/>
                </a:lnTo>
                <a:lnTo>
                  <a:pt x="44" y="25"/>
                </a:lnTo>
                <a:lnTo>
                  <a:pt x="51" y="29"/>
                </a:lnTo>
                <a:lnTo>
                  <a:pt x="57" y="36"/>
                </a:lnTo>
                <a:lnTo>
                  <a:pt x="65" y="43"/>
                </a:lnTo>
                <a:lnTo>
                  <a:pt x="72" y="50"/>
                </a:lnTo>
                <a:lnTo>
                  <a:pt x="78" y="57"/>
                </a:lnTo>
                <a:lnTo>
                  <a:pt x="85" y="64"/>
                </a:lnTo>
                <a:lnTo>
                  <a:pt x="89" y="70"/>
                </a:lnTo>
                <a:lnTo>
                  <a:pt x="94" y="70"/>
                </a:lnTo>
                <a:lnTo>
                  <a:pt x="105" y="75"/>
                </a:lnTo>
                <a:lnTo>
                  <a:pt x="114" y="83"/>
                </a:lnTo>
                <a:lnTo>
                  <a:pt x="123" y="90"/>
                </a:lnTo>
                <a:lnTo>
                  <a:pt x="122" y="89"/>
                </a:lnTo>
                <a:lnTo>
                  <a:pt x="119" y="86"/>
                </a:lnTo>
                <a:lnTo>
                  <a:pt x="116" y="81"/>
                </a:lnTo>
                <a:lnTo>
                  <a:pt x="115" y="75"/>
                </a:lnTo>
                <a:lnTo>
                  <a:pt x="116" y="72"/>
                </a:lnTo>
                <a:lnTo>
                  <a:pt x="118" y="73"/>
                </a:lnTo>
                <a:lnTo>
                  <a:pt x="116" y="74"/>
                </a:lnTo>
                <a:lnTo>
                  <a:pt x="111" y="73"/>
                </a:lnTo>
                <a:lnTo>
                  <a:pt x="106" y="68"/>
                </a:lnTo>
                <a:lnTo>
                  <a:pt x="103" y="62"/>
                </a:lnTo>
                <a:lnTo>
                  <a:pt x="103" y="56"/>
                </a:lnTo>
                <a:lnTo>
                  <a:pt x="106" y="53"/>
                </a:lnTo>
                <a:lnTo>
                  <a:pt x="102" y="40"/>
                </a:lnTo>
                <a:lnTo>
                  <a:pt x="102" y="28"/>
                </a:lnTo>
                <a:lnTo>
                  <a:pt x="106" y="19"/>
                </a:lnTo>
                <a:lnTo>
                  <a:pt x="113" y="13"/>
                </a:lnTo>
                <a:lnTo>
                  <a:pt x="122" y="10"/>
                </a:lnTo>
                <a:lnTo>
                  <a:pt x="131" y="7"/>
                </a:lnTo>
                <a:lnTo>
                  <a:pt x="140" y="6"/>
                </a:lnTo>
                <a:lnTo>
                  <a:pt x="149" y="7"/>
                </a:lnTo>
                <a:lnTo>
                  <a:pt x="161" y="5"/>
                </a:lnTo>
                <a:lnTo>
                  <a:pt x="171" y="7"/>
                </a:lnTo>
                <a:lnTo>
                  <a:pt x="178" y="12"/>
                </a:lnTo>
                <a:lnTo>
                  <a:pt x="185" y="20"/>
                </a:lnTo>
                <a:lnTo>
                  <a:pt x="187" y="28"/>
                </a:lnTo>
                <a:lnTo>
                  <a:pt x="190" y="37"/>
                </a:lnTo>
                <a:lnTo>
                  <a:pt x="191" y="44"/>
                </a:lnTo>
                <a:lnTo>
                  <a:pt x="191" y="49"/>
                </a:lnTo>
                <a:lnTo>
                  <a:pt x="194" y="52"/>
                </a:lnTo>
                <a:lnTo>
                  <a:pt x="195" y="60"/>
                </a:lnTo>
                <a:lnTo>
                  <a:pt x="194" y="68"/>
                </a:lnTo>
                <a:lnTo>
                  <a:pt x="190" y="71"/>
                </a:lnTo>
                <a:lnTo>
                  <a:pt x="189" y="77"/>
                </a:lnTo>
                <a:lnTo>
                  <a:pt x="186" y="85"/>
                </a:lnTo>
                <a:lnTo>
                  <a:pt x="183" y="91"/>
                </a:lnTo>
                <a:lnTo>
                  <a:pt x="179" y="95"/>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265" name="Freeform 9"/>
          <p:cNvSpPr>
            <a:spLocks/>
          </p:cNvSpPr>
          <p:nvPr/>
        </p:nvSpPr>
        <p:spPr bwMode="auto">
          <a:xfrm>
            <a:off x="7958138" y="3275013"/>
            <a:ext cx="228600" cy="544512"/>
          </a:xfrm>
          <a:custGeom>
            <a:avLst/>
            <a:gdLst/>
            <a:ahLst/>
            <a:cxnLst>
              <a:cxn ang="0">
                <a:pos x="247" y="488"/>
              </a:cxn>
              <a:cxn ang="0">
                <a:pos x="278" y="549"/>
              </a:cxn>
              <a:cxn ang="0">
                <a:pos x="284" y="586"/>
              </a:cxn>
              <a:cxn ang="0">
                <a:pos x="312" y="580"/>
              </a:cxn>
              <a:cxn ang="0">
                <a:pos x="299" y="547"/>
              </a:cxn>
              <a:cxn ang="0">
                <a:pos x="281" y="484"/>
              </a:cxn>
              <a:cxn ang="0">
                <a:pos x="291" y="450"/>
              </a:cxn>
              <a:cxn ang="0">
                <a:pos x="255" y="373"/>
              </a:cxn>
              <a:cxn ang="0">
                <a:pos x="196" y="257"/>
              </a:cxn>
              <a:cxn ang="0">
                <a:pos x="209" y="245"/>
              </a:cxn>
              <a:cxn ang="0">
                <a:pos x="219" y="201"/>
              </a:cxn>
              <a:cxn ang="0">
                <a:pos x="245" y="226"/>
              </a:cxn>
              <a:cxn ang="0">
                <a:pos x="287" y="260"/>
              </a:cxn>
              <a:cxn ang="0">
                <a:pos x="344" y="281"/>
              </a:cxn>
              <a:cxn ang="0">
                <a:pos x="375" y="255"/>
              </a:cxn>
              <a:cxn ang="0">
                <a:pos x="347" y="253"/>
              </a:cxn>
              <a:cxn ang="0">
                <a:pos x="326" y="238"/>
              </a:cxn>
              <a:cxn ang="0">
                <a:pos x="291" y="214"/>
              </a:cxn>
              <a:cxn ang="0">
                <a:pos x="257" y="177"/>
              </a:cxn>
              <a:cxn ang="0">
                <a:pos x="224" y="143"/>
              </a:cxn>
              <a:cxn ang="0">
                <a:pos x="203" y="132"/>
              </a:cxn>
              <a:cxn ang="0">
                <a:pos x="175" y="120"/>
              </a:cxn>
              <a:cxn ang="0">
                <a:pos x="165" y="106"/>
              </a:cxn>
              <a:cxn ang="0">
                <a:pos x="173" y="83"/>
              </a:cxn>
              <a:cxn ang="0">
                <a:pos x="177" y="16"/>
              </a:cxn>
              <a:cxn ang="0">
                <a:pos x="85" y="14"/>
              </a:cxn>
              <a:cxn ang="0">
                <a:pos x="90" y="22"/>
              </a:cxn>
              <a:cxn ang="0">
                <a:pos x="90" y="44"/>
              </a:cxn>
              <a:cxn ang="0">
                <a:pos x="102" y="78"/>
              </a:cxn>
              <a:cxn ang="0">
                <a:pos x="119" y="105"/>
              </a:cxn>
              <a:cxn ang="0">
                <a:pos x="112" y="117"/>
              </a:cxn>
              <a:cxn ang="0">
                <a:pos x="86" y="140"/>
              </a:cxn>
              <a:cxn ang="0">
                <a:pos x="74" y="158"/>
              </a:cxn>
              <a:cxn ang="0">
                <a:pos x="57" y="247"/>
              </a:cxn>
              <a:cxn ang="0">
                <a:pos x="22" y="241"/>
              </a:cxn>
              <a:cxn ang="0">
                <a:pos x="4" y="282"/>
              </a:cxn>
              <a:cxn ang="0">
                <a:pos x="38" y="282"/>
              </a:cxn>
              <a:cxn ang="0">
                <a:pos x="55" y="293"/>
              </a:cxn>
              <a:cxn ang="0">
                <a:pos x="98" y="247"/>
              </a:cxn>
              <a:cxn ang="0">
                <a:pos x="114" y="245"/>
              </a:cxn>
              <a:cxn ang="0">
                <a:pos x="129" y="256"/>
              </a:cxn>
              <a:cxn ang="0">
                <a:pos x="106" y="459"/>
              </a:cxn>
              <a:cxn ang="0">
                <a:pos x="137" y="504"/>
              </a:cxn>
              <a:cxn ang="0">
                <a:pos x="136" y="560"/>
              </a:cxn>
              <a:cxn ang="0">
                <a:pos x="107" y="577"/>
              </a:cxn>
              <a:cxn ang="0">
                <a:pos x="116" y="586"/>
              </a:cxn>
              <a:cxn ang="0">
                <a:pos x="152" y="582"/>
              </a:cxn>
              <a:cxn ang="0">
                <a:pos x="170" y="585"/>
              </a:cxn>
              <a:cxn ang="0">
                <a:pos x="178" y="557"/>
              </a:cxn>
              <a:cxn ang="0">
                <a:pos x="170" y="503"/>
              </a:cxn>
              <a:cxn ang="0">
                <a:pos x="171" y="458"/>
              </a:cxn>
              <a:cxn ang="0">
                <a:pos x="209" y="456"/>
              </a:cxn>
            </a:cxnLst>
            <a:rect l="0" t="0" r="r" b="b"/>
            <a:pathLst>
              <a:path w="375" h="597">
                <a:moveTo>
                  <a:pt x="230" y="455"/>
                </a:moveTo>
                <a:lnTo>
                  <a:pt x="233" y="459"/>
                </a:lnTo>
                <a:lnTo>
                  <a:pt x="237" y="467"/>
                </a:lnTo>
                <a:lnTo>
                  <a:pt x="242" y="477"/>
                </a:lnTo>
                <a:lnTo>
                  <a:pt x="247" y="488"/>
                </a:lnTo>
                <a:lnTo>
                  <a:pt x="254" y="500"/>
                </a:lnTo>
                <a:lnTo>
                  <a:pt x="261" y="511"/>
                </a:lnTo>
                <a:lnTo>
                  <a:pt x="266" y="523"/>
                </a:lnTo>
                <a:lnTo>
                  <a:pt x="271" y="533"/>
                </a:lnTo>
                <a:lnTo>
                  <a:pt x="278" y="549"/>
                </a:lnTo>
                <a:lnTo>
                  <a:pt x="280" y="561"/>
                </a:lnTo>
                <a:lnTo>
                  <a:pt x="279" y="569"/>
                </a:lnTo>
                <a:lnTo>
                  <a:pt x="279" y="573"/>
                </a:lnTo>
                <a:lnTo>
                  <a:pt x="280" y="579"/>
                </a:lnTo>
                <a:lnTo>
                  <a:pt x="284" y="586"/>
                </a:lnTo>
                <a:lnTo>
                  <a:pt x="289" y="592"/>
                </a:lnTo>
                <a:lnTo>
                  <a:pt x="297" y="597"/>
                </a:lnTo>
                <a:lnTo>
                  <a:pt x="304" y="595"/>
                </a:lnTo>
                <a:lnTo>
                  <a:pt x="309" y="590"/>
                </a:lnTo>
                <a:lnTo>
                  <a:pt x="312" y="580"/>
                </a:lnTo>
                <a:lnTo>
                  <a:pt x="313" y="572"/>
                </a:lnTo>
                <a:lnTo>
                  <a:pt x="312" y="565"/>
                </a:lnTo>
                <a:lnTo>
                  <a:pt x="310" y="560"/>
                </a:lnTo>
                <a:lnTo>
                  <a:pt x="305" y="554"/>
                </a:lnTo>
                <a:lnTo>
                  <a:pt x="299" y="547"/>
                </a:lnTo>
                <a:lnTo>
                  <a:pt x="292" y="535"/>
                </a:lnTo>
                <a:lnTo>
                  <a:pt x="287" y="520"/>
                </a:lnTo>
                <a:lnTo>
                  <a:pt x="284" y="505"/>
                </a:lnTo>
                <a:lnTo>
                  <a:pt x="283" y="494"/>
                </a:lnTo>
                <a:lnTo>
                  <a:pt x="281" y="484"/>
                </a:lnTo>
                <a:lnTo>
                  <a:pt x="280" y="471"/>
                </a:lnTo>
                <a:lnTo>
                  <a:pt x="276" y="458"/>
                </a:lnTo>
                <a:lnTo>
                  <a:pt x="270" y="451"/>
                </a:lnTo>
                <a:lnTo>
                  <a:pt x="283" y="451"/>
                </a:lnTo>
                <a:lnTo>
                  <a:pt x="291" y="450"/>
                </a:lnTo>
                <a:lnTo>
                  <a:pt x="293" y="450"/>
                </a:lnTo>
                <a:lnTo>
                  <a:pt x="299" y="449"/>
                </a:lnTo>
                <a:lnTo>
                  <a:pt x="281" y="429"/>
                </a:lnTo>
                <a:lnTo>
                  <a:pt x="267" y="403"/>
                </a:lnTo>
                <a:lnTo>
                  <a:pt x="255" y="373"/>
                </a:lnTo>
                <a:lnTo>
                  <a:pt x="246" y="340"/>
                </a:lnTo>
                <a:lnTo>
                  <a:pt x="236" y="312"/>
                </a:lnTo>
                <a:lnTo>
                  <a:pt x="224" y="286"/>
                </a:lnTo>
                <a:lnTo>
                  <a:pt x="212" y="267"/>
                </a:lnTo>
                <a:lnTo>
                  <a:pt x="196" y="257"/>
                </a:lnTo>
                <a:lnTo>
                  <a:pt x="203" y="257"/>
                </a:lnTo>
                <a:lnTo>
                  <a:pt x="208" y="256"/>
                </a:lnTo>
                <a:lnTo>
                  <a:pt x="211" y="256"/>
                </a:lnTo>
                <a:lnTo>
                  <a:pt x="212" y="256"/>
                </a:lnTo>
                <a:lnTo>
                  <a:pt x="209" y="245"/>
                </a:lnTo>
                <a:lnTo>
                  <a:pt x="207" y="224"/>
                </a:lnTo>
                <a:lnTo>
                  <a:pt x="205" y="204"/>
                </a:lnTo>
                <a:lnTo>
                  <a:pt x="207" y="193"/>
                </a:lnTo>
                <a:lnTo>
                  <a:pt x="212" y="196"/>
                </a:lnTo>
                <a:lnTo>
                  <a:pt x="219" y="201"/>
                </a:lnTo>
                <a:lnTo>
                  <a:pt x="224" y="206"/>
                </a:lnTo>
                <a:lnTo>
                  <a:pt x="230" y="211"/>
                </a:lnTo>
                <a:lnTo>
                  <a:pt x="236" y="217"/>
                </a:lnTo>
                <a:lnTo>
                  <a:pt x="241" y="223"/>
                </a:lnTo>
                <a:lnTo>
                  <a:pt x="245" y="226"/>
                </a:lnTo>
                <a:lnTo>
                  <a:pt x="249" y="230"/>
                </a:lnTo>
                <a:lnTo>
                  <a:pt x="254" y="234"/>
                </a:lnTo>
                <a:lnTo>
                  <a:pt x="263" y="241"/>
                </a:lnTo>
                <a:lnTo>
                  <a:pt x="274" y="251"/>
                </a:lnTo>
                <a:lnTo>
                  <a:pt x="287" y="260"/>
                </a:lnTo>
                <a:lnTo>
                  <a:pt x="301" y="269"/>
                </a:lnTo>
                <a:lnTo>
                  <a:pt x="314" y="275"/>
                </a:lnTo>
                <a:lnTo>
                  <a:pt x="326" y="278"/>
                </a:lnTo>
                <a:lnTo>
                  <a:pt x="335" y="277"/>
                </a:lnTo>
                <a:lnTo>
                  <a:pt x="344" y="281"/>
                </a:lnTo>
                <a:lnTo>
                  <a:pt x="355" y="283"/>
                </a:lnTo>
                <a:lnTo>
                  <a:pt x="365" y="281"/>
                </a:lnTo>
                <a:lnTo>
                  <a:pt x="372" y="272"/>
                </a:lnTo>
                <a:lnTo>
                  <a:pt x="375" y="262"/>
                </a:lnTo>
                <a:lnTo>
                  <a:pt x="375" y="255"/>
                </a:lnTo>
                <a:lnTo>
                  <a:pt x="369" y="251"/>
                </a:lnTo>
                <a:lnTo>
                  <a:pt x="364" y="248"/>
                </a:lnTo>
                <a:lnTo>
                  <a:pt x="359" y="248"/>
                </a:lnTo>
                <a:lnTo>
                  <a:pt x="352" y="249"/>
                </a:lnTo>
                <a:lnTo>
                  <a:pt x="347" y="253"/>
                </a:lnTo>
                <a:lnTo>
                  <a:pt x="343" y="255"/>
                </a:lnTo>
                <a:lnTo>
                  <a:pt x="343" y="251"/>
                </a:lnTo>
                <a:lnTo>
                  <a:pt x="340" y="246"/>
                </a:lnTo>
                <a:lnTo>
                  <a:pt x="335" y="242"/>
                </a:lnTo>
                <a:lnTo>
                  <a:pt x="326" y="238"/>
                </a:lnTo>
                <a:lnTo>
                  <a:pt x="320" y="234"/>
                </a:lnTo>
                <a:lnTo>
                  <a:pt x="313" y="230"/>
                </a:lnTo>
                <a:lnTo>
                  <a:pt x="305" y="225"/>
                </a:lnTo>
                <a:lnTo>
                  <a:pt x="299" y="219"/>
                </a:lnTo>
                <a:lnTo>
                  <a:pt x="291" y="214"/>
                </a:lnTo>
                <a:lnTo>
                  <a:pt x="283" y="207"/>
                </a:lnTo>
                <a:lnTo>
                  <a:pt x="276" y="200"/>
                </a:lnTo>
                <a:lnTo>
                  <a:pt x="270" y="193"/>
                </a:lnTo>
                <a:lnTo>
                  <a:pt x="264" y="185"/>
                </a:lnTo>
                <a:lnTo>
                  <a:pt x="257" y="177"/>
                </a:lnTo>
                <a:lnTo>
                  <a:pt x="249" y="169"/>
                </a:lnTo>
                <a:lnTo>
                  <a:pt x="241" y="161"/>
                </a:lnTo>
                <a:lnTo>
                  <a:pt x="234" y="154"/>
                </a:lnTo>
                <a:lnTo>
                  <a:pt x="228" y="148"/>
                </a:lnTo>
                <a:lnTo>
                  <a:pt x="224" y="143"/>
                </a:lnTo>
                <a:lnTo>
                  <a:pt x="222" y="140"/>
                </a:lnTo>
                <a:lnTo>
                  <a:pt x="221" y="138"/>
                </a:lnTo>
                <a:lnTo>
                  <a:pt x="217" y="135"/>
                </a:lnTo>
                <a:lnTo>
                  <a:pt x="211" y="133"/>
                </a:lnTo>
                <a:lnTo>
                  <a:pt x="203" y="132"/>
                </a:lnTo>
                <a:lnTo>
                  <a:pt x="195" y="129"/>
                </a:lnTo>
                <a:lnTo>
                  <a:pt x="187" y="128"/>
                </a:lnTo>
                <a:lnTo>
                  <a:pt x="179" y="126"/>
                </a:lnTo>
                <a:lnTo>
                  <a:pt x="174" y="125"/>
                </a:lnTo>
                <a:lnTo>
                  <a:pt x="175" y="120"/>
                </a:lnTo>
                <a:lnTo>
                  <a:pt x="174" y="117"/>
                </a:lnTo>
                <a:lnTo>
                  <a:pt x="169" y="114"/>
                </a:lnTo>
                <a:lnTo>
                  <a:pt x="165" y="114"/>
                </a:lnTo>
                <a:lnTo>
                  <a:pt x="165" y="111"/>
                </a:lnTo>
                <a:lnTo>
                  <a:pt x="165" y="106"/>
                </a:lnTo>
                <a:lnTo>
                  <a:pt x="165" y="103"/>
                </a:lnTo>
                <a:lnTo>
                  <a:pt x="165" y="102"/>
                </a:lnTo>
                <a:lnTo>
                  <a:pt x="167" y="96"/>
                </a:lnTo>
                <a:lnTo>
                  <a:pt x="171" y="89"/>
                </a:lnTo>
                <a:lnTo>
                  <a:pt x="173" y="83"/>
                </a:lnTo>
                <a:lnTo>
                  <a:pt x="173" y="78"/>
                </a:lnTo>
                <a:lnTo>
                  <a:pt x="181" y="64"/>
                </a:lnTo>
                <a:lnTo>
                  <a:pt x="184" y="48"/>
                </a:lnTo>
                <a:lnTo>
                  <a:pt x="183" y="31"/>
                </a:lnTo>
                <a:lnTo>
                  <a:pt x="177" y="16"/>
                </a:lnTo>
                <a:lnTo>
                  <a:pt x="162" y="6"/>
                </a:lnTo>
                <a:lnTo>
                  <a:pt x="141" y="0"/>
                </a:lnTo>
                <a:lnTo>
                  <a:pt x="112" y="1"/>
                </a:lnTo>
                <a:lnTo>
                  <a:pt x="73" y="12"/>
                </a:lnTo>
                <a:lnTo>
                  <a:pt x="85" y="14"/>
                </a:lnTo>
                <a:lnTo>
                  <a:pt x="95" y="20"/>
                </a:lnTo>
                <a:lnTo>
                  <a:pt x="103" y="24"/>
                </a:lnTo>
                <a:lnTo>
                  <a:pt x="107" y="27"/>
                </a:lnTo>
                <a:lnTo>
                  <a:pt x="98" y="24"/>
                </a:lnTo>
                <a:lnTo>
                  <a:pt x="90" y="22"/>
                </a:lnTo>
                <a:lnTo>
                  <a:pt x="81" y="21"/>
                </a:lnTo>
                <a:lnTo>
                  <a:pt x="69" y="23"/>
                </a:lnTo>
                <a:lnTo>
                  <a:pt x="81" y="29"/>
                </a:lnTo>
                <a:lnTo>
                  <a:pt x="87" y="36"/>
                </a:lnTo>
                <a:lnTo>
                  <a:pt x="90" y="44"/>
                </a:lnTo>
                <a:lnTo>
                  <a:pt x="91" y="52"/>
                </a:lnTo>
                <a:lnTo>
                  <a:pt x="90" y="60"/>
                </a:lnTo>
                <a:lnTo>
                  <a:pt x="91" y="68"/>
                </a:lnTo>
                <a:lnTo>
                  <a:pt x="94" y="74"/>
                </a:lnTo>
                <a:lnTo>
                  <a:pt x="102" y="78"/>
                </a:lnTo>
                <a:lnTo>
                  <a:pt x="105" y="83"/>
                </a:lnTo>
                <a:lnTo>
                  <a:pt x="108" y="90"/>
                </a:lnTo>
                <a:lnTo>
                  <a:pt x="112" y="97"/>
                </a:lnTo>
                <a:lnTo>
                  <a:pt x="118" y="99"/>
                </a:lnTo>
                <a:lnTo>
                  <a:pt x="119" y="105"/>
                </a:lnTo>
                <a:lnTo>
                  <a:pt x="120" y="110"/>
                </a:lnTo>
                <a:lnTo>
                  <a:pt x="122" y="114"/>
                </a:lnTo>
                <a:lnTo>
                  <a:pt x="122" y="116"/>
                </a:lnTo>
                <a:lnTo>
                  <a:pt x="116" y="116"/>
                </a:lnTo>
                <a:lnTo>
                  <a:pt x="112" y="117"/>
                </a:lnTo>
                <a:lnTo>
                  <a:pt x="110" y="120"/>
                </a:lnTo>
                <a:lnTo>
                  <a:pt x="112" y="128"/>
                </a:lnTo>
                <a:lnTo>
                  <a:pt x="105" y="133"/>
                </a:lnTo>
                <a:lnTo>
                  <a:pt x="95" y="136"/>
                </a:lnTo>
                <a:lnTo>
                  <a:pt x="86" y="140"/>
                </a:lnTo>
                <a:lnTo>
                  <a:pt x="78" y="142"/>
                </a:lnTo>
                <a:lnTo>
                  <a:pt x="72" y="144"/>
                </a:lnTo>
                <a:lnTo>
                  <a:pt x="69" y="148"/>
                </a:lnTo>
                <a:lnTo>
                  <a:pt x="69" y="152"/>
                </a:lnTo>
                <a:lnTo>
                  <a:pt x="74" y="158"/>
                </a:lnTo>
                <a:lnTo>
                  <a:pt x="76" y="172"/>
                </a:lnTo>
                <a:lnTo>
                  <a:pt x="73" y="199"/>
                </a:lnTo>
                <a:lnTo>
                  <a:pt x="70" y="225"/>
                </a:lnTo>
                <a:lnTo>
                  <a:pt x="68" y="241"/>
                </a:lnTo>
                <a:lnTo>
                  <a:pt x="57" y="247"/>
                </a:lnTo>
                <a:lnTo>
                  <a:pt x="49" y="249"/>
                </a:lnTo>
                <a:lnTo>
                  <a:pt x="44" y="252"/>
                </a:lnTo>
                <a:lnTo>
                  <a:pt x="42" y="255"/>
                </a:lnTo>
                <a:lnTo>
                  <a:pt x="32" y="247"/>
                </a:lnTo>
                <a:lnTo>
                  <a:pt x="22" y="241"/>
                </a:lnTo>
                <a:lnTo>
                  <a:pt x="13" y="242"/>
                </a:lnTo>
                <a:lnTo>
                  <a:pt x="4" y="252"/>
                </a:lnTo>
                <a:lnTo>
                  <a:pt x="0" y="266"/>
                </a:lnTo>
                <a:lnTo>
                  <a:pt x="0" y="276"/>
                </a:lnTo>
                <a:lnTo>
                  <a:pt x="4" y="282"/>
                </a:lnTo>
                <a:lnTo>
                  <a:pt x="10" y="284"/>
                </a:lnTo>
                <a:lnTo>
                  <a:pt x="18" y="284"/>
                </a:lnTo>
                <a:lnTo>
                  <a:pt x="26" y="283"/>
                </a:lnTo>
                <a:lnTo>
                  <a:pt x="34" y="283"/>
                </a:lnTo>
                <a:lnTo>
                  <a:pt x="38" y="282"/>
                </a:lnTo>
                <a:lnTo>
                  <a:pt x="39" y="284"/>
                </a:lnTo>
                <a:lnTo>
                  <a:pt x="42" y="287"/>
                </a:lnTo>
                <a:lnTo>
                  <a:pt x="44" y="290"/>
                </a:lnTo>
                <a:lnTo>
                  <a:pt x="49" y="292"/>
                </a:lnTo>
                <a:lnTo>
                  <a:pt x="55" y="293"/>
                </a:lnTo>
                <a:lnTo>
                  <a:pt x="61" y="292"/>
                </a:lnTo>
                <a:lnTo>
                  <a:pt x="68" y="291"/>
                </a:lnTo>
                <a:lnTo>
                  <a:pt x="77" y="286"/>
                </a:lnTo>
                <a:lnTo>
                  <a:pt x="91" y="270"/>
                </a:lnTo>
                <a:lnTo>
                  <a:pt x="98" y="247"/>
                </a:lnTo>
                <a:lnTo>
                  <a:pt x="101" y="223"/>
                </a:lnTo>
                <a:lnTo>
                  <a:pt x="105" y="204"/>
                </a:lnTo>
                <a:lnTo>
                  <a:pt x="107" y="214"/>
                </a:lnTo>
                <a:lnTo>
                  <a:pt x="111" y="230"/>
                </a:lnTo>
                <a:lnTo>
                  <a:pt x="114" y="245"/>
                </a:lnTo>
                <a:lnTo>
                  <a:pt x="115" y="255"/>
                </a:lnTo>
                <a:lnTo>
                  <a:pt x="120" y="255"/>
                </a:lnTo>
                <a:lnTo>
                  <a:pt x="124" y="255"/>
                </a:lnTo>
                <a:lnTo>
                  <a:pt x="128" y="256"/>
                </a:lnTo>
                <a:lnTo>
                  <a:pt x="129" y="256"/>
                </a:lnTo>
                <a:lnTo>
                  <a:pt x="110" y="287"/>
                </a:lnTo>
                <a:lnTo>
                  <a:pt x="99" y="330"/>
                </a:lnTo>
                <a:lnTo>
                  <a:pt x="99" y="385"/>
                </a:lnTo>
                <a:lnTo>
                  <a:pt x="105" y="459"/>
                </a:lnTo>
                <a:lnTo>
                  <a:pt x="106" y="459"/>
                </a:lnTo>
                <a:lnTo>
                  <a:pt x="108" y="459"/>
                </a:lnTo>
                <a:lnTo>
                  <a:pt x="112" y="459"/>
                </a:lnTo>
                <a:lnTo>
                  <a:pt x="123" y="459"/>
                </a:lnTo>
                <a:lnTo>
                  <a:pt x="129" y="477"/>
                </a:lnTo>
                <a:lnTo>
                  <a:pt x="137" y="504"/>
                </a:lnTo>
                <a:lnTo>
                  <a:pt x="145" y="532"/>
                </a:lnTo>
                <a:lnTo>
                  <a:pt x="148" y="547"/>
                </a:lnTo>
                <a:lnTo>
                  <a:pt x="145" y="550"/>
                </a:lnTo>
                <a:lnTo>
                  <a:pt x="141" y="555"/>
                </a:lnTo>
                <a:lnTo>
                  <a:pt x="136" y="560"/>
                </a:lnTo>
                <a:lnTo>
                  <a:pt x="132" y="563"/>
                </a:lnTo>
                <a:lnTo>
                  <a:pt x="125" y="568"/>
                </a:lnTo>
                <a:lnTo>
                  <a:pt x="120" y="571"/>
                </a:lnTo>
                <a:lnTo>
                  <a:pt x="114" y="575"/>
                </a:lnTo>
                <a:lnTo>
                  <a:pt x="107" y="577"/>
                </a:lnTo>
                <a:lnTo>
                  <a:pt x="99" y="582"/>
                </a:lnTo>
                <a:lnTo>
                  <a:pt x="101" y="584"/>
                </a:lnTo>
                <a:lnTo>
                  <a:pt x="106" y="585"/>
                </a:lnTo>
                <a:lnTo>
                  <a:pt x="112" y="586"/>
                </a:lnTo>
                <a:lnTo>
                  <a:pt x="116" y="586"/>
                </a:lnTo>
                <a:lnTo>
                  <a:pt x="123" y="586"/>
                </a:lnTo>
                <a:lnTo>
                  <a:pt x="129" y="586"/>
                </a:lnTo>
                <a:lnTo>
                  <a:pt x="137" y="585"/>
                </a:lnTo>
                <a:lnTo>
                  <a:pt x="145" y="584"/>
                </a:lnTo>
                <a:lnTo>
                  <a:pt x="152" y="582"/>
                </a:lnTo>
                <a:lnTo>
                  <a:pt x="156" y="579"/>
                </a:lnTo>
                <a:lnTo>
                  <a:pt x="158" y="576"/>
                </a:lnTo>
                <a:lnTo>
                  <a:pt x="161" y="585"/>
                </a:lnTo>
                <a:lnTo>
                  <a:pt x="165" y="585"/>
                </a:lnTo>
                <a:lnTo>
                  <a:pt x="170" y="585"/>
                </a:lnTo>
                <a:lnTo>
                  <a:pt x="173" y="585"/>
                </a:lnTo>
                <a:lnTo>
                  <a:pt x="174" y="585"/>
                </a:lnTo>
                <a:lnTo>
                  <a:pt x="177" y="575"/>
                </a:lnTo>
                <a:lnTo>
                  <a:pt x="179" y="565"/>
                </a:lnTo>
                <a:lnTo>
                  <a:pt x="178" y="557"/>
                </a:lnTo>
                <a:lnTo>
                  <a:pt x="175" y="549"/>
                </a:lnTo>
                <a:lnTo>
                  <a:pt x="170" y="540"/>
                </a:lnTo>
                <a:lnTo>
                  <a:pt x="167" y="527"/>
                </a:lnTo>
                <a:lnTo>
                  <a:pt x="167" y="513"/>
                </a:lnTo>
                <a:lnTo>
                  <a:pt x="170" y="503"/>
                </a:lnTo>
                <a:lnTo>
                  <a:pt x="171" y="493"/>
                </a:lnTo>
                <a:lnTo>
                  <a:pt x="170" y="479"/>
                </a:lnTo>
                <a:lnTo>
                  <a:pt x="166" y="467"/>
                </a:lnTo>
                <a:lnTo>
                  <a:pt x="161" y="458"/>
                </a:lnTo>
                <a:lnTo>
                  <a:pt x="171" y="458"/>
                </a:lnTo>
                <a:lnTo>
                  <a:pt x="179" y="458"/>
                </a:lnTo>
                <a:lnTo>
                  <a:pt x="187" y="458"/>
                </a:lnTo>
                <a:lnTo>
                  <a:pt x="194" y="457"/>
                </a:lnTo>
                <a:lnTo>
                  <a:pt x="202" y="457"/>
                </a:lnTo>
                <a:lnTo>
                  <a:pt x="209" y="456"/>
                </a:lnTo>
                <a:lnTo>
                  <a:pt x="219" y="456"/>
                </a:lnTo>
                <a:lnTo>
                  <a:pt x="230" y="455"/>
                </a:lnTo>
                <a:close/>
              </a:path>
            </a:pathLst>
          </a:custGeom>
          <a:solidFill>
            <a:srgbClr val="96969A"/>
          </a:solidFill>
          <a:ln w="9525">
            <a:noFill/>
            <a:round/>
            <a:headEnd/>
            <a:tailEnd/>
          </a:ln>
        </p:spPr>
        <p:txBody>
          <a:bodyPr/>
          <a:lstStyle/>
          <a:p>
            <a:endParaRPr lang="el-GR"/>
          </a:p>
        </p:txBody>
      </p:sp>
      <p:sp>
        <p:nvSpPr>
          <p:cNvPr id="224266" name="Freeform 10"/>
          <p:cNvSpPr>
            <a:spLocks/>
          </p:cNvSpPr>
          <p:nvPr/>
        </p:nvSpPr>
        <p:spPr bwMode="auto">
          <a:xfrm>
            <a:off x="8156575" y="3240088"/>
            <a:ext cx="296863" cy="571500"/>
          </a:xfrm>
          <a:custGeom>
            <a:avLst/>
            <a:gdLst/>
            <a:ahLst/>
            <a:cxnLst>
              <a:cxn ang="0">
                <a:pos x="284" y="17"/>
              </a:cxn>
              <a:cxn ang="0">
                <a:pos x="230" y="1"/>
              </a:cxn>
              <a:cxn ang="0">
                <a:pos x="192" y="30"/>
              </a:cxn>
              <a:cxn ang="0">
                <a:pos x="186" y="75"/>
              </a:cxn>
              <a:cxn ang="0">
                <a:pos x="202" y="97"/>
              </a:cxn>
              <a:cxn ang="0">
                <a:pos x="187" y="114"/>
              </a:cxn>
              <a:cxn ang="0">
                <a:pos x="154" y="121"/>
              </a:cxn>
              <a:cxn ang="0">
                <a:pos x="123" y="154"/>
              </a:cxn>
              <a:cxn ang="0">
                <a:pos x="89" y="199"/>
              </a:cxn>
              <a:cxn ang="0">
                <a:pos x="51" y="241"/>
              </a:cxn>
              <a:cxn ang="0">
                <a:pos x="34" y="276"/>
              </a:cxn>
              <a:cxn ang="0">
                <a:pos x="10" y="287"/>
              </a:cxn>
              <a:cxn ang="0">
                <a:pos x="8" y="317"/>
              </a:cxn>
              <a:cxn ang="0">
                <a:pos x="39" y="328"/>
              </a:cxn>
              <a:cxn ang="0">
                <a:pos x="55" y="312"/>
              </a:cxn>
              <a:cxn ang="0">
                <a:pos x="72" y="293"/>
              </a:cxn>
              <a:cxn ang="0">
                <a:pos x="106" y="260"/>
              </a:cxn>
              <a:cxn ang="0">
                <a:pos x="140" y="232"/>
              </a:cxn>
              <a:cxn ang="0">
                <a:pos x="139" y="358"/>
              </a:cxn>
              <a:cxn ang="0">
                <a:pos x="139" y="543"/>
              </a:cxn>
              <a:cxn ang="0">
                <a:pos x="154" y="583"/>
              </a:cxn>
              <a:cxn ang="0">
                <a:pos x="115" y="601"/>
              </a:cxn>
              <a:cxn ang="0">
                <a:pos x="135" y="622"/>
              </a:cxn>
              <a:cxn ang="0">
                <a:pos x="170" y="616"/>
              </a:cxn>
              <a:cxn ang="0">
                <a:pos x="206" y="609"/>
              </a:cxn>
              <a:cxn ang="0">
                <a:pos x="219" y="580"/>
              </a:cxn>
              <a:cxn ang="0">
                <a:pos x="216" y="513"/>
              </a:cxn>
              <a:cxn ang="0">
                <a:pos x="229" y="406"/>
              </a:cxn>
              <a:cxn ang="0">
                <a:pos x="259" y="472"/>
              </a:cxn>
              <a:cxn ang="0">
                <a:pos x="254" y="579"/>
              </a:cxn>
              <a:cxn ang="0">
                <a:pos x="258" y="594"/>
              </a:cxn>
              <a:cxn ang="0">
                <a:pos x="282" y="624"/>
              </a:cxn>
              <a:cxn ang="0">
                <a:pos x="329" y="613"/>
              </a:cxn>
              <a:cxn ang="0">
                <a:pos x="324" y="593"/>
              </a:cxn>
              <a:cxn ang="0">
                <a:pos x="325" y="585"/>
              </a:cxn>
              <a:cxn ang="0">
                <a:pos x="329" y="488"/>
              </a:cxn>
              <a:cxn ang="0">
                <a:pos x="325" y="376"/>
              </a:cxn>
              <a:cxn ang="0">
                <a:pos x="326" y="301"/>
              </a:cxn>
              <a:cxn ang="0">
                <a:pos x="338" y="215"/>
              </a:cxn>
              <a:cxn ang="0">
                <a:pos x="377" y="248"/>
              </a:cxn>
              <a:cxn ang="0">
                <a:pos x="409" y="282"/>
              </a:cxn>
              <a:cxn ang="0">
                <a:pos x="436" y="312"/>
              </a:cxn>
              <a:cxn ang="0">
                <a:pos x="459" y="325"/>
              </a:cxn>
              <a:cxn ang="0">
                <a:pos x="486" y="315"/>
              </a:cxn>
              <a:cxn ang="0">
                <a:pos x="459" y="277"/>
              </a:cxn>
              <a:cxn ang="0">
                <a:pos x="427" y="230"/>
              </a:cxn>
              <a:cxn ang="0">
                <a:pos x="397" y="190"/>
              </a:cxn>
              <a:cxn ang="0">
                <a:pos x="354" y="142"/>
              </a:cxn>
              <a:cxn ang="0">
                <a:pos x="321" y="122"/>
              </a:cxn>
              <a:cxn ang="0">
                <a:pos x="291" y="113"/>
              </a:cxn>
              <a:cxn ang="0">
                <a:pos x="287" y="94"/>
              </a:cxn>
              <a:cxn ang="0">
                <a:pos x="299" y="54"/>
              </a:cxn>
            </a:cxnLst>
            <a:rect l="0" t="0" r="r" b="b"/>
            <a:pathLst>
              <a:path w="489" h="625">
                <a:moveTo>
                  <a:pt x="291" y="52"/>
                </a:moveTo>
                <a:lnTo>
                  <a:pt x="291" y="43"/>
                </a:lnTo>
                <a:lnTo>
                  <a:pt x="289" y="34"/>
                </a:lnTo>
                <a:lnTo>
                  <a:pt x="288" y="26"/>
                </a:lnTo>
                <a:lnTo>
                  <a:pt x="284" y="17"/>
                </a:lnTo>
                <a:lnTo>
                  <a:pt x="279" y="11"/>
                </a:lnTo>
                <a:lnTo>
                  <a:pt x="270" y="5"/>
                </a:lnTo>
                <a:lnTo>
                  <a:pt x="259" y="1"/>
                </a:lnTo>
                <a:lnTo>
                  <a:pt x="245" y="0"/>
                </a:lnTo>
                <a:lnTo>
                  <a:pt x="230" y="1"/>
                </a:lnTo>
                <a:lnTo>
                  <a:pt x="217" y="5"/>
                </a:lnTo>
                <a:lnTo>
                  <a:pt x="208" y="9"/>
                </a:lnTo>
                <a:lnTo>
                  <a:pt x="200" y="15"/>
                </a:lnTo>
                <a:lnTo>
                  <a:pt x="195" y="22"/>
                </a:lnTo>
                <a:lnTo>
                  <a:pt x="192" y="30"/>
                </a:lnTo>
                <a:lnTo>
                  <a:pt x="191" y="37"/>
                </a:lnTo>
                <a:lnTo>
                  <a:pt x="191" y="45"/>
                </a:lnTo>
                <a:lnTo>
                  <a:pt x="185" y="49"/>
                </a:lnTo>
                <a:lnTo>
                  <a:pt x="183" y="61"/>
                </a:lnTo>
                <a:lnTo>
                  <a:pt x="186" y="75"/>
                </a:lnTo>
                <a:lnTo>
                  <a:pt x="191" y="80"/>
                </a:lnTo>
                <a:lnTo>
                  <a:pt x="194" y="86"/>
                </a:lnTo>
                <a:lnTo>
                  <a:pt x="196" y="90"/>
                </a:lnTo>
                <a:lnTo>
                  <a:pt x="199" y="95"/>
                </a:lnTo>
                <a:lnTo>
                  <a:pt x="202" y="97"/>
                </a:lnTo>
                <a:lnTo>
                  <a:pt x="196" y="98"/>
                </a:lnTo>
                <a:lnTo>
                  <a:pt x="191" y="99"/>
                </a:lnTo>
                <a:lnTo>
                  <a:pt x="189" y="104"/>
                </a:lnTo>
                <a:lnTo>
                  <a:pt x="192" y="113"/>
                </a:lnTo>
                <a:lnTo>
                  <a:pt x="187" y="114"/>
                </a:lnTo>
                <a:lnTo>
                  <a:pt x="181" y="114"/>
                </a:lnTo>
                <a:lnTo>
                  <a:pt x="174" y="116"/>
                </a:lnTo>
                <a:lnTo>
                  <a:pt x="168" y="117"/>
                </a:lnTo>
                <a:lnTo>
                  <a:pt x="160" y="119"/>
                </a:lnTo>
                <a:lnTo>
                  <a:pt x="154" y="121"/>
                </a:lnTo>
                <a:lnTo>
                  <a:pt x="149" y="124"/>
                </a:lnTo>
                <a:lnTo>
                  <a:pt x="145" y="128"/>
                </a:lnTo>
                <a:lnTo>
                  <a:pt x="140" y="134"/>
                </a:lnTo>
                <a:lnTo>
                  <a:pt x="132" y="143"/>
                </a:lnTo>
                <a:lnTo>
                  <a:pt x="123" y="154"/>
                </a:lnTo>
                <a:lnTo>
                  <a:pt x="114" y="165"/>
                </a:lnTo>
                <a:lnTo>
                  <a:pt x="105" y="176"/>
                </a:lnTo>
                <a:lnTo>
                  <a:pt x="97" y="186"/>
                </a:lnTo>
                <a:lnTo>
                  <a:pt x="92" y="194"/>
                </a:lnTo>
                <a:lnTo>
                  <a:pt x="89" y="199"/>
                </a:lnTo>
                <a:lnTo>
                  <a:pt x="84" y="203"/>
                </a:lnTo>
                <a:lnTo>
                  <a:pt x="77" y="210"/>
                </a:lnTo>
                <a:lnTo>
                  <a:pt x="68" y="220"/>
                </a:lnTo>
                <a:lnTo>
                  <a:pt x="60" y="231"/>
                </a:lnTo>
                <a:lnTo>
                  <a:pt x="51" y="241"/>
                </a:lnTo>
                <a:lnTo>
                  <a:pt x="43" y="252"/>
                </a:lnTo>
                <a:lnTo>
                  <a:pt x="36" y="260"/>
                </a:lnTo>
                <a:lnTo>
                  <a:pt x="34" y="267"/>
                </a:lnTo>
                <a:lnTo>
                  <a:pt x="35" y="271"/>
                </a:lnTo>
                <a:lnTo>
                  <a:pt x="34" y="276"/>
                </a:lnTo>
                <a:lnTo>
                  <a:pt x="31" y="279"/>
                </a:lnTo>
                <a:lnTo>
                  <a:pt x="26" y="280"/>
                </a:lnTo>
                <a:lnTo>
                  <a:pt x="22" y="282"/>
                </a:lnTo>
                <a:lnTo>
                  <a:pt x="17" y="284"/>
                </a:lnTo>
                <a:lnTo>
                  <a:pt x="10" y="287"/>
                </a:lnTo>
                <a:lnTo>
                  <a:pt x="5" y="292"/>
                </a:lnTo>
                <a:lnTo>
                  <a:pt x="2" y="298"/>
                </a:lnTo>
                <a:lnTo>
                  <a:pt x="0" y="304"/>
                </a:lnTo>
                <a:lnTo>
                  <a:pt x="2" y="310"/>
                </a:lnTo>
                <a:lnTo>
                  <a:pt x="8" y="317"/>
                </a:lnTo>
                <a:lnTo>
                  <a:pt x="21" y="325"/>
                </a:lnTo>
                <a:lnTo>
                  <a:pt x="30" y="325"/>
                </a:lnTo>
                <a:lnTo>
                  <a:pt x="34" y="323"/>
                </a:lnTo>
                <a:lnTo>
                  <a:pt x="36" y="324"/>
                </a:lnTo>
                <a:lnTo>
                  <a:pt x="39" y="328"/>
                </a:lnTo>
                <a:lnTo>
                  <a:pt x="42" y="329"/>
                </a:lnTo>
                <a:lnTo>
                  <a:pt x="44" y="328"/>
                </a:lnTo>
                <a:lnTo>
                  <a:pt x="48" y="323"/>
                </a:lnTo>
                <a:lnTo>
                  <a:pt x="52" y="317"/>
                </a:lnTo>
                <a:lnTo>
                  <a:pt x="55" y="312"/>
                </a:lnTo>
                <a:lnTo>
                  <a:pt x="56" y="307"/>
                </a:lnTo>
                <a:lnTo>
                  <a:pt x="56" y="302"/>
                </a:lnTo>
                <a:lnTo>
                  <a:pt x="60" y="302"/>
                </a:lnTo>
                <a:lnTo>
                  <a:pt x="65" y="299"/>
                </a:lnTo>
                <a:lnTo>
                  <a:pt x="72" y="293"/>
                </a:lnTo>
                <a:lnTo>
                  <a:pt x="81" y="286"/>
                </a:lnTo>
                <a:lnTo>
                  <a:pt x="89" y="278"/>
                </a:lnTo>
                <a:lnTo>
                  <a:pt x="97" y="270"/>
                </a:lnTo>
                <a:lnTo>
                  <a:pt x="102" y="264"/>
                </a:lnTo>
                <a:lnTo>
                  <a:pt x="106" y="260"/>
                </a:lnTo>
                <a:lnTo>
                  <a:pt x="114" y="250"/>
                </a:lnTo>
                <a:lnTo>
                  <a:pt x="124" y="238"/>
                </a:lnTo>
                <a:lnTo>
                  <a:pt x="136" y="224"/>
                </a:lnTo>
                <a:lnTo>
                  <a:pt x="144" y="209"/>
                </a:lnTo>
                <a:lnTo>
                  <a:pt x="140" y="232"/>
                </a:lnTo>
                <a:lnTo>
                  <a:pt x="135" y="268"/>
                </a:lnTo>
                <a:lnTo>
                  <a:pt x="132" y="302"/>
                </a:lnTo>
                <a:lnTo>
                  <a:pt x="139" y="323"/>
                </a:lnTo>
                <a:lnTo>
                  <a:pt x="139" y="338"/>
                </a:lnTo>
                <a:lnTo>
                  <a:pt x="139" y="358"/>
                </a:lnTo>
                <a:lnTo>
                  <a:pt x="141" y="376"/>
                </a:lnTo>
                <a:lnTo>
                  <a:pt x="145" y="388"/>
                </a:lnTo>
                <a:lnTo>
                  <a:pt x="143" y="422"/>
                </a:lnTo>
                <a:lnTo>
                  <a:pt x="140" y="483"/>
                </a:lnTo>
                <a:lnTo>
                  <a:pt x="139" y="543"/>
                </a:lnTo>
                <a:lnTo>
                  <a:pt x="141" y="577"/>
                </a:lnTo>
                <a:lnTo>
                  <a:pt x="145" y="579"/>
                </a:lnTo>
                <a:lnTo>
                  <a:pt x="151" y="581"/>
                </a:lnTo>
                <a:lnTo>
                  <a:pt x="153" y="583"/>
                </a:lnTo>
                <a:lnTo>
                  <a:pt x="154" y="583"/>
                </a:lnTo>
                <a:lnTo>
                  <a:pt x="148" y="587"/>
                </a:lnTo>
                <a:lnTo>
                  <a:pt x="139" y="592"/>
                </a:lnTo>
                <a:lnTo>
                  <a:pt x="130" y="596"/>
                </a:lnTo>
                <a:lnTo>
                  <a:pt x="122" y="598"/>
                </a:lnTo>
                <a:lnTo>
                  <a:pt x="115" y="601"/>
                </a:lnTo>
                <a:lnTo>
                  <a:pt x="111" y="607"/>
                </a:lnTo>
                <a:lnTo>
                  <a:pt x="111" y="614"/>
                </a:lnTo>
                <a:lnTo>
                  <a:pt x="120" y="620"/>
                </a:lnTo>
                <a:lnTo>
                  <a:pt x="127" y="621"/>
                </a:lnTo>
                <a:lnTo>
                  <a:pt x="135" y="622"/>
                </a:lnTo>
                <a:lnTo>
                  <a:pt x="143" y="622"/>
                </a:lnTo>
                <a:lnTo>
                  <a:pt x="151" y="621"/>
                </a:lnTo>
                <a:lnTo>
                  <a:pt x="157" y="620"/>
                </a:lnTo>
                <a:lnTo>
                  <a:pt x="164" y="618"/>
                </a:lnTo>
                <a:lnTo>
                  <a:pt x="170" y="616"/>
                </a:lnTo>
                <a:lnTo>
                  <a:pt x="174" y="615"/>
                </a:lnTo>
                <a:lnTo>
                  <a:pt x="181" y="613"/>
                </a:lnTo>
                <a:lnTo>
                  <a:pt x="190" y="610"/>
                </a:lnTo>
                <a:lnTo>
                  <a:pt x="199" y="609"/>
                </a:lnTo>
                <a:lnTo>
                  <a:pt x="206" y="609"/>
                </a:lnTo>
                <a:lnTo>
                  <a:pt x="212" y="608"/>
                </a:lnTo>
                <a:lnTo>
                  <a:pt x="216" y="602"/>
                </a:lnTo>
                <a:lnTo>
                  <a:pt x="219" y="593"/>
                </a:lnTo>
                <a:lnTo>
                  <a:pt x="215" y="580"/>
                </a:lnTo>
                <a:lnTo>
                  <a:pt x="219" y="580"/>
                </a:lnTo>
                <a:lnTo>
                  <a:pt x="223" y="578"/>
                </a:lnTo>
                <a:lnTo>
                  <a:pt x="223" y="573"/>
                </a:lnTo>
                <a:lnTo>
                  <a:pt x="221" y="565"/>
                </a:lnTo>
                <a:lnTo>
                  <a:pt x="219" y="545"/>
                </a:lnTo>
                <a:lnTo>
                  <a:pt x="216" y="513"/>
                </a:lnTo>
                <a:lnTo>
                  <a:pt x="215" y="482"/>
                </a:lnTo>
                <a:lnTo>
                  <a:pt x="215" y="465"/>
                </a:lnTo>
                <a:lnTo>
                  <a:pt x="217" y="451"/>
                </a:lnTo>
                <a:lnTo>
                  <a:pt x="223" y="429"/>
                </a:lnTo>
                <a:lnTo>
                  <a:pt x="229" y="406"/>
                </a:lnTo>
                <a:lnTo>
                  <a:pt x="232" y="391"/>
                </a:lnTo>
                <a:lnTo>
                  <a:pt x="238" y="410"/>
                </a:lnTo>
                <a:lnTo>
                  <a:pt x="248" y="432"/>
                </a:lnTo>
                <a:lnTo>
                  <a:pt x="255" y="453"/>
                </a:lnTo>
                <a:lnTo>
                  <a:pt x="259" y="472"/>
                </a:lnTo>
                <a:lnTo>
                  <a:pt x="258" y="495"/>
                </a:lnTo>
                <a:lnTo>
                  <a:pt x="255" y="526"/>
                </a:lnTo>
                <a:lnTo>
                  <a:pt x="253" y="556"/>
                </a:lnTo>
                <a:lnTo>
                  <a:pt x="251" y="578"/>
                </a:lnTo>
                <a:lnTo>
                  <a:pt x="254" y="579"/>
                </a:lnTo>
                <a:lnTo>
                  <a:pt x="258" y="580"/>
                </a:lnTo>
                <a:lnTo>
                  <a:pt x="259" y="581"/>
                </a:lnTo>
                <a:lnTo>
                  <a:pt x="261" y="581"/>
                </a:lnTo>
                <a:lnTo>
                  <a:pt x="259" y="587"/>
                </a:lnTo>
                <a:lnTo>
                  <a:pt x="258" y="594"/>
                </a:lnTo>
                <a:lnTo>
                  <a:pt x="259" y="602"/>
                </a:lnTo>
                <a:lnTo>
                  <a:pt x="261" y="609"/>
                </a:lnTo>
                <a:lnTo>
                  <a:pt x="265" y="615"/>
                </a:lnTo>
                <a:lnTo>
                  <a:pt x="271" y="621"/>
                </a:lnTo>
                <a:lnTo>
                  <a:pt x="282" y="624"/>
                </a:lnTo>
                <a:lnTo>
                  <a:pt x="296" y="625"/>
                </a:lnTo>
                <a:lnTo>
                  <a:pt x="309" y="624"/>
                </a:lnTo>
                <a:lnTo>
                  <a:pt x="320" y="622"/>
                </a:lnTo>
                <a:lnTo>
                  <a:pt x="325" y="617"/>
                </a:lnTo>
                <a:lnTo>
                  <a:pt x="329" y="613"/>
                </a:lnTo>
                <a:lnTo>
                  <a:pt x="329" y="608"/>
                </a:lnTo>
                <a:lnTo>
                  <a:pt x="329" y="603"/>
                </a:lnTo>
                <a:lnTo>
                  <a:pt x="327" y="600"/>
                </a:lnTo>
                <a:lnTo>
                  <a:pt x="326" y="598"/>
                </a:lnTo>
                <a:lnTo>
                  <a:pt x="324" y="593"/>
                </a:lnTo>
                <a:lnTo>
                  <a:pt x="320" y="590"/>
                </a:lnTo>
                <a:lnTo>
                  <a:pt x="318" y="586"/>
                </a:lnTo>
                <a:lnTo>
                  <a:pt x="317" y="585"/>
                </a:lnTo>
                <a:lnTo>
                  <a:pt x="322" y="586"/>
                </a:lnTo>
                <a:lnTo>
                  <a:pt x="325" y="585"/>
                </a:lnTo>
                <a:lnTo>
                  <a:pt x="327" y="584"/>
                </a:lnTo>
                <a:lnTo>
                  <a:pt x="329" y="584"/>
                </a:lnTo>
                <a:lnTo>
                  <a:pt x="329" y="562"/>
                </a:lnTo>
                <a:lnTo>
                  <a:pt x="329" y="525"/>
                </a:lnTo>
                <a:lnTo>
                  <a:pt x="329" y="488"/>
                </a:lnTo>
                <a:lnTo>
                  <a:pt x="330" y="467"/>
                </a:lnTo>
                <a:lnTo>
                  <a:pt x="330" y="450"/>
                </a:lnTo>
                <a:lnTo>
                  <a:pt x="327" y="421"/>
                </a:lnTo>
                <a:lnTo>
                  <a:pt x="326" y="392"/>
                </a:lnTo>
                <a:lnTo>
                  <a:pt x="325" y="376"/>
                </a:lnTo>
                <a:lnTo>
                  <a:pt x="325" y="364"/>
                </a:lnTo>
                <a:lnTo>
                  <a:pt x="326" y="345"/>
                </a:lnTo>
                <a:lnTo>
                  <a:pt x="325" y="327"/>
                </a:lnTo>
                <a:lnTo>
                  <a:pt x="324" y="315"/>
                </a:lnTo>
                <a:lnTo>
                  <a:pt x="326" y="301"/>
                </a:lnTo>
                <a:lnTo>
                  <a:pt x="329" y="276"/>
                </a:lnTo>
                <a:lnTo>
                  <a:pt x="330" y="240"/>
                </a:lnTo>
                <a:lnTo>
                  <a:pt x="326" y="202"/>
                </a:lnTo>
                <a:lnTo>
                  <a:pt x="331" y="208"/>
                </a:lnTo>
                <a:lnTo>
                  <a:pt x="338" y="215"/>
                </a:lnTo>
                <a:lnTo>
                  <a:pt x="346" y="222"/>
                </a:lnTo>
                <a:lnTo>
                  <a:pt x="355" y="230"/>
                </a:lnTo>
                <a:lnTo>
                  <a:pt x="363" y="237"/>
                </a:lnTo>
                <a:lnTo>
                  <a:pt x="371" y="244"/>
                </a:lnTo>
                <a:lnTo>
                  <a:pt x="377" y="248"/>
                </a:lnTo>
                <a:lnTo>
                  <a:pt x="383" y="252"/>
                </a:lnTo>
                <a:lnTo>
                  <a:pt x="386" y="257"/>
                </a:lnTo>
                <a:lnTo>
                  <a:pt x="393" y="264"/>
                </a:lnTo>
                <a:lnTo>
                  <a:pt x="401" y="274"/>
                </a:lnTo>
                <a:lnTo>
                  <a:pt x="409" y="282"/>
                </a:lnTo>
                <a:lnTo>
                  <a:pt x="417" y="291"/>
                </a:lnTo>
                <a:lnTo>
                  <a:pt x="423" y="298"/>
                </a:lnTo>
                <a:lnTo>
                  <a:pt x="430" y="304"/>
                </a:lnTo>
                <a:lnTo>
                  <a:pt x="432" y="306"/>
                </a:lnTo>
                <a:lnTo>
                  <a:pt x="436" y="312"/>
                </a:lnTo>
                <a:lnTo>
                  <a:pt x="442" y="319"/>
                </a:lnTo>
                <a:lnTo>
                  <a:pt x="447" y="324"/>
                </a:lnTo>
                <a:lnTo>
                  <a:pt x="451" y="328"/>
                </a:lnTo>
                <a:lnTo>
                  <a:pt x="455" y="327"/>
                </a:lnTo>
                <a:lnTo>
                  <a:pt x="459" y="325"/>
                </a:lnTo>
                <a:lnTo>
                  <a:pt x="461" y="325"/>
                </a:lnTo>
                <a:lnTo>
                  <a:pt x="465" y="327"/>
                </a:lnTo>
                <a:lnTo>
                  <a:pt x="472" y="327"/>
                </a:lnTo>
                <a:lnTo>
                  <a:pt x="480" y="323"/>
                </a:lnTo>
                <a:lnTo>
                  <a:pt x="486" y="315"/>
                </a:lnTo>
                <a:lnTo>
                  <a:pt x="489" y="301"/>
                </a:lnTo>
                <a:lnTo>
                  <a:pt x="485" y="290"/>
                </a:lnTo>
                <a:lnTo>
                  <a:pt x="477" y="285"/>
                </a:lnTo>
                <a:lnTo>
                  <a:pt x="468" y="283"/>
                </a:lnTo>
                <a:lnTo>
                  <a:pt x="459" y="277"/>
                </a:lnTo>
                <a:lnTo>
                  <a:pt x="455" y="271"/>
                </a:lnTo>
                <a:lnTo>
                  <a:pt x="449" y="263"/>
                </a:lnTo>
                <a:lnTo>
                  <a:pt x="443" y="253"/>
                </a:lnTo>
                <a:lnTo>
                  <a:pt x="435" y="241"/>
                </a:lnTo>
                <a:lnTo>
                  <a:pt x="427" y="230"/>
                </a:lnTo>
                <a:lnTo>
                  <a:pt x="419" y="219"/>
                </a:lnTo>
                <a:lnTo>
                  <a:pt x="413" y="211"/>
                </a:lnTo>
                <a:lnTo>
                  <a:pt x="409" y="205"/>
                </a:lnTo>
                <a:lnTo>
                  <a:pt x="405" y="200"/>
                </a:lnTo>
                <a:lnTo>
                  <a:pt x="397" y="190"/>
                </a:lnTo>
                <a:lnTo>
                  <a:pt x="389" y="181"/>
                </a:lnTo>
                <a:lnTo>
                  <a:pt x="379" y="170"/>
                </a:lnTo>
                <a:lnTo>
                  <a:pt x="369" y="159"/>
                </a:lnTo>
                <a:lnTo>
                  <a:pt x="360" y="150"/>
                </a:lnTo>
                <a:lnTo>
                  <a:pt x="354" y="142"/>
                </a:lnTo>
                <a:lnTo>
                  <a:pt x="348" y="136"/>
                </a:lnTo>
                <a:lnTo>
                  <a:pt x="345" y="132"/>
                </a:lnTo>
                <a:lnTo>
                  <a:pt x="338" y="128"/>
                </a:lnTo>
                <a:lnTo>
                  <a:pt x="330" y="125"/>
                </a:lnTo>
                <a:lnTo>
                  <a:pt x="321" y="122"/>
                </a:lnTo>
                <a:lnTo>
                  <a:pt x="312" y="120"/>
                </a:lnTo>
                <a:lnTo>
                  <a:pt x="303" y="119"/>
                </a:lnTo>
                <a:lnTo>
                  <a:pt x="295" y="119"/>
                </a:lnTo>
                <a:lnTo>
                  <a:pt x="288" y="119"/>
                </a:lnTo>
                <a:lnTo>
                  <a:pt x="291" y="113"/>
                </a:lnTo>
                <a:lnTo>
                  <a:pt x="292" y="110"/>
                </a:lnTo>
                <a:lnTo>
                  <a:pt x="291" y="106"/>
                </a:lnTo>
                <a:lnTo>
                  <a:pt x="280" y="103"/>
                </a:lnTo>
                <a:lnTo>
                  <a:pt x="284" y="99"/>
                </a:lnTo>
                <a:lnTo>
                  <a:pt x="287" y="94"/>
                </a:lnTo>
                <a:lnTo>
                  <a:pt x="288" y="89"/>
                </a:lnTo>
                <a:lnTo>
                  <a:pt x="288" y="86"/>
                </a:lnTo>
                <a:lnTo>
                  <a:pt x="296" y="82"/>
                </a:lnTo>
                <a:lnTo>
                  <a:pt x="300" y="68"/>
                </a:lnTo>
                <a:lnTo>
                  <a:pt x="299" y="54"/>
                </a:lnTo>
                <a:lnTo>
                  <a:pt x="291" y="52"/>
                </a:lnTo>
                <a:close/>
              </a:path>
            </a:pathLst>
          </a:custGeom>
          <a:solidFill>
            <a:srgbClr val="96969A"/>
          </a:solidFill>
          <a:ln w="9525">
            <a:noFill/>
            <a:round/>
            <a:headEnd/>
            <a:tailEnd/>
          </a:ln>
        </p:spPr>
        <p:txBody>
          <a:bodyPr/>
          <a:lstStyle/>
          <a:p>
            <a:endParaRPr lang="el-GR"/>
          </a:p>
        </p:txBody>
      </p:sp>
      <p:sp>
        <p:nvSpPr>
          <p:cNvPr id="224267" name="Freeform 11"/>
          <p:cNvSpPr>
            <a:spLocks/>
          </p:cNvSpPr>
          <p:nvPr/>
        </p:nvSpPr>
        <p:spPr bwMode="auto">
          <a:xfrm>
            <a:off x="8428038" y="3490913"/>
            <a:ext cx="165100" cy="317500"/>
          </a:xfrm>
          <a:custGeom>
            <a:avLst/>
            <a:gdLst/>
            <a:ahLst/>
            <a:cxnLst>
              <a:cxn ang="0">
                <a:pos x="253" y="117"/>
              </a:cxn>
              <a:cxn ang="0">
                <a:pos x="262" y="75"/>
              </a:cxn>
              <a:cxn ang="0">
                <a:pos x="257" y="49"/>
              </a:cxn>
              <a:cxn ang="0">
                <a:pos x="270" y="27"/>
              </a:cxn>
              <a:cxn ang="0">
                <a:pos x="244" y="12"/>
              </a:cxn>
              <a:cxn ang="0">
                <a:pos x="237" y="26"/>
              </a:cxn>
              <a:cxn ang="0">
                <a:pos x="237" y="44"/>
              </a:cxn>
              <a:cxn ang="0">
                <a:pos x="238" y="57"/>
              </a:cxn>
              <a:cxn ang="0">
                <a:pos x="232" y="82"/>
              </a:cxn>
              <a:cxn ang="0">
                <a:pos x="229" y="94"/>
              </a:cxn>
              <a:cxn ang="0">
                <a:pos x="212" y="92"/>
              </a:cxn>
              <a:cxn ang="0">
                <a:pos x="190" y="94"/>
              </a:cxn>
              <a:cxn ang="0">
                <a:pos x="192" y="65"/>
              </a:cxn>
              <a:cxn ang="0">
                <a:pos x="172" y="20"/>
              </a:cxn>
              <a:cxn ang="0">
                <a:pos x="152" y="3"/>
              </a:cxn>
              <a:cxn ang="0">
                <a:pos x="131" y="3"/>
              </a:cxn>
              <a:cxn ang="0">
                <a:pos x="107" y="7"/>
              </a:cxn>
              <a:cxn ang="0">
                <a:pos x="93" y="47"/>
              </a:cxn>
              <a:cxn ang="0">
                <a:pos x="94" y="97"/>
              </a:cxn>
              <a:cxn ang="0">
                <a:pos x="72" y="94"/>
              </a:cxn>
              <a:cxn ang="0">
                <a:pos x="50" y="98"/>
              </a:cxn>
              <a:cxn ang="0">
                <a:pos x="43" y="86"/>
              </a:cxn>
              <a:cxn ang="0">
                <a:pos x="31" y="48"/>
              </a:cxn>
              <a:cxn ang="0">
                <a:pos x="30" y="16"/>
              </a:cxn>
              <a:cxn ang="0">
                <a:pos x="1" y="19"/>
              </a:cxn>
              <a:cxn ang="0">
                <a:pos x="1" y="34"/>
              </a:cxn>
              <a:cxn ang="0">
                <a:pos x="14" y="50"/>
              </a:cxn>
              <a:cxn ang="0">
                <a:pos x="19" y="103"/>
              </a:cxn>
              <a:cxn ang="0">
                <a:pos x="40" y="122"/>
              </a:cxn>
              <a:cxn ang="0">
                <a:pos x="44" y="125"/>
              </a:cxn>
              <a:cxn ang="0">
                <a:pos x="44" y="132"/>
              </a:cxn>
              <a:cxn ang="0">
                <a:pos x="61" y="132"/>
              </a:cxn>
              <a:cxn ang="0">
                <a:pos x="86" y="131"/>
              </a:cxn>
              <a:cxn ang="0">
                <a:pos x="94" y="150"/>
              </a:cxn>
              <a:cxn ang="0">
                <a:pos x="84" y="259"/>
              </a:cxn>
              <a:cxn ang="0">
                <a:pos x="107" y="259"/>
              </a:cxn>
              <a:cxn ang="0">
                <a:pos x="123" y="296"/>
              </a:cxn>
              <a:cxn ang="0">
                <a:pos x="120" y="327"/>
              </a:cxn>
              <a:cxn ang="0">
                <a:pos x="94" y="335"/>
              </a:cxn>
              <a:cxn ang="0">
                <a:pos x="92" y="346"/>
              </a:cxn>
              <a:cxn ang="0">
                <a:pos x="111" y="347"/>
              </a:cxn>
              <a:cxn ang="0">
                <a:pos x="141" y="346"/>
              </a:cxn>
              <a:cxn ang="0">
                <a:pos x="157" y="346"/>
              </a:cxn>
              <a:cxn ang="0">
                <a:pos x="145" y="293"/>
              </a:cxn>
              <a:cxn ang="0">
                <a:pos x="160" y="260"/>
              </a:cxn>
              <a:cxn ang="0">
                <a:pos x="170" y="264"/>
              </a:cxn>
              <a:cxn ang="0">
                <a:pos x="166" y="333"/>
              </a:cxn>
              <a:cxn ang="0">
                <a:pos x="174" y="346"/>
              </a:cxn>
              <a:cxn ang="0">
                <a:pos x="202" y="347"/>
              </a:cxn>
              <a:cxn ang="0">
                <a:pos x="225" y="347"/>
              </a:cxn>
              <a:cxn ang="0">
                <a:pos x="233" y="338"/>
              </a:cxn>
              <a:cxn ang="0">
                <a:pos x="212" y="331"/>
              </a:cxn>
              <a:cxn ang="0">
                <a:pos x="195" y="315"/>
              </a:cxn>
              <a:cxn ang="0">
                <a:pos x="202" y="259"/>
              </a:cxn>
              <a:cxn ang="0">
                <a:pos x="229" y="259"/>
              </a:cxn>
              <a:cxn ang="0">
                <a:pos x="225" y="235"/>
              </a:cxn>
              <a:cxn ang="0">
                <a:pos x="206" y="173"/>
              </a:cxn>
              <a:cxn ang="0">
                <a:pos x="187" y="128"/>
              </a:cxn>
              <a:cxn ang="0">
                <a:pos x="208" y="131"/>
              </a:cxn>
              <a:cxn ang="0">
                <a:pos x="232" y="133"/>
              </a:cxn>
              <a:cxn ang="0">
                <a:pos x="238" y="132"/>
              </a:cxn>
              <a:cxn ang="0">
                <a:pos x="238" y="121"/>
              </a:cxn>
            </a:cxnLst>
            <a:rect l="0" t="0" r="r" b="b"/>
            <a:pathLst>
              <a:path w="270" h="347">
                <a:moveTo>
                  <a:pt x="238" y="121"/>
                </a:moveTo>
                <a:lnTo>
                  <a:pt x="246" y="121"/>
                </a:lnTo>
                <a:lnTo>
                  <a:pt x="253" y="117"/>
                </a:lnTo>
                <a:lnTo>
                  <a:pt x="258" y="109"/>
                </a:lnTo>
                <a:lnTo>
                  <a:pt x="261" y="95"/>
                </a:lnTo>
                <a:lnTo>
                  <a:pt x="262" y="75"/>
                </a:lnTo>
                <a:lnTo>
                  <a:pt x="261" y="61"/>
                </a:lnTo>
                <a:lnTo>
                  <a:pt x="258" y="54"/>
                </a:lnTo>
                <a:lnTo>
                  <a:pt x="257" y="49"/>
                </a:lnTo>
                <a:lnTo>
                  <a:pt x="262" y="44"/>
                </a:lnTo>
                <a:lnTo>
                  <a:pt x="269" y="35"/>
                </a:lnTo>
                <a:lnTo>
                  <a:pt x="270" y="27"/>
                </a:lnTo>
                <a:lnTo>
                  <a:pt x="263" y="19"/>
                </a:lnTo>
                <a:lnTo>
                  <a:pt x="251" y="14"/>
                </a:lnTo>
                <a:lnTo>
                  <a:pt x="244" y="12"/>
                </a:lnTo>
                <a:lnTo>
                  <a:pt x="238" y="15"/>
                </a:lnTo>
                <a:lnTo>
                  <a:pt x="237" y="20"/>
                </a:lnTo>
                <a:lnTo>
                  <a:pt x="237" y="26"/>
                </a:lnTo>
                <a:lnTo>
                  <a:pt x="237" y="31"/>
                </a:lnTo>
                <a:lnTo>
                  <a:pt x="236" y="37"/>
                </a:lnTo>
                <a:lnTo>
                  <a:pt x="237" y="44"/>
                </a:lnTo>
                <a:lnTo>
                  <a:pt x="238" y="47"/>
                </a:lnTo>
                <a:lnTo>
                  <a:pt x="238" y="52"/>
                </a:lnTo>
                <a:lnTo>
                  <a:pt x="238" y="57"/>
                </a:lnTo>
                <a:lnTo>
                  <a:pt x="236" y="65"/>
                </a:lnTo>
                <a:lnTo>
                  <a:pt x="233" y="72"/>
                </a:lnTo>
                <a:lnTo>
                  <a:pt x="232" y="82"/>
                </a:lnTo>
                <a:lnTo>
                  <a:pt x="232" y="91"/>
                </a:lnTo>
                <a:lnTo>
                  <a:pt x="232" y="97"/>
                </a:lnTo>
                <a:lnTo>
                  <a:pt x="229" y="94"/>
                </a:lnTo>
                <a:lnTo>
                  <a:pt x="225" y="93"/>
                </a:lnTo>
                <a:lnTo>
                  <a:pt x="220" y="93"/>
                </a:lnTo>
                <a:lnTo>
                  <a:pt x="212" y="92"/>
                </a:lnTo>
                <a:lnTo>
                  <a:pt x="204" y="93"/>
                </a:lnTo>
                <a:lnTo>
                  <a:pt x="198" y="93"/>
                </a:lnTo>
                <a:lnTo>
                  <a:pt x="190" y="94"/>
                </a:lnTo>
                <a:lnTo>
                  <a:pt x="183" y="95"/>
                </a:lnTo>
                <a:lnTo>
                  <a:pt x="189" y="83"/>
                </a:lnTo>
                <a:lnTo>
                  <a:pt x="192" y="65"/>
                </a:lnTo>
                <a:lnTo>
                  <a:pt x="190" y="47"/>
                </a:lnTo>
                <a:lnTo>
                  <a:pt x="179" y="29"/>
                </a:lnTo>
                <a:lnTo>
                  <a:pt x="172" y="20"/>
                </a:lnTo>
                <a:lnTo>
                  <a:pt x="165" y="14"/>
                </a:lnTo>
                <a:lnTo>
                  <a:pt x="158" y="8"/>
                </a:lnTo>
                <a:lnTo>
                  <a:pt x="152" y="3"/>
                </a:lnTo>
                <a:lnTo>
                  <a:pt x="145" y="0"/>
                </a:lnTo>
                <a:lnTo>
                  <a:pt x="139" y="0"/>
                </a:lnTo>
                <a:lnTo>
                  <a:pt x="131" y="3"/>
                </a:lnTo>
                <a:lnTo>
                  <a:pt x="123" y="9"/>
                </a:lnTo>
                <a:lnTo>
                  <a:pt x="115" y="5"/>
                </a:lnTo>
                <a:lnTo>
                  <a:pt x="107" y="7"/>
                </a:lnTo>
                <a:lnTo>
                  <a:pt x="101" y="14"/>
                </a:lnTo>
                <a:lnTo>
                  <a:pt x="97" y="29"/>
                </a:lnTo>
                <a:lnTo>
                  <a:pt x="93" y="47"/>
                </a:lnTo>
                <a:lnTo>
                  <a:pt x="88" y="65"/>
                </a:lnTo>
                <a:lnTo>
                  <a:pt x="86" y="83"/>
                </a:lnTo>
                <a:lnTo>
                  <a:pt x="94" y="97"/>
                </a:lnTo>
                <a:lnTo>
                  <a:pt x="88" y="95"/>
                </a:lnTo>
                <a:lnTo>
                  <a:pt x="80" y="94"/>
                </a:lnTo>
                <a:lnTo>
                  <a:pt x="72" y="94"/>
                </a:lnTo>
                <a:lnTo>
                  <a:pt x="64" y="95"/>
                </a:lnTo>
                <a:lnTo>
                  <a:pt x="56" y="97"/>
                </a:lnTo>
                <a:lnTo>
                  <a:pt x="50" y="98"/>
                </a:lnTo>
                <a:lnTo>
                  <a:pt x="46" y="99"/>
                </a:lnTo>
                <a:lnTo>
                  <a:pt x="44" y="99"/>
                </a:lnTo>
                <a:lnTo>
                  <a:pt x="43" y="86"/>
                </a:lnTo>
                <a:lnTo>
                  <a:pt x="39" y="71"/>
                </a:lnTo>
                <a:lnTo>
                  <a:pt x="35" y="57"/>
                </a:lnTo>
                <a:lnTo>
                  <a:pt x="31" y="48"/>
                </a:lnTo>
                <a:lnTo>
                  <a:pt x="34" y="37"/>
                </a:lnTo>
                <a:lnTo>
                  <a:pt x="35" y="25"/>
                </a:lnTo>
                <a:lnTo>
                  <a:pt x="30" y="16"/>
                </a:lnTo>
                <a:lnTo>
                  <a:pt x="16" y="14"/>
                </a:lnTo>
                <a:lnTo>
                  <a:pt x="5" y="16"/>
                </a:lnTo>
                <a:lnTo>
                  <a:pt x="1" y="19"/>
                </a:lnTo>
                <a:lnTo>
                  <a:pt x="0" y="25"/>
                </a:lnTo>
                <a:lnTo>
                  <a:pt x="0" y="29"/>
                </a:lnTo>
                <a:lnTo>
                  <a:pt x="1" y="34"/>
                </a:lnTo>
                <a:lnTo>
                  <a:pt x="8" y="40"/>
                </a:lnTo>
                <a:lnTo>
                  <a:pt x="13" y="46"/>
                </a:lnTo>
                <a:lnTo>
                  <a:pt x="14" y="50"/>
                </a:lnTo>
                <a:lnTo>
                  <a:pt x="13" y="61"/>
                </a:lnTo>
                <a:lnTo>
                  <a:pt x="14" y="82"/>
                </a:lnTo>
                <a:lnTo>
                  <a:pt x="19" y="103"/>
                </a:lnTo>
                <a:lnTo>
                  <a:pt x="29" y="118"/>
                </a:lnTo>
                <a:lnTo>
                  <a:pt x="35" y="122"/>
                </a:lnTo>
                <a:lnTo>
                  <a:pt x="40" y="122"/>
                </a:lnTo>
                <a:lnTo>
                  <a:pt x="43" y="122"/>
                </a:lnTo>
                <a:lnTo>
                  <a:pt x="44" y="122"/>
                </a:lnTo>
                <a:lnTo>
                  <a:pt x="44" y="125"/>
                </a:lnTo>
                <a:lnTo>
                  <a:pt x="44" y="129"/>
                </a:lnTo>
                <a:lnTo>
                  <a:pt x="44" y="131"/>
                </a:lnTo>
                <a:lnTo>
                  <a:pt x="44" y="132"/>
                </a:lnTo>
                <a:lnTo>
                  <a:pt x="48" y="132"/>
                </a:lnTo>
                <a:lnTo>
                  <a:pt x="55" y="132"/>
                </a:lnTo>
                <a:lnTo>
                  <a:pt x="61" y="132"/>
                </a:lnTo>
                <a:lnTo>
                  <a:pt x="71" y="132"/>
                </a:lnTo>
                <a:lnTo>
                  <a:pt x="78" y="131"/>
                </a:lnTo>
                <a:lnTo>
                  <a:pt x="86" y="131"/>
                </a:lnTo>
                <a:lnTo>
                  <a:pt x="93" y="130"/>
                </a:lnTo>
                <a:lnTo>
                  <a:pt x="97" y="128"/>
                </a:lnTo>
                <a:lnTo>
                  <a:pt x="94" y="150"/>
                </a:lnTo>
                <a:lnTo>
                  <a:pt x="89" y="189"/>
                </a:lnTo>
                <a:lnTo>
                  <a:pt x="85" y="230"/>
                </a:lnTo>
                <a:lnTo>
                  <a:pt x="84" y="259"/>
                </a:lnTo>
                <a:lnTo>
                  <a:pt x="90" y="259"/>
                </a:lnTo>
                <a:lnTo>
                  <a:pt x="99" y="259"/>
                </a:lnTo>
                <a:lnTo>
                  <a:pt x="107" y="259"/>
                </a:lnTo>
                <a:lnTo>
                  <a:pt x="111" y="259"/>
                </a:lnTo>
                <a:lnTo>
                  <a:pt x="118" y="275"/>
                </a:lnTo>
                <a:lnTo>
                  <a:pt x="123" y="296"/>
                </a:lnTo>
                <a:lnTo>
                  <a:pt x="127" y="315"/>
                </a:lnTo>
                <a:lnTo>
                  <a:pt x="128" y="324"/>
                </a:lnTo>
                <a:lnTo>
                  <a:pt x="120" y="327"/>
                </a:lnTo>
                <a:lnTo>
                  <a:pt x="111" y="331"/>
                </a:lnTo>
                <a:lnTo>
                  <a:pt x="101" y="333"/>
                </a:lnTo>
                <a:lnTo>
                  <a:pt x="94" y="335"/>
                </a:lnTo>
                <a:lnTo>
                  <a:pt x="90" y="338"/>
                </a:lnTo>
                <a:lnTo>
                  <a:pt x="89" y="341"/>
                </a:lnTo>
                <a:lnTo>
                  <a:pt x="92" y="346"/>
                </a:lnTo>
                <a:lnTo>
                  <a:pt x="97" y="347"/>
                </a:lnTo>
                <a:lnTo>
                  <a:pt x="103" y="347"/>
                </a:lnTo>
                <a:lnTo>
                  <a:pt x="111" y="347"/>
                </a:lnTo>
                <a:lnTo>
                  <a:pt x="122" y="347"/>
                </a:lnTo>
                <a:lnTo>
                  <a:pt x="131" y="346"/>
                </a:lnTo>
                <a:lnTo>
                  <a:pt x="141" y="346"/>
                </a:lnTo>
                <a:lnTo>
                  <a:pt x="149" y="346"/>
                </a:lnTo>
                <a:lnTo>
                  <a:pt x="154" y="346"/>
                </a:lnTo>
                <a:lnTo>
                  <a:pt x="157" y="346"/>
                </a:lnTo>
                <a:lnTo>
                  <a:pt x="154" y="332"/>
                </a:lnTo>
                <a:lnTo>
                  <a:pt x="149" y="316"/>
                </a:lnTo>
                <a:lnTo>
                  <a:pt x="145" y="293"/>
                </a:lnTo>
                <a:lnTo>
                  <a:pt x="141" y="262"/>
                </a:lnTo>
                <a:lnTo>
                  <a:pt x="152" y="260"/>
                </a:lnTo>
                <a:lnTo>
                  <a:pt x="160" y="260"/>
                </a:lnTo>
                <a:lnTo>
                  <a:pt x="165" y="260"/>
                </a:lnTo>
                <a:lnTo>
                  <a:pt x="166" y="260"/>
                </a:lnTo>
                <a:lnTo>
                  <a:pt x="170" y="264"/>
                </a:lnTo>
                <a:lnTo>
                  <a:pt x="169" y="295"/>
                </a:lnTo>
                <a:lnTo>
                  <a:pt x="168" y="317"/>
                </a:lnTo>
                <a:lnTo>
                  <a:pt x="166" y="333"/>
                </a:lnTo>
                <a:lnTo>
                  <a:pt x="166" y="346"/>
                </a:lnTo>
                <a:lnTo>
                  <a:pt x="169" y="346"/>
                </a:lnTo>
                <a:lnTo>
                  <a:pt x="174" y="346"/>
                </a:lnTo>
                <a:lnTo>
                  <a:pt x="182" y="346"/>
                </a:lnTo>
                <a:lnTo>
                  <a:pt x="191" y="346"/>
                </a:lnTo>
                <a:lnTo>
                  <a:pt x="202" y="347"/>
                </a:lnTo>
                <a:lnTo>
                  <a:pt x="211" y="347"/>
                </a:lnTo>
                <a:lnTo>
                  <a:pt x="219" y="347"/>
                </a:lnTo>
                <a:lnTo>
                  <a:pt x="225" y="347"/>
                </a:lnTo>
                <a:lnTo>
                  <a:pt x="232" y="346"/>
                </a:lnTo>
                <a:lnTo>
                  <a:pt x="234" y="341"/>
                </a:lnTo>
                <a:lnTo>
                  <a:pt x="233" y="338"/>
                </a:lnTo>
                <a:lnTo>
                  <a:pt x="229" y="335"/>
                </a:lnTo>
                <a:lnTo>
                  <a:pt x="223" y="333"/>
                </a:lnTo>
                <a:lnTo>
                  <a:pt x="212" y="331"/>
                </a:lnTo>
                <a:lnTo>
                  <a:pt x="202" y="327"/>
                </a:lnTo>
                <a:lnTo>
                  <a:pt x="195" y="324"/>
                </a:lnTo>
                <a:lnTo>
                  <a:pt x="195" y="315"/>
                </a:lnTo>
                <a:lnTo>
                  <a:pt x="195" y="296"/>
                </a:lnTo>
                <a:lnTo>
                  <a:pt x="198" y="275"/>
                </a:lnTo>
                <a:lnTo>
                  <a:pt x="202" y="259"/>
                </a:lnTo>
                <a:lnTo>
                  <a:pt x="211" y="259"/>
                </a:lnTo>
                <a:lnTo>
                  <a:pt x="221" y="259"/>
                </a:lnTo>
                <a:lnTo>
                  <a:pt x="229" y="259"/>
                </a:lnTo>
                <a:lnTo>
                  <a:pt x="233" y="259"/>
                </a:lnTo>
                <a:lnTo>
                  <a:pt x="229" y="250"/>
                </a:lnTo>
                <a:lnTo>
                  <a:pt x="225" y="235"/>
                </a:lnTo>
                <a:lnTo>
                  <a:pt x="219" y="215"/>
                </a:lnTo>
                <a:lnTo>
                  <a:pt x="212" y="195"/>
                </a:lnTo>
                <a:lnTo>
                  <a:pt x="206" y="173"/>
                </a:lnTo>
                <a:lnTo>
                  <a:pt x="199" y="153"/>
                </a:lnTo>
                <a:lnTo>
                  <a:pt x="192" y="138"/>
                </a:lnTo>
                <a:lnTo>
                  <a:pt x="187" y="128"/>
                </a:lnTo>
                <a:lnTo>
                  <a:pt x="192" y="129"/>
                </a:lnTo>
                <a:lnTo>
                  <a:pt x="199" y="130"/>
                </a:lnTo>
                <a:lnTo>
                  <a:pt x="208" y="131"/>
                </a:lnTo>
                <a:lnTo>
                  <a:pt x="217" y="132"/>
                </a:lnTo>
                <a:lnTo>
                  <a:pt x="225" y="132"/>
                </a:lnTo>
                <a:lnTo>
                  <a:pt x="232" y="133"/>
                </a:lnTo>
                <a:lnTo>
                  <a:pt x="237" y="133"/>
                </a:lnTo>
                <a:lnTo>
                  <a:pt x="238" y="133"/>
                </a:lnTo>
                <a:lnTo>
                  <a:pt x="238" y="132"/>
                </a:lnTo>
                <a:lnTo>
                  <a:pt x="238" y="128"/>
                </a:lnTo>
                <a:lnTo>
                  <a:pt x="238" y="124"/>
                </a:lnTo>
                <a:lnTo>
                  <a:pt x="238" y="121"/>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268" name="Freeform 12"/>
          <p:cNvSpPr>
            <a:spLocks/>
          </p:cNvSpPr>
          <p:nvPr/>
        </p:nvSpPr>
        <p:spPr bwMode="auto">
          <a:xfrm>
            <a:off x="6589713" y="3176588"/>
            <a:ext cx="249237" cy="636587"/>
          </a:xfrm>
          <a:custGeom>
            <a:avLst/>
            <a:gdLst/>
            <a:ahLst/>
            <a:cxnLst>
              <a:cxn ang="0">
                <a:pos x="242" y="2"/>
              </a:cxn>
              <a:cxn ang="0">
                <a:pos x="192" y="9"/>
              </a:cxn>
              <a:cxn ang="0">
                <a:pos x="180" y="59"/>
              </a:cxn>
              <a:cxn ang="0">
                <a:pos x="181" y="91"/>
              </a:cxn>
              <a:cxn ang="0">
                <a:pos x="194" y="114"/>
              </a:cxn>
              <a:cxn ang="0">
                <a:pos x="185" y="122"/>
              </a:cxn>
              <a:cxn ang="0">
                <a:pos x="171" y="138"/>
              </a:cxn>
              <a:cxn ang="0">
                <a:pos x="145" y="145"/>
              </a:cxn>
              <a:cxn ang="0">
                <a:pos x="109" y="179"/>
              </a:cxn>
              <a:cxn ang="0">
                <a:pos x="96" y="249"/>
              </a:cxn>
              <a:cxn ang="0">
                <a:pos x="71" y="281"/>
              </a:cxn>
              <a:cxn ang="0">
                <a:pos x="33" y="332"/>
              </a:cxn>
              <a:cxn ang="0">
                <a:pos x="20" y="345"/>
              </a:cxn>
              <a:cxn ang="0">
                <a:pos x="0" y="378"/>
              </a:cxn>
              <a:cxn ang="0">
                <a:pos x="40" y="399"/>
              </a:cxn>
              <a:cxn ang="0">
                <a:pos x="55" y="383"/>
              </a:cxn>
              <a:cxn ang="0">
                <a:pos x="53" y="365"/>
              </a:cxn>
              <a:cxn ang="0">
                <a:pos x="66" y="364"/>
              </a:cxn>
              <a:cxn ang="0">
                <a:pos x="87" y="345"/>
              </a:cxn>
              <a:cxn ang="0">
                <a:pos x="122" y="311"/>
              </a:cxn>
              <a:cxn ang="0">
                <a:pos x="138" y="292"/>
              </a:cxn>
              <a:cxn ang="0">
                <a:pos x="139" y="326"/>
              </a:cxn>
              <a:cxn ang="0">
                <a:pos x="143" y="345"/>
              </a:cxn>
              <a:cxn ang="0">
                <a:pos x="137" y="463"/>
              </a:cxn>
              <a:cxn ang="0">
                <a:pos x="125" y="628"/>
              </a:cxn>
              <a:cxn ang="0">
                <a:pos x="95" y="676"/>
              </a:cxn>
              <a:cxn ang="0">
                <a:pos x="79" y="690"/>
              </a:cxn>
              <a:cxn ang="0">
                <a:pos x="108" y="698"/>
              </a:cxn>
              <a:cxn ang="0">
                <a:pos x="138" y="692"/>
              </a:cxn>
              <a:cxn ang="0">
                <a:pos x="172" y="685"/>
              </a:cxn>
              <a:cxn ang="0">
                <a:pos x="184" y="668"/>
              </a:cxn>
              <a:cxn ang="0">
                <a:pos x="194" y="556"/>
              </a:cxn>
              <a:cxn ang="0">
                <a:pos x="206" y="461"/>
              </a:cxn>
              <a:cxn ang="0">
                <a:pos x="230" y="512"/>
              </a:cxn>
              <a:cxn ang="0">
                <a:pos x="235" y="640"/>
              </a:cxn>
              <a:cxn ang="0">
                <a:pos x="243" y="685"/>
              </a:cxn>
              <a:cxn ang="0">
                <a:pos x="282" y="693"/>
              </a:cxn>
              <a:cxn ang="0">
                <a:pos x="307" y="699"/>
              </a:cxn>
              <a:cxn ang="0">
                <a:pos x="345" y="692"/>
              </a:cxn>
              <a:cxn ang="0">
                <a:pos x="319" y="676"/>
              </a:cxn>
              <a:cxn ang="0">
                <a:pos x="297" y="590"/>
              </a:cxn>
              <a:cxn ang="0">
                <a:pos x="289" y="424"/>
              </a:cxn>
              <a:cxn ang="0">
                <a:pos x="289" y="348"/>
              </a:cxn>
              <a:cxn ang="0">
                <a:pos x="295" y="294"/>
              </a:cxn>
              <a:cxn ang="0">
                <a:pos x="314" y="259"/>
              </a:cxn>
              <a:cxn ang="0">
                <a:pos x="331" y="310"/>
              </a:cxn>
              <a:cxn ang="0">
                <a:pos x="346" y="356"/>
              </a:cxn>
              <a:cxn ang="0">
                <a:pos x="354" y="375"/>
              </a:cxn>
              <a:cxn ang="0">
                <a:pos x="388" y="397"/>
              </a:cxn>
              <a:cxn ang="0">
                <a:pos x="408" y="371"/>
              </a:cxn>
              <a:cxn ang="0">
                <a:pos x="395" y="345"/>
              </a:cxn>
              <a:cxn ang="0">
                <a:pos x="384" y="301"/>
              </a:cxn>
              <a:cxn ang="0">
                <a:pos x="371" y="246"/>
              </a:cxn>
              <a:cxn ang="0">
                <a:pos x="341" y="198"/>
              </a:cxn>
              <a:cxn ang="0">
                <a:pos x="315" y="154"/>
              </a:cxn>
              <a:cxn ang="0">
                <a:pos x="276" y="137"/>
              </a:cxn>
              <a:cxn ang="0">
                <a:pos x="261" y="124"/>
              </a:cxn>
              <a:cxn ang="0">
                <a:pos x="257" y="108"/>
              </a:cxn>
              <a:cxn ang="0">
                <a:pos x="266" y="92"/>
              </a:cxn>
              <a:cxn ang="0">
                <a:pos x="276" y="39"/>
              </a:cxn>
            </a:cxnLst>
            <a:rect l="0" t="0" r="r" b="b"/>
            <a:pathLst>
              <a:path w="408" h="699">
                <a:moveTo>
                  <a:pt x="257" y="17"/>
                </a:moveTo>
                <a:lnTo>
                  <a:pt x="256" y="11"/>
                </a:lnTo>
                <a:lnTo>
                  <a:pt x="251" y="7"/>
                </a:lnTo>
                <a:lnTo>
                  <a:pt x="242" y="2"/>
                </a:lnTo>
                <a:lnTo>
                  <a:pt x="231" y="0"/>
                </a:lnTo>
                <a:lnTo>
                  <a:pt x="218" y="0"/>
                </a:lnTo>
                <a:lnTo>
                  <a:pt x="205" y="3"/>
                </a:lnTo>
                <a:lnTo>
                  <a:pt x="192" y="9"/>
                </a:lnTo>
                <a:lnTo>
                  <a:pt x="180" y="19"/>
                </a:lnTo>
                <a:lnTo>
                  <a:pt x="175" y="31"/>
                </a:lnTo>
                <a:lnTo>
                  <a:pt x="176" y="46"/>
                </a:lnTo>
                <a:lnTo>
                  <a:pt x="180" y="59"/>
                </a:lnTo>
                <a:lnTo>
                  <a:pt x="185" y="67"/>
                </a:lnTo>
                <a:lnTo>
                  <a:pt x="180" y="70"/>
                </a:lnTo>
                <a:lnTo>
                  <a:pt x="179" y="81"/>
                </a:lnTo>
                <a:lnTo>
                  <a:pt x="181" y="91"/>
                </a:lnTo>
                <a:lnTo>
                  <a:pt x="188" y="96"/>
                </a:lnTo>
                <a:lnTo>
                  <a:pt x="190" y="102"/>
                </a:lnTo>
                <a:lnTo>
                  <a:pt x="192" y="109"/>
                </a:lnTo>
                <a:lnTo>
                  <a:pt x="194" y="114"/>
                </a:lnTo>
                <a:lnTo>
                  <a:pt x="194" y="116"/>
                </a:lnTo>
                <a:lnTo>
                  <a:pt x="190" y="116"/>
                </a:lnTo>
                <a:lnTo>
                  <a:pt x="186" y="117"/>
                </a:lnTo>
                <a:lnTo>
                  <a:pt x="185" y="122"/>
                </a:lnTo>
                <a:lnTo>
                  <a:pt x="188" y="130"/>
                </a:lnTo>
                <a:lnTo>
                  <a:pt x="183" y="132"/>
                </a:lnTo>
                <a:lnTo>
                  <a:pt x="177" y="135"/>
                </a:lnTo>
                <a:lnTo>
                  <a:pt x="171" y="138"/>
                </a:lnTo>
                <a:lnTo>
                  <a:pt x="166" y="139"/>
                </a:lnTo>
                <a:lnTo>
                  <a:pt x="159" y="142"/>
                </a:lnTo>
                <a:lnTo>
                  <a:pt x="151" y="144"/>
                </a:lnTo>
                <a:lnTo>
                  <a:pt x="145" y="145"/>
                </a:lnTo>
                <a:lnTo>
                  <a:pt x="138" y="146"/>
                </a:lnTo>
                <a:lnTo>
                  <a:pt x="125" y="151"/>
                </a:lnTo>
                <a:lnTo>
                  <a:pt x="116" y="161"/>
                </a:lnTo>
                <a:lnTo>
                  <a:pt x="109" y="179"/>
                </a:lnTo>
                <a:lnTo>
                  <a:pt x="105" y="203"/>
                </a:lnTo>
                <a:lnTo>
                  <a:pt x="103" y="218"/>
                </a:lnTo>
                <a:lnTo>
                  <a:pt x="99" y="234"/>
                </a:lnTo>
                <a:lnTo>
                  <a:pt x="96" y="249"/>
                </a:lnTo>
                <a:lnTo>
                  <a:pt x="96" y="258"/>
                </a:lnTo>
                <a:lnTo>
                  <a:pt x="91" y="262"/>
                </a:lnTo>
                <a:lnTo>
                  <a:pt x="82" y="270"/>
                </a:lnTo>
                <a:lnTo>
                  <a:pt x="71" y="281"/>
                </a:lnTo>
                <a:lnTo>
                  <a:pt x="59" y="295"/>
                </a:lnTo>
                <a:lnTo>
                  <a:pt x="48" y="309"/>
                </a:lnTo>
                <a:lnTo>
                  <a:pt x="40" y="322"/>
                </a:lnTo>
                <a:lnTo>
                  <a:pt x="33" y="332"/>
                </a:lnTo>
                <a:lnTo>
                  <a:pt x="33" y="338"/>
                </a:lnTo>
                <a:lnTo>
                  <a:pt x="28" y="338"/>
                </a:lnTo>
                <a:lnTo>
                  <a:pt x="24" y="341"/>
                </a:lnTo>
                <a:lnTo>
                  <a:pt x="20" y="345"/>
                </a:lnTo>
                <a:lnTo>
                  <a:pt x="21" y="348"/>
                </a:lnTo>
                <a:lnTo>
                  <a:pt x="15" y="355"/>
                </a:lnTo>
                <a:lnTo>
                  <a:pt x="4" y="365"/>
                </a:lnTo>
                <a:lnTo>
                  <a:pt x="0" y="378"/>
                </a:lnTo>
                <a:lnTo>
                  <a:pt x="12" y="391"/>
                </a:lnTo>
                <a:lnTo>
                  <a:pt x="28" y="399"/>
                </a:lnTo>
                <a:lnTo>
                  <a:pt x="36" y="400"/>
                </a:lnTo>
                <a:lnTo>
                  <a:pt x="40" y="399"/>
                </a:lnTo>
                <a:lnTo>
                  <a:pt x="45" y="395"/>
                </a:lnTo>
                <a:lnTo>
                  <a:pt x="51" y="393"/>
                </a:lnTo>
                <a:lnTo>
                  <a:pt x="54" y="389"/>
                </a:lnTo>
                <a:lnTo>
                  <a:pt x="55" y="383"/>
                </a:lnTo>
                <a:lnTo>
                  <a:pt x="54" y="376"/>
                </a:lnTo>
                <a:lnTo>
                  <a:pt x="53" y="370"/>
                </a:lnTo>
                <a:lnTo>
                  <a:pt x="53" y="367"/>
                </a:lnTo>
                <a:lnTo>
                  <a:pt x="53" y="365"/>
                </a:lnTo>
                <a:lnTo>
                  <a:pt x="53" y="365"/>
                </a:lnTo>
                <a:lnTo>
                  <a:pt x="58" y="367"/>
                </a:lnTo>
                <a:lnTo>
                  <a:pt x="62" y="367"/>
                </a:lnTo>
                <a:lnTo>
                  <a:pt x="66" y="364"/>
                </a:lnTo>
                <a:lnTo>
                  <a:pt x="66" y="360"/>
                </a:lnTo>
                <a:lnTo>
                  <a:pt x="70" y="357"/>
                </a:lnTo>
                <a:lnTo>
                  <a:pt x="78" y="353"/>
                </a:lnTo>
                <a:lnTo>
                  <a:pt x="87" y="345"/>
                </a:lnTo>
                <a:lnTo>
                  <a:pt x="96" y="335"/>
                </a:lnTo>
                <a:lnTo>
                  <a:pt x="107" y="326"/>
                </a:lnTo>
                <a:lnTo>
                  <a:pt x="116" y="318"/>
                </a:lnTo>
                <a:lnTo>
                  <a:pt x="122" y="311"/>
                </a:lnTo>
                <a:lnTo>
                  <a:pt x="126" y="308"/>
                </a:lnTo>
                <a:lnTo>
                  <a:pt x="131" y="303"/>
                </a:lnTo>
                <a:lnTo>
                  <a:pt x="135" y="297"/>
                </a:lnTo>
                <a:lnTo>
                  <a:pt x="138" y="292"/>
                </a:lnTo>
                <a:lnTo>
                  <a:pt x="139" y="286"/>
                </a:lnTo>
                <a:lnTo>
                  <a:pt x="138" y="299"/>
                </a:lnTo>
                <a:lnTo>
                  <a:pt x="138" y="314"/>
                </a:lnTo>
                <a:lnTo>
                  <a:pt x="139" y="326"/>
                </a:lnTo>
                <a:lnTo>
                  <a:pt x="143" y="333"/>
                </a:lnTo>
                <a:lnTo>
                  <a:pt x="141" y="337"/>
                </a:lnTo>
                <a:lnTo>
                  <a:pt x="141" y="340"/>
                </a:lnTo>
                <a:lnTo>
                  <a:pt x="143" y="345"/>
                </a:lnTo>
                <a:lnTo>
                  <a:pt x="146" y="347"/>
                </a:lnTo>
                <a:lnTo>
                  <a:pt x="143" y="377"/>
                </a:lnTo>
                <a:lnTo>
                  <a:pt x="139" y="421"/>
                </a:lnTo>
                <a:lnTo>
                  <a:pt x="137" y="463"/>
                </a:lnTo>
                <a:lnTo>
                  <a:pt x="134" y="489"/>
                </a:lnTo>
                <a:lnTo>
                  <a:pt x="131" y="520"/>
                </a:lnTo>
                <a:lnTo>
                  <a:pt x="127" y="574"/>
                </a:lnTo>
                <a:lnTo>
                  <a:pt x="125" y="628"/>
                </a:lnTo>
                <a:lnTo>
                  <a:pt x="124" y="657"/>
                </a:lnTo>
                <a:lnTo>
                  <a:pt x="116" y="663"/>
                </a:lnTo>
                <a:lnTo>
                  <a:pt x="105" y="670"/>
                </a:lnTo>
                <a:lnTo>
                  <a:pt x="95" y="676"/>
                </a:lnTo>
                <a:lnTo>
                  <a:pt x="87" y="678"/>
                </a:lnTo>
                <a:lnTo>
                  <a:pt x="80" y="679"/>
                </a:lnTo>
                <a:lnTo>
                  <a:pt x="78" y="684"/>
                </a:lnTo>
                <a:lnTo>
                  <a:pt x="79" y="690"/>
                </a:lnTo>
                <a:lnTo>
                  <a:pt x="86" y="695"/>
                </a:lnTo>
                <a:lnTo>
                  <a:pt x="92" y="698"/>
                </a:lnTo>
                <a:lnTo>
                  <a:pt x="100" y="698"/>
                </a:lnTo>
                <a:lnTo>
                  <a:pt x="108" y="698"/>
                </a:lnTo>
                <a:lnTo>
                  <a:pt x="117" y="696"/>
                </a:lnTo>
                <a:lnTo>
                  <a:pt x="125" y="695"/>
                </a:lnTo>
                <a:lnTo>
                  <a:pt x="131" y="693"/>
                </a:lnTo>
                <a:lnTo>
                  <a:pt x="138" y="692"/>
                </a:lnTo>
                <a:lnTo>
                  <a:pt x="143" y="691"/>
                </a:lnTo>
                <a:lnTo>
                  <a:pt x="152" y="688"/>
                </a:lnTo>
                <a:lnTo>
                  <a:pt x="163" y="687"/>
                </a:lnTo>
                <a:lnTo>
                  <a:pt x="172" y="685"/>
                </a:lnTo>
                <a:lnTo>
                  <a:pt x="180" y="685"/>
                </a:lnTo>
                <a:lnTo>
                  <a:pt x="186" y="683"/>
                </a:lnTo>
                <a:lnTo>
                  <a:pt x="186" y="675"/>
                </a:lnTo>
                <a:lnTo>
                  <a:pt x="184" y="668"/>
                </a:lnTo>
                <a:lnTo>
                  <a:pt x="184" y="664"/>
                </a:lnTo>
                <a:lnTo>
                  <a:pt x="189" y="645"/>
                </a:lnTo>
                <a:lnTo>
                  <a:pt x="193" y="602"/>
                </a:lnTo>
                <a:lnTo>
                  <a:pt x="194" y="556"/>
                </a:lnTo>
                <a:lnTo>
                  <a:pt x="194" y="527"/>
                </a:lnTo>
                <a:lnTo>
                  <a:pt x="196" y="510"/>
                </a:lnTo>
                <a:lnTo>
                  <a:pt x="201" y="487"/>
                </a:lnTo>
                <a:lnTo>
                  <a:pt x="206" y="461"/>
                </a:lnTo>
                <a:lnTo>
                  <a:pt x="209" y="439"/>
                </a:lnTo>
                <a:lnTo>
                  <a:pt x="215" y="458"/>
                </a:lnTo>
                <a:lnTo>
                  <a:pt x="223" y="484"/>
                </a:lnTo>
                <a:lnTo>
                  <a:pt x="230" y="512"/>
                </a:lnTo>
                <a:lnTo>
                  <a:pt x="234" y="532"/>
                </a:lnTo>
                <a:lnTo>
                  <a:pt x="234" y="558"/>
                </a:lnTo>
                <a:lnTo>
                  <a:pt x="235" y="600"/>
                </a:lnTo>
                <a:lnTo>
                  <a:pt x="235" y="640"/>
                </a:lnTo>
                <a:lnTo>
                  <a:pt x="236" y="663"/>
                </a:lnTo>
                <a:lnTo>
                  <a:pt x="243" y="664"/>
                </a:lnTo>
                <a:lnTo>
                  <a:pt x="242" y="676"/>
                </a:lnTo>
                <a:lnTo>
                  <a:pt x="243" y="685"/>
                </a:lnTo>
                <a:lnTo>
                  <a:pt x="249" y="691"/>
                </a:lnTo>
                <a:lnTo>
                  <a:pt x="265" y="693"/>
                </a:lnTo>
                <a:lnTo>
                  <a:pt x="274" y="693"/>
                </a:lnTo>
                <a:lnTo>
                  <a:pt x="282" y="693"/>
                </a:lnTo>
                <a:lnTo>
                  <a:pt x="289" y="694"/>
                </a:lnTo>
                <a:lnTo>
                  <a:pt x="294" y="695"/>
                </a:lnTo>
                <a:lnTo>
                  <a:pt x="301" y="698"/>
                </a:lnTo>
                <a:lnTo>
                  <a:pt x="307" y="699"/>
                </a:lnTo>
                <a:lnTo>
                  <a:pt x="316" y="699"/>
                </a:lnTo>
                <a:lnTo>
                  <a:pt x="329" y="699"/>
                </a:lnTo>
                <a:lnTo>
                  <a:pt x="340" y="696"/>
                </a:lnTo>
                <a:lnTo>
                  <a:pt x="345" y="692"/>
                </a:lnTo>
                <a:lnTo>
                  <a:pt x="344" y="686"/>
                </a:lnTo>
                <a:lnTo>
                  <a:pt x="337" y="683"/>
                </a:lnTo>
                <a:lnTo>
                  <a:pt x="329" y="680"/>
                </a:lnTo>
                <a:lnTo>
                  <a:pt x="319" y="676"/>
                </a:lnTo>
                <a:lnTo>
                  <a:pt x="310" y="670"/>
                </a:lnTo>
                <a:lnTo>
                  <a:pt x="304" y="665"/>
                </a:lnTo>
                <a:lnTo>
                  <a:pt x="302" y="636"/>
                </a:lnTo>
                <a:lnTo>
                  <a:pt x="297" y="590"/>
                </a:lnTo>
                <a:lnTo>
                  <a:pt x="293" y="542"/>
                </a:lnTo>
                <a:lnTo>
                  <a:pt x="290" y="507"/>
                </a:lnTo>
                <a:lnTo>
                  <a:pt x="290" y="472"/>
                </a:lnTo>
                <a:lnTo>
                  <a:pt x="289" y="424"/>
                </a:lnTo>
                <a:lnTo>
                  <a:pt x="287" y="380"/>
                </a:lnTo>
                <a:lnTo>
                  <a:pt x="283" y="355"/>
                </a:lnTo>
                <a:lnTo>
                  <a:pt x="287" y="353"/>
                </a:lnTo>
                <a:lnTo>
                  <a:pt x="289" y="348"/>
                </a:lnTo>
                <a:lnTo>
                  <a:pt x="289" y="342"/>
                </a:lnTo>
                <a:lnTo>
                  <a:pt x="286" y="340"/>
                </a:lnTo>
                <a:lnTo>
                  <a:pt x="291" y="323"/>
                </a:lnTo>
                <a:lnTo>
                  <a:pt x="295" y="294"/>
                </a:lnTo>
                <a:lnTo>
                  <a:pt x="298" y="263"/>
                </a:lnTo>
                <a:lnTo>
                  <a:pt x="299" y="240"/>
                </a:lnTo>
                <a:lnTo>
                  <a:pt x="307" y="250"/>
                </a:lnTo>
                <a:lnTo>
                  <a:pt x="314" y="259"/>
                </a:lnTo>
                <a:lnTo>
                  <a:pt x="320" y="267"/>
                </a:lnTo>
                <a:lnTo>
                  <a:pt x="325" y="271"/>
                </a:lnTo>
                <a:lnTo>
                  <a:pt x="327" y="286"/>
                </a:lnTo>
                <a:lnTo>
                  <a:pt x="331" y="310"/>
                </a:lnTo>
                <a:lnTo>
                  <a:pt x="337" y="333"/>
                </a:lnTo>
                <a:lnTo>
                  <a:pt x="342" y="346"/>
                </a:lnTo>
                <a:lnTo>
                  <a:pt x="342" y="350"/>
                </a:lnTo>
                <a:lnTo>
                  <a:pt x="346" y="356"/>
                </a:lnTo>
                <a:lnTo>
                  <a:pt x="350" y="360"/>
                </a:lnTo>
                <a:lnTo>
                  <a:pt x="357" y="361"/>
                </a:lnTo>
                <a:lnTo>
                  <a:pt x="354" y="368"/>
                </a:lnTo>
                <a:lnTo>
                  <a:pt x="354" y="375"/>
                </a:lnTo>
                <a:lnTo>
                  <a:pt x="357" y="383"/>
                </a:lnTo>
                <a:lnTo>
                  <a:pt x="366" y="390"/>
                </a:lnTo>
                <a:lnTo>
                  <a:pt x="379" y="395"/>
                </a:lnTo>
                <a:lnTo>
                  <a:pt x="388" y="397"/>
                </a:lnTo>
                <a:lnTo>
                  <a:pt x="396" y="395"/>
                </a:lnTo>
                <a:lnTo>
                  <a:pt x="403" y="391"/>
                </a:lnTo>
                <a:lnTo>
                  <a:pt x="408" y="383"/>
                </a:lnTo>
                <a:lnTo>
                  <a:pt x="408" y="371"/>
                </a:lnTo>
                <a:lnTo>
                  <a:pt x="403" y="361"/>
                </a:lnTo>
                <a:lnTo>
                  <a:pt x="392" y="354"/>
                </a:lnTo>
                <a:lnTo>
                  <a:pt x="395" y="349"/>
                </a:lnTo>
                <a:lnTo>
                  <a:pt x="395" y="345"/>
                </a:lnTo>
                <a:lnTo>
                  <a:pt x="391" y="340"/>
                </a:lnTo>
                <a:lnTo>
                  <a:pt x="388" y="339"/>
                </a:lnTo>
                <a:lnTo>
                  <a:pt x="387" y="324"/>
                </a:lnTo>
                <a:lnTo>
                  <a:pt x="384" y="301"/>
                </a:lnTo>
                <a:lnTo>
                  <a:pt x="381" y="278"/>
                </a:lnTo>
                <a:lnTo>
                  <a:pt x="379" y="262"/>
                </a:lnTo>
                <a:lnTo>
                  <a:pt x="377" y="254"/>
                </a:lnTo>
                <a:lnTo>
                  <a:pt x="371" y="246"/>
                </a:lnTo>
                <a:lnTo>
                  <a:pt x="365" y="239"/>
                </a:lnTo>
                <a:lnTo>
                  <a:pt x="360" y="232"/>
                </a:lnTo>
                <a:lnTo>
                  <a:pt x="353" y="219"/>
                </a:lnTo>
                <a:lnTo>
                  <a:pt x="341" y="198"/>
                </a:lnTo>
                <a:lnTo>
                  <a:pt x="331" y="177"/>
                </a:lnTo>
                <a:lnTo>
                  <a:pt x="324" y="164"/>
                </a:lnTo>
                <a:lnTo>
                  <a:pt x="322" y="159"/>
                </a:lnTo>
                <a:lnTo>
                  <a:pt x="315" y="154"/>
                </a:lnTo>
                <a:lnTo>
                  <a:pt x="307" y="150"/>
                </a:lnTo>
                <a:lnTo>
                  <a:pt x="297" y="145"/>
                </a:lnTo>
                <a:lnTo>
                  <a:pt x="286" y="141"/>
                </a:lnTo>
                <a:lnTo>
                  <a:pt x="276" y="137"/>
                </a:lnTo>
                <a:lnTo>
                  <a:pt x="266" y="135"/>
                </a:lnTo>
                <a:lnTo>
                  <a:pt x="260" y="134"/>
                </a:lnTo>
                <a:lnTo>
                  <a:pt x="261" y="129"/>
                </a:lnTo>
                <a:lnTo>
                  <a:pt x="261" y="124"/>
                </a:lnTo>
                <a:lnTo>
                  <a:pt x="259" y="120"/>
                </a:lnTo>
                <a:lnTo>
                  <a:pt x="252" y="119"/>
                </a:lnTo>
                <a:lnTo>
                  <a:pt x="255" y="114"/>
                </a:lnTo>
                <a:lnTo>
                  <a:pt x="257" y="108"/>
                </a:lnTo>
                <a:lnTo>
                  <a:pt x="259" y="105"/>
                </a:lnTo>
                <a:lnTo>
                  <a:pt x="259" y="102"/>
                </a:lnTo>
                <a:lnTo>
                  <a:pt x="263" y="99"/>
                </a:lnTo>
                <a:lnTo>
                  <a:pt x="266" y="92"/>
                </a:lnTo>
                <a:lnTo>
                  <a:pt x="268" y="84"/>
                </a:lnTo>
                <a:lnTo>
                  <a:pt x="266" y="78"/>
                </a:lnTo>
                <a:lnTo>
                  <a:pt x="273" y="62"/>
                </a:lnTo>
                <a:lnTo>
                  <a:pt x="276" y="39"/>
                </a:lnTo>
                <a:lnTo>
                  <a:pt x="273" y="21"/>
                </a:lnTo>
                <a:lnTo>
                  <a:pt x="257" y="17"/>
                </a:lnTo>
                <a:close/>
              </a:path>
            </a:pathLst>
          </a:custGeom>
          <a:solidFill>
            <a:srgbClr val="96969A"/>
          </a:solidFill>
          <a:ln w="9525">
            <a:noFill/>
            <a:round/>
            <a:headEnd/>
            <a:tailEnd/>
          </a:ln>
        </p:spPr>
        <p:txBody>
          <a:bodyPr/>
          <a:lstStyle/>
          <a:p>
            <a:endParaRPr lang="el-GR"/>
          </a:p>
        </p:txBody>
      </p:sp>
      <p:sp>
        <p:nvSpPr>
          <p:cNvPr id="224269" name="Freeform 13"/>
          <p:cNvSpPr>
            <a:spLocks/>
          </p:cNvSpPr>
          <p:nvPr/>
        </p:nvSpPr>
        <p:spPr bwMode="auto">
          <a:xfrm>
            <a:off x="6810375" y="3503613"/>
            <a:ext cx="185738" cy="309562"/>
          </a:xfrm>
          <a:custGeom>
            <a:avLst/>
            <a:gdLst/>
            <a:ahLst/>
            <a:cxnLst>
              <a:cxn ang="0">
                <a:pos x="192" y="93"/>
              </a:cxn>
              <a:cxn ang="0">
                <a:pos x="206" y="81"/>
              </a:cxn>
              <a:cxn ang="0">
                <a:pos x="227" y="64"/>
              </a:cxn>
              <a:cxn ang="0">
                <a:pos x="261" y="33"/>
              </a:cxn>
              <a:cxn ang="0">
                <a:pos x="268" y="15"/>
              </a:cxn>
              <a:cxn ang="0">
                <a:pos x="289" y="2"/>
              </a:cxn>
              <a:cxn ang="0">
                <a:pos x="303" y="18"/>
              </a:cxn>
              <a:cxn ang="0">
                <a:pos x="291" y="35"/>
              </a:cxn>
              <a:cxn ang="0">
                <a:pos x="271" y="59"/>
              </a:cxn>
              <a:cxn ang="0">
                <a:pos x="239" y="93"/>
              </a:cxn>
              <a:cxn ang="0">
                <a:pos x="217" y="123"/>
              </a:cxn>
              <a:cxn ang="0">
                <a:pos x="222" y="180"/>
              </a:cxn>
              <a:cxn ang="0">
                <a:pos x="248" y="237"/>
              </a:cxn>
              <a:cxn ang="0">
                <a:pos x="229" y="271"/>
              </a:cxn>
              <a:cxn ang="0">
                <a:pos x="230" y="307"/>
              </a:cxn>
              <a:cxn ang="0">
                <a:pos x="196" y="296"/>
              </a:cxn>
              <a:cxn ang="0">
                <a:pos x="185" y="258"/>
              </a:cxn>
              <a:cxn ang="0">
                <a:pos x="204" y="244"/>
              </a:cxn>
              <a:cxn ang="0">
                <a:pos x="180" y="223"/>
              </a:cxn>
              <a:cxn ang="0">
                <a:pos x="150" y="246"/>
              </a:cxn>
              <a:cxn ang="0">
                <a:pos x="162" y="283"/>
              </a:cxn>
              <a:cxn ang="0">
                <a:pos x="168" y="308"/>
              </a:cxn>
              <a:cxn ang="0">
                <a:pos x="139" y="341"/>
              </a:cxn>
              <a:cxn ang="0">
                <a:pos x="133" y="313"/>
              </a:cxn>
              <a:cxn ang="0">
                <a:pos x="134" y="305"/>
              </a:cxn>
              <a:cxn ang="0">
                <a:pos x="109" y="270"/>
              </a:cxn>
              <a:cxn ang="0">
                <a:pos x="113" y="208"/>
              </a:cxn>
              <a:cxn ang="0">
                <a:pos x="107" y="143"/>
              </a:cxn>
              <a:cxn ang="0">
                <a:pos x="67" y="101"/>
              </a:cxn>
              <a:cxn ang="0">
                <a:pos x="65" y="89"/>
              </a:cxn>
              <a:cxn ang="0">
                <a:pos x="52" y="68"/>
              </a:cxn>
              <a:cxn ang="0">
                <a:pos x="27" y="38"/>
              </a:cxn>
              <a:cxn ang="0">
                <a:pos x="14" y="29"/>
              </a:cxn>
              <a:cxn ang="0">
                <a:pos x="2" y="14"/>
              </a:cxn>
              <a:cxn ang="0">
                <a:pos x="24" y="0"/>
              </a:cxn>
              <a:cxn ang="0">
                <a:pos x="40" y="14"/>
              </a:cxn>
              <a:cxn ang="0">
                <a:pos x="58" y="36"/>
              </a:cxn>
              <a:cxn ang="0">
                <a:pos x="86" y="64"/>
              </a:cxn>
              <a:cxn ang="0">
                <a:pos x="115" y="83"/>
              </a:cxn>
              <a:cxn ang="0">
                <a:pos x="117" y="81"/>
              </a:cxn>
              <a:cxn ang="0">
                <a:pos x="117" y="74"/>
              </a:cxn>
              <a:cxn ang="0">
                <a:pos x="104" y="56"/>
              </a:cxn>
              <a:cxn ang="0">
                <a:pos x="107" y="19"/>
              </a:cxn>
              <a:cxn ang="0">
                <a:pos x="141" y="6"/>
              </a:cxn>
              <a:cxn ang="0">
                <a:pos x="179" y="12"/>
              </a:cxn>
              <a:cxn ang="0">
                <a:pos x="192" y="44"/>
              </a:cxn>
              <a:cxn ang="0">
                <a:pos x="194" y="68"/>
              </a:cxn>
              <a:cxn ang="0">
                <a:pos x="183" y="91"/>
              </a:cxn>
            </a:cxnLst>
            <a:rect l="0" t="0" r="r" b="b"/>
            <a:pathLst>
              <a:path w="303" h="341">
                <a:moveTo>
                  <a:pt x="179" y="95"/>
                </a:moveTo>
                <a:lnTo>
                  <a:pt x="181" y="95"/>
                </a:lnTo>
                <a:lnTo>
                  <a:pt x="185" y="94"/>
                </a:lnTo>
                <a:lnTo>
                  <a:pt x="192" y="93"/>
                </a:lnTo>
                <a:lnTo>
                  <a:pt x="196" y="93"/>
                </a:lnTo>
                <a:lnTo>
                  <a:pt x="197" y="90"/>
                </a:lnTo>
                <a:lnTo>
                  <a:pt x="202" y="86"/>
                </a:lnTo>
                <a:lnTo>
                  <a:pt x="206" y="81"/>
                </a:lnTo>
                <a:lnTo>
                  <a:pt x="212" y="80"/>
                </a:lnTo>
                <a:lnTo>
                  <a:pt x="214" y="77"/>
                </a:lnTo>
                <a:lnTo>
                  <a:pt x="219" y="71"/>
                </a:lnTo>
                <a:lnTo>
                  <a:pt x="227" y="64"/>
                </a:lnTo>
                <a:lnTo>
                  <a:pt x="236" y="56"/>
                </a:lnTo>
                <a:lnTo>
                  <a:pt x="246" y="47"/>
                </a:lnTo>
                <a:lnTo>
                  <a:pt x="253" y="38"/>
                </a:lnTo>
                <a:lnTo>
                  <a:pt x="261" y="33"/>
                </a:lnTo>
                <a:lnTo>
                  <a:pt x="267" y="28"/>
                </a:lnTo>
                <a:lnTo>
                  <a:pt x="268" y="26"/>
                </a:lnTo>
                <a:lnTo>
                  <a:pt x="268" y="21"/>
                </a:lnTo>
                <a:lnTo>
                  <a:pt x="268" y="15"/>
                </a:lnTo>
                <a:lnTo>
                  <a:pt x="269" y="10"/>
                </a:lnTo>
                <a:lnTo>
                  <a:pt x="273" y="5"/>
                </a:lnTo>
                <a:lnTo>
                  <a:pt x="281" y="2"/>
                </a:lnTo>
                <a:lnTo>
                  <a:pt x="289" y="2"/>
                </a:lnTo>
                <a:lnTo>
                  <a:pt x="294" y="5"/>
                </a:lnTo>
                <a:lnTo>
                  <a:pt x="298" y="10"/>
                </a:lnTo>
                <a:lnTo>
                  <a:pt x="302" y="13"/>
                </a:lnTo>
                <a:lnTo>
                  <a:pt x="303" y="18"/>
                </a:lnTo>
                <a:lnTo>
                  <a:pt x="303" y="22"/>
                </a:lnTo>
                <a:lnTo>
                  <a:pt x="301" y="27"/>
                </a:lnTo>
                <a:lnTo>
                  <a:pt x="297" y="32"/>
                </a:lnTo>
                <a:lnTo>
                  <a:pt x="291" y="35"/>
                </a:lnTo>
                <a:lnTo>
                  <a:pt x="285" y="38"/>
                </a:lnTo>
                <a:lnTo>
                  <a:pt x="282" y="44"/>
                </a:lnTo>
                <a:lnTo>
                  <a:pt x="277" y="51"/>
                </a:lnTo>
                <a:lnTo>
                  <a:pt x="271" y="59"/>
                </a:lnTo>
                <a:lnTo>
                  <a:pt x="263" y="68"/>
                </a:lnTo>
                <a:lnTo>
                  <a:pt x="255" y="78"/>
                </a:lnTo>
                <a:lnTo>
                  <a:pt x="247" y="86"/>
                </a:lnTo>
                <a:lnTo>
                  <a:pt x="239" y="93"/>
                </a:lnTo>
                <a:lnTo>
                  <a:pt x="234" y="98"/>
                </a:lnTo>
                <a:lnTo>
                  <a:pt x="235" y="105"/>
                </a:lnTo>
                <a:lnTo>
                  <a:pt x="227" y="115"/>
                </a:lnTo>
                <a:lnTo>
                  <a:pt x="217" y="123"/>
                </a:lnTo>
                <a:lnTo>
                  <a:pt x="212" y="131"/>
                </a:lnTo>
                <a:lnTo>
                  <a:pt x="214" y="143"/>
                </a:lnTo>
                <a:lnTo>
                  <a:pt x="218" y="163"/>
                </a:lnTo>
                <a:lnTo>
                  <a:pt x="222" y="180"/>
                </a:lnTo>
                <a:lnTo>
                  <a:pt x="221" y="190"/>
                </a:lnTo>
                <a:lnTo>
                  <a:pt x="230" y="202"/>
                </a:lnTo>
                <a:lnTo>
                  <a:pt x="240" y="220"/>
                </a:lnTo>
                <a:lnTo>
                  <a:pt x="248" y="237"/>
                </a:lnTo>
                <a:lnTo>
                  <a:pt x="248" y="247"/>
                </a:lnTo>
                <a:lnTo>
                  <a:pt x="242" y="253"/>
                </a:lnTo>
                <a:lnTo>
                  <a:pt x="235" y="262"/>
                </a:lnTo>
                <a:lnTo>
                  <a:pt x="229" y="271"/>
                </a:lnTo>
                <a:lnTo>
                  <a:pt x="221" y="281"/>
                </a:lnTo>
                <a:lnTo>
                  <a:pt x="225" y="288"/>
                </a:lnTo>
                <a:lnTo>
                  <a:pt x="230" y="297"/>
                </a:lnTo>
                <a:lnTo>
                  <a:pt x="230" y="307"/>
                </a:lnTo>
                <a:lnTo>
                  <a:pt x="223" y="313"/>
                </a:lnTo>
                <a:lnTo>
                  <a:pt x="213" y="312"/>
                </a:lnTo>
                <a:lnTo>
                  <a:pt x="205" y="305"/>
                </a:lnTo>
                <a:lnTo>
                  <a:pt x="196" y="296"/>
                </a:lnTo>
                <a:lnTo>
                  <a:pt x="187" y="283"/>
                </a:lnTo>
                <a:lnTo>
                  <a:pt x="180" y="271"/>
                </a:lnTo>
                <a:lnTo>
                  <a:pt x="180" y="263"/>
                </a:lnTo>
                <a:lnTo>
                  <a:pt x="185" y="258"/>
                </a:lnTo>
                <a:lnTo>
                  <a:pt x="192" y="255"/>
                </a:lnTo>
                <a:lnTo>
                  <a:pt x="196" y="253"/>
                </a:lnTo>
                <a:lnTo>
                  <a:pt x="200" y="248"/>
                </a:lnTo>
                <a:lnTo>
                  <a:pt x="204" y="244"/>
                </a:lnTo>
                <a:lnTo>
                  <a:pt x="206" y="238"/>
                </a:lnTo>
                <a:lnTo>
                  <a:pt x="198" y="231"/>
                </a:lnTo>
                <a:lnTo>
                  <a:pt x="189" y="225"/>
                </a:lnTo>
                <a:lnTo>
                  <a:pt x="180" y="223"/>
                </a:lnTo>
                <a:lnTo>
                  <a:pt x="172" y="224"/>
                </a:lnTo>
                <a:lnTo>
                  <a:pt x="164" y="230"/>
                </a:lnTo>
                <a:lnTo>
                  <a:pt x="158" y="238"/>
                </a:lnTo>
                <a:lnTo>
                  <a:pt x="150" y="246"/>
                </a:lnTo>
                <a:lnTo>
                  <a:pt x="142" y="253"/>
                </a:lnTo>
                <a:lnTo>
                  <a:pt x="154" y="264"/>
                </a:lnTo>
                <a:lnTo>
                  <a:pt x="160" y="275"/>
                </a:lnTo>
                <a:lnTo>
                  <a:pt x="162" y="283"/>
                </a:lnTo>
                <a:lnTo>
                  <a:pt x="160" y="286"/>
                </a:lnTo>
                <a:lnTo>
                  <a:pt x="171" y="292"/>
                </a:lnTo>
                <a:lnTo>
                  <a:pt x="172" y="300"/>
                </a:lnTo>
                <a:lnTo>
                  <a:pt x="168" y="308"/>
                </a:lnTo>
                <a:lnTo>
                  <a:pt x="163" y="319"/>
                </a:lnTo>
                <a:lnTo>
                  <a:pt x="156" y="328"/>
                </a:lnTo>
                <a:lnTo>
                  <a:pt x="149" y="336"/>
                </a:lnTo>
                <a:lnTo>
                  <a:pt x="139" y="341"/>
                </a:lnTo>
                <a:lnTo>
                  <a:pt x="130" y="339"/>
                </a:lnTo>
                <a:lnTo>
                  <a:pt x="125" y="334"/>
                </a:lnTo>
                <a:lnTo>
                  <a:pt x="128" y="323"/>
                </a:lnTo>
                <a:lnTo>
                  <a:pt x="133" y="313"/>
                </a:lnTo>
                <a:lnTo>
                  <a:pt x="137" y="305"/>
                </a:lnTo>
                <a:lnTo>
                  <a:pt x="137" y="305"/>
                </a:lnTo>
                <a:lnTo>
                  <a:pt x="135" y="305"/>
                </a:lnTo>
                <a:lnTo>
                  <a:pt x="134" y="305"/>
                </a:lnTo>
                <a:lnTo>
                  <a:pt x="130" y="305"/>
                </a:lnTo>
                <a:lnTo>
                  <a:pt x="128" y="299"/>
                </a:lnTo>
                <a:lnTo>
                  <a:pt x="118" y="285"/>
                </a:lnTo>
                <a:lnTo>
                  <a:pt x="109" y="270"/>
                </a:lnTo>
                <a:lnTo>
                  <a:pt x="99" y="260"/>
                </a:lnTo>
                <a:lnTo>
                  <a:pt x="96" y="248"/>
                </a:lnTo>
                <a:lnTo>
                  <a:pt x="103" y="229"/>
                </a:lnTo>
                <a:lnTo>
                  <a:pt x="113" y="208"/>
                </a:lnTo>
                <a:lnTo>
                  <a:pt x="122" y="192"/>
                </a:lnTo>
                <a:lnTo>
                  <a:pt x="115" y="184"/>
                </a:lnTo>
                <a:lnTo>
                  <a:pt x="111" y="166"/>
                </a:lnTo>
                <a:lnTo>
                  <a:pt x="107" y="143"/>
                </a:lnTo>
                <a:lnTo>
                  <a:pt x="99" y="121"/>
                </a:lnTo>
                <a:lnTo>
                  <a:pt x="83" y="112"/>
                </a:lnTo>
                <a:lnTo>
                  <a:pt x="73" y="106"/>
                </a:lnTo>
                <a:lnTo>
                  <a:pt x="67" y="101"/>
                </a:lnTo>
                <a:lnTo>
                  <a:pt x="63" y="97"/>
                </a:lnTo>
                <a:lnTo>
                  <a:pt x="63" y="94"/>
                </a:lnTo>
                <a:lnTo>
                  <a:pt x="63" y="91"/>
                </a:lnTo>
                <a:lnTo>
                  <a:pt x="65" y="89"/>
                </a:lnTo>
                <a:lnTo>
                  <a:pt x="66" y="86"/>
                </a:lnTo>
                <a:lnTo>
                  <a:pt x="63" y="81"/>
                </a:lnTo>
                <a:lnTo>
                  <a:pt x="58" y="75"/>
                </a:lnTo>
                <a:lnTo>
                  <a:pt x="52" y="68"/>
                </a:lnTo>
                <a:lnTo>
                  <a:pt x="45" y="60"/>
                </a:lnTo>
                <a:lnTo>
                  <a:pt x="37" y="52"/>
                </a:lnTo>
                <a:lnTo>
                  <a:pt x="32" y="45"/>
                </a:lnTo>
                <a:lnTo>
                  <a:pt x="27" y="38"/>
                </a:lnTo>
                <a:lnTo>
                  <a:pt x="24" y="34"/>
                </a:lnTo>
                <a:lnTo>
                  <a:pt x="21" y="32"/>
                </a:lnTo>
                <a:lnTo>
                  <a:pt x="19" y="30"/>
                </a:lnTo>
                <a:lnTo>
                  <a:pt x="14" y="29"/>
                </a:lnTo>
                <a:lnTo>
                  <a:pt x="10" y="29"/>
                </a:lnTo>
                <a:lnTo>
                  <a:pt x="2" y="25"/>
                </a:lnTo>
                <a:lnTo>
                  <a:pt x="0" y="20"/>
                </a:lnTo>
                <a:lnTo>
                  <a:pt x="2" y="14"/>
                </a:lnTo>
                <a:lnTo>
                  <a:pt x="6" y="8"/>
                </a:lnTo>
                <a:lnTo>
                  <a:pt x="11" y="3"/>
                </a:lnTo>
                <a:lnTo>
                  <a:pt x="18" y="0"/>
                </a:lnTo>
                <a:lnTo>
                  <a:pt x="24" y="0"/>
                </a:lnTo>
                <a:lnTo>
                  <a:pt x="31" y="3"/>
                </a:lnTo>
                <a:lnTo>
                  <a:pt x="35" y="6"/>
                </a:lnTo>
                <a:lnTo>
                  <a:pt x="37" y="10"/>
                </a:lnTo>
                <a:lnTo>
                  <a:pt x="40" y="14"/>
                </a:lnTo>
                <a:lnTo>
                  <a:pt x="40" y="21"/>
                </a:lnTo>
                <a:lnTo>
                  <a:pt x="45" y="25"/>
                </a:lnTo>
                <a:lnTo>
                  <a:pt x="52" y="29"/>
                </a:lnTo>
                <a:lnTo>
                  <a:pt x="58" y="36"/>
                </a:lnTo>
                <a:lnTo>
                  <a:pt x="66" y="43"/>
                </a:lnTo>
                <a:lnTo>
                  <a:pt x="73" y="50"/>
                </a:lnTo>
                <a:lnTo>
                  <a:pt x="79" y="57"/>
                </a:lnTo>
                <a:lnTo>
                  <a:pt x="86" y="64"/>
                </a:lnTo>
                <a:lnTo>
                  <a:pt x="90" y="70"/>
                </a:lnTo>
                <a:lnTo>
                  <a:pt x="95" y="70"/>
                </a:lnTo>
                <a:lnTo>
                  <a:pt x="104" y="75"/>
                </a:lnTo>
                <a:lnTo>
                  <a:pt x="115" y="83"/>
                </a:lnTo>
                <a:lnTo>
                  <a:pt x="122" y="90"/>
                </a:lnTo>
                <a:lnTo>
                  <a:pt x="121" y="89"/>
                </a:lnTo>
                <a:lnTo>
                  <a:pt x="120" y="86"/>
                </a:lnTo>
                <a:lnTo>
                  <a:pt x="117" y="81"/>
                </a:lnTo>
                <a:lnTo>
                  <a:pt x="116" y="75"/>
                </a:lnTo>
                <a:lnTo>
                  <a:pt x="116" y="72"/>
                </a:lnTo>
                <a:lnTo>
                  <a:pt x="117" y="73"/>
                </a:lnTo>
                <a:lnTo>
                  <a:pt x="117" y="74"/>
                </a:lnTo>
                <a:lnTo>
                  <a:pt x="112" y="73"/>
                </a:lnTo>
                <a:lnTo>
                  <a:pt x="107" y="68"/>
                </a:lnTo>
                <a:lnTo>
                  <a:pt x="104" y="62"/>
                </a:lnTo>
                <a:lnTo>
                  <a:pt x="104" y="56"/>
                </a:lnTo>
                <a:lnTo>
                  <a:pt x="107" y="53"/>
                </a:lnTo>
                <a:lnTo>
                  <a:pt x="103" y="40"/>
                </a:lnTo>
                <a:lnTo>
                  <a:pt x="103" y="28"/>
                </a:lnTo>
                <a:lnTo>
                  <a:pt x="107" y="19"/>
                </a:lnTo>
                <a:lnTo>
                  <a:pt x="113" y="13"/>
                </a:lnTo>
                <a:lnTo>
                  <a:pt x="121" y="10"/>
                </a:lnTo>
                <a:lnTo>
                  <a:pt x="132" y="7"/>
                </a:lnTo>
                <a:lnTo>
                  <a:pt x="141" y="6"/>
                </a:lnTo>
                <a:lnTo>
                  <a:pt x="150" y="7"/>
                </a:lnTo>
                <a:lnTo>
                  <a:pt x="162" y="5"/>
                </a:lnTo>
                <a:lnTo>
                  <a:pt x="172" y="7"/>
                </a:lnTo>
                <a:lnTo>
                  <a:pt x="179" y="12"/>
                </a:lnTo>
                <a:lnTo>
                  <a:pt x="185" y="20"/>
                </a:lnTo>
                <a:lnTo>
                  <a:pt x="188" y="28"/>
                </a:lnTo>
                <a:lnTo>
                  <a:pt x="191" y="37"/>
                </a:lnTo>
                <a:lnTo>
                  <a:pt x="192" y="44"/>
                </a:lnTo>
                <a:lnTo>
                  <a:pt x="192" y="49"/>
                </a:lnTo>
                <a:lnTo>
                  <a:pt x="194" y="52"/>
                </a:lnTo>
                <a:lnTo>
                  <a:pt x="196" y="60"/>
                </a:lnTo>
                <a:lnTo>
                  <a:pt x="194" y="68"/>
                </a:lnTo>
                <a:lnTo>
                  <a:pt x="191" y="71"/>
                </a:lnTo>
                <a:lnTo>
                  <a:pt x="189" y="77"/>
                </a:lnTo>
                <a:lnTo>
                  <a:pt x="187" y="85"/>
                </a:lnTo>
                <a:lnTo>
                  <a:pt x="183" y="91"/>
                </a:lnTo>
                <a:lnTo>
                  <a:pt x="179" y="95"/>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270" name="Freeform 14"/>
          <p:cNvSpPr>
            <a:spLocks/>
          </p:cNvSpPr>
          <p:nvPr/>
        </p:nvSpPr>
        <p:spPr bwMode="auto">
          <a:xfrm>
            <a:off x="6969125" y="3275013"/>
            <a:ext cx="228600" cy="544512"/>
          </a:xfrm>
          <a:custGeom>
            <a:avLst/>
            <a:gdLst/>
            <a:ahLst/>
            <a:cxnLst>
              <a:cxn ang="0">
                <a:pos x="248" y="488"/>
              </a:cxn>
              <a:cxn ang="0">
                <a:pos x="278" y="549"/>
              </a:cxn>
              <a:cxn ang="0">
                <a:pos x="283" y="586"/>
              </a:cxn>
              <a:cxn ang="0">
                <a:pos x="312" y="580"/>
              </a:cxn>
              <a:cxn ang="0">
                <a:pos x="299" y="547"/>
              </a:cxn>
              <a:cxn ang="0">
                <a:pos x="282" y="484"/>
              </a:cxn>
              <a:cxn ang="0">
                <a:pos x="290" y="450"/>
              </a:cxn>
              <a:cxn ang="0">
                <a:pos x="256" y="373"/>
              </a:cxn>
              <a:cxn ang="0">
                <a:pos x="196" y="257"/>
              </a:cxn>
              <a:cxn ang="0">
                <a:pos x="210" y="245"/>
              </a:cxn>
              <a:cxn ang="0">
                <a:pos x="219" y="201"/>
              </a:cxn>
              <a:cxn ang="0">
                <a:pos x="244" y="226"/>
              </a:cxn>
              <a:cxn ang="0">
                <a:pos x="286" y="260"/>
              </a:cxn>
              <a:cxn ang="0">
                <a:pos x="345" y="281"/>
              </a:cxn>
              <a:cxn ang="0">
                <a:pos x="375" y="255"/>
              </a:cxn>
              <a:cxn ang="0">
                <a:pos x="348" y="253"/>
              </a:cxn>
              <a:cxn ang="0">
                <a:pos x="327" y="238"/>
              </a:cxn>
              <a:cxn ang="0">
                <a:pos x="290" y="214"/>
              </a:cxn>
              <a:cxn ang="0">
                <a:pos x="257" y="177"/>
              </a:cxn>
              <a:cxn ang="0">
                <a:pos x="225" y="143"/>
              </a:cxn>
              <a:cxn ang="0">
                <a:pos x="204" y="132"/>
              </a:cxn>
              <a:cxn ang="0">
                <a:pos x="176" y="120"/>
              </a:cxn>
              <a:cxn ang="0">
                <a:pos x="166" y="106"/>
              </a:cxn>
              <a:cxn ang="0">
                <a:pos x="173" y="83"/>
              </a:cxn>
              <a:cxn ang="0">
                <a:pos x="176" y="16"/>
              </a:cxn>
              <a:cxn ang="0">
                <a:pos x="84" y="14"/>
              </a:cxn>
              <a:cxn ang="0">
                <a:pos x="89" y="22"/>
              </a:cxn>
              <a:cxn ang="0">
                <a:pos x="91" y="44"/>
              </a:cxn>
              <a:cxn ang="0">
                <a:pos x="103" y="78"/>
              </a:cxn>
              <a:cxn ang="0">
                <a:pos x="120" y="105"/>
              </a:cxn>
              <a:cxn ang="0">
                <a:pos x="112" y="117"/>
              </a:cxn>
              <a:cxn ang="0">
                <a:pos x="87" y="140"/>
              </a:cxn>
              <a:cxn ang="0">
                <a:pos x="74" y="158"/>
              </a:cxn>
              <a:cxn ang="0">
                <a:pos x="58" y="247"/>
              </a:cxn>
              <a:cxn ang="0">
                <a:pos x="21" y="241"/>
              </a:cxn>
              <a:cxn ang="0">
                <a:pos x="4" y="282"/>
              </a:cxn>
              <a:cxn ang="0">
                <a:pos x="37" y="282"/>
              </a:cxn>
              <a:cxn ang="0">
                <a:pos x="54" y="293"/>
              </a:cxn>
              <a:cxn ang="0">
                <a:pos x="99" y="247"/>
              </a:cxn>
              <a:cxn ang="0">
                <a:pos x="114" y="245"/>
              </a:cxn>
              <a:cxn ang="0">
                <a:pos x="129" y="256"/>
              </a:cxn>
              <a:cxn ang="0">
                <a:pos x="107" y="459"/>
              </a:cxn>
              <a:cxn ang="0">
                <a:pos x="138" y="504"/>
              </a:cxn>
              <a:cxn ang="0">
                <a:pos x="137" y="560"/>
              </a:cxn>
              <a:cxn ang="0">
                <a:pos x="108" y="577"/>
              </a:cxn>
              <a:cxn ang="0">
                <a:pos x="116" y="586"/>
              </a:cxn>
              <a:cxn ang="0">
                <a:pos x="151" y="582"/>
              </a:cxn>
              <a:cxn ang="0">
                <a:pos x="169" y="585"/>
              </a:cxn>
              <a:cxn ang="0">
                <a:pos x="179" y="557"/>
              </a:cxn>
              <a:cxn ang="0">
                <a:pos x="169" y="503"/>
              </a:cxn>
              <a:cxn ang="0">
                <a:pos x="172" y="458"/>
              </a:cxn>
              <a:cxn ang="0">
                <a:pos x="210" y="456"/>
              </a:cxn>
            </a:cxnLst>
            <a:rect l="0" t="0" r="r" b="b"/>
            <a:pathLst>
              <a:path w="375" h="597">
                <a:moveTo>
                  <a:pt x="231" y="455"/>
                </a:moveTo>
                <a:lnTo>
                  <a:pt x="234" y="459"/>
                </a:lnTo>
                <a:lnTo>
                  <a:pt x="238" y="467"/>
                </a:lnTo>
                <a:lnTo>
                  <a:pt x="243" y="477"/>
                </a:lnTo>
                <a:lnTo>
                  <a:pt x="248" y="488"/>
                </a:lnTo>
                <a:lnTo>
                  <a:pt x="255" y="500"/>
                </a:lnTo>
                <a:lnTo>
                  <a:pt x="261" y="511"/>
                </a:lnTo>
                <a:lnTo>
                  <a:pt x="266" y="523"/>
                </a:lnTo>
                <a:lnTo>
                  <a:pt x="272" y="533"/>
                </a:lnTo>
                <a:lnTo>
                  <a:pt x="278" y="549"/>
                </a:lnTo>
                <a:lnTo>
                  <a:pt x="280" y="561"/>
                </a:lnTo>
                <a:lnTo>
                  <a:pt x="280" y="569"/>
                </a:lnTo>
                <a:lnTo>
                  <a:pt x="278" y="573"/>
                </a:lnTo>
                <a:lnTo>
                  <a:pt x="280" y="579"/>
                </a:lnTo>
                <a:lnTo>
                  <a:pt x="283" y="586"/>
                </a:lnTo>
                <a:lnTo>
                  <a:pt x="290" y="592"/>
                </a:lnTo>
                <a:lnTo>
                  <a:pt x="298" y="597"/>
                </a:lnTo>
                <a:lnTo>
                  <a:pt x="304" y="595"/>
                </a:lnTo>
                <a:lnTo>
                  <a:pt x="310" y="590"/>
                </a:lnTo>
                <a:lnTo>
                  <a:pt x="312" y="580"/>
                </a:lnTo>
                <a:lnTo>
                  <a:pt x="314" y="572"/>
                </a:lnTo>
                <a:lnTo>
                  <a:pt x="312" y="565"/>
                </a:lnTo>
                <a:lnTo>
                  <a:pt x="311" y="560"/>
                </a:lnTo>
                <a:lnTo>
                  <a:pt x="306" y="554"/>
                </a:lnTo>
                <a:lnTo>
                  <a:pt x="299" y="547"/>
                </a:lnTo>
                <a:lnTo>
                  <a:pt x="293" y="535"/>
                </a:lnTo>
                <a:lnTo>
                  <a:pt x="287" y="520"/>
                </a:lnTo>
                <a:lnTo>
                  <a:pt x="285" y="505"/>
                </a:lnTo>
                <a:lnTo>
                  <a:pt x="283" y="494"/>
                </a:lnTo>
                <a:lnTo>
                  <a:pt x="282" y="484"/>
                </a:lnTo>
                <a:lnTo>
                  <a:pt x="281" y="471"/>
                </a:lnTo>
                <a:lnTo>
                  <a:pt x="276" y="458"/>
                </a:lnTo>
                <a:lnTo>
                  <a:pt x="269" y="451"/>
                </a:lnTo>
                <a:lnTo>
                  <a:pt x="283" y="451"/>
                </a:lnTo>
                <a:lnTo>
                  <a:pt x="290" y="450"/>
                </a:lnTo>
                <a:lnTo>
                  <a:pt x="294" y="450"/>
                </a:lnTo>
                <a:lnTo>
                  <a:pt x="299" y="449"/>
                </a:lnTo>
                <a:lnTo>
                  <a:pt x="282" y="429"/>
                </a:lnTo>
                <a:lnTo>
                  <a:pt x="268" y="403"/>
                </a:lnTo>
                <a:lnTo>
                  <a:pt x="256" y="373"/>
                </a:lnTo>
                <a:lnTo>
                  <a:pt x="245" y="340"/>
                </a:lnTo>
                <a:lnTo>
                  <a:pt x="235" y="312"/>
                </a:lnTo>
                <a:lnTo>
                  <a:pt x="225" y="286"/>
                </a:lnTo>
                <a:lnTo>
                  <a:pt x="211" y="267"/>
                </a:lnTo>
                <a:lnTo>
                  <a:pt x="196" y="257"/>
                </a:lnTo>
                <a:lnTo>
                  <a:pt x="202" y="257"/>
                </a:lnTo>
                <a:lnTo>
                  <a:pt x="209" y="256"/>
                </a:lnTo>
                <a:lnTo>
                  <a:pt x="211" y="256"/>
                </a:lnTo>
                <a:lnTo>
                  <a:pt x="213" y="256"/>
                </a:lnTo>
                <a:lnTo>
                  <a:pt x="210" y="245"/>
                </a:lnTo>
                <a:lnTo>
                  <a:pt x="207" y="224"/>
                </a:lnTo>
                <a:lnTo>
                  <a:pt x="206" y="204"/>
                </a:lnTo>
                <a:lnTo>
                  <a:pt x="207" y="193"/>
                </a:lnTo>
                <a:lnTo>
                  <a:pt x="213" y="196"/>
                </a:lnTo>
                <a:lnTo>
                  <a:pt x="219" y="201"/>
                </a:lnTo>
                <a:lnTo>
                  <a:pt x="225" y="206"/>
                </a:lnTo>
                <a:lnTo>
                  <a:pt x="230" y="211"/>
                </a:lnTo>
                <a:lnTo>
                  <a:pt x="235" y="217"/>
                </a:lnTo>
                <a:lnTo>
                  <a:pt x="240" y="223"/>
                </a:lnTo>
                <a:lnTo>
                  <a:pt x="244" y="226"/>
                </a:lnTo>
                <a:lnTo>
                  <a:pt x="248" y="230"/>
                </a:lnTo>
                <a:lnTo>
                  <a:pt x="253" y="234"/>
                </a:lnTo>
                <a:lnTo>
                  <a:pt x="263" y="241"/>
                </a:lnTo>
                <a:lnTo>
                  <a:pt x="273" y="251"/>
                </a:lnTo>
                <a:lnTo>
                  <a:pt x="286" y="260"/>
                </a:lnTo>
                <a:lnTo>
                  <a:pt x="301" y="269"/>
                </a:lnTo>
                <a:lnTo>
                  <a:pt x="314" y="275"/>
                </a:lnTo>
                <a:lnTo>
                  <a:pt x="325" y="278"/>
                </a:lnTo>
                <a:lnTo>
                  <a:pt x="336" y="277"/>
                </a:lnTo>
                <a:lnTo>
                  <a:pt x="345" y="281"/>
                </a:lnTo>
                <a:lnTo>
                  <a:pt x="356" y="283"/>
                </a:lnTo>
                <a:lnTo>
                  <a:pt x="366" y="281"/>
                </a:lnTo>
                <a:lnTo>
                  <a:pt x="373" y="272"/>
                </a:lnTo>
                <a:lnTo>
                  <a:pt x="375" y="262"/>
                </a:lnTo>
                <a:lnTo>
                  <a:pt x="375" y="255"/>
                </a:lnTo>
                <a:lnTo>
                  <a:pt x="370" y="251"/>
                </a:lnTo>
                <a:lnTo>
                  <a:pt x="365" y="248"/>
                </a:lnTo>
                <a:lnTo>
                  <a:pt x="360" y="248"/>
                </a:lnTo>
                <a:lnTo>
                  <a:pt x="353" y="249"/>
                </a:lnTo>
                <a:lnTo>
                  <a:pt x="348" y="253"/>
                </a:lnTo>
                <a:lnTo>
                  <a:pt x="344" y="255"/>
                </a:lnTo>
                <a:lnTo>
                  <a:pt x="344" y="251"/>
                </a:lnTo>
                <a:lnTo>
                  <a:pt x="341" y="246"/>
                </a:lnTo>
                <a:lnTo>
                  <a:pt x="336" y="242"/>
                </a:lnTo>
                <a:lnTo>
                  <a:pt x="327" y="238"/>
                </a:lnTo>
                <a:lnTo>
                  <a:pt x="320" y="234"/>
                </a:lnTo>
                <a:lnTo>
                  <a:pt x="314" y="230"/>
                </a:lnTo>
                <a:lnTo>
                  <a:pt x="306" y="225"/>
                </a:lnTo>
                <a:lnTo>
                  <a:pt x="298" y="219"/>
                </a:lnTo>
                <a:lnTo>
                  <a:pt x="290" y="214"/>
                </a:lnTo>
                <a:lnTo>
                  <a:pt x="282" y="207"/>
                </a:lnTo>
                <a:lnTo>
                  <a:pt x="276" y="200"/>
                </a:lnTo>
                <a:lnTo>
                  <a:pt x="270" y="193"/>
                </a:lnTo>
                <a:lnTo>
                  <a:pt x="265" y="185"/>
                </a:lnTo>
                <a:lnTo>
                  <a:pt x="257" y="177"/>
                </a:lnTo>
                <a:lnTo>
                  <a:pt x="249" y="169"/>
                </a:lnTo>
                <a:lnTo>
                  <a:pt x="242" y="161"/>
                </a:lnTo>
                <a:lnTo>
                  <a:pt x="234" y="154"/>
                </a:lnTo>
                <a:lnTo>
                  <a:pt x="228" y="148"/>
                </a:lnTo>
                <a:lnTo>
                  <a:pt x="225" y="143"/>
                </a:lnTo>
                <a:lnTo>
                  <a:pt x="223" y="140"/>
                </a:lnTo>
                <a:lnTo>
                  <a:pt x="222" y="138"/>
                </a:lnTo>
                <a:lnTo>
                  <a:pt x="218" y="135"/>
                </a:lnTo>
                <a:lnTo>
                  <a:pt x="211" y="133"/>
                </a:lnTo>
                <a:lnTo>
                  <a:pt x="204" y="132"/>
                </a:lnTo>
                <a:lnTo>
                  <a:pt x="196" y="129"/>
                </a:lnTo>
                <a:lnTo>
                  <a:pt x="188" y="128"/>
                </a:lnTo>
                <a:lnTo>
                  <a:pt x="180" y="126"/>
                </a:lnTo>
                <a:lnTo>
                  <a:pt x="175" y="125"/>
                </a:lnTo>
                <a:lnTo>
                  <a:pt x="176" y="120"/>
                </a:lnTo>
                <a:lnTo>
                  <a:pt x="173" y="117"/>
                </a:lnTo>
                <a:lnTo>
                  <a:pt x="169" y="114"/>
                </a:lnTo>
                <a:lnTo>
                  <a:pt x="166" y="114"/>
                </a:lnTo>
                <a:lnTo>
                  <a:pt x="166" y="111"/>
                </a:lnTo>
                <a:lnTo>
                  <a:pt x="166" y="106"/>
                </a:lnTo>
                <a:lnTo>
                  <a:pt x="166" y="103"/>
                </a:lnTo>
                <a:lnTo>
                  <a:pt x="166" y="102"/>
                </a:lnTo>
                <a:lnTo>
                  <a:pt x="168" y="96"/>
                </a:lnTo>
                <a:lnTo>
                  <a:pt x="172" y="89"/>
                </a:lnTo>
                <a:lnTo>
                  <a:pt x="173" y="83"/>
                </a:lnTo>
                <a:lnTo>
                  <a:pt x="172" y="78"/>
                </a:lnTo>
                <a:lnTo>
                  <a:pt x="180" y="64"/>
                </a:lnTo>
                <a:lnTo>
                  <a:pt x="185" y="48"/>
                </a:lnTo>
                <a:lnTo>
                  <a:pt x="184" y="31"/>
                </a:lnTo>
                <a:lnTo>
                  <a:pt x="176" y="16"/>
                </a:lnTo>
                <a:lnTo>
                  <a:pt x="163" y="6"/>
                </a:lnTo>
                <a:lnTo>
                  <a:pt x="141" y="0"/>
                </a:lnTo>
                <a:lnTo>
                  <a:pt x="112" y="1"/>
                </a:lnTo>
                <a:lnTo>
                  <a:pt x="72" y="12"/>
                </a:lnTo>
                <a:lnTo>
                  <a:pt x="84" y="14"/>
                </a:lnTo>
                <a:lnTo>
                  <a:pt x="95" y="20"/>
                </a:lnTo>
                <a:lnTo>
                  <a:pt x="103" y="24"/>
                </a:lnTo>
                <a:lnTo>
                  <a:pt x="107" y="27"/>
                </a:lnTo>
                <a:lnTo>
                  <a:pt x="97" y="24"/>
                </a:lnTo>
                <a:lnTo>
                  <a:pt x="89" y="22"/>
                </a:lnTo>
                <a:lnTo>
                  <a:pt x="80" y="21"/>
                </a:lnTo>
                <a:lnTo>
                  <a:pt x="70" y="23"/>
                </a:lnTo>
                <a:lnTo>
                  <a:pt x="82" y="29"/>
                </a:lnTo>
                <a:lnTo>
                  <a:pt x="88" y="36"/>
                </a:lnTo>
                <a:lnTo>
                  <a:pt x="91" y="44"/>
                </a:lnTo>
                <a:lnTo>
                  <a:pt x="91" y="52"/>
                </a:lnTo>
                <a:lnTo>
                  <a:pt x="91" y="60"/>
                </a:lnTo>
                <a:lnTo>
                  <a:pt x="92" y="68"/>
                </a:lnTo>
                <a:lnTo>
                  <a:pt x="95" y="74"/>
                </a:lnTo>
                <a:lnTo>
                  <a:pt x="103" y="78"/>
                </a:lnTo>
                <a:lnTo>
                  <a:pt x="105" y="83"/>
                </a:lnTo>
                <a:lnTo>
                  <a:pt x="109" y="90"/>
                </a:lnTo>
                <a:lnTo>
                  <a:pt x="113" y="97"/>
                </a:lnTo>
                <a:lnTo>
                  <a:pt x="118" y="99"/>
                </a:lnTo>
                <a:lnTo>
                  <a:pt x="120" y="105"/>
                </a:lnTo>
                <a:lnTo>
                  <a:pt x="120" y="110"/>
                </a:lnTo>
                <a:lnTo>
                  <a:pt x="121" y="114"/>
                </a:lnTo>
                <a:lnTo>
                  <a:pt x="121" y="116"/>
                </a:lnTo>
                <a:lnTo>
                  <a:pt x="117" y="116"/>
                </a:lnTo>
                <a:lnTo>
                  <a:pt x="112" y="117"/>
                </a:lnTo>
                <a:lnTo>
                  <a:pt x="110" y="120"/>
                </a:lnTo>
                <a:lnTo>
                  <a:pt x="113" y="128"/>
                </a:lnTo>
                <a:lnTo>
                  <a:pt x="105" y="133"/>
                </a:lnTo>
                <a:lnTo>
                  <a:pt x="96" y="136"/>
                </a:lnTo>
                <a:lnTo>
                  <a:pt x="87" y="140"/>
                </a:lnTo>
                <a:lnTo>
                  <a:pt x="79" y="142"/>
                </a:lnTo>
                <a:lnTo>
                  <a:pt x="72" y="144"/>
                </a:lnTo>
                <a:lnTo>
                  <a:pt x="70" y="148"/>
                </a:lnTo>
                <a:lnTo>
                  <a:pt x="70" y="152"/>
                </a:lnTo>
                <a:lnTo>
                  <a:pt x="74" y="158"/>
                </a:lnTo>
                <a:lnTo>
                  <a:pt x="75" y="172"/>
                </a:lnTo>
                <a:lnTo>
                  <a:pt x="72" y="199"/>
                </a:lnTo>
                <a:lnTo>
                  <a:pt x="70" y="225"/>
                </a:lnTo>
                <a:lnTo>
                  <a:pt x="69" y="241"/>
                </a:lnTo>
                <a:lnTo>
                  <a:pt x="58" y="247"/>
                </a:lnTo>
                <a:lnTo>
                  <a:pt x="50" y="249"/>
                </a:lnTo>
                <a:lnTo>
                  <a:pt x="44" y="252"/>
                </a:lnTo>
                <a:lnTo>
                  <a:pt x="41" y="255"/>
                </a:lnTo>
                <a:lnTo>
                  <a:pt x="32" y="247"/>
                </a:lnTo>
                <a:lnTo>
                  <a:pt x="21" y="241"/>
                </a:lnTo>
                <a:lnTo>
                  <a:pt x="12" y="242"/>
                </a:lnTo>
                <a:lnTo>
                  <a:pt x="4" y="252"/>
                </a:lnTo>
                <a:lnTo>
                  <a:pt x="0" y="266"/>
                </a:lnTo>
                <a:lnTo>
                  <a:pt x="0" y="276"/>
                </a:lnTo>
                <a:lnTo>
                  <a:pt x="4" y="282"/>
                </a:lnTo>
                <a:lnTo>
                  <a:pt x="11" y="284"/>
                </a:lnTo>
                <a:lnTo>
                  <a:pt x="19" y="284"/>
                </a:lnTo>
                <a:lnTo>
                  <a:pt x="27" y="283"/>
                </a:lnTo>
                <a:lnTo>
                  <a:pt x="33" y="283"/>
                </a:lnTo>
                <a:lnTo>
                  <a:pt x="37" y="282"/>
                </a:lnTo>
                <a:lnTo>
                  <a:pt x="38" y="284"/>
                </a:lnTo>
                <a:lnTo>
                  <a:pt x="41" y="287"/>
                </a:lnTo>
                <a:lnTo>
                  <a:pt x="44" y="290"/>
                </a:lnTo>
                <a:lnTo>
                  <a:pt x="49" y="292"/>
                </a:lnTo>
                <a:lnTo>
                  <a:pt x="54" y="293"/>
                </a:lnTo>
                <a:lnTo>
                  <a:pt x="61" y="292"/>
                </a:lnTo>
                <a:lnTo>
                  <a:pt x="69" y="291"/>
                </a:lnTo>
                <a:lnTo>
                  <a:pt x="78" y="286"/>
                </a:lnTo>
                <a:lnTo>
                  <a:pt x="92" y="270"/>
                </a:lnTo>
                <a:lnTo>
                  <a:pt x="99" y="247"/>
                </a:lnTo>
                <a:lnTo>
                  <a:pt x="101" y="223"/>
                </a:lnTo>
                <a:lnTo>
                  <a:pt x="105" y="204"/>
                </a:lnTo>
                <a:lnTo>
                  <a:pt x="108" y="214"/>
                </a:lnTo>
                <a:lnTo>
                  <a:pt x="112" y="230"/>
                </a:lnTo>
                <a:lnTo>
                  <a:pt x="114" y="245"/>
                </a:lnTo>
                <a:lnTo>
                  <a:pt x="116" y="255"/>
                </a:lnTo>
                <a:lnTo>
                  <a:pt x="120" y="255"/>
                </a:lnTo>
                <a:lnTo>
                  <a:pt x="125" y="255"/>
                </a:lnTo>
                <a:lnTo>
                  <a:pt x="127" y="256"/>
                </a:lnTo>
                <a:lnTo>
                  <a:pt x="129" y="256"/>
                </a:lnTo>
                <a:lnTo>
                  <a:pt x="109" y="287"/>
                </a:lnTo>
                <a:lnTo>
                  <a:pt x="100" y="330"/>
                </a:lnTo>
                <a:lnTo>
                  <a:pt x="100" y="385"/>
                </a:lnTo>
                <a:lnTo>
                  <a:pt x="105" y="459"/>
                </a:lnTo>
                <a:lnTo>
                  <a:pt x="107" y="459"/>
                </a:lnTo>
                <a:lnTo>
                  <a:pt x="108" y="459"/>
                </a:lnTo>
                <a:lnTo>
                  <a:pt x="113" y="459"/>
                </a:lnTo>
                <a:lnTo>
                  <a:pt x="124" y="459"/>
                </a:lnTo>
                <a:lnTo>
                  <a:pt x="130" y="477"/>
                </a:lnTo>
                <a:lnTo>
                  <a:pt x="138" y="504"/>
                </a:lnTo>
                <a:lnTo>
                  <a:pt x="146" y="532"/>
                </a:lnTo>
                <a:lnTo>
                  <a:pt x="148" y="547"/>
                </a:lnTo>
                <a:lnTo>
                  <a:pt x="146" y="550"/>
                </a:lnTo>
                <a:lnTo>
                  <a:pt x="142" y="555"/>
                </a:lnTo>
                <a:lnTo>
                  <a:pt x="137" y="560"/>
                </a:lnTo>
                <a:lnTo>
                  <a:pt x="133" y="563"/>
                </a:lnTo>
                <a:lnTo>
                  <a:pt x="126" y="568"/>
                </a:lnTo>
                <a:lnTo>
                  <a:pt x="121" y="571"/>
                </a:lnTo>
                <a:lnTo>
                  <a:pt x="114" y="575"/>
                </a:lnTo>
                <a:lnTo>
                  <a:pt x="108" y="577"/>
                </a:lnTo>
                <a:lnTo>
                  <a:pt x="100" y="582"/>
                </a:lnTo>
                <a:lnTo>
                  <a:pt x="100" y="584"/>
                </a:lnTo>
                <a:lnTo>
                  <a:pt x="105" y="585"/>
                </a:lnTo>
                <a:lnTo>
                  <a:pt x="112" y="586"/>
                </a:lnTo>
                <a:lnTo>
                  <a:pt x="116" y="586"/>
                </a:lnTo>
                <a:lnTo>
                  <a:pt x="122" y="586"/>
                </a:lnTo>
                <a:lnTo>
                  <a:pt x="130" y="586"/>
                </a:lnTo>
                <a:lnTo>
                  <a:pt x="138" y="585"/>
                </a:lnTo>
                <a:lnTo>
                  <a:pt x="145" y="584"/>
                </a:lnTo>
                <a:lnTo>
                  <a:pt x="151" y="582"/>
                </a:lnTo>
                <a:lnTo>
                  <a:pt x="155" y="579"/>
                </a:lnTo>
                <a:lnTo>
                  <a:pt x="158" y="576"/>
                </a:lnTo>
                <a:lnTo>
                  <a:pt x="160" y="585"/>
                </a:lnTo>
                <a:lnTo>
                  <a:pt x="164" y="585"/>
                </a:lnTo>
                <a:lnTo>
                  <a:pt x="169" y="585"/>
                </a:lnTo>
                <a:lnTo>
                  <a:pt x="172" y="585"/>
                </a:lnTo>
                <a:lnTo>
                  <a:pt x="173" y="585"/>
                </a:lnTo>
                <a:lnTo>
                  <a:pt x="177" y="575"/>
                </a:lnTo>
                <a:lnTo>
                  <a:pt x="179" y="565"/>
                </a:lnTo>
                <a:lnTo>
                  <a:pt x="179" y="557"/>
                </a:lnTo>
                <a:lnTo>
                  <a:pt x="175" y="549"/>
                </a:lnTo>
                <a:lnTo>
                  <a:pt x="171" y="540"/>
                </a:lnTo>
                <a:lnTo>
                  <a:pt x="168" y="527"/>
                </a:lnTo>
                <a:lnTo>
                  <a:pt x="167" y="513"/>
                </a:lnTo>
                <a:lnTo>
                  <a:pt x="169" y="503"/>
                </a:lnTo>
                <a:lnTo>
                  <a:pt x="172" y="493"/>
                </a:lnTo>
                <a:lnTo>
                  <a:pt x="169" y="479"/>
                </a:lnTo>
                <a:lnTo>
                  <a:pt x="166" y="467"/>
                </a:lnTo>
                <a:lnTo>
                  <a:pt x="162" y="458"/>
                </a:lnTo>
                <a:lnTo>
                  <a:pt x="172" y="458"/>
                </a:lnTo>
                <a:lnTo>
                  <a:pt x="180" y="458"/>
                </a:lnTo>
                <a:lnTo>
                  <a:pt x="188" y="458"/>
                </a:lnTo>
                <a:lnTo>
                  <a:pt x="194" y="457"/>
                </a:lnTo>
                <a:lnTo>
                  <a:pt x="201" y="457"/>
                </a:lnTo>
                <a:lnTo>
                  <a:pt x="210" y="456"/>
                </a:lnTo>
                <a:lnTo>
                  <a:pt x="219" y="456"/>
                </a:lnTo>
                <a:lnTo>
                  <a:pt x="231" y="455"/>
                </a:lnTo>
                <a:close/>
              </a:path>
            </a:pathLst>
          </a:custGeom>
          <a:solidFill>
            <a:srgbClr val="96969A"/>
          </a:solidFill>
          <a:ln w="9525">
            <a:noFill/>
            <a:round/>
            <a:headEnd/>
            <a:tailEnd/>
          </a:ln>
        </p:spPr>
        <p:txBody>
          <a:bodyPr/>
          <a:lstStyle/>
          <a:p>
            <a:endParaRPr lang="el-GR"/>
          </a:p>
        </p:txBody>
      </p:sp>
      <p:sp>
        <p:nvSpPr>
          <p:cNvPr id="224271" name="Freeform 15"/>
          <p:cNvSpPr>
            <a:spLocks/>
          </p:cNvSpPr>
          <p:nvPr/>
        </p:nvSpPr>
        <p:spPr bwMode="auto">
          <a:xfrm>
            <a:off x="7169150" y="3240088"/>
            <a:ext cx="298450" cy="571500"/>
          </a:xfrm>
          <a:custGeom>
            <a:avLst/>
            <a:gdLst/>
            <a:ahLst/>
            <a:cxnLst>
              <a:cxn ang="0">
                <a:pos x="285" y="17"/>
              </a:cxn>
              <a:cxn ang="0">
                <a:pos x="230" y="1"/>
              </a:cxn>
              <a:cxn ang="0">
                <a:pos x="193" y="30"/>
              </a:cxn>
              <a:cxn ang="0">
                <a:pos x="187" y="75"/>
              </a:cxn>
              <a:cxn ang="0">
                <a:pos x="201" y="97"/>
              </a:cxn>
              <a:cxn ang="0">
                <a:pos x="188" y="114"/>
              </a:cxn>
              <a:cxn ang="0">
                <a:pos x="154" y="121"/>
              </a:cxn>
              <a:cxn ang="0">
                <a:pos x="122" y="154"/>
              </a:cxn>
              <a:cxn ang="0">
                <a:pos x="88" y="199"/>
              </a:cxn>
              <a:cxn ang="0">
                <a:pos x="50" y="241"/>
              </a:cxn>
              <a:cxn ang="0">
                <a:pos x="35" y="276"/>
              </a:cxn>
              <a:cxn ang="0">
                <a:pos x="0" y="304"/>
              </a:cxn>
              <a:cxn ang="0">
                <a:pos x="37" y="324"/>
              </a:cxn>
              <a:cxn ang="0">
                <a:pos x="53" y="317"/>
              </a:cxn>
              <a:cxn ang="0">
                <a:pos x="66" y="299"/>
              </a:cxn>
              <a:cxn ang="0">
                <a:pos x="103" y="264"/>
              </a:cxn>
              <a:cxn ang="0">
                <a:pos x="143" y="209"/>
              </a:cxn>
              <a:cxn ang="0">
                <a:pos x="138" y="338"/>
              </a:cxn>
              <a:cxn ang="0">
                <a:pos x="139" y="483"/>
              </a:cxn>
              <a:cxn ang="0">
                <a:pos x="154" y="583"/>
              </a:cxn>
              <a:cxn ang="0">
                <a:pos x="122" y="598"/>
              </a:cxn>
              <a:cxn ang="0">
                <a:pos x="126" y="621"/>
              </a:cxn>
              <a:cxn ang="0">
                <a:pos x="164" y="618"/>
              </a:cxn>
              <a:cxn ang="0">
                <a:pos x="200" y="609"/>
              </a:cxn>
              <a:cxn ang="0">
                <a:pos x="215" y="580"/>
              </a:cxn>
              <a:cxn ang="0">
                <a:pos x="219" y="545"/>
              </a:cxn>
              <a:cxn ang="0">
                <a:pos x="223" y="429"/>
              </a:cxn>
              <a:cxn ang="0">
                <a:pos x="256" y="453"/>
              </a:cxn>
              <a:cxn ang="0">
                <a:pos x="252" y="578"/>
              </a:cxn>
              <a:cxn ang="0">
                <a:pos x="260" y="587"/>
              </a:cxn>
              <a:cxn ang="0">
                <a:pos x="272" y="621"/>
              </a:cxn>
              <a:cxn ang="0">
                <a:pos x="326" y="617"/>
              </a:cxn>
              <a:cxn ang="0">
                <a:pos x="327" y="598"/>
              </a:cxn>
              <a:cxn ang="0">
                <a:pos x="323" y="586"/>
              </a:cxn>
              <a:cxn ang="0">
                <a:pos x="329" y="525"/>
              </a:cxn>
              <a:cxn ang="0">
                <a:pos x="326" y="392"/>
              </a:cxn>
              <a:cxn ang="0">
                <a:pos x="323" y="315"/>
              </a:cxn>
              <a:cxn ang="0">
                <a:pos x="332" y="208"/>
              </a:cxn>
              <a:cxn ang="0">
                <a:pos x="371" y="244"/>
              </a:cxn>
              <a:cxn ang="0">
                <a:pos x="402" y="274"/>
              </a:cxn>
              <a:cxn ang="0">
                <a:pos x="433" y="306"/>
              </a:cxn>
              <a:cxn ang="0">
                <a:pos x="455" y="327"/>
              </a:cxn>
              <a:cxn ang="0">
                <a:pos x="479" y="323"/>
              </a:cxn>
              <a:cxn ang="0">
                <a:pos x="467" y="283"/>
              </a:cxn>
              <a:cxn ang="0">
                <a:pos x="436" y="241"/>
              </a:cxn>
              <a:cxn ang="0">
                <a:pos x="406" y="200"/>
              </a:cxn>
              <a:cxn ang="0">
                <a:pos x="361" y="150"/>
              </a:cxn>
              <a:cxn ang="0">
                <a:pos x="331" y="125"/>
              </a:cxn>
              <a:cxn ang="0">
                <a:pos x="289" y="119"/>
              </a:cxn>
              <a:cxn ang="0">
                <a:pos x="285" y="99"/>
              </a:cxn>
              <a:cxn ang="0">
                <a:pos x="301" y="68"/>
              </a:cxn>
            </a:cxnLst>
            <a:rect l="0" t="0" r="r" b="b"/>
            <a:pathLst>
              <a:path w="489" h="625">
                <a:moveTo>
                  <a:pt x="291" y="52"/>
                </a:moveTo>
                <a:lnTo>
                  <a:pt x="291" y="43"/>
                </a:lnTo>
                <a:lnTo>
                  <a:pt x="290" y="34"/>
                </a:lnTo>
                <a:lnTo>
                  <a:pt x="289" y="26"/>
                </a:lnTo>
                <a:lnTo>
                  <a:pt x="285" y="17"/>
                </a:lnTo>
                <a:lnTo>
                  <a:pt x="280" y="11"/>
                </a:lnTo>
                <a:lnTo>
                  <a:pt x="270" y="5"/>
                </a:lnTo>
                <a:lnTo>
                  <a:pt x="260" y="1"/>
                </a:lnTo>
                <a:lnTo>
                  <a:pt x="246" y="0"/>
                </a:lnTo>
                <a:lnTo>
                  <a:pt x="230" y="1"/>
                </a:lnTo>
                <a:lnTo>
                  <a:pt x="218" y="5"/>
                </a:lnTo>
                <a:lnTo>
                  <a:pt x="209" y="9"/>
                </a:lnTo>
                <a:lnTo>
                  <a:pt x="201" y="15"/>
                </a:lnTo>
                <a:lnTo>
                  <a:pt x="196" y="22"/>
                </a:lnTo>
                <a:lnTo>
                  <a:pt x="193" y="30"/>
                </a:lnTo>
                <a:lnTo>
                  <a:pt x="192" y="37"/>
                </a:lnTo>
                <a:lnTo>
                  <a:pt x="192" y="45"/>
                </a:lnTo>
                <a:lnTo>
                  <a:pt x="185" y="49"/>
                </a:lnTo>
                <a:lnTo>
                  <a:pt x="184" y="61"/>
                </a:lnTo>
                <a:lnTo>
                  <a:pt x="187" y="75"/>
                </a:lnTo>
                <a:lnTo>
                  <a:pt x="192" y="80"/>
                </a:lnTo>
                <a:lnTo>
                  <a:pt x="193" y="86"/>
                </a:lnTo>
                <a:lnTo>
                  <a:pt x="196" y="90"/>
                </a:lnTo>
                <a:lnTo>
                  <a:pt x="198" y="95"/>
                </a:lnTo>
                <a:lnTo>
                  <a:pt x="201" y="97"/>
                </a:lnTo>
                <a:lnTo>
                  <a:pt x="196" y="98"/>
                </a:lnTo>
                <a:lnTo>
                  <a:pt x="192" y="99"/>
                </a:lnTo>
                <a:lnTo>
                  <a:pt x="189" y="104"/>
                </a:lnTo>
                <a:lnTo>
                  <a:pt x="193" y="113"/>
                </a:lnTo>
                <a:lnTo>
                  <a:pt x="188" y="114"/>
                </a:lnTo>
                <a:lnTo>
                  <a:pt x="181" y="114"/>
                </a:lnTo>
                <a:lnTo>
                  <a:pt x="175" y="116"/>
                </a:lnTo>
                <a:lnTo>
                  <a:pt x="167" y="117"/>
                </a:lnTo>
                <a:lnTo>
                  <a:pt x="160" y="119"/>
                </a:lnTo>
                <a:lnTo>
                  <a:pt x="154" y="121"/>
                </a:lnTo>
                <a:lnTo>
                  <a:pt x="149" y="124"/>
                </a:lnTo>
                <a:lnTo>
                  <a:pt x="145" y="128"/>
                </a:lnTo>
                <a:lnTo>
                  <a:pt x="139" y="134"/>
                </a:lnTo>
                <a:lnTo>
                  <a:pt x="132" y="143"/>
                </a:lnTo>
                <a:lnTo>
                  <a:pt x="122" y="154"/>
                </a:lnTo>
                <a:lnTo>
                  <a:pt x="113" y="165"/>
                </a:lnTo>
                <a:lnTo>
                  <a:pt x="104" y="176"/>
                </a:lnTo>
                <a:lnTo>
                  <a:pt x="96" y="186"/>
                </a:lnTo>
                <a:lnTo>
                  <a:pt x="91" y="194"/>
                </a:lnTo>
                <a:lnTo>
                  <a:pt x="88" y="199"/>
                </a:lnTo>
                <a:lnTo>
                  <a:pt x="83" y="203"/>
                </a:lnTo>
                <a:lnTo>
                  <a:pt x="76" y="210"/>
                </a:lnTo>
                <a:lnTo>
                  <a:pt x="69" y="220"/>
                </a:lnTo>
                <a:lnTo>
                  <a:pt x="59" y="231"/>
                </a:lnTo>
                <a:lnTo>
                  <a:pt x="50" y="241"/>
                </a:lnTo>
                <a:lnTo>
                  <a:pt x="44" y="252"/>
                </a:lnTo>
                <a:lnTo>
                  <a:pt x="37" y="260"/>
                </a:lnTo>
                <a:lnTo>
                  <a:pt x="35" y="267"/>
                </a:lnTo>
                <a:lnTo>
                  <a:pt x="36" y="271"/>
                </a:lnTo>
                <a:lnTo>
                  <a:pt x="35" y="276"/>
                </a:lnTo>
                <a:lnTo>
                  <a:pt x="31" y="279"/>
                </a:lnTo>
                <a:lnTo>
                  <a:pt x="25" y="280"/>
                </a:lnTo>
                <a:lnTo>
                  <a:pt x="16" y="284"/>
                </a:lnTo>
                <a:lnTo>
                  <a:pt x="6" y="292"/>
                </a:lnTo>
                <a:lnTo>
                  <a:pt x="0" y="304"/>
                </a:lnTo>
                <a:lnTo>
                  <a:pt x="8" y="317"/>
                </a:lnTo>
                <a:lnTo>
                  <a:pt x="20" y="325"/>
                </a:lnTo>
                <a:lnTo>
                  <a:pt x="29" y="325"/>
                </a:lnTo>
                <a:lnTo>
                  <a:pt x="35" y="323"/>
                </a:lnTo>
                <a:lnTo>
                  <a:pt x="37" y="324"/>
                </a:lnTo>
                <a:lnTo>
                  <a:pt x="40" y="328"/>
                </a:lnTo>
                <a:lnTo>
                  <a:pt x="42" y="329"/>
                </a:lnTo>
                <a:lnTo>
                  <a:pt x="45" y="328"/>
                </a:lnTo>
                <a:lnTo>
                  <a:pt x="49" y="323"/>
                </a:lnTo>
                <a:lnTo>
                  <a:pt x="53" y="317"/>
                </a:lnTo>
                <a:lnTo>
                  <a:pt x="56" y="312"/>
                </a:lnTo>
                <a:lnTo>
                  <a:pt x="57" y="307"/>
                </a:lnTo>
                <a:lnTo>
                  <a:pt x="57" y="302"/>
                </a:lnTo>
                <a:lnTo>
                  <a:pt x="61" y="302"/>
                </a:lnTo>
                <a:lnTo>
                  <a:pt x="66" y="299"/>
                </a:lnTo>
                <a:lnTo>
                  <a:pt x="73" y="293"/>
                </a:lnTo>
                <a:lnTo>
                  <a:pt x="82" y="286"/>
                </a:lnTo>
                <a:lnTo>
                  <a:pt x="90" y="278"/>
                </a:lnTo>
                <a:lnTo>
                  <a:pt x="97" y="270"/>
                </a:lnTo>
                <a:lnTo>
                  <a:pt x="103" y="264"/>
                </a:lnTo>
                <a:lnTo>
                  <a:pt x="107" y="260"/>
                </a:lnTo>
                <a:lnTo>
                  <a:pt x="114" y="250"/>
                </a:lnTo>
                <a:lnTo>
                  <a:pt x="125" y="238"/>
                </a:lnTo>
                <a:lnTo>
                  <a:pt x="135" y="224"/>
                </a:lnTo>
                <a:lnTo>
                  <a:pt x="143" y="209"/>
                </a:lnTo>
                <a:lnTo>
                  <a:pt x="139" y="232"/>
                </a:lnTo>
                <a:lnTo>
                  <a:pt x="134" y="268"/>
                </a:lnTo>
                <a:lnTo>
                  <a:pt x="132" y="302"/>
                </a:lnTo>
                <a:lnTo>
                  <a:pt x="138" y="323"/>
                </a:lnTo>
                <a:lnTo>
                  <a:pt x="138" y="338"/>
                </a:lnTo>
                <a:lnTo>
                  <a:pt x="138" y="358"/>
                </a:lnTo>
                <a:lnTo>
                  <a:pt x="141" y="376"/>
                </a:lnTo>
                <a:lnTo>
                  <a:pt x="145" y="388"/>
                </a:lnTo>
                <a:lnTo>
                  <a:pt x="142" y="422"/>
                </a:lnTo>
                <a:lnTo>
                  <a:pt x="139" y="483"/>
                </a:lnTo>
                <a:lnTo>
                  <a:pt x="139" y="543"/>
                </a:lnTo>
                <a:lnTo>
                  <a:pt x="142" y="577"/>
                </a:lnTo>
                <a:lnTo>
                  <a:pt x="146" y="579"/>
                </a:lnTo>
                <a:lnTo>
                  <a:pt x="151" y="581"/>
                </a:lnTo>
                <a:lnTo>
                  <a:pt x="154" y="583"/>
                </a:lnTo>
                <a:lnTo>
                  <a:pt x="155" y="583"/>
                </a:lnTo>
                <a:lnTo>
                  <a:pt x="149" y="587"/>
                </a:lnTo>
                <a:lnTo>
                  <a:pt x="139" y="592"/>
                </a:lnTo>
                <a:lnTo>
                  <a:pt x="130" y="596"/>
                </a:lnTo>
                <a:lnTo>
                  <a:pt x="122" y="598"/>
                </a:lnTo>
                <a:lnTo>
                  <a:pt x="116" y="601"/>
                </a:lnTo>
                <a:lnTo>
                  <a:pt x="112" y="607"/>
                </a:lnTo>
                <a:lnTo>
                  <a:pt x="112" y="614"/>
                </a:lnTo>
                <a:lnTo>
                  <a:pt x="120" y="620"/>
                </a:lnTo>
                <a:lnTo>
                  <a:pt x="126" y="621"/>
                </a:lnTo>
                <a:lnTo>
                  <a:pt x="134" y="622"/>
                </a:lnTo>
                <a:lnTo>
                  <a:pt x="142" y="622"/>
                </a:lnTo>
                <a:lnTo>
                  <a:pt x="150" y="621"/>
                </a:lnTo>
                <a:lnTo>
                  <a:pt x="158" y="620"/>
                </a:lnTo>
                <a:lnTo>
                  <a:pt x="164" y="618"/>
                </a:lnTo>
                <a:lnTo>
                  <a:pt x="170" y="616"/>
                </a:lnTo>
                <a:lnTo>
                  <a:pt x="173" y="615"/>
                </a:lnTo>
                <a:lnTo>
                  <a:pt x="181" y="613"/>
                </a:lnTo>
                <a:lnTo>
                  <a:pt x="191" y="610"/>
                </a:lnTo>
                <a:lnTo>
                  <a:pt x="200" y="609"/>
                </a:lnTo>
                <a:lnTo>
                  <a:pt x="206" y="609"/>
                </a:lnTo>
                <a:lnTo>
                  <a:pt x="212" y="608"/>
                </a:lnTo>
                <a:lnTo>
                  <a:pt x="217" y="602"/>
                </a:lnTo>
                <a:lnTo>
                  <a:pt x="218" y="593"/>
                </a:lnTo>
                <a:lnTo>
                  <a:pt x="215" y="580"/>
                </a:lnTo>
                <a:lnTo>
                  <a:pt x="219" y="580"/>
                </a:lnTo>
                <a:lnTo>
                  <a:pt x="222" y="578"/>
                </a:lnTo>
                <a:lnTo>
                  <a:pt x="223" y="573"/>
                </a:lnTo>
                <a:lnTo>
                  <a:pt x="222" y="565"/>
                </a:lnTo>
                <a:lnTo>
                  <a:pt x="219" y="545"/>
                </a:lnTo>
                <a:lnTo>
                  <a:pt x="217" y="513"/>
                </a:lnTo>
                <a:lnTo>
                  <a:pt x="215" y="482"/>
                </a:lnTo>
                <a:lnTo>
                  <a:pt x="215" y="465"/>
                </a:lnTo>
                <a:lnTo>
                  <a:pt x="218" y="451"/>
                </a:lnTo>
                <a:lnTo>
                  <a:pt x="223" y="429"/>
                </a:lnTo>
                <a:lnTo>
                  <a:pt x="230" y="406"/>
                </a:lnTo>
                <a:lnTo>
                  <a:pt x="232" y="391"/>
                </a:lnTo>
                <a:lnTo>
                  <a:pt x="239" y="410"/>
                </a:lnTo>
                <a:lnTo>
                  <a:pt x="248" y="432"/>
                </a:lnTo>
                <a:lnTo>
                  <a:pt x="256" y="453"/>
                </a:lnTo>
                <a:lnTo>
                  <a:pt x="260" y="472"/>
                </a:lnTo>
                <a:lnTo>
                  <a:pt x="259" y="495"/>
                </a:lnTo>
                <a:lnTo>
                  <a:pt x="256" y="526"/>
                </a:lnTo>
                <a:lnTo>
                  <a:pt x="253" y="556"/>
                </a:lnTo>
                <a:lnTo>
                  <a:pt x="252" y="578"/>
                </a:lnTo>
                <a:lnTo>
                  <a:pt x="255" y="579"/>
                </a:lnTo>
                <a:lnTo>
                  <a:pt x="259" y="580"/>
                </a:lnTo>
                <a:lnTo>
                  <a:pt x="260" y="581"/>
                </a:lnTo>
                <a:lnTo>
                  <a:pt x="261" y="581"/>
                </a:lnTo>
                <a:lnTo>
                  <a:pt x="260" y="587"/>
                </a:lnTo>
                <a:lnTo>
                  <a:pt x="259" y="594"/>
                </a:lnTo>
                <a:lnTo>
                  <a:pt x="259" y="602"/>
                </a:lnTo>
                <a:lnTo>
                  <a:pt x="261" y="609"/>
                </a:lnTo>
                <a:lnTo>
                  <a:pt x="265" y="615"/>
                </a:lnTo>
                <a:lnTo>
                  <a:pt x="272" y="621"/>
                </a:lnTo>
                <a:lnTo>
                  <a:pt x="282" y="624"/>
                </a:lnTo>
                <a:lnTo>
                  <a:pt x="295" y="625"/>
                </a:lnTo>
                <a:lnTo>
                  <a:pt x="310" y="624"/>
                </a:lnTo>
                <a:lnTo>
                  <a:pt x="319" y="622"/>
                </a:lnTo>
                <a:lnTo>
                  <a:pt x="326" y="617"/>
                </a:lnTo>
                <a:lnTo>
                  <a:pt x="329" y="613"/>
                </a:lnTo>
                <a:lnTo>
                  <a:pt x="329" y="608"/>
                </a:lnTo>
                <a:lnTo>
                  <a:pt x="329" y="603"/>
                </a:lnTo>
                <a:lnTo>
                  <a:pt x="328" y="600"/>
                </a:lnTo>
                <a:lnTo>
                  <a:pt x="327" y="598"/>
                </a:lnTo>
                <a:lnTo>
                  <a:pt x="324" y="593"/>
                </a:lnTo>
                <a:lnTo>
                  <a:pt x="320" y="590"/>
                </a:lnTo>
                <a:lnTo>
                  <a:pt x="319" y="586"/>
                </a:lnTo>
                <a:lnTo>
                  <a:pt x="318" y="585"/>
                </a:lnTo>
                <a:lnTo>
                  <a:pt x="323" y="586"/>
                </a:lnTo>
                <a:lnTo>
                  <a:pt x="326" y="585"/>
                </a:lnTo>
                <a:lnTo>
                  <a:pt x="328" y="584"/>
                </a:lnTo>
                <a:lnTo>
                  <a:pt x="329" y="584"/>
                </a:lnTo>
                <a:lnTo>
                  <a:pt x="329" y="562"/>
                </a:lnTo>
                <a:lnTo>
                  <a:pt x="329" y="525"/>
                </a:lnTo>
                <a:lnTo>
                  <a:pt x="329" y="488"/>
                </a:lnTo>
                <a:lnTo>
                  <a:pt x="331" y="467"/>
                </a:lnTo>
                <a:lnTo>
                  <a:pt x="331" y="450"/>
                </a:lnTo>
                <a:lnTo>
                  <a:pt x="328" y="421"/>
                </a:lnTo>
                <a:lnTo>
                  <a:pt x="326" y="392"/>
                </a:lnTo>
                <a:lnTo>
                  <a:pt x="324" y="376"/>
                </a:lnTo>
                <a:lnTo>
                  <a:pt x="324" y="364"/>
                </a:lnTo>
                <a:lnTo>
                  <a:pt x="326" y="345"/>
                </a:lnTo>
                <a:lnTo>
                  <a:pt x="326" y="327"/>
                </a:lnTo>
                <a:lnTo>
                  <a:pt x="323" y="315"/>
                </a:lnTo>
                <a:lnTo>
                  <a:pt x="327" y="301"/>
                </a:lnTo>
                <a:lnTo>
                  <a:pt x="329" y="276"/>
                </a:lnTo>
                <a:lnTo>
                  <a:pt x="331" y="240"/>
                </a:lnTo>
                <a:lnTo>
                  <a:pt x="327" y="202"/>
                </a:lnTo>
                <a:lnTo>
                  <a:pt x="332" y="208"/>
                </a:lnTo>
                <a:lnTo>
                  <a:pt x="339" y="215"/>
                </a:lnTo>
                <a:lnTo>
                  <a:pt x="347" y="222"/>
                </a:lnTo>
                <a:lnTo>
                  <a:pt x="356" y="230"/>
                </a:lnTo>
                <a:lnTo>
                  <a:pt x="364" y="237"/>
                </a:lnTo>
                <a:lnTo>
                  <a:pt x="371" y="244"/>
                </a:lnTo>
                <a:lnTo>
                  <a:pt x="378" y="248"/>
                </a:lnTo>
                <a:lnTo>
                  <a:pt x="383" y="252"/>
                </a:lnTo>
                <a:lnTo>
                  <a:pt x="387" y="257"/>
                </a:lnTo>
                <a:lnTo>
                  <a:pt x="394" y="264"/>
                </a:lnTo>
                <a:lnTo>
                  <a:pt x="402" y="274"/>
                </a:lnTo>
                <a:lnTo>
                  <a:pt x="409" y="282"/>
                </a:lnTo>
                <a:lnTo>
                  <a:pt x="417" y="291"/>
                </a:lnTo>
                <a:lnTo>
                  <a:pt x="424" y="298"/>
                </a:lnTo>
                <a:lnTo>
                  <a:pt x="430" y="304"/>
                </a:lnTo>
                <a:lnTo>
                  <a:pt x="433" y="306"/>
                </a:lnTo>
                <a:lnTo>
                  <a:pt x="437" y="312"/>
                </a:lnTo>
                <a:lnTo>
                  <a:pt x="442" y="319"/>
                </a:lnTo>
                <a:lnTo>
                  <a:pt x="447" y="324"/>
                </a:lnTo>
                <a:lnTo>
                  <a:pt x="451" y="328"/>
                </a:lnTo>
                <a:lnTo>
                  <a:pt x="455" y="327"/>
                </a:lnTo>
                <a:lnTo>
                  <a:pt x="458" y="325"/>
                </a:lnTo>
                <a:lnTo>
                  <a:pt x="461" y="325"/>
                </a:lnTo>
                <a:lnTo>
                  <a:pt x="465" y="327"/>
                </a:lnTo>
                <a:lnTo>
                  <a:pt x="471" y="327"/>
                </a:lnTo>
                <a:lnTo>
                  <a:pt x="479" y="323"/>
                </a:lnTo>
                <a:lnTo>
                  <a:pt x="487" y="315"/>
                </a:lnTo>
                <a:lnTo>
                  <a:pt x="489" y="301"/>
                </a:lnTo>
                <a:lnTo>
                  <a:pt x="485" y="290"/>
                </a:lnTo>
                <a:lnTo>
                  <a:pt x="478" y="285"/>
                </a:lnTo>
                <a:lnTo>
                  <a:pt x="467" y="283"/>
                </a:lnTo>
                <a:lnTo>
                  <a:pt x="458" y="277"/>
                </a:lnTo>
                <a:lnTo>
                  <a:pt x="455" y="271"/>
                </a:lnTo>
                <a:lnTo>
                  <a:pt x="450" y="263"/>
                </a:lnTo>
                <a:lnTo>
                  <a:pt x="442" y="253"/>
                </a:lnTo>
                <a:lnTo>
                  <a:pt x="436" y="241"/>
                </a:lnTo>
                <a:lnTo>
                  <a:pt x="428" y="230"/>
                </a:lnTo>
                <a:lnTo>
                  <a:pt x="420" y="219"/>
                </a:lnTo>
                <a:lnTo>
                  <a:pt x="413" y="211"/>
                </a:lnTo>
                <a:lnTo>
                  <a:pt x="409" y="205"/>
                </a:lnTo>
                <a:lnTo>
                  <a:pt x="406" y="200"/>
                </a:lnTo>
                <a:lnTo>
                  <a:pt x="398" y="190"/>
                </a:lnTo>
                <a:lnTo>
                  <a:pt x="390" y="181"/>
                </a:lnTo>
                <a:lnTo>
                  <a:pt x="379" y="170"/>
                </a:lnTo>
                <a:lnTo>
                  <a:pt x="370" y="159"/>
                </a:lnTo>
                <a:lnTo>
                  <a:pt x="361" y="150"/>
                </a:lnTo>
                <a:lnTo>
                  <a:pt x="354" y="142"/>
                </a:lnTo>
                <a:lnTo>
                  <a:pt x="349" y="136"/>
                </a:lnTo>
                <a:lnTo>
                  <a:pt x="345" y="132"/>
                </a:lnTo>
                <a:lnTo>
                  <a:pt x="339" y="128"/>
                </a:lnTo>
                <a:lnTo>
                  <a:pt x="331" y="125"/>
                </a:lnTo>
                <a:lnTo>
                  <a:pt x="322" y="122"/>
                </a:lnTo>
                <a:lnTo>
                  <a:pt x="312" y="120"/>
                </a:lnTo>
                <a:lnTo>
                  <a:pt x="303" y="119"/>
                </a:lnTo>
                <a:lnTo>
                  <a:pt x="295" y="119"/>
                </a:lnTo>
                <a:lnTo>
                  <a:pt x="289" y="119"/>
                </a:lnTo>
                <a:lnTo>
                  <a:pt x="291" y="113"/>
                </a:lnTo>
                <a:lnTo>
                  <a:pt x="293" y="110"/>
                </a:lnTo>
                <a:lnTo>
                  <a:pt x="291" y="106"/>
                </a:lnTo>
                <a:lnTo>
                  <a:pt x="281" y="103"/>
                </a:lnTo>
                <a:lnTo>
                  <a:pt x="285" y="99"/>
                </a:lnTo>
                <a:lnTo>
                  <a:pt x="288" y="94"/>
                </a:lnTo>
                <a:lnTo>
                  <a:pt x="289" y="89"/>
                </a:lnTo>
                <a:lnTo>
                  <a:pt x="289" y="86"/>
                </a:lnTo>
                <a:lnTo>
                  <a:pt x="297" y="82"/>
                </a:lnTo>
                <a:lnTo>
                  <a:pt x="301" y="68"/>
                </a:lnTo>
                <a:lnTo>
                  <a:pt x="299" y="54"/>
                </a:lnTo>
                <a:lnTo>
                  <a:pt x="291" y="52"/>
                </a:lnTo>
                <a:close/>
              </a:path>
            </a:pathLst>
          </a:custGeom>
          <a:solidFill>
            <a:srgbClr val="96969A"/>
          </a:solidFill>
          <a:ln w="9525">
            <a:noFill/>
            <a:round/>
            <a:headEnd/>
            <a:tailEnd/>
          </a:ln>
        </p:spPr>
        <p:txBody>
          <a:bodyPr/>
          <a:lstStyle/>
          <a:p>
            <a:endParaRPr lang="el-GR"/>
          </a:p>
        </p:txBody>
      </p:sp>
      <p:sp>
        <p:nvSpPr>
          <p:cNvPr id="224272" name="Freeform 16"/>
          <p:cNvSpPr>
            <a:spLocks/>
          </p:cNvSpPr>
          <p:nvPr/>
        </p:nvSpPr>
        <p:spPr bwMode="auto">
          <a:xfrm>
            <a:off x="7440613" y="3490913"/>
            <a:ext cx="165100" cy="317500"/>
          </a:xfrm>
          <a:custGeom>
            <a:avLst/>
            <a:gdLst/>
            <a:ahLst/>
            <a:cxnLst>
              <a:cxn ang="0">
                <a:pos x="253" y="117"/>
              </a:cxn>
              <a:cxn ang="0">
                <a:pos x="263" y="75"/>
              </a:cxn>
              <a:cxn ang="0">
                <a:pos x="257" y="49"/>
              </a:cxn>
              <a:cxn ang="0">
                <a:pos x="271" y="27"/>
              </a:cxn>
              <a:cxn ang="0">
                <a:pos x="243" y="12"/>
              </a:cxn>
              <a:cxn ang="0">
                <a:pos x="236" y="26"/>
              </a:cxn>
              <a:cxn ang="0">
                <a:pos x="236" y="44"/>
              </a:cxn>
              <a:cxn ang="0">
                <a:pos x="238" y="57"/>
              </a:cxn>
              <a:cxn ang="0">
                <a:pos x="231" y="82"/>
              </a:cxn>
              <a:cxn ang="0">
                <a:pos x="229" y="94"/>
              </a:cxn>
              <a:cxn ang="0">
                <a:pos x="213" y="92"/>
              </a:cxn>
              <a:cxn ang="0">
                <a:pos x="191" y="94"/>
              </a:cxn>
              <a:cxn ang="0">
                <a:pos x="193" y="65"/>
              </a:cxn>
              <a:cxn ang="0">
                <a:pos x="172" y="20"/>
              </a:cxn>
              <a:cxn ang="0">
                <a:pos x="151" y="3"/>
              </a:cxn>
              <a:cxn ang="0">
                <a:pos x="130" y="3"/>
              </a:cxn>
              <a:cxn ang="0">
                <a:pos x="108" y="7"/>
              </a:cxn>
              <a:cxn ang="0">
                <a:pos x="94" y="47"/>
              </a:cxn>
              <a:cxn ang="0">
                <a:pos x="94" y="97"/>
              </a:cxn>
              <a:cxn ang="0">
                <a:pos x="71" y="94"/>
              </a:cxn>
              <a:cxn ang="0">
                <a:pos x="50" y="98"/>
              </a:cxn>
              <a:cxn ang="0">
                <a:pos x="44" y="86"/>
              </a:cxn>
              <a:cxn ang="0">
                <a:pos x="32" y="48"/>
              </a:cxn>
              <a:cxn ang="0">
                <a:pos x="31" y="16"/>
              </a:cxn>
              <a:cxn ang="0">
                <a:pos x="0" y="19"/>
              </a:cxn>
              <a:cxn ang="0">
                <a:pos x="2" y="34"/>
              </a:cxn>
              <a:cxn ang="0">
                <a:pos x="14" y="50"/>
              </a:cxn>
              <a:cxn ang="0">
                <a:pos x="19" y="103"/>
              </a:cxn>
              <a:cxn ang="0">
                <a:pos x="41" y="122"/>
              </a:cxn>
              <a:cxn ang="0">
                <a:pos x="45" y="125"/>
              </a:cxn>
              <a:cxn ang="0">
                <a:pos x="45" y="132"/>
              </a:cxn>
              <a:cxn ang="0">
                <a:pos x="62" y="132"/>
              </a:cxn>
              <a:cxn ang="0">
                <a:pos x="87" y="131"/>
              </a:cxn>
              <a:cxn ang="0">
                <a:pos x="95" y="150"/>
              </a:cxn>
              <a:cxn ang="0">
                <a:pos x="84" y="259"/>
              </a:cxn>
              <a:cxn ang="0">
                <a:pos x="108" y="259"/>
              </a:cxn>
              <a:cxn ang="0">
                <a:pos x="122" y="296"/>
              </a:cxn>
              <a:cxn ang="0">
                <a:pos x="121" y="327"/>
              </a:cxn>
              <a:cxn ang="0">
                <a:pos x="94" y="335"/>
              </a:cxn>
              <a:cxn ang="0">
                <a:pos x="91" y="346"/>
              </a:cxn>
              <a:cxn ang="0">
                <a:pos x="112" y="347"/>
              </a:cxn>
              <a:cxn ang="0">
                <a:pos x="141" y="346"/>
              </a:cxn>
              <a:cxn ang="0">
                <a:pos x="156" y="346"/>
              </a:cxn>
              <a:cxn ang="0">
                <a:pos x="146" y="293"/>
              </a:cxn>
              <a:cxn ang="0">
                <a:pos x="160" y="260"/>
              </a:cxn>
              <a:cxn ang="0">
                <a:pos x="171" y="264"/>
              </a:cxn>
              <a:cxn ang="0">
                <a:pos x="167" y="333"/>
              </a:cxn>
              <a:cxn ang="0">
                <a:pos x="174" y="346"/>
              </a:cxn>
              <a:cxn ang="0">
                <a:pos x="201" y="347"/>
              </a:cxn>
              <a:cxn ang="0">
                <a:pos x="226" y="347"/>
              </a:cxn>
              <a:cxn ang="0">
                <a:pos x="233" y="338"/>
              </a:cxn>
              <a:cxn ang="0">
                <a:pos x="212" y="331"/>
              </a:cxn>
              <a:cxn ang="0">
                <a:pos x="194" y="315"/>
              </a:cxn>
              <a:cxn ang="0">
                <a:pos x="201" y="259"/>
              </a:cxn>
              <a:cxn ang="0">
                <a:pos x="230" y="259"/>
              </a:cxn>
              <a:cxn ang="0">
                <a:pos x="225" y="235"/>
              </a:cxn>
              <a:cxn ang="0">
                <a:pos x="206" y="173"/>
              </a:cxn>
              <a:cxn ang="0">
                <a:pos x="188" y="128"/>
              </a:cxn>
              <a:cxn ang="0">
                <a:pos x="209" y="131"/>
              </a:cxn>
              <a:cxn ang="0">
                <a:pos x="233" y="133"/>
              </a:cxn>
              <a:cxn ang="0">
                <a:pos x="239" y="132"/>
              </a:cxn>
              <a:cxn ang="0">
                <a:pos x="239" y="121"/>
              </a:cxn>
            </a:cxnLst>
            <a:rect l="0" t="0" r="r" b="b"/>
            <a:pathLst>
              <a:path w="271" h="347">
                <a:moveTo>
                  <a:pt x="239" y="121"/>
                </a:moveTo>
                <a:lnTo>
                  <a:pt x="247" y="121"/>
                </a:lnTo>
                <a:lnTo>
                  <a:pt x="253" y="117"/>
                </a:lnTo>
                <a:lnTo>
                  <a:pt x="259" y="109"/>
                </a:lnTo>
                <a:lnTo>
                  <a:pt x="261" y="95"/>
                </a:lnTo>
                <a:lnTo>
                  <a:pt x="263" y="75"/>
                </a:lnTo>
                <a:lnTo>
                  <a:pt x="261" y="61"/>
                </a:lnTo>
                <a:lnTo>
                  <a:pt x="259" y="54"/>
                </a:lnTo>
                <a:lnTo>
                  <a:pt x="257" y="49"/>
                </a:lnTo>
                <a:lnTo>
                  <a:pt x="263" y="44"/>
                </a:lnTo>
                <a:lnTo>
                  <a:pt x="269" y="35"/>
                </a:lnTo>
                <a:lnTo>
                  <a:pt x="271" y="27"/>
                </a:lnTo>
                <a:lnTo>
                  <a:pt x="264" y="19"/>
                </a:lnTo>
                <a:lnTo>
                  <a:pt x="252" y="14"/>
                </a:lnTo>
                <a:lnTo>
                  <a:pt x="243" y="12"/>
                </a:lnTo>
                <a:lnTo>
                  <a:pt x="238" y="15"/>
                </a:lnTo>
                <a:lnTo>
                  <a:pt x="236" y="20"/>
                </a:lnTo>
                <a:lnTo>
                  <a:pt x="236" y="26"/>
                </a:lnTo>
                <a:lnTo>
                  <a:pt x="236" y="31"/>
                </a:lnTo>
                <a:lnTo>
                  <a:pt x="235" y="37"/>
                </a:lnTo>
                <a:lnTo>
                  <a:pt x="236" y="44"/>
                </a:lnTo>
                <a:lnTo>
                  <a:pt x="238" y="47"/>
                </a:lnTo>
                <a:lnTo>
                  <a:pt x="238" y="52"/>
                </a:lnTo>
                <a:lnTo>
                  <a:pt x="238" y="57"/>
                </a:lnTo>
                <a:lnTo>
                  <a:pt x="235" y="65"/>
                </a:lnTo>
                <a:lnTo>
                  <a:pt x="234" y="72"/>
                </a:lnTo>
                <a:lnTo>
                  <a:pt x="231" y="82"/>
                </a:lnTo>
                <a:lnTo>
                  <a:pt x="231" y="91"/>
                </a:lnTo>
                <a:lnTo>
                  <a:pt x="231" y="97"/>
                </a:lnTo>
                <a:lnTo>
                  <a:pt x="229" y="94"/>
                </a:lnTo>
                <a:lnTo>
                  <a:pt x="225" y="93"/>
                </a:lnTo>
                <a:lnTo>
                  <a:pt x="219" y="93"/>
                </a:lnTo>
                <a:lnTo>
                  <a:pt x="213" y="92"/>
                </a:lnTo>
                <a:lnTo>
                  <a:pt x="205" y="93"/>
                </a:lnTo>
                <a:lnTo>
                  <a:pt x="197" y="93"/>
                </a:lnTo>
                <a:lnTo>
                  <a:pt x="191" y="94"/>
                </a:lnTo>
                <a:lnTo>
                  <a:pt x="184" y="95"/>
                </a:lnTo>
                <a:lnTo>
                  <a:pt x="189" y="83"/>
                </a:lnTo>
                <a:lnTo>
                  <a:pt x="193" y="65"/>
                </a:lnTo>
                <a:lnTo>
                  <a:pt x="191" y="47"/>
                </a:lnTo>
                <a:lnTo>
                  <a:pt x="180" y="29"/>
                </a:lnTo>
                <a:lnTo>
                  <a:pt x="172" y="20"/>
                </a:lnTo>
                <a:lnTo>
                  <a:pt x="164" y="14"/>
                </a:lnTo>
                <a:lnTo>
                  <a:pt x="158" y="8"/>
                </a:lnTo>
                <a:lnTo>
                  <a:pt x="151" y="3"/>
                </a:lnTo>
                <a:lnTo>
                  <a:pt x="145" y="0"/>
                </a:lnTo>
                <a:lnTo>
                  <a:pt x="138" y="0"/>
                </a:lnTo>
                <a:lnTo>
                  <a:pt x="130" y="3"/>
                </a:lnTo>
                <a:lnTo>
                  <a:pt x="122" y="9"/>
                </a:lnTo>
                <a:lnTo>
                  <a:pt x="116" y="5"/>
                </a:lnTo>
                <a:lnTo>
                  <a:pt x="108" y="7"/>
                </a:lnTo>
                <a:lnTo>
                  <a:pt x="101" y="14"/>
                </a:lnTo>
                <a:lnTo>
                  <a:pt x="97" y="29"/>
                </a:lnTo>
                <a:lnTo>
                  <a:pt x="94" y="47"/>
                </a:lnTo>
                <a:lnTo>
                  <a:pt x="88" y="65"/>
                </a:lnTo>
                <a:lnTo>
                  <a:pt x="86" y="83"/>
                </a:lnTo>
                <a:lnTo>
                  <a:pt x="94" y="97"/>
                </a:lnTo>
                <a:lnTo>
                  <a:pt x="87" y="95"/>
                </a:lnTo>
                <a:lnTo>
                  <a:pt x="80" y="94"/>
                </a:lnTo>
                <a:lnTo>
                  <a:pt x="71" y="94"/>
                </a:lnTo>
                <a:lnTo>
                  <a:pt x="63" y="95"/>
                </a:lnTo>
                <a:lnTo>
                  <a:pt x="57" y="97"/>
                </a:lnTo>
                <a:lnTo>
                  <a:pt x="50" y="98"/>
                </a:lnTo>
                <a:lnTo>
                  <a:pt x="46" y="99"/>
                </a:lnTo>
                <a:lnTo>
                  <a:pt x="45" y="99"/>
                </a:lnTo>
                <a:lnTo>
                  <a:pt x="44" y="86"/>
                </a:lnTo>
                <a:lnTo>
                  <a:pt x="40" y="71"/>
                </a:lnTo>
                <a:lnTo>
                  <a:pt x="36" y="57"/>
                </a:lnTo>
                <a:lnTo>
                  <a:pt x="32" y="48"/>
                </a:lnTo>
                <a:lnTo>
                  <a:pt x="35" y="37"/>
                </a:lnTo>
                <a:lnTo>
                  <a:pt x="36" y="25"/>
                </a:lnTo>
                <a:lnTo>
                  <a:pt x="31" y="16"/>
                </a:lnTo>
                <a:lnTo>
                  <a:pt x="15" y="14"/>
                </a:lnTo>
                <a:lnTo>
                  <a:pt x="4" y="16"/>
                </a:lnTo>
                <a:lnTo>
                  <a:pt x="0" y="19"/>
                </a:lnTo>
                <a:lnTo>
                  <a:pt x="0" y="25"/>
                </a:lnTo>
                <a:lnTo>
                  <a:pt x="0" y="29"/>
                </a:lnTo>
                <a:lnTo>
                  <a:pt x="2" y="34"/>
                </a:lnTo>
                <a:lnTo>
                  <a:pt x="7" y="40"/>
                </a:lnTo>
                <a:lnTo>
                  <a:pt x="12" y="46"/>
                </a:lnTo>
                <a:lnTo>
                  <a:pt x="14" y="50"/>
                </a:lnTo>
                <a:lnTo>
                  <a:pt x="12" y="61"/>
                </a:lnTo>
                <a:lnTo>
                  <a:pt x="14" y="82"/>
                </a:lnTo>
                <a:lnTo>
                  <a:pt x="19" y="103"/>
                </a:lnTo>
                <a:lnTo>
                  <a:pt x="29" y="118"/>
                </a:lnTo>
                <a:lnTo>
                  <a:pt x="36" y="122"/>
                </a:lnTo>
                <a:lnTo>
                  <a:pt x="41" y="122"/>
                </a:lnTo>
                <a:lnTo>
                  <a:pt x="44" y="122"/>
                </a:lnTo>
                <a:lnTo>
                  <a:pt x="45" y="122"/>
                </a:lnTo>
                <a:lnTo>
                  <a:pt x="45" y="125"/>
                </a:lnTo>
                <a:lnTo>
                  <a:pt x="45" y="129"/>
                </a:lnTo>
                <a:lnTo>
                  <a:pt x="45" y="131"/>
                </a:lnTo>
                <a:lnTo>
                  <a:pt x="45" y="132"/>
                </a:lnTo>
                <a:lnTo>
                  <a:pt x="49" y="132"/>
                </a:lnTo>
                <a:lnTo>
                  <a:pt x="54" y="132"/>
                </a:lnTo>
                <a:lnTo>
                  <a:pt x="62" y="132"/>
                </a:lnTo>
                <a:lnTo>
                  <a:pt x="70" y="132"/>
                </a:lnTo>
                <a:lnTo>
                  <a:pt x="79" y="131"/>
                </a:lnTo>
                <a:lnTo>
                  <a:pt x="87" y="131"/>
                </a:lnTo>
                <a:lnTo>
                  <a:pt x="94" y="130"/>
                </a:lnTo>
                <a:lnTo>
                  <a:pt x="97" y="128"/>
                </a:lnTo>
                <a:lnTo>
                  <a:pt x="95" y="150"/>
                </a:lnTo>
                <a:lnTo>
                  <a:pt x="90" y="189"/>
                </a:lnTo>
                <a:lnTo>
                  <a:pt x="86" y="230"/>
                </a:lnTo>
                <a:lnTo>
                  <a:pt x="84" y="259"/>
                </a:lnTo>
                <a:lnTo>
                  <a:pt x="91" y="259"/>
                </a:lnTo>
                <a:lnTo>
                  <a:pt x="100" y="259"/>
                </a:lnTo>
                <a:lnTo>
                  <a:pt x="108" y="259"/>
                </a:lnTo>
                <a:lnTo>
                  <a:pt x="112" y="259"/>
                </a:lnTo>
                <a:lnTo>
                  <a:pt x="117" y="275"/>
                </a:lnTo>
                <a:lnTo>
                  <a:pt x="122" y="296"/>
                </a:lnTo>
                <a:lnTo>
                  <a:pt x="126" y="315"/>
                </a:lnTo>
                <a:lnTo>
                  <a:pt x="128" y="324"/>
                </a:lnTo>
                <a:lnTo>
                  <a:pt x="121" y="327"/>
                </a:lnTo>
                <a:lnTo>
                  <a:pt x="111" y="331"/>
                </a:lnTo>
                <a:lnTo>
                  <a:pt x="100" y="333"/>
                </a:lnTo>
                <a:lnTo>
                  <a:pt x="94" y="335"/>
                </a:lnTo>
                <a:lnTo>
                  <a:pt x="90" y="338"/>
                </a:lnTo>
                <a:lnTo>
                  <a:pt x="88" y="341"/>
                </a:lnTo>
                <a:lnTo>
                  <a:pt x="91" y="346"/>
                </a:lnTo>
                <a:lnTo>
                  <a:pt x="97" y="347"/>
                </a:lnTo>
                <a:lnTo>
                  <a:pt x="104" y="347"/>
                </a:lnTo>
                <a:lnTo>
                  <a:pt x="112" y="347"/>
                </a:lnTo>
                <a:lnTo>
                  <a:pt x="121" y="347"/>
                </a:lnTo>
                <a:lnTo>
                  <a:pt x="132" y="346"/>
                </a:lnTo>
                <a:lnTo>
                  <a:pt x="141" y="346"/>
                </a:lnTo>
                <a:lnTo>
                  <a:pt x="149" y="346"/>
                </a:lnTo>
                <a:lnTo>
                  <a:pt x="154" y="346"/>
                </a:lnTo>
                <a:lnTo>
                  <a:pt x="156" y="346"/>
                </a:lnTo>
                <a:lnTo>
                  <a:pt x="155" y="332"/>
                </a:lnTo>
                <a:lnTo>
                  <a:pt x="150" y="316"/>
                </a:lnTo>
                <a:lnTo>
                  <a:pt x="146" y="293"/>
                </a:lnTo>
                <a:lnTo>
                  <a:pt x="142" y="262"/>
                </a:lnTo>
                <a:lnTo>
                  <a:pt x="153" y="260"/>
                </a:lnTo>
                <a:lnTo>
                  <a:pt x="160" y="260"/>
                </a:lnTo>
                <a:lnTo>
                  <a:pt x="164" y="260"/>
                </a:lnTo>
                <a:lnTo>
                  <a:pt x="166" y="260"/>
                </a:lnTo>
                <a:lnTo>
                  <a:pt x="171" y="264"/>
                </a:lnTo>
                <a:lnTo>
                  <a:pt x="170" y="295"/>
                </a:lnTo>
                <a:lnTo>
                  <a:pt x="168" y="317"/>
                </a:lnTo>
                <a:lnTo>
                  <a:pt x="167" y="333"/>
                </a:lnTo>
                <a:lnTo>
                  <a:pt x="166" y="346"/>
                </a:lnTo>
                <a:lnTo>
                  <a:pt x="168" y="346"/>
                </a:lnTo>
                <a:lnTo>
                  <a:pt x="174" y="346"/>
                </a:lnTo>
                <a:lnTo>
                  <a:pt x="181" y="346"/>
                </a:lnTo>
                <a:lnTo>
                  <a:pt x="192" y="346"/>
                </a:lnTo>
                <a:lnTo>
                  <a:pt x="201" y="347"/>
                </a:lnTo>
                <a:lnTo>
                  <a:pt x="212" y="347"/>
                </a:lnTo>
                <a:lnTo>
                  <a:pt x="219" y="347"/>
                </a:lnTo>
                <a:lnTo>
                  <a:pt x="226" y="347"/>
                </a:lnTo>
                <a:lnTo>
                  <a:pt x="231" y="346"/>
                </a:lnTo>
                <a:lnTo>
                  <a:pt x="234" y="341"/>
                </a:lnTo>
                <a:lnTo>
                  <a:pt x="233" y="338"/>
                </a:lnTo>
                <a:lnTo>
                  <a:pt x="229" y="335"/>
                </a:lnTo>
                <a:lnTo>
                  <a:pt x="222" y="333"/>
                </a:lnTo>
                <a:lnTo>
                  <a:pt x="212" y="331"/>
                </a:lnTo>
                <a:lnTo>
                  <a:pt x="202" y="327"/>
                </a:lnTo>
                <a:lnTo>
                  <a:pt x="194" y="324"/>
                </a:lnTo>
                <a:lnTo>
                  <a:pt x="194" y="315"/>
                </a:lnTo>
                <a:lnTo>
                  <a:pt x="194" y="296"/>
                </a:lnTo>
                <a:lnTo>
                  <a:pt x="197" y="275"/>
                </a:lnTo>
                <a:lnTo>
                  <a:pt x="201" y="259"/>
                </a:lnTo>
                <a:lnTo>
                  <a:pt x="212" y="259"/>
                </a:lnTo>
                <a:lnTo>
                  <a:pt x="221" y="259"/>
                </a:lnTo>
                <a:lnTo>
                  <a:pt x="230" y="259"/>
                </a:lnTo>
                <a:lnTo>
                  <a:pt x="233" y="259"/>
                </a:lnTo>
                <a:lnTo>
                  <a:pt x="230" y="250"/>
                </a:lnTo>
                <a:lnTo>
                  <a:pt x="225" y="235"/>
                </a:lnTo>
                <a:lnTo>
                  <a:pt x="219" y="215"/>
                </a:lnTo>
                <a:lnTo>
                  <a:pt x="213" y="195"/>
                </a:lnTo>
                <a:lnTo>
                  <a:pt x="206" y="173"/>
                </a:lnTo>
                <a:lnTo>
                  <a:pt x="200" y="153"/>
                </a:lnTo>
                <a:lnTo>
                  <a:pt x="193" y="138"/>
                </a:lnTo>
                <a:lnTo>
                  <a:pt x="188" y="128"/>
                </a:lnTo>
                <a:lnTo>
                  <a:pt x="193" y="129"/>
                </a:lnTo>
                <a:lnTo>
                  <a:pt x="200" y="130"/>
                </a:lnTo>
                <a:lnTo>
                  <a:pt x="209" y="131"/>
                </a:lnTo>
                <a:lnTo>
                  <a:pt x="218" y="132"/>
                </a:lnTo>
                <a:lnTo>
                  <a:pt x="226" y="132"/>
                </a:lnTo>
                <a:lnTo>
                  <a:pt x="233" y="133"/>
                </a:lnTo>
                <a:lnTo>
                  <a:pt x="238" y="133"/>
                </a:lnTo>
                <a:lnTo>
                  <a:pt x="239" y="133"/>
                </a:lnTo>
                <a:lnTo>
                  <a:pt x="239" y="132"/>
                </a:lnTo>
                <a:lnTo>
                  <a:pt x="239" y="128"/>
                </a:lnTo>
                <a:lnTo>
                  <a:pt x="239" y="124"/>
                </a:lnTo>
                <a:lnTo>
                  <a:pt x="239" y="121"/>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273" name="Freeform 17"/>
          <p:cNvSpPr>
            <a:spLocks/>
          </p:cNvSpPr>
          <p:nvPr/>
        </p:nvSpPr>
        <p:spPr bwMode="auto">
          <a:xfrm>
            <a:off x="5826125" y="3503613"/>
            <a:ext cx="184150" cy="309562"/>
          </a:xfrm>
          <a:custGeom>
            <a:avLst/>
            <a:gdLst/>
            <a:ahLst/>
            <a:cxnLst>
              <a:cxn ang="0">
                <a:pos x="191" y="93"/>
              </a:cxn>
              <a:cxn ang="0">
                <a:pos x="206" y="81"/>
              </a:cxn>
              <a:cxn ang="0">
                <a:pos x="227" y="64"/>
              </a:cxn>
              <a:cxn ang="0">
                <a:pos x="261" y="33"/>
              </a:cxn>
              <a:cxn ang="0">
                <a:pos x="266" y="15"/>
              </a:cxn>
              <a:cxn ang="0">
                <a:pos x="287" y="2"/>
              </a:cxn>
              <a:cxn ang="0">
                <a:pos x="303" y="18"/>
              </a:cxn>
              <a:cxn ang="0">
                <a:pos x="291" y="35"/>
              </a:cxn>
              <a:cxn ang="0">
                <a:pos x="270" y="59"/>
              </a:cxn>
              <a:cxn ang="0">
                <a:pos x="238" y="93"/>
              </a:cxn>
              <a:cxn ang="0">
                <a:pos x="216" y="123"/>
              </a:cxn>
              <a:cxn ang="0">
                <a:pos x="221" y="180"/>
              </a:cxn>
              <a:cxn ang="0">
                <a:pos x="248" y="237"/>
              </a:cxn>
              <a:cxn ang="0">
                <a:pos x="228" y="271"/>
              </a:cxn>
              <a:cxn ang="0">
                <a:pos x="229" y="307"/>
              </a:cxn>
              <a:cxn ang="0">
                <a:pos x="194" y="296"/>
              </a:cxn>
              <a:cxn ang="0">
                <a:pos x="183" y="258"/>
              </a:cxn>
              <a:cxn ang="0">
                <a:pos x="202" y="244"/>
              </a:cxn>
              <a:cxn ang="0">
                <a:pos x="179" y="223"/>
              </a:cxn>
              <a:cxn ang="0">
                <a:pos x="149" y="246"/>
              </a:cxn>
              <a:cxn ang="0">
                <a:pos x="161" y="283"/>
              </a:cxn>
              <a:cxn ang="0">
                <a:pos x="168" y="308"/>
              </a:cxn>
              <a:cxn ang="0">
                <a:pos x="137" y="341"/>
              </a:cxn>
              <a:cxn ang="0">
                <a:pos x="131" y="313"/>
              </a:cxn>
              <a:cxn ang="0">
                <a:pos x="132" y="305"/>
              </a:cxn>
              <a:cxn ang="0">
                <a:pos x="107" y="270"/>
              </a:cxn>
              <a:cxn ang="0">
                <a:pos x="111" y="208"/>
              </a:cxn>
              <a:cxn ang="0">
                <a:pos x="106" y="143"/>
              </a:cxn>
              <a:cxn ang="0">
                <a:pos x="65" y="101"/>
              </a:cxn>
              <a:cxn ang="0">
                <a:pos x="64" y="89"/>
              </a:cxn>
              <a:cxn ang="0">
                <a:pos x="50" y="68"/>
              </a:cxn>
              <a:cxn ang="0">
                <a:pos x="26" y="38"/>
              </a:cxn>
              <a:cxn ang="0">
                <a:pos x="13" y="29"/>
              </a:cxn>
              <a:cxn ang="0">
                <a:pos x="1" y="14"/>
              </a:cxn>
              <a:cxn ang="0">
                <a:pos x="23" y="0"/>
              </a:cxn>
              <a:cxn ang="0">
                <a:pos x="38" y="14"/>
              </a:cxn>
              <a:cxn ang="0">
                <a:pos x="57" y="36"/>
              </a:cxn>
              <a:cxn ang="0">
                <a:pos x="84" y="64"/>
              </a:cxn>
              <a:cxn ang="0">
                <a:pos x="113" y="83"/>
              </a:cxn>
              <a:cxn ang="0">
                <a:pos x="116" y="81"/>
              </a:cxn>
              <a:cxn ang="0">
                <a:pos x="115" y="74"/>
              </a:cxn>
              <a:cxn ang="0">
                <a:pos x="103" y="56"/>
              </a:cxn>
              <a:cxn ang="0">
                <a:pos x="105" y="19"/>
              </a:cxn>
              <a:cxn ang="0">
                <a:pos x="139" y="6"/>
              </a:cxn>
              <a:cxn ang="0">
                <a:pos x="178" y="12"/>
              </a:cxn>
              <a:cxn ang="0">
                <a:pos x="190" y="44"/>
              </a:cxn>
              <a:cxn ang="0">
                <a:pos x="194" y="68"/>
              </a:cxn>
              <a:cxn ang="0">
                <a:pos x="182" y="91"/>
              </a:cxn>
            </a:cxnLst>
            <a:rect l="0" t="0" r="r" b="b"/>
            <a:pathLst>
              <a:path w="303" h="341">
                <a:moveTo>
                  <a:pt x="178" y="95"/>
                </a:moveTo>
                <a:lnTo>
                  <a:pt x="181" y="95"/>
                </a:lnTo>
                <a:lnTo>
                  <a:pt x="185" y="94"/>
                </a:lnTo>
                <a:lnTo>
                  <a:pt x="191" y="93"/>
                </a:lnTo>
                <a:lnTo>
                  <a:pt x="195" y="93"/>
                </a:lnTo>
                <a:lnTo>
                  <a:pt x="196" y="90"/>
                </a:lnTo>
                <a:lnTo>
                  <a:pt x="202" y="86"/>
                </a:lnTo>
                <a:lnTo>
                  <a:pt x="206" y="81"/>
                </a:lnTo>
                <a:lnTo>
                  <a:pt x="211" y="80"/>
                </a:lnTo>
                <a:lnTo>
                  <a:pt x="213" y="77"/>
                </a:lnTo>
                <a:lnTo>
                  <a:pt x="219" y="71"/>
                </a:lnTo>
                <a:lnTo>
                  <a:pt x="227" y="64"/>
                </a:lnTo>
                <a:lnTo>
                  <a:pt x="236" y="56"/>
                </a:lnTo>
                <a:lnTo>
                  <a:pt x="245" y="47"/>
                </a:lnTo>
                <a:lnTo>
                  <a:pt x="253" y="38"/>
                </a:lnTo>
                <a:lnTo>
                  <a:pt x="261" y="33"/>
                </a:lnTo>
                <a:lnTo>
                  <a:pt x="266" y="28"/>
                </a:lnTo>
                <a:lnTo>
                  <a:pt x="267" y="26"/>
                </a:lnTo>
                <a:lnTo>
                  <a:pt x="267" y="21"/>
                </a:lnTo>
                <a:lnTo>
                  <a:pt x="266" y="15"/>
                </a:lnTo>
                <a:lnTo>
                  <a:pt x="267" y="10"/>
                </a:lnTo>
                <a:lnTo>
                  <a:pt x="272" y="5"/>
                </a:lnTo>
                <a:lnTo>
                  <a:pt x="279" y="2"/>
                </a:lnTo>
                <a:lnTo>
                  <a:pt x="287" y="2"/>
                </a:lnTo>
                <a:lnTo>
                  <a:pt x="293" y="5"/>
                </a:lnTo>
                <a:lnTo>
                  <a:pt x="297" y="10"/>
                </a:lnTo>
                <a:lnTo>
                  <a:pt x="301" y="13"/>
                </a:lnTo>
                <a:lnTo>
                  <a:pt x="303" y="18"/>
                </a:lnTo>
                <a:lnTo>
                  <a:pt x="301" y="22"/>
                </a:lnTo>
                <a:lnTo>
                  <a:pt x="300" y="27"/>
                </a:lnTo>
                <a:lnTo>
                  <a:pt x="296" y="32"/>
                </a:lnTo>
                <a:lnTo>
                  <a:pt x="291" y="35"/>
                </a:lnTo>
                <a:lnTo>
                  <a:pt x="284" y="38"/>
                </a:lnTo>
                <a:lnTo>
                  <a:pt x="282" y="44"/>
                </a:lnTo>
                <a:lnTo>
                  <a:pt x="276" y="51"/>
                </a:lnTo>
                <a:lnTo>
                  <a:pt x="270" y="59"/>
                </a:lnTo>
                <a:lnTo>
                  <a:pt x="262" y="68"/>
                </a:lnTo>
                <a:lnTo>
                  <a:pt x="254" y="78"/>
                </a:lnTo>
                <a:lnTo>
                  <a:pt x="246" y="86"/>
                </a:lnTo>
                <a:lnTo>
                  <a:pt x="238" y="93"/>
                </a:lnTo>
                <a:lnTo>
                  <a:pt x="233" y="98"/>
                </a:lnTo>
                <a:lnTo>
                  <a:pt x="233" y="105"/>
                </a:lnTo>
                <a:lnTo>
                  <a:pt x="225" y="115"/>
                </a:lnTo>
                <a:lnTo>
                  <a:pt x="216" y="123"/>
                </a:lnTo>
                <a:lnTo>
                  <a:pt x="211" y="131"/>
                </a:lnTo>
                <a:lnTo>
                  <a:pt x="213" y="143"/>
                </a:lnTo>
                <a:lnTo>
                  <a:pt x="217" y="163"/>
                </a:lnTo>
                <a:lnTo>
                  <a:pt x="221" y="180"/>
                </a:lnTo>
                <a:lnTo>
                  <a:pt x="220" y="190"/>
                </a:lnTo>
                <a:lnTo>
                  <a:pt x="229" y="202"/>
                </a:lnTo>
                <a:lnTo>
                  <a:pt x="240" y="220"/>
                </a:lnTo>
                <a:lnTo>
                  <a:pt x="248" y="237"/>
                </a:lnTo>
                <a:lnTo>
                  <a:pt x="248" y="247"/>
                </a:lnTo>
                <a:lnTo>
                  <a:pt x="241" y="253"/>
                </a:lnTo>
                <a:lnTo>
                  <a:pt x="234" y="262"/>
                </a:lnTo>
                <a:lnTo>
                  <a:pt x="228" y="271"/>
                </a:lnTo>
                <a:lnTo>
                  <a:pt x="220" y="281"/>
                </a:lnTo>
                <a:lnTo>
                  <a:pt x="224" y="288"/>
                </a:lnTo>
                <a:lnTo>
                  <a:pt x="228" y="297"/>
                </a:lnTo>
                <a:lnTo>
                  <a:pt x="229" y="307"/>
                </a:lnTo>
                <a:lnTo>
                  <a:pt x="223" y="313"/>
                </a:lnTo>
                <a:lnTo>
                  <a:pt x="212" y="312"/>
                </a:lnTo>
                <a:lnTo>
                  <a:pt x="203" y="305"/>
                </a:lnTo>
                <a:lnTo>
                  <a:pt x="194" y="296"/>
                </a:lnTo>
                <a:lnTo>
                  <a:pt x="185" y="283"/>
                </a:lnTo>
                <a:lnTo>
                  <a:pt x="178" y="271"/>
                </a:lnTo>
                <a:lnTo>
                  <a:pt x="179" y="263"/>
                </a:lnTo>
                <a:lnTo>
                  <a:pt x="183" y="258"/>
                </a:lnTo>
                <a:lnTo>
                  <a:pt x="190" y="255"/>
                </a:lnTo>
                <a:lnTo>
                  <a:pt x="194" y="253"/>
                </a:lnTo>
                <a:lnTo>
                  <a:pt x="198" y="248"/>
                </a:lnTo>
                <a:lnTo>
                  <a:pt x="202" y="244"/>
                </a:lnTo>
                <a:lnTo>
                  <a:pt x="206" y="238"/>
                </a:lnTo>
                <a:lnTo>
                  <a:pt x="198" y="231"/>
                </a:lnTo>
                <a:lnTo>
                  <a:pt x="189" y="225"/>
                </a:lnTo>
                <a:lnTo>
                  <a:pt x="179" y="223"/>
                </a:lnTo>
                <a:lnTo>
                  <a:pt x="172" y="224"/>
                </a:lnTo>
                <a:lnTo>
                  <a:pt x="164" y="230"/>
                </a:lnTo>
                <a:lnTo>
                  <a:pt x="157" y="238"/>
                </a:lnTo>
                <a:lnTo>
                  <a:pt x="149" y="246"/>
                </a:lnTo>
                <a:lnTo>
                  <a:pt x="141" y="253"/>
                </a:lnTo>
                <a:lnTo>
                  <a:pt x="153" y="264"/>
                </a:lnTo>
                <a:lnTo>
                  <a:pt x="160" y="275"/>
                </a:lnTo>
                <a:lnTo>
                  <a:pt x="161" y="283"/>
                </a:lnTo>
                <a:lnTo>
                  <a:pt x="160" y="286"/>
                </a:lnTo>
                <a:lnTo>
                  <a:pt x="170" y="292"/>
                </a:lnTo>
                <a:lnTo>
                  <a:pt x="172" y="300"/>
                </a:lnTo>
                <a:lnTo>
                  <a:pt x="168" y="308"/>
                </a:lnTo>
                <a:lnTo>
                  <a:pt x="161" y="319"/>
                </a:lnTo>
                <a:lnTo>
                  <a:pt x="154" y="328"/>
                </a:lnTo>
                <a:lnTo>
                  <a:pt x="147" y="336"/>
                </a:lnTo>
                <a:lnTo>
                  <a:pt x="137" y="341"/>
                </a:lnTo>
                <a:lnTo>
                  <a:pt x="128" y="339"/>
                </a:lnTo>
                <a:lnTo>
                  <a:pt x="124" y="334"/>
                </a:lnTo>
                <a:lnTo>
                  <a:pt x="126" y="323"/>
                </a:lnTo>
                <a:lnTo>
                  <a:pt x="131" y="313"/>
                </a:lnTo>
                <a:lnTo>
                  <a:pt x="135" y="305"/>
                </a:lnTo>
                <a:lnTo>
                  <a:pt x="135" y="305"/>
                </a:lnTo>
                <a:lnTo>
                  <a:pt x="133" y="305"/>
                </a:lnTo>
                <a:lnTo>
                  <a:pt x="132" y="305"/>
                </a:lnTo>
                <a:lnTo>
                  <a:pt x="128" y="305"/>
                </a:lnTo>
                <a:lnTo>
                  <a:pt x="126" y="299"/>
                </a:lnTo>
                <a:lnTo>
                  <a:pt x="118" y="285"/>
                </a:lnTo>
                <a:lnTo>
                  <a:pt x="107" y="270"/>
                </a:lnTo>
                <a:lnTo>
                  <a:pt x="98" y="260"/>
                </a:lnTo>
                <a:lnTo>
                  <a:pt x="95" y="248"/>
                </a:lnTo>
                <a:lnTo>
                  <a:pt x="102" y="229"/>
                </a:lnTo>
                <a:lnTo>
                  <a:pt x="111" y="208"/>
                </a:lnTo>
                <a:lnTo>
                  <a:pt x="120" y="192"/>
                </a:lnTo>
                <a:lnTo>
                  <a:pt x="113" y="184"/>
                </a:lnTo>
                <a:lnTo>
                  <a:pt x="110" y="166"/>
                </a:lnTo>
                <a:lnTo>
                  <a:pt x="106" y="143"/>
                </a:lnTo>
                <a:lnTo>
                  <a:pt x="97" y="121"/>
                </a:lnTo>
                <a:lnTo>
                  <a:pt x="82" y="112"/>
                </a:lnTo>
                <a:lnTo>
                  <a:pt x="72" y="106"/>
                </a:lnTo>
                <a:lnTo>
                  <a:pt x="65" y="101"/>
                </a:lnTo>
                <a:lnTo>
                  <a:pt x="63" y="97"/>
                </a:lnTo>
                <a:lnTo>
                  <a:pt x="63" y="94"/>
                </a:lnTo>
                <a:lnTo>
                  <a:pt x="63" y="91"/>
                </a:lnTo>
                <a:lnTo>
                  <a:pt x="64" y="89"/>
                </a:lnTo>
                <a:lnTo>
                  <a:pt x="65" y="86"/>
                </a:lnTo>
                <a:lnTo>
                  <a:pt x="61" y="81"/>
                </a:lnTo>
                <a:lnTo>
                  <a:pt x="56" y="75"/>
                </a:lnTo>
                <a:lnTo>
                  <a:pt x="50" y="68"/>
                </a:lnTo>
                <a:lnTo>
                  <a:pt x="43" y="60"/>
                </a:lnTo>
                <a:lnTo>
                  <a:pt x="36" y="52"/>
                </a:lnTo>
                <a:lnTo>
                  <a:pt x="30" y="45"/>
                </a:lnTo>
                <a:lnTo>
                  <a:pt x="26" y="38"/>
                </a:lnTo>
                <a:lnTo>
                  <a:pt x="23" y="34"/>
                </a:lnTo>
                <a:lnTo>
                  <a:pt x="21" y="32"/>
                </a:lnTo>
                <a:lnTo>
                  <a:pt x="17" y="30"/>
                </a:lnTo>
                <a:lnTo>
                  <a:pt x="13" y="29"/>
                </a:lnTo>
                <a:lnTo>
                  <a:pt x="9" y="29"/>
                </a:lnTo>
                <a:lnTo>
                  <a:pt x="1" y="25"/>
                </a:lnTo>
                <a:lnTo>
                  <a:pt x="0" y="20"/>
                </a:lnTo>
                <a:lnTo>
                  <a:pt x="1" y="14"/>
                </a:lnTo>
                <a:lnTo>
                  <a:pt x="5" y="8"/>
                </a:lnTo>
                <a:lnTo>
                  <a:pt x="10" y="3"/>
                </a:lnTo>
                <a:lnTo>
                  <a:pt x="17" y="0"/>
                </a:lnTo>
                <a:lnTo>
                  <a:pt x="23" y="0"/>
                </a:lnTo>
                <a:lnTo>
                  <a:pt x="30" y="3"/>
                </a:lnTo>
                <a:lnTo>
                  <a:pt x="34" y="6"/>
                </a:lnTo>
                <a:lnTo>
                  <a:pt x="36" y="10"/>
                </a:lnTo>
                <a:lnTo>
                  <a:pt x="38" y="14"/>
                </a:lnTo>
                <a:lnTo>
                  <a:pt x="39" y="21"/>
                </a:lnTo>
                <a:lnTo>
                  <a:pt x="44" y="25"/>
                </a:lnTo>
                <a:lnTo>
                  <a:pt x="50" y="29"/>
                </a:lnTo>
                <a:lnTo>
                  <a:pt x="57" y="36"/>
                </a:lnTo>
                <a:lnTo>
                  <a:pt x="64" y="43"/>
                </a:lnTo>
                <a:lnTo>
                  <a:pt x="72" y="50"/>
                </a:lnTo>
                <a:lnTo>
                  <a:pt x="78" y="57"/>
                </a:lnTo>
                <a:lnTo>
                  <a:pt x="84" y="64"/>
                </a:lnTo>
                <a:lnTo>
                  <a:pt x="88" y="70"/>
                </a:lnTo>
                <a:lnTo>
                  <a:pt x="93" y="70"/>
                </a:lnTo>
                <a:lnTo>
                  <a:pt x="103" y="75"/>
                </a:lnTo>
                <a:lnTo>
                  <a:pt x="113" y="83"/>
                </a:lnTo>
                <a:lnTo>
                  <a:pt x="122" y="90"/>
                </a:lnTo>
                <a:lnTo>
                  <a:pt x="120" y="89"/>
                </a:lnTo>
                <a:lnTo>
                  <a:pt x="119" y="86"/>
                </a:lnTo>
                <a:lnTo>
                  <a:pt x="116" y="81"/>
                </a:lnTo>
                <a:lnTo>
                  <a:pt x="115" y="75"/>
                </a:lnTo>
                <a:lnTo>
                  <a:pt x="115" y="72"/>
                </a:lnTo>
                <a:lnTo>
                  <a:pt x="116" y="73"/>
                </a:lnTo>
                <a:lnTo>
                  <a:pt x="115" y="74"/>
                </a:lnTo>
                <a:lnTo>
                  <a:pt x="111" y="73"/>
                </a:lnTo>
                <a:lnTo>
                  <a:pt x="106" y="68"/>
                </a:lnTo>
                <a:lnTo>
                  <a:pt x="103" y="62"/>
                </a:lnTo>
                <a:lnTo>
                  <a:pt x="103" y="56"/>
                </a:lnTo>
                <a:lnTo>
                  <a:pt x="106" y="53"/>
                </a:lnTo>
                <a:lnTo>
                  <a:pt x="101" y="40"/>
                </a:lnTo>
                <a:lnTo>
                  <a:pt x="101" y="28"/>
                </a:lnTo>
                <a:lnTo>
                  <a:pt x="105" y="19"/>
                </a:lnTo>
                <a:lnTo>
                  <a:pt x="111" y="13"/>
                </a:lnTo>
                <a:lnTo>
                  <a:pt x="120" y="10"/>
                </a:lnTo>
                <a:lnTo>
                  <a:pt x="130" y="7"/>
                </a:lnTo>
                <a:lnTo>
                  <a:pt x="139" y="6"/>
                </a:lnTo>
                <a:lnTo>
                  <a:pt x="148" y="7"/>
                </a:lnTo>
                <a:lnTo>
                  <a:pt x="160" y="5"/>
                </a:lnTo>
                <a:lnTo>
                  <a:pt x="170" y="7"/>
                </a:lnTo>
                <a:lnTo>
                  <a:pt x="178" y="12"/>
                </a:lnTo>
                <a:lnTo>
                  <a:pt x="183" y="20"/>
                </a:lnTo>
                <a:lnTo>
                  <a:pt x="187" y="28"/>
                </a:lnTo>
                <a:lnTo>
                  <a:pt x="189" y="37"/>
                </a:lnTo>
                <a:lnTo>
                  <a:pt x="190" y="44"/>
                </a:lnTo>
                <a:lnTo>
                  <a:pt x="190" y="49"/>
                </a:lnTo>
                <a:lnTo>
                  <a:pt x="192" y="52"/>
                </a:lnTo>
                <a:lnTo>
                  <a:pt x="194" y="60"/>
                </a:lnTo>
                <a:lnTo>
                  <a:pt x="194" y="68"/>
                </a:lnTo>
                <a:lnTo>
                  <a:pt x="190" y="71"/>
                </a:lnTo>
                <a:lnTo>
                  <a:pt x="189" y="77"/>
                </a:lnTo>
                <a:lnTo>
                  <a:pt x="186" y="85"/>
                </a:lnTo>
                <a:lnTo>
                  <a:pt x="182" y="91"/>
                </a:lnTo>
                <a:lnTo>
                  <a:pt x="178" y="95"/>
                </a:lnTo>
                <a:close/>
              </a:path>
            </a:pathLst>
          </a:custGeom>
          <a:solidFill>
            <a:srgbClr val="969696"/>
          </a:solidFill>
          <a:ln w="9525">
            <a:noFill/>
            <a:round/>
            <a:headEnd/>
            <a:tailEnd/>
          </a:ln>
        </p:spPr>
        <p:txBody>
          <a:bodyPr/>
          <a:lstStyle/>
          <a:p>
            <a:endParaRPr lang="el-GR"/>
          </a:p>
        </p:txBody>
      </p:sp>
      <p:sp>
        <p:nvSpPr>
          <p:cNvPr id="224274" name="Freeform 18"/>
          <p:cNvSpPr>
            <a:spLocks/>
          </p:cNvSpPr>
          <p:nvPr/>
        </p:nvSpPr>
        <p:spPr bwMode="auto">
          <a:xfrm>
            <a:off x="5984875" y="3275013"/>
            <a:ext cx="228600" cy="544512"/>
          </a:xfrm>
          <a:custGeom>
            <a:avLst/>
            <a:gdLst/>
            <a:ahLst/>
            <a:cxnLst>
              <a:cxn ang="0">
                <a:pos x="249" y="488"/>
              </a:cxn>
              <a:cxn ang="0">
                <a:pos x="278" y="549"/>
              </a:cxn>
              <a:cxn ang="0">
                <a:pos x="285" y="586"/>
              </a:cxn>
              <a:cxn ang="0">
                <a:pos x="312" y="580"/>
              </a:cxn>
              <a:cxn ang="0">
                <a:pos x="299" y="547"/>
              </a:cxn>
              <a:cxn ang="0">
                <a:pos x="282" y="484"/>
              </a:cxn>
              <a:cxn ang="0">
                <a:pos x="291" y="450"/>
              </a:cxn>
              <a:cxn ang="0">
                <a:pos x="256" y="373"/>
              </a:cxn>
              <a:cxn ang="0">
                <a:pos x="197" y="257"/>
              </a:cxn>
              <a:cxn ang="0">
                <a:pos x="210" y="245"/>
              </a:cxn>
              <a:cxn ang="0">
                <a:pos x="219" y="201"/>
              </a:cxn>
              <a:cxn ang="0">
                <a:pos x="245" y="226"/>
              </a:cxn>
              <a:cxn ang="0">
                <a:pos x="287" y="260"/>
              </a:cxn>
              <a:cxn ang="0">
                <a:pos x="345" y="281"/>
              </a:cxn>
              <a:cxn ang="0">
                <a:pos x="375" y="255"/>
              </a:cxn>
              <a:cxn ang="0">
                <a:pos x="349" y="253"/>
              </a:cxn>
              <a:cxn ang="0">
                <a:pos x="328" y="238"/>
              </a:cxn>
              <a:cxn ang="0">
                <a:pos x="291" y="214"/>
              </a:cxn>
              <a:cxn ang="0">
                <a:pos x="259" y="177"/>
              </a:cxn>
              <a:cxn ang="0">
                <a:pos x="226" y="143"/>
              </a:cxn>
              <a:cxn ang="0">
                <a:pos x="205" y="132"/>
              </a:cxn>
              <a:cxn ang="0">
                <a:pos x="176" y="120"/>
              </a:cxn>
              <a:cxn ang="0">
                <a:pos x="167" y="106"/>
              </a:cxn>
              <a:cxn ang="0">
                <a:pos x="173" y="83"/>
              </a:cxn>
              <a:cxn ang="0">
                <a:pos x="177" y="16"/>
              </a:cxn>
              <a:cxn ang="0">
                <a:pos x="86" y="14"/>
              </a:cxn>
              <a:cxn ang="0">
                <a:pos x="91" y="22"/>
              </a:cxn>
              <a:cxn ang="0">
                <a:pos x="92" y="44"/>
              </a:cxn>
              <a:cxn ang="0">
                <a:pos x="103" y="78"/>
              </a:cxn>
              <a:cxn ang="0">
                <a:pos x="121" y="105"/>
              </a:cxn>
              <a:cxn ang="0">
                <a:pos x="113" y="117"/>
              </a:cxn>
              <a:cxn ang="0">
                <a:pos x="87" y="140"/>
              </a:cxn>
              <a:cxn ang="0">
                <a:pos x="75" y="158"/>
              </a:cxn>
              <a:cxn ang="0">
                <a:pos x="59" y="247"/>
              </a:cxn>
              <a:cxn ang="0">
                <a:pos x="23" y="241"/>
              </a:cxn>
              <a:cxn ang="0">
                <a:pos x="4" y="282"/>
              </a:cxn>
              <a:cxn ang="0">
                <a:pos x="38" y="282"/>
              </a:cxn>
              <a:cxn ang="0">
                <a:pos x="55" y="293"/>
              </a:cxn>
              <a:cxn ang="0">
                <a:pos x="99" y="247"/>
              </a:cxn>
              <a:cxn ang="0">
                <a:pos x="116" y="245"/>
              </a:cxn>
              <a:cxn ang="0">
                <a:pos x="130" y="256"/>
              </a:cxn>
              <a:cxn ang="0">
                <a:pos x="108" y="459"/>
              </a:cxn>
              <a:cxn ang="0">
                <a:pos x="139" y="504"/>
              </a:cxn>
              <a:cxn ang="0">
                <a:pos x="138" y="560"/>
              </a:cxn>
              <a:cxn ang="0">
                <a:pos x="109" y="577"/>
              </a:cxn>
              <a:cxn ang="0">
                <a:pos x="117" y="586"/>
              </a:cxn>
              <a:cxn ang="0">
                <a:pos x="152" y="582"/>
              </a:cxn>
              <a:cxn ang="0">
                <a:pos x="171" y="585"/>
              </a:cxn>
              <a:cxn ang="0">
                <a:pos x="179" y="557"/>
              </a:cxn>
              <a:cxn ang="0">
                <a:pos x="171" y="503"/>
              </a:cxn>
              <a:cxn ang="0">
                <a:pos x="173" y="458"/>
              </a:cxn>
              <a:cxn ang="0">
                <a:pos x="211" y="456"/>
              </a:cxn>
            </a:cxnLst>
            <a:rect l="0" t="0" r="r" b="b"/>
            <a:pathLst>
              <a:path w="377" h="597">
                <a:moveTo>
                  <a:pt x="232" y="455"/>
                </a:moveTo>
                <a:lnTo>
                  <a:pt x="235" y="459"/>
                </a:lnTo>
                <a:lnTo>
                  <a:pt x="239" y="467"/>
                </a:lnTo>
                <a:lnTo>
                  <a:pt x="244" y="477"/>
                </a:lnTo>
                <a:lnTo>
                  <a:pt x="249" y="488"/>
                </a:lnTo>
                <a:lnTo>
                  <a:pt x="255" y="500"/>
                </a:lnTo>
                <a:lnTo>
                  <a:pt x="261" y="511"/>
                </a:lnTo>
                <a:lnTo>
                  <a:pt x="266" y="523"/>
                </a:lnTo>
                <a:lnTo>
                  <a:pt x="272" y="533"/>
                </a:lnTo>
                <a:lnTo>
                  <a:pt x="278" y="549"/>
                </a:lnTo>
                <a:lnTo>
                  <a:pt x="281" y="561"/>
                </a:lnTo>
                <a:lnTo>
                  <a:pt x="280" y="569"/>
                </a:lnTo>
                <a:lnTo>
                  <a:pt x="280" y="573"/>
                </a:lnTo>
                <a:lnTo>
                  <a:pt x="281" y="579"/>
                </a:lnTo>
                <a:lnTo>
                  <a:pt x="285" y="586"/>
                </a:lnTo>
                <a:lnTo>
                  <a:pt x="290" y="592"/>
                </a:lnTo>
                <a:lnTo>
                  <a:pt x="298" y="597"/>
                </a:lnTo>
                <a:lnTo>
                  <a:pt x="306" y="595"/>
                </a:lnTo>
                <a:lnTo>
                  <a:pt x="310" y="590"/>
                </a:lnTo>
                <a:lnTo>
                  <a:pt x="312" y="580"/>
                </a:lnTo>
                <a:lnTo>
                  <a:pt x="314" y="572"/>
                </a:lnTo>
                <a:lnTo>
                  <a:pt x="312" y="565"/>
                </a:lnTo>
                <a:lnTo>
                  <a:pt x="311" y="560"/>
                </a:lnTo>
                <a:lnTo>
                  <a:pt x="306" y="554"/>
                </a:lnTo>
                <a:lnTo>
                  <a:pt x="299" y="547"/>
                </a:lnTo>
                <a:lnTo>
                  <a:pt x="293" y="535"/>
                </a:lnTo>
                <a:lnTo>
                  <a:pt x="289" y="520"/>
                </a:lnTo>
                <a:lnTo>
                  <a:pt x="285" y="505"/>
                </a:lnTo>
                <a:lnTo>
                  <a:pt x="284" y="494"/>
                </a:lnTo>
                <a:lnTo>
                  <a:pt x="282" y="484"/>
                </a:lnTo>
                <a:lnTo>
                  <a:pt x="281" y="471"/>
                </a:lnTo>
                <a:lnTo>
                  <a:pt x="277" y="458"/>
                </a:lnTo>
                <a:lnTo>
                  <a:pt x="270" y="451"/>
                </a:lnTo>
                <a:lnTo>
                  <a:pt x="285" y="451"/>
                </a:lnTo>
                <a:lnTo>
                  <a:pt x="291" y="450"/>
                </a:lnTo>
                <a:lnTo>
                  <a:pt x="295" y="450"/>
                </a:lnTo>
                <a:lnTo>
                  <a:pt x="299" y="449"/>
                </a:lnTo>
                <a:lnTo>
                  <a:pt x="282" y="429"/>
                </a:lnTo>
                <a:lnTo>
                  <a:pt x="268" y="403"/>
                </a:lnTo>
                <a:lnTo>
                  <a:pt x="256" y="373"/>
                </a:lnTo>
                <a:lnTo>
                  <a:pt x="247" y="340"/>
                </a:lnTo>
                <a:lnTo>
                  <a:pt x="236" y="312"/>
                </a:lnTo>
                <a:lnTo>
                  <a:pt x="225" y="286"/>
                </a:lnTo>
                <a:lnTo>
                  <a:pt x="213" y="267"/>
                </a:lnTo>
                <a:lnTo>
                  <a:pt x="197" y="257"/>
                </a:lnTo>
                <a:lnTo>
                  <a:pt x="204" y="257"/>
                </a:lnTo>
                <a:lnTo>
                  <a:pt x="210" y="256"/>
                </a:lnTo>
                <a:lnTo>
                  <a:pt x="213" y="256"/>
                </a:lnTo>
                <a:lnTo>
                  <a:pt x="214" y="256"/>
                </a:lnTo>
                <a:lnTo>
                  <a:pt x="210" y="245"/>
                </a:lnTo>
                <a:lnTo>
                  <a:pt x="209" y="224"/>
                </a:lnTo>
                <a:lnTo>
                  <a:pt x="207" y="204"/>
                </a:lnTo>
                <a:lnTo>
                  <a:pt x="207" y="193"/>
                </a:lnTo>
                <a:lnTo>
                  <a:pt x="213" y="196"/>
                </a:lnTo>
                <a:lnTo>
                  <a:pt x="219" y="201"/>
                </a:lnTo>
                <a:lnTo>
                  <a:pt x="225" y="206"/>
                </a:lnTo>
                <a:lnTo>
                  <a:pt x="231" y="211"/>
                </a:lnTo>
                <a:lnTo>
                  <a:pt x="236" y="217"/>
                </a:lnTo>
                <a:lnTo>
                  <a:pt x="242" y="223"/>
                </a:lnTo>
                <a:lnTo>
                  <a:pt x="245" y="226"/>
                </a:lnTo>
                <a:lnTo>
                  <a:pt x="249" y="230"/>
                </a:lnTo>
                <a:lnTo>
                  <a:pt x="255" y="234"/>
                </a:lnTo>
                <a:lnTo>
                  <a:pt x="264" y="241"/>
                </a:lnTo>
                <a:lnTo>
                  <a:pt x="274" y="251"/>
                </a:lnTo>
                <a:lnTo>
                  <a:pt x="287" y="260"/>
                </a:lnTo>
                <a:lnTo>
                  <a:pt x="302" y="269"/>
                </a:lnTo>
                <a:lnTo>
                  <a:pt x="315" y="275"/>
                </a:lnTo>
                <a:lnTo>
                  <a:pt x="327" y="278"/>
                </a:lnTo>
                <a:lnTo>
                  <a:pt x="336" y="277"/>
                </a:lnTo>
                <a:lnTo>
                  <a:pt x="345" y="281"/>
                </a:lnTo>
                <a:lnTo>
                  <a:pt x="356" y="283"/>
                </a:lnTo>
                <a:lnTo>
                  <a:pt x="366" y="281"/>
                </a:lnTo>
                <a:lnTo>
                  <a:pt x="374" y="272"/>
                </a:lnTo>
                <a:lnTo>
                  <a:pt x="377" y="262"/>
                </a:lnTo>
                <a:lnTo>
                  <a:pt x="375" y="255"/>
                </a:lnTo>
                <a:lnTo>
                  <a:pt x="370" y="251"/>
                </a:lnTo>
                <a:lnTo>
                  <a:pt x="365" y="248"/>
                </a:lnTo>
                <a:lnTo>
                  <a:pt x="360" y="248"/>
                </a:lnTo>
                <a:lnTo>
                  <a:pt x="354" y="249"/>
                </a:lnTo>
                <a:lnTo>
                  <a:pt x="349" y="253"/>
                </a:lnTo>
                <a:lnTo>
                  <a:pt x="345" y="255"/>
                </a:lnTo>
                <a:lnTo>
                  <a:pt x="345" y="251"/>
                </a:lnTo>
                <a:lnTo>
                  <a:pt x="342" y="246"/>
                </a:lnTo>
                <a:lnTo>
                  <a:pt x="337" y="242"/>
                </a:lnTo>
                <a:lnTo>
                  <a:pt x="328" y="238"/>
                </a:lnTo>
                <a:lnTo>
                  <a:pt x="322" y="234"/>
                </a:lnTo>
                <a:lnTo>
                  <a:pt x="315" y="230"/>
                </a:lnTo>
                <a:lnTo>
                  <a:pt x="307" y="225"/>
                </a:lnTo>
                <a:lnTo>
                  <a:pt x="299" y="219"/>
                </a:lnTo>
                <a:lnTo>
                  <a:pt x="291" y="214"/>
                </a:lnTo>
                <a:lnTo>
                  <a:pt x="284" y="207"/>
                </a:lnTo>
                <a:lnTo>
                  <a:pt x="277" y="200"/>
                </a:lnTo>
                <a:lnTo>
                  <a:pt x="272" y="193"/>
                </a:lnTo>
                <a:lnTo>
                  <a:pt x="266" y="185"/>
                </a:lnTo>
                <a:lnTo>
                  <a:pt x="259" y="177"/>
                </a:lnTo>
                <a:lnTo>
                  <a:pt x="251" y="169"/>
                </a:lnTo>
                <a:lnTo>
                  <a:pt x="243" y="161"/>
                </a:lnTo>
                <a:lnTo>
                  <a:pt x="235" y="154"/>
                </a:lnTo>
                <a:lnTo>
                  <a:pt x="230" y="148"/>
                </a:lnTo>
                <a:lnTo>
                  <a:pt x="226" y="143"/>
                </a:lnTo>
                <a:lnTo>
                  <a:pt x="225" y="140"/>
                </a:lnTo>
                <a:lnTo>
                  <a:pt x="223" y="138"/>
                </a:lnTo>
                <a:lnTo>
                  <a:pt x="219" y="135"/>
                </a:lnTo>
                <a:lnTo>
                  <a:pt x="213" y="133"/>
                </a:lnTo>
                <a:lnTo>
                  <a:pt x="205" y="132"/>
                </a:lnTo>
                <a:lnTo>
                  <a:pt x="196" y="129"/>
                </a:lnTo>
                <a:lnTo>
                  <a:pt x="188" y="128"/>
                </a:lnTo>
                <a:lnTo>
                  <a:pt x="180" y="126"/>
                </a:lnTo>
                <a:lnTo>
                  <a:pt x="175" y="125"/>
                </a:lnTo>
                <a:lnTo>
                  <a:pt x="176" y="120"/>
                </a:lnTo>
                <a:lnTo>
                  <a:pt x="175" y="117"/>
                </a:lnTo>
                <a:lnTo>
                  <a:pt x="169" y="114"/>
                </a:lnTo>
                <a:lnTo>
                  <a:pt x="166" y="114"/>
                </a:lnTo>
                <a:lnTo>
                  <a:pt x="167" y="111"/>
                </a:lnTo>
                <a:lnTo>
                  <a:pt x="167" y="106"/>
                </a:lnTo>
                <a:lnTo>
                  <a:pt x="167" y="103"/>
                </a:lnTo>
                <a:lnTo>
                  <a:pt x="167" y="102"/>
                </a:lnTo>
                <a:lnTo>
                  <a:pt x="169" y="96"/>
                </a:lnTo>
                <a:lnTo>
                  <a:pt x="172" y="89"/>
                </a:lnTo>
                <a:lnTo>
                  <a:pt x="173" y="83"/>
                </a:lnTo>
                <a:lnTo>
                  <a:pt x="173" y="78"/>
                </a:lnTo>
                <a:lnTo>
                  <a:pt x="181" y="64"/>
                </a:lnTo>
                <a:lnTo>
                  <a:pt x="186" y="48"/>
                </a:lnTo>
                <a:lnTo>
                  <a:pt x="185" y="31"/>
                </a:lnTo>
                <a:lnTo>
                  <a:pt x="177" y="16"/>
                </a:lnTo>
                <a:lnTo>
                  <a:pt x="164" y="6"/>
                </a:lnTo>
                <a:lnTo>
                  <a:pt x="142" y="0"/>
                </a:lnTo>
                <a:lnTo>
                  <a:pt x="113" y="1"/>
                </a:lnTo>
                <a:lnTo>
                  <a:pt x="74" y="12"/>
                </a:lnTo>
                <a:lnTo>
                  <a:pt x="86" y="14"/>
                </a:lnTo>
                <a:lnTo>
                  <a:pt x="96" y="20"/>
                </a:lnTo>
                <a:lnTo>
                  <a:pt x="104" y="24"/>
                </a:lnTo>
                <a:lnTo>
                  <a:pt x="108" y="27"/>
                </a:lnTo>
                <a:lnTo>
                  <a:pt x="99" y="24"/>
                </a:lnTo>
                <a:lnTo>
                  <a:pt x="91" y="22"/>
                </a:lnTo>
                <a:lnTo>
                  <a:pt x="82" y="21"/>
                </a:lnTo>
                <a:lnTo>
                  <a:pt x="70" y="23"/>
                </a:lnTo>
                <a:lnTo>
                  <a:pt x="82" y="29"/>
                </a:lnTo>
                <a:lnTo>
                  <a:pt x="88" y="36"/>
                </a:lnTo>
                <a:lnTo>
                  <a:pt x="92" y="44"/>
                </a:lnTo>
                <a:lnTo>
                  <a:pt x="92" y="52"/>
                </a:lnTo>
                <a:lnTo>
                  <a:pt x="92" y="60"/>
                </a:lnTo>
                <a:lnTo>
                  <a:pt x="92" y="68"/>
                </a:lnTo>
                <a:lnTo>
                  <a:pt x="96" y="74"/>
                </a:lnTo>
                <a:lnTo>
                  <a:pt x="103" y="78"/>
                </a:lnTo>
                <a:lnTo>
                  <a:pt x="105" y="83"/>
                </a:lnTo>
                <a:lnTo>
                  <a:pt x="109" y="90"/>
                </a:lnTo>
                <a:lnTo>
                  <a:pt x="114" y="97"/>
                </a:lnTo>
                <a:lnTo>
                  <a:pt x="120" y="99"/>
                </a:lnTo>
                <a:lnTo>
                  <a:pt x="121" y="105"/>
                </a:lnTo>
                <a:lnTo>
                  <a:pt x="121" y="110"/>
                </a:lnTo>
                <a:lnTo>
                  <a:pt x="122" y="114"/>
                </a:lnTo>
                <a:lnTo>
                  <a:pt x="122" y="116"/>
                </a:lnTo>
                <a:lnTo>
                  <a:pt x="117" y="116"/>
                </a:lnTo>
                <a:lnTo>
                  <a:pt x="113" y="117"/>
                </a:lnTo>
                <a:lnTo>
                  <a:pt x="110" y="120"/>
                </a:lnTo>
                <a:lnTo>
                  <a:pt x="113" y="128"/>
                </a:lnTo>
                <a:lnTo>
                  <a:pt x="105" y="133"/>
                </a:lnTo>
                <a:lnTo>
                  <a:pt x="96" y="136"/>
                </a:lnTo>
                <a:lnTo>
                  <a:pt x="87" y="140"/>
                </a:lnTo>
                <a:lnTo>
                  <a:pt x="79" y="142"/>
                </a:lnTo>
                <a:lnTo>
                  <a:pt x="74" y="144"/>
                </a:lnTo>
                <a:lnTo>
                  <a:pt x="70" y="148"/>
                </a:lnTo>
                <a:lnTo>
                  <a:pt x="71" y="152"/>
                </a:lnTo>
                <a:lnTo>
                  <a:pt x="75" y="158"/>
                </a:lnTo>
                <a:lnTo>
                  <a:pt x="76" y="172"/>
                </a:lnTo>
                <a:lnTo>
                  <a:pt x="74" y="199"/>
                </a:lnTo>
                <a:lnTo>
                  <a:pt x="71" y="225"/>
                </a:lnTo>
                <a:lnTo>
                  <a:pt x="69" y="241"/>
                </a:lnTo>
                <a:lnTo>
                  <a:pt x="59" y="247"/>
                </a:lnTo>
                <a:lnTo>
                  <a:pt x="51" y="249"/>
                </a:lnTo>
                <a:lnTo>
                  <a:pt x="45" y="252"/>
                </a:lnTo>
                <a:lnTo>
                  <a:pt x="42" y="255"/>
                </a:lnTo>
                <a:lnTo>
                  <a:pt x="33" y="247"/>
                </a:lnTo>
                <a:lnTo>
                  <a:pt x="23" y="241"/>
                </a:lnTo>
                <a:lnTo>
                  <a:pt x="13" y="242"/>
                </a:lnTo>
                <a:lnTo>
                  <a:pt x="6" y="252"/>
                </a:lnTo>
                <a:lnTo>
                  <a:pt x="0" y="266"/>
                </a:lnTo>
                <a:lnTo>
                  <a:pt x="0" y="276"/>
                </a:lnTo>
                <a:lnTo>
                  <a:pt x="4" y="282"/>
                </a:lnTo>
                <a:lnTo>
                  <a:pt x="11" y="284"/>
                </a:lnTo>
                <a:lnTo>
                  <a:pt x="19" y="284"/>
                </a:lnTo>
                <a:lnTo>
                  <a:pt x="27" y="283"/>
                </a:lnTo>
                <a:lnTo>
                  <a:pt x="34" y="283"/>
                </a:lnTo>
                <a:lnTo>
                  <a:pt x="38" y="282"/>
                </a:lnTo>
                <a:lnTo>
                  <a:pt x="40" y="284"/>
                </a:lnTo>
                <a:lnTo>
                  <a:pt x="42" y="287"/>
                </a:lnTo>
                <a:lnTo>
                  <a:pt x="45" y="290"/>
                </a:lnTo>
                <a:lnTo>
                  <a:pt x="50" y="292"/>
                </a:lnTo>
                <a:lnTo>
                  <a:pt x="55" y="293"/>
                </a:lnTo>
                <a:lnTo>
                  <a:pt x="62" y="292"/>
                </a:lnTo>
                <a:lnTo>
                  <a:pt x="69" y="291"/>
                </a:lnTo>
                <a:lnTo>
                  <a:pt x="78" y="286"/>
                </a:lnTo>
                <a:lnTo>
                  <a:pt x="92" y="270"/>
                </a:lnTo>
                <a:lnTo>
                  <a:pt x="99" y="247"/>
                </a:lnTo>
                <a:lnTo>
                  <a:pt x="103" y="223"/>
                </a:lnTo>
                <a:lnTo>
                  <a:pt x="107" y="204"/>
                </a:lnTo>
                <a:lnTo>
                  <a:pt x="109" y="214"/>
                </a:lnTo>
                <a:lnTo>
                  <a:pt x="113" y="230"/>
                </a:lnTo>
                <a:lnTo>
                  <a:pt x="116" y="245"/>
                </a:lnTo>
                <a:lnTo>
                  <a:pt x="116" y="255"/>
                </a:lnTo>
                <a:lnTo>
                  <a:pt x="121" y="255"/>
                </a:lnTo>
                <a:lnTo>
                  <a:pt x="125" y="255"/>
                </a:lnTo>
                <a:lnTo>
                  <a:pt x="129" y="256"/>
                </a:lnTo>
                <a:lnTo>
                  <a:pt x="130" y="256"/>
                </a:lnTo>
                <a:lnTo>
                  <a:pt x="110" y="287"/>
                </a:lnTo>
                <a:lnTo>
                  <a:pt x="101" y="330"/>
                </a:lnTo>
                <a:lnTo>
                  <a:pt x="100" y="385"/>
                </a:lnTo>
                <a:lnTo>
                  <a:pt x="107" y="459"/>
                </a:lnTo>
                <a:lnTo>
                  <a:pt x="108" y="459"/>
                </a:lnTo>
                <a:lnTo>
                  <a:pt x="109" y="459"/>
                </a:lnTo>
                <a:lnTo>
                  <a:pt x="114" y="459"/>
                </a:lnTo>
                <a:lnTo>
                  <a:pt x="125" y="459"/>
                </a:lnTo>
                <a:lnTo>
                  <a:pt x="131" y="477"/>
                </a:lnTo>
                <a:lnTo>
                  <a:pt x="139" y="504"/>
                </a:lnTo>
                <a:lnTo>
                  <a:pt x="146" y="532"/>
                </a:lnTo>
                <a:lnTo>
                  <a:pt x="148" y="547"/>
                </a:lnTo>
                <a:lnTo>
                  <a:pt x="146" y="550"/>
                </a:lnTo>
                <a:lnTo>
                  <a:pt x="142" y="555"/>
                </a:lnTo>
                <a:lnTo>
                  <a:pt x="138" y="560"/>
                </a:lnTo>
                <a:lnTo>
                  <a:pt x="133" y="563"/>
                </a:lnTo>
                <a:lnTo>
                  <a:pt x="128" y="568"/>
                </a:lnTo>
                <a:lnTo>
                  <a:pt x="121" y="571"/>
                </a:lnTo>
                <a:lnTo>
                  <a:pt x="116" y="575"/>
                </a:lnTo>
                <a:lnTo>
                  <a:pt x="109" y="577"/>
                </a:lnTo>
                <a:lnTo>
                  <a:pt x="101" y="582"/>
                </a:lnTo>
                <a:lnTo>
                  <a:pt x="101" y="584"/>
                </a:lnTo>
                <a:lnTo>
                  <a:pt x="107" y="585"/>
                </a:lnTo>
                <a:lnTo>
                  <a:pt x="113" y="586"/>
                </a:lnTo>
                <a:lnTo>
                  <a:pt x="117" y="586"/>
                </a:lnTo>
                <a:lnTo>
                  <a:pt x="124" y="586"/>
                </a:lnTo>
                <a:lnTo>
                  <a:pt x="131" y="586"/>
                </a:lnTo>
                <a:lnTo>
                  <a:pt x="138" y="585"/>
                </a:lnTo>
                <a:lnTo>
                  <a:pt x="146" y="584"/>
                </a:lnTo>
                <a:lnTo>
                  <a:pt x="152" y="582"/>
                </a:lnTo>
                <a:lnTo>
                  <a:pt x="156" y="579"/>
                </a:lnTo>
                <a:lnTo>
                  <a:pt x="159" y="576"/>
                </a:lnTo>
                <a:lnTo>
                  <a:pt x="162" y="585"/>
                </a:lnTo>
                <a:lnTo>
                  <a:pt x="166" y="585"/>
                </a:lnTo>
                <a:lnTo>
                  <a:pt x="171" y="585"/>
                </a:lnTo>
                <a:lnTo>
                  <a:pt x="173" y="585"/>
                </a:lnTo>
                <a:lnTo>
                  <a:pt x="175" y="585"/>
                </a:lnTo>
                <a:lnTo>
                  <a:pt x="177" y="575"/>
                </a:lnTo>
                <a:lnTo>
                  <a:pt x="180" y="565"/>
                </a:lnTo>
                <a:lnTo>
                  <a:pt x="179" y="557"/>
                </a:lnTo>
                <a:lnTo>
                  <a:pt x="176" y="549"/>
                </a:lnTo>
                <a:lnTo>
                  <a:pt x="172" y="540"/>
                </a:lnTo>
                <a:lnTo>
                  <a:pt x="168" y="527"/>
                </a:lnTo>
                <a:lnTo>
                  <a:pt x="168" y="513"/>
                </a:lnTo>
                <a:lnTo>
                  <a:pt x="171" y="503"/>
                </a:lnTo>
                <a:lnTo>
                  <a:pt x="172" y="493"/>
                </a:lnTo>
                <a:lnTo>
                  <a:pt x="171" y="479"/>
                </a:lnTo>
                <a:lnTo>
                  <a:pt x="167" y="467"/>
                </a:lnTo>
                <a:lnTo>
                  <a:pt x="163" y="458"/>
                </a:lnTo>
                <a:lnTo>
                  <a:pt x="173" y="458"/>
                </a:lnTo>
                <a:lnTo>
                  <a:pt x="181" y="458"/>
                </a:lnTo>
                <a:lnTo>
                  <a:pt x="189" y="458"/>
                </a:lnTo>
                <a:lnTo>
                  <a:pt x="196" y="457"/>
                </a:lnTo>
                <a:lnTo>
                  <a:pt x="202" y="457"/>
                </a:lnTo>
                <a:lnTo>
                  <a:pt x="211" y="456"/>
                </a:lnTo>
                <a:lnTo>
                  <a:pt x="221" y="456"/>
                </a:lnTo>
                <a:lnTo>
                  <a:pt x="232" y="455"/>
                </a:lnTo>
                <a:close/>
              </a:path>
            </a:pathLst>
          </a:custGeom>
          <a:solidFill>
            <a:srgbClr val="969696"/>
          </a:solidFill>
          <a:ln w="9525">
            <a:noFill/>
            <a:round/>
            <a:headEnd/>
            <a:tailEnd/>
          </a:ln>
        </p:spPr>
        <p:txBody>
          <a:bodyPr/>
          <a:lstStyle/>
          <a:p>
            <a:endParaRPr lang="el-GR"/>
          </a:p>
        </p:txBody>
      </p:sp>
      <p:sp>
        <p:nvSpPr>
          <p:cNvPr id="224275" name="Freeform 19"/>
          <p:cNvSpPr>
            <a:spLocks/>
          </p:cNvSpPr>
          <p:nvPr/>
        </p:nvSpPr>
        <p:spPr bwMode="auto">
          <a:xfrm>
            <a:off x="6183313" y="3240088"/>
            <a:ext cx="298450" cy="571500"/>
          </a:xfrm>
          <a:custGeom>
            <a:avLst/>
            <a:gdLst/>
            <a:ahLst/>
            <a:cxnLst>
              <a:cxn ang="0">
                <a:pos x="283" y="17"/>
              </a:cxn>
              <a:cxn ang="0">
                <a:pos x="229" y="1"/>
              </a:cxn>
              <a:cxn ang="0">
                <a:pos x="191" y="30"/>
              </a:cxn>
              <a:cxn ang="0">
                <a:pos x="185" y="75"/>
              </a:cxn>
              <a:cxn ang="0">
                <a:pos x="200" y="97"/>
              </a:cxn>
              <a:cxn ang="0">
                <a:pos x="186" y="114"/>
              </a:cxn>
              <a:cxn ang="0">
                <a:pos x="153" y="121"/>
              </a:cxn>
              <a:cxn ang="0">
                <a:pos x="122" y="154"/>
              </a:cxn>
              <a:cxn ang="0">
                <a:pos x="88" y="199"/>
              </a:cxn>
              <a:cxn ang="0">
                <a:pos x="50" y="241"/>
              </a:cxn>
              <a:cxn ang="0">
                <a:pos x="34" y="276"/>
              </a:cxn>
              <a:cxn ang="0">
                <a:pos x="0" y="304"/>
              </a:cxn>
              <a:cxn ang="0">
                <a:pos x="36" y="324"/>
              </a:cxn>
              <a:cxn ang="0">
                <a:pos x="51" y="317"/>
              </a:cxn>
              <a:cxn ang="0">
                <a:pos x="64" y="299"/>
              </a:cxn>
              <a:cxn ang="0">
                <a:pos x="102" y="264"/>
              </a:cxn>
              <a:cxn ang="0">
                <a:pos x="143" y="209"/>
              </a:cxn>
              <a:cxn ang="0">
                <a:pos x="137" y="338"/>
              </a:cxn>
              <a:cxn ang="0">
                <a:pos x="139" y="483"/>
              </a:cxn>
              <a:cxn ang="0">
                <a:pos x="152" y="583"/>
              </a:cxn>
              <a:cxn ang="0">
                <a:pos x="122" y="598"/>
              </a:cxn>
              <a:cxn ang="0">
                <a:pos x="126" y="621"/>
              </a:cxn>
              <a:cxn ang="0">
                <a:pos x="164" y="618"/>
              </a:cxn>
              <a:cxn ang="0">
                <a:pos x="198" y="609"/>
              </a:cxn>
              <a:cxn ang="0">
                <a:pos x="213" y="580"/>
              </a:cxn>
              <a:cxn ang="0">
                <a:pos x="217" y="545"/>
              </a:cxn>
              <a:cxn ang="0">
                <a:pos x="221" y="429"/>
              </a:cxn>
              <a:cxn ang="0">
                <a:pos x="255" y="453"/>
              </a:cxn>
              <a:cxn ang="0">
                <a:pos x="251" y="578"/>
              </a:cxn>
              <a:cxn ang="0">
                <a:pos x="258" y="587"/>
              </a:cxn>
              <a:cxn ang="0">
                <a:pos x="271" y="621"/>
              </a:cxn>
              <a:cxn ang="0">
                <a:pos x="324" y="617"/>
              </a:cxn>
              <a:cxn ang="0">
                <a:pos x="325" y="598"/>
              </a:cxn>
              <a:cxn ang="0">
                <a:pos x="321" y="586"/>
              </a:cxn>
              <a:cxn ang="0">
                <a:pos x="327" y="525"/>
              </a:cxn>
              <a:cxn ang="0">
                <a:pos x="325" y="392"/>
              </a:cxn>
              <a:cxn ang="0">
                <a:pos x="322" y="315"/>
              </a:cxn>
              <a:cxn ang="0">
                <a:pos x="331" y="208"/>
              </a:cxn>
              <a:cxn ang="0">
                <a:pos x="371" y="244"/>
              </a:cxn>
              <a:cxn ang="0">
                <a:pos x="401" y="274"/>
              </a:cxn>
              <a:cxn ang="0">
                <a:pos x="432" y="306"/>
              </a:cxn>
              <a:cxn ang="0">
                <a:pos x="453" y="327"/>
              </a:cxn>
              <a:cxn ang="0">
                <a:pos x="478" y="323"/>
              </a:cxn>
              <a:cxn ang="0">
                <a:pos x="466" y="283"/>
              </a:cxn>
              <a:cxn ang="0">
                <a:pos x="434" y="241"/>
              </a:cxn>
              <a:cxn ang="0">
                <a:pos x="404" y="200"/>
              </a:cxn>
              <a:cxn ang="0">
                <a:pos x="359" y="150"/>
              </a:cxn>
              <a:cxn ang="0">
                <a:pos x="329" y="125"/>
              </a:cxn>
              <a:cxn ang="0">
                <a:pos x="287" y="119"/>
              </a:cxn>
              <a:cxn ang="0">
                <a:pos x="283" y="99"/>
              </a:cxn>
              <a:cxn ang="0">
                <a:pos x="299" y="68"/>
              </a:cxn>
            </a:cxnLst>
            <a:rect l="0" t="0" r="r" b="b"/>
            <a:pathLst>
              <a:path w="489" h="625">
                <a:moveTo>
                  <a:pt x="289" y="52"/>
                </a:moveTo>
                <a:lnTo>
                  <a:pt x="289" y="43"/>
                </a:lnTo>
                <a:lnTo>
                  <a:pt x="288" y="34"/>
                </a:lnTo>
                <a:lnTo>
                  <a:pt x="287" y="26"/>
                </a:lnTo>
                <a:lnTo>
                  <a:pt x="283" y="17"/>
                </a:lnTo>
                <a:lnTo>
                  <a:pt x="278" y="11"/>
                </a:lnTo>
                <a:lnTo>
                  <a:pt x="269" y="5"/>
                </a:lnTo>
                <a:lnTo>
                  <a:pt x="258" y="1"/>
                </a:lnTo>
                <a:lnTo>
                  <a:pt x="244" y="0"/>
                </a:lnTo>
                <a:lnTo>
                  <a:pt x="229" y="1"/>
                </a:lnTo>
                <a:lnTo>
                  <a:pt x="216" y="5"/>
                </a:lnTo>
                <a:lnTo>
                  <a:pt x="207" y="9"/>
                </a:lnTo>
                <a:lnTo>
                  <a:pt x="199" y="15"/>
                </a:lnTo>
                <a:lnTo>
                  <a:pt x="194" y="22"/>
                </a:lnTo>
                <a:lnTo>
                  <a:pt x="191" y="30"/>
                </a:lnTo>
                <a:lnTo>
                  <a:pt x="190" y="37"/>
                </a:lnTo>
                <a:lnTo>
                  <a:pt x="190" y="45"/>
                </a:lnTo>
                <a:lnTo>
                  <a:pt x="183" y="49"/>
                </a:lnTo>
                <a:lnTo>
                  <a:pt x="182" y="61"/>
                </a:lnTo>
                <a:lnTo>
                  <a:pt x="185" y="75"/>
                </a:lnTo>
                <a:lnTo>
                  <a:pt x="190" y="80"/>
                </a:lnTo>
                <a:lnTo>
                  <a:pt x="192" y="86"/>
                </a:lnTo>
                <a:lnTo>
                  <a:pt x="195" y="90"/>
                </a:lnTo>
                <a:lnTo>
                  <a:pt x="198" y="95"/>
                </a:lnTo>
                <a:lnTo>
                  <a:pt x="200" y="97"/>
                </a:lnTo>
                <a:lnTo>
                  <a:pt x="195" y="98"/>
                </a:lnTo>
                <a:lnTo>
                  <a:pt x="190" y="99"/>
                </a:lnTo>
                <a:lnTo>
                  <a:pt x="187" y="104"/>
                </a:lnTo>
                <a:lnTo>
                  <a:pt x="191" y="113"/>
                </a:lnTo>
                <a:lnTo>
                  <a:pt x="186" y="114"/>
                </a:lnTo>
                <a:lnTo>
                  <a:pt x="179" y="114"/>
                </a:lnTo>
                <a:lnTo>
                  <a:pt x="173" y="116"/>
                </a:lnTo>
                <a:lnTo>
                  <a:pt x="166" y="117"/>
                </a:lnTo>
                <a:lnTo>
                  <a:pt x="160" y="119"/>
                </a:lnTo>
                <a:lnTo>
                  <a:pt x="153" y="121"/>
                </a:lnTo>
                <a:lnTo>
                  <a:pt x="148" y="124"/>
                </a:lnTo>
                <a:lnTo>
                  <a:pt x="144" y="128"/>
                </a:lnTo>
                <a:lnTo>
                  <a:pt x="139" y="134"/>
                </a:lnTo>
                <a:lnTo>
                  <a:pt x="131" y="143"/>
                </a:lnTo>
                <a:lnTo>
                  <a:pt x="122" y="154"/>
                </a:lnTo>
                <a:lnTo>
                  <a:pt x="113" y="165"/>
                </a:lnTo>
                <a:lnTo>
                  <a:pt x="103" y="176"/>
                </a:lnTo>
                <a:lnTo>
                  <a:pt x="95" y="186"/>
                </a:lnTo>
                <a:lnTo>
                  <a:pt x="90" y="194"/>
                </a:lnTo>
                <a:lnTo>
                  <a:pt x="88" y="199"/>
                </a:lnTo>
                <a:lnTo>
                  <a:pt x="82" y="203"/>
                </a:lnTo>
                <a:lnTo>
                  <a:pt x="76" y="210"/>
                </a:lnTo>
                <a:lnTo>
                  <a:pt x="68" y="220"/>
                </a:lnTo>
                <a:lnTo>
                  <a:pt x="59" y="231"/>
                </a:lnTo>
                <a:lnTo>
                  <a:pt x="50" y="241"/>
                </a:lnTo>
                <a:lnTo>
                  <a:pt x="43" y="252"/>
                </a:lnTo>
                <a:lnTo>
                  <a:pt x="36" y="260"/>
                </a:lnTo>
                <a:lnTo>
                  <a:pt x="34" y="267"/>
                </a:lnTo>
                <a:lnTo>
                  <a:pt x="35" y="271"/>
                </a:lnTo>
                <a:lnTo>
                  <a:pt x="34" y="276"/>
                </a:lnTo>
                <a:lnTo>
                  <a:pt x="30" y="279"/>
                </a:lnTo>
                <a:lnTo>
                  <a:pt x="25" y="280"/>
                </a:lnTo>
                <a:lnTo>
                  <a:pt x="15" y="284"/>
                </a:lnTo>
                <a:lnTo>
                  <a:pt x="5" y="292"/>
                </a:lnTo>
                <a:lnTo>
                  <a:pt x="0" y="304"/>
                </a:lnTo>
                <a:lnTo>
                  <a:pt x="6" y="317"/>
                </a:lnTo>
                <a:lnTo>
                  <a:pt x="19" y="325"/>
                </a:lnTo>
                <a:lnTo>
                  <a:pt x="29" y="325"/>
                </a:lnTo>
                <a:lnTo>
                  <a:pt x="34" y="323"/>
                </a:lnTo>
                <a:lnTo>
                  <a:pt x="36" y="324"/>
                </a:lnTo>
                <a:lnTo>
                  <a:pt x="39" y="328"/>
                </a:lnTo>
                <a:lnTo>
                  <a:pt x="42" y="329"/>
                </a:lnTo>
                <a:lnTo>
                  <a:pt x="44" y="328"/>
                </a:lnTo>
                <a:lnTo>
                  <a:pt x="48" y="323"/>
                </a:lnTo>
                <a:lnTo>
                  <a:pt x="51" y="317"/>
                </a:lnTo>
                <a:lnTo>
                  <a:pt x="54" y="312"/>
                </a:lnTo>
                <a:lnTo>
                  <a:pt x="55" y="307"/>
                </a:lnTo>
                <a:lnTo>
                  <a:pt x="55" y="302"/>
                </a:lnTo>
                <a:lnTo>
                  <a:pt x="59" y="302"/>
                </a:lnTo>
                <a:lnTo>
                  <a:pt x="64" y="299"/>
                </a:lnTo>
                <a:lnTo>
                  <a:pt x="72" y="293"/>
                </a:lnTo>
                <a:lnTo>
                  <a:pt x="80" y="286"/>
                </a:lnTo>
                <a:lnTo>
                  <a:pt x="89" y="278"/>
                </a:lnTo>
                <a:lnTo>
                  <a:pt x="95" y="270"/>
                </a:lnTo>
                <a:lnTo>
                  <a:pt x="102" y="264"/>
                </a:lnTo>
                <a:lnTo>
                  <a:pt x="106" y="260"/>
                </a:lnTo>
                <a:lnTo>
                  <a:pt x="114" y="250"/>
                </a:lnTo>
                <a:lnTo>
                  <a:pt x="124" y="238"/>
                </a:lnTo>
                <a:lnTo>
                  <a:pt x="135" y="224"/>
                </a:lnTo>
                <a:lnTo>
                  <a:pt x="143" y="209"/>
                </a:lnTo>
                <a:lnTo>
                  <a:pt x="139" y="232"/>
                </a:lnTo>
                <a:lnTo>
                  <a:pt x="133" y="268"/>
                </a:lnTo>
                <a:lnTo>
                  <a:pt x="131" y="302"/>
                </a:lnTo>
                <a:lnTo>
                  <a:pt x="137" y="323"/>
                </a:lnTo>
                <a:lnTo>
                  <a:pt x="137" y="338"/>
                </a:lnTo>
                <a:lnTo>
                  <a:pt x="137" y="358"/>
                </a:lnTo>
                <a:lnTo>
                  <a:pt x="140" y="376"/>
                </a:lnTo>
                <a:lnTo>
                  <a:pt x="144" y="388"/>
                </a:lnTo>
                <a:lnTo>
                  <a:pt x="141" y="422"/>
                </a:lnTo>
                <a:lnTo>
                  <a:pt x="139" y="483"/>
                </a:lnTo>
                <a:lnTo>
                  <a:pt x="139" y="543"/>
                </a:lnTo>
                <a:lnTo>
                  <a:pt x="141" y="577"/>
                </a:lnTo>
                <a:lnTo>
                  <a:pt x="145" y="579"/>
                </a:lnTo>
                <a:lnTo>
                  <a:pt x="149" y="581"/>
                </a:lnTo>
                <a:lnTo>
                  <a:pt x="152" y="583"/>
                </a:lnTo>
                <a:lnTo>
                  <a:pt x="153" y="583"/>
                </a:lnTo>
                <a:lnTo>
                  <a:pt x="147" y="587"/>
                </a:lnTo>
                <a:lnTo>
                  <a:pt x="137" y="592"/>
                </a:lnTo>
                <a:lnTo>
                  <a:pt x="130" y="596"/>
                </a:lnTo>
                <a:lnTo>
                  <a:pt x="122" y="598"/>
                </a:lnTo>
                <a:lnTo>
                  <a:pt x="115" y="601"/>
                </a:lnTo>
                <a:lnTo>
                  <a:pt x="110" y="607"/>
                </a:lnTo>
                <a:lnTo>
                  <a:pt x="110" y="614"/>
                </a:lnTo>
                <a:lnTo>
                  <a:pt x="119" y="620"/>
                </a:lnTo>
                <a:lnTo>
                  <a:pt x="126" y="621"/>
                </a:lnTo>
                <a:lnTo>
                  <a:pt x="133" y="622"/>
                </a:lnTo>
                <a:lnTo>
                  <a:pt x="141" y="622"/>
                </a:lnTo>
                <a:lnTo>
                  <a:pt x="149" y="621"/>
                </a:lnTo>
                <a:lnTo>
                  <a:pt x="157" y="620"/>
                </a:lnTo>
                <a:lnTo>
                  <a:pt x="164" y="618"/>
                </a:lnTo>
                <a:lnTo>
                  <a:pt x="169" y="616"/>
                </a:lnTo>
                <a:lnTo>
                  <a:pt x="173" y="615"/>
                </a:lnTo>
                <a:lnTo>
                  <a:pt x="181" y="613"/>
                </a:lnTo>
                <a:lnTo>
                  <a:pt x="190" y="610"/>
                </a:lnTo>
                <a:lnTo>
                  <a:pt x="198" y="609"/>
                </a:lnTo>
                <a:lnTo>
                  <a:pt x="204" y="609"/>
                </a:lnTo>
                <a:lnTo>
                  <a:pt x="211" y="608"/>
                </a:lnTo>
                <a:lnTo>
                  <a:pt x="215" y="602"/>
                </a:lnTo>
                <a:lnTo>
                  <a:pt x="217" y="593"/>
                </a:lnTo>
                <a:lnTo>
                  <a:pt x="213" y="580"/>
                </a:lnTo>
                <a:lnTo>
                  <a:pt x="217" y="580"/>
                </a:lnTo>
                <a:lnTo>
                  <a:pt x="221" y="578"/>
                </a:lnTo>
                <a:lnTo>
                  <a:pt x="221" y="573"/>
                </a:lnTo>
                <a:lnTo>
                  <a:pt x="220" y="565"/>
                </a:lnTo>
                <a:lnTo>
                  <a:pt x="217" y="545"/>
                </a:lnTo>
                <a:lnTo>
                  <a:pt x="215" y="513"/>
                </a:lnTo>
                <a:lnTo>
                  <a:pt x="213" y="482"/>
                </a:lnTo>
                <a:lnTo>
                  <a:pt x="213" y="465"/>
                </a:lnTo>
                <a:lnTo>
                  <a:pt x="216" y="451"/>
                </a:lnTo>
                <a:lnTo>
                  <a:pt x="221" y="429"/>
                </a:lnTo>
                <a:lnTo>
                  <a:pt x="228" y="406"/>
                </a:lnTo>
                <a:lnTo>
                  <a:pt x="230" y="391"/>
                </a:lnTo>
                <a:lnTo>
                  <a:pt x="237" y="410"/>
                </a:lnTo>
                <a:lnTo>
                  <a:pt x="248" y="432"/>
                </a:lnTo>
                <a:lnTo>
                  <a:pt x="255" y="453"/>
                </a:lnTo>
                <a:lnTo>
                  <a:pt x="259" y="472"/>
                </a:lnTo>
                <a:lnTo>
                  <a:pt x="258" y="495"/>
                </a:lnTo>
                <a:lnTo>
                  <a:pt x="255" y="526"/>
                </a:lnTo>
                <a:lnTo>
                  <a:pt x="253" y="556"/>
                </a:lnTo>
                <a:lnTo>
                  <a:pt x="251" y="578"/>
                </a:lnTo>
                <a:lnTo>
                  <a:pt x="254" y="579"/>
                </a:lnTo>
                <a:lnTo>
                  <a:pt x="257" y="580"/>
                </a:lnTo>
                <a:lnTo>
                  <a:pt x="258" y="581"/>
                </a:lnTo>
                <a:lnTo>
                  <a:pt x="259" y="581"/>
                </a:lnTo>
                <a:lnTo>
                  <a:pt x="258" y="587"/>
                </a:lnTo>
                <a:lnTo>
                  <a:pt x="258" y="594"/>
                </a:lnTo>
                <a:lnTo>
                  <a:pt x="258" y="602"/>
                </a:lnTo>
                <a:lnTo>
                  <a:pt x="261" y="609"/>
                </a:lnTo>
                <a:lnTo>
                  <a:pt x="265" y="615"/>
                </a:lnTo>
                <a:lnTo>
                  <a:pt x="271" y="621"/>
                </a:lnTo>
                <a:lnTo>
                  <a:pt x="282" y="624"/>
                </a:lnTo>
                <a:lnTo>
                  <a:pt x="295" y="625"/>
                </a:lnTo>
                <a:lnTo>
                  <a:pt x="308" y="624"/>
                </a:lnTo>
                <a:lnTo>
                  <a:pt x="318" y="622"/>
                </a:lnTo>
                <a:lnTo>
                  <a:pt x="324" y="617"/>
                </a:lnTo>
                <a:lnTo>
                  <a:pt x="327" y="613"/>
                </a:lnTo>
                <a:lnTo>
                  <a:pt x="327" y="608"/>
                </a:lnTo>
                <a:lnTo>
                  <a:pt x="327" y="603"/>
                </a:lnTo>
                <a:lnTo>
                  <a:pt x="326" y="600"/>
                </a:lnTo>
                <a:lnTo>
                  <a:pt x="325" y="598"/>
                </a:lnTo>
                <a:lnTo>
                  <a:pt x="322" y="593"/>
                </a:lnTo>
                <a:lnTo>
                  <a:pt x="320" y="590"/>
                </a:lnTo>
                <a:lnTo>
                  <a:pt x="318" y="586"/>
                </a:lnTo>
                <a:lnTo>
                  <a:pt x="317" y="585"/>
                </a:lnTo>
                <a:lnTo>
                  <a:pt x="321" y="586"/>
                </a:lnTo>
                <a:lnTo>
                  <a:pt x="325" y="585"/>
                </a:lnTo>
                <a:lnTo>
                  <a:pt x="326" y="584"/>
                </a:lnTo>
                <a:lnTo>
                  <a:pt x="327" y="584"/>
                </a:lnTo>
                <a:lnTo>
                  <a:pt x="327" y="562"/>
                </a:lnTo>
                <a:lnTo>
                  <a:pt x="327" y="525"/>
                </a:lnTo>
                <a:lnTo>
                  <a:pt x="327" y="488"/>
                </a:lnTo>
                <a:lnTo>
                  <a:pt x="329" y="467"/>
                </a:lnTo>
                <a:lnTo>
                  <a:pt x="329" y="450"/>
                </a:lnTo>
                <a:lnTo>
                  <a:pt x="326" y="421"/>
                </a:lnTo>
                <a:lnTo>
                  <a:pt x="325" y="392"/>
                </a:lnTo>
                <a:lnTo>
                  <a:pt x="324" y="376"/>
                </a:lnTo>
                <a:lnTo>
                  <a:pt x="324" y="364"/>
                </a:lnTo>
                <a:lnTo>
                  <a:pt x="325" y="345"/>
                </a:lnTo>
                <a:lnTo>
                  <a:pt x="325" y="327"/>
                </a:lnTo>
                <a:lnTo>
                  <a:pt x="322" y="315"/>
                </a:lnTo>
                <a:lnTo>
                  <a:pt x="326" y="301"/>
                </a:lnTo>
                <a:lnTo>
                  <a:pt x="329" y="276"/>
                </a:lnTo>
                <a:lnTo>
                  <a:pt x="330" y="240"/>
                </a:lnTo>
                <a:lnTo>
                  <a:pt x="326" y="202"/>
                </a:lnTo>
                <a:lnTo>
                  <a:pt x="331" y="208"/>
                </a:lnTo>
                <a:lnTo>
                  <a:pt x="338" y="215"/>
                </a:lnTo>
                <a:lnTo>
                  <a:pt x="346" y="222"/>
                </a:lnTo>
                <a:lnTo>
                  <a:pt x="355" y="230"/>
                </a:lnTo>
                <a:lnTo>
                  <a:pt x="363" y="237"/>
                </a:lnTo>
                <a:lnTo>
                  <a:pt x="371" y="244"/>
                </a:lnTo>
                <a:lnTo>
                  <a:pt x="377" y="248"/>
                </a:lnTo>
                <a:lnTo>
                  <a:pt x="383" y="252"/>
                </a:lnTo>
                <a:lnTo>
                  <a:pt x="386" y="257"/>
                </a:lnTo>
                <a:lnTo>
                  <a:pt x="393" y="264"/>
                </a:lnTo>
                <a:lnTo>
                  <a:pt x="401" y="274"/>
                </a:lnTo>
                <a:lnTo>
                  <a:pt x="409" y="282"/>
                </a:lnTo>
                <a:lnTo>
                  <a:pt x="417" y="291"/>
                </a:lnTo>
                <a:lnTo>
                  <a:pt x="423" y="298"/>
                </a:lnTo>
                <a:lnTo>
                  <a:pt x="430" y="304"/>
                </a:lnTo>
                <a:lnTo>
                  <a:pt x="432" y="306"/>
                </a:lnTo>
                <a:lnTo>
                  <a:pt x="435" y="312"/>
                </a:lnTo>
                <a:lnTo>
                  <a:pt x="440" y="319"/>
                </a:lnTo>
                <a:lnTo>
                  <a:pt x="445" y="324"/>
                </a:lnTo>
                <a:lnTo>
                  <a:pt x="449" y="328"/>
                </a:lnTo>
                <a:lnTo>
                  <a:pt x="453" y="327"/>
                </a:lnTo>
                <a:lnTo>
                  <a:pt x="457" y="325"/>
                </a:lnTo>
                <a:lnTo>
                  <a:pt x="460" y="325"/>
                </a:lnTo>
                <a:lnTo>
                  <a:pt x="464" y="327"/>
                </a:lnTo>
                <a:lnTo>
                  <a:pt x="470" y="327"/>
                </a:lnTo>
                <a:lnTo>
                  <a:pt x="478" y="323"/>
                </a:lnTo>
                <a:lnTo>
                  <a:pt x="486" y="315"/>
                </a:lnTo>
                <a:lnTo>
                  <a:pt x="489" y="301"/>
                </a:lnTo>
                <a:lnTo>
                  <a:pt x="485" y="290"/>
                </a:lnTo>
                <a:lnTo>
                  <a:pt x="477" y="285"/>
                </a:lnTo>
                <a:lnTo>
                  <a:pt x="466" y="283"/>
                </a:lnTo>
                <a:lnTo>
                  <a:pt x="457" y="277"/>
                </a:lnTo>
                <a:lnTo>
                  <a:pt x="453" y="271"/>
                </a:lnTo>
                <a:lnTo>
                  <a:pt x="448" y="263"/>
                </a:lnTo>
                <a:lnTo>
                  <a:pt x="442" y="253"/>
                </a:lnTo>
                <a:lnTo>
                  <a:pt x="434" y="241"/>
                </a:lnTo>
                <a:lnTo>
                  <a:pt x="426" y="230"/>
                </a:lnTo>
                <a:lnTo>
                  <a:pt x="418" y="219"/>
                </a:lnTo>
                <a:lnTo>
                  <a:pt x="411" y="211"/>
                </a:lnTo>
                <a:lnTo>
                  <a:pt x="407" y="205"/>
                </a:lnTo>
                <a:lnTo>
                  <a:pt x="404" y="200"/>
                </a:lnTo>
                <a:lnTo>
                  <a:pt x="397" y="190"/>
                </a:lnTo>
                <a:lnTo>
                  <a:pt x="388" y="181"/>
                </a:lnTo>
                <a:lnTo>
                  <a:pt x="379" y="170"/>
                </a:lnTo>
                <a:lnTo>
                  <a:pt x="368" y="159"/>
                </a:lnTo>
                <a:lnTo>
                  <a:pt x="359" y="150"/>
                </a:lnTo>
                <a:lnTo>
                  <a:pt x="352" y="142"/>
                </a:lnTo>
                <a:lnTo>
                  <a:pt x="347" y="136"/>
                </a:lnTo>
                <a:lnTo>
                  <a:pt x="343" y="132"/>
                </a:lnTo>
                <a:lnTo>
                  <a:pt x="337" y="128"/>
                </a:lnTo>
                <a:lnTo>
                  <a:pt x="329" y="125"/>
                </a:lnTo>
                <a:lnTo>
                  <a:pt x="320" y="122"/>
                </a:lnTo>
                <a:lnTo>
                  <a:pt x="310" y="120"/>
                </a:lnTo>
                <a:lnTo>
                  <a:pt x="301" y="119"/>
                </a:lnTo>
                <a:lnTo>
                  <a:pt x="293" y="119"/>
                </a:lnTo>
                <a:lnTo>
                  <a:pt x="287" y="119"/>
                </a:lnTo>
                <a:lnTo>
                  <a:pt x="289" y="113"/>
                </a:lnTo>
                <a:lnTo>
                  <a:pt x="292" y="110"/>
                </a:lnTo>
                <a:lnTo>
                  <a:pt x="289" y="106"/>
                </a:lnTo>
                <a:lnTo>
                  <a:pt x="280" y="103"/>
                </a:lnTo>
                <a:lnTo>
                  <a:pt x="283" y="99"/>
                </a:lnTo>
                <a:lnTo>
                  <a:pt x="286" y="94"/>
                </a:lnTo>
                <a:lnTo>
                  <a:pt x="287" y="89"/>
                </a:lnTo>
                <a:lnTo>
                  <a:pt x="287" y="86"/>
                </a:lnTo>
                <a:lnTo>
                  <a:pt x="295" y="82"/>
                </a:lnTo>
                <a:lnTo>
                  <a:pt x="299" y="68"/>
                </a:lnTo>
                <a:lnTo>
                  <a:pt x="297" y="54"/>
                </a:lnTo>
                <a:lnTo>
                  <a:pt x="289" y="52"/>
                </a:lnTo>
                <a:close/>
              </a:path>
            </a:pathLst>
          </a:custGeom>
          <a:solidFill>
            <a:srgbClr val="96969A"/>
          </a:solidFill>
          <a:ln w="9525">
            <a:noFill/>
            <a:round/>
            <a:headEnd/>
            <a:tailEnd/>
          </a:ln>
        </p:spPr>
        <p:txBody>
          <a:bodyPr/>
          <a:lstStyle/>
          <a:p>
            <a:endParaRPr lang="el-GR"/>
          </a:p>
        </p:txBody>
      </p:sp>
      <p:sp>
        <p:nvSpPr>
          <p:cNvPr id="224276" name="Freeform 20"/>
          <p:cNvSpPr>
            <a:spLocks/>
          </p:cNvSpPr>
          <p:nvPr/>
        </p:nvSpPr>
        <p:spPr bwMode="auto">
          <a:xfrm>
            <a:off x="6454775" y="3490913"/>
            <a:ext cx="163513" cy="317500"/>
          </a:xfrm>
          <a:custGeom>
            <a:avLst/>
            <a:gdLst/>
            <a:ahLst/>
            <a:cxnLst>
              <a:cxn ang="0">
                <a:pos x="255" y="117"/>
              </a:cxn>
              <a:cxn ang="0">
                <a:pos x="264" y="75"/>
              </a:cxn>
              <a:cxn ang="0">
                <a:pos x="257" y="49"/>
              </a:cxn>
              <a:cxn ang="0">
                <a:pos x="271" y="27"/>
              </a:cxn>
              <a:cxn ang="0">
                <a:pos x="244" y="12"/>
              </a:cxn>
              <a:cxn ang="0">
                <a:pos x="238" y="26"/>
              </a:cxn>
              <a:cxn ang="0">
                <a:pos x="238" y="44"/>
              </a:cxn>
              <a:cxn ang="0">
                <a:pos x="239" y="57"/>
              </a:cxn>
              <a:cxn ang="0">
                <a:pos x="233" y="82"/>
              </a:cxn>
              <a:cxn ang="0">
                <a:pos x="230" y="94"/>
              </a:cxn>
              <a:cxn ang="0">
                <a:pos x="213" y="92"/>
              </a:cxn>
              <a:cxn ang="0">
                <a:pos x="191" y="94"/>
              </a:cxn>
              <a:cxn ang="0">
                <a:pos x="193" y="65"/>
              </a:cxn>
              <a:cxn ang="0">
                <a:pos x="172" y="20"/>
              </a:cxn>
              <a:cxn ang="0">
                <a:pos x="153" y="3"/>
              </a:cxn>
              <a:cxn ang="0">
                <a:pos x="132" y="3"/>
              </a:cxn>
              <a:cxn ang="0">
                <a:pos x="109" y="7"/>
              </a:cxn>
              <a:cxn ang="0">
                <a:pos x="95" y="47"/>
              </a:cxn>
              <a:cxn ang="0">
                <a:pos x="95" y="97"/>
              </a:cxn>
              <a:cxn ang="0">
                <a:pos x="73" y="94"/>
              </a:cxn>
              <a:cxn ang="0">
                <a:pos x="50" y="98"/>
              </a:cxn>
              <a:cxn ang="0">
                <a:pos x="44" y="86"/>
              </a:cxn>
              <a:cxn ang="0">
                <a:pos x="33" y="48"/>
              </a:cxn>
              <a:cxn ang="0">
                <a:pos x="31" y="16"/>
              </a:cxn>
              <a:cxn ang="0">
                <a:pos x="2" y="19"/>
              </a:cxn>
              <a:cxn ang="0">
                <a:pos x="3" y="34"/>
              </a:cxn>
              <a:cxn ang="0">
                <a:pos x="15" y="50"/>
              </a:cxn>
              <a:cxn ang="0">
                <a:pos x="20" y="103"/>
              </a:cxn>
              <a:cxn ang="0">
                <a:pos x="41" y="122"/>
              </a:cxn>
              <a:cxn ang="0">
                <a:pos x="45" y="125"/>
              </a:cxn>
              <a:cxn ang="0">
                <a:pos x="46" y="132"/>
              </a:cxn>
              <a:cxn ang="0">
                <a:pos x="63" y="132"/>
              </a:cxn>
              <a:cxn ang="0">
                <a:pos x="87" y="131"/>
              </a:cxn>
              <a:cxn ang="0">
                <a:pos x="96" y="150"/>
              </a:cxn>
              <a:cxn ang="0">
                <a:pos x="84" y="259"/>
              </a:cxn>
              <a:cxn ang="0">
                <a:pos x="108" y="259"/>
              </a:cxn>
              <a:cxn ang="0">
                <a:pos x="124" y="296"/>
              </a:cxn>
              <a:cxn ang="0">
                <a:pos x="122" y="327"/>
              </a:cxn>
              <a:cxn ang="0">
                <a:pos x="95" y="335"/>
              </a:cxn>
              <a:cxn ang="0">
                <a:pos x="92" y="346"/>
              </a:cxn>
              <a:cxn ang="0">
                <a:pos x="112" y="347"/>
              </a:cxn>
              <a:cxn ang="0">
                <a:pos x="142" y="346"/>
              </a:cxn>
              <a:cxn ang="0">
                <a:pos x="158" y="346"/>
              </a:cxn>
              <a:cxn ang="0">
                <a:pos x="146" y="293"/>
              </a:cxn>
              <a:cxn ang="0">
                <a:pos x="162" y="260"/>
              </a:cxn>
              <a:cxn ang="0">
                <a:pos x="172" y="264"/>
              </a:cxn>
              <a:cxn ang="0">
                <a:pos x="168" y="333"/>
              </a:cxn>
              <a:cxn ang="0">
                <a:pos x="175" y="346"/>
              </a:cxn>
              <a:cxn ang="0">
                <a:pos x="202" y="347"/>
              </a:cxn>
              <a:cxn ang="0">
                <a:pos x="226" y="347"/>
              </a:cxn>
              <a:cxn ang="0">
                <a:pos x="234" y="338"/>
              </a:cxn>
              <a:cxn ang="0">
                <a:pos x="213" y="331"/>
              </a:cxn>
              <a:cxn ang="0">
                <a:pos x="196" y="315"/>
              </a:cxn>
              <a:cxn ang="0">
                <a:pos x="202" y="259"/>
              </a:cxn>
              <a:cxn ang="0">
                <a:pos x="231" y="259"/>
              </a:cxn>
              <a:cxn ang="0">
                <a:pos x="226" y="235"/>
              </a:cxn>
              <a:cxn ang="0">
                <a:pos x="206" y="173"/>
              </a:cxn>
              <a:cxn ang="0">
                <a:pos x="189" y="128"/>
              </a:cxn>
              <a:cxn ang="0">
                <a:pos x="209" y="131"/>
              </a:cxn>
              <a:cxn ang="0">
                <a:pos x="234" y="133"/>
              </a:cxn>
              <a:cxn ang="0">
                <a:pos x="240" y="132"/>
              </a:cxn>
              <a:cxn ang="0">
                <a:pos x="240" y="121"/>
              </a:cxn>
            </a:cxnLst>
            <a:rect l="0" t="0" r="r" b="b"/>
            <a:pathLst>
              <a:path w="271" h="347">
                <a:moveTo>
                  <a:pt x="240" y="121"/>
                </a:moveTo>
                <a:lnTo>
                  <a:pt x="248" y="121"/>
                </a:lnTo>
                <a:lnTo>
                  <a:pt x="255" y="117"/>
                </a:lnTo>
                <a:lnTo>
                  <a:pt x="260" y="109"/>
                </a:lnTo>
                <a:lnTo>
                  <a:pt x="263" y="95"/>
                </a:lnTo>
                <a:lnTo>
                  <a:pt x="264" y="75"/>
                </a:lnTo>
                <a:lnTo>
                  <a:pt x="261" y="61"/>
                </a:lnTo>
                <a:lnTo>
                  <a:pt x="259" y="54"/>
                </a:lnTo>
                <a:lnTo>
                  <a:pt x="257" y="49"/>
                </a:lnTo>
                <a:lnTo>
                  <a:pt x="263" y="44"/>
                </a:lnTo>
                <a:lnTo>
                  <a:pt x="269" y="35"/>
                </a:lnTo>
                <a:lnTo>
                  <a:pt x="271" y="27"/>
                </a:lnTo>
                <a:lnTo>
                  <a:pt x="264" y="19"/>
                </a:lnTo>
                <a:lnTo>
                  <a:pt x="253" y="14"/>
                </a:lnTo>
                <a:lnTo>
                  <a:pt x="244" y="12"/>
                </a:lnTo>
                <a:lnTo>
                  <a:pt x="239" y="15"/>
                </a:lnTo>
                <a:lnTo>
                  <a:pt x="238" y="20"/>
                </a:lnTo>
                <a:lnTo>
                  <a:pt x="238" y="26"/>
                </a:lnTo>
                <a:lnTo>
                  <a:pt x="238" y="31"/>
                </a:lnTo>
                <a:lnTo>
                  <a:pt x="236" y="37"/>
                </a:lnTo>
                <a:lnTo>
                  <a:pt x="238" y="44"/>
                </a:lnTo>
                <a:lnTo>
                  <a:pt x="239" y="47"/>
                </a:lnTo>
                <a:lnTo>
                  <a:pt x="239" y="52"/>
                </a:lnTo>
                <a:lnTo>
                  <a:pt x="239" y="57"/>
                </a:lnTo>
                <a:lnTo>
                  <a:pt x="236" y="65"/>
                </a:lnTo>
                <a:lnTo>
                  <a:pt x="235" y="72"/>
                </a:lnTo>
                <a:lnTo>
                  <a:pt x="233" y="82"/>
                </a:lnTo>
                <a:lnTo>
                  <a:pt x="233" y="91"/>
                </a:lnTo>
                <a:lnTo>
                  <a:pt x="233" y="97"/>
                </a:lnTo>
                <a:lnTo>
                  <a:pt x="230" y="94"/>
                </a:lnTo>
                <a:lnTo>
                  <a:pt x="226" y="93"/>
                </a:lnTo>
                <a:lnTo>
                  <a:pt x="221" y="93"/>
                </a:lnTo>
                <a:lnTo>
                  <a:pt x="213" y="92"/>
                </a:lnTo>
                <a:lnTo>
                  <a:pt x="205" y="93"/>
                </a:lnTo>
                <a:lnTo>
                  <a:pt x="198" y="93"/>
                </a:lnTo>
                <a:lnTo>
                  <a:pt x="191" y="94"/>
                </a:lnTo>
                <a:lnTo>
                  <a:pt x="184" y="95"/>
                </a:lnTo>
                <a:lnTo>
                  <a:pt x="189" y="83"/>
                </a:lnTo>
                <a:lnTo>
                  <a:pt x="193" y="65"/>
                </a:lnTo>
                <a:lnTo>
                  <a:pt x="191" y="47"/>
                </a:lnTo>
                <a:lnTo>
                  <a:pt x="180" y="29"/>
                </a:lnTo>
                <a:lnTo>
                  <a:pt x="172" y="20"/>
                </a:lnTo>
                <a:lnTo>
                  <a:pt x="166" y="14"/>
                </a:lnTo>
                <a:lnTo>
                  <a:pt x="159" y="8"/>
                </a:lnTo>
                <a:lnTo>
                  <a:pt x="153" y="3"/>
                </a:lnTo>
                <a:lnTo>
                  <a:pt x="146" y="0"/>
                </a:lnTo>
                <a:lnTo>
                  <a:pt x="139" y="0"/>
                </a:lnTo>
                <a:lnTo>
                  <a:pt x="132" y="3"/>
                </a:lnTo>
                <a:lnTo>
                  <a:pt x="124" y="9"/>
                </a:lnTo>
                <a:lnTo>
                  <a:pt x="117" y="5"/>
                </a:lnTo>
                <a:lnTo>
                  <a:pt x="109" y="7"/>
                </a:lnTo>
                <a:lnTo>
                  <a:pt x="103" y="14"/>
                </a:lnTo>
                <a:lnTo>
                  <a:pt x="99" y="29"/>
                </a:lnTo>
                <a:lnTo>
                  <a:pt x="95" y="47"/>
                </a:lnTo>
                <a:lnTo>
                  <a:pt x="90" y="65"/>
                </a:lnTo>
                <a:lnTo>
                  <a:pt x="87" y="83"/>
                </a:lnTo>
                <a:lnTo>
                  <a:pt x="95" y="97"/>
                </a:lnTo>
                <a:lnTo>
                  <a:pt x="88" y="95"/>
                </a:lnTo>
                <a:lnTo>
                  <a:pt x="80" y="94"/>
                </a:lnTo>
                <a:lnTo>
                  <a:pt x="73" y="94"/>
                </a:lnTo>
                <a:lnTo>
                  <a:pt x="65" y="95"/>
                </a:lnTo>
                <a:lnTo>
                  <a:pt x="57" y="97"/>
                </a:lnTo>
                <a:lnTo>
                  <a:pt x="50" y="98"/>
                </a:lnTo>
                <a:lnTo>
                  <a:pt x="46" y="99"/>
                </a:lnTo>
                <a:lnTo>
                  <a:pt x="45" y="99"/>
                </a:lnTo>
                <a:lnTo>
                  <a:pt x="44" y="86"/>
                </a:lnTo>
                <a:lnTo>
                  <a:pt x="40" y="71"/>
                </a:lnTo>
                <a:lnTo>
                  <a:pt x="37" y="57"/>
                </a:lnTo>
                <a:lnTo>
                  <a:pt x="33" y="48"/>
                </a:lnTo>
                <a:lnTo>
                  <a:pt x="35" y="37"/>
                </a:lnTo>
                <a:lnTo>
                  <a:pt x="36" y="25"/>
                </a:lnTo>
                <a:lnTo>
                  <a:pt x="31" y="16"/>
                </a:lnTo>
                <a:lnTo>
                  <a:pt x="16" y="14"/>
                </a:lnTo>
                <a:lnTo>
                  <a:pt x="6" y="16"/>
                </a:lnTo>
                <a:lnTo>
                  <a:pt x="2" y="19"/>
                </a:lnTo>
                <a:lnTo>
                  <a:pt x="0" y="25"/>
                </a:lnTo>
                <a:lnTo>
                  <a:pt x="0" y="29"/>
                </a:lnTo>
                <a:lnTo>
                  <a:pt x="3" y="34"/>
                </a:lnTo>
                <a:lnTo>
                  <a:pt x="8" y="40"/>
                </a:lnTo>
                <a:lnTo>
                  <a:pt x="14" y="46"/>
                </a:lnTo>
                <a:lnTo>
                  <a:pt x="15" y="50"/>
                </a:lnTo>
                <a:lnTo>
                  <a:pt x="14" y="61"/>
                </a:lnTo>
                <a:lnTo>
                  <a:pt x="15" y="82"/>
                </a:lnTo>
                <a:lnTo>
                  <a:pt x="20" y="103"/>
                </a:lnTo>
                <a:lnTo>
                  <a:pt x="31" y="118"/>
                </a:lnTo>
                <a:lnTo>
                  <a:pt x="37" y="122"/>
                </a:lnTo>
                <a:lnTo>
                  <a:pt x="41" y="122"/>
                </a:lnTo>
                <a:lnTo>
                  <a:pt x="44" y="122"/>
                </a:lnTo>
                <a:lnTo>
                  <a:pt x="45" y="122"/>
                </a:lnTo>
                <a:lnTo>
                  <a:pt x="45" y="125"/>
                </a:lnTo>
                <a:lnTo>
                  <a:pt x="46" y="129"/>
                </a:lnTo>
                <a:lnTo>
                  <a:pt x="46" y="131"/>
                </a:lnTo>
                <a:lnTo>
                  <a:pt x="46" y="132"/>
                </a:lnTo>
                <a:lnTo>
                  <a:pt x="50" y="132"/>
                </a:lnTo>
                <a:lnTo>
                  <a:pt x="56" y="132"/>
                </a:lnTo>
                <a:lnTo>
                  <a:pt x="63" y="132"/>
                </a:lnTo>
                <a:lnTo>
                  <a:pt x="71" y="132"/>
                </a:lnTo>
                <a:lnTo>
                  <a:pt x="79" y="131"/>
                </a:lnTo>
                <a:lnTo>
                  <a:pt x="87" y="131"/>
                </a:lnTo>
                <a:lnTo>
                  <a:pt x="94" y="130"/>
                </a:lnTo>
                <a:lnTo>
                  <a:pt x="99" y="128"/>
                </a:lnTo>
                <a:lnTo>
                  <a:pt x="96" y="150"/>
                </a:lnTo>
                <a:lnTo>
                  <a:pt x="91" y="189"/>
                </a:lnTo>
                <a:lnTo>
                  <a:pt x="86" y="230"/>
                </a:lnTo>
                <a:lnTo>
                  <a:pt x="84" y="259"/>
                </a:lnTo>
                <a:lnTo>
                  <a:pt x="91" y="259"/>
                </a:lnTo>
                <a:lnTo>
                  <a:pt x="100" y="259"/>
                </a:lnTo>
                <a:lnTo>
                  <a:pt x="108" y="259"/>
                </a:lnTo>
                <a:lnTo>
                  <a:pt x="112" y="259"/>
                </a:lnTo>
                <a:lnTo>
                  <a:pt x="118" y="275"/>
                </a:lnTo>
                <a:lnTo>
                  <a:pt x="124" y="296"/>
                </a:lnTo>
                <a:lnTo>
                  <a:pt x="128" y="315"/>
                </a:lnTo>
                <a:lnTo>
                  <a:pt x="129" y="324"/>
                </a:lnTo>
                <a:lnTo>
                  <a:pt x="122" y="327"/>
                </a:lnTo>
                <a:lnTo>
                  <a:pt x="112" y="331"/>
                </a:lnTo>
                <a:lnTo>
                  <a:pt x="101" y="333"/>
                </a:lnTo>
                <a:lnTo>
                  <a:pt x="95" y="335"/>
                </a:lnTo>
                <a:lnTo>
                  <a:pt x="91" y="338"/>
                </a:lnTo>
                <a:lnTo>
                  <a:pt x="90" y="341"/>
                </a:lnTo>
                <a:lnTo>
                  <a:pt x="92" y="346"/>
                </a:lnTo>
                <a:lnTo>
                  <a:pt x="99" y="347"/>
                </a:lnTo>
                <a:lnTo>
                  <a:pt x="104" y="347"/>
                </a:lnTo>
                <a:lnTo>
                  <a:pt x="112" y="347"/>
                </a:lnTo>
                <a:lnTo>
                  <a:pt x="122" y="347"/>
                </a:lnTo>
                <a:lnTo>
                  <a:pt x="133" y="346"/>
                </a:lnTo>
                <a:lnTo>
                  <a:pt x="142" y="346"/>
                </a:lnTo>
                <a:lnTo>
                  <a:pt x="150" y="346"/>
                </a:lnTo>
                <a:lnTo>
                  <a:pt x="155" y="346"/>
                </a:lnTo>
                <a:lnTo>
                  <a:pt x="158" y="346"/>
                </a:lnTo>
                <a:lnTo>
                  <a:pt x="155" y="332"/>
                </a:lnTo>
                <a:lnTo>
                  <a:pt x="151" y="316"/>
                </a:lnTo>
                <a:lnTo>
                  <a:pt x="146" y="293"/>
                </a:lnTo>
                <a:lnTo>
                  <a:pt x="143" y="262"/>
                </a:lnTo>
                <a:lnTo>
                  <a:pt x="154" y="260"/>
                </a:lnTo>
                <a:lnTo>
                  <a:pt x="162" y="260"/>
                </a:lnTo>
                <a:lnTo>
                  <a:pt x="166" y="260"/>
                </a:lnTo>
                <a:lnTo>
                  <a:pt x="167" y="260"/>
                </a:lnTo>
                <a:lnTo>
                  <a:pt x="172" y="264"/>
                </a:lnTo>
                <a:lnTo>
                  <a:pt x="171" y="295"/>
                </a:lnTo>
                <a:lnTo>
                  <a:pt x="170" y="317"/>
                </a:lnTo>
                <a:lnTo>
                  <a:pt x="168" y="333"/>
                </a:lnTo>
                <a:lnTo>
                  <a:pt x="167" y="346"/>
                </a:lnTo>
                <a:lnTo>
                  <a:pt x="170" y="346"/>
                </a:lnTo>
                <a:lnTo>
                  <a:pt x="175" y="346"/>
                </a:lnTo>
                <a:lnTo>
                  <a:pt x="183" y="346"/>
                </a:lnTo>
                <a:lnTo>
                  <a:pt x="193" y="346"/>
                </a:lnTo>
                <a:lnTo>
                  <a:pt x="202" y="347"/>
                </a:lnTo>
                <a:lnTo>
                  <a:pt x="213" y="347"/>
                </a:lnTo>
                <a:lnTo>
                  <a:pt x="221" y="347"/>
                </a:lnTo>
                <a:lnTo>
                  <a:pt x="226" y="347"/>
                </a:lnTo>
                <a:lnTo>
                  <a:pt x="233" y="346"/>
                </a:lnTo>
                <a:lnTo>
                  <a:pt x="235" y="341"/>
                </a:lnTo>
                <a:lnTo>
                  <a:pt x="234" y="338"/>
                </a:lnTo>
                <a:lnTo>
                  <a:pt x="230" y="335"/>
                </a:lnTo>
                <a:lnTo>
                  <a:pt x="223" y="333"/>
                </a:lnTo>
                <a:lnTo>
                  <a:pt x="213" y="331"/>
                </a:lnTo>
                <a:lnTo>
                  <a:pt x="202" y="327"/>
                </a:lnTo>
                <a:lnTo>
                  <a:pt x="196" y="324"/>
                </a:lnTo>
                <a:lnTo>
                  <a:pt x="196" y="315"/>
                </a:lnTo>
                <a:lnTo>
                  <a:pt x="196" y="296"/>
                </a:lnTo>
                <a:lnTo>
                  <a:pt x="198" y="275"/>
                </a:lnTo>
                <a:lnTo>
                  <a:pt x="202" y="259"/>
                </a:lnTo>
                <a:lnTo>
                  <a:pt x="213" y="259"/>
                </a:lnTo>
                <a:lnTo>
                  <a:pt x="222" y="259"/>
                </a:lnTo>
                <a:lnTo>
                  <a:pt x="231" y="259"/>
                </a:lnTo>
                <a:lnTo>
                  <a:pt x="234" y="259"/>
                </a:lnTo>
                <a:lnTo>
                  <a:pt x="230" y="250"/>
                </a:lnTo>
                <a:lnTo>
                  <a:pt x="226" y="235"/>
                </a:lnTo>
                <a:lnTo>
                  <a:pt x="219" y="215"/>
                </a:lnTo>
                <a:lnTo>
                  <a:pt x="213" y="195"/>
                </a:lnTo>
                <a:lnTo>
                  <a:pt x="206" y="173"/>
                </a:lnTo>
                <a:lnTo>
                  <a:pt x="200" y="153"/>
                </a:lnTo>
                <a:lnTo>
                  <a:pt x="194" y="138"/>
                </a:lnTo>
                <a:lnTo>
                  <a:pt x="189" y="128"/>
                </a:lnTo>
                <a:lnTo>
                  <a:pt x="194" y="129"/>
                </a:lnTo>
                <a:lnTo>
                  <a:pt x="201" y="130"/>
                </a:lnTo>
                <a:lnTo>
                  <a:pt x="209" y="131"/>
                </a:lnTo>
                <a:lnTo>
                  <a:pt x="218" y="132"/>
                </a:lnTo>
                <a:lnTo>
                  <a:pt x="227" y="132"/>
                </a:lnTo>
                <a:lnTo>
                  <a:pt x="234" y="133"/>
                </a:lnTo>
                <a:lnTo>
                  <a:pt x="239" y="133"/>
                </a:lnTo>
                <a:lnTo>
                  <a:pt x="240" y="133"/>
                </a:lnTo>
                <a:lnTo>
                  <a:pt x="240" y="132"/>
                </a:lnTo>
                <a:lnTo>
                  <a:pt x="240" y="128"/>
                </a:lnTo>
                <a:lnTo>
                  <a:pt x="240" y="124"/>
                </a:lnTo>
                <a:lnTo>
                  <a:pt x="240" y="121"/>
                </a:lnTo>
                <a:close/>
              </a:path>
            </a:pathLst>
          </a:custGeom>
          <a:solidFill>
            <a:srgbClr val="FF0000"/>
          </a:solidFill>
          <a:ln w="9525" cap="flat" cmpd="sng">
            <a:noFill/>
            <a:prstDash val="solid"/>
            <a:round/>
            <a:headEnd type="none" w="med" len="med"/>
            <a:tailEnd type="none" w="med" len="med"/>
          </a:ln>
          <a:effectLst/>
        </p:spPr>
        <p:txBody>
          <a:bodyPr/>
          <a:lstStyle/>
          <a:p>
            <a:endParaRPr lang="el-GR"/>
          </a:p>
        </p:txBody>
      </p:sp>
      <p:sp>
        <p:nvSpPr>
          <p:cNvPr id="224277" name="Freeform 21"/>
          <p:cNvSpPr>
            <a:spLocks/>
          </p:cNvSpPr>
          <p:nvPr/>
        </p:nvSpPr>
        <p:spPr bwMode="auto">
          <a:xfrm>
            <a:off x="4618038" y="3176588"/>
            <a:ext cx="247650" cy="636587"/>
          </a:xfrm>
          <a:custGeom>
            <a:avLst/>
            <a:gdLst/>
            <a:ahLst/>
            <a:cxnLst>
              <a:cxn ang="0">
                <a:pos x="243" y="2"/>
              </a:cxn>
              <a:cxn ang="0">
                <a:pos x="193" y="9"/>
              </a:cxn>
              <a:cxn ang="0">
                <a:pos x="181" y="59"/>
              </a:cxn>
              <a:cxn ang="0">
                <a:pos x="182" y="91"/>
              </a:cxn>
              <a:cxn ang="0">
                <a:pos x="194" y="114"/>
              </a:cxn>
              <a:cxn ang="0">
                <a:pos x="186" y="122"/>
              </a:cxn>
              <a:cxn ang="0">
                <a:pos x="172" y="138"/>
              </a:cxn>
              <a:cxn ang="0">
                <a:pos x="146" y="145"/>
              </a:cxn>
              <a:cxn ang="0">
                <a:pos x="109" y="179"/>
              </a:cxn>
              <a:cxn ang="0">
                <a:pos x="97" y="249"/>
              </a:cxn>
              <a:cxn ang="0">
                <a:pos x="71" y="281"/>
              </a:cxn>
              <a:cxn ang="0">
                <a:pos x="33" y="332"/>
              </a:cxn>
              <a:cxn ang="0">
                <a:pos x="20" y="345"/>
              </a:cxn>
              <a:cxn ang="0">
                <a:pos x="0" y="378"/>
              </a:cxn>
              <a:cxn ang="0">
                <a:pos x="38" y="399"/>
              </a:cxn>
              <a:cxn ang="0">
                <a:pos x="55" y="383"/>
              </a:cxn>
              <a:cxn ang="0">
                <a:pos x="54" y="365"/>
              </a:cxn>
              <a:cxn ang="0">
                <a:pos x="67" y="364"/>
              </a:cxn>
              <a:cxn ang="0">
                <a:pos x="88" y="345"/>
              </a:cxn>
              <a:cxn ang="0">
                <a:pos x="123" y="311"/>
              </a:cxn>
              <a:cxn ang="0">
                <a:pos x="138" y="292"/>
              </a:cxn>
              <a:cxn ang="0">
                <a:pos x="140" y="326"/>
              </a:cxn>
              <a:cxn ang="0">
                <a:pos x="143" y="345"/>
              </a:cxn>
              <a:cxn ang="0">
                <a:pos x="136" y="463"/>
              </a:cxn>
              <a:cxn ang="0">
                <a:pos x="126" y="628"/>
              </a:cxn>
              <a:cxn ang="0">
                <a:pos x="96" y="676"/>
              </a:cxn>
              <a:cxn ang="0">
                <a:pos x="80" y="690"/>
              </a:cxn>
              <a:cxn ang="0">
                <a:pos x="108" y="698"/>
              </a:cxn>
              <a:cxn ang="0">
                <a:pos x="139" y="692"/>
              </a:cxn>
              <a:cxn ang="0">
                <a:pos x="173" y="685"/>
              </a:cxn>
              <a:cxn ang="0">
                <a:pos x="184" y="668"/>
              </a:cxn>
              <a:cxn ang="0">
                <a:pos x="195" y="556"/>
              </a:cxn>
              <a:cxn ang="0">
                <a:pos x="207" y="461"/>
              </a:cxn>
              <a:cxn ang="0">
                <a:pos x="231" y="512"/>
              </a:cxn>
              <a:cxn ang="0">
                <a:pos x="236" y="640"/>
              </a:cxn>
              <a:cxn ang="0">
                <a:pos x="244" y="685"/>
              </a:cxn>
              <a:cxn ang="0">
                <a:pos x="283" y="693"/>
              </a:cxn>
              <a:cxn ang="0">
                <a:pos x="308" y="699"/>
              </a:cxn>
              <a:cxn ang="0">
                <a:pos x="346" y="692"/>
              </a:cxn>
              <a:cxn ang="0">
                <a:pos x="320" y="676"/>
              </a:cxn>
              <a:cxn ang="0">
                <a:pos x="298" y="590"/>
              </a:cxn>
              <a:cxn ang="0">
                <a:pos x="290" y="424"/>
              </a:cxn>
              <a:cxn ang="0">
                <a:pos x="290" y="348"/>
              </a:cxn>
              <a:cxn ang="0">
                <a:pos x="296" y="294"/>
              </a:cxn>
              <a:cxn ang="0">
                <a:pos x="315" y="259"/>
              </a:cxn>
              <a:cxn ang="0">
                <a:pos x="332" y="310"/>
              </a:cxn>
              <a:cxn ang="0">
                <a:pos x="346" y="356"/>
              </a:cxn>
              <a:cxn ang="0">
                <a:pos x="354" y="375"/>
              </a:cxn>
              <a:cxn ang="0">
                <a:pos x="388" y="397"/>
              </a:cxn>
              <a:cxn ang="0">
                <a:pos x="408" y="371"/>
              </a:cxn>
              <a:cxn ang="0">
                <a:pos x="396" y="345"/>
              </a:cxn>
              <a:cxn ang="0">
                <a:pos x="384" y="301"/>
              </a:cxn>
              <a:cxn ang="0">
                <a:pos x="371" y="246"/>
              </a:cxn>
              <a:cxn ang="0">
                <a:pos x="342" y="198"/>
              </a:cxn>
              <a:cxn ang="0">
                <a:pos x="316" y="154"/>
              </a:cxn>
              <a:cxn ang="0">
                <a:pos x="277" y="137"/>
              </a:cxn>
              <a:cxn ang="0">
                <a:pos x="262" y="124"/>
              </a:cxn>
              <a:cxn ang="0">
                <a:pos x="258" y="108"/>
              </a:cxn>
              <a:cxn ang="0">
                <a:pos x="267" y="92"/>
              </a:cxn>
              <a:cxn ang="0">
                <a:pos x="277" y="39"/>
              </a:cxn>
            </a:cxnLst>
            <a:rect l="0" t="0" r="r" b="b"/>
            <a:pathLst>
              <a:path w="408" h="699">
                <a:moveTo>
                  <a:pt x="258" y="17"/>
                </a:moveTo>
                <a:lnTo>
                  <a:pt x="257" y="11"/>
                </a:lnTo>
                <a:lnTo>
                  <a:pt x="252" y="7"/>
                </a:lnTo>
                <a:lnTo>
                  <a:pt x="243" y="2"/>
                </a:lnTo>
                <a:lnTo>
                  <a:pt x="232" y="0"/>
                </a:lnTo>
                <a:lnTo>
                  <a:pt x="219" y="0"/>
                </a:lnTo>
                <a:lnTo>
                  <a:pt x="206" y="3"/>
                </a:lnTo>
                <a:lnTo>
                  <a:pt x="193" y="9"/>
                </a:lnTo>
                <a:lnTo>
                  <a:pt x="181" y="19"/>
                </a:lnTo>
                <a:lnTo>
                  <a:pt x="176" y="31"/>
                </a:lnTo>
                <a:lnTo>
                  <a:pt x="177" y="46"/>
                </a:lnTo>
                <a:lnTo>
                  <a:pt x="181" y="59"/>
                </a:lnTo>
                <a:lnTo>
                  <a:pt x="186" y="67"/>
                </a:lnTo>
                <a:lnTo>
                  <a:pt x="181" y="70"/>
                </a:lnTo>
                <a:lnTo>
                  <a:pt x="180" y="81"/>
                </a:lnTo>
                <a:lnTo>
                  <a:pt x="182" y="91"/>
                </a:lnTo>
                <a:lnTo>
                  <a:pt x="188" y="96"/>
                </a:lnTo>
                <a:lnTo>
                  <a:pt x="190" y="102"/>
                </a:lnTo>
                <a:lnTo>
                  <a:pt x="193" y="109"/>
                </a:lnTo>
                <a:lnTo>
                  <a:pt x="194" y="114"/>
                </a:lnTo>
                <a:lnTo>
                  <a:pt x="195" y="116"/>
                </a:lnTo>
                <a:lnTo>
                  <a:pt x="191" y="116"/>
                </a:lnTo>
                <a:lnTo>
                  <a:pt x="188" y="117"/>
                </a:lnTo>
                <a:lnTo>
                  <a:pt x="186" y="122"/>
                </a:lnTo>
                <a:lnTo>
                  <a:pt x="189" y="130"/>
                </a:lnTo>
                <a:lnTo>
                  <a:pt x="184" y="132"/>
                </a:lnTo>
                <a:lnTo>
                  <a:pt x="178" y="135"/>
                </a:lnTo>
                <a:lnTo>
                  <a:pt x="172" y="138"/>
                </a:lnTo>
                <a:lnTo>
                  <a:pt x="167" y="139"/>
                </a:lnTo>
                <a:lnTo>
                  <a:pt x="160" y="142"/>
                </a:lnTo>
                <a:lnTo>
                  <a:pt x="152" y="144"/>
                </a:lnTo>
                <a:lnTo>
                  <a:pt x="146" y="145"/>
                </a:lnTo>
                <a:lnTo>
                  <a:pt x="139" y="146"/>
                </a:lnTo>
                <a:lnTo>
                  <a:pt x="126" y="151"/>
                </a:lnTo>
                <a:lnTo>
                  <a:pt x="115" y="161"/>
                </a:lnTo>
                <a:lnTo>
                  <a:pt x="109" y="179"/>
                </a:lnTo>
                <a:lnTo>
                  <a:pt x="106" y="203"/>
                </a:lnTo>
                <a:lnTo>
                  <a:pt x="104" y="218"/>
                </a:lnTo>
                <a:lnTo>
                  <a:pt x="100" y="234"/>
                </a:lnTo>
                <a:lnTo>
                  <a:pt x="97" y="249"/>
                </a:lnTo>
                <a:lnTo>
                  <a:pt x="97" y="258"/>
                </a:lnTo>
                <a:lnTo>
                  <a:pt x="92" y="262"/>
                </a:lnTo>
                <a:lnTo>
                  <a:pt x="83" y="270"/>
                </a:lnTo>
                <a:lnTo>
                  <a:pt x="71" y="281"/>
                </a:lnTo>
                <a:lnTo>
                  <a:pt x="59" y="295"/>
                </a:lnTo>
                <a:lnTo>
                  <a:pt x="47" y="309"/>
                </a:lnTo>
                <a:lnTo>
                  <a:pt x="38" y="322"/>
                </a:lnTo>
                <a:lnTo>
                  <a:pt x="33" y="332"/>
                </a:lnTo>
                <a:lnTo>
                  <a:pt x="32" y="338"/>
                </a:lnTo>
                <a:lnTo>
                  <a:pt x="28" y="338"/>
                </a:lnTo>
                <a:lnTo>
                  <a:pt x="22" y="341"/>
                </a:lnTo>
                <a:lnTo>
                  <a:pt x="20" y="345"/>
                </a:lnTo>
                <a:lnTo>
                  <a:pt x="21" y="348"/>
                </a:lnTo>
                <a:lnTo>
                  <a:pt x="14" y="355"/>
                </a:lnTo>
                <a:lnTo>
                  <a:pt x="4" y="365"/>
                </a:lnTo>
                <a:lnTo>
                  <a:pt x="0" y="378"/>
                </a:lnTo>
                <a:lnTo>
                  <a:pt x="12" y="391"/>
                </a:lnTo>
                <a:lnTo>
                  <a:pt x="28" y="399"/>
                </a:lnTo>
                <a:lnTo>
                  <a:pt x="34" y="400"/>
                </a:lnTo>
                <a:lnTo>
                  <a:pt x="38" y="399"/>
                </a:lnTo>
                <a:lnTo>
                  <a:pt x="45" y="395"/>
                </a:lnTo>
                <a:lnTo>
                  <a:pt x="51" y="393"/>
                </a:lnTo>
                <a:lnTo>
                  <a:pt x="55" y="389"/>
                </a:lnTo>
                <a:lnTo>
                  <a:pt x="55" y="383"/>
                </a:lnTo>
                <a:lnTo>
                  <a:pt x="55" y="376"/>
                </a:lnTo>
                <a:lnTo>
                  <a:pt x="54" y="370"/>
                </a:lnTo>
                <a:lnTo>
                  <a:pt x="54" y="367"/>
                </a:lnTo>
                <a:lnTo>
                  <a:pt x="54" y="365"/>
                </a:lnTo>
                <a:lnTo>
                  <a:pt x="54" y="365"/>
                </a:lnTo>
                <a:lnTo>
                  <a:pt x="59" y="367"/>
                </a:lnTo>
                <a:lnTo>
                  <a:pt x="63" y="367"/>
                </a:lnTo>
                <a:lnTo>
                  <a:pt x="67" y="364"/>
                </a:lnTo>
                <a:lnTo>
                  <a:pt x="67" y="360"/>
                </a:lnTo>
                <a:lnTo>
                  <a:pt x="71" y="357"/>
                </a:lnTo>
                <a:lnTo>
                  <a:pt x="79" y="353"/>
                </a:lnTo>
                <a:lnTo>
                  <a:pt x="88" y="345"/>
                </a:lnTo>
                <a:lnTo>
                  <a:pt x="97" y="335"/>
                </a:lnTo>
                <a:lnTo>
                  <a:pt x="108" y="326"/>
                </a:lnTo>
                <a:lnTo>
                  <a:pt x="117" y="318"/>
                </a:lnTo>
                <a:lnTo>
                  <a:pt x="123" y="311"/>
                </a:lnTo>
                <a:lnTo>
                  <a:pt x="127" y="308"/>
                </a:lnTo>
                <a:lnTo>
                  <a:pt x="131" y="303"/>
                </a:lnTo>
                <a:lnTo>
                  <a:pt x="135" y="297"/>
                </a:lnTo>
                <a:lnTo>
                  <a:pt x="138" y="292"/>
                </a:lnTo>
                <a:lnTo>
                  <a:pt x="140" y="286"/>
                </a:lnTo>
                <a:lnTo>
                  <a:pt x="139" y="299"/>
                </a:lnTo>
                <a:lnTo>
                  <a:pt x="139" y="314"/>
                </a:lnTo>
                <a:lnTo>
                  <a:pt x="140" y="326"/>
                </a:lnTo>
                <a:lnTo>
                  <a:pt x="144" y="333"/>
                </a:lnTo>
                <a:lnTo>
                  <a:pt x="142" y="337"/>
                </a:lnTo>
                <a:lnTo>
                  <a:pt x="142" y="340"/>
                </a:lnTo>
                <a:lnTo>
                  <a:pt x="143" y="345"/>
                </a:lnTo>
                <a:lnTo>
                  <a:pt x="147" y="347"/>
                </a:lnTo>
                <a:lnTo>
                  <a:pt x="144" y="377"/>
                </a:lnTo>
                <a:lnTo>
                  <a:pt x="140" y="421"/>
                </a:lnTo>
                <a:lnTo>
                  <a:pt x="136" y="463"/>
                </a:lnTo>
                <a:lnTo>
                  <a:pt x="134" y="489"/>
                </a:lnTo>
                <a:lnTo>
                  <a:pt x="131" y="520"/>
                </a:lnTo>
                <a:lnTo>
                  <a:pt x="129" y="574"/>
                </a:lnTo>
                <a:lnTo>
                  <a:pt x="126" y="628"/>
                </a:lnTo>
                <a:lnTo>
                  <a:pt x="125" y="657"/>
                </a:lnTo>
                <a:lnTo>
                  <a:pt x="117" y="663"/>
                </a:lnTo>
                <a:lnTo>
                  <a:pt x="106" y="670"/>
                </a:lnTo>
                <a:lnTo>
                  <a:pt x="96" y="676"/>
                </a:lnTo>
                <a:lnTo>
                  <a:pt x="88" y="678"/>
                </a:lnTo>
                <a:lnTo>
                  <a:pt x="81" y="679"/>
                </a:lnTo>
                <a:lnTo>
                  <a:pt x="79" y="684"/>
                </a:lnTo>
                <a:lnTo>
                  <a:pt x="80" y="690"/>
                </a:lnTo>
                <a:lnTo>
                  <a:pt x="87" y="695"/>
                </a:lnTo>
                <a:lnTo>
                  <a:pt x="93" y="698"/>
                </a:lnTo>
                <a:lnTo>
                  <a:pt x="100" y="698"/>
                </a:lnTo>
                <a:lnTo>
                  <a:pt x="108" y="698"/>
                </a:lnTo>
                <a:lnTo>
                  <a:pt x="117" y="696"/>
                </a:lnTo>
                <a:lnTo>
                  <a:pt x="125" y="695"/>
                </a:lnTo>
                <a:lnTo>
                  <a:pt x="132" y="693"/>
                </a:lnTo>
                <a:lnTo>
                  <a:pt x="139" y="692"/>
                </a:lnTo>
                <a:lnTo>
                  <a:pt x="144" y="691"/>
                </a:lnTo>
                <a:lnTo>
                  <a:pt x="153" y="688"/>
                </a:lnTo>
                <a:lnTo>
                  <a:pt x="164" y="687"/>
                </a:lnTo>
                <a:lnTo>
                  <a:pt x="173" y="685"/>
                </a:lnTo>
                <a:lnTo>
                  <a:pt x="181" y="685"/>
                </a:lnTo>
                <a:lnTo>
                  <a:pt x="188" y="683"/>
                </a:lnTo>
                <a:lnTo>
                  <a:pt x="186" y="675"/>
                </a:lnTo>
                <a:lnTo>
                  <a:pt x="184" y="668"/>
                </a:lnTo>
                <a:lnTo>
                  <a:pt x="184" y="664"/>
                </a:lnTo>
                <a:lnTo>
                  <a:pt x="190" y="645"/>
                </a:lnTo>
                <a:lnTo>
                  <a:pt x="194" y="602"/>
                </a:lnTo>
                <a:lnTo>
                  <a:pt x="195" y="556"/>
                </a:lnTo>
                <a:lnTo>
                  <a:pt x="195" y="527"/>
                </a:lnTo>
                <a:lnTo>
                  <a:pt x="197" y="510"/>
                </a:lnTo>
                <a:lnTo>
                  <a:pt x="202" y="487"/>
                </a:lnTo>
                <a:lnTo>
                  <a:pt x="207" y="461"/>
                </a:lnTo>
                <a:lnTo>
                  <a:pt x="210" y="439"/>
                </a:lnTo>
                <a:lnTo>
                  <a:pt x="215" y="458"/>
                </a:lnTo>
                <a:lnTo>
                  <a:pt x="223" y="484"/>
                </a:lnTo>
                <a:lnTo>
                  <a:pt x="231" y="512"/>
                </a:lnTo>
                <a:lnTo>
                  <a:pt x="233" y="532"/>
                </a:lnTo>
                <a:lnTo>
                  <a:pt x="235" y="558"/>
                </a:lnTo>
                <a:lnTo>
                  <a:pt x="236" y="600"/>
                </a:lnTo>
                <a:lnTo>
                  <a:pt x="236" y="640"/>
                </a:lnTo>
                <a:lnTo>
                  <a:pt x="237" y="663"/>
                </a:lnTo>
                <a:lnTo>
                  <a:pt x="243" y="664"/>
                </a:lnTo>
                <a:lnTo>
                  <a:pt x="241" y="676"/>
                </a:lnTo>
                <a:lnTo>
                  <a:pt x="244" y="685"/>
                </a:lnTo>
                <a:lnTo>
                  <a:pt x="250" y="691"/>
                </a:lnTo>
                <a:lnTo>
                  <a:pt x="266" y="693"/>
                </a:lnTo>
                <a:lnTo>
                  <a:pt x="275" y="693"/>
                </a:lnTo>
                <a:lnTo>
                  <a:pt x="283" y="693"/>
                </a:lnTo>
                <a:lnTo>
                  <a:pt x="288" y="694"/>
                </a:lnTo>
                <a:lnTo>
                  <a:pt x="295" y="695"/>
                </a:lnTo>
                <a:lnTo>
                  <a:pt x="300" y="698"/>
                </a:lnTo>
                <a:lnTo>
                  <a:pt x="308" y="699"/>
                </a:lnTo>
                <a:lnTo>
                  <a:pt x="317" y="699"/>
                </a:lnTo>
                <a:lnTo>
                  <a:pt x="330" y="699"/>
                </a:lnTo>
                <a:lnTo>
                  <a:pt x="341" y="696"/>
                </a:lnTo>
                <a:lnTo>
                  <a:pt x="346" y="692"/>
                </a:lnTo>
                <a:lnTo>
                  <a:pt x="345" y="686"/>
                </a:lnTo>
                <a:lnTo>
                  <a:pt x="338" y="683"/>
                </a:lnTo>
                <a:lnTo>
                  <a:pt x="330" y="680"/>
                </a:lnTo>
                <a:lnTo>
                  <a:pt x="320" y="676"/>
                </a:lnTo>
                <a:lnTo>
                  <a:pt x="311" y="670"/>
                </a:lnTo>
                <a:lnTo>
                  <a:pt x="304" y="665"/>
                </a:lnTo>
                <a:lnTo>
                  <a:pt x="302" y="636"/>
                </a:lnTo>
                <a:lnTo>
                  <a:pt x="298" y="590"/>
                </a:lnTo>
                <a:lnTo>
                  <a:pt x="294" y="542"/>
                </a:lnTo>
                <a:lnTo>
                  <a:pt x="291" y="507"/>
                </a:lnTo>
                <a:lnTo>
                  <a:pt x="291" y="472"/>
                </a:lnTo>
                <a:lnTo>
                  <a:pt x="290" y="424"/>
                </a:lnTo>
                <a:lnTo>
                  <a:pt x="288" y="380"/>
                </a:lnTo>
                <a:lnTo>
                  <a:pt x="285" y="355"/>
                </a:lnTo>
                <a:lnTo>
                  <a:pt x="288" y="353"/>
                </a:lnTo>
                <a:lnTo>
                  <a:pt x="290" y="348"/>
                </a:lnTo>
                <a:lnTo>
                  <a:pt x="290" y="342"/>
                </a:lnTo>
                <a:lnTo>
                  <a:pt x="287" y="340"/>
                </a:lnTo>
                <a:lnTo>
                  <a:pt x="292" y="323"/>
                </a:lnTo>
                <a:lnTo>
                  <a:pt x="296" y="294"/>
                </a:lnTo>
                <a:lnTo>
                  <a:pt x="299" y="263"/>
                </a:lnTo>
                <a:lnTo>
                  <a:pt x="300" y="240"/>
                </a:lnTo>
                <a:lnTo>
                  <a:pt x="308" y="250"/>
                </a:lnTo>
                <a:lnTo>
                  <a:pt x="315" y="259"/>
                </a:lnTo>
                <a:lnTo>
                  <a:pt x="321" y="267"/>
                </a:lnTo>
                <a:lnTo>
                  <a:pt x="326" y="271"/>
                </a:lnTo>
                <a:lnTo>
                  <a:pt x="328" y="286"/>
                </a:lnTo>
                <a:lnTo>
                  <a:pt x="332" y="310"/>
                </a:lnTo>
                <a:lnTo>
                  <a:pt x="337" y="333"/>
                </a:lnTo>
                <a:lnTo>
                  <a:pt x="344" y="346"/>
                </a:lnTo>
                <a:lnTo>
                  <a:pt x="344" y="350"/>
                </a:lnTo>
                <a:lnTo>
                  <a:pt x="346" y="356"/>
                </a:lnTo>
                <a:lnTo>
                  <a:pt x="350" y="360"/>
                </a:lnTo>
                <a:lnTo>
                  <a:pt x="357" y="361"/>
                </a:lnTo>
                <a:lnTo>
                  <a:pt x="355" y="368"/>
                </a:lnTo>
                <a:lnTo>
                  <a:pt x="354" y="375"/>
                </a:lnTo>
                <a:lnTo>
                  <a:pt x="358" y="383"/>
                </a:lnTo>
                <a:lnTo>
                  <a:pt x="367" y="390"/>
                </a:lnTo>
                <a:lnTo>
                  <a:pt x="379" y="395"/>
                </a:lnTo>
                <a:lnTo>
                  <a:pt x="388" y="397"/>
                </a:lnTo>
                <a:lnTo>
                  <a:pt x="396" y="395"/>
                </a:lnTo>
                <a:lnTo>
                  <a:pt x="402" y="391"/>
                </a:lnTo>
                <a:lnTo>
                  <a:pt x="408" y="383"/>
                </a:lnTo>
                <a:lnTo>
                  <a:pt x="408" y="371"/>
                </a:lnTo>
                <a:lnTo>
                  <a:pt x="404" y="361"/>
                </a:lnTo>
                <a:lnTo>
                  <a:pt x="393" y="354"/>
                </a:lnTo>
                <a:lnTo>
                  <a:pt x="396" y="349"/>
                </a:lnTo>
                <a:lnTo>
                  <a:pt x="396" y="345"/>
                </a:lnTo>
                <a:lnTo>
                  <a:pt x="392" y="340"/>
                </a:lnTo>
                <a:lnTo>
                  <a:pt x="389" y="339"/>
                </a:lnTo>
                <a:lnTo>
                  <a:pt x="388" y="324"/>
                </a:lnTo>
                <a:lnTo>
                  <a:pt x="384" y="301"/>
                </a:lnTo>
                <a:lnTo>
                  <a:pt x="380" y="278"/>
                </a:lnTo>
                <a:lnTo>
                  <a:pt x="379" y="262"/>
                </a:lnTo>
                <a:lnTo>
                  <a:pt x="378" y="254"/>
                </a:lnTo>
                <a:lnTo>
                  <a:pt x="371" y="246"/>
                </a:lnTo>
                <a:lnTo>
                  <a:pt x="364" y="239"/>
                </a:lnTo>
                <a:lnTo>
                  <a:pt x="361" y="232"/>
                </a:lnTo>
                <a:lnTo>
                  <a:pt x="354" y="219"/>
                </a:lnTo>
                <a:lnTo>
                  <a:pt x="342" y="198"/>
                </a:lnTo>
                <a:lnTo>
                  <a:pt x="330" y="177"/>
                </a:lnTo>
                <a:lnTo>
                  <a:pt x="325" y="164"/>
                </a:lnTo>
                <a:lnTo>
                  <a:pt x="323" y="159"/>
                </a:lnTo>
                <a:lnTo>
                  <a:pt x="316" y="154"/>
                </a:lnTo>
                <a:lnTo>
                  <a:pt x="308" y="150"/>
                </a:lnTo>
                <a:lnTo>
                  <a:pt x="298" y="145"/>
                </a:lnTo>
                <a:lnTo>
                  <a:pt x="287" y="141"/>
                </a:lnTo>
                <a:lnTo>
                  <a:pt x="277" y="137"/>
                </a:lnTo>
                <a:lnTo>
                  <a:pt x="267" y="135"/>
                </a:lnTo>
                <a:lnTo>
                  <a:pt x="261" y="134"/>
                </a:lnTo>
                <a:lnTo>
                  <a:pt x="262" y="129"/>
                </a:lnTo>
                <a:lnTo>
                  <a:pt x="262" y="124"/>
                </a:lnTo>
                <a:lnTo>
                  <a:pt x="260" y="120"/>
                </a:lnTo>
                <a:lnTo>
                  <a:pt x="253" y="119"/>
                </a:lnTo>
                <a:lnTo>
                  <a:pt x="256" y="114"/>
                </a:lnTo>
                <a:lnTo>
                  <a:pt x="258" y="108"/>
                </a:lnTo>
                <a:lnTo>
                  <a:pt x="260" y="105"/>
                </a:lnTo>
                <a:lnTo>
                  <a:pt x="260" y="102"/>
                </a:lnTo>
                <a:lnTo>
                  <a:pt x="264" y="99"/>
                </a:lnTo>
                <a:lnTo>
                  <a:pt x="267" y="92"/>
                </a:lnTo>
                <a:lnTo>
                  <a:pt x="269" y="84"/>
                </a:lnTo>
                <a:lnTo>
                  <a:pt x="267" y="78"/>
                </a:lnTo>
                <a:lnTo>
                  <a:pt x="274" y="62"/>
                </a:lnTo>
                <a:lnTo>
                  <a:pt x="277" y="39"/>
                </a:lnTo>
                <a:lnTo>
                  <a:pt x="274" y="21"/>
                </a:lnTo>
                <a:lnTo>
                  <a:pt x="258" y="17"/>
                </a:lnTo>
                <a:close/>
              </a:path>
            </a:pathLst>
          </a:custGeom>
          <a:solidFill>
            <a:srgbClr val="96969A"/>
          </a:solidFill>
          <a:ln w="9525">
            <a:noFill/>
            <a:round/>
            <a:headEnd/>
            <a:tailEnd/>
          </a:ln>
        </p:spPr>
        <p:txBody>
          <a:bodyPr/>
          <a:lstStyle/>
          <a:p>
            <a:endParaRPr lang="el-GR"/>
          </a:p>
        </p:txBody>
      </p:sp>
      <p:sp>
        <p:nvSpPr>
          <p:cNvPr id="224278" name="Freeform 22"/>
          <p:cNvSpPr>
            <a:spLocks/>
          </p:cNvSpPr>
          <p:nvPr/>
        </p:nvSpPr>
        <p:spPr bwMode="auto">
          <a:xfrm>
            <a:off x="4838700" y="3503613"/>
            <a:ext cx="184150" cy="309562"/>
          </a:xfrm>
          <a:custGeom>
            <a:avLst/>
            <a:gdLst/>
            <a:ahLst/>
            <a:cxnLst>
              <a:cxn ang="0">
                <a:pos x="192" y="93"/>
              </a:cxn>
              <a:cxn ang="0">
                <a:pos x="206" y="81"/>
              </a:cxn>
              <a:cxn ang="0">
                <a:pos x="227" y="64"/>
              </a:cxn>
              <a:cxn ang="0">
                <a:pos x="261" y="33"/>
              </a:cxn>
              <a:cxn ang="0">
                <a:pos x="268" y="15"/>
              </a:cxn>
              <a:cxn ang="0">
                <a:pos x="289" y="2"/>
              </a:cxn>
              <a:cxn ang="0">
                <a:pos x="303" y="18"/>
              </a:cxn>
              <a:cxn ang="0">
                <a:pos x="292" y="35"/>
              </a:cxn>
              <a:cxn ang="0">
                <a:pos x="271" y="59"/>
              </a:cxn>
              <a:cxn ang="0">
                <a:pos x="239" y="93"/>
              </a:cxn>
              <a:cxn ang="0">
                <a:pos x="217" y="123"/>
              </a:cxn>
              <a:cxn ang="0">
                <a:pos x="222" y="180"/>
              </a:cxn>
              <a:cxn ang="0">
                <a:pos x="248" y="237"/>
              </a:cxn>
              <a:cxn ang="0">
                <a:pos x="229" y="271"/>
              </a:cxn>
              <a:cxn ang="0">
                <a:pos x="230" y="307"/>
              </a:cxn>
              <a:cxn ang="0">
                <a:pos x="196" y="296"/>
              </a:cxn>
              <a:cxn ang="0">
                <a:pos x="184" y="258"/>
              </a:cxn>
              <a:cxn ang="0">
                <a:pos x="202" y="244"/>
              </a:cxn>
              <a:cxn ang="0">
                <a:pos x="180" y="223"/>
              </a:cxn>
              <a:cxn ang="0">
                <a:pos x="150" y="246"/>
              </a:cxn>
              <a:cxn ang="0">
                <a:pos x="162" y="283"/>
              </a:cxn>
              <a:cxn ang="0">
                <a:pos x="168" y="308"/>
              </a:cxn>
              <a:cxn ang="0">
                <a:pos x="138" y="341"/>
              </a:cxn>
              <a:cxn ang="0">
                <a:pos x="133" y="313"/>
              </a:cxn>
              <a:cxn ang="0">
                <a:pos x="134" y="305"/>
              </a:cxn>
              <a:cxn ang="0">
                <a:pos x="109" y="270"/>
              </a:cxn>
              <a:cxn ang="0">
                <a:pos x="113" y="208"/>
              </a:cxn>
              <a:cxn ang="0">
                <a:pos x="107" y="143"/>
              </a:cxn>
              <a:cxn ang="0">
                <a:pos x="67" y="101"/>
              </a:cxn>
              <a:cxn ang="0">
                <a:pos x="65" y="89"/>
              </a:cxn>
              <a:cxn ang="0">
                <a:pos x="52" y="68"/>
              </a:cxn>
              <a:cxn ang="0">
                <a:pos x="27" y="38"/>
              </a:cxn>
              <a:cxn ang="0">
                <a:pos x="14" y="29"/>
              </a:cxn>
              <a:cxn ang="0">
                <a:pos x="2" y="14"/>
              </a:cxn>
              <a:cxn ang="0">
                <a:pos x="24" y="0"/>
              </a:cxn>
              <a:cxn ang="0">
                <a:pos x="38" y="14"/>
              </a:cxn>
              <a:cxn ang="0">
                <a:pos x="58" y="36"/>
              </a:cxn>
              <a:cxn ang="0">
                <a:pos x="84" y="64"/>
              </a:cxn>
              <a:cxn ang="0">
                <a:pos x="115" y="83"/>
              </a:cxn>
              <a:cxn ang="0">
                <a:pos x="117" y="81"/>
              </a:cxn>
              <a:cxn ang="0">
                <a:pos x="117" y="74"/>
              </a:cxn>
              <a:cxn ang="0">
                <a:pos x="104" y="56"/>
              </a:cxn>
              <a:cxn ang="0">
                <a:pos x="105" y="19"/>
              </a:cxn>
              <a:cxn ang="0">
                <a:pos x="141" y="6"/>
              </a:cxn>
              <a:cxn ang="0">
                <a:pos x="179" y="12"/>
              </a:cxn>
              <a:cxn ang="0">
                <a:pos x="191" y="44"/>
              </a:cxn>
              <a:cxn ang="0">
                <a:pos x="194" y="68"/>
              </a:cxn>
              <a:cxn ang="0">
                <a:pos x="183" y="91"/>
              </a:cxn>
            </a:cxnLst>
            <a:rect l="0" t="0" r="r" b="b"/>
            <a:pathLst>
              <a:path w="303" h="341">
                <a:moveTo>
                  <a:pt x="179" y="95"/>
                </a:moveTo>
                <a:lnTo>
                  <a:pt x="181" y="95"/>
                </a:lnTo>
                <a:lnTo>
                  <a:pt x="185" y="94"/>
                </a:lnTo>
                <a:lnTo>
                  <a:pt x="192" y="93"/>
                </a:lnTo>
                <a:lnTo>
                  <a:pt x="196" y="93"/>
                </a:lnTo>
                <a:lnTo>
                  <a:pt x="197" y="90"/>
                </a:lnTo>
                <a:lnTo>
                  <a:pt x="202" y="86"/>
                </a:lnTo>
                <a:lnTo>
                  <a:pt x="206" y="81"/>
                </a:lnTo>
                <a:lnTo>
                  <a:pt x="212" y="80"/>
                </a:lnTo>
                <a:lnTo>
                  <a:pt x="214" y="77"/>
                </a:lnTo>
                <a:lnTo>
                  <a:pt x="219" y="71"/>
                </a:lnTo>
                <a:lnTo>
                  <a:pt x="227" y="64"/>
                </a:lnTo>
                <a:lnTo>
                  <a:pt x="236" y="56"/>
                </a:lnTo>
                <a:lnTo>
                  <a:pt x="246" y="47"/>
                </a:lnTo>
                <a:lnTo>
                  <a:pt x="253" y="38"/>
                </a:lnTo>
                <a:lnTo>
                  <a:pt x="261" y="33"/>
                </a:lnTo>
                <a:lnTo>
                  <a:pt x="267" y="28"/>
                </a:lnTo>
                <a:lnTo>
                  <a:pt x="268" y="26"/>
                </a:lnTo>
                <a:lnTo>
                  <a:pt x="268" y="21"/>
                </a:lnTo>
                <a:lnTo>
                  <a:pt x="268" y="15"/>
                </a:lnTo>
                <a:lnTo>
                  <a:pt x="269" y="10"/>
                </a:lnTo>
                <a:lnTo>
                  <a:pt x="273" y="5"/>
                </a:lnTo>
                <a:lnTo>
                  <a:pt x="281" y="2"/>
                </a:lnTo>
                <a:lnTo>
                  <a:pt x="289" y="2"/>
                </a:lnTo>
                <a:lnTo>
                  <a:pt x="294" y="5"/>
                </a:lnTo>
                <a:lnTo>
                  <a:pt x="298" y="10"/>
                </a:lnTo>
                <a:lnTo>
                  <a:pt x="302" y="13"/>
                </a:lnTo>
                <a:lnTo>
                  <a:pt x="303" y="18"/>
                </a:lnTo>
                <a:lnTo>
                  <a:pt x="303" y="22"/>
                </a:lnTo>
                <a:lnTo>
                  <a:pt x="301" y="27"/>
                </a:lnTo>
                <a:lnTo>
                  <a:pt x="297" y="32"/>
                </a:lnTo>
                <a:lnTo>
                  <a:pt x="292" y="35"/>
                </a:lnTo>
                <a:lnTo>
                  <a:pt x="285" y="38"/>
                </a:lnTo>
                <a:lnTo>
                  <a:pt x="282" y="44"/>
                </a:lnTo>
                <a:lnTo>
                  <a:pt x="277" y="51"/>
                </a:lnTo>
                <a:lnTo>
                  <a:pt x="271" y="59"/>
                </a:lnTo>
                <a:lnTo>
                  <a:pt x="263" y="68"/>
                </a:lnTo>
                <a:lnTo>
                  <a:pt x="255" y="78"/>
                </a:lnTo>
                <a:lnTo>
                  <a:pt x="247" y="86"/>
                </a:lnTo>
                <a:lnTo>
                  <a:pt x="239" y="93"/>
                </a:lnTo>
                <a:lnTo>
                  <a:pt x="234" y="98"/>
                </a:lnTo>
                <a:lnTo>
                  <a:pt x="235" y="105"/>
                </a:lnTo>
                <a:lnTo>
                  <a:pt x="227" y="115"/>
                </a:lnTo>
                <a:lnTo>
                  <a:pt x="217" y="123"/>
                </a:lnTo>
                <a:lnTo>
                  <a:pt x="212" y="131"/>
                </a:lnTo>
                <a:lnTo>
                  <a:pt x="214" y="143"/>
                </a:lnTo>
                <a:lnTo>
                  <a:pt x="218" y="163"/>
                </a:lnTo>
                <a:lnTo>
                  <a:pt x="222" y="180"/>
                </a:lnTo>
                <a:lnTo>
                  <a:pt x="221" y="190"/>
                </a:lnTo>
                <a:lnTo>
                  <a:pt x="230" y="202"/>
                </a:lnTo>
                <a:lnTo>
                  <a:pt x="240" y="220"/>
                </a:lnTo>
                <a:lnTo>
                  <a:pt x="248" y="237"/>
                </a:lnTo>
                <a:lnTo>
                  <a:pt x="248" y="247"/>
                </a:lnTo>
                <a:lnTo>
                  <a:pt x="242" y="253"/>
                </a:lnTo>
                <a:lnTo>
                  <a:pt x="235" y="262"/>
                </a:lnTo>
                <a:lnTo>
                  <a:pt x="229" y="271"/>
                </a:lnTo>
                <a:lnTo>
                  <a:pt x="221" y="281"/>
                </a:lnTo>
                <a:lnTo>
                  <a:pt x="225" y="288"/>
                </a:lnTo>
                <a:lnTo>
                  <a:pt x="230" y="297"/>
                </a:lnTo>
                <a:lnTo>
                  <a:pt x="230" y="307"/>
                </a:lnTo>
                <a:lnTo>
                  <a:pt x="223" y="313"/>
                </a:lnTo>
                <a:lnTo>
                  <a:pt x="213" y="312"/>
                </a:lnTo>
                <a:lnTo>
                  <a:pt x="205" y="305"/>
                </a:lnTo>
                <a:lnTo>
                  <a:pt x="196" y="296"/>
                </a:lnTo>
                <a:lnTo>
                  <a:pt x="185" y="283"/>
                </a:lnTo>
                <a:lnTo>
                  <a:pt x="179" y="271"/>
                </a:lnTo>
                <a:lnTo>
                  <a:pt x="180" y="263"/>
                </a:lnTo>
                <a:lnTo>
                  <a:pt x="184" y="258"/>
                </a:lnTo>
                <a:lnTo>
                  <a:pt x="191" y="255"/>
                </a:lnTo>
                <a:lnTo>
                  <a:pt x="194" y="253"/>
                </a:lnTo>
                <a:lnTo>
                  <a:pt x="198" y="248"/>
                </a:lnTo>
                <a:lnTo>
                  <a:pt x="202" y="244"/>
                </a:lnTo>
                <a:lnTo>
                  <a:pt x="206" y="238"/>
                </a:lnTo>
                <a:lnTo>
                  <a:pt x="198" y="231"/>
                </a:lnTo>
                <a:lnTo>
                  <a:pt x="189" y="225"/>
                </a:lnTo>
                <a:lnTo>
                  <a:pt x="180" y="223"/>
                </a:lnTo>
                <a:lnTo>
                  <a:pt x="172" y="224"/>
                </a:lnTo>
                <a:lnTo>
                  <a:pt x="164" y="230"/>
                </a:lnTo>
                <a:lnTo>
                  <a:pt x="158" y="238"/>
                </a:lnTo>
                <a:lnTo>
                  <a:pt x="150" y="246"/>
                </a:lnTo>
                <a:lnTo>
                  <a:pt x="142" y="253"/>
                </a:lnTo>
                <a:lnTo>
                  <a:pt x="154" y="264"/>
                </a:lnTo>
                <a:lnTo>
                  <a:pt x="160" y="275"/>
                </a:lnTo>
                <a:lnTo>
                  <a:pt x="162" y="283"/>
                </a:lnTo>
                <a:lnTo>
                  <a:pt x="160" y="286"/>
                </a:lnTo>
                <a:lnTo>
                  <a:pt x="171" y="292"/>
                </a:lnTo>
                <a:lnTo>
                  <a:pt x="172" y="300"/>
                </a:lnTo>
                <a:lnTo>
                  <a:pt x="168" y="308"/>
                </a:lnTo>
                <a:lnTo>
                  <a:pt x="163" y="319"/>
                </a:lnTo>
                <a:lnTo>
                  <a:pt x="156" y="328"/>
                </a:lnTo>
                <a:lnTo>
                  <a:pt x="149" y="336"/>
                </a:lnTo>
                <a:lnTo>
                  <a:pt x="138" y="341"/>
                </a:lnTo>
                <a:lnTo>
                  <a:pt x="129" y="339"/>
                </a:lnTo>
                <a:lnTo>
                  <a:pt x="125" y="334"/>
                </a:lnTo>
                <a:lnTo>
                  <a:pt x="128" y="323"/>
                </a:lnTo>
                <a:lnTo>
                  <a:pt x="133" y="313"/>
                </a:lnTo>
                <a:lnTo>
                  <a:pt x="137" y="305"/>
                </a:lnTo>
                <a:lnTo>
                  <a:pt x="137" y="305"/>
                </a:lnTo>
                <a:lnTo>
                  <a:pt x="136" y="305"/>
                </a:lnTo>
                <a:lnTo>
                  <a:pt x="134" y="305"/>
                </a:lnTo>
                <a:lnTo>
                  <a:pt x="130" y="305"/>
                </a:lnTo>
                <a:lnTo>
                  <a:pt x="128" y="299"/>
                </a:lnTo>
                <a:lnTo>
                  <a:pt x="118" y="285"/>
                </a:lnTo>
                <a:lnTo>
                  <a:pt x="109" y="270"/>
                </a:lnTo>
                <a:lnTo>
                  <a:pt x="99" y="260"/>
                </a:lnTo>
                <a:lnTo>
                  <a:pt x="96" y="248"/>
                </a:lnTo>
                <a:lnTo>
                  <a:pt x="103" y="229"/>
                </a:lnTo>
                <a:lnTo>
                  <a:pt x="113" y="208"/>
                </a:lnTo>
                <a:lnTo>
                  <a:pt x="122" y="192"/>
                </a:lnTo>
                <a:lnTo>
                  <a:pt x="115" y="184"/>
                </a:lnTo>
                <a:lnTo>
                  <a:pt x="111" y="166"/>
                </a:lnTo>
                <a:lnTo>
                  <a:pt x="107" y="143"/>
                </a:lnTo>
                <a:lnTo>
                  <a:pt x="99" y="121"/>
                </a:lnTo>
                <a:lnTo>
                  <a:pt x="83" y="112"/>
                </a:lnTo>
                <a:lnTo>
                  <a:pt x="73" y="106"/>
                </a:lnTo>
                <a:lnTo>
                  <a:pt x="67" y="101"/>
                </a:lnTo>
                <a:lnTo>
                  <a:pt x="63" y="97"/>
                </a:lnTo>
                <a:lnTo>
                  <a:pt x="63" y="94"/>
                </a:lnTo>
                <a:lnTo>
                  <a:pt x="63" y="91"/>
                </a:lnTo>
                <a:lnTo>
                  <a:pt x="65" y="89"/>
                </a:lnTo>
                <a:lnTo>
                  <a:pt x="66" y="86"/>
                </a:lnTo>
                <a:lnTo>
                  <a:pt x="63" y="81"/>
                </a:lnTo>
                <a:lnTo>
                  <a:pt x="58" y="75"/>
                </a:lnTo>
                <a:lnTo>
                  <a:pt x="52" y="68"/>
                </a:lnTo>
                <a:lnTo>
                  <a:pt x="44" y="60"/>
                </a:lnTo>
                <a:lnTo>
                  <a:pt x="37" y="52"/>
                </a:lnTo>
                <a:lnTo>
                  <a:pt x="31" y="45"/>
                </a:lnTo>
                <a:lnTo>
                  <a:pt x="27" y="38"/>
                </a:lnTo>
                <a:lnTo>
                  <a:pt x="24" y="34"/>
                </a:lnTo>
                <a:lnTo>
                  <a:pt x="21" y="32"/>
                </a:lnTo>
                <a:lnTo>
                  <a:pt x="19" y="30"/>
                </a:lnTo>
                <a:lnTo>
                  <a:pt x="14" y="29"/>
                </a:lnTo>
                <a:lnTo>
                  <a:pt x="10" y="29"/>
                </a:lnTo>
                <a:lnTo>
                  <a:pt x="2" y="25"/>
                </a:lnTo>
                <a:lnTo>
                  <a:pt x="0" y="20"/>
                </a:lnTo>
                <a:lnTo>
                  <a:pt x="2" y="14"/>
                </a:lnTo>
                <a:lnTo>
                  <a:pt x="6" y="8"/>
                </a:lnTo>
                <a:lnTo>
                  <a:pt x="11" y="3"/>
                </a:lnTo>
                <a:lnTo>
                  <a:pt x="18" y="0"/>
                </a:lnTo>
                <a:lnTo>
                  <a:pt x="24" y="0"/>
                </a:lnTo>
                <a:lnTo>
                  <a:pt x="31" y="3"/>
                </a:lnTo>
                <a:lnTo>
                  <a:pt x="35" y="6"/>
                </a:lnTo>
                <a:lnTo>
                  <a:pt x="37" y="10"/>
                </a:lnTo>
                <a:lnTo>
                  <a:pt x="38" y="14"/>
                </a:lnTo>
                <a:lnTo>
                  <a:pt x="40" y="21"/>
                </a:lnTo>
                <a:lnTo>
                  <a:pt x="45" y="25"/>
                </a:lnTo>
                <a:lnTo>
                  <a:pt x="52" y="29"/>
                </a:lnTo>
                <a:lnTo>
                  <a:pt x="58" y="36"/>
                </a:lnTo>
                <a:lnTo>
                  <a:pt x="66" y="43"/>
                </a:lnTo>
                <a:lnTo>
                  <a:pt x="73" y="50"/>
                </a:lnTo>
                <a:lnTo>
                  <a:pt x="79" y="57"/>
                </a:lnTo>
                <a:lnTo>
                  <a:pt x="84" y="64"/>
                </a:lnTo>
                <a:lnTo>
                  <a:pt x="88" y="70"/>
                </a:lnTo>
                <a:lnTo>
                  <a:pt x="95" y="70"/>
                </a:lnTo>
                <a:lnTo>
                  <a:pt x="104" y="75"/>
                </a:lnTo>
                <a:lnTo>
                  <a:pt x="115" y="83"/>
                </a:lnTo>
                <a:lnTo>
                  <a:pt x="122" y="90"/>
                </a:lnTo>
                <a:lnTo>
                  <a:pt x="121" y="89"/>
                </a:lnTo>
                <a:lnTo>
                  <a:pt x="120" y="86"/>
                </a:lnTo>
                <a:lnTo>
                  <a:pt x="117" y="81"/>
                </a:lnTo>
                <a:lnTo>
                  <a:pt x="116" y="75"/>
                </a:lnTo>
                <a:lnTo>
                  <a:pt x="116" y="72"/>
                </a:lnTo>
                <a:lnTo>
                  <a:pt x="117" y="73"/>
                </a:lnTo>
                <a:lnTo>
                  <a:pt x="117" y="74"/>
                </a:lnTo>
                <a:lnTo>
                  <a:pt x="112" y="73"/>
                </a:lnTo>
                <a:lnTo>
                  <a:pt x="107" y="68"/>
                </a:lnTo>
                <a:lnTo>
                  <a:pt x="104" y="62"/>
                </a:lnTo>
                <a:lnTo>
                  <a:pt x="104" y="56"/>
                </a:lnTo>
                <a:lnTo>
                  <a:pt x="107" y="53"/>
                </a:lnTo>
                <a:lnTo>
                  <a:pt x="101" y="40"/>
                </a:lnTo>
                <a:lnTo>
                  <a:pt x="101" y="28"/>
                </a:lnTo>
                <a:lnTo>
                  <a:pt x="105" y="19"/>
                </a:lnTo>
                <a:lnTo>
                  <a:pt x="113" y="13"/>
                </a:lnTo>
                <a:lnTo>
                  <a:pt x="121" y="10"/>
                </a:lnTo>
                <a:lnTo>
                  <a:pt x="132" y="7"/>
                </a:lnTo>
                <a:lnTo>
                  <a:pt x="141" y="6"/>
                </a:lnTo>
                <a:lnTo>
                  <a:pt x="150" y="7"/>
                </a:lnTo>
                <a:lnTo>
                  <a:pt x="162" y="5"/>
                </a:lnTo>
                <a:lnTo>
                  <a:pt x="171" y="7"/>
                </a:lnTo>
                <a:lnTo>
                  <a:pt x="179" y="12"/>
                </a:lnTo>
                <a:lnTo>
                  <a:pt x="184" y="20"/>
                </a:lnTo>
                <a:lnTo>
                  <a:pt x="188" y="28"/>
                </a:lnTo>
                <a:lnTo>
                  <a:pt x="189" y="37"/>
                </a:lnTo>
                <a:lnTo>
                  <a:pt x="191" y="44"/>
                </a:lnTo>
                <a:lnTo>
                  <a:pt x="191" y="49"/>
                </a:lnTo>
                <a:lnTo>
                  <a:pt x="194" y="52"/>
                </a:lnTo>
                <a:lnTo>
                  <a:pt x="196" y="60"/>
                </a:lnTo>
                <a:lnTo>
                  <a:pt x="194" y="68"/>
                </a:lnTo>
                <a:lnTo>
                  <a:pt x="191" y="71"/>
                </a:lnTo>
                <a:lnTo>
                  <a:pt x="189" y="77"/>
                </a:lnTo>
                <a:lnTo>
                  <a:pt x="187" y="85"/>
                </a:lnTo>
                <a:lnTo>
                  <a:pt x="183" y="91"/>
                </a:lnTo>
                <a:lnTo>
                  <a:pt x="179" y="95"/>
                </a:lnTo>
                <a:close/>
              </a:path>
            </a:pathLst>
          </a:custGeom>
          <a:solidFill>
            <a:srgbClr val="96969A"/>
          </a:solidFill>
          <a:ln w="9525">
            <a:noFill/>
            <a:round/>
            <a:headEnd/>
            <a:tailEnd/>
          </a:ln>
        </p:spPr>
        <p:txBody>
          <a:bodyPr/>
          <a:lstStyle/>
          <a:p>
            <a:endParaRPr lang="el-GR"/>
          </a:p>
        </p:txBody>
      </p:sp>
      <p:sp>
        <p:nvSpPr>
          <p:cNvPr id="224279" name="Freeform 23"/>
          <p:cNvSpPr>
            <a:spLocks/>
          </p:cNvSpPr>
          <p:nvPr/>
        </p:nvSpPr>
        <p:spPr bwMode="auto">
          <a:xfrm>
            <a:off x="4997450" y="3275013"/>
            <a:ext cx="228600" cy="544512"/>
          </a:xfrm>
          <a:custGeom>
            <a:avLst/>
            <a:gdLst/>
            <a:ahLst/>
            <a:cxnLst>
              <a:cxn ang="0">
                <a:pos x="248" y="488"/>
              </a:cxn>
              <a:cxn ang="0">
                <a:pos x="277" y="549"/>
              </a:cxn>
              <a:cxn ang="0">
                <a:pos x="284" y="586"/>
              </a:cxn>
              <a:cxn ang="0">
                <a:pos x="312" y="580"/>
              </a:cxn>
              <a:cxn ang="0">
                <a:pos x="299" y="547"/>
              </a:cxn>
              <a:cxn ang="0">
                <a:pos x="282" y="484"/>
              </a:cxn>
              <a:cxn ang="0">
                <a:pos x="290" y="450"/>
              </a:cxn>
              <a:cxn ang="0">
                <a:pos x="256" y="373"/>
              </a:cxn>
              <a:cxn ang="0">
                <a:pos x="196" y="257"/>
              </a:cxn>
              <a:cxn ang="0">
                <a:pos x="210" y="245"/>
              </a:cxn>
              <a:cxn ang="0">
                <a:pos x="219" y="201"/>
              </a:cxn>
              <a:cxn ang="0">
                <a:pos x="244" y="226"/>
              </a:cxn>
              <a:cxn ang="0">
                <a:pos x="286" y="260"/>
              </a:cxn>
              <a:cxn ang="0">
                <a:pos x="344" y="281"/>
              </a:cxn>
              <a:cxn ang="0">
                <a:pos x="374" y="255"/>
              </a:cxn>
              <a:cxn ang="0">
                <a:pos x="348" y="253"/>
              </a:cxn>
              <a:cxn ang="0">
                <a:pos x="327" y="238"/>
              </a:cxn>
              <a:cxn ang="0">
                <a:pos x="290" y="214"/>
              </a:cxn>
              <a:cxn ang="0">
                <a:pos x="257" y="177"/>
              </a:cxn>
              <a:cxn ang="0">
                <a:pos x="225" y="143"/>
              </a:cxn>
              <a:cxn ang="0">
                <a:pos x="204" y="132"/>
              </a:cxn>
              <a:cxn ang="0">
                <a:pos x="175" y="120"/>
              </a:cxn>
              <a:cxn ang="0">
                <a:pos x="166" y="106"/>
              </a:cxn>
              <a:cxn ang="0">
                <a:pos x="172" y="83"/>
              </a:cxn>
              <a:cxn ang="0">
                <a:pos x="176" y="16"/>
              </a:cxn>
              <a:cxn ang="0">
                <a:pos x="84" y="14"/>
              </a:cxn>
              <a:cxn ang="0">
                <a:pos x="89" y="22"/>
              </a:cxn>
              <a:cxn ang="0">
                <a:pos x="91" y="44"/>
              </a:cxn>
              <a:cxn ang="0">
                <a:pos x="101" y="78"/>
              </a:cxn>
              <a:cxn ang="0">
                <a:pos x="120" y="105"/>
              </a:cxn>
              <a:cxn ang="0">
                <a:pos x="112" y="117"/>
              </a:cxn>
              <a:cxn ang="0">
                <a:pos x="86" y="140"/>
              </a:cxn>
              <a:cxn ang="0">
                <a:pos x="74" y="158"/>
              </a:cxn>
              <a:cxn ang="0">
                <a:pos x="58" y="247"/>
              </a:cxn>
              <a:cxn ang="0">
                <a:pos x="21" y="241"/>
              </a:cxn>
              <a:cxn ang="0">
                <a:pos x="4" y="282"/>
              </a:cxn>
              <a:cxn ang="0">
                <a:pos x="37" y="282"/>
              </a:cxn>
              <a:cxn ang="0">
                <a:pos x="54" y="293"/>
              </a:cxn>
              <a:cxn ang="0">
                <a:pos x="97" y="247"/>
              </a:cxn>
              <a:cxn ang="0">
                <a:pos x="114" y="245"/>
              </a:cxn>
              <a:cxn ang="0">
                <a:pos x="129" y="256"/>
              </a:cxn>
              <a:cxn ang="0">
                <a:pos x="107" y="459"/>
              </a:cxn>
              <a:cxn ang="0">
                <a:pos x="138" y="504"/>
              </a:cxn>
              <a:cxn ang="0">
                <a:pos x="137" y="560"/>
              </a:cxn>
              <a:cxn ang="0">
                <a:pos x="108" y="577"/>
              </a:cxn>
              <a:cxn ang="0">
                <a:pos x="116" y="586"/>
              </a:cxn>
              <a:cxn ang="0">
                <a:pos x="151" y="582"/>
              </a:cxn>
              <a:cxn ang="0">
                <a:pos x="169" y="585"/>
              </a:cxn>
              <a:cxn ang="0">
                <a:pos x="179" y="557"/>
              </a:cxn>
              <a:cxn ang="0">
                <a:pos x="169" y="503"/>
              </a:cxn>
              <a:cxn ang="0">
                <a:pos x="172" y="458"/>
              </a:cxn>
              <a:cxn ang="0">
                <a:pos x="210" y="456"/>
              </a:cxn>
            </a:cxnLst>
            <a:rect l="0" t="0" r="r" b="b"/>
            <a:pathLst>
              <a:path w="375" h="597">
                <a:moveTo>
                  <a:pt x="231" y="455"/>
                </a:moveTo>
                <a:lnTo>
                  <a:pt x="234" y="459"/>
                </a:lnTo>
                <a:lnTo>
                  <a:pt x="238" y="467"/>
                </a:lnTo>
                <a:lnTo>
                  <a:pt x="243" y="477"/>
                </a:lnTo>
                <a:lnTo>
                  <a:pt x="248" y="488"/>
                </a:lnTo>
                <a:lnTo>
                  <a:pt x="255" y="500"/>
                </a:lnTo>
                <a:lnTo>
                  <a:pt x="260" y="511"/>
                </a:lnTo>
                <a:lnTo>
                  <a:pt x="265" y="523"/>
                </a:lnTo>
                <a:lnTo>
                  <a:pt x="270" y="533"/>
                </a:lnTo>
                <a:lnTo>
                  <a:pt x="277" y="549"/>
                </a:lnTo>
                <a:lnTo>
                  <a:pt x="280" y="561"/>
                </a:lnTo>
                <a:lnTo>
                  <a:pt x="278" y="569"/>
                </a:lnTo>
                <a:lnTo>
                  <a:pt x="278" y="573"/>
                </a:lnTo>
                <a:lnTo>
                  <a:pt x="280" y="579"/>
                </a:lnTo>
                <a:lnTo>
                  <a:pt x="284" y="586"/>
                </a:lnTo>
                <a:lnTo>
                  <a:pt x="289" y="592"/>
                </a:lnTo>
                <a:lnTo>
                  <a:pt x="297" y="597"/>
                </a:lnTo>
                <a:lnTo>
                  <a:pt x="304" y="595"/>
                </a:lnTo>
                <a:lnTo>
                  <a:pt x="310" y="590"/>
                </a:lnTo>
                <a:lnTo>
                  <a:pt x="312" y="580"/>
                </a:lnTo>
                <a:lnTo>
                  <a:pt x="314" y="572"/>
                </a:lnTo>
                <a:lnTo>
                  <a:pt x="312" y="565"/>
                </a:lnTo>
                <a:lnTo>
                  <a:pt x="310" y="560"/>
                </a:lnTo>
                <a:lnTo>
                  <a:pt x="306" y="554"/>
                </a:lnTo>
                <a:lnTo>
                  <a:pt x="299" y="547"/>
                </a:lnTo>
                <a:lnTo>
                  <a:pt x="293" y="535"/>
                </a:lnTo>
                <a:lnTo>
                  <a:pt x="287" y="520"/>
                </a:lnTo>
                <a:lnTo>
                  <a:pt x="284" y="505"/>
                </a:lnTo>
                <a:lnTo>
                  <a:pt x="282" y="494"/>
                </a:lnTo>
                <a:lnTo>
                  <a:pt x="282" y="484"/>
                </a:lnTo>
                <a:lnTo>
                  <a:pt x="280" y="471"/>
                </a:lnTo>
                <a:lnTo>
                  <a:pt x="276" y="458"/>
                </a:lnTo>
                <a:lnTo>
                  <a:pt x="269" y="451"/>
                </a:lnTo>
                <a:lnTo>
                  <a:pt x="284" y="451"/>
                </a:lnTo>
                <a:lnTo>
                  <a:pt x="290" y="450"/>
                </a:lnTo>
                <a:lnTo>
                  <a:pt x="294" y="450"/>
                </a:lnTo>
                <a:lnTo>
                  <a:pt x="298" y="449"/>
                </a:lnTo>
                <a:lnTo>
                  <a:pt x="281" y="429"/>
                </a:lnTo>
                <a:lnTo>
                  <a:pt x="266" y="403"/>
                </a:lnTo>
                <a:lnTo>
                  <a:pt x="256" y="373"/>
                </a:lnTo>
                <a:lnTo>
                  <a:pt x="245" y="340"/>
                </a:lnTo>
                <a:lnTo>
                  <a:pt x="235" y="312"/>
                </a:lnTo>
                <a:lnTo>
                  <a:pt x="225" y="286"/>
                </a:lnTo>
                <a:lnTo>
                  <a:pt x="211" y="267"/>
                </a:lnTo>
                <a:lnTo>
                  <a:pt x="196" y="257"/>
                </a:lnTo>
                <a:lnTo>
                  <a:pt x="202" y="257"/>
                </a:lnTo>
                <a:lnTo>
                  <a:pt x="209" y="256"/>
                </a:lnTo>
                <a:lnTo>
                  <a:pt x="211" y="256"/>
                </a:lnTo>
                <a:lnTo>
                  <a:pt x="213" y="256"/>
                </a:lnTo>
                <a:lnTo>
                  <a:pt x="210" y="245"/>
                </a:lnTo>
                <a:lnTo>
                  <a:pt x="207" y="224"/>
                </a:lnTo>
                <a:lnTo>
                  <a:pt x="206" y="204"/>
                </a:lnTo>
                <a:lnTo>
                  <a:pt x="207" y="193"/>
                </a:lnTo>
                <a:lnTo>
                  <a:pt x="213" y="196"/>
                </a:lnTo>
                <a:lnTo>
                  <a:pt x="219" y="201"/>
                </a:lnTo>
                <a:lnTo>
                  <a:pt x="225" y="206"/>
                </a:lnTo>
                <a:lnTo>
                  <a:pt x="230" y="211"/>
                </a:lnTo>
                <a:lnTo>
                  <a:pt x="235" y="217"/>
                </a:lnTo>
                <a:lnTo>
                  <a:pt x="240" y="223"/>
                </a:lnTo>
                <a:lnTo>
                  <a:pt x="244" y="226"/>
                </a:lnTo>
                <a:lnTo>
                  <a:pt x="248" y="230"/>
                </a:lnTo>
                <a:lnTo>
                  <a:pt x="253" y="234"/>
                </a:lnTo>
                <a:lnTo>
                  <a:pt x="263" y="241"/>
                </a:lnTo>
                <a:lnTo>
                  <a:pt x="273" y="251"/>
                </a:lnTo>
                <a:lnTo>
                  <a:pt x="286" y="260"/>
                </a:lnTo>
                <a:lnTo>
                  <a:pt x="301" y="269"/>
                </a:lnTo>
                <a:lnTo>
                  <a:pt x="314" y="275"/>
                </a:lnTo>
                <a:lnTo>
                  <a:pt x="325" y="278"/>
                </a:lnTo>
                <a:lnTo>
                  <a:pt x="336" y="277"/>
                </a:lnTo>
                <a:lnTo>
                  <a:pt x="344" y="281"/>
                </a:lnTo>
                <a:lnTo>
                  <a:pt x="354" y="283"/>
                </a:lnTo>
                <a:lnTo>
                  <a:pt x="365" y="281"/>
                </a:lnTo>
                <a:lnTo>
                  <a:pt x="373" y="272"/>
                </a:lnTo>
                <a:lnTo>
                  <a:pt x="375" y="262"/>
                </a:lnTo>
                <a:lnTo>
                  <a:pt x="374" y="255"/>
                </a:lnTo>
                <a:lnTo>
                  <a:pt x="369" y="251"/>
                </a:lnTo>
                <a:lnTo>
                  <a:pt x="363" y="248"/>
                </a:lnTo>
                <a:lnTo>
                  <a:pt x="358" y="248"/>
                </a:lnTo>
                <a:lnTo>
                  <a:pt x="353" y="249"/>
                </a:lnTo>
                <a:lnTo>
                  <a:pt x="348" y="253"/>
                </a:lnTo>
                <a:lnTo>
                  <a:pt x="344" y="255"/>
                </a:lnTo>
                <a:lnTo>
                  <a:pt x="344" y="251"/>
                </a:lnTo>
                <a:lnTo>
                  <a:pt x="341" y="246"/>
                </a:lnTo>
                <a:lnTo>
                  <a:pt x="336" y="242"/>
                </a:lnTo>
                <a:lnTo>
                  <a:pt x="327" y="238"/>
                </a:lnTo>
                <a:lnTo>
                  <a:pt x="320" y="234"/>
                </a:lnTo>
                <a:lnTo>
                  <a:pt x="314" y="230"/>
                </a:lnTo>
                <a:lnTo>
                  <a:pt x="306" y="225"/>
                </a:lnTo>
                <a:lnTo>
                  <a:pt x="298" y="219"/>
                </a:lnTo>
                <a:lnTo>
                  <a:pt x="290" y="214"/>
                </a:lnTo>
                <a:lnTo>
                  <a:pt x="282" y="207"/>
                </a:lnTo>
                <a:lnTo>
                  <a:pt x="276" y="200"/>
                </a:lnTo>
                <a:lnTo>
                  <a:pt x="270" y="193"/>
                </a:lnTo>
                <a:lnTo>
                  <a:pt x="265" y="185"/>
                </a:lnTo>
                <a:lnTo>
                  <a:pt x="257" y="177"/>
                </a:lnTo>
                <a:lnTo>
                  <a:pt x="249" y="169"/>
                </a:lnTo>
                <a:lnTo>
                  <a:pt x="242" y="161"/>
                </a:lnTo>
                <a:lnTo>
                  <a:pt x="234" y="154"/>
                </a:lnTo>
                <a:lnTo>
                  <a:pt x="228" y="148"/>
                </a:lnTo>
                <a:lnTo>
                  <a:pt x="225" y="143"/>
                </a:lnTo>
                <a:lnTo>
                  <a:pt x="223" y="140"/>
                </a:lnTo>
                <a:lnTo>
                  <a:pt x="222" y="138"/>
                </a:lnTo>
                <a:lnTo>
                  <a:pt x="218" y="135"/>
                </a:lnTo>
                <a:lnTo>
                  <a:pt x="211" y="133"/>
                </a:lnTo>
                <a:lnTo>
                  <a:pt x="204" y="132"/>
                </a:lnTo>
                <a:lnTo>
                  <a:pt x="194" y="129"/>
                </a:lnTo>
                <a:lnTo>
                  <a:pt x="187" y="128"/>
                </a:lnTo>
                <a:lnTo>
                  <a:pt x="179" y="126"/>
                </a:lnTo>
                <a:lnTo>
                  <a:pt x="173" y="125"/>
                </a:lnTo>
                <a:lnTo>
                  <a:pt x="175" y="120"/>
                </a:lnTo>
                <a:lnTo>
                  <a:pt x="173" y="117"/>
                </a:lnTo>
                <a:lnTo>
                  <a:pt x="168" y="114"/>
                </a:lnTo>
                <a:lnTo>
                  <a:pt x="164" y="114"/>
                </a:lnTo>
                <a:lnTo>
                  <a:pt x="166" y="111"/>
                </a:lnTo>
                <a:lnTo>
                  <a:pt x="166" y="106"/>
                </a:lnTo>
                <a:lnTo>
                  <a:pt x="166" y="103"/>
                </a:lnTo>
                <a:lnTo>
                  <a:pt x="166" y="102"/>
                </a:lnTo>
                <a:lnTo>
                  <a:pt x="168" y="96"/>
                </a:lnTo>
                <a:lnTo>
                  <a:pt x="171" y="89"/>
                </a:lnTo>
                <a:lnTo>
                  <a:pt x="172" y="83"/>
                </a:lnTo>
                <a:lnTo>
                  <a:pt x="172" y="78"/>
                </a:lnTo>
                <a:lnTo>
                  <a:pt x="180" y="64"/>
                </a:lnTo>
                <a:lnTo>
                  <a:pt x="185" y="48"/>
                </a:lnTo>
                <a:lnTo>
                  <a:pt x="184" y="31"/>
                </a:lnTo>
                <a:lnTo>
                  <a:pt x="176" y="16"/>
                </a:lnTo>
                <a:lnTo>
                  <a:pt x="163" y="6"/>
                </a:lnTo>
                <a:lnTo>
                  <a:pt x="141" y="0"/>
                </a:lnTo>
                <a:lnTo>
                  <a:pt x="112" y="1"/>
                </a:lnTo>
                <a:lnTo>
                  <a:pt x="72" y="12"/>
                </a:lnTo>
                <a:lnTo>
                  <a:pt x="84" y="14"/>
                </a:lnTo>
                <a:lnTo>
                  <a:pt x="95" y="20"/>
                </a:lnTo>
                <a:lnTo>
                  <a:pt x="103" y="24"/>
                </a:lnTo>
                <a:lnTo>
                  <a:pt x="107" y="27"/>
                </a:lnTo>
                <a:lnTo>
                  <a:pt x="97" y="24"/>
                </a:lnTo>
                <a:lnTo>
                  <a:pt x="89" y="22"/>
                </a:lnTo>
                <a:lnTo>
                  <a:pt x="80" y="21"/>
                </a:lnTo>
                <a:lnTo>
                  <a:pt x="70" y="23"/>
                </a:lnTo>
                <a:lnTo>
                  <a:pt x="82" y="29"/>
                </a:lnTo>
                <a:lnTo>
                  <a:pt x="88" y="36"/>
                </a:lnTo>
                <a:lnTo>
                  <a:pt x="91" y="44"/>
                </a:lnTo>
                <a:lnTo>
                  <a:pt x="91" y="52"/>
                </a:lnTo>
                <a:lnTo>
                  <a:pt x="91" y="60"/>
                </a:lnTo>
                <a:lnTo>
                  <a:pt x="91" y="68"/>
                </a:lnTo>
                <a:lnTo>
                  <a:pt x="95" y="74"/>
                </a:lnTo>
                <a:lnTo>
                  <a:pt x="101" y="78"/>
                </a:lnTo>
                <a:lnTo>
                  <a:pt x="104" y="83"/>
                </a:lnTo>
                <a:lnTo>
                  <a:pt x="108" y="90"/>
                </a:lnTo>
                <a:lnTo>
                  <a:pt x="113" y="97"/>
                </a:lnTo>
                <a:lnTo>
                  <a:pt x="118" y="99"/>
                </a:lnTo>
                <a:lnTo>
                  <a:pt x="120" y="105"/>
                </a:lnTo>
                <a:lnTo>
                  <a:pt x="120" y="110"/>
                </a:lnTo>
                <a:lnTo>
                  <a:pt x="121" y="114"/>
                </a:lnTo>
                <a:lnTo>
                  <a:pt x="121" y="116"/>
                </a:lnTo>
                <a:lnTo>
                  <a:pt x="116" y="116"/>
                </a:lnTo>
                <a:lnTo>
                  <a:pt x="112" y="117"/>
                </a:lnTo>
                <a:lnTo>
                  <a:pt x="109" y="120"/>
                </a:lnTo>
                <a:lnTo>
                  <a:pt x="113" y="128"/>
                </a:lnTo>
                <a:lnTo>
                  <a:pt x="104" y="133"/>
                </a:lnTo>
                <a:lnTo>
                  <a:pt x="95" y="136"/>
                </a:lnTo>
                <a:lnTo>
                  <a:pt x="86" y="140"/>
                </a:lnTo>
                <a:lnTo>
                  <a:pt x="78" y="142"/>
                </a:lnTo>
                <a:lnTo>
                  <a:pt x="72" y="144"/>
                </a:lnTo>
                <a:lnTo>
                  <a:pt x="69" y="148"/>
                </a:lnTo>
                <a:lnTo>
                  <a:pt x="70" y="152"/>
                </a:lnTo>
                <a:lnTo>
                  <a:pt x="74" y="158"/>
                </a:lnTo>
                <a:lnTo>
                  <a:pt x="75" y="172"/>
                </a:lnTo>
                <a:lnTo>
                  <a:pt x="72" y="199"/>
                </a:lnTo>
                <a:lnTo>
                  <a:pt x="70" y="225"/>
                </a:lnTo>
                <a:lnTo>
                  <a:pt x="67" y="241"/>
                </a:lnTo>
                <a:lnTo>
                  <a:pt x="58" y="247"/>
                </a:lnTo>
                <a:lnTo>
                  <a:pt x="50" y="249"/>
                </a:lnTo>
                <a:lnTo>
                  <a:pt x="44" y="252"/>
                </a:lnTo>
                <a:lnTo>
                  <a:pt x="41" y="255"/>
                </a:lnTo>
                <a:lnTo>
                  <a:pt x="32" y="247"/>
                </a:lnTo>
                <a:lnTo>
                  <a:pt x="21" y="241"/>
                </a:lnTo>
                <a:lnTo>
                  <a:pt x="12" y="242"/>
                </a:lnTo>
                <a:lnTo>
                  <a:pt x="4" y="252"/>
                </a:lnTo>
                <a:lnTo>
                  <a:pt x="0" y="266"/>
                </a:lnTo>
                <a:lnTo>
                  <a:pt x="0" y="276"/>
                </a:lnTo>
                <a:lnTo>
                  <a:pt x="4" y="282"/>
                </a:lnTo>
                <a:lnTo>
                  <a:pt x="11" y="284"/>
                </a:lnTo>
                <a:lnTo>
                  <a:pt x="19" y="284"/>
                </a:lnTo>
                <a:lnTo>
                  <a:pt x="27" y="283"/>
                </a:lnTo>
                <a:lnTo>
                  <a:pt x="33" y="283"/>
                </a:lnTo>
                <a:lnTo>
                  <a:pt x="37" y="282"/>
                </a:lnTo>
                <a:lnTo>
                  <a:pt x="38" y="284"/>
                </a:lnTo>
                <a:lnTo>
                  <a:pt x="41" y="287"/>
                </a:lnTo>
                <a:lnTo>
                  <a:pt x="44" y="290"/>
                </a:lnTo>
                <a:lnTo>
                  <a:pt x="49" y="292"/>
                </a:lnTo>
                <a:lnTo>
                  <a:pt x="54" y="293"/>
                </a:lnTo>
                <a:lnTo>
                  <a:pt x="61" y="292"/>
                </a:lnTo>
                <a:lnTo>
                  <a:pt x="67" y="291"/>
                </a:lnTo>
                <a:lnTo>
                  <a:pt x="76" y="286"/>
                </a:lnTo>
                <a:lnTo>
                  <a:pt x="91" y="270"/>
                </a:lnTo>
                <a:lnTo>
                  <a:pt x="97" y="247"/>
                </a:lnTo>
                <a:lnTo>
                  <a:pt x="101" y="223"/>
                </a:lnTo>
                <a:lnTo>
                  <a:pt x="105" y="204"/>
                </a:lnTo>
                <a:lnTo>
                  <a:pt x="108" y="214"/>
                </a:lnTo>
                <a:lnTo>
                  <a:pt x="112" y="230"/>
                </a:lnTo>
                <a:lnTo>
                  <a:pt x="114" y="245"/>
                </a:lnTo>
                <a:lnTo>
                  <a:pt x="114" y="255"/>
                </a:lnTo>
                <a:lnTo>
                  <a:pt x="120" y="255"/>
                </a:lnTo>
                <a:lnTo>
                  <a:pt x="124" y="255"/>
                </a:lnTo>
                <a:lnTo>
                  <a:pt x="128" y="256"/>
                </a:lnTo>
                <a:lnTo>
                  <a:pt x="129" y="256"/>
                </a:lnTo>
                <a:lnTo>
                  <a:pt x="109" y="287"/>
                </a:lnTo>
                <a:lnTo>
                  <a:pt x="100" y="330"/>
                </a:lnTo>
                <a:lnTo>
                  <a:pt x="99" y="385"/>
                </a:lnTo>
                <a:lnTo>
                  <a:pt x="105" y="459"/>
                </a:lnTo>
                <a:lnTo>
                  <a:pt x="107" y="459"/>
                </a:lnTo>
                <a:lnTo>
                  <a:pt x="108" y="459"/>
                </a:lnTo>
                <a:lnTo>
                  <a:pt x="113" y="459"/>
                </a:lnTo>
                <a:lnTo>
                  <a:pt x="124" y="459"/>
                </a:lnTo>
                <a:lnTo>
                  <a:pt x="130" y="477"/>
                </a:lnTo>
                <a:lnTo>
                  <a:pt x="138" y="504"/>
                </a:lnTo>
                <a:lnTo>
                  <a:pt x="146" y="532"/>
                </a:lnTo>
                <a:lnTo>
                  <a:pt x="148" y="547"/>
                </a:lnTo>
                <a:lnTo>
                  <a:pt x="146" y="550"/>
                </a:lnTo>
                <a:lnTo>
                  <a:pt x="142" y="555"/>
                </a:lnTo>
                <a:lnTo>
                  <a:pt x="137" y="560"/>
                </a:lnTo>
                <a:lnTo>
                  <a:pt x="133" y="563"/>
                </a:lnTo>
                <a:lnTo>
                  <a:pt x="126" y="568"/>
                </a:lnTo>
                <a:lnTo>
                  <a:pt x="121" y="571"/>
                </a:lnTo>
                <a:lnTo>
                  <a:pt x="114" y="575"/>
                </a:lnTo>
                <a:lnTo>
                  <a:pt x="108" y="577"/>
                </a:lnTo>
                <a:lnTo>
                  <a:pt x="100" y="582"/>
                </a:lnTo>
                <a:lnTo>
                  <a:pt x="100" y="584"/>
                </a:lnTo>
                <a:lnTo>
                  <a:pt x="105" y="585"/>
                </a:lnTo>
                <a:lnTo>
                  <a:pt x="112" y="586"/>
                </a:lnTo>
                <a:lnTo>
                  <a:pt x="116" y="586"/>
                </a:lnTo>
                <a:lnTo>
                  <a:pt x="122" y="586"/>
                </a:lnTo>
                <a:lnTo>
                  <a:pt x="130" y="586"/>
                </a:lnTo>
                <a:lnTo>
                  <a:pt x="137" y="585"/>
                </a:lnTo>
                <a:lnTo>
                  <a:pt x="145" y="584"/>
                </a:lnTo>
                <a:lnTo>
                  <a:pt x="151" y="582"/>
                </a:lnTo>
                <a:lnTo>
                  <a:pt x="155" y="579"/>
                </a:lnTo>
                <a:lnTo>
                  <a:pt x="158" y="576"/>
                </a:lnTo>
                <a:lnTo>
                  <a:pt x="160" y="585"/>
                </a:lnTo>
                <a:lnTo>
                  <a:pt x="164" y="585"/>
                </a:lnTo>
                <a:lnTo>
                  <a:pt x="169" y="585"/>
                </a:lnTo>
                <a:lnTo>
                  <a:pt x="172" y="585"/>
                </a:lnTo>
                <a:lnTo>
                  <a:pt x="173" y="585"/>
                </a:lnTo>
                <a:lnTo>
                  <a:pt x="177" y="575"/>
                </a:lnTo>
                <a:lnTo>
                  <a:pt x="179" y="565"/>
                </a:lnTo>
                <a:lnTo>
                  <a:pt x="179" y="557"/>
                </a:lnTo>
                <a:lnTo>
                  <a:pt x="175" y="549"/>
                </a:lnTo>
                <a:lnTo>
                  <a:pt x="171" y="540"/>
                </a:lnTo>
                <a:lnTo>
                  <a:pt x="167" y="527"/>
                </a:lnTo>
                <a:lnTo>
                  <a:pt x="167" y="513"/>
                </a:lnTo>
                <a:lnTo>
                  <a:pt x="169" y="503"/>
                </a:lnTo>
                <a:lnTo>
                  <a:pt x="172" y="493"/>
                </a:lnTo>
                <a:lnTo>
                  <a:pt x="169" y="479"/>
                </a:lnTo>
                <a:lnTo>
                  <a:pt x="166" y="467"/>
                </a:lnTo>
                <a:lnTo>
                  <a:pt x="162" y="458"/>
                </a:lnTo>
                <a:lnTo>
                  <a:pt x="172" y="458"/>
                </a:lnTo>
                <a:lnTo>
                  <a:pt x="180" y="458"/>
                </a:lnTo>
                <a:lnTo>
                  <a:pt x="188" y="458"/>
                </a:lnTo>
                <a:lnTo>
                  <a:pt x="194" y="457"/>
                </a:lnTo>
                <a:lnTo>
                  <a:pt x="201" y="457"/>
                </a:lnTo>
                <a:lnTo>
                  <a:pt x="210" y="456"/>
                </a:lnTo>
                <a:lnTo>
                  <a:pt x="219" y="456"/>
                </a:lnTo>
                <a:lnTo>
                  <a:pt x="231" y="455"/>
                </a:lnTo>
                <a:close/>
              </a:path>
            </a:pathLst>
          </a:custGeom>
          <a:solidFill>
            <a:srgbClr val="96969A"/>
          </a:solidFill>
          <a:ln w="9525">
            <a:noFill/>
            <a:round/>
            <a:headEnd/>
            <a:tailEnd/>
          </a:ln>
        </p:spPr>
        <p:txBody>
          <a:bodyPr/>
          <a:lstStyle/>
          <a:p>
            <a:endParaRPr lang="el-GR"/>
          </a:p>
        </p:txBody>
      </p:sp>
      <p:sp>
        <p:nvSpPr>
          <p:cNvPr id="224280" name="Freeform 24"/>
          <p:cNvSpPr>
            <a:spLocks/>
          </p:cNvSpPr>
          <p:nvPr/>
        </p:nvSpPr>
        <p:spPr bwMode="auto">
          <a:xfrm>
            <a:off x="5194300" y="3240088"/>
            <a:ext cx="298450" cy="571500"/>
          </a:xfrm>
          <a:custGeom>
            <a:avLst/>
            <a:gdLst/>
            <a:ahLst/>
            <a:cxnLst>
              <a:cxn ang="0">
                <a:pos x="285" y="17"/>
              </a:cxn>
              <a:cxn ang="0">
                <a:pos x="230" y="1"/>
              </a:cxn>
              <a:cxn ang="0">
                <a:pos x="192" y="30"/>
              </a:cxn>
              <a:cxn ang="0">
                <a:pos x="185" y="75"/>
              </a:cxn>
              <a:cxn ang="0">
                <a:pos x="201" y="97"/>
              </a:cxn>
              <a:cxn ang="0">
                <a:pos x="187" y="114"/>
              </a:cxn>
              <a:cxn ang="0">
                <a:pos x="154" y="121"/>
              </a:cxn>
              <a:cxn ang="0">
                <a:pos x="122" y="154"/>
              </a:cxn>
              <a:cxn ang="0">
                <a:pos x="88" y="199"/>
              </a:cxn>
              <a:cxn ang="0">
                <a:pos x="50" y="241"/>
              </a:cxn>
              <a:cxn ang="0">
                <a:pos x="35" y="276"/>
              </a:cxn>
              <a:cxn ang="0">
                <a:pos x="0" y="304"/>
              </a:cxn>
              <a:cxn ang="0">
                <a:pos x="37" y="324"/>
              </a:cxn>
              <a:cxn ang="0">
                <a:pos x="53" y="317"/>
              </a:cxn>
              <a:cxn ang="0">
                <a:pos x="66" y="299"/>
              </a:cxn>
              <a:cxn ang="0">
                <a:pos x="103" y="264"/>
              </a:cxn>
              <a:cxn ang="0">
                <a:pos x="143" y="209"/>
              </a:cxn>
              <a:cxn ang="0">
                <a:pos x="138" y="338"/>
              </a:cxn>
              <a:cxn ang="0">
                <a:pos x="139" y="483"/>
              </a:cxn>
              <a:cxn ang="0">
                <a:pos x="153" y="583"/>
              </a:cxn>
              <a:cxn ang="0">
                <a:pos x="122" y="598"/>
              </a:cxn>
              <a:cxn ang="0">
                <a:pos x="126" y="621"/>
              </a:cxn>
              <a:cxn ang="0">
                <a:pos x="164" y="618"/>
              </a:cxn>
              <a:cxn ang="0">
                <a:pos x="200" y="609"/>
              </a:cxn>
              <a:cxn ang="0">
                <a:pos x="214" y="580"/>
              </a:cxn>
              <a:cxn ang="0">
                <a:pos x="218" y="545"/>
              </a:cxn>
              <a:cxn ang="0">
                <a:pos x="223" y="429"/>
              </a:cxn>
              <a:cxn ang="0">
                <a:pos x="256" y="453"/>
              </a:cxn>
              <a:cxn ang="0">
                <a:pos x="252" y="578"/>
              </a:cxn>
              <a:cxn ang="0">
                <a:pos x="260" y="587"/>
              </a:cxn>
              <a:cxn ang="0">
                <a:pos x="272" y="621"/>
              </a:cxn>
              <a:cxn ang="0">
                <a:pos x="324" y="617"/>
              </a:cxn>
              <a:cxn ang="0">
                <a:pos x="327" y="598"/>
              </a:cxn>
              <a:cxn ang="0">
                <a:pos x="322" y="586"/>
              </a:cxn>
              <a:cxn ang="0">
                <a:pos x="328" y="525"/>
              </a:cxn>
              <a:cxn ang="0">
                <a:pos x="326" y="392"/>
              </a:cxn>
              <a:cxn ang="0">
                <a:pos x="323" y="315"/>
              </a:cxn>
              <a:cxn ang="0">
                <a:pos x="332" y="208"/>
              </a:cxn>
              <a:cxn ang="0">
                <a:pos x="371" y="244"/>
              </a:cxn>
              <a:cxn ang="0">
                <a:pos x="402" y="274"/>
              </a:cxn>
              <a:cxn ang="0">
                <a:pos x="433" y="306"/>
              </a:cxn>
              <a:cxn ang="0">
                <a:pos x="454" y="327"/>
              </a:cxn>
              <a:cxn ang="0">
                <a:pos x="479" y="323"/>
              </a:cxn>
              <a:cxn ang="0">
                <a:pos x="467" y="283"/>
              </a:cxn>
              <a:cxn ang="0">
                <a:pos x="434" y="241"/>
              </a:cxn>
              <a:cxn ang="0">
                <a:pos x="406" y="200"/>
              </a:cxn>
              <a:cxn ang="0">
                <a:pos x="361" y="150"/>
              </a:cxn>
              <a:cxn ang="0">
                <a:pos x="330" y="125"/>
              </a:cxn>
              <a:cxn ang="0">
                <a:pos x="289" y="119"/>
              </a:cxn>
              <a:cxn ang="0">
                <a:pos x="285" y="99"/>
              </a:cxn>
              <a:cxn ang="0">
                <a:pos x="299" y="68"/>
              </a:cxn>
            </a:cxnLst>
            <a:rect l="0" t="0" r="r" b="b"/>
            <a:pathLst>
              <a:path w="489" h="625">
                <a:moveTo>
                  <a:pt x="291" y="52"/>
                </a:moveTo>
                <a:lnTo>
                  <a:pt x="291" y="43"/>
                </a:lnTo>
                <a:lnTo>
                  <a:pt x="290" y="34"/>
                </a:lnTo>
                <a:lnTo>
                  <a:pt x="289" y="26"/>
                </a:lnTo>
                <a:lnTo>
                  <a:pt x="285" y="17"/>
                </a:lnTo>
                <a:lnTo>
                  <a:pt x="278" y="11"/>
                </a:lnTo>
                <a:lnTo>
                  <a:pt x="271" y="5"/>
                </a:lnTo>
                <a:lnTo>
                  <a:pt x="259" y="1"/>
                </a:lnTo>
                <a:lnTo>
                  <a:pt x="244" y="0"/>
                </a:lnTo>
                <a:lnTo>
                  <a:pt x="230" y="1"/>
                </a:lnTo>
                <a:lnTo>
                  <a:pt x="217" y="5"/>
                </a:lnTo>
                <a:lnTo>
                  <a:pt x="208" y="9"/>
                </a:lnTo>
                <a:lnTo>
                  <a:pt x="200" y="15"/>
                </a:lnTo>
                <a:lnTo>
                  <a:pt x="194" y="22"/>
                </a:lnTo>
                <a:lnTo>
                  <a:pt x="192" y="30"/>
                </a:lnTo>
                <a:lnTo>
                  <a:pt x="191" y="37"/>
                </a:lnTo>
                <a:lnTo>
                  <a:pt x="191" y="45"/>
                </a:lnTo>
                <a:lnTo>
                  <a:pt x="184" y="49"/>
                </a:lnTo>
                <a:lnTo>
                  <a:pt x="183" y="61"/>
                </a:lnTo>
                <a:lnTo>
                  <a:pt x="185" y="75"/>
                </a:lnTo>
                <a:lnTo>
                  <a:pt x="191" y="80"/>
                </a:lnTo>
                <a:lnTo>
                  <a:pt x="193" y="86"/>
                </a:lnTo>
                <a:lnTo>
                  <a:pt x="196" y="90"/>
                </a:lnTo>
                <a:lnTo>
                  <a:pt x="198" y="95"/>
                </a:lnTo>
                <a:lnTo>
                  <a:pt x="201" y="97"/>
                </a:lnTo>
                <a:lnTo>
                  <a:pt x="196" y="98"/>
                </a:lnTo>
                <a:lnTo>
                  <a:pt x="191" y="99"/>
                </a:lnTo>
                <a:lnTo>
                  <a:pt x="188" y="104"/>
                </a:lnTo>
                <a:lnTo>
                  <a:pt x="192" y="113"/>
                </a:lnTo>
                <a:lnTo>
                  <a:pt x="187" y="114"/>
                </a:lnTo>
                <a:lnTo>
                  <a:pt x="181" y="114"/>
                </a:lnTo>
                <a:lnTo>
                  <a:pt x="175" y="116"/>
                </a:lnTo>
                <a:lnTo>
                  <a:pt x="167" y="117"/>
                </a:lnTo>
                <a:lnTo>
                  <a:pt x="160" y="119"/>
                </a:lnTo>
                <a:lnTo>
                  <a:pt x="154" y="121"/>
                </a:lnTo>
                <a:lnTo>
                  <a:pt x="149" y="124"/>
                </a:lnTo>
                <a:lnTo>
                  <a:pt x="145" y="128"/>
                </a:lnTo>
                <a:lnTo>
                  <a:pt x="139" y="134"/>
                </a:lnTo>
                <a:lnTo>
                  <a:pt x="132" y="143"/>
                </a:lnTo>
                <a:lnTo>
                  <a:pt x="122" y="154"/>
                </a:lnTo>
                <a:lnTo>
                  <a:pt x="113" y="165"/>
                </a:lnTo>
                <a:lnTo>
                  <a:pt x="104" y="176"/>
                </a:lnTo>
                <a:lnTo>
                  <a:pt x="96" y="186"/>
                </a:lnTo>
                <a:lnTo>
                  <a:pt x="91" y="194"/>
                </a:lnTo>
                <a:lnTo>
                  <a:pt x="88" y="199"/>
                </a:lnTo>
                <a:lnTo>
                  <a:pt x="83" y="203"/>
                </a:lnTo>
                <a:lnTo>
                  <a:pt x="76" y="210"/>
                </a:lnTo>
                <a:lnTo>
                  <a:pt x="69" y="220"/>
                </a:lnTo>
                <a:lnTo>
                  <a:pt x="59" y="231"/>
                </a:lnTo>
                <a:lnTo>
                  <a:pt x="50" y="241"/>
                </a:lnTo>
                <a:lnTo>
                  <a:pt x="44" y="252"/>
                </a:lnTo>
                <a:lnTo>
                  <a:pt x="37" y="260"/>
                </a:lnTo>
                <a:lnTo>
                  <a:pt x="35" y="267"/>
                </a:lnTo>
                <a:lnTo>
                  <a:pt x="36" y="271"/>
                </a:lnTo>
                <a:lnTo>
                  <a:pt x="35" y="276"/>
                </a:lnTo>
                <a:lnTo>
                  <a:pt x="31" y="279"/>
                </a:lnTo>
                <a:lnTo>
                  <a:pt x="25" y="280"/>
                </a:lnTo>
                <a:lnTo>
                  <a:pt x="16" y="284"/>
                </a:lnTo>
                <a:lnTo>
                  <a:pt x="6" y="292"/>
                </a:lnTo>
                <a:lnTo>
                  <a:pt x="0" y="304"/>
                </a:lnTo>
                <a:lnTo>
                  <a:pt x="7" y="317"/>
                </a:lnTo>
                <a:lnTo>
                  <a:pt x="20" y="325"/>
                </a:lnTo>
                <a:lnTo>
                  <a:pt x="29" y="325"/>
                </a:lnTo>
                <a:lnTo>
                  <a:pt x="35" y="323"/>
                </a:lnTo>
                <a:lnTo>
                  <a:pt x="37" y="324"/>
                </a:lnTo>
                <a:lnTo>
                  <a:pt x="40" y="328"/>
                </a:lnTo>
                <a:lnTo>
                  <a:pt x="42" y="329"/>
                </a:lnTo>
                <a:lnTo>
                  <a:pt x="45" y="328"/>
                </a:lnTo>
                <a:lnTo>
                  <a:pt x="49" y="323"/>
                </a:lnTo>
                <a:lnTo>
                  <a:pt x="53" y="317"/>
                </a:lnTo>
                <a:lnTo>
                  <a:pt x="56" y="312"/>
                </a:lnTo>
                <a:lnTo>
                  <a:pt x="57" y="307"/>
                </a:lnTo>
                <a:lnTo>
                  <a:pt x="57" y="302"/>
                </a:lnTo>
                <a:lnTo>
                  <a:pt x="61" y="302"/>
                </a:lnTo>
                <a:lnTo>
                  <a:pt x="66" y="299"/>
                </a:lnTo>
                <a:lnTo>
                  <a:pt x="73" y="293"/>
                </a:lnTo>
                <a:lnTo>
                  <a:pt x="82" y="286"/>
                </a:lnTo>
                <a:lnTo>
                  <a:pt x="90" y="278"/>
                </a:lnTo>
                <a:lnTo>
                  <a:pt x="97" y="270"/>
                </a:lnTo>
                <a:lnTo>
                  <a:pt x="103" y="264"/>
                </a:lnTo>
                <a:lnTo>
                  <a:pt x="107" y="260"/>
                </a:lnTo>
                <a:lnTo>
                  <a:pt x="115" y="250"/>
                </a:lnTo>
                <a:lnTo>
                  <a:pt x="125" y="238"/>
                </a:lnTo>
                <a:lnTo>
                  <a:pt x="135" y="224"/>
                </a:lnTo>
                <a:lnTo>
                  <a:pt x="143" y="209"/>
                </a:lnTo>
                <a:lnTo>
                  <a:pt x="139" y="232"/>
                </a:lnTo>
                <a:lnTo>
                  <a:pt x="134" y="268"/>
                </a:lnTo>
                <a:lnTo>
                  <a:pt x="132" y="302"/>
                </a:lnTo>
                <a:lnTo>
                  <a:pt x="138" y="323"/>
                </a:lnTo>
                <a:lnTo>
                  <a:pt x="138" y="338"/>
                </a:lnTo>
                <a:lnTo>
                  <a:pt x="138" y="358"/>
                </a:lnTo>
                <a:lnTo>
                  <a:pt x="141" y="376"/>
                </a:lnTo>
                <a:lnTo>
                  <a:pt x="145" y="388"/>
                </a:lnTo>
                <a:lnTo>
                  <a:pt x="142" y="422"/>
                </a:lnTo>
                <a:lnTo>
                  <a:pt x="139" y="483"/>
                </a:lnTo>
                <a:lnTo>
                  <a:pt x="139" y="543"/>
                </a:lnTo>
                <a:lnTo>
                  <a:pt x="142" y="577"/>
                </a:lnTo>
                <a:lnTo>
                  <a:pt x="146" y="579"/>
                </a:lnTo>
                <a:lnTo>
                  <a:pt x="150" y="581"/>
                </a:lnTo>
                <a:lnTo>
                  <a:pt x="153" y="583"/>
                </a:lnTo>
                <a:lnTo>
                  <a:pt x="154" y="583"/>
                </a:lnTo>
                <a:lnTo>
                  <a:pt x="147" y="587"/>
                </a:lnTo>
                <a:lnTo>
                  <a:pt x="139" y="592"/>
                </a:lnTo>
                <a:lnTo>
                  <a:pt x="130" y="596"/>
                </a:lnTo>
                <a:lnTo>
                  <a:pt x="122" y="598"/>
                </a:lnTo>
                <a:lnTo>
                  <a:pt x="116" y="601"/>
                </a:lnTo>
                <a:lnTo>
                  <a:pt x="111" y="607"/>
                </a:lnTo>
                <a:lnTo>
                  <a:pt x="111" y="614"/>
                </a:lnTo>
                <a:lnTo>
                  <a:pt x="120" y="620"/>
                </a:lnTo>
                <a:lnTo>
                  <a:pt x="126" y="621"/>
                </a:lnTo>
                <a:lnTo>
                  <a:pt x="134" y="622"/>
                </a:lnTo>
                <a:lnTo>
                  <a:pt x="142" y="622"/>
                </a:lnTo>
                <a:lnTo>
                  <a:pt x="150" y="621"/>
                </a:lnTo>
                <a:lnTo>
                  <a:pt x="158" y="620"/>
                </a:lnTo>
                <a:lnTo>
                  <a:pt x="164" y="618"/>
                </a:lnTo>
                <a:lnTo>
                  <a:pt x="170" y="616"/>
                </a:lnTo>
                <a:lnTo>
                  <a:pt x="174" y="615"/>
                </a:lnTo>
                <a:lnTo>
                  <a:pt x="181" y="613"/>
                </a:lnTo>
                <a:lnTo>
                  <a:pt x="191" y="610"/>
                </a:lnTo>
                <a:lnTo>
                  <a:pt x="200" y="609"/>
                </a:lnTo>
                <a:lnTo>
                  <a:pt x="206" y="609"/>
                </a:lnTo>
                <a:lnTo>
                  <a:pt x="212" y="608"/>
                </a:lnTo>
                <a:lnTo>
                  <a:pt x="217" y="602"/>
                </a:lnTo>
                <a:lnTo>
                  <a:pt x="218" y="593"/>
                </a:lnTo>
                <a:lnTo>
                  <a:pt x="214" y="580"/>
                </a:lnTo>
                <a:lnTo>
                  <a:pt x="218" y="580"/>
                </a:lnTo>
                <a:lnTo>
                  <a:pt x="222" y="578"/>
                </a:lnTo>
                <a:lnTo>
                  <a:pt x="222" y="573"/>
                </a:lnTo>
                <a:lnTo>
                  <a:pt x="221" y="565"/>
                </a:lnTo>
                <a:lnTo>
                  <a:pt x="218" y="545"/>
                </a:lnTo>
                <a:lnTo>
                  <a:pt x="215" y="513"/>
                </a:lnTo>
                <a:lnTo>
                  <a:pt x="214" y="482"/>
                </a:lnTo>
                <a:lnTo>
                  <a:pt x="214" y="465"/>
                </a:lnTo>
                <a:lnTo>
                  <a:pt x="217" y="451"/>
                </a:lnTo>
                <a:lnTo>
                  <a:pt x="223" y="429"/>
                </a:lnTo>
                <a:lnTo>
                  <a:pt x="229" y="406"/>
                </a:lnTo>
                <a:lnTo>
                  <a:pt x="232" y="391"/>
                </a:lnTo>
                <a:lnTo>
                  <a:pt x="239" y="410"/>
                </a:lnTo>
                <a:lnTo>
                  <a:pt x="248" y="432"/>
                </a:lnTo>
                <a:lnTo>
                  <a:pt x="256" y="453"/>
                </a:lnTo>
                <a:lnTo>
                  <a:pt x="260" y="472"/>
                </a:lnTo>
                <a:lnTo>
                  <a:pt x="259" y="495"/>
                </a:lnTo>
                <a:lnTo>
                  <a:pt x="256" y="526"/>
                </a:lnTo>
                <a:lnTo>
                  <a:pt x="253" y="556"/>
                </a:lnTo>
                <a:lnTo>
                  <a:pt x="252" y="578"/>
                </a:lnTo>
                <a:lnTo>
                  <a:pt x="255" y="579"/>
                </a:lnTo>
                <a:lnTo>
                  <a:pt x="259" y="580"/>
                </a:lnTo>
                <a:lnTo>
                  <a:pt x="260" y="581"/>
                </a:lnTo>
                <a:lnTo>
                  <a:pt x="261" y="581"/>
                </a:lnTo>
                <a:lnTo>
                  <a:pt x="260" y="587"/>
                </a:lnTo>
                <a:lnTo>
                  <a:pt x="259" y="594"/>
                </a:lnTo>
                <a:lnTo>
                  <a:pt x="259" y="602"/>
                </a:lnTo>
                <a:lnTo>
                  <a:pt x="261" y="609"/>
                </a:lnTo>
                <a:lnTo>
                  <a:pt x="265" y="615"/>
                </a:lnTo>
                <a:lnTo>
                  <a:pt x="272" y="621"/>
                </a:lnTo>
                <a:lnTo>
                  <a:pt x="282" y="624"/>
                </a:lnTo>
                <a:lnTo>
                  <a:pt x="295" y="625"/>
                </a:lnTo>
                <a:lnTo>
                  <a:pt x="309" y="624"/>
                </a:lnTo>
                <a:lnTo>
                  <a:pt x="319" y="622"/>
                </a:lnTo>
                <a:lnTo>
                  <a:pt x="324" y="617"/>
                </a:lnTo>
                <a:lnTo>
                  <a:pt x="328" y="613"/>
                </a:lnTo>
                <a:lnTo>
                  <a:pt x="330" y="608"/>
                </a:lnTo>
                <a:lnTo>
                  <a:pt x="330" y="603"/>
                </a:lnTo>
                <a:lnTo>
                  <a:pt x="328" y="600"/>
                </a:lnTo>
                <a:lnTo>
                  <a:pt x="327" y="598"/>
                </a:lnTo>
                <a:lnTo>
                  <a:pt x="324" y="593"/>
                </a:lnTo>
                <a:lnTo>
                  <a:pt x="320" y="590"/>
                </a:lnTo>
                <a:lnTo>
                  <a:pt x="319" y="586"/>
                </a:lnTo>
                <a:lnTo>
                  <a:pt x="318" y="585"/>
                </a:lnTo>
                <a:lnTo>
                  <a:pt x="322" y="586"/>
                </a:lnTo>
                <a:lnTo>
                  <a:pt x="326" y="585"/>
                </a:lnTo>
                <a:lnTo>
                  <a:pt x="327" y="584"/>
                </a:lnTo>
                <a:lnTo>
                  <a:pt x="328" y="584"/>
                </a:lnTo>
                <a:lnTo>
                  <a:pt x="328" y="562"/>
                </a:lnTo>
                <a:lnTo>
                  <a:pt x="328" y="525"/>
                </a:lnTo>
                <a:lnTo>
                  <a:pt x="328" y="488"/>
                </a:lnTo>
                <a:lnTo>
                  <a:pt x="330" y="467"/>
                </a:lnTo>
                <a:lnTo>
                  <a:pt x="330" y="450"/>
                </a:lnTo>
                <a:lnTo>
                  <a:pt x="327" y="421"/>
                </a:lnTo>
                <a:lnTo>
                  <a:pt x="326" y="392"/>
                </a:lnTo>
                <a:lnTo>
                  <a:pt x="324" y="376"/>
                </a:lnTo>
                <a:lnTo>
                  <a:pt x="324" y="364"/>
                </a:lnTo>
                <a:lnTo>
                  <a:pt x="326" y="345"/>
                </a:lnTo>
                <a:lnTo>
                  <a:pt x="326" y="327"/>
                </a:lnTo>
                <a:lnTo>
                  <a:pt x="323" y="315"/>
                </a:lnTo>
                <a:lnTo>
                  <a:pt x="327" y="301"/>
                </a:lnTo>
                <a:lnTo>
                  <a:pt x="330" y="276"/>
                </a:lnTo>
                <a:lnTo>
                  <a:pt x="331" y="240"/>
                </a:lnTo>
                <a:lnTo>
                  <a:pt x="327" y="202"/>
                </a:lnTo>
                <a:lnTo>
                  <a:pt x="332" y="208"/>
                </a:lnTo>
                <a:lnTo>
                  <a:pt x="339" y="215"/>
                </a:lnTo>
                <a:lnTo>
                  <a:pt x="347" y="222"/>
                </a:lnTo>
                <a:lnTo>
                  <a:pt x="356" y="230"/>
                </a:lnTo>
                <a:lnTo>
                  <a:pt x="364" y="237"/>
                </a:lnTo>
                <a:lnTo>
                  <a:pt x="371" y="244"/>
                </a:lnTo>
                <a:lnTo>
                  <a:pt x="378" y="248"/>
                </a:lnTo>
                <a:lnTo>
                  <a:pt x="383" y="252"/>
                </a:lnTo>
                <a:lnTo>
                  <a:pt x="387" y="257"/>
                </a:lnTo>
                <a:lnTo>
                  <a:pt x="394" y="264"/>
                </a:lnTo>
                <a:lnTo>
                  <a:pt x="402" y="274"/>
                </a:lnTo>
                <a:lnTo>
                  <a:pt x="409" y="282"/>
                </a:lnTo>
                <a:lnTo>
                  <a:pt x="417" y="291"/>
                </a:lnTo>
                <a:lnTo>
                  <a:pt x="424" y="298"/>
                </a:lnTo>
                <a:lnTo>
                  <a:pt x="430" y="304"/>
                </a:lnTo>
                <a:lnTo>
                  <a:pt x="433" y="306"/>
                </a:lnTo>
                <a:lnTo>
                  <a:pt x="437" y="312"/>
                </a:lnTo>
                <a:lnTo>
                  <a:pt x="442" y="319"/>
                </a:lnTo>
                <a:lnTo>
                  <a:pt x="446" y="324"/>
                </a:lnTo>
                <a:lnTo>
                  <a:pt x="450" y="328"/>
                </a:lnTo>
                <a:lnTo>
                  <a:pt x="454" y="327"/>
                </a:lnTo>
                <a:lnTo>
                  <a:pt x="458" y="325"/>
                </a:lnTo>
                <a:lnTo>
                  <a:pt x="461" y="325"/>
                </a:lnTo>
                <a:lnTo>
                  <a:pt x="465" y="327"/>
                </a:lnTo>
                <a:lnTo>
                  <a:pt x="471" y="327"/>
                </a:lnTo>
                <a:lnTo>
                  <a:pt x="479" y="323"/>
                </a:lnTo>
                <a:lnTo>
                  <a:pt x="487" y="315"/>
                </a:lnTo>
                <a:lnTo>
                  <a:pt x="489" y="301"/>
                </a:lnTo>
                <a:lnTo>
                  <a:pt x="486" y="290"/>
                </a:lnTo>
                <a:lnTo>
                  <a:pt x="478" y="285"/>
                </a:lnTo>
                <a:lnTo>
                  <a:pt x="467" y="283"/>
                </a:lnTo>
                <a:lnTo>
                  <a:pt x="458" y="277"/>
                </a:lnTo>
                <a:lnTo>
                  <a:pt x="454" y="271"/>
                </a:lnTo>
                <a:lnTo>
                  <a:pt x="449" y="263"/>
                </a:lnTo>
                <a:lnTo>
                  <a:pt x="442" y="253"/>
                </a:lnTo>
                <a:lnTo>
                  <a:pt x="434" y="241"/>
                </a:lnTo>
                <a:lnTo>
                  <a:pt x="427" y="230"/>
                </a:lnTo>
                <a:lnTo>
                  <a:pt x="420" y="219"/>
                </a:lnTo>
                <a:lnTo>
                  <a:pt x="413" y="211"/>
                </a:lnTo>
                <a:lnTo>
                  <a:pt x="409" y="205"/>
                </a:lnTo>
                <a:lnTo>
                  <a:pt x="406" y="200"/>
                </a:lnTo>
                <a:lnTo>
                  <a:pt x="398" y="190"/>
                </a:lnTo>
                <a:lnTo>
                  <a:pt x="388" y="181"/>
                </a:lnTo>
                <a:lnTo>
                  <a:pt x="379" y="170"/>
                </a:lnTo>
                <a:lnTo>
                  <a:pt x="370" y="159"/>
                </a:lnTo>
                <a:lnTo>
                  <a:pt x="361" y="150"/>
                </a:lnTo>
                <a:lnTo>
                  <a:pt x="353" y="142"/>
                </a:lnTo>
                <a:lnTo>
                  <a:pt x="349" y="136"/>
                </a:lnTo>
                <a:lnTo>
                  <a:pt x="344" y="132"/>
                </a:lnTo>
                <a:lnTo>
                  <a:pt x="337" y="128"/>
                </a:lnTo>
                <a:lnTo>
                  <a:pt x="330" y="125"/>
                </a:lnTo>
                <a:lnTo>
                  <a:pt x="322" y="122"/>
                </a:lnTo>
                <a:lnTo>
                  <a:pt x="312" y="120"/>
                </a:lnTo>
                <a:lnTo>
                  <a:pt x="303" y="119"/>
                </a:lnTo>
                <a:lnTo>
                  <a:pt x="295" y="119"/>
                </a:lnTo>
                <a:lnTo>
                  <a:pt x="289" y="119"/>
                </a:lnTo>
                <a:lnTo>
                  <a:pt x="291" y="113"/>
                </a:lnTo>
                <a:lnTo>
                  <a:pt x="293" y="110"/>
                </a:lnTo>
                <a:lnTo>
                  <a:pt x="290" y="106"/>
                </a:lnTo>
                <a:lnTo>
                  <a:pt x="281" y="103"/>
                </a:lnTo>
                <a:lnTo>
                  <a:pt x="285" y="99"/>
                </a:lnTo>
                <a:lnTo>
                  <a:pt x="288" y="94"/>
                </a:lnTo>
                <a:lnTo>
                  <a:pt x="289" y="89"/>
                </a:lnTo>
                <a:lnTo>
                  <a:pt x="289" y="86"/>
                </a:lnTo>
                <a:lnTo>
                  <a:pt x="295" y="82"/>
                </a:lnTo>
                <a:lnTo>
                  <a:pt x="299" y="68"/>
                </a:lnTo>
                <a:lnTo>
                  <a:pt x="299" y="54"/>
                </a:lnTo>
                <a:lnTo>
                  <a:pt x="291" y="52"/>
                </a:lnTo>
                <a:close/>
              </a:path>
            </a:pathLst>
          </a:custGeom>
          <a:solidFill>
            <a:srgbClr val="96969A"/>
          </a:solidFill>
          <a:ln w="9525">
            <a:noFill/>
            <a:round/>
            <a:headEnd/>
            <a:tailEnd/>
          </a:ln>
        </p:spPr>
        <p:txBody>
          <a:bodyPr/>
          <a:lstStyle/>
          <a:p>
            <a:endParaRPr lang="el-GR"/>
          </a:p>
        </p:txBody>
      </p:sp>
      <p:sp>
        <p:nvSpPr>
          <p:cNvPr id="224281" name="Freeform 25"/>
          <p:cNvSpPr>
            <a:spLocks/>
          </p:cNvSpPr>
          <p:nvPr/>
        </p:nvSpPr>
        <p:spPr bwMode="auto">
          <a:xfrm>
            <a:off x="5467350" y="3490913"/>
            <a:ext cx="165100" cy="317500"/>
          </a:xfrm>
          <a:custGeom>
            <a:avLst/>
            <a:gdLst/>
            <a:ahLst/>
            <a:cxnLst>
              <a:cxn ang="0">
                <a:pos x="253" y="117"/>
              </a:cxn>
              <a:cxn ang="0">
                <a:pos x="263" y="75"/>
              </a:cxn>
              <a:cxn ang="0">
                <a:pos x="257" y="49"/>
              </a:cxn>
              <a:cxn ang="0">
                <a:pos x="269" y="27"/>
              </a:cxn>
              <a:cxn ang="0">
                <a:pos x="243" y="12"/>
              </a:cxn>
              <a:cxn ang="0">
                <a:pos x="236" y="26"/>
              </a:cxn>
              <a:cxn ang="0">
                <a:pos x="236" y="44"/>
              </a:cxn>
              <a:cxn ang="0">
                <a:pos x="238" y="57"/>
              </a:cxn>
              <a:cxn ang="0">
                <a:pos x="231" y="82"/>
              </a:cxn>
              <a:cxn ang="0">
                <a:pos x="229" y="94"/>
              </a:cxn>
              <a:cxn ang="0">
                <a:pos x="213" y="92"/>
              </a:cxn>
              <a:cxn ang="0">
                <a:pos x="191" y="94"/>
              </a:cxn>
              <a:cxn ang="0">
                <a:pos x="192" y="65"/>
              </a:cxn>
              <a:cxn ang="0">
                <a:pos x="172" y="20"/>
              </a:cxn>
              <a:cxn ang="0">
                <a:pos x="151" y="3"/>
              </a:cxn>
              <a:cxn ang="0">
                <a:pos x="130" y="3"/>
              </a:cxn>
              <a:cxn ang="0">
                <a:pos x="108" y="7"/>
              </a:cxn>
              <a:cxn ang="0">
                <a:pos x="94" y="47"/>
              </a:cxn>
              <a:cxn ang="0">
                <a:pos x="94" y="97"/>
              </a:cxn>
              <a:cxn ang="0">
                <a:pos x="71" y="94"/>
              </a:cxn>
              <a:cxn ang="0">
                <a:pos x="49" y="98"/>
              </a:cxn>
              <a:cxn ang="0">
                <a:pos x="42" y="86"/>
              </a:cxn>
              <a:cxn ang="0">
                <a:pos x="32" y="48"/>
              </a:cxn>
              <a:cxn ang="0">
                <a:pos x="29" y="16"/>
              </a:cxn>
              <a:cxn ang="0">
                <a:pos x="0" y="19"/>
              </a:cxn>
              <a:cxn ang="0">
                <a:pos x="2" y="34"/>
              </a:cxn>
              <a:cxn ang="0">
                <a:pos x="14" y="50"/>
              </a:cxn>
              <a:cxn ang="0">
                <a:pos x="19" y="103"/>
              </a:cxn>
              <a:cxn ang="0">
                <a:pos x="41" y="122"/>
              </a:cxn>
              <a:cxn ang="0">
                <a:pos x="44" y="125"/>
              </a:cxn>
              <a:cxn ang="0">
                <a:pos x="45" y="132"/>
              </a:cxn>
              <a:cxn ang="0">
                <a:pos x="62" y="132"/>
              </a:cxn>
              <a:cxn ang="0">
                <a:pos x="87" y="131"/>
              </a:cxn>
              <a:cxn ang="0">
                <a:pos x="95" y="150"/>
              </a:cxn>
              <a:cxn ang="0">
                <a:pos x="83" y="259"/>
              </a:cxn>
              <a:cxn ang="0">
                <a:pos x="108" y="259"/>
              </a:cxn>
              <a:cxn ang="0">
                <a:pos x="122" y="296"/>
              </a:cxn>
              <a:cxn ang="0">
                <a:pos x="121" y="327"/>
              </a:cxn>
              <a:cxn ang="0">
                <a:pos x="94" y="335"/>
              </a:cxn>
              <a:cxn ang="0">
                <a:pos x="91" y="346"/>
              </a:cxn>
              <a:cxn ang="0">
                <a:pos x="112" y="347"/>
              </a:cxn>
              <a:cxn ang="0">
                <a:pos x="141" y="346"/>
              </a:cxn>
              <a:cxn ang="0">
                <a:pos x="156" y="346"/>
              </a:cxn>
              <a:cxn ang="0">
                <a:pos x="145" y="293"/>
              </a:cxn>
              <a:cxn ang="0">
                <a:pos x="160" y="260"/>
              </a:cxn>
              <a:cxn ang="0">
                <a:pos x="171" y="264"/>
              </a:cxn>
              <a:cxn ang="0">
                <a:pos x="167" y="333"/>
              </a:cxn>
              <a:cxn ang="0">
                <a:pos x="174" y="346"/>
              </a:cxn>
              <a:cxn ang="0">
                <a:pos x="201" y="347"/>
              </a:cxn>
              <a:cxn ang="0">
                <a:pos x="225" y="347"/>
              </a:cxn>
              <a:cxn ang="0">
                <a:pos x="233" y="338"/>
              </a:cxn>
              <a:cxn ang="0">
                <a:pos x="212" y="331"/>
              </a:cxn>
              <a:cxn ang="0">
                <a:pos x="195" y="315"/>
              </a:cxn>
              <a:cxn ang="0">
                <a:pos x="201" y="259"/>
              </a:cxn>
              <a:cxn ang="0">
                <a:pos x="230" y="259"/>
              </a:cxn>
              <a:cxn ang="0">
                <a:pos x="225" y="235"/>
              </a:cxn>
              <a:cxn ang="0">
                <a:pos x="205" y="173"/>
              </a:cxn>
              <a:cxn ang="0">
                <a:pos x="188" y="128"/>
              </a:cxn>
              <a:cxn ang="0">
                <a:pos x="209" y="131"/>
              </a:cxn>
              <a:cxn ang="0">
                <a:pos x="233" y="133"/>
              </a:cxn>
              <a:cxn ang="0">
                <a:pos x="239" y="132"/>
              </a:cxn>
              <a:cxn ang="0">
                <a:pos x="239" y="121"/>
              </a:cxn>
            </a:cxnLst>
            <a:rect l="0" t="0" r="r" b="b"/>
            <a:pathLst>
              <a:path w="269" h="347">
                <a:moveTo>
                  <a:pt x="239" y="121"/>
                </a:moveTo>
                <a:lnTo>
                  <a:pt x="247" y="121"/>
                </a:lnTo>
                <a:lnTo>
                  <a:pt x="253" y="117"/>
                </a:lnTo>
                <a:lnTo>
                  <a:pt x="259" y="109"/>
                </a:lnTo>
                <a:lnTo>
                  <a:pt x="261" y="95"/>
                </a:lnTo>
                <a:lnTo>
                  <a:pt x="263" y="75"/>
                </a:lnTo>
                <a:lnTo>
                  <a:pt x="261" y="61"/>
                </a:lnTo>
                <a:lnTo>
                  <a:pt x="259" y="54"/>
                </a:lnTo>
                <a:lnTo>
                  <a:pt x="257" y="49"/>
                </a:lnTo>
                <a:lnTo>
                  <a:pt x="263" y="44"/>
                </a:lnTo>
                <a:lnTo>
                  <a:pt x="268" y="35"/>
                </a:lnTo>
                <a:lnTo>
                  <a:pt x="269" y="27"/>
                </a:lnTo>
                <a:lnTo>
                  <a:pt x="263" y="19"/>
                </a:lnTo>
                <a:lnTo>
                  <a:pt x="252" y="14"/>
                </a:lnTo>
                <a:lnTo>
                  <a:pt x="243" y="12"/>
                </a:lnTo>
                <a:lnTo>
                  <a:pt x="238" y="15"/>
                </a:lnTo>
                <a:lnTo>
                  <a:pt x="236" y="20"/>
                </a:lnTo>
                <a:lnTo>
                  <a:pt x="236" y="26"/>
                </a:lnTo>
                <a:lnTo>
                  <a:pt x="236" y="31"/>
                </a:lnTo>
                <a:lnTo>
                  <a:pt x="235" y="37"/>
                </a:lnTo>
                <a:lnTo>
                  <a:pt x="236" y="44"/>
                </a:lnTo>
                <a:lnTo>
                  <a:pt x="238" y="47"/>
                </a:lnTo>
                <a:lnTo>
                  <a:pt x="238" y="52"/>
                </a:lnTo>
                <a:lnTo>
                  <a:pt x="238" y="57"/>
                </a:lnTo>
                <a:lnTo>
                  <a:pt x="235" y="65"/>
                </a:lnTo>
                <a:lnTo>
                  <a:pt x="234" y="72"/>
                </a:lnTo>
                <a:lnTo>
                  <a:pt x="231" y="82"/>
                </a:lnTo>
                <a:lnTo>
                  <a:pt x="231" y="91"/>
                </a:lnTo>
                <a:lnTo>
                  <a:pt x="231" y="97"/>
                </a:lnTo>
                <a:lnTo>
                  <a:pt x="229" y="94"/>
                </a:lnTo>
                <a:lnTo>
                  <a:pt x="225" y="93"/>
                </a:lnTo>
                <a:lnTo>
                  <a:pt x="219" y="93"/>
                </a:lnTo>
                <a:lnTo>
                  <a:pt x="213" y="92"/>
                </a:lnTo>
                <a:lnTo>
                  <a:pt x="205" y="93"/>
                </a:lnTo>
                <a:lnTo>
                  <a:pt x="197" y="93"/>
                </a:lnTo>
                <a:lnTo>
                  <a:pt x="191" y="94"/>
                </a:lnTo>
                <a:lnTo>
                  <a:pt x="184" y="95"/>
                </a:lnTo>
                <a:lnTo>
                  <a:pt x="189" y="83"/>
                </a:lnTo>
                <a:lnTo>
                  <a:pt x="192" y="65"/>
                </a:lnTo>
                <a:lnTo>
                  <a:pt x="191" y="47"/>
                </a:lnTo>
                <a:lnTo>
                  <a:pt x="180" y="29"/>
                </a:lnTo>
                <a:lnTo>
                  <a:pt x="172" y="20"/>
                </a:lnTo>
                <a:lnTo>
                  <a:pt x="164" y="14"/>
                </a:lnTo>
                <a:lnTo>
                  <a:pt x="158" y="8"/>
                </a:lnTo>
                <a:lnTo>
                  <a:pt x="151" y="3"/>
                </a:lnTo>
                <a:lnTo>
                  <a:pt x="145" y="0"/>
                </a:lnTo>
                <a:lnTo>
                  <a:pt x="138" y="0"/>
                </a:lnTo>
                <a:lnTo>
                  <a:pt x="130" y="3"/>
                </a:lnTo>
                <a:lnTo>
                  <a:pt x="122" y="9"/>
                </a:lnTo>
                <a:lnTo>
                  <a:pt x="116" y="5"/>
                </a:lnTo>
                <a:lnTo>
                  <a:pt x="108" y="7"/>
                </a:lnTo>
                <a:lnTo>
                  <a:pt x="101" y="14"/>
                </a:lnTo>
                <a:lnTo>
                  <a:pt x="97" y="29"/>
                </a:lnTo>
                <a:lnTo>
                  <a:pt x="94" y="47"/>
                </a:lnTo>
                <a:lnTo>
                  <a:pt x="88" y="65"/>
                </a:lnTo>
                <a:lnTo>
                  <a:pt x="86" y="83"/>
                </a:lnTo>
                <a:lnTo>
                  <a:pt x="94" y="97"/>
                </a:lnTo>
                <a:lnTo>
                  <a:pt x="87" y="95"/>
                </a:lnTo>
                <a:lnTo>
                  <a:pt x="79" y="94"/>
                </a:lnTo>
                <a:lnTo>
                  <a:pt x="71" y="94"/>
                </a:lnTo>
                <a:lnTo>
                  <a:pt x="63" y="95"/>
                </a:lnTo>
                <a:lnTo>
                  <a:pt x="56" y="97"/>
                </a:lnTo>
                <a:lnTo>
                  <a:pt x="49" y="98"/>
                </a:lnTo>
                <a:lnTo>
                  <a:pt x="45" y="99"/>
                </a:lnTo>
                <a:lnTo>
                  <a:pt x="44" y="99"/>
                </a:lnTo>
                <a:lnTo>
                  <a:pt x="42" y="86"/>
                </a:lnTo>
                <a:lnTo>
                  <a:pt x="40" y="71"/>
                </a:lnTo>
                <a:lnTo>
                  <a:pt x="36" y="57"/>
                </a:lnTo>
                <a:lnTo>
                  <a:pt x="32" y="48"/>
                </a:lnTo>
                <a:lnTo>
                  <a:pt x="33" y="37"/>
                </a:lnTo>
                <a:lnTo>
                  <a:pt x="35" y="25"/>
                </a:lnTo>
                <a:lnTo>
                  <a:pt x="29" y="16"/>
                </a:lnTo>
                <a:lnTo>
                  <a:pt x="15" y="14"/>
                </a:lnTo>
                <a:lnTo>
                  <a:pt x="4" y="16"/>
                </a:lnTo>
                <a:lnTo>
                  <a:pt x="0" y="19"/>
                </a:lnTo>
                <a:lnTo>
                  <a:pt x="0" y="25"/>
                </a:lnTo>
                <a:lnTo>
                  <a:pt x="0" y="29"/>
                </a:lnTo>
                <a:lnTo>
                  <a:pt x="2" y="34"/>
                </a:lnTo>
                <a:lnTo>
                  <a:pt x="7" y="40"/>
                </a:lnTo>
                <a:lnTo>
                  <a:pt x="12" y="46"/>
                </a:lnTo>
                <a:lnTo>
                  <a:pt x="14" y="50"/>
                </a:lnTo>
                <a:lnTo>
                  <a:pt x="12" y="61"/>
                </a:lnTo>
                <a:lnTo>
                  <a:pt x="14" y="82"/>
                </a:lnTo>
                <a:lnTo>
                  <a:pt x="19" y="103"/>
                </a:lnTo>
                <a:lnTo>
                  <a:pt x="29" y="118"/>
                </a:lnTo>
                <a:lnTo>
                  <a:pt x="36" y="122"/>
                </a:lnTo>
                <a:lnTo>
                  <a:pt x="41" y="122"/>
                </a:lnTo>
                <a:lnTo>
                  <a:pt x="42" y="122"/>
                </a:lnTo>
                <a:lnTo>
                  <a:pt x="44" y="122"/>
                </a:lnTo>
                <a:lnTo>
                  <a:pt x="44" y="125"/>
                </a:lnTo>
                <a:lnTo>
                  <a:pt x="45" y="129"/>
                </a:lnTo>
                <a:lnTo>
                  <a:pt x="45" y="131"/>
                </a:lnTo>
                <a:lnTo>
                  <a:pt x="45" y="132"/>
                </a:lnTo>
                <a:lnTo>
                  <a:pt x="49" y="132"/>
                </a:lnTo>
                <a:lnTo>
                  <a:pt x="54" y="132"/>
                </a:lnTo>
                <a:lnTo>
                  <a:pt x="62" y="132"/>
                </a:lnTo>
                <a:lnTo>
                  <a:pt x="70" y="132"/>
                </a:lnTo>
                <a:lnTo>
                  <a:pt x="79" y="131"/>
                </a:lnTo>
                <a:lnTo>
                  <a:pt x="87" y="131"/>
                </a:lnTo>
                <a:lnTo>
                  <a:pt x="94" y="130"/>
                </a:lnTo>
                <a:lnTo>
                  <a:pt x="97" y="128"/>
                </a:lnTo>
                <a:lnTo>
                  <a:pt x="95" y="150"/>
                </a:lnTo>
                <a:lnTo>
                  <a:pt x="90" y="189"/>
                </a:lnTo>
                <a:lnTo>
                  <a:pt x="84" y="230"/>
                </a:lnTo>
                <a:lnTo>
                  <a:pt x="83" y="259"/>
                </a:lnTo>
                <a:lnTo>
                  <a:pt x="91" y="259"/>
                </a:lnTo>
                <a:lnTo>
                  <a:pt x="100" y="259"/>
                </a:lnTo>
                <a:lnTo>
                  <a:pt x="108" y="259"/>
                </a:lnTo>
                <a:lnTo>
                  <a:pt x="112" y="259"/>
                </a:lnTo>
                <a:lnTo>
                  <a:pt x="117" y="275"/>
                </a:lnTo>
                <a:lnTo>
                  <a:pt x="122" y="296"/>
                </a:lnTo>
                <a:lnTo>
                  <a:pt x="126" y="315"/>
                </a:lnTo>
                <a:lnTo>
                  <a:pt x="128" y="324"/>
                </a:lnTo>
                <a:lnTo>
                  <a:pt x="121" y="327"/>
                </a:lnTo>
                <a:lnTo>
                  <a:pt x="111" y="331"/>
                </a:lnTo>
                <a:lnTo>
                  <a:pt x="100" y="333"/>
                </a:lnTo>
                <a:lnTo>
                  <a:pt x="94" y="335"/>
                </a:lnTo>
                <a:lnTo>
                  <a:pt x="90" y="338"/>
                </a:lnTo>
                <a:lnTo>
                  <a:pt x="88" y="341"/>
                </a:lnTo>
                <a:lnTo>
                  <a:pt x="91" y="346"/>
                </a:lnTo>
                <a:lnTo>
                  <a:pt x="97" y="347"/>
                </a:lnTo>
                <a:lnTo>
                  <a:pt x="104" y="347"/>
                </a:lnTo>
                <a:lnTo>
                  <a:pt x="112" y="347"/>
                </a:lnTo>
                <a:lnTo>
                  <a:pt x="121" y="347"/>
                </a:lnTo>
                <a:lnTo>
                  <a:pt x="132" y="346"/>
                </a:lnTo>
                <a:lnTo>
                  <a:pt x="141" y="346"/>
                </a:lnTo>
                <a:lnTo>
                  <a:pt x="149" y="346"/>
                </a:lnTo>
                <a:lnTo>
                  <a:pt x="154" y="346"/>
                </a:lnTo>
                <a:lnTo>
                  <a:pt x="156" y="346"/>
                </a:lnTo>
                <a:lnTo>
                  <a:pt x="154" y="332"/>
                </a:lnTo>
                <a:lnTo>
                  <a:pt x="150" y="316"/>
                </a:lnTo>
                <a:lnTo>
                  <a:pt x="145" y="293"/>
                </a:lnTo>
                <a:lnTo>
                  <a:pt x="142" y="262"/>
                </a:lnTo>
                <a:lnTo>
                  <a:pt x="153" y="260"/>
                </a:lnTo>
                <a:lnTo>
                  <a:pt x="160" y="260"/>
                </a:lnTo>
                <a:lnTo>
                  <a:pt x="164" y="260"/>
                </a:lnTo>
                <a:lnTo>
                  <a:pt x="166" y="260"/>
                </a:lnTo>
                <a:lnTo>
                  <a:pt x="171" y="264"/>
                </a:lnTo>
                <a:lnTo>
                  <a:pt x="170" y="295"/>
                </a:lnTo>
                <a:lnTo>
                  <a:pt x="168" y="317"/>
                </a:lnTo>
                <a:lnTo>
                  <a:pt x="167" y="333"/>
                </a:lnTo>
                <a:lnTo>
                  <a:pt x="166" y="346"/>
                </a:lnTo>
                <a:lnTo>
                  <a:pt x="168" y="346"/>
                </a:lnTo>
                <a:lnTo>
                  <a:pt x="174" y="346"/>
                </a:lnTo>
                <a:lnTo>
                  <a:pt x="181" y="346"/>
                </a:lnTo>
                <a:lnTo>
                  <a:pt x="192" y="346"/>
                </a:lnTo>
                <a:lnTo>
                  <a:pt x="201" y="347"/>
                </a:lnTo>
                <a:lnTo>
                  <a:pt x="212" y="347"/>
                </a:lnTo>
                <a:lnTo>
                  <a:pt x="219" y="347"/>
                </a:lnTo>
                <a:lnTo>
                  <a:pt x="225" y="347"/>
                </a:lnTo>
                <a:lnTo>
                  <a:pt x="231" y="346"/>
                </a:lnTo>
                <a:lnTo>
                  <a:pt x="234" y="341"/>
                </a:lnTo>
                <a:lnTo>
                  <a:pt x="233" y="338"/>
                </a:lnTo>
                <a:lnTo>
                  <a:pt x="229" y="335"/>
                </a:lnTo>
                <a:lnTo>
                  <a:pt x="222" y="333"/>
                </a:lnTo>
                <a:lnTo>
                  <a:pt x="212" y="331"/>
                </a:lnTo>
                <a:lnTo>
                  <a:pt x="201" y="327"/>
                </a:lnTo>
                <a:lnTo>
                  <a:pt x="195" y="324"/>
                </a:lnTo>
                <a:lnTo>
                  <a:pt x="195" y="315"/>
                </a:lnTo>
                <a:lnTo>
                  <a:pt x="195" y="296"/>
                </a:lnTo>
                <a:lnTo>
                  <a:pt x="197" y="275"/>
                </a:lnTo>
                <a:lnTo>
                  <a:pt x="201" y="259"/>
                </a:lnTo>
                <a:lnTo>
                  <a:pt x="212" y="259"/>
                </a:lnTo>
                <a:lnTo>
                  <a:pt x="221" y="259"/>
                </a:lnTo>
                <a:lnTo>
                  <a:pt x="230" y="259"/>
                </a:lnTo>
                <a:lnTo>
                  <a:pt x="233" y="259"/>
                </a:lnTo>
                <a:lnTo>
                  <a:pt x="229" y="250"/>
                </a:lnTo>
                <a:lnTo>
                  <a:pt x="225" y="235"/>
                </a:lnTo>
                <a:lnTo>
                  <a:pt x="218" y="215"/>
                </a:lnTo>
                <a:lnTo>
                  <a:pt x="213" y="195"/>
                </a:lnTo>
                <a:lnTo>
                  <a:pt x="205" y="173"/>
                </a:lnTo>
                <a:lnTo>
                  <a:pt x="198" y="153"/>
                </a:lnTo>
                <a:lnTo>
                  <a:pt x="193" y="138"/>
                </a:lnTo>
                <a:lnTo>
                  <a:pt x="188" y="128"/>
                </a:lnTo>
                <a:lnTo>
                  <a:pt x="193" y="129"/>
                </a:lnTo>
                <a:lnTo>
                  <a:pt x="200" y="130"/>
                </a:lnTo>
                <a:lnTo>
                  <a:pt x="209" y="131"/>
                </a:lnTo>
                <a:lnTo>
                  <a:pt x="218" y="132"/>
                </a:lnTo>
                <a:lnTo>
                  <a:pt x="226" y="132"/>
                </a:lnTo>
                <a:lnTo>
                  <a:pt x="233" y="133"/>
                </a:lnTo>
                <a:lnTo>
                  <a:pt x="238" y="133"/>
                </a:lnTo>
                <a:lnTo>
                  <a:pt x="239" y="133"/>
                </a:lnTo>
                <a:lnTo>
                  <a:pt x="239" y="132"/>
                </a:lnTo>
                <a:lnTo>
                  <a:pt x="239" y="128"/>
                </a:lnTo>
                <a:lnTo>
                  <a:pt x="239" y="124"/>
                </a:lnTo>
                <a:lnTo>
                  <a:pt x="239" y="121"/>
                </a:lnTo>
                <a:close/>
              </a:path>
            </a:pathLst>
          </a:custGeom>
          <a:solidFill>
            <a:srgbClr val="969696"/>
          </a:solidFill>
          <a:ln w="9525">
            <a:noFill/>
            <a:round/>
            <a:headEnd/>
            <a:tailEnd/>
          </a:ln>
        </p:spPr>
        <p:txBody>
          <a:bodyPr/>
          <a:lstStyle/>
          <a:p>
            <a:endParaRPr lang="el-GR"/>
          </a:p>
        </p:txBody>
      </p:sp>
      <p:sp>
        <p:nvSpPr>
          <p:cNvPr id="224282" name="AutoShape 26"/>
          <p:cNvSpPr>
            <a:spLocks noChangeAspect="1" noChangeArrowheads="1" noTextEdit="1"/>
          </p:cNvSpPr>
          <p:nvPr/>
        </p:nvSpPr>
        <p:spPr bwMode="auto">
          <a:xfrm>
            <a:off x="4562475" y="2479675"/>
            <a:ext cx="4176713" cy="660400"/>
          </a:xfrm>
          <a:prstGeom prst="rect">
            <a:avLst/>
          </a:prstGeom>
          <a:noFill/>
          <a:ln w="9525">
            <a:noFill/>
            <a:miter lim="800000"/>
            <a:headEnd/>
            <a:tailEnd/>
          </a:ln>
        </p:spPr>
        <p:txBody>
          <a:bodyPr/>
          <a:lstStyle/>
          <a:p>
            <a:endParaRPr lang="el-GR"/>
          </a:p>
        </p:txBody>
      </p:sp>
      <p:sp>
        <p:nvSpPr>
          <p:cNvPr id="224283" name="Freeform 27"/>
          <p:cNvSpPr>
            <a:spLocks/>
          </p:cNvSpPr>
          <p:nvPr/>
        </p:nvSpPr>
        <p:spPr bwMode="auto">
          <a:xfrm>
            <a:off x="7672388" y="2492375"/>
            <a:ext cx="258762" cy="638175"/>
          </a:xfrm>
          <a:custGeom>
            <a:avLst/>
            <a:gdLst/>
            <a:ahLst/>
            <a:cxnLst>
              <a:cxn ang="0">
                <a:pos x="254" y="2"/>
              </a:cxn>
              <a:cxn ang="0">
                <a:pos x="202" y="9"/>
              </a:cxn>
              <a:cxn ang="0">
                <a:pos x="188" y="59"/>
              </a:cxn>
              <a:cxn ang="0">
                <a:pos x="189" y="91"/>
              </a:cxn>
              <a:cxn ang="0">
                <a:pos x="203" y="114"/>
              </a:cxn>
              <a:cxn ang="0">
                <a:pos x="194" y="122"/>
              </a:cxn>
              <a:cxn ang="0">
                <a:pos x="180" y="138"/>
              </a:cxn>
              <a:cxn ang="0">
                <a:pos x="152" y="145"/>
              </a:cxn>
              <a:cxn ang="0">
                <a:pos x="114" y="179"/>
              </a:cxn>
              <a:cxn ang="0">
                <a:pos x="100" y="249"/>
              </a:cxn>
              <a:cxn ang="0">
                <a:pos x="74" y="281"/>
              </a:cxn>
              <a:cxn ang="0">
                <a:pos x="33" y="332"/>
              </a:cxn>
              <a:cxn ang="0">
                <a:pos x="21" y="345"/>
              </a:cxn>
              <a:cxn ang="0">
                <a:pos x="8" y="360"/>
              </a:cxn>
              <a:cxn ang="0">
                <a:pos x="3" y="385"/>
              </a:cxn>
              <a:cxn ang="0">
                <a:pos x="40" y="399"/>
              </a:cxn>
              <a:cxn ang="0">
                <a:pos x="58" y="383"/>
              </a:cxn>
              <a:cxn ang="0">
                <a:pos x="56" y="365"/>
              </a:cxn>
              <a:cxn ang="0">
                <a:pos x="69" y="364"/>
              </a:cxn>
              <a:cxn ang="0">
                <a:pos x="91" y="345"/>
              </a:cxn>
              <a:cxn ang="0">
                <a:pos x="128" y="311"/>
              </a:cxn>
              <a:cxn ang="0">
                <a:pos x="144" y="292"/>
              </a:cxn>
              <a:cxn ang="0">
                <a:pos x="146" y="326"/>
              </a:cxn>
              <a:cxn ang="0">
                <a:pos x="150" y="345"/>
              </a:cxn>
              <a:cxn ang="0">
                <a:pos x="143" y="463"/>
              </a:cxn>
              <a:cxn ang="0">
                <a:pos x="130" y="628"/>
              </a:cxn>
              <a:cxn ang="0">
                <a:pos x="99" y="676"/>
              </a:cxn>
              <a:cxn ang="0">
                <a:pos x="82" y="690"/>
              </a:cxn>
              <a:cxn ang="0">
                <a:pos x="113" y="698"/>
              </a:cxn>
              <a:cxn ang="0">
                <a:pos x="146" y="692"/>
              </a:cxn>
              <a:cxn ang="0">
                <a:pos x="181" y="685"/>
              </a:cxn>
              <a:cxn ang="0">
                <a:pos x="192" y="668"/>
              </a:cxn>
              <a:cxn ang="0">
                <a:pos x="205" y="556"/>
              </a:cxn>
              <a:cxn ang="0">
                <a:pos x="217" y="461"/>
              </a:cxn>
              <a:cxn ang="0">
                <a:pos x="240" y="512"/>
              </a:cxn>
              <a:cxn ang="0">
                <a:pos x="246" y="640"/>
              </a:cxn>
              <a:cxn ang="0">
                <a:pos x="254" y="685"/>
              </a:cxn>
              <a:cxn ang="0">
                <a:pos x="295" y="693"/>
              </a:cxn>
              <a:cxn ang="0">
                <a:pos x="321" y="699"/>
              </a:cxn>
              <a:cxn ang="0">
                <a:pos x="361" y="692"/>
              </a:cxn>
              <a:cxn ang="0">
                <a:pos x="335" y="676"/>
              </a:cxn>
              <a:cxn ang="0">
                <a:pos x="312" y="590"/>
              </a:cxn>
              <a:cxn ang="0">
                <a:pos x="303" y="424"/>
              </a:cxn>
              <a:cxn ang="0">
                <a:pos x="303" y="348"/>
              </a:cxn>
              <a:cxn ang="0">
                <a:pos x="309" y="294"/>
              </a:cxn>
              <a:cxn ang="0">
                <a:pos x="329" y="259"/>
              </a:cxn>
              <a:cxn ang="0">
                <a:pos x="346" y="310"/>
              </a:cxn>
              <a:cxn ang="0">
                <a:pos x="362" y="356"/>
              </a:cxn>
              <a:cxn ang="0">
                <a:pos x="370" y="375"/>
              </a:cxn>
              <a:cxn ang="0">
                <a:pos x="406" y="397"/>
              </a:cxn>
              <a:cxn ang="0">
                <a:pos x="427" y="371"/>
              </a:cxn>
              <a:cxn ang="0">
                <a:pos x="413" y="345"/>
              </a:cxn>
              <a:cxn ang="0">
                <a:pos x="402" y="301"/>
              </a:cxn>
              <a:cxn ang="0">
                <a:pos x="388" y="246"/>
              </a:cxn>
              <a:cxn ang="0">
                <a:pos x="358" y="198"/>
              </a:cxn>
              <a:cxn ang="0">
                <a:pos x="331" y="154"/>
              </a:cxn>
              <a:cxn ang="0">
                <a:pos x="290" y="137"/>
              </a:cxn>
              <a:cxn ang="0">
                <a:pos x="274" y="124"/>
              </a:cxn>
              <a:cxn ang="0">
                <a:pos x="269" y="108"/>
              </a:cxn>
              <a:cxn ang="0">
                <a:pos x="279" y="92"/>
              </a:cxn>
              <a:cxn ang="0">
                <a:pos x="290" y="39"/>
              </a:cxn>
            </a:cxnLst>
            <a:rect l="0" t="0" r="r" b="b"/>
            <a:pathLst>
              <a:path w="427" h="699">
                <a:moveTo>
                  <a:pt x="270" y="17"/>
                </a:moveTo>
                <a:lnTo>
                  <a:pt x="269" y="11"/>
                </a:lnTo>
                <a:lnTo>
                  <a:pt x="262" y="7"/>
                </a:lnTo>
                <a:lnTo>
                  <a:pt x="254" y="2"/>
                </a:lnTo>
                <a:lnTo>
                  <a:pt x="243" y="0"/>
                </a:lnTo>
                <a:lnTo>
                  <a:pt x="229" y="0"/>
                </a:lnTo>
                <a:lnTo>
                  <a:pt x="215" y="3"/>
                </a:lnTo>
                <a:lnTo>
                  <a:pt x="202" y="9"/>
                </a:lnTo>
                <a:lnTo>
                  <a:pt x="189" y="19"/>
                </a:lnTo>
                <a:lnTo>
                  <a:pt x="184" y="31"/>
                </a:lnTo>
                <a:lnTo>
                  <a:pt x="184" y="46"/>
                </a:lnTo>
                <a:lnTo>
                  <a:pt x="188" y="59"/>
                </a:lnTo>
                <a:lnTo>
                  <a:pt x="194" y="67"/>
                </a:lnTo>
                <a:lnTo>
                  <a:pt x="188" y="70"/>
                </a:lnTo>
                <a:lnTo>
                  <a:pt x="187" y="81"/>
                </a:lnTo>
                <a:lnTo>
                  <a:pt x="189" y="91"/>
                </a:lnTo>
                <a:lnTo>
                  <a:pt x="196" y="96"/>
                </a:lnTo>
                <a:lnTo>
                  <a:pt x="199" y="102"/>
                </a:lnTo>
                <a:lnTo>
                  <a:pt x="202" y="109"/>
                </a:lnTo>
                <a:lnTo>
                  <a:pt x="203" y="114"/>
                </a:lnTo>
                <a:lnTo>
                  <a:pt x="203" y="116"/>
                </a:lnTo>
                <a:lnTo>
                  <a:pt x="199" y="116"/>
                </a:lnTo>
                <a:lnTo>
                  <a:pt x="195" y="117"/>
                </a:lnTo>
                <a:lnTo>
                  <a:pt x="194" y="122"/>
                </a:lnTo>
                <a:lnTo>
                  <a:pt x="198" y="130"/>
                </a:lnTo>
                <a:lnTo>
                  <a:pt x="192" y="132"/>
                </a:lnTo>
                <a:lnTo>
                  <a:pt x="187" y="135"/>
                </a:lnTo>
                <a:lnTo>
                  <a:pt x="180" y="138"/>
                </a:lnTo>
                <a:lnTo>
                  <a:pt x="173" y="139"/>
                </a:lnTo>
                <a:lnTo>
                  <a:pt x="166" y="142"/>
                </a:lnTo>
                <a:lnTo>
                  <a:pt x="159" y="144"/>
                </a:lnTo>
                <a:lnTo>
                  <a:pt x="152" y="145"/>
                </a:lnTo>
                <a:lnTo>
                  <a:pt x="144" y="146"/>
                </a:lnTo>
                <a:lnTo>
                  <a:pt x="130" y="151"/>
                </a:lnTo>
                <a:lnTo>
                  <a:pt x="121" y="161"/>
                </a:lnTo>
                <a:lnTo>
                  <a:pt x="114" y="179"/>
                </a:lnTo>
                <a:lnTo>
                  <a:pt x="111" y="203"/>
                </a:lnTo>
                <a:lnTo>
                  <a:pt x="109" y="218"/>
                </a:lnTo>
                <a:lnTo>
                  <a:pt x="104" y="234"/>
                </a:lnTo>
                <a:lnTo>
                  <a:pt x="100" y="249"/>
                </a:lnTo>
                <a:lnTo>
                  <a:pt x="102" y="258"/>
                </a:lnTo>
                <a:lnTo>
                  <a:pt x="96" y="262"/>
                </a:lnTo>
                <a:lnTo>
                  <a:pt x="87" y="270"/>
                </a:lnTo>
                <a:lnTo>
                  <a:pt x="74" y="281"/>
                </a:lnTo>
                <a:lnTo>
                  <a:pt x="62" y="295"/>
                </a:lnTo>
                <a:lnTo>
                  <a:pt x="50" y="309"/>
                </a:lnTo>
                <a:lnTo>
                  <a:pt x="40" y="322"/>
                </a:lnTo>
                <a:lnTo>
                  <a:pt x="33" y="332"/>
                </a:lnTo>
                <a:lnTo>
                  <a:pt x="33" y="338"/>
                </a:lnTo>
                <a:lnTo>
                  <a:pt x="28" y="338"/>
                </a:lnTo>
                <a:lnTo>
                  <a:pt x="23" y="341"/>
                </a:lnTo>
                <a:lnTo>
                  <a:pt x="21" y="345"/>
                </a:lnTo>
                <a:lnTo>
                  <a:pt x="22" y="348"/>
                </a:lnTo>
                <a:lnTo>
                  <a:pt x="19" y="350"/>
                </a:lnTo>
                <a:lnTo>
                  <a:pt x="14" y="355"/>
                </a:lnTo>
                <a:lnTo>
                  <a:pt x="8" y="360"/>
                </a:lnTo>
                <a:lnTo>
                  <a:pt x="4" y="365"/>
                </a:lnTo>
                <a:lnTo>
                  <a:pt x="0" y="372"/>
                </a:lnTo>
                <a:lnTo>
                  <a:pt x="0" y="378"/>
                </a:lnTo>
                <a:lnTo>
                  <a:pt x="3" y="385"/>
                </a:lnTo>
                <a:lnTo>
                  <a:pt x="11" y="391"/>
                </a:lnTo>
                <a:lnTo>
                  <a:pt x="28" y="399"/>
                </a:lnTo>
                <a:lnTo>
                  <a:pt x="36" y="400"/>
                </a:lnTo>
                <a:lnTo>
                  <a:pt x="40" y="399"/>
                </a:lnTo>
                <a:lnTo>
                  <a:pt x="47" y="395"/>
                </a:lnTo>
                <a:lnTo>
                  <a:pt x="54" y="393"/>
                </a:lnTo>
                <a:lnTo>
                  <a:pt x="58" y="389"/>
                </a:lnTo>
                <a:lnTo>
                  <a:pt x="58" y="383"/>
                </a:lnTo>
                <a:lnTo>
                  <a:pt x="56" y="376"/>
                </a:lnTo>
                <a:lnTo>
                  <a:pt x="56" y="370"/>
                </a:lnTo>
                <a:lnTo>
                  <a:pt x="56" y="367"/>
                </a:lnTo>
                <a:lnTo>
                  <a:pt x="56" y="365"/>
                </a:lnTo>
                <a:lnTo>
                  <a:pt x="56" y="365"/>
                </a:lnTo>
                <a:lnTo>
                  <a:pt x="61" y="367"/>
                </a:lnTo>
                <a:lnTo>
                  <a:pt x="66" y="367"/>
                </a:lnTo>
                <a:lnTo>
                  <a:pt x="69" y="364"/>
                </a:lnTo>
                <a:lnTo>
                  <a:pt x="70" y="360"/>
                </a:lnTo>
                <a:lnTo>
                  <a:pt x="74" y="357"/>
                </a:lnTo>
                <a:lnTo>
                  <a:pt x="81" y="353"/>
                </a:lnTo>
                <a:lnTo>
                  <a:pt x="91" y="345"/>
                </a:lnTo>
                <a:lnTo>
                  <a:pt x="102" y="335"/>
                </a:lnTo>
                <a:lnTo>
                  <a:pt x="111" y="326"/>
                </a:lnTo>
                <a:lnTo>
                  <a:pt x="121" y="318"/>
                </a:lnTo>
                <a:lnTo>
                  <a:pt x="128" y="311"/>
                </a:lnTo>
                <a:lnTo>
                  <a:pt x="132" y="308"/>
                </a:lnTo>
                <a:lnTo>
                  <a:pt x="137" y="303"/>
                </a:lnTo>
                <a:lnTo>
                  <a:pt x="141" y="297"/>
                </a:lnTo>
                <a:lnTo>
                  <a:pt x="144" y="292"/>
                </a:lnTo>
                <a:lnTo>
                  <a:pt x="146" y="286"/>
                </a:lnTo>
                <a:lnTo>
                  <a:pt x="144" y="299"/>
                </a:lnTo>
                <a:lnTo>
                  <a:pt x="144" y="314"/>
                </a:lnTo>
                <a:lnTo>
                  <a:pt x="146" y="326"/>
                </a:lnTo>
                <a:lnTo>
                  <a:pt x="150" y="333"/>
                </a:lnTo>
                <a:lnTo>
                  <a:pt x="148" y="337"/>
                </a:lnTo>
                <a:lnTo>
                  <a:pt x="148" y="340"/>
                </a:lnTo>
                <a:lnTo>
                  <a:pt x="150" y="345"/>
                </a:lnTo>
                <a:lnTo>
                  <a:pt x="154" y="347"/>
                </a:lnTo>
                <a:lnTo>
                  <a:pt x="150" y="377"/>
                </a:lnTo>
                <a:lnTo>
                  <a:pt x="146" y="421"/>
                </a:lnTo>
                <a:lnTo>
                  <a:pt x="143" y="463"/>
                </a:lnTo>
                <a:lnTo>
                  <a:pt x="140" y="489"/>
                </a:lnTo>
                <a:lnTo>
                  <a:pt x="137" y="520"/>
                </a:lnTo>
                <a:lnTo>
                  <a:pt x="135" y="574"/>
                </a:lnTo>
                <a:lnTo>
                  <a:pt x="130" y="628"/>
                </a:lnTo>
                <a:lnTo>
                  <a:pt x="129" y="657"/>
                </a:lnTo>
                <a:lnTo>
                  <a:pt x="121" y="663"/>
                </a:lnTo>
                <a:lnTo>
                  <a:pt x="110" y="670"/>
                </a:lnTo>
                <a:lnTo>
                  <a:pt x="99" y="676"/>
                </a:lnTo>
                <a:lnTo>
                  <a:pt x="91" y="678"/>
                </a:lnTo>
                <a:lnTo>
                  <a:pt x="84" y="679"/>
                </a:lnTo>
                <a:lnTo>
                  <a:pt x="81" y="684"/>
                </a:lnTo>
                <a:lnTo>
                  <a:pt x="82" y="690"/>
                </a:lnTo>
                <a:lnTo>
                  <a:pt x="89" y="695"/>
                </a:lnTo>
                <a:lnTo>
                  <a:pt x="96" y="698"/>
                </a:lnTo>
                <a:lnTo>
                  <a:pt x="104" y="698"/>
                </a:lnTo>
                <a:lnTo>
                  <a:pt x="113" y="698"/>
                </a:lnTo>
                <a:lnTo>
                  <a:pt x="122" y="696"/>
                </a:lnTo>
                <a:lnTo>
                  <a:pt x="130" y="695"/>
                </a:lnTo>
                <a:lnTo>
                  <a:pt x="139" y="693"/>
                </a:lnTo>
                <a:lnTo>
                  <a:pt x="146" y="692"/>
                </a:lnTo>
                <a:lnTo>
                  <a:pt x="151" y="691"/>
                </a:lnTo>
                <a:lnTo>
                  <a:pt x="161" y="688"/>
                </a:lnTo>
                <a:lnTo>
                  <a:pt x="172" y="687"/>
                </a:lnTo>
                <a:lnTo>
                  <a:pt x="181" y="685"/>
                </a:lnTo>
                <a:lnTo>
                  <a:pt x="188" y="685"/>
                </a:lnTo>
                <a:lnTo>
                  <a:pt x="195" y="683"/>
                </a:lnTo>
                <a:lnTo>
                  <a:pt x="195" y="675"/>
                </a:lnTo>
                <a:lnTo>
                  <a:pt x="192" y="668"/>
                </a:lnTo>
                <a:lnTo>
                  <a:pt x="192" y="664"/>
                </a:lnTo>
                <a:lnTo>
                  <a:pt x="199" y="645"/>
                </a:lnTo>
                <a:lnTo>
                  <a:pt x="203" y="602"/>
                </a:lnTo>
                <a:lnTo>
                  <a:pt x="205" y="556"/>
                </a:lnTo>
                <a:lnTo>
                  <a:pt x="205" y="527"/>
                </a:lnTo>
                <a:lnTo>
                  <a:pt x="206" y="510"/>
                </a:lnTo>
                <a:lnTo>
                  <a:pt x="211" y="487"/>
                </a:lnTo>
                <a:lnTo>
                  <a:pt x="217" y="461"/>
                </a:lnTo>
                <a:lnTo>
                  <a:pt x="218" y="439"/>
                </a:lnTo>
                <a:lnTo>
                  <a:pt x="225" y="458"/>
                </a:lnTo>
                <a:lnTo>
                  <a:pt x="233" y="484"/>
                </a:lnTo>
                <a:lnTo>
                  <a:pt x="240" y="512"/>
                </a:lnTo>
                <a:lnTo>
                  <a:pt x="244" y="532"/>
                </a:lnTo>
                <a:lnTo>
                  <a:pt x="244" y="558"/>
                </a:lnTo>
                <a:lnTo>
                  <a:pt x="246" y="600"/>
                </a:lnTo>
                <a:lnTo>
                  <a:pt x="246" y="640"/>
                </a:lnTo>
                <a:lnTo>
                  <a:pt x="247" y="663"/>
                </a:lnTo>
                <a:lnTo>
                  <a:pt x="254" y="664"/>
                </a:lnTo>
                <a:lnTo>
                  <a:pt x="253" y="676"/>
                </a:lnTo>
                <a:lnTo>
                  <a:pt x="254" y="685"/>
                </a:lnTo>
                <a:lnTo>
                  <a:pt x="262" y="691"/>
                </a:lnTo>
                <a:lnTo>
                  <a:pt x="279" y="693"/>
                </a:lnTo>
                <a:lnTo>
                  <a:pt x="288" y="693"/>
                </a:lnTo>
                <a:lnTo>
                  <a:pt x="295" y="693"/>
                </a:lnTo>
                <a:lnTo>
                  <a:pt x="302" y="694"/>
                </a:lnTo>
                <a:lnTo>
                  <a:pt x="307" y="695"/>
                </a:lnTo>
                <a:lnTo>
                  <a:pt x="314" y="698"/>
                </a:lnTo>
                <a:lnTo>
                  <a:pt x="321" y="699"/>
                </a:lnTo>
                <a:lnTo>
                  <a:pt x="331" y="699"/>
                </a:lnTo>
                <a:lnTo>
                  <a:pt x="344" y="699"/>
                </a:lnTo>
                <a:lnTo>
                  <a:pt x="355" y="696"/>
                </a:lnTo>
                <a:lnTo>
                  <a:pt x="361" y="692"/>
                </a:lnTo>
                <a:lnTo>
                  <a:pt x="360" y="686"/>
                </a:lnTo>
                <a:lnTo>
                  <a:pt x="354" y="683"/>
                </a:lnTo>
                <a:lnTo>
                  <a:pt x="344" y="680"/>
                </a:lnTo>
                <a:lnTo>
                  <a:pt x="335" y="676"/>
                </a:lnTo>
                <a:lnTo>
                  <a:pt x="325" y="670"/>
                </a:lnTo>
                <a:lnTo>
                  <a:pt x="318" y="665"/>
                </a:lnTo>
                <a:lnTo>
                  <a:pt x="316" y="636"/>
                </a:lnTo>
                <a:lnTo>
                  <a:pt x="312" y="590"/>
                </a:lnTo>
                <a:lnTo>
                  <a:pt x="307" y="542"/>
                </a:lnTo>
                <a:lnTo>
                  <a:pt x="305" y="507"/>
                </a:lnTo>
                <a:lnTo>
                  <a:pt x="303" y="472"/>
                </a:lnTo>
                <a:lnTo>
                  <a:pt x="303" y="424"/>
                </a:lnTo>
                <a:lnTo>
                  <a:pt x="301" y="380"/>
                </a:lnTo>
                <a:lnTo>
                  <a:pt x="296" y="355"/>
                </a:lnTo>
                <a:lnTo>
                  <a:pt x="301" y="353"/>
                </a:lnTo>
                <a:lnTo>
                  <a:pt x="303" y="348"/>
                </a:lnTo>
                <a:lnTo>
                  <a:pt x="303" y="342"/>
                </a:lnTo>
                <a:lnTo>
                  <a:pt x="301" y="340"/>
                </a:lnTo>
                <a:lnTo>
                  <a:pt x="306" y="323"/>
                </a:lnTo>
                <a:lnTo>
                  <a:pt x="309" y="294"/>
                </a:lnTo>
                <a:lnTo>
                  <a:pt x="312" y="263"/>
                </a:lnTo>
                <a:lnTo>
                  <a:pt x="313" y="240"/>
                </a:lnTo>
                <a:lnTo>
                  <a:pt x="321" y="250"/>
                </a:lnTo>
                <a:lnTo>
                  <a:pt x="329" y="259"/>
                </a:lnTo>
                <a:lnTo>
                  <a:pt x="335" y="267"/>
                </a:lnTo>
                <a:lnTo>
                  <a:pt x="340" y="271"/>
                </a:lnTo>
                <a:lnTo>
                  <a:pt x="342" y="286"/>
                </a:lnTo>
                <a:lnTo>
                  <a:pt x="346" y="310"/>
                </a:lnTo>
                <a:lnTo>
                  <a:pt x="353" y="333"/>
                </a:lnTo>
                <a:lnTo>
                  <a:pt x="360" y="346"/>
                </a:lnTo>
                <a:lnTo>
                  <a:pt x="360" y="350"/>
                </a:lnTo>
                <a:lnTo>
                  <a:pt x="362" y="356"/>
                </a:lnTo>
                <a:lnTo>
                  <a:pt x="366" y="360"/>
                </a:lnTo>
                <a:lnTo>
                  <a:pt x="373" y="361"/>
                </a:lnTo>
                <a:lnTo>
                  <a:pt x="370" y="368"/>
                </a:lnTo>
                <a:lnTo>
                  <a:pt x="370" y="375"/>
                </a:lnTo>
                <a:lnTo>
                  <a:pt x="373" y="383"/>
                </a:lnTo>
                <a:lnTo>
                  <a:pt x="384" y="390"/>
                </a:lnTo>
                <a:lnTo>
                  <a:pt x="397" y="395"/>
                </a:lnTo>
                <a:lnTo>
                  <a:pt x="406" y="397"/>
                </a:lnTo>
                <a:lnTo>
                  <a:pt x="414" y="395"/>
                </a:lnTo>
                <a:lnTo>
                  <a:pt x="421" y="391"/>
                </a:lnTo>
                <a:lnTo>
                  <a:pt x="427" y="383"/>
                </a:lnTo>
                <a:lnTo>
                  <a:pt x="427" y="371"/>
                </a:lnTo>
                <a:lnTo>
                  <a:pt x="421" y="361"/>
                </a:lnTo>
                <a:lnTo>
                  <a:pt x="410" y="354"/>
                </a:lnTo>
                <a:lnTo>
                  <a:pt x="413" y="349"/>
                </a:lnTo>
                <a:lnTo>
                  <a:pt x="413" y="345"/>
                </a:lnTo>
                <a:lnTo>
                  <a:pt x="409" y="340"/>
                </a:lnTo>
                <a:lnTo>
                  <a:pt x="406" y="339"/>
                </a:lnTo>
                <a:lnTo>
                  <a:pt x="405" y="324"/>
                </a:lnTo>
                <a:lnTo>
                  <a:pt x="402" y="301"/>
                </a:lnTo>
                <a:lnTo>
                  <a:pt x="398" y="278"/>
                </a:lnTo>
                <a:lnTo>
                  <a:pt x="397" y="262"/>
                </a:lnTo>
                <a:lnTo>
                  <a:pt x="394" y="254"/>
                </a:lnTo>
                <a:lnTo>
                  <a:pt x="388" y="246"/>
                </a:lnTo>
                <a:lnTo>
                  <a:pt x="381" y="239"/>
                </a:lnTo>
                <a:lnTo>
                  <a:pt x="376" y="232"/>
                </a:lnTo>
                <a:lnTo>
                  <a:pt x="369" y="219"/>
                </a:lnTo>
                <a:lnTo>
                  <a:pt x="358" y="198"/>
                </a:lnTo>
                <a:lnTo>
                  <a:pt x="346" y="177"/>
                </a:lnTo>
                <a:lnTo>
                  <a:pt x="339" y="164"/>
                </a:lnTo>
                <a:lnTo>
                  <a:pt x="336" y="159"/>
                </a:lnTo>
                <a:lnTo>
                  <a:pt x="331" y="154"/>
                </a:lnTo>
                <a:lnTo>
                  <a:pt x="321" y="150"/>
                </a:lnTo>
                <a:lnTo>
                  <a:pt x="312" y="145"/>
                </a:lnTo>
                <a:lnTo>
                  <a:pt x="301" y="141"/>
                </a:lnTo>
                <a:lnTo>
                  <a:pt x="290" y="137"/>
                </a:lnTo>
                <a:lnTo>
                  <a:pt x="280" y="135"/>
                </a:lnTo>
                <a:lnTo>
                  <a:pt x="272" y="134"/>
                </a:lnTo>
                <a:lnTo>
                  <a:pt x="273" y="129"/>
                </a:lnTo>
                <a:lnTo>
                  <a:pt x="274" y="124"/>
                </a:lnTo>
                <a:lnTo>
                  <a:pt x="270" y="120"/>
                </a:lnTo>
                <a:lnTo>
                  <a:pt x="263" y="119"/>
                </a:lnTo>
                <a:lnTo>
                  <a:pt x="266" y="114"/>
                </a:lnTo>
                <a:lnTo>
                  <a:pt x="269" y="108"/>
                </a:lnTo>
                <a:lnTo>
                  <a:pt x="270" y="105"/>
                </a:lnTo>
                <a:lnTo>
                  <a:pt x="270" y="102"/>
                </a:lnTo>
                <a:lnTo>
                  <a:pt x="274" y="99"/>
                </a:lnTo>
                <a:lnTo>
                  <a:pt x="279" y="92"/>
                </a:lnTo>
                <a:lnTo>
                  <a:pt x="280" y="84"/>
                </a:lnTo>
                <a:lnTo>
                  <a:pt x="279" y="78"/>
                </a:lnTo>
                <a:lnTo>
                  <a:pt x="285" y="62"/>
                </a:lnTo>
                <a:lnTo>
                  <a:pt x="290" y="39"/>
                </a:lnTo>
                <a:lnTo>
                  <a:pt x="285" y="21"/>
                </a:lnTo>
                <a:lnTo>
                  <a:pt x="270" y="17"/>
                </a:lnTo>
                <a:close/>
              </a:path>
            </a:pathLst>
          </a:custGeom>
          <a:solidFill>
            <a:srgbClr val="96969A"/>
          </a:solidFill>
          <a:ln w="9525">
            <a:noFill/>
            <a:round/>
            <a:headEnd/>
            <a:tailEnd/>
          </a:ln>
        </p:spPr>
        <p:txBody>
          <a:bodyPr/>
          <a:lstStyle/>
          <a:p>
            <a:endParaRPr lang="el-GR"/>
          </a:p>
        </p:txBody>
      </p:sp>
      <p:sp>
        <p:nvSpPr>
          <p:cNvPr id="224284" name="Freeform 28"/>
          <p:cNvSpPr>
            <a:spLocks/>
          </p:cNvSpPr>
          <p:nvPr/>
        </p:nvSpPr>
        <p:spPr bwMode="auto">
          <a:xfrm>
            <a:off x="7902575" y="2819400"/>
            <a:ext cx="193675" cy="311150"/>
          </a:xfrm>
          <a:custGeom>
            <a:avLst/>
            <a:gdLst/>
            <a:ahLst/>
            <a:cxnLst>
              <a:cxn ang="0">
                <a:pos x="200" y="93"/>
              </a:cxn>
              <a:cxn ang="0">
                <a:pos x="217" y="81"/>
              </a:cxn>
              <a:cxn ang="0">
                <a:pos x="239" y="64"/>
              </a:cxn>
              <a:cxn ang="0">
                <a:pos x="273" y="33"/>
              </a:cxn>
              <a:cxn ang="0">
                <a:pos x="280" y="15"/>
              </a:cxn>
              <a:cxn ang="0">
                <a:pos x="302" y="2"/>
              </a:cxn>
              <a:cxn ang="0">
                <a:pos x="317" y="18"/>
              </a:cxn>
              <a:cxn ang="0">
                <a:pos x="306" y="35"/>
              </a:cxn>
              <a:cxn ang="0">
                <a:pos x="283" y="59"/>
              </a:cxn>
              <a:cxn ang="0">
                <a:pos x="251" y="93"/>
              </a:cxn>
              <a:cxn ang="0">
                <a:pos x="228" y="123"/>
              </a:cxn>
              <a:cxn ang="0">
                <a:pos x="233" y="180"/>
              </a:cxn>
              <a:cxn ang="0">
                <a:pos x="259" y="237"/>
              </a:cxn>
              <a:cxn ang="0">
                <a:pos x="239" y="271"/>
              </a:cxn>
              <a:cxn ang="0">
                <a:pos x="240" y="307"/>
              </a:cxn>
              <a:cxn ang="0">
                <a:pos x="204" y="296"/>
              </a:cxn>
              <a:cxn ang="0">
                <a:pos x="193" y="258"/>
              </a:cxn>
              <a:cxn ang="0">
                <a:pos x="213" y="244"/>
              </a:cxn>
              <a:cxn ang="0">
                <a:pos x="188" y="223"/>
              </a:cxn>
              <a:cxn ang="0">
                <a:pos x="156" y="246"/>
              </a:cxn>
              <a:cxn ang="0">
                <a:pos x="169" y="283"/>
              </a:cxn>
              <a:cxn ang="0">
                <a:pos x="176" y="308"/>
              </a:cxn>
              <a:cxn ang="0">
                <a:pos x="145" y="341"/>
              </a:cxn>
              <a:cxn ang="0">
                <a:pos x="139" y="313"/>
              </a:cxn>
              <a:cxn ang="0">
                <a:pos x="140" y="305"/>
              </a:cxn>
              <a:cxn ang="0">
                <a:pos x="114" y="270"/>
              </a:cxn>
              <a:cxn ang="0">
                <a:pos x="118" y="208"/>
              </a:cxn>
              <a:cxn ang="0">
                <a:pos x="113" y="143"/>
              </a:cxn>
              <a:cxn ang="0">
                <a:pos x="70" y="101"/>
              </a:cxn>
              <a:cxn ang="0">
                <a:pos x="69" y="89"/>
              </a:cxn>
              <a:cxn ang="0">
                <a:pos x="54" y="68"/>
              </a:cxn>
              <a:cxn ang="0">
                <a:pos x="28" y="38"/>
              </a:cxn>
              <a:cxn ang="0">
                <a:pos x="15" y="29"/>
              </a:cxn>
              <a:cxn ang="0">
                <a:pos x="1" y="14"/>
              </a:cxn>
              <a:cxn ang="0">
                <a:pos x="26" y="0"/>
              </a:cxn>
              <a:cxn ang="0">
                <a:pos x="41" y="14"/>
              </a:cxn>
              <a:cxn ang="0">
                <a:pos x="60" y="36"/>
              </a:cxn>
              <a:cxn ang="0">
                <a:pos x="89" y="64"/>
              </a:cxn>
              <a:cxn ang="0">
                <a:pos x="119" y="83"/>
              </a:cxn>
              <a:cxn ang="0">
                <a:pos x="122" y="81"/>
              </a:cxn>
              <a:cxn ang="0">
                <a:pos x="122" y="74"/>
              </a:cxn>
              <a:cxn ang="0">
                <a:pos x="108" y="56"/>
              </a:cxn>
              <a:cxn ang="0">
                <a:pos x="111" y="19"/>
              </a:cxn>
              <a:cxn ang="0">
                <a:pos x="147" y="6"/>
              </a:cxn>
              <a:cxn ang="0">
                <a:pos x="187" y="12"/>
              </a:cxn>
              <a:cxn ang="0">
                <a:pos x="200" y="44"/>
              </a:cxn>
              <a:cxn ang="0">
                <a:pos x="203" y="68"/>
              </a:cxn>
              <a:cxn ang="0">
                <a:pos x="192" y="91"/>
              </a:cxn>
            </a:cxnLst>
            <a:rect l="0" t="0" r="r" b="b"/>
            <a:pathLst>
              <a:path w="317" h="341">
                <a:moveTo>
                  <a:pt x="188" y="95"/>
                </a:moveTo>
                <a:lnTo>
                  <a:pt x="189" y="95"/>
                </a:lnTo>
                <a:lnTo>
                  <a:pt x="195" y="94"/>
                </a:lnTo>
                <a:lnTo>
                  <a:pt x="200" y="93"/>
                </a:lnTo>
                <a:lnTo>
                  <a:pt x="204" y="93"/>
                </a:lnTo>
                <a:lnTo>
                  <a:pt x="206" y="90"/>
                </a:lnTo>
                <a:lnTo>
                  <a:pt x="211" y="86"/>
                </a:lnTo>
                <a:lnTo>
                  <a:pt x="217" y="81"/>
                </a:lnTo>
                <a:lnTo>
                  <a:pt x="222" y="80"/>
                </a:lnTo>
                <a:lnTo>
                  <a:pt x="225" y="77"/>
                </a:lnTo>
                <a:lnTo>
                  <a:pt x="231" y="71"/>
                </a:lnTo>
                <a:lnTo>
                  <a:pt x="239" y="64"/>
                </a:lnTo>
                <a:lnTo>
                  <a:pt x="247" y="56"/>
                </a:lnTo>
                <a:lnTo>
                  <a:pt x="257" y="47"/>
                </a:lnTo>
                <a:lnTo>
                  <a:pt x="266" y="38"/>
                </a:lnTo>
                <a:lnTo>
                  <a:pt x="273" y="33"/>
                </a:lnTo>
                <a:lnTo>
                  <a:pt x="279" y="28"/>
                </a:lnTo>
                <a:lnTo>
                  <a:pt x="280" y="26"/>
                </a:lnTo>
                <a:lnTo>
                  <a:pt x="280" y="21"/>
                </a:lnTo>
                <a:lnTo>
                  <a:pt x="280" y="15"/>
                </a:lnTo>
                <a:lnTo>
                  <a:pt x="281" y="10"/>
                </a:lnTo>
                <a:lnTo>
                  <a:pt x="285" y="5"/>
                </a:lnTo>
                <a:lnTo>
                  <a:pt x="294" y="2"/>
                </a:lnTo>
                <a:lnTo>
                  <a:pt x="302" y="2"/>
                </a:lnTo>
                <a:lnTo>
                  <a:pt x="309" y="5"/>
                </a:lnTo>
                <a:lnTo>
                  <a:pt x="313" y="10"/>
                </a:lnTo>
                <a:lnTo>
                  <a:pt x="316" y="13"/>
                </a:lnTo>
                <a:lnTo>
                  <a:pt x="317" y="18"/>
                </a:lnTo>
                <a:lnTo>
                  <a:pt x="317" y="22"/>
                </a:lnTo>
                <a:lnTo>
                  <a:pt x="316" y="27"/>
                </a:lnTo>
                <a:lnTo>
                  <a:pt x="311" y="32"/>
                </a:lnTo>
                <a:lnTo>
                  <a:pt x="306" y="35"/>
                </a:lnTo>
                <a:lnTo>
                  <a:pt x="299" y="38"/>
                </a:lnTo>
                <a:lnTo>
                  <a:pt x="296" y="44"/>
                </a:lnTo>
                <a:lnTo>
                  <a:pt x="291" y="51"/>
                </a:lnTo>
                <a:lnTo>
                  <a:pt x="283" y="59"/>
                </a:lnTo>
                <a:lnTo>
                  <a:pt x="276" y="68"/>
                </a:lnTo>
                <a:lnTo>
                  <a:pt x="266" y="78"/>
                </a:lnTo>
                <a:lnTo>
                  <a:pt x="258" y="86"/>
                </a:lnTo>
                <a:lnTo>
                  <a:pt x="251" y="93"/>
                </a:lnTo>
                <a:lnTo>
                  <a:pt x="244" y="98"/>
                </a:lnTo>
                <a:lnTo>
                  <a:pt x="246" y="105"/>
                </a:lnTo>
                <a:lnTo>
                  <a:pt x="237" y="115"/>
                </a:lnTo>
                <a:lnTo>
                  <a:pt x="228" y="123"/>
                </a:lnTo>
                <a:lnTo>
                  <a:pt x="222" y="131"/>
                </a:lnTo>
                <a:lnTo>
                  <a:pt x="224" y="143"/>
                </a:lnTo>
                <a:lnTo>
                  <a:pt x="229" y="163"/>
                </a:lnTo>
                <a:lnTo>
                  <a:pt x="233" y="180"/>
                </a:lnTo>
                <a:lnTo>
                  <a:pt x="232" y="190"/>
                </a:lnTo>
                <a:lnTo>
                  <a:pt x="241" y="202"/>
                </a:lnTo>
                <a:lnTo>
                  <a:pt x="252" y="220"/>
                </a:lnTo>
                <a:lnTo>
                  <a:pt x="259" y="237"/>
                </a:lnTo>
                <a:lnTo>
                  <a:pt x="259" y="247"/>
                </a:lnTo>
                <a:lnTo>
                  <a:pt x="252" y="253"/>
                </a:lnTo>
                <a:lnTo>
                  <a:pt x="247" y="262"/>
                </a:lnTo>
                <a:lnTo>
                  <a:pt x="239" y="271"/>
                </a:lnTo>
                <a:lnTo>
                  <a:pt x="231" y="281"/>
                </a:lnTo>
                <a:lnTo>
                  <a:pt x="235" y="288"/>
                </a:lnTo>
                <a:lnTo>
                  <a:pt x="240" y="297"/>
                </a:lnTo>
                <a:lnTo>
                  <a:pt x="240" y="307"/>
                </a:lnTo>
                <a:lnTo>
                  <a:pt x="233" y="313"/>
                </a:lnTo>
                <a:lnTo>
                  <a:pt x="222" y="312"/>
                </a:lnTo>
                <a:lnTo>
                  <a:pt x="214" y="305"/>
                </a:lnTo>
                <a:lnTo>
                  <a:pt x="204" y="296"/>
                </a:lnTo>
                <a:lnTo>
                  <a:pt x="195" y="283"/>
                </a:lnTo>
                <a:lnTo>
                  <a:pt x="188" y="271"/>
                </a:lnTo>
                <a:lnTo>
                  <a:pt x="189" y="263"/>
                </a:lnTo>
                <a:lnTo>
                  <a:pt x="193" y="258"/>
                </a:lnTo>
                <a:lnTo>
                  <a:pt x="200" y="255"/>
                </a:lnTo>
                <a:lnTo>
                  <a:pt x="204" y="253"/>
                </a:lnTo>
                <a:lnTo>
                  <a:pt x="209" y="248"/>
                </a:lnTo>
                <a:lnTo>
                  <a:pt x="213" y="244"/>
                </a:lnTo>
                <a:lnTo>
                  <a:pt x="215" y="238"/>
                </a:lnTo>
                <a:lnTo>
                  <a:pt x="207" y="231"/>
                </a:lnTo>
                <a:lnTo>
                  <a:pt x="198" y="225"/>
                </a:lnTo>
                <a:lnTo>
                  <a:pt x="188" y="223"/>
                </a:lnTo>
                <a:lnTo>
                  <a:pt x="180" y="224"/>
                </a:lnTo>
                <a:lnTo>
                  <a:pt x="173" y="230"/>
                </a:lnTo>
                <a:lnTo>
                  <a:pt x="165" y="238"/>
                </a:lnTo>
                <a:lnTo>
                  <a:pt x="156" y="246"/>
                </a:lnTo>
                <a:lnTo>
                  <a:pt x="150" y="253"/>
                </a:lnTo>
                <a:lnTo>
                  <a:pt x="162" y="264"/>
                </a:lnTo>
                <a:lnTo>
                  <a:pt x="167" y="275"/>
                </a:lnTo>
                <a:lnTo>
                  <a:pt x="169" y="283"/>
                </a:lnTo>
                <a:lnTo>
                  <a:pt x="167" y="286"/>
                </a:lnTo>
                <a:lnTo>
                  <a:pt x="180" y="292"/>
                </a:lnTo>
                <a:lnTo>
                  <a:pt x="181" y="300"/>
                </a:lnTo>
                <a:lnTo>
                  <a:pt x="176" y="308"/>
                </a:lnTo>
                <a:lnTo>
                  <a:pt x="170" y="319"/>
                </a:lnTo>
                <a:lnTo>
                  <a:pt x="163" y="328"/>
                </a:lnTo>
                <a:lnTo>
                  <a:pt x="155" y="336"/>
                </a:lnTo>
                <a:lnTo>
                  <a:pt x="145" y="341"/>
                </a:lnTo>
                <a:lnTo>
                  <a:pt x="136" y="339"/>
                </a:lnTo>
                <a:lnTo>
                  <a:pt x="130" y="334"/>
                </a:lnTo>
                <a:lnTo>
                  <a:pt x="133" y="323"/>
                </a:lnTo>
                <a:lnTo>
                  <a:pt x="139" y="313"/>
                </a:lnTo>
                <a:lnTo>
                  <a:pt x="143" y="305"/>
                </a:lnTo>
                <a:lnTo>
                  <a:pt x="143" y="305"/>
                </a:lnTo>
                <a:lnTo>
                  <a:pt x="141" y="305"/>
                </a:lnTo>
                <a:lnTo>
                  <a:pt x="140" y="305"/>
                </a:lnTo>
                <a:lnTo>
                  <a:pt x="136" y="305"/>
                </a:lnTo>
                <a:lnTo>
                  <a:pt x="133" y="299"/>
                </a:lnTo>
                <a:lnTo>
                  <a:pt x="125" y="285"/>
                </a:lnTo>
                <a:lnTo>
                  <a:pt x="114" y="270"/>
                </a:lnTo>
                <a:lnTo>
                  <a:pt x="103" y="260"/>
                </a:lnTo>
                <a:lnTo>
                  <a:pt x="100" y="248"/>
                </a:lnTo>
                <a:lnTo>
                  <a:pt x="107" y="229"/>
                </a:lnTo>
                <a:lnTo>
                  <a:pt x="118" y="208"/>
                </a:lnTo>
                <a:lnTo>
                  <a:pt x="128" y="192"/>
                </a:lnTo>
                <a:lnTo>
                  <a:pt x="119" y="184"/>
                </a:lnTo>
                <a:lnTo>
                  <a:pt x="115" y="166"/>
                </a:lnTo>
                <a:lnTo>
                  <a:pt x="113" y="143"/>
                </a:lnTo>
                <a:lnTo>
                  <a:pt x="103" y="121"/>
                </a:lnTo>
                <a:lnTo>
                  <a:pt x="88" y="112"/>
                </a:lnTo>
                <a:lnTo>
                  <a:pt x="77" y="106"/>
                </a:lnTo>
                <a:lnTo>
                  <a:pt x="70" y="101"/>
                </a:lnTo>
                <a:lnTo>
                  <a:pt x="67" y="97"/>
                </a:lnTo>
                <a:lnTo>
                  <a:pt x="66" y="94"/>
                </a:lnTo>
                <a:lnTo>
                  <a:pt x="67" y="91"/>
                </a:lnTo>
                <a:lnTo>
                  <a:pt x="69" y="89"/>
                </a:lnTo>
                <a:lnTo>
                  <a:pt x="70" y="86"/>
                </a:lnTo>
                <a:lnTo>
                  <a:pt x="66" y="81"/>
                </a:lnTo>
                <a:lnTo>
                  <a:pt x="60" y="75"/>
                </a:lnTo>
                <a:lnTo>
                  <a:pt x="54" y="68"/>
                </a:lnTo>
                <a:lnTo>
                  <a:pt x="47" y="60"/>
                </a:lnTo>
                <a:lnTo>
                  <a:pt x="38" y="52"/>
                </a:lnTo>
                <a:lnTo>
                  <a:pt x="33" y="45"/>
                </a:lnTo>
                <a:lnTo>
                  <a:pt x="28" y="38"/>
                </a:lnTo>
                <a:lnTo>
                  <a:pt x="25" y="34"/>
                </a:lnTo>
                <a:lnTo>
                  <a:pt x="22" y="32"/>
                </a:lnTo>
                <a:lnTo>
                  <a:pt x="19" y="30"/>
                </a:lnTo>
                <a:lnTo>
                  <a:pt x="15" y="29"/>
                </a:lnTo>
                <a:lnTo>
                  <a:pt x="11" y="29"/>
                </a:lnTo>
                <a:lnTo>
                  <a:pt x="3" y="25"/>
                </a:lnTo>
                <a:lnTo>
                  <a:pt x="0" y="20"/>
                </a:lnTo>
                <a:lnTo>
                  <a:pt x="1" y="14"/>
                </a:lnTo>
                <a:lnTo>
                  <a:pt x="6" y="8"/>
                </a:lnTo>
                <a:lnTo>
                  <a:pt x="11" y="3"/>
                </a:lnTo>
                <a:lnTo>
                  <a:pt x="19" y="0"/>
                </a:lnTo>
                <a:lnTo>
                  <a:pt x="26" y="0"/>
                </a:lnTo>
                <a:lnTo>
                  <a:pt x="32" y="3"/>
                </a:lnTo>
                <a:lnTo>
                  <a:pt x="36" y="6"/>
                </a:lnTo>
                <a:lnTo>
                  <a:pt x="40" y="10"/>
                </a:lnTo>
                <a:lnTo>
                  <a:pt x="41" y="14"/>
                </a:lnTo>
                <a:lnTo>
                  <a:pt x="41" y="21"/>
                </a:lnTo>
                <a:lnTo>
                  <a:pt x="47" y="25"/>
                </a:lnTo>
                <a:lnTo>
                  <a:pt x="54" y="29"/>
                </a:lnTo>
                <a:lnTo>
                  <a:pt x="60" y="36"/>
                </a:lnTo>
                <a:lnTo>
                  <a:pt x="69" y="43"/>
                </a:lnTo>
                <a:lnTo>
                  <a:pt x="76" y="50"/>
                </a:lnTo>
                <a:lnTo>
                  <a:pt x="82" y="57"/>
                </a:lnTo>
                <a:lnTo>
                  <a:pt x="89" y="64"/>
                </a:lnTo>
                <a:lnTo>
                  <a:pt x="93" y="70"/>
                </a:lnTo>
                <a:lnTo>
                  <a:pt x="99" y="70"/>
                </a:lnTo>
                <a:lnTo>
                  <a:pt x="110" y="75"/>
                </a:lnTo>
                <a:lnTo>
                  <a:pt x="119" y="83"/>
                </a:lnTo>
                <a:lnTo>
                  <a:pt x="129" y="90"/>
                </a:lnTo>
                <a:lnTo>
                  <a:pt x="128" y="89"/>
                </a:lnTo>
                <a:lnTo>
                  <a:pt x="125" y="86"/>
                </a:lnTo>
                <a:lnTo>
                  <a:pt x="122" y="81"/>
                </a:lnTo>
                <a:lnTo>
                  <a:pt x="121" y="75"/>
                </a:lnTo>
                <a:lnTo>
                  <a:pt x="122" y="72"/>
                </a:lnTo>
                <a:lnTo>
                  <a:pt x="124" y="73"/>
                </a:lnTo>
                <a:lnTo>
                  <a:pt x="122" y="74"/>
                </a:lnTo>
                <a:lnTo>
                  <a:pt x="117" y="73"/>
                </a:lnTo>
                <a:lnTo>
                  <a:pt x="111" y="68"/>
                </a:lnTo>
                <a:lnTo>
                  <a:pt x="108" y="62"/>
                </a:lnTo>
                <a:lnTo>
                  <a:pt x="108" y="56"/>
                </a:lnTo>
                <a:lnTo>
                  <a:pt x="111" y="53"/>
                </a:lnTo>
                <a:lnTo>
                  <a:pt x="107" y="40"/>
                </a:lnTo>
                <a:lnTo>
                  <a:pt x="107" y="28"/>
                </a:lnTo>
                <a:lnTo>
                  <a:pt x="111" y="19"/>
                </a:lnTo>
                <a:lnTo>
                  <a:pt x="118" y="13"/>
                </a:lnTo>
                <a:lnTo>
                  <a:pt x="128" y="10"/>
                </a:lnTo>
                <a:lnTo>
                  <a:pt x="137" y="7"/>
                </a:lnTo>
                <a:lnTo>
                  <a:pt x="147" y="6"/>
                </a:lnTo>
                <a:lnTo>
                  <a:pt x="156" y="7"/>
                </a:lnTo>
                <a:lnTo>
                  <a:pt x="169" y="5"/>
                </a:lnTo>
                <a:lnTo>
                  <a:pt x="180" y="7"/>
                </a:lnTo>
                <a:lnTo>
                  <a:pt x="187" y="12"/>
                </a:lnTo>
                <a:lnTo>
                  <a:pt x="193" y="20"/>
                </a:lnTo>
                <a:lnTo>
                  <a:pt x="196" y="28"/>
                </a:lnTo>
                <a:lnTo>
                  <a:pt x="199" y="37"/>
                </a:lnTo>
                <a:lnTo>
                  <a:pt x="200" y="44"/>
                </a:lnTo>
                <a:lnTo>
                  <a:pt x="200" y="49"/>
                </a:lnTo>
                <a:lnTo>
                  <a:pt x="203" y="52"/>
                </a:lnTo>
                <a:lnTo>
                  <a:pt x="204" y="60"/>
                </a:lnTo>
                <a:lnTo>
                  <a:pt x="203" y="68"/>
                </a:lnTo>
                <a:lnTo>
                  <a:pt x="199" y="71"/>
                </a:lnTo>
                <a:lnTo>
                  <a:pt x="198" y="77"/>
                </a:lnTo>
                <a:lnTo>
                  <a:pt x="195" y="85"/>
                </a:lnTo>
                <a:lnTo>
                  <a:pt x="192" y="91"/>
                </a:lnTo>
                <a:lnTo>
                  <a:pt x="188" y="95"/>
                </a:lnTo>
                <a:close/>
              </a:path>
            </a:pathLst>
          </a:custGeom>
          <a:solidFill>
            <a:srgbClr val="969696"/>
          </a:solidFill>
          <a:ln w="9525">
            <a:noFill/>
            <a:round/>
            <a:headEnd/>
            <a:tailEnd/>
          </a:ln>
        </p:spPr>
        <p:txBody>
          <a:bodyPr/>
          <a:lstStyle/>
          <a:p>
            <a:endParaRPr lang="el-GR"/>
          </a:p>
        </p:txBody>
      </p:sp>
      <p:sp>
        <p:nvSpPr>
          <p:cNvPr id="224285" name="Freeform 29"/>
          <p:cNvSpPr>
            <a:spLocks/>
          </p:cNvSpPr>
          <p:nvPr/>
        </p:nvSpPr>
        <p:spPr bwMode="auto">
          <a:xfrm>
            <a:off x="8067675" y="2590800"/>
            <a:ext cx="239713" cy="544513"/>
          </a:xfrm>
          <a:custGeom>
            <a:avLst/>
            <a:gdLst/>
            <a:ahLst/>
            <a:cxnLst>
              <a:cxn ang="0">
                <a:pos x="259" y="488"/>
              </a:cxn>
              <a:cxn ang="0">
                <a:pos x="291" y="549"/>
              </a:cxn>
              <a:cxn ang="0">
                <a:pos x="298" y="586"/>
              </a:cxn>
              <a:cxn ang="0">
                <a:pos x="326" y="580"/>
              </a:cxn>
              <a:cxn ang="0">
                <a:pos x="313" y="547"/>
              </a:cxn>
              <a:cxn ang="0">
                <a:pos x="295" y="484"/>
              </a:cxn>
              <a:cxn ang="0">
                <a:pos x="305" y="450"/>
              </a:cxn>
              <a:cxn ang="0">
                <a:pos x="267" y="373"/>
              </a:cxn>
              <a:cxn ang="0">
                <a:pos x="206" y="257"/>
              </a:cxn>
              <a:cxn ang="0">
                <a:pos x="219" y="245"/>
              </a:cxn>
              <a:cxn ang="0">
                <a:pos x="229" y="201"/>
              </a:cxn>
              <a:cxn ang="0">
                <a:pos x="256" y="226"/>
              </a:cxn>
              <a:cxn ang="0">
                <a:pos x="300" y="260"/>
              </a:cxn>
              <a:cxn ang="0">
                <a:pos x="361" y="281"/>
              </a:cxn>
              <a:cxn ang="0">
                <a:pos x="392" y="255"/>
              </a:cxn>
              <a:cxn ang="0">
                <a:pos x="363" y="253"/>
              </a:cxn>
              <a:cxn ang="0">
                <a:pos x="342" y="238"/>
              </a:cxn>
              <a:cxn ang="0">
                <a:pos x="305" y="214"/>
              </a:cxn>
              <a:cxn ang="0">
                <a:pos x="269" y="177"/>
              </a:cxn>
              <a:cxn ang="0">
                <a:pos x="235" y="143"/>
              </a:cxn>
              <a:cxn ang="0">
                <a:pos x="213" y="132"/>
              </a:cxn>
              <a:cxn ang="0">
                <a:pos x="184" y="120"/>
              </a:cxn>
              <a:cxn ang="0">
                <a:pos x="173" y="106"/>
              </a:cxn>
              <a:cxn ang="0">
                <a:pos x="181" y="83"/>
              </a:cxn>
              <a:cxn ang="0">
                <a:pos x="185" y="16"/>
              </a:cxn>
              <a:cxn ang="0">
                <a:pos x="89" y="14"/>
              </a:cxn>
              <a:cxn ang="0">
                <a:pos x="95" y="22"/>
              </a:cxn>
              <a:cxn ang="0">
                <a:pos x="95" y="44"/>
              </a:cxn>
              <a:cxn ang="0">
                <a:pos x="107" y="78"/>
              </a:cxn>
              <a:cxn ang="0">
                <a:pos x="125" y="105"/>
              </a:cxn>
              <a:cxn ang="0">
                <a:pos x="118" y="117"/>
              </a:cxn>
              <a:cxn ang="0">
                <a:pos x="91" y="140"/>
              </a:cxn>
              <a:cxn ang="0">
                <a:pos x="78" y="158"/>
              </a:cxn>
              <a:cxn ang="0">
                <a:pos x="60" y="247"/>
              </a:cxn>
              <a:cxn ang="0">
                <a:pos x="23" y="241"/>
              </a:cxn>
              <a:cxn ang="0">
                <a:pos x="4" y="282"/>
              </a:cxn>
              <a:cxn ang="0">
                <a:pos x="40" y="282"/>
              </a:cxn>
              <a:cxn ang="0">
                <a:pos x="58" y="293"/>
              </a:cxn>
              <a:cxn ang="0">
                <a:pos x="103" y="247"/>
              </a:cxn>
              <a:cxn ang="0">
                <a:pos x="119" y="245"/>
              </a:cxn>
              <a:cxn ang="0">
                <a:pos x="136" y="256"/>
              </a:cxn>
              <a:cxn ang="0">
                <a:pos x="111" y="459"/>
              </a:cxn>
              <a:cxn ang="0">
                <a:pos x="144" y="504"/>
              </a:cxn>
              <a:cxn ang="0">
                <a:pos x="143" y="560"/>
              </a:cxn>
              <a:cxn ang="0">
                <a:pos x="112" y="577"/>
              </a:cxn>
              <a:cxn ang="0">
                <a:pos x="122" y="586"/>
              </a:cxn>
              <a:cxn ang="0">
                <a:pos x="159" y="582"/>
              </a:cxn>
              <a:cxn ang="0">
                <a:pos x="178" y="585"/>
              </a:cxn>
              <a:cxn ang="0">
                <a:pos x="187" y="557"/>
              </a:cxn>
              <a:cxn ang="0">
                <a:pos x="178" y="503"/>
              </a:cxn>
              <a:cxn ang="0">
                <a:pos x="180" y="458"/>
              </a:cxn>
              <a:cxn ang="0">
                <a:pos x="219" y="456"/>
              </a:cxn>
            </a:cxnLst>
            <a:rect l="0" t="0" r="r" b="b"/>
            <a:pathLst>
              <a:path w="392" h="597">
                <a:moveTo>
                  <a:pt x="241" y="455"/>
                </a:moveTo>
                <a:lnTo>
                  <a:pt x="244" y="459"/>
                </a:lnTo>
                <a:lnTo>
                  <a:pt x="248" y="467"/>
                </a:lnTo>
                <a:lnTo>
                  <a:pt x="254" y="477"/>
                </a:lnTo>
                <a:lnTo>
                  <a:pt x="259" y="488"/>
                </a:lnTo>
                <a:lnTo>
                  <a:pt x="266" y="500"/>
                </a:lnTo>
                <a:lnTo>
                  <a:pt x="273" y="511"/>
                </a:lnTo>
                <a:lnTo>
                  <a:pt x="278" y="523"/>
                </a:lnTo>
                <a:lnTo>
                  <a:pt x="284" y="533"/>
                </a:lnTo>
                <a:lnTo>
                  <a:pt x="291" y="549"/>
                </a:lnTo>
                <a:lnTo>
                  <a:pt x="294" y="561"/>
                </a:lnTo>
                <a:lnTo>
                  <a:pt x="292" y="569"/>
                </a:lnTo>
                <a:lnTo>
                  <a:pt x="292" y="573"/>
                </a:lnTo>
                <a:lnTo>
                  <a:pt x="294" y="579"/>
                </a:lnTo>
                <a:lnTo>
                  <a:pt x="298" y="586"/>
                </a:lnTo>
                <a:lnTo>
                  <a:pt x="303" y="592"/>
                </a:lnTo>
                <a:lnTo>
                  <a:pt x="311" y="597"/>
                </a:lnTo>
                <a:lnTo>
                  <a:pt x="318" y="595"/>
                </a:lnTo>
                <a:lnTo>
                  <a:pt x="324" y="590"/>
                </a:lnTo>
                <a:lnTo>
                  <a:pt x="326" y="580"/>
                </a:lnTo>
                <a:lnTo>
                  <a:pt x="328" y="572"/>
                </a:lnTo>
                <a:lnTo>
                  <a:pt x="326" y="565"/>
                </a:lnTo>
                <a:lnTo>
                  <a:pt x="325" y="560"/>
                </a:lnTo>
                <a:lnTo>
                  <a:pt x="320" y="554"/>
                </a:lnTo>
                <a:lnTo>
                  <a:pt x="313" y="547"/>
                </a:lnTo>
                <a:lnTo>
                  <a:pt x="306" y="535"/>
                </a:lnTo>
                <a:lnTo>
                  <a:pt x="300" y="520"/>
                </a:lnTo>
                <a:lnTo>
                  <a:pt x="298" y="505"/>
                </a:lnTo>
                <a:lnTo>
                  <a:pt x="296" y="494"/>
                </a:lnTo>
                <a:lnTo>
                  <a:pt x="295" y="484"/>
                </a:lnTo>
                <a:lnTo>
                  <a:pt x="294" y="471"/>
                </a:lnTo>
                <a:lnTo>
                  <a:pt x="289" y="458"/>
                </a:lnTo>
                <a:lnTo>
                  <a:pt x="283" y="451"/>
                </a:lnTo>
                <a:lnTo>
                  <a:pt x="296" y="451"/>
                </a:lnTo>
                <a:lnTo>
                  <a:pt x="305" y="450"/>
                </a:lnTo>
                <a:lnTo>
                  <a:pt x="307" y="450"/>
                </a:lnTo>
                <a:lnTo>
                  <a:pt x="313" y="449"/>
                </a:lnTo>
                <a:lnTo>
                  <a:pt x="295" y="429"/>
                </a:lnTo>
                <a:lnTo>
                  <a:pt x="280" y="403"/>
                </a:lnTo>
                <a:lnTo>
                  <a:pt x="267" y="373"/>
                </a:lnTo>
                <a:lnTo>
                  <a:pt x="258" y="340"/>
                </a:lnTo>
                <a:lnTo>
                  <a:pt x="247" y="312"/>
                </a:lnTo>
                <a:lnTo>
                  <a:pt x="235" y="286"/>
                </a:lnTo>
                <a:lnTo>
                  <a:pt x="222" y="267"/>
                </a:lnTo>
                <a:lnTo>
                  <a:pt x="206" y="257"/>
                </a:lnTo>
                <a:lnTo>
                  <a:pt x="213" y="257"/>
                </a:lnTo>
                <a:lnTo>
                  <a:pt x="218" y="256"/>
                </a:lnTo>
                <a:lnTo>
                  <a:pt x="221" y="256"/>
                </a:lnTo>
                <a:lnTo>
                  <a:pt x="222" y="256"/>
                </a:lnTo>
                <a:lnTo>
                  <a:pt x="219" y="245"/>
                </a:lnTo>
                <a:lnTo>
                  <a:pt x="217" y="224"/>
                </a:lnTo>
                <a:lnTo>
                  <a:pt x="215" y="204"/>
                </a:lnTo>
                <a:lnTo>
                  <a:pt x="217" y="193"/>
                </a:lnTo>
                <a:lnTo>
                  <a:pt x="222" y="196"/>
                </a:lnTo>
                <a:lnTo>
                  <a:pt x="229" y="201"/>
                </a:lnTo>
                <a:lnTo>
                  <a:pt x="235" y="206"/>
                </a:lnTo>
                <a:lnTo>
                  <a:pt x="241" y="211"/>
                </a:lnTo>
                <a:lnTo>
                  <a:pt x="247" y="217"/>
                </a:lnTo>
                <a:lnTo>
                  <a:pt x="252" y="223"/>
                </a:lnTo>
                <a:lnTo>
                  <a:pt x="256" y="226"/>
                </a:lnTo>
                <a:lnTo>
                  <a:pt x="261" y="230"/>
                </a:lnTo>
                <a:lnTo>
                  <a:pt x="266" y="234"/>
                </a:lnTo>
                <a:lnTo>
                  <a:pt x="276" y="241"/>
                </a:lnTo>
                <a:lnTo>
                  <a:pt x="287" y="251"/>
                </a:lnTo>
                <a:lnTo>
                  <a:pt x="300" y="260"/>
                </a:lnTo>
                <a:lnTo>
                  <a:pt x="315" y="269"/>
                </a:lnTo>
                <a:lnTo>
                  <a:pt x="329" y="275"/>
                </a:lnTo>
                <a:lnTo>
                  <a:pt x="342" y="278"/>
                </a:lnTo>
                <a:lnTo>
                  <a:pt x="351" y="277"/>
                </a:lnTo>
                <a:lnTo>
                  <a:pt x="361" y="281"/>
                </a:lnTo>
                <a:lnTo>
                  <a:pt x="372" y="283"/>
                </a:lnTo>
                <a:lnTo>
                  <a:pt x="383" y="281"/>
                </a:lnTo>
                <a:lnTo>
                  <a:pt x="390" y="272"/>
                </a:lnTo>
                <a:lnTo>
                  <a:pt x="392" y="262"/>
                </a:lnTo>
                <a:lnTo>
                  <a:pt x="392" y="255"/>
                </a:lnTo>
                <a:lnTo>
                  <a:pt x="387" y="251"/>
                </a:lnTo>
                <a:lnTo>
                  <a:pt x="381" y="248"/>
                </a:lnTo>
                <a:lnTo>
                  <a:pt x="376" y="248"/>
                </a:lnTo>
                <a:lnTo>
                  <a:pt x="369" y="249"/>
                </a:lnTo>
                <a:lnTo>
                  <a:pt x="363" y="253"/>
                </a:lnTo>
                <a:lnTo>
                  <a:pt x="359" y="255"/>
                </a:lnTo>
                <a:lnTo>
                  <a:pt x="359" y="251"/>
                </a:lnTo>
                <a:lnTo>
                  <a:pt x="357" y="246"/>
                </a:lnTo>
                <a:lnTo>
                  <a:pt x="351" y="242"/>
                </a:lnTo>
                <a:lnTo>
                  <a:pt x="342" y="238"/>
                </a:lnTo>
                <a:lnTo>
                  <a:pt x="335" y="234"/>
                </a:lnTo>
                <a:lnTo>
                  <a:pt x="328" y="230"/>
                </a:lnTo>
                <a:lnTo>
                  <a:pt x="320" y="225"/>
                </a:lnTo>
                <a:lnTo>
                  <a:pt x="313" y="219"/>
                </a:lnTo>
                <a:lnTo>
                  <a:pt x="305" y="214"/>
                </a:lnTo>
                <a:lnTo>
                  <a:pt x="296" y="207"/>
                </a:lnTo>
                <a:lnTo>
                  <a:pt x="289" y="200"/>
                </a:lnTo>
                <a:lnTo>
                  <a:pt x="283" y="193"/>
                </a:lnTo>
                <a:lnTo>
                  <a:pt x="277" y="185"/>
                </a:lnTo>
                <a:lnTo>
                  <a:pt x="269" y="177"/>
                </a:lnTo>
                <a:lnTo>
                  <a:pt x="261" y="169"/>
                </a:lnTo>
                <a:lnTo>
                  <a:pt x="252" y="161"/>
                </a:lnTo>
                <a:lnTo>
                  <a:pt x="246" y="154"/>
                </a:lnTo>
                <a:lnTo>
                  <a:pt x="239" y="148"/>
                </a:lnTo>
                <a:lnTo>
                  <a:pt x="235" y="143"/>
                </a:lnTo>
                <a:lnTo>
                  <a:pt x="233" y="140"/>
                </a:lnTo>
                <a:lnTo>
                  <a:pt x="232" y="138"/>
                </a:lnTo>
                <a:lnTo>
                  <a:pt x="228" y="135"/>
                </a:lnTo>
                <a:lnTo>
                  <a:pt x="221" y="133"/>
                </a:lnTo>
                <a:lnTo>
                  <a:pt x="213" y="132"/>
                </a:lnTo>
                <a:lnTo>
                  <a:pt x="204" y="129"/>
                </a:lnTo>
                <a:lnTo>
                  <a:pt x="196" y="128"/>
                </a:lnTo>
                <a:lnTo>
                  <a:pt x="188" y="126"/>
                </a:lnTo>
                <a:lnTo>
                  <a:pt x="182" y="125"/>
                </a:lnTo>
                <a:lnTo>
                  <a:pt x="184" y="120"/>
                </a:lnTo>
                <a:lnTo>
                  <a:pt x="182" y="117"/>
                </a:lnTo>
                <a:lnTo>
                  <a:pt x="177" y="114"/>
                </a:lnTo>
                <a:lnTo>
                  <a:pt x="173" y="114"/>
                </a:lnTo>
                <a:lnTo>
                  <a:pt x="173" y="111"/>
                </a:lnTo>
                <a:lnTo>
                  <a:pt x="173" y="106"/>
                </a:lnTo>
                <a:lnTo>
                  <a:pt x="173" y="103"/>
                </a:lnTo>
                <a:lnTo>
                  <a:pt x="173" y="102"/>
                </a:lnTo>
                <a:lnTo>
                  <a:pt x="176" y="96"/>
                </a:lnTo>
                <a:lnTo>
                  <a:pt x="180" y="89"/>
                </a:lnTo>
                <a:lnTo>
                  <a:pt x="181" y="83"/>
                </a:lnTo>
                <a:lnTo>
                  <a:pt x="181" y="78"/>
                </a:lnTo>
                <a:lnTo>
                  <a:pt x="189" y="64"/>
                </a:lnTo>
                <a:lnTo>
                  <a:pt x="193" y="48"/>
                </a:lnTo>
                <a:lnTo>
                  <a:pt x="192" y="31"/>
                </a:lnTo>
                <a:lnTo>
                  <a:pt x="185" y="16"/>
                </a:lnTo>
                <a:lnTo>
                  <a:pt x="170" y="6"/>
                </a:lnTo>
                <a:lnTo>
                  <a:pt x="148" y="0"/>
                </a:lnTo>
                <a:lnTo>
                  <a:pt x="118" y="1"/>
                </a:lnTo>
                <a:lnTo>
                  <a:pt x="77" y="12"/>
                </a:lnTo>
                <a:lnTo>
                  <a:pt x="89" y="14"/>
                </a:lnTo>
                <a:lnTo>
                  <a:pt x="100" y="20"/>
                </a:lnTo>
                <a:lnTo>
                  <a:pt x="108" y="24"/>
                </a:lnTo>
                <a:lnTo>
                  <a:pt x="112" y="27"/>
                </a:lnTo>
                <a:lnTo>
                  <a:pt x="103" y="24"/>
                </a:lnTo>
                <a:lnTo>
                  <a:pt x="95" y="22"/>
                </a:lnTo>
                <a:lnTo>
                  <a:pt x="85" y="21"/>
                </a:lnTo>
                <a:lnTo>
                  <a:pt x="73" y="23"/>
                </a:lnTo>
                <a:lnTo>
                  <a:pt x="85" y="29"/>
                </a:lnTo>
                <a:lnTo>
                  <a:pt x="92" y="36"/>
                </a:lnTo>
                <a:lnTo>
                  <a:pt x="95" y="44"/>
                </a:lnTo>
                <a:lnTo>
                  <a:pt x="96" y="52"/>
                </a:lnTo>
                <a:lnTo>
                  <a:pt x="95" y="60"/>
                </a:lnTo>
                <a:lnTo>
                  <a:pt x="96" y="68"/>
                </a:lnTo>
                <a:lnTo>
                  <a:pt x="99" y="74"/>
                </a:lnTo>
                <a:lnTo>
                  <a:pt x="107" y="78"/>
                </a:lnTo>
                <a:lnTo>
                  <a:pt x="110" y="83"/>
                </a:lnTo>
                <a:lnTo>
                  <a:pt x="114" y="90"/>
                </a:lnTo>
                <a:lnTo>
                  <a:pt x="118" y="97"/>
                </a:lnTo>
                <a:lnTo>
                  <a:pt x="123" y="99"/>
                </a:lnTo>
                <a:lnTo>
                  <a:pt x="125" y="105"/>
                </a:lnTo>
                <a:lnTo>
                  <a:pt x="126" y="110"/>
                </a:lnTo>
                <a:lnTo>
                  <a:pt x="128" y="114"/>
                </a:lnTo>
                <a:lnTo>
                  <a:pt x="128" y="116"/>
                </a:lnTo>
                <a:lnTo>
                  <a:pt x="122" y="116"/>
                </a:lnTo>
                <a:lnTo>
                  <a:pt x="118" y="117"/>
                </a:lnTo>
                <a:lnTo>
                  <a:pt x="115" y="120"/>
                </a:lnTo>
                <a:lnTo>
                  <a:pt x="118" y="128"/>
                </a:lnTo>
                <a:lnTo>
                  <a:pt x="110" y="133"/>
                </a:lnTo>
                <a:lnTo>
                  <a:pt x="100" y="136"/>
                </a:lnTo>
                <a:lnTo>
                  <a:pt x="91" y="140"/>
                </a:lnTo>
                <a:lnTo>
                  <a:pt x="82" y="142"/>
                </a:lnTo>
                <a:lnTo>
                  <a:pt x="75" y="144"/>
                </a:lnTo>
                <a:lnTo>
                  <a:pt x="73" y="148"/>
                </a:lnTo>
                <a:lnTo>
                  <a:pt x="73" y="152"/>
                </a:lnTo>
                <a:lnTo>
                  <a:pt x="78" y="158"/>
                </a:lnTo>
                <a:lnTo>
                  <a:pt x="80" y="172"/>
                </a:lnTo>
                <a:lnTo>
                  <a:pt x="77" y="199"/>
                </a:lnTo>
                <a:lnTo>
                  <a:pt x="74" y="225"/>
                </a:lnTo>
                <a:lnTo>
                  <a:pt x="71" y="241"/>
                </a:lnTo>
                <a:lnTo>
                  <a:pt x="60" y="247"/>
                </a:lnTo>
                <a:lnTo>
                  <a:pt x="52" y="249"/>
                </a:lnTo>
                <a:lnTo>
                  <a:pt x="47" y="252"/>
                </a:lnTo>
                <a:lnTo>
                  <a:pt x="44" y="255"/>
                </a:lnTo>
                <a:lnTo>
                  <a:pt x="34" y="247"/>
                </a:lnTo>
                <a:lnTo>
                  <a:pt x="23" y="241"/>
                </a:lnTo>
                <a:lnTo>
                  <a:pt x="14" y="242"/>
                </a:lnTo>
                <a:lnTo>
                  <a:pt x="4" y="252"/>
                </a:lnTo>
                <a:lnTo>
                  <a:pt x="0" y="266"/>
                </a:lnTo>
                <a:lnTo>
                  <a:pt x="0" y="276"/>
                </a:lnTo>
                <a:lnTo>
                  <a:pt x="4" y="282"/>
                </a:lnTo>
                <a:lnTo>
                  <a:pt x="11" y="284"/>
                </a:lnTo>
                <a:lnTo>
                  <a:pt x="19" y="284"/>
                </a:lnTo>
                <a:lnTo>
                  <a:pt x="27" y="283"/>
                </a:lnTo>
                <a:lnTo>
                  <a:pt x="36" y="283"/>
                </a:lnTo>
                <a:lnTo>
                  <a:pt x="40" y="282"/>
                </a:lnTo>
                <a:lnTo>
                  <a:pt x="41" y="284"/>
                </a:lnTo>
                <a:lnTo>
                  <a:pt x="44" y="287"/>
                </a:lnTo>
                <a:lnTo>
                  <a:pt x="47" y="290"/>
                </a:lnTo>
                <a:lnTo>
                  <a:pt x="52" y="292"/>
                </a:lnTo>
                <a:lnTo>
                  <a:pt x="58" y="293"/>
                </a:lnTo>
                <a:lnTo>
                  <a:pt x="64" y="292"/>
                </a:lnTo>
                <a:lnTo>
                  <a:pt x="71" y="291"/>
                </a:lnTo>
                <a:lnTo>
                  <a:pt x="81" y="286"/>
                </a:lnTo>
                <a:lnTo>
                  <a:pt x="96" y="270"/>
                </a:lnTo>
                <a:lnTo>
                  <a:pt x="103" y="247"/>
                </a:lnTo>
                <a:lnTo>
                  <a:pt x="106" y="223"/>
                </a:lnTo>
                <a:lnTo>
                  <a:pt x="110" y="204"/>
                </a:lnTo>
                <a:lnTo>
                  <a:pt x="112" y="214"/>
                </a:lnTo>
                <a:lnTo>
                  <a:pt x="117" y="230"/>
                </a:lnTo>
                <a:lnTo>
                  <a:pt x="119" y="245"/>
                </a:lnTo>
                <a:lnTo>
                  <a:pt x="121" y="255"/>
                </a:lnTo>
                <a:lnTo>
                  <a:pt x="126" y="255"/>
                </a:lnTo>
                <a:lnTo>
                  <a:pt x="130" y="255"/>
                </a:lnTo>
                <a:lnTo>
                  <a:pt x="134" y="256"/>
                </a:lnTo>
                <a:lnTo>
                  <a:pt x="136" y="256"/>
                </a:lnTo>
                <a:lnTo>
                  <a:pt x="115" y="287"/>
                </a:lnTo>
                <a:lnTo>
                  <a:pt x="104" y="330"/>
                </a:lnTo>
                <a:lnTo>
                  <a:pt x="104" y="385"/>
                </a:lnTo>
                <a:lnTo>
                  <a:pt x="110" y="459"/>
                </a:lnTo>
                <a:lnTo>
                  <a:pt x="111" y="459"/>
                </a:lnTo>
                <a:lnTo>
                  <a:pt x="114"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2" y="577"/>
                </a:lnTo>
                <a:lnTo>
                  <a:pt x="104" y="582"/>
                </a:lnTo>
                <a:lnTo>
                  <a:pt x="106" y="584"/>
                </a:lnTo>
                <a:lnTo>
                  <a:pt x="111" y="585"/>
                </a:lnTo>
                <a:lnTo>
                  <a:pt x="118" y="586"/>
                </a:lnTo>
                <a:lnTo>
                  <a:pt x="122" y="586"/>
                </a:lnTo>
                <a:lnTo>
                  <a:pt x="129" y="586"/>
                </a:lnTo>
                <a:lnTo>
                  <a:pt x="136" y="586"/>
                </a:lnTo>
                <a:lnTo>
                  <a:pt x="144" y="585"/>
                </a:lnTo>
                <a:lnTo>
                  <a:pt x="152" y="584"/>
                </a:lnTo>
                <a:lnTo>
                  <a:pt x="159" y="582"/>
                </a:lnTo>
                <a:lnTo>
                  <a:pt x="163" y="579"/>
                </a:lnTo>
                <a:lnTo>
                  <a:pt x="166" y="576"/>
                </a:lnTo>
                <a:lnTo>
                  <a:pt x="169" y="585"/>
                </a:lnTo>
                <a:lnTo>
                  <a:pt x="173" y="585"/>
                </a:lnTo>
                <a:lnTo>
                  <a:pt x="178" y="585"/>
                </a:lnTo>
                <a:lnTo>
                  <a:pt x="181" y="585"/>
                </a:lnTo>
                <a:lnTo>
                  <a:pt x="182" y="585"/>
                </a:lnTo>
                <a:lnTo>
                  <a:pt x="185" y="575"/>
                </a:lnTo>
                <a:lnTo>
                  <a:pt x="188" y="565"/>
                </a:lnTo>
                <a:lnTo>
                  <a:pt x="187" y="557"/>
                </a:lnTo>
                <a:lnTo>
                  <a:pt x="184" y="549"/>
                </a:lnTo>
                <a:lnTo>
                  <a:pt x="178" y="540"/>
                </a:lnTo>
                <a:lnTo>
                  <a:pt x="176" y="527"/>
                </a:lnTo>
                <a:lnTo>
                  <a:pt x="176" y="513"/>
                </a:lnTo>
                <a:lnTo>
                  <a:pt x="178" y="503"/>
                </a:lnTo>
                <a:lnTo>
                  <a:pt x="180" y="493"/>
                </a:lnTo>
                <a:lnTo>
                  <a:pt x="178" y="479"/>
                </a:lnTo>
                <a:lnTo>
                  <a:pt x="174" y="467"/>
                </a:lnTo>
                <a:lnTo>
                  <a:pt x="169" y="458"/>
                </a:lnTo>
                <a:lnTo>
                  <a:pt x="180" y="458"/>
                </a:lnTo>
                <a:lnTo>
                  <a:pt x="188" y="458"/>
                </a:lnTo>
                <a:lnTo>
                  <a:pt x="196" y="458"/>
                </a:lnTo>
                <a:lnTo>
                  <a:pt x="203" y="457"/>
                </a:lnTo>
                <a:lnTo>
                  <a:pt x="211" y="457"/>
                </a:lnTo>
                <a:lnTo>
                  <a:pt x="219" y="456"/>
                </a:lnTo>
                <a:lnTo>
                  <a:pt x="229" y="456"/>
                </a:lnTo>
                <a:lnTo>
                  <a:pt x="241" y="455"/>
                </a:lnTo>
                <a:close/>
              </a:path>
            </a:pathLst>
          </a:custGeom>
          <a:solidFill>
            <a:srgbClr val="96969A"/>
          </a:solidFill>
          <a:ln w="9525">
            <a:noFill/>
            <a:round/>
            <a:headEnd/>
            <a:tailEnd/>
          </a:ln>
        </p:spPr>
        <p:txBody>
          <a:bodyPr/>
          <a:lstStyle/>
          <a:p>
            <a:endParaRPr lang="el-GR"/>
          </a:p>
        </p:txBody>
      </p:sp>
      <p:sp>
        <p:nvSpPr>
          <p:cNvPr id="224286" name="Freeform 30"/>
          <p:cNvSpPr>
            <a:spLocks/>
          </p:cNvSpPr>
          <p:nvPr/>
        </p:nvSpPr>
        <p:spPr bwMode="auto">
          <a:xfrm>
            <a:off x="8277225" y="2555875"/>
            <a:ext cx="309563" cy="573088"/>
          </a:xfrm>
          <a:custGeom>
            <a:avLst/>
            <a:gdLst/>
            <a:ahLst/>
            <a:cxnLst>
              <a:cxn ang="0">
                <a:pos x="298" y="17"/>
              </a:cxn>
              <a:cxn ang="0">
                <a:pos x="242" y="1"/>
              </a:cxn>
              <a:cxn ang="0">
                <a:pos x="202" y="30"/>
              </a:cxn>
              <a:cxn ang="0">
                <a:pos x="195" y="75"/>
              </a:cxn>
              <a:cxn ang="0">
                <a:pos x="211" y="97"/>
              </a:cxn>
              <a:cxn ang="0">
                <a:pos x="196" y="114"/>
              </a:cxn>
              <a:cxn ang="0">
                <a:pos x="162" y="121"/>
              </a:cxn>
              <a:cxn ang="0">
                <a:pos x="129" y="154"/>
              </a:cxn>
              <a:cxn ang="0">
                <a:pos x="93" y="199"/>
              </a:cxn>
              <a:cxn ang="0">
                <a:pos x="54" y="241"/>
              </a:cxn>
              <a:cxn ang="0">
                <a:pos x="36" y="276"/>
              </a:cxn>
              <a:cxn ang="0">
                <a:pos x="11" y="287"/>
              </a:cxn>
              <a:cxn ang="0">
                <a:pos x="8" y="317"/>
              </a:cxn>
              <a:cxn ang="0">
                <a:pos x="41" y="328"/>
              </a:cxn>
              <a:cxn ang="0">
                <a:pos x="58" y="312"/>
              </a:cxn>
              <a:cxn ang="0">
                <a:pos x="76" y="293"/>
              </a:cxn>
              <a:cxn ang="0">
                <a:pos x="111" y="260"/>
              </a:cxn>
              <a:cxn ang="0">
                <a:pos x="147" y="232"/>
              </a:cxn>
              <a:cxn ang="0">
                <a:pos x="146" y="358"/>
              </a:cxn>
              <a:cxn ang="0">
                <a:pos x="146" y="543"/>
              </a:cxn>
              <a:cxn ang="0">
                <a:pos x="162" y="583"/>
              </a:cxn>
              <a:cxn ang="0">
                <a:pos x="121" y="601"/>
              </a:cxn>
              <a:cxn ang="0">
                <a:pos x="141" y="622"/>
              </a:cxn>
              <a:cxn ang="0">
                <a:pos x="178" y="616"/>
              </a:cxn>
              <a:cxn ang="0">
                <a:pos x="215" y="609"/>
              </a:cxn>
              <a:cxn ang="0">
                <a:pos x="229" y="580"/>
              </a:cxn>
              <a:cxn ang="0">
                <a:pos x="226" y="513"/>
              </a:cxn>
              <a:cxn ang="0">
                <a:pos x="240" y="406"/>
              </a:cxn>
              <a:cxn ang="0">
                <a:pos x="272" y="472"/>
              </a:cxn>
              <a:cxn ang="0">
                <a:pos x="266" y="579"/>
              </a:cxn>
              <a:cxn ang="0">
                <a:pos x="270" y="594"/>
              </a:cxn>
              <a:cxn ang="0">
                <a:pos x="295" y="624"/>
              </a:cxn>
              <a:cxn ang="0">
                <a:pos x="344" y="613"/>
              </a:cxn>
              <a:cxn ang="0">
                <a:pos x="339" y="593"/>
              </a:cxn>
              <a:cxn ang="0">
                <a:pos x="340" y="585"/>
              </a:cxn>
              <a:cxn ang="0">
                <a:pos x="344" y="488"/>
              </a:cxn>
              <a:cxn ang="0">
                <a:pos x="340" y="376"/>
              </a:cxn>
              <a:cxn ang="0">
                <a:pos x="342" y="301"/>
              </a:cxn>
              <a:cxn ang="0">
                <a:pos x="354" y="215"/>
              </a:cxn>
              <a:cxn ang="0">
                <a:pos x="395" y="248"/>
              </a:cxn>
              <a:cxn ang="0">
                <a:pos x="428" y="282"/>
              </a:cxn>
              <a:cxn ang="0">
                <a:pos x="457" y="312"/>
              </a:cxn>
              <a:cxn ang="0">
                <a:pos x="480" y="325"/>
              </a:cxn>
              <a:cxn ang="0">
                <a:pos x="509" y="315"/>
              </a:cxn>
              <a:cxn ang="0">
                <a:pos x="480" y="277"/>
              </a:cxn>
              <a:cxn ang="0">
                <a:pos x="447" y="230"/>
              </a:cxn>
              <a:cxn ang="0">
                <a:pos x="416" y="190"/>
              </a:cxn>
              <a:cxn ang="0">
                <a:pos x="370" y="142"/>
              </a:cxn>
              <a:cxn ang="0">
                <a:pos x="336" y="122"/>
              </a:cxn>
              <a:cxn ang="0">
                <a:pos x="305" y="113"/>
              </a:cxn>
              <a:cxn ang="0">
                <a:pos x="301" y="94"/>
              </a:cxn>
              <a:cxn ang="0">
                <a:pos x="313" y="54"/>
              </a:cxn>
            </a:cxnLst>
            <a:rect l="0" t="0" r="r" b="b"/>
            <a:pathLst>
              <a:path w="512" h="625">
                <a:moveTo>
                  <a:pt x="305" y="52"/>
                </a:moveTo>
                <a:lnTo>
                  <a:pt x="305" y="43"/>
                </a:lnTo>
                <a:lnTo>
                  <a:pt x="303" y="34"/>
                </a:lnTo>
                <a:lnTo>
                  <a:pt x="302" y="26"/>
                </a:lnTo>
                <a:lnTo>
                  <a:pt x="298" y="17"/>
                </a:lnTo>
                <a:lnTo>
                  <a:pt x="292" y="11"/>
                </a:lnTo>
                <a:lnTo>
                  <a:pt x="283" y="5"/>
                </a:lnTo>
                <a:lnTo>
                  <a:pt x="272" y="1"/>
                </a:lnTo>
                <a:lnTo>
                  <a:pt x="257" y="0"/>
                </a:lnTo>
                <a:lnTo>
                  <a:pt x="242" y="1"/>
                </a:lnTo>
                <a:lnTo>
                  <a:pt x="228" y="5"/>
                </a:lnTo>
                <a:lnTo>
                  <a:pt x="218" y="9"/>
                </a:lnTo>
                <a:lnTo>
                  <a:pt x="210" y="15"/>
                </a:lnTo>
                <a:lnTo>
                  <a:pt x="205" y="22"/>
                </a:lnTo>
                <a:lnTo>
                  <a:pt x="202" y="30"/>
                </a:lnTo>
                <a:lnTo>
                  <a:pt x="200" y="37"/>
                </a:lnTo>
                <a:lnTo>
                  <a:pt x="200" y="45"/>
                </a:lnTo>
                <a:lnTo>
                  <a:pt x="194" y="49"/>
                </a:lnTo>
                <a:lnTo>
                  <a:pt x="192" y="61"/>
                </a:lnTo>
                <a:lnTo>
                  <a:pt x="195" y="75"/>
                </a:lnTo>
                <a:lnTo>
                  <a:pt x="200" y="80"/>
                </a:lnTo>
                <a:lnTo>
                  <a:pt x="203" y="86"/>
                </a:lnTo>
                <a:lnTo>
                  <a:pt x="206" y="90"/>
                </a:lnTo>
                <a:lnTo>
                  <a:pt x="209" y="95"/>
                </a:lnTo>
                <a:lnTo>
                  <a:pt x="211" y="97"/>
                </a:lnTo>
                <a:lnTo>
                  <a:pt x="206" y="98"/>
                </a:lnTo>
                <a:lnTo>
                  <a:pt x="200" y="99"/>
                </a:lnTo>
                <a:lnTo>
                  <a:pt x="198" y="104"/>
                </a:lnTo>
                <a:lnTo>
                  <a:pt x="202" y="113"/>
                </a:lnTo>
                <a:lnTo>
                  <a:pt x="196" y="114"/>
                </a:lnTo>
                <a:lnTo>
                  <a:pt x="189" y="114"/>
                </a:lnTo>
                <a:lnTo>
                  <a:pt x="183" y="116"/>
                </a:lnTo>
                <a:lnTo>
                  <a:pt x="176" y="117"/>
                </a:lnTo>
                <a:lnTo>
                  <a:pt x="167" y="119"/>
                </a:lnTo>
                <a:lnTo>
                  <a:pt x="162" y="121"/>
                </a:lnTo>
                <a:lnTo>
                  <a:pt x="157" y="124"/>
                </a:lnTo>
                <a:lnTo>
                  <a:pt x="152" y="128"/>
                </a:lnTo>
                <a:lnTo>
                  <a:pt x="147" y="134"/>
                </a:lnTo>
                <a:lnTo>
                  <a:pt x="139" y="143"/>
                </a:lnTo>
                <a:lnTo>
                  <a:pt x="129" y="154"/>
                </a:lnTo>
                <a:lnTo>
                  <a:pt x="119" y="165"/>
                </a:lnTo>
                <a:lnTo>
                  <a:pt x="110" y="176"/>
                </a:lnTo>
                <a:lnTo>
                  <a:pt x="102" y="186"/>
                </a:lnTo>
                <a:lnTo>
                  <a:pt x="96" y="194"/>
                </a:lnTo>
                <a:lnTo>
                  <a:pt x="93" y="199"/>
                </a:lnTo>
                <a:lnTo>
                  <a:pt x="88" y="203"/>
                </a:lnTo>
                <a:lnTo>
                  <a:pt x="81" y="210"/>
                </a:lnTo>
                <a:lnTo>
                  <a:pt x="71" y="220"/>
                </a:lnTo>
                <a:lnTo>
                  <a:pt x="63" y="231"/>
                </a:lnTo>
                <a:lnTo>
                  <a:pt x="54" y="241"/>
                </a:lnTo>
                <a:lnTo>
                  <a:pt x="45" y="252"/>
                </a:lnTo>
                <a:lnTo>
                  <a:pt x="39" y="260"/>
                </a:lnTo>
                <a:lnTo>
                  <a:pt x="36" y="267"/>
                </a:lnTo>
                <a:lnTo>
                  <a:pt x="37" y="271"/>
                </a:lnTo>
                <a:lnTo>
                  <a:pt x="36" y="276"/>
                </a:lnTo>
                <a:lnTo>
                  <a:pt x="33" y="279"/>
                </a:lnTo>
                <a:lnTo>
                  <a:pt x="28" y="280"/>
                </a:lnTo>
                <a:lnTo>
                  <a:pt x="23" y="282"/>
                </a:lnTo>
                <a:lnTo>
                  <a:pt x="18" y="284"/>
                </a:lnTo>
                <a:lnTo>
                  <a:pt x="11" y="287"/>
                </a:lnTo>
                <a:lnTo>
                  <a:pt x="6" y="292"/>
                </a:lnTo>
                <a:lnTo>
                  <a:pt x="3" y="298"/>
                </a:lnTo>
                <a:lnTo>
                  <a:pt x="0" y="304"/>
                </a:lnTo>
                <a:lnTo>
                  <a:pt x="3" y="310"/>
                </a:lnTo>
                <a:lnTo>
                  <a:pt x="8" y="317"/>
                </a:lnTo>
                <a:lnTo>
                  <a:pt x="22" y="325"/>
                </a:lnTo>
                <a:lnTo>
                  <a:pt x="32" y="325"/>
                </a:lnTo>
                <a:lnTo>
                  <a:pt x="36" y="323"/>
                </a:lnTo>
                <a:lnTo>
                  <a:pt x="39" y="324"/>
                </a:lnTo>
                <a:lnTo>
                  <a:pt x="41" y="328"/>
                </a:lnTo>
                <a:lnTo>
                  <a:pt x="44" y="329"/>
                </a:lnTo>
                <a:lnTo>
                  <a:pt x="47" y="328"/>
                </a:lnTo>
                <a:lnTo>
                  <a:pt x="51" y="323"/>
                </a:lnTo>
                <a:lnTo>
                  <a:pt x="55" y="317"/>
                </a:lnTo>
                <a:lnTo>
                  <a:pt x="58" y="312"/>
                </a:lnTo>
                <a:lnTo>
                  <a:pt x="59" y="307"/>
                </a:lnTo>
                <a:lnTo>
                  <a:pt x="59" y="302"/>
                </a:lnTo>
                <a:lnTo>
                  <a:pt x="63" y="302"/>
                </a:lnTo>
                <a:lnTo>
                  <a:pt x="69" y="299"/>
                </a:lnTo>
                <a:lnTo>
                  <a:pt x="76" y="293"/>
                </a:lnTo>
                <a:lnTo>
                  <a:pt x="85" y="286"/>
                </a:lnTo>
                <a:lnTo>
                  <a:pt x="93" y="278"/>
                </a:lnTo>
                <a:lnTo>
                  <a:pt x="102" y="270"/>
                </a:lnTo>
                <a:lnTo>
                  <a:pt x="107" y="264"/>
                </a:lnTo>
                <a:lnTo>
                  <a:pt x="111" y="260"/>
                </a:lnTo>
                <a:lnTo>
                  <a:pt x="119" y="250"/>
                </a:lnTo>
                <a:lnTo>
                  <a:pt x="130" y="238"/>
                </a:lnTo>
                <a:lnTo>
                  <a:pt x="143" y="224"/>
                </a:lnTo>
                <a:lnTo>
                  <a:pt x="151" y="209"/>
                </a:lnTo>
                <a:lnTo>
                  <a:pt x="147" y="232"/>
                </a:lnTo>
                <a:lnTo>
                  <a:pt x="141" y="268"/>
                </a:lnTo>
                <a:lnTo>
                  <a:pt x="139" y="302"/>
                </a:lnTo>
                <a:lnTo>
                  <a:pt x="146" y="323"/>
                </a:lnTo>
                <a:lnTo>
                  <a:pt x="146" y="338"/>
                </a:lnTo>
                <a:lnTo>
                  <a:pt x="146" y="358"/>
                </a:lnTo>
                <a:lnTo>
                  <a:pt x="148" y="376"/>
                </a:lnTo>
                <a:lnTo>
                  <a:pt x="152" y="388"/>
                </a:lnTo>
                <a:lnTo>
                  <a:pt x="150" y="422"/>
                </a:lnTo>
                <a:lnTo>
                  <a:pt x="147" y="483"/>
                </a:lnTo>
                <a:lnTo>
                  <a:pt x="146" y="543"/>
                </a:lnTo>
                <a:lnTo>
                  <a:pt x="148" y="577"/>
                </a:lnTo>
                <a:lnTo>
                  <a:pt x="152" y="579"/>
                </a:lnTo>
                <a:lnTo>
                  <a:pt x="158" y="581"/>
                </a:lnTo>
                <a:lnTo>
                  <a:pt x="161" y="583"/>
                </a:lnTo>
                <a:lnTo>
                  <a:pt x="162" y="583"/>
                </a:lnTo>
                <a:lnTo>
                  <a:pt x="155" y="587"/>
                </a:lnTo>
                <a:lnTo>
                  <a:pt x="146" y="592"/>
                </a:lnTo>
                <a:lnTo>
                  <a:pt x="136" y="596"/>
                </a:lnTo>
                <a:lnTo>
                  <a:pt x="128" y="598"/>
                </a:lnTo>
                <a:lnTo>
                  <a:pt x="121" y="601"/>
                </a:lnTo>
                <a:lnTo>
                  <a:pt x="117" y="607"/>
                </a:lnTo>
                <a:lnTo>
                  <a:pt x="117" y="614"/>
                </a:lnTo>
                <a:lnTo>
                  <a:pt x="126" y="620"/>
                </a:lnTo>
                <a:lnTo>
                  <a:pt x="133" y="621"/>
                </a:lnTo>
                <a:lnTo>
                  <a:pt x="141" y="622"/>
                </a:lnTo>
                <a:lnTo>
                  <a:pt x="150" y="622"/>
                </a:lnTo>
                <a:lnTo>
                  <a:pt x="158" y="621"/>
                </a:lnTo>
                <a:lnTo>
                  <a:pt x="165" y="620"/>
                </a:lnTo>
                <a:lnTo>
                  <a:pt x="172" y="618"/>
                </a:lnTo>
                <a:lnTo>
                  <a:pt x="178" y="616"/>
                </a:lnTo>
                <a:lnTo>
                  <a:pt x="183" y="615"/>
                </a:lnTo>
                <a:lnTo>
                  <a:pt x="189" y="613"/>
                </a:lnTo>
                <a:lnTo>
                  <a:pt x="199" y="610"/>
                </a:lnTo>
                <a:lnTo>
                  <a:pt x="209" y="609"/>
                </a:lnTo>
                <a:lnTo>
                  <a:pt x="215" y="609"/>
                </a:lnTo>
                <a:lnTo>
                  <a:pt x="222" y="608"/>
                </a:lnTo>
                <a:lnTo>
                  <a:pt x="226" y="602"/>
                </a:lnTo>
                <a:lnTo>
                  <a:pt x="229" y="593"/>
                </a:lnTo>
                <a:lnTo>
                  <a:pt x="225" y="580"/>
                </a:lnTo>
                <a:lnTo>
                  <a:pt x="229" y="580"/>
                </a:lnTo>
                <a:lnTo>
                  <a:pt x="233" y="578"/>
                </a:lnTo>
                <a:lnTo>
                  <a:pt x="233" y="573"/>
                </a:lnTo>
                <a:lnTo>
                  <a:pt x="232" y="565"/>
                </a:lnTo>
                <a:lnTo>
                  <a:pt x="229" y="545"/>
                </a:lnTo>
                <a:lnTo>
                  <a:pt x="226" y="513"/>
                </a:lnTo>
                <a:lnTo>
                  <a:pt x="225" y="482"/>
                </a:lnTo>
                <a:lnTo>
                  <a:pt x="225" y="465"/>
                </a:lnTo>
                <a:lnTo>
                  <a:pt x="228" y="451"/>
                </a:lnTo>
                <a:lnTo>
                  <a:pt x="233" y="429"/>
                </a:lnTo>
                <a:lnTo>
                  <a:pt x="240" y="406"/>
                </a:lnTo>
                <a:lnTo>
                  <a:pt x="243" y="391"/>
                </a:lnTo>
                <a:lnTo>
                  <a:pt x="250" y="410"/>
                </a:lnTo>
                <a:lnTo>
                  <a:pt x="259" y="432"/>
                </a:lnTo>
                <a:lnTo>
                  <a:pt x="268" y="453"/>
                </a:lnTo>
                <a:lnTo>
                  <a:pt x="272" y="472"/>
                </a:lnTo>
                <a:lnTo>
                  <a:pt x="270" y="495"/>
                </a:lnTo>
                <a:lnTo>
                  <a:pt x="268" y="526"/>
                </a:lnTo>
                <a:lnTo>
                  <a:pt x="265" y="556"/>
                </a:lnTo>
                <a:lnTo>
                  <a:pt x="263" y="578"/>
                </a:lnTo>
                <a:lnTo>
                  <a:pt x="266" y="579"/>
                </a:lnTo>
                <a:lnTo>
                  <a:pt x="270" y="580"/>
                </a:lnTo>
                <a:lnTo>
                  <a:pt x="272" y="581"/>
                </a:lnTo>
                <a:lnTo>
                  <a:pt x="273" y="581"/>
                </a:lnTo>
                <a:lnTo>
                  <a:pt x="272" y="587"/>
                </a:lnTo>
                <a:lnTo>
                  <a:pt x="270" y="594"/>
                </a:lnTo>
                <a:lnTo>
                  <a:pt x="272" y="602"/>
                </a:lnTo>
                <a:lnTo>
                  <a:pt x="273" y="609"/>
                </a:lnTo>
                <a:lnTo>
                  <a:pt x="277" y="615"/>
                </a:lnTo>
                <a:lnTo>
                  <a:pt x="284" y="621"/>
                </a:lnTo>
                <a:lnTo>
                  <a:pt x="295" y="624"/>
                </a:lnTo>
                <a:lnTo>
                  <a:pt x="310" y="625"/>
                </a:lnTo>
                <a:lnTo>
                  <a:pt x="324" y="624"/>
                </a:lnTo>
                <a:lnTo>
                  <a:pt x="335" y="622"/>
                </a:lnTo>
                <a:lnTo>
                  <a:pt x="340" y="617"/>
                </a:lnTo>
                <a:lnTo>
                  <a:pt x="344" y="613"/>
                </a:lnTo>
                <a:lnTo>
                  <a:pt x="344" y="608"/>
                </a:lnTo>
                <a:lnTo>
                  <a:pt x="344" y="603"/>
                </a:lnTo>
                <a:lnTo>
                  <a:pt x="343" y="600"/>
                </a:lnTo>
                <a:lnTo>
                  <a:pt x="342" y="598"/>
                </a:lnTo>
                <a:lnTo>
                  <a:pt x="339" y="593"/>
                </a:lnTo>
                <a:lnTo>
                  <a:pt x="335" y="590"/>
                </a:lnTo>
                <a:lnTo>
                  <a:pt x="333" y="586"/>
                </a:lnTo>
                <a:lnTo>
                  <a:pt x="332" y="585"/>
                </a:lnTo>
                <a:lnTo>
                  <a:pt x="338" y="586"/>
                </a:lnTo>
                <a:lnTo>
                  <a:pt x="340" y="585"/>
                </a:lnTo>
                <a:lnTo>
                  <a:pt x="343" y="584"/>
                </a:lnTo>
                <a:lnTo>
                  <a:pt x="344" y="584"/>
                </a:lnTo>
                <a:lnTo>
                  <a:pt x="344" y="562"/>
                </a:lnTo>
                <a:lnTo>
                  <a:pt x="344" y="525"/>
                </a:lnTo>
                <a:lnTo>
                  <a:pt x="344" y="488"/>
                </a:lnTo>
                <a:lnTo>
                  <a:pt x="346" y="467"/>
                </a:lnTo>
                <a:lnTo>
                  <a:pt x="346" y="450"/>
                </a:lnTo>
                <a:lnTo>
                  <a:pt x="343" y="421"/>
                </a:lnTo>
                <a:lnTo>
                  <a:pt x="342" y="392"/>
                </a:lnTo>
                <a:lnTo>
                  <a:pt x="340" y="376"/>
                </a:lnTo>
                <a:lnTo>
                  <a:pt x="340" y="364"/>
                </a:lnTo>
                <a:lnTo>
                  <a:pt x="342" y="345"/>
                </a:lnTo>
                <a:lnTo>
                  <a:pt x="340" y="327"/>
                </a:lnTo>
                <a:lnTo>
                  <a:pt x="339" y="315"/>
                </a:lnTo>
                <a:lnTo>
                  <a:pt x="342" y="301"/>
                </a:lnTo>
                <a:lnTo>
                  <a:pt x="344" y="276"/>
                </a:lnTo>
                <a:lnTo>
                  <a:pt x="346" y="240"/>
                </a:lnTo>
                <a:lnTo>
                  <a:pt x="342" y="202"/>
                </a:lnTo>
                <a:lnTo>
                  <a:pt x="347" y="208"/>
                </a:lnTo>
                <a:lnTo>
                  <a:pt x="354" y="215"/>
                </a:lnTo>
                <a:lnTo>
                  <a:pt x="362" y="222"/>
                </a:lnTo>
                <a:lnTo>
                  <a:pt x="372" y="230"/>
                </a:lnTo>
                <a:lnTo>
                  <a:pt x="380" y="237"/>
                </a:lnTo>
                <a:lnTo>
                  <a:pt x="388" y="244"/>
                </a:lnTo>
                <a:lnTo>
                  <a:pt x="395" y="248"/>
                </a:lnTo>
                <a:lnTo>
                  <a:pt x="401" y="252"/>
                </a:lnTo>
                <a:lnTo>
                  <a:pt x="405" y="257"/>
                </a:lnTo>
                <a:lnTo>
                  <a:pt x="412" y="264"/>
                </a:lnTo>
                <a:lnTo>
                  <a:pt x="420" y="274"/>
                </a:lnTo>
                <a:lnTo>
                  <a:pt x="428" y="282"/>
                </a:lnTo>
                <a:lnTo>
                  <a:pt x="436" y="291"/>
                </a:lnTo>
                <a:lnTo>
                  <a:pt x="443" y="298"/>
                </a:lnTo>
                <a:lnTo>
                  <a:pt x="450" y="304"/>
                </a:lnTo>
                <a:lnTo>
                  <a:pt x="453" y="306"/>
                </a:lnTo>
                <a:lnTo>
                  <a:pt x="457" y="312"/>
                </a:lnTo>
                <a:lnTo>
                  <a:pt x="462" y="319"/>
                </a:lnTo>
                <a:lnTo>
                  <a:pt x="468" y="324"/>
                </a:lnTo>
                <a:lnTo>
                  <a:pt x="472" y="328"/>
                </a:lnTo>
                <a:lnTo>
                  <a:pt x="476" y="327"/>
                </a:lnTo>
                <a:lnTo>
                  <a:pt x="480" y="325"/>
                </a:lnTo>
                <a:lnTo>
                  <a:pt x="483" y="325"/>
                </a:lnTo>
                <a:lnTo>
                  <a:pt x="487" y="327"/>
                </a:lnTo>
                <a:lnTo>
                  <a:pt x="494" y="327"/>
                </a:lnTo>
                <a:lnTo>
                  <a:pt x="502" y="323"/>
                </a:lnTo>
                <a:lnTo>
                  <a:pt x="509" y="315"/>
                </a:lnTo>
                <a:lnTo>
                  <a:pt x="512" y="301"/>
                </a:lnTo>
                <a:lnTo>
                  <a:pt x="508" y="290"/>
                </a:lnTo>
                <a:lnTo>
                  <a:pt x="499" y="285"/>
                </a:lnTo>
                <a:lnTo>
                  <a:pt x="490" y="283"/>
                </a:lnTo>
                <a:lnTo>
                  <a:pt x="480" y="277"/>
                </a:lnTo>
                <a:lnTo>
                  <a:pt x="476" y="271"/>
                </a:lnTo>
                <a:lnTo>
                  <a:pt x="471" y="263"/>
                </a:lnTo>
                <a:lnTo>
                  <a:pt x="464" y="253"/>
                </a:lnTo>
                <a:lnTo>
                  <a:pt x="456" y="241"/>
                </a:lnTo>
                <a:lnTo>
                  <a:pt x="447" y="230"/>
                </a:lnTo>
                <a:lnTo>
                  <a:pt x="439" y="219"/>
                </a:lnTo>
                <a:lnTo>
                  <a:pt x="432" y="211"/>
                </a:lnTo>
                <a:lnTo>
                  <a:pt x="428" y="205"/>
                </a:lnTo>
                <a:lnTo>
                  <a:pt x="424" y="200"/>
                </a:lnTo>
                <a:lnTo>
                  <a:pt x="416" y="190"/>
                </a:lnTo>
                <a:lnTo>
                  <a:pt x="408" y="181"/>
                </a:lnTo>
                <a:lnTo>
                  <a:pt x="397" y="170"/>
                </a:lnTo>
                <a:lnTo>
                  <a:pt x="387" y="159"/>
                </a:lnTo>
                <a:lnTo>
                  <a:pt x="377" y="150"/>
                </a:lnTo>
                <a:lnTo>
                  <a:pt x="370" y="142"/>
                </a:lnTo>
                <a:lnTo>
                  <a:pt x="365" y="136"/>
                </a:lnTo>
                <a:lnTo>
                  <a:pt x="361" y="132"/>
                </a:lnTo>
                <a:lnTo>
                  <a:pt x="354" y="128"/>
                </a:lnTo>
                <a:lnTo>
                  <a:pt x="346" y="125"/>
                </a:lnTo>
                <a:lnTo>
                  <a:pt x="336" y="122"/>
                </a:lnTo>
                <a:lnTo>
                  <a:pt x="327" y="120"/>
                </a:lnTo>
                <a:lnTo>
                  <a:pt x="317" y="119"/>
                </a:lnTo>
                <a:lnTo>
                  <a:pt x="309" y="119"/>
                </a:lnTo>
                <a:lnTo>
                  <a:pt x="302" y="119"/>
                </a:lnTo>
                <a:lnTo>
                  <a:pt x="305" y="113"/>
                </a:lnTo>
                <a:lnTo>
                  <a:pt x="306" y="110"/>
                </a:lnTo>
                <a:lnTo>
                  <a:pt x="305" y="106"/>
                </a:lnTo>
                <a:lnTo>
                  <a:pt x="294" y="103"/>
                </a:lnTo>
                <a:lnTo>
                  <a:pt x="298" y="99"/>
                </a:lnTo>
                <a:lnTo>
                  <a:pt x="301" y="94"/>
                </a:lnTo>
                <a:lnTo>
                  <a:pt x="302" y="89"/>
                </a:lnTo>
                <a:lnTo>
                  <a:pt x="302" y="86"/>
                </a:lnTo>
                <a:lnTo>
                  <a:pt x="310" y="82"/>
                </a:lnTo>
                <a:lnTo>
                  <a:pt x="314" y="68"/>
                </a:lnTo>
                <a:lnTo>
                  <a:pt x="313" y="54"/>
                </a:lnTo>
                <a:lnTo>
                  <a:pt x="305" y="52"/>
                </a:lnTo>
                <a:close/>
              </a:path>
            </a:pathLst>
          </a:custGeom>
          <a:solidFill>
            <a:srgbClr val="96969A"/>
          </a:solidFill>
          <a:ln w="9525">
            <a:noFill/>
            <a:round/>
            <a:headEnd/>
            <a:tailEnd/>
          </a:ln>
        </p:spPr>
        <p:txBody>
          <a:bodyPr/>
          <a:lstStyle/>
          <a:p>
            <a:endParaRPr lang="el-GR"/>
          </a:p>
        </p:txBody>
      </p:sp>
      <p:sp>
        <p:nvSpPr>
          <p:cNvPr id="224287" name="Freeform 31"/>
          <p:cNvSpPr>
            <a:spLocks/>
          </p:cNvSpPr>
          <p:nvPr/>
        </p:nvSpPr>
        <p:spPr bwMode="auto">
          <a:xfrm>
            <a:off x="8561388" y="2806700"/>
            <a:ext cx="173037" cy="317500"/>
          </a:xfrm>
          <a:custGeom>
            <a:avLst/>
            <a:gdLst/>
            <a:ahLst/>
            <a:cxnLst>
              <a:cxn ang="0">
                <a:pos x="265" y="117"/>
              </a:cxn>
              <a:cxn ang="0">
                <a:pos x="274" y="75"/>
              </a:cxn>
              <a:cxn ang="0">
                <a:pos x="269" y="49"/>
              </a:cxn>
              <a:cxn ang="0">
                <a:pos x="282" y="27"/>
              </a:cxn>
              <a:cxn ang="0">
                <a:pos x="255" y="12"/>
              </a:cxn>
              <a:cxn ang="0">
                <a:pos x="248" y="26"/>
              </a:cxn>
              <a:cxn ang="0">
                <a:pos x="248" y="44"/>
              </a:cxn>
              <a:cxn ang="0">
                <a:pos x="249" y="57"/>
              </a:cxn>
              <a:cxn ang="0">
                <a:pos x="243" y="82"/>
              </a:cxn>
              <a:cxn ang="0">
                <a:pos x="240" y="94"/>
              </a:cxn>
              <a:cxn ang="0">
                <a:pos x="222" y="92"/>
              </a:cxn>
              <a:cxn ang="0">
                <a:pos x="199" y="94"/>
              </a:cxn>
              <a:cxn ang="0">
                <a:pos x="201" y="65"/>
              </a:cxn>
              <a:cxn ang="0">
                <a:pos x="180" y="20"/>
              </a:cxn>
              <a:cxn ang="0">
                <a:pos x="159" y="3"/>
              </a:cxn>
              <a:cxn ang="0">
                <a:pos x="137" y="3"/>
              </a:cxn>
              <a:cxn ang="0">
                <a:pos x="112" y="7"/>
              </a:cxn>
              <a:cxn ang="0">
                <a:pos x="97" y="47"/>
              </a:cxn>
              <a:cxn ang="0">
                <a:pos x="99" y="97"/>
              </a:cxn>
              <a:cxn ang="0">
                <a:pos x="75" y="94"/>
              </a:cxn>
              <a:cxn ang="0">
                <a:pos x="52" y="98"/>
              </a:cxn>
              <a:cxn ang="0">
                <a:pos x="45" y="86"/>
              </a:cxn>
              <a:cxn ang="0">
                <a:pos x="33" y="48"/>
              </a:cxn>
              <a:cxn ang="0">
                <a:pos x="31" y="16"/>
              </a:cxn>
              <a:cxn ang="0">
                <a:pos x="1" y="19"/>
              </a:cxn>
              <a:cxn ang="0">
                <a:pos x="1" y="34"/>
              </a:cxn>
              <a:cxn ang="0">
                <a:pos x="15" y="50"/>
              </a:cxn>
              <a:cxn ang="0">
                <a:pos x="20" y="103"/>
              </a:cxn>
              <a:cxn ang="0">
                <a:pos x="42" y="122"/>
              </a:cxn>
              <a:cxn ang="0">
                <a:pos x="46" y="125"/>
              </a:cxn>
              <a:cxn ang="0">
                <a:pos x="46" y="132"/>
              </a:cxn>
              <a:cxn ang="0">
                <a:pos x="64" y="132"/>
              </a:cxn>
              <a:cxn ang="0">
                <a:pos x="90" y="131"/>
              </a:cxn>
              <a:cxn ang="0">
                <a:pos x="99" y="150"/>
              </a:cxn>
              <a:cxn ang="0">
                <a:pos x="88" y="259"/>
              </a:cxn>
              <a:cxn ang="0">
                <a:pos x="112" y="259"/>
              </a:cxn>
              <a:cxn ang="0">
                <a:pos x="129" y="296"/>
              </a:cxn>
              <a:cxn ang="0">
                <a:pos x="126" y="327"/>
              </a:cxn>
              <a:cxn ang="0">
                <a:pos x="99" y="335"/>
              </a:cxn>
              <a:cxn ang="0">
                <a:pos x="96" y="346"/>
              </a:cxn>
              <a:cxn ang="0">
                <a:pos x="116" y="347"/>
              </a:cxn>
              <a:cxn ang="0">
                <a:pos x="148" y="346"/>
              </a:cxn>
              <a:cxn ang="0">
                <a:pos x="164" y="346"/>
              </a:cxn>
              <a:cxn ang="0">
                <a:pos x="152" y="293"/>
              </a:cxn>
              <a:cxn ang="0">
                <a:pos x="167" y="260"/>
              </a:cxn>
              <a:cxn ang="0">
                <a:pos x="178" y="264"/>
              </a:cxn>
              <a:cxn ang="0">
                <a:pos x="174" y="333"/>
              </a:cxn>
              <a:cxn ang="0">
                <a:pos x="182" y="346"/>
              </a:cxn>
              <a:cxn ang="0">
                <a:pos x="211" y="347"/>
              </a:cxn>
              <a:cxn ang="0">
                <a:pos x="236" y="347"/>
              </a:cxn>
              <a:cxn ang="0">
                <a:pos x="244" y="338"/>
              </a:cxn>
              <a:cxn ang="0">
                <a:pos x="222" y="331"/>
              </a:cxn>
              <a:cxn ang="0">
                <a:pos x="204" y="315"/>
              </a:cxn>
              <a:cxn ang="0">
                <a:pos x="211" y="259"/>
              </a:cxn>
              <a:cxn ang="0">
                <a:pos x="240" y="259"/>
              </a:cxn>
              <a:cxn ang="0">
                <a:pos x="236" y="235"/>
              </a:cxn>
              <a:cxn ang="0">
                <a:pos x="215" y="173"/>
              </a:cxn>
              <a:cxn ang="0">
                <a:pos x="196" y="128"/>
              </a:cxn>
              <a:cxn ang="0">
                <a:pos x="218" y="131"/>
              </a:cxn>
              <a:cxn ang="0">
                <a:pos x="243" y="133"/>
              </a:cxn>
              <a:cxn ang="0">
                <a:pos x="249" y="132"/>
              </a:cxn>
              <a:cxn ang="0">
                <a:pos x="249" y="121"/>
              </a:cxn>
            </a:cxnLst>
            <a:rect l="0" t="0" r="r" b="b"/>
            <a:pathLst>
              <a:path w="282" h="347">
                <a:moveTo>
                  <a:pt x="249" y="121"/>
                </a:moveTo>
                <a:lnTo>
                  <a:pt x="258" y="121"/>
                </a:lnTo>
                <a:lnTo>
                  <a:pt x="265" y="117"/>
                </a:lnTo>
                <a:lnTo>
                  <a:pt x="270" y="109"/>
                </a:lnTo>
                <a:lnTo>
                  <a:pt x="273" y="95"/>
                </a:lnTo>
                <a:lnTo>
                  <a:pt x="274" y="75"/>
                </a:lnTo>
                <a:lnTo>
                  <a:pt x="273" y="61"/>
                </a:lnTo>
                <a:lnTo>
                  <a:pt x="270" y="54"/>
                </a:lnTo>
                <a:lnTo>
                  <a:pt x="269" y="49"/>
                </a:lnTo>
                <a:lnTo>
                  <a:pt x="274" y="44"/>
                </a:lnTo>
                <a:lnTo>
                  <a:pt x="281" y="35"/>
                </a:lnTo>
                <a:lnTo>
                  <a:pt x="282" y="27"/>
                </a:lnTo>
                <a:lnTo>
                  <a:pt x="276" y="19"/>
                </a:lnTo>
                <a:lnTo>
                  <a:pt x="263" y="14"/>
                </a:lnTo>
                <a:lnTo>
                  <a:pt x="255" y="12"/>
                </a:lnTo>
                <a:lnTo>
                  <a:pt x="249" y="15"/>
                </a:lnTo>
                <a:lnTo>
                  <a:pt x="248" y="20"/>
                </a:lnTo>
                <a:lnTo>
                  <a:pt x="248" y="26"/>
                </a:lnTo>
                <a:lnTo>
                  <a:pt x="248" y="31"/>
                </a:lnTo>
                <a:lnTo>
                  <a:pt x="247" y="37"/>
                </a:lnTo>
                <a:lnTo>
                  <a:pt x="248" y="44"/>
                </a:lnTo>
                <a:lnTo>
                  <a:pt x="249" y="47"/>
                </a:lnTo>
                <a:lnTo>
                  <a:pt x="249" y="52"/>
                </a:lnTo>
                <a:lnTo>
                  <a:pt x="249" y="57"/>
                </a:lnTo>
                <a:lnTo>
                  <a:pt x="247" y="65"/>
                </a:lnTo>
                <a:lnTo>
                  <a:pt x="244" y="72"/>
                </a:lnTo>
                <a:lnTo>
                  <a:pt x="243" y="82"/>
                </a:lnTo>
                <a:lnTo>
                  <a:pt x="243" y="91"/>
                </a:lnTo>
                <a:lnTo>
                  <a:pt x="243" y="97"/>
                </a:lnTo>
                <a:lnTo>
                  <a:pt x="240" y="94"/>
                </a:lnTo>
                <a:lnTo>
                  <a:pt x="236" y="93"/>
                </a:lnTo>
                <a:lnTo>
                  <a:pt x="230" y="93"/>
                </a:lnTo>
                <a:lnTo>
                  <a:pt x="222" y="92"/>
                </a:lnTo>
                <a:lnTo>
                  <a:pt x="214" y="93"/>
                </a:lnTo>
                <a:lnTo>
                  <a:pt x="207" y="93"/>
                </a:lnTo>
                <a:lnTo>
                  <a:pt x="199" y="94"/>
                </a:lnTo>
                <a:lnTo>
                  <a:pt x="192" y="95"/>
                </a:lnTo>
                <a:lnTo>
                  <a:pt x="197" y="83"/>
                </a:lnTo>
                <a:lnTo>
                  <a:pt x="201" y="65"/>
                </a:lnTo>
                <a:lnTo>
                  <a:pt x="199" y="47"/>
                </a:lnTo>
                <a:lnTo>
                  <a:pt x="188" y="29"/>
                </a:lnTo>
                <a:lnTo>
                  <a:pt x="180" y="20"/>
                </a:lnTo>
                <a:lnTo>
                  <a:pt x="173" y="14"/>
                </a:lnTo>
                <a:lnTo>
                  <a:pt x="166" y="8"/>
                </a:lnTo>
                <a:lnTo>
                  <a:pt x="159" y="3"/>
                </a:lnTo>
                <a:lnTo>
                  <a:pt x="152" y="0"/>
                </a:lnTo>
                <a:lnTo>
                  <a:pt x="145" y="0"/>
                </a:lnTo>
                <a:lnTo>
                  <a:pt x="137" y="3"/>
                </a:lnTo>
                <a:lnTo>
                  <a:pt x="129" y="9"/>
                </a:lnTo>
                <a:lnTo>
                  <a:pt x="121" y="5"/>
                </a:lnTo>
                <a:lnTo>
                  <a:pt x="112" y="7"/>
                </a:lnTo>
                <a:lnTo>
                  <a:pt x="105" y="14"/>
                </a:lnTo>
                <a:lnTo>
                  <a:pt x="101" y="29"/>
                </a:lnTo>
                <a:lnTo>
                  <a:pt x="97" y="47"/>
                </a:lnTo>
                <a:lnTo>
                  <a:pt x="92" y="65"/>
                </a:lnTo>
                <a:lnTo>
                  <a:pt x="90" y="83"/>
                </a:lnTo>
                <a:lnTo>
                  <a:pt x="99" y="97"/>
                </a:lnTo>
                <a:lnTo>
                  <a:pt x="92" y="95"/>
                </a:lnTo>
                <a:lnTo>
                  <a:pt x="84" y="94"/>
                </a:lnTo>
                <a:lnTo>
                  <a:pt x="75" y="94"/>
                </a:lnTo>
                <a:lnTo>
                  <a:pt x="67" y="95"/>
                </a:lnTo>
                <a:lnTo>
                  <a:pt x="59" y="97"/>
                </a:lnTo>
                <a:lnTo>
                  <a:pt x="52" y="98"/>
                </a:lnTo>
                <a:lnTo>
                  <a:pt x="48" y="99"/>
                </a:lnTo>
                <a:lnTo>
                  <a:pt x="46" y="99"/>
                </a:lnTo>
                <a:lnTo>
                  <a:pt x="45" y="86"/>
                </a:lnTo>
                <a:lnTo>
                  <a:pt x="41" y="71"/>
                </a:lnTo>
                <a:lnTo>
                  <a:pt x="37" y="57"/>
                </a:lnTo>
                <a:lnTo>
                  <a:pt x="33" y="48"/>
                </a:lnTo>
                <a:lnTo>
                  <a:pt x="36" y="37"/>
                </a:lnTo>
                <a:lnTo>
                  <a:pt x="37" y="25"/>
                </a:lnTo>
                <a:lnTo>
                  <a:pt x="31" y="16"/>
                </a:lnTo>
                <a:lnTo>
                  <a:pt x="16" y="14"/>
                </a:lnTo>
                <a:lnTo>
                  <a:pt x="5" y="16"/>
                </a:lnTo>
                <a:lnTo>
                  <a:pt x="1" y="19"/>
                </a:lnTo>
                <a:lnTo>
                  <a:pt x="0" y="25"/>
                </a:lnTo>
                <a:lnTo>
                  <a:pt x="0" y="29"/>
                </a:lnTo>
                <a:lnTo>
                  <a:pt x="1" y="34"/>
                </a:lnTo>
                <a:lnTo>
                  <a:pt x="8" y="40"/>
                </a:lnTo>
                <a:lnTo>
                  <a:pt x="14" y="46"/>
                </a:lnTo>
                <a:lnTo>
                  <a:pt x="15" y="50"/>
                </a:lnTo>
                <a:lnTo>
                  <a:pt x="14" y="61"/>
                </a:lnTo>
                <a:lnTo>
                  <a:pt x="15" y="82"/>
                </a:lnTo>
                <a:lnTo>
                  <a:pt x="20" y="103"/>
                </a:lnTo>
                <a:lnTo>
                  <a:pt x="30" y="118"/>
                </a:lnTo>
                <a:lnTo>
                  <a:pt x="37" y="122"/>
                </a:lnTo>
                <a:lnTo>
                  <a:pt x="42" y="122"/>
                </a:lnTo>
                <a:lnTo>
                  <a:pt x="45" y="122"/>
                </a:lnTo>
                <a:lnTo>
                  <a:pt x="46" y="122"/>
                </a:lnTo>
                <a:lnTo>
                  <a:pt x="46" y="125"/>
                </a:lnTo>
                <a:lnTo>
                  <a:pt x="46" y="129"/>
                </a:lnTo>
                <a:lnTo>
                  <a:pt x="46" y="131"/>
                </a:lnTo>
                <a:lnTo>
                  <a:pt x="46" y="132"/>
                </a:lnTo>
                <a:lnTo>
                  <a:pt x="51" y="132"/>
                </a:lnTo>
                <a:lnTo>
                  <a:pt x="57" y="132"/>
                </a:lnTo>
                <a:lnTo>
                  <a:pt x="64" y="132"/>
                </a:lnTo>
                <a:lnTo>
                  <a:pt x="74" y="132"/>
                </a:lnTo>
                <a:lnTo>
                  <a:pt x="82" y="131"/>
                </a:lnTo>
                <a:lnTo>
                  <a:pt x="90" y="131"/>
                </a:lnTo>
                <a:lnTo>
                  <a:pt x="97" y="130"/>
                </a:lnTo>
                <a:lnTo>
                  <a:pt x="101" y="128"/>
                </a:lnTo>
                <a:lnTo>
                  <a:pt x="99" y="150"/>
                </a:lnTo>
                <a:lnTo>
                  <a:pt x="93" y="189"/>
                </a:lnTo>
                <a:lnTo>
                  <a:pt x="89" y="230"/>
                </a:lnTo>
                <a:lnTo>
                  <a:pt x="88" y="259"/>
                </a:lnTo>
                <a:lnTo>
                  <a:pt x="94" y="259"/>
                </a:lnTo>
                <a:lnTo>
                  <a:pt x="104" y="259"/>
                </a:lnTo>
                <a:lnTo>
                  <a:pt x="112" y="259"/>
                </a:lnTo>
                <a:lnTo>
                  <a:pt x="116" y="259"/>
                </a:lnTo>
                <a:lnTo>
                  <a:pt x="123" y="275"/>
                </a:lnTo>
                <a:lnTo>
                  <a:pt x="129" y="296"/>
                </a:lnTo>
                <a:lnTo>
                  <a:pt x="133" y="315"/>
                </a:lnTo>
                <a:lnTo>
                  <a:pt x="134" y="324"/>
                </a:lnTo>
                <a:lnTo>
                  <a:pt x="126" y="327"/>
                </a:lnTo>
                <a:lnTo>
                  <a:pt x="116" y="331"/>
                </a:lnTo>
                <a:lnTo>
                  <a:pt x="105" y="333"/>
                </a:lnTo>
                <a:lnTo>
                  <a:pt x="99" y="335"/>
                </a:lnTo>
                <a:lnTo>
                  <a:pt x="94" y="338"/>
                </a:lnTo>
                <a:lnTo>
                  <a:pt x="93" y="341"/>
                </a:lnTo>
                <a:lnTo>
                  <a:pt x="96" y="346"/>
                </a:lnTo>
                <a:lnTo>
                  <a:pt x="101" y="347"/>
                </a:lnTo>
                <a:lnTo>
                  <a:pt x="108" y="347"/>
                </a:lnTo>
                <a:lnTo>
                  <a:pt x="116" y="347"/>
                </a:lnTo>
                <a:lnTo>
                  <a:pt x="127" y="347"/>
                </a:lnTo>
                <a:lnTo>
                  <a:pt x="137" y="346"/>
                </a:lnTo>
                <a:lnTo>
                  <a:pt x="148" y="346"/>
                </a:lnTo>
                <a:lnTo>
                  <a:pt x="156" y="346"/>
                </a:lnTo>
                <a:lnTo>
                  <a:pt x="162" y="346"/>
                </a:lnTo>
                <a:lnTo>
                  <a:pt x="164" y="346"/>
                </a:lnTo>
                <a:lnTo>
                  <a:pt x="162" y="332"/>
                </a:lnTo>
                <a:lnTo>
                  <a:pt x="156" y="316"/>
                </a:lnTo>
                <a:lnTo>
                  <a:pt x="152" y="293"/>
                </a:lnTo>
                <a:lnTo>
                  <a:pt x="148" y="262"/>
                </a:lnTo>
                <a:lnTo>
                  <a:pt x="159" y="260"/>
                </a:lnTo>
                <a:lnTo>
                  <a:pt x="167" y="260"/>
                </a:lnTo>
                <a:lnTo>
                  <a:pt x="173" y="260"/>
                </a:lnTo>
                <a:lnTo>
                  <a:pt x="174" y="260"/>
                </a:lnTo>
                <a:lnTo>
                  <a:pt x="178" y="264"/>
                </a:lnTo>
                <a:lnTo>
                  <a:pt x="177" y="295"/>
                </a:lnTo>
                <a:lnTo>
                  <a:pt x="175" y="317"/>
                </a:lnTo>
                <a:lnTo>
                  <a:pt x="174" y="333"/>
                </a:lnTo>
                <a:lnTo>
                  <a:pt x="174" y="346"/>
                </a:lnTo>
                <a:lnTo>
                  <a:pt x="177" y="346"/>
                </a:lnTo>
                <a:lnTo>
                  <a:pt x="182" y="346"/>
                </a:lnTo>
                <a:lnTo>
                  <a:pt x="191" y="346"/>
                </a:lnTo>
                <a:lnTo>
                  <a:pt x="200" y="346"/>
                </a:lnTo>
                <a:lnTo>
                  <a:pt x="211" y="347"/>
                </a:lnTo>
                <a:lnTo>
                  <a:pt x="221" y="347"/>
                </a:lnTo>
                <a:lnTo>
                  <a:pt x="229" y="347"/>
                </a:lnTo>
                <a:lnTo>
                  <a:pt x="236" y="347"/>
                </a:lnTo>
                <a:lnTo>
                  <a:pt x="243" y="346"/>
                </a:lnTo>
                <a:lnTo>
                  <a:pt x="245" y="341"/>
                </a:lnTo>
                <a:lnTo>
                  <a:pt x="244" y="338"/>
                </a:lnTo>
                <a:lnTo>
                  <a:pt x="240" y="335"/>
                </a:lnTo>
                <a:lnTo>
                  <a:pt x="233" y="333"/>
                </a:lnTo>
                <a:lnTo>
                  <a:pt x="222" y="331"/>
                </a:lnTo>
                <a:lnTo>
                  <a:pt x="211" y="327"/>
                </a:lnTo>
                <a:lnTo>
                  <a:pt x="204" y="324"/>
                </a:lnTo>
                <a:lnTo>
                  <a:pt x="204" y="315"/>
                </a:lnTo>
                <a:lnTo>
                  <a:pt x="204" y="296"/>
                </a:lnTo>
                <a:lnTo>
                  <a:pt x="207" y="275"/>
                </a:lnTo>
                <a:lnTo>
                  <a:pt x="211" y="259"/>
                </a:lnTo>
                <a:lnTo>
                  <a:pt x="221" y="259"/>
                </a:lnTo>
                <a:lnTo>
                  <a:pt x="232" y="259"/>
                </a:lnTo>
                <a:lnTo>
                  <a:pt x="240" y="259"/>
                </a:lnTo>
                <a:lnTo>
                  <a:pt x="244" y="259"/>
                </a:lnTo>
                <a:lnTo>
                  <a:pt x="240" y="250"/>
                </a:lnTo>
                <a:lnTo>
                  <a:pt x="236" y="235"/>
                </a:lnTo>
                <a:lnTo>
                  <a:pt x="229" y="215"/>
                </a:lnTo>
                <a:lnTo>
                  <a:pt x="222" y="195"/>
                </a:lnTo>
                <a:lnTo>
                  <a:pt x="215" y="173"/>
                </a:lnTo>
                <a:lnTo>
                  <a:pt x="208" y="153"/>
                </a:lnTo>
                <a:lnTo>
                  <a:pt x="201" y="138"/>
                </a:lnTo>
                <a:lnTo>
                  <a:pt x="196" y="128"/>
                </a:lnTo>
                <a:lnTo>
                  <a:pt x="201" y="129"/>
                </a:lnTo>
                <a:lnTo>
                  <a:pt x="208" y="130"/>
                </a:lnTo>
                <a:lnTo>
                  <a:pt x="218" y="131"/>
                </a:lnTo>
                <a:lnTo>
                  <a:pt x="228" y="132"/>
                </a:lnTo>
                <a:lnTo>
                  <a:pt x="236" y="132"/>
                </a:lnTo>
                <a:lnTo>
                  <a:pt x="243" y="133"/>
                </a:lnTo>
                <a:lnTo>
                  <a:pt x="248" y="133"/>
                </a:lnTo>
                <a:lnTo>
                  <a:pt x="249" y="133"/>
                </a:lnTo>
                <a:lnTo>
                  <a:pt x="249" y="132"/>
                </a:lnTo>
                <a:lnTo>
                  <a:pt x="249" y="128"/>
                </a:lnTo>
                <a:lnTo>
                  <a:pt x="249" y="124"/>
                </a:lnTo>
                <a:lnTo>
                  <a:pt x="249" y="121"/>
                </a:lnTo>
                <a:close/>
              </a:path>
            </a:pathLst>
          </a:custGeom>
          <a:solidFill>
            <a:srgbClr val="96969A"/>
          </a:solidFill>
          <a:ln w="9525">
            <a:noFill/>
            <a:round/>
            <a:headEnd/>
            <a:tailEnd/>
          </a:ln>
        </p:spPr>
        <p:txBody>
          <a:bodyPr/>
          <a:lstStyle/>
          <a:p>
            <a:endParaRPr lang="el-GR"/>
          </a:p>
        </p:txBody>
      </p:sp>
      <p:sp>
        <p:nvSpPr>
          <p:cNvPr id="224288" name="Freeform 32"/>
          <p:cNvSpPr>
            <a:spLocks/>
          </p:cNvSpPr>
          <p:nvPr/>
        </p:nvSpPr>
        <p:spPr bwMode="auto">
          <a:xfrm>
            <a:off x="6869113" y="2819400"/>
            <a:ext cx="193675" cy="311150"/>
          </a:xfrm>
          <a:custGeom>
            <a:avLst/>
            <a:gdLst/>
            <a:ahLst/>
            <a:cxnLst>
              <a:cxn ang="0">
                <a:pos x="200" y="93"/>
              </a:cxn>
              <a:cxn ang="0">
                <a:pos x="215" y="81"/>
              </a:cxn>
              <a:cxn ang="0">
                <a:pos x="237" y="64"/>
              </a:cxn>
              <a:cxn ang="0">
                <a:pos x="273" y="33"/>
              </a:cxn>
              <a:cxn ang="0">
                <a:pos x="280" y="15"/>
              </a:cxn>
              <a:cxn ang="0">
                <a:pos x="302" y="2"/>
              </a:cxn>
              <a:cxn ang="0">
                <a:pos x="317" y="18"/>
              </a:cxn>
              <a:cxn ang="0">
                <a:pos x="304" y="35"/>
              </a:cxn>
              <a:cxn ang="0">
                <a:pos x="282" y="59"/>
              </a:cxn>
              <a:cxn ang="0">
                <a:pos x="249" y="93"/>
              </a:cxn>
              <a:cxn ang="0">
                <a:pos x="226" y="123"/>
              </a:cxn>
              <a:cxn ang="0">
                <a:pos x="232" y="180"/>
              </a:cxn>
              <a:cxn ang="0">
                <a:pos x="259" y="237"/>
              </a:cxn>
              <a:cxn ang="0">
                <a:pos x="238" y="271"/>
              </a:cxn>
              <a:cxn ang="0">
                <a:pos x="240" y="307"/>
              </a:cxn>
              <a:cxn ang="0">
                <a:pos x="204" y="296"/>
              </a:cxn>
              <a:cxn ang="0">
                <a:pos x="193" y="258"/>
              </a:cxn>
              <a:cxn ang="0">
                <a:pos x="212" y="244"/>
              </a:cxn>
              <a:cxn ang="0">
                <a:pos x="188" y="223"/>
              </a:cxn>
              <a:cxn ang="0">
                <a:pos x="156" y="246"/>
              </a:cxn>
              <a:cxn ang="0">
                <a:pos x="169" y="283"/>
              </a:cxn>
              <a:cxn ang="0">
                <a:pos x="175" y="308"/>
              </a:cxn>
              <a:cxn ang="0">
                <a:pos x="145" y="341"/>
              </a:cxn>
              <a:cxn ang="0">
                <a:pos x="138" y="313"/>
              </a:cxn>
              <a:cxn ang="0">
                <a:pos x="140" y="305"/>
              </a:cxn>
              <a:cxn ang="0">
                <a:pos x="114" y="270"/>
              </a:cxn>
              <a:cxn ang="0">
                <a:pos x="118" y="208"/>
              </a:cxn>
              <a:cxn ang="0">
                <a:pos x="111" y="143"/>
              </a:cxn>
              <a:cxn ang="0">
                <a:pos x="70" y="101"/>
              </a:cxn>
              <a:cxn ang="0">
                <a:pos x="67" y="89"/>
              </a:cxn>
              <a:cxn ang="0">
                <a:pos x="53" y="68"/>
              </a:cxn>
              <a:cxn ang="0">
                <a:pos x="27" y="38"/>
              </a:cxn>
              <a:cxn ang="0">
                <a:pos x="14" y="29"/>
              </a:cxn>
              <a:cxn ang="0">
                <a:pos x="1" y="14"/>
              </a:cxn>
              <a:cxn ang="0">
                <a:pos x="25" y="0"/>
              </a:cxn>
              <a:cxn ang="0">
                <a:pos x="41" y="14"/>
              </a:cxn>
              <a:cxn ang="0">
                <a:pos x="60" y="36"/>
              </a:cxn>
              <a:cxn ang="0">
                <a:pos x="89" y="64"/>
              </a:cxn>
              <a:cxn ang="0">
                <a:pos x="119" y="83"/>
              </a:cxn>
              <a:cxn ang="0">
                <a:pos x="122" y="81"/>
              </a:cxn>
              <a:cxn ang="0">
                <a:pos x="122" y="74"/>
              </a:cxn>
              <a:cxn ang="0">
                <a:pos x="108" y="56"/>
              </a:cxn>
              <a:cxn ang="0">
                <a:pos x="111" y="19"/>
              </a:cxn>
              <a:cxn ang="0">
                <a:pos x="147" y="6"/>
              </a:cxn>
              <a:cxn ang="0">
                <a:pos x="186" y="12"/>
              </a:cxn>
              <a:cxn ang="0">
                <a:pos x="200" y="44"/>
              </a:cxn>
              <a:cxn ang="0">
                <a:pos x="203" y="68"/>
              </a:cxn>
              <a:cxn ang="0">
                <a:pos x="190" y="91"/>
              </a:cxn>
            </a:cxnLst>
            <a:rect l="0" t="0" r="r" b="b"/>
            <a:pathLst>
              <a:path w="317" h="341">
                <a:moveTo>
                  <a:pt x="186" y="95"/>
                </a:moveTo>
                <a:lnTo>
                  <a:pt x="189" y="95"/>
                </a:lnTo>
                <a:lnTo>
                  <a:pt x="193" y="94"/>
                </a:lnTo>
                <a:lnTo>
                  <a:pt x="200" y="93"/>
                </a:lnTo>
                <a:lnTo>
                  <a:pt x="204" y="93"/>
                </a:lnTo>
                <a:lnTo>
                  <a:pt x="206" y="90"/>
                </a:lnTo>
                <a:lnTo>
                  <a:pt x="211" y="86"/>
                </a:lnTo>
                <a:lnTo>
                  <a:pt x="215" y="81"/>
                </a:lnTo>
                <a:lnTo>
                  <a:pt x="221" y="80"/>
                </a:lnTo>
                <a:lnTo>
                  <a:pt x="223" y="77"/>
                </a:lnTo>
                <a:lnTo>
                  <a:pt x="229" y="71"/>
                </a:lnTo>
                <a:lnTo>
                  <a:pt x="237" y="64"/>
                </a:lnTo>
                <a:lnTo>
                  <a:pt x="247" y="56"/>
                </a:lnTo>
                <a:lnTo>
                  <a:pt x="256" y="47"/>
                </a:lnTo>
                <a:lnTo>
                  <a:pt x="265" y="38"/>
                </a:lnTo>
                <a:lnTo>
                  <a:pt x="273" y="33"/>
                </a:lnTo>
                <a:lnTo>
                  <a:pt x="278" y="28"/>
                </a:lnTo>
                <a:lnTo>
                  <a:pt x="280" y="26"/>
                </a:lnTo>
                <a:lnTo>
                  <a:pt x="280" y="21"/>
                </a:lnTo>
                <a:lnTo>
                  <a:pt x="280" y="15"/>
                </a:lnTo>
                <a:lnTo>
                  <a:pt x="281" y="10"/>
                </a:lnTo>
                <a:lnTo>
                  <a:pt x="285" y="5"/>
                </a:lnTo>
                <a:lnTo>
                  <a:pt x="293" y="2"/>
                </a:lnTo>
                <a:lnTo>
                  <a:pt x="302" y="2"/>
                </a:lnTo>
                <a:lnTo>
                  <a:pt x="307" y="5"/>
                </a:lnTo>
                <a:lnTo>
                  <a:pt x="311" y="10"/>
                </a:lnTo>
                <a:lnTo>
                  <a:pt x="315" y="13"/>
                </a:lnTo>
                <a:lnTo>
                  <a:pt x="317" y="18"/>
                </a:lnTo>
                <a:lnTo>
                  <a:pt x="317" y="22"/>
                </a:lnTo>
                <a:lnTo>
                  <a:pt x="314" y="27"/>
                </a:lnTo>
                <a:lnTo>
                  <a:pt x="310" y="32"/>
                </a:lnTo>
                <a:lnTo>
                  <a:pt x="304" y="35"/>
                </a:lnTo>
                <a:lnTo>
                  <a:pt x="297" y="38"/>
                </a:lnTo>
                <a:lnTo>
                  <a:pt x="295" y="44"/>
                </a:lnTo>
                <a:lnTo>
                  <a:pt x="289" y="51"/>
                </a:lnTo>
                <a:lnTo>
                  <a:pt x="282" y="59"/>
                </a:lnTo>
                <a:lnTo>
                  <a:pt x="274" y="68"/>
                </a:lnTo>
                <a:lnTo>
                  <a:pt x="266" y="78"/>
                </a:lnTo>
                <a:lnTo>
                  <a:pt x="258" y="86"/>
                </a:lnTo>
                <a:lnTo>
                  <a:pt x="249" y="93"/>
                </a:lnTo>
                <a:lnTo>
                  <a:pt x="244" y="98"/>
                </a:lnTo>
                <a:lnTo>
                  <a:pt x="245" y="105"/>
                </a:lnTo>
                <a:lnTo>
                  <a:pt x="237" y="115"/>
                </a:lnTo>
                <a:lnTo>
                  <a:pt x="226" y="123"/>
                </a:lnTo>
                <a:lnTo>
                  <a:pt x="221" y="131"/>
                </a:lnTo>
                <a:lnTo>
                  <a:pt x="223" y="143"/>
                </a:lnTo>
                <a:lnTo>
                  <a:pt x="228" y="163"/>
                </a:lnTo>
                <a:lnTo>
                  <a:pt x="232" y="180"/>
                </a:lnTo>
                <a:lnTo>
                  <a:pt x="230" y="190"/>
                </a:lnTo>
                <a:lnTo>
                  <a:pt x="240" y="202"/>
                </a:lnTo>
                <a:lnTo>
                  <a:pt x="251" y="220"/>
                </a:lnTo>
                <a:lnTo>
                  <a:pt x="259" y="237"/>
                </a:lnTo>
                <a:lnTo>
                  <a:pt x="259" y="247"/>
                </a:lnTo>
                <a:lnTo>
                  <a:pt x="252" y="253"/>
                </a:lnTo>
                <a:lnTo>
                  <a:pt x="245" y="262"/>
                </a:lnTo>
                <a:lnTo>
                  <a:pt x="238" y="271"/>
                </a:lnTo>
                <a:lnTo>
                  <a:pt x="230" y="281"/>
                </a:lnTo>
                <a:lnTo>
                  <a:pt x="234" y="288"/>
                </a:lnTo>
                <a:lnTo>
                  <a:pt x="240" y="297"/>
                </a:lnTo>
                <a:lnTo>
                  <a:pt x="240" y="307"/>
                </a:lnTo>
                <a:lnTo>
                  <a:pt x="233" y="313"/>
                </a:lnTo>
                <a:lnTo>
                  <a:pt x="222" y="312"/>
                </a:lnTo>
                <a:lnTo>
                  <a:pt x="214" y="305"/>
                </a:lnTo>
                <a:lnTo>
                  <a:pt x="204" y="296"/>
                </a:lnTo>
                <a:lnTo>
                  <a:pt x="195" y="283"/>
                </a:lnTo>
                <a:lnTo>
                  <a:pt x="188" y="271"/>
                </a:lnTo>
                <a:lnTo>
                  <a:pt x="188" y="263"/>
                </a:lnTo>
                <a:lnTo>
                  <a:pt x="193" y="258"/>
                </a:lnTo>
                <a:lnTo>
                  <a:pt x="200" y="255"/>
                </a:lnTo>
                <a:lnTo>
                  <a:pt x="204" y="253"/>
                </a:lnTo>
                <a:lnTo>
                  <a:pt x="208" y="248"/>
                </a:lnTo>
                <a:lnTo>
                  <a:pt x="212" y="244"/>
                </a:lnTo>
                <a:lnTo>
                  <a:pt x="215" y="238"/>
                </a:lnTo>
                <a:lnTo>
                  <a:pt x="207" y="231"/>
                </a:lnTo>
                <a:lnTo>
                  <a:pt x="197" y="225"/>
                </a:lnTo>
                <a:lnTo>
                  <a:pt x="188" y="223"/>
                </a:lnTo>
                <a:lnTo>
                  <a:pt x="180" y="224"/>
                </a:lnTo>
                <a:lnTo>
                  <a:pt x="171" y="230"/>
                </a:lnTo>
                <a:lnTo>
                  <a:pt x="164" y="238"/>
                </a:lnTo>
                <a:lnTo>
                  <a:pt x="156" y="246"/>
                </a:lnTo>
                <a:lnTo>
                  <a:pt x="148" y="253"/>
                </a:lnTo>
                <a:lnTo>
                  <a:pt x="160" y="264"/>
                </a:lnTo>
                <a:lnTo>
                  <a:pt x="167" y="275"/>
                </a:lnTo>
                <a:lnTo>
                  <a:pt x="169" y="283"/>
                </a:lnTo>
                <a:lnTo>
                  <a:pt x="167" y="286"/>
                </a:lnTo>
                <a:lnTo>
                  <a:pt x="178" y="292"/>
                </a:lnTo>
                <a:lnTo>
                  <a:pt x="180" y="300"/>
                </a:lnTo>
                <a:lnTo>
                  <a:pt x="175" y="308"/>
                </a:lnTo>
                <a:lnTo>
                  <a:pt x="170" y="319"/>
                </a:lnTo>
                <a:lnTo>
                  <a:pt x="163" y="328"/>
                </a:lnTo>
                <a:lnTo>
                  <a:pt x="155" y="336"/>
                </a:lnTo>
                <a:lnTo>
                  <a:pt x="145" y="341"/>
                </a:lnTo>
                <a:lnTo>
                  <a:pt x="136" y="339"/>
                </a:lnTo>
                <a:lnTo>
                  <a:pt x="130" y="334"/>
                </a:lnTo>
                <a:lnTo>
                  <a:pt x="133" y="323"/>
                </a:lnTo>
                <a:lnTo>
                  <a:pt x="138" y="313"/>
                </a:lnTo>
                <a:lnTo>
                  <a:pt x="142" y="305"/>
                </a:lnTo>
                <a:lnTo>
                  <a:pt x="142" y="305"/>
                </a:lnTo>
                <a:lnTo>
                  <a:pt x="141" y="305"/>
                </a:lnTo>
                <a:lnTo>
                  <a:pt x="140" y="305"/>
                </a:lnTo>
                <a:lnTo>
                  <a:pt x="136" y="305"/>
                </a:lnTo>
                <a:lnTo>
                  <a:pt x="133" y="299"/>
                </a:lnTo>
                <a:lnTo>
                  <a:pt x="123" y="285"/>
                </a:lnTo>
                <a:lnTo>
                  <a:pt x="114" y="270"/>
                </a:lnTo>
                <a:lnTo>
                  <a:pt x="103" y="260"/>
                </a:lnTo>
                <a:lnTo>
                  <a:pt x="100" y="248"/>
                </a:lnTo>
                <a:lnTo>
                  <a:pt x="107" y="229"/>
                </a:lnTo>
                <a:lnTo>
                  <a:pt x="118" y="208"/>
                </a:lnTo>
                <a:lnTo>
                  <a:pt x="127" y="192"/>
                </a:lnTo>
                <a:lnTo>
                  <a:pt x="119" y="184"/>
                </a:lnTo>
                <a:lnTo>
                  <a:pt x="115" y="166"/>
                </a:lnTo>
                <a:lnTo>
                  <a:pt x="111" y="143"/>
                </a:lnTo>
                <a:lnTo>
                  <a:pt x="103" y="121"/>
                </a:lnTo>
                <a:lnTo>
                  <a:pt x="86" y="112"/>
                </a:lnTo>
                <a:lnTo>
                  <a:pt x="75" y="106"/>
                </a:lnTo>
                <a:lnTo>
                  <a:pt x="70" y="101"/>
                </a:lnTo>
                <a:lnTo>
                  <a:pt x="66" y="97"/>
                </a:lnTo>
                <a:lnTo>
                  <a:pt x="66" y="94"/>
                </a:lnTo>
                <a:lnTo>
                  <a:pt x="66" y="91"/>
                </a:lnTo>
                <a:lnTo>
                  <a:pt x="67" y="89"/>
                </a:lnTo>
                <a:lnTo>
                  <a:pt x="68" y="86"/>
                </a:lnTo>
                <a:lnTo>
                  <a:pt x="66" y="81"/>
                </a:lnTo>
                <a:lnTo>
                  <a:pt x="60" y="75"/>
                </a:lnTo>
                <a:lnTo>
                  <a:pt x="53" y="68"/>
                </a:lnTo>
                <a:lnTo>
                  <a:pt x="46" y="60"/>
                </a:lnTo>
                <a:lnTo>
                  <a:pt x="38" y="52"/>
                </a:lnTo>
                <a:lnTo>
                  <a:pt x="33" y="45"/>
                </a:lnTo>
                <a:lnTo>
                  <a:pt x="27" y="38"/>
                </a:lnTo>
                <a:lnTo>
                  <a:pt x="25" y="34"/>
                </a:lnTo>
                <a:lnTo>
                  <a:pt x="22" y="32"/>
                </a:lnTo>
                <a:lnTo>
                  <a:pt x="19" y="30"/>
                </a:lnTo>
                <a:lnTo>
                  <a:pt x="14" y="29"/>
                </a:lnTo>
                <a:lnTo>
                  <a:pt x="9" y="29"/>
                </a:lnTo>
                <a:lnTo>
                  <a:pt x="1" y="25"/>
                </a:lnTo>
                <a:lnTo>
                  <a:pt x="0" y="20"/>
                </a:lnTo>
                <a:lnTo>
                  <a:pt x="1" y="14"/>
                </a:lnTo>
                <a:lnTo>
                  <a:pt x="5" y="8"/>
                </a:lnTo>
                <a:lnTo>
                  <a:pt x="11" y="3"/>
                </a:lnTo>
                <a:lnTo>
                  <a:pt x="18" y="0"/>
                </a:lnTo>
                <a:lnTo>
                  <a:pt x="25" y="0"/>
                </a:lnTo>
                <a:lnTo>
                  <a:pt x="31" y="3"/>
                </a:lnTo>
                <a:lnTo>
                  <a:pt x="36" y="6"/>
                </a:lnTo>
                <a:lnTo>
                  <a:pt x="38" y="10"/>
                </a:lnTo>
                <a:lnTo>
                  <a:pt x="41" y="14"/>
                </a:lnTo>
                <a:lnTo>
                  <a:pt x="41" y="21"/>
                </a:lnTo>
                <a:lnTo>
                  <a:pt x="46" y="25"/>
                </a:lnTo>
                <a:lnTo>
                  <a:pt x="53" y="29"/>
                </a:lnTo>
                <a:lnTo>
                  <a:pt x="60" y="36"/>
                </a:lnTo>
                <a:lnTo>
                  <a:pt x="68" y="43"/>
                </a:lnTo>
                <a:lnTo>
                  <a:pt x="75" y="50"/>
                </a:lnTo>
                <a:lnTo>
                  <a:pt x="82" y="57"/>
                </a:lnTo>
                <a:lnTo>
                  <a:pt x="89" y="64"/>
                </a:lnTo>
                <a:lnTo>
                  <a:pt x="93" y="70"/>
                </a:lnTo>
                <a:lnTo>
                  <a:pt x="99" y="70"/>
                </a:lnTo>
                <a:lnTo>
                  <a:pt x="108" y="75"/>
                </a:lnTo>
                <a:lnTo>
                  <a:pt x="119" y="83"/>
                </a:lnTo>
                <a:lnTo>
                  <a:pt x="127" y="90"/>
                </a:lnTo>
                <a:lnTo>
                  <a:pt x="126" y="89"/>
                </a:lnTo>
                <a:lnTo>
                  <a:pt x="125" y="86"/>
                </a:lnTo>
                <a:lnTo>
                  <a:pt x="122" y="81"/>
                </a:lnTo>
                <a:lnTo>
                  <a:pt x="121" y="75"/>
                </a:lnTo>
                <a:lnTo>
                  <a:pt x="121" y="72"/>
                </a:lnTo>
                <a:lnTo>
                  <a:pt x="122" y="73"/>
                </a:lnTo>
                <a:lnTo>
                  <a:pt x="122" y="74"/>
                </a:lnTo>
                <a:lnTo>
                  <a:pt x="116" y="73"/>
                </a:lnTo>
                <a:lnTo>
                  <a:pt x="111" y="68"/>
                </a:lnTo>
                <a:lnTo>
                  <a:pt x="108" y="62"/>
                </a:lnTo>
                <a:lnTo>
                  <a:pt x="108" y="56"/>
                </a:lnTo>
                <a:lnTo>
                  <a:pt x="111" y="53"/>
                </a:lnTo>
                <a:lnTo>
                  <a:pt x="107" y="40"/>
                </a:lnTo>
                <a:lnTo>
                  <a:pt x="107" y="28"/>
                </a:lnTo>
                <a:lnTo>
                  <a:pt x="111" y="19"/>
                </a:lnTo>
                <a:lnTo>
                  <a:pt x="118" y="13"/>
                </a:lnTo>
                <a:lnTo>
                  <a:pt x="126" y="10"/>
                </a:lnTo>
                <a:lnTo>
                  <a:pt x="137" y="7"/>
                </a:lnTo>
                <a:lnTo>
                  <a:pt x="147" y="6"/>
                </a:lnTo>
                <a:lnTo>
                  <a:pt x="156" y="7"/>
                </a:lnTo>
                <a:lnTo>
                  <a:pt x="169" y="5"/>
                </a:lnTo>
                <a:lnTo>
                  <a:pt x="180" y="7"/>
                </a:lnTo>
                <a:lnTo>
                  <a:pt x="186" y="12"/>
                </a:lnTo>
                <a:lnTo>
                  <a:pt x="193" y="20"/>
                </a:lnTo>
                <a:lnTo>
                  <a:pt x="196" y="28"/>
                </a:lnTo>
                <a:lnTo>
                  <a:pt x="199" y="37"/>
                </a:lnTo>
                <a:lnTo>
                  <a:pt x="200" y="44"/>
                </a:lnTo>
                <a:lnTo>
                  <a:pt x="200" y="49"/>
                </a:lnTo>
                <a:lnTo>
                  <a:pt x="203" y="52"/>
                </a:lnTo>
                <a:lnTo>
                  <a:pt x="204" y="60"/>
                </a:lnTo>
                <a:lnTo>
                  <a:pt x="203" y="68"/>
                </a:lnTo>
                <a:lnTo>
                  <a:pt x="199" y="71"/>
                </a:lnTo>
                <a:lnTo>
                  <a:pt x="197" y="77"/>
                </a:lnTo>
                <a:lnTo>
                  <a:pt x="195" y="85"/>
                </a:lnTo>
                <a:lnTo>
                  <a:pt x="190" y="91"/>
                </a:lnTo>
                <a:lnTo>
                  <a:pt x="186" y="95"/>
                </a:lnTo>
                <a:close/>
              </a:path>
            </a:pathLst>
          </a:custGeom>
          <a:solidFill>
            <a:srgbClr val="96969A"/>
          </a:solidFill>
          <a:ln w="9525">
            <a:noFill/>
            <a:round/>
            <a:headEnd/>
            <a:tailEnd/>
          </a:ln>
        </p:spPr>
        <p:txBody>
          <a:bodyPr/>
          <a:lstStyle/>
          <a:p>
            <a:endParaRPr lang="el-GR"/>
          </a:p>
        </p:txBody>
      </p:sp>
      <p:sp>
        <p:nvSpPr>
          <p:cNvPr id="224289" name="Freeform 33"/>
          <p:cNvSpPr>
            <a:spLocks/>
          </p:cNvSpPr>
          <p:nvPr/>
        </p:nvSpPr>
        <p:spPr bwMode="auto">
          <a:xfrm>
            <a:off x="7035800" y="2590800"/>
            <a:ext cx="239713" cy="544513"/>
          </a:xfrm>
          <a:custGeom>
            <a:avLst/>
            <a:gdLst/>
            <a:ahLst/>
            <a:cxnLst>
              <a:cxn ang="0">
                <a:pos x="259" y="488"/>
              </a:cxn>
              <a:cxn ang="0">
                <a:pos x="291" y="549"/>
              </a:cxn>
              <a:cxn ang="0">
                <a:pos x="296" y="586"/>
              </a:cxn>
              <a:cxn ang="0">
                <a:pos x="326" y="580"/>
              </a:cxn>
              <a:cxn ang="0">
                <a:pos x="312" y="547"/>
              </a:cxn>
              <a:cxn ang="0">
                <a:pos x="295" y="484"/>
              </a:cxn>
              <a:cxn ang="0">
                <a:pos x="303" y="450"/>
              </a:cxn>
              <a:cxn ang="0">
                <a:pos x="267" y="373"/>
              </a:cxn>
              <a:cxn ang="0">
                <a:pos x="204" y="257"/>
              </a:cxn>
              <a:cxn ang="0">
                <a:pos x="219" y="245"/>
              </a:cxn>
              <a:cxn ang="0">
                <a:pos x="229" y="201"/>
              </a:cxn>
              <a:cxn ang="0">
                <a:pos x="255" y="226"/>
              </a:cxn>
              <a:cxn ang="0">
                <a:pos x="299" y="260"/>
              </a:cxn>
              <a:cxn ang="0">
                <a:pos x="361" y="281"/>
              </a:cxn>
              <a:cxn ang="0">
                <a:pos x="392" y="255"/>
              </a:cxn>
              <a:cxn ang="0">
                <a:pos x="363" y="253"/>
              </a:cxn>
              <a:cxn ang="0">
                <a:pos x="341" y="238"/>
              </a:cxn>
              <a:cxn ang="0">
                <a:pos x="303" y="214"/>
              </a:cxn>
              <a:cxn ang="0">
                <a:pos x="269" y="177"/>
              </a:cxn>
              <a:cxn ang="0">
                <a:pos x="234" y="143"/>
              </a:cxn>
              <a:cxn ang="0">
                <a:pos x="212" y="132"/>
              </a:cxn>
              <a:cxn ang="0">
                <a:pos x="184" y="120"/>
              </a:cxn>
              <a:cxn ang="0">
                <a:pos x="173" y="106"/>
              </a:cxn>
              <a:cxn ang="0">
                <a:pos x="181" y="83"/>
              </a:cxn>
              <a:cxn ang="0">
                <a:pos x="184" y="16"/>
              </a:cxn>
              <a:cxn ang="0">
                <a:pos x="88" y="14"/>
              </a:cxn>
              <a:cxn ang="0">
                <a:pos x="93" y="22"/>
              </a:cxn>
              <a:cxn ang="0">
                <a:pos x="94" y="44"/>
              </a:cxn>
              <a:cxn ang="0">
                <a:pos x="107" y="78"/>
              </a:cxn>
              <a:cxn ang="0">
                <a:pos x="125" y="105"/>
              </a:cxn>
              <a:cxn ang="0">
                <a:pos x="116" y="117"/>
              </a:cxn>
              <a:cxn ang="0">
                <a:pos x="90" y="140"/>
              </a:cxn>
              <a:cxn ang="0">
                <a:pos x="77" y="158"/>
              </a:cxn>
              <a:cxn ang="0">
                <a:pos x="60" y="247"/>
              </a:cxn>
              <a:cxn ang="0">
                <a:pos x="22" y="241"/>
              </a:cxn>
              <a:cxn ang="0">
                <a:pos x="4" y="282"/>
              </a:cxn>
              <a:cxn ang="0">
                <a:pos x="38" y="282"/>
              </a:cxn>
              <a:cxn ang="0">
                <a:pos x="56" y="293"/>
              </a:cxn>
              <a:cxn ang="0">
                <a:pos x="103" y="247"/>
              </a:cxn>
              <a:cxn ang="0">
                <a:pos x="119" y="245"/>
              </a:cxn>
              <a:cxn ang="0">
                <a:pos x="134" y="256"/>
              </a:cxn>
              <a:cxn ang="0">
                <a:pos x="111" y="459"/>
              </a:cxn>
              <a:cxn ang="0">
                <a:pos x="144" y="504"/>
              </a:cxn>
              <a:cxn ang="0">
                <a:pos x="142" y="560"/>
              </a:cxn>
              <a:cxn ang="0">
                <a:pos x="112" y="577"/>
              </a:cxn>
              <a:cxn ang="0">
                <a:pos x="120" y="586"/>
              </a:cxn>
              <a:cxn ang="0">
                <a:pos x="158" y="582"/>
              </a:cxn>
              <a:cxn ang="0">
                <a:pos x="177" y="585"/>
              </a:cxn>
              <a:cxn ang="0">
                <a:pos x="186" y="557"/>
              </a:cxn>
              <a:cxn ang="0">
                <a:pos x="177" y="503"/>
              </a:cxn>
              <a:cxn ang="0">
                <a:pos x="179" y="458"/>
              </a:cxn>
              <a:cxn ang="0">
                <a:pos x="219" y="456"/>
              </a:cxn>
            </a:cxnLst>
            <a:rect l="0" t="0" r="r" b="b"/>
            <a:pathLst>
              <a:path w="392" h="597">
                <a:moveTo>
                  <a:pt x="241" y="455"/>
                </a:moveTo>
                <a:lnTo>
                  <a:pt x="244" y="459"/>
                </a:lnTo>
                <a:lnTo>
                  <a:pt x="248" y="467"/>
                </a:lnTo>
                <a:lnTo>
                  <a:pt x="254" y="477"/>
                </a:lnTo>
                <a:lnTo>
                  <a:pt x="259" y="488"/>
                </a:lnTo>
                <a:lnTo>
                  <a:pt x="266" y="500"/>
                </a:lnTo>
                <a:lnTo>
                  <a:pt x="273" y="511"/>
                </a:lnTo>
                <a:lnTo>
                  <a:pt x="278" y="523"/>
                </a:lnTo>
                <a:lnTo>
                  <a:pt x="284" y="533"/>
                </a:lnTo>
                <a:lnTo>
                  <a:pt x="291" y="549"/>
                </a:lnTo>
                <a:lnTo>
                  <a:pt x="292" y="561"/>
                </a:lnTo>
                <a:lnTo>
                  <a:pt x="292" y="569"/>
                </a:lnTo>
                <a:lnTo>
                  <a:pt x="291" y="573"/>
                </a:lnTo>
                <a:lnTo>
                  <a:pt x="292" y="579"/>
                </a:lnTo>
                <a:lnTo>
                  <a:pt x="296" y="586"/>
                </a:lnTo>
                <a:lnTo>
                  <a:pt x="303" y="592"/>
                </a:lnTo>
                <a:lnTo>
                  <a:pt x="311" y="597"/>
                </a:lnTo>
                <a:lnTo>
                  <a:pt x="318" y="595"/>
                </a:lnTo>
                <a:lnTo>
                  <a:pt x="323" y="590"/>
                </a:lnTo>
                <a:lnTo>
                  <a:pt x="326" y="580"/>
                </a:lnTo>
                <a:lnTo>
                  <a:pt x="328" y="572"/>
                </a:lnTo>
                <a:lnTo>
                  <a:pt x="326" y="565"/>
                </a:lnTo>
                <a:lnTo>
                  <a:pt x="325" y="560"/>
                </a:lnTo>
                <a:lnTo>
                  <a:pt x="319" y="554"/>
                </a:lnTo>
                <a:lnTo>
                  <a:pt x="312" y="547"/>
                </a:lnTo>
                <a:lnTo>
                  <a:pt x="306" y="535"/>
                </a:lnTo>
                <a:lnTo>
                  <a:pt x="300" y="520"/>
                </a:lnTo>
                <a:lnTo>
                  <a:pt x="297" y="505"/>
                </a:lnTo>
                <a:lnTo>
                  <a:pt x="296" y="494"/>
                </a:lnTo>
                <a:lnTo>
                  <a:pt x="295" y="484"/>
                </a:lnTo>
                <a:lnTo>
                  <a:pt x="293" y="471"/>
                </a:lnTo>
                <a:lnTo>
                  <a:pt x="288" y="458"/>
                </a:lnTo>
                <a:lnTo>
                  <a:pt x="281" y="451"/>
                </a:lnTo>
                <a:lnTo>
                  <a:pt x="296" y="451"/>
                </a:lnTo>
                <a:lnTo>
                  <a:pt x="303" y="450"/>
                </a:lnTo>
                <a:lnTo>
                  <a:pt x="307" y="450"/>
                </a:lnTo>
                <a:lnTo>
                  <a:pt x="312" y="449"/>
                </a:lnTo>
                <a:lnTo>
                  <a:pt x="295" y="429"/>
                </a:lnTo>
                <a:lnTo>
                  <a:pt x="280" y="403"/>
                </a:lnTo>
                <a:lnTo>
                  <a:pt x="267" y="373"/>
                </a:lnTo>
                <a:lnTo>
                  <a:pt x="256" y="340"/>
                </a:lnTo>
                <a:lnTo>
                  <a:pt x="245" y="312"/>
                </a:lnTo>
                <a:lnTo>
                  <a:pt x="234" y="286"/>
                </a:lnTo>
                <a:lnTo>
                  <a:pt x="221" y="267"/>
                </a:lnTo>
                <a:lnTo>
                  <a:pt x="204" y="257"/>
                </a:lnTo>
                <a:lnTo>
                  <a:pt x="211" y="257"/>
                </a:lnTo>
                <a:lnTo>
                  <a:pt x="218" y="256"/>
                </a:lnTo>
                <a:lnTo>
                  <a:pt x="221" y="256"/>
                </a:lnTo>
                <a:lnTo>
                  <a:pt x="222" y="256"/>
                </a:lnTo>
                <a:lnTo>
                  <a:pt x="219" y="245"/>
                </a:lnTo>
                <a:lnTo>
                  <a:pt x="216" y="224"/>
                </a:lnTo>
                <a:lnTo>
                  <a:pt x="215" y="204"/>
                </a:lnTo>
                <a:lnTo>
                  <a:pt x="216" y="193"/>
                </a:lnTo>
                <a:lnTo>
                  <a:pt x="222" y="196"/>
                </a:lnTo>
                <a:lnTo>
                  <a:pt x="229" y="201"/>
                </a:lnTo>
                <a:lnTo>
                  <a:pt x="234" y="206"/>
                </a:lnTo>
                <a:lnTo>
                  <a:pt x="240" y="211"/>
                </a:lnTo>
                <a:lnTo>
                  <a:pt x="245" y="217"/>
                </a:lnTo>
                <a:lnTo>
                  <a:pt x="251" y="223"/>
                </a:lnTo>
                <a:lnTo>
                  <a:pt x="255" y="226"/>
                </a:lnTo>
                <a:lnTo>
                  <a:pt x="259" y="230"/>
                </a:lnTo>
                <a:lnTo>
                  <a:pt x="264" y="234"/>
                </a:lnTo>
                <a:lnTo>
                  <a:pt x="274" y="241"/>
                </a:lnTo>
                <a:lnTo>
                  <a:pt x="285" y="251"/>
                </a:lnTo>
                <a:lnTo>
                  <a:pt x="299" y="260"/>
                </a:lnTo>
                <a:lnTo>
                  <a:pt x="314" y="269"/>
                </a:lnTo>
                <a:lnTo>
                  <a:pt x="328" y="275"/>
                </a:lnTo>
                <a:lnTo>
                  <a:pt x="340" y="278"/>
                </a:lnTo>
                <a:lnTo>
                  <a:pt x="351" y="277"/>
                </a:lnTo>
                <a:lnTo>
                  <a:pt x="361" y="281"/>
                </a:lnTo>
                <a:lnTo>
                  <a:pt x="371" y="283"/>
                </a:lnTo>
                <a:lnTo>
                  <a:pt x="382" y="281"/>
                </a:lnTo>
                <a:lnTo>
                  <a:pt x="389" y="272"/>
                </a:lnTo>
                <a:lnTo>
                  <a:pt x="392" y="262"/>
                </a:lnTo>
                <a:lnTo>
                  <a:pt x="392" y="255"/>
                </a:lnTo>
                <a:lnTo>
                  <a:pt x="387" y="251"/>
                </a:lnTo>
                <a:lnTo>
                  <a:pt x="381" y="248"/>
                </a:lnTo>
                <a:lnTo>
                  <a:pt x="376" y="248"/>
                </a:lnTo>
                <a:lnTo>
                  <a:pt x="369" y="249"/>
                </a:lnTo>
                <a:lnTo>
                  <a:pt x="363" y="253"/>
                </a:lnTo>
                <a:lnTo>
                  <a:pt x="359" y="255"/>
                </a:lnTo>
                <a:lnTo>
                  <a:pt x="359" y="251"/>
                </a:lnTo>
                <a:lnTo>
                  <a:pt x="356" y="246"/>
                </a:lnTo>
                <a:lnTo>
                  <a:pt x="351" y="242"/>
                </a:lnTo>
                <a:lnTo>
                  <a:pt x="341" y="238"/>
                </a:lnTo>
                <a:lnTo>
                  <a:pt x="334" y="234"/>
                </a:lnTo>
                <a:lnTo>
                  <a:pt x="328" y="230"/>
                </a:lnTo>
                <a:lnTo>
                  <a:pt x="319" y="225"/>
                </a:lnTo>
                <a:lnTo>
                  <a:pt x="311" y="219"/>
                </a:lnTo>
                <a:lnTo>
                  <a:pt x="303" y="214"/>
                </a:lnTo>
                <a:lnTo>
                  <a:pt x="295" y="207"/>
                </a:lnTo>
                <a:lnTo>
                  <a:pt x="288" y="200"/>
                </a:lnTo>
                <a:lnTo>
                  <a:pt x="282" y="193"/>
                </a:lnTo>
                <a:lnTo>
                  <a:pt x="277" y="185"/>
                </a:lnTo>
                <a:lnTo>
                  <a:pt x="269" y="177"/>
                </a:lnTo>
                <a:lnTo>
                  <a:pt x="260" y="169"/>
                </a:lnTo>
                <a:lnTo>
                  <a:pt x="252" y="161"/>
                </a:lnTo>
                <a:lnTo>
                  <a:pt x="244" y="154"/>
                </a:lnTo>
                <a:lnTo>
                  <a:pt x="238" y="148"/>
                </a:lnTo>
                <a:lnTo>
                  <a:pt x="234" y="143"/>
                </a:lnTo>
                <a:lnTo>
                  <a:pt x="233" y="140"/>
                </a:lnTo>
                <a:lnTo>
                  <a:pt x="232" y="138"/>
                </a:lnTo>
                <a:lnTo>
                  <a:pt x="227" y="135"/>
                </a:lnTo>
                <a:lnTo>
                  <a:pt x="221" y="133"/>
                </a:lnTo>
                <a:lnTo>
                  <a:pt x="212" y="132"/>
                </a:lnTo>
                <a:lnTo>
                  <a:pt x="204" y="129"/>
                </a:lnTo>
                <a:lnTo>
                  <a:pt x="196" y="128"/>
                </a:lnTo>
                <a:lnTo>
                  <a:pt x="188" y="126"/>
                </a:lnTo>
                <a:lnTo>
                  <a:pt x="182" y="125"/>
                </a:lnTo>
                <a:lnTo>
                  <a:pt x="184" y="120"/>
                </a:lnTo>
                <a:lnTo>
                  <a:pt x="181" y="117"/>
                </a:lnTo>
                <a:lnTo>
                  <a:pt x="177" y="114"/>
                </a:lnTo>
                <a:lnTo>
                  <a:pt x="173" y="114"/>
                </a:lnTo>
                <a:lnTo>
                  <a:pt x="173" y="111"/>
                </a:lnTo>
                <a:lnTo>
                  <a:pt x="173" y="106"/>
                </a:lnTo>
                <a:lnTo>
                  <a:pt x="173" y="103"/>
                </a:lnTo>
                <a:lnTo>
                  <a:pt x="173" y="102"/>
                </a:lnTo>
                <a:lnTo>
                  <a:pt x="175" y="96"/>
                </a:lnTo>
                <a:lnTo>
                  <a:pt x="179" y="89"/>
                </a:lnTo>
                <a:lnTo>
                  <a:pt x="181" y="83"/>
                </a:lnTo>
                <a:lnTo>
                  <a:pt x="179" y="78"/>
                </a:lnTo>
                <a:lnTo>
                  <a:pt x="188" y="64"/>
                </a:lnTo>
                <a:lnTo>
                  <a:pt x="193" y="48"/>
                </a:lnTo>
                <a:lnTo>
                  <a:pt x="192" y="31"/>
                </a:lnTo>
                <a:lnTo>
                  <a:pt x="184" y="16"/>
                </a:lnTo>
                <a:lnTo>
                  <a:pt x="170" y="6"/>
                </a:lnTo>
                <a:lnTo>
                  <a:pt x="147" y="0"/>
                </a:lnTo>
                <a:lnTo>
                  <a:pt x="116" y="1"/>
                </a:lnTo>
                <a:lnTo>
                  <a:pt x="75" y="12"/>
                </a:lnTo>
                <a:lnTo>
                  <a:pt x="88" y="14"/>
                </a:lnTo>
                <a:lnTo>
                  <a:pt x="99" y="20"/>
                </a:lnTo>
                <a:lnTo>
                  <a:pt x="107" y="24"/>
                </a:lnTo>
                <a:lnTo>
                  <a:pt x="111" y="27"/>
                </a:lnTo>
                <a:lnTo>
                  <a:pt x="101" y="24"/>
                </a:lnTo>
                <a:lnTo>
                  <a:pt x="93" y="22"/>
                </a:lnTo>
                <a:lnTo>
                  <a:pt x="83" y="21"/>
                </a:lnTo>
                <a:lnTo>
                  <a:pt x="72" y="23"/>
                </a:lnTo>
                <a:lnTo>
                  <a:pt x="85" y="29"/>
                </a:lnTo>
                <a:lnTo>
                  <a:pt x="92" y="36"/>
                </a:lnTo>
                <a:lnTo>
                  <a:pt x="94" y="44"/>
                </a:lnTo>
                <a:lnTo>
                  <a:pt x="94" y="52"/>
                </a:lnTo>
                <a:lnTo>
                  <a:pt x="94" y="60"/>
                </a:lnTo>
                <a:lnTo>
                  <a:pt x="96" y="68"/>
                </a:lnTo>
                <a:lnTo>
                  <a:pt x="99" y="74"/>
                </a:lnTo>
                <a:lnTo>
                  <a:pt x="107" y="78"/>
                </a:lnTo>
                <a:lnTo>
                  <a:pt x="110" y="83"/>
                </a:lnTo>
                <a:lnTo>
                  <a:pt x="114" y="90"/>
                </a:lnTo>
                <a:lnTo>
                  <a:pt x="118" y="97"/>
                </a:lnTo>
                <a:lnTo>
                  <a:pt x="123" y="99"/>
                </a:lnTo>
                <a:lnTo>
                  <a:pt x="125" y="105"/>
                </a:lnTo>
                <a:lnTo>
                  <a:pt x="125" y="110"/>
                </a:lnTo>
                <a:lnTo>
                  <a:pt x="126" y="114"/>
                </a:lnTo>
                <a:lnTo>
                  <a:pt x="126" y="116"/>
                </a:lnTo>
                <a:lnTo>
                  <a:pt x="122" y="116"/>
                </a:lnTo>
                <a:lnTo>
                  <a:pt x="116" y="117"/>
                </a:lnTo>
                <a:lnTo>
                  <a:pt x="115" y="120"/>
                </a:lnTo>
                <a:lnTo>
                  <a:pt x="118" y="128"/>
                </a:lnTo>
                <a:lnTo>
                  <a:pt x="110" y="133"/>
                </a:lnTo>
                <a:lnTo>
                  <a:pt x="100" y="136"/>
                </a:lnTo>
                <a:lnTo>
                  <a:pt x="90" y="140"/>
                </a:lnTo>
                <a:lnTo>
                  <a:pt x="82" y="142"/>
                </a:lnTo>
                <a:lnTo>
                  <a:pt x="75" y="144"/>
                </a:lnTo>
                <a:lnTo>
                  <a:pt x="72" y="148"/>
                </a:lnTo>
                <a:lnTo>
                  <a:pt x="72" y="152"/>
                </a:lnTo>
                <a:lnTo>
                  <a:pt x="77" y="158"/>
                </a:lnTo>
                <a:lnTo>
                  <a:pt x="78" y="172"/>
                </a:lnTo>
                <a:lnTo>
                  <a:pt x="75" y="199"/>
                </a:lnTo>
                <a:lnTo>
                  <a:pt x="72" y="225"/>
                </a:lnTo>
                <a:lnTo>
                  <a:pt x="71" y="241"/>
                </a:lnTo>
                <a:lnTo>
                  <a:pt x="60" y="247"/>
                </a:lnTo>
                <a:lnTo>
                  <a:pt x="52" y="249"/>
                </a:lnTo>
                <a:lnTo>
                  <a:pt x="45" y="252"/>
                </a:lnTo>
                <a:lnTo>
                  <a:pt x="42"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2" y="287"/>
                </a:lnTo>
                <a:lnTo>
                  <a:pt x="45" y="290"/>
                </a:lnTo>
                <a:lnTo>
                  <a:pt x="51" y="292"/>
                </a:lnTo>
                <a:lnTo>
                  <a:pt x="56" y="293"/>
                </a:lnTo>
                <a:lnTo>
                  <a:pt x="63" y="292"/>
                </a:lnTo>
                <a:lnTo>
                  <a:pt x="71" y="291"/>
                </a:lnTo>
                <a:lnTo>
                  <a:pt x="81" y="286"/>
                </a:lnTo>
                <a:lnTo>
                  <a:pt x="96" y="270"/>
                </a:lnTo>
                <a:lnTo>
                  <a:pt x="103" y="247"/>
                </a:lnTo>
                <a:lnTo>
                  <a:pt x="105" y="223"/>
                </a:lnTo>
                <a:lnTo>
                  <a:pt x="110" y="204"/>
                </a:lnTo>
                <a:lnTo>
                  <a:pt x="112" y="214"/>
                </a:lnTo>
                <a:lnTo>
                  <a:pt x="116" y="230"/>
                </a:lnTo>
                <a:lnTo>
                  <a:pt x="119" y="245"/>
                </a:lnTo>
                <a:lnTo>
                  <a:pt x="120" y="255"/>
                </a:lnTo>
                <a:lnTo>
                  <a:pt x="125" y="255"/>
                </a:lnTo>
                <a:lnTo>
                  <a:pt x="130" y="255"/>
                </a:lnTo>
                <a:lnTo>
                  <a:pt x="133" y="256"/>
                </a:lnTo>
                <a:lnTo>
                  <a:pt x="134" y="256"/>
                </a:lnTo>
                <a:lnTo>
                  <a:pt x="114" y="287"/>
                </a:lnTo>
                <a:lnTo>
                  <a:pt x="104" y="330"/>
                </a:lnTo>
                <a:lnTo>
                  <a:pt x="104" y="385"/>
                </a:lnTo>
                <a:lnTo>
                  <a:pt x="110" y="459"/>
                </a:lnTo>
                <a:lnTo>
                  <a:pt x="111" y="459"/>
                </a:lnTo>
                <a:lnTo>
                  <a:pt x="112" y="459"/>
                </a:lnTo>
                <a:lnTo>
                  <a:pt x="118" y="459"/>
                </a:lnTo>
                <a:lnTo>
                  <a:pt x="129" y="459"/>
                </a:lnTo>
                <a:lnTo>
                  <a:pt x="136" y="477"/>
                </a:lnTo>
                <a:lnTo>
                  <a:pt x="144" y="504"/>
                </a:lnTo>
                <a:lnTo>
                  <a:pt x="152" y="532"/>
                </a:lnTo>
                <a:lnTo>
                  <a:pt x="155" y="547"/>
                </a:lnTo>
                <a:lnTo>
                  <a:pt x="152" y="550"/>
                </a:lnTo>
                <a:lnTo>
                  <a:pt x="148" y="555"/>
                </a:lnTo>
                <a:lnTo>
                  <a:pt x="142" y="560"/>
                </a:lnTo>
                <a:lnTo>
                  <a:pt x="138" y="563"/>
                </a:lnTo>
                <a:lnTo>
                  <a:pt x="131" y="568"/>
                </a:lnTo>
                <a:lnTo>
                  <a:pt x="126" y="571"/>
                </a:lnTo>
                <a:lnTo>
                  <a:pt x="119" y="575"/>
                </a:lnTo>
                <a:lnTo>
                  <a:pt x="112" y="577"/>
                </a:lnTo>
                <a:lnTo>
                  <a:pt x="104" y="582"/>
                </a:lnTo>
                <a:lnTo>
                  <a:pt x="104" y="584"/>
                </a:lnTo>
                <a:lnTo>
                  <a:pt x="110" y="585"/>
                </a:lnTo>
                <a:lnTo>
                  <a:pt x="116" y="586"/>
                </a:lnTo>
                <a:lnTo>
                  <a:pt x="120" y="586"/>
                </a:lnTo>
                <a:lnTo>
                  <a:pt x="127" y="586"/>
                </a:lnTo>
                <a:lnTo>
                  <a:pt x="136" y="586"/>
                </a:lnTo>
                <a:lnTo>
                  <a:pt x="144" y="585"/>
                </a:lnTo>
                <a:lnTo>
                  <a:pt x="151" y="584"/>
                </a:lnTo>
                <a:lnTo>
                  <a:pt x="158" y="582"/>
                </a:lnTo>
                <a:lnTo>
                  <a:pt x="162" y="579"/>
                </a:lnTo>
                <a:lnTo>
                  <a:pt x="164" y="576"/>
                </a:lnTo>
                <a:lnTo>
                  <a:pt x="167" y="585"/>
                </a:lnTo>
                <a:lnTo>
                  <a:pt x="171" y="585"/>
                </a:lnTo>
                <a:lnTo>
                  <a:pt x="177" y="585"/>
                </a:lnTo>
                <a:lnTo>
                  <a:pt x="179" y="585"/>
                </a:lnTo>
                <a:lnTo>
                  <a:pt x="181" y="585"/>
                </a:lnTo>
                <a:lnTo>
                  <a:pt x="185" y="575"/>
                </a:lnTo>
                <a:lnTo>
                  <a:pt x="186" y="565"/>
                </a:lnTo>
                <a:lnTo>
                  <a:pt x="186" y="557"/>
                </a:lnTo>
                <a:lnTo>
                  <a:pt x="182" y="549"/>
                </a:lnTo>
                <a:lnTo>
                  <a:pt x="178" y="540"/>
                </a:lnTo>
                <a:lnTo>
                  <a:pt x="175" y="527"/>
                </a:lnTo>
                <a:lnTo>
                  <a:pt x="174" y="513"/>
                </a:lnTo>
                <a:lnTo>
                  <a:pt x="177" y="503"/>
                </a:lnTo>
                <a:lnTo>
                  <a:pt x="179" y="493"/>
                </a:lnTo>
                <a:lnTo>
                  <a:pt x="177" y="479"/>
                </a:lnTo>
                <a:lnTo>
                  <a:pt x="173" y="467"/>
                </a:lnTo>
                <a:lnTo>
                  <a:pt x="168" y="458"/>
                </a:lnTo>
                <a:lnTo>
                  <a:pt x="179" y="458"/>
                </a:lnTo>
                <a:lnTo>
                  <a:pt x="188" y="458"/>
                </a:lnTo>
                <a:lnTo>
                  <a:pt x="196" y="458"/>
                </a:lnTo>
                <a:lnTo>
                  <a:pt x="203" y="457"/>
                </a:lnTo>
                <a:lnTo>
                  <a:pt x="210" y="457"/>
                </a:lnTo>
                <a:lnTo>
                  <a:pt x="219" y="456"/>
                </a:lnTo>
                <a:lnTo>
                  <a:pt x="229" y="456"/>
                </a:lnTo>
                <a:lnTo>
                  <a:pt x="241" y="455"/>
                </a:lnTo>
                <a:close/>
              </a:path>
            </a:pathLst>
          </a:custGeom>
          <a:solidFill>
            <a:srgbClr val="96969A"/>
          </a:solidFill>
          <a:ln w="9525">
            <a:noFill/>
            <a:round/>
            <a:headEnd/>
            <a:tailEnd/>
          </a:ln>
        </p:spPr>
        <p:txBody>
          <a:bodyPr/>
          <a:lstStyle/>
          <a:p>
            <a:endParaRPr lang="el-GR"/>
          </a:p>
        </p:txBody>
      </p:sp>
      <p:sp>
        <p:nvSpPr>
          <p:cNvPr id="224290" name="Freeform 34"/>
          <p:cNvSpPr>
            <a:spLocks/>
          </p:cNvSpPr>
          <p:nvPr/>
        </p:nvSpPr>
        <p:spPr bwMode="auto">
          <a:xfrm>
            <a:off x="7243763" y="2555875"/>
            <a:ext cx="311150" cy="573088"/>
          </a:xfrm>
          <a:custGeom>
            <a:avLst/>
            <a:gdLst/>
            <a:ahLst/>
            <a:cxnLst>
              <a:cxn ang="0">
                <a:pos x="298" y="17"/>
              </a:cxn>
              <a:cxn ang="0">
                <a:pos x="240" y="1"/>
              </a:cxn>
              <a:cxn ang="0">
                <a:pos x="202" y="30"/>
              </a:cxn>
              <a:cxn ang="0">
                <a:pos x="195" y="75"/>
              </a:cxn>
              <a:cxn ang="0">
                <a:pos x="210" y="97"/>
              </a:cxn>
              <a:cxn ang="0">
                <a:pos x="196" y="114"/>
              </a:cxn>
              <a:cxn ang="0">
                <a:pos x="160" y="121"/>
              </a:cxn>
              <a:cxn ang="0">
                <a:pos x="127" y="154"/>
              </a:cxn>
              <a:cxn ang="0">
                <a:pos x="92" y="199"/>
              </a:cxn>
              <a:cxn ang="0">
                <a:pos x="52" y="241"/>
              </a:cxn>
              <a:cxn ang="0">
                <a:pos x="36" y="276"/>
              </a:cxn>
              <a:cxn ang="0">
                <a:pos x="0" y="304"/>
              </a:cxn>
              <a:cxn ang="0">
                <a:pos x="38" y="324"/>
              </a:cxn>
              <a:cxn ang="0">
                <a:pos x="55" y="317"/>
              </a:cxn>
              <a:cxn ang="0">
                <a:pos x="69" y="299"/>
              </a:cxn>
              <a:cxn ang="0">
                <a:pos x="107" y="264"/>
              </a:cxn>
              <a:cxn ang="0">
                <a:pos x="149" y="209"/>
              </a:cxn>
              <a:cxn ang="0">
                <a:pos x="144" y="338"/>
              </a:cxn>
              <a:cxn ang="0">
                <a:pos x="145" y="483"/>
              </a:cxn>
              <a:cxn ang="0">
                <a:pos x="160" y="583"/>
              </a:cxn>
              <a:cxn ang="0">
                <a:pos x="127" y="598"/>
              </a:cxn>
              <a:cxn ang="0">
                <a:pos x="132" y="621"/>
              </a:cxn>
              <a:cxn ang="0">
                <a:pos x="171" y="618"/>
              </a:cxn>
              <a:cxn ang="0">
                <a:pos x="208" y="609"/>
              </a:cxn>
              <a:cxn ang="0">
                <a:pos x="225" y="580"/>
              </a:cxn>
              <a:cxn ang="0">
                <a:pos x="229" y="545"/>
              </a:cxn>
              <a:cxn ang="0">
                <a:pos x="233" y="429"/>
              </a:cxn>
              <a:cxn ang="0">
                <a:pos x="267" y="453"/>
              </a:cxn>
              <a:cxn ang="0">
                <a:pos x="263" y="578"/>
              </a:cxn>
              <a:cxn ang="0">
                <a:pos x="271" y="587"/>
              </a:cxn>
              <a:cxn ang="0">
                <a:pos x="284" y="621"/>
              </a:cxn>
              <a:cxn ang="0">
                <a:pos x="340" y="617"/>
              </a:cxn>
              <a:cxn ang="0">
                <a:pos x="341" y="598"/>
              </a:cxn>
              <a:cxn ang="0">
                <a:pos x="337" y="586"/>
              </a:cxn>
              <a:cxn ang="0">
                <a:pos x="344" y="525"/>
              </a:cxn>
              <a:cxn ang="0">
                <a:pos x="340" y="392"/>
              </a:cxn>
              <a:cxn ang="0">
                <a:pos x="337" y="315"/>
              </a:cxn>
              <a:cxn ang="0">
                <a:pos x="347" y="208"/>
              </a:cxn>
              <a:cxn ang="0">
                <a:pos x="388" y="244"/>
              </a:cxn>
              <a:cxn ang="0">
                <a:pos x="420" y="274"/>
              </a:cxn>
              <a:cxn ang="0">
                <a:pos x="453" y="306"/>
              </a:cxn>
              <a:cxn ang="0">
                <a:pos x="476" y="327"/>
              </a:cxn>
              <a:cxn ang="0">
                <a:pos x="501" y="323"/>
              </a:cxn>
              <a:cxn ang="0">
                <a:pos x="488" y="283"/>
              </a:cxn>
              <a:cxn ang="0">
                <a:pos x="455" y="241"/>
              </a:cxn>
              <a:cxn ang="0">
                <a:pos x="424" y="200"/>
              </a:cxn>
              <a:cxn ang="0">
                <a:pos x="377" y="150"/>
              </a:cxn>
              <a:cxn ang="0">
                <a:pos x="346" y="125"/>
              </a:cxn>
              <a:cxn ang="0">
                <a:pos x="302" y="119"/>
              </a:cxn>
              <a:cxn ang="0">
                <a:pos x="298" y="99"/>
              </a:cxn>
              <a:cxn ang="0">
                <a:pos x="314" y="68"/>
              </a:cxn>
            </a:cxnLst>
            <a:rect l="0" t="0" r="r" b="b"/>
            <a:pathLst>
              <a:path w="512" h="625">
                <a:moveTo>
                  <a:pt x="304" y="52"/>
                </a:moveTo>
                <a:lnTo>
                  <a:pt x="304" y="43"/>
                </a:lnTo>
                <a:lnTo>
                  <a:pt x="303" y="34"/>
                </a:lnTo>
                <a:lnTo>
                  <a:pt x="302" y="26"/>
                </a:lnTo>
                <a:lnTo>
                  <a:pt x="298" y="17"/>
                </a:lnTo>
                <a:lnTo>
                  <a:pt x="292" y="11"/>
                </a:lnTo>
                <a:lnTo>
                  <a:pt x="282" y="5"/>
                </a:lnTo>
                <a:lnTo>
                  <a:pt x="271" y="1"/>
                </a:lnTo>
                <a:lnTo>
                  <a:pt x="256" y="0"/>
                </a:lnTo>
                <a:lnTo>
                  <a:pt x="240" y="1"/>
                </a:lnTo>
                <a:lnTo>
                  <a:pt x="228" y="5"/>
                </a:lnTo>
                <a:lnTo>
                  <a:pt x="218" y="9"/>
                </a:lnTo>
                <a:lnTo>
                  <a:pt x="210" y="15"/>
                </a:lnTo>
                <a:lnTo>
                  <a:pt x="204" y="22"/>
                </a:lnTo>
                <a:lnTo>
                  <a:pt x="202" y="30"/>
                </a:lnTo>
                <a:lnTo>
                  <a:pt x="200" y="37"/>
                </a:lnTo>
                <a:lnTo>
                  <a:pt x="200" y="45"/>
                </a:lnTo>
                <a:lnTo>
                  <a:pt x="193" y="49"/>
                </a:lnTo>
                <a:lnTo>
                  <a:pt x="192" y="61"/>
                </a:lnTo>
                <a:lnTo>
                  <a:pt x="195" y="75"/>
                </a:lnTo>
                <a:lnTo>
                  <a:pt x="200" y="80"/>
                </a:lnTo>
                <a:lnTo>
                  <a:pt x="202" y="86"/>
                </a:lnTo>
                <a:lnTo>
                  <a:pt x="204" y="90"/>
                </a:lnTo>
                <a:lnTo>
                  <a:pt x="207" y="95"/>
                </a:lnTo>
                <a:lnTo>
                  <a:pt x="210" y="97"/>
                </a:lnTo>
                <a:lnTo>
                  <a:pt x="204" y="98"/>
                </a:lnTo>
                <a:lnTo>
                  <a:pt x="200" y="99"/>
                </a:lnTo>
                <a:lnTo>
                  <a:pt x="197" y="104"/>
                </a:lnTo>
                <a:lnTo>
                  <a:pt x="202" y="113"/>
                </a:lnTo>
                <a:lnTo>
                  <a:pt x="196" y="114"/>
                </a:lnTo>
                <a:lnTo>
                  <a:pt x="189" y="114"/>
                </a:lnTo>
                <a:lnTo>
                  <a:pt x="182" y="116"/>
                </a:lnTo>
                <a:lnTo>
                  <a:pt x="174" y="117"/>
                </a:lnTo>
                <a:lnTo>
                  <a:pt x="167" y="119"/>
                </a:lnTo>
                <a:lnTo>
                  <a:pt x="160" y="121"/>
                </a:lnTo>
                <a:lnTo>
                  <a:pt x="155" y="124"/>
                </a:lnTo>
                <a:lnTo>
                  <a:pt x="151" y="128"/>
                </a:lnTo>
                <a:lnTo>
                  <a:pt x="145" y="134"/>
                </a:lnTo>
                <a:lnTo>
                  <a:pt x="137" y="143"/>
                </a:lnTo>
                <a:lnTo>
                  <a:pt x="127" y="154"/>
                </a:lnTo>
                <a:lnTo>
                  <a:pt x="118" y="165"/>
                </a:lnTo>
                <a:lnTo>
                  <a:pt x="108" y="176"/>
                </a:lnTo>
                <a:lnTo>
                  <a:pt x="100" y="186"/>
                </a:lnTo>
                <a:lnTo>
                  <a:pt x="95" y="194"/>
                </a:lnTo>
                <a:lnTo>
                  <a:pt x="92" y="199"/>
                </a:lnTo>
                <a:lnTo>
                  <a:pt x="86" y="203"/>
                </a:lnTo>
                <a:lnTo>
                  <a:pt x="79" y="210"/>
                </a:lnTo>
                <a:lnTo>
                  <a:pt x="71" y="220"/>
                </a:lnTo>
                <a:lnTo>
                  <a:pt x="62" y="231"/>
                </a:lnTo>
                <a:lnTo>
                  <a:pt x="52" y="241"/>
                </a:lnTo>
                <a:lnTo>
                  <a:pt x="45" y="252"/>
                </a:lnTo>
                <a:lnTo>
                  <a:pt x="38" y="260"/>
                </a:lnTo>
                <a:lnTo>
                  <a:pt x="36" y="267"/>
                </a:lnTo>
                <a:lnTo>
                  <a:pt x="37" y="271"/>
                </a:lnTo>
                <a:lnTo>
                  <a:pt x="36" y="276"/>
                </a:lnTo>
                <a:lnTo>
                  <a:pt x="31" y="279"/>
                </a:lnTo>
                <a:lnTo>
                  <a:pt x="26" y="280"/>
                </a:lnTo>
                <a:lnTo>
                  <a:pt x="16" y="284"/>
                </a:lnTo>
                <a:lnTo>
                  <a:pt x="5" y="292"/>
                </a:lnTo>
                <a:lnTo>
                  <a:pt x="0" y="304"/>
                </a:lnTo>
                <a:lnTo>
                  <a:pt x="8" y="317"/>
                </a:lnTo>
                <a:lnTo>
                  <a:pt x="21" y="325"/>
                </a:lnTo>
                <a:lnTo>
                  <a:pt x="30" y="325"/>
                </a:lnTo>
                <a:lnTo>
                  <a:pt x="36" y="323"/>
                </a:lnTo>
                <a:lnTo>
                  <a:pt x="38" y="324"/>
                </a:lnTo>
                <a:lnTo>
                  <a:pt x="41" y="328"/>
                </a:lnTo>
                <a:lnTo>
                  <a:pt x="44" y="329"/>
                </a:lnTo>
                <a:lnTo>
                  <a:pt x="47" y="328"/>
                </a:lnTo>
                <a:lnTo>
                  <a:pt x="51" y="323"/>
                </a:lnTo>
                <a:lnTo>
                  <a:pt x="55" y="317"/>
                </a:lnTo>
                <a:lnTo>
                  <a:pt x="58" y="312"/>
                </a:lnTo>
                <a:lnTo>
                  <a:pt x="59" y="307"/>
                </a:lnTo>
                <a:lnTo>
                  <a:pt x="59" y="302"/>
                </a:lnTo>
                <a:lnTo>
                  <a:pt x="63" y="302"/>
                </a:lnTo>
                <a:lnTo>
                  <a:pt x="69" y="299"/>
                </a:lnTo>
                <a:lnTo>
                  <a:pt x="75" y="293"/>
                </a:lnTo>
                <a:lnTo>
                  <a:pt x="85" y="286"/>
                </a:lnTo>
                <a:lnTo>
                  <a:pt x="93" y="278"/>
                </a:lnTo>
                <a:lnTo>
                  <a:pt x="101" y="270"/>
                </a:lnTo>
                <a:lnTo>
                  <a:pt x="107" y="264"/>
                </a:lnTo>
                <a:lnTo>
                  <a:pt x="111" y="260"/>
                </a:lnTo>
                <a:lnTo>
                  <a:pt x="119" y="250"/>
                </a:lnTo>
                <a:lnTo>
                  <a:pt x="130" y="238"/>
                </a:lnTo>
                <a:lnTo>
                  <a:pt x="141" y="224"/>
                </a:lnTo>
                <a:lnTo>
                  <a:pt x="149" y="209"/>
                </a:lnTo>
                <a:lnTo>
                  <a:pt x="145" y="232"/>
                </a:lnTo>
                <a:lnTo>
                  <a:pt x="140" y="268"/>
                </a:lnTo>
                <a:lnTo>
                  <a:pt x="137" y="302"/>
                </a:lnTo>
                <a:lnTo>
                  <a:pt x="144" y="323"/>
                </a:lnTo>
                <a:lnTo>
                  <a:pt x="144" y="338"/>
                </a:lnTo>
                <a:lnTo>
                  <a:pt x="144" y="358"/>
                </a:lnTo>
                <a:lnTo>
                  <a:pt x="147" y="376"/>
                </a:lnTo>
                <a:lnTo>
                  <a:pt x="151" y="388"/>
                </a:lnTo>
                <a:lnTo>
                  <a:pt x="148" y="422"/>
                </a:lnTo>
                <a:lnTo>
                  <a:pt x="145" y="483"/>
                </a:lnTo>
                <a:lnTo>
                  <a:pt x="145" y="543"/>
                </a:lnTo>
                <a:lnTo>
                  <a:pt x="148" y="577"/>
                </a:lnTo>
                <a:lnTo>
                  <a:pt x="152" y="579"/>
                </a:lnTo>
                <a:lnTo>
                  <a:pt x="158" y="581"/>
                </a:lnTo>
                <a:lnTo>
                  <a:pt x="160" y="583"/>
                </a:lnTo>
                <a:lnTo>
                  <a:pt x="162" y="583"/>
                </a:lnTo>
                <a:lnTo>
                  <a:pt x="155" y="587"/>
                </a:lnTo>
                <a:lnTo>
                  <a:pt x="145" y="592"/>
                </a:lnTo>
                <a:lnTo>
                  <a:pt x="136" y="596"/>
                </a:lnTo>
                <a:lnTo>
                  <a:pt x="127" y="598"/>
                </a:lnTo>
                <a:lnTo>
                  <a:pt x="121" y="601"/>
                </a:lnTo>
                <a:lnTo>
                  <a:pt x="117" y="607"/>
                </a:lnTo>
                <a:lnTo>
                  <a:pt x="117" y="614"/>
                </a:lnTo>
                <a:lnTo>
                  <a:pt x="125" y="620"/>
                </a:lnTo>
                <a:lnTo>
                  <a:pt x="132" y="621"/>
                </a:lnTo>
                <a:lnTo>
                  <a:pt x="140" y="622"/>
                </a:lnTo>
                <a:lnTo>
                  <a:pt x="148" y="622"/>
                </a:lnTo>
                <a:lnTo>
                  <a:pt x="156" y="621"/>
                </a:lnTo>
                <a:lnTo>
                  <a:pt x="165" y="620"/>
                </a:lnTo>
                <a:lnTo>
                  <a:pt x="171" y="618"/>
                </a:lnTo>
                <a:lnTo>
                  <a:pt x="177" y="616"/>
                </a:lnTo>
                <a:lnTo>
                  <a:pt x="181" y="615"/>
                </a:lnTo>
                <a:lnTo>
                  <a:pt x="189" y="613"/>
                </a:lnTo>
                <a:lnTo>
                  <a:pt x="199" y="610"/>
                </a:lnTo>
                <a:lnTo>
                  <a:pt x="208" y="609"/>
                </a:lnTo>
                <a:lnTo>
                  <a:pt x="215" y="609"/>
                </a:lnTo>
                <a:lnTo>
                  <a:pt x="221" y="608"/>
                </a:lnTo>
                <a:lnTo>
                  <a:pt x="226" y="602"/>
                </a:lnTo>
                <a:lnTo>
                  <a:pt x="228" y="593"/>
                </a:lnTo>
                <a:lnTo>
                  <a:pt x="225" y="580"/>
                </a:lnTo>
                <a:lnTo>
                  <a:pt x="229" y="580"/>
                </a:lnTo>
                <a:lnTo>
                  <a:pt x="232" y="578"/>
                </a:lnTo>
                <a:lnTo>
                  <a:pt x="233" y="573"/>
                </a:lnTo>
                <a:lnTo>
                  <a:pt x="232" y="565"/>
                </a:lnTo>
                <a:lnTo>
                  <a:pt x="229" y="545"/>
                </a:lnTo>
                <a:lnTo>
                  <a:pt x="226" y="513"/>
                </a:lnTo>
                <a:lnTo>
                  <a:pt x="225" y="482"/>
                </a:lnTo>
                <a:lnTo>
                  <a:pt x="225" y="465"/>
                </a:lnTo>
                <a:lnTo>
                  <a:pt x="228" y="451"/>
                </a:lnTo>
                <a:lnTo>
                  <a:pt x="233" y="429"/>
                </a:lnTo>
                <a:lnTo>
                  <a:pt x="240" y="406"/>
                </a:lnTo>
                <a:lnTo>
                  <a:pt x="243" y="391"/>
                </a:lnTo>
                <a:lnTo>
                  <a:pt x="250" y="410"/>
                </a:lnTo>
                <a:lnTo>
                  <a:pt x="259" y="432"/>
                </a:lnTo>
                <a:lnTo>
                  <a:pt x="267" y="453"/>
                </a:lnTo>
                <a:lnTo>
                  <a:pt x="271" y="472"/>
                </a:lnTo>
                <a:lnTo>
                  <a:pt x="270" y="495"/>
                </a:lnTo>
                <a:lnTo>
                  <a:pt x="267" y="526"/>
                </a:lnTo>
                <a:lnTo>
                  <a:pt x="265" y="556"/>
                </a:lnTo>
                <a:lnTo>
                  <a:pt x="263" y="578"/>
                </a:lnTo>
                <a:lnTo>
                  <a:pt x="266" y="579"/>
                </a:lnTo>
                <a:lnTo>
                  <a:pt x="270" y="580"/>
                </a:lnTo>
                <a:lnTo>
                  <a:pt x="271" y="581"/>
                </a:lnTo>
                <a:lnTo>
                  <a:pt x="273" y="581"/>
                </a:lnTo>
                <a:lnTo>
                  <a:pt x="271" y="587"/>
                </a:lnTo>
                <a:lnTo>
                  <a:pt x="270" y="594"/>
                </a:lnTo>
                <a:lnTo>
                  <a:pt x="270" y="602"/>
                </a:lnTo>
                <a:lnTo>
                  <a:pt x="273" y="609"/>
                </a:lnTo>
                <a:lnTo>
                  <a:pt x="277" y="615"/>
                </a:lnTo>
                <a:lnTo>
                  <a:pt x="284" y="621"/>
                </a:lnTo>
                <a:lnTo>
                  <a:pt x="295" y="624"/>
                </a:lnTo>
                <a:lnTo>
                  <a:pt x="309" y="625"/>
                </a:lnTo>
                <a:lnTo>
                  <a:pt x="324" y="624"/>
                </a:lnTo>
                <a:lnTo>
                  <a:pt x="333" y="622"/>
                </a:lnTo>
                <a:lnTo>
                  <a:pt x="340" y="617"/>
                </a:lnTo>
                <a:lnTo>
                  <a:pt x="344" y="613"/>
                </a:lnTo>
                <a:lnTo>
                  <a:pt x="344" y="608"/>
                </a:lnTo>
                <a:lnTo>
                  <a:pt x="344" y="603"/>
                </a:lnTo>
                <a:lnTo>
                  <a:pt x="343" y="600"/>
                </a:lnTo>
                <a:lnTo>
                  <a:pt x="341" y="598"/>
                </a:lnTo>
                <a:lnTo>
                  <a:pt x="339" y="593"/>
                </a:lnTo>
                <a:lnTo>
                  <a:pt x="335" y="590"/>
                </a:lnTo>
                <a:lnTo>
                  <a:pt x="333" y="586"/>
                </a:lnTo>
                <a:lnTo>
                  <a:pt x="332" y="585"/>
                </a:lnTo>
                <a:lnTo>
                  <a:pt x="337" y="586"/>
                </a:lnTo>
                <a:lnTo>
                  <a:pt x="340" y="585"/>
                </a:lnTo>
                <a:lnTo>
                  <a:pt x="343" y="584"/>
                </a:lnTo>
                <a:lnTo>
                  <a:pt x="344" y="584"/>
                </a:lnTo>
                <a:lnTo>
                  <a:pt x="344" y="562"/>
                </a:lnTo>
                <a:lnTo>
                  <a:pt x="344" y="525"/>
                </a:lnTo>
                <a:lnTo>
                  <a:pt x="344" y="488"/>
                </a:lnTo>
                <a:lnTo>
                  <a:pt x="346" y="467"/>
                </a:lnTo>
                <a:lnTo>
                  <a:pt x="346" y="450"/>
                </a:lnTo>
                <a:lnTo>
                  <a:pt x="343" y="421"/>
                </a:lnTo>
                <a:lnTo>
                  <a:pt x="340" y="392"/>
                </a:lnTo>
                <a:lnTo>
                  <a:pt x="339" y="376"/>
                </a:lnTo>
                <a:lnTo>
                  <a:pt x="339" y="364"/>
                </a:lnTo>
                <a:lnTo>
                  <a:pt x="340" y="345"/>
                </a:lnTo>
                <a:lnTo>
                  <a:pt x="340" y="327"/>
                </a:lnTo>
                <a:lnTo>
                  <a:pt x="337" y="315"/>
                </a:lnTo>
                <a:lnTo>
                  <a:pt x="341" y="301"/>
                </a:lnTo>
                <a:lnTo>
                  <a:pt x="344" y="276"/>
                </a:lnTo>
                <a:lnTo>
                  <a:pt x="346" y="240"/>
                </a:lnTo>
                <a:lnTo>
                  <a:pt x="341" y="202"/>
                </a:lnTo>
                <a:lnTo>
                  <a:pt x="347" y="208"/>
                </a:lnTo>
                <a:lnTo>
                  <a:pt x="354" y="215"/>
                </a:lnTo>
                <a:lnTo>
                  <a:pt x="362" y="222"/>
                </a:lnTo>
                <a:lnTo>
                  <a:pt x="372" y="230"/>
                </a:lnTo>
                <a:lnTo>
                  <a:pt x="380" y="237"/>
                </a:lnTo>
                <a:lnTo>
                  <a:pt x="388" y="244"/>
                </a:lnTo>
                <a:lnTo>
                  <a:pt x="395" y="248"/>
                </a:lnTo>
                <a:lnTo>
                  <a:pt x="400" y="252"/>
                </a:lnTo>
                <a:lnTo>
                  <a:pt x="405" y="257"/>
                </a:lnTo>
                <a:lnTo>
                  <a:pt x="411" y="264"/>
                </a:lnTo>
                <a:lnTo>
                  <a:pt x="420" y="274"/>
                </a:lnTo>
                <a:lnTo>
                  <a:pt x="428" y="282"/>
                </a:lnTo>
                <a:lnTo>
                  <a:pt x="436" y="291"/>
                </a:lnTo>
                <a:lnTo>
                  <a:pt x="443" y="298"/>
                </a:lnTo>
                <a:lnTo>
                  <a:pt x="450" y="304"/>
                </a:lnTo>
                <a:lnTo>
                  <a:pt x="453" y="306"/>
                </a:lnTo>
                <a:lnTo>
                  <a:pt x="457" y="312"/>
                </a:lnTo>
                <a:lnTo>
                  <a:pt x="462" y="319"/>
                </a:lnTo>
                <a:lnTo>
                  <a:pt x="468" y="324"/>
                </a:lnTo>
                <a:lnTo>
                  <a:pt x="472" y="328"/>
                </a:lnTo>
                <a:lnTo>
                  <a:pt x="476" y="327"/>
                </a:lnTo>
                <a:lnTo>
                  <a:pt x="479" y="325"/>
                </a:lnTo>
                <a:lnTo>
                  <a:pt x="481" y="325"/>
                </a:lnTo>
                <a:lnTo>
                  <a:pt x="485" y="327"/>
                </a:lnTo>
                <a:lnTo>
                  <a:pt x="492" y="327"/>
                </a:lnTo>
                <a:lnTo>
                  <a:pt x="501" y="323"/>
                </a:lnTo>
                <a:lnTo>
                  <a:pt x="509" y="315"/>
                </a:lnTo>
                <a:lnTo>
                  <a:pt x="512" y="301"/>
                </a:lnTo>
                <a:lnTo>
                  <a:pt x="507" y="290"/>
                </a:lnTo>
                <a:lnTo>
                  <a:pt x="499" y="285"/>
                </a:lnTo>
                <a:lnTo>
                  <a:pt x="488" y="283"/>
                </a:lnTo>
                <a:lnTo>
                  <a:pt x="479" y="277"/>
                </a:lnTo>
                <a:lnTo>
                  <a:pt x="476" y="271"/>
                </a:lnTo>
                <a:lnTo>
                  <a:pt x="470" y="263"/>
                </a:lnTo>
                <a:lnTo>
                  <a:pt x="462" y="253"/>
                </a:lnTo>
                <a:lnTo>
                  <a:pt x="455" y="241"/>
                </a:lnTo>
                <a:lnTo>
                  <a:pt x="447" y="230"/>
                </a:lnTo>
                <a:lnTo>
                  <a:pt x="439" y="219"/>
                </a:lnTo>
                <a:lnTo>
                  <a:pt x="432" y="211"/>
                </a:lnTo>
                <a:lnTo>
                  <a:pt x="428" y="205"/>
                </a:lnTo>
                <a:lnTo>
                  <a:pt x="424" y="200"/>
                </a:lnTo>
                <a:lnTo>
                  <a:pt x="416" y="190"/>
                </a:lnTo>
                <a:lnTo>
                  <a:pt x="407" y="181"/>
                </a:lnTo>
                <a:lnTo>
                  <a:pt x="396" y="170"/>
                </a:lnTo>
                <a:lnTo>
                  <a:pt x="387" y="159"/>
                </a:lnTo>
                <a:lnTo>
                  <a:pt x="377" y="150"/>
                </a:lnTo>
                <a:lnTo>
                  <a:pt x="370" y="142"/>
                </a:lnTo>
                <a:lnTo>
                  <a:pt x="365" y="136"/>
                </a:lnTo>
                <a:lnTo>
                  <a:pt x="361" y="132"/>
                </a:lnTo>
                <a:lnTo>
                  <a:pt x="354" y="128"/>
                </a:lnTo>
                <a:lnTo>
                  <a:pt x="346" y="125"/>
                </a:lnTo>
                <a:lnTo>
                  <a:pt x="336" y="122"/>
                </a:lnTo>
                <a:lnTo>
                  <a:pt x="326" y="120"/>
                </a:lnTo>
                <a:lnTo>
                  <a:pt x="317" y="119"/>
                </a:lnTo>
                <a:lnTo>
                  <a:pt x="309" y="119"/>
                </a:lnTo>
                <a:lnTo>
                  <a:pt x="302" y="119"/>
                </a:lnTo>
                <a:lnTo>
                  <a:pt x="304" y="113"/>
                </a:lnTo>
                <a:lnTo>
                  <a:pt x="306" y="110"/>
                </a:lnTo>
                <a:lnTo>
                  <a:pt x="304" y="106"/>
                </a:lnTo>
                <a:lnTo>
                  <a:pt x="293" y="103"/>
                </a:lnTo>
                <a:lnTo>
                  <a:pt x="298" y="99"/>
                </a:lnTo>
                <a:lnTo>
                  <a:pt x="300" y="94"/>
                </a:lnTo>
                <a:lnTo>
                  <a:pt x="302" y="89"/>
                </a:lnTo>
                <a:lnTo>
                  <a:pt x="302" y="86"/>
                </a:lnTo>
                <a:lnTo>
                  <a:pt x="310" y="82"/>
                </a:lnTo>
                <a:lnTo>
                  <a:pt x="314" y="68"/>
                </a:lnTo>
                <a:lnTo>
                  <a:pt x="313" y="54"/>
                </a:lnTo>
                <a:lnTo>
                  <a:pt x="304" y="52"/>
                </a:lnTo>
                <a:close/>
              </a:path>
            </a:pathLst>
          </a:custGeom>
          <a:solidFill>
            <a:srgbClr val="96969A"/>
          </a:solidFill>
          <a:ln w="9525">
            <a:noFill/>
            <a:round/>
            <a:headEnd/>
            <a:tailEnd/>
          </a:ln>
        </p:spPr>
        <p:txBody>
          <a:bodyPr/>
          <a:lstStyle/>
          <a:p>
            <a:endParaRPr lang="el-GR"/>
          </a:p>
        </p:txBody>
      </p:sp>
      <p:sp>
        <p:nvSpPr>
          <p:cNvPr id="224291" name="Freeform 35"/>
          <p:cNvSpPr>
            <a:spLocks/>
          </p:cNvSpPr>
          <p:nvPr/>
        </p:nvSpPr>
        <p:spPr bwMode="auto">
          <a:xfrm>
            <a:off x="7529513" y="2806700"/>
            <a:ext cx="171450" cy="317500"/>
          </a:xfrm>
          <a:custGeom>
            <a:avLst/>
            <a:gdLst/>
            <a:ahLst/>
            <a:cxnLst>
              <a:cxn ang="0">
                <a:pos x="264" y="117"/>
              </a:cxn>
              <a:cxn ang="0">
                <a:pos x="274" y="75"/>
              </a:cxn>
              <a:cxn ang="0">
                <a:pos x="268" y="49"/>
              </a:cxn>
              <a:cxn ang="0">
                <a:pos x="282" y="27"/>
              </a:cxn>
              <a:cxn ang="0">
                <a:pos x="253" y="12"/>
              </a:cxn>
              <a:cxn ang="0">
                <a:pos x="247" y="26"/>
              </a:cxn>
              <a:cxn ang="0">
                <a:pos x="247" y="44"/>
              </a:cxn>
              <a:cxn ang="0">
                <a:pos x="248" y="57"/>
              </a:cxn>
              <a:cxn ang="0">
                <a:pos x="241" y="82"/>
              </a:cxn>
              <a:cxn ang="0">
                <a:pos x="238" y="94"/>
              </a:cxn>
              <a:cxn ang="0">
                <a:pos x="222" y="92"/>
              </a:cxn>
              <a:cxn ang="0">
                <a:pos x="199" y="94"/>
              </a:cxn>
              <a:cxn ang="0">
                <a:pos x="201" y="65"/>
              </a:cxn>
              <a:cxn ang="0">
                <a:pos x="179" y="20"/>
              </a:cxn>
              <a:cxn ang="0">
                <a:pos x="157" y="3"/>
              </a:cxn>
              <a:cxn ang="0">
                <a:pos x="135" y="3"/>
              </a:cxn>
              <a:cxn ang="0">
                <a:pos x="112" y="7"/>
              </a:cxn>
              <a:cxn ang="0">
                <a:pos x="97" y="47"/>
              </a:cxn>
              <a:cxn ang="0">
                <a:pos x="97" y="97"/>
              </a:cxn>
              <a:cxn ang="0">
                <a:pos x="74" y="94"/>
              </a:cxn>
              <a:cxn ang="0">
                <a:pos x="52" y="98"/>
              </a:cxn>
              <a:cxn ang="0">
                <a:pos x="45" y="86"/>
              </a:cxn>
              <a:cxn ang="0">
                <a:pos x="33" y="48"/>
              </a:cxn>
              <a:cxn ang="0">
                <a:pos x="31" y="16"/>
              </a:cxn>
              <a:cxn ang="0">
                <a:pos x="0" y="19"/>
              </a:cxn>
              <a:cxn ang="0">
                <a:pos x="1" y="34"/>
              </a:cxn>
              <a:cxn ang="0">
                <a:pos x="13" y="50"/>
              </a:cxn>
              <a:cxn ang="0">
                <a:pos x="19" y="103"/>
              </a:cxn>
              <a:cxn ang="0">
                <a:pos x="42" y="122"/>
              </a:cxn>
              <a:cxn ang="0">
                <a:pos x="46" y="125"/>
              </a:cxn>
              <a:cxn ang="0">
                <a:pos x="46" y="132"/>
              </a:cxn>
              <a:cxn ang="0">
                <a:pos x="64" y="132"/>
              </a:cxn>
              <a:cxn ang="0">
                <a:pos x="90" y="131"/>
              </a:cxn>
              <a:cxn ang="0">
                <a:pos x="98" y="150"/>
              </a:cxn>
              <a:cxn ang="0">
                <a:pos x="87" y="259"/>
              </a:cxn>
              <a:cxn ang="0">
                <a:pos x="112" y="259"/>
              </a:cxn>
              <a:cxn ang="0">
                <a:pos x="127" y="296"/>
              </a:cxn>
              <a:cxn ang="0">
                <a:pos x="126" y="327"/>
              </a:cxn>
              <a:cxn ang="0">
                <a:pos x="97" y="335"/>
              </a:cxn>
              <a:cxn ang="0">
                <a:pos x="94" y="346"/>
              </a:cxn>
              <a:cxn ang="0">
                <a:pos x="116" y="347"/>
              </a:cxn>
              <a:cxn ang="0">
                <a:pos x="146" y="346"/>
              </a:cxn>
              <a:cxn ang="0">
                <a:pos x="163" y="346"/>
              </a:cxn>
              <a:cxn ang="0">
                <a:pos x="152" y="293"/>
              </a:cxn>
              <a:cxn ang="0">
                <a:pos x="167" y="260"/>
              </a:cxn>
              <a:cxn ang="0">
                <a:pos x="178" y="264"/>
              </a:cxn>
              <a:cxn ang="0">
                <a:pos x="174" y="333"/>
              </a:cxn>
              <a:cxn ang="0">
                <a:pos x="181" y="346"/>
              </a:cxn>
              <a:cxn ang="0">
                <a:pos x="209" y="347"/>
              </a:cxn>
              <a:cxn ang="0">
                <a:pos x="236" y="347"/>
              </a:cxn>
              <a:cxn ang="0">
                <a:pos x="242" y="338"/>
              </a:cxn>
              <a:cxn ang="0">
                <a:pos x="220" y="331"/>
              </a:cxn>
              <a:cxn ang="0">
                <a:pos x="203" y="315"/>
              </a:cxn>
              <a:cxn ang="0">
                <a:pos x="209" y="259"/>
              </a:cxn>
              <a:cxn ang="0">
                <a:pos x="240" y="259"/>
              </a:cxn>
              <a:cxn ang="0">
                <a:pos x="234" y="235"/>
              </a:cxn>
              <a:cxn ang="0">
                <a:pos x="215" y="173"/>
              </a:cxn>
              <a:cxn ang="0">
                <a:pos x="196" y="128"/>
              </a:cxn>
              <a:cxn ang="0">
                <a:pos x="218" y="131"/>
              </a:cxn>
              <a:cxn ang="0">
                <a:pos x="242" y="133"/>
              </a:cxn>
              <a:cxn ang="0">
                <a:pos x="249" y="132"/>
              </a:cxn>
              <a:cxn ang="0">
                <a:pos x="249" y="121"/>
              </a:cxn>
            </a:cxnLst>
            <a:rect l="0" t="0" r="r" b="b"/>
            <a:pathLst>
              <a:path w="282" h="347">
                <a:moveTo>
                  <a:pt x="249" y="121"/>
                </a:moveTo>
                <a:lnTo>
                  <a:pt x="257" y="121"/>
                </a:lnTo>
                <a:lnTo>
                  <a:pt x="264" y="117"/>
                </a:lnTo>
                <a:lnTo>
                  <a:pt x="270" y="109"/>
                </a:lnTo>
                <a:lnTo>
                  <a:pt x="273" y="95"/>
                </a:lnTo>
                <a:lnTo>
                  <a:pt x="274" y="75"/>
                </a:lnTo>
                <a:lnTo>
                  <a:pt x="273" y="61"/>
                </a:lnTo>
                <a:lnTo>
                  <a:pt x="270" y="54"/>
                </a:lnTo>
                <a:lnTo>
                  <a:pt x="268" y="49"/>
                </a:lnTo>
                <a:lnTo>
                  <a:pt x="274" y="44"/>
                </a:lnTo>
                <a:lnTo>
                  <a:pt x="281" y="35"/>
                </a:lnTo>
                <a:lnTo>
                  <a:pt x="282" y="27"/>
                </a:lnTo>
                <a:lnTo>
                  <a:pt x="275" y="19"/>
                </a:lnTo>
                <a:lnTo>
                  <a:pt x="263" y="14"/>
                </a:lnTo>
                <a:lnTo>
                  <a:pt x="253" y="12"/>
                </a:lnTo>
                <a:lnTo>
                  <a:pt x="248" y="15"/>
                </a:lnTo>
                <a:lnTo>
                  <a:pt x="247" y="20"/>
                </a:lnTo>
                <a:lnTo>
                  <a:pt x="247" y="26"/>
                </a:lnTo>
                <a:lnTo>
                  <a:pt x="247" y="31"/>
                </a:lnTo>
                <a:lnTo>
                  <a:pt x="245" y="37"/>
                </a:lnTo>
                <a:lnTo>
                  <a:pt x="247" y="44"/>
                </a:lnTo>
                <a:lnTo>
                  <a:pt x="248" y="47"/>
                </a:lnTo>
                <a:lnTo>
                  <a:pt x="248" y="52"/>
                </a:lnTo>
                <a:lnTo>
                  <a:pt x="248" y="57"/>
                </a:lnTo>
                <a:lnTo>
                  <a:pt x="245" y="65"/>
                </a:lnTo>
                <a:lnTo>
                  <a:pt x="244" y="72"/>
                </a:lnTo>
                <a:lnTo>
                  <a:pt x="241" y="82"/>
                </a:lnTo>
                <a:lnTo>
                  <a:pt x="241" y="91"/>
                </a:lnTo>
                <a:lnTo>
                  <a:pt x="241" y="97"/>
                </a:lnTo>
                <a:lnTo>
                  <a:pt x="238" y="94"/>
                </a:lnTo>
                <a:lnTo>
                  <a:pt x="234" y="93"/>
                </a:lnTo>
                <a:lnTo>
                  <a:pt x="229" y="93"/>
                </a:lnTo>
                <a:lnTo>
                  <a:pt x="222" y="92"/>
                </a:lnTo>
                <a:lnTo>
                  <a:pt x="214" y="93"/>
                </a:lnTo>
                <a:lnTo>
                  <a:pt x="205" y="93"/>
                </a:lnTo>
                <a:lnTo>
                  <a:pt x="199" y="94"/>
                </a:lnTo>
                <a:lnTo>
                  <a:pt x="192" y="95"/>
                </a:lnTo>
                <a:lnTo>
                  <a:pt x="197" y="83"/>
                </a:lnTo>
                <a:lnTo>
                  <a:pt x="201" y="65"/>
                </a:lnTo>
                <a:lnTo>
                  <a:pt x="199" y="47"/>
                </a:lnTo>
                <a:lnTo>
                  <a:pt x="188" y="29"/>
                </a:lnTo>
                <a:lnTo>
                  <a:pt x="179" y="20"/>
                </a:lnTo>
                <a:lnTo>
                  <a:pt x="171" y="14"/>
                </a:lnTo>
                <a:lnTo>
                  <a:pt x="164" y="8"/>
                </a:lnTo>
                <a:lnTo>
                  <a:pt x="157" y="3"/>
                </a:lnTo>
                <a:lnTo>
                  <a:pt x="150" y="0"/>
                </a:lnTo>
                <a:lnTo>
                  <a:pt x="144" y="0"/>
                </a:lnTo>
                <a:lnTo>
                  <a:pt x="135" y="3"/>
                </a:lnTo>
                <a:lnTo>
                  <a:pt x="127" y="9"/>
                </a:lnTo>
                <a:lnTo>
                  <a:pt x="120" y="5"/>
                </a:lnTo>
                <a:lnTo>
                  <a:pt x="112" y="7"/>
                </a:lnTo>
                <a:lnTo>
                  <a:pt x="105" y="14"/>
                </a:lnTo>
                <a:lnTo>
                  <a:pt x="101" y="29"/>
                </a:lnTo>
                <a:lnTo>
                  <a:pt x="97" y="47"/>
                </a:lnTo>
                <a:lnTo>
                  <a:pt x="92" y="65"/>
                </a:lnTo>
                <a:lnTo>
                  <a:pt x="89" y="83"/>
                </a:lnTo>
                <a:lnTo>
                  <a:pt x="97" y="97"/>
                </a:lnTo>
                <a:lnTo>
                  <a:pt x="90" y="95"/>
                </a:lnTo>
                <a:lnTo>
                  <a:pt x="83" y="94"/>
                </a:lnTo>
                <a:lnTo>
                  <a:pt x="74" y="94"/>
                </a:lnTo>
                <a:lnTo>
                  <a:pt x="65" y="95"/>
                </a:lnTo>
                <a:lnTo>
                  <a:pt x="59" y="97"/>
                </a:lnTo>
                <a:lnTo>
                  <a:pt x="52" y="98"/>
                </a:lnTo>
                <a:lnTo>
                  <a:pt x="48" y="99"/>
                </a:lnTo>
                <a:lnTo>
                  <a:pt x="46" y="99"/>
                </a:lnTo>
                <a:lnTo>
                  <a:pt x="45" y="86"/>
                </a:lnTo>
                <a:lnTo>
                  <a:pt x="41" y="71"/>
                </a:lnTo>
                <a:lnTo>
                  <a:pt x="37" y="57"/>
                </a:lnTo>
                <a:lnTo>
                  <a:pt x="33" y="48"/>
                </a:lnTo>
                <a:lnTo>
                  <a:pt x="35" y="37"/>
                </a:lnTo>
                <a:lnTo>
                  <a:pt x="37" y="25"/>
                </a:lnTo>
                <a:lnTo>
                  <a:pt x="31" y="16"/>
                </a:lnTo>
                <a:lnTo>
                  <a:pt x="15" y="14"/>
                </a:lnTo>
                <a:lnTo>
                  <a:pt x="4" y="16"/>
                </a:lnTo>
                <a:lnTo>
                  <a:pt x="0" y="19"/>
                </a:lnTo>
                <a:lnTo>
                  <a:pt x="0" y="25"/>
                </a:lnTo>
                <a:lnTo>
                  <a:pt x="0" y="29"/>
                </a:lnTo>
                <a:lnTo>
                  <a:pt x="1" y="34"/>
                </a:lnTo>
                <a:lnTo>
                  <a:pt x="6" y="40"/>
                </a:lnTo>
                <a:lnTo>
                  <a:pt x="12" y="46"/>
                </a:lnTo>
                <a:lnTo>
                  <a:pt x="13" y="50"/>
                </a:lnTo>
                <a:lnTo>
                  <a:pt x="12" y="61"/>
                </a:lnTo>
                <a:lnTo>
                  <a:pt x="13" y="82"/>
                </a:lnTo>
                <a:lnTo>
                  <a:pt x="19" y="103"/>
                </a:lnTo>
                <a:lnTo>
                  <a:pt x="30" y="118"/>
                </a:lnTo>
                <a:lnTo>
                  <a:pt x="37" y="122"/>
                </a:lnTo>
                <a:lnTo>
                  <a:pt x="42" y="122"/>
                </a:lnTo>
                <a:lnTo>
                  <a:pt x="45" y="122"/>
                </a:lnTo>
                <a:lnTo>
                  <a:pt x="46" y="122"/>
                </a:lnTo>
                <a:lnTo>
                  <a:pt x="46" y="125"/>
                </a:lnTo>
                <a:lnTo>
                  <a:pt x="46" y="129"/>
                </a:lnTo>
                <a:lnTo>
                  <a:pt x="46" y="131"/>
                </a:lnTo>
                <a:lnTo>
                  <a:pt x="46" y="132"/>
                </a:lnTo>
                <a:lnTo>
                  <a:pt x="50" y="132"/>
                </a:lnTo>
                <a:lnTo>
                  <a:pt x="56" y="132"/>
                </a:lnTo>
                <a:lnTo>
                  <a:pt x="64" y="132"/>
                </a:lnTo>
                <a:lnTo>
                  <a:pt x="72" y="132"/>
                </a:lnTo>
                <a:lnTo>
                  <a:pt x="82" y="131"/>
                </a:lnTo>
                <a:lnTo>
                  <a:pt x="90" y="131"/>
                </a:lnTo>
                <a:lnTo>
                  <a:pt x="97" y="130"/>
                </a:lnTo>
                <a:lnTo>
                  <a:pt x="101" y="128"/>
                </a:lnTo>
                <a:lnTo>
                  <a:pt x="98" y="150"/>
                </a:lnTo>
                <a:lnTo>
                  <a:pt x="93" y="189"/>
                </a:lnTo>
                <a:lnTo>
                  <a:pt x="89" y="230"/>
                </a:lnTo>
                <a:lnTo>
                  <a:pt x="87" y="259"/>
                </a:lnTo>
                <a:lnTo>
                  <a:pt x="94" y="259"/>
                </a:lnTo>
                <a:lnTo>
                  <a:pt x="104" y="259"/>
                </a:lnTo>
                <a:lnTo>
                  <a:pt x="112" y="259"/>
                </a:lnTo>
                <a:lnTo>
                  <a:pt x="116" y="259"/>
                </a:lnTo>
                <a:lnTo>
                  <a:pt x="122" y="275"/>
                </a:lnTo>
                <a:lnTo>
                  <a:pt x="127" y="296"/>
                </a:lnTo>
                <a:lnTo>
                  <a:pt x="131" y="315"/>
                </a:lnTo>
                <a:lnTo>
                  <a:pt x="133" y="324"/>
                </a:lnTo>
                <a:lnTo>
                  <a:pt x="126" y="327"/>
                </a:lnTo>
                <a:lnTo>
                  <a:pt x="115" y="331"/>
                </a:lnTo>
                <a:lnTo>
                  <a:pt x="104" y="333"/>
                </a:lnTo>
                <a:lnTo>
                  <a:pt x="97" y="335"/>
                </a:lnTo>
                <a:lnTo>
                  <a:pt x="93" y="338"/>
                </a:lnTo>
                <a:lnTo>
                  <a:pt x="92" y="341"/>
                </a:lnTo>
                <a:lnTo>
                  <a:pt x="94" y="346"/>
                </a:lnTo>
                <a:lnTo>
                  <a:pt x="101" y="347"/>
                </a:lnTo>
                <a:lnTo>
                  <a:pt x="108" y="347"/>
                </a:lnTo>
                <a:lnTo>
                  <a:pt x="116" y="347"/>
                </a:lnTo>
                <a:lnTo>
                  <a:pt x="126" y="347"/>
                </a:lnTo>
                <a:lnTo>
                  <a:pt x="137" y="346"/>
                </a:lnTo>
                <a:lnTo>
                  <a:pt x="146" y="346"/>
                </a:lnTo>
                <a:lnTo>
                  <a:pt x="155" y="346"/>
                </a:lnTo>
                <a:lnTo>
                  <a:pt x="160" y="346"/>
                </a:lnTo>
                <a:lnTo>
                  <a:pt x="163" y="346"/>
                </a:lnTo>
                <a:lnTo>
                  <a:pt x="161" y="332"/>
                </a:lnTo>
                <a:lnTo>
                  <a:pt x="156" y="316"/>
                </a:lnTo>
                <a:lnTo>
                  <a:pt x="152" y="293"/>
                </a:lnTo>
                <a:lnTo>
                  <a:pt x="148" y="262"/>
                </a:lnTo>
                <a:lnTo>
                  <a:pt x="159" y="260"/>
                </a:lnTo>
                <a:lnTo>
                  <a:pt x="167" y="260"/>
                </a:lnTo>
                <a:lnTo>
                  <a:pt x="171" y="260"/>
                </a:lnTo>
                <a:lnTo>
                  <a:pt x="172" y="260"/>
                </a:lnTo>
                <a:lnTo>
                  <a:pt x="178" y="264"/>
                </a:lnTo>
                <a:lnTo>
                  <a:pt x="177" y="295"/>
                </a:lnTo>
                <a:lnTo>
                  <a:pt x="175" y="317"/>
                </a:lnTo>
                <a:lnTo>
                  <a:pt x="174" y="333"/>
                </a:lnTo>
                <a:lnTo>
                  <a:pt x="172" y="346"/>
                </a:lnTo>
                <a:lnTo>
                  <a:pt x="175" y="346"/>
                </a:lnTo>
                <a:lnTo>
                  <a:pt x="181" y="346"/>
                </a:lnTo>
                <a:lnTo>
                  <a:pt x="189" y="346"/>
                </a:lnTo>
                <a:lnTo>
                  <a:pt x="200" y="346"/>
                </a:lnTo>
                <a:lnTo>
                  <a:pt x="209" y="347"/>
                </a:lnTo>
                <a:lnTo>
                  <a:pt x="220" y="347"/>
                </a:lnTo>
                <a:lnTo>
                  <a:pt x="229" y="347"/>
                </a:lnTo>
                <a:lnTo>
                  <a:pt x="236" y="347"/>
                </a:lnTo>
                <a:lnTo>
                  <a:pt x="241" y="346"/>
                </a:lnTo>
                <a:lnTo>
                  <a:pt x="244" y="341"/>
                </a:lnTo>
                <a:lnTo>
                  <a:pt x="242" y="338"/>
                </a:lnTo>
                <a:lnTo>
                  <a:pt x="238" y="335"/>
                </a:lnTo>
                <a:lnTo>
                  <a:pt x="231" y="333"/>
                </a:lnTo>
                <a:lnTo>
                  <a:pt x="220" y="331"/>
                </a:lnTo>
                <a:lnTo>
                  <a:pt x="211" y="327"/>
                </a:lnTo>
                <a:lnTo>
                  <a:pt x="203" y="324"/>
                </a:lnTo>
                <a:lnTo>
                  <a:pt x="203" y="315"/>
                </a:lnTo>
                <a:lnTo>
                  <a:pt x="203" y="296"/>
                </a:lnTo>
                <a:lnTo>
                  <a:pt x="205" y="275"/>
                </a:lnTo>
                <a:lnTo>
                  <a:pt x="209" y="259"/>
                </a:lnTo>
                <a:lnTo>
                  <a:pt x="220" y="259"/>
                </a:lnTo>
                <a:lnTo>
                  <a:pt x="230" y="259"/>
                </a:lnTo>
                <a:lnTo>
                  <a:pt x="240" y="259"/>
                </a:lnTo>
                <a:lnTo>
                  <a:pt x="242" y="259"/>
                </a:lnTo>
                <a:lnTo>
                  <a:pt x="240" y="250"/>
                </a:lnTo>
                <a:lnTo>
                  <a:pt x="234" y="235"/>
                </a:lnTo>
                <a:lnTo>
                  <a:pt x="229" y="215"/>
                </a:lnTo>
                <a:lnTo>
                  <a:pt x="222" y="195"/>
                </a:lnTo>
                <a:lnTo>
                  <a:pt x="215" y="173"/>
                </a:lnTo>
                <a:lnTo>
                  <a:pt x="208" y="153"/>
                </a:lnTo>
                <a:lnTo>
                  <a:pt x="201" y="138"/>
                </a:lnTo>
                <a:lnTo>
                  <a:pt x="196" y="128"/>
                </a:lnTo>
                <a:lnTo>
                  <a:pt x="201" y="129"/>
                </a:lnTo>
                <a:lnTo>
                  <a:pt x="208" y="130"/>
                </a:lnTo>
                <a:lnTo>
                  <a:pt x="218" y="131"/>
                </a:lnTo>
                <a:lnTo>
                  <a:pt x="227" y="132"/>
                </a:lnTo>
                <a:lnTo>
                  <a:pt x="236" y="132"/>
                </a:lnTo>
                <a:lnTo>
                  <a:pt x="242" y="133"/>
                </a:lnTo>
                <a:lnTo>
                  <a:pt x="248" y="133"/>
                </a:lnTo>
                <a:lnTo>
                  <a:pt x="249" y="133"/>
                </a:lnTo>
                <a:lnTo>
                  <a:pt x="249" y="132"/>
                </a:lnTo>
                <a:lnTo>
                  <a:pt x="249" y="128"/>
                </a:lnTo>
                <a:lnTo>
                  <a:pt x="249" y="124"/>
                </a:lnTo>
                <a:lnTo>
                  <a:pt x="249" y="121"/>
                </a:lnTo>
                <a:close/>
              </a:path>
            </a:pathLst>
          </a:custGeom>
          <a:solidFill>
            <a:srgbClr val="969696"/>
          </a:solidFill>
          <a:ln w="9525">
            <a:noFill/>
            <a:round/>
            <a:headEnd/>
            <a:tailEnd/>
          </a:ln>
        </p:spPr>
        <p:txBody>
          <a:bodyPr/>
          <a:lstStyle/>
          <a:p>
            <a:endParaRPr lang="el-GR"/>
          </a:p>
        </p:txBody>
      </p:sp>
      <p:sp>
        <p:nvSpPr>
          <p:cNvPr id="224292" name="Freeform 36"/>
          <p:cNvSpPr>
            <a:spLocks/>
          </p:cNvSpPr>
          <p:nvPr/>
        </p:nvSpPr>
        <p:spPr bwMode="auto">
          <a:xfrm>
            <a:off x="5605463" y="2492375"/>
            <a:ext cx="260350" cy="638175"/>
          </a:xfrm>
          <a:custGeom>
            <a:avLst/>
            <a:gdLst/>
            <a:ahLst/>
            <a:cxnLst>
              <a:cxn ang="0">
                <a:pos x="254" y="2"/>
              </a:cxn>
              <a:cxn ang="0">
                <a:pos x="202" y="9"/>
              </a:cxn>
              <a:cxn ang="0">
                <a:pos x="189" y="59"/>
              </a:cxn>
              <a:cxn ang="0">
                <a:pos x="189" y="91"/>
              </a:cxn>
              <a:cxn ang="0">
                <a:pos x="203" y="114"/>
              </a:cxn>
              <a:cxn ang="0">
                <a:pos x="195" y="122"/>
              </a:cxn>
              <a:cxn ang="0">
                <a:pos x="180" y="138"/>
              </a:cxn>
              <a:cxn ang="0">
                <a:pos x="152" y="145"/>
              </a:cxn>
              <a:cxn ang="0">
                <a:pos x="114" y="179"/>
              </a:cxn>
              <a:cxn ang="0">
                <a:pos x="100" y="249"/>
              </a:cxn>
              <a:cxn ang="0">
                <a:pos x="74" y="281"/>
              </a:cxn>
              <a:cxn ang="0">
                <a:pos x="34" y="332"/>
              </a:cxn>
              <a:cxn ang="0">
                <a:pos x="21" y="345"/>
              </a:cxn>
              <a:cxn ang="0">
                <a:pos x="0" y="378"/>
              </a:cxn>
              <a:cxn ang="0">
                <a:pos x="40" y="399"/>
              </a:cxn>
              <a:cxn ang="0">
                <a:pos x="58" y="383"/>
              </a:cxn>
              <a:cxn ang="0">
                <a:pos x="56" y="365"/>
              </a:cxn>
              <a:cxn ang="0">
                <a:pos x="70" y="364"/>
              </a:cxn>
              <a:cxn ang="0">
                <a:pos x="92" y="345"/>
              </a:cxn>
              <a:cxn ang="0">
                <a:pos x="129" y="311"/>
              </a:cxn>
              <a:cxn ang="0">
                <a:pos x="144" y="292"/>
              </a:cxn>
              <a:cxn ang="0">
                <a:pos x="147" y="326"/>
              </a:cxn>
              <a:cxn ang="0">
                <a:pos x="150" y="345"/>
              </a:cxn>
              <a:cxn ang="0">
                <a:pos x="143" y="463"/>
              </a:cxn>
              <a:cxn ang="0">
                <a:pos x="132" y="628"/>
              </a:cxn>
              <a:cxn ang="0">
                <a:pos x="99" y="676"/>
              </a:cxn>
              <a:cxn ang="0">
                <a:pos x="82" y="690"/>
              </a:cxn>
              <a:cxn ang="0">
                <a:pos x="113" y="698"/>
              </a:cxn>
              <a:cxn ang="0">
                <a:pos x="145" y="692"/>
              </a:cxn>
              <a:cxn ang="0">
                <a:pos x="181" y="685"/>
              </a:cxn>
              <a:cxn ang="0">
                <a:pos x="192" y="668"/>
              </a:cxn>
              <a:cxn ang="0">
                <a:pos x="204" y="556"/>
              </a:cxn>
              <a:cxn ang="0">
                <a:pos x="217" y="461"/>
              </a:cxn>
              <a:cxn ang="0">
                <a:pos x="241" y="512"/>
              </a:cxn>
              <a:cxn ang="0">
                <a:pos x="247" y="640"/>
              </a:cxn>
              <a:cxn ang="0">
                <a:pos x="254" y="685"/>
              </a:cxn>
              <a:cxn ang="0">
                <a:pos x="296" y="693"/>
              </a:cxn>
              <a:cxn ang="0">
                <a:pos x="322" y="699"/>
              </a:cxn>
              <a:cxn ang="0">
                <a:pos x="361" y="692"/>
              </a:cxn>
              <a:cxn ang="0">
                <a:pos x="335" y="676"/>
              </a:cxn>
              <a:cxn ang="0">
                <a:pos x="311" y="590"/>
              </a:cxn>
              <a:cxn ang="0">
                <a:pos x="303" y="424"/>
              </a:cxn>
              <a:cxn ang="0">
                <a:pos x="303" y="348"/>
              </a:cxn>
              <a:cxn ang="0">
                <a:pos x="310" y="294"/>
              </a:cxn>
              <a:cxn ang="0">
                <a:pos x="329" y="259"/>
              </a:cxn>
              <a:cxn ang="0">
                <a:pos x="347" y="310"/>
              </a:cxn>
              <a:cxn ang="0">
                <a:pos x="362" y="356"/>
              </a:cxn>
              <a:cxn ang="0">
                <a:pos x="370" y="375"/>
              </a:cxn>
              <a:cxn ang="0">
                <a:pos x="406" y="397"/>
              </a:cxn>
              <a:cxn ang="0">
                <a:pos x="427" y="371"/>
              </a:cxn>
              <a:cxn ang="0">
                <a:pos x="413" y="345"/>
              </a:cxn>
              <a:cxn ang="0">
                <a:pos x="402" y="301"/>
              </a:cxn>
              <a:cxn ang="0">
                <a:pos x="388" y="246"/>
              </a:cxn>
              <a:cxn ang="0">
                <a:pos x="358" y="198"/>
              </a:cxn>
              <a:cxn ang="0">
                <a:pos x="331" y="154"/>
              </a:cxn>
              <a:cxn ang="0">
                <a:pos x="289" y="137"/>
              </a:cxn>
              <a:cxn ang="0">
                <a:pos x="274" y="124"/>
              </a:cxn>
              <a:cxn ang="0">
                <a:pos x="270" y="108"/>
              </a:cxn>
              <a:cxn ang="0">
                <a:pos x="280" y="92"/>
              </a:cxn>
              <a:cxn ang="0">
                <a:pos x="289" y="39"/>
              </a:cxn>
            </a:cxnLst>
            <a:rect l="0" t="0" r="r" b="b"/>
            <a:pathLst>
              <a:path w="427" h="699">
                <a:moveTo>
                  <a:pt x="270" y="17"/>
                </a:moveTo>
                <a:lnTo>
                  <a:pt x="269" y="11"/>
                </a:lnTo>
                <a:lnTo>
                  <a:pt x="262" y="7"/>
                </a:lnTo>
                <a:lnTo>
                  <a:pt x="254" y="2"/>
                </a:lnTo>
                <a:lnTo>
                  <a:pt x="243" y="0"/>
                </a:lnTo>
                <a:lnTo>
                  <a:pt x="229" y="0"/>
                </a:lnTo>
                <a:lnTo>
                  <a:pt x="215" y="3"/>
                </a:lnTo>
                <a:lnTo>
                  <a:pt x="202" y="9"/>
                </a:lnTo>
                <a:lnTo>
                  <a:pt x="189" y="19"/>
                </a:lnTo>
                <a:lnTo>
                  <a:pt x="184" y="31"/>
                </a:lnTo>
                <a:lnTo>
                  <a:pt x="185" y="46"/>
                </a:lnTo>
                <a:lnTo>
                  <a:pt x="189" y="59"/>
                </a:lnTo>
                <a:lnTo>
                  <a:pt x="193" y="67"/>
                </a:lnTo>
                <a:lnTo>
                  <a:pt x="189" y="70"/>
                </a:lnTo>
                <a:lnTo>
                  <a:pt x="188" y="81"/>
                </a:lnTo>
                <a:lnTo>
                  <a:pt x="189" y="91"/>
                </a:lnTo>
                <a:lnTo>
                  <a:pt x="196" y="96"/>
                </a:lnTo>
                <a:lnTo>
                  <a:pt x="199" y="102"/>
                </a:lnTo>
                <a:lnTo>
                  <a:pt x="202" y="109"/>
                </a:lnTo>
                <a:lnTo>
                  <a:pt x="203" y="114"/>
                </a:lnTo>
                <a:lnTo>
                  <a:pt x="203" y="116"/>
                </a:lnTo>
                <a:lnTo>
                  <a:pt x="199" y="116"/>
                </a:lnTo>
                <a:lnTo>
                  <a:pt x="196" y="117"/>
                </a:lnTo>
                <a:lnTo>
                  <a:pt x="195" y="122"/>
                </a:lnTo>
                <a:lnTo>
                  <a:pt x="198" y="130"/>
                </a:lnTo>
                <a:lnTo>
                  <a:pt x="192" y="132"/>
                </a:lnTo>
                <a:lnTo>
                  <a:pt x="187" y="135"/>
                </a:lnTo>
                <a:lnTo>
                  <a:pt x="180" y="138"/>
                </a:lnTo>
                <a:lnTo>
                  <a:pt x="173" y="139"/>
                </a:lnTo>
                <a:lnTo>
                  <a:pt x="166" y="142"/>
                </a:lnTo>
                <a:lnTo>
                  <a:pt x="159" y="144"/>
                </a:lnTo>
                <a:lnTo>
                  <a:pt x="152" y="145"/>
                </a:lnTo>
                <a:lnTo>
                  <a:pt x="144" y="146"/>
                </a:lnTo>
                <a:lnTo>
                  <a:pt x="130" y="151"/>
                </a:lnTo>
                <a:lnTo>
                  <a:pt x="121" y="161"/>
                </a:lnTo>
                <a:lnTo>
                  <a:pt x="114" y="179"/>
                </a:lnTo>
                <a:lnTo>
                  <a:pt x="111" y="203"/>
                </a:lnTo>
                <a:lnTo>
                  <a:pt x="108" y="218"/>
                </a:lnTo>
                <a:lnTo>
                  <a:pt x="104" y="234"/>
                </a:lnTo>
                <a:lnTo>
                  <a:pt x="100" y="249"/>
                </a:lnTo>
                <a:lnTo>
                  <a:pt x="102" y="258"/>
                </a:lnTo>
                <a:lnTo>
                  <a:pt x="96" y="262"/>
                </a:lnTo>
                <a:lnTo>
                  <a:pt x="86" y="270"/>
                </a:lnTo>
                <a:lnTo>
                  <a:pt x="74" y="281"/>
                </a:lnTo>
                <a:lnTo>
                  <a:pt x="62" y="295"/>
                </a:lnTo>
                <a:lnTo>
                  <a:pt x="49" y="309"/>
                </a:lnTo>
                <a:lnTo>
                  <a:pt x="40" y="322"/>
                </a:lnTo>
                <a:lnTo>
                  <a:pt x="34" y="332"/>
                </a:lnTo>
                <a:lnTo>
                  <a:pt x="33" y="338"/>
                </a:lnTo>
                <a:lnTo>
                  <a:pt x="27" y="338"/>
                </a:lnTo>
                <a:lnTo>
                  <a:pt x="23" y="341"/>
                </a:lnTo>
                <a:lnTo>
                  <a:pt x="21" y="345"/>
                </a:lnTo>
                <a:lnTo>
                  <a:pt x="22" y="348"/>
                </a:lnTo>
                <a:lnTo>
                  <a:pt x="15" y="355"/>
                </a:lnTo>
                <a:lnTo>
                  <a:pt x="4" y="365"/>
                </a:lnTo>
                <a:lnTo>
                  <a:pt x="0" y="378"/>
                </a:lnTo>
                <a:lnTo>
                  <a:pt x="12" y="391"/>
                </a:lnTo>
                <a:lnTo>
                  <a:pt x="29" y="399"/>
                </a:lnTo>
                <a:lnTo>
                  <a:pt x="36" y="400"/>
                </a:lnTo>
                <a:lnTo>
                  <a:pt x="40" y="399"/>
                </a:lnTo>
                <a:lnTo>
                  <a:pt x="47" y="395"/>
                </a:lnTo>
                <a:lnTo>
                  <a:pt x="54" y="393"/>
                </a:lnTo>
                <a:lnTo>
                  <a:pt x="58" y="389"/>
                </a:lnTo>
                <a:lnTo>
                  <a:pt x="58" y="383"/>
                </a:lnTo>
                <a:lnTo>
                  <a:pt x="58" y="376"/>
                </a:lnTo>
                <a:lnTo>
                  <a:pt x="56" y="370"/>
                </a:lnTo>
                <a:lnTo>
                  <a:pt x="56" y="367"/>
                </a:lnTo>
                <a:lnTo>
                  <a:pt x="56" y="365"/>
                </a:lnTo>
                <a:lnTo>
                  <a:pt x="56" y="365"/>
                </a:lnTo>
                <a:lnTo>
                  <a:pt x="62" y="367"/>
                </a:lnTo>
                <a:lnTo>
                  <a:pt x="66" y="367"/>
                </a:lnTo>
                <a:lnTo>
                  <a:pt x="70" y="364"/>
                </a:lnTo>
                <a:lnTo>
                  <a:pt x="70" y="360"/>
                </a:lnTo>
                <a:lnTo>
                  <a:pt x="74" y="357"/>
                </a:lnTo>
                <a:lnTo>
                  <a:pt x="82" y="353"/>
                </a:lnTo>
                <a:lnTo>
                  <a:pt x="92" y="345"/>
                </a:lnTo>
                <a:lnTo>
                  <a:pt x="102" y="335"/>
                </a:lnTo>
                <a:lnTo>
                  <a:pt x="113" y="326"/>
                </a:lnTo>
                <a:lnTo>
                  <a:pt x="122" y="318"/>
                </a:lnTo>
                <a:lnTo>
                  <a:pt x="129" y="311"/>
                </a:lnTo>
                <a:lnTo>
                  <a:pt x="133" y="308"/>
                </a:lnTo>
                <a:lnTo>
                  <a:pt x="137" y="303"/>
                </a:lnTo>
                <a:lnTo>
                  <a:pt x="141" y="297"/>
                </a:lnTo>
                <a:lnTo>
                  <a:pt x="144" y="292"/>
                </a:lnTo>
                <a:lnTo>
                  <a:pt x="145" y="286"/>
                </a:lnTo>
                <a:lnTo>
                  <a:pt x="145" y="299"/>
                </a:lnTo>
                <a:lnTo>
                  <a:pt x="145" y="314"/>
                </a:lnTo>
                <a:lnTo>
                  <a:pt x="147" y="326"/>
                </a:lnTo>
                <a:lnTo>
                  <a:pt x="151" y="333"/>
                </a:lnTo>
                <a:lnTo>
                  <a:pt x="148" y="337"/>
                </a:lnTo>
                <a:lnTo>
                  <a:pt x="148" y="340"/>
                </a:lnTo>
                <a:lnTo>
                  <a:pt x="150" y="345"/>
                </a:lnTo>
                <a:lnTo>
                  <a:pt x="154" y="347"/>
                </a:lnTo>
                <a:lnTo>
                  <a:pt x="150" y="377"/>
                </a:lnTo>
                <a:lnTo>
                  <a:pt x="147" y="421"/>
                </a:lnTo>
                <a:lnTo>
                  <a:pt x="143" y="463"/>
                </a:lnTo>
                <a:lnTo>
                  <a:pt x="140" y="489"/>
                </a:lnTo>
                <a:lnTo>
                  <a:pt x="137" y="520"/>
                </a:lnTo>
                <a:lnTo>
                  <a:pt x="134" y="574"/>
                </a:lnTo>
                <a:lnTo>
                  <a:pt x="132" y="628"/>
                </a:lnTo>
                <a:lnTo>
                  <a:pt x="130" y="657"/>
                </a:lnTo>
                <a:lnTo>
                  <a:pt x="121" y="663"/>
                </a:lnTo>
                <a:lnTo>
                  <a:pt x="110" y="670"/>
                </a:lnTo>
                <a:lnTo>
                  <a:pt x="99" y="676"/>
                </a:lnTo>
                <a:lnTo>
                  <a:pt x="91" y="678"/>
                </a:lnTo>
                <a:lnTo>
                  <a:pt x="85" y="679"/>
                </a:lnTo>
                <a:lnTo>
                  <a:pt x="81" y="684"/>
                </a:lnTo>
                <a:lnTo>
                  <a:pt x="82" y="690"/>
                </a:lnTo>
                <a:lnTo>
                  <a:pt x="91" y="695"/>
                </a:lnTo>
                <a:lnTo>
                  <a:pt x="97" y="698"/>
                </a:lnTo>
                <a:lnTo>
                  <a:pt x="104" y="698"/>
                </a:lnTo>
                <a:lnTo>
                  <a:pt x="113" y="698"/>
                </a:lnTo>
                <a:lnTo>
                  <a:pt x="122" y="696"/>
                </a:lnTo>
                <a:lnTo>
                  <a:pt x="130" y="695"/>
                </a:lnTo>
                <a:lnTo>
                  <a:pt x="139" y="693"/>
                </a:lnTo>
                <a:lnTo>
                  <a:pt x="145" y="692"/>
                </a:lnTo>
                <a:lnTo>
                  <a:pt x="151" y="691"/>
                </a:lnTo>
                <a:lnTo>
                  <a:pt x="161" y="688"/>
                </a:lnTo>
                <a:lnTo>
                  <a:pt x="172" y="687"/>
                </a:lnTo>
                <a:lnTo>
                  <a:pt x="181" y="685"/>
                </a:lnTo>
                <a:lnTo>
                  <a:pt x="189" y="685"/>
                </a:lnTo>
                <a:lnTo>
                  <a:pt x="195" y="683"/>
                </a:lnTo>
                <a:lnTo>
                  <a:pt x="195" y="675"/>
                </a:lnTo>
                <a:lnTo>
                  <a:pt x="192" y="668"/>
                </a:lnTo>
                <a:lnTo>
                  <a:pt x="192" y="664"/>
                </a:lnTo>
                <a:lnTo>
                  <a:pt x="199" y="645"/>
                </a:lnTo>
                <a:lnTo>
                  <a:pt x="203" y="602"/>
                </a:lnTo>
                <a:lnTo>
                  <a:pt x="204" y="556"/>
                </a:lnTo>
                <a:lnTo>
                  <a:pt x="204" y="527"/>
                </a:lnTo>
                <a:lnTo>
                  <a:pt x="206" y="510"/>
                </a:lnTo>
                <a:lnTo>
                  <a:pt x="211" y="487"/>
                </a:lnTo>
                <a:lnTo>
                  <a:pt x="217" y="461"/>
                </a:lnTo>
                <a:lnTo>
                  <a:pt x="220" y="439"/>
                </a:lnTo>
                <a:lnTo>
                  <a:pt x="225" y="458"/>
                </a:lnTo>
                <a:lnTo>
                  <a:pt x="233" y="484"/>
                </a:lnTo>
                <a:lnTo>
                  <a:pt x="241" y="512"/>
                </a:lnTo>
                <a:lnTo>
                  <a:pt x="244" y="532"/>
                </a:lnTo>
                <a:lnTo>
                  <a:pt x="246" y="558"/>
                </a:lnTo>
                <a:lnTo>
                  <a:pt x="246" y="600"/>
                </a:lnTo>
                <a:lnTo>
                  <a:pt x="247" y="640"/>
                </a:lnTo>
                <a:lnTo>
                  <a:pt x="247" y="663"/>
                </a:lnTo>
                <a:lnTo>
                  <a:pt x="254" y="664"/>
                </a:lnTo>
                <a:lnTo>
                  <a:pt x="252" y="676"/>
                </a:lnTo>
                <a:lnTo>
                  <a:pt x="254" y="685"/>
                </a:lnTo>
                <a:lnTo>
                  <a:pt x="262" y="691"/>
                </a:lnTo>
                <a:lnTo>
                  <a:pt x="278" y="693"/>
                </a:lnTo>
                <a:lnTo>
                  <a:pt x="288" y="693"/>
                </a:lnTo>
                <a:lnTo>
                  <a:pt x="296" y="693"/>
                </a:lnTo>
                <a:lnTo>
                  <a:pt x="302" y="694"/>
                </a:lnTo>
                <a:lnTo>
                  <a:pt x="309" y="695"/>
                </a:lnTo>
                <a:lnTo>
                  <a:pt x="314" y="698"/>
                </a:lnTo>
                <a:lnTo>
                  <a:pt x="322" y="699"/>
                </a:lnTo>
                <a:lnTo>
                  <a:pt x="332" y="699"/>
                </a:lnTo>
                <a:lnTo>
                  <a:pt x="346" y="699"/>
                </a:lnTo>
                <a:lnTo>
                  <a:pt x="357" y="696"/>
                </a:lnTo>
                <a:lnTo>
                  <a:pt x="361" y="692"/>
                </a:lnTo>
                <a:lnTo>
                  <a:pt x="359" y="686"/>
                </a:lnTo>
                <a:lnTo>
                  <a:pt x="354" y="683"/>
                </a:lnTo>
                <a:lnTo>
                  <a:pt x="344" y="680"/>
                </a:lnTo>
                <a:lnTo>
                  <a:pt x="335" y="676"/>
                </a:lnTo>
                <a:lnTo>
                  <a:pt x="325" y="670"/>
                </a:lnTo>
                <a:lnTo>
                  <a:pt x="318" y="665"/>
                </a:lnTo>
                <a:lnTo>
                  <a:pt x="316" y="636"/>
                </a:lnTo>
                <a:lnTo>
                  <a:pt x="311" y="590"/>
                </a:lnTo>
                <a:lnTo>
                  <a:pt x="307" y="542"/>
                </a:lnTo>
                <a:lnTo>
                  <a:pt x="305" y="507"/>
                </a:lnTo>
                <a:lnTo>
                  <a:pt x="305" y="472"/>
                </a:lnTo>
                <a:lnTo>
                  <a:pt x="303" y="424"/>
                </a:lnTo>
                <a:lnTo>
                  <a:pt x="302" y="380"/>
                </a:lnTo>
                <a:lnTo>
                  <a:pt x="298" y="355"/>
                </a:lnTo>
                <a:lnTo>
                  <a:pt x="300" y="353"/>
                </a:lnTo>
                <a:lnTo>
                  <a:pt x="303" y="348"/>
                </a:lnTo>
                <a:lnTo>
                  <a:pt x="303" y="342"/>
                </a:lnTo>
                <a:lnTo>
                  <a:pt x="300" y="340"/>
                </a:lnTo>
                <a:lnTo>
                  <a:pt x="306" y="323"/>
                </a:lnTo>
                <a:lnTo>
                  <a:pt x="310" y="294"/>
                </a:lnTo>
                <a:lnTo>
                  <a:pt x="311" y="263"/>
                </a:lnTo>
                <a:lnTo>
                  <a:pt x="313" y="240"/>
                </a:lnTo>
                <a:lnTo>
                  <a:pt x="321" y="250"/>
                </a:lnTo>
                <a:lnTo>
                  <a:pt x="329" y="259"/>
                </a:lnTo>
                <a:lnTo>
                  <a:pt x="336" y="267"/>
                </a:lnTo>
                <a:lnTo>
                  <a:pt x="342" y="271"/>
                </a:lnTo>
                <a:lnTo>
                  <a:pt x="342" y="286"/>
                </a:lnTo>
                <a:lnTo>
                  <a:pt x="347" y="310"/>
                </a:lnTo>
                <a:lnTo>
                  <a:pt x="353" y="333"/>
                </a:lnTo>
                <a:lnTo>
                  <a:pt x="359" y="346"/>
                </a:lnTo>
                <a:lnTo>
                  <a:pt x="359" y="350"/>
                </a:lnTo>
                <a:lnTo>
                  <a:pt x="362" y="356"/>
                </a:lnTo>
                <a:lnTo>
                  <a:pt x="366" y="360"/>
                </a:lnTo>
                <a:lnTo>
                  <a:pt x="373" y="361"/>
                </a:lnTo>
                <a:lnTo>
                  <a:pt x="372" y="368"/>
                </a:lnTo>
                <a:lnTo>
                  <a:pt x="370" y="375"/>
                </a:lnTo>
                <a:lnTo>
                  <a:pt x="374" y="383"/>
                </a:lnTo>
                <a:lnTo>
                  <a:pt x="384" y="390"/>
                </a:lnTo>
                <a:lnTo>
                  <a:pt x="396" y="395"/>
                </a:lnTo>
                <a:lnTo>
                  <a:pt x="406" y="397"/>
                </a:lnTo>
                <a:lnTo>
                  <a:pt x="414" y="395"/>
                </a:lnTo>
                <a:lnTo>
                  <a:pt x="421" y="391"/>
                </a:lnTo>
                <a:lnTo>
                  <a:pt x="427" y="383"/>
                </a:lnTo>
                <a:lnTo>
                  <a:pt x="427" y="371"/>
                </a:lnTo>
                <a:lnTo>
                  <a:pt x="421" y="361"/>
                </a:lnTo>
                <a:lnTo>
                  <a:pt x="412" y="354"/>
                </a:lnTo>
                <a:lnTo>
                  <a:pt x="414" y="349"/>
                </a:lnTo>
                <a:lnTo>
                  <a:pt x="413" y="345"/>
                </a:lnTo>
                <a:lnTo>
                  <a:pt x="410" y="340"/>
                </a:lnTo>
                <a:lnTo>
                  <a:pt x="406" y="339"/>
                </a:lnTo>
                <a:lnTo>
                  <a:pt x="406" y="324"/>
                </a:lnTo>
                <a:lnTo>
                  <a:pt x="402" y="301"/>
                </a:lnTo>
                <a:lnTo>
                  <a:pt x="398" y="278"/>
                </a:lnTo>
                <a:lnTo>
                  <a:pt x="396" y="262"/>
                </a:lnTo>
                <a:lnTo>
                  <a:pt x="395" y="254"/>
                </a:lnTo>
                <a:lnTo>
                  <a:pt x="388" y="246"/>
                </a:lnTo>
                <a:lnTo>
                  <a:pt x="381" y="239"/>
                </a:lnTo>
                <a:lnTo>
                  <a:pt x="377" y="232"/>
                </a:lnTo>
                <a:lnTo>
                  <a:pt x="370" y="219"/>
                </a:lnTo>
                <a:lnTo>
                  <a:pt x="358" y="198"/>
                </a:lnTo>
                <a:lnTo>
                  <a:pt x="346" y="177"/>
                </a:lnTo>
                <a:lnTo>
                  <a:pt x="340" y="164"/>
                </a:lnTo>
                <a:lnTo>
                  <a:pt x="337" y="159"/>
                </a:lnTo>
                <a:lnTo>
                  <a:pt x="331" y="154"/>
                </a:lnTo>
                <a:lnTo>
                  <a:pt x="322" y="150"/>
                </a:lnTo>
                <a:lnTo>
                  <a:pt x="311" y="145"/>
                </a:lnTo>
                <a:lnTo>
                  <a:pt x="300" y="141"/>
                </a:lnTo>
                <a:lnTo>
                  <a:pt x="289" y="137"/>
                </a:lnTo>
                <a:lnTo>
                  <a:pt x="280" y="135"/>
                </a:lnTo>
                <a:lnTo>
                  <a:pt x="273" y="134"/>
                </a:lnTo>
                <a:lnTo>
                  <a:pt x="274" y="129"/>
                </a:lnTo>
                <a:lnTo>
                  <a:pt x="274" y="124"/>
                </a:lnTo>
                <a:lnTo>
                  <a:pt x="270" y="120"/>
                </a:lnTo>
                <a:lnTo>
                  <a:pt x="263" y="119"/>
                </a:lnTo>
                <a:lnTo>
                  <a:pt x="268" y="114"/>
                </a:lnTo>
                <a:lnTo>
                  <a:pt x="270" y="108"/>
                </a:lnTo>
                <a:lnTo>
                  <a:pt x="272" y="105"/>
                </a:lnTo>
                <a:lnTo>
                  <a:pt x="272" y="102"/>
                </a:lnTo>
                <a:lnTo>
                  <a:pt x="276" y="99"/>
                </a:lnTo>
                <a:lnTo>
                  <a:pt x="280" y="92"/>
                </a:lnTo>
                <a:lnTo>
                  <a:pt x="281" y="84"/>
                </a:lnTo>
                <a:lnTo>
                  <a:pt x="280" y="78"/>
                </a:lnTo>
                <a:lnTo>
                  <a:pt x="287" y="62"/>
                </a:lnTo>
                <a:lnTo>
                  <a:pt x="289" y="39"/>
                </a:lnTo>
                <a:lnTo>
                  <a:pt x="287" y="21"/>
                </a:lnTo>
                <a:lnTo>
                  <a:pt x="270" y="17"/>
                </a:lnTo>
                <a:close/>
              </a:path>
            </a:pathLst>
          </a:custGeom>
          <a:solidFill>
            <a:srgbClr val="96969A"/>
          </a:solidFill>
          <a:ln w="9525">
            <a:noFill/>
            <a:round/>
            <a:headEnd/>
            <a:tailEnd/>
          </a:ln>
        </p:spPr>
        <p:txBody>
          <a:bodyPr/>
          <a:lstStyle/>
          <a:p>
            <a:endParaRPr lang="el-GR"/>
          </a:p>
        </p:txBody>
      </p:sp>
      <p:sp>
        <p:nvSpPr>
          <p:cNvPr id="224293" name="Freeform 37"/>
          <p:cNvSpPr>
            <a:spLocks/>
          </p:cNvSpPr>
          <p:nvPr/>
        </p:nvSpPr>
        <p:spPr bwMode="auto">
          <a:xfrm>
            <a:off x="5838825" y="2819400"/>
            <a:ext cx="193675" cy="311150"/>
          </a:xfrm>
          <a:custGeom>
            <a:avLst/>
            <a:gdLst/>
            <a:ahLst/>
            <a:cxnLst>
              <a:cxn ang="0">
                <a:pos x="201" y="93"/>
              </a:cxn>
              <a:cxn ang="0">
                <a:pos x="216" y="81"/>
              </a:cxn>
              <a:cxn ang="0">
                <a:pos x="238" y="64"/>
              </a:cxn>
              <a:cxn ang="0">
                <a:pos x="273" y="33"/>
              </a:cxn>
              <a:cxn ang="0">
                <a:pos x="279" y="15"/>
              </a:cxn>
              <a:cxn ang="0">
                <a:pos x="301" y="2"/>
              </a:cxn>
              <a:cxn ang="0">
                <a:pos x="317" y="18"/>
              </a:cxn>
              <a:cxn ang="0">
                <a:pos x="305" y="35"/>
              </a:cxn>
              <a:cxn ang="0">
                <a:pos x="283" y="59"/>
              </a:cxn>
              <a:cxn ang="0">
                <a:pos x="250" y="93"/>
              </a:cxn>
              <a:cxn ang="0">
                <a:pos x="227" y="123"/>
              </a:cxn>
              <a:cxn ang="0">
                <a:pos x="232" y="180"/>
              </a:cxn>
              <a:cxn ang="0">
                <a:pos x="260" y="237"/>
              </a:cxn>
              <a:cxn ang="0">
                <a:pos x="239" y="271"/>
              </a:cxn>
              <a:cxn ang="0">
                <a:pos x="240" y="307"/>
              </a:cxn>
              <a:cxn ang="0">
                <a:pos x="203" y="296"/>
              </a:cxn>
              <a:cxn ang="0">
                <a:pos x="192" y="258"/>
              </a:cxn>
              <a:cxn ang="0">
                <a:pos x="212" y="244"/>
              </a:cxn>
              <a:cxn ang="0">
                <a:pos x="188" y="223"/>
              </a:cxn>
              <a:cxn ang="0">
                <a:pos x="157" y="246"/>
              </a:cxn>
              <a:cxn ang="0">
                <a:pos x="169" y="283"/>
              </a:cxn>
              <a:cxn ang="0">
                <a:pos x="176" y="308"/>
              </a:cxn>
              <a:cxn ang="0">
                <a:pos x="144" y="341"/>
              </a:cxn>
              <a:cxn ang="0">
                <a:pos x="138" y="313"/>
              </a:cxn>
              <a:cxn ang="0">
                <a:pos x="139" y="305"/>
              </a:cxn>
              <a:cxn ang="0">
                <a:pos x="113" y="270"/>
              </a:cxn>
              <a:cxn ang="0">
                <a:pos x="117" y="208"/>
              </a:cxn>
              <a:cxn ang="0">
                <a:pos x="111" y="143"/>
              </a:cxn>
              <a:cxn ang="0">
                <a:pos x="69" y="101"/>
              </a:cxn>
              <a:cxn ang="0">
                <a:pos x="68" y="89"/>
              </a:cxn>
              <a:cxn ang="0">
                <a:pos x="52" y="68"/>
              </a:cxn>
              <a:cxn ang="0">
                <a:pos x="28" y="38"/>
              </a:cxn>
              <a:cxn ang="0">
                <a:pos x="14" y="29"/>
              </a:cxn>
              <a:cxn ang="0">
                <a:pos x="2" y="14"/>
              </a:cxn>
              <a:cxn ang="0">
                <a:pos x="25" y="0"/>
              </a:cxn>
              <a:cxn ang="0">
                <a:pos x="40" y="14"/>
              </a:cxn>
              <a:cxn ang="0">
                <a:pos x="61" y="36"/>
              </a:cxn>
              <a:cxn ang="0">
                <a:pos x="88" y="64"/>
              </a:cxn>
              <a:cxn ang="0">
                <a:pos x="118" y="83"/>
              </a:cxn>
              <a:cxn ang="0">
                <a:pos x="122" y="81"/>
              </a:cxn>
              <a:cxn ang="0">
                <a:pos x="121" y="74"/>
              </a:cxn>
              <a:cxn ang="0">
                <a:pos x="109" y="56"/>
              </a:cxn>
              <a:cxn ang="0">
                <a:pos x="110" y="19"/>
              </a:cxn>
              <a:cxn ang="0">
                <a:pos x="146" y="6"/>
              </a:cxn>
              <a:cxn ang="0">
                <a:pos x="187" y="12"/>
              </a:cxn>
              <a:cxn ang="0">
                <a:pos x="199" y="44"/>
              </a:cxn>
              <a:cxn ang="0">
                <a:pos x="203" y="68"/>
              </a:cxn>
              <a:cxn ang="0">
                <a:pos x="191" y="91"/>
              </a:cxn>
            </a:cxnLst>
            <a:rect l="0" t="0" r="r" b="b"/>
            <a:pathLst>
              <a:path w="317" h="341">
                <a:moveTo>
                  <a:pt x="187" y="95"/>
                </a:moveTo>
                <a:lnTo>
                  <a:pt x="190" y="95"/>
                </a:lnTo>
                <a:lnTo>
                  <a:pt x="194" y="94"/>
                </a:lnTo>
                <a:lnTo>
                  <a:pt x="201" y="93"/>
                </a:lnTo>
                <a:lnTo>
                  <a:pt x="205" y="93"/>
                </a:lnTo>
                <a:lnTo>
                  <a:pt x="206" y="90"/>
                </a:lnTo>
                <a:lnTo>
                  <a:pt x="212" y="86"/>
                </a:lnTo>
                <a:lnTo>
                  <a:pt x="216" y="81"/>
                </a:lnTo>
                <a:lnTo>
                  <a:pt x="221" y="80"/>
                </a:lnTo>
                <a:lnTo>
                  <a:pt x="224" y="77"/>
                </a:lnTo>
                <a:lnTo>
                  <a:pt x="229" y="71"/>
                </a:lnTo>
                <a:lnTo>
                  <a:pt x="238" y="64"/>
                </a:lnTo>
                <a:lnTo>
                  <a:pt x="247" y="56"/>
                </a:lnTo>
                <a:lnTo>
                  <a:pt x="257" y="47"/>
                </a:lnTo>
                <a:lnTo>
                  <a:pt x="265" y="38"/>
                </a:lnTo>
                <a:lnTo>
                  <a:pt x="273" y="33"/>
                </a:lnTo>
                <a:lnTo>
                  <a:pt x="279" y="28"/>
                </a:lnTo>
                <a:lnTo>
                  <a:pt x="280" y="26"/>
                </a:lnTo>
                <a:lnTo>
                  <a:pt x="280" y="21"/>
                </a:lnTo>
                <a:lnTo>
                  <a:pt x="279" y="15"/>
                </a:lnTo>
                <a:lnTo>
                  <a:pt x="280" y="10"/>
                </a:lnTo>
                <a:lnTo>
                  <a:pt x="286" y="5"/>
                </a:lnTo>
                <a:lnTo>
                  <a:pt x="292" y="2"/>
                </a:lnTo>
                <a:lnTo>
                  <a:pt x="301" y="2"/>
                </a:lnTo>
                <a:lnTo>
                  <a:pt x="308" y="5"/>
                </a:lnTo>
                <a:lnTo>
                  <a:pt x="312" y="10"/>
                </a:lnTo>
                <a:lnTo>
                  <a:pt x="316" y="13"/>
                </a:lnTo>
                <a:lnTo>
                  <a:pt x="317" y="18"/>
                </a:lnTo>
                <a:lnTo>
                  <a:pt x="316" y="22"/>
                </a:lnTo>
                <a:lnTo>
                  <a:pt x="314" y="27"/>
                </a:lnTo>
                <a:lnTo>
                  <a:pt x="310" y="32"/>
                </a:lnTo>
                <a:lnTo>
                  <a:pt x="305" y="35"/>
                </a:lnTo>
                <a:lnTo>
                  <a:pt x="298" y="38"/>
                </a:lnTo>
                <a:lnTo>
                  <a:pt x="295" y="44"/>
                </a:lnTo>
                <a:lnTo>
                  <a:pt x="290" y="51"/>
                </a:lnTo>
                <a:lnTo>
                  <a:pt x="283" y="59"/>
                </a:lnTo>
                <a:lnTo>
                  <a:pt x="275" y="68"/>
                </a:lnTo>
                <a:lnTo>
                  <a:pt x="266" y="78"/>
                </a:lnTo>
                <a:lnTo>
                  <a:pt x="258" y="86"/>
                </a:lnTo>
                <a:lnTo>
                  <a:pt x="250" y="93"/>
                </a:lnTo>
                <a:lnTo>
                  <a:pt x="244" y="98"/>
                </a:lnTo>
                <a:lnTo>
                  <a:pt x="244" y="105"/>
                </a:lnTo>
                <a:lnTo>
                  <a:pt x="236" y="115"/>
                </a:lnTo>
                <a:lnTo>
                  <a:pt x="227" y="123"/>
                </a:lnTo>
                <a:lnTo>
                  <a:pt x="221" y="131"/>
                </a:lnTo>
                <a:lnTo>
                  <a:pt x="224" y="143"/>
                </a:lnTo>
                <a:lnTo>
                  <a:pt x="228" y="163"/>
                </a:lnTo>
                <a:lnTo>
                  <a:pt x="232" y="180"/>
                </a:lnTo>
                <a:lnTo>
                  <a:pt x="231" y="190"/>
                </a:lnTo>
                <a:lnTo>
                  <a:pt x="240" y="202"/>
                </a:lnTo>
                <a:lnTo>
                  <a:pt x="251" y="220"/>
                </a:lnTo>
                <a:lnTo>
                  <a:pt x="260" y="237"/>
                </a:lnTo>
                <a:lnTo>
                  <a:pt x="260" y="247"/>
                </a:lnTo>
                <a:lnTo>
                  <a:pt x="253" y="253"/>
                </a:lnTo>
                <a:lnTo>
                  <a:pt x="246" y="262"/>
                </a:lnTo>
                <a:lnTo>
                  <a:pt x="239" y="271"/>
                </a:lnTo>
                <a:lnTo>
                  <a:pt x="231" y="281"/>
                </a:lnTo>
                <a:lnTo>
                  <a:pt x="235" y="288"/>
                </a:lnTo>
                <a:lnTo>
                  <a:pt x="239" y="297"/>
                </a:lnTo>
                <a:lnTo>
                  <a:pt x="240" y="307"/>
                </a:lnTo>
                <a:lnTo>
                  <a:pt x="234" y="313"/>
                </a:lnTo>
                <a:lnTo>
                  <a:pt x="223" y="312"/>
                </a:lnTo>
                <a:lnTo>
                  <a:pt x="213" y="305"/>
                </a:lnTo>
                <a:lnTo>
                  <a:pt x="203" y="296"/>
                </a:lnTo>
                <a:lnTo>
                  <a:pt x="194" y="283"/>
                </a:lnTo>
                <a:lnTo>
                  <a:pt x="187" y="271"/>
                </a:lnTo>
                <a:lnTo>
                  <a:pt x="188" y="263"/>
                </a:lnTo>
                <a:lnTo>
                  <a:pt x="192" y="258"/>
                </a:lnTo>
                <a:lnTo>
                  <a:pt x="199" y="255"/>
                </a:lnTo>
                <a:lnTo>
                  <a:pt x="203" y="253"/>
                </a:lnTo>
                <a:lnTo>
                  <a:pt x="207" y="248"/>
                </a:lnTo>
                <a:lnTo>
                  <a:pt x="212" y="244"/>
                </a:lnTo>
                <a:lnTo>
                  <a:pt x="216" y="238"/>
                </a:lnTo>
                <a:lnTo>
                  <a:pt x="207" y="231"/>
                </a:lnTo>
                <a:lnTo>
                  <a:pt x="198" y="225"/>
                </a:lnTo>
                <a:lnTo>
                  <a:pt x="188" y="223"/>
                </a:lnTo>
                <a:lnTo>
                  <a:pt x="180" y="224"/>
                </a:lnTo>
                <a:lnTo>
                  <a:pt x="172" y="230"/>
                </a:lnTo>
                <a:lnTo>
                  <a:pt x="165" y="238"/>
                </a:lnTo>
                <a:lnTo>
                  <a:pt x="157" y="246"/>
                </a:lnTo>
                <a:lnTo>
                  <a:pt x="148" y="253"/>
                </a:lnTo>
                <a:lnTo>
                  <a:pt x="161" y="264"/>
                </a:lnTo>
                <a:lnTo>
                  <a:pt x="168" y="275"/>
                </a:lnTo>
                <a:lnTo>
                  <a:pt x="169" y="283"/>
                </a:lnTo>
                <a:lnTo>
                  <a:pt x="168" y="286"/>
                </a:lnTo>
                <a:lnTo>
                  <a:pt x="179" y="292"/>
                </a:lnTo>
                <a:lnTo>
                  <a:pt x="180" y="300"/>
                </a:lnTo>
                <a:lnTo>
                  <a:pt x="176" y="308"/>
                </a:lnTo>
                <a:lnTo>
                  <a:pt x="169" y="319"/>
                </a:lnTo>
                <a:lnTo>
                  <a:pt x="162" y="328"/>
                </a:lnTo>
                <a:lnTo>
                  <a:pt x="154" y="336"/>
                </a:lnTo>
                <a:lnTo>
                  <a:pt x="144" y="341"/>
                </a:lnTo>
                <a:lnTo>
                  <a:pt x="135" y="339"/>
                </a:lnTo>
                <a:lnTo>
                  <a:pt x="131" y="334"/>
                </a:lnTo>
                <a:lnTo>
                  <a:pt x="132" y="323"/>
                </a:lnTo>
                <a:lnTo>
                  <a:pt x="138" y="313"/>
                </a:lnTo>
                <a:lnTo>
                  <a:pt x="142" y="305"/>
                </a:lnTo>
                <a:lnTo>
                  <a:pt x="142" y="305"/>
                </a:lnTo>
                <a:lnTo>
                  <a:pt x="140" y="305"/>
                </a:lnTo>
                <a:lnTo>
                  <a:pt x="139" y="305"/>
                </a:lnTo>
                <a:lnTo>
                  <a:pt x="135" y="305"/>
                </a:lnTo>
                <a:lnTo>
                  <a:pt x="132" y="299"/>
                </a:lnTo>
                <a:lnTo>
                  <a:pt x="124" y="285"/>
                </a:lnTo>
                <a:lnTo>
                  <a:pt x="113" y="270"/>
                </a:lnTo>
                <a:lnTo>
                  <a:pt x="103" y="260"/>
                </a:lnTo>
                <a:lnTo>
                  <a:pt x="100" y="248"/>
                </a:lnTo>
                <a:lnTo>
                  <a:pt x="107" y="229"/>
                </a:lnTo>
                <a:lnTo>
                  <a:pt x="117" y="208"/>
                </a:lnTo>
                <a:lnTo>
                  <a:pt x="127" y="192"/>
                </a:lnTo>
                <a:lnTo>
                  <a:pt x="118" y="184"/>
                </a:lnTo>
                <a:lnTo>
                  <a:pt x="116" y="166"/>
                </a:lnTo>
                <a:lnTo>
                  <a:pt x="111" y="143"/>
                </a:lnTo>
                <a:lnTo>
                  <a:pt x="102" y="121"/>
                </a:lnTo>
                <a:lnTo>
                  <a:pt x="87" y="112"/>
                </a:lnTo>
                <a:lnTo>
                  <a:pt x="76" y="106"/>
                </a:lnTo>
                <a:lnTo>
                  <a:pt x="69" y="101"/>
                </a:lnTo>
                <a:lnTo>
                  <a:pt x="66" y="97"/>
                </a:lnTo>
                <a:lnTo>
                  <a:pt x="66" y="94"/>
                </a:lnTo>
                <a:lnTo>
                  <a:pt x="66" y="91"/>
                </a:lnTo>
                <a:lnTo>
                  <a:pt x="68" y="89"/>
                </a:lnTo>
                <a:lnTo>
                  <a:pt x="69" y="86"/>
                </a:lnTo>
                <a:lnTo>
                  <a:pt x="65" y="81"/>
                </a:lnTo>
                <a:lnTo>
                  <a:pt x="59" y="75"/>
                </a:lnTo>
                <a:lnTo>
                  <a:pt x="52" y="68"/>
                </a:lnTo>
                <a:lnTo>
                  <a:pt x="46" y="60"/>
                </a:lnTo>
                <a:lnTo>
                  <a:pt x="39" y="52"/>
                </a:lnTo>
                <a:lnTo>
                  <a:pt x="32" y="45"/>
                </a:lnTo>
                <a:lnTo>
                  <a:pt x="28" y="38"/>
                </a:lnTo>
                <a:lnTo>
                  <a:pt x="25" y="34"/>
                </a:lnTo>
                <a:lnTo>
                  <a:pt x="22" y="32"/>
                </a:lnTo>
                <a:lnTo>
                  <a:pt x="18" y="30"/>
                </a:lnTo>
                <a:lnTo>
                  <a:pt x="14" y="29"/>
                </a:lnTo>
                <a:lnTo>
                  <a:pt x="10" y="29"/>
                </a:lnTo>
                <a:lnTo>
                  <a:pt x="2" y="25"/>
                </a:lnTo>
                <a:lnTo>
                  <a:pt x="0" y="20"/>
                </a:lnTo>
                <a:lnTo>
                  <a:pt x="2" y="14"/>
                </a:lnTo>
                <a:lnTo>
                  <a:pt x="6" y="8"/>
                </a:lnTo>
                <a:lnTo>
                  <a:pt x="11" y="3"/>
                </a:lnTo>
                <a:lnTo>
                  <a:pt x="18" y="0"/>
                </a:lnTo>
                <a:lnTo>
                  <a:pt x="25" y="0"/>
                </a:lnTo>
                <a:lnTo>
                  <a:pt x="32" y="3"/>
                </a:lnTo>
                <a:lnTo>
                  <a:pt x="36" y="6"/>
                </a:lnTo>
                <a:lnTo>
                  <a:pt x="39" y="10"/>
                </a:lnTo>
                <a:lnTo>
                  <a:pt x="40" y="14"/>
                </a:lnTo>
                <a:lnTo>
                  <a:pt x="42" y="21"/>
                </a:lnTo>
                <a:lnTo>
                  <a:pt x="47" y="25"/>
                </a:lnTo>
                <a:lnTo>
                  <a:pt x="52" y="29"/>
                </a:lnTo>
                <a:lnTo>
                  <a:pt x="61" y="36"/>
                </a:lnTo>
                <a:lnTo>
                  <a:pt x="68" y="43"/>
                </a:lnTo>
                <a:lnTo>
                  <a:pt x="76" y="50"/>
                </a:lnTo>
                <a:lnTo>
                  <a:pt x="83" y="57"/>
                </a:lnTo>
                <a:lnTo>
                  <a:pt x="88" y="64"/>
                </a:lnTo>
                <a:lnTo>
                  <a:pt x="92" y="70"/>
                </a:lnTo>
                <a:lnTo>
                  <a:pt x="98" y="70"/>
                </a:lnTo>
                <a:lnTo>
                  <a:pt x="109" y="75"/>
                </a:lnTo>
                <a:lnTo>
                  <a:pt x="118" y="83"/>
                </a:lnTo>
                <a:lnTo>
                  <a:pt x="128" y="90"/>
                </a:lnTo>
                <a:lnTo>
                  <a:pt x="127" y="89"/>
                </a:lnTo>
                <a:lnTo>
                  <a:pt x="125" y="86"/>
                </a:lnTo>
                <a:lnTo>
                  <a:pt x="122" y="81"/>
                </a:lnTo>
                <a:lnTo>
                  <a:pt x="121" y="75"/>
                </a:lnTo>
                <a:lnTo>
                  <a:pt x="121" y="72"/>
                </a:lnTo>
                <a:lnTo>
                  <a:pt x="122" y="73"/>
                </a:lnTo>
                <a:lnTo>
                  <a:pt x="121" y="74"/>
                </a:lnTo>
                <a:lnTo>
                  <a:pt x="117" y="73"/>
                </a:lnTo>
                <a:lnTo>
                  <a:pt x="111" y="68"/>
                </a:lnTo>
                <a:lnTo>
                  <a:pt x="109" y="62"/>
                </a:lnTo>
                <a:lnTo>
                  <a:pt x="109" y="56"/>
                </a:lnTo>
                <a:lnTo>
                  <a:pt x="111" y="53"/>
                </a:lnTo>
                <a:lnTo>
                  <a:pt x="106" y="40"/>
                </a:lnTo>
                <a:lnTo>
                  <a:pt x="106" y="28"/>
                </a:lnTo>
                <a:lnTo>
                  <a:pt x="110" y="19"/>
                </a:lnTo>
                <a:lnTo>
                  <a:pt x="117" y="13"/>
                </a:lnTo>
                <a:lnTo>
                  <a:pt x="127" y="10"/>
                </a:lnTo>
                <a:lnTo>
                  <a:pt x="136" y="7"/>
                </a:lnTo>
                <a:lnTo>
                  <a:pt x="146" y="6"/>
                </a:lnTo>
                <a:lnTo>
                  <a:pt x="155" y="7"/>
                </a:lnTo>
                <a:lnTo>
                  <a:pt x="168" y="5"/>
                </a:lnTo>
                <a:lnTo>
                  <a:pt x="179" y="7"/>
                </a:lnTo>
                <a:lnTo>
                  <a:pt x="187" y="12"/>
                </a:lnTo>
                <a:lnTo>
                  <a:pt x="192" y="20"/>
                </a:lnTo>
                <a:lnTo>
                  <a:pt x="196" y="28"/>
                </a:lnTo>
                <a:lnTo>
                  <a:pt x="198" y="37"/>
                </a:lnTo>
                <a:lnTo>
                  <a:pt x="199" y="44"/>
                </a:lnTo>
                <a:lnTo>
                  <a:pt x="199" y="49"/>
                </a:lnTo>
                <a:lnTo>
                  <a:pt x="202" y="52"/>
                </a:lnTo>
                <a:lnTo>
                  <a:pt x="203" y="60"/>
                </a:lnTo>
                <a:lnTo>
                  <a:pt x="203" y="68"/>
                </a:lnTo>
                <a:lnTo>
                  <a:pt x="199" y="71"/>
                </a:lnTo>
                <a:lnTo>
                  <a:pt x="198" y="77"/>
                </a:lnTo>
                <a:lnTo>
                  <a:pt x="195" y="85"/>
                </a:lnTo>
                <a:lnTo>
                  <a:pt x="191" y="91"/>
                </a:lnTo>
                <a:lnTo>
                  <a:pt x="187" y="95"/>
                </a:lnTo>
                <a:close/>
              </a:path>
            </a:pathLst>
          </a:custGeom>
          <a:solidFill>
            <a:srgbClr val="969696"/>
          </a:solidFill>
          <a:ln w="9525">
            <a:noFill/>
            <a:round/>
            <a:headEnd/>
            <a:tailEnd/>
          </a:ln>
        </p:spPr>
        <p:txBody>
          <a:bodyPr/>
          <a:lstStyle/>
          <a:p>
            <a:endParaRPr lang="el-GR"/>
          </a:p>
        </p:txBody>
      </p:sp>
      <p:sp>
        <p:nvSpPr>
          <p:cNvPr id="224294" name="Freeform 38"/>
          <p:cNvSpPr>
            <a:spLocks/>
          </p:cNvSpPr>
          <p:nvPr/>
        </p:nvSpPr>
        <p:spPr bwMode="auto">
          <a:xfrm>
            <a:off x="6003925" y="2590800"/>
            <a:ext cx="239713" cy="544513"/>
          </a:xfrm>
          <a:custGeom>
            <a:avLst/>
            <a:gdLst/>
            <a:ahLst/>
            <a:cxnLst>
              <a:cxn ang="0">
                <a:pos x="261" y="488"/>
              </a:cxn>
              <a:cxn ang="0">
                <a:pos x="291" y="549"/>
              </a:cxn>
              <a:cxn ang="0">
                <a:pos x="298" y="586"/>
              </a:cxn>
              <a:cxn ang="0">
                <a:pos x="326" y="580"/>
              </a:cxn>
              <a:cxn ang="0">
                <a:pos x="313" y="547"/>
              </a:cxn>
              <a:cxn ang="0">
                <a:pos x="295" y="484"/>
              </a:cxn>
              <a:cxn ang="0">
                <a:pos x="304" y="450"/>
              </a:cxn>
              <a:cxn ang="0">
                <a:pos x="267" y="373"/>
              </a:cxn>
              <a:cxn ang="0">
                <a:pos x="206" y="257"/>
              </a:cxn>
              <a:cxn ang="0">
                <a:pos x="219" y="245"/>
              </a:cxn>
              <a:cxn ang="0">
                <a:pos x="229" y="201"/>
              </a:cxn>
              <a:cxn ang="0">
                <a:pos x="256" y="226"/>
              </a:cxn>
              <a:cxn ang="0">
                <a:pos x="300" y="260"/>
              </a:cxn>
              <a:cxn ang="0">
                <a:pos x="361" y="281"/>
              </a:cxn>
              <a:cxn ang="0">
                <a:pos x="392" y="255"/>
              </a:cxn>
              <a:cxn ang="0">
                <a:pos x="365" y="253"/>
              </a:cxn>
              <a:cxn ang="0">
                <a:pos x="343" y="238"/>
              </a:cxn>
              <a:cxn ang="0">
                <a:pos x="304" y="214"/>
              </a:cxn>
              <a:cxn ang="0">
                <a:pos x="270" y="177"/>
              </a:cxn>
              <a:cxn ang="0">
                <a:pos x="236" y="143"/>
              </a:cxn>
              <a:cxn ang="0">
                <a:pos x="214" y="132"/>
              </a:cxn>
              <a:cxn ang="0">
                <a:pos x="184" y="120"/>
              </a:cxn>
              <a:cxn ang="0">
                <a:pos x="174" y="106"/>
              </a:cxn>
              <a:cxn ang="0">
                <a:pos x="181" y="83"/>
              </a:cxn>
              <a:cxn ang="0">
                <a:pos x="185" y="16"/>
              </a:cxn>
              <a:cxn ang="0">
                <a:pos x="89" y="14"/>
              </a:cxn>
              <a:cxn ang="0">
                <a:pos x="95" y="22"/>
              </a:cxn>
              <a:cxn ang="0">
                <a:pos x="96" y="44"/>
              </a:cxn>
              <a:cxn ang="0">
                <a:pos x="107" y="78"/>
              </a:cxn>
              <a:cxn ang="0">
                <a:pos x="126" y="105"/>
              </a:cxn>
              <a:cxn ang="0">
                <a:pos x="118" y="117"/>
              </a:cxn>
              <a:cxn ang="0">
                <a:pos x="90" y="140"/>
              </a:cxn>
              <a:cxn ang="0">
                <a:pos x="78" y="158"/>
              </a:cxn>
              <a:cxn ang="0">
                <a:pos x="62" y="247"/>
              </a:cxn>
              <a:cxn ang="0">
                <a:pos x="23" y="241"/>
              </a:cxn>
              <a:cxn ang="0">
                <a:pos x="4" y="282"/>
              </a:cxn>
              <a:cxn ang="0">
                <a:pos x="40" y="282"/>
              </a:cxn>
              <a:cxn ang="0">
                <a:pos x="58" y="293"/>
              </a:cxn>
              <a:cxn ang="0">
                <a:pos x="103" y="247"/>
              </a:cxn>
              <a:cxn ang="0">
                <a:pos x="121" y="245"/>
              </a:cxn>
              <a:cxn ang="0">
                <a:pos x="136" y="256"/>
              </a:cxn>
              <a:cxn ang="0">
                <a:pos x="112" y="459"/>
              </a:cxn>
              <a:cxn ang="0">
                <a:pos x="145" y="504"/>
              </a:cxn>
              <a:cxn ang="0">
                <a:pos x="144" y="560"/>
              </a:cxn>
              <a:cxn ang="0">
                <a:pos x="114" y="577"/>
              </a:cxn>
              <a:cxn ang="0">
                <a:pos x="122" y="586"/>
              </a:cxn>
              <a:cxn ang="0">
                <a:pos x="159" y="582"/>
              </a:cxn>
              <a:cxn ang="0">
                <a:pos x="178" y="585"/>
              </a:cxn>
              <a:cxn ang="0">
                <a:pos x="186" y="557"/>
              </a:cxn>
              <a:cxn ang="0">
                <a:pos x="178" y="503"/>
              </a:cxn>
              <a:cxn ang="0">
                <a:pos x="181" y="458"/>
              </a:cxn>
              <a:cxn ang="0">
                <a:pos x="221" y="456"/>
              </a:cxn>
            </a:cxnLst>
            <a:rect l="0" t="0" r="r" b="b"/>
            <a:pathLst>
              <a:path w="394" h="597">
                <a:moveTo>
                  <a:pt x="243" y="455"/>
                </a:moveTo>
                <a:lnTo>
                  <a:pt x="245" y="459"/>
                </a:lnTo>
                <a:lnTo>
                  <a:pt x="250" y="467"/>
                </a:lnTo>
                <a:lnTo>
                  <a:pt x="255" y="477"/>
                </a:lnTo>
                <a:lnTo>
                  <a:pt x="261" y="488"/>
                </a:lnTo>
                <a:lnTo>
                  <a:pt x="266" y="500"/>
                </a:lnTo>
                <a:lnTo>
                  <a:pt x="273" y="511"/>
                </a:lnTo>
                <a:lnTo>
                  <a:pt x="278" y="523"/>
                </a:lnTo>
                <a:lnTo>
                  <a:pt x="284" y="533"/>
                </a:lnTo>
                <a:lnTo>
                  <a:pt x="291" y="549"/>
                </a:lnTo>
                <a:lnTo>
                  <a:pt x="293" y="561"/>
                </a:lnTo>
                <a:lnTo>
                  <a:pt x="292" y="569"/>
                </a:lnTo>
                <a:lnTo>
                  <a:pt x="292" y="573"/>
                </a:lnTo>
                <a:lnTo>
                  <a:pt x="293" y="579"/>
                </a:lnTo>
                <a:lnTo>
                  <a:pt x="298" y="586"/>
                </a:lnTo>
                <a:lnTo>
                  <a:pt x="303" y="592"/>
                </a:lnTo>
                <a:lnTo>
                  <a:pt x="311" y="597"/>
                </a:lnTo>
                <a:lnTo>
                  <a:pt x="319" y="595"/>
                </a:lnTo>
                <a:lnTo>
                  <a:pt x="324" y="590"/>
                </a:lnTo>
                <a:lnTo>
                  <a:pt x="326" y="580"/>
                </a:lnTo>
                <a:lnTo>
                  <a:pt x="328" y="572"/>
                </a:lnTo>
                <a:lnTo>
                  <a:pt x="326" y="565"/>
                </a:lnTo>
                <a:lnTo>
                  <a:pt x="325" y="560"/>
                </a:lnTo>
                <a:lnTo>
                  <a:pt x="319" y="554"/>
                </a:lnTo>
                <a:lnTo>
                  <a:pt x="313" y="547"/>
                </a:lnTo>
                <a:lnTo>
                  <a:pt x="306" y="535"/>
                </a:lnTo>
                <a:lnTo>
                  <a:pt x="302" y="520"/>
                </a:lnTo>
                <a:lnTo>
                  <a:pt x="298" y="505"/>
                </a:lnTo>
                <a:lnTo>
                  <a:pt x="296" y="494"/>
                </a:lnTo>
                <a:lnTo>
                  <a:pt x="295" y="484"/>
                </a:lnTo>
                <a:lnTo>
                  <a:pt x="293" y="471"/>
                </a:lnTo>
                <a:lnTo>
                  <a:pt x="289" y="458"/>
                </a:lnTo>
                <a:lnTo>
                  <a:pt x="282" y="451"/>
                </a:lnTo>
                <a:lnTo>
                  <a:pt x="298" y="451"/>
                </a:lnTo>
                <a:lnTo>
                  <a:pt x="304" y="450"/>
                </a:lnTo>
                <a:lnTo>
                  <a:pt x="309" y="450"/>
                </a:lnTo>
                <a:lnTo>
                  <a:pt x="313" y="449"/>
                </a:lnTo>
                <a:lnTo>
                  <a:pt x="295" y="429"/>
                </a:lnTo>
                <a:lnTo>
                  <a:pt x="280" y="403"/>
                </a:lnTo>
                <a:lnTo>
                  <a:pt x="267" y="373"/>
                </a:lnTo>
                <a:lnTo>
                  <a:pt x="258" y="340"/>
                </a:lnTo>
                <a:lnTo>
                  <a:pt x="247" y="312"/>
                </a:lnTo>
                <a:lnTo>
                  <a:pt x="234" y="286"/>
                </a:lnTo>
                <a:lnTo>
                  <a:pt x="222" y="267"/>
                </a:lnTo>
                <a:lnTo>
                  <a:pt x="206" y="257"/>
                </a:lnTo>
                <a:lnTo>
                  <a:pt x="213" y="257"/>
                </a:lnTo>
                <a:lnTo>
                  <a:pt x="219" y="256"/>
                </a:lnTo>
                <a:lnTo>
                  <a:pt x="222" y="256"/>
                </a:lnTo>
                <a:lnTo>
                  <a:pt x="223" y="256"/>
                </a:lnTo>
                <a:lnTo>
                  <a:pt x="219" y="245"/>
                </a:lnTo>
                <a:lnTo>
                  <a:pt x="218" y="224"/>
                </a:lnTo>
                <a:lnTo>
                  <a:pt x="217" y="204"/>
                </a:lnTo>
                <a:lnTo>
                  <a:pt x="217" y="193"/>
                </a:lnTo>
                <a:lnTo>
                  <a:pt x="222" y="196"/>
                </a:lnTo>
                <a:lnTo>
                  <a:pt x="229" y="201"/>
                </a:lnTo>
                <a:lnTo>
                  <a:pt x="234" y="206"/>
                </a:lnTo>
                <a:lnTo>
                  <a:pt x="241" y="211"/>
                </a:lnTo>
                <a:lnTo>
                  <a:pt x="247" y="217"/>
                </a:lnTo>
                <a:lnTo>
                  <a:pt x="252" y="223"/>
                </a:lnTo>
                <a:lnTo>
                  <a:pt x="256" y="226"/>
                </a:lnTo>
                <a:lnTo>
                  <a:pt x="261" y="230"/>
                </a:lnTo>
                <a:lnTo>
                  <a:pt x="266" y="234"/>
                </a:lnTo>
                <a:lnTo>
                  <a:pt x="276" y="241"/>
                </a:lnTo>
                <a:lnTo>
                  <a:pt x="287" y="251"/>
                </a:lnTo>
                <a:lnTo>
                  <a:pt x="300" y="260"/>
                </a:lnTo>
                <a:lnTo>
                  <a:pt x="315" y="269"/>
                </a:lnTo>
                <a:lnTo>
                  <a:pt x="329" y="275"/>
                </a:lnTo>
                <a:lnTo>
                  <a:pt x="341" y="278"/>
                </a:lnTo>
                <a:lnTo>
                  <a:pt x="351" y="277"/>
                </a:lnTo>
                <a:lnTo>
                  <a:pt x="361" y="281"/>
                </a:lnTo>
                <a:lnTo>
                  <a:pt x="372" y="283"/>
                </a:lnTo>
                <a:lnTo>
                  <a:pt x="383" y="281"/>
                </a:lnTo>
                <a:lnTo>
                  <a:pt x="391" y="272"/>
                </a:lnTo>
                <a:lnTo>
                  <a:pt x="394" y="262"/>
                </a:lnTo>
                <a:lnTo>
                  <a:pt x="392" y="255"/>
                </a:lnTo>
                <a:lnTo>
                  <a:pt x="387" y="251"/>
                </a:lnTo>
                <a:lnTo>
                  <a:pt x="381" y="248"/>
                </a:lnTo>
                <a:lnTo>
                  <a:pt x="376" y="248"/>
                </a:lnTo>
                <a:lnTo>
                  <a:pt x="370" y="249"/>
                </a:lnTo>
                <a:lnTo>
                  <a:pt x="365" y="253"/>
                </a:lnTo>
                <a:lnTo>
                  <a:pt x="361" y="255"/>
                </a:lnTo>
                <a:lnTo>
                  <a:pt x="361" y="251"/>
                </a:lnTo>
                <a:lnTo>
                  <a:pt x="358" y="246"/>
                </a:lnTo>
                <a:lnTo>
                  <a:pt x="352" y="242"/>
                </a:lnTo>
                <a:lnTo>
                  <a:pt x="343" y="238"/>
                </a:lnTo>
                <a:lnTo>
                  <a:pt x="336" y="234"/>
                </a:lnTo>
                <a:lnTo>
                  <a:pt x="329" y="230"/>
                </a:lnTo>
                <a:lnTo>
                  <a:pt x="321" y="225"/>
                </a:lnTo>
                <a:lnTo>
                  <a:pt x="313" y="219"/>
                </a:lnTo>
                <a:lnTo>
                  <a:pt x="304" y="214"/>
                </a:lnTo>
                <a:lnTo>
                  <a:pt x="296" y="207"/>
                </a:lnTo>
                <a:lnTo>
                  <a:pt x="289" y="200"/>
                </a:lnTo>
                <a:lnTo>
                  <a:pt x="284" y="193"/>
                </a:lnTo>
                <a:lnTo>
                  <a:pt x="278" y="185"/>
                </a:lnTo>
                <a:lnTo>
                  <a:pt x="270" y="177"/>
                </a:lnTo>
                <a:lnTo>
                  <a:pt x="262" y="169"/>
                </a:lnTo>
                <a:lnTo>
                  <a:pt x="254" y="161"/>
                </a:lnTo>
                <a:lnTo>
                  <a:pt x="245" y="154"/>
                </a:lnTo>
                <a:lnTo>
                  <a:pt x="240" y="148"/>
                </a:lnTo>
                <a:lnTo>
                  <a:pt x="236" y="143"/>
                </a:lnTo>
                <a:lnTo>
                  <a:pt x="234" y="140"/>
                </a:lnTo>
                <a:lnTo>
                  <a:pt x="233" y="138"/>
                </a:lnTo>
                <a:lnTo>
                  <a:pt x="229" y="135"/>
                </a:lnTo>
                <a:lnTo>
                  <a:pt x="222" y="133"/>
                </a:lnTo>
                <a:lnTo>
                  <a:pt x="214" y="132"/>
                </a:lnTo>
                <a:lnTo>
                  <a:pt x="204" y="129"/>
                </a:lnTo>
                <a:lnTo>
                  <a:pt x="196" y="128"/>
                </a:lnTo>
                <a:lnTo>
                  <a:pt x="188" y="126"/>
                </a:lnTo>
                <a:lnTo>
                  <a:pt x="182" y="125"/>
                </a:lnTo>
                <a:lnTo>
                  <a:pt x="184" y="120"/>
                </a:lnTo>
                <a:lnTo>
                  <a:pt x="182" y="117"/>
                </a:lnTo>
                <a:lnTo>
                  <a:pt x="177" y="114"/>
                </a:lnTo>
                <a:lnTo>
                  <a:pt x="173" y="114"/>
                </a:lnTo>
                <a:lnTo>
                  <a:pt x="174" y="111"/>
                </a:lnTo>
                <a:lnTo>
                  <a:pt x="174" y="106"/>
                </a:lnTo>
                <a:lnTo>
                  <a:pt x="174" y="103"/>
                </a:lnTo>
                <a:lnTo>
                  <a:pt x="174" y="102"/>
                </a:lnTo>
                <a:lnTo>
                  <a:pt x="177" y="96"/>
                </a:lnTo>
                <a:lnTo>
                  <a:pt x="180" y="89"/>
                </a:lnTo>
                <a:lnTo>
                  <a:pt x="181" y="83"/>
                </a:lnTo>
                <a:lnTo>
                  <a:pt x="181" y="78"/>
                </a:lnTo>
                <a:lnTo>
                  <a:pt x="189" y="64"/>
                </a:lnTo>
                <a:lnTo>
                  <a:pt x="195" y="48"/>
                </a:lnTo>
                <a:lnTo>
                  <a:pt x="193" y="31"/>
                </a:lnTo>
                <a:lnTo>
                  <a:pt x="185" y="16"/>
                </a:lnTo>
                <a:lnTo>
                  <a:pt x="171" y="6"/>
                </a:lnTo>
                <a:lnTo>
                  <a:pt x="148" y="0"/>
                </a:lnTo>
                <a:lnTo>
                  <a:pt x="118" y="1"/>
                </a:lnTo>
                <a:lnTo>
                  <a:pt x="77" y="12"/>
                </a:lnTo>
                <a:lnTo>
                  <a:pt x="89" y="14"/>
                </a:lnTo>
                <a:lnTo>
                  <a:pt x="100" y="20"/>
                </a:lnTo>
                <a:lnTo>
                  <a:pt x="108" y="24"/>
                </a:lnTo>
                <a:lnTo>
                  <a:pt x="112" y="27"/>
                </a:lnTo>
                <a:lnTo>
                  <a:pt x="103" y="24"/>
                </a:lnTo>
                <a:lnTo>
                  <a:pt x="95" y="22"/>
                </a:lnTo>
                <a:lnTo>
                  <a:pt x="85" y="21"/>
                </a:lnTo>
                <a:lnTo>
                  <a:pt x="73" y="23"/>
                </a:lnTo>
                <a:lnTo>
                  <a:pt x="85" y="29"/>
                </a:lnTo>
                <a:lnTo>
                  <a:pt x="92" y="36"/>
                </a:lnTo>
                <a:lnTo>
                  <a:pt x="96" y="44"/>
                </a:lnTo>
                <a:lnTo>
                  <a:pt x="96" y="52"/>
                </a:lnTo>
                <a:lnTo>
                  <a:pt x="96" y="60"/>
                </a:lnTo>
                <a:lnTo>
                  <a:pt x="96" y="68"/>
                </a:lnTo>
                <a:lnTo>
                  <a:pt x="100" y="74"/>
                </a:lnTo>
                <a:lnTo>
                  <a:pt x="107" y="78"/>
                </a:lnTo>
                <a:lnTo>
                  <a:pt x="110" y="83"/>
                </a:lnTo>
                <a:lnTo>
                  <a:pt x="114" y="90"/>
                </a:lnTo>
                <a:lnTo>
                  <a:pt x="119" y="97"/>
                </a:lnTo>
                <a:lnTo>
                  <a:pt x="125" y="99"/>
                </a:lnTo>
                <a:lnTo>
                  <a:pt x="126" y="105"/>
                </a:lnTo>
                <a:lnTo>
                  <a:pt x="126" y="110"/>
                </a:lnTo>
                <a:lnTo>
                  <a:pt x="127" y="114"/>
                </a:lnTo>
                <a:lnTo>
                  <a:pt x="127" y="116"/>
                </a:lnTo>
                <a:lnTo>
                  <a:pt x="122" y="116"/>
                </a:lnTo>
                <a:lnTo>
                  <a:pt x="118" y="117"/>
                </a:lnTo>
                <a:lnTo>
                  <a:pt x="115" y="120"/>
                </a:lnTo>
                <a:lnTo>
                  <a:pt x="118" y="128"/>
                </a:lnTo>
                <a:lnTo>
                  <a:pt x="110" y="133"/>
                </a:lnTo>
                <a:lnTo>
                  <a:pt x="100" y="136"/>
                </a:lnTo>
                <a:lnTo>
                  <a:pt x="90" y="140"/>
                </a:lnTo>
                <a:lnTo>
                  <a:pt x="82" y="142"/>
                </a:lnTo>
                <a:lnTo>
                  <a:pt x="77" y="144"/>
                </a:lnTo>
                <a:lnTo>
                  <a:pt x="73" y="148"/>
                </a:lnTo>
                <a:lnTo>
                  <a:pt x="74" y="152"/>
                </a:lnTo>
                <a:lnTo>
                  <a:pt x="78" y="158"/>
                </a:lnTo>
                <a:lnTo>
                  <a:pt x="79" y="172"/>
                </a:lnTo>
                <a:lnTo>
                  <a:pt x="77" y="199"/>
                </a:lnTo>
                <a:lnTo>
                  <a:pt x="74" y="225"/>
                </a:lnTo>
                <a:lnTo>
                  <a:pt x="71" y="241"/>
                </a:lnTo>
                <a:lnTo>
                  <a:pt x="62" y="247"/>
                </a:lnTo>
                <a:lnTo>
                  <a:pt x="53" y="249"/>
                </a:lnTo>
                <a:lnTo>
                  <a:pt x="47" y="252"/>
                </a:lnTo>
                <a:lnTo>
                  <a:pt x="44" y="255"/>
                </a:lnTo>
                <a:lnTo>
                  <a:pt x="34" y="247"/>
                </a:lnTo>
                <a:lnTo>
                  <a:pt x="23" y="241"/>
                </a:lnTo>
                <a:lnTo>
                  <a:pt x="14" y="242"/>
                </a:lnTo>
                <a:lnTo>
                  <a:pt x="5" y="252"/>
                </a:lnTo>
                <a:lnTo>
                  <a:pt x="0" y="266"/>
                </a:lnTo>
                <a:lnTo>
                  <a:pt x="0" y="276"/>
                </a:lnTo>
                <a:lnTo>
                  <a:pt x="4" y="282"/>
                </a:lnTo>
                <a:lnTo>
                  <a:pt x="11" y="284"/>
                </a:lnTo>
                <a:lnTo>
                  <a:pt x="19" y="284"/>
                </a:lnTo>
                <a:lnTo>
                  <a:pt x="27" y="283"/>
                </a:lnTo>
                <a:lnTo>
                  <a:pt x="36" y="283"/>
                </a:lnTo>
                <a:lnTo>
                  <a:pt x="40" y="282"/>
                </a:lnTo>
                <a:lnTo>
                  <a:pt x="41" y="284"/>
                </a:lnTo>
                <a:lnTo>
                  <a:pt x="44" y="287"/>
                </a:lnTo>
                <a:lnTo>
                  <a:pt x="47" y="290"/>
                </a:lnTo>
                <a:lnTo>
                  <a:pt x="52" y="292"/>
                </a:lnTo>
                <a:lnTo>
                  <a:pt x="58" y="293"/>
                </a:lnTo>
                <a:lnTo>
                  <a:pt x="64" y="292"/>
                </a:lnTo>
                <a:lnTo>
                  <a:pt x="71" y="291"/>
                </a:lnTo>
                <a:lnTo>
                  <a:pt x="81" y="286"/>
                </a:lnTo>
                <a:lnTo>
                  <a:pt x="96" y="270"/>
                </a:lnTo>
                <a:lnTo>
                  <a:pt x="103" y="247"/>
                </a:lnTo>
                <a:lnTo>
                  <a:pt x="107" y="223"/>
                </a:lnTo>
                <a:lnTo>
                  <a:pt x="111" y="204"/>
                </a:lnTo>
                <a:lnTo>
                  <a:pt x="114" y="214"/>
                </a:lnTo>
                <a:lnTo>
                  <a:pt x="118" y="230"/>
                </a:lnTo>
                <a:lnTo>
                  <a:pt x="121" y="245"/>
                </a:lnTo>
                <a:lnTo>
                  <a:pt x="121" y="255"/>
                </a:lnTo>
                <a:lnTo>
                  <a:pt x="126" y="255"/>
                </a:lnTo>
                <a:lnTo>
                  <a:pt x="130" y="255"/>
                </a:lnTo>
                <a:lnTo>
                  <a:pt x="134" y="256"/>
                </a:lnTo>
                <a:lnTo>
                  <a:pt x="136" y="256"/>
                </a:lnTo>
                <a:lnTo>
                  <a:pt x="115" y="287"/>
                </a:lnTo>
                <a:lnTo>
                  <a:pt x="106" y="330"/>
                </a:lnTo>
                <a:lnTo>
                  <a:pt x="104" y="385"/>
                </a:lnTo>
                <a:lnTo>
                  <a:pt x="111" y="459"/>
                </a:lnTo>
                <a:lnTo>
                  <a:pt x="112" y="459"/>
                </a:lnTo>
                <a:lnTo>
                  <a:pt x="114" y="459"/>
                </a:lnTo>
                <a:lnTo>
                  <a:pt x="119" y="459"/>
                </a:lnTo>
                <a:lnTo>
                  <a:pt x="130" y="459"/>
                </a:lnTo>
                <a:lnTo>
                  <a:pt x="137" y="477"/>
                </a:lnTo>
                <a:lnTo>
                  <a:pt x="145" y="504"/>
                </a:lnTo>
                <a:lnTo>
                  <a:pt x="152" y="532"/>
                </a:lnTo>
                <a:lnTo>
                  <a:pt x="155" y="547"/>
                </a:lnTo>
                <a:lnTo>
                  <a:pt x="152" y="550"/>
                </a:lnTo>
                <a:lnTo>
                  <a:pt x="148" y="555"/>
                </a:lnTo>
                <a:lnTo>
                  <a:pt x="144" y="560"/>
                </a:lnTo>
                <a:lnTo>
                  <a:pt x="138" y="563"/>
                </a:lnTo>
                <a:lnTo>
                  <a:pt x="133" y="568"/>
                </a:lnTo>
                <a:lnTo>
                  <a:pt x="126" y="571"/>
                </a:lnTo>
                <a:lnTo>
                  <a:pt x="121" y="575"/>
                </a:lnTo>
                <a:lnTo>
                  <a:pt x="114" y="577"/>
                </a:lnTo>
                <a:lnTo>
                  <a:pt x="106" y="582"/>
                </a:lnTo>
                <a:lnTo>
                  <a:pt x="106" y="584"/>
                </a:lnTo>
                <a:lnTo>
                  <a:pt x="111" y="585"/>
                </a:lnTo>
                <a:lnTo>
                  <a:pt x="118" y="586"/>
                </a:lnTo>
                <a:lnTo>
                  <a:pt x="122" y="586"/>
                </a:lnTo>
                <a:lnTo>
                  <a:pt x="129" y="586"/>
                </a:lnTo>
                <a:lnTo>
                  <a:pt x="137" y="586"/>
                </a:lnTo>
                <a:lnTo>
                  <a:pt x="144" y="585"/>
                </a:lnTo>
                <a:lnTo>
                  <a:pt x="152" y="584"/>
                </a:lnTo>
                <a:lnTo>
                  <a:pt x="159" y="582"/>
                </a:lnTo>
                <a:lnTo>
                  <a:pt x="163" y="579"/>
                </a:lnTo>
                <a:lnTo>
                  <a:pt x="166" y="576"/>
                </a:lnTo>
                <a:lnTo>
                  <a:pt x="169" y="585"/>
                </a:lnTo>
                <a:lnTo>
                  <a:pt x="173" y="585"/>
                </a:lnTo>
                <a:lnTo>
                  <a:pt x="178" y="585"/>
                </a:lnTo>
                <a:lnTo>
                  <a:pt x="181" y="585"/>
                </a:lnTo>
                <a:lnTo>
                  <a:pt x="182" y="585"/>
                </a:lnTo>
                <a:lnTo>
                  <a:pt x="185" y="575"/>
                </a:lnTo>
                <a:lnTo>
                  <a:pt x="188" y="565"/>
                </a:lnTo>
                <a:lnTo>
                  <a:pt x="186" y="557"/>
                </a:lnTo>
                <a:lnTo>
                  <a:pt x="184" y="549"/>
                </a:lnTo>
                <a:lnTo>
                  <a:pt x="180" y="540"/>
                </a:lnTo>
                <a:lnTo>
                  <a:pt x="175" y="527"/>
                </a:lnTo>
                <a:lnTo>
                  <a:pt x="175" y="513"/>
                </a:lnTo>
                <a:lnTo>
                  <a:pt x="178" y="503"/>
                </a:lnTo>
                <a:lnTo>
                  <a:pt x="180" y="493"/>
                </a:lnTo>
                <a:lnTo>
                  <a:pt x="178" y="479"/>
                </a:lnTo>
                <a:lnTo>
                  <a:pt x="174" y="467"/>
                </a:lnTo>
                <a:lnTo>
                  <a:pt x="170" y="458"/>
                </a:lnTo>
                <a:lnTo>
                  <a:pt x="181" y="458"/>
                </a:lnTo>
                <a:lnTo>
                  <a:pt x="189" y="458"/>
                </a:lnTo>
                <a:lnTo>
                  <a:pt x="197" y="458"/>
                </a:lnTo>
                <a:lnTo>
                  <a:pt x="204" y="457"/>
                </a:lnTo>
                <a:lnTo>
                  <a:pt x="211" y="457"/>
                </a:lnTo>
                <a:lnTo>
                  <a:pt x="221" y="456"/>
                </a:lnTo>
                <a:lnTo>
                  <a:pt x="230" y="456"/>
                </a:lnTo>
                <a:lnTo>
                  <a:pt x="243" y="455"/>
                </a:lnTo>
                <a:close/>
              </a:path>
            </a:pathLst>
          </a:custGeom>
          <a:solidFill>
            <a:srgbClr val="96969A"/>
          </a:solidFill>
          <a:ln w="9525">
            <a:noFill/>
            <a:round/>
            <a:headEnd/>
            <a:tailEnd/>
          </a:ln>
        </p:spPr>
        <p:txBody>
          <a:bodyPr/>
          <a:lstStyle/>
          <a:p>
            <a:endParaRPr lang="el-GR"/>
          </a:p>
        </p:txBody>
      </p:sp>
      <p:sp>
        <p:nvSpPr>
          <p:cNvPr id="224295" name="Freeform 39"/>
          <p:cNvSpPr>
            <a:spLocks/>
          </p:cNvSpPr>
          <p:nvPr/>
        </p:nvSpPr>
        <p:spPr bwMode="auto">
          <a:xfrm>
            <a:off x="6211888" y="2555875"/>
            <a:ext cx="311150" cy="573088"/>
          </a:xfrm>
          <a:custGeom>
            <a:avLst/>
            <a:gdLst/>
            <a:ahLst/>
            <a:cxnLst>
              <a:cxn ang="0">
                <a:pos x="297" y="17"/>
              </a:cxn>
              <a:cxn ang="0">
                <a:pos x="240" y="1"/>
              </a:cxn>
              <a:cxn ang="0">
                <a:pos x="201" y="30"/>
              </a:cxn>
              <a:cxn ang="0">
                <a:pos x="194" y="75"/>
              </a:cxn>
              <a:cxn ang="0">
                <a:pos x="210" y="97"/>
              </a:cxn>
              <a:cxn ang="0">
                <a:pos x="195" y="114"/>
              </a:cxn>
              <a:cxn ang="0">
                <a:pos x="161" y="121"/>
              </a:cxn>
              <a:cxn ang="0">
                <a:pos x="128" y="154"/>
              </a:cxn>
              <a:cxn ang="0">
                <a:pos x="92" y="199"/>
              </a:cxn>
              <a:cxn ang="0">
                <a:pos x="53" y="241"/>
              </a:cxn>
              <a:cxn ang="0">
                <a:pos x="36" y="276"/>
              </a:cxn>
              <a:cxn ang="0">
                <a:pos x="0" y="304"/>
              </a:cxn>
              <a:cxn ang="0">
                <a:pos x="39" y="324"/>
              </a:cxn>
              <a:cxn ang="0">
                <a:pos x="54" y="317"/>
              </a:cxn>
              <a:cxn ang="0">
                <a:pos x="68" y="299"/>
              </a:cxn>
              <a:cxn ang="0">
                <a:pos x="107" y="264"/>
              </a:cxn>
              <a:cxn ang="0">
                <a:pos x="150" y="209"/>
              </a:cxn>
              <a:cxn ang="0">
                <a:pos x="144" y="338"/>
              </a:cxn>
              <a:cxn ang="0">
                <a:pos x="146" y="483"/>
              </a:cxn>
              <a:cxn ang="0">
                <a:pos x="160" y="583"/>
              </a:cxn>
              <a:cxn ang="0">
                <a:pos x="128" y="598"/>
              </a:cxn>
              <a:cxn ang="0">
                <a:pos x="132" y="621"/>
              </a:cxn>
              <a:cxn ang="0">
                <a:pos x="172" y="618"/>
              </a:cxn>
              <a:cxn ang="0">
                <a:pos x="208" y="609"/>
              </a:cxn>
              <a:cxn ang="0">
                <a:pos x="224" y="580"/>
              </a:cxn>
              <a:cxn ang="0">
                <a:pos x="228" y="545"/>
              </a:cxn>
              <a:cxn ang="0">
                <a:pos x="232" y="429"/>
              </a:cxn>
              <a:cxn ang="0">
                <a:pos x="268" y="453"/>
              </a:cxn>
              <a:cxn ang="0">
                <a:pos x="264" y="578"/>
              </a:cxn>
              <a:cxn ang="0">
                <a:pos x="271" y="587"/>
              </a:cxn>
              <a:cxn ang="0">
                <a:pos x="284" y="621"/>
              </a:cxn>
              <a:cxn ang="0">
                <a:pos x="339" y="617"/>
              </a:cxn>
              <a:cxn ang="0">
                <a:pos x="341" y="598"/>
              </a:cxn>
              <a:cxn ang="0">
                <a:pos x="336" y="586"/>
              </a:cxn>
              <a:cxn ang="0">
                <a:pos x="343" y="525"/>
              </a:cxn>
              <a:cxn ang="0">
                <a:pos x="341" y="392"/>
              </a:cxn>
              <a:cxn ang="0">
                <a:pos x="338" y="315"/>
              </a:cxn>
              <a:cxn ang="0">
                <a:pos x="347" y="208"/>
              </a:cxn>
              <a:cxn ang="0">
                <a:pos x="389" y="244"/>
              </a:cxn>
              <a:cxn ang="0">
                <a:pos x="420" y="274"/>
              </a:cxn>
              <a:cxn ang="0">
                <a:pos x="453" y="306"/>
              </a:cxn>
              <a:cxn ang="0">
                <a:pos x="475" y="327"/>
              </a:cxn>
              <a:cxn ang="0">
                <a:pos x="501" y="323"/>
              </a:cxn>
              <a:cxn ang="0">
                <a:pos x="489" y="283"/>
              </a:cxn>
              <a:cxn ang="0">
                <a:pos x="454" y="241"/>
              </a:cxn>
              <a:cxn ang="0">
                <a:pos x="423" y="200"/>
              </a:cxn>
              <a:cxn ang="0">
                <a:pos x="376" y="150"/>
              </a:cxn>
              <a:cxn ang="0">
                <a:pos x="345" y="125"/>
              </a:cxn>
              <a:cxn ang="0">
                <a:pos x="301" y="119"/>
              </a:cxn>
              <a:cxn ang="0">
                <a:pos x="297" y="99"/>
              </a:cxn>
              <a:cxn ang="0">
                <a:pos x="313" y="68"/>
              </a:cxn>
            </a:cxnLst>
            <a:rect l="0" t="0" r="r" b="b"/>
            <a:pathLst>
              <a:path w="512" h="625">
                <a:moveTo>
                  <a:pt x="304" y="52"/>
                </a:moveTo>
                <a:lnTo>
                  <a:pt x="304" y="43"/>
                </a:lnTo>
                <a:lnTo>
                  <a:pt x="302" y="34"/>
                </a:lnTo>
                <a:lnTo>
                  <a:pt x="301" y="26"/>
                </a:lnTo>
                <a:lnTo>
                  <a:pt x="297" y="17"/>
                </a:lnTo>
                <a:lnTo>
                  <a:pt x="291" y="11"/>
                </a:lnTo>
                <a:lnTo>
                  <a:pt x="282" y="5"/>
                </a:lnTo>
                <a:lnTo>
                  <a:pt x="271" y="1"/>
                </a:lnTo>
                <a:lnTo>
                  <a:pt x="256" y="0"/>
                </a:lnTo>
                <a:lnTo>
                  <a:pt x="240" y="1"/>
                </a:lnTo>
                <a:lnTo>
                  <a:pt x="227" y="5"/>
                </a:lnTo>
                <a:lnTo>
                  <a:pt x="217" y="9"/>
                </a:lnTo>
                <a:lnTo>
                  <a:pt x="209" y="15"/>
                </a:lnTo>
                <a:lnTo>
                  <a:pt x="203" y="22"/>
                </a:lnTo>
                <a:lnTo>
                  <a:pt x="201" y="30"/>
                </a:lnTo>
                <a:lnTo>
                  <a:pt x="199" y="37"/>
                </a:lnTo>
                <a:lnTo>
                  <a:pt x="199" y="45"/>
                </a:lnTo>
                <a:lnTo>
                  <a:pt x="192" y="49"/>
                </a:lnTo>
                <a:lnTo>
                  <a:pt x="191" y="61"/>
                </a:lnTo>
                <a:lnTo>
                  <a:pt x="194" y="75"/>
                </a:lnTo>
                <a:lnTo>
                  <a:pt x="199" y="80"/>
                </a:lnTo>
                <a:lnTo>
                  <a:pt x="202" y="86"/>
                </a:lnTo>
                <a:lnTo>
                  <a:pt x="205" y="90"/>
                </a:lnTo>
                <a:lnTo>
                  <a:pt x="208" y="95"/>
                </a:lnTo>
                <a:lnTo>
                  <a:pt x="210" y="97"/>
                </a:lnTo>
                <a:lnTo>
                  <a:pt x="205" y="98"/>
                </a:lnTo>
                <a:lnTo>
                  <a:pt x="199" y="99"/>
                </a:lnTo>
                <a:lnTo>
                  <a:pt x="197" y="104"/>
                </a:lnTo>
                <a:lnTo>
                  <a:pt x="201" y="113"/>
                </a:lnTo>
                <a:lnTo>
                  <a:pt x="195" y="114"/>
                </a:lnTo>
                <a:lnTo>
                  <a:pt x="188" y="114"/>
                </a:lnTo>
                <a:lnTo>
                  <a:pt x="181" y="116"/>
                </a:lnTo>
                <a:lnTo>
                  <a:pt x="175" y="117"/>
                </a:lnTo>
                <a:lnTo>
                  <a:pt x="168" y="119"/>
                </a:lnTo>
                <a:lnTo>
                  <a:pt x="161" y="121"/>
                </a:lnTo>
                <a:lnTo>
                  <a:pt x="155" y="124"/>
                </a:lnTo>
                <a:lnTo>
                  <a:pt x="151" y="128"/>
                </a:lnTo>
                <a:lnTo>
                  <a:pt x="146" y="134"/>
                </a:lnTo>
                <a:lnTo>
                  <a:pt x="138" y="143"/>
                </a:lnTo>
                <a:lnTo>
                  <a:pt x="128" y="154"/>
                </a:lnTo>
                <a:lnTo>
                  <a:pt x="118" y="165"/>
                </a:lnTo>
                <a:lnTo>
                  <a:pt x="109" y="176"/>
                </a:lnTo>
                <a:lnTo>
                  <a:pt x="101" y="186"/>
                </a:lnTo>
                <a:lnTo>
                  <a:pt x="95" y="194"/>
                </a:lnTo>
                <a:lnTo>
                  <a:pt x="92" y="199"/>
                </a:lnTo>
                <a:lnTo>
                  <a:pt x="87" y="203"/>
                </a:lnTo>
                <a:lnTo>
                  <a:pt x="80" y="210"/>
                </a:lnTo>
                <a:lnTo>
                  <a:pt x="72" y="220"/>
                </a:lnTo>
                <a:lnTo>
                  <a:pt x="62" y="231"/>
                </a:lnTo>
                <a:lnTo>
                  <a:pt x="53" y="241"/>
                </a:lnTo>
                <a:lnTo>
                  <a:pt x="46" y="252"/>
                </a:lnTo>
                <a:lnTo>
                  <a:pt x="39" y="260"/>
                </a:lnTo>
                <a:lnTo>
                  <a:pt x="36" y="267"/>
                </a:lnTo>
                <a:lnTo>
                  <a:pt x="37" y="271"/>
                </a:lnTo>
                <a:lnTo>
                  <a:pt x="36" y="276"/>
                </a:lnTo>
                <a:lnTo>
                  <a:pt x="32" y="279"/>
                </a:lnTo>
                <a:lnTo>
                  <a:pt x="26" y="280"/>
                </a:lnTo>
                <a:lnTo>
                  <a:pt x="17" y="284"/>
                </a:lnTo>
                <a:lnTo>
                  <a:pt x="6" y="292"/>
                </a:lnTo>
                <a:lnTo>
                  <a:pt x="0" y="304"/>
                </a:lnTo>
                <a:lnTo>
                  <a:pt x="7" y="317"/>
                </a:lnTo>
                <a:lnTo>
                  <a:pt x="21" y="325"/>
                </a:lnTo>
                <a:lnTo>
                  <a:pt x="31" y="325"/>
                </a:lnTo>
                <a:lnTo>
                  <a:pt x="36" y="323"/>
                </a:lnTo>
                <a:lnTo>
                  <a:pt x="39" y="324"/>
                </a:lnTo>
                <a:lnTo>
                  <a:pt x="42" y="328"/>
                </a:lnTo>
                <a:lnTo>
                  <a:pt x="44" y="329"/>
                </a:lnTo>
                <a:lnTo>
                  <a:pt x="47" y="328"/>
                </a:lnTo>
                <a:lnTo>
                  <a:pt x="51" y="323"/>
                </a:lnTo>
                <a:lnTo>
                  <a:pt x="54" y="317"/>
                </a:lnTo>
                <a:lnTo>
                  <a:pt x="57" y="312"/>
                </a:lnTo>
                <a:lnTo>
                  <a:pt x="58" y="307"/>
                </a:lnTo>
                <a:lnTo>
                  <a:pt x="58" y="302"/>
                </a:lnTo>
                <a:lnTo>
                  <a:pt x="62" y="302"/>
                </a:lnTo>
                <a:lnTo>
                  <a:pt x="68" y="299"/>
                </a:lnTo>
                <a:lnTo>
                  <a:pt x="76" y="293"/>
                </a:lnTo>
                <a:lnTo>
                  <a:pt x="84" y="286"/>
                </a:lnTo>
                <a:lnTo>
                  <a:pt x="94" y="278"/>
                </a:lnTo>
                <a:lnTo>
                  <a:pt x="101" y="270"/>
                </a:lnTo>
                <a:lnTo>
                  <a:pt x="107" y="264"/>
                </a:lnTo>
                <a:lnTo>
                  <a:pt x="112" y="260"/>
                </a:lnTo>
                <a:lnTo>
                  <a:pt x="120" y="250"/>
                </a:lnTo>
                <a:lnTo>
                  <a:pt x="131" y="238"/>
                </a:lnTo>
                <a:lnTo>
                  <a:pt x="142" y="224"/>
                </a:lnTo>
                <a:lnTo>
                  <a:pt x="150" y="209"/>
                </a:lnTo>
                <a:lnTo>
                  <a:pt x="146" y="232"/>
                </a:lnTo>
                <a:lnTo>
                  <a:pt x="140" y="268"/>
                </a:lnTo>
                <a:lnTo>
                  <a:pt x="138" y="302"/>
                </a:lnTo>
                <a:lnTo>
                  <a:pt x="144" y="323"/>
                </a:lnTo>
                <a:lnTo>
                  <a:pt x="144" y="338"/>
                </a:lnTo>
                <a:lnTo>
                  <a:pt x="144" y="358"/>
                </a:lnTo>
                <a:lnTo>
                  <a:pt x="147" y="376"/>
                </a:lnTo>
                <a:lnTo>
                  <a:pt x="151" y="388"/>
                </a:lnTo>
                <a:lnTo>
                  <a:pt x="149" y="422"/>
                </a:lnTo>
                <a:lnTo>
                  <a:pt x="146" y="483"/>
                </a:lnTo>
                <a:lnTo>
                  <a:pt x="146" y="543"/>
                </a:lnTo>
                <a:lnTo>
                  <a:pt x="149" y="577"/>
                </a:lnTo>
                <a:lnTo>
                  <a:pt x="153" y="579"/>
                </a:lnTo>
                <a:lnTo>
                  <a:pt x="157" y="581"/>
                </a:lnTo>
                <a:lnTo>
                  <a:pt x="160" y="583"/>
                </a:lnTo>
                <a:lnTo>
                  <a:pt x="161" y="583"/>
                </a:lnTo>
                <a:lnTo>
                  <a:pt x="154" y="587"/>
                </a:lnTo>
                <a:lnTo>
                  <a:pt x="144" y="592"/>
                </a:lnTo>
                <a:lnTo>
                  <a:pt x="136" y="596"/>
                </a:lnTo>
                <a:lnTo>
                  <a:pt x="128" y="598"/>
                </a:lnTo>
                <a:lnTo>
                  <a:pt x="121" y="601"/>
                </a:lnTo>
                <a:lnTo>
                  <a:pt x="116" y="607"/>
                </a:lnTo>
                <a:lnTo>
                  <a:pt x="116" y="614"/>
                </a:lnTo>
                <a:lnTo>
                  <a:pt x="125" y="620"/>
                </a:lnTo>
                <a:lnTo>
                  <a:pt x="132" y="621"/>
                </a:lnTo>
                <a:lnTo>
                  <a:pt x="140" y="622"/>
                </a:lnTo>
                <a:lnTo>
                  <a:pt x="149" y="622"/>
                </a:lnTo>
                <a:lnTo>
                  <a:pt x="157" y="621"/>
                </a:lnTo>
                <a:lnTo>
                  <a:pt x="165" y="620"/>
                </a:lnTo>
                <a:lnTo>
                  <a:pt x="172" y="618"/>
                </a:lnTo>
                <a:lnTo>
                  <a:pt x="177" y="616"/>
                </a:lnTo>
                <a:lnTo>
                  <a:pt x="181" y="615"/>
                </a:lnTo>
                <a:lnTo>
                  <a:pt x="190" y="613"/>
                </a:lnTo>
                <a:lnTo>
                  <a:pt x="199" y="610"/>
                </a:lnTo>
                <a:lnTo>
                  <a:pt x="208" y="609"/>
                </a:lnTo>
                <a:lnTo>
                  <a:pt x="214" y="609"/>
                </a:lnTo>
                <a:lnTo>
                  <a:pt x="221" y="608"/>
                </a:lnTo>
                <a:lnTo>
                  <a:pt x="225" y="602"/>
                </a:lnTo>
                <a:lnTo>
                  <a:pt x="228" y="593"/>
                </a:lnTo>
                <a:lnTo>
                  <a:pt x="224" y="580"/>
                </a:lnTo>
                <a:lnTo>
                  <a:pt x="228" y="580"/>
                </a:lnTo>
                <a:lnTo>
                  <a:pt x="232" y="578"/>
                </a:lnTo>
                <a:lnTo>
                  <a:pt x="232" y="573"/>
                </a:lnTo>
                <a:lnTo>
                  <a:pt x="231" y="565"/>
                </a:lnTo>
                <a:lnTo>
                  <a:pt x="228" y="545"/>
                </a:lnTo>
                <a:lnTo>
                  <a:pt x="225" y="513"/>
                </a:lnTo>
                <a:lnTo>
                  <a:pt x="224" y="482"/>
                </a:lnTo>
                <a:lnTo>
                  <a:pt x="224" y="465"/>
                </a:lnTo>
                <a:lnTo>
                  <a:pt x="227" y="451"/>
                </a:lnTo>
                <a:lnTo>
                  <a:pt x="232" y="429"/>
                </a:lnTo>
                <a:lnTo>
                  <a:pt x="239" y="406"/>
                </a:lnTo>
                <a:lnTo>
                  <a:pt x="242" y="391"/>
                </a:lnTo>
                <a:lnTo>
                  <a:pt x="249" y="410"/>
                </a:lnTo>
                <a:lnTo>
                  <a:pt x="260" y="432"/>
                </a:lnTo>
                <a:lnTo>
                  <a:pt x="268" y="453"/>
                </a:lnTo>
                <a:lnTo>
                  <a:pt x="272" y="472"/>
                </a:lnTo>
                <a:lnTo>
                  <a:pt x="271" y="495"/>
                </a:lnTo>
                <a:lnTo>
                  <a:pt x="268" y="526"/>
                </a:lnTo>
                <a:lnTo>
                  <a:pt x="265" y="556"/>
                </a:lnTo>
                <a:lnTo>
                  <a:pt x="264" y="578"/>
                </a:lnTo>
                <a:lnTo>
                  <a:pt x="267" y="579"/>
                </a:lnTo>
                <a:lnTo>
                  <a:pt x="269" y="580"/>
                </a:lnTo>
                <a:lnTo>
                  <a:pt x="271" y="581"/>
                </a:lnTo>
                <a:lnTo>
                  <a:pt x="272" y="581"/>
                </a:lnTo>
                <a:lnTo>
                  <a:pt x="271" y="587"/>
                </a:lnTo>
                <a:lnTo>
                  <a:pt x="271" y="594"/>
                </a:lnTo>
                <a:lnTo>
                  <a:pt x="271" y="602"/>
                </a:lnTo>
                <a:lnTo>
                  <a:pt x="273" y="609"/>
                </a:lnTo>
                <a:lnTo>
                  <a:pt x="277" y="615"/>
                </a:lnTo>
                <a:lnTo>
                  <a:pt x="284" y="621"/>
                </a:lnTo>
                <a:lnTo>
                  <a:pt x="295" y="624"/>
                </a:lnTo>
                <a:lnTo>
                  <a:pt x="309" y="625"/>
                </a:lnTo>
                <a:lnTo>
                  <a:pt x="323" y="624"/>
                </a:lnTo>
                <a:lnTo>
                  <a:pt x="334" y="622"/>
                </a:lnTo>
                <a:lnTo>
                  <a:pt x="339" y="617"/>
                </a:lnTo>
                <a:lnTo>
                  <a:pt x="343" y="613"/>
                </a:lnTo>
                <a:lnTo>
                  <a:pt x="343" y="608"/>
                </a:lnTo>
                <a:lnTo>
                  <a:pt x="343" y="603"/>
                </a:lnTo>
                <a:lnTo>
                  <a:pt x="342" y="600"/>
                </a:lnTo>
                <a:lnTo>
                  <a:pt x="341" y="598"/>
                </a:lnTo>
                <a:lnTo>
                  <a:pt x="338" y="593"/>
                </a:lnTo>
                <a:lnTo>
                  <a:pt x="335" y="590"/>
                </a:lnTo>
                <a:lnTo>
                  <a:pt x="334" y="586"/>
                </a:lnTo>
                <a:lnTo>
                  <a:pt x="332" y="585"/>
                </a:lnTo>
                <a:lnTo>
                  <a:pt x="336" y="586"/>
                </a:lnTo>
                <a:lnTo>
                  <a:pt x="341" y="585"/>
                </a:lnTo>
                <a:lnTo>
                  <a:pt x="342" y="584"/>
                </a:lnTo>
                <a:lnTo>
                  <a:pt x="343" y="584"/>
                </a:lnTo>
                <a:lnTo>
                  <a:pt x="343" y="562"/>
                </a:lnTo>
                <a:lnTo>
                  <a:pt x="343" y="525"/>
                </a:lnTo>
                <a:lnTo>
                  <a:pt x="343" y="488"/>
                </a:lnTo>
                <a:lnTo>
                  <a:pt x="345" y="467"/>
                </a:lnTo>
                <a:lnTo>
                  <a:pt x="345" y="450"/>
                </a:lnTo>
                <a:lnTo>
                  <a:pt x="342" y="421"/>
                </a:lnTo>
                <a:lnTo>
                  <a:pt x="341" y="392"/>
                </a:lnTo>
                <a:lnTo>
                  <a:pt x="339" y="376"/>
                </a:lnTo>
                <a:lnTo>
                  <a:pt x="339" y="364"/>
                </a:lnTo>
                <a:lnTo>
                  <a:pt x="341" y="345"/>
                </a:lnTo>
                <a:lnTo>
                  <a:pt x="341" y="327"/>
                </a:lnTo>
                <a:lnTo>
                  <a:pt x="338" y="315"/>
                </a:lnTo>
                <a:lnTo>
                  <a:pt x="342" y="301"/>
                </a:lnTo>
                <a:lnTo>
                  <a:pt x="345" y="276"/>
                </a:lnTo>
                <a:lnTo>
                  <a:pt x="346" y="240"/>
                </a:lnTo>
                <a:lnTo>
                  <a:pt x="342" y="202"/>
                </a:lnTo>
                <a:lnTo>
                  <a:pt x="347" y="208"/>
                </a:lnTo>
                <a:lnTo>
                  <a:pt x="354" y="215"/>
                </a:lnTo>
                <a:lnTo>
                  <a:pt x="363" y="222"/>
                </a:lnTo>
                <a:lnTo>
                  <a:pt x="372" y="230"/>
                </a:lnTo>
                <a:lnTo>
                  <a:pt x="380" y="237"/>
                </a:lnTo>
                <a:lnTo>
                  <a:pt x="389" y="244"/>
                </a:lnTo>
                <a:lnTo>
                  <a:pt x="395" y="248"/>
                </a:lnTo>
                <a:lnTo>
                  <a:pt x="401" y="252"/>
                </a:lnTo>
                <a:lnTo>
                  <a:pt x="405" y="257"/>
                </a:lnTo>
                <a:lnTo>
                  <a:pt x="412" y="264"/>
                </a:lnTo>
                <a:lnTo>
                  <a:pt x="420" y="274"/>
                </a:lnTo>
                <a:lnTo>
                  <a:pt x="428" y="282"/>
                </a:lnTo>
                <a:lnTo>
                  <a:pt x="437" y="291"/>
                </a:lnTo>
                <a:lnTo>
                  <a:pt x="443" y="298"/>
                </a:lnTo>
                <a:lnTo>
                  <a:pt x="450" y="304"/>
                </a:lnTo>
                <a:lnTo>
                  <a:pt x="453" y="306"/>
                </a:lnTo>
                <a:lnTo>
                  <a:pt x="456" y="312"/>
                </a:lnTo>
                <a:lnTo>
                  <a:pt x="461" y="319"/>
                </a:lnTo>
                <a:lnTo>
                  <a:pt x="467" y="324"/>
                </a:lnTo>
                <a:lnTo>
                  <a:pt x="471" y="328"/>
                </a:lnTo>
                <a:lnTo>
                  <a:pt x="475" y="327"/>
                </a:lnTo>
                <a:lnTo>
                  <a:pt x="479" y="325"/>
                </a:lnTo>
                <a:lnTo>
                  <a:pt x="482" y="325"/>
                </a:lnTo>
                <a:lnTo>
                  <a:pt x="486" y="327"/>
                </a:lnTo>
                <a:lnTo>
                  <a:pt x="493" y="327"/>
                </a:lnTo>
                <a:lnTo>
                  <a:pt x="501" y="323"/>
                </a:lnTo>
                <a:lnTo>
                  <a:pt x="509" y="315"/>
                </a:lnTo>
                <a:lnTo>
                  <a:pt x="512" y="301"/>
                </a:lnTo>
                <a:lnTo>
                  <a:pt x="508" y="290"/>
                </a:lnTo>
                <a:lnTo>
                  <a:pt x="500" y="285"/>
                </a:lnTo>
                <a:lnTo>
                  <a:pt x="489" y="283"/>
                </a:lnTo>
                <a:lnTo>
                  <a:pt x="479" y="277"/>
                </a:lnTo>
                <a:lnTo>
                  <a:pt x="475" y="271"/>
                </a:lnTo>
                <a:lnTo>
                  <a:pt x="470" y="263"/>
                </a:lnTo>
                <a:lnTo>
                  <a:pt x="463" y="253"/>
                </a:lnTo>
                <a:lnTo>
                  <a:pt x="454" y="241"/>
                </a:lnTo>
                <a:lnTo>
                  <a:pt x="446" y="230"/>
                </a:lnTo>
                <a:lnTo>
                  <a:pt x="438" y="219"/>
                </a:lnTo>
                <a:lnTo>
                  <a:pt x="431" y="211"/>
                </a:lnTo>
                <a:lnTo>
                  <a:pt x="427" y="205"/>
                </a:lnTo>
                <a:lnTo>
                  <a:pt x="423" y="200"/>
                </a:lnTo>
                <a:lnTo>
                  <a:pt x="416" y="190"/>
                </a:lnTo>
                <a:lnTo>
                  <a:pt x="406" y="181"/>
                </a:lnTo>
                <a:lnTo>
                  <a:pt x="397" y="170"/>
                </a:lnTo>
                <a:lnTo>
                  <a:pt x="386" y="159"/>
                </a:lnTo>
                <a:lnTo>
                  <a:pt x="376" y="150"/>
                </a:lnTo>
                <a:lnTo>
                  <a:pt x="369" y="142"/>
                </a:lnTo>
                <a:lnTo>
                  <a:pt x="364" y="136"/>
                </a:lnTo>
                <a:lnTo>
                  <a:pt x="360" y="132"/>
                </a:lnTo>
                <a:lnTo>
                  <a:pt x="353" y="128"/>
                </a:lnTo>
                <a:lnTo>
                  <a:pt x="345" y="125"/>
                </a:lnTo>
                <a:lnTo>
                  <a:pt x="335" y="122"/>
                </a:lnTo>
                <a:lnTo>
                  <a:pt x="325" y="120"/>
                </a:lnTo>
                <a:lnTo>
                  <a:pt x="316" y="119"/>
                </a:lnTo>
                <a:lnTo>
                  <a:pt x="308" y="119"/>
                </a:lnTo>
                <a:lnTo>
                  <a:pt x="301" y="119"/>
                </a:lnTo>
                <a:lnTo>
                  <a:pt x="304" y="113"/>
                </a:lnTo>
                <a:lnTo>
                  <a:pt x="306" y="110"/>
                </a:lnTo>
                <a:lnTo>
                  <a:pt x="304" y="106"/>
                </a:lnTo>
                <a:lnTo>
                  <a:pt x="294" y="103"/>
                </a:lnTo>
                <a:lnTo>
                  <a:pt x="297" y="99"/>
                </a:lnTo>
                <a:lnTo>
                  <a:pt x="299" y="94"/>
                </a:lnTo>
                <a:lnTo>
                  <a:pt x="301" y="89"/>
                </a:lnTo>
                <a:lnTo>
                  <a:pt x="301" y="86"/>
                </a:lnTo>
                <a:lnTo>
                  <a:pt x="309" y="82"/>
                </a:lnTo>
                <a:lnTo>
                  <a:pt x="313" y="68"/>
                </a:lnTo>
                <a:lnTo>
                  <a:pt x="312" y="54"/>
                </a:lnTo>
                <a:lnTo>
                  <a:pt x="304" y="52"/>
                </a:lnTo>
                <a:close/>
              </a:path>
            </a:pathLst>
          </a:custGeom>
          <a:solidFill>
            <a:srgbClr val="96969A"/>
          </a:solidFill>
          <a:ln w="9525">
            <a:noFill/>
            <a:round/>
            <a:headEnd/>
            <a:tailEnd/>
          </a:ln>
        </p:spPr>
        <p:txBody>
          <a:bodyPr/>
          <a:lstStyle/>
          <a:p>
            <a:endParaRPr lang="el-GR"/>
          </a:p>
        </p:txBody>
      </p:sp>
      <p:sp>
        <p:nvSpPr>
          <p:cNvPr id="224296" name="Freeform 40"/>
          <p:cNvSpPr>
            <a:spLocks/>
          </p:cNvSpPr>
          <p:nvPr/>
        </p:nvSpPr>
        <p:spPr bwMode="auto">
          <a:xfrm>
            <a:off x="6496050" y="2806700"/>
            <a:ext cx="171450" cy="317500"/>
          </a:xfrm>
          <a:custGeom>
            <a:avLst/>
            <a:gdLst/>
            <a:ahLst/>
            <a:cxnLst>
              <a:cxn ang="0">
                <a:pos x="266" y="117"/>
              </a:cxn>
              <a:cxn ang="0">
                <a:pos x="275" y="75"/>
              </a:cxn>
              <a:cxn ang="0">
                <a:pos x="269" y="49"/>
              </a:cxn>
              <a:cxn ang="0">
                <a:pos x="282" y="27"/>
              </a:cxn>
              <a:cxn ang="0">
                <a:pos x="255" y="12"/>
              </a:cxn>
              <a:cxn ang="0">
                <a:pos x="248" y="26"/>
              </a:cxn>
              <a:cxn ang="0">
                <a:pos x="248" y="44"/>
              </a:cxn>
              <a:cxn ang="0">
                <a:pos x="249" y="57"/>
              </a:cxn>
              <a:cxn ang="0">
                <a:pos x="243" y="82"/>
              </a:cxn>
              <a:cxn ang="0">
                <a:pos x="240" y="94"/>
              </a:cxn>
              <a:cxn ang="0">
                <a:pos x="222" y="92"/>
              </a:cxn>
              <a:cxn ang="0">
                <a:pos x="199" y="94"/>
              </a:cxn>
              <a:cxn ang="0">
                <a:pos x="201" y="65"/>
              </a:cxn>
              <a:cxn ang="0">
                <a:pos x="179" y="20"/>
              </a:cxn>
              <a:cxn ang="0">
                <a:pos x="159" y="3"/>
              </a:cxn>
              <a:cxn ang="0">
                <a:pos x="137" y="3"/>
              </a:cxn>
              <a:cxn ang="0">
                <a:pos x="114" y="7"/>
              </a:cxn>
              <a:cxn ang="0">
                <a:pos x="99" y="47"/>
              </a:cxn>
              <a:cxn ang="0">
                <a:pos x="99" y="97"/>
              </a:cxn>
              <a:cxn ang="0">
                <a:pos x="75" y="94"/>
              </a:cxn>
              <a:cxn ang="0">
                <a:pos x="52" y="98"/>
              </a:cxn>
              <a:cxn ang="0">
                <a:pos x="45" y="86"/>
              </a:cxn>
              <a:cxn ang="0">
                <a:pos x="34" y="48"/>
              </a:cxn>
              <a:cxn ang="0">
                <a:pos x="31" y="16"/>
              </a:cxn>
              <a:cxn ang="0">
                <a:pos x="1" y="19"/>
              </a:cxn>
              <a:cxn ang="0">
                <a:pos x="3" y="34"/>
              </a:cxn>
              <a:cxn ang="0">
                <a:pos x="15" y="50"/>
              </a:cxn>
              <a:cxn ang="0">
                <a:pos x="20" y="103"/>
              </a:cxn>
              <a:cxn ang="0">
                <a:pos x="42" y="122"/>
              </a:cxn>
              <a:cxn ang="0">
                <a:pos x="46" y="125"/>
              </a:cxn>
              <a:cxn ang="0">
                <a:pos x="48" y="132"/>
              </a:cxn>
              <a:cxn ang="0">
                <a:pos x="66" y="132"/>
              </a:cxn>
              <a:cxn ang="0">
                <a:pos x="90" y="131"/>
              </a:cxn>
              <a:cxn ang="0">
                <a:pos x="100" y="150"/>
              </a:cxn>
              <a:cxn ang="0">
                <a:pos x="88" y="259"/>
              </a:cxn>
              <a:cxn ang="0">
                <a:pos x="112" y="259"/>
              </a:cxn>
              <a:cxn ang="0">
                <a:pos x="129" y="296"/>
              </a:cxn>
              <a:cxn ang="0">
                <a:pos x="127" y="327"/>
              </a:cxn>
              <a:cxn ang="0">
                <a:pos x="99" y="335"/>
              </a:cxn>
              <a:cxn ang="0">
                <a:pos x="96" y="346"/>
              </a:cxn>
              <a:cxn ang="0">
                <a:pos x="116" y="347"/>
              </a:cxn>
              <a:cxn ang="0">
                <a:pos x="148" y="346"/>
              </a:cxn>
              <a:cxn ang="0">
                <a:pos x="164" y="346"/>
              </a:cxn>
              <a:cxn ang="0">
                <a:pos x="152" y="293"/>
              </a:cxn>
              <a:cxn ang="0">
                <a:pos x="168" y="260"/>
              </a:cxn>
              <a:cxn ang="0">
                <a:pos x="179" y="264"/>
              </a:cxn>
              <a:cxn ang="0">
                <a:pos x="175" y="333"/>
              </a:cxn>
              <a:cxn ang="0">
                <a:pos x="182" y="346"/>
              </a:cxn>
              <a:cxn ang="0">
                <a:pos x="211" y="347"/>
              </a:cxn>
              <a:cxn ang="0">
                <a:pos x="236" y="347"/>
              </a:cxn>
              <a:cxn ang="0">
                <a:pos x="244" y="338"/>
              </a:cxn>
              <a:cxn ang="0">
                <a:pos x="222" y="331"/>
              </a:cxn>
              <a:cxn ang="0">
                <a:pos x="204" y="315"/>
              </a:cxn>
              <a:cxn ang="0">
                <a:pos x="211" y="259"/>
              </a:cxn>
              <a:cxn ang="0">
                <a:pos x="241" y="259"/>
              </a:cxn>
              <a:cxn ang="0">
                <a:pos x="236" y="235"/>
              </a:cxn>
              <a:cxn ang="0">
                <a:pos x="215" y="173"/>
              </a:cxn>
              <a:cxn ang="0">
                <a:pos x="197" y="128"/>
              </a:cxn>
              <a:cxn ang="0">
                <a:pos x="218" y="131"/>
              </a:cxn>
              <a:cxn ang="0">
                <a:pos x="244" y="133"/>
              </a:cxn>
              <a:cxn ang="0">
                <a:pos x="251" y="132"/>
              </a:cxn>
              <a:cxn ang="0">
                <a:pos x="251" y="121"/>
              </a:cxn>
            </a:cxnLst>
            <a:rect l="0" t="0" r="r" b="b"/>
            <a:pathLst>
              <a:path w="282" h="347">
                <a:moveTo>
                  <a:pt x="251" y="121"/>
                </a:moveTo>
                <a:lnTo>
                  <a:pt x="259" y="121"/>
                </a:lnTo>
                <a:lnTo>
                  <a:pt x="266" y="117"/>
                </a:lnTo>
                <a:lnTo>
                  <a:pt x="271" y="109"/>
                </a:lnTo>
                <a:lnTo>
                  <a:pt x="274" y="95"/>
                </a:lnTo>
                <a:lnTo>
                  <a:pt x="275" y="75"/>
                </a:lnTo>
                <a:lnTo>
                  <a:pt x="273" y="61"/>
                </a:lnTo>
                <a:lnTo>
                  <a:pt x="270" y="54"/>
                </a:lnTo>
                <a:lnTo>
                  <a:pt x="269" y="49"/>
                </a:lnTo>
                <a:lnTo>
                  <a:pt x="274" y="44"/>
                </a:lnTo>
                <a:lnTo>
                  <a:pt x="281" y="35"/>
                </a:lnTo>
                <a:lnTo>
                  <a:pt x="282" y="27"/>
                </a:lnTo>
                <a:lnTo>
                  <a:pt x="275" y="19"/>
                </a:lnTo>
                <a:lnTo>
                  <a:pt x="264" y="14"/>
                </a:lnTo>
                <a:lnTo>
                  <a:pt x="255" y="12"/>
                </a:lnTo>
                <a:lnTo>
                  <a:pt x="249" y="15"/>
                </a:lnTo>
                <a:lnTo>
                  <a:pt x="248" y="20"/>
                </a:lnTo>
                <a:lnTo>
                  <a:pt x="248" y="26"/>
                </a:lnTo>
                <a:lnTo>
                  <a:pt x="248" y="31"/>
                </a:lnTo>
                <a:lnTo>
                  <a:pt x="247" y="37"/>
                </a:lnTo>
                <a:lnTo>
                  <a:pt x="248" y="44"/>
                </a:lnTo>
                <a:lnTo>
                  <a:pt x="249" y="47"/>
                </a:lnTo>
                <a:lnTo>
                  <a:pt x="249" y="52"/>
                </a:lnTo>
                <a:lnTo>
                  <a:pt x="249" y="57"/>
                </a:lnTo>
                <a:lnTo>
                  <a:pt x="247" y="65"/>
                </a:lnTo>
                <a:lnTo>
                  <a:pt x="245" y="72"/>
                </a:lnTo>
                <a:lnTo>
                  <a:pt x="243" y="82"/>
                </a:lnTo>
                <a:lnTo>
                  <a:pt x="243" y="91"/>
                </a:lnTo>
                <a:lnTo>
                  <a:pt x="243" y="97"/>
                </a:lnTo>
                <a:lnTo>
                  <a:pt x="240" y="94"/>
                </a:lnTo>
                <a:lnTo>
                  <a:pt x="236" y="93"/>
                </a:lnTo>
                <a:lnTo>
                  <a:pt x="230" y="93"/>
                </a:lnTo>
                <a:lnTo>
                  <a:pt x="222" y="92"/>
                </a:lnTo>
                <a:lnTo>
                  <a:pt x="214" y="93"/>
                </a:lnTo>
                <a:lnTo>
                  <a:pt x="207" y="93"/>
                </a:lnTo>
                <a:lnTo>
                  <a:pt x="199" y="94"/>
                </a:lnTo>
                <a:lnTo>
                  <a:pt x="192" y="95"/>
                </a:lnTo>
                <a:lnTo>
                  <a:pt x="197" y="83"/>
                </a:lnTo>
                <a:lnTo>
                  <a:pt x="201" y="65"/>
                </a:lnTo>
                <a:lnTo>
                  <a:pt x="199" y="47"/>
                </a:lnTo>
                <a:lnTo>
                  <a:pt x="188" y="29"/>
                </a:lnTo>
                <a:lnTo>
                  <a:pt x="179" y="20"/>
                </a:lnTo>
                <a:lnTo>
                  <a:pt x="173" y="14"/>
                </a:lnTo>
                <a:lnTo>
                  <a:pt x="166" y="8"/>
                </a:lnTo>
                <a:lnTo>
                  <a:pt x="159" y="3"/>
                </a:lnTo>
                <a:lnTo>
                  <a:pt x="152" y="0"/>
                </a:lnTo>
                <a:lnTo>
                  <a:pt x="145" y="0"/>
                </a:lnTo>
                <a:lnTo>
                  <a:pt x="137" y="3"/>
                </a:lnTo>
                <a:lnTo>
                  <a:pt x="129" y="9"/>
                </a:lnTo>
                <a:lnTo>
                  <a:pt x="122" y="5"/>
                </a:lnTo>
                <a:lnTo>
                  <a:pt x="114" y="7"/>
                </a:lnTo>
                <a:lnTo>
                  <a:pt x="107" y="14"/>
                </a:lnTo>
                <a:lnTo>
                  <a:pt x="103" y="29"/>
                </a:lnTo>
                <a:lnTo>
                  <a:pt x="99" y="47"/>
                </a:lnTo>
                <a:lnTo>
                  <a:pt x="93" y="65"/>
                </a:lnTo>
                <a:lnTo>
                  <a:pt x="90" y="83"/>
                </a:lnTo>
                <a:lnTo>
                  <a:pt x="99" y="97"/>
                </a:lnTo>
                <a:lnTo>
                  <a:pt x="92" y="95"/>
                </a:lnTo>
                <a:lnTo>
                  <a:pt x="83" y="94"/>
                </a:lnTo>
                <a:lnTo>
                  <a:pt x="75" y="94"/>
                </a:lnTo>
                <a:lnTo>
                  <a:pt x="67" y="95"/>
                </a:lnTo>
                <a:lnTo>
                  <a:pt x="59" y="97"/>
                </a:lnTo>
                <a:lnTo>
                  <a:pt x="52" y="98"/>
                </a:lnTo>
                <a:lnTo>
                  <a:pt x="48" y="99"/>
                </a:lnTo>
                <a:lnTo>
                  <a:pt x="46" y="99"/>
                </a:lnTo>
                <a:lnTo>
                  <a:pt x="45" y="86"/>
                </a:lnTo>
                <a:lnTo>
                  <a:pt x="41" y="71"/>
                </a:lnTo>
                <a:lnTo>
                  <a:pt x="38" y="57"/>
                </a:lnTo>
                <a:lnTo>
                  <a:pt x="34" y="48"/>
                </a:lnTo>
                <a:lnTo>
                  <a:pt x="35" y="37"/>
                </a:lnTo>
                <a:lnTo>
                  <a:pt x="37" y="25"/>
                </a:lnTo>
                <a:lnTo>
                  <a:pt x="31" y="16"/>
                </a:lnTo>
                <a:lnTo>
                  <a:pt x="16" y="14"/>
                </a:lnTo>
                <a:lnTo>
                  <a:pt x="5" y="16"/>
                </a:lnTo>
                <a:lnTo>
                  <a:pt x="1" y="19"/>
                </a:lnTo>
                <a:lnTo>
                  <a:pt x="0" y="25"/>
                </a:lnTo>
                <a:lnTo>
                  <a:pt x="0" y="29"/>
                </a:lnTo>
                <a:lnTo>
                  <a:pt x="3" y="34"/>
                </a:lnTo>
                <a:lnTo>
                  <a:pt x="8" y="40"/>
                </a:lnTo>
                <a:lnTo>
                  <a:pt x="13" y="46"/>
                </a:lnTo>
                <a:lnTo>
                  <a:pt x="15" y="50"/>
                </a:lnTo>
                <a:lnTo>
                  <a:pt x="13" y="61"/>
                </a:lnTo>
                <a:lnTo>
                  <a:pt x="15" y="82"/>
                </a:lnTo>
                <a:lnTo>
                  <a:pt x="20" y="103"/>
                </a:lnTo>
                <a:lnTo>
                  <a:pt x="31" y="118"/>
                </a:lnTo>
                <a:lnTo>
                  <a:pt x="38" y="122"/>
                </a:lnTo>
                <a:lnTo>
                  <a:pt x="42" y="122"/>
                </a:lnTo>
                <a:lnTo>
                  <a:pt x="45" y="122"/>
                </a:lnTo>
                <a:lnTo>
                  <a:pt x="46" y="122"/>
                </a:lnTo>
                <a:lnTo>
                  <a:pt x="46" y="125"/>
                </a:lnTo>
                <a:lnTo>
                  <a:pt x="48" y="129"/>
                </a:lnTo>
                <a:lnTo>
                  <a:pt x="48" y="131"/>
                </a:lnTo>
                <a:lnTo>
                  <a:pt x="48" y="132"/>
                </a:lnTo>
                <a:lnTo>
                  <a:pt x="52" y="132"/>
                </a:lnTo>
                <a:lnTo>
                  <a:pt x="57" y="132"/>
                </a:lnTo>
                <a:lnTo>
                  <a:pt x="66" y="132"/>
                </a:lnTo>
                <a:lnTo>
                  <a:pt x="74" y="132"/>
                </a:lnTo>
                <a:lnTo>
                  <a:pt x="82" y="131"/>
                </a:lnTo>
                <a:lnTo>
                  <a:pt x="90" y="131"/>
                </a:lnTo>
                <a:lnTo>
                  <a:pt x="97" y="130"/>
                </a:lnTo>
                <a:lnTo>
                  <a:pt x="103" y="128"/>
                </a:lnTo>
                <a:lnTo>
                  <a:pt x="100" y="150"/>
                </a:lnTo>
                <a:lnTo>
                  <a:pt x="94" y="189"/>
                </a:lnTo>
                <a:lnTo>
                  <a:pt x="89" y="230"/>
                </a:lnTo>
                <a:lnTo>
                  <a:pt x="88" y="259"/>
                </a:lnTo>
                <a:lnTo>
                  <a:pt x="94" y="259"/>
                </a:lnTo>
                <a:lnTo>
                  <a:pt x="104" y="259"/>
                </a:lnTo>
                <a:lnTo>
                  <a:pt x="112" y="259"/>
                </a:lnTo>
                <a:lnTo>
                  <a:pt x="116" y="259"/>
                </a:lnTo>
                <a:lnTo>
                  <a:pt x="123" y="275"/>
                </a:lnTo>
                <a:lnTo>
                  <a:pt x="129" y="296"/>
                </a:lnTo>
                <a:lnTo>
                  <a:pt x="133" y="315"/>
                </a:lnTo>
                <a:lnTo>
                  <a:pt x="134" y="324"/>
                </a:lnTo>
                <a:lnTo>
                  <a:pt x="127" y="327"/>
                </a:lnTo>
                <a:lnTo>
                  <a:pt x="116" y="331"/>
                </a:lnTo>
                <a:lnTo>
                  <a:pt x="105" y="333"/>
                </a:lnTo>
                <a:lnTo>
                  <a:pt x="99" y="335"/>
                </a:lnTo>
                <a:lnTo>
                  <a:pt x="94" y="338"/>
                </a:lnTo>
                <a:lnTo>
                  <a:pt x="93" y="341"/>
                </a:lnTo>
                <a:lnTo>
                  <a:pt x="96" y="346"/>
                </a:lnTo>
                <a:lnTo>
                  <a:pt x="103" y="347"/>
                </a:lnTo>
                <a:lnTo>
                  <a:pt x="108" y="347"/>
                </a:lnTo>
                <a:lnTo>
                  <a:pt x="116" y="347"/>
                </a:lnTo>
                <a:lnTo>
                  <a:pt x="127" y="347"/>
                </a:lnTo>
                <a:lnTo>
                  <a:pt x="138" y="346"/>
                </a:lnTo>
                <a:lnTo>
                  <a:pt x="148" y="346"/>
                </a:lnTo>
                <a:lnTo>
                  <a:pt x="156" y="346"/>
                </a:lnTo>
                <a:lnTo>
                  <a:pt x="162" y="346"/>
                </a:lnTo>
                <a:lnTo>
                  <a:pt x="164" y="346"/>
                </a:lnTo>
                <a:lnTo>
                  <a:pt x="162" y="332"/>
                </a:lnTo>
                <a:lnTo>
                  <a:pt x="157" y="316"/>
                </a:lnTo>
                <a:lnTo>
                  <a:pt x="152" y="293"/>
                </a:lnTo>
                <a:lnTo>
                  <a:pt x="149" y="262"/>
                </a:lnTo>
                <a:lnTo>
                  <a:pt x="160" y="260"/>
                </a:lnTo>
                <a:lnTo>
                  <a:pt x="168" y="260"/>
                </a:lnTo>
                <a:lnTo>
                  <a:pt x="173" y="260"/>
                </a:lnTo>
                <a:lnTo>
                  <a:pt x="174" y="260"/>
                </a:lnTo>
                <a:lnTo>
                  <a:pt x="179" y="264"/>
                </a:lnTo>
                <a:lnTo>
                  <a:pt x="178" y="295"/>
                </a:lnTo>
                <a:lnTo>
                  <a:pt x="177" y="317"/>
                </a:lnTo>
                <a:lnTo>
                  <a:pt x="175" y="333"/>
                </a:lnTo>
                <a:lnTo>
                  <a:pt x="174" y="346"/>
                </a:lnTo>
                <a:lnTo>
                  <a:pt x="177" y="346"/>
                </a:lnTo>
                <a:lnTo>
                  <a:pt x="182" y="346"/>
                </a:lnTo>
                <a:lnTo>
                  <a:pt x="190" y="346"/>
                </a:lnTo>
                <a:lnTo>
                  <a:pt x="201" y="346"/>
                </a:lnTo>
                <a:lnTo>
                  <a:pt x="211" y="347"/>
                </a:lnTo>
                <a:lnTo>
                  <a:pt x="222" y="347"/>
                </a:lnTo>
                <a:lnTo>
                  <a:pt x="230" y="347"/>
                </a:lnTo>
                <a:lnTo>
                  <a:pt x="236" y="347"/>
                </a:lnTo>
                <a:lnTo>
                  <a:pt x="243" y="346"/>
                </a:lnTo>
                <a:lnTo>
                  <a:pt x="245" y="341"/>
                </a:lnTo>
                <a:lnTo>
                  <a:pt x="244" y="338"/>
                </a:lnTo>
                <a:lnTo>
                  <a:pt x="240" y="335"/>
                </a:lnTo>
                <a:lnTo>
                  <a:pt x="233" y="333"/>
                </a:lnTo>
                <a:lnTo>
                  <a:pt x="222" y="331"/>
                </a:lnTo>
                <a:lnTo>
                  <a:pt x="211" y="327"/>
                </a:lnTo>
                <a:lnTo>
                  <a:pt x="204" y="324"/>
                </a:lnTo>
                <a:lnTo>
                  <a:pt x="204" y="315"/>
                </a:lnTo>
                <a:lnTo>
                  <a:pt x="204" y="296"/>
                </a:lnTo>
                <a:lnTo>
                  <a:pt x="207" y="275"/>
                </a:lnTo>
                <a:lnTo>
                  <a:pt x="211" y="259"/>
                </a:lnTo>
                <a:lnTo>
                  <a:pt x="222" y="259"/>
                </a:lnTo>
                <a:lnTo>
                  <a:pt x="232" y="259"/>
                </a:lnTo>
                <a:lnTo>
                  <a:pt x="241" y="259"/>
                </a:lnTo>
                <a:lnTo>
                  <a:pt x="244" y="259"/>
                </a:lnTo>
                <a:lnTo>
                  <a:pt x="240" y="250"/>
                </a:lnTo>
                <a:lnTo>
                  <a:pt x="236" y="235"/>
                </a:lnTo>
                <a:lnTo>
                  <a:pt x="229" y="215"/>
                </a:lnTo>
                <a:lnTo>
                  <a:pt x="222" y="195"/>
                </a:lnTo>
                <a:lnTo>
                  <a:pt x="215" y="173"/>
                </a:lnTo>
                <a:lnTo>
                  <a:pt x="208" y="153"/>
                </a:lnTo>
                <a:lnTo>
                  <a:pt x="203" y="138"/>
                </a:lnTo>
                <a:lnTo>
                  <a:pt x="197" y="128"/>
                </a:lnTo>
                <a:lnTo>
                  <a:pt x="203" y="129"/>
                </a:lnTo>
                <a:lnTo>
                  <a:pt x="210" y="130"/>
                </a:lnTo>
                <a:lnTo>
                  <a:pt x="218" y="131"/>
                </a:lnTo>
                <a:lnTo>
                  <a:pt x="227" y="132"/>
                </a:lnTo>
                <a:lnTo>
                  <a:pt x="237" y="132"/>
                </a:lnTo>
                <a:lnTo>
                  <a:pt x="244" y="133"/>
                </a:lnTo>
                <a:lnTo>
                  <a:pt x="249" y="133"/>
                </a:lnTo>
                <a:lnTo>
                  <a:pt x="251" y="133"/>
                </a:lnTo>
                <a:lnTo>
                  <a:pt x="251" y="132"/>
                </a:lnTo>
                <a:lnTo>
                  <a:pt x="251" y="128"/>
                </a:lnTo>
                <a:lnTo>
                  <a:pt x="251" y="124"/>
                </a:lnTo>
                <a:lnTo>
                  <a:pt x="251" y="121"/>
                </a:lnTo>
                <a:close/>
              </a:path>
            </a:pathLst>
          </a:custGeom>
          <a:solidFill>
            <a:srgbClr val="96969A"/>
          </a:solidFill>
          <a:ln w="9525">
            <a:noFill/>
            <a:round/>
            <a:headEnd/>
            <a:tailEnd/>
          </a:ln>
        </p:spPr>
        <p:txBody>
          <a:bodyPr/>
          <a:lstStyle/>
          <a:p>
            <a:endParaRPr lang="el-GR"/>
          </a:p>
        </p:txBody>
      </p:sp>
      <p:sp>
        <p:nvSpPr>
          <p:cNvPr id="224297" name="Freeform 41"/>
          <p:cNvSpPr>
            <a:spLocks/>
          </p:cNvSpPr>
          <p:nvPr/>
        </p:nvSpPr>
        <p:spPr bwMode="auto">
          <a:xfrm>
            <a:off x="4787900" y="2840038"/>
            <a:ext cx="193675" cy="311150"/>
          </a:xfrm>
          <a:custGeom>
            <a:avLst/>
            <a:gdLst/>
            <a:ahLst/>
            <a:cxnLst>
              <a:cxn ang="0">
                <a:pos x="200" y="93"/>
              </a:cxn>
              <a:cxn ang="0">
                <a:pos x="215" y="81"/>
              </a:cxn>
              <a:cxn ang="0">
                <a:pos x="237" y="64"/>
              </a:cxn>
              <a:cxn ang="0">
                <a:pos x="273" y="33"/>
              </a:cxn>
              <a:cxn ang="0">
                <a:pos x="280" y="15"/>
              </a:cxn>
              <a:cxn ang="0">
                <a:pos x="302" y="2"/>
              </a:cxn>
              <a:cxn ang="0">
                <a:pos x="317" y="18"/>
              </a:cxn>
              <a:cxn ang="0">
                <a:pos x="305" y="35"/>
              </a:cxn>
              <a:cxn ang="0">
                <a:pos x="283" y="59"/>
              </a:cxn>
              <a:cxn ang="0">
                <a:pos x="250" y="93"/>
              </a:cxn>
              <a:cxn ang="0">
                <a:pos x="226" y="123"/>
              </a:cxn>
              <a:cxn ang="0">
                <a:pos x="232" y="180"/>
              </a:cxn>
              <a:cxn ang="0">
                <a:pos x="259" y="237"/>
              </a:cxn>
              <a:cxn ang="0">
                <a:pos x="239" y="271"/>
              </a:cxn>
              <a:cxn ang="0">
                <a:pos x="240" y="307"/>
              </a:cxn>
              <a:cxn ang="0">
                <a:pos x="204" y="296"/>
              </a:cxn>
              <a:cxn ang="0">
                <a:pos x="192" y="258"/>
              </a:cxn>
              <a:cxn ang="0">
                <a:pos x="211" y="244"/>
              </a:cxn>
              <a:cxn ang="0">
                <a:pos x="188" y="223"/>
              </a:cxn>
              <a:cxn ang="0">
                <a:pos x="156" y="246"/>
              </a:cxn>
              <a:cxn ang="0">
                <a:pos x="169" y="283"/>
              </a:cxn>
              <a:cxn ang="0">
                <a:pos x="176" y="308"/>
              </a:cxn>
              <a:cxn ang="0">
                <a:pos x="144" y="341"/>
              </a:cxn>
              <a:cxn ang="0">
                <a:pos x="139" y="313"/>
              </a:cxn>
              <a:cxn ang="0">
                <a:pos x="140" y="305"/>
              </a:cxn>
              <a:cxn ang="0">
                <a:pos x="114" y="270"/>
              </a:cxn>
              <a:cxn ang="0">
                <a:pos x="118" y="208"/>
              </a:cxn>
              <a:cxn ang="0">
                <a:pos x="111" y="143"/>
              </a:cxn>
              <a:cxn ang="0">
                <a:pos x="70" y="101"/>
              </a:cxn>
              <a:cxn ang="0">
                <a:pos x="67" y="89"/>
              </a:cxn>
              <a:cxn ang="0">
                <a:pos x="54" y="68"/>
              </a:cxn>
              <a:cxn ang="0">
                <a:pos x="28" y="38"/>
              </a:cxn>
              <a:cxn ang="0">
                <a:pos x="14" y="29"/>
              </a:cxn>
              <a:cxn ang="0">
                <a:pos x="1" y="14"/>
              </a:cxn>
              <a:cxn ang="0">
                <a:pos x="25" y="0"/>
              </a:cxn>
              <a:cxn ang="0">
                <a:pos x="40" y="14"/>
              </a:cxn>
              <a:cxn ang="0">
                <a:pos x="60" y="36"/>
              </a:cxn>
              <a:cxn ang="0">
                <a:pos x="88" y="64"/>
              </a:cxn>
              <a:cxn ang="0">
                <a:pos x="119" y="83"/>
              </a:cxn>
              <a:cxn ang="0">
                <a:pos x="122" y="81"/>
              </a:cxn>
              <a:cxn ang="0">
                <a:pos x="122" y="74"/>
              </a:cxn>
              <a:cxn ang="0">
                <a:pos x="108" y="56"/>
              </a:cxn>
              <a:cxn ang="0">
                <a:pos x="110" y="19"/>
              </a:cxn>
              <a:cxn ang="0">
                <a:pos x="147" y="6"/>
              </a:cxn>
              <a:cxn ang="0">
                <a:pos x="187" y="12"/>
              </a:cxn>
              <a:cxn ang="0">
                <a:pos x="199" y="44"/>
              </a:cxn>
              <a:cxn ang="0">
                <a:pos x="203" y="68"/>
              </a:cxn>
              <a:cxn ang="0">
                <a:pos x="191" y="91"/>
              </a:cxn>
            </a:cxnLst>
            <a:rect l="0" t="0" r="r" b="b"/>
            <a:pathLst>
              <a:path w="317" h="341">
                <a:moveTo>
                  <a:pt x="187" y="95"/>
                </a:moveTo>
                <a:lnTo>
                  <a:pt x="189" y="95"/>
                </a:lnTo>
                <a:lnTo>
                  <a:pt x="194" y="94"/>
                </a:lnTo>
                <a:lnTo>
                  <a:pt x="200" y="93"/>
                </a:lnTo>
                <a:lnTo>
                  <a:pt x="204" y="93"/>
                </a:lnTo>
                <a:lnTo>
                  <a:pt x="206" y="90"/>
                </a:lnTo>
                <a:lnTo>
                  <a:pt x="211" y="86"/>
                </a:lnTo>
                <a:lnTo>
                  <a:pt x="215" y="81"/>
                </a:lnTo>
                <a:lnTo>
                  <a:pt x="221" y="80"/>
                </a:lnTo>
                <a:lnTo>
                  <a:pt x="224" y="77"/>
                </a:lnTo>
                <a:lnTo>
                  <a:pt x="229" y="71"/>
                </a:lnTo>
                <a:lnTo>
                  <a:pt x="237" y="64"/>
                </a:lnTo>
                <a:lnTo>
                  <a:pt x="247" y="56"/>
                </a:lnTo>
                <a:lnTo>
                  <a:pt x="257" y="47"/>
                </a:lnTo>
                <a:lnTo>
                  <a:pt x="265" y="38"/>
                </a:lnTo>
                <a:lnTo>
                  <a:pt x="273" y="33"/>
                </a:lnTo>
                <a:lnTo>
                  <a:pt x="279" y="28"/>
                </a:lnTo>
                <a:lnTo>
                  <a:pt x="280" y="26"/>
                </a:lnTo>
                <a:lnTo>
                  <a:pt x="280" y="21"/>
                </a:lnTo>
                <a:lnTo>
                  <a:pt x="280" y="15"/>
                </a:lnTo>
                <a:lnTo>
                  <a:pt x="281" y="10"/>
                </a:lnTo>
                <a:lnTo>
                  <a:pt x="285" y="5"/>
                </a:lnTo>
                <a:lnTo>
                  <a:pt x="294" y="2"/>
                </a:lnTo>
                <a:lnTo>
                  <a:pt x="302" y="2"/>
                </a:lnTo>
                <a:lnTo>
                  <a:pt x="307" y="5"/>
                </a:lnTo>
                <a:lnTo>
                  <a:pt x="311" y="10"/>
                </a:lnTo>
                <a:lnTo>
                  <a:pt x="316" y="13"/>
                </a:lnTo>
                <a:lnTo>
                  <a:pt x="317" y="18"/>
                </a:lnTo>
                <a:lnTo>
                  <a:pt x="317" y="22"/>
                </a:lnTo>
                <a:lnTo>
                  <a:pt x="314" y="27"/>
                </a:lnTo>
                <a:lnTo>
                  <a:pt x="310" y="32"/>
                </a:lnTo>
                <a:lnTo>
                  <a:pt x="305" y="35"/>
                </a:lnTo>
                <a:lnTo>
                  <a:pt x="298" y="38"/>
                </a:lnTo>
                <a:lnTo>
                  <a:pt x="295" y="44"/>
                </a:lnTo>
                <a:lnTo>
                  <a:pt x="290" y="51"/>
                </a:lnTo>
                <a:lnTo>
                  <a:pt x="283" y="59"/>
                </a:lnTo>
                <a:lnTo>
                  <a:pt x="274" y="68"/>
                </a:lnTo>
                <a:lnTo>
                  <a:pt x="266" y="78"/>
                </a:lnTo>
                <a:lnTo>
                  <a:pt x="258" y="86"/>
                </a:lnTo>
                <a:lnTo>
                  <a:pt x="250" y="93"/>
                </a:lnTo>
                <a:lnTo>
                  <a:pt x="244" y="98"/>
                </a:lnTo>
                <a:lnTo>
                  <a:pt x="246" y="105"/>
                </a:lnTo>
                <a:lnTo>
                  <a:pt x="237" y="115"/>
                </a:lnTo>
                <a:lnTo>
                  <a:pt x="226" y="123"/>
                </a:lnTo>
                <a:lnTo>
                  <a:pt x="221" y="131"/>
                </a:lnTo>
                <a:lnTo>
                  <a:pt x="224" y="143"/>
                </a:lnTo>
                <a:lnTo>
                  <a:pt x="228" y="163"/>
                </a:lnTo>
                <a:lnTo>
                  <a:pt x="232" y="180"/>
                </a:lnTo>
                <a:lnTo>
                  <a:pt x="231" y="190"/>
                </a:lnTo>
                <a:lnTo>
                  <a:pt x="240" y="202"/>
                </a:lnTo>
                <a:lnTo>
                  <a:pt x="251" y="220"/>
                </a:lnTo>
                <a:lnTo>
                  <a:pt x="259" y="237"/>
                </a:lnTo>
                <a:lnTo>
                  <a:pt x="259" y="247"/>
                </a:lnTo>
                <a:lnTo>
                  <a:pt x="252" y="253"/>
                </a:lnTo>
                <a:lnTo>
                  <a:pt x="246" y="262"/>
                </a:lnTo>
                <a:lnTo>
                  <a:pt x="239" y="271"/>
                </a:lnTo>
                <a:lnTo>
                  <a:pt x="231" y="281"/>
                </a:lnTo>
                <a:lnTo>
                  <a:pt x="235" y="288"/>
                </a:lnTo>
                <a:lnTo>
                  <a:pt x="240" y="297"/>
                </a:lnTo>
                <a:lnTo>
                  <a:pt x="240" y="307"/>
                </a:lnTo>
                <a:lnTo>
                  <a:pt x="233" y="313"/>
                </a:lnTo>
                <a:lnTo>
                  <a:pt x="222" y="312"/>
                </a:lnTo>
                <a:lnTo>
                  <a:pt x="214" y="305"/>
                </a:lnTo>
                <a:lnTo>
                  <a:pt x="204" y="296"/>
                </a:lnTo>
                <a:lnTo>
                  <a:pt x="194" y="283"/>
                </a:lnTo>
                <a:lnTo>
                  <a:pt x="187" y="271"/>
                </a:lnTo>
                <a:lnTo>
                  <a:pt x="188" y="263"/>
                </a:lnTo>
                <a:lnTo>
                  <a:pt x="192" y="258"/>
                </a:lnTo>
                <a:lnTo>
                  <a:pt x="199" y="255"/>
                </a:lnTo>
                <a:lnTo>
                  <a:pt x="203" y="253"/>
                </a:lnTo>
                <a:lnTo>
                  <a:pt x="207" y="248"/>
                </a:lnTo>
                <a:lnTo>
                  <a:pt x="211" y="244"/>
                </a:lnTo>
                <a:lnTo>
                  <a:pt x="215" y="238"/>
                </a:lnTo>
                <a:lnTo>
                  <a:pt x="207" y="231"/>
                </a:lnTo>
                <a:lnTo>
                  <a:pt x="198" y="225"/>
                </a:lnTo>
                <a:lnTo>
                  <a:pt x="188" y="223"/>
                </a:lnTo>
                <a:lnTo>
                  <a:pt x="180" y="224"/>
                </a:lnTo>
                <a:lnTo>
                  <a:pt x="172" y="230"/>
                </a:lnTo>
                <a:lnTo>
                  <a:pt x="165" y="238"/>
                </a:lnTo>
                <a:lnTo>
                  <a:pt x="156" y="246"/>
                </a:lnTo>
                <a:lnTo>
                  <a:pt x="148" y="253"/>
                </a:lnTo>
                <a:lnTo>
                  <a:pt x="161" y="264"/>
                </a:lnTo>
                <a:lnTo>
                  <a:pt x="167" y="275"/>
                </a:lnTo>
                <a:lnTo>
                  <a:pt x="169" y="283"/>
                </a:lnTo>
                <a:lnTo>
                  <a:pt x="167" y="286"/>
                </a:lnTo>
                <a:lnTo>
                  <a:pt x="178" y="292"/>
                </a:lnTo>
                <a:lnTo>
                  <a:pt x="180" y="300"/>
                </a:lnTo>
                <a:lnTo>
                  <a:pt x="176" y="308"/>
                </a:lnTo>
                <a:lnTo>
                  <a:pt x="170" y="319"/>
                </a:lnTo>
                <a:lnTo>
                  <a:pt x="163" y="328"/>
                </a:lnTo>
                <a:lnTo>
                  <a:pt x="155" y="336"/>
                </a:lnTo>
                <a:lnTo>
                  <a:pt x="144" y="341"/>
                </a:lnTo>
                <a:lnTo>
                  <a:pt x="135" y="339"/>
                </a:lnTo>
                <a:lnTo>
                  <a:pt x="130" y="334"/>
                </a:lnTo>
                <a:lnTo>
                  <a:pt x="133" y="323"/>
                </a:lnTo>
                <a:lnTo>
                  <a:pt x="139" y="313"/>
                </a:lnTo>
                <a:lnTo>
                  <a:pt x="143" y="305"/>
                </a:lnTo>
                <a:lnTo>
                  <a:pt x="143" y="305"/>
                </a:lnTo>
                <a:lnTo>
                  <a:pt x="141" y="305"/>
                </a:lnTo>
                <a:lnTo>
                  <a:pt x="140" y="305"/>
                </a:lnTo>
                <a:lnTo>
                  <a:pt x="136" y="305"/>
                </a:lnTo>
                <a:lnTo>
                  <a:pt x="133" y="299"/>
                </a:lnTo>
                <a:lnTo>
                  <a:pt x="124" y="285"/>
                </a:lnTo>
                <a:lnTo>
                  <a:pt x="114" y="270"/>
                </a:lnTo>
                <a:lnTo>
                  <a:pt x="103" y="260"/>
                </a:lnTo>
                <a:lnTo>
                  <a:pt x="100" y="248"/>
                </a:lnTo>
                <a:lnTo>
                  <a:pt x="107" y="229"/>
                </a:lnTo>
                <a:lnTo>
                  <a:pt x="118" y="208"/>
                </a:lnTo>
                <a:lnTo>
                  <a:pt x="128" y="192"/>
                </a:lnTo>
                <a:lnTo>
                  <a:pt x="119" y="184"/>
                </a:lnTo>
                <a:lnTo>
                  <a:pt x="115" y="166"/>
                </a:lnTo>
                <a:lnTo>
                  <a:pt x="111" y="143"/>
                </a:lnTo>
                <a:lnTo>
                  <a:pt x="103" y="121"/>
                </a:lnTo>
                <a:lnTo>
                  <a:pt x="87" y="112"/>
                </a:lnTo>
                <a:lnTo>
                  <a:pt x="76" y="106"/>
                </a:lnTo>
                <a:lnTo>
                  <a:pt x="70" y="101"/>
                </a:lnTo>
                <a:lnTo>
                  <a:pt x="66" y="97"/>
                </a:lnTo>
                <a:lnTo>
                  <a:pt x="66" y="94"/>
                </a:lnTo>
                <a:lnTo>
                  <a:pt x="66" y="91"/>
                </a:lnTo>
                <a:lnTo>
                  <a:pt x="67" y="89"/>
                </a:lnTo>
                <a:lnTo>
                  <a:pt x="69" y="86"/>
                </a:lnTo>
                <a:lnTo>
                  <a:pt x="66" y="81"/>
                </a:lnTo>
                <a:lnTo>
                  <a:pt x="60" y="75"/>
                </a:lnTo>
                <a:lnTo>
                  <a:pt x="54" y="68"/>
                </a:lnTo>
                <a:lnTo>
                  <a:pt x="45" y="60"/>
                </a:lnTo>
                <a:lnTo>
                  <a:pt x="39" y="52"/>
                </a:lnTo>
                <a:lnTo>
                  <a:pt x="32" y="45"/>
                </a:lnTo>
                <a:lnTo>
                  <a:pt x="28" y="38"/>
                </a:lnTo>
                <a:lnTo>
                  <a:pt x="25" y="34"/>
                </a:lnTo>
                <a:lnTo>
                  <a:pt x="22" y="32"/>
                </a:lnTo>
                <a:lnTo>
                  <a:pt x="19" y="30"/>
                </a:lnTo>
                <a:lnTo>
                  <a:pt x="14" y="29"/>
                </a:lnTo>
                <a:lnTo>
                  <a:pt x="10" y="29"/>
                </a:lnTo>
                <a:lnTo>
                  <a:pt x="1" y="25"/>
                </a:lnTo>
                <a:lnTo>
                  <a:pt x="0" y="20"/>
                </a:lnTo>
                <a:lnTo>
                  <a:pt x="1" y="14"/>
                </a:lnTo>
                <a:lnTo>
                  <a:pt x="6" y="8"/>
                </a:lnTo>
                <a:lnTo>
                  <a:pt x="11" y="3"/>
                </a:lnTo>
                <a:lnTo>
                  <a:pt x="18" y="0"/>
                </a:lnTo>
                <a:lnTo>
                  <a:pt x="25" y="0"/>
                </a:lnTo>
                <a:lnTo>
                  <a:pt x="32" y="3"/>
                </a:lnTo>
                <a:lnTo>
                  <a:pt x="36" y="6"/>
                </a:lnTo>
                <a:lnTo>
                  <a:pt x="39" y="10"/>
                </a:lnTo>
                <a:lnTo>
                  <a:pt x="40" y="14"/>
                </a:lnTo>
                <a:lnTo>
                  <a:pt x="41" y="21"/>
                </a:lnTo>
                <a:lnTo>
                  <a:pt x="47" y="25"/>
                </a:lnTo>
                <a:lnTo>
                  <a:pt x="54" y="29"/>
                </a:lnTo>
                <a:lnTo>
                  <a:pt x="60" y="36"/>
                </a:lnTo>
                <a:lnTo>
                  <a:pt x="69" y="43"/>
                </a:lnTo>
                <a:lnTo>
                  <a:pt x="76" y="50"/>
                </a:lnTo>
                <a:lnTo>
                  <a:pt x="82" y="57"/>
                </a:lnTo>
                <a:lnTo>
                  <a:pt x="88" y="64"/>
                </a:lnTo>
                <a:lnTo>
                  <a:pt x="92" y="70"/>
                </a:lnTo>
                <a:lnTo>
                  <a:pt x="99" y="70"/>
                </a:lnTo>
                <a:lnTo>
                  <a:pt x="108" y="75"/>
                </a:lnTo>
                <a:lnTo>
                  <a:pt x="119" y="83"/>
                </a:lnTo>
                <a:lnTo>
                  <a:pt x="128" y="90"/>
                </a:lnTo>
                <a:lnTo>
                  <a:pt x="126" y="89"/>
                </a:lnTo>
                <a:lnTo>
                  <a:pt x="125" y="86"/>
                </a:lnTo>
                <a:lnTo>
                  <a:pt x="122" y="81"/>
                </a:lnTo>
                <a:lnTo>
                  <a:pt x="121" y="75"/>
                </a:lnTo>
                <a:lnTo>
                  <a:pt x="121" y="72"/>
                </a:lnTo>
                <a:lnTo>
                  <a:pt x="122" y="73"/>
                </a:lnTo>
                <a:lnTo>
                  <a:pt x="122" y="74"/>
                </a:lnTo>
                <a:lnTo>
                  <a:pt x="117" y="73"/>
                </a:lnTo>
                <a:lnTo>
                  <a:pt x="111" y="68"/>
                </a:lnTo>
                <a:lnTo>
                  <a:pt x="108" y="62"/>
                </a:lnTo>
                <a:lnTo>
                  <a:pt x="108" y="56"/>
                </a:lnTo>
                <a:lnTo>
                  <a:pt x="111" y="53"/>
                </a:lnTo>
                <a:lnTo>
                  <a:pt x="106" y="40"/>
                </a:lnTo>
                <a:lnTo>
                  <a:pt x="106" y="28"/>
                </a:lnTo>
                <a:lnTo>
                  <a:pt x="110" y="19"/>
                </a:lnTo>
                <a:lnTo>
                  <a:pt x="118" y="13"/>
                </a:lnTo>
                <a:lnTo>
                  <a:pt x="126" y="10"/>
                </a:lnTo>
                <a:lnTo>
                  <a:pt x="137" y="7"/>
                </a:lnTo>
                <a:lnTo>
                  <a:pt x="147" y="6"/>
                </a:lnTo>
                <a:lnTo>
                  <a:pt x="156" y="7"/>
                </a:lnTo>
                <a:lnTo>
                  <a:pt x="169" y="5"/>
                </a:lnTo>
                <a:lnTo>
                  <a:pt x="178" y="7"/>
                </a:lnTo>
                <a:lnTo>
                  <a:pt x="187" y="12"/>
                </a:lnTo>
                <a:lnTo>
                  <a:pt x="192" y="20"/>
                </a:lnTo>
                <a:lnTo>
                  <a:pt x="196" y="28"/>
                </a:lnTo>
                <a:lnTo>
                  <a:pt x="198" y="37"/>
                </a:lnTo>
                <a:lnTo>
                  <a:pt x="199" y="44"/>
                </a:lnTo>
                <a:lnTo>
                  <a:pt x="199" y="49"/>
                </a:lnTo>
                <a:lnTo>
                  <a:pt x="203" y="52"/>
                </a:lnTo>
                <a:lnTo>
                  <a:pt x="204" y="60"/>
                </a:lnTo>
                <a:lnTo>
                  <a:pt x="203" y="68"/>
                </a:lnTo>
                <a:lnTo>
                  <a:pt x="199" y="71"/>
                </a:lnTo>
                <a:lnTo>
                  <a:pt x="198" y="77"/>
                </a:lnTo>
                <a:lnTo>
                  <a:pt x="195" y="85"/>
                </a:lnTo>
                <a:lnTo>
                  <a:pt x="191" y="91"/>
                </a:lnTo>
                <a:lnTo>
                  <a:pt x="187" y="95"/>
                </a:lnTo>
                <a:close/>
              </a:path>
            </a:pathLst>
          </a:custGeom>
          <a:solidFill>
            <a:srgbClr val="969696"/>
          </a:solidFill>
          <a:ln w="9525">
            <a:noFill/>
            <a:round/>
            <a:headEnd/>
            <a:tailEnd/>
          </a:ln>
        </p:spPr>
        <p:txBody>
          <a:bodyPr/>
          <a:lstStyle/>
          <a:p>
            <a:endParaRPr lang="el-GR"/>
          </a:p>
        </p:txBody>
      </p:sp>
      <p:sp>
        <p:nvSpPr>
          <p:cNvPr id="224298" name="Freeform 42"/>
          <p:cNvSpPr>
            <a:spLocks/>
          </p:cNvSpPr>
          <p:nvPr/>
        </p:nvSpPr>
        <p:spPr bwMode="auto">
          <a:xfrm>
            <a:off x="4972050" y="2590800"/>
            <a:ext cx="239713" cy="544513"/>
          </a:xfrm>
          <a:custGeom>
            <a:avLst/>
            <a:gdLst/>
            <a:ahLst/>
            <a:cxnLst>
              <a:cxn ang="0">
                <a:pos x="259" y="488"/>
              </a:cxn>
              <a:cxn ang="0">
                <a:pos x="289" y="549"/>
              </a:cxn>
              <a:cxn ang="0">
                <a:pos x="296" y="586"/>
              </a:cxn>
              <a:cxn ang="0">
                <a:pos x="326" y="580"/>
              </a:cxn>
              <a:cxn ang="0">
                <a:pos x="313" y="547"/>
              </a:cxn>
              <a:cxn ang="0">
                <a:pos x="295" y="484"/>
              </a:cxn>
              <a:cxn ang="0">
                <a:pos x="303" y="450"/>
              </a:cxn>
              <a:cxn ang="0">
                <a:pos x="268" y="373"/>
              </a:cxn>
              <a:cxn ang="0">
                <a:pos x="204" y="257"/>
              </a:cxn>
              <a:cxn ang="0">
                <a:pos x="220" y="245"/>
              </a:cxn>
              <a:cxn ang="0">
                <a:pos x="229" y="201"/>
              </a:cxn>
              <a:cxn ang="0">
                <a:pos x="255" y="226"/>
              </a:cxn>
              <a:cxn ang="0">
                <a:pos x="299" y="260"/>
              </a:cxn>
              <a:cxn ang="0">
                <a:pos x="359" y="281"/>
              </a:cxn>
              <a:cxn ang="0">
                <a:pos x="391" y="255"/>
              </a:cxn>
              <a:cxn ang="0">
                <a:pos x="364" y="253"/>
              </a:cxn>
              <a:cxn ang="0">
                <a:pos x="342" y="238"/>
              </a:cxn>
              <a:cxn ang="0">
                <a:pos x="303" y="214"/>
              </a:cxn>
              <a:cxn ang="0">
                <a:pos x="269" y="177"/>
              </a:cxn>
              <a:cxn ang="0">
                <a:pos x="235" y="143"/>
              </a:cxn>
              <a:cxn ang="0">
                <a:pos x="213" y="132"/>
              </a:cxn>
              <a:cxn ang="0">
                <a:pos x="182" y="120"/>
              </a:cxn>
              <a:cxn ang="0">
                <a:pos x="173" y="106"/>
              </a:cxn>
              <a:cxn ang="0">
                <a:pos x="180" y="83"/>
              </a:cxn>
              <a:cxn ang="0">
                <a:pos x="184" y="16"/>
              </a:cxn>
              <a:cxn ang="0">
                <a:pos x="88" y="14"/>
              </a:cxn>
              <a:cxn ang="0">
                <a:pos x="93" y="22"/>
              </a:cxn>
              <a:cxn ang="0">
                <a:pos x="95" y="44"/>
              </a:cxn>
              <a:cxn ang="0">
                <a:pos x="106" y="78"/>
              </a:cxn>
              <a:cxn ang="0">
                <a:pos x="125" y="105"/>
              </a:cxn>
              <a:cxn ang="0">
                <a:pos x="117" y="117"/>
              </a:cxn>
              <a:cxn ang="0">
                <a:pos x="89" y="140"/>
              </a:cxn>
              <a:cxn ang="0">
                <a:pos x="77" y="158"/>
              </a:cxn>
              <a:cxn ang="0">
                <a:pos x="60" y="247"/>
              </a:cxn>
              <a:cxn ang="0">
                <a:pos x="22" y="241"/>
              </a:cxn>
              <a:cxn ang="0">
                <a:pos x="4" y="282"/>
              </a:cxn>
              <a:cxn ang="0">
                <a:pos x="38" y="282"/>
              </a:cxn>
              <a:cxn ang="0">
                <a:pos x="56" y="293"/>
              </a:cxn>
              <a:cxn ang="0">
                <a:pos x="102" y="247"/>
              </a:cxn>
              <a:cxn ang="0">
                <a:pos x="119" y="245"/>
              </a:cxn>
              <a:cxn ang="0">
                <a:pos x="134" y="256"/>
              </a:cxn>
              <a:cxn ang="0">
                <a:pos x="111" y="459"/>
              </a:cxn>
              <a:cxn ang="0">
                <a:pos x="144" y="504"/>
              </a:cxn>
              <a:cxn ang="0">
                <a:pos x="143" y="560"/>
              </a:cxn>
              <a:cxn ang="0">
                <a:pos x="113" y="577"/>
              </a:cxn>
              <a:cxn ang="0">
                <a:pos x="121" y="586"/>
              </a:cxn>
              <a:cxn ang="0">
                <a:pos x="158" y="582"/>
              </a:cxn>
              <a:cxn ang="0">
                <a:pos x="177" y="585"/>
              </a:cxn>
              <a:cxn ang="0">
                <a:pos x="187" y="557"/>
              </a:cxn>
              <a:cxn ang="0">
                <a:pos x="177" y="503"/>
              </a:cxn>
              <a:cxn ang="0">
                <a:pos x="180" y="458"/>
              </a:cxn>
              <a:cxn ang="0">
                <a:pos x="220" y="456"/>
              </a:cxn>
            </a:cxnLst>
            <a:rect l="0" t="0" r="r" b="b"/>
            <a:pathLst>
              <a:path w="392" h="597">
                <a:moveTo>
                  <a:pt x="241" y="455"/>
                </a:moveTo>
                <a:lnTo>
                  <a:pt x="244" y="459"/>
                </a:lnTo>
                <a:lnTo>
                  <a:pt x="248" y="467"/>
                </a:lnTo>
                <a:lnTo>
                  <a:pt x="254" y="477"/>
                </a:lnTo>
                <a:lnTo>
                  <a:pt x="259" y="488"/>
                </a:lnTo>
                <a:lnTo>
                  <a:pt x="266" y="500"/>
                </a:lnTo>
                <a:lnTo>
                  <a:pt x="272" y="511"/>
                </a:lnTo>
                <a:lnTo>
                  <a:pt x="277" y="523"/>
                </a:lnTo>
                <a:lnTo>
                  <a:pt x="283" y="533"/>
                </a:lnTo>
                <a:lnTo>
                  <a:pt x="289" y="549"/>
                </a:lnTo>
                <a:lnTo>
                  <a:pt x="292" y="561"/>
                </a:lnTo>
                <a:lnTo>
                  <a:pt x="291" y="569"/>
                </a:lnTo>
                <a:lnTo>
                  <a:pt x="291" y="573"/>
                </a:lnTo>
                <a:lnTo>
                  <a:pt x="292" y="579"/>
                </a:lnTo>
                <a:lnTo>
                  <a:pt x="296" y="586"/>
                </a:lnTo>
                <a:lnTo>
                  <a:pt x="302" y="592"/>
                </a:lnTo>
                <a:lnTo>
                  <a:pt x="310" y="597"/>
                </a:lnTo>
                <a:lnTo>
                  <a:pt x="318" y="595"/>
                </a:lnTo>
                <a:lnTo>
                  <a:pt x="324" y="590"/>
                </a:lnTo>
                <a:lnTo>
                  <a:pt x="326" y="580"/>
                </a:lnTo>
                <a:lnTo>
                  <a:pt x="328" y="572"/>
                </a:lnTo>
                <a:lnTo>
                  <a:pt x="326" y="565"/>
                </a:lnTo>
                <a:lnTo>
                  <a:pt x="324" y="560"/>
                </a:lnTo>
                <a:lnTo>
                  <a:pt x="320" y="554"/>
                </a:lnTo>
                <a:lnTo>
                  <a:pt x="313" y="547"/>
                </a:lnTo>
                <a:lnTo>
                  <a:pt x="306" y="535"/>
                </a:lnTo>
                <a:lnTo>
                  <a:pt x="300" y="520"/>
                </a:lnTo>
                <a:lnTo>
                  <a:pt x="296" y="505"/>
                </a:lnTo>
                <a:lnTo>
                  <a:pt x="295" y="494"/>
                </a:lnTo>
                <a:lnTo>
                  <a:pt x="295" y="484"/>
                </a:lnTo>
                <a:lnTo>
                  <a:pt x="292" y="471"/>
                </a:lnTo>
                <a:lnTo>
                  <a:pt x="288" y="458"/>
                </a:lnTo>
                <a:lnTo>
                  <a:pt x="281" y="451"/>
                </a:lnTo>
                <a:lnTo>
                  <a:pt x="296" y="451"/>
                </a:lnTo>
                <a:lnTo>
                  <a:pt x="303" y="450"/>
                </a:lnTo>
                <a:lnTo>
                  <a:pt x="307" y="450"/>
                </a:lnTo>
                <a:lnTo>
                  <a:pt x="311" y="449"/>
                </a:lnTo>
                <a:lnTo>
                  <a:pt x="294" y="429"/>
                </a:lnTo>
                <a:lnTo>
                  <a:pt x="278" y="403"/>
                </a:lnTo>
                <a:lnTo>
                  <a:pt x="268" y="373"/>
                </a:lnTo>
                <a:lnTo>
                  <a:pt x="257" y="340"/>
                </a:lnTo>
                <a:lnTo>
                  <a:pt x="246" y="312"/>
                </a:lnTo>
                <a:lnTo>
                  <a:pt x="235" y="286"/>
                </a:lnTo>
                <a:lnTo>
                  <a:pt x="221" y="267"/>
                </a:lnTo>
                <a:lnTo>
                  <a:pt x="204" y="257"/>
                </a:lnTo>
                <a:lnTo>
                  <a:pt x="211" y="257"/>
                </a:lnTo>
                <a:lnTo>
                  <a:pt x="218" y="256"/>
                </a:lnTo>
                <a:lnTo>
                  <a:pt x="221" y="256"/>
                </a:lnTo>
                <a:lnTo>
                  <a:pt x="222" y="256"/>
                </a:lnTo>
                <a:lnTo>
                  <a:pt x="220" y="245"/>
                </a:lnTo>
                <a:lnTo>
                  <a:pt x="217" y="224"/>
                </a:lnTo>
                <a:lnTo>
                  <a:pt x="215" y="204"/>
                </a:lnTo>
                <a:lnTo>
                  <a:pt x="217" y="193"/>
                </a:lnTo>
                <a:lnTo>
                  <a:pt x="222" y="196"/>
                </a:lnTo>
                <a:lnTo>
                  <a:pt x="229" y="201"/>
                </a:lnTo>
                <a:lnTo>
                  <a:pt x="235" y="206"/>
                </a:lnTo>
                <a:lnTo>
                  <a:pt x="240" y="211"/>
                </a:lnTo>
                <a:lnTo>
                  <a:pt x="246" y="217"/>
                </a:lnTo>
                <a:lnTo>
                  <a:pt x="251" y="223"/>
                </a:lnTo>
                <a:lnTo>
                  <a:pt x="255" y="226"/>
                </a:lnTo>
                <a:lnTo>
                  <a:pt x="259" y="230"/>
                </a:lnTo>
                <a:lnTo>
                  <a:pt x="265" y="234"/>
                </a:lnTo>
                <a:lnTo>
                  <a:pt x="274" y="241"/>
                </a:lnTo>
                <a:lnTo>
                  <a:pt x="285" y="251"/>
                </a:lnTo>
                <a:lnTo>
                  <a:pt x="299" y="260"/>
                </a:lnTo>
                <a:lnTo>
                  <a:pt x="314" y="269"/>
                </a:lnTo>
                <a:lnTo>
                  <a:pt x="328" y="275"/>
                </a:lnTo>
                <a:lnTo>
                  <a:pt x="340" y="278"/>
                </a:lnTo>
                <a:lnTo>
                  <a:pt x="351" y="277"/>
                </a:lnTo>
                <a:lnTo>
                  <a:pt x="359" y="281"/>
                </a:lnTo>
                <a:lnTo>
                  <a:pt x="370" y="283"/>
                </a:lnTo>
                <a:lnTo>
                  <a:pt x="381" y="281"/>
                </a:lnTo>
                <a:lnTo>
                  <a:pt x="390" y="272"/>
                </a:lnTo>
                <a:lnTo>
                  <a:pt x="392" y="262"/>
                </a:lnTo>
                <a:lnTo>
                  <a:pt x="391" y="255"/>
                </a:lnTo>
                <a:lnTo>
                  <a:pt x="385" y="251"/>
                </a:lnTo>
                <a:lnTo>
                  <a:pt x="380" y="248"/>
                </a:lnTo>
                <a:lnTo>
                  <a:pt x="374" y="248"/>
                </a:lnTo>
                <a:lnTo>
                  <a:pt x="369" y="249"/>
                </a:lnTo>
                <a:lnTo>
                  <a:pt x="364" y="253"/>
                </a:lnTo>
                <a:lnTo>
                  <a:pt x="359" y="255"/>
                </a:lnTo>
                <a:lnTo>
                  <a:pt x="359" y="251"/>
                </a:lnTo>
                <a:lnTo>
                  <a:pt x="357" y="246"/>
                </a:lnTo>
                <a:lnTo>
                  <a:pt x="351" y="242"/>
                </a:lnTo>
                <a:lnTo>
                  <a:pt x="342" y="238"/>
                </a:lnTo>
                <a:lnTo>
                  <a:pt x="335" y="234"/>
                </a:lnTo>
                <a:lnTo>
                  <a:pt x="328" y="230"/>
                </a:lnTo>
                <a:lnTo>
                  <a:pt x="320" y="225"/>
                </a:lnTo>
                <a:lnTo>
                  <a:pt x="311" y="219"/>
                </a:lnTo>
                <a:lnTo>
                  <a:pt x="303" y="214"/>
                </a:lnTo>
                <a:lnTo>
                  <a:pt x="295" y="207"/>
                </a:lnTo>
                <a:lnTo>
                  <a:pt x="288" y="200"/>
                </a:lnTo>
                <a:lnTo>
                  <a:pt x="283" y="193"/>
                </a:lnTo>
                <a:lnTo>
                  <a:pt x="277" y="185"/>
                </a:lnTo>
                <a:lnTo>
                  <a:pt x="269" y="177"/>
                </a:lnTo>
                <a:lnTo>
                  <a:pt x="261" y="169"/>
                </a:lnTo>
                <a:lnTo>
                  <a:pt x="252" y="161"/>
                </a:lnTo>
                <a:lnTo>
                  <a:pt x="244" y="154"/>
                </a:lnTo>
                <a:lnTo>
                  <a:pt x="239" y="148"/>
                </a:lnTo>
                <a:lnTo>
                  <a:pt x="235" y="143"/>
                </a:lnTo>
                <a:lnTo>
                  <a:pt x="233" y="140"/>
                </a:lnTo>
                <a:lnTo>
                  <a:pt x="232" y="138"/>
                </a:lnTo>
                <a:lnTo>
                  <a:pt x="228" y="135"/>
                </a:lnTo>
                <a:lnTo>
                  <a:pt x="221" y="133"/>
                </a:lnTo>
                <a:lnTo>
                  <a:pt x="213" y="132"/>
                </a:lnTo>
                <a:lnTo>
                  <a:pt x="203" y="129"/>
                </a:lnTo>
                <a:lnTo>
                  <a:pt x="195" y="128"/>
                </a:lnTo>
                <a:lnTo>
                  <a:pt x="187" y="126"/>
                </a:lnTo>
                <a:lnTo>
                  <a:pt x="181" y="125"/>
                </a:lnTo>
                <a:lnTo>
                  <a:pt x="182" y="120"/>
                </a:lnTo>
                <a:lnTo>
                  <a:pt x="181" y="117"/>
                </a:lnTo>
                <a:lnTo>
                  <a:pt x="176" y="114"/>
                </a:lnTo>
                <a:lnTo>
                  <a:pt x="172" y="114"/>
                </a:lnTo>
                <a:lnTo>
                  <a:pt x="173" y="111"/>
                </a:lnTo>
                <a:lnTo>
                  <a:pt x="173" y="106"/>
                </a:lnTo>
                <a:lnTo>
                  <a:pt x="173" y="103"/>
                </a:lnTo>
                <a:lnTo>
                  <a:pt x="173" y="102"/>
                </a:lnTo>
                <a:lnTo>
                  <a:pt x="176" y="96"/>
                </a:lnTo>
                <a:lnTo>
                  <a:pt x="178" y="89"/>
                </a:lnTo>
                <a:lnTo>
                  <a:pt x="180" y="83"/>
                </a:lnTo>
                <a:lnTo>
                  <a:pt x="180" y="78"/>
                </a:lnTo>
                <a:lnTo>
                  <a:pt x="188" y="64"/>
                </a:lnTo>
                <a:lnTo>
                  <a:pt x="193" y="48"/>
                </a:lnTo>
                <a:lnTo>
                  <a:pt x="192" y="31"/>
                </a:lnTo>
                <a:lnTo>
                  <a:pt x="184" y="16"/>
                </a:lnTo>
                <a:lnTo>
                  <a:pt x="170" y="6"/>
                </a:lnTo>
                <a:lnTo>
                  <a:pt x="147" y="0"/>
                </a:lnTo>
                <a:lnTo>
                  <a:pt x="117" y="1"/>
                </a:lnTo>
                <a:lnTo>
                  <a:pt x="75" y="12"/>
                </a:lnTo>
                <a:lnTo>
                  <a:pt x="88" y="14"/>
                </a:lnTo>
                <a:lnTo>
                  <a:pt x="99" y="20"/>
                </a:lnTo>
                <a:lnTo>
                  <a:pt x="107" y="24"/>
                </a:lnTo>
                <a:lnTo>
                  <a:pt x="111" y="27"/>
                </a:lnTo>
                <a:lnTo>
                  <a:pt x="102" y="24"/>
                </a:lnTo>
                <a:lnTo>
                  <a:pt x="93" y="22"/>
                </a:lnTo>
                <a:lnTo>
                  <a:pt x="84" y="21"/>
                </a:lnTo>
                <a:lnTo>
                  <a:pt x="73" y="23"/>
                </a:lnTo>
                <a:lnTo>
                  <a:pt x="85" y="29"/>
                </a:lnTo>
                <a:lnTo>
                  <a:pt x="92" y="36"/>
                </a:lnTo>
                <a:lnTo>
                  <a:pt x="95" y="44"/>
                </a:lnTo>
                <a:lnTo>
                  <a:pt x="95" y="52"/>
                </a:lnTo>
                <a:lnTo>
                  <a:pt x="95" y="60"/>
                </a:lnTo>
                <a:lnTo>
                  <a:pt x="95" y="68"/>
                </a:lnTo>
                <a:lnTo>
                  <a:pt x="99" y="74"/>
                </a:lnTo>
                <a:lnTo>
                  <a:pt x="106" y="78"/>
                </a:lnTo>
                <a:lnTo>
                  <a:pt x="108" y="83"/>
                </a:lnTo>
                <a:lnTo>
                  <a:pt x="113" y="90"/>
                </a:lnTo>
                <a:lnTo>
                  <a:pt x="118" y="97"/>
                </a:lnTo>
                <a:lnTo>
                  <a:pt x="123" y="99"/>
                </a:lnTo>
                <a:lnTo>
                  <a:pt x="125" y="105"/>
                </a:lnTo>
                <a:lnTo>
                  <a:pt x="125" y="110"/>
                </a:lnTo>
                <a:lnTo>
                  <a:pt x="126" y="114"/>
                </a:lnTo>
                <a:lnTo>
                  <a:pt x="126" y="116"/>
                </a:lnTo>
                <a:lnTo>
                  <a:pt x="121" y="116"/>
                </a:lnTo>
                <a:lnTo>
                  <a:pt x="117" y="117"/>
                </a:lnTo>
                <a:lnTo>
                  <a:pt x="114" y="120"/>
                </a:lnTo>
                <a:lnTo>
                  <a:pt x="118" y="128"/>
                </a:lnTo>
                <a:lnTo>
                  <a:pt x="108" y="133"/>
                </a:lnTo>
                <a:lnTo>
                  <a:pt x="99" y="136"/>
                </a:lnTo>
                <a:lnTo>
                  <a:pt x="89" y="140"/>
                </a:lnTo>
                <a:lnTo>
                  <a:pt x="81" y="142"/>
                </a:lnTo>
                <a:lnTo>
                  <a:pt x="75" y="144"/>
                </a:lnTo>
                <a:lnTo>
                  <a:pt x="71" y="148"/>
                </a:lnTo>
                <a:lnTo>
                  <a:pt x="73" y="152"/>
                </a:lnTo>
                <a:lnTo>
                  <a:pt x="77" y="158"/>
                </a:lnTo>
                <a:lnTo>
                  <a:pt x="78" y="172"/>
                </a:lnTo>
                <a:lnTo>
                  <a:pt x="75" y="199"/>
                </a:lnTo>
                <a:lnTo>
                  <a:pt x="73" y="225"/>
                </a:lnTo>
                <a:lnTo>
                  <a:pt x="70" y="241"/>
                </a:lnTo>
                <a:lnTo>
                  <a:pt x="60" y="247"/>
                </a:lnTo>
                <a:lnTo>
                  <a:pt x="52" y="249"/>
                </a:lnTo>
                <a:lnTo>
                  <a:pt x="45" y="252"/>
                </a:lnTo>
                <a:lnTo>
                  <a:pt x="43"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3" y="287"/>
                </a:lnTo>
                <a:lnTo>
                  <a:pt x="45" y="290"/>
                </a:lnTo>
                <a:lnTo>
                  <a:pt x="51" y="292"/>
                </a:lnTo>
                <a:lnTo>
                  <a:pt x="56" y="293"/>
                </a:lnTo>
                <a:lnTo>
                  <a:pt x="63" y="292"/>
                </a:lnTo>
                <a:lnTo>
                  <a:pt x="70" y="291"/>
                </a:lnTo>
                <a:lnTo>
                  <a:pt x="80" y="286"/>
                </a:lnTo>
                <a:lnTo>
                  <a:pt x="95" y="270"/>
                </a:lnTo>
                <a:lnTo>
                  <a:pt x="102" y="247"/>
                </a:lnTo>
                <a:lnTo>
                  <a:pt x="106" y="223"/>
                </a:lnTo>
                <a:lnTo>
                  <a:pt x="110" y="204"/>
                </a:lnTo>
                <a:lnTo>
                  <a:pt x="113" y="214"/>
                </a:lnTo>
                <a:lnTo>
                  <a:pt x="117" y="230"/>
                </a:lnTo>
                <a:lnTo>
                  <a:pt x="119" y="245"/>
                </a:lnTo>
                <a:lnTo>
                  <a:pt x="119" y="255"/>
                </a:lnTo>
                <a:lnTo>
                  <a:pt x="125" y="255"/>
                </a:lnTo>
                <a:lnTo>
                  <a:pt x="129" y="255"/>
                </a:lnTo>
                <a:lnTo>
                  <a:pt x="133" y="256"/>
                </a:lnTo>
                <a:lnTo>
                  <a:pt x="134" y="256"/>
                </a:lnTo>
                <a:lnTo>
                  <a:pt x="114" y="287"/>
                </a:lnTo>
                <a:lnTo>
                  <a:pt x="104" y="330"/>
                </a:lnTo>
                <a:lnTo>
                  <a:pt x="103" y="385"/>
                </a:lnTo>
                <a:lnTo>
                  <a:pt x="110" y="459"/>
                </a:lnTo>
                <a:lnTo>
                  <a:pt x="111" y="459"/>
                </a:lnTo>
                <a:lnTo>
                  <a:pt x="113"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3" y="577"/>
                </a:lnTo>
                <a:lnTo>
                  <a:pt x="104" y="582"/>
                </a:lnTo>
                <a:lnTo>
                  <a:pt x="104" y="584"/>
                </a:lnTo>
                <a:lnTo>
                  <a:pt x="110" y="585"/>
                </a:lnTo>
                <a:lnTo>
                  <a:pt x="117" y="586"/>
                </a:lnTo>
                <a:lnTo>
                  <a:pt x="121" y="586"/>
                </a:lnTo>
                <a:lnTo>
                  <a:pt x="128" y="586"/>
                </a:lnTo>
                <a:lnTo>
                  <a:pt x="136" y="586"/>
                </a:lnTo>
                <a:lnTo>
                  <a:pt x="143" y="585"/>
                </a:lnTo>
                <a:lnTo>
                  <a:pt x="151" y="584"/>
                </a:lnTo>
                <a:lnTo>
                  <a:pt x="158" y="582"/>
                </a:lnTo>
                <a:lnTo>
                  <a:pt x="162" y="579"/>
                </a:lnTo>
                <a:lnTo>
                  <a:pt x="165" y="576"/>
                </a:lnTo>
                <a:lnTo>
                  <a:pt x="167" y="585"/>
                </a:lnTo>
                <a:lnTo>
                  <a:pt x="172" y="585"/>
                </a:lnTo>
                <a:lnTo>
                  <a:pt x="177" y="585"/>
                </a:lnTo>
                <a:lnTo>
                  <a:pt x="180" y="585"/>
                </a:lnTo>
                <a:lnTo>
                  <a:pt x="181" y="585"/>
                </a:lnTo>
                <a:lnTo>
                  <a:pt x="185" y="575"/>
                </a:lnTo>
                <a:lnTo>
                  <a:pt x="187" y="565"/>
                </a:lnTo>
                <a:lnTo>
                  <a:pt x="187" y="557"/>
                </a:lnTo>
                <a:lnTo>
                  <a:pt x="182" y="549"/>
                </a:lnTo>
                <a:lnTo>
                  <a:pt x="178" y="540"/>
                </a:lnTo>
                <a:lnTo>
                  <a:pt x="174" y="527"/>
                </a:lnTo>
                <a:lnTo>
                  <a:pt x="174" y="513"/>
                </a:lnTo>
                <a:lnTo>
                  <a:pt x="177" y="503"/>
                </a:lnTo>
                <a:lnTo>
                  <a:pt x="180" y="493"/>
                </a:lnTo>
                <a:lnTo>
                  <a:pt x="177" y="479"/>
                </a:lnTo>
                <a:lnTo>
                  <a:pt x="173" y="467"/>
                </a:lnTo>
                <a:lnTo>
                  <a:pt x="169" y="458"/>
                </a:lnTo>
                <a:lnTo>
                  <a:pt x="180" y="458"/>
                </a:lnTo>
                <a:lnTo>
                  <a:pt x="188" y="458"/>
                </a:lnTo>
                <a:lnTo>
                  <a:pt x="196" y="458"/>
                </a:lnTo>
                <a:lnTo>
                  <a:pt x="203" y="457"/>
                </a:lnTo>
                <a:lnTo>
                  <a:pt x="210" y="457"/>
                </a:lnTo>
                <a:lnTo>
                  <a:pt x="220" y="456"/>
                </a:lnTo>
                <a:lnTo>
                  <a:pt x="229" y="456"/>
                </a:lnTo>
                <a:lnTo>
                  <a:pt x="241" y="455"/>
                </a:lnTo>
                <a:close/>
              </a:path>
            </a:pathLst>
          </a:custGeom>
          <a:solidFill>
            <a:srgbClr val="96969A"/>
          </a:solidFill>
          <a:ln w="9525">
            <a:noFill/>
            <a:round/>
            <a:headEnd/>
            <a:tailEnd/>
          </a:ln>
        </p:spPr>
        <p:txBody>
          <a:bodyPr/>
          <a:lstStyle/>
          <a:p>
            <a:endParaRPr lang="el-GR"/>
          </a:p>
        </p:txBody>
      </p:sp>
      <p:sp>
        <p:nvSpPr>
          <p:cNvPr id="224299" name="Freeform 43"/>
          <p:cNvSpPr>
            <a:spLocks/>
          </p:cNvSpPr>
          <p:nvPr/>
        </p:nvSpPr>
        <p:spPr bwMode="auto">
          <a:xfrm>
            <a:off x="5178425" y="2555875"/>
            <a:ext cx="312738" cy="573088"/>
          </a:xfrm>
          <a:custGeom>
            <a:avLst/>
            <a:gdLst/>
            <a:ahLst/>
            <a:cxnLst>
              <a:cxn ang="0">
                <a:pos x="298" y="17"/>
              </a:cxn>
              <a:cxn ang="0">
                <a:pos x="240" y="1"/>
              </a:cxn>
              <a:cxn ang="0">
                <a:pos x="200" y="30"/>
              </a:cxn>
              <a:cxn ang="0">
                <a:pos x="194" y="75"/>
              </a:cxn>
              <a:cxn ang="0">
                <a:pos x="210" y="97"/>
              </a:cxn>
              <a:cxn ang="0">
                <a:pos x="195" y="114"/>
              </a:cxn>
              <a:cxn ang="0">
                <a:pos x="161" y="121"/>
              </a:cxn>
              <a:cxn ang="0">
                <a:pos x="128" y="154"/>
              </a:cxn>
              <a:cxn ang="0">
                <a:pos x="92" y="199"/>
              </a:cxn>
              <a:cxn ang="0">
                <a:pos x="52" y="241"/>
              </a:cxn>
              <a:cxn ang="0">
                <a:pos x="36" y="276"/>
              </a:cxn>
              <a:cxn ang="0">
                <a:pos x="0" y="304"/>
              </a:cxn>
              <a:cxn ang="0">
                <a:pos x="39" y="324"/>
              </a:cxn>
              <a:cxn ang="0">
                <a:pos x="55" y="317"/>
              </a:cxn>
              <a:cxn ang="0">
                <a:pos x="69" y="299"/>
              </a:cxn>
              <a:cxn ang="0">
                <a:pos x="107" y="264"/>
              </a:cxn>
              <a:cxn ang="0">
                <a:pos x="150" y="209"/>
              </a:cxn>
              <a:cxn ang="0">
                <a:pos x="144" y="338"/>
              </a:cxn>
              <a:cxn ang="0">
                <a:pos x="146" y="483"/>
              </a:cxn>
              <a:cxn ang="0">
                <a:pos x="159" y="583"/>
              </a:cxn>
              <a:cxn ang="0">
                <a:pos x="128" y="598"/>
              </a:cxn>
              <a:cxn ang="0">
                <a:pos x="132" y="621"/>
              </a:cxn>
              <a:cxn ang="0">
                <a:pos x="172" y="618"/>
              </a:cxn>
              <a:cxn ang="0">
                <a:pos x="209" y="609"/>
              </a:cxn>
              <a:cxn ang="0">
                <a:pos x="224" y="580"/>
              </a:cxn>
              <a:cxn ang="0">
                <a:pos x="228" y="545"/>
              </a:cxn>
              <a:cxn ang="0">
                <a:pos x="233" y="429"/>
              </a:cxn>
              <a:cxn ang="0">
                <a:pos x="268" y="453"/>
              </a:cxn>
              <a:cxn ang="0">
                <a:pos x="264" y="578"/>
              </a:cxn>
              <a:cxn ang="0">
                <a:pos x="272" y="587"/>
              </a:cxn>
              <a:cxn ang="0">
                <a:pos x="284" y="621"/>
              </a:cxn>
              <a:cxn ang="0">
                <a:pos x="339" y="617"/>
              </a:cxn>
              <a:cxn ang="0">
                <a:pos x="342" y="598"/>
              </a:cxn>
              <a:cxn ang="0">
                <a:pos x="336" y="586"/>
              </a:cxn>
              <a:cxn ang="0">
                <a:pos x="343" y="525"/>
              </a:cxn>
              <a:cxn ang="0">
                <a:pos x="340" y="392"/>
              </a:cxn>
              <a:cxn ang="0">
                <a:pos x="338" y="315"/>
              </a:cxn>
              <a:cxn ang="0">
                <a:pos x="347" y="208"/>
              </a:cxn>
              <a:cxn ang="0">
                <a:pos x="388" y="244"/>
              </a:cxn>
              <a:cxn ang="0">
                <a:pos x="420" y="274"/>
              </a:cxn>
              <a:cxn ang="0">
                <a:pos x="453" y="306"/>
              </a:cxn>
              <a:cxn ang="0">
                <a:pos x="475" y="327"/>
              </a:cxn>
              <a:cxn ang="0">
                <a:pos x="501" y="323"/>
              </a:cxn>
              <a:cxn ang="0">
                <a:pos x="488" y="283"/>
              </a:cxn>
              <a:cxn ang="0">
                <a:pos x="454" y="241"/>
              </a:cxn>
              <a:cxn ang="0">
                <a:pos x="424" y="200"/>
              </a:cxn>
              <a:cxn ang="0">
                <a:pos x="377" y="150"/>
              </a:cxn>
              <a:cxn ang="0">
                <a:pos x="344" y="125"/>
              </a:cxn>
              <a:cxn ang="0">
                <a:pos x="302" y="119"/>
              </a:cxn>
              <a:cxn ang="0">
                <a:pos x="298" y="99"/>
              </a:cxn>
              <a:cxn ang="0">
                <a:pos x="313" y="68"/>
              </a:cxn>
            </a:cxnLst>
            <a:rect l="0" t="0" r="r" b="b"/>
            <a:pathLst>
              <a:path w="512" h="625">
                <a:moveTo>
                  <a:pt x="305" y="52"/>
                </a:moveTo>
                <a:lnTo>
                  <a:pt x="305" y="43"/>
                </a:lnTo>
                <a:lnTo>
                  <a:pt x="303" y="34"/>
                </a:lnTo>
                <a:lnTo>
                  <a:pt x="302" y="26"/>
                </a:lnTo>
                <a:lnTo>
                  <a:pt x="298" y="17"/>
                </a:lnTo>
                <a:lnTo>
                  <a:pt x="291" y="11"/>
                </a:lnTo>
                <a:lnTo>
                  <a:pt x="283" y="5"/>
                </a:lnTo>
                <a:lnTo>
                  <a:pt x="270" y="1"/>
                </a:lnTo>
                <a:lnTo>
                  <a:pt x="255" y="0"/>
                </a:lnTo>
                <a:lnTo>
                  <a:pt x="240" y="1"/>
                </a:lnTo>
                <a:lnTo>
                  <a:pt x="227" y="5"/>
                </a:lnTo>
                <a:lnTo>
                  <a:pt x="217" y="9"/>
                </a:lnTo>
                <a:lnTo>
                  <a:pt x="209" y="15"/>
                </a:lnTo>
                <a:lnTo>
                  <a:pt x="203" y="22"/>
                </a:lnTo>
                <a:lnTo>
                  <a:pt x="200" y="30"/>
                </a:lnTo>
                <a:lnTo>
                  <a:pt x="199" y="37"/>
                </a:lnTo>
                <a:lnTo>
                  <a:pt x="199" y="45"/>
                </a:lnTo>
                <a:lnTo>
                  <a:pt x="192" y="49"/>
                </a:lnTo>
                <a:lnTo>
                  <a:pt x="191" y="61"/>
                </a:lnTo>
                <a:lnTo>
                  <a:pt x="194" y="75"/>
                </a:lnTo>
                <a:lnTo>
                  <a:pt x="199" y="80"/>
                </a:lnTo>
                <a:lnTo>
                  <a:pt x="202" y="86"/>
                </a:lnTo>
                <a:lnTo>
                  <a:pt x="205" y="90"/>
                </a:lnTo>
                <a:lnTo>
                  <a:pt x="207" y="95"/>
                </a:lnTo>
                <a:lnTo>
                  <a:pt x="210" y="97"/>
                </a:lnTo>
                <a:lnTo>
                  <a:pt x="205" y="98"/>
                </a:lnTo>
                <a:lnTo>
                  <a:pt x="199" y="99"/>
                </a:lnTo>
                <a:lnTo>
                  <a:pt x="196" y="104"/>
                </a:lnTo>
                <a:lnTo>
                  <a:pt x="200" y="113"/>
                </a:lnTo>
                <a:lnTo>
                  <a:pt x="195" y="114"/>
                </a:lnTo>
                <a:lnTo>
                  <a:pt x="189" y="114"/>
                </a:lnTo>
                <a:lnTo>
                  <a:pt x="183" y="116"/>
                </a:lnTo>
                <a:lnTo>
                  <a:pt x="174" y="117"/>
                </a:lnTo>
                <a:lnTo>
                  <a:pt x="168" y="119"/>
                </a:lnTo>
                <a:lnTo>
                  <a:pt x="161" y="121"/>
                </a:lnTo>
                <a:lnTo>
                  <a:pt x="155" y="124"/>
                </a:lnTo>
                <a:lnTo>
                  <a:pt x="151" y="128"/>
                </a:lnTo>
                <a:lnTo>
                  <a:pt x="146" y="134"/>
                </a:lnTo>
                <a:lnTo>
                  <a:pt x="137" y="143"/>
                </a:lnTo>
                <a:lnTo>
                  <a:pt x="128" y="154"/>
                </a:lnTo>
                <a:lnTo>
                  <a:pt x="118" y="165"/>
                </a:lnTo>
                <a:lnTo>
                  <a:pt x="109" y="176"/>
                </a:lnTo>
                <a:lnTo>
                  <a:pt x="100" y="186"/>
                </a:lnTo>
                <a:lnTo>
                  <a:pt x="95" y="194"/>
                </a:lnTo>
                <a:lnTo>
                  <a:pt x="92" y="199"/>
                </a:lnTo>
                <a:lnTo>
                  <a:pt x="87" y="203"/>
                </a:lnTo>
                <a:lnTo>
                  <a:pt x="80" y="210"/>
                </a:lnTo>
                <a:lnTo>
                  <a:pt x="72" y="220"/>
                </a:lnTo>
                <a:lnTo>
                  <a:pt x="62" y="231"/>
                </a:lnTo>
                <a:lnTo>
                  <a:pt x="52" y="241"/>
                </a:lnTo>
                <a:lnTo>
                  <a:pt x="45" y="252"/>
                </a:lnTo>
                <a:lnTo>
                  <a:pt x="39" y="260"/>
                </a:lnTo>
                <a:lnTo>
                  <a:pt x="36" y="267"/>
                </a:lnTo>
                <a:lnTo>
                  <a:pt x="37" y="271"/>
                </a:lnTo>
                <a:lnTo>
                  <a:pt x="36" y="276"/>
                </a:lnTo>
                <a:lnTo>
                  <a:pt x="32" y="279"/>
                </a:lnTo>
                <a:lnTo>
                  <a:pt x="26" y="280"/>
                </a:lnTo>
                <a:lnTo>
                  <a:pt x="17" y="284"/>
                </a:lnTo>
                <a:lnTo>
                  <a:pt x="6" y="292"/>
                </a:lnTo>
                <a:lnTo>
                  <a:pt x="0" y="304"/>
                </a:lnTo>
                <a:lnTo>
                  <a:pt x="7" y="317"/>
                </a:lnTo>
                <a:lnTo>
                  <a:pt x="21" y="325"/>
                </a:lnTo>
                <a:lnTo>
                  <a:pt x="30" y="325"/>
                </a:lnTo>
                <a:lnTo>
                  <a:pt x="36" y="323"/>
                </a:lnTo>
                <a:lnTo>
                  <a:pt x="39" y="324"/>
                </a:lnTo>
                <a:lnTo>
                  <a:pt x="41" y="328"/>
                </a:lnTo>
                <a:lnTo>
                  <a:pt x="44" y="329"/>
                </a:lnTo>
                <a:lnTo>
                  <a:pt x="47" y="328"/>
                </a:lnTo>
                <a:lnTo>
                  <a:pt x="51" y="323"/>
                </a:lnTo>
                <a:lnTo>
                  <a:pt x="55" y="317"/>
                </a:lnTo>
                <a:lnTo>
                  <a:pt x="58" y="312"/>
                </a:lnTo>
                <a:lnTo>
                  <a:pt x="59" y="307"/>
                </a:lnTo>
                <a:lnTo>
                  <a:pt x="59" y="302"/>
                </a:lnTo>
                <a:lnTo>
                  <a:pt x="63" y="302"/>
                </a:lnTo>
                <a:lnTo>
                  <a:pt x="69" y="299"/>
                </a:lnTo>
                <a:lnTo>
                  <a:pt x="76" y="293"/>
                </a:lnTo>
                <a:lnTo>
                  <a:pt x="85" y="286"/>
                </a:lnTo>
                <a:lnTo>
                  <a:pt x="93" y="278"/>
                </a:lnTo>
                <a:lnTo>
                  <a:pt x="102" y="270"/>
                </a:lnTo>
                <a:lnTo>
                  <a:pt x="107" y="264"/>
                </a:lnTo>
                <a:lnTo>
                  <a:pt x="111" y="260"/>
                </a:lnTo>
                <a:lnTo>
                  <a:pt x="120" y="250"/>
                </a:lnTo>
                <a:lnTo>
                  <a:pt x="131" y="238"/>
                </a:lnTo>
                <a:lnTo>
                  <a:pt x="141" y="224"/>
                </a:lnTo>
                <a:lnTo>
                  <a:pt x="150" y="209"/>
                </a:lnTo>
                <a:lnTo>
                  <a:pt x="146" y="232"/>
                </a:lnTo>
                <a:lnTo>
                  <a:pt x="140" y="268"/>
                </a:lnTo>
                <a:lnTo>
                  <a:pt x="137" y="302"/>
                </a:lnTo>
                <a:lnTo>
                  <a:pt x="144" y="323"/>
                </a:lnTo>
                <a:lnTo>
                  <a:pt x="144" y="338"/>
                </a:lnTo>
                <a:lnTo>
                  <a:pt x="144" y="358"/>
                </a:lnTo>
                <a:lnTo>
                  <a:pt x="147" y="376"/>
                </a:lnTo>
                <a:lnTo>
                  <a:pt x="151" y="388"/>
                </a:lnTo>
                <a:lnTo>
                  <a:pt x="148" y="422"/>
                </a:lnTo>
                <a:lnTo>
                  <a:pt x="146" y="483"/>
                </a:lnTo>
                <a:lnTo>
                  <a:pt x="146" y="543"/>
                </a:lnTo>
                <a:lnTo>
                  <a:pt x="148" y="577"/>
                </a:lnTo>
                <a:lnTo>
                  <a:pt x="152" y="579"/>
                </a:lnTo>
                <a:lnTo>
                  <a:pt x="157" y="581"/>
                </a:lnTo>
                <a:lnTo>
                  <a:pt x="159" y="583"/>
                </a:lnTo>
                <a:lnTo>
                  <a:pt x="161" y="583"/>
                </a:lnTo>
                <a:lnTo>
                  <a:pt x="154" y="587"/>
                </a:lnTo>
                <a:lnTo>
                  <a:pt x="146" y="592"/>
                </a:lnTo>
                <a:lnTo>
                  <a:pt x="136" y="596"/>
                </a:lnTo>
                <a:lnTo>
                  <a:pt x="128" y="598"/>
                </a:lnTo>
                <a:lnTo>
                  <a:pt x="121" y="601"/>
                </a:lnTo>
                <a:lnTo>
                  <a:pt x="115" y="607"/>
                </a:lnTo>
                <a:lnTo>
                  <a:pt x="115" y="614"/>
                </a:lnTo>
                <a:lnTo>
                  <a:pt x="125" y="620"/>
                </a:lnTo>
                <a:lnTo>
                  <a:pt x="132" y="621"/>
                </a:lnTo>
                <a:lnTo>
                  <a:pt x="140" y="622"/>
                </a:lnTo>
                <a:lnTo>
                  <a:pt x="148" y="622"/>
                </a:lnTo>
                <a:lnTo>
                  <a:pt x="157" y="621"/>
                </a:lnTo>
                <a:lnTo>
                  <a:pt x="165" y="620"/>
                </a:lnTo>
                <a:lnTo>
                  <a:pt x="172" y="618"/>
                </a:lnTo>
                <a:lnTo>
                  <a:pt x="177" y="616"/>
                </a:lnTo>
                <a:lnTo>
                  <a:pt x="181" y="615"/>
                </a:lnTo>
                <a:lnTo>
                  <a:pt x="189" y="613"/>
                </a:lnTo>
                <a:lnTo>
                  <a:pt x="199" y="610"/>
                </a:lnTo>
                <a:lnTo>
                  <a:pt x="209" y="609"/>
                </a:lnTo>
                <a:lnTo>
                  <a:pt x="216" y="609"/>
                </a:lnTo>
                <a:lnTo>
                  <a:pt x="221" y="608"/>
                </a:lnTo>
                <a:lnTo>
                  <a:pt x="227" y="602"/>
                </a:lnTo>
                <a:lnTo>
                  <a:pt x="228" y="593"/>
                </a:lnTo>
                <a:lnTo>
                  <a:pt x="224" y="580"/>
                </a:lnTo>
                <a:lnTo>
                  <a:pt x="228" y="580"/>
                </a:lnTo>
                <a:lnTo>
                  <a:pt x="232" y="578"/>
                </a:lnTo>
                <a:lnTo>
                  <a:pt x="232" y="573"/>
                </a:lnTo>
                <a:lnTo>
                  <a:pt x="231" y="565"/>
                </a:lnTo>
                <a:lnTo>
                  <a:pt x="228" y="545"/>
                </a:lnTo>
                <a:lnTo>
                  <a:pt x="225" y="513"/>
                </a:lnTo>
                <a:lnTo>
                  <a:pt x="224" y="482"/>
                </a:lnTo>
                <a:lnTo>
                  <a:pt x="224" y="465"/>
                </a:lnTo>
                <a:lnTo>
                  <a:pt x="227" y="451"/>
                </a:lnTo>
                <a:lnTo>
                  <a:pt x="233" y="429"/>
                </a:lnTo>
                <a:lnTo>
                  <a:pt x="239" y="406"/>
                </a:lnTo>
                <a:lnTo>
                  <a:pt x="243" y="391"/>
                </a:lnTo>
                <a:lnTo>
                  <a:pt x="250" y="410"/>
                </a:lnTo>
                <a:lnTo>
                  <a:pt x="259" y="432"/>
                </a:lnTo>
                <a:lnTo>
                  <a:pt x="268" y="453"/>
                </a:lnTo>
                <a:lnTo>
                  <a:pt x="272" y="472"/>
                </a:lnTo>
                <a:lnTo>
                  <a:pt x="270" y="495"/>
                </a:lnTo>
                <a:lnTo>
                  <a:pt x="268" y="526"/>
                </a:lnTo>
                <a:lnTo>
                  <a:pt x="265" y="556"/>
                </a:lnTo>
                <a:lnTo>
                  <a:pt x="264" y="578"/>
                </a:lnTo>
                <a:lnTo>
                  <a:pt x="266" y="579"/>
                </a:lnTo>
                <a:lnTo>
                  <a:pt x="270" y="580"/>
                </a:lnTo>
                <a:lnTo>
                  <a:pt x="272" y="581"/>
                </a:lnTo>
                <a:lnTo>
                  <a:pt x="273" y="581"/>
                </a:lnTo>
                <a:lnTo>
                  <a:pt x="272" y="587"/>
                </a:lnTo>
                <a:lnTo>
                  <a:pt x="270" y="594"/>
                </a:lnTo>
                <a:lnTo>
                  <a:pt x="270" y="602"/>
                </a:lnTo>
                <a:lnTo>
                  <a:pt x="273" y="609"/>
                </a:lnTo>
                <a:lnTo>
                  <a:pt x="277" y="615"/>
                </a:lnTo>
                <a:lnTo>
                  <a:pt x="284" y="621"/>
                </a:lnTo>
                <a:lnTo>
                  <a:pt x="295" y="624"/>
                </a:lnTo>
                <a:lnTo>
                  <a:pt x="309" y="625"/>
                </a:lnTo>
                <a:lnTo>
                  <a:pt x="323" y="624"/>
                </a:lnTo>
                <a:lnTo>
                  <a:pt x="333" y="622"/>
                </a:lnTo>
                <a:lnTo>
                  <a:pt x="339" y="617"/>
                </a:lnTo>
                <a:lnTo>
                  <a:pt x="343" y="613"/>
                </a:lnTo>
                <a:lnTo>
                  <a:pt x="344" y="608"/>
                </a:lnTo>
                <a:lnTo>
                  <a:pt x="344" y="603"/>
                </a:lnTo>
                <a:lnTo>
                  <a:pt x="343" y="600"/>
                </a:lnTo>
                <a:lnTo>
                  <a:pt x="342" y="598"/>
                </a:lnTo>
                <a:lnTo>
                  <a:pt x="339" y="593"/>
                </a:lnTo>
                <a:lnTo>
                  <a:pt x="335" y="590"/>
                </a:lnTo>
                <a:lnTo>
                  <a:pt x="333" y="586"/>
                </a:lnTo>
                <a:lnTo>
                  <a:pt x="332" y="585"/>
                </a:lnTo>
                <a:lnTo>
                  <a:pt x="336" y="586"/>
                </a:lnTo>
                <a:lnTo>
                  <a:pt x="340" y="585"/>
                </a:lnTo>
                <a:lnTo>
                  <a:pt x="342" y="584"/>
                </a:lnTo>
                <a:lnTo>
                  <a:pt x="343" y="584"/>
                </a:lnTo>
                <a:lnTo>
                  <a:pt x="343" y="562"/>
                </a:lnTo>
                <a:lnTo>
                  <a:pt x="343" y="525"/>
                </a:lnTo>
                <a:lnTo>
                  <a:pt x="343" y="488"/>
                </a:lnTo>
                <a:lnTo>
                  <a:pt x="344" y="467"/>
                </a:lnTo>
                <a:lnTo>
                  <a:pt x="344" y="450"/>
                </a:lnTo>
                <a:lnTo>
                  <a:pt x="342" y="421"/>
                </a:lnTo>
                <a:lnTo>
                  <a:pt x="340" y="392"/>
                </a:lnTo>
                <a:lnTo>
                  <a:pt x="339" y="376"/>
                </a:lnTo>
                <a:lnTo>
                  <a:pt x="339" y="364"/>
                </a:lnTo>
                <a:lnTo>
                  <a:pt x="340" y="345"/>
                </a:lnTo>
                <a:lnTo>
                  <a:pt x="340" y="327"/>
                </a:lnTo>
                <a:lnTo>
                  <a:pt x="338" y="315"/>
                </a:lnTo>
                <a:lnTo>
                  <a:pt x="342" y="301"/>
                </a:lnTo>
                <a:lnTo>
                  <a:pt x="344" y="276"/>
                </a:lnTo>
                <a:lnTo>
                  <a:pt x="346" y="240"/>
                </a:lnTo>
                <a:lnTo>
                  <a:pt x="342" y="202"/>
                </a:lnTo>
                <a:lnTo>
                  <a:pt x="347" y="208"/>
                </a:lnTo>
                <a:lnTo>
                  <a:pt x="354" y="215"/>
                </a:lnTo>
                <a:lnTo>
                  <a:pt x="362" y="222"/>
                </a:lnTo>
                <a:lnTo>
                  <a:pt x="372" y="230"/>
                </a:lnTo>
                <a:lnTo>
                  <a:pt x="380" y="237"/>
                </a:lnTo>
                <a:lnTo>
                  <a:pt x="388" y="244"/>
                </a:lnTo>
                <a:lnTo>
                  <a:pt x="395" y="248"/>
                </a:lnTo>
                <a:lnTo>
                  <a:pt x="401" y="252"/>
                </a:lnTo>
                <a:lnTo>
                  <a:pt x="405" y="257"/>
                </a:lnTo>
                <a:lnTo>
                  <a:pt x="412" y="264"/>
                </a:lnTo>
                <a:lnTo>
                  <a:pt x="420" y="274"/>
                </a:lnTo>
                <a:lnTo>
                  <a:pt x="428" y="282"/>
                </a:lnTo>
                <a:lnTo>
                  <a:pt x="436" y="291"/>
                </a:lnTo>
                <a:lnTo>
                  <a:pt x="443" y="298"/>
                </a:lnTo>
                <a:lnTo>
                  <a:pt x="450" y="304"/>
                </a:lnTo>
                <a:lnTo>
                  <a:pt x="453" y="306"/>
                </a:lnTo>
                <a:lnTo>
                  <a:pt x="457" y="312"/>
                </a:lnTo>
                <a:lnTo>
                  <a:pt x="462" y="319"/>
                </a:lnTo>
                <a:lnTo>
                  <a:pt x="467" y="324"/>
                </a:lnTo>
                <a:lnTo>
                  <a:pt x="471" y="328"/>
                </a:lnTo>
                <a:lnTo>
                  <a:pt x="475" y="327"/>
                </a:lnTo>
                <a:lnTo>
                  <a:pt x="479" y="325"/>
                </a:lnTo>
                <a:lnTo>
                  <a:pt x="482" y="325"/>
                </a:lnTo>
                <a:lnTo>
                  <a:pt x="486" y="327"/>
                </a:lnTo>
                <a:lnTo>
                  <a:pt x="493" y="327"/>
                </a:lnTo>
                <a:lnTo>
                  <a:pt x="501" y="323"/>
                </a:lnTo>
                <a:lnTo>
                  <a:pt x="509" y="315"/>
                </a:lnTo>
                <a:lnTo>
                  <a:pt x="512" y="301"/>
                </a:lnTo>
                <a:lnTo>
                  <a:pt x="508" y="290"/>
                </a:lnTo>
                <a:lnTo>
                  <a:pt x="499" y="285"/>
                </a:lnTo>
                <a:lnTo>
                  <a:pt x="488" y="283"/>
                </a:lnTo>
                <a:lnTo>
                  <a:pt x="479" y="277"/>
                </a:lnTo>
                <a:lnTo>
                  <a:pt x="475" y="271"/>
                </a:lnTo>
                <a:lnTo>
                  <a:pt x="469" y="263"/>
                </a:lnTo>
                <a:lnTo>
                  <a:pt x="462" y="253"/>
                </a:lnTo>
                <a:lnTo>
                  <a:pt x="454" y="241"/>
                </a:lnTo>
                <a:lnTo>
                  <a:pt x="446" y="230"/>
                </a:lnTo>
                <a:lnTo>
                  <a:pt x="439" y="219"/>
                </a:lnTo>
                <a:lnTo>
                  <a:pt x="432" y="211"/>
                </a:lnTo>
                <a:lnTo>
                  <a:pt x="428" y="205"/>
                </a:lnTo>
                <a:lnTo>
                  <a:pt x="424" y="200"/>
                </a:lnTo>
                <a:lnTo>
                  <a:pt x="416" y="190"/>
                </a:lnTo>
                <a:lnTo>
                  <a:pt x="406" y="181"/>
                </a:lnTo>
                <a:lnTo>
                  <a:pt x="397" y="170"/>
                </a:lnTo>
                <a:lnTo>
                  <a:pt x="387" y="159"/>
                </a:lnTo>
                <a:lnTo>
                  <a:pt x="377" y="150"/>
                </a:lnTo>
                <a:lnTo>
                  <a:pt x="369" y="142"/>
                </a:lnTo>
                <a:lnTo>
                  <a:pt x="365" y="136"/>
                </a:lnTo>
                <a:lnTo>
                  <a:pt x="360" y="132"/>
                </a:lnTo>
                <a:lnTo>
                  <a:pt x="353" y="128"/>
                </a:lnTo>
                <a:lnTo>
                  <a:pt x="344" y="125"/>
                </a:lnTo>
                <a:lnTo>
                  <a:pt x="336" y="122"/>
                </a:lnTo>
                <a:lnTo>
                  <a:pt x="327" y="120"/>
                </a:lnTo>
                <a:lnTo>
                  <a:pt x="317" y="119"/>
                </a:lnTo>
                <a:lnTo>
                  <a:pt x="309" y="119"/>
                </a:lnTo>
                <a:lnTo>
                  <a:pt x="302" y="119"/>
                </a:lnTo>
                <a:lnTo>
                  <a:pt x="305" y="113"/>
                </a:lnTo>
                <a:lnTo>
                  <a:pt x="306" y="110"/>
                </a:lnTo>
                <a:lnTo>
                  <a:pt x="303" y="106"/>
                </a:lnTo>
                <a:lnTo>
                  <a:pt x="294" y="103"/>
                </a:lnTo>
                <a:lnTo>
                  <a:pt x="298" y="99"/>
                </a:lnTo>
                <a:lnTo>
                  <a:pt x="301" y="94"/>
                </a:lnTo>
                <a:lnTo>
                  <a:pt x="302" y="89"/>
                </a:lnTo>
                <a:lnTo>
                  <a:pt x="302" y="86"/>
                </a:lnTo>
                <a:lnTo>
                  <a:pt x="309" y="82"/>
                </a:lnTo>
                <a:lnTo>
                  <a:pt x="313" y="68"/>
                </a:lnTo>
                <a:lnTo>
                  <a:pt x="313" y="54"/>
                </a:lnTo>
                <a:lnTo>
                  <a:pt x="305" y="52"/>
                </a:lnTo>
                <a:close/>
              </a:path>
            </a:pathLst>
          </a:custGeom>
          <a:solidFill>
            <a:srgbClr val="96969A"/>
          </a:solidFill>
          <a:ln w="9525">
            <a:noFill/>
            <a:round/>
            <a:headEnd/>
            <a:tailEnd/>
          </a:ln>
        </p:spPr>
        <p:txBody>
          <a:bodyPr/>
          <a:lstStyle/>
          <a:p>
            <a:endParaRPr lang="el-GR"/>
          </a:p>
        </p:txBody>
      </p:sp>
      <p:sp>
        <p:nvSpPr>
          <p:cNvPr id="224300" name="Freeform 44"/>
          <p:cNvSpPr>
            <a:spLocks/>
          </p:cNvSpPr>
          <p:nvPr/>
        </p:nvSpPr>
        <p:spPr bwMode="auto">
          <a:xfrm>
            <a:off x="5464175" y="2806700"/>
            <a:ext cx="171450" cy="317500"/>
          </a:xfrm>
          <a:custGeom>
            <a:avLst/>
            <a:gdLst/>
            <a:ahLst/>
            <a:cxnLst>
              <a:cxn ang="0">
                <a:pos x="265" y="117"/>
              </a:cxn>
              <a:cxn ang="0">
                <a:pos x="274" y="75"/>
              </a:cxn>
              <a:cxn ang="0">
                <a:pos x="269" y="49"/>
              </a:cxn>
              <a:cxn ang="0">
                <a:pos x="281" y="27"/>
              </a:cxn>
              <a:cxn ang="0">
                <a:pos x="254" y="12"/>
              </a:cxn>
              <a:cxn ang="0">
                <a:pos x="247" y="26"/>
              </a:cxn>
              <a:cxn ang="0">
                <a:pos x="247" y="44"/>
              </a:cxn>
              <a:cxn ang="0">
                <a:pos x="248" y="57"/>
              </a:cxn>
              <a:cxn ang="0">
                <a:pos x="241" y="82"/>
              </a:cxn>
              <a:cxn ang="0">
                <a:pos x="239" y="94"/>
              </a:cxn>
              <a:cxn ang="0">
                <a:pos x="222" y="92"/>
              </a:cxn>
              <a:cxn ang="0">
                <a:pos x="199" y="94"/>
              </a:cxn>
              <a:cxn ang="0">
                <a:pos x="200" y="65"/>
              </a:cxn>
              <a:cxn ang="0">
                <a:pos x="180" y="20"/>
              </a:cxn>
              <a:cxn ang="0">
                <a:pos x="158" y="3"/>
              </a:cxn>
              <a:cxn ang="0">
                <a:pos x="136" y="3"/>
              </a:cxn>
              <a:cxn ang="0">
                <a:pos x="112" y="7"/>
              </a:cxn>
              <a:cxn ang="0">
                <a:pos x="97" y="47"/>
              </a:cxn>
              <a:cxn ang="0">
                <a:pos x="97" y="97"/>
              </a:cxn>
              <a:cxn ang="0">
                <a:pos x="74" y="94"/>
              </a:cxn>
              <a:cxn ang="0">
                <a:pos x="51" y="98"/>
              </a:cxn>
              <a:cxn ang="0">
                <a:pos x="44" y="86"/>
              </a:cxn>
              <a:cxn ang="0">
                <a:pos x="33" y="48"/>
              </a:cxn>
              <a:cxn ang="0">
                <a:pos x="30" y="16"/>
              </a:cxn>
              <a:cxn ang="0">
                <a:pos x="0" y="19"/>
              </a:cxn>
              <a:cxn ang="0">
                <a:pos x="1" y="34"/>
              </a:cxn>
              <a:cxn ang="0">
                <a:pos x="14" y="50"/>
              </a:cxn>
              <a:cxn ang="0">
                <a:pos x="19" y="103"/>
              </a:cxn>
              <a:cxn ang="0">
                <a:pos x="42" y="122"/>
              </a:cxn>
              <a:cxn ang="0">
                <a:pos x="45" y="125"/>
              </a:cxn>
              <a:cxn ang="0">
                <a:pos x="47" y="132"/>
              </a:cxn>
              <a:cxn ang="0">
                <a:pos x="64" y="132"/>
              </a:cxn>
              <a:cxn ang="0">
                <a:pos x="90" y="131"/>
              </a:cxn>
              <a:cxn ang="0">
                <a:pos x="99" y="150"/>
              </a:cxn>
              <a:cxn ang="0">
                <a:pos x="86" y="259"/>
              </a:cxn>
              <a:cxn ang="0">
                <a:pos x="112" y="259"/>
              </a:cxn>
              <a:cxn ang="0">
                <a:pos x="127" y="296"/>
              </a:cxn>
              <a:cxn ang="0">
                <a:pos x="126" y="327"/>
              </a:cxn>
              <a:cxn ang="0">
                <a:pos x="97" y="335"/>
              </a:cxn>
              <a:cxn ang="0">
                <a:pos x="95" y="346"/>
              </a:cxn>
              <a:cxn ang="0">
                <a:pos x="116" y="347"/>
              </a:cxn>
              <a:cxn ang="0">
                <a:pos x="147" y="346"/>
              </a:cxn>
              <a:cxn ang="0">
                <a:pos x="163" y="346"/>
              </a:cxn>
              <a:cxn ang="0">
                <a:pos x="151" y="293"/>
              </a:cxn>
              <a:cxn ang="0">
                <a:pos x="167" y="260"/>
              </a:cxn>
              <a:cxn ang="0">
                <a:pos x="178" y="264"/>
              </a:cxn>
              <a:cxn ang="0">
                <a:pos x="174" y="333"/>
              </a:cxn>
              <a:cxn ang="0">
                <a:pos x="181" y="346"/>
              </a:cxn>
              <a:cxn ang="0">
                <a:pos x="210" y="347"/>
              </a:cxn>
              <a:cxn ang="0">
                <a:pos x="234" y="347"/>
              </a:cxn>
              <a:cxn ang="0">
                <a:pos x="243" y="338"/>
              </a:cxn>
              <a:cxn ang="0">
                <a:pos x="221" y="331"/>
              </a:cxn>
              <a:cxn ang="0">
                <a:pos x="203" y="315"/>
              </a:cxn>
              <a:cxn ang="0">
                <a:pos x="210" y="259"/>
              </a:cxn>
              <a:cxn ang="0">
                <a:pos x="240" y="259"/>
              </a:cxn>
              <a:cxn ang="0">
                <a:pos x="234" y="235"/>
              </a:cxn>
              <a:cxn ang="0">
                <a:pos x="214" y="173"/>
              </a:cxn>
              <a:cxn ang="0">
                <a:pos x="196" y="128"/>
              </a:cxn>
              <a:cxn ang="0">
                <a:pos x="218" y="131"/>
              </a:cxn>
              <a:cxn ang="0">
                <a:pos x="243" y="133"/>
              </a:cxn>
              <a:cxn ang="0">
                <a:pos x="250" y="132"/>
              </a:cxn>
              <a:cxn ang="0">
                <a:pos x="250" y="121"/>
              </a:cxn>
            </a:cxnLst>
            <a:rect l="0" t="0" r="r" b="b"/>
            <a:pathLst>
              <a:path w="281" h="347">
                <a:moveTo>
                  <a:pt x="250" y="121"/>
                </a:moveTo>
                <a:lnTo>
                  <a:pt x="258" y="121"/>
                </a:lnTo>
                <a:lnTo>
                  <a:pt x="265" y="117"/>
                </a:lnTo>
                <a:lnTo>
                  <a:pt x="270" y="109"/>
                </a:lnTo>
                <a:lnTo>
                  <a:pt x="273" y="95"/>
                </a:lnTo>
                <a:lnTo>
                  <a:pt x="274" y="75"/>
                </a:lnTo>
                <a:lnTo>
                  <a:pt x="273" y="61"/>
                </a:lnTo>
                <a:lnTo>
                  <a:pt x="270" y="54"/>
                </a:lnTo>
                <a:lnTo>
                  <a:pt x="269" y="49"/>
                </a:lnTo>
                <a:lnTo>
                  <a:pt x="274" y="44"/>
                </a:lnTo>
                <a:lnTo>
                  <a:pt x="280" y="35"/>
                </a:lnTo>
                <a:lnTo>
                  <a:pt x="281" y="27"/>
                </a:lnTo>
                <a:lnTo>
                  <a:pt x="274" y="19"/>
                </a:lnTo>
                <a:lnTo>
                  <a:pt x="263" y="14"/>
                </a:lnTo>
                <a:lnTo>
                  <a:pt x="254" y="12"/>
                </a:lnTo>
                <a:lnTo>
                  <a:pt x="248" y="15"/>
                </a:lnTo>
                <a:lnTo>
                  <a:pt x="247" y="20"/>
                </a:lnTo>
                <a:lnTo>
                  <a:pt x="247" y="26"/>
                </a:lnTo>
                <a:lnTo>
                  <a:pt x="247" y="31"/>
                </a:lnTo>
                <a:lnTo>
                  <a:pt x="245" y="37"/>
                </a:lnTo>
                <a:lnTo>
                  <a:pt x="247" y="44"/>
                </a:lnTo>
                <a:lnTo>
                  <a:pt x="248" y="47"/>
                </a:lnTo>
                <a:lnTo>
                  <a:pt x="248" y="52"/>
                </a:lnTo>
                <a:lnTo>
                  <a:pt x="248" y="57"/>
                </a:lnTo>
                <a:lnTo>
                  <a:pt x="245" y="65"/>
                </a:lnTo>
                <a:lnTo>
                  <a:pt x="244" y="72"/>
                </a:lnTo>
                <a:lnTo>
                  <a:pt x="241" y="82"/>
                </a:lnTo>
                <a:lnTo>
                  <a:pt x="241" y="91"/>
                </a:lnTo>
                <a:lnTo>
                  <a:pt x="241" y="97"/>
                </a:lnTo>
                <a:lnTo>
                  <a:pt x="239" y="94"/>
                </a:lnTo>
                <a:lnTo>
                  <a:pt x="234" y="93"/>
                </a:lnTo>
                <a:lnTo>
                  <a:pt x="229" y="93"/>
                </a:lnTo>
                <a:lnTo>
                  <a:pt x="222" y="92"/>
                </a:lnTo>
                <a:lnTo>
                  <a:pt x="214" y="93"/>
                </a:lnTo>
                <a:lnTo>
                  <a:pt x="206" y="93"/>
                </a:lnTo>
                <a:lnTo>
                  <a:pt x="199" y="94"/>
                </a:lnTo>
                <a:lnTo>
                  <a:pt x="192" y="95"/>
                </a:lnTo>
                <a:lnTo>
                  <a:pt x="197" y="83"/>
                </a:lnTo>
                <a:lnTo>
                  <a:pt x="200" y="65"/>
                </a:lnTo>
                <a:lnTo>
                  <a:pt x="199" y="47"/>
                </a:lnTo>
                <a:lnTo>
                  <a:pt x="188" y="29"/>
                </a:lnTo>
                <a:lnTo>
                  <a:pt x="180" y="20"/>
                </a:lnTo>
                <a:lnTo>
                  <a:pt x="171" y="14"/>
                </a:lnTo>
                <a:lnTo>
                  <a:pt x="164" y="8"/>
                </a:lnTo>
                <a:lnTo>
                  <a:pt x="158" y="3"/>
                </a:lnTo>
                <a:lnTo>
                  <a:pt x="151" y="0"/>
                </a:lnTo>
                <a:lnTo>
                  <a:pt x="144" y="0"/>
                </a:lnTo>
                <a:lnTo>
                  <a:pt x="136" y="3"/>
                </a:lnTo>
                <a:lnTo>
                  <a:pt x="127" y="9"/>
                </a:lnTo>
                <a:lnTo>
                  <a:pt x="121" y="5"/>
                </a:lnTo>
                <a:lnTo>
                  <a:pt x="112" y="7"/>
                </a:lnTo>
                <a:lnTo>
                  <a:pt x="106" y="14"/>
                </a:lnTo>
                <a:lnTo>
                  <a:pt x="101" y="29"/>
                </a:lnTo>
                <a:lnTo>
                  <a:pt x="97" y="47"/>
                </a:lnTo>
                <a:lnTo>
                  <a:pt x="92" y="65"/>
                </a:lnTo>
                <a:lnTo>
                  <a:pt x="89" y="83"/>
                </a:lnTo>
                <a:lnTo>
                  <a:pt x="97" y="97"/>
                </a:lnTo>
                <a:lnTo>
                  <a:pt x="90" y="95"/>
                </a:lnTo>
                <a:lnTo>
                  <a:pt x="82" y="94"/>
                </a:lnTo>
                <a:lnTo>
                  <a:pt x="74" y="94"/>
                </a:lnTo>
                <a:lnTo>
                  <a:pt x="66" y="95"/>
                </a:lnTo>
                <a:lnTo>
                  <a:pt x="58" y="97"/>
                </a:lnTo>
                <a:lnTo>
                  <a:pt x="51" y="98"/>
                </a:lnTo>
                <a:lnTo>
                  <a:pt x="47" y="99"/>
                </a:lnTo>
                <a:lnTo>
                  <a:pt x="45" y="99"/>
                </a:lnTo>
                <a:lnTo>
                  <a:pt x="44" y="86"/>
                </a:lnTo>
                <a:lnTo>
                  <a:pt x="41" y="71"/>
                </a:lnTo>
                <a:lnTo>
                  <a:pt x="37" y="57"/>
                </a:lnTo>
                <a:lnTo>
                  <a:pt x="33" y="48"/>
                </a:lnTo>
                <a:lnTo>
                  <a:pt x="34" y="37"/>
                </a:lnTo>
                <a:lnTo>
                  <a:pt x="36" y="25"/>
                </a:lnTo>
                <a:lnTo>
                  <a:pt x="30" y="16"/>
                </a:lnTo>
                <a:lnTo>
                  <a:pt x="15" y="14"/>
                </a:lnTo>
                <a:lnTo>
                  <a:pt x="4" y="16"/>
                </a:lnTo>
                <a:lnTo>
                  <a:pt x="0" y="19"/>
                </a:lnTo>
                <a:lnTo>
                  <a:pt x="0" y="25"/>
                </a:lnTo>
                <a:lnTo>
                  <a:pt x="0" y="29"/>
                </a:lnTo>
                <a:lnTo>
                  <a:pt x="1" y="34"/>
                </a:lnTo>
                <a:lnTo>
                  <a:pt x="7" y="40"/>
                </a:lnTo>
                <a:lnTo>
                  <a:pt x="12" y="46"/>
                </a:lnTo>
                <a:lnTo>
                  <a:pt x="14" y="50"/>
                </a:lnTo>
                <a:lnTo>
                  <a:pt x="12" y="61"/>
                </a:lnTo>
                <a:lnTo>
                  <a:pt x="14" y="82"/>
                </a:lnTo>
                <a:lnTo>
                  <a:pt x="19" y="103"/>
                </a:lnTo>
                <a:lnTo>
                  <a:pt x="30" y="118"/>
                </a:lnTo>
                <a:lnTo>
                  <a:pt x="37" y="122"/>
                </a:lnTo>
                <a:lnTo>
                  <a:pt x="42" y="122"/>
                </a:lnTo>
                <a:lnTo>
                  <a:pt x="44" y="122"/>
                </a:lnTo>
                <a:lnTo>
                  <a:pt x="45" y="122"/>
                </a:lnTo>
                <a:lnTo>
                  <a:pt x="45" y="125"/>
                </a:lnTo>
                <a:lnTo>
                  <a:pt x="47" y="129"/>
                </a:lnTo>
                <a:lnTo>
                  <a:pt x="47" y="131"/>
                </a:lnTo>
                <a:lnTo>
                  <a:pt x="47" y="132"/>
                </a:lnTo>
                <a:lnTo>
                  <a:pt x="51" y="132"/>
                </a:lnTo>
                <a:lnTo>
                  <a:pt x="56" y="132"/>
                </a:lnTo>
                <a:lnTo>
                  <a:pt x="64" y="132"/>
                </a:lnTo>
                <a:lnTo>
                  <a:pt x="73" y="132"/>
                </a:lnTo>
                <a:lnTo>
                  <a:pt x="82" y="131"/>
                </a:lnTo>
                <a:lnTo>
                  <a:pt x="90" y="131"/>
                </a:lnTo>
                <a:lnTo>
                  <a:pt x="97" y="130"/>
                </a:lnTo>
                <a:lnTo>
                  <a:pt x="101" y="128"/>
                </a:lnTo>
                <a:lnTo>
                  <a:pt x="99" y="150"/>
                </a:lnTo>
                <a:lnTo>
                  <a:pt x="93" y="189"/>
                </a:lnTo>
                <a:lnTo>
                  <a:pt x="88" y="230"/>
                </a:lnTo>
                <a:lnTo>
                  <a:pt x="86" y="259"/>
                </a:lnTo>
                <a:lnTo>
                  <a:pt x="95" y="259"/>
                </a:lnTo>
                <a:lnTo>
                  <a:pt x="104" y="259"/>
                </a:lnTo>
                <a:lnTo>
                  <a:pt x="112" y="259"/>
                </a:lnTo>
                <a:lnTo>
                  <a:pt x="116" y="259"/>
                </a:lnTo>
                <a:lnTo>
                  <a:pt x="122" y="275"/>
                </a:lnTo>
                <a:lnTo>
                  <a:pt x="127" y="296"/>
                </a:lnTo>
                <a:lnTo>
                  <a:pt x="132" y="315"/>
                </a:lnTo>
                <a:lnTo>
                  <a:pt x="133" y="324"/>
                </a:lnTo>
                <a:lnTo>
                  <a:pt x="126" y="327"/>
                </a:lnTo>
                <a:lnTo>
                  <a:pt x="115" y="331"/>
                </a:lnTo>
                <a:lnTo>
                  <a:pt x="104" y="333"/>
                </a:lnTo>
                <a:lnTo>
                  <a:pt x="97" y="335"/>
                </a:lnTo>
                <a:lnTo>
                  <a:pt x="93" y="338"/>
                </a:lnTo>
                <a:lnTo>
                  <a:pt x="92" y="341"/>
                </a:lnTo>
                <a:lnTo>
                  <a:pt x="95" y="346"/>
                </a:lnTo>
                <a:lnTo>
                  <a:pt x="101" y="347"/>
                </a:lnTo>
                <a:lnTo>
                  <a:pt x="108" y="347"/>
                </a:lnTo>
                <a:lnTo>
                  <a:pt x="116" y="347"/>
                </a:lnTo>
                <a:lnTo>
                  <a:pt x="126" y="347"/>
                </a:lnTo>
                <a:lnTo>
                  <a:pt x="137" y="346"/>
                </a:lnTo>
                <a:lnTo>
                  <a:pt x="147" y="346"/>
                </a:lnTo>
                <a:lnTo>
                  <a:pt x="155" y="346"/>
                </a:lnTo>
                <a:lnTo>
                  <a:pt x="160" y="346"/>
                </a:lnTo>
                <a:lnTo>
                  <a:pt x="163" y="346"/>
                </a:lnTo>
                <a:lnTo>
                  <a:pt x="160" y="332"/>
                </a:lnTo>
                <a:lnTo>
                  <a:pt x="156" y="316"/>
                </a:lnTo>
                <a:lnTo>
                  <a:pt x="151" y="293"/>
                </a:lnTo>
                <a:lnTo>
                  <a:pt x="148" y="262"/>
                </a:lnTo>
                <a:lnTo>
                  <a:pt x="159" y="260"/>
                </a:lnTo>
                <a:lnTo>
                  <a:pt x="167" y="260"/>
                </a:lnTo>
                <a:lnTo>
                  <a:pt x="171" y="260"/>
                </a:lnTo>
                <a:lnTo>
                  <a:pt x="173" y="260"/>
                </a:lnTo>
                <a:lnTo>
                  <a:pt x="178" y="264"/>
                </a:lnTo>
                <a:lnTo>
                  <a:pt x="177" y="295"/>
                </a:lnTo>
                <a:lnTo>
                  <a:pt x="175" y="317"/>
                </a:lnTo>
                <a:lnTo>
                  <a:pt x="174" y="333"/>
                </a:lnTo>
                <a:lnTo>
                  <a:pt x="173" y="346"/>
                </a:lnTo>
                <a:lnTo>
                  <a:pt x="175" y="346"/>
                </a:lnTo>
                <a:lnTo>
                  <a:pt x="181" y="346"/>
                </a:lnTo>
                <a:lnTo>
                  <a:pt x="189" y="346"/>
                </a:lnTo>
                <a:lnTo>
                  <a:pt x="200" y="346"/>
                </a:lnTo>
                <a:lnTo>
                  <a:pt x="210" y="347"/>
                </a:lnTo>
                <a:lnTo>
                  <a:pt x="221" y="347"/>
                </a:lnTo>
                <a:lnTo>
                  <a:pt x="229" y="347"/>
                </a:lnTo>
                <a:lnTo>
                  <a:pt x="234" y="347"/>
                </a:lnTo>
                <a:lnTo>
                  <a:pt x="241" y="346"/>
                </a:lnTo>
                <a:lnTo>
                  <a:pt x="244" y="341"/>
                </a:lnTo>
                <a:lnTo>
                  <a:pt x="243" y="338"/>
                </a:lnTo>
                <a:lnTo>
                  <a:pt x="239" y="335"/>
                </a:lnTo>
                <a:lnTo>
                  <a:pt x="232" y="333"/>
                </a:lnTo>
                <a:lnTo>
                  <a:pt x="221" y="331"/>
                </a:lnTo>
                <a:lnTo>
                  <a:pt x="210" y="327"/>
                </a:lnTo>
                <a:lnTo>
                  <a:pt x="203" y="324"/>
                </a:lnTo>
                <a:lnTo>
                  <a:pt x="203" y="315"/>
                </a:lnTo>
                <a:lnTo>
                  <a:pt x="203" y="296"/>
                </a:lnTo>
                <a:lnTo>
                  <a:pt x="206" y="275"/>
                </a:lnTo>
                <a:lnTo>
                  <a:pt x="210" y="259"/>
                </a:lnTo>
                <a:lnTo>
                  <a:pt x="221" y="259"/>
                </a:lnTo>
                <a:lnTo>
                  <a:pt x="230" y="259"/>
                </a:lnTo>
                <a:lnTo>
                  <a:pt x="240" y="259"/>
                </a:lnTo>
                <a:lnTo>
                  <a:pt x="243" y="259"/>
                </a:lnTo>
                <a:lnTo>
                  <a:pt x="239" y="250"/>
                </a:lnTo>
                <a:lnTo>
                  <a:pt x="234" y="235"/>
                </a:lnTo>
                <a:lnTo>
                  <a:pt x="228" y="215"/>
                </a:lnTo>
                <a:lnTo>
                  <a:pt x="222" y="195"/>
                </a:lnTo>
                <a:lnTo>
                  <a:pt x="214" y="173"/>
                </a:lnTo>
                <a:lnTo>
                  <a:pt x="207" y="153"/>
                </a:lnTo>
                <a:lnTo>
                  <a:pt x="202" y="138"/>
                </a:lnTo>
                <a:lnTo>
                  <a:pt x="196" y="128"/>
                </a:lnTo>
                <a:lnTo>
                  <a:pt x="202" y="129"/>
                </a:lnTo>
                <a:lnTo>
                  <a:pt x="208" y="130"/>
                </a:lnTo>
                <a:lnTo>
                  <a:pt x="218" y="131"/>
                </a:lnTo>
                <a:lnTo>
                  <a:pt x="228" y="132"/>
                </a:lnTo>
                <a:lnTo>
                  <a:pt x="236" y="132"/>
                </a:lnTo>
                <a:lnTo>
                  <a:pt x="243" y="133"/>
                </a:lnTo>
                <a:lnTo>
                  <a:pt x="248" y="133"/>
                </a:lnTo>
                <a:lnTo>
                  <a:pt x="250" y="133"/>
                </a:lnTo>
                <a:lnTo>
                  <a:pt x="250" y="132"/>
                </a:lnTo>
                <a:lnTo>
                  <a:pt x="250" y="128"/>
                </a:lnTo>
                <a:lnTo>
                  <a:pt x="250" y="124"/>
                </a:lnTo>
                <a:lnTo>
                  <a:pt x="250" y="121"/>
                </a:lnTo>
                <a:close/>
              </a:path>
            </a:pathLst>
          </a:custGeom>
          <a:solidFill>
            <a:srgbClr val="96969A"/>
          </a:solidFill>
          <a:ln w="9525">
            <a:noFill/>
            <a:round/>
            <a:headEnd/>
            <a:tailEnd/>
          </a:ln>
        </p:spPr>
        <p:txBody>
          <a:bodyPr/>
          <a:lstStyle/>
          <a:p>
            <a:endParaRPr lang="el-GR"/>
          </a:p>
        </p:txBody>
      </p:sp>
      <p:sp>
        <p:nvSpPr>
          <p:cNvPr id="224301" name="AutoShape 45"/>
          <p:cNvSpPr>
            <a:spLocks noChangeAspect="1" noChangeArrowheads="1" noTextEdit="1"/>
          </p:cNvSpPr>
          <p:nvPr/>
        </p:nvSpPr>
        <p:spPr bwMode="auto">
          <a:xfrm>
            <a:off x="4606925" y="3852863"/>
            <a:ext cx="4024313" cy="504825"/>
          </a:xfrm>
          <a:prstGeom prst="rect">
            <a:avLst/>
          </a:prstGeom>
          <a:noFill/>
          <a:ln w="9525">
            <a:noFill/>
            <a:miter lim="800000"/>
            <a:headEnd/>
            <a:tailEnd/>
          </a:ln>
        </p:spPr>
        <p:txBody>
          <a:bodyPr/>
          <a:lstStyle/>
          <a:p>
            <a:endParaRPr lang="el-GR"/>
          </a:p>
        </p:txBody>
      </p:sp>
      <p:sp>
        <p:nvSpPr>
          <p:cNvPr id="224302" name="Freeform 46"/>
          <p:cNvSpPr>
            <a:spLocks/>
          </p:cNvSpPr>
          <p:nvPr/>
        </p:nvSpPr>
        <p:spPr bwMode="auto">
          <a:xfrm>
            <a:off x="7824788" y="4111625"/>
            <a:ext cx="187325" cy="238125"/>
          </a:xfrm>
          <a:custGeom>
            <a:avLst/>
            <a:gdLst/>
            <a:ahLst/>
            <a:cxnLst>
              <a:cxn ang="0">
                <a:pos x="193" y="106"/>
              </a:cxn>
              <a:cxn ang="0">
                <a:pos x="209" y="92"/>
              </a:cxn>
              <a:cxn ang="0">
                <a:pos x="230" y="73"/>
              </a:cxn>
              <a:cxn ang="0">
                <a:pos x="263" y="37"/>
              </a:cxn>
              <a:cxn ang="0">
                <a:pos x="270" y="17"/>
              </a:cxn>
              <a:cxn ang="0">
                <a:pos x="291" y="1"/>
              </a:cxn>
              <a:cxn ang="0">
                <a:pos x="305" y="20"/>
              </a:cxn>
              <a:cxn ang="0">
                <a:pos x="295" y="40"/>
              </a:cxn>
              <a:cxn ang="0">
                <a:pos x="272" y="67"/>
              </a:cxn>
              <a:cxn ang="0">
                <a:pos x="242" y="106"/>
              </a:cxn>
              <a:cxn ang="0">
                <a:pos x="219" y="140"/>
              </a:cxn>
              <a:cxn ang="0">
                <a:pos x="225" y="206"/>
              </a:cxn>
              <a:cxn ang="0">
                <a:pos x="250" y="271"/>
              </a:cxn>
              <a:cxn ang="0">
                <a:pos x="230" y="311"/>
              </a:cxn>
              <a:cxn ang="0">
                <a:pos x="231" y="352"/>
              </a:cxn>
              <a:cxn ang="0">
                <a:pos x="197" y="339"/>
              </a:cxn>
              <a:cxn ang="0">
                <a:pos x="186" y="295"/>
              </a:cxn>
              <a:cxn ang="0">
                <a:pos x="205" y="279"/>
              </a:cxn>
              <a:cxn ang="0">
                <a:pos x="181" y="255"/>
              </a:cxn>
              <a:cxn ang="0">
                <a:pos x="151" y="282"/>
              </a:cxn>
              <a:cxn ang="0">
                <a:pos x="163" y="324"/>
              </a:cxn>
              <a:cxn ang="0">
                <a:pos x="169" y="353"/>
              </a:cxn>
              <a:cxn ang="0">
                <a:pos x="140" y="390"/>
              </a:cxn>
              <a:cxn ang="0">
                <a:pos x="133" y="358"/>
              </a:cxn>
              <a:cxn ang="0">
                <a:pos x="135" y="349"/>
              </a:cxn>
              <a:cxn ang="0">
                <a:pos x="110" y="309"/>
              </a:cxn>
              <a:cxn ang="0">
                <a:pos x="114" y="238"/>
              </a:cxn>
              <a:cxn ang="0">
                <a:pos x="108" y="164"/>
              </a:cxn>
              <a:cxn ang="0">
                <a:pos x="67" y="115"/>
              </a:cxn>
              <a:cxn ang="0">
                <a:pos x="66" y="102"/>
              </a:cxn>
              <a:cxn ang="0">
                <a:pos x="51" y="78"/>
              </a:cxn>
              <a:cxn ang="0">
                <a:pos x="26" y="44"/>
              </a:cxn>
              <a:cxn ang="0">
                <a:pos x="14" y="33"/>
              </a:cxn>
              <a:cxn ang="0">
                <a:pos x="1" y="16"/>
              </a:cxn>
              <a:cxn ang="0">
                <a:pos x="25" y="0"/>
              </a:cxn>
              <a:cxn ang="0">
                <a:pos x="40" y="16"/>
              </a:cxn>
              <a:cxn ang="0">
                <a:pos x="58" y="41"/>
              </a:cxn>
              <a:cxn ang="0">
                <a:pos x="86" y="73"/>
              </a:cxn>
              <a:cxn ang="0">
                <a:pos x="115" y="95"/>
              </a:cxn>
              <a:cxn ang="0">
                <a:pos x="118" y="92"/>
              </a:cxn>
              <a:cxn ang="0">
                <a:pos x="118" y="85"/>
              </a:cxn>
              <a:cxn ang="0">
                <a:pos x="104" y="63"/>
              </a:cxn>
              <a:cxn ang="0">
                <a:pos x="107" y="21"/>
              </a:cxn>
              <a:cxn ang="0">
                <a:pos x="141" y="7"/>
              </a:cxn>
              <a:cxn ang="0">
                <a:pos x="180" y="13"/>
              </a:cxn>
              <a:cxn ang="0">
                <a:pos x="193" y="50"/>
              </a:cxn>
              <a:cxn ang="0">
                <a:pos x="196" y="78"/>
              </a:cxn>
              <a:cxn ang="0">
                <a:pos x="185" y="104"/>
              </a:cxn>
            </a:cxnLst>
            <a:rect l="0" t="0" r="r" b="b"/>
            <a:pathLst>
              <a:path w="305" h="390">
                <a:moveTo>
                  <a:pt x="181" y="108"/>
                </a:moveTo>
                <a:lnTo>
                  <a:pt x="182" y="108"/>
                </a:lnTo>
                <a:lnTo>
                  <a:pt x="188" y="107"/>
                </a:lnTo>
                <a:lnTo>
                  <a:pt x="193" y="106"/>
                </a:lnTo>
                <a:lnTo>
                  <a:pt x="197" y="106"/>
                </a:lnTo>
                <a:lnTo>
                  <a:pt x="198" y="103"/>
                </a:lnTo>
                <a:lnTo>
                  <a:pt x="203" y="98"/>
                </a:lnTo>
                <a:lnTo>
                  <a:pt x="209" y="92"/>
                </a:lnTo>
                <a:lnTo>
                  <a:pt x="214" y="91"/>
                </a:lnTo>
                <a:lnTo>
                  <a:pt x="217" y="87"/>
                </a:lnTo>
                <a:lnTo>
                  <a:pt x="222" y="81"/>
                </a:lnTo>
                <a:lnTo>
                  <a:pt x="230" y="73"/>
                </a:lnTo>
                <a:lnTo>
                  <a:pt x="238" y="63"/>
                </a:lnTo>
                <a:lnTo>
                  <a:pt x="247" y="53"/>
                </a:lnTo>
                <a:lnTo>
                  <a:pt x="256" y="44"/>
                </a:lnTo>
                <a:lnTo>
                  <a:pt x="263" y="37"/>
                </a:lnTo>
                <a:lnTo>
                  <a:pt x="268" y="32"/>
                </a:lnTo>
                <a:lnTo>
                  <a:pt x="270" y="29"/>
                </a:lnTo>
                <a:lnTo>
                  <a:pt x="270" y="24"/>
                </a:lnTo>
                <a:lnTo>
                  <a:pt x="270" y="17"/>
                </a:lnTo>
                <a:lnTo>
                  <a:pt x="271" y="10"/>
                </a:lnTo>
                <a:lnTo>
                  <a:pt x="275" y="5"/>
                </a:lnTo>
                <a:lnTo>
                  <a:pt x="283" y="1"/>
                </a:lnTo>
                <a:lnTo>
                  <a:pt x="291" y="1"/>
                </a:lnTo>
                <a:lnTo>
                  <a:pt x="297" y="5"/>
                </a:lnTo>
                <a:lnTo>
                  <a:pt x="301" y="10"/>
                </a:lnTo>
                <a:lnTo>
                  <a:pt x="304" y="14"/>
                </a:lnTo>
                <a:lnTo>
                  <a:pt x="305" y="20"/>
                </a:lnTo>
                <a:lnTo>
                  <a:pt x="305" y="25"/>
                </a:lnTo>
                <a:lnTo>
                  <a:pt x="304" y="30"/>
                </a:lnTo>
                <a:lnTo>
                  <a:pt x="300" y="36"/>
                </a:lnTo>
                <a:lnTo>
                  <a:pt x="295" y="40"/>
                </a:lnTo>
                <a:lnTo>
                  <a:pt x="288" y="44"/>
                </a:lnTo>
                <a:lnTo>
                  <a:pt x="285" y="50"/>
                </a:lnTo>
                <a:lnTo>
                  <a:pt x="280" y="58"/>
                </a:lnTo>
                <a:lnTo>
                  <a:pt x="272" y="67"/>
                </a:lnTo>
                <a:lnTo>
                  <a:pt x="266" y="78"/>
                </a:lnTo>
                <a:lnTo>
                  <a:pt x="256" y="89"/>
                </a:lnTo>
                <a:lnTo>
                  <a:pt x="248" y="98"/>
                </a:lnTo>
                <a:lnTo>
                  <a:pt x="242" y="106"/>
                </a:lnTo>
                <a:lnTo>
                  <a:pt x="235" y="112"/>
                </a:lnTo>
                <a:lnTo>
                  <a:pt x="237" y="120"/>
                </a:lnTo>
                <a:lnTo>
                  <a:pt x="229" y="131"/>
                </a:lnTo>
                <a:lnTo>
                  <a:pt x="219" y="140"/>
                </a:lnTo>
                <a:lnTo>
                  <a:pt x="214" y="149"/>
                </a:lnTo>
                <a:lnTo>
                  <a:pt x="215" y="164"/>
                </a:lnTo>
                <a:lnTo>
                  <a:pt x="221" y="186"/>
                </a:lnTo>
                <a:lnTo>
                  <a:pt x="225" y="206"/>
                </a:lnTo>
                <a:lnTo>
                  <a:pt x="223" y="217"/>
                </a:lnTo>
                <a:lnTo>
                  <a:pt x="233" y="231"/>
                </a:lnTo>
                <a:lnTo>
                  <a:pt x="243" y="251"/>
                </a:lnTo>
                <a:lnTo>
                  <a:pt x="250" y="271"/>
                </a:lnTo>
                <a:lnTo>
                  <a:pt x="250" y="283"/>
                </a:lnTo>
                <a:lnTo>
                  <a:pt x="243" y="290"/>
                </a:lnTo>
                <a:lnTo>
                  <a:pt x="238" y="300"/>
                </a:lnTo>
                <a:lnTo>
                  <a:pt x="230" y="311"/>
                </a:lnTo>
                <a:lnTo>
                  <a:pt x="222" y="321"/>
                </a:lnTo>
                <a:lnTo>
                  <a:pt x="226" y="329"/>
                </a:lnTo>
                <a:lnTo>
                  <a:pt x="231" y="340"/>
                </a:lnTo>
                <a:lnTo>
                  <a:pt x="231" y="352"/>
                </a:lnTo>
                <a:lnTo>
                  <a:pt x="225" y="358"/>
                </a:lnTo>
                <a:lnTo>
                  <a:pt x="214" y="357"/>
                </a:lnTo>
                <a:lnTo>
                  <a:pt x="206" y="349"/>
                </a:lnTo>
                <a:lnTo>
                  <a:pt x="197" y="339"/>
                </a:lnTo>
                <a:lnTo>
                  <a:pt x="188" y="324"/>
                </a:lnTo>
                <a:lnTo>
                  <a:pt x="181" y="311"/>
                </a:lnTo>
                <a:lnTo>
                  <a:pt x="182" y="301"/>
                </a:lnTo>
                <a:lnTo>
                  <a:pt x="186" y="295"/>
                </a:lnTo>
                <a:lnTo>
                  <a:pt x="193" y="292"/>
                </a:lnTo>
                <a:lnTo>
                  <a:pt x="197" y="290"/>
                </a:lnTo>
                <a:lnTo>
                  <a:pt x="201" y="284"/>
                </a:lnTo>
                <a:lnTo>
                  <a:pt x="205" y="279"/>
                </a:lnTo>
                <a:lnTo>
                  <a:pt x="207" y="272"/>
                </a:lnTo>
                <a:lnTo>
                  <a:pt x="200" y="264"/>
                </a:lnTo>
                <a:lnTo>
                  <a:pt x="190" y="258"/>
                </a:lnTo>
                <a:lnTo>
                  <a:pt x="181" y="255"/>
                </a:lnTo>
                <a:lnTo>
                  <a:pt x="173" y="257"/>
                </a:lnTo>
                <a:lnTo>
                  <a:pt x="166" y="263"/>
                </a:lnTo>
                <a:lnTo>
                  <a:pt x="159" y="272"/>
                </a:lnTo>
                <a:lnTo>
                  <a:pt x="151" y="282"/>
                </a:lnTo>
                <a:lnTo>
                  <a:pt x="144" y="290"/>
                </a:lnTo>
                <a:lnTo>
                  <a:pt x="156" y="303"/>
                </a:lnTo>
                <a:lnTo>
                  <a:pt x="161" y="315"/>
                </a:lnTo>
                <a:lnTo>
                  <a:pt x="163" y="324"/>
                </a:lnTo>
                <a:lnTo>
                  <a:pt x="161" y="328"/>
                </a:lnTo>
                <a:lnTo>
                  <a:pt x="173" y="335"/>
                </a:lnTo>
                <a:lnTo>
                  <a:pt x="174" y="344"/>
                </a:lnTo>
                <a:lnTo>
                  <a:pt x="169" y="353"/>
                </a:lnTo>
                <a:lnTo>
                  <a:pt x="164" y="365"/>
                </a:lnTo>
                <a:lnTo>
                  <a:pt x="157" y="376"/>
                </a:lnTo>
                <a:lnTo>
                  <a:pt x="149" y="385"/>
                </a:lnTo>
                <a:lnTo>
                  <a:pt x="140" y="390"/>
                </a:lnTo>
                <a:lnTo>
                  <a:pt x="131" y="389"/>
                </a:lnTo>
                <a:lnTo>
                  <a:pt x="126" y="382"/>
                </a:lnTo>
                <a:lnTo>
                  <a:pt x="128" y="370"/>
                </a:lnTo>
                <a:lnTo>
                  <a:pt x="133" y="358"/>
                </a:lnTo>
                <a:lnTo>
                  <a:pt x="137" y="349"/>
                </a:lnTo>
                <a:lnTo>
                  <a:pt x="137" y="349"/>
                </a:lnTo>
                <a:lnTo>
                  <a:pt x="136" y="349"/>
                </a:lnTo>
                <a:lnTo>
                  <a:pt x="135" y="349"/>
                </a:lnTo>
                <a:lnTo>
                  <a:pt x="131" y="349"/>
                </a:lnTo>
                <a:lnTo>
                  <a:pt x="128" y="342"/>
                </a:lnTo>
                <a:lnTo>
                  <a:pt x="120" y="327"/>
                </a:lnTo>
                <a:lnTo>
                  <a:pt x="110" y="309"/>
                </a:lnTo>
                <a:lnTo>
                  <a:pt x="99" y="298"/>
                </a:lnTo>
                <a:lnTo>
                  <a:pt x="96" y="284"/>
                </a:lnTo>
                <a:lnTo>
                  <a:pt x="103" y="262"/>
                </a:lnTo>
                <a:lnTo>
                  <a:pt x="114" y="238"/>
                </a:lnTo>
                <a:lnTo>
                  <a:pt x="123" y="219"/>
                </a:lnTo>
                <a:lnTo>
                  <a:pt x="115" y="210"/>
                </a:lnTo>
                <a:lnTo>
                  <a:pt x="111" y="190"/>
                </a:lnTo>
                <a:lnTo>
                  <a:pt x="108" y="164"/>
                </a:lnTo>
                <a:lnTo>
                  <a:pt x="99" y="139"/>
                </a:lnTo>
                <a:lnTo>
                  <a:pt x="85" y="128"/>
                </a:lnTo>
                <a:lnTo>
                  <a:pt x="74" y="122"/>
                </a:lnTo>
                <a:lnTo>
                  <a:pt x="67" y="115"/>
                </a:lnTo>
                <a:lnTo>
                  <a:pt x="65" y="111"/>
                </a:lnTo>
                <a:lnTo>
                  <a:pt x="63" y="107"/>
                </a:lnTo>
                <a:lnTo>
                  <a:pt x="65" y="104"/>
                </a:lnTo>
                <a:lnTo>
                  <a:pt x="66" y="102"/>
                </a:lnTo>
                <a:lnTo>
                  <a:pt x="67" y="98"/>
                </a:lnTo>
                <a:lnTo>
                  <a:pt x="63" y="92"/>
                </a:lnTo>
                <a:lnTo>
                  <a:pt x="58" y="86"/>
                </a:lnTo>
                <a:lnTo>
                  <a:pt x="51" y="78"/>
                </a:lnTo>
                <a:lnTo>
                  <a:pt x="45" y="69"/>
                </a:lnTo>
                <a:lnTo>
                  <a:pt x="37" y="59"/>
                </a:lnTo>
                <a:lnTo>
                  <a:pt x="32" y="51"/>
                </a:lnTo>
                <a:lnTo>
                  <a:pt x="26" y="44"/>
                </a:lnTo>
                <a:lnTo>
                  <a:pt x="24" y="38"/>
                </a:lnTo>
                <a:lnTo>
                  <a:pt x="21" y="36"/>
                </a:lnTo>
                <a:lnTo>
                  <a:pt x="18" y="34"/>
                </a:lnTo>
                <a:lnTo>
                  <a:pt x="14" y="33"/>
                </a:lnTo>
                <a:lnTo>
                  <a:pt x="11" y="33"/>
                </a:lnTo>
                <a:lnTo>
                  <a:pt x="3" y="28"/>
                </a:lnTo>
                <a:lnTo>
                  <a:pt x="0" y="22"/>
                </a:lnTo>
                <a:lnTo>
                  <a:pt x="1" y="16"/>
                </a:lnTo>
                <a:lnTo>
                  <a:pt x="5" y="9"/>
                </a:lnTo>
                <a:lnTo>
                  <a:pt x="11" y="3"/>
                </a:lnTo>
                <a:lnTo>
                  <a:pt x="18" y="0"/>
                </a:lnTo>
                <a:lnTo>
                  <a:pt x="25" y="0"/>
                </a:lnTo>
                <a:lnTo>
                  <a:pt x="30" y="3"/>
                </a:lnTo>
                <a:lnTo>
                  <a:pt x="34" y="7"/>
                </a:lnTo>
                <a:lnTo>
                  <a:pt x="38" y="10"/>
                </a:lnTo>
                <a:lnTo>
                  <a:pt x="40" y="16"/>
                </a:lnTo>
                <a:lnTo>
                  <a:pt x="40" y="24"/>
                </a:lnTo>
                <a:lnTo>
                  <a:pt x="45" y="28"/>
                </a:lnTo>
                <a:lnTo>
                  <a:pt x="51" y="33"/>
                </a:lnTo>
                <a:lnTo>
                  <a:pt x="58" y="41"/>
                </a:lnTo>
                <a:lnTo>
                  <a:pt x="66" y="49"/>
                </a:lnTo>
                <a:lnTo>
                  <a:pt x="73" y="57"/>
                </a:lnTo>
                <a:lnTo>
                  <a:pt x="79" y="65"/>
                </a:lnTo>
                <a:lnTo>
                  <a:pt x="86" y="73"/>
                </a:lnTo>
                <a:lnTo>
                  <a:pt x="90" y="79"/>
                </a:lnTo>
                <a:lnTo>
                  <a:pt x="95" y="79"/>
                </a:lnTo>
                <a:lnTo>
                  <a:pt x="106" y="86"/>
                </a:lnTo>
                <a:lnTo>
                  <a:pt x="115" y="95"/>
                </a:lnTo>
                <a:lnTo>
                  <a:pt x="124" y="103"/>
                </a:lnTo>
                <a:lnTo>
                  <a:pt x="123" y="102"/>
                </a:lnTo>
                <a:lnTo>
                  <a:pt x="120" y="98"/>
                </a:lnTo>
                <a:lnTo>
                  <a:pt x="118" y="92"/>
                </a:lnTo>
                <a:lnTo>
                  <a:pt x="116" y="86"/>
                </a:lnTo>
                <a:lnTo>
                  <a:pt x="118" y="82"/>
                </a:lnTo>
                <a:lnTo>
                  <a:pt x="119" y="83"/>
                </a:lnTo>
                <a:lnTo>
                  <a:pt x="118" y="85"/>
                </a:lnTo>
                <a:lnTo>
                  <a:pt x="112" y="83"/>
                </a:lnTo>
                <a:lnTo>
                  <a:pt x="107" y="78"/>
                </a:lnTo>
                <a:lnTo>
                  <a:pt x="104" y="70"/>
                </a:lnTo>
                <a:lnTo>
                  <a:pt x="104" y="63"/>
                </a:lnTo>
                <a:lnTo>
                  <a:pt x="107" y="61"/>
                </a:lnTo>
                <a:lnTo>
                  <a:pt x="103" y="45"/>
                </a:lnTo>
                <a:lnTo>
                  <a:pt x="103" y="32"/>
                </a:lnTo>
                <a:lnTo>
                  <a:pt x="107" y="21"/>
                </a:lnTo>
                <a:lnTo>
                  <a:pt x="114" y="14"/>
                </a:lnTo>
                <a:lnTo>
                  <a:pt x="123" y="10"/>
                </a:lnTo>
                <a:lnTo>
                  <a:pt x="132" y="8"/>
                </a:lnTo>
                <a:lnTo>
                  <a:pt x="141" y="7"/>
                </a:lnTo>
                <a:lnTo>
                  <a:pt x="151" y="8"/>
                </a:lnTo>
                <a:lnTo>
                  <a:pt x="163" y="5"/>
                </a:lnTo>
                <a:lnTo>
                  <a:pt x="173" y="8"/>
                </a:lnTo>
                <a:lnTo>
                  <a:pt x="180" y="13"/>
                </a:lnTo>
                <a:lnTo>
                  <a:pt x="186" y="22"/>
                </a:lnTo>
                <a:lnTo>
                  <a:pt x="189" y="32"/>
                </a:lnTo>
                <a:lnTo>
                  <a:pt x="192" y="42"/>
                </a:lnTo>
                <a:lnTo>
                  <a:pt x="193" y="50"/>
                </a:lnTo>
                <a:lnTo>
                  <a:pt x="193" y="55"/>
                </a:lnTo>
                <a:lnTo>
                  <a:pt x="196" y="59"/>
                </a:lnTo>
                <a:lnTo>
                  <a:pt x="197" y="69"/>
                </a:lnTo>
                <a:lnTo>
                  <a:pt x="196" y="78"/>
                </a:lnTo>
                <a:lnTo>
                  <a:pt x="192" y="81"/>
                </a:lnTo>
                <a:lnTo>
                  <a:pt x="190" y="87"/>
                </a:lnTo>
                <a:lnTo>
                  <a:pt x="188" y="96"/>
                </a:lnTo>
                <a:lnTo>
                  <a:pt x="185" y="104"/>
                </a:lnTo>
                <a:lnTo>
                  <a:pt x="181" y="108"/>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303" name="Freeform 47"/>
          <p:cNvSpPr>
            <a:spLocks/>
          </p:cNvSpPr>
          <p:nvPr/>
        </p:nvSpPr>
        <p:spPr bwMode="auto">
          <a:xfrm>
            <a:off x="7986713" y="3938588"/>
            <a:ext cx="230187" cy="415925"/>
          </a:xfrm>
          <a:custGeom>
            <a:avLst/>
            <a:gdLst/>
            <a:ahLst/>
            <a:cxnLst>
              <a:cxn ang="0">
                <a:pos x="250" y="560"/>
              </a:cxn>
              <a:cxn ang="0">
                <a:pos x="280" y="630"/>
              </a:cxn>
              <a:cxn ang="0">
                <a:pos x="287" y="672"/>
              </a:cxn>
              <a:cxn ang="0">
                <a:pos x="315" y="666"/>
              </a:cxn>
              <a:cxn ang="0">
                <a:pos x="301" y="627"/>
              </a:cxn>
              <a:cxn ang="0">
                <a:pos x="284" y="554"/>
              </a:cxn>
              <a:cxn ang="0">
                <a:pos x="293" y="516"/>
              </a:cxn>
              <a:cxn ang="0">
                <a:pos x="258" y="427"/>
              </a:cxn>
              <a:cxn ang="0">
                <a:pos x="198" y="295"/>
              </a:cxn>
              <a:cxn ang="0">
                <a:pos x="211" y="281"/>
              </a:cxn>
              <a:cxn ang="0">
                <a:pos x="221" y="230"/>
              </a:cxn>
              <a:cxn ang="0">
                <a:pos x="247" y="259"/>
              </a:cxn>
              <a:cxn ang="0">
                <a:pos x="289" y="298"/>
              </a:cxn>
              <a:cxn ang="0">
                <a:pos x="348" y="322"/>
              </a:cxn>
              <a:cxn ang="0">
                <a:pos x="378" y="293"/>
              </a:cxn>
              <a:cxn ang="0">
                <a:pos x="350" y="290"/>
              </a:cxn>
              <a:cxn ang="0">
                <a:pos x="329" y="273"/>
              </a:cxn>
              <a:cxn ang="0">
                <a:pos x="293" y="245"/>
              </a:cxn>
              <a:cxn ang="0">
                <a:pos x="259" y="203"/>
              </a:cxn>
              <a:cxn ang="0">
                <a:pos x="226" y="164"/>
              </a:cxn>
              <a:cxn ang="0">
                <a:pos x="205" y="151"/>
              </a:cxn>
              <a:cxn ang="0">
                <a:pos x="177" y="138"/>
              </a:cxn>
              <a:cxn ang="0">
                <a:pos x="167" y="122"/>
              </a:cxn>
              <a:cxn ang="0">
                <a:pos x="174" y="95"/>
              </a:cxn>
              <a:cxn ang="0">
                <a:pos x="178" y="19"/>
              </a:cxn>
              <a:cxn ang="0">
                <a:pos x="86" y="16"/>
              </a:cxn>
              <a:cxn ang="0">
                <a:pos x="91" y="25"/>
              </a:cxn>
              <a:cxn ang="0">
                <a:pos x="91" y="50"/>
              </a:cxn>
              <a:cxn ang="0">
                <a:pos x="103" y="89"/>
              </a:cxn>
              <a:cxn ang="0">
                <a:pos x="120" y="121"/>
              </a:cxn>
              <a:cxn ang="0">
                <a:pos x="114" y="134"/>
              </a:cxn>
              <a:cxn ang="0">
                <a:pos x="87" y="160"/>
              </a:cxn>
              <a:cxn ang="0">
                <a:pos x="75" y="181"/>
              </a:cxn>
              <a:cxn ang="0">
                <a:pos x="58" y="283"/>
              </a:cxn>
              <a:cxn ang="0">
                <a:pos x="22" y="277"/>
              </a:cxn>
              <a:cxn ang="0">
                <a:pos x="4" y="323"/>
              </a:cxn>
              <a:cxn ang="0">
                <a:pos x="38" y="323"/>
              </a:cxn>
              <a:cxn ang="0">
                <a:pos x="55" y="336"/>
              </a:cxn>
              <a:cxn ang="0">
                <a:pos x="99" y="283"/>
              </a:cxn>
              <a:cxn ang="0">
                <a:pos x="115" y="281"/>
              </a:cxn>
              <a:cxn ang="0">
                <a:pos x="131" y="294"/>
              </a:cxn>
              <a:cxn ang="0">
                <a:pos x="107" y="527"/>
              </a:cxn>
              <a:cxn ang="0">
                <a:pos x="139" y="578"/>
              </a:cxn>
              <a:cxn ang="0">
                <a:pos x="137" y="642"/>
              </a:cxn>
              <a:cxn ang="0">
                <a:pos x="108" y="662"/>
              </a:cxn>
              <a:cxn ang="0">
                <a:pos x="118" y="672"/>
              </a:cxn>
              <a:cxn ang="0">
                <a:pos x="153" y="667"/>
              </a:cxn>
              <a:cxn ang="0">
                <a:pos x="172" y="671"/>
              </a:cxn>
              <a:cxn ang="0">
                <a:pos x="180" y="639"/>
              </a:cxn>
              <a:cxn ang="0">
                <a:pos x="172" y="577"/>
              </a:cxn>
              <a:cxn ang="0">
                <a:pos x="173" y="525"/>
              </a:cxn>
              <a:cxn ang="0">
                <a:pos x="211" y="523"/>
              </a:cxn>
            </a:cxnLst>
            <a:rect l="0" t="0" r="r" b="b"/>
            <a:pathLst>
              <a:path w="378" h="684">
                <a:moveTo>
                  <a:pt x="233" y="521"/>
                </a:moveTo>
                <a:lnTo>
                  <a:pt x="235" y="527"/>
                </a:lnTo>
                <a:lnTo>
                  <a:pt x="239" y="536"/>
                </a:lnTo>
                <a:lnTo>
                  <a:pt x="244" y="546"/>
                </a:lnTo>
                <a:lnTo>
                  <a:pt x="250" y="560"/>
                </a:lnTo>
                <a:lnTo>
                  <a:pt x="256" y="573"/>
                </a:lnTo>
                <a:lnTo>
                  <a:pt x="263" y="586"/>
                </a:lnTo>
                <a:lnTo>
                  <a:pt x="268" y="599"/>
                </a:lnTo>
                <a:lnTo>
                  <a:pt x="274" y="611"/>
                </a:lnTo>
                <a:lnTo>
                  <a:pt x="280" y="630"/>
                </a:lnTo>
                <a:lnTo>
                  <a:pt x="283" y="643"/>
                </a:lnTo>
                <a:lnTo>
                  <a:pt x="282" y="652"/>
                </a:lnTo>
                <a:lnTo>
                  <a:pt x="282" y="658"/>
                </a:lnTo>
                <a:lnTo>
                  <a:pt x="283" y="664"/>
                </a:lnTo>
                <a:lnTo>
                  <a:pt x="287" y="672"/>
                </a:lnTo>
                <a:lnTo>
                  <a:pt x="292" y="679"/>
                </a:lnTo>
                <a:lnTo>
                  <a:pt x="300" y="684"/>
                </a:lnTo>
                <a:lnTo>
                  <a:pt x="307" y="683"/>
                </a:lnTo>
                <a:lnTo>
                  <a:pt x="312" y="676"/>
                </a:lnTo>
                <a:lnTo>
                  <a:pt x="315" y="666"/>
                </a:lnTo>
                <a:lnTo>
                  <a:pt x="316" y="656"/>
                </a:lnTo>
                <a:lnTo>
                  <a:pt x="315" y="648"/>
                </a:lnTo>
                <a:lnTo>
                  <a:pt x="313" y="642"/>
                </a:lnTo>
                <a:lnTo>
                  <a:pt x="308" y="635"/>
                </a:lnTo>
                <a:lnTo>
                  <a:pt x="301" y="627"/>
                </a:lnTo>
                <a:lnTo>
                  <a:pt x="295" y="614"/>
                </a:lnTo>
                <a:lnTo>
                  <a:pt x="289" y="597"/>
                </a:lnTo>
                <a:lnTo>
                  <a:pt x="287" y="580"/>
                </a:lnTo>
                <a:lnTo>
                  <a:pt x="285" y="566"/>
                </a:lnTo>
                <a:lnTo>
                  <a:pt x="284" y="554"/>
                </a:lnTo>
                <a:lnTo>
                  <a:pt x="283" y="540"/>
                </a:lnTo>
                <a:lnTo>
                  <a:pt x="279" y="525"/>
                </a:lnTo>
                <a:lnTo>
                  <a:pt x="272" y="517"/>
                </a:lnTo>
                <a:lnTo>
                  <a:pt x="285" y="517"/>
                </a:lnTo>
                <a:lnTo>
                  <a:pt x="293" y="516"/>
                </a:lnTo>
                <a:lnTo>
                  <a:pt x="296" y="516"/>
                </a:lnTo>
                <a:lnTo>
                  <a:pt x="301" y="515"/>
                </a:lnTo>
                <a:lnTo>
                  <a:pt x="284" y="492"/>
                </a:lnTo>
                <a:lnTo>
                  <a:pt x="270" y="462"/>
                </a:lnTo>
                <a:lnTo>
                  <a:pt x="258" y="427"/>
                </a:lnTo>
                <a:lnTo>
                  <a:pt x="248" y="390"/>
                </a:lnTo>
                <a:lnTo>
                  <a:pt x="238" y="357"/>
                </a:lnTo>
                <a:lnTo>
                  <a:pt x="226" y="328"/>
                </a:lnTo>
                <a:lnTo>
                  <a:pt x="214" y="306"/>
                </a:lnTo>
                <a:lnTo>
                  <a:pt x="198" y="295"/>
                </a:lnTo>
                <a:lnTo>
                  <a:pt x="205" y="295"/>
                </a:lnTo>
                <a:lnTo>
                  <a:pt x="210" y="294"/>
                </a:lnTo>
                <a:lnTo>
                  <a:pt x="213" y="294"/>
                </a:lnTo>
                <a:lnTo>
                  <a:pt x="214" y="294"/>
                </a:lnTo>
                <a:lnTo>
                  <a:pt x="211" y="281"/>
                </a:lnTo>
                <a:lnTo>
                  <a:pt x="209" y="257"/>
                </a:lnTo>
                <a:lnTo>
                  <a:pt x="207" y="234"/>
                </a:lnTo>
                <a:lnTo>
                  <a:pt x="209" y="221"/>
                </a:lnTo>
                <a:lnTo>
                  <a:pt x="214" y="225"/>
                </a:lnTo>
                <a:lnTo>
                  <a:pt x="221" y="230"/>
                </a:lnTo>
                <a:lnTo>
                  <a:pt x="226" y="236"/>
                </a:lnTo>
                <a:lnTo>
                  <a:pt x="233" y="242"/>
                </a:lnTo>
                <a:lnTo>
                  <a:pt x="238" y="249"/>
                </a:lnTo>
                <a:lnTo>
                  <a:pt x="243" y="255"/>
                </a:lnTo>
                <a:lnTo>
                  <a:pt x="247" y="259"/>
                </a:lnTo>
                <a:lnTo>
                  <a:pt x="251" y="263"/>
                </a:lnTo>
                <a:lnTo>
                  <a:pt x="256" y="269"/>
                </a:lnTo>
                <a:lnTo>
                  <a:pt x="266" y="277"/>
                </a:lnTo>
                <a:lnTo>
                  <a:pt x="276" y="287"/>
                </a:lnTo>
                <a:lnTo>
                  <a:pt x="289" y="298"/>
                </a:lnTo>
                <a:lnTo>
                  <a:pt x="304" y="308"/>
                </a:lnTo>
                <a:lnTo>
                  <a:pt x="317" y="315"/>
                </a:lnTo>
                <a:lnTo>
                  <a:pt x="329" y="319"/>
                </a:lnTo>
                <a:lnTo>
                  <a:pt x="338" y="318"/>
                </a:lnTo>
                <a:lnTo>
                  <a:pt x="348" y="322"/>
                </a:lnTo>
                <a:lnTo>
                  <a:pt x="358" y="324"/>
                </a:lnTo>
                <a:lnTo>
                  <a:pt x="369" y="322"/>
                </a:lnTo>
                <a:lnTo>
                  <a:pt x="375" y="312"/>
                </a:lnTo>
                <a:lnTo>
                  <a:pt x="378" y="300"/>
                </a:lnTo>
                <a:lnTo>
                  <a:pt x="378" y="293"/>
                </a:lnTo>
                <a:lnTo>
                  <a:pt x="373" y="287"/>
                </a:lnTo>
                <a:lnTo>
                  <a:pt x="367" y="285"/>
                </a:lnTo>
                <a:lnTo>
                  <a:pt x="362" y="285"/>
                </a:lnTo>
                <a:lnTo>
                  <a:pt x="356" y="286"/>
                </a:lnTo>
                <a:lnTo>
                  <a:pt x="350" y="290"/>
                </a:lnTo>
                <a:lnTo>
                  <a:pt x="346" y="293"/>
                </a:lnTo>
                <a:lnTo>
                  <a:pt x="346" y="287"/>
                </a:lnTo>
                <a:lnTo>
                  <a:pt x="344" y="282"/>
                </a:lnTo>
                <a:lnTo>
                  <a:pt x="338" y="278"/>
                </a:lnTo>
                <a:lnTo>
                  <a:pt x="329" y="273"/>
                </a:lnTo>
                <a:lnTo>
                  <a:pt x="322" y="269"/>
                </a:lnTo>
                <a:lnTo>
                  <a:pt x="316" y="263"/>
                </a:lnTo>
                <a:lnTo>
                  <a:pt x="308" y="258"/>
                </a:lnTo>
                <a:lnTo>
                  <a:pt x="301" y="252"/>
                </a:lnTo>
                <a:lnTo>
                  <a:pt x="293" y="245"/>
                </a:lnTo>
                <a:lnTo>
                  <a:pt x="285" y="237"/>
                </a:lnTo>
                <a:lnTo>
                  <a:pt x="279" y="229"/>
                </a:lnTo>
                <a:lnTo>
                  <a:pt x="272" y="221"/>
                </a:lnTo>
                <a:lnTo>
                  <a:pt x="267" y="212"/>
                </a:lnTo>
                <a:lnTo>
                  <a:pt x="259" y="203"/>
                </a:lnTo>
                <a:lnTo>
                  <a:pt x="251" y="193"/>
                </a:lnTo>
                <a:lnTo>
                  <a:pt x="243" y="184"/>
                </a:lnTo>
                <a:lnTo>
                  <a:pt x="237" y="176"/>
                </a:lnTo>
                <a:lnTo>
                  <a:pt x="230" y="170"/>
                </a:lnTo>
                <a:lnTo>
                  <a:pt x="226" y="164"/>
                </a:lnTo>
                <a:lnTo>
                  <a:pt x="225" y="160"/>
                </a:lnTo>
                <a:lnTo>
                  <a:pt x="223" y="158"/>
                </a:lnTo>
                <a:lnTo>
                  <a:pt x="219" y="155"/>
                </a:lnTo>
                <a:lnTo>
                  <a:pt x="213" y="152"/>
                </a:lnTo>
                <a:lnTo>
                  <a:pt x="205" y="151"/>
                </a:lnTo>
                <a:lnTo>
                  <a:pt x="197" y="148"/>
                </a:lnTo>
                <a:lnTo>
                  <a:pt x="189" y="147"/>
                </a:lnTo>
                <a:lnTo>
                  <a:pt x="181" y="144"/>
                </a:lnTo>
                <a:lnTo>
                  <a:pt x="176" y="143"/>
                </a:lnTo>
                <a:lnTo>
                  <a:pt x="177" y="138"/>
                </a:lnTo>
                <a:lnTo>
                  <a:pt x="176" y="134"/>
                </a:lnTo>
                <a:lnTo>
                  <a:pt x="170" y="131"/>
                </a:lnTo>
                <a:lnTo>
                  <a:pt x="167" y="131"/>
                </a:lnTo>
                <a:lnTo>
                  <a:pt x="167" y="127"/>
                </a:lnTo>
                <a:lnTo>
                  <a:pt x="167" y="122"/>
                </a:lnTo>
                <a:lnTo>
                  <a:pt x="167" y="118"/>
                </a:lnTo>
                <a:lnTo>
                  <a:pt x="167" y="117"/>
                </a:lnTo>
                <a:lnTo>
                  <a:pt x="169" y="110"/>
                </a:lnTo>
                <a:lnTo>
                  <a:pt x="173" y="102"/>
                </a:lnTo>
                <a:lnTo>
                  <a:pt x="174" y="95"/>
                </a:lnTo>
                <a:lnTo>
                  <a:pt x="174" y="89"/>
                </a:lnTo>
                <a:lnTo>
                  <a:pt x="182" y="73"/>
                </a:lnTo>
                <a:lnTo>
                  <a:pt x="186" y="54"/>
                </a:lnTo>
                <a:lnTo>
                  <a:pt x="185" y="36"/>
                </a:lnTo>
                <a:lnTo>
                  <a:pt x="178" y="19"/>
                </a:lnTo>
                <a:lnTo>
                  <a:pt x="164" y="7"/>
                </a:lnTo>
                <a:lnTo>
                  <a:pt x="143" y="0"/>
                </a:lnTo>
                <a:lnTo>
                  <a:pt x="114" y="2"/>
                </a:lnTo>
                <a:lnTo>
                  <a:pt x="74" y="13"/>
                </a:lnTo>
                <a:lnTo>
                  <a:pt x="86" y="16"/>
                </a:lnTo>
                <a:lnTo>
                  <a:pt x="96" y="23"/>
                </a:lnTo>
                <a:lnTo>
                  <a:pt x="104" y="28"/>
                </a:lnTo>
                <a:lnTo>
                  <a:pt x="108" y="31"/>
                </a:lnTo>
                <a:lnTo>
                  <a:pt x="99" y="28"/>
                </a:lnTo>
                <a:lnTo>
                  <a:pt x="91" y="25"/>
                </a:lnTo>
                <a:lnTo>
                  <a:pt x="82" y="24"/>
                </a:lnTo>
                <a:lnTo>
                  <a:pt x="70" y="27"/>
                </a:lnTo>
                <a:lnTo>
                  <a:pt x="82" y="33"/>
                </a:lnTo>
                <a:lnTo>
                  <a:pt x="89" y="41"/>
                </a:lnTo>
                <a:lnTo>
                  <a:pt x="91" y="50"/>
                </a:lnTo>
                <a:lnTo>
                  <a:pt x="92" y="60"/>
                </a:lnTo>
                <a:lnTo>
                  <a:pt x="91" y="69"/>
                </a:lnTo>
                <a:lnTo>
                  <a:pt x="92" y="78"/>
                </a:lnTo>
                <a:lnTo>
                  <a:pt x="95" y="85"/>
                </a:lnTo>
                <a:lnTo>
                  <a:pt x="103" y="89"/>
                </a:lnTo>
                <a:lnTo>
                  <a:pt x="106" y="95"/>
                </a:lnTo>
                <a:lnTo>
                  <a:pt x="110" y="103"/>
                </a:lnTo>
                <a:lnTo>
                  <a:pt x="114" y="111"/>
                </a:lnTo>
                <a:lnTo>
                  <a:pt x="119" y="114"/>
                </a:lnTo>
                <a:lnTo>
                  <a:pt x="120" y="121"/>
                </a:lnTo>
                <a:lnTo>
                  <a:pt x="122" y="126"/>
                </a:lnTo>
                <a:lnTo>
                  <a:pt x="123" y="131"/>
                </a:lnTo>
                <a:lnTo>
                  <a:pt x="123" y="132"/>
                </a:lnTo>
                <a:lnTo>
                  <a:pt x="118" y="132"/>
                </a:lnTo>
                <a:lnTo>
                  <a:pt x="114" y="134"/>
                </a:lnTo>
                <a:lnTo>
                  <a:pt x="111" y="138"/>
                </a:lnTo>
                <a:lnTo>
                  <a:pt x="114" y="147"/>
                </a:lnTo>
                <a:lnTo>
                  <a:pt x="106" y="152"/>
                </a:lnTo>
                <a:lnTo>
                  <a:pt x="96" y="156"/>
                </a:lnTo>
                <a:lnTo>
                  <a:pt x="87" y="160"/>
                </a:lnTo>
                <a:lnTo>
                  <a:pt x="79" y="163"/>
                </a:lnTo>
                <a:lnTo>
                  <a:pt x="73" y="166"/>
                </a:lnTo>
                <a:lnTo>
                  <a:pt x="70" y="170"/>
                </a:lnTo>
                <a:lnTo>
                  <a:pt x="70" y="175"/>
                </a:lnTo>
                <a:lnTo>
                  <a:pt x="75" y="181"/>
                </a:lnTo>
                <a:lnTo>
                  <a:pt x="77" y="197"/>
                </a:lnTo>
                <a:lnTo>
                  <a:pt x="74" y="228"/>
                </a:lnTo>
                <a:lnTo>
                  <a:pt x="71" y="258"/>
                </a:lnTo>
                <a:lnTo>
                  <a:pt x="69" y="277"/>
                </a:lnTo>
                <a:lnTo>
                  <a:pt x="58" y="283"/>
                </a:lnTo>
                <a:lnTo>
                  <a:pt x="50" y="286"/>
                </a:lnTo>
                <a:lnTo>
                  <a:pt x="45" y="289"/>
                </a:lnTo>
                <a:lnTo>
                  <a:pt x="42" y="293"/>
                </a:lnTo>
                <a:lnTo>
                  <a:pt x="33" y="283"/>
                </a:lnTo>
                <a:lnTo>
                  <a:pt x="22" y="277"/>
                </a:lnTo>
                <a:lnTo>
                  <a:pt x="13" y="278"/>
                </a:lnTo>
                <a:lnTo>
                  <a:pt x="4" y="289"/>
                </a:lnTo>
                <a:lnTo>
                  <a:pt x="0" y="304"/>
                </a:lnTo>
                <a:lnTo>
                  <a:pt x="0" y="316"/>
                </a:lnTo>
                <a:lnTo>
                  <a:pt x="4" y="323"/>
                </a:lnTo>
                <a:lnTo>
                  <a:pt x="11" y="326"/>
                </a:lnTo>
                <a:lnTo>
                  <a:pt x="18" y="326"/>
                </a:lnTo>
                <a:lnTo>
                  <a:pt x="26" y="324"/>
                </a:lnTo>
                <a:lnTo>
                  <a:pt x="34" y="324"/>
                </a:lnTo>
                <a:lnTo>
                  <a:pt x="38" y="323"/>
                </a:lnTo>
                <a:lnTo>
                  <a:pt x="40" y="326"/>
                </a:lnTo>
                <a:lnTo>
                  <a:pt x="42" y="330"/>
                </a:lnTo>
                <a:lnTo>
                  <a:pt x="45" y="332"/>
                </a:lnTo>
                <a:lnTo>
                  <a:pt x="50" y="335"/>
                </a:lnTo>
                <a:lnTo>
                  <a:pt x="55" y="336"/>
                </a:lnTo>
                <a:lnTo>
                  <a:pt x="62" y="335"/>
                </a:lnTo>
                <a:lnTo>
                  <a:pt x="69" y="334"/>
                </a:lnTo>
                <a:lnTo>
                  <a:pt x="78" y="328"/>
                </a:lnTo>
                <a:lnTo>
                  <a:pt x="92" y="310"/>
                </a:lnTo>
                <a:lnTo>
                  <a:pt x="99" y="283"/>
                </a:lnTo>
                <a:lnTo>
                  <a:pt x="102" y="255"/>
                </a:lnTo>
                <a:lnTo>
                  <a:pt x="106" y="234"/>
                </a:lnTo>
                <a:lnTo>
                  <a:pt x="108" y="245"/>
                </a:lnTo>
                <a:lnTo>
                  <a:pt x="112" y="263"/>
                </a:lnTo>
                <a:lnTo>
                  <a:pt x="115" y="281"/>
                </a:lnTo>
                <a:lnTo>
                  <a:pt x="116" y="293"/>
                </a:lnTo>
                <a:lnTo>
                  <a:pt x="122" y="293"/>
                </a:lnTo>
                <a:lnTo>
                  <a:pt x="126" y="293"/>
                </a:lnTo>
                <a:lnTo>
                  <a:pt x="130" y="294"/>
                </a:lnTo>
                <a:lnTo>
                  <a:pt x="131" y="294"/>
                </a:lnTo>
                <a:lnTo>
                  <a:pt x="111" y="330"/>
                </a:lnTo>
                <a:lnTo>
                  <a:pt x="100" y="378"/>
                </a:lnTo>
                <a:lnTo>
                  <a:pt x="100" y="442"/>
                </a:lnTo>
                <a:lnTo>
                  <a:pt x="106" y="527"/>
                </a:lnTo>
                <a:lnTo>
                  <a:pt x="107" y="527"/>
                </a:lnTo>
                <a:lnTo>
                  <a:pt x="110" y="527"/>
                </a:lnTo>
                <a:lnTo>
                  <a:pt x="114" y="527"/>
                </a:lnTo>
                <a:lnTo>
                  <a:pt x="124" y="527"/>
                </a:lnTo>
                <a:lnTo>
                  <a:pt x="131" y="546"/>
                </a:lnTo>
                <a:lnTo>
                  <a:pt x="139" y="578"/>
                </a:lnTo>
                <a:lnTo>
                  <a:pt x="147" y="610"/>
                </a:lnTo>
                <a:lnTo>
                  <a:pt x="149" y="627"/>
                </a:lnTo>
                <a:lnTo>
                  <a:pt x="147" y="631"/>
                </a:lnTo>
                <a:lnTo>
                  <a:pt x="143" y="636"/>
                </a:lnTo>
                <a:lnTo>
                  <a:pt x="137" y="642"/>
                </a:lnTo>
                <a:lnTo>
                  <a:pt x="133" y="646"/>
                </a:lnTo>
                <a:lnTo>
                  <a:pt x="127" y="651"/>
                </a:lnTo>
                <a:lnTo>
                  <a:pt x="122" y="655"/>
                </a:lnTo>
                <a:lnTo>
                  <a:pt x="115" y="659"/>
                </a:lnTo>
                <a:lnTo>
                  <a:pt x="108" y="662"/>
                </a:lnTo>
                <a:lnTo>
                  <a:pt x="100" y="667"/>
                </a:lnTo>
                <a:lnTo>
                  <a:pt x="102" y="669"/>
                </a:lnTo>
                <a:lnTo>
                  <a:pt x="107" y="671"/>
                </a:lnTo>
                <a:lnTo>
                  <a:pt x="114" y="672"/>
                </a:lnTo>
                <a:lnTo>
                  <a:pt x="118" y="672"/>
                </a:lnTo>
                <a:lnTo>
                  <a:pt x="124" y="672"/>
                </a:lnTo>
                <a:lnTo>
                  <a:pt x="131" y="672"/>
                </a:lnTo>
                <a:lnTo>
                  <a:pt x="139" y="671"/>
                </a:lnTo>
                <a:lnTo>
                  <a:pt x="147" y="669"/>
                </a:lnTo>
                <a:lnTo>
                  <a:pt x="153" y="667"/>
                </a:lnTo>
                <a:lnTo>
                  <a:pt x="157" y="664"/>
                </a:lnTo>
                <a:lnTo>
                  <a:pt x="160" y="660"/>
                </a:lnTo>
                <a:lnTo>
                  <a:pt x="163" y="671"/>
                </a:lnTo>
                <a:lnTo>
                  <a:pt x="167" y="671"/>
                </a:lnTo>
                <a:lnTo>
                  <a:pt x="172" y="671"/>
                </a:lnTo>
                <a:lnTo>
                  <a:pt x="174" y="671"/>
                </a:lnTo>
                <a:lnTo>
                  <a:pt x="176" y="671"/>
                </a:lnTo>
                <a:lnTo>
                  <a:pt x="178" y="659"/>
                </a:lnTo>
                <a:lnTo>
                  <a:pt x="181" y="648"/>
                </a:lnTo>
                <a:lnTo>
                  <a:pt x="180" y="639"/>
                </a:lnTo>
                <a:lnTo>
                  <a:pt x="177" y="630"/>
                </a:lnTo>
                <a:lnTo>
                  <a:pt x="172" y="619"/>
                </a:lnTo>
                <a:lnTo>
                  <a:pt x="169" y="605"/>
                </a:lnTo>
                <a:lnTo>
                  <a:pt x="169" y="589"/>
                </a:lnTo>
                <a:lnTo>
                  <a:pt x="172" y="577"/>
                </a:lnTo>
                <a:lnTo>
                  <a:pt x="173" y="565"/>
                </a:lnTo>
                <a:lnTo>
                  <a:pt x="172" y="549"/>
                </a:lnTo>
                <a:lnTo>
                  <a:pt x="168" y="536"/>
                </a:lnTo>
                <a:lnTo>
                  <a:pt x="163" y="525"/>
                </a:lnTo>
                <a:lnTo>
                  <a:pt x="173" y="525"/>
                </a:lnTo>
                <a:lnTo>
                  <a:pt x="181" y="525"/>
                </a:lnTo>
                <a:lnTo>
                  <a:pt x="189" y="525"/>
                </a:lnTo>
                <a:lnTo>
                  <a:pt x="196" y="524"/>
                </a:lnTo>
                <a:lnTo>
                  <a:pt x="204" y="524"/>
                </a:lnTo>
                <a:lnTo>
                  <a:pt x="211" y="523"/>
                </a:lnTo>
                <a:lnTo>
                  <a:pt x="221" y="523"/>
                </a:lnTo>
                <a:lnTo>
                  <a:pt x="233" y="521"/>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304" name="Freeform 48"/>
          <p:cNvSpPr>
            <a:spLocks/>
          </p:cNvSpPr>
          <p:nvPr/>
        </p:nvSpPr>
        <p:spPr bwMode="auto">
          <a:xfrm>
            <a:off x="8185150" y="3911600"/>
            <a:ext cx="300038" cy="436563"/>
          </a:xfrm>
          <a:custGeom>
            <a:avLst/>
            <a:gdLst/>
            <a:ahLst/>
            <a:cxnLst>
              <a:cxn ang="0">
                <a:pos x="287" y="19"/>
              </a:cxn>
              <a:cxn ang="0">
                <a:pos x="232" y="1"/>
              </a:cxn>
              <a:cxn ang="0">
                <a:pos x="194" y="34"/>
              </a:cxn>
              <a:cxn ang="0">
                <a:pos x="187" y="86"/>
              </a:cxn>
              <a:cxn ang="0">
                <a:pos x="203" y="111"/>
              </a:cxn>
              <a:cxn ang="0">
                <a:pos x="189" y="131"/>
              </a:cxn>
              <a:cxn ang="0">
                <a:pos x="156" y="138"/>
              </a:cxn>
              <a:cxn ang="0">
                <a:pos x="124" y="175"/>
              </a:cxn>
              <a:cxn ang="0">
                <a:pos x="90" y="227"/>
              </a:cxn>
              <a:cxn ang="0">
                <a:pos x="51" y="276"/>
              </a:cxn>
              <a:cxn ang="0">
                <a:pos x="34" y="316"/>
              </a:cxn>
              <a:cxn ang="0">
                <a:pos x="10" y="329"/>
              </a:cxn>
              <a:cxn ang="0">
                <a:pos x="8" y="363"/>
              </a:cxn>
              <a:cxn ang="0">
                <a:pos x="39" y="375"/>
              </a:cxn>
              <a:cxn ang="0">
                <a:pos x="55" y="357"/>
              </a:cxn>
              <a:cxn ang="0">
                <a:pos x="72" y="336"/>
              </a:cxn>
              <a:cxn ang="0">
                <a:pos x="107" y="297"/>
              </a:cxn>
              <a:cxn ang="0">
                <a:pos x="141" y="265"/>
              </a:cxn>
              <a:cxn ang="0">
                <a:pos x="140" y="410"/>
              </a:cxn>
              <a:cxn ang="0">
                <a:pos x="140" y="623"/>
              </a:cxn>
              <a:cxn ang="0">
                <a:pos x="156" y="668"/>
              </a:cxn>
              <a:cxn ang="0">
                <a:pos x="116" y="689"/>
              </a:cxn>
              <a:cxn ang="0">
                <a:pos x="136" y="712"/>
              </a:cxn>
              <a:cxn ang="0">
                <a:pos x="172" y="706"/>
              </a:cxn>
              <a:cxn ang="0">
                <a:pos x="207" y="698"/>
              </a:cxn>
              <a:cxn ang="0">
                <a:pos x="220" y="665"/>
              </a:cxn>
              <a:cxn ang="0">
                <a:pos x="218" y="588"/>
              </a:cxn>
              <a:cxn ang="0">
                <a:pos x="231" y="465"/>
              </a:cxn>
              <a:cxn ang="0">
                <a:pos x="261" y="541"/>
              </a:cxn>
              <a:cxn ang="0">
                <a:pos x="256" y="664"/>
              </a:cxn>
              <a:cxn ang="0">
                <a:pos x="260" y="681"/>
              </a:cxn>
              <a:cxn ang="0">
                <a:pos x="284" y="715"/>
              </a:cxn>
              <a:cxn ang="0">
                <a:pos x="332" y="702"/>
              </a:cxn>
              <a:cxn ang="0">
                <a:pos x="326" y="679"/>
              </a:cxn>
              <a:cxn ang="0">
                <a:pos x="328" y="670"/>
              </a:cxn>
              <a:cxn ang="0">
                <a:pos x="332" y="559"/>
              </a:cxn>
              <a:cxn ang="0">
                <a:pos x="328" y="431"/>
              </a:cxn>
              <a:cxn ang="0">
                <a:pos x="329" y="345"/>
              </a:cxn>
              <a:cxn ang="0">
                <a:pos x="341" y="246"/>
              </a:cxn>
              <a:cxn ang="0">
                <a:pos x="380" y="284"/>
              </a:cxn>
              <a:cxn ang="0">
                <a:pos x="412" y="322"/>
              </a:cxn>
              <a:cxn ang="0">
                <a:pos x="440" y="357"/>
              </a:cxn>
              <a:cxn ang="0">
                <a:pos x="462" y="373"/>
              </a:cxn>
              <a:cxn ang="0">
                <a:pos x="490" y="361"/>
              </a:cxn>
              <a:cxn ang="0">
                <a:pos x="462" y="317"/>
              </a:cxn>
              <a:cxn ang="0">
                <a:pos x="431" y="263"/>
              </a:cxn>
              <a:cxn ang="0">
                <a:pos x="400" y="218"/>
              </a:cxn>
              <a:cxn ang="0">
                <a:pos x="357" y="162"/>
              </a:cxn>
              <a:cxn ang="0">
                <a:pos x="324" y="140"/>
              </a:cxn>
              <a:cxn ang="0">
                <a:pos x="293" y="129"/>
              </a:cxn>
              <a:cxn ang="0">
                <a:pos x="289" y="107"/>
              </a:cxn>
              <a:cxn ang="0">
                <a:pos x="301" y="62"/>
              </a:cxn>
            </a:cxnLst>
            <a:rect l="0" t="0" r="r" b="b"/>
            <a:pathLst>
              <a:path w="493" h="716">
                <a:moveTo>
                  <a:pt x="293" y="59"/>
                </a:moveTo>
                <a:lnTo>
                  <a:pt x="293" y="48"/>
                </a:lnTo>
                <a:lnTo>
                  <a:pt x="292" y="38"/>
                </a:lnTo>
                <a:lnTo>
                  <a:pt x="291" y="29"/>
                </a:lnTo>
                <a:lnTo>
                  <a:pt x="287" y="19"/>
                </a:lnTo>
                <a:lnTo>
                  <a:pt x="281" y="11"/>
                </a:lnTo>
                <a:lnTo>
                  <a:pt x="272" y="5"/>
                </a:lnTo>
                <a:lnTo>
                  <a:pt x="261" y="1"/>
                </a:lnTo>
                <a:lnTo>
                  <a:pt x="247" y="0"/>
                </a:lnTo>
                <a:lnTo>
                  <a:pt x="232" y="1"/>
                </a:lnTo>
                <a:lnTo>
                  <a:pt x="219" y="5"/>
                </a:lnTo>
                <a:lnTo>
                  <a:pt x="210" y="10"/>
                </a:lnTo>
                <a:lnTo>
                  <a:pt x="202" y="17"/>
                </a:lnTo>
                <a:lnTo>
                  <a:pt x="197" y="25"/>
                </a:lnTo>
                <a:lnTo>
                  <a:pt x="194" y="34"/>
                </a:lnTo>
                <a:lnTo>
                  <a:pt x="193" y="42"/>
                </a:lnTo>
                <a:lnTo>
                  <a:pt x="193" y="51"/>
                </a:lnTo>
                <a:lnTo>
                  <a:pt x="186" y="55"/>
                </a:lnTo>
                <a:lnTo>
                  <a:pt x="185" y="70"/>
                </a:lnTo>
                <a:lnTo>
                  <a:pt x="187" y="86"/>
                </a:lnTo>
                <a:lnTo>
                  <a:pt x="193" y="91"/>
                </a:lnTo>
                <a:lnTo>
                  <a:pt x="195" y="97"/>
                </a:lnTo>
                <a:lnTo>
                  <a:pt x="198" y="103"/>
                </a:lnTo>
                <a:lnTo>
                  <a:pt x="201" y="108"/>
                </a:lnTo>
                <a:lnTo>
                  <a:pt x="203" y="111"/>
                </a:lnTo>
                <a:lnTo>
                  <a:pt x="198" y="112"/>
                </a:lnTo>
                <a:lnTo>
                  <a:pt x="193" y="113"/>
                </a:lnTo>
                <a:lnTo>
                  <a:pt x="190" y="119"/>
                </a:lnTo>
                <a:lnTo>
                  <a:pt x="194" y="129"/>
                </a:lnTo>
                <a:lnTo>
                  <a:pt x="189" y="131"/>
                </a:lnTo>
                <a:lnTo>
                  <a:pt x="182" y="131"/>
                </a:lnTo>
                <a:lnTo>
                  <a:pt x="176" y="132"/>
                </a:lnTo>
                <a:lnTo>
                  <a:pt x="169" y="133"/>
                </a:lnTo>
                <a:lnTo>
                  <a:pt x="161" y="136"/>
                </a:lnTo>
                <a:lnTo>
                  <a:pt x="156" y="138"/>
                </a:lnTo>
                <a:lnTo>
                  <a:pt x="150" y="141"/>
                </a:lnTo>
                <a:lnTo>
                  <a:pt x="146" y="146"/>
                </a:lnTo>
                <a:lnTo>
                  <a:pt x="141" y="153"/>
                </a:lnTo>
                <a:lnTo>
                  <a:pt x="133" y="164"/>
                </a:lnTo>
                <a:lnTo>
                  <a:pt x="124" y="175"/>
                </a:lnTo>
                <a:lnTo>
                  <a:pt x="115" y="189"/>
                </a:lnTo>
                <a:lnTo>
                  <a:pt x="106" y="201"/>
                </a:lnTo>
                <a:lnTo>
                  <a:pt x="98" y="213"/>
                </a:lnTo>
                <a:lnTo>
                  <a:pt x="92" y="222"/>
                </a:lnTo>
                <a:lnTo>
                  <a:pt x="90" y="227"/>
                </a:lnTo>
                <a:lnTo>
                  <a:pt x="84" y="232"/>
                </a:lnTo>
                <a:lnTo>
                  <a:pt x="78" y="240"/>
                </a:lnTo>
                <a:lnTo>
                  <a:pt x="68" y="252"/>
                </a:lnTo>
                <a:lnTo>
                  <a:pt x="61" y="264"/>
                </a:lnTo>
                <a:lnTo>
                  <a:pt x="51" y="276"/>
                </a:lnTo>
                <a:lnTo>
                  <a:pt x="43" y="288"/>
                </a:lnTo>
                <a:lnTo>
                  <a:pt x="37" y="297"/>
                </a:lnTo>
                <a:lnTo>
                  <a:pt x="34" y="305"/>
                </a:lnTo>
                <a:lnTo>
                  <a:pt x="35" y="310"/>
                </a:lnTo>
                <a:lnTo>
                  <a:pt x="34" y="316"/>
                </a:lnTo>
                <a:lnTo>
                  <a:pt x="31" y="320"/>
                </a:lnTo>
                <a:lnTo>
                  <a:pt x="26" y="321"/>
                </a:lnTo>
                <a:lnTo>
                  <a:pt x="22" y="322"/>
                </a:lnTo>
                <a:lnTo>
                  <a:pt x="17" y="325"/>
                </a:lnTo>
                <a:lnTo>
                  <a:pt x="10" y="329"/>
                </a:lnTo>
                <a:lnTo>
                  <a:pt x="5" y="334"/>
                </a:lnTo>
                <a:lnTo>
                  <a:pt x="2" y="341"/>
                </a:lnTo>
                <a:lnTo>
                  <a:pt x="0" y="347"/>
                </a:lnTo>
                <a:lnTo>
                  <a:pt x="2" y="355"/>
                </a:lnTo>
                <a:lnTo>
                  <a:pt x="8" y="363"/>
                </a:lnTo>
                <a:lnTo>
                  <a:pt x="21" y="373"/>
                </a:lnTo>
                <a:lnTo>
                  <a:pt x="30" y="373"/>
                </a:lnTo>
                <a:lnTo>
                  <a:pt x="34" y="370"/>
                </a:lnTo>
                <a:lnTo>
                  <a:pt x="37" y="371"/>
                </a:lnTo>
                <a:lnTo>
                  <a:pt x="39" y="375"/>
                </a:lnTo>
                <a:lnTo>
                  <a:pt x="42" y="377"/>
                </a:lnTo>
                <a:lnTo>
                  <a:pt x="45" y="375"/>
                </a:lnTo>
                <a:lnTo>
                  <a:pt x="49" y="370"/>
                </a:lnTo>
                <a:lnTo>
                  <a:pt x="53" y="363"/>
                </a:lnTo>
                <a:lnTo>
                  <a:pt x="55" y="357"/>
                </a:lnTo>
                <a:lnTo>
                  <a:pt x="57" y="351"/>
                </a:lnTo>
                <a:lnTo>
                  <a:pt x="57" y="346"/>
                </a:lnTo>
                <a:lnTo>
                  <a:pt x="61" y="346"/>
                </a:lnTo>
                <a:lnTo>
                  <a:pt x="66" y="342"/>
                </a:lnTo>
                <a:lnTo>
                  <a:pt x="72" y="336"/>
                </a:lnTo>
                <a:lnTo>
                  <a:pt x="82" y="328"/>
                </a:lnTo>
                <a:lnTo>
                  <a:pt x="90" y="318"/>
                </a:lnTo>
                <a:lnTo>
                  <a:pt x="98" y="309"/>
                </a:lnTo>
                <a:lnTo>
                  <a:pt x="103" y="302"/>
                </a:lnTo>
                <a:lnTo>
                  <a:pt x="107" y="297"/>
                </a:lnTo>
                <a:lnTo>
                  <a:pt x="115" y="287"/>
                </a:lnTo>
                <a:lnTo>
                  <a:pt x="125" y="272"/>
                </a:lnTo>
                <a:lnTo>
                  <a:pt x="137" y="256"/>
                </a:lnTo>
                <a:lnTo>
                  <a:pt x="145" y="239"/>
                </a:lnTo>
                <a:lnTo>
                  <a:pt x="141" y="265"/>
                </a:lnTo>
                <a:lnTo>
                  <a:pt x="136" y="306"/>
                </a:lnTo>
                <a:lnTo>
                  <a:pt x="133" y="346"/>
                </a:lnTo>
                <a:lnTo>
                  <a:pt x="140" y="370"/>
                </a:lnTo>
                <a:lnTo>
                  <a:pt x="140" y="387"/>
                </a:lnTo>
                <a:lnTo>
                  <a:pt x="140" y="410"/>
                </a:lnTo>
                <a:lnTo>
                  <a:pt x="143" y="431"/>
                </a:lnTo>
                <a:lnTo>
                  <a:pt x="146" y="444"/>
                </a:lnTo>
                <a:lnTo>
                  <a:pt x="144" y="484"/>
                </a:lnTo>
                <a:lnTo>
                  <a:pt x="141" y="554"/>
                </a:lnTo>
                <a:lnTo>
                  <a:pt x="140" y="623"/>
                </a:lnTo>
                <a:lnTo>
                  <a:pt x="143" y="661"/>
                </a:lnTo>
                <a:lnTo>
                  <a:pt x="146" y="664"/>
                </a:lnTo>
                <a:lnTo>
                  <a:pt x="152" y="666"/>
                </a:lnTo>
                <a:lnTo>
                  <a:pt x="154" y="668"/>
                </a:lnTo>
                <a:lnTo>
                  <a:pt x="156" y="668"/>
                </a:lnTo>
                <a:lnTo>
                  <a:pt x="149" y="673"/>
                </a:lnTo>
                <a:lnTo>
                  <a:pt x="140" y="678"/>
                </a:lnTo>
                <a:lnTo>
                  <a:pt x="131" y="683"/>
                </a:lnTo>
                <a:lnTo>
                  <a:pt x="123" y="685"/>
                </a:lnTo>
                <a:lnTo>
                  <a:pt x="116" y="689"/>
                </a:lnTo>
                <a:lnTo>
                  <a:pt x="112" y="695"/>
                </a:lnTo>
                <a:lnTo>
                  <a:pt x="112" y="703"/>
                </a:lnTo>
                <a:lnTo>
                  <a:pt x="121" y="710"/>
                </a:lnTo>
                <a:lnTo>
                  <a:pt x="128" y="711"/>
                </a:lnTo>
                <a:lnTo>
                  <a:pt x="136" y="712"/>
                </a:lnTo>
                <a:lnTo>
                  <a:pt x="144" y="712"/>
                </a:lnTo>
                <a:lnTo>
                  <a:pt x="152" y="711"/>
                </a:lnTo>
                <a:lnTo>
                  <a:pt x="158" y="710"/>
                </a:lnTo>
                <a:lnTo>
                  <a:pt x="165" y="709"/>
                </a:lnTo>
                <a:lnTo>
                  <a:pt x="172" y="706"/>
                </a:lnTo>
                <a:lnTo>
                  <a:pt x="176" y="705"/>
                </a:lnTo>
                <a:lnTo>
                  <a:pt x="182" y="702"/>
                </a:lnTo>
                <a:lnTo>
                  <a:pt x="191" y="699"/>
                </a:lnTo>
                <a:lnTo>
                  <a:pt x="201" y="698"/>
                </a:lnTo>
                <a:lnTo>
                  <a:pt x="207" y="698"/>
                </a:lnTo>
                <a:lnTo>
                  <a:pt x="214" y="697"/>
                </a:lnTo>
                <a:lnTo>
                  <a:pt x="218" y="690"/>
                </a:lnTo>
                <a:lnTo>
                  <a:pt x="220" y="679"/>
                </a:lnTo>
                <a:lnTo>
                  <a:pt x="217" y="665"/>
                </a:lnTo>
                <a:lnTo>
                  <a:pt x="220" y="665"/>
                </a:lnTo>
                <a:lnTo>
                  <a:pt x="224" y="662"/>
                </a:lnTo>
                <a:lnTo>
                  <a:pt x="224" y="657"/>
                </a:lnTo>
                <a:lnTo>
                  <a:pt x="223" y="648"/>
                </a:lnTo>
                <a:lnTo>
                  <a:pt x="220" y="624"/>
                </a:lnTo>
                <a:lnTo>
                  <a:pt x="218" y="588"/>
                </a:lnTo>
                <a:lnTo>
                  <a:pt x="217" y="552"/>
                </a:lnTo>
                <a:lnTo>
                  <a:pt x="217" y="533"/>
                </a:lnTo>
                <a:lnTo>
                  <a:pt x="219" y="517"/>
                </a:lnTo>
                <a:lnTo>
                  <a:pt x="224" y="492"/>
                </a:lnTo>
                <a:lnTo>
                  <a:pt x="231" y="465"/>
                </a:lnTo>
                <a:lnTo>
                  <a:pt x="234" y="448"/>
                </a:lnTo>
                <a:lnTo>
                  <a:pt x="240" y="469"/>
                </a:lnTo>
                <a:lnTo>
                  <a:pt x="250" y="494"/>
                </a:lnTo>
                <a:lnTo>
                  <a:pt x="257" y="519"/>
                </a:lnTo>
                <a:lnTo>
                  <a:pt x="261" y="541"/>
                </a:lnTo>
                <a:lnTo>
                  <a:pt x="260" y="567"/>
                </a:lnTo>
                <a:lnTo>
                  <a:pt x="257" y="603"/>
                </a:lnTo>
                <a:lnTo>
                  <a:pt x="255" y="637"/>
                </a:lnTo>
                <a:lnTo>
                  <a:pt x="254" y="662"/>
                </a:lnTo>
                <a:lnTo>
                  <a:pt x="256" y="664"/>
                </a:lnTo>
                <a:lnTo>
                  <a:pt x="260" y="665"/>
                </a:lnTo>
                <a:lnTo>
                  <a:pt x="261" y="666"/>
                </a:lnTo>
                <a:lnTo>
                  <a:pt x="263" y="666"/>
                </a:lnTo>
                <a:lnTo>
                  <a:pt x="261" y="673"/>
                </a:lnTo>
                <a:lnTo>
                  <a:pt x="260" y="681"/>
                </a:lnTo>
                <a:lnTo>
                  <a:pt x="261" y="690"/>
                </a:lnTo>
                <a:lnTo>
                  <a:pt x="263" y="698"/>
                </a:lnTo>
                <a:lnTo>
                  <a:pt x="267" y="705"/>
                </a:lnTo>
                <a:lnTo>
                  <a:pt x="273" y="711"/>
                </a:lnTo>
                <a:lnTo>
                  <a:pt x="284" y="715"/>
                </a:lnTo>
                <a:lnTo>
                  <a:pt x="298" y="716"/>
                </a:lnTo>
                <a:lnTo>
                  <a:pt x="312" y="715"/>
                </a:lnTo>
                <a:lnTo>
                  <a:pt x="322" y="712"/>
                </a:lnTo>
                <a:lnTo>
                  <a:pt x="328" y="707"/>
                </a:lnTo>
                <a:lnTo>
                  <a:pt x="332" y="702"/>
                </a:lnTo>
                <a:lnTo>
                  <a:pt x="332" y="697"/>
                </a:lnTo>
                <a:lnTo>
                  <a:pt x="332" y="691"/>
                </a:lnTo>
                <a:lnTo>
                  <a:pt x="330" y="687"/>
                </a:lnTo>
                <a:lnTo>
                  <a:pt x="329" y="685"/>
                </a:lnTo>
                <a:lnTo>
                  <a:pt x="326" y="679"/>
                </a:lnTo>
                <a:lnTo>
                  <a:pt x="322" y="675"/>
                </a:lnTo>
                <a:lnTo>
                  <a:pt x="321" y="671"/>
                </a:lnTo>
                <a:lnTo>
                  <a:pt x="320" y="670"/>
                </a:lnTo>
                <a:lnTo>
                  <a:pt x="325" y="671"/>
                </a:lnTo>
                <a:lnTo>
                  <a:pt x="328" y="670"/>
                </a:lnTo>
                <a:lnTo>
                  <a:pt x="330" y="669"/>
                </a:lnTo>
                <a:lnTo>
                  <a:pt x="332" y="669"/>
                </a:lnTo>
                <a:lnTo>
                  <a:pt x="332" y="644"/>
                </a:lnTo>
                <a:lnTo>
                  <a:pt x="332" y="601"/>
                </a:lnTo>
                <a:lnTo>
                  <a:pt x="332" y="559"/>
                </a:lnTo>
                <a:lnTo>
                  <a:pt x="333" y="535"/>
                </a:lnTo>
                <a:lnTo>
                  <a:pt x="333" y="515"/>
                </a:lnTo>
                <a:lnTo>
                  <a:pt x="330" y="482"/>
                </a:lnTo>
                <a:lnTo>
                  <a:pt x="329" y="449"/>
                </a:lnTo>
                <a:lnTo>
                  <a:pt x="328" y="431"/>
                </a:lnTo>
                <a:lnTo>
                  <a:pt x="328" y="416"/>
                </a:lnTo>
                <a:lnTo>
                  <a:pt x="329" y="395"/>
                </a:lnTo>
                <a:lnTo>
                  <a:pt x="328" y="374"/>
                </a:lnTo>
                <a:lnTo>
                  <a:pt x="326" y="361"/>
                </a:lnTo>
                <a:lnTo>
                  <a:pt x="329" y="345"/>
                </a:lnTo>
                <a:lnTo>
                  <a:pt x="332" y="316"/>
                </a:lnTo>
                <a:lnTo>
                  <a:pt x="333" y="275"/>
                </a:lnTo>
                <a:lnTo>
                  <a:pt x="329" y="231"/>
                </a:lnTo>
                <a:lnTo>
                  <a:pt x="334" y="238"/>
                </a:lnTo>
                <a:lnTo>
                  <a:pt x="341" y="246"/>
                </a:lnTo>
                <a:lnTo>
                  <a:pt x="349" y="254"/>
                </a:lnTo>
                <a:lnTo>
                  <a:pt x="358" y="263"/>
                </a:lnTo>
                <a:lnTo>
                  <a:pt x="366" y="271"/>
                </a:lnTo>
                <a:lnTo>
                  <a:pt x="374" y="279"/>
                </a:lnTo>
                <a:lnTo>
                  <a:pt x="380" y="284"/>
                </a:lnTo>
                <a:lnTo>
                  <a:pt x="386" y="288"/>
                </a:lnTo>
                <a:lnTo>
                  <a:pt x="390" y="295"/>
                </a:lnTo>
                <a:lnTo>
                  <a:pt x="396" y="302"/>
                </a:lnTo>
                <a:lnTo>
                  <a:pt x="404" y="313"/>
                </a:lnTo>
                <a:lnTo>
                  <a:pt x="412" y="322"/>
                </a:lnTo>
                <a:lnTo>
                  <a:pt x="420" y="333"/>
                </a:lnTo>
                <a:lnTo>
                  <a:pt x="427" y="341"/>
                </a:lnTo>
                <a:lnTo>
                  <a:pt x="433" y="347"/>
                </a:lnTo>
                <a:lnTo>
                  <a:pt x="436" y="350"/>
                </a:lnTo>
                <a:lnTo>
                  <a:pt x="440" y="357"/>
                </a:lnTo>
                <a:lnTo>
                  <a:pt x="445" y="365"/>
                </a:lnTo>
                <a:lnTo>
                  <a:pt x="450" y="371"/>
                </a:lnTo>
                <a:lnTo>
                  <a:pt x="454" y="375"/>
                </a:lnTo>
                <a:lnTo>
                  <a:pt x="458" y="374"/>
                </a:lnTo>
                <a:lnTo>
                  <a:pt x="462" y="373"/>
                </a:lnTo>
                <a:lnTo>
                  <a:pt x="465" y="373"/>
                </a:lnTo>
                <a:lnTo>
                  <a:pt x="469" y="374"/>
                </a:lnTo>
                <a:lnTo>
                  <a:pt x="476" y="374"/>
                </a:lnTo>
                <a:lnTo>
                  <a:pt x="484" y="370"/>
                </a:lnTo>
                <a:lnTo>
                  <a:pt x="490" y="361"/>
                </a:lnTo>
                <a:lnTo>
                  <a:pt x="493" y="345"/>
                </a:lnTo>
                <a:lnTo>
                  <a:pt x="489" y="332"/>
                </a:lnTo>
                <a:lnTo>
                  <a:pt x="481" y="326"/>
                </a:lnTo>
                <a:lnTo>
                  <a:pt x="472" y="324"/>
                </a:lnTo>
                <a:lnTo>
                  <a:pt x="462" y="317"/>
                </a:lnTo>
                <a:lnTo>
                  <a:pt x="458" y="310"/>
                </a:lnTo>
                <a:lnTo>
                  <a:pt x="453" y="301"/>
                </a:lnTo>
                <a:lnTo>
                  <a:pt x="447" y="289"/>
                </a:lnTo>
                <a:lnTo>
                  <a:pt x="439" y="276"/>
                </a:lnTo>
                <a:lnTo>
                  <a:pt x="431" y="263"/>
                </a:lnTo>
                <a:lnTo>
                  <a:pt x="423" y="251"/>
                </a:lnTo>
                <a:lnTo>
                  <a:pt x="416" y="242"/>
                </a:lnTo>
                <a:lnTo>
                  <a:pt x="412" y="235"/>
                </a:lnTo>
                <a:lnTo>
                  <a:pt x="408" y="228"/>
                </a:lnTo>
                <a:lnTo>
                  <a:pt x="400" y="218"/>
                </a:lnTo>
                <a:lnTo>
                  <a:pt x="392" y="207"/>
                </a:lnTo>
                <a:lnTo>
                  <a:pt x="382" y="194"/>
                </a:lnTo>
                <a:lnTo>
                  <a:pt x="372" y="182"/>
                </a:lnTo>
                <a:lnTo>
                  <a:pt x="363" y="172"/>
                </a:lnTo>
                <a:lnTo>
                  <a:pt x="357" y="162"/>
                </a:lnTo>
                <a:lnTo>
                  <a:pt x="351" y="156"/>
                </a:lnTo>
                <a:lnTo>
                  <a:pt x="347" y="150"/>
                </a:lnTo>
                <a:lnTo>
                  <a:pt x="341" y="146"/>
                </a:lnTo>
                <a:lnTo>
                  <a:pt x="333" y="142"/>
                </a:lnTo>
                <a:lnTo>
                  <a:pt x="324" y="140"/>
                </a:lnTo>
                <a:lnTo>
                  <a:pt x="314" y="137"/>
                </a:lnTo>
                <a:lnTo>
                  <a:pt x="305" y="136"/>
                </a:lnTo>
                <a:lnTo>
                  <a:pt x="297" y="136"/>
                </a:lnTo>
                <a:lnTo>
                  <a:pt x="291" y="136"/>
                </a:lnTo>
                <a:lnTo>
                  <a:pt x="293" y="129"/>
                </a:lnTo>
                <a:lnTo>
                  <a:pt x="295" y="125"/>
                </a:lnTo>
                <a:lnTo>
                  <a:pt x="293" y="121"/>
                </a:lnTo>
                <a:lnTo>
                  <a:pt x="283" y="117"/>
                </a:lnTo>
                <a:lnTo>
                  <a:pt x="287" y="113"/>
                </a:lnTo>
                <a:lnTo>
                  <a:pt x="289" y="107"/>
                </a:lnTo>
                <a:lnTo>
                  <a:pt x="291" y="101"/>
                </a:lnTo>
                <a:lnTo>
                  <a:pt x="291" y="97"/>
                </a:lnTo>
                <a:lnTo>
                  <a:pt x="298" y="93"/>
                </a:lnTo>
                <a:lnTo>
                  <a:pt x="302" y="78"/>
                </a:lnTo>
                <a:lnTo>
                  <a:pt x="301" y="62"/>
                </a:lnTo>
                <a:lnTo>
                  <a:pt x="293" y="59"/>
                </a:lnTo>
                <a:close/>
              </a:path>
            </a:pathLst>
          </a:custGeom>
          <a:solidFill>
            <a:srgbClr val="FF0000"/>
          </a:solidFill>
          <a:ln w="9525">
            <a:noFill/>
            <a:round/>
            <a:headEnd/>
            <a:tailEnd/>
          </a:ln>
        </p:spPr>
        <p:txBody>
          <a:bodyPr/>
          <a:lstStyle/>
          <a:p>
            <a:endParaRPr lang="el-GR"/>
          </a:p>
        </p:txBody>
      </p:sp>
      <p:sp>
        <p:nvSpPr>
          <p:cNvPr id="224305" name="Freeform 49"/>
          <p:cNvSpPr>
            <a:spLocks/>
          </p:cNvSpPr>
          <p:nvPr/>
        </p:nvSpPr>
        <p:spPr bwMode="auto">
          <a:xfrm>
            <a:off x="8459788" y="4102100"/>
            <a:ext cx="166687" cy="244475"/>
          </a:xfrm>
          <a:custGeom>
            <a:avLst/>
            <a:gdLst/>
            <a:ahLst/>
            <a:cxnLst>
              <a:cxn ang="0">
                <a:pos x="256" y="135"/>
              </a:cxn>
              <a:cxn ang="0">
                <a:pos x="265" y="86"/>
              </a:cxn>
              <a:cxn ang="0">
                <a:pos x="260" y="57"/>
              </a:cxn>
              <a:cxn ang="0">
                <a:pos x="273" y="32"/>
              </a:cxn>
              <a:cxn ang="0">
                <a:pos x="246" y="15"/>
              </a:cxn>
              <a:cxn ang="0">
                <a:pos x="240" y="31"/>
              </a:cxn>
              <a:cxn ang="0">
                <a:pos x="240" y="51"/>
              </a:cxn>
              <a:cxn ang="0">
                <a:pos x="241" y="66"/>
              </a:cxn>
              <a:cxn ang="0">
                <a:pos x="234" y="94"/>
              </a:cxn>
              <a:cxn ang="0">
                <a:pos x="232" y="109"/>
              </a:cxn>
              <a:cxn ang="0">
                <a:pos x="215" y="106"/>
              </a:cxn>
              <a:cxn ang="0">
                <a:pos x="192" y="109"/>
              </a:cxn>
              <a:cxn ang="0">
                <a:pos x="195" y="76"/>
              </a:cxn>
              <a:cxn ang="0">
                <a:pos x="174" y="24"/>
              </a:cxn>
              <a:cxn ang="0">
                <a:pos x="154" y="4"/>
              </a:cxn>
              <a:cxn ang="0">
                <a:pos x="133" y="4"/>
              </a:cxn>
              <a:cxn ang="0">
                <a:pos x="109" y="8"/>
              </a:cxn>
              <a:cxn ang="0">
                <a:pos x="94" y="55"/>
              </a:cxn>
              <a:cxn ang="0">
                <a:pos x="96" y="111"/>
              </a:cxn>
              <a:cxn ang="0">
                <a:pos x="73" y="109"/>
              </a:cxn>
              <a:cxn ang="0">
                <a:pos x="51" y="113"/>
              </a:cxn>
              <a:cxn ang="0">
                <a:pos x="44" y="100"/>
              </a:cxn>
              <a:cxn ang="0">
                <a:pos x="32" y="56"/>
              </a:cxn>
              <a:cxn ang="0">
                <a:pos x="31" y="19"/>
              </a:cxn>
              <a:cxn ang="0">
                <a:pos x="2" y="23"/>
              </a:cxn>
              <a:cxn ang="0">
                <a:pos x="2" y="40"/>
              </a:cxn>
              <a:cxn ang="0">
                <a:pos x="15" y="59"/>
              </a:cxn>
              <a:cxn ang="0">
                <a:pos x="20" y="119"/>
              </a:cxn>
              <a:cxn ang="0">
                <a:pos x="41" y="141"/>
              </a:cxn>
              <a:cxn ang="0">
                <a:pos x="45" y="145"/>
              </a:cxn>
              <a:cxn ang="0">
                <a:pos x="45" y="152"/>
              </a:cxn>
              <a:cxn ang="0">
                <a:pos x="63" y="152"/>
              </a:cxn>
              <a:cxn ang="0">
                <a:pos x="88" y="151"/>
              </a:cxn>
              <a:cxn ang="0">
                <a:pos x="96" y="172"/>
              </a:cxn>
              <a:cxn ang="0">
                <a:pos x="85" y="298"/>
              </a:cxn>
              <a:cxn ang="0">
                <a:pos x="109" y="298"/>
              </a:cxn>
              <a:cxn ang="0">
                <a:pos x="125" y="340"/>
              </a:cxn>
              <a:cxn ang="0">
                <a:pos x="122" y="376"/>
              </a:cxn>
              <a:cxn ang="0">
                <a:pos x="96" y="385"/>
              </a:cxn>
              <a:cxn ang="0">
                <a:pos x="93" y="397"/>
              </a:cxn>
              <a:cxn ang="0">
                <a:pos x="113" y="398"/>
              </a:cxn>
              <a:cxn ang="0">
                <a:pos x="143" y="397"/>
              </a:cxn>
              <a:cxn ang="0">
                <a:pos x="159" y="397"/>
              </a:cxn>
              <a:cxn ang="0">
                <a:pos x="147" y="336"/>
              </a:cxn>
              <a:cxn ang="0">
                <a:pos x="162" y="299"/>
              </a:cxn>
              <a:cxn ang="0">
                <a:pos x="172" y="303"/>
              </a:cxn>
              <a:cxn ang="0">
                <a:pos x="168" y="383"/>
              </a:cxn>
              <a:cxn ang="0">
                <a:pos x="176" y="397"/>
              </a:cxn>
              <a:cxn ang="0">
                <a:pos x="204" y="398"/>
              </a:cxn>
              <a:cxn ang="0">
                <a:pos x="228" y="398"/>
              </a:cxn>
              <a:cxn ang="0">
                <a:pos x="236" y="388"/>
              </a:cxn>
              <a:cxn ang="0">
                <a:pos x="215" y="380"/>
              </a:cxn>
              <a:cxn ang="0">
                <a:pos x="197" y="361"/>
              </a:cxn>
              <a:cxn ang="0">
                <a:pos x="204" y="298"/>
              </a:cxn>
              <a:cxn ang="0">
                <a:pos x="232" y="298"/>
              </a:cxn>
              <a:cxn ang="0">
                <a:pos x="228" y="270"/>
              </a:cxn>
              <a:cxn ang="0">
                <a:pos x="208" y="199"/>
              </a:cxn>
              <a:cxn ang="0">
                <a:pos x="189" y="147"/>
              </a:cxn>
              <a:cxn ang="0">
                <a:pos x="211" y="151"/>
              </a:cxn>
              <a:cxn ang="0">
                <a:pos x="234" y="154"/>
              </a:cxn>
              <a:cxn ang="0">
                <a:pos x="241" y="152"/>
              </a:cxn>
              <a:cxn ang="0">
                <a:pos x="241" y="139"/>
              </a:cxn>
            </a:cxnLst>
            <a:rect l="0" t="0" r="r" b="b"/>
            <a:pathLst>
              <a:path w="273" h="398">
                <a:moveTo>
                  <a:pt x="241" y="139"/>
                </a:moveTo>
                <a:lnTo>
                  <a:pt x="249" y="139"/>
                </a:lnTo>
                <a:lnTo>
                  <a:pt x="256" y="135"/>
                </a:lnTo>
                <a:lnTo>
                  <a:pt x="261" y="126"/>
                </a:lnTo>
                <a:lnTo>
                  <a:pt x="263" y="110"/>
                </a:lnTo>
                <a:lnTo>
                  <a:pt x="265" y="86"/>
                </a:lnTo>
                <a:lnTo>
                  <a:pt x="263" y="70"/>
                </a:lnTo>
                <a:lnTo>
                  <a:pt x="261" y="63"/>
                </a:lnTo>
                <a:lnTo>
                  <a:pt x="260" y="57"/>
                </a:lnTo>
                <a:lnTo>
                  <a:pt x="265" y="51"/>
                </a:lnTo>
                <a:lnTo>
                  <a:pt x="271" y="41"/>
                </a:lnTo>
                <a:lnTo>
                  <a:pt x="273" y="32"/>
                </a:lnTo>
                <a:lnTo>
                  <a:pt x="266" y="23"/>
                </a:lnTo>
                <a:lnTo>
                  <a:pt x="254" y="16"/>
                </a:lnTo>
                <a:lnTo>
                  <a:pt x="246" y="15"/>
                </a:lnTo>
                <a:lnTo>
                  <a:pt x="241" y="18"/>
                </a:lnTo>
                <a:lnTo>
                  <a:pt x="240" y="24"/>
                </a:lnTo>
                <a:lnTo>
                  <a:pt x="240" y="31"/>
                </a:lnTo>
                <a:lnTo>
                  <a:pt x="240" y="36"/>
                </a:lnTo>
                <a:lnTo>
                  <a:pt x="238" y="43"/>
                </a:lnTo>
                <a:lnTo>
                  <a:pt x="240" y="51"/>
                </a:lnTo>
                <a:lnTo>
                  <a:pt x="241" y="55"/>
                </a:lnTo>
                <a:lnTo>
                  <a:pt x="241" y="60"/>
                </a:lnTo>
                <a:lnTo>
                  <a:pt x="241" y="66"/>
                </a:lnTo>
                <a:lnTo>
                  <a:pt x="238" y="76"/>
                </a:lnTo>
                <a:lnTo>
                  <a:pt x="236" y="84"/>
                </a:lnTo>
                <a:lnTo>
                  <a:pt x="234" y="94"/>
                </a:lnTo>
                <a:lnTo>
                  <a:pt x="234" y="105"/>
                </a:lnTo>
                <a:lnTo>
                  <a:pt x="234" y="111"/>
                </a:lnTo>
                <a:lnTo>
                  <a:pt x="232" y="109"/>
                </a:lnTo>
                <a:lnTo>
                  <a:pt x="228" y="107"/>
                </a:lnTo>
                <a:lnTo>
                  <a:pt x="223" y="107"/>
                </a:lnTo>
                <a:lnTo>
                  <a:pt x="215" y="106"/>
                </a:lnTo>
                <a:lnTo>
                  <a:pt x="207" y="107"/>
                </a:lnTo>
                <a:lnTo>
                  <a:pt x="200" y="107"/>
                </a:lnTo>
                <a:lnTo>
                  <a:pt x="192" y="109"/>
                </a:lnTo>
                <a:lnTo>
                  <a:pt x="186" y="110"/>
                </a:lnTo>
                <a:lnTo>
                  <a:pt x="191" y="96"/>
                </a:lnTo>
                <a:lnTo>
                  <a:pt x="195" y="76"/>
                </a:lnTo>
                <a:lnTo>
                  <a:pt x="192" y="55"/>
                </a:lnTo>
                <a:lnTo>
                  <a:pt x="182" y="33"/>
                </a:lnTo>
                <a:lnTo>
                  <a:pt x="174" y="24"/>
                </a:lnTo>
                <a:lnTo>
                  <a:pt x="167" y="16"/>
                </a:lnTo>
                <a:lnTo>
                  <a:pt x="160" y="10"/>
                </a:lnTo>
                <a:lnTo>
                  <a:pt x="154" y="4"/>
                </a:lnTo>
                <a:lnTo>
                  <a:pt x="147" y="0"/>
                </a:lnTo>
                <a:lnTo>
                  <a:pt x="141" y="0"/>
                </a:lnTo>
                <a:lnTo>
                  <a:pt x="133" y="4"/>
                </a:lnTo>
                <a:lnTo>
                  <a:pt x="125" y="11"/>
                </a:lnTo>
                <a:lnTo>
                  <a:pt x="117" y="7"/>
                </a:lnTo>
                <a:lnTo>
                  <a:pt x="109" y="8"/>
                </a:lnTo>
                <a:lnTo>
                  <a:pt x="102" y="16"/>
                </a:lnTo>
                <a:lnTo>
                  <a:pt x="98" y="33"/>
                </a:lnTo>
                <a:lnTo>
                  <a:pt x="94" y="55"/>
                </a:lnTo>
                <a:lnTo>
                  <a:pt x="89" y="76"/>
                </a:lnTo>
                <a:lnTo>
                  <a:pt x="88" y="96"/>
                </a:lnTo>
                <a:lnTo>
                  <a:pt x="96" y="111"/>
                </a:lnTo>
                <a:lnTo>
                  <a:pt x="89" y="110"/>
                </a:lnTo>
                <a:lnTo>
                  <a:pt x="81" y="109"/>
                </a:lnTo>
                <a:lnTo>
                  <a:pt x="73" y="109"/>
                </a:lnTo>
                <a:lnTo>
                  <a:pt x="65" y="110"/>
                </a:lnTo>
                <a:lnTo>
                  <a:pt x="57" y="111"/>
                </a:lnTo>
                <a:lnTo>
                  <a:pt x="51" y="113"/>
                </a:lnTo>
                <a:lnTo>
                  <a:pt x="47" y="114"/>
                </a:lnTo>
                <a:lnTo>
                  <a:pt x="45" y="114"/>
                </a:lnTo>
                <a:lnTo>
                  <a:pt x="44" y="100"/>
                </a:lnTo>
                <a:lnTo>
                  <a:pt x="40" y="82"/>
                </a:lnTo>
                <a:lnTo>
                  <a:pt x="36" y="66"/>
                </a:lnTo>
                <a:lnTo>
                  <a:pt x="32" y="56"/>
                </a:lnTo>
                <a:lnTo>
                  <a:pt x="35" y="43"/>
                </a:lnTo>
                <a:lnTo>
                  <a:pt x="36" y="29"/>
                </a:lnTo>
                <a:lnTo>
                  <a:pt x="31" y="19"/>
                </a:lnTo>
                <a:lnTo>
                  <a:pt x="16" y="16"/>
                </a:lnTo>
                <a:lnTo>
                  <a:pt x="6" y="19"/>
                </a:lnTo>
                <a:lnTo>
                  <a:pt x="2" y="23"/>
                </a:lnTo>
                <a:lnTo>
                  <a:pt x="0" y="29"/>
                </a:lnTo>
                <a:lnTo>
                  <a:pt x="0" y="33"/>
                </a:lnTo>
                <a:lnTo>
                  <a:pt x="2" y="40"/>
                </a:lnTo>
                <a:lnTo>
                  <a:pt x="8" y="47"/>
                </a:lnTo>
                <a:lnTo>
                  <a:pt x="14" y="53"/>
                </a:lnTo>
                <a:lnTo>
                  <a:pt x="15" y="59"/>
                </a:lnTo>
                <a:lnTo>
                  <a:pt x="14" y="70"/>
                </a:lnTo>
                <a:lnTo>
                  <a:pt x="15" y="94"/>
                </a:lnTo>
                <a:lnTo>
                  <a:pt x="20" y="119"/>
                </a:lnTo>
                <a:lnTo>
                  <a:pt x="30" y="137"/>
                </a:lnTo>
                <a:lnTo>
                  <a:pt x="36" y="141"/>
                </a:lnTo>
                <a:lnTo>
                  <a:pt x="41" y="141"/>
                </a:lnTo>
                <a:lnTo>
                  <a:pt x="44" y="141"/>
                </a:lnTo>
                <a:lnTo>
                  <a:pt x="45" y="141"/>
                </a:lnTo>
                <a:lnTo>
                  <a:pt x="45" y="145"/>
                </a:lnTo>
                <a:lnTo>
                  <a:pt x="45" y="148"/>
                </a:lnTo>
                <a:lnTo>
                  <a:pt x="45" y="151"/>
                </a:lnTo>
                <a:lnTo>
                  <a:pt x="45" y="152"/>
                </a:lnTo>
                <a:lnTo>
                  <a:pt x="49" y="152"/>
                </a:lnTo>
                <a:lnTo>
                  <a:pt x="56" y="152"/>
                </a:lnTo>
                <a:lnTo>
                  <a:pt x="63" y="152"/>
                </a:lnTo>
                <a:lnTo>
                  <a:pt x="72" y="152"/>
                </a:lnTo>
                <a:lnTo>
                  <a:pt x="80" y="151"/>
                </a:lnTo>
                <a:lnTo>
                  <a:pt x="88" y="151"/>
                </a:lnTo>
                <a:lnTo>
                  <a:pt x="94" y="150"/>
                </a:lnTo>
                <a:lnTo>
                  <a:pt x="98" y="147"/>
                </a:lnTo>
                <a:lnTo>
                  <a:pt x="96" y="172"/>
                </a:lnTo>
                <a:lnTo>
                  <a:pt x="90" y="217"/>
                </a:lnTo>
                <a:lnTo>
                  <a:pt x="86" y="265"/>
                </a:lnTo>
                <a:lnTo>
                  <a:pt x="85" y="298"/>
                </a:lnTo>
                <a:lnTo>
                  <a:pt x="92" y="298"/>
                </a:lnTo>
                <a:lnTo>
                  <a:pt x="101" y="298"/>
                </a:lnTo>
                <a:lnTo>
                  <a:pt x="109" y="298"/>
                </a:lnTo>
                <a:lnTo>
                  <a:pt x="113" y="298"/>
                </a:lnTo>
                <a:lnTo>
                  <a:pt x="119" y="316"/>
                </a:lnTo>
                <a:lnTo>
                  <a:pt x="125" y="340"/>
                </a:lnTo>
                <a:lnTo>
                  <a:pt x="129" y="361"/>
                </a:lnTo>
                <a:lnTo>
                  <a:pt x="130" y="372"/>
                </a:lnTo>
                <a:lnTo>
                  <a:pt x="122" y="376"/>
                </a:lnTo>
                <a:lnTo>
                  <a:pt x="113" y="380"/>
                </a:lnTo>
                <a:lnTo>
                  <a:pt x="102" y="383"/>
                </a:lnTo>
                <a:lnTo>
                  <a:pt x="96" y="385"/>
                </a:lnTo>
                <a:lnTo>
                  <a:pt x="92" y="388"/>
                </a:lnTo>
                <a:lnTo>
                  <a:pt x="90" y="392"/>
                </a:lnTo>
                <a:lnTo>
                  <a:pt x="93" y="397"/>
                </a:lnTo>
                <a:lnTo>
                  <a:pt x="98" y="398"/>
                </a:lnTo>
                <a:lnTo>
                  <a:pt x="105" y="398"/>
                </a:lnTo>
                <a:lnTo>
                  <a:pt x="113" y="398"/>
                </a:lnTo>
                <a:lnTo>
                  <a:pt x="123" y="398"/>
                </a:lnTo>
                <a:lnTo>
                  <a:pt x="133" y="397"/>
                </a:lnTo>
                <a:lnTo>
                  <a:pt x="143" y="397"/>
                </a:lnTo>
                <a:lnTo>
                  <a:pt x="151" y="397"/>
                </a:lnTo>
                <a:lnTo>
                  <a:pt x="156" y="397"/>
                </a:lnTo>
                <a:lnTo>
                  <a:pt x="159" y="397"/>
                </a:lnTo>
                <a:lnTo>
                  <a:pt x="156" y="381"/>
                </a:lnTo>
                <a:lnTo>
                  <a:pt x="151" y="363"/>
                </a:lnTo>
                <a:lnTo>
                  <a:pt x="147" y="336"/>
                </a:lnTo>
                <a:lnTo>
                  <a:pt x="143" y="301"/>
                </a:lnTo>
                <a:lnTo>
                  <a:pt x="154" y="299"/>
                </a:lnTo>
                <a:lnTo>
                  <a:pt x="162" y="299"/>
                </a:lnTo>
                <a:lnTo>
                  <a:pt x="167" y="299"/>
                </a:lnTo>
                <a:lnTo>
                  <a:pt x="168" y="299"/>
                </a:lnTo>
                <a:lnTo>
                  <a:pt x="172" y="303"/>
                </a:lnTo>
                <a:lnTo>
                  <a:pt x="171" y="339"/>
                </a:lnTo>
                <a:lnTo>
                  <a:pt x="170" y="364"/>
                </a:lnTo>
                <a:lnTo>
                  <a:pt x="168" y="383"/>
                </a:lnTo>
                <a:lnTo>
                  <a:pt x="168" y="397"/>
                </a:lnTo>
                <a:lnTo>
                  <a:pt x="171" y="397"/>
                </a:lnTo>
                <a:lnTo>
                  <a:pt x="176" y="397"/>
                </a:lnTo>
                <a:lnTo>
                  <a:pt x="184" y="397"/>
                </a:lnTo>
                <a:lnTo>
                  <a:pt x="193" y="397"/>
                </a:lnTo>
                <a:lnTo>
                  <a:pt x="204" y="398"/>
                </a:lnTo>
                <a:lnTo>
                  <a:pt x="213" y="398"/>
                </a:lnTo>
                <a:lnTo>
                  <a:pt x="221" y="398"/>
                </a:lnTo>
                <a:lnTo>
                  <a:pt x="228" y="398"/>
                </a:lnTo>
                <a:lnTo>
                  <a:pt x="234" y="397"/>
                </a:lnTo>
                <a:lnTo>
                  <a:pt x="237" y="392"/>
                </a:lnTo>
                <a:lnTo>
                  <a:pt x="236" y="388"/>
                </a:lnTo>
                <a:lnTo>
                  <a:pt x="232" y="385"/>
                </a:lnTo>
                <a:lnTo>
                  <a:pt x="225" y="383"/>
                </a:lnTo>
                <a:lnTo>
                  <a:pt x="215" y="380"/>
                </a:lnTo>
                <a:lnTo>
                  <a:pt x="204" y="376"/>
                </a:lnTo>
                <a:lnTo>
                  <a:pt x="197" y="372"/>
                </a:lnTo>
                <a:lnTo>
                  <a:pt x="197" y="361"/>
                </a:lnTo>
                <a:lnTo>
                  <a:pt x="197" y="340"/>
                </a:lnTo>
                <a:lnTo>
                  <a:pt x="200" y="316"/>
                </a:lnTo>
                <a:lnTo>
                  <a:pt x="204" y="298"/>
                </a:lnTo>
                <a:lnTo>
                  <a:pt x="213" y="298"/>
                </a:lnTo>
                <a:lnTo>
                  <a:pt x="224" y="298"/>
                </a:lnTo>
                <a:lnTo>
                  <a:pt x="232" y="298"/>
                </a:lnTo>
                <a:lnTo>
                  <a:pt x="236" y="298"/>
                </a:lnTo>
                <a:lnTo>
                  <a:pt x="232" y="287"/>
                </a:lnTo>
                <a:lnTo>
                  <a:pt x="228" y="270"/>
                </a:lnTo>
                <a:lnTo>
                  <a:pt x="221" y="248"/>
                </a:lnTo>
                <a:lnTo>
                  <a:pt x="215" y="224"/>
                </a:lnTo>
                <a:lnTo>
                  <a:pt x="208" y="199"/>
                </a:lnTo>
                <a:lnTo>
                  <a:pt x="201" y="176"/>
                </a:lnTo>
                <a:lnTo>
                  <a:pt x="195" y="159"/>
                </a:lnTo>
                <a:lnTo>
                  <a:pt x="189" y="147"/>
                </a:lnTo>
                <a:lnTo>
                  <a:pt x="195" y="148"/>
                </a:lnTo>
                <a:lnTo>
                  <a:pt x="201" y="150"/>
                </a:lnTo>
                <a:lnTo>
                  <a:pt x="211" y="151"/>
                </a:lnTo>
                <a:lnTo>
                  <a:pt x="220" y="152"/>
                </a:lnTo>
                <a:lnTo>
                  <a:pt x="228" y="152"/>
                </a:lnTo>
                <a:lnTo>
                  <a:pt x="234" y="154"/>
                </a:lnTo>
                <a:lnTo>
                  <a:pt x="240" y="154"/>
                </a:lnTo>
                <a:lnTo>
                  <a:pt x="241" y="154"/>
                </a:lnTo>
                <a:lnTo>
                  <a:pt x="241" y="152"/>
                </a:lnTo>
                <a:lnTo>
                  <a:pt x="241" y="147"/>
                </a:lnTo>
                <a:lnTo>
                  <a:pt x="241" y="143"/>
                </a:lnTo>
                <a:lnTo>
                  <a:pt x="241" y="139"/>
                </a:lnTo>
                <a:close/>
              </a:path>
            </a:pathLst>
          </a:custGeom>
          <a:solidFill>
            <a:srgbClr val="FF0000"/>
          </a:solidFill>
          <a:ln w="9525">
            <a:noFill/>
            <a:round/>
            <a:headEnd/>
            <a:tailEnd/>
          </a:ln>
        </p:spPr>
        <p:txBody>
          <a:bodyPr/>
          <a:lstStyle/>
          <a:p>
            <a:endParaRPr lang="el-GR"/>
          </a:p>
        </p:txBody>
      </p:sp>
      <p:sp>
        <p:nvSpPr>
          <p:cNvPr id="224306" name="Freeform 50"/>
          <p:cNvSpPr>
            <a:spLocks/>
          </p:cNvSpPr>
          <p:nvPr/>
        </p:nvSpPr>
        <p:spPr bwMode="auto">
          <a:xfrm>
            <a:off x="6829425" y="4111625"/>
            <a:ext cx="185738" cy="238125"/>
          </a:xfrm>
          <a:custGeom>
            <a:avLst/>
            <a:gdLst/>
            <a:ahLst/>
            <a:cxnLst>
              <a:cxn ang="0">
                <a:pos x="193" y="106"/>
              </a:cxn>
              <a:cxn ang="0">
                <a:pos x="208" y="92"/>
              </a:cxn>
              <a:cxn ang="0">
                <a:pos x="229" y="73"/>
              </a:cxn>
              <a:cxn ang="0">
                <a:pos x="263" y="37"/>
              </a:cxn>
              <a:cxn ang="0">
                <a:pos x="270" y="17"/>
              </a:cxn>
              <a:cxn ang="0">
                <a:pos x="291" y="1"/>
              </a:cxn>
              <a:cxn ang="0">
                <a:pos x="306" y="20"/>
              </a:cxn>
              <a:cxn ang="0">
                <a:pos x="294" y="40"/>
              </a:cxn>
              <a:cxn ang="0">
                <a:pos x="273" y="67"/>
              </a:cxn>
              <a:cxn ang="0">
                <a:pos x="241" y="106"/>
              </a:cxn>
              <a:cxn ang="0">
                <a:pos x="218" y="140"/>
              </a:cxn>
              <a:cxn ang="0">
                <a:pos x="224" y="206"/>
              </a:cxn>
              <a:cxn ang="0">
                <a:pos x="250" y="271"/>
              </a:cxn>
              <a:cxn ang="0">
                <a:pos x="230" y="311"/>
              </a:cxn>
              <a:cxn ang="0">
                <a:pos x="232" y="352"/>
              </a:cxn>
              <a:cxn ang="0">
                <a:pos x="197" y="339"/>
              </a:cxn>
              <a:cxn ang="0">
                <a:pos x="187" y="295"/>
              </a:cxn>
              <a:cxn ang="0">
                <a:pos x="205" y="279"/>
              </a:cxn>
              <a:cxn ang="0">
                <a:pos x="181" y="255"/>
              </a:cxn>
              <a:cxn ang="0">
                <a:pos x="151" y="282"/>
              </a:cxn>
              <a:cxn ang="0">
                <a:pos x="163" y="324"/>
              </a:cxn>
              <a:cxn ang="0">
                <a:pos x="169" y="353"/>
              </a:cxn>
              <a:cxn ang="0">
                <a:pos x="140" y="390"/>
              </a:cxn>
              <a:cxn ang="0">
                <a:pos x="134" y="358"/>
              </a:cxn>
              <a:cxn ang="0">
                <a:pos x="135" y="349"/>
              </a:cxn>
              <a:cxn ang="0">
                <a:pos x="110" y="309"/>
              </a:cxn>
              <a:cxn ang="0">
                <a:pos x="114" y="238"/>
              </a:cxn>
              <a:cxn ang="0">
                <a:pos x="107" y="164"/>
              </a:cxn>
              <a:cxn ang="0">
                <a:pos x="68" y="115"/>
              </a:cxn>
              <a:cxn ang="0">
                <a:pos x="65" y="102"/>
              </a:cxn>
              <a:cxn ang="0">
                <a:pos x="52" y="78"/>
              </a:cxn>
              <a:cxn ang="0">
                <a:pos x="27" y="44"/>
              </a:cxn>
              <a:cxn ang="0">
                <a:pos x="14" y="33"/>
              </a:cxn>
              <a:cxn ang="0">
                <a:pos x="2" y="16"/>
              </a:cxn>
              <a:cxn ang="0">
                <a:pos x="24" y="0"/>
              </a:cxn>
              <a:cxn ang="0">
                <a:pos x="40" y="16"/>
              </a:cxn>
              <a:cxn ang="0">
                <a:pos x="58" y="41"/>
              </a:cxn>
              <a:cxn ang="0">
                <a:pos x="86" y="73"/>
              </a:cxn>
              <a:cxn ang="0">
                <a:pos x="115" y="95"/>
              </a:cxn>
              <a:cxn ang="0">
                <a:pos x="118" y="92"/>
              </a:cxn>
              <a:cxn ang="0">
                <a:pos x="118" y="85"/>
              </a:cxn>
              <a:cxn ang="0">
                <a:pos x="105" y="63"/>
              </a:cxn>
              <a:cxn ang="0">
                <a:pos x="107" y="21"/>
              </a:cxn>
              <a:cxn ang="0">
                <a:pos x="142" y="7"/>
              </a:cxn>
              <a:cxn ang="0">
                <a:pos x="180" y="13"/>
              </a:cxn>
              <a:cxn ang="0">
                <a:pos x="193" y="50"/>
              </a:cxn>
              <a:cxn ang="0">
                <a:pos x="196" y="78"/>
              </a:cxn>
              <a:cxn ang="0">
                <a:pos x="184" y="104"/>
              </a:cxn>
            </a:cxnLst>
            <a:rect l="0" t="0" r="r" b="b"/>
            <a:pathLst>
              <a:path w="306" h="390">
                <a:moveTo>
                  <a:pt x="180" y="108"/>
                </a:moveTo>
                <a:lnTo>
                  <a:pt x="183" y="108"/>
                </a:lnTo>
                <a:lnTo>
                  <a:pt x="187" y="107"/>
                </a:lnTo>
                <a:lnTo>
                  <a:pt x="193" y="106"/>
                </a:lnTo>
                <a:lnTo>
                  <a:pt x="197" y="106"/>
                </a:lnTo>
                <a:lnTo>
                  <a:pt x="199" y="103"/>
                </a:lnTo>
                <a:lnTo>
                  <a:pt x="204" y="98"/>
                </a:lnTo>
                <a:lnTo>
                  <a:pt x="208" y="92"/>
                </a:lnTo>
                <a:lnTo>
                  <a:pt x="213" y="91"/>
                </a:lnTo>
                <a:lnTo>
                  <a:pt x="216" y="87"/>
                </a:lnTo>
                <a:lnTo>
                  <a:pt x="221" y="81"/>
                </a:lnTo>
                <a:lnTo>
                  <a:pt x="229" y="73"/>
                </a:lnTo>
                <a:lnTo>
                  <a:pt x="238" y="63"/>
                </a:lnTo>
                <a:lnTo>
                  <a:pt x="247" y="53"/>
                </a:lnTo>
                <a:lnTo>
                  <a:pt x="255" y="44"/>
                </a:lnTo>
                <a:lnTo>
                  <a:pt x="263" y="37"/>
                </a:lnTo>
                <a:lnTo>
                  <a:pt x="269" y="32"/>
                </a:lnTo>
                <a:lnTo>
                  <a:pt x="270" y="29"/>
                </a:lnTo>
                <a:lnTo>
                  <a:pt x="270" y="24"/>
                </a:lnTo>
                <a:lnTo>
                  <a:pt x="270" y="17"/>
                </a:lnTo>
                <a:lnTo>
                  <a:pt x="271" y="10"/>
                </a:lnTo>
                <a:lnTo>
                  <a:pt x="275" y="5"/>
                </a:lnTo>
                <a:lnTo>
                  <a:pt x="283" y="1"/>
                </a:lnTo>
                <a:lnTo>
                  <a:pt x="291" y="1"/>
                </a:lnTo>
                <a:lnTo>
                  <a:pt x="296" y="5"/>
                </a:lnTo>
                <a:lnTo>
                  <a:pt x="300" y="10"/>
                </a:lnTo>
                <a:lnTo>
                  <a:pt x="304" y="14"/>
                </a:lnTo>
                <a:lnTo>
                  <a:pt x="306" y="20"/>
                </a:lnTo>
                <a:lnTo>
                  <a:pt x="306" y="25"/>
                </a:lnTo>
                <a:lnTo>
                  <a:pt x="303" y="30"/>
                </a:lnTo>
                <a:lnTo>
                  <a:pt x="299" y="36"/>
                </a:lnTo>
                <a:lnTo>
                  <a:pt x="294" y="40"/>
                </a:lnTo>
                <a:lnTo>
                  <a:pt x="287" y="44"/>
                </a:lnTo>
                <a:lnTo>
                  <a:pt x="284" y="50"/>
                </a:lnTo>
                <a:lnTo>
                  <a:pt x="279" y="58"/>
                </a:lnTo>
                <a:lnTo>
                  <a:pt x="273" y="67"/>
                </a:lnTo>
                <a:lnTo>
                  <a:pt x="265" y="78"/>
                </a:lnTo>
                <a:lnTo>
                  <a:pt x="257" y="89"/>
                </a:lnTo>
                <a:lnTo>
                  <a:pt x="249" y="98"/>
                </a:lnTo>
                <a:lnTo>
                  <a:pt x="241" y="106"/>
                </a:lnTo>
                <a:lnTo>
                  <a:pt x="236" y="112"/>
                </a:lnTo>
                <a:lnTo>
                  <a:pt x="237" y="120"/>
                </a:lnTo>
                <a:lnTo>
                  <a:pt x="229" y="131"/>
                </a:lnTo>
                <a:lnTo>
                  <a:pt x="218" y="140"/>
                </a:lnTo>
                <a:lnTo>
                  <a:pt x="213" y="149"/>
                </a:lnTo>
                <a:lnTo>
                  <a:pt x="216" y="164"/>
                </a:lnTo>
                <a:lnTo>
                  <a:pt x="220" y="186"/>
                </a:lnTo>
                <a:lnTo>
                  <a:pt x="224" y="206"/>
                </a:lnTo>
                <a:lnTo>
                  <a:pt x="222" y="217"/>
                </a:lnTo>
                <a:lnTo>
                  <a:pt x="232" y="231"/>
                </a:lnTo>
                <a:lnTo>
                  <a:pt x="242" y="251"/>
                </a:lnTo>
                <a:lnTo>
                  <a:pt x="250" y="271"/>
                </a:lnTo>
                <a:lnTo>
                  <a:pt x="250" y="283"/>
                </a:lnTo>
                <a:lnTo>
                  <a:pt x="243" y="290"/>
                </a:lnTo>
                <a:lnTo>
                  <a:pt x="237" y="300"/>
                </a:lnTo>
                <a:lnTo>
                  <a:pt x="230" y="311"/>
                </a:lnTo>
                <a:lnTo>
                  <a:pt x="222" y="321"/>
                </a:lnTo>
                <a:lnTo>
                  <a:pt x="226" y="329"/>
                </a:lnTo>
                <a:lnTo>
                  <a:pt x="232" y="340"/>
                </a:lnTo>
                <a:lnTo>
                  <a:pt x="232" y="352"/>
                </a:lnTo>
                <a:lnTo>
                  <a:pt x="225" y="358"/>
                </a:lnTo>
                <a:lnTo>
                  <a:pt x="214" y="357"/>
                </a:lnTo>
                <a:lnTo>
                  <a:pt x="206" y="349"/>
                </a:lnTo>
                <a:lnTo>
                  <a:pt x="197" y="339"/>
                </a:lnTo>
                <a:lnTo>
                  <a:pt x="188" y="324"/>
                </a:lnTo>
                <a:lnTo>
                  <a:pt x="181" y="311"/>
                </a:lnTo>
                <a:lnTo>
                  <a:pt x="181" y="301"/>
                </a:lnTo>
                <a:lnTo>
                  <a:pt x="187" y="295"/>
                </a:lnTo>
                <a:lnTo>
                  <a:pt x="193" y="292"/>
                </a:lnTo>
                <a:lnTo>
                  <a:pt x="197" y="290"/>
                </a:lnTo>
                <a:lnTo>
                  <a:pt x="201" y="284"/>
                </a:lnTo>
                <a:lnTo>
                  <a:pt x="205" y="279"/>
                </a:lnTo>
                <a:lnTo>
                  <a:pt x="208" y="272"/>
                </a:lnTo>
                <a:lnTo>
                  <a:pt x="200" y="264"/>
                </a:lnTo>
                <a:lnTo>
                  <a:pt x="191" y="258"/>
                </a:lnTo>
                <a:lnTo>
                  <a:pt x="181" y="255"/>
                </a:lnTo>
                <a:lnTo>
                  <a:pt x="173" y="257"/>
                </a:lnTo>
                <a:lnTo>
                  <a:pt x="166" y="263"/>
                </a:lnTo>
                <a:lnTo>
                  <a:pt x="159" y="272"/>
                </a:lnTo>
                <a:lnTo>
                  <a:pt x="151" y="282"/>
                </a:lnTo>
                <a:lnTo>
                  <a:pt x="143" y="290"/>
                </a:lnTo>
                <a:lnTo>
                  <a:pt x="155" y="303"/>
                </a:lnTo>
                <a:lnTo>
                  <a:pt x="162" y="315"/>
                </a:lnTo>
                <a:lnTo>
                  <a:pt x="163" y="324"/>
                </a:lnTo>
                <a:lnTo>
                  <a:pt x="162" y="328"/>
                </a:lnTo>
                <a:lnTo>
                  <a:pt x="172" y="335"/>
                </a:lnTo>
                <a:lnTo>
                  <a:pt x="173" y="344"/>
                </a:lnTo>
                <a:lnTo>
                  <a:pt x="169" y="353"/>
                </a:lnTo>
                <a:lnTo>
                  <a:pt x="164" y="365"/>
                </a:lnTo>
                <a:lnTo>
                  <a:pt x="158" y="376"/>
                </a:lnTo>
                <a:lnTo>
                  <a:pt x="150" y="385"/>
                </a:lnTo>
                <a:lnTo>
                  <a:pt x="140" y="390"/>
                </a:lnTo>
                <a:lnTo>
                  <a:pt x="131" y="389"/>
                </a:lnTo>
                <a:lnTo>
                  <a:pt x="126" y="382"/>
                </a:lnTo>
                <a:lnTo>
                  <a:pt x="129" y="370"/>
                </a:lnTo>
                <a:lnTo>
                  <a:pt x="134" y="358"/>
                </a:lnTo>
                <a:lnTo>
                  <a:pt x="138" y="349"/>
                </a:lnTo>
                <a:lnTo>
                  <a:pt x="138" y="349"/>
                </a:lnTo>
                <a:lnTo>
                  <a:pt x="136" y="349"/>
                </a:lnTo>
                <a:lnTo>
                  <a:pt x="135" y="349"/>
                </a:lnTo>
                <a:lnTo>
                  <a:pt x="131" y="349"/>
                </a:lnTo>
                <a:lnTo>
                  <a:pt x="129" y="342"/>
                </a:lnTo>
                <a:lnTo>
                  <a:pt x="119" y="327"/>
                </a:lnTo>
                <a:lnTo>
                  <a:pt x="110" y="309"/>
                </a:lnTo>
                <a:lnTo>
                  <a:pt x="99" y="298"/>
                </a:lnTo>
                <a:lnTo>
                  <a:pt x="97" y="284"/>
                </a:lnTo>
                <a:lnTo>
                  <a:pt x="103" y="262"/>
                </a:lnTo>
                <a:lnTo>
                  <a:pt x="114" y="238"/>
                </a:lnTo>
                <a:lnTo>
                  <a:pt x="123" y="219"/>
                </a:lnTo>
                <a:lnTo>
                  <a:pt x="115" y="210"/>
                </a:lnTo>
                <a:lnTo>
                  <a:pt x="111" y="190"/>
                </a:lnTo>
                <a:lnTo>
                  <a:pt x="107" y="164"/>
                </a:lnTo>
                <a:lnTo>
                  <a:pt x="99" y="139"/>
                </a:lnTo>
                <a:lnTo>
                  <a:pt x="84" y="128"/>
                </a:lnTo>
                <a:lnTo>
                  <a:pt x="73" y="122"/>
                </a:lnTo>
                <a:lnTo>
                  <a:pt x="68" y="115"/>
                </a:lnTo>
                <a:lnTo>
                  <a:pt x="64" y="111"/>
                </a:lnTo>
                <a:lnTo>
                  <a:pt x="64" y="107"/>
                </a:lnTo>
                <a:lnTo>
                  <a:pt x="64" y="104"/>
                </a:lnTo>
                <a:lnTo>
                  <a:pt x="65" y="102"/>
                </a:lnTo>
                <a:lnTo>
                  <a:pt x="66" y="98"/>
                </a:lnTo>
                <a:lnTo>
                  <a:pt x="64" y="92"/>
                </a:lnTo>
                <a:lnTo>
                  <a:pt x="58" y="86"/>
                </a:lnTo>
                <a:lnTo>
                  <a:pt x="52" y="78"/>
                </a:lnTo>
                <a:lnTo>
                  <a:pt x="45" y="69"/>
                </a:lnTo>
                <a:lnTo>
                  <a:pt x="37" y="59"/>
                </a:lnTo>
                <a:lnTo>
                  <a:pt x="32" y="51"/>
                </a:lnTo>
                <a:lnTo>
                  <a:pt x="27" y="44"/>
                </a:lnTo>
                <a:lnTo>
                  <a:pt x="24" y="38"/>
                </a:lnTo>
                <a:lnTo>
                  <a:pt x="21" y="36"/>
                </a:lnTo>
                <a:lnTo>
                  <a:pt x="19" y="34"/>
                </a:lnTo>
                <a:lnTo>
                  <a:pt x="14" y="33"/>
                </a:lnTo>
                <a:lnTo>
                  <a:pt x="10" y="33"/>
                </a:lnTo>
                <a:lnTo>
                  <a:pt x="2" y="28"/>
                </a:lnTo>
                <a:lnTo>
                  <a:pt x="0" y="22"/>
                </a:lnTo>
                <a:lnTo>
                  <a:pt x="2" y="16"/>
                </a:lnTo>
                <a:lnTo>
                  <a:pt x="6" y="9"/>
                </a:lnTo>
                <a:lnTo>
                  <a:pt x="11" y="3"/>
                </a:lnTo>
                <a:lnTo>
                  <a:pt x="17" y="0"/>
                </a:lnTo>
                <a:lnTo>
                  <a:pt x="24" y="0"/>
                </a:lnTo>
                <a:lnTo>
                  <a:pt x="31" y="3"/>
                </a:lnTo>
                <a:lnTo>
                  <a:pt x="35" y="7"/>
                </a:lnTo>
                <a:lnTo>
                  <a:pt x="37" y="10"/>
                </a:lnTo>
                <a:lnTo>
                  <a:pt x="40" y="16"/>
                </a:lnTo>
                <a:lnTo>
                  <a:pt x="40" y="24"/>
                </a:lnTo>
                <a:lnTo>
                  <a:pt x="45" y="28"/>
                </a:lnTo>
                <a:lnTo>
                  <a:pt x="52" y="33"/>
                </a:lnTo>
                <a:lnTo>
                  <a:pt x="58" y="41"/>
                </a:lnTo>
                <a:lnTo>
                  <a:pt x="66" y="49"/>
                </a:lnTo>
                <a:lnTo>
                  <a:pt x="73" y="57"/>
                </a:lnTo>
                <a:lnTo>
                  <a:pt x="80" y="65"/>
                </a:lnTo>
                <a:lnTo>
                  <a:pt x="86" y="73"/>
                </a:lnTo>
                <a:lnTo>
                  <a:pt x="90" y="79"/>
                </a:lnTo>
                <a:lnTo>
                  <a:pt x="95" y="79"/>
                </a:lnTo>
                <a:lnTo>
                  <a:pt x="105" y="86"/>
                </a:lnTo>
                <a:lnTo>
                  <a:pt x="115" y="95"/>
                </a:lnTo>
                <a:lnTo>
                  <a:pt x="123" y="103"/>
                </a:lnTo>
                <a:lnTo>
                  <a:pt x="122" y="102"/>
                </a:lnTo>
                <a:lnTo>
                  <a:pt x="121" y="98"/>
                </a:lnTo>
                <a:lnTo>
                  <a:pt x="118" y="92"/>
                </a:lnTo>
                <a:lnTo>
                  <a:pt x="117" y="86"/>
                </a:lnTo>
                <a:lnTo>
                  <a:pt x="117" y="82"/>
                </a:lnTo>
                <a:lnTo>
                  <a:pt x="118" y="83"/>
                </a:lnTo>
                <a:lnTo>
                  <a:pt x="118" y="85"/>
                </a:lnTo>
                <a:lnTo>
                  <a:pt x="113" y="83"/>
                </a:lnTo>
                <a:lnTo>
                  <a:pt x="107" y="78"/>
                </a:lnTo>
                <a:lnTo>
                  <a:pt x="105" y="70"/>
                </a:lnTo>
                <a:lnTo>
                  <a:pt x="105" y="63"/>
                </a:lnTo>
                <a:lnTo>
                  <a:pt x="107" y="61"/>
                </a:lnTo>
                <a:lnTo>
                  <a:pt x="103" y="45"/>
                </a:lnTo>
                <a:lnTo>
                  <a:pt x="103" y="32"/>
                </a:lnTo>
                <a:lnTo>
                  <a:pt x="107" y="21"/>
                </a:lnTo>
                <a:lnTo>
                  <a:pt x="114" y="14"/>
                </a:lnTo>
                <a:lnTo>
                  <a:pt x="122" y="10"/>
                </a:lnTo>
                <a:lnTo>
                  <a:pt x="132" y="8"/>
                </a:lnTo>
                <a:lnTo>
                  <a:pt x="142" y="7"/>
                </a:lnTo>
                <a:lnTo>
                  <a:pt x="151" y="8"/>
                </a:lnTo>
                <a:lnTo>
                  <a:pt x="163" y="5"/>
                </a:lnTo>
                <a:lnTo>
                  <a:pt x="173" y="8"/>
                </a:lnTo>
                <a:lnTo>
                  <a:pt x="180" y="13"/>
                </a:lnTo>
                <a:lnTo>
                  <a:pt x="187" y="22"/>
                </a:lnTo>
                <a:lnTo>
                  <a:pt x="189" y="32"/>
                </a:lnTo>
                <a:lnTo>
                  <a:pt x="192" y="42"/>
                </a:lnTo>
                <a:lnTo>
                  <a:pt x="193" y="50"/>
                </a:lnTo>
                <a:lnTo>
                  <a:pt x="193" y="55"/>
                </a:lnTo>
                <a:lnTo>
                  <a:pt x="196" y="59"/>
                </a:lnTo>
                <a:lnTo>
                  <a:pt x="197" y="69"/>
                </a:lnTo>
                <a:lnTo>
                  <a:pt x="196" y="78"/>
                </a:lnTo>
                <a:lnTo>
                  <a:pt x="192" y="81"/>
                </a:lnTo>
                <a:lnTo>
                  <a:pt x="191" y="87"/>
                </a:lnTo>
                <a:lnTo>
                  <a:pt x="188" y="96"/>
                </a:lnTo>
                <a:lnTo>
                  <a:pt x="184" y="104"/>
                </a:lnTo>
                <a:lnTo>
                  <a:pt x="180" y="108"/>
                </a:lnTo>
                <a:close/>
              </a:path>
            </a:pathLst>
          </a:custGeom>
          <a:solidFill>
            <a:srgbClr val="FF3300"/>
          </a:solidFill>
          <a:ln w="9525" cap="flat" cmpd="sng">
            <a:noFill/>
            <a:prstDash val="solid"/>
            <a:round/>
            <a:headEnd type="none" w="med" len="med"/>
            <a:tailEnd type="none" w="med" len="med"/>
          </a:ln>
          <a:effectLst/>
        </p:spPr>
        <p:txBody>
          <a:bodyPr/>
          <a:lstStyle/>
          <a:p>
            <a:endParaRPr lang="el-GR"/>
          </a:p>
        </p:txBody>
      </p:sp>
      <p:sp>
        <p:nvSpPr>
          <p:cNvPr id="224307" name="Freeform 51"/>
          <p:cNvSpPr>
            <a:spLocks/>
          </p:cNvSpPr>
          <p:nvPr/>
        </p:nvSpPr>
        <p:spPr bwMode="auto">
          <a:xfrm>
            <a:off x="6989763" y="3938588"/>
            <a:ext cx="230187" cy="415925"/>
          </a:xfrm>
          <a:custGeom>
            <a:avLst/>
            <a:gdLst/>
            <a:ahLst/>
            <a:cxnLst>
              <a:cxn ang="0">
                <a:pos x="250" y="560"/>
              </a:cxn>
              <a:cxn ang="0">
                <a:pos x="281" y="630"/>
              </a:cxn>
              <a:cxn ang="0">
                <a:pos x="286" y="672"/>
              </a:cxn>
              <a:cxn ang="0">
                <a:pos x="315" y="666"/>
              </a:cxn>
              <a:cxn ang="0">
                <a:pos x="302" y="627"/>
              </a:cxn>
              <a:cxn ang="0">
                <a:pos x="284" y="554"/>
              </a:cxn>
              <a:cxn ang="0">
                <a:pos x="292" y="516"/>
              </a:cxn>
              <a:cxn ang="0">
                <a:pos x="258" y="427"/>
              </a:cxn>
              <a:cxn ang="0">
                <a:pos x="197" y="295"/>
              </a:cxn>
              <a:cxn ang="0">
                <a:pos x="212" y="281"/>
              </a:cxn>
              <a:cxn ang="0">
                <a:pos x="221" y="230"/>
              </a:cxn>
              <a:cxn ang="0">
                <a:pos x="246" y="259"/>
              </a:cxn>
              <a:cxn ang="0">
                <a:pos x="288" y="298"/>
              </a:cxn>
              <a:cxn ang="0">
                <a:pos x="348" y="322"/>
              </a:cxn>
              <a:cxn ang="0">
                <a:pos x="378" y="293"/>
              </a:cxn>
              <a:cxn ang="0">
                <a:pos x="351" y="290"/>
              </a:cxn>
              <a:cxn ang="0">
                <a:pos x="329" y="273"/>
              </a:cxn>
              <a:cxn ang="0">
                <a:pos x="292" y="245"/>
              </a:cxn>
              <a:cxn ang="0">
                <a:pos x="259" y="203"/>
              </a:cxn>
              <a:cxn ang="0">
                <a:pos x="226" y="164"/>
              </a:cxn>
              <a:cxn ang="0">
                <a:pos x="205" y="151"/>
              </a:cxn>
              <a:cxn ang="0">
                <a:pos x="177" y="138"/>
              </a:cxn>
              <a:cxn ang="0">
                <a:pos x="167" y="122"/>
              </a:cxn>
              <a:cxn ang="0">
                <a:pos x="175" y="95"/>
              </a:cxn>
              <a:cxn ang="0">
                <a:pos x="177" y="19"/>
              </a:cxn>
              <a:cxn ang="0">
                <a:pos x="85" y="16"/>
              </a:cxn>
              <a:cxn ang="0">
                <a:pos x="90" y="25"/>
              </a:cxn>
              <a:cxn ang="0">
                <a:pos x="92" y="50"/>
              </a:cxn>
              <a:cxn ang="0">
                <a:pos x="103" y="89"/>
              </a:cxn>
              <a:cxn ang="0">
                <a:pos x="121" y="121"/>
              </a:cxn>
              <a:cxn ang="0">
                <a:pos x="113" y="134"/>
              </a:cxn>
              <a:cxn ang="0">
                <a:pos x="88" y="160"/>
              </a:cxn>
              <a:cxn ang="0">
                <a:pos x="74" y="181"/>
              </a:cxn>
              <a:cxn ang="0">
                <a:pos x="58" y="283"/>
              </a:cxn>
              <a:cxn ang="0">
                <a:pos x="21" y="277"/>
              </a:cxn>
              <a:cxn ang="0">
                <a:pos x="4" y="323"/>
              </a:cxn>
              <a:cxn ang="0">
                <a:pos x="37" y="323"/>
              </a:cxn>
              <a:cxn ang="0">
                <a:pos x="55" y="336"/>
              </a:cxn>
              <a:cxn ang="0">
                <a:pos x="99" y="283"/>
              </a:cxn>
              <a:cxn ang="0">
                <a:pos x="115" y="281"/>
              </a:cxn>
              <a:cxn ang="0">
                <a:pos x="130" y="294"/>
              </a:cxn>
              <a:cxn ang="0">
                <a:pos x="107" y="527"/>
              </a:cxn>
              <a:cxn ang="0">
                <a:pos x="139" y="578"/>
              </a:cxn>
              <a:cxn ang="0">
                <a:pos x="138" y="642"/>
              </a:cxn>
              <a:cxn ang="0">
                <a:pos x="109" y="662"/>
              </a:cxn>
              <a:cxn ang="0">
                <a:pos x="117" y="672"/>
              </a:cxn>
              <a:cxn ang="0">
                <a:pos x="152" y="667"/>
              </a:cxn>
              <a:cxn ang="0">
                <a:pos x="171" y="671"/>
              </a:cxn>
              <a:cxn ang="0">
                <a:pos x="180" y="639"/>
              </a:cxn>
              <a:cxn ang="0">
                <a:pos x="171" y="577"/>
              </a:cxn>
              <a:cxn ang="0">
                <a:pos x="173" y="525"/>
              </a:cxn>
              <a:cxn ang="0">
                <a:pos x="212" y="523"/>
              </a:cxn>
            </a:cxnLst>
            <a:rect l="0" t="0" r="r" b="b"/>
            <a:pathLst>
              <a:path w="378" h="684">
                <a:moveTo>
                  <a:pt x="233" y="521"/>
                </a:moveTo>
                <a:lnTo>
                  <a:pt x="236" y="527"/>
                </a:lnTo>
                <a:lnTo>
                  <a:pt x="240" y="536"/>
                </a:lnTo>
                <a:lnTo>
                  <a:pt x="245" y="546"/>
                </a:lnTo>
                <a:lnTo>
                  <a:pt x="250" y="560"/>
                </a:lnTo>
                <a:lnTo>
                  <a:pt x="257" y="573"/>
                </a:lnTo>
                <a:lnTo>
                  <a:pt x="263" y="586"/>
                </a:lnTo>
                <a:lnTo>
                  <a:pt x="269" y="599"/>
                </a:lnTo>
                <a:lnTo>
                  <a:pt x="274" y="611"/>
                </a:lnTo>
                <a:lnTo>
                  <a:pt x="281" y="630"/>
                </a:lnTo>
                <a:lnTo>
                  <a:pt x="282" y="643"/>
                </a:lnTo>
                <a:lnTo>
                  <a:pt x="282" y="652"/>
                </a:lnTo>
                <a:lnTo>
                  <a:pt x="281" y="658"/>
                </a:lnTo>
                <a:lnTo>
                  <a:pt x="282" y="664"/>
                </a:lnTo>
                <a:lnTo>
                  <a:pt x="286" y="672"/>
                </a:lnTo>
                <a:lnTo>
                  <a:pt x="292" y="679"/>
                </a:lnTo>
                <a:lnTo>
                  <a:pt x="300" y="684"/>
                </a:lnTo>
                <a:lnTo>
                  <a:pt x="307" y="683"/>
                </a:lnTo>
                <a:lnTo>
                  <a:pt x="312" y="676"/>
                </a:lnTo>
                <a:lnTo>
                  <a:pt x="315" y="666"/>
                </a:lnTo>
                <a:lnTo>
                  <a:pt x="316" y="656"/>
                </a:lnTo>
                <a:lnTo>
                  <a:pt x="315" y="648"/>
                </a:lnTo>
                <a:lnTo>
                  <a:pt x="314" y="642"/>
                </a:lnTo>
                <a:lnTo>
                  <a:pt x="308" y="635"/>
                </a:lnTo>
                <a:lnTo>
                  <a:pt x="302" y="627"/>
                </a:lnTo>
                <a:lnTo>
                  <a:pt x="295" y="614"/>
                </a:lnTo>
                <a:lnTo>
                  <a:pt x="290" y="597"/>
                </a:lnTo>
                <a:lnTo>
                  <a:pt x="287" y="580"/>
                </a:lnTo>
                <a:lnTo>
                  <a:pt x="286" y="566"/>
                </a:lnTo>
                <a:lnTo>
                  <a:pt x="284" y="554"/>
                </a:lnTo>
                <a:lnTo>
                  <a:pt x="283" y="540"/>
                </a:lnTo>
                <a:lnTo>
                  <a:pt x="278" y="525"/>
                </a:lnTo>
                <a:lnTo>
                  <a:pt x="271" y="517"/>
                </a:lnTo>
                <a:lnTo>
                  <a:pt x="286" y="517"/>
                </a:lnTo>
                <a:lnTo>
                  <a:pt x="292" y="516"/>
                </a:lnTo>
                <a:lnTo>
                  <a:pt x="296" y="516"/>
                </a:lnTo>
                <a:lnTo>
                  <a:pt x="302" y="515"/>
                </a:lnTo>
                <a:lnTo>
                  <a:pt x="284" y="492"/>
                </a:lnTo>
                <a:lnTo>
                  <a:pt x="270" y="462"/>
                </a:lnTo>
                <a:lnTo>
                  <a:pt x="258" y="427"/>
                </a:lnTo>
                <a:lnTo>
                  <a:pt x="247" y="390"/>
                </a:lnTo>
                <a:lnTo>
                  <a:pt x="237" y="357"/>
                </a:lnTo>
                <a:lnTo>
                  <a:pt x="226" y="328"/>
                </a:lnTo>
                <a:lnTo>
                  <a:pt x="213" y="306"/>
                </a:lnTo>
                <a:lnTo>
                  <a:pt x="197" y="295"/>
                </a:lnTo>
                <a:lnTo>
                  <a:pt x="204" y="295"/>
                </a:lnTo>
                <a:lnTo>
                  <a:pt x="210" y="294"/>
                </a:lnTo>
                <a:lnTo>
                  <a:pt x="213" y="294"/>
                </a:lnTo>
                <a:lnTo>
                  <a:pt x="214" y="294"/>
                </a:lnTo>
                <a:lnTo>
                  <a:pt x="212" y="281"/>
                </a:lnTo>
                <a:lnTo>
                  <a:pt x="209" y="257"/>
                </a:lnTo>
                <a:lnTo>
                  <a:pt x="208" y="234"/>
                </a:lnTo>
                <a:lnTo>
                  <a:pt x="209" y="221"/>
                </a:lnTo>
                <a:lnTo>
                  <a:pt x="214" y="225"/>
                </a:lnTo>
                <a:lnTo>
                  <a:pt x="221" y="230"/>
                </a:lnTo>
                <a:lnTo>
                  <a:pt x="226" y="236"/>
                </a:lnTo>
                <a:lnTo>
                  <a:pt x="232" y="242"/>
                </a:lnTo>
                <a:lnTo>
                  <a:pt x="237" y="249"/>
                </a:lnTo>
                <a:lnTo>
                  <a:pt x="242" y="255"/>
                </a:lnTo>
                <a:lnTo>
                  <a:pt x="246" y="259"/>
                </a:lnTo>
                <a:lnTo>
                  <a:pt x="250" y="263"/>
                </a:lnTo>
                <a:lnTo>
                  <a:pt x="255" y="269"/>
                </a:lnTo>
                <a:lnTo>
                  <a:pt x="265" y="277"/>
                </a:lnTo>
                <a:lnTo>
                  <a:pt x="275" y="287"/>
                </a:lnTo>
                <a:lnTo>
                  <a:pt x="288" y="298"/>
                </a:lnTo>
                <a:lnTo>
                  <a:pt x="303" y="308"/>
                </a:lnTo>
                <a:lnTo>
                  <a:pt x="316" y="315"/>
                </a:lnTo>
                <a:lnTo>
                  <a:pt x="328" y="319"/>
                </a:lnTo>
                <a:lnTo>
                  <a:pt x="339" y="318"/>
                </a:lnTo>
                <a:lnTo>
                  <a:pt x="348" y="322"/>
                </a:lnTo>
                <a:lnTo>
                  <a:pt x="359" y="324"/>
                </a:lnTo>
                <a:lnTo>
                  <a:pt x="369" y="322"/>
                </a:lnTo>
                <a:lnTo>
                  <a:pt x="376" y="312"/>
                </a:lnTo>
                <a:lnTo>
                  <a:pt x="378" y="300"/>
                </a:lnTo>
                <a:lnTo>
                  <a:pt x="378" y="293"/>
                </a:lnTo>
                <a:lnTo>
                  <a:pt x="373" y="287"/>
                </a:lnTo>
                <a:lnTo>
                  <a:pt x="368" y="285"/>
                </a:lnTo>
                <a:lnTo>
                  <a:pt x="362" y="285"/>
                </a:lnTo>
                <a:lnTo>
                  <a:pt x="356" y="286"/>
                </a:lnTo>
                <a:lnTo>
                  <a:pt x="351" y="290"/>
                </a:lnTo>
                <a:lnTo>
                  <a:pt x="347" y="293"/>
                </a:lnTo>
                <a:lnTo>
                  <a:pt x="347" y="287"/>
                </a:lnTo>
                <a:lnTo>
                  <a:pt x="344" y="282"/>
                </a:lnTo>
                <a:lnTo>
                  <a:pt x="339" y="278"/>
                </a:lnTo>
                <a:lnTo>
                  <a:pt x="329" y="273"/>
                </a:lnTo>
                <a:lnTo>
                  <a:pt x="323" y="269"/>
                </a:lnTo>
                <a:lnTo>
                  <a:pt x="316" y="263"/>
                </a:lnTo>
                <a:lnTo>
                  <a:pt x="308" y="258"/>
                </a:lnTo>
                <a:lnTo>
                  <a:pt x="300" y="252"/>
                </a:lnTo>
                <a:lnTo>
                  <a:pt x="292" y="245"/>
                </a:lnTo>
                <a:lnTo>
                  <a:pt x="284" y="237"/>
                </a:lnTo>
                <a:lnTo>
                  <a:pt x="278" y="229"/>
                </a:lnTo>
                <a:lnTo>
                  <a:pt x="273" y="221"/>
                </a:lnTo>
                <a:lnTo>
                  <a:pt x="267" y="212"/>
                </a:lnTo>
                <a:lnTo>
                  <a:pt x="259" y="203"/>
                </a:lnTo>
                <a:lnTo>
                  <a:pt x="251" y="193"/>
                </a:lnTo>
                <a:lnTo>
                  <a:pt x="244" y="184"/>
                </a:lnTo>
                <a:lnTo>
                  <a:pt x="236" y="176"/>
                </a:lnTo>
                <a:lnTo>
                  <a:pt x="230" y="170"/>
                </a:lnTo>
                <a:lnTo>
                  <a:pt x="226" y="164"/>
                </a:lnTo>
                <a:lnTo>
                  <a:pt x="225" y="160"/>
                </a:lnTo>
                <a:lnTo>
                  <a:pt x="224" y="158"/>
                </a:lnTo>
                <a:lnTo>
                  <a:pt x="220" y="155"/>
                </a:lnTo>
                <a:lnTo>
                  <a:pt x="213" y="152"/>
                </a:lnTo>
                <a:lnTo>
                  <a:pt x="205" y="151"/>
                </a:lnTo>
                <a:lnTo>
                  <a:pt x="197" y="148"/>
                </a:lnTo>
                <a:lnTo>
                  <a:pt x="189" y="147"/>
                </a:lnTo>
                <a:lnTo>
                  <a:pt x="181" y="144"/>
                </a:lnTo>
                <a:lnTo>
                  <a:pt x="176" y="143"/>
                </a:lnTo>
                <a:lnTo>
                  <a:pt x="177" y="138"/>
                </a:lnTo>
                <a:lnTo>
                  <a:pt x="175" y="134"/>
                </a:lnTo>
                <a:lnTo>
                  <a:pt x="171" y="131"/>
                </a:lnTo>
                <a:lnTo>
                  <a:pt x="167" y="131"/>
                </a:lnTo>
                <a:lnTo>
                  <a:pt x="167" y="127"/>
                </a:lnTo>
                <a:lnTo>
                  <a:pt x="167" y="122"/>
                </a:lnTo>
                <a:lnTo>
                  <a:pt x="167" y="118"/>
                </a:lnTo>
                <a:lnTo>
                  <a:pt x="167" y="117"/>
                </a:lnTo>
                <a:lnTo>
                  <a:pt x="169" y="110"/>
                </a:lnTo>
                <a:lnTo>
                  <a:pt x="173" y="102"/>
                </a:lnTo>
                <a:lnTo>
                  <a:pt x="175" y="95"/>
                </a:lnTo>
                <a:lnTo>
                  <a:pt x="173" y="89"/>
                </a:lnTo>
                <a:lnTo>
                  <a:pt x="181" y="73"/>
                </a:lnTo>
                <a:lnTo>
                  <a:pt x="187" y="54"/>
                </a:lnTo>
                <a:lnTo>
                  <a:pt x="185" y="36"/>
                </a:lnTo>
                <a:lnTo>
                  <a:pt x="177" y="19"/>
                </a:lnTo>
                <a:lnTo>
                  <a:pt x="164" y="7"/>
                </a:lnTo>
                <a:lnTo>
                  <a:pt x="142" y="0"/>
                </a:lnTo>
                <a:lnTo>
                  <a:pt x="113" y="2"/>
                </a:lnTo>
                <a:lnTo>
                  <a:pt x="73" y="13"/>
                </a:lnTo>
                <a:lnTo>
                  <a:pt x="85" y="16"/>
                </a:lnTo>
                <a:lnTo>
                  <a:pt x="95" y="23"/>
                </a:lnTo>
                <a:lnTo>
                  <a:pt x="103" y="28"/>
                </a:lnTo>
                <a:lnTo>
                  <a:pt x="107" y="31"/>
                </a:lnTo>
                <a:lnTo>
                  <a:pt x="98" y="28"/>
                </a:lnTo>
                <a:lnTo>
                  <a:pt x="90" y="25"/>
                </a:lnTo>
                <a:lnTo>
                  <a:pt x="81" y="24"/>
                </a:lnTo>
                <a:lnTo>
                  <a:pt x="70" y="27"/>
                </a:lnTo>
                <a:lnTo>
                  <a:pt x="82" y="33"/>
                </a:lnTo>
                <a:lnTo>
                  <a:pt x="89" y="41"/>
                </a:lnTo>
                <a:lnTo>
                  <a:pt x="92" y="50"/>
                </a:lnTo>
                <a:lnTo>
                  <a:pt x="92" y="60"/>
                </a:lnTo>
                <a:lnTo>
                  <a:pt x="92" y="69"/>
                </a:lnTo>
                <a:lnTo>
                  <a:pt x="93" y="78"/>
                </a:lnTo>
                <a:lnTo>
                  <a:pt x="95" y="85"/>
                </a:lnTo>
                <a:lnTo>
                  <a:pt x="103" y="89"/>
                </a:lnTo>
                <a:lnTo>
                  <a:pt x="106" y="95"/>
                </a:lnTo>
                <a:lnTo>
                  <a:pt x="110" y="103"/>
                </a:lnTo>
                <a:lnTo>
                  <a:pt x="114" y="111"/>
                </a:lnTo>
                <a:lnTo>
                  <a:pt x="119" y="114"/>
                </a:lnTo>
                <a:lnTo>
                  <a:pt x="121" y="121"/>
                </a:lnTo>
                <a:lnTo>
                  <a:pt x="121" y="126"/>
                </a:lnTo>
                <a:lnTo>
                  <a:pt x="122" y="131"/>
                </a:lnTo>
                <a:lnTo>
                  <a:pt x="122" y="132"/>
                </a:lnTo>
                <a:lnTo>
                  <a:pt x="118" y="132"/>
                </a:lnTo>
                <a:lnTo>
                  <a:pt x="113" y="134"/>
                </a:lnTo>
                <a:lnTo>
                  <a:pt x="111" y="138"/>
                </a:lnTo>
                <a:lnTo>
                  <a:pt x="114" y="147"/>
                </a:lnTo>
                <a:lnTo>
                  <a:pt x="106" y="152"/>
                </a:lnTo>
                <a:lnTo>
                  <a:pt x="97" y="156"/>
                </a:lnTo>
                <a:lnTo>
                  <a:pt x="88" y="160"/>
                </a:lnTo>
                <a:lnTo>
                  <a:pt x="80" y="163"/>
                </a:lnTo>
                <a:lnTo>
                  <a:pt x="73" y="166"/>
                </a:lnTo>
                <a:lnTo>
                  <a:pt x="70" y="170"/>
                </a:lnTo>
                <a:lnTo>
                  <a:pt x="70" y="175"/>
                </a:lnTo>
                <a:lnTo>
                  <a:pt x="74" y="181"/>
                </a:lnTo>
                <a:lnTo>
                  <a:pt x="76" y="197"/>
                </a:lnTo>
                <a:lnTo>
                  <a:pt x="73" y="228"/>
                </a:lnTo>
                <a:lnTo>
                  <a:pt x="70" y="258"/>
                </a:lnTo>
                <a:lnTo>
                  <a:pt x="69" y="277"/>
                </a:lnTo>
                <a:lnTo>
                  <a:pt x="58" y="283"/>
                </a:lnTo>
                <a:lnTo>
                  <a:pt x="51" y="286"/>
                </a:lnTo>
                <a:lnTo>
                  <a:pt x="44" y="289"/>
                </a:lnTo>
                <a:lnTo>
                  <a:pt x="41" y="293"/>
                </a:lnTo>
                <a:lnTo>
                  <a:pt x="32" y="283"/>
                </a:lnTo>
                <a:lnTo>
                  <a:pt x="21" y="277"/>
                </a:lnTo>
                <a:lnTo>
                  <a:pt x="12" y="278"/>
                </a:lnTo>
                <a:lnTo>
                  <a:pt x="4" y="289"/>
                </a:lnTo>
                <a:lnTo>
                  <a:pt x="0" y="304"/>
                </a:lnTo>
                <a:lnTo>
                  <a:pt x="0" y="316"/>
                </a:lnTo>
                <a:lnTo>
                  <a:pt x="4" y="323"/>
                </a:lnTo>
                <a:lnTo>
                  <a:pt x="11" y="326"/>
                </a:lnTo>
                <a:lnTo>
                  <a:pt x="19" y="326"/>
                </a:lnTo>
                <a:lnTo>
                  <a:pt x="27" y="324"/>
                </a:lnTo>
                <a:lnTo>
                  <a:pt x="33" y="324"/>
                </a:lnTo>
                <a:lnTo>
                  <a:pt x="37" y="323"/>
                </a:lnTo>
                <a:lnTo>
                  <a:pt x="39" y="326"/>
                </a:lnTo>
                <a:lnTo>
                  <a:pt x="41" y="330"/>
                </a:lnTo>
                <a:lnTo>
                  <a:pt x="44" y="332"/>
                </a:lnTo>
                <a:lnTo>
                  <a:pt x="49" y="335"/>
                </a:lnTo>
                <a:lnTo>
                  <a:pt x="55" y="336"/>
                </a:lnTo>
                <a:lnTo>
                  <a:pt x="61" y="335"/>
                </a:lnTo>
                <a:lnTo>
                  <a:pt x="69" y="334"/>
                </a:lnTo>
                <a:lnTo>
                  <a:pt x="78" y="328"/>
                </a:lnTo>
                <a:lnTo>
                  <a:pt x="93" y="310"/>
                </a:lnTo>
                <a:lnTo>
                  <a:pt x="99" y="283"/>
                </a:lnTo>
                <a:lnTo>
                  <a:pt x="102" y="255"/>
                </a:lnTo>
                <a:lnTo>
                  <a:pt x="106" y="234"/>
                </a:lnTo>
                <a:lnTo>
                  <a:pt x="109" y="245"/>
                </a:lnTo>
                <a:lnTo>
                  <a:pt x="113" y="263"/>
                </a:lnTo>
                <a:lnTo>
                  <a:pt x="115" y="281"/>
                </a:lnTo>
                <a:lnTo>
                  <a:pt x="117" y="293"/>
                </a:lnTo>
                <a:lnTo>
                  <a:pt x="121" y="293"/>
                </a:lnTo>
                <a:lnTo>
                  <a:pt x="126" y="293"/>
                </a:lnTo>
                <a:lnTo>
                  <a:pt x="129" y="294"/>
                </a:lnTo>
                <a:lnTo>
                  <a:pt x="130" y="294"/>
                </a:lnTo>
                <a:lnTo>
                  <a:pt x="110" y="330"/>
                </a:lnTo>
                <a:lnTo>
                  <a:pt x="101" y="378"/>
                </a:lnTo>
                <a:lnTo>
                  <a:pt x="101" y="442"/>
                </a:lnTo>
                <a:lnTo>
                  <a:pt x="106" y="527"/>
                </a:lnTo>
                <a:lnTo>
                  <a:pt x="107" y="527"/>
                </a:lnTo>
                <a:lnTo>
                  <a:pt x="109" y="527"/>
                </a:lnTo>
                <a:lnTo>
                  <a:pt x="114" y="527"/>
                </a:lnTo>
                <a:lnTo>
                  <a:pt x="125" y="527"/>
                </a:lnTo>
                <a:lnTo>
                  <a:pt x="131" y="546"/>
                </a:lnTo>
                <a:lnTo>
                  <a:pt x="139" y="578"/>
                </a:lnTo>
                <a:lnTo>
                  <a:pt x="147" y="610"/>
                </a:lnTo>
                <a:lnTo>
                  <a:pt x="150" y="627"/>
                </a:lnTo>
                <a:lnTo>
                  <a:pt x="147" y="631"/>
                </a:lnTo>
                <a:lnTo>
                  <a:pt x="143" y="636"/>
                </a:lnTo>
                <a:lnTo>
                  <a:pt x="138" y="642"/>
                </a:lnTo>
                <a:lnTo>
                  <a:pt x="134" y="646"/>
                </a:lnTo>
                <a:lnTo>
                  <a:pt x="127" y="651"/>
                </a:lnTo>
                <a:lnTo>
                  <a:pt x="122" y="655"/>
                </a:lnTo>
                <a:lnTo>
                  <a:pt x="115" y="659"/>
                </a:lnTo>
                <a:lnTo>
                  <a:pt x="109" y="662"/>
                </a:lnTo>
                <a:lnTo>
                  <a:pt x="101" y="667"/>
                </a:lnTo>
                <a:lnTo>
                  <a:pt x="101" y="669"/>
                </a:lnTo>
                <a:lnTo>
                  <a:pt x="106" y="671"/>
                </a:lnTo>
                <a:lnTo>
                  <a:pt x="113" y="672"/>
                </a:lnTo>
                <a:lnTo>
                  <a:pt x="117" y="672"/>
                </a:lnTo>
                <a:lnTo>
                  <a:pt x="123" y="672"/>
                </a:lnTo>
                <a:lnTo>
                  <a:pt x="131" y="672"/>
                </a:lnTo>
                <a:lnTo>
                  <a:pt x="139" y="671"/>
                </a:lnTo>
                <a:lnTo>
                  <a:pt x="146" y="669"/>
                </a:lnTo>
                <a:lnTo>
                  <a:pt x="152" y="667"/>
                </a:lnTo>
                <a:lnTo>
                  <a:pt x="156" y="664"/>
                </a:lnTo>
                <a:lnTo>
                  <a:pt x="159" y="660"/>
                </a:lnTo>
                <a:lnTo>
                  <a:pt x="162" y="671"/>
                </a:lnTo>
                <a:lnTo>
                  <a:pt x="166" y="671"/>
                </a:lnTo>
                <a:lnTo>
                  <a:pt x="171" y="671"/>
                </a:lnTo>
                <a:lnTo>
                  <a:pt x="173" y="671"/>
                </a:lnTo>
                <a:lnTo>
                  <a:pt x="175" y="671"/>
                </a:lnTo>
                <a:lnTo>
                  <a:pt x="179" y="659"/>
                </a:lnTo>
                <a:lnTo>
                  <a:pt x="180" y="648"/>
                </a:lnTo>
                <a:lnTo>
                  <a:pt x="180" y="639"/>
                </a:lnTo>
                <a:lnTo>
                  <a:pt x="176" y="630"/>
                </a:lnTo>
                <a:lnTo>
                  <a:pt x="172" y="619"/>
                </a:lnTo>
                <a:lnTo>
                  <a:pt x="169" y="605"/>
                </a:lnTo>
                <a:lnTo>
                  <a:pt x="168" y="589"/>
                </a:lnTo>
                <a:lnTo>
                  <a:pt x="171" y="577"/>
                </a:lnTo>
                <a:lnTo>
                  <a:pt x="173" y="565"/>
                </a:lnTo>
                <a:lnTo>
                  <a:pt x="171" y="549"/>
                </a:lnTo>
                <a:lnTo>
                  <a:pt x="167" y="536"/>
                </a:lnTo>
                <a:lnTo>
                  <a:pt x="163" y="525"/>
                </a:lnTo>
                <a:lnTo>
                  <a:pt x="173" y="525"/>
                </a:lnTo>
                <a:lnTo>
                  <a:pt x="181" y="525"/>
                </a:lnTo>
                <a:lnTo>
                  <a:pt x="189" y="525"/>
                </a:lnTo>
                <a:lnTo>
                  <a:pt x="196" y="524"/>
                </a:lnTo>
                <a:lnTo>
                  <a:pt x="203" y="524"/>
                </a:lnTo>
                <a:lnTo>
                  <a:pt x="212" y="523"/>
                </a:lnTo>
                <a:lnTo>
                  <a:pt x="221" y="523"/>
                </a:lnTo>
                <a:lnTo>
                  <a:pt x="233" y="521"/>
                </a:lnTo>
                <a:close/>
              </a:path>
            </a:pathLst>
          </a:custGeom>
          <a:solidFill>
            <a:srgbClr val="96969A"/>
          </a:solidFill>
          <a:ln w="9525">
            <a:noFill/>
            <a:round/>
            <a:headEnd/>
            <a:tailEnd/>
          </a:ln>
        </p:spPr>
        <p:txBody>
          <a:bodyPr/>
          <a:lstStyle/>
          <a:p>
            <a:endParaRPr lang="el-GR"/>
          </a:p>
        </p:txBody>
      </p:sp>
      <p:sp>
        <p:nvSpPr>
          <p:cNvPr id="224308" name="Freeform 52"/>
          <p:cNvSpPr>
            <a:spLocks/>
          </p:cNvSpPr>
          <p:nvPr/>
        </p:nvSpPr>
        <p:spPr bwMode="auto">
          <a:xfrm>
            <a:off x="7189788" y="3911600"/>
            <a:ext cx="301625" cy="436563"/>
          </a:xfrm>
          <a:custGeom>
            <a:avLst/>
            <a:gdLst/>
            <a:ahLst/>
            <a:cxnLst>
              <a:cxn ang="0">
                <a:pos x="287" y="19"/>
              </a:cxn>
              <a:cxn ang="0">
                <a:pos x="231" y="1"/>
              </a:cxn>
              <a:cxn ang="0">
                <a:pos x="194" y="34"/>
              </a:cxn>
              <a:cxn ang="0">
                <a:pos x="188" y="86"/>
              </a:cxn>
              <a:cxn ang="0">
                <a:pos x="202" y="111"/>
              </a:cxn>
              <a:cxn ang="0">
                <a:pos x="189" y="131"/>
              </a:cxn>
              <a:cxn ang="0">
                <a:pos x="155" y="138"/>
              </a:cxn>
              <a:cxn ang="0">
                <a:pos x="123" y="175"/>
              </a:cxn>
              <a:cxn ang="0">
                <a:pos x="89" y="227"/>
              </a:cxn>
              <a:cxn ang="0">
                <a:pos x="50" y="276"/>
              </a:cxn>
              <a:cxn ang="0">
                <a:pos x="34" y="316"/>
              </a:cxn>
              <a:cxn ang="0">
                <a:pos x="0" y="347"/>
              </a:cxn>
              <a:cxn ang="0">
                <a:pos x="37" y="371"/>
              </a:cxn>
              <a:cxn ang="0">
                <a:pos x="53" y="363"/>
              </a:cxn>
              <a:cxn ang="0">
                <a:pos x="66" y="342"/>
              </a:cxn>
              <a:cxn ang="0">
                <a:pos x="103" y="302"/>
              </a:cxn>
              <a:cxn ang="0">
                <a:pos x="144" y="239"/>
              </a:cxn>
              <a:cxn ang="0">
                <a:pos x="139" y="387"/>
              </a:cxn>
              <a:cxn ang="0">
                <a:pos x="140" y="554"/>
              </a:cxn>
              <a:cxn ang="0">
                <a:pos x="155" y="668"/>
              </a:cxn>
              <a:cxn ang="0">
                <a:pos x="123" y="685"/>
              </a:cxn>
              <a:cxn ang="0">
                <a:pos x="127" y="711"/>
              </a:cxn>
              <a:cxn ang="0">
                <a:pos x="165" y="709"/>
              </a:cxn>
              <a:cxn ang="0">
                <a:pos x="201" y="698"/>
              </a:cxn>
              <a:cxn ang="0">
                <a:pos x="217" y="665"/>
              </a:cxn>
              <a:cxn ang="0">
                <a:pos x="221" y="624"/>
              </a:cxn>
              <a:cxn ang="0">
                <a:pos x="225" y="492"/>
              </a:cxn>
              <a:cxn ang="0">
                <a:pos x="258" y="519"/>
              </a:cxn>
              <a:cxn ang="0">
                <a:pos x="254" y="662"/>
              </a:cxn>
              <a:cxn ang="0">
                <a:pos x="262" y="673"/>
              </a:cxn>
              <a:cxn ang="0">
                <a:pos x="274" y="711"/>
              </a:cxn>
              <a:cxn ang="0">
                <a:pos x="328" y="707"/>
              </a:cxn>
              <a:cxn ang="0">
                <a:pos x="329" y="685"/>
              </a:cxn>
              <a:cxn ang="0">
                <a:pos x="325" y="671"/>
              </a:cxn>
              <a:cxn ang="0">
                <a:pos x="332" y="601"/>
              </a:cxn>
              <a:cxn ang="0">
                <a:pos x="328" y="449"/>
              </a:cxn>
              <a:cxn ang="0">
                <a:pos x="325" y="361"/>
              </a:cxn>
              <a:cxn ang="0">
                <a:pos x="335" y="238"/>
              </a:cxn>
              <a:cxn ang="0">
                <a:pos x="374" y="279"/>
              </a:cxn>
              <a:cxn ang="0">
                <a:pos x="405" y="313"/>
              </a:cxn>
              <a:cxn ang="0">
                <a:pos x="436" y="350"/>
              </a:cxn>
              <a:cxn ang="0">
                <a:pos x="459" y="374"/>
              </a:cxn>
              <a:cxn ang="0">
                <a:pos x="483" y="370"/>
              </a:cxn>
              <a:cxn ang="0">
                <a:pos x="471" y="324"/>
              </a:cxn>
              <a:cxn ang="0">
                <a:pos x="439" y="276"/>
              </a:cxn>
              <a:cxn ang="0">
                <a:pos x="409" y="228"/>
              </a:cxn>
              <a:cxn ang="0">
                <a:pos x="364" y="172"/>
              </a:cxn>
              <a:cxn ang="0">
                <a:pos x="333" y="142"/>
              </a:cxn>
              <a:cxn ang="0">
                <a:pos x="291" y="136"/>
              </a:cxn>
              <a:cxn ang="0">
                <a:pos x="287" y="113"/>
              </a:cxn>
              <a:cxn ang="0">
                <a:pos x="303" y="78"/>
              </a:cxn>
            </a:cxnLst>
            <a:rect l="0" t="0" r="r" b="b"/>
            <a:pathLst>
              <a:path w="493" h="716">
                <a:moveTo>
                  <a:pt x="294" y="59"/>
                </a:moveTo>
                <a:lnTo>
                  <a:pt x="294" y="48"/>
                </a:lnTo>
                <a:lnTo>
                  <a:pt x="292" y="38"/>
                </a:lnTo>
                <a:lnTo>
                  <a:pt x="291" y="29"/>
                </a:lnTo>
                <a:lnTo>
                  <a:pt x="287" y="19"/>
                </a:lnTo>
                <a:lnTo>
                  <a:pt x="282" y="11"/>
                </a:lnTo>
                <a:lnTo>
                  <a:pt x="272" y="5"/>
                </a:lnTo>
                <a:lnTo>
                  <a:pt x="262" y="1"/>
                </a:lnTo>
                <a:lnTo>
                  <a:pt x="247" y="0"/>
                </a:lnTo>
                <a:lnTo>
                  <a:pt x="231" y="1"/>
                </a:lnTo>
                <a:lnTo>
                  <a:pt x="220" y="5"/>
                </a:lnTo>
                <a:lnTo>
                  <a:pt x="210" y="10"/>
                </a:lnTo>
                <a:lnTo>
                  <a:pt x="202" y="17"/>
                </a:lnTo>
                <a:lnTo>
                  <a:pt x="197" y="25"/>
                </a:lnTo>
                <a:lnTo>
                  <a:pt x="194" y="34"/>
                </a:lnTo>
                <a:lnTo>
                  <a:pt x="193" y="42"/>
                </a:lnTo>
                <a:lnTo>
                  <a:pt x="193" y="51"/>
                </a:lnTo>
                <a:lnTo>
                  <a:pt x="186" y="55"/>
                </a:lnTo>
                <a:lnTo>
                  <a:pt x="185" y="70"/>
                </a:lnTo>
                <a:lnTo>
                  <a:pt x="188" y="86"/>
                </a:lnTo>
                <a:lnTo>
                  <a:pt x="193" y="91"/>
                </a:lnTo>
                <a:lnTo>
                  <a:pt x="194" y="97"/>
                </a:lnTo>
                <a:lnTo>
                  <a:pt x="197" y="103"/>
                </a:lnTo>
                <a:lnTo>
                  <a:pt x="200" y="108"/>
                </a:lnTo>
                <a:lnTo>
                  <a:pt x="202" y="111"/>
                </a:lnTo>
                <a:lnTo>
                  <a:pt x="197" y="112"/>
                </a:lnTo>
                <a:lnTo>
                  <a:pt x="193" y="113"/>
                </a:lnTo>
                <a:lnTo>
                  <a:pt x="190" y="119"/>
                </a:lnTo>
                <a:lnTo>
                  <a:pt x="194" y="129"/>
                </a:lnTo>
                <a:lnTo>
                  <a:pt x="189" y="131"/>
                </a:lnTo>
                <a:lnTo>
                  <a:pt x="183" y="131"/>
                </a:lnTo>
                <a:lnTo>
                  <a:pt x="176" y="132"/>
                </a:lnTo>
                <a:lnTo>
                  <a:pt x="168" y="133"/>
                </a:lnTo>
                <a:lnTo>
                  <a:pt x="161" y="136"/>
                </a:lnTo>
                <a:lnTo>
                  <a:pt x="155" y="138"/>
                </a:lnTo>
                <a:lnTo>
                  <a:pt x="149" y="141"/>
                </a:lnTo>
                <a:lnTo>
                  <a:pt x="145" y="146"/>
                </a:lnTo>
                <a:lnTo>
                  <a:pt x="140" y="153"/>
                </a:lnTo>
                <a:lnTo>
                  <a:pt x="132" y="164"/>
                </a:lnTo>
                <a:lnTo>
                  <a:pt x="123" y="175"/>
                </a:lnTo>
                <a:lnTo>
                  <a:pt x="114" y="189"/>
                </a:lnTo>
                <a:lnTo>
                  <a:pt x="105" y="201"/>
                </a:lnTo>
                <a:lnTo>
                  <a:pt x="97" y="213"/>
                </a:lnTo>
                <a:lnTo>
                  <a:pt x="91" y="222"/>
                </a:lnTo>
                <a:lnTo>
                  <a:pt x="89" y="227"/>
                </a:lnTo>
                <a:lnTo>
                  <a:pt x="83" y="232"/>
                </a:lnTo>
                <a:lnTo>
                  <a:pt x="77" y="240"/>
                </a:lnTo>
                <a:lnTo>
                  <a:pt x="69" y="252"/>
                </a:lnTo>
                <a:lnTo>
                  <a:pt x="60" y="264"/>
                </a:lnTo>
                <a:lnTo>
                  <a:pt x="50" y="276"/>
                </a:lnTo>
                <a:lnTo>
                  <a:pt x="44" y="288"/>
                </a:lnTo>
                <a:lnTo>
                  <a:pt x="37" y="297"/>
                </a:lnTo>
                <a:lnTo>
                  <a:pt x="34" y="305"/>
                </a:lnTo>
                <a:lnTo>
                  <a:pt x="36" y="310"/>
                </a:lnTo>
                <a:lnTo>
                  <a:pt x="34" y="316"/>
                </a:lnTo>
                <a:lnTo>
                  <a:pt x="31" y="320"/>
                </a:lnTo>
                <a:lnTo>
                  <a:pt x="25" y="321"/>
                </a:lnTo>
                <a:lnTo>
                  <a:pt x="16" y="325"/>
                </a:lnTo>
                <a:lnTo>
                  <a:pt x="5" y="334"/>
                </a:lnTo>
                <a:lnTo>
                  <a:pt x="0" y="347"/>
                </a:lnTo>
                <a:lnTo>
                  <a:pt x="8" y="363"/>
                </a:lnTo>
                <a:lnTo>
                  <a:pt x="20" y="373"/>
                </a:lnTo>
                <a:lnTo>
                  <a:pt x="29" y="373"/>
                </a:lnTo>
                <a:lnTo>
                  <a:pt x="34" y="370"/>
                </a:lnTo>
                <a:lnTo>
                  <a:pt x="37" y="371"/>
                </a:lnTo>
                <a:lnTo>
                  <a:pt x="40" y="375"/>
                </a:lnTo>
                <a:lnTo>
                  <a:pt x="42" y="377"/>
                </a:lnTo>
                <a:lnTo>
                  <a:pt x="45" y="375"/>
                </a:lnTo>
                <a:lnTo>
                  <a:pt x="49" y="370"/>
                </a:lnTo>
                <a:lnTo>
                  <a:pt x="53" y="363"/>
                </a:lnTo>
                <a:lnTo>
                  <a:pt x="56" y="357"/>
                </a:lnTo>
                <a:lnTo>
                  <a:pt x="57" y="351"/>
                </a:lnTo>
                <a:lnTo>
                  <a:pt x="57" y="346"/>
                </a:lnTo>
                <a:lnTo>
                  <a:pt x="61" y="346"/>
                </a:lnTo>
                <a:lnTo>
                  <a:pt x="66" y="342"/>
                </a:lnTo>
                <a:lnTo>
                  <a:pt x="73" y="336"/>
                </a:lnTo>
                <a:lnTo>
                  <a:pt x="82" y="328"/>
                </a:lnTo>
                <a:lnTo>
                  <a:pt x="90" y="318"/>
                </a:lnTo>
                <a:lnTo>
                  <a:pt x="98" y="309"/>
                </a:lnTo>
                <a:lnTo>
                  <a:pt x="103" y="302"/>
                </a:lnTo>
                <a:lnTo>
                  <a:pt x="107" y="297"/>
                </a:lnTo>
                <a:lnTo>
                  <a:pt x="115" y="287"/>
                </a:lnTo>
                <a:lnTo>
                  <a:pt x="126" y="272"/>
                </a:lnTo>
                <a:lnTo>
                  <a:pt x="136" y="256"/>
                </a:lnTo>
                <a:lnTo>
                  <a:pt x="144" y="239"/>
                </a:lnTo>
                <a:lnTo>
                  <a:pt x="140" y="265"/>
                </a:lnTo>
                <a:lnTo>
                  <a:pt x="135" y="306"/>
                </a:lnTo>
                <a:lnTo>
                  <a:pt x="132" y="346"/>
                </a:lnTo>
                <a:lnTo>
                  <a:pt x="139" y="370"/>
                </a:lnTo>
                <a:lnTo>
                  <a:pt x="139" y="387"/>
                </a:lnTo>
                <a:lnTo>
                  <a:pt x="139" y="410"/>
                </a:lnTo>
                <a:lnTo>
                  <a:pt x="142" y="431"/>
                </a:lnTo>
                <a:lnTo>
                  <a:pt x="145" y="444"/>
                </a:lnTo>
                <a:lnTo>
                  <a:pt x="143" y="484"/>
                </a:lnTo>
                <a:lnTo>
                  <a:pt x="140" y="554"/>
                </a:lnTo>
                <a:lnTo>
                  <a:pt x="140" y="623"/>
                </a:lnTo>
                <a:lnTo>
                  <a:pt x="143" y="661"/>
                </a:lnTo>
                <a:lnTo>
                  <a:pt x="147" y="664"/>
                </a:lnTo>
                <a:lnTo>
                  <a:pt x="152" y="666"/>
                </a:lnTo>
                <a:lnTo>
                  <a:pt x="155" y="668"/>
                </a:lnTo>
                <a:lnTo>
                  <a:pt x="156" y="668"/>
                </a:lnTo>
                <a:lnTo>
                  <a:pt x="149" y="673"/>
                </a:lnTo>
                <a:lnTo>
                  <a:pt x="140" y="678"/>
                </a:lnTo>
                <a:lnTo>
                  <a:pt x="131" y="683"/>
                </a:lnTo>
                <a:lnTo>
                  <a:pt x="123" y="685"/>
                </a:lnTo>
                <a:lnTo>
                  <a:pt x="116" y="689"/>
                </a:lnTo>
                <a:lnTo>
                  <a:pt x="112" y="695"/>
                </a:lnTo>
                <a:lnTo>
                  <a:pt x="112" y="703"/>
                </a:lnTo>
                <a:lnTo>
                  <a:pt x="120" y="710"/>
                </a:lnTo>
                <a:lnTo>
                  <a:pt x="127" y="711"/>
                </a:lnTo>
                <a:lnTo>
                  <a:pt x="135" y="712"/>
                </a:lnTo>
                <a:lnTo>
                  <a:pt x="143" y="712"/>
                </a:lnTo>
                <a:lnTo>
                  <a:pt x="151" y="711"/>
                </a:lnTo>
                <a:lnTo>
                  <a:pt x="159" y="710"/>
                </a:lnTo>
                <a:lnTo>
                  <a:pt x="165" y="709"/>
                </a:lnTo>
                <a:lnTo>
                  <a:pt x="171" y="706"/>
                </a:lnTo>
                <a:lnTo>
                  <a:pt x="175" y="705"/>
                </a:lnTo>
                <a:lnTo>
                  <a:pt x="183" y="702"/>
                </a:lnTo>
                <a:lnTo>
                  <a:pt x="192" y="699"/>
                </a:lnTo>
                <a:lnTo>
                  <a:pt x="201" y="698"/>
                </a:lnTo>
                <a:lnTo>
                  <a:pt x="208" y="698"/>
                </a:lnTo>
                <a:lnTo>
                  <a:pt x="213" y="697"/>
                </a:lnTo>
                <a:lnTo>
                  <a:pt x="218" y="690"/>
                </a:lnTo>
                <a:lnTo>
                  <a:pt x="220" y="679"/>
                </a:lnTo>
                <a:lnTo>
                  <a:pt x="217" y="665"/>
                </a:lnTo>
                <a:lnTo>
                  <a:pt x="221" y="665"/>
                </a:lnTo>
                <a:lnTo>
                  <a:pt x="223" y="662"/>
                </a:lnTo>
                <a:lnTo>
                  <a:pt x="225" y="657"/>
                </a:lnTo>
                <a:lnTo>
                  <a:pt x="223" y="648"/>
                </a:lnTo>
                <a:lnTo>
                  <a:pt x="221" y="624"/>
                </a:lnTo>
                <a:lnTo>
                  <a:pt x="218" y="588"/>
                </a:lnTo>
                <a:lnTo>
                  <a:pt x="217" y="552"/>
                </a:lnTo>
                <a:lnTo>
                  <a:pt x="217" y="533"/>
                </a:lnTo>
                <a:lnTo>
                  <a:pt x="220" y="517"/>
                </a:lnTo>
                <a:lnTo>
                  <a:pt x="225" y="492"/>
                </a:lnTo>
                <a:lnTo>
                  <a:pt x="231" y="465"/>
                </a:lnTo>
                <a:lnTo>
                  <a:pt x="234" y="448"/>
                </a:lnTo>
                <a:lnTo>
                  <a:pt x="241" y="469"/>
                </a:lnTo>
                <a:lnTo>
                  <a:pt x="250" y="494"/>
                </a:lnTo>
                <a:lnTo>
                  <a:pt x="258" y="519"/>
                </a:lnTo>
                <a:lnTo>
                  <a:pt x="262" y="541"/>
                </a:lnTo>
                <a:lnTo>
                  <a:pt x="260" y="567"/>
                </a:lnTo>
                <a:lnTo>
                  <a:pt x="258" y="603"/>
                </a:lnTo>
                <a:lnTo>
                  <a:pt x="255" y="637"/>
                </a:lnTo>
                <a:lnTo>
                  <a:pt x="254" y="662"/>
                </a:lnTo>
                <a:lnTo>
                  <a:pt x="257" y="664"/>
                </a:lnTo>
                <a:lnTo>
                  <a:pt x="260" y="665"/>
                </a:lnTo>
                <a:lnTo>
                  <a:pt x="262" y="666"/>
                </a:lnTo>
                <a:lnTo>
                  <a:pt x="263" y="666"/>
                </a:lnTo>
                <a:lnTo>
                  <a:pt x="262" y="673"/>
                </a:lnTo>
                <a:lnTo>
                  <a:pt x="260" y="681"/>
                </a:lnTo>
                <a:lnTo>
                  <a:pt x="260" y="690"/>
                </a:lnTo>
                <a:lnTo>
                  <a:pt x="263" y="698"/>
                </a:lnTo>
                <a:lnTo>
                  <a:pt x="267" y="705"/>
                </a:lnTo>
                <a:lnTo>
                  <a:pt x="274" y="711"/>
                </a:lnTo>
                <a:lnTo>
                  <a:pt x="284" y="715"/>
                </a:lnTo>
                <a:lnTo>
                  <a:pt x="297" y="716"/>
                </a:lnTo>
                <a:lnTo>
                  <a:pt x="312" y="715"/>
                </a:lnTo>
                <a:lnTo>
                  <a:pt x="321" y="712"/>
                </a:lnTo>
                <a:lnTo>
                  <a:pt x="328" y="707"/>
                </a:lnTo>
                <a:lnTo>
                  <a:pt x="332" y="702"/>
                </a:lnTo>
                <a:lnTo>
                  <a:pt x="332" y="697"/>
                </a:lnTo>
                <a:lnTo>
                  <a:pt x="332" y="691"/>
                </a:lnTo>
                <a:lnTo>
                  <a:pt x="331" y="687"/>
                </a:lnTo>
                <a:lnTo>
                  <a:pt x="329" y="685"/>
                </a:lnTo>
                <a:lnTo>
                  <a:pt x="327" y="679"/>
                </a:lnTo>
                <a:lnTo>
                  <a:pt x="323" y="675"/>
                </a:lnTo>
                <a:lnTo>
                  <a:pt x="321" y="671"/>
                </a:lnTo>
                <a:lnTo>
                  <a:pt x="320" y="670"/>
                </a:lnTo>
                <a:lnTo>
                  <a:pt x="325" y="671"/>
                </a:lnTo>
                <a:lnTo>
                  <a:pt x="328" y="670"/>
                </a:lnTo>
                <a:lnTo>
                  <a:pt x="331" y="669"/>
                </a:lnTo>
                <a:lnTo>
                  <a:pt x="332" y="669"/>
                </a:lnTo>
                <a:lnTo>
                  <a:pt x="332" y="644"/>
                </a:lnTo>
                <a:lnTo>
                  <a:pt x="332" y="601"/>
                </a:lnTo>
                <a:lnTo>
                  <a:pt x="332" y="559"/>
                </a:lnTo>
                <a:lnTo>
                  <a:pt x="333" y="535"/>
                </a:lnTo>
                <a:lnTo>
                  <a:pt x="333" y="515"/>
                </a:lnTo>
                <a:lnTo>
                  <a:pt x="331" y="482"/>
                </a:lnTo>
                <a:lnTo>
                  <a:pt x="328" y="449"/>
                </a:lnTo>
                <a:lnTo>
                  <a:pt x="327" y="431"/>
                </a:lnTo>
                <a:lnTo>
                  <a:pt x="327" y="416"/>
                </a:lnTo>
                <a:lnTo>
                  <a:pt x="328" y="395"/>
                </a:lnTo>
                <a:lnTo>
                  <a:pt x="328" y="374"/>
                </a:lnTo>
                <a:lnTo>
                  <a:pt x="325" y="361"/>
                </a:lnTo>
                <a:lnTo>
                  <a:pt x="329" y="345"/>
                </a:lnTo>
                <a:lnTo>
                  <a:pt x="332" y="316"/>
                </a:lnTo>
                <a:lnTo>
                  <a:pt x="333" y="275"/>
                </a:lnTo>
                <a:lnTo>
                  <a:pt x="329" y="231"/>
                </a:lnTo>
                <a:lnTo>
                  <a:pt x="335" y="238"/>
                </a:lnTo>
                <a:lnTo>
                  <a:pt x="341" y="246"/>
                </a:lnTo>
                <a:lnTo>
                  <a:pt x="349" y="254"/>
                </a:lnTo>
                <a:lnTo>
                  <a:pt x="358" y="263"/>
                </a:lnTo>
                <a:lnTo>
                  <a:pt x="366" y="271"/>
                </a:lnTo>
                <a:lnTo>
                  <a:pt x="374" y="279"/>
                </a:lnTo>
                <a:lnTo>
                  <a:pt x="381" y="284"/>
                </a:lnTo>
                <a:lnTo>
                  <a:pt x="386" y="288"/>
                </a:lnTo>
                <a:lnTo>
                  <a:pt x="390" y="295"/>
                </a:lnTo>
                <a:lnTo>
                  <a:pt x="397" y="302"/>
                </a:lnTo>
                <a:lnTo>
                  <a:pt x="405" y="313"/>
                </a:lnTo>
                <a:lnTo>
                  <a:pt x="412" y="322"/>
                </a:lnTo>
                <a:lnTo>
                  <a:pt x="420" y="333"/>
                </a:lnTo>
                <a:lnTo>
                  <a:pt x="427" y="341"/>
                </a:lnTo>
                <a:lnTo>
                  <a:pt x="434" y="347"/>
                </a:lnTo>
                <a:lnTo>
                  <a:pt x="436" y="350"/>
                </a:lnTo>
                <a:lnTo>
                  <a:pt x="440" y="357"/>
                </a:lnTo>
                <a:lnTo>
                  <a:pt x="446" y="365"/>
                </a:lnTo>
                <a:lnTo>
                  <a:pt x="451" y="371"/>
                </a:lnTo>
                <a:lnTo>
                  <a:pt x="455" y="375"/>
                </a:lnTo>
                <a:lnTo>
                  <a:pt x="459" y="374"/>
                </a:lnTo>
                <a:lnTo>
                  <a:pt x="461" y="373"/>
                </a:lnTo>
                <a:lnTo>
                  <a:pt x="464" y="373"/>
                </a:lnTo>
                <a:lnTo>
                  <a:pt x="468" y="374"/>
                </a:lnTo>
                <a:lnTo>
                  <a:pt x="475" y="374"/>
                </a:lnTo>
                <a:lnTo>
                  <a:pt x="483" y="370"/>
                </a:lnTo>
                <a:lnTo>
                  <a:pt x="490" y="361"/>
                </a:lnTo>
                <a:lnTo>
                  <a:pt x="493" y="345"/>
                </a:lnTo>
                <a:lnTo>
                  <a:pt x="489" y="332"/>
                </a:lnTo>
                <a:lnTo>
                  <a:pt x="481" y="326"/>
                </a:lnTo>
                <a:lnTo>
                  <a:pt x="471" y="324"/>
                </a:lnTo>
                <a:lnTo>
                  <a:pt x="461" y="317"/>
                </a:lnTo>
                <a:lnTo>
                  <a:pt x="459" y="310"/>
                </a:lnTo>
                <a:lnTo>
                  <a:pt x="453" y="301"/>
                </a:lnTo>
                <a:lnTo>
                  <a:pt x="446" y="289"/>
                </a:lnTo>
                <a:lnTo>
                  <a:pt x="439" y="276"/>
                </a:lnTo>
                <a:lnTo>
                  <a:pt x="431" y="263"/>
                </a:lnTo>
                <a:lnTo>
                  <a:pt x="423" y="251"/>
                </a:lnTo>
                <a:lnTo>
                  <a:pt x="416" y="242"/>
                </a:lnTo>
                <a:lnTo>
                  <a:pt x="412" y="235"/>
                </a:lnTo>
                <a:lnTo>
                  <a:pt x="409" y="228"/>
                </a:lnTo>
                <a:lnTo>
                  <a:pt x="401" y="218"/>
                </a:lnTo>
                <a:lnTo>
                  <a:pt x="393" y="207"/>
                </a:lnTo>
                <a:lnTo>
                  <a:pt x="382" y="194"/>
                </a:lnTo>
                <a:lnTo>
                  <a:pt x="373" y="182"/>
                </a:lnTo>
                <a:lnTo>
                  <a:pt x="364" y="172"/>
                </a:lnTo>
                <a:lnTo>
                  <a:pt x="357" y="162"/>
                </a:lnTo>
                <a:lnTo>
                  <a:pt x="352" y="156"/>
                </a:lnTo>
                <a:lnTo>
                  <a:pt x="348" y="150"/>
                </a:lnTo>
                <a:lnTo>
                  <a:pt x="341" y="146"/>
                </a:lnTo>
                <a:lnTo>
                  <a:pt x="333" y="142"/>
                </a:lnTo>
                <a:lnTo>
                  <a:pt x="324" y="140"/>
                </a:lnTo>
                <a:lnTo>
                  <a:pt x="315" y="137"/>
                </a:lnTo>
                <a:lnTo>
                  <a:pt x="305" y="136"/>
                </a:lnTo>
                <a:lnTo>
                  <a:pt x="297" y="136"/>
                </a:lnTo>
                <a:lnTo>
                  <a:pt x="291" y="136"/>
                </a:lnTo>
                <a:lnTo>
                  <a:pt x="294" y="129"/>
                </a:lnTo>
                <a:lnTo>
                  <a:pt x="295" y="125"/>
                </a:lnTo>
                <a:lnTo>
                  <a:pt x="294" y="121"/>
                </a:lnTo>
                <a:lnTo>
                  <a:pt x="283" y="117"/>
                </a:lnTo>
                <a:lnTo>
                  <a:pt x="287" y="113"/>
                </a:lnTo>
                <a:lnTo>
                  <a:pt x="290" y="107"/>
                </a:lnTo>
                <a:lnTo>
                  <a:pt x="291" y="101"/>
                </a:lnTo>
                <a:lnTo>
                  <a:pt x="291" y="97"/>
                </a:lnTo>
                <a:lnTo>
                  <a:pt x="299" y="93"/>
                </a:lnTo>
                <a:lnTo>
                  <a:pt x="303" y="78"/>
                </a:lnTo>
                <a:lnTo>
                  <a:pt x="301" y="62"/>
                </a:lnTo>
                <a:lnTo>
                  <a:pt x="294" y="59"/>
                </a:lnTo>
                <a:close/>
              </a:path>
            </a:pathLst>
          </a:custGeom>
          <a:solidFill>
            <a:srgbClr val="96969A"/>
          </a:solidFill>
          <a:ln w="9525">
            <a:noFill/>
            <a:round/>
            <a:headEnd/>
            <a:tailEnd/>
          </a:ln>
        </p:spPr>
        <p:txBody>
          <a:bodyPr/>
          <a:lstStyle/>
          <a:p>
            <a:endParaRPr lang="el-GR"/>
          </a:p>
        </p:txBody>
      </p:sp>
      <p:sp>
        <p:nvSpPr>
          <p:cNvPr id="224309" name="Freeform 53"/>
          <p:cNvSpPr>
            <a:spLocks/>
          </p:cNvSpPr>
          <p:nvPr/>
        </p:nvSpPr>
        <p:spPr bwMode="auto">
          <a:xfrm>
            <a:off x="7464425" y="4102100"/>
            <a:ext cx="165100" cy="244475"/>
          </a:xfrm>
          <a:custGeom>
            <a:avLst/>
            <a:gdLst/>
            <a:ahLst/>
            <a:cxnLst>
              <a:cxn ang="0">
                <a:pos x="255" y="135"/>
              </a:cxn>
              <a:cxn ang="0">
                <a:pos x="264" y="86"/>
              </a:cxn>
              <a:cxn ang="0">
                <a:pos x="259" y="57"/>
              </a:cxn>
              <a:cxn ang="0">
                <a:pos x="272" y="32"/>
              </a:cxn>
              <a:cxn ang="0">
                <a:pos x="244" y="15"/>
              </a:cxn>
              <a:cxn ang="0">
                <a:pos x="238" y="31"/>
              </a:cxn>
              <a:cxn ang="0">
                <a:pos x="238" y="51"/>
              </a:cxn>
              <a:cxn ang="0">
                <a:pos x="239" y="66"/>
              </a:cxn>
              <a:cxn ang="0">
                <a:pos x="232" y="94"/>
              </a:cxn>
              <a:cxn ang="0">
                <a:pos x="230" y="109"/>
              </a:cxn>
              <a:cxn ang="0">
                <a:pos x="214" y="106"/>
              </a:cxn>
              <a:cxn ang="0">
                <a:pos x="191" y="109"/>
              </a:cxn>
              <a:cxn ang="0">
                <a:pos x="194" y="76"/>
              </a:cxn>
              <a:cxn ang="0">
                <a:pos x="173" y="24"/>
              </a:cxn>
              <a:cxn ang="0">
                <a:pos x="152" y="4"/>
              </a:cxn>
              <a:cxn ang="0">
                <a:pos x="131" y="4"/>
              </a:cxn>
              <a:cxn ang="0">
                <a:pos x="108" y="8"/>
              </a:cxn>
              <a:cxn ang="0">
                <a:pos x="94" y="55"/>
              </a:cxn>
              <a:cxn ang="0">
                <a:pos x="94" y="111"/>
              </a:cxn>
              <a:cxn ang="0">
                <a:pos x="71" y="109"/>
              </a:cxn>
              <a:cxn ang="0">
                <a:pos x="50" y="113"/>
              </a:cxn>
              <a:cxn ang="0">
                <a:pos x="43" y="100"/>
              </a:cxn>
              <a:cxn ang="0">
                <a:pos x="32" y="56"/>
              </a:cxn>
              <a:cxn ang="0">
                <a:pos x="30" y="19"/>
              </a:cxn>
              <a:cxn ang="0">
                <a:pos x="0" y="23"/>
              </a:cxn>
              <a:cxn ang="0">
                <a:pos x="1" y="40"/>
              </a:cxn>
              <a:cxn ang="0">
                <a:pos x="13" y="59"/>
              </a:cxn>
              <a:cxn ang="0">
                <a:pos x="18" y="119"/>
              </a:cxn>
              <a:cxn ang="0">
                <a:pos x="41" y="141"/>
              </a:cxn>
              <a:cxn ang="0">
                <a:pos x="45" y="145"/>
              </a:cxn>
              <a:cxn ang="0">
                <a:pos x="45" y="152"/>
              </a:cxn>
              <a:cxn ang="0">
                <a:pos x="62" y="152"/>
              </a:cxn>
              <a:cxn ang="0">
                <a:pos x="87" y="151"/>
              </a:cxn>
              <a:cxn ang="0">
                <a:pos x="95" y="172"/>
              </a:cxn>
              <a:cxn ang="0">
                <a:pos x="84" y="298"/>
              </a:cxn>
              <a:cxn ang="0">
                <a:pos x="108" y="298"/>
              </a:cxn>
              <a:cxn ang="0">
                <a:pos x="123" y="340"/>
              </a:cxn>
              <a:cxn ang="0">
                <a:pos x="121" y="376"/>
              </a:cxn>
              <a:cxn ang="0">
                <a:pos x="94" y="385"/>
              </a:cxn>
              <a:cxn ang="0">
                <a:pos x="91" y="397"/>
              </a:cxn>
              <a:cxn ang="0">
                <a:pos x="112" y="398"/>
              </a:cxn>
              <a:cxn ang="0">
                <a:pos x="141" y="397"/>
              </a:cxn>
              <a:cxn ang="0">
                <a:pos x="157" y="397"/>
              </a:cxn>
              <a:cxn ang="0">
                <a:pos x="147" y="336"/>
              </a:cxn>
              <a:cxn ang="0">
                <a:pos x="161" y="299"/>
              </a:cxn>
              <a:cxn ang="0">
                <a:pos x="172" y="303"/>
              </a:cxn>
              <a:cxn ang="0">
                <a:pos x="168" y="383"/>
              </a:cxn>
              <a:cxn ang="0">
                <a:pos x="174" y="397"/>
              </a:cxn>
              <a:cxn ang="0">
                <a:pos x="202" y="398"/>
              </a:cxn>
              <a:cxn ang="0">
                <a:pos x="227" y="398"/>
              </a:cxn>
              <a:cxn ang="0">
                <a:pos x="234" y="388"/>
              </a:cxn>
              <a:cxn ang="0">
                <a:pos x="213" y="380"/>
              </a:cxn>
              <a:cxn ang="0">
                <a:pos x="195" y="361"/>
              </a:cxn>
              <a:cxn ang="0">
                <a:pos x="202" y="298"/>
              </a:cxn>
              <a:cxn ang="0">
                <a:pos x="231" y="298"/>
              </a:cxn>
              <a:cxn ang="0">
                <a:pos x="226" y="270"/>
              </a:cxn>
              <a:cxn ang="0">
                <a:pos x="207" y="199"/>
              </a:cxn>
              <a:cxn ang="0">
                <a:pos x="189" y="147"/>
              </a:cxn>
              <a:cxn ang="0">
                <a:pos x="210" y="151"/>
              </a:cxn>
              <a:cxn ang="0">
                <a:pos x="234" y="154"/>
              </a:cxn>
              <a:cxn ang="0">
                <a:pos x="240" y="152"/>
              </a:cxn>
              <a:cxn ang="0">
                <a:pos x="240" y="139"/>
              </a:cxn>
            </a:cxnLst>
            <a:rect l="0" t="0" r="r" b="b"/>
            <a:pathLst>
              <a:path w="272" h="398">
                <a:moveTo>
                  <a:pt x="240" y="139"/>
                </a:moveTo>
                <a:lnTo>
                  <a:pt x="248" y="139"/>
                </a:lnTo>
                <a:lnTo>
                  <a:pt x="255" y="135"/>
                </a:lnTo>
                <a:lnTo>
                  <a:pt x="260" y="126"/>
                </a:lnTo>
                <a:lnTo>
                  <a:pt x="263" y="110"/>
                </a:lnTo>
                <a:lnTo>
                  <a:pt x="264" y="86"/>
                </a:lnTo>
                <a:lnTo>
                  <a:pt x="263" y="70"/>
                </a:lnTo>
                <a:lnTo>
                  <a:pt x="260" y="63"/>
                </a:lnTo>
                <a:lnTo>
                  <a:pt x="259" y="57"/>
                </a:lnTo>
                <a:lnTo>
                  <a:pt x="264" y="51"/>
                </a:lnTo>
                <a:lnTo>
                  <a:pt x="271" y="41"/>
                </a:lnTo>
                <a:lnTo>
                  <a:pt x="272" y="32"/>
                </a:lnTo>
                <a:lnTo>
                  <a:pt x="265" y="23"/>
                </a:lnTo>
                <a:lnTo>
                  <a:pt x="254" y="16"/>
                </a:lnTo>
                <a:lnTo>
                  <a:pt x="244" y="15"/>
                </a:lnTo>
                <a:lnTo>
                  <a:pt x="239" y="18"/>
                </a:lnTo>
                <a:lnTo>
                  <a:pt x="238" y="24"/>
                </a:lnTo>
                <a:lnTo>
                  <a:pt x="238" y="31"/>
                </a:lnTo>
                <a:lnTo>
                  <a:pt x="238" y="36"/>
                </a:lnTo>
                <a:lnTo>
                  <a:pt x="236" y="43"/>
                </a:lnTo>
                <a:lnTo>
                  <a:pt x="238" y="51"/>
                </a:lnTo>
                <a:lnTo>
                  <a:pt x="239" y="55"/>
                </a:lnTo>
                <a:lnTo>
                  <a:pt x="239" y="60"/>
                </a:lnTo>
                <a:lnTo>
                  <a:pt x="239" y="66"/>
                </a:lnTo>
                <a:lnTo>
                  <a:pt x="236" y="76"/>
                </a:lnTo>
                <a:lnTo>
                  <a:pt x="235" y="84"/>
                </a:lnTo>
                <a:lnTo>
                  <a:pt x="232" y="94"/>
                </a:lnTo>
                <a:lnTo>
                  <a:pt x="232" y="105"/>
                </a:lnTo>
                <a:lnTo>
                  <a:pt x="232" y="111"/>
                </a:lnTo>
                <a:lnTo>
                  <a:pt x="230" y="109"/>
                </a:lnTo>
                <a:lnTo>
                  <a:pt x="226" y="107"/>
                </a:lnTo>
                <a:lnTo>
                  <a:pt x="221" y="107"/>
                </a:lnTo>
                <a:lnTo>
                  <a:pt x="214" y="106"/>
                </a:lnTo>
                <a:lnTo>
                  <a:pt x="206" y="107"/>
                </a:lnTo>
                <a:lnTo>
                  <a:pt x="198" y="107"/>
                </a:lnTo>
                <a:lnTo>
                  <a:pt x="191" y="109"/>
                </a:lnTo>
                <a:lnTo>
                  <a:pt x="185" y="110"/>
                </a:lnTo>
                <a:lnTo>
                  <a:pt x="190" y="96"/>
                </a:lnTo>
                <a:lnTo>
                  <a:pt x="194" y="76"/>
                </a:lnTo>
                <a:lnTo>
                  <a:pt x="191" y="55"/>
                </a:lnTo>
                <a:lnTo>
                  <a:pt x="181" y="33"/>
                </a:lnTo>
                <a:lnTo>
                  <a:pt x="173" y="24"/>
                </a:lnTo>
                <a:lnTo>
                  <a:pt x="165" y="16"/>
                </a:lnTo>
                <a:lnTo>
                  <a:pt x="158" y="10"/>
                </a:lnTo>
                <a:lnTo>
                  <a:pt x="152" y="4"/>
                </a:lnTo>
                <a:lnTo>
                  <a:pt x="145" y="0"/>
                </a:lnTo>
                <a:lnTo>
                  <a:pt x="139" y="0"/>
                </a:lnTo>
                <a:lnTo>
                  <a:pt x="131" y="4"/>
                </a:lnTo>
                <a:lnTo>
                  <a:pt x="123" y="11"/>
                </a:lnTo>
                <a:lnTo>
                  <a:pt x="116" y="7"/>
                </a:lnTo>
                <a:lnTo>
                  <a:pt x="108" y="8"/>
                </a:lnTo>
                <a:lnTo>
                  <a:pt x="102" y="16"/>
                </a:lnTo>
                <a:lnTo>
                  <a:pt x="98" y="33"/>
                </a:lnTo>
                <a:lnTo>
                  <a:pt x="94" y="55"/>
                </a:lnTo>
                <a:lnTo>
                  <a:pt x="88" y="76"/>
                </a:lnTo>
                <a:lnTo>
                  <a:pt x="86" y="96"/>
                </a:lnTo>
                <a:lnTo>
                  <a:pt x="94" y="111"/>
                </a:lnTo>
                <a:lnTo>
                  <a:pt x="87" y="110"/>
                </a:lnTo>
                <a:lnTo>
                  <a:pt x="80" y="109"/>
                </a:lnTo>
                <a:lnTo>
                  <a:pt x="71" y="109"/>
                </a:lnTo>
                <a:lnTo>
                  <a:pt x="63" y="110"/>
                </a:lnTo>
                <a:lnTo>
                  <a:pt x="57" y="111"/>
                </a:lnTo>
                <a:lnTo>
                  <a:pt x="50" y="113"/>
                </a:lnTo>
                <a:lnTo>
                  <a:pt x="46" y="114"/>
                </a:lnTo>
                <a:lnTo>
                  <a:pt x="45" y="114"/>
                </a:lnTo>
                <a:lnTo>
                  <a:pt x="43" y="100"/>
                </a:lnTo>
                <a:lnTo>
                  <a:pt x="39" y="82"/>
                </a:lnTo>
                <a:lnTo>
                  <a:pt x="36" y="66"/>
                </a:lnTo>
                <a:lnTo>
                  <a:pt x="32" y="56"/>
                </a:lnTo>
                <a:lnTo>
                  <a:pt x="34" y="43"/>
                </a:lnTo>
                <a:lnTo>
                  <a:pt x="36" y="29"/>
                </a:lnTo>
                <a:lnTo>
                  <a:pt x="30" y="19"/>
                </a:lnTo>
                <a:lnTo>
                  <a:pt x="14" y="16"/>
                </a:lnTo>
                <a:lnTo>
                  <a:pt x="4" y="19"/>
                </a:lnTo>
                <a:lnTo>
                  <a:pt x="0" y="23"/>
                </a:lnTo>
                <a:lnTo>
                  <a:pt x="0" y="29"/>
                </a:lnTo>
                <a:lnTo>
                  <a:pt x="0" y="33"/>
                </a:lnTo>
                <a:lnTo>
                  <a:pt x="1" y="40"/>
                </a:lnTo>
                <a:lnTo>
                  <a:pt x="6" y="47"/>
                </a:lnTo>
                <a:lnTo>
                  <a:pt x="12" y="53"/>
                </a:lnTo>
                <a:lnTo>
                  <a:pt x="13" y="59"/>
                </a:lnTo>
                <a:lnTo>
                  <a:pt x="12" y="70"/>
                </a:lnTo>
                <a:lnTo>
                  <a:pt x="13" y="94"/>
                </a:lnTo>
                <a:lnTo>
                  <a:pt x="18" y="119"/>
                </a:lnTo>
                <a:lnTo>
                  <a:pt x="29" y="137"/>
                </a:lnTo>
                <a:lnTo>
                  <a:pt x="36" y="141"/>
                </a:lnTo>
                <a:lnTo>
                  <a:pt x="41" y="141"/>
                </a:lnTo>
                <a:lnTo>
                  <a:pt x="43" y="141"/>
                </a:lnTo>
                <a:lnTo>
                  <a:pt x="45" y="141"/>
                </a:lnTo>
                <a:lnTo>
                  <a:pt x="45" y="145"/>
                </a:lnTo>
                <a:lnTo>
                  <a:pt x="45" y="148"/>
                </a:lnTo>
                <a:lnTo>
                  <a:pt x="45" y="151"/>
                </a:lnTo>
                <a:lnTo>
                  <a:pt x="45" y="152"/>
                </a:lnTo>
                <a:lnTo>
                  <a:pt x="49" y="152"/>
                </a:lnTo>
                <a:lnTo>
                  <a:pt x="54" y="152"/>
                </a:lnTo>
                <a:lnTo>
                  <a:pt x="62" y="152"/>
                </a:lnTo>
                <a:lnTo>
                  <a:pt x="70" y="152"/>
                </a:lnTo>
                <a:lnTo>
                  <a:pt x="79" y="151"/>
                </a:lnTo>
                <a:lnTo>
                  <a:pt x="87" y="151"/>
                </a:lnTo>
                <a:lnTo>
                  <a:pt x="94" y="150"/>
                </a:lnTo>
                <a:lnTo>
                  <a:pt x="98" y="147"/>
                </a:lnTo>
                <a:lnTo>
                  <a:pt x="95" y="172"/>
                </a:lnTo>
                <a:lnTo>
                  <a:pt x="90" y="217"/>
                </a:lnTo>
                <a:lnTo>
                  <a:pt x="86" y="265"/>
                </a:lnTo>
                <a:lnTo>
                  <a:pt x="84" y="298"/>
                </a:lnTo>
                <a:lnTo>
                  <a:pt x="91" y="298"/>
                </a:lnTo>
                <a:lnTo>
                  <a:pt x="100" y="298"/>
                </a:lnTo>
                <a:lnTo>
                  <a:pt x="108" y="298"/>
                </a:lnTo>
                <a:lnTo>
                  <a:pt x="112" y="298"/>
                </a:lnTo>
                <a:lnTo>
                  <a:pt x="117" y="316"/>
                </a:lnTo>
                <a:lnTo>
                  <a:pt x="123" y="340"/>
                </a:lnTo>
                <a:lnTo>
                  <a:pt x="127" y="361"/>
                </a:lnTo>
                <a:lnTo>
                  <a:pt x="128" y="372"/>
                </a:lnTo>
                <a:lnTo>
                  <a:pt x="121" y="376"/>
                </a:lnTo>
                <a:lnTo>
                  <a:pt x="111" y="380"/>
                </a:lnTo>
                <a:lnTo>
                  <a:pt x="100" y="383"/>
                </a:lnTo>
                <a:lnTo>
                  <a:pt x="94" y="385"/>
                </a:lnTo>
                <a:lnTo>
                  <a:pt x="90" y="388"/>
                </a:lnTo>
                <a:lnTo>
                  <a:pt x="88" y="392"/>
                </a:lnTo>
                <a:lnTo>
                  <a:pt x="91" y="397"/>
                </a:lnTo>
                <a:lnTo>
                  <a:pt x="98" y="398"/>
                </a:lnTo>
                <a:lnTo>
                  <a:pt x="104" y="398"/>
                </a:lnTo>
                <a:lnTo>
                  <a:pt x="112" y="398"/>
                </a:lnTo>
                <a:lnTo>
                  <a:pt x="121" y="398"/>
                </a:lnTo>
                <a:lnTo>
                  <a:pt x="132" y="397"/>
                </a:lnTo>
                <a:lnTo>
                  <a:pt x="141" y="397"/>
                </a:lnTo>
                <a:lnTo>
                  <a:pt x="149" y="397"/>
                </a:lnTo>
                <a:lnTo>
                  <a:pt x="154" y="397"/>
                </a:lnTo>
                <a:lnTo>
                  <a:pt x="157" y="397"/>
                </a:lnTo>
                <a:lnTo>
                  <a:pt x="156" y="381"/>
                </a:lnTo>
                <a:lnTo>
                  <a:pt x="150" y="363"/>
                </a:lnTo>
                <a:lnTo>
                  <a:pt x="147" y="336"/>
                </a:lnTo>
                <a:lnTo>
                  <a:pt x="143" y="301"/>
                </a:lnTo>
                <a:lnTo>
                  <a:pt x="153" y="299"/>
                </a:lnTo>
                <a:lnTo>
                  <a:pt x="161" y="299"/>
                </a:lnTo>
                <a:lnTo>
                  <a:pt x="165" y="299"/>
                </a:lnTo>
                <a:lnTo>
                  <a:pt x="166" y="299"/>
                </a:lnTo>
                <a:lnTo>
                  <a:pt x="172" y="303"/>
                </a:lnTo>
                <a:lnTo>
                  <a:pt x="170" y="339"/>
                </a:lnTo>
                <a:lnTo>
                  <a:pt x="169" y="364"/>
                </a:lnTo>
                <a:lnTo>
                  <a:pt x="168" y="383"/>
                </a:lnTo>
                <a:lnTo>
                  <a:pt x="166" y="397"/>
                </a:lnTo>
                <a:lnTo>
                  <a:pt x="169" y="397"/>
                </a:lnTo>
                <a:lnTo>
                  <a:pt x="174" y="397"/>
                </a:lnTo>
                <a:lnTo>
                  <a:pt x="182" y="397"/>
                </a:lnTo>
                <a:lnTo>
                  <a:pt x="193" y="397"/>
                </a:lnTo>
                <a:lnTo>
                  <a:pt x="202" y="398"/>
                </a:lnTo>
                <a:lnTo>
                  <a:pt x="213" y="398"/>
                </a:lnTo>
                <a:lnTo>
                  <a:pt x="221" y="398"/>
                </a:lnTo>
                <a:lnTo>
                  <a:pt x="227" y="398"/>
                </a:lnTo>
                <a:lnTo>
                  <a:pt x="232" y="397"/>
                </a:lnTo>
                <a:lnTo>
                  <a:pt x="235" y="392"/>
                </a:lnTo>
                <a:lnTo>
                  <a:pt x="234" y="388"/>
                </a:lnTo>
                <a:lnTo>
                  <a:pt x="230" y="385"/>
                </a:lnTo>
                <a:lnTo>
                  <a:pt x="223" y="383"/>
                </a:lnTo>
                <a:lnTo>
                  <a:pt x="213" y="380"/>
                </a:lnTo>
                <a:lnTo>
                  <a:pt x="203" y="376"/>
                </a:lnTo>
                <a:lnTo>
                  <a:pt x="195" y="372"/>
                </a:lnTo>
                <a:lnTo>
                  <a:pt x="195" y="361"/>
                </a:lnTo>
                <a:lnTo>
                  <a:pt x="195" y="340"/>
                </a:lnTo>
                <a:lnTo>
                  <a:pt x="198" y="316"/>
                </a:lnTo>
                <a:lnTo>
                  <a:pt x="202" y="298"/>
                </a:lnTo>
                <a:lnTo>
                  <a:pt x="213" y="298"/>
                </a:lnTo>
                <a:lnTo>
                  <a:pt x="222" y="298"/>
                </a:lnTo>
                <a:lnTo>
                  <a:pt x="231" y="298"/>
                </a:lnTo>
                <a:lnTo>
                  <a:pt x="234" y="298"/>
                </a:lnTo>
                <a:lnTo>
                  <a:pt x="231" y="287"/>
                </a:lnTo>
                <a:lnTo>
                  <a:pt x="226" y="270"/>
                </a:lnTo>
                <a:lnTo>
                  <a:pt x="221" y="248"/>
                </a:lnTo>
                <a:lnTo>
                  <a:pt x="214" y="224"/>
                </a:lnTo>
                <a:lnTo>
                  <a:pt x="207" y="199"/>
                </a:lnTo>
                <a:lnTo>
                  <a:pt x="201" y="176"/>
                </a:lnTo>
                <a:lnTo>
                  <a:pt x="194" y="159"/>
                </a:lnTo>
                <a:lnTo>
                  <a:pt x="189" y="147"/>
                </a:lnTo>
                <a:lnTo>
                  <a:pt x="194" y="148"/>
                </a:lnTo>
                <a:lnTo>
                  <a:pt x="201" y="150"/>
                </a:lnTo>
                <a:lnTo>
                  <a:pt x="210" y="151"/>
                </a:lnTo>
                <a:lnTo>
                  <a:pt x="219" y="152"/>
                </a:lnTo>
                <a:lnTo>
                  <a:pt x="227" y="152"/>
                </a:lnTo>
                <a:lnTo>
                  <a:pt x="234" y="154"/>
                </a:lnTo>
                <a:lnTo>
                  <a:pt x="239" y="154"/>
                </a:lnTo>
                <a:lnTo>
                  <a:pt x="240" y="154"/>
                </a:lnTo>
                <a:lnTo>
                  <a:pt x="240" y="152"/>
                </a:lnTo>
                <a:lnTo>
                  <a:pt x="240" y="147"/>
                </a:lnTo>
                <a:lnTo>
                  <a:pt x="240" y="143"/>
                </a:lnTo>
                <a:lnTo>
                  <a:pt x="240" y="139"/>
                </a:lnTo>
                <a:close/>
              </a:path>
            </a:pathLst>
          </a:custGeom>
          <a:solidFill>
            <a:srgbClr val="FF0000"/>
          </a:solidFill>
          <a:ln w="9525" cap="flat" cmpd="sng">
            <a:noFill/>
            <a:prstDash val="solid"/>
            <a:round/>
            <a:headEnd type="none" w="med" len="med"/>
            <a:tailEnd type="none" w="med" len="med"/>
          </a:ln>
          <a:effectLst/>
        </p:spPr>
        <p:txBody>
          <a:bodyPr/>
          <a:lstStyle/>
          <a:p>
            <a:endParaRPr lang="el-GR"/>
          </a:p>
        </p:txBody>
      </p:sp>
      <p:sp>
        <p:nvSpPr>
          <p:cNvPr id="224310" name="Freeform 54"/>
          <p:cNvSpPr>
            <a:spLocks/>
          </p:cNvSpPr>
          <p:nvPr/>
        </p:nvSpPr>
        <p:spPr bwMode="auto">
          <a:xfrm>
            <a:off x="5611813" y="3860800"/>
            <a:ext cx="250825" cy="488950"/>
          </a:xfrm>
          <a:custGeom>
            <a:avLst/>
            <a:gdLst/>
            <a:ahLst/>
            <a:cxnLst>
              <a:cxn ang="0">
                <a:pos x="244" y="3"/>
              </a:cxn>
              <a:cxn ang="0">
                <a:pos x="194" y="10"/>
              </a:cxn>
              <a:cxn ang="0">
                <a:pos x="182" y="67"/>
              </a:cxn>
              <a:cxn ang="0">
                <a:pos x="182" y="104"/>
              </a:cxn>
              <a:cxn ang="0">
                <a:pos x="195" y="131"/>
              </a:cxn>
              <a:cxn ang="0">
                <a:pos x="188" y="140"/>
              </a:cxn>
              <a:cxn ang="0">
                <a:pos x="173" y="159"/>
              </a:cxn>
              <a:cxn ang="0">
                <a:pos x="147" y="167"/>
              </a:cxn>
              <a:cxn ang="0">
                <a:pos x="110" y="205"/>
              </a:cxn>
              <a:cxn ang="0">
                <a:pos x="96" y="286"/>
              </a:cxn>
              <a:cxn ang="0">
                <a:pos x="71" y="323"/>
              </a:cxn>
              <a:cxn ang="0">
                <a:pos x="33" y="381"/>
              </a:cxn>
              <a:cxn ang="0">
                <a:pos x="20" y="395"/>
              </a:cxn>
              <a:cxn ang="0">
                <a:pos x="0" y="434"/>
              </a:cxn>
              <a:cxn ang="0">
                <a:pos x="38" y="458"/>
              </a:cxn>
              <a:cxn ang="0">
                <a:pos x="55" y="439"/>
              </a:cxn>
              <a:cxn ang="0">
                <a:pos x="54" y="419"/>
              </a:cxn>
              <a:cxn ang="0">
                <a:pos x="67" y="418"/>
              </a:cxn>
              <a:cxn ang="0">
                <a:pos x="88" y="395"/>
              </a:cxn>
              <a:cxn ang="0">
                <a:pos x="124" y="357"/>
              </a:cxn>
              <a:cxn ang="0">
                <a:pos x="139" y="335"/>
              </a:cxn>
              <a:cxn ang="0">
                <a:pos x="141" y="374"/>
              </a:cxn>
              <a:cxn ang="0">
                <a:pos x="144" y="395"/>
              </a:cxn>
              <a:cxn ang="0">
                <a:pos x="137" y="532"/>
              </a:cxn>
              <a:cxn ang="0">
                <a:pos x="127" y="721"/>
              </a:cxn>
              <a:cxn ang="0">
                <a:pos x="95" y="775"/>
              </a:cxn>
              <a:cxn ang="0">
                <a:pos x="79" y="791"/>
              </a:cxn>
              <a:cxn ang="0">
                <a:pos x="108" y="800"/>
              </a:cxn>
              <a:cxn ang="0">
                <a:pos x="140" y="793"/>
              </a:cxn>
              <a:cxn ang="0">
                <a:pos x="174" y="786"/>
              </a:cxn>
              <a:cxn ang="0">
                <a:pos x="185" y="766"/>
              </a:cxn>
              <a:cxn ang="0">
                <a:pos x="197" y="637"/>
              </a:cxn>
              <a:cxn ang="0">
                <a:pos x="209" y="529"/>
              </a:cxn>
              <a:cxn ang="0">
                <a:pos x="232" y="587"/>
              </a:cxn>
              <a:cxn ang="0">
                <a:pos x="238" y="734"/>
              </a:cxn>
              <a:cxn ang="0">
                <a:pos x="244" y="786"/>
              </a:cxn>
              <a:cxn ang="0">
                <a:pos x="285" y="795"/>
              </a:cxn>
              <a:cxn ang="0">
                <a:pos x="310" y="801"/>
              </a:cxn>
              <a:cxn ang="0">
                <a:pos x="347" y="793"/>
              </a:cxn>
              <a:cxn ang="0">
                <a:pos x="322" y="775"/>
              </a:cxn>
              <a:cxn ang="0">
                <a:pos x="300" y="677"/>
              </a:cxn>
              <a:cxn ang="0">
                <a:pos x="292" y="487"/>
              </a:cxn>
              <a:cxn ang="0">
                <a:pos x="292" y="399"/>
              </a:cxn>
              <a:cxn ang="0">
                <a:pos x="299" y="337"/>
              </a:cxn>
              <a:cxn ang="0">
                <a:pos x="317" y="297"/>
              </a:cxn>
              <a:cxn ang="0">
                <a:pos x="334" y="356"/>
              </a:cxn>
              <a:cxn ang="0">
                <a:pos x="349" y="409"/>
              </a:cxn>
              <a:cxn ang="0">
                <a:pos x="357" y="430"/>
              </a:cxn>
              <a:cxn ang="0">
                <a:pos x="391" y="455"/>
              </a:cxn>
              <a:cxn ang="0">
                <a:pos x="411" y="426"/>
              </a:cxn>
              <a:cxn ang="0">
                <a:pos x="398" y="395"/>
              </a:cxn>
              <a:cxn ang="0">
                <a:pos x="387" y="345"/>
              </a:cxn>
              <a:cxn ang="0">
                <a:pos x="374" y="282"/>
              </a:cxn>
              <a:cxn ang="0">
                <a:pos x="345" y="227"/>
              </a:cxn>
              <a:cxn ang="0">
                <a:pos x="318" y="177"/>
              </a:cxn>
              <a:cxn ang="0">
                <a:pos x="279" y="157"/>
              </a:cxn>
              <a:cxn ang="0">
                <a:pos x="264" y="143"/>
              </a:cxn>
              <a:cxn ang="0">
                <a:pos x="260" y="124"/>
              </a:cxn>
              <a:cxn ang="0">
                <a:pos x="269" y="106"/>
              </a:cxn>
              <a:cxn ang="0">
                <a:pos x="279" y="45"/>
              </a:cxn>
            </a:cxnLst>
            <a:rect l="0" t="0" r="r" b="b"/>
            <a:pathLst>
              <a:path w="411" h="801">
                <a:moveTo>
                  <a:pt x="260" y="20"/>
                </a:moveTo>
                <a:lnTo>
                  <a:pt x="259" y="13"/>
                </a:lnTo>
                <a:lnTo>
                  <a:pt x="252" y="8"/>
                </a:lnTo>
                <a:lnTo>
                  <a:pt x="244" y="3"/>
                </a:lnTo>
                <a:lnTo>
                  <a:pt x="234" y="0"/>
                </a:lnTo>
                <a:lnTo>
                  <a:pt x="221" y="0"/>
                </a:lnTo>
                <a:lnTo>
                  <a:pt x="207" y="4"/>
                </a:lnTo>
                <a:lnTo>
                  <a:pt x="194" y="10"/>
                </a:lnTo>
                <a:lnTo>
                  <a:pt x="182" y="22"/>
                </a:lnTo>
                <a:lnTo>
                  <a:pt x="177" y="36"/>
                </a:lnTo>
                <a:lnTo>
                  <a:pt x="178" y="53"/>
                </a:lnTo>
                <a:lnTo>
                  <a:pt x="182" y="67"/>
                </a:lnTo>
                <a:lnTo>
                  <a:pt x="186" y="77"/>
                </a:lnTo>
                <a:lnTo>
                  <a:pt x="182" y="81"/>
                </a:lnTo>
                <a:lnTo>
                  <a:pt x="181" y="92"/>
                </a:lnTo>
                <a:lnTo>
                  <a:pt x="182" y="104"/>
                </a:lnTo>
                <a:lnTo>
                  <a:pt x="189" y="110"/>
                </a:lnTo>
                <a:lnTo>
                  <a:pt x="191" y="118"/>
                </a:lnTo>
                <a:lnTo>
                  <a:pt x="194" y="126"/>
                </a:lnTo>
                <a:lnTo>
                  <a:pt x="195" y="131"/>
                </a:lnTo>
                <a:lnTo>
                  <a:pt x="195" y="133"/>
                </a:lnTo>
                <a:lnTo>
                  <a:pt x="191" y="133"/>
                </a:lnTo>
                <a:lnTo>
                  <a:pt x="189" y="135"/>
                </a:lnTo>
                <a:lnTo>
                  <a:pt x="188" y="140"/>
                </a:lnTo>
                <a:lnTo>
                  <a:pt x="190" y="149"/>
                </a:lnTo>
                <a:lnTo>
                  <a:pt x="185" y="152"/>
                </a:lnTo>
                <a:lnTo>
                  <a:pt x="180" y="155"/>
                </a:lnTo>
                <a:lnTo>
                  <a:pt x="173" y="159"/>
                </a:lnTo>
                <a:lnTo>
                  <a:pt x="166" y="160"/>
                </a:lnTo>
                <a:lnTo>
                  <a:pt x="160" y="163"/>
                </a:lnTo>
                <a:lnTo>
                  <a:pt x="153" y="165"/>
                </a:lnTo>
                <a:lnTo>
                  <a:pt x="147" y="167"/>
                </a:lnTo>
                <a:lnTo>
                  <a:pt x="139" y="168"/>
                </a:lnTo>
                <a:lnTo>
                  <a:pt x="125" y="173"/>
                </a:lnTo>
                <a:lnTo>
                  <a:pt x="116" y="185"/>
                </a:lnTo>
                <a:lnTo>
                  <a:pt x="110" y="205"/>
                </a:lnTo>
                <a:lnTo>
                  <a:pt x="107" y="233"/>
                </a:lnTo>
                <a:lnTo>
                  <a:pt x="104" y="250"/>
                </a:lnTo>
                <a:lnTo>
                  <a:pt x="100" y="268"/>
                </a:lnTo>
                <a:lnTo>
                  <a:pt x="96" y="286"/>
                </a:lnTo>
                <a:lnTo>
                  <a:pt x="98" y="296"/>
                </a:lnTo>
                <a:lnTo>
                  <a:pt x="92" y="300"/>
                </a:lnTo>
                <a:lnTo>
                  <a:pt x="83" y="309"/>
                </a:lnTo>
                <a:lnTo>
                  <a:pt x="71" y="323"/>
                </a:lnTo>
                <a:lnTo>
                  <a:pt x="59" y="338"/>
                </a:lnTo>
                <a:lnTo>
                  <a:pt x="47" y="354"/>
                </a:lnTo>
                <a:lnTo>
                  <a:pt x="38" y="369"/>
                </a:lnTo>
                <a:lnTo>
                  <a:pt x="33" y="381"/>
                </a:lnTo>
                <a:lnTo>
                  <a:pt x="32" y="387"/>
                </a:lnTo>
                <a:lnTo>
                  <a:pt x="26" y="387"/>
                </a:lnTo>
                <a:lnTo>
                  <a:pt x="22" y="391"/>
                </a:lnTo>
                <a:lnTo>
                  <a:pt x="20" y="395"/>
                </a:lnTo>
                <a:lnTo>
                  <a:pt x="21" y="399"/>
                </a:lnTo>
                <a:lnTo>
                  <a:pt x="14" y="407"/>
                </a:lnTo>
                <a:lnTo>
                  <a:pt x="4" y="419"/>
                </a:lnTo>
                <a:lnTo>
                  <a:pt x="0" y="434"/>
                </a:lnTo>
                <a:lnTo>
                  <a:pt x="12" y="448"/>
                </a:lnTo>
                <a:lnTo>
                  <a:pt x="28" y="458"/>
                </a:lnTo>
                <a:lnTo>
                  <a:pt x="34" y="459"/>
                </a:lnTo>
                <a:lnTo>
                  <a:pt x="38" y="458"/>
                </a:lnTo>
                <a:lnTo>
                  <a:pt x="45" y="454"/>
                </a:lnTo>
                <a:lnTo>
                  <a:pt x="51" y="451"/>
                </a:lnTo>
                <a:lnTo>
                  <a:pt x="55" y="446"/>
                </a:lnTo>
                <a:lnTo>
                  <a:pt x="55" y="439"/>
                </a:lnTo>
                <a:lnTo>
                  <a:pt x="55" y="431"/>
                </a:lnTo>
                <a:lnTo>
                  <a:pt x="54" y="424"/>
                </a:lnTo>
                <a:lnTo>
                  <a:pt x="54" y="420"/>
                </a:lnTo>
                <a:lnTo>
                  <a:pt x="54" y="419"/>
                </a:lnTo>
                <a:lnTo>
                  <a:pt x="54" y="419"/>
                </a:lnTo>
                <a:lnTo>
                  <a:pt x="59" y="420"/>
                </a:lnTo>
                <a:lnTo>
                  <a:pt x="63" y="420"/>
                </a:lnTo>
                <a:lnTo>
                  <a:pt x="67" y="418"/>
                </a:lnTo>
                <a:lnTo>
                  <a:pt x="67" y="413"/>
                </a:lnTo>
                <a:lnTo>
                  <a:pt x="71" y="410"/>
                </a:lnTo>
                <a:lnTo>
                  <a:pt x="79" y="405"/>
                </a:lnTo>
                <a:lnTo>
                  <a:pt x="88" y="395"/>
                </a:lnTo>
                <a:lnTo>
                  <a:pt x="98" y="385"/>
                </a:lnTo>
                <a:lnTo>
                  <a:pt x="108" y="374"/>
                </a:lnTo>
                <a:lnTo>
                  <a:pt x="117" y="365"/>
                </a:lnTo>
                <a:lnTo>
                  <a:pt x="124" y="357"/>
                </a:lnTo>
                <a:lnTo>
                  <a:pt x="128" y="353"/>
                </a:lnTo>
                <a:lnTo>
                  <a:pt x="132" y="348"/>
                </a:lnTo>
                <a:lnTo>
                  <a:pt x="136" y="341"/>
                </a:lnTo>
                <a:lnTo>
                  <a:pt x="139" y="335"/>
                </a:lnTo>
                <a:lnTo>
                  <a:pt x="140" y="328"/>
                </a:lnTo>
                <a:lnTo>
                  <a:pt x="140" y="342"/>
                </a:lnTo>
                <a:lnTo>
                  <a:pt x="140" y="360"/>
                </a:lnTo>
                <a:lnTo>
                  <a:pt x="141" y="374"/>
                </a:lnTo>
                <a:lnTo>
                  <a:pt x="145" y="382"/>
                </a:lnTo>
                <a:lnTo>
                  <a:pt x="143" y="386"/>
                </a:lnTo>
                <a:lnTo>
                  <a:pt x="143" y="390"/>
                </a:lnTo>
                <a:lnTo>
                  <a:pt x="144" y="395"/>
                </a:lnTo>
                <a:lnTo>
                  <a:pt x="148" y="398"/>
                </a:lnTo>
                <a:lnTo>
                  <a:pt x="144" y="432"/>
                </a:lnTo>
                <a:lnTo>
                  <a:pt x="141" y="483"/>
                </a:lnTo>
                <a:lnTo>
                  <a:pt x="137" y="532"/>
                </a:lnTo>
                <a:lnTo>
                  <a:pt x="135" y="561"/>
                </a:lnTo>
                <a:lnTo>
                  <a:pt x="132" y="596"/>
                </a:lnTo>
                <a:lnTo>
                  <a:pt x="129" y="659"/>
                </a:lnTo>
                <a:lnTo>
                  <a:pt x="127" y="721"/>
                </a:lnTo>
                <a:lnTo>
                  <a:pt x="125" y="754"/>
                </a:lnTo>
                <a:lnTo>
                  <a:pt x="116" y="760"/>
                </a:lnTo>
                <a:lnTo>
                  <a:pt x="106" y="768"/>
                </a:lnTo>
                <a:lnTo>
                  <a:pt x="95" y="775"/>
                </a:lnTo>
                <a:lnTo>
                  <a:pt x="87" y="778"/>
                </a:lnTo>
                <a:lnTo>
                  <a:pt x="82" y="779"/>
                </a:lnTo>
                <a:lnTo>
                  <a:pt x="78" y="784"/>
                </a:lnTo>
                <a:lnTo>
                  <a:pt x="79" y="791"/>
                </a:lnTo>
                <a:lnTo>
                  <a:pt x="87" y="797"/>
                </a:lnTo>
                <a:lnTo>
                  <a:pt x="94" y="800"/>
                </a:lnTo>
                <a:lnTo>
                  <a:pt x="100" y="800"/>
                </a:lnTo>
                <a:lnTo>
                  <a:pt x="108" y="800"/>
                </a:lnTo>
                <a:lnTo>
                  <a:pt x="117" y="799"/>
                </a:lnTo>
                <a:lnTo>
                  <a:pt x="125" y="797"/>
                </a:lnTo>
                <a:lnTo>
                  <a:pt x="133" y="795"/>
                </a:lnTo>
                <a:lnTo>
                  <a:pt x="140" y="793"/>
                </a:lnTo>
                <a:lnTo>
                  <a:pt x="145" y="792"/>
                </a:lnTo>
                <a:lnTo>
                  <a:pt x="154" y="790"/>
                </a:lnTo>
                <a:lnTo>
                  <a:pt x="165" y="788"/>
                </a:lnTo>
                <a:lnTo>
                  <a:pt x="174" y="786"/>
                </a:lnTo>
                <a:lnTo>
                  <a:pt x="182" y="786"/>
                </a:lnTo>
                <a:lnTo>
                  <a:pt x="188" y="783"/>
                </a:lnTo>
                <a:lnTo>
                  <a:pt x="188" y="774"/>
                </a:lnTo>
                <a:lnTo>
                  <a:pt x="185" y="766"/>
                </a:lnTo>
                <a:lnTo>
                  <a:pt x="185" y="762"/>
                </a:lnTo>
                <a:lnTo>
                  <a:pt x="191" y="739"/>
                </a:lnTo>
                <a:lnTo>
                  <a:pt x="195" y="690"/>
                </a:lnTo>
                <a:lnTo>
                  <a:pt x="197" y="637"/>
                </a:lnTo>
                <a:lnTo>
                  <a:pt x="197" y="604"/>
                </a:lnTo>
                <a:lnTo>
                  <a:pt x="198" y="584"/>
                </a:lnTo>
                <a:lnTo>
                  <a:pt x="203" y="558"/>
                </a:lnTo>
                <a:lnTo>
                  <a:pt x="209" y="529"/>
                </a:lnTo>
                <a:lnTo>
                  <a:pt x="211" y="504"/>
                </a:lnTo>
                <a:lnTo>
                  <a:pt x="217" y="525"/>
                </a:lnTo>
                <a:lnTo>
                  <a:pt x="225" y="555"/>
                </a:lnTo>
                <a:lnTo>
                  <a:pt x="232" y="587"/>
                </a:lnTo>
                <a:lnTo>
                  <a:pt x="235" y="610"/>
                </a:lnTo>
                <a:lnTo>
                  <a:pt x="236" y="640"/>
                </a:lnTo>
                <a:lnTo>
                  <a:pt x="236" y="688"/>
                </a:lnTo>
                <a:lnTo>
                  <a:pt x="238" y="734"/>
                </a:lnTo>
                <a:lnTo>
                  <a:pt x="238" y="760"/>
                </a:lnTo>
                <a:lnTo>
                  <a:pt x="244" y="762"/>
                </a:lnTo>
                <a:lnTo>
                  <a:pt x="243" y="775"/>
                </a:lnTo>
                <a:lnTo>
                  <a:pt x="244" y="786"/>
                </a:lnTo>
                <a:lnTo>
                  <a:pt x="252" y="792"/>
                </a:lnTo>
                <a:lnTo>
                  <a:pt x="268" y="795"/>
                </a:lnTo>
                <a:lnTo>
                  <a:pt x="277" y="795"/>
                </a:lnTo>
                <a:lnTo>
                  <a:pt x="285" y="795"/>
                </a:lnTo>
                <a:lnTo>
                  <a:pt x="291" y="796"/>
                </a:lnTo>
                <a:lnTo>
                  <a:pt x="297" y="797"/>
                </a:lnTo>
                <a:lnTo>
                  <a:pt x="303" y="800"/>
                </a:lnTo>
                <a:lnTo>
                  <a:pt x="310" y="801"/>
                </a:lnTo>
                <a:lnTo>
                  <a:pt x="320" y="801"/>
                </a:lnTo>
                <a:lnTo>
                  <a:pt x="333" y="801"/>
                </a:lnTo>
                <a:lnTo>
                  <a:pt x="343" y="799"/>
                </a:lnTo>
                <a:lnTo>
                  <a:pt x="347" y="793"/>
                </a:lnTo>
                <a:lnTo>
                  <a:pt x="346" y="787"/>
                </a:lnTo>
                <a:lnTo>
                  <a:pt x="341" y="783"/>
                </a:lnTo>
                <a:lnTo>
                  <a:pt x="332" y="780"/>
                </a:lnTo>
                <a:lnTo>
                  <a:pt x="322" y="775"/>
                </a:lnTo>
                <a:lnTo>
                  <a:pt x="313" y="768"/>
                </a:lnTo>
                <a:lnTo>
                  <a:pt x="306" y="763"/>
                </a:lnTo>
                <a:lnTo>
                  <a:pt x="304" y="730"/>
                </a:lnTo>
                <a:lnTo>
                  <a:pt x="300" y="677"/>
                </a:lnTo>
                <a:lnTo>
                  <a:pt x="296" y="622"/>
                </a:lnTo>
                <a:lnTo>
                  <a:pt x="293" y="582"/>
                </a:lnTo>
                <a:lnTo>
                  <a:pt x="293" y="541"/>
                </a:lnTo>
                <a:lnTo>
                  <a:pt x="292" y="487"/>
                </a:lnTo>
                <a:lnTo>
                  <a:pt x="291" y="436"/>
                </a:lnTo>
                <a:lnTo>
                  <a:pt x="287" y="407"/>
                </a:lnTo>
                <a:lnTo>
                  <a:pt x="289" y="405"/>
                </a:lnTo>
                <a:lnTo>
                  <a:pt x="292" y="399"/>
                </a:lnTo>
                <a:lnTo>
                  <a:pt x="292" y="393"/>
                </a:lnTo>
                <a:lnTo>
                  <a:pt x="289" y="390"/>
                </a:lnTo>
                <a:lnTo>
                  <a:pt x="295" y="370"/>
                </a:lnTo>
                <a:lnTo>
                  <a:pt x="299" y="337"/>
                </a:lnTo>
                <a:lnTo>
                  <a:pt x="300" y="301"/>
                </a:lnTo>
                <a:lnTo>
                  <a:pt x="301" y="275"/>
                </a:lnTo>
                <a:lnTo>
                  <a:pt x="309" y="287"/>
                </a:lnTo>
                <a:lnTo>
                  <a:pt x="317" y="297"/>
                </a:lnTo>
                <a:lnTo>
                  <a:pt x="324" y="307"/>
                </a:lnTo>
                <a:lnTo>
                  <a:pt x="329" y="311"/>
                </a:lnTo>
                <a:lnTo>
                  <a:pt x="329" y="328"/>
                </a:lnTo>
                <a:lnTo>
                  <a:pt x="334" y="356"/>
                </a:lnTo>
                <a:lnTo>
                  <a:pt x="340" y="382"/>
                </a:lnTo>
                <a:lnTo>
                  <a:pt x="346" y="397"/>
                </a:lnTo>
                <a:lnTo>
                  <a:pt x="346" y="402"/>
                </a:lnTo>
                <a:lnTo>
                  <a:pt x="349" y="409"/>
                </a:lnTo>
                <a:lnTo>
                  <a:pt x="353" y="413"/>
                </a:lnTo>
                <a:lnTo>
                  <a:pt x="359" y="414"/>
                </a:lnTo>
                <a:lnTo>
                  <a:pt x="358" y="422"/>
                </a:lnTo>
                <a:lnTo>
                  <a:pt x="357" y="430"/>
                </a:lnTo>
                <a:lnTo>
                  <a:pt x="361" y="439"/>
                </a:lnTo>
                <a:lnTo>
                  <a:pt x="370" y="447"/>
                </a:lnTo>
                <a:lnTo>
                  <a:pt x="382" y="454"/>
                </a:lnTo>
                <a:lnTo>
                  <a:pt x="391" y="455"/>
                </a:lnTo>
                <a:lnTo>
                  <a:pt x="399" y="454"/>
                </a:lnTo>
                <a:lnTo>
                  <a:pt x="406" y="448"/>
                </a:lnTo>
                <a:lnTo>
                  <a:pt x="411" y="439"/>
                </a:lnTo>
                <a:lnTo>
                  <a:pt x="411" y="426"/>
                </a:lnTo>
                <a:lnTo>
                  <a:pt x="406" y="414"/>
                </a:lnTo>
                <a:lnTo>
                  <a:pt x="396" y="406"/>
                </a:lnTo>
                <a:lnTo>
                  <a:pt x="399" y="401"/>
                </a:lnTo>
                <a:lnTo>
                  <a:pt x="398" y="395"/>
                </a:lnTo>
                <a:lnTo>
                  <a:pt x="395" y="390"/>
                </a:lnTo>
                <a:lnTo>
                  <a:pt x="391" y="389"/>
                </a:lnTo>
                <a:lnTo>
                  <a:pt x="391" y="372"/>
                </a:lnTo>
                <a:lnTo>
                  <a:pt x="387" y="345"/>
                </a:lnTo>
                <a:lnTo>
                  <a:pt x="383" y="319"/>
                </a:lnTo>
                <a:lnTo>
                  <a:pt x="382" y="300"/>
                </a:lnTo>
                <a:lnTo>
                  <a:pt x="380" y="291"/>
                </a:lnTo>
                <a:lnTo>
                  <a:pt x="374" y="282"/>
                </a:lnTo>
                <a:lnTo>
                  <a:pt x="367" y="274"/>
                </a:lnTo>
                <a:lnTo>
                  <a:pt x="363" y="266"/>
                </a:lnTo>
                <a:lnTo>
                  <a:pt x="357" y="251"/>
                </a:lnTo>
                <a:lnTo>
                  <a:pt x="345" y="227"/>
                </a:lnTo>
                <a:lnTo>
                  <a:pt x="333" y="204"/>
                </a:lnTo>
                <a:lnTo>
                  <a:pt x="328" y="188"/>
                </a:lnTo>
                <a:lnTo>
                  <a:pt x="325" y="182"/>
                </a:lnTo>
                <a:lnTo>
                  <a:pt x="318" y="177"/>
                </a:lnTo>
                <a:lnTo>
                  <a:pt x="310" y="172"/>
                </a:lnTo>
                <a:lnTo>
                  <a:pt x="300" y="167"/>
                </a:lnTo>
                <a:lnTo>
                  <a:pt x="289" y="161"/>
                </a:lnTo>
                <a:lnTo>
                  <a:pt x="279" y="157"/>
                </a:lnTo>
                <a:lnTo>
                  <a:pt x="269" y="155"/>
                </a:lnTo>
                <a:lnTo>
                  <a:pt x="263" y="153"/>
                </a:lnTo>
                <a:lnTo>
                  <a:pt x="264" y="148"/>
                </a:lnTo>
                <a:lnTo>
                  <a:pt x="264" y="143"/>
                </a:lnTo>
                <a:lnTo>
                  <a:pt x="260" y="137"/>
                </a:lnTo>
                <a:lnTo>
                  <a:pt x="254" y="136"/>
                </a:lnTo>
                <a:lnTo>
                  <a:pt x="258" y="131"/>
                </a:lnTo>
                <a:lnTo>
                  <a:pt x="260" y="124"/>
                </a:lnTo>
                <a:lnTo>
                  <a:pt x="262" y="120"/>
                </a:lnTo>
                <a:lnTo>
                  <a:pt x="262" y="118"/>
                </a:lnTo>
                <a:lnTo>
                  <a:pt x="266" y="114"/>
                </a:lnTo>
                <a:lnTo>
                  <a:pt x="269" y="106"/>
                </a:lnTo>
                <a:lnTo>
                  <a:pt x="271" y="96"/>
                </a:lnTo>
                <a:lnTo>
                  <a:pt x="269" y="90"/>
                </a:lnTo>
                <a:lnTo>
                  <a:pt x="276" y="71"/>
                </a:lnTo>
                <a:lnTo>
                  <a:pt x="279" y="45"/>
                </a:lnTo>
                <a:lnTo>
                  <a:pt x="276" y="24"/>
                </a:lnTo>
                <a:lnTo>
                  <a:pt x="260" y="20"/>
                </a:lnTo>
                <a:close/>
              </a:path>
            </a:pathLst>
          </a:custGeom>
          <a:solidFill>
            <a:srgbClr val="96969A"/>
          </a:solidFill>
          <a:ln w="9525">
            <a:noFill/>
            <a:round/>
            <a:headEnd/>
            <a:tailEnd/>
          </a:ln>
        </p:spPr>
        <p:txBody>
          <a:bodyPr/>
          <a:lstStyle/>
          <a:p>
            <a:endParaRPr lang="el-GR"/>
          </a:p>
        </p:txBody>
      </p:sp>
      <p:sp>
        <p:nvSpPr>
          <p:cNvPr id="224311" name="Freeform 55"/>
          <p:cNvSpPr>
            <a:spLocks/>
          </p:cNvSpPr>
          <p:nvPr/>
        </p:nvSpPr>
        <p:spPr bwMode="auto">
          <a:xfrm>
            <a:off x="5837238" y="4111625"/>
            <a:ext cx="185737" cy="238125"/>
          </a:xfrm>
          <a:custGeom>
            <a:avLst/>
            <a:gdLst/>
            <a:ahLst/>
            <a:cxnLst>
              <a:cxn ang="0">
                <a:pos x="193" y="106"/>
              </a:cxn>
              <a:cxn ang="0">
                <a:pos x="208" y="92"/>
              </a:cxn>
              <a:cxn ang="0">
                <a:pos x="229" y="73"/>
              </a:cxn>
              <a:cxn ang="0">
                <a:pos x="263" y="37"/>
              </a:cxn>
              <a:cxn ang="0">
                <a:pos x="269" y="17"/>
              </a:cxn>
              <a:cxn ang="0">
                <a:pos x="290" y="1"/>
              </a:cxn>
              <a:cxn ang="0">
                <a:pos x="306" y="20"/>
              </a:cxn>
              <a:cxn ang="0">
                <a:pos x="294" y="40"/>
              </a:cxn>
              <a:cxn ang="0">
                <a:pos x="273" y="67"/>
              </a:cxn>
              <a:cxn ang="0">
                <a:pos x="241" y="106"/>
              </a:cxn>
              <a:cxn ang="0">
                <a:pos x="218" y="140"/>
              </a:cxn>
              <a:cxn ang="0">
                <a:pos x="224" y="206"/>
              </a:cxn>
              <a:cxn ang="0">
                <a:pos x="250" y="271"/>
              </a:cxn>
              <a:cxn ang="0">
                <a:pos x="230" y="311"/>
              </a:cxn>
              <a:cxn ang="0">
                <a:pos x="232" y="352"/>
              </a:cxn>
              <a:cxn ang="0">
                <a:pos x="196" y="339"/>
              </a:cxn>
              <a:cxn ang="0">
                <a:pos x="185" y="295"/>
              </a:cxn>
              <a:cxn ang="0">
                <a:pos x="204" y="279"/>
              </a:cxn>
              <a:cxn ang="0">
                <a:pos x="181" y="255"/>
              </a:cxn>
              <a:cxn ang="0">
                <a:pos x="151" y="282"/>
              </a:cxn>
              <a:cxn ang="0">
                <a:pos x="163" y="324"/>
              </a:cxn>
              <a:cxn ang="0">
                <a:pos x="169" y="353"/>
              </a:cxn>
              <a:cxn ang="0">
                <a:pos x="139" y="390"/>
              </a:cxn>
              <a:cxn ang="0">
                <a:pos x="132" y="358"/>
              </a:cxn>
              <a:cxn ang="0">
                <a:pos x="134" y="349"/>
              </a:cxn>
              <a:cxn ang="0">
                <a:pos x="109" y="309"/>
              </a:cxn>
              <a:cxn ang="0">
                <a:pos x="113" y="238"/>
              </a:cxn>
              <a:cxn ang="0">
                <a:pos x="107" y="164"/>
              </a:cxn>
              <a:cxn ang="0">
                <a:pos x="66" y="115"/>
              </a:cxn>
              <a:cxn ang="0">
                <a:pos x="65" y="102"/>
              </a:cxn>
              <a:cxn ang="0">
                <a:pos x="51" y="78"/>
              </a:cxn>
              <a:cxn ang="0">
                <a:pos x="27" y="44"/>
              </a:cxn>
              <a:cxn ang="0">
                <a:pos x="13" y="33"/>
              </a:cxn>
              <a:cxn ang="0">
                <a:pos x="2" y="16"/>
              </a:cxn>
              <a:cxn ang="0">
                <a:pos x="24" y="0"/>
              </a:cxn>
              <a:cxn ang="0">
                <a:pos x="39" y="16"/>
              </a:cxn>
              <a:cxn ang="0">
                <a:pos x="58" y="41"/>
              </a:cxn>
              <a:cxn ang="0">
                <a:pos x="85" y="73"/>
              </a:cxn>
              <a:cxn ang="0">
                <a:pos x="114" y="95"/>
              </a:cxn>
              <a:cxn ang="0">
                <a:pos x="118" y="92"/>
              </a:cxn>
              <a:cxn ang="0">
                <a:pos x="117" y="85"/>
              </a:cxn>
              <a:cxn ang="0">
                <a:pos x="105" y="63"/>
              </a:cxn>
              <a:cxn ang="0">
                <a:pos x="106" y="21"/>
              </a:cxn>
              <a:cxn ang="0">
                <a:pos x="140" y="7"/>
              </a:cxn>
              <a:cxn ang="0">
                <a:pos x="180" y="13"/>
              </a:cxn>
              <a:cxn ang="0">
                <a:pos x="192" y="50"/>
              </a:cxn>
              <a:cxn ang="0">
                <a:pos x="196" y="78"/>
              </a:cxn>
              <a:cxn ang="0">
                <a:pos x="184" y="104"/>
              </a:cxn>
            </a:cxnLst>
            <a:rect l="0" t="0" r="r" b="b"/>
            <a:pathLst>
              <a:path w="306" h="390">
                <a:moveTo>
                  <a:pt x="180" y="108"/>
                </a:moveTo>
                <a:lnTo>
                  <a:pt x="183" y="108"/>
                </a:lnTo>
                <a:lnTo>
                  <a:pt x="187" y="107"/>
                </a:lnTo>
                <a:lnTo>
                  <a:pt x="193" y="106"/>
                </a:lnTo>
                <a:lnTo>
                  <a:pt x="197" y="106"/>
                </a:lnTo>
                <a:lnTo>
                  <a:pt x="199" y="103"/>
                </a:lnTo>
                <a:lnTo>
                  <a:pt x="204" y="98"/>
                </a:lnTo>
                <a:lnTo>
                  <a:pt x="208" y="92"/>
                </a:lnTo>
                <a:lnTo>
                  <a:pt x="213" y="91"/>
                </a:lnTo>
                <a:lnTo>
                  <a:pt x="216" y="87"/>
                </a:lnTo>
                <a:lnTo>
                  <a:pt x="221" y="81"/>
                </a:lnTo>
                <a:lnTo>
                  <a:pt x="229" y="73"/>
                </a:lnTo>
                <a:lnTo>
                  <a:pt x="238" y="63"/>
                </a:lnTo>
                <a:lnTo>
                  <a:pt x="247" y="53"/>
                </a:lnTo>
                <a:lnTo>
                  <a:pt x="255" y="44"/>
                </a:lnTo>
                <a:lnTo>
                  <a:pt x="263" y="37"/>
                </a:lnTo>
                <a:lnTo>
                  <a:pt x="269" y="32"/>
                </a:lnTo>
                <a:lnTo>
                  <a:pt x="270" y="29"/>
                </a:lnTo>
                <a:lnTo>
                  <a:pt x="270" y="24"/>
                </a:lnTo>
                <a:lnTo>
                  <a:pt x="269" y="17"/>
                </a:lnTo>
                <a:lnTo>
                  <a:pt x="270" y="10"/>
                </a:lnTo>
                <a:lnTo>
                  <a:pt x="275" y="5"/>
                </a:lnTo>
                <a:lnTo>
                  <a:pt x="282" y="1"/>
                </a:lnTo>
                <a:lnTo>
                  <a:pt x="290" y="1"/>
                </a:lnTo>
                <a:lnTo>
                  <a:pt x="296" y="5"/>
                </a:lnTo>
                <a:lnTo>
                  <a:pt x="300" y="10"/>
                </a:lnTo>
                <a:lnTo>
                  <a:pt x="304" y="14"/>
                </a:lnTo>
                <a:lnTo>
                  <a:pt x="306" y="20"/>
                </a:lnTo>
                <a:lnTo>
                  <a:pt x="304" y="25"/>
                </a:lnTo>
                <a:lnTo>
                  <a:pt x="303" y="30"/>
                </a:lnTo>
                <a:lnTo>
                  <a:pt x="299" y="36"/>
                </a:lnTo>
                <a:lnTo>
                  <a:pt x="294" y="40"/>
                </a:lnTo>
                <a:lnTo>
                  <a:pt x="287" y="44"/>
                </a:lnTo>
                <a:lnTo>
                  <a:pt x="284" y="50"/>
                </a:lnTo>
                <a:lnTo>
                  <a:pt x="279" y="58"/>
                </a:lnTo>
                <a:lnTo>
                  <a:pt x="273" y="67"/>
                </a:lnTo>
                <a:lnTo>
                  <a:pt x="265" y="78"/>
                </a:lnTo>
                <a:lnTo>
                  <a:pt x="257" y="89"/>
                </a:lnTo>
                <a:lnTo>
                  <a:pt x="249" y="98"/>
                </a:lnTo>
                <a:lnTo>
                  <a:pt x="241" y="106"/>
                </a:lnTo>
                <a:lnTo>
                  <a:pt x="236" y="112"/>
                </a:lnTo>
                <a:lnTo>
                  <a:pt x="236" y="120"/>
                </a:lnTo>
                <a:lnTo>
                  <a:pt x="228" y="131"/>
                </a:lnTo>
                <a:lnTo>
                  <a:pt x="218" y="140"/>
                </a:lnTo>
                <a:lnTo>
                  <a:pt x="213" y="149"/>
                </a:lnTo>
                <a:lnTo>
                  <a:pt x="216" y="164"/>
                </a:lnTo>
                <a:lnTo>
                  <a:pt x="220" y="186"/>
                </a:lnTo>
                <a:lnTo>
                  <a:pt x="224" y="206"/>
                </a:lnTo>
                <a:lnTo>
                  <a:pt x="222" y="217"/>
                </a:lnTo>
                <a:lnTo>
                  <a:pt x="232" y="231"/>
                </a:lnTo>
                <a:lnTo>
                  <a:pt x="242" y="251"/>
                </a:lnTo>
                <a:lnTo>
                  <a:pt x="250" y="271"/>
                </a:lnTo>
                <a:lnTo>
                  <a:pt x="250" y="283"/>
                </a:lnTo>
                <a:lnTo>
                  <a:pt x="243" y="290"/>
                </a:lnTo>
                <a:lnTo>
                  <a:pt x="237" y="300"/>
                </a:lnTo>
                <a:lnTo>
                  <a:pt x="230" y="311"/>
                </a:lnTo>
                <a:lnTo>
                  <a:pt x="222" y="321"/>
                </a:lnTo>
                <a:lnTo>
                  <a:pt x="226" y="329"/>
                </a:lnTo>
                <a:lnTo>
                  <a:pt x="230" y="340"/>
                </a:lnTo>
                <a:lnTo>
                  <a:pt x="232" y="352"/>
                </a:lnTo>
                <a:lnTo>
                  <a:pt x="225" y="358"/>
                </a:lnTo>
                <a:lnTo>
                  <a:pt x="214" y="357"/>
                </a:lnTo>
                <a:lnTo>
                  <a:pt x="205" y="349"/>
                </a:lnTo>
                <a:lnTo>
                  <a:pt x="196" y="339"/>
                </a:lnTo>
                <a:lnTo>
                  <a:pt x="187" y="324"/>
                </a:lnTo>
                <a:lnTo>
                  <a:pt x="180" y="311"/>
                </a:lnTo>
                <a:lnTo>
                  <a:pt x="181" y="301"/>
                </a:lnTo>
                <a:lnTo>
                  <a:pt x="185" y="295"/>
                </a:lnTo>
                <a:lnTo>
                  <a:pt x="192" y="292"/>
                </a:lnTo>
                <a:lnTo>
                  <a:pt x="196" y="290"/>
                </a:lnTo>
                <a:lnTo>
                  <a:pt x="200" y="284"/>
                </a:lnTo>
                <a:lnTo>
                  <a:pt x="204" y="279"/>
                </a:lnTo>
                <a:lnTo>
                  <a:pt x="208" y="272"/>
                </a:lnTo>
                <a:lnTo>
                  <a:pt x="200" y="264"/>
                </a:lnTo>
                <a:lnTo>
                  <a:pt x="191" y="258"/>
                </a:lnTo>
                <a:lnTo>
                  <a:pt x="181" y="255"/>
                </a:lnTo>
                <a:lnTo>
                  <a:pt x="173" y="257"/>
                </a:lnTo>
                <a:lnTo>
                  <a:pt x="165" y="263"/>
                </a:lnTo>
                <a:lnTo>
                  <a:pt x="159" y="272"/>
                </a:lnTo>
                <a:lnTo>
                  <a:pt x="151" y="282"/>
                </a:lnTo>
                <a:lnTo>
                  <a:pt x="143" y="290"/>
                </a:lnTo>
                <a:lnTo>
                  <a:pt x="155" y="303"/>
                </a:lnTo>
                <a:lnTo>
                  <a:pt x="162" y="315"/>
                </a:lnTo>
                <a:lnTo>
                  <a:pt x="163" y="324"/>
                </a:lnTo>
                <a:lnTo>
                  <a:pt x="162" y="328"/>
                </a:lnTo>
                <a:lnTo>
                  <a:pt x="172" y="335"/>
                </a:lnTo>
                <a:lnTo>
                  <a:pt x="173" y="344"/>
                </a:lnTo>
                <a:lnTo>
                  <a:pt x="169" y="353"/>
                </a:lnTo>
                <a:lnTo>
                  <a:pt x="163" y="365"/>
                </a:lnTo>
                <a:lnTo>
                  <a:pt x="156" y="376"/>
                </a:lnTo>
                <a:lnTo>
                  <a:pt x="148" y="385"/>
                </a:lnTo>
                <a:lnTo>
                  <a:pt x="139" y="390"/>
                </a:lnTo>
                <a:lnTo>
                  <a:pt x="130" y="389"/>
                </a:lnTo>
                <a:lnTo>
                  <a:pt x="126" y="382"/>
                </a:lnTo>
                <a:lnTo>
                  <a:pt x="127" y="370"/>
                </a:lnTo>
                <a:lnTo>
                  <a:pt x="132" y="358"/>
                </a:lnTo>
                <a:lnTo>
                  <a:pt x="136" y="349"/>
                </a:lnTo>
                <a:lnTo>
                  <a:pt x="136" y="349"/>
                </a:lnTo>
                <a:lnTo>
                  <a:pt x="135" y="349"/>
                </a:lnTo>
                <a:lnTo>
                  <a:pt x="134" y="349"/>
                </a:lnTo>
                <a:lnTo>
                  <a:pt x="130" y="349"/>
                </a:lnTo>
                <a:lnTo>
                  <a:pt x="127" y="342"/>
                </a:lnTo>
                <a:lnTo>
                  <a:pt x="119" y="327"/>
                </a:lnTo>
                <a:lnTo>
                  <a:pt x="109" y="309"/>
                </a:lnTo>
                <a:lnTo>
                  <a:pt x="99" y="298"/>
                </a:lnTo>
                <a:lnTo>
                  <a:pt x="97" y="284"/>
                </a:lnTo>
                <a:lnTo>
                  <a:pt x="103" y="262"/>
                </a:lnTo>
                <a:lnTo>
                  <a:pt x="113" y="238"/>
                </a:lnTo>
                <a:lnTo>
                  <a:pt x="122" y="219"/>
                </a:lnTo>
                <a:lnTo>
                  <a:pt x="114" y="210"/>
                </a:lnTo>
                <a:lnTo>
                  <a:pt x="111" y="190"/>
                </a:lnTo>
                <a:lnTo>
                  <a:pt x="107" y="164"/>
                </a:lnTo>
                <a:lnTo>
                  <a:pt x="98" y="139"/>
                </a:lnTo>
                <a:lnTo>
                  <a:pt x="84" y="128"/>
                </a:lnTo>
                <a:lnTo>
                  <a:pt x="73" y="122"/>
                </a:lnTo>
                <a:lnTo>
                  <a:pt x="66" y="115"/>
                </a:lnTo>
                <a:lnTo>
                  <a:pt x="64" y="111"/>
                </a:lnTo>
                <a:lnTo>
                  <a:pt x="64" y="107"/>
                </a:lnTo>
                <a:lnTo>
                  <a:pt x="64" y="104"/>
                </a:lnTo>
                <a:lnTo>
                  <a:pt x="65" y="102"/>
                </a:lnTo>
                <a:lnTo>
                  <a:pt x="66" y="98"/>
                </a:lnTo>
                <a:lnTo>
                  <a:pt x="62" y="92"/>
                </a:lnTo>
                <a:lnTo>
                  <a:pt x="57" y="86"/>
                </a:lnTo>
                <a:lnTo>
                  <a:pt x="51" y="78"/>
                </a:lnTo>
                <a:lnTo>
                  <a:pt x="44" y="69"/>
                </a:lnTo>
                <a:lnTo>
                  <a:pt x="37" y="59"/>
                </a:lnTo>
                <a:lnTo>
                  <a:pt x="31" y="51"/>
                </a:lnTo>
                <a:lnTo>
                  <a:pt x="27" y="44"/>
                </a:lnTo>
                <a:lnTo>
                  <a:pt x="24" y="38"/>
                </a:lnTo>
                <a:lnTo>
                  <a:pt x="21" y="36"/>
                </a:lnTo>
                <a:lnTo>
                  <a:pt x="17" y="34"/>
                </a:lnTo>
                <a:lnTo>
                  <a:pt x="13" y="33"/>
                </a:lnTo>
                <a:lnTo>
                  <a:pt x="10" y="33"/>
                </a:lnTo>
                <a:lnTo>
                  <a:pt x="2" y="28"/>
                </a:lnTo>
                <a:lnTo>
                  <a:pt x="0" y="22"/>
                </a:lnTo>
                <a:lnTo>
                  <a:pt x="2" y="16"/>
                </a:lnTo>
                <a:lnTo>
                  <a:pt x="6" y="9"/>
                </a:lnTo>
                <a:lnTo>
                  <a:pt x="11" y="3"/>
                </a:lnTo>
                <a:lnTo>
                  <a:pt x="17" y="0"/>
                </a:lnTo>
                <a:lnTo>
                  <a:pt x="24" y="0"/>
                </a:lnTo>
                <a:lnTo>
                  <a:pt x="31" y="3"/>
                </a:lnTo>
                <a:lnTo>
                  <a:pt x="35" y="7"/>
                </a:lnTo>
                <a:lnTo>
                  <a:pt x="37" y="10"/>
                </a:lnTo>
                <a:lnTo>
                  <a:pt x="39" y="16"/>
                </a:lnTo>
                <a:lnTo>
                  <a:pt x="40" y="24"/>
                </a:lnTo>
                <a:lnTo>
                  <a:pt x="45" y="28"/>
                </a:lnTo>
                <a:lnTo>
                  <a:pt x="51" y="33"/>
                </a:lnTo>
                <a:lnTo>
                  <a:pt x="58" y="41"/>
                </a:lnTo>
                <a:lnTo>
                  <a:pt x="65" y="49"/>
                </a:lnTo>
                <a:lnTo>
                  <a:pt x="73" y="57"/>
                </a:lnTo>
                <a:lnTo>
                  <a:pt x="80" y="65"/>
                </a:lnTo>
                <a:lnTo>
                  <a:pt x="85" y="73"/>
                </a:lnTo>
                <a:lnTo>
                  <a:pt x="89" y="79"/>
                </a:lnTo>
                <a:lnTo>
                  <a:pt x="94" y="79"/>
                </a:lnTo>
                <a:lnTo>
                  <a:pt x="105" y="86"/>
                </a:lnTo>
                <a:lnTo>
                  <a:pt x="114" y="95"/>
                </a:lnTo>
                <a:lnTo>
                  <a:pt x="123" y="103"/>
                </a:lnTo>
                <a:lnTo>
                  <a:pt x="122" y="102"/>
                </a:lnTo>
                <a:lnTo>
                  <a:pt x="121" y="98"/>
                </a:lnTo>
                <a:lnTo>
                  <a:pt x="118" y="92"/>
                </a:lnTo>
                <a:lnTo>
                  <a:pt x="117" y="86"/>
                </a:lnTo>
                <a:lnTo>
                  <a:pt x="117" y="82"/>
                </a:lnTo>
                <a:lnTo>
                  <a:pt x="118" y="83"/>
                </a:lnTo>
                <a:lnTo>
                  <a:pt x="117" y="85"/>
                </a:lnTo>
                <a:lnTo>
                  <a:pt x="113" y="83"/>
                </a:lnTo>
                <a:lnTo>
                  <a:pt x="107" y="78"/>
                </a:lnTo>
                <a:lnTo>
                  <a:pt x="105" y="70"/>
                </a:lnTo>
                <a:lnTo>
                  <a:pt x="105" y="63"/>
                </a:lnTo>
                <a:lnTo>
                  <a:pt x="107" y="61"/>
                </a:lnTo>
                <a:lnTo>
                  <a:pt x="102" y="45"/>
                </a:lnTo>
                <a:lnTo>
                  <a:pt x="102" y="32"/>
                </a:lnTo>
                <a:lnTo>
                  <a:pt x="106" y="21"/>
                </a:lnTo>
                <a:lnTo>
                  <a:pt x="113" y="14"/>
                </a:lnTo>
                <a:lnTo>
                  <a:pt x="122" y="10"/>
                </a:lnTo>
                <a:lnTo>
                  <a:pt x="131" y="8"/>
                </a:lnTo>
                <a:lnTo>
                  <a:pt x="140" y="7"/>
                </a:lnTo>
                <a:lnTo>
                  <a:pt x="150" y="8"/>
                </a:lnTo>
                <a:lnTo>
                  <a:pt x="162" y="5"/>
                </a:lnTo>
                <a:lnTo>
                  <a:pt x="172" y="8"/>
                </a:lnTo>
                <a:lnTo>
                  <a:pt x="180" y="13"/>
                </a:lnTo>
                <a:lnTo>
                  <a:pt x="185" y="22"/>
                </a:lnTo>
                <a:lnTo>
                  <a:pt x="189" y="32"/>
                </a:lnTo>
                <a:lnTo>
                  <a:pt x="191" y="42"/>
                </a:lnTo>
                <a:lnTo>
                  <a:pt x="192" y="50"/>
                </a:lnTo>
                <a:lnTo>
                  <a:pt x="192" y="55"/>
                </a:lnTo>
                <a:lnTo>
                  <a:pt x="195" y="59"/>
                </a:lnTo>
                <a:lnTo>
                  <a:pt x="196" y="69"/>
                </a:lnTo>
                <a:lnTo>
                  <a:pt x="196" y="78"/>
                </a:lnTo>
                <a:lnTo>
                  <a:pt x="192" y="81"/>
                </a:lnTo>
                <a:lnTo>
                  <a:pt x="191" y="87"/>
                </a:lnTo>
                <a:lnTo>
                  <a:pt x="188" y="96"/>
                </a:lnTo>
                <a:lnTo>
                  <a:pt x="184" y="104"/>
                </a:lnTo>
                <a:lnTo>
                  <a:pt x="180" y="108"/>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312" name="Freeform 56"/>
          <p:cNvSpPr>
            <a:spLocks/>
          </p:cNvSpPr>
          <p:nvPr/>
        </p:nvSpPr>
        <p:spPr bwMode="auto">
          <a:xfrm>
            <a:off x="5995988" y="3938588"/>
            <a:ext cx="230187" cy="415925"/>
          </a:xfrm>
          <a:custGeom>
            <a:avLst/>
            <a:gdLst/>
            <a:ahLst/>
            <a:cxnLst>
              <a:cxn ang="0">
                <a:pos x="251" y="560"/>
              </a:cxn>
              <a:cxn ang="0">
                <a:pos x="280" y="630"/>
              </a:cxn>
              <a:cxn ang="0">
                <a:pos x="287" y="672"/>
              </a:cxn>
              <a:cxn ang="0">
                <a:pos x="315" y="666"/>
              </a:cxn>
              <a:cxn ang="0">
                <a:pos x="301" y="627"/>
              </a:cxn>
              <a:cxn ang="0">
                <a:pos x="284" y="554"/>
              </a:cxn>
              <a:cxn ang="0">
                <a:pos x="293" y="516"/>
              </a:cxn>
              <a:cxn ang="0">
                <a:pos x="258" y="427"/>
              </a:cxn>
              <a:cxn ang="0">
                <a:pos x="198" y="295"/>
              </a:cxn>
              <a:cxn ang="0">
                <a:pos x="211" y="281"/>
              </a:cxn>
              <a:cxn ang="0">
                <a:pos x="221" y="230"/>
              </a:cxn>
              <a:cxn ang="0">
                <a:pos x="247" y="259"/>
              </a:cxn>
              <a:cxn ang="0">
                <a:pos x="289" y="298"/>
              </a:cxn>
              <a:cxn ang="0">
                <a:pos x="348" y="322"/>
              </a:cxn>
              <a:cxn ang="0">
                <a:pos x="378" y="293"/>
              </a:cxn>
              <a:cxn ang="0">
                <a:pos x="352" y="290"/>
              </a:cxn>
              <a:cxn ang="0">
                <a:pos x="330" y="273"/>
              </a:cxn>
              <a:cxn ang="0">
                <a:pos x="293" y="245"/>
              </a:cxn>
              <a:cxn ang="0">
                <a:pos x="260" y="203"/>
              </a:cxn>
              <a:cxn ang="0">
                <a:pos x="227" y="164"/>
              </a:cxn>
              <a:cxn ang="0">
                <a:pos x="206" y="151"/>
              </a:cxn>
              <a:cxn ang="0">
                <a:pos x="177" y="138"/>
              </a:cxn>
              <a:cxn ang="0">
                <a:pos x="168" y="122"/>
              </a:cxn>
              <a:cxn ang="0">
                <a:pos x="174" y="95"/>
              </a:cxn>
              <a:cxn ang="0">
                <a:pos x="178" y="19"/>
              </a:cxn>
              <a:cxn ang="0">
                <a:pos x="86" y="16"/>
              </a:cxn>
              <a:cxn ang="0">
                <a:pos x="91" y="25"/>
              </a:cxn>
              <a:cxn ang="0">
                <a:pos x="93" y="50"/>
              </a:cxn>
              <a:cxn ang="0">
                <a:pos x="103" y="89"/>
              </a:cxn>
              <a:cxn ang="0">
                <a:pos x="122" y="121"/>
              </a:cxn>
              <a:cxn ang="0">
                <a:pos x="114" y="134"/>
              </a:cxn>
              <a:cxn ang="0">
                <a:pos x="87" y="160"/>
              </a:cxn>
              <a:cxn ang="0">
                <a:pos x="75" y="181"/>
              </a:cxn>
              <a:cxn ang="0">
                <a:pos x="59" y="283"/>
              </a:cxn>
              <a:cxn ang="0">
                <a:pos x="22" y="277"/>
              </a:cxn>
              <a:cxn ang="0">
                <a:pos x="4" y="323"/>
              </a:cxn>
              <a:cxn ang="0">
                <a:pos x="38" y="323"/>
              </a:cxn>
              <a:cxn ang="0">
                <a:pos x="55" y="336"/>
              </a:cxn>
              <a:cxn ang="0">
                <a:pos x="99" y="283"/>
              </a:cxn>
              <a:cxn ang="0">
                <a:pos x="116" y="281"/>
              </a:cxn>
              <a:cxn ang="0">
                <a:pos x="131" y="294"/>
              </a:cxn>
              <a:cxn ang="0">
                <a:pos x="108" y="527"/>
              </a:cxn>
              <a:cxn ang="0">
                <a:pos x="140" y="578"/>
              </a:cxn>
              <a:cxn ang="0">
                <a:pos x="139" y="642"/>
              </a:cxn>
              <a:cxn ang="0">
                <a:pos x="110" y="662"/>
              </a:cxn>
              <a:cxn ang="0">
                <a:pos x="118" y="672"/>
              </a:cxn>
              <a:cxn ang="0">
                <a:pos x="153" y="667"/>
              </a:cxn>
              <a:cxn ang="0">
                <a:pos x="172" y="671"/>
              </a:cxn>
              <a:cxn ang="0">
                <a:pos x="180" y="639"/>
              </a:cxn>
              <a:cxn ang="0">
                <a:pos x="172" y="577"/>
              </a:cxn>
              <a:cxn ang="0">
                <a:pos x="174" y="525"/>
              </a:cxn>
              <a:cxn ang="0">
                <a:pos x="213" y="523"/>
              </a:cxn>
            </a:cxnLst>
            <a:rect l="0" t="0" r="r" b="b"/>
            <a:pathLst>
              <a:path w="379" h="684">
                <a:moveTo>
                  <a:pt x="234" y="521"/>
                </a:moveTo>
                <a:lnTo>
                  <a:pt x="237" y="527"/>
                </a:lnTo>
                <a:lnTo>
                  <a:pt x="241" y="536"/>
                </a:lnTo>
                <a:lnTo>
                  <a:pt x="246" y="546"/>
                </a:lnTo>
                <a:lnTo>
                  <a:pt x="251" y="560"/>
                </a:lnTo>
                <a:lnTo>
                  <a:pt x="256" y="573"/>
                </a:lnTo>
                <a:lnTo>
                  <a:pt x="263" y="586"/>
                </a:lnTo>
                <a:lnTo>
                  <a:pt x="268" y="599"/>
                </a:lnTo>
                <a:lnTo>
                  <a:pt x="274" y="611"/>
                </a:lnTo>
                <a:lnTo>
                  <a:pt x="280" y="630"/>
                </a:lnTo>
                <a:lnTo>
                  <a:pt x="283" y="643"/>
                </a:lnTo>
                <a:lnTo>
                  <a:pt x="282" y="652"/>
                </a:lnTo>
                <a:lnTo>
                  <a:pt x="282" y="658"/>
                </a:lnTo>
                <a:lnTo>
                  <a:pt x="283" y="664"/>
                </a:lnTo>
                <a:lnTo>
                  <a:pt x="287" y="672"/>
                </a:lnTo>
                <a:lnTo>
                  <a:pt x="292" y="679"/>
                </a:lnTo>
                <a:lnTo>
                  <a:pt x="300" y="684"/>
                </a:lnTo>
                <a:lnTo>
                  <a:pt x="308" y="683"/>
                </a:lnTo>
                <a:lnTo>
                  <a:pt x="312" y="676"/>
                </a:lnTo>
                <a:lnTo>
                  <a:pt x="315" y="666"/>
                </a:lnTo>
                <a:lnTo>
                  <a:pt x="316" y="656"/>
                </a:lnTo>
                <a:lnTo>
                  <a:pt x="315" y="648"/>
                </a:lnTo>
                <a:lnTo>
                  <a:pt x="313" y="642"/>
                </a:lnTo>
                <a:lnTo>
                  <a:pt x="308" y="635"/>
                </a:lnTo>
                <a:lnTo>
                  <a:pt x="301" y="627"/>
                </a:lnTo>
                <a:lnTo>
                  <a:pt x="295" y="614"/>
                </a:lnTo>
                <a:lnTo>
                  <a:pt x="291" y="597"/>
                </a:lnTo>
                <a:lnTo>
                  <a:pt x="287" y="580"/>
                </a:lnTo>
                <a:lnTo>
                  <a:pt x="285" y="566"/>
                </a:lnTo>
                <a:lnTo>
                  <a:pt x="284" y="554"/>
                </a:lnTo>
                <a:lnTo>
                  <a:pt x="283" y="540"/>
                </a:lnTo>
                <a:lnTo>
                  <a:pt x="279" y="525"/>
                </a:lnTo>
                <a:lnTo>
                  <a:pt x="272" y="517"/>
                </a:lnTo>
                <a:lnTo>
                  <a:pt x="287" y="517"/>
                </a:lnTo>
                <a:lnTo>
                  <a:pt x="293" y="516"/>
                </a:lnTo>
                <a:lnTo>
                  <a:pt x="297" y="516"/>
                </a:lnTo>
                <a:lnTo>
                  <a:pt x="301" y="515"/>
                </a:lnTo>
                <a:lnTo>
                  <a:pt x="284" y="492"/>
                </a:lnTo>
                <a:lnTo>
                  <a:pt x="270" y="462"/>
                </a:lnTo>
                <a:lnTo>
                  <a:pt x="258" y="427"/>
                </a:lnTo>
                <a:lnTo>
                  <a:pt x="248" y="390"/>
                </a:lnTo>
                <a:lnTo>
                  <a:pt x="238" y="357"/>
                </a:lnTo>
                <a:lnTo>
                  <a:pt x="226" y="328"/>
                </a:lnTo>
                <a:lnTo>
                  <a:pt x="214" y="306"/>
                </a:lnTo>
                <a:lnTo>
                  <a:pt x="198" y="295"/>
                </a:lnTo>
                <a:lnTo>
                  <a:pt x="205" y="295"/>
                </a:lnTo>
                <a:lnTo>
                  <a:pt x="211" y="294"/>
                </a:lnTo>
                <a:lnTo>
                  <a:pt x="214" y="294"/>
                </a:lnTo>
                <a:lnTo>
                  <a:pt x="215" y="294"/>
                </a:lnTo>
                <a:lnTo>
                  <a:pt x="211" y="281"/>
                </a:lnTo>
                <a:lnTo>
                  <a:pt x="210" y="257"/>
                </a:lnTo>
                <a:lnTo>
                  <a:pt x="209" y="234"/>
                </a:lnTo>
                <a:lnTo>
                  <a:pt x="209" y="221"/>
                </a:lnTo>
                <a:lnTo>
                  <a:pt x="214" y="225"/>
                </a:lnTo>
                <a:lnTo>
                  <a:pt x="221" y="230"/>
                </a:lnTo>
                <a:lnTo>
                  <a:pt x="226" y="236"/>
                </a:lnTo>
                <a:lnTo>
                  <a:pt x="233" y="242"/>
                </a:lnTo>
                <a:lnTo>
                  <a:pt x="238" y="249"/>
                </a:lnTo>
                <a:lnTo>
                  <a:pt x="243" y="255"/>
                </a:lnTo>
                <a:lnTo>
                  <a:pt x="247" y="259"/>
                </a:lnTo>
                <a:lnTo>
                  <a:pt x="251" y="263"/>
                </a:lnTo>
                <a:lnTo>
                  <a:pt x="256" y="269"/>
                </a:lnTo>
                <a:lnTo>
                  <a:pt x="266" y="277"/>
                </a:lnTo>
                <a:lnTo>
                  <a:pt x="276" y="287"/>
                </a:lnTo>
                <a:lnTo>
                  <a:pt x="289" y="298"/>
                </a:lnTo>
                <a:lnTo>
                  <a:pt x="304" y="308"/>
                </a:lnTo>
                <a:lnTo>
                  <a:pt x="317" y="315"/>
                </a:lnTo>
                <a:lnTo>
                  <a:pt x="329" y="319"/>
                </a:lnTo>
                <a:lnTo>
                  <a:pt x="338" y="318"/>
                </a:lnTo>
                <a:lnTo>
                  <a:pt x="348" y="322"/>
                </a:lnTo>
                <a:lnTo>
                  <a:pt x="358" y="324"/>
                </a:lnTo>
                <a:lnTo>
                  <a:pt x="369" y="322"/>
                </a:lnTo>
                <a:lnTo>
                  <a:pt x="377" y="312"/>
                </a:lnTo>
                <a:lnTo>
                  <a:pt x="379" y="300"/>
                </a:lnTo>
                <a:lnTo>
                  <a:pt x="378" y="293"/>
                </a:lnTo>
                <a:lnTo>
                  <a:pt x="373" y="287"/>
                </a:lnTo>
                <a:lnTo>
                  <a:pt x="367" y="285"/>
                </a:lnTo>
                <a:lnTo>
                  <a:pt x="362" y="285"/>
                </a:lnTo>
                <a:lnTo>
                  <a:pt x="357" y="286"/>
                </a:lnTo>
                <a:lnTo>
                  <a:pt x="352" y="290"/>
                </a:lnTo>
                <a:lnTo>
                  <a:pt x="348" y="293"/>
                </a:lnTo>
                <a:lnTo>
                  <a:pt x="348" y="287"/>
                </a:lnTo>
                <a:lnTo>
                  <a:pt x="345" y="282"/>
                </a:lnTo>
                <a:lnTo>
                  <a:pt x="340" y="278"/>
                </a:lnTo>
                <a:lnTo>
                  <a:pt x="330" y="273"/>
                </a:lnTo>
                <a:lnTo>
                  <a:pt x="324" y="269"/>
                </a:lnTo>
                <a:lnTo>
                  <a:pt x="317" y="263"/>
                </a:lnTo>
                <a:lnTo>
                  <a:pt x="309" y="258"/>
                </a:lnTo>
                <a:lnTo>
                  <a:pt x="301" y="252"/>
                </a:lnTo>
                <a:lnTo>
                  <a:pt x="293" y="245"/>
                </a:lnTo>
                <a:lnTo>
                  <a:pt x="285" y="237"/>
                </a:lnTo>
                <a:lnTo>
                  <a:pt x="279" y="229"/>
                </a:lnTo>
                <a:lnTo>
                  <a:pt x="274" y="221"/>
                </a:lnTo>
                <a:lnTo>
                  <a:pt x="268" y="212"/>
                </a:lnTo>
                <a:lnTo>
                  <a:pt x="260" y="203"/>
                </a:lnTo>
                <a:lnTo>
                  <a:pt x="252" y="193"/>
                </a:lnTo>
                <a:lnTo>
                  <a:pt x="245" y="184"/>
                </a:lnTo>
                <a:lnTo>
                  <a:pt x="237" y="176"/>
                </a:lnTo>
                <a:lnTo>
                  <a:pt x="231" y="170"/>
                </a:lnTo>
                <a:lnTo>
                  <a:pt x="227" y="164"/>
                </a:lnTo>
                <a:lnTo>
                  <a:pt x="226" y="160"/>
                </a:lnTo>
                <a:lnTo>
                  <a:pt x="225" y="158"/>
                </a:lnTo>
                <a:lnTo>
                  <a:pt x="221" y="155"/>
                </a:lnTo>
                <a:lnTo>
                  <a:pt x="214" y="152"/>
                </a:lnTo>
                <a:lnTo>
                  <a:pt x="206" y="151"/>
                </a:lnTo>
                <a:lnTo>
                  <a:pt x="197" y="148"/>
                </a:lnTo>
                <a:lnTo>
                  <a:pt x="189" y="147"/>
                </a:lnTo>
                <a:lnTo>
                  <a:pt x="181" y="144"/>
                </a:lnTo>
                <a:lnTo>
                  <a:pt x="176" y="143"/>
                </a:lnTo>
                <a:lnTo>
                  <a:pt x="177" y="138"/>
                </a:lnTo>
                <a:lnTo>
                  <a:pt x="176" y="134"/>
                </a:lnTo>
                <a:lnTo>
                  <a:pt x="170" y="131"/>
                </a:lnTo>
                <a:lnTo>
                  <a:pt x="167" y="131"/>
                </a:lnTo>
                <a:lnTo>
                  <a:pt x="168" y="127"/>
                </a:lnTo>
                <a:lnTo>
                  <a:pt x="168" y="122"/>
                </a:lnTo>
                <a:lnTo>
                  <a:pt x="168" y="118"/>
                </a:lnTo>
                <a:lnTo>
                  <a:pt x="168" y="117"/>
                </a:lnTo>
                <a:lnTo>
                  <a:pt x="170" y="110"/>
                </a:lnTo>
                <a:lnTo>
                  <a:pt x="173" y="102"/>
                </a:lnTo>
                <a:lnTo>
                  <a:pt x="174" y="95"/>
                </a:lnTo>
                <a:lnTo>
                  <a:pt x="174" y="89"/>
                </a:lnTo>
                <a:lnTo>
                  <a:pt x="182" y="73"/>
                </a:lnTo>
                <a:lnTo>
                  <a:pt x="188" y="54"/>
                </a:lnTo>
                <a:lnTo>
                  <a:pt x="186" y="36"/>
                </a:lnTo>
                <a:lnTo>
                  <a:pt x="178" y="19"/>
                </a:lnTo>
                <a:lnTo>
                  <a:pt x="165" y="7"/>
                </a:lnTo>
                <a:lnTo>
                  <a:pt x="143" y="0"/>
                </a:lnTo>
                <a:lnTo>
                  <a:pt x="114" y="2"/>
                </a:lnTo>
                <a:lnTo>
                  <a:pt x="74" y="13"/>
                </a:lnTo>
                <a:lnTo>
                  <a:pt x="86" y="16"/>
                </a:lnTo>
                <a:lnTo>
                  <a:pt x="96" y="23"/>
                </a:lnTo>
                <a:lnTo>
                  <a:pt x="104" y="28"/>
                </a:lnTo>
                <a:lnTo>
                  <a:pt x="108" y="31"/>
                </a:lnTo>
                <a:lnTo>
                  <a:pt x="99" y="28"/>
                </a:lnTo>
                <a:lnTo>
                  <a:pt x="91" y="25"/>
                </a:lnTo>
                <a:lnTo>
                  <a:pt x="82" y="24"/>
                </a:lnTo>
                <a:lnTo>
                  <a:pt x="70" y="27"/>
                </a:lnTo>
                <a:lnTo>
                  <a:pt x="82" y="33"/>
                </a:lnTo>
                <a:lnTo>
                  <a:pt x="89" y="41"/>
                </a:lnTo>
                <a:lnTo>
                  <a:pt x="93" y="50"/>
                </a:lnTo>
                <a:lnTo>
                  <a:pt x="93" y="60"/>
                </a:lnTo>
                <a:lnTo>
                  <a:pt x="93" y="69"/>
                </a:lnTo>
                <a:lnTo>
                  <a:pt x="93" y="78"/>
                </a:lnTo>
                <a:lnTo>
                  <a:pt x="96" y="85"/>
                </a:lnTo>
                <a:lnTo>
                  <a:pt x="103" y="89"/>
                </a:lnTo>
                <a:lnTo>
                  <a:pt x="106" y="95"/>
                </a:lnTo>
                <a:lnTo>
                  <a:pt x="110" y="103"/>
                </a:lnTo>
                <a:lnTo>
                  <a:pt x="115" y="111"/>
                </a:lnTo>
                <a:lnTo>
                  <a:pt x="120" y="114"/>
                </a:lnTo>
                <a:lnTo>
                  <a:pt x="122" y="121"/>
                </a:lnTo>
                <a:lnTo>
                  <a:pt x="122" y="126"/>
                </a:lnTo>
                <a:lnTo>
                  <a:pt x="123" y="131"/>
                </a:lnTo>
                <a:lnTo>
                  <a:pt x="123" y="132"/>
                </a:lnTo>
                <a:lnTo>
                  <a:pt x="118" y="132"/>
                </a:lnTo>
                <a:lnTo>
                  <a:pt x="114" y="134"/>
                </a:lnTo>
                <a:lnTo>
                  <a:pt x="111" y="138"/>
                </a:lnTo>
                <a:lnTo>
                  <a:pt x="114" y="147"/>
                </a:lnTo>
                <a:lnTo>
                  <a:pt x="106" y="152"/>
                </a:lnTo>
                <a:lnTo>
                  <a:pt x="96" y="156"/>
                </a:lnTo>
                <a:lnTo>
                  <a:pt x="87" y="160"/>
                </a:lnTo>
                <a:lnTo>
                  <a:pt x="79" y="163"/>
                </a:lnTo>
                <a:lnTo>
                  <a:pt x="74" y="166"/>
                </a:lnTo>
                <a:lnTo>
                  <a:pt x="70" y="170"/>
                </a:lnTo>
                <a:lnTo>
                  <a:pt x="71" y="175"/>
                </a:lnTo>
                <a:lnTo>
                  <a:pt x="75" y="181"/>
                </a:lnTo>
                <a:lnTo>
                  <a:pt x="77" y="197"/>
                </a:lnTo>
                <a:lnTo>
                  <a:pt x="74" y="228"/>
                </a:lnTo>
                <a:lnTo>
                  <a:pt x="71" y="258"/>
                </a:lnTo>
                <a:lnTo>
                  <a:pt x="69" y="277"/>
                </a:lnTo>
                <a:lnTo>
                  <a:pt x="59" y="283"/>
                </a:lnTo>
                <a:lnTo>
                  <a:pt x="52" y="286"/>
                </a:lnTo>
                <a:lnTo>
                  <a:pt x="45" y="289"/>
                </a:lnTo>
                <a:lnTo>
                  <a:pt x="42" y="293"/>
                </a:lnTo>
                <a:lnTo>
                  <a:pt x="33" y="283"/>
                </a:lnTo>
                <a:lnTo>
                  <a:pt x="22" y="277"/>
                </a:lnTo>
                <a:lnTo>
                  <a:pt x="13" y="278"/>
                </a:lnTo>
                <a:lnTo>
                  <a:pt x="5" y="289"/>
                </a:lnTo>
                <a:lnTo>
                  <a:pt x="0" y="304"/>
                </a:lnTo>
                <a:lnTo>
                  <a:pt x="0" y="316"/>
                </a:lnTo>
                <a:lnTo>
                  <a:pt x="4" y="323"/>
                </a:lnTo>
                <a:lnTo>
                  <a:pt x="11" y="326"/>
                </a:lnTo>
                <a:lnTo>
                  <a:pt x="18" y="326"/>
                </a:lnTo>
                <a:lnTo>
                  <a:pt x="26" y="324"/>
                </a:lnTo>
                <a:lnTo>
                  <a:pt x="34" y="324"/>
                </a:lnTo>
                <a:lnTo>
                  <a:pt x="38" y="323"/>
                </a:lnTo>
                <a:lnTo>
                  <a:pt x="40" y="326"/>
                </a:lnTo>
                <a:lnTo>
                  <a:pt x="42" y="330"/>
                </a:lnTo>
                <a:lnTo>
                  <a:pt x="45" y="332"/>
                </a:lnTo>
                <a:lnTo>
                  <a:pt x="50" y="335"/>
                </a:lnTo>
                <a:lnTo>
                  <a:pt x="55" y="336"/>
                </a:lnTo>
                <a:lnTo>
                  <a:pt x="62" y="335"/>
                </a:lnTo>
                <a:lnTo>
                  <a:pt x="69" y="334"/>
                </a:lnTo>
                <a:lnTo>
                  <a:pt x="78" y="328"/>
                </a:lnTo>
                <a:lnTo>
                  <a:pt x="93" y="310"/>
                </a:lnTo>
                <a:lnTo>
                  <a:pt x="99" y="283"/>
                </a:lnTo>
                <a:lnTo>
                  <a:pt x="103" y="255"/>
                </a:lnTo>
                <a:lnTo>
                  <a:pt x="107" y="234"/>
                </a:lnTo>
                <a:lnTo>
                  <a:pt x="110" y="245"/>
                </a:lnTo>
                <a:lnTo>
                  <a:pt x="114" y="263"/>
                </a:lnTo>
                <a:lnTo>
                  <a:pt x="116" y="281"/>
                </a:lnTo>
                <a:lnTo>
                  <a:pt x="116" y="293"/>
                </a:lnTo>
                <a:lnTo>
                  <a:pt x="122" y="293"/>
                </a:lnTo>
                <a:lnTo>
                  <a:pt x="126" y="293"/>
                </a:lnTo>
                <a:lnTo>
                  <a:pt x="130" y="294"/>
                </a:lnTo>
                <a:lnTo>
                  <a:pt x="131" y="294"/>
                </a:lnTo>
                <a:lnTo>
                  <a:pt x="111" y="330"/>
                </a:lnTo>
                <a:lnTo>
                  <a:pt x="102" y="378"/>
                </a:lnTo>
                <a:lnTo>
                  <a:pt x="100" y="442"/>
                </a:lnTo>
                <a:lnTo>
                  <a:pt x="107" y="527"/>
                </a:lnTo>
                <a:lnTo>
                  <a:pt x="108" y="527"/>
                </a:lnTo>
                <a:lnTo>
                  <a:pt x="110" y="527"/>
                </a:lnTo>
                <a:lnTo>
                  <a:pt x="115" y="527"/>
                </a:lnTo>
                <a:lnTo>
                  <a:pt x="126" y="527"/>
                </a:lnTo>
                <a:lnTo>
                  <a:pt x="132" y="546"/>
                </a:lnTo>
                <a:lnTo>
                  <a:pt x="140" y="578"/>
                </a:lnTo>
                <a:lnTo>
                  <a:pt x="147" y="610"/>
                </a:lnTo>
                <a:lnTo>
                  <a:pt x="149" y="627"/>
                </a:lnTo>
                <a:lnTo>
                  <a:pt x="147" y="631"/>
                </a:lnTo>
                <a:lnTo>
                  <a:pt x="143" y="636"/>
                </a:lnTo>
                <a:lnTo>
                  <a:pt x="139" y="642"/>
                </a:lnTo>
                <a:lnTo>
                  <a:pt x="133" y="646"/>
                </a:lnTo>
                <a:lnTo>
                  <a:pt x="128" y="651"/>
                </a:lnTo>
                <a:lnTo>
                  <a:pt x="122" y="655"/>
                </a:lnTo>
                <a:lnTo>
                  <a:pt x="116" y="659"/>
                </a:lnTo>
                <a:lnTo>
                  <a:pt x="110" y="662"/>
                </a:lnTo>
                <a:lnTo>
                  <a:pt x="102" y="667"/>
                </a:lnTo>
                <a:lnTo>
                  <a:pt x="102" y="669"/>
                </a:lnTo>
                <a:lnTo>
                  <a:pt x="107" y="671"/>
                </a:lnTo>
                <a:lnTo>
                  <a:pt x="114" y="672"/>
                </a:lnTo>
                <a:lnTo>
                  <a:pt x="118" y="672"/>
                </a:lnTo>
                <a:lnTo>
                  <a:pt x="124" y="672"/>
                </a:lnTo>
                <a:lnTo>
                  <a:pt x="132" y="672"/>
                </a:lnTo>
                <a:lnTo>
                  <a:pt x="139" y="671"/>
                </a:lnTo>
                <a:lnTo>
                  <a:pt x="147" y="669"/>
                </a:lnTo>
                <a:lnTo>
                  <a:pt x="153" y="667"/>
                </a:lnTo>
                <a:lnTo>
                  <a:pt x="157" y="664"/>
                </a:lnTo>
                <a:lnTo>
                  <a:pt x="160" y="660"/>
                </a:lnTo>
                <a:lnTo>
                  <a:pt x="163" y="671"/>
                </a:lnTo>
                <a:lnTo>
                  <a:pt x="167" y="671"/>
                </a:lnTo>
                <a:lnTo>
                  <a:pt x="172" y="671"/>
                </a:lnTo>
                <a:lnTo>
                  <a:pt x="174" y="671"/>
                </a:lnTo>
                <a:lnTo>
                  <a:pt x="176" y="671"/>
                </a:lnTo>
                <a:lnTo>
                  <a:pt x="178" y="659"/>
                </a:lnTo>
                <a:lnTo>
                  <a:pt x="181" y="648"/>
                </a:lnTo>
                <a:lnTo>
                  <a:pt x="180" y="639"/>
                </a:lnTo>
                <a:lnTo>
                  <a:pt x="177" y="630"/>
                </a:lnTo>
                <a:lnTo>
                  <a:pt x="173" y="619"/>
                </a:lnTo>
                <a:lnTo>
                  <a:pt x="169" y="605"/>
                </a:lnTo>
                <a:lnTo>
                  <a:pt x="169" y="589"/>
                </a:lnTo>
                <a:lnTo>
                  <a:pt x="172" y="577"/>
                </a:lnTo>
                <a:lnTo>
                  <a:pt x="173" y="565"/>
                </a:lnTo>
                <a:lnTo>
                  <a:pt x="172" y="549"/>
                </a:lnTo>
                <a:lnTo>
                  <a:pt x="168" y="536"/>
                </a:lnTo>
                <a:lnTo>
                  <a:pt x="164" y="525"/>
                </a:lnTo>
                <a:lnTo>
                  <a:pt x="174" y="525"/>
                </a:lnTo>
                <a:lnTo>
                  <a:pt x="182" y="525"/>
                </a:lnTo>
                <a:lnTo>
                  <a:pt x="190" y="525"/>
                </a:lnTo>
                <a:lnTo>
                  <a:pt x="197" y="524"/>
                </a:lnTo>
                <a:lnTo>
                  <a:pt x="204" y="524"/>
                </a:lnTo>
                <a:lnTo>
                  <a:pt x="213" y="523"/>
                </a:lnTo>
                <a:lnTo>
                  <a:pt x="222" y="523"/>
                </a:lnTo>
                <a:lnTo>
                  <a:pt x="234" y="521"/>
                </a:lnTo>
                <a:close/>
              </a:path>
            </a:pathLst>
          </a:custGeom>
          <a:solidFill>
            <a:srgbClr val="96969A"/>
          </a:solidFill>
          <a:ln w="9525">
            <a:noFill/>
            <a:round/>
            <a:headEnd/>
            <a:tailEnd/>
          </a:ln>
        </p:spPr>
        <p:txBody>
          <a:bodyPr/>
          <a:lstStyle/>
          <a:p>
            <a:endParaRPr lang="el-GR"/>
          </a:p>
        </p:txBody>
      </p:sp>
      <p:sp>
        <p:nvSpPr>
          <p:cNvPr id="224313" name="Freeform 57"/>
          <p:cNvSpPr>
            <a:spLocks/>
          </p:cNvSpPr>
          <p:nvPr/>
        </p:nvSpPr>
        <p:spPr bwMode="auto">
          <a:xfrm>
            <a:off x="6196013" y="3911600"/>
            <a:ext cx="300037" cy="436563"/>
          </a:xfrm>
          <a:custGeom>
            <a:avLst/>
            <a:gdLst/>
            <a:ahLst/>
            <a:cxnLst>
              <a:cxn ang="0">
                <a:pos x="286" y="19"/>
              </a:cxn>
              <a:cxn ang="0">
                <a:pos x="231" y="1"/>
              </a:cxn>
              <a:cxn ang="0">
                <a:pos x="193" y="34"/>
              </a:cxn>
              <a:cxn ang="0">
                <a:pos x="186" y="86"/>
              </a:cxn>
              <a:cxn ang="0">
                <a:pos x="202" y="111"/>
              </a:cxn>
              <a:cxn ang="0">
                <a:pos x="188" y="131"/>
              </a:cxn>
              <a:cxn ang="0">
                <a:pos x="155" y="138"/>
              </a:cxn>
              <a:cxn ang="0">
                <a:pos x="123" y="175"/>
              </a:cxn>
              <a:cxn ang="0">
                <a:pos x="89" y="227"/>
              </a:cxn>
              <a:cxn ang="0">
                <a:pos x="50" y="276"/>
              </a:cxn>
              <a:cxn ang="0">
                <a:pos x="34" y="316"/>
              </a:cxn>
              <a:cxn ang="0">
                <a:pos x="0" y="347"/>
              </a:cxn>
              <a:cxn ang="0">
                <a:pos x="37" y="371"/>
              </a:cxn>
              <a:cxn ang="0">
                <a:pos x="52" y="363"/>
              </a:cxn>
              <a:cxn ang="0">
                <a:pos x="65" y="342"/>
              </a:cxn>
              <a:cxn ang="0">
                <a:pos x="103" y="302"/>
              </a:cxn>
              <a:cxn ang="0">
                <a:pos x="144" y="239"/>
              </a:cxn>
              <a:cxn ang="0">
                <a:pos x="139" y="387"/>
              </a:cxn>
              <a:cxn ang="0">
                <a:pos x="140" y="554"/>
              </a:cxn>
              <a:cxn ang="0">
                <a:pos x="153" y="668"/>
              </a:cxn>
              <a:cxn ang="0">
                <a:pos x="123" y="685"/>
              </a:cxn>
              <a:cxn ang="0">
                <a:pos x="127" y="711"/>
              </a:cxn>
              <a:cxn ang="0">
                <a:pos x="165" y="709"/>
              </a:cxn>
              <a:cxn ang="0">
                <a:pos x="200" y="698"/>
              </a:cxn>
              <a:cxn ang="0">
                <a:pos x="216" y="665"/>
              </a:cxn>
              <a:cxn ang="0">
                <a:pos x="219" y="624"/>
              </a:cxn>
              <a:cxn ang="0">
                <a:pos x="223" y="492"/>
              </a:cxn>
              <a:cxn ang="0">
                <a:pos x="258" y="519"/>
              </a:cxn>
              <a:cxn ang="0">
                <a:pos x="254" y="662"/>
              </a:cxn>
              <a:cxn ang="0">
                <a:pos x="260" y="673"/>
              </a:cxn>
              <a:cxn ang="0">
                <a:pos x="274" y="711"/>
              </a:cxn>
              <a:cxn ang="0">
                <a:pos x="327" y="707"/>
              </a:cxn>
              <a:cxn ang="0">
                <a:pos x="328" y="685"/>
              </a:cxn>
              <a:cxn ang="0">
                <a:pos x="324" y="671"/>
              </a:cxn>
              <a:cxn ang="0">
                <a:pos x="331" y="601"/>
              </a:cxn>
              <a:cxn ang="0">
                <a:pos x="328" y="449"/>
              </a:cxn>
              <a:cxn ang="0">
                <a:pos x="325" y="361"/>
              </a:cxn>
              <a:cxn ang="0">
                <a:pos x="334" y="238"/>
              </a:cxn>
              <a:cxn ang="0">
                <a:pos x="374" y="279"/>
              </a:cxn>
              <a:cxn ang="0">
                <a:pos x="405" y="313"/>
              </a:cxn>
              <a:cxn ang="0">
                <a:pos x="436" y="350"/>
              </a:cxn>
              <a:cxn ang="0">
                <a:pos x="457" y="374"/>
              </a:cxn>
              <a:cxn ang="0">
                <a:pos x="483" y="370"/>
              </a:cxn>
              <a:cxn ang="0">
                <a:pos x="471" y="324"/>
              </a:cxn>
              <a:cxn ang="0">
                <a:pos x="438" y="276"/>
              </a:cxn>
              <a:cxn ang="0">
                <a:pos x="407" y="228"/>
              </a:cxn>
              <a:cxn ang="0">
                <a:pos x="362" y="172"/>
              </a:cxn>
              <a:cxn ang="0">
                <a:pos x="332" y="142"/>
              </a:cxn>
              <a:cxn ang="0">
                <a:pos x="290" y="136"/>
              </a:cxn>
              <a:cxn ang="0">
                <a:pos x="286" y="113"/>
              </a:cxn>
              <a:cxn ang="0">
                <a:pos x="301" y="78"/>
              </a:cxn>
            </a:cxnLst>
            <a:rect l="0" t="0" r="r" b="b"/>
            <a:pathLst>
              <a:path w="493" h="716">
                <a:moveTo>
                  <a:pt x="292" y="59"/>
                </a:moveTo>
                <a:lnTo>
                  <a:pt x="292" y="48"/>
                </a:lnTo>
                <a:lnTo>
                  <a:pt x="291" y="38"/>
                </a:lnTo>
                <a:lnTo>
                  <a:pt x="290" y="29"/>
                </a:lnTo>
                <a:lnTo>
                  <a:pt x="286" y="19"/>
                </a:lnTo>
                <a:lnTo>
                  <a:pt x="280" y="11"/>
                </a:lnTo>
                <a:lnTo>
                  <a:pt x="271" y="5"/>
                </a:lnTo>
                <a:lnTo>
                  <a:pt x="260" y="1"/>
                </a:lnTo>
                <a:lnTo>
                  <a:pt x="246" y="0"/>
                </a:lnTo>
                <a:lnTo>
                  <a:pt x="231" y="1"/>
                </a:lnTo>
                <a:lnTo>
                  <a:pt x="218" y="5"/>
                </a:lnTo>
                <a:lnTo>
                  <a:pt x="209" y="10"/>
                </a:lnTo>
                <a:lnTo>
                  <a:pt x="201" y="17"/>
                </a:lnTo>
                <a:lnTo>
                  <a:pt x="196" y="25"/>
                </a:lnTo>
                <a:lnTo>
                  <a:pt x="193" y="34"/>
                </a:lnTo>
                <a:lnTo>
                  <a:pt x="192" y="42"/>
                </a:lnTo>
                <a:lnTo>
                  <a:pt x="192" y="51"/>
                </a:lnTo>
                <a:lnTo>
                  <a:pt x="185" y="55"/>
                </a:lnTo>
                <a:lnTo>
                  <a:pt x="184" y="70"/>
                </a:lnTo>
                <a:lnTo>
                  <a:pt x="186" y="86"/>
                </a:lnTo>
                <a:lnTo>
                  <a:pt x="192" y="91"/>
                </a:lnTo>
                <a:lnTo>
                  <a:pt x="194" y="97"/>
                </a:lnTo>
                <a:lnTo>
                  <a:pt x="197" y="103"/>
                </a:lnTo>
                <a:lnTo>
                  <a:pt x="200" y="108"/>
                </a:lnTo>
                <a:lnTo>
                  <a:pt x="202" y="111"/>
                </a:lnTo>
                <a:lnTo>
                  <a:pt x="197" y="112"/>
                </a:lnTo>
                <a:lnTo>
                  <a:pt x="192" y="113"/>
                </a:lnTo>
                <a:lnTo>
                  <a:pt x="189" y="119"/>
                </a:lnTo>
                <a:lnTo>
                  <a:pt x="193" y="129"/>
                </a:lnTo>
                <a:lnTo>
                  <a:pt x="188" y="131"/>
                </a:lnTo>
                <a:lnTo>
                  <a:pt x="181" y="131"/>
                </a:lnTo>
                <a:lnTo>
                  <a:pt x="175" y="132"/>
                </a:lnTo>
                <a:lnTo>
                  <a:pt x="168" y="133"/>
                </a:lnTo>
                <a:lnTo>
                  <a:pt x="161" y="136"/>
                </a:lnTo>
                <a:lnTo>
                  <a:pt x="155" y="138"/>
                </a:lnTo>
                <a:lnTo>
                  <a:pt x="149" y="141"/>
                </a:lnTo>
                <a:lnTo>
                  <a:pt x="145" y="146"/>
                </a:lnTo>
                <a:lnTo>
                  <a:pt x="140" y="153"/>
                </a:lnTo>
                <a:lnTo>
                  <a:pt x="132" y="164"/>
                </a:lnTo>
                <a:lnTo>
                  <a:pt x="123" y="175"/>
                </a:lnTo>
                <a:lnTo>
                  <a:pt x="114" y="189"/>
                </a:lnTo>
                <a:lnTo>
                  <a:pt x="105" y="201"/>
                </a:lnTo>
                <a:lnTo>
                  <a:pt x="97" y="213"/>
                </a:lnTo>
                <a:lnTo>
                  <a:pt x="91" y="222"/>
                </a:lnTo>
                <a:lnTo>
                  <a:pt x="89" y="227"/>
                </a:lnTo>
                <a:lnTo>
                  <a:pt x="83" y="232"/>
                </a:lnTo>
                <a:lnTo>
                  <a:pt x="77" y="240"/>
                </a:lnTo>
                <a:lnTo>
                  <a:pt x="69" y="252"/>
                </a:lnTo>
                <a:lnTo>
                  <a:pt x="60" y="264"/>
                </a:lnTo>
                <a:lnTo>
                  <a:pt x="50" y="276"/>
                </a:lnTo>
                <a:lnTo>
                  <a:pt x="44" y="288"/>
                </a:lnTo>
                <a:lnTo>
                  <a:pt x="37" y="297"/>
                </a:lnTo>
                <a:lnTo>
                  <a:pt x="34" y="305"/>
                </a:lnTo>
                <a:lnTo>
                  <a:pt x="36" y="310"/>
                </a:lnTo>
                <a:lnTo>
                  <a:pt x="34" y="316"/>
                </a:lnTo>
                <a:lnTo>
                  <a:pt x="30" y="320"/>
                </a:lnTo>
                <a:lnTo>
                  <a:pt x="25" y="321"/>
                </a:lnTo>
                <a:lnTo>
                  <a:pt x="16" y="325"/>
                </a:lnTo>
                <a:lnTo>
                  <a:pt x="5" y="334"/>
                </a:lnTo>
                <a:lnTo>
                  <a:pt x="0" y="347"/>
                </a:lnTo>
                <a:lnTo>
                  <a:pt x="7" y="363"/>
                </a:lnTo>
                <a:lnTo>
                  <a:pt x="20" y="373"/>
                </a:lnTo>
                <a:lnTo>
                  <a:pt x="29" y="373"/>
                </a:lnTo>
                <a:lnTo>
                  <a:pt x="34" y="370"/>
                </a:lnTo>
                <a:lnTo>
                  <a:pt x="37" y="371"/>
                </a:lnTo>
                <a:lnTo>
                  <a:pt x="40" y="375"/>
                </a:lnTo>
                <a:lnTo>
                  <a:pt x="42" y="377"/>
                </a:lnTo>
                <a:lnTo>
                  <a:pt x="45" y="375"/>
                </a:lnTo>
                <a:lnTo>
                  <a:pt x="49" y="370"/>
                </a:lnTo>
                <a:lnTo>
                  <a:pt x="52" y="363"/>
                </a:lnTo>
                <a:lnTo>
                  <a:pt x="54" y="357"/>
                </a:lnTo>
                <a:lnTo>
                  <a:pt x="56" y="351"/>
                </a:lnTo>
                <a:lnTo>
                  <a:pt x="56" y="346"/>
                </a:lnTo>
                <a:lnTo>
                  <a:pt x="60" y="346"/>
                </a:lnTo>
                <a:lnTo>
                  <a:pt x="65" y="342"/>
                </a:lnTo>
                <a:lnTo>
                  <a:pt x="73" y="336"/>
                </a:lnTo>
                <a:lnTo>
                  <a:pt x="81" y="328"/>
                </a:lnTo>
                <a:lnTo>
                  <a:pt x="90" y="318"/>
                </a:lnTo>
                <a:lnTo>
                  <a:pt x="97" y="309"/>
                </a:lnTo>
                <a:lnTo>
                  <a:pt x="103" y="302"/>
                </a:lnTo>
                <a:lnTo>
                  <a:pt x="107" y="297"/>
                </a:lnTo>
                <a:lnTo>
                  <a:pt x="115" y="287"/>
                </a:lnTo>
                <a:lnTo>
                  <a:pt x="126" y="272"/>
                </a:lnTo>
                <a:lnTo>
                  <a:pt x="136" y="256"/>
                </a:lnTo>
                <a:lnTo>
                  <a:pt x="144" y="239"/>
                </a:lnTo>
                <a:lnTo>
                  <a:pt x="140" y="265"/>
                </a:lnTo>
                <a:lnTo>
                  <a:pt x="135" y="306"/>
                </a:lnTo>
                <a:lnTo>
                  <a:pt x="132" y="346"/>
                </a:lnTo>
                <a:lnTo>
                  <a:pt x="139" y="370"/>
                </a:lnTo>
                <a:lnTo>
                  <a:pt x="139" y="387"/>
                </a:lnTo>
                <a:lnTo>
                  <a:pt x="139" y="410"/>
                </a:lnTo>
                <a:lnTo>
                  <a:pt x="142" y="431"/>
                </a:lnTo>
                <a:lnTo>
                  <a:pt x="145" y="444"/>
                </a:lnTo>
                <a:lnTo>
                  <a:pt x="143" y="484"/>
                </a:lnTo>
                <a:lnTo>
                  <a:pt x="140" y="554"/>
                </a:lnTo>
                <a:lnTo>
                  <a:pt x="140" y="623"/>
                </a:lnTo>
                <a:lnTo>
                  <a:pt x="143" y="661"/>
                </a:lnTo>
                <a:lnTo>
                  <a:pt x="147" y="664"/>
                </a:lnTo>
                <a:lnTo>
                  <a:pt x="151" y="666"/>
                </a:lnTo>
                <a:lnTo>
                  <a:pt x="153" y="668"/>
                </a:lnTo>
                <a:lnTo>
                  <a:pt x="155" y="668"/>
                </a:lnTo>
                <a:lnTo>
                  <a:pt x="148" y="673"/>
                </a:lnTo>
                <a:lnTo>
                  <a:pt x="139" y="678"/>
                </a:lnTo>
                <a:lnTo>
                  <a:pt x="131" y="683"/>
                </a:lnTo>
                <a:lnTo>
                  <a:pt x="123" y="685"/>
                </a:lnTo>
                <a:lnTo>
                  <a:pt x="116" y="689"/>
                </a:lnTo>
                <a:lnTo>
                  <a:pt x="111" y="695"/>
                </a:lnTo>
                <a:lnTo>
                  <a:pt x="111" y="703"/>
                </a:lnTo>
                <a:lnTo>
                  <a:pt x="120" y="710"/>
                </a:lnTo>
                <a:lnTo>
                  <a:pt x="127" y="711"/>
                </a:lnTo>
                <a:lnTo>
                  <a:pt x="135" y="712"/>
                </a:lnTo>
                <a:lnTo>
                  <a:pt x="143" y="712"/>
                </a:lnTo>
                <a:lnTo>
                  <a:pt x="151" y="711"/>
                </a:lnTo>
                <a:lnTo>
                  <a:pt x="159" y="710"/>
                </a:lnTo>
                <a:lnTo>
                  <a:pt x="165" y="709"/>
                </a:lnTo>
                <a:lnTo>
                  <a:pt x="171" y="706"/>
                </a:lnTo>
                <a:lnTo>
                  <a:pt x="175" y="705"/>
                </a:lnTo>
                <a:lnTo>
                  <a:pt x="182" y="702"/>
                </a:lnTo>
                <a:lnTo>
                  <a:pt x="192" y="699"/>
                </a:lnTo>
                <a:lnTo>
                  <a:pt x="200" y="698"/>
                </a:lnTo>
                <a:lnTo>
                  <a:pt x="206" y="698"/>
                </a:lnTo>
                <a:lnTo>
                  <a:pt x="213" y="697"/>
                </a:lnTo>
                <a:lnTo>
                  <a:pt x="217" y="690"/>
                </a:lnTo>
                <a:lnTo>
                  <a:pt x="219" y="679"/>
                </a:lnTo>
                <a:lnTo>
                  <a:pt x="216" y="665"/>
                </a:lnTo>
                <a:lnTo>
                  <a:pt x="219" y="665"/>
                </a:lnTo>
                <a:lnTo>
                  <a:pt x="223" y="662"/>
                </a:lnTo>
                <a:lnTo>
                  <a:pt x="223" y="657"/>
                </a:lnTo>
                <a:lnTo>
                  <a:pt x="222" y="648"/>
                </a:lnTo>
                <a:lnTo>
                  <a:pt x="219" y="624"/>
                </a:lnTo>
                <a:lnTo>
                  <a:pt x="217" y="588"/>
                </a:lnTo>
                <a:lnTo>
                  <a:pt x="216" y="552"/>
                </a:lnTo>
                <a:lnTo>
                  <a:pt x="216" y="533"/>
                </a:lnTo>
                <a:lnTo>
                  <a:pt x="218" y="517"/>
                </a:lnTo>
                <a:lnTo>
                  <a:pt x="223" y="492"/>
                </a:lnTo>
                <a:lnTo>
                  <a:pt x="230" y="465"/>
                </a:lnTo>
                <a:lnTo>
                  <a:pt x="233" y="448"/>
                </a:lnTo>
                <a:lnTo>
                  <a:pt x="239" y="469"/>
                </a:lnTo>
                <a:lnTo>
                  <a:pt x="250" y="494"/>
                </a:lnTo>
                <a:lnTo>
                  <a:pt x="258" y="519"/>
                </a:lnTo>
                <a:lnTo>
                  <a:pt x="262" y="541"/>
                </a:lnTo>
                <a:lnTo>
                  <a:pt x="260" y="567"/>
                </a:lnTo>
                <a:lnTo>
                  <a:pt x="258" y="603"/>
                </a:lnTo>
                <a:lnTo>
                  <a:pt x="255" y="637"/>
                </a:lnTo>
                <a:lnTo>
                  <a:pt x="254" y="662"/>
                </a:lnTo>
                <a:lnTo>
                  <a:pt x="257" y="664"/>
                </a:lnTo>
                <a:lnTo>
                  <a:pt x="259" y="665"/>
                </a:lnTo>
                <a:lnTo>
                  <a:pt x="260" y="666"/>
                </a:lnTo>
                <a:lnTo>
                  <a:pt x="262" y="666"/>
                </a:lnTo>
                <a:lnTo>
                  <a:pt x="260" y="673"/>
                </a:lnTo>
                <a:lnTo>
                  <a:pt x="260" y="681"/>
                </a:lnTo>
                <a:lnTo>
                  <a:pt x="260" y="690"/>
                </a:lnTo>
                <a:lnTo>
                  <a:pt x="263" y="698"/>
                </a:lnTo>
                <a:lnTo>
                  <a:pt x="267" y="705"/>
                </a:lnTo>
                <a:lnTo>
                  <a:pt x="274" y="711"/>
                </a:lnTo>
                <a:lnTo>
                  <a:pt x="284" y="715"/>
                </a:lnTo>
                <a:lnTo>
                  <a:pt x="297" y="716"/>
                </a:lnTo>
                <a:lnTo>
                  <a:pt x="311" y="715"/>
                </a:lnTo>
                <a:lnTo>
                  <a:pt x="321" y="712"/>
                </a:lnTo>
                <a:lnTo>
                  <a:pt x="327" y="707"/>
                </a:lnTo>
                <a:lnTo>
                  <a:pt x="331" y="702"/>
                </a:lnTo>
                <a:lnTo>
                  <a:pt x="331" y="697"/>
                </a:lnTo>
                <a:lnTo>
                  <a:pt x="331" y="691"/>
                </a:lnTo>
                <a:lnTo>
                  <a:pt x="329" y="687"/>
                </a:lnTo>
                <a:lnTo>
                  <a:pt x="328" y="685"/>
                </a:lnTo>
                <a:lnTo>
                  <a:pt x="325" y="679"/>
                </a:lnTo>
                <a:lnTo>
                  <a:pt x="323" y="675"/>
                </a:lnTo>
                <a:lnTo>
                  <a:pt x="321" y="671"/>
                </a:lnTo>
                <a:lnTo>
                  <a:pt x="320" y="670"/>
                </a:lnTo>
                <a:lnTo>
                  <a:pt x="324" y="671"/>
                </a:lnTo>
                <a:lnTo>
                  <a:pt x="328" y="670"/>
                </a:lnTo>
                <a:lnTo>
                  <a:pt x="329" y="669"/>
                </a:lnTo>
                <a:lnTo>
                  <a:pt x="331" y="669"/>
                </a:lnTo>
                <a:lnTo>
                  <a:pt x="331" y="644"/>
                </a:lnTo>
                <a:lnTo>
                  <a:pt x="331" y="601"/>
                </a:lnTo>
                <a:lnTo>
                  <a:pt x="331" y="559"/>
                </a:lnTo>
                <a:lnTo>
                  <a:pt x="332" y="535"/>
                </a:lnTo>
                <a:lnTo>
                  <a:pt x="332" y="515"/>
                </a:lnTo>
                <a:lnTo>
                  <a:pt x="329" y="482"/>
                </a:lnTo>
                <a:lnTo>
                  <a:pt x="328" y="449"/>
                </a:lnTo>
                <a:lnTo>
                  <a:pt x="327" y="431"/>
                </a:lnTo>
                <a:lnTo>
                  <a:pt x="327" y="416"/>
                </a:lnTo>
                <a:lnTo>
                  <a:pt x="328" y="395"/>
                </a:lnTo>
                <a:lnTo>
                  <a:pt x="328" y="374"/>
                </a:lnTo>
                <a:lnTo>
                  <a:pt x="325" y="361"/>
                </a:lnTo>
                <a:lnTo>
                  <a:pt x="329" y="345"/>
                </a:lnTo>
                <a:lnTo>
                  <a:pt x="332" y="316"/>
                </a:lnTo>
                <a:lnTo>
                  <a:pt x="333" y="275"/>
                </a:lnTo>
                <a:lnTo>
                  <a:pt x="329" y="231"/>
                </a:lnTo>
                <a:lnTo>
                  <a:pt x="334" y="238"/>
                </a:lnTo>
                <a:lnTo>
                  <a:pt x="341" y="246"/>
                </a:lnTo>
                <a:lnTo>
                  <a:pt x="349" y="254"/>
                </a:lnTo>
                <a:lnTo>
                  <a:pt x="358" y="263"/>
                </a:lnTo>
                <a:lnTo>
                  <a:pt x="366" y="271"/>
                </a:lnTo>
                <a:lnTo>
                  <a:pt x="374" y="279"/>
                </a:lnTo>
                <a:lnTo>
                  <a:pt x="381" y="284"/>
                </a:lnTo>
                <a:lnTo>
                  <a:pt x="386" y="288"/>
                </a:lnTo>
                <a:lnTo>
                  <a:pt x="390" y="295"/>
                </a:lnTo>
                <a:lnTo>
                  <a:pt x="397" y="302"/>
                </a:lnTo>
                <a:lnTo>
                  <a:pt x="405" y="313"/>
                </a:lnTo>
                <a:lnTo>
                  <a:pt x="412" y="322"/>
                </a:lnTo>
                <a:lnTo>
                  <a:pt x="420" y="333"/>
                </a:lnTo>
                <a:lnTo>
                  <a:pt x="427" y="341"/>
                </a:lnTo>
                <a:lnTo>
                  <a:pt x="434" y="347"/>
                </a:lnTo>
                <a:lnTo>
                  <a:pt x="436" y="350"/>
                </a:lnTo>
                <a:lnTo>
                  <a:pt x="439" y="357"/>
                </a:lnTo>
                <a:lnTo>
                  <a:pt x="444" y="365"/>
                </a:lnTo>
                <a:lnTo>
                  <a:pt x="449" y="371"/>
                </a:lnTo>
                <a:lnTo>
                  <a:pt x="453" y="375"/>
                </a:lnTo>
                <a:lnTo>
                  <a:pt x="457" y="374"/>
                </a:lnTo>
                <a:lnTo>
                  <a:pt x="461" y="373"/>
                </a:lnTo>
                <a:lnTo>
                  <a:pt x="464" y="373"/>
                </a:lnTo>
                <a:lnTo>
                  <a:pt x="468" y="374"/>
                </a:lnTo>
                <a:lnTo>
                  <a:pt x="475" y="374"/>
                </a:lnTo>
                <a:lnTo>
                  <a:pt x="483" y="370"/>
                </a:lnTo>
                <a:lnTo>
                  <a:pt x="490" y="361"/>
                </a:lnTo>
                <a:lnTo>
                  <a:pt x="493" y="345"/>
                </a:lnTo>
                <a:lnTo>
                  <a:pt x="489" y="332"/>
                </a:lnTo>
                <a:lnTo>
                  <a:pt x="481" y="326"/>
                </a:lnTo>
                <a:lnTo>
                  <a:pt x="471" y="324"/>
                </a:lnTo>
                <a:lnTo>
                  <a:pt x="461" y="317"/>
                </a:lnTo>
                <a:lnTo>
                  <a:pt x="457" y="310"/>
                </a:lnTo>
                <a:lnTo>
                  <a:pt x="452" y="301"/>
                </a:lnTo>
                <a:lnTo>
                  <a:pt x="446" y="289"/>
                </a:lnTo>
                <a:lnTo>
                  <a:pt x="438" y="276"/>
                </a:lnTo>
                <a:lnTo>
                  <a:pt x="430" y="263"/>
                </a:lnTo>
                <a:lnTo>
                  <a:pt x="422" y="251"/>
                </a:lnTo>
                <a:lnTo>
                  <a:pt x="415" y="242"/>
                </a:lnTo>
                <a:lnTo>
                  <a:pt x="411" y="235"/>
                </a:lnTo>
                <a:lnTo>
                  <a:pt x="407" y="228"/>
                </a:lnTo>
                <a:lnTo>
                  <a:pt x="401" y="218"/>
                </a:lnTo>
                <a:lnTo>
                  <a:pt x="391" y="207"/>
                </a:lnTo>
                <a:lnTo>
                  <a:pt x="382" y="194"/>
                </a:lnTo>
                <a:lnTo>
                  <a:pt x="371" y="182"/>
                </a:lnTo>
                <a:lnTo>
                  <a:pt x="362" y="172"/>
                </a:lnTo>
                <a:lnTo>
                  <a:pt x="356" y="162"/>
                </a:lnTo>
                <a:lnTo>
                  <a:pt x="350" y="156"/>
                </a:lnTo>
                <a:lnTo>
                  <a:pt x="346" y="150"/>
                </a:lnTo>
                <a:lnTo>
                  <a:pt x="340" y="146"/>
                </a:lnTo>
                <a:lnTo>
                  <a:pt x="332" y="142"/>
                </a:lnTo>
                <a:lnTo>
                  <a:pt x="323" y="140"/>
                </a:lnTo>
                <a:lnTo>
                  <a:pt x="313" y="137"/>
                </a:lnTo>
                <a:lnTo>
                  <a:pt x="304" y="136"/>
                </a:lnTo>
                <a:lnTo>
                  <a:pt x="296" y="136"/>
                </a:lnTo>
                <a:lnTo>
                  <a:pt x="290" y="136"/>
                </a:lnTo>
                <a:lnTo>
                  <a:pt x="292" y="129"/>
                </a:lnTo>
                <a:lnTo>
                  <a:pt x="295" y="125"/>
                </a:lnTo>
                <a:lnTo>
                  <a:pt x="292" y="121"/>
                </a:lnTo>
                <a:lnTo>
                  <a:pt x="283" y="117"/>
                </a:lnTo>
                <a:lnTo>
                  <a:pt x="286" y="113"/>
                </a:lnTo>
                <a:lnTo>
                  <a:pt x="288" y="107"/>
                </a:lnTo>
                <a:lnTo>
                  <a:pt x="290" y="101"/>
                </a:lnTo>
                <a:lnTo>
                  <a:pt x="290" y="97"/>
                </a:lnTo>
                <a:lnTo>
                  <a:pt x="297" y="93"/>
                </a:lnTo>
                <a:lnTo>
                  <a:pt x="301" y="78"/>
                </a:lnTo>
                <a:lnTo>
                  <a:pt x="300" y="62"/>
                </a:lnTo>
                <a:lnTo>
                  <a:pt x="292" y="59"/>
                </a:lnTo>
                <a:close/>
              </a:path>
            </a:pathLst>
          </a:custGeom>
          <a:solidFill>
            <a:srgbClr val="FF3300"/>
          </a:solidFill>
          <a:ln w="9525">
            <a:noFill/>
            <a:round/>
            <a:headEnd/>
            <a:tailEnd/>
          </a:ln>
        </p:spPr>
        <p:txBody>
          <a:bodyPr/>
          <a:lstStyle/>
          <a:p>
            <a:endParaRPr lang="el-GR"/>
          </a:p>
        </p:txBody>
      </p:sp>
      <p:sp>
        <p:nvSpPr>
          <p:cNvPr id="224314" name="Freeform 58"/>
          <p:cNvSpPr>
            <a:spLocks/>
          </p:cNvSpPr>
          <p:nvPr/>
        </p:nvSpPr>
        <p:spPr bwMode="auto">
          <a:xfrm>
            <a:off x="6469063" y="4102100"/>
            <a:ext cx="166687" cy="244475"/>
          </a:xfrm>
          <a:custGeom>
            <a:avLst/>
            <a:gdLst/>
            <a:ahLst/>
            <a:cxnLst>
              <a:cxn ang="0">
                <a:pos x="257" y="135"/>
              </a:cxn>
              <a:cxn ang="0">
                <a:pos x="266" y="86"/>
              </a:cxn>
              <a:cxn ang="0">
                <a:pos x="260" y="57"/>
              </a:cxn>
              <a:cxn ang="0">
                <a:pos x="273" y="32"/>
              </a:cxn>
              <a:cxn ang="0">
                <a:pos x="246" y="15"/>
              </a:cxn>
              <a:cxn ang="0">
                <a:pos x="240" y="31"/>
              </a:cxn>
              <a:cxn ang="0">
                <a:pos x="240" y="51"/>
              </a:cxn>
              <a:cxn ang="0">
                <a:pos x="241" y="66"/>
              </a:cxn>
              <a:cxn ang="0">
                <a:pos x="234" y="94"/>
              </a:cxn>
              <a:cxn ang="0">
                <a:pos x="232" y="109"/>
              </a:cxn>
              <a:cxn ang="0">
                <a:pos x="215" y="106"/>
              </a:cxn>
              <a:cxn ang="0">
                <a:pos x="192" y="109"/>
              </a:cxn>
              <a:cxn ang="0">
                <a:pos x="195" y="76"/>
              </a:cxn>
              <a:cxn ang="0">
                <a:pos x="174" y="24"/>
              </a:cxn>
              <a:cxn ang="0">
                <a:pos x="154" y="4"/>
              </a:cxn>
              <a:cxn ang="0">
                <a:pos x="133" y="4"/>
              </a:cxn>
              <a:cxn ang="0">
                <a:pos x="110" y="8"/>
              </a:cxn>
              <a:cxn ang="0">
                <a:pos x="96" y="55"/>
              </a:cxn>
              <a:cxn ang="0">
                <a:pos x="96" y="111"/>
              </a:cxn>
              <a:cxn ang="0">
                <a:pos x="73" y="109"/>
              </a:cxn>
              <a:cxn ang="0">
                <a:pos x="51" y="113"/>
              </a:cxn>
              <a:cxn ang="0">
                <a:pos x="44" y="100"/>
              </a:cxn>
              <a:cxn ang="0">
                <a:pos x="34" y="56"/>
              </a:cxn>
              <a:cxn ang="0">
                <a:pos x="31" y="19"/>
              </a:cxn>
              <a:cxn ang="0">
                <a:pos x="2" y="23"/>
              </a:cxn>
              <a:cxn ang="0">
                <a:pos x="3" y="40"/>
              </a:cxn>
              <a:cxn ang="0">
                <a:pos x="15" y="59"/>
              </a:cxn>
              <a:cxn ang="0">
                <a:pos x="20" y="119"/>
              </a:cxn>
              <a:cxn ang="0">
                <a:pos x="41" y="141"/>
              </a:cxn>
              <a:cxn ang="0">
                <a:pos x="45" y="145"/>
              </a:cxn>
              <a:cxn ang="0">
                <a:pos x="47" y="152"/>
              </a:cxn>
              <a:cxn ang="0">
                <a:pos x="64" y="152"/>
              </a:cxn>
              <a:cxn ang="0">
                <a:pos x="88" y="151"/>
              </a:cxn>
              <a:cxn ang="0">
                <a:pos x="97" y="172"/>
              </a:cxn>
              <a:cxn ang="0">
                <a:pos x="85" y="298"/>
              </a:cxn>
              <a:cxn ang="0">
                <a:pos x="109" y="298"/>
              </a:cxn>
              <a:cxn ang="0">
                <a:pos x="125" y="340"/>
              </a:cxn>
              <a:cxn ang="0">
                <a:pos x="123" y="376"/>
              </a:cxn>
              <a:cxn ang="0">
                <a:pos x="96" y="385"/>
              </a:cxn>
              <a:cxn ang="0">
                <a:pos x="93" y="397"/>
              </a:cxn>
              <a:cxn ang="0">
                <a:pos x="113" y="398"/>
              </a:cxn>
              <a:cxn ang="0">
                <a:pos x="143" y="397"/>
              </a:cxn>
              <a:cxn ang="0">
                <a:pos x="159" y="397"/>
              </a:cxn>
              <a:cxn ang="0">
                <a:pos x="147" y="336"/>
              </a:cxn>
              <a:cxn ang="0">
                <a:pos x="163" y="299"/>
              </a:cxn>
              <a:cxn ang="0">
                <a:pos x="174" y="303"/>
              </a:cxn>
              <a:cxn ang="0">
                <a:pos x="170" y="383"/>
              </a:cxn>
              <a:cxn ang="0">
                <a:pos x="176" y="397"/>
              </a:cxn>
              <a:cxn ang="0">
                <a:pos x="204" y="398"/>
              </a:cxn>
              <a:cxn ang="0">
                <a:pos x="228" y="398"/>
              </a:cxn>
              <a:cxn ang="0">
                <a:pos x="236" y="388"/>
              </a:cxn>
              <a:cxn ang="0">
                <a:pos x="215" y="380"/>
              </a:cxn>
              <a:cxn ang="0">
                <a:pos x="197" y="361"/>
              </a:cxn>
              <a:cxn ang="0">
                <a:pos x="204" y="298"/>
              </a:cxn>
              <a:cxn ang="0">
                <a:pos x="233" y="298"/>
              </a:cxn>
              <a:cxn ang="0">
                <a:pos x="228" y="270"/>
              </a:cxn>
              <a:cxn ang="0">
                <a:pos x="208" y="199"/>
              </a:cxn>
              <a:cxn ang="0">
                <a:pos x="191" y="147"/>
              </a:cxn>
              <a:cxn ang="0">
                <a:pos x="211" y="151"/>
              </a:cxn>
              <a:cxn ang="0">
                <a:pos x="236" y="154"/>
              </a:cxn>
              <a:cxn ang="0">
                <a:pos x="242" y="152"/>
              </a:cxn>
              <a:cxn ang="0">
                <a:pos x="242" y="139"/>
              </a:cxn>
            </a:cxnLst>
            <a:rect l="0" t="0" r="r" b="b"/>
            <a:pathLst>
              <a:path w="273" h="398">
                <a:moveTo>
                  <a:pt x="242" y="139"/>
                </a:moveTo>
                <a:lnTo>
                  <a:pt x="250" y="139"/>
                </a:lnTo>
                <a:lnTo>
                  <a:pt x="257" y="135"/>
                </a:lnTo>
                <a:lnTo>
                  <a:pt x="262" y="126"/>
                </a:lnTo>
                <a:lnTo>
                  <a:pt x="265" y="110"/>
                </a:lnTo>
                <a:lnTo>
                  <a:pt x="266" y="86"/>
                </a:lnTo>
                <a:lnTo>
                  <a:pt x="264" y="70"/>
                </a:lnTo>
                <a:lnTo>
                  <a:pt x="261" y="63"/>
                </a:lnTo>
                <a:lnTo>
                  <a:pt x="260" y="57"/>
                </a:lnTo>
                <a:lnTo>
                  <a:pt x="265" y="51"/>
                </a:lnTo>
                <a:lnTo>
                  <a:pt x="271" y="41"/>
                </a:lnTo>
                <a:lnTo>
                  <a:pt x="273" y="32"/>
                </a:lnTo>
                <a:lnTo>
                  <a:pt x="266" y="23"/>
                </a:lnTo>
                <a:lnTo>
                  <a:pt x="256" y="16"/>
                </a:lnTo>
                <a:lnTo>
                  <a:pt x="246" y="15"/>
                </a:lnTo>
                <a:lnTo>
                  <a:pt x="241" y="18"/>
                </a:lnTo>
                <a:lnTo>
                  <a:pt x="240" y="24"/>
                </a:lnTo>
                <a:lnTo>
                  <a:pt x="240" y="31"/>
                </a:lnTo>
                <a:lnTo>
                  <a:pt x="240" y="36"/>
                </a:lnTo>
                <a:lnTo>
                  <a:pt x="238" y="43"/>
                </a:lnTo>
                <a:lnTo>
                  <a:pt x="240" y="51"/>
                </a:lnTo>
                <a:lnTo>
                  <a:pt x="241" y="55"/>
                </a:lnTo>
                <a:lnTo>
                  <a:pt x="241" y="60"/>
                </a:lnTo>
                <a:lnTo>
                  <a:pt x="241" y="66"/>
                </a:lnTo>
                <a:lnTo>
                  <a:pt x="238" y="76"/>
                </a:lnTo>
                <a:lnTo>
                  <a:pt x="237" y="84"/>
                </a:lnTo>
                <a:lnTo>
                  <a:pt x="234" y="94"/>
                </a:lnTo>
                <a:lnTo>
                  <a:pt x="234" y="105"/>
                </a:lnTo>
                <a:lnTo>
                  <a:pt x="234" y="111"/>
                </a:lnTo>
                <a:lnTo>
                  <a:pt x="232" y="109"/>
                </a:lnTo>
                <a:lnTo>
                  <a:pt x="228" y="107"/>
                </a:lnTo>
                <a:lnTo>
                  <a:pt x="223" y="107"/>
                </a:lnTo>
                <a:lnTo>
                  <a:pt x="215" y="106"/>
                </a:lnTo>
                <a:lnTo>
                  <a:pt x="207" y="107"/>
                </a:lnTo>
                <a:lnTo>
                  <a:pt x="200" y="107"/>
                </a:lnTo>
                <a:lnTo>
                  <a:pt x="192" y="109"/>
                </a:lnTo>
                <a:lnTo>
                  <a:pt x="186" y="110"/>
                </a:lnTo>
                <a:lnTo>
                  <a:pt x="191" y="96"/>
                </a:lnTo>
                <a:lnTo>
                  <a:pt x="195" y="76"/>
                </a:lnTo>
                <a:lnTo>
                  <a:pt x="192" y="55"/>
                </a:lnTo>
                <a:lnTo>
                  <a:pt x="182" y="33"/>
                </a:lnTo>
                <a:lnTo>
                  <a:pt x="174" y="24"/>
                </a:lnTo>
                <a:lnTo>
                  <a:pt x="167" y="16"/>
                </a:lnTo>
                <a:lnTo>
                  <a:pt x="160" y="10"/>
                </a:lnTo>
                <a:lnTo>
                  <a:pt x="154" y="4"/>
                </a:lnTo>
                <a:lnTo>
                  <a:pt x="147" y="0"/>
                </a:lnTo>
                <a:lnTo>
                  <a:pt x="141" y="0"/>
                </a:lnTo>
                <a:lnTo>
                  <a:pt x="133" y="4"/>
                </a:lnTo>
                <a:lnTo>
                  <a:pt x="125" y="11"/>
                </a:lnTo>
                <a:lnTo>
                  <a:pt x="118" y="7"/>
                </a:lnTo>
                <a:lnTo>
                  <a:pt x="110" y="8"/>
                </a:lnTo>
                <a:lnTo>
                  <a:pt x="104" y="16"/>
                </a:lnTo>
                <a:lnTo>
                  <a:pt x="100" y="33"/>
                </a:lnTo>
                <a:lnTo>
                  <a:pt x="96" y="55"/>
                </a:lnTo>
                <a:lnTo>
                  <a:pt x="90" y="76"/>
                </a:lnTo>
                <a:lnTo>
                  <a:pt x="88" y="96"/>
                </a:lnTo>
                <a:lnTo>
                  <a:pt x="96" y="111"/>
                </a:lnTo>
                <a:lnTo>
                  <a:pt x="89" y="110"/>
                </a:lnTo>
                <a:lnTo>
                  <a:pt x="81" y="109"/>
                </a:lnTo>
                <a:lnTo>
                  <a:pt x="73" y="109"/>
                </a:lnTo>
                <a:lnTo>
                  <a:pt x="65" y="110"/>
                </a:lnTo>
                <a:lnTo>
                  <a:pt x="57" y="111"/>
                </a:lnTo>
                <a:lnTo>
                  <a:pt x="51" y="113"/>
                </a:lnTo>
                <a:lnTo>
                  <a:pt x="47" y="114"/>
                </a:lnTo>
                <a:lnTo>
                  <a:pt x="45" y="114"/>
                </a:lnTo>
                <a:lnTo>
                  <a:pt x="44" y="100"/>
                </a:lnTo>
                <a:lnTo>
                  <a:pt x="40" y="82"/>
                </a:lnTo>
                <a:lnTo>
                  <a:pt x="37" y="66"/>
                </a:lnTo>
                <a:lnTo>
                  <a:pt x="34" y="56"/>
                </a:lnTo>
                <a:lnTo>
                  <a:pt x="35" y="43"/>
                </a:lnTo>
                <a:lnTo>
                  <a:pt x="36" y="29"/>
                </a:lnTo>
                <a:lnTo>
                  <a:pt x="31" y="19"/>
                </a:lnTo>
                <a:lnTo>
                  <a:pt x="16" y="16"/>
                </a:lnTo>
                <a:lnTo>
                  <a:pt x="6" y="19"/>
                </a:lnTo>
                <a:lnTo>
                  <a:pt x="2" y="23"/>
                </a:lnTo>
                <a:lnTo>
                  <a:pt x="0" y="29"/>
                </a:lnTo>
                <a:lnTo>
                  <a:pt x="0" y="33"/>
                </a:lnTo>
                <a:lnTo>
                  <a:pt x="3" y="40"/>
                </a:lnTo>
                <a:lnTo>
                  <a:pt x="8" y="47"/>
                </a:lnTo>
                <a:lnTo>
                  <a:pt x="14" y="53"/>
                </a:lnTo>
                <a:lnTo>
                  <a:pt x="15" y="59"/>
                </a:lnTo>
                <a:lnTo>
                  <a:pt x="14" y="70"/>
                </a:lnTo>
                <a:lnTo>
                  <a:pt x="15" y="94"/>
                </a:lnTo>
                <a:lnTo>
                  <a:pt x="20" y="119"/>
                </a:lnTo>
                <a:lnTo>
                  <a:pt x="31" y="137"/>
                </a:lnTo>
                <a:lnTo>
                  <a:pt x="37" y="141"/>
                </a:lnTo>
                <a:lnTo>
                  <a:pt x="41" y="141"/>
                </a:lnTo>
                <a:lnTo>
                  <a:pt x="44" y="141"/>
                </a:lnTo>
                <a:lnTo>
                  <a:pt x="45" y="141"/>
                </a:lnTo>
                <a:lnTo>
                  <a:pt x="45" y="145"/>
                </a:lnTo>
                <a:lnTo>
                  <a:pt x="47" y="148"/>
                </a:lnTo>
                <a:lnTo>
                  <a:pt x="47" y="151"/>
                </a:lnTo>
                <a:lnTo>
                  <a:pt x="47" y="152"/>
                </a:lnTo>
                <a:lnTo>
                  <a:pt x="51" y="152"/>
                </a:lnTo>
                <a:lnTo>
                  <a:pt x="56" y="152"/>
                </a:lnTo>
                <a:lnTo>
                  <a:pt x="64" y="152"/>
                </a:lnTo>
                <a:lnTo>
                  <a:pt x="72" y="152"/>
                </a:lnTo>
                <a:lnTo>
                  <a:pt x="80" y="151"/>
                </a:lnTo>
                <a:lnTo>
                  <a:pt x="88" y="151"/>
                </a:lnTo>
                <a:lnTo>
                  <a:pt x="94" y="150"/>
                </a:lnTo>
                <a:lnTo>
                  <a:pt x="100" y="147"/>
                </a:lnTo>
                <a:lnTo>
                  <a:pt x="97" y="172"/>
                </a:lnTo>
                <a:lnTo>
                  <a:pt x="92" y="217"/>
                </a:lnTo>
                <a:lnTo>
                  <a:pt x="86" y="265"/>
                </a:lnTo>
                <a:lnTo>
                  <a:pt x="85" y="298"/>
                </a:lnTo>
                <a:lnTo>
                  <a:pt x="92" y="298"/>
                </a:lnTo>
                <a:lnTo>
                  <a:pt x="101" y="298"/>
                </a:lnTo>
                <a:lnTo>
                  <a:pt x="109" y="298"/>
                </a:lnTo>
                <a:lnTo>
                  <a:pt x="113" y="298"/>
                </a:lnTo>
                <a:lnTo>
                  <a:pt x="119" y="316"/>
                </a:lnTo>
                <a:lnTo>
                  <a:pt x="125" y="340"/>
                </a:lnTo>
                <a:lnTo>
                  <a:pt x="129" y="361"/>
                </a:lnTo>
                <a:lnTo>
                  <a:pt x="130" y="372"/>
                </a:lnTo>
                <a:lnTo>
                  <a:pt x="123" y="376"/>
                </a:lnTo>
                <a:lnTo>
                  <a:pt x="113" y="380"/>
                </a:lnTo>
                <a:lnTo>
                  <a:pt x="102" y="383"/>
                </a:lnTo>
                <a:lnTo>
                  <a:pt x="96" y="385"/>
                </a:lnTo>
                <a:lnTo>
                  <a:pt x="92" y="388"/>
                </a:lnTo>
                <a:lnTo>
                  <a:pt x="90" y="392"/>
                </a:lnTo>
                <a:lnTo>
                  <a:pt x="93" y="397"/>
                </a:lnTo>
                <a:lnTo>
                  <a:pt x="100" y="398"/>
                </a:lnTo>
                <a:lnTo>
                  <a:pt x="105" y="398"/>
                </a:lnTo>
                <a:lnTo>
                  <a:pt x="113" y="398"/>
                </a:lnTo>
                <a:lnTo>
                  <a:pt x="123" y="398"/>
                </a:lnTo>
                <a:lnTo>
                  <a:pt x="134" y="397"/>
                </a:lnTo>
                <a:lnTo>
                  <a:pt x="143" y="397"/>
                </a:lnTo>
                <a:lnTo>
                  <a:pt x="151" y="397"/>
                </a:lnTo>
                <a:lnTo>
                  <a:pt x="156" y="397"/>
                </a:lnTo>
                <a:lnTo>
                  <a:pt x="159" y="397"/>
                </a:lnTo>
                <a:lnTo>
                  <a:pt x="156" y="381"/>
                </a:lnTo>
                <a:lnTo>
                  <a:pt x="152" y="363"/>
                </a:lnTo>
                <a:lnTo>
                  <a:pt x="147" y="336"/>
                </a:lnTo>
                <a:lnTo>
                  <a:pt x="145" y="301"/>
                </a:lnTo>
                <a:lnTo>
                  <a:pt x="155" y="299"/>
                </a:lnTo>
                <a:lnTo>
                  <a:pt x="163" y="299"/>
                </a:lnTo>
                <a:lnTo>
                  <a:pt x="167" y="299"/>
                </a:lnTo>
                <a:lnTo>
                  <a:pt x="168" y="299"/>
                </a:lnTo>
                <a:lnTo>
                  <a:pt x="174" y="303"/>
                </a:lnTo>
                <a:lnTo>
                  <a:pt x="172" y="339"/>
                </a:lnTo>
                <a:lnTo>
                  <a:pt x="171" y="364"/>
                </a:lnTo>
                <a:lnTo>
                  <a:pt x="170" y="383"/>
                </a:lnTo>
                <a:lnTo>
                  <a:pt x="168" y="397"/>
                </a:lnTo>
                <a:lnTo>
                  <a:pt x="171" y="397"/>
                </a:lnTo>
                <a:lnTo>
                  <a:pt x="176" y="397"/>
                </a:lnTo>
                <a:lnTo>
                  <a:pt x="184" y="397"/>
                </a:lnTo>
                <a:lnTo>
                  <a:pt x="195" y="397"/>
                </a:lnTo>
                <a:lnTo>
                  <a:pt x="204" y="398"/>
                </a:lnTo>
                <a:lnTo>
                  <a:pt x="215" y="398"/>
                </a:lnTo>
                <a:lnTo>
                  <a:pt x="223" y="398"/>
                </a:lnTo>
                <a:lnTo>
                  <a:pt x="228" y="398"/>
                </a:lnTo>
                <a:lnTo>
                  <a:pt x="234" y="397"/>
                </a:lnTo>
                <a:lnTo>
                  <a:pt x="237" y="392"/>
                </a:lnTo>
                <a:lnTo>
                  <a:pt x="236" y="388"/>
                </a:lnTo>
                <a:lnTo>
                  <a:pt x="232" y="385"/>
                </a:lnTo>
                <a:lnTo>
                  <a:pt x="225" y="383"/>
                </a:lnTo>
                <a:lnTo>
                  <a:pt x="215" y="380"/>
                </a:lnTo>
                <a:lnTo>
                  <a:pt x="204" y="376"/>
                </a:lnTo>
                <a:lnTo>
                  <a:pt x="197" y="372"/>
                </a:lnTo>
                <a:lnTo>
                  <a:pt x="197" y="361"/>
                </a:lnTo>
                <a:lnTo>
                  <a:pt x="197" y="340"/>
                </a:lnTo>
                <a:lnTo>
                  <a:pt x="200" y="316"/>
                </a:lnTo>
                <a:lnTo>
                  <a:pt x="204" y="298"/>
                </a:lnTo>
                <a:lnTo>
                  <a:pt x="215" y="298"/>
                </a:lnTo>
                <a:lnTo>
                  <a:pt x="224" y="298"/>
                </a:lnTo>
                <a:lnTo>
                  <a:pt x="233" y="298"/>
                </a:lnTo>
                <a:lnTo>
                  <a:pt x="236" y="298"/>
                </a:lnTo>
                <a:lnTo>
                  <a:pt x="232" y="287"/>
                </a:lnTo>
                <a:lnTo>
                  <a:pt x="228" y="270"/>
                </a:lnTo>
                <a:lnTo>
                  <a:pt x="221" y="248"/>
                </a:lnTo>
                <a:lnTo>
                  <a:pt x="215" y="224"/>
                </a:lnTo>
                <a:lnTo>
                  <a:pt x="208" y="199"/>
                </a:lnTo>
                <a:lnTo>
                  <a:pt x="201" y="176"/>
                </a:lnTo>
                <a:lnTo>
                  <a:pt x="196" y="159"/>
                </a:lnTo>
                <a:lnTo>
                  <a:pt x="191" y="147"/>
                </a:lnTo>
                <a:lnTo>
                  <a:pt x="196" y="148"/>
                </a:lnTo>
                <a:lnTo>
                  <a:pt x="203" y="150"/>
                </a:lnTo>
                <a:lnTo>
                  <a:pt x="211" y="151"/>
                </a:lnTo>
                <a:lnTo>
                  <a:pt x="220" y="152"/>
                </a:lnTo>
                <a:lnTo>
                  <a:pt x="229" y="152"/>
                </a:lnTo>
                <a:lnTo>
                  <a:pt x="236" y="154"/>
                </a:lnTo>
                <a:lnTo>
                  <a:pt x="241" y="154"/>
                </a:lnTo>
                <a:lnTo>
                  <a:pt x="242" y="154"/>
                </a:lnTo>
                <a:lnTo>
                  <a:pt x="242" y="152"/>
                </a:lnTo>
                <a:lnTo>
                  <a:pt x="242" y="147"/>
                </a:lnTo>
                <a:lnTo>
                  <a:pt x="242" y="143"/>
                </a:lnTo>
                <a:lnTo>
                  <a:pt x="242" y="139"/>
                </a:lnTo>
                <a:close/>
              </a:path>
            </a:pathLst>
          </a:custGeom>
          <a:solidFill>
            <a:schemeClr val="bg2"/>
          </a:solidFill>
          <a:ln w="9525" cap="flat" cmpd="sng">
            <a:noFill/>
            <a:prstDash val="solid"/>
            <a:round/>
            <a:headEnd type="none" w="med" len="med"/>
            <a:tailEnd type="none" w="med" len="med"/>
          </a:ln>
          <a:effectLst/>
        </p:spPr>
        <p:txBody>
          <a:bodyPr/>
          <a:lstStyle/>
          <a:p>
            <a:endParaRPr lang="el-GR"/>
          </a:p>
        </p:txBody>
      </p:sp>
      <p:sp>
        <p:nvSpPr>
          <p:cNvPr id="224315" name="Freeform 59"/>
          <p:cNvSpPr>
            <a:spLocks/>
          </p:cNvSpPr>
          <p:nvPr/>
        </p:nvSpPr>
        <p:spPr bwMode="auto">
          <a:xfrm>
            <a:off x="4618038" y="3860800"/>
            <a:ext cx="249237" cy="488950"/>
          </a:xfrm>
          <a:custGeom>
            <a:avLst/>
            <a:gdLst/>
            <a:ahLst/>
            <a:cxnLst>
              <a:cxn ang="0">
                <a:pos x="245" y="3"/>
              </a:cxn>
              <a:cxn ang="0">
                <a:pos x="194" y="10"/>
              </a:cxn>
              <a:cxn ang="0">
                <a:pos x="183" y="67"/>
              </a:cxn>
              <a:cxn ang="0">
                <a:pos x="184" y="104"/>
              </a:cxn>
              <a:cxn ang="0">
                <a:pos x="196" y="131"/>
              </a:cxn>
              <a:cxn ang="0">
                <a:pos x="188" y="140"/>
              </a:cxn>
              <a:cxn ang="0">
                <a:pos x="173" y="159"/>
              </a:cxn>
              <a:cxn ang="0">
                <a:pos x="147" y="167"/>
              </a:cxn>
              <a:cxn ang="0">
                <a:pos x="110" y="205"/>
              </a:cxn>
              <a:cxn ang="0">
                <a:pos x="98" y="286"/>
              </a:cxn>
              <a:cxn ang="0">
                <a:pos x="72" y="323"/>
              </a:cxn>
              <a:cxn ang="0">
                <a:pos x="33" y="381"/>
              </a:cxn>
              <a:cxn ang="0">
                <a:pos x="20" y="395"/>
              </a:cxn>
              <a:cxn ang="0">
                <a:pos x="0" y="434"/>
              </a:cxn>
              <a:cxn ang="0">
                <a:pos x="39" y="458"/>
              </a:cxn>
              <a:cxn ang="0">
                <a:pos x="56" y="439"/>
              </a:cxn>
              <a:cxn ang="0">
                <a:pos x="54" y="419"/>
              </a:cxn>
              <a:cxn ang="0">
                <a:pos x="68" y="418"/>
              </a:cxn>
              <a:cxn ang="0">
                <a:pos x="89" y="395"/>
              </a:cxn>
              <a:cxn ang="0">
                <a:pos x="124" y="357"/>
              </a:cxn>
              <a:cxn ang="0">
                <a:pos x="139" y="335"/>
              </a:cxn>
              <a:cxn ang="0">
                <a:pos x="142" y="374"/>
              </a:cxn>
              <a:cxn ang="0">
                <a:pos x="144" y="395"/>
              </a:cxn>
              <a:cxn ang="0">
                <a:pos x="138" y="532"/>
              </a:cxn>
              <a:cxn ang="0">
                <a:pos x="127" y="721"/>
              </a:cxn>
              <a:cxn ang="0">
                <a:pos x="97" y="775"/>
              </a:cxn>
              <a:cxn ang="0">
                <a:pos x="81" y="791"/>
              </a:cxn>
              <a:cxn ang="0">
                <a:pos x="109" y="800"/>
              </a:cxn>
              <a:cxn ang="0">
                <a:pos x="140" y="793"/>
              </a:cxn>
              <a:cxn ang="0">
                <a:pos x="175" y="786"/>
              </a:cxn>
              <a:cxn ang="0">
                <a:pos x="185" y="766"/>
              </a:cxn>
              <a:cxn ang="0">
                <a:pos x="197" y="637"/>
              </a:cxn>
              <a:cxn ang="0">
                <a:pos x="209" y="529"/>
              </a:cxn>
              <a:cxn ang="0">
                <a:pos x="233" y="587"/>
              </a:cxn>
              <a:cxn ang="0">
                <a:pos x="238" y="734"/>
              </a:cxn>
              <a:cxn ang="0">
                <a:pos x="246" y="786"/>
              </a:cxn>
              <a:cxn ang="0">
                <a:pos x="286" y="795"/>
              </a:cxn>
              <a:cxn ang="0">
                <a:pos x="311" y="801"/>
              </a:cxn>
              <a:cxn ang="0">
                <a:pos x="349" y="793"/>
              </a:cxn>
              <a:cxn ang="0">
                <a:pos x="323" y="775"/>
              </a:cxn>
              <a:cxn ang="0">
                <a:pos x="300" y="677"/>
              </a:cxn>
              <a:cxn ang="0">
                <a:pos x="292" y="487"/>
              </a:cxn>
              <a:cxn ang="0">
                <a:pos x="292" y="399"/>
              </a:cxn>
              <a:cxn ang="0">
                <a:pos x="299" y="337"/>
              </a:cxn>
              <a:cxn ang="0">
                <a:pos x="317" y="297"/>
              </a:cxn>
              <a:cxn ang="0">
                <a:pos x="335" y="356"/>
              </a:cxn>
              <a:cxn ang="0">
                <a:pos x="349" y="409"/>
              </a:cxn>
              <a:cxn ang="0">
                <a:pos x="357" y="430"/>
              </a:cxn>
              <a:cxn ang="0">
                <a:pos x="391" y="455"/>
              </a:cxn>
              <a:cxn ang="0">
                <a:pos x="411" y="426"/>
              </a:cxn>
              <a:cxn ang="0">
                <a:pos x="399" y="395"/>
              </a:cxn>
              <a:cxn ang="0">
                <a:pos x="387" y="345"/>
              </a:cxn>
              <a:cxn ang="0">
                <a:pos x="374" y="282"/>
              </a:cxn>
              <a:cxn ang="0">
                <a:pos x="345" y="227"/>
              </a:cxn>
              <a:cxn ang="0">
                <a:pos x="319" y="177"/>
              </a:cxn>
              <a:cxn ang="0">
                <a:pos x="279" y="157"/>
              </a:cxn>
              <a:cxn ang="0">
                <a:pos x="265" y="143"/>
              </a:cxn>
              <a:cxn ang="0">
                <a:pos x="261" y="124"/>
              </a:cxn>
              <a:cxn ang="0">
                <a:pos x="270" y="106"/>
              </a:cxn>
              <a:cxn ang="0">
                <a:pos x="279" y="45"/>
              </a:cxn>
            </a:cxnLst>
            <a:rect l="0" t="0" r="r" b="b"/>
            <a:pathLst>
              <a:path w="411" h="801">
                <a:moveTo>
                  <a:pt x="261" y="20"/>
                </a:moveTo>
                <a:lnTo>
                  <a:pt x="259" y="13"/>
                </a:lnTo>
                <a:lnTo>
                  <a:pt x="254" y="8"/>
                </a:lnTo>
                <a:lnTo>
                  <a:pt x="245" y="3"/>
                </a:lnTo>
                <a:lnTo>
                  <a:pt x="234" y="0"/>
                </a:lnTo>
                <a:lnTo>
                  <a:pt x="221" y="0"/>
                </a:lnTo>
                <a:lnTo>
                  <a:pt x="208" y="4"/>
                </a:lnTo>
                <a:lnTo>
                  <a:pt x="194" y="10"/>
                </a:lnTo>
                <a:lnTo>
                  <a:pt x="183" y="22"/>
                </a:lnTo>
                <a:lnTo>
                  <a:pt x="177" y="36"/>
                </a:lnTo>
                <a:lnTo>
                  <a:pt x="179" y="53"/>
                </a:lnTo>
                <a:lnTo>
                  <a:pt x="183" y="67"/>
                </a:lnTo>
                <a:lnTo>
                  <a:pt x="188" y="77"/>
                </a:lnTo>
                <a:lnTo>
                  <a:pt x="183" y="81"/>
                </a:lnTo>
                <a:lnTo>
                  <a:pt x="181" y="92"/>
                </a:lnTo>
                <a:lnTo>
                  <a:pt x="184" y="104"/>
                </a:lnTo>
                <a:lnTo>
                  <a:pt x="189" y="110"/>
                </a:lnTo>
                <a:lnTo>
                  <a:pt x="192" y="118"/>
                </a:lnTo>
                <a:lnTo>
                  <a:pt x="194" y="126"/>
                </a:lnTo>
                <a:lnTo>
                  <a:pt x="196" y="131"/>
                </a:lnTo>
                <a:lnTo>
                  <a:pt x="197" y="133"/>
                </a:lnTo>
                <a:lnTo>
                  <a:pt x="193" y="133"/>
                </a:lnTo>
                <a:lnTo>
                  <a:pt x="189" y="135"/>
                </a:lnTo>
                <a:lnTo>
                  <a:pt x="188" y="140"/>
                </a:lnTo>
                <a:lnTo>
                  <a:pt x="191" y="149"/>
                </a:lnTo>
                <a:lnTo>
                  <a:pt x="185" y="152"/>
                </a:lnTo>
                <a:lnTo>
                  <a:pt x="180" y="155"/>
                </a:lnTo>
                <a:lnTo>
                  <a:pt x="173" y="159"/>
                </a:lnTo>
                <a:lnTo>
                  <a:pt x="168" y="160"/>
                </a:lnTo>
                <a:lnTo>
                  <a:pt x="161" y="163"/>
                </a:lnTo>
                <a:lnTo>
                  <a:pt x="154" y="165"/>
                </a:lnTo>
                <a:lnTo>
                  <a:pt x="147" y="167"/>
                </a:lnTo>
                <a:lnTo>
                  <a:pt x="140" y="168"/>
                </a:lnTo>
                <a:lnTo>
                  <a:pt x="127" y="173"/>
                </a:lnTo>
                <a:lnTo>
                  <a:pt x="116" y="185"/>
                </a:lnTo>
                <a:lnTo>
                  <a:pt x="110" y="205"/>
                </a:lnTo>
                <a:lnTo>
                  <a:pt x="107" y="233"/>
                </a:lnTo>
                <a:lnTo>
                  <a:pt x="105" y="250"/>
                </a:lnTo>
                <a:lnTo>
                  <a:pt x="101" y="268"/>
                </a:lnTo>
                <a:lnTo>
                  <a:pt x="98" y="286"/>
                </a:lnTo>
                <a:lnTo>
                  <a:pt x="98" y="296"/>
                </a:lnTo>
                <a:lnTo>
                  <a:pt x="93" y="300"/>
                </a:lnTo>
                <a:lnTo>
                  <a:pt x="83" y="309"/>
                </a:lnTo>
                <a:lnTo>
                  <a:pt x="72" y="323"/>
                </a:lnTo>
                <a:lnTo>
                  <a:pt x="60" y="338"/>
                </a:lnTo>
                <a:lnTo>
                  <a:pt x="48" y="354"/>
                </a:lnTo>
                <a:lnTo>
                  <a:pt x="39" y="369"/>
                </a:lnTo>
                <a:lnTo>
                  <a:pt x="33" y="381"/>
                </a:lnTo>
                <a:lnTo>
                  <a:pt x="32" y="387"/>
                </a:lnTo>
                <a:lnTo>
                  <a:pt x="28" y="387"/>
                </a:lnTo>
                <a:lnTo>
                  <a:pt x="23" y="391"/>
                </a:lnTo>
                <a:lnTo>
                  <a:pt x="20" y="395"/>
                </a:lnTo>
                <a:lnTo>
                  <a:pt x="21" y="399"/>
                </a:lnTo>
                <a:lnTo>
                  <a:pt x="15" y="407"/>
                </a:lnTo>
                <a:lnTo>
                  <a:pt x="4" y="419"/>
                </a:lnTo>
                <a:lnTo>
                  <a:pt x="0" y="434"/>
                </a:lnTo>
                <a:lnTo>
                  <a:pt x="12" y="448"/>
                </a:lnTo>
                <a:lnTo>
                  <a:pt x="28" y="458"/>
                </a:lnTo>
                <a:lnTo>
                  <a:pt x="35" y="459"/>
                </a:lnTo>
                <a:lnTo>
                  <a:pt x="39" y="458"/>
                </a:lnTo>
                <a:lnTo>
                  <a:pt x="45" y="454"/>
                </a:lnTo>
                <a:lnTo>
                  <a:pt x="52" y="451"/>
                </a:lnTo>
                <a:lnTo>
                  <a:pt x="56" y="446"/>
                </a:lnTo>
                <a:lnTo>
                  <a:pt x="56" y="439"/>
                </a:lnTo>
                <a:lnTo>
                  <a:pt x="56" y="431"/>
                </a:lnTo>
                <a:lnTo>
                  <a:pt x="54" y="424"/>
                </a:lnTo>
                <a:lnTo>
                  <a:pt x="54" y="420"/>
                </a:lnTo>
                <a:lnTo>
                  <a:pt x="54" y="419"/>
                </a:lnTo>
                <a:lnTo>
                  <a:pt x="54" y="419"/>
                </a:lnTo>
                <a:lnTo>
                  <a:pt x="60" y="420"/>
                </a:lnTo>
                <a:lnTo>
                  <a:pt x="64" y="420"/>
                </a:lnTo>
                <a:lnTo>
                  <a:pt x="68" y="418"/>
                </a:lnTo>
                <a:lnTo>
                  <a:pt x="68" y="413"/>
                </a:lnTo>
                <a:lnTo>
                  <a:pt x="72" y="410"/>
                </a:lnTo>
                <a:lnTo>
                  <a:pt x="79" y="405"/>
                </a:lnTo>
                <a:lnTo>
                  <a:pt x="89" y="395"/>
                </a:lnTo>
                <a:lnTo>
                  <a:pt x="98" y="385"/>
                </a:lnTo>
                <a:lnTo>
                  <a:pt x="109" y="374"/>
                </a:lnTo>
                <a:lnTo>
                  <a:pt x="118" y="365"/>
                </a:lnTo>
                <a:lnTo>
                  <a:pt x="124" y="357"/>
                </a:lnTo>
                <a:lnTo>
                  <a:pt x="128" y="353"/>
                </a:lnTo>
                <a:lnTo>
                  <a:pt x="132" y="348"/>
                </a:lnTo>
                <a:lnTo>
                  <a:pt x="136" y="341"/>
                </a:lnTo>
                <a:lnTo>
                  <a:pt x="139" y="335"/>
                </a:lnTo>
                <a:lnTo>
                  <a:pt x="142" y="328"/>
                </a:lnTo>
                <a:lnTo>
                  <a:pt x="140" y="342"/>
                </a:lnTo>
                <a:lnTo>
                  <a:pt x="140" y="360"/>
                </a:lnTo>
                <a:lnTo>
                  <a:pt x="142" y="374"/>
                </a:lnTo>
                <a:lnTo>
                  <a:pt x="146" y="382"/>
                </a:lnTo>
                <a:lnTo>
                  <a:pt x="143" y="386"/>
                </a:lnTo>
                <a:lnTo>
                  <a:pt x="143" y="390"/>
                </a:lnTo>
                <a:lnTo>
                  <a:pt x="144" y="395"/>
                </a:lnTo>
                <a:lnTo>
                  <a:pt x="148" y="398"/>
                </a:lnTo>
                <a:lnTo>
                  <a:pt x="146" y="432"/>
                </a:lnTo>
                <a:lnTo>
                  <a:pt x="142" y="483"/>
                </a:lnTo>
                <a:lnTo>
                  <a:pt x="138" y="532"/>
                </a:lnTo>
                <a:lnTo>
                  <a:pt x="135" y="561"/>
                </a:lnTo>
                <a:lnTo>
                  <a:pt x="132" y="596"/>
                </a:lnTo>
                <a:lnTo>
                  <a:pt x="130" y="659"/>
                </a:lnTo>
                <a:lnTo>
                  <a:pt x="127" y="721"/>
                </a:lnTo>
                <a:lnTo>
                  <a:pt x="126" y="754"/>
                </a:lnTo>
                <a:lnTo>
                  <a:pt x="118" y="760"/>
                </a:lnTo>
                <a:lnTo>
                  <a:pt x="107" y="768"/>
                </a:lnTo>
                <a:lnTo>
                  <a:pt x="97" y="775"/>
                </a:lnTo>
                <a:lnTo>
                  <a:pt x="89" y="778"/>
                </a:lnTo>
                <a:lnTo>
                  <a:pt x="82" y="779"/>
                </a:lnTo>
                <a:lnTo>
                  <a:pt x="79" y="784"/>
                </a:lnTo>
                <a:lnTo>
                  <a:pt x="81" y="791"/>
                </a:lnTo>
                <a:lnTo>
                  <a:pt x="87" y="797"/>
                </a:lnTo>
                <a:lnTo>
                  <a:pt x="94" y="800"/>
                </a:lnTo>
                <a:lnTo>
                  <a:pt x="101" y="800"/>
                </a:lnTo>
                <a:lnTo>
                  <a:pt x="109" y="800"/>
                </a:lnTo>
                <a:lnTo>
                  <a:pt x="118" y="799"/>
                </a:lnTo>
                <a:lnTo>
                  <a:pt x="126" y="797"/>
                </a:lnTo>
                <a:lnTo>
                  <a:pt x="134" y="795"/>
                </a:lnTo>
                <a:lnTo>
                  <a:pt x="140" y="793"/>
                </a:lnTo>
                <a:lnTo>
                  <a:pt x="146" y="792"/>
                </a:lnTo>
                <a:lnTo>
                  <a:pt x="155" y="790"/>
                </a:lnTo>
                <a:lnTo>
                  <a:pt x="165" y="788"/>
                </a:lnTo>
                <a:lnTo>
                  <a:pt x="175" y="786"/>
                </a:lnTo>
                <a:lnTo>
                  <a:pt x="183" y="786"/>
                </a:lnTo>
                <a:lnTo>
                  <a:pt x="189" y="783"/>
                </a:lnTo>
                <a:lnTo>
                  <a:pt x="188" y="774"/>
                </a:lnTo>
                <a:lnTo>
                  <a:pt x="185" y="766"/>
                </a:lnTo>
                <a:lnTo>
                  <a:pt x="185" y="762"/>
                </a:lnTo>
                <a:lnTo>
                  <a:pt x="192" y="739"/>
                </a:lnTo>
                <a:lnTo>
                  <a:pt x="196" y="690"/>
                </a:lnTo>
                <a:lnTo>
                  <a:pt x="197" y="637"/>
                </a:lnTo>
                <a:lnTo>
                  <a:pt x="197" y="604"/>
                </a:lnTo>
                <a:lnTo>
                  <a:pt x="198" y="584"/>
                </a:lnTo>
                <a:lnTo>
                  <a:pt x="204" y="558"/>
                </a:lnTo>
                <a:lnTo>
                  <a:pt x="209" y="529"/>
                </a:lnTo>
                <a:lnTo>
                  <a:pt x="212" y="504"/>
                </a:lnTo>
                <a:lnTo>
                  <a:pt x="217" y="525"/>
                </a:lnTo>
                <a:lnTo>
                  <a:pt x="225" y="555"/>
                </a:lnTo>
                <a:lnTo>
                  <a:pt x="233" y="587"/>
                </a:lnTo>
                <a:lnTo>
                  <a:pt x="235" y="610"/>
                </a:lnTo>
                <a:lnTo>
                  <a:pt x="237" y="640"/>
                </a:lnTo>
                <a:lnTo>
                  <a:pt x="238" y="688"/>
                </a:lnTo>
                <a:lnTo>
                  <a:pt x="238" y="734"/>
                </a:lnTo>
                <a:lnTo>
                  <a:pt x="239" y="760"/>
                </a:lnTo>
                <a:lnTo>
                  <a:pt x="245" y="762"/>
                </a:lnTo>
                <a:lnTo>
                  <a:pt x="243" y="775"/>
                </a:lnTo>
                <a:lnTo>
                  <a:pt x="246" y="786"/>
                </a:lnTo>
                <a:lnTo>
                  <a:pt x="253" y="792"/>
                </a:lnTo>
                <a:lnTo>
                  <a:pt x="268" y="795"/>
                </a:lnTo>
                <a:lnTo>
                  <a:pt x="278" y="795"/>
                </a:lnTo>
                <a:lnTo>
                  <a:pt x="286" y="795"/>
                </a:lnTo>
                <a:lnTo>
                  <a:pt x="291" y="796"/>
                </a:lnTo>
                <a:lnTo>
                  <a:pt x="298" y="797"/>
                </a:lnTo>
                <a:lnTo>
                  <a:pt x="303" y="800"/>
                </a:lnTo>
                <a:lnTo>
                  <a:pt x="311" y="801"/>
                </a:lnTo>
                <a:lnTo>
                  <a:pt x="320" y="801"/>
                </a:lnTo>
                <a:lnTo>
                  <a:pt x="333" y="801"/>
                </a:lnTo>
                <a:lnTo>
                  <a:pt x="344" y="799"/>
                </a:lnTo>
                <a:lnTo>
                  <a:pt x="349" y="793"/>
                </a:lnTo>
                <a:lnTo>
                  <a:pt x="348" y="787"/>
                </a:lnTo>
                <a:lnTo>
                  <a:pt x="341" y="783"/>
                </a:lnTo>
                <a:lnTo>
                  <a:pt x="333" y="780"/>
                </a:lnTo>
                <a:lnTo>
                  <a:pt x="323" y="775"/>
                </a:lnTo>
                <a:lnTo>
                  <a:pt x="313" y="768"/>
                </a:lnTo>
                <a:lnTo>
                  <a:pt x="307" y="763"/>
                </a:lnTo>
                <a:lnTo>
                  <a:pt x="304" y="730"/>
                </a:lnTo>
                <a:lnTo>
                  <a:pt x="300" y="677"/>
                </a:lnTo>
                <a:lnTo>
                  <a:pt x="296" y="622"/>
                </a:lnTo>
                <a:lnTo>
                  <a:pt x="294" y="582"/>
                </a:lnTo>
                <a:lnTo>
                  <a:pt x="294" y="541"/>
                </a:lnTo>
                <a:lnTo>
                  <a:pt x="292" y="487"/>
                </a:lnTo>
                <a:lnTo>
                  <a:pt x="291" y="436"/>
                </a:lnTo>
                <a:lnTo>
                  <a:pt x="287" y="407"/>
                </a:lnTo>
                <a:lnTo>
                  <a:pt x="291" y="405"/>
                </a:lnTo>
                <a:lnTo>
                  <a:pt x="292" y="399"/>
                </a:lnTo>
                <a:lnTo>
                  <a:pt x="292" y="393"/>
                </a:lnTo>
                <a:lnTo>
                  <a:pt x="290" y="390"/>
                </a:lnTo>
                <a:lnTo>
                  <a:pt x="295" y="370"/>
                </a:lnTo>
                <a:lnTo>
                  <a:pt x="299" y="337"/>
                </a:lnTo>
                <a:lnTo>
                  <a:pt x="302" y="301"/>
                </a:lnTo>
                <a:lnTo>
                  <a:pt x="303" y="275"/>
                </a:lnTo>
                <a:lnTo>
                  <a:pt x="311" y="287"/>
                </a:lnTo>
                <a:lnTo>
                  <a:pt x="317" y="297"/>
                </a:lnTo>
                <a:lnTo>
                  <a:pt x="324" y="307"/>
                </a:lnTo>
                <a:lnTo>
                  <a:pt x="329" y="311"/>
                </a:lnTo>
                <a:lnTo>
                  <a:pt x="331" y="328"/>
                </a:lnTo>
                <a:lnTo>
                  <a:pt x="335" y="356"/>
                </a:lnTo>
                <a:lnTo>
                  <a:pt x="340" y="382"/>
                </a:lnTo>
                <a:lnTo>
                  <a:pt x="346" y="397"/>
                </a:lnTo>
                <a:lnTo>
                  <a:pt x="346" y="402"/>
                </a:lnTo>
                <a:lnTo>
                  <a:pt x="349" y="409"/>
                </a:lnTo>
                <a:lnTo>
                  <a:pt x="353" y="413"/>
                </a:lnTo>
                <a:lnTo>
                  <a:pt x="360" y="414"/>
                </a:lnTo>
                <a:lnTo>
                  <a:pt x="358" y="422"/>
                </a:lnTo>
                <a:lnTo>
                  <a:pt x="357" y="430"/>
                </a:lnTo>
                <a:lnTo>
                  <a:pt x="361" y="439"/>
                </a:lnTo>
                <a:lnTo>
                  <a:pt x="370" y="447"/>
                </a:lnTo>
                <a:lnTo>
                  <a:pt x="382" y="454"/>
                </a:lnTo>
                <a:lnTo>
                  <a:pt x="391" y="455"/>
                </a:lnTo>
                <a:lnTo>
                  <a:pt x="399" y="454"/>
                </a:lnTo>
                <a:lnTo>
                  <a:pt x="406" y="448"/>
                </a:lnTo>
                <a:lnTo>
                  <a:pt x="411" y="439"/>
                </a:lnTo>
                <a:lnTo>
                  <a:pt x="411" y="426"/>
                </a:lnTo>
                <a:lnTo>
                  <a:pt x="407" y="414"/>
                </a:lnTo>
                <a:lnTo>
                  <a:pt x="397" y="406"/>
                </a:lnTo>
                <a:lnTo>
                  <a:pt x="399" y="401"/>
                </a:lnTo>
                <a:lnTo>
                  <a:pt x="399" y="395"/>
                </a:lnTo>
                <a:lnTo>
                  <a:pt x="395" y="390"/>
                </a:lnTo>
                <a:lnTo>
                  <a:pt x="393" y="389"/>
                </a:lnTo>
                <a:lnTo>
                  <a:pt x="391" y="372"/>
                </a:lnTo>
                <a:lnTo>
                  <a:pt x="387" y="345"/>
                </a:lnTo>
                <a:lnTo>
                  <a:pt x="383" y="319"/>
                </a:lnTo>
                <a:lnTo>
                  <a:pt x="382" y="300"/>
                </a:lnTo>
                <a:lnTo>
                  <a:pt x="381" y="291"/>
                </a:lnTo>
                <a:lnTo>
                  <a:pt x="374" y="282"/>
                </a:lnTo>
                <a:lnTo>
                  <a:pt x="368" y="274"/>
                </a:lnTo>
                <a:lnTo>
                  <a:pt x="364" y="266"/>
                </a:lnTo>
                <a:lnTo>
                  <a:pt x="357" y="251"/>
                </a:lnTo>
                <a:lnTo>
                  <a:pt x="345" y="227"/>
                </a:lnTo>
                <a:lnTo>
                  <a:pt x="333" y="204"/>
                </a:lnTo>
                <a:lnTo>
                  <a:pt x="328" y="188"/>
                </a:lnTo>
                <a:lnTo>
                  <a:pt x="325" y="182"/>
                </a:lnTo>
                <a:lnTo>
                  <a:pt x="319" y="177"/>
                </a:lnTo>
                <a:lnTo>
                  <a:pt x="311" y="172"/>
                </a:lnTo>
                <a:lnTo>
                  <a:pt x="300" y="167"/>
                </a:lnTo>
                <a:lnTo>
                  <a:pt x="290" y="161"/>
                </a:lnTo>
                <a:lnTo>
                  <a:pt x="279" y="157"/>
                </a:lnTo>
                <a:lnTo>
                  <a:pt x="270" y="155"/>
                </a:lnTo>
                <a:lnTo>
                  <a:pt x="263" y="153"/>
                </a:lnTo>
                <a:lnTo>
                  <a:pt x="265" y="148"/>
                </a:lnTo>
                <a:lnTo>
                  <a:pt x="265" y="143"/>
                </a:lnTo>
                <a:lnTo>
                  <a:pt x="262" y="137"/>
                </a:lnTo>
                <a:lnTo>
                  <a:pt x="255" y="136"/>
                </a:lnTo>
                <a:lnTo>
                  <a:pt x="258" y="131"/>
                </a:lnTo>
                <a:lnTo>
                  <a:pt x="261" y="124"/>
                </a:lnTo>
                <a:lnTo>
                  <a:pt x="262" y="120"/>
                </a:lnTo>
                <a:lnTo>
                  <a:pt x="262" y="118"/>
                </a:lnTo>
                <a:lnTo>
                  <a:pt x="266" y="114"/>
                </a:lnTo>
                <a:lnTo>
                  <a:pt x="270" y="106"/>
                </a:lnTo>
                <a:lnTo>
                  <a:pt x="271" y="96"/>
                </a:lnTo>
                <a:lnTo>
                  <a:pt x="270" y="90"/>
                </a:lnTo>
                <a:lnTo>
                  <a:pt x="276" y="71"/>
                </a:lnTo>
                <a:lnTo>
                  <a:pt x="279" y="45"/>
                </a:lnTo>
                <a:lnTo>
                  <a:pt x="276" y="24"/>
                </a:lnTo>
                <a:lnTo>
                  <a:pt x="261" y="20"/>
                </a:lnTo>
                <a:close/>
              </a:path>
            </a:pathLst>
          </a:custGeom>
          <a:solidFill>
            <a:srgbClr val="96969A"/>
          </a:solidFill>
          <a:ln w="9525">
            <a:noFill/>
            <a:round/>
            <a:headEnd/>
            <a:tailEnd/>
          </a:ln>
        </p:spPr>
        <p:txBody>
          <a:bodyPr/>
          <a:lstStyle/>
          <a:p>
            <a:endParaRPr lang="el-GR"/>
          </a:p>
        </p:txBody>
      </p:sp>
      <p:sp>
        <p:nvSpPr>
          <p:cNvPr id="224316" name="Freeform 60"/>
          <p:cNvSpPr>
            <a:spLocks/>
          </p:cNvSpPr>
          <p:nvPr/>
        </p:nvSpPr>
        <p:spPr bwMode="auto">
          <a:xfrm>
            <a:off x="4840288" y="4111625"/>
            <a:ext cx="185737" cy="238125"/>
          </a:xfrm>
          <a:custGeom>
            <a:avLst/>
            <a:gdLst/>
            <a:ahLst/>
            <a:cxnLst>
              <a:cxn ang="0">
                <a:pos x="193" y="106"/>
              </a:cxn>
              <a:cxn ang="0">
                <a:pos x="207" y="92"/>
              </a:cxn>
              <a:cxn ang="0">
                <a:pos x="228" y="73"/>
              </a:cxn>
              <a:cxn ang="0">
                <a:pos x="263" y="37"/>
              </a:cxn>
              <a:cxn ang="0">
                <a:pos x="269" y="17"/>
              </a:cxn>
              <a:cxn ang="0">
                <a:pos x="290" y="1"/>
              </a:cxn>
              <a:cxn ang="0">
                <a:pos x="305" y="20"/>
              </a:cxn>
              <a:cxn ang="0">
                <a:pos x="293" y="40"/>
              </a:cxn>
              <a:cxn ang="0">
                <a:pos x="272" y="67"/>
              </a:cxn>
              <a:cxn ang="0">
                <a:pos x="240" y="106"/>
              </a:cxn>
              <a:cxn ang="0">
                <a:pos x="218" y="140"/>
              </a:cxn>
              <a:cxn ang="0">
                <a:pos x="223" y="206"/>
              </a:cxn>
              <a:cxn ang="0">
                <a:pos x="249" y="271"/>
              </a:cxn>
              <a:cxn ang="0">
                <a:pos x="230" y="311"/>
              </a:cxn>
              <a:cxn ang="0">
                <a:pos x="231" y="352"/>
              </a:cxn>
              <a:cxn ang="0">
                <a:pos x="197" y="339"/>
              </a:cxn>
              <a:cxn ang="0">
                <a:pos x="185" y="295"/>
              </a:cxn>
              <a:cxn ang="0">
                <a:pos x="203" y="279"/>
              </a:cxn>
              <a:cxn ang="0">
                <a:pos x="181" y="255"/>
              </a:cxn>
              <a:cxn ang="0">
                <a:pos x="150" y="282"/>
              </a:cxn>
              <a:cxn ang="0">
                <a:pos x="162" y="324"/>
              </a:cxn>
              <a:cxn ang="0">
                <a:pos x="169" y="353"/>
              </a:cxn>
              <a:cxn ang="0">
                <a:pos x="138" y="390"/>
              </a:cxn>
              <a:cxn ang="0">
                <a:pos x="133" y="358"/>
              </a:cxn>
              <a:cxn ang="0">
                <a:pos x="134" y="349"/>
              </a:cxn>
              <a:cxn ang="0">
                <a:pos x="109" y="309"/>
              </a:cxn>
              <a:cxn ang="0">
                <a:pos x="113" y="238"/>
              </a:cxn>
              <a:cxn ang="0">
                <a:pos x="107" y="164"/>
              </a:cxn>
              <a:cxn ang="0">
                <a:pos x="67" y="115"/>
              </a:cxn>
              <a:cxn ang="0">
                <a:pos x="64" y="102"/>
              </a:cxn>
              <a:cxn ang="0">
                <a:pos x="51" y="78"/>
              </a:cxn>
              <a:cxn ang="0">
                <a:pos x="26" y="44"/>
              </a:cxn>
              <a:cxn ang="0">
                <a:pos x="13" y="33"/>
              </a:cxn>
              <a:cxn ang="0">
                <a:pos x="1" y="16"/>
              </a:cxn>
              <a:cxn ang="0">
                <a:pos x="23" y="0"/>
              </a:cxn>
              <a:cxn ang="0">
                <a:pos x="38" y="16"/>
              </a:cxn>
              <a:cxn ang="0">
                <a:pos x="58" y="41"/>
              </a:cxn>
              <a:cxn ang="0">
                <a:pos x="84" y="73"/>
              </a:cxn>
              <a:cxn ang="0">
                <a:pos x="115" y="95"/>
              </a:cxn>
              <a:cxn ang="0">
                <a:pos x="117" y="92"/>
              </a:cxn>
              <a:cxn ang="0">
                <a:pos x="117" y="85"/>
              </a:cxn>
              <a:cxn ang="0">
                <a:pos x="104" y="63"/>
              </a:cxn>
              <a:cxn ang="0">
                <a:pos x="105" y="21"/>
              </a:cxn>
              <a:cxn ang="0">
                <a:pos x="141" y="7"/>
              </a:cxn>
              <a:cxn ang="0">
                <a:pos x="179" y="13"/>
              </a:cxn>
              <a:cxn ang="0">
                <a:pos x="191" y="50"/>
              </a:cxn>
              <a:cxn ang="0">
                <a:pos x="195" y="78"/>
              </a:cxn>
              <a:cxn ang="0">
                <a:pos x="183" y="104"/>
              </a:cxn>
            </a:cxnLst>
            <a:rect l="0" t="0" r="r" b="b"/>
            <a:pathLst>
              <a:path w="305" h="390">
                <a:moveTo>
                  <a:pt x="179" y="108"/>
                </a:moveTo>
                <a:lnTo>
                  <a:pt x="182" y="108"/>
                </a:lnTo>
                <a:lnTo>
                  <a:pt x="186" y="107"/>
                </a:lnTo>
                <a:lnTo>
                  <a:pt x="193" y="106"/>
                </a:lnTo>
                <a:lnTo>
                  <a:pt x="197" y="106"/>
                </a:lnTo>
                <a:lnTo>
                  <a:pt x="198" y="103"/>
                </a:lnTo>
                <a:lnTo>
                  <a:pt x="203" y="98"/>
                </a:lnTo>
                <a:lnTo>
                  <a:pt x="207" y="92"/>
                </a:lnTo>
                <a:lnTo>
                  <a:pt x="212" y="91"/>
                </a:lnTo>
                <a:lnTo>
                  <a:pt x="215" y="87"/>
                </a:lnTo>
                <a:lnTo>
                  <a:pt x="220" y="81"/>
                </a:lnTo>
                <a:lnTo>
                  <a:pt x="228" y="73"/>
                </a:lnTo>
                <a:lnTo>
                  <a:pt x="238" y="63"/>
                </a:lnTo>
                <a:lnTo>
                  <a:pt x="247" y="53"/>
                </a:lnTo>
                <a:lnTo>
                  <a:pt x="255" y="44"/>
                </a:lnTo>
                <a:lnTo>
                  <a:pt x="263" y="37"/>
                </a:lnTo>
                <a:lnTo>
                  <a:pt x="268" y="32"/>
                </a:lnTo>
                <a:lnTo>
                  <a:pt x="269" y="29"/>
                </a:lnTo>
                <a:lnTo>
                  <a:pt x="269" y="24"/>
                </a:lnTo>
                <a:lnTo>
                  <a:pt x="269" y="17"/>
                </a:lnTo>
                <a:lnTo>
                  <a:pt x="271" y="10"/>
                </a:lnTo>
                <a:lnTo>
                  <a:pt x="275" y="5"/>
                </a:lnTo>
                <a:lnTo>
                  <a:pt x="282" y="1"/>
                </a:lnTo>
                <a:lnTo>
                  <a:pt x="290" y="1"/>
                </a:lnTo>
                <a:lnTo>
                  <a:pt x="296" y="5"/>
                </a:lnTo>
                <a:lnTo>
                  <a:pt x="300" y="10"/>
                </a:lnTo>
                <a:lnTo>
                  <a:pt x="304" y="14"/>
                </a:lnTo>
                <a:lnTo>
                  <a:pt x="305" y="20"/>
                </a:lnTo>
                <a:lnTo>
                  <a:pt x="305" y="25"/>
                </a:lnTo>
                <a:lnTo>
                  <a:pt x="302" y="30"/>
                </a:lnTo>
                <a:lnTo>
                  <a:pt x="298" y="36"/>
                </a:lnTo>
                <a:lnTo>
                  <a:pt x="293" y="40"/>
                </a:lnTo>
                <a:lnTo>
                  <a:pt x="286" y="44"/>
                </a:lnTo>
                <a:lnTo>
                  <a:pt x="284" y="50"/>
                </a:lnTo>
                <a:lnTo>
                  <a:pt x="279" y="58"/>
                </a:lnTo>
                <a:lnTo>
                  <a:pt x="272" y="67"/>
                </a:lnTo>
                <a:lnTo>
                  <a:pt x="264" y="78"/>
                </a:lnTo>
                <a:lnTo>
                  <a:pt x="256" y="89"/>
                </a:lnTo>
                <a:lnTo>
                  <a:pt x="248" y="98"/>
                </a:lnTo>
                <a:lnTo>
                  <a:pt x="240" y="106"/>
                </a:lnTo>
                <a:lnTo>
                  <a:pt x="235" y="112"/>
                </a:lnTo>
                <a:lnTo>
                  <a:pt x="236" y="120"/>
                </a:lnTo>
                <a:lnTo>
                  <a:pt x="228" y="131"/>
                </a:lnTo>
                <a:lnTo>
                  <a:pt x="218" y="140"/>
                </a:lnTo>
                <a:lnTo>
                  <a:pt x="212" y="149"/>
                </a:lnTo>
                <a:lnTo>
                  <a:pt x="215" y="164"/>
                </a:lnTo>
                <a:lnTo>
                  <a:pt x="219" y="186"/>
                </a:lnTo>
                <a:lnTo>
                  <a:pt x="223" y="206"/>
                </a:lnTo>
                <a:lnTo>
                  <a:pt x="222" y="217"/>
                </a:lnTo>
                <a:lnTo>
                  <a:pt x="231" y="231"/>
                </a:lnTo>
                <a:lnTo>
                  <a:pt x="241" y="251"/>
                </a:lnTo>
                <a:lnTo>
                  <a:pt x="249" y="271"/>
                </a:lnTo>
                <a:lnTo>
                  <a:pt x="249" y="283"/>
                </a:lnTo>
                <a:lnTo>
                  <a:pt x="243" y="290"/>
                </a:lnTo>
                <a:lnTo>
                  <a:pt x="236" y="300"/>
                </a:lnTo>
                <a:lnTo>
                  <a:pt x="230" y="311"/>
                </a:lnTo>
                <a:lnTo>
                  <a:pt x="222" y="321"/>
                </a:lnTo>
                <a:lnTo>
                  <a:pt x="226" y="329"/>
                </a:lnTo>
                <a:lnTo>
                  <a:pt x="231" y="340"/>
                </a:lnTo>
                <a:lnTo>
                  <a:pt x="231" y="352"/>
                </a:lnTo>
                <a:lnTo>
                  <a:pt x="224" y="358"/>
                </a:lnTo>
                <a:lnTo>
                  <a:pt x="214" y="357"/>
                </a:lnTo>
                <a:lnTo>
                  <a:pt x="206" y="349"/>
                </a:lnTo>
                <a:lnTo>
                  <a:pt x="197" y="339"/>
                </a:lnTo>
                <a:lnTo>
                  <a:pt x="186" y="324"/>
                </a:lnTo>
                <a:lnTo>
                  <a:pt x="179" y="311"/>
                </a:lnTo>
                <a:lnTo>
                  <a:pt x="181" y="301"/>
                </a:lnTo>
                <a:lnTo>
                  <a:pt x="185" y="295"/>
                </a:lnTo>
                <a:lnTo>
                  <a:pt x="191" y="292"/>
                </a:lnTo>
                <a:lnTo>
                  <a:pt x="195" y="290"/>
                </a:lnTo>
                <a:lnTo>
                  <a:pt x="199" y="284"/>
                </a:lnTo>
                <a:lnTo>
                  <a:pt x="203" y="279"/>
                </a:lnTo>
                <a:lnTo>
                  <a:pt x="207" y="272"/>
                </a:lnTo>
                <a:lnTo>
                  <a:pt x="199" y="264"/>
                </a:lnTo>
                <a:lnTo>
                  <a:pt x="190" y="258"/>
                </a:lnTo>
                <a:lnTo>
                  <a:pt x="181" y="255"/>
                </a:lnTo>
                <a:lnTo>
                  <a:pt x="173" y="257"/>
                </a:lnTo>
                <a:lnTo>
                  <a:pt x="165" y="263"/>
                </a:lnTo>
                <a:lnTo>
                  <a:pt x="158" y="272"/>
                </a:lnTo>
                <a:lnTo>
                  <a:pt x="150" y="282"/>
                </a:lnTo>
                <a:lnTo>
                  <a:pt x="142" y="290"/>
                </a:lnTo>
                <a:lnTo>
                  <a:pt x="154" y="303"/>
                </a:lnTo>
                <a:lnTo>
                  <a:pt x="161" y="315"/>
                </a:lnTo>
                <a:lnTo>
                  <a:pt x="162" y="324"/>
                </a:lnTo>
                <a:lnTo>
                  <a:pt x="161" y="328"/>
                </a:lnTo>
                <a:lnTo>
                  <a:pt x="171" y="335"/>
                </a:lnTo>
                <a:lnTo>
                  <a:pt x="173" y="344"/>
                </a:lnTo>
                <a:lnTo>
                  <a:pt x="169" y="353"/>
                </a:lnTo>
                <a:lnTo>
                  <a:pt x="164" y="365"/>
                </a:lnTo>
                <a:lnTo>
                  <a:pt x="157" y="376"/>
                </a:lnTo>
                <a:lnTo>
                  <a:pt x="149" y="385"/>
                </a:lnTo>
                <a:lnTo>
                  <a:pt x="138" y="390"/>
                </a:lnTo>
                <a:lnTo>
                  <a:pt x="129" y="389"/>
                </a:lnTo>
                <a:lnTo>
                  <a:pt x="125" y="382"/>
                </a:lnTo>
                <a:lnTo>
                  <a:pt x="128" y="370"/>
                </a:lnTo>
                <a:lnTo>
                  <a:pt x="133" y="358"/>
                </a:lnTo>
                <a:lnTo>
                  <a:pt x="137" y="349"/>
                </a:lnTo>
                <a:lnTo>
                  <a:pt x="137" y="349"/>
                </a:lnTo>
                <a:lnTo>
                  <a:pt x="136" y="349"/>
                </a:lnTo>
                <a:lnTo>
                  <a:pt x="134" y="349"/>
                </a:lnTo>
                <a:lnTo>
                  <a:pt x="130" y="349"/>
                </a:lnTo>
                <a:lnTo>
                  <a:pt x="128" y="342"/>
                </a:lnTo>
                <a:lnTo>
                  <a:pt x="119" y="327"/>
                </a:lnTo>
                <a:lnTo>
                  <a:pt x="109" y="309"/>
                </a:lnTo>
                <a:lnTo>
                  <a:pt x="99" y="298"/>
                </a:lnTo>
                <a:lnTo>
                  <a:pt x="96" y="284"/>
                </a:lnTo>
                <a:lnTo>
                  <a:pt x="103" y="262"/>
                </a:lnTo>
                <a:lnTo>
                  <a:pt x="113" y="238"/>
                </a:lnTo>
                <a:lnTo>
                  <a:pt x="123" y="219"/>
                </a:lnTo>
                <a:lnTo>
                  <a:pt x="115" y="210"/>
                </a:lnTo>
                <a:lnTo>
                  <a:pt x="111" y="190"/>
                </a:lnTo>
                <a:lnTo>
                  <a:pt x="107" y="164"/>
                </a:lnTo>
                <a:lnTo>
                  <a:pt x="99" y="139"/>
                </a:lnTo>
                <a:lnTo>
                  <a:pt x="83" y="128"/>
                </a:lnTo>
                <a:lnTo>
                  <a:pt x="72" y="122"/>
                </a:lnTo>
                <a:lnTo>
                  <a:pt x="67" y="115"/>
                </a:lnTo>
                <a:lnTo>
                  <a:pt x="63" y="111"/>
                </a:lnTo>
                <a:lnTo>
                  <a:pt x="63" y="107"/>
                </a:lnTo>
                <a:lnTo>
                  <a:pt x="63" y="104"/>
                </a:lnTo>
                <a:lnTo>
                  <a:pt x="64" y="102"/>
                </a:lnTo>
                <a:lnTo>
                  <a:pt x="66" y="98"/>
                </a:lnTo>
                <a:lnTo>
                  <a:pt x="63" y="92"/>
                </a:lnTo>
                <a:lnTo>
                  <a:pt x="58" y="86"/>
                </a:lnTo>
                <a:lnTo>
                  <a:pt x="51" y="78"/>
                </a:lnTo>
                <a:lnTo>
                  <a:pt x="43" y="69"/>
                </a:lnTo>
                <a:lnTo>
                  <a:pt x="37" y="59"/>
                </a:lnTo>
                <a:lnTo>
                  <a:pt x="30" y="51"/>
                </a:lnTo>
                <a:lnTo>
                  <a:pt x="26" y="44"/>
                </a:lnTo>
                <a:lnTo>
                  <a:pt x="23" y="38"/>
                </a:lnTo>
                <a:lnTo>
                  <a:pt x="21" y="36"/>
                </a:lnTo>
                <a:lnTo>
                  <a:pt x="18" y="34"/>
                </a:lnTo>
                <a:lnTo>
                  <a:pt x="13" y="33"/>
                </a:lnTo>
                <a:lnTo>
                  <a:pt x="9" y="33"/>
                </a:lnTo>
                <a:lnTo>
                  <a:pt x="1" y="28"/>
                </a:lnTo>
                <a:lnTo>
                  <a:pt x="0" y="22"/>
                </a:lnTo>
                <a:lnTo>
                  <a:pt x="1" y="16"/>
                </a:lnTo>
                <a:lnTo>
                  <a:pt x="5" y="9"/>
                </a:lnTo>
                <a:lnTo>
                  <a:pt x="10" y="3"/>
                </a:lnTo>
                <a:lnTo>
                  <a:pt x="17" y="0"/>
                </a:lnTo>
                <a:lnTo>
                  <a:pt x="23" y="0"/>
                </a:lnTo>
                <a:lnTo>
                  <a:pt x="30" y="3"/>
                </a:lnTo>
                <a:lnTo>
                  <a:pt x="34" y="7"/>
                </a:lnTo>
                <a:lnTo>
                  <a:pt x="37" y="10"/>
                </a:lnTo>
                <a:lnTo>
                  <a:pt x="38" y="16"/>
                </a:lnTo>
                <a:lnTo>
                  <a:pt x="39" y="24"/>
                </a:lnTo>
                <a:lnTo>
                  <a:pt x="45" y="28"/>
                </a:lnTo>
                <a:lnTo>
                  <a:pt x="51" y="33"/>
                </a:lnTo>
                <a:lnTo>
                  <a:pt x="58" y="41"/>
                </a:lnTo>
                <a:lnTo>
                  <a:pt x="66" y="49"/>
                </a:lnTo>
                <a:lnTo>
                  <a:pt x="72" y="57"/>
                </a:lnTo>
                <a:lnTo>
                  <a:pt x="79" y="65"/>
                </a:lnTo>
                <a:lnTo>
                  <a:pt x="84" y="73"/>
                </a:lnTo>
                <a:lnTo>
                  <a:pt x="88" y="79"/>
                </a:lnTo>
                <a:lnTo>
                  <a:pt x="95" y="79"/>
                </a:lnTo>
                <a:lnTo>
                  <a:pt x="104" y="86"/>
                </a:lnTo>
                <a:lnTo>
                  <a:pt x="115" y="95"/>
                </a:lnTo>
                <a:lnTo>
                  <a:pt x="123" y="103"/>
                </a:lnTo>
                <a:lnTo>
                  <a:pt x="121" y="102"/>
                </a:lnTo>
                <a:lnTo>
                  <a:pt x="120" y="98"/>
                </a:lnTo>
                <a:lnTo>
                  <a:pt x="117" y="92"/>
                </a:lnTo>
                <a:lnTo>
                  <a:pt x="116" y="86"/>
                </a:lnTo>
                <a:lnTo>
                  <a:pt x="116" y="82"/>
                </a:lnTo>
                <a:lnTo>
                  <a:pt x="117" y="83"/>
                </a:lnTo>
                <a:lnTo>
                  <a:pt x="117" y="85"/>
                </a:lnTo>
                <a:lnTo>
                  <a:pt x="112" y="83"/>
                </a:lnTo>
                <a:lnTo>
                  <a:pt x="107" y="78"/>
                </a:lnTo>
                <a:lnTo>
                  <a:pt x="104" y="70"/>
                </a:lnTo>
                <a:lnTo>
                  <a:pt x="104" y="63"/>
                </a:lnTo>
                <a:lnTo>
                  <a:pt x="107" y="61"/>
                </a:lnTo>
                <a:lnTo>
                  <a:pt x="101" y="45"/>
                </a:lnTo>
                <a:lnTo>
                  <a:pt x="101" y="32"/>
                </a:lnTo>
                <a:lnTo>
                  <a:pt x="105" y="21"/>
                </a:lnTo>
                <a:lnTo>
                  <a:pt x="113" y="14"/>
                </a:lnTo>
                <a:lnTo>
                  <a:pt x="121" y="10"/>
                </a:lnTo>
                <a:lnTo>
                  <a:pt x="132" y="8"/>
                </a:lnTo>
                <a:lnTo>
                  <a:pt x="141" y="7"/>
                </a:lnTo>
                <a:lnTo>
                  <a:pt x="150" y="8"/>
                </a:lnTo>
                <a:lnTo>
                  <a:pt x="162" y="5"/>
                </a:lnTo>
                <a:lnTo>
                  <a:pt x="171" y="8"/>
                </a:lnTo>
                <a:lnTo>
                  <a:pt x="179" y="13"/>
                </a:lnTo>
                <a:lnTo>
                  <a:pt x="185" y="22"/>
                </a:lnTo>
                <a:lnTo>
                  <a:pt x="189" y="32"/>
                </a:lnTo>
                <a:lnTo>
                  <a:pt x="190" y="42"/>
                </a:lnTo>
                <a:lnTo>
                  <a:pt x="191" y="50"/>
                </a:lnTo>
                <a:lnTo>
                  <a:pt x="191" y="55"/>
                </a:lnTo>
                <a:lnTo>
                  <a:pt x="195" y="59"/>
                </a:lnTo>
                <a:lnTo>
                  <a:pt x="197" y="69"/>
                </a:lnTo>
                <a:lnTo>
                  <a:pt x="195" y="78"/>
                </a:lnTo>
                <a:lnTo>
                  <a:pt x="191" y="81"/>
                </a:lnTo>
                <a:lnTo>
                  <a:pt x="190" y="87"/>
                </a:lnTo>
                <a:lnTo>
                  <a:pt x="187" y="96"/>
                </a:lnTo>
                <a:lnTo>
                  <a:pt x="183" y="104"/>
                </a:lnTo>
                <a:lnTo>
                  <a:pt x="179" y="108"/>
                </a:lnTo>
                <a:close/>
              </a:path>
            </a:pathLst>
          </a:custGeom>
          <a:solidFill>
            <a:schemeClr val="bg2"/>
          </a:solidFill>
          <a:ln w="9525">
            <a:noFill/>
            <a:round/>
            <a:headEnd/>
            <a:tailEnd/>
          </a:ln>
        </p:spPr>
        <p:txBody>
          <a:bodyPr/>
          <a:lstStyle/>
          <a:p>
            <a:endParaRPr lang="el-GR"/>
          </a:p>
        </p:txBody>
      </p:sp>
      <p:sp>
        <p:nvSpPr>
          <p:cNvPr id="224317" name="Freeform 61"/>
          <p:cNvSpPr>
            <a:spLocks/>
          </p:cNvSpPr>
          <p:nvPr/>
        </p:nvSpPr>
        <p:spPr bwMode="auto">
          <a:xfrm>
            <a:off x="5000625" y="3938588"/>
            <a:ext cx="230188" cy="415925"/>
          </a:xfrm>
          <a:custGeom>
            <a:avLst/>
            <a:gdLst/>
            <a:ahLst/>
            <a:cxnLst>
              <a:cxn ang="0">
                <a:pos x="249" y="560"/>
              </a:cxn>
              <a:cxn ang="0">
                <a:pos x="279" y="630"/>
              </a:cxn>
              <a:cxn ang="0">
                <a:pos x="285" y="672"/>
              </a:cxn>
              <a:cxn ang="0">
                <a:pos x="314" y="666"/>
              </a:cxn>
              <a:cxn ang="0">
                <a:pos x="301" y="627"/>
              </a:cxn>
              <a:cxn ang="0">
                <a:pos x="284" y="554"/>
              </a:cxn>
              <a:cxn ang="0">
                <a:pos x="292" y="516"/>
              </a:cxn>
              <a:cxn ang="0">
                <a:pos x="257" y="427"/>
              </a:cxn>
              <a:cxn ang="0">
                <a:pos x="197" y="295"/>
              </a:cxn>
              <a:cxn ang="0">
                <a:pos x="211" y="281"/>
              </a:cxn>
              <a:cxn ang="0">
                <a:pos x="220" y="230"/>
              </a:cxn>
              <a:cxn ang="0">
                <a:pos x="245" y="259"/>
              </a:cxn>
              <a:cxn ang="0">
                <a:pos x="288" y="298"/>
              </a:cxn>
              <a:cxn ang="0">
                <a:pos x="346" y="322"/>
              </a:cxn>
              <a:cxn ang="0">
                <a:pos x="376" y="293"/>
              </a:cxn>
              <a:cxn ang="0">
                <a:pos x="350" y="290"/>
              </a:cxn>
              <a:cxn ang="0">
                <a:pos x="329" y="273"/>
              </a:cxn>
              <a:cxn ang="0">
                <a:pos x="292" y="245"/>
              </a:cxn>
              <a:cxn ang="0">
                <a:pos x="259" y="203"/>
              </a:cxn>
              <a:cxn ang="0">
                <a:pos x="226" y="164"/>
              </a:cxn>
              <a:cxn ang="0">
                <a:pos x="205" y="151"/>
              </a:cxn>
              <a:cxn ang="0">
                <a:pos x="175" y="138"/>
              </a:cxn>
              <a:cxn ang="0">
                <a:pos x="166" y="122"/>
              </a:cxn>
              <a:cxn ang="0">
                <a:pos x="173" y="95"/>
              </a:cxn>
              <a:cxn ang="0">
                <a:pos x="177" y="19"/>
              </a:cxn>
              <a:cxn ang="0">
                <a:pos x="84" y="16"/>
              </a:cxn>
              <a:cxn ang="0">
                <a:pos x="90" y="25"/>
              </a:cxn>
              <a:cxn ang="0">
                <a:pos x="91" y="50"/>
              </a:cxn>
              <a:cxn ang="0">
                <a:pos x="101" y="89"/>
              </a:cxn>
              <a:cxn ang="0">
                <a:pos x="120" y="121"/>
              </a:cxn>
              <a:cxn ang="0">
                <a:pos x="112" y="134"/>
              </a:cxn>
              <a:cxn ang="0">
                <a:pos x="86" y="160"/>
              </a:cxn>
              <a:cxn ang="0">
                <a:pos x="74" y="181"/>
              </a:cxn>
              <a:cxn ang="0">
                <a:pos x="58" y="283"/>
              </a:cxn>
              <a:cxn ang="0">
                <a:pos x="21" y="277"/>
              </a:cxn>
              <a:cxn ang="0">
                <a:pos x="4" y="323"/>
              </a:cxn>
              <a:cxn ang="0">
                <a:pos x="37" y="323"/>
              </a:cxn>
              <a:cxn ang="0">
                <a:pos x="54" y="336"/>
              </a:cxn>
              <a:cxn ang="0">
                <a:pos x="97" y="283"/>
              </a:cxn>
              <a:cxn ang="0">
                <a:pos x="115" y="281"/>
              </a:cxn>
              <a:cxn ang="0">
                <a:pos x="129" y="294"/>
              </a:cxn>
              <a:cxn ang="0">
                <a:pos x="107" y="527"/>
              </a:cxn>
              <a:cxn ang="0">
                <a:pos x="138" y="578"/>
              </a:cxn>
              <a:cxn ang="0">
                <a:pos x="137" y="642"/>
              </a:cxn>
              <a:cxn ang="0">
                <a:pos x="108" y="662"/>
              </a:cxn>
              <a:cxn ang="0">
                <a:pos x="116" y="672"/>
              </a:cxn>
              <a:cxn ang="0">
                <a:pos x="152" y="667"/>
              </a:cxn>
              <a:cxn ang="0">
                <a:pos x="170" y="671"/>
              </a:cxn>
              <a:cxn ang="0">
                <a:pos x="179" y="639"/>
              </a:cxn>
              <a:cxn ang="0">
                <a:pos x="170" y="577"/>
              </a:cxn>
              <a:cxn ang="0">
                <a:pos x="173" y="525"/>
              </a:cxn>
              <a:cxn ang="0">
                <a:pos x="211" y="523"/>
              </a:cxn>
            </a:cxnLst>
            <a:rect l="0" t="0" r="r" b="b"/>
            <a:pathLst>
              <a:path w="378" h="684">
                <a:moveTo>
                  <a:pt x="232" y="521"/>
                </a:moveTo>
                <a:lnTo>
                  <a:pt x="235" y="527"/>
                </a:lnTo>
                <a:lnTo>
                  <a:pt x="239" y="536"/>
                </a:lnTo>
                <a:lnTo>
                  <a:pt x="244" y="546"/>
                </a:lnTo>
                <a:lnTo>
                  <a:pt x="249" y="560"/>
                </a:lnTo>
                <a:lnTo>
                  <a:pt x="256" y="573"/>
                </a:lnTo>
                <a:lnTo>
                  <a:pt x="261" y="586"/>
                </a:lnTo>
                <a:lnTo>
                  <a:pt x="267" y="599"/>
                </a:lnTo>
                <a:lnTo>
                  <a:pt x="272" y="611"/>
                </a:lnTo>
                <a:lnTo>
                  <a:pt x="279" y="630"/>
                </a:lnTo>
                <a:lnTo>
                  <a:pt x="281" y="643"/>
                </a:lnTo>
                <a:lnTo>
                  <a:pt x="280" y="652"/>
                </a:lnTo>
                <a:lnTo>
                  <a:pt x="280" y="658"/>
                </a:lnTo>
                <a:lnTo>
                  <a:pt x="281" y="664"/>
                </a:lnTo>
                <a:lnTo>
                  <a:pt x="285" y="672"/>
                </a:lnTo>
                <a:lnTo>
                  <a:pt x="290" y="679"/>
                </a:lnTo>
                <a:lnTo>
                  <a:pt x="298" y="684"/>
                </a:lnTo>
                <a:lnTo>
                  <a:pt x="306" y="683"/>
                </a:lnTo>
                <a:lnTo>
                  <a:pt x="312" y="676"/>
                </a:lnTo>
                <a:lnTo>
                  <a:pt x="314" y="666"/>
                </a:lnTo>
                <a:lnTo>
                  <a:pt x="316" y="656"/>
                </a:lnTo>
                <a:lnTo>
                  <a:pt x="314" y="648"/>
                </a:lnTo>
                <a:lnTo>
                  <a:pt x="312" y="642"/>
                </a:lnTo>
                <a:lnTo>
                  <a:pt x="308" y="635"/>
                </a:lnTo>
                <a:lnTo>
                  <a:pt x="301" y="627"/>
                </a:lnTo>
                <a:lnTo>
                  <a:pt x="294" y="614"/>
                </a:lnTo>
                <a:lnTo>
                  <a:pt x="289" y="597"/>
                </a:lnTo>
                <a:lnTo>
                  <a:pt x="285" y="580"/>
                </a:lnTo>
                <a:lnTo>
                  <a:pt x="284" y="566"/>
                </a:lnTo>
                <a:lnTo>
                  <a:pt x="284" y="554"/>
                </a:lnTo>
                <a:lnTo>
                  <a:pt x="281" y="540"/>
                </a:lnTo>
                <a:lnTo>
                  <a:pt x="277" y="525"/>
                </a:lnTo>
                <a:lnTo>
                  <a:pt x="271" y="517"/>
                </a:lnTo>
                <a:lnTo>
                  <a:pt x="285" y="517"/>
                </a:lnTo>
                <a:lnTo>
                  <a:pt x="292" y="516"/>
                </a:lnTo>
                <a:lnTo>
                  <a:pt x="296" y="516"/>
                </a:lnTo>
                <a:lnTo>
                  <a:pt x="300" y="515"/>
                </a:lnTo>
                <a:lnTo>
                  <a:pt x="282" y="492"/>
                </a:lnTo>
                <a:lnTo>
                  <a:pt x="268" y="462"/>
                </a:lnTo>
                <a:lnTo>
                  <a:pt x="257" y="427"/>
                </a:lnTo>
                <a:lnTo>
                  <a:pt x="247" y="390"/>
                </a:lnTo>
                <a:lnTo>
                  <a:pt x="236" y="357"/>
                </a:lnTo>
                <a:lnTo>
                  <a:pt x="226" y="328"/>
                </a:lnTo>
                <a:lnTo>
                  <a:pt x="212" y="306"/>
                </a:lnTo>
                <a:lnTo>
                  <a:pt x="197" y="295"/>
                </a:lnTo>
                <a:lnTo>
                  <a:pt x="203" y="295"/>
                </a:lnTo>
                <a:lnTo>
                  <a:pt x="210" y="294"/>
                </a:lnTo>
                <a:lnTo>
                  <a:pt x="212" y="294"/>
                </a:lnTo>
                <a:lnTo>
                  <a:pt x="214" y="294"/>
                </a:lnTo>
                <a:lnTo>
                  <a:pt x="211" y="281"/>
                </a:lnTo>
                <a:lnTo>
                  <a:pt x="208" y="257"/>
                </a:lnTo>
                <a:lnTo>
                  <a:pt x="207" y="234"/>
                </a:lnTo>
                <a:lnTo>
                  <a:pt x="208" y="221"/>
                </a:lnTo>
                <a:lnTo>
                  <a:pt x="214" y="225"/>
                </a:lnTo>
                <a:lnTo>
                  <a:pt x="220" y="230"/>
                </a:lnTo>
                <a:lnTo>
                  <a:pt x="226" y="236"/>
                </a:lnTo>
                <a:lnTo>
                  <a:pt x="231" y="242"/>
                </a:lnTo>
                <a:lnTo>
                  <a:pt x="236" y="249"/>
                </a:lnTo>
                <a:lnTo>
                  <a:pt x="242" y="255"/>
                </a:lnTo>
                <a:lnTo>
                  <a:pt x="245" y="259"/>
                </a:lnTo>
                <a:lnTo>
                  <a:pt x="249" y="263"/>
                </a:lnTo>
                <a:lnTo>
                  <a:pt x="255" y="269"/>
                </a:lnTo>
                <a:lnTo>
                  <a:pt x="264" y="277"/>
                </a:lnTo>
                <a:lnTo>
                  <a:pt x="275" y="287"/>
                </a:lnTo>
                <a:lnTo>
                  <a:pt x="288" y="298"/>
                </a:lnTo>
                <a:lnTo>
                  <a:pt x="302" y="308"/>
                </a:lnTo>
                <a:lnTo>
                  <a:pt x="316" y="315"/>
                </a:lnTo>
                <a:lnTo>
                  <a:pt x="327" y="319"/>
                </a:lnTo>
                <a:lnTo>
                  <a:pt x="338" y="318"/>
                </a:lnTo>
                <a:lnTo>
                  <a:pt x="346" y="322"/>
                </a:lnTo>
                <a:lnTo>
                  <a:pt x="357" y="324"/>
                </a:lnTo>
                <a:lnTo>
                  <a:pt x="367" y="322"/>
                </a:lnTo>
                <a:lnTo>
                  <a:pt x="375" y="312"/>
                </a:lnTo>
                <a:lnTo>
                  <a:pt x="378" y="300"/>
                </a:lnTo>
                <a:lnTo>
                  <a:pt x="376" y="293"/>
                </a:lnTo>
                <a:lnTo>
                  <a:pt x="371" y="287"/>
                </a:lnTo>
                <a:lnTo>
                  <a:pt x="366" y="285"/>
                </a:lnTo>
                <a:lnTo>
                  <a:pt x="360" y="285"/>
                </a:lnTo>
                <a:lnTo>
                  <a:pt x="355" y="286"/>
                </a:lnTo>
                <a:lnTo>
                  <a:pt x="350" y="290"/>
                </a:lnTo>
                <a:lnTo>
                  <a:pt x="346" y="293"/>
                </a:lnTo>
                <a:lnTo>
                  <a:pt x="346" y="287"/>
                </a:lnTo>
                <a:lnTo>
                  <a:pt x="343" y="282"/>
                </a:lnTo>
                <a:lnTo>
                  <a:pt x="338" y="278"/>
                </a:lnTo>
                <a:lnTo>
                  <a:pt x="329" y="273"/>
                </a:lnTo>
                <a:lnTo>
                  <a:pt x="322" y="269"/>
                </a:lnTo>
                <a:lnTo>
                  <a:pt x="316" y="263"/>
                </a:lnTo>
                <a:lnTo>
                  <a:pt x="308" y="258"/>
                </a:lnTo>
                <a:lnTo>
                  <a:pt x="300" y="252"/>
                </a:lnTo>
                <a:lnTo>
                  <a:pt x="292" y="245"/>
                </a:lnTo>
                <a:lnTo>
                  <a:pt x="284" y="237"/>
                </a:lnTo>
                <a:lnTo>
                  <a:pt x="277" y="229"/>
                </a:lnTo>
                <a:lnTo>
                  <a:pt x="272" y="221"/>
                </a:lnTo>
                <a:lnTo>
                  <a:pt x="267" y="212"/>
                </a:lnTo>
                <a:lnTo>
                  <a:pt x="259" y="203"/>
                </a:lnTo>
                <a:lnTo>
                  <a:pt x="251" y="193"/>
                </a:lnTo>
                <a:lnTo>
                  <a:pt x="243" y="184"/>
                </a:lnTo>
                <a:lnTo>
                  <a:pt x="235" y="176"/>
                </a:lnTo>
                <a:lnTo>
                  <a:pt x="230" y="170"/>
                </a:lnTo>
                <a:lnTo>
                  <a:pt x="226" y="164"/>
                </a:lnTo>
                <a:lnTo>
                  <a:pt x="224" y="160"/>
                </a:lnTo>
                <a:lnTo>
                  <a:pt x="223" y="158"/>
                </a:lnTo>
                <a:lnTo>
                  <a:pt x="219" y="155"/>
                </a:lnTo>
                <a:lnTo>
                  <a:pt x="212" y="152"/>
                </a:lnTo>
                <a:lnTo>
                  <a:pt x="205" y="151"/>
                </a:lnTo>
                <a:lnTo>
                  <a:pt x="195" y="148"/>
                </a:lnTo>
                <a:lnTo>
                  <a:pt x="187" y="147"/>
                </a:lnTo>
                <a:lnTo>
                  <a:pt x="179" y="144"/>
                </a:lnTo>
                <a:lnTo>
                  <a:pt x="174" y="143"/>
                </a:lnTo>
                <a:lnTo>
                  <a:pt x="175" y="138"/>
                </a:lnTo>
                <a:lnTo>
                  <a:pt x="174" y="134"/>
                </a:lnTo>
                <a:lnTo>
                  <a:pt x="169" y="131"/>
                </a:lnTo>
                <a:lnTo>
                  <a:pt x="165" y="131"/>
                </a:lnTo>
                <a:lnTo>
                  <a:pt x="166" y="127"/>
                </a:lnTo>
                <a:lnTo>
                  <a:pt x="166" y="122"/>
                </a:lnTo>
                <a:lnTo>
                  <a:pt x="166" y="118"/>
                </a:lnTo>
                <a:lnTo>
                  <a:pt x="166" y="117"/>
                </a:lnTo>
                <a:lnTo>
                  <a:pt x="169" y="110"/>
                </a:lnTo>
                <a:lnTo>
                  <a:pt x="171" y="102"/>
                </a:lnTo>
                <a:lnTo>
                  <a:pt x="173" y="95"/>
                </a:lnTo>
                <a:lnTo>
                  <a:pt x="173" y="89"/>
                </a:lnTo>
                <a:lnTo>
                  <a:pt x="181" y="73"/>
                </a:lnTo>
                <a:lnTo>
                  <a:pt x="186" y="54"/>
                </a:lnTo>
                <a:lnTo>
                  <a:pt x="185" y="36"/>
                </a:lnTo>
                <a:lnTo>
                  <a:pt x="177" y="19"/>
                </a:lnTo>
                <a:lnTo>
                  <a:pt x="164" y="7"/>
                </a:lnTo>
                <a:lnTo>
                  <a:pt x="141" y="0"/>
                </a:lnTo>
                <a:lnTo>
                  <a:pt x="112" y="2"/>
                </a:lnTo>
                <a:lnTo>
                  <a:pt x="72" y="13"/>
                </a:lnTo>
                <a:lnTo>
                  <a:pt x="84" y="16"/>
                </a:lnTo>
                <a:lnTo>
                  <a:pt x="95" y="23"/>
                </a:lnTo>
                <a:lnTo>
                  <a:pt x="103" y="28"/>
                </a:lnTo>
                <a:lnTo>
                  <a:pt x="107" y="31"/>
                </a:lnTo>
                <a:lnTo>
                  <a:pt x="97" y="28"/>
                </a:lnTo>
                <a:lnTo>
                  <a:pt x="90" y="25"/>
                </a:lnTo>
                <a:lnTo>
                  <a:pt x="80" y="24"/>
                </a:lnTo>
                <a:lnTo>
                  <a:pt x="70" y="27"/>
                </a:lnTo>
                <a:lnTo>
                  <a:pt x="82" y="33"/>
                </a:lnTo>
                <a:lnTo>
                  <a:pt x="88" y="41"/>
                </a:lnTo>
                <a:lnTo>
                  <a:pt x="91" y="50"/>
                </a:lnTo>
                <a:lnTo>
                  <a:pt x="91" y="60"/>
                </a:lnTo>
                <a:lnTo>
                  <a:pt x="91" y="69"/>
                </a:lnTo>
                <a:lnTo>
                  <a:pt x="91" y="78"/>
                </a:lnTo>
                <a:lnTo>
                  <a:pt x="95" y="85"/>
                </a:lnTo>
                <a:lnTo>
                  <a:pt x="101" y="89"/>
                </a:lnTo>
                <a:lnTo>
                  <a:pt x="104" y="95"/>
                </a:lnTo>
                <a:lnTo>
                  <a:pt x="108" y="103"/>
                </a:lnTo>
                <a:lnTo>
                  <a:pt x="113" y="111"/>
                </a:lnTo>
                <a:lnTo>
                  <a:pt x="119" y="114"/>
                </a:lnTo>
                <a:lnTo>
                  <a:pt x="120" y="121"/>
                </a:lnTo>
                <a:lnTo>
                  <a:pt x="120" y="126"/>
                </a:lnTo>
                <a:lnTo>
                  <a:pt x="121" y="131"/>
                </a:lnTo>
                <a:lnTo>
                  <a:pt x="121" y="132"/>
                </a:lnTo>
                <a:lnTo>
                  <a:pt x="116" y="132"/>
                </a:lnTo>
                <a:lnTo>
                  <a:pt x="112" y="134"/>
                </a:lnTo>
                <a:lnTo>
                  <a:pt x="109" y="138"/>
                </a:lnTo>
                <a:lnTo>
                  <a:pt x="113" y="147"/>
                </a:lnTo>
                <a:lnTo>
                  <a:pt x="104" y="152"/>
                </a:lnTo>
                <a:lnTo>
                  <a:pt x="95" y="156"/>
                </a:lnTo>
                <a:lnTo>
                  <a:pt x="86" y="160"/>
                </a:lnTo>
                <a:lnTo>
                  <a:pt x="78" y="163"/>
                </a:lnTo>
                <a:lnTo>
                  <a:pt x="72" y="166"/>
                </a:lnTo>
                <a:lnTo>
                  <a:pt x="68" y="170"/>
                </a:lnTo>
                <a:lnTo>
                  <a:pt x="70" y="175"/>
                </a:lnTo>
                <a:lnTo>
                  <a:pt x="74" y="181"/>
                </a:lnTo>
                <a:lnTo>
                  <a:pt x="75" y="197"/>
                </a:lnTo>
                <a:lnTo>
                  <a:pt x="72" y="228"/>
                </a:lnTo>
                <a:lnTo>
                  <a:pt x="70" y="258"/>
                </a:lnTo>
                <a:lnTo>
                  <a:pt x="67" y="277"/>
                </a:lnTo>
                <a:lnTo>
                  <a:pt x="58" y="283"/>
                </a:lnTo>
                <a:lnTo>
                  <a:pt x="50" y="286"/>
                </a:lnTo>
                <a:lnTo>
                  <a:pt x="43" y="289"/>
                </a:lnTo>
                <a:lnTo>
                  <a:pt x="41" y="293"/>
                </a:lnTo>
                <a:lnTo>
                  <a:pt x="31" y="283"/>
                </a:lnTo>
                <a:lnTo>
                  <a:pt x="21" y="277"/>
                </a:lnTo>
                <a:lnTo>
                  <a:pt x="12" y="278"/>
                </a:lnTo>
                <a:lnTo>
                  <a:pt x="4" y="289"/>
                </a:lnTo>
                <a:lnTo>
                  <a:pt x="0" y="304"/>
                </a:lnTo>
                <a:lnTo>
                  <a:pt x="0" y="316"/>
                </a:lnTo>
                <a:lnTo>
                  <a:pt x="4" y="323"/>
                </a:lnTo>
                <a:lnTo>
                  <a:pt x="10" y="326"/>
                </a:lnTo>
                <a:lnTo>
                  <a:pt x="18" y="326"/>
                </a:lnTo>
                <a:lnTo>
                  <a:pt x="26" y="324"/>
                </a:lnTo>
                <a:lnTo>
                  <a:pt x="33" y="324"/>
                </a:lnTo>
                <a:lnTo>
                  <a:pt x="37" y="323"/>
                </a:lnTo>
                <a:lnTo>
                  <a:pt x="38" y="326"/>
                </a:lnTo>
                <a:lnTo>
                  <a:pt x="41" y="330"/>
                </a:lnTo>
                <a:lnTo>
                  <a:pt x="43" y="332"/>
                </a:lnTo>
                <a:lnTo>
                  <a:pt x="49" y="335"/>
                </a:lnTo>
                <a:lnTo>
                  <a:pt x="54" y="336"/>
                </a:lnTo>
                <a:lnTo>
                  <a:pt x="60" y="335"/>
                </a:lnTo>
                <a:lnTo>
                  <a:pt x="67" y="334"/>
                </a:lnTo>
                <a:lnTo>
                  <a:pt x="76" y="328"/>
                </a:lnTo>
                <a:lnTo>
                  <a:pt x="91" y="310"/>
                </a:lnTo>
                <a:lnTo>
                  <a:pt x="97" y="283"/>
                </a:lnTo>
                <a:lnTo>
                  <a:pt x="101" y="255"/>
                </a:lnTo>
                <a:lnTo>
                  <a:pt x="105" y="234"/>
                </a:lnTo>
                <a:lnTo>
                  <a:pt x="108" y="245"/>
                </a:lnTo>
                <a:lnTo>
                  <a:pt x="112" y="263"/>
                </a:lnTo>
                <a:lnTo>
                  <a:pt x="115" y="281"/>
                </a:lnTo>
                <a:lnTo>
                  <a:pt x="115" y="293"/>
                </a:lnTo>
                <a:lnTo>
                  <a:pt x="120" y="293"/>
                </a:lnTo>
                <a:lnTo>
                  <a:pt x="124" y="293"/>
                </a:lnTo>
                <a:lnTo>
                  <a:pt x="128" y="294"/>
                </a:lnTo>
                <a:lnTo>
                  <a:pt x="129" y="294"/>
                </a:lnTo>
                <a:lnTo>
                  <a:pt x="109" y="330"/>
                </a:lnTo>
                <a:lnTo>
                  <a:pt x="100" y="378"/>
                </a:lnTo>
                <a:lnTo>
                  <a:pt x="99" y="442"/>
                </a:lnTo>
                <a:lnTo>
                  <a:pt x="105" y="527"/>
                </a:lnTo>
                <a:lnTo>
                  <a:pt x="107" y="527"/>
                </a:lnTo>
                <a:lnTo>
                  <a:pt x="108" y="527"/>
                </a:lnTo>
                <a:lnTo>
                  <a:pt x="113" y="527"/>
                </a:lnTo>
                <a:lnTo>
                  <a:pt x="124" y="527"/>
                </a:lnTo>
                <a:lnTo>
                  <a:pt x="130" y="546"/>
                </a:lnTo>
                <a:lnTo>
                  <a:pt x="138" y="578"/>
                </a:lnTo>
                <a:lnTo>
                  <a:pt x="146" y="610"/>
                </a:lnTo>
                <a:lnTo>
                  <a:pt x="149" y="627"/>
                </a:lnTo>
                <a:lnTo>
                  <a:pt x="146" y="631"/>
                </a:lnTo>
                <a:lnTo>
                  <a:pt x="142" y="636"/>
                </a:lnTo>
                <a:lnTo>
                  <a:pt x="137" y="642"/>
                </a:lnTo>
                <a:lnTo>
                  <a:pt x="133" y="646"/>
                </a:lnTo>
                <a:lnTo>
                  <a:pt x="127" y="651"/>
                </a:lnTo>
                <a:lnTo>
                  <a:pt x="121" y="655"/>
                </a:lnTo>
                <a:lnTo>
                  <a:pt x="115" y="659"/>
                </a:lnTo>
                <a:lnTo>
                  <a:pt x="108" y="662"/>
                </a:lnTo>
                <a:lnTo>
                  <a:pt x="100" y="667"/>
                </a:lnTo>
                <a:lnTo>
                  <a:pt x="100" y="669"/>
                </a:lnTo>
                <a:lnTo>
                  <a:pt x="105" y="671"/>
                </a:lnTo>
                <a:lnTo>
                  <a:pt x="112" y="672"/>
                </a:lnTo>
                <a:lnTo>
                  <a:pt x="116" y="672"/>
                </a:lnTo>
                <a:lnTo>
                  <a:pt x="123" y="672"/>
                </a:lnTo>
                <a:lnTo>
                  <a:pt x="130" y="672"/>
                </a:lnTo>
                <a:lnTo>
                  <a:pt x="137" y="671"/>
                </a:lnTo>
                <a:lnTo>
                  <a:pt x="145" y="669"/>
                </a:lnTo>
                <a:lnTo>
                  <a:pt x="152" y="667"/>
                </a:lnTo>
                <a:lnTo>
                  <a:pt x="156" y="664"/>
                </a:lnTo>
                <a:lnTo>
                  <a:pt x="158" y="660"/>
                </a:lnTo>
                <a:lnTo>
                  <a:pt x="161" y="671"/>
                </a:lnTo>
                <a:lnTo>
                  <a:pt x="165" y="671"/>
                </a:lnTo>
                <a:lnTo>
                  <a:pt x="170" y="671"/>
                </a:lnTo>
                <a:lnTo>
                  <a:pt x="173" y="671"/>
                </a:lnTo>
                <a:lnTo>
                  <a:pt x="174" y="671"/>
                </a:lnTo>
                <a:lnTo>
                  <a:pt x="178" y="659"/>
                </a:lnTo>
                <a:lnTo>
                  <a:pt x="179" y="648"/>
                </a:lnTo>
                <a:lnTo>
                  <a:pt x="179" y="639"/>
                </a:lnTo>
                <a:lnTo>
                  <a:pt x="175" y="630"/>
                </a:lnTo>
                <a:lnTo>
                  <a:pt x="171" y="619"/>
                </a:lnTo>
                <a:lnTo>
                  <a:pt x="168" y="605"/>
                </a:lnTo>
                <a:lnTo>
                  <a:pt x="168" y="589"/>
                </a:lnTo>
                <a:lnTo>
                  <a:pt x="170" y="577"/>
                </a:lnTo>
                <a:lnTo>
                  <a:pt x="173" y="565"/>
                </a:lnTo>
                <a:lnTo>
                  <a:pt x="170" y="549"/>
                </a:lnTo>
                <a:lnTo>
                  <a:pt x="166" y="536"/>
                </a:lnTo>
                <a:lnTo>
                  <a:pt x="162" y="525"/>
                </a:lnTo>
                <a:lnTo>
                  <a:pt x="173" y="525"/>
                </a:lnTo>
                <a:lnTo>
                  <a:pt x="181" y="525"/>
                </a:lnTo>
                <a:lnTo>
                  <a:pt x="189" y="525"/>
                </a:lnTo>
                <a:lnTo>
                  <a:pt x="195" y="524"/>
                </a:lnTo>
                <a:lnTo>
                  <a:pt x="202" y="524"/>
                </a:lnTo>
                <a:lnTo>
                  <a:pt x="211" y="523"/>
                </a:lnTo>
                <a:lnTo>
                  <a:pt x="220" y="523"/>
                </a:lnTo>
                <a:lnTo>
                  <a:pt x="232" y="521"/>
                </a:lnTo>
                <a:close/>
              </a:path>
            </a:pathLst>
          </a:custGeom>
          <a:solidFill>
            <a:srgbClr val="96969A"/>
          </a:solidFill>
          <a:ln w="9525">
            <a:noFill/>
            <a:round/>
            <a:headEnd/>
            <a:tailEnd/>
          </a:ln>
        </p:spPr>
        <p:txBody>
          <a:bodyPr/>
          <a:lstStyle/>
          <a:p>
            <a:endParaRPr lang="el-GR"/>
          </a:p>
        </p:txBody>
      </p:sp>
      <p:sp>
        <p:nvSpPr>
          <p:cNvPr id="224318" name="Freeform 62"/>
          <p:cNvSpPr>
            <a:spLocks/>
          </p:cNvSpPr>
          <p:nvPr/>
        </p:nvSpPr>
        <p:spPr bwMode="auto">
          <a:xfrm>
            <a:off x="5200650" y="3911600"/>
            <a:ext cx="300038" cy="436563"/>
          </a:xfrm>
          <a:custGeom>
            <a:avLst/>
            <a:gdLst/>
            <a:ahLst/>
            <a:cxnLst>
              <a:cxn ang="0">
                <a:pos x="287" y="19"/>
              </a:cxn>
              <a:cxn ang="0">
                <a:pos x="232" y="1"/>
              </a:cxn>
              <a:cxn ang="0">
                <a:pos x="193" y="34"/>
              </a:cxn>
              <a:cxn ang="0">
                <a:pos x="187" y="86"/>
              </a:cxn>
              <a:cxn ang="0">
                <a:pos x="203" y="111"/>
              </a:cxn>
              <a:cxn ang="0">
                <a:pos x="188" y="131"/>
              </a:cxn>
              <a:cxn ang="0">
                <a:pos x="155" y="138"/>
              </a:cxn>
              <a:cxn ang="0">
                <a:pos x="123" y="175"/>
              </a:cxn>
              <a:cxn ang="0">
                <a:pos x="89" y="227"/>
              </a:cxn>
              <a:cxn ang="0">
                <a:pos x="51" y="276"/>
              </a:cxn>
              <a:cxn ang="0">
                <a:pos x="35" y="316"/>
              </a:cxn>
              <a:cxn ang="0">
                <a:pos x="0" y="347"/>
              </a:cxn>
              <a:cxn ang="0">
                <a:pos x="37" y="371"/>
              </a:cxn>
              <a:cxn ang="0">
                <a:pos x="53" y="363"/>
              </a:cxn>
              <a:cxn ang="0">
                <a:pos x="67" y="342"/>
              </a:cxn>
              <a:cxn ang="0">
                <a:pos x="104" y="302"/>
              </a:cxn>
              <a:cxn ang="0">
                <a:pos x="145" y="239"/>
              </a:cxn>
              <a:cxn ang="0">
                <a:pos x="139" y="387"/>
              </a:cxn>
              <a:cxn ang="0">
                <a:pos x="141" y="554"/>
              </a:cxn>
              <a:cxn ang="0">
                <a:pos x="154" y="668"/>
              </a:cxn>
              <a:cxn ang="0">
                <a:pos x="123" y="685"/>
              </a:cxn>
              <a:cxn ang="0">
                <a:pos x="127" y="711"/>
              </a:cxn>
              <a:cxn ang="0">
                <a:pos x="166" y="709"/>
              </a:cxn>
              <a:cxn ang="0">
                <a:pos x="201" y="698"/>
              </a:cxn>
              <a:cxn ang="0">
                <a:pos x="216" y="665"/>
              </a:cxn>
              <a:cxn ang="0">
                <a:pos x="220" y="624"/>
              </a:cxn>
              <a:cxn ang="0">
                <a:pos x="225" y="492"/>
              </a:cxn>
              <a:cxn ang="0">
                <a:pos x="258" y="519"/>
              </a:cxn>
              <a:cxn ang="0">
                <a:pos x="254" y="662"/>
              </a:cxn>
              <a:cxn ang="0">
                <a:pos x="262" y="673"/>
              </a:cxn>
              <a:cxn ang="0">
                <a:pos x="274" y="711"/>
              </a:cxn>
              <a:cxn ang="0">
                <a:pos x="327" y="707"/>
              </a:cxn>
              <a:cxn ang="0">
                <a:pos x="330" y="685"/>
              </a:cxn>
              <a:cxn ang="0">
                <a:pos x="324" y="671"/>
              </a:cxn>
              <a:cxn ang="0">
                <a:pos x="331" y="601"/>
              </a:cxn>
              <a:cxn ang="0">
                <a:pos x="328" y="449"/>
              </a:cxn>
              <a:cxn ang="0">
                <a:pos x="326" y="361"/>
              </a:cxn>
              <a:cxn ang="0">
                <a:pos x="335" y="238"/>
              </a:cxn>
              <a:cxn ang="0">
                <a:pos x="374" y="279"/>
              </a:cxn>
              <a:cxn ang="0">
                <a:pos x="405" y="313"/>
              </a:cxn>
              <a:cxn ang="0">
                <a:pos x="437" y="350"/>
              </a:cxn>
              <a:cxn ang="0">
                <a:pos x="458" y="374"/>
              </a:cxn>
              <a:cxn ang="0">
                <a:pos x="483" y="370"/>
              </a:cxn>
              <a:cxn ang="0">
                <a:pos x="471" y="324"/>
              </a:cxn>
              <a:cxn ang="0">
                <a:pos x="438" y="276"/>
              </a:cxn>
              <a:cxn ang="0">
                <a:pos x="409" y="228"/>
              </a:cxn>
              <a:cxn ang="0">
                <a:pos x="364" y="172"/>
              </a:cxn>
              <a:cxn ang="0">
                <a:pos x="332" y="142"/>
              </a:cxn>
              <a:cxn ang="0">
                <a:pos x="291" y="136"/>
              </a:cxn>
              <a:cxn ang="0">
                <a:pos x="287" y="113"/>
              </a:cxn>
              <a:cxn ang="0">
                <a:pos x="302" y="78"/>
              </a:cxn>
            </a:cxnLst>
            <a:rect l="0" t="0" r="r" b="b"/>
            <a:pathLst>
              <a:path w="493" h="716">
                <a:moveTo>
                  <a:pt x="294" y="59"/>
                </a:moveTo>
                <a:lnTo>
                  <a:pt x="294" y="48"/>
                </a:lnTo>
                <a:lnTo>
                  <a:pt x="293" y="38"/>
                </a:lnTo>
                <a:lnTo>
                  <a:pt x="291" y="29"/>
                </a:lnTo>
                <a:lnTo>
                  <a:pt x="287" y="19"/>
                </a:lnTo>
                <a:lnTo>
                  <a:pt x="281" y="11"/>
                </a:lnTo>
                <a:lnTo>
                  <a:pt x="273" y="5"/>
                </a:lnTo>
                <a:lnTo>
                  <a:pt x="261" y="1"/>
                </a:lnTo>
                <a:lnTo>
                  <a:pt x="246" y="0"/>
                </a:lnTo>
                <a:lnTo>
                  <a:pt x="232" y="1"/>
                </a:lnTo>
                <a:lnTo>
                  <a:pt x="219" y="5"/>
                </a:lnTo>
                <a:lnTo>
                  <a:pt x="209" y="10"/>
                </a:lnTo>
                <a:lnTo>
                  <a:pt x="201" y="17"/>
                </a:lnTo>
                <a:lnTo>
                  <a:pt x="196" y="25"/>
                </a:lnTo>
                <a:lnTo>
                  <a:pt x="193" y="34"/>
                </a:lnTo>
                <a:lnTo>
                  <a:pt x="192" y="42"/>
                </a:lnTo>
                <a:lnTo>
                  <a:pt x="192" y="51"/>
                </a:lnTo>
                <a:lnTo>
                  <a:pt x="185" y="55"/>
                </a:lnTo>
                <a:lnTo>
                  <a:pt x="184" y="70"/>
                </a:lnTo>
                <a:lnTo>
                  <a:pt x="187" y="86"/>
                </a:lnTo>
                <a:lnTo>
                  <a:pt x="192" y="91"/>
                </a:lnTo>
                <a:lnTo>
                  <a:pt x="195" y="97"/>
                </a:lnTo>
                <a:lnTo>
                  <a:pt x="197" y="103"/>
                </a:lnTo>
                <a:lnTo>
                  <a:pt x="200" y="108"/>
                </a:lnTo>
                <a:lnTo>
                  <a:pt x="203" y="111"/>
                </a:lnTo>
                <a:lnTo>
                  <a:pt x="197" y="112"/>
                </a:lnTo>
                <a:lnTo>
                  <a:pt x="192" y="113"/>
                </a:lnTo>
                <a:lnTo>
                  <a:pt x="189" y="119"/>
                </a:lnTo>
                <a:lnTo>
                  <a:pt x="193" y="129"/>
                </a:lnTo>
                <a:lnTo>
                  <a:pt x="188" y="131"/>
                </a:lnTo>
                <a:lnTo>
                  <a:pt x="183" y="131"/>
                </a:lnTo>
                <a:lnTo>
                  <a:pt x="176" y="132"/>
                </a:lnTo>
                <a:lnTo>
                  <a:pt x="168" y="133"/>
                </a:lnTo>
                <a:lnTo>
                  <a:pt x="162" y="136"/>
                </a:lnTo>
                <a:lnTo>
                  <a:pt x="155" y="138"/>
                </a:lnTo>
                <a:lnTo>
                  <a:pt x="150" y="141"/>
                </a:lnTo>
                <a:lnTo>
                  <a:pt x="146" y="146"/>
                </a:lnTo>
                <a:lnTo>
                  <a:pt x="141" y="153"/>
                </a:lnTo>
                <a:lnTo>
                  <a:pt x="133" y="164"/>
                </a:lnTo>
                <a:lnTo>
                  <a:pt x="123" y="175"/>
                </a:lnTo>
                <a:lnTo>
                  <a:pt x="114" y="189"/>
                </a:lnTo>
                <a:lnTo>
                  <a:pt x="105" y="201"/>
                </a:lnTo>
                <a:lnTo>
                  <a:pt x="97" y="213"/>
                </a:lnTo>
                <a:lnTo>
                  <a:pt x="92" y="222"/>
                </a:lnTo>
                <a:lnTo>
                  <a:pt x="89" y="227"/>
                </a:lnTo>
                <a:lnTo>
                  <a:pt x="84" y="232"/>
                </a:lnTo>
                <a:lnTo>
                  <a:pt x="77" y="240"/>
                </a:lnTo>
                <a:lnTo>
                  <a:pt x="69" y="252"/>
                </a:lnTo>
                <a:lnTo>
                  <a:pt x="60" y="264"/>
                </a:lnTo>
                <a:lnTo>
                  <a:pt x="51" y="276"/>
                </a:lnTo>
                <a:lnTo>
                  <a:pt x="44" y="288"/>
                </a:lnTo>
                <a:lnTo>
                  <a:pt x="37" y="297"/>
                </a:lnTo>
                <a:lnTo>
                  <a:pt x="35" y="305"/>
                </a:lnTo>
                <a:lnTo>
                  <a:pt x="36" y="310"/>
                </a:lnTo>
                <a:lnTo>
                  <a:pt x="35" y="316"/>
                </a:lnTo>
                <a:lnTo>
                  <a:pt x="31" y="320"/>
                </a:lnTo>
                <a:lnTo>
                  <a:pt x="26" y="321"/>
                </a:lnTo>
                <a:lnTo>
                  <a:pt x="16" y="325"/>
                </a:lnTo>
                <a:lnTo>
                  <a:pt x="6" y="334"/>
                </a:lnTo>
                <a:lnTo>
                  <a:pt x="0" y="347"/>
                </a:lnTo>
                <a:lnTo>
                  <a:pt x="7" y="363"/>
                </a:lnTo>
                <a:lnTo>
                  <a:pt x="20" y="373"/>
                </a:lnTo>
                <a:lnTo>
                  <a:pt x="30" y="373"/>
                </a:lnTo>
                <a:lnTo>
                  <a:pt x="35" y="370"/>
                </a:lnTo>
                <a:lnTo>
                  <a:pt x="37" y="371"/>
                </a:lnTo>
                <a:lnTo>
                  <a:pt x="40" y="375"/>
                </a:lnTo>
                <a:lnTo>
                  <a:pt x="43" y="377"/>
                </a:lnTo>
                <a:lnTo>
                  <a:pt x="45" y="375"/>
                </a:lnTo>
                <a:lnTo>
                  <a:pt x="49" y="370"/>
                </a:lnTo>
                <a:lnTo>
                  <a:pt x="53" y="363"/>
                </a:lnTo>
                <a:lnTo>
                  <a:pt x="56" y="357"/>
                </a:lnTo>
                <a:lnTo>
                  <a:pt x="57" y="351"/>
                </a:lnTo>
                <a:lnTo>
                  <a:pt x="57" y="346"/>
                </a:lnTo>
                <a:lnTo>
                  <a:pt x="61" y="346"/>
                </a:lnTo>
                <a:lnTo>
                  <a:pt x="67" y="342"/>
                </a:lnTo>
                <a:lnTo>
                  <a:pt x="73" y="336"/>
                </a:lnTo>
                <a:lnTo>
                  <a:pt x="82" y="328"/>
                </a:lnTo>
                <a:lnTo>
                  <a:pt x="90" y="318"/>
                </a:lnTo>
                <a:lnTo>
                  <a:pt x="98" y="309"/>
                </a:lnTo>
                <a:lnTo>
                  <a:pt x="104" y="302"/>
                </a:lnTo>
                <a:lnTo>
                  <a:pt x="107" y="297"/>
                </a:lnTo>
                <a:lnTo>
                  <a:pt x="115" y="287"/>
                </a:lnTo>
                <a:lnTo>
                  <a:pt x="126" y="272"/>
                </a:lnTo>
                <a:lnTo>
                  <a:pt x="137" y="256"/>
                </a:lnTo>
                <a:lnTo>
                  <a:pt x="145" y="239"/>
                </a:lnTo>
                <a:lnTo>
                  <a:pt x="141" y="265"/>
                </a:lnTo>
                <a:lnTo>
                  <a:pt x="135" y="306"/>
                </a:lnTo>
                <a:lnTo>
                  <a:pt x="133" y="346"/>
                </a:lnTo>
                <a:lnTo>
                  <a:pt x="139" y="370"/>
                </a:lnTo>
                <a:lnTo>
                  <a:pt x="139" y="387"/>
                </a:lnTo>
                <a:lnTo>
                  <a:pt x="139" y="410"/>
                </a:lnTo>
                <a:lnTo>
                  <a:pt x="142" y="431"/>
                </a:lnTo>
                <a:lnTo>
                  <a:pt x="146" y="444"/>
                </a:lnTo>
                <a:lnTo>
                  <a:pt x="143" y="484"/>
                </a:lnTo>
                <a:lnTo>
                  <a:pt x="141" y="554"/>
                </a:lnTo>
                <a:lnTo>
                  <a:pt x="141" y="623"/>
                </a:lnTo>
                <a:lnTo>
                  <a:pt x="143" y="661"/>
                </a:lnTo>
                <a:lnTo>
                  <a:pt x="147" y="664"/>
                </a:lnTo>
                <a:lnTo>
                  <a:pt x="151" y="666"/>
                </a:lnTo>
                <a:lnTo>
                  <a:pt x="154" y="668"/>
                </a:lnTo>
                <a:lnTo>
                  <a:pt x="155" y="668"/>
                </a:lnTo>
                <a:lnTo>
                  <a:pt x="148" y="673"/>
                </a:lnTo>
                <a:lnTo>
                  <a:pt x="141" y="678"/>
                </a:lnTo>
                <a:lnTo>
                  <a:pt x="131" y="683"/>
                </a:lnTo>
                <a:lnTo>
                  <a:pt x="123" y="685"/>
                </a:lnTo>
                <a:lnTo>
                  <a:pt x="117" y="689"/>
                </a:lnTo>
                <a:lnTo>
                  <a:pt x="111" y="695"/>
                </a:lnTo>
                <a:lnTo>
                  <a:pt x="111" y="703"/>
                </a:lnTo>
                <a:lnTo>
                  <a:pt x="121" y="710"/>
                </a:lnTo>
                <a:lnTo>
                  <a:pt x="127" y="711"/>
                </a:lnTo>
                <a:lnTo>
                  <a:pt x="135" y="712"/>
                </a:lnTo>
                <a:lnTo>
                  <a:pt x="143" y="712"/>
                </a:lnTo>
                <a:lnTo>
                  <a:pt x="151" y="711"/>
                </a:lnTo>
                <a:lnTo>
                  <a:pt x="159" y="710"/>
                </a:lnTo>
                <a:lnTo>
                  <a:pt x="166" y="709"/>
                </a:lnTo>
                <a:lnTo>
                  <a:pt x="171" y="706"/>
                </a:lnTo>
                <a:lnTo>
                  <a:pt x="175" y="705"/>
                </a:lnTo>
                <a:lnTo>
                  <a:pt x="183" y="702"/>
                </a:lnTo>
                <a:lnTo>
                  <a:pt x="192" y="699"/>
                </a:lnTo>
                <a:lnTo>
                  <a:pt x="201" y="698"/>
                </a:lnTo>
                <a:lnTo>
                  <a:pt x="208" y="698"/>
                </a:lnTo>
                <a:lnTo>
                  <a:pt x="213" y="697"/>
                </a:lnTo>
                <a:lnTo>
                  <a:pt x="219" y="690"/>
                </a:lnTo>
                <a:lnTo>
                  <a:pt x="220" y="679"/>
                </a:lnTo>
                <a:lnTo>
                  <a:pt x="216" y="665"/>
                </a:lnTo>
                <a:lnTo>
                  <a:pt x="220" y="665"/>
                </a:lnTo>
                <a:lnTo>
                  <a:pt x="224" y="662"/>
                </a:lnTo>
                <a:lnTo>
                  <a:pt x="224" y="657"/>
                </a:lnTo>
                <a:lnTo>
                  <a:pt x="222" y="648"/>
                </a:lnTo>
                <a:lnTo>
                  <a:pt x="220" y="624"/>
                </a:lnTo>
                <a:lnTo>
                  <a:pt x="217" y="588"/>
                </a:lnTo>
                <a:lnTo>
                  <a:pt x="216" y="552"/>
                </a:lnTo>
                <a:lnTo>
                  <a:pt x="216" y="533"/>
                </a:lnTo>
                <a:lnTo>
                  <a:pt x="219" y="517"/>
                </a:lnTo>
                <a:lnTo>
                  <a:pt x="225" y="492"/>
                </a:lnTo>
                <a:lnTo>
                  <a:pt x="230" y="465"/>
                </a:lnTo>
                <a:lnTo>
                  <a:pt x="234" y="448"/>
                </a:lnTo>
                <a:lnTo>
                  <a:pt x="241" y="469"/>
                </a:lnTo>
                <a:lnTo>
                  <a:pt x="250" y="494"/>
                </a:lnTo>
                <a:lnTo>
                  <a:pt x="258" y="519"/>
                </a:lnTo>
                <a:lnTo>
                  <a:pt x="262" y="541"/>
                </a:lnTo>
                <a:lnTo>
                  <a:pt x="261" y="567"/>
                </a:lnTo>
                <a:lnTo>
                  <a:pt x="258" y="603"/>
                </a:lnTo>
                <a:lnTo>
                  <a:pt x="256" y="637"/>
                </a:lnTo>
                <a:lnTo>
                  <a:pt x="254" y="662"/>
                </a:lnTo>
                <a:lnTo>
                  <a:pt x="257" y="664"/>
                </a:lnTo>
                <a:lnTo>
                  <a:pt x="261" y="665"/>
                </a:lnTo>
                <a:lnTo>
                  <a:pt x="262" y="666"/>
                </a:lnTo>
                <a:lnTo>
                  <a:pt x="263" y="666"/>
                </a:lnTo>
                <a:lnTo>
                  <a:pt x="262" y="673"/>
                </a:lnTo>
                <a:lnTo>
                  <a:pt x="261" y="681"/>
                </a:lnTo>
                <a:lnTo>
                  <a:pt x="261" y="690"/>
                </a:lnTo>
                <a:lnTo>
                  <a:pt x="263" y="698"/>
                </a:lnTo>
                <a:lnTo>
                  <a:pt x="267" y="705"/>
                </a:lnTo>
                <a:lnTo>
                  <a:pt x="274" y="711"/>
                </a:lnTo>
                <a:lnTo>
                  <a:pt x="285" y="715"/>
                </a:lnTo>
                <a:lnTo>
                  <a:pt x="298" y="716"/>
                </a:lnTo>
                <a:lnTo>
                  <a:pt x="311" y="715"/>
                </a:lnTo>
                <a:lnTo>
                  <a:pt x="322" y="712"/>
                </a:lnTo>
                <a:lnTo>
                  <a:pt x="327" y="707"/>
                </a:lnTo>
                <a:lnTo>
                  <a:pt x="331" y="702"/>
                </a:lnTo>
                <a:lnTo>
                  <a:pt x="332" y="697"/>
                </a:lnTo>
                <a:lnTo>
                  <a:pt x="332" y="691"/>
                </a:lnTo>
                <a:lnTo>
                  <a:pt x="331" y="687"/>
                </a:lnTo>
                <a:lnTo>
                  <a:pt x="330" y="685"/>
                </a:lnTo>
                <a:lnTo>
                  <a:pt x="327" y="679"/>
                </a:lnTo>
                <a:lnTo>
                  <a:pt x="323" y="675"/>
                </a:lnTo>
                <a:lnTo>
                  <a:pt x="322" y="671"/>
                </a:lnTo>
                <a:lnTo>
                  <a:pt x="320" y="670"/>
                </a:lnTo>
                <a:lnTo>
                  <a:pt x="324" y="671"/>
                </a:lnTo>
                <a:lnTo>
                  <a:pt x="328" y="670"/>
                </a:lnTo>
                <a:lnTo>
                  <a:pt x="330" y="669"/>
                </a:lnTo>
                <a:lnTo>
                  <a:pt x="331" y="669"/>
                </a:lnTo>
                <a:lnTo>
                  <a:pt x="331" y="644"/>
                </a:lnTo>
                <a:lnTo>
                  <a:pt x="331" y="601"/>
                </a:lnTo>
                <a:lnTo>
                  <a:pt x="331" y="559"/>
                </a:lnTo>
                <a:lnTo>
                  <a:pt x="332" y="535"/>
                </a:lnTo>
                <a:lnTo>
                  <a:pt x="332" y="515"/>
                </a:lnTo>
                <a:lnTo>
                  <a:pt x="330" y="482"/>
                </a:lnTo>
                <a:lnTo>
                  <a:pt x="328" y="449"/>
                </a:lnTo>
                <a:lnTo>
                  <a:pt x="327" y="431"/>
                </a:lnTo>
                <a:lnTo>
                  <a:pt x="327" y="416"/>
                </a:lnTo>
                <a:lnTo>
                  <a:pt x="328" y="395"/>
                </a:lnTo>
                <a:lnTo>
                  <a:pt x="328" y="374"/>
                </a:lnTo>
                <a:lnTo>
                  <a:pt x="326" y="361"/>
                </a:lnTo>
                <a:lnTo>
                  <a:pt x="330" y="345"/>
                </a:lnTo>
                <a:lnTo>
                  <a:pt x="332" y="316"/>
                </a:lnTo>
                <a:lnTo>
                  <a:pt x="334" y="275"/>
                </a:lnTo>
                <a:lnTo>
                  <a:pt x="330" y="231"/>
                </a:lnTo>
                <a:lnTo>
                  <a:pt x="335" y="238"/>
                </a:lnTo>
                <a:lnTo>
                  <a:pt x="341" y="246"/>
                </a:lnTo>
                <a:lnTo>
                  <a:pt x="349" y="254"/>
                </a:lnTo>
                <a:lnTo>
                  <a:pt x="359" y="263"/>
                </a:lnTo>
                <a:lnTo>
                  <a:pt x="367" y="271"/>
                </a:lnTo>
                <a:lnTo>
                  <a:pt x="374" y="279"/>
                </a:lnTo>
                <a:lnTo>
                  <a:pt x="381" y="284"/>
                </a:lnTo>
                <a:lnTo>
                  <a:pt x="386" y="288"/>
                </a:lnTo>
                <a:lnTo>
                  <a:pt x="390" y="295"/>
                </a:lnTo>
                <a:lnTo>
                  <a:pt x="397" y="302"/>
                </a:lnTo>
                <a:lnTo>
                  <a:pt x="405" y="313"/>
                </a:lnTo>
                <a:lnTo>
                  <a:pt x="413" y="322"/>
                </a:lnTo>
                <a:lnTo>
                  <a:pt x="421" y="333"/>
                </a:lnTo>
                <a:lnTo>
                  <a:pt x="427" y="341"/>
                </a:lnTo>
                <a:lnTo>
                  <a:pt x="434" y="347"/>
                </a:lnTo>
                <a:lnTo>
                  <a:pt x="437" y="350"/>
                </a:lnTo>
                <a:lnTo>
                  <a:pt x="441" y="357"/>
                </a:lnTo>
                <a:lnTo>
                  <a:pt x="446" y="365"/>
                </a:lnTo>
                <a:lnTo>
                  <a:pt x="450" y="371"/>
                </a:lnTo>
                <a:lnTo>
                  <a:pt x="454" y="375"/>
                </a:lnTo>
                <a:lnTo>
                  <a:pt x="458" y="374"/>
                </a:lnTo>
                <a:lnTo>
                  <a:pt x="462" y="373"/>
                </a:lnTo>
                <a:lnTo>
                  <a:pt x="464" y="373"/>
                </a:lnTo>
                <a:lnTo>
                  <a:pt x="468" y="374"/>
                </a:lnTo>
                <a:lnTo>
                  <a:pt x="475" y="374"/>
                </a:lnTo>
                <a:lnTo>
                  <a:pt x="483" y="370"/>
                </a:lnTo>
                <a:lnTo>
                  <a:pt x="491" y="361"/>
                </a:lnTo>
                <a:lnTo>
                  <a:pt x="493" y="345"/>
                </a:lnTo>
                <a:lnTo>
                  <a:pt x="489" y="332"/>
                </a:lnTo>
                <a:lnTo>
                  <a:pt x="482" y="326"/>
                </a:lnTo>
                <a:lnTo>
                  <a:pt x="471" y="324"/>
                </a:lnTo>
                <a:lnTo>
                  <a:pt x="462" y="317"/>
                </a:lnTo>
                <a:lnTo>
                  <a:pt x="458" y="310"/>
                </a:lnTo>
                <a:lnTo>
                  <a:pt x="452" y="301"/>
                </a:lnTo>
                <a:lnTo>
                  <a:pt x="446" y="289"/>
                </a:lnTo>
                <a:lnTo>
                  <a:pt x="438" y="276"/>
                </a:lnTo>
                <a:lnTo>
                  <a:pt x="430" y="263"/>
                </a:lnTo>
                <a:lnTo>
                  <a:pt x="423" y="251"/>
                </a:lnTo>
                <a:lnTo>
                  <a:pt x="417" y="242"/>
                </a:lnTo>
                <a:lnTo>
                  <a:pt x="413" y="235"/>
                </a:lnTo>
                <a:lnTo>
                  <a:pt x="409" y="228"/>
                </a:lnTo>
                <a:lnTo>
                  <a:pt x="401" y="218"/>
                </a:lnTo>
                <a:lnTo>
                  <a:pt x="392" y="207"/>
                </a:lnTo>
                <a:lnTo>
                  <a:pt x="382" y="194"/>
                </a:lnTo>
                <a:lnTo>
                  <a:pt x="373" y="182"/>
                </a:lnTo>
                <a:lnTo>
                  <a:pt x="364" y="172"/>
                </a:lnTo>
                <a:lnTo>
                  <a:pt x="356" y="162"/>
                </a:lnTo>
                <a:lnTo>
                  <a:pt x="352" y="156"/>
                </a:lnTo>
                <a:lnTo>
                  <a:pt x="347" y="150"/>
                </a:lnTo>
                <a:lnTo>
                  <a:pt x="340" y="146"/>
                </a:lnTo>
                <a:lnTo>
                  <a:pt x="332" y="142"/>
                </a:lnTo>
                <a:lnTo>
                  <a:pt x="324" y="140"/>
                </a:lnTo>
                <a:lnTo>
                  <a:pt x="315" y="137"/>
                </a:lnTo>
                <a:lnTo>
                  <a:pt x="306" y="136"/>
                </a:lnTo>
                <a:lnTo>
                  <a:pt x="298" y="136"/>
                </a:lnTo>
                <a:lnTo>
                  <a:pt x="291" y="136"/>
                </a:lnTo>
                <a:lnTo>
                  <a:pt x="294" y="129"/>
                </a:lnTo>
                <a:lnTo>
                  <a:pt x="295" y="125"/>
                </a:lnTo>
                <a:lnTo>
                  <a:pt x="293" y="121"/>
                </a:lnTo>
                <a:lnTo>
                  <a:pt x="283" y="117"/>
                </a:lnTo>
                <a:lnTo>
                  <a:pt x="287" y="113"/>
                </a:lnTo>
                <a:lnTo>
                  <a:pt x="290" y="107"/>
                </a:lnTo>
                <a:lnTo>
                  <a:pt x="291" y="101"/>
                </a:lnTo>
                <a:lnTo>
                  <a:pt x="291" y="97"/>
                </a:lnTo>
                <a:lnTo>
                  <a:pt x="298" y="93"/>
                </a:lnTo>
                <a:lnTo>
                  <a:pt x="302" y="78"/>
                </a:lnTo>
                <a:lnTo>
                  <a:pt x="302" y="62"/>
                </a:lnTo>
                <a:lnTo>
                  <a:pt x="294" y="59"/>
                </a:lnTo>
                <a:close/>
              </a:path>
            </a:pathLst>
          </a:custGeom>
          <a:solidFill>
            <a:srgbClr val="96969A"/>
          </a:solidFill>
          <a:ln w="9525">
            <a:noFill/>
            <a:round/>
            <a:headEnd/>
            <a:tailEnd/>
          </a:ln>
        </p:spPr>
        <p:txBody>
          <a:bodyPr/>
          <a:lstStyle/>
          <a:p>
            <a:endParaRPr lang="el-GR"/>
          </a:p>
        </p:txBody>
      </p:sp>
      <p:sp>
        <p:nvSpPr>
          <p:cNvPr id="224319" name="Freeform 63"/>
          <p:cNvSpPr>
            <a:spLocks/>
          </p:cNvSpPr>
          <p:nvPr/>
        </p:nvSpPr>
        <p:spPr bwMode="auto">
          <a:xfrm>
            <a:off x="5475288" y="4102100"/>
            <a:ext cx="165100" cy="244475"/>
          </a:xfrm>
          <a:custGeom>
            <a:avLst/>
            <a:gdLst/>
            <a:ahLst/>
            <a:cxnLst>
              <a:cxn ang="0">
                <a:pos x="255" y="135"/>
              </a:cxn>
              <a:cxn ang="0">
                <a:pos x="264" y="86"/>
              </a:cxn>
              <a:cxn ang="0">
                <a:pos x="259" y="57"/>
              </a:cxn>
              <a:cxn ang="0">
                <a:pos x="271" y="32"/>
              </a:cxn>
              <a:cxn ang="0">
                <a:pos x="245" y="15"/>
              </a:cxn>
              <a:cxn ang="0">
                <a:pos x="238" y="31"/>
              </a:cxn>
              <a:cxn ang="0">
                <a:pos x="238" y="51"/>
              </a:cxn>
              <a:cxn ang="0">
                <a:pos x="239" y="66"/>
              </a:cxn>
              <a:cxn ang="0">
                <a:pos x="233" y="94"/>
              </a:cxn>
              <a:cxn ang="0">
                <a:pos x="230" y="109"/>
              </a:cxn>
              <a:cxn ang="0">
                <a:pos x="214" y="106"/>
              </a:cxn>
              <a:cxn ang="0">
                <a:pos x="192" y="109"/>
              </a:cxn>
              <a:cxn ang="0">
                <a:pos x="193" y="76"/>
              </a:cxn>
              <a:cxn ang="0">
                <a:pos x="173" y="24"/>
              </a:cxn>
              <a:cxn ang="0">
                <a:pos x="152" y="4"/>
              </a:cxn>
              <a:cxn ang="0">
                <a:pos x="131" y="4"/>
              </a:cxn>
              <a:cxn ang="0">
                <a:pos x="109" y="8"/>
              </a:cxn>
              <a:cxn ang="0">
                <a:pos x="94" y="55"/>
              </a:cxn>
              <a:cxn ang="0">
                <a:pos x="94" y="111"/>
              </a:cxn>
              <a:cxn ang="0">
                <a:pos x="72" y="109"/>
              </a:cxn>
              <a:cxn ang="0">
                <a:pos x="49" y="113"/>
              </a:cxn>
              <a:cxn ang="0">
                <a:pos x="42" y="100"/>
              </a:cxn>
              <a:cxn ang="0">
                <a:pos x="32" y="56"/>
              </a:cxn>
              <a:cxn ang="0">
                <a:pos x="29" y="19"/>
              </a:cxn>
              <a:cxn ang="0">
                <a:pos x="0" y="23"/>
              </a:cxn>
              <a:cxn ang="0">
                <a:pos x="1" y="40"/>
              </a:cxn>
              <a:cxn ang="0">
                <a:pos x="13" y="59"/>
              </a:cxn>
              <a:cxn ang="0">
                <a:pos x="19" y="119"/>
              </a:cxn>
              <a:cxn ang="0">
                <a:pos x="41" y="141"/>
              </a:cxn>
              <a:cxn ang="0">
                <a:pos x="44" y="145"/>
              </a:cxn>
              <a:cxn ang="0">
                <a:pos x="45" y="152"/>
              </a:cxn>
              <a:cxn ang="0">
                <a:pos x="62" y="152"/>
              </a:cxn>
              <a:cxn ang="0">
                <a:pos x="87" y="151"/>
              </a:cxn>
              <a:cxn ang="0">
                <a:pos x="95" y="172"/>
              </a:cxn>
              <a:cxn ang="0">
                <a:pos x="83" y="298"/>
              </a:cxn>
              <a:cxn ang="0">
                <a:pos x="109" y="298"/>
              </a:cxn>
              <a:cxn ang="0">
                <a:pos x="123" y="340"/>
              </a:cxn>
              <a:cxn ang="0">
                <a:pos x="122" y="376"/>
              </a:cxn>
              <a:cxn ang="0">
                <a:pos x="94" y="385"/>
              </a:cxn>
              <a:cxn ang="0">
                <a:pos x="91" y="397"/>
              </a:cxn>
              <a:cxn ang="0">
                <a:pos x="112" y="398"/>
              </a:cxn>
              <a:cxn ang="0">
                <a:pos x="142" y="397"/>
              </a:cxn>
              <a:cxn ang="0">
                <a:pos x="157" y="397"/>
              </a:cxn>
              <a:cxn ang="0">
                <a:pos x="146" y="336"/>
              </a:cxn>
              <a:cxn ang="0">
                <a:pos x="161" y="299"/>
              </a:cxn>
              <a:cxn ang="0">
                <a:pos x="172" y="303"/>
              </a:cxn>
              <a:cxn ang="0">
                <a:pos x="168" y="383"/>
              </a:cxn>
              <a:cxn ang="0">
                <a:pos x="175" y="397"/>
              </a:cxn>
              <a:cxn ang="0">
                <a:pos x="202" y="398"/>
              </a:cxn>
              <a:cxn ang="0">
                <a:pos x="226" y="398"/>
              </a:cxn>
              <a:cxn ang="0">
                <a:pos x="234" y="388"/>
              </a:cxn>
              <a:cxn ang="0">
                <a:pos x="213" y="380"/>
              </a:cxn>
              <a:cxn ang="0">
                <a:pos x="196" y="361"/>
              </a:cxn>
              <a:cxn ang="0">
                <a:pos x="202" y="298"/>
              </a:cxn>
              <a:cxn ang="0">
                <a:pos x="231" y="298"/>
              </a:cxn>
              <a:cxn ang="0">
                <a:pos x="226" y="270"/>
              </a:cxn>
              <a:cxn ang="0">
                <a:pos x="206" y="199"/>
              </a:cxn>
              <a:cxn ang="0">
                <a:pos x="189" y="147"/>
              </a:cxn>
              <a:cxn ang="0">
                <a:pos x="210" y="151"/>
              </a:cxn>
              <a:cxn ang="0">
                <a:pos x="234" y="154"/>
              </a:cxn>
              <a:cxn ang="0">
                <a:pos x="241" y="152"/>
              </a:cxn>
              <a:cxn ang="0">
                <a:pos x="241" y="139"/>
              </a:cxn>
            </a:cxnLst>
            <a:rect l="0" t="0" r="r" b="b"/>
            <a:pathLst>
              <a:path w="271" h="398">
                <a:moveTo>
                  <a:pt x="241" y="139"/>
                </a:moveTo>
                <a:lnTo>
                  <a:pt x="249" y="139"/>
                </a:lnTo>
                <a:lnTo>
                  <a:pt x="255" y="135"/>
                </a:lnTo>
                <a:lnTo>
                  <a:pt x="261" y="126"/>
                </a:lnTo>
                <a:lnTo>
                  <a:pt x="263" y="110"/>
                </a:lnTo>
                <a:lnTo>
                  <a:pt x="264" y="86"/>
                </a:lnTo>
                <a:lnTo>
                  <a:pt x="263" y="70"/>
                </a:lnTo>
                <a:lnTo>
                  <a:pt x="261" y="63"/>
                </a:lnTo>
                <a:lnTo>
                  <a:pt x="259" y="57"/>
                </a:lnTo>
                <a:lnTo>
                  <a:pt x="264" y="51"/>
                </a:lnTo>
                <a:lnTo>
                  <a:pt x="270" y="41"/>
                </a:lnTo>
                <a:lnTo>
                  <a:pt x="271" y="32"/>
                </a:lnTo>
                <a:lnTo>
                  <a:pt x="264" y="23"/>
                </a:lnTo>
                <a:lnTo>
                  <a:pt x="254" y="16"/>
                </a:lnTo>
                <a:lnTo>
                  <a:pt x="245" y="15"/>
                </a:lnTo>
                <a:lnTo>
                  <a:pt x="239" y="18"/>
                </a:lnTo>
                <a:lnTo>
                  <a:pt x="238" y="24"/>
                </a:lnTo>
                <a:lnTo>
                  <a:pt x="238" y="31"/>
                </a:lnTo>
                <a:lnTo>
                  <a:pt x="238" y="36"/>
                </a:lnTo>
                <a:lnTo>
                  <a:pt x="237" y="43"/>
                </a:lnTo>
                <a:lnTo>
                  <a:pt x="238" y="51"/>
                </a:lnTo>
                <a:lnTo>
                  <a:pt x="239" y="55"/>
                </a:lnTo>
                <a:lnTo>
                  <a:pt x="239" y="60"/>
                </a:lnTo>
                <a:lnTo>
                  <a:pt x="239" y="66"/>
                </a:lnTo>
                <a:lnTo>
                  <a:pt x="237" y="76"/>
                </a:lnTo>
                <a:lnTo>
                  <a:pt x="235" y="84"/>
                </a:lnTo>
                <a:lnTo>
                  <a:pt x="233" y="94"/>
                </a:lnTo>
                <a:lnTo>
                  <a:pt x="233" y="105"/>
                </a:lnTo>
                <a:lnTo>
                  <a:pt x="233" y="111"/>
                </a:lnTo>
                <a:lnTo>
                  <a:pt x="230" y="109"/>
                </a:lnTo>
                <a:lnTo>
                  <a:pt x="226" y="107"/>
                </a:lnTo>
                <a:lnTo>
                  <a:pt x="221" y="107"/>
                </a:lnTo>
                <a:lnTo>
                  <a:pt x="214" y="106"/>
                </a:lnTo>
                <a:lnTo>
                  <a:pt x="206" y="107"/>
                </a:lnTo>
                <a:lnTo>
                  <a:pt x="198" y="107"/>
                </a:lnTo>
                <a:lnTo>
                  <a:pt x="192" y="109"/>
                </a:lnTo>
                <a:lnTo>
                  <a:pt x="185" y="110"/>
                </a:lnTo>
                <a:lnTo>
                  <a:pt x="190" y="96"/>
                </a:lnTo>
                <a:lnTo>
                  <a:pt x="193" y="76"/>
                </a:lnTo>
                <a:lnTo>
                  <a:pt x="192" y="55"/>
                </a:lnTo>
                <a:lnTo>
                  <a:pt x="181" y="33"/>
                </a:lnTo>
                <a:lnTo>
                  <a:pt x="173" y="24"/>
                </a:lnTo>
                <a:lnTo>
                  <a:pt x="165" y="16"/>
                </a:lnTo>
                <a:lnTo>
                  <a:pt x="159" y="10"/>
                </a:lnTo>
                <a:lnTo>
                  <a:pt x="152" y="4"/>
                </a:lnTo>
                <a:lnTo>
                  <a:pt x="146" y="0"/>
                </a:lnTo>
                <a:lnTo>
                  <a:pt x="139" y="0"/>
                </a:lnTo>
                <a:lnTo>
                  <a:pt x="131" y="4"/>
                </a:lnTo>
                <a:lnTo>
                  <a:pt x="123" y="11"/>
                </a:lnTo>
                <a:lnTo>
                  <a:pt x="116" y="7"/>
                </a:lnTo>
                <a:lnTo>
                  <a:pt x="109" y="8"/>
                </a:lnTo>
                <a:lnTo>
                  <a:pt x="102" y="16"/>
                </a:lnTo>
                <a:lnTo>
                  <a:pt x="98" y="33"/>
                </a:lnTo>
                <a:lnTo>
                  <a:pt x="94" y="55"/>
                </a:lnTo>
                <a:lnTo>
                  <a:pt x="89" y="76"/>
                </a:lnTo>
                <a:lnTo>
                  <a:pt x="86" y="96"/>
                </a:lnTo>
                <a:lnTo>
                  <a:pt x="94" y="111"/>
                </a:lnTo>
                <a:lnTo>
                  <a:pt x="87" y="110"/>
                </a:lnTo>
                <a:lnTo>
                  <a:pt x="79" y="109"/>
                </a:lnTo>
                <a:lnTo>
                  <a:pt x="72" y="109"/>
                </a:lnTo>
                <a:lnTo>
                  <a:pt x="64" y="110"/>
                </a:lnTo>
                <a:lnTo>
                  <a:pt x="56" y="111"/>
                </a:lnTo>
                <a:lnTo>
                  <a:pt x="49" y="113"/>
                </a:lnTo>
                <a:lnTo>
                  <a:pt x="45" y="114"/>
                </a:lnTo>
                <a:lnTo>
                  <a:pt x="44" y="114"/>
                </a:lnTo>
                <a:lnTo>
                  <a:pt x="42" y="100"/>
                </a:lnTo>
                <a:lnTo>
                  <a:pt x="40" y="82"/>
                </a:lnTo>
                <a:lnTo>
                  <a:pt x="36" y="66"/>
                </a:lnTo>
                <a:lnTo>
                  <a:pt x="32" y="56"/>
                </a:lnTo>
                <a:lnTo>
                  <a:pt x="33" y="43"/>
                </a:lnTo>
                <a:lnTo>
                  <a:pt x="35" y="29"/>
                </a:lnTo>
                <a:lnTo>
                  <a:pt x="29" y="19"/>
                </a:lnTo>
                <a:lnTo>
                  <a:pt x="15" y="16"/>
                </a:lnTo>
                <a:lnTo>
                  <a:pt x="4" y="19"/>
                </a:lnTo>
                <a:lnTo>
                  <a:pt x="0" y="23"/>
                </a:lnTo>
                <a:lnTo>
                  <a:pt x="0" y="29"/>
                </a:lnTo>
                <a:lnTo>
                  <a:pt x="0" y="33"/>
                </a:lnTo>
                <a:lnTo>
                  <a:pt x="1" y="40"/>
                </a:lnTo>
                <a:lnTo>
                  <a:pt x="7" y="47"/>
                </a:lnTo>
                <a:lnTo>
                  <a:pt x="12" y="53"/>
                </a:lnTo>
                <a:lnTo>
                  <a:pt x="13" y="59"/>
                </a:lnTo>
                <a:lnTo>
                  <a:pt x="12" y="70"/>
                </a:lnTo>
                <a:lnTo>
                  <a:pt x="13" y="94"/>
                </a:lnTo>
                <a:lnTo>
                  <a:pt x="19" y="119"/>
                </a:lnTo>
                <a:lnTo>
                  <a:pt x="29" y="137"/>
                </a:lnTo>
                <a:lnTo>
                  <a:pt x="36" y="141"/>
                </a:lnTo>
                <a:lnTo>
                  <a:pt x="41" y="141"/>
                </a:lnTo>
                <a:lnTo>
                  <a:pt x="42" y="141"/>
                </a:lnTo>
                <a:lnTo>
                  <a:pt x="44" y="141"/>
                </a:lnTo>
                <a:lnTo>
                  <a:pt x="44" y="145"/>
                </a:lnTo>
                <a:lnTo>
                  <a:pt x="45" y="148"/>
                </a:lnTo>
                <a:lnTo>
                  <a:pt x="45" y="151"/>
                </a:lnTo>
                <a:lnTo>
                  <a:pt x="45" y="152"/>
                </a:lnTo>
                <a:lnTo>
                  <a:pt x="49" y="152"/>
                </a:lnTo>
                <a:lnTo>
                  <a:pt x="54" y="152"/>
                </a:lnTo>
                <a:lnTo>
                  <a:pt x="62" y="152"/>
                </a:lnTo>
                <a:lnTo>
                  <a:pt x="70" y="152"/>
                </a:lnTo>
                <a:lnTo>
                  <a:pt x="79" y="151"/>
                </a:lnTo>
                <a:lnTo>
                  <a:pt x="87" y="151"/>
                </a:lnTo>
                <a:lnTo>
                  <a:pt x="94" y="150"/>
                </a:lnTo>
                <a:lnTo>
                  <a:pt x="98" y="147"/>
                </a:lnTo>
                <a:lnTo>
                  <a:pt x="95" y="172"/>
                </a:lnTo>
                <a:lnTo>
                  <a:pt x="90" y="217"/>
                </a:lnTo>
                <a:lnTo>
                  <a:pt x="85" y="265"/>
                </a:lnTo>
                <a:lnTo>
                  <a:pt x="83" y="298"/>
                </a:lnTo>
                <a:lnTo>
                  <a:pt x="91" y="298"/>
                </a:lnTo>
                <a:lnTo>
                  <a:pt x="101" y="298"/>
                </a:lnTo>
                <a:lnTo>
                  <a:pt x="109" y="298"/>
                </a:lnTo>
                <a:lnTo>
                  <a:pt x="112" y="298"/>
                </a:lnTo>
                <a:lnTo>
                  <a:pt x="118" y="316"/>
                </a:lnTo>
                <a:lnTo>
                  <a:pt x="123" y="340"/>
                </a:lnTo>
                <a:lnTo>
                  <a:pt x="127" y="361"/>
                </a:lnTo>
                <a:lnTo>
                  <a:pt x="128" y="372"/>
                </a:lnTo>
                <a:lnTo>
                  <a:pt x="122" y="376"/>
                </a:lnTo>
                <a:lnTo>
                  <a:pt x="111" y="380"/>
                </a:lnTo>
                <a:lnTo>
                  <a:pt x="101" y="383"/>
                </a:lnTo>
                <a:lnTo>
                  <a:pt x="94" y="385"/>
                </a:lnTo>
                <a:lnTo>
                  <a:pt x="90" y="388"/>
                </a:lnTo>
                <a:lnTo>
                  <a:pt x="89" y="392"/>
                </a:lnTo>
                <a:lnTo>
                  <a:pt x="91" y="397"/>
                </a:lnTo>
                <a:lnTo>
                  <a:pt x="98" y="398"/>
                </a:lnTo>
                <a:lnTo>
                  <a:pt x="105" y="398"/>
                </a:lnTo>
                <a:lnTo>
                  <a:pt x="112" y="398"/>
                </a:lnTo>
                <a:lnTo>
                  <a:pt x="122" y="398"/>
                </a:lnTo>
                <a:lnTo>
                  <a:pt x="132" y="397"/>
                </a:lnTo>
                <a:lnTo>
                  <a:pt x="142" y="397"/>
                </a:lnTo>
                <a:lnTo>
                  <a:pt x="150" y="397"/>
                </a:lnTo>
                <a:lnTo>
                  <a:pt x="155" y="397"/>
                </a:lnTo>
                <a:lnTo>
                  <a:pt x="157" y="397"/>
                </a:lnTo>
                <a:lnTo>
                  <a:pt x="155" y="381"/>
                </a:lnTo>
                <a:lnTo>
                  <a:pt x="151" y="363"/>
                </a:lnTo>
                <a:lnTo>
                  <a:pt x="146" y="336"/>
                </a:lnTo>
                <a:lnTo>
                  <a:pt x="143" y="301"/>
                </a:lnTo>
                <a:lnTo>
                  <a:pt x="153" y="299"/>
                </a:lnTo>
                <a:lnTo>
                  <a:pt x="161" y="299"/>
                </a:lnTo>
                <a:lnTo>
                  <a:pt x="165" y="299"/>
                </a:lnTo>
                <a:lnTo>
                  <a:pt x="167" y="299"/>
                </a:lnTo>
                <a:lnTo>
                  <a:pt x="172" y="303"/>
                </a:lnTo>
                <a:lnTo>
                  <a:pt x="171" y="339"/>
                </a:lnTo>
                <a:lnTo>
                  <a:pt x="169" y="364"/>
                </a:lnTo>
                <a:lnTo>
                  <a:pt x="168" y="383"/>
                </a:lnTo>
                <a:lnTo>
                  <a:pt x="167" y="397"/>
                </a:lnTo>
                <a:lnTo>
                  <a:pt x="169" y="397"/>
                </a:lnTo>
                <a:lnTo>
                  <a:pt x="175" y="397"/>
                </a:lnTo>
                <a:lnTo>
                  <a:pt x="183" y="397"/>
                </a:lnTo>
                <a:lnTo>
                  <a:pt x="193" y="397"/>
                </a:lnTo>
                <a:lnTo>
                  <a:pt x="202" y="398"/>
                </a:lnTo>
                <a:lnTo>
                  <a:pt x="213" y="398"/>
                </a:lnTo>
                <a:lnTo>
                  <a:pt x="221" y="398"/>
                </a:lnTo>
                <a:lnTo>
                  <a:pt x="226" y="398"/>
                </a:lnTo>
                <a:lnTo>
                  <a:pt x="233" y="397"/>
                </a:lnTo>
                <a:lnTo>
                  <a:pt x="235" y="392"/>
                </a:lnTo>
                <a:lnTo>
                  <a:pt x="234" y="388"/>
                </a:lnTo>
                <a:lnTo>
                  <a:pt x="230" y="385"/>
                </a:lnTo>
                <a:lnTo>
                  <a:pt x="224" y="383"/>
                </a:lnTo>
                <a:lnTo>
                  <a:pt x="213" y="380"/>
                </a:lnTo>
                <a:lnTo>
                  <a:pt x="202" y="376"/>
                </a:lnTo>
                <a:lnTo>
                  <a:pt x="196" y="372"/>
                </a:lnTo>
                <a:lnTo>
                  <a:pt x="196" y="361"/>
                </a:lnTo>
                <a:lnTo>
                  <a:pt x="196" y="340"/>
                </a:lnTo>
                <a:lnTo>
                  <a:pt x="198" y="316"/>
                </a:lnTo>
                <a:lnTo>
                  <a:pt x="202" y="298"/>
                </a:lnTo>
                <a:lnTo>
                  <a:pt x="213" y="298"/>
                </a:lnTo>
                <a:lnTo>
                  <a:pt x="222" y="298"/>
                </a:lnTo>
                <a:lnTo>
                  <a:pt x="231" y="298"/>
                </a:lnTo>
                <a:lnTo>
                  <a:pt x="234" y="298"/>
                </a:lnTo>
                <a:lnTo>
                  <a:pt x="230" y="287"/>
                </a:lnTo>
                <a:lnTo>
                  <a:pt x="226" y="270"/>
                </a:lnTo>
                <a:lnTo>
                  <a:pt x="220" y="248"/>
                </a:lnTo>
                <a:lnTo>
                  <a:pt x="214" y="224"/>
                </a:lnTo>
                <a:lnTo>
                  <a:pt x="206" y="199"/>
                </a:lnTo>
                <a:lnTo>
                  <a:pt x="200" y="176"/>
                </a:lnTo>
                <a:lnTo>
                  <a:pt x="194" y="159"/>
                </a:lnTo>
                <a:lnTo>
                  <a:pt x="189" y="147"/>
                </a:lnTo>
                <a:lnTo>
                  <a:pt x="194" y="148"/>
                </a:lnTo>
                <a:lnTo>
                  <a:pt x="201" y="150"/>
                </a:lnTo>
                <a:lnTo>
                  <a:pt x="210" y="151"/>
                </a:lnTo>
                <a:lnTo>
                  <a:pt x="220" y="152"/>
                </a:lnTo>
                <a:lnTo>
                  <a:pt x="227" y="152"/>
                </a:lnTo>
                <a:lnTo>
                  <a:pt x="234" y="154"/>
                </a:lnTo>
                <a:lnTo>
                  <a:pt x="239" y="154"/>
                </a:lnTo>
                <a:lnTo>
                  <a:pt x="241" y="154"/>
                </a:lnTo>
                <a:lnTo>
                  <a:pt x="241" y="152"/>
                </a:lnTo>
                <a:lnTo>
                  <a:pt x="241" y="147"/>
                </a:lnTo>
                <a:lnTo>
                  <a:pt x="241" y="143"/>
                </a:lnTo>
                <a:lnTo>
                  <a:pt x="241" y="139"/>
                </a:lnTo>
                <a:close/>
              </a:path>
            </a:pathLst>
          </a:custGeom>
          <a:solidFill>
            <a:srgbClr val="FF0000"/>
          </a:solidFill>
          <a:ln w="9525" cap="flat" cmpd="sng">
            <a:noFill/>
            <a:prstDash val="solid"/>
            <a:round/>
            <a:headEnd type="none" w="med" len="med"/>
            <a:tailEnd type="none" w="med" len="med"/>
          </a:ln>
          <a:effectLst/>
        </p:spPr>
        <p:txBody>
          <a:bodyPr/>
          <a:lstStyle/>
          <a:p>
            <a:endParaRPr lang="el-GR"/>
          </a:p>
        </p:txBody>
      </p:sp>
      <p:sp>
        <p:nvSpPr>
          <p:cNvPr id="224320" name="Freeform 64"/>
          <p:cNvSpPr>
            <a:spLocks/>
          </p:cNvSpPr>
          <p:nvPr/>
        </p:nvSpPr>
        <p:spPr bwMode="auto">
          <a:xfrm>
            <a:off x="4548188" y="2597150"/>
            <a:ext cx="239712" cy="544513"/>
          </a:xfrm>
          <a:custGeom>
            <a:avLst/>
            <a:gdLst/>
            <a:ahLst/>
            <a:cxnLst>
              <a:cxn ang="0">
                <a:pos x="259" y="488"/>
              </a:cxn>
              <a:cxn ang="0">
                <a:pos x="289" y="549"/>
              </a:cxn>
              <a:cxn ang="0">
                <a:pos x="296" y="586"/>
              </a:cxn>
              <a:cxn ang="0">
                <a:pos x="326" y="580"/>
              </a:cxn>
              <a:cxn ang="0">
                <a:pos x="313" y="547"/>
              </a:cxn>
              <a:cxn ang="0">
                <a:pos x="295" y="484"/>
              </a:cxn>
              <a:cxn ang="0">
                <a:pos x="303" y="450"/>
              </a:cxn>
              <a:cxn ang="0">
                <a:pos x="268" y="373"/>
              </a:cxn>
              <a:cxn ang="0">
                <a:pos x="204" y="257"/>
              </a:cxn>
              <a:cxn ang="0">
                <a:pos x="220" y="245"/>
              </a:cxn>
              <a:cxn ang="0">
                <a:pos x="229" y="201"/>
              </a:cxn>
              <a:cxn ang="0">
                <a:pos x="255" y="226"/>
              </a:cxn>
              <a:cxn ang="0">
                <a:pos x="299" y="260"/>
              </a:cxn>
              <a:cxn ang="0">
                <a:pos x="359" y="281"/>
              </a:cxn>
              <a:cxn ang="0">
                <a:pos x="391" y="255"/>
              </a:cxn>
              <a:cxn ang="0">
                <a:pos x="364" y="253"/>
              </a:cxn>
              <a:cxn ang="0">
                <a:pos x="342" y="238"/>
              </a:cxn>
              <a:cxn ang="0">
                <a:pos x="303" y="214"/>
              </a:cxn>
              <a:cxn ang="0">
                <a:pos x="269" y="177"/>
              </a:cxn>
              <a:cxn ang="0">
                <a:pos x="235" y="143"/>
              </a:cxn>
              <a:cxn ang="0">
                <a:pos x="213" y="132"/>
              </a:cxn>
              <a:cxn ang="0">
                <a:pos x="182" y="120"/>
              </a:cxn>
              <a:cxn ang="0">
                <a:pos x="173" y="106"/>
              </a:cxn>
              <a:cxn ang="0">
                <a:pos x="180" y="83"/>
              </a:cxn>
              <a:cxn ang="0">
                <a:pos x="184" y="16"/>
              </a:cxn>
              <a:cxn ang="0">
                <a:pos x="88" y="14"/>
              </a:cxn>
              <a:cxn ang="0">
                <a:pos x="93" y="22"/>
              </a:cxn>
              <a:cxn ang="0">
                <a:pos x="95" y="44"/>
              </a:cxn>
              <a:cxn ang="0">
                <a:pos x="106" y="78"/>
              </a:cxn>
              <a:cxn ang="0">
                <a:pos x="125" y="105"/>
              </a:cxn>
              <a:cxn ang="0">
                <a:pos x="117" y="117"/>
              </a:cxn>
              <a:cxn ang="0">
                <a:pos x="89" y="140"/>
              </a:cxn>
              <a:cxn ang="0">
                <a:pos x="77" y="158"/>
              </a:cxn>
              <a:cxn ang="0">
                <a:pos x="60" y="247"/>
              </a:cxn>
              <a:cxn ang="0">
                <a:pos x="22" y="241"/>
              </a:cxn>
              <a:cxn ang="0">
                <a:pos x="4" y="282"/>
              </a:cxn>
              <a:cxn ang="0">
                <a:pos x="38" y="282"/>
              </a:cxn>
              <a:cxn ang="0">
                <a:pos x="56" y="293"/>
              </a:cxn>
              <a:cxn ang="0">
                <a:pos x="102" y="247"/>
              </a:cxn>
              <a:cxn ang="0">
                <a:pos x="119" y="245"/>
              </a:cxn>
              <a:cxn ang="0">
                <a:pos x="134" y="256"/>
              </a:cxn>
              <a:cxn ang="0">
                <a:pos x="111" y="459"/>
              </a:cxn>
              <a:cxn ang="0">
                <a:pos x="144" y="504"/>
              </a:cxn>
              <a:cxn ang="0">
                <a:pos x="143" y="560"/>
              </a:cxn>
              <a:cxn ang="0">
                <a:pos x="113" y="577"/>
              </a:cxn>
              <a:cxn ang="0">
                <a:pos x="121" y="586"/>
              </a:cxn>
              <a:cxn ang="0">
                <a:pos x="158" y="582"/>
              </a:cxn>
              <a:cxn ang="0">
                <a:pos x="177" y="585"/>
              </a:cxn>
              <a:cxn ang="0">
                <a:pos x="187" y="557"/>
              </a:cxn>
              <a:cxn ang="0">
                <a:pos x="177" y="503"/>
              </a:cxn>
              <a:cxn ang="0">
                <a:pos x="180" y="458"/>
              </a:cxn>
              <a:cxn ang="0">
                <a:pos x="220" y="456"/>
              </a:cxn>
            </a:cxnLst>
            <a:rect l="0" t="0" r="r" b="b"/>
            <a:pathLst>
              <a:path w="392" h="597">
                <a:moveTo>
                  <a:pt x="241" y="455"/>
                </a:moveTo>
                <a:lnTo>
                  <a:pt x="244" y="459"/>
                </a:lnTo>
                <a:lnTo>
                  <a:pt x="248" y="467"/>
                </a:lnTo>
                <a:lnTo>
                  <a:pt x="254" y="477"/>
                </a:lnTo>
                <a:lnTo>
                  <a:pt x="259" y="488"/>
                </a:lnTo>
                <a:lnTo>
                  <a:pt x="266" y="500"/>
                </a:lnTo>
                <a:lnTo>
                  <a:pt x="272" y="511"/>
                </a:lnTo>
                <a:lnTo>
                  <a:pt x="277" y="523"/>
                </a:lnTo>
                <a:lnTo>
                  <a:pt x="283" y="533"/>
                </a:lnTo>
                <a:lnTo>
                  <a:pt x="289" y="549"/>
                </a:lnTo>
                <a:lnTo>
                  <a:pt x="292" y="561"/>
                </a:lnTo>
                <a:lnTo>
                  <a:pt x="291" y="569"/>
                </a:lnTo>
                <a:lnTo>
                  <a:pt x="291" y="573"/>
                </a:lnTo>
                <a:lnTo>
                  <a:pt x="292" y="579"/>
                </a:lnTo>
                <a:lnTo>
                  <a:pt x="296" y="586"/>
                </a:lnTo>
                <a:lnTo>
                  <a:pt x="302" y="592"/>
                </a:lnTo>
                <a:lnTo>
                  <a:pt x="310" y="597"/>
                </a:lnTo>
                <a:lnTo>
                  <a:pt x="318" y="595"/>
                </a:lnTo>
                <a:lnTo>
                  <a:pt x="324" y="590"/>
                </a:lnTo>
                <a:lnTo>
                  <a:pt x="326" y="580"/>
                </a:lnTo>
                <a:lnTo>
                  <a:pt x="328" y="572"/>
                </a:lnTo>
                <a:lnTo>
                  <a:pt x="326" y="565"/>
                </a:lnTo>
                <a:lnTo>
                  <a:pt x="324" y="560"/>
                </a:lnTo>
                <a:lnTo>
                  <a:pt x="320" y="554"/>
                </a:lnTo>
                <a:lnTo>
                  <a:pt x="313" y="547"/>
                </a:lnTo>
                <a:lnTo>
                  <a:pt x="306" y="535"/>
                </a:lnTo>
                <a:lnTo>
                  <a:pt x="300" y="520"/>
                </a:lnTo>
                <a:lnTo>
                  <a:pt x="296" y="505"/>
                </a:lnTo>
                <a:lnTo>
                  <a:pt x="295" y="494"/>
                </a:lnTo>
                <a:lnTo>
                  <a:pt x="295" y="484"/>
                </a:lnTo>
                <a:lnTo>
                  <a:pt x="292" y="471"/>
                </a:lnTo>
                <a:lnTo>
                  <a:pt x="288" y="458"/>
                </a:lnTo>
                <a:lnTo>
                  <a:pt x="281" y="451"/>
                </a:lnTo>
                <a:lnTo>
                  <a:pt x="296" y="451"/>
                </a:lnTo>
                <a:lnTo>
                  <a:pt x="303" y="450"/>
                </a:lnTo>
                <a:lnTo>
                  <a:pt x="307" y="450"/>
                </a:lnTo>
                <a:lnTo>
                  <a:pt x="311" y="449"/>
                </a:lnTo>
                <a:lnTo>
                  <a:pt x="294" y="429"/>
                </a:lnTo>
                <a:lnTo>
                  <a:pt x="278" y="403"/>
                </a:lnTo>
                <a:lnTo>
                  <a:pt x="268" y="373"/>
                </a:lnTo>
                <a:lnTo>
                  <a:pt x="257" y="340"/>
                </a:lnTo>
                <a:lnTo>
                  <a:pt x="246" y="312"/>
                </a:lnTo>
                <a:lnTo>
                  <a:pt x="235" y="286"/>
                </a:lnTo>
                <a:lnTo>
                  <a:pt x="221" y="267"/>
                </a:lnTo>
                <a:lnTo>
                  <a:pt x="204" y="257"/>
                </a:lnTo>
                <a:lnTo>
                  <a:pt x="211" y="257"/>
                </a:lnTo>
                <a:lnTo>
                  <a:pt x="218" y="256"/>
                </a:lnTo>
                <a:lnTo>
                  <a:pt x="221" y="256"/>
                </a:lnTo>
                <a:lnTo>
                  <a:pt x="222" y="256"/>
                </a:lnTo>
                <a:lnTo>
                  <a:pt x="220" y="245"/>
                </a:lnTo>
                <a:lnTo>
                  <a:pt x="217" y="224"/>
                </a:lnTo>
                <a:lnTo>
                  <a:pt x="215" y="204"/>
                </a:lnTo>
                <a:lnTo>
                  <a:pt x="217" y="193"/>
                </a:lnTo>
                <a:lnTo>
                  <a:pt x="222" y="196"/>
                </a:lnTo>
                <a:lnTo>
                  <a:pt x="229" y="201"/>
                </a:lnTo>
                <a:lnTo>
                  <a:pt x="235" y="206"/>
                </a:lnTo>
                <a:lnTo>
                  <a:pt x="240" y="211"/>
                </a:lnTo>
                <a:lnTo>
                  <a:pt x="246" y="217"/>
                </a:lnTo>
                <a:lnTo>
                  <a:pt x="251" y="223"/>
                </a:lnTo>
                <a:lnTo>
                  <a:pt x="255" y="226"/>
                </a:lnTo>
                <a:lnTo>
                  <a:pt x="259" y="230"/>
                </a:lnTo>
                <a:lnTo>
                  <a:pt x="265" y="234"/>
                </a:lnTo>
                <a:lnTo>
                  <a:pt x="274" y="241"/>
                </a:lnTo>
                <a:lnTo>
                  <a:pt x="285" y="251"/>
                </a:lnTo>
                <a:lnTo>
                  <a:pt x="299" y="260"/>
                </a:lnTo>
                <a:lnTo>
                  <a:pt x="314" y="269"/>
                </a:lnTo>
                <a:lnTo>
                  <a:pt x="328" y="275"/>
                </a:lnTo>
                <a:lnTo>
                  <a:pt x="340" y="278"/>
                </a:lnTo>
                <a:lnTo>
                  <a:pt x="351" y="277"/>
                </a:lnTo>
                <a:lnTo>
                  <a:pt x="359" y="281"/>
                </a:lnTo>
                <a:lnTo>
                  <a:pt x="370" y="283"/>
                </a:lnTo>
                <a:lnTo>
                  <a:pt x="381" y="281"/>
                </a:lnTo>
                <a:lnTo>
                  <a:pt x="390" y="272"/>
                </a:lnTo>
                <a:lnTo>
                  <a:pt x="392" y="262"/>
                </a:lnTo>
                <a:lnTo>
                  <a:pt x="391" y="255"/>
                </a:lnTo>
                <a:lnTo>
                  <a:pt x="385" y="251"/>
                </a:lnTo>
                <a:lnTo>
                  <a:pt x="380" y="248"/>
                </a:lnTo>
                <a:lnTo>
                  <a:pt x="374" y="248"/>
                </a:lnTo>
                <a:lnTo>
                  <a:pt x="369" y="249"/>
                </a:lnTo>
                <a:lnTo>
                  <a:pt x="364" y="253"/>
                </a:lnTo>
                <a:lnTo>
                  <a:pt x="359" y="255"/>
                </a:lnTo>
                <a:lnTo>
                  <a:pt x="359" y="251"/>
                </a:lnTo>
                <a:lnTo>
                  <a:pt x="357" y="246"/>
                </a:lnTo>
                <a:lnTo>
                  <a:pt x="351" y="242"/>
                </a:lnTo>
                <a:lnTo>
                  <a:pt x="342" y="238"/>
                </a:lnTo>
                <a:lnTo>
                  <a:pt x="335" y="234"/>
                </a:lnTo>
                <a:lnTo>
                  <a:pt x="328" y="230"/>
                </a:lnTo>
                <a:lnTo>
                  <a:pt x="320" y="225"/>
                </a:lnTo>
                <a:lnTo>
                  <a:pt x="311" y="219"/>
                </a:lnTo>
                <a:lnTo>
                  <a:pt x="303" y="214"/>
                </a:lnTo>
                <a:lnTo>
                  <a:pt x="295" y="207"/>
                </a:lnTo>
                <a:lnTo>
                  <a:pt x="288" y="200"/>
                </a:lnTo>
                <a:lnTo>
                  <a:pt x="283" y="193"/>
                </a:lnTo>
                <a:lnTo>
                  <a:pt x="277" y="185"/>
                </a:lnTo>
                <a:lnTo>
                  <a:pt x="269" y="177"/>
                </a:lnTo>
                <a:lnTo>
                  <a:pt x="261" y="169"/>
                </a:lnTo>
                <a:lnTo>
                  <a:pt x="252" y="161"/>
                </a:lnTo>
                <a:lnTo>
                  <a:pt x="244" y="154"/>
                </a:lnTo>
                <a:lnTo>
                  <a:pt x="239" y="148"/>
                </a:lnTo>
                <a:lnTo>
                  <a:pt x="235" y="143"/>
                </a:lnTo>
                <a:lnTo>
                  <a:pt x="233" y="140"/>
                </a:lnTo>
                <a:lnTo>
                  <a:pt x="232" y="138"/>
                </a:lnTo>
                <a:lnTo>
                  <a:pt x="228" y="135"/>
                </a:lnTo>
                <a:lnTo>
                  <a:pt x="221" y="133"/>
                </a:lnTo>
                <a:lnTo>
                  <a:pt x="213" y="132"/>
                </a:lnTo>
                <a:lnTo>
                  <a:pt x="203" y="129"/>
                </a:lnTo>
                <a:lnTo>
                  <a:pt x="195" y="128"/>
                </a:lnTo>
                <a:lnTo>
                  <a:pt x="187" y="126"/>
                </a:lnTo>
                <a:lnTo>
                  <a:pt x="181" y="125"/>
                </a:lnTo>
                <a:lnTo>
                  <a:pt x="182" y="120"/>
                </a:lnTo>
                <a:lnTo>
                  <a:pt x="181" y="117"/>
                </a:lnTo>
                <a:lnTo>
                  <a:pt x="176" y="114"/>
                </a:lnTo>
                <a:lnTo>
                  <a:pt x="172" y="114"/>
                </a:lnTo>
                <a:lnTo>
                  <a:pt x="173" y="111"/>
                </a:lnTo>
                <a:lnTo>
                  <a:pt x="173" y="106"/>
                </a:lnTo>
                <a:lnTo>
                  <a:pt x="173" y="103"/>
                </a:lnTo>
                <a:lnTo>
                  <a:pt x="173" y="102"/>
                </a:lnTo>
                <a:lnTo>
                  <a:pt x="176" y="96"/>
                </a:lnTo>
                <a:lnTo>
                  <a:pt x="178" y="89"/>
                </a:lnTo>
                <a:lnTo>
                  <a:pt x="180" y="83"/>
                </a:lnTo>
                <a:lnTo>
                  <a:pt x="180" y="78"/>
                </a:lnTo>
                <a:lnTo>
                  <a:pt x="188" y="64"/>
                </a:lnTo>
                <a:lnTo>
                  <a:pt x="193" y="48"/>
                </a:lnTo>
                <a:lnTo>
                  <a:pt x="192" y="31"/>
                </a:lnTo>
                <a:lnTo>
                  <a:pt x="184" y="16"/>
                </a:lnTo>
                <a:lnTo>
                  <a:pt x="170" y="6"/>
                </a:lnTo>
                <a:lnTo>
                  <a:pt x="147" y="0"/>
                </a:lnTo>
                <a:lnTo>
                  <a:pt x="117" y="1"/>
                </a:lnTo>
                <a:lnTo>
                  <a:pt x="75" y="12"/>
                </a:lnTo>
                <a:lnTo>
                  <a:pt x="88" y="14"/>
                </a:lnTo>
                <a:lnTo>
                  <a:pt x="99" y="20"/>
                </a:lnTo>
                <a:lnTo>
                  <a:pt x="107" y="24"/>
                </a:lnTo>
                <a:lnTo>
                  <a:pt x="111" y="27"/>
                </a:lnTo>
                <a:lnTo>
                  <a:pt x="102" y="24"/>
                </a:lnTo>
                <a:lnTo>
                  <a:pt x="93" y="22"/>
                </a:lnTo>
                <a:lnTo>
                  <a:pt x="84" y="21"/>
                </a:lnTo>
                <a:lnTo>
                  <a:pt x="73" y="23"/>
                </a:lnTo>
                <a:lnTo>
                  <a:pt x="85" y="29"/>
                </a:lnTo>
                <a:lnTo>
                  <a:pt x="92" y="36"/>
                </a:lnTo>
                <a:lnTo>
                  <a:pt x="95" y="44"/>
                </a:lnTo>
                <a:lnTo>
                  <a:pt x="95" y="52"/>
                </a:lnTo>
                <a:lnTo>
                  <a:pt x="95" y="60"/>
                </a:lnTo>
                <a:lnTo>
                  <a:pt x="95" y="68"/>
                </a:lnTo>
                <a:lnTo>
                  <a:pt x="99" y="74"/>
                </a:lnTo>
                <a:lnTo>
                  <a:pt x="106" y="78"/>
                </a:lnTo>
                <a:lnTo>
                  <a:pt x="108" y="83"/>
                </a:lnTo>
                <a:lnTo>
                  <a:pt x="113" y="90"/>
                </a:lnTo>
                <a:lnTo>
                  <a:pt x="118" y="97"/>
                </a:lnTo>
                <a:lnTo>
                  <a:pt x="123" y="99"/>
                </a:lnTo>
                <a:lnTo>
                  <a:pt x="125" y="105"/>
                </a:lnTo>
                <a:lnTo>
                  <a:pt x="125" y="110"/>
                </a:lnTo>
                <a:lnTo>
                  <a:pt x="126" y="114"/>
                </a:lnTo>
                <a:lnTo>
                  <a:pt x="126" y="116"/>
                </a:lnTo>
                <a:lnTo>
                  <a:pt x="121" y="116"/>
                </a:lnTo>
                <a:lnTo>
                  <a:pt x="117" y="117"/>
                </a:lnTo>
                <a:lnTo>
                  <a:pt x="114" y="120"/>
                </a:lnTo>
                <a:lnTo>
                  <a:pt x="118" y="128"/>
                </a:lnTo>
                <a:lnTo>
                  <a:pt x="108" y="133"/>
                </a:lnTo>
                <a:lnTo>
                  <a:pt x="99" y="136"/>
                </a:lnTo>
                <a:lnTo>
                  <a:pt x="89" y="140"/>
                </a:lnTo>
                <a:lnTo>
                  <a:pt x="81" y="142"/>
                </a:lnTo>
                <a:lnTo>
                  <a:pt x="75" y="144"/>
                </a:lnTo>
                <a:lnTo>
                  <a:pt x="71" y="148"/>
                </a:lnTo>
                <a:lnTo>
                  <a:pt x="73" y="152"/>
                </a:lnTo>
                <a:lnTo>
                  <a:pt x="77" y="158"/>
                </a:lnTo>
                <a:lnTo>
                  <a:pt x="78" y="172"/>
                </a:lnTo>
                <a:lnTo>
                  <a:pt x="75" y="199"/>
                </a:lnTo>
                <a:lnTo>
                  <a:pt x="73" y="225"/>
                </a:lnTo>
                <a:lnTo>
                  <a:pt x="70" y="241"/>
                </a:lnTo>
                <a:lnTo>
                  <a:pt x="60" y="247"/>
                </a:lnTo>
                <a:lnTo>
                  <a:pt x="52" y="249"/>
                </a:lnTo>
                <a:lnTo>
                  <a:pt x="45" y="252"/>
                </a:lnTo>
                <a:lnTo>
                  <a:pt x="43"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3" y="287"/>
                </a:lnTo>
                <a:lnTo>
                  <a:pt x="45" y="290"/>
                </a:lnTo>
                <a:lnTo>
                  <a:pt x="51" y="292"/>
                </a:lnTo>
                <a:lnTo>
                  <a:pt x="56" y="293"/>
                </a:lnTo>
                <a:lnTo>
                  <a:pt x="63" y="292"/>
                </a:lnTo>
                <a:lnTo>
                  <a:pt x="70" y="291"/>
                </a:lnTo>
                <a:lnTo>
                  <a:pt x="80" y="286"/>
                </a:lnTo>
                <a:lnTo>
                  <a:pt x="95" y="270"/>
                </a:lnTo>
                <a:lnTo>
                  <a:pt x="102" y="247"/>
                </a:lnTo>
                <a:lnTo>
                  <a:pt x="106" y="223"/>
                </a:lnTo>
                <a:lnTo>
                  <a:pt x="110" y="204"/>
                </a:lnTo>
                <a:lnTo>
                  <a:pt x="113" y="214"/>
                </a:lnTo>
                <a:lnTo>
                  <a:pt x="117" y="230"/>
                </a:lnTo>
                <a:lnTo>
                  <a:pt x="119" y="245"/>
                </a:lnTo>
                <a:lnTo>
                  <a:pt x="119" y="255"/>
                </a:lnTo>
                <a:lnTo>
                  <a:pt x="125" y="255"/>
                </a:lnTo>
                <a:lnTo>
                  <a:pt x="129" y="255"/>
                </a:lnTo>
                <a:lnTo>
                  <a:pt x="133" y="256"/>
                </a:lnTo>
                <a:lnTo>
                  <a:pt x="134" y="256"/>
                </a:lnTo>
                <a:lnTo>
                  <a:pt x="114" y="287"/>
                </a:lnTo>
                <a:lnTo>
                  <a:pt x="104" y="330"/>
                </a:lnTo>
                <a:lnTo>
                  <a:pt x="103" y="385"/>
                </a:lnTo>
                <a:lnTo>
                  <a:pt x="110" y="459"/>
                </a:lnTo>
                <a:lnTo>
                  <a:pt x="111" y="459"/>
                </a:lnTo>
                <a:lnTo>
                  <a:pt x="113"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3" y="577"/>
                </a:lnTo>
                <a:lnTo>
                  <a:pt x="104" y="582"/>
                </a:lnTo>
                <a:lnTo>
                  <a:pt x="104" y="584"/>
                </a:lnTo>
                <a:lnTo>
                  <a:pt x="110" y="585"/>
                </a:lnTo>
                <a:lnTo>
                  <a:pt x="117" y="586"/>
                </a:lnTo>
                <a:lnTo>
                  <a:pt x="121" y="586"/>
                </a:lnTo>
                <a:lnTo>
                  <a:pt x="128" y="586"/>
                </a:lnTo>
                <a:lnTo>
                  <a:pt x="136" y="586"/>
                </a:lnTo>
                <a:lnTo>
                  <a:pt x="143" y="585"/>
                </a:lnTo>
                <a:lnTo>
                  <a:pt x="151" y="584"/>
                </a:lnTo>
                <a:lnTo>
                  <a:pt x="158" y="582"/>
                </a:lnTo>
                <a:lnTo>
                  <a:pt x="162" y="579"/>
                </a:lnTo>
                <a:lnTo>
                  <a:pt x="165" y="576"/>
                </a:lnTo>
                <a:lnTo>
                  <a:pt x="167" y="585"/>
                </a:lnTo>
                <a:lnTo>
                  <a:pt x="172" y="585"/>
                </a:lnTo>
                <a:lnTo>
                  <a:pt x="177" y="585"/>
                </a:lnTo>
                <a:lnTo>
                  <a:pt x="180" y="585"/>
                </a:lnTo>
                <a:lnTo>
                  <a:pt x="181" y="585"/>
                </a:lnTo>
                <a:lnTo>
                  <a:pt x="185" y="575"/>
                </a:lnTo>
                <a:lnTo>
                  <a:pt x="187" y="565"/>
                </a:lnTo>
                <a:lnTo>
                  <a:pt x="187" y="557"/>
                </a:lnTo>
                <a:lnTo>
                  <a:pt x="182" y="549"/>
                </a:lnTo>
                <a:lnTo>
                  <a:pt x="178" y="540"/>
                </a:lnTo>
                <a:lnTo>
                  <a:pt x="174" y="527"/>
                </a:lnTo>
                <a:lnTo>
                  <a:pt x="174" y="513"/>
                </a:lnTo>
                <a:lnTo>
                  <a:pt x="177" y="503"/>
                </a:lnTo>
                <a:lnTo>
                  <a:pt x="180" y="493"/>
                </a:lnTo>
                <a:lnTo>
                  <a:pt x="177" y="479"/>
                </a:lnTo>
                <a:lnTo>
                  <a:pt x="173" y="467"/>
                </a:lnTo>
                <a:lnTo>
                  <a:pt x="169" y="458"/>
                </a:lnTo>
                <a:lnTo>
                  <a:pt x="180" y="458"/>
                </a:lnTo>
                <a:lnTo>
                  <a:pt x="188" y="458"/>
                </a:lnTo>
                <a:lnTo>
                  <a:pt x="196" y="458"/>
                </a:lnTo>
                <a:lnTo>
                  <a:pt x="203" y="457"/>
                </a:lnTo>
                <a:lnTo>
                  <a:pt x="210" y="457"/>
                </a:lnTo>
                <a:lnTo>
                  <a:pt x="220" y="456"/>
                </a:lnTo>
                <a:lnTo>
                  <a:pt x="229" y="456"/>
                </a:lnTo>
                <a:lnTo>
                  <a:pt x="241" y="455"/>
                </a:lnTo>
                <a:close/>
              </a:path>
            </a:pathLst>
          </a:custGeom>
          <a:solidFill>
            <a:srgbClr val="96969A"/>
          </a:solidFill>
          <a:ln w="9525">
            <a:noFill/>
            <a:round/>
            <a:headEnd/>
            <a:tailEnd/>
          </a:ln>
        </p:spPr>
        <p:txBody>
          <a:bodyPr/>
          <a:lstStyle/>
          <a:p>
            <a:endParaRPr lang="el-GR"/>
          </a:p>
        </p:txBody>
      </p:sp>
      <p:sp>
        <p:nvSpPr>
          <p:cNvPr id="224321" name="Freeform 65"/>
          <p:cNvSpPr>
            <a:spLocks/>
          </p:cNvSpPr>
          <p:nvPr/>
        </p:nvSpPr>
        <p:spPr bwMode="auto">
          <a:xfrm>
            <a:off x="6659563" y="2565400"/>
            <a:ext cx="239712" cy="544513"/>
          </a:xfrm>
          <a:custGeom>
            <a:avLst/>
            <a:gdLst/>
            <a:ahLst/>
            <a:cxnLst>
              <a:cxn ang="0">
                <a:pos x="259" y="488"/>
              </a:cxn>
              <a:cxn ang="0">
                <a:pos x="289" y="549"/>
              </a:cxn>
              <a:cxn ang="0">
                <a:pos x="296" y="586"/>
              </a:cxn>
              <a:cxn ang="0">
                <a:pos x="326" y="580"/>
              </a:cxn>
              <a:cxn ang="0">
                <a:pos x="313" y="547"/>
              </a:cxn>
              <a:cxn ang="0">
                <a:pos x="295" y="484"/>
              </a:cxn>
              <a:cxn ang="0">
                <a:pos x="303" y="450"/>
              </a:cxn>
              <a:cxn ang="0">
                <a:pos x="268" y="373"/>
              </a:cxn>
              <a:cxn ang="0">
                <a:pos x="204" y="257"/>
              </a:cxn>
              <a:cxn ang="0">
                <a:pos x="220" y="245"/>
              </a:cxn>
              <a:cxn ang="0">
                <a:pos x="229" y="201"/>
              </a:cxn>
              <a:cxn ang="0">
                <a:pos x="255" y="226"/>
              </a:cxn>
              <a:cxn ang="0">
                <a:pos x="299" y="260"/>
              </a:cxn>
              <a:cxn ang="0">
                <a:pos x="359" y="281"/>
              </a:cxn>
              <a:cxn ang="0">
                <a:pos x="391" y="255"/>
              </a:cxn>
              <a:cxn ang="0">
                <a:pos x="364" y="253"/>
              </a:cxn>
              <a:cxn ang="0">
                <a:pos x="342" y="238"/>
              </a:cxn>
              <a:cxn ang="0">
                <a:pos x="303" y="214"/>
              </a:cxn>
              <a:cxn ang="0">
                <a:pos x="269" y="177"/>
              </a:cxn>
              <a:cxn ang="0">
                <a:pos x="235" y="143"/>
              </a:cxn>
              <a:cxn ang="0">
                <a:pos x="213" y="132"/>
              </a:cxn>
              <a:cxn ang="0">
                <a:pos x="182" y="120"/>
              </a:cxn>
              <a:cxn ang="0">
                <a:pos x="173" y="106"/>
              </a:cxn>
              <a:cxn ang="0">
                <a:pos x="180" y="83"/>
              </a:cxn>
              <a:cxn ang="0">
                <a:pos x="184" y="16"/>
              </a:cxn>
              <a:cxn ang="0">
                <a:pos x="88" y="14"/>
              </a:cxn>
              <a:cxn ang="0">
                <a:pos x="93" y="22"/>
              </a:cxn>
              <a:cxn ang="0">
                <a:pos x="95" y="44"/>
              </a:cxn>
              <a:cxn ang="0">
                <a:pos x="106" y="78"/>
              </a:cxn>
              <a:cxn ang="0">
                <a:pos x="125" y="105"/>
              </a:cxn>
              <a:cxn ang="0">
                <a:pos x="117" y="117"/>
              </a:cxn>
              <a:cxn ang="0">
                <a:pos x="89" y="140"/>
              </a:cxn>
              <a:cxn ang="0">
                <a:pos x="77" y="158"/>
              </a:cxn>
              <a:cxn ang="0">
                <a:pos x="60" y="247"/>
              </a:cxn>
              <a:cxn ang="0">
                <a:pos x="22" y="241"/>
              </a:cxn>
              <a:cxn ang="0">
                <a:pos x="4" y="282"/>
              </a:cxn>
              <a:cxn ang="0">
                <a:pos x="38" y="282"/>
              </a:cxn>
              <a:cxn ang="0">
                <a:pos x="56" y="293"/>
              </a:cxn>
              <a:cxn ang="0">
                <a:pos x="102" y="247"/>
              </a:cxn>
              <a:cxn ang="0">
                <a:pos x="119" y="245"/>
              </a:cxn>
              <a:cxn ang="0">
                <a:pos x="134" y="256"/>
              </a:cxn>
              <a:cxn ang="0">
                <a:pos x="111" y="459"/>
              </a:cxn>
              <a:cxn ang="0">
                <a:pos x="144" y="504"/>
              </a:cxn>
              <a:cxn ang="0">
                <a:pos x="143" y="560"/>
              </a:cxn>
              <a:cxn ang="0">
                <a:pos x="113" y="577"/>
              </a:cxn>
              <a:cxn ang="0">
                <a:pos x="121" y="586"/>
              </a:cxn>
              <a:cxn ang="0">
                <a:pos x="158" y="582"/>
              </a:cxn>
              <a:cxn ang="0">
                <a:pos x="177" y="585"/>
              </a:cxn>
              <a:cxn ang="0">
                <a:pos x="187" y="557"/>
              </a:cxn>
              <a:cxn ang="0">
                <a:pos x="177" y="503"/>
              </a:cxn>
              <a:cxn ang="0">
                <a:pos x="180" y="458"/>
              </a:cxn>
              <a:cxn ang="0">
                <a:pos x="220" y="456"/>
              </a:cxn>
            </a:cxnLst>
            <a:rect l="0" t="0" r="r" b="b"/>
            <a:pathLst>
              <a:path w="392" h="597">
                <a:moveTo>
                  <a:pt x="241" y="455"/>
                </a:moveTo>
                <a:lnTo>
                  <a:pt x="244" y="459"/>
                </a:lnTo>
                <a:lnTo>
                  <a:pt x="248" y="467"/>
                </a:lnTo>
                <a:lnTo>
                  <a:pt x="254" y="477"/>
                </a:lnTo>
                <a:lnTo>
                  <a:pt x="259" y="488"/>
                </a:lnTo>
                <a:lnTo>
                  <a:pt x="266" y="500"/>
                </a:lnTo>
                <a:lnTo>
                  <a:pt x="272" y="511"/>
                </a:lnTo>
                <a:lnTo>
                  <a:pt x="277" y="523"/>
                </a:lnTo>
                <a:lnTo>
                  <a:pt x="283" y="533"/>
                </a:lnTo>
                <a:lnTo>
                  <a:pt x="289" y="549"/>
                </a:lnTo>
                <a:lnTo>
                  <a:pt x="292" y="561"/>
                </a:lnTo>
                <a:lnTo>
                  <a:pt x="291" y="569"/>
                </a:lnTo>
                <a:lnTo>
                  <a:pt x="291" y="573"/>
                </a:lnTo>
                <a:lnTo>
                  <a:pt x="292" y="579"/>
                </a:lnTo>
                <a:lnTo>
                  <a:pt x="296" y="586"/>
                </a:lnTo>
                <a:lnTo>
                  <a:pt x="302" y="592"/>
                </a:lnTo>
                <a:lnTo>
                  <a:pt x="310" y="597"/>
                </a:lnTo>
                <a:lnTo>
                  <a:pt x="318" y="595"/>
                </a:lnTo>
                <a:lnTo>
                  <a:pt x="324" y="590"/>
                </a:lnTo>
                <a:lnTo>
                  <a:pt x="326" y="580"/>
                </a:lnTo>
                <a:lnTo>
                  <a:pt x="328" y="572"/>
                </a:lnTo>
                <a:lnTo>
                  <a:pt x="326" y="565"/>
                </a:lnTo>
                <a:lnTo>
                  <a:pt x="324" y="560"/>
                </a:lnTo>
                <a:lnTo>
                  <a:pt x="320" y="554"/>
                </a:lnTo>
                <a:lnTo>
                  <a:pt x="313" y="547"/>
                </a:lnTo>
                <a:lnTo>
                  <a:pt x="306" y="535"/>
                </a:lnTo>
                <a:lnTo>
                  <a:pt x="300" y="520"/>
                </a:lnTo>
                <a:lnTo>
                  <a:pt x="296" y="505"/>
                </a:lnTo>
                <a:lnTo>
                  <a:pt x="295" y="494"/>
                </a:lnTo>
                <a:lnTo>
                  <a:pt x="295" y="484"/>
                </a:lnTo>
                <a:lnTo>
                  <a:pt x="292" y="471"/>
                </a:lnTo>
                <a:lnTo>
                  <a:pt x="288" y="458"/>
                </a:lnTo>
                <a:lnTo>
                  <a:pt x="281" y="451"/>
                </a:lnTo>
                <a:lnTo>
                  <a:pt x="296" y="451"/>
                </a:lnTo>
                <a:lnTo>
                  <a:pt x="303" y="450"/>
                </a:lnTo>
                <a:lnTo>
                  <a:pt x="307" y="450"/>
                </a:lnTo>
                <a:lnTo>
                  <a:pt x="311" y="449"/>
                </a:lnTo>
                <a:lnTo>
                  <a:pt x="294" y="429"/>
                </a:lnTo>
                <a:lnTo>
                  <a:pt x="278" y="403"/>
                </a:lnTo>
                <a:lnTo>
                  <a:pt x="268" y="373"/>
                </a:lnTo>
                <a:lnTo>
                  <a:pt x="257" y="340"/>
                </a:lnTo>
                <a:lnTo>
                  <a:pt x="246" y="312"/>
                </a:lnTo>
                <a:lnTo>
                  <a:pt x="235" y="286"/>
                </a:lnTo>
                <a:lnTo>
                  <a:pt x="221" y="267"/>
                </a:lnTo>
                <a:lnTo>
                  <a:pt x="204" y="257"/>
                </a:lnTo>
                <a:lnTo>
                  <a:pt x="211" y="257"/>
                </a:lnTo>
                <a:lnTo>
                  <a:pt x="218" y="256"/>
                </a:lnTo>
                <a:lnTo>
                  <a:pt x="221" y="256"/>
                </a:lnTo>
                <a:lnTo>
                  <a:pt x="222" y="256"/>
                </a:lnTo>
                <a:lnTo>
                  <a:pt x="220" y="245"/>
                </a:lnTo>
                <a:lnTo>
                  <a:pt x="217" y="224"/>
                </a:lnTo>
                <a:lnTo>
                  <a:pt x="215" y="204"/>
                </a:lnTo>
                <a:lnTo>
                  <a:pt x="217" y="193"/>
                </a:lnTo>
                <a:lnTo>
                  <a:pt x="222" y="196"/>
                </a:lnTo>
                <a:lnTo>
                  <a:pt x="229" y="201"/>
                </a:lnTo>
                <a:lnTo>
                  <a:pt x="235" y="206"/>
                </a:lnTo>
                <a:lnTo>
                  <a:pt x="240" y="211"/>
                </a:lnTo>
                <a:lnTo>
                  <a:pt x="246" y="217"/>
                </a:lnTo>
                <a:lnTo>
                  <a:pt x="251" y="223"/>
                </a:lnTo>
                <a:lnTo>
                  <a:pt x="255" y="226"/>
                </a:lnTo>
                <a:lnTo>
                  <a:pt x="259" y="230"/>
                </a:lnTo>
                <a:lnTo>
                  <a:pt x="265" y="234"/>
                </a:lnTo>
                <a:lnTo>
                  <a:pt x="274" y="241"/>
                </a:lnTo>
                <a:lnTo>
                  <a:pt x="285" y="251"/>
                </a:lnTo>
                <a:lnTo>
                  <a:pt x="299" y="260"/>
                </a:lnTo>
                <a:lnTo>
                  <a:pt x="314" y="269"/>
                </a:lnTo>
                <a:lnTo>
                  <a:pt x="328" y="275"/>
                </a:lnTo>
                <a:lnTo>
                  <a:pt x="340" y="278"/>
                </a:lnTo>
                <a:lnTo>
                  <a:pt x="351" y="277"/>
                </a:lnTo>
                <a:lnTo>
                  <a:pt x="359" y="281"/>
                </a:lnTo>
                <a:lnTo>
                  <a:pt x="370" y="283"/>
                </a:lnTo>
                <a:lnTo>
                  <a:pt x="381" y="281"/>
                </a:lnTo>
                <a:lnTo>
                  <a:pt x="390" y="272"/>
                </a:lnTo>
                <a:lnTo>
                  <a:pt x="392" y="262"/>
                </a:lnTo>
                <a:lnTo>
                  <a:pt x="391" y="255"/>
                </a:lnTo>
                <a:lnTo>
                  <a:pt x="385" y="251"/>
                </a:lnTo>
                <a:lnTo>
                  <a:pt x="380" y="248"/>
                </a:lnTo>
                <a:lnTo>
                  <a:pt x="374" y="248"/>
                </a:lnTo>
                <a:lnTo>
                  <a:pt x="369" y="249"/>
                </a:lnTo>
                <a:lnTo>
                  <a:pt x="364" y="253"/>
                </a:lnTo>
                <a:lnTo>
                  <a:pt x="359" y="255"/>
                </a:lnTo>
                <a:lnTo>
                  <a:pt x="359" y="251"/>
                </a:lnTo>
                <a:lnTo>
                  <a:pt x="357" y="246"/>
                </a:lnTo>
                <a:lnTo>
                  <a:pt x="351" y="242"/>
                </a:lnTo>
                <a:lnTo>
                  <a:pt x="342" y="238"/>
                </a:lnTo>
                <a:lnTo>
                  <a:pt x="335" y="234"/>
                </a:lnTo>
                <a:lnTo>
                  <a:pt x="328" y="230"/>
                </a:lnTo>
                <a:lnTo>
                  <a:pt x="320" y="225"/>
                </a:lnTo>
                <a:lnTo>
                  <a:pt x="311" y="219"/>
                </a:lnTo>
                <a:lnTo>
                  <a:pt x="303" y="214"/>
                </a:lnTo>
                <a:lnTo>
                  <a:pt x="295" y="207"/>
                </a:lnTo>
                <a:lnTo>
                  <a:pt x="288" y="200"/>
                </a:lnTo>
                <a:lnTo>
                  <a:pt x="283" y="193"/>
                </a:lnTo>
                <a:lnTo>
                  <a:pt x="277" y="185"/>
                </a:lnTo>
                <a:lnTo>
                  <a:pt x="269" y="177"/>
                </a:lnTo>
                <a:lnTo>
                  <a:pt x="261" y="169"/>
                </a:lnTo>
                <a:lnTo>
                  <a:pt x="252" y="161"/>
                </a:lnTo>
                <a:lnTo>
                  <a:pt x="244" y="154"/>
                </a:lnTo>
                <a:lnTo>
                  <a:pt x="239" y="148"/>
                </a:lnTo>
                <a:lnTo>
                  <a:pt x="235" y="143"/>
                </a:lnTo>
                <a:lnTo>
                  <a:pt x="233" y="140"/>
                </a:lnTo>
                <a:lnTo>
                  <a:pt x="232" y="138"/>
                </a:lnTo>
                <a:lnTo>
                  <a:pt x="228" y="135"/>
                </a:lnTo>
                <a:lnTo>
                  <a:pt x="221" y="133"/>
                </a:lnTo>
                <a:lnTo>
                  <a:pt x="213" y="132"/>
                </a:lnTo>
                <a:lnTo>
                  <a:pt x="203" y="129"/>
                </a:lnTo>
                <a:lnTo>
                  <a:pt x="195" y="128"/>
                </a:lnTo>
                <a:lnTo>
                  <a:pt x="187" y="126"/>
                </a:lnTo>
                <a:lnTo>
                  <a:pt x="181" y="125"/>
                </a:lnTo>
                <a:lnTo>
                  <a:pt x="182" y="120"/>
                </a:lnTo>
                <a:lnTo>
                  <a:pt x="181" y="117"/>
                </a:lnTo>
                <a:lnTo>
                  <a:pt x="176" y="114"/>
                </a:lnTo>
                <a:lnTo>
                  <a:pt x="172" y="114"/>
                </a:lnTo>
                <a:lnTo>
                  <a:pt x="173" y="111"/>
                </a:lnTo>
                <a:lnTo>
                  <a:pt x="173" y="106"/>
                </a:lnTo>
                <a:lnTo>
                  <a:pt x="173" y="103"/>
                </a:lnTo>
                <a:lnTo>
                  <a:pt x="173" y="102"/>
                </a:lnTo>
                <a:lnTo>
                  <a:pt x="176" y="96"/>
                </a:lnTo>
                <a:lnTo>
                  <a:pt x="178" y="89"/>
                </a:lnTo>
                <a:lnTo>
                  <a:pt x="180" y="83"/>
                </a:lnTo>
                <a:lnTo>
                  <a:pt x="180" y="78"/>
                </a:lnTo>
                <a:lnTo>
                  <a:pt x="188" y="64"/>
                </a:lnTo>
                <a:lnTo>
                  <a:pt x="193" y="48"/>
                </a:lnTo>
                <a:lnTo>
                  <a:pt x="192" y="31"/>
                </a:lnTo>
                <a:lnTo>
                  <a:pt x="184" y="16"/>
                </a:lnTo>
                <a:lnTo>
                  <a:pt x="170" y="6"/>
                </a:lnTo>
                <a:lnTo>
                  <a:pt x="147" y="0"/>
                </a:lnTo>
                <a:lnTo>
                  <a:pt x="117" y="1"/>
                </a:lnTo>
                <a:lnTo>
                  <a:pt x="75" y="12"/>
                </a:lnTo>
                <a:lnTo>
                  <a:pt x="88" y="14"/>
                </a:lnTo>
                <a:lnTo>
                  <a:pt x="99" y="20"/>
                </a:lnTo>
                <a:lnTo>
                  <a:pt x="107" y="24"/>
                </a:lnTo>
                <a:lnTo>
                  <a:pt x="111" y="27"/>
                </a:lnTo>
                <a:lnTo>
                  <a:pt x="102" y="24"/>
                </a:lnTo>
                <a:lnTo>
                  <a:pt x="93" y="22"/>
                </a:lnTo>
                <a:lnTo>
                  <a:pt x="84" y="21"/>
                </a:lnTo>
                <a:lnTo>
                  <a:pt x="73" y="23"/>
                </a:lnTo>
                <a:lnTo>
                  <a:pt x="85" y="29"/>
                </a:lnTo>
                <a:lnTo>
                  <a:pt x="92" y="36"/>
                </a:lnTo>
                <a:lnTo>
                  <a:pt x="95" y="44"/>
                </a:lnTo>
                <a:lnTo>
                  <a:pt x="95" y="52"/>
                </a:lnTo>
                <a:lnTo>
                  <a:pt x="95" y="60"/>
                </a:lnTo>
                <a:lnTo>
                  <a:pt x="95" y="68"/>
                </a:lnTo>
                <a:lnTo>
                  <a:pt x="99" y="74"/>
                </a:lnTo>
                <a:lnTo>
                  <a:pt x="106" y="78"/>
                </a:lnTo>
                <a:lnTo>
                  <a:pt x="108" y="83"/>
                </a:lnTo>
                <a:lnTo>
                  <a:pt x="113" y="90"/>
                </a:lnTo>
                <a:lnTo>
                  <a:pt x="118" y="97"/>
                </a:lnTo>
                <a:lnTo>
                  <a:pt x="123" y="99"/>
                </a:lnTo>
                <a:lnTo>
                  <a:pt x="125" y="105"/>
                </a:lnTo>
                <a:lnTo>
                  <a:pt x="125" y="110"/>
                </a:lnTo>
                <a:lnTo>
                  <a:pt x="126" y="114"/>
                </a:lnTo>
                <a:lnTo>
                  <a:pt x="126" y="116"/>
                </a:lnTo>
                <a:lnTo>
                  <a:pt x="121" y="116"/>
                </a:lnTo>
                <a:lnTo>
                  <a:pt x="117" y="117"/>
                </a:lnTo>
                <a:lnTo>
                  <a:pt x="114" y="120"/>
                </a:lnTo>
                <a:lnTo>
                  <a:pt x="118" y="128"/>
                </a:lnTo>
                <a:lnTo>
                  <a:pt x="108" y="133"/>
                </a:lnTo>
                <a:lnTo>
                  <a:pt x="99" y="136"/>
                </a:lnTo>
                <a:lnTo>
                  <a:pt x="89" y="140"/>
                </a:lnTo>
                <a:lnTo>
                  <a:pt x="81" y="142"/>
                </a:lnTo>
                <a:lnTo>
                  <a:pt x="75" y="144"/>
                </a:lnTo>
                <a:lnTo>
                  <a:pt x="71" y="148"/>
                </a:lnTo>
                <a:lnTo>
                  <a:pt x="73" y="152"/>
                </a:lnTo>
                <a:lnTo>
                  <a:pt x="77" y="158"/>
                </a:lnTo>
                <a:lnTo>
                  <a:pt x="78" y="172"/>
                </a:lnTo>
                <a:lnTo>
                  <a:pt x="75" y="199"/>
                </a:lnTo>
                <a:lnTo>
                  <a:pt x="73" y="225"/>
                </a:lnTo>
                <a:lnTo>
                  <a:pt x="70" y="241"/>
                </a:lnTo>
                <a:lnTo>
                  <a:pt x="60" y="247"/>
                </a:lnTo>
                <a:lnTo>
                  <a:pt x="52" y="249"/>
                </a:lnTo>
                <a:lnTo>
                  <a:pt x="45" y="252"/>
                </a:lnTo>
                <a:lnTo>
                  <a:pt x="43"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3" y="287"/>
                </a:lnTo>
                <a:lnTo>
                  <a:pt x="45" y="290"/>
                </a:lnTo>
                <a:lnTo>
                  <a:pt x="51" y="292"/>
                </a:lnTo>
                <a:lnTo>
                  <a:pt x="56" y="293"/>
                </a:lnTo>
                <a:lnTo>
                  <a:pt x="63" y="292"/>
                </a:lnTo>
                <a:lnTo>
                  <a:pt x="70" y="291"/>
                </a:lnTo>
                <a:lnTo>
                  <a:pt x="80" y="286"/>
                </a:lnTo>
                <a:lnTo>
                  <a:pt x="95" y="270"/>
                </a:lnTo>
                <a:lnTo>
                  <a:pt x="102" y="247"/>
                </a:lnTo>
                <a:lnTo>
                  <a:pt x="106" y="223"/>
                </a:lnTo>
                <a:lnTo>
                  <a:pt x="110" y="204"/>
                </a:lnTo>
                <a:lnTo>
                  <a:pt x="113" y="214"/>
                </a:lnTo>
                <a:lnTo>
                  <a:pt x="117" y="230"/>
                </a:lnTo>
                <a:lnTo>
                  <a:pt x="119" y="245"/>
                </a:lnTo>
                <a:lnTo>
                  <a:pt x="119" y="255"/>
                </a:lnTo>
                <a:lnTo>
                  <a:pt x="125" y="255"/>
                </a:lnTo>
                <a:lnTo>
                  <a:pt x="129" y="255"/>
                </a:lnTo>
                <a:lnTo>
                  <a:pt x="133" y="256"/>
                </a:lnTo>
                <a:lnTo>
                  <a:pt x="134" y="256"/>
                </a:lnTo>
                <a:lnTo>
                  <a:pt x="114" y="287"/>
                </a:lnTo>
                <a:lnTo>
                  <a:pt x="104" y="330"/>
                </a:lnTo>
                <a:lnTo>
                  <a:pt x="103" y="385"/>
                </a:lnTo>
                <a:lnTo>
                  <a:pt x="110" y="459"/>
                </a:lnTo>
                <a:lnTo>
                  <a:pt x="111" y="459"/>
                </a:lnTo>
                <a:lnTo>
                  <a:pt x="113"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3" y="577"/>
                </a:lnTo>
                <a:lnTo>
                  <a:pt x="104" y="582"/>
                </a:lnTo>
                <a:lnTo>
                  <a:pt x="104" y="584"/>
                </a:lnTo>
                <a:lnTo>
                  <a:pt x="110" y="585"/>
                </a:lnTo>
                <a:lnTo>
                  <a:pt x="117" y="586"/>
                </a:lnTo>
                <a:lnTo>
                  <a:pt x="121" y="586"/>
                </a:lnTo>
                <a:lnTo>
                  <a:pt x="128" y="586"/>
                </a:lnTo>
                <a:lnTo>
                  <a:pt x="136" y="586"/>
                </a:lnTo>
                <a:lnTo>
                  <a:pt x="143" y="585"/>
                </a:lnTo>
                <a:lnTo>
                  <a:pt x="151" y="584"/>
                </a:lnTo>
                <a:lnTo>
                  <a:pt x="158" y="582"/>
                </a:lnTo>
                <a:lnTo>
                  <a:pt x="162" y="579"/>
                </a:lnTo>
                <a:lnTo>
                  <a:pt x="165" y="576"/>
                </a:lnTo>
                <a:lnTo>
                  <a:pt x="167" y="585"/>
                </a:lnTo>
                <a:lnTo>
                  <a:pt x="172" y="585"/>
                </a:lnTo>
                <a:lnTo>
                  <a:pt x="177" y="585"/>
                </a:lnTo>
                <a:lnTo>
                  <a:pt x="180" y="585"/>
                </a:lnTo>
                <a:lnTo>
                  <a:pt x="181" y="585"/>
                </a:lnTo>
                <a:lnTo>
                  <a:pt x="185" y="575"/>
                </a:lnTo>
                <a:lnTo>
                  <a:pt x="187" y="565"/>
                </a:lnTo>
                <a:lnTo>
                  <a:pt x="187" y="557"/>
                </a:lnTo>
                <a:lnTo>
                  <a:pt x="182" y="549"/>
                </a:lnTo>
                <a:lnTo>
                  <a:pt x="178" y="540"/>
                </a:lnTo>
                <a:lnTo>
                  <a:pt x="174" y="527"/>
                </a:lnTo>
                <a:lnTo>
                  <a:pt x="174" y="513"/>
                </a:lnTo>
                <a:lnTo>
                  <a:pt x="177" y="503"/>
                </a:lnTo>
                <a:lnTo>
                  <a:pt x="180" y="493"/>
                </a:lnTo>
                <a:lnTo>
                  <a:pt x="177" y="479"/>
                </a:lnTo>
                <a:lnTo>
                  <a:pt x="173" y="467"/>
                </a:lnTo>
                <a:lnTo>
                  <a:pt x="169" y="458"/>
                </a:lnTo>
                <a:lnTo>
                  <a:pt x="180" y="458"/>
                </a:lnTo>
                <a:lnTo>
                  <a:pt x="188" y="458"/>
                </a:lnTo>
                <a:lnTo>
                  <a:pt x="196" y="458"/>
                </a:lnTo>
                <a:lnTo>
                  <a:pt x="203" y="457"/>
                </a:lnTo>
                <a:lnTo>
                  <a:pt x="210" y="457"/>
                </a:lnTo>
                <a:lnTo>
                  <a:pt x="220" y="456"/>
                </a:lnTo>
                <a:lnTo>
                  <a:pt x="229" y="456"/>
                </a:lnTo>
                <a:lnTo>
                  <a:pt x="241" y="455"/>
                </a:lnTo>
                <a:close/>
              </a:path>
            </a:pathLst>
          </a:custGeom>
          <a:solidFill>
            <a:srgbClr val="96969A"/>
          </a:solidFill>
          <a:ln w="9525">
            <a:noFill/>
            <a:round/>
            <a:headEnd/>
            <a:tailEnd/>
          </a:ln>
        </p:spPr>
        <p:txBody>
          <a:bodyPr/>
          <a:lstStyle/>
          <a:p>
            <a:endParaRPr lang="el-GR"/>
          </a:p>
        </p:txBody>
      </p:sp>
      <p:sp>
        <p:nvSpPr>
          <p:cNvPr id="224322" name="Freeform 66"/>
          <p:cNvSpPr>
            <a:spLocks/>
          </p:cNvSpPr>
          <p:nvPr/>
        </p:nvSpPr>
        <p:spPr bwMode="auto">
          <a:xfrm>
            <a:off x="5627688" y="3284538"/>
            <a:ext cx="239712" cy="544512"/>
          </a:xfrm>
          <a:custGeom>
            <a:avLst/>
            <a:gdLst/>
            <a:ahLst/>
            <a:cxnLst>
              <a:cxn ang="0">
                <a:pos x="259" y="488"/>
              </a:cxn>
              <a:cxn ang="0">
                <a:pos x="289" y="549"/>
              </a:cxn>
              <a:cxn ang="0">
                <a:pos x="296" y="586"/>
              </a:cxn>
              <a:cxn ang="0">
                <a:pos x="326" y="580"/>
              </a:cxn>
              <a:cxn ang="0">
                <a:pos x="313" y="547"/>
              </a:cxn>
              <a:cxn ang="0">
                <a:pos x="295" y="484"/>
              </a:cxn>
              <a:cxn ang="0">
                <a:pos x="303" y="450"/>
              </a:cxn>
              <a:cxn ang="0">
                <a:pos x="268" y="373"/>
              </a:cxn>
              <a:cxn ang="0">
                <a:pos x="204" y="257"/>
              </a:cxn>
              <a:cxn ang="0">
                <a:pos x="220" y="245"/>
              </a:cxn>
              <a:cxn ang="0">
                <a:pos x="229" y="201"/>
              </a:cxn>
              <a:cxn ang="0">
                <a:pos x="255" y="226"/>
              </a:cxn>
              <a:cxn ang="0">
                <a:pos x="299" y="260"/>
              </a:cxn>
              <a:cxn ang="0">
                <a:pos x="359" y="281"/>
              </a:cxn>
              <a:cxn ang="0">
                <a:pos x="391" y="255"/>
              </a:cxn>
              <a:cxn ang="0">
                <a:pos x="364" y="253"/>
              </a:cxn>
              <a:cxn ang="0">
                <a:pos x="342" y="238"/>
              </a:cxn>
              <a:cxn ang="0">
                <a:pos x="303" y="214"/>
              </a:cxn>
              <a:cxn ang="0">
                <a:pos x="269" y="177"/>
              </a:cxn>
              <a:cxn ang="0">
                <a:pos x="235" y="143"/>
              </a:cxn>
              <a:cxn ang="0">
                <a:pos x="213" y="132"/>
              </a:cxn>
              <a:cxn ang="0">
                <a:pos x="182" y="120"/>
              </a:cxn>
              <a:cxn ang="0">
                <a:pos x="173" y="106"/>
              </a:cxn>
              <a:cxn ang="0">
                <a:pos x="180" y="83"/>
              </a:cxn>
              <a:cxn ang="0">
                <a:pos x="184" y="16"/>
              </a:cxn>
              <a:cxn ang="0">
                <a:pos x="88" y="14"/>
              </a:cxn>
              <a:cxn ang="0">
                <a:pos x="93" y="22"/>
              </a:cxn>
              <a:cxn ang="0">
                <a:pos x="95" y="44"/>
              </a:cxn>
              <a:cxn ang="0">
                <a:pos x="106" y="78"/>
              </a:cxn>
              <a:cxn ang="0">
                <a:pos x="125" y="105"/>
              </a:cxn>
              <a:cxn ang="0">
                <a:pos x="117" y="117"/>
              </a:cxn>
              <a:cxn ang="0">
                <a:pos x="89" y="140"/>
              </a:cxn>
              <a:cxn ang="0">
                <a:pos x="77" y="158"/>
              </a:cxn>
              <a:cxn ang="0">
                <a:pos x="60" y="247"/>
              </a:cxn>
              <a:cxn ang="0">
                <a:pos x="22" y="241"/>
              </a:cxn>
              <a:cxn ang="0">
                <a:pos x="4" y="282"/>
              </a:cxn>
              <a:cxn ang="0">
                <a:pos x="38" y="282"/>
              </a:cxn>
              <a:cxn ang="0">
                <a:pos x="56" y="293"/>
              </a:cxn>
              <a:cxn ang="0">
                <a:pos x="102" y="247"/>
              </a:cxn>
              <a:cxn ang="0">
                <a:pos x="119" y="245"/>
              </a:cxn>
              <a:cxn ang="0">
                <a:pos x="134" y="256"/>
              </a:cxn>
              <a:cxn ang="0">
                <a:pos x="111" y="459"/>
              </a:cxn>
              <a:cxn ang="0">
                <a:pos x="144" y="504"/>
              </a:cxn>
              <a:cxn ang="0">
                <a:pos x="143" y="560"/>
              </a:cxn>
              <a:cxn ang="0">
                <a:pos x="113" y="577"/>
              </a:cxn>
              <a:cxn ang="0">
                <a:pos x="121" y="586"/>
              </a:cxn>
              <a:cxn ang="0">
                <a:pos x="158" y="582"/>
              </a:cxn>
              <a:cxn ang="0">
                <a:pos x="177" y="585"/>
              </a:cxn>
              <a:cxn ang="0">
                <a:pos x="187" y="557"/>
              </a:cxn>
              <a:cxn ang="0">
                <a:pos x="177" y="503"/>
              </a:cxn>
              <a:cxn ang="0">
                <a:pos x="180" y="458"/>
              </a:cxn>
              <a:cxn ang="0">
                <a:pos x="220" y="456"/>
              </a:cxn>
            </a:cxnLst>
            <a:rect l="0" t="0" r="r" b="b"/>
            <a:pathLst>
              <a:path w="392" h="597">
                <a:moveTo>
                  <a:pt x="241" y="455"/>
                </a:moveTo>
                <a:lnTo>
                  <a:pt x="244" y="459"/>
                </a:lnTo>
                <a:lnTo>
                  <a:pt x="248" y="467"/>
                </a:lnTo>
                <a:lnTo>
                  <a:pt x="254" y="477"/>
                </a:lnTo>
                <a:lnTo>
                  <a:pt x="259" y="488"/>
                </a:lnTo>
                <a:lnTo>
                  <a:pt x="266" y="500"/>
                </a:lnTo>
                <a:lnTo>
                  <a:pt x="272" y="511"/>
                </a:lnTo>
                <a:lnTo>
                  <a:pt x="277" y="523"/>
                </a:lnTo>
                <a:lnTo>
                  <a:pt x="283" y="533"/>
                </a:lnTo>
                <a:lnTo>
                  <a:pt x="289" y="549"/>
                </a:lnTo>
                <a:lnTo>
                  <a:pt x="292" y="561"/>
                </a:lnTo>
                <a:lnTo>
                  <a:pt x="291" y="569"/>
                </a:lnTo>
                <a:lnTo>
                  <a:pt x="291" y="573"/>
                </a:lnTo>
                <a:lnTo>
                  <a:pt x="292" y="579"/>
                </a:lnTo>
                <a:lnTo>
                  <a:pt x="296" y="586"/>
                </a:lnTo>
                <a:lnTo>
                  <a:pt x="302" y="592"/>
                </a:lnTo>
                <a:lnTo>
                  <a:pt x="310" y="597"/>
                </a:lnTo>
                <a:lnTo>
                  <a:pt x="318" y="595"/>
                </a:lnTo>
                <a:lnTo>
                  <a:pt x="324" y="590"/>
                </a:lnTo>
                <a:lnTo>
                  <a:pt x="326" y="580"/>
                </a:lnTo>
                <a:lnTo>
                  <a:pt x="328" y="572"/>
                </a:lnTo>
                <a:lnTo>
                  <a:pt x="326" y="565"/>
                </a:lnTo>
                <a:lnTo>
                  <a:pt x="324" y="560"/>
                </a:lnTo>
                <a:lnTo>
                  <a:pt x="320" y="554"/>
                </a:lnTo>
                <a:lnTo>
                  <a:pt x="313" y="547"/>
                </a:lnTo>
                <a:lnTo>
                  <a:pt x="306" y="535"/>
                </a:lnTo>
                <a:lnTo>
                  <a:pt x="300" y="520"/>
                </a:lnTo>
                <a:lnTo>
                  <a:pt x="296" y="505"/>
                </a:lnTo>
                <a:lnTo>
                  <a:pt x="295" y="494"/>
                </a:lnTo>
                <a:lnTo>
                  <a:pt x="295" y="484"/>
                </a:lnTo>
                <a:lnTo>
                  <a:pt x="292" y="471"/>
                </a:lnTo>
                <a:lnTo>
                  <a:pt x="288" y="458"/>
                </a:lnTo>
                <a:lnTo>
                  <a:pt x="281" y="451"/>
                </a:lnTo>
                <a:lnTo>
                  <a:pt x="296" y="451"/>
                </a:lnTo>
                <a:lnTo>
                  <a:pt x="303" y="450"/>
                </a:lnTo>
                <a:lnTo>
                  <a:pt x="307" y="450"/>
                </a:lnTo>
                <a:lnTo>
                  <a:pt x="311" y="449"/>
                </a:lnTo>
                <a:lnTo>
                  <a:pt x="294" y="429"/>
                </a:lnTo>
                <a:lnTo>
                  <a:pt x="278" y="403"/>
                </a:lnTo>
                <a:lnTo>
                  <a:pt x="268" y="373"/>
                </a:lnTo>
                <a:lnTo>
                  <a:pt x="257" y="340"/>
                </a:lnTo>
                <a:lnTo>
                  <a:pt x="246" y="312"/>
                </a:lnTo>
                <a:lnTo>
                  <a:pt x="235" y="286"/>
                </a:lnTo>
                <a:lnTo>
                  <a:pt x="221" y="267"/>
                </a:lnTo>
                <a:lnTo>
                  <a:pt x="204" y="257"/>
                </a:lnTo>
                <a:lnTo>
                  <a:pt x="211" y="257"/>
                </a:lnTo>
                <a:lnTo>
                  <a:pt x="218" y="256"/>
                </a:lnTo>
                <a:lnTo>
                  <a:pt x="221" y="256"/>
                </a:lnTo>
                <a:lnTo>
                  <a:pt x="222" y="256"/>
                </a:lnTo>
                <a:lnTo>
                  <a:pt x="220" y="245"/>
                </a:lnTo>
                <a:lnTo>
                  <a:pt x="217" y="224"/>
                </a:lnTo>
                <a:lnTo>
                  <a:pt x="215" y="204"/>
                </a:lnTo>
                <a:lnTo>
                  <a:pt x="217" y="193"/>
                </a:lnTo>
                <a:lnTo>
                  <a:pt x="222" y="196"/>
                </a:lnTo>
                <a:lnTo>
                  <a:pt x="229" y="201"/>
                </a:lnTo>
                <a:lnTo>
                  <a:pt x="235" y="206"/>
                </a:lnTo>
                <a:lnTo>
                  <a:pt x="240" y="211"/>
                </a:lnTo>
                <a:lnTo>
                  <a:pt x="246" y="217"/>
                </a:lnTo>
                <a:lnTo>
                  <a:pt x="251" y="223"/>
                </a:lnTo>
                <a:lnTo>
                  <a:pt x="255" y="226"/>
                </a:lnTo>
                <a:lnTo>
                  <a:pt x="259" y="230"/>
                </a:lnTo>
                <a:lnTo>
                  <a:pt x="265" y="234"/>
                </a:lnTo>
                <a:lnTo>
                  <a:pt x="274" y="241"/>
                </a:lnTo>
                <a:lnTo>
                  <a:pt x="285" y="251"/>
                </a:lnTo>
                <a:lnTo>
                  <a:pt x="299" y="260"/>
                </a:lnTo>
                <a:lnTo>
                  <a:pt x="314" y="269"/>
                </a:lnTo>
                <a:lnTo>
                  <a:pt x="328" y="275"/>
                </a:lnTo>
                <a:lnTo>
                  <a:pt x="340" y="278"/>
                </a:lnTo>
                <a:lnTo>
                  <a:pt x="351" y="277"/>
                </a:lnTo>
                <a:lnTo>
                  <a:pt x="359" y="281"/>
                </a:lnTo>
                <a:lnTo>
                  <a:pt x="370" y="283"/>
                </a:lnTo>
                <a:lnTo>
                  <a:pt x="381" y="281"/>
                </a:lnTo>
                <a:lnTo>
                  <a:pt x="390" y="272"/>
                </a:lnTo>
                <a:lnTo>
                  <a:pt x="392" y="262"/>
                </a:lnTo>
                <a:lnTo>
                  <a:pt x="391" y="255"/>
                </a:lnTo>
                <a:lnTo>
                  <a:pt x="385" y="251"/>
                </a:lnTo>
                <a:lnTo>
                  <a:pt x="380" y="248"/>
                </a:lnTo>
                <a:lnTo>
                  <a:pt x="374" y="248"/>
                </a:lnTo>
                <a:lnTo>
                  <a:pt x="369" y="249"/>
                </a:lnTo>
                <a:lnTo>
                  <a:pt x="364" y="253"/>
                </a:lnTo>
                <a:lnTo>
                  <a:pt x="359" y="255"/>
                </a:lnTo>
                <a:lnTo>
                  <a:pt x="359" y="251"/>
                </a:lnTo>
                <a:lnTo>
                  <a:pt x="357" y="246"/>
                </a:lnTo>
                <a:lnTo>
                  <a:pt x="351" y="242"/>
                </a:lnTo>
                <a:lnTo>
                  <a:pt x="342" y="238"/>
                </a:lnTo>
                <a:lnTo>
                  <a:pt x="335" y="234"/>
                </a:lnTo>
                <a:lnTo>
                  <a:pt x="328" y="230"/>
                </a:lnTo>
                <a:lnTo>
                  <a:pt x="320" y="225"/>
                </a:lnTo>
                <a:lnTo>
                  <a:pt x="311" y="219"/>
                </a:lnTo>
                <a:lnTo>
                  <a:pt x="303" y="214"/>
                </a:lnTo>
                <a:lnTo>
                  <a:pt x="295" y="207"/>
                </a:lnTo>
                <a:lnTo>
                  <a:pt x="288" y="200"/>
                </a:lnTo>
                <a:lnTo>
                  <a:pt x="283" y="193"/>
                </a:lnTo>
                <a:lnTo>
                  <a:pt x="277" y="185"/>
                </a:lnTo>
                <a:lnTo>
                  <a:pt x="269" y="177"/>
                </a:lnTo>
                <a:lnTo>
                  <a:pt x="261" y="169"/>
                </a:lnTo>
                <a:lnTo>
                  <a:pt x="252" y="161"/>
                </a:lnTo>
                <a:lnTo>
                  <a:pt x="244" y="154"/>
                </a:lnTo>
                <a:lnTo>
                  <a:pt x="239" y="148"/>
                </a:lnTo>
                <a:lnTo>
                  <a:pt x="235" y="143"/>
                </a:lnTo>
                <a:lnTo>
                  <a:pt x="233" y="140"/>
                </a:lnTo>
                <a:lnTo>
                  <a:pt x="232" y="138"/>
                </a:lnTo>
                <a:lnTo>
                  <a:pt x="228" y="135"/>
                </a:lnTo>
                <a:lnTo>
                  <a:pt x="221" y="133"/>
                </a:lnTo>
                <a:lnTo>
                  <a:pt x="213" y="132"/>
                </a:lnTo>
                <a:lnTo>
                  <a:pt x="203" y="129"/>
                </a:lnTo>
                <a:lnTo>
                  <a:pt x="195" y="128"/>
                </a:lnTo>
                <a:lnTo>
                  <a:pt x="187" y="126"/>
                </a:lnTo>
                <a:lnTo>
                  <a:pt x="181" y="125"/>
                </a:lnTo>
                <a:lnTo>
                  <a:pt x="182" y="120"/>
                </a:lnTo>
                <a:lnTo>
                  <a:pt x="181" y="117"/>
                </a:lnTo>
                <a:lnTo>
                  <a:pt x="176" y="114"/>
                </a:lnTo>
                <a:lnTo>
                  <a:pt x="172" y="114"/>
                </a:lnTo>
                <a:lnTo>
                  <a:pt x="173" y="111"/>
                </a:lnTo>
                <a:lnTo>
                  <a:pt x="173" y="106"/>
                </a:lnTo>
                <a:lnTo>
                  <a:pt x="173" y="103"/>
                </a:lnTo>
                <a:lnTo>
                  <a:pt x="173" y="102"/>
                </a:lnTo>
                <a:lnTo>
                  <a:pt x="176" y="96"/>
                </a:lnTo>
                <a:lnTo>
                  <a:pt x="178" y="89"/>
                </a:lnTo>
                <a:lnTo>
                  <a:pt x="180" y="83"/>
                </a:lnTo>
                <a:lnTo>
                  <a:pt x="180" y="78"/>
                </a:lnTo>
                <a:lnTo>
                  <a:pt x="188" y="64"/>
                </a:lnTo>
                <a:lnTo>
                  <a:pt x="193" y="48"/>
                </a:lnTo>
                <a:lnTo>
                  <a:pt x="192" y="31"/>
                </a:lnTo>
                <a:lnTo>
                  <a:pt x="184" y="16"/>
                </a:lnTo>
                <a:lnTo>
                  <a:pt x="170" y="6"/>
                </a:lnTo>
                <a:lnTo>
                  <a:pt x="147" y="0"/>
                </a:lnTo>
                <a:lnTo>
                  <a:pt x="117" y="1"/>
                </a:lnTo>
                <a:lnTo>
                  <a:pt x="75" y="12"/>
                </a:lnTo>
                <a:lnTo>
                  <a:pt x="88" y="14"/>
                </a:lnTo>
                <a:lnTo>
                  <a:pt x="99" y="20"/>
                </a:lnTo>
                <a:lnTo>
                  <a:pt x="107" y="24"/>
                </a:lnTo>
                <a:lnTo>
                  <a:pt x="111" y="27"/>
                </a:lnTo>
                <a:lnTo>
                  <a:pt x="102" y="24"/>
                </a:lnTo>
                <a:lnTo>
                  <a:pt x="93" y="22"/>
                </a:lnTo>
                <a:lnTo>
                  <a:pt x="84" y="21"/>
                </a:lnTo>
                <a:lnTo>
                  <a:pt x="73" y="23"/>
                </a:lnTo>
                <a:lnTo>
                  <a:pt x="85" y="29"/>
                </a:lnTo>
                <a:lnTo>
                  <a:pt x="92" y="36"/>
                </a:lnTo>
                <a:lnTo>
                  <a:pt x="95" y="44"/>
                </a:lnTo>
                <a:lnTo>
                  <a:pt x="95" y="52"/>
                </a:lnTo>
                <a:lnTo>
                  <a:pt x="95" y="60"/>
                </a:lnTo>
                <a:lnTo>
                  <a:pt x="95" y="68"/>
                </a:lnTo>
                <a:lnTo>
                  <a:pt x="99" y="74"/>
                </a:lnTo>
                <a:lnTo>
                  <a:pt x="106" y="78"/>
                </a:lnTo>
                <a:lnTo>
                  <a:pt x="108" y="83"/>
                </a:lnTo>
                <a:lnTo>
                  <a:pt x="113" y="90"/>
                </a:lnTo>
                <a:lnTo>
                  <a:pt x="118" y="97"/>
                </a:lnTo>
                <a:lnTo>
                  <a:pt x="123" y="99"/>
                </a:lnTo>
                <a:lnTo>
                  <a:pt x="125" y="105"/>
                </a:lnTo>
                <a:lnTo>
                  <a:pt x="125" y="110"/>
                </a:lnTo>
                <a:lnTo>
                  <a:pt x="126" y="114"/>
                </a:lnTo>
                <a:lnTo>
                  <a:pt x="126" y="116"/>
                </a:lnTo>
                <a:lnTo>
                  <a:pt x="121" y="116"/>
                </a:lnTo>
                <a:lnTo>
                  <a:pt x="117" y="117"/>
                </a:lnTo>
                <a:lnTo>
                  <a:pt x="114" y="120"/>
                </a:lnTo>
                <a:lnTo>
                  <a:pt x="118" y="128"/>
                </a:lnTo>
                <a:lnTo>
                  <a:pt x="108" y="133"/>
                </a:lnTo>
                <a:lnTo>
                  <a:pt x="99" y="136"/>
                </a:lnTo>
                <a:lnTo>
                  <a:pt x="89" y="140"/>
                </a:lnTo>
                <a:lnTo>
                  <a:pt x="81" y="142"/>
                </a:lnTo>
                <a:lnTo>
                  <a:pt x="75" y="144"/>
                </a:lnTo>
                <a:lnTo>
                  <a:pt x="71" y="148"/>
                </a:lnTo>
                <a:lnTo>
                  <a:pt x="73" y="152"/>
                </a:lnTo>
                <a:lnTo>
                  <a:pt x="77" y="158"/>
                </a:lnTo>
                <a:lnTo>
                  <a:pt x="78" y="172"/>
                </a:lnTo>
                <a:lnTo>
                  <a:pt x="75" y="199"/>
                </a:lnTo>
                <a:lnTo>
                  <a:pt x="73" y="225"/>
                </a:lnTo>
                <a:lnTo>
                  <a:pt x="70" y="241"/>
                </a:lnTo>
                <a:lnTo>
                  <a:pt x="60" y="247"/>
                </a:lnTo>
                <a:lnTo>
                  <a:pt x="52" y="249"/>
                </a:lnTo>
                <a:lnTo>
                  <a:pt x="45" y="252"/>
                </a:lnTo>
                <a:lnTo>
                  <a:pt x="43"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3" y="287"/>
                </a:lnTo>
                <a:lnTo>
                  <a:pt x="45" y="290"/>
                </a:lnTo>
                <a:lnTo>
                  <a:pt x="51" y="292"/>
                </a:lnTo>
                <a:lnTo>
                  <a:pt x="56" y="293"/>
                </a:lnTo>
                <a:lnTo>
                  <a:pt x="63" y="292"/>
                </a:lnTo>
                <a:lnTo>
                  <a:pt x="70" y="291"/>
                </a:lnTo>
                <a:lnTo>
                  <a:pt x="80" y="286"/>
                </a:lnTo>
                <a:lnTo>
                  <a:pt x="95" y="270"/>
                </a:lnTo>
                <a:lnTo>
                  <a:pt x="102" y="247"/>
                </a:lnTo>
                <a:lnTo>
                  <a:pt x="106" y="223"/>
                </a:lnTo>
                <a:lnTo>
                  <a:pt x="110" y="204"/>
                </a:lnTo>
                <a:lnTo>
                  <a:pt x="113" y="214"/>
                </a:lnTo>
                <a:lnTo>
                  <a:pt x="117" y="230"/>
                </a:lnTo>
                <a:lnTo>
                  <a:pt x="119" y="245"/>
                </a:lnTo>
                <a:lnTo>
                  <a:pt x="119" y="255"/>
                </a:lnTo>
                <a:lnTo>
                  <a:pt x="125" y="255"/>
                </a:lnTo>
                <a:lnTo>
                  <a:pt x="129" y="255"/>
                </a:lnTo>
                <a:lnTo>
                  <a:pt x="133" y="256"/>
                </a:lnTo>
                <a:lnTo>
                  <a:pt x="134" y="256"/>
                </a:lnTo>
                <a:lnTo>
                  <a:pt x="114" y="287"/>
                </a:lnTo>
                <a:lnTo>
                  <a:pt x="104" y="330"/>
                </a:lnTo>
                <a:lnTo>
                  <a:pt x="103" y="385"/>
                </a:lnTo>
                <a:lnTo>
                  <a:pt x="110" y="459"/>
                </a:lnTo>
                <a:lnTo>
                  <a:pt x="111" y="459"/>
                </a:lnTo>
                <a:lnTo>
                  <a:pt x="113"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3" y="577"/>
                </a:lnTo>
                <a:lnTo>
                  <a:pt x="104" y="582"/>
                </a:lnTo>
                <a:lnTo>
                  <a:pt x="104" y="584"/>
                </a:lnTo>
                <a:lnTo>
                  <a:pt x="110" y="585"/>
                </a:lnTo>
                <a:lnTo>
                  <a:pt x="117" y="586"/>
                </a:lnTo>
                <a:lnTo>
                  <a:pt x="121" y="586"/>
                </a:lnTo>
                <a:lnTo>
                  <a:pt x="128" y="586"/>
                </a:lnTo>
                <a:lnTo>
                  <a:pt x="136" y="586"/>
                </a:lnTo>
                <a:lnTo>
                  <a:pt x="143" y="585"/>
                </a:lnTo>
                <a:lnTo>
                  <a:pt x="151" y="584"/>
                </a:lnTo>
                <a:lnTo>
                  <a:pt x="158" y="582"/>
                </a:lnTo>
                <a:lnTo>
                  <a:pt x="162" y="579"/>
                </a:lnTo>
                <a:lnTo>
                  <a:pt x="165" y="576"/>
                </a:lnTo>
                <a:lnTo>
                  <a:pt x="167" y="585"/>
                </a:lnTo>
                <a:lnTo>
                  <a:pt x="172" y="585"/>
                </a:lnTo>
                <a:lnTo>
                  <a:pt x="177" y="585"/>
                </a:lnTo>
                <a:lnTo>
                  <a:pt x="180" y="585"/>
                </a:lnTo>
                <a:lnTo>
                  <a:pt x="181" y="585"/>
                </a:lnTo>
                <a:lnTo>
                  <a:pt x="185" y="575"/>
                </a:lnTo>
                <a:lnTo>
                  <a:pt x="187" y="565"/>
                </a:lnTo>
                <a:lnTo>
                  <a:pt x="187" y="557"/>
                </a:lnTo>
                <a:lnTo>
                  <a:pt x="182" y="549"/>
                </a:lnTo>
                <a:lnTo>
                  <a:pt x="178" y="540"/>
                </a:lnTo>
                <a:lnTo>
                  <a:pt x="174" y="527"/>
                </a:lnTo>
                <a:lnTo>
                  <a:pt x="174" y="513"/>
                </a:lnTo>
                <a:lnTo>
                  <a:pt x="177" y="503"/>
                </a:lnTo>
                <a:lnTo>
                  <a:pt x="180" y="493"/>
                </a:lnTo>
                <a:lnTo>
                  <a:pt x="177" y="479"/>
                </a:lnTo>
                <a:lnTo>
                  <a:pt x="173" y="467"/>
                </a:lnTo>
                <a:lnTo>
                  <a:pt x="169" y="458"/>
                </a:lnTo>
                <a:lnTo>
                  <a:pt x="180" y="458"/>
                </a:lnTo>
                <a:lnTo>
                  <a:pt x="188" y="458"/>
                </a:lnTo>
                <a:lnTo>
                  <a:pt x="196" y="458"/>
                </a:lnTo>
                <a:lnTo>
                  <a:pt x="203" y="457"/>
                </a:lnTo>
                <a:lnTo>
                  <a:pt x="210" y="457"/>
                </a:lnTo>
                <a:lnTo>
                  <a:pt x="220" y="456"/>
                </a:lnTo>
                <a:lnTo>
                  <a:pt x="229" y="456"/>
                </a:lnTo>
                <a:lnTo>
                  <a:pt x="241" y="455"/>
                </a:lnTo>
                <a:close/>
              </a:path>
            </a:pathLst>
          </a:custGeom>
          <a:solidFill>
            <a:srgbClr val="96969A"/>
          </a:solidFill>
          <a:ln w="9525">
            <a:noFill/>
            <a:round/>
            <a:headEnd/>
            <a:tailEnd/>
          </a:ln>
        </p:spPr>
        <p:txBody>
          <a:bodyPr/>
          <a:lstStyle/>
          <a:p>
            <a:endParaRPr lang="el-GR"/>
          </a:p>
        </p:txBody>
      </p:sp>
      <p:sp>
        <p:nvSpPr>
          <p:cNvPr id="224323" name="Freeform 67"/>
          <p:cNvSpPr>
            <a:spLocks/>
          </p:cNvSpPr>
          <p:nvPr/>
        </p:nvSpPr>
        <p:spPr bwMode="auto">
          <a:xfrm>
            <a:off x="7596188" y="3284538"/>
            <a:ext cx="239712" cy="544512"/>
          </a:xfrm>
          <a:custGeom>
            <a:avLst/>
            <a:gdLst/>
            <a:ahLst/>
            <a:cxnLst>
              <a:cxn ang="0">
                <a:pos x="259" y="488"/>
              </a:cxn>
              <a:cxn ang="0">
                <a:pos x="289" y="549"/>
              </a:cxn>
              <a:cxn ang="0">
                <a:pos x="296" y="586"/>
              </a:cxn>
              <a:cxn ang="0">
                <a:pos x="326" y="580"/>
              </a:cxn>
              <a:cxn ang="0">
                <a:pos x="313" y="547"/>
              </a:cxn>
              <a:cxn ang="0">
                <a:pos x="295" y="484"/>
              </a:cxn>
              <a:cxn ang="0">
                <a:pos x="303" y="450"/>
              </a:cxn>
              <a:cxn ang="0">
                <a:pos x="268" y="373"/>
              </a:cxn>
              <a:cxn ang="0">
                <a:pos x="204" y="257"/>
              </a:cxn>
              <a:cxn ang="0">
                <a:pos x="220" y="245"/>
              </a:cxn>
              <a:cxn ang="0">
                <a:pos x="229" y="201"/>
              </a:cxn>
              <a:cxn ang="0">
                <a:pos x="255" y="226"/>
              </a:cxn>
              <a:cxn ang="0">
                <a:pos x="299" y="260"/>
              </a:cxn>
              <a:cxn ang="0">
                <a:pos x="359" y="281"/>
              </a:cxn>
              <a:cxn ang="0">
                <a:pos x="391" y="255"/>
              </a:cxn>
              <a:cxn ang="0">
                <a:pos x="364" y="253"/>
              </a:cxn>
              <a:cxn ang="0">
                <a:pos x="342" y="238"/>
              </a:cxn>
              <a:cxn ang="0">
                <a:pos x="303" y="214"/>
              </a:cxn>
              <a:cxn ang="0">
                <a:pos x="269" y="177"/>
              </a:cxn>
              <a:cxn ang="0">
                <a:pos x="235" y="143"/>
              </a:cxn>
              <a:cxn ang="0">
                <a:pos x="213" y="132"/>
              </a:cxn>
              <a:cxn ang="0">
                <a:pos x="182" y="120"/>
              </a:cxn>
              <a:cxn ang="0">
                <a:pos x="173" y="106"/>
              </a:cxn>
              <a:cxn ang="0">
                <a:pos x="180" y="83"/>
              </a:cxn>
              <a:cxn ang="0">
                <a:pos x="184" y="16"/>
              </a:cxn>
              <a:cxn ang="0">
                <a:pos x="88" y="14"/>
              </a:cxn>
              <a:cxn ang="0">
                <a:pos x="93" y="22"/>
              </a:cxn>
              <a:cxn ang="0">
                <a:pos x="95" y="44"/>
              </a:cxn>
              <a:cxn ang="0">
                <a:pos x="106" y="78"/>
              </a:cxn>
              <a:cxn ang="0">
                <a:pos x="125" y="105"/>
              </a:cxn>
              <a:cxn ang="0">
                <a:pos x="117" y="117"/>
              </a:cxn>
              <a:cxn ang="0">
                <a:pos x="89" y="140"/>
              </a:cxn>
              <a:cxn ang="0">
                <a:pos x="77" y="158"/>
              </a:cxn>
              <a:cxn ang="0">
                <a:pos x="60" y="247"/>
              </a:cxn>
              <a:cxn ang="0">
                <a:pos x="22" y="241"/>
              </a:cxn>
              <a:cxn ang="0">
                <a:pos x="4" y="282"/>
              </a:cxn>
              <a:cxn ang="0">
                <a:pos x="38" y="282"/>
              </a:cxn>
              <a:cxn ang="0">
                <a:pos x="56" y="293"/>
              </a:cxn>
              <a:cxn ang="0">
                <a:pos x="102" y="247"/>
              </a:cxn>
              <a:cxn ang="0">
                <a:pos x="119" y="245"/>
              </a:cxn>
              <a:cxn ang="0">
                <a:pos x="134" y="256"/>
              </a:cxn>
              <a:cxn ang="0">
                <a:pos x="111" y="459"/>
              </a:cxn>
              <a:cxn ang="0">
                <a:pos x="144" y="504"/>
              </a:cxn>
              <a:cxn ang="0">
                <a:pos x="143" y="560"/>
              </a:cxn>
              <a:cxn ang="0">
                <a:pos x="113" y="577"/>
              </a:cxn>
              <a:cxn ang="0">
                <a:pos x="121" y="586"/>
              </a:cxn>
              <a:cxn ang="0">
                <a:pos x="158" y="582"/>
              </a:cxn>
              <a:cxn ang="0">
                <a:pos x="177" y="585"/>
              </a:cxn>
              <a:cxn ang="0">
                <a:pos x="187" y="557"/>
              </a:cxn>
              <a:cxn ang="0">
                <a:pos x="177" y="503"/>
              </a:cxn>
              <a:cxn ang="0">
                <a:pos x="180" y="458"/>
              </a:cxn>
              <a:cxn ang="0">
                <a:pos x="220" y="456"/>
              </a:cxn>
            </a:cxnLst>
            <a:rect l="0" t="0" r="r" b="b"/>
            <a:pathLst>
              <a:path w="392" h="597">
                <a:moveTo>
                  <a:pt x="241" y="455"/>
                </a:moveTo>
                <a:lnTo>
                  <a:pt x="244" y="459"/>
                </a:lnTo>
                <a:lnTo>
                  <a:pt x="248" y="467"/>
                </a:lnTo>
                <a:lnTo>
                  <a:pt x="254" y="477"/>
                </a:lnTo>
                <a:lnTo>
                  <a:pt x="259" y="488"/>
                </a:lnTo>
                <a:lnTo>
                  <a:pt x="266" y="500"/>
                </a:lnTo>
                <a:lnTo>
                  <a:pt x="272" y="511"/>
                </a:lnTo>
                <a:lnTo>
                  <a:pt x="277" y="523"/>
                </a:lnTo>
                <a:lnTo>
                  <a:pt x="283" y="533"/>
                </a:lnTo>
                <a:lnTo>
                  <a:pt x="289" y="549"/>
                </a:lnTo>
                <a:lnTo>
                  <a:pt x="292" y="561"/>
                </a:lnTo>
                <a:lnTo>
                  <a:pt x="291" y="569"/>
                </a:lnTo>
                <a:lnTo>
                  <a:pt x="291" y="573"/>
                </a:lnTo>
                <a:lnTo>
                  <a:pt x="292" y="579"/>
                </a:lnTo>
                <a:lnTo>
                  <a:pt x="296" y="586"/>
                </a:lnTo>
                <a:lnTo>
                  <a:pt x="302" y="592"/>
                </a:lnTo>
                <a:lnTo>
                  <a:pt x="310" y="597"/>
                </a:lnTo>
                <a:lnTo>
                  <a:pt x="318" y="595"/>
                </a:lnTo>
                <a:lnTo>
                  <a:pt x="324" y="590"/>
                </a:lnTo>
                <a:lnTo>
                  <a:pt x="326" y="580"/>
                </a:lnTo>
                <a:lnTo>
                  <a:pt x="328" y="572"/>
                </a:lnTo>
                <a:lnTo>
                  <a:pt x="326" y="565"/>
                </a:lnTo>
                <a:lnTo>
                  <a:pt x="324" y="560"/>
                </a:lnTo>
                <a:lnTo>
                  <a:pt x="320" y="554"/>
                </a:lnTo>
                <a:lnTo>
                  <a:pt x="313" y="547"/>
                </a:lnTo>
                <a:lnTo>
                  <a:pt x="306" y="535"/>
                </a:lnTo>
                <a:lnTo>
                  <a:pt x="300" y="520"/>
                </a:lnTo>
                <a:lnTo>
                  <a:pt x="296" y="505"/>
                </a:lnTo>
                <a:lnTo>
                  <a:pt x="295" y="494"/>
                </a:lnTo>
                <a:lnTo>
                  <a:pt x="295" y="484"/>
                </a:lnTo>
                <a:lnTo>
                  <a:pt x="292" y="471"/>
                </a:lnTo>
                <a:lnTo>
                  <a:pt x="288" y="458"/>
                </a:lnTo>
                <a:lnTo>
                  <a:pt x="281" y="451"/>
                </a:lnTo>
                <a:lnTo>
                  <a:pt x="296" y="451"/>
                </a:lnTo>
                <a:lnTo>
                  <a:pt x="303" y="450"/>
                </a:lnTo>
                <a:lnTo>
                  <a:pt x="307" y="450"/>
                </a:lnTo>
                <a:lnTo>
                  <a:pt x="311" y="449"/>
                </a:lnTo>
                <a:lnTo>
                  <a:pt x="294" y="429"/>
                </a:lnTo>
                <a:lnTo>
                  <a:pt x="278" y="403"/>
                </a:lnTo>
                <a:lnTo>
                  <a:pt x="268" y="373"/>
                </a:lnTo>
                <a:lnTo>
                  <a:pt x="257" y="340"/>
                </a:lnTo>
                <a:lnTo>
                  <a:pt x="246" y="312"/>
                </a:lnTo>
                <a:lnTo>
                  <a:pt x="235" y="286"/>
                </a:lnTo>
                <a:lnTo>
                  <a:pt x="221" y="267"/>
                </a:lnTo>
                <a:lnTo>
                  <a:pt x="204" y="257"/>
                </a:lnTo>
                <a:lnTo>
                  <a:pt x="211" y="257"/>
                </a:lnTo>
                <a:lnTo>
                  <a:pt x="218" y="256"/>
                </a:lnTo>
                <a:lnTo>
                  <a:pt x="221" y="256"/>
                </a:lnTo>
                <a:lnTo>
                  <a:pt x="222" y="256"/>
                </a:lnTo>
                <a:lnTo>
                  <a:pt x="220" y="245"/>
                </a:lnTo>
                <a:lnTo>
                  <a:pt x="217" y="224"/>
                </a:lnTo>
                <a:lnTo>
                  <a:pt x="215" y="204"/>
                </a:lnTo>
                <a:lnTo>
                  <a:pt x="217" y="193"/>
                </a:lnTo>
                <a:lnTo>
                  <a:pt x="222" y="196"/>
                </a:lnTo>
                <a:lnTo>
                  <a:pt x="229" y="201"/>
                </a:lnTo>
                <a:lnTo>
                  <a:pt x="235" y="206"/>
                </a:lnTo>
                <a:lnTo>
                  <a:pt x="240" y="211"/>
                </a:lnTo>
                <a:lnTo>
                  <a:pt x="246" y="217"/>
                </a:lnTo>
                <a:lnTo>
                  <a:pt x="251" y="223"/>
                </a:lnTo>
                <a:lnTo>
                  <a:pt x="255" y="226"/>
                </a:lnTo>
                <a:lnTo>
                  <a:pt x="259" y="230"/>
                </a:lnTo>
                <a:lnTo>
                  <a:pt x="265" y="234"/>
                </a:lnTo>
                <a:lnTo>
                  <a:pt x="274" y="241"/>
                </a:lnTo>
                <a:lnTo>
                  <a:pt x="285" y="251"/>
                </a:lnTo>
                <a:lnTo>
                  <a:pt x="299" y="260"/>
                </a:lnTo>
                <a:lnTo>
                  <a:pt x="314" y="269"/>
                </a:lnTo>
                <a:lnTo>
                  <a:pt x="328" y="275"/>
                </a:lnTo>
                <a:lnTo>
                  <a:pt x="340" y="278"/>
                </a:lnTo>
                <a:lnTo>
                  <a:pt x="351" y="277"/>
                </a:lnTo>
                <a:lnTo>
                  <a:pt x="359" y="281"/>
                </a:lnTo>
                <a:lnTo>
                  <a:pt x="370" y="283"/>
                </a:lnTo>
                <a:lnTo>
                  <a:pt x="381" y="281"/>
                </a:lnTo>
                <a:lnTo>
                  <a:pt x="390" y="272"/>
                </a:lnTo>
                <a:lnTo>
                  <a:pt x="392" y="262"/>
                </a:lnTo>
                <a:lnTo>
                  <a:pt x="391" y="255"/>
                </a:lnTo>
                <a:lnTo>
                  <a:pt x="385" y="251"/>
                </a:lnTo>
                <a:lnTo>
                  <a:pt x="380" y="248"/>
                </a:lnTo>
                <a:lnTo>
                  <a:pt x="374" y="248"/>
                </a:lnTo>
                <a:lnTo>
                  <a:pt x="369" y="249"/>
                </a:lnTo>
                <a:lnTo>
                  <a:pt x="364" y="253"/>
                </a:lnTo>
                <a:lnTo>
                  <a:pt x="359" y="255"/>
                </a:lnTo>
                <a:lnTo>
                  <a:pt x="359" y="251"/>
                </a:lnTo>
                <a:lnTo>
                  <a:pt x="357" y="246"/>
                </a:lnTo>
                <a:lnTo>
                  <a:pt x="351" y="242"/>
                </a:lnTo>
                <a:lnTo>
                  <a:pt x="342" y="238"/>
                </a:lnTo>
                <a:lnTo>
                  <a:pt x="335" y="234"/>
                </a:lnTo>
                <a:lnTo>
                  <a:pt x="328" y="230"/>
                </a:lnTo>
                <a:lnTo>
                  <a:pt x="320" y="225"/>
                </a:lnTo>
                <a:lnTo>
                  <a:pt x="311" y="219"/>
                </a:lnTo>
                <a:lnTo>
                  <a:pt x="303" y="214"/>
                </a:lnTo>
                <a:lnTo>
                  <a:pt x="295" y="207"/>
                </a:lnTo>
                <a:lnTo>
                  <a:pt x="288" y="200"/>
                </a:lnTo>
                <a:lnTo>
                  <a:pt x="283" y="193"/>
                </a:lnTo>
                <a:lnTo>
                  <a:pt x="277" y="185"/>
                </a:lnTo>
                <a:lnTo>
                  <a:pt x="269" y="177"/>
                </a:lnTo>
                <a:lnTo>
                  <a:pt x="261" y="169"/>
                </a:lnTo>
                <a:lnTo>
                  <a:pt x="252" y="161"/>
                </a:lnTo>
                <a:lnTo>
                  <a:pt x="244" y="154"/>
                </a:lnTo>
                <a:lnTo>
                  <a:pt x="239" y="148"/>
                </a:lnTo>
                <a:lnTo>
                  <a:pt x="235" y="143"/>
                </a:lnTo>
                <a:lnTo>
                  <a:pt x="233" y="140"/>
                </a:lnTo>
                <a:lnTo>
                  <a:pt x="232" y="138"/>
                </a:lnTo>
                <a:lnTo>
                  <a:pt x="228" y="135"/>
                </a:lnTo>
                <a:lnTo>
                  <a:pt x="221" y="133"/>
                </a:lnTo>
                <a:lnTo>
                  <a:pt x="213" y="132"/>
                </a:lnTo>
                <a:lnTo>
                  <a:pt x="203" y="129"/>
                </a:lnTo>
                <a:lnTo>
                  <a:pt x="195" y="128"/>
                </a:lnTo>
                <a:lnTo>
                  <a:pt x="187" y="126"/>
                </a:lnTo>
                <a:lnTo>
                  <a:pt x="181" y="125"/>
                </a:lnTo>
                <a:lnTo>
                  <a:pt x="182" y="120"/>
                </a:lnTo>
                <a:lnTo>
                  <a:pt x="181" y="117"/>
                </a:lnTo>
                <a:lnTo>
                  <a:pt x="176" y="114"/>
                </a:lnTo>
                <a:lnTo>
                  <a:pt x="172" y="114"/>
                </a:lnTo>
                <a:lnTo>
                  <a:pt x="173" y="111"/>
                </a:lnTo>
                <a:lnTo>
                  <a:pt x="173" y="106"/>
                </a:lnTo>
                <a:lnTo>
                  <a:pt x="173" y="103"/>
                </a:lnTo>
                <a:lnTo>
                  <a:pt x="173" y="102"/>
                </a:lnTo>
                <a:lnTo>
                  <a:pt x="176" y="96"/>
                </a:lnTo>
                <a:lnTo>
                  <a:pt x="178" y="89"/>
                </a:lnTo>
                <a:lnTo>
                  <a:pt x="180" y="83"/>
                </a:lnTo>
                <a:lnTo>
                  <a:pt x="180" y="78"/>
                </a:lnTo>
                <a:lnTo>
                  <a:pt x="188" y="64"/>
                </a:lnTo>
                <a:lnTo>
                  <a:pt x="193" y="48"/>
                </a:lnTo>
                <a:lnTo>
                  <a:pt x="192" y="31"/>
                </a:lnTo>
                <a:lnTo>
                  <a:pt x="184" y="16"/>
                </a:lnTo>
                <a:lnTo>
                  <a:pt x="170" y="6"/>
                </a:lnTo>
                <a:lnTo>
                  <a:pt x="147" y="0"/>
                </a:lnTo>
                <a:lnTo>
                  <a:pt x="117" y="1"/>
                </a:lnTo>
                <a:lnTo>
                  <a:pt x="75" y="12"/>
                </a:lnTo>
                <a:lnTo>
                  <a:pt x="88" y="14"/>
                </a:lnTo>
                <a:lnTo>
                  <a:pt x="99" y="20"/>
                </a:lnTo>
                <a:lnTo>
                  <a:pt x="107" y="24"/>
                </a:lnTo>
                <a:lnTo>
                  <a:pt x="111" y="27"/>
                </a:lnTo>
                <a:lnTo>
                  <a:pt x="102" y="24"/>
                </a:lnTo>
                <a:lnTo>
                  <a:pt x="93" y="22"/>
                </a:lnTo>
                <a:lnTo>
                  <a:pt x="84" y="21"/>
                </a:lnTo>
                <a:lnTo>
                  <a:pt x="73" y="23"/>
                </a:lnTo>
                <a:lnTo>
                  <a:pt x="85" y="29"/>
                </a:lnTo>
                <a:lnTo>
                  <a:pt x="92" y="36"/>
                </a:lnTo>
                <a:lnTo>
                  <a:pt x="95" y="44"/>
                </a:lnTo>
                <a:lnTo>
                  <a:pt x="95" y="52"/>
                </a:lnTo>
                <a:lnTo>
                  <a:pt x="95" y="60"/>
                </a:lnTo>
                <a:lnTo>
                  <a:pt x="95" y="68"/>
                </a:lnTo>
                <a:lnTo>
                  <a:pt x="99" y="74"/>
                </a:lnTo>
                <a:lnTo>
                  <a:pt x="106" y="78"/>
                </a:lnTo>
                <a:lnTo>
                  <a:pt x="108" y="83"/>
                </a:lnTo>
                <a:lnTo>
                  <a:pt x="113" y="90"/>
                </a:lnTo>
                <a:lnTo>
                  <a:pt x="118" y="97"/>
                </a:lnTo>
                <a:lnTo>
                  <a:pt x="123" y="99"/>
                </a:lnTo>
                <a:lnTo>
                  <a:pt x="125" y="105"/>
                </a:lnTo>
                <a:lnTo>
                  <a:pt x="125" y="110"/>
                </a:lnTo>
                <a:lnTo>
                  <a:pt x="126" y="114"/>
                </a:lnTo>
                <a:lnTo>
                  <a:pt x="126" y="116"/>
                </a:lnTo>
                <a:lnTo>
                  <a:pt x="121" y="116"/>
                </a:lnTo>
                <a:lnTo>
                  <a:pt x="117" y="117"/>
                </a:lnTo>
                <a:lnTo>
                  <a:pt x="114" y="120"/>
                </a:lnTo>
                <a:lnTo>
                  <a:pt x="118" y="128"/>
                </a:lnTo>
                <a:lnTo>
                  <a:pt x="108" y="133"/>
                </a:lnTo>
                <a:lnTo>
                  <a:pt x="99" y="136"/>
                </a:lnTo>
                <a:lnTo>
                  <a:pt x="89" y="140"/>
                </a:lnTo>
                <a:lnTo>
                  <a:pt x="81" y="142"/>
                </a:lnTo>
                <a:lnTo>
                  <a:pt x="75" y="144"/>
                </a:lnTo>
                <a:lnTo>
                  <a:pt x="71" y="148"/>
                </a:lnTo>
                <a:lnTo>
                  <a:pt x="73" y="152"/>
                </a:lnTo>
                <a:lnTo>
                  <a:pt x="77" y="158"/>
                </a:lnTo>
                <a:lnTo>
                  <a:pt x="78" y="172"/>
                </a:lnTo>
                <a:lnTo>
                  <a:pt x="75" y="199"/>
                </a:lnTo>
                <a:lnTo>
                  <a:pt x="73" y="225"/>
                </a:lnTo>
                <a:lnTo>
                  <a:pt x="70" y="241"/>
                </a:lnTo>
                <a:lnTo>
                  <a:pt x="60" y="247"/>
                </a:lnTo>
                <a:lnTo>
                  <a:pt x="52" y="249"/>
                </a:lnTo>
                <a:lnTo>
                  <a:pt x="45" y="252"/>
                </a:lnTo>
                <a:lnTo>
                  <a:pt x="43"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3" y="287"/>
                </a:lnTo>
                <a:lnTo>
                  <a:pt x="45" y="290"/>
                </a:lnTo>
                <a:lnTo>
                  <a:pt x="51" y="292"/>
                </a:lnTo>
                <a:lnTo>
                  <a:pt x="56" y="293"/>
                </a:lnTo>
                <a:lnTo>
                  <a:pt x="63" y="292"/>
                </a:lnTo>
                <a:lnTo>
                  <a:pt x="70" y="291"/>
                </a:lnTo>
                <a:lnTo>
                  <a:pt x="80" y="286"/>
                </a:lnTo>
                <a:lnTo>
                  <a:pt x="95" y="270"/>
                </a:lnTo>
                <a:lnTo>
                  <a:pt x="102" y="247"/>
                </a:lnTo>
                <a:lnTo>
                  <a:pt x="106" y="223"/>
                </a:lnTo>
                <a:lnTo>
                  <a:pt x="110" y="204"/>
                </a:lnTo>
                <a:lnTo>
                  <a:pt x="113" y="214"/>
                </a:lnTo>
                <a:lnTo>
                  <a:pt x="117" y="230"/>
                </a:lnTo>
                <a:lnTo>
                  <a:pt x="119" y="245"/>
                </a:lnTo>
                <a:lnTo>
                  <a:pt x="119" y="255"/>
                </a:lnTo>
                <a:lnTo>
                  <a:pt x="125" y="255"/>
                </a:lnTo>
                <a:lnTo>
                  <a:pt x="129" y="255"/>
                </a:lnTo>
                <a:lnTo>
                  <a:pt x="133" y="256"/>
                </a:lnTo>
                <a:lnTo>
                  <a:pt x="134" y="256"/>
                </a:lnTo>
                <a:lnTo>
                  <a:pt x="114" y="287"/>
                </a:lnTo>
                <a:lnTo>
                  <a:pt x="104" y="330"/>
                </a:lnTo>
                <a:lnTo>
                  <a:pt x="103" y="385"/>
                </a:lnTo>
                <a:lnTo>
                  <a:pt x="110" y="459"/>
                </a:lnTo>
                <a:lnTo>
                  <a:pt x="111" y="459"/>
                </a:lnTo>
                <a:lnTo>
                  <a:pt x="113"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3" y="577"/>
                </a:lnTo>
                <a:lnTo>
                  <a:pt x="104" y="582"/>
                </a:lnTo>
                <a:lnTo>
                  <a:pt x="104" y="584"/>
                </a:lnTo>
                <a:lnTo>
                  <a:pt x="110" y="585"/>
                </a:lnTo>
                <a:lnTo>
                  <a:pt x="117" y="586"/>
                </a:lnTo>
                <a:lnTo>
                  <a:pt x="121" y="586"/>
                </a:lnTo>
                <a:lnTo>
                  <a:pt x="128" y="586"/>
                </a:lnTo>
                <a:lnTo>
                  <a:pt x="136" y="586"/>
                </a:lnTo>
                <a:lnTo>
                  <a:pt x="143" y="585"/>
                </a:lnTo>
                <a:lnTo>
                  <a:pt x="151" y="584"/>
                </a:lnTo>
                <a:lnTo>
                  <a:pt x="158" y="582"/>
                </a:lnTo>
                <a:lnTo>
                  <a:pt x="162" y="579"/>
                </a:lnTo>
                <a:lnTo>
                  <a:pt x="165" y="576"/>
                </a:lnTo>
                <a:lnTo>
                  <a:pt x="167" y="585"/>
                </a:lnTo>
                <a:lnTo>
                  <a:pt x="172" y="585"/>
                </a:lnTo>
                <a:lnTo>
                  <a:pt x="177" y="585"/>
                </a:lnTo>
                <a:lnTo>
                  <a:pt x="180" y="585"/>
                </a:lnTo>
                <a:lnTo>
                  <a:pt x="181" y="585"/>
                </a:lnTo>
                <a:lnTo>
                  <a:pt x="185" y="575"/>
                </a:lnTo>
                <a:lnTo>
                  <a:pt x="187" y="565"/>
                </a:lnTo>
                <a:lnTo>
                  <a:pt x="187" y="557"/>
                </a:lnTo>
                <a:lnTo>
                  <a:pt x="182" y="549"/>
                </a:lnTo>
                <a:lnTo>
                  <a:pt x="178" y="540"/>
                </a:lnTo>
                <a:lnTo>
                  <a:pt x="174" y="527"/>
                </a:lnTo>
                <a:lnTo>
                  <a:pt x="174" y="513"/>
                </a:lnTo>
                <a:lnTo>
                  <a:pt x="177" y="503"/>
                </a:lnTo>
                <a:lnTo>
                  <a:pt x="180" y="493"/>
                </a:lnTo>
                <a:lnTo>
                  <a:pt x="177" y="479"/>
                </a:lnTo>
                <a:lnTo>
                  <a:pt x="173" y="467"/>
                </a:lnTo>
                <a:lnTo>
                  <a:pt x="169" y="458"/>
                </a:lnTo>
                <a:lnTo>
                  <a:pt x="180" y="458"/>
                </a:lnTo>
                <a:lnTo>
                  <a:pt x="188" y="458"/>
                </a:lnTo>
                <a:lnTo>
                  <a:pt x="196" y="458"/>
                </a:lnTo>
                <a:lnTo>
                  <a:pt x="203" y="457"/>
                </a:lnTo>
                <a:lnTo>
                  <a:pt x="210" y="457"/>
                </a:lnTo>
                <a:lnTo>
                  <a:pt x="220" y="456"/>
                </a:lnTo>
                <a:lnTo>
                  <a:pt x="229" y="456"/>
                </a:lnTo>
                <a:lnTo>
                  <a:pt x="241" y="455"/>
                </a:lnTo>
                <a:close/>
              </a:path>
            </a:pathLst>
          </a:custGeom>
          <a:solidFill>
            <a:srgbClr val="96969A"/>
          </a:solidFill>
          <a:ln w="9525">
            <a:noFill/>
            <a:round/>
            <a:headEnd/>
            <a:tailEnd/>
          </a:ln>
        </p:spPr>
        <p:txBody>
          <a:bodyPr/>
          <a:lstStyle/>
          <a:p>
            <a:endParaRPr lang="el-GR"/>
          </a:p>
        </p:txBody>
      </p:sp>
      <p:sp>
        <p:nvSpPr>
          <p:cNvPr id="224324" name="Freeform 68"/>
          <p:cNvSpPr>
            <a:spLocks/>
          </p:cNvSpPr>
          <p:nvPr/>
        </p:nvSpPr>
        <p:spPr bwMode="auto">
          <a:xfrm>
            <a:off x="6637338" y="3860800"/>
            <a:ext cx="239712" cy="544513"/>
          </a:xfrm>
          <a:custGeom>
            <a:avLst/>
            <a:gdLst/>
            <a:ahLst/>
            <a:cxnLst>
              <a:cxn ang="0">
                <a:pos x="259" y="488"/>
              </a:cxn>
              <a:cxn ang="0">
                <a:pos x="289" y="549"/>
              </a:cxn>
              <a:cxn ang="0">
                <a:pos x="296" y="586"/>
              </a:cxn>
              <a:cxn ang="0">
                <a:pos x="326" y="580"/>
              </a:cxn>
              <a:cxn ang="0">
                <a:pos x="313" y="547"/>
              </a:cxn>
              <a:cxn ang="0">
                <a:pos x="295" y="484"/>
              </a:cxn>
              <a:cxn ang="0">
                <a:pos x="303" y="450"/>
              </a:cxn>
              <a:cxn ang="0">
                <a:pos x="268" y="373"/>
              </a:cxn>
              <a:cxn ang="0">
                <a:pos x="204" y="257"/>
              </a:cxn>
              <a:cxn ang="0">
                <a:pos x="220" y="245"/>
              </a:cxn>
              <a:cxn ang="0">
                <a:pos x="229" y="201"/>
              </a:cxn>
              <a:cxn ang="0">
                <a:pos x="255" y="226"/>
              </a:cxn>
              <a:cxn ang="0">
                <a:pos x="299" y="260"/>
              </a:cxn>
              <a:cxn ang="0">
                <a:pos x="359" y="281"/>
              </a:cxn>
              <a:cxn ang="0">
                <a:pos x="391" y="255"/>
              </a:cxn>
              <a:cxn ang="0">
                <a:pos x="364" y="253"/>
              </a:cxn>
              <a:cxn ang="0">
                <a:pos x="342" y="238"/>
              </a:cxn>
              <a:cxn ang="0">
                <a:pos x="303" y="214"/>
              </a:cxn>
              <a:cxn ang="0">
                <a:pos x="269" y="177"/>
              </a:cxn>
              <a:cxn ang="0">
                <a:pos x="235" y="143"/>
              </a:cxn>
              <a:cxn ang="0">
                <a:pos x="213" y="132"/>
              </a:cxn>
              <a:cxn ang="0">
                <a:pos x="182" y="120"/>
              </a:cxn>
              <a:cxn ang="0">
                <a:pos x="173" y="106"/>
              </a:cxn>
              <a:cxn ang="0">
                <a:pos x="180" y="83"/>
              </a:cxn>
              <a:cxn ang="0">
                <a:pos x="184" y="16"/>
              </a:cxn>
              <a:cxn ang="0">
                <a:pos x="88" y="14"/>
              </a:cxn>
              <a:cxn ang="0">
                <a:pos x="93" y="22"/>
              </a:cxn>
              <a:cxn ang="0">
                <a:pos x="95" y="44"/>
              </a:cxn>
              <a:cxn ang="0">
                <a:pos x="106" y="78"/>
              </a:cxn>
              <a:cxn ang="0">
                <a:pos x="125" y="105"/>
              </a:cxn>
              <a:cxn ang="0">
                <a:pos x="117" y="117"/>
              </a:cxn>
              <a:cxn ang="0">
                <a:pos x="89" y="140"/>
              </a:cxn>
              <a:cxn ang="0">
                <a:pos x="77" y="158"/>
              </a:cxn>
              <a:cxn ang="0">
                <a:pos x="60" y="247"/>
              </a:cxn>
              <a:cxn ang="0">
                <a:pos x="22" y="241"/>
              </a:cxn>
              <a:cxn ang="0">
                <a:pos x="4" y="282"/>
              </a:cxn>
              <a:cxn ang="0">
                <a:pos x="38" y="282"/>
              </a:cxn>
              <a:cxn ang="0">
                <a:pos x="56" y="293"/>
              </a:cxn>
              <a:cxn ang="0">
                <a:pos x="102" y="247"/>
              </a:cxn>
              <a:cxn ang="0">
                <a:pos x="119" y="245"/>
              </a:cxn>
              <a:cxn ang="0">
                <a:pos x="134" y="256"/>
              </a:cxn>
              <a:cxn ang="0">
                <a:pos x="111" y="459"/>
              </a:cxn>
              <a:cxn ang="0">
                <a:pos x="144" y="504"/>
              </a:cxn>
              <a:cxn ang="0">
                <a:pos x="143" y="560"/>
              </a:cxn>
              <a:cxn ang="0">
                <a:pos x="113" y="577"/>
              </a:cxn>
              <a:cxn ang="0">
                <a:pos x="121" y="586"/>
              </a:cxn>
              <a:cxn ang="0">
                <a:pos x="158" y="582"/>
              </a:cxn>
              <a:cxn ang="0">
                <a:pos x="177" y="585"/>
              </a:cxn>
              <a:cxn ang="0">
                <a:pos x="187" y="557"/>
              </a:cxn>
              <a:cxn ang="0">
                <a:pos x="177" y="503"/>
              </a:cxn>
              <a:cxn ang="0">
                <a:pos x="180" y="458"/>
              </a:cxn>
              <a:cxn ang="0">
                <a:pos x="220" y="456"/>
              </a:cxn>
            </a:cxnLst>
            <a:rect l="0" t="0" r="r" b="b"/>
            <a:pathLst>
              <a:path w="392" h="597">
                <a:moveTo>
                  <a:pt x="241" y="455"/>
                </a:moveTo>
                <a:lnTo>
                  <a:pt x="244" y="459"/>
                </a:lnTo>
                <a:lnTo>
                  <a:pt x="248" y="467"/>
                </a:lnTo>
                <a:lnTo>
                  <a:pt x="254" y="477"/>
                </a:lnTo>
                <a:lnTo>
                  <a:pt x="259" y="488"/>
                </a:lnTo>
                <a:lnTo>
                  <a:pt x="266" y="500"/>
                </a:lnTo>
                <a:lnTo>
                  <a:pt x="272" y="511"/>
                </a:lnTo>
                <a:lnTo>
                  <a:pt x="277" y="523"/>
                </a:lnTo>
                <a:lnTo>
                  <a:pt x="283" y="533"/>
                </a:lnTo>
                <a:lnTo>
                  <a:pt x="289" y="549"/>
                </a:lnTo>
                <a:lnTo>
                  <a:pt x="292" y="561"/>
                </a:lnTo>
                <a:lnTo>
                  <a:pt x="291" y="569"/>
                </a:lnTo>
                <a:lnTo>
                  <a:pt x="291" y="573"/>
                </a:lnTo>
                <a:lnTo>
                  <a:pt x="292" y="579"/>
                </a:lnTo>
                <a:lnTo>
                  <a:pt x="296" y="586"/>
                </a:lnTo>
                <a:lnTo>
                  <a:pt x="302" y="592"/>
                </a:lnTo>
                <a:lnTo>
                  <a:pt x="310" y="597"/>
                </a:lnTo>
                <a:lnTo>
                  <a:pt x="318" y="595"/>
                </a:lnTo>
                <a:lnTo>
                  <a:pt x="324" y="590"/>
                </a:lnTo>
                <a:lnTo>
                  <a:pt x="326" y="580"/>
                </a:lnTo>
                <a:lnTo>
                  <a:pt x="328" y="572"/>
                </a:lnTo>
                <a:lnTo>
                  <a:pt x="326" y="565"/>
                </a:lnTo>
                <a:lnTo>
                  <a:pt x="324" y="560"/>
                </a:lnTo>
                <a:lnTo>
                  <a:pt x="320" y="554"/>
                </a:lnTo>
                <a:lnTo>
                  <a:pt x="313" y="547"/>
                </a:lnTo>
                <a:lnTo>
                  <a:pt x="306" y="535"/>
                </a:lnTo>
                <a:lnTo>
                  <a:pt x="300" y="520"/>
                </a:lnTo>
                <a:lnTo>
                  <a:pt x="296" y="505"/>
                </a:lnTo>
                <a:lnTo>
                  <a:pt x="295" y="494"/>
                </a:lnTo>
                <a:lnTo>
                  <a:pt x="295" y="484"/>
                </a:lnTo>
                <a:lnTo>
                  <a:pt x="292" y="471"/>
                </a:lnTo>
                <a:lnTo>
                  <a:pt x="288" y="458"/>
                </a:lnTo>
                <a:lnTo>
                  <a:pt x="281" y="451"/>
                </a:lnTo>
                <a:lnTo>
                  <a:pt x="296" y="451"/>
                </a:lnTo>
                <a:lnTo>
                  <a:pt x="303" y="450"/>
                </a:lnTo>
                <a:lnTo>
                  <a:pt x="307" y="450"/>
                </a:lnTo>
                <a:lnTo>
                  <a:pt x="311" y="449"/>
                </a:lnTo>
                <a:lnTo>
                  <a:pt x="294" y="429"/>
                </a:lnTo>
                <a:lnTo>
                  <a:pt x="278" y="403"/>
                </a:lnTo>
                <a:lnTo>
                  <a:pt x="268" y="373"/>
                </a:lnTo>
                <a:lnTo>
                  <a:pt x="257" y="340"/>
                </a:lnTo>
                <a:lnTo>
                  <a:pt x="246" y="312"/>
                </a:lnTo>
                <a:lnTo>
                  <a:pt x="235" y="286"/>
                </a:lnTo>
                <a:lnTo>
                  <a:pt x="221" y="267"/>
                </a:lnTo>
                <a:lnTo>
                  <a:pt x="204" y="257"/>
                </a:lnTo>
                <a:lnTo>
                  <a:pt x="211" y="257"/>
                </a:lnTo>
                <a:lnTo>
                  <a:pt x="218" y="256"/>
                </a:lnTo>
                <a:lnTo>
                  <a:pt x="221" y="256"/>
                </a:lnTo>
                <a:lnTo>
                  <a:pt x="222" y="256"/>
                </a:lnTo>
                <a:lnTo>
                  <a:pt x="220" y="245"/>
                </a:lnTo>
                <a:lnTo>
                  <a:pt x="217" y="224"/>
                </a:lnTo>
                <a:lnTo>
                  <a:pt x="215" y="204"/>
                </a:lnTo>
                <a:lnTo>
                  <a:pt x="217" y="193"/>
                </a:lnTo>
                <a:lnTo>
                  <a:pt x="222" y="196"/>
                </a:lnTo>
                <a:lnTo>
                  <a:pt x="229" y="201"/>
                </a:lnTo>
                <a:lnTo>
                  <a:pt x="235" y="206"/>
                </a:lnTo>
                <a:lnTo>
                  <a:pt x="240" y="211"/>
                </a:lnTo>
                <a:lnTo>
                  <a:pt x="246" y="217"/>
                </a:lnTo>
                <a:lnTo>
                  <a:pt x="251" y="223"/>
                </a:lnTo>
                <a:lnTo>
                  <a:pt x="255" y="226"/>
                </a:lnTo>
                <a:lnTo>
                  <a:pt x="259" y="230"/>
                </a:lnTo>
                <a:lnTo>
                  <a:pt x="265" y="234"/>
                </a:lnTo>
                <a:lnTo>
                  <a:pt x="274" y="241"/>
                </a:lnTo>
                <a:lnTo>
                  <a:pt x="285" y="251"/>
                </a:lnTo>
                <a:lnTo>
                  <a:pt x="299" y="260"/>
                </a:lnTo>
                <a:lnTo>
                  <a:pt x="314" y="269"/>
                </a:lnTo>
                <a:lnTo>
                  <a:pt x="328" y="275"/>
                </a:lnTo>
                <a:lnTo>
                  <a:pt x="340" y="278"/>
                </a:lnTo>
                <a:lnTo>
                  <a:pt x="351" y="277"/>
                </a:lnTo>
                <a:lnTo>
                  <a:pt x="359" y="281"/>
                </a:lnTo>
                <a:lnTo>
                  <a:pt x="370" y="283"/>
                </a:lnTo>
                <a:lnTo>
                  <a:pt x="381" y="281"/>
                </a:lnTo>
                <a:lnTo>
                  <a:pt x="390" y="272"/>
                </a:lnTo>
                <a:lnTo>
                  <a:pt x="392" y="262"/>
                </a:lnTo>
                <a:lnTo>
                  <a:pt x="391" y="255"/>
                </a:lnTo>
                <a:lnTo>
                  <a:pt x="385" y="251"/>
                </a:lnTo>
                <a:lnTo>
                  <a:pt x="380" y="248"/>
                </a:lnTo>
                <a:lnTo>
                  <a:pt x="374" y="248"/>
                </a:lnTo>
                <a:lnTo>
                  <a:pt x="369" y="249"/>
                </a:lnTo>
                <a:lnTo>
                  <a:pt x="364" y="253"/>
                </a:lnTo>
                <a:lnTo>
                  <a:pt x="359" y="255"/>
                </a:lnTo>
                <a:lnTo>
                  <a:pt x="359" y="251"/>
                </a:lnTo>
                <a:lnTo>
                  <a:pt x="357" y="246"/>
                </a:lnTo>
                <a:lnTo>
                  <a:pt x="351" y="242"/>
                </a:lnTo>
                <a:lnTo>
                  <a:pt x="342" y="238"/>
                </a:lnTo>
                <a:lnTo>
                  <a:pt x="335" y="234"/>
                </a:lnTo>
                <a:lnTo>
                  <a:pt x="328" y="230"/>
                </a:lnTo>
                <a:lnTo>
                  <a:pt x="320" y="225"/>
                </a:lnTo>
                <a:lnTo>
                  <a:pt x="311" y="219"/>
                </a:lnTo>
                <a:lnTo>
                  <a:pt x="303" y="214"/>
                </a:lnTo>
                <a:lnTo>
                  <a:pt x="295" y="207"/>
                </a:lnTo>
                <a:lnTo>
                  <a:pt x="288" y="200"/>
                </a:lnTo>
                <a:lnTo>
                  <a:pt x="283" y="193"/>
                </a:lnTo>
                <a:lnTo>
                  <a:pt x="277" y="185"/>
                </a:lnTo>
                <a:lnTo>
                  <a:pt x="269" y="177"/>
                </a:lnTo>
                <a:lnTo>
                  <a:pt x="261" y="169"/>
                </a:lnTo>
                <a:lnTo>
                  <a:pt x="252" y="161"/>
                </a:lnTo>
                <a:lnTo>
                  <a:pt x="244" y="154"/>
                </a:lnTo>
                <a:lnTo>
                  <a:pt x="239" y="148"/>
                </a:lnTo>
                <a:lnTo>
                  <a:pt x="235" y="143"/>
                </a:lnTo>
                <a:lnTo>
                  <a:pt x="233" y="140"/>
                </a:lnTo>
                <a:lnTo>
                  <a:pt x="232" y="138"/>
                </a:lnTo>
                <a:lnTo>
                  <a:pt x="228" y="135"/>
                </a:lnTo>
                <a:lnTo>
                  <a:pt x="221" y="133"/>
                </a:lnTo>
                <a:lnTo>
                  <a:pt x="213" y="132"/>
                </a:lnTo>
                <a:lnTo>
                  <a:pt x="203" y="129"/>
                </a:lnTo>
                <a:lnTo>
                  <a:pt x="195" y="128"/>
                </a:lnTo>
                <a:lnTo>
                  <a:pt x="187" y="126"/>
                </a:lnTo>
                <a:lnTo>
                  <a:pt x="181" y="125"/>
                </a:lnTo>
                <a:lnTo>
                  <a:pt x="182" y="120"/>
                </a:lnTo>
                <a:lnTo>
                  <a:pt x="181" y="117"/>
                </a:lnTo>
                <a:lnTo>
                  <a:pt x="176" y="114"/>
                </a:lnTo>
                <a:lnTo>
                  <a:pt x="172" y="114"/>
                </a:lnTo>
                <a:lnTo>
                  <a:pt x="173" y="111"/>
                </a:lnTo>
                <a:lnTo>
                  <a:pt x="173" y="106"/>
                </a:lnTo>
                <a:lnTo>
                  <a:pt x="173" y="103"/>
                </a:lnTo>
                <a:lnTo>
                  <a:pt x="173" y="102"/>
                </a:lnTo>
                <a:lnTo>
                  <a:pt x="176" y="96"/>
                </a:lnTo>
                <a:lnTo>
                  <a:pt x="178" y="89"/>
                </a:lnTo>
                <a:lnTo>
                  <a:pt x="180" y="83"/>
                </a:lnTo>
                <a:lnTo>
                  <a:pt x="180" y="78"/>
                </a:lnTo>
                <a:lnTo>
                  <a:pt x="188" y="64"/>
                </a:lnTo>
                <a:lnTo>
                  <a:pt x="193" y="48"/>
                </a:lnTo>
                <a:lnTo>
                  <a:pt x="192" y="31"/>
                </a:lnTo>
                <a:lnTo>
                  <a:pt x="184" y="16"/>
                </a:lnTo>
                <a:lnTo>
                  <a:pt x="170" y="6"/>
                </a:lnTo>
                <a:lnTo>
                  <a:pt x="147" y="0"/>
                </a:lnTo>
                <a:lnTo>
                  <a:pt x="117" y="1"/>
                </a:lnTo>
                <a:lnTo>
                  <a:pt x="75" y="12"/>
                </a:lnTo>
                <a:lnTo>
                  <a:pt x="88" y="14"/>
                </a:lnTo>
                <a:lnTo>
                  <a:pt x="99" y="20"/>
                </a:lnTo>
                <a:lnTo>
                  <a:pt x="107" y="24"/>
                </a:lnTo>
                <a:lnTo>
                  <a:pt x="111" y="27"/>
                </a:lnTo>
                <a:lnTo>
                  <a:pt x="102" y="24"/>
                </a:lnTo>
                <a:lnTo>
                  <a:pt x="93" y="22"/>
                </a:lnTo>
                <a:lnTo>
                  <a:pt x="84" y="21"/>
                </a:lnTo>
                <a:lnTo>
                  <a:pt x="73" y="23"/>
                </a:lnTo>
                <a:lnTo>
                  <a:pt x="85" y="29"/>
                </a:lnTo>
                <a:lnTo>
                  <a:pt x="92" y="36"/>
                </a:lnTo>
                <a:lnTo>
                  <a:pt x="95" y="44"/>
                </a:lnTo>
                <a:lnTo>
                  <a:pt x="95" y="52"/>
                </a:lnTo>
                <a:lnTo>
                  <a:pt x="95" y="60"/>
                </a:lnTo>
                <a:lnTo>
                  <a:pt x="95" y="68"/>
                </a:lnTo>
                <a:lnTo>
                  <a:pt x="99" y="74"/>
                </a:lnTo>
                <a:lnTo>
                  <a:pt x="106" y="78"/>
                </a:lnTo>
                <a:lnTo>
                  <a:pt x="108" y="83"/>
                </a:lnTo>
                <a:lnTo>
                  <a:pt x="113" y="90"/>
                </a:lnTo>
                <a:lnTo>
                  <a:pt x="118" y="97"/>
                </a:lnTo>
                <a:lnTo>
                  <a:pt x="123" y="99"/>
                </a:lnTo>
                <a:lnTo>
                  <a:pt x="125" y="105"/>
                </a:lnTo>
                <a:lnTo>
                  <a:pt x="125" y="110"/>
                </a:lnTo>
                <a:lnTo>
                  <a:pt x="126" y="114"/>
                </a:lnTo>
                <a:lnTo>
                  <a:pt x="126" y="116"/>
                </a:lnTo>
                <a:lnTo>
                  <a:pt x="121" y="116"/>
                </a:lnTo>
                <a:lnTo>
                  <a:pt x="117" y="117"/>
                </a:lnTo>
                <a:lnTo>
                  <a:pt x="114" y="120"/>
                </a:lnTo>
                <a:lnTo>
                  <a:pt x="118" y="128"/>
                </a:lnTo>
                <a:lnTo>
                  <a:pt x="108" y="133"/>
                </a:lnTo>
                <a:lnTo>
                  <a:pt x="99" y="136"/>
                </a:lnTo>
                <a:lnTo>
                  <a:pt x="89" y="140"/>
                </a:lnTo>
                <a:lnTo>
                  <a:pt x="81" y="142"/>
                </a:lnTo>
                <a:lnTo>
                  <a:pt x="75" y="144"/>
                </a:lnTo>
                <a:lnTo>
                  <a:pt x="71" y="148"/>
                </a:lnTo>
                <a:lnTo>
                  <a:pt x="73" y="152"/>
                </a:lnTo>
                <a:lnTo>
                  <a:pt x="77" y="158"/>
                </a:lnTo>
                <a:lnTo>
                  <a:pt x="78" y="172"/>
                </a:lnTo>
                <a:lnTo>
                  <a:pt x="75" y="199"/>
                </a:lnTo>
                <a:lnTo>
                  <a:pt x="73" y="225"/>
                </a:lnTo>
                <a:lnTo>
                  <a:pt x="70" y="241"/>
                </a:lnTo>
                <a:lnTo>
                  <a:pt x="60" y="247"/>
                </a:lnTo>
                <a:lnTo>
                  <a:pt x="52" y="249"/>
                </a:lnTo>
                <a:lnTo>
                  <a:pt x="45" y="252"/>
                </a:lnTo>
                <a:lnTo>
                  <a:pt x="43"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3" y="287"/>
                </a:lnTo>
                <a:lnTo>
                  <a:pt x="45" y="290"/>
                </a:lnTo>
                <a:lnTo>
                  <a:pt x="51" y="292"/>
                </a:lnTo>
                <a:lnTo>
                  <a:pt x="56" y="293"/>
                </a:lnTo>
                <a:lnTo>
                  <a:pt x="63" y="292"/>
                </a:lnTo>
                <a:lnTo>
                  <a:pt x="70" y="291"/>
                </a:lnTo>
                <a:lnTo>
                  <a:pt x="80" y="286"/>
                </a:lnTo>
                <a:lnTo>
                  <a:pt x="95" y="270"/>
                </a:lnTo>
                <a:lnTo>
                  <a:pt x="102" y="247"/>
                </a:lnTo>
                <a:lnTo>
                  <a:pt x="106" y="223"/>
                </a:lnTo>
                <a:lnTo>
                  <a:pt x="110" y="204"/>
                </a:lnTo>
                <a:lnTo>
                  <a:pt x="113" y="214"/>
                </a:lnTo>
                <a:lnTo>
                  <a:pt x="117" y="230"/>
                </a:lnTo>
                <a:lnTo>
                  <a:pt x="119" y="245"/>
                </a:lnTo>
                <a:lnTo>
                  <a:pt x="119" y="255"/>
                </a:lnTo>
                <a:lnTo>
                  <a:pt x="125" y="255"/>
                </a:lnTo>
                <a:lnTo>
                  <a:pt x="129" y="255"/>
                </a:lnTo>
                <a:lnTo>
                  <a:pt x="133" y="256"/>
                </a:lnTo>
                <a:lnTo>
                  <a:pt x="134" y="256"/>
                </a:lnTo>
                <a:lnTo>
                  <a:pt x="114" y="287"/>
                </a:lnTo>
                <a:lnTo>
                  <a:pt x="104" y="330"/>
                </a:lnTo>
                <a:lnTo>
                  <a:pt x="103" y="385"/>
                </a:lnTo>
                <a:lnTo>
                  <a:pt x="110" y="459"/>
                </a:lnTo>
                <a:lnTo>
                  <a:pt x="111" y="459"/>
                </a:lnTo>
                <a:lnTo>
                  <a:pt x="113"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3" y="577"/>
                </a:lnTo>
                <a:lnTo>
                  <a:pt x="104" y="582"/>
                </a:lnTo>
                <a:lnTo>
                  <a:pt x="104" y="584"/>
                </a:lnTo>
                <a:lnTo>
                  <a:pt x="110" y="585"/>
                </a:lnTo>
                <a:lnTo>
                  <a:pt x="117" y="586"/>
                </a:lnTo>
                <a:lnTo>
                  <a:pt x="121" y="586"/>
                </a:lnTo>
                <a:lnTo>
                  <a:pt x="128" y="586"/>
                </a:lnTo>
                <a:lnTo>
                  <a:pt x="136" y="586"/>
                </a:lnTo>
                <a:lnTo>
                  <a:pt x="143" y="585"/>
                </a:lnTo>
                <a:lnTo>
                  <a:pt x="151" y="584"/>
                </a:lnTo>
                <a:lnTo>
                  <a:pt x="158" y="582"/>
                </a:lnTo>
                <a:lnTo>
                  <a:pt x="162" y="579"/>
                </a:lnTo>
                <a:lnTo>
                  <a:pt x="165" y="576"/>
                </a:lnTo>
                <a:lnTo>
                  <a:pt x="167" y="585"/>
                </a:lnTo>
                <a:lnTo>
                  <a:pt x="172" y="585"/>
                </a:lnTo>
                <a:lnTo>
                  <a:pt x="177" y="585"/>
                </a:lnTo>
                <a:lnTo>
                  <a:pt x="180" y="585"/>
                </a:lnTo>
                <a:lnTo>
                  <a:pt x="181" y="585"/>
                </a:lnTo>
                <a:lnTo>
                  <a:pt x="185" y="575"/>
                </a:lnTo>
                <a:lnTo>
                  <a:pt x="187" y="565"/>
                </a:lnTo>
                <a:lnTo>
                  <a:pt x="187" y="557"/>
                </a:lnTo>
                <a:lnTo>
                  <a:pt x="182" y="549"/>
                </a:lnTo>
                <a:lnTo>
                  <a:pt x="178" y="540"/>
                </a:lnTo>
                <a:lnTo>
                  <a:pt x="174" y="527"/>
                </a:lnTo>
                <a:lnTo>
                  <a:pt x="174" y="513"/>
                </a:lnTo>
                <a:lnTo>
                  <a:pt x="177" y="503"/>
                </a:lnTo>
                <a:lnTo>
                  <a:pt x="180" y="493"/>
                </a:lnTo>
                <a:lnTo>
                  <a:pt x="177" y="479"/>
                </a:lnTo>
                <a:lnTo>
                  <a:pt x="173" y="467"/>
                </a:lnTo>
                <a:lnTo>
                  <a:pt x="169" y="458"/>
                </a:lnTo>
                <a:lnTo>
                  <a:pt x="180" y="458"/>
                </a:lnTo>
                <a:lnTo>
                  <a:pt x="188" y="458"/>
                </a:lnTo>
                <a:lnTo>
                  <a:pt x="196" y="458"/>
                </a:lnTo>
                <a:lnTo>
                  <a:pt x="203" y="457"/>
                </a:lnTo>
                <a:lnTo>
                  <a:pt x="210" y="457"/>
                </a:lnTo>
                <a:lnTo>
                  <a:pt x="220" y="456"/>
                </a:lnTo>
                <a:lnTo>
                  <a:pt x="229" y="456"/>
                </a:lnTo>
                <a:lnTo>
                  <a:pt x="241" y="455"/>
                </a:lnTo>
                <a:close/>
              </a:path>
            </a:pathLst>
          </a:custGeom>
          <a:solidFill>
            <a:srgbClr val="96969A"/>
          </a:solidFill>
          <a:ln w="9525">
            <a:noFill/>
            <a:round/>
            <a:headEnd/>
            <a:tailEnd/>
          </a:ln>
        </p:spPr>
        <p:txBody>
          <a:bodyPr/>
          <a:lstStyle/>
          <a:p>
            <a:endParaRPr lang="el-GR"/>
          </a:p>
        </p:txBody>
      </p:sp>
      <p:sp>
        <p:nvSpPr>
          <p:cNvPr id="224325" name="Freeform 69"/>
          <p:cNvSpPr>
            <a:spLocks/>
          </p:cNvSpPr>
          <p:nvPr/>
        </p:nvSpPr>
        <p:spPr bwMode="auto">
          <a:xfrm>
            <a:off x="7596188" y="3860800"/>
            <a:ext cx="239712" cy="544513"/>
          </a:xfrm>
          <a:custGeom>
            <a:avLst/>
            <a:gdLst/>
            <a:ahLst/>
            <a:cxnLst>
              <a:cxn ang="0">
                <a:pos x="259" y="488"/>
              </a:cxn>
              <a:cxn ang="0">
                <a:pos x="289" y="549"/>
              </a:cxn>
              <a:cxn ang="0">
                <a:pos x="296" y="586"/>
              </a:cxn>
              <a:cxn ang="0">
                <a:pos x="326" y="580"/>
              </a:cxn>
              <a:cxn ang="0">
                <a:pos x="313" y="547"/>
              </a:cxn>
              <a:cxn ang="0">
                <a:pos x="295" y="484"/>
              </a:cxn>
              <a:cxn ang="0">
                <a:pos x="303" y="450"/>
              </a:cxn>
              <a:cxn ang="0">
                <a:pos x="268" y="373"/>
              </a:cxn>
              <a:cxn ang="0">
                <a:pos x="204" y="257"/>
              </a:cxn>
              <a:cxn ang="0">
                <a:pos x="220" y="245"/>
              </a:cxn>
              <a:cxn ang="0">
                <a:pos x="229" y="201"/>
              </a:cxn>
              <a:cxn ang="0">
                <a:pos x="255" y="226"/>
              </a:cxn>
              <a:cxn ang="0">
                <a:pos x="299" y="260"/>
              </a:cxn>
              <a:cxn ang="0">
                <a:pos x="359" y="281"/>
              </a:cxn>
              <a:cxn ang="0">
                <a:pos x="391" y="255"/>
              </a:cxn>
              <a:cxn ang="0">
                <a:pos x="364" y="253"/>
              </a:cxn>
              <a:cxn ang="0">
                <a:pos x="342" y="238"/>
              </a:cxn>
              <a:cxn ang="0">
                <a:pos x="303" y="214"/>
              </a:cxn>
              <a:cxn ang="0">
                <a:pos x="269" y="177"/>
              </a:cxn>
              <a:cxn ang="0">
                <a:pos x="235" y="143"/>
              </a:cxn>
              <a:cxn ang="0">
                <a:pos x="213" y="132"/>
              </a:cxn>
              <a:cxn ang="0">
                <a:pos x="182" y="120"/>
              </a:cxn>
              <a:cxn ang="0">
                <a:pos x="173" y="106"/>
              </a:cxn>
              <a:cxn ang="0">
                <a:pos x="180" y="83"/>
              </a:cxn>
              <a:cxn ang="0">
                <a:pos x="184" y="16"/>
              </a:cxn>
              <a:cxn ang="0">
                <a:pos x="88" y="14"/>
              </a:cxn>
              <a:cxn ang="0">
                <a:pos x="93" y="22"/>
              </a:cxn>
              <a:cxn ang="0">
                <a:pos x="95" y="44"/>
              </a:cxn>
              <a:cxn ang="0">
                <a:pos x="106" y="78"/>
              </a:cxn>
              <a:cxn ang="0">
                <a:pos x="125" y="105"/>
              </a:cxn>
              <a:cxn ang="0">
                <a:pos x="117" y="117"/>
              </a:cxn>
              <a:cxn ang="0">
                <a:pos x="89" y="140"/>
              </a:cxn>
              <a:cxn ang="0">
                <a:pos x="77" y="158"/>
              </a:cxn>
              <a:cxn ang="0">
                <a:pos x="60" y="247"/>
              </a:cxn>
              <a:cxn ang="0">
                <a:pos x="22" y="241"/>
              </a:cxn>
              <a:cxn ang="0">
                <a:pos x="4" y="282"/>
              </a:cxn>
              <a:cxn ang="0">
                <a:pos x="38" y="282"/>
              </a:cxn>
              <a:cxn ang="0">
                <a:pos x="56" y="293"/>
              </a:cxn>
              <a:cxn ang="0">
                <a:pos x="102" y="247"/>
              </a:cxn>
              <a:cxn ang="0">
                <a:pos x="119" y="245"/>
              </a:cxn>
              <a:cxn ang="0">
                <a:pos x="134" y="256"/>
              </a:cxn>
              <a:cxn ang="0">
                <a:pos x="111" y="459"/>
              </a:cxn>
              <a:cxn ang="0">
                <a:pos x="144" y="504"/>
              </a:cxn>
              <a:cxn ang="0">
                <a:pos x="143" y="560"/>
              </a:cxn>
              <a:cxn ang="0">
                <a:pos x="113" y="577"/>
              </a:cxn>
              <a:cxn ang="0">
                <a:pos x="121" y="586"/>
              </a:cxn>
              <a:cxn ang="0">
                <a:pos x="158" y="582"/>
              </a:cxn>
              <a:cxn ang="0">
                <a:pos x="177" y="585"/>
              </a:cxn>
              <a:cxn ang="0">
                <a:pos x="187" y="557"/>
              </a:cxn>
              <a:cxn ang="0">
                <a:pos x="177" y="503"/>
              </a:cxn>
              <a:cxn ang="0">
                <a:pos x="180" y="458"/>
              </a:cxn>
              <a:cxn ang="0">
                <a:pos x="220" y="456"/>
              </a:cxn>
            </a:cxnLst>
            <a:rect l="0" t="0" r="r" b="b"/>
            <a:pathLst>
              <a:path w="392" h="597">
                <a:moveTo>
                  <a:pt x="241" y="455"/>
                </a:moveTo>
                <a:lnTo>
                  <a:pt x="244" y="459"/>
                </a:lnTo>
                <a:lnTo>
                  <a:pt x="248" y="467"/>
                </a:lnTo>
                <a:lnTo>
                  <a:pt x="254" y="477"/>
                </a:lnTo>
                <a:lnTo>
                  <a:pt x="259" y="488"/>
                </a:lnTo>
                <a:lnTo>
                  <a:pt x="266" y="500"/>
                </a:lnTo>
                <a:lnTo>
                  <a:pt x="272" y="511"/>
                </a:lnTo>
                <a:lnTo>
                  <a:pt x="277" y="523"/>
                </a:lnTo>
                <a:lnTo>
                  <a:pt x="283" y="533"/>
                </a:lnTo>
                <a:lnTo>
                  <a:pt x="289" y="549"/>
                </a:lnTo>
                <a:lnTo>
                  <a:pt x="292" y="561"/>
                </a:lnTo>
                <a:lnTo>
                  <a:pt x="291" y="569"/>
                </a:lnTo>
                <a:lnTo>
                  <a:pt x="291" y="573"/>
                </a:lnTo>
                <a:lnTo>
                  <a:pt x="292" y="579"/>
                </a:lnTo>
                <a:lnTo>
                  <a:pt x="296" y="586"/>
                </a:lnTo>
                <a:lnTo>
                  <a:pt x="302" y="592"/>
                </a:lnTo>
                <a:lnTo>
                  <a:pt x="310" y="597"/>
                </a:lnTo>
                <a:lnTo>
                  <a:pt x="318" y="595"/>
                </a:lnTo>
                <a:lnTo>
                  <a:pt x="324" y="590"/>
                </a:lnTo>
                <a:lnTo>
                  <a:pt x="326" y="580"/>
                </a:lnTo>
                <a:lnTo>
                  <a:pt x="328" y="572"/>
                </a:lnTo>
                <a:lnTo>
                  <a:pt x="326" y="565"/>
                </a:lnTo>
                <a:lnTo>
                  <a:pt x="324" y="560"/>
                </a:lnTo>
                <a:lnTo>
                  <a:pt x="320" y="554"/>
                </a:lnTo>
                <a:lnTo>
                  <a:pt x="313" y="547"/>
                </a:lnTo>
                <a:lnTo>
                  <a:pt x="306" y="535"/>
                </a:lnTo>
                <a:lnTo>
                  <a:pt x="300" y="520"/>
                </a:lnTo>
                <a:lnTo>
                  <a:pt x="296" y="505"/>
                </a:lnTo>
                <a:lnTo>
                  <a:pt x="295" y="494"/>
                </a:lnTo>
                <a:lnTo>
                  <a:pt x="295" y="484"/>
                </a:lnTo>
                <a:lnTo>
                  <a:pt x="292" y="471"/>
                </a:lnTo>
                <a:lnTo>
                  <a:pt x="288" y="458"/>
                </a:lnTo>
                <a:lnTo>
                  <a:pt x="281" y="451"/>
                </a:lnTo>
                <a:lnTo>
                  <a:pt x="296" y="451"/>
                </a:lnTo>
                <a:lnTo>
                  <a:pt x="303" y="450"/>
                </a:lnTo>
                <a:lnTo>
                  <a:pt x="307" y="450"/>
                </a:lnTo>
                <a:lnTo>
                  <a:pt x="311" y="449"/>
                </a:lnTo>
                <a:lnTo>
                  <a:pt x="294" y="429"/>
                </a:lnTo>
                <a:lnTo>
                  <a:pt x="278" y="403"/>
                </a:lnTo>
                <a:lnTo>
                  <a:pt x="268" y="373"/>
                </a:lnTo>
                <a:lnTo>
                  <a:pt x="257" y="340"/>
                </a:lnTo>
                <a:lnTo>
                  <a:pt x="246" y="312"/>
                </a:lnTo>
                <a:lnTo>
                  <a:pt x="235" y="286"/>
                </a:lnTo>
                <a:lnTo>
                  <a:pt x="221" y="267"/>
                </a:lnTo>
                <a:lnTo>
                  <a:pt x="204" y="257"/>
                </a:lnTo>
                <a:lnTo>
                  <a:pt x="211" y="257"/>
                </a:lnTo>
                <a:lnTo>
                  <a:pt x="218" y="256"/>
                </a:lnTo>
                <a:lnTo>
                  <a:pt x="221" y="256"/>
                </a:lnTo>
                <a:lnTo>
                  <a:pt x="222" y="256"/>
                </a:lnTo>
                <a:lnTo>
                  <a:pt x="220" y="245"/>
                </a:lnTo>
                <a:lnTo>
                  <a:pt x="217" y="224"/>
                </a:lnTo>
                <a:lnTo>
                  <a:pt x="215" y="204"/>
                </a:lnTo>
                <a:lnTo>
                  <a:pt x="217" y="193"/>
                </a:lnTo>
                <a:lnTo>
                  <a:pt x="222" y="196"/>
                </a:lnTo>
                <a:lnTo>
                  <a:pt x="229" y="201"/>
                </a:lnTo>
                <a:lnTo>
                  <a:pt x="235" y="206"/>
                </a:lnTo>
                <a:lnTo>
                  <a:pt x="240" y="211"/>
                </a:lnTo>
                <a:lnTo>
                  <a:pt x="246" y="217"/>
                </a:lnTo>
                <a:lnTo>
                  <a:pt x="251" y="223"/>
                </a:lnTo>
                <a:lnTo>
                  <a:pt x="255" y="226"/>
                </a:lnTo>
                <a:lnTo>
                  <a:pt x="259" y="230"/>
                </a:lnTo>
                <a:lnTo>
                  <a:pt x="265" y="234"/>
                </a:lnTo>
                <a:lnTo>
                  <a:pt x="274" y="241"/>
                </a:lnTo>
                <a:lnTo>
                  <a:pt x="285" y="251"/>
                </a:lnTo>
                <a:lnTo>
                  <a:pt x="299" y="260"/>
                </a:lnTo>
                <a:lnTo>
                  <a:pt x="314" y="269"/>
                </a:lnTo>
                <a:lnTo>
                  <a:pt x="328" y="275"/>
                </a:lnTo>
                <a:lnTo>
                  <a:pt x="340" y="278"/>
                </a:lnTo>
                <a:lnTo>
                  <a:pt x="351" y="277"/>
                </a:lnTo>
                <a:lnTo>
                  <a:pt x="359" y="281"/>
                </a:lnTo>
                <a:lnTo>
                  <a:pt x="370" y="283"/>
                </a:lnTo>
                <a:lnTo>
                  <a:pt x="381" y="281"/>
                </a:lnTo>
                <a:lnTo>
                  <a:pt x="390" y="272"/>
                </a:lnTo>
                <a:lnTo>
                  <a:pt x="392" y="262"/>
                </a:lnTo>
                <a:lnTo>
                  <a:pt x="391" y="255"/>
                </a:lnTo>
                <a:lnTo>
                  <a:pt x="385" y="251"/>
                </a:lnTo>
                <a:lnTo>
                  <a:pt x="380" y="248"/>
                </a:lnTo>
                <a:lnTo>
                  <a:pt x="374" y="248"/>
                </a:lnTo>
                <a:lnTo>
                  <a:pt x="369" y="249"/>
                </a:lnTo>
                <a:lnTo>
                  <a:pt x="364" y="253"/>
                </a:lnTo>
                <a:lnTo>
                  <a:pt x="359" y="255"/>
                </a:lnTo>
                <a:lnTo>
                  <a:pt x="359" y="251"/>
                </a:lnTo>
                <a:lnTo>
                  <a:pt x="357" y="246"/>
                </a:lnTo>
                <a:lnTo>
                  <a:pt x="351" y="242"/>
                </a:lnTo>
                <a:lnTo>
                  <a:pt x="342" y="238"/>
                </a:lnTo>
                <a:lnTo>
                  <a:pt x="335" y="234"/>
                </a:lnTo>
                <a:lnTo>
                  <a:pt x="328" y="230"/>
                </a:lnTo>
                <a:lnTo>
                  <a:pt x="320" y="225"/>
                </a:lnTo>
                <a:lnTo>
                  <a:pt x="311" y="219"/>
                </a:lnTo>
                <a:lnTo>
                  <a:pt x="303" y="214"/>
                </a:lnTo>
                <a:lnTo>
                  <a:pt x="295" y="207"/>
                </a:lnTo>
                <a:lnTo>
                  <a:pt x="288" y="200"/>
                </a:lnTo>
                <a:lnTo>
                  <a:pt x="283" y="193"/>
                </a:lnTo>
                <a:lnTo>
                  <a:pt x="277" y="185"/>
                </a:lnTo>
                <a:lnTo>
                  <a:pt x="269" y="177"/>
                </a:lnTo>
                <a:lnTo>
                  <a:pt x="261" y="169"/>
                </a:lnTo>
                <a:lnTo>
                  <a:pt x="252" y="161"/>
                </a:lnTo>
                <a:lnTo>
                  <a:pt x="244" y="154"/>
                </a:lnTo>
                <a:lnTo>
                  <a:pt x="239" y="148"/>
                </a:lnTo>
                <a:lnTo>
                  <a:pt x="235" y="143"/>
                </a:lnTo>
                <a:lnTo>
                  <a:pt x="233" y="140"/>
                </a:lnTo>
                <a:lnTo>
                  <a:pt x="232" y="138"/>
                </a:lnTo>
                <a:lnTo>
                  <a:pt x="228" y="135"/>
                </a:lnTo>
                <a:lnTo>
                  <a:pt x="221" y="133"/>
                </a:lnTo>
                <a:lnTo>
                  <a:pt x="213" y="132"/>
                </a:lnTo>
                <a:lnTo>
                  <a:pt x="203" y="129"/>
                </a:lnTo>
                <a:lnTo>
                  <a:pt x="195" y="128"/>
                </a:lnTo>
                <a:lnTo>
                  <a:pt x="187" y="126"/>
                </a:lnTo>
                <a:lnTo>
                  <a:pt x="181" y="125"/>
                </a:lnTo>
                <a:lnTo>
                  <a:pt x="182" y="120"/>
                </a:lnTo>
                <a:lnTo>
                  <a:pt x="181" y="117"/>
                </a:lnTo>
                <a:lnTo>
                  <a:pt x="176" y="114"/>
                </a:lnTo>
                <a:lnTo>
                  <a:pt x="172" y="114"/>
                </a:lnTo>
                <a:lnTo>
                  <a:pt x="173" y="111"/>
                </a:lnTo>
                <a:lnTo>
                  <a:pt x="173" y="106"/>
                </a:lnTo>
                <a:lnTo>
                  <a:pt x="173" y="103"/>
                </a:lnTo>
                <a:lnTo>
                  <a:pt x="173" y="102"/>
                </a:lnTo>
                <a:lnTo>
                  <a:pt x="176" y="96"/>
                </a:lnTo>
                <a:lnTo>
                  <a:pt x="178" y="89"/>
                </a:lnTo>
                <a:lnTo>
                  <a:pt x="180" y="83"/>
                </a:lnTo>
                <a:lnTo>
                  <a:pt x="180" y="78"/>
                </a:lnTo>
                <a:lnTo>
                  <a:pt x="188" y="64"/>
                </a:lnTo>
                <a:lnTo>
                  <a:pt x="193" y="48"/>
                </a:lnTo>
                <a:lnTo>
                  <a:pt x="192" y="31"/>
                </a:lnTo>
                <a:lnTo>
                  <a:pt x="184" y="16"/>
                </a:lnTo>
                <a:lnTo>
                  <a:pt x="170" y="6"/>
                </a:lnTo>
                <a:lnTo>
                  <a:pt x="147" y="0"/>
                </a:lnTo>
                <a:lnTo>
                  <a:pt x="117" y="1"/>
                </a:lnTo>
                <a:lnTo>
                  <a:pt x="75" y="12"/>
                </a:lnTo>
                <a:lnTo>
                  <a:pt x="88" y="14"/>
                </a:lnTo>
                <a:lnTo>
                  <a:pt x="99" y="20"/>
                </a:lnTo>
                <a:lnTo>
                  <a:pt x="107" y="24"/>
                </a:lnTo>
                <a:lnTo>
                  <a:pt x="111" y="27"/>
                </a:lnTo>
                <a:lnTo>
                  <a:pt x="102" y="24"/>
                </a:lnTo>
                <a:lnTo>
                  <a:pt x="93" y="22"/>
                </a:lnTo>
                <a:lnTo>
                  <a:pt x="84" y="21"/>
                </a:lnTo>
                <a:lnTo>
                  <a:pt x="73" y="23"/>
                </a:lnTo>
                <a:lnTo>
                  <a:pt x="85" y="29"/>
                </a:lnTo>
                <a:lnTo>
                  <a:pt x="92" y="36"/>
                </a:lnTo>
                <a:lnTo>
                  <a:pt x="95" y="44"/>
                </a:lnTo>
                <a:lnTo>
                  <a:pt x="95" y="52"/>
                </a:lnTo>
                <a:lnTo>
                  <a:pt x="95" y="60"/>
                </a:lnTo>
                <a:lnTo>
                  <a:pt x="95" y="68"/>
                </a:lnTo>
                <a:lnTo>
                  <a:pt x="99" y="74"/>
                </a:lnTo>
                <a:lnTo>
                  <a:pt x="106" y="78"/>
                </a:lnTo>
                <a:lnTo>
                  <a:pt x="108" y="83"/>
                </a:lnTo>
                <a:lnTo>
                  <a:pt x="113" y="90"/>
                </a:lnTo>
                <a:lnTo>
                  <a:pt x="118" y="97"/>
                </a:lnTo>
                <a:lnTo>
                  <a:pt x="123" y="99"/>
                </a:lnTo>
                <a:lnTo>
                  <a:pt x="125" y="105"/>
                </a:lnTo>
                <a:lnTo>
                  <a:pt x="125" y="110"/>
                </a:lnTo>
                <a:lnTo>
                  <a:pt x="126" y="114"/>
                </a:lnTo>
                <a:lnTo>
                  <a:pt x="126" y="116"/>
                </a:lnTo>
                <a:lnTo>
                  <a:pt x="121" y="116"/>
                </a:lnTo>
                <a:lnTo>
                  <a:pt x="117" y="117"/>
                </a:lnTo>
                <a:lnTo>
                  <a:pt x="114" y="120"/>
                </a:lnTo>
                <a:lnTo>
                  <a:pt x="118" y="128"/>
                </a:lnTo>
                <a:lnTo>
                  <a:pt x="108" y="133"/>
                </a:lnTo>
                <a:lnTo>
                  <a:pt x="99" y="136"/>
                </a:lnTo>
                <a:lnTo>
                  <a:pt x="89" y="140"/>
                </a:lnTo>
                <a:lnTo>
                  <a:pt x="81" y="142"/>
                </a:lnTo>
                <a:lnTo>
                  <a:pt x="75" y="144"/>
                </a:lnTo>
                <a:lnTo>
                  <a:pt x="71" y="148"/>
                </a:lnTo>
                <a:lnTo>
                  <a:pt x="73" y="152"/>
                </a:lnTo>
                <a:lnTo>
                  <a:pt x="77" y="158"/>
                </a:lnTo>
                <a:lnTo>
                  <a:pt x="78" y="172"/>
                </a:lnTo>
                <a:lnTo>
                  <a:pt x="75" y="199"/>
                </a:lnTo>
                <a:lnTo>
                  <a:pt x="73" y="225"/>
                </a:lnTo>
                <a:lnTo>
                  <a:pt x="70" y="241"/>
                </a:lnTo>
                <a:lnTo>
                  <a:pt x="60" y="247"/>
                </a:lnTo>
                <a:lnTo>
                  <a:pt x="52" y="249"/>
                </a:lnTo>
                <a:lnTo>
                  <a:pt x="45" y="252"/>
                </a:lnTo>
                <a:lnTo>
                  <a:pt x="43" y="255"/>
                </a:lnTo>
                <a:lnTo>
                  <a:pt x="33" y="247"/>
                </a:lnTo>
                <a:lnTo>
                  <a:pt x="22" y="241"/>
                </a:lnTo>
                <a:lnTo>
                  <a:pt x="12" y="242"/>
                </a:lnTo>
                <a:lnTo>
                  <a:pt x="4" y="252"/>
                </a:lnTo>
                <a:lnTo>
                  <a:pt x="0" y="266"/>
                </a:lnTo>
                <a:lnTo>
                  <a:pt x="0" y="276"/>
                </a:lnTo>
                <a:lnTo>
                  <a:pt x="4" y="282"/>
                </a:lnTo>
                <a:lnTo>
                  <a:pt x="11" y="284"/>
                </a:lnTo>
                <a:lnTo>
                  <a:pt x="19" y="284"/>
                </a:lnTo>
                <a:lnTo>
                  <a:pt x="27" y="283"/>
                </a:lnTo>
                <a:lnTo>
                  <a:pt x="34" y="283"/>
                </a:lnTo>
                <a:lnTo>
                  <a:pt x="38" y="282"/>
                </a:lnTo>
                <a:lnTo>
                  <a:pt x="40" y="284"/>
                </a:lnTo>
                <a:lnTo>
                  <a:pt x="43" y="287"/>
                </a:lnTo>
                <a:lnTo>
                  <a:pt x="45" y="290"/>
                </a:lnTo>
                <a:lnTo>
                  <a:pt x="51" y="292"/>
                </a:lnTo>
                <a:lnTo>
                  <a:pt x="56" y="293"/>
                </a:lnTo>
                <a:lnTo>
                  <a:pt x="63" y="292"/>
                </a:lnTo>
                <a:lnTo>
                  <a:pt x="70" y="291"/>
                </a:lnTo>
                <a:lnTo>
                  <a:pt x="80" y="286"/>
                </a:lnTo>
                <a:lnTo>
                  <a:pt x="95" y="270"/>
                </a:lnTo>
                <a:lnTo>
                  <a:pt x="102" y="247"/>
                </a:lnTo>
                <a:lnTo>
                  <a:pt x="106" y="223"/>
                </a:lnTo>
                <a:lnTo>
                  <a:pt x="110" y="204"/>
                </a:lnTo>
                <a:lnTo>
                  <a:pt x="113" y="214"/>
                </a:lnTo>
                <a:lnTo>
                  <a:pt x="117" y="230"/>
                </a:lnTo>
                <a:lnTo>
                  <a:pt x="119" y="245"/>
                </a:lnTo>
                <a:lnTo>
                  <a:pt x="119" y="255"/>
                </a:lnTo>
                <a:lnTo>
                  <a:pt x="125" y="255"/>
                </a:lnTo>
                <a:lnTo>
                  <a:pt x="129" y="255"/>
                </a:lnTo>
                <a:lnTo>
                  <a:pt x="133" y="256"/>
                </a:lnTo>
                <a:lnTo>
                  <a:pt x="134" y="256"/>
                </a:lnTo>
                <a:lnTo>
                  <a:pt x="114" y="287"/>
                </a:lnTo>
                <a:lnTo>
                  <a:pt x="104" y="330"/>
                </a:lnTo>
                <a:lnTo>
                  <a:pt x="103" y="385"/>
                </a:lnTo>
                <a:lnTo>
                  <a:pt x="110" y="459"/>
                </a:lnTo>
                <a:lnTo>
                  <a:pt x="111" y="459"/>
                </a:lnTo>
                <a:lnTo>
                  <a:pt x="113" y="459"/>
                </a:lnTo>
                <a:lnTo>
                  <a:pt x="118" y="459"/>
                </a:lnTo>
                <a:lnTo>
                  <a:pt x="129" y="459"/>
                </a:lnTo>
                <a:lnTo>
                  <a:pt x="136" y="477"/>
                </a:lnTo>
                <a:lnTo>
                  <a:pt x="144" y="504"/>
                </a:lnTo>
                <a:lnTo>
                  <a:pt x="152" y="532"/>
                </a:lnTo>
                <a:lnTo>
                  <a:pt x="155" y="547"/>
                </a:lnTo>
                <a:lnTo>
                  <a:pt x="152" y="550"/>
                </a:lnTo>
                <a:lnTo>
                  <a:pt x="148" y="555"/>
                </a:lnTo>
                <a:lnTo>
                  <a:pt x="143" y="560"/>
                </a:lnTo>
                <a:lnTo>
                  <a:pt x="139" y="563"/>
                </a:lnTo>
                <a:lnTo>
                  <a:pt x="132" y="568"/>
                </a:lnTo>
                <a:lnTo>
                  <a:pt x="126" y="571"/>
                </a:lnTo>
                <a:lnTo>
                  <a:pt x="119" y="575"/>
                </a:lnTo>
                <a:lnTo>
                  <a:pt x="113" y="577"/>
                </a:lnTo>
                <a:lnTo>
                  <a:pt x="104" y="582"/>
                </a:lnTo>
                <a:lnTo>
                  <a:pt x="104" y="584"/>
                </a:lnTo>
                <a:lnTo>
                  <a:pt x="110" y="585"/>
                </a:lnTo>
                <a:lnTo>
                  <a:pt x="117" y="586"/>
                </a:lnTo>
                <a:lnTo>
                  <a:pt x="121" y="586"/>
                </a:lnTo>
                <a:lnTo>
                  <a:pt x="128" y="586"/>
                </a:lnTo>
                <a:lnTo>
                  <a:pt x="136" y="586"/>
                </a:lnTo>
                <a:lnTo>
                  <a:pt x="143" y="585"/>
                </a:lnTo>
                <a:lnTo>
                  <a:pt x="151" y="584"/>
                </a:lnTo>
                <a:lnTo>
                  <a:pt x="158" y="582"/>
                </a:lnTo>
                <a:lnTo>
                  <a:pt x="162" y="579"/>
                </a:lnTo>
                <a:lnTo>
                  <a:pt x="165" y="576"/>
                </a:lnTo>
                <a:lnTo>
                  <a:pt x="167" y="585"/>
                </a:lnTo>
                <a:lnTo>
                  <a:pt x="172" y="585"/>
                </a:lnTo>
                <a:lnTo>
                  <a:pt x="177" y="585"/>
                </a:lnTo>
                <a:lnTo>
                  <a:pt x="180" y="585"/>
                </a:lnTo>
                <a:lnTo>
                  <a:pt x="181" y="585"/>
                </a:lnTo>
                <a:lnTo>
                  <a:pt x="185" y="575"/>
                </a:lnTo>
                <a:lnTo>
                  <a:pt x="187" y="565"/>
                </a:lnTo>
                <a:lnTo>
                  <a:pt x="187" y="557"/>
                </a:lnTo>
                <a:lnTo>
                  <a:pt x="182" y="549"/>
                </a:lnTo>
                <a:lnTo>
                  <a:pt x="178" y="540"/>
                </a:lnTo>
                <a:lnTo>
                  <a:pt x="174" y="527"/>
                </a:lnTo>
                <a:lnTo>
                  <a:pt x="174" y="513"/>
                </a:lnTo>
                <a:lnTo>
                  <a:pt x="177" y="503"/>
                </a:lnTo>
                <a:lnTo>
                  <a:pt x="180" y="493"/>
                </a:lnTo>
                <a:lnTo>
                  <a:pt x="177" y="479"/>
                </a:lnTo>
                <a:lnTo>
                  <a:pt x="173" y="467"/>
                </a:lnTo>
                <a:lnTo>
                  <a:pt x="169" y="458"/>
                </a:lnTo>
                <a:lnTo>
                  <a:pt x="180" y="458"/>
                </a:lnTo>
                <a:lnTo>
                  <a:pt x="188" y="458"/>
                </a:lnTo>
                <a:lnTo>
                  <a:pt x="196" y="458"/>
                </a:lnTo>
                <a:lnTo>
                  <a:pt x="203" y="457"/>
                </a:lnTo>
                <a:lnTo>
                  <a:pt x="210" y="457"/>
                </a:lnTo>
                <a:lnTo>
                  <a:pt x="220" y="456"/>
                </a:lnTo>
                <a:lnTo>
                  <a:pt x="229" y="456"/>
                </a:lnTo>
                <a:lnTo>
                  <a:pt x="241" y="455"/>
                </a:lnTo>
                <a:close/>
              </a:path>
            </a:pathLst>
          </a:custGeom>
          <a:solidFill>
            <a:srgbClr val="FF3300"/>
          </a:solidFill>
          <a:ln w="9525">
            <a:noFill/>
            <a:round/>
            <a:headEnd/>
            <a:tailEnd/>
          </a:ln>
        </p:spPr>
        <p:txBody>
          <a:bodyPr/>
          <a:lstStyle/>
          <a:p>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idx="4294967295"/>
          </p:nvPr>
        </p:nvSpPr>
        <p:spPr>
          <a:xfrm>
            <a:off x="2286000" y="0"/>
            <a:ext cx="4518025" cy="1143000"/>
          </a:xfrm>
        </p:spPr>
        <p:txBody>
          <a:bodyPr/>
          <a:lstStyle/>
          <a:p>
            <a:r>
              <a:rPr lang="el-GR" b="1" dirty="0"/>
              <a:t>Εκδορές</a:t>
            </a:r>
            <a:endParaRPr lang="en-GB" b="1" dirty="0"/>
          </a:p>
        </p:txBody>
      </p:sp>
      <p:pic>
        <p:nvPicPr>
          <p:cNvPr id="297987" name="Picture 3" descr="SCORAD - excoriation 2"/>
          <p:cNvPicPr>
            <a:picLocks noChangeAspect="1" noChangeArrowheads="1"/>
          </p:cNvPicPr>
          <p:nvPr/>
        </p:nvPicPr>
        <p:blipFill>
          <a:blip r:embed="rId3" cstate="print"/>
          <a:srcRect/>
          <a:stretch>
            <a:fillRect/>
          </a:stretch>
        </p:blipFill>
        <p:spPr bwMode="auto">
          <a:xfrm>
            <a:off x="4643438" y="4011613"/>
            <a:ext cx="4268787" cy="2846387"/>
          </a:xfrm>
          <a:prstGeom prst="rect">
            <a:avLst/>
          </a:prstGeom>
          <a:noFill/>
          <a:ln w="9525">
            <a:noFill/>
            <a:miter lim="800000"/>
            <a:headEnd/>
            <a:tailEnd/>
          </a:ln>
        </p:spPr>
      </p:pic>
      <p:pic>
        <p:nvPicPr>
          <p:cNvPr id="297988" name="Picture 4" descr="SCORAD - excoriation 1"/>
          <p:cNvPicPr>
            <a:picLocks noChangeAspect="1" noChangeArrowheads="1"/>
          </p:cNvPicPr>
          <p:nvPr/>
        </p:nvPicPr>
        <p:blipFill>
          <a:blip r:embed="rId4" cstate="print"/>
          <a:srcRect/>
          <a:stretch>
            <a:fillRect/>
          </a:stretch>
        </p:blipFill>
        <p:spPr bwMode="auto">
          <a:xfrm>
            <a:off x="2571750" y="1000125"/>
            <a:ext cx="4122738" cy="2744788"/>
          </a:xfrm>
          <a:prstGeom prst="rect">
            <a:avLst/>
          </a:prstGeom>
          <a:noFill/>
          <a:ln w="9525">
            <a:noFill/>
            <a:miter lim="800000"/>
            <a:headEnd/>
            <a:tailEnd/>
          </a:ln>
        </p:spPr>
      </p:pic>
      <p:pic>
        <p:nvPicPr>
          <p:cNvPr id="297989" name="Picture 5" descr="SCORAD - excoriation 3"/>
          <p:cNvPicPr>
            <a:picLocks noChangeAspect="1" noChangeArrowheads="1"/>
          </p:cNvPicPr>
          <p:nvPr/>
        </p:nvPicPr>
        <p:blipFill>
          <a:blip r:embed="rId5" cstate="print"/>
          <a:srcRect/>
          <a:stretch>
            <a:fillRect/>
          </a:stretch>
        </p:blipFill>
        <p:spPr bwMode="auto">
          <a:xfrm>
            <a:off x="142875" y="4011613"/>
            <a:ext cx="4268788" cy="284638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idx="4294967295"/>
          </p:nvPr>
        </p:nvSpPr>
        <p:spPr>
          <a:xfrm>
            <a:off x="1600200" y="0"/>
            <a:ext cx="5083175" cy="1143000"/>
          </a:xfrm>
        </p:spPr>
        <p:txBody>
          <a:bodyPr/>
          <a:lstStyle/>
          <a:p>
            <a:r>
              <a:rPr lang="el-GR" b="1" dirty="0"/>
              <a:t>Λειχηνοποίηση</a:t>
            </a:r>
            <a:endParaRPr lang="en-GB" b="1" dirty="0"/>
          </a:p>
        </p:txBody>
      </p:sp>
      <p:pic>
        <p:nvPicPr>
          <p:cNvPr id="300035" name="Picture 3" descr="SCORAD - lichenification 1"/>
          <p:cNvPicPr>
            <a:picLocks noChangeAspect="1" noChangeArrowheads="1"/>
          </p:cNvPicPr>
          <p:nvPr/>
        </p:nvPicPr>
        <p:blipFill>
          <a:blip r:embed="rId3" cstate="print"/>
          <a:srcRect/>
          <a:stretch>
            <a:fillRect/>
          </a:stretch>
        </p:blipFill>
        <p:spPr bwMode="auto">
          <a:xfrm>
            <a:off x="2667000" y="1143000"/>
            <a:ext cx="3952875" cy="2687638"/>
          </a:xfrm>
          <a:prstGeom prst="rect">
            <a:avLst/>
          </a:prstGeom>
          <a:noFill/>
          <a:ln w="9525">
            <a:noFill/>
            <a:miter lim="800000"/>
            <a:headEnd/>
            <a:tailEnd/>
          </a:ln>
        </p:spPr>
      </p:pic>
      <p:pic>
        <p:nvPicPr>
          <p:cNvPr id="300036" name="Picture 4" descr="SCORAD - lichenification 2"/>
          <p:cNvPicPr>
            <a:picLocks noChangeAspect="1" noChangeArrowheads="1"/>
          </p:cNvPicPr>
          <p:nvPr/>
        </p:nvPicPr>
        <p:blipFill>
          <a:blip r:embed="rId4" cstate="print"/>
          <a:srcRect/>
          <a:stretch>
            <a:fillRect/>
          </a:stretch>
        </p:blipFill>
        <p:spPr bwMode="auto">
          <a:xfrm>
            <a:off x="4943475" y="3714750"/>
            <a:ext cx="4200525" cy="2868613"/>
          </a:xfrm>
          <a:prstGeom prst="rect">
            <a:avLst/>
          </a:prstGeom>
          <a:noFill/>
          <a:ln w="9525">
            <a:noFill/>
            <a:miter lim="800000"/>
            <a:headEnd/>
            <a:tailEnd/>
          </a:ln>
        </p:spPr>
      </p:pic>
      <p:pic>
        <p:nvPicPr>
          <p:cNvPr id="300037" name="Picture 5" descr="SCORAD - lichenification 3"/>
          <p:cNvPicPr>
            <a:picLocks noChangeAspect="1" noChangeArrowheads="1"/>
          </p:cNvPicPr>
          <p:nvPr/>
        </p:nvPicPr>
        <p:blipFill>
          <a:blip r:embed="rId5" cstate="print"/>
          <a:srcRect/>
          <a:stretch>
            <a:fillRect/>
          </a:stretch>
        </p:blipFill>
        <p:spPr bwMode="auto">
          <a:xfrm>
            <a:off x="228600" y="3733800"/>
            <a:ext cx="4268788" cy="284638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8757047" y="6595319"/>
            <a:ext cx="259713"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192B3-4A80-9E49-8579-7C682F041F8A}" type="slidenum">
              <a:rPr kumimoji="0" lang="en-US" sz="1000" b="0" i="0" u="none" strike="noStrike" kern="1200" cap="none" spc="0" normalizeH="0" baseline="0" noProof="0" smtClean="0">
                <a:ln>
                  <a:noFill/>
                </a:ln>
                <a:solidFill>
                  <a:srgbClr val="95A4A6"/>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95A4A6"/>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09B8FC1E-4ED4-41B4-A68C-3D3354946932}"/>
              </a:ext>
            </a:extLst>
          </p:cNvPr>
          <p:cNvSpPr>
            <a:spLocks noGrp="1"/>
          </p:cNvSpPr>
          <p:nvPr>
            <p:ph type="body" sz="quarter" idx="12"/>
          </p:nvPr>
        </p:nvSpPr>
        <p:spPr>
          <a:xfrm>
            <a:off x="440532" y="6487784"/>
            <a:ext cx="7885509" cy="246221"/>
          </a:xfrm>
        </p:spPr>
        <p:txBody>
          <a:bodyPr/>
          <a:lstStyle/>
          <a:p>
            <a:r>
              <a:rPr lang="da-DK" dirty="0"/>
              <a:t>1. Williams HC </a:t>
            </a:r>
            <a:r>
              <a:rPr lang="da-DK" i="1" dirty="0"/>
              <a:t>et al. Br J Dermatol </a:t>
            </a:r>
            <a:r>
              <a:rPr lang="da-DK" dirty="0"/>
              <a:t>1994;131:406–416. </a:t>
            </a:r>
          </a:p>
        </p:txBody>
      </p:sp>
      <p:sp>
        <p:nvSpPr>
          <p:cNvPr id="11" name="Title 10">
            <a:extLst>
              <a:ext uri="{FF2B5EF4-FFF2-40B4-BE49-F238E27FC236}">
                <a16:creationId xmlns:a16="http://schemas.microsoft.com/office/drawing/2014/main" id="{A86C6B3C-7DE6-45E0-944A-CE02B4BE5A53}"/>
              </a:ext>
            </a:extLst>
          </p:cNvPr>
          <p:cNvSpPr>
            <a:spLocks noGrp="1"/>
          </p:cNvSpPr>
          <p:nvPr>
            <p:ph type="title"/>
          </p:nvPr>
        </p:nvSpPr>
        <p:spPr>
          <a:xfrm>
            <a:off x="847568" y="324652"/>
            <a:ext cx="7920038" cy="741347"/>
          </a:xfrm>
        </p:spPr>
        <p:txBody>
          <a:bodyPr>
            <a:normAutofit fontScale="90000"/>
          </a:bodyPr>
          <a:lstStyle/>
          <a:p>
            <a:r>
              <a:rPr lang="el-GR" b="1" dirty="0"/>
              <a:t>Κριτήρια </a:t>
            </a:r>
            <a:r>
              <a:rPr lang="en-US" b="1" dirty="0"/>
              <a:t>BAD  </a:t>
            </a:r>
            <a:r>
              <a:rPr lang="el-GR" b="1" dirty="0"/>
              <a:t>βασισμένα στα </a:t>
            </a:r>
            <a:r>
              <a:rPr lang="en-US" b="1" dirty="0" err="1"/>
              <a:t>Hanifin</a:t>
            </a:r>
            <a:r>
              <a:rPr lang="en-US" b="1" dirty="0"/>
              <a:t> and </a:t>
            </a:r>
            <a:r>
              <a:rPr lang="en-US" b="1" dirty="0" err="1"/>
              <a:t>Rajka</a:t>
            </a:r>
            <a:r>
              <a:rPr lang="en-US" b="1" dirty="0"/>
              <a:t> criteria</a:t>
            </a:r>
            <a:endParaRPr lang="en-GB" b="1" baseline="30000" dirty="0"/>
          </a:p>
        </p:txBody>
      </p:sp>
      <p:sp>
        <p:nvSpPr>
          <p:cNvPr id="14" name="Content Placeholder 14">
            <a:extLst>
              <a:ext uri="{FF2B5EF4-FFF2-40B4-BE49-F238E27FC236}">
                <a16:creationId xmlns:a16="http://schemas.microsoft.com/office/drawing/2014/main" id="{A96867FC-CA12-48C6-B2BC-BDA895B3A4CB}"/>
              </a:ext>
            </a:extLst>
          </p:cNvPr>
          <p:cNvSpPr txBox="1">
            <a:spLocks/>
          </p:cNvSpPr>
          <p:nvPr/>
        </p:nvSpPr>
        <p:spPr>
          <a:xfrm>
            <a:off x="440532" y="1304926"/>
            <a:ext cx="8308182" cy="5095874"/>
          </a:xfrm>
          <a:prstGeom prst="rect">
            <a:avLst/>
          </a:prstGeom>
        </p:spPr>
        <p:txBody>
          <a:bodyPr lIns="0" tIns="0" rIns="0" bIns="0">
            <a:no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1000"/>
              </a:spcBef>
            </a:pPr>
            <a:r>
              <a:rPr lang="el-GR" b="1" dirty="0">
                <a:solidFill>
                  <a:schemeClr val="tx1"/>
                </a:solidFill>
              </a:rPr>
              <a:t>Απαραίτητο</a:t>
            </a:r>
            <a:endParaRPr lang="en-GB" b="1" baseline="30000" dirty="0">
              <a:solidFill>
                <a:schemeClr val="tx1"/>
              </a:solidFill>
            </a:endParaRPr>
          </a:p>
          <a:p>
            <a:pPr lvl="1">
              <a:lnSpc>
                <a:spcPct val="85000"/>
              </a:lnSpc>
            </a:pPr>
            <a:r>
              <a:rPr lang="el-GR" sz="2000" b="1" dirty="0">
                <a:solidFill>
                  <a:schemeClr val="tx1"/>
                </a:solidFill>
              </a:rPr>
              <a:t>Κνησμώδες δέρμα</a:t>
            </a:r>
            <a:r>
              <a:rPr lang="en-GB" sz="2000" b="1" dirty="0">
                <a:solidFill>
                  <a:schemeClr val="tx1"/>
                </a:solidFill>
              </a:rPr>
              <a:t> (</a:t>
            </a:r>
            <a:r>
              <a:rPr lang="el-GR" sz="2000" b="1" dirty="0">
                <a:solidFill>
                  <a:schemeClr val="tx1"/>
                </a:solidFill>
              </a:rPr>
              <a:t>η αναφερόμενο ιστορικό από τους γονείς</a:t>
            </a:r>
            <a:r>
              <a:rPr lang="en-GB" sz="2000" b="1" dirty="0">
                <a:solidFill>
                  <a:schemeClr val="tx1"/>
                </a:solidFill>
              </a:rPr>
              <a:t>)</a:t>
            </a:r>
          </a:p>
          <a:p>
            <a:pPr>
              <a:lnSpc>
                <a:spcPct val="85000"/>
              </a:lnSpc>
            </a:pPr>
            <a:r>
              <a:rPr lang="el-GR" b="1" dirty="0">
                <a:solidFill>
                  <a:schemeClr val="tx1"/>
                </a:solidFill>
              </a:rPr>
              <a:t>Και </a:t>
            </a:r>
            <a:r>
              <a:rPr lang="en-GB" b="1" dirty="0">
                <a:solidFill>
                  <a:schemeClr val="tx1"/>
                </a:solidFill>
              </a:rPr>
              <a:t>≥3 </a:t>
            </a:r>
            <a:r>
              <a:rPr lang="el-GR" b="1" dirty="0">
                <a:solidFill>
                  <a:schemeClr val="tx1"/>
                </a:solidFill>
              </a:rPr>
              <a:t>από τα εξής 5</a:t>
            </a:r>
            <a:r>
              <a:rPr lang="en-GB" b="1" dirty="0">
                <a:solidFill>
                  <a:schemeClr val="tx1"/>
                </a:solidFill>
              </a:rPr>
              <a:t>:</a:t>
            </a:r>
            <a:endParaRPr lang="en-GB" b="1" baseline="30000" dirty="0">
              <a:solidFill>
                <a:schemeClr val="tx1"/>
              </a:solidFill>
            </a:endParaRPr>
          </a:p>
          <a:p>
            <a:pPr marL="287338" lvl="1" indent="-287338">
              <a:lnSpc>
                <a:spcPct val="85000"/>
              </a:lnSpc>
              <a:buFont typeface="+mj-lt"/>
              <a:buAutoNum type="arabicPeriod"/>
            </a:pPr>
            <a:r>
              <a:rPr lang="el-GR" sz="2000" b="1" dirty="0">
                <a:solidFill>
                  <a:schemeClr val="tx1"/>
                </a:solidFill>
              </a:rPr>
              <a:t>Ιστορικό προσβολής των πτυχών</a:t>
            </a:r>
            <a:endParaRPr lang="en-GB" sz="2000" b="1" dirty="0">
              <a:solidFill>
                <a:schemeClr val="tx1"/>
              </a:solidFill>
            </a:endParaRPr>
          </a:p>
          <a:p>
            <a:pPr marL="476250" lvl="2">
              <a:lnSpc>
                <a:spcPct val="85000"/>
              </a:lnSpc>
            </a:pPr>
            <a:r>
              <a:rPr lang="el-GR" sz="2000" b="1" dirty="0">
                <a:solidFill>
                  <a:schemeClr val="tx1"/>
                </a:solidFill>
              </a:rPr>
              <a:t>Πτυχές αγκώνων</a:t>
            </a:r>
            <a:endParaRPr lang="en-GB" sz="2000" b="1" dirty="0">
              <a:solidFill>
                <a:schemeClr val="tx1"/>
              </a:solidFill>
            </a:endParaRPr>
          </a:p>
          <a:p>
            <a:pPr marL="476250" lvl="2">
              <a:lnSpc>
                <a:spcPct val="85000"/>
              </a:lnSpc>
            </a:pPr>
            <a:r>
              <a:rPr lang="el-GR" sz="2000" b="1" dirty="0">
                <a:solidFill>
                  <a:schemeClr val="tx1"/>
                </a:solidFill>
              </a:rPr>
              <a:t>Ιγνυακές πτυχές</a:t>
            </a:r>
            <a:endParaRPr lang="en-GB" sz="2000" b="1" dirty="0">
              <a:solidFill>
                <a:schemeClr val="tx1"/>
              </a:solidFill>
            </a:endParaRPr>
          </a:p>
          <a:p>
            <a:pPr marL="476250" lvl="2">
              <a:lnSpc>
                <a:spcPct val="85000"/>
              </a:lnSpc>
            </a:pPr>
            <a:r>
              <a:rPr lang="el-GR" sz="2000" b="1" dirty="0">
                <a:solidFill>
                  <a:schemeClr val="tx1"/>
                </a:solidFill>
              </a:rPr>
              <a:t>Τράχηλος ή πρόσθια των αστραγάλων</a:t>
            </a:r>
            <a:endParaRPr lang="en-GB" sz="2000" b="1" dirty="0">
              <a:solidFill>
                <a:schemeClr val="tx1"/>
              </a:solidFill>
            </a:endParaRPr>
          </a:p>
          <a:p>
            <a:pPr marL="476250" lvl="2">
              <a:lnSpc>
                <a:spcPct val="85000"/>
              </a:lnSpc>
            </a:pPr>
            <a:r>
              <a:rPr lang="el-GR" sz="2000" b="1" dirty="0">
                <a:solidFill>
                  <a:schemeClr val="tx1"/>
                </a:solidFill>
              </a:rPr>
              <a:t>Παρειές σε παιδιά</a:t>
            </a:r>
            <a:r>
              <a:rPr lang="en-GB" sz="2000" b="1" dirty="0">
                <a:solidFill>
                  <a:schemeClr val="tx1"/>
                </a:solidFill>
              </a:rPr>
              <a:t> &lt;10 </a:t>
            </a:r>
            <a:r>
              <a:rPr lang="el-GR" sz="2000" b="1" dirty="0">
                <a:solidFill>
                  <a:schemeClr val="tx1"/>
                </a:solidFill>
              </a:rPr>
              <a:t>ετών</a:t>
            </a:r>
            <a:endParaRPr lang="en-GB" sz="2000" b="1" dirty="0">
              <a:solidFill>
                <a:schemeClr val="tx1"/>
              </a:solidFill>
            </a:endParaRPr>
          </a:p>
          <a:p>
            <a:pPr marL="288000" lvl="1" indent="-288000">
              <a:lnSpc>
                <a:spcPct val="85000"/>
              </a:lnSpc>
              <a:buFont typeface="+mj-lt"/>
              <a:buAutoNum type="arabicPeriod"/>
            </a:pPr>
            <a:r>
              <a:rPr lang="el-GR" sz="2000" b="1" dirty="0">
                <a:solidFill>
                  <a:schemeClr val="tx1"/>
                </a:solidFill>
              </a:rPr>
              <a:t>Ιστορικό άσθματος</a:t>
            </a:r>
            <a:endParaRPr lang="en-GB" sz="2000" b="1" dirty="0">
              <a:solidFill>
                <a:schemeClr val="tx1"/>
              </a:solidFill>
            </a:endParaRPr>
          </a:p>
          <a:p>
            <a:pPr marL="485775" lvl="2">
              <a:lnSpc>
                <a:spcPct val="85000"/>
              </a:lnSpc>
            </a:pPr>
            <a:r>
              <a:rPr lang="el-GR" sz="2000" b="1" dirty="0">
                <a:solidFill>
                  <a:schemeClr val="tx1"/>
                </a:solidFill>
              </a:rPr>
              <a:t>Ή ιστορικό ατοπίας σε συγγενή 1</a:t>
            </a:r>
            <a:r>
              <a:rPr lang="el-GR" sz="2000" b="1" baseline="30000" dirty="0">
                <a:solidFill>
                  <a:schemeClr val="tx1"/>
                </a:solidFill>
              </a:rPr>
              <a:t>ου</a:t>
            </a:r>
            <a:r>
              <a:rPr lang="el-GR" sz="2000" b="1" dirty="0">
                <a:solidFill>
                  <a:schemeClr val="tx1"/>
                </a:solidFill>
              </a:rPr>
              <a:t> βαθμού </a:t>
            </a:r>
          </a:p>
          <a:p>
            <a:pPr marL="485775" lvl="2">
              <a:lnSpc>
                <a:spcPct val="85000"/>
              </a:lnSpc>
              <a:buNone/>
            </a:pPr>
            <a:r>
              <a:rPr lang="el-GR" sz="2000" b="1" dirty="0">
                <a:solidFill>
                  <a:schemeClr val="tx1"/>
                </a:solidFill>
              </a:rPr>
              <a:t>	σε παιδιά </a:t>
            </a:r>
            <a:r>
              <a:rPr lang="en-GB" sz="2000" b="1" dirty="0">
                <a:solidFill>
                  <a:schemeClr val="tx1"/>
                </a:solidFill>
              </a:rPr>
              <a:t>&lt;4 </a:t>
            </a:r>
            <a:r>
              <a:rPr lang="el-GR" sz="2000" b="1" dirty="0">
                <a:solidFill>
                  <a:schemeClr val="tx1"/>
                </a:solidFill>
              </a:rPr>
              <a:t>ετών</a:t>
            </a:r>
            <a:endParaRPr lang="en-GB" sz="2000" b="1" dirty="0">
              <a:solidFill>
                <a:schemeClr val="tx1"/>
              </a:solidFill>
            </a:endParaRPr>
          </a:p>
        </p:txBody>
      </p:sp>
      <p:sp>
        <p:nvSpPr>
          <p:cNvPr id="19" name="Content Placeholder 13">
            <a:extLst>
              <a:ext uri="{FF2B5EF4-FFF2-40B4-BE49-F238E27FC236}">
                <a16:creationId xmlns:a16="http://schemas.microsoft.com/office/drawing/2014/main" id="{7AD2C316-E96C-4990-A265-55D4F92AE339}"/>
              </a:ext>
            </a:extLst>
          </p:cNvPr>
          <p:cNvSpPr txBox="1">
            <a:spLocks/>
          </p:cNvSpPr>
          <p:nvPr/>
        </p:nvSpPr>
        <p:spPr>
          <a:xfrm>
            <a:off x="4807587" y="2667000"/>
            <a:ext cx="4336413" cy="3124200"/>
          </a:xfrm>
          <a:prstGeom prst="rect">
            <a:avLst/>
          </a:prstGeom>
        </p:spPr>
        <p:txBody>
          <a:bodyPr vert="horz" lIns="0" tIns="0" rIns="0" bIns="0" rtlCol="0">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288000">
              <a:lnSpc>
                <a:spcPct val="85000"/>
              </a:lnSpc>
              <a:buFont typeface="+mj-lt"/>
              <a:buAutoNum type="arabicPeriod" startAt="3"/>
            </a:pPr>
            <a:r>
              <a:rPr lang="el-GR" b="1" dirty="0">
                <a:solidFill>
                  <a:schemeClr val="tx1"/>
                </a:solidFill>
              </a:rPr>
              <a:t>Ιστορικό ξηρού δέρματος εντός 12 μηνών</a:t>
            </a:r>
            <a:endParaRPr lang="en-GB" b="1" dirty="0">
              <a:solidFill>
                <a:schemeClr val="tx1"/>
              </a:solidFill>
            </a:endParaRPr>
          </a:p>
          <a:p>
            <a:pPr marL="304800" lvl="1" indent="-304800">
              <a:lnSpc>
                <a:spcPct val="85000"/>
              </a:lnSpc>
              <a:buFont typeface="+mj-lt"/>
              <a:buAutoNum type="arabicPeriod" startAt="4"/>
            </a:pPr>
            <a:r>
              <a:rPr lang="el-GR" b="1" dirty="0">
                <a:solidFill>
                  <a:schemeClr val="tx1"/>
                </a:solidFill>
              </a:rPr>
              <a:t>Ορατό έκζεμα </a:t>
            </a:r>
            <a:endParaRPr lang="en-GB" b="1" dirty="0">
              <a:solidFill>
                <a:schemeClr val="tx1"/>
              </a:solidFill>
            </a:endParaRPr>
          </a:p>
          <a:p>
            <a:pPr marL="288000" lvl="1" indent="-288000">
              <a:lnSpc>
                <a:spcPct val="85000"/>
              </a:lnSpc>
              <a:buFont typeface="+mj-lt"/>
              <a:buAutoNum type="arabicPeriod" startAt="4"/>
            </a:pPr>
            <a:r>
              <a:rPr lang="el-GR" b="1" dirty="0">
                <a:solidFill>
                  <a:schemeClr val="tx1"/>
                </a:solidFill>
              </a:rPr>
              <a:t>Έναρξη πρίν την ηλικία των </a:t>
            </a:r>
            <a:r>
              <a:rPr lang="en-GB" b="1" dirty="0">
                <a:solidFill>
                  <a:schemeClr val="tx1"/>
                </a:solidFill>
              </a:rPr>
              <a:t>2 </a:t>
            </a:r>
            <a:r>
              <a:rPr lang="el-GR" b="1" dirty="0">
                <a:solidFill>
                  <a:schemeClr val="tx1"/>
                </a:solidFill>
              </a:rPr>
              <a:t>ετών</a:t>
            </a:r>
            <a:endParaRPr lang="en-GB" b="1" dirty="0">
              <a:solidFill>
                <a:schemeClr val="tx1"/>
              </a:solidFill>
            </a:endParaRPr>
          </a:p>
          <a:p>
            <a:pPr marL="500063" lvl="2">
              <a:lnSpc>
                <a:spcPct val="85000"/>
              </a:lnSpc>
            </a:pPr>
            <a:r>
              <a:rPr lang="el-GR" sz="1800" b="1" dirty="0">
                <a:solidFill>
                  <a:schemeClr val="tx1"/>
                </a:solidFill>
              </a:rPr>
              <a:t>Δεν αξιολογείται σε παιδιά </a:t>
            </a:r>
            <a:r>
              <a:rPr lang="en-GB" sz="1800" b="1" dirty="0">
                <a:solidFill>
                  <a:schemeClr val="tx1"/>
                </a:solidFill>
              </a:rPr>
              <a:t> &lt;</a:t>
            </a:r>
            <a:r>
              <a:rPr lang="el-GR" sz="1800" b="1" dirty="0">
                <a:solidFill>
                  <a:schemeClr val="tx1"/>
                </a:solidFill>
              </a:rPr>
              <a:t>ετών</a:t>
            </a:r>
            <a:endParaRPr lang="en-GB" sz="1800" b="1" dirty="0">
              <a:solidFill>
                <a:schemeClr val="tx1"/>
              </a:solidFill>
            </a:endParaRPr>
          </a:p>
        </p:txBody>
      </p:sp>
    </p:spTree>
    <p:extLst>
      <p:ext uri="{BB962C8B-B14F-4D97-AF65-F5344CB8AC3E}">
        <p14:creationId xmlns:p14="http://schemas.microsoft.com/office/powerpoint/2010/main" val="2303479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750" y="188913"/>
            <a:ext cx="8229600" cy="1139825"/>
          </a:xfrm>
          <a:ln>
            <a:noFill/>
          </a:ln>
        </p:spPr>
        <p:txBody>
          <a:bodyPr/>
          <a:lstStyle/>
          <a:p>
            <a:pPr>
              <a:defRPr/>
            </a:pPr>
            <a:r>
              <a:rPr lang="el-GR" altLang="el-GR" sz="3600" b="1" dirty="0"/>
              <a:t>Φυσική πορεία</a:t>
            </a:r>
            <a:endParaRPr lang="en-US" altLang="el-GR" sz="3600" b="1" dirty="0"/>
          </a:p>
        </p:txBody>
      </p:sp>
      <p:sp>
        <p:nvSpPr>
          <p:cNvPr id="9219" name="Content Placeholder 8"/>
          <p:cNvSpPr>
            <a:spLocks noGrp="1"/>
          </p:cNvSpPr>
          <p:nvPr>
            <p:ph sz="half" idx="2"/>
          </p:nvPr>
        </p:nvSpPr>
        <p:spPr>
          <a:xfrm>
            <a:off x="468313" y="2060575"/>
            <a:ext cx="7992119" cy="4070350"/>
          </a:xfrm>
        </p:spPr>
        <p:txBody>
          <a:bodyPr/>
          <a:lstStyle/>
          <a:p>
            <a:pPr lvl="1">
              <a:buSzPct val="100000"/>
              <a:buFont typeface="Wingdings" pitchFamily="2" charset="2"/>
              <a:buNone/>
            </a:pPr>
            <a:r>
              <a:rPr lang="el-GR" altLang="el-GR" sz="1800" dirty="0"/>
              <a:t> </a:t>
            </a:r>
          </a:p>
          <a:p>
            <a:pPr>
              <a:buSzPct val="100000"/>
            </a:pPr>
            <a:r>
              <a:rPr lang="el-GR" altLang="el-GR" sz="2400" b="1" dirty="0"/>
              <a:t>&lt;50% </a:t>
            </a:r>
            <a:r>
              <a:rPr lang="el-GR" altLang="el-GR" sz="2400" dirty="0"/>
              <a:t>υποχωρεί πριν την ηλικία των 7 ετών</a:t>
            </a:r>
          </a:p>
          <a:p>
            <a:pPr>
              <a:buSzPct val="100000"/>
            </a:pPr>
            <a:endParaRPr lang="el-GR" altLang="el-GR" sz="2400" dirty="0"/>
          </a:p>
          <a:p>
            <a:pPr>
              <a:buSzPct val="100000"/>
            </a:pPr>
            <a:r>
              <a:rPr lang="el-GR" altLang="el-GR" sz="2400" dirty="0"/>
              <a:t>Το </a:t>
            </a:r>
            <a:r>
              <a:rPr lang="el-GR" altLang="el-GR" sz="2400" b="1" dirty="0"/>
              <a:t>30% </a:t>
            </a:r>
            <a:r>
              <a:rPr lang="el-GR" altLang="el-GR" sz="2400" dirty="0"/>
              <a:t>συνεχίζει να έχει ΑΔ  μετά την ενηλικίωση</a:t>
            </a:r>
          </a:p>
        </p:txBody>
      </p:sp>
      <p:sp>
        <p:nvSpPr>
          <p:cNvPr id="11268" name="Rectangle 5"/>
          <p:cNvSpPr>
            <a:spLocks noChangeArrowheads="1"/>
          </p:cNvSpPr>
          <p:nvPr/>
        </p:nvSpPr>
        <p:spPr bwMode="auto">
          <a:xfrm>
            <a:off x="379413" y="6381750"/>
            <a:ext cx="6580187" cy="452438"/>
          </a:xfrm>
          <a:prstGeom prst="rect">
            <a:avLst/>
          </a:prstGeom>
          <a:noFill/>
          <a:ln w="9525">
            <a:noFill/>
            <a:miter lim="800000"/>
            <a:headEnd/>
            <a:tailEnd/>
          </a:ln>
        </p:spPr>
        <p:txBody>
          <a:bodyPr wrap="none">
            <a:spAutoFit/>
          </a:bodyPr>
          <a:lstStyle/>
          <a:p>
            <a:pPr eaLnBrk="1" fontAlgn="auto" hangingPunct="1">
              <a:lnSpc>
                <a:spcPct val="90000"/>
              </a:lnSpc>
              <a:spcAft>
                <a:spcPts val="0"/>
              </a:spcAft>
              <a:buFont typeface="Wingdings" pitchFamily="2" charset="2"/>
              <a:buNone/>
              <a:defRPr/>
            </a:pPr>
            <a:r>
              <a:rPr lang="en-US" sz="1400" i="1" dirty="0">
                <a:solidFill>
                  <a:srgbClr val="333300"/>
                </a:solidFill>
                <a:latin typeface="Tahoma" pitchFamily="34" charset="0"/>
              </a:rPr>
              <a:t>JAAD 34: 760-764; 1996 --- </a:t>
            </a:r>
            <a:r>
              <a:rPr lang="en-US" sz="1200" i="1" dirty="0"/>
              <a:t>Olsen AB et al. </a:t>
            </a:r>
            <a:r>
              <a:rPr lang="en-US" sz="1200" i="1" dirty="0" err="1"/>
              <a:t>Acta</a:t>
            </a:r>
            <a:r>
              <a:rPr lang="en-US" sz="1200" i="1" dirty="0"/>
              <a:t> </a:t>
            </a:r>
            <a:r>
              <a:rPr lang="en-US" sz="1200" i="1" dirty="0" err="1"/>
              <a:t>Derm</a:t>
            </a:r>
            <a:r>
              <a:rPr lang="en-US" sz="1200" i="1" dirty="0"/>
              <a:t> </a:t>
            </a:r>
            <a:r>
              <a:rPr lang="en-US" sz="1200" i="1" dirty="0" err="1"/>
              <a:t>Venereol</a:t>
            </a:r>
            <a:r>
              <a:rPr lang="en-US" sz="1200" i="1" dirty="0"/>
              <a:t> 2005;85, 244-47</a:t>
            </a:r>
            <a:endParaRPr lang="el-GR" sz="1200" i="1" dirty="0"/>
          </a:p>
          <a:p>
            <a:pPr eaLnBrk="1" fontAlgn="auto" hangingPunct="1">
              <a:lnSpc>
                <a:spcPct val="90000"/>
              </a:lnSpc>
              <a:spcAft>
                <a:spcPts val="0"/>
              </a:spcAft>
              <a:buFont typeface="Wingdings" pitchFamily="2" charset="2"/>
              <a:buNone/>
              <a:defRPr/>
            </a:pPr>
            <a:r>
              <a:rPr lang="en-US" sz="1200" i="1" dirty="0" err="1">
                <a:solidFill>
                  <a:schemeClr val="tx1">
                    <a:lumMod val="50000"/>
                  </a:schemeClr>
                </a:solidFill>
              </a:rPr>
              <a:t>Sandstrom</a:t>
            </a:r>
            <a:r>
              <a:rPr lang="en-US" sz="1200" i="1" dirty="0">
                <a:solidFill>
                  <a:schemeClr val="tx1">
                    <a:lumMod val="50000"/>
                  </a:schemeClr>
                </a:solidFill>
              </a:rPr>
              <a:t> MH, et al.</a:t>
            </a:r>
            <a:r>
              <a:rPr lang="el-GR" sz="1200" i="1" dirty="0">
                <a:solidFill>
                  <a:schemeClr val="tx1">
                    <a:lumMod val="50000"/>
                  </a:schemeClr>
                </a:solidFill>
              </a:rPr>
              <a:t> </a:t>
            </a:r>
            <a:r>
              <a:rPr lang="en-US" sz="1200" i="1" dirty="0">
                <a:solidFill>
                  <a:schemeClr val="tx1">
                    <a:lumMod val="50000"/>
                  </a:schemeClr>
                </a:solidFill>
              </a:rPr>
              <a:t>Br J </a:t>
            </a:r>
            <a:r>
              <a:rPr lang="en-US" sz="1200" i="1" dirty="0" err="1">
                <a:solidFill>
                  <a:schemeClr val="tx1">
                    <a:lumMod val="50000"/>
                  </a:schemeClr>
                </a:solidFill>
              </a:rPr>
              <a:t>Dermatol</a:t>
            </a:r>
            <a:r>
              <a:rPr lang="en-US" sz="1200" i="1" dirty="0">
                <a:solidFill>
                  <a:schemeClr val="tx1">
                    <a:lumMod val="50000"/>
                  </a:schemeClr>
                </a:solidFill>
              </a:rPr>
              <a:t> 2004; 1: 103-110</a:t>
            </a:r>
            <a:endParaRPr lang="el-GR" sz="1200" i="1" dirty="0">
              <a:solidFill>
                <a:schemeClr val="tx1">
                  <a:lumMod val="75000"/>
                  <a:lumOff val="2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1611313" y="1516063"/>
            <a:ext cx="5259387" cy="3509962"/>
          </a:xfrm>
          <a:prstGeom prst="rect">
            <a:avLst/>
          </a:prstGeom>
          <a:noFill/>
          <a:ln w="19050">
            <a:solidFill>
              <a:schemeClr val="tx1"/>
            </a:solidFill>
            <a:miter lim="800000"/>
            <a:headEnd/>
            <a:tailEnd/>
          </a:ln>
          <a:effectLst/>
        </p:spPr>
        <p:txBody>
          <a:bodyPr wrap="none" anchor="ctr"/>
          <a:lstStyle/>
          <a:p>
            <a:endParaRPr lang="el-GR"/>
          </a:p>
        </p:txBody>
      </p:sp>
      <p:sp>
        <p:nvSpPr>
          <p:cNvPr id="245763" name="Rectangle 3"/>
          <p:cNvSpPr>
            <a:spLocks noGrp="1" noChangeArrowheads="1"/>
          </p:cNvSpPr>
          <p:nvPr>
            <p:ph type="title"/>
          </p:nvPr>
        </p:nvSpPr>
        <p:spPr>
          <a:xfrm>
            <a:off x="606425" y="423863"/>
            <a:ext cx="7051675" cy="976312"/>
          </a:xfrm>
          <a:ln/>
        </p:spPr>
        <p:txBody>
          <a:bodyPr/>
          <a:lstStyle/>
          <a:p>
            <a:r>
              <a:rPr lang="el-GR" sz="4000" b="1" dirty="0">
                <a:latin typeface="+mn-lt"/>
              </a:rPr>
              <a:t>ΑΤΟΠΙΚΗ ΠΑΡΕΛΑΣΗ</a:t>
            </a:r>
            <a:endParaRPr lang="en-US" sz="4000" b="1" dirty="0">
              <a:latin typeface="+mn-lt"/>
            </a:endParaRPr>
          </a:p>
        </p:txBody>
      </p:sp>
      <p:sp>
        <p:nvSpPr>
          <p:cNvPr id="245764" name="Freeform 4"/>
          <p:cNvSpPr>
            <a:spLocks/>
          </p:cNvSpPr>
          <p:nvPr/>
        </p:nvSpPr>
        <p:spPr bwMode="auto">
          <a:xfrm>
            <a:off x="1709738" y="2068513"/>
            <a:ext cx="5105400" cy="2895600"/>
          </a:xfrm>
          <a:custGeom>
            <a:avLst/>
            <a:gdLst/>
            <a:ahLst/>
            <a:cxnLst>
              <a:cxn ang="0">
                <a:pos x="0" y="1724"/>
              </a:cxn>
              <a:cxn ang="0">
                <a:pos x="138" y="1172"/>
              </a:cxn>
              <a:cxn ang="0">
                <a:pos x="230" y="667"/>
              </a:cxn>
              <a:cxn ang="0">
                <a:pos x="276" y="483"/>
              </a:cxn>
              <a:cxn ang="0">
                <a:pos x="322" y="299"/>
              </a:cxn>
              <a:cxn ang="0">
                <a:pos x="368" y="161"/>
              </a:cxn>
              <a:cxn ang="0">
                <a:pos x="460" y="23"/>
              </a:cxn>
              <a:cxn ang="0">
                <a:pos x="553" y="23"/>
              </a:cxn>
              <a:cxn ang="0">
                <a:pos x="645" y="161"/>
              </a:cxn>
              <a:cxn ang="0">
                <a:pos x="691" y="253"/>
              </a:cxn>
              <a:cxn ang="0">
                <a:pos x="737" y="391"/>
              </a:cxn>
              <a:cxn ang="0">
                <a:pos x="814" y="530"/>
              </a:cxn>
              <a:cxn ang="0">
                <a:pos x="829" y="575"/>
              </a:cxn>
              <a:cxn ang="0">
                <a:pos x="921" y="759"/>
              </a:cxn>
              <a:cxn ang="0">
                <a:pos x="1013" y="896"/>
              </a:cxn>
              <a:cxn ang="0">
                <a:pos x="1243" y="1034"/>
              </a:cxn>
              <a:cxn ang="0">
                <a:pos x="1520" y="1126"/>
              </a:cxn>
              <a:cxn ang="0">
                <a:pos x="1842" y="1264"/>
              </a:cxn>
              <a:cxn ang="0">
                <a:pos x="2671" y="1402"/>
              </a:cxn>
              <a:cxn ang="0">
                <a:pos x="3039" y="1448"/>
              </a:cxn>
            </a:cxnLst>
            <a:rect l="0" t="0" r="r" b="b"/>
            <a:pathLst>
              <a:path w="3039" h="1724">
                <a:moveTo>
                  <a:pt x="0" y="1724"/>
                </a:moveTo>
                <a:cubicBezTo>
                  <a:pt x="50" y="1536"/>
                  <a:pt x="100" y="1349"/>
                  <a:pt x="138" y="1172"/>
                </a:cubicBezTo>
                <a:cubicBezTo>
                  <a:pt x="177" y="996"/>
                  <a:pt x="207" y="782"/>
                  <a:pt x="230" y="667"/>
                </a:cubicBezTo>
                <a:cubicBezTo>
                  <a:pt x="253" y="552"/>
                  <a:pt x="261" y="544"/>
                  <a:pt x="276" y="483"/>
                </a:cubicBezTo>
                <a:cubicBezTo>
                  <a:pt x="292" y="421"/>
                  <a:pt x="307" y="352"/>
                  <a:pt x="322" y="299"/>
                </a:cubicBezTo>
                <a:cubicBezTo>
                  <a:pt x="338" y="245"/>
                  <a:pt x="345" y="207"/>
                  <a:pt x="368" y="161"/>
                </a:cubicBezTo>
                <a:cubicBezTo>
                  <a:pt x="391" y="115"/>
                  <a:pt x="430" y="46"/>
                  <a:pt x="460" y="23"/>
                </a:cubicBezTo>
                <a:cubicBezTo>
                  <a:pt x="491" y="0"/>
                  <a:pt x="522" y="0"/>
                  <a:pt x="553" y="23"/>
                </a:cubicBezTo>
                <a:cubicBezTo>
                  <a:pt x="583" y="46"/>
                  <a:pt x="622" y="123"/>
                  <a:pt x="645" y="161"/>
                </a:cubicBezTo>
                <a:cubicBezTo>
                  <a:pt x="668" y="199"/>
                  <a:pt x="675" y="215"/>
                  <a:pt x="691" y="253"/>
                </a:cubicBezTo>
                <a:cubicBezTo>
                  <a:pt x="706" y="291"/>
                  <a:pt x="717" y="345"/>
                  <a:pt x="737" y="391"/>
                </a:cubicBezTo>
                <a:cubicBezTo>
                  <a:pt x="757" y="437"/>
                  <a:pt x="799" y="499"/>
                  <a:pt x="814" y="530"/>
                </a:cubicBezTo>
                <a:cubicBezTo>
                  <a:pt x="829" y="561"/>
                  <a:pt x="811" y="537"/>
                  <a:pt x="829" y="575"/>
                </a:cubicBezTo>
                <a:cubicBezTo>
                  <a:pt x="847" y="613"/>
                  <a:pt x="890" y="705"/>
                  <a:pt x="921" y="759"/>
                </a:cubicBezTo>
                <a:cubicBezTo>
                  <a:pt x="952" y="812"/>
                  <a:pt x="959" y="851"/>
                  <a:pt x="1013" y="896"/>
                </a:cubicBezTo>
                <a:cubicBezTo>
                  <a:pt x="1067" y="942"/>
                  <a:pt x="1159" y="996"/>
                  <a:pt x="1243" y="1034"/>
                </a:cubicBezTo>
                <a:cubicBezTo>
                  <a:pt x="1328" y="1073"/>
                  <a:pt x="1420" y="1088"/>
                  <a:pt x="1520" y="1126"/>
                </a:cubicBezTo>
                <a:cubicBezTo>
                  <a:pt x="1619" y="1165"/>
                  <a:pt x="1650" y="1218"/>
                  <a:pt x="1842" y="1264"/>
                </a:cubicBezTo>
                <a:cubicBezTo>
                  <a:pt x="2034" y="1310"/>
                  <a:pt x="2471" y="1372"/>
                  <a:pt x="2671" y="1402"/>
                </a:cubicBezTo>
                <a:cubicBezTo>
                  <a:pt x="2870" y="1433"/>
                  <a:pt x="2955" y="1440"/>
                  <a:pt x="3039" y="1448"/>
                </a:cubicBezTo>
              </a:path>
            </a:pathLst>
          </a:custGeom>
          <a:noFill/>
          <a:ln w="38100" cmpd="sng">
            <a:solidFill>
              <a:schemeClr val="hlink"/>
            </a:solidFill>
            <a:round/>
            <a:headEnd/>
            <a:tailEnd/>
          </a:ln>
          <a:effectLst/>
        </p:spPr>
        <p:txBody>
          <a:bodyPr wrap="none" anchor="ctr"/>
          <a:lstStyle/>
          <a:p>
            <a:endParaRPr lang="el-GR"/>
          </a:p>
        </p:txBody>
      </p:sp>
      <p:sp>
        <p:nvSpPr>
          <p:cNvPr id="245765" name="Text Box 5"/>
          <p:cNvSpPr txBox="1">
            <a:spLocks noChangeArrowheads="1"/>
          </p:cNvSpPr>
          <p:nvPr/>
        </p:nvSpPr>
        <p:spPr bwMode="auto">
          <a:xfrm>
            <a:off x="982663" y="1906588"/>
            <a:ext cx="466725"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13</a:t>
            </a:r>
          </a:p>
        </p:txBody>
      </p:sp>
      <p:sp>
        <p:nvSpPr>
          <p:cNvPr id="245766" name="Text Box 6"/>
          <p:cNvSpPr txBox="1">
            <a:spLocks noChangeArrowheads="1"/>
          </p:cNvSpPr>
          <p:nvPr/>
        </p:nvSpPr>
        <p:spPr bwMode="auto">
          <a:xfrm>
            <a:off x="982663" y="2373313"/>
            <a:ext cx="466725"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11</a:t>
            </a:r>
          </a:p>
        </p:txBody>
      </p:sp>
      <p:sp>
        <p:nvSpPr>
          <p:cNvPr id="245767" name="Text Box 7"/>
          <p:cNvSpPr txBox="1">
            <a:spLocks noChangeArrowheads="1"/>
          </p:cNvSpPr>
          <p:nvPr/>
        </p:nvSpPr>
        <p:spPr bwMode="auto">
          <a:xfrm>
            <a:off x="1117600" y="2840038"/>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9</a:t>
            </a:r>
          </a:p>
        </p:txBody>
      </p:sp>
      <p:sp>
        <p:nvSpPr>
          <p:cNvPr id="245768" name="Text Box 8"/>
          <p:cNvSpPr txBox="1">
            <a:spLocks noChangeArrowheads="1"/>
          </p:cNvSpPr>
          <p:nvPr/>
        </p:nvSpPr>
        <p:spPr bwMode="auto">
          <a:xfrm>
            <a:off x="1117600" y="3773488"/>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5</a:t>
            </a:r>
          </a:p>
        </p:txBody>
      </p:sp>
      <p:sp>
        <p:nvSpPr>
          <p:cNvPr id="245769" name="Text Box 9"/>
          <p:cNvSpPr txBox="1">
            <a:spLocks noChangeArrowheads="1"/>
          </p:cNvSpPr>
          <p:nvPr/>
        </p:nvSpPr>
        <p:spPr bwMode="auto">
          <a:xfrm>
            <a:off x="1117600" y="4240213"/>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3</a:t>
            </a:r>
          </a:p>
        </p:txBody>
      </p:sp>
      <p:sp>
        <p:nvSpPr>
          <p:cNvPr id="245770" name="Text Box 10"/>
          <p:cNvSpPr txBox="1">
            <a:spLocks noChangeArrowheads="1"/>
          </p:cNvSpPr>
          <p:nvPr/>
        </p:nvSpPr>
        <p:spPr bwMode="auto">
          <a:xfrm>
            <a:off x="1117600" y="4706938"/>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1</a:t>
            </a:r>
          </a:p>
        </p:txBody>
      </p:sp>
      <p:sp>
        <p:nvSpPr>
          <p:cNvPr id="245771" name="Text Box 11"/>
          <p:cNvSpPr txBox="1">
            <a:spLocks noChangeArrowheads="1"/>
          </p:cNvSpPr>
          <p:nvPr/>
        </p:nvSpPr>
        <p:spPr bwMode="auto">
          <a:xfrm>
            <a:off x="1117600" y="3306763"/>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7</a:t>
            </a:r>
          </a:p>
        </p:txBody>
      </p:sp>
      <p:sp>
        <p:nvSpPr>
          <p:cNvPr id="245772" name="Text Box 12"/>
          <p:cNvSpPr txBox="1">
            <a:spLocks noChangeArrowheads="1"/>
          </p:cNvSpPr>
          <p:nvPr/>
        </p:nvSpPr>
        <p:spPr bwMode="auto">
          <a:xfrm>
            <a:off x="6472238" y="5148263"/>
            <a:ext cx="608012"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20+</a:t>
            </a:r>
          </a:p>
        </p:txBody>
      </p:sp>
      <p:sp>
        <p:nvSpPr>
          <p:cNvPr id="245773" name="Text Box 13"/>
          <p:cNvSpPr txBox="1">
            <a:spLocks noChangeArrowheads="1"/>
          </p:cNvSpPr>
          <p:nvPr/>
        </p:nvSpPr>
        <p:spPr bwMode="auto">
          <a:xfrm>
            <a:off x="5089525" y="5148263"/>
            <a:ext cx="466725"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10</a:t>
            </a:r>
          </a:p>
        </p:txBody>
      </p:sp>
      <p:sp>
        <p:nvSpPr>
          <p:cNvPr id="245774" name="Text Box 14"/>
          <p:cNvSpPr txBox="1">
            <a:spLocks noChangeArrowheads="1"/>
          </p:cNvSpPr>
          <p:nvPr/>
        </p:nvSpPr>
        <p:spPr bwMode="auto">
          <a:xfrm>
            <a:off x="4730750" y="5148263"/>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9</a:t>
            </a:r>
          </a:p>
        </p:txBody>
      </p:sp>
      <p:sp>
        <p:nvSpPr>
          <p:cNvPr id="245775" name="Text Box 15"/>
          <p:cNvSpPr txBox="1">
            <a:spLocks noChangeArrowheads="1"/>
          </p:cNvSpPr>
          <p:nvPr/>
        </p:nvSpPr>
        <p:spPr bwMode="auto">
          <a:xfrm>
            <a:off x="2519363" y="5148263"/>
            <a:ext cx="331787"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3</a:t>
            </a:r>
          </a:p>
        </p:txBody>
      </p:sp>
      <p:sp>
        <p:nvSpPr>
          <p:cNvPr id="245776" name="Text Box 16"/>
          <p:cNvSpPr txBox="1">
            <a:spLocks noChangeArrowheads="1"/>
          </p:cNvSpPr>
          <p:nvPr/>
        </p:nvSpPr>
        <p:spPr bwMode="auto">
          <a:xfrm>
            <a:off x="1784350" y="5148263"/>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1</a:t>
            </a:r>
          </a:p>
        </p:txBody>
      </p:sp>
      <p:sp>
        <p:nvSpPr>
          <p:cNvPr id="245777" name="Text Box 17"/>
          <p:cNvSpPr txBox="1">
            <a:spLocks noChangeArrowheads="1"/>
          </p:cNvSpPr>
          <p:nvPr/>
        </p:nvSpPr>
        <p:spPr bwMode="auto">
          <a:xfrm>
            <a:off x="3967163" y="5157788"/>
            <a:ext cx="331787"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7</a:t>
            </a:r>
          </a:p>
        </p:txBody>
      </p:sp>
      <p:sp>
        <p:nvSpPr>
          <p:cNvPr id="245778" name="Text Box 18"/>
          <p:cNvSpPr txBox="1">
            <a:spLocks noChangeArrowheads="1"/>
          </p:cNvSpPr>
          <p:nvPr/>
        </p:nvSpPr>
        <p:spPr bwMode="auto">
          <a:xfrm>
            <a:off x="2152650" y="5148263"/>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2</a:t>
            </a:r>
          </a:p>
        </p:txBody>
      </p:sp>
      <p:sp>
        <p:nvSpPr>
          <p:cNvPr id="245779" name="Text Box 19"/>
          <p:cNvSpPr txBox="1">
            <a:spLocks noChangeArrowheads="1"/>
          </p:cNvSpPr>
          <p:nvPr/>
        </p:nvSpPr>
        <p:spPr bwMode="auto">
          <a:xfrm>
            <a:off x="2887663" y="5148263"/>
            <a:ext cx="331787"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4</a:t>
            </a:r>
          </a:p>
        </p:txBody>
      </p:sp>
      <p:sp>
        <p:nvSpPr>
          <p:cNvPr id="245780" name="Text Box 20"/>
          <p:cNvSpPr txBox="1">
            <a:spLocks noChangeArrowheads="1"/>
          </p:cNvSpPr>
          <p:nvPr/>
        </p:nvSpPr>
        <p:spPr bwMode="auto">
          <a:xfrm>
            <a:off x="3624263" y="5148263"/>
            <a:ext cx="331787"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6</a:t>
            </a:r>
          </a:p>
        </p:txBody>
      </p:sp>
      <p:sp>
        <p:nvSpPr>
          <p:cNvPr id="245781" name="Text Box 21"/>
          <p:cNvSpPr txBox="1">
            <a:spLocks noChangeArrowheads="1"/>
          </p:cNvSpPr>
          <p:nvPr/>
        </p:nvSpPr>
        <p:spPr bwMode="auto">
          <a:xfrm>
            <a:off x="4362450" y="5148263"/>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8</a:t>
            </a:r>
          </a:p>
        </p:txBody>
      </p:sp>
      <p:sp>
        <p:nvSpPr>
          <p:cNvPr id="245782" name="Text Box 22"/>
          <p:cNvSpPr txBox="1">
            <a:spLocks noChangeArrowheads="1"/>
          </p:cNvSpPr>
          <p:nvPr/>
        </p:nvSpPr>
        <p:spPr bwMode="auto">
          <a:xfrm>
            <a:off x="3630613" y="5576888"/>
            <a:ext cx="2011362" cy="433387"/>
          </a:xfrm>
          <a:prstGeom prst="rect">
            <a:avLst/>
          </a:prstGeom>
          <a:noFill/>
          <a:ln w="9525">
            <a:noFill/>
            <a:miter lim="800000"/>
            <a:headEnd/>
            <a:tailEnd/>
          </a:ln>
          <a:effectLst/>
        </p:spPr>
        <p:txBody>
          <a:bodyPr wrap="none" lIns="97963" tIns="48981" rIns="97963" bIns="48981">
            <a:spAutoFit/>
          </a:bodyPr>
          <a:lstStyle/>
          <a:p>
            <a:pPr defTabSz="979488"/>
            <a:r>
              <a:rPr lang="el-GR" sz="2200" b="1">
                <a:latin typeface="Helvetica" charset="0"/>
              </a:rPr>
              <a:t>Ηλικία</a:t>
            </a:r>
            <a:r>
              <a:rPr lang="en-US" sz="2200" b="1">
                <a:latin typeface="Helvetica" charset="0"/>
              </a:rPr>
              <a:t> </a:t>
            </a:r>
            <a:r>
              <a:rPr lang="en-US" b="1">
                <a:latin typeface="Helvetica" charset="0"/>
              </a:rPr>
              <a:t>(</a:t>
            </a:r>
            <a:r>
              <a:rPr lang="el-GR" b="1">
                <a:latin typeface="Helvetica" charset="0"/>
              </a:rPr>
              <a:t>χρόνια</a:t>
            </a:r>
            <a:r>
              <a:rPr lang="en-US" b="1">
                <a:latin typeface="Helvetica" charset="0"/>
              </a:rPr>
              <a:t>)</a:t>
            </a:r>
          </a:p>
        </p:txBody>
      </p:sp>
      <p:sp>
        <p:nvSpPr>
          <p:cNvPr id="245783" name="Line 23"/>
          <p:cNvSpPr>
            <a:spLocks noChangeShapeType="1"/>
          </p:cNvSpPr>
          <p:nvPr/>
        </p:nvSpPr>
        <p:spPr bwMode="auto">
          <a:xfrm>
            <a:off x="2049463" y="5407025"/>
            <a:ext cx="4762" cy="106363"/>
          </a:xfrm>
          <a:prstGeom prst="line">
            <a:avLst/>
          </a:prstGeom>
          <a:noFill/>
          <a:ln w="38100">
            <a:noFill/>
            <a:round/>
            <a:headEnd/>
            <a:tailEnd/>
          </a:ln>
          <a:effectLst/>
        </p:spPr>
        <p:txBody>
          <a:bodyPr wrap="none" anchor="ctr"/>
          <a:lstStyle/>
          <a:p>
            <a:endParaRPr lang="el-GR"/>
          </a:p>
        </p:txBody>
      </p:sp>
      <p:sp>
        <p:nvSpPr>
          <p:cNvPr id="245784" name="Line 24"/>
          <p:cNvSpPr>
            <a:spLocks noChangeShapeType="1"/>
          </p:cNvSpPr>
          <p:nvPr/>
        </p:nvSpPr>
        <p:spPr bwMode="auto">
          <a:xfrm>
            <a:off x="3517900" y="4916488"/>
            <a:ext cx="7938" cy="106362"/>
          </a:xfrm>
          <a:prstGeom prst="line">
            <a:avLst/>
          </a:prstGeom>
          <a:noFill/>
          <a:ln w="38100">
            <a:noFill/>
            <a:round/>
            <a:headEnd/>
            <a:tailEnd/>
          </a:ln>
          <a:effectLst/>
        </p:spPr>
        <p:txBody>
          <a:bodyPr wrap="none" anchor="ctr"/>
          <a:lstStyle/>
          <a:p>
            <a:endParaRPr lang="el-GR"/>
          </a:p>
        </p:txBody>
      </p:sp>
      <p:sp>
        <p:nvSpPr>
          <p:cNvPr id="245785" name="Line 25"/>
          <p:cNvSpPr>
            <a:spLocks noChangeShapeType="1"/>
          </p:cNvSpPr>
          <p:nvPr/>
        </p:nvSpPr>
        <p:spPr bwMode="auto">
          <a:xfrm>
            <a:off x="7054850" y="4573588"/>
            <a:ext cx="307975" cy="0"/>
          </a:xfrm>
          <a:prstGeom prst="line">
            <a:avLst/>
          </a:prstGeom>
          <a:noFill/>
          <a:ln w="38100">
            <a:solidFill>
              <a:srgbClr val="66FF33"/>
            </a:solidFill>
            <a:round/>
            <a:headEnd type="arrow" w="med" len="med"/>
            <a:tailEnd/>
          </a:ln>
          <a:effectLst/>
        </p:spPr>
        <p:txBody>
          <a:bodyPr wrap="none" anchor="ctr"/>
          <a:lstStyle/>
          <a:p>
            <a:endParaRPr lang="el-GR"/>
          </a:p>
        </p:txBody>
      </p:sp>
      <p:sp>
        <p:nvSpPr>
          <p:cNvPr id="245786" name="Text Box 26"/>
          <p:cNvSpPr txBox="1">
            <a:spLocks noChangeArrowheads="1"/>
          </p:cNvSpPr>
          <p:nvPr/>
        </p:nvSpPr>
        <p:spPr bwMode="auto">
          <a:xfrm>
            <a:off x="7559675" y="4265613"/>
            <a:ext cx="1584325" cy="676275"/>
          </a:xfrm>
          <a:prstGeom prst="rect">
            <a:avLst/>
          </a:prstGeom>
          <a:noFill/>
          <a:ln w="9525">
            <a:noFill/>
            <a:miter lim="800000"/>
            <a:headEnd/>
            <a:tailEnd/>
          </a:ln>
          <a:effectLst/>
        </p:spPr>
        <p:txBody>
          <a:bodyPr lIns="97963" tIns="48981" rIns="97963" bIns="48981">
            <a:spAutoFit/>
          </a:bodyPr>
          <a:lstStyle/>
          <a:p>
            <a:pPr defTabSz="979488"/>
            <a:r>
              <a:rPr lang="el-GR" sz="1900" b="1">
                <a:latin typeface="Times New Roman" pitchFamily="18" charset="0"/>
              </a:rPr>
              <a:t>Ατοπική</a:t>
            </a:r>
            <a:r>
              <a:rPr lang="el-GR" sz="1900" b="1">
                <a:latin typeface="Helvetica" charset="0"/>
              </a:rPr>
              <a:t> δερματίτιδα</a:t>
            </a:r>
            <a:endParaRPr lang="en-US" sz="1900" b="1">
              <a:latin typeface="Helvetica" charset="0"/>
            </a:endParaRPr>
          </a:p>
        </p:txBody>
      </p:sp>
      <p:sp>
        <p:nvSpPr>
          <p:cNvPr id="245787" name="Freeform 27"/>
          <p:cNvSpPr>
            <a:spLocks/>
          </p:cNvSpPr>
          <p:nvPr/>
        </p:nvSpPr>
        <p:spPr bwMode="auto">
          <a:xfrm>
            <a:off x="1879600" y="2881313"/>
            <a:ext cx="4935538" cy="2119312"/>
          </a:xfrm>
          <a:custGeom>
            <a:avLst/>
            <a:gdLst/>
            <a:ahLst/>
            <a:cxnLst>
              <a:cxn ang="0">
                <a:pos x="0" y="1336"/>
              </a:cxn>
              <a:cxn ang="0">
                <a:pos x="132" y="1312"/>
              </a:cxn>
              <a:cxn ang="0">
                <a:pos x="180" y="1312"/>
              </a:cxn>
              <a:cxn ang="0">
                <a:pos x="372" y="1264"/>
              </a:cxn>
              <a:cxn ang="0">
                <a:pos x="612" y="1120"/>
              </a:cxn>
              <a:cxn ang="0">
                <a:pos x="948" y="880"/>
              </a:cxn>
              <a:cxn ang="0">
                <a:pos x="1380" y="592"/>
              </a:cxn>
              <a:cxn ang="0">
                <a:pos x="1716" y="352"/>
              </a:cxn>
              <a:cxn ang="0">
                <a:pos x="2100" y="112"/>
              </a:cxn>
              <a:cxn ang="0">
                <a:pos x="2292" y="16"/>
              </a:cxn>
              <a:cxn ang="0">
                <a:pos x="2388" y="16"/>
              </a:cxn>
              <a:cxn ang="0">
                <a:pos x="2532" y="16"/>
              </a:cxn>
              <a:cxn ang="0">
                <a:pos x="2820" y="16"/>
              </a:cxn>
              <a:cxn ang="0">
                <a:pos x="3060" y="16"/>
              </a:cxn>
              <a:cxn ang="0">
                <a:pos x="3108" y="16"/>
              </a:cxn>
            </a:cxnLst>
            <a:rect l="0" t="0" r="r" b="b"/>
            <a:pathLst>
              <a:path w="3108" h="1336">
                <a:moveTo>
                  <a:pt x="0" y="1336"/>
                </a:moveTo>
                <a:cubicBezTo>
                  <a:pt x="21" y="1332"/>
                  <a:pt x="102" y="1316"/>
                  <a:pt x="132" y="1312"/>
                </a:cubicBezTo>
                <a:cubicBezTo>
                  <a:pt x="162" y="1308"/>
                  <a:pt x="140" y="1320"/>
                  <a:pt x="180" y="1312"/>
                </a:cubicBezTo>
                <a:cubicBezTo>
                  <a:pt x="220" y="1304"/>
                  <a:pt x="300" y="1296"/>
                  <a:pt x="372" y="1264"/>
                </a:cubicBezTo>
                <a:cubicBezTo>
                  <a:pt x="444" y="1232"/>
                  <a:pt x="516" y="1184"/>
                  <a:pt x="612" y="1120"/>
                </a:cubicBezTo>
                <a:cubicBezTo>
                  <a:pt x="708" y="1056"/>
                  <a:pt x="820" y="968"/>
                  <a:pt x="948" y="880"/>
                </a:cubicBezTo>
                <a:cubicBezTo>
                  <a:pt x="1076" y="792"/>
                  <a:pt x="1252" y="680"/>
                  <a:pt x="1380" y="592"/>
                </a:cubicBezTo>
                <a:cubicBezTo>
                  <a:pt x="1508" y="504"/>
                  <a:pt x="1596" y="432"/>
                  <a:pt x="1716" y="352"/>
                </a:cubicBezTo>
                <a:cubicBezTo>
                  <a:pt x="1836" y="272"/>
                  <a:pt x="2004" y="168"/>
                  <a:pt x="2100" y="112"/>
                </a:cubicBezTo>
                <a:cubicBezTo>
                  <a:pt x="2196" y="56"/>
                  <a:pt x="2244" y="32"/>
                  <a:pt x="2292" y="16"/>
                </a:cubicBezTo>
                <a:cubicBezTo>
                  <a:pt x="2340" y="0"/>
                  <a:pt x="2348" y="16"/>
                  <a:pt x="2388" y="16"/>
                </a:cubicBezTo>
                <a:cubicBezTo>
                  <a:pt x="2428" y="16"/>
                  <a:pt x="2460" y="16"/>
                  <a:pt x="2532" y="16"/>
                </a:cubicBezTo>
                <a:cubicBezTo>
                  <a:pt x="2604" y="16"/>
                  <a:pt x="2732" y="16"/>
                  <a:pt x="2820" y="16"/>
                </a:cubicBezTo>
                <a:cubicBezTo>
                  <a:pt x="2908" y="16"/>
                  <a:pt x="3012" y="16"/>
                  <a:pt x="3060" y="16"/>
                </a:cubicBezTo>
                <a:cubicBezTo>
                  <a:pt x="3108" y="16"/>
                  <a:pt x="3108" y="16"/>
                  <a:pt x="3108" y="16"/>
                </a:cubicBezTo>
              </a:path>
            </a:pathLst>
          </a:custGeom>
          <a:noFill/>
          <a:ln w="38100" cmpd="sng">
            <a:solidFill>
              <a:srgbClr val="FF9900"/>
            </a:solidFill>
            <a:round/>
            <a:headEnd/>
            <a:tailEnd/>
          </a:ln>
          <a:effectLst/>
        </p:spPr>
        <p:txBody>
          <a:bodyPr wrap="none" anchor="ctr"/>
          <a:lstStyle/>
          <a:p>
            <a:endParaRPr lang="el-GR"/>
          </a:p>
        </p:txBody>
      </p:sp>
      <p:sp>
        <p:nvSpPr>
          <p:cNvPr id="245788" name="Line 28"/>
          <p:cNvSpPr>
            <a:spLocks noChangeShapeType="1"/>
          </p:cNvSpPr>
          <p:nvPr/>
        </p:nvSpPr>
        <p:spPr bwMode="auto">
          <a:xfrm>
            <a:off x="7096125" y="2894013"/>
            <a:ext cx="304800" cy="0"/>
          </a:xfrm>
          <a:prstGeom prst="line">
            <a:avLst/>
          </a:prstGeom>
          <a:noFill/>
          <a:ln w="38100">
            <a:solidFill>
              <a:srgbClr val="FF9900"/>
            </a:solidFill>
            <a:round/>
            <a:headEnd type="arrow" w="med" len="med"/>
            <a:tailEnd/>
          </a:ln>
          <a:effectLst/>
        </p:spPr>
        <p:txBody>
          <a:bodyPr wrap="none" anchor="ctr"/>
          <a:lstStyle/>
          <a:p>
            <a:endParaRPr lang="el-GR"/>
          </a:p>
        </p:txBody>
      </p:sp>
      <p:sp>
        <p:nvSpPr>
          <p:cNvPr id="245789" name="Line 29"/>
          <p:cNvSpPr>
            <a:spLocks noChangeShapeType="1"/>
          </p:cNvSpPr>
          <p:nvPr/>
        </p:nvSpPr>
        <p:spPr bwMode="auto">
          <a:xfrm>
            <a:off x="7072313" y="2298700"/>
            <a:ext cx="304800" cy="0"/>
          </a:xfrm>
          <a:prstGeom prst="line">
            <a:avLst/>
          </a:prstGeom>
          <a:noFill/>
          <a:ln w="38100">
            <a:solidFill>
              <a:srgbClr val="0000FF"/>
            </a:solidFill>
            <a:round/>
            <a:headEnd type="arrow" w="med" len="med"/>
            <a:tailEnd/>
          </a:ln>
          <a:effectLst/>
        </p:spPr>
        <p:txBody>
          <a:bodyPr wrap="none" anchor="ctr"/>
          <a:lstStyle/>
          <a:p>
            <a:endParaRPr lang="el-GR"/>
          </a:p>
        </p:txBody>
      </p:sp>
      <p:sp>
        <p:nvSpPr>
          <p:cNvPr id="245790" name="Freeform 30"/>
          <p:cNvSpPr>
            <a:spLocks/>
          </p:cNvSpPr>
          <p:nvPr/>
        </p:nvSpPr>
        <p:spPr bwMode="auto">
          <a:xfrm>
            <a:off x="2039938" y="2297113"/>
            <a:ext cx="4775200" cy="2703512"/>
          </a:xfrm>
          <a:custGeom>
            <a:avLst/>
            <a:gdLst/>
            <a:ahLst/>
            <a:cxnLst>
              <a:cxn ang="0">
                <a:pos x="0" y="1704"/>
              </a:cxn>
              <a:cxn ang="0">
                <a:pos x="180" y="1680"/>
              </a:cxn>
              <a:cxn ang="0">
                <a:pos x="326" y="1632"/>
              </a:cxn>
              <a:cxn ang="0">
                <a:pos x="424" y="1584"/>
              </a:cxn>
              <a:cxn ang="0">
                <a:pos x="619" y="1488"/>
              </a:cxn>
              <a:cxn ang="0">
                <a:pos x="1009" y="1248"/>
              </a:cxn>
              <a:cxn ang="0">
                <a:pos x="1253" y="1104"/>
              </a:cxn>
              <a:cxn ang="0">
                <a:pos x="1595" y="864"/>
              </a:cxn>
              <a:cxn ang="0">
                <a:pos x="2082" y="528"/>
              </a:cxn>
              <a:cxn ang="0">
                <a:pos x="2229" y="432"/>
              </a:cxn>
              <a:cxn ang="0">
                <a:pos x="2326" y="336"/>
              </a:cxn>
              <a:cxn ang="0">
                <a:pos x="2472" y="192"/>
              </a:cxn>
              <a:cxn ang="0">
                <a:pos x="2570" y="144"/>
              </a:cxn>
              <a:cxn ang="0">
                <a:pos x="2765" y="48"/>
              </a:cxn>
              <a:cxn ang="0">
                <a:pos x="3009" y="0"/>
              </a:cxn>
            </a:cxnLst>
            <a:rect l="0" t="0" r="r" b="b"/>
            <a:pathLst>
              <a:path w="3009" h="1704">
                <a:moveTo>
                  <a:pt x="0" y="1704"/>
                </a:moveTo>
                <a:cubicBezTo>
                  <a:pt x="30" y="1701"/>
                  <a:pt x="126" y="1692"/>
                  <a:pt x="180" y="1680"/>
                </a:cubicBezTo>
                <a:cubicBezTo>
                  <a:pt x="234" y="1668"/>
                  <a:pt x="286" y="1648"/>
                  <a:pt x="326" y="1632"/>
                </a:cubicBezTo>
                <a:cubicBezTo>
                  <a:pt x="367" y="1616"/>
                  <a:pt x="375" y="1608"/>
                  <a:pt x="424" y="1584"/>
                </a:cubicBezTo>
                <a:cubicBezTo>
                  <a:pt x="473" y="1560"/>
                  <a:pt x="522" y="1544"/>
                  <a:pt x="619" y="1488"/>
                </a:cubicBezTo>
                <a:cubicBezTo>
                  <a:pt x="717" y="1432"/>
                  <a:pt x="904" y="1312"/>
                  <a:pt x="1009" y="1248"/>
                </a:cubicBezTo>
                <a:cubicBezTo>
                  <a:pt x="1115" y="1184"/>
                  <a:pt x="1156" y="1168"/>
                  <a:pt x="1253" y="1104"/>
                </a:cubicBezTo>
                <a:cubicBezTo>
                  <a:pt x="1351" y="1040"/>
                  <a:pt x="1456" y="960"/>
                  <a:pt x="1595" y="864"/>
                </a:cubicBezTo>
                <a:cubicBezTo>
                  <a:pt x="1733" y="768"/>
                  <a:pt x="1977" y="600"/>
                  <a:pt x="2082" y="528"/>
                </a:cubicBezTo>
                <a:cubicBezTo>
                  <a:pt x="2188" y="456"/>
                  <a:pt x="2188" y="464"/>
                  <a:pt x="2229" y="432"/>
                </a:cubicBezTo>
                <a:cubicBezTo>
                  <a:pt x="2269" y="400"/>
                  <a:pt x="2286" y="376"/>
                  <a:pt x="2326" y="336"/>
                </a:cubicBezTo>
                <a:cubicBezTo>
                  <a:pt x="2367" y="296"/>
                  <a:pt x="2432" y="224"/>
                  <a:pt x="2472" y="192"/>
                </a:cubicBezTo>
                <a:cubicBezTo>
                  <a:pt x="2513" y="160"/>
                  <a:pt x="2521" y="168"/>
                  <a:pt x="2570" y="144"/>
                </a:cubicBezTo>
                <a:cubicBezTo>
                  <a:pt x="2619" y="120"/>
                  <a:pt x="2692" y="72"/>
                  <a:pt x="2765" y="48"/>
                </a:cubicBezTo>
                <a:cubicBezTo>
                  <a:pt x="2838" y="24"/>
                  <a:pt x="2924" y="12"/>
                  <a:pt x="3009" y="0"/>
                </a:cubicBezTo>
              </a:path>
            </a:pathLst>
          </a:custGeom>
          <a:noFill/>
          <a:ln w="38100" cmpd="sng">
            <a:solidFill>
              <a:srgbClr val="0000FF"/>
            </a:solidFill>
            <a:round/>
            <a:headEnd/>
            <a:tailEnd/>
          </a:ln>
          <a:effectLst/>
        </p:spPr>
        <p:txBody>
          <a:bodyPr wrap="none" anchor="ctr"/>
          <a:lstStyle/>
          <a:p>
            <a:endParaRPr lang="el-GR"/>
          </a:p>
        </p:txBody>
      </p:sp>
      <p:sp>
        <p:nvSpPr>
          <p:cNvPr id="245791" name="Text Box 31"/>
          <p:cNvSpPr txBox="1">
            <a:spLocks noChangeArrowheads="1"/>
          </p:cNvSpPr>
          <p:nvPr/>
        </p:nvSpPr>
        <p:spPr bwMode="auto">
          <a:xfrm>
            <a:off x="7412038" y="2703513"/>
            <a:ext cx="962025" cy="387350"/>
          </a:xfrm>
          <a:prstGeom prst="rect">
            <a:avLst/>
          </a:prstGeom>
          <a:noFill/>
          <a:ln w="9525">
            <a:noFill/>
            <a:miter lim="800000"/>
            <a:headEnd/>
            <a:tailEnd/>
          </a:ln>
          <a:effectLst/>
        </p:spPr>
        <p:txBody>
          <a:bodyPr wrap="none" lIns="97963" tIns="48981" rIns="97963" bIns="48981">
            <a:spAutoFit/>
          </a:bodyPr>
          <a:lstStyle/>
          <a:p>
            <a:pPr defTabSz="979488"/>
            <a:r>
              <a:rPr lang="el-GR" sz="1900" b="1">
                <a:latin typeface="Helvetica" charset="0"/>
              </a:rPr>
              <a:t>Άσθμα</a:t>
            </a:r>
            <a:endParaRPr lang="en-US" sz="1900" b="1">
              <a:latin typeface="Helvetica" charset="0"/>
            </a:endParaRPr>
          </a:p>
        </p:txBody>
      </p:sp>
      <p:sp>
        <p:nvSpPr>
          <p:cNvPr id="245792" name="Text Box 32"/>
          <p:cNvSpPr txBox="1">
            <a:spLocks noChangeArrowheads="1"/>
          </p:cNvSpPr>
          <p:nvPr/>
        </p:nvSpPr>
        <p:spPr bwMode="auto">
          <a:xfrm>
            <a:off x="7426325" y="1987550"/>
            <a:ext cx="1371600" cy="387350"/>
          </a:xfrm>
          <a:prstGeom prst="rect">
            <a:avLst/>
          </a:prstGeom>
          <a:noFill/>
          <a:ln w="9525">
            <a:noFill/>
            <a:miter lim="800000"/>
            <a:headEnd/>
            <a:tailEnd/>
          </a:ln>
          <a:effectLst/>
        </p:spPr>
        <p:txBody>
          <a:bodyPr lIns="97963" tIns="48981" rIns="97963" bIns="48981">
            <a:spAutoFit/>
          </a:bodyPr>
          <a:lstStyle/>
          <a:p>
            <a:pPr defTabSz="979488"/>
            <a:r>
              <a:rPr lang="el-GR" sz="1900" b="1" dirty="0">
                <a:latin typeface="Helvetica" charset="0"/>
              </a:rPr>
              <a:t>Ρινίτιδα</a:t>
            </a:r>
            <a:endParaRPr lang="en-US" sz="1900" b="1" dirty="0">
              <a:latin typeface="Helvetica" charset="0"/>
            </a:endParaRPr>
          </a:p>
        </p:txBody>
      </p:sp>
      <p:sp>
        <p:nvSpPr>
          <p:cNvPr id="245793" name="Line 33"/>
          <p:cNvSpPr>
            <a:spLocks noChangeShapeType="1"/>
          </p:cNvSpPr>
          <p:nvPr/>
        </p:nvSpPr>
        <p:spPr bwMode="auto">
          <a:xfrm>
            <a:off x="1508125" y="2054225"/>
            <a:ext cx="103188" cy="0"/>
          </a:xfrm>
          <a:prstGeom prst="line">
            <a:avLst/>
          </a:prstGeom>
          <a:noFill/>
          <a:ln w="19050">
            <a:solidFill>
              <a:schemeClr val="tx1"/>
            </a:solidFill>
            <a:round/>
            <a:headEnd/>
            <a:tailEnd/>
          </a:ln>
          <a:effectLst/>
        </p:spPr>
        <p:txBody>
          <a:bodyPr wrap="none" anchor="ctr"/>
          <a:lstStyle/>
          <a:p>
            <a:endParaRPr lang="el-GR"/>
          </a:p>
        </p:txBody>
      </p:sp>
      <p:sp>
        <p:nvSpPr>
          <p:cNvPr id="245794" name="Text Box 34"/>
          <p:cNvSpPr txBox="1">
            <a:spLocks noChangeArrowheads="1"/>
          </p:cNvSpPr>
          <p:nvPr/>
        </p:nvSpPr>
        <p:spPr bwMode="auto">
          <a:xfrm>
            <a:off x="3257550" y="5160963"/>
            <a:ext cx="331788"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5</a:t>
            </a:r>
          </a:p>
        </p:txBody>
      </p:sp>
      <p:sp>
        <p:nvSpPr>
          <p:cNvPr id="245795" name="Text Box 35"/>
          <p:cNvSpPr txBox="1">
            <a:spLocks noChangeArrowheads="1"/>
          </p:cNvSpPr>
          <p:nvPr/>
        </p:nvSpPr>
        <p:spPr bwMode="auto">
          <a:xfrm rot="-5400000">
            <a:off x="-329406" y="3225006"/>
            <a:ext cx="2120900" cy="433388"/>
          </a:xfrm>
          <a:prstGeom prst="rect">
            <a:avLst/>
          </a:prstGeom>
          <a:noFill/>
          <a:ln w="9525">
            <a:noFill/>
            <a:miter lim="800000"/>
            <a:headEnd/>
            <a:tailEnd/>
          </a:ln>
          <a:effectLst/>
        </p:spPr>
        <p:txBody>
          <a:bodyPr wrap="none" lIns="97963" tIns="48981" rIns="97963" bIns="48981">
            <a:spAutoFit/>
          </a:bodyPr>
          <a:lstStyle/>
          <a:p>
            <a:pPr defTabSz="979488"/>
            <a:r>
              <a:rPr lang="el-GR" sz="2200" b="1">
                <a:latin typeface="Helvetica" charset="0"/>
              </a:rPr>
              <a:t>Συχνότητα</a:t>
            </a:r>
            <a:r>
              <a:rPr lang="en-US" sz="2200" b="1">
                <a:latin typeface="Helvetica" charset="0"/>
              </a:rPr>
              <a:t> (%)</a:t>
            </a:r>
          </a:p>
        </p:txBody>
      </p:sp>
      <p:sp>
        <p:nvSpPr>
          <p:cNvPr id="245796" name="Line 36"/>
          <p:cNvSpPr>
            <a:spLocks noChangeShapeType="1"/>
          </p:cNvSpPr>
          <p:nvPr/>
        </p:nvSpPr>
        <p:spPr bwMode="auto">
          <a:xfrm rot="5400000">
            <a:off x="5295106" y="4774407"/>
            <a:ext cx="115887" cy="0"/>
          </a:xfrm>
          <a:prstGeom prst="line">
            <a:avLst/>
          </a:prstGeom>
          <a:noFill/>
          <a:ln w="19050">
            <a:noFill/>
            <a:round/>
            <a:headEnd/>
            <a:tailEnd/>
          </a:ln>
          <a:effectLst/>
        </p:spPr>
        <p:txBody>
          <a:bodyPr wrap="none" anchor="ctr"/>
          <a:lstStyle/>
          <a:p>
            <a:endParaRPr lang="el-GR"/>
          </a:p>
        </p:txBody>
      </p:sp>
      <p:sp>
        <p:nvSpPr>
          <p:cNvPr id="245797" name="Line 37"/>
          <p:cNvSpPr>
            <a:spLocks noChangeShapeType="1"/>
          </p:cNvSpPr>
          <p:nvPr/>
        </p:nvSpPr>
        <p:spPr bwMode="auto">
          <a:xfrm>
            <a:off x="1508125" y="2533650"/>
            <a:ext cx="103188" cy="0"/>
          </a:xfrm>
          <a:prstGeom prst="line">
            <a:avLst/>
          </a:prstGeom>
          <a:noFill/>
          <a:ln w="19050">
            <a:solidFill>
              <a:schemeClr val="tx1"/>
            </a:solidFill>
            <a:round/>
            <a:headEnd/>
            <a:tailEnd/>
          </a:ln>
          <a:effectLst/>
        </p:spPr>
        <p:txBody>
          <a:bodyPr wrap="none" anchor="ctr"/>
          <a:lstStyle/>
          <a:p>
            <a:endParaRPr lang="el-GR"/>
          </a:p>
        </p:txBody>
      </p:sp>
      <p:sp>
        <p:nvSpPr>
          <p:cNvPr id="245798" name="Line 38"/>
          <p:cNvSpPr>
            <a:spLocks noChangeShapeType="1"/>
          </p:cNvSpPr>
          <p:nvPr/>
        </p:nvSpPr>
        <p:spPr bwMode="auto">
          <a:xfrm>
            <a:off x="1508125" y="3027363"/>
            <a:ext cx="103188" cy="0"/>
          </a:xfrm>
          <a:prstGeom prst="line">
            <a:avLst/>
          </a:prstGeom>
          <a:noFill/>
          <a:ln w="19050">
            <a:solidFill>
              <a:schemeClr val="tx1"/>
            </a:solidFill>
            <a:round/>
            <a:headEnd/>
            <a:tailEnd/>
          </a:ln>
          <a:effectLst/>
        </p:spPr>
        <p:txBody>
          <a:bodyPr wrap="none" anchor="ctr"/>
          <a:lstStyle/>
          <a:p>
            <a:endParaRPr lang="el-GR"/>
          </a:p>
        </p:txBody>
      </p:sp>
      <p:sp>
        <p:nvSpPr>
          <p:cNvPr id="245799" name="Line 39"/>
          <p:cNvSpPr>
            <a:spLocks noChangeShapeType="1"/>
          </p:cNvSpPr>
          <p:nvPr/>
        </p:nvSpPr>
        <p:spPr bwMode="auto">
          <a:xfrm>
            <a:off x="1508125" y="3484563"/>
            <a:ext cx="103188" cy="0"/>
          </a:xfrm>
          <a:prstGeom prst="line">
            <a:avLst/>
          </a:prstGeom>
          <a:noFill/>
          <a:ln w="19050">
            <a:solidFill>
              <a:schemeClr val="tx1"/>
            </a:solidFill>
            <a:round/>
            <a:headEnd/>
            <a:tailEnd/>
          </a:ln>
          <a:effectLst/>
        </p:spPr>
        <p:txBody>
          <a:bodyPr wrap="none" anchor="ctr"/>
          <a:lstStyle/>
          <a:p>
            <a:endParaRPr lang="el-GR"/>
          </a:p>
        </p:txBody>
      </p:sp>
      <p:sp>
        <p:nvSpPr>
          <p:cNvPr id="245800" name="Line 40"/>
          <p:cNvSpPr>
            <a:spLocks noChangeShapeType="1"/>
          </p:cNvSpPr>
          <p:nvPr/>
        </p:nvSpPr>
        <p:spPr bwMode="auto">
          <a:xfrm>
            <a:off x="1508125" y="3941763"/>
            <a:ext cx="103188" cy="0"/>
          </a:xfrm>
          <a:prstGeom prst="line">
            <a:avLst/>
          </a:prstGeom>
          <a:noFill/>
          <a:ln w="19050">
            <a:solidFill>
              <a:schemeClr val="tx1"/>
            </a:solidFill>
            <a:round/>
            <a:headEnd/>
            <a:tailEnd/>
          </a:ln>
          <a:effectLst/>
        </p:spPr>
        <p:txBody>
          <a:bodyPr wrap="none" anchor="ctr"/>
          <a:lstStyle/>
          <a:p>
            <a:endParaRPr lang="el-GR"/>
          </a:p>
        </p:txBody>
      </p:sp>
      <p:sp>
        <p:nvSpPr>
          <p:cNvPr id="245801" name="Line 41"/>
          <p:cNvSpPr>
            <a:spLocks noChangeShapeType="1"/>
          </p:cNvSpPr>
          <p:nvPr/>
        </p:nvSpPr>
        <p:spPr bwMode="auto">
          <a:xfrm>
            <a:off x="1508125" y="4386263"/>
            <a:ext cx="103188" cy="0"/>
          </a:xfrm>
          <a:prstGeom prst="line">
            <a:avLst/>
          </a:prstGeom>
          <a:noFill/>
          <a:ln w="19050">
            <a:solidFill>
              <a:schemeClr val="tx1"/>
            </a:solidFill>
            <a:round/>
            <a:headEnd/>
            <a:tailEnd/>
          </a:ln>
          <a:effectLst/>
        </p:spPr>
        <p:txBody>
          <a:bodyPr wrap="none" anchor="ctr"/>
          <a:lstStyle/>
          <a:p>
            <a:endParaRPr lang="el-GR"/>
          </a:p>
        </p:txBody>
      </p:sp>
      <p:sp>
        <p:nvSpPr>
          <p:cNvPr id="245802" name="Line 42"/>
          <p:cNvSpPr>
            <a:spLocks noChangeShapeType="1"/>
          </p:cNvSpPr>
          <p:nvPr/>
        </p:nvSpPr>
        <p:spPr bwMode="auto">
          <a:xfrm>
            <a:off x="1508125" y="4600575"/>
            <a:ext cx="103188" cy="0"/>
          </a:xfrm>
          <a:prstGeom prst="line">
            <a:avLst/>
          </a:prstGeom>
          <a:noFill/>
          <a:ln w="19050">
            <a:noFill/>
            <a:round/>
            <a:headEnd/>
            <a:tailEnd/>
          </a:ln>
          <a:effectLst/>
        </p:spPr>
        <p:txBody>
          <a:bodyPr wrap="none" anchor="ctr"/>
          <a:lstStyle/>
          <a:p>
            <a:endParaRPr lang="el-GR"/>
          </a:p>
        </p:txBody>
      </p:sp>
      <p:sp>
        <p:nvSpPr>
          <p:cNvPr id="245803" name="Line 43"/>
          <p:cNvSpPr>
            <a:spLocks noChangeShapeType="1"/>
          </p:cNvSpPr>
          <p:nvPr/>
        </p:nvSpPr>
        <p:spPr bwMode="auto">
          <a:xfrm rot="5400000">
            <a:off x="4864894" y="4774407"/>
            <a:ext cx="115887" cy="0"/>
          </a:xfrm>
          <a:prstGeom prst="line">
            <a:avLst/>
          </a:prstGeom>
          <a:noFill/>
          <a:ln w="19050">
            <a:noFill/>
            <a:round/>
            <a:headEnd/>
            <a:tailEnd/>
          </a:ln>
          <a:effectLst/>
        </p:spPr>
        <p:txBody>
          <a:bodyPr wrap="none" anchor="ctr"/>
          <a:lstStyle/>
          <a:p>
            <a:endParaRPr lang="el-GR"/>
          </a:p>
        </p:txBody>
      </p:sp>
      <p:sp>
        <p:nvSpPr>
          <p:cNvPr id="245804" name="Line 44"/>
          <p:cNvSpPr>
            <a:spLocks noChangeShapeType="1"/>
          </p:cNvSpPr>
          <p:nvPr/>
        </p:nvSpPr>
        <p:spPr bwMode="auto">
          <a:xfrm rot="5400000">
            <a:off x="4490244" y="4774407"/>
            <a:ext cx="115887" cy="0"/>
          </a:xfrm>
          <a:prstGeom prst="line">
            <a:avLst/>
          </a:prstGeom>
          <a:noFill/>
          <a:ln w="19050">
            <a:noFill/>
            <a:round/>
            <a:headEnd/>
            <a:tailEnd/>
          </a:ln>
          <a:effectLst/>
        </p:spPr>
        <p:txBody>
          <a:bodyPr wrap="none" anchor="ctr"/>
          <a:lstStyle/>
          <a:p>
            <a:endParaRPr lang="el-GR"/>
          </a:p>
        </p:txBody>
      </p:sp>
      <p:sp>
        <p:nvSpPr>
          <p:cNvPr id="245805" name="Line 45"/>
          <p:cNvSpPr>
            <a:spLocks noChangeShapeType="1"/>
          </p:cNvSpPr>
          <p:nvPr/>
        </p:nvSpPr>
        <p:spPr bwMode="auto">
          <a:xfrm rot="5400000">
            <a:off x="4121944" y="4774407"/>
            <a:ext cx="115887" cy="0"/>
          </a:xfrm>
          <a:prstGeom prst="line">
            <a:avLst/>
          </a:prstGeom>
          <a:noFill/>
          <a:ln w="19050">
            <a:noFill/>
            <a:round/>
            <a:headEnd/>
            <a:tailEnd/>
          </a:ln>
          <a:effectLst/>
        </p:spPr>
        <p:txBody>
          <a:bodyPr wrap="none" anchor="ctr"/>
          <a:lstStyle/>
          <a:p>
            <a:endParaRPr lang="el-GR"/>
          </a:p>
        </p:txBody>
      </p:sp>
      <p:sp>
        <p:nvSpPr>
          <p:cNvPr id="245806" name="Line 46"/>
          <p:cNvSpPr>
            <a:spLocks noChangeShapeType="1"/>
          </p:cNvSpPr>
          <p:nvPr/>
        </p:nvSpPr>
        <p:spPr bwMode="auto">
          <a:xfrm rot="5400000">
            <a:off x="3763169" y="4774407"/>
            <a:ext cx="115887" cy="0"/>
          </a:xfrm>
          <a:prstGeom prst="line">
            <a:avLst/>
          </a:prstGeom>
          <a:noFill/>
          <a:ln w="19050">
            <a:noFill/>
            <a:round/>
            <a:headEnd/>
            <a:tailEnd/>
          </a:ln>
          <a:effectLst/>
        </p:spPr>
        <p:txBody>
          <a:bodyPr wrap="none" anchor="ctr"/>
          <a:lstStyle/>
          <a:p>
            <a:endParaRPr lang="el-GR"/>
          </a:p>
        </p:txBody>
      </p:sp>
      <p:sp>
        <p:nvSpPr>
          <p:cNvPr id="245807" name="Line 47"/>
          <p:cNvSpPr>
            <a:spLocks noChangeShapeType="1"/>
          </p:cNvSpPr>
          <p:nvPr/>
        </p:nvSpPr>
        <p:spPr bwMode="auto">
          <a:xfrm rot="5400000">
            <a:off x="3393281" y="4774407"/>
            <a:ext cx="115887" cy="0"/>
          </a:xfrm>
          <a:prstGeom prst="line">
            <a:avLst/>
          </a:prstGeom>
          <a:noFill/>
          <a:ln w="19050">
            <a:noFill/>
            <a:round/>
            <a:headEnd/>
            <a:tailEnd/>
          </a:ln>
          <a:effectLst/>
        </p:spPr>
        <p:txBody>
          <a:bodyPr wrap="none" anchor="ctr"/>
          <a:lstStyle/>
          <a:p>
            <a:endParaRPr lang="el-GR"/>
          </a:p>
        </p:txBody>
      </p:sp>
      <p:sp>
        <p:nvSpPr>
          <p:cNvPr id="245808" name="Line 48"/>
          <p:cNvSpPr>
            <a:spLocks noChangeShapeType="1"/>
          </p:cNvSpPr>
          <p:nvPr/>
        </p:nvSpPr>
        <p:spPr bwMode="auto">
          <a:xfrm rot="5400000">
            <a:off x="3021806" y="4774407"/>
            <a:ext cx="115887" cy="0"/>
          </a:xfrm>
          <a:prstGeom prst="line">
            <a:avLst/>
          </a:prstGeom>
          <a:noFill/>
          <a:ln w="19050">
            <a:noFill/>
            <a:round/>
            <a:headEnd/>
            <a:tailEnd/>
          </a:ln>
          <a:effectLst/>
        </p:spPr>
        <p:txBody>
          <a:bodyPr wrap="none" anchor="ctr"/>
          <a:lstStyle/>
          <a:p>
            <a:endParaRPr lang="el-GR"/>
          </a:p>
        </p:txBody>
      </p:sp>
      <p:sp>
        <p:nvSpPr>
          <p:cNvPr id="245809" name="Line 49"/>
          <p:cNvSpPr>
            <a:spLocks noChangeShapeType="1"/>
          </p:cNvSpPr>
          <p:nvPr/>
        </p:nvSpPr>
        <p:spPr bwMode="auto">
          <a:xfrm rot="5400000">
            <a:off x="2666206" y="4774407"/>
            <a:ext cx="115887" cy="0"/>
          </a:xfrm>
          <a:prstGeom prst="line">
            <a:avLst/>
          </a:prstGeom>
          <a:noFill/>
          <a:ln w="19050">
            <a:noFill/>
            <a:round/>
            <a:headEnd/>
            <a:tailEnd/>
          </a:ln>
          <a:effectLst/>
        </p:spPr>
        <p:txBody>
          <a:bodyPr wrap="none" anchor="ctr"/>
          <a:lstStyle/>
          <a:p>
            <a:endParaRPr lang="el-GR"/>
          </a:p>
        </p:txBody>
      </p:sp>
      <p:sp>
        <p:nvSpPr>
          <p:cNvPr id="245810" name="Line 50"/>
          <p:cNvSpPr>
            <a:spLocks noChangeShapeType="1"/>
          </p:cNvSpPr>
          <p:nvPr/>
        </p:nvSpPr>
        <p:spPr bwMode="auto">
          <a:xfrm rot="5400000">
            <a:off x="2294731" y="4774407"/>
            <a:ext cx="115887" cy="0"/>
          </a:xfrm>
          <a:prstGeom prst="line">
            <a:avLst/>
          </a:prstGeom>
          <a:noFill/>
          <a:ln w="19050">
            <a:noFill/>
            <a:round/>
            <a:headEnd/>
            <a:tailEnd/>
          </a:ln>
          <a:effectLst/>
        </p:spPr>
        <p:txBody>
          <a:bodyPr wrap="none" anchor="ctr"/>
          <a:lstStyle/>
          <a:p>
            <a:endParaRPr lang="el-GR"/>
          </a:p>
        </p:txBody>
      </p:sp>
      <p:sp>
        <p:nvSpPr>
          <p:cNvPr id="245811" name="Line 51"/>
          <p:cNvSpPr>
            <a:spLocks noChangeShapeType="1"/>
          </p:cNvSpPr>
          <p:nvPr/>
        </p:nvSpPr>
        <p:spPr bwMode="auto">
          <a:xfrm rot="5400000">
            <a:off x="1912144" y="4774407"/>
            <a:ext cx="115887" cy="0"/>
          </a:xfrm>
          <a:prstGeom prst="line">
            <a:avLst/>
          </a:prstGeom>
          <a:noFill/>
          <a:ln w="19050">
            <a:noFill/>
            <a:round/>
            <a:headEnd/>
            <a:tailEnd/>
          </a:ln>
          <a:effectLst/>
        </p:spPr>
        <p:txBody>
          <a:bodyPr wrap="none" anchor="ctr"/>
          <a:lstStyle/>
          <a:p>
            <a:endParaRPr lang="el-GR"/>
          </a:p>
        </p:txBody>
      </p:sp>
      <p:sp>
        <p:nvSpPr>
          <p:cNvPr id="245812" name="Line 52"/>
          <p:cNvSpPr>
            <a:spLocks noChangeShapeType="1"/>
          </p:cNvSpPr>
          <p:nvPr/>
        </p:nvSpPr>
        <p:spPr bwMode="auto">
          <a:xfrm rot="5400000">
            <a:off x="6704806" y="4774407"/>
            <a:ext cx="115887" cy="0"/>
          </a:xfrm>
          <a:prstGeom prst="line">
            <a:avLst/>
          </a:prstGeom>
          <a:noFill/>
          <a:ln w="19050">
            <a:noFill/>
            <a:round/>
            <a:headEnd/>
            <a:tailEnd/>
          </a:ln>
          <a:effectLst/>
        </p:spPr>
        <p:txBody>
          <a:bodyPr wrap="none" anchor="ctr"/>
          <a:lstStyle/>
          <a:p>
            <a:endParaRPr lang="el-GR"/>
          </a:p>
        </p:txBody>
      </p:sp>
      <p:sp>
        <p:nvSpPr>
          <p:cNvPr id="245813" name="Line 53"/>
          <p:cNvSpPr>
            <a:spLocks noChangeShapeType="1"/>
          </p:cNvSpPr>
          <p:nvPr/>
        </p:nvSpPr>
        <p:spPr bwMode="auto">
          <a:xfrm>
            <a:off x="1500188" y="1587500"/>
            <a:ext cx="103187" cy="0"/>
          </a:xfrm>
          <a:prstGeom prst="line">
            <a:avLst/>
          </a:prstGeom>
          <a:noFill/>
          <a:ln w="19050">
            <a:solidFill>
              <a:schemeClr val="tx1"/>
            </a:solidFill>
            <a:round/>
            <a:headEnd/>
            <a:tailEnd/>
          </a:ln>
          <a:effectLst/>
        </p:spPr>
        <p:txBody>
          <a:bodyPr wrap="none" anchor="ctr"/>
          <a:lstStyle/>
          <a:p>
            <a:endParaRPr lang="el-GR"/>
          </a:p>
        </p:txBody>
      </p:sp>
      <p:sp>
        <p:nvSpPr>
          <p:cNvPr id="245814" name="Text Box 54"/>
          <p:cNvSpPr txBox="1">
            <a:spLocks noChangeArrowheads="1"/>
          </p:cNvSpPr>
          <p:nvPr/>
        </p:nvSpPr>
        <p:spPr bwMode="auto">
          <a:xfrm>
            <a:off x="968375" y="1371600"/>
            <a:ext cx="466725" cy="387350"/>
          </a:xfrm>
          <a:prstGeom prst="rect">
            <a:avLst/>
          </a:prstGeom>
          <a:noFill/>
          <a:ln w="9525">
            <a:noFill/>
            <a:miter lim="800000"/>
            <a:headEnd/>
            <a:tailEnd/>
          </a:ln>
          <a:effectLst/>
        </p:spPr>
        <p:txBody>
          <a:bodyPr wrap="none" lIns="97963" tIns="48981" rIns="97963" bIns="48981">
            <a:spAutoFit/>
          </a:bodyPr>
          <a:lstStyle/>
          <a:p>
            <a:pPr algn="r" defTabSz="979488"/>
            <a:r>
              <a:rPr lang="en-US" sz="1900" b="1">
                <a:latin typeface="Helvetica" charset="0"/>
              </a:rPr>
              <a:t>1</a:t>
            </a:r>
            <a:r>
              <a:rPr lang="el-GR" sz="1900" b="1">
                <a:latin typeface="Helvetica" charset="0"/>
              </a:rPr>
              <a:t>4</a:t>
            </a:r>
            <a:endParaRPr lang="en-US" sz="1900" b="1">
              <a:latin typeface="Helvetica" charset="0"/>
            </a:endParaRPr>
          </a:p>
        </p:txBody>
      </p:sp>
      <p:sp>
        <p:nvSpPr>
          <p:cNvPr id="245815" name="Text Box 55"/>
          <p:cNvSpPr txBox="1">
            <a:spLocks noChangeArrowheads="1"/>
          </p:cNvSpPr>
          <p:nvPr/>
        </p:nvSpPr>
        <p:spPr bwMode="auto">
          <a:xfrm>
            <a:off x="2484438" y="6324600"/>
            <a:ext cx="4564062" cy="387350"/>
          </a:xfrm>
          <a:prstGeom prst="rect">
            <a:avLst/>
          </a:prstGeom>
          <a:noFill/>
          <a:ln w="9525">
            <a:noFill/>
            <a:miter lim="800000"/>
            <a:headEnd/>
            <a:tailEnd/>
          </a:ln>
          <a:effectLst/>
        </p:spPr>
        <p:txBody>
          <a:bodyPr lIns="97963" tIns="48981" rIns="97963" bIns="48981">
            <a:spAutoFit/>
          </a:bodyPr>
          <a:lstStyle/>
          <a:p>
            <a:pPr defTabSz="979488"/>
            <a:r>
              <a:rPr lang="en-US" sz="1900" b="1">
                <a:latin typeface="Times New Roman" pitchFamily="18" charset="0"/>
              </a:rPr>
              <a:t>Barnetson RS. BMJ 2002;324:1376-1379</a:t>
            </a:r>
            <a:endParaRPr lang="en-US" sz="1900" b="1">
              <a:latin typeface="Helvetica"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04864"/>
            <a:ext cx="8229600" cy="1143000"/>
          </a:xfrm>
        </p:spPr>
        <p:txBody>
          <a:bodyPr/>
          <a:lstStyle/>
          <a:p>
            <a:r>
              <a:rPr lang="el-GR" b="1" dirty="0"/>
              <a:t>Θεραπεία</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idx="4294967295"/>
          </p:nvPr>
        </p:nvSpPr>
        <p:spPr>
          <a:xfrm>
            <a:off x="467544" y="332656"/>
            <a:ext cx="7848600" cy="1100138"/>
          </a:xfrm>
        </p:spPr>
        <p:txBody>
          <a:bodyPr>
            <a:normAutofit fontScale="90000"/>
          </a:bodyPr>
          <a:lstStyle/>
          <a:p>
            <a:r>
              <a:rPr lang="el-GR" b="1" dirty="0">
                <a:latin typeface="Comic Sans MS" pitchFamily="66" charset="0"/>
              </a:rPr>
              <a:t>Αποφυγή ερεθιστικών και αλλεργιογόνων</a:t>
            </a:r>
            <a:endParaRPr lang="en-GB" b="1" dirty="0">
              <a:latin typeface="Comic Sans MS" pitchFamily="66" charset="0"/>
            </a:endParaRPr>
          </a:p>
        </p:txBody>
      </p:sp>
      <p:sp>
        <p:nvSpPr>
          <p:cNvPr id="302083" name="Rectangle 3"/>
          <p:cNvSpPr>
            <a:spLocks noGrp="1" noChangeArrowheads="1"/>
          </p:cNvSpPr>
          <p:nvPr>
            <p:ph type="body" idx="4294967295"/>
          </p:nvPr>
        </p:nvSpPr>
        <p:spPr>
          <a:xfrm>
            <a:off x="357188" y="1557338"/>
            <a:ext cx="8786812" cy="4400550"/>
          </a:xfrm>
        </p:spPr>
        <p:txBody>
          <a:bodyPr>
            <a:normAutofit lnSpcReduction="10000"/>
          </a:bodyPr>
          <a:lstStyle/>
          <a:p>
            <a:pPr>
              <a:buFont typeface="Wingdings" pitchFamily="2" charset="2"/>
              <a:buNone/>
            </a:pPr>
            <a:r>
              <a:rPr lang="el-GR" sz="2400" b="1" dirty="0">
                <a:solidFill>
                  <a:srgbClr val="FF0000"/>
                </a:solidFill>
              </a:rPr>
              <a:t>   </a:t>
            </a:r>
            <a:endParaRPr lang="el-GR" sz="2400" dirty="0"/>
          </a:p>
          <a:p>
            <a:r>
              <a:rPr lang="el-GR" sz="2400" dirty="0">
                <a:latin typeface="Comic Sans MS" pitchFamily="66" charset="0"/>
              </a:rPr>
              <a:t>Σαπούνια, απορρυπαντικά, χημικά, μάλλινα, ιδρώτας, ακραίες θερμοκρασίες </a:t>
            </a:r>
          </a:p>
          <a:p>
            <a:r>
              <a:rPr lang="el-GR" sz="2400" dirty="0">
                <a:latin typeface="Comic Sans MS" pitchFamily="66" charset="0"/>
              </a:rPr>
              <a:t>Πλύσιμο ρούχων μετά την αγορά </a:t>
            </a:r>
          </a:p>
          <a:p>
            <a:r>
              <a:rPr lang="el-GR" sz="2400" dirty="0">
                <a:latin typeface="Comic Sans MS" pitchFamily="66" charset="0"/>
              </a:rPr>
              <a:t>Διπλό ξέβγαλμα, πιό ήπιο απορρυπαντικό</a:t>
            </a:r>
          </a:p>
          <a:p>
            <a:r>
              <a:rPr lang="el-GR" sz="2400" dirty="0">
                <a:latin typeface="Comic Sans MS" pitchFamily="66" charset="0"/>
              </a:rPr>
              <a:t>Χαλαρά, βαμβακερά ρούχα</a:t>
            </a:r>
          </a:p>
          <a:p>
            <a:r>
              <a:rPr lang="el-GR" sz="2400" dirty="0">
                <a:latin typeface="Comic Sans MS" pitchFamily="66" charset="0"/>
              </a:rPr>
              <a:t>Αναπαυτικό περιβάλλον εργασίας – ύπνου</a:t>
            </a:r>
          </a:p>
          <a:p>
            <a:r>
              <a:rPr lang="el-GR" sz="2400" dirty="0">
                <a:latin typeface="Comic Sans MS" pitchFamily="66" charset="0"/>
              </a:rPr>
              <a:t>Σταθερή θερμοκρασία / υγρασία</a:t>
            </a:r>
          </a:p>
          <a:p>
            <a:r>
              <a:rPr lang="el-GR" sz="2400" dirty="0">
                <a:latin typeface="Comic Sans MS" pitchFamily="66" charset="0"/>
              </a:rPr>
              <a:t>Τακτική περιποίηση νυχιών</a:t>
            </a:r>
          </a:p>
          <a:p>
            <a:r>
              <a:rPr lang="el-GR" sz="2400" dirty="0">
                <a:latin typeface="Comic Sans MS" pitchFamily="66" charset="0"/>
              </a:rPr>
              <a:t>Προσεκτική ηλιοθεραπεία με ισχυρό αντηλιακό</a:t>
            </a:r>
          </a:p>
          <a:p>
            <a:r>
              <a:rPr lang="el-GR" sz="2400" dirty="0">
                <a:latin typeface="Comic Sans MS" pitchFamily="66" charset="0"/>
              </a:rPr>
              <a:t>Πολύ καλό ντούς μετά την πισίνα ή τη θάλασσα</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noFill/>
          <a:ln/>
        </p:spPr>
        <p:txBody>
          <a:bodyPr lIns="92075" tIns="46038" rIns="92075" bIns="46038"/>
          <a:lstStyle/>
          <a:p>
            <a:r>
              <a:rPr lang="el-GR" b="1" dirty="0">
                <a:latin typeface="+mn-lt"/>
              </a:rPr>
              <a:t>Μαλακτικά</a:t>
            </a:r>
          </a:p>
        </p:txBody>
      </p:sp>
      <p:sp>
        <p:nvSpPr>
          <p:cNvPr id="231427" name="Rectangle 3"/>
          <p:cNvSpPr>
            <a:spLocks noGrp="1" noChangeArrowheads="1"/>
          </p:cNvSpPr>
          <p:nvPr>
            <p:ph type="body" idx="1"/>
          </p:nvPr>
        </p:nvSpPr>
        <p:spPr>
          <a:xfrm>
            <a:off x="406400" y="2209800"/>
            <a:ext cx="8255000" cy="4114800"/>
          </a:xfrm>
          <a:noFill/>
          <a:ln/>
        </p:spPr>
        <p:txBody>
          <a:bodyPr lIns="92075" tIns="46038" rIns="92075" bIns="46038">
            <a:normAutofit fontScale="85000" lnSpcReduction="10000"/>
          </a:bodyPr>
          <a:lstStyle/>
          <a:p>
            <a:r>
              <a:rPr lang="el-GR" dirty="0"/>
              <a:t>Προσφέρουν ενυδάτωση </a:t>
            </a:r>
          </a:p>
          <a:p>
            <a:r>
              <a:rPr lang="el-GR" dirty="0"/>
              <a:t>Συγκρατούν την υγρασία</a:t>
            </a:r>
          </a:p>
          <a:p>
            <a:r>
              <a:rPr lang="el-GR" dirty="0"/>
              <a:t>Μείωνουν τη φλεγμονή , τα τελευταία χρόνια μπορεί να  περιέχουν βιομιμητικά με αποτελεσματικότητα ανάλογη με ασθενή στεροειδή</a:t>
            </a:r>
          </a:p>
          <a:p>
            <a:r>
              <a:rPr lang="el-GR" dirty="0"/>
              <a:t>Μειώνουν τον κνησμό</a:t>
            </a:r>
          </a:p>
          <a:p>
            <a:r>
              <a:rPr lang="el-GR" dirty="0"/>
              <a:t>Μειώνουν το δόση των φαρμακευτικών παραγόντων</a:t>
            </a:r>
          </a:p>
          <a:p>
            <a:r>
              <a:rPr lang="el-GR" dirty="0"/>
              <a:t>Απαραίτητα και στην έξαρση και στη συντήρηση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idx="4294967295"/>
          </p:nvPr>
        </p:nvSpPr>
        <p:spPr>
          <a:xfrm>
            <a:off x="395536" y="404664"/>
            <a:ext cx="8229600" cy="619125"/>
          </a:xfrm>
        </p:spPr>
        <p:txBody>
          <a:bodyPr>
            <a:normAutofit fontScale="90000"/>
          </a:bodyPr>
          <a:lstStyle/>
          <a:p>
            <a:r>
              <a:rPr lang="el-GR" b="1" dirty="0">
                <a:latin typeface="Comic Sans MS" pitchFamily="66" charset="0"/>
              </a:rPr>
              <a:t>Ενυδάτωση δέρματος</a:t>
            </a:r>
            <a:endParaRPr lang="en-GB" b="1" dirty="0">
              <a:latin typeface="Comic Sans MS" pitchFamily="66" charset="0"/>
            </a:endParaRPr>
          </a:p>
        </p:txBody>
      </p:sp>
      <p:sp>
        <p:nvSpPr>
          <p:cNvPr id="308227" name="Rectangle 3"/>
          <p:cNvSpPr>
            <a:spLocks noGrp="1" noChangeArrowheads="1"/>
          </p:cNvSpPr>
          <p:nvPr>
            <p:ph type="body" sz="half" idx="4294967295"/>
          </p:nvPr>
        </p:nvSpPr>
        <p:spPr>
          <a:xfrm>
            <a:off x="395536" y="1700808"/>
            <a:ext cx="8032750" cy="4114800"/>
          </a:xfrm>
        </p:spPr>
        <p:txBody>
          <a:bodyPr/>
          <a:lstStyle/>
          <a:p>
            <a:pPr lvl="1"/>
            <a:r>
              <a:rPr lang="el-GR" sz="2400" dirty="0">
                <a:latin typeface="Comic Sans MS" pitchFamily="66" charset="0"/>
              </a:rPr>
              <a:t>Χλιαρό μπάνιο (ΟΧΙ Καυτό)</a:t>
            </a:r>
          </a:p>
          <a:p>
            <a:pPr lvl="1"/>
            <a:r>
              <a:rPr lang="el-GR" sz="2400" dirty="0">
                <a:latin typeface="Comic Sans MS" pitchFamily="66" charset="0"/>
              </a:rPr>
              <a:t>Όχι σαπούνι – ήπιο καθαριστικό </a:t>
            </a:r>
          </a:p>
          <a:p>
            <a:pPr lvl="1"/>
            <a:r>
              <a:rPr lang="el-GR" sz="2400" dirty="0">
                <a:latin typeface="Comic Sans MS" pitchFamily="66" charset="0"/>
              </a:rPr>
              <a:t>5-</a:t>
            </a:r>
            <a:r>
              <a:rPr lang="en-US" sz="2400" dirty="0">
                <a:latin typeface="Comic Sans MS" pitchFamily="66" charset="0"/>
              </a:rPr>
              <a:t>1</a:t>
            </a:r>
            <a:r>
              <a:rPr lang="el-GR" sz="2400" dirty="0">
                <a:latin typeface="Comic Sans MS" pitchFamily="66" charset="0"/>
              </a:rPr>
              <a:t>0’ καθημερινά ή και περισσότερο</a:t>
            </a:r>
          </a:p>
          <a:p>
            <a:pPr lvl="1"/>
            <a:r>
              <a:rPr lang="el-GR" sz="2400" dirty="0">
                <a:latin typeface="Comic Sans MS" pitchFamily="66" charset="0"/>
              </a:rPr>
              <a:t>Σκούπισμα ταμποναριστά</a:t>
            </a:r>
          </a:p>
          <a:p>
            <a:pPr lvl="1"/>
            <a:r>
              <a:rPr lang="el-GR" sz="2400" dirty="0">
                <a:latin typeface="Comic Sans MS" pitchFamily="66" charset="0"/>
              </a:rPr>
              <a:t>Κρέμα ενυδάτωσης μέσα σε &lt;3 λεπτά</a:t>
            </a:r>
          </a:p>
          <a:p>
            <a:pPr lvl="1"/>
            <a:r>
              <a:rPr lang="el-GR" sz="2400" dirty="0">
                <a:latin typeface="Comic Sans MS" pitchFamily="66" charset="0"/>
              </a:rPr>
              <a:t>Τακτική χρήση στη διάρκεια της ημέρας και πριν τον ύπνο</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noFill/>
          <a:ln/>
        </p:spPr>
        <p:txBody>
          <a:bodyPr lIns="92075" tIns="46038" rIns="92075" bIns="46038"/>
          <a:lstStyle/>
          <a:p>
            <a:r>
              <a:rPr lang="el-GR" b="1" dirty="0">
                <a:latin typeface="Comic Sans MS" pitchFamily="66" charset="0"/>
              </a:rPr>
              <a:t>Τοπικά κορτικοστεροειδή</a:t>
            </a:r>
          </a:p>
        </p:txBody>
      </p:sp>
      <p:sp>
        <p:nvSpPr>
          <p:cNvPr id="233475" name="Rectangle 3"/>
          <p:cNvSpPr>
            <a:spLocks noGrp="1" noChangeArrowheads="1"/>
          </p:cNvSpPr>
          <p:nvPr>
            <p:ph type="body" idx="1"/>
          </p:nvPr>
        </p:nvSpPr>
        <p:spPr>
          <a:xfrm>
            <a:off x="406400" y="2209800"/>
            <a:ext cx="8255000" cy="4114800"/>
          </a:xfrm>
          <a:noFill/>
          <a:ln/>
        </p:spPr>
        <p:txBody>
          <a:bodyPr lIns="92075" tIns="46038" rIns="92075" bIns="46038"/>
          <a:lstStyle/>
          <a:p>
            <a:pPr>
              <a:buNone/>
            </a:pPr>
            <a:endParaRPr lang="el-GR" sz="2800" i="1" dirty="0">
              <a:latin typeface="Verdana" pitchFamily="34" charset="0"/>
            </a:endParaRPr>
          </a:p>
          <a:p>
            <a:r>
              <a:rPr lang="el-GR" sz="2800" dirty="0">
                <a:latin typeface="Comic Sans MS" pitchFamily="66" charset="0"/>
              </a:rPr>
              <a:t>Αποτελεσματικά, επιτυγχάνουν γρήγορο έλεγχο της νόσου</a:t>
            </a:r>
          </a:p>
          <a:p>
            <a:endParaRPr lang="el-GR" sz="2800" dirty="0">
              <a:latin typeface="Comic Sans MS" pitchFamily="66" charset="0"/>
            </a:endParaRPr>
          </a:p>
          <a:p>
            <a:r>
              <a:rPr lang="el-GR" sz="2800" dirty="0">
                <a:latin typeface="Comic Sans MS" pitchFamily="66" charset="0"/>
              </a:rPr>
              <a:t>Δημιουργούνται σκεπτικισμό λόγω</a:t>
            </a:r>
          </a:p>
          <a:p>
            <a:pPr lvl="1"/>
            <a:r>
              <a:rPr lang="el-GR" sz="2400" dirty="0">
                <a:latin typeface="Comic Sans MS" pitchFamily="66" charset="0"/>
              </a:rPr>
              <a:t>Μακροχρόνιας αγωγής</a:t>
            </a:r>
          </a:p>
          <a:p>
            <a:pPr lvl="1"/>
            <a:r>
              <a:rPr lang="el-GR" sz="2400" dirty="0">
                <a:latin typeface="Comic Sans MS" pitchFamily="66" charset="0"/>
              </a:rPr>
              <a:t>Μικρής ηλικίας ασθενών </a:t>
            </a:r>
          </a:p>
          <a:p>
            <a:pPr lvl="1"/>
            <a:r>
              <a:rPr lang="el-GR" sz="2400" dirty="0">
                <a:latin typeface="Comic Sans MS" pitchFamily="66" charset="0"/>
              </a:rPr>
              <a:t>Ανεπιθύμητων ενεργειών τοπικών, συστ/κών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l-GR" altLang="en-US" sz="4000" b="1" dirty="0"/>
              <a:t>Υπότυποι ΑΔ</a:t>
            </a:r>
            <a:endParaRPr lang="en-US" altLang="en-US" sz="4000" b="1" dirty="0"/>
          </a:p>
        </p:txBody>
      </p:sp>
      <p:sp>
        <p:nvSpPr>
          <p:cNvPr id="62467" name="Rectangle 3"/>
          <p:cNvSpPr>
            <a:spLocks noGrp="1" noChangeArrowheads="1"/>
          </p:cNvSpPr>
          <p:nvPr>
            <p:ph type="body" idx="1"/>
          </p:nvPr>
        </p:nvSpPr>
        <p:spPr>
          <a:xfrm>
            <a:off x="250825" y="1600200"/>
            <a:ext cx="8642350" cy="4525963"/>
          </a:xfrm>
        </p:spPr>
        <p:txBody>
          <a:bodyPr/>
          <a:lstStyle/>
          <a:p>
            <a:pPr>
              <a:lnSpc>
                <a:spcPct val="120000"/>
              </a:lnSpc>
            </a:pPr>
            <a:r>
              <a:rPr lang="el-GR" altLang="en-US" sz="2400" dirty="0"/>
              <a:t>Διακρίνεται σε 2 τύπους</a:t>
            </a:r>
            <a:r>
              <a:rPr lang="en-US" altLang="en-US" sz="2400" dirty="0"/>
              <a:t>:</a:t>
            </a:r>
            <a:endParaRPr lang="el-GR" altLang="en-US" sz="2400" dirty="0"/>
          </a:p>
          <a:p>
            <a:pPr>
              <a:lnSpc>
                <a:spcPct val="120000"/>
              </a:lnSpc>
            </a:pPr>
            <a:r>
              <a:rPr lang="en-US" altLang="en-US" sz="2400" dirty="0"/>
              <a:t>A</a:t>
            </a:r>
            <a:r>
              <a:rPr lang="el-GR" altLang="en-US" sz="2400" dirty="0"/>
              <a:t>σθενείς με ΑΔ και υψηλή συγκέντρωση ειδικών Ι</a:t>
            </a:r>
            <a:r>
              <a:rPr lang="en-US" altLang="en-US" sz="2400" dirty="0" err="1"/>
              <a:t>gE</a:t>
            </a:r>
            <a:r>
              <a:rPr lang="el-GR" altLang="en-US" sz="2400" dirty="0"/>
              <a:t> και επιδερμικές δοκιμασίες θετικές σε τροφικά ή αερο</a:t>
            </a:r>
            <a:r>
              <a:rPr lang="en-US" altLang="en-US" sz="2400" dirty="0"/>
              <a:t>-</a:t>
            </a:r>
            <a:r>
              <a:rPr lang="el-GR" altLang="en-US" sz="2400" dirty="0"/>
              <a:t>αλλεργιογόνα «ΕΞΩΓΕΝΗΣ ΤΥΠΟΣ» - « ΑΤΟΠΙΚΟΣ ΤΥΠΟΣ»</a:t>
            </a:r>
            <a:r>
              <a:rPr lang="en-US" altLang="en-US" sz="2400" dirty="0"/>
              <a:t> </a:t>
            </a:r>
            <a:endParaRPr lang="el-GR" altLang="en-US" sz="2400" dirty="0"/>
          </a:p>
          <a:p>
            <a:pPr>
              <a:lnSpc>
                <a:spcPct val="120000"/>
              </a:lnSpc>
            </a:pPr>
            <a:r>
              <a:rPr lang="en-US" altLang="en-US" sz="2400" dirty="0"/>
              <a:t>A</a:t>
            </a:r>
            <a:r>
              <a:rPr lang="el-GR" altLang="en-US" sz="2400" dirty="0"/>
              <a:t>σθενείς με ΑΔ και αρνητική συγκέντρωση ειδικών Ι</a:t>
            </a:r>
            <a:r>
              <a:rPr lang="en-US" altLang="en-US" sz="2400" dirty="0" err="1"/>
              <a:t>gE</a:t>
            </a:r>
            <a:r>
              <a:rPr lang="el-GR" altLang="en-US" sz="2400" dirty="0"/>
              <a:t> και επιδερμικές δοκιμασίες αρνητικές σε τροφικά ή αερο-αλλεργιογόνα «ΕΝΔΟΓΕΝΗΣ ΤΥΠΟΣ»- «ΜΗ ΑΤΟΠΙΚΟΣ ΤΥΠΟΣ-</a:t>
            </a:r>
            <a:r>
              <a:rPr lang="en-US" altLang="en-US" sz="2400" dirty="0"/>
              <a:t>MH </a:t>
            </a:r>
            <a:r>
              <a:rPr lang="el-GR" altLang="en-US" sz="2400" dirty="0"/>
              <a:t>ΑΛΛΕΡΓΙΚΟΣ» «</a:t>
            </a:r>
            <a:r>
              <a:rPr lang="en-US" altLang="en-US" sz="2400" dirty="0" err="1"/>
              <a:t>Atopiform</a:t>
            </a:r>
            <a:r>
              <a:rPr lang="en-US" altLang="en-US" sz="2400" dirty="0"/>
              <a:t> AD</a:t>
            </a:r>
            <a:r>
              <a:rPr lang="el-GR" altLang="en-US" sz="2400" dirty="0"/>
              <a:t>»</a:t>
            </a:r>
            <a:endParaRPr lang="en-US" altLang="en-US" sz="2400" dirty="0"/>
          </a:p>
          <a:p>
            <a:pPr algn="ctr">
              <a:lnSpc>
                <a:spcPct val="120000"/>
              </a:lnSpc>
            </a:pPr>
            <a:endParaRPr lang="en-US" altLang="en-US" sz="2400" dirty="0"/>
          </a:p>
          <a:p>
            <a:endParaRPr lang="en-US" altLang="en-US" sz="2400" dirty="0">
              <a:latin typeface="Bookman Old Style" pitchFamily="18" charset="0"/>
            </a:endParaRPr>
          </a:p>
          <a:p>
            <a:endParaRPr lang="en-US" altLang="en-US" sz="2400" dirty="0">
              <a:latin typeface="Bookman Old Style" pitchFamily="18" charset="0"/>
            </a:endParaRPr>
          </a:p>
          <a:p>
            <a:endParaRPr lang="en-US" altLang="en-US" sz="2400" dirty="0">
              <a:latin typeface="Bookman Old Style" pitchFamily="18" charset="0"/>
            </a:endParaRPr>
          </a:p>
        </p:txBody>
      </p:sp>
      <p:sp>
        <p:nvSpPr>
          <p:cNvPr id="62470" name="Rectangle 6"/>
          <p:cNvSpPr>
            <a:spLocks noChangeArrowheads="1"/>
          </p:cNvSpPr>
          <p:nvPr/>
        </p:nvSpPr>
        <p:spPr bwMode="auto">
          <a:xfrm>
            <a:off x="395288" y="6515100"/>
            <a:ext cx="6313487" cy="336550"/>
          </a:xfrm>
          <a:prstGeom prst="rect">
            <a:avLst/>
          </a:prstGeom>
          <a:noFill/>
          <a:ln w="9525">
            <a:noFill/>
            <a:miter lim="800000"/>
            <a:headEnd/>
            <a:tailEnd/>
          </a:ln>
        </p:spPr>
        <p:txBody>
          <a:bodyPr wrap="none">
            <a:spAutoFit/>
          </a:bodyPr>
          <a:lstStyle/>
          <a:p>
            <a:pPr>
              <a:spcBef>
                <a:spcPct val="20000"/>
              </a:spcBef>
            </a:pPr>
            <a:r>
              <a:rPr lang="en-US" altLang="en-US" sz="1600" i="1" dirty="0" err="1"/>
              <a:t>Brenninkmeijer</a:t>
            </a:r>
            <a:r>
              <a:rPr lang="en-US" altLang="en-US" sz="1600" i="1" dirty="0"/>
              <a:t> E et al. J AM ACAD DERMATOL 2008:58: 3407-414</a:t>
            </a:r>
            <a:endParaRPr lang="el-GR" altLang="en-US" sz="16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noFill/>
          <a:ln/>
        </p:spPr>
        <p:txBody>
          <a:bodyPr lIns="92075" tIns="46038" rIns="92075" bIns="46038"/>
          <a:lstStyle/>
          <a:p>
            <a:pPr>
              <a:lnSpc>
                <a:spcPct val="80000"/>
              </a:lnSpc>
            </a:pPr>
            <a:r>
              <a:rPr lang="el-GR" sz="3600" b="1" dirty="0">
                <a:latin typeface="Comic Sans MS" pitchFamily="66" charset="0"/>
              </a:rPr>
              <a:t>Ανεπιθύμητες ενέργειες</a:t>
            </a:r>
            <a:br>
              <a:rPr lang="el-GR" sz="3600" b="1" dirty="0">
                <a:latin typeface="Comic Sans MS" pitchFamily="66" charset="0"/>
              </a:rPr>
            </a:br>
            <a:r>
              <a:rPr lang="el-GR" sz="3600" b="1" dirty="0">
                <a:latin typeface="Comic Sans MS" pitchFamily="66" charset="0"/>
              </a:rPr>
              <a:t>τοπικών κορτικοστεροειδών</a:t>
            </a:r>
            <a:r>
              <a:rPr lang="el-GR" sz="3600" b="1" u="sng" dirty="0">
                <a:latin typeface="Comic Sans MS" pitchFamily="66" charset="0"/>
              </a:rPr>
              <a:t> </a:t>
            </a:r>
          </a:p>
        </p:txBody>
      </p:sp>
      <p:sp>
        <p:nvSpPr>
          <p:cNvPr id="235523" name="Rectangle 3"/>
          <p:cNvSpPr>
            <a:spLocks noGrp="1" noChangeArrowheads="1"/>
          </p:cNvSpPr>
          <p:nvPr>
            <p:ph type="body" idx="1"/>
          </p:nvPr>
        </p:nvSpPr>
        <p:spPr>
          <a:xfrm>
            <a:off x="381000" y="2057400"/>
            <a:ext cx="8255000" cy="4114800"/>
          </a:xfrm>
          <a:noFill/>
          <a:ln/>
        </p:spPr>
        <p:txBody>
          <a:bodyPr lIns="92075" tIns="46038" rIns="92075" bIns="46038"/>
          <a:lstStyle/>
          <a:p>
            <a:r>
              <a:rPr lang="el-GR" dirty="0">
                <a:latin typeface="Comic Sans MS" pitchFamily="66" charset="0"/>
              </a:rPr>
              <a:t>Ατροφία του δέρματος </a:t>
            </a:r>
            <a:endParaRPr lang="en-US" dirty="0">
              <a:latin typeface="Comic Sans MS" pitchFamily="66" charset="0"/>
            </a:endParaRPr>
          </a:p>
          <a:p>
            <a:endParaRPr lang="el-GR" dirty="0">
              <a:latin typeface="Comic Sans MS" pitchFamily="66" charset="0"/>
            </a:endParaRPr>
          </a:p>
          <a:p>
            <a:r>
              <a:rPr lang="el-GR" dirty="0">
                <a:latin typeface="Comic Sans MS" pitchFamily="66" charset="0"/>
              </a:rPr>
              <a:t>Ραβδώσεις </a:t>
            </a:r>
            <a:endParaRPr lang="en-US" dirty="0">
              <a:latin typeface="Comic Sans MS" pitchFamily="66" charset="0"/>
            </a:endParaRPr>
          </a:p>
          <a:p>
            <a:endParaRPr lang="el-GR" dirty="0">
              <a:latin typeface="Comic Sans MS" pitchFamily="66" charset="0"/>
            </a:endParaRPr>
          </a:p>
          <a:p>
            <a:r>
              <a:rPr lang="el-GR" dirty="0">
                <a:latin typeface="Comic Sans MS" pitchFamily="66" charset="0"/>
              </a:rPr>
              <a:t>Περιστοματική δερματίτις</a:t>
            </a:r>
          </a:p>
        </p:txBody>
      </p:sp>
      <p:pic>
        <p:nvPicPr>
          <p:cNvPr id="6" name="Picture 5" descr="1.jpg"/>
          <p:cNvPicPr>
            <a:picLocks noChangeAspect="1"/>
          </p:cNvPicPr>
          <p:nvPr/>
        </p:nvPicPr>
        <p:blipFill>
          <a:blip r:embed="rId3" cstate="print"/>
          <a:stretch>
            <a:fillRect/>
          </a:stretch>
        </p:blipFill>
        <p:spPr>
          <a:xfrm>
            <a:off x="6858000" y="3048000"/>
            <a:ext cx="1780504" cy="1600200"/>
          </a:xfrm>
          <a:prstGeom prst="rect">
            <a:avLst/>
          </a:prstGeom>
        </p:spPr>
      </p:pic>
      <p:pic>
        <p:nvPicPr>
          <p:cNvPr id="7" name="Picture 6" descr="images.jpg"/>
          <p:cNvPicPr>
            <a:picLocks noChangeAspect="1"/>
          </p:cNvPicPr>
          <p:nvPr/>
        </p:nvPicPr>
        <p:blipFill>
          <a:blip r:embed="rId4" cstate="print"/>
          <a:stretch>
            <a:fillRect/>
          </a:stretch>
        </p:blipFill>
        <p:spPr>
          <a:xfrm>
            <a:off x="6781800" y="1295400"/>
            <a:ext cx="1881996" cy="1676400"/>
          </a:xfrm>
          <a:prstGeom prst="rect">
            <a:avLst/>
          </a:prstGeom>
        </p:spPr>
      </p:pic>
      <p:pic>
        <p:nvPicPr>
          <p:cNvPr id="8" name="Picture 7" descr="index.jpg"/>
          <p:cNvPicPr>
            <a:picLocks noChangeAspect="1"/>
          </p:cNvPicPr>
          <p:nvPr/>
        </p:nvPicPr>
        <p:blipFill>
          <a:blip r:embed="rId5" cstate="print"/>
          <a:stretch>
            <a:fillRect/>
          </a:stretch>
        </p:blipFill>
        <p:spPr>
          <a:xfrm>
            <a:off x="6934200" y="4724400"/>
            <a:ext cx="1704680" cy="127686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77863" y="304800"/>
            <a:ext cx="7772400" cy="1431925"/>
          </a:xfrm>
          <a:noFill/>
          <a:ln/>
        </p:spPr>
        <p:txBody>
          <a:bodyPr lIns="92075" tIns="46038" rIns="92075" bIns="46038"/>
          <a:lstStyle/>
          <a:p>
            <a:pPr algn="l">
              <a:lnSpc>
                <a:spcPct val="80000"/>
              </a:lnSpc>
            </a:pPr>
            <a:r>
              <a:rPr lang="el-GR" sz="4000" b="1" dirty="0">
                <a:latin typeface="+mn-lt"/>
              </a:rPr>
              <a:t>Ανεπιθύμητες ενέργειες</a:t>
            </a:r>
            <a:br>
              <a:rPr lang="el-GR" sz="4000" b="1" dirty="0">
                <a:latin typeface="+mn-lt"/>
              </a:rPr>
            </a:br>
            <a:r>
              <a:rPr lang="el-GR" sz="4000" b="1" dirty="0">
                <a:latin typeface="+mn-lt"/>
              </a:rPr>
              <a:t>τοπικών κορτικοστεροειδών</a:t>
            </a:r>
            <a:r>
              <a:rPr lang="el-GR" sz="4000" b="1" u="sng" dirty="0">
                <a:latin typeface="+mn-lt"/>
              </a:rPr>
              <a:t> </a:t>
            </a:r>
          </a:p>
        </p:txBody>
      </p:sp>
      <p:sp>
        <p:nvSpPr>
          <p:cNvPr id="237571" name="Rectangle 3"/>
          <p:cNvSpPr>
            <a:spLocks noGrp="1" noChangeArrowheads="1"/>
          </p:cNvSpPr>
          <p:nvPr>
            <p:ph type="body" idx="1"/>
          </p:nvPr>
        </p:nvSpPr>
        <p:spPr>
          <a:xfrm>
            <a:off x="406400" y="2209800"/>
            <a:ext cx="5765800" cy="4114800"/>
          </a:xfrm>
          <a:noFill/>
          <a:ln/>
        </p:spPr>
        <p:txBody>
          <a:bodyPr lIns="92075" tIns="46038" rIns="92075" bIns="46038"/>
          <a:lstStyle/>
          <a:p>
            <a:pPr>
              <a:spcBef>
                <a:spcPct val="50000"/>
              </a:spcBef>
              <a:buClr>
                <a:srgbClr val="A50021"/>
              </a:buClr>
              <a:buSzPct val="75000"/>
              <a:buFont typeface="Wingdings" pitchFamily="2" charset="2"/>
              <a:buChar char="n"/>
            </a:pPr>
            <a:r>
              <a:rPr lang="el-GR" sz="2400" dirty="0">
                <a:latin typeface="Verdana" pitchFamily="34" charset="0"/>
              </a:rPr>
              <a:t> </a:t>
            </a:r>
            <a:r>
              <a:rPr lang="el-GR" sz="2400" dirty="0"/>
              <a:t>Τηλαγγειεκτασίες – πορφυρικό έξανθημα</a:t>
            </a:r>
          </a:p>
          <a:p>
            <a:pPr>
              <a:spcBef>
                <a:spcPct val="50000"/>
              </a:spcBef>
              <a:buClr>
                <a:srgbClr val="A50021"/>
              </a:buClr>
              <a:buSzPct val="75000"/>
              <a:buFont typeface="Wingdings" pitchFamily="2" charset="2"/>
              <a:buChar char="n"/>
            </a:pPr>
            <a:r>
              <a:rPr lang="el-GR" sz="2400" dirty="0"/>
              <a:t> Θυλακίτιδες – δευτεροπαθείς λοιμώξεις</a:t>
            </a:r>
          </a:p>
          <a:p>
            <a:pPr>
              <a:spcBef>
                <a:spcPct val="50000"/>
              </a:spcBef>
              <a:buClr>
                <a:srgbClr val="A50021"/>
              </a:buClr>
              <a:buSzPct val="75000"/>
              <a:buFont typeface="Wingdings" pitchFamily="2" charset="2"/>
              <a:buChar char="n"/>
            </a:pPr>
            <a:r>
              <a:rPr lang="el-GR" sz="2400" dirty="0"/>
              <a:t> Καθυστέρηση επούλωσης</a:t>
            </a:r>
          </a:p>
          <a:p>
            <a:pPr>
              <a:spcBef>
                <a:spcPct val="50000"/>
              </a:spcBef>
              <a:buClr>
                <a:srgbClr val="A50021"/>
              </a:buClr>
              <a:buSzPct val="75000"/>
              <a:buFont typeface="Wingdings" pitchFamily="2" charset="2"/>
              <a:buChar char="n"/>
            </a:pPr>
            <a:r>
              <a:rPr lang="el-GR" sz="2400" dirty="0"/>
              <a:t> Υποχρωμία</a:t>
            </a:r>
          </a:p>
          <a:p>
            <a:pPr>
              <a:spcBef>
                <a:spcPct val="50000"/>
              </a:spcBef>
              <a:buClr>
                <a:srgbClr val="A50021"/>
              </a:buClr>
              <a:buSzPct val="75000"/>
              <a:buFont typeface="Wingdings" pitchFamily="2" charset="2"/>
              <a:buChar char="n"/>
            </a:pPr>
            <a:r>
              <a:rPr lang="el-GR" sz="2400" dirty="0"/>
              <a:t> Αύξηση ενδοφθάλμιας πίεσης                 </a:t>
            </a:r>
            <a:br>
              <a:rPr lang="el-GR" sz="2400" dirty="0"/>
            </a:br>
            <a:r>
              <a:rPr lang="el-GR" sz="2400" dirty="0"/>
              <a:t>   (σε χρήση στα βλέφαρα)  </a:t>
            </a:r>
          </a:p>
        </p:txBody>
      </p:sp>
      <p:pic>
        <p:nvPicPr>
          <p:cNvPr id="7" name="Picture 6" descr="index.jpg"/>
          <p:cNvPicPr>
            <a:picLocks noChangeAspect="1"/>
          </p:cNvPicPr>
          <p:nvPr/>
        </p:nvPicPr>
        <p:blipFill>
          <a:blip r:embed="rId3" cstate="print"/>
          <a:stretch>
            <a:fillRect/>
          </a:stretch>
        </p:blipFill>
        <p:spPr>
          <a:xfrm>
            <a:off x="6172200" y="3810000"/>
            <a:ext cx="2638425" cy="1733550"/>
          </a:xfrm>
          <a:prstGeom prst="rect">
            <a:avLst/>
          </a:prstGeom>
        </p:spPr>
      </p:pic>
      <p:pic>
        <p:nvPicPr>
          <p:cNvPr id="8" name="Picture 7" descr="index.jpg"/>
          <p:cNvPicPr>
            <a:picLocks noChangeAspect="1"/>
          </p:cNvPicPr>
          <p:nvPr/>
        </p:nvPicPr>
        <p:blipFill>
          <a:blip r:embed="rId4" cstate="print"/>
          <a:stretch>
            <a:fillRect/>
          </a:stretch>
        </p:blipFill>
        <p:spPr>
          <a:xfrm>
            <a:off x="6019800" y="1828800"/>
            <a:ext cx="2886075" cy="15811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77863" y="304800"/>
            <a:ext cx="7772400" cy="1431925"/>
          </a:xfrm>
          <a:noFill/>
          <a:ln/>
        </p:spPr>
        <p:txBody>
          <a:bodyPr lIns="92075" tIns="46038" rIns="92075" bIns="46038"/>
          <a:lstStyle/>
          <a:p>
            <a:r>
              <a:rPr lang="el-GR" b="1" dirty="0">
                <a:solidFill>
                  <a:schemeClr val="tx1"/>
                </a:solidFill>
                <a:latin typeface="+mn-lt"/>
              </a:rPr>
              <a:t>Τοπικά ανοσοτροποποιητικά</a:t>
            </a:r>
          </a:p>
        </p:txBody>
      </p:sp>
      <p:sp>
        <p:nvSpPr>
          <p:cNvPr id="239619" name="Rectangle 3"/>
          <p:cNvSpPr>
            <a:spLocks noGrp="1" noChangeArrowheads="1"/>
          </p:cNvSpPr>
          <p:nvPr>
            <p:ph type="body" idx="1"/>
          </p:nvPr>
        </p:nvSpPr>
        <p:spPr>
          <a:xfrm>
            <a:off x="406400" y="1981200"/>
            <a:ext cx="8255000" cy="4114800"/>
          </a:xfrm>
          <a:noFill/>
          <a:ln/>
        </p:spPr>
        <p:txBody>
          <a:bodyPr lIns="92075" tIns="46038" rIns="92075" bIns="46038"/>
          <a:lstStyle/>
          <a:p>
            <a:pPr marL="457200" indent="-457200">
              <a:lnSpc>
                <a:spcPct val="90000"/>
              </a:lnSpc>
            </a:pPr>
            <a:r>
              <a:rPr lang="el-GR" sz="2800" dirty="0"/>
              <a:t>Τ</a:t>
            </a:r>
            <a:r>
              <a:rPr lang="en-US" sz="2800" dirty="0"/>
              <a:t>a</a:t>
            </a:r>
            <a:r>
              <a:rPr lang="el-GR" sz="2800" dirty="0"/>
              <a:t> </a:t>
            </a:r>
            <a:r>
              <a:rPr lang="en-GB" sz="2800" dirty="0" err="1"/>
              <a:t>Tacrolimus</a:t>
            </a:r>
            <a:r>
              <a:rPr lang="el-GR" sz="2800" dirty="0"/>
              <a:t> και </a:t>
            </a:r>
            <a:r>
              <a:rPr lang="en-US" sz="2800" dirty="0" err="1"/>
              <a:t>Pimecrolimus</a:t>
            </a:r>
            <a:r>
              <a:rPr lang="en-US" sz="2800" dirty="0"/>
              <a:t> </a:t>
            </a:r>
            <a:r>
              <a:rPr lang="el-GR" sz="2800" dirty="0"/>
              <a:t>είναι  μακρολακτάμες</a:t>
            </a:r>
          </a:p>
          <a:p>
            <a:pPr marL="457200" indent="-457200">
              <a:lnSpc>
                <a:spcPct val="90000"/>
              </a:lnSpc>
            </a:pPr>
            <a:r>
              <a:rPr lang="el-GR" sz="2800" dirty="0"/>
              <a:t>Μηχανισμός δράσης:</a:t>
            </a:r>
          </a:p>
          <a:p>
            <a:pPr marL="457200" indent="-457200">
              <a:lnSpc>
                <a:spcPct val="90000"/>
              </a:lnSpc>
              <a:buFontTx/>
              <a:buNone/>
            </a:pPr>
            <a:r>
              <a:rPr lang="el-GR" sz="2800" dirty="0"/>
              <a:t>	επιλεκτική αναστολή ενεργοποίησης των Τ-λεμφοκυττάρων μέσω της οδού της καλσινευρίνης και αναστολή απελευθέρωσης κυταρροκινών από σιτευτικά κύτταρα</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noFill/>
          <a:ln/>
        </p:spPr>
        <p:txBody>
          <a:bodyPr lIns="92075" tIns="46038" rIns="92075" bIns="46038"/>
          <a:lstStyle/>
          <a:p>
            <a:r>
              <a:rPr lang="el-GR" b="1" dirty="0">
                <a:latin typeface="+mn-lt"/>
              </a:rPr>
              <a:t>Συστηματικά ανοσοκατασταλτικά</a:t>
            </a:r>
          </a:p>
        </p:txBody>
      </p:sp>
      <p:sp>
        <p:nvSpPr>
          <p:cNvPr id="241667" name="Rectangle 3"/>
          <p:cNvSpPr>
            <a:spLocks noGrp="1" noChangeArrowheads="1"/>
          </p:cNvSpPr>
          <p:nvPr>
            <p:ph type="body" idx="1"/>
          </p:nvPr>
        </p:nvSpPr>
        <p:spPr>
          <a:xfrm>
            <a:off x="474663" y="2057400"/>
            <a:ext cx="4935537" cy="4114800"/>
          </a:xfrm>
          <a:noFill/>
          <a:ln/>
        </p:spPr>
        <p:txBody>
          <a:bodyPr lIns="92075" tIns="46038" rIns="92075" bIns="46038"/>
          <a:lstStyle/>
          <a:p>
            <a:r>
              <a:rPr lang="en-US" dirty="0"/>
              <a:t>PUVA – UVB</a:t>
            </a:r>
          </a:p>
          <a:p>
            <a:r>
              <a:rPr lang="el-GR" dirty="0"/>
              <a:t>Συστηματικά κορτικοστεροειδή </a:t>
            </a:r>
          </a:p>
          <a:p>
            <a:r>
              <a:rPr lang="el-GR" dirty="0"/>
              <a:t>Κυκλοσπορίνη Α</a:t>
            </a:r>
          </a:p>
          <a:p>
            <a:r>
              <a:rPr lang="el-GR" dirty="0"/>
              <a:t>Ανοσοτροποποιητικά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title" idx="4294967295"/>
          </p:nvPr>
        </p:nvSpPr>
        <p:spPr>
          <a:xfrm>
            <a:off x="539750" y="157163"/>
            <a:ext cx="8066088" cy="457200"/>
          </a:xfrm>
        </p:spPr>
        <p:txBody>
          <a:bodyPr>
            <a:normAutofit fontScale="90000"/>
          </a:bodyPr>
          <a:lstStyle/>
          <a:p>
            <a:r>
              <a:rPr lang="el-GR" sz="4000" b="1" dirty="0">
                <a:solidFill>
                  <a:schemeClr val="tx1"/>
                </a:solidFill>
              </a:rPr>
              <a:t>Στόχοι της θεραπείας</a:t>
            </a:r>
            <a:endParaRPr lang="en-US" sz="4000" b="1" dirty="0">
              <a:solidFill>
                <a:schemeClr val="tx1"/>
              </a:solidFill>
            </a:endParaRPr>
          </a:p>
        </p:txBody>
      </p:sp>
      <p:sp>
        <p:nvSpPr>
          <p:cNvPr id="262147" name="Rectangle 8"/>
          <p:cNvSpPr>
            <a:spLocks noGrp="1" noChangeArrowheads="1"/>
          </p:cNvSpPr>
          <p:nvPr>
            <p:ph type="body" idx="4294967295"/>
          </p:nvPr>
        </p:nvSpPr>
        <p:spPr>
          <a:xfrm>
            <a:off x="533400" y="1295400"/>
            <a:ext cx="8062913" cy="4184650"/>
          </a:xfrm>
        </p:spPr>
        <p:txBody>
          <a:bodyPr/>
          <a:lstStyle/>
          <a:p>
            <a:pPr>
              <a:buFontTx/>
              <a:buNone/>
            </a:pPr>
            <a:r>
              <a:rPr lang="en-US" sz="2800" dirty="0"/>
              <a:t> European Task Force </a:t>
            </a:r>
            <a:r>
              <a:rPr lang="el-GR" sz="2800" dirty="0"/>
              <a:t>στην</a:t>
            </a:r>
            <a:r>
              <a:rPr lang="en-US" sz="2800" dirty="0"/>
              <a:t> A</a:t>
            </a:r>
            <a:r>
              <a:rPr lang="el-GR" sz="2800" dirty="0"/>
              <a:t>τοπική Δερματίτιδα</a:t>
            </a:r>
            <a:endParaRPr lang="en-US" sz="2800" dirty="0"/>
          </a:p>
          <a:p>
            <a:pPr lvl="1"/>
            <a:r>
              <a:rPr lang="el-GR" dirty="0"/>
              <a:t>Βραχυπρόθεσμος έλεγχος της οξείας φάσης (έξαρση συμπτωμάτων)</a:t>
            </a:r>
            <a:endParaRPr lang="en-US" dirty="0"/>
          </a:p>
          <a:p>
            <a:pPr lvl="1"/>
            <a:r>
              <a:rPr lang="el-GR" dirty="0"/>
              <a:t>Μακροχρόνια σταθεροποίηση</a:t>
            </a:r>
            <a:r>
              <a:rPr lang="en-US" dirty="0"/>
              <a:t>, </a:t>
            </a:r>
            <a:r>
              <a:rPr lang="el-GR" dirty="0"/>
              <a:t>πρόληψη των εξάρσεων και αποφυγή των ανεπιθύμητων ενεργειών</a:t>
            </a:r>
            <a:endParaRPr lang="en-US" dirty="0"/>
          </a:p>
        </p:txBody>
      </p:sp>
      <p:sp>
        <p:nvSpPr>
          <p:cNvPr id="262148" name="Rectangle 4"/>
          <p:cNvSpPr>
            <a:spLocks noChangeArrowheads="1"/>
          </p:cNvSpPr>
          <p:nvPr/>
        </p:nvSpPr>
        <p:spPr bwMode="auto">
          <a:xfrm>
            <a:off x="4316413" y="6535738"/>
            <a:ext cx="4826000" cy="320675"/>
          </a:xfrm>
          <a:prstGeom prst="rect">
            <a:avLst/>
          </a:prstGeom>
          <a:noFill/>
          <a:ln w="9525">
            <a:noFill/>
            <a:miter lim="800000"/>
            <a:headEnd/>
            <a:tailEnd/>
          </a:ln>
        </p:spPr>
        <p:txBody>
          <a:bodyPr wrap="none" bIns="91440" anchor="b">
            <a:spAutoFit/>
          </a:bodyPr>
          <a:lstStyle/>
          <a:p>
            <a:pPr algn="r" eaLnBrk="0" hangingPunct="0">
              <a:spcBef>
                <a:spcPct val="30000"/>
              </a:spcBef>
            </a:pPr>
            <a:r>
              <a:rPr lang="en-GB" altLang="ja-JP" sz="1200" b="1">
                <a:solidFill>
                  <a:srgbClr val="4D4D4D"/>
                </a:solidFill>
                <a:ea typeface="MS PGothic" pitchFamily="34" charset="-128"/>
              </a:rPr>
              <a:t>Darsow U </a:t>
            </a:r>
            <a:r>
              <a:rPr lang="en-GB" altLang="ja-JP" sz="1200" b="1" i="1">
                <a:solidFill>
                  <a:srgbClr val="4D4D4D"/>
                </a:solidFill>
                <a:ea typeface="MS PGothic" pitchFamily="34" charset="-128"/>
              </a:rPr>
              <a:t>et al.</a:t>
            </a:r>
            <a:r>
              <a:rPr lang="en-GB" altLang="ja-JP" sz="1200" b="1">
                <a:solidFill>
                  <a:srgbClr val="4D4D4D"/>
                </a:solidFill>
                <a:ea typeface="MS PGothic" pitchFamily="34" charset="-128"/>
              </a:rPr>
              <a:t> </a:t>
            </a:r>
            <a:r>
              <a:rPr lang="en-GB" altLang="ja-JP" sz="1200" b="1" i="1">
                <a:solidFill>
                  <a:srgbClr val="4D4D4D"/>
                </a:solidFill>
                <a:ea typeface="MS PGothic" pitchFamily="34" charset="-128"/>
              </a:rPr>
              <a:t>J Eur Acad Dermatol Venereol</a:t>
            </a:r>
            <a:r>
              <a:rPr lang="en-GB" altLang="ja-JP" sz="1200" b="1">
                <a:solidFill>
                  <a:srgbClr val="4D4D4D"/>
                </a:solidFill>
                <a:ea typeface="MS PGothic" pitchFamily="34" charset="-128"/>
              </a:rPr>
              <a:t> 2005;19:286–295.</a:t>
            </a:r>
          </a:p>
        </p:txBody>
      </p:sp>
      <p:sp>
        <p:nvSpPr>
          <p:cNvPr id="262149" name="Text Box 7"/>
          <p:cNvSpPr txBox="1">
            <a:spLocks noChangeArrowheads="1"/>
          </p:cNvSpPr>
          <p:nvPr/>
        </p:nvSpPr>
        <p:spPr bwMode="auto">
          <a:xfrm>
            <a:off x="1371600" y="4114800"/>
            <a:ext cx="6021388" cy="2346325"/>
          </a:xfrm>
          <a:prstGeom prst="rect">
            <a:avLst/>
          </a:prstGeom>
          <a:solidFill>
            <a:srgbClr val="CCFFFF"/>
          </a:solidFill>
          <a:ln w="57150" cmpd="thinThick">
            <a:solidFill>
              <a:schemeClr val="bg2"/>
            </a:solidFill>
            <a:miter lim="800000"/>
            <a:headEnd/>
            <a:tailEnd/>
          </a:ln>
          <a:effectLst/>
        </p:spPr>
        <p:txBody>
          <a:bodyPr>
            <a:spAutoFit/>
          </a:bodyPr>
          <a:lstStyle/>
          <a:p>
            <a:pPr eaLnBrk="0" hangingPunct="0"/>
            <a:r>
              <a:rPr lang="en-US" i="1">
                <a:effectLst>
                  <a:outerShdw blurRad="38100" dist="38100" dir="2700000" algn="tl">
                    <a:srgbClr val="FFFFFF"/>
                  </a:outerShdw>
                </a:effectLst>
                <a:ea typeface="MS PGothic" pitchFamily="34" charset="-128"/>
              </a:rPr>
              <a:t>“</a:t>
            </a:r>
            <a:r>
              <a:rPr lang="el-GR" i="1">
                <a:effectLst>
                  <a:outerShdw blurRad="38100" dist="38100" dir="2700000" algn="tl">
                    <a:srgbClr val="FFFFFF"/>
                  </a:outerShdw>
                </a:effectLst>
                <a:ea typeface="MS PGothic" pitchFamily="34" charset="-128"/>
              </a:rPr>
              <a:t>Η ατοπική δερματίτιδα είναι μία χρόνια κατάσταση.</a:t>
            </a:r>
            <a:r>
              <a:rPr lang="en-US" i="1">
                <a:effectLst>
                  <a:outerShdw blurRad="38100" dist="38100" dir="2700000" algn="tl">
                    <a:srgbClr val="FFFFFF"/>
                  </a:outerShdw>
                </a:effectLst>
                <a:ea typeface="MS PGothic" pitchFamily="34" charset="-128"/>
              </a:rPr>
              <a:t> </a:t>
            </a:r>
            <a:br>
              <a:rPr lang="en-US" i="1">
                <a:effectLst>
                  <a:outerShdw blurRad="38100" dist="38100" dir="2700000" algn="tl">
                    <a:srgbClr val="FFFFFF"/>
                  </a:outerShdw>
                </a:effectLst>
                <a:ea typeface="MS PGothic" pitchFamily="34" charset="-128"/>
              </a:rPr>
            </a:br>
            <a:r>
              <a:rPr lang="el-GR" i="1">
                <a:effectLst>
                  <a:outerShdw blurRad="38100" dist="38100" dir="2700000" algn="tl">
                    <a:srgbClr val="FFFFFF"/>
                  </a:outerShdw>
                </a:effectLst>
                <a:ea typeface="MS PGothic" pitchFamily="34" charset="-128"/>
              </a:rPr>
              <a:t>Η αντιμετώπιση θα πρέπει να σχεδιάζεται με μακροχρόνια προοπτική</a:t>
            </a:r>
            <a:r>
              <a:rPr lang="en-US" i="1">
                <a:effectLst>
                  <a:outerShdw blurRad="38100" dist="38100" dir="2700000" algn="tl">
                    <a:srgbClr val="FFFFFF"/>
                  </a:outerShdw>
                </a:effectLst>
                <a:ea typeface="MS PGothic" pitchFamily="34" charset="-128"/>
              </a:rPr>
              <a:t>.”</a:t>
            </a:r>
          </a:p>
          <a:p>
            <a:pPr eaLnBrk="0" hangingPunct="0"/>
            <a:endParaRPr lang="en-US" i="1">
              <a:effectLst>
                <a:outerShdw blurRad="38100" dist="38100" dir="2700000" algn="tl">
                  <a:srgbClr val="FFFFFF"/>
                </a:outerShdw>
              </a:effectLst>
              <a:ea typeface="MS PGothic" pitchFamily="34" charset="-128"/>
            </a:endParaRPr>
          </a:p>
          <a:p>
            <a:pPr eaLnBrk="0" hangingPunct="0"/>
            <a:r>
              <a:rPr lang="en-US">
                <a:effectLst>
                  <a:outerShdw blurRad="38100" dist="38100" dir="2700000" algn="tl">
                    <a:srgbClr val="FFFFFF"/>
                  </a:outerShdw>
                </a:effectLst>
                <a:ea typeface="MS PGothic" pitchFamily="34" charset="-128"/>
              </a:rPr>
              <a:t>European Task Force on Atopic Dermatitis, Position paper on diagnosis and treatment of atopic dermatitis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Μακροχρόνια θεραπεία</a:t>
            </a:r>
          </a:p>
        </p:txBody>
      </p:sp>
      <p:sp>
        <p:nvSpPr>
          <p:cNvPr id="3" name="Content Placeholder 2"/>
          <p:cNvSpPr>
            <a:spLocks noGrp="1"/>
          </p:cNvSpPr>
          <p:nvPr>
            <p:ph idx="1"/>
          </p:nvPr>
        </p:nvSpPr>
        <p:spPr/>
        <p:txBody>
          <a:bodyPr/>
          <a:lstStyle/>
          <a:p>
            <a:r>
              <a:rPr lang="el-GR" dirty="0"/>
              <a:t>Περιοδική εφαρμογή των αναστολέων καλσινευρίνης για 2 φορές την εβδομάδα ή με τα πρώτα συμπτώματα μέχρι και για διάστημα 12 μηνών επιτυγχάνει σημαντική μείωση των υποτροπών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993A269-DE0B-4F08-8144-11DFC9AC6101}"/>
              </a:ext>
            </a:extLst>
          </p:cNvPr>
          <p:cNvSpPr/>
          <p:nvPr/>
        </p:nvSpPr>
        <p:spPr>
          <a:xfrm>
            <a:off x="1143000" y="2000250"/>
            <a:ext cx="3714750" cy="3264521"/>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Rectangle 3">
            <a:extLst>
              <a:ext uri="{FF2B5EF4-FFF2-40B4-BE49-F238E27FC236}">
                <a16:creationId xmlns:a16="http://schemas.microsoft.com/office/drawing/2014/main" id="{BB30F093-6289-4FB1-8F30-F063A2B4F59B}"/>
              </a:ext>
            </a:extLst>
          </p:cNvPr>
          <p:cNvSpPr/>
          <p:nvPr/>
        </p:nvSpPr>
        <p:spPr>
          <a:xfrm>
            <a:off x="1492019" y="2000251"/>
            <a:ext cx="3251432" cy="326452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 name="Title 5"/>
          <p:cNvSpPr>
            <a:spLocks noGrp="1"/>
          </p:cNvSpPr>
          <p:nvPr>
            <p:ph type="title"/>
          </p:nvPr>
        </p:nvSpPr>
        <p:spPr/>
        <p:txBody>
          <a:bodyPr>
            <a:noAutofit/>
          </a:bodyPr>
          <a:lstStyle/>
          <a:p>
            <a:r>
              <a:rPr lang="en-US" sz="2700" b="1" dirty="0"/>
              <a:t>DUPILUMAB </a:t>
            </a:r>
          </a:p>
        </p:txBody>
      </p:sp>
      <p:sp>
        <p:nvSpPr>
          <p:cNvPr id="37" name="Slide Number Placeholder 3"/>
          <p:cNvSpPr>
            <a:spLocks noGrp="1"/>
          </p:cNvSpPr>
          <p:nvPr>
            <p:ph type="sldNum" sz="quarter" idx="4"/>
          </p:nvPr>
        </p:nvSpPr>
        <p:spPr/>
        <p:txBody>
          <a:bodyPr/>
          <a:lstStyle/>
          <a:p>
            <a:pPr defTabSz="685800">
              <a:defRPr/>
            </a:pPr>
            <a:fld id="{523D76DB-C308-9845-B505-C7766D01C436}" type="slidenum">
              <a:rPr lang="en-US">
                <a:solidFill>
                  <a:srgbClr val="978984">
                    <a:lumMod val="75000"/>
                  </a:srgbClr>
                </a:solidFill>
                <a:latin typeface="Calibri" panose="020F0502020204030204"/>
              </a:rPr>
              <a:pPr defTabSz="685800">
                <a:defRPr/>
              </a:pPr>
              <a:t>46</a:t>
            </a:fld>
            <a:endParaRPr lang="en-US" dirty="0">
              <a:solidFill>
                <a:srgbClr val="978984">
                  <a:lumMod val="75000"/>
                </a:srgbClr>
              </a:solidFill>
              <a:latin typeface="Calibri" panose="020F0502020204030204"/>
            </a:endParaRPr>
          </a:p>
        </p:txBody>
      </p:sp>
      <p:sp>
        <p:nvSpPr>
          <p:cNvPr id="2" name="Segnaposto testo 1">
            <a:extLst>
              <a:ext uri="{FF2B5EF4-FFF2-40B4-BE49-F238E27FC236}">
                <a16:creationId xmlns:a16="http://schemas.microsoft.com/office/drawing/2014/main" id="{F8C4F5D0-AF92-45E5-A4C3-8F2C2A68F7A0}"/>
              </a:ext>
            </a:extLst>
          </p:cNvPr>
          <p:cNvSpPr>
            <a:spLocks noGrp="1"/>
          </p:cNvSpPr>
          <p:nvPr>
            <p:ph type="body" sz="quarter" idx="12"/>
          </p:nvPr>
        </p:nvSpPr>
        <p:spPr>
          <a:xfrm>
            <a:off x="1428750" y="5338035"/>
            <a:ext cx="4673273" cy="507831"/>
          </a:xfrm>
        </p:spPr>
        <p:txBody>
          <a:bodyPr/>
          <a:lstStyle/>
          <a:p>
            <a:pPr>
              <a:spcBef>
                <a:spcPts val="0"/>
              </a:spcBef>
              <a:defRPr/>
            </a:pPr>
            <a:r>
              <a:rPr lang="en-US" dirty="0">
                <a:solidFill>
                  <a:schemeClr val="tx1"/>
                </a:solidFill>
              </a:rPr>
              <a:t>http://clinicalwebcasts.com/slidecasts/2017/ISDS_Atopic_Dermatitis_SlideCAST-285.pdf. Accessed August 2, 2018.</a:t>
            </a:r>
            <a:br>
              <a:rPr lang="en-US" dirty="0">
                <a:solidFill>
                  <a:schemeClr val="tx1"/>
                </a:solidFill>
              </a:rPr>
            </a:br>
            <a:r>
              <a:rPr lang="en-US" dirty="0">
                <a:solidFill>
                  <a:schemeClr val="tx1"/>
                </a:solidFill>
              </a:rPr>
              <a:t>2. Gandhi NA, et al</a:t>
            </a:r>
            <a:r>
              <a:rPr lang="en-US" i="1" dirty="0">
                <a:solidFill>
                  <a:schemeClr val="tx1"/>
                </a:solidFill>
              </a:rPr>
              <a:t>. Nat Rev Drug </a:t>
            </a:r>
            <a:r>
              <a:rPr lang="en-US" i="1" dirty="0" err="1">
                <a:solidFill>
                  <a:schemeClr val="tx1"/>
                </a:solidFill>
              </a:rPr>
              <a:t>Discov</a:t>
            </a:r>
            <a:r>
              <a:rPr lang="en-US" dirty="0">
                <a:solidFill>
                  <a:schemeClr val="tx1"/>
                </a:solidFill>
              </a:rPr>
              <a:t>. 2016;15(1):35-50. 3. Beck LA, et al. </a:t>
            </a:r>
            <a:r>
              <a:rPr lang="en-US" i="1" dirty="0">
                <a:solidFill>
                  <a:schemeClr val="tx1"/>
                </a:solidFill>
              </a:rPr>
              <a:t>N </a:t>
            </a:r>
            <a:r>
              <a:rPr lang="en-US" i="1" dirty="0" err="1">
                <a:solidFill>
                  <a:schemeClr val="tx1"/>
                </a:solidFill>
              </a:rPr>
              <a:t>Engl</a:t>
            </a:r>
            <a:r>
              <a:rPr lang="en-US" i="1" dirty="0">
                <a:solidFill>
                  <a:schemeClr val="tx1"/>
                </a:solidFill>
              </a:rPr>
              <a:t> J Med</a:t>
            </a:r>
            <a:r>
              <a:rPr lang="en-US" dirty="0">
                <a:solidFill>
                  <a:schemeClr val="tx1"/>
                </a:solidFill>
              </a:rPr>
              <a:t>. 2014;371(2):130-139. </a:t>
            </a:r>
          </a:p>
        </p:txBody>
      </p:sp>
      <p:grpSp>
        <p:nvGrpSpPr>
          <p:cNvPr id="3" name="Group 9"/>
          <p:cNvGrpSpPr/>
          <p:nvPr/>
        </p:nvGrpSpPr>
        <p:grpSpPr>
          <a:xfrm>
            <a:off x="1485901" y="2054818"/>
            <a:ext cx="3268285" cy="3276976"/>
            <a:chOff x="1598159" y="1170527"/>
            <a:chExt cx="5319758" cy="3652237"/>
          </a:xfrm>
        </p:grpSpPr>
        <p:grpSp>
          <p:nvGrpSpPr>
            <p:cNvPr id="5" name="Group 76"/>
            <p:cNvGrpSpPr/>
            <p:nvPr/>
          </p:nvGrpSpPr>
          <p:grpSpPr>
            <a:xfrm>
              <a:off x="1598159" y="1170527"/>
              <a:ext cx="5319758" cy="3652237"/>
              <a:chOff x="1060774" y="1613694"/>
              <a:chExt cx="6283001" cy="5751390"/>
            </a:xfrm>
          </p:grpSpPr>
          <p:sp>
            <p:nvSpPr>
              <p:cNvPr id="78" name="TextBox 5"/>
              <p:cNvSpPr txBox="1">
                <a:spLocks noChangeArrowheads="1"/>
              </p:cNvSpPr>
              <p:nvPr/>
            </p:nvSpPr>
            <p:spPr bwMode="auto">
              <a:xfrm>
                <a:off x="1060774" y="5530061"/>
                <a:ext cx="2959026" cy="172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685345" eaLnBrk="1" fontAlgn="base" hangingPunct="1">
                  <a:lnSpc>
                    <a:spcPct val="80000"/>
                  </a:lnSpc>
                  <a:spcBef>
                    <a:spcPts val="450"/>
                  </a:spcBef>
                  <a:spcAft>
                    <a:spcPts val="450"/>
                  </a:spcAft>
                  <a:defRPr/>
                </a:pPr>
                <a:r>
                  <a:rPr lang="en-US" sz="1350" b="1" dirty="0">
                    <a:solidFill>
                      <a:srgbClr val="FFFFFF"/>
                    </a:solidFill>
                    <a:latin typeface="Calibri" panose="020F0502020204030204"/>
                  </a:rPr>
                  <a:t>Type I Receptor</a:t>
                </a:r>
                <a:r>
                  <a:rPr lang="en-US" sz="1350" b="1" baseline="30000" dirty="0">
                    <a:solidFill>
                      <a:srgbClr val="FFFFFF"/>
                    </a:solidFill>
                    <a:latin typeface="Calibri" panose="020F0502020204030204"/>
                  </a:rPr>
                  <a:t>1,2</a:t>
                </a:r>
                <a:endParaRPr lang="en-US" sz="1350" b="1" dirty="0">
                  <a:solidFill>
                    <a:srgbClr val="FFFFFF"/>
                  </a:solidFill>
                  <a:latin typeface="Calibri" panose="020F0502020204030204"/>
                </a:endParaRPr>
              </a:p>
              <a:p>
                <a:pPr algn="ctr" defTabSz="685345" eaLnBrk="1" fontAlgn="base" hangingPunct="1">
                  <a:lnSpc>
                    <a:spcPct val="80000"/>
                  </a:lnSpc>
                  <a:spcBef>
                    <a:spcPts val="450"/>
                  </a:spcBef>
                  <a:spcAft>
                    <a:spcPct val="0"/>
                  </a:spcAft>
                  <a:defRPr/>
                </a:pPr>
                <a:r>
                  <a:rPr lang="en-US" sz="1200" dirty="0">
                    <a:solidFill>
                      <a:srgbClr val="FFFFFF"/>
                    </a:solidFill>
                    <a:latin typeface="Calibri" panose="020F0502020204030204"/>
                  </a:rPr>
                  <a:t>B cells, T cells, monocytes, </a:t>
                </a:r>
                <a:r>
                  <a:rPr lang="en-US" sz="1200" dirty="0" err="1">
                    <a:solidFill>
                      <a:srgbClr val="FFFFFF"/>
                    </a:solidFill>
                    <a:latin typeface="Calibri" panose="020F0502020204030204"/>
                  </a:rPr>
                  <a:t>eosinophils</a:t>
                </a:r>
                <a:r>
                  <a:rPr lang="en-US" sz="1200" dirty="0">
                    <a:solidFill>
                      <a:srgbClr val="FFFFFF"/>
                    </a:solidFill>
                    <a:latin typeface="Calibri" panose="020F0502020204030204"/>
                  </a:rPr>
                  <a:t>, fibroblasts</a:t>
                </a:r>
              </a:p>
            </p:txBody>
          </p:sp>
          <p:sp>
            <p:nvSpPr>
              <p:cNvPr id="79" name="TextBox 7"/>
              <p:cNvSpPr txBox="1">
                <a:spLocks noChangeArrowheads="1"/>
              </p:cNvSpPr>
              <p:nvPr/>
            </p:nvSpPr>
            <p:spPr bwMode="auto">
              <a:xfrm>
                <a:off x="4091137" y="5530061"/>
                <a:ext cx="3223394" cy="183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685345" eaLnBrk="1" fontAlgn="base" hangingPunct="1">
                  <a:lnSpc>
                    <a:spcPct val="80000"/>
                  </a:lnSpc>
                  <a:spcBef>
                    <a:spcPts val="450"/>
                  </a:spcBef>
                  <a:spcAft>
                    <a:spcPts val="450"/>
                  </a:spcAft>
                  <a:defRPr/>
                </a:pPr>
                <a:r>
                  <a:rPr lang="en-US" sz="1350" b="1" dirty="0">
                    <a:solidFill>
                      <a:srgbClr val="FFFFFF"/>
                    </a:solidFill>
                    <a:latin typeface="Calibri" panose="020F0502020204030204"/>
                  </a:rPr>
                  <a:t>Type II Receptor</a:t>
                </a:r>
                <a:r>
                  <a:rPr lang="en-US" sz="1350" b="1" baseline="30000" dirty="0">
                    <a:solidFill>
                      <a:srgbClr val="FFFFFF"/>
                    </a:solidFill>
                    <a:latin typeface="Calibri" panose="020F0502020204030204"/>
                  </a:rPr>
                  <a:t>1,2</a:t>
                </a:r>
                <a:endParaRPr lang="en-US" sz="1350" b="1" dirty="0">
                  <a:solidFill>
                    <a:srgbClr val="FFFFFF"/>
                  </a:solidFill>
                  <a:latin typeface="Calibri" panose="020F0502020204030204"/>
                </a:endParaRPr>
              </a:p>
              <a:p>
                <a:pPr algn="ctr" defTabSz="685345" eaLnBrk="1" fontAlgn="base" hangingPunct="1">
                  <a:lnSpc>
                    <a:spcPct val="80000"/>
                  </a:lnSpc>
                  <a:spcBef>
                    <a:spcPts val="450"/>
                  </a:spcBef>
                  <a:spcAft>
                    <a:spcPct val="0"/>
                  </a:spcAft>
                  <a:defRPr/>
                </a:pPr>
                <a:r>
                  <a:rPr lang="en-US" sz="1200" dirty="0">
                    <a:solidFill>
                      <a:srgbClr val="FFFFFF"/>
                    </a:solidFill>
                    <a:latin typeface="Calibri" panose="020F0502020204030204"/>
                  </a:rPr>
                  <a:t>Epithelial cells,</a:t>
                </a:r>
                <a:br>
                  <a:rPr lang="en-US" sz="1200" dirty="0">
                    <a:solidFill>
                      <a:srgbClr val="FFFFFF"/>
                    </a:solidFill>
                    <a:latin typeface="Calibri" panose="020F0502020204030204"/>
                  </a:rPr>
                </a:br>
                <a:r>
                  <a:rPr lang="en-US" sz="1200" dirty="0">
                    <a:solidFill>
                      <a:srgbClr val="FFFFFF"/>
                    </a:solidFill>
                    <a:latin typeface="Calibri" panose="020F0502020204030204"/>
                  </a:rPr>
                  <a:t>smooth muscle cells,</a:t>
                </a:r>
                <a:br>
                  <a:rPr lang="en-US" sz="1200" dirty="0">
                    <a:solidFill>
                      <a:srgbClr val="FFFFFF"/>
                    </a:solidFill>
                    <a:latin typeface="Calibri" panose="020F0502020204030204"/>
                  </a:rPr>
                </a:br>
                <a:r>
                  <a:rPr lang="en-US" sz="1200" dirty="0">
                    <a:solidFill>
                      <a:srgbClr val="FFFFFF"/>
                    </a:solidFill>
                    <a:latin typeface="Calibri" panose="020F0502020204030204"/>
                  </a:rPr>
                  <a:t>fibroblasts, monocytes, </a:t>
                </a:r>
                <a:endParaRPr lang="el-GR" sz="1200" dirty="0">
                  <a:solidFill>
                    <a:srgbClr val="FFFFFF"/>
                  </a:solidFill>
                  <a:latin typeface="Calibri" panose="020F0502020204030204"/>
                </a:endParaRPr>
              </a:p>
              <a:p>
                <a:pPr algn="ctr" defTabSz="685345" eaLnBrk="1" fontAlgn="base" hangingPunct="1">
                  <a:lnSpc>
                    <a:spcPct val="80000"/>
                  </a:lnSpc>
                  <a:spcBef>
                    <a:spcPts val="450"/>
                  </a:spcBef>
                  <a:spcAft>
                    <a:spcPct val="0"/>
                  </a:spcAft>
                  <a:defRPr/>
                </a:pPr>
                <a:r>
                  <a:rPr lang="en-US" sz="1200" dirty="0">
                    <a:solidFill>
                      <a:srgbClr val="FFFFFF"/>
                    </a:solidFill>
                    <a:latin typeface="Calibri" panose="020F0502020204030204"/>
                  </a:rPr>
                  <a:t>activated B cells</a:t>
                </a:r>
              </a:p>
            </p:txBody>
          </p:sp>
          <p:grpSp>
            <p:nvGrpSpPr>
              <p:cNvPr id="7" name="Group 3"/>
              <p:cNvGrpSpPr>
                <a:grpSpLocks/>
              </p:cNvGrpSpPr>
              <p:nvPr/>
            </p:nvGrpSpPr>
            <p:grpSpPr bwMode="auto">
              <a:xfrm>
                <a:off x="2363788" y="2681288"/>
                <a:ext cx="533400" cy="935037"/>
                <a:chOff x="1351290" y="2498531"/>
                <a:chExt cx="532752" cy="933592"/>
              </a:xfrm>
            </p:grpSpPr>
            <p:sp>
              <p:nvSpPr>
                <p:cNvPr id="104" name="Rectangle 484"/>
                <p:cNvSpPr>
                  <a:spLocks noChangeArrowheads="1"/>
                </p:cNvSpPr>
                <p:nvPr/>
              </p:nvSpPr>
              <p:spPr bwMode="auto">
                <a:xfrm rot="6042001">
                  <a:off x="1428805" y="2778407"/>
                  <a:ext cx="648810" cy="89058"/>
                </a:xfrm>
                <a:prstGeom prst="rect">
                  <a:avLst/>
                </a:prstGeom>
                <a:solidFill>
                  <a:srgbClr val="FF0D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685345" eaLnBrk="0" fontAlgn="base" hangingPunct="0">
                    <a:spcBef>
                      <a:spcPct val="0"/>
                    </a:spcBef>
                    <a:spcAft>
                      <a:spcPct val="0"/>
                    </a:spcAft>
                    <a:defRPr/>
                  </a:pPr>
                  <a:endParaRPr lang="en-US" sz="2100" dirty="0">
                    <a:solidFill>
                      <a:srgbClr val="000000"/>
                    </a:solidFill>
                    <a:latin typeface="Calibri" panose="020F0502020204030204"/>
                  </a:endParaRPr>
                </a:p>
              </p:txBody>
            </p:sp>
            <p:sp>
              <p:nvSpPr>
                <p:cNvPr id="105" name="Rectangle 485"/>
                <p:cNvSpPr>
                  <a:spLocks noChangeArrowheads="1"/>
                </p:cNvSpPr>
                <p:nvPr/>
              </p:nvSpPr>
              <p:spPr bwMode="auto">
                <a:xfrm rot="9305851">
                  <a:off x="1351290" y="3101150"/>
                  <a:ext cx="381676" cy="101774"/>
                </a:xfrm>
                <a:prstGeom prst="rect">
                  <a:avLst/>
                </a:prstGeom>
                <a:solidFill>
                  <a:srgbClr val="FF0D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685345" eaLnBrk="0" fontAlgn="base" hangingPunct="0">
                    <a:spcBef>
                      <a:spcPct val="0"/>
                    </a:spcBef>
                    <a:spcAft>
                      <a:spcPct val="0"/>
                    </a:spcAft>
                    <a:defRPr/>
                  </a:pPr>
                  <a:endParaRPr lang="en-US" sz="2100" dirty="0">
                    <a:solidFill>
                      <a:srgbClr val="000000"/>
                    </a:solidFill>
                    <a:latin typeface="Calibri" panose="020F0502020204030204"/>
                  </a:endParaRPr>
                </a:p>
              </p:txBody>
            </p:sp>
            <p:sp>
              <p:nvSpPr>
                <p:cNvPr id="106" name="Rectangle 486"/>
                <p:cNvSpPr>
                  <a:spLocks noChangeArrowheads="1"/>
                </p:cNvSpPr>
                <p:nvPr/>
              </p:nvSpPr>
              <p:spPr bwMode="auto">
                <a:xfrm rot="-7758550">
                  <a:off x="1642317" y="3190398"/>
                  <a:ext cx="381676" cy="101774"/>
                </a:xfrm>
                <a:prstGeom prst="rect">
                  <a:avLst/>
                </a:prstGeom>
                <a:solidFill>
                  <a:srgbClr val="FF0D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685345" eaLnBrk="0" fontAlgn="base" hangingPunct="0">
                    <a:spcBef>
                      <a:spcPct val="0"/>
                    </a:spcBef>
                    <a:spcAft>
                      <a:spcPct val="0"/>
                    </a:spcAft>
                    <a:defRPr/>
                  </a:pPr>
                  <a:endParaRPr lang="en-US" sz="2100" dirty="0">
                    <a:solidFill>
                      <a:srgbClr val="000000"/>
                    </a:solidFill>
                    <a:latin typeface="Calibri" panose="020F0502020204030204"/>
                  </a:endParaRPr>
                </a:p>
              </p:txBody>
            </p:sp>
          </p:grpSp>
          <p:grpSp>
            <p:nvGrpSpPr>
              <p:cNvPr id="8" name="Group 18436"/>
              <p:cNvGrpSpPr>
                <a:grpSpLocks/>
              </p:cNvGrpSpPr>
              <p:nvPr/>
            </p:nvGrpSpPr>
            <p:grpSpPr bwMode="auto">
              <a:xfrm>
                <a:off x="2879725" y="2314575"/>
                <a:ext cx="219075" cy="509588"/>
                <a:chOff x="4462463" y="6276517"/>
                <a:chExt cx="219075" cy="581483"/>
              </a:xfrm>
            </p:grpSpPr>
            <p:cxnSp>
              <p:nvCxnSpPr>
                <p:cNvPr id="102" name="Straight Connector 22"/>
                <p:cNvCxnSpPr>
                  <a:cxnSpLocks noChangeShapeType="1"/>
                </p:cNvCxnSpPr>
                <p:nvPr/>
              </p:nvCxnSpPr>
              <p:spPr bwMode="auto">
                <a:xfrm>
                  <a:off x="4572000" y="6276517"/>
                  <a:ext cx="0" cy="581483"/>
                </a:xfrm>
                <a:prstGeom prst="line">
                  <a:avLst/>
                </a:prstGeom>
                <a:noFill/>
                <a:ln w="9525" algn="ctr">
                  <a:solidFill>
                    <a:schemeClr val="tx1"/>
                  </a:solidFill>
                  <a:round/>
                  <a:headEnd/>
                  <a:tailEnd/>
                </a:ln>
              </p:spPr>
            </p:cxnSp>
            <p:cxnSp>
              <p:nvCxnSpPr>
                <p:cNvPr id="103" name="Straight Connector 18433"/>
                <p:cNvCxnSpPr>
                  <a:cxnSpLocks noChangeShapeType="1"/>
                </p:cNvCxnSpPr>
                <p:nvPr/>
              </p:nvCxnSpPr>
              <p:spPr bwMode="auto">
                <a:xfrm>
                  <a:off x="4462463" y="6858000"/>
                  <a:ext cx="219075" cy="0"/>
                </a:xfrm>
                <a:prstGeom prst="line">
                  <a:avLst/>
                </a:prstGeom>
                <a:noFill/>
                <a:ln w="9525" algn="ctr">
                  <a:solidFill>
                    <a:schemeClr val="tx1"/>
                  </a:solidFill>
                  <a:round/>
                  <a:headEnd/>
                  <a:tailEnd/>
                </a:ln>
              </p:spPr>
            </p:cxnSp>
          </p:grpSp>
          <p:grpSp>
            <p:nvGrpSpPr>
              <p:cNvPr id="9" name="Group 39"/>
              <p:cNvGrpSpPr>
                <a:grpSpLocks/>
              </p:cNvGrpSpPr>
              <p:nvPr/>
            </p:nvGrpSpPr>
            <p:grpSpPr bwMode="auto">
              <a:xfrm>
                <a:off x="5808663" y="2314575"/>
                <a:ext cx="219075" cy="509588"/>
                <a:chOff x="4462463" y="6276517"/>
                <a:chExt cx="219075" cy="581483"/>
              </a:xfrm>
            </p:grpSpPr>
            <p:cxnSp>
              <p:nvCxnSpPr>
                <p:cNvPr id="100" name="Straight Connector 40"/>
                <p:cNvCxnSpPr>
                  <a:cxnSpLocks noChangeShapeType="1"/>
                </p:cNvCxnSpPr>
                <p:nvPr/>
              </p:nvCxnSpPr>
              <p:spPr bwMode="auto">
                <a:xfrm>
                  <a:off x="4572000" y="6276517"/>
                  <a:ext cx="0" cy="581483"/>
                </a:xfrm>
                <a:prstGeom prst="line">
                  <a:avLst/>
                </a:prstGeom>
                <a:noFill/>
                <a:ln w="9525" algn="ctr">
                  <a:solidFill>
                    <a:schemeClr val="tx1"/>
                  </a:solidFill>
                  <a:round/>
                  <a:headEnd/>
                  <a:tailEnd/>
                </a:ln>
              </p:spPr>
            </p:cxnSp>
            <p:cxnSp>
              <p:nvCxnSpPr>
                <p:cNvPr id="101" name="Straight Connector 41"/>
                <p:cNvCxnSpPr>
                  <a:cxnSpLocks noChangeShapeType="1"/>
                </p:cNvCxnSpPr>
                <p:nvPr/>
              </p:nvCxnSpPr>
              <p:spPr bwMode="auto">
                <a:xfrm>
                  <a:off x="4462463" y="6858000"/>
                  <a:ext cx="219075" cy="0"/>
                </a:xfrm>
                <a:prstGeom prst="line">
                  <a:avLst/>
                </a:prstGeom>
                <a:noFill/>
                <a:ln w="9525" algn="ctr">
                  <a:solidFill>
                    <a:schemeClr val="tx1"/>
                  </a:solidFill>
                  <a:round/>
                  <a:headEnd/>
                  <a:tailEnd/>
                </a:ln>
              </p:spPr>
            </p:cxnSp>
          </p:grpSp>
          <p:grpSp>
            <p:nvGrpSpPr>
              <p:cNvPr id="10" name="Group 14"/>
              <p:cNvGrpSpPr>
                <a:grpSpLocks/>
              </p:cNvGrpSpPr>
              <p:nvPr/>
            </p:nvGrpSpPr>
            <p:grpSpPr bwMode="auto">
              <a:xfrm>
                <a:off x="5365750" y="2671763"/>
                <a:ext cx="533400" cy="933450"/>
                <a:chOff x="1351290" y="2498531"/>
                <a:chExt cx="532752" cy="933592"/>
              </a:xfrm>
            </p:grpSpPr>
            <p:sp>
              <p:nvSpPr>
                <p:cNvPr id="97" name="Rectangle 484"/>
                <p:cNvSpPr>
                  <a:spLocks noChangeArrowheads="1"/>
                </p:cNvSpPr>
                <p:nvPr/>
              </p:nvSpPr>
              <p:spPr bwMode="auto">
                <a:xfrm rot="6042001">
                  <a:off x="1428805" y="2778407"/>
                  <a:ext cx="648810" cy="89058"/>
                </a:xfrm>
                <a:prstGeom prst="rect">
                  <a:avLst/>
                </a:prstGeom>
                <a:solidFill>
                  <a:srgbClr val="FF0D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685345" eaLnBrk="0" fontAlgn="base" hangingPunct="0">
                    <a:spcBef>
                      <a:spcPct val="0"/>
                    </a:spcBef>
                    <a:spcAft>
                      <a:spcPct val="0"/>
                    </a:spcAft>
                    <a:defRPr/>
                  </a:pPr>
                  <a:endParaRPr lang="en-US" sz="2100" dirty="0">
                    <a:solidFill>
                      <a:srgbClr val="000000"/>
                    </a:solidFill>
                    <a:latin typeface="Calibri" panose="020F0502020204030204"/>
                  </a:endParaRPr>
                </a:p>
              </p:txBody>
            </p:sp>
            <p:sp>
              <p:nvSpPr>
                <p:cNvPr id="98" name="Rectangle 485"/>
                <p:cNvSpPr>
                  <a:spLocks noChangeArrowheads="1"/>
                </p:cNvSpPr>
                <p:nvPr/>
              </p:nvSpPr>
              <p:spPr bwMode="auto">
                <a:xfrm rot="9305851">
                  <a:off x="1351290" y="3101150"/>
                  <a:ext cx="381676" cy="101774"/>
                </a:xfrm>
                <a:prstGeom prst="rect">
                  <a:avLst/>
                </a:prstGeom>
                <a:solidFill>
                  <a:srgbClr val="FF0D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685345" eaLnBrk="0" fontAlgn="base" hangingPunct="0">
                    <a:spcBef>
                      <a:spcPct val="0"/>
                    </a:spcBef>
                    <a:spcAft>
                      <a:spcPct val="0"/>
                    </a:spcAft>
                    <a:defRPr/>
                  </a:pPr>
                  <a:endParaRPr lang="en-US" sz="2100" dirty="0">
                    <a:solidFill>
                      <a:srgbClr val="000000"/>
                    </a:solidFill>
                    <a:latin typeface="Calibri" panose="020F0502020204030204"/>
                  </a:endParaRPr>
                </a:p>
              </p:txBody>
            </p:sp>
            <p:sp>
              <p:nvSpPr>
                <p:cNvPr id="99" name="Rectangle 486"/>
                <p:cNvSpPr>
                  <a:spLocks noChangeArrowheads="1"/>
                </p:cNvSpPr>
                <p:nvPr/>
              </p:nvSpPr>
              <p:spPr bwMode="auto">
                <a:xfrm rot="-7758550">
                  <a:off x="1642317" y="3190398"/>
                  <a:ext cx="381676" cy="101774"/>
                </a:xfrm>
                <a:prstGeom prst="rect">
                  <a:avLst/>
                </a:prstGeom>
                <a:solidFill>
                  <a:srgbClr val="FF0D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685345" eaLnBrk="0" fontAlgn="base" hangingPunct="0">
                    <a:spcBef>
                      <a:spcPct val="0"/>
                    </a:spcBef>
                    <a:spcAft>
                      <a:spcPct val="0"/>
                    </a:spcAft>
                    <a:defRPr/>
                  </a:pPr>
                  <a:endParaRPr lang="en-US" sz="2100" dirty="0">
                    <a:solidFill>
                      <a:srgbClr val="000000"/>
                    </a:solidFill>
                    <a:latin typeface="Calibri" panose="020F0502020204030204"/>
                  </a:endParaRPr>
                </a:p>
              </p:txBody>
            </p:sp>
          </p:grpSp>
          <p:grpSp>
            <p:nvGrpSpPr>
              <p:cNvPr id="11" name="Group 42"/>
              <p:cNvGrpSpPr>
                <a:grpSpLocks/>
              </p:cNvGrpSpPr>
              <p:nvPr/>
            </p:nvGrpSpPr>
            <p:grpSpPr bwMode="auto">
              <a:xfrm rot="17426710">
                <a:off x="3684893" y="1574024"/>
                <a:ext cx="927861" cy="1851240"/>
                <a:chOff x="4108069" y="5918382"/>
                <a:chExt cx="927861" cy="918817"/>
              </a:xfrm>
            </p:grpSpPr>
            <p:cxnSp>
              <p:nvCxnSpPr>
                <p:cNvPr id="95" name="Straight Connector 43"/>
                <p:cNvCxnSpPr>
                  <a:cxnSpLocks noChangeShapeType="1"/>
                </p:cNvCxnSpPr>
                <p:nvPr/>
              </p:nvCxnSpPr>
              <p:spPr bwMode="auto">
                <a:xfrm rot="3747672">
                  <a:off x="4130404" y="5896047"/>
                  <a:ext cx="883192" cy="927861"/>
                </a:xfrm>
                <a:prstGeom prst="line">
                  <a:avLst/>
                </a:prstGeom>
                <a:noFill/>
                <a:ln w="9525" algn="ctr">
                  <a:solidFill>
                    <a:schemeClr val="tx1"/>
                  </a:solidFill>
                  <a:round/>
                  <a:headEnd/>
                  <a:tailEnd/>
                </a:ln>
              </p:spPr>
            </p:cxnSp>
            <p:cxnSp>
              <p:nvCxnSpPr>
                <p:cNvPr id="96" name="Straight Connector 44"/>
                <p:cNvCxnSpPr>
                  <a:cxnSpLocks noChangeShapeType="1"/>
                </p:cNvCxnSpPr>
                <p:nvPr/>
              </p:nvCxnSpPr>
              <p:spPr bwMode="auto">
                <a:xfrm>
                  <a:off x="4612379" y="6837199"/>
                  <a:ext cx="219075" cy="0"/>
                </a:xfrm>
                <a:prstGeom prst="line">
                  <a:avLst/>
                </a:prstGeom>
                <a:noFill/>
                <a:ln w="9525" algn="ctr">
                  <a:solidFill>
                    <a:schemeClr val="tx1"/>
                  </a:solidFill>
                  <a:round/>
                  <a:headEnd/>
                  <a:tailEnd/>
                </a:ln>
              </p:spPr>
            </p:cxnSp>
          </p:grpSp>
          <p:grpSp>
            <p:nvGrpSpPr>
              <p:cNvPr id="12" name="Group 84"/>
              <p:cNvGrpSpPr/>
              <p:nvPr/>
            </p:nvGrpSpPr>
            <p:grpSpPr>
              <a:xfrm>
                <a:off x="1714500" y="1613694"/>
                <a:ext cx="2301875" cy="4037806"/>
                <a:chOff x="1714500" y="1613694"/>
                <a:chExt cx="2301875" cy="4037806"/>
              </a:xfrm>
            </p:grpSpPr>
            <p:pic>
              <p:nvPicPr>
                <p:cNvPr id="91"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714500" y="3733800"/>
                  <a:ext cx="23018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2749624" y="1613694"/>
                  <a:ext cx="462288" cy="70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2486025" y="3367387"/>
                  <a:ext cx="428626" cy="37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3079752" y="3367387"/>
                  <a:ext cx="373061" cy="42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85"/>
              <p:cNvGrpSpPr/>
              <p:nvPr/>
            </p:nvGrpSpPr>
            <p:grpSpPr>
              <a:xfrm>
                <a:off x="4835525" y="1613695"/>
                <a:ext cx="2508250" cy="4037805"/>
                <a:chOff x="4835525" y="1613695"/>
                <a:chExt cx="2508250" cy="4037805"/>
              </a:xfrm>
            </p:grpSpPr>
            <p:pic>
              <p:nvPicPr>
                <p:cNvPr id="87" name="Picture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4835525" y="3367387"/>
                  <a:ext cx="2508250" cy="228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auto">
                <a:xfrm>
                  <a:off x="5654564" y="1897853"/>
                  <a:ext cx="435086"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bwMode="auto">
                <a:xfrm>
                  <a:off x="6105526" y="3043397"/>
                  <a:ext cx="438150" cy="35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bwMode="auto">
                <a:xfrm>
                  <a:off x="5654563" y="1613695"/>
                  <a:ext cx="546211" cy="59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107" name="Straight Connector 22"/>
            <p:cNvCxnSpPr>
              <a:cxnSpLocks noChangeShapeType="1"/>
            </p:cNvCxnSpPr>
            <p:nvPr/>
          </p:nvCxnSpPr>
          <p:spPr bwMode="auto">
            <a:xfrm>
              <a:off x="3236749" y="1613624"/>
              <a:ext cx="0" cy="323598"/>
            </a:xfrm>
            <a:prstGeom prst="line">
              <a:avLst/>
            </a:prstGeom>
            <a:noFill/>
            <a:ln w="9525" algn="ctr">
              <a:solidFill>
                <a:schemeClr val="bg1"/>
              </a:solidFill>
              <a:round/>
              <a:headEnd/>
              <a:tailEnd/>
            </a:ln>
          </p:spPr>
        </p:cxnSp>
        <p:cxnSp>
          <p:nvCxnSpPr>
            <p:cNvPr id="108" name="Straight Connector 18433"/>
            <p:cNvCxnSpPr>
              <a:cxnSpLocks noChangeShapeType="1"/>
            </p:cNvCxnSpPr>
            <p:nvPr/>
          </p:nvCxnSpPr>
          <p:spPr bwMode="auto">
            <a:xfrm>
              <a:off x="3144005" y="1937222"/>
              <a:ext cx="185489" cy="0"/>
            </a:xfrm>
            <a:prstGeom prst="line">
              <a:avLst/>
            </a:prstGeom>
            <a:noFill/>
            <a:ln w="9525" algn="ctr">
              <a:solidFill>
                <a:schemeClr val="bg1"/>
              </a:solidFill>
              <a:round/>
              <a:headEnd/>
              <a:tailEnd/>
            </a:ln>
          </p:spPr>
        </p:cxnSp>
        <p:cxnSp>
          <p:nvCxnSpPr>
            <p:cNvPr id="109" name="Straight Connector 40"/>
            <p:cNvCxnSpPr>
              <a:cxnSpLocks noChangeShapeType="1"/>
            </p:cNvCxnSpPr>
            <p:nvPr/>
          </p:nvCxnSpPr>
          <p:spPr bwMode="auto">
            <a:xfrm>
              <a:off x="5707130" y="1610449"/>
              <a:ext cx="3768" cy="194476"/>
            </a:xfrm>
            <a:prstGeom prst="line">
              <a:avLst/>
            </a:prstGeom>
            <a:noFill/>
            <a:ln w="9525" algn="ctr">
              <a:solidFill>
                <a:schemeClr val="bg1"/>
              </a:solidFill>
              <a:round/>
              <a:headEnd/>
              <a:tailEnd/>
            </a:ln>
          </p:spPr>
        </p:cxnSp>
        <p:cxnSp>
          <p:nvCxnSpPr>
            <p:cNvPr id="110" name="Straight Connector 41"/>
            <p:cNvCxnSpPr>
              <a:cxnSpLocks noChangeShapeType="1"/>
            </p:cNvCxnSpPr>
            <p:nvPr/>
          </p:nvCxnSpPr>
          <p:spPr bwMode="auto">
            <a:xfrm>
              <a:off x="5614386" y="1807047"/>
              <a:ext cx="185489" cy="0"/>
            </a:xfrm>
            <a:prstGeom prst="line">
              <a:avLst/>
            </a:prstGeom>
            <a:noFill/>
            <a:ln w="9525" algn="ctr">
              <a:solidFill>
                <a:schemeClr val="bg1"/>
              </a:solidFill>
              <a:round/>
              <a:headEnd/>
              <a:tailEnd/>
            </a:ln>
          </p:spPr>
        </p:cxnSp>
        <p:cxnSp>
          <p:nvCxnSpPr>
            <p:cNvPr id="111" name="Straight Connector 43"/>
            <p:cNvCxnSpPr>
              <a:cxnSpLocks noChangeShapeType="1"/>
            </p:cNvCxnSpPr>
            <p:nvPr/>
          </p:nvCxnSpPr>
          <p:spPr bwMode="auto">
            <a:xfrm rot="21174382">
              <a:off x="3436739" y="1425927"/>
              <a:ext cx="1506655" cy="589209"/>
            </a:xfrm>
            <a:prstGeom prst="line">
              <a:avLst/>
            </a:prstGeom>
            <a:noFill/>
            <a:ln w="9525" algn="ctr">
              <a:solidFill>
                <a:schemeClr val="bg1"/>
              </a:solidFill>
              <a:round/>
              <a:headEnd/>
              <a:tailEnd/>
            </a:ln>
          </p:spPr>
        </p:cxnSp>
        <p:cxnSp>
          <p:nvCxnSpPr>
            <p:cNvPr id="112" name="Straight Connector 44"/>
            <p:cNvCxnSpPr>
              <a:cxnSpLocks noChangeShapeType="1"/>
            </p:cNvCxnSpPr>
            <p:nvPr/>
          </p:nvCxnSpPr>
          <p:spPr bwMode="auto">
            <a:xfrm rot="17426710">
              <a:off x="4916581" y="1915703"/>
              <a:ext cx="139117" cy="0"/>
            </a:xfrm>
            <a:prstGeom prst="line">
              <a:avLst/>
            </a:prstGeom>
            <a:noFill/>
            <a:ln w="9525" algn="ctr">
              <a:solidFill>
                <a:schemeClr val="bg1"/>
              </a:solidFill>
              <a:round/>
              <a:headEnd/>
              <a:tailEnd/>
            </a:ln>
          </p:spPr>
        </p:cxnSp>
      </p:grpSp>
      <p:sp>
        <p:nvSpPr>
          <p:cNvPr id="49" name="Rectangle 48">
            <a:extLst>
              <a:ext uri="{FF2B5EF4-FFF2-40B4-BE49-F238E27FC236}">
                <a16:creationId xmlns:a16="http://schemas.microsoft.com/office/drawing/2014/main" id="{B58DA8AC-5365-4457-A45A-0340E700468A}"/>
              </a:ext>
            </a:extLst>
          </p:cNvPr>
          <p:cNvSpPr/>
          <p:nvPr/>
        </p:nvSpPr>
        <p:spPr>
          <a:xfrm>
            <a:off x="5818228" y="2191011"/>
            <a:ext cx="1941671" cy="126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648000" rtlCol="0" anchor="ctr"/>
          <a:lstStyle/>
          <a:p>
            <a:pPr marL="742950" algn="r" defTabSz="685800">
              <a:defRPr/>
            </a:pPr>
            <a:endParaRPr lang="en-US" sz="1350" spc="-30" dirty="0">
              <a:solidFill>
                <a:prstClr val="white"/>
              </a:solidFill>
              <a:latin typeface="Calibri" panose="020F0502020204030204"/>
            </a:endParaRPr>
          </a:p>
        </p:txBody>
      </p:sp>
      <p:sp>
        <p:nvSpPr>
          <p:cNvPr id="47" name="Content Placeholder 5"/>
          <p:cNvSpPr txBox="1">
            <a:spLocks/>
          </p:cNvSpPr>
          <p:nvPr/>
        </p:nvSpPr>
        <p:spPr>
          <a:xfrm>
            <a:off x="4916452" y="2431374"/>
            <a:ext cx="2989118" cy="2686050"/>
          </a:xfrm>
          <a:prstGeom prst="rect">
            <a:avLst/>
          </a:prstGeom>
        </p:spPr>
        <p:txBody>
          <a:bodyPr>
            <a:normAutofit/>
          </a:bodyPr>
          <a:lstStyle>
            <a:lvl1pPr marL="0" indent="0" algn="l" defTabSz="914400" rtl="0" eaLnBrk="1" latinLnBrk="0" hangingPunct="1">
              <a:lnSpc>
                <a:spcPct val="90000"/>
              </a:lnSpc>
              <a:spcBef>
                <a:spcPts val="2400"/>
              </a:spcBef>
              <a:buFont typeface="Arial" panose="020B0604020202020204" pitchFamily="34" charset="0"/>
              <a:buNone/>
              <a:defRPr sz="2000" kern="1200">
                <a:solidFill>
                  <a:schemeClr val="accent2">
                    <a:lumMod val="75000"/>
                  </a:schemeClr>
                </a:solidFill>
                <a:latin typeface="+mn-lt"/>
                <a:ea typeface="+mn-ea"/>
                <a:cs typeface="+mn-cs"/>
              </a:defRPr>
            </a:lvl1pPr>
            <a:lvl2pPr marL="180975" indent="-180975" algn="l" defTabSz="914400" rtl="0" eaLnBrk="1" latinLnBrk="0" hangingPunct="1">
              <a:lnSpc>
                <a:spcPct val="90000"/>
              </a:lnSpc>
              <a:spcBef>
                <a:spcPts val="1200"/>
              </a:spcBef>
              <a:buFont typeface="Arial" panose="020B0604020202020204" pitchFamily="34" charset="0"/>
              <a:buChar char="•"/>
              <a:tabLst/>
              <a:defRPr sz="1800" kern="1200">
                <a:solidFill>
                  <a:schemeClr val="accent2">
                    <a:lumMod val="75000"/>
                  </a:schemeClr>
                </a:solidFill>
                <a:latin typeface="+mn-lt"/>
                <a:ea typeface="+mn-ea"/>
                <a:cs typeface="+mn-cs"/>
              </a:defRPr>
            </a:lvl2pPr>
            <a:lvl3pPr marL="361950" indent="-180975" algn="l" defTabSz="914400" rtl="0" eaLnBrk="1" latinLnBrk="0" hangingPunct="1">
              <a:lnSpc>
                <a:spcPct val="90000"/>
              </a:lnSpc>
              <a:spcBef>
                <a:spcPts val="600"/>
              </a:spcBef>
              <a:buClr>
                <a:schemeClr val="tx2"/>
              </a:buClr>
              <a:buFont typeface="Calibri" panose="020F0502020204030204" pitchFamily="34" charset="0"/>
              <a:buChar char="‒"/>
              <a:tabLst/>
              <a:defRPr sz="1600" kern="1200">
                <a:solidFill>
                  <a:schemeClr val="accent2">
                    <a:lumMod val="75000"/>
                  </a:schemeClr>
                </a:solidFill>
                <a:latin typeface="+mn-lt"/>
                <a:ea typeface="+mn-ea"/>
                <a:cs typeface="+mn-cs"/>
              </a:defRPr>
            </a:lvl3pPr>
            <a:lvl4pPr marL="533400" indent="-160338" algn="l" defTabSz="914400" rtl="0" eaLnBrk="1" latinLnBrk="0" hangingPunct="1">
              <a:lnSpc>
                <a:spcPct val="90000"/>
              </a:lnSpc>
              <a:spcBef>
                <a:spcPts val="400"/>
              </a:spcBef>
              <a:buSzPct val="118000"/>
              <a:buFont typeface="Calibri" panose="020F0502020204030204" pitchFamily="34" charset="0"/>
              <a:buChar char="‐"/>
              <a:defRPr sz="14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1800"/>
              </a:spcBef>
            </a:pPr>
            <a:r>
              <a:rPr lang="el-GR" sz="1800" b="1" dirty="0">
                <a:solidFill>
                  <a:prstClr val="black"/>
                </a:solidFill>
                <a:latin typeface="Calibri" panose="020F0502020204030204"/>
              </a:rPr>
              <a:t>Το dupilumab είναι ένα πλήρως ανθρώπινο μονοκλωνικό αντίσωμα έναντι του υποδοχέα άλφα της ιντερλευκίνης (IL)-4 που αναστέλλει τη</a:t>
            </a:r>
            <a:r>
              <a:rPr lang="en-US" sz="1800" b="1" dirty="0">
                <a:solidFill>
                  <a:prstClr val="black"/>
                </a:solidFill>
                <a:latin typeface="Calibri" panose="020F0502020204030204"/>
              </a:rPr>
              <a:t> </a:t>
            </a:r>
            <a:r>
              <a:rPr lang="el-GR" sz="1800" b="1" dirty="0">
                <a:solidFill>
                  <a:prstClr val="black"/>
                </a:solidFill>
                <a:latin typeface="Calibri" panose="020F0502020204030204"/>
              </a:rPr>
              <a:t>σηματοδότηση μέσω των IL-4/IL-13</a:t>
            </a:r>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1091696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Rectangle 1142">
            <a:extLst>
              <a:ext uri="{FF2B5EF4-FFF2-40B4-BE49-F238E27FC236}">
                <a16:creationId xmlns:a16="http://schemas.microsoft.com/office/drawing/2014/main" id="{4396ABB8-1153-460A-85AF-4CDBDAE67400}"/>
              </a:ext>
            </a:extLst>
          </p:cNvPr>
          <p:cNvSpPr/>
          <p:nvPr/>
        </p:nvSpPr>
        <p:spPr>
          <a:xfrm>
            <a:off x="5391745" y="3005987"/>
            <a:ext cx="679550" cy="475059"/>
          </a:xfrm>
          <a:prstGeom prst="rect">
            <a:avLst/>
          </a:prstGeom>
          <a:solidFill>
            <a:srgbClr val="DCDCC8"/>
          </a:solidFill>
        </p:spPr>
        <p:txBody>
          <a:bodyPr wrap="none" lIns="0" tIns="0" rIns="0" bIns="0" anchor="ctr"/>
          <a:lstStyle/>
          <a:p>
            <a:pPr algn="ctr" defTabSz="685800">
              <a:defRPr/>
            </a:pPr>
            <a:endParaRPr lang="en-US" sz="1350" kern="0" dirty="0" err="1">
              <a:solidFill>
                <a:srgbClr val="44546A">
                  <a:lumMod val="10000"/>
                </a:srgbClr>
              </a:solidFill>
              <a:latin typeface="Calibri" panose="020F0502020204030204"/>
              <a:ea typeface="ＭＳ Ｐゴシック" charset="-128"/>
            </a:endParaRPr>
          </a:p>
        </p:txBody>
      </p:sp>
      <p:sp>
        <p:nvSpPr>
          <p:cNvPr id="1142" name="Rectangle 1141">
            <a:extLst>
              <a:ext uri="{FF2B5EF4-FFF2-40B4-BE49-F238E27FC236}">
                <a16:creationId xmlns:a16="http://schemas.microsoft.com/office/drawing/2014/main" id="{8F4E32B3-34E7-475E-89D9-9FC922B04537}"/>
              </a:ext>
            </a:extLst>
          </p:cNvPr>
          <p:cNvSpPr/>
          <p:nvPr/>
        </p:nvSpPr>
        <p:spPr>
          <a:xfrm>
            <a:off x="4476454" y="3004798"/>
            <a:ext cx="679549" cy="475060"/>
          </a:xfrm>
          <a:prstGeom prst="rect">
            <a:avLst/>
          </a:prstGeom>
          <a:solidFill>
            <a:srgbClr val="DCDCC8"/>
          </a:solidFill>
        </p:spPr>
        <p:txBody>
          <a:bodyPr wrap="none" lIns="0" tIns="0" rIns="0" bIns="0" anchor="ctr"/>
          <a:lstStyle/>
          <a:p>
            <a:pPr algn="ctr" defTabSz="685800">
              <a:defRPr/>
            </a:pPr>
            <a:endParaRPr lang="en-US" sz="1350" kern="0" dirty="0" err="1">
              <a:solidFill>
                <a:srgbClr val="44546A">
                  <a:lumMod val="10000"/>
                </a:srgbClr>
              </a:solidFill>
              <a:latin typeface="Calibri" panose="020F0502020204030204"/>
              <a:ea typeface="ＭＳ Ｐゴシック" charset="-128"/>
            </a:endParaRPr>
          </a:p>
        </p:txBody>
      </p:sp>
      <p:sp>
        <p:nvSpPr>
          <p:cNvPr id="1141" name="Rectangle 1140">
            <a:extLst>
              <a:ext uri="{FF2B5EF4-FFF2-40B4-BE49-F238E27FC236}">
                <a16:creationId xmlns:a16="http://schemas.microsoft.com/office/drawing/2014/main" id="{DFA0A9D5-D258-4679-B4EB-2271AD6C8F13}"/>
              </a:ext>
            </a:extLst>
          </p:cNvPr>
          <p:cNvSpPr/>
          <p:nvPr/>
        </p:nvSpPr>
        <p:spPr>
          <a:xfrm>
            <a:off x="3420964" y="2985748"/>
            <a:ext cx="680442" cy="475060"/>
          </a:xfrm>
          <a:prstGeom prst="rect">
            <a:avLst/>
          </a:prstGeom>
          <a:solidFill>
            <a:srgbClr val="DCDCC8"/>
          </a:solidFill>
        </p:spPr>
        <p:txBody>
          <a:bodyPr wrap="none" lIns="0" tIns="0" rIns="0" bIns="0" anchor="ctr"/>
          <a:lstStyle/>
          <a:p>
            <a:pPr algn="ctr" defTabSz="685800">
              <a:defRPr/>
            </a:pPr>
            <a:endParaRPr lang="en-US" sz="1350" kern="0" dirty="0" err="1">
              <a:solidFill>
                <a:srgbClr val="44546A">
                  <a:lumMod val="10000"/>
                </a:srgbClr>
              </a:solidFill>
              <a:latin typeface="Calibri" panose="020F0502020204030204"/>
              <a:ea typeface="ＭＳ Ｐゴシック" charset="-128"/>
            </a:endParaRPr>
          </a:p>
        </p:txBody>
      </p:sp>
      <p:sp>
        <p:nvSpPr>
          <p:cNvPr id="1140" name="Rectangle 1139">
            <a:extLst>
              <a:ext uri="{FF2B5EF4-FFF2-40B4-BE49-F238E27FC236}">
                <a16:creationId xmlns:a16="http://schemas.microsoft.com/office/drawing/2014/main" id="{A4F4E588-E344-4E24-805F-70BDBAEC7D86}"/>
              </a:ext>
            </a:extLst>
          </p:cNvPr>
          <p:cNvSpPr/>
          <p:nvPr/>
        </p:nvSpPr>
        <p:spPr>
          <a:xfrm>
            <a:off x="2440485" y="3010750"/>
            <a:ext cx="679549" cy="475059"/>
          </a:xfrm>
          <a:prstGeom prst="rect">
            <a:avLst/>
          </a:prstGeom>
          <a:solidFill>
            <a:srgbClr val="DCDCC8"/>
          </a:solidFill>
        </p:spPr>
        <p:txBody>
          <a:bodyPr wrap="none" lIns="0" tIns="0" rIns="0" bIns="0" anchor="ctr"/>
          <a:lstStyle/>
          <a:p>
            <a:pPr algn="ctr" defTabSz="685800">
              <a:defRPr/>
            </a:pPr>
            <a:endParaRPr lang="en-US" sz="1350" kern="0" dirty="0" err="1">
              <a:solidFill>
                <a:srgbClr val="44546A">
                  <a:lumMod val="10000"/>
                </a:srgbClr>
              </a:solidFill>
              <a:latin typeface="Calibri" panose="020F0502020204030204"/>
              <a:ea typeface="ＭＳ Ｐゴシック" charset="-128"/>
            </a:endParaRPr>
          </a:p>
        </p:txBody>
      </p:sp>
      <p:sp>
        <p:nvSpPr>
          <p:cNvPr id="1139" name="Rectangle 1138">
            <a:extLst>
              <a:ext uri="{FF2B5EF4-FFF2-40B4-BE49-F238E27FC236}">
                <a16:creationId xmlns:a16="http://schemas.microsoft.com/office/drawing/2014/main" id="{6EEA6420-D0A0-4E4A-BEA4-2EBD41E5DE97}"/>
              </a:ext>
            </a:extLst>
          </p:cNvPr>
          <p:cNvSpPr/>
          <p:nvPr/>
        </p:nvSpPr>
        <p:spPr>
          <a:xfrm>
            <a:off x="1434108" y="2998844"/>
            <a:ext cx="680442" cy="475059"/>
          </a:xfrm>
          <a:prstGeom prst="rect">
            <a:avLst/>
          </a:prstGeom>
          <a:solidFill>
            <a:srgbClr val="DCDCC8"/>
          </a:solidFill>
        </p:spPr>
        <p:txBody>
          <a:bodyPr wrap="none" lIns="0" tIns="0" rIns="0" bIns="0" anchor="ctr"/>
          <a:lstStyle/>
          <a:p>
            <a:pPr algn="ctr" defTabSz="685800">
              <a:defRPr/>
            </a:pPr>
            <a:endParaRPr lang="en-US" sz="1350" kern="0" dirty="0" err="1">
              <a:solidFill>
                <a:srgbClr val="44546A">
                  <a:lumMod val="10000"/>
                </a:srgbClr>
              </a:solidFill>
              <a:latin typeface="Calibri" panose="020F0502020204030204"/>
              <a:ea typeface="ＭＳ Ｐゴシック" charset="-128"/>
            </a:endParaRPr>
          </a:p>
        </p:txBody>
      </p:sp>
      <p:grpSp>
        <p:nvGrpSpPr>
          <p:cNvPr id="3" name="Group 930">
            <a:extLst>
              <a:ext uri="{FF2B5EF4-FFF2-40B4-BE49-F238E27FC236}">
                <a16:creationId xmlns:a16="http://schemas.microsoft.com/office/drawing/2014/main" id="{B90AD7E4-D51A-4807-9D1C-8CAE67780517}"/>
              </a:ext>
            </a:extLst>
          </p:cNvPr>
          <p:cNvGrpSpPr>
            <a:grpSpLocks/>
          </p:cNvGrpSpPr>
          <p:nvPr/>
        </p:nvGrpSpPr>
        <p:grpSpPr bwMode="auto">
          <a:xfrm>
            <a:off x="1430536" y="2820252"/>
            <a:ext cx="690266" cy="178594"/>
            <a:chOff x="6889751" y="1974850"/>
            <a:chExt cx="1227137" cy="238126"/>
          </a:xfrm>
        </p:grpSpPr>
        <p:sp>
          <p:nvSpPr>
            <p:cNvPr id="932" name="Freeform 204">
              <a:extLst>
                <a:ext uri="{FF2B5EF4-FFF2-40B4-BE49-F238E27FC236}">
                  <a16:creationId xmlns:a16="http://schemas.microsoft.com/office/drawing/2014/main" id="{AA24BE51-9705-4435-AB31-11592020DEC1}"/>
                </a:ext>
              </a:extLst>
            </p:cNvPr>
            <p:cNvSpPr>
              <a:spLocks/>
            </p:cNvSpPr>
            <p:nvPr/>
          </p:nvSpPr>
          <p:spPr bwMode="auto">
            <a:xfrm>
              <a:off x="8070850"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3" name="Freeform 205">
              <a:extLst>
                <a:ext uri="{FF2B5EF4-FFF2-40B4-BE49-F238E27FC236}">
                  <a16:creationId xmlns:a16="http://schemas.microsoft.com/office/drawing/2014/main" id="{852F9C54-6915-4BC8-BEF2-22E23F949711}"/>
                </a:ext>
              </a:extLst>
            </p:cNvPr>
            <p:cNvSpPr>
              <a:spLocks/>
            </p:cNvSpPr>
            <p:nvPr/>
          </p:nvSpPr>
          <p:spPr bwMode="auto">
            <a:xfrm>
              <a:off x="8091488"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4" name="Freeform 206">
              <a:extLst>
                <a:ext uri="{FF2B5EF4-FFF2-40B4-BE49-F238E27FC236}">
                  <a16:creationId xmlns:a16="http://schemas.microsoft.com/office/drawing/2014/main" id="{663DB72A-3805-408C-A5ED-7EF11014581C}"/>
                </a:ext>
              </a:extLst>
            </p:cNvPr>
            <p:cNvSpPr>
              <a:spLocks/>
            </p:cNvSpPr>
            <p:nvPr/>
          </p:nvSpPr>
          <p:spPr bwMode="auto">
            <a:xfrm>
              <a:off x="8062913" y="2160588"/>
              <a:ext cx="53975"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5" name="Freeform 207">
              <a:extLst>
                <a:ext uri="{FF2B5EF4-FFF2-40B4-BE49-F238E27FC236}">
                  <a16:creationId xmlns:a16="http://schemas.microsoft.com/office/drawing/2014/main" id="{7CCBE338-5735-4B0B-9DD0-06F1759A70EF}"/>
                </a:ext>
              </a:extLst>
            </p:cNvPr>
            <p:cNvSpPr>
              <a:spLocks/>
            </p:cNvSpPr>
            <p:nvPr/>
          </p:nvSpPr>
          <p:spPr bwMode="auto">
            <a:xfrm>
              <a:off x="8070850"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6" name="Freeform 208">
              <a:extLst>
                <a:ext uri="{FF2B5EF4-FFF2-40B4-BE49-F238E27FC236}">
                  <a16:creationId xmlns:a16="http://schemas.microsoft.com/office/drawing/2014/main" id="{54DC9737-8EBC-43A1-A288-2199135BC7A7}"/>
                </a:ext>
              </a:extLst>
            </p:cNvPr>
            <p:cNvSpPr>
              <a:spLocks/>
            </p:cNvSpPr>
            <p:nvPr/>
          </p:nvSpPr>
          <p:spPr bwMode="auto">
            <a:xfrm>
              <a:off x="8091488"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7" name="Freeform 209">
              <a:extLst>
                <a:ext uri="{FF2B5EF4-FFF2-40B4-BE49-F238E27FC236}">
                  <a16:creationId xmlns:a16="http://schemas.microsoft.com/office/drawing/2014/main" id="{46A0F530-AEA0-4AD4-9FF3-F56A6E3B2F2A}"/>
                </a:ext>
              </a:extLst>
            </p:cNvPr>
            <p:cNvSpPr>
              <a:spLocks/>
            </p:cNvSpPr>
            <p:nvPr/>
          </p:nvSpPr>
          <p:spPr bwMode="auto">
            <a:xfrm>
              <a:off x="8062913" y="1974850"/>
              <a:ext cx="53975"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8" name="Freeform 210">
              <a:extLst>
                <a:ext uri="{FF2B5EF4-FFF2-40B4-BE49-F238E27FC236}">
                  <a16:creationId xmlns:a16="http://schemas.microsoft.com/office/drawing/2014/main" id="{40FE925D-AA0C-4ACE-BD2B-AE3FB6323C62}"/>
                </a:ext>
              </a:extLst>
            </p:cNvPr>
            <p:cNvSpPr>
              <a:spLocks/>
            </p:cNvSpPr>
            <p:nvPr/>
          </p:nvSpPr>
          <p:spPr bwMode="auto">
            <a:xfrm>
              <a:off x="8021638" y="2105026"/>
              <a:ext cx="14287"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9" name="Freeform 211">
              <a:extLst>
                <a:ext uri="{FF2B5EF4-FFF2-40B4-BE49-F238E27FC236}">
                  <a16:creationId xmlns:a16="http://schemas.microsoft.com/office/drawing/2014/main" id="{6944C921-7822-4FDB-A6A8-550485A4D436}"/>
                </a:ext>
              </a:extLst>
            </p:cNvPr>
            <p:cNvSpPr>
              <a:spLocks/>
            </p:cNvSpPr>
            <p:nvPr/>
          </p:nvSpPr>
          <p:spPr bwMode="auto">
            <a:xfrm>
              <a:off x="8042275"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0" name="Freeform 212">
              <a:extLst>
                <a:ext uri="{FF2B5EF4-FFF2-40B4-BE49-F238E27FC236}">
                  <a16:creationId xmlns:a16="http://schemas.microsoft.com/office/drawing/2014/main" id="{297407E5-1979-486F-B7AD-ABE3AE125E3A}"/>
                </a:ext>
              </a:extLst>
            </p:cNvPr>
            <p:cNvSpPr>
              <a:spLocks/>
            </p:cNvSpPr>
            <p:nvPr/>
          </p:nvSpPr>
          <p:spPr bwMode="auto">
            <a:xfrm>
              <a:off x="8010525"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1" name="Freeform 213">
              <a:extLst>
                <a:ext uri="{FF2B5EF4-FFF2-40B4-BE49-F238E27FC236}">
                  <a16:creationId xmlns:a16="http://schemas.microsoft.com/office/drawing/2014/main" id="{59BEDAF8-605A-4BE4-8E5F-4AD914DAB7CD}"/>
                </a:ext>
              </a:extLst>
            </p:cNvPr>
            <p:cNvSpPr>
              <a:spLocks/>
            </p:cNvSpPr>
            <p:nvPr/>
          </p:nvSpPr>
          <p:spPr bwMode="auto">
            <a:xfrm>
              <a:off x="8021638" y="2024062"/>
              <a:ext cx="14287"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2" name="Freeform 214">
              <a:extLst>
                <a:ext uri="{FF2B5EF4-FFF2-40B4-BE49-F238E27FC236}">
                  <a16:creationId xmlns:a16="http://schemas.microsoft.com/office/drawing/2014/main" id="{F9568317-C347-4255-8D43-D899297C0579}"/>
                </a:ext>
              </a:extLst>
            </p:cNvPr>
            <p:cNvSpPr>
              <a:spLocks/>
            </p:cNvSpPr>
            <p:nvPr/>
          </p:nvSpPr>
          <p:spPr bwMode="auto">
            <a:xfrm>
              <a:off x="8042275"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3" name="Oval 215">
              <a:extLst>
                <a:ext uri="{FF2B5EF4-FFF2-40B4-BE49-F238E27FC236}">
                  <a16:creationId xmlns:a16="http://schemas.microsoft.com/office/drawing/2014/main" id="{94BB4216-31DF-4383-8CEB-5F292CAC5816}"/>
                </a:ext>
              </a:extLst>
            </p:cNvPr>
            <p:cNvSpPr>
              <a:spLocks noChangeArrowheads="1"/>
            </p:cNvSpPr>
            <p:nvPr/>
          </p:nvSpPr>
          <p:spPr bwMode="auto">
            <a:xfrm>
              <a:off x="8010525"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4" name="Freeform 216">
              <a:extLst>
                <a:ext uri="{FF2B5EF4-FFF2-40B4-BE49-F238E27FC236}">
                  <a16:creationId xmlns:a16="http://schemas.microsoft.com/office/drawing/2014/main" id="{BC031907-62B5-4B0F-B6A5-96E1850141DC}"/>
                </a:ext>
              </a:extLst>
            </p:cNvPr>
            <p:cNvSpPr>
              <a:spLocks/>
            </p:cNvSpPr>
            <p:nvPr/>
          </p:nvSpPr>
          <p:spPr bwMode="auto">
            <a:xfrm>
              <a:off x="7969250" y="2105026"/>
              <a:ext cx="17463"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5" name="Freeform 217">
              <a:extLst>
                <a:ext uri="{FF2B5EF4-FFF2-40B4-BE49-F238E27FC236}">
                  <a16:creationId xmlns:a16="http://schemas.microsoft.com/office/drawing/2014/main" id="{3E97D6FC-5DE3-46D3-BA3B-FB3A5D646C91}"/>
                </a:ext>
              </a:extLst>
            </p:cNvPr>
            <p:cNvSpPr>
              <a:spLocks/>
            </p:cNvSpPr>
            <p:nvPr/>
          </p:nvSpPr>
          <p:spPr bwMode="auto">
            <a:xfrm>
              <a:off x="7989888"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6" name="Freeform 218">
              <a:extLst>
                <a:ext uri="{FF2B5EF4-FFF2-40B4-BE49-F238E27FC236}">
                  <a16:creationId xmlns:a16="http://schemas.microsoft.com/office/drawing/2014/main" id="{3C47D6B8-2E6A-4231-810F-A206FED01EF6}"/>
                </a:ext>
              </a:extLst>
            </p:cNvPr>
            <p:cNvSpPr>
              <a:spLocks/>
            </p:cNvSpPr>
            <p:nvPr/>
          </p:nvSpPr>
          <p:spPr bwMode="auto">
            <a:xfrm>
              <a:off x="79613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7" name="Freeform 219">
              <a:extLst>
                <a:ext uri="{FF2B5EF4-FFF2-40B4-BE49-F238E27FC236}">
                  <a16:creationId xmlns:a16="http://schemas.microsoft.com/office/drawing/2014/main" id="{08C3FB0B-A6C3-4AEB-B001-EDF439D97A80}"/>
                </a:ext>
              </a:extLst>
            </p:cNvPr>
            <p:cNvSpPr>
              <a:spLocks/>
            </p:cNvSpPr>
            <p:nvPr/>
          </p:nvSpPr>
          <p:spPr bwMode="auto">
            <a:xfrm>
              <a:off x="7969250" y="2024062"/>
              <a:ext cx="17463"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8" name="Freeform 220">
              <a:extLst>
                <a:ext uri="{FF2B5EF4-FFF2-40B4-BE49-F238E27FC236}">
                  <a16:creationId xmlns:a16="http://schemas.microsoft.com/office/drawing/2014/main" id="{BAE3480D-CCEF-4176-A4C6-E86EEB7EC2A1}"/>
                </a:ext>
              </a:extLst>
            </p:cNvPr>
            <p:cNvSpPr>
              <a:spLocks/>
            </p:cNvSpPr>
            <p:nvPr/>
          </p:nvSpPr>
          <p:spPr bwMode="auto">
            <a:xfrm>
              <a:off x="7989888"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49" name="Oval 221">
              <a:extLst>
                <a:ext uri="{FF2B5EF4-FFF2-40B4-BE49-F238E27FC236}">
                  <a16:creationId xmlns:a16="http://schemas.microsoft.com/office/drawing/2014/main" id="{E835111C-5113-4CDB-A31A-0888BE714140}"/>
                </a:ext>
              </a:extLst>
            </p:cNvPr>
            <p:cNvSpPr>
              <a:spLocks noChangeArrowheads="1"/>
            </p:cNvSpPr>
            <p:nvPr/>
          </p:nvSpPr>
          <p:spPr bwMode="auto">
            <a:xfrm>
              <a:off x="79613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0" name="Freeform 222">
              <a:extLst>
                <a:ext uri="{FF2B5EF4-FFF2-40B4-BE49-F238E27FC236}">
                  <a16:creationId xmlns:a16="http://schemas.microsoft.com/office/drawing/2014/main" id="{9197C16F-1E2A-4634-9EE6-3356B9C34EFE}"/>
                </a:ext>
              </a:extLst>
            </p:cNvPr>
            <p:cNvSpPr>
              <a:spLocks/>
            </p:cNvSpPr>
            <p:nvPr/>
          </p:nvSpPr>
          <p:spPr bwMode="auto">
            <a:xfrm>
              <a:off x="7916863"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1" name="Freeform 223">
              <a:extLst>
                <a:ext uri="{FF2B5EF4-FFF2-40B4-BE49-F238E27FC236}">
                  <a16:creationId xmlns:a16="http://schemas.microsoft.com/office/drawing/2014/main" id="{91F113C1-E241-458C-B22A-70494A6DAAE7}"/>
                </a:ext>
              </a:extLst>
            </p:cNvPr>
            <p:cNvSpPr>
              <a:spLocks/>
            </p:cNvSpPr>
            <p:nvPr/>
          </p:nvSpPr>
          <p:spPr bwMode="auto">
            <a:xfrm>
              <a:off x="7940675"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2" name="Freeform 224">
              <a:extLst>
                <a:ext uri="{FF2B5EF4-FFF2-40B4-BE49-F238E27FC236}">
                  <a16:creationId xmlns:a16="http://schemas.microsoft.com/office/drawing/2014/main" id="{546DF278-1E2F-48FF-A235-AA20EE959B39}"/>
                </a:ext>
              </a:extLst>
            </p:cNvPr>
            <p:cNvSpPr>
              <a:spLocks/>
            </p:cNvSpPr>
            <p:nvPr/>
          </p:nvSpPr>
          <p:spPr bwMode="auto">
            <a:xfrm>
              <a:off x="7908925"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3" name="Freeform 225">
              <a:extLst>
                <a:ext uri="{FF2B5EF4-FFF2-40B4-BE49-F238E27FC236}">
                  <a16:creationId xmlns:a16="http://schemas.microsoft.com/office/drawing/2014/main" id="{172A4D78-10BE-4402-948D-8F8DD1DF39C4}"/>
                </a:ext>
              </a:extLst>
            </p:cNvPr>
            <p:cNvSpPr>
              <a:spLocks/>
            </p:cNvSpPr>
            <p:nvPr/>
          </p:nvSpPr>
          <p:spPr bwMode="auto">
            <a:xfrm>
              <a:off x="7916863"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4" name="Freeform 226">
              <a:extLst>
                <a:ext uri="{FF2B5EF4-FFF2-40B4-BE49-F238E27FC236}">
                  <a16:creationId xmlns:a16="http://schemas.microsoft.com/office/drawing/2014/main" id="{390AACB3-CEB9-44CF-BA09-183FB5F587AB}"/>
                </a:ext>
              </a:extLst>
            </p:cNvPr>
            <p:cNvSpPr>
              <a:spLocks/>
            </p:cNvSpPr>
            <p:nvPr/>
          </p:nvSpPr>
          <p:spPr bwMode="auto">
            <a:xfrm>
              <a:off x="7940675"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5" name="Oval 227">
              <a:extLst>
                <a:ext uri="{FF2B5EF4-FFF2-40B4-BE49-F238E27FC236}">
                  <a16:creationId xmlns:a16="http://schemas.microsoft.com/office/drawing/2014/main" id="{6675BE99-3471-4AA3-8AB8-2D2C0199DBE2}"/>
                </a:ext>
              </a:extLst>
            </p:cNvPr>
            <p:cNvSpPr>
              <a:spLocks noChangeArrowheads="1"/>
            </p:cNvSpPr>
            <p:nvPr/>
          </p:nvSpPr>
          <p:spPr bwMode="auto">
            <a:xfrm>
              <a:off x="7908925"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6" name="Freeform 228">
              <a:extLst>
                <a:ext uri="{FF2B5EF4-FFF2-40B4-BE49-F238E27FC236}">
                  <a16:creationId xmlns:a16="http://schemas.microsoft.com/office/drawing/2014/main" id="{19AE32EA-6E8F-487F-A45C-95780E7499DF}"/>
                </a:ext>
              </a:extLst>
            </p:cNvPr>
            <p:cNvSpPr>
              <a:spLocks/>
            </p:cNvSpPr>
            <p:nvPr/>
          </p:nvSpPr>
          <p:spPr bwMode="auto">
            <a:xfrm>
              <a:off x="7867650"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2 w 4"/>
                <a:gd name="T25" fmla="*/ 5 h 18"/>
                <a:gd name="T26" fmla="*/ 2 w 4"/>
                <a:gd name="T27" fmla="*/ 6 h 18"/>
                <a:gd name="T28" fmla="*/ 4 w 4"/>
                <a:gd name="T29" fmla="*/ 9 h 18"/>
                <a:gd name="T30" fmla="*/ 3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7" name="Freeform 229">
              <a:extLst>
                <a:ext uri="{FF2B5EF4-FFF2-40B4-BE49-F238E27FC236}">
                  <a16:creationId xmlns:a16="http://schemas.microsoft.com/office/drawing/2014/main" id="{823A42D7-943E-4BBB-BE5F-228B85AF6D8B}"/>
                </a:ext>
              </a:extLst>
            </p:cNvPr>
            <p:cNvSpPr>
              <a:spLocks/>
            </p:cNvSpPr>
            <p:nvPr/>
          </p:nvSpPr>
          <p:spPr bwMode="auto">
            <a:xfrm>
              <a:off x="7888288"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8" name="Freeform 230">
              <a:extLst>
                <a:ext uri="{FF2B5EF4-FFF2-40B4-BE49-F238E27FC236}">
                  <a16:creationId xmlns:a16="http://schemas.microsoft.com/office/drawing/2014/main" id="{DC8A29A5-8A47-4A56-BC19-B8AA05C738C2}"/>
                </a:ext>
              </a:extLst>
            </p:cNvPr>
            <p:cNvSpPr>
              <a:spLocks/>
            </p:cNvSpPr>
            <p:nvPr/>
          </p:nvSpPr>
          <p:spPr bwMode="auto">
            <a:xfrm>
              <a:off x="78597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59" name="Freeform 231">
              <a:extLst>
                <a:ext uri="{FF2B5EF4-FFF2-40B4-BE49-F238E27FC236}">
                  <a16:creationId xmlns:a16="http://schemas.microsoft.com/office/drawing/2014/main" id="{4D402317-17FA-44F0-AAEB-39EB3666F084}"/>
                </a:ext>
              </a:extLst>
            </p:cNvPr>
            <p:cNvSpPr>
              <a:spLocks/>
            </p:cNvSpPr>
            <p:nvPr/>
          </p:nvSpPr>
          <p:spPr bwMode="auto">
            <a:xfrm>
              <a:off x="7867650"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2 w 4"/>
                <a:gd name="T25" fmla="*/ 13 h 17"/>
                <a:gd name="T26" fmla="*/ 2 w 4"/>
                <a:gd name="T27" fmla="*/ 12 h 17"/>
                <a:gd name="T28" fmla="*/ 4 w 4"/>
                <a:gd name="T29" fmla="*/ 9 h 17"/>
                <a:gd name="T30" fmla="*/ 3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0" name="Freeform 232">
              <a:extLst>
                <a:ext uri="{FF2B5EF4-FFF2-40B4-BE49-F238E27FC236}">
                  <a16:creationId xmlns:a16="http://schemas.microsoft.com/office/drawing/2014/main" id="{AB3B8AF6-75AE-49B3-A393-04F8EA65B4D0}"/>
                </a:ext>
              </a:extLst>
            </p:cNvPr>
            <p:cNvSpPr>
              <a:spLocks/>
            </p:cNvSpPr>
            <p:nvPr/>
          </p:nvSpPr>
          <p:spPr bwMode="auto">
            <a:xfrm>
              <a:off x="7888288"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1" name="Oval 233">
              <a:extLst>
                <a:ext uri="{FF2B5EF4-FFF2-40B4-BE49-F238E27FC236}">
                  <a16:creationId xmlns:a16="http://schemas.microsoft.com/office/drawing/2014/main" id="{1758D0FD-837A-4A25-8757-3C805232EAFA}"/>
                </a:ext>
              </a:extLst>
            </p:cNvPr>
            <p:cNvSpPr>
              <a:spLocks noChangeArrowheads="1"/>
            </p:cNvSpPr>
            <p:nvPr/>
          </p:nvSpPr>
          <p:spPr bwMode="auto">
            <a:xfrm>
              <a:off x="78597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2" name="Freeform 234">
              <a:extLst>
                <a:ext uri="{FF2B5EF4-FFF2-40B4-BE49-F238E27FC236}">
                  <a16:creationId xmlns:a16="http://schemas.microsoft.com/office/drawing/2014/main" id="{F921057F-9A74-4546-A8B0-ABF3F34277B6}"/>
                </a:ext>
              </a:extLst>
            </p:cNvPr>
            <p:cNvSpPr>
              <a:spLocks/>
            </p:cNvSpPr>
            <p:nvPr/>
          </p:nvSpPr>
          <p:spPr bwMode="auto">
            <a:xfrm>
              <a:off x="7815263"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3" name="Freeform 235">
              <a:extLst>
                <a:ext uri="{FF2B5EF4-FFF2-40B4-BE49-F238E27FC236}">
                  <a16:creationId xmlns:a16="http://schemas.microsoft.com/office/drawing/2014/main" id="{F9051DBD-A42D-4106-959A-F872A0909F19}"/>
                </a:ext>
              </a:extLst>
            </p:cNvPr>
            <p:cNvSpPr>
              <a:spLocks/>
            </p:cNvSpPr>
            <p:nvPr/>
          </p:nvSpPr>
          <p:spPr bwMode="auto">
            <a:xfrm>
              <a:off x="7835900" y="2105026"/>
              <a:ext cx="17463"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3 w 5"/>
                <a:gd name="T13" fmla="*/ 6 h 18"/>
                <a:gd name="T14" fmla="*/ 3 w 5"/>
                <a:gd name="T15" fmla="*/ 5 h 18"/>
                <a:gd name="T16" fmla="*/ 2 w 5"/>
                <a:gd name="T17" fmla="*/ 3 h 18"/>
                <a:gd name="T18" fmla="*/ 1 w 5"/>
                <a:gd name="T19" fmla="*/ 3 h 18"/>
                <a:gd name="T20" fmla="*/ 2 w 5"/>
                <a:gd name="T21" fmla="*/ 0 h 18"/>
                <a:gd name="T22" fmla="*/ 3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4" name="Freeform 236">
              <a:extLst>
                <a:ext uri="{FF2B5EF4-FFF2-40B4-BE49-F238E27FC236}">
                  <a16:creationId xmlns:a16="http://schemas.microsoft.com/office/drawing/2014/main" id="{0D7AC686-CB3C-4A49-B956-649B87778B40}"/>
                </a:ext>
              </a:extLst>
            </p:cNvPr>
            <p:cNvSpPr>
              <a:spLocks/>
            </p:cNvSpPr>
            <p:nvPr/>
          </p:nvSpPr>
          <p:spPr bwMode="auto">
            <a:xfrm>
              <a:off x="7807325"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5" name="Freeform 237">
              <a:extLst>
                <a:ext uri="{FF2B5EF4-FFF2-40B4-BE49-F238E27FC236}">
                  <a16:creationId xmlns:a16="http://schemas.microsoft.com/office/drawing/2014/main" id="{F54F1ABC-EF8E-4C59-BBD9-965A71285F08}"/>
                </a:ext>
              </a:extLst>
            </p:cNvPr>
            <p:cNvSpPr>
              <a:spLocks/>
            </p:cNvSpPr>
            <p:nvPr/>
          </p:nvSpPr>
          <p:spPr bwMode="auto">
            <a:xfrm>
              <a:off x="7815263"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6" name="Freeform 238">
              <a:extLst>
                <a:ext uri="{FF2B5EF4-FFF2-40B4-BE49-F238E27FC236}">
                  <a16:creationId xmlns:a16="http://schemas.microsoft.com/office/drawing/2014/main" id="{483545D1-CD50-425D-8B4B-18E32C4C70B8}"/>
                </a:ext>
              </a:extLst>
            </p:cNvPr>
            <p:cNvSpPr>
              <a:spLocks/>
            </p:cNvSpPr>
            <p:nvPr/>
          </p:nvSpPr>
          <p:spPr bwMode="auto">
            <a:xfrm>
              <a:off x="7835900" y="2024062"/>
              <a:ext cx="17463"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3 w 5"/>
                <a:gd name="T13" fmla="*/ 12 h 17"/>
                <a:gd name="T14" fmla="*/ 3 w 5"/>
                <a:gd name="T15" fmla="*/ 13 h 17"/>
                <a:gd name="T16" fmla="*/ 2 w 5"/>
                <a:gd name="T17" fmla="*/ 14 h 17"/>
                <a:gd name="T18" fmla="*/ 1 w 5"/>
                <a:gd name="T19" fmla="*/ 15 h 17"/>
                <a:gd name="T20" fmla="*/ 2 w 5"/>
                <a:gd name="T21" fmla="*/ 17 h 17"/>
                <a:gd name="T22" fmla="*/ 3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7" name="Oval 239">
              <a:extLst>
                <a:ext uri="{FF2B5EF4-FFF2-40B4-BE49-F238E27FC236}">
                  <a16:creationId xmlns:a16="http://schemas.microsoft.com/office/drawing/2014/main" id="{78D4007B-C858-4982-ABDF-647AF97BBA2A}"/>
                </a:ext>
              </a:extLst>
            </p:cNvPr>
            <p:cNvSpPr>
              <a:spLocks noChangeArrowheads="1"/>
            </p:cNvSpPr>
            <p:nvPr/>
          </p:nvSpPr>
          <p:spPr bwMode="auto">
            <a:xfrm>
              <a:off x="7807325"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8" name="Freeform 240">
              <a:extLst>
                <a:ext uri="{FF2B5EF4-FFF2-40B4-BE49-F238E27FC236}">
                  <a16:creationId xmlns:a16="http://schemas.microsoft.com/office/drawing/2014/main" id="{37484EBF-349F-4822-97F0-3EE70988ED1E}"/>
                </a:ext>
              </a:extLst>
            </p:cNvPr>
            <p:cNvSpPr>
              <a:spLocks/>
            </p:cNvSpPr>
            <p:nvPr/>
          </p:nvSpPr>
          <p:spPr bwMode="auto">
            <a:xfrm>
              <a:off x="7766050"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69" name="Freeform 241">
              <a:extLst>
                <a:ext uri="{FF2B5EF4-FFF2-40B4-BE49-F238E27FC236}">
                  <a16:creationId xmlns:a16="http://schemas.microsoft.com/office/drawing/2014/main" id="{FA7C5535-90CB-4210-A5C1-07C57C8EB888}"/>
                </a:ext>
              </a:extLst>
            </p:cNvPr>
            <p:cNvSpPr>
              <a:spLocks/>
            </p:cNvSpPr>
            <p:nvPr/>
          </p:nvSpPr>
          <p:spPr bwMode="auto">
            <a:xfrm>
              <a:off x="7786688"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0" name="Freeform 242">
              <a:extLst>
                <a:ext uri="{FF2B5EF4-FFF2-40B4-BE49-F238E27FC236}">
                  <a16:creationId xmlns:a16="http://schemas.microsoft.com/office/drawing/2014/main" id="{8DCA300D-FFE1-4170-8AA1-76E446B478EC}"/>
                </a:ext>
              </a:extLst>
            </p:cNvPr>
            <p:cNvSpPr>
              <a:spLocks/>
            </p:cNvSpPr>
            <p:nvPr/>
          </p:nvSpPr>
          <p:spPr bwMode="auto">
            <a:xfrm>
              <a:off x="7758113"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1" name="Freeform 243">
              <a:extLst>
                <a:ext uri="{FF2B5EF4-FFF2-40B4-BE49-F238E27FC236}">
                  <a16:creationId xmlns:a16="http://schemas.microsoft.com/office/drawing/2014/main" id="{773D79CB-D177-4AD4-8C10-0B5F0F3DD2CC}"/>
                </a:ext>
              </a:extLst>
            </p:cNvPr>
            <p:cNvSpPr>
              <a:spLocks/>
            </p:cNvSpPr>
            <p:nvPr/>
          </p:nvSpPr>
          <p:spPr bwMode="auto">
            <a:xfrm>
              <a:off x="7766050"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2" name="Freeform 244">
              <a:extLst>
                <a:ext uri="{FF2B5EF4-FFF2-40B4-BE49-F238E27FC236}">
                  <a16:creationId xmlns:a16="http://schemas.microsoft.com/office/drawing/2014/main" id="{E98D4FEB-9C42-4932-BF2B-8A2CD4F6C763}"/>
                </a:ext>
              </a:extLst>
            </p:cNvPr>
            <p:cNvSpPr>
              <a:spLocks/>
            </p:cNvSpPr>
            <p:nvPr/>
          </p:nvSpPr>
          <p:spPr bwMode="auto">
            <a:xfrm>
              <a:off x="7786688"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3" name="Oval 245">
              <a:extLst>
                <a:ext uri="{FF2B5EF4-FFF2-40B4-BE49-F238E27FC236}">
                  <a16:creationId xmlns:a16="http://schemas.microsoft.com/office/drawing/2014/main" id="{AFBED376-0373-4FA1-9FC0-6C5957AEECF9}"/>
                </a:ext>
              </a:extLst>
            </p:cNvPr>
            <p:cNvSpPr>
              <a:spLocks noChangeArrowheads="1"/>
            </p:cNvSpPr>
            <p:nvPr/>
          </p:nvSpPr>
          <p:spPr bwMode="auto">
            <a:xfrm>
              <a:off x="7758113"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4" name="Freeform 246">
              <a:extLst>
                <a:ext uri="{FF2B5EF4-FFF2-40B4-BE49-F238E27FC236}">
                  <a16:creationId xmlns:a16="http://schemas.microsoft.com/office/drawing/2014/main" id="{321A829F-A4BA-4EB4-8F66-2891E27B95EF}"/>
                </a:ext>
              </a:extLst>
            </p:cNvPr>
            <p:cNvSpPr>
              <a:spLocks/>
            </p:cNvSpPr>
            <p:nvPr/>
          </p:nvSpPr>
          <p:spPr bwMode="auto">
            <a:xfrm>
              <a:off x="7713663"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5" name="Freeform 247">
              <a:extLst>
                <a:ext uri="{FF2B5EF4-FFF2-40B4-BE49-F238E27FC236}">
                  <a16:creationId xmlns:a16="http://schemas.microsoft.com/office/drawing/2014/main" id="{3D4639C7-63A0-4032-ADA1-B70CE025C212}"/>
                </a:ext>
              </a:extLst>
            </p:cNvPr>
            <p:cNvSpPr>
              <a:spLocks/>
            </p:cNvSpPr>
            <p:nvPr/>
          </p:nvSpPr>
          <p:spPr bwMode="auto">
            <a:xfrm>
              <a:off x="7734300"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6" name="Freeform 248">
              <a:extLst>
                <a:ext uri="{FF2B5EF4-FFF2-40B4-BE49-F238E27FC236}">
                  <a16:creationId xmlns:a16="http://schemas.microsoft.com/office/drawing/2014/main" id="{F24377BE-4D73-4178-8BEC-A684BB8F2DD1}"/>
                </a:ext>
              </a:extLst>
            </p:cNvPr>
            <p:cNvSpPr>
              <a:spLocks/>
            </p:cNvSpPr>
            <p:nvPr/>
          </p:nvSpPr>
          <p:spPr bwMode="auto">
            <a:xfrm>
              <a:off x="7705725"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7" name="Freeform 249">
              <a:extLst>
                <a:ext uri="{FF2B5EF4-FFF2-40B4-BE49-F238E27FC236}">
                  <a16:creationId xmlns:a16="http://schemas.microsoft.com/office/drawing/2014/main" id="{0F47115A-E669-475C-A948-1CA24E324C6D}"/>
                </a:ext>
              </a:extLst>
            </p:cNvPr>
            <p:cNvSpPr>
              <a:spLocks/>
            </p:cNvSpPr>
            <p:nvPr/>
          </p:nvSpPr>
          <p:spPr bwMode="auto">
            <a:xfrm>
              <a:off x="7713663"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8" name="Freeform 250">
              <a:extLst>
                <a:ext uri="{FF2B5EF4-FFF2-40B4-BE49-F238E27FC236}">
                  <a16:creationId xmlns:a16="http://schemas.microsoft.com/office/drawing/2014/main" id="{2A1C7523-D38D-4A51-9B16-3F2126C6CFEA}"/>
                </a:ext>
              </a:extLst>
            </p:cNvPr>
            <p:cNvSpPr>
              <a:spLocks/>
            </p:cNvSpPr>
            <p:nvPr/>
          </p:nvSpPr>
          <p:spPr bwMode="auto">
            <a:xfrm>
              <a:off x="7734300"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79" name="Oval 251">
              <a:extLst>
                <a:ext uri="{FF2B5EF4-FFF2-40B4-BE49-F238E27FC236}">
                  <a16:creationId xmlns:a16="http://schemas.microsoft.com/office/drawing/2014/main" id="{95BD519C-0630-48B2-B551-475312ADF786}"/>
                </a:ext>
              </a:extLst>
            </p:cNvPr>
            <p:cNvSpPr>
              <a:spLocks noChangeArrowheads="1"/>
            </p:cNvSpPr>
            <p:nvPr/>
          </p:nvSpPr>
          <p:spPr bwMode="auto">
            <a:xfrm>
              <a:off x="7705725"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0" name="Freeform 252">
              <a:extLst>
                <a:ext uri="{FF2B5EF4-FFF2-40B4-BE49-F238E27FC236}">
                  <a16:creationId xmlns:a16="http://schemas.microsoft.com/office/drawing/2014/main" id="{EF59451C-7904-46BC-ACA4-FC37B6F69529}"/>
                </a:ext>
              </a:extLst>
            </p:cNvPr>
            <p:cNvSpPr>
              <a:spLocks/>
            </p:cNvSpPr>
            <p:nvPr/>
          </p:nvSpPr>
          <p:spPr bwMode="auto">
            <a:xfrm>
              <a:off x="7664450" y="2105026"/>
              <a:ext cx="14288"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1" name="Freeform 253">
              <a:extLst>
                <a:ext uri="{FF2B5EF4-FFF2-40B4-BE49-F238E27FC236}">
                  <a16:creationId xmlns:a16="http://schemas.microsoft.com/office/drawing/2014/main" id="{1BD055D8-87F4-4F11-88C6-62C57189C3B9}"/>
                </a:ext>
              </a:extLst>
            </p:cNvPr>
            <p:cNvSpPr>
              <a:spLocks/>
            </p:cNvSpPr>
            <p:nvPr/>
          </p:nvSpPr>
          <p:spPr bwMode="auto">
            <a:xfrm>
              <a:off x="7685088"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2" name="Freeform 254">
              <a:extLst>
                <a:ext uri="{FF2B5EF4-FFF2-40B4-BE49-F238E27FC236}">
                  <a16:creationId xmlns:a16="http://schemas.microsoft.com/office/drawing/2014/main" id="{3E7A38CD-67E4-47CE-A797-9A7D5FC7964A}"/>
                </a:ext>
              </a:extLst>
            </p:cNvPr>
            <p:cNvSpPr>
              <a:spLocks/>
            </p:cNvSpPr>
            <p:nvPr/>
          </p:nvSpPr>
          <p:spPr bwMode="auto">
            <a:xfrm>
              <a:off x="7653338" y="2160588"/>
              <a:ext cx="55562" cy="52388"/>
            </a:xfrm>
            <a:custGeom>
              <a:avLst/>
              <a:gdLst>
                <a:gd name="T0" fmla="*/ 0 w 16"/>
                <a:gd name="T1" fmla="*/ 8 h 15"/>
                <a:gd name="T2" fmla="*/ 8 w 16"/>
                <a:gd name="T3" fmla="*/ 15 h 15"/>
                <a:gd name="T4" fmla="*/ 16 w 16"/>
                <a:gd name="T5" fmla="*/ 8 h 15"/>
                <a:gd name="T6" fmla="*/ 8 w 16"/>
                <a:gd name="T7" fmla="*/ 0 h 15"/>
                <a:gd name="T8" fmla="*/ 0 w 16"/>
                <a:gd name="T9" fmla="*/ 8 h 15"/>
              </a:gdLst>
              <a:ahLst/>
              <a:cxnLst>
                <a:cxn ang="0">
                  <a:pos x="T0" y="T1"/>
                </a:cxn>
                <a:cxn ang="0">
                  <a:pos x="T2" y="T3"/>
                </a:cxn>
                <a:cxn ang="0">
                  <a:pos x="T4" y="T5"/>
                </a:cxn>
                <a:cxn ang="0">
                  <a:pos x="T6" y="T7"/>
                </a:cxn>
                <a:cxn ang="0">
                  <a:pos x="T8" y="T9"/>
                </a:cxn>
              </a:cxnLst>
              <a:rect l="0" t="0" r="r" b="b"/>
              <a:pathLst>
                <a:path w="16" h="15">
                  <a:moveTo>
                    <a:pt x="0" y="8"/>
                  </a:moveTo>
                  <a:cubicBezTo>
                    <a:pt x="0" y="12"/>
                    <a:pt x="4" y="15"/>
                    <a:pt x="8" y="15"/>
                  </a:cubicBezTo>
                  <a:cubicBezTo>
                    <a:pt x="12" y="15"/>
                    <a:pt x="16" y="12"/>
                    <a:pt x="16" y="8"/>
                  </a:cubicBezTo>
                  <a:cubicBezTo>
                    <a:pt x="16"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3" name="Freeform 255">
              <a:extLst>
                <a:ext uri="{FF2B5EF4-FFF2-40B4-BE49-F238E27FC236}">
                  <a16:creationId xmlns:a16="http://schemas.microsoft.com/office/drawing/2014/main" id="{727E859B-F64B-4CC3-99D5-DD23351544AF}"/>
                </a:ext>
              </a:extLst>
            </p:cNvPr>
            <p:cNvSpPr>
              <a:spLocks/>
            </p:cNvSpPr>
            <p:nvPr/>
          </p:nvSpPr>
          <p:spPr bwMode="auto">
            <a:xfrm>
              <a:off x="7664450" y="2024062"/>
              <a:ext cx="14288"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4" name="Freeform 256">
              <a:extLst>
                <a:ext uri="{FF2B5EF4-FFF2-40B4-BE49-F238E27FC236}">
                  <a16:creationId xmlns:a16="http://schemas.microsoft.com/office/drawing/2014/main" id="{0E538DCC-1191-44CB-92D5-D3078283470F}"/>
                </a:ext>
              </a:extLst>
            </p:cNvPr>
            <p:cNvSpPr>
              <a:spLocks/>
            </p:cNvSpPr>
            <p:nvPr/>
          </p:nvSpPr>
          <p:spPr bwMode="auto">
            <a:xfrm>
              <a:off x="7685088"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5" name="Oval 257">
              <a:extLst>
                <a:ext uri="{FF2B5EF4-FFF2-40B4-BE49-F238E27FC236}">
                  <a16:creationId xmlns:a16="http://schemas.microsoft.com/office/drawing/2014/main" id="{3EE58D4C-F69E-4098-8356-828EA972D55F}"/>
                </a:ext>
              </a:extLst>
            </p:cNvPr>
            <p:cNvSpPr>
              <a:spLocks noChangeArrowheads="1"/>
            </p:cNvSpPr>
            <p:nvPr/>
          </p:nvSpPr>
          <p:spPr bwMode="auto">
            <a:xfrm>
              <a:off x="7653338" y="1974850"/>
              <a:ext cx="55562"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6" name="Freeform 258">
              <a:extLst>
                <a:ext uri="{FF2B5EF4-FFF2-40B4-BE49-F238E27FC236}">
                  <a16:creationId xmlns:a16="http://schemas.microsoft.com/office/drawing/2014/main" id="{0B862628-BC88-43E2-8F33-9C905BC2B97E}"/>
                </a:ext>
              </a:extLst>
            </p:cNvPr>
            <p:cNvSpPr>
              <a:spLocks/>
            </p:cNvSpPr>
            <p:nvPr/>
          </p:nvSpPr>
          <p:spPr bwMode="auto">
            <a:xfrm>
              <a:off x="7612063"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7" name="Freeform 259">
              <a:extLst>
                <a:ext uri="{FF2B5EF4-FFF2-40B4-BE49-F238E27FC236}">
                  <a16:creationId xmlns:a16="http://schemas.microsoft.com/office/drawing/2014/main" id="{4C86584F-B04F-4C11-8BEB-603217C6AED5}"/>
                </a:ext>
              </a:extLst>
            </p:cNvPr>
            <p:cNvSpPr>
              <a:spLocks/>
            </p:cNvSpPr>
            <p:nvPr/>
          </p:nvSpPr>
          <p:spPr bwMode="auto">
            <a:xfrm>
              <a:off x="7632700"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8" name="Freeform 260">
              <a:extLst>
                <a:ext uri="{FF2B5EF4-FFF2-40B4-BE49-F238E27FC236}">
                  <a16:creationId xmlns:a16="http://schemas.microsoft.com/office/drawing/2014/main" id="{DAF8FEEE-BAD0-40EA-8F53-817663EAD9AF}"/>
                </a:ext>
              </a:extLst>
            </p:cNvPr>
            <p:cNvSpPr>
              <a:spLocks/>
            </p:cNvSpPr>
            <p:nvPr/>
          </p:nvSpPr>
          <p:spPr bwMode="auto">
            <a:xfrm>
              <a:off x="7604125"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89" name="Freeform 261">
              <a:extLst>
                <a:ext uri="{FF2B5EF4-FFF2-40B4-BE49-F238E27FC236}">
                  <a16:creationId xmlns:a16="http://schemas.microsoft.com/office/drawing/2014/main" id="{26F40F93-8815-4C44-A4E1-CBC391E5DBCF}"/>
                </a:ext>
              </a:extLst>
            </p:cNvPr>
            <p:cNvSpPr>
              <a:spLocks/>
            </p:cNvSpPr>
            <p:nvPr/>
          </p:nvSpPr>
          <p:spPr bwMode="auto">
            <a:xfrm>
              <a:off x="7612063"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0" name="Freeform 262">
              <a:extLst>
                <a:ext uri="{FF2B5EF4-FFF2-40B4-BE49-F238E27FC236}">
                  <a16:creationId xmlns:a16="http://schemas.microsoft.com/office/drawing/2014/main" id="{4BFFA497-74D0-478F-AEAB-33F19D5B4E67}"/>
                </a:ext>
              </a:extLst>
            </p:cNvPr>
            <p:cNvSpPr>
              <a:spLocks/>
            </p:cNvSpPr>
            <p:nvPr/>
          </p:nvSpPr>
          <p:spPr bwMode="auto">
            <a:xfrm>
              <a:off x="7632700"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1" name="Oval 263">
              <a:extLst>
                <a:ext uri="{FF2B5EF4-FFF2-40B4-BE49-F238E27FC236}">
                  <a16:creationId xmlns:a16="http://schemas.microsoft.com/office/drawing/2014/main" id="{E43F5D02-92B7-4E9E-AAFA-99D8BD729B92}"/>
                </a:ext>
              </a:extLst>
            </p:cNvPr>
            <p:cNvSpPr>
              <a:spLocks noChangeArrowheads="1"/>
            </p:cNvSpPr>
            <p:nvPr/>
          </p:nvSpPr>
          <p:spPr bwMode="auto">
            <a:xfrm>
              <a:off x="7604125"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2" name="Freeform 264">
              <a:extLst>
                <a:ext uri="{FF2B5EF4-FFF2-40B4-BE49-F238E27FC236}">
                  <a16:creationId xmlns:a16="http://schemas.microsoft.com/office/drawing/2014/main" id="{46D56824-4CC7-43E1-B577-D4E2B9F3DE36}"/>
                </a:ext>
              </a:extLst>
            </p:cNvPr>
            <p:cNvSpPr>
              <a:spLocks/>
            </p:cNvSpPr>
            <p:nvPr/>
          </p:nvSpPr>
          <p:spPr bwMode="auto">
            <a:xfrm>
              <a:off x="7559675"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3" name="Freeform 265">
              <a:extLst>
                <a:ext uri="{FF2B5EF4-FFF2-40B4-BE49-F238E27FC236}">
                  <a16:creationId xmlns:a16="http://schemas.microsoft.com/office/drawing/2014/main" id="{35E42248-50D4-4B1B-AD8B-46D7321AD67D}"/>
                </a:ext>
              </a:extLst>
            </p:cNvPr>
            <p:cNvSpPr>
              <a:spLocks/>
            </p:cNvSpPr>
            <p:nvPr/>
          </p:nvSpPr>
          <p:spPr bwMode="auto">
            <a:xfrm>
              <a:off x="7583488"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4" name="Freeform 266">
              <a:extLst>
                <a:ext uri="{FF2B5EF4-FFF2-40B4-BE49-F238E27FC236}">
                  <a16:creationId xmlns:a16="http://schemas.microsoft.com/office/drawing/2014/main" id="{02B10FE6-76CE-44D9-8BD7-6114DFB68CF9}"/>
                </a:ext>
              </a:extLst>
            </p:cNvPr>
            <p:cNvSpPr>
              <a:spLocks/>
            </p:cNvSpPr>
            <p:nvPr/>
          </p:nvSpPr>
          <p:spPr bwMode="auto">
            <a:xfrm>
              <a:off x="7551738"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5" name="Freeform 267">
              <a:extLst>
                <a:ext uri="{FF2B5EF4-FFF2-40B4-BE49-F238E27FC236}">
                  <a16:creationId xmlns:a16="http://schemas.microsoft.com/office/drawing/2014/main" id="{6721C4D8-D3CE-429E-A302-C0A2A87DD1EA}"/>
                </a:ext>
              </a:extLst>
            </p:cNvPr>
            <p:cNvSpPr>
              <a:spLocks/>
            </p:cNvSpPr>
            <p:nvPr/>
          </p:nvSpPr>
          <p:spPr bwMode="auto">
            <a:xfrm>
              <a:off x="7559675"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6" name="Freeform 268">
              <a:extLst>
                <a:ext uri="{FF2B5EF4-FFF2-40B4-BE49-F238E27FC236}">
                  <a16:creationId xmlns:a16="http://schemas.microsoft.com/office/drawing/2014/main" id="{CA1F021B-3D85-49C3-89FF-EA0CAD88AC41}"/>
                </a:ext>
              </a:extLst>
            </p:cNvPr>
            <p:cNvSpPr>
              <a:spLocks/>
            </p:cNvSpPr>
            <p:nvPr/>
          </p:nvSpPr>
          <p:spPr bwMode="auto">
            <a:xfrm>
              <a:off x="7583488"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7" name="Oval 269">
              <a:extLst>
                <a:ext uri="{FF2B5EF4-FFF2-40B4-BE49-F238E27FC236}">
                  <a16:creationId xmlns:a16="http://schemas.microsoft.com/office/drawing/2014/main" id="{C8BD5AD2-985F-4F61-9188-32831ED092D0}"/>
                </a:ext>
              </a:extLst>
            </p:cNvPr>
            <p:cNvSpPr>
              <a:spLocks noChangeArrowheads="1"/>
            </p:cNvSpPr>
            <p:nvPr/>
          </p:nvSpPr>
          <p:spPr bwMode="auto">
            <a:xfrm>
              <a:off x="7551738"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8" name="Freeform 270">
              <a:extLst>
                <a:ext uri="{FF2B5EF4-FFF2-40B4-BE49-F238E27FC236}">
                  <a16:creationId xmlns:a16="http://schemas.microsoft.com/office/drawing/2014/main" id="{CA9CFE57-2D91-4550-B1F0-935CE8C6218F}"/>
                </a:ext>
              </a:extLst>
            </p:cNvPr>
            <p:cNvSpPr>
              <a:spLocks/>
            </p:cNvSpPr>
            <p:nvPr/>
          </p:nvSpPr>
          <p:spPr bwMode="auto">
            <a:xfrm>
              <a:off x="7510463" y="2105026"/>
              <a:ext cx="17462"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2 w 5"/>
                <a:gd name="T11" fmla="*/ 9 h 18"/>
                <a:gd name="T12" fmla="*/ 2 w 5"/>
                <a:gd name="T13" fmla="*/ 8 h 18"/>
                <a:gd name="T14" fmla="*/ 0 w 5"/>
                <a:gd name="T15" fmla="*/ 5 h 18"/>
                <a:gd name="T16" fmla="*/ 3 w 5"/>
                <a:gd name="T17" fmla="*/ 1 h 18"/>
                <a:gd name="T18" fmla="*/ 3 w 5"/>
                <a:gd name="T19" fmla="*/ 0 h 18"/>
                <a:gd name="T20" fmla="*/ 4 w 5"/>
                <a:gd name="T21" fmla="*/ 3 h 18"/>
                <a:gd name="T22" fmla="*/ 3 w 5"/>
                <a:gd name="T23" fmla="*/ 3 h 18"/>
                <a:gd name="T24" fmla="*/ 2 w 5"/>
                <a:gd name="T25" fmla="*/ 5 h 18"/>
                <a:gd name="T26" fmla="*/ 2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99" name="Freeform 271">
              <a:extLst>
                <a:ext uri="{FF2B5EF4-FFF2-40B4-BE49-F238E27FC236}">
                  <a16:creationId xmlns:a16="http://schemas.microsoft.com/office/drawing/2014/main" id="{99C0DA9B-3DBE-4CB9-A18A-A6288BE7DCBF}"/>
                </a:ext>
              </a:extLst>
            </p:cNvPr>
            <p:cNvSpPr>
              <a:spLocks/>
            </p:cNvSpPr>
            <p:nvPr/>
          </p:nvSpPr>
          <p:spPr bwMode="auto">
            <a:xfrm>
              <a:off x="7531100"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0" name="Freeform 272">
              <a:extLst>
                <a:ext uri="{FF2B5EF4-FFF2-40B4-BE49-F238E27FC236}">
                  <a16:creationId xmlns:a16="http://schemas.microsoft.com/office/drawing/2014/main" id="{BEE8D165-46C1-4D33-A9F3-F51ED6B6A61A}"/>
                </a:ext>
              </a:extLst>
            </p:cNvPr>
            <p:cNvSpPr>
              <a:spLocks/>
            </p:cNvSpPr>
            <p:nvPr/>
          </p:nvSpPr>
          <p:spPr bwMode="auto">
            <a:xfrm>
              <a:off x="7502526"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1" name="Freeform 273">
              <a:extLst>
                <a:ext uri="{FF2B5EF4-FFF2-40B4-BE49-F238E27FC236}">
                  <a16:creationId xmlns:a16="http://schemas.microsoft.com/office/drawing/2014/main" id="{4FEB1DA5-F62C-4F7F-AA24-4C98A595771C}"/>
                </a:ext>
              </a:extLst>
            </p:cNvPr>
            <p:cNvSpPr>
              <a:spLocks/>
            </p:cNvSpPr>
            <p:nvPr/>
          </p:nvSpPr>
          <p:spPr bwMode="auto">
            <a:xfrm>
              <a:off x="7510463" y="2024062"/>
              <a:ext cx="17462"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2 w 5"/>
                <a:gd name="T11" fmla="*/ 9 h 17"/>
                <a:gd name="T12" fmla="*/ 2 w 5"/>
                <a:gd name="T13" fmla="*/ 9 h 17"/>
                <a:gd name="T14" fmla="*/ 0 w 5"/>
                <a:gd name="T15" fmla="*/ 13 h 17"/>
                <a:gd name="T16" fmla="*/ 3 w 5"/>
                <a:gd name="T17" fmla="*/ 16 h 17"/>
                <a:gd name="T18" fmla="*/ 3 w 5"/>
                <a:gd name="T19" fmla="*/ 17 h 17"/>
                <a:gd name="T20" fmla="*/ 4 w 5"/>
                <a:gd name="T21" fmla="*/ 15 h 17"/>
                <a:gd name="T22" fmla="*/ 3 w 5"/>
                <a:gd name="T23" fmla="*/ 14 h 17"/>
                <a:gd name="T24" fmla="*/ 2 w 5"/>
                <a:gd name="T25" fmla="*/ 13 h 17"/>
                <a:gd name="T26" fmla="*/ 2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2" name="Freeform 274">
              <a:extLst>
                <a:ext uri="{FF2B5EF4-FFF2-40B4-BE49-F238E27FC236}">
                  <a16:creationId xmlns:a16="http://schemas.microsoft.com/office/drawing/2014/main" id="{56D88D4C-C739-40A7-AC61-271897FAE21F}"/>
                </a:ext>
              </a:extLst>
            </p:cNvPr>
            <p:cNvSpPr>
              <a:spLocks/>
            </p:cNvSpPr>
            <p:nvPr/>
          </p:nvSpPr>
          <p:spPr bwMode="auto">
            <a:xfrm>
              <a:off x="7531100"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3" name="Oval 275">
              <a:extLst>
                <a:ext uri="{FF2B5EF4-FFF2-40B4-BE49-F238E27FC236}">
                  <a16:creationId xmlns:a16="http://schemas.microsoft.com/office/drawing/2014/main" id="{9295B4F9-BA25-4BE0-916D-3857C2A57DF0}"/>
                </a:ext>
              </a:extLst>
            </p:cNvPr>
            <p:cNvSpPr>
              <a:spLocks noChangeArrowheads="1"/>
            </p:cNvSpPr>
            <p:nvPr/>
          </p:nvSpPr>
          <p:spPr bwMode="auto">
            <a:xfrm>
              <a:off x="7502526"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4" name="Freeform 276">
              <a:extLst>
                <a:ext uri="{FF2B5EF4-FFF2-40B4-BE49-F238E27FC236}">
                  <a16:creationId xmlns:a16="http://schemas.microsoft.com/office/drawing/2014/main" id="{8654AEC0-B802-4F3C-97D6-F603452FE353}"/>
                </a:ext>
              </a:extLst>
            </p:cNvPr>
            <p:cNvSpPr>
              <a:spLocks/>
            </p:cNvSpPr>
            <p:nvPr/>
          </p:nvSpPr>
          <p:spPr bwMode="auto">
            <a:xfrm>
              <a:off x="7458076"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5" name="Freeform 277">
              <a:extLst>
                <a:ext uri="{FF2B5EF4-FFF2-40B4-BE49-F238E27FC236}">
                  <a16:creationId xmlns:a16="http://schemas.microsoft.com/office/drawing/2014/main" id="{F155EB11-033A-4BEF-859A-9DAD2E4AE263}"/>
                </a:ext>
              </a:extLst>
            </p:cNvPr>
            <p:cNvSpPr>
              <a:spLocks/>
            </p:cNvSpPr>
            <p:nvPr/>
          </p:nvSpPr>
          <p:spPr bwMode="auto">
            <a:xfrm>
              <a:off x="7481889" y="2105026"/>
              <a:ext cx="14287"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2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6" name="Freeform 278">
              <a:extLst>
                <a:ext uri="{FF2B5EF4-FFF2-40B4-BE49-F238E27FC236}">
                  <a16:creationId xmlns:a16="http://schemas.microsoft.com/office/drawing/2014/main" id="{E009B029-48EA-418B-B374-788914B9FCA0}"/>
                </a:ext>
              </a:extLst>
            </p:cNvPr>
            <p:cNvSpPr>
              <a:spLocks/>
            </p:cNvSpPr>
            <p:nvPr/>
          </p:nvSpPr>
          <p:spPr bwMode="auto">
            <a:xfrm>
              <a:off x="7450139"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7" name="Freeform 279">
              <a:extLst>
                <a:ext uri="{FF2B5EF4-FFF2-40B4-BE49-F238E27FC236}">
                  <a16:creationId xmlns:a16="http://schemas.microsoft.com/office/drawing/2014/main" id="{6CCE082B-3B34-47D3-8FBE-7F3B1D3C0BFB}"/>
                </a:ext>
              </a:extLst>
            </p:cNvPr>
            <p:cNvSpPr>
              <a:spLocks/>
            </p:cNvSpPr>
            <p:nvPr/>
          </p:nvSpPr>
          <p:spPr bwMode="auto">
            <a:xfrm>
              <a:off x="7458076"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8" name="Freeform 280">
              <a:extLst>
                <a:ext uri="{FF2B5EF4-FFF2-40B4-BE49-F238E27FC236}">
                  <a16:creationId xmlns:a16="http://schemas.microsoft.com/office/drawing/2014/main" id="{E7318A6D-A83C-46D6-9C2D-63FD54AE9317}"/>
                </a:ext>
              </a:extLst>
            </p:cNvPr>
            <p:cNvSpPr>
              <a:spLocks/>
            </p:cNvSpPr>
            <p:nvPr/>
          </p:nvSpPr>
          <p:spPr bwMode="auto">
            <a:xfrm>
              <a:off x="7481889" y="2024062"/>
              <a:ext cx="14287"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2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09" name="Oval 281">
              <a:extLst>
                <a:ext uri="{FF2B5EF4-FFF2-40B4-BE49-F238E27FC236}">
                  <a16:creationId xmlns:a16="http://schemas.microsoft.com/office/drawing/2014/main" id="{E8CBA35A-9121-4846-814D-F384A65704DB}"/>
                </a:ext>
              </a:extLst>
            </p:cNvPr>
            <p:cNvSpPr>
              <a:spLocks noChangeArrowheads="1"/>
            </p:cNvSpPr>
            <p:nvPr/>
          </p:nvSpPr>
          <p:spPr bwMode="auto">
            <a:xfrm>
              <a:off x="7450139"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0" name="Freeform 282">
              <a:extLst>
                <a:ext uri="{FF2B5EF4-FFF2-40B4-BE49-F238E27FC236}">
                  <a16:creationId xmlns:a16="http://schemas.microsoft.com/office/drawing/2014/main" id="{09E74765-AA12-423C-9A42-49CFB9057259}"/>
                </a:ext>
              </a:extLst>
            </p:cNvPr>
            <p:cNvSpPr>
              <a:spLocks/>
            </p:cNvSpPr>
            <p:nvPr/>
          </p:nvSpPr>
          <p:spPr bwMode="auto">
            <a:xfrm>
              <a:off x="7408864"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1" name="Freeform 283">
              <a:extLst>
                <a:ext uri="{FF2B5EF4-FFF2-40B4-BE49-F238E27FC236}">
                  <a16:creationId xmlns:a16="http://schemas.microsoft.com/office/drawing/2014/main" id="{2374259A-FAB7-49B1-8BB8-A335490DCB61}"/>
                </a:ext>
              </a:extLst>
            </p:cNvPr>
            <p:cNvSpPr>
              <a:spLocks/>
            </p:cNvSpPr>
            <p:nvPr/>
          </p:nvSpPr>
          <p:spPr bwMode="auto">
            <a:xfrm>
              <a:off x="7429501"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2" name="Freeform 284">
              <a:extLst>
                <a:ext uri="{FF2B5EF4-FFF2-40B4-BE49-F238E27FC236}">
                  <a16:creationId xmlns:a16="http://schemas.microsoft.com/office/drawing/2014/main" id="{83A83C21-E0CB-4B32-95F6-18E05AC94AFF}"/>
                </a:ext>
              </a:extLst>
            </p:cNvPr>
            <p:cNvSpPr>
              <a:spLocks/>
            </p:cNvSpPr>
            <p:nvPr/>
          </p:nvSpPr>
          <p:spPr bwMode="auto">
            <a:xfrm>
              <a:off x="7400926"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3" name="Freeform 285">
              <a:extLst>
                <a:ext uri="{FF2B5EF4-FFF2-40B4-BE49-F238E27FC236}">
                  <a16:creationId xmlns:a16="http://schemas.microsoft.com/office/drawing/2014/main" id="{C961F392-A21E-4742-AAC6-45C245D68B5A}"/>
                </a:ext>
              </a:extLst>
            </p:cNvPr>
            <p:cNvSpPr>
              <a:spLocks/>
            </p:cNvSpPr>
            <p:nvPr/>
          </p:nvSpPr>
          <p:spPr bwMode="auto">
            <a:xfrm>
              <a:off x="7408864"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4" name="Freeform 286">
              <a:extLst>
                <a:ext uri="{FF2B5EF4-FFF2-40B4-BE49-F238E27FC236}">
                  <a16:creationId xmlns:a16="http://schemas.microsoft.com/office/drawing/2014/main" id="{F3F1B56B-E4F6-405B-B6A6-6FF106FFECF8}"/>
                </a:ext>
              </a:extLst>
            </p:cNvPr>
            <p:cNvSpPr>
              <a:spLocks/>
            </p:cNvSpPr>
            <p:nvPr/>
          </p:nvSpPr>
          <p:spPr bwMode="auto">
            <a:xfrm>
              <a:off x="7429501"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5" name="Oval 287">
              <a:extLst>
                <a:ext uri="{FF2B5EF4-FFF2-40B4-BE49-F238E27FC236}">
                  <a16:creationId xmlns:a16="http://schemas.microsoft.com/office/drawing/2014/main" id="{B11FFE87-F10A-4A62-AFC0-1D93979496FC}"/>
                </a:ext>
              </a:extLst>
            </p:cNvPr>
            <p:cNvSpPr>
              <a:spLocks noChangeArrowheads="1"/>
            </p:cNvSpPr>
            <p:nvPr/>
          </p:nvSpPr>
          <p:spPr bwMode="auto">
            <a:xfrm>
              <a:off x="7400926"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6" name="Freeform 288">
              <a:extLst>
                <a:ext uri="{FF2B5EF4-FFF2-40B4-BE49-F238E27FC236}">
                  <a16:creationId xmlns:a16="http://schemas.microsoft.com/office/drawing/2014/main" id="{66430F31-881A-4A9C-8D99-788793EBD628}"/>
                </a:ext>
              </a:extLst>
            </p:cNvPr>
            <p:cNvSpPr>
              <a:spLocks/>
            </p:cNvSpPr>
            <p:nvPr/>
          </p:nvSpPr>
          <p:spPr bwMode="auto">
            <a:xfrm>
              <a:off x="7356476"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7" name="Freeform 289">
              <a:extLst>
                <a:ext uri="{FF2B5EF4-FFF2-40B4-BE49-F238E27FC236}">
                  <a16:creationId xmlns:a16="http://schemas.microsoft.com/office/drawing/2014/main" id="{30BFDADA-BC8A-448C-828C-5F4022726E5B}"/>
                </a:ext>
              </a:extLst>
            </p:cNvPr>
            <p:cNvSpPr>
              <a:spLocks/>
            </p:cNvSpPr>
            <p:nvPr/>
          </p:nvSpPr>
          <p:spPr bwMode="auto">
            <a:xfrm>
              <a:off x="7377114" y="2105026"/>
              <a:ext cx="17462" cy="63500"/>
            </a:xfrm>
            <a:custGeom>
              <a:avLst/>
              <a:gdLst>
                <a:gd name="T0" fmla="*/ 1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8" name="Freeform 290">
              <a:extLst>
                <a:ext uri="{FF2B5EF4-FFF2-40B4-BE49-F238E27FC236}">
                  <a16:creationId xmlns:a16="http://schemas.microsoft.com/office/drawing/2014/main" id="{706476DB-3E80-440E-9165-6644F021D3DC}"/>
                </a:ext>
              </a:extLst>
            </p:cNvPr>
            <p:cNvSpPr>
              <a:spLocks/>
            </p:cNvSpPr>
            <p:nvPr/>
          </p:nvSpPr>
          <p:spPr bwMode="auto">
            <a:xfrm>
              <a:off x="7348539"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19" name="Freeform 291">
              <a:extLst>
                <a:ext uri="{FF2B5EF4-FFF2-40B4-BE49-F238E27FC236}">
                  <a16:creationId xmlns:a16="http://schemas.microsoft.com/office/drawing/2014/main" id="{3E278B50-E4E3-4974-8D37-88A21F954BFA}"/>
                </a:ext>
              </a:extLst>
            </p:cNvPr>
            <p:cNvSpPr>
              <a:spLocks/>
            </p:cNvSpPr>
            <p:nvPr/>
          </p:nvSpPr>
          <p:spPr bwMode="auto">
            <a:xfrm>
              <a:off x="7356476"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0" name="Freeform 292">
              <a:extLst>
                <a:ext uri="{FF2B5EF4-FFF2-40B4-BE49-F238E27FC236}">
                  <a16:creationId xmlns:a16="http://schemas.microsoft.com/office/drawing/2014/main" id="{67BD4122-1F00-4B66-9147-6837E061C709}"/>
                </a:ext>
              </a:extLst>
            </p:cNvPr>
            <p:cNvSpPr>
              <a:spLocks/>
            </p:cNvSpPr>
            <p:nvPr/>
          </p:nvSpPr>
          <p:spPr bwMode="auto">
            <a:xfrm>
              <a:off x="7377114" y="2024062"/>
              <a:ext cx="17462" cy="60325"/>
            </a:xfrm>
            <a:custGeom>
              <a:avLst/>
              <a:gdLst>
                <a:gd name="T0" fmla="*/ 1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1" name="Oval 293">
              <a:extLst>
                <a:ext uri="{FF2B5EF4-FFF2-40B4-BE49-F238E27FC236}">
                  <a16:creationId xmlns:a16="http://schemas.microsoft.com/office/drawing/2014/main" id="{51F96E3C-0740-46E2-A0C4-2ECE0711F254}"/>
                </a:ext>
              </a:extLst>
            </p:cNvPr>
            <p:cNvSpPr>
              <a:spLocks noChangeArrowheads="1"/>
            </p:cNvSpPr>
            <p:nvPr/>
          </p:nvSpPr>
          <p:spPr bwMode="auto">
            <a:xfrm>
              <a:off x="7348539"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2" name="Freeform 294">
              <a:extLst>
                <a:ext uri="{FF2B5EF4-FFF2-40B4-BE49-F238E27FC236}">
                  <a16:creationId xmlns:a16="http://schemas.microsoft.com/office/drawing/2014/main" id="{BF2C554C-5680-41F8-9DCD-9296D1937C42}"/>
                </a:ext>
              </a:extLst>
            </p:cNvPr>
            <p:cNvSpPr>
              <a:spLocks/>
            </p:cNvSpPr>
            <p:nvPr/>
          </p:nvSpPr>
          <p:spPr bwMode="auto">
            <a:xfrm>
              <a:off x="7307264"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3" name="Freeform 295">
              <a:extLst>
                <a:ext uri="{FF2B5EF4-FFF2-40B4-BE49-F238E27FC236}">
                  <a16:creationId xmlns:a16="http://schemas.microsoft.com/office/drawing/2014/main" id="{E29972AD-CEB0-4C24-A7E4-D6BCA7D735BD}"/>
                </a:ext>
              </a:extLst>
            </p:cNvPr>
            <p:cNvSpPr>
              <a:spLocks/>
            </p:cNvSpPr>
            <p:nvPr/>
          </p:nvSpPr>
          <p:spPr bwMode="auto">
            <a:xfrm>
              <a:off x="7327901"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4" name="Freeform 296">
              <a:extLst>
                <a:ext uri="{FF2B5EF4-FFF2-40B4-BE49-F238E27FC236}">
                  <a16:creationId xmlns:a16="http://schemas.microsoft.com/office/drawing/2014/main" id="{CFCB687F-394C-4A20-96B6-741C86326AEA}"/>
                </a:ext>
              </a:extLst>
            </p:cNvPr>
            <p:cNvSpPr>
              <a:spLocks/>
            </p:cNvSpPr>
            <p:nvPr/>
          </p:nvSpPr>
          <p:spPr bwMode="auto">
            <a:xfrm>
              <a:off x="7296151" y="2160588"/>
              <a:ext cx="55563" cy="52388"/>
            </a:xfrm>
            <a:custGeom>
              <a:avLst/>
              <a:gdLst>
                <a:gd name="T0" fmla="*/ 1 w 16"/>
                <a:gd name="T1" fmla="*/ 8 h 15"/>
                <a:gd name="T2" fmla="*/ 8 w 16"/>
                <a:gd name="T3" fmla="*/ 15 h 15"/>
                <a:gd name="T4" fmla="*/ 16 w 16"/>
                <a:gd name="T5" fmla="*/ 8 h 15"/>
                <a:gd name="T6" fmla="*/ 8 w 16"/>
                <a:gd name="T7" fmla="*/ 0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12"/>
                    <a:pt x="4" y="15"/>
                    <a:pt x="8" y="15"/>
                  </a:cubicBezTo>
                  <a:cubicBezTo>
                    <a:pt x="12" y="15"/>
                    <a:pt x="16" y="12"/>
                    <a:pt x="16" y="8"/>
                  </a:cubicBezTo>
                  <a:cubicBezTo>
                    <a:pt x="16" y="4"/>
                    <a:pt x="12" y="0"/>
                    <a:pt x="8" y="0"/>
                  </a:cubicBezTo>
                  <a:cubicBezTo>
                    <a:pt x="4" y="0"/>
                    <a:pt x="1" y="3"/>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5" name="Freeform 297">
              <a:extLst>
                <a:ext uri="{FF2B5EF4-FFF2-40B4-BE49-F238E27FC236}">
                  <a16:creationId xmlns:a16="http://schemas.microsoft.com/office/drawing/2014/main" id="{CAB31BEB-9DD2-4790-BE3B-0933DF637A31}"/>
                </a:ext>
              </a:extLst>
            </p:cNvPr>
            <p:cNvSpPr>
              <a:spLocks/>
            </p:cNvSpPr>
            <p:nvPr/>
          </p:nvSpPr>
          <p:spPr bwMode="auto">
            <a:xfrm>
              <a:off x="7307264"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6" name="Freeform 298">
              <a:extLst>
                <a:ext uri="{FF2B5EF4-FFF2-40B4-BE49-F238E27FC236}">
                  <a16:creationId xmlns:a16="http://schemas.microsoft.com/office/drawing/2014/main" id="{B1BDA837-BAA2-4282-9885-0B5F69F58AE4}"/>
                </a:ext>
              </a:extLst>
            </p:cNvPr>
            <p:cNvSpPr>
              <a:spLocks/>
            </p:cNvSpPr>
            <p:nvPr/>
          </p:nvSpPr>
          <p:spPr bwMode="auto">
            <a:xfrm>
              <a:off x="7327901"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7" name="Freeform 299">
              <a:extLst>
                <a:ext uri="{FF2B5EF4-FFF2-40B4-BE49-F238E27FC236}">
                  <a16:creationId xmlns:a16="http://schemas.microsoft.com/office/drawing/2014/main" id="{C72104CF-E5D0-438A-B0FF-5EA79EBEB627}"/>
                </a:ext>
              </a:extLst>
            </p:cNvPr>
            <p:cNvSpPr>
              <a:spLocks/>
            </p:cNvSpPr>
            <p:nvPr/>
          </p:nvSpPr>
          <p:spPr bwMode="auto">
            <a:xfrm>
              <a:off x="7296151" y="1974850"/>
              <a:ext cx="55563" cy="52387"/>
            </a:xfrm>
            <a:custGeom>
              <a:avLst/>
              <a:gdLst>
                <a:gd name="T0" fmla="*/ 1 w 16"/>
                <a:gd name="T1" fmla="*/ 8 h 15"/>
                <a:gd name="T2" fmla="*/ 8 w 16"/>
                <a:gd name="T3" fmla="*/ 0 h 15"/>
                <a:gd name="T4" fmla="*/ 16 w 16"/>
                <a:gd name="T5" fmla="*/ 8 h 15"/>
                <a:gd name="T6" fmla="*/ 8 w 16"/>
                <a:gd name="T7" fmla="*/ 15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4"/>
                    <a:pt x="4" y="0"/>
                    <a:pt x="8" y="0"/>
                  </a:cubicBezTo>
                  <a:cubicBezTo>
                    <a:pt x="12" y="0"/>
                    <a:pt x="16" y="4"/>
                    <a:pt x="16" y="8"/>
                  </a:cubicBezTo>
                  <a:cubicBezTo>
                    <a:pt x="16" y="12"/>
                    <a:pt x="12" y="15"/>
                    <a:pt x="8" y="15"/>
                  </a:cubicBezTo>
                  <a:cubicBezTo>
                    <a:pt x="4" y="15"/>
                    <a:pt x="1" y="12"/>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8" name="Freeform 300">
              <a:extLst>
                <a:ext uri="{FF2B5EF4-FFF2-40B4-BE49-F238E27FC236}">
                  <a16:creationId xmlns:a16="http://schemas.microsoft.com/office/drawing/2014/main" id="{49631EFF-0313-497F-AA84-70181F6E0631}"/>
                </a:ext>
              </a:extLst>
            </p:cNvPr>
            <p:cNvSpPr>
              <a:spLocks/>
            </p:cNvSpPr>
            <p:nvPr/>
          </p:nvSpPr>
          <p:spPr bwMode="auto">
            <a:xfrm>
              <a:off x="7253289" y="2105026"/>
              <a:ext cx="19050"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29" name="Freeform 301">
              <a:extLst>
                <a:ext uri="{FF2B5EF4-FFF2-40B4-BE49-F238E27FC236}">
                  <a16:creationId xmlns:a16="http://schemas.microsoft.com/office/drawing/2014/main" id="{3447C85F-EB7D-4F46-9617-45D593B76ED1}"/>
                </a:ext>
              </a:extLst>
            </p:cNvPr>
            <p:cNvSpPr>
              <a:spLocks/>
            </p:cNvSpPr>
            <p:nvPr/>
          </p:nvSpPr>
          <p:spPr bwMode="auto">
            <a:xfrm>
              <a:off x="7275514"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0" name="Freeform 302">
              <a:extLst>
                <a:ext uri="{FF2B5EF4-FFF2-40B4-BE49-F238E27FC236}">
                  <a16:creationId xmlns:a16="http://schemas.microsoft.com/office/drawing/2014/main" id="{5F91BDBB-BE05-4F90-B66B-BCBBF318530B}"/>
                </a:ext>
              </a:extLst>
            </p:cNvPr>
            <p:cNvSpPr>
              <a:spLocks/>
            </p:cNvSpPr>
            <p:nvPr/>
          </p:nvSpPr>
          <p:spPr bwMode="auto">
            <a:xfrm>
              <a:off x="7246939"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1" name="Freeform 303">
              <a:extLst>
                <a:ext uri="{FF2B5EF4-FFF2-40B4-BE49-F238E27FC236}">
                  <a16:creationId xmlns:a16="http://schemas.microsoft.com/office/drawing/2014/main" id="{FFA71F37-44F9-484F-8D58-FDBE127FEBB5}"/>
                </a:ext>
              </a:extLst>
            </p:cNvPr>
            <p:cNvSpPr>
              <a:spLocks/>
            </p:cNvSpPr>
            <p:nvPr/>
          </p:nvSpPr>
          <p:spPr bwMode="auto">
            <a:xfrm>
              <a:off x="7253289" y="2024062"/>
              <a:ext cx="19050"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2" name="Freeform 304">
              <a:extLst>
                <a:ext uri="{FF2B5EF4-FFF2-40B4-BE49-F238E27FC236}">
                  <a16:creationId xmlns:a16="http://schemas.microsoft.com/office/drawing/2014/main" id="{BBD06914-DB51-4E86-B5E0-AC7D7232DA77}"/>
                </a:ext>
              </a:extLst>
            </p:cNvPr>
            <p:cNvSpPr>
              <a:spLocks/>
            </p:cNvSpPr>
            <p:nvPr/>
          </p:nvSpPr>
          <p:spPr bwMode="auto">
            <a:xfrm>
              <a:off x="7275514"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3" name="Oval 305">
              <a:extLst>
                <a:ext uri="{FF2B5EF4-FFF2-40B4-BE49-F238E27FC236}">
                  <a16:creationId xmlns:a16="http://schemas.microsoft.com/office/drawing/2014/main" id="{3FD3FE66-FCFD-46B2-8667-147C26947268}"/>
                </a:ext>
              </a:extLst>
            </p:cNvPr>
            <p:cNvSpPr>
              <a:spLocks noChangeArrowheads="1"/>
            </p:cNvSpPr>
            <p:nvPr/>
          </p:nvSpPr>
          <p:spPr bwMode="auto">
            <a:xfrm>
              <a:off x="7246939"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4" name="Freeform 306">
              <a:extLst>
                <a:ext uri="{FF2B5EF4-FFF2-40B4-BE49-F238E27FC236}">
                  <a16:creationId xmlns:a16="http://schemas.microsoft.com/office/drawing/2014/main" id="{A1B03413-756D-4490-953F-FE48AAE037E2}"/>
                </a:ext>
              </a:extLst>
            </p:cNvPr>
            <p:cNvSpPr>
              <a:spLocks/>
            </p:cNvSpPr>
            <p:nvPr/>
          </p:nvSpPr>
          <p:spPr bwMode="auto">
            <a:xfrm>
              <a:off x="7200901"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3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5" name="Freeform 307">
              <a:extLst>
                <a:ext uri="{FF2B5EF4-FFF2-40B4-BE49-F238E27FC236}">
                  <a16:creationId xmlns:a16="http://schemas.microsoft.com/office/drawing/2014/main" id="{57A139F2-E932-4203-AAD9-F1425BB79C64}"/>
                </a:ext>
              </a:extLst>
            </p:cNvPr>
            <p:cNvSpPr>
              <a:spLocks/>
            </p:cNvSpPr>
            <p:nvPr/>
          </p:nvSpPr>
          <p:spPr bwMode="auto">
            <a:xfrm>
              <a:off x="7226301"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6" name="Freeform 308">
              <a:extLst>
                <a:ext uri="{FF2B5EF4-FFF2-40B4-BE49-F238E27FC236}">
                  <a16:creationId xmlns:a16="http://schemas.microsoft.com/office/drawing/2014/main" id="{FCB61883-3FAF-4BC9-87F2-9593BA002488}"/>
                </a:ext>
              </a:extLst>
            </p:cNvPr>
            <p:cNvSpPr>
              <a:spLocks/>
            </p:cNvSpPr>
            <p:nvPr/>
          </p:nvSpPr>
          <p:spPr bwMode="auto">
            <a:xfrm>
              <a:off x="7194551"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7" name="Freeform 309">
              <a:extLst>
                <a:ext uri="{FF2B5EF4-FFF2-40B4-BE49-F238E27FC236}">
                  <a16:creationId xmlns:a16="http://schemas.microsoft.com/office/drawing/2014/main" id="{0BBA5582-07D5-4487-8B8A-3F0DF8A231A6}"/>
                </a:ext>
              </a:extLst>
            </p:cNvPr>
            <p:cNvSpPr>
              <a:spLocks/>
            </p:cNvSpPr>
            <p:nvPr/>
          </p:nvSpPr>
          <p:spPr bwMode="auto">
            <a:xfrm>
              <a:off x="7200901"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3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8" name="Freeform 310">
              <a:extLst>
                <a:ext uri="{FF2B5EF4-FFF2-40B4-BE49-F238E27FC236}">
                  <a16:creationId xmlns:a16="http://schemas.microsoft.com/office/drawing/2014/main" id="{E886DF33-97FE-4AA7-868C-678DA1385C55}"/>
                </a:ext>
              </a:extLst>
            </p:cNvPr>
            <p:cNvSpPr>
              <a:spLocks/>
            </p:cNvSpPr>
            <p:nvPr/>
          </p:nvSpPr>
          <p:spPr bwMode="auto">
            <a:xfrm>
              <a:off x="7226301"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39" name="Oval 311">
              <a:extLst>
                <a:ext uri="{FF2B5EF4-FFF2-40B4-BE49-F238E27FC236}">
                  <a16:creationId xmlns:a16="http://schemas.microsoft.com/office/drawing/2014/main" id="{A648036D-10CC-4E6A-B9F4-2D6C4646F002}"/>
                </a:ext>
              </a:extLst>
            </p:cNvPr>
            <p:cNvSpPr>
              <a:spLocks noChangeArrowheads="1"/>
            </p:cNvSpPr>
            <p:nvPr/>
          </p:nvSpPr>
          <p:spPr bwMode="auto">
            <a:xfrm>
              <a:off x="7194551"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0" name="Freeform 312">
              <a:extLst>
                <a:ext uri="{FF2B5EF4-FFF2-40B4-BE49-F238E27FC236}">
                  <a16:creationId xmlns:a16="http://schemas.microsoft.com/office/drawing/2014/main" id="{7388B3DE-2572-428F-ACDF-72EFD6F45CB7}"/>
                </a:ext>
              </a:extLst>
            </p:cNvPr>
            <p:cNvSpPr>
              <a:spLocks/>
            </p:cNvSpPr>
            <p:nvPr/>
          </p:nvSpPr>
          <p:spPr bwMode="auto">
            <a:xfrm>
              <a:off x="7151689" y="2105026"/>
              <a:ext cx="19050"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1" name="Freeform 313">
              <a:extLst>
                <a:ext uri="{FF2B5EF4-FFF2-40B4-BE49-F238E27FC236}">
                  <a16:creationId xmlns:a16="http://schemas.microsoft.com/office/drawing/2014/main" id="{A0845B9E-642C-4569-822B-451488C4DE99}"/>
                </a:ext>
              </a:extLst>
            </p:cNvPr>
            <p:cNvSpPr>
              <a:spLocks/>
            </p:cNvSpPr>
            <p:nvPr/>
          </p:nvSpPr>
          <p:spPr bwMode="auto">
            <a:xfrm>
              <a:off x="7173914"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2" name="Freeform 314">
              <a:extLst>
                <a:ext uri="{FF2B5EF4-FFF2-40B4-BE49-F238E27FC236}">
                  <a16:creationId xmlns:a16="http://schemas.microsoft.com/office/drawing/2014/main" id="{391E4D76-B3C0-4DDE-ADDA-A88B6AF94F15}"/>
                </a:ext>
              </a:extLst>
            </p:cNvPr>
            <p:cNvSpPr>
              <a:spLocks/>
            </p:cNvSpPr>
            <p:nvPr/>
          </p:nvSpPr>
          <p:spPr bwMode="auto">
            <a:xfrm>
              <a:off x="7145339"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3" name="Freeform 315">
              <a:extLst>
                <a:ext uri="{FF2B5EF4-FFF2-40B4-BE49-F238E27FC236}">
                  <a16:creationId xmlns:a16="http://schemas.microsoft.com/office/drawing/2014/main" id="{49A2317F-EE07-4A14-B2AD-BD8DDD6950B8}"/>
                </a:ext>
              </a:extLst>
            </p:cNvPr>
            <p:cNvSpPr>
              <a:spLocks/>
            </p:cNvSpPr>
            <p:nvPr/>
          </p:nvSpPr>
          <p:spPr bwMode="auto">
            <a:xfrm>
              <a:off x="7151689" y="2024062"/>
              <a:ext cx="19050"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4" name="Freeform 316">
              <a:extLst>
                <a:ext uri="{FF2B5EF4-FFF2-40B4-BE49-F238E27FC236}">
                  <a16:creationId xmlns:a16="http://schemas.microsoft.com/office/drawing/2014/main" id="{A35CF803-68D6-4D9E-AC01-F3340A1B1801}"/>
                </a:ext>
              </a:extLst>
            </p:cNvPr>
            <p:cNvSpPr>
              <a:spLocks/>
            </p:cNvSpPr>
            <p:nvPr/>
          </p:nvSpPr>
          <p:spPr bwMode="auto">
            <a:xfrm>
              <a:off x="7173914"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5" name="Freeform 317">
              <a:extLst>
                <a:ext uri="{FF2B5EF4-FFF2-40B4-BE49-F238E27FC236}">
                  <a16:creationId xmlns:a16="http://schemas.microsoft.com/office/drawing/2014/main" id="{BDB0454B-4FF5-4E79-8BFE-1E9A733802CB}"/>
                </a:ext>
              </a:extLst>
            </p:cNvPr>
            <p:cNvSpPr>
              <a:spLocks/>
            </p:cNvSpPr>
            <p:nvPr/>
          </p:nvSpPr>
          <p:spPr bwMode="auto">
            <a:xfrm>
              <a:off x="7145339" y="1974850"/>
              <a:ext cx="52387" cy="52387"/>
            </a:xfrm>
            <a:custGeom>
              <a:avLst/>
              <a:gdLst>
                <a:gd name="T0" fmla="*/ 0 w 15"/>
                <a:gd name="T1" fmla="*/ 8 h 15"/>
                <a:gd name="T2" fmla="*/ 7 w 15"/>
                <a:gd name="T3" fmla="*/ 0 h 15"/>
                <a:gd name="T4" fmla="*/ 15 w 15"/>
                <a:gd name="T5" fmla="*/ 8 h 15"/>
                <a:gd name="T6" fmla="*/ 7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1" y="0"/>
                    <a:pt x="15" y="4"/>
                    <a:pt x="15" y="8"/>
                  </a:cubicBezTo>
                  <a:cubicBezTo>
                    <a:pt x="15" y="12"/>
                    <a:pt x="12" y="15"/>
                    <a:pt x="7"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6" name="Freeform 318">
              <a:extLst>
                <a:ext uri="{FF2B5EF4-FFF2-40B4-BE49-F238E27FC236}">
                  <a16:creationId xmlns:a16="http://schemas.microsoft.com/office/drawing/2014/main" id="{C9791B2C-63E8-4D9B-BB89-CF6F49D88542}"/>
                </a:ext>
              </a:extLst>
            </p:cNvPr>
            <p:cNvSpPr>
              <a:spLocks/>
            </p:cNvSpPr>
            <p:nvPr/>
          </p:nvSpPr>
          <p:spPr bwMode="auto">
            <a:xfrm>
              <a:off x="7099301"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7" name="Freeform 319">
              <a:extLst>
                <a:ext uri="{FF2B5EF4-FFF2-40B4-BE49-F238E27FC236}">
                  <a16:creationId xmlns:a16="http://schemas.microsoft.com/office/drawing/2014/main" id="{34E98C94-81F2-4E4E-BFEF-C580D98B51E0}"/>
                </a:ext>
              </a:extLst>
            </p:cNvPr>
            <p:cNvSpPr>
              <a:spLocks/>
            </p:cNvSpPr>
            <p:nvPr/>
          </p:nvSpPr>
          <p:spPr bwMode="auto">
            <a:xfrm>
              <a:off x="7124701" y="2105026"/>
              <a:ext cx="14288"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8" name="Freeform 320">
              <a:extLst>
                <a:ext uri="{FF2B5EF4-FFF2-40B4-BE49-F238E27FC236}">
                  <a16:creationId xmlns:a16="http://schemas.microsoft.com/office/drawing/2014/main" id="{92E5567F-D3FC-4930-9165-C639CE362C1D}"/>
                </a:ext>
              </a:extLst>
            </p:cNvPr>
            <p:cNvSpPr>
              <a:spLocks/>
            </p:cNvSpPr>
            <p:nvPr/>
          </p:nvSpPr>
          <p:spPr bwMode="auto">
            <a:xfrm>
              <a:off x="7092951"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49" name="Freeform 321">
              <a:extLst>
                <a:ext uri="{FF2B5EF4-FFF2-40B4-BE49-F238E27FC236}">
                  <a16:creationId xmlns:a16="http://schemas.microsoft.com/office/drawing/2014/main" id="{881B8480-FCF4-487B-8A6C-1ED390482C22}"/>
                </a:ext>
              </a:extLst>
            </p:cNvPr>
            <p:cNvSpPr>
              <a:spLocks/>
            </p:cNvSpPr>
            <p:nvPr/>
          </p:nvSpPr>
          <p:spPr bwMode="auto">
            <a:xfrm>
              <a:off x="7099301"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0" name="Freeform 322">
              <a:extLst>
                <a:ext uri="{FF2B5EF4-FFF2-40B4-BE49-F238E27FC236}">
                  <a16:creationId xmlns:a16="http://schemas.microsoft.com/office/drawing/2014/main" id="{78D90902-08C2-4446-83FA-75C8AB3581DE}"/>
                </a:ext>
              </a:extLst>
            </p:cNvPr>
            <p:cNvSpPr>
              <a:spLocks/>
            </p:cNvSpPr>
            <p:nvPr/>
          </p:nvSpPr>
          <p:spPr bwMode="auto">
            <a:xfrm>
              <a:off x="7124701" y="2024062"/>
              <a:ext cx="14288"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1" name="Oval 323">
              <a:extLst>
                <a:ext uri="{FF2B5EF4-FFF2-40B4-BE49-F238E27FC236}">
                  <a16:creationId xmlns:a16="http://schemas.microsoft.com/office/drawing/2014/main" id="{5C8CE081-F0A6-436E-8254-BE86C7DEF0E5}"/>
                </a:ext>
              </a:extLst>
            </p:cNvPr>
            <p:cNvSpPr>
              <a:spLocks noChangeArrowheads="1"/>
            </p:cNvSpPr>
            <p:nvPr/>
          </p:nvSpPr>
          <p:spPr bwMode="auto">
            <a:xfrm>
              <a:off x="7092951"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2" name="Freeform 324">
              <a:extLst>
                <a:ext uri="{FF2B5EF4-FFF2-40B4-BE49-F238E27FC236}">
                  <a16:creationId xmlns:a16="http://schemas.microsoft.com/office/drawing/2014/main" id="{CD6549B8-F48C-48F2-82BB-235DE6B01F80}"/>
                </a:ext>
              </a:extLst>
            </p:cNvPr>
            <p:cNvSpPr>
              <a:spLocks/>
            </p:cNvSpPr>
            <p:nvPr/>
          </p:nvSpPr>
          <p:spPr bwMode="auto">
            <a:xfrm>
              <a:off x="7050089"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3" name="Freeform 325">
              <a:extLst>
                <a:ext uri="{FF2B5EF4-FFF2-40B4-BE49-F238E27FC236}">
                  <a16:creationId xmlns:a16="http://schemas.microsoft.com/office/drawing/2014/main" id="{E10C905E-0C2A-40F1-AA1A-B1E023F26501}"/>
                </a:ext>
              </a:extLst>
            </p:cNvPr>
            <p:cNvSpPr>
              <a:spLocks/>
            </p:cNvSpPr>
            <p:nvPr/>
          </p:nvSpPr>
          <p:spPr bwMode="auto">
            <a:xfrm>
              <a:off x="7072314"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4" name="Freeform 326">
              <a:extLst>
                <a:ext uri="{FF2B5EF4-FFF2-40B4-BE49-F238E27FC236}">
                  <a16:creationId xmlns:a16="http://schemas.microsoft.com/office/drawing/2014/main" id="{E353F12A-55DB-4E14-A6F0-8A71611DAD73}"/>
                </a:ext>
              </a:extLst>
            </p:cNvPr>
            <p:cNvSpPr>
              <a:spLocks/>
            </p:cNvSpPr>
            <p:nvPr/>
          </p:nvSpPr>
          <p:spPr bwMode="auto">
            <a:xfrm>
              <a:off x="7043739"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5" name="Freeform 327">
              <a:extLst>
                <a:ext uri="{FF2B5EF4-FFF2-40B4-BE49-F238E27FC236}">
                  <a16:creationId xmlns:a16="http://schemas.microsoft.com/office/drawing/2014/main" id="{2C6B5DAF-032D-4B3E-8922-6A65899A47E6}"/>
                </a:ext>
              </a:extLst>
            </p:cNvPr>
            <p:cNvSpPr>
              <a:spLocks/>
            </p:cNvSpPr>
            <p:nvPr/>
          </p:nvSpPr>
          <p:spPr bwMode="auto">
            <a:xfrm>
              <a:off x="7050089"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6" name="Freeform 328">
              <a:extLst>
                <a:ext uri="{FF2B5EF4-FFF2-40B4-BE49-F238E27FC236}">
                  <a16:creationId xmlns:a16="http://schemas.microsoft.com/office/drawing/2014/main" id="{C6AC6328-1F2C-43C2-A981-05752BF7C651}"/>
                </a:ext>
              </a:extLst>
            </p:cNvPr>
            <p:cNvSpPr>
              <a:spLocks/>
            </p:cNvSpPr>
            <p:nvPr/>
          </p:nvSpPr>
          <p:spPr bwMode="auto">
            <a:xfrm>
              <a:off x="7072314"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7" name="Oval 329">
              <a:extLst>
                <a:ext uri="{FF2B5EF4-FFF2-40B4-BE49-F238E27FC236}">
                  <a16:creationId xmlns:a16="http://schemas.microsoft.com/office/drawing/2014/main" id="{EEB35FDD-A160-460E-8EEB-CB42844C6A8F}"/>
                </a:ext>
              </a:extLst>
            </p:cNvPr>
            <p:cNvSpPr>
              <a:spLocks noChangeArrowheads="1"/>
            </p:cNvSpPr>
            <p:nvPr/>
          </p:nvSpPr>
          <p:spPr bwMode="auto">
            <a:xfrm>
              <a:off x="7043739"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8" name="Freeform 330">
              <a:extLst>
                <a:ext uri="{FF2B5EF4-FFF2-40B4-BE49-F238E27FC236}">
                  <a16:creationId xmlns:a16="http://schemas.microsoft.com/office/drawing/2014/main" id="{B9DD4F46-32B8-450F-8217-EF072A058722}"/>
                </a:ext>
              </a:extLst>
            </p:cNvPr>
            <p:cNvSpPr>
              <a:spLocks/>
            </p:cNvSpPr>
            <p:nvPr/>
          </p:nvSpPr>
          <p:spPr bwMode="auto">
            <a:xfrm>
              <a:off x="6997701"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59" name="Freeform 331">
              <a:extLst>
                <a:ext uri="{FF2B5EF4-FFF2-40B4-BE49-F238E27FC236}">
                  <a16:creationId xmlns:a16="http://schemas.microsoft.com/office/drawing/2014/main" id="{356FF469-6E72-49F7-9AA6-DD397FA884BE}"/>
                </a:ext>
              </a:extLst>
            </p:cNvPr>
            <p:cNvSpPr>
              <a:spLocks/>
            </p:cNvSpPr>
            <p:nvPr/>
          </p:nvSpPr>
          <p:spPr bwMode="auto">
            <a:xfrm>
              <a:off x="7019926" y="2105026"/>
              <a:ext cx="17463"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0" name="Freeform 332">
              <a:extLst>
                <a:ext uri="{FF2B5EF4-FFF2-40B4-BE49-F238E27FC236}">
                  <a16:creationId xmlns:a16="http://schemas.microsoft.com/office/drawing/2014/main" id="{62482DDD-3333-438E-BB10-2B805DC14FC1}"/>
                </a:ext>
              </a:extLst>
            </p:cNvPr>
            <p:cNvSpPr>
              <a:spLocks/>
            </p:cNvSpPr>
            <p:nvPr/>
          </p:nvSpPr>
          <p:spPr bwMode="auto">
            <a:xfrm>
              <a:off x="6991351"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1" name="Freeform 333">
              <a:extLst>
                <a:ext uri="{FF2B5EF4-FFF2-40B4-BE49-F238E27FC236}">
                  <a16:creationId xmlns:a16="http://schemas.microsoft.com/office/drawing/2014/main" id="{BF5BE49C-3A93-48B9-B923-A92159D0B8FB}"/>
                </a:ext>
              </a:extLst>
            </p:cNvPr>
            <p:cNvSpPr>
              <a:spLocks/>
            </p:cNvSpPr>
            <p:nvPr/>
          </p:nvSpPr>
          <p:spPr bwMode="auto">
            <a:xfrm>
              <a:off x="6997701"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2" name="Freeform 334">
              <a:extLst>
                <a:ext uri="{FF2B5EF4-FFF2-40B4-BE49-F238E27FC236}">
                  <a16:creationId xmlns:a16="http://schemas.microsoft.com/office/drawing/2014/main" id="{37A64EB9-1D86-43A7-ABA3-1D54C30B5D8D}"/>
                </a:ext>
              </a:extLst>
            </p:cNvPr>
            <p:cNvSpPr>
              <a:spLocks/>
            </p:cNvSpPr>
            <p:nvPr/>
          </p:nvSpPr>
          <p:spPr bwMode="auto">
            <a:xfrm>
              <a:off x="7019926" y="2024062"/>
              <a:ext cx="17463"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3" name="Oval 335">
              <a:extLst>
                <a:ext uri="{FF2B5EF4-FFF2-40B4-BE49-F238E27FC236}">
                  <a16:creationId xmlns:a16="http://schemas.microsoft.com/office/drawing/2014/main" id="{9057F558-0008-44F4-8CC1-2AD978C1AB46}"/>
                </a:ext>
              </a:extLst>
            </p:cNvPr>
            <p:cNvSpPr>
              <a:spLocks noChangeArrowheads="1"/>
            </p:cNvSpPr>
            <p:nvPr/>
          </p:nvSpPr>
          <p:spPr bwMode="auto">
            <a:xfrm>
              <a:off x="6991351"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4" name="Freeform 336">
              <a:extLst>
                <a:ext uri="{FF2B5EF4-FFF2-40B4-BE49-F238E27FC236}">
                  <a16:creationId xmlns:a16="http://schemas.microsoft.com/office/drawing/2014/main" id="{B971B5B2-6C83-4C82-95C7-9ADFD0AED920}"/>
                </a:ext>
              </a:extLst>
            </p:cNvPr>
            <p:cNvSpPr>
              <a:spLocks/>
            </p:cNvSpPr>
            <p:nvPr/>
          </p:nvSpPr>
          <p:spPr bwMode="auto">
            <a:xfrm>
              <a:off x="6948489"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5" name="Freeform 337">
              <a:extLst>
                <a:ext uri="{FF2B5EF4-FFF2-40B4-BE49-F238E27FC236}">
                  <a16:creationId xmlns:a16="http://schemas.microsoft.com/office/drawing/2014/main" id="{D468661B-58A0-49C1-8680-C7E49AE5C1B6}"/>
                </a:ext>
              </a:extLst>
            </p:cNvPr>
            <p:cNvSpPr>
              <a:spLocks/>
            </p:cNvSpPr>
            <p:nvPr/>
          </p:nvSpPr>
          <p:spPr bwMode="auto">
            <a:xfrm>
              <a:off x="6970714"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2 w 5"/>
                <a:gd name="T27" fmla="*/ 8 h 18"/>
                <a:gd name="T28" fmla="*/ 2 w 5"/>
                <a:gd name="T29" fmla="*/ 9 h 18"/>
                <a:gd name="T30" fmla="*/ 2 w 5"/>
                <a:gd name="T31" fmla="*/ 9 h 18"/>
                <a:gd name="T32" fmla="*/ 4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6" name="Freeform 338">
              <a:extLst>
                <a:ext uri="{FF2B5EF4-FFF2-40B4-BE49-F238E27FC236}">
                  <a16:creationId xmlns:a16="http://schemas.microsoft.com/office/drawing/2014/main" id="{8F969818-25FE-411E-B317-D9F95F4C43C9}"/>
                </a:ext>
              </a:extLst>
            </p:cNvPr>
            <p:cNvSpPr>
              <a:spLocks/>
            </p:cNvSpPr>
            <p:nvPr/>
          </p:nvSpPr>
          <p:spPr bwMode="auto">
            <a:xfrm>
              <a:off x="6942139"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7" name="Freeform 339">
              <a:extLst>
                <a:ext uri="{FF2B5EF4-FFF2-40B4-BE49-F238E27FC236}">
                  <a16:creationId xmlns:a16="http://schemas.microsoft.com/office/drawing/2014/main" id="{F0D401B1-7F39-4DCC-ADBB-77B05854553C}"/>
                </a:ext>
              </a:extLst>
            </p:cNvPr>
            <p:cNvSpPr>
              <a:spLocks/>
            </p:cNvSpPr>
            <p:nvPr/>
          </p:nvSpPr>
          <p:spPr bwMode="auto">
            <a:xfrm>
              <a:off x="6948489"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8" name="Freeform 340">
              <a:extLst>
                <a:ext uri="{FF2B5EF4-FFF2-40B4-BE49-F238E27FC236}">
                  <a16:creationId xmlns:a16="http://schemas.microsoft.com/office/drawing/2014/main" id="{C15A8E2F-E836-46F8-B3F3-BCF796798B3A}"/>
                </a:ext>
              </a:extLst>
            </p:cNvPr>
            <p:cNvSpPr>
              <a:spLocks/>
            </p:cNvSpPr>
            <p:nvPr/>
          </p:nvSpPr>
          <p:spPr bwMode="auto">
            <a:xfrm>
              <a:off x="6970714"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2 w 5"/>
                <a:gd name="T27" fmla="*/ 9 h 17"/>
                <a:gd name="T28" fmla="*/ 2 w 5"/>
                <a:gd name="T29" fmla="*/ 9 h 17"/>
                <a:gd name="T30" fmla="*/ 2 w 5"/>
                <a:gd name="T31" fmla="*/ 9 h 17"/>
                <a:gd name="T32" fmla="*/ 4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69" name="Oval 341">
              <a:extLst>
                <a:ext uri="{FF2B5EF4-FFF2-40B4-BE49-F238E27FC236}">
                  <a16:creationId xmlns:a16="http://schemas.microsoft.com/office/drawing/2014/main" id="{F194264B-FD7E-44F9-9247-05445FDA1961}"/>
                </a:ext>
              </a:extLst>
            </p:cNvPr>
            <p:cNvSpPr>
              <a:spLocks noChangeArrowheads="1"/>
            </p:cNvSpPr>
            <p:nvPr/>
          </p:nvSpPr>
          <p:spPr bwMode="auto">
            <a:xfrm>
              <a:off x="6942139"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70" name="Freeform 342">
              <a:extLst>
                <a:ext uri="{FF2B5EF4-FFF2-40B4-BE49-F238E27FC236}">
                  <a16:creationId xmlns:a16="http://schemas.microsoft.com/office/drawing/2014/main" id="{902E100D-D102-48B8-A602-D786D3361A07}"/>
                </a:ext>
              </a:extLst>
            </p:cNvPr>
            <p:cNvSpPr>
              <a:spLocks/>
            </p:cNvSpPr>
            <p:nvPr/>
          </p:nvSpPr>
          <p:spPr bwMode="auto">
            <a:xfrm>
              <a:off x="6896101"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71" name="Freeform 343">
              <a:extLst>
                <a:ext uri="{FF2B5EF4-FFF2-40B4-BE49-F238E27FC236}">
                  <a16:creationId xmlns:a16="http://schemas.microsoft.com/office/drawing/2014/main" id="{481B7EEA-C43D-47CA-9BD8-9E2BE438634B}"/>
                </a:ext>
              </a:extLst>
            </p:cNvPr>
            <p:cNvSpPr>
              <a:spLocks/>
            </p:cNvSpPr>
            <p:nvPr/>
          </p:nvSpPr>
          <p:spPr bwMode="auto">
            <a:xfrm>
              <a:off x="6918326"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72" name="Freeform 344">
              <a:extLst>
                <a:ext uri="{FF2B5EF4-FFF2-40B4-BE49-F238E27FC236}">
                  <a16:creationId xmlns:a16="http://schemas.microsoft.com/office/drawing/2014/main" id="{1A21A0C9-F457-481D-884D-D8F51B0990E9}"/>
                </a:ext>
              </a:extLst>
            </p:cNvPr>
            <p:cNvSpPr>
              <a:spLocks/>
            </p:cNvSpPr>
            <p:nvPr/>
          </p:nvSpPr>
          <p:spPr bwMode="auto">
            <a:xfrm>
              <a:off x="6889751" y="2160588"/>
              <a:ext cx="52388"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73" name="Freeform 345">
              <a:extLst>
                <a:ext uri="{FF2B5EF4-FFF2-40B4-BE49-F238E27FC236}">
                  <a16:creationId xmlns:a16="http://schemas.microsoft.com/office/drawing/2014/main" id="{70210337-4EE0-44B6-997F-BE9B9EDCE214}"/>
                </a:ext>
              </a:extLst>
            </p:cNvPr>
            <p:cNvSpPr>
              <a:spLocks/>
            </p:cNvSpPr>
            <p:nvPr/>
          </p:nvSpPr>
          <p:spPr bwMode="auto">
            <a:xfrm>
              <a:off x="6896101"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74" name="Freeform 346">
              <a:extLst>
                <a:ext uri="{FF2B5EF4-FFF2-40B4-BE49-F238E27FC236}">
                  <a16:creationId xmlns:a16="http://schemas.microsoft.com/office/drawing/2014/main" id="{98B9F79E-B5B6-4364-BD82-031CBE40F973}"/>
                </a:ext>
              </a:extLst>
            </p:cNvPr>
            <p:cNvSpPr>
              <a:spLocks/>
            </p:cNvSpPr>
            <p:nvPr/>
          </p:nvSpPr>
          <p:spPr bwMode="auto">
            <a:xfrm>
              <a:off x="6918326"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075" name="Freeform 347">
              <a:extLst>
                <a:ext uri="{FF2B5EF4-FFF2-40B4-BE49-F238E27FC236}">
                  <a16:creationId xmlns:a16="http://schemas.microsoft.com/office/drawing/2014/main" id="{C98364DA-E367-43CC-B0C9-5FB5A1E3ED12}"/>
                </a:ext>
              </a:extLst>
            </p:cNvPr>
            <p:cNvSpPr>
              <a:spLocks/>
            </p:cNvSpPr>
            <p:nvPr/>
          </p:nvSpPr>
          <p:spPr bwMode="auto">
            <a:xfrm>
              <a:off x="6889751" y="1974850"/>
              <a:ext cx="52388"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grpSp>
      <p:grpSp>
        <p:nvGrpSpPr>
          <p:cNvPr id="5" name="Group 785">
            <a:extLst>
              <a:ext uri="{FF2B5EF4-FFF2-40B4-BE49-F238E27FC236}">
                <a16:creationId xmlns:a16="http://schemas.microsoft.com/office/drawing/2014/main" id="{BEFF0CA5-250A-4431-BCC9-F7A58591F1D7}"/>
              </a:ext>
            </a:extLst>
          </p:cNvPr>
          <p:cNvGrpSpPr>
            <a:grpSpLocks/>
          </p:cNvGrpSpPr>
          <p:nvPr/>
        </p:nvGrpSpPr>
        <p:grpSpPr bwMode="auto">
          <a:xfrm>
            <a:off x="2437804" y="2821442"/>
            <a:ext cx="690266" cy="178594"/>
            <a:chOff x="6889751" y="1974850"/>
            <a:chExt cx="1227137" cy="238126"/>
          </a:xfrm>
        </p:grpSpPr>
        <p:sp>
          <p:nvSpPr>
            <p:cNvPr id="787" name="Freeform 204">
              <a:extLst>
                <a:ext uri="{FF2B5EF4-FFF2-40B4-BE49-F238E27FC236}">
                  <a16:creationId xmlns:a16="http://schemas.microsoft.com/office/drawing/2014/main" id="{DF080D21-E144-4096-AE2A-819FC3D650CB}"/>
                </a:ext>
              </a:extLst>
            </p:cNvPr>
            <p:cNvSpPr>
              <a:spLocks/>
            </p:cNvSpPr>
            <p:nvPr/>
          </p:nvSpPr>
          <p:spPr bwMode="auto">
            <a:xfrm>
              <a:off x="8070850"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8" name="Freeform 205">
              <a:extLst>
                <a:ext uri="{FF2B5EF4-FFF2-40B4-BE49-F238E27FC236}">
                  <a16:creationId xmlns:a16="http://schemas.microsoft.com/office/drawing/2014/main" id="{2BEDE916-F604-4F5E-9E82-4CC0CC276E5F}"/>
                </a:ext>
              </a:extLst>
            </p:cNvPr>
            <p:cNvSpPr>
              <a:spLocks/>
            </p:cNvSpPr>
            <p:nvPr/>
          </p:nvSpPr>
          <p:spPr bwMode="auto">
            <a:xfrm>
              <a:off x="8091488"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9" name="Freeform 206">
              <a:extLst>
                <a:ext uri="{FF2B5EF4-FFF2-40B4-BE49-F238E27FC236}">
                  <a16:creationId xmlns:a16="http://schemas.microsoft.com/office/drawing/2014/main" id="{7C9087A1-9AB0-438D-9781-66A8ABB775A2}"/>
                </a:ext>
              </a:extLst>
            </p:cNvPr>
            <p:cNvSpPr>
              <a:spLocks/>
            </p:cNvSpPr>
            <p:nvPr/>
          </p:nvSpPr>
          <p:spPr bwMode="auto">
            <a:xfrm>
              <a:off x="8062913" y="2160589"/>
              <a:ext cx="53975" cy="52387"/>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0" name="Freeform 207">
              <a:extLst>
                <a:ext uri="{FF2B5EF4-FFF2-40B4-BE49-F238E27FC236}">
                  <a16:creationId xmlns:a16="http://schemas.microsoft.com/office/drawing/2014/main" id="{7E53CFA4-C55D-4AE9-A03E-97CD13128F47}"/>
                </a:ext>
              </a:extLst>
            </p:cNvPr>
            <p:cNvSpPr>
              <a:spLocks/>
            </p:cNvSpPr>
            <p:nvPr/>
          </p:nvSpPr>
          <p:spPr bwMode="auto">
            <a:xfrm>
              <a:off x="8070850" y="2024063"/>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1" name="Freeform 208">
              <a:extLst>
                <a:ext uri="{FF2B5EF4-FFF2-40B4-BE49-F238E27FC236}">
                  <a16:creationId xmlns:a16="http://schemas.microsoft.com/office/drawing/2014/main" id="{E5E0F374-4208-4EE5-BA77-AB704924E171}"/>
                </a:ext>
              </a:extLst>
            </p:cNvPr>
            <p:cNvSpPr>
              <a:spLocks/>
            </p:cNvSpPr>
            <p:nvPr/>
          </p:nvSpPr>
          <p:spPr bwMode="auto">
            <a:xfrm>
              <a:off x="8091488" y="2024063"/>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2" name="Freeform 209">
              <a:extLst>
                <a:ext uri="{FF2B5EF4-FFF2-40B4-BE49-F238E27FC236}">
                  <a16:creationId xmlns:a16="http://schemas.microsoft.com/office/drawing/2014/main" id="{98A73F06-0292-4201-8CDA-51899BF6FFF1}"/>
                </a:ext>
              </a:extLst>
            </p:cNvPr>
            <p:cNvSpPr>
              <a:spLocks/>
            </p:cNvSpPr>
            <p:nvPr/>
          </p:nvSpPr>
          <p:spPr bwMode="auto">
            <a:xfrm>
              <a:off x="8062913" y="1974850"/>
              <a:ext cx="53975" cy="52388"/>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3" name="Freeform 210">
              <a:extLst>
                <a:ext uri="{FF2B5EF4-FFF2-40B4-BE49-F238E27FC236}">
                  <a16:creationId xmlns:a16="http://schemas.microsoft.com/office/drawing/2014/main" id="{8437C4B2-8D77-4EA3-AD9F-0821D4B0D9D9}"/>
                </a:ext>
              </a:extLst>
            </p:cNvPr>
            <p:cNvSpPr>
              <a:spLocks/>
            </p:cNvSpPr>
            <p:nvPr/>
          </p:nvSpPr>
          <p:spPr bwMode="auto">
            <a:xfrm>
              <a:off x="8021638" y="2105026"/>
              <a:ext cx="14287"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4" name="Freeform 211">
              <a:extLst>
                <a:ext uri="{FF2B5EF4-FFF2-40B4-BE49-F238E27FC236}">
                  <a16:creationId xmlns:a16="http://schemas.microsoft.com/office/drawing/2014/main" id="{570D8D29-E024-4714-A7C6-BBBE6E5663D4}"/>
                </a:ext>
              </a:extLst>
            </p:cNvPr>
            <p:cNvSpPr>
              <a:spLocks/>
            </p:cNvSpPr>
            <p:nvPr/>
          </p:nvSpPr>
          <p:spPr bwMode="auto">
            <a:xfrm>
              <a:off x="8042275"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5" name="Freeform 212">
              <a:extLst>
                <a:ext uri="{FF2B5EF4-FFF2-40B4-BE49-F238E27FC236}">
                  <a16:creationId xmlns:a16="http://schemas.microsoft.com/office/drawing/2014/main" id="{3158F5E2-9376-444A-BE86-62149571882F}"/>
                </a:ext>
              </a:extLst>
            </p:cNvPr>
            <p:cNvSpPr>
              <a:spLocks/>
            </p:cNvSpPr>
            <p:nvPr/>
          </p:nvSpPr>
          <p:spPr bwMode="auto">
            <a:xfrm>
              <a:off x="8010525" y="2160589"/>
              <a:ext cx="52388"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6" name="Freeform 213">
              <a:extLst>
                <a:ext uri="{FF2B5EF4-FFF2-40B4-BE49-F238E27FC236}">
                  <a16:creationId xmlns:a16="http://schemas.microsoft.com/office/drawing/2014/main" id="{86FEE6EC-189D-43EC-BA2E-66EFF2E4F551}"/>
                </a:ext>
              </a:extLst>
            </p:cNvPr>
            <p:cNvSpPr>
              <a:spLocks/>
            </p:cNvSpPr>
            <p:nvPr/>
          </p:nvSpPr>
          <p:spPr bwMode="auto">
            <a:xfrm>
              <a:off x="8021638" y="2024063"/>
              <a:ext cx="14287"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7" name="Freeform 214">
              <a:extLst>
                <a:ext uri="{FF2B5EF4-FFF2-40B4-BE49-F238E27FC236}">
                  <a16:creationId xmlns:a16="http://schemas.microsoft.com/office/drawing/2014/main" id="{F444F9BE-EC3F-4AE3-821D-1307808387FC}"/>
                </a:ext>
              </a:extLst>
            </p:cNvPr>
            <p:cNvSpPr>
              <a:spLocks/>
            </p:cNvSpPr>
            <p:nvPr/>
          </p:nvSpPr>
          <p:spPr bwMode="auto">
            <a:xfrm>
              <a:off x="8042275" y="2024063"/>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8" name="Oval 215">
              <a:extLst>
                <a:ext uri="{FF2B5EF4-FFF2-40B4-BE49-F238E27FC236}">
                  <a16:creationId xmlns:a16="http://schemas.microsoft.com/office/drawing/2014/main" id="{AEB0D3F6-945D-4FE8-8360-525B1998FD8C}"/>
                </a:ext>
              </a:extLst>
            </p:cNvPr>
            <p:cNvSpPr>
              <a:spLocks noChangeArrowheads="1"/>
            </p:cNvSpPr>
            <p:nvPr/>
          </p:nvSpPr>
          <p:spPr bwMode="auto">
            <a:xfrm>
              <a:off x="8010525"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99" name="Freeform 216">
              <a:extLst>
                <a:ext uri="{FF2B5EF4-FFF2-40B4-BE49-F238E27FC236}">
                  <a16:creationId xmlns:a16="http://schemas.microsoft.com/office/drawing/2014/main" id="{2CC61D30-9599-429E-9CDD-B9C7AFE7C9A0}"/>
                </a:ext>
              </a:extLst>
            </p:cNvPr>
            <p:cNvSpPr>
              <a:spLocks/>
            </p:cNvSpPr>
            <p:nvPr/>
          </p:nvSpPr>
          <p:spPr bwMode="auto">
            <a:xfrm>
              <a:off x="7969250" y="2105026"/>
              <a:ext cx="17463"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0" name="Freeform 217">
              <a:extLst>
                <a:ext uri="{FF2B5EF4-FFF2-40B4-BE49-F238E27FC236}">
                  <a16:creationId xmlns:a16="http://schemas.microsoft.com/office/drawing/2014/main" id="{EA28C4D4-C471-4F5F-A817-185283F93194}"/>
                </a:ext>
              </a:extLst>
            </p:cNvPr>
            <p:cNvSpPr>
              <a:spLocks/>
            </p:cNvSpPr>
            <p:nvPr/>
          </p:nvSpPr>
          <p:spPr bwMode="auto">
            <a:xfrm>
              <a:off x="7989888"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1" name="Freeform 218">
              <a:extLst>
                <a:ext uri="{FF2B5EF4-FFF2-40B4-BE49-F238E27FC236}">
                  <a16:creationId xmlns:a16="http://schemas.microsoft.com/office/drawing/2014/main" id="{96AAABD8-B782-49E6-910B-41A5AE568E9C}"/>
                </a:ext>
              </a:extLst>
            </p:cNvPr>
            <p:cNvSpPr>
              <a:spLocks/>
            </p:cNvSpPr>
            <p:nvPr/>
          </p:nvSpPr>
          <p:spPr bwMode="auto">
            <a:xfrm>
              <a:off x="7961313" y="2160589"/>
              <a:ext cx="53975"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2" name="Freeform 219">
              <a:extLst>
                <a:ext uri="{FF2B5EF4-FFF2-40B4-BE49-F238E27FC236}">
                  <a16:creationId xmlns:a16="http://schemas.microsoft.com/office/drawing/2014/main" id="{A7816B81-11AE-4DE3-BCEF-67CF1F4AE7B8}"/>
                </a:ext>
              </a:extLst>
            </p:cNvPr>
            <p:cNvSpPr>
              <a:spLocks/>
            </p:cNvSpPr>
            <p:nvPr/>
          </p:nvSpPr>
          <p:spPr bwMode="auto">
            <a:xfrm>
              <a:off x="7969250" y="2024063"/>
              <a:ext cx="17463"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3" name="Freeform 220">
              <a:extLst>
                <a:ext uri="{FF2B5EF4-FFF2-40B4-BE49-F238E27FC236}">
                  <a16:creationId xmlns:a16="http://schemas.microsoft.com/office/drawing/2014/main" id="{5A1498D0-B170-4588-A234-C61F75B1DAB1}"/>
                </a:ext>
              </a:extLst>
            </p:cNvPr>
            <p:cNvSpPr>
              <a:spLocks/>
            </p:cNvSpPr>
            <p:nvPr/>
          </p:nvSpPr>
          <p:spPr bwMode="auto">
            <a:xfrm>
              <a:off x="7989888" y="2024063"/>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4" name="Oval 221">
              <a:extLst>
                <a:ext uri="{FF2B5EF4-FFF2-40B4-BE49-F238E27FC236}">
                  <a16:creationId xmlns:a16="http://schemas.microsoft.com/office/drawing/2014/main" id="{EE04581B-9278-412D-A125-D513B64FACE4}"/>
                </a:ext>
              </a:extLst>
            </p:cNvPr>
            <p:cNvSpPr>
              <a:spLocks noChangeArrowheads="1"/>
            </p:cNvSpPr>
            <p:nvPr/>
          </p:nvSpPr>
          <p:spPr bwMode="auto">
            <a:xfrm>
              <a:off x="7961313" y="1974850"/>
              <a:ext cx="53975"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5" name="Freeform 222">
              <a:extLst>
                <a:ext uri="{FF2B5EF4-FFF2-40B4-BE49-F238E27FC236}">
                  <a16:creationId xmlns:a16="http://schemas.microsoft.com/office/drawing/2014/main" id="{F54A94D2-0D63-4E78-97C5-5831C45C4A0F}"/>
                </a:ext>
              </a:extLst>
            </p:cNvPr>
            <p:cNvSpPr>
              <a:spLocks/>
            </p:cNvSpPr>
            <p:nvPr/>
          </p:nvSpPr>
          <p:spPr bwMode="auto">
            <a:xfrm>
              <a:off x="7916863"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6" name="Freeform 223">
              <a:extLst>
                <a:ext uri="{FF2B5EF4-FFF2-40B4-BE49-F238E27FC236}">
                  <a16:creationId xmlns:a16="http://schemas.microsoft.com/office/drawing/2014/main" id="{E5019312-B4DB-4ED6-9F0E-6C2A8890E391}"/>
                </a:ext>
              </a:extLst>
            </p:cNvPr>
            <p:cNvSpPr>
              <a:spLocks/>
            </p:cNvSpPr>
            <p:nvPr/>
          </p:nvSpPr>
          <p:spPr bwMode="auto">
            <a:xfrm>
              <a:off x="7940675"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7" name="Freeform 224">
              <a:extLst>
                <a:ext uri="{FF2B5EF4-FFF2-40B4-BE49-F238E27FC236}">
                  <a16:creationId xmlns:a16="http://schemas.microsoft.com/office/drawing/2014/main" id="{437B5345-A750-40D5-A05B-6D4C1C8C6AC3}"/>
                </a:ext>
              </a:extLst>
            </p:cNvPr>
            <p:cNvSpPr>
              <a:spLocks/>
            </p:cNvSpPr>
            <p:nvPr/>
          </p:nvSpPr>
          <p:spPr bwMode="auto">
            <a:xfrm>
              <a:off x="7908925" y="2160589"/>
              <a:ext cx="52388"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8" name="Freeform 225">
              <a:extLst>
                <a:ext uri="{FF2B5EF4-FFF2-40B4-BE49-F238E27FC236}">
                  <a16:creationId xmlns:a16="http://schemas.microsoft.com/office/drawing/2014/main" id="{B6558009-8D6B-4219-AAAA-F240B3CB935E}"/>
                </a:ext>
              </a:extLst>
            </p:cNvPr>
            <p:cNvSpPr>
              <a:spLocks/>
            </p:cNvSpPr>
            <p:nvPr/>
          </p:nvSpPr>
          <p:spPr bwMode="auto">
            <a:xfrm>
              <a:off x="7916863" y="2024063"/>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09" name="Freeform 226">
              <a:extLst>
                <a:ext uri="{FF2B5EF4-FFF2-40B4-BE49-F238E27FC236}">
                  <a16:creationId xmlns:a16="http://schemas.microsoft.com/office/drawing/2014/main" id="{CE919E49-9D79-42CD-94C7-8BC88A1A9086}"/>
                </a:ext>
              </a:extLst>
            </p:cNvPr>
            <p:cNvSpPr>
              <a:spLocks/>
            </p:cNvSpPr>
            <p:nvPr/>
          </p:nvSpPr>
          <p:spPr bwMode="auto">
            <a:xfrm>
              <a:off x="7940675" y="2024063"/>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0" name="Oval 227">
              <a:extLst>
                <a:ext uri="{FF2B5EF4-FFF2-40B4-BE49-F238E27FC236}">
                  <a16:creationId xmlns:a16="http://schemas.microsoft.com/office/drawing/2014/main" id="{685D9B97-12D5-4AAF-870C-DF7A056197AD}"/>
                </a:ext>
              </a:extLst>
            </p:cNvPr>
            <p:cNvSpPr>
              <a:spLocks noChangeArrowheads="1"/>
            </p:cNvSpPr>
            <p:nvPr/>
          </p:nvSpPr>
          <p:spPr bwMode="auto">
            <a:xfrm>
              <a:off x="7908925"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1" name="Freeform 228">
              <a:extLst>
                <a:ext uri="{FF2B5EF4-FFF2-40B4-BE49-F238E27FC236}">
                  <a16:creationId xmlns:a16="http://schemas.microsoft.com/office/drawing/2014/main" id="{E806E855-FA72-4B05-B26A-8F8BF7F84580}"/>
                </a:ext>
              </a:extLst>
            </p:cNvPr>
            <p:cNvSpPr>
              <a:spLocks/>
            </p:cNvSpPr>
            <p:nvPr/>
          </p:nvSpPr>
          <p:spPr bwMode="auto">
            <a:xfrm>
              <a:off x="7867650"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2 w 4"/>
                <a:gd name="T25" fmla="*/ 5 h 18"/>
                <a:gd name="T26" fmla="*/ 2 w 4"/>
                <a:gd name="T27" fmla="*/ 6 h 18"/>
                <a:gd name="T28" fmla="*/ 4 w 4"/>
                <a:gd name="T29" fmla="*/ 9 h 18"/>
                <a:gd name="T30" fmla="*/ 3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2" name="Freeform 229">
              <a:extLst>
                <a:ext uri="{FF2B5EF4-FFF2-40B4-BE49-F238E27FC236}">
                  <a16:creationId xmlns:a16="http://schemas.microsoft.com/office/drawing/2014/main" id="{D1DEB9BA-A050-4C8A-80EB-25FDF1508A7B}"/>
                </a:ext>
              </a:extLst>
            </p:cNvPr>
            <p:cNvSpPr>
              <a:spLocks/>
            </p:cNvSpPr>
            <p:nvPr/>
          </p:nvSpPr>
          <p:spPr bwMode="auto">
            <a:xfrm>
              <a:off x="7888288"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3" name="Freeform 230">
              <a:extLst>
                <a:ext uri="{FF2B5EF4-FFF2-40B4-BE49-F238E27FC236}">
                  <a16:creationId xmlns:a16="http://schemas.microsoft.com/office/drawing/2014/main" id="{56814AC6-13CC-4DD8-ADB8-8FC0D2680AA2}"/>
                </a:ext>
              </a:extLst>
            </p:cNvPr>
            <p:cNvSpPr>
              <a:spLocks/>
            </p:cNvSpPr>
            <p:nvPr/>
          </p:nvSpPr>
          <p:spPr bwMode="auto">
            <a:xfrm>
              <a:off x="7859713" y="2160589"/>
              <a:ext cx="53975"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4" name="Freeform 231">
              <a:extLst>
                <a:ext uri="{FF2B5EF4-FFF2-40B4-BE49-F238E27FC236}">
                  <a16:creationId xmlns:a16="http://schemas.microsoft.com/office/drawing/2014/main" id="{B07FDE3D-E83B-48E7-BA3C-54AD3D3F6784}"/>
                </a:ext>
              </a:extLst>
            </p:cNvPr>
            <p:cNvSpPr>
              <a:spLocks/>
            </p:cNvSpPr>
            <p:nvPr/>
          </p:nvSpPr>
          <p:spPr bwMode="auto">
            <a:xfrm>
              <a:off x="7867650" y="2024063"/>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2 w 4"/>
                <a:gd name="T25" fmla="*/ 13 h 17"/>
                <a:gd name="T26" fmla="*/ 2 w 4"/>
                <a:gd name="T27" fmla="*/ 12 h 17"/>
                <a:gd name="T28" fmla="*/ 4 w 4"/>
                <a:gd name="T29" fmla="*/ 9 h 17"/>
                <a:gd name="T30" fmla="*/ 3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5" name="Freeform 232">
              <a:extLst>
                <a:ext uri="{FF2B5EF4-FFF2-40B4-BE49-F238E27FC236}">
                  <a16:creationId xmlns:a16="http://schemas.microsoft.com/office/drawing/2014/main" id="{184EDC4D-E9E1-4975-AE4E-E2FD6D19345E}"/>
                </a:ext>
              </a:extLst>
            </p:cNvPr>
            <p:cNvSpPr>
              <a:spLocks/>
            </p:cNvSpPr>
            <p:nvPr/>
          </p:nvSpPr>
          <p:spPr bwMode="auto">
            <a:xfrm>
              <a:off x="7888288" y="2024063"/>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6" name="Oval 233">
              <a:extLst>
                <a:ext uri="{FF2B5EF4-FFF2-40B4-BE49-F238E27FC236}">
                  <a16:creationId xmlns:a16="http://schemas.microsoft.com/office/drawing/2014/main" id="{5D785E63-7201-40BA-B5CA-A2450610CEBD}"/>
                </a:ext>
              </a:extLst>
            </p:cNvPr>
            <p:cNvSpPr>
              <a:spLocks noChangeArrowheads="1"/>
            </p:cNvSpPr>
            <p:nvPr/>
          </p:nvSpPr>
          <p:spPr bwMode="auto">
            <a:xfrm>
              <a:off x="7859713" y="1974850"/>
              <a:ext cx="53975"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7" name="Freeform 234">
              <a:extLst>
                <a:ext uri="{FF2B5EF4-FFF2-40B4-BE49-F238E27FC236}">
                  <a16:creationId xmlns:a16="http://schemas.microsoft.com/office/drawing/2014/main" id="{4EB3C3E0-F877-4784-8434-9CB8A5DAE088}"/>
                </a:ext>
              </a:extLst>
            </p:cNvPr>
            <p:cNvSpPr>
              <a:spLocks/>
            </p:cNvSpPr>
            <p:nvPr/>
          </p:nvSpPr>
          <p:spPr bwMode="auto">
            <a:xfrm>
              <a:off x="7815263"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8" name="Freeform 235">
              <a:extLst>
                <a:ext uri="{FF2B5EF4-FFF2-40B4-BE49-F238E27FC236}">
                  <a16:creationId xmlns:a16="http://schemas.microsoft.com/office/drawing/2014/main" id="{612C1091-5457-4716-A3E1-42EC7EB53357}"/>
                </a:ext>
              </a:extLst>
            </p:cNvPr>
            <p:cNvSpPr>
              <a:spLocks/>
            </p:cNvSpPr>
            <p:nvPr/>
          </p:nvSpPr>
          <p:spPr bwMode="auto">
            <a:xfrm>
              <a:off x="7835900" y="2105026"/>
              <a:ext cx="17463"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3 w 5"/>
                <a:gd name="T13" fmla="*/ 6 h 18"/>
                <a:gd name="T14" fmla="*/ 3 w 5"/>
                <a:gd name="T15" fmla="*/ 5 h 18"/>
                <a:gd name="T16" fmla="*/ 2 w 5"/>
                <a:gd name="T17" fmla="*/ 3 h 18"/>
                <a:gd name="T18" fmla="*/ 1 w 5"/>
                <a:gd name="T19" fmla="*/ 3 h 18"/>
                <a:gd name="T20" fmla="*/ 2 w 5"/>
                <a:gd name="T21" fmla="*/ 0 h 18"/>
                <a:gd name="T22" fmla="*/ 3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19" name="Freeform 236">
              <a:extLst>
                <a:ext uri="{FF2B5EF4-FFF2-40B4-BE49-F238E27FC236}">
                  <a16:creationId xmlns:a16="http://schemas.microsoft.com/office/drawing/2014/main" id="{D2D54F25-47E7-4AD7-8A3C-66991F49F72D}"/>
                </a:ext>
              </a:extLst>
            </p:cNvPr>
            <p:cNvSpPr>
              <a:spLocks/>
            </p:cNvSpPr>
            <p:nvPr/>
          </p:nvSpPr>
          <p:spPr bwMode="auto">
            <a:xfrm>
              <a:off x="7807325" y="2160589"/>
              <a:ext cx="52388"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0" name="Freeform 237">
              <a:extLst>
                <a:ext uri="{FF2B5EF4-FFF2-40B4-BE49-F238E27FC236}">
                  <a16:creationId xmlns:a16="http://schemas.microsoft.com/office/drawing/2014/main" id="{F054332C-BC4B-4F43-BF0C-353E02ADDCAF}"/>
                </a:ext>
              </a:extLst>
            </p:cNvPr>
            <p:cNvSpPr>
              <a:spLocks/>
            </p:cNvSpPr>
            <p:nvPr/>
          </p:nvSpPr>
          <p:spPr bwMode="auto">
            <a:xfrm>
              <a:off x="7815263" y="2024063"/>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1" name="Freeform 238">
              <a:extLst>
                <a:ext uri="{FF2B5EF4-FFF2-40B4-BE49-F238E27FC236}">
                  <a16:creationId xmlns:a16="http://schemas.microsoft.com/office/drawing/2014/main" id="{DE7E7BBD-D3F7-4ED2-AE60-BB245F72C58E}"/>
                </a:ext>
              </a:extLst>
            </p:cNvPr>
            <p:cNvSpPr>
              <a:spLocks/>
            </p:cNvSpPr>
            <p:nvPr/>
          </p:nvSpPr>
          <p:spPr bwMode="auto">
            <a:xfrm>
              <a:off x="7835900" y="2024063"/>
              <a:ext cx="17463"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3 w 5"/>
                <a:gd name="T13" fmla="*/ 12 h 17"/>
                <a:gd name="T14" fmla="*/ 3 w 5"/>
                <a:gd name="T15" fmla="*/ 13 h 17"/>
                <a:gd name="T16" fmla="*/ 2 w 5"/>
                <a:gd name="T17" fmla="*/ 14 h 17"/>
                <a:gd name="T18" fmla="*/ 1 w 5"/>
                <a:gd name="T19" fmla="*/ 15 h 17"/>
                <a:gd name="T20" fmla="*/ 2 w 5"/>
                <a:gd name="T21" fmla="*/ 17 h 17"/>
                <a:gd name="T22" fmla="*/ 3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2" name="Oval 239">
              <a:extLst>
                <a:ext uri="{FF2B5EF4-FFF2-40B4-BE49-F238E27FC236}">
                  <a16:creationId xmlns:a16="http://schemas.microsoft.com/office/drawing/2014/main" id="{B327B9F4-4401-4BAD-82CD-DF9C42CE09E7}"/>
                </a:ext>
              </a:extLst>
            </p:cNvPr>
            <p:cNvSpPr>
              <a:spLocks noChangeArrowheads="1"/>
            </p:cNvSpPr>
            <p:nvPr/>
          </p:nvSpPr>
          <p:spPr bwMode="auto">
            <a:xfrm>
              <a:off x="7807325"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3" name="Freeform 240">
              <a:extLst>
                <a:ext uri="{FF2B5EF4-FFF2-40B4-BE49-F238E27FC236}">
                  <a16:creationId xmlns:a16="http://schemas.microsoft.com/office/drawing/2014/main" id="{73AF681B-F680-4FA1-A656-3381871E9338}"/>
                </a:ext>
              </a:extLst>
            </p:cNvPr>
            <p:cNvSpPr>
              <a:spLocks/>
            </p:cNvSpPr>
            <p:nvPr/>
          </p:nvSpPr>
          <p:spPr bwMode="auto">
            <a:xfrm>
              <a:off x="7766050"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4" name="Freeform 241">
              <a:extLst>
                <a:ext uri="{FF2B5EF4-FFF2-40B4-BE49-F238E27FC236}">
                  <a16:creationId xmlns:a16="http://schemas.microsoft.com/office/drawing/2014/main" id="{5E460C5D-50A4-469D-ABCB-1EB9A676EA8B}"/>
                </a:ext>
              </a:extLst>
            </p:cNvPr>
            <p:cNvSpPr>
              <a:spLocks/>
            </p:cNvSpPr>
            <p:nvPr/>
          </p:nvSpPr>
          <p:spPr bwMode="auto">
            <a:xfrm>
              <a:off x="7786688"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5" name="Freeform 242">
              <a:extLst>
                <a:ext uri="{FF2B5EF4-FFF2-40B4-BE49-F238E27FC236}">
                  <a16:creationId xmlns:a16="http://schemas.microsoft.com/office/drawing/2014/main" id="{855CDC52-1324-4790-A75A-862648B3552B}"/>
                </a:ext>
              </a:extLst>
            </p:cNvPr>
            <p:cNvSpPr>
              <a:spLocks/>
            </p:cNvSpPr>
            <p:nvPr/>
          </p:nvSpPr>
          <p:spPr bwMode="auto">
            <a:xfrm>
              <a:off x="7758113" y="2160589"/>
              <a:ext cx="52387"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6" name="Freeform 243">
              <a:extLst>
                <a:ext uri="{FF2B5EF4-FFF2-40B4-BE49-F238E27FC236}">
                  <a16:creationId xmlns:a16="http://schemas.microsoft.com/office/drawing/2014/main" id="{D702A8B6-ECC3-4803-931C-8377CD5D2CCA}"/>
                </a:ext>
              </a:extLst>
            </p:cNvPr>
            <p:cNvSpPr>
              <a:spLocks/>
            </p:cNvSpPr>
            <p:nvPr/>
          </p:nvSpPr>
          <p:spPr bwMode="auto">
            <a:xfrm>
              <a:off x="7766050" y="2024063"/>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7" name="Freeform 244">
              <a:extLst>
                <a:ext uri="{FF2B5EF4-FFF2-40B4-BE49-F238E27FC236}">
                  <a16:creationId xmlns:a16="http://schemas.microsoft.com/office/drawing/2014/main" id="{62F7F57B-B196-4A75-9182-A2AA45F96891}"/>
                </a:ext>
              </a:extLst>
            </p:cNvPr>
            <p:cNvSpPr>
              <a:spLocks/>
            </p:cNvSpPr>
            <p:nvPr/>
          </p:nvSpPr>
          <p:spPr bwMode="auto">
            <a:xfrm>
              <a:off x="7786688" y="2024063"/>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8" name="Oval 245">
              <a:extLst>
                <a:ext uri="{FF2B5EF4-FFF2-40B4-BE49-F238E27FC236}">
                  <a16:creationId xmlns:a16="http://schemas.microsoft.com/office/drawing/2014/main" id="{C433CA72-B93E-4188-8926-E7229503640B}"/>
                </a:ext>
              </a:extLst>
            </p:cNvPr>
            <p:cNvSpPr>
              <a:spLocks noChangeArrowheads="1"/>
            </p:cNvSpPr>
            <p:nvPr/>
          </p:nvSpPr>
          <p:spPr bwMode="auto">
            <a:xfrm>
              <a:off x="7758113" y="1974850"/>
              <a:ext cx="52387"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29" name="Freeform 246">
              <a:extLst>
                <a:ext uri="{FF2B5EF4-FFF2-40B4-BE49-F238E27FC236}">
                  <a16:creationId xmlns:a16="http://schemas.microsoft.com/office/drawing/2014/main" id="{B9C844E6-4F54-4C1D-AE19-ED0BCD4DD171}"/>
                </a:ext>
              </a:extLst>
            </p:cNvPr>
            <p:cNvSpPr>
              <a:spLocks/>
            </p:cNvSpPr>
            <p:nvPr/>
          </p:nvSpPr>
          <p:spPr bwMode="auto">
            <a:xfrm>
              <a:off x="7713663"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0" name="Freeform 247">
              <a:extLst>
                <a:ext uri="{FF2B5EF4-FFF2-40B4-BE49-F238E27FC236}">
                  <a16:creationId xmlns:a16="http://schemas.microsoft.com/office/drawing/2014/main" id="{9D2D6587-E21B-4316-9856-F9ACFAB4BF8C}"/>
                </a:ext>
              </a:extLst>
            </p:cNvPr>
            <p:cNvSpPr>
              <a:spLocks/>
            </p:cNvSpPr>
            <p:nvPr/>
          </p:nvSpPr>
          <p:spPr bwMode="auto">
            <a:xfrm>
              <a:off x="7734300"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1" name="Freeform 248">
              <a:extLst>
                <a:ext uri="{FF2B5EF4-FFF2-40B4-BE49-F238E27FC236}">
                  <a16:creationId xmlns:a16="http://schemas.microsoft.com/office/drawing/2014/main" id="{FC6952CF-4407-48F2-A708-670486E3E4FC}"/>
                </a:ext>
              </a:extLst>
            </p:cNvPr>
            <p:cNvSpPr>
              <a:spLocks/>
            </p:cNvSpPr>
            <p:nvPr/>
          </p:nvSpPr>
          <p:spPr bwMode="auto">
            <a:xfrm>
              <a:off x="7705725" y="2160589"/>
              <a:ext cx="52388"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2" name="Freeform 249">
              <a:extLst>
                <a:ext uri="{FF2B5EF4-FFF2-40B4-BE49-F238E27FC236}">
                  <a16:creationId xmlns:a16="http://schemas.microsoft.com/office/drawing/2014/main" id="{A93EF0B0-A0B9-40A8-8214-9599CA02B840}"/>
                </a:ext>
              </a:extLst>
            </p:cNvPr>
            <p:cNvSpPr>
              <a:spLocks/>
            </p:cNvSpPr>
            <p:nvPr/>
          </p:nvSpPr>
          <p:spPr bwMode="auto">
            <a:xfrm>
              <a:off x="7713663" y="2024063"/>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3" name="Freeform 250">
              <a:extLst>
                <a:ext uri="{FF2B5EF4-FFF2-40B4-BE49-F238E27FC236}">
                  <a16:creationId xmlns:a16="http://schemas.microsoft.com/office/drawing/2014/main" id="{F29BDF9A-92DC-4B4E-AFBE-252799EE8675}"/>
                </a:ext>
              </a:extLst>
            </p:cNvPr>
            <p:cNvSpPr>
              <a:spLocks/>
            </p:cNvSpPr>
            <p:nvPr/>
          </p:nvSpPr>
          <p:spPr bwMode="auto">
            <a:xfrm>
              <a:off x="7734300" y="2024063"/>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4" name="Oval 251">
              <a:extLst>
                <a:ext uri="{FF2B5EF4-FFF2-40B4-BE49-F238E27FC236}">
                  <a16:creationId xmlns:a16="http://schemas.microsoft.com/office/drawing/2014/main" id="{B8F63130-FB5A-4C71-B4F6-32FE6A55D645}"/>
                </a:ext>
              </a:extLst>
            </p:cNvPr>
            <p:cNvSpPr>
              <a:spLocks noChangeArrowheads="1"/>
            </p:cNvSpPr>
            <p:nvPr/>
          </p:nvSpPr>
          <p:spPr bwMode="auto">
            <a:xfrm>
              <a:off x="7705725"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5" name="Freeform 252">
              <a:extLst>
                <a:ext uri="{FF2B5EF4-FFF2-40B4-BE49-F238E27FC236}">
                  <a16:creationId xmlns:a16="http://schemas.microsoft.com/office/drawing/2014/main" id="{6D928213-BFEF-417C-AB08-6F915562BB4B}"/>
                </a:ext>
              </a:extLst>
            </p:cNvPr>
            <p:cNvSpPr>
              <a:spLocks/>
            </p:cNvSpPr>
            <p:nvPr/>
          </p:nvSpPr>
          <p:spPr bwMode="auto">
            <a:xfrm>
              <a:off x="7664450" y="2105026"/>
              <a:ext cx="14288"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6" name="Freeform 253">
              <a:extLst>
                <a:ext uri="{FF2B5EF4-FFF2-40B4-BE49-F238E27FC236}">
                  <a16:creationId xmlns:a16="http://schemas.microsoft.com/office/drawing/2014/main" id="{9678D467-FEDC-4083-A3AB-6286F027A9B0}"/>
                </a:ext>
              </a:extLst>
            </p:cNvPr>
            <p:cNvSpPr>
              <a:spLocks/>
            </p:cNvSpPr>
            <p:nvPr/>
          </p:nvSpPr>
          <p:spPr bwMode="auto">
            <a:xfrm>
              <a:off x="7685088"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7" name="Freeform 254">
              <a:extLst>
                <a:ext uri="{FF2B5EF4-FFF2-40B4-BE49-F238E27FC236}">
                  <a16:creationId xmlns:a16="http://schemas.microsoft.com/office/drawing/2014/main" id="{6B5CA14E-7657-4BE4-BA72-85DC22A98267}"/>
                </a:ext>
              </a:extLst>
            </p:cNvPr>
            <p:cNvSpPr>
              <a:spLocks/>
            </p:cNvSpPr>
            <p:nvPr/>
          </p:nvSpPr>
          <p:spPr bwMode="auto">
            <a:xfrm>
              <a:off x="7653338" y="2160589"/>
              <a:ext cx="55562" cy="52387"/>
            </a:xfrm>
            <a:custGeom>
              <a:avLst/>
              <a:gdLst>
                <a:gd name="T0" fmla="*/ 0 w 16"/>
                <a:gd name="T1" fmla="*/ 8 h 15"/>
                <a:gd name="T2" fmla="*/ 8 w 16"/>
                <a:gd name="T3" fmla="*/ 15 h 15"/>
                <a:gd name="T4" fmla="*/ 16 w 16"/>
                <a:gd name="T5" fmla="*/ 8 h 15"/>
                <a:gd name="T6" fmla="*/ 8 w 16"/>
                <a:gd name="T7" fmla="*/ 0 h 15"/>
                <a:gd name="T8" fmla="*/ 0 w 16"/>
                <a:gd name="T9" fmla="*/ 8 h 15"/>
              </a:gdLst>
              <a:ahLst/>
              <a:cxnLst>
                <a:cxn ang="0">
                  <a:pos x="T0" y="T1"/>
                </a:cxn>
                <a:cxn ang="0">
                  <a:pos x="T2" y="T3"/>
                </a:cxn>
                <a:cxn ang="0">
                  <a:pos x="T4" y="T5"/>
                </a:cxn>
                <a:cxn ang="0">
                  <a:pos x="T6" y="T7"/>
                </a:cxn>
                <a:cxn ang="0">
                  <a:pos x="T8" y="T9"/>
                </a:cxn>
              </a:cxnLst>
              <a:rect l="0" t="0" r="r" b="b"/>
              <a:pathLst>
                <a:path w="16" h="15">
                  <a:moveTo>
                    <a:pt x="0" y="8"/>
                  </a:moveTo>
                  <a:cubicBezTo>
                    <a:pt x="0" y="12"/>
                    <a:pt x="4" y="15"/>
                    <a:pt x="8" y="15"/>
                  </a:cubicBezTo>
                  <a:cubicBezTo>
                    <a:pt x="12" y="15"/>
                    <a:pt x="16" y="12"/>
                    <a:pt x="16" y="8"/>
                  </a:cubicBezTo>
                  <a:cubicBezTo>
                    <a:pt x="16"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8" name="Freeform 255">
              <a:extLst>
                <a:ext uri="{FF2B5EF4-FFF2-40B4-BE49-F238E27FC236}">
                  <a16:creationId xmlns:a16="http://schemas.microsoft.com/office/drawing/2014/main" id="{E17E160F-BCDA-43D8-94B9-02D191166F36}"/>
                </a:ext>
              </a:extLst>
            </p:cNvPr>
            <p:cNvSpPr>
              <a:spLocks/>
            </p:cNvSpPr>
            <p:nvPr/>
          </p:nvSpPr>
          <p:spPr bwMode="auto">
            <a:xfrm>
              <a:off x="7664450" y="2024063"/>
              <a:ext cx="14288"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39" name="Freeform 256">
              <a:extLst>
                <a:ext uri="{FF2B5EF4-FFF2-40B4-BE49-F238E27FC236}">
                  <a16:creationId xmlns:a16="http://schemas.microsoft.com/office/drawing/2014/main" id="{E788426F-C0A2-4929-AF70-E3D937A7A841}"/>
                </a:ext>
              </a:extLst>
            </p:cNvPr>
            <p:cNvSpPr>
              <a:spLocks/>
            </p:cNvSpPr>
            <p:nvPr/>
          </p:nvSpPr>
          <p:spPr bwMode="auto">
            <a:xfrm>
              <a:off x="7685088" y="2024063"/>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0" name="Oval 257">
              <a:extLst>
                <a:ext uri="{FF2B5EF4-FFF2-40B4-BE49-F238E27FC236}">
                  <a16:creationId xmlns:a16="http://schemas.microsoft.com/office/drawing/2014/main" id="{C6C02988-8736-40A2-84A4-F691D28BE325}"/>
                </a:ext>
              </a:extLst>
            </p:cNvPr>
            <p:cNvSpPr>
              <a:spLocks noChangeArrowheads="1"/>
            </p:cNvSpPr>
            <p:nvPr/>
          </p:nvSpPr>
          <p:spPr bwMode="auto">
            <a:xfrm>
              <a:off x="7653338" y="1974850"/>
              <a:ext cx="55562"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1" name="Freeform 258">
              <a:extLst>
                <a:ext uri="{FF2B5EF4-FFF2-40B4-BE49-F238E27FC236}">
                  <a16:creationId xmlns:a16="http://schemas.microsoft.com/office/drawing/2014/main" id="{BF02405A-2E8D-4BEF-9E8F-E4305D5F9769}"/>
                </a:ext>
              </a:extLst>
            </p:cNvPr>
            <p:cNvSpPr>
              <a:spLocks/>
            </p:cNvSpPr>
            <p:nvPr/>
          </p:nvSpPr>
          <p:spPr bwMode="auto">
            <a:xfrm>
              <a:off x="7612063"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2" name="Freeform 259">
              <a:extLst>
                <a:ext uri="{FF2B5EF4-FFF2-40B4-BE49-F238E27FC236}">
                  <a16:creationId xmlns:a16="http://schemas.microsoft.com/office/drawing/2014/main" id="{81C3B69D-EC11-4DDB-B01A-DFAD4EA860F0}"/>
                </a:ext>
              </a:extLst>
            </p:cNvPr>
            <p:cNvSpPr>
              <a:spLocks/>
            </p:cNvSpPr>
            <p:nvPr/>
          </p:nvSpPr>
          <p:spPr bwMode="auto">
            <a:xfrm>
              <a:off x="7632700"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3" name="Freeform 260">
              <a:extLst>
                <a:ext uri="{FF2B5EF4-FFF2-40B4-BE49-F238E27FC236}">
                  <a16:creationId xmlns:a16="http://schemas.microsoft.com/office/drawing/2014/main" id="{7DF58B8D-EC36-4C68-BB98-43794BBA2469}"/>
                </a:ext>
              </a:extLst>
            </p:cNvPr>
            <p:cNvSpPr>
              <a:spLocks/>
            </p:cNvSpPr>
            <p:nvPr/>
          </p:nvSpPr>
          <p:spPr bwMode="auto">
            <a:xfrm>
              <a:off x="7604125" y="2160589"/>
              <a:ext cx="52388"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4" name="Freeform 261">
              <a:extLst>
                <a:ext uri="{FF2B5EF4-FFF2-40B4-BE49-F238E27FC236}">
                  <a16:creationId xmlns:a16="http://schemas.microsoft.com/office/drawing/2014/main" id="{CBE05E03-4E84-41DE-83AA-23C582324531}"/>
                </a:ext>
              </a:extLst>
            </p:cNvPr>
            <p:cNvSpPr>
              <a:spLocks/>
            </p:cNvSpPr>
            <p:nvPr/>
          </p:nvSpPr>
          <p:spPr bwMode="auto">
            <a:xfrm>
              <a:off x="7612063" y="2024063"/>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5" name="Freeform 262">
              <a:extLst>
                <a:ext uri="{FF2B5EF4-FFF2-40B4-BE49-F238E27FC236}">
                  <a16:creationId xmlns:a16="http://schemas.microsoft.com/office/drawing/2014/main" id="{2021B49D-A4BA-4F32-B1AB-382952F46106}"/>
                </a:ext>
              </a:extLst>
            </p:cNvPr>
            <p:cNvSpPr>
              <a:spLocks/>
            </p:cNvSpPr>
            <p:nvPr/>
          </p:nvSpPr>
          <p:spPr bwMode="auto">
            <a:xfrm>
              <a:off x="7632700" y="2024063"/>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6" name="Oval 263">
              <a:extLst>
                <a:ext uri="{FF2B5EF4-FFF2-40B4-BE49-F238E27FC236}">
                  <a16:creationId xmlns:a16="http://schemas.microsoft.com/office/drawing/2014/main" id="{7B083C39-78C8-490E-8671-5CA2EB911C1D}"/>
                </a:ext>
              </a:extLst>
            </p:cNvPr>
            <p:cNvSpPr>
              <a:spLocks noChangeArrowheads="1"/>
            </p:cNvSpPr>
            <p:nvPr/>
          </p:nvSpPr>
          <p:spPr bwMode="auto">
            <a:xfrm>
              <a:off x="7604125"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7" name="Freeform 264">
              <a:extLst>
                <a:ext uri="{FF2B5EF4-FFF2-40B4-BE49-F238E27FC236}">
                  <a16:creationId xmlns:a16="http://schemas.microsoft.com/office/drawing/2014/main" id="{8979575B-7E9D-4B09-A000-24D0447ED72E}"/>
                </a:ext>
              </a:extLst>
            </p:cNvPr>
            <p:cNvSpPr>
              <a:spLocks/>
            </p:cNvSpPr>
            <p:nvPr/>
          </p:nvSpPr>
          <p:spPr bwMode="auto">
            <a:xfrm>
              <a:off x="7559675"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8" name="Freeform 265">
              <a:extLst>
                <a:ext uri="{FF2B5EF4-FFF2-40B4-BE49-F238E27FC236}">
                  <a16:creationId xmlns:a16="http://schemas.microsoft.com/office/drawing/2014/main" id="{F41BDD89-9FB3-4200-8310-3E17058B61D7}"/>
                </a:ext>
              </a:extLst>
            </p:cNvPr>
            <p:cNvSpPr>
              <a:spLocks/>
            </p:cNvSpPr>
            <p:nvPr/>
          </p:nvSpPr>
          <p:spPr bwMode="auto">
            <a:xfrm>
              <a:off x="7583488"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49" name="Freeform 266">
              <a:extLst>
                <a:ext uri="{FF2B5EF4-FFF2-40B4-BE49-F238E27FC236}">
                  <a16:creationId xmlns:a16="http://schemas.microsoft.com/office/drawing/2014/main" id="{4C85D7D0-CF15-4B6A-B769-0CBDE74F7FF1}"/>
                </a:ext>
              </a:extLst>
            </p:cNvPr>
            <p:cNvSpPr>
              <a:spLocks/>
            </p:cNvSpPr>
            <p:nvPr/>
          </p:nvSpPr>
          <p:spPr bwMode="auto">
            <a:xfrm>
              <a:off x="7551738" y="2160589"/>
              <a:ext cx="52387"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0" name="Freeform 267">
              <a:extLst>
                <a:ext uri="{FF2B5EF4-FFF2-40B4-BE49-F238E27FC236}">
                  <a16:creationId xmlns:a16="http://schemas.microsoft.com/office/drawing/2014/main" id="{52BE5E02-7201-4374-87F0-2D45EEB06315}"/>
                </a:ext>
              </a:extLst>
            </p:cNvPr>
            <p:cNvSpPr>
              <a:spLocks/>
            </p:cNvSpPr>
            <p:nvPr/>
          </p:nvSpPr>
          <p:spPr bwMode="auto">
            <a:xfrm>
              <a:off x="7559675" y="2024063"/>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1" name="Freeform 268">
              <a:extLst>
                <a:ext uri="{FF2B5EF4-FFF2-40B4-BE49-F238E27FC236}">
                  <a16:creationId xmlns:a16="http://schemas.microsoft.com/office/drawing/2014/main" id="{291A8C8E-0A2F-43C7-80B1-7447C050427F}"/>
                </a:ext>
              </a:extLst>
            </p:cNvPr>
            <p:cNvSpPr>
              <a:spLocks/>
            </p:cNvSpPr>
            <p:nvPr/>
          </p:nvSpPr>
          <p:spPr bwMode="auto">
            <a:xfrm>
              <a:off x="7583488" y="2024063"/>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2" name="Oval 269">
              <a:extLst>
                <a:ext uri="{FF2B5EF4-FFF2-40B4-BE49-F238E27FC236}">
                  <a16:creationId xmlns:a16="http://schemas.microsoft.com/office/drawing/2014/main" id="{9284526D-ABF2-4E04-82A8-246A8A67D001}"/>
                </a:ext>
              </a:extLst>
            </p:cNvPr>
            <p:cNvSpPr>
              <a:spLocks noChangeArrowheads="1"/>
            </p:cNvSpPr>
            <p:nvPr/>
          </p:nvSpPr>
          <p:spPr bwMode="auto">
            <a:xfrm>
              <a:off x="7551738" y="1974850"/>
              <a:ext cx="52387"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3" name="Freeform 270">
              <a:extLst>
                <a:ext uri="{FF2B5EF4-FFF2-40B4-BE49-F238E27FC236}">
                  <a16:creationId xmlns:a16="http://schemas.microsoft.com/office/drawing/2014/main" id="{F8594298-FF69-49E7-9542-2C0019C69751}"/>
                </a:ext>
              </a:extLst>
            </p:cNvPr>
            <p:cNvSpPr>
              <a:spLocks/>
            </p:cNvSpPr>
            <p:nvPr/>
          </p:nvSpPr>
          <p:spPr bwMode="auto">
            <a:xfrm>
              <a:off x="7510463" y="2105026"/>
              <a:ext cx="17462"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2 w 5"/>
                <a:gd name="T11" fmla="*/ 9 h 18"/>
                <a:gd name="T12" fmla="*/ 2 w 5"/>
                <a:gd name="T13" fmla="*/ 8 h 18"/>
                <a:gd name="T14" fmla="*/ 0 w 5"/>
                <a:gd name="T15" fmla="*/ 5 h 18"/>
                <a:gd name="T16" fmla="*/ 3 w 5"/>
                <a:gd name="T17" fmla="*/ 1 h 18"/>
                <a:gd name="T18" fmla="*/ 3 w 5"/>
                <a:gd name="T19" fmla="*/ 0 h 18"/>
                <a:gd name="T20" fmla="*/ 4 w 5"/>
                <a:gd name="T21" fmla="*/ 3 h 18"/>
                <a:gd name="T22" fmla="*/ 3 w 5"/>
                <a:gd name="T23" fmla="*/ 3 h 18"/>
                <a:gd name="T24" fmla="*/ 2 w 5"/>
                <a:gd name="T25" fmla="*/ 5 h 18"/>
                <a:gd name="T26" fmla="*/ 2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4" name="Freeform 271">
              <a:extLst>
                <a:ext uri="{FF2B5EF4-FFF2-40B4-BE49-F238E27FC236}">
                  <a16:creationId xmlns:a16="http://schemas.microsoft.com/office/drawing/2014/main" id="{25D87091-0B5D-4762-AB85-901619B6EBC0}"/>
                </a:ext>
              </a:extLst>
            </p:cNvPr>
            <p:cNvSpPr>
              <a:spLocks/>
            </p:cNvSpPr>
            <p:nvPr/>
          </p:nvSpPr>
          <p:spPr bwMode="auto">
            <a:xfrm>
              <a:off x="7531100"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5" name="Freeform 272">
              <a:extLst>
                <a:ext uri="{FF2B5EF4-FFF2-40B4-BE49-F238E27FC236}">
                  <a16:creationId xmlns:a16="http://schemas.microsoft.com/office/drawing/2014/main" id="{72E6839F-FB46-4461-B816-5DCD39936185}"/>
                </a:ext>
              </a:extLst>
            </p:cNvPr>
            <p:cNvSpPr>
              <a:spLocks/>
            </p:cNvSpPr>
            <p:nvPr/>
          </p:nvSpPr>
          <p:spPr bwMode="auto">
            <a:xfrm>
              <a:off x="7502526" y="2160589"/>
              <a:ext cx="52388"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6" name="Freeform 273">
              <a:extLst>
                <a:ext uri="{FF2B5EF4-FFF2-40B4-BE49-F238E27FC236}">
                  <a16:creationId xmlns:a16="http://schemas.microsoft.com/office/drawing/2014/main" id="{03F682BD-2BAE-4FF2-96B2-1DB1B5621136}"/>
                </a:ext>
              </a:extLst>
            </p:cNvPr>
            <p:cNvSpPr>
              <a:spLocks/>
            </p:cNvSpPr>
            <p:nvPr/>
          </p:nvSpPr>
          <p:spPr bwMode="auto">
            <a:xfrm>
              <a:off x="7510463" y="2024063"/>
              <a:ext cx="17462"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2 w 5"/>
                <a:gd name="T11" fmla="*/ 9 h 17"/>
                <a:gd name="T12" fmla="*/ 2 w 5"/>
                <a:gd name="T13" fmla="*/ 9 h 17"/>
                <a:gd name="T14" fmla="*/ 0 w 5"/>
                <a:gd name="T15" fmla="*/ 13 h 17"/>
                <a:gd name="T16" fmla="*/ 3 w 5"/>
                <a:gd name="T17" fmla="*/ 16 h 17"/>
                <a:gd name="T18" fmla="*/ 3 w 5"/>
                <a:gd name="T19" fmla="*/ 17 h 17"/>
                <a:gd name="T20" fmla="*/ 4 w 5"/>
                <a:gd name="T21" fmla="*/ 15 h 17"/>
                <a:gd name="T22" fmla="*/ 3 w 5"/>
                <a:gd name="T23" fmla="*/ 14 h 17"/>
                <a:gd name="T24" fmla="*/ 2 w 5"/>
                <a:gd name="T25" fmla="*/ 13 h 17"/>
                <a:gd name="T26" fmla="*/ 2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7" name="Freeform 274">
              <a:extLst>
                <a:ext uri="{FF2B5EF4-FFF2-40B4-BE49-F238E27FC236}">
                  <a16:creationId xmlns:a16="http://schemas.microsoft.com/office/drawing/2014/main" id="{24FA4731-99B2-4CC5-B29F-E070432B77C2}"/>
                </a:ext>
              </a:extLst>
            </p:cNvPr>
            <p:cNvSpPr>
              <a:spLocks/>
            </p:cNvSpPr>
            <p:nvPr/>
          </p:nvSpPr>
          <p:spPr bwMode="auto">
            <a:xfrm>
              <a:off x="7531100" y="2024063"/>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8" name="Oval 275">
              <a:extLst>
                <a:ext uri="{FF2B5EF4-FFF2-40B4-BE49-F238E27FC236}">
                  <a16:creationId xmlns:a16="http://schemas.microsoft.com/office/drawing/2014/main" id="{1D8413B4-BEE7-4D2F-B2B7-56322175520E}"/>
                </a:ext>
              </a:extLst>
            </p:cNvPr>
            <p:cNvSpPr>
              <a:spLocks noChangeArrowheads="1"/>
            </p:cNvSpPr>
            <p:nvPr/>
          </p:nvSpPr>
          <p:spPr bwMode="auto">
            <a:xfrm>
              <a:off x="7502526"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59" name="Freeform 276">
              <a:extLst>
                <a:ext uri="{FF2B5EF4-FFF2-40B4-BE49-F238E27FC236}">
                  <a16:creationId xmlns:a16="http://schemas.microsoft.com/office/drawing/2014/main" id="{E51D1505-C56E-445F-8431-09BF2AFC6F25}"/>
                </a:ext>
              </a:extLst>
            </p:cNvPr>
            <p:cNvSpPr>
              <a:spLocks/>
            </p:cNvSpPr>
            <p:nvPr/>
          </p:nvSpPr>
          <p:spPr bwMode="auto">
            <a:xfrm>
              <a:off x="7458076"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0" name="Freeform 277">
              <a:extLst>
                <a:ext uri="{FF2B5EF4-FFF2-40B4-BE49-F238E27FC236}">
                  <a16:creationId xmlns:a16="http://schemas.microsoft.com/office/drawing/2014/main" id="{C1D37D83-5B6D-4FB2-86DF-DA89EDF8039C}"/>
                </a:ext>
              </a:extLst>
            </p:cNvPr>
            <p:cNvSpPr>
              <a:spLocks/>
            </p:cNvSpPr>
            <p:nvPr/>
          </p:nvSpPr>
          <p:spPr bwMode="auto">
            <a:xfrm>
              <a:off x="7481889" y="2105026"/>
              <a:ext cx="14287"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2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1" name="Freeform 278">
              <a:extLst>
                <a:ext uri="{FF2B5EF4-FFF2-40B4-BE49-F238E27FC236}">
                  <a16:creationId xmlns:a16="http://schemas.microsoft.com/office/drawing/2014/main" id="{CFDCD3F6-B49B-40C5-9025-E69868A42513}"/>
                </a:ext>
              </a:extLst>
            </p:cNvPr>
            <p:cNvSpPr>
              <a:spLocks/>
            </p:cNvSpPr>
            <p:nvPr/>
          </p:nvSpPr>
          <p:spPr bwMode="auto">
            <a:xfrm>
              <a:off x="7450139" y="2160589"/>
              <a:ext cx="52387"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2" name="Freeform 279">
              <a:extLst>
                <a:ext uri="{FF2B5EF4-FFF2-40B4-BE49-F238E27FC236}">
                  <a16:creationId xmlns:a16="http://schemas.microsoft.com/office/drawing/2014/main" id="{54672313-68F6-4A7B-9352-3F3BD7F91D1A}"/>
                </a:ext>
              </a:extLst>
            </p:cNvPr>
            <p:cNvSpPr>
              <a:spLocks/>
            </p:cNvSpPr>
            <p:nvPr/>
          </p:nvSpPr>
          <p:spPr bwMode="auto">
            <a:xfrm>
              <a:off x="7458076" y="2024063"/>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3" name="Freeform 280">
              <a:extLst>
                <a:ext uri="{FF2B5EF4-FFF2-40B4-BE49-F238E27FC236}">
                  <a16:creationId xmlns:a16="http://schemas.microsoft.com/office/drawing/2014/main" id="{52C60360-B8CB-416E-8CFF-23671180C6F3}"/>
                </a:ext>
              </a:extLst>
            </p:cNvPr>
            <p:cNvSpPr>
              <a:spLocks/>
            </p:cNvSpPr>
            <p:nvPr/>
          </p:nvSpPr>
          <p:spPr bwMode="auto">
            <a:xfrm>
              <a:off x="7481889" y="2024063"/>
              <a:ext cx="14287"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2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4" name="Oval 281">
              <a:extLst>
                <a:ext uri="{FF2B5EF4-FFF2-40B4-BE49-F238E27FC236}">
                  <a16:creationId xmlns:a16="http://schemas.microsoft.com/office/drawing/2014/main" id="{1AD81026-C3E0-4CC7-9672-E394E45D6969}"/>
                </a:ext>
              </a:extLst>
            </p:cNvPr>
            <p:cNvSpPr>
              <a:spLocks noChangeArrowheads="1"/>
            </p:cNvSpPr>
            <p:nvPr/>
          </p:nvSpPr>
          <p:spPr bwMode="auto">
            <a:xfrm>
              <a:off x="7450139" y="1974850"/>
              <a:ext cx="52387"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5" name="Freeform 282">
              <a:extLst>
                <a:ext uri="{FF2B5EF4-FFF2-40B4-BE49-F238E27FC236}">
                  <a16:creationId xmlns:a16="http://schemas.microsoft.com/office/drawing/2014/main" id="{3AAFFFBC-5F07-46C8-8AD2-24395F3A478A}"/>
                </a:ext>
              </a:extLst>
            </p:cNvPr>
            <p:cNvSpPr>
              <a:spLocks/>
            </p:cNvSpPr>
            <p:nvPr/>
          </p:nvSpPr>
          <p:spPr bwMode="auto">
            <a:xfrm>
              <a:off x="7408864"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6" name="Freeform 283">
              <a:extLst>
                <a:ext uri="{FF2B5EF4-FFF2-40B4-BE49-F238E27FC236}">
                  <a16:creationId xmlns:a16="http://schemas.microsoft.com/office/drawing/2014/main" id="{DD180BA8-E529-4F82-8724-C1189BD98974}"/>
                </a:ext>
              </a:extLst>
            </p:cNvPr>
            <p:cNvSpPr>
              <a:spLocks/>
            </p:cNvSpPr>
            <p:nvPr/>
          </p:nvSpPr>
          <p:spPr bwMode="auto">
            <a:xfrm>
              <a:off x="7429501"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7" name="Freeform 284">
              <a:extLst>
                <a:ext uri="{FF2B5EF4-FFF2-40B4-BE49-F238E27FC236}">
                  <a16:creationId xmlns:a16="http://schemas.microsoft.com/office/drawing/2014/main" id="{890B5874-4F4E-47A4-AAD3-C8A504228259}"/>
                </a:ext>
              </a:extLst>
            </p:cNvPr>
            <p:cNvSpPr>
              <a:spLocks/>
            </p:cNvSpPr>
            <p:nvPr/>
          </p:nvSpPr>
          <p:spPr bwMode="auto">
            <a:xfrm>
              <a:off x="7400926" y="2160589"/>
              <a:ext cx="52388"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8" name="Freeform 285">
              <a:extLst>
                <a:ext uri="{FF2B5EF4-FFF2-40B4-BE49-F238E27FC236}">
                  <a16:creationId xmlns:a16="http://schemas.microsoft.com/office/drawing/2014/main" id="{960DD091-A5D6-4B8E-97E3-ACD53391C205}"/>
                </a:ext>
              </a:extLst>
            </p:cNvPr>
            <p:cNvSpPr>
              <a:spLocks/>
            </p:cNvSpPr>
            <p:nvPr/>
          </p:nvSpPr>
          <p:spPr bwMode="auto">
            <a:xfrm>
              <a:off x="7408864" y="2024063"/>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69" name="Freeform 286">
              <a:extLst>
                <a:ext uri="{FF2B5EF4-FFF2-40B4-BE49-F238E27FC236}">
                  <a16:creationId xmlns:a16="http://schemas.microsoft.com/office/drawing/2014/main" id="{C76E9BF8-F0B5-4CE8-8100-106365EE3F3B}"/>
                </a:ext>
              </a:extLst>
            </p:cNvPr>
            <p:cNvSpPr>
              <a:spLocks/>
            </p:cNvSpPr>
            <p:nvPr/>
          </p:nvSpPr>
          <p:spPr bwMode="auto">
            <a:xfrm>
              <a:off x="7429501" y="2024063"/>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0" name="Oval 287">
              <a:extLst>
                <a:ext uri="{FF2B5EF4-FFF2-40B4-BE49-F238E27FC236}">
                  <a16:creationId xmlns:a16="http://schemas.microsoft.com/office/drawing/2014/main" id="{0885330E-561F-4211-8D87-C201BA668439}"/>
                </a:ext>
              </a:extLst>
            </p:cNvPr>
            <p:cNvSpPr>
              <a:spLocks noChangeArrowheads="1"/>
            </p:cNvSpPr>
            <p:nvPr/>
          </p:nvSpPr>
          <p:spPr bwMode="auto">
            <a:xfrm>
              <a:off x="7400926"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1" name="Freeform 288">
              <a:extLst>
                <a:ext uri="{FF2B5EF4-FFF2-40B4-BE49-F238E27FC236}">
                  <a16:creationId xmlns:a16="http://schemas.microsoft.com/office/drawing/2014/main" id="{941C94C3-14F7-4622-B117-0B8952EADD63}"/>
                </a:ext>
              </a:extLst>
            </p:cNvPr>
            <p:cNvSpPr>
              <a:spLocks/>
            </p:cNvSpPr>
            <p:nvPr/>
          </p:nvSpPr>
          <p:spPr bwMode="auto">
            <a:xfrm>
              <a:off x="7356476"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2" name="Freeform 289">
              <a:extLst>
                <a:ext uri="{FF2B5EF4-FFF2-40B4-BE49-F238E27FC236}">
                  <a16:creationId xmlns:a16="http://schemas.microsoft.com/office/drawing/2014/main" id="{CF205A01-3A1C-4D6F-9BF1-5C12F441F0BA}"/>
                </a:ext>
              </a:extLst>
            </p:cNvPr>
            <p:cNvSpPr>
              <a:spLocks/>
            </p:cNvSpPr>
            <p:nvPr/>
          </p:nvSpPr>
          <p:spPr bwMode="auto">
            <a:xfrm>
              <a:off x="7377114" y="2105026"/>
              <a:ext cx="17462" cy="63500"/>
            </a:xfrm>
            <a:custGeom>
              <a:avLst/>
              <a:gdLst>
                <a:gd name="T0" fmla="*/ 1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3" name="Freeform 290">
              <a:extLst>
                <a:ext uri="{FF2B5EF4-FFF2-40B4-BE49-F238E27FC236}">
                  <a16:creationId xmlns:a16="http://schemas.microsoft.com/office/drawing/2014/main" id="{4DB4171B-CEF4-485B-89FA-72A2160FE92A}"/>
                </a:ext>
              </a:extLst>
            </p:cNvPr>
            <p:cNvSpPr>
              <a:spLocks/>
            </p:cNvSpPr>
            <p:nvPr/>
          </p:nvSpPr>
          <p:spPr bwMode="auto">
            <a:xfrm>
              <a:off x="7348539" y="2160589"/>
              <a:ext cx="52387"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4" name="Freeform 291">
              <a:extLst>
                <a:ext uri="{FF2B5EF4-FFF2-40B4-BE49-F238E27FC236}">
                  <a16:creationId xmlns:a16="http://schemas.microsoft.com/office/drawing/2014/main" id="{BA577B35-343D-4BE9-AD6E-7236AB9EA545}"/>
                </a:ext>
              </a:extLst>
            </p:cNvPr>
            <p:cNvSpPr>
              <a:spLocks/>
            </p:cNvSpPr>
            <p:nvPr/>
          </p:nvSpPr>
          <p:spPr bwMode="auto">
            <a:xfrm>
              <a:off x="7356476" y="2024063"/>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5" name="Freeform 292">
              <a:extLst>
                <a:ext uri="{FF2B5EF4-FFF2-40B4-BE49-F238E27FC236}">
                  <a16:creationId xmlns:a16="http://schemas.microsoft.com/office/drawing/2014/main" id="{32B25361-4B47-4B8B-BBE0-F2F36717095E}"/>
                </a:ext>
              </a:extLst>
            </p:cNvPr>
            <p:cNvSpPr>
              <a:spLocks/>
            </p:cNvSpPr>
            <p:nvPr/>
          </p:nvSpPr>
          <p:spPr bwMode="auto">
            <a:xfrm>
              <a:off x="7377114" y="2024063"/>
              <a:ext cx="17462" cy="60325"/>
            </a:xfrm>
            <a:custGeom>
              <a:avLst/>
              <a:gdLst>
                <a:gd name="T0" fmla="*/ 1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6" name="Oval 293">
              <a:extLst>
                <a:ext uri="{FF2B5EF4-FFF2-40B4-BE49-F238E27FC236}">
                  <a16:creationId xmlns:a16="http://schemas.microsoft.com/office/drawing/2014/main" id="{BA01429B-25AC-4BFF-83B6-9B772BB8BCD9}"/>
                </a:ext>
              </a:extLst>
            </p:cNvPr>
            <p:cNvSpPr>
              <a:spLocks noChangeArrowheads="1"/>
            </p:cNvSpPr>
            <p:nvPr/>
          </p:nvSpPr>
          <p:spPr bwMode="auto">
            <a:xfrm>
              <a:off x="7348539" y="1974850"/>
              <a:ext cx="52387"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7" name="Freeform 294">
              <a:extLst>
                <a:ext uri="{FF2B5EF4-FFF2-40B4-BE49-F238E27FC236}">
                  <a16:creationId xmlns:a16="http://schemas.microsoft.com/office/drawing/2014/main" id="{72ABB8D7-B637-4F15-B43B-A5B010D8D6D2}"/>
                </a:ext>
              </a:extLst>
            </p:cNvPr>
            <p:cNvSpPr>
              <a:spLocks/>
            </p:cNvSpPr>
            <p:nvPr/>
          </p:nvSpPr>
          <p:spPr bwMode="auto">
            <a:xfrm>
              <a:off x="7307264"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8" name="Freeform 295">
              <a:extLst>
                <a:ext uri="{FF2B5EF4-FFF2-40B4-BE49-F238E27FC236}">
                  <a16:creationId xmlns:a16="http://schemas.microsoft.com/office/drawing/2014/main" id="{920FBCA1-2942-4E6B-AA30-ED66880460F9}"/>
                </a:ext>
              </a:extLst>
            </p:cNvPr>
            <p:cNvSpPr>
              <a:spLocks/>
            </p:cNvSpPr>
            <p:nvPr/>
          </p:nvSpPr>
          <p:spPr bwMode="auto">
            <a:xfrm>
              <a:off x="7327901"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79" name="Freeform 296">
              <a:extLst>
                <a:ext uri="{FF2B5EF4-FFF2-40B4-BE49-F238E27FC236}">
                  <a16:creationId xmlns:a16="http://schemas.microsoft.com/office/drawing/2014/main" id="{01710520-1967-445E-9FCC-9F5459EEEEF6}"/>
                </a:ext>
              </a:extLst>
            </p:cNvPr>
            <p:cNvSpPr>
              <a:spLocks/>
            </p:cNvSpPr>
            <p:nvPr/>
          </p:nvSpPr>
          <p:spPr bwMode="auto">
            <a:xfrm>
              <a:off x="7296151" y="2160589"/>
              <a:ext cx="55563" cy="52387"/>
            </a:xfrm>
            <a:custGeom>
              <a:avLst/>
              <a:gdLst>
                <a:gd name="T0" fmla="*/ 1 w 16"/>
                <a:gd name="T1" fmla="*/ 8 h 15"/>
                <a:gd name="T2" fmla="*/ 8 w 16"/>
                <a:gd name="T3" fmla="*/ 15 h 15"/>
                <a:gd name="T4" fmla="*/ 16 w 16"/>
                <a:gd name="T5" fmla="*/ 8 h 15"/>
                <a:gd name="T6" fmla="*/ 8 w 16"/>
                <a:gd name="T7" fmla="*/ 0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12"/>
                    <a:pt x="4" y="15"/>
                    <a:pt x="8" y="15"/>
                  </a:cubicBezTo>
                  <a:cubicBezTo>
                    <a:pt x="12" y="15"/>
                    <a:pt x="16" y="12"/>
                    <a:pt x="16" y="8"/>
                  </a:cubicBezTo>
                  <a:cubicBezTo>
                    <a:pt x="16" y="4"/>
                    <a:pt x="12" y="0"/>
                    <a:pt x="8" y="0"/>
                  </a:cubicBezTo>
                  <a:cubicBezTo>
                    <a:pt x="4" y="0"/>
                    <a:pt x="1" y="3"/>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0" name="Freeform 297">
              <a:extLst>
                <a:ext uri="{FF2B5EF4-FFF2-40B4-BE49-F238E27FC236}">
                  <a16:creationId xmlns:a16="http://schemas.microsoft.com/office/drawing/2014/main" id="{0A5E19A7-5A8A-423F-87E9-62CA9626A4B6}"/>
                </a:ext>
              </a:extLst>
            </p:cNvPr>
            <p:cNvSpPr>
              <a:spLocks/>
            </p:cNvSpPr>
            <p:nvPr/>
          </p:nvSpPr>
          <p:spPr bwMode="auto">
            <a:xfrm>
              <a:off x="7307264" y="2024063"/>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1" name="Freeform 298">
              <a:extLst>
                <a:ext uri="{FF2B5EF4-FFF2-40B4-BE49-F238E27FC236}">
                  <a16:creationId xmlns:a16="http://schemas.microsoft.com/office/drawing/2014/main" id="{2EDE0576-1399-4E37-9283-A5B101A36AB1}"/>
                </a:ext>
              </a:extLst>
            </p:cNvPr>
            <p:cNvSpPr>
              <a:spLocks/>
            </p:cNvSpPr>
            <p:nvPr/>
          </p:nvSpPr>
          <p:spPr bwMode="auto">
            <a:xfrm>
              <a:off x="7327901" y="2024063"/>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2" name="Freeform 299">
              <a:extLst>
                <a:ext uri="{FF2B5EF4-FFF2-40B4-BE49-F238E27FC236}">
                  <a16:creationId xmlns:a16="http://schemas.microsoft.com/office/drawing/2014/main" id="{7D30F33F-9168-4522-9A66-999736F85ABB}"/>
                </a:ext>
              </a:extLst>
            </p:cNvPr>
            <p:cNvSpPr>
              <a:spLocks/>
            </p:cNvSpPr>
            <p:nvPr/>
          </p:nvSpPr>
          <p:spPr bwMode="auto">
            <a:xfrm>
              <a:off x="7296151" y="1974850"/>
              <a:ext cx="55563" cy="52388"/>
            </a:xfrm>
            <a:custGeom>
              <a:avLst/>
              <a:gdLst>
                <a:gd name="T0" fmla="*/ 1 w 16"/>
                <a:gd name="T1" fmla="*/ 8 h 15"/>
                <a:gd name="T2" fmla="*/ 8 w 16"/>
                <a:gd name="T3" fmla="*/ 0 h 15"/>
                <a:gd name="T4" fmla="*/ 16 w 16"/>
                <a:gd name="T5" fmla="*/ 8 h 15"/>
                <a:gd name="T6" fmla="*/ 8 w 16"/>
                <a:gd name="T7" fmla="*/ 15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4"/>
                    <a:pt x="4" y="0"/>
                    <a:pt x="8" y="0"/>
                  </a:cubicBezTo>
                  <a:cubicBezTo>
                    <a:pt x="12" y="0"/>
                    <a:pt x="16" y="4"/>
                    <a:pt x="16" y="8"/>
                  </a:cubicBezTo>
                  <a:cubicBezTo>
                    <a:pt x="16" y="12"/>
                    <a:pt x="12" y="15"/>
                    <a:pt x="8" y="15"/>
                  </a:cubicBezTo>
                  <a:cubicBezTo>
                    <a:pt x="4" y="15"/>
                    <a:pt x="1" y="12"/>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3" name="Freeform 300">
              <a:extLst>
                <a:ext uri="{FF2B5EF4-FFF2-40B4-BE49-F238E27FC236}">
                  <a16:creationId xmlns:a16="http://schemas.microsoft.com/office/drawing/2014/main" id="{353AC19F-5B6A-49E9-B539-E1CE6F021CC1}"/>
                </a:ext>
              </a:extLst>
            </p:cNvPr>
            <p:cNvSpPr>
              <a:spLocks/>
            </p:cNvSpPr>
            <p:nvPr/>
          </p:nvSpPr>
          <p:spPr bwMode="auto">
            <a:xfrm>
              <a:off x="7253289" y="2105026"/>
              <a:ext cx="19050"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4" name="Freeform 301">
              <a:extLst>
                <a:ext uri="{FF2B5EF4-FFF2-40B4-BE49-F238E27FC236}">
                  <a16:creationId xmlns:a16="http://schemas.microsoft.com/office/drawing/2014/main" id="{CAC42CF5-5C53-4741-A3E4-58714DD79844}"/>
                </a:ext>
              </a:extLst>
            </p:cNvPr>
            <p:cNvSpPr>
              <a:spLocks/>
            </p:cNvSpPr>
            <p:nvPr/>
          </p:nvSpPr>
          <p:spPr bwMode="auto">
            <a:xfrm>
              <a:off x="7275514"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5" name="Freeform 302">
              <a:extLst>
                <a:ext uri="{FF2B5EF4-FFF2-40B4-BE49-F238E27FC236}">
                  <a16:creationId xmlns:a16="http://schemas.microsoft.com/office/drawing/2014/main" id="{C8251C85-9F97-4806-ACD2-3E824657FD0B}"/>
                </a:ext>
              </a:extLst>
            </p:cNvPr>
            <p:cNvSpPr>
              <a:spLocks/>
            </p:cNvSpPr>
            <p:nvPr/>
          </p:nvSpPr>
          <p:spPr bwMode="auto">
            <a:xfrm>
              <a:off x="7246939" y="2160589"/>
              <a:ext cx="52387"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6" name="Freeform 303">
              <a:extLst>
                <a:ext uri="{FF2B5EF4-FFF2-40B4-BE49-F238E27FC236}">
                  <a16:creationId xmlns:a16="http://schemas.microsoft.com/office/drawing/2014/main" id="{0180AF5B-5037-4BA3-8757-EF85A5B23304}"/>
                </a:ext>
              </a:extLst>
            </p:cNvPr>
            <p:cNvSpPr>
              <a:spLocks/>
            </p:cNvSpPr>
            <p:nvPr/>
          </p:nvSpPr>
          <p:spPr bwMode="auto">
            <a:xfrm>
              <a:off x="7253289" y="2024063"/>
              <a:ext cx="19050"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7" name="Freeform 304">
              <a:extLst>
                <a:ext uri="{FF2B5EF4-FFF2-40B4-BE49-F238E27FC236}">
                  <a16:creationId xmlns:a16="http://schemas.microsoft.com/office/drawing/2014/main" id="{9C05F7FD-76D0-41E1-8681-554BFE1D6DC4}"/>
                </a:ext>
              </a:extLst>
            </p:cNvPr>
            <p:cNvSpPr>
              <a:spLocks/>
            </p:cNvSpPr>
            <p:nvPr/>
          </p:nvSpPr>
          <p:spPr bwMode="auto">
            <a:xfrm>
              <a:off x="7275514" y="2024063"/>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8" name="Oval 305">
              <a:extLst>
                <a:ext uri="{FF2B5EF4-FFF2-40B4-BE49-F238E27FC236}">
                  <a16:creationId xmlns:a16="http://schemas.microsoft.com/office/drawing/2014/main" id="{B7CCF9F0-9CA8-4FE8-BE13-8E81718407F5}"/>
                </a:ext>
              </a:extLst>
            </p:cNvPr>
            <p:cNvSpPr>
              <a:spLocks noChangeArrowheads="1"/>
            </p:cNvSpPr>
            <p:nvPr/>
          </p:nvSpPr>
          <p:spPr bwMode="auto">
            <a:xfrm>
              <a:off x="7246939" y="1974850"/>
              <a:ext cx="52387"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89" name="Freeform 306">
              <a:extLst>
                <a:ext uri="{FF2B5EF4-FFF2-40B4-BE49-F238E27FC236}">
                  <a16:creationId xmlns:a16="http://schemas.microsoft.com/office/drawing/2014/main" id="{E19C26FA-3C3C-4632-AA6D-0FF0C8674906}"/>
                </a:ext>
              </a:extLst>
            </p:cNvPr>
            <p:cNvSpPr>
              <a:spLocks/>
            </p:cNvSpPr>
            <p:nvPr/>
          </p:nvSpPr>
          <p:spPr bwMode="auto">
            <a:xfrm>
              <a:off x="7200901"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3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0" name="Freeform 307">
              <a:extLst>
                <a:ext uri="{FF2B5EF4-FFF2-40B4-BE49-F238E27FC236}">
                  <a16:creationId xmlns:a16="http://schemas.microsoft.com/office/drawing/2014/main" id="{27087A56-C1D0-47C3-9DA2-CDA1FFC8572B}"/>
                </a:ext>
              </a:extLst>
            </p:cNvPr>
            <p:cNvSpPr>
              <a:spLocks/>
            </p:cNvSpPr>
            <p:nvPr/>
          </p:nvSpPr>
          <p:spPr bwMode="auto">
            <a:xfrm>
              <a:off x="7226301"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1" name="Freeform 308">
              <a:extLst>
                <a:ext uri="{FF2B5EF4-FFF2-40B4-BE49-F238E27FC236}">
                  <a16:creationId xmlns:a16="http://schemas.microsoft.com/office/drawing/2014/main" id="{2D467947-9408-4302-A0BD-40C7146AE3C6}"/>
                </a:ext>
              </a:extLst>
            </p:cNvPr>
            <p:cNvSpPr>
              <a:spLocks/>
            </p:cNvSpPr>
            <p:nvPr/>
          </p:nvSpPr>
          <p:spPr bwMode="auto">
            <a:xfrm>
              <a:off x="7194551" y="2160589"/>
              <a:ext cx="52388"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2" name="Freeform 309">
              <a:extLst>
                <a:ext uri="{FF2B5EF4-FFF2-40B4-BE49-F238E27FC236}">
                  <a16:creationId xmlns:a16="http://schemas.microsoft.com/office/drawing/2014/main" id="{898F3305-BCA2-4135-91ED-6E81CADAA5CD}"/>
                </a:ext>
              </a:extLst>
            </p:cNvPr>
            <p:cNvSpPr>
              <a:spLocks/>
            </p:cNvSpPr>
            <p:nvPr/>
          </p:nvSpPr>
          <p:spPr bwMode="auto">
            <a:xfrm>
              <a:off x="7200901" y="2024063"/>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3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3" name="Freeform 310">
              <a:extLst>
                <a:ext uri="{FF2B5EF4-FFF2-40B4-BE49-F238E27FC236}">
                  <a16:creationId xmlns:a16="http://schemas.microsoft.com/office/drawing/2014/main" id="{9A5C9557-0FD8-412B-86B2-BC121884682D}"/>
                </a:ext>
              </a:extLst>
            </p:cNvPr>
            <p:cNvSpPr>
              <a:spLocks/>
            </p:cNvSpPr>
            <p:nvPr/>
          </p:nvSpPr>
          <p:spPr bwMode="auto">
            <a:xfrm>
              <a:off x="7226301" y="2024063"/>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4" name="Oval 311">
              <a:extLst>
                <a:ext uri="{FF2B5EF4-FFF2-40B4-BE49-F238E27FC236}">
                  <a16:creationId xmlns:a16="http://schemas.microsoft.com/office/drawing/2014/main" id="{ED37BCD2-1F8E-4F70-AFFA-AE5150FDB5A5}"/>
                </a:ext>
              </a:extLst>
            </p:cNvPr>
            <p:cNvSpPr>
              <a:spLocks noChangeArrowheads="1"/>
            </p:cNvSpPr>
            <p:nvPr/>
          </p:nvSpPr>
          <p:spPr bwMode="auto">
            <a:xfrm>
              <a:off x="7194551"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5" name="Freeform 312">
              <a:extLst>
                <a:ext uri="{FF2B5EF4-FFF2-40B4-BE49-F238E27FC236}">
                  <a16:creationId xmlns:a16="http://schemas.microsoft.com/office/drawing/2014/main" id="{3F544695-1E68-444C-943F-B5E60E1BE607}"/>
                </a:ext>
              </a:extLst>
            </p:cNvPr>
            <p:cNvSpPr>
              <a:spLocks/>
            </p:cNvSpPr>
            <p:nvPr/>
          </p:nvSpPr>
          <p:spPr bwMode="auto">
            <a:xfrm>
              <a:off x="7151689" y="2105026"/>
              <a:ext cx="19050"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6" name="Freeform 313">
              <a:extLst>
                <a:ext uri="{FF2B5EF4-FFF2-40B4-BE49-F238E27FC236}">
                  <a16:creationId xmlns:a16="http://schemas.microsoft.com/office/drawing/2014/main" id="{C93E6757-CED1-4D0A-A902-B107ADFD1392}"/>
                </a:ext>
              </a:extLst>
            </p:cNvPr>
            <p:cNvSpPr>
              <a:spLocks/>
            </p:cNvSpPr>
            <p:nvPr/>
          </p:nvSpPr>
          <p:spPr bwMode="auto">
            <a:xfrm>
              <a:off x="7173914"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7" name="Freeform 314">
              <a:extLst>
                <a:ext uri="{FF2B5EF4-FFF2-40B4-BE49-F238E27FC236}">
                  <a16:creationId xmlns:a16="http://schemas.microsoft.com/office/drawing/2014/main" id="{A17B1F7D-24AA-4E12-B7C3-BC05EF9FB253}"/>
                </a:ext>
              </a:extLst>
            </p:cNvPr>
            <p:cNvSpPr>
              <a:spLocks/>
            </p:cNvSpPr>
            <p:nvPr/>
          </p:nvSpPr>
          <p:spPr bwMode="auto">
            <a:xfrm>
              <a:off x="7145339" y="2160589"/>
              <a:ext cx="52387"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8" name="Freeform 315">
              <a:extLst>
                <a:ext uri="{FF2B5EF4-FFF2-40B4-BE49-F238E27FC236}">
                  <a16:creationId xmlns:a16="http://schemas.microsoft.com/office/drawing/2014/main" id="{19EF64D7-FD5D-4A2C-939F-AD3243D5AAB1}"/>
                </a:ext>
              </a:extLst>
            </p:cNvPr>
            <p:cNvSpPr>
              <a:spLocks/>
            </p:cNvSpPr>
            <p:nvPr/>
          </p:nvSpPr>
          <p:spPr bwMode="auto">
            <a:xfrm>
              <a:off x="7151689" y="2024063"/>
              <a:ext cx="19050"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899" name="Freeform 316">
              <a:extLst>
                <a:ext uri="{FF2B5EF4-FFF2-40B4-BE49-F238E27FC236}">
                  <a16:creationId xmlns:a16="http://schemas.microsoft.com/office/drawing/2014/main" id="{90723592-A076-4E83-BE08-1DE7770FFB32}"/>
                </a:ext>
              </a:extLst>
            </p:cNvPr>
            <p:cNvSpPr>
              <a:spLocks/>
            </p:cNvSpPr>
            <p:nvPr/>
          </p:nvSpPr>
          <p:spPr bwMode="auto">
            <a:xfrm>
              <a:off x="7173914" y="2024063"/>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0" name="Freeform 317">
              <a:extLst>
                <a:ext uri="{FF2B5EF4-FFF2-40B4-BE49-F238E27FC236}">
                  <a16:creationId xmlns:a16="http://schemas.microsoft.com/office/drawing/2014/main" id="{57F39766-8CFF-4455-AB21-DED7A1F90DC4}"/>
                </a:ext>
              </a:extLst>
            </p:cNvPr>
            <p:cNvSpPr>
              <a:spLocks/>
            </p:cNvSpPr>
            <p:nvPr/>
          </p:nvSpPr>
          <p:spPr bwMode="auto">
            <a:xfrm>
              <a:off x="7145339" y="1974850"/>
              <a:ext cx="52387" cy="52388"/>
            </a:xfrm>
            <a:custGeom>
              <a:avLst/>
              <a:gdLst>
                <a:gd name="T0" fmla="*/ 0 w 15"/>
                <a:gd name="T1" fmla="*/ 8 h 15"/>
                <a:gd name="T2" fmla="*/ 7 w 15"/>
                <a:gd name="T3" fmla="*/ 0 h 15"/>
                <a:gd name="T4" fmla="*/ 15 w 15"/>
                <a:gd name="T5" fmla="*/ 8 h 15"/>
                <a:gd name="T6" fmla="*/ 7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1" y="0"/>
                    <a:pt x="15" y="4"/>
                    <a:pt x="15" y="8"/>
                  </a:cubicBezTo>
                  <a:cubicBezTo>
                    <a:pt x="15" y="12"/>
                    <a:pt x="12" y="15"/>
                    <a:pt x="7"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1" name="Freeform 318">
              <a:extLst>
                <a:ext uri="{FF2B5EF4-FFF2-40B4-BE49-F238E27FC236}">
                  <a16:creationId xmlns:a16="http://schemas.microsoft.com/office/drawing/2014/main" id="{CB270EA0-CDD0-4957-AF12-04C85E6D1657}"/>
                </a:ext>
              </a:extLst>
            </p:cNvPr>
            <p:cNvSpPr>
              <a:spLocks/>
            </p:cNvSpPr>
            <p:nvPr/>
          </p:nvSpPr>
          <p:spPr bwMode="auto">
            <a:xfrm>
              <a:off x="7099301"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2" name="Freeform 319">
              <a:extLst>
                <a:ext uri="{FF2B5EF4-FFF2-40B4-BE49-F238E27FC236}">
                  <a16:creationId xmlns:a16="http://schemas.microsoft.com/office/drawing/2014/main" id="{FE74C81F-A241-49C5-B163-2DE065359C77}"/>
                </a:ext>
              </a:extLst>
            </p:cNvPr>
            <p:cNvSpPr>
              <a:spLocks/>
            </p:cNvSpPr>
            <p:nvPr/>
          </p:nvSpPr>
          <p:spPr bwMode="auto">
            <a:xfrm>
              <a:off x="7124701" y="2105026"/>
              <a:ext cx="14288"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3" name="Freeform 320">
              <a:extLst>
                <a:ext uri="{FF2B5EF4-FFF2-40B4-BE49-F238E27FC236}">
                  <a16:creationId xmlns:a16="http://schemas.microsoft.com/office/drawing/2014/main" id="{16B3963D-C9B0-4F3B-943B-876B3E0CF0C3}"/>
                </a:ext>
              </a:extLst>
            </p:cNvPr>
            <p:cNvSpPr>
              <a:spLocks/>
            </p:cNvSpPr>
            <p:nvPr/>
          </p:nvSpPr>
          <p:spPr bwMode="auto">
            <a:xfrm>
              <a:off x="7092951" y="2160589"/>
              <a:ext cx="52388"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4" name="Freeform 321">
              <a:extLst>
                <a:ext uri="{FF2B5EF4-FFF2-40B4-BE49-F238E27FC236}">
                  <a16:creationId xmlns:a16="http://schemas.microsoft.com/office/drawing/2014/main" id="{7693742E-00CC-49F2-8140-FC2DBD0987B5}"/>
                </a:ext>
              </a:extLst>
            </p:cNvPr>
            <p:cNvSpPr>
              <a:spLocks/>
            </p:cNvSpPr>
            <p:nvPr/>
          </p:nvSpPr>
          <p:spPr bwMode="auto">
            <a:xfrm>
              <a:off x="7099301" y="2024063"/>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5" name="Freeform 322">
              <a:extLst>
                <a:ext uri="{FF2B5EF4-FFF2-40B4-BE49-F238E27FC236}">
                  <a16:creationId xmlns:a16="http://schemas.microsoft.com/office/drawing/2014/main" id="{8A3B270A-63BF-4934-A5CF-F6AB4DC3B3E3}"/>
                </a:ext>
              </a:extLst>
            </p:cNvPr>
            <p:cNvSpPr>
              <a:spLocks/>
            </p:cNvSpPr>
            <p:nvPr/>
          </p:nvSpPr>
          <p:spPr bwMode="auto">
            <a:xfrm>
              <a:off x="7124701" y="2024063"/>
              <a:ext cx="14288"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6" name="Oval 323">
              <a:extLst>
                <a:ext uri="{FF2B5EF4-FFF2-40B4-BE49-F238E27FC236}">
                  <a16:creationId xmlns:a16="http://schemas.microsoft.com/office/drawing/2014/main" id="{C54A5E06-A972-41A3-828B-927FF0BA2012}"/>
                </a:ext>
              </a:extLst>
            </p:cNvPr>
            <p:cNvSpPr>
              <a:spLocks noChangeArrowheads="1"/>
            </p:cNvSpPr>
            <p:nvPr/>
          </p:nvSpPr>
          <p:spPr bwMode="auto">
            <a:xfrm>
              <a:off x="7092951"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7" name="Freeform 324">
              <a:extLst>
                <a:ext uri="{FF2B5EF4-FFF2-40B4-BE49-F238E27FC236}">
                  <a16:creationId xmlns:a16="http://schemas.microsoft.com/office/drawing/2014/main" id="{34FDAC62-AD48-4853-BD72-095BBAA96DE7}"/>
                </a:ext>
              </a:extLst>
            </p:cNvPr>
            <p:cNvSpPr>
              <a:spLocks/>
            </p:cNvSpPr>
            <p:nvPr/>
          </p:nvSpPr>
          <p:spPr bwMode="auto">
            <a:xfrm>
              <a:off x="7050089"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8" name="Freeform 325">
              <a:extLst>
                <a:ext uri="{FF2B5EF4-FFF2-40B4-BE49-F238E27FC236}">
                  <a16:creationId xmlns:a16="http://schemas.microsoft.com/office/drawing/2014/main" id="{02072C0E-EFAE-4E3E-98CC-DFCDC51C6E01}"/>
                </a:ext>
              </a:extLst>
            </p:cNvPr>
            <p:cNvSpPr>
              <a:spLocks/>
            </p:cNvSpPr>
            <p:nvPr/>
          </p:nvSpPr>
          <p:spPr bwMode="auto">
            <a:xfrm>
              <a:off x="7072314"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09" name="Freeform 326">
              <a:extLst>
                <a:ext uri="{FF2B5EF4-FFF2-40B4-BE49-F238E27FC236}">
                  <a16:creationId xmlns:a16="http://schemas.microsoft.com/office/drawing/2014/main" id="{261CEA08-F3CF-4E14-B72B-49E8E25039AB}"/>
                </a:ext>
              </a:extLst>
            </p:cNvPr>
            <p:cNvSpPr>
              <a:spLocks/>
            </p:cNvSpPr>
            <p:nvPr/>
          </p:nvSpPr>
          <p:spPr bwMode="auto">
            <a:xfrm>
              <a:off x="7043739" y="2160589"/>
              <a:ext cx="52387"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0" name="Freeform 327">
              <a:extLst>
                <a:ext uri="{FF2B5EF4-FFF2-40B4-BE49-F238E27FC236}">
                  <a16:creationId xmlns:a16="http://schemas.microsoft.com/office/drawing/2014/main" id="{0A7E37D0-D72C-44B6-B3AF-6014DF65AD33}"/>
                </a:ext>
              </a:extLst>
            </p:cNvPr>
            <p:cNvSpPr>
              <a:spLocks/>
            </p:cNvSpPr>
            <p:nvPr/>
          </p:nvSpPr>
          <p:spPr bwMode="auto">
            <a:xfrm>
              <a:off x="7050089" y="2024063"/>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1" name="Freeform 328">
              <a:extLst>
                <a:ext uri="{FF2B5EF4-FFF2-40B4-BE49-F238E27FC236}">
                  <a16:creationId xmlns:a16="http://schemas.microsoft.com/office/drawing/2014/main" id="{27216035-4E75-4D5B-9D58-378E286171AA}"/>
                </a:ext>
              </a:extLst>
            </p:cNvPr>
            <p:cNvSpPr>
              <a:spLocks/>
            </p:cNvSpPr>
            <p:nvPr/>
          </p:nvSpPr>
          <p:spPr bwMode="auto">
            <a:xfrm>
              <a:off x="7072314" y="2024063"/>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2" name="Oval 329">
              <a:extLst>
                <a:ext uri="{FF2B5EF4-FFF2-40B4-BE49-F238E27FC236}">
                  <a16:creationId xmlns:a16="http://schemas.microsoft.com/office/drawing/2014/main" id="{0981CE79-9066-40A6-BC20-22363340C989}"/>
                </a:ext>
              </a:extLst>
            </p:cNvPr>
            <p:cNvSpPr>
              <a:spLocks noChangeArrowheads="1"/>
            </p:cNvSpPr>
            <p:nvPr/>
          </p:nvSpPr>
          <p:spPr bwMode="auto">
            <a:xfrm>
              <a:off x="7043739" y="1974850"/>
              <a:ext cx="52387"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3" name="Freeform 330">
              <a:extLst>
                <a:ext uri="{FF2B5EF4-FFF2-40B4-BE49-F238E27FC236}">
                  <a16:creationId xmlns:a16="http://schemas.microsoft.com/office/drawing/2014/main" id="{C2FF7E67-3EFA-4D73-A73A-403D0E3B79C1}"/>
                </a:ext>
              </a:extLst>
            </p:cNvPr>
            <p:cNvSpPr>
              <a:spLocks/>
            </p:cNvSpPr>
            <p:nvPr/>
          </p:nvSpPr>
          <p:spPr bwMode="auto">
            <a:xfrm>
              <a:off x="6997701"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4" name="Freeform 331">
              <a:extLst>
                <a:ext uri="{FF2B5EF4-FFF2-40B4-BE49-F238E27FC236}">
                  <a16:creationId xmlns:a16="http://schemas.microsoft.com/office/drawing/2014/main" id="{5F82EF62-8BA7-470F-9B1E-3F17AA3DD40E}"/>
                </a:ext>
              </a:extLst>
            </p:cNvPr>
            <p:cNvSpPr>
              <a:spLocks/>
            </p:cNvSpPr>
            <p:nvPr/>
          </p:nvSpPr>
          <p:spPr bwMode="auto">
            <a:xfrm>
              <a:off x="7019926" y="2105026"/>
              <a:ext cx="17463"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5" name="Freeform 332">
              <a:extLst>
                <a:ext uri="{FF2B5EF4-FFF2-40B4-BE49-F238E27FC236}">
                  <a16:creationId xmlns:a16="http://schemas.microsoft.com/office/drawing/2014/main" id="{993B9E0B-C16A-4484-BEE6-DBE15B3E3540}"/>
                </a:ext>
              </a:extLst>
            </p:cNvPr>
            <p:cNvSpPr>
              <a:spLocks/>
            </p:cNvSpPr>
            <p:nvPr/>
          </p:nvSpPr>
          <p:spPr bwMode="auto">
            <a:xfrm>
              <a:off x="6991351" y="2160589"/>
              <a:ext cx="52388" cy="52387"/>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6" name="Freeform 333">
              <a:extLst>
                <a:ext uri="{FF2B5EF4-FFF2-40B4-BE49-F238E27FC236}">
                  <a16:creationId xmlns:a16="http://schemas.microsoft.com/office/drawing/2014/main" id="{FEB456E3-86FE-4253-A984-50C94B0C722B}"/>
                </a:ext>
              </a:extLst>
            </p:cNvPr>
            <p:cNvSpPr>
              <a:spLocks/>
            </p:cNvSpPr>
            <p:nvPr/>
          </p:nvSpPr>
          <p:spPr bwMode="auto">
            <a:xfrm>
              <a:off x="6997701" y="2024063"/>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7" name="Freeform 334">
              <a:extLst>
                <a:ext uri="{FF2B5EF4-FFF2-40B4-BE49-F238E27FC236}">
                  <a16:creationId xmlns:a16="http://schemas.microsoft.com/office/drawing/2014/main" id="{404BC52C-5BC6-4A4A-8D33-3923436D0D5B}"/>
                </a:ext>
              </a:extLst>
            </p:cNvPr>
            <p:cNvSpPr>
              <a:spLocks/>
            </p:cNvSpPr>
            <p:nvPr/>
          </p:nvSpPr>
          <p:spPr bwMode="auto">
            <a:xfrm>
              <a:off x="7019926" y="2024063"/>
              <a:ext cx="17463"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8" name="Oval 335">
              <a:extLst>
                <a:ext uri="{FF2B5EF4-FFF2-40B4-BE49-F238E27FC236}">
                  <a16:creationId xmlns:a16="http://schemas.microsoft.com/office/drawing/2014/main" id="{121F3F77-EF51-494F-8907-812A3FA38317}"/>
                </a:ext>
              </a:extLst>
            </p:cNvPr>
            <p:cNvSpPr>
              <a:spLocks noChangeArrowheads="1"/>
            </p:cNvSpPr>
            <p:nvPr/>
          </p:nvSpPr>
          <p:spPr bwMode="auto">
            <a:xfrm>
              <a:off x="6991351" y="1974850"/>
              <a:ext cx="52388"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19" name="Freeform 336">
              <a:extLst>
                <a:ext uri="{FF2B5EF4-FFF2-40B4-BE49-F238E27FC236}">
                  <a16:creationId xmlns:a16="http://schemas.microsoft.com/office/drawing/2014/main" id="{4813E6F2-7C88-4E55-B3FB-FF6B86B417C7}"/>
                </a:ext>
              </a:extLst>
            </p:cNvPr>
            <p:cNvSpPr>
              <a:spLocks/>
            </p:cNvSpPr>
            <p:nvPr/>
          </p:nvSpPr>
          <p:spPr bwMode="auto">
            <a:xfrm>
              <a:off x="6948489"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0" name="Freeform 337">
              <a:extLst>
                <a:ext uri="{FF2B5EF4-FFF2-40B4-BE49-F238E27FC236}">
                  <a16:creationId xmlns:a16="http://schemas.microsoft.com/office/drawing/2014/main" id="{246560C7-655D-4ECE-BE85-98A741A700D4}"/>
                </a:ext>
              </a:extLst>
            </p:cNvPr>
            <p:cNvSpPr>
              <a:spLocks/>
            </p:cNvSpPr>
            <p:nvPr/>
          </p:nvSpPr>
          <p:spPr bwMode="auto">
            <a:xfrm>
              <a:off x="6970714"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2 w 5"/>
                <a:gd name="T27" fmla="*/ 8 h 18"/>
                <a:gd name="T28" fmla="*/ 2 w 5"/>
                <a:gd name="T29" fmla="*/ 9 h 18"/>
                <a:gd name="T30" fmla="*/ 2 w 5"/>
                <a:gd name="T31" fmla="*/ 9 h 18"/>
                <a:gd name="T32" fmla="*/ 4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1" name="Freeform 338">
              <a:extLst>
                <a:ext uri="{FF2B5EF4-FFF2-40B4-BE49-F238E27FC236}">
                  <a16:creationId xmlns:a16="http://schemas.microsoft.com/office/drawing/2014/main" id="{02D2F549-F6D1-4B01-B0E7-A8147D603307}"/>
                </a:ext>
              </a:extLst>
            </p:cNvPr>
            <p:cNvSpPr>
              <a:spLocks/>
            </p:cNvSpPr>
            <p:nvPr/>
          </p:nvSpPr>
          <p:spPr bwMode="auto">
            <a:xfrm>
              <a:off x="6942139" y="2160589"/>
              <a:ext cx="52387" cy="52387"/>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2" name="Freeform 339">
              <a:extLst>
                <a:ext uri="{FF2B5EF4-FFF2-40B4-BE49-F238E27FC236}">
                  <a16:creationId xmlns:a16="http://schemas.microsoft.com/office/drawing/2014/main" id="{193F6F7A-DC39-47F9-AC9A-9A9857282569}"/>
                </a:ext>
              </a:extLst>
            </p:cNvPr>
            <p:cNvSpPr>
              <a:spLocks/>
            </p:cNvSpPr>
            <p:nvPr/>
          </p:nvSpPr>
          <p:spPr bwMode="auto">
            <a:xfrm>
              <a:off x="6948489" y="2024063"/>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3" name="Freeform 340">
              <a:extLst>
                <a:ext uri="{FF2B5EF4-FFF2-40B4-BE49-F238E27FC236}">
                  <a16:creationId xmlns:a16="http://schemas.microsoft.com/office/drawing/2014/main" id="{069DE9F0-F422-499F-A066-F7CAEA7207FB}"/>
                </a:ext>
              </a:extLst>
            </p:cNvPr>
            <p:cNvSpPr>
              <a:spLocks/>
            </p:cNvSpPr>
            <p:nvPr/>
          </p:nvSpPr>
          <p:spPr bwMode="auto">
            <a:xfrm>
              <a:off x="6970714" y="2024063"/>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2 w 5"/>
                <a:gd name="T27" fmla="*/ 9 h 17"/>
                <a:gd name="T28" fmla="*/ 2 w 5"/>
                <a:gd name="T29" fmla="*/ 9 h 17"/>
                <a:gd name="T30" fmla="*/ 2 w 5"/>
                <a:gd name="T31" fmla="*/ 9 h 17"/>
                <a:gd name="T32" fmla="*/ 4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4" name="Oval 341">
              <a:extLst>
                <a:ext uri="{FF2B5EF4-FFF2-40B4-BE49-F238E27FC236}">
                  <a16:creationId xmlns:a16="http://schemas.microsoft.com/office/drawing/2014/main" id="{6A075447-7503-46FF-975A-25D6BE6B2453}"/>
                </a:ext>
              </a:extLst>
            </p:cNvPr>
            <p:cNvSpPr>
              <a:spLocks noChangeArrowheads="1"/>
            </p:cNvSpPr>
            <p:nvPr/>
          </p:nvSpPr>
          <p:spPr bwMode="auto">
            <a:xfrm>
              <a:off x="6942139" y="1974850"/>
              <a:ext cx="52387" cy="52388"/>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5" name="Freeform 342">
              <a:extLst>
                <a:ext uri="{FF2B5EF4-FFF2-40B4-BE49-F238E27FC236}">
                  <a16:creationId xmlns:a16="http://schemas.microsoft.com/office/drawing/2014/main" id="{F1FDFFED-C227-49F6-951B-8021E008FB6D}"/>
                </a:ext>
              </a:extLst>
            </p:cNvPr>
            <p:cNvSpPr>
              <a:spLocks/>
            </p:cNvSpPr>
            <p:nvPr/>
          </p:nvSpPr>
          <p:spPr bwMode="auto">
            <a:xfrm>
              <a:off x="6896101"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6" name="Freeform 343">
              <a:extLst>
                <a:ext uri="{FF2B5EF4-FFF2-40B4-BE49-F238E27FC236}">
                  <a16:creationId xmlns:a16="http://schemas.microsoft.com/office/drawing/2014/main" id="{D9E983B1-C68B-43E3-952E-3471BBABB491}"/>
                </a:ext>
              </a:extLst>
            </p:cNvPr>
            <p:cNvSpPr>
              <a:spLocks/>
            </p:cNvSpPr>
            <p:nvPr/>
          </p:nvSpPr>
          <p:spPr bwMode="auto">
            <a:xfrm>
              <a:off x="6918326"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7" name="Freeform 344">
              <a:extLst>
                <a:ext uri="{FF2B5EF4-FFF2-40B4-BE49-F238E27FC236}">
                  <a16:creationId xmlns:a16="http://schemas.microsoft.com/office/drawing/2014/main" id="{EEB34807-66D3-4CAE-894B-AD77E936D7AD}"/>
                </a:ext>
              </a:extLst>
            </p:cNvPr>
            <p:cNvSpPr>
              <a:spLocks/>
            </p:cNvSpPr>
            <p:nvPr/>
          </p:nvSpPr>
          <p:spPr bwMode="auto">
            <a:xfrm>
              <a:off x="6889751" y="2160589"/>
              <a:ext cx="52388" cy="52387"/>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8" name="Freeform 345">
              <a:extLst>
                <a:ext uri="{FF2B5EF4-FFF2-40B4-BE49-F238E27FC236}">
                  <a16:creationId xmlns:a16="http://schemas.microsoft.com/office/drawing/2014/main" id="{692A139E-05B0-48B9-AF98-25DD9BC68991}"/>
                </a:ext>
              </a:extLst>
            </p:cNvPr>
            <p:cNvSpPr>
              <a:spLocks/>
            </p:cNvSpPr>
            <p:nvPr/>
          </p:nvSpPr>
          <p:spPr bwMode="auto">
            <a:xfrm>
              <a:off x="6896101" y="2024063"/>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29" name="Freeform 346">
              <a:extLst>
                <a:ext uri="{FF2B5EF4-FFF2-40B4-BE49-F238E27FC236}">
                  <a16:creationId xmlns:a16="http://schemas.microsoft.com/office/drawing/2014/main" id="{127FE78B-784D-4312-BAF9-FB4A5E43D1C7}"/>
                </a:ext>
              </a:extLst>
            </p:cNvPr>
            <p:cNvSpPr>
              <a:spLocks/>
            </p:cNvSpPr>
            <p:nvPr/>
          </p:nvSpPr>
          <p:spPr bwMode="auto">
            <a:xfrm>
              <a:off x="6918326" y="2024063"/>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930" name="Freeform 347">
              <a:extLst>
                <a:ext uri="{FF2B5EF4-FFF2-40B4-BE49-F238E27FC236}">
                  <a16:creationId xmlns:a16="http://schemas.microsoft.com/office/drawing/2014/main" id="{0D63B93C-9729-4948-967E-26804E732A27}"/>
                </a:ext>
              </a:extLst>
            </p:cNvPr>
            <p:cNvSpPr>
              <a:spLocks/>
            </p:cNvSpPr>
            <p:nvPr/>
          </p:nvSpPr>
          <p:spPr bwMode="auto">
            <a:xfrm>
              <a:off x="6889751" y="1974850"/>
              <a:ext cx="52388" cy="52388"/>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grpSp>
      <p:grpSp>
        <p:nvGrpSpPr>
          <p:cNvPr id="6" name="Group 640">
            <a:extLst>
              <a:ext uri="{FF2B5EF4-FFF2-40B4-BE49-F238E27FC236}">
                <a16:creationId xmlns:a16="http://schemas.microsoft.com/office/drawing/2014/main" id="{D0F518F2-28CF-4F60-A5F3-A7565A70D186}"/>
              </a:ext>
            </a:extLst>
          </p:cNvPr>
          <p:cNvGrpSpPr>
            <a:grpSpLocks/>
          </p:cNvGrpSpPr>
          <p:nvPr/>
        </p:nvGrpSpPr>
        <p:grpSpPr bwMode="auto">
          <a:xfrm>
            <a:off x="3410250" y="2820252"/>
            <a:ext cx="690265" cy="178594"/>
            <a:chOff x="6889751" y="1974850"/>
            <a:chExt cx="1227137" cy="238126"/>
          </a:xfrm>
        </p:grpSpPr>
        <p:sp>
          <p:nvSpPr>
            <p:cNvPr id="642" name="Freeform 204">
              <a:extLst>
                <a:ext uri="{FF2B5EF4-FFF2-40B4-BE49-F238E27FC236}">
                  <a16:creationId xmlns:a16="http://schemas.microsoft.com/office/drawing/2014/main" id="{F517F780-45E0-4B05-86CF-2423B584A403}"/>
                </a:ext>
              </a:extLst>
            </p:cNvPr>
            <p:cNvSpPr>
              <a:spLocks/>
            </p:cNvSpPr>
            <p:nvPr/>
          </p:nvSpPr>
          <p:spPr bwMode="auto">
            <a:xfrm>
              <a:off x="8070851"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3" name="Freeform 205">
              <a:extLst>
                <a:ext uri="{FF2B5EF4-FFF2-40B4-BE49-F238E27FC236}">
                  <a16:creationId xmlns:a16="http://schemas.microsoft.com/office/drawing/2014/main" id="{E6FCC4F8-20A0-4647-8EE9-FAA2C330FF42}"/>
                </a:ext>
              </a:extLst>
            </p:cNvPr>
            <p:cNvSpPr>
              <a:spLocks/>
            </p:cNvSpPr>
            <p:nvPr/>
          </p:nvSpPr>
          <p:spPr bwMode="auto">
            <a:xfrm>
              <a:off x="8091488"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4" name="Freeform 206">
              <a:extLst>
                <a:ext uri="{FF2B5EF4-FFF2-40B4-BE49-F238E27FC236}">
                  <a16:creationId xmlns:a16="http://schemas.microsoft.com/office/drawing/2014/main" id="{D971BD20-9777-41D9-8F9C-649FC8240D24}"/>
                </a:ext>
              </a:extLst>
            </p:cNvPr>
            <p:cNvSpPr>
              <a:spLocks/>
            </p:cNvSpPr>
            <p:nvPr/>
          </p:nvSpPr>
          <p:spPr bwMode="auto">
            <a:xfrm>
              <a:off x="8062913" y="2160588"/>
              <a:ext cx="53975"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5" name="Freeform 207">
              <a:extLst>
                <a:ext uri="{FF2B5EF4-FFF2-40B4-BE49-F238E27FC236}">
                  <a16:creationId xmlns:a16="http://schemas.microsoft.com/office/drawing/2014/main" id="{95F6F70E-03A2-4852-AD56-82BAEACBB94D}"/>
                </a:ext>
              </a:extLst>
            </p:cNvPr>
            <p:cNvSpPr>
              <a:spLocks/>
            </p:cNvSpPr>
            <p:nvPr/>
          </p:nvSpPr>
          <p:spPr bwMode="auto">
            <a:xfrm>
              <a:off x="8070851"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6" name="Freeform 208">
              <a:extLst>
                <a:ext uri="{FF2B5EF4-FFF2-40B4-BE49-F238E27FC236}">
                  <a16:creationId xmlns:a16="http://schemas.microsoft.com/office/drawing/2014/main" id="{8352B622-FCB9-4CC0-AFAF-1543FFC00B97}"/>
                </a:ext>
              </a:extLst>
            </p:cNvPr>
            <p:cNvSpPr>
              <a:spLocks/>
            </p:cNvSpPr>
            <p:nvPr/>
          </p:nvSpPr>
          <p:spPr bwMode="auto">
            <a:xfrm>
              <a:off x="8091488"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7" name="Freeform 209">
              <a:extLst>
                <a:ext uri="{FF2B5EF4-FFF2-40B4-BE49-F238E27FC236}">
                  <a16:creationId xmlns:a16="http://schemas.microsoft.com/office/drawing/2014/main" id="{EFCA903E-44B1-45FE-AEC2-33D539EB9479}"/>
                </a:ext>
              </a:extLst>
            </p:cNvPr>
            <p:cNvSpPr>
              <a:spLocks/>
            </p:cNvSpPr>
            <p:nvPr/>
          </p:nvSpPr>
          <p:spPr bwMode="auto">
            <a:xfrm>
              <a:off x="8062913" y="1974850"/>
              <a:ext cx="53975"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8" name="Freeform 210">
              <a:extLst>
                <a:ext uri="{FF2B5EF4-FFF2-40B4-BE49-F238E27FC236}">
                  <a16:creationId xmlns:a16="http://schemas.microsoft.com/office/drawing/2014/main" id="{38D9C74B-9109-4C5F-9201-AA02ED967BE7}"/>
                </a:ext>
              </a:extLst>
            </p:cNvPr>
            <p:cNvSpPr>
              <a:spLocks/>
            </p:cNvSpPr>
            <p:nvPr/>
          </p:nvSpPr>
          <p:spPr bwMode="auto">
            <a:xfrm>
              <a:off x="8021638" y="2105026"/>
              <a:ext cx="14288"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9" name="Freeform 211">
              <a:extLst>
                <a:ext uri="{FF2B5EF4-FFF2-40B4-BE49-F238E27FC236}">
                  <a16:creationId xmlns:a16="http://schemas.microsoft.com/office/drawing/2014/main" id="{E822D2C2-7393-4C41-B573-C209D712A16E}"/>
                </a:ext>
              </a:extLst>
            </p:cNvPr>
            <p:cNvSpPr>
              <a:spLocks/>
            </p:cNvSpPr>
            <p:nvPr/>
          </p:nvSpPr>
          <p:spPr bwMode="auto">
            <a:xfrm>
              <a:off x="8042276"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0" name="Freeform 212">
              <a:extLst>
                <a:ext uri="{FF2B5EF4-FFF2-40B4-BE49-F238E27FC236}">
                  <a16:creationId xmlns:a16="http://schemas.microsoft.com/office/drawing/2014/main" id="{F62DD059-01C9-4102-8EDA-1F3FA4008BCA}"/>
                </a:ext>
              </a:extLst>
            </p:cNvPr>
            <p:cNvSpPr>
              <a:spLocks/>
            </p:cNvSpPr>
            <p:nvPr/>
          </p:nvSpPr>
          <p:spPr bwMode="auto">
            <a:xfrm>
              <a:off x="80105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1" name="Freeform 213">
              <a:extLst>
                <a:ext uri="{FF2B5EF4-FFF2-40B4-BE49-F238E27FC236}">
                  <a16:creationId xmlns:a16="http://schemas.microsoft.com/office/drawing/2014/main" id="{C13E0F9B-2D71-4EE1-9893-03A1DE748724}"/>
                </a:ext>
              </a:extLst>
            </p:cNvPr>
            <p:cNvSpPr>
              <a:spLocks/>
            </p:cNvSpPr>
            <p:nvPr/>
          </p:nvSpPr>
          <p:spPr bwMode="auto">
            <a:xfrm>
              <a:off x="8021638" y="2024062"/>
              <a:ext cx="14288"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2" name="Freeform 214">
              <a:extLst>
                <a:ext uri="{FF2B5EF4-FFF2-40B4-BE49-F238E27FC236}">
                  <a16:creationId xmlns:a16="http://schemas.microsoft.com/office/drawing/2014/main" id="{C9B82AA6-90A0-45B4-8E75-6630AE72843B}"/>
                </a:ext>
              </a:extLst>
            </p:cNvPr>
            <p:cNvSpPr>
              <a:spLocks/>
            </p:cNvSpPr>
            <p:nvPr/>
          </p:nvSpPr>
          <p:spPr bwMode="auto">
            <a:xfrm>
              <a:off x="8042276"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3" name="Oval 215">
              <a:extLst>
                <a:ext uri="{FF2B5EF4-FFF2-40B4-BE49-F238E27FC236}">
                  <a16:creationId xmlns:a16="http://schemas.microsoft.com/office/drawing/2014/main" id="{A10BA61E-7FDD-4B72-97AE-44E8C6C971C8}"/>
                </a:ext>
              </a:extLst>
            </p:cNvPr>
            <p:cNvSpPr>
              <a:spLocks noChangeArrowheads="1"/>
            </p:cNvSpPr>
            <p:nvPr/>
          </p:nvSpPr>
          <p:spPr bwMode="auto">
            <a:xfrm>
              <a:off x="80105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4" name="Freeform 216">
              <a:extLst>
                <a:ext uri="{FF2B5EF4-FFF2-40B4-BE49-F238E27FC236}">
                  <a16:creationId xmlns:a16="http://schemas.microsoft.com/office/drawing/2014/main" id="{83A8B392-5E16-412A-AEC5-8A063B9F8369}"/>
                </a:ext>
              </a:extLst>
            </p:cNvPr>
            <p:cNvSpPr>
              <a:spLocks/>
            </p:cNvSpPr>
            <p:nvPr/>
          </p:nvSpPr>
          <p:spPr bwMode="auto">
            <a:xfrm>
              <a:off x="7969251" y="2105026"/>
              <a:ext cx="17462"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5" name="Freeform 217">
              <a:extLst>
                <a:ext uri="{FF2B5EF4-FFF2-40B4-BE49-F238E27FC236}">
                  <a16:creationId xmlns:a16="http://schemas.microsoft.com/office/drawing/2014/main" id="{43699E34-1582-4A37-A733-3C4DBFA278AC}"/>
                </a:ext>
              </a:extLst>
            </p:cNvPr>
            <p:cNvSpPr>
              <a:spLocks/>
            </p:cNvSpPr>
            <p:nvPr/>
          </p:nvSpPr>
          <p:spPr bwMode="auto">
            <a:xfrm>
              <a:off x="79898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6" name="Freeform 218">
              <a:extLst>
                <a:ext uri="{FF2B5EF4-FFF2-40B4-BE49-F238E27FC236}">
                  <a16:creationId xmlns:a16="http://schemas.microsoft.com/office/drawing/2014/main" id="{33FD6E55-807D-4BAE-9ADD-162AC3236AA6}"/>
                </a:ext>
              </a:extLst>
            </p:cNvPr>
            <p:cNvSpPr>
              <a:spLocks/>
            </p:cNvSpPr>
            <p:nvPr/>
          </p:nvSpPr>
          <p:spPr bwMode="auto">
            <a:xfrm>
              <a:off x="79613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7" name="Freeform 219">
              <a:extLst>
                <a:ext uri="{FF2B5EF4-FFF2-40B4-BE49-F238E27FC236}">
                  <a16:creationId xmlns:a16="http://schemas.microsoft.com/office/drawing/2014/main" id="{E962C3C9-9E12-4DAB-9206-8DC42822E005}"/>
                </a:ext>
              </a:extLst>
            </p:cNvPr>
            <p:cNvSpPr>
              <a:spLocks/>
            </p:cNvSpPr>
            <p:nvPr/>
          </p:nvSpPr>
          <p:spPr bwMode="auto">
            <a:xfrm>
              <a:off x="7969251" y="2024062"/>
              <a:ext cx="17462"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8" name="Freeform 220">
              <a:extLst>
                <a:ext uri="{FF2B5EF4-FFF2-40B4-BE49-F238E27FC236}">
                  <a16:creationId xmlns:a16="http://schemas.microsoft.com/office/drawing/2014/main" id="{6690D0F4-96EA-43BA-A231-1378367E2579}"/>
                </a:ext>
              </a:extLst>
            </p:cNvPr>
            <p:cNvSpPr>
              <a:spLocks/>
            </p:cNvSpPr>
            <p:nvPr/>
          </p:nvSpPr>
          <p:spPr bwMode="auto">
            <a:xfrm>
              <a:off x="79898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59" name="Oval 221">
              <a:extLst>
                <a:ext uri="{FF2B5EF4-FFF2-40B4-BE49-F238E27FC236}">
                  <a16:creationId xmlns:a16="http://schemas.microsoft.com/office/drawing/2014/main" id="{1F397372-B219-439F-9379-F6AC2DF82F7B}"/>
                </a:ext>
              </a:extLst>
            </p:cNvPr>
            <p:cNvSpPr>
              <a:spLocks noChangeArrowheads="1"/>
            </p:cNvSpPr>
            <p:nvPr/>
          </p:nvSpPr>
          <p:spPr bwMode="auto">
            <a:xfrm>
              <a:off x="79613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0" name="Freeform 222">
              <a:extLst>
                <a:ext uri="{FF2B5EF4-FFF2-40B4-BE49-F238E27FC236}">
                  <a16:creationId xmlns:a16="http://schemas.microsoft.com/office/drawing/2014/main" id="{59724614-7CC5-4727-BBD4-83C8DFD09F46}"/>
                </a:ext>
              </a:extLst>
            </p:cNvPr>
            <p:cNvSpPr>
              <a:spLocks/>
            </p:cNvSpPr>
            <p:nvPr/>
          </p:nvSpPr>
          <p:spPr bwMode="auto">
            <a:xfrm>
              <a:off x="7916863"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1" name="Freeform 223">
              <a:extLst>
                <a:ext uri="{FF2B5EF4-FFF2-40B4-BE49-F238E27FC236}">
                  <a16:creationId xmlns:a16="http://schemas.microsoft.com/office/drawing/2014/main" id="{4F118E7B-7626-4B90-8F8B-C46D471E2B5F}"/>
                </a:ext>
              </a:extLst>
            </p:cNvPr>
            <p:cNvSpPr>
              <a:spLocks/>
            </p:cNvSpPr>
            <p:nvPr/>
          </p:nvSpPr>
          <p:spPr bwMode="auto">
            <a:xfrm>
              <a:off x="7940676"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2" name="Freeform 224">
              <a:extLst>
                <a:ext uri="{FF2B5EF4-FFF2-40B4-BE49-F238E27FC236}">
                  <a16:creationId xmlns:a16="http://schemas.microsoft.com/office/drawing/2014/main" id="{9599D166-F648-410B-A703-BE1F51CA4E27}"/>
                </a:ext>
              </a:extLst>
            </p:cNvPr>
            <p:cNvSpPr>
              <a:spLocks/>
            </p:cNvSpPr>
            <p:nvPr/>
          </p:nvSpPr>
          <p:spPr bwMode="auto">
            <a:xfrm>
              <a:off x="79089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3" name="Freeform 225">
              <a:extLst>
                <a:ext uri="{FF2B5EF4-FFF2-40B4-BE49-F238E27FC236}">
                  <a16:creationId xmlns:a16="http://schemas.microsoft.com/office/drawing/2014/main" id="{8F6CE063-2FB4-4926-925D-24F4026F1AC1}"/>
                </a:ext>
              </a:extLst>
            </p:cNvPr>
            <p:cNvSpPr>
              <a:spLocks/>
            </p:cNvSpPr>
            <p:nvPr/>
          </p:nvSpPr>
          <p:spPr bwMode="auto">
            <a:xfrm>
              <a:off x="7916863"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4" name="Freeform 226">
              <a:extLst>
                <a:ext uri="{FF2B5EF4-FFF2-40B4-BE49-F238E27FC236}">
                  <a16:creationId xmlns:a16="http://schemas.microsoft.com/office/drawing/2014/main" id="{2B5DDED9-236C-4C9C-87C0-04A45AF90650}"/>
                </a:ext>
              </a:extLst>
            </p:cNvPr>
            <p:cNvSpPr>
              <a:spLocks/>
            </p:cNvSpPr>
            <p:nvPr/>
          </p:nvSpPr>
          <p:spPr bwMode="auto">
            <a:xfrm>
              <a:off x="7940676"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5" name="Oval 227">
              <a:extLst>
                <a:ext uri="{FF2B5EF4-FFF2-40B4-BE49-F238E27FC236}">
                  <a16:creationId xmlns:a16="http://schemas.microsoft.com/office/drawing/2014/main" id="{C45D39E3-B3CD-49B7-9F9B-C102CED97650}"/>
                </a:ext>
              </a:extLst>
            </p:cNvPr>
            <p:cNvSpPr>
              <a:spLocks noChangeArrowheads="1"/>
            </p:cNvSpPr>
            <p:nvPr/>
          </p:nvSpPr>
          <p:spPr bwMode="auto">
            <a:xfrm>
              <a:off x="79089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6" name="Freeform 228">
              <a:extLst>
                <a:ext uri="{FF2B5EF4-FFF2-40B4-BE49-F238E27FC236}">
                  <a16:creationId xmlns:a16="http://schemas.microsoft.com/office/drawing/2014/main" id="{4229F18B-998C-4DE1-8C10-FEF40D838BE1}"/>
                </a:ext>
              </a:extLst>
            </p:cNvPr>
            <p:cNvSpPr>
              <a:spLocks/>
            </p:cNvSpPr>
            <p:nvPr/>
          </p:nvSpPr>
          <p:spPr bwMode="auto">
            <a:xfrm>
              <a:off x="7867651"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2 w 4"/>
                <a:gd name="T25" fmla="*/ 5 h 18"/>
                <a:gd name="T26" fmla="*/ 2 w 4"/>
                <a:gd name="T27" fmla="*/ 6 h 18"/>
                <a:gd name="T28" fmla="*/ 4 w 4"/>
                <a:gd name="T29" fmla="*/ 9 h 18"/>
                <a:gd name="T30" fmla="*/ 3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7" name="Freeform 229">
              <a:extLst>
                <a:ext uri="{FF2B5EF4-FFF2-40B4-BE49-F238E27FC236}">
                  <a16:creationId xmlns:a16="http://schemas.microsoft.com/office/drawing/2014/main" id="{D482A546-EC7A-4FC0-B86C-5E1D93909954}"/>
                </a:ext>
              </a:extLst>
            </p:cNvPr>
            <p:cNvSpPr>
              <a:spLocks/>
            </p:cNvSpPr>
            <p:nvPr/>
          </p:nvSpPr>
          <p:spPr bwMode="auto">
            <a:xfrm>
              <a:off x="78882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8" name="Freeform 230">
              <a:extLst>
                <a:ext uri="{FF2B5EF4-FFF2-40B4-BE49-F238E27FC236}">
                  <a16:creationId xmlns:a16="http://schemas.microsoft.com/office/drawing/2014/main" id="{123A2291-25DA-4C3C-9761-587E53A8A435}"/>
                </a:ext>
              </a:extLst>
            </p:cNvPr>
            <p:cNvSpPr>
              <a:spLocks/>
            </p:cNvSpPr>
            <p:nvPr/>
          </p:nvSpPr>
          <p:spPr bwMode="auto">
            <a:xfrm>
              <a:off x="78597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69" name="Freeform 231">
              <a:extLst>
                <a:ext uri="{FF2B5EF4-FFF2-40B4-BE49-F238E27FC236}">
                  <a16:creationId xmlns:a16="http://schemas.microsoft.com/office/drawing/2014/main" id="{0C2A4C64-718F-4771-9E50-C401CE7EF605}"/>
                </a:ext>
              </a:extLst>
            </p:cNvPr>
            <p:cNvSpPr>
              <a:spLocks/>
            </p:cNvSpPr>
            <p:nvPr/>
          </p:nvSpPr>
          <p:spPr bwMode="auto">
            <a:xfrm>
              <a:off x="7867651"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2 w 4"/>
                <a:gd name="T25" fmla="*/ 13 h 17"/>
                <a:gd name="T26" fmla="*/ 2 w 4"/>
                <a:gd name="T27" fmla="*/ 12 h 17"/>
                <a:gd name="T28" fmla="*/ 4 w 4"/>
                <a:gd name="T29" fmla="*/ 9 h 17"/>
                <a:gd name="T30" fmla="*/ 3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0" name="Freeform 232">
              <a:extLst>
                <a:ext uri="{FF2B5EF4-FFF2-40B4-BE49-F238E27FC236}">
                  <a16:creationId xmlns:a16="http://schemas.microsoft.com/office/drawing/2014/main" id="{6A49439F-09B5-4FA3-A1A3-F5CAB1F49942}"/>
                </a:ext>
              </a:extLst>
            </p:cNvPr>
            <p:cNvSpPr>
              <a:spLocks/>
            </p:cNvSpPr>
            <p:nvPr/>
          </p:nvSpPr>
          <p:spPr bwMode="auto">
            <a:xfrm>
              <a:off x="78882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1" name="Oval 233">
              <a:extLst>
                <a:ext uri="{FF2B5EF4-FFF2-40B4-BE49-F238E27FC236}">
                  <a16:creationId xmlns:a16="http://schemas.microsoft.com/office/drawing/2014/main" id="{FBAEEF68-36B4-4D5E-AE5F-88239E71569C}"/>
                </a:ext>
              </a:extLst>
            </p:cNvPr>
            <p:cNvSpPr>
              <a:spLocks noChangeArrowheads="1"/>
            </p:cNvSpPr>
            <p:nvPr/>
          </p:nvSpPr>
          <p:spPr bwMode="auto">
            <a:xfrm>
              <a:off x="78597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2" name="Freeform 234">
              <a:extLst>
                <a:ext uri="{FF2B5EF4-FFF2-40B4-BE49-F238E27FC236}">
                  <a16:creationId xmlns:a16="http://schemas.microsoft.com/office/drawing/2014/main" id="{195366AF-29AE-4559-BFBE-38C61F06DB5C}"/>
                </a:ext>
              </a:extLst>
            </p:cNvPr>
            <p:cNvSpPr>
              <a:spLocks/>
            </p:cNvSpPr>
            <p:nvPr/>
          </p:nvSpPr>
          <p:spPr bwMode="auto">
            <a:xfrm>
              <a:off x="7815263"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3" name="Freeform 235">
              <a:extLst>
                <a:ext uri="{FF2B5EF4-FFF2-40B4-BE49-F238E27FC236}">
                  <a16:creationId xmlns:a16="http://schemas.microsoft.com/office/drawing/2014/main" id="{953A17CC-4370-4516-9B95-ADF040316F51}"/>
                </a:ext>
              </a:extLst>
            </p:cNvPr>
            <p:cNvSpPr>
              <a:spLocks/>
            </p:cNvSpPr>
            <p:nvPr/>
          </p:nvSpPr>
          <p:spPr bwMode="auto">
            <a:xfrm>
              <a:off x="7835901" y="2105026"/>
              <a:ext cx="17462"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3 w 5"/>
                <a:gd name="T13" fmla="*/ 6 h 18"/>
                <a:gd name="T14" fmla="*/ 3 w 5"/>
                <a:gd name="T15" fmla="*/ 5 h 18"/>
                <a:gd name="T16" fmla="*/ 2 w 5"/>
                <a:gd name="T17" fmla="*/ 3 h 18"/>
                <a:gd name="T18" fmla="*/ 1 w 5"/>
                <a:gd name="T19" fmla="*/ 3 h 18"/>
                <a:gd name="T20" fmla="*/ 2 w 5"/>
                <a:gd name="T21" fmla="*/ 0 h 18"/>
                <a:gd name="T22" fmla="*/ 3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4" name="Freeform 236">
              <a:extLst>
                <a:ext uri="{FF2B5EF4-FFF2-40B4-BE49-F238E27FC236}">
                  <a16:creationId xmlns:a16="http://schemas.microsoft.com/office/drawing/2014/main" id="{16545118-16C7-4A75-BEE1-A98D38A20E35}"/>
                </a:ext>
              </a:extLst>
            </p:cNvPr>
            <p:cNvSpPr>
              <a:spLocks/>
            </p:cNvSpPr>
            <p:nvPr/>
          </p:nvSpPr>
          <p:spPr bwMode="auto">
            <a:xfrm>
              <a:off x="78073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5" name="Freeform 237">
              <a:extLst>
                <a:ext uri="{FF2B5EF4-FFF2-40B4-BE49-F238E27FC236}">
                  <a16:creationId xmlns:a16="http://schemas.microsoft.com/office/drawing/2014/main" id="{19634D45-A17F-4B25-A509-2BF0CC1766DA}"/>
                </a:ext>
              </a:extLst>
            </p:cNvPr>
            <p:cNvSpPr>
              <a:spLocks/>
            </p:cNvSpPr>
            <p:nvPr/>
          </p:nvSpPr>
          <p:spPr bwMode="auto">
            <a:xfrm>
              <a:off x="7815263"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6" name="Freeform 238">
              <a:extLst>
                <a:ext uri="{FF2B5EF4-FFF2-40B4-BE49-F238E27FC236}">
                  <a16:creationId xmlns:a16="http://schemas.microsoft.com/office/drawing/2014/main" id="{2ADD308B-292B-4FC6-81FD-F6F78C0D279E}"/>
                </a:ext>
              </a:extLst>
            </p:cNvPr>
            <p:cNvSpPr>
              <a:spLocks/>
            </p:cNvSpPr>
            <p:nvPr/>
          </p:nvSpPr>
          <p:spPr bwMode="auto">
            <a:xfrm>
              <a:off x="7835901" y="2024062"/>
              <a:ext cx="17462"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3 w 5"/>
                <a:gd name="T13" fmla="*/ 12 h 17"/>
                <a:gd name="T14" fmla="*/ 3 w 5"/>
                <a:gd name="T15" fmla="*/ 13 h 17"/>
                <a:gd name="T16" fmla="*/ 2 w 5"/>
                <a:gd name="T17" fmla="*/ 14 h 17"/>
                <a:gd name="T18" fmla="*/ 1 w 5"/>
                <a:gd name="T19" fmla="*/ 15 h 17"/>
                <a:gd name="T20" fmla="*/ 2 w 5"/>
                <a:gd name="T21" fmla="*/ 17 h 17"/>
                <a:gd name="T22" fmla="*/ 3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7" name="Oval 239">
              <a:extLst>
                <a:ext uri="{FF2B5EF4-FFF2-40B4-BE49-F238E27FC236}">
                  <a16:creationId xmlns:a16="http://schemas.microsoft.com/office/drawing/2014/main" id="{DF563216-F6C8-48D5-A205-25BFAF2215CB}"/>
                </a:ext>
              </a:extLst>
            </p:cNvPr>
            <p:cNvSpPr>
              <a:spLocks noChangeArrowheads="1"/>
            </p:cNvSpPr>
            <p:nvPr/>
          </p:nvSpPr>
          <p:spPr bwMode="auto">
            <a:xfrm>
              <a:off x="78073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8" name="Freeform 240">
              <a:extLst>
                <a:ext uri="{FF2B5EF4-FFF2-40B4-BE49-F238E27FC236}">
                  <a16:creationId xmlns:a16="http://schemas.microsoft.com/office/drawing/2014/main" id="{E6AC38DE-EDD8-4DCC-AED5-8A9F5F3BA1BF}"/>
                </a:ext>
              </a:extLst>
            </p:cNvPr>
            <p:cNvSpPr>
              <a:spLocks/>
            </p:cNvSpPr>
            <p:nvPr/>
          </p:nvSpPr>
          <p:spPr bwMode="auto">
            <a:xfrm>
              <a:off x="7766051"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79" name="Freeform 241">
              <a:extLst>
                <a:ext uri="{FF2B5EF4-FFF2-40B4-BE49-F238E27FC236}">
                  <a16:creationId xmlns:a16="http://schemas.microsoft.com/office/drawing/2014/main" id="{153C0D35-37C3-4937-A19F-C5A1D13C42A4}"/>
                </a:ext>
              </a:extLst>
            </p:cNvPr>
            <p:cNvSpPr>
              <a:spLocks/>
            </p:cNvSpPr>
            <p:nvPr/>
          </p:nvSpPr>
          <p:spPr bwMode="auto">
            <a:xfrm>
              <a:off x="77866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0" name="Freeform 242">
              <a:extLst>
                <a:ext uri="{FF2B5EF4-FFF2-40B4-BE49-F238E27FC236}">
                  <a16:creationId xmlns:a16="http://schemas.microsoft.com/office/drawing/2014/main" id="{C9197D17-1123-4F7A-9B9E-B9850EAA1C56}"/>
                </a:ext>
              </a:extLst>
            </p:cNvPr>
            <p:cNvSpPr>
              <a:spLocks/>
            </p:cNvSpPr>
            <p:nvPr/>
          </p:nvSpPr>
          <p:spPr bwMode="auto">
            <a:xfrm>
              <a:off x="7758113"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1" name="Freeform 243">
              <a:extLst>
                <a:ext uri="{FF2B5EF4-FFF2-40B4-BE49-F238E27FC236}">
                  <a16:creationId xmlns:a16="http://schemas.microsoft.com/office/drawing/2014/main" id="{7D3B7953-E8F0-4A1E-9AD5-8F7808A97903}"/>
                </a:ext>
              </a:extLst>
            </p:cNvPr>
            <p:cNvSpPr>
              <a:spLocks/>
            </p:cNvSpPr>
            <p:nvPr/>
          </p:nvSpPr>
          <p:spPr bwMode="auto">
            <a:xfrm>
              <a:off x="7766051"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2" name="Freeform 244">
              <a:extLst>
                <a:ext uri="{FF2B5EF4-FFF2-40B4-BE49-F238E27FC236}">
                  <a16:creationId xmlns:a16="http://schemas.microsoft.com/office/drawing/2014/main" id="{EAD1F158-BCAF-43B4-BEB0-A139E9F4B563}"/>
                </a:ext>
              </a:extLst>
            </p:cNvPr>
            <p:cNvSpPr>
              <a:spLocks/>
            </p:cNvSpPr>
            <p:nvPr/>
          </p:nvSpPr>
          <p:spPr bwMode="auto">
            <a:xfrm>
              <a:off x="77866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3" name="Oval 245">
              <a:extLst>
                <a:ext uri="{FF2B5EF4-FFF2-40B4-BE49-F238E27FC236}">
                  <a16:creationId xmlns:a16="http://schemas.microsoft.com/office/drawing/2014/main" id="{DE2B7ED5-AB4B-4EC6-B123-ED1C914E23E8}"/>
                </a:ext>
              </a:extLst>
            </p:cNvPr>
            <p:cNvSpPr>
              <a:spLocks noChangeArrowheads="1"/>
            </p:cNvSpPr>
            <p:nvPr/>
          </p:nvSpPr>
          <p:spPr bwMode="auto">
            <a:xfrm>
              <a:off x="7758113"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4" name="Freeform 246">
              <a:extLst>
                <a:ext uri="{FF2B5EF4-FFF2-40B4-BE49-F238E27FC236}">
                  <a16:creationId xmlns:a16="http://schemas.microsoft.com/office/drawing/2014/main" id="{669108C9-292A-4619-A0D1-DF7116D1D7D2}"/>
                </a:ext>
              </a:extLst>
            </p:cNvPr>
            <p:cNvSpPr>
              <a:spLocks/>
            </p:cNvSpPr>
            <p:nvPr/>
          </p:nvSpPr>
          <p:spPr bwMode="auto">
            <a:xfrm>
              <a:off x="7713663"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5" name="Freeform 247">
              <a:extLst>
                <a:ext uri="{FF2B5EF4-FFF2-40B4-BE49-F238E27FC236}">
                  <a16:creationId xmlns:a16="http://schemas.microsoft.com/office/drawing/2014/main" id="{0DE5D0C1-9062-4B34-860E-C67FEEE20FFC}"/>
                </a:ext>
              </a:extLst>
            </p:cNvPr>
            <p:cNvSpPr>
              <a:spLocks/>
            </p:cNvSpPr>
            <p:nvPr/>
          </p:nvSpPr>
          <p:spPr bwMode="auto">
            <a:xfrm>
              <a:off x="7734301"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6" name="Freeform 248">
              <a:extLst>
                <a:ext uri="{FF2B5EF4-FFF2-40B4-BE49-F238E27FC236}">
                  <a16:creationId xmlns:a16="http://schemas.microsoft.com/office/drawing/2014/main" id="{496F480D-1C7B-48E0-9F4E-9EF5EF3EB6F1}"/>
                </a:ext>
              </a:extLst>
            </p:cNvPr>
            <p:cNvSpPr>
              <a:spLocks/>
            </p:cNvSpPr>
            <p:nvPr/>
          </p:nvSpPr>
          <p:spPr bwMode="auto">
            <a:xfrm>
              <a:off x="77057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7" name="Freeform 249">
              <a:extLst>
                <a:ext uri="{FF2B5EF4-FFF2-40B4-BE49-F238E27FC236}">
                  <a16:creationId xmlns:a16="http://schemas.microsoft.com/office/drawing/2014/main" id="{54BDD16B-E6CE-4DDA-BA61-8E7DAC25AAF9}"/>
                </a:ext>
              </a:extLst>
            </p:cNvPr>
            <p:cNvSpPr>
              <a:spLocks/>
            </p:cNvSpPr>
            <p:nvPr/>
          </p:nvSpPr>
          <p:spPr bwMode="auto">
            <a:xfrm>
              <a:off x="7713663"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8" name="Freeform 250">
              <a:extLst>
                <a:ext uri="{FF2B5EF4-FFF2-40B4-BE49-F238E27FC236}">
                  <a16:creationId xmlns:a16="http://schemas.microsoft.com/office/drawing/2014/main" id="{AE931DE7-4F41-4FB4-98AE-2368AC327C9D}"/>
                </a:ext>
              </a:extLst>
            </p:cNvPr>
            <p:cNvSpPr>
              <a:spLocks/>
            </p:cNvSpPr>
            <p:nvPr/>
          </p:nvSpPr>
          <p:spPr bwMode="auto">
            <a:xfrm>
              <a:off x="7734301"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89" name="Oval 251">
              <a:extLst>
                <a:ext uri="{FF2B5EF4-FFF2-40B4-BE49-F238E27FC236}">
                  <a16:creationId xmlns:a16="http://schemas.microsoft.com/office/drawing/2014/main" id="{5A5A7BA0-59CB-49A0-B3B3-2DF9357B2D03}"/>
                </a:ext>
              </a:extLst>
            </p:cNvPr>
            <p:cNvSpPr>
              <a:spLocks noChangeArrowheads="1"/>
            </p:cNvSpPr>
            <p:nvPr/>
          </p:nvSpPr>
          <p:spPr bwMode="auto">
            <a:xfrm>
              <a:off x="77057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0" name="Freeform 252">
              <a:extLst>
                <a:ext uri="{FF2B5EF4-FFF2-40B4-BE49-F238E27FC236}">
                  <a16:creationId xmlns:a16="http://schemas.microsoft.com/office/drawing/2014/main" id="{6003450B-4109-40D1-85BF-C22E9CFD7762}"/>
                </a:ext>
              </a:extLst>
            </p:cNvPr>
            <p:cNvSpPr>
              <a:spLocks/>
            </p:cNvSpPr>
            <p:nvPr/>
          </p:nvSpPr>
          <p:spPr bwMode="auto">
            <a:xfrm>
              <a:off x="7664451" y="2105026"/>
              <a:ext cx="14287"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1" name="Freeform 253">
              <a:extLst>
                <a:ext uri="{FF2B5EF4-FFF2-40B4-BE49-F238E27FC236}">
                  <a16:creationId xmlns:a16="http://schemas.microsoft.com/office/drawing/2014/main" id="{4C08DF6D-F9BF-4FB2-9142-4F43CA903D1B}"/>
                </a:ext>
              </a:extLst>
            </p:cNvPr>
            <p:cNvSpPr>
              <a:spLocks/>
            </p:cNvSpPr>
            <p:nvPr/>
          </p:nvSpPr>
          <p:spPr bwMode="auto">
            <a:xfrm>
              <a:off x="7685088"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2" name="Freeform 254">
              <a:extLst>
                <a:ext uri="{FF2B5EF4-FFF2-40B4-BE49-F238E27FC236}">
                  <a16:creationId xmlns:a16="http://schemas.microsoft.com/office/drawing/2014/main" id="{FCB39676-BD1E-413B-AE70-F8C8E341AAB2}"/>
                </a:ext>
              </a:extLst>
            </p:cNvPr>
            <p:cNvSpPr>
              <a:spLocks/>
            </p:cNvSpPr>
            <p:nvPr/>
          </p:nvSpPr>
          <p:spPr bwMode="auto">
            <a:xfrm>
              <a:off x="7653338" y="2160588"/>
              <a:ext cx="55563" cy="52388"/>
            </a:xfrm>
            <a:custGeom>
              <a:avLst/>
              <a:gdLst>
                <a:gd name="T0" fmla="*/ 0 w 16"/>
                <a:gd name="T1" fmla="*/ 8 h 15"/>
                <a:gd name="T2" fmla="*/ 8 w 16"/>
                <a:gd name="T3" fmla="*/ 15 h 15"/>
                <a:gd name="T4" fmla="*/ 16 w 16"/>
                <a:gd name="T5" fmla="*/ 8 h 15"/>
                <a:gd name="T6" fmla="*/ 8 w 16"/>
                <a:gd name="T7" fmla="*/ 0 h 15"/>
                <a:gd name="T8" fmla="*/ 0 w 16"/>
                <a:gd name="T9" fmla="*/ 8 h 15"/>
              </a:gdLst>
              <a:ahLst/>
              <a:cxnLst>
                <a:cxn ang="0">
                  <a:pos x="T0" y="T1"/>
                </a:cxn>
                <a:cxn ang="0">
                  <a:pos x="T2" y="T3"/>
                </a:cxn>
                <a:cxn ang="0">
                  <a:pos x="T4" y="T5"/>
                </a:cxn>
                <a:cxn ang="0">
                  <a:pos x="T6" y="T7"/>
                </a:cxn>
                <a:cxn ang="0">
                  <a:pos x="T8" y="T9"/>
                </a:cxn>
              </a:cxnLst>
              <a:rect l="0" t="0" r="r" b="b"/>
              <a:pathLst>
                <a:path w="16" h="15">
                  <a:moveTo>
                    <a:pt x="0" y="8"/>
                  </a:moveTo>
                  <a:cubicBezTo>
                    <a:pt x="0" y="12"/>
                    <a:pt x="4" y="15"/>
                    <a:pt x="8" y="15"/>
                  </a:cubicBezTo>
                  <a:cubicBezTo>
                    <a:pt x="12" y="15"/>
                    <a:pt x="16" y="12"/>
                    <a:pt x="16" y="8"/>
                  </a:cubicBezTo>
                  <a:cubicBezTo>
                    <a:pt x="16"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3" name="Freeform 255">
              <a:extLst>
                <a:ext uri="{FF2B5EF4-FFF2-40B4-BE49-F238E27FC236}">
                  <a16:creationId xmlns:a16="http://schemas.microsoft.com/office/drawing/2014/main" id="{04D4C018-4EE1-4718-9DFA-6D7BF0E969D7}"/>
                </a:ext>
              </a:extLst>
            </p:cNvPr>
            <p:cNvSpPr>
              <a:spLocks/>
            </p:cNvSpPr>
            <p:nvPr/>
          </p:nvSpPr>
          <p:spPr bwMode="auto">
            <a:xfrm>
              <a:off x="7664451" y="2024062"/>
              <a:ext cx="14287"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4" name="Freeform 256">
              <a:extLst>
                <a:ext uri="{FF2B5EF4-FFF2-40B4-BE49-F238E27FC236}">
                  <a16:creationId xmlns:a16="http://schemas.microsoft.com/office/drawing/2014/main" id="{313611F9-018D-4EDE-85D3-BEFFA8F5EF81}"/>
                </a:ext>
              </a:extLst>
            </p:cNvPr>
            <p:cNvSpPr>
              <a:spLocks/>
            </p:cNvSpPr>
            <p:nvPr/>
          </p:nvSpPr>
          <p:spPr bwMode="auto">
            <a:xfrm>
              <a:off x="7685088"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5" name="Oval 257">
              <a:extLst>
                <a:ext uri="{FF2B5EF4-FFF2-40B4-BE49-F238E27FC236}">
                  <a16:creationId xmlns:a16="http://schemas.microsoft.com/office/drawing/2014/main" id="{A925EA1D-3567-4048-B648-6AD6FF5E4DD5}"/>
                </a:ext>
              </a:extLst>
            </p:cNvPr>
            <p:cNvSpPr>
              <a:spLocks noChangeArrowheads="1"/>
            </p:cNvSpPr>
            <p:nvPr/>
          </p:nvSpPr>
          <p:spPr bwMode="auto">
            <a:xfrm>
              <a:off x="7653338" y="1974850"/>
              <a:ext cx="55563"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6" name="Freeform 258">
              <a:extLst>
                <a:ext uri="{FF2B5EF4-FFF2-40B4-BE49-F238E27FC236}">
                  <a16:creationId xmlns:a16="http://schemas.microsoft.com/office/drawing/2014/main" id="{CA2992EF-FB83-4CC1-AC29-25F2004B77E1}"/>
                </a:ext>
              </a:extLst>
            </p:cNvPr>
            <p:cNvSpPr>
              <a:spLocks/>
            </p:cNvSpPr>
            <p:nvPr/>
          </p:nvSpPr>
          <p:spPr bwMode="auto">
            <a:xfrm>
              <a:off x="7612063"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7" name="Freeform 259">
              <a:extLst>
                <a:ext uri="{FF2B5EF4-FFF2-40B4-BE49-F238E27FC236}">
                  <a16:creationId xmlns:a16="http://schemas.microsoft.com/office/drawing/2014/main" id="{C075078B-C6B0-43EF-94D1-A1021702964B}"/>
                </a:ext>
              </a:extLst>
            </p:cNvPr>
            <p:cNvSpPr>
              <a:spLocks/>
            </p:cNvSpPr>
            <p:nvPr/>
          </p:nvSpPr>
          <p:spPr bwMode="auto">
            <a:xfrm>
              <a:off x="7632701"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8" name="Freeform 260">
              <a:extLst>
                <a:ext uri="{FF2B5EF4-FFF2-40B4-BE49-F238E27FC236}">
                  <a16:creationId xmlns:a16="http://schemas.microsoft.com/office/drawing/2014/main" id="{1E3FB4DF-3E72-49B3-B0D2-A0F16691C7AD}"/>
                </a:ext>
              </a:extLst>
            </p:cNvPr>
            <p:cNvSpPr>
              <a:spLocks/>
            </p:cNvSpPr>
            <p:nvPr/>
          </p:nvSpPr>
          <p:spPr bwMode="auto">
            <a:xfrm>
              <a:off x="76041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99" name="Freeform 261">
              <a:extLst>
                <a:ext uri="{FF2B5EF4-FFF2-40B4-BE49-F238E27FC236}">
                  <a16:creationId xmlns:a16="http://schemas.microsoft.com/office/drawing/2014/main" id="{4A3F90E1-6C90-47AC-9B5E-32D815A2687B}"/>
                </a:ext>
              </a:extLst>
            </p:cNvPr>
            <p:cNvSpPr>
              <a:spLocks/>
            </p:cNvSpPr>
            <p:nvPr/>
          </p:nvSpPr>
          <p:spPr bwMode="auto">
            <a:xfrm>
              <a:off x="7612063"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0" name="Freeform 262">
              <a:extLst>
                <a:ext uri="{FF2B5EF4-FFF2-40B4-BE49-F238E27FC236}">
                  <a16:creationId xmlns:a16="http://schemas.microsoft.com/office/drawing/2014/main" id="{DEEFD484-B8E2-4DC6-8BC8-3594F2EBAB0E}"/>
                </a:ext>
              </a:extLst>
            </p:cNvPr>
            <p:cNvSpPr>
              <a:spLocks/>
            </p:cNvSpPr>
            <p:nvPr/>
          </p:nvSpPr>
          <p:spPr bwMode="auto">
            <a:xfrm>
              <a:off x="7632701"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1" name="Oval 263">
              <a:extLst>
                <a:ext uri="{FF2B5EF4-FFF2-40B4-BE49-F238E27FC236}">
                  <a16:creationId xmlns:a16="http://schemas.microsoft.com/office/drawing/2014/main" id="{E36D0C74-C6FC-491D-8C6C-78F341B69ED8}"/>
                </a:ext>
              </a:extLst>
            </p:cNvPr>
            <p:cNvSpPr>
              <a:spLocks noChangeArrowheads="1"/>
            </p:cNvSpPr>
            <p:nvPr/>
          </p:nvSpPr>
          <p:spPr bwMode="auto">
            <a:xfrm>
              <a:off x="76041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2" name="Freeform 264">
              <a:extLst>
                <a:ext uri="{FF2B5EF4-FFF2-40B4-BE49-F238E27FC236}">
                  <a16:creationId xmlns:a16="http://schemas.microsoft.com/office/drawing/2014/main" id="{910D9A37-3CD2-4087-B52B-E8EEAD275921}"/>
                </a:ext>
              </a:extLst>
            </p:cNvPr>
            <p:cNvSpPr>
              <a:spLocks/>
            </p:cNvSpPr>
            <p:nvPr/>
          </p:nvSpPr>
          <p:spPr bwMode="auto">
            <a:xfrm>
              <a:off x="7559676"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3" name="Freeform 265">
              <a:extLst>
                <a:ext uri="{FF2B5EF4-FFF2-40B4-BE49-F238E27FC236}">
                  <a16:creationId xmlns:a16="http://schemas.microsoft.com/office/drawing/2014/main" id="{EE0B92D5-B6F8-4888-9D07-AEAA3997A751}"/>
                </a:ext>
              </a:extLst>
            </p:cNvPr>
            <p:cNvSpPr>
              <a:spLocks/>
            </p:cNvSpPr>
            <p:nvPr/>
          </p:nvSpPr>
          <p:spPr bwMode="auto">
            <a:xfrm>
              <a:off x="7583488"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4" name="Freeform 266">
              <a:extLst>
                <a:ext uri="{FF2B5EF4-FFF2-40B4-BE49-F238E27FC236}">
                  <a16:creationId xmlns:a16="http://schemas.microsoft.com/office/drawing/2014/main" id="{D538EBD3-44C4-4509-9478-7312676ED943}"/>
                </a:ext>
              </a:extLst>
            </p:cNvPr>
            <p:cNvSpPr>
              <a:spLocks/>
            </p:cNvSpPr>
            <p:nvPr/>
          </p:nvSpPr>
          <p:spPr bwMode="auto">
            <a:xfrm>
              <a:off x="75517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5" name="Freeform 267">
              <a:extLst>
                <a:ext uri="{FF2B5EF4-FFF2-40B4-BE49-F238E27FC236}">
                  <a16:creationId xmlns:a16="http://schemas.microsoft.com/office/drawing/2014/main" id="{F7E80D5D-1E48-4220-95E3-94A4EA6E2B03}"/>
                </a:ext>
              </a:extLst>
            </p:cNvPr>
            <p:cNvSpPr>
              <a:spLocks/>
            </p:cNvSpPr>
            <p:nvPr/>
          </p:nvSpPr>
          <p:spPr bwMode="auto">
            <a:xfrm>
              <a:off x="7559676"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6" name="Freeform 268">
              <a:extLst>
                <a:ext uri="{FF2B5EF4-FFF2-40B4-BE49-F238E27FC236}">
                  <a16:creationId xmlns:a16="http://schemas.microsoft.com/office/drawing/2014/main" id="{16FC1339-A008-47F2-B6B9-1914453D1D10}"/>
                </a:ext>
              </a:extLst>
            </p:cNvPr>
            <p:cNvSpPr>
              <a:spLocks/>
            </p:cNvSpPr>
            <p:nvPr/>
          </p:nvSpPr>
          <p:spPr bwMode="auto">
            <a:xfrm>
              <a:off x="7583488"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7" name="Oval 269">
              <a:extLst>
                <a:ext uri="{FF2B5EF4-FFF2-40B4-BE49-F238E27FC236}">
                  <a16:creationId xmlns:a16="http://schemas.microsoft.com/office/drawing/2014/main" id="{7BEE2C82-3CB8-4520-AB61-C60838B7A142}"/>
                </a:ext>
              </a:extLst>
            </p:cNvPr>
            <p:cNvSpPr>
              <a:spLocks noChangeArrowheads="1"/>
            </p:cNvSpPr>
            <p:nvPr/>
          </p:nvSpPr>
          <p:spPr bwMode="auto">
            <a:xfrm>
              <a:off x="75517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8" name="Freeform 270">
              <a:extLst>
                <a:ext uri="{FF2B5EF4-FFF2-40B4-BE49-F238E27FC236}">
                  <a16:creationId xmlns:a16="http://schemas.microsoft.com/office/drawing/2014/main" id="{498FCDBC-2D9E-419D-8AD4-71411BBA10B1}"/>
                </a:ext>
              </a:extLst>
            </p:cNvPr>
            <p:cNvSpPr>
              <a:spLocks/>
            </p:cNvSpPr>
            <p:nvPr/>
          </p:nvSpPr>
          <p:spPr bwMode="auto">
            <a:xfrm>
              <a:off x="7510463" y="2105026"/>
              <a:ext cx="17463"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2 w 5"/>
                <a:gd name="T11" fmla="*/ 9 h 18"/>
                <a:gd name="T12" fmla="*/ 2 w 5"/>
                <a:gd name="T13" fmla="*/ 8 h 18"/>
                <a:gd name="T14" fmla="*/ 0 w 5"/>
                <a:gd name="T15" fmla="*/ 5 h 18"/>
                <a:gd name="T16" fmla="*/ 3 w 5"/>
                <a:gd name="T17" fmla="*/ 1 h 18"/>
                <a:gd name="T18" fmla="*/ 3 w 5"/>
                <a:gd name="T19" fmla="*/ 0 h 18"/>
                <a:gd name="T20" fmla="*/ 4 w 5"/>
                <a:gd name="T21" fmla="*/ 3 h 18"/>
                <a:gd name="T22" fmla="*/ 3 w 5"/>
                <a:gd name="T23" fmla="*/ 3 h 18"/>
                <a:gd name="T24" fmla="*/ 2 w 5"/>
                <a:gd name="T25" fmla="*/ 5 h 18"/>
                <a:gd name="T26" fmla="*/ 2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09" name="Freeform 271">
              <a:extLst>
                <a:ext uri="{FF2B5EF4-FFF2-40B4-BE49-F238E27FC236}">
                  <a16:creationId xmlns:a16="http://schemas.microsoft.com/office/drawing/2014/main" id="{C529AF1C-A5DE-4B68-B007-47A09DD88CA0}"/>
                </a:ext>
              </a:extLst>
            </p:cNvPr>
            <p:cNvSpPr>
              <a:spLocks/>
            </p:cNvSpPr>
            <p:nvPr/>
          </p:nvSpPr>
          <p:spPr bwMode="auto">
            <a:xfrm>
              <a:off x="7531101"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0" name="Freeform 272">
              <a:extLst>
                <a:ext uri="{FF2B5EF4-FFF2-40B4-BE49-F238E27FC236}">
                  <a16:creationId xmlns:a16="http://schemas.microsoft.com/office/drawing/2014/main" id="{87A7E4FB-03A5-4322-848D-242A27EBE07A}"/>
                </a:ext>
              </a:extLst>
            </p:cNvPr>
            <p:cNvSpPr>
              <a:spLocks/>
            </p:cNvSpPr>
            <p:nvPr/>
          </p:nvSpPr>
          <p:spPr bwMode="auto">
            <a:xfrm>
              <a:off x="75025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1" name="Freeform 273">
              <a:extLst>
                <a:ext uri="{FF2B5EF4-FFF2-40B4-BE49-F238E27FC236}">
                  <a16:creationId xmlns:a16="http://schemas.microsoft.com/office/drawing/2014/main" id="{2075075D-0BF8-417A-AA8A-CCA450F5A3DA}"/>
                </a:ext>
              </a:extLst>
            </p:cNvPr>
            <p:cNvSpPr>
              <a:spLocks/>
            </p:cNvSpPr>
            <p:nvPr/>
          </p:nvSpPr>
          <p:spPr bwMode="auto">
            <a:xfrm>
              <a:off x="7510463" y="2024062"/>
              <a:ext cx="17463"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2 w 5"/>
                <a:gd name="T11" fmla="*/ 9 h 17"/>
                <a:gd name="T12" fmla="*/ 2 w 5"/>
                <a:gd name="T13" fmla="*/ 9 h 17"/>
                <a:gd name="T14" fmla="*/ 0 w 5"/>
                <a:gd name="T15" fmla="*/ 13 h 17"/>
                <a:gd name="T16" fmla="*/ 3 w 5"/>
                <a:gd name="T17" fmla="*/ 16 h 17"/>
                <a:gd name="T18" fmla="*/ 3 w 5"/>
                <a:gd name="T19" fmla="*/ 17 h 17"/>
                <a:gd name="T20" fmla="*/ 4 w 5"/>
                <a:gd name="T21" fmla="*/ 15 h 17"/>
                <a:gd name="T22" fmla="*/ 3 w 5"/>
                <a:gd name="T23" fmla="*/ 14 h 17"/>
                <a:gd name="T24" fmla="*/ 2 w 5"/>
                <a:gd name="T25" fmla="*/ 13 h 17"/>
                <a:gd name="T26" fmla="*/ 2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2" name="Freeform 274">
              <a:extLst>
                <a:ext uri="{FF2B5EF4-FFF2-40B4-BE49-F238E27FC236}">
                  <a16:creationId xmlns:a16="http://schemas.microsoft.com/office/drawing/2014/main" id="{CC7A67A4-C657-4232-A1A7-8404B9C6361A}"/>
                </a:ext>
              </a:extLst>
            </p:cNvPr>
            <p:cNvSpPr>
              <a:spLocks/>
            </p:cNvSpPr>
            <p:nvPr/>
          </p:nvSpPr>
          <p:spPr bwMode="auto">
            <a:xfrm>
              <a:off x="7531101"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3" name="Oval 275">
              <a:extLst>
                <a:ext uri="{FF2B5EF4-FFF2-40B4-BE49-F238E27FC236}">
                  <a16:creationId xmlns:a16="http://schemas.microsoft.com/office/drawing/2014/main" id="{FD898526-C7E2-490E-8CC8-255FE4474277}"/>
                </a:ext>
              </a:extLst>
            </p:cNvPr>
            <p:cNvSpPr>
              <a:spLocks noChangeArrowheads="1"/>
            </p:cNvSpPr>
            <p:nvPr/>
          </p:nvSpPr>
          <p:spPr bwMode="auto">
            <a:xfrm>
              <a:off x="75025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4" name="Freeform 276">
              <a:extLst>
                <a:ext uri="{FF2B5EF4-FFF2-40B4-BE49-F238E27FC236}">
                  <a16:creationId xmlns:a16="http://schemas.microsoft.com/office/drawing/2014/main" id="{DF7B094A-8D25-48D3-9FC9-4190760BFD23}"/>
                </a:ext>
              </a:extLst>
            </p:cNvPr>
            <p:cNvSpPr>
              <a:spLocks/>
            </p:cNvSpPr>
            <p:nvPr/>
          </p:nvSpPr>
          <p:spPr bwMode="auto">
            <a:xfrm>
              <a:off x="7458076"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5" name="Freeform 277">
              <a:extLst>
                <a:ext uri="{FF2B5EF4-FFF2-40B4-BE49-F238E27FC236}">
                  <a16:creationId xmlns:a16="http://schemas.microsoft.com/office/drawing/2014/main" id="{2BE8439D-A9BC-4C46-9545-70C16ABA1BE0}"/>
                </a:ext>
              </a:extLst>
            </p:cNvPr>
            <p:cNvSpPr>
              <a:spLocks/>
            </p:cNvSpPr>
            <p:nvPr/>
          </p:nvSpPr>
          <p:spPr bwMode="auto">
            <a:xfrm>
              <a:off x="7481888" y="2105026"/>
              <a:ext cx="14288"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2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6" name="Freeform 278">
              <a:extLst>
                <a:ext uri="{FF2B5EF4-FFF2-40B4-BE49-F238E27FC236}">
                  <a16:creationId xmlns:a16="http://schemas.microsoft.com/office/drawing/2014/main" id="{065A7675-EBC4-4D77-B375-5E36168D5EF3}"/>
                </a:ext>
              </a:extLst>
            </p:cNvPr>
            <p:cNvSpPr>
              <a:spLocks/>
            </p:cNvSpPr>
            <p:nvPr/>
          </p:nvSpPr>
          <p:spPr bwMode="auto">
            <a:xfrm>
              <a:off x="74501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7" name="Freeform 279">
              <a:extLst>
                <a:ext uri="{FF2B5EF4-FFF2-40B4-BE49-F238E27FC236}">
                  <a16:creationId xmlns:a16="http://schemas.microsoft.com/office/drawing/2014/main" id="{9064F396-99D1-4D83-A4C2-7EDF794152AD}"/>
                </a:ext>
              </a:extLst>
            </p:cNvPr>
            <p:cNvSpPr>
              <a:spLocks/>
            </p:cNvSpPr>
            <p:nvPr/>
          </p:nvSpPr>
          <p:spPr bwMode="auto">
            <a:xfrm>
              <a:off x="7458076"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8" name="Freeform 280">
              <a:extLst>
                <a:ext uri="{FF2B5EF4-FFF2-40B4-BE49-F238E27FC236}">
                  <a16:creationId xmlns:a16="http://schemas.microsoft.com/office/drawing/2014/main" id="{1E51DBEF-2881-4115-B177-5497FF9577CD}"/>
                </a:ext>
              </a:extLst>
            </p:cNvPr>
            <p:cNvSpPr>
              <a:spLocks/>
            </p:cNvSpPr>
            <p:nvPr/>
          </p:nvSpPr>
          <p:spPr bwMode="auto">
            <a:xfrm>
              <a:off x="7481888" y="2024062"/>
              <a:ext cx="14288"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2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19" name="Oval 281">
              <a:extLst>
                <a:ext uri="{FF2B5EF4-FFF2-40B4-BE49-F238E27FC236}">
                  <a16:creationId xmlns:a16="http://schemas.microsoft.com/office/drawing/2014/main" id="{7FFBA591-9A72-4C71-8E90-CA33CEE6EB68}"/>
                </a:ext>
              </a:extLst>
            </p:cNvPr>
            <p:cNvSpPr>
              <a:spLocks noChangeArrowheads="1"/>
            </p:cNvSpPr>
            <p:nvPr/>
          </p:nvSpPr>
          <p:spPr bwMode="auto">
            <a:xfrm>
              <a:off x="74501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0" name="Freeform 282">
              <a:extLst>
                <a:ext uri="{FF2B5EF4-FFF2-40B4-BE49-F238E27FC236}">
                  <a16:creationId xmlns:a16="http://schemas.microsoft.com/office/drawing/2014/main" id="{29C4C3CF-404B-4D75-BA84-7A56869AC8C3}"/>
                </a:ext>
              </a:extLst>
            </p:cNvPr>
            <p:cNvSpPr>
              <a:spLocks/>
            </p:cNvSpPr>
            <p:nvPr/>
          </p:nvSpPr>
          <p:spPr bwMode="auto">
            <a:xfrm>
              <a:off x="7408863"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1" name="Freeform 283">
              <a:extLst>
                <a:ext uri="{FF2B5EF4-FFF2-40B4-BE49-F238E27FC236}">
                  <a16:creationId xmlns:a16="http://schemas.microsoft.com/office/drawing/2014/main" id="{91A9ED0F-D40B-426C-9B4D-526A9DAB96E9}"/>
                </a:ext>
              </a:extLst>
            </p:cNvPr>
            <p:cNvSpPr>
              <a:spLocks/>
            </p:cNvSpPr>
            <p:nvPr/>
          </p:nvSpPr>
          <p:spPr bwMode="auto">
            <a:xfrm>
              <a:off x="7429501"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2" name="Freeform 284">
              <a:extLst>
                <a:ext uri="{FF2B5EF4-FFF2-40B4-BE49-F238E27FC236}">
                  <a16:creationId xmlns:a16="http://schemas.microsoft.com/office/drawing/2014/main" id="{F27D8CA1-3A5C-4686-A7FC-1EED72B7F6B5}"/>
                </a:ext>
              </a:extLst>
            </p:cNvPr>
            <p:cNvSpPr>
              <a:spLocks/>
            </p:cNvSpPr>
            <p:nvPr/>
          </p:nvSpPr>
          <p:spPr bwMode="auto">
            <a:xfrm>
              <a:off x="74009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3" name="Freeform 285">
              <a:extLst>
                <a:ext uri="{FF2B5EF4-FFF2-40B4-BE49-F238E27FC236}">
                  <a16:creationId xmlns:a16="http://schemas.microsoft.com/office/drawing/2014/main" id="{011C498F-B5AF-428B-BC74-71772660162E}"/>
                </a:ext>
              </a:extLst>
            </p:cNvPr>
            <p:cNvSpPr>
              <a:spLocks/>
            </p:cNvSpPr>
            <p:nvPr/>
          </p:nvSpPr>
          <p:spPr bwMode="auto">
            <a:xfrm>
              <a:off x="7408863"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4" name="Freeform 286">
              <a:extLst>
                <a:ext uri="{FF2B5EF4-FFF2-40B4-BE49-F238E27FC236}">
                  <a16:creationId xmlns:a16="http://schemas.microsoft.com/office/drawing/2014/main" id="{BEC1505E-5B2C-4DAF-AE1E-8D8AF918C332}"/>
                </a:ext>
              </a:extLst>
            </p:cNvPr>
            <p:cNvSpPr>
              <a:spLocks/>
            </p:cNvSpPr>
            <p:nvPr/>
          </p:nvSpPr>
          <p:spPr bwMode="auto">
            <a:xfrm>
              <a:off x="7429501"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5" name="Oval 287">
              <a:extLst>
                <a:ext uri="{FF2B5EF4-FFF2-40B4-BE49-F238E27FC236}">
                  <a16:creationId xmlns:a16="http://schemas.microsoft.com/office/drawing/2014/main" id="{32F23499-FD8C-4ECA-9743-EFB7D9541706}"/>
                </a:ext>
              </a:extLst>
            </p:cNvPr>
            <p:cNvSpPr>
              <a:spLocks noChangeArrowheads="1"/>
            </p:cNvSpPr>
            <p:nvPr/>
          </p:nvSpPr>
          <p:spPr bwMode="auto">
            <a:xfrm>
              <a:off x="74009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6" name="Freeform 288">
              <a:extLst>
                <a:ext uri="{FF2B5EF4-FFF2-40B4-BE49-F238E27FC236}">
                  <a16:creationId xmlns:a16="http://schemas.microsoft.com/office/drawing/2014/main" id="{4784EF4E-5895-46ED-89E4-04DC9BB3673B}"/>
                </a:ext>
              </a:extLst>
            </p:cNvPr>
            <p:cNvSpPr>
              <a:spLocks/>
            </p:cNvSpPr>
            <p:nvPr/>
          </p:nvSpPr>
          <p:spPr bwMode="auto">
            <a:xfrm>
              <a:off x="7356476"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7" name="Freeform 289">
              <a:extLst>
                <a:ext uri="{FF2B5EF4-FFF2-40B4-BE49-F238E27FC236}">
                  <a16:creationId xmlns:a16="http://schemas.microsoft.com/office/drawing/2014/main" id="{A506D504-A79B-41B9-8064-2EFE8887534E}"/>
                </a:ext>
              </a:extLst>
            </p:cNvPr>
            <p:cNvSpPr>
              <a:spLocks/>
            </p:cNvSpPr>
            <p:nvPr/>
          </p:nvSpPr>
          <p:spPr bwMode="auto">
            <a:xfrm>
              <a:off x="7377113" y="2105026"/>
              <a:ext cx="17463" cy="63500"/>
            </a:xfrm>
            <a:custGeom>
              <a:avLst/>
              <a:gdLst>
                <a:gd name="T0" fmla="*/ 1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8" name="Freeform 290">
              <a:extLst>
                <a:ext uri="{FF2B5EF4-FFF2-40B4-BE49-F238E27FC236}">
                  <a16:creationId xmlns:a16="http://schemas.microsoft.com/office/drawing/2014/main" id="{1A9CC5BA-7AD6-4E6C-A996-345C28C3DE71}"/>
                </a:ext>
              </a:extLst>
            </p:cNvPr>
            <p:cNvSpPr>
              <a:spLocks/>
            </p:cNvSpPr>
            <p:nvPr/>
          </p:nvSpPr>
          <p:spPr bwMode="auto">
            <a:xfrm>
              <a:off x="73485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29" name="Freeform 291">
              <a:extLst>
                <a:ext uri="{FF2B5EF4-FFF2-40B4-BE49-F238E27FC236}">
                  <a16:creationId xmlns:a16="http://schemas.microsoft.com/office/drawing/2014/main" id="{716D98F2-7300-40E8-9336-173FB984A764}"/>
                </a:ext>
              </a:extLst>
            </p:cNvPr>
            <p:cNvSpPr>
              <a:spLocks/>
            </p:cNvSpPr>
            <p:nvPr/>
          </p:nvSpPr>
          <p:spPr bwMode="auto">
            <a:xfrm>
              <a:off x="7356476"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0" name="Freeform 292">
              <a:extLst>
                <a:ext uri="{FF2B5EF4-FFF2-40B4-BE49-F238E27FC236}">
                  <a16:creationId xmlns:a16="http://schemas.microsoft.com/office/drawing/2014/main" id="{8202035E-59F9-469D-9C6C-4BEEF87CE141}"/>
                </a:ext>
              </a:extLst>
            </p:cNvPr>
            <p:cNvSpPr>
              <a:spLocks/>
            </p:cNvSpPr>
            <p:nvPr/>
          </p:nvSpPr>
          <p:spPr bwMode="auto">
            <a:xfrm>
              <a:off x="7377113" y="2024062"/>
              <a:ext cx="17463" cy="60325"/>
            </a:xfrm>
            <a:custGeom>
              <a:avLst/>
              <a:gdLst>
                <a:gd name="T0" fmla="*/ 1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1" name="Oval 293">
              <a:extLst>
                <a:ext uri="{FF2B5EF4-FFF2-40B4-BE49-F238E27FC236}">
                  <a16:creationId xmlns:a16="http://schemas.microsoft.com/office/drawing/2014/main" id="{E8D3EEB3-8434-4EB2-A866-A67344E4E534}"/>
                </a:ext>
              </a:extLst>
            </p:cNvPr>
            <p:cNvSpPr>
              <a:spLocks noChangeArrowheads="1"/>
            </p:cNvSpPr>
            <p:nvPr/>
          </p:nvSpPr>
          <p:spPr bwMode="auto">
            <a:xfrm>
              <a:off x="73485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2" name="Freeform 294">
              <a:extLst>
                <a:ext uri="{FF2B5EF4-FFF2-40B4-BE49-F238E27FC236}">
                  <a16:creationId xmlns:a16="http://schemas.microsoft.com/office/drawing/2014/main" id="{FBDE1EF5-C450-446D-9E7C-014741067A28}"/>
                </a:ext>
              </a:extLst>
            </p:cNvPr>
            <p:cNvSpPr>
              <a:spLocks/>
            </p:cNvSpPr>
            <p:nvPr/>
          </p:nvSpPr>
          <p:spPr bwMode="auto">
            <a:xfrm>
              <a:off x="7307263"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3" name="Freeform 295">
              <a:extLst>
                <a:ext uri="{FF2B5EF4-FFF2-40B4-BE49-F238E27FC236}">
                  <a16:creationId xmlns:a16="http://schemas.microsoft.com/office/drawing/2014/main" id="{3678F41A-148F-4A19-9907-364D400F822C}"/>
                </a:ext>
              </a:extLst>
            </p:cNvPr>
            <p:cNvSpPr>
              <a:spLocks/>
            </p:cNvSpPr>
            <p:nvPr/>
          </p:nvSpPr>
          <p:spPr bwMode="auto">
            <a:xfrm>
              <a:off x="7327901"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4" name="Freeform 296">
              <a:extLst>
                <a:ext uri="{FF2B5EF4-FFF2-40B4-BE49-F238E27FC236}">
                  <a16:creationId xmlns:a16="http://schemas.microsoft.com/office/drawing/2014/main" id="{C8ADBBA3-11E2-4044-BBE7-54419423E146}"/>
                </a:ext>
              </a:extLst>
            </p:cNvPr>
            <p:cNvSpPr>
              <a:spLocks/>
            </p:cNvSpPr>
            <p:nvPr/>
          </p:nvSpPr>
          <p:spPr bwMode="auto">
            <a:xfrm>
              <a:off x="7296151" y="2160588"/>
              <a:ext cx="55562" cy="52388"/>
            </a:xfrm>
            <a:custGeom>
              <a:avLst/>
              <a:gdLst>
                <a:gd name="T0" fmla="*/ 1 w 16"/>
                <a:gd name="T1" fmla="*/ 8 h 15"/>
                <a:gd name="T2" fmla="*/ 8 w 16"/>
                <a:gd name="T3" fmla="*/ 15 h 15"/>
                <a:gd name="T4" fmla="*/ 16 w 16"/>
                <a:gd name="T5" fmla="*/ 8 h 15"/>
                <a:gd name="T6" fmla="*/ 8 w 16"/>
                <a:gd name="T7" fmla="*/ 0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12"/>
                    <a:pt x="4" y="15"/>
                    <a:pt x="8" y="15"/>
                  </a:cubicBezTo>
                  <a:cubicBezTo>
                    <a:pt x="12" y="15"/>
                    <a:pt x="16" y="12"/>
                    <a:pt x="16" y="8"/>
                  </a:cubicBezTo>
                  <a:cubicBezTo>
                    <a:pt x="16" y="4"/>
                    <a:pt x="12" y="0"/>
                    <a:pt x="8" y="0"/>
                  </a:cubicBezTo>
                  <a:cubicBezTo>
                    <a:pt x="4" y="0"/>
                    <a:pt x="1" y="3"/>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5" name="Freeform 297">
              <a:extLst>
                <a:ext uri="{FF2B5EF4-FFF2-40B4-BE49-F238E27FC236}">
                  <a16:creationId xmlns:a16="http://schemas.microsoft.com/office/drawing/2014/main" id="{505280F2-35E8-452F-B00F-209B68512EC9}"/>
                </a:ext>
              </a:extLst>
            </p:cNvPr>
            <p:cNvSpPr>
              <a:spLocks/>
            </p:cNvSpPr>
            <p:nvPr/>
          </p:nvSpPr>
          <p:spPr bwMode="auto">
            <a:xfrm>
              <a:off x="7307263"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6" name="Freeform 298">
              <a:extLst>
                <a:ext uri="{FF2B5EF4-FFF2-40B4-BE49-F238E27FC236}">
                  <a16:creationId xmlns:a16="http://schemas.microsoft.com/office/drawing/2014/main" id="{CEFDB7C1-7E76-4A01-B834-525B73F480DF}"/>
                </a:ext>
              </a:extLst>
            </p:cNvPr>
            <p:cNvSpPr>
              <a:spLocks/>
            </p:cNvSpPr>
            <p:nvPr/>
          </p:nvSpPr>
          <p:spPr bwMode="auto">
            <a:xfrm>
              <a:off x="7327901"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7" name="Freeform 299">
              <a:extLst>
                <a:ext uri="{FF2B5EF4-FFF2-40B4-BE49-F238E27FC236}">
                  <a16:creationId xmlns:a16="http://schemas.microsoft.com/office/drawing/2014/main" id="{67FB1421-2C24-40B4-9F2C-E2B0A7372901}"/>
                </a:ext>
              </a:extLst>
            </p:cNvPr>
            <p:cNvSpPr>
              <a:spLocks/>
            </p:cNvSpPr>
            <p:nvPr/>
          </p:nvSpPr>
          <p:spPr bwMode="auto">
            <a:xfrm>
              <a:off x="7296151" y="1974850"/>
              <a:ext cx="55562" cy="52387"/>
            </a:xfrm>
            <a:custGeom>
              <a:avLst/>
              <a:gdLst>
                <a:gd name="T0" fmla="*/ 1 w 16"/>
                <a:gd name="T1" fmla="*/ 8 h 15"/>
                <a:gd name="T2" fmla="*/ 8 w 16"/>
                <a:gd name="T3" fmla="*/ 0 h 15"/>
                <a:gd name="T4" fmla="*/ 16 w 16"/>
                <a:gd name="T5" fmla="*/ 8 h 15"/>
                <a:gd name="T6" fmla="*/ 8 w 16"/>
                <a:gd name="T7" fmla="*/ 15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4"/>
                    <a:pt x="4" y="0"/>
                    <a:pt x="8" y="0"/>
                  </a:cubicBezTo>
                  <a:cubicBezTo>
                    <a:pt x="12" y="0"/>
                    <a:pt x="16" y="4"/>
                    <a:pt x="16" y="8"/>
                  </a:cubicBezTo>
                  <a:cubicBezTo>
                    <a:pt x="16" y="12"/>
                    <a:pt x="12" y="15"/>
                    <a:pt x="8" y="15"/>
                  </a:cubicBezTo>
                  <a:cubicBezTo>
                    <a:pt x="4" y="15"/>
                    <a:pt x="1" y="12"/>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8" name="Freeform 300">
              <a:extLst>
                <a:ext uri="{FF2B5EF4-FFF2-40B4-BE49-F238E27FC236}">
                  <a16:creationId xmlns:a16="http://schemas.microsoft.com/office/drawing/2014/main" id="{965DD305-22D4-4830-9D4E-96951FEBFEBD}"/>
                </a:ext>
              </a:extLst>
            </p:cNvPr>
            <p:cNvSpPr>
              <a:spLocks/>
            </p:cNvSpPr>
            <p:nvPr/>
          </p:nvSpPr>
          <p:spPr bwMode="auto">
            <a:xfrm>
              <a:off x="7253288" y="2105026"/>
              <a:ext cx="19050"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39" name="Freeform 301">
              <a:extLst>
                <a:ext uri="{FF2B5EF4-FFF2-40B4-BE49-F238E27FC236}">
                  <a16:creationId xmlns:a16="http://schemas.microsoft.com/office/drawing/2014/main" id="{AFCDA917-8572-4D58-8B24-DB79975FA6F2}"/>
                </a:ext>
              </a:extLst>
            </p:cNvPr>
            <p:cNvSpPr>
              <a:spLocks/>
            </p:cNvSpPr>
            <p:nvPr/>
          </p:nvSpPr>
          <p:spPr bwMode="auto">
            <a:xfrm>
              <a:off x="7275513"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0" name="Freeform 302">
              <a:extLst>
                <a:ext uri="{FF2B5EF4-FFF2-40B4-BE49-F238E27FC236}">
                  <a16:creationId xmlns:a16="http://schemas.microsoft.com/office/drawing/2014/main" id="{43B5A9DE-937A-4596-A1E4-8B7DCDC13AD3}"/>
                </a:ext>
              </a:extLst>
            </p:cNvPr>
            <p:cNvSpPr>
              <a:spLocks/>
            </p:cNvSpPr>
            <p:nvPr/>
          </p:nvSpPr>
          <p:spPr bwMode="auto">
            <a:xfrm>
              <a:off x="72469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1" name="Freeform 303">
              <a:extLst>
                <a:ext uri="{FF2B5EF4-FFF2-40B4-BE49-F238E27FC236}">
                  <a16:creationId xmlns:a16="http://schemas.microsoft.com/office/drawing/2014/main" id="{38D2E358-5113-4699-A4EE-34A20E303A9D}"/>
                </a:ext>
              </a:extLst>
            </p:cNvPr>
            <p:cNvSpPr>
              <a:spLocks/>
            </p:cNvSpPr>
            <p:nvPr/>
          </p:nvSpPr>
          <p:spPr bwMode="auto">
            <a:xfrm>
              <a:off x="7253288" y="2024062"/>
              <a:ext cx="19050"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2" name="Freeform 304">
              <a:extLst>
                <a:ext uri="{FF2B5EF4-FFF2-40B4-BE49-F238E27FC236}">
                  <a16:creationId xmlns:a16="http://schemas.microsoft.com/office/drawing/2014/main" id="{DCA32D1B-3D92-4C65-8AFD-2EC9B3BA7F7E}"/>
                </a:ext>
              </a:extLst>
            </p:cNvPr>
            <p:cNvSpPr>
              <a:spLocks/>
            </p:cNvSpPr>
            <p:nvPr/>
          </p:nvSpPr>
          <p:spPr bwMode="auto">
            <a:xfrm>
              <a:off x="7275513"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3" name="Oval 305">
              <a:extLst>
                <a:ext uri="{FF2B5EF4-FFF2-40B4-BE49-F238E27FC236}">
                  <a16:creationId xmlns:a16="http://schemas.microsoft.com/office/drawing/2014/main" id="{FA5127F7-DB79-484B-B9C1-B31FF7C7A006}"/>
                </a:ext>
              </a:extLst>
            </p:cNvPr>
            <p:cNvSpPr>
              <a:spLocks noChangeArrowheads="1"/>
            </p:cNvSpPr>
            <p:nvPr/>
          </p:nvSpPr>
          <p:spPr bwMode="auto">
            <a:xfrm>
              <a:off x="72469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4" name="Freeform 306">
              <a:extLst>
                <a:ext uri="{FF2B5EF4-FFF2-40B4-BE49-F238E27FC236}">
                  <a16:creationId xmlns:a16="http://schemas.microsoft.com/office/drawing/2014/main" id="{DF0EA62F-8CA7-48BD-B227-AB5793E82AB2}"/>
                </a:ext>
              </a:extLst>
            </p:cNvPr>
            <p:cNvSpPr>
              <a:spLocks/>
            </p:cNvSpPr>
            <p:nvPr/>
          </p:nvSpPr>
          <p:spPr bwMode="auto">
            <a:xfrm>
              <a:off x="72009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3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5" name="Freeform 307">
              <a:extLst>
                <a:ext uri="{FF2B5EF4-FFF2-40B4-BE49-F238E27FC236}">
                  <a16:creationId xmlns:a16="http://schemas.microsoft.com/office/drawing/2014/main" id="{F10B3B65-B48E-4F75-BE1E-FD2414A23C5F}"/>
                </a:ext>
              </a:extLst>
            </p:cNvPr>
            <p:cNvSpPr>
              <a:spLocks/>
            </p:cNvSpPr>
            <p:nvPr/>
          </p:nvSpPr>
          <p:spPr bwMode="auto">
            <a:xfrm>
              <a:off x="7226301"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6" name="Freeform 308">
              <a:extLst>
                <a:ext uri="{FF2B5EF4-FFF2-40B4-BE49-F238E27FC236}">
                  <a16:creationId xmlns:a16="http://schemas.microsoft.com/office/drawing/2014/main" id="{9D5E53B5-F31B-4CA2-B84B-0BBEE5075D77}"/>
                </a:ext>
              </a:extLst>
            </p:cNvPr>
            <p:cNvSpPr>
              <a:spLocks/>
            </p:cNvSpPr>
            <p:nvPr/>
          </p:nvSpPr>
          <p:spPr bwMode="auto">
            <a:xfrm>
              <a:off x="71945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7" name="Freeform 309">
              <a:extLst>
                <a:ext uri="{FF2B5EF4-FFF2-40B4-BE49-F238E27FC236}">
                  <a16:creationId xmlns:a16="http://schemas.microsoft.com/office/drawing/2014/main" id="{43C21EC4-3BD8-4422-B470-9BF517086851}"/>
                </a:ext>
              </a:extLst>
            </p:cNvPr>
            <p:cNvSpPr>
              <a:spLocks/>
            </p:cNvSpPr>
            <p:nvPr/>
          </p:nvSpPr>
          <p:spPr bwMode="auto">
            <a:xfrm>
              <a:off x="72009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3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8" name="Freeform 310">
              <a:extLst>
                <a:ext uri="{FF2B5EF4-FFF2-40B4-BE49-F238E27FC236}">
                  <a16:creationId xmlns:a16="http://schemas.microsoft.com/office/drawing/2014/main" id="{0F44BCD4-3842-4A78-BC5C-AA47F9B9CF29}"/>
                </a:ext>
              </a:extLst>
            </p:cNvPr>
            <p:cNvSpPr>
              <a:spLocks/>
            </p:cNvSpPr>
            <p:nvPr/>
          </p:nvSpPr>
          <p:spPr bwMode="auto">
            <a:xfrm>
              <a:off x="7226301"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49" name="Oval 311">
              <a:extLst>
                <a:ext uri="{FF2B5EF4-FFF2-40B4-BE49-F238E27FC236}">
                  <a16:creationId xmlns:a16="http://schemas.microsoft.com/office/drawing/2014/main" id="{50F182A4-4863-420F-B3CE-0EC15B73C467}"/>
                </a:ext>
              </a:extLst>
            </p:cNvPr>
            <p:cNvSpPr>
              <a:spLocks noChangeArrowheads="1"/>
            </p:cNvSpPr>
            <p:nvPr/>
          </p:nvSpPr>
          <p:spPr bwMode="auto">
            <a:xfrm>
              <a:off x="71945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0" name="Freeform 312">
              <a:extLst>
                <a:ext uri="{FF2B5EF4-FFF2-40B4-BE49-F238E27FC236}">
                  <a16:creationId xmlns:a16="http://schemas.microsoft.com/office/drawing/2014/main" id="{5B7B7042-906F-4DEC-9D8A-D9BA951E0601}"/>
                </a:ext>
              </a:extLst>
            </p:cNvPr>
            <p:cNvSpPr>
              <a:spLocks/>
            </p:cNvSpPr>
            <p:nvPr/>
          </p:nvSpPr>
          <p:spPr bwMode="auto">
            <a:xfrm>
              <a:off x="7151688" y="2105026"/>
              <a:ext cx="19050"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1" name="Freeform 313">
              <a:extLst>
                <a:ext uri="{FF2B5EF4-FFF2-40B4-BE49-F238E27FC236}">
                  <a16:creationId xmlns:a16="http://schemas.microsoft.com/office/drawing/2014/main" id="{CB056208-FE22-423F-9A45-D4CB31220197}"/>
                </a:ext>
              </a:extLst>
            </p:cNvPr>
            <p:cNvSpPr>
              <a:spLocks/>
            </p:cNvSpPr>
            <p:nvPr/>
          </p:nvSpPr>
          <p:spPr bwMode="auto">
            <a:xfrm>
              <a:off x="71739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2" name="Freeform 314">
              <a:extLst>
                <a:ext uri="{FF2B5EF4-FFF2-40B4-BE49-F238E27FC236}">
                  <a16:creationId xmlns:a16="http://schemas.microsoft.com/office/drawing/2014/main" id="{55982636-8CF2-440D-9D5F-2004CBB614A1}"/>
                </a:ext>
              </a:extLst>
            </p:cNvPr>
            <p:cNvSpPr>
              <a:spLocks/>
            </p:cNvSpPr>
            <p:nvPr/>
          </p:nvSpPr>
          <p:spPr bwMode="auto">
            <a:xfrm>
              <a:off x="71453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3" name="Freeform 315">
              <a:extLst>
                <a:ext uri="{FF2B5EF4-FFF2-40B4-BE49-F238E27FC236}">
                  <a16:creationId xmlns:a16="http://schemas.microsoft.com/office/drawing/2014/main" id="{84F9CAAA-461D-4C6F-8210-6B57703B5A7D}"/>
                </a:ext>
              </a:extLst>
            </p:cNvPr>
            <p:cNvSpPr>
              <a:spLocks/>
            </p:cNvSpPr>
            <p:nvPr/>
          </p:nvSpPr>
          <p:spPr bwMode="auto">
            <a:xfrm>
              <a:off x="7151688" y="2024062"/>
              <a:ext cx="19050"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4" name="Freeform 316">
              <a:extLst>
                <a:ext uri="{FF2B5EF4-FFF2-40B4-BE49-F238E27FC236}">
                  <a16:creationId xmlns:a16="http://schemas.microsoft.com/office/drawing/2014/main" id="{1B5EA006-E10B-4A2D-B3BA-16A2F1BF7C27}"/>
                </a:ext>
              </a:extLst>
            </p:cNvPr>
            <p:cNvSpPr>
              <a:spLocks/>
            </p:cNvSpPr>
            <p:nvPr/>
          </p:nvSpPr>
          <p:spPr bwMode="auto">
            <a:xfrm>
              <a:off x="71739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5" name="Freeform 317">
              <a:extLst>
                <a:ext uri="{FF2B5EF4-FFF2-40B4-BE49-F238E27FC236}">
                  <a16:creationId xmlns:a16="http://schemas.microsoft.com/office/drawing/2014/main" id="{68FB85E3-4EB2-415A-9D50-9C0CFC6337D2}"/>
                </a:ext>
              </a:extLst>
            </p:cNvPr>
            <p:cNvSpPr>
              <a:spLocks/>
            </p:cNvSpPr>
            <p:nvPr/>
          </p:nvSpPr>
          <p:spPr bwMode="auto">
            <a:xfrm>
              <a:off x="7145338" y="1974850"/>
              <a:ext cx="52388" cy="52387"/>
            </a:xfrm>
            <a:custGeom>
              <a:avLst/>
              <a:gdLst>
                <a:gd name="T0" fmla="*/ 0 w 15"/>
                <a:gd name="T1" fmla="*/ 8 h 15"/>
                <a:gd name="T2" fmla="*/ 7 w 15"/>
                <a:gd name="T3" fmla="*/ 0 h 15"/>
                <a:gd name="T4" fmla="*/ 15 w 15"/>
                <a:gd name="T5" fmla="*/ 8 h 15"/>
                <a:gd name="T6" fmla="*/ 7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1" y="0"/>
                    <a:pt x="15" y="4"/>
                    <a:pt x="15" y="8"/>
                  </a:cubicBezTo>
                  <a:cubicBezTo>
                    <a:pt x="15" y="12"/>
                    <a:pt x="12" y="15"/>
                    <a:pt x="7"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6" name="Freeform 318">
              <a:extLst>
                <a:ext uri="{FF2B5EF4-FFF2-40B4-BE49-F238E27FC236}">
                  <a16:creationId xmlns:a16="http://schemas.microsoft.com/office/drawing/2014/main" id="{674AA384-E487-47AC-BA8D-CB1EF1F20747}"/>
                </a:ext>
              </a:extLst>
            </p:cNvPr>
            <p:cNvSpPr>
              <a:spLocks/>
            </p:cNvSpPr>
            <p:nvPr/>
          </p:nvSpPr>
          <p:spPr bwMode="auto">
            <a:xfrm>
              <a:off x="70993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7" name="Freeform 319">
              <a:extLst>
                <a:ext uri="{FF2B5EF4-FFF2-40B4-BE49-F238E27FC236}">
                  <a16:creationId xmlns:a16="http://schemas.microsoft.com/office/drawing/2014/main" id="{6B513923-9B7C-494C-A1E9-D1972DB08AAA}"/>
                </a:ext>
              </a:extLst>
            </p:cNvPr>
            <p:cNvSpPr>
              <a:spLocks/>
            </p:cNvSpPr>
            <p:nvPr/>
          </p:nvSpPr>
          <p:spPr bwMode="auto">
            <a:xfrm>
              <a:off x="7124701" y="2105026"/>
              <a:ext cx="14287"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8" name="Freeform 320">
              <a:extLst>
                <a:ext uri="{FF2B5EF4-FFF2-40B4-BE49-F238E27FC236}">
                  <a16:creationId xmlns:a16="http://schemas.microsoft.com/office/drawing/2014/main" id="{888E148C-C99F-414D-98ED-C9841326AA38}"/>
                </a:ext>
              </a:extLst>
            </p:cNvPr>
            <p:cNvSpPr>
              <a:spLocks/>
            </p:cNvSpPr>
            <p:nvPr/>
          </p:nvSpPr>
          <p:spPr bwMode="auto">
            <a:xfrm>
              <a:off x="70929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59" name="Freeform 321">
              <a:extLst>
                <a:ext uri="{FF2B5EF4-FFF2-40B4-BE49-F238E27FC236}">
                  <a16:creationId xmlns:a16="http://schemas.microsoft.com/office/drawing/2014/main" id="{C30E8D56-64B4-4A5A-AF6E-C04F0C863F41}"/>
                </a:ext>
              </a:extLst>
            </p:cNvPr>
            <p:cNvSpPr>
              <a:spLocks/>
            </p:cNvSpPr>
            <p:nvPr/>
          </p:nvSpPr>
          <p:spPr bwMode="auto">
            <a:xfrm>
              <a:off x="70993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0" name="Freeform 322">
              <a:extLst>
                <a:ext uri="{FF2B5EF4-FFF2-40B4-BE49-F238E27FC236}">
                  <a16:creationId xmlns:a16="http://schemas.microsoft.com/office/drawing/2014/main" id="{C7C4C9A9-73E5-48E5-B22A-9011FACE249F}"/>
                </a:ext>
              </a:extLst>
            </p:cNvPr>
            <p:cNvSpPr>
              <a:spLocks/>
            </p:cNvSpPr>
            <p:nvPr/>
          </p:nvSpPr>
          <p:spPr bwMode="auto">
            <a:xfrm>
              <a:off x="7124701" y="2024062"/>
              <a:ext cx="14287"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1" name="Oval 323">
              <a:extLst>
                <a:ext uri="{FF2B5EF4-FFF2-40B4-BE49-F238E27FC236}">
                  <a16:creationId xmlns:a16="http://schemas.microsoft.com/office/drawing/2014/main" id="{8A39DF07-7AB3-480D-AA56-D22121D7E387}"/>
                </a:ext>
              </a:extLst>
            </p:cNvPr>
            <p:cNvSpPr>
              <a:spLocks noChangeArrowheads="1"/>
            </p:cNvSpPr>
            <p:nvPr/>
          </p:nvSpPr>
          <p:spPr bwMode="auto">
            <a:xfrm>
              <a:off x="70929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2" name="Freeform 324">
              <a:extLst>
                <a:ext uri="{FF2B5EF4-FFF2-40B4-BE49-F238E27FC236}">
                  <a16:creationId xmlns:a16="http://schemas.microsoft.com/office/drawing/2014/main" id="{A63D7066-6202-4565-BEEE-48E6BF5B3BAE}"/>
                </a:ext>
              </a:extLst>
            </p:cNvPr>
            <p:cNvSpPr>
              <a:spLocks/>
            </p:cNvSpPr>
            <p:nvPr/>
          </p:nvSpPr>
          <p:spPr bwMode="auto">
            <a:xfrm>
              <a:off x="7050088"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3" name="Freeform 325">
              <a:extLst>
                <a:ext uri="{FF2B5EF4-FFF2-40B4-BE49-F238E27FC236}">
                  <a16:creationId xmlns:a16="http://schemas.microsoft.com/office/drawing/2014/main" id="{984979AF-6389-4967-AA26-D935FBD5E8BA}"/>
                </a:ext>
              </a:extLst>
            </p:cNvPr>
            <p:cNvSpPr>
              <a:spLocks/>
            </p:cNvSpPr>
            <p:nvPr/>
          </p:nvSpPr>
          <p:spPr bwMode="auto">
            <a:xfrm>
              <a:off x="70723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4" name="Freeform 326">
              <a:extLst>
                <a:ext uri="{FF2B5EF4-FFF2-40B4-BE49-F238E27FC236}">
                  <a16:creationId xmlns:a16="http://schemas.microsoft.com/office/drawing/2014/main" id="{EF0BFD6D-B5F0-4FEC-8B91-1BDB1EE26D36}"/>
                </a:ext>
              </a:extLst>
            </p:cNvPr>
            <p:cNvSpPr>
              <a:spLocks/>
            </p:cNvSpPr>
            <p:nvPr/>
          </p:nvSpPr>
          <p:spPr bwMode="auto">
            <a:xfrm>
              <a:off x="70437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5" name="Freeform 327">
              <a:extLst>
                <a:ext uri="{FF2B5EF4-FFF2-40B4-BE49-F238E27FC236}">
                  <a16:creationId xmlns:a16="http://schemas.microsoft.com/office/drawing/2014/main" id="{BB3B26BB-2BC0-4FDA-AAEA-0BC6233F8D1E}"/>
                </a:ext>
              </a:extLst>
            </p:cNvPr>
            <p:cNvSpPr>
              <a:spLocks/>
            </p:cNvSpPr>
            <p:nvPr/>
          </p:nvSpPr>
          <p:spPr bwMode="auto">
            <a:xfrm>
              <a:off x="7050088"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6" name="Freeform 328">
              <a:extLst>
                <a:ext uri="{FF2B5EF4-FFF2-40B4-BE49-F238E27FC236}">
                  <a16:creationId xmlns:a16="http://schemas.microsoft.com/office/drawing/2014/main" id="{578B96F1-F9BA-4B46-994F-706B5F573F4E}"/>
                </a:ext>
              </a:extLst>
            </p:cNvPr>
            <p:cNvSpPr>
              <a:spLocks/>
            </p:cNvSpPr>
            <p:nvPr/>
          </p:nvSpPr>
          <p:spPr bwMode="auto">
            <a:xfrm>
              <a:off x="70723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7" name="Oval 329">
              <a:extLst>
                <a:ext uri="{FF2B5EF4-FFF2-40B4-BE49-F238E27FC236}">
                  <a16:creationId xmlns:a16="http://schemas.microsoft.com/office/drawing/2014/main" id="{F86760E3-95EA-4E15-A7A4-0718A0AAB7EE}"/>
                </a:ext>
              </a:extLst>
            </p:cNvPr>
            <p:cNvSpPr>
              <a:spLocks noChangeArrowheads="1"/>
            </p:cNvSpPr>
            <p:nvPr/>
          </p:nvSpPr>
          <p:spPr bwMode="auto">
            <a:xfrm>
              <a:off x="70437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8" name="Freeform 330">
              <a:extLst>
                <a:ext uri="{FF2B5EF4-FFF2-40B4-BE49-F238E27FC236}">
                  <a16:creationId xmlns:a16="http://schemas.microsoft.com/office/drawing/2014/main" id="{41030AFC-8BD0-4D19-909B-21AC05E33CD7}"/>
                </a:ext>
              </a:extLst>
            </p:cNvPr>
            <p:cNvSpPr>
              <a:spLocks/>
            </p:cNvSpPr>
            <p:nvPr/>
          </p:nvSpPr>
          <p:spPr bwMode="auto">
            <a:xfrm>
              <a:off x="69977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69" name="Freeform 331">
              <a:extLst>
                <a:ext uri="{FF2B5EF4-FFF2-40B4-BE49-F238E27FC236}">
                  <a16:creationId xmlns:a16="http://schemas.microsoft.com/office/drawing/2014/main" id="{1F70F2BE-C68C-47BB-A5BB-E373A188F7EA}"/>
                </a:ext>
              </a:extLst>
            </p:cNvPr>
            <p:cNvSpPr>
              <a:spLocks/>
            </p:cNvSpPr>
            <p:nvPr/>
          </p:nvSpPr>
          <p:spPr bwMode="auto">
            <a:xfrm>
              <a:off x="7019926" y="2105026"/>
              <a:ext cx="17462"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0" name="Freeform 332">
              <a:extLst>
                <a:ext uri="{FF2B5EF4-FFF2-40B4-BE49-F238E27FC236}">
                  <a16:creationId xmlns:a16="http://schemas.microsoft.com/office/drawing/2014/main" id="{FD675601-F5C2-41F7-9583-06073F68D977}"/>
                </a:ext>
              </a:extLst>
            </p:cNvPr>
            <p:cNvSpPr>
              <a:spLocks/>
            </p:cNvSpPr>
            <p:nvPr/>
          </p:nvSpPr>
          <p:spPr bwMode="auto">
            <a:xfrm>
              <a:off x="69913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1" name="Freeform 333">
              <a:extLst>
                <a:ext uri="{FF2B5EF4-FFF2-40B4-BE49-F238E27FC236}">
                  <a16:creationId xmlns:a16="http://schemas.microsoft.com/office/drawing/2014/main" id="{1ED0E358-60BE-4BD0-B1C7-836EE845C81E}"/>
                </a:ext>
              </a:extLst>
            </p:cNvPr>
            <p:cNvSpPr>
              <a:spLocks/>
            </p:cNvSpPr>
            <p:nvPr/>
          </p:nvSpPr>
          <p:spPr bwMode="auto">
            <a:xfrm>
              <a:off x="69977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2" name="Freeform 334">
              <a:extLst>
                <a:ext uri="{FF2B5EF4-FFF2-40B4-BE49-F238E27FC236}">
                  <a16:creationId xmlns:a16="http://schemas.microsoft.com/office/drawing/2014/main" id="{F4634E9E-D3B6-44BD-B99A-A8EFBC5D519B}"/>
                </a:ext>
              </a:extLst>
            </p:cNvPr>
            <p:cNvSpPr>
              <a:spLocks/>
            </p:cNvSpPr>
            <p:nvPr/>
          </p:nvSpPr>
          <p:spPr bwMode="auto">
            <a:xfrm>
              <a:off x="7019926" y="2024062"/>
              <a:ext cx="17462"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3" name="Oval 335">
              <a:extLst>
                <a:ext uri="{FF2B5EF4-FFF2-40B4-BE49-F238E27FC236}">
                  <a16:creationId xmlns:a16="http://schemas.microsoft.com/office/drawing/2014/main" id="{8AE1CFDA-9412-42DB-8F56-474557EC9055}"/>
                </a:ext>
              </a:extLst>
            </p:cNvPr>
            <p:cNvSpPr>
              <a:spLocks noChangeArrowheads="1"/>
            </p:cNvSpPr>
            <p:nvPr/>
          </p:nvSpPr>
          <p:spPr bwMode="auto">
            <a:xfrm>
              <a:off x="69913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4" name="Freeform 336">
              <a:extLst>
                <a:ext uri="{FF2B5EF4-FFF2-40B4-BE49-F238E27FC236}">
                  <a16:creationId xmlns:a16="http://schemas.microsoft.com/office/drawing/2014/main" id="{EA186480-F929-4DB5-BAFC-7F90D50B33DE}"/>
                </a:ext>
              </a:extLst>
            </p:cNvPr>
            <p:cNvSpPr>
              <a:spLocks/>
            </p:cNvSpPr>
            <p:nvPr/>
          </p:nvSpPr>
          <p:spPr bwMode="auto">
            <a:xfrm>
              <a:off x="6948488"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5" name="Freeform 337">
              <a:extLst>
                <a:ext uri="{FF2B5EF4-FFF2-40B4-BE49-F238E27FC236}">
                  <a16:creationId xmlns:a16="http://schemas.microsoft.com/office/drawing/2014/main" id="{03D69031-13FF-4DA7-ABBB-A6BE870022D3}"/>
                </a:ext>
              </a:extLst>
            </p:cNvPr>
            <p:cNvSpPr>
              <a:spLocks/>
            </p:cNvSpPr>
            <p:nvPr/>
          </p:nvSpPr>
          <p:spPr bwMode="auto">
            <a:xfrm>
              <a:off x="69707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2 w 5"/>
                <a:gd name="T27" fmla="*/ 8 h 18"/>
                <a:gd name="T28" fmla="*/ 2 w 5"/>
                <a:gd name="T29" fmla="*/ 9 h 18"/>
                <a:gd name="T30" fmla="*/ 2 w 5"/>
                <a:gd name="T31" fmla="*/ 9 h 18"/>
                <a:gd name="T32" fmla="*/ 4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6" name="Freeform 338">
              <a:extLst>
                <a:ext uri="{FF2B5EF4-FFF2-40B4-BE49-F238E27FC236}">
                  <a16:creationId xmlns:a16="http://schemas.microsoft.com/office/drawing/2014/main" id="{79A1FFDF-99D7-4975-89D5-CC7252A723C9}"/>
                </a:ext>
              </a:extLst>
            </p:cNvPr>
            <p:cNvSpPr>
              <a:spLocks/>
            </p:cNvSpPr>
            <p:nvPr/>
          </p:nvSpPr>
          <p:spPr bwMode="auto">
            <a:xfrm>
              <a:off x="69421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7" name="Freeform 339">
              <a:extLst>
                <a:ext uri="{FF2B5EF4-FFF2-40B4-BE49-F238E27FC236}">
                  <a16:creationId xmlns:a16="http://schemas.microsoft.com/office/drawing/2014/main" id="{481AEE50-D3D6-42A4-9A1B-334261090813}"/>
                </a:ext>
              </a:extLst>
            </p:cNvPr>
            <p:cNvSpPr>
              <a:spLocks/>
            </p:cNvSpPr>
            <p:nvPr/>
          </p:nvSpPr>
          <p:spPr bwMode="auto">
            <a:xfrm>
              <a:off x="6948488"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8" name="Freeform 340">
              <a:extLst>
                <a:ext uri="{FF2B5EF4-FFF2-40B4-BE49-F238E27FC236}">
                  <a16:creationId xmlns:a16="http://schemas.microsoft.com/office/drawing/2014/main" id="{AD6923E9-5C06-49DA-8E0C-82421457CC28}"/>
                </a:ext>
              </a:extLst>
            </p:cNvPr>
            <p:cNvSpPr>
              <a:spLocks/>
            </p:cNvSpPr>
            <p:nvPr/>
          </p:nvSpPr>
          <p:spPr bwMode="auto">
            <a:xfrm>
              <a:off x="69707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2 w 5"/>
                <a:gd name="T27" fmla="*/ 9 h 17"/>
                <a:gd name="T28" fmla="*/ 2 w 5"/>
                <a:gd name="T29" fmla="*/ 9 h 17"/>
                <a:gd name="T30" fmla="*/ 2 w 5"/>
                <a:gd name="T31" fmla="*/ 9 h 17"/>
                <a:gd name="T32" fmla="*/ 4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79" name="Oval 341">
              <a:extLst>
                <a:ext uri="{FF2B5EF4-FFF2-40B4-BE49-F238E27FC236}">
                  <a16:creationId xmlns:a16="http://schemas.microsoft.com/office/drawing/2014/main" id="{B474C07C-F1B2-4521-953D-11AF604F2142}"/>
                </a:ext>
              </a:extLst>
            </p:cNvPr>
            <p:cNvSpPr>
              <a:spLocks noChangeArrowheads="1"/>
            </p:cNvSpPr>
            <p:nvPr/>
          </p:nvSpPr>
          <p:spPr bwMode="auto">
            <a:xfrm>
              <a:off x="69421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0" name="Freeform 342">
              <a:extLst>
                <a:ext uri="{FF2B5EF4-FFF2-40B4-BE49-F238E27FC236}">
                  <a16:creationId xmlns:a16="http://schemas.microsoft.com/office/drawing/2014/main" id="{258D31CC-1605-431B-A462-F9BECF80C2A0}"/>
                </a:ext>
              </a:extLst>
            </p:cNvPr>
            <p:cNvSpPr>
              <a:spLocks/>
            </p:cNvSpPr>
            <p:nvPr/>
          </p:nvSpPr>
          <p:spPr bwMode="auto">
            <a:xfrm>
              <a:off x="6896101"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1" name="Freeform 343">
              <a:extLst>
                <a:ext uri="{FF2B5EF4-FFF2-40B4-BE49-F238E27FC236}">
                  <a16:creationId xmlns:a16="http://schemas.microsoft.com/office/drawing/2014/main" id="{EA119FF8-8AF1-49EF-8281-DDC91C19FDB0}"/>
                </a:ext>
              </a:extLst>
            </p:cNvPr>
            <p:cNvSpPr>
              <a:spLocks/>
            </p:cNvSpPr>
            <p:nvPr/>
          </p:nvSpPr>
          <p:spPr bwMode="auto">
            <a:xfrm>
              <a:off x="6918326"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2" name="Freeform 344">
              <a:extLst>
                <a:ext uri="{FF2B5EF4-FFF2-40B4-BE49-F238E27FC236}">
                  <a16:creationId xmlns:a16="http://schemas.microsoft.com/office/drawing/2014/main" id="{4D604BAB-C299-4A50-8198-25C26F9CD94A}"/>
                </a:ext>
              </a:extLst>
            </p:cNvPr>
            <p:cNvSpPr>
              <a:spLocks/>
            </p:cNvSpPr>
            <p:nvPr/>
          </p:nvSpPr>
          <p:spPr bwMode="auto">
            <a:xfrm>
              <a:off x="6889751" y="2160588"/>
              <a:ext cx="52387"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3" name="Freeform 345">
              <a:extLst>
                <a:ext uri="{FF2B5EF4-FFF2-40B4-BE49-F238E27FC236}">
                  <a16:creationId xmlns:a16="http://schemas.microsoft.com/office/drawing/2014/main" id="{846709BE-83A6-4F15-AA68-23C02ADE15BB}"/>
                </a:ext>
              </a:extLst>
            </p:cNvPr>
            <p:cNvSpPr>
              <a:spLocks/>
            </p:cNvSpPr>
            <p:nvPr/>
          </p:nvSpPr>
          <p:spPr bwMode="auto">
            <a:xfrm>
              <a:off x="6896101"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4" name="Freeform 346">
              <a:extLst>
                <a:ext uri="{FF2B5EF4-FFF2-40B4-BE49-F238E27FC236}">
                  <a16:creationId xmlns:a16="http://schemas.microsoft.com/office/drawing/2014/main" id="{E33FE6D4-5257-4A41-A2BC-C17598C35119}"/>
                </a:ext>
              </a:extLst>
            </p:cNvPr>
            <p:cNvSpPr>
              <a:spLocks/>
            </p:cNvSpPr>
            <p:nvPr/>
          </p:nvSpPr>
          <p:spPr bwMode="auto">
            <a:xfrm>
              <a:off x="6918326"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785" name="Freeform 347">
              <a:extLst>
                <a:ext uri="{FF2B5EF4-FFF2-40B4-BE49-F238E27FC236}">
                  <a16:creationId xmlns:a16="http://schemas.microsoft.com/office/drawing/2014/main" id="{EDDF09F1-86E6-4F65-AAC8-B13D68538DAE}"/>
                </a:ext>
              </a:extLst>
            </p:cNvPr>
            <p:cNvSpPr>
              <a:spLocks/>
            </p:cNvSpPr>
            <p:nvPr/>
          </p:nvSpPr>
          <p:spPr bwMode="auto">
            <a:xfrm>
              <a:off x="6889751" y="1974850"/>
              <a:ext cx="52387"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grpSp>
      <p:grpSp>
        <p:nvGrpSpPr>
          <p:cNvPr id="7" name="Group 495">
            <a:extLst>
              <a:ext uri="{FF2B5EF4-FFF2-40B4-BE49-F238E27FC236}">
                <a16:creationId xmlns:a16="http://schemas.microsoft.com/office/drawing/2014/main" id="{94D9C83A-31CB-48D8-AA96-5516D47B522A}"/>
              </a:ext>
            </a:extLst>
          </p:cNvPr>
          <p:cNvGrpSpPr>
            <a:grpSpLocks/>
          </p:cNvGrpSpPr>
          <p:nvPr/>
        </p:nvGrpSpPr>
        <p:grpSpPr bwMode="auto">
          <a:xfrm>
            <a:off x="5387282" y="2832158"/>
            <a:ext cx="690265" cy="178594"/>
            <a:chOff x="6889751" y="1974850"/>
            <a:chExt cx="1227137" cy="238126"/>
          </a:xfrm>
        </p:grpSpPr>
        <p:sp>
          <p:nvSpPr>
            <p:cNvPr id="497" name="Freeform 204">
              <a:extLst>
                <a:ext uri="{FF2B5EF4-FFF2-40B4-BE49-F238E27FC236}">
                  <a16:creationId xmlns:a16="http://schemas.microsoft.com/office/drawing/2014/main" id="{FF180EEC-A9DB-4CA0-ABA6-010773B8F918}"/>
                </a:ext>
              </a:extLst>
            </p:cNvPr>
            <p:cNvSpPr>
              <a:spLocks/>
            </p:cNvSpPr>
            <p:nvPr/>
          </p:nvSpPr>
          <p:spPr bwMode="auto">
            <a:xfrm>
              <a:off x="8070851"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498" name="Freeform 205">
              <a:extLst>
                <a:ext uri="{FF2B5EF4-FFF2-40B4-BE49-F238E27FC236}">
                  <a16:creationId xmlns:a16="http://schemas.microsoft.com/office/drawing/2014/main" id="{6AFACE62-2E68-478E-BECA-BF7EE3A6F6B5}"/>
                </a:ext>
              </a:extLst>
            </p:cNvPr>
            <p:cNvSpPr>
              <a:spLocks/>
            </p:cNvSpPr>
            <p:nvPr/>
          </p:nvSpPr>
          <p:spPr bwMode="auto">
            <a:xfrm>
              <a:off x="8091488"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499" name="Freeform 206">
              <a:extLst>
                <a:ext uri="{FF2B5EF4-FFF2-40B4-BE49-F238E27FC236}">
                  <a16:creationId xmlns:a16="http://schemas.microsoft.com/office/drawing/2014/main" id="{61A221C8-1509-45A6-81C6-AFA3BBCA2990}"/>
                </a:ext>
              </a:extLst>
            </p:cNvPr>
            <p:cNvSpPr>
              <a:spLocks/>
            </p:cNvSpPr>
            <p:nvPr/>
          </p:nvSpPr>
          <p:spPr bwMode="auto">
            <a:xfrm>
              <a:off x="8062913" y="2160588"/>
              <a:ext cx="53975"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0" name="Freeform 207">
              <a:extLst>
                <a:ext uri="{FF2B5EF4-FFF2-40B4-BE49-F238E27FC236}">
                  <a16:creationId xmlns:a16="http://schemas.microsoft.com/office/drawing/2014/main" id="{EF99E0F9-7BD9-4042-9305-BEE514F1AFD5}"/>
                </a:ext>
              </a:extLst>
            </p:cNvPr>
            <p:cNvSpPr>
              <a:spLocks/>
            </p:cNvSpPr>
            <p:nvPr/>
          </p:nvSpPr>
          <p:spPr bwMode="auto">
            <a:xfrm>
              <a:off x="8070851"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1" name="Freeform 208">
              <a:extLst>
                <a:ext uri="{FF2B5EF4-FFF2-40B4-BE49-F238E27FC236}">
                  <a16:creationId xmlns:a16="http://schemas.microsoft.com/office/drawing/2014/main" id="{F57DD897-6BD4-4C04-ADD9-6438D6AA5EE3}"/>
                </a:ext>
              </a:extLst>
            </p:cNvPr>
            <p:cNvSpPr>
              <a:spLocks/>
            </p:cNvSpPr>
            <p:nvPr/>
          </p:nvSpPr>
          <p:spPr bwMode="auto">
            <a:xfrm>
              <a:off x="8091488"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2" name="Freeform 209">
              <a:extLst>
                <a:ext uri="{FF2B5EF4-FFF2-40B4-BE49-F238E27FC236}">
                  <a16:creationId xmlns:a16="http://schemas.microsoft.com/office/drawing/2014/main" id="{474673F0-D633-4EE9-8265-E419F5FB312E}"/>
                </a:ext>
              </a:extLst>
            </p:cNvPr>
            <p:cNvSpPr>
              <a:spLocks/>
            </p:cNvSpPr>
            <p:nvPr/>
          </p:nvSpPr>
          <p:spPr bwMode="auto">
            <a:xfrm>
              <a:off x="8062913" y="1974850"/>
              <a:ext cx="53975"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3" name="Freeform 210">
              <a:extLst>
                <a:ext uri="{FF2B5EF4-FFF2-40B4-BE49-F238E27FC236}">
                  <a16:creationId xmlns:a16="http://schemas.microsoft.com/office/drawing/2014/main" id="{E52611F9-7DAB-484F-ADD5-8D22EE483833}"/>
                </a:ext>
              </a:extLst>
            </p:cNvPr>
            <p:cNvSpPr>
              <a:spLocks/>
            </p:cNvSpPr>
            <p:nvPr/>
          </p:nvSpPr>
          <p:spPr bwMode="auto">
            <a:xfrm>
              <a:off x="8021638" y="2105026"/>
              <a:ext cx="14288"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4" name="Freeform 211">
              <a:extLst>
                <a:ext uri="{FF2B5EF4-FFF2-40B4-BE49-F238E27FC236}">
                  <a16:creationId xmlns:a16="http://schemas.microsoft.com/office/drawing/2014/main" id="{56E25F92-B100-4CA3-89F4-B8B3419EFA42}"/>
                </a:ext>
              </a:extLst>
            </p:cNvPr>
            <p:cNvSpPr>
              <a:spLocks/>
            </p:cNvSpPr>
            <p:nvPr/>
          </p:nvSpPr>
          <p:spPr bwMode="auto">
            <a:xfrm>
              <a:off x="8042276"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5" name="Freeform 212">
              <a:extLst>
                <a:ext uri="{FF2B5EF4-FFF2-40B4-BE49-F238E27FC236}">
                  <a16:creationId xmlns:a16="http://schemas.microsoft.com/office/drawing/2014/main" id="{CF5E1934-45DF-48EC-B9E3-6DBFD32F1289}"/>
                </a:ext>
              </a:extLst>
            </p:cNvPr>
            <p:cNvSpPr>
              <a:spLocks/>
            </p:cNvSpPr>
            <p:nvPr/>
          </p:nvSpPr>
          <p:spPr bwMode="auto">
            <a:xfrm>
              <a:off x="80105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6" name="Freeform 213">
              <a:extLst>
                <a:ext uri="{FF2B5EF4-FFF2-40B4-BE49-F238E27FC236}">
                  <a16:creationId xmlns:a16="http://schemas.microsoft.com/office/drawing/2014/main" id="{DF8B566C-4389-4372-8350-6F7CF68D705D}"/>
                </a:ext>
              </a:extLst>
            </p:cNvPr>
            <p:cNvSpPr>
              <a:spLocks/>
            </p:cNvSpPr>
            <p:nvPr/>
          </p:nvSpPr>
          <p:spPr bwMode="auto">
            <a:xfrm>
              <a:off x="8021638" y="2024062"/>
              <a:ext cx="14288"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7" name="Freeform 214">
              <a:extLst>
                <a:ext uri="{FF2B5EF4-FFF2-40B4-BE49-F238E27FC236}">
                  <a16:creationId xmlns:a16="http://schemas.microsoft.com/office/drawing/2014/main" id="{FF5DCC38-6C6A-4C00-9D4B-6BAB1DF80DA0}"/>
                </a:ext>
              </a:extLst>
            </p:cNvPr>
            <p:cNvSpPr>
              <a:spLocks/>
            </p:cNvSpPr>
            <p:nvPr/>
          </p:nvSpPr>
          <p:spPr bwMode="auto">
            <a:xfrm>
              <a:off x="8042276"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8" name="Oval 215">
              <a:extLst>
                <a:ext uri="{FF2B5EF4-FFF2-40B4-BE49-F238E27FC236}">
                  <a16:creationId xmlns:a16="http://schemas.microsoft.com/office/drawing/2014/main" id="{7632F602-FD2B-4528-9B36-ED128AC0AC1E}"/>
                </a:ext>
              </a:extLst>
            </p:cNvPr>
            <p:cNvSpPr>
              <a:spLocks noChangeArrowheads="1"/>
            </p:cNvSpPr>
            <p:nvPr/>
          </p:nvSpPr>
          <p:spPr bwMode="auto">
            <a:xfrm>
              <a:off x="80105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09" name="Freeform 216">
              <a:extLst>
                <a:ext uri="{FF2B5EF4-FFF2-40B4-BE49-F238E27FC236}">
                  <a16:creationId xmlns:a16="http://schemas.microsoft.com/office/drawing/2014/main" id="{9BB5AA1B-0ACC-4E7F-A588-472C0CE72458}"/>
                </a:ext>
              </a:extLst>
            </p:cNvPr>
            <p:cNvSpPr>
              <a:spLocks/>
            </p:cNvSpPr>
            <p:nvPr/>
          </p:nvSpPr>
          <p:spPr bwMode="auto">
            <a:xfrm>
              <a:off x="7969251" y="2105026"/>
              <a:ext cx="17462"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0" name="Freeform 217">
              <a:extLst>
                <a:ext uri="{FF2B5EF4-FFF2-40B4-BE49-F238E27FC236}">
                  <a16:creationId xmlns:a16="http://schemas.microsoft.com/office/drawing/2014/main" id="{30F2DF31-DEC8-4C5E-AE80-4DA43C5B1BD3}"/>
                </a:ext>
              </a:extLst>
            </p:cNvPr>
            <p:cNvSpPr>
              <a:spLocks/>
            </p:cNvSpPr>
            <p:nvPr/>
          </p:nvSpPr>
          <p:spPr bwMode="auto">
            <a:xfrm>
              <a:off x="79898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1" name="Freeform 218">
              <a:extLst>
                <a:ext uri="{FF2B5EF4-FFF2-40B4-BE49-F238E27FC236}">
                  <a16:creationId xmlns:a16="http://schemas.microsoft.com/office/drawing/2014/main" id="{3B0E5E39-0A2A-45A6-AC80-B294F3676D24}"/>
                </a:ext>
              </a:extLst>
            </p:cNvPr>
            <p:cNvSpPr>
              <a:spLocks/>
            </p:cNvSpPr>
            <p:nvPr/>
          </p:nvSpPr>
          <p:spPr bwMode="auto">
            <a:xfrm>
              <a:off x="79613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2" name="Freeform 219">
              <a:extLst>
                <a:ext uri="{FF2B5EF4-FFF2-40B4-BE49-F238E27FC236}">
                  <a16:creationId xmlns:a16="http://schemas.microsoft.com/office/drawing/2014/main" id="{A453C3A7-D4B1-43C1-9DF7-64574873ACAB}"/>
                </a:ext>
              </a:extLst>
            </p:cNvPr>
            <p:cNvSpPr>
              <a:spLocks/>
            </p:cNvSpPr>
            <p:nvPr/>
          </p:nvSpPr>
          <p:spPr bwMode="auto">
            <a:xfrm>
              <a:off x="7969251" y="2024062"/>
              <a:ext cx="17462"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3" name="Freeform 220">
              <a:extLst>
                <a:ext uri="{FF2B5EF4-FFF2-40B4-BE49-F238E27FC236}">
                  <a16:creationId xmlns:a16="http://schemas.microsoft.com/office/drawing/2014/main" id="{52A3EC3E-B7E2-4CE3-B726-81386B941CCC}"/>
                </a:ext>
              </a:extLst>
            </p:cNvPr>
            <p:cNvSpPr>
              <a:spLocks/>
            </p:cNvSpPr>
            <p:nvPr/>
          </p:nvSpPr>
          <p:spPr bwMode="auto">
            <a:xfrm>
              <a:off x="79898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4" name="Oval 221">
              <a:extLst>
                <a:ext uri="{FF2B5EF4-FFF2-40B4-BE49-F238E27FC236}">
                  <a16:creationId xmlns:a16="http://schemas.microsoft.com/office/drawing/2014/main" id="{B64D5941-B17A-45EA-8D35-1C7BC8C1394E}"/>
                </a:ext>
              </a:extLst>
            </p:cNvPr>
            <p:cNvSpPr>
              <a:spLocks noChangeArrowheads="1"/>
            </p:cNvSpPr>
            <p:nvPr/>
          </p:nvSpPr>
          <p:spPr bwMode="auto">
            <a:xfrm>
              <a:off x="79613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5" name="Freeform 222">
              <a:extLst>
                <a:ext uri="{FF2B5EF4-FFF2-40B4-BE49-F238E27FC236}">
                  <a16:creationId xmlns:a16="http://schemas.microsoft.com/office/drawing/2014/main" id="{8281C823-B50A-4362-8F9C-2F363B0E58E7}"/>
                </a:ext>
              </a:extLst>
            </p:cNvPr>
            <p:cNvSpPr>
              <a:spLocks/>
            </p:cNvSpPr>
            <p:nvPr/>
          </p:nvSpPr>
          <p:spPr bwMode="auto">
            <a:xfrm>
              <a:off x="7916863"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6" name="Freeform 223">
              <a:extLst>
                <a:ext uri="{FF2B5EF4-FFF2-40B4-BE49-F238E27FC236}">
                  <a16:creationId xmlns:a16="http://schemas.microsoft.com/office/drawing/2014/main" id="{593961D5-17B3-40EE-8E56-DC938B5B85C6}"/>
                </a:ext>
              </a:extLst>
            </p:cNvPr>
            <p:cNvSpPr>
              <a:spLocks/>
            </p:cNvSpPr>
            <p:nvPr/>
          </p:nvSpPr>
          <p:spPr bwMode="auto">
            <a:xfrm>
              <a:off x="7940676"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7" name="Freeform 224">
              <a:extLst>
                <a:ext uri="{FF2B5EF4-FFF2-40B4-BE49-F238E27FC236}">
                  <a16:creationId xmlns:a16="http://schemas.microsoft.com/office/drawing/2014/main" id="{FC4F5DB0-EA94-45FD-84D1-DA5040833323}"/>
                </a:ext>
              </a:extLst>
            </p:cNvPr>
            <p:cNvSpPr>
              <a:spLocks/>
            </p:cNvSpPr>
            <p:nvPr/>
          </p:nvSpPr>
          <p:spPr bwMode="auto">
            <a:xfrm>
              <a:off x="79089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8" name="Freeform 225">
              <a:extLst>
                <a:ext uri="{FF2B5EF4-FFF2-40B4-BE49-F238E27FC236}">
                  <a16:creationId xmlns:a16="http://schemas.microsoft.com/office/drawing/2014/main" id="{CEA05C62-13CE-4022-8CAB-53183A8A22AA}"/>
                </a:ext>
              </a:extLst>
            </p:cNvPr>
            <p:cNvSpPr>
              <a:spLocks/>
            </p:cNvSpPr>
            <p:nvPr/>
          </p:nvSpPr>
          <p:spPr bwMode="auto">
            <a:xfrm>
              <a:off x="7916863"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19" name="Freeform 226">
              <a:extLst>
                <a:ext uri="{FF2B5EF4-FFF2-40B4-BE49-F238E27FC236}">
                  <a16:creationId xmlns:a16="http://schemas.microsoft.com/office/drawing/2014/main" id="{2D548F05-A1B3-48E0-A10A-C3870FBBE450}"/>
                </a:ext>
              </a:extLst>
            </p:cNvPr>
            <p:cNvSpPr>
              <a:spLocks/>
            </p:cNvSpPr>
            <p:nvPr/>
          </p:nvSpPr>
          <p:spPr bwMode="auto">
            <a:xfrm>
              <a:off x="7940676"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0" name="Oval 227">
              <a:extLst>
                <a:ext uri="{FF2B5EF4-FFF2-40B4-BE49-F238E27FC236}">
                  <a16:creationId xmlns:a16="http://schemas.microsoft.com/office/drawing/2014/main" id="{76A51E97-7B60-48B4-8187-5288E50F11E8}"/>
                </a:ext>
              </a:extLst>
            </p:cNvPr>
            <p:cNvSpPr>
              <a:spLocks noChangeArrowheads="1"/>
            </p:cNvSpPr>
            <p:nvPr/>
          </p:nvSpPr>
          <p:spPr bwMode="auto">
            <a:xfrm>
              <a:off x="79089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1" name="Freeform 228">
              <a:extLst>
                <a:ext uri="{FF2B5EF4-FFF2-40B4-BE49-F238E27FC236}">
                  <a16:creationId xmlns:a16="http://schemas.microsoft.com/office/drawing/2014/main" id="{54D2D853-BBB8-4017-AC8A-FD60542E0940}"/>
                </a:ext>
              </a:extLst>
            </p:cNvPr>
            <p:cNvSpPr>
              <a:spLocks/>
            </p:cNvSpPr>
            <p:nvPr/>
          </p:nvSpPr>
          <p:spPr bwMode="auto">
            <a:xfrm>
              <a:off x="7867651"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2 w 4"/>
                <a:gd name="T25" fmla="*/ 5 h 18"/>
                <a:gd name="T26" fmla="*/ 2 w 4"/>
                <a:gd name="T27" fmla="*/ 6 h 18"/>
                <a:gd name="T28" fmla="*/ 4 w 4"/>
                <a:gd name="T29" fmla="*/ 9 h 18"/>
                <a:gd name="T30" fmla="*/ 3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2" name="Freeform 229">
              <a:extLst>
                <a:ext uri="{FF2B5EF4-FFF2-40B4-BE49-F238E27FC236}">
                  <a16:creationId xmlns:a16="http://schemas.microsoft.com/office/drawing/2014/main" id="{8B64AB1E-7FA8-47A1-ABC5-F352E108E3C4}"/>
                </a:ext>
              </a:extLst>
            </p:cNvPr>
            <p:cNvSpPr>
              <a:spLocks/>
            </p:cNvSpPr>
            <p:nvPr/>
          </p:nvSpPr>
          <p:spPr bwMode="auto">
            <a:xfrm>
              <a:off x="78882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3" name="Freeform 230">
              <a:extLst>
                <a:ext uri="{FF2B5EF4-FFF2-40B4-BE49-F238E27FC236}">
                  <a16:creationId xmlns:a16="http://schemas.microsoft.com/office/drawing/2014/main" id="{2142A8D1-84E1-4A54-93ED-2161C0180F59}"/>
                </a:ext>
              </a:extLst>
            </p:cNvPr>
            <p:cNvSpPr>
              <a:spLocks/>
            </p:cNvSpPr>
            <p:nvPr/>
          </p:nvSpPr>
          <p:spPr bwMode="auto">
            <a:xfrm>
              <a:off x="78597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4" name="Freeform 231">
              <a:extLst>
                <a:ext uri="{FF2B5EF4-FFF2-40B4-BE49-F238E27FC236}">
                  <a16:creationId xmlns:a16="http://schemas.microsoft.com/office/drawing/2014/main" id="{A936A693-5097-44DB-A263-BEF1F17CE4BD}"/>
                </a:ext>
              </a:extLst>
            </p:cNvPr>
            <p:cNvSpPr>
              <a:spLocks/>
            </p:cNvSpPr>
            <p:nvPr/>
          </p:nvSpPr>
          <p:spPr bwMode="auto">
            <a:xfrm>
              <a:off x="7867651"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2 w 4"/>
                <a:gd name="T25" fmla="*/ 13 h 17"/>
                <a:gd name="T26" fmla="*/ 2 w 4"/>
                <a:gd name="T27" fmla="*/ 12 h 17"/>
                <a:gd name="T28" fmla="*/ 4 w 4"/>
                <a:gd name="T29" fmla="*/ 9 h 17"/>
                <a:gd name="T30" fmla="*/ 3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5" name="Freeform 232">
              <a:extLst>
                <a:ext uri="{FF2B5EF4-FFF2-40B4-BE49-F238E27FC236}">
                  <a16:creationId xmlns:a16="http://schemas.microsoft.com/office/drawing/2014/main" id="{40E3415A-DC4A-4844-957D-4309D8C331EA}"/>
                </a:ext>
              </a:extLst>
            </p:cNvPr>
            <p:cNvSpPr>
              <a:spLocks/>
            </p:cNvSpPr>
            <p:nvPr/>
          </p:nvSpPr>
          <p:spPr bwMode="auto">
            <a:xfrm>
              <a:off x="78882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6" name="Oval 233">
              <a:extLst>
                <a:ext uri="{FF2B5EF4-FFF2-40B4-BE49-F238E27FC236}">
                  <a16:creationId xmlns:a16="http://schemas.microsoft.com/office/drawing/2014/main" id="{FE7690C6-F9DD-4C20-9A31-51561767F15C}"/>
                </a:ext>
              </a:extLst>
            </p:cNvPr>
            <p:cNvSpPr>
              <a:spLocks noChangeArrowheads="1"/>
            </p:cNvSpPr>
            <p:nvPr/>
          </p:nvSpPr>
          <p:spPr bwMode="auto">
            <a:xfrm>
              <a:off x="78597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7" name="Freeform 234">
              <a:extLst>
                <a:ext uri="{FF2B5EF4-FFF2-40B4-BE49-F238E27FC236}">
                  <a16:creationId xmlns:a16="http://schemas.microsoft.com/office/drawing/2014/main" id="{7573922C-1FCA-4D9F-AEE3-3712917FCDED}"/>
                </a:ext>
              </a:extLst>
            </p:cNvPr>
            <p:cNvSpPr>
              <a:spLocks/>
            </p:cNvSpPr>
            <p:nvPr/>
          </p:nvSpPr>
          <p:spPr bwMode="auto">
            <a:xfrm>
              <a:off x="7815263"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8" name="Freeform 235">
              <a:extLst>
                <a:ext uri="{FF2B5EF4-FFF2-40B4-BE49-F238E27FC236}">
                  <a16:creationId xmlns:a16="http://schemas.microsoft.com/office/drawing/2014/main" id="{CF436A38-1FAA-4440-AE52-8E11092A7FBF}"/>
                </a:ext>
              </a:extLst>
            </p:cNvPr>
            <p:cNvSpPr>
              <a:spLocks/>
            </p:cNvSpPr>
            <p:nvPr/>
          </p:nvSpPr>
          <p:spPr bwMode="auto">
            <a:xfrm>
              <a:off x="7835901" y="2105026"/>
              <a:ext cx="17462"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3 w 5"/>
                <a:gd name="T13" fmla="*/ 6 h 18"/>
                <a:gd name="T14" fmla="*/ 3 w 5"/>
                <a:gd name="T15" fmla="*/ 5 h 18"/>
                <a:gd name="T16" fmla="*/ 2 w 5"/>
                <a:gd name="T17" fmla="*/ 3 h 18"/>
                <a:gd name="T18" fmla="*/ 1 w 5"/>
                <a:gd name="T19" fmla="*/ 3 h 18"/>
                <a:gd name="T20" fmla="*/ 2 w 5"/>
                <a:gd name="T21" fmla="*/ 0 h 18"/>
                <a:gd name="T22" fmla="*/ 3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29" name="Freeform 236">
              <a:extLst>
                <a:ext uri="{FF2B5EF4-FFF2-40B4-BE49-F238E27FC236}">
                  <a16:creationId xmlns:a16="http://schemas.microsoft.com/office/drawing/2014/main" id="{A1440C63-DC63-456F-9410-C0A13BBEE817}"/>
                </a:ext>
              </a:extLst>
            </p:cNvPr>
            <p:cNvSpPr>
              <a:spLocks/>
            </p:cNvSpPr>
            <p:nvPr/>
          </p:nvSpPr>
          <p:spPr bwMode="auto">
            <a:xfrm>
              <a:off x="78073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0" name="Freeform 237">
              <a:extLst>
                <a:ext uri="{FF2B5EF4-FFF2-40B4-BE49-F238E27FC236}">
                  <a16:creationId xmlns:a16="http://schemas.microsoft.com/office/drawing/2014/main" id="{80F773A7-E3CB-4CEA-A68B-EC10C062B037}"/>
                </a:ext>
              </a:extLst>
            </p:cNvPr>
            <p:cNvSpPr>
              <a:spLocks/>
            </p:cNvSpPr>
            <p:nvPr/>
          </p:nvSpPr>
          <p:spPr bwMode="auto">
            <a:xfrm>
              <a:off x="7815263"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1" name="Freeform 238">
              <a:extLst>
                <a:ext uri="{FF2B5EF4-FFF2-40B4-BE49-F238E27FC236}">
                  <a16:creationId xmlns:a16="http://schemas.microsoft.com/office/drawing/2014/main" id="{FCEB5DA4-241D-481E-83DC-D24B33679D9D}"/>
                </a:ext>
              </a:extLst>
            </p:cNvPr>
            <p:cNvSpPr>
              <a:spLocks/>
            </p:cNvSpPr>
            <p:nvPr/>
          </p:nvSpPr>
          <p:spPr bwMode="auto">
            <a:xfrm>
              <a:off x="7835901" y="2024062"/>
              <a:ext cx="17462"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3 w 5"/>
                <a:gd name="T13" fmla="*/ 12 h 17"/>
                <a:gd name="T14" fmla="*/ 3 w 5"/>
                <a:gd name="T15" fmla="*/ 13 h 17"/>
                <a:gd name="T16" fmla="*/ 2 w 5"/>
                <a:gd name="T17" fmla="*/ 14 h 17"/>
                <a:gd name="T18" fmla="*/ 1 w 5"/>
                <a:gd name="T19" fmla="*/ 15 h 17"/>
                <a:gd name="T20" fmla="*/ 2 w 5"/>
                <a:gd name="T21" fmla="*/ 17 h 17"/>
                <a:gd name="T22" fmla="*/ 3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2" name="Oval 239">
              <a:extLst>
                <a:ext uri="{FF2B5EF4-FFF2-40B4-BE49-F238E27FC236}">
                  <a16:creationId xmlns:a16="http://schemas.microsoft.com/office/drawing/2014/main" id="{0B3BBE34-16A3-4744-91DC-5F42BC5EB75D}"/>
                </a:ext>
              </a:extLst>
            </p:cNvPr>
            <p:cNvSpPr>
              <a:spLocks noChangeArrowheads="1"/>
            </p:cNvSpPr>
            <p:nvPr/>
          </p:nvSpPr>
          <p:spPr bwMode="auto">
            <a:xfrm>
              <a:off x="78073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3" name="Freeform 240">
              <a:extLst>
                <a:ext uri="{FF2B5EF4-FFF2-40B4-BE49-F238E27FC236}">
                  <a16:creationId xmlns:a16="http://schemas.microsoft.com/office/drawing/2014/main" id="{AA073E06-A959-4645-9F80-13AE67F7C350}"/>
                </a:ext>
              </a:extLst>
            </p:cNvPr>
            <p:cNvSpPr>
              <a:spLocks/>
            </p:cNvSpPr>
            <p:nvPr/>
          </p:nvSpPr>
          <p:spPr bwMode="auto">
            <a:xfrm>
              <a:off x="7766051"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4" name="Freeform 241">
              <a:extLst>
                <a:ext uri="{FF2B5EF4-FFF2-40B4-BE49-F238E27FC236}">
                  <a16:creationId xmlns:a16="http://schemas.microsoft.com/office/drawing/2014/main" id="{4224CE47-0A81-41CB-9AAD-8983CFE16398}"/>
                </a:ext>
              </a:extLst>
            </p:cNvPr>
            <p:cNvSpPr>
              <a:spLocks/>
            </p:cNvSpPr>
            <p:nvPr/>
          </p:nvSpPr>
          <p:spPr bwMode="auto">
            <a:xfrm>
              <a:off x="77866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5" name="Freeform 242">
              <a:extLst>
                <a:ext uri="{FF2B5EF4-FFF2-40B4-BE49-F238E27FC236}">
                  <a16:creationId xmlns:a16="http://schemas.microsoft.com/office/drawing/2014/main" id="{E7FB7F7C-3E34-4BB1-AE10-CC8FB513C9C9}"/>
                </a:ext>
              </a:extLst>
            </p:cNvPr>
            <p:cNvSpPr>
              <a:spLocks/>
            </p:cNvSpPr>
            <p:nvPr/>
          </p:nvSpPr>
          <p:spPr bwMode="auto">
            <a:xfrm>
              <a:off x="7758113"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6" name="Freeform 243">
              <a:extLst>
                <a:ext uri="{FF2B5EF4-FFF2-40B4-BE49-F238E27FC236}">
                  <a16:creationId xmlns:a16="http://schemas.microsoft.com/office/drawing/2014/main" id="{FA49CCF9-E2DC-42E6-9EA4-26E027DE4E3C}"/>
                </a:ext>
              </a:extLst>
            </p:cNvPr>
            <p:cNvSpPr>
              <a:spLocks/>
            </p:cNvSpPr>
            <p:nvPr/>
          </p:nvSpPr>
          <p:spPr bwMode="auto">
            <a:xfrm>
              <a:off x="7766051"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7" name="Freeform 244">
              <a:extLst>
                <a:ext uri="{FF2B5EF4-FFF2-40B4-BE49-F238E27FC236}">
                  <a16:creationId xmlns:a16="http://schemas.microsoft.com/office/drawing/2014/main" id="{97E0C69E-62D0-43DC-8903-F58642108A5F}"/>
                </a:ext>
              </a:extLst>
            </p:cNvPr>
            <p:cNvSpPr>
              <a:spLocks/>
            </p:cNvSpPr>
            <p:nvPr/>
          </p:nvSpPr>
          <p:spPr bwMode="auto">
            <a:xfrm>
              <a:off x="77866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8" name="Oval 245">
              <a:extLst>
                <a:ext uri="{FF2B5EF4-FFF2-40B4-BE49-F238E27FC236}">
                  <a16:creationId xmlns:a16="http://schemas.microsoft.com/office/drawing/2014/main" id="{2AB03924-0FA6-4202-87D5-22EADB4DD2E3}"/>
                </a:ext>
              </a:extLst>
            </p:cNvPr>
            <p:cNvSpPr>
              <a:spLocks noChangeArrowheads="1"/>
            </p:cNvSpPr>
            <p:nvPr/>
          </p:nvSpPr>
          <p:spPr bwMode="auto">
            <a:xfrm>
              <a:off x="7758113"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39" name="Freeform 246">
              <a:extLst>
                <a:ext uri="{FF2B5EF4-FFF2-40B4-BE49-F238E27FC236}">
                  <a16:creationId xmlns:a16="http://schemas.microsoft.com/office/drawing/2014/main" id="{5D61D27A-6FD4-4322-B552-0384185AC906}"/>
                </a:ext>
              </a:extLst>
            </p:cNvPr>
            <p:cNvSpPr>
              <a:spLocks/>
            </p:cNvSpPr>
            <p:nvPr/>
          </p:nvSpPr>
          <p:spPr bwMode="auto">
            <a:xfrm>
              <a:off x="7713663"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0" name="Freeform 247">
              <a:extLst>
                <a:ext uri="{FF2B5EF4-FFF2-40B4-BE49-F238E27FC236}">
                  <a16:creationId xmlns:a16="http://schemas.microsoft.com/office/drawing/2014/main" id="{FEC7EB6C-EEF6-4C1B-9575-B08491CEED40}"/>
                </a:ext>
              </a:extLst>
            </p:cNvPr>
            <p:cNvSpPr>
              <a:spLocks/>
            </p:cNvSpPr>
            <p:nvPr/>
          </p:nvSpPr>
          <p:spPr bwMode="auto">
            <a:xfrm>
              <a:off x="7734301"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1" name="Freeform 248">
              <a:extLst>
                <a:ext uri="{FF2B5EF4-FFF2-40B4-BE49-F238E27FC236}">
                  <a16:creationId xmlns:a16="http://schemas.microsoft.com/office/drawing/2014/main" id="{CF7B9C5F-AE25-42B3-8733-B250A3C37161}"/>
                </a:ext>
              </a:extLst>
            </p:cNvPr>
            <p:cNvSpPr>
              <a:spLocks/>
            </p:cNvSpPr>
            <p:nvPr/>
          </p:nvSpPr>
          <p:spPr bwMode="auto">
            <a:xfrm>
              <a:off x="77057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2" name="Freeform 249">
              <a:extLst>
                <a:ext uri="{FF2B5EF4-FFF2-40B4-BE49-F238E27FC236}">
                  <a16:creationId xmlns:a16="http://schemas.microsoft.com/office/drawing/2014/main" id="{A7F1F5FB-0B5B-4D60-8CB1-70492F978F38}"/>
                </a:ext>
              </a:extLst>
            </p:cNvPr>
            <p:cNvSpPr>
              <a:spLocks/>
            </p:cNvSpPr>
            <p:nvPr/>
          </p:nvSpPr>
          <p:spPr bwMode="auto">
            <a:xfrm>
              <a:off x="7713663"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3" name="Freeform 250">
              <a:extLst>
                <a:ext uri="{FF2B5EF4-FFF2-40B4-BE49-F238E27FC236}">
                  <a16:creationId xmlns:a16="http://schemas.microsoft.com/office/drawing/2014/main" id="{112A52DB-ECB7-498A-AE18-3413860B7A5F}"/>
                </a:ext>
              </a:extLst>
            </p:cNvPr>
            <p:cNvSpPr>
              <a:spLocks/>
            </p:cNvSpPr>
            <p:nvPr/>
          </p:nvSpPr>
          <p:spPr bwMode="auto">
            <a:xfrm>
              <a:off x="7734301"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4" name="Oval 251">
              <a:extLst>
                <a:ext uri="{FF2B5EF4-FFF2-40B4-BE49-F238E27FC236}">
                  <a16:creationId xmlns:a16="http://schemas.microsoft.com/office/drawing/2014/main" id="{99742141-C1F3-42C8-8018-F0A9F799BD11}"/>
                </a:ext>
              </a:extLst>
            </p:cNvPr>
            <p:cNvSpPr>
              <a:spLocks noChangeArrowheads="1"/>
            </p:cNvSpPr>
            <p:nvPr/>
          </p:nvSpPr>
          <p:spPr bwMode="auto">
            <a:xfrm>
              <a:off x="77057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5" name="Freeform 252">
              <a:extLst>
                <a:ext uri="{FF2B5EF4-FFF2-40B4-BE49-F238E27FC236}">
                  <a16:creationId xmlns:a16="http://schemas.microsoft.com/office/drawing/2014/main" id="{EA3480F3-3A5D-4543-9325-350B6A6F7D9E}"/>
                </a:ext>
              </a:extLst>
            </p:cNvPr>
            <p:cNvSpPr>
              <a:spLocks/>
            </p:cNvSpPr>
            <p:nvPr/>
          </p:nvSpPr>
          <p:spPr bwMode="auto">
            <a:xfrm>
              <a:off x="7664451" y="2105026"/>
              <a:ext cx="14287"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6" name="Freeform 253">
              <a:extLst>
                <a:ext uri="{FF2B5EF4-FFF2-40B4-BE49-F238E27FC236}">
                  <a16:creationId xmlns:a16="http://schemas.microsoft.com/office/drawing/2014/main" id="{BD5DA84F-F5CF-4FB1-8C94-AA6089700701}"/>
                </a:ext>
              </a:extLst>
            </p:cNvPr>
            <p:cNvSpPr>
              <a:spLocks/>
            </p:cNvSpPr>
            <p:nvPr/>
          </p:nvSpPr>
          <p:spPr bwMode="auto">
            <a:xfrm>
              <a:off x="7685088"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7" name="Freeform 254">
              <a:extLst>
                <a:ext uri="{FF2B5EF4-FFF2-40B4-BE49-F238E27FC236}">
                  <a16:creationId xmlns:a16="http://schemas.microsoft.com/office/drawing/2014/main" id="{C5FD40CB-CE60-4E98-AB25-B1CBB1450274}"/>
                </a:ext>
              </a:extLst>
            </p:cNvPr>
            <p:cNvSpPr>
              <a:spLocks/>
            </p:cNvSpPr>
            <p:nvPr/>
          </p:nvSpPr>
          <p:spPr bwMode="auto">
            <a:xfrm>
              <a:off x="7653338" y="2160588"/>
              <a:ext cx="55563" cy="52388"/>
            </a:xfrm>
            <a:custGeom>
              <a:avLst/>
              <a:gdLst>
                <a:gd name="T0" fmla="*/ 0 w 16"/>
                <a:gd name="T1" fmla="*/ 8 h 15"/>
                <a:gd name="T2" fmla="*/ 8 w 16"/>
                <a:gd name="T3" fmla="*/ 15 h 15"/>
                <a:gd name="T4" fmla="*/ 16 w 16"/>
                <a:gd name="T5" fmla="*/ 8 h 15"/>
                <a:gd name="T6" fmla="*/ 8 w 16"/>
                <a:gd name="T7" fmla="*/ 0 h 15"/>
                <a:gd name="T8" fmla="*/ 0 w 16"/>
                <a:gd name="T9" fmla="*/ 8 h 15"/>
              </a:gdLst>
              <a:ahLst/>
              <a:cxnLst>
                <a:cxn ang="0">
                  <a:pos x="T0" y="T1"/>
                </a:cxn>
                <a:cxn ang="0">
                  <a:pos x="T2" y="T3"/>
                </a:cxn>
                <a:cxn ang="0">
                  <a:pos x="T4" y="T5"/>
                </a:cxn>
                <a:cxn ang="0">
                  <a:pos x="T6" y="T7"/>
                </a:cxn>
                <a:cxn ang="0">
                  <a:pos x="T8" y="T9"/>
                </a:cxn>
              </a:cxnLst>
              <a:rect l="0" t="0" r="r" b="b"/>
              <a:pathLst>
                <a:path w="16" h="15">
                  <a:moveTo>
                    <a:pt x="0" y="8"/>
                  </a:moveTo>
                  <a:cubicBezTo>
                    <a:pt x="0" y="12"/>
                    <a:pt x="4" y="15"/>
                    <a:pt x="8" y="15"/>
                  </a:cubicBezTo>
                  <a:cubicBezTo>
                    <a:pt x="12" y="15"/>
                    <a:pt x="16" y="12"/>
                    <a:pt x="16" y="8"/>
                  </a:cubicBezTo>
                  <a:cubicBezTo>
                    <a:pt x="16"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8" name="Freeform 255">
              <a:extLst>
                <a:ext uri="{FF2B5EF4-FFF2-40B4-BE49-F238E27FC236}">
                  <a16:creationId xmlns:a16="http://schemas.microsoft.com/office/drawing/2014/main" id="{AFBD95B0-D1A8-40E2-88B3-AC1698524E8C}"/>
                </a:ext>
              </a:extLst>
            </p:cNvPr>
            <p:cNvSpPr>
              <a:spLocks/>
            </p:cNvSpPr>
            <p:nvPr/>
          </p:nvSpPr>
          <p:spPr bwMode="auto">
            <a:xfrm>
              <a:off x="7664451" y="2024062"/>
              <a:ext cx="14287"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49" name="Freeform 256">
              <a:extLst>
                <a:ext uri="{FF2B5EF4-FFF2-40B4-BE49-F238E27FC236}">
                  <a16:creationId xmlns:a16="http://schemas.microsoft.com/office/drawing/2014/main" id="{18294D99-F1A7-44F2-9BCD-A157CD86E079}"/>
                </a:ext>
              </a:extLst>
            </p:cNvPr>
            <p:cNvSpPr>
              <a:spLocks/>
            </p:cNvSpPr>
            <p:nvPr/>
          </p:nvSpPr>
          <p:spPr bwMode="auto">
            <a:xfrm>
              <a:off x="7685088"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0" name="Oval 257">
              <a:extLst>
                <a:ext uri="{FF2B5EF4-FFF2-40B4-BE49-F238E27FC236}">
                  <a16:creationId xmlns:a16="http://schemas.microsoft.com/office/drawing/2014/main" id="{30046938-DD02-4326-A8DB-69F9D8C5B652}"/>
                </a:ext>
              </a:extLst>
            </p:cNvPr>
            <p:cNvSpPr>
              <a:spLocks noChangeArrowheads="1"/>
            </p:cNvSpPr>
            <p:nvPr/>
          </p:nvSpPr>
          <p:spPr bwMode="auto">
            <a:xfrm>
              <a:off x="7653338" y="1974850"/>
              <a:ext cx="55563"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1" name="Freeform 258">
              <a:extLst>
                <a:ext uri="{FF2B5EF4-FFF2-40B4-BE49-F238E27FC236}">
                  <a16:creationId xmlns:a16="http://schemas.microsoft.com/office/drawing/2014/main" id="{F47E22DB-A1C8-4A2F-BCF1-65476BE80406}"/>
                </a:ext>
              </a:extLst>
            </p:cNvPr>
            <p:cNvSpPr>
              <a:spLocks/>
            </p:cNvSpPr>
            <p:nvPr/>
          </p:nvSpPr>
          <p:spPr bwMode="auto">
            <a:xfrm>
              <a:off x="7612063"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2" name="Freeform 259">
              <a:extLst>
                <a:ext uri="{FF2B5EF4-FFF2-40B4-BE49-F238E27FC236}">
                  <a16:creationId xmlns:a16="http://schemas.microsoft.com/office/drawing/2014/main" id="{CA01E93F-E7D0-44D9-BA94-947CD991521F}"/>
                </a:ext>
              </a:extLst>
            </p:cNvPr>
            <p:cNvSpPr>
              <a:spLocks/>
            </p:cNvSpPr>
            <p:nvPr/>
          </p:nvSpPr>
          <p:spPr bwMode="auto">
            <a:xfrm>
              <a:off x="7632701"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3" name="Freeform 260">
              <a:extLst>
                <a:ext uri="{FF2B5EF4-FFF2-40B4-BE49-F238E27FC236}">
                  <a16:creationId xmlns:a16="http://schemas.microsoft.com/office/drawing/2014/main" id="{621D1677-4EE8-4319-A177-F957EA17BCBC}"/>
                </a:ext>
              </a:extLst>
            </p:cNvPr>
            <p:cNvSpPr>
              <a:spLocks/>
            </p:cNvSpPr>
            <p:nvPr/>
          </p:nvSpPr>
          <p:spPr bwMode="auto">
            <a:xfrm>
              <a:off x="76041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4" name="Freeform 261">
              <a:extLst>
                <a:ext uri="{FF2B5EF4-FFF2-40B4-BE49-F238E27FC236}">
                  <a16:creationId xmlns:a16="http://schemas.microsoft.com/office/drawing/2014/main" id="{B6D973F5-BE69-4873-9D26-B7DC4C42CF24}"/>
                </a:ext>
              </a:extLst>
            </p:cNvPr>
            <p:cNvSpPr>
              <a:spLocks/>
            </p:cNvSpPr>
            <p:nvPr/>
          </p:nvSpPr>
          <p:spPr bwMode="auto">
            <a:xfrm>
              <a:off x="7612063"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5" name="Freeform 262">
              <a:extLst>
                <a:ext uri="{FF2B5EF4-FFF2-40B4-BE49-F238E27FC236}">
                  <a16:creationId xmlns:a16="http://schemas.microsoft.com/office/drawing/2014/main" id="{FFA00BD3-029E-4FC0-B7F5-C915DE87AACB}"/>
                </a:ext>
              </a:extLst>
            </p:cNvPr>
            <p:cNvSpPr>
              <a:spLocks/>
            </p:cNvSpPr>
            <p:nvPr/>
          </p:nvSpPr>
          <p:spPr bwMode="auto">
            <a:xfrm>
              <a:off x="7632701"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6" name="Oval 263">
              <a:extLst>
                <a:ext uri="{FF2B5EF4-FFF2-40B4-BE49-F238E27FC236}">
                  <a16:creationId xmlns:a16="http://schemas.microsoft.com/office/drawing/2014/main" id="{2A31D4A8-393A-4862-97EC-B572F0EFC56F}"/>
                </a:ext>
              </a:extLst>
            </p:cNvPr>
            <p:cNvSpPr>
              <a:spLocks noChangeArrowheads="1"/>
            </p:cNvSpPr>
            <p:nvPr/>
          </p:nvSpPr>
          <p:spPr bwMode="auto">
            <a:xfrm>
              <a:off x="76041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7" name="Freeform 264">
              <a:extLst>
                <a:ext uri="{FF2B5EF4-FFF2-40B4-BE49-F238E27FC236}">
                  <a16:creationId xmlns:a16="http://schemas.microsoft.com/office/drawing/2014/main" id="{E921590D-4FF3-4412-86C0-D883D9535285}"/>
                </a:ext>
              </a:extLst>
            </p:cNvPr>
            <p:cNvSpPr>
              <a:spLocks/>
            </p:cNvSpPr>
            <p:nvPr/>
          </p:nvSpPr>
          <p:spPr bwMode="auto">
            <a:xfrm>
              <a:off x="7559676"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8" name="Freeform 265">
              <a:extLst>
                <a:ext uri="{FF2B5EF4-FFF2-40B4-BE49-F238E27FC236}">
                  <a16:creationId xmlns:a16="http://schemas.microsoft.com/office/drawing/2014/main" id="{784B5A05-6812-4546-91B6-C255FD3DCD22}"/>
                </a:ext>
              </a:extLst>
            </p:cNvPr>
            <p:cNvSpPr>
              <a:spLocks/>
            </p:cNvSpPr>
            <p:nvPr/>
          </p:nvSpPr>
          <p:spPr bwMode="auto">
            <a:xfrm>
              <a:off x="7583488"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59" name="Freeform 266">
              <a:extLst>
                <a:ext uri="{FF2B5EF4-FFF2-40B4-BE49-F238E27FC236}">
                  <a16:creationId xmlns:a16="http://schemas.microsoft.com/office/drawing/2014/main" id="{E5EE884C-7463-4419-9996-1E11C00158B1}"/>
                </a:ext>
              </a:extLst>
            </p:cNvPr>
            <p:cNvSpPr>
              <a:spLocks/>
            </p:cNvSpPr>
            <p:nvPr/>
          </p:nvSpPr>
          <p:spPr bwMode="auto">
            <a:xfrm>
              <a:off x="75517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0" name="Freeform 267">
              <a:extLst>
                <a:ext uri="{FF2B5EF4-FFF2-40B4-BE49-F238E27FC236}">
                  <a16:creationId xmlns:a16="http://schemas.microsoft.com/office/drawing/2014/main" id="{B3F1F566-FAB9-4C57-BBF1-588EE8C69A3F}"/>
                </a:ext>
              </a:extLst>
            </p:cNvPr>
            <p:cNvSpPr>
              <a:spLocks/>
            </p:cNvSpPr>
            <p:nvPr/>
          </p:nvSpPr>
          <p:spPr bwMode="auto">
            <a:xfrm>
              <a:off x="7559676"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1" name="Freeform 268">
              <a:extLst>
                <a:ext uri="{FF2B5EF4-FFF2-40B4-BE49-F238E27FC236}">
                  <a16:creationId xmlns:a16="http://schemas.microsoft.com/office/drawing/2014/main" id="{CC85F7AA-865D-4E3D-AE60-00933A36E055}"/>
                </a:ext>
              </a:extLst>
            </p:cNvPr>
            <p:cNvSpPr>
              <a:spLocks/>
            </p:cNvSpPr>
            <p:nvPr/>
          </p:nvSpPr>
          <p:spPr bwMode="auto">
            <a:xfrm>
              <a:off x="7583488"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2" name="Oval 269">
              <a:extLst>
                <a:ext uri="{FF2B5EF4-FFF2-40B4-BE49-F238E27FC236}">
                  <a16:creationId xmlns:a16="http://schemas.microsoft.com/office/drawing/2014/main" id="{1A57D963-A715-4582-B0BF-441FD52A7E22}"/>
                </a:ext>
              </a:extLst>
            </p:cNvPr>
            <p:cNvSpPr>
              <a:spLocks noChangeArrowheads="1"/>
            </p:cNvSpPr>
            <p:nvPr/>
          </p:nvSpPr>
          <p:spPr bwMode="auto">
            <a:xfrm>
              <a:off x="75517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3" name="Freeform 270">
              <a:extLst>
                <a:ext uri="{FF2B5EF4-FFF2-40B4-BE49-F238E27FC236}">
                  <a16:creationId xmlns:a16="http://schemas.microsoft.com/office/drawing/2014/main" id="{020779B3-AC45-4E57-BE0B-677E6EF25770}"/>
                </a:ext>
              </a:extLst>
            </p:cNvPr>
            <p:cNvSpPr>
              <a:spLocks/>
            </p:cNvSpPr>
            <p:nvPr/>
          </p:nvSpPr>
          <p:spPr bwMode="auto">
            <a:xfrm>
              <a:off x="7510463" y="2105026"/>
              <a:ext cx="17463"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2 w 5"/>
                <a:gd name="T11" fmla="*/ 9 h 18"/>
                <a:gd name="T12" fmla="*/ 2 w 5"/>
                <a:gd name="T13" fmla="*/ 8 h 18"/>
                <a:gd name="T14" fmla="*/ 0 w 5"/>
                <a:gd name="T15" fmla="*/ 5 h 18"/>
                <a:gd name="T16" fmla="*/ 3 w 5"/>
                <a:gd name="T17" fmla="*/ 1 h 18"/>
                <a:gd name="T18" fmla="*/ 3 w 5"/>
                <a:gd name="T19" fmla="*/ 0 h 18"/>
                <a:gd name="T20" fmla="*/ 4 w 5"/>
                <a:gd name="T21" fmla="*/ 3 h 18"/>
                <a:gd name="T22" fmla="*/ 3 w 5"/>
                <a:gd name="T23" fmla="*/ 3 h 18"/>
                <a:gd name="T24" fmla="*/ 2 w 5"/>
                <a:gd name="T25" fmla="*/ 5 h 18"/>
                <a:gd name="T26" fmla="*/ 2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4" name="Freeform 271">
              <a:extLst>
                <a:ext uri="{FF2B5EF4-FFF2-40B4-BE49-F238E27FC236}">
                  <a16:creationId xmlns:a16="http://schemas.microsoft.com/office/drawing/2014/main" id="{19FFDA3B-0C2C-4D21-B4A2-777564218EAC}"/>
                </a:ext>
              </a:extLst>
            </p:cNvPr>
            <p:cNvSpPr>
              <a:spLocks/>
            </p:cNvSpPr>
            <p:nvPr/>
          </p:nvSpPr>
          <p:spPr bwMode="auto">
            <a:xfrm>
              <a:off x="7531101"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5" name="Freeform 272">
              <a:extLst>
                <a:ext uri="{FF2B5EF4-FFF2-40B4-BE49-F238E27FC236}">
                  <a16:creationId xmlns:a16="http://schemas.microsoft.com/office/drawing/2014/main" id="{C0245E3F-0CCB-4A31-817C-0661D46E4AC5}"/>
                </a:ext>
              </a:extLst>
            </p:cNvPr>
            <p:cNvSpPr>
              <a:spLocks/>
            </p:cNvSpPr>
            <p:nvPr/>
          </p:nvSpPr>
          <p:spPr bwMode="auto">
            <a:xfrm>
              <a:off x="75025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6" name="Freeform 273">
              <a:extLst>
                <a:ext uri="{FF2B5EF4-FFF2-40B4-BE49-F238E27FC236}">
                  <a16:creationId xmlns:a16="http://schemas.microsoft.com/office/drawing/2014/main" id="{CB5DA34D-492A-4054-9C4C-35DFFC24EC91}"/>
                </a:ext>
              </a:extLst>
            </p:cNvPr>
            <p:cNvSpPr>
              <a:spLocks/>
            </p:cNvSpPr>
            <p:nvPr/>
          </p:nvSpPr>
          <p:spPr bwMode="auto">
            <a:xfrm>
              <a:off x="7510463" y="2024062"/>
              <a:ext cx="17463"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2 w 5"/>
                <a:gd name="T11" fmla="*/ 9 h 17"/>
                <a:gd name="T12" fmla="*/ 2 w 5"/>
                <a:gd name="T13" fmla="*/ 9 h 17"/>
                <a:gd name="T14" fmla="*/ 0 w 5"/>
                <a:gd name="T15" fmla="*/ 13 h 17"/>
                <a:gd name="T16" fmla="*/ 3 w 5"/>
                <a:gd name="T17" fmla="*/ 16 h 17"/>
                <a:gd name="T18" fmla="*/ 3 w 5"/>
                <a:gd name="T19" fmla="*/ 17 h 17"/>
                <a:gd name="T20" fmla="*/ 4 w 5"/>
                <a:gd name="T21" fmla="*/ 15 h 17"/>
                <a:gd name="T22" fmla="*/ 3 w 5"/>
                <a:gd name="T23" fmla="*/ 14 h 17"/>
                <a:gd name="T24" fmla="*/ 2 w 5"/>
                <a:gd name="T25" fmla="*/ 13 h 17"/>
                <a:gd name="T26" fmla="*/ 2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7" name="Freeform 274">
              <a:extLst>
                <a:ext uri="{FF2B5EF4-FFF2-40B4-BE49-F238E27FC236}">
                  <a16:creationId xmlns:a16="http://schemas.microsoft.com/office/drawing/2014/main" id="{11289984-443D-4A2C-BEE4-C7D74443FD24}"/>
                </a:ext>
              </a:extLst>
            </p:cNvPr>
            <p:cNvSpPr>
              <a:spLocks/>
            </p:cNvSpPr>
            <p:nvPr/>
          </p:nvSpPr>
          <p:spPr bwMode="auto">
            <a:xfrm>
              <a:off x="7531101"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8" name="Oval 275">
              <a:extLst>
                <a:ext uri="{FF2B5EF4-FFF2-40B4-BE49-F238E27FC236}">
                  <a16:creationId xmlns:a16="http://schemas.microsoft.com/office/drawing/2014/main" id="{37729AF7-7885-4E60-9A36-C7CFE99AF105}"/>
                </a:ext>
              </a:extLst>
            </p:cNvPr>
            <p:cNvSpPr>
              <a:spLocks noChangeArrowheads="1"/>
            </p:cNvSpPr>
            <p:nvPr/>
          </p:nvSpPr>
          <p:spPr bwMode="auto">
            <a:xfrm>
              <a:off x="75025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69" name="Freeform 276">
              <a:extLst>
                <a:ext uri="{FF2B5EF4-FFF2-40B4-BE49-F238E27FC236}">
                  <a16:creationId xmlns:a16="http://schemas.microsoft.com/office/drawing/2014/main" id="{08241FF8-2C5E-4F54-B8A3-2FF0B395C680}"/>
                </a:ext>
              </a:extLst>
            </p:cNvPr>
            <p:cNvSpPr>
              <a:spLocks/>
            </p:cNvSpPr>
            <p:nvPr/>
          </p:nvSpPr>
          <p:spPr bwMode="auto">
            <a:xfrm>
              <a:off x="7458076"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0" name="Freeform 277">
              <a:extLst>
                <a:ext uri="{FF2B5EF4-FFF2-40B4-BE49-F238E27FC236}">
                  <a16:creationId xmlns:a16="http://schemas.microsoft.com/office/drawing/2014/main" id="{338CF429-3176-4C0E-A1CD-83D891E7B395}"/>
                </a:ext>
              </a:extLst>
            </p:cNvPr>
            <p:cNvSpPr>
              <a:spLocks/>
            </p:cNvSpPr>
            <p:nvPr/>
          </p:nvSpPr>
          <p:spPr bwMode="auto">
            <a:xfrm>
              <a:off x="7481888" y="2105026"/>
              <a:ext cx="14288"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2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1" name="Freeform 278">
              <a:extLst>
                <a:ext uri="{FF2B5EF4-FFF2-40B4-BE49-F238E27FC236}">
                  <a16:creationId xmlns:a16="http://schemas.microsoft.com/office/drawing/2014/main" id="{641CE039-CB59-4C2C-A2D2-5702F71F4316}"/>
                </a:ext>
              </a:extLst>
            </p:cNvPr>
            <p:cNvSpPr>
              <a:spLocks/>
            </p:cNvSpPr>
            <p:nvPr/>
          </p:nvSpPr>
          <p:spPr bwMode="auto">
            <a:xfrm>
              <a:off x="74501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2" name="Freeform 279">
              <a:extLst>
                <a:ext uri="{FF2B5EF4-FFF2-40B4-BE49-F238E27FC236}">
                  <a16:creationId xmlns:a16="http://schemas.microsoft.com/office/drawing/2014/main" id="{CB69FFF2-640F-402B-85D5-B256601B47E7}"/>
                </a:ext>
              </a:extLst>
            </p:cNvPr>
            <p:cNvSpPr>
              <a:spLocks/>
            </p:cNvSpPr>
            <p:nvPr/>
          </p:nvSpPr>
          <p:spPr bwMode="auto">
            <a:xfrm>
              <a:off x="7458076"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3" name="Freeform 280">
              <a:extLst>
                <a:ext uri="{FF2B5EF4-FFF2-40B4-BE49-F238E27FC236}">
                  <a16:creationId xmlns:a16="http://schemas.microsoft.com/office/drawing/2014/main" id="{9CF9C4E7-A786-4B8D-B89D-48A6471C934B}"/>
                </a:ext>
              </a:extLst>
            </p:cNvPr>
            <p:cNvSpPr>
              <a:spLocks/>
            </p:cNvSpPr>
            <p:nvPr/>
          </p:nvSpPr>
          <p:spPr bwMode="auto">
            <a:xfrm>
              <a:off x="7481888" y="2024062"/>
              <a:ext cx="14288"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2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4" name="Oval 281">
              <a:extLst>
                <a:ext uri="{FF2B5EF4-FFF2-40B4-BE49-F238E27FC236}">
                  <a16:creationId xmlns:a16="http://schemas.microsoft.com/office/drawing/2014/main" id="{77ECFB19-88BF-41B6-A206-D8F370A69999}"/>
                </a:ext>
              </a:extLst>
            </p:cNvPr>
            <p:cNvSpPr>
              <a:spLocks noChangeArrowheads="1"/>
            </p:cNvSpPr>
            <p:nvPr/>
          </p:nvSpPr>
          <p:spPr bwMode="auto">
            <a:xfrm>
              <a:off x="74501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5" name="Freeform 282">
              <a:extLst>
                <a:ext uri="{FF2B5EF4-FFF2-40B4-BE49-F238E27FC236}">
                  <a16:creationId xmlns:a16="http://schemas.microsoft.com/office/drawing/2014/main" id="{5AD97C1F-79E5-4834-835B-EDD3E6D9C877}"/>
                </a:ext>
              </a:extLst>
            </p:cNvPr>
            <p:cNvSpPr>
              <a:spLocks/>
            </p:cNvSpPr>
            <p:nvPr/>
          </p:nvSpPr>
          <p:spPr bwMode="auto">
            <a:xfrm>
              <a:off x="7408863"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6" name="Freeform 283">
              <a:extLst>
                <a:ext uri="{FF2B5EF4-FFF2-40B4-BE49-F238E27FC236}">
                  <a16:creationId xmlns:a16="http://schemas.microsoft.com/office/drawing/2014/main" id="{C4C813D1-4D91-4983-9470-6D0422911BDB}"/>
                </a:ext>
              </a:extLst>
            </p:cNvPr>
            <p:cNvSpPr>
              <a:spLocks/>
            </p:cNvSpPr>
            <p:nvPr/>
          </p:nvSpPr>
          <p:spPr bwMode="auto">
            <a:xfrm>
              <a:off x="7429501"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7" name="Freeform 284">
              <a:extLst>
                <a:ext uri="{FF2B5EF4-FFF2-40B4-BE49-F238E27FC236}">
                  <a16:creationId xmlns:a16="http://schemas.microsoft.com/office/drawing/2014/main" id="{81C0158D-7419-4B68-A029-D7EFE6427B1C}"/>
                </a:ext>
              </a:extLst>
            </p:cNvPr>
            <p:cNvSpPr>
              <a:spLocks/>
            </p:cNvSpPr>
            <p:nvPr/>
          </p:nvSpPr>
          <p:spPr bwMode="auto">
            <a:xfrm>
              <a:off x="74009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8" name="Freeform 285">
              <a:extLst>
                <a:ext uri="{FF2B5EF4-FFF2-40B4-BE49-F238E27FC236}">
                  <a16:creationId xmlns:a16="http://schemas.microsoft.com/office/drawing/2014/main" id="{B4CCC4F4-4356-4C96-A022-9B648A96560D}"/>
                </a:ext>
              </a:extLst>
            </p:cNvPr>
            <p:cNvSpPr>
              <a:spLocks/>
            </p:cNvSpPr>
            <p:nvPr/>
          </p:nvSpPr>
          <p:spPr bwMode="auto">
            <a:xfrm>
              <a:off x="7408863"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79" name="Freeform 286">
              <a:extLst>
                <a:ext uri="{FF2B5EF4-FFF2-40B4-BE49-F238E27FC236}">
                  <a16:creationId xmlns:a16="http://schemas.microsoft.com/office/drawing/2014/main" id="{6C02A25F-2D36-4D3D-848E-F430EBAD2909}"/>
                </a:ext>
              </a:extLst>
            </p:cNvPr>
            <p:cNvSpPr>
              <a:spLocks/>
            </p:cNvSpPr>
            <p:nvPr/>
          </p:nvSpPr>
          <p:spPr bwMode="auto">
            <a:xfrm>
              <a:off x="7429501"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0" name="Oval 287">
              <a:extLst>
                <a:ext uri="{FF2B5EF4-FFF2-40B4-BE49-F238E27FC236}">
                  <a16:creationId xmlns:a16="http://schemas.microsoft.com/office/drawing/2014/main" id="{D07E046C-78C9-4E23-89D9-8026C692722E}"/>
                </a:ext>
              </a:extLst>
            </p:cNvPr>
            <p:cNvSpPr>
              <a:spLocks noChangeArrowheads="1"/>
            </p:cNvSpPr>
            <p:nvPr/>
          </p:nvSpPr>
          <p:spPr bwMode="auto">
            <a:xfrm>
              <a:off x="74009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1" name="Freeform 288">
              <a:extLst>
                <a:ext uri="{FF2B5EF4-FFF2-40B4-BE49-F238E27FC236}">
                  <a16:creationId xmlns:a16="http://schemas.microsoft.com/office/drawing/2014/main" id="{68980FD1-DA50-43F3-8347-61CC14E38121}"/>
                </a:ext>
              </a:extLst>
            </p:cNvPr>
            <p:cNvSpPr>
              <a:spLocks/>
            </p:cNvSpPr>
            <p:nvPr/>
          </p:nvSpPr>
          <p:spPr bwMode="auto">
            <a:xfrm>
              <a:off x="7356476"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2" name="Freeform 289">
              <a:extLst>
                <a:ext uri="{FF2B5EF4-FFF2-40B4-BE49-F238E27FC236}">
                  <a16:creationId xmlns:a16="http://schemas.microsoft.com/office/drawing/2014/main" id="{D56CA7D6-A51D-4903-8736-C10EFDF911A0}"/>
                </a:ext>
              </a:extLst>
            </p:cNvPr>
            <p:cNvSpPr>
              <a:spLocks/>
            </p:cNvSpPr>
            <p:nvPr/>
          </p:nvSpPr>
          <p:spPr bwMode="auto">
            <a:xfrm>
              <a:off x="7377113" y="2105026"/>
              <a:ext cx="17463" cy="63500"/>
            </a:xfrm>
            <a:custGeom>
              <a:avLst/>
              <a:gdLst>
                <a:gd name="T0" fmla="*/ 1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3" name="Freeform 290">
              <a:extLst>
                <a:ext uri="{FF2B5EF4-FFF2-40B4-BE49-F238E27FC236}">
                  <a16:creationId xmlns:a16="http://schemas.microsoft.com/office/drawing/2014/main" id="{988596E2-CA4B-40B5-948F-A8FB9BE38605}"/>
                </a:ext>
              </a:extLst>
            </p:cNvPr>
            <p:cNvSpPr>
              <a:spLocks/>
            </p:cNvSpPr>
            <p:nvPr/>
          </p:nvSpPr>
          <p:spPr bwMode="auto">
            <a:xfrm>
              <a:off x="73485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4" name="Freeform 291">
              <a:extLst>
                <a:ext uri="{FF2B5EF4-FFF2-40B4-BE49-F238E27FC236}">
                  <a16:creationId xmlns:a16="http://schemas.microsoft.com/office/drawing/2014/main" id="{C09193D2-48FD-4E14-9CD5-FE1A908EDE61}"/>
                </a:ext>
              </a:extLst>
            </p:cNvPr>
            <p:cNvSpPr>
              <a:spLocks/>
            </p:cNvSpPr>
            <p:nvPr/>
          </p:nvSpPr>
          <p:spPr bwMode="auto">
            <a:xfrm>
              <a:off x="7356476"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5" name="Freeform 292">
              <a:extLst>
                <a:ext uri="{FF2B5EF4-FFF2-40B4-BE49-F238E27FC236}">
                  <a16:creationId xmlns:a16="http://schemas.microsoft.com/office/drawing/2014/main" id="{1B9751F5-3AD3-49CC-AE62-424E1FCDE9E6}"/>
                </a:ext>
              </a:extLst>
            </p:cNvPr>
            <p:cNvSpPr>
              <a:spLocks/>
            </p:cNvSpPr>
            <p:nvPr/>
          </p:nvSpPr>
          <p:spPr bwMode="auto">
            <a:xfrm>
              <a:off x="7377113" y="2024062"/>
              <a:ext cx="17463" cy="60325"/>
            </a:xfrm>
            <a:custGeom>
              <a:avLst/>
              <a:gdLst>
                <a:gd name="T0" fmla="*/ 1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6" name="Oval 293">
              <a:extLst>
                <a:ext uri="{FF2B5EF4-FFF2-40B4-BE49-F238E27FC236}">
                  <a16:creationId xmlns:a16="http://schemas.microsoft.com/office/drawing/2014/main" id="{6A488A92-17B2-4712-9CB5-2A11CC1F3D55}"/>
                </a:ext>
              </a:extLst>
            </p:cNvPr>
            <p:cNvSpPr>
              <a:spLocks noChangeArrowheads="1"/>
            </p:cNvSpPr>
            <p:nvPr/>
          </p:nvSpPr>
          <p:spPr bwMode="auto">
            <a:xfrm>
              <a:off x="73485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7" name="Freeform 294">
              <a:extLst>
                <a:ext uri="{FF2B5EF4-FFF2-40B4-BE49-F238E27FC236}">
                  <a16:creationId xmlns:a16="http://schemas.microsoft.com/office/drawing/2014/main" id="{FC4DF2CB-973E-4BD1-9886-578E3DE7DCA9}"/>
                </a:ext>
              </a:extLst>
            </p:cNvPr>
            <p:cNvSpPr>
              <a:spLocks/>
            </p:cNvSpPr>
            <p:nvPr/>
          </p:nvSpPr>
          <p:spPr bwMode="auto">
            <a:xfrm>
              <a:off x="7307263"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8" name="Freeform 295">
              <a:extLst>
                <a:ext uri="{FF2B5EF4-FFF2-40B4-BE49-F238E27FC236}">
                  <a16:creationId xmlns:a16="http://schemas.microsoft.com/office/drawing/2014/main" id="{3F7E6DDD-02BE-4EFC-8D39-F6EAAE3B166A}"/>
                </a:ext>
              </a:extLst>
            </p:cNvPr>
            <p:cNvSpPr>
              <a:spLocks/>
            </p:cNvSpPr>
            <p:nvPr/>
          </p:nvSpPr>
          <p:spPr bwMode="auto">
            <a:xfrm>
              <a:off x="7327901"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89" name="Freeform 296">
              <a:extLst>
                <a:ext uri="{FF2B5EF4-FFF2-40B4-BE49-F238E27FC236}">
                  <a16:creationId xmlns:a16="http://schemas.microsoft.com/office/drawing/2014/main" id="{18D8A0EB-C095-4952-AB5F-D76BAF44A62B}"/>
                </a:ext>
              </a:extLst>
            </p:cNvPr>
            <p:cNvSpPr>
              <a:spLocks/>
            </p:cNvSpPr>
            <p:nvPr/>
          </p:nvSpPr>
          <p:spPr bwMode="auto">
            <a:xfrm>
              <a:off x="7296151" y="2160588"/>
              <a:ext cx="55562" cy="52388"/>
            </a:xfrm>
            <a:custGeom>
              <a:avLst/>
              <a:gdLst>
                <a:gd name="T0" fmla="*/ 1 w 16"/>
                <a:gd name="T1" fmla="*/ 8 h 15"/>
                <a:gd name="T2" fmla="*/ 8 w 16"/>
                <a:gd name="T3" fmla="*/ 15 h 15"/>
                <a:gd name="T4" fmla="*/ 16 w 16"/>
                <a:gd name="T5" fmla="*/ 8 h 15"/>
                <a:gd name="T6" fmla="*/ 8 w 16"/>
                <a:gd name="T7" fmla="*/ 0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12"/>
                    <a:pt x="4" y="15"/>
                    <a:pt x="8" y="15"/>
                  </a:cubicBezTo>
                  <a:cubicBezTo>
                    <a:pt x="12" y="15"/>
                    <a:pt x="16" y="12"/>
                    <a:pt x="16" y="8"/>
                  </a:cubicBezTo>
                  <a:cubicBezTo>
                    <a:pt x="16" y="4"/>
                    <a:pt x="12" y="0"/>
                    <a:pt x="8" y="0"/>
                  </a:cubicBezTo>
                  <a:cubicBezTo>
                    <a:pt x="4" y="0"/>
                    <a:pt x="1" y="3"/>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0" name="Freeform 297">
              <a:extLst>
                <a:ext uri="{FF2B5EF4-FFF2-40B4-BE49-F238E27FC236}">
                  <a16:creationId xmlns:a16="http://schemas.microsoft.com/office/drawing/2014/main" id="{680EBFF0-F6B3-4804-BE86-5170E97783F0}"/>
                </a:ext>
              </a:extLst>
            </p:cNvPr>
            <p:cNvSpPr>
              <a:spLocks/>
            </p:cNvSpPr>
            <p:nvPr/>
          </p:nvSpPr>
          <p:spPr bwMode="auto">
            <a:xfrm>
              <a:off x="7307263"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1" name="Freeform 298">
              <a:extLst>
                <a:ext uri="{FF2B5EF4-FFF2-40B4-BE49-F238E27FC236}">
                  <a16:creationId xmlns:a16="http://schemas.microsoft.com/office/drawing/2014/main" id="{C8A5EE68-1DD2-46B5-879E-41C43E0F9100}"/>
                </a:ext>
              </a:extLst>
            </p:cNvPr>
            <p:cNvSpPr>
              <a:spLocks/>
            </p:cNvSpPr>
            <p:nvPr/>
          </p:nvSpPr>
          <p:spPr bwMode="auto">
            <a:xfrm>
              <a:off x="7327901"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2" name="Freeform 299">
              <a:extLst>
                <a:ext uri="{FF2B5EF4-FFF2-40B4-BE49-F238E27FC236}">
                  <a16:creationId xmlns:a16="http://schemas.microsoft.com/office/drawing/2014/main" id="{352DAF59-85EF-4A91-92EC-722D243D19C5}"/>
                </a:ext>
              </a:extLst>
            </p:cNvPr>
            <p:cNvSpPr>
              <a:spLocks/>
            </p:cNvSpPr>
            <p:nvPr/>
          </p:nvSpPr>
          <p:spPr bwMode="auto">
            <a:xfrm>
              <a:off x="7296151" y="1974850"/>
              <a:ext cx="55562" cy="52387"/>
            </a:xfrm>
            <a:custGeom>
              <a:avLst/>
              <a:gdLst>
                <a:gd name="T0" fmla="*/ 1 w 16"/>
                <a:gd name="T1" fmla="*/ 8 h 15"/>
                <a:gd name="T2" fmla="*/ 8 w 16"/>
                <a:gd name="T3" fmla="*/ 0 h 15"/>
                <a:gd name="T4" fmla="*/ 16 w 16"/>
                <a:gd name="T5" fmla="*/ 8 h 15"/>
                <a:gd name="T6" fmla="*/ 8 w 16"/>
                <a:gd name="T7" fmla="*/ 15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4"/>
                    <a:pt x="4" y="0"/>
                    <a:pt x="8" y="0"/>
                  </a:cubicBezTo>
                  <a:cubicBezTo>
                    <a:pt x="12" y="0"/>
                    <a:pt x="16" y="4"/>
                    <a:pt x="16" y="8"/>
                  </a:cubicBezTo>
                  <a:cubicBezTo>
                    <a:pt x="16" y="12"/>
                    <a:pt x="12" y="15"/>
                    <a:pt x="8" y="15"/>
                  </a:cubicBezTo>
                  <a:cubicBezTo>
                    <a:pt x="4" y="15"/>
                    <a:pt x="1" y="12"/>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3" name="Freeform 300">
              <a:extLst>
                <a:ext uri="{FF2B5EF4-FFF2-40B4-BE49-F238E27FC236}">
                  <a16:creationId xmlns:a16="http://schemas.microsoft.com/office/drawing/2014/main" id="{B65018BA-4B75-4FFC-89E4-BAA1EAC6ACF8}"/>
                </a:ext>
              </a:extLst>
            </p:cNvPr>
            <p:cNvSpPr>
              <a:spLocks/>
            </p:cNvSpPr>
            <p:nvPr/>
          </p:nvSpPr>
          <p:spPr bwMode="auto">
            <a:xfrm>
              <a:off x="7253288" y="2105026"/>
              <a:ext cx="19050"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4" name="Freeform 301">
              <a:extLst>
                <a:ext uri="{FF2B5EF4-FFF2-40B4-BE49-F238E27FC236}">
                  <a16:creationId xmlns:a16="http://schemas.microsoft.com/office/drawing/2014/main" id="{7B31612C-655B-4532-AFB2-8BC6FB4819E9}"/>
                </a:ext>
              </a:extLst>
            </p:cNvPr>
            <p:cNvSpPr>
              <a:spLocks/>
            </p:cNvSpPr>
            <p:nvPr/>
          </p:nvSpPr>
          <p:spPr bwMode="auto">
            <a:xfrm>
              <a:off x="7275513"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5" name="Freeform 302">
              <a:extLst>
                <a:ext uri="{FF2B5EF4-FFF2-40B4-BE49-F238E27FC236}">
                  <a16:creationId xmlns:a16="http://schemas.microsoft.com/office/drawing/2014/main" id="{13852826-DF2F-4925-8B75-F6BAD763EBF1}"/>
                </a:ext>
              </a:extLst>
            </p:cNvPr>
            <p:cNvSpPr>
              <a:spLocks/>
            </p:cNvSpPr>
            <p:nvPr/>
          </p:nvSpPr>
          <p:spPr bwMode="auto">
            <a:xfrm>
              <a:off x="72469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6" name="Freeform 303">
              <a:extLst>
                <a:ext uri="{FF2B5EF4-FFF2-40B4-BE49-F238E27FC236}">
                  <a16:creationId xmlns:a16="http://schemas.microsoft.com/office/drawing/2014/main" id="{0271CAC6-BA9F-4B43-8708-CCD180E66B39}"/>
                </a:ext>
              </a:extLst>
            </p:cNvPr>
            <p:cNvSpPr>
              <a:spLocks/>
            </p:cNvSpPr>
            <p:nvPr/>
          </p:nvSpPr>
          <p:spPr bwMode="auto">
            <a:xfrm>
              <a:off x="7253288" y="2024062"/>
              <a:ext cx="19050"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7" name="Freeform 304">
              <a:extLst>
                <a:ext uri="{FF2B5EF4-FFF2-40B4-BE49-F238E27FC236}">
                  <a16:creationId xmlns:a16="http://schemas.microsoft.com/office/drawing/2014/main" id="{7595F432-6026-45F9-9A32-B07C5BB989EA}"/>
                </a:ext>
              </a:extLst>
            </p:cNvPr>
            <p:cNvSpPr>
              <a:spLocks/>
            </p:cNvSpPr>
            <p:nvPr/>
          </p:nvSpPr>
          <p:spPr bwMode="auto">
            <a:xfrm>
              <a:off x="7275513"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8" name="Oval 305">
              <a:extLst>
                <a:ext uri="{FF2B5EF4-FFF2-40B4-BE49-F238E27FC236}">
                  <a16:creationId xmlns:a16="http://schemas.microsoft.com/office/drawing/2014/main" id="{78F73AF2-7BDF-4688-BC13-EFBDC67E7507}"/>
                </a:ext>
              </a:extLst>
            </p:cNvPr>
            <p:cNvSpPr>
              <a:spLocks noChangeArrowheads="1"/>
            </p:cNvSpPr>
            <p:nvPr/>
          </p:nvSpPr>
          <p:spPr bwMode="auto">
            <a:xfrm>
              <a:off x="72469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599" name="Freeform 306">
              <a:extLst>
                <a:ext uri="{FF2B5EF4-FFF2-40B4-BE49-F238E27FC236}">
                  <a16:creationId xmlns:a16="http://schemas.microsoft.com/office/drawing/2014/main" id="{2427B75B-DCE5-4624-8C53-AC488EB54E7A}"/>
                </a:ext>
              </a:extLst>
            </p:cNvPr>
            <p:cNvSpPr>
              <a:spLocks/>
            </p:cNvSpPr>
            <p:nvPr/>
          </p:nvSpPr>
          <p:spPr bwMode="auto">
            <a:xfrm>
              <a:off x="72009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3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0" name="Freeform 307">
              <a:extLst>
                <a:ext uri="{FF2B5EF4-FFF2-40B4-BE49-F238E27FC236}">
                  <a16:creationId xmlns:a16="http://schemas.microsoft.com/office/drawing/2014/main" id="{6E9BBCA5-0349-4CD7-982D-DAF2E81A49EF}"/>
                </a:ext>
              </a:extLst>
            </p:cNvPr>
            <p:cNvSpPr>
              <a:spLocks/>
            </p:cNvSpPr>
            <p:nvPr/>
          </p:nvSpPr>
          <p:spPr bwMode="auto">
            <a:xfrm>
              <a:off x="7226301"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1" name="Freeform 308">
              <a:extLst>
                <a:ext uri="{FF2B5EF4-FFF2-40B4-BE49-F238E27FC236}">
                  <a16:creationId xmlns:a16="http://schemas.microsoft.com/office/drawing/2014/main" id="{834985D2-CEC8-4889-B836-34A3E70E57BF}"/>
                </a:ext>
              </a:extLst>
            </p:cNvPr>
            <p:cNvSpPr>
              <a:spLocks/>
            </p:cNvSpPr>
            <p:nvPr/>
          </p:nvSpPr>
          <p:spPr bwMode="auto">
            <a:xfrm>
              <a:off x="71945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2" name="Freeform 309">
              <a:extLst>
                <a:ext uri="{FF2B5EF4-FFF2-40B4-BE49-F238E27FC236}">
                  <a16:creationId xmlns:a16="http://schemas.microsoft.com/office/drawing/2014/main" id="{51A7E72A-D5CB-4F0A-A8AF-939D0C316B69}"/>
                </a:ext>
              </a:extLst>
            </p:cNvPr>
            <p:cNvSpPr>
              <a:spLocks/>
            </p:cNvSpPr>
            <p:nvPr/>
          </p:nvSpPr>
          <p:spPr bwMode="auto">
            <a:xfrm>
              <a:off x="72009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3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3" name="Freeform 310">
              <a:extLst>
                <a:ext uri="{FF2B5EF4-FFF2-40B4-BE49-F238E27FC236}">
                  <a16:creationId xmlns:a16="http://schemas.microsoft.com/office/drawing/2014/main" id="{8C77EF9E-74B9-437A-B54F-32798F2E0970}"/>
                </a:ext>
              </a:extLst>
            </p:cNvPr>
            <p:cNvSpPr>
              <a:spLocks/>
            </p:cNvSpPr>
            <p:nvPr/>
          </p:nvSpPr>
          <p:spPr bwMode="auto">
            <a:xfrm>
              <a:off x="7226301"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4" name="Oval 311">
              <a:extLst>
                <a:ext uri="{FF2B5EF4-FFF2-40B4-BE49-F238E27FC236}">
                  <a16:creationId xmlns:a16="http://schemas.microsoft.com/office/drawing/2014/main" id="{93791A6E-AB11-46DC-B5AF-8C6F0F03F7FF}"/>
                </a:ext>
              </a:extLst>
            </p:cNvPr>
            <p:cNvSpPr>
              <a:spLocks noChangeArrowheads="1"/>
            </p:cNvSpPr>
            <p:nvPr/>
          </p:nvSpPr>
          <p:spPr bwMode="auto">
            <a:xfrm>
              <a:off x="71945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5" name="Freeform 312">
              <a:extLst>
                <a:ext uri="{FF2B5EF4-FFF2-40B4-BE49-F238E27FC236}">
                  <a16:creationId xmlns:a16="http://schemas.microsoft.com/office/drawing/2014/main" id="{5E3040FF-7A27-40AF-B540-339AB16188CB}"/>
                </a:ext>
              </a:extLst>
            </p:cNvPr>
            <p:cNvSpPr>
              <a:spLocks/>
            </p:cNvSpPr>
            <p:nvPr/>
          </p:nvSpPr>
          <p:spPr bwMode="auto">
            <a:xfrm>
              <a:off x="7151688" y="2105026"/>
              <a:ext cx="19050"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6" name="Freeform 313">
              <a:extLst>
                <a:ext uri="{FF2B5EF4-FFF2-40B4-BE49-F238E27FC236}">
                  <a16:creationId xmlns:a16="http://schemas.microsoft.com/office/drawing/2014/main" id="{7D81CF3B-31C1-4156-ADCE-AF13E30F5592}"/>
                </a:ext>
              </a:extLst>
            </p:cNvPr>
            <p:cNvSpPr>
              <a:spLocks/>
            </p:cNvSpPr>
            <p:nvPr/>
          </p:nvSpPr>
          <p:spPr bwMode="auto">
            <a:xfrm>
              <a:off x="71739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7" name="Freeform 314">
              <a:extLst>
                <a:ext uri="{FF2B5EF4-FFF2-40B4-BE49-F238E27FC236}">
                  <a16:creationId xmlns:a16="http://schemas.microsoft.com/office/drawing/2014/main" id="{A1BC0B0A-A2D4-4444-9FEE-295B489BEE05}"/>
                </a:ext>
              </a:extLst>
            </p:cNvPr>
            <p:cNvSpPr>
              <a:spLocks/>
            </p:cNvSpPr>
            <p:nvPr/>
          </p:nvSpPr>
          <p:spPr bwMode="auto">
            <a:xfrm>
              <a:off x="71453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8" name="Freeform 315">
              <a:extLst>
                <a:ext uri="{FF2B5EF4-FFF2-40B4-BE49-F238E27FC236}">
                  <a16:creationId xmlns:a16="http://schemas.microsoft.com/office/drawing/2014/main" id="{430CCC60-46F0-465D-BB6D-38EC1D10018E}"/>
                </a:ext>
              </a:extLst>
            </p:cNvPr>
            <p:cNvSpPr>
              <a:spLocks/>
            </p:cNvSpPr>
            <p:nvPr/>
          </p:nvSpPr>
          <p:spPr bwMode="auto">
            <a:xfrm>
              <a:off x="7151688" y="2024062"/>
              <a:ext cx="19050"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09" name="Freeform 316">
              <a:extLst>
                <a:ext uri="{FF2B5EF4-FFF2-40B4-BE49-F238E27FC236}">
                  <a16:creationId xmlns:a16="http://schemas.microsoft.com/office/drawing/2014/main" id="{85696730-D1A5-49EB-9737-F5A55E1572A6}"/>
                </a:ext>
              </a:extLst>
            </p:cNvPr>
            <p:cNvSpPr>
              <a:spLocks/>
            </p:cNvSpPr>
            <p:nvPr/>
          </p:nvSpPr>
          <p:spPr bwMode="auto">
            <a:xfrm>
              <a:off x="71739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0" name="Freeform 317">
              <a:extLst>
                <a:ext uri="{FF2B5EF4-FFF2-40B4-BE49-F238E27FC236}">
                  <a16:creationId xmlns:a16="http://schemas.microsoft.com/office/drawing/2014/main" id="{AC15E6D0-99E7-4C95-93E2-CF81E8F98770}"/>
                </a:ext>
              </a:extLst>
            </p:cNvPr>
            <p:cNvSpPr>
              <a:spLocks/>
            </p:cNvSpPr>
            <p:nvPr/>
          </p:nvSpPr>
          <p:spPr bwMode="auto">
            <a:xfrm>
              <a:off x="7145338" y="1974850"/>
              <a:ext cx="52388" cy="52387"/>
            </a:xfrm>
            <a:custGeom>
              <a:avLst/>
              <a:gdLst>
                <a:gd name="T0" fmla="*/ 0 w 15"/>
                <a:gd name="T1" fmla="*/ 8 h 15"/>
                <a:gd name="T2" fmla="*/ 7 w 15"/>
                <a:gd name="T3" fmla="*/ 0 h 15"/>
                <a:gd name="T4" fmla="*/ 15 w 15"/>
                <a:gd name="T5" fmla="*/ 8 h 15"/>
                <a:gd name="T6" fmla="*/ 7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1" y="0"/>
                    <a:pt x="15" y="4"/>
                    <a:pt x="15" y="8"/>
                  </a:cubicBezTo>
                  <a:cubicBezTo>
                    <a:pt x="15" y="12"/>
                    <a:pt x="12" y="15"/>
                    <a:pt x="7"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1" name="Freeform 318">
              <a:extLst>
                <a:ext uri="{FF2B5EF4-FFF2-40B4-BE49-F238E27FC236}">
                  <a16:creationId xmlns:a16="http://schemas.microsoft.com/office/drawing/2014/main" id="{F8440609-1BE4-42F4-91EF-BAA58124DA9E}"/>
                </a:ext>
              </a:extLst>
            </p:cNvPr>
            <p:cNvSpPr>
              <a:spLocks/>
            </p:cNvSpPr>
            <p:nvPr/>
          </p:nvSpPr>
          <p:spPr bwMode="auto">
            <a:xfrm>
              <a:off x="70993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2" name="Freeform 319">
              <a:extLst>
                <a:ext uri="{FF2B5EF4-FFF2-40B4-BE49-F238E27FC236}">
                  <a16:creationId xmlns:a16="http://schemas.microsoft.com/office/drawing/2014/main" id="{56220C36-D1C1-404C-82F2-998026E605EF}"/>
                </a:ext>
              </a:extLst>
            </p:cNvPr>
            <p:cNvSpPr>
              <a:spLocks/>
            </p:cNvSpPr>
            <p:nvPr/>
          </p:nvSpPr>
          <p:spPr bwMode="auto">
            <a:xfrm>
              <a:off x="7124701" y="2105026"/>
              <a:ext cx="14287"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3" name="Freeform 320">
              <a:extLst>
                <a:ext uri="{FF2B5EF4-FFF2-40B4-BE49-F238E27FC236}">
                  <a16:creationId xmlns:a16="http://schemas.microsoft.com/office/drawing/2014/main" id="{BA001D38-0F28-45A2-906E-5A58B047E8D5}"/>
                </a:ext>
              </a:extLst>
            </p:cNvPr>
            <p:cNvSpPr>
              <a:spLocks/>
            </p:cNvSpPr>
            <p:nvPr/>
          </p:nvSpPr>
          <p:spPr bwMode="auto">
            <a:xfrm>
              <a:off x="70929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4" name="Freeform 321">
              <a:extLst>
                <a:ext uri="{FF2B5EF4-FFF2-40B4-BE49-F238E27FC236}">
                  <a16:creationId xmlns:a16="http://schemas.microsoft.com/office/drawing/2014/main" id="{2EEC9C88-E4B1-4B81-94F8-3C4C948E3E52}"/>
                </a:ext>
              </a:extLst>
            </p:cNvPr>
            <p:cNvSpPr>
              <a:spLocks/>
            </p:cNvSpPr>
            <p:nvPr/>
          </p:nvSpPr>
          <p:spPr bwMode="auto">
            <a:xfrm>
              <a:off x="70993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5" name="Freeform 322">
              <a:extLst>
                <a:ext uri="{FF2B5EF4-FFF2-40B4-BE49-F238E27FC236}">
                  <a16:creationId xmlns:a16="http://schemas.microsoft.com/office/drawing/2014/main" id="{B2CC59FC-9CC9-40B3-A52D-6B93A36B11B5}"/>
                </a:ext>
              </a:extLst>
            </p:cNvPr>
            <p:cNvSpPr>
              <a:spLocks/>
            </p:cNvSpPr>
            <p:nvPr/>
          </p:nvSpPr>
          <p:spPr bwMode="auto">
            <a:xfrm>
              <a:off x="7124701" y="2024062"/>
              <a:ext cx="14287"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6" name="Oval 323">
              <a:extLst>
                <a:ext uri="{FF2B5EF4-FFF2-40B4-BE49-F238E27FC236}">
                  <a16:creationId xmlns:a16="http://schemas.microsoft.com/office/drawing/2014/main" id="{20E6B6E3-E5B4-4EE8-A84D-4F39DCACB9F2}"/>
                </a:ext>
              </a:extLst>
            </p:cNvPr>
            <p:cNvSpPr>
              <a:spLocks noChangeArrowheads="1"/>
            </p:cNvSpPr>
            <p:nvPr/>
          </p:nvSpPr>
          <p:spPr bwMode="auto">
            <a:xfrm>
              <a:off x="70929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7" name="Freeform 324">
              <a:extLst>
                <a:ext uri="{FF2B5EF4-FFF2-40B4-BE49-F238E27FC236}">
                  <a16:creationId xmlns:a16="http://schemas.microsoft.com/office/drawing/2014/main" id="{F7CF206D-DEB9-49E5-B09D-35DEC4D819C0}"/>
                </a:ext>
              </a:extLst>
            </p:cNvPr>
            <p:cNvSpPr>
              <a:spLocks/>
            </p:cNvSpPr>
            <p:nvPr/>
          </p:nvSpPr>
          <p:spPr bwMode="auto">
            <a:xfrm>
              <a:off x="7050088"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8" name="Freeform 325">
              <a:extLst>
                <a:ext uri="{FF2B5EF4-FFF2-40B4-BE49-F238E27FC236}">
                  <a16:creationId xmlns:a16="http://schemas.microsoft.com/office/drawing/2014/main" id="{613C4926-6A48-48BE-B9C2-97EEE1D765CB}"/>
                </a:ext>
              </a:extLst>
            </p:cNvPr>
            <p:cNvSpPr>
              <a:spLocks/>
            </p:cNvSpPr>
            <p:nvPr/>
          </p:nvSpPr>
          <p:spPr bwMode="auto">
            <a:xfrm>
              <a:off x="70723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19" name="Freeform 326">
              <a:extLst>
                <a:ext uri="{FF2B5EF4-FFF2-40B4-BE49-F238E27FC236}">
                  <a16:creationId xmlns:a16="http://schemas.microsoft.com/office/drawing/2014/main" id="{03044401-FF68-496E-A3C4-9CF2B27A1AF9}"/>
                </a:ext>
              </a:extLst>
            </p:cNvPr>
            <p:cNvSpPr>
              <a:spLocks/>
            </p:cNvSpPr>
            <p:nvPr/>
          </p:nvSpPr>
          <p:spPr bwMode="auto">
            <a:xfrm>
              <a:off x="70437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0" name="Freeform 327">
              <a:extLst>
                <a:ext uri="{FF2B5EF4-FFF2-40B4-BE49-F238E27FC236}">
                  <a16:creationId xmlns:a16="http://schemas.microsoft.com/office/drawing/2014/main" id="{CD84E5AB-C806-4624-A789-3EB03FDF879D}"/>
                </a:ext>
              </a:extLst>
            </p:cNvPr>
            <p:cNvSpPr>
              <a:spLocks/>
            </p:cNvSpPr>
            <p:nvPr/>
          </p:nvSpPr>
          <p:spPr bwMode="auto">
            <a:xfrm>
              <a:off x="7050088"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1" name="Freeform 328">
              <a:extLst>
                <a:ext uri="{FF2B5EF4-FFF2-40B4-BE49-F238E27FC236}">
                  <a16:creationId xmlns:a16="http://schemas.microsoft.com/office/drawing/2014/main" id="{F6B513EF-9A37-432E-B214-2E4D43D9625D}"/>
                </a:ext>
              </a:extLst>
            </p:cNvPr>
            <p:cNvSpPr>
              <a:spLocks/>
            </p:cNvSpPr>
            <p:nvPr/>
          </p:nvSpPr>
          <p:spPr bwMode="auto">
            <a:xfrm>
              <a:off x="70723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2" name="Oval 329">
              <a:extLst>
                <a:ext uri="{FF2B5EF4-FFF2-40B4-BE49-F238E27FC236}">
                  <a16:creationId xmlns:a16="http://schemas.microsoft.com/office/drawing/2014/main" id="{9136BE51-13E3-467A-B383-0FA6C0A41C67}"/>
                </a:ext>
              </a:extLst>
            </p:cNvPr>
            <p:cNvSpPr>
              <a:spLocks noChangeArrowheads="1"/>
            </p:cNvSpPr>
            <p:nvPr/>
          </p:nvSpPr>
          <p:spPr bwMode="auto">
            <a:xfrm>
              <a:off x="70437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3" name="Freeform 330">
              <a:extLst>
                <a:ext uri="{FF2B5EF4-FFF2-40B4-BE49-F238E27FC236}">
                  <a16:creationId xmlns:a16="http://schemas.microsoft.com/office/drawing/2014/main" id="{3128167A-CC17-44E5-AAB2-40FBAB1502EC}"/>
                </a:ext>
              </a:extLst>
            </p:cNvPr>
            <p:cNvSpPr>
              <a:spLocks/>
            </p:cNvSpPr>
            <p:nvPr/>
          </p:nvSpPr>
          <p:spPr bwMode="auto">
            <a:xfrm>
              <a:off x="69977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4" name="Freeform 331">
              <a:extLst>
                <a:ext uri="{FF2B5EF4-FFF2-40B4-BE49-F238E27FC236}">
                  <a16:creationId xmlns:a16="http://schemas.microsoft.com/office/drawing/2014/main" id="{C6A1CF0B-09F1-48A3-BFBC-2AD8DEF88A45}"/>
                </a:ext>
              </a:extLst>
            </p:cNvPr>
            <p:cNvSpPr>
              <a:spLocks/>
            </p:cNvSpPr>
            <p:nvPr/>
          </p:nvSpPr>
          <p:spPr bwMode="auto">
            <a:xfrm>
              <a:off x="7019926" y="2105026"/>
              <a:ext cx="17462"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5" name="Freeform 332">
              <a:extLst>
                <a:ext uri="{FF2B5EF4-FFF2-40B4-BE49-F238E27FC236}">
                  <a16:creationId xmlns:a16="http://schemas.microsoft.com/office/drawing/2014/main" id="{F5284C48-F755-4242-9843-200931D666C8}"/>
                </a:ext>
              </a:extLst>
            </p:cNvPr>
            <p:cNvSpPr>
              <a:spLocks/>
            </p:cNvSpPr>
            <p:nvPr/>
          </p:nvSpPr>
          <p:spPr bwMode="auto">
            <a:xfrm>
              <a:off x="69913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6" name="Freeform 333">
              <a:extLst>
                <a:ext uri="{FF2B5EF4-FFF2-40B4-BE49-F238E27FC236}">
                  <a16:creationId xmlns:a16="http://schemas.microsoft.com/office/drawing/2014/main" id="{4F7112B5-0FEC-415D-BA09-B87E887DE4DA}"/>
                </a:ext>
              </a:extLst>
            </p:cNvPr>
            <p:cNvSpPr>
              <a:spLocks/>
            </p:cNvSpPr>
            <p:nvPr/>
          </p:nvSpPr>
          <p:spPr bwMode="auto">
            <a:xfrm>
              <a:off x="69977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7" name="Freeform 334">
              <a:extLst>
                <a:ext uri="{FF2B5EF4-FFF2-40B4-BE49-F238E27FC236}">
                  <a16:creationId xmlns:a16="http://schemas.microsoft.com/office/drawing/2014/main" id="{F703BF0A-866B-4CA5-A408-FDB47908816B}"/>
                </a:ext>
              </a:extLst>
            </p:cNvPr>
            <p:cNvSpPr>
              <a:spLocks/>
            </p:cNvSpPr>
            <p:nvPr/>
          </p:nvSpPr>
          <p:spPr bwMode="auto">
            <a:xfrm>
              <a:off x="7019926" y="2024062"/>
              <a:ext cx="17462"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8" name="Oval 335">
              <a:extLst>
                <a:ext uri="{FF2B5EF4-FFF2-40B4-BE49-F238E27FC236}">
                  <a16:creationId xmlns:a16="http://schemas.microsoft.com/office/drawing/2014/main" id="{4F966D76-2CA6-45A1-8E3A-5557E809A236}"/>
                </a:ext>
              </a:extLst>
            </p:cNvPr>
            <p:cNvSpPr>
              <a:spLocks noChangeArrowheads="1"/>
            </p:cNvSpPr>
            <p:nvPr/>
          </p:nvSpPr>
          <p:spPr bwMode="auto">
            <a:xfrm>
              <a:off x="69913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29" name="Freeform 336">
              <a:extLst>
                <a:ext uri="{FF2B5EF4-FFF2-40B4-BE49-F238E27FC236}">
                  <a16:creationId xmlns:a16="http://schemas.microsoft.com/office/drawing/2014/main" id="{43122B85-F298-4E73-8717-BCB3C518E05D}"/>
                </a:ext>
              </a:extLst>
            </p:cNvPr>
            <p:cNvSpPr>
              <a:spLocks/>
            </p:cNvSpPr>
            <p:nvPr/>
          </p:nvSpPr>
          <p:spPr bwMode="auto">
            <a:xfrm>
              <a:off x="6948488"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0" name="Freeform 337">
              <a:extLst>
                <a:ext uri="{FF2B5EF4-FFF2-40B4-BE49-F238E27FC236}">
                  <a16:creationId xmlns:a16="http://schemas.microsoft.com/office/drawing/2014/main" id="{99E91009-BAA5-44B1-A1BF-4D4080B2D8AD}"/>
                </a:ext>
              </a:extLst>
            </p:cNvPr>
            <p:cNvSpPr>
              <a:spLocks/>
            </p:cNvSpPr>
            <p:nvPr/>
          </p:nvSpPr>
          <p:spPr bwMode="auto">
            <a:xfrm>
              <a:off x="69707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2 w 5"/>
                <a:gd name="T27" fmla="*/ 8 h 18"/>
                <a:gd name="T28" fmla="*/ 2 w 5"/>
                <a:gd name="T29" fmla="*/ 9 h 18"/>
                <a:gd name="T30" fmla="*/ 2 w 5"/>
                <a:gd name="T31" fmla="*/ 9 h 18"/>
                <a:gd name="T32" fmla="*/ 4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1" name="Freeform 338">
              <a:extLst>
                <a:ext uri="{FF2B5EF4-FFF2-40B4-BE49-F238E27FC236}">
                  <a16:creationId xmlns:a16="http://schemas.microsoft.com/office/drawing/2014/main" id="{738D72FA-F216-44AD-BA60-5B7E7B53288A}"/>
                </a:ext>
              </a:extLst>
            </p:cNvPr>
            <p:cNvSpPr>
              <a:spLocks/>
            </p:cNvSpPr>
            <p:nvPr/>
          </p:nvSpPr>
          <p:spPr bwMode="auto">
            <a:xfrm>
              <a:off x="69421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2" name="Freeform 339">
              <a:extLst>
                <a:ext uri="{FF2B5EF4-FFF2-40B4-BE49-F238E27FC236}">
                  <a16:creationId xmlns:a16="http://schemas.microsoft.com/office/drawing/2014/main" id="{2EE24952-6342-4853-8D0C-E89D9A5FC9A9}"/>
                </a:ext>
              </a:extLst>
            </p:cNvPr>
            <p:cNvSpPr>
              <a:spLocks/>
            </p:cNvSpPr>
            <p:nvPr/>
          </p:nvSpPr>
          <p:spPr bwMode="auto">
            <a:xfrm>
              <a:off x="6948488"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3" name="Freeform 340">
              <a:extLst>
                <a:ext uri="{FF2B5EF4-FFF2-40B4-BE49-F238E27FC236}">
                  <a16:creationId xmlns:a16="http://schemas.microsoft.com/office/drawing/2014/main" id="{FEA83A24-066C-4D84-8D0E-7A22C586E707}"/>
                </a:ext>
              </a:extLst>
            </p:cNvPr>
            <p:cNvSpPr>
              <a:spLocks/>
            </p:cNvSpPr>
            <p:nvPr/>
          </p:nvSpPr>
          <p:spPr bwMode="auto">
            <a:xfrm>
              <a:off x="69707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2 w 5"/>
                <a:gd name="T27" fmla="*/ 9 h 17"/>
                <a:gd name="T28" fmla="*/ 2 w 5"/>
                <a:gd name="T29" fmla="*/ 9 h 17"/>
                <a:gd name="T30" fmla="*/ 2 w 5"/>
                <a:gd name="T31" fmla="*/ 9 h 17"/>
                <a:gd name="T32" fmla="*/ 4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4" name="Oval 341">
              <a:extLst>
                <a:ext uri="{FF2B5EF4-FFF2-40B4-BE49-F238E27FC236}">
                  <a16:creationId xmlns:a16="http://schemas.microsoft.com/office/drawing/2014/main" id="{072FBE01-48EC-43A1-A99E-289EE0C3E5B0}"/>
                </a:ext>
              </a:extLst>
            </p:cNvPr>
            <p:cNvSpPr>
              <a:spLocks noChangeArrowheads="1"/>
            </p:cNvSpPr>
            <p:nvPr/>
          </p:nvSpPr>
          <p:spPr bwMode="auto">
            <a:xfrm>
              <a:off x="69421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5" name="Freeform 342">
              <a:extLst>
                <a:ext uri="{FF2B5EF4-FFF2-40B4-BE49-F238E27FC236}">
                  <a16:creationId xmlns:a16="http://schemas.microsoft.com/office/drawing/2014/main" id="{8237D939-819B-49E9-9CD6-483F5818D484}"/>
                </a:ext>
              </a:extLst>
            </p:cNvPr>
            <p:cNvSpPr>
              <a:spLocks/>
            </p:cNvSpPr>
            <p:nvPr/>
          </p:nvSpPr>
          <p:spPr bwMode="auto">
            <a:xfrm>
              <a:off x="6896101"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6" name="Freeform 343">
              <a:extLst>
                <a:ext uri="{FF2B5EF4-FFF2-40B4-BE49-F238E27FC236}">
                  <a16:creationId xmlns:a16="http://schemas.microsoft.com/office/drawing/2014/main" id="{E5D914E4-5A0E-4BFE-80B9-26C256594CF9}"/>
                </a:ext>
              </a:extLst>
            </p:cNvPr>
            <p:cNvSpPr>
              <a:spLocks/>
            </p:cNvSpPr>
            <p:nvPr/>
          </p:nvSpPr>
          <p:spPr bwMode="auto">
            <a:xfrm>
              <a:off x="6918326"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7" name="Freeform 344">
              <a:extLst>
                <a:ext uri="{FF2B5EF4-FFF2-40B4-BE49-F238E27FC236}">
                  <a16:creationId xmlns:a16="http://schemas.microsoft.com/office/drawing/2014/main" id="{6DF8CFAB-81E8-4FA2-8B32-5FB71036D5EE}"/>
                </a:ext>
              </a:extLst>
            </p:cNvPr>
            <p:cNvSpPr>
              <a:spLocks/>
            </p:cNvSpPr>
            <p:nvPr/>
          </p:nvSpPr>
          <p:spPr bwMode="auto">
            <a:xfrm>
              <a:off x="6889751" y="2160588"/>
              <a:ext cx="52387"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8" name="Freeform 345">
              <a:extLst>
                <a:ext uri="{FF2B5EF4-FFF2-40B4-BE49-F238E27FC236}">
                  <a16:creationId xmlns:a16="http://schemas.microsoft.com/office/drawing/2014/main" id="{47336D31-351D-41AA-B043-57D5F9C0DF4C}"/>
                </a:ext>
              </a:extLst>
            </p:cNvPr>
            <p:cNvSpPr>
              <a:spLocks/>
            </p:cNvSpPr>
            <p:nvPr/>
          </p:nvSpPr>
          <p:spPr bwMode="auto">
            <a:xfrm>
              <a:off x="6896101"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9" name="Freeform 346">
              <a:extLst>
                <a:ext uri="{FF2B5EF4-FFF2-40B4-BE49-F238E27FC236}">
                  <a16:creationId xmlns:a16="http://schemas.microsoft.com/office/drawing/2014/main" id="{3DFA6941-B3A0-4FD4-B2B1-82DE15E25896}"/>
                </a:ext>
              </a:extLst>
            </p:cNvPr>
            <p:cNvSpPr>
              <a:spLocks/>
            </p:cNvSpPr>
            <p:nvPr/>
          </p:nvSpPr>
          <p:spPr bwMode="auto">
            <a:xfrm>
              <a:off x="6918326"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40" name="Freeform 347">
              <a:extLst>
                <a:ext uri="{FF2B5EF4-FFF2-40B4-BE49-F238E27FC236}">
                  <a16:creationId xmlns:a16="http://schemas.microsoft.com/office/drawing/2014/main" id="{0E085443-76BF-42F4-AB86-F8256712DDE1}"/>
                </a:ext>
              </a:extLst>
            </p:cNvPr>
            <p:cNvSpPr>
              <a:spLocks/>
            </p:cNvSpPr>
            <p:nvPr/>
          </p:nvSpPr>
          <p:spPr bwMode="auto">
            <a:xfrm>
              <a:off x="6889751" y="1974850"/>
              <a:ext cx="52387"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grpSp>
      <p:sp>
        <p:nvSpPr>
          <p:cNvPr id="443" name="Freeform: Shape 442">
            <a:extLst>
              <a:ext uri="{FF2B5EF4-FFF2-40B4-BE49-F238E27FC236}">
                <a16:creationId xmlns:a16="http://schemas.microsoft.com/office/drawing/2014/main" id="{101AF04B-42F3-49BC-9502-F765C2F5D3D0}"/>
              </a:ext>
            </a:extLst>
          </p:cNvPr>
          <p:cNvSpPr/>
          <p:nvPr/>
        </p:nvSpPr>
        <p:spPr>
          <a:xfrm>
            <a:off x="2789636" y="4217022"/>
            <a:ext cx="1973461" cy="1028700"/>
          </a:xfrm>
          <a:custGeom>
            <a:avLst/>
            <a:gdLst>
              <a:gd name="connsiteX0" fmla="*/ 902770 w 3507848"/>
              <a:gd name="connsiteY0" fmla="*/ 2284974 h 2438522"/>
              <a:gd name="connsiteX1" fmla="*/ 2605078 w 3507848"/>
              <a:gd name="connsiteY1" fmla="*/ 2284974 h 2438522"/>
              <a:gd name="connsiteX2" fmla="*/ 2589948 w 3507848"/>
              <a:gd name="connsiteY2" fmla="*/ 2291364 h 2438522"/>
              <a:gd name="connsiteX3" fmla="*/ 1753924 w 3507848"/>
              <a:gd name="connsiteY3" fmla="*/ 2438522 h 2438522"/>
              <a:gd name="connsiteX4" fmla="*/ 917900 w 3507848"/>
              <a:gd name="connsiteY4" fmla="*/ 2291364 h 2438522"/>
              <a:gd name="connsiteX5" fmla="*/ 1753924 w 3507848"/>
              <a:gd name="connsiteY5" fmla="*/ 0 h 2438522"/>
              <a:gd name="connsiteX6" fmla="*/ 3507848 w 3507848"/>
              <a:gd name="connsiteY6" fmla="*/ 1219261 h 2438522"/>
              <a:gd name="connsiteX7" fmla="*/ 3428995 w 3507848"/>
              <a:gd name="connsiteY7" fmla="*/ 1581832 h 2438522"/>
              <a:gd name="connsiteX8" fmla="*/ 3402802 w 3507848"/>
              <a:gd name="connsiteY8" fmla="*/ 1631581 h 2438522"/>
              <a:gd name="connsiteX9" fmla="*/ 105046 w 3507848"/>
              <a:gd name="connsiteY9" fmla="*/ 1631581 h 2438522"/>
              <a:gd name="connsiteX10" fmla="*/ 78853 w 3507848"/>
              <a:gd name="connsiteY10" fmla="*/ 1581832 h 2438522"/>
              <a:gd name="connsiteX11" fmla="*/ 0 w 3507848"/>
              <a:gd name="connsiteY11" fmla="*/ 1219261 h 2438522"/>
              <a:gd name="connsiteX12" fmla="*/ 1753924 w 3507848"/>
              <a:gd name="connsiteY12" fmla="*/ 0 h 2438522"/>
              <a:gd name="connsiteX0" fmla="*/ 902770 w 3507848"/>
              <a:gd name="connsiteY0" fmla="*/ 2284974 h 2438522"/>
              <a:gd name="connsiteX1" fmla="*/ 2605078 w 3507848"/>
              <a:gd name="connsiteY1" fmla="*/ 2284974 h 2438522"/>
              <a:gd name="connsiteX2" fmla="*/ 1753924 w 3507848"/>
              <a:gd name="connsiteY2" fmla="*/ 2438522 h 2438522"/>
              <a:gd name="connsiteX3" fmla="*/ 917900 w 3507848"/>
              <a:gd name="connsiteY3" fmla="*/ 2291364 h 2438522"/>
              <a:gd name="connsiteX4" fmla="*/ 902770 w 3507848"/>
              <a:gd name="connsiteY4" fmla="*/ 2284974 h 2438522"/>
              <a:gd name="connsiteX5" fmla="*/ 1753924 w 3507848"/>
              <a:gd name="connsiteY5" fmla="*/ 0 h 2438522"/>
              <a:gd name="connsiteX6" fmla="*/ 3507848 w 3507848"/>
              <a:gd name="connsiteY6" fmla="*/ 1219261 h 2438522"/>
              <a:gd name="connsiteX7" fmla="*/ 3428995 w 3507848"/>
              <a:gd name="connsiteY7" fmla="*/ 1581832 h 2438522"/>
              <a:gd name="connsiteX8" fmla="*/ 3402802 w 3507848"/>
              <a:gd name="connsiteY8" fmla="*/ 1631581 h 2438522"/>
              <a:gd name="connsiteX9" fmla="*/ 105046 w 3507848"/>
              <a:gd name="connsiteY9" fmla="*/ 1631581 h 2438522"/>
              <a:gd name="connsiteX10" fmla="*/ 78853 w 3507848"/>
              <a:gd name="connsiteY10" fmla="*/ 1581832 h 2438522"/>
              <a:gd name="connsiteX11" fmla="*/ 0 w 3507848"/>
              <a:gd name="connsiteY11" fmla="*/ 1219261 h 2438522"/>
              <a:gd name="connsiteX12" fmla="*/ 1753924 w 3507848"/>
              <a:gd name="connsiteY12" fmla="*/ 0 h 2438522"/>
              <a:gd name="connsiteX0" fmla="*/ 902770 w 3507848"/>
              <a:gd name="connsiteY0" fmla="*/ 2284974 h 2438522"/>
              <a:gd name="connsiteX1" fmla="*/ 1753924 w 3507848"/>
              <a:gd name="connsiteY1" fmla="*/ 2438522 h 2438522"/>
              <a:gd name="connsiteX2" fmla="*/ 917900 w 3507848"/>
              <a:gd name="connsiteY2" fmla="*/ 2291364 h 2438522"/>
              <a:gd name="connsiteX3" fmla="*/ 902770 w 3507848"/>
              <a:gd name="connsiteY3" fmla="*/ 2284974 h 2438522"/>
              <a:gd name="connsiteX4" fmla="*/ 1753924 w 3507848"/>
              <a:gd name="connsiteY4" fmla="*/ 0 h 2438522"/>
              <a:gd name="connsiteX5" fmla="*/ 3507848 w 3507848"/>
              <a:gd name="connsiteY5" fmla="*/ 1219261 h 2438522"/>
              <a:gd name="connsiteX6" fmla="*/ 3428995 w 3507848"/>
              <a:gd name="connsiteY6" fmla="*/ 1581832 h 2438522"/>
              <a:gd name="connsiteX7" fmla="*/ 3402802 w 3507848"/>
              <a:gd name="connsiteY7" fmla="*/ 1631581 h 2438522"/>
              <a:gd name="connsiteX8" fmla="*/ 105046 w 3507848"/>
              <a:gd name="connsiteY8" fmla="*/ 1631581 h 2438522"/>
              <a:gd name="connsiteX9" fmla="*/ 78853 w 3507848"/>
              <a:gd name="connsiteY9" fmla="*/ 1581832 h 2438522"/>
              <a:gd name="connsiteX10" fmla="*/ 0 w 3507848"/>
              <a:gd name="connsiteY10" fmla="*/ 1219261 h 2438522"/>
              <a:gd name="connsiteX11" fmla="*/ 1753924 w 3507848"/>
              <a:gd name="connsiteY11" fmla="*/ 0 h 2438522"/>
              <a:gd name="connsiteX0" fmla="*/ 902770 w 3507848"/>
              <a:gd name="connsiteY0" fmla="*/ 2284974 h 2291364"/>
              <a:gd name="connsiteX1" fmla="*/ 917900 w 3507848"/>
              <a:gd name="connsiteY1" fmla="*/ 2291364 h 2291364"/>
              <a:gd name="connsiteX2" fmla="*/ 902770 w 3507848"/>
              <a:gd name="connsiteY2" fmla="*/ 2284974 h 2291364"/>
              <a:gd name="connsiteX3" fmla="*/ 1753924 w 3507848"/>
              <a:gd name="connsiteY3" fmla="*/ 0 h 2291364"/>
              <a:gd name="connsiteX4" fmla="*/ 3507848 w 3507848"/>
              <a:gd name="connsiteY4" fmla="*/ 1219261 h 2291364"/>
              <a:gd name="connsiteX5" fmla="*/ 3428995 w 3507848"/>
              <a:gd name="connsiteY5" fmla="*/ 1581832 h 2291364"/>
              <a:gd name="connsiteX6" fmla="*/ 3402802 w 3507848"/>
              <a:gd name="connsiteY6" fmla="*/ 1631581 h 2291364"/>
              <a:gd name="connsiteX7" fmla="*/ 105046 w 3507848"/>
              <a:gd name="connsiteY7" fmla="*/ 1631581 h 2291364"/>
              <a:gd name="connsiteX8" fmla="*/ 78853 w 3507848"/>
              <a:gd name="connsiteY8" fmla="*/ 1581832 h 2291364"/>
              <a:gd name="connsiteX9" fmla="*/ 0 w 3507848"/>
              <a:gd name="connsiteY9" fmla="*/ 1219261 h 2291364"/>
              <a:gd name="connsiteX10" fmla="*/ 1753924 w 3507848"/>
              <a:gd name="connsiteY10" fmla="*/ 0 h 2291364"/>
              <a:gd name="connsiteX0" fmla="*/ 1753924 w 3507848"/>
              <a:gd name="connsiteY0" fmla="*/ 0 h 1631581"/>
              <a:gd name="connsiteX1" fmla="*/ 3507848 w 3507848"/>
              <a:gd name="connsiteY1" fmla="*/ 1219261 h 1631581"/>
              <a:gd name="connsiteX2" fmla="*/ 3428995 w 3507848"/>
              <a:gd name="connsiteY2" fmla="*/ 1581832 h 1631581"/>
              <a:gd name="connsiteX3" fmla="*/ 3402802 w 3507848"/>
              <a:gd name="connsiteY3" fmla="*/ 1631581 h 1631581"/>
              <a:gd name="connsiteX4" fmla="*/ 105046 w 3507848"/>
              <a:gd name="connsiteY4" fmla="*/ 1631581 h 1631581"/>
              <a:gd name="connsiteX5" fmla="*/ 78853 w 3507848"/>
              <a:gd name="connsiteY5" fmla="*/ 1581832 h 1631581"/>
              <a:gd name="connsiteX6" fmla="*/ 0 w 3507848"/>
              <a:gd name="connsiteY6" fmla="*/ 1219261 h 1631581"/>
              <a:gd name="connsiteX7" fmla="*/ 1753924 w 3507848"/>
              <a:gd name="connsiteY7" fmla="*/ 0 h 1631581"/>
              <a:gd name="connsiteX0" fmla="*/ 1753924 w 3507848"/>
              <a:gd name="connsiteY0" fmla="*/ 0 h 1631581"/>
              <a:gd name="connsiteX1" fmla="*/ 3507848 w 3507848"/>
              <a:gd name="connsiteY1" fmla="*/ 1219261 h 1631581"/>
              <a:gd name="connsiteX2" fmla="*/ 3428995 w 3507848"/>
              <a:gd name="connsiteY2" fmla="*/ 1581832 h 1631581"/>
              <a:gd name="connsiteX3" fmla="*/ 3402802 w 3507848"/>
              <a:gd name="connsiteY3" fmla="*/ 1631581 h 1631581"/>
              <a:gd name="connsiteX4" fmla="*/ 78853 w 3507848"/>
              <a:gd name="connsiteY4" fmla="*/ 1581832 h 1631581"/>
              <a:gd name="connsiteX5" fmla="*/ 0 w 3507848"/>
              <a:gd name="connsiteY5" fmla="*/ 1219261 h 1631581"/>
              <a:gd name="connsiteX6" fmla="*/ 1753924 w 3507848"/>
              <a:gd name="connsiteY6" fmla="*/ 0 h 1631581"/>
              <a:gd name="connsiteX0" fmla="*/ 1753924 w 3507848"/>
              <a:gd name="connsiteY0" fmla="*/ 0 h 1581832"/>
              <a:gd name="connsiteX1" fmla="*/ 3507848 w 3507848"/>
              <a:gd name="connsiteY1" fmla="*/ 1219261 h 1581832"/>
              <a:gd name="connsiteX2" fmla="*/ 3428995 w 3507848"/>
              <a:gd name="connsiteY2" fmla="*/ 1581832 h 1581832"/>
              <a:gd name="connsiteX3" fmla="*/ 78853 w 3507848"/>
              <a:gd name="connsiteY3" fmla="*/ 1581832 h 1581832"/>
              <a:gd name="connsiteX4" fmla="*/ 0 w 3507848"/>
              <a:gd name="connsiteY4" fmla="*/ 1219261 h 1581832"/>
              <a:gd name="connsiteX5" fmla="*/ 1753924 w 3507848"/>
              <a:gd name="connsiteY5" fmla="*/ 0 h 1581832"/>
              <a:gd name="connsiteX0" fmla="*/ 1753924 w 3553119"/>
              <a:gd name="connsiteY0" fmla="*/ 0 h 1581832"/>
              <a:gd name="connsiteX1" fmla="*/ 3507848 w 3553119"/>
              <a:gd name="connsiteY1" fmla="*/ 1219261 h 1581832"/>
              <a:gd name="connsiteX2" fmla="*/ 78853 w 3553119"/>
              <a:gd name="connsiteY2" fmla="*/ 1581832 h 1581832"/>
              <a:gd name="connsiteX3" fmla="*/ 0 w 3553119"/>
              <a:gd name="connsiteY3" fmla="*/ 1219261 h 1581832"/>
              <a:gd name="connsiteX4" fmla="*/ 1753924 w 3553119"/>
              <a:gd name="connsiteY4" fmla="*/ 0 h 1581832"/>
              <a:gd name="connsiteX0" fmla="*/ 1802679 w 3605358"/>
              <a:gd name="connsiteY0" fmla="*/ 0 h 1371668"/>
              <a:gd name="connsiteX1" fmla="*/ 3556603 w 3605358"/>
              <a:gd name="connsiteY1" fmla="*/ 1219261 h 1371668"/>
              <a:gd name="connsiteX2" fmla="*/ 48755 w 3605358"/>
              <a:gd name="connsiteY2" fmla="*/ 1219261 h 1371668"/>
              <a:gd name="connsiteX3" fmla="*/ 1802679 w 3605358"/>
              <a:gd name="connsiteY3" fmla="*/ 0 h 1371668"/>
              <a:gd name="connsiteX0" fmla="*/ 1802679 w 3557225"/>
              <a:gd name="connsiteY0" fmla="*/ 0 h 1371668"/>
              <a:gd name="connsiteX1" fmla="*/ 3556603 w 3557225"/>
              <a:gd name="connsiteY1" fmla="*/ 1219261 h 1371668"/>
              <a:gd name="connsiteX2" fmla="*/ 48755 w 3557225"/>
              <a:gd name="connsiteY2" fmla="*/ 1219261 h 1371668"/>
              <a:gd name="connsiteX3" fmla="*/ 1802679 w 3557225"/>
              <a:gd name="connsiteY3" fmla="*/ 0 h 1371668"/>
              <a:gd name="connsiteX0" fmla="*/ 1753924 w 3508470"/>
              <a:gd name="connsiteY0" fmla="*/ 0 h 1371668"/>
              <a:gd name="connsiteX1" fmla="*/ 3507848 w 3508470"/>
              <a:gd name="connsiteY1" fmla="*/ 1219261 h 1371668"/>
              <a:gd name="connsiteX2" fmla="*/ 0 w 3508470"/>
              <a:gd name="connsiteY2" fmla="*/ 1219261 h 1371668"/>
              <a:gd name="connsiteX3" fmla="*/ 1753924 w 3508470"/>
              <a:gd name="connsiteY3" fmla="*/ 0 h 1371668"/>
            </a:gdLst>
            <a:ahLst/>
            <a:cxnLst>
              <a:cxn ang="0">
                <a:pos x="connsiteX0" y="connsiteY0"/>
              </a:cxn>
              <a:cxn ang="0">
                <a:pos x="connsiteX1" y="connsiteY1"/>
              </a:cxn>
              <a:cxn ang="0">
                <a:pos x="connsiteX2" y="connsiteY2"/>
              </a:cxn>
              <a:cxn ang="0">
                <a:pos x="connsiteX3" y="connsiteY3"/>
              </a:cxn>
            </a:cxnLst>
            <a:rect l="l" t="t" r="r" b="b"/>
            <a:pathLst>
              <a:path w="3508470" h="1371668">
                <a:moveTo>
                  <a:pt x="1753924" y="0"/>
                </a:moveTo>
                <a:cubicBezTo>
                  <a:pt x="2722589" y="0"/>
                  <a:pt x="3534161" y="572705"/>
                  <a:pt x="3507848" y="1219261"/>
                </a:cubicBezTo>
                <a:cubicBezTo>
                  <a:pt x="3215527" y="1422471"/>
                  <a:pt x="292321" y="1422471"/>
                  <a:pt x="0" y="1219261"/>
                </a:cubicBezTo>
                <a:cubicBezTo>
                  <a:pt x="6937" y="461869"/>
                  <a:pt x="785259" y="0"/>
                  <a:pt x="1753924" y="0"/>
                </a:cubicBezTo>
                <a:close/>
              </a:path>
            </a:pathLst>
          </a:custGeom>
          <a:solidFill>
            <a:schemeClr val="bg1">
              <a:lumMod val="75000"/>
            </a:schemeClr>
          </a:solidFill>
        </p:spPr>
        <p:txBody>
          <a:bodyPr lIns="0" tIns="0" rIns="0" bIns="0" anchor="ctr"/>
          <a:lstStyle/>
          <a:p>
            <a:pPr algn="ctr" defTabSz="685800">
              <a:defRPr/>
            </a:pPr>
            <a:endParaRPr lang="en-US" sz="1350" kern="0" dirty="0" err="1">
              <a:solidFill>
                <a:srgbClr val="44546A">
                  <a:lumMod val="10000"/>
                </a:srgbClr>
              </a:solidFill>
              <a:latin typeface="Calibri" panose="020F0502020204030204"/>
              <a:ea typeface="ＭＳ Ｐゴシック" charset="-128"/>
            </a:endParaRPr>
          </a:p>
        </p:txBody>
      </p:sp>
      <p:sp>
        <p:nvSpPr>
          <p:cNvPr id="2" name="Title 1">
            <a:extLst>
              <a:ext uri="{FF2B5EF4-FFF2-40B4-BE49-F238E27FC236}">
                <a16:creationId xmlns:a16="http://schemas.microsoft.com/office/drawing/2014/main" id="{4BADD1DE-1582-446E-9295-F9DE148E87A1}"/>
              </a:ext>
            </a:extLst>
          </p:cNvPr>
          <p:cNvSpPr>
            <a:spLocks noGrp="1"/>
          </p:cNvSpPr>
          <p:nvPr>
            <p:ph type="title"/>
          </p:nvPr>
        </p:nvSpPr>
        <p:spPr>
          <a:xfrm>
            <a:off x="1379526" y="354000"/>
            <a:ext cx="6057900" cy="544116"/>
          </a:xfrm>
        </p:spPr>
        <p:txBody>
          <a:bodyPr>
            <a:normAutofit/>
          </a:bodyPr>
          <a:lstStyle/>
          <a:p>
            <a:pPr>
              <a:defRPr/>
            </a:pPr>
            <a:r>
              <a:rPr lang="en-US" sz="2800" b="1" dirty="0">
                <a:latin typeface="Comic Sans MS" panose="030F0702030302020204" pitchFamily="66" charset="0"/>
              </a:rPr>
              <a:t>JAK inhibitors</a:t>
            </a:r>
          </a:p>
        </p:txBody>
      </p:sp>
      <p:sp>
        <p:nvSpPr>
          <p:cNvPr id="9" name="Text Placeholder 8">
            <a:extLst>
              <a:ext uri="{FF2B5EF4-FFF2-40B4-BE49-F238E27FC236}">
                <a16:creationId xmlns:a16="http://schemas.microsoft.com/office/drawing/2014/main" id="{72120826-1881-440F-9554-63B6D5941D88}"/>
              </a:ext>
            </a:extLst>
          </p:cNvPr>
          <p:cNvSpPr>
            <a:spLocks noGrp="1"/>
          </p:cNvSpPr>
          <p:nvPr>
            <p:ph type="body" sz="quarter" idx="15"/>
          </p:nvPr>
        </p:nvSpPr>
        <p:spPr>
          <a:xfrm>
            <a:off x="1428751" y="5744766"/>
            <a:ext cx="5170289" cy="255985"/>
          </a:xfrm>
        </p:spPr>
        <p:txBody>
          <a:bodyPr/>
          <a:lstStyle/>
          <a:p>
            <a:pPr>
              <a:spcBef>
                <a:spcPts val="0"/>
              </a:spcBef>
              <a:defRPr/>
            </a:pPr>
            <a:r>
              <a:rPr lang="pt-BR" dirty="0">
                <a:solidFill>
                  <a:schemeClr val="tx1"/>
                </a:solidFill>
              </a:rPr>
              <a:t>1. Fujii H. J Immunotoxicol 2007;4:69</a:t>
            </a:r>
            <a:r>
              <a:rPr lang="pt-BR" dirty="0">
                <a:solidFill>
                  <a:schemeClr val="tx1"/>
                </a:solidFill>
                <a:latin typeface="Calibri" panose="020F0502020204030204" pitchFamily="34" charset="0"/>
              </a:rPr>
              <a:t>–</a:t>
            </a:r>
            <a:r>
              <a:rPr lang="pt-BR" dirty="0">
                <a:solidFill>
                  <a:schemeClr val="tx1"/>
                </a:solidFill>
              </a:rPr>
              <a:t>76; 2</a:t>
            </a:r>
            <a:r>
              <a:rPr lang="en-GB" dirty="0">
                <a:solidFill>
                  <a:schemeClr val="tx1"/>
                </a:solidFill>
                <a:cs typeface="Arial" panose="020B0604020202020204" pitchFamily="34" charset="0"/>
              </a:rPr>
              <a:t> </a:t>
            </a:r>
            <a:r>
              <a:rPr lang="en-GB" dirty="0" err="1">
                <a:solidFill>
                  <a:schemeClr val="tx1"/>
                </a:solidFill>
                <a:cs typeface="Arial" panose="020B0604020202020204" pitchFamily="34" charset="0"/>
              </a:rPr>
              <a:t>Paller</a:t>
            </a:r>
            <a:r>
              <a:rPr lang="en-GB" dirty="0">
                <a:solidFill>
                  <a:schemeClr val="tx1"/>
                </a:solidFill>
                <a:cs typeface="Arial" panose="020B0604020202020204" pitchFamily="34" charset="0"/>
              </a:rPr>
              <a:t> A et al. J Allergy </a:t>
            </a:r>
            <a:r>
              <a:rPr lang="en-GB" dirty="0" err="1">
                <a:solidFill>
                  <a:schemeClr val="tx1"/>
                </a:solidFill>
                <a:cs typeface="Arial" panose="020B0604020202020204" pitchFamily="34" charset="0"/>
              </a:rPr>
              <a:t>Clin</a:t>
            </a:r>
            <a:r>
              <a:rPr lang="en-GB" dirty="0">
                <a:solidFill>
                  <a:schemeClr val="tx1"/>
                </a:solidFill>
                <a:cs typeface="Arial" panose="020B0604020202020204" pitchFamily="34" charset="0"/>
              </a:rPr>
              <a:t> Immunol 2017;140:633–643</a:t>
            </a:r>
            <a:r>
              <a:rPr lang="pt-BR" dirty="0">
                <a:solidFill>
                  <a:schemeClr val="tx1"/>
                </a:solidFill>
              </a:rPr>
              <a:t>; 3. Winthrop KL. Nat Rev Rheum 2017; 13:234</a:t>
            </a:r>
            <a:r>
              <a:rPr lang="pt-BR" dirty="0">
                <a:solidFill>
                  <a:schemeClr val="tx1"/>
                </a:solidFill>
                <a:latin typeface="Calibri" panose="020F0502020204030204" pitchFamily="34" charset="0"/>
              </a:rPr>
              <a:t>–</a:t>
            </a:r>
            <a:r>
              <a:rPr lang="pt-BR" dirty="0">
                <a:solidFill>
                  <a:schemeClr val="tx1"/>
                </a:solidFill>
              </a:rPr>
              <a:t>243</a:t>
            </a:r>
          </a:p>
        </p:txBody>
      </p:sp>
      <p:grpSp>
        <p:nvGrpSpPr>
          <p:cNvPr id="8" name="Group 399">
            <a:extLst>
              <a:ext uri="{FF2B5EF4-FFF2-40B4-BE49-F238E27FC236}">
                <a16:creationId xmlns:a16="http://schemas.microsoft.com/office/drawing/2014/main" id="{C46ABE1F-8C0F-4142-BF2C-E0CC2E957D6A}"/>
              </a:ext>
            </a:extLst>
          </p:cNvPr>
          <p:cNvGrpSpPr>
            <a:grpSpLocks/>
          </p:cNvGrpSpPr>
          <p:nvPr/>
        </p:nvGrpSpPr>
        <p:grpSpPr bwMode="auto">
          <a:xfrm>
            <a:off x="4469310" y="2825014"/>
            <a:ext cx="690265" cy="178594"/>
            <a:chOff x="6889751" y="1974850"/>
            <a:chExt cx="1227137" cy="238126"/>
          </a:xfrm>
        </p:grpSpPr>
        <p:sp>
          <p:nvSpPr>
            <p:cNvPr id="221" name="Freeform 204">
              <a:extLst>
                <a:ext uri="{FF2B5EF4-FFF2-40B4-BE49-F238E27FC236}">
                  <a16:creationId xmlns:a16="http://schemas.microsoft.com/office/drawing/2014/main" id="{AF773129-F812-4BD7-8361-797635315971}"/>
                </a:ext>
              </a:extLst>
            </p:cNvPr>
            <p:cNvSpPr>
              <a:spLocks/>
            </p:cNvSpPr>
            <p:nvPr/>
          </p:nvSpPr>
          <p:spPr bwMode="auto">
            <a:xfrm>
              <a:off x="8070851"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2" name="Freeform 205">
              <a:extLst>
                <a:ext uri="{FF2B5EF4-FFF2-40B4-BE49-F238E27FC236}">
                  <a16:creationId xmlns:a16="http://schemas.microsoft.com/office/drawing/2014/main" id="{047428B8-8A2D-4CAE-85C2-1E88CB409063}"/>
                </a:ext>
              </a:extLst>
            </p:cNvPr>
            <p:cNvSpPr>
              <a:spLocks/>
            </p:cNvSpPr>
            <p:nvPr/>
          </p:nvSpPr>
          <p:spPr bwMode="auto">
            <a:xfrm>
              <a:off x="8091488"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3" name="Freeform 206">
              <a:extLst>
                <a:ext uri="{FF2B5EF4-FFF2-40B4-BE49-F238E27FC236}">
                  <a16:creationId xmlns:a16="http://schemas.microsoft.com/office/drawing/2014/main" id="{A9D6EACE-F6CE-4330-824D-1D883DC25EAB}"/>
                </a:ext>
              </a:extLst>
            </p:cNvPr>
            <p:cNvSpPr>
              <a:spLocks/>
            </p:cNvSpPr>
            <p:nvPr/>
          </p:nvSpPr>
          <p:spPr bwMode="auto">
            <a:xfrm>
              <a:off x="8062913" y="2160588"/>
              <a:ext cx="53975"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4" name="Freeform 207">
              <a:extLst>
                <a:ext uri="{FF2B5EF4-FFF2-40B4-BE49-F238E27FC236}">
                  <a16:creationId xmlns:a16="http://schemas.microsoft.com/office/drawing/2014/main" id="{65BCE5D7-7DED-43CC-AF2F-C46F93738A5E}"/>
                </a:ext>
              </a:extLst>
            </p:cNvPr>
            <p:cNvSpPr>
              <a:spLocks/>
            </p:cNvSpPr>
            <p:nvPr/>
          </p:nvSpPr>
          <p:spPr bwMode="auto">
            <a:xfrm>
              <a:off x="8070851"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5" name="Freeform 208">
              <a:extLst>
                <a:ext uri="{FF2B5EF4-FFF2-40B4-BE49-F238E27FC236}">
                  <a16:creationId xmlns:a16="http://schemas.microsoft.com/office/drawing/2014/main" id="{6F9AF9B5-A8AC-42AC-91ED-AA49BDDFEF93}"/>
                </a:ext>
              </a:extLst>
            </p:cNvPr>
            <p:cNvSpPr>
              <a:spLocks/>
            </p:cNvSpPr>
            <p:nvPr/>
          </p:nvSpPr>
          <p:spPr bwMode="auto">
            <a:xfrm>
              <a:off x="8091488"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6" name="Freeform 209">
              <a:extLst>
                <a:ext uri="{FF2B5EF4-FFF2-40B4-BE49-F238E27FC236}">
                  <a16:creationId xmlns:a16="http://schemas.microsoft.com/office/drawing/2014/main" id="{3B397CAD-9A7E-4C7D-A15C-9C0506280C99}"/>
                </a:ext>
              </a:extLst>
            </p:cNvPr>
            <p:cNvSpPr>
              <a:spLocks/>
            </p:cNvSpPr>
            <p:nvPr/>
          </p:nvSpPr>
          <p:spPr bwMode="auto">
            <a:xfrm>
              <a:off x="8062913" y="1974850"/>
              <a:ext cx="53975"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7" name="Freeform 210">
              <a:extLst>
                <a:ext uri="{FF2B5EF4-FFF2-40B4-BE49-F238E27FC236}">
                  <a16:creationId xmlns:a16="http://schemas.microsoft.com/office/drawing/2014/main" id="{5C267A1A-3F3D-4F07-8CA2-AD585FEB262B}"/>
                </a:ext>
              </a:extLst>
            </p:cNvPr>
            <p:cNvSpPr>
              <a:spLocks/>
            </p:cNvSpPr>
            <p:nvPr/>
          </p:nvSpPr>
          <p:spPr bwMode="auto">
            <a:xfrm>
              <a:off x="8021638" y="2105026"/>
              <a:ext cx="14288"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8" name="Freeform 211">
              <a:extLst>
                <a:ext uri="{FF2B5EF4-FFF2-40B4-BE49-F238E27FC236}">
                  <a16:creationId xmlns:a16="http://schemas.microsoft.com/office/drawing/2014/main" id="{76DB5360-277A-437F-BB8F-D7BCAB649BBB}"/>
                </a:ext>
              </a:extLst>
            </p:cNvPr>
            <p:cNvSpPr>
              <a:spLocks/>
            </p:cNvSpPr>
            <p:nvPr/>
          </p:nvSpPr>
          <p:spPr bwMode="auto">
            <a:xfrm>
              <a:off x="8042276"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29" name="Freeform 212">
              <a:extLst>
                <a:ext uri="{FF2B5EF4-FFF2-40B4-BE49-F238E27FC236}">
                  <a16:creationId xmlns:a16="http://schemas.microsoft.com/office/drawing/2014/main" id="{01A1CFE5-222D-44E5-AF22-69EE84D312B4}"/>
                </a:ext>
              </a:extLst>
            </p:cNvPr>
            <p:cNvSpPr>
              <a:spLocks/>
            </p:cNvSpPr>
            <p:nvPr/>
          </p:nvSpPr>
          <p:spPr bwMode="auto">
            <a:xfrm>
              <a:off x="80105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0" name="Freeform 213">
              <a:extLst>
                <a:ext uri="{FF2B5EF4-FFF2-40B4-BE49-F238E27FC236}">
                  <a16:creationId xmlns:a16="http://schemas.microsoft.com/office/drawing/2014/main" id="{95CB261D-844F-4060-B735-BA3C01314CC1}"/>
                </a:ext>
              </a:extLst>
            </p:cNvPr>
            <p:cNvSpPr>
              <a:spLocks/>
            </p:cNvSpPr>
            <p:nvPr/>
          </p:nvSpPr>
          <p:spPr bwMode="auto">
            <a:xfrm>
              <a:off x="8021638" y="2024062"/>
              <a:ext cx="14288"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1" name="Freeform 214">
              <a:extLst>
                <a:ext uri="{FF2B5EF4-FFF2-40B4-BE49-F238E27FC236}">
                  <a16:creationId xmlns:a16="http://schemas.microsoft.com/office/drawing/2014/main" id="{8ABFE540-A8E1-46C8-91DA-663A7D21C051}"/>
                </a:ext>
              </a:extLst>
            </p:cNvPr>
            <p:cNvSpPr>
              <a:spLocks/>
            </p:cNvSpPr>
            <p:nvPr/>
          </p:nvSpPr>
          <p:spPr bwMode="auto">
            <a:xfrm>
              <a:off x="8042276"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2" name="Oval 215">
              <a:extLst>
                <a:ext uri="{FF2B5EF4-FFF2-40B4-BE49-F238E27FC236}">
                  <a16:creationId xmlns:a16="http://schemas.microsoft.com/office/drawing/2014/main" id="{74F08DAC-C5CC-47E7-97ED-227C034DC13C}"/>
                </a:ext>
              </a:extLst>
            </p:cNvPr>
            <p:cNvSpPr>
              <a:spLocks noChangeArrowheads="1"/>
            </p:cNvSpPr>
            <p:nvPr/>
          </p:nvSpPr>
          <p:spPr bwMode="auto">
            <a:xfrm>
              <a:off x="80105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3" name="Freeform 216">
              <a:extLst>
                <a:ext uri="{FF2B5EF4-FFF2-40B4-BE49-F238E27FC236}">
                  <a16:creationId xmlns:a16="http://schemas.microsoft.com/office/drawing/2014/main" id="{8DC7C6C8-0EED-4F62-AEF0-24B4CEB9D47E}"/>
                </a:ext>
              </a:extLst>
            </p:cNvPr>
            <p:cNvSpPr>
              <a:spLocks/>
            </p:cNvSpPr>
            <p:nvPr/>
          </p:nvSpPr>
          <p:spPr bwMode="auto">
            <a:xfrm>
              <a:off x="7969251" y="2105026"/>
              <a:ext cx="17462"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4" name="Freeform 217">
              <a:extLst>
                <a:ext uri="{FF2B5EF4-FFF2-40B4-BE49-F238E27FC236}">
                  <a16:creationId xmlns:a16="http://schemas.microsoft.com/office/drawing/2014/main" id="{96B5CA02-A84D-4F23-AC26-C17BB3F2992D}"/>
                </a:ext>
              </a:extLst>
            </p:cNvPr>
            <p:cNvSpPr>
              <a:spLocks/>
            </p:cNvSpPr>
            <p:nvPr/>
          </p:nvSpPr>
          <p:spPr bwMode="auto">
            <a:xfrm>
              <a:off x="79898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5" name="Freeform 218">
              <a:extLst>
                <a:ext uri="{FF2B5EF4-FFF2-40B4-BE49-F238E27FC236}">
                  <a16:creationId xmlns:a16="http://schemas.microsoft.com/office/drawing/2014/main" id="{22C2DD53-E3FD-4008-ABF4-43AE8F4A1A94}"/>
                </a:ext>
              </a:extLst>
            </p:cNvPr>
            <p:cNvSpPr>
              <a:spLocks/>
            </p:cNvSpPr>
            <p:nvPr/>
          </p:nvSpPr>
          <p:spPr bwMode="auto">
            <a:xfrm>
              <a:off x="79613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6" name="Freeform 219">
              <a:extLst>
                <a:ext uri="{FF2B5EF4-FFF2-40B4-BE49-F238E27FC236}">
                  <a16:creationId xmlns:a16="http://schemas.microsoft.com/office/drawing/2014/main" id="{F07A7F1D-E652-43D0-943C-674676D6AEBB}"/>
                </a:ext>
              </a:extLst>
            </p:cNvPr>
            <p:cNvSpPr>
              <a:spLocks/>
            </p:cNvSpPr>
            <p:nvPr/>
          </p:nvSpPr>
          <p:spPr bwMode="auto">
            <a:xfrm>
              <a:off x="7969251" y="2024062"/>
              <a:ext cx="17462"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7" name="Freeform 220">
              <a:extLst>
                <a:ext uri="{FF2B5EF4-FFF2-40B4-BE49-F238E27FC236}">
                  <a16:creationId xmlns:a16="http://schemas.microsoft.com/office/drawing/2014/main" id="{AF24B2C2-7915-40FA-9EED-179B50C15BFD}"/>
                </a:ext>
              </a:extLst>
            </p:cNvPr>
            <p:cNvSpPr>
              <a:spLocks/>
            </p:cNvSpPr>
            <p:nvPr/>
          </p:nvSpPr>
          <p:spPr bwMode="auto">
            <a:xfrm>
              <a:off x="79898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8" name="Oval 221">
              <a:extLst>
                <a:ext uri="{FF2B5EF4-FFF2-40B4-BE49-F238E27FC236}">
                  <a16:creationId xmlns:a16="http://schemas.microsoft.com/office/drawing/2014/main" id="{DD4F6A62-D102-4521-81F7-5B0E4E537AB4}"/>
                </a:ext>
              </a:extLst>
            </p:cNvPr>
            <p:cNvSpPr>
              <a:spLocks noChangeArrowheads="1"/>
            </p:cNvSpPr>
            <p:nvPr/>
          </p:nvSpPr>
          <p:spPr bwMode="auto">
            <a:xfrm>
              <a:off x="79613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39" name="Freeform 222">
              <a:extLst>
                <a:ext uri="{FF2B5EF4-FFF2-40B4-BE49-F238E27FC236}">
                  <a16:creationId xmlns:a16="http://schemas.microsoft.com/office/drawing/2014/main" id="{407773B0-6E55-457D-BF12-E4474DE62186}"/>
                </a:ext>
              </a:extLst>
            </p:cNvPr>
            <p:cNvSpPr>
              <a:spLocks/>
            </p:cNvSpPr>
            <p:nvPr/>
          </p:nvSpPr>
          <p:spPr bwMode="auto">
            <a:xfrm>
              <a:off x="7916863"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0" name="Freeform 223">
              <a:extLst>
                <a:ext uri="{FF2B5EF4-FFF2-40B4-BE49-F238E27FC236}">
                  <a16:creationId xmlns:a16="http://schemas.microsoft.com/office/drawing/2014/main" id="{872CDE93-9408-407B-B425-4DA1BDBC6A3E}"/>
                </a:ext>
              </a:extLst>
            </p:cNvPr>
            <p:cNvSpPr>
              <a:spLocks/>
            </p:cNvSpPr>
            <p:nvPr/>
          </p:nvSpPr>
          <p:spPr bwMode="auto">
            <a:xfrm>
              <a:off x="7940676"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1" name="Freeform 224">
              <a:extLst>
                <a:ext uri="{FF2B5EF4-FFF2-40B4-BE49-F238E27FC236}">
                  <a16:creationId xmlns:a16="http://schemas.microsoft.com/office/drawing/2014/main" id="{B9F5D374-3B97-48E6-AA9F-7A57AAF7A180}"/>
                </a:ext>
              </a:extLst>
            </p:cNvPr>
            <p:cNvSpPr>
              <a:spLocks/>
            </p:cNvSpPr>
            <p:nvPr/>
          </p:nvSpPr>
          <p:spPr bwMode="auto">
            <a:xfrm>
              <a:off x="79089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2" name="Freeform 225">
              <a:extLst>
                <a:ext uri="{FF2B5EF4-FFF2-40B4-BE49-F238E27FC236}">
                  <a16:creationId xmlns:a16="http://schemas.microsoft.com/office/drawing/2014/main" id="{2274B4E8-E817-4E3F-884C-39C398CC57D8}"/>
                </a:ext>
              </a:extLst>
            </p:cNvPr>
            <p:cNvSpPr>
              <a:spLocks/>
            </p:cNvSpPr>
            <p:nvPr/>
          </p:nvSpPr>
          <p:spPr bwMode="auto">
            <a:xfrm>
              <a:off x="7916863"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3" name="Freeform 226">
              <a:extLst>
                <a:ext uri="{FF2B5EF4-FFF2-40B4-BE49-F238E27FC236}">
                  <a16:creationId xmlns:a16="http://schemas.microsoft.com/office/drawing/2014/main" id="{8893CB34-CC4A-4CD1-9036-F3C8C5FFF44C}"/>
                </a:ext>
              </a:extLst>
            </p:cNvPr>
            <p:cNvSpPr>
              <a:spLocks/>
            </p:cNvSpPr>
            <p:nvPr/>
          </p:nvSpPr>
          <p:spPr bwMode="auto">
            <a:xfrm>
              <a:off x="7940676"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4" name="Oval 227">
              <a:extLst>
                <a:ext uri="{FF2B5EF4-FFF2-40B4-BE49-F238E27FC236}">
                  <a16:creationId xmlns:a16="http://schemas.microsoft.com/office/drawing/2014/main" id="{900FA653-D4C3-4C91-B5BF-90164AF268B9}"/>
                </a:ext>
              </a:extLst>
            </p:cNvPr>
            <p:cNvSpPr>
              <a:spLocks noChangeArrowheads="1"/>
            </p:cNvSpPr>
            <p:nvPr/>
          </p:nvSpPr>
          <p:spPr bwMode="auto">
            <a:xfrm>
              <a:off x="79089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5" name="Freeform 228">
              <a:extLst>
                <a:ext uri="{FF2B5EF4-FFF2-40B4-BE49-F238E27FC236}">
                  <a16:creationId xmlns:a16="http://schemas.microsoft.com/office/drawing/2014/main" id="{1EA55E9D-3A6E-47D5-8D81-1AE0256601A5}"/>
                </a:ext>
              </a:extLst>
            </p:cNvPr>
            <p:cNvSpPr>
              <a:spLocks/>
            </p:cNvSpPr>
            <p:nvPr/>
          </p:nvSpPr>
          <p:spPr bwMode="auto">
            <a:xfrm>
              <a:off x="7867651"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2 w 4"/>
                <a:gd name="T25" fmla="*/ 5 h 18"/>
                <a:gd name="T26" fmla="*/ 2 w 4"/>
                <a:gd name="T27" fmla="*/ 6 h 18"/>
                <a:gd name="T28" fmla="*/ 4 w 4"/>
                <a:gd name="T29" fmla="*/ 9 h 18"/>
                <a:gd name="T30" fmla="*/ 3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6" name="Freeform 229">
              <a:extLst>
                <a:ext uri="{FF2B5EF4-FFF2-40B4-BE49-F238E27FC236}">
                  <a16:creationId xmlns:a16="http://schemas.microsoft.com/office/drawing/2014/main" id="{21DEA552-A6A9-4091-9144-CEC378AC8529}"/>
                </a:ext>
              </a:extLst>
            </p:cNvPr>
            <p:cNvSpPr>
              <a:spLocks/>
            </p:cNvSpPr>
            <p:nvPr/>
          </p:nvSpPr>
          <p:spPr bwMode="auto">
            <a:xfrm>
              <a:off x="78882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7" name="Freeform 230">
              <a:extLst>
                <a:ext uri="{FF2B5EF4-FFF2-40B4-BE49-F238E27FC236}">
                  <a16:creationId xmlns:a16="http://schemas.microsoft.com/office/drawing/2014/main" id="{1BAAA9BF-5E3E-47C1-B33E-5D02D6CEDCF7}"/>
                </a:ext>
              </a:extLst>
            </p:cNvPr>
            <p:cNvSpPr>
              <a:spLocks/>
            </p:cNvSpPr>
            <p:nvPr/>
          </p:nvSpPr>
          <p:spPr bwMode="auto">
            <a:xfrm>
              <a:off x="7859713" y="2160588"/>
              <a:ext cx="53975"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8" name="Freeform 231">
              <a:extLst>
                <a:ext uri="{FF2B5EF4-FFF2-40B4-BE49-F238E27FC236}">
                  <a16:creationId xmlns:a16="http://schemas.microsoft.com/office/drawing/2014/main" id="{E2FFD3A0-6F1D-4ACC-8A88-1F419E9F4464}"/>
                </a:ext>
              </a:extLst>
            </p:cNvPr>
            <p:cNvSpPr>
              <a:spLocks/>
            </p:cNvSpPr>
            <p:nvPr/>
          </p:nvSpPr>
          <p:spPr bwMode="auto">
            <a:xfrm>
              <a:off x="7867651"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2 w 4"/>
                <a:gd name="T25" fmla="*/ 13 h 17"/>
                <a:gd name="T26" fmla="*/ 2 w 4"/>
                <a:gd name="T27" fmla="*/ 12 h 17"/>
                <a:gd name="T28" fmla="*/ 4 w 4"/>
                <a:gd name="T29" fmla="*/ 9 h 17"/>
                <a:gd name="T30" fmla="*/ 3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49" name="Freeform 232">
              <a:extLst>
                <a:ext uri="{FF2B5EF4-FFF2-40B4-BE49-F238E27FC236}">
                  <a16:creationId xmlns:a16="http://schemas.microsoft.com/office/drawing/2014/main" id="{1B99CF99-20C0-46F6-915E-65D4E9DFC820}"/>
                </a:ext>
              </a:extLst>
            </p:cNvPr>
            <p:cNvSpPr>
              <a:spLocks/>
            </p:cNvSpPr>
            <p:nvPr/>
          </p:nvSpPr>
          <p:spPr bwMode="auto">
            <a:xfrm>
              <a:off x="78882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0" name="Oval 233">
              <a:extLst>
                <a:ext uri="{FF2B5EF4-FFF2-40B4-BE49-F238E27FC236}">
                  <a16:creationId xmlns:a16="http://schemas.microsoft.com/office/drawing/2014/main" id="{759DB8AF-FA13-44CE-83F2-FAF35EE83870}"/>
                </a:ext>
              </a:extLst>
            </p:cNvPr>
            <p:cNvSpPr>
              <a:spLocks noChangeArrowheads="1"/>
            </p:cNvSpPr>
            <p:nvPr/>
          </p:nvSpPr>
          <p:spPr bwMode="auto">
            <a:xfrm>
              <a:off x="7859713" y="1974850"/>
              <a:ext cx="53975"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1" name="Freeform 234">
              <a:extLst>
                <a:ext uri="{FF2B5EF4-FFF2-40B4-BE49-F238E27FC236}">
                  <a16:creationId xmlns:a16="http://schemas.microsoft.com/office/drawing/2014/main" id="{3E9DF302-BF15-4A09-B946-9DF68432B24E}"/>
                </a:ext>
              </a:extLst>
            </p:cNvPr>
            <p:cNvSpPr>
              <a:spLocks/>
            </p:cNvSpPr>
            <p:nvPr/>
          </p:nvSpPr>
          <p:spPr bwMode="auto">
            <a:xfrm>
              <a:off x="7815263" y="2105026"/>
              <a:ext cx="17463"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2" name="Freeform 235">
              <a:extLst>
                <a:ext uri="{FF2B5EF4-FFF2-40B4-BE49-F238E27FC236}">
                  <a16:creationId xmlns:a16="http://schemas.microsoft.com/office/drawing/2014/main" id="{F4D53945-C94A-41F0-BAFE-F50DD9316773}"/>
                </a:ext>
              </a:extLst>
            </p:cNvPr>
            <p:cNvSpPr>
              <a:spLocks/>
            </p:cNvSpPr>
            <p:nvPr/>
          </p:nvSpPr>
          <p:spPr bwMode="auto">
            <a:xfrm>
              <a:off x="7835901" y="2105026"/>
              <a:ext cx="17462"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3 w 5"/>
                <a:gd name="T13" fmla="*/ 6 h 18"/>
                <a:gd name="T14" fmla="*/ 3 w 5"/>
                <a:gd name="T15" fmla="*/ 5 h 18"/>
                <a:gd name="T16" fmla="*/ 2 w 5"/>
                <a:gd name="T17" fmla="*/ 3 h 18"/>
                <a:gd name="T18" fmla="*/ 1 w 5"/>
                <a:gd name="T19" fmla="*/ 3 h 18"/>
                <a:gd name="T20" fmla="*/ 2 w 5"/>
                <a:gd name="T21" fmla="*/ 0 h 18"/>
                <a:gd name="T22" fmla="*/ 3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3" name="Freeform 236">
              <a:extLst>
                <a:ext uri="{FF2B5EF4-FFF2-40B4-BE49-F238E27FC236}">
                  <a16:creationId xmlns:a16="http://schemas.microsoft.com/office/drawing/2014/main" id="{9F5706DE-1310-44ED-9488-2FD07EA35D3E}"/>
                </a:ext>
              </a:extLst>
            </p:cNvPr>
            <p:cNvSpPr>
              <a:spLocks/>
            </p:cNvSpPr>
            <p:nvPr/>
          </p:nvSpPr>
          <p:spPr bwMode="auto">
            <a:xfrm>
              <a:off x="78073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4" name="Freeform 237">
              <a:extLst>
                <a:ext uri="{FF2B5EF4-FFF2-40B4-BE49-F238E27FC236}">
                  <a16:creationId xmlns:a16="http://schemas.microsoft.com/office/drawing/2014/main" id="{A5AE88FE-9C77-4DE5-9330-B06A5ACA681C}"/>
                </a:ext>
              </a:extLst>
            </p:cNvPr>
            <p:cNvSpPr>
              <a:spLocks/>
            </p:cNvSpPr>
            <p:nvPr/>
          </p:nvSpPr>
          <p:spPr bwMode="auto">
            <a:xfrm>
              <a:off x="7815263" y="2024062"/>
              <a:ext cx="17463"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5" name="Freeform 238">
              <a:extLst>
                <a:ext uri="{FF2B5EF4-FFF2-40B4-BE49-F238E27FC236}">
                  <a16:creationId xmlns:a16="http://schemas.microsoft.com/office/drawing/2014/main" id="{8A7B76D7-BA06-40C1-AC4F-4DD4400CD93E}"/>
                </a:ext>
              </a:extLst>
            </p:cNvPr>
            <p:cNvSpPr>
              <a:spLocks/>
            </p:cNvSpPr>
            <p:nvPr/>
          </p:nvSpPr>
          <p:spPr bwMode="auto">
            <a:xfrm>
              <a:off x="7835901" y="2024062"/>
              <a:ext cx="17462"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3 w 5"/>
                <a:gd name="T13" fmla="*/ 12 h 17"/>
                <a:gd name="T14" fmla="*/ 3 w 5"/>
                <a:gd name="T15" fmla="*/ 13 h 17"/>
                <a:gd name="T16" fmla="*/ 2 w 5"/>
                <a:gd name="T17" fmla="*/ 14 h 17"/>
                <a:gd name="T18" fmla="*/ 1 w 5"/>
                <a:gd name="T19" fmla="*/ 15 h 17"/>
                <a:gd name="T20" fmla="*/ 2 w 5"/>
                <a:gd name="T21" fmla="*/ 17 h 17"/>
                <a:gd name="T22" fmla="*/ 3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6" name="Oval 239">
              <a:extLst>
                <a:ext uri="{FF2B5EF4-FFF2-40B4-BE49-F238E27FC236}">
                  <a16:creationId xmlns:a16="http://schemas.microsoft.com/office/drawing/2014/main" id="{C3B87FA9-2ABB-467C-B442-81C13495872F}"/>
                </a:ext>
              </a:extLst>
            </p:cNvPr>
            <p:cNvSpPr>
              <a:spLocks noChangeArrowheads="1"/>
            </p:cNvSpPr>
            <p:nvPr/>
          </p:nvSpPr>
          <p:spPr bwMode="auto">
            <a:xfrm>
              <a:off x="78073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7" name="Freeform 240">
              <a:extLst>
                <a:ext uri="{FF2B5EF4-FFF2-40B4-BE49-F238E27FC236}">
                  <a16:creationId xmlns:a16="http://schemas.microsoft.com/office/drawing/2014/main" id="{8DFBC097-1711-4A6A-909D-35CFB77B516A}"/>
                </a:ext>
              </a:extLst>
            </p:cNvPr>
            <p:cNvSpPr>
              <a:spLocks/>
            </p:cNvSpPr>
            <p:nvPr/>
          </p:nvSpPr>
          <p:spPr bwMode="auto">
            <a:xfrm>
              <a:off x="7766051" y="2105026"/>
              <a:ext cx="14287"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8" name="Freeform 241">
              <a:extLst>
                <a:ext uri="{FF2B5EF4-FFF2-40B4-BE49-F238E27FC236}">
                  <a16:creationId xmlns:a16="http://schemas.microsoft.com/office/drawing/2014/main" id="{BA923A0B-B11A-409A-90BA-326C93EBB9BA}"/>
                </a:ext>
              </a:extLst>
            </p:cNvPr>
            <p:cNvSpPr>
              <a:spLocks/>
            </p:cNvSpPr>
            <p:nvPr/>
          </p:nvSpPr>
          <p:spPr bwMode="auto">
            <a:xfrm>
              <a:off x="7786688"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59" name="Freeform 242">
              <a:extLst>
                <a:ext uri="{FF2B5EF4-FFF2-40B4-BE49-F238E27FC236}">
                  <a16:creationId xmlns:a16="http://schemas.microsoft.com/office/drawing/2014/main" id="{42AD3ACD-46A9-47C5-B70A-30CACFD61EFE}"/>
                </a:ext>
              </a:extLst>
            </p:cNvPr>
            <p:cNvSpPr>
              <a:spLocks/>
            </p:cNvSpPr>
            <p:nvPr/>
          </p:nvSpPr>
          <p:spPr bwMode="auto">
            <a:xfrm>
              <a:off x="7758113"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0" name="Freeform 243">
              <a:extLst>
                <a:ext uri="{FF2B5EF4-FFF2-40B4-BE49-F238E27FC236}">
                  <a16:creationId xmlns:a16="http://schemas.microsoft.com/office/drawing/2014/main" id="{034AC99A-B208-49C6-B964-D785C8FDC7AB}"/>
                </a:ext>
              </a:extLst>
            </p:cNvPr>
            <p:cNvSpPr>
              <a:spLocks/>
            </p:cNvSpPr>
            <p:nvPr/>
          </p:nvSpPr>
          <p:spPr bwMode="auto">
            <a:xfrm>
              <a:off x="7766051" y="2024062"/>
              <a:ext cx="14287"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1" name="Freeform 244">
              <a:extLst>
                <a:ext uri="{FF2B5EF4-FFF2-40B4-BE49-F238E27FC236}">
                  <a16:creationId xmlns:a16="http://schemas.microsoft.com/office/drawing/2014/main" id="{3F6CF389-D048-48C7-82E4-0479F072D8D2}"/>
                </a:ext>
              </a:extLst>
            </p:cNvPr>
            <p:cNvSpPr>
              <a:spLocks/>
            </p:cNvSpPr>
            <p:nvPr/>
          </p:nvSpPr>
          <p:spPr bwMode="auto">
            <a:xfrm>
              <a:off x="7786688"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2" name="Oval 245">
              <a:extLst>
                <a:ext uri="{FF2B5EF4-FFF2-40B4-BE49-F238E27FC236}">
                  <a16:creationId xmlns:a16="http://schemas.microsoft.com/office/drawing/2014/main" id="{54E2D18E-EB28-40C8-9E40-D62DAF7F7E51}"/>
                </a:ext>
              </a:extLst>
            </p:cNvPr>
            <p:cNvSpPr>
              <a:spLocks noChangeArrowheads="1"/>
            </p:cNvSpPr>
            <p:nvPr/>
          </p:nvSpPr>
          <p:spPr bwMode="auto">
            <a:xfrm>
              <a:off x="7758113"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3" name="Freeform 246">
              <a:extLst>
                <a:ext uri="{FF2B5EF4-FFF2-40B4-BE49-F238E27FC236}">
                  <a16:creationId xmlns:a16="http://schemas.microsoft.com/office/drawing/2014/main" id="{4C33786A-DD19-4446-A882-AE0912CE22D0}"/>
                </a:ext>
              </a:extLst>
            </p:cNvPr>
            <p:cNvSpPr>
              <a:spLocks/>
            </p:cNvSpPr>
            <p:nvPr/>
          </p:nvSpPr>
          <p:spPr bwMode="auto">
            <a:xfrm>
              <a:off x="7713663"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4" name="Freeform 247">
              <a:extLst>
                <a:ext uri="{FF2B5EF4-FFF2-40B4-BE49-F238E27FC236}">
                  <a16:creationId xmlns:a16="http://schemas.microsoft.com/office/drawing/2014/main" id="{8D03031A-CEBA-49FF-ABFD-286214EBC717}"/>
                </a:ext>
              </a:extLst>
            </p:cNvPr>
            <p:cNvSpPr>
              <a:spLocks/>
            </p:cNvSpPr>
            <p:nvPr/>
          </p:nvSpPr>
          <p:spPr bwMode="auto">
            <a:xfrm>
              <a:off x="7734301"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5" name="Freeform 248">
              <a:extLst>
                <a:ext uri="{FF2B5EF4-FFF2-40B4-BE49-F238E27FC236}">
                  <a16:creationId xmlns:a16="http://schemas.microsoft.com/office/drawing/2014/main" id="{5E6E8422-05FC-4D84-9065-ADC23507A6AC}"/>
                </a:ext>
              </a:extLst>
            </p:cNvPr>
            <p:cNvSpPr>
              <a:spLocks/>
            </p:cNvSpPr>
            <p:nvPr/>
          </p:nvSpPr>
          <p:spPr bwMode="auto">
            <a:xfrm>
              <a:off x="7705726"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6" name="Freeform 249">
              <a:extLst>
                <a:ext uri="{FF2B5EF4-FFF2-40B4-BE49-F238E27FC236}">
                  <a16:creationId xmlns:a16="http://schemas.microsoft.com/office/drawing/2014/main" id="{6DB6F8EC-9DE8-4E11-B01B-AA2266A2D0C4}"/>
                </a:ext>
              </a:extLst>
            </p:cNvPr>
            <p:cNvSpPr>
              <a:spLocks/>
            </p:cNvSpPr>
            <p:nvPr/>
          </p:nvSpPr>
          <p:spPr bwMode="auto">
            <a:xfrm>
              <a:off x="7713663"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7" name="Freeform 250">
              <a:extLst>
                <a:ext uri="{FF2B5EF4-FFF2-40B4-BE49-F238E27FC236}">
                  <a16:creationId xmlns:a16="http://schemas.microsoft.com/office/drawing/2014/main" id="{4B7AEF12-CFEE-44B9-9323-23C839406918}"/>
                </a:ext>
              </a:extLst>
            </p:cNvPr>
            <p:cNvSpPr>
              <a:spLocks/>
            </p:cNvSpPr>
            <p:nvPr/>
          </p:nvSpPr>
          <p:spPr bwMode="auto">
            <a:xfrm>
              <a:off x="7734301"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8" name="Oval 251">
              <a:extLst>
                <a:ext uri="{FF2B5EF4-FFF2-40B4-BE49-F238E27FC236}">
                  <a16:creationId xmlns:a16="http://schemas.microsoft.com/office/drawing/2014/main" id="{68EAD96E-01E6-47AF-A66A-6E8D148D7464}"/>
                </a:ext>
              </a:extLst>
            </p:cNvPr>
            <p:cNvSpPr>
              <a:spLocks noChangeArrowheads="1"/>
            </p:cNvSpPr>
            <p:nvPr/>
          </p:nvSpPr>
          <p:spPr bwMode="auto">
            <a:xfrm>
              <a:off x="77057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69" name="Freeform 252">
              <a:extLst>
                <a:ext uri="{FF2B5EF4-FFF2-40B4-BE49-F238E27FC236}">
                  <a16:creationId xmlns:a16="http://schemas.microsoft.com/office/drawing/2014/main" id="{4DB0C6CC-8018-40C6-A8E4-8C6A3C9C2980}"/>
                </a:ext>
              </a:extLst>
            </p:cNvPr>
            <p:cNvSpPr>
              <a:spLocks/>
            </p:cNvSpPr>
            <p:nvPr/>
          </p:nvSpPr>
          <p:spPr bwMode="auto">
            <a:xfrm>
              <a:off x="7664451" y="2105026"/>
              <a:ext cx="14287" cy="63500"/>
            </a:xfrm>
            <a:custGeom>
              <a:avLst/>
              <a:gdLst>
                <a:gd name="T0" fmla="*/ 3 w 4"/>
                <a:gd name="T1" fmla="*/ 18 h 18"/>
                <a:gd name="T2" fmla="*/ 3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0" name="Freeform 253">
              <a:extLst>
                <a:ext uri="{FF2B5EF4-FFF2-40B4-BE49-F238E27FC236}">
                  <a16:creationId xmlns:a16="http://schemas.microsoft.com/office/drawing/2014/main" id="{A1FAA978-B3A6-4F74-8658-2E99DB0ECA50}"/>
                </a:ext>
              </a:extLst>
            </p:cNvPr>
            <p:cNvSpPr>
              <a:spLocks/>
            </p:cNvSpPr>
            <p:nvPr/>
          </p:nvSpPr>
          <p:spPr bwMode="auto">
            <a:xfrm>
              <a:off x="7685088"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1" name="Freeform 254">
              <a:extLst>
                <a:ext uri="{FF2B5EF4-FFF2-40B4-BE49-F238E27FC236}">
                  <a16:creationId xmlns:a16="http://schemas.microsoft.com/office/drawing/2014/main" id="{71A38F0F-2AFA-4440-83F5-D7E3D3C60642}"/>
                </a:ext>
              </a:extLst>
            </p:cNvPr>
            <p:cNvSpPr>
              <a:spLocks/>
            </p:cNvSpPr>
            <p:nvPr/>
          </p:nvSpPr>
          <p:spPr bwMode="auto">
            <a:xfrm>
              <a:off x="7653338" y="2160588"/>
              <a:ext cx="55563" cy="52388"/>
            </a:xfrm>
            <a:custGeom>
              <a:avLst/>
              <a:gdLst>
                <a:gd name="T0" fmla="*/ 0 w 16"/>
                <a:gd name="T1" fmla="*/ 8 h 15"/>
                <a:gd name="T2" fmla="*/ 8 w 16"/>
                <a:gd name="T3" fmla="*/ 15 h 15"/>
                <a:gd name="T4" fmla="*/ 16 w 16"/>
                <a:gd name="T5" fmla="*/ 8 h 15"/>
                <a:gd name="T6" fmla="*/ 8 w 16"/>
                <a:gd name="T7" fmla="*/ 0 h 15"/>
                <a:gd name="T8" fmla="*/ 0 w 16"/>
                <a:gd name="T9" fmla="*/ 8 h 15"/>
              </a:gdLst>
              <a:ahLst/>
              <a:cxnLst>
                <a:cxn ang="0">
                  <a:pos x="T0" y="T1"/>
                </a:cxn>
                <a:cxn ang="0">
                  <a:pos x="T2" y="T3"/>
                </a:cxn>
                <a:cxn ang="0">
                  <a:pos x="T4" y="T5"/>
                </a:cxn>
                <a:cxn ang="0">
                  <a:pos x="T6" y="T7"/>
                </a:cxn>
                <a:cxn ang="0">
                  <a:pos x="T8" y="T9"/>
                </a:cxn>
              </a:cxnLst>
              <a:rect l="0" t="0" r="r" b="b"/>
              <a:pathLst>
                <a:path w="16" h="15">
                  <a:moveTo>
                    <a:pt x="0" y="8"/>
                  </a:moveTo>
                  <a:cubicBezTo>
                    <a:pt x="0" y="12"/>
                    <a:pt x="4" y="15"/>
                    <a:pt x="8" y="15"/>
                  </a:cubicBezTo>
                  <a:cubicBezTo>
                    <a:pt x="12" y="15"/>
                    <a:pt x="16" y="12"/>
                    <a:pt x="16" y="8"/>
                  </a:cubicBezTo>
                  <a:cubicBezTo>
                    <a:pt x="16"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2" name="Freeform 255">
              <a:extLst>
                <a:ext uri="{FF2B5EF4-FFF2-40B4-BE49-F238E27FC236}">
                  <a16:creationId xmlns:a16="http://schemas.microsoft.com/office/drawing/2014/main" id="{1FC0A052-05A3-48B8-B8AC-ACDCB1EC9819}"/>
                </a:ext>
              </a:extLst>
            </p:cNvPr>
            <p:cNvSpPr>
              <a:spLocks/>
            </p:cNvSpPr>
            <p:nvPr/>
          </p:nvSpPr>
          <p:spPr bwMode="auto">
            <a:xfrm>
              <a:off x="7664451" y="2024062"/>
              <a:ext cx="14287" cy="60325"/>
            </a:xfrm>
            <a:custGeom>
              <a:avLst/>
              <a:gdLst>
                <a:gd name="T0" fmla="*/ 3 w 4"/>
                <a:gd name="T1" fmla="*/ 0 h 17"/>
                <a:gd name="T2" fmla="*/ 3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3" name="Freeform 256">
              <a:extLst>
                <a:ext uri="{FF2B5EF4-FFF2-40B4-BE49-F238E27FC236}">
                  <a16:creationId xmlns:a16="http://schemas.microsoft.com/office/drawing/2014/main" id="{4C5B0F0A-E2BC-43E1-B83A-AC7A0DED2F25}"/>
                </a:ext>
              </a:extLst>
            </p:cNvPr>
            <p:cNvSpPr>
              <a:spLocks/>
            </p:cNvSpPr>
            <p:nvPr/>
          </p:nvSpPr>
          <p:spPr bwMode="auto">
            <a:xfrm>
              <a:off x="7685088"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4" name="Oval 257">
              <a:extLst>
                <a:ext uri="{FF2B5EF4-FFF2-40B4-BE49-F238E27FC236}">
                  <a16:creationId xmlns:a16="http://schemas.microsoft.com/office/drawing/2014/main" id="{B5FE2A56-D93B-4372-A39D-788CE2AC58B8}"/>
                </a:ext>
              </a:extLst>
            </p:cNvPr>
            <p:cNvSpPr>
              <a:spLocks noChangeArrowheads="1"/>
            </p:cNvSpPr>
            <p:nvPr/>
          </p:nvSpPr>
          <p:spPr bwMode="auto">
            <a:xfrm>
              <a:off x="7653338" y="1974850"/>
              <a:ext cx="55563"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5" name="Freeform 258">
              <a:extLst>
                <a:ext uri="{FF2B5EF4-FFF2-40B4-BE49-F238E27FC236}">
                  <a16:creationId xmlns:a16="http://schemas.microsoft.com/office/drawing/2014/main" id="{D9B46405-0DA0-4682-A44E-1D371FB86872}"/>
                </a:ext>
              </a:extLst>
            </p:cNvPr>
            <p:cNvSpPr>
              <a:spLocks/>
            </p:cNvSpPr>
            <p:nvPr/>
          </p:nvSpPr>
          <p:spPr bwMode="auto">
            <a:xfrm>
              <a:off x="7612063" y="2105026"/>
              <a:ext cx="17463"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6" name="Freeform 259">
              <a:extLst>
                <a:ext uri="{FF2B5EF4-FFF2-40B4-BE49-F238E27FC236}">
                  <a16:creationId xmlns:a16="http://schemas.microsoft.com/office/drawing/2014/main" id="{650D7A8B-8A7E-4AB5-A552-D046B455E706}"/>
                </a:ext>
              </a:extLst>
            </p:cNvPr>
            <p:cNvSpPr>
              <a:spLocks/>
            </p:cNvSpPr>
            <p:nvPr/>
          </p:nvSpPr>
          <p:spPr bwMode="auto">
            <a:xfrm>
              <a:off x="7632701"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7" name="Freeform 260">
              <a:extLst>
                <a:ext uri="{FF2B5EF4-FFF2-40B4-BE49-F238E27FC236}">
                  <a16:creationId xmlns:a16="http://schemas.microsoft.com/office/drawing/2014/main" id="{BB84995F-732E-47D0-8E9D-C3F3ACD81A94}"/>
                </a:ext>
              </a:extLst>
            </p:cNvPr>
            <p:cNvSpPr>
              <a:spLocks/>
            </p:cNvSpPr>
            <p:nvPr/>
          </p:nvSpPr>
          <p:spPr bwMode="auto">
            <a:xfrm>
              <a:off x="76041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8" name="Freeform 261">
              <a:extLst>
                <a:ext uri="{FF2B5EF4-FFF2-40B4-BE49-F238E27FC236}">
                  <a16:creationId xmlns:a16="http://schemas.microsoft.com/office/drawing/2014/main" id="{1B00162B-4AF6-4FFA-BC41-8426DECCDBD5}"/>
                </a:ext>
              </a:extLst>
            </p:cNvPr>
            <p:cNvSpPr>
              <a:spLocks/>
            </p:cNvSpPr>
            <p:nvPr/>
          </p:nvSpPr>
          <p:spPr bwMode="auto">
            <a:xfrm>
              <a:off x="7612063" y="2024062"/>
              <a:ext cx="17463"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79" name="Freeform 262">
              <a:extLst>
                <a:ext uri="{FF2B5EF4-FFF2-40B4-BE49-F238E27FC236}">
                  <a16:creationId xmlns:a16="http://schemas.microsoft.com/office/drawing/2014/main" id="{E85021B4-1535-4420-A20B-9D5009DD72E6}"/>
                </a:ext>
              </a:extLst>
            </p:cNvPr>
            <p:cNvSpPr>
              <a:spLocks/>
            </p:cNvSpPr>
            <p:nvPr/>
          </p:nvSpPr>
          <p:spPr bwMode="auto">
            <a:xfrm>
              <a:off x="7632701"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0" name="Oval 263">
              <a:extLst>
                <a:ext uri="{FF2B5EF4-FFF2-40B4-BE49-F238E27FC236}">
                  <a16:creationId xmlns:a16="http://schemas.microsoft.com/office/drawing/2014/main" id="{27359176-B28D-4F47-82BD-4EED1A9EBC00}"/>
                </a:ext>
              </a:extLst>
            </p:cNvPr>
            <p:cNvSpPr>
              <a:spLocks noChangeArrowheads="1"/>
            </p:cNvSpPr>
            <p:nvPr/>
          </p:nvSpPr>
          <p:spPr bwMode="auto">
            <a:xfrm>
              <a:off x="76041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1" name="Freeform 264">
              <a:extLst>
                <a:ext uri="{FF2B5EF4-FFF2-40B4-BE49-F238E27FC236}">
                  <a16:creationId xmlns:a16="http://schemas.microsoft.com/office/drawing/2014/main" id="{8C1882C0-438A-4327-AA4E-5674495B1CD0}"/>
                </a:ext>
              </a:extLst>
            </p:cNvPr>
            <p:cNvSpPr>
              <a:spLocks/>
            </p:cNvSpPr>
            <p:nvPr/>
          </p:nvSpPr>
          <p:spPr bwMode="auto">
            <a:xfrm>
              <a:off x="7559676"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2" name="Freeform 265">
              <a:extLst>
                <a:ext uri="{FF2B5EF4-FFF2-40B4-BE49-F238E27FC236}">
                  <a16:creationId xmlns:a16="http://schemas.microsoft.com/office/drawing/2014/main" id="{707418FB-B167-494D-BA6F-78B188DBC2B6}"/>
                </a:ext>
              </a:extLst>
            </p:cNvPr>
            <p:cNvSpPr>
              <a:spLocks/>
            </p:cNvSpPr>
            <p:nvPr/>
          </p:nvSpPr>
          <p:spPr bwMode="auto">
            <a:xfrm>
              <a:off x="7583488" y="2105026"/>
              <a:ext cx="14288"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3" name="Freeform 266">
              <a:extLst>
                <a:ext uri="{FF2B5EF4-FFF2-40B4-BE49-F238E27FC236}">
                  <a16:creationId xmlns:a16="http://schemas.microsoft.com/office/drawing/2014/main" id="{694985BD-7F7C-46AA-A0B1-3AD17B9374FA}"/>
                </a:ext>
              </a:extLst>
            </p:cNvPr>
            <p:cNvSpPr>
              <a:spLocks/>
            </p:cNvSpPr>
            <p:nvPr/>
          </p:nvSpPr>
          <p:spPr bwMode="auto">
            <a:xfrm>
              <a:off x="75517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4" name="Freeform 267">
              <a:extLst>
                <a:ext uri="{FF2B5EF4-FFF2-40B4-BE49-F238E27FC236}">
                  <a16:creationId xmlns:a16="http://schemas.microsoft.com/office/drawing/2014/main" id="{EAB9AC1C-C8C8-43DB-8C91-251DE21CA024}"/>
                </a:ext>
              </a:extLst>
            </p:cNvPr>
            <p:cNvSpPr>
              <a:spLocks/>
            </p:cNvSpPr>
            <p:nvPr/>
          </p:nvSpPr>
          <p:spPr bwMode="auto">
            <a:xfrm>
              <a:off x="7559676"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5" name="Freeform 268">
              <a:extLst>
                <a:ext uri="{FF2B5EF4-FFF2-40B4-BE49-F238E27FC236}">
                  <a16:creationId xmlns:a16="http://schemas.microsoft.com/office/drawing/2014/main" id="{AED6AD06-2659-4070-8BFF-C03CFCF711D1}"/>
                </a:ext>
              </a:extLst>
            </p:cNvPr>
            <p:cNvSpPr>
              <a:spLocks/>
            </p:cNvSpPr>
            <p:nvPr/>
          </p:nvSpPr>
          <p:spPr bwMode="auto">
            <a:xfrm>
              <a:off x="7583488" y="2024062"/>
              <a:ext cx="14288"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6" name="Oval 269">
              <a:extLst>
                <a:ext uri="{FF2B5EF4-FFF2-40B4-BE49-F238E27FC236}">
                  <a16:creationId xmlns:a16="http://schemas.microsoft.com/office/drawing/2014/main" id="{266C6499-25F3-4F11-A04D-994B2B989F93}"/>
                </a:ext>
              </a:extLst>
            </p:cNvPr>
            <p:cNvSpPr>
              <a:spLocks noChangeArrowheads="1"/>
            </p:cNvSpPr>
            <p:nvPr/>
          </p:nvSpPr>
          <p:spPr bwMode="auto">
            <a:xfrm>
              <a:off x="75517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7" name="Freeform 270">
              <a:extLst>
                <a:ext uri="{FF2B5EF4-FFF2-40B4-BE49-F238E27FC236}">
                  <a16:creationId xmlns:a16="http://schemas.microsoft.com/office/drawing/2014/main" id="{77D3063C-472E-445B-AE43-DBD5E0677F37}"/>
                </a:ext>
              </a:extLst>
            </p:cNvPr>
            <p:cNvSpPr>
              <a:spLocks/>
            </p:cNvSpPr>
            <p:nvPr/>
          </p:nvSpPr>
          <p:spPr bwMode="auto">
            <a:xfrm>
              <a:off x="7510463" y="2105026"/>
              <a:ext cx="17463"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2 w 5"/>
                <a:gd name="T11" fmla="*/ 9 h 18"/>
                <a:gd name="T12" fmla="*/ 2 w 5"/>
                <a:gd name="T13" fmla="*/ 8 h 18"/>
                <a:gd name="T14" fmla="*/ 0 w 5"/>
                <a:gd name="T15" fmla="*/ 5 h 18"/>
                <a:gd name="T16" fmla="*/ 3 w 5"/>
                <a:gd name="T17" fmla="*/ 1 h 18"/>
                <a:gd name="T18" fmla="*/ 3 w 5"/>
                <a:gd name="T19" fmla="*/ 0 h 18"/>
                <a:gd name="T20" fmla="*/ 4 w 5"/>
                <a:gd name="T21" fmla="*/ 3 h 18"/>
                <a:gd name="T22" fmla="*/ 3 w 5"/>
                <a:gd name="T23" fmla="*/ 3 h 18"/>
                <a:gd name="T24" fmla="*/ 2 w 5"/>
                <a:gd name="T25" fmla="*/ 5 h 18"/>
                <a:gd name="T26" fmla="*/ 2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8" name="Freeform 271">
              <a:extLst>
                <a:ext uri="{FF2B5EF4-FFF2-40B4-BE49-F238E27FC236}">
                  <a16:creationId xmlns:a16="http://schemas.microsoft.com/office/drawing/2014/main" id="{154BD209-8EC8-4D5A-9EF3-23A436D81647}"/>
                </a:ext>
              </a:extLst>
            </p:cNvPr>
            <p:cNvSpPr>
              <a:spLocks/>
            </p:cNvSpPr>
            <p:nvPr/>
          </p:nvSpPr>
          <p:spPr bwMode="auto">
            <a:xfrm>
              <a:off x="7531101"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89" name="Freeform 272">
              <a:extLst>
                <a:ext uri="{FF2B5EF4-FFF2-40B4-BE49-F238E27FC236}">
                  <a16:creationId xmlns:a16="http://schemas.microsoft.com/office/drawing/2014/main" id="{24BA5F46-25CC-4D25-B837-4995AB48B316}"/>
                </a:ext>
              </a:extLst>
            </p:cNvPr>
            <p:cNvSpPr>
              <a:spLocks/>
            </p:cNvSpPr>
            <p:nvPr/>
          </p:nvSpPr>
          <p:spPr bwMode="auto">
            <a:xfrm>
              <a:off x="75025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0" name="Freeform 273">
              <a:extLst>
                <a:ext uri="{FF2B5EF4-FFF2-40B4-BE49-F238E27FC236}">
                  <a16:creationId xmlns:a16="http://schemas.microsoft.com/office/drawing/2014/main" id="{1C54ACD9-0F26-4B66-856C-06F4AEF43534}"/>
                </a:ext>
              </a:extLst>
            </p:cNvPr>
            <p:cNvSpPr>
              <a:spLocks/>
            </p:cNvSpPr>
            <p:nvPr/>
          </p:nvSpPr>
          <p:spPr bwMode="auto">
            <a:xfrm>
              <a:off x="7510463" y="2024062"/>
              <a:ext cx="17463"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2 w 5"/>
                <a:gd name="T11" fmla="*/ 9 h 17"/>
                <a:gd name="T12" fmla="*/ 2 w 5"/>
                <a:gd name="T13" fmla="*/ 9 h 17"/>
                <a:gd name="T14" fmla="*/ 0 w 5"/>
                <a:gd name="T15" fmla="*/ 13 h 17"/>
                <a:gd name="T16" fmla="*/ 3 w 5"/>
                <a:gd name="T17" fmla="*/ 16 h 17"/>
                <a:gd name="T18" fmla="*/ 3 w 5"/>
                <a:gd name="T19" fmla="*/ 17 h 17"/>
                <a:gd name="T20" fmla="*/ 4 w 5"/>
                <a:gd name="T21" fmla="*/ 15 h 17"/>
                <a:gd name="T22" fmla="*/ 3 w 5"/>
                <a:gd name="T23" fmla="*/ 14 h 17"/>
                <a:gd name="T24" fmla="*/ 2 w 5"/>
                <a:gd name="T25" fmla="*/ 13 h 17"/>
                <a:gd name="T26" fmla="*/ 2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1" name="Freeform 274">
              <a:extLst>
                <a:ext uri="{FF2B5EF4-FFF2-40B4-BE49-F238E27FC236}">
                  <a16:creationId xmlns:a16="http://schemas.microsoft.com/office/drawing/2014/main" id="{CEADFD18-64EF-4FC8-B6B4-3807610A9ED4}"/>
                </a:ext>
              </a:extLst>
            </p:cNvPr>
            <p:cNvSpPr>
              <a:spLocks/>
            </p:cNvSpPr>
            <p:nvPr/>
          </p:nvSpPr>
          <p:spPr bwMode="auto">
            <a:xfrm>
              <a:off x="7531101"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2" name="Oval 275">
              <a:extLst>
                <a:ext uri="{FF2B5EF4-FFF2-40B4-BE49-F238E27FC236}">
                  <a16:creationId xmlns:a16="http://schemas.microsoft.com/office/drawing/2014/main" id="{8B543767-F3C7-4EDC-90D6-2FE1BBE389A2}"/>
                </a:ext>
              </a:extLst>
            </p:cNvPr>
            <p:cNvSpPr>
              <a:spLocks noChangeArrowheads="1"/>
            </p:cNvSpPr>
            <p:nvPr/>
          </p:nvSpPr>
          <p:spPr bwMode="auto">
            <a:xfrm>
              <a:off x="75025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3" name="Freeform 276">
              <a:extLst>
                <a:ext uri="{FF2B5EF4-FFF2-40B4-BE49-F238E27FC236}">
                  <a16:creationId xmlns:a16="http://schemas.microsoft.com/office/drawing/2014/main" id="{C5F217E6-F100-44D9-9738-56F08B7AA482}"/>
                </a:ext>
              </a:extLst>
            </p:cNvPr>
            <p:cNvSpPr>
              <a:spLocks/>
            </p:cNvSpPr>
            <p:nvPr/>
          </p:nvSpPr>
          <p:spPr bwMode="auto">
            <a:xfrm>
              <a:off x="7458076"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4" name="Freeform 277">
              <a:extLst>
                <a:ext uri="{FF2B5EF4-FFF2-40B4-BE49-F238E27FC236}">
                  <a16:creationId xmlns:a16="http://schemas.microsoft.com/office/drawing/2014/main" id="{6562D393-0495-4CEC-B72A-5E891C725FB6}"/>
                </a:ext>
              </a:extLst>
            </p:cNvPr>
            <p:cNvSpPr>
              <a:spLocks/>
            </p:cNvSpPr>
            <p:nvPr/>
          </p:nvSpPr>
          <p:spPr bwMode="auto">
            <a:xfrm>
              <a:off x="7481888" y="2105026"/>
              <a:ext cx="14288"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2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5" name="Freeform 278">
              <a:extLst>
                <a:ext uri="{FF2B5EF4-FFF2-40B4-BE49-F238E27FC236}">
                  <a16:creationId xmlns:a16="http://schemas.microsoft.com/office/drawing/2014/main" id="{F8D34FDA-E792-49E0-BD27-A9B0058F797D}"/>
                </a:ext>
              </a:extLst>
            </p:cNvPr>
            <p:cNvSpPr>
              <a:spLocks/>
            </p:cNvSpPr>
            <p:nvPr/>
          </p:nvSpPr>
          <p:spPr bwMode="auto">
            <a:xfrm>
              <a:off x="74501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6" name="Freeform 279">
              <a:extLst>
                <a:ext uri="{FF2B5EF4-FFF2-40B4-BE49-F238E27FC236}">
                  <a16:creationId xmlns:a16="http://schemas.microsoft.com/office/drawing/2014/main" id="{6E4E6027-EC0D-4E4C-A665-16CD4F8AA81C}"/>
                </a:ext>
              </a:extLst>
            </p:cNvPr>
            <p:cNvSpPr>
              <a:spLocks/>
            </p:cNvSpPr>
            <p:nvPr/>
          </p:nvSpPr>
          <p:spPr bwMode="auto">
            <a:xfrm>
              <a:off x="7458076"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7" name="Freeform 280">
              <a:extLst>
                <a:ext uri="{FF2B5EF4-FFF2-40B4-BE49-F238E27FC236}">
                  <a16:creationId xmlns:a16="http://schemas.microsoft.com/office/drawing/2014/main" id="{88E91EF0-A907-4DF3-B34D-A1BF60D13841}"/>
                </a:ext>
              </a:extLst>
            </p:cNvPr>
            <p:cNvSpPr>
              <a:spLocks/>
            </p:cNvSpPr>
            <p:nvPr/>
          </p:nvSpPr>
          <p:spPr bwMode="auto">
            <a:xfrm>
              <a:off x="7481888" y="2024062"/>
              <a:ext cx="14288"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2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8" name="Oval 281">
              <a:extLst>
                <a:ext uri="{FF2B5EF4-FFF2-40B4-BE49-F238E27FC236}">
                  <a16:creationId xmlns:a16="http://schemas.microsoft.com/office/drawing/2014/main" id="{DB50D24B-B614-4066-B70F-EB1DCED21989}"/>
                </a:ext>
              </a:extLst>
            </p:cNvPr>
            <p:cNvSpPr>
              <a:spLocks noChangeArrowheads="1"/>
            </p:cNvSpPr>
            <p:nvPr/>
          </p:nvSpPr>
          <p:spPr bwMode="auto">
            <a:xfrm>
              <a:off x="74501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299" name="Freeform 282">
              <a:extLst>
                <a:ext uri="{FF2B5EF4-FFF2-40B4-BE49-F238E27FC236}">
                  <a16:creationId xmlns:a16="http://schemas.microsoft.com/office/drawing/2014/main" id="{122E162C-ED46-416C-9740-6AA31D2995B5}"/>
                </a:ext>
              </a:extLst>
            </p:cNvPr>
            <p:cNvSpPr>
              <a:spLocks/>
            </p:cNvSpPr>
            <p:nvPr/>
          </p:nvSpPr>
          <p:spPr bwMode="auto">
            <a:xfrm>
              <a:off x="7408863"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0" name="Freeform 283">
              <a:extLst>
                <a:ext uri="{FF2B5EF4-FFF2-40B4-BE49-F238E27FC236}">
                  <a16:creationId xmlns:a16="http://schemas.microsoft.com/office/drawing/2014/main" id="{C5B0CEAC-0D1F-4398-BD4D-C3C8D02D1CAB}"/>
                </a:ext>
              </a:extLst>
            </p:cNvPr>
            <p:cNvSpPr>
              <a:spLocks/>
            </p:cNvSpPr>
            <p:nvPr/>
          </p:nvSpPr>
          <p:spPr bwMode="auto">
            <a:xfrm>
              <a:off x="7429501" y="2105026"/>
              <a:ext cx="17462"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1" name="Freeform 284">
              <a:extLst>
                <a:ext uri="{FF2B5EF4-FFF2-40B4-BE49-F238E27FC236}">
                  <a16:creationId xmlns:a16="http://schemas.microsoft.com/office/drawing/2014/main" id="{BABE58D1-8F2F-4C70-A13C-75FD29DAB8D5}"/>
                </a:ext>
              </a:extLst>
            </p:cNvPr>
            <p:cNvSpPr>
              <a:spLocks/>
            </p:cNvSpPr>
            <p:nvPr/>
          </p:nvSpPr>
          <p:spPr bwMode="auto">
            <a:xfrm>
              <a:off x="7400926" y="2160588"/>
              <a:ext cx="52387"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2" name="Freeform 285">
              <a:extLst>
                <a:ext uri="{FF2B5EF4-FFF2-40B4-BE49-F238E27FC236}">
                  <a16:creationId xmlns:a16="http://schemas.microsoft.com/office/drawing/2014/main" id="{FBF27A8D-8CB0-48A6-8D78-FC73CCDEDB5A}"/>
                </a:ext>
              </a:extLst>
            </p:cNvPr>
            <p:cNvSpPr>
              <a:spLocks/>
            </p:cNvSpPr>
            <p:nvPr/>
          </p:nvSpPr>
          <p:spPr bwMode="auto">
            <a:xfrm>
              <a:off x="7408863"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3" name="Freeform 286">
              <a:extLst>
                <a:ext uri="{FF2B5EF4-FFF2-40B4-BE49-F238E27FC236}">
                  <a16:creationId xmlns:a16="http://schemas.microsoft.com/office/drawing/2014/main" id="{B435E04D-862F-4B9C-B5FC-C4D06A148765}"/>
                </a:ext>
              </a:extLst>
            </p:cNvPr>
            <p:cNvSpPr>
              <a:spLocks/>
            </p:cNvSpPr>
            <p:nvPr/>
          </p:nvSpPr>
          <p:spPr bwMode="auto">
            <a:xfrm>
              <a:off x="7429501" y="2024062"/>
              <a:ext cx="17462"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4" name="Oval 287">
              <a:extLst>
                <a:ext uri="{FF2B5EF4-FFF2-40B4-BE49-F238E27FC236}">
                  <a16:creationId xmlns:a16="http://schemas.microsoft.com/office/drawing/2014/main" id="{759E5E1E-DDF3-439A-9B37-4C70700C7CED}"/>
                </a:ext>
              </a:extLst>
            </p:cNvPr>
            <p:cNvSpPr>
              <a:spLocks noChangeArrowheads="1"/>
            </p:cNvSpPr>
            <p:nvPr/>
          </p:nvSpPr>
          <p:spPr bwMode="auto">
            <a:xfrm>
              <a:off x="7400926"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5" name="Freeform 288">
              <a:extLst>
                <a:ext uri="{FF2B5EF4-FFF2-40B4-BE49-F238E27FC236}">
                  <a16:creationId xmlns:a16="http://schemas.microsoft.com/office/drawing/2014/main" id="{B6992718-4DF7-4430-890D-740B8FC4A103}"/>
                </a:ext>
              </a:extLst>
            </p:cNvPr>
            <p:cNvSpPr>
              <a:spLocks/>
            </p:cNvSpPr>
            <p:nvPr/>
          </p:nvSpPr>
          <p:spPr bwMode="auto">
            <a:xfrm>
              <a:off x="7356476"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6" name="Freeform 289">
              <a:extLst>
                <a:ext uri="{FF2B5EF4-FFF2-40B4-BE49-F238E27FC236}">
                  <a16:creationId xmlns:a16="http://schemas.microsoft.com/office/drawing/2014/main" id="{F2AD6160-3D44-439A-A1A1-0CDF1A422023}"/>
                </a:ext>
              </a:extLst>
            </p:cNvPr>
            <p:cNvSpPr>
              <a:spLocks/>
            </p:cNvSpPr>
            <p:nvPr/>
          </p:nvSpPr>
          <p:spPr bwMode="auto">
            <a:xfrm>
              <a:off x="7377113" y="2105026"/>
              <a:ext cx="17463" cy="63500"/>
            </a:xfrm>
            <a:custGeom>
              <a:avLst/>
              <a:gdLst>
                <a:gd name="T0" fmla="*/ 1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7" name="Freeform 290">
              <a:extLst>
                <a:ext uri="{FF2B5EF4-FFF2-40B4-BE49-F238E27FC236}">
                  <a16:creationId xmlns:a16="http://schemas.microsoft.com/office/drawing/2014/main" id="{0C2A76A9-793B-4ECC-B479-C269A5AA9CCB}"/>
                </a:ext>
              </a:extLst>
            </p:cNvPr>
            <p:cNvSpPr>
              <a:spLocks/>
            </p:cNvSpPr>
            <p:nvPr/>
          </p:nvSpPr>
          <p:spPr bwMode="auto">
            <a:xfrm>
              <a:off x="7348538" y="2160588"/>
              <a:ext cx="52388"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8" name="Freeform 291">
              <a:extLst>
                <a:ext uri="{FF2B5EF4-FFF2-40B4-BE49-F238E27FC236}">
                  <a16:creationId xmlns:a16="http://schemas.microsoft.com/office/drawing/2014/main" id="{0D00A5EC-F08E-4765-AC17-B61E9EC5E0A4}"/>
                </a:ext>
              </a:extLst>
            </p:cNvPr>
            <p:cNvSpPr>
              <a:spLocks/>
            </p:cNvSpPr>
            <p:nvPr/>
          </p:nvSpPr>
          <p:spPr bwMode="auto">
            <a:xfrm>
              <a:off x="7356476"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09" name="Freeform 292">
              <a:extLst>
                <a:ext uri="{FF2B5EF4-FFF2-40B4-BE49-F238E27FC236}">
                  <a16:creationId xmlns:a16="http://schemas.microsoft.com/office/drawing/2014/main" id="{046C96F7-A71C-4BF1-9172-F29D2C349931}"/>
                </a:ext>
              </a:extLst>
            </p:cNvPr>
            <p:cNvSpPr>
              <a:spLocks/>
            </p:cNvSpPr>
            <p:nvPr/>
          </p:nvSpPr>
          <p:spPr bwMode="auto">
            <a:xfrm>
              <a:off x="7377113" y="2024062"/>
              <a:ext cx="17463" cy="60325"/>
            </a:xfrm>
            <a:custGeom>
              <a:avLst/>
              <a:gdLst>
                <a:gd name="T0" fmla="*/ 1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0" name="Oval 293">
              <a:extLst>
                <a:ext uri="{FF2B5EF4-FFF2-40B4-BE49-F238E27FC236}">
                  <a16:creationId xmlns:a16="http://schemas.microsoft.com/office/drawing/2014/main" id="{F311F9E8-C1D6-4513-A936-4E74E99A734E}"/>
                </a:ext>
              </a:extLst>
            </p:cNvPr>
            <p:cNvSpPr>
              <a:spLocks noChangeArrowheads="1"/>
            </p:cNvSpPr>
            <p:nvPr/>
          </p:nvSpPr>
          <p:spPr bwMode="auto">
            <a:xfrm>
              <a:off x="73485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1" name="Freeform 294">
              <a:extLst>
                <a:ext uri="{FF2B5EF4-FFF2-40B4-BE49-F238E27FC236}">
                  <a16:creationId xmlns:a16="http://schemas.microsoft.com/office/drawing/2014/main" id="{22F88D74-7B25-4B7A-8A8E-5168C66BF4D3}"/>
                </a:ext>
              </a:extLst>
            </p:cNvPr>
            <p:cNvSpPr>
              <a:spLocks/>
            </p:cNvSpPr>
            <p:nvPr/>
          </p:nvSpPr>
          <p:spPr bwMode="auto">
            <a:xfrm>
              <a:off x="7307263" y="2105026"/>
              <a:ext cx="12700"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2" name="Freeform 295">
              <a:extLst>
                <a:ext uri="{FF2B5EF4-FFF2-40B4-BE49-F238E27FC236}">
                  <a16:creationId xmlns:a16="http://schemas.microsoft.com/office/drawing/2014/main" id="{E343252D-7BE5-46FD-9A48-6F16925906E8}"/>
                </a:ext>
              </a:extLst>
            </p:cNvPr>
            <p:cNvSpPr>
              <a:spLocks/>
            </p:cNvSpPr>
            <p:nvPr/>
          </p:nvSpPr>
          <p:spPr bwMode="auto">
            <a:xfrm>
              <a:off x="7327901"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3" name="Freeform 296">
              <a:extLst>
                <a:ext uri="{FF2B5EF4-FFF2-40B4-BE49-F238E27FC236}">
                  <a16:creationId xmlns:a16="http://schemas.microsoft.com/office/drawing/2014/main" id="{F10BE0CE-7045-4FDF-A95C-1F1DEAC27C1A}"/>
                </a:ext>
              </a:extLst>
            </p:cNvPr>
            <p:cNvSpPr>
              <a:spLocks/>
            </p:cNvSpPr>
            <p:nvPr/>
          </p:nvSpPr>
          <p:spPr bwMode="auto">
            <a:xfrm>
              <a:off x="7296151" y="2160588"/>
              <a:ext cx="55562" cy="52388"/>
            </a:xfrm>
            <a:custGeom>
              <a:avLst/>
              <a:gdLst>
                <a:gd name="T0" fmla="*/ 1 w 16"/>
                <a:gd name="T1" fmla="*/ 8 h 15"/>
                <a:gd name="T2" fmla="*/ 8 w 16"/>
                <a:gd name="T3" fmla="*/ 15 h 15"/>
                <a:gd name="T4" fmla="*/ 16 w 16"/>
                <a:gd name="T5" fmla="*/ 8 h 15"/>
                <a:gd name="T6" fmla="*/ 8 w 16"/>
                <a:gd name="T7" fmla="*/ 0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12"/>
                    <a:pt x="4" y="15"/>
                    <a:pt x="8" y="15"/>
                  </a:cubicBezTo>
                  <a:cubicBezTo>
                    <a:pt x="12" y="15"/>
                    <a:pt x="16" y="12"/>
                    <a:pt x="16" y="8"/>
                  </a:cubicBezTo>
                  <a:cubicBezTo>
                    <a:pt x="16" y="4"/>
                    <a:pt x="12" y="0"/>
                    <a:pt x="8" y="0"/>
                  </a:cubicBezTo>
                  <a:cubicBezTo>
                    <a:pt x="4" y="0"/>
                    <a:pt x="1" y="3"/>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4" name="Freeform 297">
              <a:extLst>
                <a:ext uri="{FF2B5EF4-FFF2-40B4-BE49-F238E27FC236}">
                  <a16:creationId xmlns:a16="http://schemas.microsoft.com/office/drawing/2014/main" id="{8BF91293-8938-4FE7-9404-ECAD4E671B4B}"/>
                </a:ext>
              </a:extLst>
            </p:cNvPr>
            <p:cNvSpPr>
              <a:spLocks/>
            </p:cNvSpPr>
            <p:nvPr/>
          </p:nvSpPr>
          <p:spPr bwMode="auto">
            <a:xfrm>
              <a:off x="7307263" y="2024062"/>
              <a:ext cx="12700"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5" name="Freeform 298">
              <a:extLst>
                <a:ext uri="{FF2B5EF4-FFF2-40B4-BE49-F238E27FC236}">
                  <a16:creationId xmlns:a16="http://schemas.microsoft.com/office/drawing/2014/main" id="{E2E11E14-EF7F-4D11-A353-E3AC0D6DAF92}"/>
                </a:ext>
              </a:extLst>
            </p:cNvPr>
            <p:cNvSpPr>
              <a:spLocks/>
            </p:cNvSpPr>
            <p:nvPr/>
          </p:nvSpPr>
          <p:spPr bwMode="auto">
            <a:xfrm>
              <a:off x="7327901"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6" name="Freeform 299">
              <a:extLst>
                <a:ext uri="{FF2B5EF4-FFF2-40B4-BE49-F238E27FC236}">
                  <a16:creationId xmlns:a16="http://schemas.microsoft.com/office/drawing/2014/main" id="{F816B81B-556A-4BA9-A5AA-53A33A54666B}"/>
                </a:ext>
              </a:extLst>
            </p:cNvPr>
            <p:cNvSpPr>
              <a:spLocks/>
            </p:cNvSpPr>
            <p:nvPr/>
          </p:nvSpPr>
          <p:spPr bwMode="auto">
            <a:xfrm>
              <a:off x="7296151" y="1974850"/>
              <a:ext cx="55562" cy="52387"/>
            </a:xfrm>
            <a:custGeom>
              <a:avLst/>
              <a:gdLst>
                <a:gd name="T0" fmla="*/ 1 w 16"/>
                <a:gd name="T1" fmla="*/ 8 h 15"/>
                <a:gd name="T2" fmla="*/ 8 w 16"/>
                <a:gd name="T3" fmla="*/ 0 h 15"/>
                <a:gd name="T4" fmla="*/ 16 w 16"/>
                <a:gd name="T5" fmla="*/ 8 h 15"/>
                <a:gd name="T6" fmla="*/ 8 w 16"/>
                <a:gd name="T7" fmla="*/ 15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4"/>
                    <a:pt x="4" y="0"/>
                    <a:pt x="8" y="0"/>
                  </a:cubicBezTo>
                  <a:cubicBezTo>
                    <a:pt x="12" y="0"/>
                    <a:pt x="16" y="4"/>
                    <a:pt x="16" y="8"/>
                  </a:cubicBezTo>
                  <a:cubicBezTo>
                    <a:pt x="16" y="12"/>
                    <a:pt x="12" y="15"/>
                    <a:pt x="8" y="15"/>
                  </a:cubicBezTo>
                  <a:cubicBezTo>
                    <a:pt x="4" y="15"/>
                    <a:pt x="1" y="12"/>
                    <a:pt x="1"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7" name="Freeform 300">
              <a:extLst>
                <a:ext uri="{FF2B5EF4-FFF2-40B4-BE49-F238E27FC236}">
                  <a16:creationId xmlns:a16="http://schemas.microsoft.com/office/drawing/2014/main" id="{3B904F01-1CEE-47FE-AE6E-CEC336B5011E}"/>
                </a:ext>
              </a:extLst>
            </p:cNvPr>
            <p:cNvSpPr>
              <a:spLocks/>
            </p:cNvSpPr>
            <p:nvPr/>
          </p:nvSpPr>
          <p:spPr bwMode="auto">
            <a:xfrm>
              <a:off x="7253288" y="2105026"/>
              <a:ext cx="19050"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8" name="Freeform 301">
              <a:extLst>
                <a:ext uri="{FF2B5EF4-FFF2-40B4-BE49-F238E27FC236}">
                  <a16:creationId xmlns:a16="http://schemas.microsoft.com/office/drawing/2014/main" id="{F25C8A78-022A-4F94-BB47-24FF0ADE9F54}"/>
                </a:ext>
              </a:extLst>
            </p:cNvPr>
            <p:cNvSpPr>
              <a:spLocks/>
            </p:cNvSpPr>
            <p:nvPr/>
          </p:nvSpPr>
          <p:spPr bwMode="auto">
            <a:xfrm>
              <a:off x="7275513" y="2105026"/>
              <a:ext cx="17463"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19" name="Freeform 302">
              <a:extLst>
                <a:ext uri="{FF2B5EF4-FFF2-40B4-BE49-F238E27FC236}">
                  <a16:creationId xmlns:a16="http://schemas.microsoft.com/office/drawing/2014/main" id="{C2425EF3-6D43-45D9-BA5B-2BDC7CA0F8AE}"/>
                </a:ext>
              </a:extLst>
            </p:cNvPr>
            <p:cNvSpPr>
              <a:spLocks/>
            </p:cNvSpPr>
            <p:nvPr/>
          </p:nvSpPr>
          <p:spPr bwMode="auto">
            <a:xfrm>
              <a:off x="72469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0" name="Freeform 303">
              <a:extLst>
                <a:ext uri="{FF2B5EF4-FFF2-40B4-BE49-F238E27FC236}">
                  <a16:creationId xmlns:a16="http://schemas.microsoft.com/office/drawing/2014/main" id="{3E98B7F8-53AF-4954-AF8D-20664DC5ACE6}"/>
                </a:ext>
              </a:extLst>
            </p:cNvPr>
            <p:cNvSpPr>
              <a:spLocks/>
            </p:cNvSpPr>
            <p:nvPr/>
          </p:nvSpPr>
          <p:spPr bwMode="auto">
            <a:xfrm>
              <a:off x="7253288" y="2024062"/>
              <a:ext cx="19050"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1" name="Freeform 304">
              <a:extLst>
                <a:ext uri="{FF2B5EF4-FFF2-40B4-BE49-F238E27FC236}">
                  <a16:creationId xmlns:a16="http://schemas.microsoft.com/office/drawing/2014/main" id="{A5F9F77D-2E74-4A24-AE98-1BCA6ADB876F}"/>
                </a:ext>
              </a:extLst>
            </p:cNvPr>
            <p:cNvSpPr>
              <a:spLocks/>
            </p:cNvSpPr>
            <p:nvPr/>
          </p:nvSpPr>
          <p:spPr bwMode="auto">
            <a:xfrm>
              <a:off x="7275513" y="2024062"/>
              <a:ext cx="17463"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2" name="Oval 305">
              <a:extLst>
                <a:ext uri="{FF2B5EF4-FFF2-40B4-BE49-F238E27FC236}">
                  <a16:creationId xmlns:a16="http://schemas.microsoft.com/office/drawing/2014/main" id="{59002D0F-FBC1-411E-86F7-A59809E47985}"/>
                </a:ext>
              </a:extLst>
            </p:cNvPr>
            <p:cNvSpPr>
              <a:spLocks noChangeArrowheads="1"/>
            </p:cNvSpPr>
            <p:nvPr/>
          </p:nvSpPr>
          <p:spPr bwMode="auto">
            <a:xfrm>
              <a:off x="72469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3" name="Freeform 306">
              <a:extLst>
                <a:ext uri="{FF2B5EF4-FFF2-40B4-BE49-F238E27FC236}">
                  <a16:creationId xmlns:a16="http://schemas.microsoft.com/office/drawing/2014/main" id="{06A99A37-D0EF-4D00-92D9-808D5754C263}"/>
                </a:ext>
              </a:extLst>
            </p:cNvPr>
            <p:cNvSpPr>
              <a:spLocks/>
            </p:cNvSpPr>
            <p:nvPr/>
          </p:nvSpPr>
          <p:spPr bwMode="auto">
            <a:xfrm>
              <a:off x="72009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3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4" name="Freeform 307">
              <a:extLst>
                <a:ext uri="{FF2B5EF4-FFF2-40B4-BE49-F238E27FC236}">
                  <a16:creationId xmlns:a16="http://schemas.microsoft.com/office/drawing/2014/main" id="{F749EC97-7448-4B46-8E6B-15FF82C98DC6}"/>
                </a:ext>
              </a:extLst>
            </p:cNvPr>
            <p:cNvSpPr>
              <a:spLocks/>
            </p:cNvSpPr>
            <p:nvPr/>
          </p:nvSpPr>
          <p:spPr bwMode="auto">
            <a:xfrm>
              <a:off x="7226301" y="2105026"/>
              <a:ext cx="14287" cy="63500"/>
            </a:xfrm>
            <a:custGeom>
              <a:avLst/>
              <a:gdLst>
                <a:gd name="T0" fmla="*/ 1 w 4"/>
                <a:gd name="T1" fmla="*/ 18 h 18"/>
                <a:gd name="T2" fmla="*/ 0 w 4"/>
                <a:gd name="T3" fmla="*/ 16 h 18"/>
                <a:gd name="T4" fmla="*/ 0 w 4"/>
                <a:gd name="T5" fmla="*/ 16 h 18"/>
                <a:gd name="T6" fmla="*/ 3 w 4"/>
                <a:gd name="T7" fmla="*/ 12 h 18"/>
                <a:gd name="T8" fmla="*/ 2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5" name="Freeform 308">
              <a:extLst>
                <a:ext uri="{FF2B5EF4-FFF2-40B4-BE49-F238E27FC236}">
                  <a16:creationId xmlns:a16="http://schemas.microsoft.com/office/drawing/2014/main" id="{3753BE53-708C-4079-B240-057BC61DA65A}"/>
                </a:ext>
              </a:extLst>
            </p:cNvPr>
            <p:cNvSpPr>
              <a:spLocks/>
            </p:cNvSpPr>
            <p:nvPr/>
          </p:nvSpPr>
          <p:spPr bwMode="auto">
            <a:xfrm>
              <a:off x="71945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6" name="Freeform 309">
              <a:extLst>
                <a:ext uri="{FF2B5EF4-FFF2-40B4-BE49-F238E27FC236}">
                  <a16:creationId xmlns:a16="http://schemas.microsoft.com/office/drawing/2014/main" id="{4D9D4573-4BEC-4734-8B95-F7BEB018B7C6}"/>
                </a:ext>
              </a:extLst>
            </p:cNvPr>
            <p:cNvSpPr>
              <a:spLocks/>
            </p:cNvSpPr>
            <p:nvPr/>
          </p:nvSpPr>
          <p:spPr bwMode="auto">
            <a:xfrm>
              <a:off x="72009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3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7" name="Freeform 310">
              <a:extLst>
                <a:ext uri="{FF2B5EF4-FFF2-40B4-BE49-F238E27FC236}">
                  <a16:creationId xmlns:a16="http://schemas.microsoft.com/office/drawing/2014/main" id="{A8439219-D2FC-4F2A-9A9A-03CECAC783E2}"/>
                </a:ext>
              </a:extLst>
            </p:cNvPr>
            <p:cNvSpPr>
              <a:spLocks/>
            </p:cNvSpPr>
            <p:nvPr/>
          </p:nvSpPr>
          <p:spPr bwMode="auto">
            <a:xfrm>
              <a:off x="7226301" y="2024062"/>
              <a:ext cx="14287" cy="60325"/>
            </a:xfrm>
            <a:custGeom>
              <a:avLst/>
              <a:gdLst>
                <a:gd name="T0" fmla="*/ 1 w 4"/>
                <a:gd name="T1" fmla="*/ 0 h 17"/>
                <a:gd name="T2" fmla="*/ 0 w 4"/>
                <a:gd name="T3" fmla="*/ 2 h 17"/>
                <a:gd name="T4" fmla="*/ 0 w 4"/>
                <a:gd name="T5" fmla="*/ 2 h 17"/>
                <a:gd name="T6" fmla="*/ 3 w 4"/>
                <a:gd name="T7" fmla="*/ 6 h 17"/>
                <a:gd name="T8" fmla="*/ 2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8" name="Oval 311">
              <a:extLst>
                <a:ext uri="{FF2B5EF4-FFF2-40B4-BE49-F238E27FC236}">
                  <a16:creationId xmlns:a16="http://schemas.microsoft.com/office/drawing/2014/main" id="{6B7A0059-B296-4A2C-AA95-A58BB1D7D21E}"/>
                </a:ext>
              </a:extLst>
            </p:cNvPr>
            <p:cNvSpPr>
              <a:spLocks noChangeArrowheads="1"/>
            </p:cNvSpPr>
            <p:nvPr/>
          </p:nvSpPr>
          <p:spPr bwMode="auto">
            <a:xfrm>
              <a:off x="71945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29" name="Freeform 312">
              <a:extLst>
                <a:ext uri="{FF2B5EF4-FFF2-40B4-BE49-F238E27FC236}">
                  <a16:creationId xmlns:a16="http://schemas.microsoft.com/office/drawing/2014/main" id="{80825B42-1B31-4FA7-A0AD-A2BC131DF67A}"/>
                </a:ext>
              </a:extLst>
            </p:cNvPr>
            <p:cNvSpPr>
              <a:spLocks/>
            </p:cNvSpPr>
            <p:nvPr/>
          </p:nvSpPr>
          <p:spPr bwMode="auto">
            <a:xfrm>
              <a:off x="7151688" y="2105026"/>
              <a:ext cx="19050" cy="63500"/>
            </a:xfrm>
            <a:custGeom>
              <a:avLst/>
              <a:gdLst>
                <a:gd name="T0" fmla="*/ 3 w 5"/>
                <a:gd name="T1" fmla="*/ 18 h 18"/>
                <a:gd name="T2" fmla="*/ 4 w 5"/>
                <a:gd name="T3" fmla="*/ 17 h 18"/>
                <a:gd name="T4" fmla="*/ 3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1 w 5"/>
                <a:gd name="T33" fmla="*/ 12 h 18"/>
                <a:gd name="T34" fmla="*/ 4 w 5"/>
                <a:gd name="T35" fmla="*/ 16 h 18"/>
                <a:gd name="T36" fmla="*/ 3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0" name="Freeform 313">
              <a:extLst>
                <a:ext uri="{FF2B5EF4-FFF2-40B4-BE49-F238E27FC236}">
                  <a16:creationId xmlns:a16="http://schemas.microsoft.com/office/drawing/2014/main" id="{34364F6F-9199-4DD6-8B5E-D2E3784E38CF}"/>
                </a:ext>
              </a:extLst>
            </p:cNvPr>
            <p:cNvSpPr>
              <a:spLocks/>
            </p:cNvSpPr>
            <p:nvPr/>
          </p:nvSpPr>
          <p:spPr bwMode="auto">
            <a:xfrm>
              <a:off x="71739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1" name="Freeform 314">
              <a:extLst>
                <a:ext uri="{FF2B5EF4-FFF2-40B4-BE49-F238E27FC236}">
                  <a16:creationId xmlns:a16="http://schemas.microsoft.com/office/drawing/2014/main" id="{3EB9CCCA-BDCB-4ABC-9A03-E41C957195F2}"/>
                </a:ext>
              </a:extLst>
            </p:cNvPr>
            <p:cNvSpPr>
              <a:spLocks/>
            </p:cNvSpPr>
            <p:nvPr/>
          </p:nvSpPr>
          <p:spPr bwMode="auto">
            <a:xfrm>
              <a:off x="71453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2"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2" name="Freeform 315">
              <a:extLst>
                <a:ext uri="{FF2B5EF4-FFF2-40B4-BE49-F238E27FC236}">
                  <a16:creationId xmlns:a16="http://schemas.microsoft.com/office/drawing/2014/main" id="{FFCD41D4-DF05-4DCB-A011-0A5D55482021}"/>
                </a:ext>
              </a:extLst>
            </p:cNvPr>
            <p:cNvSpPr>
              <a:spLocks/>
            </p:cNvSpPr>
            <p:nvPr/>
          </p:nvSpPr>
          <p:spPr bwMode="auto">
            <a:xfrm>
              <a:off x="7151688" y="2024062"/>
              <a:ext cx="19050" cy="60325"/>
            </a:xfrm>
            <a:custGeom>
              <a:avLst/>
              <a:gdLst>
                <a:gd name="T0" fmla="*/ 3 w 5"/>
                <a:gd name="T1" fmla="*/ 0 h 17"/>
                <a:gd name="T2" fmla="*/ 4 w 5"/>
                <a:gd name="T3" fmla="*/ 1 h 17"/>
                <a:gd name="T4" fmla="*/ 3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1 w 5"/>
                <a:gd name="T33" fmla="*/ 6 h 17"/>
                <a:gd name="T34" fmla="*/ 4 w 5"/>
                <a:gd name="T35" fmla="*/ 2 h 17"/>
                <a:gd name="T36" fmla="*/ 3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3" name="Freeform 316">
              <a:extLst>
                <a:ext uri="{FF2B5EF4-FFF2-40B4-BE49-F238E27FC236}">
                  <a16:creationId xmlns:a16="http://schemas.microsoft.com/office/drawing/2014/main" id="{6AA44BEB-ED26-420F-8AD1-5CEF05BE94EA}"/>
                </a:ext>
              </a:extLst>
            </p:cNvPr>
            <p:cNvSpPr>
              <a:spLocks/>
            </p:cNvSpPr>
            <p:nvPr/>
          </p:nvSpPr>
          <p:spPr bwMode="auto">
            <a:xfrm>
              <a:off x="71739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4" name="Freeform 317">
              <a:extLst>
                <a:ext uri="{FF2B5EF4-FFF2-40B4-BE49-F238E27FC236}">
                  <a16:creationId xmlns:a16="http://schemas.microsoft.com/office/drawing/2014/main" id="{37B990CD-40AB-4A73-AEDD-555654CC16FA}"/>
                </a:ext>
              </a:extLst>
            </p:cNvPr>
            <p:cNvSpPr>
              <a:spLocks/>
            </p:cNvSpPr>
            <p:nvPr/>
          </p:nvSpPr>
          <p:spPr bwMode="auto">
            <a:xfrm>
              <a:off x="7145338" y="1974850"/>
              <a:ext cx="52388" cy="52387"/>
            </a:xfrm>
            <a:custGeom>
              <a:avLst/>
              <a:gdLst>
                <a:gd name="T0" fmla="*/ 0 w 15"/>
                <a:gd name="T1" fmla="*/ 8 h 15"/>
                <a:gd name="T2" fmla="*/ 7 w 15"/>
                <a:gd name="T3" fmla="*/ 0 h 15"/>
                <a:gd name="T4" fmla="*/ 15 w 15"/>
                <a:gd name="T5" fmla="*/ 8 h 15"/>
                <a:gd name="T6" fmla="*/ 7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1" y="0"/>
                    <a:pt x="15" y="4"/>
                    <a:pt x="15" y="8"/>
                  </a:cubicBezTo>
                  <a:cubicBezTo>
                    <a:pt x="15" y="12"/>
                    <a:pt x="12" y="15"/>
                    <a:pt x="7"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5" name="Freeform 318">
              <a:extLst>
                <a:ext uri="{FF2B5EF4-FFF2-40B4-BE49-F238E27FC236}">
                  <a16:creationId xmlns:a16="http://schemas.microsoft.com/office/drawing/2014/main" id="{5DE682CC-7557-497B-9C6E-5AF562563D28}"/>
                </a:ext>
              </a:extLst>
            </p:cNvPr>
            <p:cNvSpPr>
              <a:spLocks/>
            </p:cNvSpPr>
            <p:nvPr/>
          </p:nvSpPr>
          <p:spPr bwMode="auto">
            <a:xfrm>
              <a:off x="70993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5 w 5"/>
                <a:gd name="T21" fmla="*/ 3 h 18"/>
                <a:gd name="T22" fmla="*/ 4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5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6" name="Freeform 319">
              <a:extLst>
                <a:ext uri="{FF2B5EF4-FFF2-40B4-BE49-F238E27FC236}">
                  <a16:creationId xmlns:a16="http://schemas.microsoft.com/office/drawing/2014/main" id="{322E3FA8-1267-49A5-BF26-AE274674D7FB}"/>
                </a:ext>
              </a:extLst>
            </p:cNvPr>
            <p:cNvSpPr>
              <a:spLocks/>
            </p:cNvSpPr>
            <p:nvPr/>
          </p:nvSpPr>
          <p:spPr bwMode="auto">
            <a:xfrm>
              <a:off x="7124701" y="2105026"/>
              <a:ext cx="14287" cy="63500"/>
            </a:xfrm>
            <a:custGeom>
              <a:avLst/>
              <a:gdLst>
                <a:gd name="T0" fmla="*/ 1 w 4"/>
                <a:gd name="T1" fmla="*/ 18 h 18"/>
                <a:gd name="T2" fmla="*/ 0 w 4"/>
                <a:gd name="T3" fmla="*/ 16 h 18"/>
                <a:gd name="T4" fmla="*/ 0 w 4"/>
                <a:gd name="T5" fmla="*/ 16 h 18"/>
                <a:gd name="T6" fmla="*/ 3 w 4"/>
                <a:gd name="T7" fmla="*/ 12 h 18"/>
                <a:gd name="T8" fmla="*/ 1 w 4"/>
                <a:gd name="T9" fmla="*/ 11 h 18"/>
                <a:gd name="T10" fmla="*/ 0 w 4"/>
                <a:gd name="T11" fmla="*/ 9 h 18"/>
                <a:gd name="T12" fmla="*/ 2 w 4"/>
                <a:gd name="T13" fmla="*/ 6 h 18"/>
                <a:gd name="T14" fmla="*/ 3 w 4"/>
                <a:gd name="T15" fmla="*/ 5 h 18"/>
                <a:gd name="T16" fmla="*/ 1 w 4"/>
                <a:gd name="T17" fmla="*/ 3 h 18"/>
                <a:gd name="T18" fmla="*/ 0 w 4"/>
                <a:gd name="T19" fmla="*/ 3 h 18"/>
                <a:gd name="T20" fmla="*/ 1 w 4"/>
                <a:gd name="T21" fmla="*/ 0 h 18"/>
                <a:gd name="T22" fmla="*/ 2 w 4"/>
                <a:gd name="T23" fmla="*/ 1 h 18"/>
                <a:gd name="T24" fmla="*/ 4 w 4"/>
                <a:gd name="T25" fmla="*/ 5 h 18"/>
                <a:gd name="T26" fmla="*/ 2 w 4"/>
                <a:gd name="T27" fmla="*/ 8 h 18"/>
                <a:gd name="T28" fmla="*/ 2 w 4"/>
                <a:gd name="T29" fmla="*/ 9 h 18"/>
                <a:gd name="T30" fmla="*/ 2 w 4"/>
                <a:gd name="T31" fmla="*/ 9 h 18"/>
                <a:gd name="T32" fmla="*/ 4 w 4"/>
                <a:gd name="T33" fmla="*/ 12 h 18"/>
                <a:gd name="T34" fmla="*/ 1 w 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7" name="Freeform 320">
              <a:extLst>
                <a:ext uri="{FF2B5EF4-FFF2-40B4-BE49-F238E27FC236}">
                  <a16:creationId xmlns:a16="http://schemas.microsoft.com/office/drawing/2014/main" id="{D4547C85-FD70-4539-9E8C-ACAF9AFC3F62}"/>
                </a:ext>
              </a:extLst>
            </p:cNvPr>
            <p:cNvSpPr>
              <a:spLocks/>
            </p:cNvSpPr>
            <p:nvPr/>
          </p:nvSpPr>
          <p:spPr bwMode="auto">
            <a:xfrm>
              <a:off x="70929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4" y="15"/>
                    <a:pt x="8" y="15"/>
                  </a:cubicBezTo>
                  <a:cubicBezTo>
                    <a:pt x="12" y="15"/>
                    <a:pt x="15" y="12"/>
                    <a:pt x="15" y="8"/>
                  </a:cubicBezTo>
                  <a:cubicBezTo>
                    <a:pt x="15" y="4"/>
                    <a:pt x="12" y="0"/>
                    <a:pt x="8" y="0"/>
                  </a:cubicBezTo>
                  <a:cubicBezTo>
                    <a:pt x="4"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8" name="Freeform 321">
              <a:extLst>
                <a:ext uri="{FF2B5EF4-FFF2-40B4-BE49-F238E27FC236}">
                  <a16:creationId xmlns:a16="http://schemas.microsoft.com/office/drawing/2014/main" id="{90E9A950-DF6A-40E3-8344-7F7031A91C37}"/>
                </a:ext>
              </a:extLst>
            </p:cNvPr>
            <p:cNvSpPr>
              <a:spLocks/>
            </p:cNvSpPr>
            <p:nvPr/>
          </p:nvSpPr>
          <p:spPr bwMode="auto">
            <a:xfrm>
              <a:off x="70993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5 w 5"/>
                <a:gd name="T21" fmla="*/ 15 h 17"/>
                <a:gd name="T22" fmla="*/ 4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5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39" name="Freeform 322">
              <a:extLst>
                <a:ext uri="{FF2B5EF4-FFF2-40B4-BE49-F238E27FC236}">
                  <a16:creationId xmlns:a16="http://schemas.microsoft.com/office/drawing/2014/main" id="{075AD92E-56A0-419A-941F-688A32E4FAD1}"/>
                </a:ext>
              </a:extLst>
            </p:cNvPr>
            <p:cNvSpPr>
              <a:spLocks/>
            </p:cNvSpPr>
            <p:nvPr/>
          </p:nvSpPr>
          <p:spPr bwMode="auto">
            <a:xfrm>
              <a:off x="7124701" y="2024062"/>
              <a:ext cx="14287" cy="60325"/>
            </a:xfrm>
            <a:custGeom>
              <a:avLst/>
              <a:gdLst>
                <a:gd name="T0" fmla="*/ 1 w 4"/>
                <a:gd name="T1" fmla="*/ 0 h 17"/>
                <a:gd name="T2" fmla="*/ 0 w 4"/>
                <a:gd name="T3" fmla="*/ 2 h 17"/>
                <a:gd name="T4" fmla="*/ 0 w 4"/>
                <a:gd name="T5" fmla="*/ 2 h 17"/>
                <a:gd name="T6" fmla="*/ 3 w 4"/>
                <a:gd name="T7" fmla="*/ 6 h 17"/>
                <a:gd name="T8" fmla="*/ 1 w 4"/>
                <a:gd name="T9" fmla="*/ 6 h 17"/>
                <a:gd name="T10" fmla="*/ 0 w 4"/>
                <a:gd name="T11" fmla="*/ 9 h 17"/>
                <a:gd name="T12" fmla="*/ 2 w 4"/>
                <a:gd name="T13" fmla="*/ 12 h 17"/>
                <a:gd name="T14" fmla="*/ 3 w 4"/>
                <a:gd name="T15" fmla="*/ 13 h 17"/>
                <a:gd name="T16" fmla="*/ 1 w 4"/>
                <a:gd name="T17" fmla="*/ 14 h 17"/>
                <a:gd name="T18" fmla="*/ 0 w 4"/>
                <a:gd name="T19" fmla="*/ 15 h 17"/>
                <a:gd name="T20" fmla="*/ 1 w 4"/>
                <a:gd name="T21" fmla="*/ 17 h 17"/>
                <a:gd name="T22" fmla="*/ 2 w 4"/>
                <a:gd name="T23" fmla="*/ 16 h 17"/>
                <a:gd name="T24" fmla="*/ 4 w 4"/>
                <a:gd name="T25" fmla="*/ 12 h 17"/>
                <a:gd name="T26" fmla="*/ 2 w 4"/>
                <a:gd name="T27" fmla="*/ 9 h 17"/>
                <a:gd name="T28" fmla="*/ 2 w 4"/>
                <a:gd name="T29" fmla="*/ 9 h 17"/>
                <a:gd name="T30" fmla="*/ 2 w 4"/>
                <a:gd name="T31" fmla="*/ 9 h 17"/>
                <a:gd name="T32" fmla="*/ 4 w 4"/>
                <a:gd name="T33" fmla="*/ 6 h 17"/>
                <a:gd name="T34" fmla="*/ 1 w 4"/>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0" name="Oval 323">
              <a:extLst>
                <a:ext uri="{FF2B5EF4-FFF2-40B4-BE49-F238E27FC236}">
                  <a16:creationId xmlns:a16="http://schemas.microsoft.com/office/drawing/2014/main" id="{30E54F0D-6ACD-4760-9565-08335FA233F3}"/>
                </a:ext>
              </a:extLst>
            </p:cNvPr>
            <p:cNvSpPr>
              <a:spLocks noChangeArrowheads="1"/>
            </p:cNvSpPr>
            <p:nvPr/>
          </p:nvSpPr>
          <p:spPr bwMode="auto">
            <a:xfrm>
              <a:off x="70929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1" name="Freeform 324">
              <a:extLst>
                <a:ext uri="{FF2B5EF4-FFF2-40B4-BE49-F238E27FC236}">
                  <a16:creationId xmlns:a16="http://schemas.microsoft.com/office/drawing/2014/main" id="{39F06F88-8C37-47AE-A5CF-778EF107A254}"/>
                </a:ext>
              </a:extLst>
            </p:cNvPr>
            <p:cNvSpPr>
              <a:spLocks/>
            </p:cNvSpPr>
            <p:nvPr/>
          </p:nvSpPr>
          <p:spPr bwMode="auto">
            <a:xfrm>
              <a:off x="7050088"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2" name="Freeform 325">
              <a:extLst>
                <a:ext uri="{FF2B5EF4-FFF2-40B4-BE49-F238E27FC236}">
                  <a16:creationId xmlns:a16="http://schemas.microsoft.com/office/drawing/2014/main" id="{48CCE627-D9C8-4CC0-AC30-6B775174696A}"/>
                </a:ext>
              </a:extLst>
            </p:cNvPr>
            <p:cNvSpPr>
              <a:spLocks/>
            </p:cNvSpPr>
            <p:nvPr/>
          </p:nvSpPr>
          <p:spPr bwMode="auto">
            <a:xfrm>
              <a:off x="70723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2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3" name="Freeform 326">
              <a:extLst>
                <a:ext uri="{FF2B5EF4-FFF2-40B4-BE49-F238E27FC236}">
                  <a16:creationId xmlns:a16="http://schemas.microsoft.com/office/drawing/2014/main" id="{FA28D78E-52BF-4702-B160-88CE37D62CE4}"/>
                </a:ext>
              </a:extLst>
            </p:cNvPr>
            <p:cNvSpPr>
              <a:spLocks/>
            </p:cNvSpPr>
            <p:nvPr/>
          </p:nvSpPr>
          <p:spPr bwMode="auto">
            <a:xfrm>
              <a:off x="70437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4" name="Freeform 327">
              <a:extLst>
                <a:ext uri="{FF2B5EF4-FFF2-40B4-BE49-F238E27FC236}">
                  <a16:creationId xmlns:a16="http://schemas.microsoft.com/office/drawing/2014/main" id="{DEED5E88-4222-4F16-B46E-038473364168}"/>
                </a:ext>
              </a:extLst>
            </p:cNvPr>
            <p:cNvSpPr>
              <a:spLocks/>
            </p:cNvSpPr>
            <p:nvPr/>
          </p:nvSpPr>
          <p:spPr bwMode="auto">
            <a:xfrm>
              <a:off x="7050088"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5" name="Freeform 328">
              <a:extLst>
                <a:ext uri="{FF2B5EF4-FFF2-40B4-BE49-F238E27FC236}">
                  <a16:creationId xmlns:a16="http://schemas.microsoft.com/office/drawing/2014/main" id="{07BFE9D2-3A82-4901-BF13-B4382869830A}"/>
                </a:ext>
              </a:extLst>
            </p:cNvPr>
            <p:cNvSpPr>
              <a:spLocks/>
            </p:cNvSpPr>
            <p:nvPr/>
          </p:nvSpPr>
          <p:spPr bwMode="auto">
            <a:xfrm>
              <a:off x="70723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2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6" name="Oval 329">
              <a:extLst>
                <a:ext uri="{FF2B5EF4-FFF2-40B4-BE49-F238E27FC236}">
                  <a16:creationId xmlns:a16="http://schemas.microsoft.com/office/drawing/2014/main" id="{335382F4-ECB1-4063-BD33-68BD60234280}"/>
                </a:ext>
              </a:extLst>
            </p:cNvPr>
            <p:cNvSpPr>
              <a:spLocks noChangeArrowheads="1"/>
            </p:cNvSpPr>
            <p:nvPr/>
          </p:nvSpPr>
          <p:spPr bwMode="auto">
            <a:xfrm>
              <a:off x="70437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7" name="Freeform 330">
              <a:extLst>
                <a:ext uri="{FF2B5EF4-FFF2-40B4-BE49-F238E27FC236}">
                  <a16:creationId xmlns:a16="http://schemas.microsoft.com/office/drawing/2014/main" id="{411FE8A0-4A1F-4C02-8117-8992DB0662E5}"/>
                </a:ext>
              </a:extLst>
            </p:cNvPr>
            <p:cNvSpPr>
              <a:spLocks/>
            </p:cNvSpPr>
            <p:nvPr/>
          </p:nvSpPr>
          <p:spPr bwMode="auto">
            <a:xfrm>
              <a:off x="6997701" y="2105026"/>
              <a:ext cx="17462" cy="63500"/>
            </a:xfrm>
            <a:custGeom>
              <a:avLst/>
              <a:gdLst>
                <a:gd name="T0" fmla="*/ 4 w 5"/>
                <a:gd name="T1" fmla="*/ 18 h 18"/>
                <a:gd name="T2" fmla="*/ 4 w 5"/>
                <a:gd name="T3" fmla="*/ 17 h 18"/>
                <a:gd name="T4" fmla="*/ 4 w 5"/>
                <a:gd name="T5" fmla="*/ 18 h 18"/>
                <a:gd name="T6" fmla="*/ 0 w 5"/>
                <a:gd name="T7" fmla="*/ 12 h 18"/>
                <a:gd name="T8" fmla="*/ 3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8" name="Freeform 331">
              <a:extLst>
                <a:ext uri="{FF2B5EF4-FFF2-40B4-BE49-F238E27FC236}">
                  <a16:creationId xmlns:a16="http://schemas.microsoft.com/office/drawing/2014/main" id="{3E3E6C73-DC36-4B6D-96DD-EE86EAE4F582}"/>
                </a:ext>
              </a:extLst>
            </p:cNvPr>
            <p:cNvSpPr>
              <a:spLocks/>
            </p:cNvSpPr>
            <p:nvPr/>
          </p:nvSpPr>
          <p:spPr bwMode="auto">
            <a:xfrm>
              <a:off x="7019926" y="2105026"/>
              <a:ext cx="17462" cy="63500"/>
            </a:xfrm>
            <a:custGeom>
              <a:avLst/>
              <a:gdLst>
                <a:gd name="T0" fmla="*/ 2 w 5"/>
                <a:gd name="T1" fmla="*/ 18 h 18"/>
                <a:gd name="T2" fmla="*/ 1 w 5"/>
                <a:gd name="T3" fmla="*/ 16 h 18"/>
                <a:gd name="T4" fmla="*/ 1 w 5"/>
                <a:gd name="T5" fmla="*/ 16 h 18"/>
                <a:gd name="T6" fmla="*/ 4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2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49" name="Freeform 332">
              <a:extLst>
                <a:ext uri="{FF2B5EF4-FFF2-40B4-BE49-F238E27FC236}">
                  <a16:creationId xmlns:a16="http://schemas.microsoft.com/office/drawing/2014/main" id="{41A11239-A857-4822-8045-083B6932E6F8}"/>
                </a:ext>
              </a:extLst>
            </p:cNvPr>
            <p:cNvSpPr>
              <a:spLocks/>
            </p:cNvSpPr>
            <p:nvPr/>
          </p:nvSpPr>
          <p:spPr bwMode="auto">
            <a:xfrm>
              <a:off x="6991351" y="2160588"/>
              <a:ext cx="52387" cy="52388"/>
            </a:xfrm>
            <a:custGeom>
              <a:avLst/>
              <a:gdLst>
                <a:gd name="T0" fmla="*/ 0 w 15"/>
                <a:gd name="T1" fmla="*/ 8 h 15"/>
                <a:gd name="T2" fmla="*/ 8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8"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0" name="Freeform 333">
              <a:extLst>
                <a:ext uri="{FF2B5EF4-FFF2-40B4-BE49-F238E27FC236}">
                  <a16:creationId xmlns:a16="http://schemas.microsoft.com/office/drawing/2014/main" id="{3B09CEBF-2D60-4B7B-87C3-9E5C8D318E92}"/>
                </a:ext>
              </a:extLst>
            </p:cNvPr>
            <p:cNvSpPr>
              <a:spLocks/>
            </p:cNvSpPr>
            <p:nvPr/>
          </p:nvSpPr>
          <p:spPr bwMode="auto">
            <a:xfrm>
              <a:off x="6997701" y="2024062"/>
              <a:ext cx="17462" cy="60325"/>
            </a:xfrm>
            <a:custGeom>
              <a:avLst/>
              <a:gdLst>
                <a:gd name="T0" fmla="*/ 4 w 5"/>
                <a:gd name="T1" fmla="*/ 0 h 17"/>
                <a:gd name="T2" fmla="*/ 4 w 5"/>
                <a:gd name="T3" fmla="*/ 1 h 17"/>
                <a:gd name="T4" fmla="*/ 4 w 5"/>
                <a:gd name="T5" fmla="*/ 0 h 17"/>
                <a:gd name="T6" fmla="*/ 0 w 5"/>
                <a:gd name="T7" fmla="*/ 6 h 17"/>
                <a:gd name="T8" fmla="*/ 3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1" name="Freeform 334">
              <a:extLst>
                <a:ext uri="{FF2B5EF4-FFF2-40B4-BE49-F238E27FC236}">
                  <a16:creationId xmlns:a16="http://schemas.microsoft.com/office/drawing/2014/main" id="{44286156-1407-4ECB-8864-072F503760A0}"/>
                </a:ext>
              </a:extLst>
            </p:cNvPr>
            <p:cNvSpPr>
              <a:spLocks/>
            </p:cNvSpPr>
            <p:nvPr/>
          </p:nvSpPr>
          <p:spPr bwMode="auto">
            <a:xfrm>
              <a:off x="7019926" y="2024062"/>
              <a:ext cx="17462" cy="60325"/>
            </a:xfrm>
            <a:custGeom>
              <a:avLst/>
              <a:gdLst>
                <a:gd name="T0" fmla="*/ 2 w 5"/>
                <a:gd name="T1" fmla="*/ 0 h 17"/>
                <a:gd name="T2" fmla="*/ 1 w 5"/>
                <a:gd name="T3" fmla="*/ 2 h 17"/>
                <a:gd name="T4" fmla="*/ 1 w 5"/>
                <a:gd name="T5" fmla="*/ 2 h 17"/>
                <a:gd name="T6" fmla="*/ 4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2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2" name="Oval 335">
              <a:extLst>
                <a:ext uri="{FF2B5EF4-FFF2-40B4-BE49-F238E27FC236}">
                  <a16:creationId xmlns:a16="http://schemas.microsoft.com/office/drawing/2014/main" id="{10A10EBF-51A8-44E8-9E78-E4D21BEFA5E7}"/>
                </a:ext>
              </a:extLst>
            </p:cNvPr>
            <p:cNvSpPr>
              <a:spLocks noChangeArrowheads="1"/>
            </p:cNvSpPr>
            <p:nvPr/>
          </p:nvSpPr>
          <p:spPr bwMode="auto">
            <a:xfrm>
              <a:off x="6991351" y="1974850"/>
              <a:ext cx="52387"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3" name="Freeform 336">
              <a:extLst>
                <a:ext uri="{FF2B5EF4-FFF2-40B4-BE49-F238E27FC236}">
                  <a16:creationId xmlns:a16="http://schemas.microsoft.com/office/drawing/2014/main" id="{88EA1E31-4BB2-4EE2-844F-72E298E1F87C}"/>
                </a:ext>
              </a:extLst>
            </p:cNvPr>
            <p:cNvSpPr>
              <a:spLocks/>
            </p:cNvSpPr>
            <p:nvPr/>
          </p:nvSpPr>
          <p:spPr bwMode="auto">
            <a:xfrm>
              <a:off x="6948488" y="2105026"/>
              <a:ext cx="14288" cy="63500"/>
            </a:xfrm>
            <a:custGeom>
              <a:avLst/>
              <a:gdLst>
                <a:gd name="T0" fmla="*/ 3 w 4"/>
                <a:gd name="T1" fmla="*/ 18 h 18"/>
                <a:gd name="T2" fmla="*/ 4 w 4"/>
                <a:gd name="T3" fmla="*/ 17 h 18"/>
                <a:gd name="T4" fmla="*/ 3 w 4"/>
                <a:gd name="T5" fmla="*/ 18 h 18"/>
                <a:gd name="T6" fmla="*/ 0 w 4"/>
                <a:gd name="T7" fmla="*/ 12 h 18"/>
                <a:gd name="T8" fmla="*/ 2 w 4"/>
                <a:gd name="T9" fmla="*/ 9 h 18"/>
                <a:gd name="T10" fmla="*/ 2 w 4"/>
                <a:gd name="T11" fmla="*/ 9 h 18"/>
                <a:gd name="T12" fmla="*/ 2 w 4"/>
                <a:gd name="T13" fmla="*/ 8 h 18"/>
                <a:gd name="T14" fmla="*/ 0 w 4"/>
                <a:gd name="T15" fmla="*/ 5 h 18"/>
                <a:gd name="T16" fmla="*/ 2 w 4"/>
                <a:gd name="T17" fmla="*/ 1 h 18"/>
                <a:gd name="T18" fmla="*/ 3 w 4"/>
                <a:gd name="T19" fmla="*/ 0 h 18"/>
                <a:gd name="T20" fmla="*/ 4 w 4"/>
                <a:gd name="T21" fmla="*/ 3 h 18"/>
                <a:gd name="T22" fmla="*/ 3 w 4"/>
                <a:gd name="T23" fmla="*/ 3 h 18"/>
                <a:gd name="T24" fmla="*/ 1 w 4"/>
                <a:gd name="T25" fmla="*/ 5 h 18"/>
                <a:gd name="T26" fmla="*/ 2 w 4"/>
                <a:gd name="T27" fmla="*/ 6 h 18"/>
                <a:gd name="T28" fmla="*/ 4 w 4"/>
                <a:gd name="T29" fmla="*/ 9 h 18"/>
                <a:gd name="T30" fmla="*/ 2 w 4"/>
                <a:gd name="T31" fmla="*/ 11 h 18"/>
                <a:gd name="T32" fmla="*/ 1 w 4"/>
                <a:gd name="T33" fmla="*/ 12 h 18"/>
                <a:gd name="T34" fmla="*/ 4 w 4"/>
                <a:gd name="T35" fmla="*/ 16 h 18"/>
                <a:gd name="T36" fmla="*/ 3 w 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4" name="Freeform 337">
              <a:extLst>
                <a:ext uri="{FF2B5EF4-FFF2-40B4-BE49-F238E27FC236}">
                  <a16:creationId xmlns:a16="http://schemas.microsoft.com/office/drawing/2014/main" id="{721ED2DB-E151-4DEF-B019-65D2E3A1E606}"/>
                </a:ext>
              </a:extLst>
            </p:cNvPr>
            <p:cNvSpPr>
              <a:spLocks/>
            </p:cNvSpPr>
            <p:nvPr/>
          </p:nvSpPr>
          <p:spPr bwMode="auto">
            <a:xfrm>
              <a:off x="6970713" y="2105026"/>
              <a:ext cx="17463" cy="63500"/>
            </a:xfrm>
            <a:custGeom>
              <a:avLst/>
              <a:gdLst>
                <a:gd name="T0" fmla="*/ 1 w 5"/>
                <a:gd name="T1" fmla="*/ 18 h 18"/>
                <a:gd name="T2" fmla="*/ 0 w 5"/>
                <a:gd name="T3" fmla="*/ 16 h 18"/>
                <a:gd name="T4" fmla="*/ 0 w 5"/>
                <a:gd name="T5" fmla="*/ 16 h 18"/>
                <a:gd name="T6" fmla="*/ 3 w 5"/>
                <a:gd name="T7" fmla="*/ 12 h 18"/>
                <a:gd name="T8" fmla="*/ 2 w 5"/>
                <a:gd name="T9" fmla="*/ 11 h 18"/>
                <a:gd name="T10" fmla="*/ 0 w 5"/>
                <a:gd name="T11" fmla="*/ 9 h 18"/>
                <a:gd name="T12" fmla="*/ 2 w 5"/>
                <a:gd name="T13" fmla="*/ 6 h 18"/>
                <a:gd name="T14" fmla="*/ 3 w 5"/>
                <a:gd name="T15" fmla="*/ 5 h 18"/>
                <a:gd name="T16" fmla="*/ 1 w 5"/>
                <a:gd name="T17" fmla="*/ 3 h 18"/>
                <a:gd name="T18" fmla="*/ 0 w 5"/>
                <a:gd name="T19" fmla="*/ 3 h 18"/>
                <a:gd name="T20" fmla="*/ 1 w 5"/>
                <a:gd name="T21" fmla="*/ 0 h 18"/>
                <a:gd name="T22" fmla="*/ 2 w 5"/>
                <a:gd name="T23" fmla="*/ 1 h 18"/>
                <a:gd name="T24" fmla="*/ 5 w 5"/>
                <a:gd name="T25" fmla="*/ 5 h 18"/>
                <a:gd name="T26" fmla="*/ 2 w 5"/>
                <a:gd name="T27" fmla="*/ 8 h 18"/>
                <a:gd name="T28" fmla="*/ 2 w 5"/>
                <a:gd name="T29" fmla="*/ 9 h 18"/>
                <a:gd name="T30" fmla="*/ 2 w 5"/>
                <a:gd name="T31" fmla="*/ 9 h 18"/>
                <a:gd name="T32" fmla="*/ 4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5" name="Freeform 338">
              <a:extLst>
                <a:ext uri="{FF2B5EF4-FFF2-40B4-BE49-F238E27FC236}">
                  <a16:creationId xmlns:a16="http://schemas.microsoft.com/office/drawing/2014/main" id="{AAD019A1-3849-4D01-969A-1997B129ED6F}"/>
                </a:ext>
              </a:extLst>
            </p:cNvPr>
            <p:cNvSpPr>
              <a:spLocks/>
            </p:cNvSpPr>
            <p:nvPr/>
          </p:nvSpPr>
          <p:spPr bwMode="auto">
            <a:xfrm>
              <a:off x="6942138" y="2160588"/>
              <a:ext cx="52388" cy="52388"/>
            </a:xfrm>
            <a:custGeom>
              <a:avLst/>
              <a:gdLst>
                <a:gd name="T0" fmla="*/ 0 w 15"/>
                <a:gd name="T1" fmla="*/ 8 h 15"/>
                <a:gd name="T2" fmla="*/ 7 w 15"/>
                <a:gd name="T3" fmla="*/ 15 h 15"/>
                <a:gd name="T4" fmla="*/ 15 w 15"/>
                <a:gd name="T5" fmla="*/ 8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6" name="Freeform 339">
              <a:extLst>
                <a:ext uri="{FF2B5EF4-FFF2-40B4-BE49-F238E27FC236}">
                  <a16:creationId xmlns:a16="http://schemas.microsoft.com/office/drawing/2014/main" id="{EBE487B0-4BE1-4778-9950-9A22704B1DE3}"/>
                </a:ext>
              </a:extLst>
            </p:cNvPr>
            <p:cNvSpPr>
              <a:spLocks/>
            </p:cNvSpPr>
            <p:nvPr/>
          </p:nvSpPr>
          <p:spPr bwMode="auto">
            <a:xfrm>
              <a:off x="6948488" y="2024062"/>
              <a:ext cx="14288" cy="60325"/>
            </a:xfrm>
            <a:custGeom>
              <a:avLst/>
              <a:gdLst>
                <a:gd name="T0" fmla="*/ 3 w 4"/>
                <a:gd name="T1" fmla="*/ 0 h 17"/>
                <a:gd name="T2" fmla="*/ 4 w 4"/>
                <a:gd name="T3" fmla="*/ 1 h 17"/>
                <a:gd name="T4" fmla="*/ 3 w 4"/>
                <a:gd name="T5" fmla="*/ 0 h 17"/>
                <a:gd name="T6" fmla="*/ 0 w 4"/>
                <a:gd name="T7" fmla="*/ 6 h 17"/>
                <a:gd name="T8" fmla="*/ 2 w 4"/>
                <a:gd name="T9" fmla="*/ 9 h 17"/>
                <a:gd name="T10" fmla="*/ 2 w 4"/>
                <a:gd name="T11" fmla="*/ 9 h 17"/>
                <a:gd name="T12" fmla="*/ 2 w 4"/>
                <a:gd name="T13" fmla="*/ 9 h 17"/>
                <a:gd name="T14" fmla="*/ 0 w 4"/>
                <a:gd name="T15" fmla="*/ 13 h 17"/>
                <a:gd name="T16" fmla="*/ 2 w 4"/>
                <a:gd name="T17" fmla="*/ 16 h 17"/>
                <a:gd name="T18" fmla="*/ 3 w 4"/>
                <a:gd name="T19" fmla="*/ 17 h 17"/>
                <a:gd name="T20" fmla="*/ 4 w 4"/>
                <a:gd name="T21" fmla="*/ 15 h 17"/>
                <a:gd name="T22" fmla="*/ 3 w 4"/>
                <a:gd name="T23" fmla="*/ 14 h 17"/>
                <a:gd name="T24" fmla="*/ 1 w 4"/>
                <a:gd name="T25" fmla="*/ 13 h 17"/>
                <a:gd name="T26" fmla="*/ 2 w 4"/>
                <a:gd name="T27" fmla="*/ 12 h 17"/>
                <a:gd name="T28" fmla="*/ 4 w 4"/>
                <a:gd name="T29" fmla="*/ 9 h 17"/>
                <a:gd name="T30" fmla="*/ 2 w 4"/>
                <a:gd name="T31" fmla="*/ 6 h 17"/>
                <a:gd name="T32" fmla="*/ 1 w 4"/>
                <a:gd name="T33" fmla="*/ 6 h 17"/>
                <a:gd name="T34" fmla="*/ 4 w 4"/>
                <a:gd name="T35" fmla="*/ 2 h 17"/>
                <a:gd name="T36" fmla="*/ 3 w 4"/>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7" name="Freeform 340">
              <a:extLst>
                <a:ext uri="{FF2B5EF4-FFF2-40B4-BE49-F238E27FC236}">
                  <a16:creationId xmlns:a16="http://schemas.microsoft.com/office/drawing/2014/main" id="{3F1BAC53-4A3C-4A9D-9EBE-481632AB5CCC}"/>
                </a:ext>
              </a:extLst>
            </p:cNvPr>
            <p:cNvSpPr>
              <a:spLocks/>
            </p:cNvSpPr>
            <p:nvPr/>
          </p:nvSpPr>
          <p:spPr bwMode="auto">
            <a:xfrm>
              <a:off x="6970713" y="2024062"/>
              <a:ext cx="17463" cy="60325"/>
            </a:xfrm>
            <a:custGeom>
              <a:avLst/>
              <a:gdLst>
                <a:gd name="T0" fmla="*/ 1 w 5"/>
                <a:gd name="T1" fmla="*/ 0 h 17"/>
                <a:gd name="T2" fmla="*/ 0 w 5"/>
                <a:gd name="T3" fmla="*/ 2 h 17"/>
                <a:gd name="T4" fmla="*/ 0 w 5"/>
                <a:gd name="T5" fmla="*/ 2 h 17"/>
                <a:gd name="T6" fmla="*/ 3 w 5"/>
                <a:gd name="T7" fmla="*/ 6 h 17"/>
                <a:gd name="T8" fmla="*/ 2 w 5"/>
                <a:gd name="T9" fmla="*/ 6 h 17"/>
                <a:gd name="T10" fmla="*/ 0 w 5"/>
                <a:gd name="T11" fmla="*/ 9 h 17"/>
                <a:gd name="T12" fmla="*/ 2 w 5"/>
                <a:gd name="T13" fmla="*/ 12 h 17"/>
                <a:gd name="T14" fmla="*/ 3 w 5"/>
                <a:gd name="T15" fmla="*/ 13 h 17"/>
                <a:gd name="T16" fmla="*/ 1 w 5"/>
                <a:gd name="T17" fmla="*/ 14 h 17"/>
                <a:gd name="T18" fmla="*/ 0 w 5"/>
                <a:gd name="T19" fmla="*/ 15 h 17"/>
                <a:gd name="T20" fmla="*/ 1 w 5"/>
                <a:gd name="T21" fmla="*/ 17 h 17"/>
                <a:gd name="T22" fmla="*/ 2 w 5"/>
                <a:gd name="T23" fmla="*/ 16 h 17"/>
                <a:gd name="T24" fmla="*/ 5 w 5"/>
                <a:gd name="T25" fmla="*/ 12 h 17"/>
                <a:gd name="T26" fmla="*/ 2 w 5"/>
                <a:gd name="T27" fmla="*/ 9 h 17"/>
                <a:gd name="T28" fmla="*/ 2 w 5"/>
                <a:gd name="T29" fmla="*/ 9 h 17"/>
                <a:gd name="T30" fmla="*/ 2 w 5"/>
                <a:gd name="T31" fmla="*/ 9 h 17"/>
                <a:gd name="T32" fmla="*/ 4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8" name="Oval 341">
              <a:extLst>
                <a:ext uri="{FF2B5EF4-FFF2-40B4-BE49-F238E27FC236}">
                  <a16:creationId xmlns:a16="http://schemas.microsoft.com/office/drawing/2014/main" id="{8517DAA3-1E53-4D72-A56E-C54745E8FCD4}"/>
                </a:ext>
              </a:extLst>
            </p:cNvPr>
            <p:cNvSpPr>
              <a:spLocks noChangeArrowheads="1"/>
            </p:cNvSpPr>
            <p:nvPr/>
          </p:nvSpPr>
          <p:spPr bwMode="auto">
            <a:xfrm>
              <a:off x="6942138" y="1974850"/>
              <a:ext cx="52388" cy="52387"/>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59" name="Freeform 342">
              <a:extLst>
                <a:ext uri="{FF2B5EF4-FFF2-40B4-BE49-F238E27FC236}">
                  <a16:creationId xmlns:a16="http://schemas.microsoft.com/office/drawing/2014/main" id="{8FF47B9C-7559-46F8-AFFB-8452EB3CBB90}"/>
                </a:ext>
              </a:extLst>
            </p:cNvPr>
            <p:cNvSpPr>
              <a:spLocks/>
            </p:cNvSpPr>
            <p:nvPr/>
          </p:nvSpPr>
          <p:spPr bwMode="auto">
            <a:xfrm>
              <a:off x="6896101" y="2105026"/>
              <a:ext cx="17462" cy="63500"/>
            </a:xfrm>
            <a:custGeom>
              <a:avLst/>
              <a:gdLst>
                <a:gd name="T0" fmla="*/ 4 w 5"/>
                <a:gd name="T1" fmla="*/ 18 h 18"/>
                <a:gd name="T2" fmla="*/ 4 w 5"/>
                <a:gd name="T3" fmla="*/ 17 h 18"/>
                <a:gd name="T4" fmla="*/ 4 w 5"/>
                <a:gd name="T5" fmla="*/ 18 h 18"/>
                <a:gd name="T6" fmla="*/ 0 w 5"/>
                <a:gd name="T7" fmla="*/ 12 h 18"/>
                <a:gd name="T8" fmla="*/ 2 w 5"/>
                <a:gd name="T9" fmla="*/ 9 h 18"/>
                <a:gd name="T10" fmla="*/ 3 w 5"/>
                <a:gd name="T11" fmla="*/ 9 h 18"/>
                <a:gd name="T12" fmla="*/ 2 w 5"/>
                <a:gd name="T13" fmla="*/ 8 h 18"/>
                <a:gd name="T14" fmla="*/ 0 w 5"/>
                <a:gd name="T15" fmla="*/ 5 h 18"/>
                <a:gd name="T16" fmla="*/ 3 w 5"/>
                <a:gd name="T17" fmla="*/ 1 h 18"/>
                <a:gd name="T18" fmla="*/ 4 w 5"/>
                <a:gd name="T19" fmla="*/ 0 h 18"/>
                <a:gd name="T20" fmla="*/ 4 w 5"/>
                <a:gd name="T21" fmla="*/ 3 h 18"/>
                <a:gd name="T22" fmla="*/ 3 w 5"/>
                <a:gd name="T23" fmla="*/ 3 h 18"/>
                <a:gd name="T24" fmla="*/ 2 w 5"/>
                <a:gd name="T25" fmla="*/ 5 h 18"/>
                <a:gd name="T26" fmla="*/ 3 w 5"/>
                <a:gd name="T27" fmla="*/ 6 h 18"/>
                <a:gd name="T28" fmla="*/ 5 w 5"/>
                <a:gd name="T29" fmla="*/ 9 h 18"/>
                <a:gd name="T30" fmla="*/ 3 w 5"/>
                <a:gd name="T31" fmla="*/ 11 h 18"/>
                <a:gd name="T32" fmla="*/ 2 w 5"/>
                <a:gd name="T33" fmla="*/ 12 h 18"/>
                <a:gd name="T34" fmla="*/ 4 w 5"/>
                <a:gd name="T35" fmla="*/ 16 h 18"/>
                <a:gd name="T36" fmla="*/ 4 w 5"/>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60" name="Freeform 343">
              <a:extLst>
                <a:ext uri="{FF2B5EF4-FFF2-40B4-BE49-F238E27FC236}">
                  <a16:creationId xmlns:a16="http://schemas.microsoft.com/office/drawing/2014/main" id="{67AF8305-199A-4D20-BD5D-EEB0675D85F6}"/>
                </a:ext>
              </a:extLst>
            </p:cNvPr>
            <p:cNvSpPr>
              <a:spLocks/>
            </p:cNvSpPr>
            <p:nvPr/>
          </p:nvSpPr>
          <p:spPr bwMode="auto">
            <a:xfrm>
              <a:off x="6918326" y="2105026"/>
              <a:ext cx="17462" cy="63500"/>
            </a:xfrm>
            <a:custGeom>
              <a:avLst/>
              <a:gdLst>
                <a:gd name="T0" fmla="*/ 1 w 5"/>
                <a:gd name="T1" fmla="*/ 18 h 18"/>
                <a:gd name="T2" fmla="*/ 1 w 5"/>
                <a:gd name="T3" fmla="*/ 16 h 18"/>
                <a:gd name="T4" fmla="*/ 1 w 5"/>
                <a:gd name="T5" fmla="*/ 16 h 18"/>
                <a:gd name="T6" fmla="*/ 3 w 5"/>
                <a:gd name="T7" fmla="*/ 12 h 18"/>
                <a:gd name="T8" fmla="*/ 2 w 5"/>
                <a:gd name="T9" fmla="*/ 11 h 18"/>
                <a:gd name="T10" fmla="*/ 0 w 5"/>
                <a:gd name="T11" fmla="*/ 9 h 18"/>
                <a:gd name="T12" fmla="*/ 2 w 5"/>
                <a:gd name="T13" fmla="*/ 6 h 18"/>
                <a:gd name="T14" fmla="*/ 3 w 5"/>
                <a:gd name="T15" fmla="*/ 5 h 18"/>
                <a:gd name="T16" fmla="*/ 2 w 5"/>
                <a:gd name="T17" fmla="*/ 3 h 18"/>
                <a:gd name="T18" fmla="*/ 1 w 5"/>
                <a:gd name="T19" fmla="*/ 3 h 18"/>
                <a:gd name="T20" fmla="*/ 1 w 5"/>
                <a:gd name="T21" fmla="*/ 0 h 18"/>
                <a:gd name="T22" fmla="*/ 2 w 5"/>
                <a:gd name="T23" fmla="*/ 1 h 18"/>
                <a:gd name="T24" fmla="*/ 5 w 5"/>
                <a:gd name="T25" fmla="*/ 5 h 18"/>
                <a:gd name="T26" fmla="*/ 3 w 5"/>
                <a:gd name="T27" fmla="*/ 8 h 18"/>
                <a:gd name="T28" fmla="*/ 2 w 5"/>
                <a:gd name="T29" fmla="*/ 9 h 18"/>
                <a:gd name="T30" fmla="*/ 3 w 5"/>
                <a:gd name="T31" fmla="*/ 9 h 18"/>
                <a:gd name="T32" fmla="*/ 5 w 5"/>
                <a:gd name="T33" fmla="*/ 12 h 18"/>
                <a:gd name="T34" fmla="*/ 1 w 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61" name="Freeform 344">
              <a:extLst>
                <a:ext uri="{FF2B5EF4-FFF2-40B4-BE49-F238E27FC236}">
                  <a16:creationId xmlns:a16="http://schemas.microsoft.com/office/drawing/2014/main" id="{A6D3765E-A83F-4FA5-B93A-ACD249B6BA99}"/>
                </a:ext>
              </a:extLst>
            </p:cNvPr>
            <p:cNvSpPr>
              <a:spLocks/>
            </p:cNvSpPr>
            <p:nvPr/>
          </p:nvSpPr>
          <p:spPr bwMode="auto">
            <a:xfrm>
              <a:off x="6889751" y="2160588"/>
              <a:ext cx="52387" cy="52388"/>
            </a:xfrm>
            <a:custGeom>
              <a:avLst/>
              <a:gdLst>
                <a:gd name="T0" fmla="*/ 0 w 15"/>
                <a:gd name="T1" fmla="*/ 8 h 15"/>
                <a:gd name="T2" fmla="*/ 7 w 15"/>
                <a:gd name="T3" fmla="*/ 15 h 15"/>
                <a:gd name="T4" fmla="*/ 15 w 15"/>
                <a:gd name="T5" fmla="*/ 8 h 15"/>
                <a:gd name="T6" fmla="*/ 8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2" y="15"/>
                    <a:pt x="15" y="12"/>
                    <a:pt x="15" y="8"/>
                  </a:cubicBezTo>
                  <a:cubicBezTo>
                    <a:pt x="15" y="4"/>
                    <a:pt x="12" y="0"/>
                    <a:pt x="8" y="0"/>
                  </a:cubicBezTo>
                  <a:cubicBezTo>
                    <a:pt x="3" y="0"/>
                    <a:pt x="0" y="3"/>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62" name="Freeform 345">
              <a:extLst>
                <a:ext uri="{FF2B5EF4-FFF2-40B4-BE49-F238E27FC236}">
                  <a16:creationId xmlns:a16="http://schemas.microsoft.com/office/drawing/2014/main" id="{C717E358-E0F1-4FB2-A397-408A3E8432E6}"/>
                </a:ext>
              </a:extLst>
            </p:cNvPr>
            <p:cNvSpPr>
              <a:spLocks/>
            </p:cNvSpPr>
            <p:nvPr/>
          </p:nvSpPr>
          <p:spPr bwMode="auto">
            <a:xfrm>
              <a:off x="6896101" y="2024062"/>
              <a:ext cx="17462" cy="60325"/>
            </a:xfrm>
            <a:custGeom>
              <a:avLst/>
              <a:gdLst>
                <a:gd name="T0" fmla="*/ 4 w 5"/>
                <a:gd name="T1" fmla="*/ 0 h 17"/>
                <a:gd name="T2" fmla="*/ 4 w 5"/>
                <a:gd name="T3" fmla="*/ 1 h 17"/>
                <a:gd name="T4" fmla="*/ 4 w 5"/>
                <a:gd name="T5" fmla="*/ 0 h 17"/>
                <a:gd name="T6" fmla="*/ 0 w 5"/>
                <a:gd name="T7" fmla="*/ 6 h 17"/>
                <a:gd name="T8" fmla="*/ 2 w 5"/>
                <a:gd name="T9" fmla="*/ 9 h 17"/>
                <a:gd name="T10" fmla="*/ 3 w 5"/>
                <a:gd name="T11" fmla="*/ 9 h 17"/>
                <a:gd name="T12" fmla="*/ 2 w 5"/>
                <a:gd name="T13" fmla="*/ 9 h 17"/>
                <a:gd name="T14" fmla="*/ 0 w 5"/>
                <a:gd name="T15" fmla="*/ 13 h 17"/>
                <a:gd name="T16" fmla="*/ 3 w 5"/>
                <a:gd name="T17" fmla="*/ 16 h 17"/>
                <a:gd name="T18" fmla="*/ 4 w 5"/>
                <a:gd name="T19" fmla="*/ 17 h 17"/>
                <a:gd name="T20" fmla="*/ 4 w 5"/>
                <a:gd name="T21" fmla="*/ 15 h 17"/>
                <a:gd name="T22" fmla="*/ 3 w 5"/>
                <a:gd name="T23" fmla="*/ 14 h 17"/>
                <a:gd name="T24" fmla="*/ 2 w 5"/>
                <a:gd name="T25" fmla="*/ 13 h 17"/>
                <a:gd name="T26" fmla="*/ 3 w 5"/>
                <a:gd name="T27" fmla="*/ 12 h 17"/>
                <a:gd name="T28" fmla="*/ 5 w 5"/>
                <a:gd name="T29" fmla="*/ 9 h 17"/>
                <a:gd name="T30" fmla="*/ 3 w 5"/>
                <a:gd name="T31" fmla="*/ 6 h 17"/>
                <a:gd name="T32" fmla="*/ 2 w 5"/>
                <a:gd name="T33" fmla="*/ 6 h 17"/>
                <a:gd name="T34" fmla="*/ 4 w 5"/>
                <a:gd name="T35" fmla="*/ 2 h 17"/>
                <a:gd name="T36" fmla="*/ 4 w 5"/>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63" name="Freeform 346">
              <a:extLst>
                <a:ext uri="{FF2B5EF4-FFF2-40B4-BE49-F238E27FC236}">
                  <a16:creationId xmlns:a16="http://schemas.microsoft.com/office/drawing/2014/main" id="{3008DAE7-2C0D-46D1-8BCB-3CC8E7E2A148}"/>
                </a:ext>
              </a:extLst>
            </p:cNvPr>
            <p:cNvSpPr>
              <a:spLocks/>
            </p:cNvSpPr>
            <p:nvPr/>
          </p:nvSpPr>
          <p:spPr bwMode="auto">
            <a:xfrm>
              <a:off x="6918326" y="2024062"/>
              <a:ext cx="17462" cy="60325"/>
            </a:xfrm>
            <a:custGeom>
              <a:avLst/>
              <a:gdLst>
                <a:gd name="T0" fmla="*/ 1 w 5"/>
                <a:gd name="T1" fmla="*/ 0 h 17"/>
                <a:gd name="T2" fmla="*/ 1 w 5"/>
                <a:gd name="T3" fmla="*/ 2 h 17"/>
                <a:gd name="T4" fmla="*/ 1 w 5"/>
                <a:gd name="T5" fmla="*/ 2 h 17"/>
                <a:gd name="T6" fmla="*/ 3 w 5"/>
                <a:gd name="T7" fmla="*/ 6 h 17"/>
                <a:gd name="T8" fmla="*/ 2 w 5"/>
                <a:gd name="T9" fmla="*/ 6 h 17"/>
                <a:gd name="T10" fmla="*/ 0 w 5"/>
                <a:gd name="T11" fmla="*/ 9 h 17"/>
                <a:gd name="T12" fmla="*/ 2 w 5"/>
                <a:gd name="T13" fmla="*/ 12 h 17"/>
                <a:gd name="T14" fmla="*/ 3 w 5"/>
                <a:gd name="T15" fmla="*/ 13 h 17"/>
                <a:gd name="T16" fmla="*/ 2 w 5"/>
                <a:gd name="T17" fmla="*/ 14 h 17"/>
                <a:gd name="T18" fmla="*/ 1 w 5"/>
                <a:gd name="T19" fmla="*/ 15 h 17"/>
                <a:gd name="T20" fmla="*/ 1 w 5"/>
                <a:gd name="T21" fmla="*/ 17 h 17"/>
                <a:gd name="T22" fmla="*/ 2 w 5"/>
                <a:gd name="T23" fmla="*/ 16 h 17"/>
                <a:gd name="T24" fmla="*/ 5 w 5"/>
                <a:gd name="T25" fmla="*/ 12 h 17"/>
                <a:gd name="T26" fmla="*/ 3 w 5"/>
                <a:gd name="T27" fmla="*/ 9 h 17"/>
                <a:gd name="T28" fmla="*/ 2 w 5"/>
                <a:gd name="T29" fmla="*/ 9 h 17"/>
                <a:gd name="T30" fmla="*/ 3 w 5"/>
                <a:gd name="T31" fmla="*/ 9 h 17"/>
                <a:gd name="T32" fmla="*/ 5 w 5"/>
                <a:gd name="T33" fmla="*/ 6 h 17"/>
                <a:gd name="T34" fmla="*/ 1 w 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64" name="Freeform 347">
              <a:extLst>
                <a:ext uri="{FF2B5EF4-FFF2-40B4-BE49-F238E27FC236}">
                  <a16:creationId xmlns:a16="http://schemas.microsoft.com/office/drawing/2014/main" id="{AAB2B84C-D926-4C7C-A3EA-86B8E1C81838}"/>
                </a:ext>
              </a:extLst>
            </p:cNvPr>
            <p:cNvSpPr>
              <a:spLocks/>
            </p:cNvSpPr>
            <p:nvPr/>
          </p:nvSpPr>
          <p:spPr bwMode="auto">
            <a:xfrm>
              <a:off x="6889751" y="1974850"/>
              <a:ext cx="52387" cy="52387"/>
            </a:xfrm>
            <a:custGeom>
              <a:avLst/>
              <a:gdLst>
                <a:gd name="T0" fmla="*/ 0 w 15"/>
                <a:gd name="T1" fmla="*/ 8 h 15"/>
                <a:gd name="T2" fmla="*/ 7 w 15"/>
                <a:gd name="T3" fmla="*/ 0 h 15"/>
                <a:gd name="T4" fmla="*/ 15 w 15"/>
                <a:gd name="T5" fmla="*/ 8 h 15"/>
                <a:gd name="T6" fmla="*/ 8 w 15"/>
                <a:gd name="T7" fmla="*/ 15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4"/>
                    <a:pt x="3" y="0"/>
                    <a:pt x="7" y="0"/>
                  </a:cubicBezTo>
                  <a:cubicBezTo>
                    <a:pt x="12" y="0"/>
                    <a:pt x="15" y="4"/>
                    <a:pt x="15" y="8"/>
                  </a:cubicBezTo>
                  <a:cubicBezTo>
                    <a:pt x="15" y="12"/>
                    <a:pt x="12" y="15"/>
                    <a:pt x="8" y="15"/>
                  </a:cubicBezTo>
                  <a:cubicBezTo>
                    <a:pt x="3" y="15"/>
                    <a:pt x="0" y="12"/>
                    <a:pt x="0" y="8"/>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grpSp>
      <p:sp>
        <p:nvSpPr>
          <p:cNvPr id="365" name="Freeform 348">
            <a:extLst>
              <a:ext uri="{FF2B5EF4-FFF2-40B4-BE49-F238E27FC236}">
                <a16:creationId xmlns:a16="http://schemas.microsoft.com/office/drawing/2014/main" id="{828FD3E2-C9A4-4EDF-BFC5-EDF6D27E43F9}"/>
              </a:ext>
            </a:extLst>
          </p:cNvPr>
          <p:cNvSpPr>
            <a:spLocks/>
          </p:cNvSpPr>
          <p:nvPr/>
        </p:nvSpPr>
        <p:spPr bwMode="auto">
          <a:xfrm>
            <a:off x="3762970" y="2524975"/>
            <a:ext cx="216992" cy="704850"/>
          </a:xfrm>
          <a:custGeom>
            <a:avLst/>
            <a:gdLst>
              <a:gd name="T0" fmla="*/ 40 w 110"/>
              <a:gd name="T1" fmla="*/ 13 h 268"/>
              <a:gd name="T2" fmla="*/ 109 w 110"/>
              <a:gd name="T3" fmla="*/ 49 h 268"/>
              <a:gd name="T4" fmla="*/ 95 w 110"/>
              <a:gd name="T5" fmla="*/ 78 h 268"/>
              <a:gd name="T6" fmla="*/ 46 w 110"/>
              <a:gd name="T7" fmla="*/ 82 h 268"/>
              <a:gd name="T8" fmla="*/ 24 w 110"/>
              <a:gd name="T9" fmla="*/ 102 h 268"/>
              <a:gd name="T10" fmla="*/ 24 w 110"/>
              <a:gd name="T11" fmla="*/ 249 h 268"/>
              <a:gd name="T12" fmla="*/ 0 w 110"/>
              <a:gd name="T13" fmla="*/ 268 h 268"/>
              <a:gd name="T14" fmla="*/ 0 w 110"/>
              <a:gd name="T15" fmla="*/ 80 h 268"/>
              <a:gd name="T16" fmla="*/ 39 w 110"/>
              <a:gd name="T17" fmla="*/ 47 h 268"/>
              <a:gd name="T18" fmla="*/ 40 w 110"/>
              <a:gd name="T19" fmla="*/ 1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68">
                <a:moveTo>
                  <a:pt x="40" y="13"/>
                </a:moveTo>
                <a:cubicBezTo>
                  <a:pt x="72" y="0"/>
                  <a:pt x="105" y="21"/>
                  <a:pt x="109" y="49"/>
                </a:cubicBezTo>
                <a:cubicBezTo>
                  <a:pt x="110" y="67"/>
                  <a:pt x="105" y="70"/>
                  <a:pt x="95" y="78"/>
                </a:cubicBezTo>
                <a:cubicBezTo>
                  <a:pt x="84" y="88"/>
                  <a:pt x="50" y="79"/>
                  <a:pt x="46" y="82"/>
                </a:cubicBezTo>
                <a:cubicBezTo>
                  <a:pt x="43" y="85"/>
                  <a:pt x="30" y="89"/>
                  <a:pt x="24" y="102"/>
                </a:cubicBezTo>
                <a:cubicBezTo>
                  <a:pt x="24" y="249"/>
                  <a:pt x="24" y="249"/>
                  <a:pt x="24" y="249"/>
                </a:cubicBezTo>
                <a:cubicBezTo>
                  <a:pt x="24" y="249"/>
                  <a:pt x="15" y="266"/>
                  <a:pt x="0" y="268"/>
                </a:cubicBezTo>
                <a:cubicBezTo>
                  <a:pt x="0" y="80"/>
                  <a:pt x="0" y="80"/>
                  <a:pt x="0" y="80"/>
                </a:cubicBezTo>
                <a:cubicBezTo>
                  <a:pt x="0" y="80"/>
                  <a:pt x="31" y="70"/>
                  <a:pt x="39" y="47"/>
                </a:cubicBezTo>
                <a:cubicBezTo>
                  <a:pt x="45" y="28"/>
                  <a:pt x="40" y="13"/>
                  <a:pt x="40" y="13"/>
                </a:cubicBezTo>
                <a:close/>
              </a:path>
            </a:pathLst>
          </a:custGeom>
          <a:solidFill>
            <a:schemeClr val="accent6">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66" name="Freeform 349">
            <a:extLst>
              <a:ext uri="{FF2B5EF4-FFF2-40B4-BE49-F238E27FC236}">
                <a16:creationId xmlns:a16="http://schemas.microsoft.com/office/drawing/2014/main" id="{546CC5C6-AF88-40F4-9766-9AE8C8BFF0FB}"/>
              </a:ext>
            </a:extLst>
          </p:cNvPr>
          <p:cNvSpPr>
            <a:spLocks/>
          </p:cNvSpPr>
          <p:nvPr/>
        </p:nvSpPr>
        <p:spPr bwMode="auto">
          <a:xfrm>
            <a:off x="3534370" y="2524975"/>
            <a:ext cx="216992" cy="704850"/>
          </a:xfrm>
          <a:custGeom>
            <a:avLst/>
            <a:gdLst>
              <a:gd name="T0" fmla="*/ 70 w 110"/>
              <a:gd name="T1" fmla="*/ 13 h 268"/>
              <a:gd name="T2" fmla="*/ 1 w 110"/>
              <a:gd name="T3" fmla="*/ 49 h 268"/>
              <a:gd name="T4" fmla="*/ 15 w 110"/>
              <a:gd name="T5" fmla="*/ 78 h 268"/>
              <a:gd name="T6" fmla="*/ 64 w 110"/>
              <a:gd name="T7" fmla="*/ 82 h 268"/>
              <a:gd name="T8" fmla="*/ 86 w 110"/>
              <a:gd name="T9" fmla="*/ 102 h 268"/>
              <a:gd name="T10" fmla="*/ 86 w 110"/>
              <a:gd name="T11" fmla="*/ 249 h 268"/>
              <a:gd name="T12" fmla="*/ 110 w 110"/>
              <a:gd name="T13" fmla="*/ 268 h 268"/>
              <a:gd name="T14" fmla="*/ 110 w 110"/>
              <a:gd name="T15" fmla="*/ 80 h 268"/>
              <a:gd name="T16" fmla="*/ 71 w 110"/>
              <a:gd name="T17" fmla="*/ 47 h 268"/>
              <a:gd name="T18" fmla="*/ 70 w 110"/>
              <a:gd name="T19" fmla="*/ 1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68">
                <a:moveTo>
                  <a:pt x="70" y="13"/>
                </a:moveTo>
                <a:cubicBezTo>
                  <a:pt x="38" y="0"/>
                  <a:pt x="5" y="21"/>
                  <a:pt x="1" y="49"/>
                </a:cubicBezTo>
                <a:cubicBezTo>
                  <a:pt x="0" y="67"/>
                  <a:pt x="6" y="70"/>
                  <a:pt x="15" y="78"/>
                </a:cubicBezTo>
                <a:cubicBezTo>
                  <a:pt x="26" y="88"/>
                  <a:pt x="60" y="79"/>
                  <a:pt x="64" y="82"/>
                </a:cubicBezTo>
                <a:cubicBezTo>
                  <a:pt x="67" y="85"/>
                  <a:pt x="80" y="89"/>
                  <a:pt x="86" y="102"/>
                </a:cubicBezTo>
                <a:cubicBezTo>
                  <a:pt x="86" y="249"/>
                  <a:pt x="86" y="249"/>
                  <a:pt x="86" y="249"/>
                </a:cubicBezTo>
                <a:cubicBezTo>
                  <a:pt x="86" y="249"/>
                  <a:pt x="95" y="266"/>
                  <a:pt x="110" y="268"/>
                </a:cubicBezTo>
                <a:cubicBezTo>
                  <a:pt x="110" y="80"/>
                  <a:pt x="110" y="80"/>
                  <a:pt x="110" y="80"/>
                </a:cubicBezTo>
                <a:cubicBezTo>
                  <a:pt x="110" y="80"/>
                  <a:pt x="79" y="70"/>
                  <a:pt x="71" y="47"/>
                </a:cubicBezTo>
                <a:cubicBezTo>
                  <a:pt x="65" y="28"/>
                  <a:pt x="70" y="13"/>
                  <a:pt x="70" y="13"/>
                </a:cubicBezTo>
                <a:close/>
              </a:path>
            </a:pathLst>
          </a:custGeom>
          <a:solidFill>
            <a:schemeClr val="accent6">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69" name="Freeform 352">
            <a:extLst>
              <a:ext uri="{FF2B5EF4-FFF2-40B4-BE49-F238E27FC236}">
                <a16:creationId xmlns:a16="http://schemas.microsoft.com/office/drawing/2014/main" id="{F7B32377-81C1-492A-9CF1-7828C8397AE2}"/>
              </a:ext>
            </a:extLst>
          </p:cNvPr>
          <p:cNvSpPr>
            <a:spLocks/>
          </p:cNvSpPr>
          <p:nvPr/>
        </p:nvSpPr>
        <p:spPr bwMode="auto">
          <a:xfrm>
            <a:off x="1793976" y="2520214"/>
            <a:ext cx="218777" cy="578644"/>
          </a:xfrm>
          <a:custGeom>
            <a:avLst/>
            <a:gdLst>
              <a:gd name="T0" fmla="*/ 41 w 111"/>
              <a:gd name="T1" fmla="*/ 13 h 220"/>
              <a:gd name="T2" fmla="*/ 109 w 111"/>
              <a:gd name="T3" fmla="*/ 49 h 220"/>
              <a:gd name="T4" fmla="*/ 95 w 111"/>
              <a:gd name="T5" fmla="*/ 78 h 220"/>
              <a:gd name="T6" fmla="*/ 47 w 111"/>
              <a:gd name="T7" fmla="*/ 82 h 220"/>
              <a:gd name="T8" fmla="*/ 24 w 111"/>
              <a:gd name="T9" fmla="*/ 102 h 220"/>
              <a:gd name="T10" fmla="*/ 24 w 111"/>
              <a:gd name="T11" fmla="*/ 201 h 220"/>
              <a:gd name="T12" fmla="*/ 0 w 111"/>
              <a:gd name="T13" fmla="*/ 220 h 220"/>
              <a:gd name="T14" fmla="*/ 0 w 111"/>
              <a:gd name="T15" fmla="*/ 80 h 220"/>
              <a:gd name="T16" fmla="*/ 39 w 111"/>
              <a:gd name="T17" fmla="*/ 47 h 220"/>
              <a:gd name="T18" fmla="*/ 41 w 111"/>
              <a:gd name="T19" fmla="*/ 1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220">
                <a:moveTo>
                  <a:pt x="41" y="13"/>
                </a:moveTo>
                <a:cubicBezTo>
                  <a:pt x="73" y="0"/>
                  <a:pt x="105" y="21"/>
                  <a:pt x="109" y="49"/>
                </a:cubicBezTo>
                <a:cubicBezTo>
                  <a:pt x="111" y="67"/>
                  <a:pt x="105" y="70"/>
                  <a:pt x="95" y="78"/>
                </a:cubicBezTo>
                <a:cubicBezTo>
                  <a:pt x="84" y="88"/>
                  <a:pt x="50" y="79"/>
                  <a:pt x="47" y="82"/>
                </a:cubicBezTo>
                <a:cubicBezTo>
                  <a:pt x="43" y="85"/>
                  <a:pt x="30" y="89"/>
                  <a:pt x="24" y="102"/>
                </a:cubicBezTo>
                <a:cubicBezTo>
                  <a:pt x="24" y="201"/>
                  <a:pt x="24" y="201"/>
                  <a:pt x="24" y="201"/>
                </a:cubicBezTo>
                <a:cubicBezTo>
                  <a:pt x="24" y="201"/>
                  <a:pt x="15" y="218"/>
                  <a:pt x="0" y="220"/>
                </a:cubicBezTo>
                <a:cubicBezTo>
                  <a:pt x="0" y="80"/>
                  <a:pt x="0" y="80"/>
                  <a:pt x="0" y="80"/>
                </a:cubicBezTo>
                <a:cubicBezTo>
                  <a:pt x="0" y="80"/>
                  <a:pt x="32" y="70"/>
                  <a:pt x="39" y="47"/>
                </a:cubicBezTo>
                <a:cubicBezTo>
                  <a:pt x="46" y="28"/>
                  <a:pt x="41" y="13"/>
                  <a:pt x="41" y="13"/>
                </a:cubicBezTo>
                <a:close/>
              </a:path>
            </a:pathLst>
          </a:custGeom>
          <a:solidFill>
            <a:schemeClr val="bg2">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0" name="Freeform 353">
            <a:extLst>
              <a:ext uri="{FF2B5EF4-FFF2-40B4-BE49-F238E27FC236}">
                <a16:creationId xmlns:a16="http://schemas.microsoft.com/office/drawing/2014/main" id="{0B7D2C23-9656-466F-9826-9C8070D6760C}"/>
              </a:ext>
            </a:extLst>
          </p:cNvPr>
          <p:cNvSpPr>
            <a:spLocks/>
          </p:cNvSpPr>
          <p:nvPr/>
        </p:nvSpPr>
        <p:spPr bwMode="auto">
          <a:xfrm>
            <a:off x="1569841" y="2520212"/>
            <a:ext cx="216098" cy="704850"/>
          </a:xfrm>
          <a:custGeom>
            <a:avLst/>
            <a:gdLst>
              <a:gd name="T0" fmla="*/ 70 w 110"/>
              <a:gd name="T1" fmla="*/ 13 h 268"/>
              <a:gd name="T2" fmla="*/ 1 w 110"/>
              <a:gd name="T3" fmla="*/ 49 h 268"/>
              <a:gd name="T4" fmla="*/ 15 w 110"/>
              <a:gd name="T5" fmla="*/ 78 h 268"/>
              <a:gd name="T6" fmla="*/ 64 w 110"/>
              <a:gd name="T7" fmla="*/ 82 h 268"/>
              <a:gd name="T8" fmla="*/ 86 w 110"/>
              <a:gd name="T9" fmla="*/ 102 h 268"/>
              <a:gd name="T10" fmla="*/ 86 w 110"/>
              <a:gd name="T11" fmla="*/ 249 h 268"/>
              <a:gd name="T12" fmla="*/ 110 w 110"/>
              <a:gd name="T13" fmla="*/ 268 h 268"/>
              <a:gd name="T14" fmla="*/ 110 w 110"/>
              <a:gd name="T15" fmla="*/ 80 h 268"/>
              <a:gd name="T16" fmla="*/ 71 w 110"/>
              <a:gd name="T17" fmla="*/ 47 h 268"/>
              <a:gd name="T18" fmla="*/ 70 w 110"/>
              <a:gd name="T19" fmla="*/ 1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68">
                <a:moveTo>
                  <a:pt x="70" y="13"/>
                </a:moveTo>
                <a:cubicBezTo>
                  <a:pt x="38" y="0"/>
                  <a:pt x="5" y="21"/>
                  <a:pt x="1" y="49"/>
                </a:cubicBezTo>
                <a:cubicBezTo>
                  <a:pt x="0" y="67"/>
                  <a:pt x="6" y="70"/>
                  <a:pt x="15" y="78"/>
                </a:cubicBezTo>
                <a:cubicBezTo>
                  <a:pt x="26" y="88"/>
                  <a:pt x="60" y="79"/>
                  <a:pt x="64" y="82"/>
                </a:cubicBezTo>
                <a:cubicBezTo>
                  <a:pt x="67" y="85"/>
                  <a:pt x="80" y="89"/>
                  <a:pt x="86" y="102"/>
                </a:cubicBezTo>
                <a:cubicBezTo>
                  <a:pt x="86" y="249"/>
                  <a:pt x="86" y="249"/>
                  <a:pt x="86" y="249"/>
                </a:cubicBezTo>
                <a:cubicBezTo>
                  <a:pt x="86" y="249"/>
                  <a:pt x="95" y="266"/>
                  <a:pt x="110" y="268"/>
                </a:cubicBezTo>
                <a:cubicBezTo>
                  <a:pt x="110" y="80"/>
                  <a:pt x="110" y="80"/>
                  <a:pt x="110" y="80"/>
                </a:cubicBezTo>
                <a:cubicBezTo>
                  <a:pt x="110" y="80"/>
                  <a:pt x="79" y="70"/>
                  <a:pt x="71" y="47"/>
                </a:cubicBezTo>
                <a:cubicBezTo>
                  <a:pt x="65" y="28"/>
                  <a:pt x="70" y="13"/>
                  <a:pt x="70" y="13"/>
                </a:cubicBezTo>
                <a:close/>
              </a:path>
            </a:pathLst>
          </a:custGeom>
          <a:solidFill>
            <a:schemeClr val="bg2">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1" name="Freeform 354">
            <a:extLst>
              <a:ext uri="{FF2B5EF4-FFF2-40B4-BE49-F238E27FC236}">
                <a16:creationId xmlns:a16="http://schemas.microsoft.com/office/drawing/2014/main" id="{9D34F476-E074-455E-8A06-7FD91E2BEAB6}"/>
              </a:ext>
            </a:extLst>
          </p:cNvPr>
          <p:cNvSpPr>
            <a:spLocks/>
          </p:cNvSpPr>
          <p:nvPr/>
        </p:nvSpPr>
        <p:spPr bwMode="auto">
          <a:xfrm>
            <a:off x="4830069" y="2535690"/>
            <a:ext cx="189310" cy="647700"/>
          </a:xfrm>
          <a:custGeom>
            <a:avLst/>
            <a:gdLst>
              <a:gd name="T0" fmla="*/ 79 w 96"/>
              <a:gd name="T1" fmla="*/ 0 h 246"/>
              <a:gd name="T2" fmla="*/ 62 w 96"/>
              <a:gd name="T3" fmla="*/ 25 h 246"/>
              <a:gd name="T4" fmla="*/ 55 w 96"/>
              <a:gd name="T5" fmla="*/ 44 h 246"/>
              <a:gd name="T6" fmla="*/ 15 w 96"/>
              <a:gd name="T7" fmla="*/ 66 h 246"/>
              <a:gd name="T8" fmla="*/ 5 w 96"/>
              <a:gd name="T9" fmla="*/ 78 h 246"/>
              <a:gd name="T10" fmla="*/ 1 w 96"/>
              <a:gd name="T11" fmla="*/ 125 h 246"/>
              <a:gd name="T12" fmla="*/ 1 w 96"/>
              <a:gd name="T13" fmla="*/ 221 h 246"/>
              <a:gd name="T14" fmla="*/ 22 w 96"/>
              <a:gd name="T15" fmla="*/ 246 h 246"/>
              <a:gd name="T16" fmla="*/ 42 w 96"/>
              <a:gd name="T17" fmla="*/ 221 h 246"/>
              <a:gd name="T18" fmla="*/ 42 w 96"/>
              <a:gd name="T19" fmla="*/ 124 h 246"/>
              <a:gd name="T20" fmla="*/ 51 w 96"/>
              <a:gd name="T21" fmla="*/ 91 h 246"/>
              <a:gd name="T22" fmla="*/ 78 w 96"/>
              <a:gd name="T23" fmla="*/ 71 h 246"/>
              <a:gd name="T24" fmla="*/ 95 w 96"/>
              <a:gd name="T25" fmla="*/ 21 h 246"/>
              <a:gd name="T26" fmla="*/ 79 w 96"/>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246">
                <a:moveTo>
                  <a:pt x="79" y="0"/>
                </a:moveTo>
                <a:cubicBezTo>
                  <a:pt x="69" y="0"/>
                  <a:pt x="65" y="13"/>
                  <a:pt x="62" y="25"/>
                </a:cubicBezTo>
                <a:cubicBezTo>
                  <a:pt x="62" y="25"/>
                  <a:pt x="61" y="35"/>
                  <a:pt x="55" y="44"/>
                </a:cubicBezTo>
                <a:cubicBezTo>
                  <a:pt x="47" y="57"/>
                  <a:pt x="30" y="54"/>
                  <a:pt x="15" y="66"/>
                </a:cubicBezTo>
                <a:cubicBezTo>
                  <a:pt x="7" y="73"/>
                  <a:pt x="5" y="78"/>
                  <a:pt x="5" y="78"/>
                </a:cubicBezTo>
                <a:cubicBezTo>
                  <a:pt x="0" y="90"/>
                  <a:pt x="1" y="112"/>
                  <a:pt x="1" y="125"/>
                </a:cubicBezTo>
                <a:cubicBezTo>
                  <a:pt x="1" y="221"/>
                  <a:pt x="1" y="221"/>
                  <a:pt x="1" y="221"/>
                </a:cubicBezTo>
                <a:cubicBezTo>
                  <a:pt x="1" y="234"/>
                  <a:pt x="10" y="246"/>
                  <a:pt x="22" y="246"/>
                </a:cubicBezTo>
                <a:cubicBezTo>
                  <a:pt x="32" y="246"/>
                  <a:pt x="42" y="234"/>
                  <a:pt x="42" y="221"/>
                </a:cubicBezTo>
                <a:cubicBezTo>
                  <a:pt x="42" y="124"/>
                  <a:pt x="42" y="124"/>
                  <a:pt x="42" y="124"/>
                </a:cubicBezTo>
                <a:cubicBezTo>
                  <a:pt x="43" y="111"/>
                  <a:pt x="40" y="96"/>
                  <a:pt x="51" y="91"/>
                </a:cubicBezTo>
                <a:cubicBezTo>
                  <a:pt x="70" y="82"/>
                  <a:pt x="72" y="80"/>
                  <a:pt x="78" y="71"/>
                </a:cubicBezTo>
                <a:cubicBezTo>
                  <a:pt x="86" y="60"/>
                  <a:pt x="96" y="38"/>
                  <a:pt x="95" y="21"/>
                </a:cubicBezTo>
                <a:cubicBezTo>
                  <a:pt x="94" y="5"/>
                  <a:pt x="89" y="0"/>
                  <a:pt x="79" y="0"/>
                </a:cubicBezTo>
                <a:close/>
              </a:path>
            </a:pathLst>
          </a:custGeom>
          <a:solidFill>
            <a:schemeClr val="accent4"/>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2" name="Freeform 355">
            <a:extLst>
              <a:ext uri="{FF2B5EF4-FFF2-40B4-BE49-F238E27FC236}">
                <a16:creationId xmlns:a16="http://schemas.microsoft.com/office/drawing/2014/main" id="{FB700388-3D63-416E-B8A5-588BB9BAD474}"/>
              </a:ext>
            </a:extLst>
          </p:cNvPr>
          <p:cNvSpPr>
            <a:spLocks/>
          </p:cNvSpPr>
          <p:nvPr/>
        </p:nvSpPr>
        <p:spPr bwMode="auto">
          <a:xfrm>
            <a:off x="4638974" y="2527356"/>
            <a:ext cx="189310" cy="747713"/>
          </a:xfrm>
          <a:custGeom>
            <a:avLst/>
            <a:gdLst>
              <a:gd name="T0" fmla="*/ 17 w 96"/>
              <a:gd name="T1" fmla="*/ 0 h 284"/>
              <a:gd name="T2" fmla="*/ 33 w 96"/>
              <a:gd name="T3" fmla="*/ 25 h 284"/>
              <a:gd name="T4" fmla="*/ 41 w 96"/>
              <a:gd name="T5" fmla="*/ 43 h 284"/>
              <a:gd name="T6" fmla="*/ 81 w 96"/>
              <a:gd name="T7" fmla="*/ 66 h 284"/>
              <a:gd name="T8" fmla="*/ 90 w 96"/>
              <a:gd name="T9" fmla="*/ 78 h 284"/>
              <a:gd name="T10" fmla="*/ 95 w 96"/>
              <a:gd name="T11" fmla="*/ 124 h 284"/>
              <a:gd name="T12" fmla="*/ 95 w 96"/>
              <a:gd name="T13" fmla="*/ 259 h 284"/>
              <a:gd name="T14" fmla="*/ 74 w 96"/>
              <a:gd name="T15" fmla="*/ 284 h 284"/>
              <a:gd name="T16" fmla="*/ 54 w 96"/>
              <a:gd name="T17" fmla="*/ 259 h 284"/>
              <a:gd name="T18" fmla="*/ 54 w 96"/>
              <a:gd name="T19" fmla="*/ 123 h 284"/>
              <a:gd name="T20" fmla="*/ 45 w 96"/>
              <a:gd name="T21" fmla="*/ 91 h 284"/>
              <a:gd name="T22" fmla="*/ 18 w 96"/>
              <a:gd name="T23" fmla="*/ 71 h 284"/>
              <a:gd name="T24" fmla="*/ 1 w 96"/>
              <a:gd name="T25" fmla="*/ 21 h 284"/>
              <a:gd name="T26" fmla="*/ 17 w 96"/>
              <a:gd name="T2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284">
                <a:moveTo>
                  <a:pt x="17" y="0"/>
                </a:moveTo>
                <a:cubicBezTo>
                  <a:pt x="27" y="0"/>
                  <a:pt x="31" y="13"/>
                  <a:pt x="33" y="25"/>
                </a:cubicBezTo>
                <a:cubicBezTo>
                  <a:pt x="33" y="25"/>
                  <a:pt x="35" y="34"/>
                  <a:pt x="41" y="43"/>
                </a:cubicBezTo>
                <a:cubicBezTo>
                  <a:pt x="49" y="57"/>
                  <a:pt x="66" y="54"/>
                  <a:pt x="81" y="66"/>
                </a:cubicBezTo>
                <a:cubicBezTo>
                  <a:pt x="88" y="73"/>
                  <a:pt x="90" y="78"/>
                  <a:pt x="90" y="78"/>
                </a:cubicBezTo>
                <a:cubicBezTo>
                  <a:pt x="96" y="90"/>
                  <a:pt x="95" y="112"/>
                  <a:pt x="95" y="124"/>
                </a:cubicBezTo>
                <a:cubicBezTo>
                  <a:pt x="95" y="221"/>
                  <a:pt x="95" y="259"/>
                  <a:pt x="95" y="259"/>
                </a:cubicBezTo>
                <a:cubicBezTo>
                  <a:pt x="95" y="272"/>
                  <a:pt x="86" y="284"/>
                  <a:pt x="74" y="284"/>
                </a:cubicBezTo>
                <a:cubicBezTo>
                  <a:pt x="63" y="284"/>
                  <a:pt x="54" y="272"/>
                  <a:pt x="54" y="259"/>
                </a:cubicBezTo>
                <a:cubicBezTo>
                  <a:pt x="54" y="162"/>
                  <a:pt x="54" y="123"/>
                  <a:pt x="54" y="123"/>
                </a:cubicBezTo>
                <a:cubicBezTo>
                  <a:pt x="53" y="111"/>
                  <a:pt x="56" y="96"/>
                  <a:pt x="45" y="91"/>
                </a:cubicBezTo>
                <a:cubicBezTo>
                  <a:pt x="25" y="82"/>
                  <a:pt x="24" y="79"/>
                  <a:pt x="18" y="71"/>
                </a:cubicBezTo>
                <a:cubicBezTo>
                  <a:pt x="10" y="60"/>
                  <a:pt x="0" y="38"/>
                  <a:pt x="1" y="21"/>
                </a:cubicBezTo>
                <a:cubicBezTo>
                  <a:pt x="2" y="4"/>
                  <a:pt x="7" y="0"/>
                  <a:pt x="17" y="0"/>
                </a:cubicBezTo>
                <a:close/>
              </a:path>
            </a:pathLst>
          </a:custGeom>
          <a:solidFill>
            <a:schemeClr val="accent4"/>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3" name="Freeform 356">
            <a:extLst>
              <a:ext uri="{FF2B5EF4-FFF2-40B4-BE49-F238E27FC236}">
                <a16:creationId xmlns:a16="http://schemas.microsoft.com/office/drawing/2014/main" id="{D2BD4610-E0C0-443E-B7C3-B1BC6F73A9FE}"/>
              </a:ext>
            </a:extLst>
          </p:cNvPr>
          <p:cNvSpPr>
            <a:spLocks/>
          </p:cNvSpPr>
          <p:nvPr/>
        </p:nvSpPr>
        <p:spPr bwMode="auto">
          <a:xfrm>
            <a:off x="5730182" y="2541644"/>
            <a:ext cx="189310" cy="647700"/>
          </a:xfrm>
          <a:custGeom>
            <a:avLst/>
            <a:gdLst>
              <a:gd name="T0" fmla="*/ 79 w 96"/>
              <a:gd name="T1" fmla="*/ 0 h 246"/>
              <a:gd name="T2" fmla="*/ 62 w 96"/>
              <a:gd name="T3" fmla="*/ 25 h 246"/>
              <a:gd name="T4" fmla="*/ 55 w 96"/>
              <a:gd name="T5" fmla="*/ 44 h 246"/>
              <a:gd name="T6" fmla="*/ 15 w 96"/>
              <a:gd name="T7" fmla="*/ 66 h 246"/>
              <a:gd name="T8" fmla="*/ 5 w 96"/>
              <a:gd name="T9" fmla="*/ 78 h 246"/>
              <a:gd name="T10" fmla="*/ 1 w 96"/>
              <a:gd name="T11" fmla="*/ 125 h 246"/>
              <a:gd name="T12" fmla="*/ 1 w 96"/>
              <a:gd name="T13" fmla="*/ 221 h 246"/>
              <a:gd name="T14" fmla="*/ 22 w 96"/>
              <a:gd name="T15" fmla="*/ 246 h 246"/>
              <a:gd name="T16" fmla="*/ 42 w 96"/>
              <a:gd name="T17" fmla="*/ 221 h 246"/>
              <a:gd name="T18" fmla="*/ 42 w 96"/>
              <a:gd name="T19" fmla="*/ 124 h 246"/>
              <a:gd name="T20" fmla="*/ 51 w 96"/>
              <a:gd name="T21" fmla="*/ 91 h 246"/>
              <a:gd name="T22" fmla="*/ 78 w 96"/>
              <a:gd name="T23" fmla="*/ 71 h 246"/>
              <a:gd name="T24" fmla="*/ 95 w 96"/>
              <a:gd name="T25" fmla="*/ 21 h 246"/>
              <a:gd name="T26" fmla="*/ 79 w 96"/>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246">
                <a:moveTo>
                  <a:pt x="79" y="0"/>
                </a:moveTo>
                <a:cubicBezTo>
                  <a:pt x="69" y="0"/>
                  <a:pt x="65" y="13"/>
                  <a:pt x="62" y="25"/>
                </a:cubicBezTo>
                <a:cubicBezTo>
                  <a:pt x="62" y="25"/>
                  <a:pt x="61" y="35"/>
                  <a:pt x="55" y="44"/>
                </a:cubicBezTo>
                <a:cubicBezTo>
                  <a:pt x="47" y="57"/>
                  <a:pt x="30" y="54"/>
                  <a:pt x="15" y="66"/>
                </a:cubicBezTo>
                <a:cubicBezTo>
                  <a:pt x="7" y="73"/>
                  <a:pt x="5" y="78"/>
                  <a:pt x="5" y="78"/>
                </a:cubicBezTo>
                <a:cubicBezTo>
                  <a:pt x="0" y="90"/>
                  <a:pt x="1" y="112"/>
                  <a:pt x="1" y="125"/>
                </a:cubicBezTo>
                <a:cubicBezTo>
                  <a:pt x="1" y="221"/>
                  <a:pt x="1" y="221"/>
                  <a:pt x="1" y="221"/>
                </a:cubicBezTo>
                <a:cubicBezTo>
                  <a:pt x="1" y="234"/>
                  <a:pt x="10" y="246"/>
                  <a:pt x="22" y="246"/>
                </a:cubicBezTo>
                <a:cubicBezTo>
                  <a:pt x="32" y="246"/>
                  <a:pt x="42" y="234"/>
                  <a:pt x="42" y="221"/>
                </a:cubicBezTo>
                <a:cubicBezTo>
                  <a:pt x="42" y="124"/>
                  <a:pt x="42" y="124"/>
                  <a:pt x="42" y="124"/>
                </a:cubicBezTo>
                <a:cubicBezTo>
                  <a:pt x="43" y="111"/>
                  <a:pt x="40" y="96"/>
                  <a:pt x="51" y="91"/>
                </a:cubicBezTo>
                <a:cubicBezTo>
                  <a:pt x="70" y="82"/>
                  <a:pt x="72" y="80"/>
                  <a:pt x="78" y="71"/>
                </a:cubicBezTo>
                <a:cubicBezTo>
                  <a:pt x="86" y="60"/>
                  <a:pt x="96" y="38"/>
                  <a:pt x="95" y="21"/>
                </a:cubicBezTo>
                <a:cubicBezTo>
                  <a:pt x="94" y="5"/>
                  <a:pt x="89" y="0"/>
                  <a:pt x="79" y="0"/>
                </a:cubicBezTo>
                <a:close/>
              </a:path>
            </a:pathLst>
          </a:custGeom>
          <a:solidFill>
            <a:schemeClr val="accent5">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4" name="Freeform 357">
            <a:extLst>
              <a:ext uri="{FF2B5EF4-FFF2-40B4-BE49-F238E27FC236}">
                <a16:creationId xmlns:a16="http://schemas.microsoft.com/office/drawing/2014/main" id="{91877600-2933-4D1E-88C9-57DC965E60BC}"/>
              </a:ext>
            </a:extLst>
          </p:cNvPr>
          <p:cNvSpPr>
            <a:spLocks/>
          </p:cNvSpPr>
          <p:nvPr/>
        </p:nvSpPr>
        <p:spPr bwMode="auto">
          <a:xfrm>
            <a:off x="5539086" y="2533309"/>
            <a:ext cx="189310" cy="747713"/>
          </a:xfrm>
          <a:custGeom>
            <a:avLst/>
            <a:gdLst>
              <a:gd name="T0" fmla="*/ 17 w 96"/>
              <a:gd name="T1" fmla="*/ 0 h 284"/>
              <a:gd name="T2" fmla="*/ 33 w 96"/>
              <a:gd name="T3" fmla="*/ 25 h 284"/>
              <a:gd name="T4" fmla="*/ 41 w 96"/>
              <a:gd name="T5" fmla="*/ 43 h 284"/>
              <a:gd name="T6" fmla="*/ 81 w 96"/>
              <a:gd name="T7" fmla="*/ 66 h 284"/>
              <a:gd name="T8" fmla="*/ 90 w 96"/>
              <a:gd name="T9" fmla="*/ 78 h 284"/>
              <a:gd name="T10" fmla="*/ 95 w 96"/>
              <a:gd name="T11" fmla="*/ 124 h 284"/>
              <a:gd name="T12" fmla="*/ 95 w 96"/>
              <a:gd name="T13" fmla="*/ 259 h 284"/>
              <a:gd name="T14" fmla="*/ 74 w 96"/>
              <a:gd name="T15" fmla="*/ 284 h 284"/>
              <a:gd name="T16" fmla="*/ 54 w 96"/>
              <a:gd name="T17" fmla="*/ 259 h 284"/>
              <a:gd name="T18" fmla="*/ 54 w 96"/>
              <a:gd name="T19" fmla="*/ 123 h 284"/>
              <a:gd name="T20" fmla="*/ 45 w 96"/>
              <a:gd name="T21" fmla="*/ 91 h 284"/>
              <a:gd name="T22" fmla="*/ 18 w 96"/>
              <a:gd name="T23" fmla="*/ 71 h 284"/>
              <a:gd name="T24" fmla="*/ 1 w 96"/>
              <a:gd name="T25" fmla="*/ 21 h 284"/>
              <a:gd name="T26" fmla="*/ 17 w 96"/>
              <a:gd name="T2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284">
                <a:moveTo>
                  <a:pt x="17" y="0"/>
                </a:moveTo>
                <a:cubicBezTo>
                  <a:pt x="27" y="0"/>
                  <a:pt x="31" y="13"/>
                  <a:pt x="33" y="25"/>
                </a:cubicBezTo>
                <a:cubicBezTo>
                  <a:pt x="33" y="25"/>
                  <a:pt x="35" y="34"/>
                  <a:pt x="41" y="43"/>
                </a:cubicBezTo>
                <a:cubicBezTo>
                  <a:pt x="49" y="57"/>
                  <a:pt x="66" y="54"/>
                  <a:pt x="81" y="66"/>
                </a:cubicBezTo>
                <a:cubicBezTo>
                  <a:pt x="88" y="73"/>
                  <a:pt x="90" y="78"/>
                  <a:pt x="90" y="78"/>
                </a:cubicBezTo>
                <a:cubicBezTo>
                  <a:pt x="96" y="90"/>
                  <a:pt x="95" y="112"/>
                  <a:pt x="95" y="124"/>
                </a:cubicBezTo>
                <a:cubicBezTo>
                  <a:pt x="95" y="221"/>
                  <a:pt x="95" y="259"/>
                  <a:pt x="95" y="259"/>
                </a:cubicBezTo>
                <a:cubicBezTo>
                  <a:pt x="95" y="272"/>
                  <a:pt x="86" y="284"/>
                  <a:pt x="74" y="284"/>
                </a:cubicBezTo>
                <a:cubicBezTo>
                  <a:pt x="63" y="284"/>
                  <a:pt x="54" y="272"/>
                  <a:pt x="54" y="259"/>
                </a:cubicBezTo>
                <a:cubicBezTo>
                  <a:pt x="54" y="162"/>
                  <a:pt x="54" y="123"/>
                  <a:pt x="54" y="123"/>
                </a:cubicBezTo>
                <a:cubicBezTo>
                  <a:pt x="53" y="111"/>
                  <a:pt x="56" y="96"/>
                  <a:pt x="45" y="91"/>
                </a:cubicBezTo>
                <a:cubicBezTo>
                  <a:pt x="25" y="82"/>
                  <a:pt x="24" y="79"/>
                  <a:pt x="18" y="71"/>
                </a:cubicBezTo>
                <a:cubicBezTo>
                  <a:pt x="10" y="60"/>
                  <a:pt x="0" y="38"/>
                  <a:pt x="1" y="21"/>
                </a:cubicBezTo>
                <a:cubicBezTo>
                  <a:pt x="2" y="4"/>
                  <a:pt x="7" y="0"/>
                  <a:pt x="17" y="0"/>
                </a:cubicBezTo>
                <a:close/>
              </a:path>
            </a:pathLst>
          </a:custGeom>
          <a:solidFill>
            <a:schemeClr val="accent5">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grpSp>
        <p:nvGrpSpPr>
          <p:cNvPr id="10" name="Group 401">
            <a:extLst>
              <a:ext uri="{FF2B5EF4-FFF2-40B4-BE49-F238E27FC236}">
                <a16:creationId xmlns:a16="http://schemas.microsoft.com/office/drawing/2014/main" id="{51F2EB47-E8FA-435F-8F1A-ACC3CBAA4E86}"/>
              </a:ext>
            </a:extLst>
          </p:cNvPr>
          <p:cNvGrpSpPr>
            <a:grpSpLocks/>
          </p:cNvGrpSpPr>
          <p:nvPr/>
        </p:nvGrpSpPr>
        <p:grpSpPr bwMode="auto">
          <a:xfrm>
            <a:off x="3309342" y="4520292"/>
            <a:ext cx="947441" cy="136922"/>
            <a:chOff x="5264151" y="4725988"/>
            <a:chExt cx="1684338" cy="182563"/>
          </a:xfrm>
        </p:grpSpPr>
        <p:sp>
          <p:nvSpPr>
            <p:cNvPr id="375" name="Freeform 358">
              <a:extLst>
                <a:ext uri="{FF2B5EF4-FFF2-40B4-BE49-F238E27FC236}">
                  <a16:creationId xmlns:a16="http://schemas.microsoft.com/office/drawing/2014/main" id="{E5842F06-7E04-42A7-82C1-297744F6A2D5}"/>
                </a:ext>
              </a:extLst>
            </p:cNvPr>
            <p:cNvSpPr>
              <a:spLocks/>
            </p:cNvSpPr>
            <p:nvPr/>
          </p:nvSpPr>
          <p:spPr bwMode="auto">
            <a:xfrm>
              <a:off x="5702301" y="4725988"/>
              <a:ext cx="317500" cy="182563"/>
            </a:xfrm>
            <a:custGeom>
              <a:avLst/>
              <a:gdLst>
                <a:gd name="T0" fmla="*/ 9 w 91"/>
                <a:gd name="T1" fmla="*/ 38 h 52"/>
                <a:gd name="T2" fmla="*/ 4 w 91"/>
                <a:gd name="T3" fmla="*/ 30 h 52"/>
                <a:gd name="T4" fmla="*/ 0 w 91"/>
                <a:gd name="T5" fmla="*/ 39 h 52"/>
                <a:gd name="T6" fmla="*/ 1 w 91"/>
                <a:gd name="T7" fmla="*/ 39 h 52"/>
                <a:gd name="T8" fmla="*/ 22 w 91"/>
                <a:gd name="T9" fmla="*/ 52 h 52"/>
                <a:gd name="T10" fmla="*/ 43 w 91"/>
                <a:gd name="T11" fmla="*/ 39 h 52"/>
                <a:gd name="T12" fmla="*/ 46 w 91"/>
                <a:gd name="T13" fmla="*/ 35 h 52"/>
                <a:gd name="T14" fmla="*/ 50 w 91"/>
                <a:gd name="T15" fmla="*/ 25 h 52"/>
                <a:gd name="T16" fmla="*/ 50 w 91"/>
                <a:gd name="T17" fmla="*/ 25 h 52"/>
                <a:gd name="T18" fmla="*/ 53 w 91"/>
                <a:gd name="T19" fmla="*/ 18 h 52"/>
                <a:gd name="T20" fmla="*/ 54 w 91"/>
                <a:gd name="T21" fmla="*/ 17 h 52"/>
                <a:gd name="T22" fmla="*/ 54 w 91"/>
                <a:gd name="T23" fmla="*/ 17 h 52"/>
                <a:gd name="T24" fmla="*/ 56 w 91"/>
                <a:gd name="T25" fmla="*/ 14 h 52"/>
                <a:gd name="T26" fmla="*/ 56 w 91"/>
                <a:gd name="T27" fmla="*/ 14 h 52"/>
                <a:gd name="T28" fmla="*/ 60 w 91"/>
                <a:gd name="T29" fmla="*/ 10 h 52"/>
                <a:gd name="T30" fmla="*/ 60 w 91"/>
                <a:gd name="T31" fmla="*/ 10 h 52"/>
                <a:gd name="T32" fmla="*/ 67 w 91"/>
                <a:gd name="T33" fmla="*/ 7 h 52"/>
                <a:gd name="T34" fmla="*/ 72 w 91"/>
                <a:gd name="T35" fmla="*/ 7 h 52"/>
                <a:gd name="T36" fmla="*/ 72 w 91"/>
                <a:gd name="T37" fmla="*/ 7 h 52"/>
                <a:gd name="T38" fmla="*/ 72 w 91"/>
                <a:gd name="T39" fmla="*/ 7 h 52"/>
                <a:gd name="T40" fmla="*/ 87 w 91"/>
                <a:gd name="T41" fmla="*/ 22 h 52"/>
                <a:gd name="T42" fmla="*/ 87 w 91"/>
                <a:gd name="T43" fmla="*/ 22 h 52"/>
                <a:gd name="T44" fmla="*/ 91 w 91"/>
                <a:gd name="T45" fmla="*/ 13 h 52"/>
                <a:gd name="T46" fmla="*/ 90 w 91"/>
                <a:gd name="T47" fmla="*/ 12 h 52"/>
                <a:gd name="T48" fmla="*/ 69 w 91"/>
                <a:gd name="T49" fmla="*/ 0 h 52"/>
                <a:gd name="T50" fmla="*/ 44 w 91"/>
                <a:gd name="T51" fmla="*/ 21 h 52"/>
                <a:gd name="T52" fmla="*/ 41 w 91"/>
                <a:gd name="T53" fmla="*/ 26 h 52"/>
                <a:gd name="T54" fmla="*/ 39 w 91"/>
                <a:gd name="T55" fmla="*/ 32 h 52"/>
                <a:gd name="T56" fmla="*/ 39 w 91"/>
                <a:gd name="T57" fmla="*/ 32 h 52"/>
                <a:gd name="T58" fmla="*/ 39 w 91"/>
                <a:gd name="T59" fmla="*/ 32 h 52"/>
                <a:gd name="T60" fmla="*/ 38 w 91"/>
                <a:gd name="T61" fmla="*/ 33 h 52"/>
                <a:gd name="T62" fmla="*/ 25 w 91"/>
                <a:gd name="T63" fmla="*/ 45 h 52"/>
                <a:gd name="T64" fmla="*/ 14 w 91"/>
                <a:gd name="T65" fmla="*/ 43 h 52"/>
                <a:gd name="T66" fmla="*/ 13 w 91"/>
                <a:gd name="T67" fmla="*/ 42 h 52"/>
                <a:gd name="T68" fmla="*/ 13 w 91"/>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52">
                  <a:moveTo>
                    <a:pt x="9" y="38"/>
                  </a:moveTo>
                  <a:cubicBezTo>
                    <a:pt x="7" y="35"/>
                    <a:pt x="5" y="32"/>
                    <a:pt x="4" y="30"/>
                  </a:cubicBezTo>
                  <a:cubicBezTo>
                    <a:pt x="3" y="33"/>
                    <a:pt x="2" y="37"/>
                    <a:pt x="0" y="39"/>
                  </a:cubicBezTo>
                  <a:cubicBezTo>
                    <a:pt x="1" y="39"/>
                    <a:pt x="1" y="39"/>
                    <a:pt x="1" y="39"/>
                  </a:cubicBezTo>
                  <a:cubicBezTo>
                    <a:pt x="6" y="48"/>
                    <a:pt x="14" y="52"/>
                    <a:pt x="22" y="52"/>
                  </a:cubicBezTo>
                  <a:cubicBezTo>
                    <a:pt x="31" y="52"/>
                    <a:pt x="38" y="48"/>
                    <a:pt x="43" y="39"/>
                  </a:cubicBezTo>
                  <a:cubicBezTo>
                    <a:pt x="44" y="38"/>
                    <a:pt x="45" y="36"/>
                    <a:pt x="46" y="35"/>
                  </a:cubicBezTo>
                  <a:cubicBezTo>
                    <a:pt x="47" y="32"/>
                    <a:pt x="49" y="29"/>
                    <a:pt x="50" y="25"/>
                  </a:cubicBezTo>
                  <a:cubicBezTo>
                    <a:pt x="50" y="25"/>
                    <a:pt x="50" y="25"/>
                    <a:pt x="50" y="25"/>
                  </a:cubicBezTo>
                  <a:cubicBezTo>
                    <a:pt x="50" y="25"/>
                    <a:pt x="51" y="22"/>
                    <a:pt x="53" y="18"/>
                  </a:cubicBezTo>
                  <a:cubicBezTo>
                    <a:pt x="53" y="18"/>
                    <a:pt x="54" y="18"/>
                    <a:pt x="54" y="17"/>
                  </a:cubicBezTo>
                  <a:cubicBezTo>
                    <a:pt x="54" y="17"/>
                    <a:pt x="54" y="17"/>
                    <a:pt x="54" y="17"/>
                  </a:cubicBezTo>
                  <a:cubicBezTo>
                    <a:pt x="54" y="16"/>
                    <a:pt x="55" y="15"/>
                    <a:pt x="56" y="14"/>
                  </a:cubicBezTo>
                  <a:cubicBezTo>
                    <a:pt x="56" y="14"/>
                    <a:pt x="56" y="14"/>
                    <a:pt x="56" y="14"/>
                  </a:cubicBezTo>
                  <a:cubicBezTo>
                    <a:pt x="57" y="13"/>
                    <a:pt x="59" y="11"/>
                    <a:pt x="60" y="10"/>
                  </a:cubicBezTo>
                  <a:cubicBezTo>
                    <a:pt x="60" y="10"/>
                    <a:pt x="60" y="10"/>
                    <a:pt x="60" y="10"/>
                  </a:cubicBezTo>
                  <a:cubicBezTo>
                    <a:pt x="62" y="8"/>
                    <a:pt x="65" y="7"/>
                    <a:pt x="67" y="7"/>
                  </a:cubicBezTo>
                  <a:cubicBezTo>
                    <a:pt x="67" y="7"/>
                    <a:pt x="71" y="7"/>
                    <a:pt x="72" y="7"/>
                  </a:cubicBezTo>
                  <a:cubicBezTo>
                    <a:pt x="72" y="7"/>
                    <a:pt x="72" y="7"/>
                    <a:pt x="72" y="7"/>
                  </a:cubicBezTo>
                  <a:cubicBezTo>
                    <a:pt x="72" y="7"/>
                    <a:pt x="72" y="7"/>
                    <a:pt x="72" y="7"/>
                  </a:cubicBezTo>
                  <a:cubicBezTo>
                    <a:pt x="81" y="8"/>
                    <a:pt x="86" y="19"/>
                    <a:pt x="87" y="22"/>
                  </a:cubicBezTo>
                  <a:cubicBezTo>
                    <a:pt x="87" y="22"/>
                    <a:pt x="87" y="22"/>
                    <a:pt x="87" y="22"/>
                  </a:cubicBezTo>
                  <a:cubicBezTo>
                    <a:pt x="88" y="19"/>
                    <a:pt x="90" y="16"/>
                    <a:pt x="91" y="13"/>
                  </a:cubicBezTo>
                  <a:cubicBezTo>
                    <a:pt x="91" y="13"/>
                    <a:pt x="91" y="13"/>
                    <a:pt x="90" y="12"/>
                  </a:cubicBezTo>
                  <a:cubicBezTo>
                    <a:pt x="85" y="4"/>
                    <a:pt x="77" y="0"/>
                    <a:pt x="69" y="0"/>
                  </a:cubicBezTo>
                  <a:cubicBezTo>
                    <a:pt x="54" y="0"/>
                    <a:pt x="47" y="14"/>
                    <a:pt x="44" y="21"/>
                  </a:cubicBezTo>
                  <a:cubicBezTo>
                    <a:pt x="43" y="22"/>
                    <a:pt x="42" y="24"/>
                    <a:pt x="41" y="26"/>
                  </a:cubicBezTo>
                  <a:cubicBezTo>
                    <a:pt x="41" y="28"/>
                    <a:pt x="40" y="30"/>
                    <a:pt x="39" y="32"/>
                  </a:cubicBezTo>
                  <a:cubicBezTo>
                    <a:pt x="39" y="32"/>
                    <a:pt x="39" y="32"/>
                    <a:pt x="39" y="32"/>
                  </a:cubicBezTo>
                  <a:cubicBezTo>
                    <a:pt x="39" y="32"/>
                    <a:pt x="39" y="32"/>
                    <a:pt x="39" y="32"/>
                  </a:cubicBezTo>
                  <a:cubicBezTo>
                    <a:pt x="39" y="33"/>
                    <a:pt x="39" y="33"/>
                    <a:pt x="38" y="33"/>
                  </a:cubicBezTo>
                  <a:cubicBezTo>
                    <a:pt x="36" y="38"/>
                    <a:pt x="32" y="43"/>
                    <a:pt x="25" y="45"/>
                  </a:cubicBezTo>
                  <a:cubicBezTo>
                    <a:pt x="21" y="46"/>
                    <a:pt x="17" y="45"/>
                    <a:pt x="14" y="43"/>
                  </a:cubicBezTo>
                  <a:cubicBezTo>
                    <a:pt x="14" y="42"/>
                    <a:pt x="14" y="42"/>
                    <a:pt x="13" y="42"/>
                  </a:cubicBezTo>
                  <a:cubicBezTo>
                    <a:pt x="13" y="42"/>
                    <a:pt x="13" y="42"/>
                    <a:pt x="13" y="42"/>
                  </a:cubicBezTo>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6" name="Freeform 359">
              <a:extLst>
                <a:ext uri="{FF2B5EF4-FFF2-40B4-BE49-F238E27FC236}">
                  <a16:creationId xmlns:a16="http://schemas.microsoft.com/office/drawing/2014/main" id="{FA12C217-0BCD-4E99-A2B6-342D7CEEA072}"/>
                </a:ext>
              </a:extLst>
            </p:cNvPr>
            <p:cNvSpPr>
              <a:spLocks/>
            </p:cNvSpPr>
            <p:nvPr/>
          </p:nvSpPr>
          <p:spPr bwMode="auto">
            <a:xfrm>
              <a:off x="5540376" y="4725988"/>
              <a:ext cx="315913" cy="182563"/>
            </a:xfrm>
            <a:custGeom>
              <a:avLst/>
              <a:gdLst>
                <a:gd name="T0" fmla="*/ 8 w 90"/>
                <a:gd name="T1" fmla="*/ 38 h 52"/>
                <a:gd name="T2" fmla="*/ 4 w 90"/>
                <a:gd name="T3" fmla="*/ 30 h 52"/>
                <a:gd name="T4" fmla="*/ 0 w 90"/>
                <a:gd name="T5" fmla="*/ 39 h 52"/>
                <a:gd name="T6" fmla="*/ 0 w 90"/>
                <a:gd name="T7" fmla="*/ 39 h 52"/>
                <a:gd name="T8" fmla="*/ 21 w 90"/>
                <a:gd name="T9" fmla="*/ 52 h 52"/>
                <a:gd name="T10" fmla="*/ 43 w 90"/>
                <a:gd name="T11" fmla="*/ 39 h 52"/>
                <a:gd name="T12" fmla="*/ 45 w 90"/>
                <a:gd name="T13" fmla="*/ 35 h 52"/>
                <a:gd name="T14" fmla="*/ 49 w 90"/>
                <a:gd name="T15" fmla="*/ 25 h 52"/>
                <a:gd name="T16" fmla="*/ 49 w 90"/>
                <a:gd name="T17" fmla="*/ 25 h 52"/>
                <a:gd name="T18" fmla="*/ 53 w 90"/>
                <a:gd name="T19" fmla="*/ 18 h 52"/>
                <a:gd name="T20" fmla="*/ 53 w 90"/>
                <a:gd name="T21" fmla="*/ 17 h 52"/>
                <a:gd name="T22" fmla="*/ 53 w 90"/>
                <a:gd name="T23" fmla="*/ 17 h 52"/>
                <a:gd name="T24" fmla="*/ 55 w 90"/>
                <a:gd name="T25" fmla="*/ 14 h 52"/>
                <a:gd name="T26" fmla="*/ 55 w 90"/>
                <a:gd name="T27" fmla="*/ 14 h 52"/>
                <a:gd name="T28" fmla="*/ 60 w 90"/>
                <a:gd name="T29" fmla="*/ 10 h 52"/>
                <a:gd name="T30" fmla="*/ 60 w 90"/>
                <a:gd name="T31" fmla="*/ 10 h 52"/>
                <a:gd name="T32" fmla="*/ 67 w 90"/>
                <a:gd name="T33" fmla="*/ 7 h 52"/>
                <a:gd name="T34" fmla="*/ 71 w 90"/>
                <a:gd name="T35" fmla="*/ 7 h 52"/>
                <a:gd name="T36" fmla="*/ 71 w 90"/>
                <a:gd name="T37" fmla="*/ 7 h 52"/>
                <a:gd name="T38" fmla="*/ 71 w 90"/>
                <a:gd name="T39" fmla="*/ 7 h 52"/>
                <a:gd name="T40" fmla="*/ 86 w 90"/>
                <a:gd name="T41" fmla="*/ 22 h 52"/>
                <a:gd name="T42" fmla="*/ 86 w 90"/>
                <a:gd name="T43" fmla="*/ 22 h 52"/>
                <a:gd name="T44" fmla="*/ 90 w 90"/>
                <a:gd name="T45" fmla="*/ 13 h 52"/>
                <a:gd name="T46" fmla="*/ 90 w 90"/>
                <a:gd name="T47" fmla="*/ 12 h 52"/>
                <a:gd name="T48" fmla="*/ 68 w 90"/>
                <a:gd name="T49" fmla="*/ 0 h 52"/>
                <a:gd name="T50" fmla="*/ 43 w 90"/>
                <a:gd name="T51" fmla="*/ 21 h 52"/>
                <a:gd name="T52" fmla="*/ 41 w 90"/>
                <a:gd name="T53" fmla="*/ 26 h 52"/>
                <a:gd name="T54" fmla="*/ 38 w 90"/>
                <a:gd name="T55" fmla="*/ 32 h 52"/>
                <a:gd name="T56" fmla="*/ 38 w 90"/>
                <a:gd name="T57" fmla="*/ 32 h 52"/>
                <a:gd name="T58" fmla="*/ 38 w 90"/>
                <a:gd name="T59" fmla="*/ 32 h 52"/>
                <a:gd name="T60" fmla="*/ 38 w 90"/>
                <a:gd name="T61" fmla="*/ 33 h 52"/>
                <a:gd name="T62" fmla="*/ 24 w 90"/>
                <a:gd name="T63" fmla="*/ 45 h 52"/>
                <a:gd name="T64" fmla="*/ 14 w 90"/>
                <a:gd name="T65" fmla="*/ 43 h 52"/>
                <a:gd name="T66" fmla="*/ 13 w 90"/>
                <a:gd name="T67" fmla="*/ 42 h 52"/>
                <a:gd name="T68" fmla="*/ 13 w 90"/>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 h="52">
                  <a:moveTo>
                    <a:pt x="8" y="38"/>
                  </a:moveTo>
                  <a:cubicBezTo>
                    <a:pt x="6" y="35"/>
                    <a:pt x="5" y="32"/>
                    <a:pt x="4" y="30"/>
                  </a:cubicBezTo>
                  <a:cubicBezTo>
                    <a:pt x="2" y="33"/>
                    <a:pt x="1" y="37"/>
                    <a:pt x="0" y="39"/>
                  </a:cubicBezTo>
                  <a:cubicBezTo>
                    <a:pt x="0" y="39"/>
                    <a:pt x="0" y="39"/>
                    <a:pt x="0" y="39"/>
                  </a:cubicBezTo>
                  <a:cubicBezTo>
                    <a:pt x="6" y="48"/>
                    <a:pt x="13" y="52"/>
                    <a:pt x="21" y="52"/>
                  </a:cubicBezTo>
                  <a:cubicBezTo>
                    <a:pt x="30" y="52"/>
                    <a:pt x="37" y="48"/>
                    <a:pt x="43" y="39"/>
                  </a:cubicBezTo>
                  <a:cubicBezTo>
                    <a:pt x="44" y="38"/>
                    <a:pt x="45" y="36"/>
                    <a:pt x="45" y="35"/>
                  </a:cubicBezTo>
                  <a:cubicBezTo>
                    <a:pt x="47" y="32"/>
                    <a:pt x="48" y="29"/>
                    <a:pt x="49" y="25"/>
                  </a:cubicBezTo>
                  <a:cubicBezTo>
                    <a:pt x="49" y="25"/>
                    <a:pt x="49" y="25"/>
                    <a:pt x="49" y="25"/>
                  </a:cubicBezTo>
                  <a:cubicBezTo>
                    <a:pt x="49" y="25"/>
                    <a:pt x="51" y="22"/>
                    <a:pt x="53" y="18"/>
                  </a:cubicBezTo>
                  <a:cubicBezTo>
                    <a:pt x="53" y="18"/>
                    <a:pt x="53" y="18"/>
                    <a:pt x="53" y="17"/>
                  </a:cubicBezTo>
                  <a:cubicBezTo>
                    <a:pt x="53" y="17"/>
                    <a:pt x="53" y="17"/>
                    <a:pt x="53" y="17"/>
                  </a:cubicBezTo>
                  <a:cubicBezTo>
                    <a:pt x="54" y="16"/>
                    <a:pt x="54" y="15"/>
                    <a:pt x="55" y="14"/>
                  </a:cubicBezTo>
                  <a:cubicBezTo>
                    <a:pt x="55" y="14"/>
                    <a:pt x="55" y="14"/>
                    <a:pt x="55" y="14"/>
                  </a:cubicBezTo>
                  <a:cubicBezTo>
                    <a:pt x="56" y="13"/>
                    <a:pt x="58" y="11"/>
                    <a:pt x="60" y="10"/>
                  </a:cubicBezTo>
                  <a:cubicBezTo>
                    <a:pt x="60" y="10"/>
                    <a:pt x="60" y="10"/>
                    <a:pt x="60" y="10"/>
                  </a:cubicBezTo>
                  <a:cubicBezTo>
                    <a:pt x="62" y="8"/>
                    <a:pt x="64" y="7"/>
                    <a:pt x="67" y="7"/>
                  </a:cubicBezTo>
                  <a:cubicBezTo>
                    <a:pt x="67" y="7"/>
                    <a:pt x="71" y="7"/>
                    <a:pt x="71" y="7"/>
                  </a:cubicBezTo>
                  <a:cubicBezTo>
                    <a:pt x="71" y="7"/>
                    <a:pt x="71" y="7"/>
                    <a:pt x="71" y="7"/>
                  </a:cubicBezTo>
                  <a:cubicBezTo>
                    <a:pt x="71" y="7"/>
                    <a:pt x="71" y="7"/>
                    <a:pt x="71" y="7"/>
                  </a:cubicBezTo>
                  <a:cubicBezTo>
                    <a:pt x="80" y="8"/>
                    <a:pt x="85" y="19"/>
                    <a:pt x="86" y="22"/>
                  </a:cubicBezTo>
                  <a:cubicBezTo>
                    <a:pt x="86" y="22"/>
                    <a:pt x="86" y="22"/>
                    <a:pt x="86" y="22"/>
                  </a:cubicBezTo>
                  <a:cubicBezTo>
                    <a:pt x="88" y="19"/>
                    <a:pt x="89" y="16"/>
                    <a:pt x="90" y="13"/>
                  </a:cubicBezTo>
                  <a:cubicBezTo>
                    <a:pt x="90" y="13"/>
                    <a:pt x="90" y="13"/>
                    <a:pt x="90" y="12"/>
                  </a:cubicBezTo>
                  <a:cubicBezTo>
                    <a:pt x="84" y="4"/>
                    <a:pt x="77" y="0"/>
                    <a:pt x="68" y="0"/>
                  </a:cubicBezTo>
                  <a:cubicBezTo>
                    <a:pt x="54" y="0"/>
                    <a:pt x="46" y="14"/>
                    <a:pt x="43" y="21"/>
                  </a:cubicBezTo>
                  <a:cubicBezTo>
                    <a:pt x="42" y="22"/>
                    <a:pt x="41" y="24"/>
                    <a:pt x="41" y="26"/>
                  </a:cubicBezTo>
                  <a:cubicBezTo>
                    <a:pt x="40" y="28"/>
                    <a:pt x="39" y="30"/>
                    <a:pt x="38" y="32"/>
                  </a:cubicBezTo>
                  <a:cubicBezTo>
                    <a:pt x="38" y="32"/>
                    <a:pt x="38" y="32"/>
                    <a:pt x="38" y="32"/>
                  </a:cubicBezTo>
                  <a:cubicBezTo>
                    <a:pt x="38" y="32"/>
                    <a:pt x="38" y="32"/>
                    <a:pt x="38" y="32"/>
                  </a:cubicBezTo>
                  <a:cubicBezTo>
                    <a:pt x="38" y="33"/>
                    <a:pt x="38" y="33"/>
                    <a:pt x="38" y="33"/>
                  </a:cubicBezTo>
                  <a:cubicBezTo>
                    <a:pt x="36" y="38"/>
                    <a:pt x="32" y="43"/>
                    <a:pt x="24" y="45"/>
                  </a:cubicBezTo>
                  <a:cubicBezTo>
                    <a:pt x="20" y="46"/>
                    <a:pt x="17" y="45"/>
                    <a:pt x="14" y="43"/>
                  </a:cubicBezTo>
                  <a:cubicBezTo>
                    <a:pt x="13" y="42"/>
                    <a:pt x="13" y="42"/>
                    <a:pt x="13" y="42"/>
                  </a:cubicBezTo>
                  <a:cubicBezTo>
                    <a:pt x="13" y="42"/>
                    <a:pt x="13" y="42"/>
                    <a:pt x="13" y="42"/>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7" name="Freeform 360">
              <a:extLst>
                <a:ext uri="{FF2B5EF4-FFF2-40B4-BE49-F238E27FC236}">
                  <a16:creationId xmlns:a16="http://schemas.microsoft.com/office/drawing/2014/main" id="{62C15DA2-2A7F-4080-84A1-AB02053182BC}"/>
                </a:ext>
              </a:extLst>
            </p:cNvPr>
            <p:cNvSpPr>
              <a:spLocks/>
            </p:cNvSpPr>
            <p:nvPr/>
          </p:nvSpPr>
          <p:spPr bwMode="auto">
            <a:xfrm>
              <a:off x="5375276" y="4725988"/>
              <a:ext cx="319088" cy="182563"/>
            </a:xfrm>
            <a:custGeom>
              <a:avLst/>
              <a:gdLst>
                <a:gd name="T0" fmla="*/ 9 w 91"/>
                <a:gd name="T1" fmla="*/ 38 h 52"/>
                <a:gd name="T2" fmla="*/ 4 w 91"/>
                <a:gd name="T3" fmla="*/ 30 h 52"/>
                <a:gd name="T4" fmla="*/ 0 w 91"/>
                <a:gd name="T5" fmla="*/ 39 h 52"/>
                <a:gd name="T6" fmla="*/ 1 w 91"/>
                <a:gd name="T7" fmla="*/ 39 h 52"/>
                <a:gd name="T8" fmla="*/ 22 w 91"/>
                <a:gd name="T9" fmla="*/ 52 h 52"/>
                <a:gd name="T10" fmla="*/ 43 w 91"/>
                <a:gd name="T11" fmla="*/ 39 h 52"/>
                <a:gd name="T12" fmla="*/ 46 w 91"/>
                <a:gd name="T13" fmla="*/ 35 h 52"/>
                <a:gd name="T14" fmla="*/ 50 w 91"/>
                <a:gd name="T15" fmla="*/ 25 h 52"/>
                <a:gd name="T16" fmla="*/ 50 w 91"/>
                <a:gd name="T17" fmla="*/ 25 h 52"/>
                <a:gd name="T18" fmla="*/ 53 w 91"/>
                <a:gd name="T19" fmla="*/ 18 h 52"/>
                <a:gd name="T20" fmla="*/ 54 w 91"/>
                <a:gd name="T21" fmla="*/ 17 h 52"/>
                <a:gd name="T22" fmla="*/ 54 w 91"/>
                <a:gd name="T23" fmla="*/ 17 h 52"/>
                <a:gd name="T24" fmla="*/ 56 w 91"/>
                <a:gd name="T25" fmla="*/ 14 h 52"/>
                <a:gd name="T26" fmla="*/ 56 w 91"/>
                <a:gd name="T27" fmla="*/ 14 h 52"/>
                <a:gd name="T28" fmla="*/ 60 w 91"/>
                <a:gd name="T29" fmla="*/ 10 h 52"/>
                <a:gd name="T30" fmla="*/ 60 w 91"/>
                <a:gd name="T31" fmla="*/ 10 h 52"/>
                <a:gd name="T32" fmla="*/ 67 w 91"/>
                <a:gd name="T33" fmla="*/ 7 h 52"/>
                <a:gd name="T34" fmla="*/ 72 w 91"/>
                <a:gd name="T35" fmla="*/ 7 h 52"/>
                <a:gd name="T36" fmla="*/ 72 w 91"/>
                <a:gd name="T37" fmla="*/ 7 h 52"/>
                <a:gd name="T38" fmla="*/ 72 w 91"/>
                <a:gd name="T39" fmla="*/ 7 h 52"/>
                <a:gd name="T40" fmla="*/ 87 w 91"/>
                <a:gd name="T41" fmla="*/ 22 h 52"/>
                <a:gd name="T42" fmla="*/ 87 w 91"/>
                <a:gd name="T43" fmla="*/ 22 h 52"/>
                <a:gd name="T44" fmla="*/ 91 w 91"/>
                <a:gd name="T45" fmla="*/ 13 h 52"/>
                <a:gd name="T46" fmla="*/ 90 w 91"/>
                <a:gd name="T47" fmla="*/ 12 h 52"/>
                <a:gd name="T48" fmla="*/ 69 w 91"/>
                <a:gd name="T49" fmla="*/ 0 h 52"/>
                <a:gd name="T50" fmla="*/ 43 w 91"/>
                <a:gd name="T51" fmla="*/ 21 h 52"/>
                <a:gd name="T52" fmla="*/ 41 w 91"/>
                <a:gd name="T53" fmla="*/ 26 h 52"/>
                <a:gd name="T54" fmla="*/ 39 w 91"/>
                <a:gd name="T55" fmla="*/ 32 h 52"/>
                <a:gd name="T56" fmla="*/ 39 w 91"/>
                <a:gd name="T57" fmla="*/ 32 h 52"/>
                <a:gd name="T58" fmla="*/ 39 w 91"/>
                <a:gd name="T59" fmla="*/ 32 h 52"/>
                <a:gd name="T60" fmla="*/ 38 w 91"/>
                <a:gd name="T61" fmla="*/ 33 h 52"/>
                <a:gd name="T62" fmla="*/ 24 w 91"/>
                <a:gd name="T63" fmla="*/ 45 h 52"/>
                <a:gd name="T64" fmla="*/ 14 w 91"/>
                <a:gd name="T65" fmla="*/ 43 h 52"/>
                <a:gd name="T66" fmla="*/ 13 w 91"/>
                <a:gd name="T67" fmla="*/ 42 h 52"/>
                <a:gd name="T68" fmla="*/ 13 w 91"/>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52">
                  <a:moveTo>
                    <a:pt x="9" y="38"/>
                  </a:moveTo>
                  <a:cubicBezTo>
                    <a:pt x="7" y="35"/>
                    <a:pt x="5" y="32"/>
                    <a:pt x="4" y="30"/>
                  </a:cubicBezTo>
                  <a:cubicBezTo>
                    <a:pt x="3" y="33"/>
                    <a:pt x="1" y="37"/>
                    <a:pt x="0" y="39"/>
                  </a:cubicBezTo>
                  <a:cubicBezTo>
                    <a:pt x="0" y="39"/>
                    <a:pt x="1" y="39"/>
                    <a:pt x="1" y="39"/>
                  </a:cubicBezTo>
                  <a:cubicBezTo>
                    <a:pt x="6" y="48"/>
                    <a:pt x="14" y="52"/>
                    <a:pt x="22" y="52"/>
                  </a:cubicBezTo>
                  <a:cubicBezTo>
                    <a:pt x="30" y="52"/>
                    <a:pt x="38" y="48"/>
                    <a:pt x="43" y="39"/>
                  </a:cubicBezTo>
                  <a:cubicBezTo>
                    <a:pt x="44" y="38"/>
                    <a:pt x="45" y="36"/>
                    <a:pt x="46" y="35"/>
                  </a:cubicBezTo>
                  <a:cubicBezTo>
                    <a:pt x="47" y="32"/>
                    <a:pt x="49" y="29"/>
                    <a:pt x="50" y="25"/>
                  </a:cubicBezTo>
                  <a:cubicBezTo>
                    <a:pt x="50" y="25"/>
                    <a:pt x="50" y="25"/>
                    <a:pt x="50" y="25"/>
                  </a:cubicBezTo>
                  <a:cubicBezTo>
                    <a:pt x="50" y="25"/>
                    <a:pt x="51" y="22"/>
                    <a:pt x="53" y="18"/>
                  </a:cubicBezTo>
                  <a:cubicBezTo>
                    <a:pt x="53" y="18"/>
                    <a:pt x="53" y="18"/>
                    <a:pt x="54" y="17"/>
                  </a:cubicBezTo>
                  <a:cubicBezTo>
                    <a:pt x="54" y="17"/>
                    <a:pt x="54" y="17"/>
                    <a:pt x="54" y="17"/>
                  </a:cubicBezTo>
                  <a:cubicBezTo>
                    <a:pt x="54" y="16"/>
                    <a:pt x="55" y="15"/>
                    <a:pt x="56" y="14"/>
                  </a:cubicBezTo>
                  <a:cubicBezTo>
                    <a:pt x="56" y="14"/>
                    <a:pt x="56" y="14"/>
                    <a:pt x="56" y="14"/>
                  </a:cubicBezTo>
                  <a:cubicBezTo>
                    <a:pt x="57" y="13"/>
                    <a:pt x="58" y="11"/>
                    <a:pt x="60" y="10"/>
                  </a:cubicBezTo>
                  <a:cubicBezTo>
                    <a:pt x="60" y="10"/>
                    <a:pt x="60" y="10"/>
                    <a:pt x="60" y="10"/>
                  </a:cubicBezTo>
                  <a:cubicBezTo>
                    <a:pt x="62" y="8"/>
                    <a:pt x="65" y="7"/>
                    <a:pt x="67" y="7"/>
                  </a:cubicBezTo>
                  <a:cubicBezTo>
                    <a:pt x="67" y="7"/>
                    <a:pt x="71" y="7"/>
                    <a:pt x="72" y="7"/>
                  </a:cubicBezTo>
                  <a:cubicBezTo>
                    <a:pt x="72" y="7"/>
                    <a:pt x="72" y="7"/>
                    <a:pt x="72" y="7"/>
                  </a:cubicBezTo>
                  <a:cubicBezTo>
                    <a:pt x="72" y="7"/>
                    <a:pt x="72" y="7"/>
                    <a:pt x="72" y="7"/>
                  </a:cubicBezTo>
                  <a:cubicBezTo>
                    <a:pt x="81" y="8"/>
                    <a:pt x="85" y="19"/>
                    <a:pt x="87" y="22"/>
                  </a:cubicBezTo>
                  <a:cubicBezTo>
                    <a:pt x="87" y="22"/>
                    <a:pt x="87" y="22"/>
                    <a:pt x="87" y="22"/>
                  </a:cubicBezTo>
                  <a:cubicBezTo>
                    <a:pt x="88" y="19"/>
                    <a:pt x="90" y="16"/>
                    <a:pt x="91" y="13"/>
                  </a:cubicBezTo>
                  <a:cubicBezTo>
                    <a:pt x="91" y="13"/>
                    <a:pt x="90" y="13"/>
                    <a:pt x="90" y="12"/>
                  </a:cubicBezTo>
                  <a:cubicBezTo>
                    <a:pt x="85" y="4"/>
                    <a:pt x="77" y="0"/>
                    <a:pt x="69" y="0"/>
                  </a:cubicBezTo>
                  <a:cubicBezTo>
                    <a:pt x="54" y="0"/>
                    <a:pt x="46" y="14"/>
                    <a:pt x="43" y="21"/>
                  </a:cubicBezTo>
                  <a:cubicBezTo>
                    <a:pt x="43" y="22"/>
                    <a:pt x="42" y="24"/>
                    <a:pt x="41" y="26"/>
                  </a:cubicBezTo>
                  <a:cubicBezTo>
                    <a:pt x="41" y="28"/>
                    <a:pt x="40" y="30"/>
                    <a:pt x="39" y="32"/>
                  </a:cubicBezTo>
                  <a:cubicBezTo>
                    <a:pt x="39" y="32"/>
                    <a:pt x="39" y="32"/>
                    <a:pt x="39" y="32"/>
                  </a:cubicBezTo>
                  <a:cubicBezTo>
                    <a:pt x="39" y="32"/>
                    <a:pt x="39" y="32"/>
                    <a:pt x="39" y="32"/>
                  </a:cubicBezTo>
                  <a:cubicBezTo>
                    <a:pt x="39" y="33"/>
                    <a:pt x="38" y="33"/>
                    <a:pt x="38" y="33"/>
                  </a:cubicBezTo>
                  <a:cubicBezTo>
                    <a:pt x="36" y="38"/>
                    <a:pt x="32" y="43"/>
                    <a:pt x="24" y="45"/>
                  </a:cubicBezTo>
                  <a:cubicBezTo>
                    <a:pt x="20" y="46"/>
                    <a:pt x="17" y="45"/>
                    <a:pt x="14" y="43"/>
                  </a:cubicBezTo>
                  <a:cubicBezTo>
                    <a:pt x="14" y="42"/>
                    <a:pt x="14" y="42"/>
                    <a:pt x="13" y="42"/>
                  </a:cubicBezTo>
                  <a:cubicBezTo>
                    <a:pt x="13" y="42"/>
                    <a:pt x="13" y="42"/>
                    <a:pt x="13" y="42"/>
                  </a:cubicBezTo>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8" name="Freeform 361">
              <a:extLst>
                <a:ext uri="{FF2B5EF4-FFF2-40B4-BE49-F238E27FC236}">
                  <a16:creationId xmlns:a16="http://schemas.microsoft.com/office/drawing/2014/main" id="{123FDF33-892E-4B19-98BD-952D42008EF6}"/>
                </a:ext>
              </a:extLst>
            </p:cNvPr>
            <p:cNvSpPr>
              <a:spLocks/>
            </p:cNvSpPr>
            <p:nvPr/>
          </p:nvSpPr>
          <p:spPr bwMode="auto">
            <a:xfrm>
              <a:off x="6027739" y="4725988"/>
              <a:ext cx="319087" cy="182563"/>
            </a:xfrm>
            <a:custGeom>
              <a:avLst/>
              <a:gdLst>
                <a:gd name="T0" fmla="*/ 9 w 91"/>
                <a:gd name="T1" fmla="*/ 38 h 52"/>
                <a:gd name="T2" fmla="*/ 4 w 91"/>
                <a:gd name="T3" fmla="*/ 30 h 52"/>
                <a:gd name="T4" fmla="*/ 0 w 91"/>
                <a:gd name="T5" fmla="*/ 39 h 52"/>
                <a:gd name="T6" fmla="*/ 1 w 91"/>
                <a:gd name="T7" fmla="*/ 39 h 52"/>
                <a:gd name="T8" fmla="*/ 22 w 91"/>
                <a:gd name="T9" fmla="*/ 52 h 52"/>
                <a:gd name="T10" fmla="*/ 43 w 91"/>
                <a:gd name="T11" fmla="*/ 39 h 52"/>
                <a:gd name="T12" fmla="*/ 46 w 91"/>
                <a:gd name="T13" fmla="*/ 35 h 52"/>
                <a:gd name="T14" fmla="*/ 50 w 91"/>
                <a:gd name="T15" fmla="*/ 25 h 52"/>
                <a:gd name="T16" fmla="*/ 50 w 91"/>
                <a:gd name="T17" fmla="*/ 25 h 52"/>
                <a:gd name="T18" fmla="*/ 54 w 91"/>
                <a:gd name="T19" fmla="*/ 18 h 52"/>
                <a:gd name="T20" fmla="*/ 54 w 91"/>
                <a:gd name="T21" fmla="*/ 17 h 52"/>
                <a:gd name="T22" fmla="*/ 54 w 91"/>
                <a:gd name="T23" fmla="*/ 17 h 52"/>
                <a:gd name="T24" fmla="*/ 56 w 91"/>
                <a:gd name="T25" fmla="*/ 14 h 52"/>
                <a:gd name="T26" fmla="*/ 56 w 91"/>
                <a:gd name="T27" fmla="*/ 14 h 52"/>
                <a:gd name="T28" fmla="*/ 60 w 91"/>
                <a:gd name="T29" fmla="*/ 10 h 52"/>
                <a:gd name="T30" fmla="*/ 60 w 91"/>
                <a:gd name="T31" fmla="*/ 10 h 52"/>
                <a:gd name="T32" fmla="*/ 67 w 91"/>
                <a:gd name="T33" fmla="*/ 7 h 52"/>
                <a:gd name="T34" fmla="*/ 72 w 91"/>
                <a:gd name="T35" fmla="*/ 7 h 52"/>
                <a:gd name="T36" fmla="*/ 72 w 91"/>
                <a:gd name="T37" fmla="*/ 7 h 52"/>
                <a:gd name="T38" fmla="*/ 72 w 91"/>
                <a:gd name="T39" fmla="*/ 7 h 52"/>
                <a:gd name="T40" fmla="*/ 87 w 91"/>
                <a:gd name="T41" fmla="*/ 22 h 52"/>
                <a:gd name="T42" fmla="*/ 87 w 91"/>
                <a:gd name="T43" fmla="*/ 22 h 52"/>
                <a:gd name="T44" fmla="*/ 91 w 91"/>
                <a:gd name="T45" fmla="*/ 13 h 52"/>
                <a:gd name="T46" fmla="*/ 90 w 91"/>
                <a:gd name="T47" fmla="*/ 12 h 52"/>
                <a:gd name="T48" fmla="*/ 69 w 91"/>
                <a:gd name="T49" fmla="*/ 0 h 52"/>
                <a:gd name="T50" fmla="*/ 44 w 91"/>
                <a:gd name="T51" fmla="*/ 21 h 52"/>
                <a:gd name="T52" fmla="*/ 41 w 91"/>
                <a:gd name="T53" fmla="*/ 26 h 52"/>
                <a:gd name="T54" fmla="*/ 39 w 91"/>
                <a:gd name="T55" fmla="*/ 32 h 52"/>
                <a:gd name="T56" fmla="*/ 39 w 91"/>
                <a:gd name="T57" fmla="*/ 32 h 52"/>
                <a:gd name="T58" fmla="*/ 39 w 91"/>
                <a:gd name="T59" fmla="*/ 32 h 52"/>
                <a:gd name="T60" fmla="*/ 38 w 91"/>
                <a:gd name="T61" fmla="*/ 33 h 52"/>
                <a:gd name="T62" fmla="*/ 25 w 91"/>
                <a:gd name="T63" fmla="*/ 45 h 52"/>
                <a:gd name="T64" fmla="*/ 14 w 91"/>
                <a:gd name="T65" fmla="*/ 43 h 52"/>
                <a:gd name="T66" fmla="*/ 13 w 91"/>
                <a:gd name="T67" fmla="*/ 42 h 52"/>
                <a:gd name="T68" fmla="*/ 13 w 91"/>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52">
                  <a:moveTo>
                    <a:pt x="9" y="38"/>
                  </a:moveTo>
                  <a:cubicBezTo>
                    <a:pt x="7" y="35"/>
                    <a:pt x="5" y="32"/>
                    <a:pt x="4" y="30"/>
                  </a:cubicBezTo>
                  <a:cubicBezTo>
                    <a:pt x="3" y="33"/>
                    <a:pt x="2" y="37"/>
                    <a:pt x="0" y="39"/>
                  </a:cubicBezTo>
                  <a:cubicBezTo>
                    <a:pt x="1" y="39"/>
                    <a:pt x="1" y="39"/>
                    <a:pt x="1" y="39"/>
                  </a:cubicBezTo>
                  <a:cubicBezTo>
                    <a:pt x="7" y="48"/>
                    <a:pt x="14" y="52"/>
                    <a:pt x="22" y="52"/>
                  </a:cubicBezTo>
                  <a:cubicBezTo>
                    <a:pt x="31" y="52"/>
                    <a:pt x="38" y="48"/>
                    <a:pt x="43" y="39"/>
                  </a:cubicBezTo>
                  <a:cubicBezTo>
                    <a:pt x="45" y="38"/>
                    <a:pt x="45" y="36"/>
                    <a:pt x="46" y="35"/>
                  </a:cubicBezTo>
                  <a:cubicBezTo>
                    <a:pt x="47" y="32"/>
                    <a:pt x="49" y="29"/>
                    <a:pt x="50" y="25"/>
                  </a:cubicBezTo>
                  <a:cubicBezTo>
                    <a:pt x="50" y="25"/>
                    <a:pt x="50" y="25"/>
                    <a:pt x="50" y="25"/>
                  </a:cubicBezTo>
                  <a:cubicBezTo>
                    <a:pt x="50" y="25"/>
                    <a:pt x="51" y="22"/>
                    <a:pt x="54" y="18"/>
                  </a:cubicBezTo>
                  <a:cubicBezTo>
                    <a:pt x="54" y="18"/>
                    <a:pt x="54" y="18"/>
                    <a:pt x="54" y="17"/>
                  </a:cubicBezTo>
                  <a:cubicBezTo>
                    <a:pt x="54" y="17"/>
                    <a:pt x="54" y="17"/>
                    <a:pt x="54" y="17"/>
                  </a:cubicBezTo>
                  <a:cubicBezTo>
                    <a:pt x="54" y="16"/>
                    <a:pt x="55" y="15"/>
                    <a:pt x="56" y="14"/>
                  </a:cubicBezTo>
                  <a:cubicBezTo>
                    <a:pt x="56" y="14"/>
                    <a:pt x="56" y="14"/>
                    <a:pt x="56" y="14"/>
                  </a:cubicBezTo>
                  <a:cubicBezTo>
                    <a:pt x="57" y="13"/>
                    <a:pt x="59" y="11"/>
                    <a:pt x="60" y="10"/>
                  </a:cubicBezTo>
                  <a:cubicBezTo>
                    <a:pt x="60" y="10"/>
                    <a:pt x="60" y="10"/>
                    <a:pt x="60" y="10"/>
                  </a:cubicBezTo>
                  <a:cubicBezTo>
                    <a:pt x="62" y="8"/>
                    <a:pt x="65" y="7"/>
                    <a:pt x="67" y="7"/>
                  </a:cubicBezTo>
                  <a:cubicBezTo>
                    <a:pt x="67" y="7"/>
                    <a:pt x="71" y="7"/>
                    <a:pt x="72" y="7"/>
                  </a:cubicBezTo>
                  <a:cubicBezTo>
                    <a:pt x="72" y="7"/>
                    <a:pt x="72" y="7"/>
                    <a:pt x="72" y="7"/>
                  </a:cubicBezTo>
                  <a:cubicBezTo>
                    <a:pt x="72" y="7"/>
                    <a:pt x="72" y="7"/>
                    <a:pt x="72" y="7"/>
                  </a:cubicBezTo>
                  <a:cubicBezTo>
                    <a:pt x="81" y="8"/>
                    <a:pt x="86" y="19"/>
                    <a:pt x="87" y="22"/>
                  </a:cubicBezTo>
                  <a:cubicBezTo>
                    <a:pt x="87" y="22"/>
                    <a:pt x="87" y="22"/>
                    <a:pt x="87" y="22"/>
                  </a:cubicBezTo>
                  <a:cubicBezTo>
                    <a:pt x="88" y="19"/>
                    <a:pt x="90" y="16"/>
                    <a:pt x="91" y="13"/>
                  </a:cubicBezTo>
                  <a:cubicBezTo>
                    <a:pt x="91" y="13"/>
                    <a:pt x="91" y="13"/>
                    <a:pt x="90" y="12"/>
                  </a:cubicBezTo>
                  <a:cubicBezTo>
                    <a:pt x="85" y="4"/>
                    <a:pt x="78" y="0"/>
                    <a:pt x="69" y="0"/>
                  </a:cubicBezTo>
                  <a:cubicBezTo>
                    <a:pt x="54" y="0"/>
                    <a:pt x="47" y="14"/>
                    <a:pt x="44" y="21"/>
                  </a:cubicBezTo>
                  <a:cubicBezTo>
                    <a:pt x="43" y="22"/>
                    <a:pt x="42" y="24"/>
                    <a:pt x="41" y="26"/>
                  </a:cubicBezTo>
                  <a:cubicBezTo>
                    <a:pt x="41" y="28"/>
                    <a:pt x="40" y="30"/>
                    <a:pt x="39" y="32"/>
                  </a:cubicBezTo>
                  <a:cubicBezTo>
                    <a:pt x="39" y="32"/>
                    <a:pt x="39" y="32"/>
                    <a:pt x="39" y="32"/>
                  </a:cubicBezTo>
                  <a:cubicBezTo>
                    <a:pt x="39" y="32"/>
                    <a:pt x="39" y="32"/>
                    <a:pt x="39" y="32"/>
                  </a:cubicBezTo>
                  <a:cubicBezTo>
                    <a:pt x="39" y="33"/>
                    <a:pt x="39" y="33"/>
                    <a:pt x="38" y="33"/>
                  </a:cubicBezTo>
                  <a:cubicBezTo>
                    <a:pt x="36" y="38"/>
                    <a:pt x="32" y="43"/>
                    <a:pt x="25" y="45"/>
                  </a:cubicBezTo>
                  <a:cubicBezTo>
                    <a:pt x="21" y="46"/>
                    <a:pt x="17" y="45"/>
                    <a:pt x="14" y="43"/>
                  </a:cubicBezTo>
                  <a:cubicBezTo>
                    <a:pt x="14" y="42"/>
                    <a:pt x="14" y="42"/>
                    <a:pt x="13" y="42"/>
                  </a:cubicBezTo>
                  <a:cubicBezTo>
                    <a:pt x="13" y="42"/>
                    <a:pt x="13" y="42"/>
                    <a:pt x="13" y="42"/>
                  </a:cubicBezTo>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79" name="Freeform 362">
              <a:extLst>
                <a:ext uri="{FF2B5EF4-FFF2-40B4-BE49-F238E27FC236}">
                  <a16:creationId xmlns:a16="http://schemas.microsoft.com/office/drawing/2014/main" id="{C4C735BF-9CB7-45E9-B97B-F891AAF6AAE9}"/>
                </a:ext>
              </a:extLst>
            </p:cNvPr>
            <p:cNvSpPr>
              <a:spLocks/>
            </p:cNvSpPr>
            <p:nvPr/>
          </p:nvSpPr>
          <p:spPr bwMode="auto">
            <a:xfrm>
              <a:off x="6192839" y="4725988"/>
              <a:ext cx="319087" cy="182563"/>
            </a:xfrm>
            <a:custGeom>
              <a:avLst/>
              <a:gdLst>
                <a:gd name="T0" fmla="*/ 8 w 91"/>
                <a:gd name="T1" fmla="*/ 38 h 52"/>
                <a:gd name="T2" fmla="*/ 4 w 91"/>
                <a:gd name="T3" fmla="*/ 30 h 52"/>
                <a:gd name="T4" fmla="*/ 0 w 91"/>
                <a:gd name="T5" fmla="*/ 39 h 52"/>
                <a:gd name="T6" fmla="*/ 1 w 91"/>
                <a:gd name="T7" fmla="*/ 39 h 52"/>
                <a:gd name="T8" fmla="*/ 22 w 91"/>
                <a:gd name="T9" fmla="*/ 52 h 52"/>
                <a:gd name="T10" fmla="*/ 43 w 91"/>
                <a:gd name="T11" fmla="*/ 39 h 52"/>
                <a:gd name="T12" fmla="*/ 46 w 91"/>
                <a:gd name="T13" fmla="*/ 35 h 52"/>
                <a:gd name="T14" fmla="*/ 49 w 91"/>
                <a:gd name="T15" fmla="*/ 25 h 52"/>
                <a:gd name="T16" fmla="*/ 49 w 91"/>
                <a:gd name="T17" fmla="*/ 25 h 52"/>
                <a:gd name="T18" fmla="*/ 53 w 91"/>
                <a:gd name="T19" fmla="*/ 18 h 52"/>
                <a:gd name="T20" fmla="*/ 53 w 91"/>
                <a:gd name="T21" fmla="*/ 17 h 52"/>
                <a:gd name="T22" fmla="*/ 53 w 91"/>
                <a:gd name="T23" fmla="*/ 17 h 52"/>
                <a:gd name="T24" fmla="*/ 55 w 91"/>
                <a:gd name="T25" fmla="*/ 14 h 52"/>
                <a:gd name="T26" fmla="*/ 55 w 91"/>
                <a:gd name="T27" fmla="*/ 14 h 52"/>
                <a:gd name="T28" fmla="*/ 60 w 91"/>
                <a:gd name="T29" fmla="*/ 10 h 52"/>
                <a:gd name="T30" fmla="*/ 60 w 91"/>
                <a:gd name="T31" fmla="*/ 10 h 52"/>
                <a:gd name="T32" fmla="*/ 67 w 91"/>
                <a:gd name="T33" fmla="*/ 7 h 52"/>
                <a:gd name="T34" fmla="*/ 72 w 91"/>
                <a:gd name="T35" fmla="*/ 7 h 52"/>
                <a:gd name="T36" fmla="*/ 72 w 91"/>
                <a:gd name="T37" fmla="*/ 7 h 52"/>
                <a:gd name="T38" fmla="*/ 72 w 91"/>
                <a:gd name="T39" fmla="*/ 7 h 52"/>
                <a:gd name="T40" fmla="*/ 87 w 91"/>
                <a:gd name="T41" fmla="*/ 22 h 52"/>
                <a:gd name="T42" fmla="*/ 87 w 91"/>
                <a:gd name="T43" fmla="*/ 22 h 52"/>
                <a:gd name="T44" fmla="*/ 91 w 91"/>
                <a:gd name="T45" fmla="*/ 13 h 52"/>
                <a:gd name="T46" fmla="*/ 90 w 91"/>
                <a:gd name="T47" fmla="*/ 12 h 52"/>
                <a:gd name="T48" fmla="*/ 69 w 91"/>
                <a:gd name="T49" fmla="*/ 0 h 52"/>
                <a:gd name="T50" fmla="*/ 43 w 91"/>
                <a:gd name="T51" fmla="*/ 21 h 52"/>
                <a:gd name="T52" fmla="*/ 41 w 91"/>
                <a:gd name="T53" fmla="*/ 26 h 52"/>
                <a:gd name="T54" fmla="*/ 39 w 91"/>
                <a:gd name="T55" fmla="*/ 32 h 52"/>
                <a:gd name="T56" fmla="*/ 39 w 91"/>
                <a:gd name="T57" fmla="*/ 32 h 52"/>
                <a:gd name="T58" fmla="*/ 38 w 91"/>
                <a:gd name="T59" fmla="*/ 32 h 52"/>
                <a:gd name="T60" fmla="*/ 38 w 91"/>
                <a:gd name="T61" fmla="*/ 33 h 52"/>
                <a:gd name="T62" fmla="*/ 24 w 91"/>
                <a:gd name="T63" fmla="*/ 45 h 52"/>
                <a:gd name="T64" fmla="*/ 14 w 91"/>
                <a:gd name="T65" fmla="*/ 43 h 52"/>
                <a:gd name="T66" fmla="*/ 13 w 91"/>
                <a:gd name="T67" fmla="*/ 42 h 52"/>
                <a:gd name="T68" fmla="*/ 13 w 91"/>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52">
                  <a:moveTo>
                    <a:pt x="8" y="38"/>
                  </a:moveTo>
                  <a:cubicBezTo>
                    <a:pt x="6" y="35"/>
                    <a:pt x="5" y="32"/>
                    <a:pt x="4" y="30"/>
                  </a:cubicBezTo>
                  <a:cubicBezTo>
                    <a:pt x="3" y="33"/>
                    <a:pt x="1" y="37"/>
                    <a:pt x="0" y="39"/>
                  </a:cubicBezTo>
                  <a:cubicBezTo>
                    <a:pt x="0" y="39"/>
                    <a:pt x="0" y="39"/>
                    <a:pt x="1" y="39"/>
                  </a:cubicBezTo>
                  <a:cubicBezTo>
                    <a:pt x="6" y="48"/>
                    <a:pt x="13" y="52"/>
                    <a:pt x="22" y="52"/>
                  </a:cubicBezTo>
                  <a:cubicBezTo>
                    <a:pt x="30" y="52"/>
                    <a:pt x="38" y="48"/>
                    <a:pt x="43" y="39"/>
                  </a:cubicBezTo>
                  <a:cubicBezTo>
                    <a:pt x="44" y="38"/>
                    <a:pt x="45" y="36"/>
                    <a:pt x="46" y="35"/>
                  </a:cubicBezTo>
                  <a:cubicBezTo>
                    <a:pt x="47" y="32"/>
                    <a:pt x="48" y="29"/>
                    <a:pt x="49" y="25"/>
                  </a:cubicBezTo>
                  <a:cubicBezTo>
                    <a:pt x="49" y="25"/>
                    <a:pt x="49" y="25"/>
                    <a:pt x="49" y="25"/>
                  </a:cubicBezTo>
                  <a:cubicBezTo>
                    <a:pt x="50" y="25"/>
                    <a:pt x="51" y="22"/>
                    <a:pt x="53" y="18"/>
                  </a:cubicBezTo>
                  <a:cubicBezTo>
                    <a:pt x="53" y="18"/>
                    <a:pt x="53" y="18"/>
                    <a:pt x="53" y="17"/>
                  </a:cubicBezTo>
                  <a:cubicBezTo>
                    <a:pt x="53" y="17"/>
                    <a:pt x="53" y="17"/>
                    <a:pt x="53" y="17"/>
                  </a:cubicBezTo>
                  <a:cubicBezTo>
                    <a:pt x="54" y="16"/>
                    <a:pt x="55" y="15"/>
                    <a:pt x="55" y="14"/>
                  </a:cubicBezTo>
                  <a:cubicBezTo>
                    <a:pt x="55" y="14"/>
                    <a:pt x="55" y="14"/>
                    <a:pt x="55" y="14"/>
                  </a:cubicBezTo>
                  <a:cubicBezTo>
                    <a:pt x="57" y="13"/>
                    <a:pt x="58" y="11"/>
                    <a:pt x="60" y="10"/>
                  </a:cubicBezTo>
                  <a:cubicBezTo>
                    <a:pt x="60" y="10"/>
                    <a:pt x="60" y="10"/>
                    <a:pt x="60" y="10"/>
                  </a:cubicBezTo>
                  <a:cubicBezTo>
                    <a:pt x="62" y="8"/>
                    <a:pt x="64" y="7"/>
                    <a:pt x="67" y="7"/>
                  </a:cubicBezTo>
                  <a:cubicBezTo>
                    <a:pt x="67" y="7"/>
                    <a:pt x="71" y="7"/>
                    <a:pt x="72" y="7"/>
                  </a:cubicBezTo>
                  <a:cubicBezTo>
                    <a:pt x="72" y="7"/>
                    <a:pt x="72" y="7"/>
                    <a:pt x="72" y="7"/>
                  </a:cubicBezTo>
                  <a:cubicBezTo>
                    <a:pt x="72" y="7"/>
                    <a:pt x="72" y="7"/>
                    <a:pt x="72" y="7"/>
                  </a:cubicBezTo>
                  <a:cubicBezTo>
                    <a:pt x="80" y="8"/>
                    <a:pt x="85" y="19"/>
                    <a:pt x="87" y="22"/>
                  </a:cubicBezTo>
                  <a:cubicBezTo>
                    <a:pt x="87" y="22"/>
                    <a:pt x="87" y="22"/>
                    <a:pt x="87" y="22"/>
                  </a:cubicBezTo>
                  <a:cubicBezTo>
                    <a:pt x="88" y="19"/>
                    <a:pt x="89" y="16"/>
                    <a:pt x="91" y="13"/>
                  </a:cubicBezTo>
                  <a:cubicBezTo>
                    <a:pt x="90" y="13"/>
                    <a:pt x="90" y="13"/>
                    <a:pt x="90" y="12"/>
                  </a:cubicBezTo>
                  <a:cubicBezTo>
                    <a:pt x="85" y="4"/>
                    <a:pt x="77" y="0"/>
                    <a:pt x="69" y="0"/>
                  </a:cubicBezTo>
                  <a:cubicBezTo>
                    <a:pt x="54" y="0"/>
                    <a:pt x="46" y="14"/>
                    <a:pt x="43" y="21"/>
                  </a:cubicBezTo>
                  <a:cubicBezTo>
                    <a:pt x="42" y="22"/>
                    <a:pt x="42" y="24"/>
                    <a:pt x="41" y="26"/>
                  </a:cubicBezTo>
                  <a:cubicBezTo>
                    <a:pt x="40" y="28"/>
                    <a:pt x="39" y="30"/>
                    <a:pt x="39" y="32"/>
                  </a:cubicBezTo>
                  <a:cubicBezTo>
                    <a:pt x="39" y="32"/>
                    <a:pt x="39" y="32"/>
                    <a:pt x="39" y="32"/>
                  </a:cubicBezTo>
                  <a:cubicBezTo>
                    <a:pt x="38" y="32"/>
                    <a:pt x="38" y="32"/>
                    <a:pt x="38" y="32"/>
                  </a:cubicBezTo>
                  <a:cubicBezTo>
                    <a:pt x="38" y="33"/>
                    <a:pt x="38" y="33"/>
                    <a:pt x="38" y="33"/>
                  </a:cubicBezTo>
                  <a:cubicBezTo>
                    <a:pt x="36" y="38"/>
                    <a:pt x="32" y="43"/>
                    <a:pt x="24" y="45"/>
                  </a:cubicBezTo>
                  <a:cubicBezTo>
                    <a:pt x="20" y="46"/>
                    <a:pt x="17" y="45"/>
                    <a:pt x="14" y="43"/>
                  </a:cubicBezTo>
                  <a:cubicBezTo>
                    <a:pt x="14" y="42"/>
                    <a:pt x="13" y="42"/>
                    <a:pt x="13" y="42"/>
                  </a:cubicBezTo>
                  <a:cubicBezTo>
                    <a:pt x="13" y="42"/>
                    <a:pt x="13" y="42"/>
                    <a:pt x="13" y="42"/>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80" name="Freeform 363">
              <a:extLst>
                <a:ext uri="{FF2B5EF4-FFF2-40B4-BE49-F238E27FC236}">
                  <a16:creationId xmlns:a16="http://schemas.microsoft.com/office/drawing/2014/main" id="{70034488-9A4A-4E4D-9F32-36812C0CE4B2}"/>
                </a:ext>
              </a:extLst>
            </p:cNvPr>
            <p:cNvSpPr>
              <a:spLocks/>
            </p:cNvSpPr>
            <p:nvPr/>
          </p:nvSpPr>
          <p:spPr bwMode="auto">
            <a:xfrm>
              <a:off x="6356351" y="4725988"/>
              <a:ext cx="315913" cy="182563"/>
            </a:xfrm>
            <a:custGeom>
              <a:avLst/>
              <a:gdLst>
                <a:gd name="T0" fmla="*/ 8 w 90"/>
                <a:gd name="T1" fmla="*/ 38 h 52"/>
                <a:gd name="T2" fmla="*/ 3 w 90"/>
                <a:gd name="T3" fmla="*/ 30 h 52"/>
                <a:gd name="T4" fmla="*/ 0 w 90"/>
                <a:gd name="T5" fmla="*/ 39 h 52"/>
                <a:gd name="T6" fmla="*/ 0 w 90"/>
                <a:gd name="T7" fmla="*/ 39 h 52"/>
                <a:gd name="T8" fmla="*/ 21 w 90"/>
                <a:gd name="T9" fmla="*/ 52 h 52"/>
                <a:gd name="T10" fmla="*/ 43 w 90"/>
                <a:gd name="T11" fmla="*/ 39 h 52"/>
                <a:gd name="T12" fmla="*/ 45 w 90"/>
                <a:gd name="T13" fmla="*/ 35 h 52"/>
                <a:gd name="T14" fmla="*/ 49 w 90"/>
                <a:gd name="T15" fmla="*/ 25 h 52"/>
                <a:gd name="T16" fmla="*/ 49 w 90"/>
                <a:gd name="T17" fmla="*/ 25 h 52"/>
                <a:gd name="T18" fmla="*/ 53 w 90"/>
                <a:gd name="T19" fmla="*/ 18 h 52"/>
                <a:gd name="T20" fmla="*/ 53 w 90"/>
                <a:gd name="T21" fmla="*/ 17 h 52"/>
                <a:gd name="T22" fmla="*/ 53 w 90"/>
                <a:gd name="T23" fmla="*/ 17 h 52"/>
                <a:gd name="T24" fmla="*/ 55 w 90"/>
                <a:gd name="T25" fmla="*/ 14 h 52"/>
                <a:gd name="T26" fmla="*/ 55 w 90"/>
                <a:gd name="T27" fmla="*/ 14 h 52"/>
                <a:gd name="T28" fmla="*/ 60 w 90"/>
                <a:gd name="T29" fmla="*/ 10 h 52"/>
                <a:gd name="T30" fmla="*/ 60 w 90"/>
                <a:gd name="T31" fmla="*/ 10 h 52"/>
                <a:gd name="T32" fmla="*/ 66 w 90"/>
                <a:gd name="T33" fmla="*/ 7 h 52"/>
                <a:gd name="T34" fmla="*/ 71 w 90"/>
                <a:gd name="T35" fmla="*/ 7 h 52"/>
                <a:gd name="T36" fmla="*/ 71 w 90"/>
                <a:gd name="T37" fmla="*/ 7 h 52"/>
                <a:gd name="T38" fmla="*/ 71 w 90"/>
                <a:gd name="T39" fmla="*/ 7 h 52"/>
                <a:gd name="T40" fmla="*/ 86 w 90"/>
                <a:gd name="T41" fmla="*/ 22 h 52"/>
                <a:gd name="T42" fmla="*/ 86 w 90"/>
                <a:gd name="T43" fmla="*/ 22 h 52"/>
                <a:gd name="T44" fmla="*/ 90 w 90"/>
                <a:gd name="T45" fmla="*/ 13 h 52"/>
                <a:gd name="T46" fmla="*/ 90 w 90"/>
                <a:gd name="T47" fmla="*/ 12 h 52"/>
                <a:gd name="T48" fmla="*/ 68 w 90"/>
                <a:gd name="T49" fmla="*/ 0 h 52"/>
                <a:gd name="T50" fmla="*/ 43 w 90"/>
                <a:gd name="T51" fmla="*/ 21 h 52"/>
                <a:gd name="T52" fmla="*/ 40 w 90"/>
                <a:gd name="T53" fmla="*/ 26 h 52"/>
                <a:gd name="T54" fmla="*/ 38 w 90"/>
                <a:gd name="T55" fmla="*/ 32 h 52"/>
                <a:gd name="T56" fmla="*/ 38 w 90"/>
                <a:gd name="T57" fmla="*/ 32 h 52"/>
                <a:gd name="T58" fmla="*/ 38 w 90"/>
                <a:gd name="T59" fmla="*/ 32 h 52"/>
                <a:gd name="T60" fmla="*/ 38 w 90"/>
                <a:gd name="T61" fmla="*/ 33 h 52"/>
                <a:gd name="T62" fmla="*/ 24 w 90"/>
                <a:gd name="T63" fmla="*/ 45 h 52"/>
                <a:gd name="T64" fmla="*/ 14 w 90"/>
                <a:gd name="T65" fmla="*/ 43 h 52"/>
                <a:gd name="T66" fmla="*/ 13 w 90"/>
                <a:gd name="T67" fmla="*/ 42 h 52"/>
                <a:gd name="T68" fmla="*/ 13 w 90"/>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 h="52">
                  <a:moveTo>
                    <a:pt x="8" y="38"/>
                  </a:moveTo>
                  <a:cubicBezTo>
                    <a:pt x="6" y="35"/>
                    <a:pt x="4" y="32"/>
                    <a:pt x="3" y="30"/>
                  </a:cubicBezTo>
                  <a:cubicBezTo>
                    <a:pt x="2" y="33"/>
                    <a:pt x="1" y="37"/>
                    <a:pt x="0" y="39"/>
                  </a:cubicBezTo>
                  <a:cubicBezTo>
                    <a:pt x="0" y="39"/>
                    <a:pt x="0" y="39"/>
                    <a:pt x="0" y="39"/>
                  </a:cubicBezTo>
                  <a:cubicBezTo>
                    <a:pt x="6" y="48"/>
                    <a:pt x="13" y="52"/>
                    <a:pt x="21" y="52"/>
                  </a:cubicBezTo>
                  <a:cubicBezTo>
                    <a:pt x="30" y="52"/>
                    <a:pt x="37" y="48"/>
                    <a:pt x="43" y="39"/>
                  </a:cubicBezTo>
                  <a:cubicBezTo>
                    <a:pt x="44" y="38"/>
                    <a:pt x="44" y="36"/>
                    <a:pt x="45" y="35"/>
                  </a:cubicBezTo>
                  <a:cubicBezTo>
                    <a:pt x="46" y="32"/>
                    <a:pt x="48" y="29"/>
                    <a:pt x="49" y="25"/>
                  </a:cubicBezTo>
                  <a:cubicBezTo>
                    <a:pt x="49" y="25"/>
                    <a:pt x="49" y="25"/>
                    <a:pt x="49" y="25"/>
                  </a:cubicBezTo>
                  <a:cubicBezTo>
                    <a:pt x="49" y="25"/>
                    <a:pt x="50" y="22"/>
                    <a:pt x="53" y="18"/>
                  </a:cubicBezTo>
                  <a:cubicBezTo>
                    <a:pt x="53" y="18"/>
                    <a:pt x="53" y="18"/>
                    <a:pt x="53" y="17"/>
                  </a:cubicBezTo>
                  <a:cubicBezTo>
                    <a:pt x="53" y="17"/>
                    <a:pt x="53" y="17"/>
                    <a:pt x="53" y="17"/>
                  </a:cubicBezTo>
                  <a:cubicBezTo>
                    <a:pt x="54" y="16"/>
                    <a:pt x="54" y="15"/>
                    <a:pt x="55" y="14"/>
                  </a:cubicBezTo>
                  <a:cubicBezTo>
                    <a:pt x="55" y="14"/>
                    <a:pt x="55" y="14"/>
                    <a:pt x="55" y="14"/>
                  </a:cubicBezTo>
                  <a:cubicBezTo>
                    <a:pt x="56" y="13"/>
                    <a:pt x="58" y="11"/>
                    <a:pt x="60" y="10"/>
                  </a:cubicBezTo>
                  <a:cubicBezTo>
                    <a:pt x="60" y="10"/>
                    <a:pt x="60" y="10"/>
                    <a:pt x="60" y="10"/>
                  </a:cubicBezTo>
                  <a:cubicBezTo>
                    <a:pt x="62" y="8"/>
                    <a:pt x="64" y="7"/>
                    <a:pt x="66" y="7"/>
                  </a:cubicBezTo>
                  <a:cubicBezTo>
                    <a:pt x="66" y="7"/>
                    <a:pt x="70" y="7"/>
                    <a:pt x="71" y="7"/>
                  </a:cubicBezTo>
                  <a:cubicBezTo>
                    <a:pt x="71" y="7"/>
                    <a:pt x="71" y="7"/>
                    <a:pt x="71" y="7"/>
                  </a:cubicBezTo>
                  <a:cubicBezTo>
                    <a:pt x="71" y="7"/>
                    <a:pt x="71" y="7"/>
                    <a:pt x="71" y="7"/>
                  </a:cubicBezTo>
                  <a:cubicBezTo>
                    <a:pt x="80" y="8"/>
                    <a:pt x="85" y="19"/>
                    <a:pt x="86" y="22"/>
                  </a:cubicBezTo>
                  <a:cubicBezTo>
                    <a:pt x="86" y="22"/>
                    <a:pt x="86" y="22"/>
                    <a:pt x="86" y="22"/>
                  </a:cubicBezTo>
                  <a:cubicBezTo>
                    <a:pt x="87" y="19"/>
                    <a:pt x="89" y="16"/>
                    <a:pt x="90" y="13"/>
                  </a:cubicBezTo>
                  <a:cubicBezTo>
                    <a:pt x="90" y="13"/>
                    <a:pt x="90" y="13"/>
                    <a:pt x="90" y="12"/>
                  </a:cubicBezTo>
                  <a:cubicBezTo>
                    <a:pt x="84" y="4"/>
                    <a:pt x="77" y="0"/>
                    <a:pt x="68" y="0"/>
                  </a:cubicBezTo>
                  <a:cubicBezTo>
                    <a:pt x="54" y="0"/>
                    <a:pt x="46" y="14"/>
                    <a:pt x="43" y="21"/>
                  </a:cubicBezTo>
                  <a:cubicBezTo>
                    <a:pt x="42" y="22"/>
                    <a:pt x="41" y="24"/>
                    <a:pt x="40" y="26"/>
                  </a:cubicBezTo>
                  <a:cubicBezTo>
                    <a:pt x="40" y="28"/>
                    <a:pt x="39" y="30"/>
                    <a:pt x="38" y="32"/>
                  </a:cubicBezTo>
                  <a:cubicBezTo>
                    <a:pt x="38" y="32"/>
                    <a:pt x="38" y="32"/>
                    <a:pt x="38" y="32"/>
                  </a:cubicBezTo>
                  <a:cubicBezTo>
                    <a:pt x="38" y="32"/>
                    <a:pt x="38" y="32"/>
                    <a:pt x="38" y="32"/>
                  </a:cubicBezTo>
                  <a:cubicBezTo>
                    <a:pt x="38" y="33"/>
                    <a:pt x="38" y="33"/>
                    <a:pt x="38" y="33"/>
                  </a:cubicBezTo>
                  <a:cubicBezTo>
                    <a:pt x="35" y="38"/>
                    <a:pt x="31" y="43"/>
                    <a:pt x="24" y="45"/>
                  </a:cubicBezTo>
                  <a:cubicBezTo>
                    <a:pt x="20" y="46"/>
                    <a:pt x="16" y="45"/>
                    <a:pt x="14" y="43"/>
                  </a:cubicBezTo>
                  <a:cubicBezTo>
                    <a:pt x="13" y="42"/>
                    <a:pt x="13" y="42"/>
                    <a:pt x="13" y="42"/>
                  </a:cubicBezTo>
                  <a:cubicBezTo>
                    <a:pt x="13" y="42"/>
                    <a:pt x="13" y="42"/>
                    <a:pt x="13" y="42"/>
                  </a:cubicBezTo>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81" name="Freeform 364">
              <a:extLst>
                <a:ext uri="{FF2B5EF4-FFF2-40B4-BE49-F238E27FC236}">
                  <a16:creationId xmlns:a16="http://schemas.microsoft.com/office/drawing/2014/main" id="{EB7DB650-0790-41C8-BDEB-E1CA56361353}"/>
                </a:ext>
              </a:extLst>
            </p:cNvPr>
            <p:cNvSpPr>
              <a:spLocks/>
            </p:cNvSpPr>
            <p:nvPr/>
          </p:nvSpPr>
          <p:spPr bwMode="auto">
            <a:xfrm>
              <a:off x="6518276" y="4725988"/>
              <a:ext cx="319088" cy="182563"/>
            </a:xfrm>
            <a:custGeom>
              <a:avLst/>
              <a:gdLst>
                <a:gd name="T0" fmla="*/ 9 w 91"/>
                <a:gd name="T1" fmla="*/ 38 h 52"/>
                <a:gd name="T2" fmla="*/ 4 w 91"/>
                <a:gd name="T3" fmla="*/ 30 h 52"/>
                <a:gd name="T4" fmla="*/ 0 w 91"/>
                <a:gd name="T5" fmla="*/ 39 h 52"/>
                <a:gd name="T6" fmla="*/ 1 w 91"/>
                <a:gd name="T7" fmla="*/ 39 h 52"/>
                <a:gd name="T8" fmla="*/ 22 w 91"/>
                <a:gd name="T9" fmla="*/ 52 h 52"/>
                <a:gd name="T10" fmla="*/ 43 w 91"/>
                <a:gd name="T11" fmla="*/ 39 h 52"/>
                <a:gd name="T12" fmla="*/ 46 w 91"/>
                <a:gd name="T13" fmla="*/ 35 h 52"/>
                <a:gd name="T14" fmla="*/ 49 w 91"/>
                <a:gd name="T15" fmla="*/ 25 h 52"/>
                <a:gd name="T16" fmla="*/ 50 w 91"/>
                <a:gd name="T17" fmla="*/ 25 h 52"/>
                <a:gd name="T18" fmla="*/ 53 w 91"/>
                <a:gd name="T19" fmla="*/ 18 h 52"/>
                <a:gd name="T20" fmla="*/ 53 w 91"/>
                <a:gd name="T21" fmla="*/ 17 h 52"/>
                <a:gd name="T22" fmla="*/ 53 w 91"/>
                <a:gd name="T23" fmla="*/ 17 h 52"/>
                <a:gd name="T24" fmla="*/ 56 w 91"/>
                <a:gd name="T25" fmla="*/ 14 h 52"/>
                <a:gd name="T26" fmla="*/ 56 w 91"/>
                <a:gd name="T27" fmla="*/ 14 h 52"/>
                <a:gd name="T28" fmla="*/ 60 w 91"/>
                <a:gd name="T29" fmla="*/ 10 h 52"/>
                <a:gd name="T30" fmla="*/ 60 w 91"/>
                <a:gd name="T31" fmla="*/ 10 h 52"/>
                <a:gd name="T32" fmla="*/ 67 w 91"/>
                <a:gd name="T33" fmla="*/ 7 h 52"/>
                <a:gd name="T34" fmla="*/ 72 w 91"/>
                <a:gd name="T35" fmla="*/ 7 h 52"/>
                <a:gd name="T36" fmla="*/ 72 w 91"/>
                <a:gd name="T37" fmla="*/ 7 h 52"/>
                <a:gd name="T38" fmla="*/ 72 w 91"/>
                <a:gd name="T39" fmla="*/ 7 h 52"/>
                <a:gd name="T40" fmla="*/ 87 w 91"/>
                <a:gd name="T41" fmla="*/ 22 h 52"/>
                <a:gd name="T42" fmla="*/ 87 w 91"/>
                <a:gd name="T43" fmla="*/ 22 h 52"/>
                <a:gd name="T44" fmla="*/ 91 w 91"/>
                <a:gd name="T45" fmla="*/ 13 h 52"/>
                <a:gd name="T46" fmla="*/ 90 w 91"/>
                <a:gd name="T47" fmla="*/ 12 h 52"/>
                <a:gd name="T48" fmla="*/ 69 w 91"/>
                <a:gd name="T49" fmla="*/ 0 h 52"/>
                <a:gd name="T50" fmla="*/ 43 w 91"/>
                <a:gd name="T51" fmla="*/ 21 h 52"/>
                <a:gd name="T52" fmla="*/ 41 w 91"/>
                <a:gd name="T53" fmla="*/ 26 h 52"/>
                <a:gd name="T54" fmla="*/ 39 w 91"/>
                <a:gd name="T55" fmla="*/ 32 h 52"/>
                <a:gd name="T56" fmla="*/ 39 w 91"/>
                <a:gd name="T57" fmla="*/ 32 h 52"/>
                <a:gd name="T58" fmla="*/ 39 w 91"/>
                <a:gd name="T59" fmla="*/ 32 h 52"/>
                <a:gd name="T60" fmla="*/ 38 w 91"/>
                <a:gd name="T61" fmla="*/ 33 h 52"/>
                <a:gd name="T62" fmla="*/ 24 w 91"/>
                <a:gd name="T63" fmla="*/ 45 h 52"/>
                <a:gd name="T64" fmla="*/ 14 w 91"/>
                <a:gd name="T65" fmla="*/ 43 h 52"/>
                <a:gd name="T66" fmla="*/ 13 w 91"/>
                <a:gd name="T67" fmla="*/ 42 h 52"/>
                <a:gd name="T68" fmla="*/ 13 w 91"/>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52">
                  <a:moveTo>
                    <a:pt x="9" y="38"/>
                  </a:moveTo>
                  <a:cubicBezTo>
                    <a:pt x="7" y="35"/>
                    <a:pt x="5" y="32"/>
                    <a:pt x="4" y="30"/>
                  </a:cubicBezTo>
                  <a:cubicBezTo>
                    <a:pt x="3" y="33"/>
                    <a:pt x="1" y="37"/>
                    <a:pt x="0" y="39"/>
                  </a:cubicBezTo>
                  <a:cubicBezTo>
                    <a:pt x="0" y="39"/>
                    <a:pt x="1" y="39"/>
                    <a:pt x="1" y="39"/>
                  </a:cubicBezTo>
                  <a:cubicBezTo>
                    <a:pt x="6" y="48"/>
                    <a:pt x="14" y="52"/>
                    <a:pt x="22" y="52"/>
                  </a:cubicBezTo>
                  <a:cubicBezTo>
                    <a:pt x="30" y="52"/>
                    <a:pt x="38" y="48"/>
                    <a:pt x="43" y="39"/>
                  </a:cubicBezTo>
                  <a:cubicBezTo>
                    <a:pt x="44" y="38"/>
                    <a:pt x="45" y="36"/>
                    <a:pt x="46" y="35"/>
                  </a:cubicBezTo>
                  <a:cubicBezTo>
                    <a:pt x="47" y="32"/>
                    <a:pt x="49" y="29"/>
                    <a:pt x="49" y="25"/>
                  </a:cubicBezTo>
                  <a:cubicBezTo>
                    <a:pt x="49" y="25"/>
                    <a:pt x="50" y="25"/>
                    <a:pt x="50" y="25"/>
                  </a:cubicBezTo>
                  <a:cubicBezTo>
                    <a:pt x="50" y="25"/>
                    <a:pt x="51" y="22"/>
                    <a:pt x="53" y="18"/>
                  </a:cubicBezTo>
                  <a:cubicBezTo>
                    <a:pt x="53" y="18"/>
                    <a:pt x="53" y="18"/>
                    <a:pt x="53" y="17"/>
                  </a:cubicBezTo>
                  <a:cubicBezTo>
                    <a:pt x="53" y="17"/>
                    <a:pt x="53" y="17"/>
                    <a:pt x="53" y="17"/>
                  </a:cubicBezTo>
                  <a:cubicBezTo>
                    <a:pt x="54" y="16"/>
                    <a:pt x="55" y="15"/>
                    <a:pt x="56" y="14"/>
                  </a:cubicBezTo>
                  <a:cubicBezTo>
                    <a:pt x="56" y="14"/>
                    <a:pt x="56" y="14"/>
                    <a:pt x="56" y="14"/>
                  </a:cubicBezTo>
                  <a:cubicBezTo>
                    <a:pt x="57" y="13"/>
                    <a:pt x="58" y="11"/>
                    <a:pt x="60" y="10"/>
                  </a:cubicBezTo>
                  <a:cubicBezTo>
                    <a:pt x="60" y="10"/>
                    <a:pt x="60" y="10"/>
                    <a:pt x="60" y="10"/>
                  </a:cubicBezTo>
                  <a:cubicBezTo>
                    <a:pt x="62" y="8"/>
                    <a:pt x="64" y="7"/>
                    <a:pt x="67" y="7"/>
                  </a:cubicBezTo>
                  <a:cubicBezTo>
                    <a:pt x="67" y="7"/>
                    <a:pt x="71" y="7"/>
                    <a:pt x="72" y="7"/>
                  </a:cubicBezTo>
                  <a:cubicBezTo>
                    <a:pt x="72" y="7"/>
                    <a:pt x="72" y="7"/>
                    <a:pt x="72" y="7"/>
                  </a:cubicBezTo>
                  <a:cubicBezTo>
                    <a:pt x="72" y="7"/>
                    <a:pt x="72" y="7"/>
                    <a:pt x="72" y="7"/>
                  </a:cubicBezTo>
                  <a:cubicBezTo>
                    <a:pt x="80" y="8"/>
                    <a:pt x="85" y="19"/>
                    <a:pt x="87" y="22"/>
                  </a:cubicBezTo>
                  <a:cubicBezTo>
                    <a:pt x="87" y="22"/>
                    <a:pt x="87" y="22"/>
                    <a:pt x="87" y="22"/>
                  </a:cubicBezTo>
                  <a:cubicBezTo>
                    <a:pt x="88" y="19"/>
                    <a:pt x="89" y="16"/>
                    <a:pt x="91" y="13"/>
                  </a:cubicBezTo>
                  <a:cubicBezTo>
                    <a:pt x="91" y="13"/>
                    <a:pt x="90" y="13"/>
                    <a:pt x="90" y="12"/>
                  </a:cubicBezTo>
                  <a:cubicBezTo>
                    <a:pt x="85" y="4"/>
                    <a:pt x="77" y="0"/>
                    <a:pt x="69" y="0"/>
                  </a:cubicBezTo>
                  <a:cubicBezTo>
                    <a:pt x="54" y="0"/>
                    <a:pt x="46" y="14"/>
                    <a:pt x="43" y="21"/>
                  </a:cubicBezTo>
                  <a:cubicBezTo>
                    <a:pt x="42" y="22"/>
                    <a:pt x="42" y="24"/>
                    <a:pt x="41" y="26"/>
                  </a:cubicBezTo>
                  <a:cubicBezTo>
                    <a:pt x="40" y="28"/>
                    <a:pt x="40" y="30"/>
                    <a:pt x="39" y="32"/>
                  </a:cubicBezTo>
                  <a:cubicBezTo>
                    <a:pt x="39" y="32"/>
                    <a:pt x="39" y="32"/>
                    <a:pt x="39" y="32"/>
                  </a:cubicBezTo>
                  <a:cubicBezTo>
                    <a:pt x="39" y="32"/>
                    <a:pt x="39" y="32"/>
                    <a:pt x="39" y="32"/>
                  </a:cubicBezTo>
                  <a:cubicBezTo>
                    <a:pt x="38" y="33"/>
                    <a:pt x="38" y="33"/>
                    <a:pt x="38" y="33"/>
                  </a:cubicBezTo>
                  <a:cubicBezTo>
                    <a:pt x="36" y="38"/>
                    <a:pt x="32" y="43"/>
                    <a:pt x="24" y="45"/>
                  </a:cubicBezTo>
                  <a:cubicBezTo>
                    <a:pt x="20" y="46"/>
                    <a:pt x="17" y="45"/>
                    <a:pt x="14" y="43"/>
                  </a:cubicBezTo>
                  <a:cubicBezTo>
                    <a:pt x="14" y="42"/>
                    <a:pt x="13" y="42"/>
                    <a:pt x="13" y="42"/>
                  </a:cubicBezTo>
                  <a:cubicBezTo>
                    <a:pt x="13" y="42"/>
                    <a:pt x="13" y="42"/>
                    <a:pt x="13" y="42"/>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82" name="Freeform 365">
              <a:extLst>
                <a:ext uri="{FF2B5EF4-FFF2-40B4-BE49-F238E27FC236}">
                  <a16:creationId xmlns:a16="http://schemas.microsoft.com/office/drawing/2014/main" id="{32A625C0-FDC9-45EE-BC68-40DC84B127BA}"/>
                </a:ext>
              </a:extLst>
            </p:cNvPr>
            <p:cNvSpPr>
              <a:spLocks/>
            </p:cNvSpPr>
            <p:nvPr/>
          </p:nvSpPr>
          <p:spPr bwMode="auto">
            <a:xfrm>
              <a:off x="5865814" y="4725988"/>
              <a:ext cx="319087" cy="182563"/>
            </a:xfrm>
            <a:custGeom>
              <a:avLst/>
              <a:gdLst>
                <a:gd name="T0" fmla="*/ 8 w 91"/>
                <a:gd name="T1" fmla="*/ 38 h 52"/>
                <a:gd name="T2" fmla="*/ 4 w 91"/>
                <a:gd name="T3" fmla="*/ 30 h 52"/>
                <a:gd name="T4" fmla="*/ 0 w 91"/>
                <a:gd name="T5" fmla="*/ 39 h 52"/>
                <a:gd name="T6" fmla="*/ 0 w 91"/>
                <a:gd name="T7" fmla="*/ 39 h 52"/>
                <a:gd name="T8" fmla="*/ 22 w 91"/>
                <a:gd name="T9" fmla="*/ 52 h 52"/>
                <a:gd name="T10" fmla="*/ 43 w 91"/>
                <a:gd name="T11" fmla="*/ 39 h 52"/>
                <a:gd name="T12" fmla="*/ 46 w 91"/>
                <a:gd name="T13" fmla="*/ 35 h 52"/>
                <a:gd name="T14" fmla="*/ 49 w 91"/>
                <a:gd name="T15" fmla="*/ 25 h 52"/>
                <a:gd name="T16" fmla="*/ 49 w 91"/>
                <a:gd name="T17" fmla="*/ 25 h 52"/>
                <a:gd name="T18" fmla="*/ 53 w 91"/>
                <a:gd name="T19" fmla="*/ 18 h 52"/>
                <a:gd name="T20" fmla="*/ 53 w 91"/>
                <a:gd name="T21" fmla="*/ 17 h 52"/>
                <a:gd name="T22" fmla="*/ 53 w 91"/>
                <a:gd name="T23" fmla="*/ 17 h 52"/>
                <a:gd name="T24" fmla="*/ 55 w 91"/>
                <a:gd name="T25" fmla="*/ 14 h 52"/>
                <a:gd name="T26" fmla="*/ 55 w 91"/>
                <a:gd name="T27" fmla="*/ 14 h 52"/>
                <a:gd name="T28" fmla="*/ 60 w 91"/>
                <a:gd name="T29" fmla="*/ 10 h 52"/>
                <a:gd name="T30" fmla="*/ 60 w 91"/>
                <a:gd name="T31" fmla="*/ 10 h 52"/>
                <a:gd name="T32" fmla="*/ 67 w 91"/>
                <a:gd name="T33" fmla="*/ 7 h 52"/>
                <a:gd name="T34" fmla="*/ 71 w 91"/>
                <a:gd name="T35" fmla="*/ 7 h 52"/>
                <a:gd name="T36" fmla="*/ 71 w 91"/>
                <a:gd name="T37" fmla="*/ 7 h 52"/>
                <a:gd name="T38" fmla="*/ 71 w 91"/>
                <a:gd name="T39" fmla="*/ 7 h 52"/>
                <a:gd name="T40" fmla="*/ 86 w 91"/>
                <a:gd name="T41" fmla="*/ 22 h 52"/>
                <a:gd name="T42" fmla="*/ 86 w 91"/>
                <a:gd name="T43" fmla="*/ 22 h 52"/>
                <a:gd name="T44" fmla="*/ 91 w 91"/>
                <a:gd name="T45" fmla="*/ 13 h 52"/>
                <a:gd name="T46" fmla="*/ 90 w 91"/>
                <a:gd name="T47" fmla="*/ 12 h 52"/>
                <a:gd name="T48" fmla="*/ 68 w 91"/>
                <a:gd name="T49" fmla="*/ 0 h 52"/>
                <a:gd name="T50" fmla="*/ 43 w 91"/>
                <a:gd name="T51" fmla="*/ 21 h 52"/>
                <a:gd name="T52" fmla="*/ 41 w 91"/>
                <a:gd name="T53" fmla="*/ 26 h 52"/>
                <a:gd name="T54" fmla="*/ 38 w 91"/>
                <a:gd name="T55" fmla="*/ 32 h 52"/>
                <a:gd name="T56" fmla="*/ 38 w 91"/>
                <a:gd name="T57" fmla="*/ 32 h 52"/>
                <a:gd name="T58" fmla="*/ 38 w 91"/>
                <a:gd name="T59" fmla="*/ 32 h 52"/>
                <a:gd name="T60" fmla="*/ 38 w 91"/>
                <a:gd name="T61" fmla="*/ 33 h 52"/>
                <a:gd name="T62" fmla="*/ 24 w 91"/>
                <a:gd name="T63" fmla="*/ 45 h 52"/>
                <a:gd name="T64" fmla="*/ 14 w 91"/>
                <a:gd name="T65" fmla="*/ 43 h 52"/>
                <a:gd name="T66" fmla="*/ 13 w 91"/>
                <a:gd name="T67" fmla="*/ 42 h 52"/>
                <a:gd name="T68" fmla="*/ 13 w 91"/>
                <a:gd name="T6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52">
                  <a:moveTo>
                    <a:pt x="8" y="38"/>
                  </a:moveTo>
                  <a:cubicBezTo>
                    <a:pt x="6" y="35"/>
                    <a:pt x="5" y="32"/>
                    <a:pt x="4" y="30"/>
                  </a:cubicBezTo>
                  <a:cubicBezTo>
                    <a:pt x="3" y="33"/>
                    <a:pt x="1" y="37"/>
                    <a:pt x="0" y="39"/>
                  </a:cubicBezTo>
                  <a:cubicBezTo>
                    <a:pt x="0" y="39"/>
                    <a:pt x="0" y="39"/>
                    <a:pt x="0" y="39"/>
                  </a:cubicBezTo>
                  <a:cubicBezTo>
                    <a:pt x="6" y="48"/>
                    <a:pt x="13" y="52"/>
                    <a:pt x="22" y="52"/>
                  </a:cubicBezTo>
                  <a:cubicBezTo>
                    <a:pt x="30" y="52"/>
                    <a:pt x="37" y="48"/>
                    <a:pt x="43" y="39"/>
                  </a:cubicBezTo>
                  <a:cubicBezTo>
                    <a:pt x="44" y="38"/>
                    <a:pt x="45" y="36"/>
                    <a:pt x="46" y="35"/>
                  </a:cubicBezTo>
                  <a:cubicBezTo>
                    <a:pt x="47" y="32"/>
                    <a:pt x="48" y="29"/>
                    <a:pt x="49" y="25"/>
                  </a:cubicBezTo>
                  <a:cubicBezTo>
                    <a:pt x="49" y="25"/>
                    <a:pt x="49" y="25"/>
                    <a:pt x="49" y="25"/>
                  </a:cubicBezTo>
                  <a:cubicBezTo>
                    <a:pt x="49" y="25"/>
                    <a:pt x="51" y="22"/>
                    <a:pt x="53" y="18"/>
                  </a:cubicBezTo>
                  <a:cubicBezTo>
                    <a:pt x="53" y="18"/>
                    <a:pt x="53" y="18"/>
                    <a:pt x="53" y="17"/>
                  </a:cubicBezTo>
                  <a:cubicBezTo>
                    <a:pt x="53" y="17"/>
                    <a:pt x="53" y="17"/>
                    <a:pt x="53" y="17"/>
                  </a:cubicBezTo>
                  <a:cubicBezTo>
                    <a:pt x="54" y="16"/>
                    <a:pt x="55" y="15"/>
                    <a:pt x="55" y="14"/>
                  </a:cubicBezTo>
                  <a:cubicBezTo>
                    <a:pt x="55" y="14"/>
                    <a:pt x="55" y="14"/>
                    <a:pt x="55" y="14"/>
                  </a:cubicBezTo>
                  <a:cubicBezTo>
                    <a:pt x="57" y="13"/>
                    <a:pt x="58" y="11"/>
                    <a:pt x="60" y="10"/>
                  </a:cubicBezTo>
                  <a:cubicBezTo>
                    <a:pt x="60" y="10"/>
                    <a:pt x="60" y="10"/>
                    <a:pt x="60" y="10"/>
                  </a:cubicBezTo>
                  <a:cubicBezTo>
                    <a:pt x="62" y="8"/>
                    <a:pt x="64" y="7"/>
                    <a:pt x="67" y="7"/>
                  </a:cubicBezTo>
                  <a:cubicBezTo>
                    <a:pt x="67" y="7"/>
                    <a:pt x="71" y="7"/>
                    <a:pt x="71" y="7"/>
                  </a:cubicBezTo>
                  <a:cubicBezTo>
                    <a:pt x="71" y="7"/>
                    <a:pt x="71" y="7"/>
                    <a:pt x="71" y="7"/>
                  </a:cubicBezTo>
                  <a:cubicBezTo>
                    <a:pt x="71" y="7"/>
                    <a:pt x="71" y="7"/>
                    <a:pt x="71" y="7"/>
                  </a:cubicBezTo>
                  <a:cubicBezTo>
                    <a:pt x="80" y="8"/>
                    <a:pt x="85" y="19"/>
                    <a:pt x="86" y="22"/>
                  </a:cubicBezTo>
                  <a:cubicBezTo>
                    <a:pt x="86" y="22"/>
                    <a:pt x="86" y="22"/>
                    <a:pt x="86" y="22"/>
                  </a:cubicBezTo>
                  <a:cubicBezTo>
                    <a:pt x="88" y="19"/>
                    <a:pt x="89" y="16"/>
                    <a:pt x="91" y="13"/>
                  </a:cubicBezTo>
                  <a:cubicBezTo>
                    <a:pt x="90" y="13"/>
                    <a:pt x="90" y="13"/>
                    <a:pt x="90" y="12"/>
                  </a:cubicBezTo>
                  <a:cubicBezTo>
                    <a:pt x="84" y="4"/>
                    <a:pt x="77" y="0"/>
                    <a:pt x="68" y="0"/>
                  </a:cubicBezTo>
                  <a:cubicBezTo>
                    <a:pt x="54" y="0"/>
                    <a:pt x="46" y="14"/>
                    <a:pt x="43" y="21"/>
                  </a:cubicBezTo>
                  <a:cubicBezTo>
                    <a:pt x="42" y="22"/>
                    <a:pt x="41" y="24"/>
                    <a:pt x="41" y="26"/>
                  </a:cubicBezTo>
                  <a:cubicBezTo>
                    <a:pt x="40" y="28"/>
                    <a:pt x="39" y="30"/>
                    <a:pt x="38" y="32"/>
                  </a:cubicBezTo>
                  <a:cubicBezTo>
                    <a:pt x="38" y="32"/>
                    <a:pt x="38" y="32"/>
                    <a:pt x="38" y="32"/>
                  </a:cubicBezTo>
                  <a:cubicBezTo>
                    <a:pt x="38" y="32"/>
                    <a:pt x="38" y="32"/>
                    <a:pt x="38" y="32"/>
                  </a:cubicBezTo>
                  <a:cubicBezTo>
                    <a:pt x="38" y="33"/>
                    <a:pt x="38" y="33"/>
                    <a:pt x="38" y="33"/>
                  </a:cubicBezTo>
                  <a:cubicBezTo>
                    <a:pt x="36" y="38"/>
                    <a:pt x="32" y="43"/>
                    <a:pt x="24" y="45"/>
                  </a:cubicBezTo>
                  <a:cubicBezTo>
                    <a:pt x="20" y="46"/>
                    <a:pt x="17" y="45"/>
                    <a:pt x="14" y="43"/>
                  </a:cubicBezTo>
                  <a:cubicBezTo>
                    <a:pt x="14" y="42"/>
                    <a:pt x="13" y="42"/>
                    <a:pt x="13" y="42"/>
                  </a:cubicBezTo>
                  <a:cubicBezTo>
                    <a:pt x="13" y="42"/>
                    <a:pt x="13" y="42"/>
                    <a:pt x="13" y="42"/>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83" name="Freeform 366">
              <a:extLst>
                <a:ext uri="{FF2B5EF4-FFF2-40B4-BE49-F238E27FC236}">
                  <a16:creationId xmlns:a16="http://schemas.microsoft.com/office/drawing/2014/main" id="{D93D54E6-F131-48E7-ABDC-06AB2748142C}"/>
                </a:ext>
              </a:extLst>
            </p:cNvPr>
            <p:cNvSpPr>
              <a:spLocks/>
            </p:cNvSpPr>
            <p:nvPr/>
          </p:nvSpPr>
          <p:spPr bwMode="auto">
            <a:xfrm>
              <a:off x="6843714" y="4830763"/>
              <a:ext cx="104775" cy="77788"/>
            </a:xfrm>
            <a:custGeom>
              <a:avLst/>
              <a:gdLst>
                <a:gd name="T0" fmla="*/ 30 w 30"/>
                <a:gd name="T1" fmla="*/ 13 h 22"/>
                <a:gd name="T2" fmla="*/ 24 w 30"/>
                <a:gd name="T3" fmla="*/ 15 h 22"/>
                <a:gd name="T4" fmla="*/ 14 w 30"/>
                <a:gd name="T5" fmla="*/ 13 h 22"/>
                <a:gd name="T6" fmla="*/ 13 w 30"/>
                <a:gd name="T7" fmla="*/ 12 h 22"/>
                <a:gd name="T8" fmla="*/ 13 w 30"/>
                <a:gd name="T9" fmla="*/ 12 h 22"/>
                <a:gd name="T10" fmla="*/ 9 w 30"/>
                <a:gd name="T11" fmla="*/ 8 h 22"/>
                <a:gd name="T12" fmla="*/ 4 w 30"/>
                <a:gd name="T13" fmla="*/ 0 h 22"/>
                <a:gd name="T14" fmla="*/ 0 w 30"/>
                <a:gd name="T15" fmla="*/ 9 h 22"/>
                <a:gd name="T16" fmla="*/ 1 w 30"/>
                <a:gd name="T17" fmla="*/ 9 h 22"/>
                <a:gd name="T18" fmla="*/ 22 w 30"/>
                <a:gd name="T19" fmla="*/ 22 h 22"/>
                <a:gd name="T20" fmla="*/ 30 w 30"/>
                <a:gd name="T21" fmla="*/ 21 h 22"/>
                <a:gd name="T22" fmla="*/ 30 w 30"/>
                <a:gd name="T23"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2">
                  <a:moveTo>
                    <a:pt x="30" y="13"/>
                  </a:moveTo>
                  <a:cubicBezTo>
                    <a:pt x="28" y="14"/>
                    <a:pt x="27" y="15"/>
                    <a:pt x="24" y="15"/>
                  </a:cubicBezTo>
                  <a:cubicBezTo>
                    <a:pt x="20" y="16"/>
                    <a:pt x="17" y="15"/>
                    <a:pt x="14" y="13"/>
                  </a:cubicBezTo>
                  <a:cubicBezTo>
                    <a:pt x="14" y="12"/>
                    <a:pt x="14" y="12"/>
                    <a:pt x="13" y="12"/>
                  </a:cubicBezTo>
                  <a:cubicBezTo>
                    <a:pt x="13" y="12"/>
                    <a:pt x="13" y="12"/>
                    <a:pt x="13" y="12"/>
                  </a:cubicBezTo>
                  <a:cubicBezTo>
                    <a:pt x="9" y="8"/>
                    <a:pt x="9" y="8"/>
                    <a:pt x="9" y="8"/>
                  </a:cubicBezTo>
                  <a:cubicBezTo>
                    <a:pt x="7" y="5"/>
                    <a:pt x="5" y="2"/>
                    <a:pt x="4" y="0"/>
                  </a:cubicBezTo>
                  <a:cubicBezTo>
                    <a:pt x="3" y="3"/>
                    <a:pt x="1" y="7"/>
                    <a:pt x="0" y="9"/>
                  </a:cubicBezTo>
                  <a:cubicBezTo>
                    <a:pt x="0" y="9"/>
                    <a:pt x="1" y="9"/>
                    <a:pt x="1" y="9"/>
                  </a:cubicBezTo>
                  <a:cubicBezTo>
                    <a:pt x="6" y="18"/>
                    <a:pt x="14" y="22"/>
                    <a:pt x="22" y="22"/>
                  </a:cubicBezTo>
                  <a:cubicBezTo>
                    <a:pt x="25" y="22"/>
                    <a:pt x="27" y="22"/>
                    <a:pt x="30" y="21"/>
                  </a:cubicBezTo>
                  <a:lnTo>
                    <a:pt x="30" y="13"/>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84" name="Freeform 367">
              <a:extLst>
                <a:ext uri="{FF2B5EF4-FFF2-40B4-BE49-F238E27FC236}">
                  <a16:creationId xmlns:a16="http://schemas.microsoft.com/office/drawing/2014/main" id="{0101EB54-3DC4-4665-A8BD-6905F4196A1B}"/>
                </a:ext>
              </a:extLst>
            </p:cNvPr>
            <p:cNvSpPr>
              <a:spLocks/>
            </p:cNvSpPr>
            <p:nvPr/>
          </p:nvSpPr>
          <p:spPr bwMode="auto">
            <a:xfrm>
              <a:off x="5264151" y="4725988"/>
              <a:ext cx="104775" cy="76200"/>
            </a:xfrm>
            <a:custGeom>
              <a:avLst/>
              <a:gdLst>
                <a:gd name="T0" fmla="*/ 29 w 30"/>
                <a:gd name="T1" fmla="*/ 12 h 22"/>
                <a:gd name="T2" fmla="*/ 8 w 30"/>
                <a:gd name="T3" fmla="*/ 0 h 22"/>
                <a:gd name="T4" fmla="*/ 0 w 30"/>
                <a:gd name="T5" fmla="*/ 1 h 22"/>
                <a:gd name="T6" fmla="*/ 0 w 30"/>
                <a:gd name="T7" fmla="*/ 9 h 22"/>
                <a:gd name="T8" fmla="*/ 6 w 30"/>
                <a:gd name="T9" fmla="*/ 7 h 22"/>
                <a:gd name="T10" fmla="*/ 11 w 30"/>
                <a:gd name="T11" fmla="*/ 7 h 22"/>
                <a:gd name="T12" fmla="*/ 11 w 30"/>
                <a:gd name="T13" fmla="*/ 7 h 22"/>
                <a:gd name="T14" fmla="*/ 11 w 30"/>
                <a:gd name="T15" fmla="*/ 7 h 22"/>
                <a:gd name="T16" fmla="*/ 26 w 30"/>
                <a:gd name="T17" fmla="*/ 22 h 22"/>
                <a:gd name="T18" fmla="*/ 26 w 30"/>
                <a:gd name="T19" fmla="*/ 22 h 22"/>
                <a:gd name="T20" fmla="*/ 30 w 30"/>
                <a:gd name="T21" fmla="*/ 13 h 22"/>
                <a:gd name="T22" fmla="*/ 29 w 30"/>
                <a:gd name="T23"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2">
                  <a:moveTo>
                    <a:pt x="29" y="12"/>
                  </a:moveTo>
                  <a:cubicBezTo>
                    <a:pt x="24" y="4"/>
                    <a:pt x="16" y="0"/>
                    <a:pt x="8" y="0"/>
                  </a:cubicBezTo>
                  <a:cubicBezTo>
                    <a:pt x="5" y="0"/>
                    <a:pt x="2" y="0"/>
                    <a:pt x="0" y="1"/>
                  </a:cubicBezTo>
                  <a:cubicBezTo>
                    <a:pt x="0" y="9"/>
                    <a:pt x="0" y="9"/>
                    <a:pt x="0" y="9"/>
                  </a:cubicBezTo>
                  <a:cubicBezTo>
                    <a:pt x="2" y="8"/>
                    <a:pt x="4" y="7"/>
                    <a:pt x="6" y="7"/>
                  </a:cubicBezTo>
                  <a:cubicBezTo>
                    <a:pt x="6" y="7"/>
                    <a:pt x="10" y="7"/>
                    <a:pt x="11" y="7"/>
                  </a:cubicBezTo>
                  <a:cubicBezTo>
                    <a:pt x="11" y="7"/>
                    <a:pt x="11" y="7"/>
                    <a:pt x="11" y="7"/>
                  </a:cubicBezTo>
                  <a:cubicBezTo>
                    <a:pt x="11" y="7"/>
                    <a:pt x="11" y="7"/>
                    <a:pt x="11" y="7"/>
                  </a:cubicBezTo>
                  <a:cubicBezTo>
                    <a:pt x="19" y="8"/>
                    <a:pt x="24" y="19"/>
                    <a:pt x="26" y="22"/>
                  </a:cubicBezTo>
                  <a:cubicBezTo>
                    <a:pt x="26" y="22"/>
                    <a:pt x="26" y="22"/>
                    <a:pt x="26" y="22"/>
                  </a:cubicBezTo>
                  <a:cubicBezTo>
                    <a:pt x="27" y="19"/>
                    <a:pt x="28" y="16"/>
                    <a:pt x="30" y="13"/>
                  </a:cubicBezTo>
                  <a:cubicBezTo>
                    <a:pt x="30" y="13"/>
                    <a:pt x="29" y="13"/>
                    <a:pt x="29" y="12"/>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85" name="Freeform 368">
              <a:extLst>
                <a:ext uri="{FF2B5EF4-FFF2-40B4-BE49-F238E27FC236}">
                  <a16:creationId xmlns:a16="http://schemas.microsoft.com/office/drawing/2014/main" id="{874A2909-EEA3-4827-B8FA-23734B6034EF}"/>
                </a:ext>
              </a:extLst>
            </p:cNvPr>
            <p:cNvSpPr>
              <a:spLocks/>
            </p:cNvSpPr>
            <p:nvPr/>
          </p:nvSpPr>
          <p:spPr bwMode="auto">
            <a:xfrm>
              <a:off x="6683376" y="4725988"/>
              <a:ext cx="265113" cy="182563"/>
            </a:xfrm>
            <a:custGeom>
              <a:avLst/>
              <a:gdLst>
                <a:gd name="T0" fmla="*/ 76 w 76"/>
                <a:gd name="T1" fmla="*/ 1 h 52"/>
                <a:gd name="T2" fmla="*/ 68 w 76"/>
                <a:gd name="T3" fmla="*/ 0 h 52"/>
                <a:gd name="T4" fmla="*/ 43 w 76"/>
                <a:gd name="T5" fmla="*/ 21 h 52"/>
                <a:gd name="T6" fmla="*/ 41 w 76"/>
                <a:gd name="T7" fmla="*/ 26 h 52"/>
                <a:gd name="T8" fmla="*/ 38 w 76"/>
                <a:gd name="T9" fmla="*/ 32 h 52"/>
                <a:gd name="T10" fmla="*/ 38 w 76"/>
                <a:gd name="T11" fmla="*/ 32 h 52"/>
                <a:gd name="T12" fmla="*/ 38 w 76"/>
                <a:gd name="T13" fmla="*/ 32 h 52"/>
                <a:gd name="T14" fmla="*/ 38 w 76"/>
                <a:gd name="T15" fmla="*/ 33 h 52"/>
                <a:gd name="T16" fmla="*/ 24 w 76"/>
                <a:gd name="T17" fmla="*/ 45 h 52"/>
                <a:gd name="T18" fmla="*/ 14 w 76"/>
                <a:gd name="T19" fmla="*/ 43 h 52"/>
                <a:gd name="T20" fmla="*/ 13 w 76"/>
                <a:gd name="T21" fmla="*/ 42 h 52"/>
                <a:gd name="T22" fmla="*/ 13 w 76"/>
                <a:gd name="T23" fmla="*/ 42 h 52"/>
                <a:gd name="T24" fmla="*/ 8 w 76"/>
                <a:gd name="T25" fmla="*/ 38 h 52"/>
                <a:gd name="T26" fmla="*/ 4 w 76"/>
                <a:gd name="T27" fmla="*/ 30 h 52"/>
                <a:gd name="T28" fmla="*/ 0 w 76"/>
                <a:gd name="T29" fmla="*/ 39 h 52"/>
                <a:gd name="T30" fmla="*/ 0 w 76"/>
                <a:gd name="T31" fmla="*/ 39 h 52"/>
                <a:gd name="T32" fmla="*/ 21 w 76"/>
                <a:gd name="T33" fmla="*/ 52 h 52"/>
                <a:gd name="T34" fmla="*/ 43 w 76"/>
                <a:gd name="T35" fmla="*/ 39 h 52"/>
                <a:gd name="T36" fmla="*/ 45 w 76"/>
                <a:gd name="T37" fmla="*/ 35 h 52"/>
                <a:gd name="T38" fmla="*/ 49 w 76"/>
                <a:gd name="T39" fmla="*/ 25 h 52"/>
                <a:gd name="T40" fmla="*/ 49 w 76"/>
                <a:gd name="T41" fmla="*/ 25 h 52"/>
                <a:gd name="T42" fmla="*/ 53 w 76"/>
                <a:gd name="T43" fmla="*/ 18 h 52"/>
                <a:gd name="T44" fmla="*/ 53 w 76"/>
                <a:gd name="T45" fmla="*/ 17 h 52"/>
                <a:gd name="T46" fmla="*/ 53 w 76"/>
                <a:gd name="T47" fmla="*/ 17 h 52"/>
                <a:gd name="T48" fmla="*/ 55 w 76"/>
                <a:gd name="T49" fmla="*/ 14 h 52"/>
                <a:gd name="T50" fmla="*/ 55 w 76"/>
                <a:gd name="T51" fmla="*/ 14 h 52"/>
                <a:gd name="T52" fmla="*/ 60 w 76"/>
                <a:gd name="T53" fmla="*/ 10 h 52"/>
                <a:gd name="T54" fmla="*/ 60 w 76"/>
                <a:gd name="T55" fmla="*/ 10 h 52"/>
                <a:gd name="T56" fmla="*/ 67 w 76"/>
                <a:gd name="T57" fmla="*/ 7 h 52"/>
                <a:gd name="T58" fmla="*/ 71 w 76"/>
                <a:gd name="T59" fmla="*/ 7 h 52"/>
                <a:gd name="T60" fmla="*/ 71 w 76"/>
                <a:gd name="T61" fmla="*/ 7 h 52"/>
                <a:gd name="T62" fmla="*/ 71 w 76"/>
                <a:gd name="T63" fmla="*/ 7 h 52"/>
                <a:gd name="T64" fmla="*/ 76 w 76"/>
                <a:gd name="T65" fmla="*/ 9 h 52"/>
                <a:gd name="T66" fmla="*/ 76 w 76"/>
                <a:gd name="T6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52">
                  <a:moveTo>
                    <a:pt x="76" y="1"/>
                  </a:moveTo>
                  <a:cubicBezTo>
                    <a:pt x="74" y="0"/>
                    <a:pt x="71" y="0"/>
                    <a:pt x="68" y="0"/>
                  </a:cubicBezTo>
                  <a:cubicBezTo>
                    <a:pt x="54" y="0"/>
                    <a:pt x="46" y="14"/>
                    <a:pt x="43" y="21"/>
                  </a:cubicBezTo>
                  <a:cubicBezTo>
                    <a:pt x="42" y="22"/>
                    <a:pt x="41" y="24"/>
                    <a:pt x="41" y="26"/>
                  </a:cubicBezTo>
                  <a:cubicBezTo>
                    <a:pt x="40" y="28"/>
                    <a:pt x="39" y="30"/>
                    <a:pt x="38" y="32"/>
                  </a:cubicBezTo>
                  <a:cubicBezTo>
                    <a:pt x="38" y="32"/>
                    <a:pt x="38" y="32"/>
                    <a:pt x="38" y="32"/>
                  </a:cubicBezTo>
                  <a:cubicBezTo>
                    <a:pt x="38" y="32"/>
                    <a:pt x="38" y="32"/>
                    <a:pt x="38" y="32"/>
                  </a:cubicBezTo>
                  <a:cubicBezTo>
                    <a:pt x="38" y="33"/>
                    <a:pt x="38" y="33"/>
                    <a:pt x="38" y="33"/>
                  </a:cubicBezTo>
                  <a:cubicBezTo>
                    <a:pt x="36" y="38"/>
                    <a:pt x="31" y="43"/>
                    <a:pt x="24" y="45"/>
                  </a:cubicBezTo>
                  <a:cubicBezTo>
                    <a:pt x="20" y="46"/>
                    <a:pt x="17" y="45"/>
                    <a:pt x="14" y="43"/>
                  </a:cubicBezTo>
                  <a:cubicBezTo>
                    <a:pt x="13" y="42"/>
                    <a:pt x="13" y="42"/>
                    <a:pt x="13" y="42"/>
                  </a:cubicBezTo>
                  <a:cubicBezTo>
                    <a:pt x="13" y="42"/>
                    <a:pt x="13" y="42"/>
                    <a:pt x="13" y="42"/>
                  </a:cubicBezTo>
                  <a:cubicBezTo>
                    <a:pt x="8" y="38"/>
                    <a:pt x="8" y="38"/>
                    <a:pt x="8" y="38"/>
                  </a:cubicBezTo>
                  <a:cubicBezTo>
                    <a:pt x="6" y="35"/>
                    <a:pt x="5" y="32"/>
                    <a:pt x="4" y="30"/>
                  </a:cubicBezTo>
                  <a:cubicBezTo>
                    <a:pt x="2" y="33"/>
                    <a:pt x="1" y="37"/>
                    <a:pt x="0" y="39"/>
                  </a:cubicBezTo>
                  <a:cubicBezTo>
                    <a:pt x="0" y="39"/>
                    <a:pt x="0" y="39"/>
                    <a:pt x="0" y="39"/>
                  </a:cubicBezTo>
                  <a:cubicBezTo>
                    <a:pt x="6" y="48"/>
                    <a:pt x="13" y="52"/>
                    <a:pt x="21" y="52"/>
                  </a:cubicBezTo>
                  <a:cubicBezTo>
                    <a:pt x="30" y="52"/>
                    <a:pt x="37" y="48"/>
                    <a:pt x="43" y="39"/>
                  </a:cubicBezTo>
                  <a:cubicBezTo>
                    <a:pt x="44" y="38"/>
                    <a:pt x="45" y="36"/>
                    <a:pt x="45" y="35"/>
                  </a:cubicBezTo>
                  <a:cubicBezTo>
                    <a:pt x="47" y="32"/>
                    <a:pt x="48" y="29"/>
                    <a:pt x="49" y="25"/>
                  </a:cubicBezTo>
                  <a:cubicBezTo>
                    <a:pt x="49" y="25"/>
                    <a:pt x="49" y="25"/>
                    <a:pt x="49" y="25"/>
                  </a:cubicBezTo>
                  <a:cubicBezTo>
                    <a:pt x="49" y="25"/>
                    <a:pt x="50" y="22"/>
                    <a:pt x="53" y="18"/>
                  </a:cubicBezTo>
                  <a:cubicBezTo>
                    <a:pt x="53" y="18"/>
                    <a:pt x="53" y="18"/>
                    <a:pt x="53" y="17"/>
                  </a:cubicBezTo>
                  <a:cubicBezTo>
                    <a:pt x="53" y="17"/>
                    <a:pt x="53" y="17"/>
                    <a:pt x="53" y="17"/>
                  </a:cubicBezTo>
                  <a:cubicBezTo>
                    <a:pt x="54" y="16"/>
                    <a:pt x="54" y="15"/>
                    <a:pt x="55" y="14"/>
                  </a:cubicBezTo>
                  <a:cubicBezTo>
                    <a:pt x="55" y="14"/>
                    <a:pt x="55" y="14"/>
                    <a:pt x="55" y="14"/>
                  </a:cubicBezTo>
                  <a:cubicBezTo>
                    <a:pt x="56" y="13"/>
                    <a:pt x="58" y="11"/>
                    <a:pt x="60" y="10"/>
                  </a:cubicBezTo>
                  <a:cubicBezTo>
                    <a:pt x="60" y="10"/>
                    <a:pt x="60" y="10"/>
                    <a:pt x="60" y="10"/>
                  </a:cubicBezTo>
                  <a:cubicBezTo>
                    <a:pt x="62" y="8"/>
                    <a:pt x="64" y="7"/>
                    <a:pt x="67" y="7"/>
                  </a:cubicBezTo>
                  <a:cubicBezTo>
                    <a:pt x="67" y="7"/>
                    <a:pt x="71" y="7"/>
                    <a:pt x="71" y="7"/>
                  </a:cubicBezTo>
                  <a:cubicBezTo>
                    <a:pt x="71" y="7"/>
                    <a:pt x="71" y="7"/>
                    <a:pt x="71" y="7"/>
                  </a:cubicBezTo>
                  <a:cubicBezTo>
                    <a:pt x="71" y="7"/>
                    <a:pt x="71" y="7"/>
                    <a:pt x="71" y="7"/>
                  </a:cubicBezTo>
                  <a:cubicBezTo>
                    <a:pt x="73" y="7"/>
                    <a:pt x="75" y="8"/>
                    <a:pt x="76" y="9"/>
                  </a:cubicBezTo>
                  <a:lnTo>
                    <a:pt x="76" y="1"/>
                  </a:ln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386" name="Freeform 369">
              <a:extLst>
                <a:ext uri="{FF2B5EF4-FFF2-40B4-BE49-F238E27FC236}">
                  <a16:creationId xmlns:a16="http://schemas.microsoft.com/office/drawing/2014/main" id="{79AAEC02-A40F-4C4D-8570-E921E6C3BEA7}"/>
                </a:ext>
              </a:extLst>
            </p:cNvPr>
            <p:cNvSpPr>
              <a:spLocks/>
            </p:cNvSpPr>
            <p:nvPr/>
          </p:nvSpPr>
          <p:spPr bwMode="auto">
            <a:xfrm>
              <a:off x="5264151" y="4725988"/>
              <a:ext cx="265113" cy="182563"/>
            </a:xfrm>
            <a:custGeom>
              <a:avLst/>
              <a:gdLst>
                <a:gd name="T0" fmla="*/ 76 w 76"/>
                <a:gd name="T1" fmla="*/ 12 h 52"/>
                <a:gd name="T2" fmla="*/ 54 w 76"/>
                <a:gd name="T3" fmla="*/ 0 h 52"/>
                <a:gd name="T4" fmla="*/ 29 w 76"/>
                <a:gd name="T5" fmla="*/ 21 h 52"/>
                <a:gd name="T6" fmla="*/ 27 w 76"/>
                <a:gd name="T7" fmla="*/ 26 h 52"/>
                <a:gd name="T8" fmla="*/ 24 w 76"/>
                <a:gd name="T9" fmla="*/ 32 h 52"/>
                <a:gd name="T10" fmla="*/ 24 w 76"/>
                <a:gd name="T11" fmla="*/ 32 h 52"/>
                <a:gd name="T12" fmla="*/ 24 w 76"/>
                <a:gd name="T13" fmla="*/ 32 h 52"/>
                <a:gd name="T14" fmla="*/ 24 w 76"/>
                <a:gd name="T15" fmla="*/ 33 h 52"/>
                <a:gd name="T16" fmla="*/ 10 w 76"/>
                <a:gd name="T17" fmla="*/ 45 h 52"/>
                <a:gd name="T18" fmla="*/ 0 w 76"/>
                <a:gd name="T19" fmla="*/ 43 h 52"/>
                <a:gd name="T20" fmla="*/ 0 w 76"/>
                <a:gd name="T21" fmla="*/ 43 h 52"/>
                <a:gd name="T22" fmla="*/ 0 w 76"/>
                <a:gd name="T23" fmla="*/ 51 h 52"/>
                <a:gd name="T24" fmla="*/ 7 w 76"/>
                <a:gd name="T25" fmla="*/ 52 h 52"/>
                <a:gd name="T26" fmla="*/ 29 w 76"/>
                <a:gd name="T27" fmla="*/ 39 h 52"/>
                <a:gd name="T28" fmla="*/ 31 w 76"/>
                <a:gd name="T29" fmla="*/ 35 h 52"/>
                <a:gd name="T30" fmla="*/ 35 w 76"/>
                <a:gd name="T31" fmla="*/ 25 h 52"/>
                <a:gd name="T32" fmla="*/ 35 w 76"/>
                <a:gd name="T33" fmla="*/ 25 h 52"/>
                <a:gd name="T34" fmla="*/ 39 w 76"/>
                <a:gd name="T35" fmla="*/ 18 h 52"/>
                <a:gd name="T36" fmla="*/ 39 w 76"/>
                <a:gd name="T37" fmla="*/ 17 h 52"/>
                <a:gd name="T38" fmla="*/ 39 w 76"/>
                <a:gd name="T39" fmla="*/ 17 h 52"/>
                <a:gd name="T40" fmla="*/ 41 w 76"/>
                <a:gd name="T41" fmla="*/ 14 h 52"/>
                <a:gd name="T42" fmla="*/ 41 w 76"/>
                <a:gd name="T43" fmla="*/ 14 h 52"/>
                <a:gd name="T44" fmla="*/ 46 w 76"/>
                <a:gd name="T45" fmla="*/ 10 h 52"/>
                <a:gd name="T46" fmla="*/ 46 w 76"/>
                <a:gd name="T47" fmla="*/ 10 h 52"/>
                <a:gd name="T48" fmla="*/ 53 w 76"/>
                <a:gd name="T49" fmla="*/ 7 h 52"/>
                <a:gd name="T50" fmla="*/ 57 w 76"/>
                <a:gd name="T51" fmla="*/ 7 h 52"/>
                <a:gd name="T52" fmla="*/ 57 w 76"/>
                <a:gd name="T53" fmla="*/ 7 h 52"/>
                <a:gd name="T54" fmla="*/ 57 w 76"/>
                <a:gd name="T55" fmla="*/ 7 h 52"/>
                <a:gd name="T56" fmla="*/ 72 w 76"/>
                <a:gd name="T57" fmla="*/ 22 h 52"/>
                <a:gd name="T58" fmla="*/ 72 w 76"/>
                <a:gd name="T59" fmla="*/ 22 h 52"/>
                <a:gd name="T60" fmla="*/ 76 w 76"/>
                <a:gd name="T61" fmla="*/ 13 h 52"/>
                <a:gd name="T62" fmla="*/ 76 w 76"/>
                <a:gd name="T63"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 h="52">
                  <a:moveTo>
                    <a:pt x="76" y="12"/>
                  </a:moveTo>
                  <a:cubicBezTo>
                    <a:pt x="70" y="4"/>
                    <a:pt x="63" y="0"/>
                    <a:pt x="54" y="0"/>
                  </a:cubicBezTo>
                  <a:cubicBezTo>
                    <a:pt x="40" y="0"/>
                    <a:pt x="32" y="14"/>
                    <a:pt x="29" y="21"/>
                  </a:cubicBezTo>
                  <a:cubicBezTo>
                    <a:pt x="28" y="22"/>
                    <a:pt x="27" y="24"/>
                    <a:pt x="27" y="26"/>
                  </a:cubicBezTo>
                  <a:cubicBezTo>
                    <a:pt x="26" y="28"/>
                    <a:pt x="25" y="30"/>
                    <a:pt x="24" y="32"/>
                  </a:cubicBezTo>
                  <a:cubicBezTo>
                    <a:pt x="24" y="32"/>
                    <a:pt x="24" y="32"/>
                    <a:pt x="24" y="32"/>
                  </a:cubicBezTo>
                  <a:cubicBezTo>
                    <a:pt x="24" y="32"/>
                    <a:pt x="24" y="32"/>
                    <a:pt x="24" y="32"/>
                  </a:cubicBezTo>
                  <a:cubicBezTo>
                    <a:pt x="24" y="33"/>
                    <a:pt x="24" y="33"/>
                    <a:pt x="24" y="33"/>
                  </a:cubicBezTo>
                  <a:cubicBezTo>
                    <a:pt x="22" y="38"/>
                    <a:pt x="17" y="43"/>
                    <a:pt x="10" y="45"/>
                  </a:cubicBezTo>
                  <a:cubicBezTo>
                    <a:pt x="6" y="46"/>
                    <a:pt x="3" y="45"/>
                    <a:pt x="0" y="43"/>
                  </a:cubicBezTo>
                  <a:cubicBezTo>
                    <a:pt x="0" y="43"/>
                    <a:pt x="0" y="43"/>
                    <a:pt x="0" y="43"/>
                  </a:cubicBezTo>
                  <a:cubicBezTo>
                    <a:pt x="0" y="51"/>
                    <a:pt x="0" y="51"/>
                    <a:pt x="0" y="51"/>
                  </a:cubicBezTo>
                  <a:cubicBezTo>
                    <a:pt x="2" y="52"/>
                    <a:pt x="5" y="52"/>
                    <a:pt x="7" y="52"/>
                  </a:cubicBezTo>
                  <a:cubicBezTo>
                    <a:pt x="16" y="52"/>
                    <a:pt x="23" y="48"/>
                    <a:pt x="29" y="39"/>
                  </a:cubicBezTo>
                  <a:cubicBezTo>
                    <a:pt x="30" y="38"/>
                    <a:pt x="31" y="36"/>
                    <a:pt x="31" y="35"/>
                  </a:cubicBezTo>
                  <a:cubicBezTo>
                    <a:pt x="33" y="32"/>
                    <a:pt x="34" y="29"/>
                    <a:pt x="35" y="25"/>
                  </a:cubicBezTo>
                  <a:cubicBezTo>
                    <a:pt x="35" y="25"/>
                    <a:pt x="35" y="25"/>
                    <a:pt x="35" y="25"/>
                  </a:cubicBezTo>
                  <a:cubicBezTo>
                    <a:pt x="35" y="25"/>
                    <a:pt x="36" y="22"/>
                    <a:pt x="39" y="18"/>
                  </a:cubicBezTo>
                  <a:cubicBezTo>
                    <a:pt x="39" y="18"/>
                    <a:pt x="39" y="18"/>
                    <a:pt x="39" y="17"/>
                  </a:cubicBezTo>
                  <a:cubicBezTo>
                    <a:pt x="39" y="17"/>
                    <a:pt x="39" y="17"/>
                    <a:pt x="39" y="17"/>
                  </a:cubicBezTo>
                  <a:cubicBezTo>
                    <a:pt x="40" y="16"/>
                    <a:pt x="40" y="15"/>
                    <a:pt x="41" y="14"/>
                  </a:cubicBezTo>
                  <a:cubicBezTo>
                    <a:pt x="41" y="14"/>
                    <a:pt x="41" y="14"/>
                    <a:pt x="41" y="14"/>
                  </a:cubicBezTo>
                  <a:cubicBezTo>
                    <a:pt x="42" y="13"/>
                    <a:pt x="44" y="11"/>
                    <a:pt x="46" y="10"/>
                  </a:cubicBezTo>
                  <a:cubicBezTo>
                    <a:pt x="46" y="10"/>
                    <a:pt x="46" y="10"/>
                    <a:pt x="46" y="10"/>
                  </a:cubicBezTo>
                  <a:cubicBezTo>
                    <a:pt x="48" y="8"/>
                    <a:pt x="50" y="7"/>
                    <a:pt x="53" y="7"/>
                  </a:cubicBezTo>
                  <a:cubicBezTo>
                    <a:pt x="53" y="7"/>
                    <a:pt x="57" y="7"/>
                    <a:pt x="57" y="7"/>
                  </a:cubicBezTo>
                  <a:cubicBezTo>
                    <a:pt x="57" y="7"/>
                    <a:pt x="57" y="7"/>
                    <a:pt x="57" y="7"/>
                  </a:cubicBezTo>
                  <a:cubicBezTo>
                    <a:pt x="57" y="7"/>
                    <a:pt x="57" y="7"/>
                    <a:pt x="57" y="7"/>
                  </a:cubicBezTo>
                  <a:cubicBezTo>
                    <a:pt x="66" y="8"/>
                    <a:pt x="71" y="19"/>
                    <a:pt x="72" y="22"/>
                  </a:cubicBezTo>
                  <a:cubicBezTo>
                    <a:pt x="72" y="22"/>
                    <a:pt x="72" y="22"/>
                    <a:pt x="72" y="22"/>
                  </a:cubicBezTo>
                  <a:cubicBezTo>
                    <a:pt x="74" y="19"/>
                    <a:pt x="75" y="16"/>
                    <a:pt x="76" y="13"/>
                  </a:cubicBezTo>
                  <a:cubicBezTo>
                    <a:pt x="76" y="13"/>
                    <a:pt x="76" y="13"/>
                    <a:pt x="76" y="12"/>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grpSp>
      <p:sp>
        <p:nvSpPr>
          <p:cNvPr id="390" name="Freeform 373">
            <a:extLst>
              <a:ext uri="{FF2B5EF4-FFF2-40B4-BE49-F238E27FC236}">
                <a16:creationId xmlns:a16="http://schemas.microsoft.com/office/drawing/2014/main" id="{25F89377-7D0F-43AA-8948-E0DE325584E1}"/>
              </a:ext>
            </a:extLst>
          </p:cNvPr>
          <p:cNvSpPr>
            <a:spLocks/>
          </p:cNvSpPr>
          <p:nvPr/>
        </p:nvSpPr>
        <p:spPr bwMode="auto">
          <a:xfrm>
            <a:off x="3600450" y="3996417"/>
            <a:ext cx="347366" cy="113110"/>
          </a:xfrm>
          <a:custGeom>
            <a:avLst/>
            <a:gdLst>
              <a:gd name="T0" fmla="*/ 150 w 176"/>
              <a:gd name="T1" fmla="*/ 2 h 43"/>
              <a:gd name="T2" fmla="*/ 26 w 176"/>
              <a:gd name="T3" fmla="*/ 0 h 43"/>
              <a:gd name="T4" fmla="*/ 26 w 176"/>
              <a:gd name="T5" fmla="*/ 40 h 43"/>
              <a:gd name="T6" fmla="*/ 150 w 176"/>
              <a:gd name="T7" fmla="*/ 42 h 43"/>
              <a:gd name="T8" fmla="*/ 150 w 176"/>
              <a:gd name="T9" fmla="*/ 2 h 43"/>
            </a:gdLst>
            <a:ahLst/>
            <a:cxnLst>
              <a:cxn ang="0">
                <a:pos x="T0" y="T1"/>
              </a:cxn>
              <a:cxn ang="0">
                <a:pos x="T2" y="T3"/>
              </a:cxn>
              <a:cxn ang="0">
                <a:pos x="T4" y="T5"/>
              </a:cxn>
              <a:cxn ang="0">
                <a:pos x="T6" y="T7"/>
              </a:cxn>
              <a:cxn ang="0">
                <a:pos x="T8" y="T9"/>
              </a:cxn>
            </a:cxnLst>
            <a:rect l="0" t="0" r="r" b="b"/>
            <a:pathLst>
              <a:path w="176" h="43">
                <a:moveTo>
                  <a:pt x="150" y="2"/>
                </a:moveTo>
                <a:cubicBezTo>
                  <a:pt x="109" y="0"/>
                  <a:pt x="67" y="0"/>
                  <a:pt x="26" y="0"/>
                </a:cubicBezTo>
                <a:cubicBezTo>
                  <a:pt x="0" y="0"/>
                  <a:pt x="0" y="40"/>
                  <a:pt x="26" y="40"/>
                </a:cubicBezTo>
                <a:cubicBezTo>
                  <a:pt x="67" y="40"/>
                  <a:pt x="109" y="40"/>
                  <a:pt x="150" y="42"/>
                </a:cubicBezTo>
                <a:cubicBezTo>
                  <a:pt x="176" y="43"/>
                  <a:pt x="176" y="3"/>
                  <a:pt x="150" y="2"/>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675">
              <a:solidFill>
                <a:prstClr val="black"/>
              </a:solidFill>
              <a:latin typeface="Calibri" panose="020F0502020204030204"/>
              <a:ea typeface="ＭＳ Ｐゴシック" charset="-128"/>
            </a:endParaRPr>
          </a:p>
        </p:txBody>
      </p:sp>
      <p:grpSp>
        <p:nvGrpSpPr>
          <p:cNvPr id="11" name="Group 400">
            <a:extLst>
              <a:ext uri="{FF2B5EF4-FFF2-40B4-BE49-F238E27FC236}">
                <a16:creationId xmlns:a16="http://schemas.microsoft.com/office/drawing/2014/main" id="{C14C89F7-512B-48FF-8947-CC5D3822E7C6}"/>
              </a:ext>
            </a:extLst>
          </p:cNvPr>
          <p:cNvGrpSpPr>
            <a:grpSpLocks/>
          </p:cNvGrpSpPr>
          <p:nvPr/>
        </p:nvGrpSpPr>
        <p:grpSpPr bwMode="auto">
          <a:xfrm>
            <a:off x="2754810" y="3996417"/>
            <a:ext cx="2035969" cy="945356"/>
            <a:chOff x="4408488" y="3595688"/>
            <a:chExt cx="3619500" cy="1260475"/>
          </a:xfrm>
        </p:grpSpPr>
        <p:sp>
          <p:nvSpPr>
            <p:cNvPr id="63676" name="Freeform 370">
              <a:extLst>
                <a:ext uri="{FF2B5EF4-FFF2-40B4-BE49-F238E27FC236}">
                  <a16:creationId xmlns:a16="http://schemas.microsoft.com/office/drawing/2014/main" id="{ACF987C5-6C54-41F0-9864-30A6C2E57AE7}"/>
                </a:ext>
              </a:extLst>
            </p:cNvPr>
            <p:cNvSpPr>
              <a:spLocks/>
            </p:cNvSpPr>
            <p:nvPr/>
          </p:nvSpPr>
          <p:spPr bwMode="auto">
            <a:xfrm>
              <a:off x="4408488" y="4259263"/>
              <a:ext cx="336550" cy="596900"/>
            </a:xfrm>
            <a:custGeom>
              <a:avLst/>
              <a:gdLst>
                <a:gd name="T0" fmla="*/ 161264 w 96"/>
                <a:gd name="T1" fmla="*/ 73735 h 170"/>
                <a:gd name="T2" fmla="*/ 3506 w 96"/>
                <a:gd name="T3" fmla="*/ 505609 h 170"/>
                <a:gd name="T4" fmla="*/ 143735 w 96"/>
                <a:gd name="T5" fmla="*/ 505609 h 170"/>
                <a:gd name="T6" fmla="*/ 283964 w 96"/>
                <a:gd name="T7" fmla="*/ 143958 h 170"/>
                <a:gd name="T8" fmla="*/ 161264 w 96"/>
                <a:gd name="T9" fmla="*/ 73735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70">
                  <a:moveTo>
                    <a:pt x="46" y="21"/>
                  </a:moveTo>
                  <a:cubicBezTo>
                    <a:pt x="20" y="58"/>
                    <a:pt x="0" y="99"/>
                    <a:pt x="1" y="144"/>
                  </a:cubicBezTo>
                  <a:cubicBezTo>
                    <a:pt x="2" y="170"/>
                    <a:pt x="42" y="170"/>
                    <a:pt x="41" y="144"/>
                  </a:cubicBezTo>
                  <a:cubicBezTo>
                    <a:pt x="40" y="105"/>
                    <a:pt x="59" y="72"/>
                    <a:pt x="81" y="41"/>
                  </a:cubicBezTo>
                  <a:cubicBezTo>
                    <a:pt x="96" y="20"/>
                    <a:pt x="61" y="0"/>
                    <a:pt x="46" y="21"/>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350">
                <a:solidFill>
                  <a:prstClr val="black"/>
                </a:solidFill>
                <a:latin typeface="Calibri" panose="020F0502020204030204"/>
              </a:endParaRPr>
            </a:p>
          </p:txBody>
        </p:sp>
        <p:sp>
          <p:nvSpPr>
            <p:cNvPr id="63677" name="Freeform 371">
              <a:extLst>
                <a:ext uri="{FF2B5EF4-FFF2-40B4-BE49-F238E27FC236}">
                  <a16:creationId xmlns:a16="http://schemas.microsoft.com/office/drawing/2014/main" id="{02CBEE03-7ABA-4EF5-A955-E5D1F6CF23FC}"/>
                </a:ext>
              </a:extLst>
            </p:cNvPr>
            <p:cNvSpPr>
              <a:spLocks/>
            </p:cNvSpPr>
            <p:nvPr/>
          </p:nvSpPr>
          <p:spPr bwMode="auto">
            <a:xfrm>
              <a:off x="4684713" y="3824288"/>
              <a:ext cx="571500" cy="449263"/>
            </a:xfrm>
            <a:custGeom>
              <a:avLst/>
              <a:gdLst>
                <a:gd name="T0" fmla="*/ 420736 w 163"/>
                <a:gd name="T1" fmla="*/ 45628 h 128"/>
                <a:gd name="T2" fmla="*/ 220887 w 163"/>
                <a:gd name="T3" fmla="*/ 164964 h 128"/>
                <a:gd name="T4" fmla="*/ 133233 w 163"/>
                <a:gd name="T5" fmla="*/ 228141 h 128"/>
                <a:gd name="T6" fmla="*/ 59604 w 163"/>
                <a:gd name="T7" fmla="*/ 301849 h 128"/>
                <a:gd name="T8" fmla="*/ 126221 w 163"/>
                <a:gd name="T9" fmla="*/ 414164 h 128"/>
                <a:gd name="T10" fmla="*/ 273479 w 163"/>
                <a:gd name="T11" fmla="*/ 298339 h 128"/>
                <a:gd name="T12" fmla="*/ 494365 w 163"/>
                <a:gd name="T13" fmla="*/ 154434 h 128"/>
                <a:gd name="T14" fmla="*/ 420736 w 163"/>
                <a:gd name="T15" fmla="*/ 45628 h 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3" h="128">
                  <a:moveTo>
                    <a:pt x="120" y="13"/>
                  </a:moveTo>
                  <a:cubicBezTo>
                    <a:pt x="99" y="26"/>
                    <a:pt x="84" y="35"/>
                    <a:pt x="63" y="47"/>
                  </a:cubicBezTo>
                  <a:cubicBezTo>
                    <a:pt x="56" y="52"/>
                    <a:pt x="45" y="59"/>
                    <a:pt x="38" y="65"/>
                  </a:cubicBezTo>
                  <a:cubicBezTo>
                    <a:pt x="31" y="71"/>
                    <a:pt x="24" y="77"/>
                    <a:pt x="17" y="86"/>
                  </a:cubicBezTo>
                  <a:cubicBezTo>
                    <a:pt x="0" y="106"/>
                    <a:pt x="13" y="128"/>
                    <a:pt x="36" y="118"/>
                  </a:cubicBezTo>
                  <a:cubicBezTo>
                    <a:pt x="52" y="111"/>
                    <a:pt x="63" y="97"/>
                    <a:pt x="78" y="85"/>
                  </a:cubicBezTo>
                  <a:cubicBezTo>
                    <a:pt x="97" y="70"/>
                    <a:pt x="121" y="56"/>
                    <a:pt x="141" y="44"/>
                  </a:cubicBezTo>
                  <a:cubicBezTo>
                    <a:pt x="163" y="30"/>
                    <a:pt x="142" y="0"/>
                    <a:pt x="120" y="13"/>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350">
                <a:solidFill>
                  <a:prstClr val="black"/>
                </a:solidFill>
                <a:latin typeface="Calibri" panose="020F0502020204030204"/>
              </a:endParaRPr>
            </a:p>
          </p:txBody>
        </p:sp>
        <p:sp>
          <p:nvSpPr>
            <p:cNvPr id="63678" name="Freeform 372">
              <a:extLst>
                <a:ext uri="{FF2B5EF4-FFF2-40B4-BE49-F238E27FC236}">
                  <a16:creationId xmlns:a16="http://schemas.microsoft.com/office/drawing/2014/main" id="{7875B4AF-6683-459A-816B-9F02C1A9DBC4}"/>
                </a:ext>
              </a:extLst>
            </p:cNvPr>
            <p:cNvSpPr>
              <a:spLocks/>
            </p:cNvSpPr>
            <p:nvPr/>
          </p:nvSpPr>
          <p:spPr bwMode="auto">
            <a:xfrm>
              <a:off x="5253038" y="3621088"/>
              <a:ext cx="612775" cy="301625"/>
            </a:xfrm>
            <a:custGeom>
              <a:avLst/>
              <a:gdLst>
                <a:gd name="T0" fmla="*/ 486718 w 175"/>
                <a:gd name="T1" fmla="*/ 14029 h 86"/>
                <a:gd name="T2" fmla="*/ 80536 w 175"/>
                <a:gd name="T3" fmla="*/ 129769 h 86"/>
                <a:gd name="T4" fmla="*/ 119053 w 175"/>
                <a:gd name="T5" fmla="*/ 266552 h 86"/>
                <a:gd name="T6" fmla="*/ 521734 w 175"/>
                <a:gd name="T7" fmla="*/ 150813 h 86"/>
                <a:gd name="T8" fmla="*/ 486718 w 175"/>
                <a:gd name="T9" fmla="*/ 14029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86">
                  <a:moveTo>
                    <a:pt x="139" y="4"/>
                  </a:moveTo>
                  <a:cubicBezTo>
                    <a:pt x="99" y="11"/>
                    <a:pt x="60" y="22"/>
                    <a:pt x="23" y="37"/>
                  </a:cubicBezTo>
                  <a:cubicBezTo>
                    <a:pt x="0" y="47"/>
                    <a:pt x="10" y="86"/>
                    <a:pt x="34" y="76"/>
                  </a:cubicBezTo>
                  <a:cubicBezTo>
                    <a:pt x="71" y="61"/>
                    <a:pt x="110" y="50"/>
                    <a:pt x="149" y="43"/>
                  </a:cubicBezTo>
                  <a:cubicBezTo>
                    <a:pt x="175" y="39"/>
                    <a:pt x="164" y="0"/>
                    <a:pt x="139" y="4"/>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350">
                <a:solidFill>
                  <a:prstClr val="black"/>
                </a:solidFill>
                <a:latin typeface="Calibri" panose="020F0502020204030204"/>
              </a:endParaRPr>
            </a:p>
          </p:txBody>
        </p:sp>
        <p:sp>
          <p:nvSpPr>
            <p:cNvPr id="63679" name="Freeform 375">
              <a:extLst>
                <a:ext uri="{FF2B5EF4-FFF2-40B4-BE49-F238E27FC236}">
                  <a16:creationId xmlns:a16="http://schemas.microsoft.com/office/drawing/2014/main" id="{531424FD-B541-42D4-AE3C-FE637453786C}"/>
                </a:ext>
              </a:extLst>
            </p:cNvPr>
            <p:cNvSpPr>
              <a:spLocks/>
            </p:cNvSpPr>
            <p:nvPr/>
          </p:nvSpPr>
          <p:spPr bwMode="auto">
            <a:xfrm>
              <a:off x="7691438" y="4259263"/>
              <a:ext cx="336550" cy="596900"/>
            </a:xfrm>
            <a:custGeom>
              <a:avLst/>
              <a:gdLst>
                <a:gd name="T0" fmla="*/ 175286 w 96"/>
                <a:gd name="T1" fmla="*/ 73735 h 170"/>
                <a:gd name="T2" fmla="*/ 333044 w 96"/>
                <a:gd name="T3" fmla="*/ 505609 h 170"/>
                <a:gd name="T4" fmla="*/ 192815 w 96"/>
                <a:gd name="T5" fmla="*/ 505609 h 170"/>
                <a:gd name="T6" fmla="*/ 52586 w 96"/>
                <a:gd name="T7" fmla="*/ 143958 h 170"/>
                <a:gd name="T8" fmla="*/ 175286 w 96"/>
                <a:gd name="T9" fmla="*/ 73735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70">
                  <a:moveTo>
                    <a:pt x="50" y="21"/>
                  </a:moveTo>
                  <a:cubicBezTo>
                    <a:pt x="75" y="58"/>
                    <a:pt x="96" y="99"/>
                    <a:pt x="95" y="144"/>
                  </a:cubicBezTo>
                  <a:cubicBezTo>
                    <a:pt x="94" y="170"/>
                    <a:pt x="54" y="170"/>
                    <a:pt x="55" y="144"/>
                  </a:cubicBezTo>
                  <a:cubicBezTo>
                    <a:pt x="56" y="105"/>
                    <a:pt x="37" y="72"/>
                    <a:pt x="15" y="41"/>
                  </a:cubicBezTo>
                  <a:cubicBezTo>
                    <a:pt x="0" y="20"/>
                    <a:pt x="35" y="0"/>
                    <a:pt x="50" y="21"/>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350">
                <a:solidFill>
                  <a:prstClr val="black"/>
                </a:solidFill>
                <a:latin typeface="Calibri" panose="020F0502020204030204"/>
              </a:endParaRPr>
            </a:p>
          </p:txBody>
        </p:sp>
        <p:sp>
          <p:nvSpPr>
            <p:cNvPr id="63680" name="Freeform 376">
              <a:extLst>
                <a:ext uri="{FF2B5EF4-FFF2-40B4-BE49-F238E27FC236}">
                  <a16:creationId xmlns:a16="http://schemas.microsoft.com/office/drawing/2014/main" id="{95146C62-2B34-4F15-A389-6EB9DE29E127}"/>
                </a:ext>
              </a:extLst>
            </p:cNvPr>
            <p:cNvSpPr>
              <a:spLocks/>
            </p:cNvSpPr>
            <p:nvPr/>
          </p:nvSpPr>
          <p:spPr bwMode="auto">
            <a:xfrm>
              <a:off x="7180263" y="3824288"/>
              <a:ext cx="571500" cy="449263"/>
            </a:xfrm>
            <a:custGeom>
              <a:avLst/>
              <a:gdLst>
                <a:gd name="T0" fmla="*/ 150764 w 163"/>
                <a:gd name="T1" fmla="*/ 45628 h 128"/>
                <a:gd name="T2" fmla="*/ 347107 w 163"/>
                <a:gd name="T3" fmla="*/ 164964 h 128"/>
                <a:gd name="T4" fmla="*/ 434761 w 163"/>
                <a:gd name="T5" fmla="*/ 228141 h 128"/>
                <a:gd name="T6" fmla="*/ 511896 w 163"/>
                <a:gd name="T7" fmla="*/ 301849 h 128"/>
                <a:gd name="T8" fmla="*/ 445279 w 163"/>
                <a:gd name="T9" fmla="*/ 414164 h 128"/>
                <a:gd name="T10" fmla="*/ 298021 w 163"/>
                <a:gd name="T11" fmla="*/ 298339 h 128"/>
                <a:gd name="T12" fmla="*/ 73629 w 163"/>
                <a:gd name="T13" fmla="*/ 154434 h 128"/>
                <a:gd name="T14" fmla="*/ 150764 w 163"/>
                <a:gd name="T15" fmla="*/ 45628 h 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3" h="128">
                  <a:moveTo>
                    <a:pt x="43" y="13"/>
                  </a:moveTo>
                  <a:cubicBezTo>
                    <a:pt x="64" y="26"/>
                    <a:pt x="79" y="35"/>
                    <a:pt x="99" y="47"/>
                  </a:cubicBezTo>
                  <a:cubicBezTo>
                    <a:pt x="107" y="52"/>
                    <a:pt x="118" y="59"/>
                    <a:pt x="124" y="65"/>
                  </a:cubicBezTo>
                  <a:cubicBezTo>
                    <a:pt x="131" y="71"/>
                    <a:pt x="138" y="77"/>
                    <a:pt x="146" y="86"/>
                  </a:cubicBezTo>
                  <a:cubicBezTo>
                    <a:pt x="163" y="106"/>
                    <a:pt x="150" y="128"/>
                    <a:pt x="127" y="118"/>
                  </a:cubicBezTo>
                  <a:cubicBezTo>
                    <a:pt x="110" y="111"/>
                    <a:pt x="100" y="97"/>
                    <a:pt x="85" y="85"/>
                  </a:cubicBezTo>
                  <a:cubicBezTo>
                    <a:pt x="66" y="70"/>
                    <a:pt x="42" y="56"/>
                    <a:pt x="21" y="44"/>
                  </a:cubicBezTo>
                  <a:cubicBezTo>
                    <a:pt x="0" y="30"/>
                    <a:pt x="21" y="0"/>
                    <a:pt x="43" y="13"/>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350">
                <a:solidFill>
                  <a:prstClr val="black"/>
                </a:solidFill>
                <a:latin typeface="Calibri" panose="020F0502020204030204"/>
              </a:endParaRPr>
            </a:p>
          </p:txBody>
        </p:sp>
        <p:sp>
          <p:nvSpPr>
            <p:cNvPr id="63681" name="Freeform 377">
              <a:extLst>
                <a:ext uri="{FF2B5EF4-FFF2-40B4-BE49-F238E27FC236}">
                  <a16:creationId xmlns:a16="http://schemas.microsoft.com/office/drawing/2014/main" id="{1FD2A85E-63B8-4C1F-9D92-E644E1C40123}"/>
                </a:ext>
              </a:extLst>
            </p:cNvPr>
            <p:cNvSpPr>
              <a:spLocks/>
            </p:cNvSpPr>
            <p:nvPr/>
          </p:nvSpPr>
          <p:spPr bwMode="auto">
            <a:xfrm>
              <a:off x="6570663" y="3621088"/>
              <a:ext cx="612775" cy="301625"/>
            </a:xfrm>
            <a:custGeom>
              <a:avLst/>
              <a:gdLst>
                <a:gd name="T0" fmla="*/ 126057 w 175"/>
                <a:gd name="T1" fmla="*/ 14029 h 86"/>
                <a:gd name="T2" fmla="*/ 532239 w 175"/>
                <a:gd name="T3" fmla="*/ 129769 h 86"/>
                <a:gd name="T4" fmla="*/ 493722 w 175"/>
                <a:gd name="T5" fmla="*/ 266552 h 86"/>
                <a:gd name="T6" fmla="*/ 87539 w 175"/>
                <a:gd name="T7" fmla="*/ 150813 h 86"/>
                <a:gd name="T8" fmla="*/ 126057 w 175"/>
                <a:gd name="T9" fmla="*/ 14029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86">
                  <a:moveTo>
                    <a:pt x="36" y="4"/>
                  </a:moveTo>
                  <a:cubicBezTo>
                    <a:pt x="76" y="11"/>
                    <a:pt x="114" y="22"/>
                    <a:pt x="152" y="37"/>
                  </a:cubicBezTo>
                  <a:cubicBezTo>
                    <a:pt x="175" y="47"/>
                    <a:pt x="165" y="86"/>
                    <a:pt x="141" y="76"/>
                  </a:cubicBezTo>
                  <a:cubicBezTo>
                    <a:pt x="104" y="61"/>
                    <a:pt x="65" y="50"/>
                    <a:pt x="25" y="43"/>
                  </a:cubicBezTo>
                  <a:cubicBezTo>
                    <a:pt x="0" y="39"/>
                    <a:pt x="11" y="0"/>
                    <a:pt x="36" y="4"/>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350">
                <a:solidFill>
                  <a:prstClr val="black"/>
                </a:solidFill>
                <a:latin typeface="Calibri" panose="020F0502020204030204"/>
              </a:endParaRPr>
            </a:p>
          </p:txBody>
        </p:sp>
        <p:sp>
          <p:nvSpPr>
            <p:cNvPr id="63682" name="Freeform 378">
              <a:extLst>
                <a:ext uri="{FF2B5EF4-FFF2-40B4-BE49-F238E27FC236}">
                  <a16:creationId xmlns:a16="http://schemas.microsoft.com/office/drawing/2014/main" id="{B01C7CEE-F8CA-4B22-974C-B88D18FF3467}"/>
                </a:ext>
              </a:extLst>
            </p:cNvPr>
            <p:cNvSpPr>
              <a:spLocks/>
            </p:cNvSpPr>
            <p:nvPr/>
          </p:nvSpPr>
          <p:spPr bwMode="auto">
            <a:xfrm>
              <a:off x="5908676" y="3595688"/>
              <a:ext cx="615950" cy="150813"/>
            </a:xfrm>
            <a:custGeom>
              <a:avLst/>
              <a:gdLst>
                <a:gd name="T0" fmla="*/ 90993 w 176"/>
                <a:gd name="T1" fmla="*/ 7015 h 43"/>
                <a:gd name="T2" fmla="*/ 524957 w 176"/>
                <a:gd name="T3" fmla="*/ 0 h 43"/>
                <a:gd name="T4" fmla="*/ 524957 w 176"/>
                <a:gd name="T5" fmla="*/ 140291 h 43"/>
                <a:gd name="T6" fmla="*/ 90993 w 176"/>
                <a:gd name="T7" fmla="*/ 147306 h 43"/>
                <a:gd name="T8" fmla="*/ 90993 w 176"/>
                <a:gd name="T9" fmla="*/ 701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43">
                  <a:moveTo>
                    <a:pt x="26" y="2"/>
                  </a:moveTo>
                  <a:cubicBezTo>
                    <a:pt x="67" y="0"/>
                    <a:pt x="108" y="0"/>
                    <a:pt x="150" y="0"/>
                  </a:cubicBezTo>
                  <a:cubicBezTo>
                    <a:pt x="176" y="0"/>
                    <a:pt x="176" y="40"/>
                    <a:pt x="150" y="40"/>
                  </a:cubicBezTo>
                  <a:cubicBezTo>
                    <a:pt x="108" y="40"/>
                    <a:pt x="67" y="40"/>
                    <a:pt x="26" y="42"/>
                  </a:cubicBezTo>
                  <a:cubicBezTo>
                    <a:pt x="0" y="43"/>
                    <a:pt x="0" y="3"/>
                    <a:pt x="26" y="2"/>
                  </a:cubicBezTo>
                  <a:close/>
                </a:path>
              </a:pathLst>
            </a:custGeom>
            <a:solidFill>
              <a:srgbClr val="3C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en-US" sz="1350">
                <a:solidFill>
                  <a:prstClr val="black"/>
                </a:solidFill>
                <a:latin typeface="Calibri" panose="020F0502020204030204"/>
              </a:endParaRPr>
            </a:p>
          </p:txBody>
        </p:sp>
      </p:grpSp>
      <p:grpSp>
        <p:nvGrpSpPr>
          <p:cNvPr id="12" name="Group 445">
            <a:extLst>
              <a:ext uri="{FF2B5EF4-FFF2-40B4-BE49-F238E27FC236}">
                <a16:creationId xmlns:a16="http://schemas.microsoft.com/office/drawing/2014/main" id="{40AB35A7-C3D7-4F4B-8B43-A086D91D2A59}"/>
              </a:ext>
            </a:extLst>
          </p:cNvPr>
          <p:cNvGrpSpPr>
            <a:grpSpLocks/>
          </p:cNvGrpSpPr>
          <p:nvPr/>
        </p:nvGrpSpPr>
        <p:grpSpPr bwMode="auto">
          <a:xfrm>
            <a:off x="4547892" y="3033373"/>
            <a:ext cx="201811" cy="270272"/>
            <a:chOff x="3911308" y="3209970"/>
            <a:chExt cx="359441" cy="359441"/>
          </a:xfrm>
        </p:grpSpPr>
        <p:sp>
          <p:nvSpPr>
            <p:cNvPr id="444" name="Oval 12">
              <a:extLst>
                <a:ext uri="{FF2B5EF4-FFF2-40B4-BE49-F238E27FC236}">
                  <a16:creationId xmlns:a16="http://schemas.microsoft.com/office/drawing/2014/main" id="{625128FC-4100-47FB-97B7-BABA732F5400}"/>
                </a:ext>
              </a:extLst>
            </p:cNvPr>
            <p:cNvSpPr>
              <a:spLocks noChangeArrowheads="1"/>
            </p:cNvSpPr>
            <p:nvPr/>
          </p:nvSpPr>
          <p:spPr bwMode="auto">
            <a:xfrm>
              <a:off x="3911308" y="3209970"/>
              <a:ext cx="359441" cy="359441"/>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445" name="TextBox 444">
              <a:extLst>
                <a:ext uri="{FF2B5EF4-FFF2-40B4-BE49-F238E27FC236}">
                  <a16:creationId xmlns:a16="http://schemas.microsoft.com/office/drawing/2014/main" id="{6904BC2F-A9EA-458C-BE40-AB37799E52E4}"/>
                </a:ext>
              </a:extLst>
            </p:cNvPr>
            <p:cNvSpPr txBox="1"/>
            <p:nvPr/>
          </p:nvSpPr>
          <p:spPr>
            <a:xfrm>
              <a:off x="3911308" y="3292309"/>
              <a:ext cx="359441" cy="180512"/>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TYK2</a:t>
              </a:r>
            </a:p>
          </p:txBody>
        </p:sp>
      </p:grpSp>
      <p:grpSp>
        <p:nvGrpSpPr>
          <p:cNvPr id="13" name="Group 446">
            <a:extLst>
              <a:ext uri="{FF2B5EF4-FFF2-40B4-BE49-F238E27FC236}">
                <a16:creationId xmlns:a16="http://schemas.microsoft.com/office/drawing/2014/main" id="{D33F6E1B-A48A-4454-AFD9-731F8F3D4030}"/>
              </a:ext>
            </a:extLst>
          </p:cNvPr>
          <p:cNvGrpSpPr>
            <a:grpSpLocks/>
          </p:cNvGrpSpPr>
          <p:nvPr/>
        </p:nvGrpSpPr>
        <p:grpSpPr bwMode="auto">
          <a:xfrm>
            <a:off x="4572002" y="3354840"/>
            <a:ext cx="252710" cy="134541"/>
            <a:chOff x="684943" y="3608965"/>
            <a:chExt cx="449425" cy="178307"/>
          </a:xfrm>
        </p:grpSpPr>
        <p:sp>
          <p:nvSpPr>
            <p:cNvPr id="448" name="Freeform 13">
              <a:extLst>
                <a:ext uri="{FF2B5EF4-FFF2-40B4-BE49-F238E27FC236}">
                  <a16:creationId xmlns:a16="http://schemas.microsoft.com/office/drawing/2014/main" id="{8300DCC5-BC7E-4EA7-ABB2-AAC9B4C4FC13}"/>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449" name="TextBox 448">
              <a:extLst>
                <a:ext uri="{FF2B5EF4-FFF2-40B4-BE49-F238E27FC236}">
                  <a16:creationId xmlns:a16="http://schemas.microsoft.com/office/drawing/2014/main" id="{55294483-DE4F-4757-B7CC-F251EF72F57A}"/>
                </a:ext>
              </a:extLst>
            </p:cNvPr>
            <p:cNvSpPr txBox="1"/>
            <p:nvPr/>
          </p:nvSpPr>
          <p:spPr>
            <a:xfrm>
              <a:off x="704000" y="3618433"/>
              <a:ext cx="411311" cy="145170"/>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14" name="Group 449">
            <a:extLst>
              <a:ext uri="{FF2B5EF4-FFF2-40B4-BE49-F238E27FC236}">
                <a16:creationId xmlns:a16="http://schemas.microsoft.com/office/drawing/2014/main" id="{F08FCED0-2D98-4B91-BE7A-30CB43F50812}"/>
              </a:ext>
            </a:extLst>
          </p:cNvPr>
          <p:cNvGrpSpPr>
            <a:grpSpLocks/>
          </p:cNvGrpSpPr>
          <p:nvPr/>
        </p:nvGrpSpPr>
        <p:grpSpPr bwMode="auto">
          <a:xfrm>
            <a:off x="4875611" y="3245303"/>
            <a:ext cx="252710" cy="133350"/>
            <a:chOff x="684943" y="3608965"/>
            <a:chExt cx="449425" cy="178307"/>
          </a:xfrm>
        </p:grpSpPr>
        <p:sp>
          <p:nvSpPr>
            <p:cNvPr id="451" name="Freeform 13">
              <a:extLst>
                <a:ext uri="{FF2B5EF4-FFF2-40B4-BE49-F238E27FC236}">
                  <a16:creationId xmlns:a16="http://schemas.microsoft.com/office/drawing/2014/main" id="{91C86E9D-C32E-42B9-97DF-5E0D44DF089C}"/>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452" name="TextBox 451">
              <a:extLst>
                <a:ext uri="{FF2B5EF4-FFF2-40B4-BE49-F238E27FC236}">
                  <a16:creationId xmlns:a16="http://schemas.microsoft.com/office/drawing/2014/main" id="{AC7D72C7-A6F6-4B48-84D3-2A2857656E09}"/>
                </a:ext>
              </a:extLst>
            </p:cNvPr>
            <p:cNvSpPr txBox="1"/>
            <p:nvPr/>
          </p:nvSpPr>
          <p:spPr>
            <a:xfrm>
              <a:off x="704000" y="3618517"/>
              <a:ext cx="411311" cy="144875"/>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15" name="Group 454">
            <a:extLst>
              <a:ext uri="{FF2B5EF4-FFF2-40B4-BE49-F238E27FC236}">
                <a16:creationId xmlns:a16="http://schemas.microsoft.com/office/drawing/2014/main" id="{29E3B22C-80ED-46DD-AE91-901019F5EA47}"/>
              </a:ext>
            </a:extLst>
          </p:cNvPr>
          <p:cNvGrpSpPr>
            <a:grpSpLocks/>
          </p:cNvGrpSpPr>
          <p:nvPr/>
        </p:nvGrpSpPr>
        <p:grpSpPr bwMode="auto">
          <a:xfrm>
            <a:off x="4897041" y="2963125"/>
            <a:ext cx="216992" cy="285750"/>
            <a:chOff x="5014095" y="2702614"/>
            <a:chExt cx="570714" cy="566777"/>
          </a:xfrm>
        </p:grpSpPr>
        <p:sp>
          <p:nvSpPr>
            <p:cNvPr id="453" name="Oval 11">
              <a:extLst>
                <a:ext uri="{FF2B5EF4-FFF2-40B4-BE49-F238E27FC236}">
                  <a16:creationId xmlns:a16="http://schemas.microsoft.com/office/drawing/2014/main" id="{50EC4CE9-FCFD-4F2E-B27A-024B86DBC02B}"/>
                </a:ext>
              </a:extLst>
            </p:cNvPr>
            <p:cNvSpPr>
              <a:spLocks noChangeArrowheads="1"/>
            </p:cNvSpPr>
            <p:nvPr/>
          </p:nvSpPr>
          <p:spPr bwMode="auto">
            <a:xfrm>
              <a:off x="5016444" y="2702614"/>
              <a:ext cx="566015" cy="56677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454" name="TextBox 453">
              <a:extLst>
                <a:ext uri="{FF2B5EF4-FFF2-40B4-BE49-F238E27FC236}">
                  <a16:creationId xmlns:a16="http://schemas.microsoft.com/office/drawing/2014/main" id="{F387DBFA-E7D3-46E0-AAC3-07CFF94F5DE2}"/>
                </a:ext>
              </a:extLst>
            </p:cNvPr>
            <p:cNvSpPr txBox="1"/>
            <p:nvPr/>
          </p:nvSpPr>
          <p:spPr>
            <a:xfrm>
              <a:off x="5014095" y="2841946"/>
              <a:ext cx="570714" cy="288112"/>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JAK1</a:t>
              </a:r>
            </a:p>
          </p:txBody>
        </p:sp>
      </p:grpSp>
      <p:sp>
        <p:nvSpPr>
          <p:cNvPr id="456" name="Oval 455">
            <a:extLst>
              <a:ext uri="{FF2B5EF4-FFF2-40B4-BE49-F238E27FC236}">
                <a16:creationId xmlns:a16="http://schemas.microsoft.com/office/drawing/2014/main" id="{43C9B67E-DCB1-4EB1-BBB2-530E4136CE6D}"/>
              </a:ext>
            </a:extLst>
          </p:cNvPr>
          <p:cNvSpPr/>
          <p:nvPr/>
        </p:nvSpPr>
        <p:spPr>
          <a:xfrm>
            <a:off x="4515745" y="3258400"/>
            <a:ext cx="93761" cy="123825"/>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sp>
        <p:nvSpPr>
          <p:cNvPr id="457" name="Oval 456">
            <a:extLst>
              <a:ext uri="{FF2B5EF4-FFF2-40B4-BE49-F238E27FC236}">
                <a16:creationId xmlns:a16="http://schemas.microsoft.com/office/drawing/2014/main" id="{1E5E2716-953A-4B2C-BE64-50D44465D07F}"/>
              </a:ext>
            </a:extLst>
          </p:cNvPr>
          <p:cNvSpPr/>
          <p:nvPr/>
        </p:nvSpPr>
        <p:spPr>
          <a:xfrm>
            <a:off x="5080993" y="3332221"/>
            <a:ext cx="92869" cy="125015"/>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sp>
        <p:nvSpPr>
          <p:cNvPr id="465" name="Freeform: Shape 464">
            <a:extLst>
              <a:ext uri="{FF2B5EF4-FFF2-40B4-BE49-F238E27FC236}">
                <a16:creationId xmlns:a16="http://schemas.microsoft.com/office/drawing/2014/main" id="{9DD5FDFD-2643-426D-8467-2397C3AC7B95}"/>
              </a:ext>
            </a:extLst>
          </p:cNvPr>
          <p:cNvSpPr/>
          <p:nvPr/>
        </p:nvSpPr>
        <p:spPr>
          <a:xfrm>
            <a:off x="4355008" y="3545168"/>
            <a:ext cx="510779" cy="913209"/>
          </a:xfrm>
          <a:custGeom>
            <a:avLst/>
            <a:gdLst>
              <a:gd name="connsiteX0" fmla="*/ 272561 w 272561"/>
              <a:gd name="connsiteY0" fmla="*/ 0 h 1274885"/>
              <a:gd name="connsiteX1" fmla="*/ 272561 w 272561"/>
              <a:gd name="connsiteY1" fmla="*/ 720969 h 1274885"/>
              <a:gd name="connsiteX2" fmla="*/ 0 w 272561"/>
              <a:gd name="connsiteY2" fmla="*/ 1274885 h 1274885"/>
              <a:gd name="connsiteX0" fmla="*/ 272561 w 272561"/>
              <a:gd name="connsiteY0" fmla="*/ 0 h 1274885"/>
              <a:gd name="connsiteX1" fmla="*/ 272561 w 272561"/>
              <a:gd name="connsiteY1" fmla="*/ 720969 h 1274885"/>
              <a:gd name="connsiteX2" fmla="*/ 0 w 272561"/>
              <a:gd name="connsiteY2" fmla="*/ 1274885 h 1274885"/>
              <a:gd name="connsiteX0" fmla="*/ 272561 w 272561"/>
              <a:gd name="connsiteY0" fmla="*/ 0 h 1274885"/>
              <a:gd name="connsiteX1" fmla="*/ 272561 w 272561"/>
              <a:gd name="connsiteY1" fmla="*/ 720969 h 1274885"/>
              <a:gd name="connsiteX2" fmla="*/ 0 w 272561"/>
              <a:gd name="connsiteY2" fmla="*/ 1274885 h 1274885"/>
              <a:gd name="connsiteX0" fmla="*/ 284468 w 284468"/>
              <a:gd name="connsiteY0" fmla="*/ 0 h 1265360"/>
              <a:gd name="connsiteX1" fmla="*/ 284468 w 284468"/>
              <a:gd name="connsiteY1" fmla="*/ 720969 h 1265360"/>
              <a:gd name="connsiteX2" fmla="*/ 0 w 284468"/>
              <a:gd name="connsiteY2" fmla="*/ 1265360 h 1265360"/>
              <a:gd name="connsiteX0" fmla="*/ 284468 w 284468"/>
              <a:gd name="connsiteY0" fmla="*/ 0 h 1265360"/>
              <a:gd name="connsiteX1" fmla="*/ 284468 w 284468"/>
              <a:gd name="connsiteY1" fmla="*/ 720969 h 1265360"/>
              <a:gd name="connsiteX2" fmla="*/ 0 w 284468"/>
              <a:gd name="connsiteY2" fmla="*/ 1265360 h 1265360"/>
              <a:gd name="connsiteX0" fmla="*/ 322568 w 322568"/>
              <a:gd name="connsiteY0" fmla="*/ 0 h 1296316"/>
              <a:gd name="connsiteX1" fmla="*/ 322568 w 322568"/>
              <a:gd name="connsiteY1" fmla="*/ 720969 h 1296316"/>
              <a:gd name="connsiteX2" fmla="*/ 0 w 322568"/>
              <a:gd name="connsiteY2" fmla="*/ 1296316 h 1296316"/>
              <a:gd name="connsiteX0" fmla="*/ 322568 w 322568"/>
              <a:gd name="connsiteY0" fmla="*/ 0 h 1296316"/>
              <a:gd name="connsiteX1" fmla="*/ 322568 w 322568"/>
              <a:gd name="connsiteY1" fmla="*/ 720969 h 1296316"/>
              <a:gd name="connsiteX2" fmla="*/ 0 w 322568"/>
              <a:gd name="connsiteY2" fmla="*/ 1296316 h 1296316"/>
              <a:gd name="connsiteX0" fmla="*/ 907784 w 907784"/>
              <a:gd name="connsiteY0" fmla="*/ 0 h 1218287"/>
              <a:gd name="connsiteX1" fmla="*/ 907784 w 907784"/>
              <a:gd name="connsiteY1" fmla="*/ 720969 h 1218287"/>
              <a:gd name="connsiteX2" fmla="*/ 0 w 907784"/>
              <a:gd name="connsiteY2" fmla="*/ 1218287 h 1218287"/>
              <a:gd name="connsiteX0" fmla="*/ 907784 w 907784"/>
              <a:gd name="connsiteY0" fmla="*/ 0 h 1218287"/>
              <a:gd name="connsiteX1" fmla="*/ 907784 w 907784"/>
              <a:gd name="connsiteY1" fmla="*/ 720969 h 1218287"/>
              <a:gd name="connsiteX2" fmla="*/ 0 w 907784"/>
              <a:gd name="connsiteY2" fmla="*/ 1218287 h 1218287"/>
              <a:gd name="connsiteX0" fmla="*/ 907784 w 907784"/>
              <a:gd name="connsiteY0" fmla="*/ 0 h 1218287"/>
              <a:gd name="connsiteX1" fmla="*/ 907784 w 907784"/>
              <a:gd name="connsiteY1" fmla="*/ 720969 h 1218287"/>
              <a:gd name="connsiteX2" fmla="*/ 0 w 907784"/>
              <a:gd name="connsiteY2" fmla="*/ 1218287 h 1218287"/>
            </a:gdLst>
            <a:ahLst/>
            <a:cxnLst>
              <a:cxn ang="0">
                <a:pos x="connsiteX0" y="connsiteY0"/>
              </a:cxn>
              <a:cxn ang="0">
                <a:pos x="connsiteX1" y="connsiteY1"/>
              </a:cxn>
              <a:cxn ang="0">
                <a:pos x="connsiteX2" y="connsiteY2"/>
              </a:cxn>
            </a:cxnLst>
            <a:rect l="l" t="t" r="r" b="b"/>
            <a:pathLst>
              <a:path w="907784" h="1218287">
                <a:moveTo>
                  <a:pt x="907784" y="0"/>
                </a:moveTo>
                <a:lnTo>
                  <a:pt x="907784" y="720969"/>
                </a:lnTo>
                <a:cubicBezTo>
                  <a:pt x="907418" y="948470"/>
                  <a:pt x="45764" y="1212660"/>
                  <a:pt x="0" y="1218287"/>
                </a:cubicBezTo>
              </a:path>
            </a:pathLst>
          </a:custGeom>
          <a:noFill/>
          <a:ln w="38100">
            <a:solidFill>
              <a:schemeClr val="tx2">
                <a:lumMod val="50000"/>
              </a:schemeClr>
            </a:solidFill>
            <a:tailEnd type="triangle" w="med" len="sm"/>
          </a:ln>
        </p:spPr>
        <p:txBody>
          <a:bodyPr anchor="ctr"/>
          <a:lstStyle/>
          <a:p>
            <a:pPr algn="ctr" defTabSz="685800">
              <a:defRPr/>
            </a:pPr>
            <a:endParaRPr lang="en-US" sz="1350">
              <a:solidFill>
                <a:prstClr val="black"/>
              </a:solidFill>
              <a:latin typeface="Calibri" panose="020F0502020204030204"/>
              <a:ea typeface="ＭＳ Ｐゴシック" charset="-128"/>
            </a:endParaRPr>
          </a:p>
        </p:txBody>
      </p:sp>
      <p:cxnSp>
        <p:nvCxnSpPr>
          <p:cNvPr id="467" name="Straight Arrow Connector 466">
            <a:extLst>
              <a:ext uri="{FF2B5EF4-FFF2-40B4-BE49-F238E27FC236}">
                <a16:creationId xmlns:a16="http://schemas.microsoft.com/office/drawing/2014/main" id="{490DF1E1-E2BA-4A81-94FE-D0870E2E8913}"/>
              </a:ext>
            </a:extLst>
          </p:cNvPr>
          <p:cNvCxnSpPr>
            <a:cxnSpLocks/>
          </p:cNvCxnSpPr>
          <p:nvPr/>
        </p:nvCxnSpPr>
        <p:spPr bwMode="auto">
          <a:xfrm>
            <a:off x="3778151" y="3464206"/>
            <a:ext cx="0" cy="751284"/>
          </a:xfrm>
          <a:prstGeom prst="straightConnector1">
            <a:avLst/>
          </a:prstGeom>
          <a:solidFill>
            <a:schemeClr val="accent1"/>
          </a:solidFill>
          <a:ln w="38100" cap="flat" cmpd="sng" algn="ctr">
            <a:solidFill>
              <a:schemeClr val="tx2">
                <a:lumMod val="5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6" name="Group 467">
            <a:extLst>
              <a:ext uri="{FF2B5EF4-FFF2-40B4-BE49-F238E27FC236}">
                <a16:creationId xmlns:a16="http://schemas.microsoft.com/office/drawing/2014/main" id="{D722DC4D-FBF3-4349-B779-332AD6394906}"/>
              </a:ext>
            </a:extLst>
          </p:cNvPr>
          <p:cNvGrpSpPr>
            <a:grpSpLocks/>
          </p:cNvGrpSpPr>
          <p:nvPr/>
        </p:nvGrpSpPr>
        <p:grpSpPr bwMode="auto">
          <a:xfrm>
            <a:off x="3513834" y="4279784"/>
            <a:ext cx="252710" cy="134541"/>
            <a:chOff x="684943" y="3608965"/>
            <a:chExt cx="449425" cy="178307"/>
          </a:xfrm>
        </p:grpSpPr>
        <p:sp>
          <p:nvSpPr>
            <p:cNvPr id="469" name="Freeform 13">
              <a:extLst>
                <a:ext uri="{FF2B5EF4-FFF2-40B4-BE49-F238E27FC236}">
                  <a16:creationId xmlns:a16="http://schemas.microsoft.com/office/drawing/2014/main" id="{8AB52F4E-BE41-46BA-A267-7D941964C658}"/>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470" name="TextBox 469">
              <a:extLst>
                <a:ext uri="{FF2B5EF4-FFF2-40B4-BE49-F238E27FC236}">
                  <a16:creationId xmlns:a16="http://schemas.microsoft.com/office/drawing/2014/main" id="{E07E35C2-2585-4379-82A7-02AED5010678}"/>
                </a:ext>
              </a:extLst>
            </p:cNvPr>
            <p:cNvSpPr txBox="1"/>
            <p:nvPr/>
          </p:nvSpPr>
          <p:spPr>
            <a:xfrm>
              <a:off x="704000" y="3618433"/>
              <a:ext cx="411311" cy="145170"/>
            </a:xfrm>
            <a:prstGeom prst="rect">
              <a:avLst/>
            </a:prstGeom>
            <a:noFill/>
          </p:spPr>
          <p:txBody>
            <a:bodyPr wrap="none" anchor="ctr"/>
            <a:lstStyle/>
            <a:p>
              <a:pPr algn="ctr" defTabSz="685800">
                <a:defRPr/>
              </a:pPr>
              <a:r>
                <a:rPr lang="en-GB" sz="788" dirty="0">
                  <a:solidFill>
                    <a:prstClr val="white"/>
                  </a:solidFill>
                  <a:latin typeface="Calibri" panose="020F0502020204030204"/>
                  <a:cs typeface="Arial" panose="020B0604020202020204" pitchFamily="34" charset="0"/>
                </a:rPr>
                <a:t>STAT</a:t>
              </a:r>
            </a:p>
          </p:txBody>
        </p:sp>
      </p:grpSp>
      <p:sp>
        <p:nvSpPr>
          <p:cNvPr id="471" name="Oval 470">
            <a:extLst>
              <a:ext uri="{FF2B5EF4-FFF2-40B4-BE49-F238E27FC236}">
                <a16:creationId xmlns:a16="http://schemas.microsoft.com/office/drawing/2014/main" id="{4CA55CBA-A2C9-4791-BF29-B11D0AAEC0E7}"/>
              </a:ext>
            </a:extLst>
          </p:cNvPr>
          <p:cNvSpPr/>
          <p:nvPr/>
        </p:nvSpPr>
        <p:spPr>
          <a:xfrm>
            <a:off x="3458469" y="4183343"/>
            <a:ext cx="92869" cy="123825"/>
          </a:xfrm>
          <a:prstGeom prst="ellipse">
            <a:avLst/>
          </a:prstGeom>
          <a:solidFill>
            <a:schemeClr val="accent3">
              <a:lumMod val="75000"/>
            </a:schemeClr>
          </a:solidFill>
        </p:spPr>
        <p:txBody>
          <a:bodyPr wrap="none" lIns="0" tIns="0" rIns="0" bIns="0" anchor="ctr"/>
          <a:lstStyle/>
          <a:p>
            <a:pPr algn="ctr" defTabSz="685800">
              <a:defRPr/>
            </a:pPr>
            <a:r>
              <a:rPr lang="en-US" sz="900" kern="0" dirty="0">
                <a:solidFill>
                  <a:srgbClr val="44546A">
                    <a:lumMod val="10000"/>
                  </a:srgbClr>
                </a:solidFill>
                <a:latin typeface="Calibri" panose="020F0502020204030204"/>
                <a:ea typeface="ＭＳ Ｐゴシック" charset="-128"/>
              </a:rPr>
              <a:t>P</a:t>
            </a:r>
          </a:p>
        </p:txBody>
      </p:sp>
      <p:grpSp>
        <p:nvGrpSpPr>
          <p:cNvPr id="20" name="Group 471">
            <a:extLst>
              <a:ext uri="{FF2B5EF4-FFF2-40B4-BE49-F238E27FC236}">
                <a16:creationId xmlns:a16="http://schemas.microsoft.com/office/drawing/2014/main" id="{36F59908-D419-4AA9-84C1-BF98CBAFB685}"/>
              </a:ext>
            </a:extLst>
          </p:cNvPr>
          <p:cNvGrpSpPr>
            <a:grpSpLocks/>
          </p:cNvGrpSpPr>
          <p:nvPr/>
        </p:nvGrpSpPr>
        <p:grpSpPr bwMode="auto">
          <a:xfrm>
            <a:off x="3781724" y="4273833"/>
            <a:ext cx="252710" cy="134540"/>
            <a:chOff x="684943" y="3608965"/>
            <a:chExt cx="449425" cy="178307"/>
          </a:xfrm>
        </p:grpSpPr>
        <p:sp>
          <p:nvSpPr>
            <p:cNvPr id="473" name="Freeform 13">
              <a:extLst>
                <a:ext uri="{FF2B5EF4-FFF2-40B4-BE49-F238E27FC236}">
                  <a16:creationId xmlns:a16="http://schemas.microsoft.com/office/drawing/2014/main" id="{E1ED14DC-5F83-4EB9-82D4-4513E689152F}"/>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474" name="TextBox 473">
              <a:extLst>
                <a:ext uri="{FF2B5EF4-FFF2-40B4-BE49-F238E27FC236}">
                  <a16:creationId xmlns:a16="http://schemas.microsoft.com/office/drawing/2014/main" id="{6F905C71-74F1-4D28-89AA-2E4B3CFF538E}"/>
                </a:ext>
              </a:extLst>
            </p:cNvPr>
            <p:cNvSpPr txBox="1"/>
            <p:nvPr/>
          </p:nvSpPr>
          <p:spPr>
            <a:xfrm>
              <a:off x="704000" y="3618433"/>
              <a:ext cx="411311" cy="145171"/>
            </a:xfrm>
            <a:prstGeom prst="rect">
              <a:avLst/>
            </a:prstGeom>
            <a:noFill/>
          </p:spPr>
          <p:txBody>
            <a:bodyPr wrap="none" anchor="ctr"/>
            <a:lstStyle/>
            <a:p>
              <a:pPr algn="ctr" defTabSz="685800">
                <a:defRPr/>
              </a:pPr>
              <a:r>
                <a:rPr lang="en-GB" sz="788" dirty="0">
                  <a:solidFill>
                    <a:prstClr val="white"/>
                  </a:solidFill>
                  <a:latin typeface="Calibri" panose="020F0502020204030204"/>
                  <a:cs typeface="Arial" panose="020B0604020202020204" pitchFamily="34" charset="0"/>
                </a:rPr>
                <a:t>STAT</a:t>
              </a:r>
            </a:p>
          </p:txBody>
        </p:sp>
      </p:grpSp>
      <p:sp>
        <p:nvSpPr>
          <p:cNvPr id="475" name="Oval 474">
            <a:extLst>
              <a:ext uri="{FF2B5EF4-FFF2-40B4-BE49-F238E27FC236}">
                <a16:creationId xmlns:a16="http://schemas.microsoft.com/office/drawing/2014/main" id="{BB4287F7-C617-4CA9-8AF8-2C1690ED8A15}"/>
              </a:ext>
            </a:extLst>
          </p:cNvPr>
          <p:cNvSpPr/>
          <p:nvPr/>
        </p:nvSpPr>
        <p:spPr>
          <a:xfrm>
            <a:off x="3957639" y="4164295"/>
            <a:ext cx="92869" cy="125015"/>
          </a:xfrm>
          <a:prstGeom prst="ellipse">
            <a:avLst/>
          </a:prstGeom>
          <a:solidFill>
            <a:schemeClr val="accent3">
              <a:lumMod val="75000"/>
            </a:schemeClr>
          </a:solidFill>
        </p:spPr>
        <p:txBody>
          <a:bodyPr wrap="none" lIns="0" tIns="0" rIns="0" bIns="0" anchor="ctr"/>
          <a:lstStyle/>
          <a:p>
            <a:pPr algn="ctr" defTabSz="685800">
              <a:defRPr/>
            </a:pPr>
            <a:r>
              <a:rPr lang="en-US" sz="900" kern="0" dirty="0">
                <a:solidFill>
                  <a:srgbClr val="44546A">
                    <a:lumMod val="10000"/>
                  </a:srgbClr>
                </a:solidFill>
                <a:latin typeface="Calibri" panose="020F0502020204030204"/>
                <a:ea typeface="ＭＳ Ｐゴシック" charset="-128"/>
              </a:rPr>
              <a:t>P</a:t>
            </a:r>
          </a:p>
        </p:txBody>
      </p:sp>
      <p:grpSp>
        <p:nvGrpSpPr>
          <p:cNvPr id="21" name="Group 457">
            <a:extLst>
              <a:ext uri="{FF2B5EF4-FFF2-40B4-BE49-F238E27FC236}">
                <a16:creationId xmlns:a16="http://schemas.microsoft.com/office/drawing/2014/main" id="{AD52A6F1-E8EA-4A39-AD28-B3432495A092}"/>
              </a:ext>
            </a:extLst>
          </p:cNvPr>
          <p:cNvGrpSpPr>
            <a:grpSpLocks/>
          </p:cNvGrpSpPr>
          <p:nvPr/>
        </p:nvGrpSpPr>
        <p:grpSpPr bwMode="auto">
          <a:xfrm>
            <a:off x="4568430" y="3585652"/>
            <a:ext cx="252710" cy="134540"/>
            <a:chOff x="684943" y="3608965"/>
            <a:chExt cx="449425" cy="178307"/>
          </a:xfrm>
        </p:grpSpPr>
        <p:sp>
          <p:nvSpPr>
            <p:cNvPr id="459" name="Freeform 13">
              <a:extLst>
                <a:ext uri="{FF2B5EF4-FFF2-40B4-BE49-F238E27FC236}">
                  <a16:creationId xmlns:a16="http://schemas.microsoft.com/office/drawing/2014/main" id="{ACEAE6D1-CA69-431D-861C-A21D399A6EAA}"/>
                </a:ext>
              </a:extLst>
            </p:cNvPr>
            <p:cNvSpPr>
              <a:spLocks/>
            </p:cNvSpPr>
            <p:nvPr/>
          </p:nvSpPr>
          <p:spPr bwMode="auto">
            <a:xfrm>
              <a:off x="684943" y="3608965"/>
              <a:ext cx="449425" cy="178307"/>
            </a:xfrm>
            <a:prstGeom prst="roundRect">
              <a:avLst/>
            </a:prstGeom>
            <a:solidFill>
              <a:schemeClr val="accent4"/>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460" name="TextBox 459">
              <a:extLst>
                <a:ext uri="{FF2B5EF4-FFF2-40B4-BE49-F238E27FC236}">
                  <a16:creationId xmlns:a16="http://schemas.microsoft.com/office/drawing/2014/main" id="{70072C8A-1C12-4EA7-9C0E-0ACF1B8D6AD3}"/>
                </a:ext>
              </a:extLst>
            </p:cNvPr>
            <p:cNvSpPr txBox="1"/>
            <p:nvPr/>
          </p:nvSpPr>
          <p:spPr>
            <a:xfrm>
              <a:off x="704000" y="3618433"/>
              <a:ext cx="411311" cy="145171"/>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STAT1</a:t>
              </a:r>
            </a:p>
          </p:txBody>
        </p:sp>
      </p:grpSp>
      <p:grpSp>
        <p:nvGrpSpPr>
          <p:cNvPr id="23" name="Group 460">
            <a:extLst>
              <a:ext uri="{FF2B5EF4-FFF2-40B4-BE49-F238E27FC236}">
                <a16:creationId xmlns:a16="http://schemas.microsoft.com/office/drawing/2014/main" id="{6C8AF954-37C6-415D-B790-7D75B0A92184}"/>
              </a:ext>
            </a:extLst>
          </p:cNvPr>
          <p:cNvGrpSpPr>
            <a:grpSpLocks/>
          </p:cNvGrpSpPr>
          <p:nvPr/>
        </p:nvGrpSpPr>
        <p:grpSpPr bwMode="auto">
          <a:xfrm>
            <a:off x="4575574" y="3746384"/>
            <a:ext cx="252710" cy="133350"/>
            <a:chOff x="684943" y="3608965"/>
            <a:chExt cx="449425" cy="178307"/>
          </a:xfrm>
        </p:grpSpPr>
        <p:sp>
          <p:nvSpPr>
            <p:cNvPr id="462" name="Freeform 13">
              <a:extLst>
                <a:ext uri="{FF2B5EF4-FFF2-40B4-BE49-F238E27FC236}">
                  <a16:creationId xmlns:a16="http://schemas.microsoft.com/office/drawing/2014/main" id="{D1D894FB-10C2-47CC-A095-AAEE5EFA7452}"/>
                </a:ext>
              </a:extLst>
            </p:cNvPr>
            <p:cNvSpPr>
              <a:spLocks/>
            </p:cNvSpPr>
            <p:nvPr/>
          </p:nvSpPr>
          <p:spPr bwMode="auto">
            <a:xfrm>
              <a:off x="684943" y="3608965"/>
              <a:ext cx="449425" cy="178307"/>
            </a:xfrm>
            <a:prstGeom prst="roundRect">
              <a:avLst/>
            </a:prstGeom>
            <a:solidFill>
              <a:schemeClr val="accent4">
                <a:lumMod val="50000"/>
              </a:schemeClr>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463" name="TextBox 462">
              <a:extLst>
                <a:ext uri="{FF2B5EF4-FFF2-40B4-BE49-F238E27FC236}">
                  <a16:creationId xmlns:a16="http://schemas.microsoft.com/office/drawing/2014/main" id="{19BBB811-0003-45AF-8A61-7C65C1CEBE16}"/>
                </a:ext>
              </a:extLst>
            </p:cNvPr>
            <p:cNvSpPr txBox="1"/>
            <p:nvPr/>
          </p:nvSpPr>
          <p:spPr>
            <a:xfrm>
              <a:off x="704000" y="3618517"/>
              <a:ext cx="411311" cy="144875"/>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STAT2</a:t>
              </a:r>
            </a:p>
          </p:txBody>
        </p:sp>
      </p:grpSp>
      <p:grpSp>
        <p:nvGrpSpPr>
          <p:cNvPr id="24" name="Group 478">
            <a:extLst>
              <a:ext uri="{FF2B5EF4-FFF2-40B4-BE49-F238E27FC236}">
                <a16:creationId xmlns:a16="http://schemas.microsoft.com/office/drawing/2014/main" id="{AEA14694-D2CE-4BB1-936E-D5D9E56B69A6}"/>
              </a:ext>
            </a:extLst>
          </p:cNvPr>
          <p:cNvGrpSpPr>
            <a:grpSpLocks/>
          </p:cNvGrpSpPr>
          <p:nvPr/>
        </p:nvGrpSpPr>
        <p:grpSpPr bwMode="auto">
          <a:xfrm>
            <a:off x="5445324" y="3041706"/>
            <a:ext cx="202704" cy="270272"/>
            <a:chOff x="3911308" y="3209970"/>
            <a:chExt cx="359441" cy="359441"/>
          </a:xfrm>
        </p:grpSpPr>
        <p:sp>
          <p:nvSpPr>
            <p:cNvPr id="480" name="Oval 12">
              <a:extLst>
                <a:ext uri="{FF2B5EF4-FFF2-40B4-BE49-F238E27FC236}">
                  <a16:creationId xmlns:a16="http://schemas.microsoft.com/office/drawing/2014/main" id="{3D1ABA75-8FB6-4D63-BEFF-B0B65F4D5286}"/>
                </a:ext>
              </a:extLst>
            </p:cNvPr>
            <p:cNvSpPr>
              <a:spLocks noChangeArrowheads="1"/>
            </p:cNvSpPr>
            <p:nvPr/>
          </p:nvSpPr>
          <p:spPr bwMode="auto">
            <a:xfrm>
              <a:off x="3911308" y="3209970"/>
              <a:ext cx="359441" cy="35944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481" name="TextBox 480">
              <a:extLst>
                <a:ext uri="{FF2B5EF4-FFF2-40B4-BE49-F238E27FC236}">
                  <a16:creationId xmlns:a16="http://schemas.microsoft.com/office/drawing/2014/main" id="{05F80FAD-A57D-4182-A6D6-BB2681EB4924}"/>
                </a:ext>
              </a:extLst>
            </p:cNvPr>
            <p:cNvSpPr txBox="1"/>
            <p:nvPr/>
          </p:nvSpPr>
          <p:spPr>
            <a:xfrm>
              <a:off x="3911308" y="3292309"/>
              <a:ext cx="359441" cy="180512"/>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JAK2</a:t>
              </a:r>
            </a:p>
          </p:txBody>
        </p:sp>
      </p:grpSp>
      <p:grpSp>
        <p:nvGrpSpPr>
          <p:cNvPr id="25" name="Group 481">
            <a:extLst>
              <a:ext uri="{FF2B5EF4-FFF2-40B4-BE49-F238E27FC236}">
                <a16:creationId xmlns:a16="http://schemas.microsoft.com/office/drawing/2014/main" id="{FEAEDF57-8DFF-47E2-8BD8-E0A693BB9F74}"/>
              </a:ext>
            </a:extLst>
          </p:cNvPr>
          <p:cNvGrpSpPr>
            <a:grpSpLocks/>
          </p:cNvGrpSpPr>
          <p:nvPr/>
        </p:nvGrpSpPr>
        <p:grpSpPr bwMode="auto">
          <a:xfrm>
            <a:off x="5469435" y="3363177"/>
            <a:ext cx="252710" cy="134540"/>
            <a:chOff x="684943" y="3608965"/>
            <a:chExt cx="449425" cy="178307"/>
          </a:xfrm>
        </p:grpSpPr>
        <p:sp>
          <p:nvSpPr>
            <p:cNvPr id="483" name="Freeform 13">
              <a:extLst>
                <a:ext uri="{FF2B5EF4-FFF2-40B4-BE49-F238E27FC236}">
                  <a16:creationId xmlns:a16="http://schemas.microsoft.com/office/drawing/2014/main" id="{727FE61A-05FB-4280-A7F6-268F0A62FA2C}"/>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484" name="TextBox 483">
              <a:extLst>
                <a:ext uri="{FF2B5EF4-FFF2-40B4-BE49-F238E27FC236}">
                  <a16:creationId xmlns:a16="http://schemas.microsoft.com/office/drawing/2014/main" id="{4A01F1E2-5EA1-4DFF-819B-0D3C1AC7A795}"/>
                </a:ext>
              </a:extLst>
            </p:cNvPr>
            <p:cNvSpPr txBox="1"/>
            <p:nvPr/>
          </p:nvSpPr>
          <p:spPr>
            <a:xfrm>
              <a:off x="704000" y="3618433"/>
              <a:ext cx="411311" cy="145171"/>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26" name="Group 484">
            <a:extLst>
              <a:ext uri="{FF2B5EF4-FFF2-40B4-BE49-F238E27FC236}">
                <a16:creationId xmlns:a16="http://schemas.microsoft.com/office/drawing/2014/main" id="{5EB7C4AF-E1F8-44B1-B74A-EE3B7A8EC42A}"/>
              </a:ext>
            </a:extLst>
          </p:cNvPr>
          <p:cNvGrpSpPr>
            <a:grpSpLocks/>
          </p:cNvGrpSpPr>
          <p:nvPr/>
        </p:nvGrpSpPr>
        <p:grpSpPr bwMode="auto">
          <a:xfrm>
            <a:off x="5773045" y="3253639"/>
            <a:ext cx="252710" cy="134540"/>
            <a:chOff x="684943" y="3608965"/>
            <a:chExt cx="449425" cy="178307"/>
          </a:xfrm>
        </p:grpSpPr>
        <p:sp>
          <p:nvSpPr>
            <p:cNvPr id="486" name="Freeform 13">
              <a:extLst>
                <a:ext uri="{FF2B5EF4-FFF2-40B4-BE49-F238E27FC236}">
                  <a16:creationId xmlns:a16="http://schemas.microsoft.com/office/drawing/2014/main" id="{B6F1636C-E286-4CB4-8E0C-BFCDD3AF30D7}"/>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487" name="TextBox 486">
              <a:extLst>
                <a:ext uri="{FF2B5EF4-FFF2-40B4-BE49-F238E27FC236}">
                  <a16:creationId xmlns:a16="http://schemas.microsoft.com/office/drawing/2014/main" id="{9346257D-38F5-4751-B9A8-D8E3145A98A6}"/>
                </a:ext>
              </a:extLst>
            </p:cNvPr>
            <p:cNvSpPr txBox="1"/>
            <p:nvPr/>
          </p:nvSpPr>
          <p:spPr>
            <a:xfrm>
              <a:off x="704000" y="3618433"/>
              <a:ext cx="411311" cy="145171"/>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27" name="Group 487">
            <a:extLst>
              <a:ext uri="{FF2B5EF4-FFF2-40B4-BE49-F238E27FC236}">
                <a16:creationId xmlns:a16="http://schemas.microsoft.com/office/drawing/2014/main" id="{322849E4-BB0D-48E7-9A21-B7A1B500E772}"/>
              </a:ext>
            </a:extLst>
          </p:cNvPr>
          <p:cNvGrpSpPr>
            <a:grpSpLocks/>
          </p:cNvGrpSpPr>
          <p:nvPr/>
        </p:nvGrpSpPr>
        <p:grpSpPr bwMode="auto">
          <a:xfrm>
            <a:off x="5795369" y="2971459"/>
            <a:ext cx="216098" cy="285750"/>
            <a:chOff x="5014095" y="2702614"/>
            <a:chExt cx="570714" cy="566777"/>
          </a:xfrm>
        </p:grpSpPr>
        <p:sp>
          <p:nvSpPr>
            <p:cNvPr id="489" name="Oval 11">
              <a:extLst>
                <a:ext uri="{FF2B5EF4-FFF2-40B4-BE49-F238E27FC236}">
                  <a16:creationId xmlns:a16="http://schemas.microsoft.com/office/drawing/2014/main" id="{5134C230-2711-43B3-8AF0-F5C1567D1618}"/>
                </a:ext>
              </a:extLst>
            </p:cNvPr>
            <p:cNvSpPr>
              <a:spLocks noChangeArrowheads="1"/>
            </p:cNvSpPr>
            <p:nvPr/>
          </p:nvSpPr>
          <p:spPr bwMode="auto">
            <a:xfrm>
              <a:off x="5016454" y="2702614"/>
              <a:ext cx="565997" cy="56677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490" name="TextBox 489">
              <a:extLst>
                <a:ext uri="{FF2B5EF4-FFF2-40B4-BE49-F238E27FC236}">
                  <a16:creationId xmlns:a16="http://schemas.microsoft.com/office/drawing/2014/main" id="{CD6524B5-7854-4E79-8D44-AB53EE78982E}"/>
                </a:ext>
              </a:extLst>
            </p:cNvPr>
            <p:cNvSpPr txBox="1"/>
            <p:nvPr/>
          </p:nvSpPr>
          <p:spPr>
            <a:xfrm>
              <a:off x="5014095" y="2841947"/>
              <a:ext cx="570714" cy="288112"/>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JAK1</a:t>
              </a:r>
            </a:p>
          </p:txBody>
        </p:sp>
      </p:grpSp>
      <p:sp>
        <p:nvSpPr>
          <p:cNvPr id="491" name="Oval 490">
            <a:extLst>
              <a:ext uri="{FF2B5EF4-FFF2-40B4-BE49-F238E27FC236}">
                <a16:creationId xmlns:a16="http://schemas.microsoft.com/office/drawing/2014/main" id="{B179DAF8-2320-4C9B-8557-B2CB56276CA7}"/>
              </a:ext>
            </a:extLst>
          </p:cNvPr>
          <p:cNvSpPr/>
          <p:nvPr/>
        </p:nvSpPr>
        <p:spPr>
          <a:xfrm>
            <a:off x="5413177" y="3266734"/>
            <a:ext cx="93762" cy="125016"/>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sp>
        <p:nvSpPr>
          <p:cNvPr id="492" name="Oval 491">
            <a:extLst>
              <a:ext uri="{FF2B5EF4-FFF2-40B4-BE49-F238E27FC236}">
                <a16:creationId xmlns:a16="http://schemas.microsoft.com/office/drawing/2014/main" id="{9CAA76F3-7F9C-4053-94E7-4E77C1F8C7A0}"/>
              </a:ext>
            </a:extLst>
          </p:cNvPr>
          <p:cNvSpPr/>
          <p:nvPr/>
        </p:nvSpPr>
        <p:spPr>
          <a:xfrm>
            <a:off x="5978427" y="3341744"/>
            <a:ext cx="92869" cy="123825"/>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grpSp>
        <p:nvGrpSpPr>
          <p:cNvPr id="28" name="Group 492">
            <a:extLst>
              <a:ext uri="{FF2B5EF4-FFF2-40B4-BE49-F238E27FC236}">
                <a16:creationId xmlns:a16="http://schemas.microsoft.com/office/drawing/2014/main" id="{2D51877F-FA75-48B4-81B1-FD5329241572}"/>
              </a:ext>
            </a:extLst>
          </p:cNvPr>
          <p:cNvGrpSpPr>
            <a:grpSpLocks/>
          </p:cNvGrpSpPr>
          <p:nvPr/>
        </p:nvGrpSpPr>
        <p:grpSpPr bwMode="auto">
          <a:xfrm>
            <a:off x="5797155" y="3586840"/>
            <a:ext cx="252710" cy="133350"/>
            <a:chOff x="684943" y="3608965"/>
            <a:chExt cx="449425" cy="178307"/>
          </a:xfrm>
        </p:grpSpPr>
        <p:sp>
          <p:nvSpPr>
            <p:cNvPr id="494" name="Freeform 13">
              <a:extLst>
                <a:ext uri="{FF2B5EF4-FFF2-40B4-BE49-F238E27FC236}">
                  <a16:creationId xmlns:a16="http://schemas.microsoft.com/office/drawing/2014/main" id="{0F49356D-7B10-48E2-89CB-90A2E3020624}"/>
                </a:ext>
              </a:extLst>
            </p:cNvPr>
            <p:cNvSpPr>
              <a:spLocks/>
            </p:cNvSpPr>
            <p:nvPr/>
          </p:nvSpPr>
          <p:spPr bwMode="auto">
            <a:xfrm>
              <a:off x="684943" y="3608965"/>
              <a:ext cx="449425" cy="178307"/>
            </a:xfrm>
            <a:prstGeom prst="roundRect">
              <a:avLst/>
            </a:prstGeom>
            <a:solidFill>
              <a:schemeClr val="accent4"/>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495" name="TextBox 494">
              <a:extLst>
                <a:ext uri="{FF2B5EF4-FFF2-40B4-BE49-F238E27FC236}">
                  <a16:creationId xmlns:a16="http://schemas.microsoft.com/office/drawing/2014/main" id="{090D718E-B898-45AB-A543-A38AF6E25982}"/>
                </a:ext>
              </a:extLst>
            </p:cNvPr>
            <p:cNvSpPr txBox="1"/>
            <p:nvPr/>
          </p:nvSpPr>
          <p:spPr>
            <a:xfrm>
              <a:off x="704000" y="3618517"/>
              <a:ext cx="411311" cy="144875"/>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STAT1</a:t>
              </a:r>
            </a:p>
          </p:txBody>
        </p:sp>
      </p:grpSp>
      <p:grpSp>
        <p:nvGrpSpPr>
          <p:cNvPr id="29" name="Group 1075">
            <a:extLst>
              <a:ext uri="{FF2B5EF4-FFF2-40B4-BE49-F238E27FC236}">
                <a16:creationId xmlns:a16="http://schemas.microsoft.com/office/drawing/2014/main" id="{56CA226A-C175-42D7-975B-5E05F91DEA66}"/>
              </a:ext>
            </a:extLst>
          </p:cNvPr>
          <p:cNvGrpSpPr>
            <a:grpSpLocks/>
          </p:cNvGrpSpPr>
          <p:nvPr/>
        </p:nvGrpSpPr>
        <p:grpSpPr bwMode="auto">
          <a:xfrm>
            <a:off x="3502224" y="2976223"/>
            <a:ext cx="202704" cy="270272"/>
            <a:chOff x="3911308" y="3209970"/>
            <a:chExt cx="359441" cy="359441"/>
          </a:xfrm>
        </p:grpSpPr>
        <p:sp>
          <p:nvSpPr>
            <p:cNvPr id="1077" name="Oval 12">
              <a:extLst>
                <a:ext uri="{FF2B5EF4-FFF2-40B4-BE49-F238E27FC236}">
                  <a16:creationId xmlns:a16="http://schemas.microsoft.com/office/drawing/2014/main" id="{3A688321-A3C9-4EE4-8F37-F57CCE57263E}"/>
                </a:ext>
              </a:extLst>
            </p:cNvPr>
            <p:cNvSpPr>
              <a:spLocks noChangeArrowheads="1"/>
            </p:cNvSpPr>
            <p:nvPr/>
          </p:nvSpPr>
          <p:spPr bwMode="auto">
            <a:xfrm>
              <a:off x="3911308" y="3209970"/>
              <a:ext cx="359441" cy="35944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1078" name="TextBox 1077">
              <a:extLst>
                <a:ext uri="{FF2B5EF4-FFF2-40B4-BE49-F238E27FC236}">
                  <a16:creationId xmlns:a16="http://schemas.microsoft.com/office/drawing/2014/main" id="{5427E5C6-DE94-4709-9202-4859D1B3F46C}"/>
                </a:ext>
              </a:extLst>
            </p:cNvPr>
            <p:cNvSpPr txBox="1"/>
            <p:nvPr/>
          </p:nvSpPr>
          <p:spPr>
            <a:xfrm>
              <a:off x="3911308" y="3292309"/>
              <a:ext cx="359441" cy="180512"/>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JAK2</a:t>
              </a:r>
            </a:p>
          </p:txBody>
        </p:sp>
      </p:grpSp>
      <p:grpSp>
        <p:nvGrpSpPr>
          <p:cNvPr id="30" name="Group 1078">
            <a:extLst>
              <a:ext uri="{FF2B5EF4-FFF2-40B4-BE49-F238E27FC236}">
                <a16:creationId xmlns:a16="http://schemas.microsoft.com/office/drawing/2014/main" id="{F4750A21-185C-40B2-8C69-BF0F845B5821}"/>
              </a:ext>
            </a:extLst>
          </p:cNvPr>
          <p:cNvGrpSpPr>
            <a:grpSpLocks/>
          </p:cNvGrpSpPr>
          <p:nvPr/>
        </p:nvGrpSpPr>
        <p:grpSpPr bwMode="auto">
          <a:xfrm>
            <a:off x="3485259" y="3251256"/>
            <a:ext cx="252710" cy="133350"/>
            <a:chOff x="684943" y="3608965"/>
            <a:chExt cx="449425" cy="178307"/>
          </a:xfrm>
        </p:grpSpPr>
        <p:sp>
          <p:nvSpPr>
            <p:cNvPr id="1080" name="Freeform 13">
              <a:extLst>
                <a:ext uri="{FF2B5EF4-FFF2-40B4-BE49-F238E27FC236}">
                  <a16:creationId xmlns:a16="http://schemas.microsoft.com/office/drawing/2014/main" id="{538A6BCB-3F83-4D3C-9B99-EF564CC5DE8B}"/>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1081" name="TextBox 1080">
              <a:extLst>
                <a:ext uri="{FF2B5EF4-FFF2-40B4-BE49-F238E27FC236}">
                  <a16:creationId xmlns:a16="http://schemas.microsoft.com/office/drawing/2014/main" id="{E08DFF94-C0FE-4C91-BE8A-121EF11414C4}"/>
                </a:ext>
              </a:extLst>
            </p:cNvPr>
            <p:cNvSpPr txBox="1"/>
            <p:nvPr/>
          </p:nvSpPr>
          <p:spPr>
            <a:xfrm>
              <a:off x="704000" y="3618517"/>
              <a:ext cx="411311" cy="144874"/>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31" name="Group 1081">
            <a:extLst>
              <a:ext uri="{FF2B5EF4-FFF2-40B4-BE49-F238E27FC236}">
                <a16:creationId xmlns:a16="http://schemas.microsoft.com/office/drawing/2014/main" id="{8C66923F-220D-421E-9863-ABFC99EDB36B}"/>
              </a:ext>
            </a:extLst>
          </p:cNvPr>
          <p:cNvGrpSpPr>
            <a:grpSpLocks/>
          </p:cNvGrpSpPr>
          <p:nvPr/>
        </p:nvGrpSpPr>
        <p:grpSpPr bwMode="auto">
          <a:xfrm>
            <a:off x="3785296" y="3248877"/>
            <a:ext cx="252710" cy="134540"/>
            <a:chOff x="684943" y="3608965"/>
            <a:chExt cx="449425" cy="178307"/>
          </a:xfrm>
        </p:grpSpPr>
        <p:sp>
          <p:nvSpPr>
            <p:cNvPr id="1083" name="Freeform 13">
              <a:extLst>
                <a:ext uri="{FF2B5EF4-FFF2-40B4-BE49-F238E27FC236}">
                  <a16:creationId xmlns:a16="http://schemas.microsoft.com/office/drawing/2014/main" id="{C092A22F-6A90-4623-B367-1C96471E9E60}"/>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1084" name="TextBox 1083">
              <a:extLst>
                <a:ext uri="{FF2B5EF4-FFF2-40B4-BE49-F238E27FC236}">
                  <a16:creationId xmlns:a16="http://schemas.microsoft.com/office/drawing/2014/main" id="{D6EFB816-34F6-4357-BFCD-43A567179F3A}"/>
                </a:ext>
              </a:extLst>
            </p:cNvPr>
            <p:cNvSpPr txBox="1"/>
            <p:nvPr/>
          </p:nvSpPr>
          <p:spPr>
            <a:xfrm>
              <a:off x="704000" y="3618433"/>
              <a:ext cx="411311" cy="145171"/>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192" name="Group 1084">
            <a:extLst>
              <a:ext uri="{FF2B5EF4-FFF2-40B4-BE49-F238E27FC236}">
                <a16:creationId xmlns:a16="http://schemas.microsoft.com/office/drawing/2014/main" id="{28CA7219-D1CE-4570-9965-62E75387DF8D}"/>
              </a:ext>
            </a:extLst>
          </p:cNvPr>
          <p:cNvGrpSpPr>
            <a:grpSpLocks/>
          </p:cNvGrpSpPr>
          <p:nvPr/>
        </p:nvGrpSpPr>
        <p:grpSpPr bwMode="auto">
          <a:xfrm>
            <a:off x="3802263" y="2966696"/>
            <a:ext cx="216098" cy="267891"/>
            <a:chOff x="5001396" y="2702614"/>
            <a:chExt cx="570714" cy="529407"/>
          </a:xfrm>
        </p:grpSpPr>
        <p:sp>
          <p:nvSpPr>
            <p:cNvPr id="1086" name="Oval 11">
              <a:extLst>
                <a:ext uri="{FF2B5EF4-FFF2-40B4-BE49-F238E27FC236}">
                  <a16:creationId xmlns:a16="http://schemas.microsoft.com/office/drawing/2014/main" id="{2317F6A8-E245-4426-97BF-FBCB2DE4CA7B}"/>
                </a:ext>
              </a:extLst>
            </p:cNvPr>
            <p:cNvSpPr>
              <a:spLocks noChangeArrowheads="1"/>
            </p:cNvSpPr>
            <p:nvPr/>
          </p:nvSpPr>
          <p:spPr bwMode="auto">
            <a:xfrm>
              <a:off x="5017905" y="2702614"/>
              <a:ext cx="528264" cy="52940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1087" name="TextBox 1086">
              <a:extLst>
                <a:ext uri="{FF2B5EF4-FFF2-40B4-BE49-F238E27FC236}">
                  <a16:creationId xmlns:a16="http://schemas.microsoft.com/office/drawing/2014/main" id="{E5DC11C1-C880-4424-856A-48BA58F83BFB}"/>
                </a:ext>
              </a:extLst>
            </p:cNvPr>
            <p:cNvSpPr txBox="1"/>
            <p:nvPr/>
          </p:nvSpPr>
          <p:spPr>
            <a:xfrm>
              <a:off x="5001396" y="2813202"/>
              <a:ext cx="570714" cy="287056"/>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JAK2</a:t>
              </a:r>
            </a:p>
          </p:txBody>
        </p:sp>
      </p:grpSp>
      <p:sp>
        <p:nvSpPr>
          <p:cNvPr id="1088" name="Oval 1087">
            <a:extLst>
              <a:ext uri="{FF2B5EF4-FFF2-40B4-BE49-F238E27FC236}">
                <a16:creationId xmlns:a16="http://schemas.microsoft.com/office/drawing/2014/main" id="{914938D9-6F2C-49ED-8FF4-E0D2802F24BC}"/>
              </a:ext>
            </a:extLst>
          </p:cNvPr>
          <p:cNvSpPr/>
          <p:nvPr/>
        </p:nvSpPr>
        <p:spPr>
          <a:xfrm>
            <a:off x="3445074" y="3154815"/>
            <a:ext cx="92869" cy="125016"/>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sp>
        <p:nvSpPr>
          <p:cNvPr id="1089" name="Oval 1088">
            <a:extLst>
              <a:ext uri="{FF2B5EF4-FFF2-40B4-BE49-F238E27FC236}">
                <a16:creationId xmlns:a16="http://schemas.microsoft.com/office/drawing/2014/main" id="{DB3F60E0-C3AE-4765-9C9C-455C361AD948}"/>
              </a:ext>
            </a:extLst>
          </p:cNvPr>
          <p:cNvSpPr/>
          <p:nvPr/>
        </p:nvSpPr>
        <p:spPr>
          <a:xfrm>
            <a:off x="3965676" y="3153625"/>
            <a:ext cx="92869" cy="123825"/>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grpSp>
        <p:nvGrpSpPr>
          <p:cNvPr id="193" name="Group 1089">
            <a:extLst>
              <a:ext uri="{FF2B5EF4-FFF2-40B4-BE49-F238E27FC236}">
                <a16:creationId xmlns:a16="http://schemas.microsoft.com/office/drawing/2014/main" id="{0EFCE30D-66C2-46DB-B9ED-4F86E1E84849}"/>
              </a:ext>
            </a:extLst>
          </p:cNvPr>
          <p:cNvGrpSpPr>
            <a:grpSpLocks/>
          </p:cNvGrpSpPr>
          <p:nvPr/>
        </p:nvGrpSpPr>
        <p:grpSpPr bwMode="auto">
          <a:xfrm>
            <a:off x="3485259" y="3658278"/>
            <a:ext cx="252710" cy="179785"/>
            <a:chOff x="684943" y="3608965"/>
            <a:chExt cx="449425" cy="178307"/>
          </a:xfrm>
        </p:grpSpPr>
        <p:sp>
          <p:nvSpPr>
            <p:cNvPr id="1091" name="Freeform 13">
              <a:extLst>
                <a:ext uri="{FF2B5EF4-FFF2-40B4-BE49-F238E27FC236}">
                  <a16:creationId xmlns:a16="http://schemas.microsoft.com/office/drawing/2014/main" id="{217FC2C7-50F5-4218-86C1-85C2F3C3BDDB}"/>
                </a:ext>
              </a:extLst>
            </p:cNvPr>
            <p:cNvSpPr>
              <a:spLocks/>
            </p:cNvSpPr>
            <p:nvPr/>
          </p:nvSpPr>
          <p:spPr bwMode="auto">
            <a:xfrm>
              <a:off x="684943" y="3608965"/>
              <a:ext cx="449425" cy="178307"/>
            </a:xfrm>
            <a:prstGeom prst="roundRect">
              <a:avLst/>
            </a:prstGeom>
            <a:solidFill>
              <a:schemeClr val="accent6">
                <a:lumMod val="75000"/>
              </a:schemeClr>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1092" name="TextBox 1091">
              <a:extLst>
                <a:ext uri="{FF2B5EF4-FFF2-40B4-BE49-F238E27FC236}">
                  <a16:creationId xmlns:a16="http://schemas.microsoft.com/office/drawing/2014/main" id="{4908EA9F-6F5A-4B11-A718-95AF747080DF}"/>
                </a:ext>
              </a:extLst>
            </p:cNvPr>
            <p:cNvSpPr txBox="1"/>
            <p:nvPr/>
          </p:nvSpPr>
          <p:spPr>
            <a:xfrm>
              <a:off x="704000" y="3618412"/>
              <a:ext cx="411311" cy="145244"/>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STAT5</a:t>
              </a:r>
            </a:p>
          </p:txBody>
        </p:sp>
      </p:grpSp>
      <p:grpSp>
        <p:nvGrpSpPr>
          <p:cNvPr id="194" name="Group 1098">
            <a:extLst>
              <a:ext uri="{FF2B5EF4-FFF2-40B4-BE49-F238E27FC236}">
                <a16:creationId xmlns:a16="http://schemas.microsoft.com/office/drawing/2014/main" id="{0DC35DCE-E49D-46B5-B027-AEA8113497EE}"/>
              </a:ext>
            </a:extLst>
          </p:cNvPr>
          <p:cNvGrpSpPr/>
          <p:nvPr/>
        </p:nvGrpSpPr>
        <p:grpSpPr>
          <a:xfrm>
            <a:off x="2511530" y="3522090"/>
            <a:ext cx="252802" cy="133730"/>
            <a:chOff x="684943" y="3608965"/>
            <a:chExt cx="449425" cy="178307"/>
          </a:xfrm>
          <a:solidFill>
            <a:schemeClr val="accent4">
              <a:lumMod val="75000"/>
            </a:schemeClr>
          </a:solidFill>
        </p:grpSpPr>
        <p:sp>
          <p:nvSpPr>
            <p:cNvPr id="1100" name="Freeform 13">
              <a:extLst>
                <a:ext uri="{FF2B5EF4-FFF2-40B4-BE49-F238E27FC236}">
                  <a16:creationId xmlns:a16="http://schemas.microsoft.com/office/drawing/2014/main" id="{D094EA44-F828-4F57-89B3-13C5E1F6D890}"/>
                </a:ext>
              </a:extLst>
            </p:cNvPr>
            <p:cNvSpPr>
              <a:spLocks/>
            </p:cNvSpPr>
            <p:nvPr/>
          </p:nvSpPr>
          <p:spPr bwMode="auto">
            <a:xfrm>
              <a:off x="684943" y="3608965"/>
              <a:ext cx="449425" cy="178307"/>
            </a:xfrm>
            <a:prstGeom prst="roundRect">
              <a:avLst/>
            </a:prstGeom>
            <a:grp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1101" name="TextBox 1100">
              <a:extLst>
                <a:ext uri="{FF2B5EF4-FFF2-40B4-BE49-F238E27FC236}">
                  <a16:creationId xmlns:a16="http://schemas.microsoft.com/office/drawing/2014/main" id="{6D797337-CDAB-43C6-81F8-31BECE255098}"/>
                </a:ext>
              </a:extLst>
            </p:cNvPr>
            <p:cNvSpPr txBox="1"/>
            <p:nvPr/>
          </p:nvSpPr>
          <p:spPr>
            <a:xfrm>
              <a:off x="703335" y="3618382"/>
              <a:ext cx="411834" cy="144696"/>
            </a:xfrm>
            <a:prstGeom prst="rect">
              <a:avLst/>
            </a:prstGeom>
            <a:grp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STAT1</a:t>
              </a:r>
            </a:p>
          </p:txBody>
        </p:sp>
      </p:grpSp>
      <p:grpSp>
        <p:nvGrpSpPr>
          <p:cNvPr id="195" name="Group 1109">
            <a:extLst>
              <a:ext uri="{FF2B5EF4-FFF2-40B4-BE49-F238E27FC236}">
                <a16:creationId xmlns:a16="http://schemas.microsoft.com/office/drawing/2014/main" id="{6E061C1F-4822-421F-9A6E-D1CD4891B8A5}"/>
              </a:ext>
            </a:extLst>
          </p:cNvPr>
          <p:cNvGrpSpPr>
            <a:grpSpLocks/>
          </p:cNvGrpSpPr>
          <p:nvPr/>
        </p:nvGrpSpPr>
        <p:grpSpPr bwMode="auto">
          <a:xfrm>
            <a:off x="2506565" y="3711856"/>
            <a:ext cx="252710" cy="136922"/>
            <a:chOff x="684943" y="3608965"/>
            <a:chExt cx="449425" cy="178307"/>
          </a:xfrm>
        </p:grpSpPr>
        <p:sp>
          <p:nvSpPr>
            <p:cNvPr id="1111" name="Freeform 13">
              <a:extLst>
                <a:ext uri="{FF2B5EF4-FFF2-40B4-BE49-F238E27FC236}">
                  <a16:creationId xmlns:a16="http://schemas.microsoft.com/office/drawing/2014/main" id="{6ABEB497-700E-4651-9C89-058294A234BA}"/>
                </a:ext>
              </a:extLst>
            </p:cNvPr>
            <p:cNvSpPr>
              <a:spLocks/>
            </p:cNvSpPr>
            <p:nvPr/>
          </p:nvSpPr>
          <p:spPr bwMode="auto">
            <a:xfrm>
              <a:off x="684943" y="3608965"/>
              <a:ext cx="449425" cy="178307"/>
            </a:xfrm>
            <a:prstGeom prst="roundRect">
              <a:avLst/>
            </a:prstGeom>
            <a:solidFill>
              <a:schemeClr val="accent4">
                <a:lumMod val="40000"/>
                <a:lumOff val="60000"/>
              </a:schemeClr>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1112" name="TextBox 1111">
              <a:extLst>
                <a:ext uri="{FF2B5EF4-FFF2-40B4-BE49-F238E27FC236}">
                  <a16:creationId xmlns:a16="http://schemas.microsoft.com/office/drawing/2014/main" id="{CC19AAE6-9AD9-4B13-869E-0B90AC96BDEE}"/>
                </a:ext>
              </a:extLst>
            </p:cNvPr>
            <p:cNvSpPr txBox="1"/>
            <p:nvPr/>
          </p:nvSpPr>
          <p:spPr>
            <a:xfrm>
              <a:off x="704000" y="3644626"/>
              <a:ext cx="411311" cy="105434"/>
            </a:xfrm>
            <a:prstGeom prst="rect">
              <a:avLst/>
            </a:prstGeom>
            <a:noFill/>
          </p:spPr>
          <p:txBody>
            <a:bodyPr wrap="none" anchor="ctr"/>
            <a:lstStyle/>
            <a:p>
              <a:pPr algn="ctr" defTabSz="685800">
                <a:defRPr/>
              </a:pPr>
              <a:r>
                <a:rPr lang="en-GB" sz="675" dirty="0">
                  <a:solidFill>
                    <a:prstClr val="black"/>
                  </a:solidFill>
                  <a:latin typeface="Calibri" panose="020F0502020204030204"/>
                  <a:cs typeface="Arial" panose="020B0604020202020204" pitchFamily="34" charset="0"/>
                </a:rPr>
                <a:t>STAT3</a:t>
              </a:r>
            </a:p>
          </p:txBody>
        </p:sp>
      </p:grpSp>
      <p:grpSp>
        <p:nvGrpSpPr>
          <p:cNvPr id="196" name="Group 1112">
            <a:extLst>
              <a:ext uri="{FF2B5EF4-FFF2-40B4-BE49-F238E27FC236}">
                <a16:creationId xmlns:a16="http://schemas.microsoft.com/office/drawing/2014/main" id="{63AE001A-3450-4C4B-A527-01E4563BFEF9}"/>
              </a:ext>
            </a:extLst>
          </p:cNvPr>
          <p:cNvGrpSpPr>
            <a:grpSpLocks/>
          </p:cNvGrpSpPr>
          <p:nvPr/>
        </p:nvGrpSpPr>
        <p:grpSpPr bwMode="auto">
          <a:xfrm>
            <a:off x="1530550" y="2966698"/>
            <a:ext cx="201811" cy="270272"/>
            <a:chOff x="3911308" y="3209970"/>
            <a:chExt cx="359441" cy="359441"/>
          </a:xfrm>
        </p:grpSpPr>
        <p:sp>
          <p:nvSpPr>
            <p:cNvPr id="1114" name="Oval 12">
              <a:extLst>
                <a:ext uri="{FF2B5EF4-FFF2-40B4-BE49-F238E27FC236}">
                  <a16:creationId xmlns:a16="http://schemas.microsoft.com/office/drawing/2014/main" id="{0104A6C1-9D60-4B3C-BDBA-EE6BF89C4716}"/>
                </a:ext>
              </a:extLst>
            </p:cNvPr>
            <p:cNvSpPr>
              <a:spLocks noChangeArrowheads="1"/>
            </p:cNvSpPr>
            <p:nvPr/>
          </p:nvSpPr>
          <p:spPr bwMode="auto">
            <a:xfrm>
              <a:off x="3911308" y="3209970"/>
              <a:ext cx="359441" cy="35944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1115" name="TextBox 1114">
              <a:extLst>
                <a:ext uri="{FF2B5EF4-FFF2-40B4-BE49-F238E27FC236}">
                  <a16:creationId xmlns:a16="http://schemas.microsoft.com/office/drawing/2014/main" id="{9CAEFD72-8711-4271-B286-4CBEDC4E37D6}"/>
                </a:ext>
              </a:extLst>
            </p:cNvPr>
            <p:cNvSpPr txBox="1"/>
            <p:nvPr/>
          </p:nvSpPr>
          <p:spPr>
            <a:xfrm>
              <a:off x="3911308" y="3292309"/>
              <a:ext cx="359441" cy="180512"/>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JAK1</a:t>
              </a:r>
            </a:p>
          </p:txBody>
        </p:sp>
      </p:grpSp>
      <p:grpSp>
        <p:nvGrpSpPr>
          <p:cNvPr id="197" name="Group 1115">
            <a:extLst>
              <a:ext uri="{FF2B5EF4-FFF2-40B4-BE49-F238E27FC236}">
                <a16:creationId xmlns:a16="http://schemas.microsoft.com/office/drawing/2014/main" id="{AA6FE22E-943C-4BB0-966E-007E335FB067}"/>
              </a:ext>
            </a:extLst>
          </p:cNvPr>
          <p:cNvGrpSpPr>
            <a:grpSpLocks/>
          </p:cNvGrpSpPr>
          <p:nvPr/>
        </p:nvGrpSpPr>
        <p:grpSpPr bwMode="auto">
          <a:xfrm>
            <a:off x="1512691" y="3241731"/>
            <a:ext cx="252710" cy="133350"/>
            <a:chOff x="684943" y="3608965"/>
            <a:chExt cx="449425" cy="178307"/>
          </a:xfrm>
        </p:grpSpPr>
        <p:sp>
          <p:nvSpPr>
            <p:cNvPr id="1117" name="Freeform 13">
              <a:extLst>
                <a:ext uri="{FF2B5EF4-FFF2-40B4-BE49-F238E27FC236}">
                  <a16:creationId xmlns:a16="http://schemas.microsoft.com/office/drawing/2014/main" id="{2700FEA8-3E1B-4446-B615-7D8DBAE37D6D}"/>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1118" name="TextBox 1117">
              <a:extLst>
                <a:ext uri="{FF2B5EF4-FFF2-40B4-BE49-F238E27FC236}">
                  <a16:creationId xmlns:a16="http://schemas.microsoft.com/office/drawing/2014/main" id="{BD84DF12-F91E-4AEB-8419-C71CEA2C20C4}"/>
                </a:ext>
              </a:extLst>
            </p:cNvPr>
            <p:cNvSpPr txBox="1"/>
            <p:nvPr/>
          </p:nvSpPr>
          <p:spPr>
            <a:xfrm>
              <a:off x="704000" y="3618517"/>
              <a:ext cx="411311" cy="144874"/>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198" name="Group 1118">
            <a:extLst>
              <a:ext uri="{FF2B5EF4-FFF2-40B4-BE49-F238E27FC236}">
                <a16:creationId xmlns:a16="http://schemas.microsoft.com/office/drawing/2014/main" id="{F88E4619-6C5A-49C2-BD16-B7CD8E0CEB57}"/>
              </a:ext>
            </a:extLst>
          </p:cNvPr>
          <p:cNvGrpSpPr>
            <a:grpSpLocks/>
          </p:cNvGrpSpPr>
          <p:nvPr/>
        </p:nvGrpSpPr>
        <p:grpSpPr bwMode="auto">
          <a:xfrm>
            <a:off x="1812728" y="3239352"/>
            <a:ext cx="252710" cy="134540"/>
            <a:chOff x="684943" y="3608965"/>
            <a:chExt cx="449425" cy="178307"/>
          </a:xfrm>
        </p:grpSpPr>
        <p:sp>
          <p:nvSpPr>
            <p:cNvPr id="1120" name="Freeform 13">
              <a:extLst>
                <a:ext uri="{FF2B5EF4-FFF2-40B4-BE49-F238E27FC236}">
                  <a16:creationId xmlns:a16="http://schemas.microsoft.com/office/drawing/2014/main" id="{496CEB43-5EB2-4512-BDA9-68F32A0DB2CA}"/>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1121" name="TextBox 1120">
              <a:extLst>
                <a:ext uri="{FF2B5EF4-FFF2-40B4-BE49-F238E27FC236}">
                  <a16:creationId xmlns:a16="http://schemas.microsoft.com/office/drawing/2014/main" id="{2243EF1B-E14E-4760-92D2-C4074F123CBD}"/>
                </a:ext>
              </a:extLst>
            </p:cNvPr>
            <p:cNvSpPr txBox="1"/>
            <p:nvPr/>
          </p:nvSpPr>
          <p:spPr>
            <a:xfrm>
              <a:off x="704000" y="3618433"/>
              <a:ext cx="411311" cy="145171"/>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grpSp>
        <p:nvGrpSpPr>
          <p:cNvPr id="199" name="Group 1121">
            <a:extLst>
              <a:ext uri="{FF2B5EF4-FFF2-40B4-BE49-F238E27FC236}">
                <a16:creationId xmlns:a16="http://schemas.microsoft.com/office/drawing/2014/main" id="{7DD2787D-8485-4DF7-9145-A2C259A6DD9E}"/>
              </a:ext>
            </a:extLst>
          </p:cNvPr>
          <p:cNvGrpSpPr>
            <a:grpSpLocks/>
          </p:cNvGrpSpPr>
          <p:nvPr/>
        </p:nvGrpSpPr>
        <p:grpSpPr bwMode="auto">
          <a:xfrm>
            <a:off x="1830588" y="2957171"/>
            <a:ext cx="216098" cy="267891"/>
            <a:chOff x="5001396" y="2702614"/>
            <a:chExt cx="570714" cy="529407"/>
          </a:xfrm>
        </p:grpSpPr>
        <p:sp>
          <p:nvSpPr>
            <p:cNvPr id="1123" name="Oval 11">
              <a:extLst>
                <a:ext uri="{FF2B5EF4-FFF2-40B4-BE49-F238E27FC236}">
                  <a16:creationId xmlns:a16="http://schemas.microsoft.com/office/drawing/2014/main" id="{45E3441E-74B0-4564-AECD-25B695F70489}"/>
                </a:ext>
              </a:extLst>
            </p:cNvPr>
            <p:cNvSpPr>
              <a:spLocks noChangeArrowheads="1"/>
            </p:cNvSpPr>
            <p:nvPr/>
          </p:nvSpPr>
          <p:spPr bwMode="auto">
            <a:xfrm>
              <a:off x="5017905" y="2702614"/>
              <a:ext cx="528264" cy="52940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1124" name="TextBox 1123">
              <a:extLst>
                <a:ext uri="{FF2B5EF4-FFF2-40B4-BE49-F238E27FC236}">
                  <a16:creationId xmlns:a16="http://schemas.microsoft.com/office/drawing/2014/main" id="{80134C0A-7F66-45DF-8927-767529593149}"/>
                </a:ext>
              </a:extLst>
            </p:cNvPr>
            <p:cNvSpPr txBox="1"/>
            <p:nvPr/>
          </p:nvSpPr>
          <p:spPr>
            <a:xfrm>
              <a:off x="5001396" y="2813202"/>
              <a:ext cx="570714" cy="287056"/>
            </a:xfrm>
            <a:prstGeom prst="rect">
              <a:avLst/>
            </a:prstGeom>
            <a:noFill/>
          </p:spPr>
          <p:txBody>
            <a:bodyPr wrap="none" anchor="ctr"/>
            <a:lstStyle/>
            <a:p>
              <a:pPr algn="ctr" defTabSz="685800">
                <a:defRPr/>
              </a:pPr>
              <a:r>
                <a:rPr lang="en-GB" sz="750" dirty="0">
                  <a:solidFill>
                    <a:srgbClr val="FFFFFF"/>
                  </a:solidFill>
                  <a:latin typeface="Calibri" panose="020F0502020204030204"/>
                  <a:cs typeface="Arial" panose="020B0604020202020204" pitchFamily="34" charset="0"/>
                </a:rPr>
                <a:t>JAK3</a:t>
              </a:r>
            </a:p>
          </p:txBody>
        </p:sp>
      </p:grpSp>
      <p:sp>
        <p:nvSpPr>
          <p:cNvPr id="1125" name="Oval 1124">
            <a:extLst>
              <a:ext uri="{FF2B5EF4-FFF2-40B4-BE49-F238E27FC236}">
                <a16:creationId xmlns:a16="http://schemas.microsoft.com/office/drawing/2014/main" id="{9A64DA6C-C7FC-41E1-AF27-4280060A308C}"/>
              </a:ext>
            </a:extLst>
          </p:cNvPr>
          <p:cNvSpPr/>
          <p:nvPr/>
        </p:nvSpPr>
        <p:spPr>
          <a:xfrm>
            <a:off x="1472508" y="3145290"/>
            <a:ext cx="93761" cy="125016"/>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sp>
        <p:nvSpPr>
          <p:cNvPr id="1126" name="Oval 1125">
            <a:extLst>
              <a:ext uri="{FF2B5EF4-FFF2-40B4-BE49-F238E27FC236}">
                <a16:creationId xmlns:a16="http://schemas.microsoft.com/office/drawing/2014/main" id="{11DCC794-7D4D-4C01-AF6A-F86722F5CC32}"/>
              </a:ext>
            </a:extLst>
          </p:cNvPr>
          <p:cNvSpPr/>
          <p:nvPr/>
        </p:nvSpPr>
        <p:spPr>
          <a:xfrm>
            <a:off x="1993106" y="3144100"/>
            <a:ext cx="93762" cy="123825"/>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grpSp>
        <p:nvGrpSpPr>
          <p:cNvPr id="200" name="Group 1126">
            <a:extLst>
              <a:ext uri="{FF2B5EF4-FFF2-40B4-BE49-F238E27FC236}">
                <a16:creationId xmlns:a16="http://schemas.microsoft.com/office/drawing/2014/main" id="{06561D48-DACF-4FB4-9C46-74F43D65070A}"/>
              </a:ext>
            </a:extLst>
          </p:cNvPr>
          <p:cNvGrpSpPr>
            <a:grpSpLocks/>
          </p:cNvGrpSpPr>
          <p:nvPr/>
        </p:nvGrpSpPr>
        <p:grpSpPr bwMode="auto">
          <a:xfrm>
            <a:off x="1525192" y="3716618"/>
            <a:ext cx="252710" cy="133350"/>
            <a:chOff x="684943" y="3608965"/>
            <a:chExt cx="449425" cy="178307"/>
          </a:xfrm>
        </p:grpSpPr>
        <p:sp>
          <p:nvSpPr>
            <p:cNvPr id="1128" name="Freeform 13">
              <a:extLst>
                <a:ext uri="{FF2B5EF4-FFF2-40B4-BE49-F238E27FC236}">
                  <a16:creationId xmlns:a16="http://schemas.microsoft.com/office/drawing/2014/main" id="{D9D611DB-62AC-4350-8C29-45759ADE3747}"/>
                </a:ext>
              </a:extLst>
            </p:cNvPr>
            <p:cNvSpPr>
              <a:spLocks/>
            </p:cNvSpPr>
            <p:nvPr/>
          </p:nvSpPr>
          <p:spPr bwMode="auto">
            <a:xfrm>
              <a:off x="684943" y="3608965"/>
              <a:ext cx="449425" cy="178307"/>
            </a:xfrm>
            <a:prstGeom prst="roundRect">
              <a:avLst/>
            </a:prstGeom>
            <a:solidFill>
              <a:schemeClr val="accent4">
                <a:lumMod val="40000"/>
                <a:lumOff val="60000"/>
              </a:schemeClr>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1129" name="TextBox 1128">
              <a:extLst>
                <a:ext uri="{FF2B5EF4-FFF2-40B4-BE49-F238E27FC236}">
                  <a16:creationId xmlns:a16="http://schemas.microsoft.com/office/drawing/2014/main" id="{44F11B9B-BB99-426A-944E-71C75C21065D}"/>
                </a:ext>
              </a:extLst>
            </p:cNvPr>
            <p:cNvSpPr txBox="1"/>
            <p:nvPr/>
          </p:nvSpPr>
          <p:spPr>
            <a:xfrm>
              <a:off x="704000" y="3618517"/>
              <a:ext cx="411311" cy="144874"/>
            </a:xfrm>
            <a:prstGeom prst="rect">
              <a:avLst/>
            </a:prstGeom>
            <a:noFill/>
          </p:spPr>
          <p:txBody>
            <a:bodyPr wrap="none" anchor="ctr"/>
            <a:lstStyle/>
            <a:p>
              <a:pPr algn="ctr" defTabSz="685800">
                <a:defRPr/>
              </a:pPr>
              <a:r>
                <a:rPr lang="en-GB" sz="675" dirty="0">
                  <a:solidFill>
                    <a:prstClr val="black"/>
                  </a:solidFill>
                  <a:latin typeface="Calibri" panose="020F0502020204030204"/>
                  <a:cs typeface="Arial" panose="020B0604020202020204" pitchFamily="34" charset="0"/>
                </a:rPr>
                <a:t>STAT3</a:t>
              </a:r>
            </a:p>
          </p:txBody>
        </p:sp>
      </p:grpSp>
      <p:grpSp>
        <p:nvGrpSpPr>
          <p:cNvPr id="201" name="Group 1129">
            <a:extLst>
              <a:ext uri="{FF2B5EF4-FFF2-40B4-BE49-F238E27FC236}">
                <a16:creationId xmlns:a16="http://schemas.microsoft.com/office/drawing/2014/main" id="{B665FC67-1C6D-4FEF-BEAF-39703A6BDDF7}"/>
              </a:ext>
            </a:extLst>
          </p:cNvPr>
          <p:cNvGrpSpPr>
            <a:grpSpLocks/>
          </p:cNvGrpSpPr>
          <p:nvPr/>
        </p:nvGrpSpPr>
        <p:grpSpPr bwMode="auto">
          <a:xfrm>
            <a:off x="1527871" y="3534452"/>
            <a:ext cx="252710" cy="133350"/>
            <a:chOff x="684943" y="3608965"/>
            <a:chExt cx="449425" cy="178307"/>
          </a:xfrm>
        </p:grpSpPr>
        <p:sp>
          <p:nvSpPr>
            <p:cNvPr id="1131" name="Freeform 13">
              <a:extLst>
                <a:ext uri="{FF2B5EF4-FFF2-40B4-BE49-F238E27FC236}">
                  <a16:creationId xmlns:a16="http://schemas.microsoft.com/office/drawing/2014/main" id="{585852FB-A065-405C-B85D-5BFE39570C34}"/>
                </a:ext>
              </a:extLst>
            </p:cNvPr>
            <p:cNvSpPr>
              <a:spLocks/>
            </p:cNvSpPr>
            <p:nvPr/>
          </p:nvSpPr>
          <p:spPr bwMode="auto">
            <a:xfrm>
              <a:off x="684943" y="3608965"/>
              <a:ext cx="449425" cy="178307"/>
            </a:xfrm>
            <a:prstGeom prst="roundRect">
              <a:avLst/>
            </a:prstGeom>
            <a:solidFill>
              <a:schemeClr val="accent4"/>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1132" name="TextBox 1131">
              <a:extLst>
                <a:ext uri="{FF2B5EF4-FFF2-40B4-BE49-F238E27FC236}">
                  <a16:creationId xmlns:a16="http://schemas.microsoft.com/office/drawing/2014/main" id="{D372F35F-3620-47B8-9E31-07BF181CAB59}"/>
                </a:ext>
              </a:extLst>
            </p:cNvPr>
            <p:cNvSpPr txBox="1"/>
            <p:nvPr/>
          </p:nvSpPr>
          <p:spPr>
            <a:xfrm>
              <a:off x="704000" y="3618517"/>
              <a:ext cx="411311" cy="144875"/>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STAT1</a:t>
              </a:r>
            </a:p>
          </p:txBody>
        </p:sp>
      </p:grpSp>
      <p:grpSp>
        <p:nvGrpSpPr>
          <p:cNvPr id="202" name="Group 1132">
            <a:extLst>
              <a:ext uri="{FF2B5EF4-FFF2-40B4-BE49-F238E27FC236}">
                <a16:creationId xmlns:a16="http://schemas.microsoft.com/office/drawing/2014/main" id="{09A2AFAC-B706-4D7B-AF69-B0F534132ED6}"/>
              </a:ext>
            </a:extLst>
          </p:cNvPr>
          <p:cNvGrpSpPr>
            <a:grpSpLocks/>
          </p:cNvGrpSpPr>
          <p:nvPr/>
        </p:nvGrpSpPr>
        <p:grpSpPr bwMode="auto">
          <a:xfrm>
            <a:off x="1527871" y="3899975"/>
            <a:ext cx="252710" cy="133350"/>
            <a:chOff x="684943" y="3608965"/>
            <a:chExt cx="449425" cy="178307"/>
          </a:xfrm>
        </p:grpSpPr>
        <p:sp>
          <p:nvSpPr>
            <p:cNvPr id="1134" name="Freeform 13">
              <a:extLst>
                <a:ext uri="{FF2B5EF4-FFF2-40B4-BE49-F238E27FC236}">
                  <a16:creationId xmlns:a16="http://schemas.microsoft.com/office/drawing/2014/main" id="{9C95AC8E-EEA6-4978-A3F5-88CEB3536F90}"/>
                </a:ext>
              </a:extLst>
            </p:cNvPr>
            <p:cNvSpPr>
              <a:spLocks/>
            </p:cNvSpPr>
            <p:nvPr/>
          </p:nvSpPr>
          <p:spPr bwMode="auto">
            <a:xfrm>
              <a:off x="684943" y="3608965"/>
              <a:ext cx="449425" cy="178307"/>
            </a:xfrm>
            <a:prstGeom prst="roundRect">
              <a:avLst/>
            </a:prstGeom>
            <a:solidFill>
              <a:schemeClr val="accent6">
                <a:lumMod val="75000"/>
              </a:schemeClr>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1135" name="TextBox 1134">
              <a:extLst>
                <a:ext uri="{FF2B5EF4-FFF2-40B4-BE49-F238E27FC236}">
                  <a16:creationId xmlns:a16="http://schemas.microsoft.com/office/drawing/2014/main" id="{F0D760EF-7EBE-4871-8D1D-C6B0A75A6270}"/>
                </a:ext>
              </a:extLst>
            </p:cNvPr>
            <p:cNvSpPr txBox="1"/>
            <p:nvPr/>
          </p:nvSpPr>
          <p:spPr>
            <a:xfrm>
              <a:off x="704000" y="3618517"/>
              <a:ext cx="411311" cy="144874"/>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STAT5</a:t>
              </a:r>
            </a:p>
          </p:txBody>
        </p:sp>
      </p:grpSp>
      <p:sp>
        <p:nvSpPr>
          <p:cNvPr id="1136" name="TextBox 1135">
            <a:extLst>
              <a:ext uri="{FF2B5EF4-FFF2-40B4-BE49-F238E27FC236}">
                <a16:creationId xmlns:a16="http://schemas.microsoft.com/office/drawing/2014/main" id="{D1856E71-1656-42C2-B90C-F0D044FB8645}"/>
              </a:ext>
            </a:extLst>
          </p:cNvPr>
          <p:cNvSpPr txBox="1"/>
          <p:nvPr/>
        </p:nvSpPr>
        <p:spPr>
          <a:xfrm>
            <a:off x="3479007" y="4571489"/>
            <a:ext cx="607219" cy="267890"/>
          </a:xfrm>
          <a:prstGeom prst="rect">
            <a:avLst/>
          </a:prstGeom>
          <a:noFill/>
        </p:spPr>
        <p:txBody>
          <a:bodyPr anchor="ctr"/>
          <a:lstStyle/>
          <a:p>
            <a:pPr algn="ctr" defTabSz="685800">
              <a:defRPr/>
            </a:pPr>
            <a:r>
              <a:rPr lang="en-US" sz="750" dirty="0">
                <a:solidFill>
                  <a:srgbClr val="3333CC">
                    <a:lumMod val="50000"/>
                  </a:srgbClr>
                </a:solidFill>
                <a:latin typeface="Calibri Light" panose="020F0302020204030204"/>
                <a:cs typeface="Arial" panose="020B0604020202020204" pitchFamily="34" charset="0"/>
              </a:rPr>
              <a:t>Transcription</a:t>
            </a:r>
            <a:endParaRPr lang="en-GB" sz="750" dirty="0">
              <a:solidFill>
                <a:srgbClr val="3333CC">
                  <a:lumMod val="50000"/>
                </a:srgbClr>
              </a:solidFill>
              <a:latin typeface="Calibri Light" panose="020F0302020204030204"/>
              <a:cs typeface="Arial" panose="020B0604020202020204" pitchFamily="34" charset="0"/>
            </a:endParaRPr>
          </a:p>
        </p:txBody>
      </p:sp>
      <p:sp>
        <p:nvSpPr>
          <p:cNvPr id="1137" name="TextBox 1136">
            <a:extLst>
              <a:ext uri="{FF2B5EF4-FFF2-40B4-BE49-F238E27FC236}">
                <a16:creationId xmlns:a16="http://schemas.microsoft.com/office/drawing/2014/main" id="{7E980331-463F-4C3C-BCC6-DA9857C646EB}"/>
              </a:ext>
            </a:extLst>
          </p:cNvPr>
          <p:cNvSpPr txBox="1"/>
          <p:nvPr/>
        </p:nvSpPr>
        <p:spPr>
          <a:xfrm>
            <a:off x="1861840" y="3576127"/>
            <a:ext cx="549176" cy="383381"/>
          </a:xfrm>
          <a:prstGeom prst="rect">
            <a:avLst/>
          </a:prstGeom>
          <a:solidFill>
            <a:schemeClr val="bg1">
              <a:alpha val="54000"/>
            </a:schemeClr>
          </a:solidFill>
        </p:spPr>
        <p:txBody>
          <a:bodyPr tIns="0" rIns="34290" bIns="0" anchor="ctr"/>
          <a:lstStyle/>
          <a:p>
            <a:pPr defTabSz="685800">
              <a:defRPr/>
            </a:pPr>
            <a:r>
              <a:rPr lang="en-US" sz="675" dirty="0">
                <a:solidFill>
                  <a:srgbClr val="3333CC">
                    <a:lumMod val="50000"/>
                  </a:srgbClr>
                </a:solidFill>
                <a:latin typeface="Calibri" panose="020F0502020204030204"/>
                <a:cs typeface="Arial" panose="020B0604020202020204" pitchFamily="34" charset="0"/>
              </a:rPr>
              <a:t>Lymphocyte proliferation and homeostasis</a:t>
            </a:r>
            <a:endParaRPr lang="en-GB" sz="675" dirty="0">
              <a:solidFill>
                <a:srgbClr val="3333CC">
                  <a:lumMod val="50000"/>
                </a:srgbClr>
              </a:solidFill>
              <a:latin typeface="Calibri" panose="020F0502020204030204"/>
              <a:cs typeface="Arial" panose="020B0604020202020204" pitchFamily="34" charset="0"/>
            </a:endParaRPr>
          </a:p>
        </p:txBody>
      </p:sp>
      <p:sp>
        <p:nvSpPr>
          <p:cNvPr id="1144" name="TextBox 1143">
            <a:extLst>
              <a:ext uri="{FF2B5EF4-FFF2-40B4-BE49-F238E27FC236}">
                <a16:creationId xmlns:a16="http://schemas.microsoft.com/office/drawing/2014/main" id="{85187E05-75D6-4ECC-80BE-3E8844E4E60B}"/>
              </a:ext>
            </a:extLst>
          </p:cNvPr>
          <p:cNvSpPr txBox="1"/>
          <p:nvPr/>
        </p:nvSpPr>
        <p:spPr>
          <a:xfrm>
            <a:off x="2839641" y="3580887"/>
            <a:ext cx="540247" cy="419100"/>
          </a:xfrm>
          <a:prstGeom prst="rect">
            <a:avLst/>
          </a:prstGeom>
          <a:solidFill>
            <a:schemeClr val="bg1">
              <a:alpha val="54000"/>
            </a:schemeClr>
          </a:solidFill>
        </p:spPr>
        <p:txBody>
          <a:bodyPr tIns="0" rIns="34290" bIns="0" anchor="ctr"/>
          <a:lstStyle/>
          <a:p>
            <a:pPr marL="85725" indent="-85725" defTabSz="685800">
              <a:buFont typeface="Arial" panose="020B0604020202020204" pitchFamily="34" charset="0"/>
              <a:buChar char="•"/>
              <a:defRPr/>
            </a:pPr>
            <a:r>
              <a:rPr lang="en-US" sz="675" dirty="0">
                <a:solidFill>
                  <a:srgbClr val="3333CC">
                    <a:lumMod val="50000"/>
                  </a:srgbClr>
                </a:solidFill>
                <a:latin typeface="Calibri" panose="020F0502020204030204"/>
                <a:cs typeface="Arial" panose="020B0604020202020204" pitchFamily="34" charset="0"/>
              </a:rPr>
              <a:t>Keratinocytes → Barrier↓</a:t>
            </a:r>
          </a:p>
          <a:p>
            <a:pPr marL="85725" indent="-85725" defTabSz="685800">
              <a:buFont typeface="Arial" panose="020B0604020202020204" pitchFamily="34" charset="0"/>
              <a:buChar char="•"/>
              <a:defRPr/>
            </a:pPr>
            <a:r>
              <a:rPr lang="en-US" sz="675" dirty="0">
                <a:solidFill>
                  <a:srgbClr val="3333CC">
                    <a:lumMod val="50000"/>
                  </a:srgbClr>
                </a:solidFill>
                <a:latin typeface="Calibri" panose="020F0502020204030204"/>
                <a:cs typeface="Arial" panose="020B0604020202020204" pitchFamily="34" charset="0"/>
              </a:rPr>
              <a:t>Nerves → Pruritus</a:t>
            </a:r>
          </a:p>
        </p:txBody>
      </p:sp>
      <p:sp>
        <p:nvSpPr>
          <p:cNvPr id="1145" name="TextBox 1144">
            <a:extLst>
              <a:ext uri="{FF2B5EF4-FFF2-40B4-BE49-F238E27FC236}">
                <a16:creationId xmlns:a16="http://schemas.microsoft.com/office/drawing/2014/main" id="{C88DFC2C-5051-4990-A570-BD0D0E622EC7}"/>
              </a:ext>
            </a:extLst>
          </p:cNvPr>
          <p:cNvSpPr txBox="1"/>
          <p:nvPr/>
        </p:nvSpPr>
        <p:spPr>
          <a:xfrm>
            <a:off x="3822801" y="3497543"/>
            <a:ext cx="550069" cy="446484"/>
          </a:xfrm>
          <a:prstGeom prst="rect">
            <a:avLst/>
          </a:prstGeom>
          <a:solidFill>
            <a:schemeClr val="bg1">
              <a:alpha val="54000"/>
            </a:schemeClr>
          </a:solidFill>
        </p:spPr>
        <p:txBody>
          <a:bodyPr tIns="0" rIns="34290" bIns="0" anchor="ctr"/>
          <a:lstStyle/>
          <a:p>
            <a:pPr marL="85725" indent="-85725" defTabSz="685800">
              <a:buFont typeface="Arial" panose="020B0604020202020204" pitchFamily="34" charset="0"/>
              <a:buChar char="•"/>
              <a:defRPr/>
            </a:pPr>
            <a:r>
              <a:rPr lang="en-US" sz="675" dirty="0">
                <a:solidFill>
                  <a:srgbClr val="3333CC">
                    <a:lumMod val="50000"/>
                  </a:srgbClr>
                </a:solidFill>
                <a:latin typeface="Calibri" panose="020F0502020204030204"/>
                <a:cs typeface="Arial" panose="020B0604020202020204" pitchFamily="34" charset="0"/>
              </a:rPr>
              <a:t>Erythropoiesis</a:t>
            </a:r>
          </a:p>
          <a:p>
            <a:pPr marL="85725" indent="-85725" defTabSz="685800">
              <a:buFont typeface="Arial" panose="020B0604020202020204" pitchFamily="34" charset="0"/>
              <a:buChar char="•"/>
              <a:defRPr/>
            </a:pPr>
            <a:r>
              <a:rPr lang="en-US" sz="675" dirty="0" err="1">
                <a:solidFill>
                  <a:srgbClr val="3333CC">
                    <a:lumMod val="50000"/>
                  </a:srgbClr>
                </a:solidFill>
                <a:latin typeface="Calibri" panose="020F0502020204030204"/>
                <a:cs typeface="Arial" panose="020B0604020202020204" pitchFamily="34" charset="0"/>
              </a:rPr>
              <a:t>Myelopoiesis</a:t>
            </a:r>
            <a:endParaRPr lang="en-US" sz="675" dirty="0">
              <a:solidFill>
                <a:srgbClr val="3333CC">
                  <a:lumMod val="50000"/>
                </a:srgbClr>
              </a:solidFill>
              <a:latin typeface="Calibri" panose="020F0502020204030204"/>
              <a:cs typeface="Arial" panose="020B0604020202020204" pitchFamily="34" charset="0"/>
            </a:endParaRPr>
          </a:p>
          <a:p>
            <a:pPr marL="85725" indent="-85725" defTabSz="685800">
              <a:buFont typeface="Arial" panose="020B0604020202020204" pitchFamily="34" charset="0"/>
              <a:buChar char="•"/>
              <a:defRPr/>
            </a:pPr>
            <a:r>
              <a:rPr lang="en-US" sz="675" dirty="0">
                <a:solidFill>
                  <a:srgbClr val="3333CC">
                    <a:lumMod val="50000"/>
                  </a:srgbClr>
                </a:solidFill>
                <a:latin typeface="Calibri" panose="020F0502020204030204"/>
                <a:cs typeface="Arial" panose="020B0604020202020204" pitchFamily="34" charset="0"/>
              </a:rPr>
              <a:t>Platelet production</a:t>
            </a:r>
            <a:endParaRPr lang="en-GB" sz="675" dirty="0">
              <a:solidFill>
                <a:srgbClr val="3333CC">
                  <a:lumMod val="50000"/>
                </a:srgbClr>
              </a:solidFill>
              <a:latin typeface="Calibri" panose="020F0502020204030204"/>
              <a:cs typeface="Arial" panose="020B0604020202020204" pitchFamily="34" charset="0"/>
            </a:endParaRPr>
          </a:p>
        </p:txBody>
      </p:sp>
      <p:sp>
        <p:nvSpPr>
          <p:cNvPr id="1146" name="TextBox 1145">
            <a:extLst>
              <a:ext uri="{FF2B5EF4-FFF2-40B4-BE49-F238E27FC236}">
                <a16:creationId xmlns:a16="http://schemas.microsoft.com/office/drawing/2014/main" id="{B1095314-AE57-49D9-8036-50E5DFB2804D}"/>
              </a:ext>
            </a:extLst>
          </p:cNvPr>
          <p:cNvSpPr txBox="1"/>
          <p:nvPr/>
        </p:nvSpPr>
        <p:spPr>
          <a:xfrm>
            <a:off x="5067599" y="3615417"/>
            <a:ext cx="495598" cy="298847"/>
          </a:xfrm>
          <a:prstGeom prst="rect">
            <a:avLst/>
          </a:prstGeom>
          <a:solidFill>
            <a:schemeClr val="bg1">
              <a:alpha val="54000"/>
            </a:schemeClr>
          </a:solidFill>
        </p:spPr>
        <p:txBody>
          <a:bodyPr tIns="0" rIns="34290" bIns="0" anchor="ctr"/>
          <a:lstStyle/>
          <a:p>
            <a:pPr defTabSz="685800">
              <a:defRPr/>
            </a:pPr>
            <a:r>
              <a:rPr lang="en-US" sz="675" dirty="0">
                <a:solidFill>
                  <a:srgbClr val="3333CC">
                    <a:lumMod val="50000"/>
                  </a:srgbClr>
                </a:solidFill>
                <a:latin typeface="Calibri" panose="020F0502020204030204"/>
                <a:cs typeface="Arial" panose="020B0604020202020204" pitchFamily="34" charset="0"/>
              </a:rPr>
              <a:t>Innate antiviral defense</a:t>
            </a:r>
            <a:endParaRPr lang="en-GB" sz="675" dirty="0">
              <a:solidFill>
                <a:srgbClr val="3333CC">
                  <a:lumMod val="50000"/>
                </a:srgbClr>
              </a:solidFill>
              <a:latin typeface="Calibri" panose="020F0502020204030204"/>
              <a:cs typeface="Arial" panose="020B0604020202020204" pitchFamily="34" charset="0"/>
            </a:endParaRPr>
          </a:p>
        </p:txBody>
      </p:sp>
      <p:cxnSp>
        <p:nvCxnSpPr>
          <p:cNvPr id="1147" name="Straight Arrow Connector 1146">
            <a:extLst>
              <a:ext uri="{FF2B5EF4-FFF2-40B4-BE49-F238E27FC236}">
                <a16:creationId xmlns:a16="http://schemas.microsoft.com/office/drawing/2014/main" id="{B40ACCDB-B525-4831-A4C4-DA58CC70CFB3}"/>
              </a:ext>
            </a:extLst>
          </p:cNvPr>
          <p:cNvCxnSpPr>
            <a:cxnSpLocks/>
          </p:cNvCxnSpPr>
          <p:nvPr/>
        </p:nvCxnSpPr>
        <p:spPr bwMode="auto">
          <a:xfrm>
            <a:off x="2793206" y="2242845"/>
            <a:ext cx="0" cy="303561"/>
          </a:xfrm>
          <a:prstGeom prst="straightConnector1">
            <a:avLst/>
          </a:prstGeom>
          <a:solidFill>
            <a:schemeClr val="accent1"/>
          </a:solidFill>
          <a:ln w="38100" cap="flat" cmpd="sng" algn="ctr">
            <a:solidFill>
              <a:schemeClr val="tx2">
                <a:lumMod val="5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03" name="Group 1171">
            <a:extLst>
              <a:ext uri="{FF2B5EF4-FFF2-40B4-BE49-F238E27FC236}">
                <a16:creationId xmlns:a16="http://schemas.microsoft.com/office/drawing/2014/main" id="{3091985C-B0D0-42D4-8DA5-BF37AF3E330B}"/>
              </a:ext>
            </a:extLst>
          </p:cNvPr>
          <p:cNvGrpSpPr>
            <a:grpSpLocks/>
          </p:cNvGrpSpPr>
          <p:nvPr/>
        </p:nvGrpSpPr>
        <p:grpSpPr bwMode="auto">
          <a:xfrm>
            <a:off x="3275410" y="2014735"/>
            <a:ext cx="217885" cy="280988"/>
            <a:chOff x="5497406" y="1870698"/>
            <a:chExt cx="386121" cy="374734"/>
          </a:xfrm>
        </p:grpSpPr>
        <p:sp>
          <p:nvSpPr>
            <p:cNvPr id="1150" name="Oval 380">
              <a:extLst>
                <a:ext uri="{FF2B5EF4-FFF2-40B4-BE49-F238E27FC236}">
                  <a16:creationId xmlns:a16="http://schemas.microsoft.com/office/drawing/2014/main" id="{0318323F-DCBA-4B7D-BED1-323F655B494E}"/>
                </a:ext>
              </a:extLst>
            </p:cNvPr>
            <p:cNvSpPr>
              <a:spLocks noChangeArrowheads="1"/>
            </p:cNvSpPr>
            <p:nvPr/>
          </p:nvSpPr>
          <p:spPr bwMode="auto">
            <a:xfrm>
              <a:off x="5502154" y="1981848"/>
              <a:ext cx="104443" cy="104798"/>
            </a:xfrm>
            <a:prstGeom prst="ellipse">
              <a:avLst/>
            </a:prstGeom>
            <a:solidFill>
              <a:schemeClr val="accent5">
                <a:lumMod val="40000"/>
                <a:lumOff val="6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51" name="Oval 380">
              <a:extLst>
                <a:ext uri="{FF2B5EF4-FFF2-40B4-BE49-F238E27FC236}">
                  <a16:creationId xmlns:a16="http://schemas.microsoft.com/office/drawing/2014/main" id="{F577804C-24FB-49BC-892F-6268C267231E}"/>
                </a:ext>
              </a:extLst>
            </p:cNvPr>
            <p:cNvSpPr>
              <a:spLocks noChangeArrowheads="1"/>
            </p:cNvSpPr>
            <p:nvPr/>
          </p:nvSpPr>
          <p:spPr bwMode="auto">
            <a:xfrm>
              <a:off x="5497406" y="1870698"/>
              <a:ext cx="104443" cy="104798"/>
            </a:xfrm>
            <a:prstGeom prst="ellipse">
              <a:avLst/>
            </a:prstGeom>
            <a:solidFill>
              <a:schemeClr val="accent5">
                <a:lumMod val="40000"/>
                <a:lumOff val="6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52" name="Oval 380">
              <a:extLst>
                <a:ext uri="{FF2B5EF4-FFF2-40B4-BE49-F238E27FC236}">
                  <a16:creationId xmlns:a16="http://schemas.microsoft.com/office/drawing/2014/main" id="{536D0B47-0FC8-45A7-8C6D-E20936C1ADB9}"/>
                </a:ext>
              </a:extLst>
            </p:cNvPr>
            <p:cNvSpPr>
              <a:spLocks noChangeArrowheads="1"/>
            </p:cNvSpPr>
            <p:nvPr/>
          </p:nvSpPr>
          <p:spPr bwMode="auto">
            <a:xfrm>
              <a:off x="5641411" y="1943739"/>
              <a:ext cx="104443" cy="104798"/>
            </a:xfrm>
            <a:prstGeom prst="ellipse">
              <a:avLst/>
            </a:prstGeom>
            <a:solidFill>
              <a:schemeClr val="accent5">
                <a:lumMod val="40000"/>
                <a:lumOff val="6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53" name="Oval 380">
              <a:extLst>
                <a:ext uri="{FF2B5EF4-FFF2-40B4-BE49-F238E27FC236}">
                  <a16:creationId xmlns:a16="http://schemas.microsoft.com/office/drawing/2014/main" id="{A969E53C-A65F-4E56-9F6F-EB003C7A67DD}"/>
                </a:ext>
              </a:extLst>
            </p:cNvPr>
            <p:cNvSpPr>
              <a:spLocks noChangeArrowheads="1"/>
            </p:cNvSpPr>
            <p:nvPr/>
          </p:nvSpPr>
          <p:spPr bwMode="auto">
            <a:xfrm>
              <a:off x="5652487" y="2035835"/>
              <a:ext cx="106026" cy="104798"/>
            </a:xfrm>
            <a:prstGeom prst="ellipse">
              <a:avLst/>
            </a:prstGeom>
            <a:solidFill>
              <a:schemeClr val="accent5">
                <a:lumMod val="40000"/>
                <a:lumOff val="6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54" name="Oval 380">
              <a:extLst>
                <a:ext uri="{FF2B5EF4-FFF2-40B4-BE49-F238E27FC236}">
                  <a16:creationId xmlns:a16="http://schemas.microsoft.com/office/drawing/2014/main" id="{68C76E31-3C6E-45A7-ADF3-EBC35D6444C8}"/>
                </a:ext>
              </a:extLst>
            </p:cNvPr>
            <p:cNvSpPr>
              <a:spLocks noChangeArrowheads="1"/>
            </p:cNvSpPr>
            <p:nvPr/>
          </p:nvSpPr>
          <p:spPr bwMode="auto">
            <a:xfrm>
              <a:off x="5549628" y="2134282"/>
              <a:ext cx="104443" cy="104798"/>
            </a:xfrm>
            <a:prstGeom prst="ellipse">
              <a:avLst/>
            </a:prstGeom>
            <a:solidFill>
              <a:schemeClr val="accent3">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55" name="Oval 380">
              <a:extLst>
                <a:ext uri="{FF2B5EF4-FFF2-40B4-BE49-F238E27FC236}">
                  <a16:creationId xmlns:a16="http://schemas.microsoft.com/office/drawing/2014/main" id="{8F2AA2B9-3BC5-4850-95EE-0C1C4174702F}"/>
                </a:ext>
              </a:extLst>
            </p:cNvPr>
            <p:cNvSpPr>
              <a:spLocks noChangeArrowheads="1"/>
            </p:cNvSpPr>
            <p:nvPr/>
          </p:nvSpPr>
          <p:spPr bwMode="auto">
            <a:xfrm>
              <a:off x="5779084" y="1934212"/>
              <a:ext cx="104443" cy="104798"/>
            </a:xfrm>
            <a:prstGeom prst="ellipse">
              <a:avLst/>
            </a:prstGeom>
            <a:solidFill>
              <a:schemeClr val="accent3">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56" name="Oval 380">
              <a:extLst>
                <a:ext uri="{FF2B5EF4-FFF2-40B4-BE49-F238E27FC236}">
                  <a16:creationId xmlns:a16="http://schemas.microsoft.com/office/drawing/2014/main" id="{C4E9F604-A2CB-49B4-9781-40FA5BF6577B}"/>
                </a:ext>
              </a:extLst>
            </p:cNvPr>
            <p:cNvSpPr>
              <a:spLocks noChangeArrowheads="1"/>
            </p:cNvSpPr>
            <p:nvPr/>
          </p:nvSpPr>
          <p:spPr bwMode="auto">
            <a:xfrm>
              <a:off x="5752183" y="2140634"/>
              <a:ext cx="104443" cy="104798"/>
            </a:xfrm>
            <a:prstGeom prst="ellipse">
              <a:avLst/>
            </a:prstGeom>
            <a:solidFill>
              <a:schemeClr val="accent3">
                <a:lumMod val="50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grpSp>
      <p:sp>
        <p:nvSpPr>
          <p:cNvPr id="1157" name="TextBox 1156">
            <a:extLst>
              <a:ext uri="{FF2B5EF4-FFF2-40B4-BE49-F238E27FC236}">
                <a16:creationId xmlns:a16="http://schemas.microsoft.com/office/drawing/2014/main" id="{6190BBF4-6399-4AB6-AC8C-FA81F21CC440}"/>
              </a:ext>
            </a:extLst>
          </p:cNvPr>
          <p:cNvSpPr txBox="1"/>
          <p:nvPr/>
        </p:nvSpPr>
        <p:spPr>
          <a:xfrm>
            <a:off x="2648547" y="1998919"/>
            <a:ext cx="287536" cy="267890"/>
          </a:xfrm>
          <a:prstGeom prst="rect">
            <a:avLst/>
          </a:prstGeom>
          <a:noFill/>
        </p:spPr>
        <p:txBody>
          <a:bodyPr anchor="ctr"/>
          <a:lstStyle/>
          <a:p>
            <a:pPr algn="ctr" defTabSz="685800">
              <a:defRPr/>
            </a:pPr>
            <a:r>
              <a:rPr lang="en-US" sz="750" dirty="0">
                <a:solidFill>
                  <a:srgbClr val="3333CC">
                    <a:lumMod val="50000"/>
                  </a:srgbClr>
                </a:solidFill>
                <a:latin typeface="Calibri" panose="020F0502020204030204"/>
                <a:cs typeface="Arial" panose="020B0604020202020204" pitchFamily="34" charset="0"/>
              </a:rPr>
              <a:t>IL-31</a:t>
            </a:r>
            <a:endParaRPr lang="en-GB" sz="750" dirty="0">
              <a:solidFill>
                <a:srgbClr val="3333CC">
                  <a:lumMod val="50000"/>
                </a:srgbClr>
              </a:solidFill>
              <a:latin typeface="Calibri" panose="020F0502020204030204"/>
              <a:cs typeface="Arial" panose="020B0604020202020204" pitchFamily="34" charset="0"/>
            </a:endParaRPr>
          </a:p>
        </p:txBody>
      </p:sp>
      <p:sp>
        <p:nvSpPr>
          <p:cNvPr id="1159" name="TextBox 1158">
            <a:extLst>
              <a:ext uri="{FF2B5EF4-FFF2-40B4-BE49-F238E27FC236}">
                <a16:creationId xmlns:a16="http://schemas.microsoft.com/office/drawing/2014/main" id="{AD425E53-0137-469C-B02E-D8EF93221B81}"/>
              </a:ext>
            </a:extLst>
          </p:cNvPr>
          <p:cNvSpPr txBox="1"/>
          <p:nvPr/>
        </p:nvSpPr>
        <p:spPr>
          <a:xfrm>
            <a:off x="3487938" y="2079029"/>
            <a:ext cx="669727" cy="267891"/>
          </a:xfrm>
          <a:prstGeom prst="rect">
            <a:avLst/>
          </a:prstGeom>
          <a:noFill/>
        </p:spPr>
        <p:txBody>
          <a:bodyPr anchor="ctr"/>
          <a:lstStyle/>
          <a:p>
            <a:pPr marL="85725" indent="-85725" defTabSz="685800">
              <a:buFont typeface="Arial" panose="020B0604020202020204" pitchFamily="34" charset="0"/>
              <a:buChar char="•"/>
              <a:defRPr/>
            </a:pPr>
            <a:r>
              <a:rPr lang="en-US" sz="750" dirty="0">
                <a:solidFill>
                  <a:srgbClr val="3333CC">
                    <a:lumMod val="50000"/>
                  </a:srgbClr>
                </a:solidFill>
                <a:latin typeface="Calibri" panose="020F0502020204030204"/>
                <a:cs typeface="Arial" panose="020B0604020202020204" pitchFamily="34" charset="0"/>
              </a:rPr>
              <a:t>GM-CSF</a:t>
            </a:r>
          </a:p>
          <a:p>
            <a:pPr marL="85725" indent="-85725" defTabSz="685800">
              <a:buFont typeface="Arial" panose="020B0604020202020204" pitchFamily="34" charset="0"/>
              <a:buChar char="•"/>
              <a:defRPr/>
            </a:pPr>
            <a:r>
              <a:rPr lang="en-US" sz="750" dirty="0">
                <a:solidFill>
                  <a:srgbClr val="3333CC">
                    <a:lumMod val="50000"/>
                  </a:srgbClr>
                </a:solidFill>
                <a:latin typeface="Calibri" panose="020F0502020204030204"/>
                <a:cs typeface="Arial" panose="020B0604020202020204" pitchFamily="34" charset="0"/>
              </a:rPr>
              <a:t>Erythropoietin</a:t>
            </a:r>
            <a:endParaRPr lang="en-GB" sz="750" dirty="0">
              <a:solidFill>
                <a:srgbClr val="3333CC">
                  <a:lumMod val="50000"/>
                </a:srgbClr>
              </a:solidFill>
              <a:latin typeface="Calibri" panose="020F0502020204030204"/>
              <a:cs typeface="Arial" panose="020B0604020202020204" pitchFamily="34" charset="0"/>
            </a:endParaRPr>
          </a:p>
        </p:txBody>
      </p:sp>
      <p:sp>
        <p:nvSpPr>
          <p:cNvPr id="1161" name="TextBox 1160">
            <a:extLst>
              <a:ext uri="{FF2B5EF4-FFF2-40B4-BE49-F238E27FC236}">
                <a16:creationId xmlns:a16="http://schemas.microsoft.com/office/drawing/2014/main" id="{F3951C32-9B0C-4424-9920-6A78FD2FB1B7}"/>
              </a:ext>
            </a:extLst>
          </p:cNvPr>
          <p:cNvSpPr txBox="1"/>
          <p:nvPr/>
        </p:nvSpPr>
        <p:spPr>
          <a:xfrm>
            <a:off x="1393031" y="1978676"/>
            <a:ext cx="962621" cy="267891"/>
          </a:xfrm>
          <a:prstGeom prst="rect">
            <a:avLst/>
          </a:prstGeom>
          <a:noFill/>
        </p:spPr>
        <p:txBody>
          <a:bodyPr anchor="ctr"/>
          <a:lstStyle/>
          <a:p>
            <a:pPr defTabSz="685800">
              <a:defRPr/>
            </a:pPr>
            <a:r>
              <a:rPr lang="en-US" sz="750" dirty="0">
                <a:solidFill>
                  <a:srgbClr val="3333CC">
                    <a:lumMod val="50000"/>
                  </a:srgbClr>
                </a:solidFill>
                <a:latin typeface="Calibri" panose="020F0502020204030204"/>
                <a:cs typeface="Arial" panose="020B0604020202020204" pitchFamily="34" charset="0"/>
              </a:rPr>
              <a:t>Interleukins (IL-2, IL-4, </a:t>
            </a:r>
            <a:br>
              <a:rPr lang="en-US" sz="750" dirty="0">
                <a:solidFill>
                  <a:srgbClr val="3333CC">
                    <a:lumMod val="50000"/>
                  </a:srgbClr>
                </a:solidFill>
                <a:latin typeface="Calibri" panose="020F0502020204030204"/>
                <a:cs typeface="Arial" panose="020B0604020202020204" pitchFamily="34" charset="0"/>
              </a:rPr>
            </a:br>
            <a:r>
              <a:rPr lang="en-US" sz="750" dirty="0">
                <a:solidFill>
                  <a:srgbClr val="3333CC">
                    <a:lumMod val="50000"/>
                  </a:srgbClr>
                </a:solidFill>
                <a:latin typeface="Calibri" panose="020F0502020204030204"/>
                <a:cs typeface="Arial" panose="020B0604020202020204" pitchFamily="34" charset="0"/>
              </a:rPr>
              <a:t>IL-7, IL-9, IL-15, and IL-21)</a:t>
            </a:r>
            <a:endParaRPr lang="en-GB" sz="750" dirty="0">
              <a:solidFill>
                <a:srgbClr val="3333CC">
                  <a:lumMod val="50000"/>
                </a:srgbClr>
              </a:solidFill>
              <a:latin typeface="Calibri" panose="020F0502020204030204"/>
              <a:cs typeface="Arial" panose="020B0604020202020204" pitchFamily="34" charset="0"/>
            </a:endParaRPr>
          </a:p>
        </p:txBody>
      </p:sp>
      <p:cxnSp>
        <p:nvCxnSpPr>
          <p:cNvPr id="1162" name="Straight Arrow Connector 1161">
            <a:extLst>
              <a:ext uri="{FF2B5EF4-FFF2-40B4-BE49-F238E27FC236}">
                <a16:creationId xmlns:a16="http://schemas.microsoft.com/office/drawing/2014/main" id="{A8ADC106-5C89-4D03-9536-6A9DB2C82B6F}"/>
              </a:ext>
            </a:extLst>
          </p:cNvPr>
          <p:cNvCxnSpPr>
            <a:cxnSpLocks/>
          </p:cNvCxnSpPr>
          <p:nvPr/>
        </p:nvCxnSpPr>
        <p:spPr bwMode="auto">
          <a:xfrm>
            <a:off x="1785938" y="2270839"/>
            <a:ext cx="0" cy="319622"/>
          </a:xfrm>
          <a:prstGeom prst="straightConnector1">
            <a:avLst/>
          </a:prstGeom>
          <a:solidFill>
            <a:schemeClr val="accent1"/>
          </a:solidFill>
          <a:ln w="38100" cap="flat" cmpd="sng" algn="ctr">
            <a:solidFill>
              <a:schemeClr val="tx2">
                <a:lumMod val="5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64" name="Oval 381">
            <a:extLst>
              <a:ext uri="{FF2B5EF4-FFF2-40B4-BE49-F238E27FC236}">
                <a16:creationId xmlns:a16="http://schemas.microsoft.com/office/drawing/2014/main" id="{60625DD2-4D22-40C2-9207-8861B070FCC0}"/>
              </a:ext>
            </a:extLst>
          </p:cNvPr>
          <p:cNvSpPr>
            <a:spLocks noChangeArrowheads="1"/>
          </p:cNvSpPr>
          <p:nvPr/>
        </p:nvSpPr>
        <p:spPr bwMode="auto">
          <a:xfrm>
            <a:off x="1570734" y="2346582"/>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65" name="Oval 381">
            <a:extLst>
              <a:ext uri="{FF2B5EF4-FFF2-40B4-BE49-F238E27FC236}">
                <a16:creationId xmlns:a16="http://schemas.microsoft.com/office/drawing/2014/main" id="{AAE3EDAA-4F77-420E-BF2B-AEB91584CBFC}"/>
              </a:ext>
            </a:extLst>
          </p:cNvPr>
          <p:cNvSpPr>
            <a:spLocks noChangeArrowheads="1"/>
          </p:cNvSpPr>
          <p:nvPr/>
        </p:nvSpPr>
        <p:spPr bwMode="auto">
          <a:xfrm>
            <a:off x="1676997" y="2327532"/>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66" name="Oval 381">
            <a:extLst>
              <a:ext uri="{FF2B5EF4-FFF2-40B4-BE49-F238E27FC236}">
                <a16:creationId xmlns:a16="http://schemas.microsoft.com/office/drawing/2014/main" id="{40CD9501-2043-41A6-90BA-6B18E38C2BBA}"/>
              </a:ext>
            </a:extLst>
          </p:cNvPr>
          <p:cNvSpPr>
            <a:spLocks noChangeArrowheads="1"/>
          </p:cNvSpPr>
          <p:nvPr/>
        </p:nvSpPr>
        <p:spPr bwMode="auto">
          <a:xfrm>
            <a:off x="1838625" y="2341819"/>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67" name="Oval 381">
            <a:extLst>
              <a:ext uri="{FF2B5EF4-FFF2-40B4-BE49-F238E27FC236}">
                <a16:creationId xmlns:a16="http://schemas.microsoft.com/office/drawing/2014/main" id="{67C68A0A-666F-4A3A-BB36-7783AB2445EF}"/>
              </a:ext>
            </a:extLst>
          </p:cNvPr>
          <p:cNvSpPr>
            <a:spLocks noChangeArrowheads="1"/>
          </p:cNvSpPr>
          <p:nvPr/>
        </p:nvSpPr>
        <p:spPr bwMode="auto">
          <a:xfrm>
            <a:off x="1484115" y="2325150"/>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69" name="TextBox 1168">
            <a:extLst>
              <a:ext uri="{FF2B5EF4-FFF2-40B4-BE49-F238E27FC236}">
                <a16:creationId xmlns:a16="http://schemas.microsoft.com/office/drawing/2014/main" id="{398DF802-0685-4EA9-B7B7-A2B855E530FA}"/>
              </a:ext>
            </a:extLst>
          </p:cNvPr>
          <p:cNvSpPr txBox="1"/>
          <p:nvPr/>
        </p:nvSpPr>
        <p:spPr>
          <a:xfrm>
            <a:off x="4670882" y="1918126"/>
            <a:ext cx="749621" cy="550069"/>
          </a:xfrm>
          <a:prstGeom prst="rect">
            <a:avLst/>
          </a:prstGeom>
          <a:noFill/>
        </p:spPr>
        <p:txBody>
          <a:bodyPr anchor="ctr"/>
          <a:lstStyle/>
          <a:p>
            <a:pPr marL="85725" indent="-85725" defTabSz="685800">
              <a:buFont typeface="Arial" panose="020B0604020202020204" pitchFamily="34" charset="0"/>
              <a:buChar char="•"/>
              <a:defRPr/>
            </a:pPr>
            <a:r>
              <a:rPr lang="en-US" sz="750" dirty="0">
                <a:solidFill>
                  <a:srgbClr val="3333CC">
                    <a:lumMod val="50000"/>
                  </a:srgbClr>
                </a:solidFill>
                <a:latin typeface="Calibri" panose="020F0502020204030204"/>
                <a:cs typeface="Arial" panose="020B0604020202020204" pitchFamily="34" charset="0"/>
              </a:rPr>
              <a:t>Type I interferons (e.g., IFN</a:t>
            </a:r>
            <a:r>
              <a:rPr lang="el-GR" sz="750" dirty="0">
                <a:solidFill>
                  <a:srgbClr val="3333CC">
                    <a:lumMod val="50000"/>
                  </a:srgbClr>
                </a:solidFill>
                <a:latin typeface="Calibri" panose="020F0502020204030204"/>
                <a:cs typeface="Arial" panose="020B0604020202020204" pitchFamily="34" charset="0"/>
              </a:rPr>
              <a:t>α</a:t>
            </a:r>
            <a:r>
              <a:rPr lang="en-US" sz="750" dirty="0">
                <a:solidFill>
                  <a:srgbClr val="3333CC">
                    <a:lumMod val="50000"/>
                  </a:srgbClr>
                </a:solidFill>
                <a:latin typeface="Calibri" panose="020F0502020204030204"/>
                <a:cs typeface="Arial" panose="020B0604020202020204" pitchFamily="34" charset="0"/>
              </a:rPr>
              <a:t>, IFN</a:t>
            </a:r>
            <a:r>
              <a:rPr lang="el-GR" sz="750" dirty="0">
                <a:solidFill>
                  <a:srgbClr val="3333CC">
                    <a:lumMod val="50000"/>
                  </a:srgbClr>
                </a:solidFill>
                <a:latin typeface="Calibri" panose="020F0502020204030204"/>
                <a:cs typeface="Arial" panose="020B0604020202020204" pitchFamily="34" charset="0"/>
              </a:rPr>
              <a:t>β</a:t>
            </a:r>
            <a:r>
              <a:rPr lang="en-US" sz="750" dirty="0">
                <a:solidFill>
                  <a:srgbClr val="3333CC">
                    <a:lumMod val="50000"/>
                  </a:srgbClr>
                </a:solidFill>
                <a:latin typeface="Calibri" panose="020F0502020204030204"/>
                <a:cs typeface="Arial" panose="020B0604020202020204" pitchFamily="34" charset="0"/>
              </a:rPr>
              <a:t>)</a:t>
            </a:r>
          </a:p>
          <a:p>
            <a:pPr marL="85725" indent="-85725" defTabSz="685800">
              <a:buFont typeface="Arial" panose="020B0604020202020204" pitchFamily="34" charset="0"/>
              <a:buChar char="•"/>
              <a:defRPr/>
            </a:pPr>
            <a:r>
              <a:rPr lang="en-US" sz="750" dirty="0">
                <a:solidFill>
                  <a:srgbClr val="3333CC">
                    <a:lumMod val="50000"/>
                  </a:srgbClr>
                </a:solidFill>
                <a:latin typeface="Calibri" panose="020F0502020204030204"/>
                <a:cs typeface="Arial" panose="020B0604020202020204" pitchFamily="34" charset="0"/>
              </a:rPr>
              <a:t>Interleukins </a:t>
            </a:r>
            <a:br>
              <a:rPr lang="en-US" sz="750" dirty="0">
                <a:solidFill>
                  <a:srgbClr val="3333CC">
                    <a:lumMod val="50000"/>
                  </a:srgbClr>
                </a:solidFill>
                <a:latin typeface="Calibri" panose="020F0502020204030204"/>
                <a:cs typeface="Arial" panose="020B0604020202020204" pitchFamily="34" charset="0"/>
              </a:rPr>
            </a:br>
            <a:r>
              <a:rPr lang="en-US" sz="750" dirty="0">
                <a:solidFill>
                  <a:srgbClr val="3333CC">
                    <a:lumMod val="50000"/>
                  </a:srgbClr>
                </a:solidFill>
                <a:latin typeface="Calibri" panose="020F0502020204030204"/>
                <a:cs typeface="Arial" panose="020B0604020202020204" pitchFamily="34" charset="0"/>
              </a:rPr>
              <a:t>(IL-10, IL-20, IL-22, and IL-28)</a:t>
            </a:r>
            <a:endParaRPr lang="en-GB" sz="750" dirty="0">
              <a:solidFill>
                <a:srgbClr val="3333CC">
                  <a:lumMod val="50000"/>
                </a:srgbClr>
              </a:solidFill>
              <a:latin typeface="Calibri" panose="020F0502020204030204"/>
              <a:cs typeface="Arial" panose="020B0604020202020204" pitchFamily="34" charset="0"/>
            </a:endParaRPr>
          </a:p>
        </p:txBody>
      </p:sp>
      <p:sp>
        <p:nvSpPr>
          <p:cNvPr id="1175" name="Oval 381">
            <a:extLst>
              <a:ext uri="{FF2B5EF4-FFF2-40B4-BE49-F238E27FC236}">
                <a16:creationId xmlns:a16="http://schemas.microsoft.com/office/drawing/2014/main" id="{0D730D5F-6A0B-4154-9A8C-C86BFA3FB997}"/>
              </a:ext>
            </a:extLst>
          </p:cNvPr>
          <p:cNvSpPr>
            <a:spLocks noChangeArrowheads="1"/>
          </p:cNvSpPr>
          <p:nvPr/>
        </p:nvSpPr>
        <p:spPr bwMode="auto">
          <a:xfrm>
            <a:off x="4590754" y="2039401"/>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76" name="Oval 381">
            <a:extLst>
              <a:ext uri="{FF2B5EF4-FFF2-40B4-BE49-F238E27FC236}">
                <a16:creationId xmlns:a16="http://schemas.microsoft.com/office/drawing/2014/main" id="{3B61F97A-9707-4A5A-92EF-4C0655488519}"/>
              </a:ext>
            </a:extLst>
          </p:cNvPr>
          <p:cNvSpPr>
            <a:spLocks noChangeArrowheads="1"/>
          </p:cNvSpPr>
          <p:nvPr/>
        </p:nvSpPr>
        <p:spPr bwMode="auto">
          <a:xfrm>
            <a:off x="4622008" y="2252522"/>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77" name="Oval 381">
            <a:extLst>
              <a:ext uri="{FF2B5EF4-FFF2-40B4-BE49-F238E27FC236}">
                <a16:creationId xmlns:a16="http://schemas.microsoft.com/office/drawing/2014/main" id="{88427B9D-406C-463D-8BE3-12561DD2121E}"/>
              </a:ext>
            </a:extLst>
          </p:cNvPr>
          <p:cNvSpPr>
            <a:spLocks noChangeArrowheads="1"/>
          </p:cNvSpPr>
          <p:nvPr/>
        </p:nvSpPr>
        <p:spPr bwMode="auto">
          <a:xfrm>
            <a:off x="4547892" y="2182276"/>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78" name="Oval 381">
            <a:extLst>
              <a:ext uri="{FF2B5EF4-FFF2-40B4-BE49-F238E27FC236}">
                <a16:creationId xmlns:a16="http://schemas.microsoft.com/office/drawing/2014/main" id="{6A1C549F-A0FC-45FA-AF27-D192BB8CA170}"/>
              </a:ext>
            </a:extLst>
          </p:cNvPr>
          <p:cNvSpPr>
            <a:spLocks noChangeArrowheads="1"/>
          </p:cNvSpPr>
          <p:nvPr/>
        </p:nvSpPr>
        <p:spPr bwMode="auto">
          <a:xfrm>
            <a:off x="4582717" y="2329913"/>
            <a:ext cx="58936" cy="78581"/>
          </a:xfrm>
          <a:prstGeom prst="ellipse">
            <a:avLst/>
          </a:prstGeom>
          <a:solidFill>
            <a:schemeClr val="tx2">
              <a:lumMod val="75000"/>
            </a:schemeClr>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79" name="Oval 381">
            <a:extLst>
              <a:ext uri="{FF2B5EF4-FFF2-40B4-BE49-F238E27FC236}">
                <a16:creationId xmlns:a16="http://schemas.microsoft.com/office/drawing/2014/main" id="{3BBCE159-0D83-4C16-A325-62A51ABEDC4B}"/>
              </a:ext>
            </a:extLst>
          </p:cNvPr>
          <p:cNvSpPr>
            <a:spLocks noChangeArrowheads="1"/>
          </p:cNvSpPr>
          <p:nvPr/>
        </p:nvSpPr>
        <p:spPr bwMode="auto">
          <a:xfrm>
            <a:off x="4530925" y="1962010"/>
            <a:ext cx="58936" cy="78581"/>
          </a:xfrm>
          <a:prstGeom prst="ellipse">
            <a:avLst/>
          </a:prstGeom>
          <a:solidFill>
            <a:schemeClr val="accent6"/>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80" name="Oval 381">
            <a:extLst>
              <a:ext uri="{FF2B5EF4-FFF2-40B4-BE49-F238E27FC236}">
                <a16:creationId xmlns:a16="http://schemas.microsoft.com/office/drawing/2014/main" id="{C1AE3B98-750E-49F6-A7C5-29E5E0F18F4C}"/>
              </a:ext>
            </a:extLst>
          </p:cNvPr>
          <p:cNvSpPr>
            <a:spLocks noChangeArrowheads="1"/>
          </p:cNvSpPr>
          <p:nvPr/>
        </p:nvSpPr>
        <p:spPr bwMode="auto">
          <a:xfrm>
            <a:off x="4621115" y="2163226"/>
            <a:ext cx="58936" cy="78581"/>
          </a:xfrm>
          <a:prstGeom prst="ellipse">
            <a:avLst/>
          </a:prstGeom>
          <a:solidFill>
            <a:schemeClr val="accent6"/>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81" name="Oval 381">
            <a:extLst>
              <a:ext uri="{FF2B5EF4-FFF2-40B4-BE49-F238E27FC236}">
                <a16:creationId xmlns:a16="http://schemas.microsoft.com/office/drawing/2014/main" id="{F10659ED-44F5-48F3-9ACD-AD6A5EBBFFFF}"/>
              </a:ext>
            </a:extLst>
          </p:cNvPr>
          <p:cNvSpPr>
            <a:spLocks noChangeArrowheads="1"/>
          </p:cNvSpPr>
          <p:nvPr/>
        </p:nvSpPr>
        <p:spPr bwMode="auto">
          <a:xfrm>
            <a:off x="4651476" y="2354916"/>
            <a:ext cx="58936" cy="78581"/>
          </a:xfrm>
          <a:prstGeom prst="ellipse">
            <a:avLst/>
          </a:prstGeom>
          <a:solidFill>
            <a:schemeClr val="accent6"/>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82" name="Oval 381">
            <a:extLst>
              <a:ext uri="{FF2B5EF4-FFF2-40B4-BE49-F238E27FC236}">
                <a16:creationId xmlns:a16="http://schemas.microsoft.com/office/drawing/2014/main" id="{1F11F18C-EE00-4643-9C02-03D4DB0FA47A}"/>
              </a:ext>
            </a:extLst>
          </p:cNvPr>
          <p:cNvSpPr>
            <a:spLocks noChangeArrowheads="1"/>
          </p:cNvSpPr>
          <p:nvPr/>
        </p:nvSpPr>
        <p:spPr bwMode="auto">
          <a:xfrm>
            <a:off x="5921277" y="2102503"/>
            <a:ext cx="58936" cy="78581"/>
          </a:xfrm>
          <a:prstGeom prst="ellipse">
            <a:avLst/>
          </a:prstGeom>
          <a:solidFill>
            <a:schemeClr val="accent3"/>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83" name="Oval 381">
            <a:extLst>
              <a:ext uri="{FF2B5EF4-FFF2-40B4-BE49-F238E27FC236}">
                <a16:creationId xmlns:a16="http://schemas.microsoft.com/office/drawing/2014/main" id="{01F49491-A4C9-4C30-80D2-6F95E45267C7}"/>
              </a:ext>
            </a:extLst>
          </p:cNvPr>
          <p:cNvSpPr>
            <a:spLocks noChangeArrowheads="1"/>
          </p:cNvSpPr>
          <p:nvPr/>
        </p:nvSpPr>
        <p:spPr bwMode="auto">
          <a:xfrm>
            <a:off x="6007002" y="2216803"/>
            <a:ext cx="58936" cy="78581"/>
          </a:xfrm>
          <a:prstGeom prst="ellipse">
            <a:avLst/>
          </a:prstGeom>
          <a:solidFill>
            <a:schemeClr val="accent3"/>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84" name="Oval 381">
            <a:extLst>
              <a:ext uri="{FF2B5EF4-FFF2-40B4-BE49-F238E27FC236}">
                <a16:creationId xmlns:a16="http://schemas.microsoft.com/office/drawing/2014/main" id="{132245A2-EA81-4005-8270-2A854CD8824C}"/>
              </a:ext>
            </a:extLst>
          </p:cNvPr>
          <p:cNvSpPr>
            <a:spLocks noChangeArrowheads="1"/>
          </p:cNvSpPr>
          <p:nvPr/>
        </p:nvSpPr>
        <p:spPr bwMode="auto">
          <a:xfrm>
            <a:off x="5915027" y="2251332"/>
            <a:ext cx="58936" cy="78581"/>
          </a:xfrm>
          <a:prstGeom prst="ellipse">
            <a:avLst/>
          </a:prstGeom>
          <a:solidFill>
            <a:schemeClr val="accent3"/>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85" name="TextBox 1184">
            <a:extLst>
              <a:ext uri="{FF2B5EF4-FFF2-40B4-BE49-F238E27FC236}">
                <a16:creationId xmlns:a16="http://schemas.microsoft.com/office/drawing/2014/main" id="{1D552028-8C22-4950-B59B-7D02F950063C}"/>
              </a:ext>
            </a:extLst>
          </p:cNvPr>
          <p:cNvSpPr txBox="1"/>
          <p:nvPr/>
        </p:nvSpPr>
        <p:spPr>
          <a:xfrm>
            <a:off x="5597128" y="2057258"/>
            <a:ext cx="274142" cy="267891"/>
          </a:xfrm>
          <a:prstGeom prst="rect">
            <a:avLst/>
          </a:prstGeom>
          <a:noFill/>
        </p:spPr>
        <p:txBody>
          <a:bodyPr anchor="ctr"/>
          <a:lstStyle/>
          <a:p>
            <a:pPr algn="ctr" defTabSz="685800">
              <a:defRPr/>
            </a:pPr>
            <a:r>
              <a:rPr lang="en-US" sz="750" dirty="0" err="1">
                <a:solidFill>
                  <a:srgbClr val="3333CC">
                    <a:lumMod val="50000"/>
                  </a:srgbClr>
                </a:solidFill>
                <a:latin typeface="Calibri" panose="020F0502020204030204"/>
                <a:cs typeface="Arial" panose="020B0604020202020204" pitchFamily="34" charset="0"/>
              </a:rPr>
              <a:t>IFNɣ</a:t>
            </a:r>
            <a:endParaRPr lang="en-GB" sz="750" dirty="0">
              <a:solidFill>
                <a:srgbClr val="3333CC">
                  <a:lumMod val="50000"/>
                </a:srgbClr>
              </a:solidFill>
              <a:latin typeface="Calibri" panose="020F0502020204030204"/>
              <a:cs typeface="Arial" panose="020B0604020202020204" pitchFamily="34" charset="0"/>
            </a:endParaRPr>
          </a:p>
        </p:txBody>
      </p:sp>
      <p:cxnSp>
        <p:nvCxnSpPr>
          <p:cNvPr id="1186" name="Straight Arrow Connector 1185">
            <a:extLst>
              <a:ext uri="{FF2B5EF4-FFF2-40B4-BE49-F238E27FC236}">
                <a16:creationId xmlns:a16="http://schemas.microsoft.com/office/drawing/2014/main" id="{5FC6013A-0F4D-462A-8C48-17D1D59595EC}"/>
              </a:ext>
            </a:extLst>
          </p:cNvPr>
          <p:cNvCxnSpPr>
            <a:cxnSpLocks/>
          </p:cNvCxnSpPr>
          <p:nvPr/>
        </p:nvCxnSpPr>
        <p:spPr bwMode="auto">
          <a:xfrm>
            <a:off x="3766542" y="2375806"/>
            <a:ext cx="0" cy="215844"/>
          </a:xfrm>
          <a:prstGeom prst="straightConnector1">
            <a:avLst/>
          </a:prstGeom>
          <a:solidFill>
            <a:schemeClr val="accent1"/>
          </a:solidFill>
          <a:ln w="38100" cap="flat" cmpd="sng" algn="ctr">
            <a:solidFill>
              <a:schemeClr val="tx2">
                <a:lumMod val="5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7" name="Straight Arrow Connector 1186">
            <a:extLst>
              <a:ext uri="{FF2B5EF4-FFF2-40B4-BE49-F238E27FC236}">
                <a16:creationId xmlns:a16="http://schemas.microsoft.com/office/drawing/2014/main" id="{310765F2-A4E2-44A7-82E6-7EC7E77B6F54}"/>
              </a:ext>
            </a:extLst>
          </p:cNvPr>
          <p:cNvCxnSpPr>
            <a:cxnSpLocks/>
          </p:cNvCxnSpPr>
          <p:nvPr/>
        </p:nvCxnSpPr>
        <p:spPr bwMode="auto">
          <a:xfrm>
            <a:off x="4822031" y="2508767"/>
            <a:ext cx="0" cy="148683"/>
          </a:xfrm>
          <a:prstGeom prst="straightConnector1">
            <a:avLst/>
          </a:prstGeom>
          <a:solidFill>
            <a:schemeClr val="accent1"/>
          </a:solidFill>
          <a:ln w="38100" cap="flat" cmpd="sng" algn="ctr">
            <a:solidFill>
              <a:schemeClr val="tx2">
                <a:lumMod val="5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9" name="Straight Arrow Connector 1188">
            <a:extLst>
              <a:ext uri="{FF2B5EF4-FFF2-40B4-BE49-F238E27FC236}">
                <a16:creationId xmlns:a16="http://schemas.microsoft.com/office/drawing/2014/main" id="{F836C670-AC38-4D81-B22C-CD5A7AE8CEFB}"/>
              </a:ext>
            </a:extLst>
          </p:cNvPr>
          <p:cNvCxnSpPr>
            <a:cxnSpLocks/>
          </p:cNvCxnSpPr>
          <p:nvPr/>
        </p:nvCxnSpPr>
        <p:spPr bwMode="auto">
          <a:xfrm>
            <a:off x="5731073" y="2333818"/>
            <a:ext cx="0" cy="268547"/>
          </a:xfrm>
          <a:prstGeom prst="straightConnector1">
            <a:avLst/>
          </a:prstGeom>
          <a:solidFill>
            <a:schemeClr val="accent1"/>
          </a:solidFill>
          <a:ln w="38100" cap="flat" cmpd="sng" algn="ctr">
            <a:solidFill>
              <a:schemeClr val="tx2">
                <a:lumMod val="50000"/>
              </a:schemeClr>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90" name="Oval 381">
            <a:extLst>
              <a:ext uri="{FF2B5EF4-FFF2-40B4-BE49-F238E27FC236}">
                <a16:creationId xmlns:a16="http://schemas.microsoft.com/office/drawing/2014/main" id="{455505BC-43BF-4F8A-992D-06CCAF223E52}"/>
              </a:ext>
            </a:extLst>
          </p:cNvPr>
          <p:cNvSpPr>
            <a:spLocks noChangeArrowheads="1"/>
          </p:cNvSpPr>
          <p:nvPr/>
        </p:nvSpPr>
        <p:spPr bwMode="auto">
          <a:xfrm>
            <a:off x="5790011" y="2041782"/>
            <a:ext cx="58936" cy="78581"/>
          </a:xfrm>
          <a:prstGeom prst="ellipse">
            <a:avLst/>
          </a:prstGeom>
          <a:solidFill>
            <a:schemeClr val="accent3"/>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91" name="Freeform: Shape 1190">
            <a:extLst>
              <a:ext uri="{FF2B5EF4-FFF2-40B4-BE49-F238E27FC236}">
                <a16:creationId xmlns:a16="http://schemas.microsoft.com/office/drawing/2014/main" id="{31344955-5CF1-4ECD-8E57-BEBEE7A570F7}"/>
              </a:ext>
            </a:extLst>
          </p:cNvPr>
          <p:cNvSpPr/>
          <p:nvPr/>
        </p:nvSpPr>
        <p:spPr>
          <a:xfrm>
            <a:off x="1824336" y="3497545"/>
            <a:ext cx="1237655" cy="1129903"/>
          </a:xfrm>
          <a:custGeom>
            <a:avLst/>
            <a:gdLst>
              <a:gd name="connsiteX0" fmla="*/ 0 w 2214465"/>
              <a:gd name="connsiteY0" fmla="*/ 0 h 1480457"/>
              <a:gd name="connsiteX1" fmla="*/ 31102 w 2214465"/>
              <a:gd name="connsiteY1" fmla="*/ 777551 h 1480457"/>
              <a:gd name="connsiteX2" fmla="*/ 2214465 w 2214465"/>
              <a:gd name="connsiteY2" fmla="*/ 1480457 h 1480457"/>
              <a:gd name="connsiteX0" fmla="*/ 0 w 2214465"/>
              <a:gd name="connsiteY0" fmla="*/ 0 h 1480457"/>
              <a:gd name="connsiteX1" fmla="*/ 31102 w 2214465"/>
              <a:gd name="connsiteY1" fmla="*/ 777551 h 1480457"/>
              <a:gd name="connsiteX2" fmla="*/ 2214465 w 2214465"/>
              <a:gd name="connsiteY2" fmla="*/ 1480457 h 1480457"/>
              <a:gd name="connsiteX0" fmla="*/ 0 w 2214465"/>
              <a:gd name="connsiteY0" fmla="*/ 0 h 1498945"/>
              <a:gd name="connsiteX1" fmla="*/ 31102 w 2214465"/>
              <a:gd name="connsiteY1" fmla="*/ 777551 h 1498945"/>
              <a:gd name="connsiteX2" fmla="*/ 2214465 w 2214465"/>
              <a:gd name="connsiteY2" fmla="*/ 1480457 h 1498945"/>
              <a:gd name="connsiteX0" fmla="*/ 0 w 2204113"/>
              <a:gd name="connsiteY0" fmla="*/ 0 h 1498945"/>
              <a:gd name="connsiteX1" fmla="*/ 20750 w 2204113"/>
              <a:gd name="connsiteY1" fmla="*/ 777551 h 1498945"/>
              <a:gd name="connsiteX2" fmla="*/ 2204113 w 2204113"/>
              <a:gd name="connsiteY2" fmla="*/ 1480457 h 1498945"/>
              <a:gd name="connsiteX0" fmla="*/ 0 w 2200663"/>
              <a:gd name="connsiteY0" fmla="*/ 0 h 1498945"/>
              <a:gd name="connsiteX1" fmla="*/ 17300 w 2200663"/>
              <a:gd name="connsiteY1" fmla="*/ 777551 h 1498945"/>
              <a:gd name="connsiteX2" fmla="*/ 2200663 w 2200663"/>
              <a:gd name="connsiteY2" fmla="*/ 1480457 h 1498945"/>
            </a:gdLst>
            <a:ahLst/>
            <a:cxnLst>
              <a:cxn ang="0">
                <a:pos x="connsiteX0" y="connsiteY0"/>
              </a:cxn>
              <a:cxn ang="0">
                <a:pos x="connsiteX1" y="connsiteY1"/>
              </a:cxn>
              <a:cxn ang="0">
                <a:pos x="connsiteX2" y="connsiteY2"/>
              </a:cxn>
            </a:cxnLst>
            <a:rect l="l" t="t" r="r" b="b"/>
            <a:pathLst>
              <a:path w="2200663" h="1498945">
                <a:moveTo>
                  <a:pt x="0" y="0"/>
                </a:moveTo>
                <a:lnTo>
                  <a:pt x="17300" y="777551"/>
                </a:lnTo>
                <a:cubicBezTo>
                  <a:pt x="107496" y="1441061"/>
                  <a:pt x="1454213" y="1550955"/>
                  <a:pt x="2200663" y="1480457"/>
                </a:cubicBezTo>
              </a:path>
            </a:pathLst>
          </a:custGeom>
          <a:noFill/>
          <a:ln w="38100">
            <a:solidFill>
              <a:schemeClr val="tx2">
                <a:lumMod val="50000"/>
              </a:schemeClr>
            </a:solidFill>
            <a:tailEnd type="triangle" w="med" len="sm"/>
          </a:ln>
        </p:spPr>
        <p:txBody>
          <a:bodyPr anchor="ctr"/>
          <a:lstStyle/>
          <a:p>
            <a:pPr algn="ctr" defTabSz="685800">
              <a:defRPr/>
            </a:pPr>
            <a:endParaRPr lang="en-US" sz="1350">
              <a:solidFill>
                <a:prstClr val="black"/>
              </a:solidFill>
              <a:latin typeface="Calibri" panose="020F0502020204030204"/>
              <a:ea typeface="ＭＳ Ｐゴシック" charset="-128"/>
            </a:endParaRPr>
          </a:p>
        </p:txBody>
      </p:sp>
      <p:sp>
        <p:nvSpPr>
          <p:cNvPr id="1192" name="Freeform: Shape 1191">
            <a:extLst>
              <a:ext uri="{FF2B5EF4-FFF2-40B4-BE49-F238E27FC236}">
                <a16:creationId xmlns:a16="http://schemas.microsoft.com/office/drawing/2014/main" id="{338EFCF8-F844-4EEF-9FFE-C20043152FE3}"/>
              </a:ext>
            </a:extLst>
          </p:cNvPr>
          <p:cNvSpPr/>
          <p:nvPr/>
        </p:nvSpPr>
        <p:spPr>
          <a:xfrm flipH="1">
            <a:off x="4501456" y="3503496"/>
            <a:ext cx="1237655" cy="1123950"/>
          </a:xfrm>
          <a:custGeom>
            <a:avLst/>
            <a:gdLst>
              <a:gd name="connsiteX0" fmla="*/ 0 w 2214465"/>
              <a:gd name="connsiteY0" fmla="*/ 0 h 1480457"/>
              <a:gd name="connsiteX1" fmla="*/ 31102 w 2214465"/>
              <a:gd name="connsiteY1" fmla="*/ 777551 h 1480457"/>
              <a:gd name="connsiteX2" fmla="*/ 2214465 w 2214465"/>
              <a:gd name="connsiteY2" fmla="*/ 1480457 h 1480457"/>
              <a:gd name="connsiteX0" fmla="*/ 0 w 2214465"/>
              <a:gd name="connsiteY0" fmla="*/ 0 h 1480457"/>
              <a:gd name="connsiteX1" fmla="*/ 31102 w 2214465"/>
              <a:gd name="connsiteY1" fmla="*/ 777551 h 1480457"/>
              <a:gd name="connsiteX2" fmla="*/ 2214465 w 2214465"/>
              <a:gd name="connsiteY2" fmla="*/ 1480457 h 1480457"/>
              <a:gd name="connsiteX0" fmla="*/ 0 w 2214465"/>
              <a:gd name="connsiteY0" fmla="*/ 0 h 1498945"/>
              <a:gd name="connsiteX1" fmla="*/ 31102 w 2214465"/>
              <a:gd name="connsiteY1" fmla="*/ 777551 h 1498945"/>
              <a:gd name="connsiteX2" fmla="*/ 2214465 w 2214465"/>
              <a:gd name="connsiteY2" fmla="*/ 1480457 h 1498945"/>
              <a:gd name="connsiteX0" fmla="*/ 0 w 2204113"/>
              <a:gd name="connsiteY0" fmla="*/ 0 h 1498945"/>
              <a:gd name="connsiteX1" fmla="*/ 20750 w 2204113"/>
              <a:gd name="connsiteY1" fmla="*/ 777551 h 1498945"/>
              <a:gd name="connsiteX2" fmla="*/ 2204113 w 2204113"/>
              <a:gd name="connsiteY2" fmla="*/ 1480457 h 1498945"/>
              <a:gd name="connsiteX0" fmla="*/ 0 w 2200663"/>
              <a:gd name="connsiteY0" fmla="*/ 0 h 1498945"/>
              <a:gd name="connsiteX1" fmla="*/ 17300 w 2200663"/>
              <a:gd name="connsiteY1" fmla="*/ 777551 h 1498945"/>
              <a:gd name="connsiteX2" fmla="*/ 2200663 w 2200663"/>
              <a:gd name="connsiteY2" fmla="*/ 1480457 h 1498945"/>
            </a:gdLst>
            <a:ahLst/>
            <a:cxnLst>
              <a:cxn ang="0">
                <a:pos x="connsiteX0" y="connsiteY0"/>
              </a:cxn>
              <a:cxn ang="0">
                <a:pos x="connsiteX1" y="connsiteY1"/>
              </a:cxn>
              <a:cxn ang="0">
                <a:pos x="connsiteX2" y="connsiteY2"/>
              </a:cxn>
            </a:cxnLst>
            <a:rect l="l" t="t" r="r" b="b"/>
            <a:pathLst>
              <a:path w="2200663" h="1498945">
                <a:moveTo>
                  <a:pt x="0" y="0"/>
                </a:moveTo>
                <a:lnTo>
                  <a:pt x="17300" y="777551"/>
                </a:lnTo>
                <a:cubicBezTo>
                  <a:pt x="107496" y="1441061"/>
                  <a:pt x="1454213" y="1550955"/>
                  <a:pt x="2200663" y="1480457"/>
                </a:cubicBezTo>
              </a:path>
            </a:pathLst>
          </a:custGeom>
          <a:noFill/>
          <a:ln w="38100">
            <a:solidFill>
              <a:schemeClr val="tx2">
                <a:lumMod val="50000"/>
              </a:schemeClr>
            </a:solidFill>
            <a:tailEnd type="triangle" w="med" len="sm"/>
          </a:ln>
        </p:spPr>
        <p:txBody>
          <a:bodyPr anchor="ctr"/>
          <a:lstStyle/>
          <a:p>
            <a:pPr algn="ctr" defTabSz="685800">
              <a:defRPr/>
            </a:pPr>
            <a:endParaRPr lang="en-US" sz="1350">
              <a:solidFill>
                <a:prstClr val="black"/>
              </a:solidFill>
              <a:latin typeface="Calibri" panose="020F0502020204030204"/>
              <a:ea typeface="ＭＳ Ｐゴシック" charset="-128"/>
            </a:endParaRPr>
          </a:p>
        </p:txBody>
      </p:sp>
      <p:sp>
        <p:nvSpPr>
          <p:cNvPr id="1193" name="Freeform: Shape 1192">
            <a:extLst>
              <a:ext uri="{FF2B5EF4-FFF2-40B4-BE49-F238E27FC236}">
                <a16:creationId xmlns:a16="http://schemas.microsoft.com/office/drawing/2014/main" id="{D26E2C48-BB39-4ABA-B887-9D3D0AF161DA}"/>
              </a:ext>
            </a:extLst>
          </p:cNvPr>
          <p:cNvSpPr/>
          <p:nvPr/>
        </p:nvSpPr>
        <p:spPr>
          <a:xfrm flipH="1">
            <a:off x="2793206" y="3545168"/>
            <a:ext cx="510779" cy="913209"/>
          </a:xfrm>
          <a:custGeom>
            <a:avLst/>
            <a:gdLst>
              <a:gd name="connsiteX0" fmla="*/ 272561 w 272561"/>
              <a:gd name="connsiteY0" fmla="*/ 0 h 1274885"/>
              <a:gd name="connsiteX1" fmla="*/ 272561 w 272561"/>
              <a:gd name="connsiteY1" fmla="*/ 720969 h 1274885"/>
              <a:gd name="connsiteX2" fmla="*/ 0 w 272561"/>
              <a:gd name="connsiteY2" fmla="*/ 1274885 h 1274885"/>
              <a:gd name="connsiteX0" fmla="*/ 272561 w 272561"/>
              <a:gd name="connsiteY0" fmla="*/ 0 h 1274885"/>
              <a:gd name="connsiteX1" fmla="*/ 272561 w 272561"/>
              <a:gd name="connsiteY1" fmla="*/ 720969 h 1274885"/>
              <a:gd name="connsiteX2" fmla="*/ 0 w 272561"/>
              <a:gd name="connsiteY2" fmla="*/ 1274885 h 1274885"/>
              <a:gd name="connsiteX0" fmla="*/ 272561 w 272561"/>
              <a:gd name="connsiteY0" fmla="*/ 0 h 1274885"/>
              <a:gd name="connsiteX1" fmla="*/ 272561 w 272561"/>
              <a:gd name="connsiteY1" fmla="*/ 720969 h 1274885"/>
              <a:gd name="connsiteX2" fmla="*/ 0 w 272561"/>
              <a:gd name="connsiteY2" fmla="*/ 1274885 h 1274885"/>
              <a:gd name="connsiteX0" fmla="*/ 284468 w 284468"/>
              <a:gd name="connsiteY0" fmla="*/ 0 h 1265360"/>
              <a:gd name="connsiteX1" fmla="*/ 284468 w 284468"/>
              <a:gd name="connsiteY1" fmla="*/ 720969 h 1265360"/>
              <a:gd name="connsiteX2" fmla="*/ 0 w 284468"/>
              <a:gd name="connsiteY2" fmla="*/ 1265360 h 1265360"/>
              <a:gd name="connsiteX0" fmla="*/ 284468 w 284468"/>
              <a:gd name="connsiteY0" fmla="*/ 0 h 1265360"/>
              <a:gd name="connsiteX1" fmla="*/ 284468 w 284468"/>
              <a:gd name="connsiteY1" fmla="*/ 720969 h 1265360"/>
              <a:gd name="connsiteX2" fmla="*/ 0 w 284468"/>
              <a:gd name="connsiteY2" fmla="*/ 1265360 h 1265360"/>
              <a:gd name="connsiteX0" fmla="*/ 322568 w 322568"/>
              <a:gd name="connsiteY0" fmla="*/ 0 h 1296316"/>
              <a:gd name="connsiteX1" fmla="*/ 322568 w 322568"/>
              <a:gd name="connsiteY1" fmla="*/ 720969 h 1296316"/>
              <a:gd name="connsiteX2" fmla="*/ 0 w 322568"/>
              <a:gd name="connsiteY2" fmla="*/ 1296316 h 1296316"/>
              <a:gd name="connsiteX0" fmla="*/ 322568 w 322568"/>
              <a:gd name="connsiteY0" fmla="*/ 0 h 1296316"/>
              <a:gd name="connsiteX1" fmla="*/ 322568 w 322568"/>
              <a:gd name="connsiteY1" fmla="*/ 720969 h 1296316"/>
              <a:gd name="connsiteX2" fmla="*/ 0 w 322568"/>
              <a:gd name="connsiteY2" fmla="*/ 1296316 h 1296316"/>
              <a:gd name="connsiteX0" fmla="*/ 907784 w 907784"/>
              <a:gd name="connsiteY0" fmla="*/ 0 h 1218287"/>
              <a:gd name="connsiteX1" fmla="*/ 907784 w 907784"/>
              <a:gd name="connsiteY1" fmla="*/ 720969 h 1218287"/>
              <a:gd name="connsiteX2" fmla="*/ 0 w 907784"/>
              <a:gd name="connsiteY2" fmla="*/ 1218287 h 1218287"/>
              <a:gd name="connsiteX0" fmla="*/ 907784 w 907784"/>
              <a:gd name="connsiteY0" fmla="*/ 0 h 1218287"/>
              <a:gd name="connsiteX1" fmla="*/ 907784 w 907784"/>
              <a:gd name="connsiteY1" fmla="*/ 720969 h 1218287"/>
              <a:gd name="connsiteX2" fmla="*/ 0 w 907784"/>
              <a:gd name="connsiteY2" fmla="*/ 1218287 h 1218287"/>
              <a:gd name="connsiteX0" fmla="*/ 907784 w 907784"/>
              <a:gd name="connsiteY0" fmla="*/ 0 h 1218287"/>
              <a:gd name="connsiteX1" fmla="*/ 907784 w 907784"/>
              <a:gd name="connsiteY1" fmla="*/ 720969 h 1218287"/>
              <a:gd name="connsiteX2" fmla="*/ 0 w 907784"/>
              <a:gd name="connsiteY2" fmla="*/ 1218287 h 1218287"/>
            </a:gdLst>
            <a:ahLst/>
            <a:cxnLst>
              <a:cxn ang="0">
                <a:pos x="connsiteX0" y="connsiteY0"/>
              </a:cxn>
              <a:cxn ang="0">
                <a:pos x="connsiteX1" y="connsiteY1"/>
              </a:cxn>
              <a:cxn ang="0">
                <a:pos x="connsiteX2" y="connsiteY2"/>
              </a:cxn>
            </a:cxnLst>
            <a:rect l="l" t="t" r="r" b="b"/>
            <a:pathLst>
              <a:path w="907784" h="1218287">
                <a:moveTo>
                  <a:pt x="907784" y="0"/>
                </a:moveTo>
                <a:lnTo>
                  <a:pt x="907784" y="720969"/>
                </a:lnTo>
                <a:cubicBezTo>
                  <a:pt x="907418" y="948470"/>
                  <a:pt x="45764" y="1212660"/>
                  <a:pt x="0" y="1218287"/>
                </a:cubicBezTo>
              </a:path>
            </a:pathLst>
          </a:custGeom>
          <a:noFill/>
          <a:ln w="38100">
            <a:solidFill>
              <a:schemeClr val="tx2">
                <a:lumMod val="50000"/>
              </a:schemeClr>
            </a:solidFill>
            <a:tailEnd type="triangle" w="med" len="sm"/>
          </a:ln>
        </p:spPr>
        <p:txBody>
          <a:bodyPr anchor="ctr"/>
          <a:lstStyle/>
          <a:p>
            <a:pPr algn="ctr" defTabSz="685800">
              <a:defRPr/>
            </a:pPr>
            <a:endParaRPr lang="en-US" sz="1350">
              <a:solidFill>
                <a:prstClr val="black"/>
              </a:solidFill>
              <a:latin typeface="Calibri" panose="020F0502020204030204"/>
              <a:ea typeface="ＭＳ Ｐゴシック" charset="-128"/>
            </a:endParaRPr>
          </a:p>
        </p:txBody>
      </p:sp>
      <p:sp>
        <p:nvSpPr>
          <p:cNvPr id="1195" name="TextBox 1194">
            <a:extLst>
              <a:ext uri="{FF2B5EF4-FFF2-40B4-BE49-F238E27FC236}">
                <a16:creationId xmlns:a16="http://schemas.microsoft.com/office/drawing/2014/main" id="{FA75983A-5A27-4D46-826F-0F773969B6BF}"/>
              </a:ext>
            </a:extLst>
          </p:cNvPr>
          <p:cNvSpPr txBox="1"/>
          <p:nvPr/>
        </p:nvSpPr>
        <p:spPr>
          <a:xfrm>
            <a:off x="1392140" y="1722737"/>
            <a:ext cx="3024485" cy="161925"/>
          </a:xfrm>
          <a:prstGeom prst="rect">
            <a:avLst/>
          </a:prstGeom>
          <a:noFill/>
        </p:spPr>
        <p:txBody>
          <a:bodyPr wrap="none" lIns="0" tIns="0" rIns="0" bIns="0" anchor="ctr"/>
          <a:lstStyle/>
          <a:p>
            <a:pPr algn="ctr" defTabSz="685800">
              <a:defRPr/>
            </a:pPr>
            <a:r>
              <a:rPr lang="en-US" sz="1200" dirty="0">
                <a:solidFill>
                  <a:srgbClr val="ED7D31"/>
                </a:solidFill>
                <a:latin typeface="Calibri" panose="020F0502020204030204"/>
                <a:ea typeface="ＭＳ Ｐゴシック" charset="-128"/>
              </a:rPr>
              <a:t>EXAMPLE TYPE I CYTOKINE RECEPTORS</a:t>
            </a:r>
          </a:p>
        </p:txBody>
      </p:sp>
      <p:sp>
        <p:nvSpPr>
          <p:cNvPr id="1196" name="TextBox 1195">
            <a:extLst>
              <a:ext uri="{FF2B5EF4-FFF2-40B4-BE49-F238E27FC236}">
                <a16:creationId xmlns:a16="http://schemas.microsoft.com/office/drawing/2014/main" id="{24685AF5-BC58-40E5-97AC-8BD08DFCBFEF}"/>
              </a:ext>
            </a:extLst>
          </p:cNvPr>
          <p:cNvSpPr txBox="1"/>
          <p:nvPr/>
        </p:nvSpPr>
        <p:spPr>
          <a:xfrm>
            <a:off x="4798816" y="1722737"/>
            <a:ext cx="1660922" cy="161925"/>
          </a:xfrm>
          <a:prstGeom prst="rect">
            <a:avLst/>
          </a:prstGeom>
          <a:noFill/>
        </p:spPr>
        <p:txBody>
          <a:bodyPr wrap="none" lIns="0" tIns="0" rIns="0" bIns="0" anchor="ctr"/>
          <a:lstStyle/>
          <a:p>
            <a:pPr algn="ctr" defTabSz="685800">
              <a:defRPr/>
            </a:pPr>
            <a:r>
              <a:rPr lang="en-US" sz="1200" dirty="0">
                <a:solidFill>
                  <a:srgbClr val="ED7D31"/>
                </a:solidFill>
                <a:latin typeface="Calibri" panose="020F0502020204030204"/>
                <a:ea typeface="ＭＳ Ｐゴシック" charset="-128"/>
              </a:rPr>
              <a:t>EXAMPLE TYPE II CYTOKINE RECEPTORS</a:t>
            </a:r>
          </a:p>
        </p:txBody>
      </p:sp>
      <p:cxnSp>
        <p:nvCxnSpPr>
          <p:cNvPr id="4" name="Straight Connector 3">
            <a:extLst>
              <a:ext uri="{FF2B5EF4-FFF2-40B4-BE49-F238E27FC236}">
                <a16:creationId xmlns:a16="http://schemas.microsoft.com/office/drawing/2014/main" id="{43627956-B967-4EE9-B858-2DBD9838ECFE}"/>
              </a:ext>
            </a:extLst>
          </p:cNvPr>
          <p:cNvCxnSpPr>
            <a:cxnSpLocks/>
          </p:cNvCxnSpPr>
          <p:nvPr/>
        </p:nvCxnSpPr>
        <p:spPr bwMode="auto">
          <a:xfrm>
            <a:off x="4412159" y="1780983"/>
            <a:ext cx="0" cy="2587423"/>
          </a:xfrm>
          <a:prstGeom prst="line">
            <a:avLst/>
          </a:prstGeom>
          <a:solidFill>
            <a:schemeClr val="accent1"/>
          </a:solidFill>
          <a:ln w="15875" cap="flat" cmpd="sng" algn="ctr">
            <a:solidFill>
              <a:schemeClr val="tx2">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68" name="TextBox 1167">
            <a:extLst>
              <a:ext uri="{FF2B5EF4-FFF2-40B4-BE49-F238E27FC236}">
                <a16:creationId xmlns:a16="http://schemas.microsoft.com/office/drawing/2014/main" id="{D6F8C0A4-81A1-4708-8A57-7BC7A3DC8376}"/>
              </a:ext>
            </a:extLst>
          </p:cNvPr>
          <p:cNvSpPr txBox="1"/>
          <p:nvPr/>
        </p:nvSpPr>
        <p:spPr>
          <a:xfrm>
            <a:off x="1852018" y="2503546"/>
            <a:ext cx="232172" cy="267890"/>
          </a:xfrm>
          <a:prstGeom prst="rect">
            <a:avLst/>
          </a:prstGeom>
          <a:noFill/>
        </p:spPr>
        <p:txBody>
          <a:bodyPr anchor="ctr"/>
          <a:lstStyle/>
          <a:p>
            <a:pPr defTabSz="685800">
              <a:defRPr/>
            </a:pPr>
            <a:r>
              <a:rPr lang="en-US" sz="750" kern="0" dirty="0" err="1">
                <a:solidFill>
                  <a:prstClr val="white"/>
                </a:solidFill>
                <a:latin typeface="Calibri" panose="020F0502020204030204"/>
                <a:ea typeface="ＭＳ Ｐゴシック" charset="-128"/>
                <a:cs typeface="Arial" panose="020B0604020202020204" pitchFamily="34" charset="0"/>
              </a:rPr>
              <a:t>ɣc</a:t>
            </a:r>
            <a:endParaRPr lang="en-GB" sz="750" dirty="0">
              <a:solidFill>
                <a:prstClr val="white"/>
              </a:solidFill>
              <a:latin typeface="Calibri" panose="020F0502020204030204"/>
              <a:cs typeface="Arial" panose="020B0604020202020204" pitchFamily="34" charset="0"/>
            </a:endParaRPr>
          </a:p>
        </p:txBody>
      </p:sp>
      <p:grpSp>
        <p:nvGrpSpPr>
          <p:cNvPr id="205" name="Group 1173">
            <a:extLst>
              <a:ext uri="{FF2B5EF4-FFF2-40B4-BE49-F238E27FC236}">
                <a16:creationId xmlns:a16="http://schemas.microsoft.com/office/drawing/2014/main" id="{24D27A56-FC48-4C35-B219-85688B1D0962}"/>
              </a:ext>
            </a:extLst>
          </p:cNvPr>
          <p:cNvGrpSpPr>
            <a:grpSpLocks/>
          </p:cNvGrpSpPr>
          <p:nvPr/>
        </p:nvGrpSpPr>
        <p:grpSpPr bwMode="auto">
          <a:xfrm>
            <a:off x="2631580" y="2579745"/>
            <a:ext cx="313432" cy="664369"/>
            <a:chOff x="489353" y="2176463"/>
            <a:chExt cx="638407" cy="1016000"/>
          </a:xfrm>
        </p:grpSpPr>
        <p:sp>
          <p:nvSpPr>
            <p:cNvPr id="1188" name="Freeform 199">
              <a:extLst>
                <a:ext uri="{FF2B5EF4-FFF2-40B4-BE49-F238E27FC236}">
                  <a16:creationId xmlns:a16="http://schemas.microsoft.com/office/drawing/2014/main" id="{7FF352A0-FB8D-4183-A350-171D2866C195}"/>
                </a:ext>
              </a:extLst>
            </p:cNvPr>
            <p:cNvSpPr>
              <a:spLocks/>
            </p:cNvSpPr>
            <p:nvPr/>
          </p:nvSpPr>
          <p:spPr bwMode="auto">
            <a:xfrm>
              <a:off x="489353" y="2176463"/>
              <a:ext cx="314656" cy="1016000"/>
            </a:xfrm>
            <a:custGeom>
              <a:avLst/>
              <a:gdLst>
                <a:gd name="T0" fmla="*/ 11 w 59"/>
                <a:gd name="T1" fmla="*/ 0 h 239"/>
                <a:gd name="T2" fmla="*/ 21 w 59"/>
                <a:gd name="T3" fmla="*/ 12 h 239"/>
                <a:gd name="T4" fmla="*/ 25 w 59"/>
                <a:gd name="T5" fmla="*/ 36 h 239"/>
                <a:gd name="T6" fmla="*/ 49 w 59"/>
                <a:gd name="T7" fmla="*/ 53 h 239"/>
                <a:gd name="T8" fmla="*/ 55 w 59"/>
                <a:gd name="T9" fmla="*/ 62 h 239"/>
                <a:gd name="T10" fmla="*/ 58 w 59"/>
                <a:gd name="T11" fmla="*/ 95 h 239"/>
                <a:gd name="T12" fmla="*/ 58 w 59"/>
                <a:gd name="T13" fmla="*/ 224 h 239"/>
                <a:gd name="T14" fmla="*/ 47 w 59"/>
                <a:gd name="T15" fmla="*/ 239 h 239"/>
                <a:gd name="T16" fmla="*/ 33 w 59"/>
                <a:gd name="T17" fmla="*/ 224 h 239"/>
                <a:gd name="T18" fmla="*/ 33 w 59"/>
                <a:gd name="T19" fmla="*/ 94 h 239"/>
                <a:gd name="T20" fmla="*/ 25 w 59"/>
                <a:gd name="T21" fmla="*/ 68 h 239"/>
                <a:gd name="T22" fmla="*/ 7 w 59"/>
                <a:gd name="T23" fmla="*/ 53 h 239"/>
                <a:gd name="T24" fmla="*/ 1 w 59"/>
                <a:gd name="T25" fmla="*/ 17 h 239"/>
                <a:gd name="T26" fmla="*/ 11 w 59"/>
                <a:gd name="T2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239">
                  <a:moveTo>
                    <a:pt x="11" y="0"/>
                  </a:moveTo>
                  <a:cubicBezTo>
                    <a:pt x="18" y="0"/>
                    <a:pt x="19" y="3"/>
                    <a:pt x="21" y="12"/>
                  </a:cubicBezTo>
                  <a:cubicBezTo>
                    <a:pt x="21" y="12"/>
                    <a:pt x="22" y="28"/>
                    <a:pt x="25" y="36"/>
                  </a:cubicBezTo>
                  <a:cubicBezTo>
                    <a:pt x="31" y="46"/>
                    <a:pt x="39" y="44"/>
                    <a:pt x="49" y="53"/>
                  </a:cubicBezTo>
                  <a:cubicBezTo>
                    <a:pt x="54" y="58"/>
                    <a:pt x="55" y="62"/>
                    <a:pt x="55" y="62"/>
                  </a:cubicBezTo>
                  <a:cubicBezTo>
                    <a:pt x="59" y="72"/>
                    <a:pt x="58" y="85"/>
                    <a:pt x="58" y="95"/>
                  </a:cubicBezTo>
                  <a:cubicBezTo>
                    <a:pt x="58" y="206"/>
                    <a:pt x="58" y="224"/>
                    <a:pt x="58" y="224"/>
                  </a:cubicBezTo>
                  <a:cubicBezTo>
                    <a:pt x="58" y="234"/>
                    <a:pt x="54" y="239"/>
                    <a:pt x="47" y="239"/>
                  </a:cubicBezTo>
                  <a:cubicBezTo>
                    <a:pt x="40" y="239"/>
                    <a:pt x="33" y="235"/>
                    <a:pt x="33" y="224"/>
                  </a:cubicBezTo>
                  <a:cubicBezTo>
                    <a:pt x="33" y="94"/>
                    <a:pt x="33" y="94"/>
                    <a:pt x="33" y="94"/>
                  </a:cubicBezTo>
                  <a:cubicBezTo>
                    <a:pt x="33" y="84"/>
                    <a:pt x="32" y="72"/>
                    <a:pt x="25" y="68"/>
                  </a:cubicBezTo>
                  <a:cubicBezTo>
                    <a:pt x="12" y="61"/>
                    <a:pt x="11" y="59"/>
                    <a:pt x="7" y="53"/>
                  </a:cubicBezTo>
                  <a:cubicBezTo>
                    <a:pt x="2" y="44"/>
                    <a:pt x="0" y="30"/>
                    <a:pt x="1" y="17"/>
                  </a:cubicBezTo>
                  <a:cubicBezTo>
                    <a:pt x="1" y="3"/>
                    <a:pt x="5" y="0"/>
                    <a:pt x="11" y="0"/>
                  </a:cubicBezTo>
                  <a:close/>
                </a:path>
              </a:pathLst>
            </a:custGeom>
            <a:solidFill>
              <a:srgbClr val="3D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194" name="Freeform 200">
              <a:extLst>
                <a:ext uri="{FF2B5EF4-FFF2-40B4-BE49-F238E27FC236}">
                  <a16:creationId xmlns:a16="http://schemas.microsoft.com/office/drawing/2014/main" id="{7C0AE00B-D907-4811-9299-420781F5EA14}"/>
                </a:ext>
              </a:extLst>
            </p:cNvPr>
            <p:cNvSpPr>
              <a:spLocks/>
            </p:cNvSpPr>
            <p:nvPr/>
          </p:nvSpPr>
          <p:spPr bwMode="auto">
            <a:xfrm>
              <a:off x="814922" y="2176463"/>
              <a:ext cx="312838" cy="1016000"/>
            </a:xfrm>
            <a:custGeom>
              <a:avLst/>
              <a:gdLst>
                <a:gd name="T0" fmla="*/ 48 w 59"/>
                <a:gd name="T1" fmla="*/ 0 h 239"/>
                <a:gd name="T2" fmla="*/ 38 w 59"/>
                <a:gd name="T3" fmla="*/ 12 h 239"/>
                <a:gd name="T4" fmla="*/ 34 w 59"/>
                <a:gd name="T5" fmla="*/ 36 h 239"/>
                <a:gd name="T6" fmla="*/ 10 w 59"/>
                <a:gd name="T7" fmla="*/ 53 h 239"/>
                <a:gd name="T8" fmla="*/ 4 w 59"/>
                <a:gd name="T9" fmla="*/ 62 h 239"/>
                <a:gd name="T10" fmla="*/ 1 w 59"/>
                <a:gd name="T11" fmla="*/ 95 h 239"/>
                <a:gd name="T12" fmla="*/ 1 w 59"/>
                <a:gd name="T13" fmla="*/ 224 h 239"/>
                <a:gd name="T14" fmla="*/ 12 w 59"/>
                <a:gd name="T15" fmla="*/ 239 h 239"/>
                <a:gd name="T16" fmla="*/ 26 w 59"/>
                <a:gd name="T17" fmla="*/ 224 h 239"/>
                <a:gd name="T18" fmla="*/ 26 w 59"/>
                <a:gd name="T19" fmla="*/ 94 h 239"/>
                <a:gd name="T20" fmla="*/ 34 w 59"/>
                <a:gd name="T21" fmla="*/ 68 h 239"/>
                <a:gd name="T22" fmla="*/ 52 w 59"/>
                <a:gd name="T23" fmla="*/ 53 h 239"/>
                <a:gd name="T24" fmla="*/ 58 w 59"/>
                <a:gd name="T25" fmla="*/ 17 h 239"/>
                <a:gd name="T26" fmla="*/ 48 w 59"/>
                <a:gd name="T2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239">
                  <a:moveTo>
                    <a:pt x="48" y="0"/>
                  </a:moveTo>
                  <a:cubicBezTo>
                    <a:pt x="41" y="0"/>
                    <a:pt x="40" y="3"/>
                    <a:pt x="38" y="12"/>
                  </a:cubicBezTo>
                  <a:cubicBezTo>
                    <a:pt x="38" y="12"/>
                    <a:pt x="37" y="28"/>
                    <a:pt x="34" y="36"/>
                  </a:cubicBezTo>
                  <a:cubicBezTo>
                    <a:pt x="28" y="46"/>
                    <a:pt x="20" y="44"/>
                    <a:pt x="10" y="53"/>
                  </a:cubicBezTo>
                  <a:cubicBezTo>
                    <a:pt x="5" y="58"/>
                    <a:pt x="4" y="62"/>
                    <a:pt x="4" y="62"/>
                  </a:cubicBezTo>
                  <a:cubicBezTo>
                    <a:pt x="0" y="72"/>
                    <a:pt x="1" y="85"/>
                    <a:pt x="1" y="95"/>
                  </a:cubicBezTo>
                  <a:cubicBezTo>
                    <a:pt x="1" y="206"/>
                    <a:pt x="1" y="224"/>
                    <a:pt x="1" y="224"/>
                  </a:cubicBezTo>
                  <a:cubicBezTo>
                    <a:pt x="1" y="234"/>
                    <a:pt x="5" y="239"/>
                    <a:pt x="12" y="239"/>
                  </a:cubicBezTo>
                  <a:cubicBezTo>
                    <a:pt x="19" y="239"/>
                    <a:pt x="26" y="235"/>
                    <a:pt x="26" y="224"/>
                  </a:cubicBezTo>
                  <a:cubicBezTo>
                    <a:pt x="26" y="94"/>
                    <a:pt x="26" y="94"/>
                    <a:pt x="26" y="94"/>
                  </a:cubicBezTo>
                  <a:cubicBezTo>
                    <a:pt x="26" y="84"/>
                    <a:pt x="27" y="72"/>
                    <a:pt x="34" y="68"/>
                  </a:cubicBezTo>
                  <a:cubicBezTo>
                    <a:pt x="47" y="61"/>
                    <a:pt x="48" y="59"/>
                    <a:pt x="52" y="53"/>
                  </a:cubicBezTo>
                  <a:cubicBezTo>
                    <a:pt x="57" y="44"/>
                    <a:pt x="59" y="30"/>
                    <a:pt x="58" y="17"/>
                  </a:cubicBezTo>
                  <a:cubicBezTo>
                    <a:pt x="58" y="3"/>
                    <a:pt x="54" y="0"/>
                    <a:pt x="48"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US" sz="1350">
                <a:solidFill>
                  <a:prstClr val="black"/>
                </a:solidFill>
                <a:latin typeface="Calibri" panose="020F0502020204030204"/>
                <a:ea typeface="ＭＳ Ｐゴシック" charset="-128"/>
              </a:endParaRPr>
            </a:p>
          </p:txBody>
        </p:sp>
      </p:grpSp>
      <p:grpSp>
        <p:nvGrpSpPr>
          <p:cNvPr id="206" name="Group 1095">
            <a:extLst>
              <a:ext uri="{FF2B5EF4-FFF2-40B4-BE49-F238E27FC236}">
                <a16:creationId xmlns:a16="http://schemas.microsoft.com/office/drawing/2014/main" id="{E28A9EFF-F834-4028-90AA-DF48549D8DC5}"/>
              </a:ext>
            </a:extLst>
          </p:cNvPr>
          <p:cNvGrpSpPr>
            <a:grpSpLocks/>
          </p:cNvGrpSpPr>
          <p:nvPr/>
        </p:nvGrpSpPr>
        <p:grpSpPr bwMode="auto">
          <a:xfrm>
            <a:off x="2528889" y="2960746"/>
            <a:ext cx="201811" cy="269081"/>
            <a:chOff x="3911308" y="3209970"/>
            <a:chExt cx="359441" cy="359441"/>
          </a:xfrm>
        </p:grpSpPr>
        <p:sp>
          <p:nvSpPr>
            <p:cNvPr id="1097" name="Oval 12">
              <a:extLst>
                <a:ext uri="{FF2B5EF4-FFF2-40B4-BE49-F238E27FC236}">
                  <a16:creationId xmlns:a16="http://schemas.microsoft.com/office/drawing/2014/main" id="{42E62EF9-77A0-40D1-B4EB-810FF877DE89}"/>
                </a:ext>
              </a:extLst>
            </p:cNvPr>
            <p:cNvSpPr>
              <a:spLocks noChangeArrowheads="1"/>
            </p:cNvSpPr>
            <p:nvPr/>
          </p:nvSpPr>
          <p:spPr bwMode="auto">
            <a:xfrm>
              <a:off x="3911308" y="3209970"/>
              <a:ext cx="359441" cy="35944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a:defRPr/>
              </a:pPr>
              <a:endParaRPr lang="en-GB" sz="1050">
                <a:solidFill>
                  <a:prstClr val="black"/>
                </a:solidFill>
                <a:latin typeface="Calibri" panose="020F0502020204030204"/>
                <a:ea typeface="ＭＳ Ｐゴシック" charset="-128"/>
              </a:endParaRPr>
            </a:p>
          </p:txBody>
        </p:sp>
        <p:sp>
          <p:nvSpPr>
            <p:cNvPr id="1098" name="TextBox 1097">
              <a:extLst>
                <a:ext uri="{FF2B5EF4-FFF2-40B4-BE49-F238E27FC236}">
                  <a16:creationId xmlns:a16="http://schemas.microsoft.com/office/drawing/2014/main" id="{C1F125A6-5BF8-4B71-864B-CF2D4678AE31}"/>
                </a:ext>
              </a:extLst>
            </p:cNvPr>
            <p:cNvSpPr txBox="1"/>
            <p:nvPr/>
          </p:nvSpPr>
          <p:spPr>
            <a:xfrm>
              <a:off x="3911308" y="3292673"/>
              <a:ext cx="359441" cy="181311"/>
            </a:xfrm>
            <a:prstGeom prst="rect">
              <a:avLst/>
            </a:prstGeom>
            <a:noFill/>
          </p:spPr>
          <p:txBody>
            <a:bodyPr wrap="none" anchor="ctr"/>
            <a:lstStyle/>
            <a:p>
              <a:pPr algn="ctr" defTabSz="685800">
                <a:defRPr/>
              </a:pPr>
              <a:r>
                <a:rPr lang="en-GB" sz="525" dirty="0">
                  <a:solidFill>
                    <a:srgbClr val="FFFFFF"/>
                  </a:solidFill>
                  <a:latin typeface="Calibri" panose="020F0502020204030204"/>
                  <a:cs typeface="Arial" panose="020B0604020202020204" pitchFamily="34" charset="0"/>
                </a:rPr>
                <a:t>JAK1 / 2</a:t>
              </a:r>
            </a:p>
          </p:txBody>
        </p:sp>
      </p:grpSp>
      <p:grpSp>
        <p:nvGrpSpPr>
          <p:cNvPr id="207" name="Group 1197">
            <a:extLst>
              <a:ext uri="{FF2B5EF4-FFF2-40B4-BE49-F238E27FC236}">
                <a16:creationId xmlns:a16="http://schemas.microsoft.com/office/drawing/2014/main" id="{3748E66C-6B81-4D09-93E1-C133D7609E25}"/>
              </a:ext>
            </a:extLst>
          </p:cNvPr>
          <p:cNvGrpSpPr>
            <a:grpSpLocks/>
          </p:cNvGrpSpPr>
          <p:nvPr/>
        </p:nvGrpSpPr>
        <p:grpSpPr bwMode="auto">
          <a:xfrm>
            <a:off x="2503884" y="3903546"/>
            <a:ext cx="253604" cy="133350"/>
            <a:chOff x="684943" y="3608965"/>
            <a:chExt cx="449425" cy="178307"/>
          </a:xfrm>
        </p:grpSpPr>
        <p:sp>
          <p:nvSpPr>
            <p:cNvPr id="1199" name="Freeform 13">
              <a:extLst>
                <a:ext uri="{FF2B5EF4-FFF2-40B4-BE49-F238E27FC236}">
                  <a16:creationId xmlns:a16="http://schemas.microsoft.com/office/drawing/2014/main" id="{226A6DDA-E621-4195-AE95-E23A6DEF1142}"/>
                </a:ext>
              </a:extLst>
            </p:cNvPr>
            <p:cNvSpPr>
              <a:spLocks/>
            </p:cNvSpPr>
            <p:nvPr/>
          </p:nvSpPr>
          <p:spPr bwMode="auto">
            <a:xfrm>
              <a:off x="684943" y="3608965"/>
              <a:ext cx="449425" cy="178307"/>
            </a:xfrm>
            <a:prstGeom prst="roundRect">
              <a:avLst/>
            </a:prstGeom>
            <a:solidFill>
              <a:schemeClr val="accent6">
                <a:lumMod val="75000"/>
              </a:schemeClr>
            </a:solidFill>
            <a:ln w="19050">
              <a:solidFill>
                <a:schemeClr val="tx2">
                  <a:lumMod val="50000"/>
                </a:schemeClr>
              </a:solidFill>
              <a:prstDash val="dash"/>
              <a:round/>
              <a:headEnd/>
              <a:tailEnd/>
            </a:ln>
          </p:spPr>
          <p:txBody>
            <a:bodyPr/>
            <a:lstStyle/>
            <a:p>
              <a:pPr algn="ctr" defTabSz="685800">
                <a:defRPr/>
              </a:pPr>
              <a:endParaRPr lang="en-GB" sz="675">
                <a:solidFill>
                  <a:prstClr val="black"/>
                </a:solidFill>
                <a:latin typeface="Calibri" panose="020F0502020204030204"/>
                <a:ea typeface="ＭＳ Ｐゴシック" charset="-128"/>
              </a:endParaRPr>
            </a:p>
          </p:txBody>
        </p:sp>
        <p:sp>
          <p:nvSpPr>
            <p:cNvPr id="1200" name="TextBox 1199">
              <a:extLst>
                <a:ext uri="{FF2B5EF4-FFF2-40B4-BE49-F238E27FC236}">
                  <a16:creationId xmlns:a16="http://schemas.microsoft.com/office/drawing/2014/main" id="{7CE3C290-BA0D-45C8-AB70-EBB5AE5F4D44}"/>
                </a:ext>
              </a:extLst>
            </p:cNvPr>
            <p:cNvSpPr txBox="1"/>
            <p:nvPr/>
          </p:nvSpPr>
          <p:spPr>
            <a:xfrm>
              <a:off x="703933" y="3618517"/>
              <a:ext cx="411445" cy="144875"/>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STAT5</a:t>
              </a:r>
            </a:p>
          </p:txBody>
        </p:sp>
      </p:grpSp>
      <p:sp>
        <p:nvSpPr>
          <p:cNvPr id="1201" name="Oval 380">
            <a:extLst>
              <a:ext uri="{FF2B5EF4-FFF2-40B4-BE49-F238E27FC236}">
                <a16:creationId xmlns:a16="http://schemas.microsoft.com/office/drawing/2014/main" id="{F6E47180-8537-4884-9631-EAC99D66AE14}"/>
              </a:ext>
            </a:extLst>
          </p:cNvPr>
          <p:cNvSpPr>
            <a:spLocks noChangeArrowheads="1"/>
          </p:cNvSpPr>
          <p:nvPr/>
        </p:nvSpPr>
        <p:spPr bwMode="auto">
          <a:xfrm>
            <a:off x="2599434" y="2219185"/>
            <a:ext cx="58936" cy="78581"/>
          </a:xfrm>
          <a:prstGeom prst="ellipse">
            <a:avLst/>
          </a:prstGeom>
          <a:solidFill>
            <a:schemeClr val="accent4"/>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202" name="Oval 380">
            <a:extLst>
              <a:ext uri="{FF2B5EF4-FFF2-40B4-BE49-F238E27FC236}">
                <a16:creationId xmlns:a16="http://schemas.microsoft.com/office/drawing/2014/main" id="{9BDEB492-E29C-4DAE-A4B9-CD8EB251596F}"/>
              </a:ext>
            </a:extLst>
          </p:cNvPr>
          <p:cNvSpPr>
            <a:spLocks noChangeArrowheads="1"/>
          </p:cNvSpPr>
          <p:nvPr/>
        </p:nvSpPr>
        <p:spPr bwMode="auto">
          <a:xfrm>
            <a:off x="2691409" y="2268001"/>
            <a:ext cx="58936" cy="78581"/>
          </a:xfrm>
          <a:prstGeom prst="ellipse">
            <a:avLst/>
          </a:prstGeom>
          <a:solidFill>
            <a:schemeClr val="accent4"/>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1203" name="Oval 380">
            <a:extLst>
              <a:ext uri="{FF2B5EF4-FFF2-40B4-BE49-F238E27FC236}">
                <a16:creationId xmlns:a16="http://schemas.microsoft.com/office/drawing/2014/main" id="{5C305A49-EE82-4B4C-BB34-1993BB7FC63D}"/>
              </a:ext>
            </a:extLst>
          </p:cNvPr>
          <p:cNvSpPr>
            <a:spLocks noChangeArrowheads="1"/>
          </p:cNvSpPr>
          <p:nvPr/>
        </p:nvSpPr>
        <p:spPr bwMode="auto">
          <a:xfrm>
            <a:off x="2631581" y="2332294"/>
            <a:ext cx="58936" cy="78581"/>
          </a:xfrm>
          <a:prstGeom prst="ellipse">
            <a:avLst/>
          </a:prstGeom>
          <a:solidFill>
            <a:schemeClr val="accent4"/>
          </a:solidFill>
          <a:ln>
            <a:noFill/>
          </a:ln>
        </p:spPr>
        <p:txBody>
          <a:bodyPr/>
          <a:lstStyle/>
          <a:p>
            <a:pPr algn="ctr" defTabSz="685800">
              <a:defRPr/>
            </a:pPr>
            <a:endParaRPr lang="en-US" sz="1350">
              <a:solidFill>
                <a:prstClr val="black"/>
              </a:solidFill>
              <a:latin typeface="Calibri" panose="020F0502020204030204"/>
              <a:ea typeface="ＭＳ Ｐゴシック" charset="-128"/>
            </a:endParaRPr>
          </a:p>
        </p:txBody>
      </p:sp>
      <p:sp>
        <p:nvSpPr>
          <p:cNvPr id="63608" name="Freeform 1094">
            <a:hlinkClick r:id="rId3" action="ppaction://hlinksldjump"/>
            <a:extLst>
              <a:ext uri="{FF2B5EF4-FFF2-40B4-BE49-F238E27FC236}">
                <a16:creationId xmlns:a16="http://schemas.microsoft.com/office/drawing/2014/main" id="{9E40512F-23E5-4F42-8A04-1144BEED094A}"/>
              </a:ext>
            </a:extLst>
          </p:cNvPr>
          <p:cNvSpPr>
            <a:spLocks/>
          </p:cNvSpPr>
          <p:nvPr/>
        </p:nvSpPr>
        <p:spPr bwMode="auto">
          <a:xfrm rot="8100000">
            <a:off x="7580095" y="1147527"/>
            <a:ext cx="173334" cy="237736"/>
          </a:xfrm>
          <a:custGeom>
            <a:avLst/>
            <a:gdLst>
              <a:gd name="T0" fmla="*/ 305721 w 287"/>
              <a:gd name="T1" fmla="*/ 158965 h 295"/>
              <a:gd name="T2" fmla="*/ 187723 w 287"/>
              <a:gd name="T3" fmla="*/ 17185 h 295"/>
              <a:gd name="T4" fmla="*/ 6436 w 287"/>
              <a:gd name="T5" fmla="*/ 147150 h 295"/>
              <a:gd name="T6" fmla="*/ 43981 w 287"/>
              <a:gd name="T7" fmla="*/ 274966 h 295"/>
              <a:gd name="T8" fmla="*/ 48272 w 287"/>
              <a:gd name="T9" fmla="*/ 279262 h 295"/>
              <a:gd name="T10" fmla="*/ 10727 w 287"/>
              <a:gd name="T11" fmla="*/ 316855 h 295"/>
              <a:gd name="T12" fmla="*/ 112634 w 287"/>
              <a:gd name="T13" fmla="*/ 316855 h 295"/>
              <a:gd name="T14" fmla="*/ 112634 w 287"/>
              <a:gd name="T15" fmla="*/ 213743 h 295"/>
              <a:gd name="T16" fmla="*/ 77235 w 287"/>
              <a:gd name="T17" fmla="*/ 250262 h 295"/>
              <a:gd name="T18" fmla="*/ 74017 w 287"/>
              <a:gd name="T19" fmla="*/ 247039 h 295"/>
              <a:gd name="T20" fmla="*/ 38617 w 287"/>
              <a:gd name="T21" fmla="*/ 165409 h 295"/>
              <a:gd name="T22" fmla="*/ 57926 w 287"/>
              <a:gd name="T23" fmla="*/ 93445 h 295"/>
              <a:gd name="T24" fmla="*/ 111561 w 287"/>
              <a:gd name="T25" fmla="*/ 45112 h 295"/>
              <a:gd name="T26" fmla="*/ 144815 w 287"/>
              <a:gd name="T27" fmla="*/ 34371 h 295"/>
              <a:gd name="T28" fmla="*/ 160906 w 287"/>
              <a:gd name="T29" fmla="*/ 32223 h 295"/>
              <a:gd name="T30" fmla="*/ 163051 w 287"/>
              <a:gd name="T31" fmla="*/ 30074 h 295"/>
              <a:gd name="T32" fmla="*/ 165196 w 287"/>
              <a:gd name="T33" fmla="*/ 32223 h 295"/>
              <a:gd name="T34" fmla="*/ 178069 w 287"/>
              <a:gd name="T35" fmla="*/ 32223 h 295"/>
              <a:gd name="T36" fmla="*/ 200596 w 287"/>
              <a:gd name="T37" fmla="*/ 36519 h 295"/>
              <a:gd name="T38" fmla="*/ 251013 w 287"/>
              <a:gd name="T39" fmla="*/ 61223 h 295"/>
              <a:gd name="T40" fmla="*/ 303575 w 287"/>
              <a:gd name="T41" fmla="*/ 165409 h 295"/>
              <a:gd name="T42" fmla="*/ 305721 w 287"/>
              <a:gd name="T43" fmla="*/ 165409 h 295"/>
              <a:gd name="T44" fmla="*/ 305721 w 287"/>
              <a:gd name="T45" fmla="*/ 158965 h 2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7" h="295">
                <a:moveTo>
                  <a:pt x="285" y="148"/>
                </a:moveTo>
                <a:cubicBezTo>
                  <a:pt x="287" y="84"/>
                  <a:pt x="236" y="29"/>
                  <a:pt x="175" y="16"/>
                </a:cubicBezTo>
                <a:cubicBezTo>
                  <a:pt x="96" y="0"/>
                  <a:pt x="18" y="58"/>
                  <a:pt x="6" y="137"/>
                </a:cubicBezTo>
                <a:cubicBezTo>
                  <a:pt x="0" y="179"/>
                  <a:pt x="14" y="223"/>
                  <a:pt x="41" y="256"/>
                </a:cubicBezTo>
                <a:cubicBezTo>
                  <a:pt x="45" y="260"/>
                  <a:pt x="45" y="260"/>
                  <a:pt x="45" y="260"/>
                </a:cubicBezTo>
                <a:cubicBezTo>
                  <a:pt x="10" y="295"/>
                  <a:pt x="10" y="295"/>
                  <a:pt x="10" y="295"/>
                </a:cubicBezTo>
                <a:cubicBezTo>
                  <a:pt x="105" y="295"/>
                  <a:pt x="105" y="295"/>
                  <a:pt x="105" y="295"/>
                </a:cubicBezTo>
                <a:cubicBezTo>
                  <a:pt x="105" y="199"/>
                  <a:pt x="105" y="199"/>
                  <a:pt x="105" y="199"/>
                </a:cubicBezTo>
                <a:cubicBezTo>
                  <a:pt x="72" y="233"/>
                  <a:pt x="72" y="233"/>
                  <a:pt x="72" y="233"/>
                </a:cubicBezTo>
                <a:cubicBezTo>
                  <a:pt x="69" y="230"/>
                  <a:pt x="69" y="230"/>
                  <a:pt x="69" y="230"/>
                </a:cubicBezTo>
                <a:cubicBezTo>
                  <a:pt x="49" y="211"/>
                  <a:pt x="36" y="181"/>
                  <a:pt x="36" y="154"/>
                </a:cubicBezTo>
                <a:cubicBezTo>
                  <a:pt x="36" y="132"/>
                  <a:pt x="41" y="107"/>
                  <a:pt x="54" y="87"/>
                </a:cubicBezTo>
                <a:cubicBezTo>
                  <a:pt x="66" y="68"/>
                  <a:pt x="83" y="52"/>
                  <a:pt x="104" y="42"/>
                </a:cubicBezTo>
                <a:cubicBezTo>
                  <a:pt x="113" y="37"/>
                  <a:pt x="124" y="34"/>
                  <a:pt x="135" y="32"/>
                </a:cubicBezTo>
                <a:cubicBezTo>
                  <a:pt x="140" y="31"/>
                  <a:pt x="145" y="31"/>
                  <a:pt x="150" y="30"/>
                </a:cubicBezTo>
                <a:cubicBezTo>
                  <a:pt x="152" y="30"/>
                  <a:pt x="155" y="28"/>
                  <a:pt x="152" y="28"/>
                </a:cubicBezTo>
                <a:cubicBezTo>
                  <a:pt x="148" y="28"/>
                  <a:pt x="153" y="30"/>
                  <a:pt x="154" y="30"/>
                </a:cubicBezTo>
                <a:cubicBezTo>
                  <a:pt x="158" y="30"/>
                  <a:pt x="162" y="30"/>
                  <a:pt x="166" y="30"/>
                </a:cubicBezTo>
                <a:cubicBezTo>
                  <a:pt x="173" y="31"/>
                  <a:pt x="180" y="32"/>
                  <a:pt x="187" y="34"/>
                </a:cubicBezTo>
                <a:cubicBezTo>
                  <a:pt x="204" y="38"/>
                  <a:pt x="220" y="46"/>
                  <a:pt x="234" y="57"/>
                </a:cubicBezTo>
                <a:cubicBezTo>
                  <a:pt x="264" y="81"/>
                  <a:pt x="279" y="116"/>
                  <a:pt x="283" y="154"/>
                </a:cubicBezTo>
                <a:cubicBezTo>
                  <a:pt x="285" y="154"/>
                  <a:pt x="285" y="154"/>
                  <a:pt x="285" y="154"/>
                </a:cubicBezTo>
                <a:lnTo>
                  <a:pt x="285" y="148"/>
                </a:lnTo>
                <a:close/>
              </a:path>
            </a:pathLst>
          </a:custGeom>
          <a:solidFill>
            <a:schemeClr val="bg1"/>
          </a:solidFill>
          <a:ln w="9525">
            <a:solidFill>
              <a:schemeClr val="bg1"/>
            </a:solidFill>
            <a:round/>
            <a:headEnd/>
            <a:tailEnd/>
          </a:ln>
        </p:spPr>
        <p:txBody>
          <a:bodyPr/>
          <a:lstStyle/>
          <a:p>
            <a:pPr defTabSz="685800"/>
            <a:endParaRPr lang="en-US" sz="1350">
              <a:solidFill>
                <a:prstClr val="black"/>
              </a:solidFill>
              <a:latin typeface="Calibri" panose="020F0502020204030204"/>
            </a:endParaRPr>
          </a:p>
        </p:txBody>
      </p:sp>
      <p:sp>
        <p:nvSpPr>
          <p:cNvPr id="1102" name="Oval 1101">
            <a:hlinkClick r:id="rId3" action="ppaction://hlinksldjump"/>
            <a:extLst>
              <a:ext uri="{FF2B5EF4-FFF2-40B4-BE49-F238E27FC236}">
                <a16:creationId xmlns:a16="http://schemas.microsoft.com/office/drawing/2014/main" id="{33295B41-EA9F-4C95-912F-BF130A85FEB8}"/>
              </a:ext>
            </a:extLst>
          </p:cNvPr>
          <p:cNvSpPr/>
          <p:nvPr/>
        </p:nvSpPr>
        <p:spPr bwMode="auto">
          <a:xfrm>
            <a:off x="7503617" y="1058468"/>
            <a:ext cx="325934" cy="415528"/>
          </a:xfrm>
          <a:prstGeom prst="ellipse">
            <a:avLst/>
          </a:prstGeom>
          <a:ln>
            <a:noFill/>
          </a:ln>
        </p:spPr>
        <p:txBody>
          <a:bodyPr wrap="none" lIns="0" tIns="0" rIns="0" bIns="0" anchor="ctr"/>
          <a:lstStyle/>
          <a:p>
            <a:pPr algn="ctr" defTabSz="685800">
              <a:defRPr/>
            </a:pPr>
            <a:endParaRPr lang="en-GB" sz="1350" kern="0" dirty="0" err="1">
              <a:solidFill>
                <a:srgbClr val="44546A">
                  <a:lumMod val="10000"/>
                </a:srgbClr>
              </a:solidFill>
              <a:latin typeface="Calibri" panose="020F0502020204030204"/>
              <a:ea typeface="ＭＳ Ｐゴシック" charset="-128"/>
            </a:endParaRPr>
          </a:p>
        </p:txBody>
      </p:sp>
      <p:sp>
        <p:nvSpPr>
          <p:cNvPr id="1103" name="Rectangle 1102">
            <a:hlinkClick r:id="rId3" action="ppaction://hlinksldjump"/>
            <a:extLst>
              <a:ext uri="{FF2B5EF4-FFF2-40B4-BE49-F238E27FC236}">
                <a16:creationId xmlns:a16="http://schemas.microsoft.com/office/drawing/2014/main" id="{F7658E10-571D-48C5-B6F1-BC7A53DE0E06}"/>
              </a:ext>
            </a:extLst>
          </p:cNvPr>
          <p:cNvSpPr/>
          <p:nvPr/>
        </p:nvSpPr>
        <p:spPr bwMode="auto">
          <a:xfrm>
            <a:off x="7497367" y="1040606"/>
            <a:ext cx="335756" cy="415529"/>
          </a:xfrm>
          <a:prstGeom prst="rect">
            <a:avLst/>
          </a:prstGeom>
        </p:spPr>
        <p:txBody>
          <a:bodyPr wrap="none" lIns="0" tIns="0" rIns="0" bIns="0" anchor="ctr"/>
          <a:lstStyle/>
          <a:p>
            <a:pPr algn="ctr" defTabSz="685800">
              <a:defRPr/>
            </a:pPr>
            <a:endParaRPr lang="en-GB" sz="1350" kern="0" dirty="0" err="1">
              <a:solidFill>
                <a:srgbClr val="44546A">
                  <a:lumMod val="10000"/>
                </a:srgbClr>
              </a:solidFill>
              <a:latin typeface="Calibri" panose="020F0502020204030204"/>
              <a:ea typeface="ＭＳ Ｐゴシック" charset="-128"/>
            </a:endParaRPr>
          </a:p>
        </p:txBody>
      </p:sp>
      <p:grpSp>
        <p:nvGrpSpPr>
          <p:cNvPr id="208" name="Group 1103">
            <a:extLst>
              <a:ext uri="{FF2B5EF4-FFF2-40B4-BE49-F238E27FC236}">
                <a16:creationId xmlns:a16="http://schemas.microsoft.com/office/drawing/2014/main" id="{C9388003-E7F8-4570-87C5-E89E9B28E99C}"/>
              </a:ext>
            </a:extLst>
          </p:cNvPr>
          <p:cNvGrpSpPr>
            <a:grpSpLocks/>
          </p:cNvGrpSpPr>
          <p:nvPr/>
        </p:nvGrpSpPr>
        <p:grpSpPr bwMode="auto">
          <a:xfrm>
            <a:off x="2520853" y="3252446"/>
            <a:ext cx="252710" cy="133350"/>
            <a:chOff x="684943" y="3608965"/>
            <a:chExt cx="449425" cy="178307"/>
          </a:xfrm>
        </p:grpSpPr>
        <p:sp>
          <p:nvSpPr>
            <p:cNvPr id="1105" name="Freeform 13">
              <a:extLst>
                <a:ext uri="{FF2B5EF4-FFF2-40B4-BE49-F238E27FC236}">
                  <a16:creationId xmlns:a16="http://schemas.microsoft.com/office/drawing/2014/main" id="{2700FEA8-3E1B-4446-B615-7D8DBAE37D6D}"/>
                </a:ext>
              </a:extLst>
            </p:cNvPr>
            <p:cNvSpPr>
              <a:spLocks/>
            </p:cNvSpPr>
            <p:nvPr/>
          </p:nvSpPr>
          <p:spPr bwMode="auto">
            <a:xfrm>
              <a:off x="684943" y="3608965"/>
              <a:ext cx="449425" cy="178307"/>
            </a:xfrm>
            <a:prstGeom prst="roundRect">
              <a:avLst/>
            </a:prstGeom>
            <a:solidFill>
              <a:schemeClr val="accent4">
                <a:lumMod val="60000"/>
                <a:lumOff val="40000"/>
              </a:schemeClr>
            </a:solidFill>
            <a:ln w="19050">
              <a:solidFill>
                <a:schemeClr val="tx2">
                  <a:lumMod val="50000"/>
                </a:schemeClr>
              </a:solidFill>
              <a:prstDash val="dash"/>
              <a:round/>
              <a:headEnd/>
              <a:tailEnd/>
            </a:ln>
          </p:spPr>
          <p:txBody>
            <a:bodyPr/>
            <a:lstStyle/>
            <a:p>
              <a:pPr algn="ctr" defTabSz="685800">
                <a:defRPr/>
              </a:pPr>
              <a:endParaRPr lang="en-GB" sz="1350">
                <a:solidFill>
                  <a:prstClr val="black"/>
                </a:solidFill>
                <a:latin typeface="Calibri" panose="020F0502020204030204"/>
                <a:ea typeface="ＭＳ Ｐゴシック" charset="-128"/>
              </a:endParaRPr>
            </a:p>
          </p:txBody>
        </p:sp>
        <p:sp>
          <p:nvSpPr>
            <p:cNvPr id="1106" name="TextBox 1105">
              <a:extLst>
                <a:ext uri="{FF2B5EF4-FFF2-40B4-BE49-F238E27FC236}">
                  <a16:creationId xmlns:a16="http://schemas.microsoft.com/office/drawing/2014/main" id="{BD84DF12-F91E-4AEB-8419-C71CEA2C20C4}"/>
                </a:ext>
              </a:extLst>
            </p:cNvPr>
            <p:cNvSpPr txBox="1"/>
            <p:nvPr/>
          </p:nvSpPr>
          <p:spPr>
            <a:xfrm>
              <a:off x="704000" y="3618517"/>
              <a:ext cx="411311" cy="144875"/>
            </a:xfrm>
            <a:prstGeom prst="rect">
              <a:avLst/>
            </a:prstGeom>
            <a:noFill/>
          </p:spPr>
          <p:txBody>
            <a:bodyPr wrap="none" anchor="ctr"/>
            <a:lstStyle/>
            <a:p>
              <a:pPr algn="ctr" defTabSz="685800">
                <a:defRPr/>
              </a:pPr>
              <a:r>
                <a:rPr lang="en-GB" sz="675" dirty="0">
                  <a:solidFill>
                    <a:prstClr val="white"/>
                  </a:solidFill>
                  <a:latin typeface="Calibri" panose="020F0502020204030204"/>
                  <a:cs typeface="Arial" panose="020B0604020202020204" pitchFamily="34" charset="0"/>
                </a:rPr>
                <a:t>STAT</a:t>
              </a:r>
            </a:p>
          </p:txBody>
        </p:sp>
      </p:grpSp>
      <p:sp>
        <p:nvSpPr>
          <p:cNvPr id="1107" name="Oval 1106">
            <a:extLst>
              <a:ext uri="{FF2B5EF4-FFF2-40B4-BE49-F238E27FC236}">
                <a16:creationId xmlns:a16="http://schemas.microsoft.com/office/drawing/2014/main" id="{9A64DA6C-C7FC-41E1-AF27-4280060A308C}"/>
              </a:ext>
            </a:extLst>
          </p:cNvPr>
          <p:cNvSpPr/>
          <p:nvPr/>
        </p:nvSpPr>
        <p:spPr>
          <a:xfrm>
            <a:off x="2480667" y="3156008"/>
            <a:ext cx="93762" cy="125015"/>
          </a:xfrm>
          <a:prstGeom prst="ellipse">
            <a:avLst/>
          </a:prstGeom>
          <a:solidFill>
            <a:schemeClr val="accent3">
              <a:lumMod val="75000"/>
            </a:schemeClr>
          </a:solidFill>
        </p:spPr>
        <p:txBody>
          <a:bodyPr wrap="none" lIns="0" tIns="0" rIns="0" bIns="0" anchor="ctr"/>
          <a:lstStyle/>
          <a:p>
            <a:pPr algn="ctr" defTabSz="685800">
              <a:defRPr/>
            </a:pPr>
            <a:r>
              <a:rPr lang="en-US" sz="788" kern="0" dirty="0">
                <a:solidFill>
                  <a:srgbClr val="44546A">
                    <a:lumMod val="10000"/>
                  </a:srgbClr>
                </a:solidFill>
                <a:latin typeface="Calibri" panose="020F0502020204030204"/>
                <a:ea typeface="ＭＳ Ｐゴシック" charset="-128"/>
              </a:rPr>
              <a:t>P</a:t>
            </a:r>
          </a:p>
        </p:txBody>
      </p:sp>
      <p:sp>
        <p:nvSpPr>
          <p:cNvPr id="22" name="Text Placeholder 13">
            <a:extLst>
              <a:ext uri="{FF2B5EF4-FFF2-40B4-BE49-F238E27FC236}">
                <a16:creationId xmlns:a16="http://schemas.microsoft.com/office/drawing/2014/main" id="{5EE16990-F578-41EA-892C-AE21586EF8F2}"/>
              </a:ext>
            </a:extLst>
          </p:cNvPr>
          <p:cNvSpPr txBox="1">
            <a:spLocks noChangeArrowheads="1"/>
          </p:cNvSpPr>
          <p:nvPr/>
        </p:nvSpPr>
        <p:spPr bwMode="auto">
          <a:xfrm>
            <a:off x="1400176" y="4776807"/>
            <a:ext cx="6407944" cy="70959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0" rIns="54000" bIns="0" anchor="ctr"/>
          <a:lstStyle>
            <a:lvl1pPr>
              <a:spcAft>
                <a:spcPts val="300"/>
              </a:spcAft>
              <a:buClr>
                <a:schemeClr val="tx1"/>
              </a:buClr>
              <a:buFont typeface="Arial" panose="020B0604020202020204" pitchFamily="34" charset="0"/>
              <a:buChar char="•"/>
              <a:defRPr>
                <a:solidFill>
                  <a:srgbClr val="151515"/>
                </a:solidFill>
                <a:latin typeface="Arial" panose="020B0604020202020204" pitchFamily="34" charset="0"/>
                <a:ea typeface="Verdana" panose="020B0604030504040204" pitchFamily="34" charset="0"/>
                <a:cs typeface="Verdana" panose="020B0604030504040204" pitchFamily="34" charset="0"/>
              </a:defRPr>
            </a:lvl1pPr>
            <a:lvl2pPr marL="384175" indent="-204788">
              <a:spcAft>
                <a:spcPts val="300"/>
              </a:spcAft>
              <a:buClr>
                <a:schemeClr val="tx1"/>
              </a:buClr>
              <a:buFont typeface="Verdana" panose="020B0604030504040204" pitchFamily="34" charset="0"/>
              <a:buChar char="◦"/>
              <a:defRPr sz="1600">
                <a:solidFill>
                  <a:schemeClr val="tx1"/>
                </a:solidFill>
                <a:latin typeface="Arial" panose="020B0604020202020204" pitchFamily="34" charset="0"/>
                <a:ea typeface="Verdana" panose="020B0604030504040204" pitchFamily="34" charset="0"/>
                <a:cs typeface="Verdana" panose="020B0604030504040204" pitchFamily="34" charset="0"/>
              </a:defRPr>
            </a:lvl2pPr>
            <a:lvl3pPr marL="611188" indent="-204788">
              <a:spcAft>
                <a:spcPts val="300"/>
              </a:spcAft>
              <a:buFont typeface="Arial" panose="020B0604020202020204" pitchFamily="34" charset="0"/>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3pPr>
            <a:lvl4pPr marL="744538" indent="-125413">
              <a:spcAft>
                <a:spcPts val="300"/>
              </a:spcAft>
              <a:buFont typeface="Arial" panose="020B0604020202020204" pitchFamily="34" charset="0"/>
              <a:buChar char="•"/>
              <a:defRPr sz="1200">
                <a:solidFill>
                  <a:schemeClr val="tx1"/>
                </a:solidFill>
                <a:latin typeface="Arial" panose="020B0604020202020204" pitchFamily="34" charset="0"/>
                <a:ea typeface="Verdana" panose="020B0604030504040204" pitchFamily="34" charset="0"/>
                <a:cs typeface="Verdana" panose="020B0604030504040204" pitchFamily="34" charset="0"/>
              </a:defRPr>
            </a:lvl4pPr>
            <a:lvl5pPr marL="892175" indent="-142875">
              <a:spcAft>
                <a:spcPts val="300"/>
              </a:spcAft>
              <a:buFont typeface="Verdana" panose="020B0604030504040204" pitchFamily="34" charset="0"/>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5pPr>
            <a:lvl6pPr marL="1349375" indent="-142875" fontAlgn="base">
              <a:spcBef>
                <a:spcPct val="0"/>
              </a:spcBef>
              <a:spcAft>
                <a:spcPts val="300"/>
              </a:spcAft>
              <a:buFont typeface="Verdana" panose="020B0604030504040204" pitchFamily="34" charset="0"/>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6pPr>
            <a:lvl7pPr marL="1806575" indent="-142875" fontAlgn="base">
              <a:spcBef>
                <a:spcPct val="0"/>
              </a:spcBef>
              <a:spcAft>
                <a:spcPts val="300"/>
              </a:spcAft>
              <a:buFont typeface="Verdana" panose="020B0604030504040204" pitchFamily="34" charset="0"/>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7pPr>
            <a:lvl8pPr marL="2263775" indent="-142875" fontAlgn="base">
              <a:spcBef>
                <a:spcPct val="0"/>
              </a:spcBef>
              <a:spcAft>
                <a:spcPts val="300"/>
              </a:spcAft>
              <a:buFont typeface="Verdana" panose="020B0604030504040204" pitchFamily="34" charset="0"/>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8pPr>
            <a:lvl9pPr marL="2720975" indent="-142875" fontAlgn="base">
              <a:spcBef>
                <a:spcPct val="0"/>
              </a:spcBef>
              <a:spcAft>
                <a:spcPts val="300"/>
              </a:spcAft>
              <a:buFont typeface="Verdana" panose="020B0604030504040204" pitchFamily="34" charset="0"/>
              <a:buChar char="‒"/>
              <a:defRPr sz="1400">
                <a:solidFill>
                  <a:schemeClr val="tx1"/>
                </a:solidFill>
                <a:latin typeface="Arial" panose="020B0604020202020204" pitchFamily="34" charset="0"/>
                <a:ea typeface="Verdana" panose="020B0604030504040204" pitchFamily="34" charset="0"/>
                <a:cs typeface="Verdana" panose="020B0604030504040204" pitchFamily="34" charset="0"/>
              </a:defRPr>
            </a:lvl9pPr>
          </a:lstStyle>
          <a:p>
            <a:pPr algn="ctr" defTabSz="685800">
              <a:spcAft>
                <a:spcPts val="450"/>
              </a:spcAft>
              <a:buClr>
                <a:prstClr val="black"/>
              </a:buClr>
              <a:buNone/>
            </a:pPr>
            <a:r>
              <a:rPr lang="el-GR" altLang="en-US" sz="1350" dirty="0">
                <a:solidFill>
                  <a:prstClr val="white"/>
                </a:solidFill>
                <a:ea typeface="ＭＳ Ｐゴシック" panose="020B0600070205080204" pitchFamily="34" charset="-128"/>
              </a:rPr>
              <a:t>Οι </a:t>
            </a:r>
            <a:r>
              <a:rPr lang="en-US" altLang="en-US" sz="1350" dirty="0">
                <a:solidFill>
                  <a:prstClr val="white"/>
                </a:solidFill>
                <a:ea typeface="ＭＳ Ｐゴシック" panose="020B0600070205080204" pitchFamily="34" charset="-128"/>
              </a:rPr>
              <a:t>JAK </a:t>
            </a:r>
            <a:r>
              <a:rPr lang="el-GR" altLang="en-US" sz="1350" dirty="0">
                <a:solidFill>
                  <a:prstClr val="white"/>
                </a:solidFill>
                <a:ea typeface="ＭＳ Ｐゴシック" panose="020B0600070205080204" pitchFamily="34" charset="-128"/>
              </a:rPr>
              <a:t>αναστολείς αναστέλλουν  το </a:t>
            </a:r>
            <a:r>
              <a:rPr lang="en-US" altLang="en-US" sz="1350" dirty="0">
                <a:solidFill>
                  <a:prstClr val="white"/>
                </a:solidFill>
                <a:ea typeface="ＭＳ Ｐゴシック" panose="020B0600070205080204" pitchFamily="34" charset="-128"/>
              </a:rPr>
              <a:t>JAK-STAT (signal transducer and activators of transcription proteins) </a:t>
            </a:r>
            <a:r>
              <a:rPr lang="el-GR" altLang="en-US" sz="1350" dirty="0">
                <a:solidFill>
                  <a:prstClr val="white"/>
                </a:solidFill>
                <a:ea typeface="ＭＳ Ｐゴシック" panose="020B0600070205080204" pitchFamily="34" charset="-128"/>
              </a:rPr>
              <a:t>μονοπάτι αναστέλλοντας</a:t>
            </a:r>
            <a:r>
              <a:rPr lang="en-US" altLang="en-US" sz="1350" dirty="0">
                <a:solidFill>
                  <a:prstClr val="white"/>
                </a:solidFill>
                <a:ea typeface="ＭＳ Ｐゴシック" panose="020B0600070205080204" pitchFamily="34" charset="-128"/>
              </a:rPr>
              <a:t> </a:t>
            </a:r>
            <a:r>
              <a:rPr lang="el-GR" altLang="en-US" sz="1350" dirty="0">
                <a:solidFill>
                  <a:prstClr val="white"/>
                </a:solidFill>
                <a:ea typeface="ＭＳ Ｐゴシック" panose="020B0600070205080204" pitchFamily="34" charset="-128"/>
              </a:rPr>
              <a:t>τη φωσφορυλίωση των </a:t>
            </a:r>
            <a:r>
              <a:rPr lang="en-US" altLang="en-US" sz="1350" dirty="0">
                <a:solidFill>
                  <a:prstClr val="white"/>
                </a:solidFill>
                <a:ea typeface="ＭＳ Ｐゴシック" panose="020B0600070205080204" pitchFamily="34" charset="-128"/>
              </a:rPr>
              <a:t> STATs </a:t>
            </a:r>
            <a:r>
              <a:rPr lang="el-GR" altLang="en-US" sz="1350" dirty="0">
                <a:solidFill>
                  <a:prstClr val="white"/>
                </a:solidFill>
                <a:ea typeface="ＭＳ Ｐゴシック" panose="020B0600070205080204" pitchFamily="34" charset="-128"/>
              </a:rPr>
              <a:t> και μειώνοντας την επαγωγή των προ-φλεγμονωδών κυτταροκινών </a:t>
            </a:r>
            <a:r>
              <a:rPr lang="en-US" altLang="en-US" sz="1350" baseline="30000" dirty="0">
                <a:solidFill>
                  <a:prstClr val="white"/>
                </a:solidFill>
                <a:ea typeface="ＭＳ Ｐゴシック" panose="020B0600070205080204" pitchFamily="34" charset="-128"/>
              </a:rPr>
              <a:t>2,3</a:t>
            </a:r>
          </a:p>
        </p:txBody>
      </p:sp>
    </p:spTree>
    <p:extLst>
      <p:ext uri="{BB962C8B-B14F-4D97-AF65-F5344CB8AC3E}">
        <p14:creationId xmlns:p14="http://schemas.microsoft.com/office/powerpoint/2010/main" val="14291483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FA9C0E-79A6-41E2-A12F-747652510E48}"/>
              </a:ext>
            </a:extLst>
          </p:cNvPr>
          <p:cNvSpPr>
            <a:spLocks noGrp="1"/>
          </p:cNvSpPr>
          <p:nvPr>
            <p:ph type="sldNum" sz="quarter" idx="12"/>
          </p:nvPr>
        </p:nvSpPr>
        <p:spPr/>
        <p:txBody>
          <a:bodyPr/>
          <a:lstStyle/>
          <a:p>
            <a:pPr defTabSz="514350">
              <a:defRPr/>
            </a:pPr>
            <a:fld id="{24C8C45C-947F-4981-8B3F-4F32E973C901}" type="slidenum">
              <a:rPr lang="en-US" sz="450">
                <a:solidFill>
                  <a:srgbClr val="000000"/>
                </a:solidFill>
                <a:latin typeface="Gilroy Office"/>
              </a:rPr>
              <a:pPr defTabSz="514350">
                <a:defRPr/>
              </a:pPr>
              <a:t>48</a:t>
            </a:fld>
            <a:endParaRPr lang="en-US" sz="450" dirty="0">
              <a:solidFill>
                <a:srgbClr val="000000"/>
              </a:solidFill>
              <a:latin typeface="Gilroy Office"/>
            </a:endParaRPr>
          </a:p>
        </p:txBody>
      </p:sp>
      <p:sp>
        <p:nvSpPr>
          <p:cNvPr id="4" name="Title 3">
            <a:extLst>
              <a:ext uri="{FF2B5EF4-FFF2-40B4-BE49-F238E27FC236}">
                <a16:creationId xmlns:a16="http://schemas.microsoft.com/office/drawing/2014/main" id="{6850EF52-356C-480A-B84C-515FE5305364}"/>
              </a:ext>
            </a:extLst>
          </p:cNvPr>
          <p:cNvSpPr>
            <a:spLocks noGrp="1"/>
          </p:cNvSpPr>
          <p:nvPr>
            <p:ph type="title"/>
          </p:nvPr>
        </p:nvSpPr>
        <p:spPr/>
        <p:txBody>
          <a:bodyPr/>
          <a:lstStyle/>
          <a:p>
            <a:r>
              <a:rPr lang="en-US" b="1" dirty="0">
                <a:solidFill>
                  <a:schemeClr val="tx1"/>
                </a:solidFill>
                <a:latin typeface="Comic Sans MS" panose="030F0702030302020204" pitchFamily="66" charset="0"/>
              </a:rPr>
              <a:t>Cytokine-JAK combinations</a:t>
            </a:r>
          </a:p>
        </p:txBody>
      </p:sp>
      <p:grpSp>
        <p:nvGrpSpPr>
          <p:cNvPr id="2126" name="Group 2125">
            <a:extLst>
              <a:ext uri="{FF2B5EF4-FFF2-40B4-BE49-F238E27FC236}">
                <a16:creationId xmlns:a16="http://schemas.microsoft.com/office/drawing/2014/main" id="{BB3BE426-51DC-4E8A-9B06-4598773E6509}"/>
              </a:ext>
            </a:extLst>
          </p:cNvPr>
          <p:cNvGrpSpPr/>
          <p:nvPr/>
        </p:nvGrpSpPr>
        <p:grpSpPr>
          <a:xfrm>
            <a:off x="1400018" y="2925955"/>
            <a:ext cx="6242685" cy="187097"/>
            <a:chOff x="456920" y="2534695"/>
            <a:chExt cx="11098107" cy="332617"/>
          </a:xfrm>
        </p:grpSpPr>
        <p:sp>
          <p:nvSpPr>
            <p:cNvPr id="2127" name="Freeform 204">
              <a:extLst>
                <a:ext uri="{FF2B5EF4-FFF2-40B4-BE49-F238E27FC236}">
                  <a16:creationId xmlns:a16="http://schemas.microsoft.com/office/drawing/2014/main" id="{1CA3B1F6-D213-44ED-AB75-BE955618C92A}"/>
                </a:ext>
              </a:extLst>
            </p:cNvPr>
            <p:cNvSpPr>
              <a:spLocks/>
            </p:cNvSpPr>
            <p:nvPr/>
          </p:nvSpPr>
          <p:spPr bwMode="auto">
            <a:xfrm>
              <a:off x="2473842"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28" name="Freeform 205">
              <a:extLst>
                <a:ext uri="{FF2B5EF4-FFF2-40B4-BE49-F238E27FC236}">
                  <a16:creationId xmlns:a16="http://schemas.microsoft.com/office/drawing/2014/main" id="{D73D09E4-6E6C-44D7-A41D-BB908F92BE3A}"/>
                </a:ext>
              </a:extLst>
            </p:cNvPr>
            <p:cNvSpPr>
              <a:spLocks/>
            </p:cNvSpPr>
            <p:nvPr/>
          </p:nvSpPr>
          <p:spPr bwMode="auto">
            <a:xfrm>
              <a:off x="2505989"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29" name="Freeform 207">
              <a:extLst>
                <a:ext uri="{FF2B5EF4-FFF2-40B4-BE49-F238E27FC236}">
                  <a16:creationId xmlns:a16="http://schemas.microsoft.com/office/drawing/2014/main" id="{44C1B25F-27A2-41C2-AFB1-A750AD4F756D}"/>
                </a:ext>
              </a:extLst>
            </p:cNvPr>
            <p:cNvSpPr>
              <a:spLocks/>
            </p:cNvSpPr>
            <p:nvPr/>
          </p:nvSpPr>
          <p:spPr bwMode="auto">
            <a:xfrm>
              <a:off x="2473842"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0" name="Freeform 208">
              <a:extLst>
                <a:ext uri="{FF2B5EF4-FFF2-40B4-BE49-F238E27FC236}">
                  <a16:creationId xmlns:a16="http://schemas.microsoft.com/office/drawing/2014/main" id="{1A8BE037-B3B4-4422-B560-D4565A5CAA00}"/>
                </a:ext>
              </a:extLst>
            </p:cNvPr>
            <p:cNvSpPr>
              <a:spLocks/>
            </p:cNvSpPr>
            <p:nvPr/>
          </p:nvSpPr>
          <p:spPr bwMode="auto">
            <a:xfrm>
              <a:off x="2505989"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1" name="Freeform 1163">
              <a:extLst>
                <a:ext uri="{FF2B5EF4-FFF2-40B4-BE49-F238E27FC236}">
                  <a16:creationId xmlns:a16="http://schemas.microsoft.com/office/drawing/2014/main" id="{C901EDEF-FC76-4C75-AEAD-926FAFE1D4C6}"/>
                </a:ext>
              </a:extLst>
            </p:cNvPr>
            <p:cNvSpPr>
              <a:spLocks/>
            </p:cNvSpPr>
            <p:nvPr/>
          </p:nvSpPr>
          <p:spPr bwMode="auto">
            <a:xfrm>
              <a:off x="2397182" y="2711946"/>
              <a:ext cx="22257" cy="89923"/>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2" name="Freeform 1164">
              <a:extLst>
                <a:ext uri="{FF2B5EF4-FFF2-40B4-BE49-F238E27FC236}">
                  <a16:creationId xmlns:a16="http://schemas.microsoft.com/office/drawing/2014/main" id="{AAD489E1-6335-4BC1-AA56-BDDA1506F095}"/>
                </a:ext>
              </a:extLst>
            </p:cNvPr>
            <p:cNvSpPr>
              <a:spLocks/>
            </p:cNvSpPr>
            <p:nvPr/>
          </p:nvSpPr>
          <p:spPr bwMode="auto">
            <a:xfrm>
              <a:off x="2429330"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3" name="Freeform 213">
              <a:extLst>
                <a:ext uri="{FF2B5EF4-FFF2-40B4-BE49-F238E27FC236}">
                  <a16:creationId xmlns:a16="http://schemas.microsoft.com/office/drawing/2014/main" id="{F3892252-B1C5-4D14-8CA3-BFD36BA3F047}"/>
                </a:ext>
              </a:extLst>
            </p:cNvPr>
            <p:cNvSpPr>
              <a:spLocks/>
            </p:cNvSpPr>
            <p:nvPr/>
          </p:nvSpPr>
          <p:spPr bwMode="auto">
            <a:xfrm>
              <a:off x="2397182" y="259729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4" name="Freeform 214">
              <a:extLst>
                <a:ext uri="{FF2B5EF4-FFF2-40B4-BE49-F238E27FC236}">
                  <a16:creationId xmlns:a16="http://schemas.microsoft.com/office/drawing/2014/main" id="{8EF29B2C-896E-4189-A077-71B8C81D3520}"/>
                </a:ext>
              </a:extLst>
            </p:cNvPr>
            <p:cNvSpPr>
              <a:spLocks/>
            </p:cNvSpPr>
            <p:nvPr/>
          </p:nvSpPr>
          <p:spPr bwMode="auto">
            <a:xfrm>
              <a:off x="2429330"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5" name="Freeform 216">
              <a:extLst>
                <a:ext uri="{FF2B5EF4-FFF2-40B4-BE49-F238E27FC236}">
                  <a16:creationId xmlns:a16="http://schemas.microsoft.com/office/drawing/2014/main" id="{48087EF9-27C7-45CF-8D4A-834924C87B2A}"/>
                </a:ext>
              </a:extLst>
            </p:cNvPr>
            <p:cNvSpPr>
              <a:spLocks/>
            </p:cNvSpPr>
            <p:nvPr/>
          </p:nvSpPr>
          <p:spPr bwMode="auto">
            <a:xfrm>
              <a:off x="2315578" y="2711946"/>
              <a:ext cx="27203" cy="89923"/>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6" name="Freeform 217">
              <a:extLst>
                <a:ext uri="{FF2B5EF4-FFF2-40B4-BE49-F238E27FC236}">
                  <a16:creationId xmlns:a16="http://schemas.microsoft.com/office/drawing/2014/main" id="{E4CA2A69-86A5-4310-A62A-255C7C407860}"/>
                </a:ext>
              </a:extLst>
            </p:cNvPr>
            <p:cNvSpPr>
              <a:spLocks/>
            </p:cNvSpPr>
            <p:nvPr/>
          </p:nvSpPr>
          <p:spPr bwMode="auto">
            <a:xfrm>
              <a:off x="2347724"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7" name="Freeform 219">
              <a:extLst>
                <a:ext uri="{FF2B5EF4-FFF2-40B4-BE49-F238E27FC236}">
                  <a16:creationId xmlns:a16="http://schemas.microsoft.com/office/drawing/2014/main" id="{059CD19F-4FDA-4E86-AF0E-B5B1057DC5E1}"/>
                </a:ext>
              </a:extLst>
            </p:cNvPr>
            <p:cNvSpPr>
              <a:spLocks/>
            </p:cNvSpPr>
            <p:nvPr/>
          </p:nvSpPr>
          <p:spPr bwMode="auto">
            <a:xfrm>
              <a:off x="2315578" y="259729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8" name="Freeform 220">
              <a:extLst>
                <a:ext uri="{FF2B5EF4-FFF2-40B4-BE49-F238E27FC236}">
                  <a16:creationId xmlns:a16="http://schemas.microsoft.com/office/drawing/2014/main" id="{6A533651-A801-4E05-A855-0FDF4FF9AA62}"/>
                </a:ext>
              </a:extLst>
            </p:cNvPr>
            <p:cNvSpPr>
              <a:spLocks/>
            </p:cNvSpPr>
            <p:nvPr/>
          </p:nvSpPr>
          <p:spPr bwMode="auto">
            <a:xfrm>
              <a:off x="2347724"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39" name="Freeform 222">
              <a:extLst>
                <a:ext uri="{FF2B5EF4-FFF2-40B4-BE49-F238E27FC236}">
                  <a16:creationId xmlns:a16="http://schemas.microsoft.com/office/drawing/2014/main" id="{B2516C1F-9C94-4ED7-A13A-212152B1ACAB}"/>
                </a:ext>
              </a:extLst>
            </p:cNvPr>
            <p:cNvSpPr>
              <a:spLocks/>
            </p:cNvSpPr>
            <p:nvPr/>
          </p:nvSpPr>
          <p:spPr bwMode="auto">
            <a:xfrm>
              <a:off x="2233972"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0" name="Freeform 223">
              <a:extLst>
                <a:ext uri="{FF2B5EF4-FFF2-40B4-BE49-F238E27FC236}">
                  <a16:creationId xmlns:a16="http://schemas.microsoft.com/office/drawing/2014/main" id="{B56DC727-1230-4866-AF20-3FFD0443CAF5}"/>
                </a:ext>
              </a:extLst>
            </p:cNvPr>
            <p:cNvSpPr>
              <a:spLocks/>
            </p:cNvSpPr>
            <p:nvPr/>
          </p:nvSpPr>
          <p:spPr bwMode="auto">
            <a:xfrm>
              <a:off x="2271066"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1" name="Freeform 225">
              <a:extLst>
                <a:ext uri="{FF2B5EF4-FFF2-40B4-BE49-F238E27FC236}">
                  <a16:creationId xmlns:a16="http://schemas.microsoft.com/office/drawing/2014/main" id="{8C210F9C-1947-4ADC-B163-6E184AE3F42B}"/>
                </a:ext>
              </a:extLst>
            </p:cNvPr>
            <p:cNvSpPr>
              <a:spLocks/>
            </p:cNvSpPr>
            <p:nvPr/>
          </p:nvSpPr>
          <p:spPr bwMode="auto">
            <a:xfrm>
              <a:off x="2233972"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2" name="Freeform 226">
              <a:extLst>
                <a:ext uri="{FF2B5EF4-FFF2-40B4-BE49-F238E27FC236}">
                  <a16:creationId xmlns:a16="http://schemas.microsoft.com/office/drawing/2014/main" id="{7DE65EC8-46FE-4F2C-AB72-7EA0CF61DBD0}"/>
                </a:ext>
              </a:extLst>
            </p:cNvPr>
            <p:cNvSpPr>
              <a:spLocks/>
            </p:cNvSpPr>
            <p:nvPr/>
          </p:nvSpPr>
          <p:spPr bwMode="auto">
            <a:xfrm>
              <a:off x="2271066"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3" name="Freeform 228">
              <a:extLst>
                <a:ext uri="{FF2B5EF4-FFF2-40B4-BE49-F238E27FC236}">
                  <a16:creationId xmlns:a16="http://schemas.microsoft.com/office/drawing/2014/main" id="{2EBCC765-0CDA-4599-9E3E-6D4DAB864F9F}"/>
                </a:ext>
              </a:extLst>
            </p:cNvPr>
            <p:cNvSpPr>
              <a:spLocks/>
            </p:cNvSpPr>
            <p:nvPr/>
          </p:nvSpPr>
          <p:spPr bwMode="auto">
            <a:xfrm>
              <a:off x="2157313" y="271194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7144 w 4"/>
                <a:gd name="T25" fmla="*/ 17639 h 18"/>
                <a:gd name="T26" fmla="*/ 7144 w 4"/>
                <a:gd name="T27" fmla="*/ 21167 h 18"/>
                <a:gd name="T28" fmla="*/ 14288 w 4"/>
                <a:gd name="T29" fmla="*/ 31750 h 18"/>
                <a:gd name="T30" fmla="*/ 10716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4" name="Freeform 229">
              <a:extLst>
                <a:ext uri="{FF2B5EF4-FFF2-40B4-BE49-F238E27FC236}">
                  <a16:creationId xmlns:a16="http://schemas.microsoft.com/office/drawing/2014/main" id="{CE352FAC-58F1-4E37-8B9E-CDB107F983A7}"/>
                </a:ext>
              </a:extLst>
            </p:cNvPr>
            <p:cNvSpPr>
              <a:spLocks/>
            </p:cNvSpPr>
            <p:nvPr/>
          </p:nvSpPr>
          <p:spPr bwMode="auto">
            <a:xfrm>
              <a:off x="2189460"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5" name="Freeform 231">
              <a:extLst>
                <a:ext uri="{FF2B5EF4-FFF2-40B4-BE49-F238E27FC236}">
                  <a16:creationId xmlns:a16="http://schemas.microsoft.com/office/drawing/2014/main" id="{D1E80075-495D-4A9A-80AF-EA93C86FFFB3}"/>
                </a:ext>
              </a:extLst>
            </p:cNvPr>
            <p:cNvSpPr>
              <a:spLocks/>
            </p:cNvSpPr>
            <p:nvPr/>
          </p:nvSpPr>
          <p:spPr bwMode="auto">
            <a:xfrm>
              <a:off x="2157313"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7144 w 4"/>
                <a:gd name="T25" fmla="*/ 46131 h 17"/>
                <a:gd name="T26" fmla="*/ 7144 w 4"/>
                <a:gd name="T27" fmla="*/ 42582 h 17"/>
                <a:gd name="T28" fmla="*/ 14288 w 4"/>
                <a:gd name="T29" fmla="*/ 31937 h 17"/>
                <a:gd name="T30" fmla="*/ 10716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6" name="Freeform 232">
              <a:extLst>
                <a:ext uri="{FF2B5EF4-FFF2-40B4-BE49-F238E27FC236}">
                  <a16:creationId xmlns:a16="http://schemas.microsoft.com/office/drawing/2014/main" id="{4B9D8011-8E56-4969-875D-DB6E1C98C58E}"/>
                </a:ext>
              </a:extLst>
            </p:cNvPr>
            <p:cNvSpPr>
              <a:spLocks/>
            </p:cNvSpPr>
            <p:nvPr/>
          </p:nvSpPr>
          <p:spPr bwMode="auto">
            <a:xfrm>
              <a:off x="2189460"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7" name="Freeform 234">
              <a:extLst>
                <a:ext uri="{FF2B5EF4-FFF2-40B4-BE49-F238E27FC236}">
                  <a16:creationId xmlns:a16="http://schemas.microsoft.com/office/drawing/2014/main" id="{49FE1166-66EF-4FB4-BFAF-36DA60BA5C8F}"/>
                </a:ext>
              </a:extLst>
            </p:cNvPr>
            <p:cNvSpPr>
              <a:spLocks/>
            </p:cNvSpPr>
            <p:nvPr/>
          </p:nvSpPr>
          <p:spPr bwMode="auto">
            <a:xfrm>
              <a:off x="2075707"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8" name="Freeform 235">
              <a:extLst>
                <a:ext uri="{FF2B5EF4-FFF2-40B4-BE49-F238E27FC236}">
                  <a16:creationId xmlns:a16="http://schemas.microsoft.com/office/drawing/2014/main" id="{75CD1BA2-25D8-4B14-854B-50738194E9AA}"/>
                </a:ext>
              </a:extLst>
            </p:cNvPr>
            <p:cNvSpPr>
              <a:spLocks/>
            </p:cNvSpPr>
            <p:nvPr/>
          </p:nvSpPr>
          <p:spPr bwMode="auto">
            <a:xfrm>
              <a:off x="2107856" y="2711946"/>
              <a:ext cx="27203" cy="89923"/>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10478 w 5"/>
                <a:gd name="T13" fmla="*/ 21167 h 18"/>
                <a:gd name="T14" fmla="*/ 10478 w 5"/>
                <a:gd name="T15" fmla="*/ 17639 h 18"/>
                <a:gd name="T16" fmla="*/ 6985 w 5"/>
                <a:gd name="T17" fmla="*/ 10583 h 18"/>
                <a:gd name="T18" fmla="*/ 3493 w 5"/>
                <a:gd name="T19" fmla="*/ 10583 h 18"/>
                <a:gd name="T20" fmla="*/ 6985 w 5"/>
                <a:gd name="T21" fmla="*/ 0 h 18"/>
                <a:gd name="T22" fmla="*/ 10478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49" name="Freeform 237">
              <a:extLst>
                <a:ext uri="{FF2B5EF4-FFF2-40B4-BE49-F238E27FC236}">
                  <a16:creationId xmlns:a16="http://schemas.microsoft.com/office/drawing/2014/main" id="{68DFD164-157C-4EF5-943C-F30CD99F9214}"/>
                </a:ext>
              </a:extLst>
            </p:cNvPr>
            <p:cNvSpPr>
              <a:spLocks/>
            </p:cNvSpPr>
            <p:nvPr/>
          </p:nvSpPr>
          <p:spPr bwMode="auto">
            <a:xfrm>
              <a:off x="2075707"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0" name="Freeform 238">
              <a:extLst>
                <a:ext uri="{FF2B5EF4-FFF2-40B4-BE49-F238E27FC236}">
                  <a16:creationId xmlns:a16="http://schemas.microsoft.com/office/drawing/2014/main" id="{1083214E-BDAF-4829-9B2B-BDB69283793F}"/>
                </a:ext>
              </a:extLst>
            </p:cNvPr>
            <p:cNvSpPr>
              <a:spLocks/>
            </p:cNvSpPr>
            <p:nvPr/>
          </p:nvSpPr>
          <p:spPr bwMode="auto">
            <a:xfrm>
              <a:off x="2107856" y="259729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10478 w 5"/>
                <a:gd name="T13" fmla="*/ 42582 h 17"/>
                <a:gd name="T14" fmla="*/ 10478 w 5"/>
                <a:gd name="T15" fmla="*/ 46131 h 17"/>
                <a:gd name="T16" fmla="*/ 6985 w 5"/>
                <a:gd name="T17" fmla="*/ 49679 h 17"/>
                <a:gd name="T18" fmla="*/ 3493 w 5"/>
                <a:gd name="T19" fmla="*/ 53228 h 17"/>
                <a:gd name="T20" fmla="*/ 6985 w 5"/>
                <a:gd name="T21" fmla="*/ 60325 h 17"/>
                <a:gd name="T22" fmla="*/ 10478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1" name="Freeform 240">
              <a:extLst>
                <a:ext uri="{FF2B5EF4-FFF2-40B4-BE49-F238E27FC236}">
                  <a16:creationId xmlns:a16="http://schemas.microsoft.com/office/drawing/2014/main" id="{BED04EA6-3D6A-4C61-B87A-82E3E63ED452}"/>
                </a:ext>
              </a:extLst>
            </p:cNvPr>
            <p:cNvSpPr>
              <a:spLocks/>
            </p:cNvSpPr>
            <p:nvPr/>
          </p:nvSpPr>
          <p:spPr bwMode="auto">
            <a:xfrm>
              <a:off x="1999049" y="271194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2" name="Freeform 241">
              <a:extLst>
                <a:ext uri="{FF2B5EF4-FFF2-40B4-BE49-F238E27FC236}">
                  <a16:creationId xmlns:a16="http://schemas.microsoft.com/office/drawing/2014/main" id="{9913CBED-7D30-43FC-8AA6-2D47C138F288}"/>
                </a:ext>
              </a:extLst>
            </p:cNvPr>
            <p:cNvSpPr>
              <a:spLocks/>
            </p:cNvSpPr>
            <p:nvPr/>
          </p:nvSpPr>
          <p:spPr bwMode="auto">
            <a:xfrm>
              <a:off x="2031196"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3" name="Freeform 243">
              <a:extLst>
                <a:ext uri="{FF2B5EF4-FFF2-40B4-BE49-F238E27FC236}">
                  <a16:creationId xmlns:a16="http://schemas.microsoft.com/office/drawing/2014/main" id="{9280CBE5-7BCB-4E35-AE92-D9785C7C7072}"/>
                </a:ext>
              </a:extLst>
            </p:cNvPr>
            <p:cNvSpPr>
              <a:spLocks/>
            </p:cNvSpPr>
            <p:nvPr/>
          </p:nvSpPr>
          <p:spPr bwMode="auto">
            <a:xfrm>
              <a:off x="1999049"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4" name="Freeform 244">
              <a:extLst>
                <a:ext uri="{FF2B5EF4-FFF2-40B4-BE49-F238E27FC236}">
                  <a16:creationId xmlns:a16="http://schemas.microsoft.com/office/drawing/2014/main" id="{12FC7E29-82ED-44C9-B010-E9A733D49DF0}"/>
                </a:ext>
              </a:extLst>
            </p:cNvPr>
            <p:cNvSpPr>
              <a:spLocks/>
            </p:cNvSpPr>
            <p:nvPr/>
          </p:nvSpPr>
          <p:spPr bwMode="auto">
            <a:xfrm>
              <a:off x="2031196"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5" name="Freeform 246">
              <a:extLst>
                <a:ext uri="{FF2B5EF4-FFF2-40B4-BE49-F238E27FC236}">
                  <a16:creationId xmlns:a16="http://schemas.microsoft.com/office/drawing/2014/main" id="{07872DF1-AF07-4AFA-A336-BFA297459228}"/>
                </a:ext>
              </a:extLst>
            </p:cNvPr>
            <p:cNvSpPr>
              <a:spLocks/>
            </p:cNvSpPr>
            <p:nvPr/>
          </p:nvSpPr>
          <p:spPr bwMode="auto">
            <a:xfrm>
              <a:off x="1917443"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6" name="Freeform 247">
              <a:extLst>
                <a:ext uri="{FF2B5EF4-FFF2-40B4-BE49-F238E27FC236}">
                  <a16:creationId xmlns:a16="http://schemas.microsoft.com/office/drawing/2014/main" id="{7D347995-0996-4A82-A242-CFBD7A4608F4}"/>
                </a:ext>
              </a:extLst>
            </p:cNvPr>
            <p:cNvSpPr>
              <a:spLocks/>
            </p:cNvSpPr>
            <p:nvPr/>
          </p:nvSpPr>
          <p:spPr bwMode="auto">
            <a:xfrm>
              <a:off x="1949591"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7" name="Freeform 249">
              <a:extLst>
                <a:ext uri="{FF2B5EF4-FFF2-40B4-BE49-F238E27FC236}">
                  <a16:creationId xmlns:a16="http://schemas.microsoft.com/office/drawing/2014/main" id="{6B6797CD-517F-4363-BAF9-773F5B6F3B01}"/>
                </a:ext>
              </a:extLst>
            </p:cNvPr>
            <p:cNvSpPr>
              <a:spLocks/>
            </p:cNvSpPr>
            <p:nvPr/>
          </p:nvSpPr>
          <p:spPr bwMode="auto">
            <a:xfrm>
              <a:off x="1917443"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8" name="Freeform 250">
              <a:extLst>
                <a:ext uri="{FF2B5EF4-FFF2-40B4-BE49-F238E27FC236}">
                  <a16:creationId xmlns:a16="http://schemas.microsoft.com/office/drawing/2014/main" id="{DD3941E2-EFEC-421E-8FEC-59DBA3EABD3E}"/>
                </a:ext>
              </a:extLst>
            </p:cNvPr>
            <p:cNvSpPr>
              <a:spLocks/>
            </p:cNvSpPr>
            <p:nvPr/>
          </p:nvSpPr>
          <p:spPr bwMode="auto">
            <a:xfrm>
              <a:off x="1949591"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59" name="Freeform 252">
              <a:extLst>
                <a:ext uri="{FF2B5EF4-FFF2-40B4-BE49-F238E27FC236}">
                  <a16:creationId xmlns:a16="http://schemas.microsoft.com/office/drawing/2014/main" id="{8927104F-2F50-4C1B-BEAC-9977F689001B}"/>
                </a:ext>
              </a:extLst>
            </p:cNvPr>
            <p:cNvSpPr>
              <a:spLocks/>
            </p:cNvSpPr>
            <p:nvPr/>
          </p:nvSpPr>
          <p:spPr bwMode="auto">
            <a:xfrm>
              <a:off x="1840784" y="2711946"/>
              <a:ext cx="22257" cy="89923"/>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0" name="Freeform 253">
              <a:extLst>
                <a:ext uri="{FF2B5EF4-FFF2-40B4-BE49-F238E27FC236}">
                  <a16:creationId xmlns:a16="http://schemas.microsoft.com/office/drawing/2014/main" id="{9419FEAA-9547-43D8-A653-B9521C820BDD}"/>
                </a:ext>
              </a:extLst>
            </p:cNvPr>
            <p:cNvSpPr>
              <a:spLocks/>
            </p:cNvSpPr>
            <p:nvPr/>
          </p:nvSpPr>
          <p:spPr bwMode="auto">
            <a:xfrm>
              <a:off x="1872931"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1" name="Freeform 255">
              <a:extLst>
                <a:ext uri="{FF2B5EF4-FFF2-40B4-BE49-F238E27FC236}">
                  <a16:creationId xmlns:a16="http://schemas.microsoft.com/office/drawing/2014/main" id="{96BB2989-6135-49F1-A337-D2739B991E38}"/>
                </a:ext>
              </a:extLst>
            </p:cNvPr>
            <p:cNvSpPr>
              <a:spLocks/>
            </p:cNvSpPr>
            <p:nvPr/>
          </p:nvSpPr>
          <p:spPr bwMode="auto">
            <a:xfrm>
              <a:off x="1840784" y="259729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2" name="Freeform 256">
              <a:extLst>
                <a:ext uri="{FF2B5EF4-FFF2-40B4-BE49-F238E27FC236}">
                  <a16:creationId xmlns:a16="http://schemas.microsoft.com/office/drawing/2014/main" id="{CBDC2FA6-4A19-4188-8A62-6136C65A79AF}"/>
                </a:ext>
              </a:extLst>
            </p:cNvPr>
            <p:cNvSpPr>
              <a:spLocks/>
            </p:cNvSpPr>
            <p:nvPr/>
          </p:nvSpPr>
          <p:spPr bwMode="auto">
            <a:xfrm>
              <a:off x="1872931"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3" name="Freeform 258">
              <a:extLst>
                <a:ext uri="{FF2B5EF4-FFF2-40B4-BE49-F238E27FC236}">
                  <a16:creationId xmlns:a16="http://schemas.microsoft.com/office/drawing/2014/main" id="{0ADE4451-DE34-49A2-87F6-106E58D42031}"/>
                </a:ext>
              </a:extLst>
            </p:cNvPr>
            <p:cNvSpPr>
              <a:spLocks/>
            </p:cNvSpPr>
            <p:nvPr/>
          </p:nvSpPr>
          <p:spPr bwMode="auto">
            <a:xfrm>
              <a:off x="1759178"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4" name="Freeform 259">
              <a:extLst>
                <a:ext uri="{FF2B5EF4-FFF2-40B4-BE49-F238E27FC236}">
                  <a16:creationId xmlns:a16="http://schemas.microsoft.com/office/drawing/2014/main" id="{D0113520-3329-4876-9C31-4B67F9398813}"/>
                </a:ext>
              </a:extLst>
            </p:cNvPr>
            <p:cNvSpPr>
              <a:spLocks/>
            </p:cNvSpPr>
            <p:nvPr/>
          </p:nvSpPr>
          <p:spPr bwMode="auto">
            <a:xfrm>
              <a:off x="1791327"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5" name="Freeform 261">
              <a:extLst>
                <a:ext uri="{FF2B5EF4-FFF2-40B4-BE49-F238E27FC236}">
                  <a16:creationId xmlns:a16="http://schemas.microsoft.com/office/drawing/2014/main" id="{1DDD7205-2591-4642-B1FF-77C8C3650EAD}"/>
                </a:ext>
              </a:extLst>
            </p:cNvPr>
            <p:cNvSpPr>
              <a:spLocks/>
            </p:cNvSpPr>
            <p:nvPr/>
          </p:nvSpPr>
          <p:spPr bwMode="auto">
            <a:xfrm>
              <a:off x="1759178"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6" name="Freeform 262">
              <a:extLst>
                <a:ext uri="{FF2B5EF4-FFF2-40B4-BE49-F238E27FC236}">
                  <a16:creationId xmlns:a16="http://schemas.microsoft.com/office/drawing/2014/main" id="{9A471805-72DD-43FF-8752-0B59B8EB29DE}"/>
                </a:ext>
              </a:extLst>
            </p:cNvPr>
            <p:cNvSpPr>
              <a:spLocks/>
            </p:cNvSpPr>
            <p:nvPr/>
          </p:nvSpPr>
          <p:spPr bwMode="auto">
            <a:xfrm>
              <a:off x="1791327"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7" name="Freeform 264">
              <a:extLst>
                <a:ext uri="{FF2B5EF4-FFF2-40B4-BE49-F238E27FC236}">
                  <a16:creationId xmlns:a16="http://schemas.microsoft.com/office/drawing/2014/main" id="{3BB98C3F-09D6-4755-B918-F961A4BD6ACF}"/>
                </a:ext>
              </a:extLst>
            </p:cNvPr>
            <p:cNvSpPr>
              <a:spLocks/>
            </p:cNvSpPr>
            <p:nvPr/>
          </p:nvSpPr>
          <p:spPr bwMode="auto">
            <a:xfrm>
              <a:off x="1677575"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8" name="Freeform 265">
              <a:extLst>
                <a:ext uri="{FF2B5EF4-FFF2-40B4-BE49-F238E27FC236}">
                  <a16:creationId xmlns:a16="http://schemas.microsoft.com/office/drawing/2014/main" id="{CF24054A-02B7-4C36-9B7C-5FE1472AF36B}"/>
                </a:ext>
              </a:extLst>
            </p:cNvPr>
            <p:cNvSpPr>
              <a:spLocks/>
            </p:cNvSpPr>
            <p:nvPr/>
          </p:nvSpPr>
          <p:spPr bwMode="auto">
            <a:xfrm>
              <a:off x="1714667"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69" name="Freeform 267">
              <a:extLst>
                <a:ext uri="{FF2B5EF4-FFF2-40B4-BE49-F238E27FC236}">
                  <a16:creationId xmlns:a16="http://schemas.microsoft.com/office/drawing/2014/main" id="{05399DE7-8CC4-4A87-9BAB-08A94CFE2487}"/>
                </a:ext>
              </a:extLst>
            </p:cNvPr>
            <p:cNvSpPr>
              <a:spLocks/>
            </p:cNvSpPr>
            <p:nvPr/>
          </p:nvSpPr>
          <p:spPr bwMode="auto">
            <a:xfrm>
              <a:off x="1677575"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0" name="Freeform 268">
              <a:extLst>
                <a:ext uri="{FF2B5EF4-FFF2-40B4-BE49-F238E27FC236}">
                  <a16:creationId xmlns:a16="http://schemas.microsoft.com/office/drawing/2014/main" id="{B1F46CAF-588C-4765-8C60-0D9A09553DE1}"/>
                </a:ext>
              </a:extLst>
            </p:cNvPr>
            <p:cNvSpPr>
              <a:spLocks/>
            </p:cNvSpPr>
            <p:nvPr/>
          </p:nvSpPr>
          <p:spPr bwMode="auto">
            <a:xfrm>
              <a:off x="1714667"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1" name="Freeform 270">
              <a:extLst>
                <a:ext uri="{FF2B5EF4-FFF2-40B4-BE49-F238E27FC236}">
                  <a16:creationId xmlns:a16="http://schemas.microsoft.com/office/drawing/2014/main" id="{7B80EDAB-2CAD-4580-B5DA-B2A8D0DCDBAB}"/>
                </a:ext>
              </a:extLst>
            </p:cNvPr>
            <p:cNvSpPr>
              <a:spLocks/>
            </p:cNvSpPr>
            <p:nvPr/>
          </p:nvSpPr>
          <p:spPr bwMode="auto">
            <a:xfrm>
              <a:off x="1600915" y="2711946"/>
              <a:ext cx="27203" cy="89923"/>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6985 w 5"/>
                <a:gd name="T11" fmla="*/ 31750 h 18"/>
                <a:gd name="T12" fmla="*/ 6985 w 5"/>
                <a:gd name="T13" fmla="*/ 28222 h 18"/>
                <a:gd name="T14" fmla="*/ 0 w 5"/>
                <a:gd name="T15" fmla="*/ 17639 h 18"/>
                <a:gd name="T16" fmla="*/ 10478 w 5"/>
                <a:gd name="T17" fmla="*/ 3528 h 18"/>
                <a:gd name="T18" fmla="*/ 10478 w 5"/>
                <a:gd name="T19" fmla="*/ 0 h 18"/>
                <a:gd name="T20" fmla="*/ 13970 w 5"/>
                <a:gd name="T21" fmla="*/ 10583 h 18"/>
                <a:gd name="T22" fmla="*/ 10478 w 5"/>
                <a:gd name="T23" fmla="*/ 10583 h 18"/>
                <a:gd name="T24" fmla="*/ 6985 w 5"/>
                <a:gd name="T25" fmla="*/ 17639 h 18"/>
                <a:gd name="T26" fmla="*/ 6985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2" name="Freeform 271">
              <a:extLst>
                <a:ext uri="{FF2B5EF4-FFF2-40B4-BE49-F238E27FC236}">
                  <a16:creationId xmlns:a16="http://schemas.microsoft.com/office/drawing/2014/main" id="{1E924DE7-6105-49FE-A207-DCABC8B7CD43}"/>
                </a:ext>
              </a:extLst>
            </p:cNvPr>
            <p:cNvSpPr>
              <a:spLocks/>
            </p:cNvSpPr>
            <p:nvPr/>
          </p:nvSpPr>
          <p:spPr bwMode="auto">
            <a:xfrm>
              <a:off x="1633063"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3" name="Freeform 273">
              <a:extLst>
                <a:ext uri="{FF2B5EF4-FFF2-40B4-BE49-F238E27FC236}">
                  <a16:creationId xmlns:a16="http://schemas.microsoft.com/office/drawing/2014/main" id="{65A279AD-20CD-40EC-9004-AADD6109ECFF}"/>
                </a:ext>
              </a:extLst>
            </p:cNvPr>
            <p:cNvSpPr>
              <a:spLocks/>
            </p:cNvSpPr>
            <p:nvPr/>
          </p:nvSpPr>
          <p:spPr bwMode="auto">
            <a:xfrm>
              <a:off x="1600915" y="259729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6985 w 5"/>
                <a:gd name="T11" fmla="*/ 31937 h 17"/>
                <a:gd name="T12" fmla="*/ 6985 w 5"/>
                <a:gd name="T13" fmla="*/ 31937 h 17"/>
                <a:gd name="T14" fmla="*/ 0 w 5"/>
                <a:gd name="T15" fmla="*/ 46131 h 17"/>
                <a:gd name="T16" fmla="*/ 10478 w 5"/>
                <a:gd name="T17" fmla="*/ 56776 h 17"/>
                <a:gd name="T18" fmla="*/ 10478 w 5"/>
                <a:gd name="T19" fmla="*/ 60325 h 17"/>
                <a:gd name="T20" fmla="*/ 13970 w 5"/>
                <a:gd name="T21" fmla="*/ 53228 h 17"/>
                <a:gd name="T22" fmla="*/ 10478 w 5"/>
                <a:gd name="T23" fmla="*/ 49679 h 17"/>
                <a:gd name="T24" fmla="*/ 6985 w 5"/>
                <a:gd name="T25" fmla="*/ 46131 h 17"/>
                <a:gd name="T26" fmla="*/ 6985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4" name="Freeform 274">
              <a:extLst>
                <a:ext uri="{FF2B5EF4-FFF2-40B4-BE49-F238E27FC236}">
                  <a16:creationId xmlns:a16="http://schemas.microsoft.com/office/drawing/2014/main" id="{0D25198B-E9A3-4B8A-9ED5-DD5100CAF10D}"/>
                </a:ext>
              </a:extLst>
            </p:cNvPr>
            <p:cNvSpPr>
              <a:spLocks/>
            </p:cNvSpPr>
            <p:nvPr/>
          </p:nvSpPr>
          <p:spPr bwMode="auto">
            <a:xfrm>
              <a:off x="1633063"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5" name="Freeform 276">
              <a:extLst>
                <a:ext uri="{FF2B5EF4-FFF2-40B4-BE49-F238E27FC236}">
                  <a16:creationId xmlns:a16="http://schemas.microsoft.com/office/drawing/2014/main" id="{AC01ED3D-5566-4BDE-8D80-C4D05C85E7DE}"/>
                </a:ext>
              </a:extLst>
            </p:cNvPr>
            <p:cNvSpPr>
              <a:spLocks/>
            </p:cNvSpPr>
            <p:nvPr/>
          </p:nvSpPr>
          <p:spPr bwMode="auto">
            <a:xfrm>
              <a:off x="1519310"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6" name="Freeform 277">
              <a:extLst>
                <a:ext uri="{FF2B5EF4-FFF2-40B4-BE49-F238E27FC236}">
                  <a16:creationId xmlns:a16="http://schemas.microsoft.com/office/drawing/2014/main" id="{D0CD9772-2A32-4136-8721-0EAEE789ED05}"/>
                </a:ext>
              </a:extLst>
            </p:cNvPr>
            <p:cNvSpPr>
              <a:spLocks/>
            </p:cNvSpPr>
            <p:nvPr/>
          </p:nvSpPr>
          <p:spPr bwMode="auto">
            <a:xfrm>
              <a:off x="1556403"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7144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7" name="Freeform 279">
              <a:extLst>
                <a:ext uri="{FF2B5EF4-FFF2-40B4-BE49-F238E27FC236}">
                  <a16:creationId xmlns:a16="http://schemas.microsoft.com/office/drawing/2014/main" id="{5F016290-96EA-42AE-999C-F6FFCA880086}"/>
                </a:ext>
              </a:extLst>
            </p:cNvPr>
            <p:cNvSpPr>
              <a:spLocks/>
            </p:cNvSpPr>
            <p:nvPr/>
          </p:nvSpPr>
          <p:spPr bwMode="auto">
            <a:xfrm>
              <a:off x="1519310"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8" name="Freeform 280">
              <a:extLst>
                <a:ext uri="{FF2B5EF4-FFF2-40B4-BE49-F238E27FC236}">
                  <a16:creationId xmlns:a16="http://schemas.microsoft.com/office/drawing/2014/main" id="{7E4CDE1B-4F47-420D-ABD3-B27E50B3EF4E}"/>
                </a:ext>
              </a:extLst>
            </p:cNvPr>
            <p:cNvSpPr>
              <a:spLocks/>
            </p:cNvSpPr>
            <p:nvPr/>
          </p:nvSpPr>
          <p:spPr bwMode="auto">
            <a:xfrm>
              <a:off x="1556403" y="259729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7144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79" name="Freeform 282">
              <a:extLst>
                <a:ext uri="{FF2B5EF4-FFF2-40B4-BE49-F238E27FC236}">
                  <a16:creationId xmlns:a16="http://schemas.microsoft.com/office/drawing/2014/main" id="{D99554DA-02CF-404E-9B6C-01193AF1A249}"/>
                </a:ext>
              </a:extLst>
            </p:cNvPr>
            <p:cNvSpPr>
              <a:spLocks/>
            </p:cNvSpPr>
            <p:nvPr/>
          </p:nvSpPr>
          <p:spPr bwMode="auto">
            <a:xfrm>
              <a:off x="1442650" y="271194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0" name="Freeform 283">
              <a:extLst>
                <a:ext uri="{FF2B5EF4-FFF2-40B4-BE49-F238E27FC236}">
                  <a16:creationId xmlns:a16="http://schemas.microsoft.com/office/drawing/2014/main" id="{E200E915-8CFC-45DD-B23B-B88F15A45D9F}"/>
                </a:ext>
              </a:extLst>
            </p:cNvPr>
            <p:cNvSpPr>
              <a:spLocks/>
            </p:cNvSpPr>
            <p:nvPr/>
          </p:nvSpPr>
          <p:spPr bwMode="auto">
            <a:xfrm>
              <a:off x="1474798"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1" name="Freeform 285">
              <a:extLst>
                <a:ext uri="{FF2B5EF4-FFF2-40B4-BE49-F238E27FC236}">
                  <a16:creationId xmlns:a16="http://schemas.microsoft.com/office/drawing/2014/main" id="{E9CB165F-69E2-4C01-9A2A-1CCC935AECA0}"/>
                </a:ext>
              </a:extLst>
            </p:cNvPr>
            <p:cNvSpPr>
              <a:spLocks/>
            </p:cNvSpPr>
            <p:nvPr/>
          </p:nvSpPr>
          <p:spPr bwMode="auto">
            <a:xfrm>
              <a:off x="1442650" y="259729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2" name="Freeform 286">
              <a:extLst>
                <a:ext uri="{FF2B5EF4-FFF2-40B4-BE49-F238E27FC236}">
                  <a16:creationId xmlns:a16="http://schemas.microsoft.com/office/drawing/2014/main" id="{E636AF12-270B-478B-93CE-56E569D9BDCC}"/>
                </a:ext>
              </a:extLst>
            </p:cNvPr>
            <p:cNvSpPr>
              <a:spLocks/>
            </p:cNvSpPr>
            <p:nvPr/>
          </p:nvSpPr>
          <p:spPr bwMode="auto">
            <a:xfrm>
              <a:off x="1474798"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3" name="Freeform 288">
              <a:extLst>
                <a:ext uri="{FF2B5EF4-FFF2-40B4-BE49-F238E27FC236}">
                  <a16:creationId xmlns:a16="http://schemas.microsoft.com/office/drawing/2014/main" id="{00A92B69-2FF4-4D54-A412-66453241EC20}"/>
                </a:ext>
              </a:extLst>
            </p:cNvPr>
            <p:cNvSpPr>
              <a:spLocks/>
            </p:cNvSpPr>
            <p:nvPr/>
          </p:nvSpPr>
          <p:spPr bwMode="auto">
            <a:xfrm>
              <a:off x="1361046"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4" name="Freeform 289">
              <a:extLst>
                <a:ext uri="{FF2B5EF4-FFF2-40B4-BE49-F238E27FC236}">
                  <a16:creationId xmlns:a16="http://schemas.microsoft.com/office/drawing/2014/main" id="{9D64B110-F3A9-4D64-8BB6-7D523677FD93}"/>
                </a:ext>
              </a:extLst>
            </p:cNvPr>
            <p:cNvSpPr>
              <a:spLocks/>
            </p:cNvSpPr>
            <p:nvPr/>
          </p:nvSpPr>
          <p:spPr bwMode="auto">
            <a:xfrm>
              <a:off x="1393193" y="2711946"/>
              <a:ext cx="27203" cy="89923"/>
            </a:xfrm>
            <a:custGeom>
              <a:avLst/>
              <a:gdLst>
                <a:gd name="T0" fmla="*/ 3493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5" name="Freeform 291">
              <a:extLst>
                <a:ext uri="{FF2B5EF4-FFF2-40B4-BE49-F238E27FC236}">
                  <a16:creationId xmlns:a16="http://schemas.microsoft.com/office/drawing/2014/main" id="{DE904B38-CAB1-42D8-9381-49A2DF271931}"/>
                </a:ext>
              </a:extLst>
            </p:cNvPr>
            <p:cNvSpPr>
              <a:spLocks/>
            </p:cNvSpPr>
            <p:nvPr/>
          </p:nvSpPr>
          <p:spPr bwMode="auto">
            <a:xfrm>
              <a:off x="1361046"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6" name="Freeform 292">
              <a:extLst>
                <a:ext uri="{FF2B5EF4-FFF2-40B4-BE49-F238E27FC236}">
                  <a16:creationId xmlns:a16="http://schemas.microsoft.com/office/drawing/2014/main" id="{0E4F88A7-EA03-48E5-823B-610A78CF1343}"/>
                </a:ext>
              </a:extLst>
            </p:cNvPr>
            <p:cNvSpPr>
              <a:spLocks/>
            </p:cNvSpPr>
            <p:nvPr/>
          </p:nvSpPr>
          <p:spPr bwMode="auto">
            <a:xfrm>
              <a:off x="1393193" y="2597293"/>
              <a:ext cx="27203" cy="85427"/>
            </a:xfrm>
            <a:custGeom>
              <a:avLst/>
              <a:gdLst>
                <a:gd name="T0" fmla="*/ 3493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7" name="Freeform 294">
              <a:extLst>
                <a:ext uri="{FF2B5EF4-FFF2-40B4-BE49-F238E27FC236}">
                  <a16:creationId xmlns:a16="http://schemas.microsoft.com/office/drawing/2014/main" id="{C021259D-28CB-4307-A166-8A14AE10F459}"/>
                </a:ext>
              </a:extLst>
            </p:cNvPr>
            <p:cNvSpPr>
              <a:spLocks/>
            </p:cNvSpPr>
            <p:nvPr/>
          </p:nvSpPr>
          <p:spPr bwMode="auto">
            <a:xfrm>
              <a:off x="1284386" y="271194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8" name="Freeform 295">
              <a:extLst>
                <a:ext uri="{FF2B5EF4-FFF2-40B4-BE49-F238E27FC236}">
                  <a16:creationId xmlns:a16="http://schemas.microsoft.com/office/drawing/2014/main" id="{B4AB4C71-9DE8-4898-B89C-5546D89D033B}"/>
                </a:ext>
              </a:extLst>
            </p:cNvPr>
            <p:cNvSpPr>
              <a:spLocks/>
            </p:cNvSpPr>
            <p:nvPr/>
          </p:nvSpPr>
          <p:spPr bwMode="auto">
            <a:xfrm>
              <a:off x="1316533"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89" name="Freeform 297">
              <a:extLst>
                <a:ext uri="{FF2B5EF4-FFF2-40B4-BE49-F238E27FC236}">
                  <a16:creationId xmlns:a16="http://schemas.microsoft.com/office/drawing/2014/main" id="{C67A94D9-CD58-472D-B083-69208BA78851}"/>
                </a:ext>
              </a:extLst>
            </p:cNvPr>
            <p:cNvSpPr>
              <a:spLocks/>
            </p:cNvSpPr>
            <p:nvPr/>
          </p:nvSpPr>
          <p:spPr bwMode="auto">
            <a:xfrm>
              <a:off x="1284386" y="259729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0" name="Freeform 298">
              <a:extLst>
                <a:ext uri="{FF2B5EF4-FFF2-40B4-BE49-F238E27FC236}">
                  <a16:creationId xmlns:a16="http://schemas.microsoft.com/office/drawing/2014/main" id="{6DA63827-A77E-44F5-AA5E-A8542E3FF129}"/>
                </a:ext>
              </a:extLst>
            </p:cNvPr>
            <p:cNvSpPr>
              <a:spLocks/>
            </p:cNvSpPr>
            <p:nvPr/>
          </p:nvSpPr>
          <p:spPr bwMode="auto">
            <a:xfrm>
              <a:off x="1316533"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1" name="Freeform 300">
              <a:extLst>
                <a:ext uri="{FF2B5EF4-FFF2-40B4-BE49-F238E27FC236}">
                  <a16:creationId xmlns:a16="http://schemas.microsoft.com/office/drawing/2014/main" id="{1066AA64-D0D9-4897-AB35-3E80577CA9BF}"/>
                </a:ext>
              </a:extLst>
            </p:cNvPr>
            <p:cNvSpPr>
              <a:spLocks/>
            </p:cNvSpPr>
            <p:nvPr/>
          </p:nvSpPr>
          <p:spPr bwMode="auto">
            <a:xfrm>
              <a:off x="1200308" y="2711946"/>
              <a:ext cx="29675" cy="89923"/>
            </a:xfrm>
            <a:custGeom>
              <a:avLst/>
              <a:gdLst>
                <a:gd name="T0" fmla="*/ 15240 w 5"/>
                <a:gd name="T1" fmla="*/ 63500 h 18"/>
                <a:gd name="T2" fmla="*/ 15240 w 5"/>
                <a:gd name="T3" fmla="*/ 59972 h 18"/>
                <a:gd name="T4" fmla="*/ 1524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7620 w 5"/>
                <a:gd name="T33" fmla="*/ 42333 h 18"/>
                <a:gd name="T34" fmla="*/ 15240 w 5"/>
                <a:gd name="T35" fmla="*/ 56444 h 18"/>
                <a:gd name="T36" fmla="*/ 1524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2" name="Freeform 301">
              <a:extLst>
                <a:ext uri="{FF2B5EF4-FFF2-40B4-BE49-F238E27FC236}">
                  <a16:creationId xmlns:a16="http://schemas.microsoft.com/office/drawing/2014/main" id="{BAE21B8D-3514-4AAB-8BEA-D6E8D5888918}"/>
                </a:ext>
              </a:extLst>
            </p:cNvPr>
            <p:cNvSpPr>
              <a:spLocks/>
            </p:cNvSpPr>
            <p:nvPr/>
          </p:nvSpPr>
          <p:spPr bwMode="auto">
            <a:xfrm>
              <a:off x="1234928"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3" name="Freeform 303">
              <a:extLst>
                <a:ext uri="{FF2B5EF4-FFF2-40B4-BE49-F238E27FC236}">
                  <a16:creationId xmlns:a16="http://schemas.microsoft.com/office/drawing/2014/main" id="{17EC774D-C60E-42E1-A4FD-35EE072136D3}"/>
                </a:ext>
              </a:extLst>
            </p:cNvPr>
            <p:cNvSpPr>
              <a:spLocks/>
            </p:cNvSpPr>
            <p:nvPr/>
          </p:nvSpPr>
          <p:spPr bwMode="auto">
            <a:xfrm>
              <a:off x="1200308" y="2597293"/>
              <a:ext cx="29675" cy="85427"/>
            </a:xfrm>
            <a:custGeom>
              <a:avLst/>
              <a:gdLst>
                <a:gd name="T0" fmla="*/ 15240 w 5"/>
                <a:gd name="T1" fmla="*/ 0 h 17"/>
                <a:gd name="T2" fmla="*/ 15240 w 5"/>
                <a:gd name="T3" fmla="*/ 3549 h 17"/>
                <a:gd name="T4" fmla="*/ 1524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7620 w 5"/>
                <a:gd name="T33" fmla="*/ 21291 h 17"/>
                <a:gd name="T34" fmla="*/ 15240 w 5"/>
                <a:gd name="T35" fmla="*/ 7097 h 17"/>
                <a:gd name="T36" fmla="*/ 1524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4" name="Freeform 304">
              <a:extLst>
                <a:ext uri="{FF2B5EF4-FFF2-40B4-BE49-F238E27FC236}">
                  <a16:creationId xmlns:a16="http://schemas.microsoft.com/office/drawing/2014/main" id="{5ED606B7-A7FE-47EE-852E-3F75B3CD84F2}"/>
                </a:ext>
              </a:extLst>
            </p:cNvPr>
            <p:cNvSpPr>
              <a:spLocks/>
            </p:cNvSpPr>
            <p:nvPr/>
          </p:nvSpPr>
          <p:spPr bwMode="auto">
            <a:xfrm>
              <a:off x="1234928"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5" name="Freeform 306">
              <a:extLst>
                <a:ext uri="{FF2B5EF4-FFF2-40B4-BE49-F238E27FC236}">
                  <a16:creationId xmlns:a16="http://schemas.microsoft.com/office/drawing/2014/main" id="{3A83354E-1851-44F1-BA2F-14518DC98901}"/>
                </a:ext>
              </a:extLst>
            </p:cNvPr>
            <p:cNvSpPr>
              <a:spLocks/>
            </p:cNvSpPr>
            <p:nvPr/>
          </p:nvSpPr>
          <p:spPr bwMode="auto">
            <a:xfrm>
              <a:off x="1118703"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10478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6" name="Freeform 307">
              <a:extLst>
                <a:ext uri="{FF2B5EF4-FFF2-40B4-BE49-F238E27FC236}">
                  <a16:creationId xmlns:a16="http://schemas.microsoft.com/office/drawing/2014/main" id="{4EBF81D1-B2A4-4CE2-8FCD-BB6264806859}"/>
                </a:ext>
              </a:extLst>
            </p:cNvPr>
            <p:cNvSpPr>
              <a:spLocks/>
            </p:cNvSpPr>
            <p:nvPr/>
          </p:nvSpPr>
          <p:spPr bwMode="auto">
            <a:xfrm>
              <a:off x="1158270"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7" name="Freeform 309">
              <a:extLst>
                <a:ext uri="{FF2B5EF4-FFF2-40B4-BE49-F238E27FC236}">
                  <a16:creationId xmlns:a16="http://schemas.microsoft.com/office/drawing/2014/main" id="{B2FD95F6-BB9F-4768-A40F-9C71FAC0CFA8}"/>
                </a:ext>
              </a:extLst>
            </p:cNvPr>
            <p:cNvSpPr>
              <a:spLocks/>
            </p:cNvSpPr>
            <p:nvPr/>
          </p:nvSpPr>
          <p:spPr bwMode="auto">
            <a:xfrm>
              <a:off x="1118703"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10478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8" name="Freeform 310">
              <a:extLst>
                <a:ext uri="{FF2B5EF4-FFF2-40B4-BE49-F238E27FC236}">
                  <a16:creationId xmlns:a16="http://schemas.microsoft.com/office/drawing/2014/main" id="{A812B6F1-7C2A-4F56-AA45-FB315E89504A}"/>
                </a:ext>
              </a:extLst>
            </p:cNvPr>
            <p:cNvSpPr>
              <a:spLocks/>
            </p:cNvSpPr>
            <p:nvPr/>
          </p:nvSpPr>
          <p:spPr bwMode="auto">
            <a:xfrm>
              <a:off x="1158270"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199" name="Freeform 312">
              <a:extLst>
                <a:ext uri="{FF2B5EF4-FFF2-40B4-BE49-F238E27FC236}">
                  <a16:creationId xmlns:a16="http://schemas.microsoft.com/office/drawing/2014/main" id="{580AED89-D4B5-46CA-AADF-5D7BF11668A2}"/>
                </a:ext>
              </a:extLst>
            </p:cNvPr>
            <p:cNvSpPr>
              <a:spLocks/>
            </p:cNvSpPr>
            <p:nvPr/>
          </p:nvSpPr>
          <p:spPr bwMode="auto">
            <a:xfrm>
              <a:off x="1042043" y="2711946"/>
              <a:ext cx="29675" cy="89923"/>
            </a:xfrm>
            <a:custGeom>
              <a:avLst/>
              <a:gdLst>
                <a:gd name="T0" fmla="*/ 11430 w 5"/>
                <a:gd name="T1" fmla="*/ 63500 h 18"/>
                <a:gd name="T2" fmla="*/ 15240 w 5"/>
                <a:gd name="T3" fmla="*/ 59972 h 18"/>
                <a:gd name="T4" fmla="*/ 1143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3810 w 5"/>
                <a:gd name="T33" fmla="*/ 42333 h 18"/>
                <a:gd name="T34" fmla="*/ 15240 w 5"/>
                <a:gd name="T35" fmla="*/ 56444 h 18"/>
                <a:gd name="T36" fmla="*/ 1143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0" name="Freeform 313">
              <a:extLst>
                <a:ext uri="{FF2B5EF4-FFF2-40B4-BE49-F238E27FC236}">
                  <a16:creationId xmlns:a16="http://schemas.microsoft.com/office/drawing/2014/main" id="{A8DD1AB6-13F1-4110-845F-AD1A6D2D6F0D}"/>
                </a:ext>
              </a:extLst>
            </p:cNvPr>
            <p:cNvSpPr>
              <a:spLocks/>
            </p:cNvSpPr>
            <p:nvPr/>
          </p:nvSpPr>
          <p:spPr bwMode="auto">
            <a:xfrm>
              <a:off x="1076664"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1" name="Freeform 315">
              <a:extLst>
                <a:ext uri="{FF2B5EF4-FFF2-40B4-BE49-F238E27FC236}">
                  <a16:creationId xmlns:a16="http://schemas.microsoft.com/office/drawing/2014/main" id="{54FC09C8-5E82-420D-8915-743C76B11F83}"/>
                </a:ext>
              </a:extLst>
            </p:cNvPr>
            <p:cNvSpPr>
              <a:spLocks/>
            </p:cNvSpPr>
            <p:nvPr/>
          </p:nvSpPr>
          <p:spPr bwMode="auto">
            <a:xfrm>
              <a:off x="1042043" y="2597293"/>
              <a:ext cx="29675" cy="85427"/>
            </a:xfrm>
            <a:custGeom>
              <a:avLst/>
              <a:gdLst>
                <a:gd name="T0" fmla="*/ 11430 w 5"/>
                <a:gd name="T1" fmla="*/ 0 h 17"/>
                <a:gd name="T2" fmla="*/ 15240 w 5"/>
                <a:gd name="T3" fmla="*/ 3549 h 17"/>
                <a:gd name="T4" fmla="*/ 1143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3810 w 5"/>
                <a:gd name="T33" fmla="*/ 21291 h 17"/>
                <a:gd name="T34" fmla="*/ 15240 w 5"/>
                <a:gd name="T35" fmla="*/ 7097 h 17"/>
                <a:gd name="T36" fmla="*/ 1143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2" name="Freeform 316">
              <a:extLst>
                <a:ext uri="{FF2B5EF4-FFF2-40B4-BE49-F238E27FC236}">
                  <a16:creationId xmlns:a16="http://schemas.microsoft.com/office/drawing/2014/main" id="{0386F6EC-F90F-4987-A24F-B19C4C53FA51}"/>
                </a:ext>
              </a:extLst>
            </p:cNvPr>
            <p:cNvSpPr>
              <a:spLocks/>
            </p:cNvSpPr>
            <p:nvPr/>
          </p:nvSpPr>
          <p:spPr bwMode="auto">
            <a:xfrm>
              <a:off x="1076664"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3" name="Freeform 318">
              <a:extLst>
                <a:ext uri="{FF2B5EF4-FFF2-40B4-BE49-F238E27FC236}">
                  <a16:creationId xmlns:a16="http://schemas.microsoft.com/office/drawing/2014/main" id="{EE6C9B0E-4A31-4328-9DDF-179DA90C8430}"/>
                </a:ext>
              </a:extLst>
            </p:cNvPr>
            <p:cNvSpPr>
              <a:spLocks/>
            </p:cNvSpPr>
            <p:nvPr/>
          </p:nvSpPr>
          <p:spPr bwMode="auto">
            <a:xfrm>
              <a:off x="960439"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4" name="Freeform 319">
              <a:extLst>
                <a:ext uri="{FF2B5EF4-FFF2-40B4-BE49-F238E27FC236}">
                  <a16:creationId xmlns:a16="http://schemas.microsoft.com/office/drawing/2014/main" id="{690EF671-FA86-4E2D-9AB9-947BB9E3C677}"/>
                </a:ext>
              </a:extLst>
            </p:cNvPr>
            <p:cNvSpPr>
              <a:spLocks/>
            </p:cNvSpPr>
            <p:nvPr/>
          </p:nvSpPr>
          <p:spPr bwMode="auto">
            <a:xfrm>
              <a:off x="1000005"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5" name="Freeform 321">
              <a:extLst>
                <a:ext uri="{FF2B5EF4-FFF2-40B4-BE49-F238E27FC236}">
                  <a16:creationId xmlns:a16="http://schemas.microsoft.com/office/drawing/2014/main" id="{C73B6839-C56B-48CD-9A60-5CE8BCA1F722}"/>
                </a:ext>
              </a:extLst>
            </p:cNvPr>
            <p:cNvSpPr>
              <a:spLocks/>
            </p:cNvSpPr>
            <p:nvPr/>
          </p:nvSpPr>
          <p:spPr bwMode="auto">
            <a:xfrm>
              <a:off x="960439"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6" name="Freeform 322">
              <a:extLst>
                <a:ext uri="{FF2B5EF4-FFF2-40B4-BE49-F238E27FC236}">
                  <a16:creationId xmlns:a16="http://schemas.microsoft.com/office/drawing/2014/main" id="{C7C2A5FD-0F5E-488D-AC30-217557EEE0E2}"/>
                </a:ext>
              </a:extLst>
            </p:cNvPr>
            <p:cNvSpPr>
              <a:spLocks/>
            </p:cNvSpPr>
            <p:nvPr/>
          </p:nvSpPr>
          <p:spPr bwMode="auto">
            <a:xfrm>
              <a:off x="1000005" y="259729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7" name="Freeform 324">
              <a:extLst>
                <a:ext uri="{FF2B5EF4-FFF2-40B4-BE49-F238E27FC236}">
                  <a16:creationId xmlns:a16="http://schemas.microsoft.com/office/drawing/2014/main" id="{FFE1C98F-CA0C-4665-9755-D4C77C2C8242}"/>
                </a:ext>
              </a:extLst>
            </p:cNvPr>
            <p:cNvSpPr>
              <a:spLocks/>
            </p:cNvSpPr>
            <p:nvPr/>
          </p:nvSpPr>
          <p:spPr bwMode="auto">
            <a:xfrm>
              <a:off x="883779" y="271194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8" name="Freeform 325">
              <a:extLst>
                <a:ext uri="{FF2B5EF4-FFF2-40B4-BE49-F238E27FC236}">
                  <a16:creationId xmlns:a16="http://schemas.microsoft.com/office/drawing/2014/main" id="{A47F65FA-497F-4CE7-862B-A94B7A2840E9}"/>
                </a:ext>
              </a:extLst>
            </p:cNvPr>
            <p:cNvSpPr>
              <a:spLocks/>
            </p:cNvSpPr>
            <p:nvPr/>
          </p:nvSpPr>
          <p:spPr bwMode="auto">
            <a:xfrm>
              <a:off x="918399"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09" name="Freeform 327">
              <a:extLst>
                <a:ext uri="{FF2B5EF4-FFF2-40B4-BE49-F238E27FC236}">
                  <a16:creationId xmlns:a16="http://schemas.microsoft.com/office/drawing/2014/main" id="{528D2AB8-95F0-48B7-B13D-52071BD6B9C0}"/>
                </a:ext>
              </a:extLst>
            </p:cNvPr>
            <p:cNvSpPr>
              <a:spLocks/>
            </p:cNvSpPr>
            <p:nvPr/>
          </p:nvSpPr>
          <p:spPr bwMode="auto">
            <a:xfrm>
              <a:off x="883779"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0" name="Freeform 328">
              <a:extLst>
                <a:ext uri="{FF2B5EF4-FFF2-40B4-BE49-F238E27FC236}">
                  <a16:creationId xmlns:a16="http://schemas.microsoft.com/office/drawing/2014/main" id="{ED7D67B6-AA30-49A7-AAE0-ECDB96EA48CE}"/>
                </a:ext>
              </a:extLst>
            </p:cNvPr>
            <p:cNvSpPr>
              <a:spLocks/>
            </p:cNvSpPr>
            <p:nvPr/>
          </p:nvSpPr>
          <p:spPr bwMode="auto">
            <a:xfrm>
              <a:off x="918399"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1" name="Freeform 330">
              <a:extLst>
                <a:ext uri="{FF2B5EF4-FFF2-40B4-BE49-F238E27FC236}">
                  <a16:creationId xmlns:a16="http://schemas.microsoft.com/office/drawing/2014/main" id="{FEE20D8F-700B-4366-90D9-4E0627024A16}"/>
                </a:ext>
              </a:extLst>
            </p:cNvPr>
            <p:cNvSpPr>
              <a:spLocks/>
            </p:cNvSpPr>
            <p:nvPr/>
          </p:nvSpPr>
          <p:spPr bwMode="auto">
            <a:xfrm>
              <a:off x="802175"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2" name="Freeform 331">
              <a:extLst>
                <a:ext uri="{FF2B5EF4-FFF2-40B4-BE49-F238E27FC236}">
                  <a16:creationId xmlns:a16="http://schemas.microsoft.com/office/drawing/2014/main" id="{E2009B0C-38C2-4856-B772-5C1204C521C0}"/>
                </a:ext>
              </a:extLst>
            </p:cNvPr>
            <p:cNvSpPr>
              <a:spLocks/>
            </p:cNvSpPr>
            <p:nvPr/>
          </p:nvSpPr>
          <p:spPr bwMode="auto">
            <a:xfrm>
              <a:off x="836795" y="2711946"/>
              <a:ext cx="27203" cy="89923"/>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3" name="Freeform 333">
              <a:extLst>
                <a:ext uri="{FF2B5EF4-FFF2-40B4-BE49-F238E27FC236}">
                  <a16:creationId xmlns:a16="http://schemas.microsoft.com/office/drawing/2014/main" id="{F0E65F20-B0BD-4967-AB0F-BD10B92AAF0D}"/>
                </a:ext>
              </a:extLst>
            </p:cNvPr>
            <p:cNvSpPr>
              <a:spLocks/>
            </p:cNvSpPr>
            <p:nvPr/>
          </p:nvSpPr>
          <p:spPr bwMode="auto">
            <a:xfrm>
              <a:off x="802175"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4" name="Freeform 334">
              <a:extLst>
                <a:ext uri="{FF2B5EF4-FFF2-40B4-BE49-F238E27FC236}">
                  <a16:creationId xmlns:a16="http://schemas.microsoft.com/office/drawing/2014/main" id="{B3E1A5DA-B0CA-4338-AEAB-492A56FA4AA1}"/>
                </a:ext>
              </a:extLst>
            </p:cNvPr>
            <p:cNvSpPr>
              <a:spLocks/>
            </p:cNvSpPr>
            <p:nvPr/>
          </p:nvSpPr>
          <p:spPr bwMode="auto">
            <a:xfrm>
              <a:off x="836795" y="259729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5" name="Freeform 336">
              <a:extLst>
                <a:ext uri="{FF2B5EF4-FFF2-40B4-BE49-F238E27FC236}">
                  <a16:creationId xmlns:a16="http://schemas.microsoft.com/office/drawing/2014/main" id="{0AE99AE0-BC22-404F-8682-0738FCFAF4F2}"/>
                </a:ext>
              </a:extLst>
            </p:cNvPr>
            <p:cNvSpPr>
              <a:spLocks/>
            </p:cNvSpPr>
            <p:nvPr/>
          </p:nvSpPr>
          <p:spPr bwMode="auto">
            <a:xfrm>
              <a:off x="725515" y="271194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6" name="Freeform 337">
              <a:extLst>
                <a:ext uri="{FF2B5EF4-FFF2-40B4-BE49-F238E27FC236}">
                  <a16:creationId xmlns:a16="http://schemas.microsoft.com/office/drawing/2014/main" id="{9F503AE8-69ED-473F-987B-5AC81CF9C804}"/>
                </a:ext>
              </a:extLst>
            </p:cNvPr>
            <p:cNvSpPr>
              <a:spLocks/>
            </p:cNvSpPr>
            <p:nvPr/>
          </p:nvSpPr>
          <p:spPr bwMode="auto">
            <a:xfrm>
              <a:off x="760135"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6985 w 5"/>
                <a:gd name="T27" fmla="*/ 28222 h 18"/>
                <a:gd name="T28" fmla="*/ 6985 w 5"/>
                <a:gd name="T29" fmla="*/ 31750 h 18"/>
                <a:gd name="T30" fmla="*/ 6985 w 5"/>
                <a:gd name="T31" fmla="*/ 31750 h 18"/>
                <a:gd name="T32" fmla="*/ 13970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7" name="Freeform 339">
              <a:extLst>
                <a:ext uri="{FF2B5EF4-FFF2-40B4-BE49-F238E27FC236}">
                  <a16:creationId xmlns:a16="http://schemas.microsoft.com/office/drawing/2014/main" id="{50773BE7-01BB-416B-B4A2-ACF1737BABE8}"/>
                </a:ext>
              </a:extLst>
            </p:cNvPr>
            <p:cNvSpPr>
              <a:spLocks/>
            </p:cNvSpPr>
            <p:nvPr/>
          </p:nvSpPr>
          <p:spPr bwMode="auto">
            <a:xfrm>
              <a:off x="725515"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8" name="Freeform 340">
              <a:extLst>
                <a:ext uri="{FF2B5EF4-FFF2-40B4-BE49-F238E27FC236}">
                  <a16:creationId xmlns:a16="http://schemas.microsoft.com/office/drawing/2014/main" id="{23DB52D6-9A40-4315-AC13-EF1C84422FA5}"/>
                </a:ext>
              </a:extLst>
            </p:cNvPr>
            <p:cNvSpPr>
              <a:spLocks/>
            </p:cNvSpPr>
            <p:nvPr/>
          </p:nvSpPr>
          <p:spPr bwMode="auto">
            <a:xfrm>
              <a:off x="760135"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6985 w 5"/>
                <a:gd name="T27" fmla="*/ 31937 h 17"/>
                <a:gd name="T28" fmla="*/ 6985 w 5"/>
                <a:gd name="T29" fmla="*/ 31937 h 17"/>
                <a:gd name="T30" fmla="*/ 6985 w 5"/>
                <a:gd name="T31" fmla="*/ 31937 h 17"/>
                <a:gd name="T32" fmla="*/ 13970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19" name="Freeform 342">
              <a:extLst>
                <a:ext uri="{FF2B5EF4-FFF2-40B4-BE49-F238E27FC236}">
                  <a16:creationId xmlns:a16="http://schemas.microsoft.com/office/drawing/2014/main" id="{1D5E7FAA-340C-4F68-B283-6C3ABB6F9E73}"/>
                </a:ext>
              </a:extLst>
            </p:cNvPr>
            <p:cNvSpPr>
              <a:spLocks/>
            </p:cNvSpPr>
            <p:nvPr/>
          </p:nvSpPr>
          <p:spPr bwMode="auto">
            <a:xfrm>
              <a:off x="643910"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0" name="Freeform 343">
              <a:extLst>
                <a:ext uri="{FF2B5EF4-FFF2-40B4-BE49-F238E27FC236}">
                  <a16:creationId xmlns:a16="http://schemas.microsoft.com/office/drawing/2014/main" id="{5A9ECD65-3D45-4478-A7CD-5886910595C7}"/>
                </a:ext>
              </a:extLst>
            </p:cNvPr>
            <p:cNvSpPr>
              <a:spLocks/>
            </p:cNvSpPr>
            <p:nvPr/>
          </p:nvSpPr>
          <p:spPr bwMode="auto">
            <a:xfrm>
              <a:off x="678531"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1" name="Freeform 345">
              <a:extLst>
                <a:ext uri="{FF2B5EF4-FFF2-40B4-BE49-F238E27FC236}">
                  <a16:creationId xmlns:a16="http://schemas.microsoft.com/office/drawing/2014/main" id="{1309A4EE-6261-4145-A23C-9118A0677B12}"/>
                </a:ext>
              </a:extLst>
            </p:cNvPr>
            <p:cNvSpPr>
              <a:spLocks/>
            </p:cNvSpPr>
            <p:nvPr/>
          </p:nvSpPr>
          <p:spPr bwMode="auto">
            <a:xfrm>
              <a:off x="643910"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2" name="Freeform 346">
              <a:extLst>
                <a:ext uri="{FF2B5EF4-FFF2-40B4-BE49-F238E27FC236}">
                  <a16:creationId xmlns:a16="http://schemas.microsoft.com/office/drawing/2014/main" id="{53847453-AE0A-45C5-B9EC-18063677B2C1}"/>
                </a:ext>
              </a:extLst>
            </p:cNvPr>
            <p:cNvSpPr>
              <a:spLocks/>
            </p:cNvSpPr>
            <p:nvPr/>
          </p:nvSpPr>
          <p:spPr bwMode="auto">
            <a:xfrm>
              <a:off x="678531"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3" name="Freeform 246">
              <a:extLst>
                <a:ext uri="{FF2B5EF4-FFF2-40B4-BE49-F238E27FC236}">
                  <a16:creationId xmlns:a16="http://schemas.microsoft.com/office/drawing/2014/main" id="{21D5E5B4-2A53-4AF0-BCE1-07527CFED8BA}"/>
                </a:ext>
              </a:extLst>
            </p:cNvPr>
            <p:cNvSpPr>
              <a:spLocks/>
            </p:cNvSpPr>
            <p:nvPr/>
          </p:nvSpPr>
          <p:spPr bwMode="auto">
            <a:xfrm>
              <a:off x="3826572"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4" name="Freeform 247">
              <a:extLst>
                <a:ext uri="{FF2B5EF4-FFF2-40B4-BE49-F238E27FC236}">
                  <a16:creationId xmlns:a16="http://schemas.microsoft.com/office/drawing/2014/main" id="{3DC4205A-3674-4C2F-88F5-A0BC3C66698B}"/>
                </a:ext>
              </a:extLst>
            </p:cNvPr>
            <p:cNvSpPr>
              <a:spLocks/>
            </p:cNvSpPr>
            <p:nvPr/>
          </p:nvSpPr>
          <p:spPr bwMode="auto">
            <a:xfrm>
              <a:off x="3858719"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5" name="Freeform 249">
              <a:extLst>
                <a:ext uri="{FF2B5EF4-FFF2-40B4-BE49-F238E27FC236}">
                  <a16:creationId xmlns:a16="http://schemas.microsoft.com/office/drawing/2014/main" id="{059A1E31-1DE1-4665-BFBF-FFBE591D8D50}"/>
                </a:ext>
              </a:extLst>
            </p:cNvPr>
            <p:cNvSpPr>
              <a:spLocks/>
            </p:cNvSpPr>
            <p:nvPr/>
          </p:nvSpPr>
          <p:spPr bwMode="auto">
            <a:xfrm>
              <a:off x="3826572"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6" name="Freeform 250">
              <a:extLst>
                <a:ext uri="{FF2B5EF4-FFF2-40B4-BE49-F238E27FC236}">
                  <a16:creationId xmlns:a16="http://schemas.microsoft.com/office/drawing/2014/main" id="{A8A85061-2469-43BD-887F-C3B8B576CD24}"/>
                </a:ext>
              </a:extLst>
            </p:cNvPr>
            <p:cNvSpPr>
              <a:spLocks/>
            </p:cNvSpPr>
            <p:nvPr/>
          </p:nvSpPr>
          <p:spPr bwMode="auto">
            <a:xfrm>
              <a:off x="3858719"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7" name="Freeform 252">
              <a:extLst>
                <a:ext uri="{FF2B5EF4-FFF2-40B4-BE49-F238E27FC236}">
                  <a16:creationId xmlns:a16="http://schemas.microsoft.com/office/drawing/2014/main" id="{D24028BD-1DE0-463F-8A06-9A75B67BA358}"/>
                </a:ext>
              </a:extLst>
            </p:cNvPr>
            <p:cNvSpPr>
              <a:spLocks/>
            </p:cNvSpPr>
            <p:nvPr/>
          </p:nvSpPr>
          <p:spPr bwMode="auto">
            <a:xfrm>
              <a:off x="3749912" y="2711946"/>
              <a:ext cx="22257" cy="89923"/>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8" name="Freeform 253">
              <a:extLst>
                <a:ext uri="{FF2B5EF4-FFF2-40B4-BE49-F238E27FC236}">
                  <a16:creationId xmlns:a16="http://schemas.microsoft.com/office/drawing/2014/main" id="{75C822ED-6304-42FE-9311-0387EFC83C6C}"/>
                </a:ext>
              </a:extLst>
            </p:cNvPr>
            <p:cNvSpPr>
              <a:spLocks/>
            </p:cNvSpPr>
            <p:nvPr/>
          </p:nvSpPr>
          <p:spPr bwMode="auto">
            <a:xfrm>
              <a:off x="3782059"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29" name="Freeform 255">
              <a:extLst>
                <a:ext uri="{FF2B5EF4-FFF2-40B4-BE49-F238E27FC236}">
                  <a16:creationId xmlns:a16="http://schemas.microsoft.com/office/drawing/2014/main" id="{F6EF0B13-7C07-4992-AC60-1DEE36902A49}"/>
                </a:ext>
              </a:extLst>
            </p:cNvPr>
            <p:cNvSpPr>
              <a:spLocks/>
            </p:cNvSpPr>
            <p:nvPr/>
          </p:nvSpPr>
          <p:spPr bwMode="auto">
            <a:xfrm>
              <a:off x="3749912" y="259729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0" name="Freeform 256">
              <a:extLst>
                <a:ext uri="{FF2B5EF4-FFF2-40B4-BE49-F238E27FC236}">
                  <a16:creationId xmlns:a16="http://schemas.microsoft.com/office/drawing/2014/main" id="{766BAF79-6B68-48AC-A81D-D0757ADF26C3}"/>
                </a:ext>
              </a:extLst>
            </p:cNvPr>
            <p:cNvSpPr>
              <a:spLocks/>
            </p:cNvSpPr>
            <p:nvPr/>
          </p:nvSpPr>
          <p:spPr bwMode="auto">
            <a:xfrm>
              <a:off x="3782059"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1" name="Freeform 258">
              <a:extLst>
                <a:ext uri="{FF2B5EF4-FFF2-40B4-BE49-F238E27FC236}">
                  <a16:creationId xmlns:a16="http://schemas.microsoft.com/office/drawing/2014/main" id="{964C6965-96A5-4E6B-8041-C44524C64CBB}"/>
                </a:ext>
              </a:extLst>
            </p:cNvPr>
            <p:cNvSpPr>
              <a:spLocks/>
            </p:cNvSpPr>
            <p:nvPr/>
          </p:nvSpPr>
          <p:spPr bwMode="auto">
            <a:xfrm>
              <a:off x="3668306"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2" name="Freeform 259">
              <a:extLst>
                <a:ext uri="{FF2B5EF4-FFF2-40B4-BE49-F238E27FC236}">
                  <a16:creationId xmlns:a16="http://schemas.microsoft.com/office/drawing/2014/main" id="{152B7B4D-9C40-4967-90C7-071615578362}"/>
                </a:ext>
              </a:extLst>
            </p:cNvPr>
            <p:cNvSpPr>
              <a:spLocks/>
            </p:cNvSpPr>
            <p:nvPr/>
          </p:nvSpPr>
          <p:spPr bwMode="auto">
            <a:xfrm>
              <a:off x="3700455"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3" name="Freeform 261">
              <a:extLst>
                <a:ext uri="{FF2B5EF4-FFF2-40B4-BE49-F238E27FC236}">
                  <a16:creationId xmlns:a16="http://schemas.microsoft.com/office/drawing/2014/main" id="{86C59C4D-DAE7-406F-8528-AF72FABF207B}"/>
                </a:ext>
              </a:extLst>
            </p:cNvPr>
            <p:cNvSpPr>
              <a:spLocks/>
            </p:cNvSpPr>
            <p:nvPr/>
          </p:nvSpPr>
          <p:spPr bwMode="auto">
            <a:xfrm>
              <a:off x="3668306"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4" name="Freeform 262">
              <a:extLst>
                <a:ext uri="{FF2B5EF4-FFF2-40B4-BE49-F238E27FC236}">
                  <a16:creationId xmlns:a16="http://schemas.microsoft.com/office/drawing/2014/main" id="{9FC9423B-7835-4DFB-BB60-199D39E89480}"/>
                </a:ext>
              </a:extLst>
            </p:cNvPr>
            <p:cNvSpPr>
              <a:spLocks/>
            </p:cNvSpPr>
            <p:nvPr/>
          </p:nvSpPr>
          <p:spPr bwMode="auto">
            <a:xfrm>
              <a:off x="3700455"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5" name="Freeform 264">
              <a:extLst>
                <a:ext uri="{FF2B5EF4-FFF2-40B4-BE49-F238E27FC236}">
                  <a16:creationId xmlns:a16="http://schemas.microsoft.com/office/drawing/2014/main" id="{A9801ACC-4D44-4C54-A74C-9B09E3959BAD}"/>
                </a:ext>
              </a:extLst>
            </p:cNvPr>
            <p:cNvSpPr>
              <a:spLocks/>
            </p:cNvSpPr>
            <p:nvPr/>
          </p:nvSpPr>
          <p:spPr bwMode="auto">
            <a:xfrm>
              <a:off x="3586703"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6" name="Freeform 265">
              <a:extLst>
                <a:ext uri="{FF2B5EF4-FFF2-40B4-BE49-F238E27FC236}">
                  <a16:creationId xmlns:a16="http://schemas.microsoft.com/office/drawing/2014/main" id="{371A474D-AC1D-445F-8D51-50EAC1C07A9C}"/>
                </a:ext>
              </a:extLst>
            </p:cNvPr>
            <p:cNvSpPr>
              <a:spLocks/>
            </p:cNvSpPr>
            <p:nvPr/>
          </p:nvSpPr>
          <p:spPr bwMode="auto">
            <a:xfrm>
              <a:off x="3623795"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7" name="Freeform 267">
              <a:extLst>
                <a:ext uri="{FF2B5EF4-FFF2-40B4-BE49-F238E27FC236}">
                  <a16:creationId xmlns:a16="http://schemas.microsoft.com/office/drawing/2014/main" id="{C1D34B3E-8970-4876-AF37-A1CB5064A3D6}"/>
                </a:ext>
              </a:extLst>
            </p:cNvPr>
            <p:cNvSpPr>
              <a:spLocks/>
            </p:cNvSpPr>
            <p:nvPr/>
          </p:nvSpPr>
          <p:spPr bwMode="auto">
            <a:xfrm>
              <a:off x="3586703"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8" name="Freeform 268">
              <a:extLst>
                <a:ext uri="{FF2B5EF4-FFF2-40B4-BE49-F238E27FC236}">
                  <a16:creationId xmlns:a16="http://schemas.microsoft.com/office/drawing/2014/main" id="{62FBE015-66E7-49DF-9FC1-EFE56A073D1D}"/>
                </a:ext>
              </a:extLst>
            </p:cNvPr>
            <p:cNvSpPr>
              <a:spLocks/>
            </p:cNvSpPr>
            <p:nvPr/>
          </p:nvSpPr>
          <p:spPr bwMode="auto">
            <a:xfrm>
              <a:off x="3623795"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39" name="Freeform 270">
              <a:extLst>
                <a:ext uri="{FF2B5EF4-FFF2-40B4-BE49-F238E27FC236}">
                  <a16:creationId xmlns:a16="http://schemas.microsoft.com/office/drawing/2014/main" id="{668E8869-12AE-4E8D-834E-7B90CDB5DD0D}"/>
                </a:ext>
              </a:extLst>
            </p:cNvPr>
            <p:cNvSpPr>
              <a:spLocks/>
            </p:cNvSpPr>
            <p:nvPr/>
          </p:nvSpPr>
          <p:spPr bwMode="auto">
            <a:xfrm>
              <a:off x="3510043" y="2711946"/>
              <a:ext cx="27203" cy="89923"/>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6985 w 5"/>
                <a:gd name="T11" fmla="*/ 31750 h 18"/>
                <a:gd name="T12" fmla="*/ 6985 w 5"/>
                <a:gd name="T13" fmla="*/ 28222 h 18"/>
                <a:gd name="T14" fmla="*/ 0 w 5"/>
                <a:gd name="T15" fmla="*/ 17639 h 18"/>
                <a:gd name="T16" fmla="*/ 10478 w 5"/>
                <a:gd name="T17" fmla="*/ 3528 h 18"/>
                <a:gd name="T18" fmla="*/ 10478 w 5"/>
                <a:gd name="T19" fmla="*/ 0 h 18"/>
                <a:gd name="T20" fmla="*/ 13970 w 5"/>
                <a:gd name="T21" fmla="*/ 10583 h 18"/>
                <a:gd name="T22" fmla="*/ 10478 w 5"/>
                <a:gd name="T23" fmla="*/ 10583 h 18"/>
                <a:gd name="T24" fmla="*/ 6985 w 5"/>
                <a:gd name="T25" fmla="*/ 17639 h 18"/>
                <a:gd name="T26" fmla="*/ 6985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0" name="Freeform 271">
              <a:extLst>
                <a:ext uri="{FF2B5EF4-FFF2-40B4-BE49-F238E27FC236}">
                  <a16:creationId xmlns:a16="http://schemas.microsoft.com/office/drawing/2014/main" id="{4739D634-AD16-46BE-9C57-A0F7B89BCC6D}"/>
                </a:ext>
              </a:extLst>
            </p:cNvPr>
            <p:cNvSpPr>
              <a:spLocks/>
            </p:cNvSpPr>
            <p:nvPr/>
          </p:nvSpPr>
          <p:spPr bwMode="auto">
            <a:xfrm>
              <a:off x="3542191"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1" name="Freeform 273">
              <a:extLst>
                <a:ext uri="{FF2B5EF4-FFF2-40B4-BE49-F238E27FC236}">
                  <a16:creationId xmlns:a16="http://schemas.microsoft.com/office/drawing/2014/main" id="{5ED5361C-8251-4539-9C8D-6021A239902B}"/>
                </a:ext>
              </a:extLst>
            </p:cNvPr>
            <p:cNvSpPr>
              <a:spLocks/>
            </p:cNvSpPr>
            <p:nvPr/>
          </p:nvSpPr>
          <p:spPr bwMode="auto">
            <a:xfrm>
              <a:off x="3510043" y="259729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6985 w 5"/>
                <a:gd name="T11" fmla="*/ 31937 h 17"/>
                <a:gd name="T12" fmla="*/ 6985 w 5"/>
                <a:gd name="T13" fmla="*/ 31937 h 17"/>
                <a:gd name="T14" fmla="*/ 0 w 5"/>
                <a:gd name="T15" fmla="*/ 46131 h 17"/>
                <a:gd name="T16" fmla="*/ 10478 w 5"/>
                <a:gd name="T17" fmla="*/ 56776 h 17"/>
                <a:gd name="T18" fmla="*/ 10478 w 5"/>
                <a:gd name="T19" fmla="*/ 60325 h 17"/>
                <a:gd name="T20" fmla="*/ 13970 w 5"/>
                <a:gd name="T21" fmla="*/ 53228 h 17"/>
                <a:gd name="T22" fmla="*/ 10478 w 5"/>
                <a:gd name="T23" fmla="*/ 49679 h 17"/>
                <a:gd name="T24" fmla="*/ 6985 w 5"/>
                <a:gd name="T25" fmla="*/ 46131 h 17"/>
                <a:gd name="T26" fmla="*/ 6985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2" name="Freeform 274">
              <a:extLst>
                <a:ext uri="{FF2B5EF4-FFF2-40B4-BE49-F238E27FC236}">
                  <a16:creationId xmlns:a16="http://schemas.microsoft.com/office/drawing/2014/main" id="{82ABFCBD-C1CB-4E8A-BD00-31CFE99C3A88}"/>
                </a:ext>
              </a:extLst>
            </p:cNvPr>
            <p:cNvSpPr>
              <a:spLocks/>
            </p:cNvSpPr>
            <p:nvPr/>
          </p:nvSpPr>
          <p:spPr bwMode="auto">
            <a:xfrm>
              <a:off x="3542191"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3" name="Freeform 276">
              <a:extLst>
                <a:ext uri="{FF2B5EF4-FFF2-40B4-BE49-F238E27FC236}">
                  <a16:creationId xmlns:a16="http://schemas.microsoft.com/office/drawing/2014/main" id="{283059EC-2B31-47EA-B5E8-C3B794389459}"/>
                </a:ext>
              </a:extLst>
            </p:cNvPr>
            <p:cNvSpPr>
              <a:spLocks/>
            </p:cNvSpPr>
            <p:nvPr/>
          </p:nvSpPr>
          <p:spPr bwMode="auto">
            <a:xfrm>
              <a:off x="3428438"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4" name="Freeform 277">
              <a:extLst>
                <a:ext uri="{FF2B5EF4-FFF2-40B4-BE49-F238E27FC236}">
                  <a16:creationId xmlns:a16="http://schemas.microsoft.com/office/drawing/2014/main" id="{C98D28AD-DFEB-4B36-8872-29D120AE7331}"/>
                </a:ext>
              </a:extLst>
            </p:cNvPr>
            <p:cNvSpPr>
              <a:spLocks/>
            </p:cNvSpPr>
            <p:nvPr/>
          </p:nvSpPr>
          <p:spPr bwMode="auto">
            <a:xfrm>
              <a:off x="3465531"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7144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5" name="Freeform 279">
              <a:extLst>
                <a:ext uri="{FF2B5EF4-FFF2-40B4-BE49-F238E27FC236}">
                  <a16:creationId xmlns:a16="http://schemas.microsoft.com/office/drawing/2014/main" id="{20F316CE-23A1-4391-B22E-CE00118AAA13}"/>
                </a:ext>
              </a:extLst>
            </p:cNvPr>
            <p:cNvSpPr>
              <a:spLocks/>
            </p:cNvSpPr>
            <p:nvPr/>
          </p:nvSpPr>
          <p:spPr bwMode="auto">
            <a:xfrm>
              <a:off x="3428438"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6" name="Freeform 280">
              <a:extLst>
                <a:ext uri="{FF2B5EF4-FFF2-40B4-BE49-F238E27FC236}">
                  <a16:creationId xmlns:a16="http://schemas.microsoft.com/office/drawing/2014/main" id="{D8A19DFF-8B4C-437C-9F76-E707ED27ECFC}"/>
                </a:ext>
              </a:extLst>
            </p:cNvPr>
            <p:cNvSpPr>
              <a:spLocks/>
            </p:cNvSpPr>
            <p:nvPr/>
          </p:nvSpPr>
          <p:spPr bwMode="auto">
            <a:xfrm>
              <a:off x="3465531" y="259729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7144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7" name="Freeform 282">
              <a:extLst>
                <a:ext uri="{FF2B5EF4-FFF2-40B4-BE49-F238E27FC236}">
                  <a16:creationId xmlns:a16="http://schemas.microsoft.com/office/drawing/2014/main" id="{42B1B858-D721-4CE4-8A24-5052AD151120}"/>
                </a:ext>
              </a:extLst>
            </p:cNvPr>
            <p:cNvSpPr>
              <a:spLocks/>
            </p:cNvSpPr>
            <p:nvPr/>
          </p:nvSpPr>
          <p:spPr bwMode="auto">
            <a:xfrm>
              <a:off x="3351778" y="271194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8" name="Freeform 283">
              <a:extLst>
                <a:ext uri="{FF2B5EF4-FFF2-40B4-BE49-F238E27FC236}">
                  <a16:creationId xmlns:a16="http://schemas.microsoft.com/office/drawing/2014/main" id="{1F915C30-62A3-4F32-81AB-41771EEEBF21}"/>
                </a:ext>
              </a:extLst>
            </p:cNvPr>
            <p:cNvSpPr>
              <a:spLocks/>
            </p:cNvSpPr>
            <p:nvPr/>
          </p:nvSpPr>
          <p:spPr bwMode="auto">
            <a:xfrm>
              <a:off x="3383926"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49" name="Freeform 285">
              <a:extLst>
                <a:ext uri="{FF2B5EF4-FFF2-40B4-BE49-F238E27FC236}">
                  <a16:creationId xmlns:a16="http://schemas.microsoft.com/office/drawing/2014/main" id="{90EB7BF9-B0AD-421F-863B-BEC2BB53A95E}"/>
                </a:ext>
              </a:extLst>
            </p:cNvPr>
            <p:cNvSpPr>
              <a:spLocks/>
            </p:cNvSpPr>
            <p:nvPr/>
          </p:nvSpPr>
          <p:spPr bwMode="auto">
            <a:xfrm>
              <a:off x="3351778" y="259729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0" name="Freeform 286">
              <a:extLst>
                <a:ext uri="{FF2B5EF4-FFF2-40B4-BE49-F238E27FC236}">
                  <a16:creationId xmlns:a16="http://schemas.microsoft.com/office/drawing/2014/main" id="{42BF46D0-F2F4-48CE-BFFD-8849CBB52E93}"/>
                </a:ext>
              </a:extLst>
            </p:cNvPr>
            <p:cNvSpPr>
              <a:spLocks/>
            </p:cNvSpPr>
            <p:nvPr/>
          </p:nvSpPr>
          <p:spPr bwMode="auto">
            <a:xfrm>
              <a:off x="3383926"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1" name="Freeform 288">
              <a:extLst>
                <a:ext uri="{FF2B5EF4-FFF2-40B4-BE49-F238E27FC236}">
                  <a16:creationId xmlns:a16="http://schemas.microsoft.com/office/drawing/2014/main" id="{5B7B9B80-6C4D-4A5E-A1C2-421C56A8DD3D}"/>
                </a:ext>
              </a:extLst>
            </p:cNvPr>
            <p:cNvSpPr>
              <a:spLocks/>
            </p:cNvSpPr>
            <p:nvPr/>
          </p:nvSpPr>
          <p:spPr bwMode="auto">
            <a:xfrm>
              <a:off x="3270174"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2" name="Freeform 289">
              <a:extLst>
                <a:ext uri="{FF2B5EF4-FFF2-40B4-BE49-F238E27FC236}">
                  <a16:creationId xmlns:a16="http://schemas.microsoft.com/office/drawing/2014/main" id="{A509B669-4E60-4057-96DD-C55118FF646A}"/>
                </a:ext>
              </a:extLst>
            </p:cNvPr>
            <p:cNvSpPr>
              <a:spLocks/>
            </p:cNvSpPr>
            <p:nvPr/>
          </p:nvSpPr>
          <p:spPr bwMode="auto">
            <a:xfrm>
              <a:off x="3302321" y="2711946"/>
              <a:ext cx="27203" cy="89923"/>
            </a:xfrm>
            <a:custGeom>
              <a:avLst/>
              <a:gdLst>
                <a:gd name="T0" fmla="*/ 3493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3" name="Freeform 291">
              <a:extLst>
                <a:ext uri="{FF2B5EF4-FFF2-40B4-BE49-F238E27FC236}">
                  <a16:creationId xmlns:a16="http://schemas.microsoft.com/office/drawing/2014/main" id="{535DBC01-B04E-440C-BFB2-ACF6C135C942}"/>
                </a:ext>
              </a:extLst>
            </p:cNvPr>
            <p:cNvSpPr>
              <a:spLocks/>
            </p:cNvSpPr>
            <p:nvPr/>
          </p:nvSpPr>
          <p:spPr bwMode="auto">
            <a:xfrm>
              <a:off x="3270174"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4" name="Freeform 292">
              <a:extLst>
                <a:ext uri="{FF2B5EF4-FFF2-40B4-BE49-F238E27FC236}">
                  <a16:creationId xmlns:a16="http://schemas.microsoft.com/office/drawing/2014/main" id="{BE5EEDCE-C173-4C33-AACD-18515D53EE34}"/>
                </a:ext>
              </a:extLst>
            </p:cNvPr>
            <p:cNvSpPr>
              <a:spLocks/>
            </p:cNvSpPr>
            <p:nvPr/>
          </p:nvSpPr>
          <p:spPr bwMode="auto">
            <a:xfrm>
              <a:off x="3302321" y="2597293"/>
              <a:ext cx="27203" cy="85427"/>
            </a:xfrm>
            <a:custGeom>
              <a:avLst/>
              <a:gdLst>
                <a:gd name="T0" fmla="*/ 3493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5" name="Freeform 294">
              <a:extLst>
                <a:ext uri="{FF2B5EF4-FFF2-40B4-BE49-F238E27FC236}">
                  <a16:creationId xmlns:a16="http://schemas.microsoft.com/office/drawing/2014/main" id="{D5B8A0D8-C44C-4CBC-818B-9939CFED7521}"/>
                </a:ext>
              </a:extLst>
            </p:cNvPr>
            <p:cNvSpPr>
              <a:spLocks/>
            </p:cNvSpPr>
            <p:nvPr/>
          </p:nvSpPr>
          <p:spPr bwMode="auto">
            <a:xfrm>
              <a:off x="3193514" y="271194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6" name="Freeform 295">
              <a:extLst>
                <a:ext uri="{FF2B5EF4-FFF2-40B4-BE49-F238E27FC236}">
                  <a16:creationId xmlns:a16="http://schemas.microsoft.com/office/drawing/2014/main" id="{5F33EC7D-AB30-4F87-B15F-E87EDE41FD75}"/>
                </a:ext>
              </a:extLst>
            </p:cNvPr>
            <p:cNvSpPr>
              <a:spLocks/>
            </p:cNvSpPr>
            <p:nvPr/>
          </p:nvSpPr>
          <p:spPr bwMode="auto">
            <a:xfrm>
              <a:off x="3225661"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7" name="Freeform 297">
              <a:extLst>
                <a:ext uri="{FF2B5EF4-FFF2-40B4-BE49-F238E27FC236}">
                  <a16:creationId xmlns:a16="http://schemas.microsoft.com/office/drawing/2014/main" id="{57F34D1F-242C-42B4-A265-0036968B7E14}"/>
                </a:ext>
              </a:extLst>
            </p:cNvPr>
            <p:cNvSpPr>
              <a:spLocks/>
            </p:cNvSpPr>
            <p:nvPr/>
          </p:nvSpPr>
          <p:spPr bwMode="auto">
            <a:xfrm>
              <a:off x="3193514" y="259729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8" name="Freeform 298">
              <a:extLst>
                <a:ext uri="{FF2B5EF4-FFF2-40B4-BE49-F238E27FC236}">
                  <a16:creationId xmlns:a16="http://schemas.microsoft.com/office/drawing/2014/main" id="{31691C44-5315-457D-897D-899F7295B516}"/>
                </a:ext>
              </a:extLst>
            </p:cNvPr>
            <p:cNvSpPr>
              <a:spLocks/>
            </p:cNvSpPr>
            <p:nvPr/>
          </p:nvSpPr>
          <p:spPr bwMode="auto">
            <a:xfrm>
              <a:off x="3225661"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59" name="Freeform 300">
              <a:extLst>
                <a:ext uri="{FF2B5EF4-FFF2-40B4-BE49-F238E27FC236}">
                  <a16:creationId xmlns:a16="http://schemas.microsoft.com/office/drawing/2014/main" id="{510E7C19-0F71-44FF-B6AB-09C4C1C81BDB}"/>
                </a:ext>
              </a:extLst>
            </p:cNvPr>
            <p:cNvSpPr>
              <a:spLocks/>
            </p:cNvSpPr>
            <p:nvPr/>
          </p:nvSpPr>
          <p:spPr bwMode="auto">
            <a:xfrm>
              <a:off x="3109436" y="2711946"/>
              <a:ext cx="29675" cy="89923"/>
            </a:xfrm>
            <a:custGeom>
              <a:avLst/>
              <a:gdLst>
                <a:gd name="T0" fmla="*/ 15240 w 5"/>
                <a:gd name="T1" fmla="*/ 63500 h 18"/>
                <a:gd name="T2" fmla="*/ 15240 w 5"/>
                <a:gd name="T3" fmla="*/ 59972 h 18"/>
                <a:gd name="T4" fmla="*/ 1524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7620 w 5"/>
                <a:gd name="T33" fmla="*/ 42333 h 18"/>
                <a:gd name="T34" fmla="*/ 15240 w 5"/>
                <a:gd name="T35" fmla="*/ 56444 h 18"/>
                <a:gd name="T36" fmla="*/ 1524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0" name="Freeform 301">
              <a:extLst>
                <a:ext uri="{FF2B5EF4-FFF2-40B4-BE49-F238E27FC236}">
                  <a16:creationId xmlns:a16="http://schemas.microsoft.com/office/drawing/2014/main" id="{E6CABC47-FAA3-4607-A146-25A49DB6202D}"/>
                </a:ext>
              </a:extLst>
            </p:cNvPr>
            <p:cNvSpPr>
              <a:spLocks/>
            </p:cNvSpPr>
            <p:nvPr/>
          </p:nvSpPr>
          <p:spPr bwMode="auto">
            <a:xfrm>
              <a:off x="3144056"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1" name="Freeform 303">
              <a:extLst>
                <a:ext uri="{FF2B5EF4-FFF2-40B4-BE49-F238E27FC236}">
                  <a16:creationId xmlns:a16="http://schemas.microsoft.com/office/drawing/2014/main" id="{E173E2BD-2CBB-4EA0-9903-CD9515AB28E9}"/>
                </a:ext>
              </a:extLst>
            </p:cNvPr>
            <p:cNvSpPr>
              <a:spLocks/>
            </p:cNvSpPr>
            <p:nvPr/>
          </p:nvSpPr>
          <p:spPr bwMode="auto">
            <a:xfrm>
              <a:off x="3109436" y="2597293"/>
              <a:ext cx="29675" cy="85427"/>
            </a:xfrm>
            <a:custGeom>
              <a:avLst/>
              <a:gdLst>
                <a:gd name="T0" fmla="*/ 15240 w 5"/>
                <a:gd name="T1" fmla="*/ 0 h 17"/>
                <a:gd name="T2" fmla="*/ 15240 w 5"/>
                <a:gd name="T3" fmla="*/ 3549 h 17"/>
                <a:gd name="T4" fmla="*/ 1524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7620 w 5"/>
                <a:gd name="T33" fmla="*/ 21291 h 17"/>
                <a:gd name="T34" fmla="*/ 15240 w 5"/>
                <a:gd name="T35" fmla="*/ 7097 h 17"/>
                <a:gd name="T36" fmla="*/ 1524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2" name="Freeform 304">
              <a:extLst>
                <a:ext uri="{FF2B5EF4-FFF2-40B4-BE49-F238E27FC236}">
                  <a16:creationId xmlns:a16="http://schemas.microsoft.com/office/drawing/2014/main" id="{DDDFD1DD-FA53-4603-A898-6B374C1D8091}"/>
                </a:ext>
              </a:extLst>
            </p:cNvPr>
            <p:cNvSpPr>
              <a:spLocks/>
            </p:cNvSpPr>
            <p:nvPr/>
          </p:nvSpPr>
          <p:spPr bwMode="auto">
            <a:xfrm>
              <a:off x="3144056"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3" name="Freeform 306">
              <a:extLst>
                <a:ext uri="{FF2B5EF4-FFF2-40B4-BE49-F238E27FC236}">
                  <a16:creationId xmlns:a16="http://schemas.microsoft.com/office/drawing/2014/main" id="{54331AD0-EEDD-44B7-B487-E0D07F3C4B5C}"/>
                </a:ext>
              </a:extLst>
            </p:cNvPr>
            <p:cNvSpPr>
              <a:spLocks/>
            </p:cNvSpPr>
            <p:nvPr/>
          </p:nvSpPr>
          <p:spPr bwMode="auto">
            <a:xfrm>
              <a:off x="3027831"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10478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4" name="Freeform 307">
              <a:extLst>
                <a:ext uri="{FF2B5EF4-FFF2-40B4-BE49-F238E27FC236}">
                  <a16:creationId xmlns:a16="http://schemas.microsoft.com/office/drawing/2014/main" id="{B8EB1B5C-866A-49A1-ACB9-5E53EB7248C1}"/>
                </a:ext>
              </a:extLst>
            </p:cNvPr>
            <p:cNvSpPr>
              <a:spLocks/>
            </p:cNvSpPr>
            <p:nvPr/>
          </p:nvSpPr>
          <p:spPr bwMode="auto">
            <a:xfrm>
              <a:off x="3067398"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5" name="Freeform 309">
              <a:extLst>
                <a:ext uri="{FF2B5EF4-FFF2-40B4-BE49-F238E27FC236}">
                  <a16:creationId xmlns:a16="http://schemas.microsoft.com/office/drawing/2014/main" id="{A5153C82-84EC-4DBB-902D-AC65812C63B6}"/>
                </a:ext>
              </a:extLst>
            </p:cNvPr>
            <p:cNvSpPr>
              <a:spLocks/>
            </p:cNvSpPr>
            <p:nvPr/>
          </p:nvSpPr>
          <p:spPr bwMode="auto">
            <a:xfrm>
              <a:off x="3027831"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10478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6" name="Freeform 310">
              <a:extLst>
                <a:ext uri="{FF2B5EF4-FFF2-40B4-BE49-F238E27FC236}">
                  <a16:creationId xmlns:a16="http://schemas.microsoft.com/office/drawing/2014/main" id="{DC48E2A1-80C1-4EF3-B413-ECE8D05E1579}"/>
                </a:ext>
              </a:extLst>
            </p:cNvPr>
            <p:cNvSpPr>
              <a:spLocks/>
            </p:cNvSpPr>
            <p:nvPr/>
          </p:nvSpPr>
          <p:spPr bwMode="auto">
            <a:xfrm>
              <a:off x="3067398"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7" name="Freeform 312">
              <a:extLst>
                <a:ext uri="{FF2B5EF4-FFF2-40B4-BE49-F238E27FC236}">
                  <a16:creationId xmlns:a16="http://schemas.microsoft.com/office/drawing/2014/main" id="{0CDE4549-467B-4FBE-89A0-AABDFB830751}"/>
                </a:ext>
              </a:extLst>
            </p:cNvPr>
            <p:cNvSpPr>
              <a:spLocks/>
            </p:cNvSpPr>
            <p:nvPr/>
          </p:nvSpPr>
          <p:spPr bwMode="auto">
            <a:xfrm>
              <a:off x="2951171" y="2711946"/>
              <a:ext cx="29675" cy="89923"/>
            </a:xfrm>
            <a:custGeom>
              <a:avLst/>
              <a:gdLst>
                <a:gd name="T0" fmla="*/ 11430 w 5"/>
                <a:gd name="T1" fmla="*/ 63500 h 18"/>
                <a:gd name="T2" fmla="*/ 15240 w 5"/>
                <a:gd name="T3" fmla="*/ 59972 h 18"/>
                <a:gd name="T4" fmla="*/ 1143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3810 w 5"/>
                <a:gd name="T33" fmla="*/ 42333 h 18"/>
                <a:gd name="T34" fmla="*/ 15240 w 5"/>
                <a:gd name="T35" fmla="*/ 56444 h 18"/>
                <a:gd name="T36" fmla="*/ 1143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8" name="Freeform 313">
              <a:extLst>
                <a:ext uri="{FF2B5EF4-FFF2-40B4-BE49-F238E27FC236}">
                  <a16:creationId xmlns:a16="http://schemas.microsoft.com/office/drawing/2014/main" id="{F59282BB-CD46-44CB-8EA3-BF0218363285}"/>
                </a:ext>
              </a:extLst>
            </p:cNvPr>
            <p:cNvSpPr>
              <a:spLocks/>
            </p:cNvSpPr>
            <p:nvPr/>
          </p:nvSpPr>
          <p:spPr bwMode="auto">
            <a:xfrm>
              <a:off x="2985792"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69" name="Freeform 315">
              <a:extLst>
                <a:ext uri="{FF2B5EF4-FFF2-40B4-BE49-F238E27FC236}">
                  <a16:creationId xmlns:a16="http://schemas.microsoft.com/office/drawing/2014/main" id="{3489363B-F713-4710-B3AB-CD9353CA4D42}"/>
                </a:ext>
              </a:extLst>
            </p:cNvPr>
            <p:cNvSpPr>
              <a:spLocks/>
            </p:cNvSpPr>
            <p:nvPr/>
          </p:nvSpPr>
          <p:spPr bwMode="auto">
            <a:xfrm>
              <a:off x="2951171" y="2597293"/>
              <a:ext cx="29675" cy="85427"/>
            </a:xfrm>
            <a:custGeom>
              <a:avLst/>
              <a:gdLst>
                <a:gd name="T0" fmla="*/ 11430 w 5"/>
                <a:gd name="T1" fmla="*/ 0 h 17"/>
                <a:gd name="T2" fmla="*/ 15240 w 5"/>
                <a:gd name="T3" fmla="*/ 3549 h 17"/>
                <a:gd name="T4" fmla="*/ 1143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3810 w 5"/>
                <a:gd name="T33" fmla="*/ 21291 h 17"/>
                <a:gd name="T34" fmla="*/ 15240 w 5"/>
                <a:gd name="T35" fmla="*/ 7097 h 17"/>
                <a:gd name="T36" fmla="*/ 1143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0" name="Freeform 316">
              <a:extLst>
                <a:ext uri="{FF2B5EF4-FFF2-40B4-BE49-F238E27FC236}">
                  <a16:creationId xmlns:a16="http://schemas.microsoft.com/office/drawing/2014/main" id="{23278895-EBC9-45B7-A62A-130EED008CC2}"/>
                </a:ext>
              </a:extLst>
            </p:cNvPr>
            <p:cNvSpPr>
              <a:spLocks/>
            </p:cNvSpPr>
            <p:nvPr/>
          </p:nvSpPr>
          <p:spPr bwMode="auto">
            <a:xfrm>
              <a:off x="2985792"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1" name="Freeform 318">
              <a:extLst>
                <a:ext uri="{FF2B5EF4-FFF2-40B4-BE49-F238E27FC236}">
                  <a16:creationId xmlns:a16="http://schemas.microsoft.com/office/drawing/2014/main" id="{0EF780D1-DAC5-49C7-920A-8181DE72C099}"/>
                </a:ext>
              </a:extLst>
            </p:cNvPr>
            <p:cNvSpPr>
              <a:spLocks/>
            </p:cNvSpPr>
            <p:nvPr/>
          </p:nvSpPr>
          <p:spPr bwMode="auto">
            <a:xfrm>
              <a:off x="2869567"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2" name="Freeform 319">
              <a:extLst>
                <a:ext uri="{FF2B5EF4-FFF2-40B4-BE49-F238E27FC236}">
                  <a16:creationId xmlns:a16="http://schemas.microsoft.com/office/drawing/2014/main" id="{4646E198-91B4-41DA-AE4E-3EC93EF79C57}"/>
                </a:ext>
              </a:extLst>
            </p:cNvPr>
            <p:cNvSpPr>
              <a:spLocks/>
            </p:cNvSpPr>
            <p:nvPr/>
          </p:nvSpPr>
          <p:spPr bwMode="auto">
            <a:xfrm>
              <a:off x="2909133" y="271194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3" name="Freeform 321">
              <a:extLst>
                <a:ext uri="{FF2B5EF4-FFF2-40B4-BE49-F238E27FC236}">
                  <a16:creationId xmlns:a16="http://schemas.microsoft.com/office/drawing/2014/main" id="{CDC94F89-CEAB-4EE0-89FD-AB4668EBD310}"/>
                </a:ext>
              </a:extLst>
            </p:cNvPr>
            <p:cNvSpPr>
              <a:spLocks/>
            </p:cNvSpPr>
            <p:nvPr/>
          </p:nvSpPr>
          <p:spPr bwMode="auto">
            <a:xfrm>
              <a:off x="2869567"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4" name="Freeform 322">
              <a:extLst>
                <a:ext uri="{FF2B5EF4-FFF2-40B4-BE49-F238E27FC236}">
                  <a16:creationId xmlns:a16="http://schemas.microsoft.com/office/drawing/2014/main" id="{E2CB01C1-B1E0-4851-8EEE-FC83C226418B}"/>
                </a:ext>
              </a:extLst>
            </p:cNvPr>
            <p:cNvSpPr>
              <a:spLocks/>
            </p:cNvSpPr>
            <p:nvPr/>
          </p:nvSpPr>
          <p:spPr bwMode="auto">
            <a:xfrm>
              <a:off x="2909133" y="259729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5" name="Freeform 324">
              <a:extLst>
                <a:ext uri="{FF2B5EF4-FFF2-40B4-BE49-F238E27FC236}">
                  <a16:creationId xmlns:a16="http://schemas.microsoft.com/office/drawing/2014/main" id="{371FDC57-C75D-49B4-B21D-6557BAB3EEFB}"/>
                </a:ext>
              </a:extLst>
            </p:cNvPr>
            <p:cNvSpPr>
              <a:spLocks/>
            </p:cNvSpPr>
            <p:nvPr/>
          </p:nvSpPr>
          <p:spPr bwMode="auto">
            <a:xfrm>
              <a:off x="2792907" y="271194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6" name="Freeform 325">
              <a:extLst>
                <a:ext uri="{FF2B5EF4-FFF2-40B4-BE49-F238E27FC236}">
                  <a16:creationId xmlns:a16="http://schemas.microsoft.com/office/drawing/2014/main" id="{6073C782-9B2D-4BD3-A5AC-7D2DDC107DE2}"/>
                </a:ext>
              </a:extLst>
            </p:cNvPr>
            <p:cNvSpPr>
              <a:spLocks/>
            </p:cNvSpPr>
            <p:nvPr/>
          </p:nvSpPr>
          <p:spPr bwMode="auto">
            <a:xfrm>
              <a:off x="2827527"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7" name="Freeform 327">
              <a:extLst>
                <a:ext uri="{FF2B5EF4-FFF2-40B4-BE49-F238E27FC236}">
                  <a16:creationId xmlns:a16="http://schemas.microsoft.com/office/drawing/2014/main" id="{2D193F2C-1E38-4C89-A72B-7E52BB816047}"/>
                </a:ext>
              </a:extLst>
            </p:cNvPr>
            <p:cNvSpPr>
              <a:spLocks/>
            </p:cNvSpPr>
            <p:nvPr/>
          </p:nvSpPr>
          <p:spPr bwMode="auto">
            <a:xfrm>
              <a:off x="2792907"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8" name="Freeform 328">
              <a:extLst>
                <a:ext uri="{FF2B5EF4-FFF2-40B4-BE49-F238E27FC236}">
                  <a16:creationId xmlns:a16="http://schemas.microsoft.com/office/drawing/2014/main" id="{71021E9D-5593-4627-A417-7105E867ED2E}"/>
                </a:ext>
              </a:extLst>
            </p:cNvPr>
            <p:cNvSpPr>
              <a:spLocks/>
            </p:cNvSpPr>
            <p:nvPr/>
          </p:nvSpPr>
          <p:spPr bwMode="auto">
            <a:xfrm>
              <a:off x="2827527"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79" name="Freeform 330">
              <a:extLst>
                <a:ext uri="{FF2B5EF4-FFF2-40B4-BE49-F238E27FC236}">
                  <a16:creationId xmlns:a16="http://schemas.microsoft.com/office/drawing/2014/main" id="{86972CA1-843F-4C9B-B0FD-2B2B8CAF85A8}"/>
                </a:ext>
              </a:extLst>
            </p:cNvPr>
            <p:cNvSpPr>
              <a:spLocks/>
            </p:cNvSpPr>
            <p:nvPr/>
          </p:nvSpPr>
          <p:spPr bwMode="auto">
            <a:xfrm>
              <a:off x="2711303"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0" name="Freeform 331">
              <a:extLst>
                <a:ext uri="{FF2B5EF4-FFF2-40B4-BE49-F238E27FC236}">
                  <a16:creationId xmlns:a16="http://schemas.microsoft.com/office/drawing/2014/main" id="{DB420A32-ED9B-4974-A049-9C4C166E0FE1}"/>
                </a:ext>
              </a:extLst>
            </p:cNvPr>
            <p:cNvSpPr>
              <a:spLocks/>
            </p:cNvSpPr>
            <p:nvPr/>
          </p:nvSpPr>
          <p:spPr bwMode="auto">
            <a:xfrm>
              <a:off x="2745923" y="2711946"/>
              <a:ext cx="27203" cy="89923"/>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1" name="Freeform 333">
              <a:extLst>
                <a:ext uri="{FF2B5EF4-FFF2-40B4-BE49-F238E27FC236}">
                  <a16:creationId xmlns:a16="http://schemas.microsoft.com/office/drawing/2014/main" id="{C7282B14-1C09-442D-ACA4-69F3FCF8BB49}"/>
                </a:ext>
              </a:extLst>
            </p:cNvPr>
            <p:cNvSpPr>
              <a:spLocks/>
            </p:cNvSpPr>
            <p:nvPr/>
          </p:nvSpPr>
          <p:spPr bwMode="auto">
            <a:xfrm>
              <a:off x="2711303"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2" name="Freeform 334">
              <a:extLst>
                <a:ext uri="{FF2B5EF4-FFF2-40B4-BE49-F238E27FC236}">
                  <a16:creationId xmlns:a16="http://schemas.microsoft.com/office/drawing/2014/main" id="{020B51DD-BB94-4495-AEA2-358DD581AE9C}"/>
                </a:ext>
              </a:extLst>
            </p:cNvPr>
            <p:cNvSpPr>
              <a:spLocks/>
            </p:cNvSpPr>
            <p:nvPr/>
          </p:nvSpPr>
          <p:spPr bwMode="auto">
            <a:xfrm>
              <a:off x="2745923" y="259729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3" name="Freeform 336">
              <a:extLst>
                <a:ext uri="{FF2B5EF4-FFF2-40B4-BE49-F238E27FC236}">
                  <a16:creationId xmlns:a16="http://schemas.microsoft.com/office/drawing/2014/main" id="{F608FDF4-7DD9-48D3-8EC2-61229E0C16A4}"/>
                </a:ext>
              </a:extLst>
            </p:cNvPr>
            <p:cNvSpPr>
              <a:spLocks/>
            </p:cNvSpPr>
            <p:nvPr/>
          </p:nvSpPr>
          <p:spPr bwMode="auto">
            <a:xfrm>
              <a:off x="2634643" y="271194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4" name="Freeform 337">
              <a:extLst>
                <a:ext uri="{FF2B5EF4-FFF2-40B4-BE49-F238E27FC236}">
                  <a16:creationId xmlns:a16="http://schemas.microsoft.com/office/drawing/2014/main" id="{885B3BD4-B0DC-4DA5-B81E-8004B9783954}"/>
                </a:ext>
              </a:extLst>
            </p:cNvPr>
            <p:cNvSpPr>
              <a:spLocks/>
            </p:cNvSpPr>
            <p:nvPr/>
          </p:nvSpPr>
          <p:spPr bwMode="auto">
            <a:xfrm>
              <a:off x="2669263" y="271194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6985 w 5"/>
                <a:gd name="T27" fmla="*/ 28222 h 18"/>
                <a:gd name="T28" fmla="*/ 6985 w 5"/>
                <a:gd name="T29" fmla="*/ 31750 h 18"/>
                <a:gd name="T30" fmla="*/ 6985 w 5"/>
                <a:gd name="T31" fmla="*/ 31750 h 18"/>
                <a:gd name="T32" fmla="*/ 13970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5" name="Freeform 339">
              <a:extLst>
                <a:ext uri="{FF2B5EF4-FFF2-40B4-BE49-F238E27FC236}">
                  <a16:creationId xmlns:a16="http://schemas.microsoft.com/office/drawing/2014/main" id="{98F3FCA6-BB12-46F6-ACDA-3D6B8C2C4235}"/>
                </a:ext>
              </a:extLst>
            </p:cNvPr>
            <p:cNvSpPr>
              <a:spLocks/>
            </p:cNvSpPr>
            <p:nvPr/>
          </p:nvSpPr>
          <p:spPr bwMode="auto">
            <a:xfrm>
              <a:off x="2634643"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6" name="Freeform 340">
              <a:extLst>
                <a:ext uri="{FF2B5EF4-FFF2-40B4-BE49-F238E27FC236}">
                  <a16:creationId xmlns:a16="http://schemas.microsoft.com/office/drawing/2014/main" id="{CF190143-AC28-490F-B9D2-734FBBDEA58B}"/>
                </a:ext>
              </a:extLst>
            </p:cNvPr>
            <p:cNvSpPr>
              <a:spLocks/>
            </p:cNvSpPr>
            <p:nvPr/>
          </p:nvSpPr>
          <p:spPr bwMode="auto">
            <a:xfrm>
              <a:off x="2669263"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6985 w 5"/>
                <a:gd name="T27" fmla="*/ 31937 h 17"/>
                <a:gd name="T28" fmla="*/ 6985 w 5"/>
                <a:gd name="T29" fmla="*/ 31937 h 17"/>
                <a:gd name="T30" fmla="*/ 6985 w 5"/>
                <a:gd name="T31" fmla="*/ 31937 h 17"/>
                <a:gd name="T32" fmla="*/ 13970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7" name="Freeform 342">
              <a:extLst>
                <a:ext uri="{FF2B5EF4-FFF2-40B4-BE49-F238E27FC236}">
                  <a16:creationId xmlns:a16="http://schemas.microsoft.com/office/drawing/2014/main" id="{2E90AF1A-F3AA-4A11-BF05-B8A4BA436042}"/>
                </a:ext>
              </a:extLst>
            </p:cNvPr>
            <p:cNvSpPr>
              <a:spLocks/>
            </p:cNvSpPr>
            <p:nvPr/>
          </p:nvSpPr>
          <p:spPr bwMode="auto">
            <a:xfrm>
              <a:off x="2553038" y="271194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8" name="Freeform 343">
              <a:extLst>
                <a:ext uri="{FF2B5EF4-FFF2-40B4-BE49-F238E27FC236}">
                  <a16:creationId xmlns:a16="http://schemas.microsoft.com/office/drawing/2014/main" id="{BEF8B27C-B5B2-46DD-9122-5A8F2EE48ECB}"/>
                </a:ext>
              </a:extLst>
            </p:cNvPr>
            <p:cNvSpPr>
              <a:spLocks/>
            </p:cNvSpPr>
            <p:nvPr/>
          </p:nvSpPr>
          <p:spPr bwMode="auto">
            <a:xfrm>
              <a:off x="2587659" y="271194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89" name="Freeform 345">
              <a:extLst>
                <a:ext uri="{FF2B5EF4-FFF2-40B4-BE49-F238E27FC236}">
                  <a16:creationId xmlns:a16="http://schemas.microsoft.com/office/drawing/2014/main" id="{0F153FA7-2306-4484-A320-ADE817A4ACE5}"/>
                </a:ext>
              </a:extLst>
            </p:cNvPr>
            <p:cNvSpPr>
              <a:spLocks/>
            </p:cNvSpPr>
            <p:nvPr/>
          </p:nvSpPr>
          <p:spPr bwMode="auto">
            <a:xfrm>
              <a:off x="2553038"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0" name="Freeform 346">
              <a:extLst>
                <a:ext uri="{FF2B5EF4-FFF2-40B4-BE49-F238E27FC236}">
                  <a16:creationId xmlns:a16="http://schemas.microsoft.com/office/drawing/2014/main" id="{C5E9DA70-DAD3-4E89-BBF0-9F0977278DB8}"/>
                </a:ext>
              </a:extLst>
            </p:cNvPr>
            <p:cNvSpPr>
              <a:spLocks/>
            </p:cNvSpPr>
            <p:nvPr/>
          </p:nvSpPr>
          <p:spPr bwMode="auto">
            <a:xfrm>
              <a:off x="2587659"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1" name="Freeform 338">
              <a:extLst>
                <a:ext uri="{FF2B5EF4-FFF2-40B4-BE49-F238E27FC236}">
                  <a16:creationId xmlns:a16="http://schemas.microsoft.com/office/drawing/2014/main" id="{1B957B61-D064-4DEA-BC05-785BCFDAE2BD}"/>
                </a:ext>
              </a:extLst>
            </p:cNvPr>
            <p:cNvSpPr>
              <a:spLocks/>
            </p:cNvSpPr>
            <p:nvPr/>
          </p:nvSpPr>
          <p:spPr bwMode="auto">
            <a:xfrm>
              <a:off x="3811273"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2" name="Freeform 338">
              <a:extLst>
                <a:ext uri="{FF2B5EF4-FFF2-40B4-BE49-F238E27FC236}">
                  <a16:creationId xmlns:a16="http://schemas.microsoft.com/office/drawing/2014/main" id="{2C401D9B-997B-4397-BD38-6AAE68E7E0BF}"/>
                </a:ext>
              </a:extLst>
            </p:cNvPr>
            <p:cNvSpPr>
              <a:spLocks/>
            </p:cNvSpPr>
            <p:nvPr/>
          </p:nvSpPr>
          <p:spPr bwMode="auto">
            <a:xfrm>
              <a:off x="3731576"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3" name="Freeform 338">
              <a:extLst>
                <a:ext uri="{FF2B5EF4-FFF2-40B4-BE49-F238E27FC236}">
                  <a16:creationId xmlns:a16="http://schemas.microsoft.com/office/drawing/2014/main" id="{BC9922C1-6612-426A-8237-3B827385F5C3}"/>
                </a:ext>
              </a:extLst>
            </p:cNvPr>
            <p:cNvSpPr>
              <a:spLocks/>
            </p:cNvSpPr>
            <p:nvPr/>
          </p:nvSpPr>
          <p:spPr bwMode="auto">
            <a:xfrm>
              <a:off x="3651879"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4" name="Freeform 338">
              <a:extLst>
                <a:ext uri="{FF2B5EF4-FFF2-40B4-BE49-F238E27FC236}">
                  <a16:creationId xmlns:a16="http://schemas.microsoft.com/office/drawing/2014/main" id="{F16181FA-10E7-465B-BC48-92EE0F19F79D}"/>
                </a:ext>
              </a:extLst>
            </p:cNvPr>
            <p:cNvSpPr>
              <a:spLocks/>
            </p:cNvSpPr>
            <p:nvPr/>
          </p:nvSpPr>
          <p:spPr bwMode="auto">
            <a:xfrm>
              <a:off x="3572182"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5" name="Freeform 338">
              <a:extLst>
                <a:ext uri="{FF2B5EF4-FFF2-40B4-BE49-F238E27FC236}">
                  <a16:creationId xmlns:a16="http://schemas.microsoft.com/office/drawing/2014/main" id="{7369C3D2-160C-44DE-81C6-8649857665A9}"/>
                </a:ext>
              </a:extLst>
            </p:cNvPr>
            <p:cNvSpPr>
              <a:spLocks/>
            </p:cNvSpPr>
            <p:nvPr/>
          </p:nvSpPr>
          <p:spPr bwMode="auto">
            <a:xfrm>
              <a:off x="3492485"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6" name="Freeform 338">
              <a:extLst>
                <a:ext uri="{FF2B5EF4-FFF2-40B4-BE49-F238E27FC236}">
                  <a16:creationId xmlns:a16="http://schemas.microsoft.com/office/drawing/2014/main" id="{CFD90EDC-1730-4BC7-8DD7-D148477EF53C}"/>
                </a:ext>
              </a:extLst>
            </p:cNvPr>
            <p:cNvSpPr>
              <a:spLocks/>
            </p:cNvSpPr>
            <p:nvPr/>
          </p:nvSpPr>
          <p:spPr bwMode="auto">
            <a:xfrm>
              <a:off x="3412788"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7" name="Freeform 338">
              <a:extLst>
                <a:ext uri="{FF2B5EF4-FFF2-40B4-BE49-F238E27FC236}">
                  <a16:creationId xmlns:a16="http://schemas.microsoft.com/office/drawing/2014/main" id="{0BCEB05C-7D93-496A-A6DB-A7959B1DCC87}"/>
                </a:ext>
              </a:extLst>
            </p:cNvPr>
            <p:cNvSpPr>
              <a:spLocks/>
            </p:cNvSpPr>
            <p:nvPr/>
          </p:nvSpPr>
          <p:spPr bwMode="auto">
            <a:xfrm>
              <a:off x="3333091"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8" name="Freeform 338">
              <a:extLst>
                <a:ext uri="{FF2B5EF4-FFF2-40B4-BE49-F238E27FC236}">
                  <a16:creationId xmlns:a16="http://schemas.microsoft.com/office/drawing/2014/main" id="{CF0FCB41-D176-4CEA-BE55-77730FFA0ACF}"/>
                </a:ext>
              </a:extLst>
            </p:cNvPr>
            <p:cNvSpPr>
              <a:spLocks/>
            </p:cNvSpPr>
            <p:nvPr/>
          </p:nvSpPr>
          <p:spPr bwMode="auto">
            <a:xfrm>
              <a:off x="3253394"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299" name="Freeform 338">
              <a:extLst>
                <a:ext uri="{FF2B5EF4-FFF2-40B4-BE49-F238E27FC236}">
                  <a16:creationId xmlns:a16="http://schemas.microsoft.com/office/drawing/2014/main" id="{CDDBAEF1-21E2-4887-916D-92A6AFAB3AD7}"/>
                </a:ext>
              </a:extLst>
            </p:cNvPr>
            <p:cNvSpPr>
              <a:spLocks/>
            </p:cNvSpPr>
            <p:nvPr/>
          </p:nvSpPr>
          <p:spPr bwMode="auto">
            <a:xfrm>
              <a:off x="317369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0" name="Freeform 338">
              <a:extLst>
                <a:ext uri="{FF2B5EF4-FFF2-40B4-BE49-F238E27FC236}">
                  <a16:creationId xmlns:a16="http://schemas.microsoft.com/office/drawing/2014/main" id="{425FBE83-16D1-4E8F-A062-09456A302335}"/>
                </a:ext>
              </a:extLst>
            </p:cNvPr>
            <p:cNvSpPr>
              <a:spLocks/>
            </p:cNvSpPr>
            <p:nvPr/>
          </p:nvSpPr>
          <p:spPr bwMode="auto">
            <a:xfrm>
              <a:off x="3094000"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1" name="Freeform 338">
              <a:extLst>
                <a:ext uri="{FF2B5EF4-FFF2-40B4-BE49-F238E27FC236}">
                  <a16:creationId xmlns:a16="http://schemas.microsoft.com/office/drawing/2014/main" id="{810728D6-791C-4FE5-BFFC-FD0E10CED340}"/>
                </a:ext>
              </a:extLst>
            </p:cNvPr>
            <p:cNvSpPr>
              <a:spLocks/>
            </p:cNvSpPr>
            <p:nvPr/>
          </p:nvSpPr>
          <p:spPr bwMode="auto">
            <a:xfrm>
              <a:off x="3014303"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2" name="Freeform 338">
              <a:extLst>
                <a:ext uri="{FF2B5EF4-FFF2-40B4-BE49-F238E27FC236}">
                  <a16:creationId xmlns:a16="http://schemas.microsoft.com/office/drawing/2014/main" id="{A4AEFC83-88C4-4249-8E27-E6AB5C2EE3EE}"/>
                </a:ext>
              </a:extLst>
            </p:cNvPr>
            <p:cNvSpPr>
              <a:spLocks/>
            </p:cNvSpPr>
            <p:nvPr/>
          </p:nvSpPr>
          <p:spPr bwMode="auto">
            <a:xfrm>
              <a:off x="2934606"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3" name="Freeform 338">
              <a:extLst>
                <a:ext uri="{FF2B5EF4-FFF2-40B4-BE49-F238E27FC236}">
                  <a16:creationId xmlns:a16="http://schemas.microsoft.com/office/drawing/2014/main" id="{6D21C30C-3532-4CC6-B09C-744D5CBB1C32}"/>
                </a:ext>
              </a:extLst>
            </p:cNvPr>
            <p:cNvSpPr>
              <a:spLocks/>
            </p:cNvSpPr>
            <p:nvPr/>
          </p:nvSpPr>
          <p:spPr bwMode="auto">
            <a:xfrm>
              <a:off x="2854909"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4" name="Freeform 338">
              <a:extLst>
                <a:ext uri="{FF2B5EF4-FFF2-40B4-BE49-F238E27FC236}">
                  <a16:creationId xmlns:a16="http://schemas.microsoft.com/office/drawing/2014/main" id="{3BD3B6CA-12E4-48AD-B8C9-5B07DC903D05}"/>
                </a:ext>
              </a:extLst>
            </p:cNvPr>
            <p:cNvSpPr>
              <a:spLocks/>
            </p:cNvSpPr>
            <p:nvPr/>
          </p:nvSpPr>
          <p:spPr bwMode="auto">
            <a:xfrm>
              <a:off x="2775212"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5" name="Freeform 338">
              <a:extLst>
                <a:ext uri="{FF2B5EF4-FFF2-40B4-BE49-F238E27FC236}">
                  <a16:creationId xmlns:a16="http://schemas.microsoft.com/office/drawing/2014/main" id="{06E1A215-14E1-4CB5-A287-BCFACDCC4D95}"/>
                </a:ext>
              </a:extLst>
            </p:cNvPr>
            <p:cNvSpPr>
              <a:spLocks/>
            </p:cNvSpPr>
            <p:nvPr/>
          </p:nvSpPr>
          <p:spPr bwMode="auto">
            <a:xfrm>
              <a:off x="2695515"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6" name="Freeform 338">
              <a:extLst>
                <a:ext uri="{FF2B5EF4-FFF2-40B4-BE49-F238E27FC236}">
                  <a16:creationId xmlns:a16="http://schemas.microsoft.com/office/drawing/2014/main" id="{27296F30-5331-44C8-85A8-9FF7EAF87B34}"/>
                </a:ext>
              </a:extLst>
            </p:cNvPr>
            <p:cNvSpPr>
              <a:spLocks/>
            </p:cNvSpPr>
            <p:nvPr/>
          </p:nvSpPr>
          <p:spPr bwMode="auto">
            <a:xfrm>
              <a:off x="261581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7" name="Freeform 338">
              <a:extLst>
                <a:ext uri="{FF2B5EF4-FFF2-40B4-BE49-F238E27FC236}">
                  <a16:creationId xmlns:a16="http://schemas.microsoft.com/office/drawing/2014/main" id="{A1B60711-7D37-49C1-9A0A-55A8CB877081}"/>
                </a:ext>
              </a:extLst>
            </p:cNvPr>
            <p:cNvSpPr>
              <a:spLocks/>
            </p:cNvSpPr>
            <p:nvPr/>
          </p:nvSpPr>
          <p:spPr bwMode="auto">
            <a:xfrm>
              <a:off x="2536120"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8" name="Freeform 338">
              <a:extLst>
                <a:ext uri="{FF2B5EF4-FFF2-40B4-BE49-F238E27FC236}">
                  <a16:creationId xmlns:a16="http://schemas.microsoft.com/office/drawing/2014/main" id="{A19B86F0-1EAC-4B18-BB4B-1AC8F99A142F}"/>
                </a:ext>
              </a:extLst>
            </p:cNvPr>
            <p:cNvSpPr>
              <a:spLocks/>
            </p:cNvSpPr>
            <p:nvPr/>
          </p:nvSpPr>
          <p:spPr bwMode="auto">
            <a:xfrm>
              <a:off x="2456424"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09" name="Freeform 338">
              <a:extLst>
                <a:ext uri="{FF2B5EF4-FFF2-40B4-BE49-F238E27FC236}">
                  <a16:creationId xmlns:a16="http://schemas.microsoft.com/office/drawing/2014/main" id="{DDDBECC4-B15E-4A8E-8C08-528B662FC594}"/>
                </a:ext>
              </a:extLst>
            </p:cNvPr>
            <p:cNvSpPr>
              <a:spLocks/>
            </p:cNvSpPr>
            <p:nvPr/>
          </p:nvSpPr>
          <p:spPr bwMode="auto">
            <a:xfrm>
              <a:off x="237672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0" name="Freeform 338">
              <a:extLst>
                <a:ext uri="{FF2B5EF4-FFF2-40B4-BE49-F238E27FC236}">
                  <a16:creationId xmlns:a16="http://schemas.microsoft.com/office/drawing/2014/main" id="{D993EC8D-DBE5-43A5-8194-47F0358F842B}"/>
                </a:ext>
              </a:extLst>
            </p:cNvPr>
            <p:cNvSpPr>
              <a:spLocks/>
            </p:cNvSpPr>
            <p:nvPr/>
          </p:nvSpPr>
          <p:spPr bwMode="auto">
            <a:xfrm>
              <a:off x="2297030"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1" name="Freeform 338">
              <a:extLst>
                <a:ext uri="{FF2B5EF4-FFF2-40B4-BE49-F238E27FC236}">
                  <a16:creationId xmlns:a16="http://schemas.microsoft.com/office/drawing/2014/main" id="{D98363EC-61F7-4E34-B8CC-B855F1AACC4F}"/>
                </a:ext>
              </a:extLst>
            </p:cNvPr>
            <p:cNvSpPr>
              <a:spLocks/>
            </p:cNvSpPr>
            <p:nvPr/>
          </p:nvSpPr>
          <p:spPr bwMode="auto">
            <a:xfrm>
              <a:off x="2217333"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2" name="Freeform 338">
              <a:extLst>
                <a:ext uri="{FF2B5EF4-FFF2-40B4-BE49-F238E27FC236}">
                  <a16:creationId xmlns:a16="http://schemas.microsoft.com/office/drawing/2014/main" id="{CA9E2A99-4818-42F5-B118-559F0920F92D}"/>
                </a:ext>
              </a:extLst>
            </p:cNvPr>
            <p:cNvSpPr>
              <a:spLocks/>
            </p:cNvSpPr>
            <p:nvPr/>
          </p:nvSpPr>
          <p:spPr bwMode="auto">
            <a:xfrm>
              <a:off x="2137636"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3" name="Freeform 338">
              <a:extLst>
                <a:ext uri="{FF2B5EF4-FFF2-40B4-BE49-F238E27FC236}">
                  <a16:creationId xmlns:a16="http://schemas.microsoft.com/office/drawing/2014/main" id="{E663C8D2-1445-461C-BD01-9160881677AE}"/>
                </a:ext>
              </a:extLst>
            </p:cNvPr>
            <p:cNvSpPr>
              <a:spLocks/>
            </p:cNvSpPr>
            <p:nvPr/>
          </p:nvSpPr>
          <p:spPr bwMode="auto">
            <a:xfrm>
              <a:off x="2057938"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4" name="Freeform 338">
              <a:extLst>
                <a:ext uri="{FF2B5EF4-FFF2-40B4-BE49-F238E27FC236}">
                  <a16:creationId xmlns:a16="http://schemas.microsoft.com/office/drawing/2014/main" id="{45F61314-55C8-459E-908B-D1332143720C}"/>
                </a:ext>
              </a:extLst>
            </p:cNvPr>
            <p:cNvSpPr>
              <a:spLocks/>
            </p:cNvSpPr>
            <p:nvPr/>
          </p:nvSpPr>
          <p:spPr bwMode="auto">
            <a:xfrm>
              <a:off x="1978241"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5" name="Freeform 338">
              <a:extLst>
                <a:ext uri="{FF2B5EF4-FFF2-40B4-BE49-F238E27FC236}">
                  <a16:creationId xmlns:a16="http://schemas.microsoft.com/office/drawing/2014/main" id="{84080901-3405-444D-9AB5-6947CCEA9740}"/>
                </a:ext>
              </a:extLst>
            </p:cNvPr>
            <p:cNvSpPr>
              <a:spLocks/>
            </p:cNvSpPr>
            <p:nvPr/>
          </p:nvSpPr>
          <p:spPr bwMode="auto">
            <a:xfrm>
              <a:off x="1898544"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6" name="Freeform 338">
              <a:extLst>
                <a:ext uri="{FF2B5EF4-FFF2-40B4-BE49-F238E27FC236}">
                  <a16:creationId xmlns:a16="http://schemas.microsoft.com/office/drawing/2014/main" id="{13C832E9-82DE-4D73-9B41-2988EB69F9F7}"/>
                </a:ext>
              </a:extLst>
            </p:cNvPr>
            <p:cNvSpPr>
              <a:spLocks/>
            </p:cNvSpPr>
            <p:nvPr/>
          </p:nvSpPr>
          <p:spPr bwMode="auto">
            <a:xfrm>
              <a:off x="181884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7" name="Freeform 338">
              <a:extLst>
                <a:ext uri="{FF2B5EF4-FFF2-40B4-BE49-F238E27FC236}">
                  <a16:creationId xmlns:a16="http://schemas.microsoft.com/office/drawing/2014/main" id="{34A00B83-D730-41EC-8551-D6390C30126D}"/>
                </a:ext>
              </a:extLst>
            </p:cNvPr>
            <p:cNvSpPr>
              <a:spLocks/>
            </p:cNvSpPr>
            <p:nvPr/>
          </p:nvSpPr>
          <p:spPr bwMode="auto">
            <a:xfrm>
              <a:off x="1739151"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8" name="Freeform 338">
              <a:extLst>
                <a:ext uri="{FF2B5EF4-FFF2-40B4-BE49-F238E27FC236}">
                  <a16:creationId xmlns:a16="http://schemas.microsoft.com/office/drawing/2014/main" id="{20D964BD-68C2-4332-9B3F-3B4A4353A278}"/>
                </a:ext>
              </a:extLst>
            </p:cNvPr>
            <p:cNvSpPr>
              <a:spLocks/>
            </p:cNvSpPr>
            <p:nvPr/>
          </p:nvSpPr>
          <p:spPr bwMode="auto">
            <a:xfrm>
              <a:off x="1659454"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19" name="Freeform 338">
              <a:extLst>
                <a:ext uri="{FF2B5EF4-FFF2-40B4-BE49-F238E27FC236}">
                  <a16:creationId xmlns:a16="http://schemas.microsoft.com/office/drawing/2014/main" id="{628DF3AE-6F9C-4729-B3C2-81CC2FF74260}"/>
                </a:ext>
              </a:extLst>
            </p:cNvPr>
            <p:cNvSpPr>
              <a:spLocks/>
            </p:cNvSpPr>
            <p:nvPr/>
          </p:nvSpPr>
          <p:spPr bwMode="auto">
            <a:xfrm>
              <a:off x="157975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0" name="Freeform 338">
              <a:extLst>
                <a:ext uri="{FF2B5EF4-FFF2-40B4-BE49-F238E27FC236}">
                  <a16:creationId xmlns:a16="http://schemas.microsoft.com/office/drawing/2014/main" id="{D44284F2-B1C7-4C60-B9CC-145EDFDD34DF}"/>
                </a:ext>
              </a:extLst>
            </p:cNvPr>
            <p:cNvSpPr>
              <a:spLocks/>
            </p:cNvSpPr>
            <p:nvPr/>
          </p:nvSpPr>
          <p:spPr bwMode="auto">
            <a:xfrm>
              <a:off x="1500059"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1" name="Freeform 338">
              <a:extLst>
                <a:ext uri="{FF2B5EF4-FFF2-40B4-BE49-F238E27FC236}">
                  <a16:creationId xmlns:a16="http://schemas.microsoft.com/office/drawing/2014/main" id="{068DCE20-5CD6-4AEF-8774-F894E4084A1C}"/>
                </a:ext>
              </a:extLst>
            </p:cNvPr>
            <p:cNvSpPr>
              <a:spLocks/>
            </p:cNvSpPr>
            <p:nvPr/>
          </p:nvSpPr>
          <p:spPr bwMode="auto">
            <a:xfrm>
              <a:off x="1420362"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2" name="Freeform 338">
              <a:extLst>
                <a:ext uri="{FF2B5EF4-FFF2-40B4-BE49-F238E27FC236}">
                  <a16:creationId xmlns:a16="http://schemas.microsoft.com/office/drawing/2014/main" id="{D77B732D-CCBA-41EE-A4A3-B1CCA7FAB369}"/>
                </a:ext>
              </a:extLst>
            </p:cNvPr>
            <p:cNvSpPr>
              <a:spLocks/>
            </p:cNvSpPr>
            <p:nvPr/>
          </p:nvSpPr>
          <p:spPr bwMode="auto">
            <a:xfrm>
              <a:off x="1340665"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3" name="Freeform 338">
              <a:extLst>
                <a:ext uri="{FF2B5EF4-FFF2-40B4-BE49-F238E27FC236}">
                  <a16:creationId xmlns:a16="http://schemas.microsoft.com/office/drawing/2014/main" id="{86CAC3CF-6ECA-42C3-A43C-DD050B91FBF2}"/>
                </a:ext>
              </a:extLst>
            </p:cNvPr>
            <p:cNvSpPr>
              <a:spLocks/>
            </p:cNvSpPr>
            <p:nvPr/>
          </p:nvSpPr>
          <p:spPr bwMode="auto">
            <a:xfrm>
              <a:off x="1260968"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4" name="Freeform 338">
              <a:extLst>
                <a:ext uri="{FF2B5EF4-FFF2-40B4-BE49-F238E27FC236}">
                  <a16:creationId xmlns:a16="http://schemas.microsoft.com/office/drawing/2014/main" id="{487B6799-215F-4E24-9AA2-1672617AF411}"/>
                </a:ext>
              </a:extLst>
            </p:cNvPr>
            <p:cNvSpPr>
              <a:spLocks/>
            </p:cNvSpPr>
            <p:nvPr/>
          </p:nvSpPr>
          <p:spPr bwMode="auto">
            <a:xfrm>
              <a:off x="1181271"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5" name="Freeform 338">
              <a:extLst>
                <a:ext uri="{FF2B5EF4-FFF2-40B4-BE49-F238E27FC236}">
                  <a16:creationId xmlns:a16="http://schemas.microsoft.com/office/drawing/2014/main" id="{0E5E8A02-B1ED-479A-9522-8536561A5B22}"/>
                </a:ext>
              </a:extLst>
            </p:cNvPr>
            <p:cNvSpPr>
              <a:spLocks/>
            </p:cNvSpPr>
            <p:nvPr/>
          </p:nvSpPr>
          <p:spPr bwMode="auto">
            <a:xfrm>
              <a:off x="1101574"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6" name="Freeform 338">
              <a:extLst>
                <a:ext uri="{FF2B5EF4-FFF2-40B4-BE49-F238E27FC236}">
                  <a16:creationId xmlns:a16="http://schemas.microsoft.com/office/drawing/2014/main" id="{6087D0F3-1550-4FAD-8FBF-4B2211A8B349}"/>
                </a:ext>
              </a:extLst>
            </p:cNvPr>
            <p:cNvSpPr>
              <a:spLocks/>
            </p:cNvSpPr>
            <p:nvPr/>
          </p:nvSpPr>
          <p:spPr bwMode="auto">
            <a:xfrm>
              <a:off x="102187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7" name="Freeform 338">
              <a:extLst>
                <a:ext uri="{FF2B5EF4-FFF2-40B4-BE49-F238E27FC236}">
                  <a16:creationId xmlns:a16="http://schemas.microsoft.com/office/drawing/2014/main" id="{FE298850-353F-41E6-98D4-91AE2B41042E}"/>
                </a:ext>
              </a:extLst>
            </p:cNvPr>
            <p:cNvSpPr>
              <a:spLocks/>
            </p:cNvSpPr>
            <p:nvPr/>
          </p:nvSpPr>
          <p:spPr bwMode="auto">
            <a:xfrm>
              <a:off x="942180"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8" name="Freeform 338">
              <a:extLst>
                <a:ext uri="{FF2B5EF4-FFF2-40B4-BE49-F238E27FC236}">
                  <a16:creationId xmlns:a16="http://schemas.microsoft.com/office/drawing/2014/main" id="{37145294-E806-4570-A12A-31337AB2FB31}"/>
                </a:ext>
              </a:extLst>
            </p:cNvPr>
            <p:cNvSpPr>
              <a:spLocks/>
            </p:cNvSpPr>
            <p:nvPr/>
          </p:nvSpPr>
          <p:spPr bwMode="auto">
            <a:xfrm>
              <a:off x="862483"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29" name="Freeform 338">
              <a:extLst>
                <a:ext uri="{FF2B5EF4-FFF2-40B4-BE49-F238E27FC236}">
                  <a16:creationId xmlns:a16="http://schemas.microsoft.com/office/drawing/2014/main" id="{736630AD-4569-4B9D-81B0-2540D357078E}"/>
                </a:ext>
              </a:extLst>
            </p:cNvPr>
            <p:cNvSpPr>
              <a:spLocks/>
            </p:cNvSpPr>
            <p:nvPr/>
          </p:nvSpPr>
          <p:spPr bwMode="auto">
            <a:xfrm>
              <a:off x="782786"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0" name="Freeform 338">
              <a:extLst>
                <a:ext uri="{FF2B5EF4-FFF2-40B4-BE49-F238E27FC236}">
                  <a16:creationId xmlns:a16="http://schemas.microsoft.com/office/drawing/2014/main" id="{6B1A7F18-A3D1-4AA7-B517-77422F988C97}"/>
                </a:ext>
              </a:extLst>
            </p:cNvPr>
            <p:cNvSpPr>
              <a:spLocks/>
            </p:cNvSpPr>
            <p:nvPr/>
          </p:nvSpPr>
          <p:spPr bwMode="auto">
            <a:xfrm>
              <a:off x="703089"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1" name="Freeform 338">
              <a:extLst>
                <a:ext uri="{FF2B5EF4-FFF2-40B4-BE49-F238E27FC236}">
                  <a16:creationId xmlns:a16="http://schemas.microsoft.com/office/drawing/2014/main" id="{8AD4EF07-E66C-40CF-BB2F-304FA07840FA}"/>
                </a:ext>
              </a:extLst>
            </p:cNvPr>
            <p:cNvSpPr>
              <a:spLocks/>
            </p:cNvSpPr>
            <p:nvPr/>
          </p:nvSpPr>
          <p:spPr bwMode="auto">
            <a:xfrm>
              <a:off x="623392"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2" name="Freeform 338">
              <a:extLst>
                <a:ext uri="{FF2B5EF4-FFF2-40B4-BE49-F238E27FC236}">
                  <a16:creationId xmlns:a16="http://schemas.microsoft.com/office/drawing/2014/main" id="{25838733-8FF4-407D-AF9B-B5224B8FC499}"/>
                </a:ext>
              </a:extLst>
            </p:cNvPr>
            <p:cNvSpPr>
              <a:spLocks/>
            </p:cNvSpPr>
            <p:nvPr/>
          </p:nvSpPr>
          <p:spPr bwMode="auto">
            <a:xfrm flipV="1">
              <a:off x="3811273"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3" name="Freeform 338">
              <a:extLst>
                <a:ext uri="{FF2B5EF4-FFF2-40B4-BE49-F238E27FC236}">
                  <a16:creationId xmlns:a16="http://schemas.microsoft.com/office/drawing/2014/main" id="{8EB002D2-6329-423F-AC1D-3D605AC7FE3C}"/>
                </a:ext>
              </a:extLst>
            </p:cNvPr>
            <p:cNvSpPr>
              <a:spLocks/>
            </p:cNvSpPr>
            <p:nvPr/>
          </p:nvSpPr>
          <p:spPr bwMode="auto">
            <a:xfrm flipV="1">
              <a:off x="3731577"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4" name="Freeform 338">
              <a:extLst>
                <a:ext uri="{FF2B5EF4-FFF2-40B4-BE49-F238E27FC236}">
                  <a16:creationId xmlns:a16="http://schemas.microsoft.com/office/drawing/2014/main" id="{B04B699C-20B5-425C-9FFE-4D001BE929EB}"/>
                </a:ext>
              </a:extLst>
            </p:cNvPr>
            <p:cNvSpPr>
              <a:spLocks/>
            </p:cNvSpPr>
            <p:nvPr/>
          </p:nvSpPr>
          <p:spPr bwMode="auto">
            <a:xfrm flipV="1">
              <a:off x="3651879"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5" name="Freeform 338">
              <a:extLst>
                <a:ext uri="{FF2B5EF4-FFF2-40B4-BE49-F238E27FC236}">
                  <a16:creationId xmlns:a16="http://schemas.microsoft.com/office/drawing/2014/main" id="{EF9787FE-E287-44F6-A9F8-F6B3E98D1606}"/>
                </a:ext>
              </a:extLst>
            </p:cNvPr>
            <p:cNvSpPr>
              <a:spLocks/>
            </p:cNvSpPr>
            <p:nvPr/>
          </p:nvSpPr>
          <p:spPr bwMode="auto">
            <a:xfrm flipV="1">
              <a:off x="3572181"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6" name="Freeform 338">
              <a:extLst>
                <a:ext uri="{FF2B5EF4-FFF2-40B4-BE49-F238E27FC236}">
                  <a16:creationId xmlns:a16="http://schemas.microsoft.com/office/drawing/2014/main" id="{C17CB9C0-1C57-4483-A66A-E886CFD5590B}"/>
                </a:ext>
              </a:extLst>
            </p:cNvPr>
            <p:cNvSpPr>
              <a:spLocks/>
            </p:cNvSpPr>
            <p:nvPr/>
          </p:nvSpPr>
          <p:spPr bwMode="auto">
            <a:xfrm flipV="1">
              <a:off x="3492485"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7" name="Freeform 338">
              <a:extLst>
                <a:ext uri="{FF2B5EF4-FFF2-40B4-BE49-F238E27FC236}">
                  <a16:creationId xmlns:a16="http://schemas.microsoft.com/office/drawing/2014/main" id="{59CED094-D00C-48AC-A3EB-DA029312B0AB}"/>
                </a:ext>
              </a:extLst>
            </p:cNvPr>
            <p:cNvSpPr>
              <a:spLocks/>
            </p:cNvSpPr>
            <p:nvPr/>
          </p:nvSpPr>
          <p:spPr bwMode="auto">
            <a:xfrm flipV="1">
              <a:off x="3412788"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8" name="Freeform 338">
              <a:extLst>
                <a:ext uri="{FF2B5EF4-FFF2-40B4-BE49-F238E27FC236}">
                  <a16:creationId xmlns:a16="http://schemas.microsoft.com/office/drawing/2014/main" id="{EB36D8A8-A576-4985-A397-0CE1A41DB1B1}"/>
                </a:ext>
              </a:extLst>
            </p:cNvPr>
            <p:cNvSpPr>
              <a:spLocks/>
            </p:cNvSpPr>
            <p:nvPr/>
          </p:nvSpPr>
          <p:spPr bwMode="auto">
            <a:xfrm flipV="1">
              <a:off x="3333091"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39" name="Freeform 338">
              <a:extLst>
                <a:ext uri="{FF2B5EF4-FFF2-40B4-BE49-F238E27FC236}">
                  <a16:creationId xmlns:a16="http://schemas.microsoft.com/office/drawing/2014/main" id="{ADF534D5-39C8-48A7-BCA5-9EDFE3703A90}"/>
                </a:ext>
              </a:extLst>
            </p:cNvPr>
            <p:cNvSpPr>
              <a:spLocks/>
            </p:cNvSpPr>
            <p:nvPr/>
          </p:nvSpPr>
          <p:spPr bwMode="auto">
            <a:xfrm flipV="1">
              <a:off x="3253394"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0" name="Freeform 338">
              <a:extLst>
                <a:ext uri="{FF2B5EF4-FFF2-40B4-BE49-F238E27FC236}">
                  <a16:creationId xmlns:a16="http://schemas.microsoft.com/office/drawing/2014/main" id="{5C59489D-1F3C-4CE1-85F1-F1D7D8EE78AA}"/>
                </a:ext>
              </a:extLst>
            </p:cNvPr>
            <p:cNvSpPr>
              <a:spLocks/>
            </p:cNvSpPr>
            <p:nvPr/>
          </p:nvSpPr>
          <p:spPr bwMode="auto">
            <a:xfrm flipV="1">
              <a:off x="3173696"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1" name="Freeform 338">
              <a:extLst>
                <a:ext uri="{FF2B5EF4-FFF2-40B4-BE49-F238E27FC236}">
                  <a16:creationId xmlns:a16="http://schemas.microsoft.com/office/drawing/2014/main" id="{E30AC414-D2F6-467D-88D9-F178EDDEB2B1}"/>
                </a:ext>
              </a:extLst>
            </p:cNvPr>
            <p:cNvSpPr>
              <a:spLocks/>
            </p:cNvSpPr>
            <p:nvPr/>
          </p:nvSpPr>
          <p:spPr bwMode="auto">
            <a:xfrm flipV="1">
              <a:off x="3093999"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2" name="Freeform 338">
              <a:extLst>
                <a:ext uri="{FF2B5EF4-FFF2-40B4-BE49-F238E27FC236}">
                  <a16:creationId xmlns:a16="http://schemas.microsoft.com/office/drawing/2014/main" id="{EC26CAD6-AC31-4A51-829A-96B10F556223}"/>
                </a:ext>
              </a:extLst>
            </p:cNvPr>
            <p:cNvSpPr>
              <a:spLocks/>
            </p:cNvSpPr>
            <p:nvPr/>
          </p:nvSpPr>
          <p:spPr bwMode="auto">
            <a:xfrm flipV="1">
              <a:off x="3014303"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3" name="Freeform 338">
              <a:extLst>
                <a:ext uri="{FF2B5EF4-FFF2-40B4-BE49-F238E27FC236}">
                  <a16:creationId xmlns:a16="http://schemas.microsoft.com/office/drawing/2014/main" id="{8944E22C-A995-4E41-8F32-C7B8DB3FFF30}"/>
                </a:ext>
              </a:extLst>
            </p:cNvPr>
            <p:cNvSpPr>
              <a:spLocks/>
            </p:cNvSpPr>
            <p:nvPr/>
          </p:nvSpPr>
          <p:spPr bwMode="auto">
            <a:xfrm flipV="1">
              <a:off x="2934606"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4" name="Freeform 338">
              <a:extLst>
                <a:ext uri="{FF2B5EF4-FFF2-40B4-BE49-F238E27FC236}">
                  <a16:creationId xmlns:a16="http://schemas.microsoft.com/office/drawing/2014/main" id="{40F608E0-1EBF-4AAD-B5CA-1457C4A837ED}"/>
                </a:ext>
              </a:extLst>
            </p:cNvPr>
            <p:cNvSpPr>
              <a:spLocks/>
            </p:cNvSpPr>
            <p:nvPr/>
          </p:nvSpPr>
          <p:spPr bwMode="auto">
            <a:xfrm flipV="1">
              <a:off x="2854909"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5" name="Freeform 338">
              <a:extLst>
                <a:ext uri="{FF2B5EF4-FFF2-40B4-BE49-F238E27FC236}">
                  <a16:creationId xmlns:a16="http://schemas.microsoft.com/office/drawing/2014/main" id="{CC89CF7D-1C90-4E65-9921-6466EC4C1B8F}"/>
                </a:ext>
              </a:extLst>
            </p:cNvPr>
            <p:cNvSpPr>
              <a:spLocks/>
            </p:cNvSpPr>
            <p:nvPr/>
          </p:nvSpPr>
          <p:spPr bwMode="auto">
            <a:xfrm flipV="1">
              <a:off x="2775212"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6" name="Freeform 338">
              <a:extLst>
                <a:ext uri="{FF2B5EF4-FFF2-40B4-BE49-F238E27FC236}">
                  <a16:creationId xmlns:a16="http://schemas.microsoft.com/office/drawing/2014/main" id="{A9C53D7D-46AD-4FAC-B721-1D9B48F9552B}"/>
                </a:ext>
              </a:extLst>
            </p:cNvPr>
            <p:cNvSpPr>
              <a:spLocks/>
            </p:cNvSpPr>
            <p:nvPr/>
          </p:nvSpPr>
          <p:spPr bwMode="auto">
            <a:xfrm flipV="1">
              <a:off x="2695515"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7" name="Freeform 338">
              <a:extLst>
                <a:ext uri="{FF2B5EF4-FFF2-40B4-BE49-F238E27FC236}">
                  <a16:creationId xmlns:a16="http://schemas.microsoft.com/office/drawing/2014/main" id="{C263CA88-E5EC-433F-B3FA-6136ADE335CA}"/>
                </a:ext>
              </a:extLst>
            </p:cNvPr>
            <p:cNvSpPr>
              <a:spLocks/>
            </p:cNvSpPr>
            <p:nvPr/>
          </p:nvSpPr>
          <p:spPr bwMode="auto">
            <a:xfrm flipV="1">
              <a:off x="2615818"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8" name="Freeform 338">
              <a:extLst>
                <a:ext uri="{FF2B5EF4-FFF2-40B4-BE49-F238E27FC236}">
                  <a16:creationId xmlns:a16="http://schemas.microsoft.com/office/drawing/2014/main" id="{DAFE9263-C85C-4190-8732-FBA94D1B7E56}"/>
                </a:ext>
              </a:extLst>
            </p:cNvPr>
            <p:cNvSpPr>
              <a:spLocks/>
            </p:cNvSpPr>
            <p:nvPr/>
          </p:nvSpPr>
          <p:spPr bwMode="auto">
            <a:xfrm flipV="1">
              <a:off x="2536120"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49" name="Freeform 338">
              <a:extLst>
                <a:ext uri="{FF2B5EF4-FFF2-40B4-BE49-F238E27FC236}">
                  <a16:creationId xmlns:a16="http://schemas.microsoft.com/office/drawing/2014/main" id="{F89328FA-7956-4B3F-B50D-BADF11F5F285}"/>
                </a:ext>
              </a:extLst>
            </p:cNvPr>
            <p:cNvSpPr>
              <a:spLocks/>
            </p:cNvSpPr>
            <p:nvPr/>
          </p:nvSpPr>
          <p:spPr bwMode="auto">
            <a:xfrm flipV="1">
              <a:off x="2456424"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0" name="Freeform 338">
              <a:extLst>
                <a:ext uri="{FF2B5EF4-FFF2-40B4-BE49-F238E27FC236}">
                  <a16:creationId xmlns:a16="http://schemas.microsoft.com/office/drawing/2014/main" id="{85BBC646-992E-400A-A38F-8CAC49DD1DB5}"/>
                </a:ext>
              </a:extLst>
            </p:cNvPr>
            <p:cNvSpPr>
              <a:spLocks/>
            </p:cNvSpPr>
            <p:nvPr/>
          </p:nvSpPr>
          <p:spPr bwMode="auto">
            <a:xfrm flipV="1">
              <a:off x="2376726"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1" name="Freeform 338">
              <a:extLst>
                <a:ext uri="{FF2B5EF4-FFF2-40B4-BE49-F238E27FC236}">
                  <a16:creationId xmlns:a16="http://schemas.microsoft.com/office/drawing/2014/main" id="{9DEC0945-0F01-476D-88DA-AD200373CB33}"/>
                </a:ext>
              </a:extLst>
            </p:cNvPr>
            <p:cNvSpPr>
              <a:spLocks/>
            </p:cNvSpPr>
            <p:nvPr/>
          </p:nvSpPr>
          <p:spPr bwMode="auto">
            <a:xfrm flipV="1">
              <a:off x="2297030"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2" name="Freeform 338">
              <a:extLst>
                <a:ext uri="{FF2B5EF4-FFF2-40B4-BE49-F238E27FC236}">
                  <a16:creationId xmlns:a16="http://schemas.microsoft.com/office/drawing/2014/main" id="{56A816F8-30AA-4E4E-AEBC-F23B768D14AA}"/>
                </a:ext>
              </a:extLst>
            </p:cNvPr>
            <p:cNvSpPr>
              <a:spLocks/>
            </p:cNvSpPr>
            <p:nvPr/>
          </p:nvSpPr>
          <p:spPr bwMode="auto">
            <a:xfrm flipV="1">
              <a:off x="2217333"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3" name="Freeform 338">
              <a:extLst>
                <a:ext uri="{FF2B5EF4-FFF2-40B4-BE49-F238E27FC236}">
                  <a16:creationId xmlns:a16="http://schemas.microsoft.com/office/drawing/2014/main" id="{62200B92-D365-4D7D-BD86-CA4A7059A0A7}"/>
                </a:ext>
              </a:extLst>
            </p:cNvPr>
            <p:cNvSpPr>
              <a:spLocks/>
            </p:cNvSpPr>
            <p:nvPr/>
          </p:nvSpPr>
          <p:spPr bwMode="auto">
            <a:xfrm flipV="1">
              <a:off x="2137636"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4" name="Freeform 338">
              <a:extLst>
                <a:ext uri="{FF2B5EF4-FFF2-40B4-BE49-F238E27FC236}">
                  <a16:creationId xmlns:a16="http://schemas.microsoft.com/office/drawing/2014/main" id="{083DB05C-BDCB-4B05-964F-86DCA1F1CF67}"/>
                </a:ext>
              </a:extLst>
            </p:cNvPr>
            <p:cNvSpPr>
              <a:spLocks/>
            </p:cNvSpPr>
            <p:nvPr/>
          </p:nvSpPr>
          <p:spPr bwMode="auto">
            <a:xfrm flipV="1">
              <a:off x="2057938"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5" name="Freeform 338">
              <a:extLst>
                <a:ext uri="{FF2B5EF4-FFF2-40B4-BE49-F238E27FC236}">
                  <a16:creationId xmlns:a16="http://schemas.microsoft.com/office/drawing/2014/main" id="{4E0D4941-953E-46CB-BD10-A732C117B58C}"/>
                </a:ext>
              </a:extLst>
            </p:cNvPr>
            <p:cNvSpPr>
              <a:spLocks/>
            </p:cNvSpPr>
            <p:nvPr/>
          </p:nvSpPr>
          <p:spPr bwMode="auto">
            <a:xfrm flipV="1">
              <a:off x="1978241"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6" name="Freeform 338">
              <a:extLst>
                <a:ext uri="{FF2B5EF4-FFF2-40B4-BE49-F238E27FC236}">
                  <a16:creationId xmlns:a16="http://schemas.microsoft.com/office/drawing/2014/main" id="{13DB7CBE-26B8-4D41-84FE-27CF7DBA0C0F}"/>
                </a:ext>
              </a:extLst>
            </p:cNvPr>
            <p:cNvSpPr>
              <a:spLocks/>
            </p:cNvSpPr>
            <p:nvPr/>
          </p:nvSpPr>
          <p:spPr bwMode="auto">
            <a:xfrm flipV="1">
              <a:off x="1898545"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7" name="Freeform 338">
              <a:extLst>
                <a:ext uri="{FF2B5EF4-FFF2-40B4-BE49-F238E27FC236}">
                  <a16:creationId xmlns:a16="http://schemas.microsoft.com/office/drawing/2014/main" id="{73687A0C-22A1-44A8-A5F2-416BD72E465E}"/>
                </a:ext>
              </a:extLst>
            </p:cNvPr>
            <p:cNvSpPr>
              <a:spLocks/>
            </p:cNvSpPr>
            <p:nvPr/>
          </p:nvSpPr>
          <p:spPr bwMode="auto">
            <a:xfrm flipV="1">
              <a:off x="1818847"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8" name="Freeform 338">
              <a:extLst>
                <a:ext uri="{FF2B5EF4-FFF2-40B4-BE49-F238E27FC236}">
                  <a16:creationId xmlns:a16="http://schemas.microsoft.com/office/drawing/2014/main" id="{17D8BB0E-5112-4FB5-B340-7D0B4CA6ED48}"/>
                </a:ext>
              </a:extLst>
            </p:cNvPr>
            <p:cNvSpPr>
              <a:spLocks/>
            </p:cNvSpPr>
            <p:nvPr/>
          </p:nvSpPr>
          <p:spPr bwMode="auto">
            <a:xfrm flipV="1">
              <a:off x="1739151"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59" name="Freeform 338">
              <a:extLst>
                <a:ext uri="{FF2B5EF4-FFF2-40B4-BE49-F238E27FC236}">
                  <a16:creationId xmlns:a16="http://schemas.microsoft.com/office/drawing/2014/main" id="{91F5014C-69F2-47F5-8AE5-9AE9EA9FD6A0}"/>
                </a:ext>
              </a:extLst>
            </p:cNvPr>
            <p:cNvSpPr>
              <a:spLocks/>
            </p:cNvSpPr>
            <p:nvPr/>
          </p:nvSpPr>
          <p:spPr bwMode="auto">
            <a:xfrm flipV="1">
              <a:off x="1659453"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0" name="Freeform 338">
              <a:extLst>
                <a:ext uri="{FF2B5EF4-FFF2-40B4-BE49-F238E27FC236}">
                  <a16:creationId xmlns:a16="http://schemas.microsoft.com/office/drawing/2014/main" id="{C17A91A7-7883-41BA-BAE5-8F9369E7838A}"/>
                </a:ext>
              </a:extLst>
            </p:cNvPr>
            <p:cNvSpPr>
              <a:spLocks/>
            </p:cNvSpPr>
            <p:nvPr/>
          </p:nvSpPr>
          <p:spPr bwMode="auto">
            <a:xfrm flipV="1">
              <a:off x="1579757"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1" name="Freeform 338">
              <a:extLst>
                <a:ext uri="{FF2B5EF4-FFF2-40B4-BE49-F238E27FC236}">
                  <a16:creationId xmlns:a16="http://schemas.microsoft.com/office/drawing/2014/main" id="{1A221BC7-5F6F-466E-8B55-2F8AEF7A2054}"/>
                </a:ext>
              </a:extLst>
            </p:cNvPr>
            <p:cNvSpPr>
              <a:spLocks/>
            </p:cNvSpPr>
            <p:nvPr/>
          </p:nvSpPr>
          <p:spPr bwMode="auto">
            <a:xfrm flipV="1">
              <a:off x="1500059"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2" name="Freeform 338">
              <a:extLst>
                <a:ext uri="{FF2B5EF4-FFF2-40B4-BE49-F238E27FC236}">
                  <a16:creationId xmlns:a16="http://schemas.microsoft.com/office/drawing/2014/main" id="{935C8E7E-43A3-4E7D-AF4C-56F5C69A598C}"/>
                </a:ext>
              </a:extLst>
            </p:cNvPr>
            <p:cNvSpPr>
              <a:spLocks/>
            </p:cNvSpPr>
            <p:nvPr/>
          </p:nvSpPr>
          <p:spPr bwMode="auto">
            <a:xfrm flipV="1">
              <a:off x="1420362"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3" name="Freeform 338">
              <a:extLst>
                <a:ext uri="{FF2B5EF4-FFF2-40B4-BE49-F238E27FC236}">
                  <a16:creationId xmlns:a16="http://schemas.microsoft.com/office/drawing/2014/main" id="{B0BA3723-993D-43D4-88F4-2F73DC8DBDB2}"/>
                </a:ext>
              </a:extLst>
            </p:cNvPr>
            <p:cNvSpPr>
              <a:spLocks/>
            </p:cNvSpPr>
            <p:nvPr/>
          </p:nvSpPr>
          <p:spPr bwMode="auto">
            <a:xfrm flipV="1">
              <a:off x="1340665"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4" name="Freeform 338">
              <a:extLst>
                <a:ext uri="{FF2B5EF4-FFF2-40B4-BE49-F238E27FC236}">
                  <a16:creationId xmlns:a16="http://schemas.microsoft.com/office/drawing/2014/main" id="{77C4E8B8-C24F-4F42-9991-71AE9023686B}"/>
                </a:ext>
              </a:extLst>
            </p:cNvPr>
            <p:cNvSpPr>
              <a:spLocks/>
            </p:cNvSpPr>
            <p:nvPr/>
          </p:nvSpPr>
          <p:spPr bwMode="auto">
            <a:xfrm flipV="1">
              <a:off x="1260968"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5" name="Freeform 338">
              <a:extLst>
                <a:ext uri="{FF2B5EF4-FFF2-40B4-BE49-F238E27FC236}">
                  <a16:creationId xmlns:a16="http://schemas.microsoft.com/office/drawing/2014/main" id="{2CBD2FD2-1618-4391-B63D-07DE33DEA620}"/>
                </a:ext>
              </a:extLst>
            </p:cNvPr>
            <p:cNvSpPr>
              <a:spLocks/>
            </p:cNvSpPr>
            <p:nvPr/>
          </p:nvSpPr>
          <p:spPr bwMode="auto">
            <a:xfrm flipV="1">
              <a:off x="1181272"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6" name="Freeform 338">
              <a:extLst>
                <a:ext uri="{FF2B5EF4-FFF2-40B4-BE49-F238E27FC236}">
                  <a16:creationId xmlns:a16="http://schemas.microsoft.com/office/drawing/2014/main" id="{6B195E61-5DF1-4A17-B315-1F3ECEAB3DD5}"/>
                </a:ext>
              </a:extLst>
            </p:cNvPr>
            <p:cNvSpPr>
              <a:spLocks/>
            </p:cNvSpPr>
            <p:nvPr/>
          </p:nvSpPr>
          <p:spPr bwMode="auto">
            <a:xfrm flipV="1">
              <a:off x="1101575"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7" name="Freeform 338">
              <a:extLst>
                <a:ext uri="{FF2B5EF4-FFF2-40B4-BE49-F238E27FC236}">
                  <a16:creationId xmlns:a16="http://schemas.microsoft.com/office/drawing/2014/main" id="{E504A0D1-BA3A-424B-B501-BA68BF6B3A5B}"/>
                </a:ext>
              </a:extLst>
            </p:cNvPr>
            <p:cNvSpPr>
              <a:spLocks/>
            </p:cNvSpPr>
            <p:nvPr/>
          </p:nvSpPr>
          <p:spPr bwMode="auto">
            <a:xfrm flipV="1">
              <a:off x="1021877"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8" name="Freeform 338">
              <a:extLst>
                <a:ext uri="{FF2B5EF4-FFF2-40B4-BE49-F238E27FC236}">
                  <a16:creationId xmlns:a16="http://schemas.microsoft.com/office/drawing/2014/main" id="{223CA068-7624-43E7-B803-FBDC57511D7F}"/>
                </a:ext>
              </a:extLst>
            </p:cNvPr>
            <p:cNvSpPr>
              <a:spLocks/>
            </p:cNvSpPr>
            <p:nvPr/>
          </p:nvSpPr>
          <p:spPr bwMode="auto">
            <a:xfrm flipV="1">
              <a:off x="942180"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69" name="Freeform 338">
              <a:extLst>
                <a:ext uri="{FF2B5EF4-FFF2-40B4-BE49-F238E27FC236}">
                  <a16:creationId xmlns:a16="http://schemas.microsoft.com/office/drawing/2014/main" id="{42E7167E-3A1E-4B6E-80AC-1391C7ADDC01}"/>
                </a:ext>
              </a:extLst>
            </p:cNvPr>
            <p:cNvSpPr>
              <a:spLocks/>
            </p:cNvSpPr>
            <p:nvPr/>
          </p:nvSpPr>
          <p:spPr bwMode="auto">
            <a:xfrm flipV="1">
              <a:off x="862483"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0" name="Freeform 338">
              <a:extLst>
                <a:ext uri="{FF2B5EF4-FFF2-40B4-BE49-F238E27FC236}">
                  <a16:creationId xmlns:a16="http://schemas.microsoft.com/office/drawing/2014/main" id="{19149F7F-2569-4319-B81E-443D4551518B}"/>
                </a:ext>
              </a:extLst>
            </p:cNvPr>
            <p:cNvSpPr>
              <a:spLocks/>
            </p:cNvSpPr>
            <p:nvPr/>
          </p:nvSpPr>
          <p:spPr bwMode="auto">
            <a:xfrm flipV="1">
              <a:off x="782786"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1" name="Freeform 338">
              <a:extLst>
                <a:ext uri="{FF2B5EF4-FFF2-40B4-BE49-F238E27FC236}">
                  <a16:creationId xmlns:a16="http://schemas.microsoft.com/office/drawing/2014/main" id="{90C35AB7-F11C-4617-8EE0-6BE14732C45C}"/>
                </a:ext>
              </a:extLst>
            </p:cNvPr>
            <p:cNvSpPr>
              <a:spLocks/>
            </p:cNvSpPr>
            <p:nvPr/>
          </p:nvSpPr>
          <p:spPr bwMode="auto">
            <a:xfrm flipV="1">
              <a:off x="703088"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2" name="Freeform 338">
              <a:extLst>
                <a:ext uri="{FF2B5EF4-FFF2-40B4-BE49-F238E27FC236}">
                  <a16:creationId xmlns:a16="http://schemas.microsoft.com/office/drawing/2014/main" id="{1A57DB74-7AE8-40C4-BF33-33196B787B6C}"/>
                </a:ext>
              </a:extLst>
            </p:cNvPr>
            <p:cNvSpPr>
              <a:spLocks/>
            </p:cNvSpPr>
            <p:nvPr/>
          </p:nvSpPr>
          <p:spPr bwMode="auto">
            <a:xfrm flipV="1">
              <a:off x="623392" y="253469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3" name="Freeform 210">
              <a:extLst>
                <a:ext uri="{FF2B5EF4-FFF2-40B4-BE49-F238E27FC236}">
                  <a16:creationId xmlns:a16="http://schemas.microsoft.com/office/drawing/2014/main" id="{688463BB-9867-423E-965B-DE9DE96431C0}"/>
                </a:ext>
              </a:extLst>
            </p:cNvPr>
            <p:cNvSpPr>
              <a:spLocks/>
            </p:cNvSpPr>
            <p:nvPr/>
          </p:nvSpPr>
          <p:spPr bwMode="auto">
            <a:xfrm>
              <a:off x="5664746" y="2711945"/>
              <a:ext cx="22257" cy="89924"/>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4" name="Freeform 211">
              <a:extLst>
                <a:ext uri="{FF2B5EF4-FFF2-40B4-BE49-F238E27FC236}">
                  <a16:creationId xmlns:a16="http://schemas.microsoft.com/office/drawing/2014/main" id="{ABF80FE0-EC53-4F48-BBEA-DA8665442DCD}"/>
                </a:ext>
              </a:extLst>
            </p:cNvPr>
            <p:cNvSpPr>
              <a:spLocks/>
            </p:cNvSpPr>
            <p:nvPr/>
          </p:nvSpPr>
          <p:spPr bwMode="auto">
            <a:xfrm>
              <a:off x="5696895"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5" name="Freeform 213">
              <a:extLst>
                <a:ext uri="{FF2B5EF4-FFF2-40B4-BE49-F238E27FC236}">
                  <a16:creationId xmlns:a16="http://schemas.microsoft.com/office/drawing/2014/main" id="{0FFE2605-FF2F-409F-B9DA-1ADA18C4E916}"/>
                </a:ext>
              </a:extLst>
            </p:cNvPr>
            <p:cNvSpPr>
              <a:spLocks/>
            </p:cNvSpPr>
            <p:nvPr/>
          </p:nvSpPr>
          <p:spPr bwMode="auto">
            <a:xfrm>
              <a:off x="5664746" y="259729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6" name="Freeform 214">
              <a:extLst>
                <a:ext uri="{FF2B5EF4-FFF2-40B4-BE49-F238E27FC236}">
                  <a16:creationId xmlns:a16="http://schemas.microsoft.com/office/drawing/2014/main" id="{1ADE9521-E58B-4907-9EF9-29EB17379449}"/>
                </a:ext>
              </a:extLst>
            </p:cNvPr>
            <p:cNvSpPr>
              <a:spLocks/>
            </p:cNvSpPr>
            <p:nvPr/>
          </p:nvSpPr>
          <p:spPr bwMode="auto">
            <a:xfrm>
              <a:off x="5696895"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7" name="Freeform 216">
              <a:extLst>
                <a:ext uri="{FF2B5EF4-FFF2-40B4-BE49-F238E27FC236}">
                  <a16:creationId xmlns:a16="http://schemas.microsoft.com/office/drawing/2014/main" id="{4ECBFF2E-6D27-4667-B608-53DE52BE29D5}"/>
                </a:ext>
              </a:extLst>
            </p:cNvPr>
            <p:cNvSpPr>
              <a:spLocks/>
            </p:cNvSpPr>
            <p:nvPr/>
          </p:nvSpPr>
          <p:spPr bwMode="auto">
            <a:xfrm>
              <a:off x="5583143" y="2711945"/>
              <a:ext cx="27203" cy="89924"/>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8" name="Freeform 217">
              <a:extLst>
                <a:ext uri="{FF2B5EF4-FFF2-40B4-BE49-F238E27FC236}">
                  <a16:creationId xmlns:a16="http://schemas.microsoft.com/office/drawing/2014/main" id="{7CCD59DB-3A26-4A22-9C85-E331D7E90494}"/>
                </a:ext>
              </a:extLst>
            </p:cNvPr>
            <p:cNvSpPr>
              <a:spLocks/>
            </p:cNvSpPr>
            <p:nvPr/>
          </p:nvSpPr>
          <p:spPr bwMode="auto">
            <a:xfrm>
              <a:off x="5615288"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79" name="Freeform 219">
              <a:extLst>
                <a:ext uri="{FF2B5EF4-FFF2-40B4-BE49-F238E27FC236}">
                  <a16:creationId xmlns:a16="http://schemas.microsoft.com/office/drawing/2014/main" id="{CA135859-3A9B-4807-867E-463F8D17653D}"/>
                </a:ext>
              </a:extLst>
            </p:cNvPr>
            <p:cNvSpPr>
              <a:spLocks/>
            </p:cNvSpPr>
            <p:nvPr/>
          </p:nvSpPr>
          <p:spPr bwMode="auto">
            <a:xfrm>
              <a:off x="5583143" y="259729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0" name="Freeform 220">
              <a:extLst>
                <a:ext uri="{FF2B5EF4-FFF2-40B4-BE49-F238E27FC236}">
                  <a16:creationId xmlns:a16="http://schemas.microsoft.com/office/drawing/2014/main" id="{F12A02FE-8DA6-4779-B40F-6B084A12AFB8}"/>
                </a:ext>
              </a:extLst>
            </p:cNvPr>
            <p:cNvSpPr>
              <a:spLocks/>
            </p:cNvSpPr>
            <p:nvPr/>
          </p:nvSpPr>
          <p:spPr bwMode="auto">
            <a:xfrm>
              <a:off x="5615288"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1" name="Freeform 222">
              <a:extLst>
                <a:ext uri="{FF2B5EF4-FFF2-40B4-BE49-F238E27FC236}">
                  <a16:creationId xmlns:a16="http://schemas.microsoft.com/office/drawing/2014/main" id="{002707E2-438C-4B26-980E-8A0CD11F17E5}"/>
                </a:ext>
              </a:extLst>
            </p:cNvPr>
            <p:cNvSpPr>
              <a:spLocks/>
            </p:cNvSpPr>
            <p:nvPr/>
          </p:nvSpPr>
          <p:spPr bwMode="auto">
            <a:xfrm>
              <a:off x="5501537"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2" name="Freeform 223">
              <a:extLst>
                <a:ext uri="{FF2B5EF4-FFF2-40B4-BE49-F238E27FC236}">
                  <a16:creationId xmlns:a16="http://schemas.microsoft.com/office/drawing/2014/main" id="{D06F5308-1D98-49BA-BA67-08D5895E036C}"/>
                </a:ext>
              </a:extLst>
            </p:cNvPr>
            <p:cNvSpPr>
              <a:spLocks/>
            </p:cNvSpPr>
            <p:nvPr/>
          </p:nvSpPr>
          <p:spPr bwMode="auto">
            <a:xfrm>
              <a:off x="5538631"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3" name="Freeform 225">
              <a:extLst>
                <a:ext uri="{FF2B5EF4-FFF2-40B4-BE49-F238E27FC236}">
                  <a16:creationId xmlns:a16="http://schemas.microsoft.com/office/drawing/2014/main" id="{00A1D6C5-406F-4645-BA43-6F5EC961E81A}"/>
                </a:ext>
              </a:extLst>
            </p:cNvPr>
            <p:cNvSpPr>
              <a:spLocks/>
            </p:cNvSpPr>
            <p:nvPr/>
          </p:nvSpPr>
          <p:spPr bwMode="auto">
            <a:xfrm>
              <a:off x="5501537"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4" name="Freeform 226">
              <a:extLst>
                <a:ext uri="{FF2B5EF4-FFF2-40B4-BE49-F238E27FC236}">
                  <a16:creationId xmlns:a16="http://schemas.microsoft.com/office/drawing/2014/main" id="{708AC11B-0918-4CFF-BC0A-4914BD064FB7}"/>
                </a:ext>
              </a:extLst>
            </p:cNvPr>
            <p:cNvSpPr>
              <a:spLocks/>
            </p:cNvSpPr>
            <p:nvPr/>
          </p:nvSpPr>
          <p:spPr bwMode="auto">
            <a:xfrm>
              <a:off x="5538631"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5" name="Freeform 228">
              <a:extLst>
                <a:ext uri="{FF2B5EF4-FFF2-40B4-BE49-F238E27FC236}">
                  <a16:creationId xmlns:a16="http://schemas.microsoft.com/office/drawing/2014/main" id="{56287E77-7A46-49EB-8C78-7340BB0D5933}"/>
                </a:ext>
              </a:extLst>
            </p:cNvPr>
            <p:cNvSpPr>
              <a:spLocks/>
            </p:cNvSpPr>
            <p:nvPr/>
          </p:nvSpPr>
          <p:spPr bwMode="auto">
            <a:xfrm>
              <a:off x="5424878" y="2711945"/>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7144 w 4"/>
                <a:gd name="T25" fmla="*/ 17639 h 18"/>
                <a:gd name="T26" fmla="*/ 7144 w 4"/>
                <a:gd name="T27" fmla="*/ 21167 h 18"/>
                <a:gd name="T28" fmla="*/ 14288 w 4"/>
                <a:gd name="T29" fmla="*/ 31750 h 18"/>
                <a:gd name="T30" fmla="*/ 10716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6" name="Freeform 229">
              <a:extLst>
                <a:ext uri="{FF2B5EF4-FFF2-40B4-BE49-F238E27FC236}">
                  <a16:creationId xmlns:a16="http://schemas.microsoft.com/office/drawing/2014/main" id="{145995C9-6371-4052-89C9-0F7B78678CFC}"/>
                </a:ext>
              </a:extLst>
            </p:cNvPr>
            <p:cNvSpPr>
              <a:spLocks/>
            </p:cNvSpPr>
            <p:nvPr/>
          </p:nvSpPr>
          <p:spPr bwMode="auto">
            <a:xfrm>
              <a:off x="5457025"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7" name="Freeform 231">
              <a:extLst>
                <a:ext uri="{FF2B5EF4-FFF2-40B4-BE49-F238E27FC236}">
                  <a16:creationId xmlns:a16="http://schemas.microsoft.com/office/drawing/2014/main" id="{49CA4533-F2BE-40CA-A00F-B751E9AA8723}"/>
                </a:ext>
              </a:extLst>
            </p:cNvPr>
            <p:cNvSpPr>
              <a:spLocks/>
            </p:cNvSpPr>
            <p:nvPr/>
          </p:nvSpPr>
          <p:spPr bwMode="auto">
            <a:xfrm>
              <a:off x="5424878"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7144 w 4"/>
                <a:gd name="T25" fmla="*/ 46131 h 17"/>
                <a:gd name="T26" fmla="*/ 7144 w 4"/>
                <a:gd name="T27" fmla="*/ 42582 h 17"/>
                <a:gd name="T28" fmla="*/ 14288 w 4"/>
                <a:gd name="T29" fmla="*/ 31937 h 17"/>
                <a:gd name="T30" fmla="*/ 10716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8" name="Freeform 232">
              <a:extLst>
                <a:ext uri="{FF2B5EF4-FFF2-40B4-BE49-F238E27FC236}">
                  <a16:creationId xmlns:a16="http://schemas.microsoft.com/office/drawing/2014/main" id="{322615BC-E002-402D-BC17-C2FB2D5D4FB1}"/>
                </a:ext>
              </a:extLst>
            </p:cNvPr>
            <p:cNvSpPr>
              <a:spLocks/>
            </p:cNvSpPr>
            <p:nvPr/>
          </p:nvSpPr>
          <p:spPr bwMode="auto">
            <a:xfrm>
              <a:off x="5457025"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89" name="Freeform 234">
              <a:extLst>
                <a:ext uri="{FF2B5EF4-FFF2-40B4-BE49-F238E27FC236}">
                  <a16:creationId xmlns:a16="http://schemas.microsoft.com/office/drawing/2014/main" id="{F1A0748D-A359-4AD8-A69B-5084882EF21E}"/>
                </a:ext>
              </a:extLst>
            </p:cNvPr>
            <p:cNvSpPr>
              <a:spLocks/>
            </p:cNvSpPr>
            <p:nvPr/>
          </p:nvSpPr>
          <p:spPr bwMode="auto">
            <a:xfrm>
              <a:off x="5343271"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0" name="Freeform 235">
              <a:extLst>
                <a:ext uri="{FF2B5EF4-FFF2-40B4-BE49-F238E27FC236}">
                  <a16:creationId xmlns:a16="http://schemas.microsoft.com/office/drawing/2014/main" id="{BF7C5F08-E3AD-46DE-85E6-C3B2784E55B8}"/>
                </a:ext>
              </a:extLst>
            </p:cNvPr>
            <p:cNvSpPr>
              <a:spLocks/>
            </p:cNvSpPr>
            <p:nvPr/>
          </p:nvSpPr>
          <p:spPr bwMode="auto">
            <a:xfrm>
              <a:off x="5375420" y="2711945"/>
              <a:ext cx="27203" cy="89924"/>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10478 w 5"/>
                <a:gd name="T13" fmla="*/ 21167 h 18"/>
                <a:gd name="T14" fmla="*/ 10478 w 5"/>
                <a:gd name="T15" fmla="*/ 17639 h 18"/>
                <a:gd name="T16" fmla="*/ 6985 w 5"/>
                <a:gd name="T17" fmla="*/ 10583 h 18"/>
                <a:gd name="T18" fmla="*/ 3493 w 5"/>
                <a:gd name="T19" fmla="*/ 10583 h 18"/>
                <a:gd name="T20" fmla="*/ 6985 w 5"/>
                <a:gd name="T21" fmla="*/ 0 h 18"/>
                <a:gd name="T22" fmla="*/ 10478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1" name="Freeform 237">
              <a:extLst>
                <a:ext uri="{FF2B5EF4-FFF2-40B4-BE49-F238E27FC236}">
                  <a16:creationId xmlns:a16="http://schemas.microsoft.com/office/drawing/2014/main" id="{1FA0FD6A-2DA1-4B77-AAFE-F3938F1BA9A1}"/>
                </a:ext>
              </a:extLst>
            </p:cNvPr>
            <p:cNvSpPr>
              <a:spLocks/>
            </p:cNvSpPr>
            <p:nvPr/>
          </p:nvSpPr>
          <p:spPr bwMode="auto">
            <a:xfrm>
              <a:off x="5343271"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2" name="Freeform 238">
              <a:extLst>
                <a:ext uri="{FF2B5EF4-FFF2-40B4-BE49-F238E27FC236}">
                  <a16:creationId xmlns:a16="http://schemas.microsoft.com/office/drawing/2014/main" id="{DDB6D2E4-851E-49A2-8A4A-6C109B0635A6}"/>
                </a:ext>
              </a:extLst>
            </p:cNvPr>
            <p:cNvSpPr>
              <a:spLocks/>
            </p:cNvSpPr>
            <p:nvPr/>
          </p:nvSpPr>
          <p:spPr bwMode="auto">
            <a:xfrm>
              <a:off x="5375420" y="259729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10478 w 5"/>
                <a:gd name="T13" fmla="*/ 42582 h 17"/>
                <a:gd name="T14" fmla="*/ 10478 w 5"/>
                <a:gd name="T15" fmla="*/ 46131 h 17"/>
                <a:gd name="T16" fmla="*/ 6985 w 5"/>
                <a:gd name="T17" fmla="*/ 49679 h 17"/>
                <a:gd name="T18" fmla="*/ 3493 w 5"/>
                <a:gd name="T19" fmla="*/ 53228 h 17"/>
                <a:gd name="T20" fmla="*/ 6985 w 5"/>
                <a:gd name="T21" fmla="*/ 60325 h 17"/>
                <a:gd name="T22" fmla="*/ 10478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3" name="Freeform 240">
              <a:extLst>
                <a:ext uri="{FF2B5EF4-FFF2-40B4-BE49-F238E27FC236}">
                  <a16:creationId xmlns:a16="http://schemas.microsoft.com/office/drawing/2014/main" id="{902556E5-5C19-4D22-B675-4036F423AAE9}"/>
                </a:ext>
              </a:extLst>
            </p:cNvPr>
            <p:cNvSpPr>
              <a:spLocks/>
            </p:cNvSpPr>
            <p:nvPr/>
          </p:nvSpPr>
          <p:spPr bwMode="auto">
            <a:xfrm>
              <a:off x="5266614" y="2711945"/>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4" name="Freeform 241">
              <a:extLst>
                <a:ext uri="{FF2B5EF4-FFF2-40B4-BE49-F238E27FC236}">
                  <a16:creationId xmlns:a16="http://schemas.microsoft.com/office/drawing/2014/main" id="{0248EBCF-FD70-4095-B80C-0597298B5305}"/>
                </a:ext>
              </a:extLst>
            </p:cNvPr>
            <p:cNvSpPr>
              <a:spLocks/>
            </p:cNvSpPr>
            <p:nvPr/>
          </p:nvSpPr>
          <p:spPr bwMode="auto">
            <a:xfrm>
              <a:off x="5298761"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5" name="Freeform 243">
              <a:extLst>
                <a:ext uri="{FF2B5EF4-FFF2-40B4-BE49-F238E27FC236}">
                  <a16:creationId xmlns:a16="http://schemas.microsoft.com/office/drawing/2014/main" id="{F4E7097C-5F43-4D63-89B3-676EB6443C6B}"/>
                </a:ext>
              </a:extLst>
            </p:cNvPr>
            <p:cNvSpPr>
              <a:spLocks/>
            </p:cNvSpPr>
            <p:nvPr/>
          </p:nvSpPr>
          <p:spPr bwMode="auto">
            <a:xfrm>
              <a:off x="5266614"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6" name="Freeform 244">
              <a:extLst>
                <a:ext uri="{FF2B5EF4-FFF2-40B4-BE49-F238E27FC236}">
                  <a16:creationId xmlns:a16="http://schemas.microsoft.com/office/drawing/2014/main" id="{F5A6C840-2E34-492E-B8BA-C0D204C8A331}"/>
                </a:ext>
              </a:extLst>
            </p:cNvPr>
            <p:cNvSpPr>
              <a:spLocks/>
            </p:cNvSpPr>
            <p:nvPr/>
          </p:nvSpPr>
          <p:spPr bwMode="auto">
            <a:xfrm>
              <a:off x="5298761"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7" name="Freeform 246">
              <a:extLst>
                <a:ext uri="{FF2B5EF4-FFF2-40B4-BE49-F238E27FC236}">
                  <a16:creationId xmlns:a16="http://schemas.microsoft.com/office/drawing/2014/main" id="{E61B0DDC-927A-4112-BF64-7D7E7391764C}"/>
                </a:ext>
              </a:extLst>
            </p:cNvPr>
            <p:cNvSpPr>
              <a:spLocks/>
            </p:cNvSpPr>
            <p:nvPr/>
          </p:nvSpPr>
          <p:spPr bwMode="auto">
            <a:xfrm>
              <a:off x="5185008"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8" name="Freeform 247">
              <a:extLst>
                <a:ext uri="{FF2B5EF4-FFF2-40B4-BE49-F238E27FC236}">
                  <a16:creationId xmlns:a16="http://schemas.microsoft.com/office/drawing/2014/main" id="{5905D48F-619C-4D7E-9BD4-8F7A935DB868}"/>
                </a:ext>
              </a:extLst>
            </p:cNvPr>
            <p:cNvSpPr>
              <a:spLocks/>
            </p:cNvSpPr>
            <p:nvPr/>
          </p:nvSpPr>
          <p:spPr bwMode="auto">
            <a:xfrm>
              <a:off x="5217156" y="271194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399" name="Freeform 249">
              <a:extLst>
                <a:ext uri="{FF2B5EF4-FFF2-40B4-BE49-F238E27FC236}">
                  <a16:creationId xmlns:a16="http://schemas.microsoft.com/office/drawing/2014/main" id="{1344BEB7-EAF7-4FCC-B7C8-1299CD61EF1B}"/>
                </a:ext>
              </a:extLst>
            </p:cNvPr>
            <p:cNvSpPr>
              <a:spLocks/>
            </p:cNvSpPr>
            <p:nvPr/>
          </p:nvSpPr>
          <p:spPr bwMode="auto">
            <a:xfrm>
              <a:off x="5185008"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0" name="Freeform 250">
              <a:extLst>
                <a:ext uri="{FF2B5EF4-FFF2-40B4-BE49-F238E27FC236}">
                  <a16:creationId xmlns:a16="http://schemas.microsoft.com/office/drawing/2014/main" id="{34EB28AC-3057-4CCE-9B5B-04E5212C3CFE}"/>
                </a:ext>
              </a:extLst>
            </p:cNvPr>
            <p:cNvSpPr>
              <a:spLocks/>
            </p:cNvSpPr>
            <p:nvPr/>
          </p:nvSpPr>
          <p:spPr bwMode="auto">
            <a:xfrm>
              <a:off x="5217156"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1" name="Freeform 252">
              <a:extLst>
                <a:ext uri="{FF2B5EF4-FFF2-40B4-BE49-F238E27FC236}">
                  <a16:creationId xmlns:a16="http://schemas.microsoft.com/office/drawing/2014/main" id="{EF078276-3ABD-4366-A19B-F0A5EB480C3C}"/>
                </a:ext>
              </a:extLst>
            </p:cNvPr>
            <p:cNvSpPr>
              <a:spLocks/>
            </p:cNvSpPr>
            <p:nvPr/>
          </p:nvSpPr>
          <p:spPr bwMode="auto">
            <a:xfrm>
              <a:off x="5108349" y="2711945"/>
              <a:ext cx="22257" cy="89924"/>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2" name="Freeform 253">
              <a:extLst>
                <a:ext uri="{FF2B5EF4-FFF2-40B4-BE49-F238E27FC236}">
                  <a16:creationId xmlns:a16="http://schemas.microsoft.com/office/drawing/2014/main" id="{57696F4B-8AD0-4732-A97B-0470F9B25474}"/>
                </a:ext>
              </a:extLst>
            </p:cNvPr>
            <p:cNvSpPr>
              <a:spLocks/>
            </p:cNvSpPr>
            <p:nvPr/>
          </p:nvSpPr>
          <p:spPr bwMode="auto">
            <a:xfrm>
              <a:off x="5140496"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3" name="Freeform 255">
              <a:extLst>
                <a:ext uri="{FF2B5EF4-FFF2-40B4-BE49-F238E27FC236}">
                  <a16:creationId xmlns:a16="http://schemas.microsoft.com/office/drawing/2014/main" id="{68649A30-FF3D-40BC-A6F8-B561C7FD172E}"/>
                </a:ext>
              </a:extLst>
            </p:cNvPr>
            <p:cNvSpPr>
              <a:spLocks/>
            </p:cNvSpPr>
            <p:nvPr/>
          </p:nvSpPr>
          <p:spPr bwMode="auto">
            <a:xfrm>
              <a:off x="5108349" y="259729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4" name="Freeform 256">
              <a:extLst>
                <a:ext uri="{FF2B5EF4-FFF2-40B4-BE49-F238E27FC236}">
                  <a16:creationId xmlns:a16="http://schemas.microsoft.com/office/drawing/2014/main" id="{CEB1E425-F6B7-4895-B886-D343C3083A3A}"/>
                </a:ext>
              </a:extLst>
            </p:cNvPr>
            <p:cNvSpPr>
              <a:spLocks/>
            </p:cNvSpPr>
            <p:nvPr/>
          </p:nvSpPr>
          <p:spPr bwMode="auto">
            <a:xfrm>
              <a:off x="5140496"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5" name="Freeform 258">
              <a:extLst>
                <a:ext uri="{FF2B5EF4-FFF2-40B4-BE49-F238E27FC236}">
                  <a16:creationId xmlns:a16="http://schemas.microsoft.com/office/drawing/2014/main" id="{A1947C62-2AA5-4159-B431-216A59C68DDE}"/>
                </a:ext>
              </a:extLst>
            </p:cNvPr>
            <p:cNvSpPr>
              <a:spLocks/>
            </p:cNvSpPr>
            <p:nvPr/>
          </p:nvSpPr>
          <p:spPr bwMode="auto">
            <a:xfrm>
              <a:off x="5026742"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6" name="Freeform 259">
              <a:extLst>
                <a:ext uri="{FF2B5EF4-FFF2-40B4-BE49-F238E27FC236}">
                  <a16:creationId xmlns:a16="http://schemas.microsoft.com/office/drawing/2014/main" id="{D8EB7518-4791-4216-A2EF-08443E448494}"/>
                </a:ext>
              </a:extLst>
            </p:cNvPr>
            <p:cNvSpPr>
              <a:spLocks/>
            </p:cNvSpPr>
            <p:nvPr/>
          </p:nvSpPr>
          <p:spPr bwMode="auto">
            <a:xfrm>
              <a:off x="5058891" y="271194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7" name="Freeform 261">
              <a:extLst>
                <a:ext uri="{FF2B5EF4-FFF2-40B4-BE49-F238E27FC236}">
                  <a16:creationId xmlns:a16="http://schemas.microsoft.com/office/drawing/2014/main" id="{0C5C1CFA-36CD-441A-A290-118C9F3D7026}"/>
                </a:ext>
              </a:extLst>
            </p:cNvPr>
            <p:cNvSpPr>
              <a:spLocks/>
            </p:cNvSpPr>
            <p:nvPr/>
          </p:nvSpPr>
          <p:spPr bwMode="auto">
            <a:xfrm>
              <a:off x="5026742"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8" name="Freeform 262">
              <a:extLst>
                <a:ext uri="{FF2B5EF4-FFF2-40B4-BE49-F238E27FC236}">
                  <a16:creationId xmlns:a16="http://schemas.microsoft.com/office/drawing/2014/main" id="{33768656-F5AC-4B8F-9900-5884B488A686}"/>
                </a:ext>
              </a:extLst>
            </p:cNvPr>
            <p:cNvSpPr>
              <a:spLocks/>
            </p:cNvSpPr>
            <p:nvPr/>
          </p:nvSpPr>
          <p:spPr bwMode="auto">
            <a:xfrm>
              <a:off x="5058891"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09" name="Freeform 264">
              <a:extLst>
                <a:ext uri="{FF2B5EF4-FFF2-40B4-BE49-F238E27FC236}">
                  <a16:creationId xmlns:a16="http://schemas.microsoft.com/office/drawing/2014/main" id="{E09D61A9-BE19-4B66-ACF9-4E9151F25368}"/>
                </a:ext>
              </a:extLst>
            </p:cNvPr>
            <p:cNvSpPr>
              <a:spLocks/>
            </p:cNvSpPr>
            <p:nvPr/>
          </p:nvSpPr>
          <p:spPr bwMode="auto">
            <a:xfrm>
              <a:off x="4945140"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0" name="Freeform 265">
              <a:extLst>
                <a:ext uri="{FF2B5EF4-FFF2-40B4-BE49-F238E27FC236}">
                  <a16:creationId xmlns:a16="http://schemas.microsoft.com/office/drawing/2014/main" id="{155F5C27-008B-4A79-8B1F-57ACC20FB554}"/>
                </a:ext>
              </a:extLst>
            </p:cNvPr>
            <p:cNvSpPr>
              <a:spLocks/>
            </p:cNvSpPr>
            <p:nvPr/>
          </p:nvSpPr>
          <p:spPr bwMode="auto">
            <a:xfrm>
              <a:off x="4982232"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1" name="Freeform 267">
              <a:extLst>
                <a:ext uri="{FF2B5EF4-FFF2-40B4-BE49-F238E27FC236}">
                  <a16:creationId xmlns:a16="http://schemas.microsoft.com/office/drawing/2014/main" id="{4467A7A5-2179-4D3F-9D84-8A18A2468A11}"/>
                </a:ext>
              </a:extLst>
            </p:cNvPr>
            <p:cNvSpPr>
              <a:spLocks/>
            </p:cNvSpPr>
            <p:nvPr/>
          </p:nvSpPr>
          <p:spPr bwMode="auto">
            <a:xfrm>
              <a:off x="4945140"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2" name="Freeform 268">
              <a:extLst>
                <a:ext uri="{FF2B5EF4-FFF2-40B4-BE49-F238E27FC236}">
                  <a16:creationId xmlns:a16="http://schemas.microsoft.com/office/drawing/2014/main" id="{AA4E7101-23EC-4F23-9CF4-C27A6A125F19}"/>
                </a:ext>
              </a:extLst>
            </p:cNvPr>
            <p:cNvSpPr>
              <a:spLocks/>
            </p:cNvSpPr>
            <p:nvPr/>
          </p:nvSpPr>
          <p:spPr bwMode="auto">
            <a:xfrm>
              <a:off x="4982232"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3" name="Freeform 270">
              <a:extLst>
                <a:ext uri="{FF2B5EF4-FFF2-40B4-BE49-F238E27FC236}">
                  <a16:creationId xmlns:a16="http://schemas.microsoft.com/office/drawing/2014/main" id="{5540C457-4C85-45EC-B8BE-4A8EEBD2869F}"/>
                </a:ext>
              </a:extLst>
            </p:cNvPr>
            <p:cNvSpPr>
              <a:spLocks/>
            </p:cNvSpPr>
            <p:nvPr/>
          </p:nvSpPr>
          <p:spPr bwMode="auto">
            <a:xfrm>
              <a:off x="4868479" y="2711945"/>
              <a:ext cx="27203" cy="89924"/>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6985 w 5"/>
                <a:gd name="T11" fmla="*/ 31750 h 18"/>
                <a:gd name="T12" fmla="*/ 6985 w 5"/>
                <a:gd name="T13" fmla="*/ 28222 h 18"/>
                <a:gd name="T14" fmla="*/ 0 w 5"/>
                <a:gd name="T15" fmla="*/ 17639 h 18"/>
                <a:gd name="T16" fmla="*/ 10478 w 5"/>
                <a:gd name="T17" fmla="*/ 3528 h 18"/>
                <a:gd name="T18" fmla="*/ 10478 w 5"/>
                <a:gd name="T19" fmla="*/ 0 h 18"/>
                <a:gd name="T20" fmla="*/ 13970 w 5"/>
                <a:gd name="T21" fmla="*/ 10583 h 18"/>
                <a:gd name="T22" fmla="*/ 10478 w 5"/>
                <a:gd name="T23" fmla="*/ 10583 h 18"/>
                <a:gd name="T24" fmla="*/ 6985 w 5"/>
                <a:gd name="T25" fmla="*/ 17639 h 18"/>
                <a:gd name="T26" fmla="*/ 6985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4" name="Freeform 271">
              <a:extLst>
                <a:ext uri="{FF2B5EF4-FFF2-40B4-BE49-F238E27FC236}">
                  <a16:creationId xmlns:a16="http://schemas.microsoft.com/office/drawing/2014/main" id="{2DEC94CE-C574-4F7D-BDF2-D207FFD832CF}"/>
                </a:ext>
              </a:extLst>
            </p:cNvPr>
            <p:cNvSpPr>
              <a:spLocks/>
            </p:cNvSpPr>
            <p:nvPr/>
          </p:nvSpPr>
          <p:spPr bwMode="auto">
            <a:xfrm>
              <a:off x="4900627"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5" name="Freeform 273">
              <a:extLst>
                <a:ext uri="{FF2B5EF4-FFF2-40B4-BE49-F238E27FC236}">
                  <a16:creationId xmlns:a16="http://schemas.microsoft.com/office/drawing/2014/main" id="{BA23E209-2D02-4C69-BEDD-FD604ED9DB23}"/>
                </a:ext>
              </a:extLst>
            </p:cNvPr>
            <p:cNvSpPr>
              <a:spLocks/>
            </p:cNvSpPr>
            <p:nvPr/>
          </p:nvSpPr>
          <p:spPr bwMode="auto">
            <a:xfrm>
              <a:off x="4868479" y="259729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6985 w 5"/>
                <a:gd name="T11" fmla="*/ 31937 h 17"/>
                <a:gd name="T12" fmla="*/ 6985 w 5"/>
                <a:gd name="T13" fmla="*/ 31937 h 17"/>
                <a:gd name="T14" fmla="*/ 0 w 5"/>
                <a:gd name="T15" fmla="*/ 46131 h 17"/>
                <a:gd name="T16" fmla="*/ 10478 w 5"/>
                <a:gd name="T17" fmla="*/ 56776 h 17"/>
                <a:gd name="T18" fmla="*/ 10478 w 5"/>
                <a:gd name="T19" fmla="*/ 60325 h 17"/>
                <a:gd name="T20" fmla="*/ 13970 w 5"/>
                <a:gd name="T21" fmla="*/ 53228 h 17"/>
                <a:gd name="T22" fmla="*/ 10478 w 5"/>
                <a:gd name="T23" fmla="*/ 49679 h 17"/>
                <a:gd name="T24" fmla="*/ 6985 w 5"/>
                <a:gd name="T25" fmla="*/ 46131 h 17"/>
                <a:gd name="T26" fmla="*/ 6985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6" name="Freeform 274">
              <a:extLst>
                <a:ext uri="{FF2B5EF4-FFF2-40B4-BE49-F238E27FC236}">
                  <a16:creationId xmlns:a16="http://schemas.microsoft.com/office/drawing/2014/main" id="{3B00539B-5281-45AE-9E6E-CA335C10968B}"/>
                </a:ext>
              </a:extLst>
            </p:cNvPr>
            <p:cNvSpPr>
              <a:spLocks/>
            </p:cNvSpPr>
            <p:nvPr/>
          </p:nvSpPr>
          <p:spPr bwMode="auto">
            <a:xfrm>
              <a:off x="4900627"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7" name="Freeform 276">
              <a:extLst>
                <a:ext uri="{FF2B5EF4-FFF2-40B4-BE49-F238E27FC236}">
                  <a16:creationId xmlns:a16="http://schemas.microsoft.com/office/drawing/2014/main" id="{82AF7019-0B52-40F6-A252-DB36DEEA6BBA}"/>
                </a:ext>
              </a:extLst>
            </p:cNvPr>
            <p:cNvSpPr>
              <a:spLocks/>
            </p:cNvSpPr>
            <p:nvPr/>
          </p:nvSpPr>
          <p:spPr bwMode="auto">
            <a:xfrm>
              <a:off x="4786875"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8" name="Freeform 277">
              <a:extLst>
                <a:ext uri="{FF2B5EF4-FFF2-40B4-BE49-F238E27FC236}">
                  <a16:creationId xmlns:a16="http://schemas.microsoft.com/office/drawing/2014/main" id="{90326397-2396-40BA-94C0-CBCA8CBC6918}"/>
                </a:ext>
              </a:extLst>
            </p:cNvPr>
            <p:cNvSpPr>
              <a:spLocks/>
            </p:cNvSpPr>
            <p:nvPr/>
          </p:nvSpPr>
          <p:spPr bwMode="auto">
            <a:xfrm>
              <a:off x="4823967"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7144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19" name="Freeform 279">
              <a:extLst>
                <a:ext uri="{FF2B5EF4-FFF2-40B4-BE49-F238E27FC236}">
                  <a16:creationId xmlns:a16="http://schemas.microsoft.com/office/drawing/2014/main" id="{79ACBBEC-7CDE-4B74-8B4C-C3604EB9F823}"/>
                </a:ext>
              </a:extLst>
            </p:cNvPr>
            <p:cNvSpPr>
              <a:spLocks/>
            </p:cNvSpPr>
            <p:nvPr/>
          </p:nvSpPr>
          <p:spPr bwMode="auto">
            <a:xfrm>
              <a:off x="4786875"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0" name="Freeform 280">
              <a:extLst>
                <a:ext uri="{FF2B5EF4-FFF2-40B4-BE49-F238E27FC236}">
                  <a16:creationId xmlns:a16="http://schemas.microsoft.com/office/drawing/2014/main" id="{0C258CFE-D6E0-4D90-8BBA-DE93A8037F6F}"/>
                </a:ext>
              </a:extLst>
            </p:cNvPr>
            <p:cNvSpPr>
              <a:spLocks/>
            </p:cNvSpPr>
            <p:nvPr/>
          </p:nvSpPr>
          <p:spPr bwMode="auto">
            <a:xfrm>
              <a:off x="4823967" y="259729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7144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1" name="Freeform 282">
              <a:extLst>
                <a:ext uri="{FF2B5EF4-FFF2-40B4-BE49-F238E27FC236}">
                  <a16:creationId xmlns:a16="http://schemas.microsoft.com/office/drawing/2014/main" id="{49E92EE2-9434-4BB8-A849-3DFCFE51B672}"/>
                </a:ext>
              </a:extLst>
            </p:cNvPr>
            <p:cNvSpPr>
              <a:spLocks/>
            </p:cNvSpPr>
            <p:nvPr/>
          </p:nvSpPr>
          <p:spPr bwMode="auto">
            <a:xfrm>
              <a:off x="4710215" y="2711945"/>
              <a:ext cx="19783" cy="89924"/>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2" name="Freeform 283">
              <a:extLst>
                <a:ext uri="{FF2B5EF4-FFF2-40B4-BE49-F238E27FC236}">
                  <a16:creationId xmlns:a16="http://schemas.microsoft.com/office/drawing/2014/main" id="{82EF73E6-22D0-4F8E-986D-08896B9D2982}"/>
                </a:ext>
              </a:extLst>
            </p:cNvPr>
            <p:cNvSpPr>
              <a:spLocks/>
            </p:cNvSpPr>
            <p:nvPr/>
          </p:nvSpPr>
          <p:spPr bwMode="auto">
            <a:xfrm>
              <a:off x="4742363"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3" name="Freeform 285">
              <a:extLst>
                <a:ext uri="{FF2B5EF4-FFF2-40B4-BE49-F238E27FC236}">
                  <a16:creationId xmlns:a16="http://schemas.microsoft.com/office/drawing/2014/main" id="{489FE01E-0D13-4C6E-B82E-3F382C25EB03}"/>
                </a:ext>
              </a:extLst>
            </p:cNvPr>
            <p:cNvSpPr>
              <a:spLocks/>
            </p:cNvSpPr>
            <p:nvPr/>
          </p:nvSpPr>
          <p:spPr bwMode="auto">
            <a:xfrm>
              <a:off x="4710215" y="259729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4" name="Freeform 286">
              <a:extLst>
                <a:ext uri="{FF2B5EF4-FFF2-40B4-BE49-F238E27FC236}">
                  <a16:creationId xmlns:a16="http://schemas.microsoft.com/office/drawing/2014/main" id="{F7DABC57-0F3A-428C-86DB-8A5052C67FE4}"/>
                </a:ext>
              </a:extLst>
            </p:cNvPr>
            <p:cNvSpPr>
              <a:spLocks/>
            </p:cNvSpPr>
            <p:nvPr/>
          </p:nvSpPr>
          <p:spPr bwMode="auto">
            <a:xfrm>
              <a:off x="4742363"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5" name="Freeform 288">
              <a:extLst>
                <a:ext uri="{FF2B5EF4-FFF2-40B4-BE49-F238E27FC236}">
                  <a16:creationId xmlns:a16="http://schemas.microsoft.com/office/drawing/2014/main" id="{CD6C6BAC-54B4-45AB-BED3-F9CA125F1C6E}"/>
                </a:ext>
              </a:extLst>
            </p:cNvPr>
            <p:cNvSpPr>
              <a:spLocks/>
            </p:cNvSpPr>
            <p:nvPr/>
          </p:nvSpPr>
          <p:spPr bwMode="auto">
            <a:xfrm>
              <a:off x="4628611"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6" name="Freeform 289">
              <a:extLst>
                <a:ext uri="{FF2B5EF4-FFF2-40B4-BE49-F238E27FC236}">
                  <a16:creationId xmlns:a16="http://schemas.microsoft.com/office/drawing/2014/main" id="{19994988-B8D8-4ED2-BCEA-E7997671D856}"/>
                </a:ext>
              </a:extLst>
            </p:cNvPr>
            <p:cNvSpPr>
              <a:spLocks/>
            </p:cNvSpPr>
            <p:nvPr/>
          </p:nvSpPr>
          <p:spPr bwMode="auto">
            <a:xfrm>
              <a:off x="4660757" y="2711945"/>
              <a:ext cx="27203" cy="89924"/>
            </a:xfrm>
            <a:custGeom>
              <a:avLst/>
              <a:gdLst>
                <a:gd name="T0" fmla="*/ 3493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7" name="Freeform 291">
              <a:extLst>
                <a:ext uri="{FF2B5EF4-FFF2-40B4-BE49-F238E27FC236}">
                  <a16:creationId xmlns:a16="http://schemas.microsoft.com/office/drawing/2014/main" id="{891F1349-3221-4494-9FA5-ED570FF455A8}"/>
                </a:ext>
              </a:extLst>
            </p:cNvPr>
            <p:cNvSpPr>
              <a:spLocks/>
            </p:cNvSpPr>
            <p:nvPr/>
          </p:nvSpPr>
          <p:spPr bwMode="auto">
            <a:xfrm>
              <a:off x="4628611"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8" name="Freeform 292">
              <a:extLst>
                <a:ext uri="{FF2B5EF4-FFF2-40B4-BE49-F238E27FC236}">
                  <a16:creationId xmlns:a16="http://schemas.microsoft.com/office/drawing/2014/main" id="{CC11E10E-5D5A-4476-9B9D-FD66596E0DF6}"/>
                </a:ext>
              </a:extLst>
            </p:cNvPr>
            <p:cNvSpPr>
              <a:spLocks/>
            </p:cNvSpPr>
            <p:nvPr/>
          </p:nvSpPr>
          <p:spPr bwMode="auto">
            <a:xfrm>
              <a:off x="4660757" y="2597293"/>
              <a:ext cx="27203" cy="85427"/>
            </a:xfrm>
            <a:custGeom>
              <a:avLst/>
              <a:gdLst>
                <a:gd name="T0" fmla="*/ 3493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29" name="Freeform 294">
              <a:extLst>
                <a:ext uri="{FF2B5EF4-FFF2-40B4-BE49-F238E27FC236}">
                  <a16:creationId xmlns:a16="http://schemas.microsoft.com/office/drawing/2014/main" id="{85BDC89F-2A4B-46F5-86B8-E8A2FA5F944F}"/>
                </a:ext>
              </a:extLst>
            </p:cNvPr>
            <p:cNvSpPr>
              <a:spLocks/>
            </p:cNvSpPr>
            <p:nvPr/>
          </p:nvSpPr>
          <p:spPr bwMode="auto">
            <a:xfrm>
              <a:off x="4551950" y="2711945"/>
              <a:ext cx="19783" cy="89924"/>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0" name="Freeform 295">
              <a:extLst>
                <a:ext uri="{FF2B5EF4-FFF2-40B4-BE49-F238E27FC236}">
                  <a16:creationId xmlns:a16="http://schemas.microsoft.com/office/drawing/2014/main" id="{49038C36-5D28-4537-845D-A034F925934B}"/>
                </a:ext>
              </a:extLst>
            </p:cNvPr>
            <p:cNvSpPr>
              <a:spLocks/>
            </p:cNvSpPr>
            <p:nvPr/>
          </p:nvSpPr>
          <p:spPr bwMode="auto">
            <a:xfrm>
              <a:off x="4584098"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1" name="Freeform 297">
              <a:extLst>
                <a:ext uri="{FF2B5EF4-FFF2-40B4-BE49-F238E27FC236}">
                  <a16:creationId xmlns:a16="http://schemas.microsoft.com/office/drawing/2014/main" id="{D562F0E5-843F-43BF-83C4-88D9FC551FD1}"/>
                </a:ext>
              </a:extLst>
            </p:cNvPr>
            <p:cNvSpPr>
              <a:spLocks/>
            </p:cNvSpPr>
            <p:nvPr/>
          </p:nvSpPr>
          <p:spPr bwMode="auto">
            <a:xfrm>
              <a:off x="4551950" y="259729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2" name="Freeform 298">
              <a:extLst>
                <a:ext uri="{FF2B5EF4-FFF2-40B4-BE49-F238E27FC236}">
                  <a16:creationId xmlns:a16="http://schemas.microsoft.com/office/drawing/2014/main" id="{CBA687BA-71C1-42F3-BDFF-11CF0C7C9446}"/>
                </a:ext>
              </a:extLst>
            </p:cNvPr>
            <p:cNvSpPr>
              <a:spLocks/>
            </p:cNvSpPr>
            <p:nvPr/>
          </p:nvSpPr>
          <p:spPr bwMode="auto">
            <a:xfrm>
              <a:off x="4584098"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3" name="Freeform 300">
              <a:extLst>
                <a:ext uri="{FF2B5EF4-FFF2-40B4-BE49-F238E27FC236}">
                  <a16:creationId xmlns:a16="http://schemas.microsoft.com/office/drawing/2014/main" id="{794529AA-C9AE-4682-BE7A-6B193A34E98F}"/>
                </a:ext>
              </a:extLst>
            </p:cNvPr>
            <p:cNvSpPr>
              <a:spLocks/>
            </p:cNvSpPr>
            <p:nvPr/>
          </p:nvSpPr>
          <p:spPr bwMode="auto">
            <a:xfrm>
              <a:off x="4467873" y="2711945"/>
              <a:ext cx="29675" cy="89924"/>
            </a:xfrm>
            <a:custGeom>
              <a:avLst/>
              <a:gdLst>
                <a:gd name="T0" fmla="*/ 15240 w 5"/>
                <a:gd name="T1" fmla="*/ 63500 h 18"/>
                <a:gd name="T2" fmla="*/ 15240 w 5"/>
                <a:gd name="T3" fmla="*/ 59972 h 18"/>
                <a:gd name="T4" fmla="*/ 1524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7620 w 5"/>
                <a:gd name="T33" fmla="*/ 42333 h 18"/>
                <a:gd name="T34" fmla="*/ 15240 w 5"/>
                <a:gd name="T35" fmla="*/ 56444 h 18"/>
                <a:gd name="T36" fmla="*/ 1524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4" name="Freeform 301">
              <a:extLst>
                <a:ext uri="{FF2B5EF4-FFF2-40B4-BE49-F238E27FC236}">
                  <a16:creationId xmlns:a16="http://schemas.microsoft.com/office/drawing/2014/main" id="{F38DADA1-2D46-47F5-BB45-6AC6A7AE7D9D}"/>
                </a:ext>
              </a:extLst>
            </p:cNvPr>
            <p:cNvSpPr>
              <a:spLocks/>
            </p:cNvSpPr>
            <p:nvPr/>
          </p:nvSpPr>
          <p:spPr bwMode="auto">
            <a:xfrm>
              <a:off x="4502492" y="271194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5" name="Freeform 303">
              <a:extLst>
                <a:ext uri="{FF2B5EF4-FFF2-40B4-BE49-F238E27FC236}">
                  <a16:creationId xmlns:a16="http://schemas.microsoft.com/office/drawing/2014/main" id="{07AC2E7B-B179-468F-A55E-C85E6EC4AED6}"/>
                </a:ext>
              </a:extLst>
            </p:cNvPr>
            <p:cNvSpPr>
              <a:spLocks/>
            </p:cNvSpPr>
            <p:nvPr/>
          </p:nvSpPr>
          <p:spPr bwMode="auto">
            <a:xfrm>
              <a:off x="4467873" y="2597293"/>
              <a:ext cx="29675" cy="85427"/>
            </a:xfrm>
            <a:custGeom>
              <a:avLst/>
              <a:gdLst>
                <a:gd name="T0" fmla="*/ 15240 w 5"/>
                <a:gd name="T1" fmla="*/ 0 h 17"/>
                <a:gd name="T2" fmla="*/ 15240 w 5"/>
                <a:gd name="T3" fmla="*/ 3549 h 17"/>
                <a:gd name="T4" fmla="*/ 1524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7620 w 5"/>
                <a:gd name="T33" fmla="*/ 21291 h 17"/>
                <a:gd name="T34" fmla="*/ 15240 w 5"/>
                <a:gd name="T35" fmla="*/ 7097 h 17"/>
                <a:gd name="T36" fmla="*/ 1524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6" name="Freeform 304">
              <a:extLst>
                <a:ext uri="{FF2B5EF4-FFF2-40B4-BE49-F238E27FC236}">
                  <a16:creationId xmlns:a16="http://schemas.microsoft.com/office/drawing/2014/main" id="{CE862EA4-C898-4A2D-8ECC-41469DEF96BC}"/>
                </a:ext>
              </a:extLst>
            </p:cNvPr>
            <p:cNvSpPr>
              <a:spLocks/>
            </p:cNvSpPr>
            <p:nvPr/>
          </p:nvSpPr>
          <p:spPr bwMode="auto">
            <a:xfrm>
              <a:off x="4502492"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7" name="Freeform 306">
              <a:extLst>
                <a:ext uri="{FF2B5EF4-FFF2-40B4-BE49-F238E27FC236}">
                  <a16:creationId xmlns:a16="http://schemas.microsoft.com/office/drawing/2014/main" id="{523FDAC4-1279-4C33-AE48-8D77836446E9}"/>
                </a:ext>
              </a:extLst>
            </p:cNvPr>
            <p:cNvSpPr>
              <a:spLocks/>
            </p:cNvSpPr>
            <p:nvPr/>
          </p:nvSpPr>
          <p:spPr bwMode="auto">
            <a:xfrm>
              <a:off x="4386268"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10478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8" name="Freeform 307">
              <a:extLst>
                <a:ext uri="{FF2B5EF4-FFF2-40B4-BE49-F238E27FC236}">
                  <a16:creationId xmlns:a16="http://schemas.microsoft.com/office/drawing/2014/main" id="{F05013F1-F4B8-4E7C-B0CD-4B01D1D17782}"/>
                </a:ext>
              </a:extLst>
            </p:cNvPr>
            <p:cNvSpPr>
              <a:spLocks/>
            </p:cNvSpPr>
            <p:nvPr/>
          </p:nvSpPr>
          <p:spPr bwMode="auto">
            <a:xfrm>
              <a:off x="4425835"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39" name="Freeform 309">
              <a:extLst>
                <a:ext uri="{FF2B5EF4-FFF2-40B4-BE49-F238E27FC236}">
                  <a16:creationId xmlns:a16="http://schemas.microsoft.com/office/drawing/2014/main" id="{3B92FF65-68C6-4B99-B835-999DBAE92C43}"/>
                </a:ext>
              </a:extLst>
            </p:cNvPr>
            <p:cNvSpPr>
              <a:spLocks/>
            </p:cNvSpPr>
            <p:nvPr/>
          </p:nvSpPr>
          <p:spPr bwMode="auto">
            <a:xfrm>
              <a:off x="4386268"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10478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0" name="Freeform 310">
              <a:extLst>
                <a:ext uri="{FF2B5EF4-FFF2-40B4-BE49-F238E27FC236}">
                  <a16:creationId xmlns:a16="http://schemas.microsoft.com/office/drawing/2014/main" id="{14FC4988-5426-4AE8-9521-23435A44F867}"/>
                </a:ext>
              </a:extLst>
            </p:cNvPr>
            <p:cNvSpPr>
              <a:spLocks/>
            </p:cNvSpPr>
            <p:nvPr/>
          </p:nvSpPr>
          <p:spPr bwMode="auto">
            <a:xfrm>
              <a:off x="4425835" y="259729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1" name="Freeform 312">
              <a:extLst>
                <a:ext uri="{FF2B5EF4-FFF2-40B4-BE49-F238E27FC236}">
                  <a16:creationId xmlns:a16="http://schemas.microsoft.com/office/drawing/2014/main" id="{16D8CE8D-3F8C-4A4F-8F4E-160B6E7928B1}"/>
                </a:ext>
              </a:extLst>
            </p:cNvPr>
            <p:cNvSpPr>
              <a:spLocks/>
            </p:cNvSpPr>
            <p:nvPr/>
          </p:nvSpPr>
          <p:spPr bwMode="auto">
            <a:xfrm>
              <a:off x="4309608" y="2711945"/>
              <a:ext cx="29675" cy="89924"/>
            </a:xfrm>
            <a:custGeom>
              <a:avLst/>
              <a:gdLst>
                <a:gd name="T0" fmla="*/ 11430 w 5"/>
                <a:gd name="T1" fmla="*/ 63500 h 18"/>
                <a:gd name="T2" fmla="*/ 15240 w 5"/>
                <a:gd name="T3" fmla="*/ 59972 h 18"/>
                <a:gd name="T4" fmla="*/ 1143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3810 w 5"/>
                <a:gd name="T33" fmla="*/ 42333 h 18"/>
                <a:gd name="T34" fmla="*/ 15240 w 5"/>
                <a:gd name="T35" fmla="*/ 56444 h 18"/>
                <a:gd name="T36" fmla="*/ 1143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2" name="Freeform 313">
              <a:extLst>
                <a:ext uri="{FF2B5EF4-FFF2-40B4-BE49-F238E27FC236}">
                  <a16:creationId xmlns:a16="http://schemas.microsoft.com/office/drawing/2014/main" id="{58151282-62B2-4334-991B-D18BF3CF1D43}"/>
                </a:ext>
              </a:extLst>
            </p:cNvPr>
            <p:cNvSpPr>
              <a:spLocks/>
            </p:cNvSpPr>
            <p:nvPr/>
          </p:nvSpPr>
          <p:spPr bwMode="auto">
            <a:xfrm>
              <a:off x="4344228"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3" name="Freeform 315">
              <a:extLst>
                <a:ext uri="{FF2B5EF4-FFF2-40B4-BE49-F238E27FC236}">
                  <a16:creationId xmlns:a16="http://schemas.microsoft.com/office/drawing/2014/main" id="{C9BEB439-1314-471F-AB11-30850DC62589}"/>
                </a:ext>
              </a:extLst>
            </p:cNvPr>
            <p:cNvSpPr>
              <a:spLocks/>
            </p:cNvSpPr>
            <p:nvPr/>
          </p:nvSpPr>
          <p:spPr bwMode="auto">
            <a:xfrm>
              <a:off x="4309608" y="2597293"/>
              <a:ext cx="29675" cy="85427"/>
            </a:xfrm>
            <a:custGeom>
              <a:avLst/>
              <a:gdLst>
                <a:gd name="T0" fmla="*/ 11430 w 5"/>
                <a:gd name="T1" fmla="*/ 0 h 17"/>
                <a:gd name="T2" fmla="*/ 15240 w 5"/>
                <a:gd name="T3" fmla="*/ 3549 h 17"/>
                <a:gd name="T4" fmla="*/ 1143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3810 w 5"/>
                <a:gd name="T33" fmla="*/ 21291 h 17"/>
                <a:gd name="T34" fmla="*/ 15240 w 5"/>
                <a:gd name="T35" fmla="*/ 7097 h 17"/>
                <a:gd name="T36" fmla="*/ 1143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4" name="Freeform 316">
              <a:extLst>
                <a:ext uri="{FF2B5EF4-FFF2-40B4-BE49-F238E27FC236}">
                  <a16:creationId xmlns:a16="http://schemas.microsoft.com/office/drawing/2014/main" id="{0D07282A-8F67-4DA3-81E9-5A09ED25EEC6}"/>
                </a:ext>
              </a:extLst>
            </p:cNvPr>
            <p:cNvSpPr>
              <a:spLocks/>
            </p:cNvSpPr>
            <p:nvPr/>
          </p:nvSpPr>
          <p:spPr bwMode="auto">
            <a:xfrm>
              <a:off x="4344228"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5" name="Freeform 318">
              <a:extLst>
                <a:ext uri="{FF2B5EF4-FFF2-40B4-BE49-F238E27FC236}">
                  <a16:creationId xmlns:a16="http://schemas.microsoft.com/office/drawing/2014/main" id="{DF17642A-C831-4D7C-8402-0E75EFF0B017}"/>
                </a:ext>
              </a:extLst>
            </p:cNvPr>
            <p:cNvSpPr>
              <a:spLocks/>
            </p:cNvSpPr>
            <p:nvPr/>
          </p:nvSpPr>
          <p:spPr bwMode="auto">
            <a:xfrm>
              <a:off x="4228004"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6" name="Freeform 319">
              <a:extLst>
                <a:ext uri="{FF2B5EF4-FFF2-40B4-BE49-F238E27FC236}">
                  <a16:creationId xmlns:a16="http://schemas.microsoft.com/office/drawing/2014/main" id="{6CEB495F-7365-4879-BC4D-E2B8CA8FB2DE}"/>
                </a:ext>
              </a:extLst>
            </p:cNvPr>
            <p:cNvSpPr>
              <a:spLocks/>
            </p:cNvSpPr>
            <p:nvPr/>
          </p:nvSpPr>
          <p:spPr bwMode="auto">
            <a:xfrm>
              <a:off x="4267569" y="2711945"/>
              <a:ext cx="22257" cy="89924"/>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7" name="Freeform 321">
              <a:extLst>
                <a:ext uri="{FF2B5EF4-FFF2-40B4-BE49-F238E27FC236}">
                  <a16:creationId xmlns:a16="http://schemas.microsoft.com/office/drawing/2014/main" id="{A510D71E-C1BB-4CE9-B942-4C050D74C90A}"/>
                </a:ext>
              </a:extLst>
            </p:cNvPr>
            <p:cNvSpPr>
              <a:spLocks/>
            </p:cNvSpPr>
            <p:nvPr/>
          </p:nvSpPr>
          <p:spPr bwMode="auto">
            <a:xfrm>
              <a:off x="4228004"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8" name="Freeform 322">
              <a:extLst>
                <a:ext uri="{FF2B5EF4-FFF2-40B4-BE49-F238E27FC236}">
                  <a16:creationId xmlns:a16="http://schemas.microsoft.com/office/drawing/2014/main" id="{9B29B40C-938F-41F9-9F73-AF0FE993A3A4}"/>
                </a:ext>
              </a:extLst>
            </p:cNvPr>
            <p:cNvSpPr>
              <a:spLocks/>
            </p:cNvSpPr>
            <p:nvPr/>
          </p:nvSpPr>
          <p:spPr bwMode="auto">
            <a:xfrm>
              <a:off x="4267569" y="259729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49" name="Freeform 324">
              <a:extLst>
                <a:ext uri="{FF2B5EF4-FFF2-40B4-BE49-F238E27FC236}">
                  <a16:creationId xmlns:a16="http://schemas.microsoft.com/office/drawing/2014/main" id="{5E505F5C-353C-4CFB-A4B7-A2B7CBD195C0}"/>
                </a:ext>
              </a:extLst>
            </p:cNvPr>
            <p:cNvSpPr>
              <a:spLocks/>
            </p:cNvSpPr>
            <p:nvPr/>
          </p:nvSpPr>
          <p:spPr bwMode="auto">
            <a:xfrm>
              <a:off x="4151343" y="2711945"/>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0" name="Freeform 325">
              <a:extLst>
                <a:ext uri="{FF2B5EF4-FFF2-40B4-BE49-F238E27FC236}">
                  <a16:creationId xmlns:a16="http://schemas.microsoft.com/office/drawing/2014/main" id="{5C3C489A-F323-4C7A-B7FD-8CA735024F3A}"/>
                </a:ext>
              </a:extLst>
            </p:cNvPr>
            <p:cNvSpPr>
              <a:spLocks/>
            </p:cNvSpPr>
            <p:nvPr/>
          </p:nvSpPr>
          <p:spPr bwMode="auto">
            <a:xfrm>
              <a:off x="4185964"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1" name="Freeform 327">
              <a:extLst>
                <a:ext uri="{FF2B5EF4-FFF2-40B4-BE49-F238E27FC236}">
                  <a16:creationId xmlns:a16="http://schemas.microsoft.com/office/drawing/2014/main" id="{088FF1EA-7998-4C66-A600-D74459C55BED}"/>
                </a:ext>
              </a:extLst>
            </p:cNvPr>
            <p:cNvSpPr>
              <a:spLocks/>
            </p:cNvSpPr>
            <p:nvPr/>
          </p:nvSpPr>
          <p:spPr bwMode="auto">
            <a:xfrm>
              <a:off x="4151343"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2" name="Freeform 328">
              <a:extLst>
                <a:ext uri="{FF2B5EF4-FFF2-40B4-BE49-F238E27FC236}">
                  <a16:creationId xmlns:a16="http://schemas.microsoft.com/office/drawing/2014/main" id="{C32ABAE8-6D86-4BAA-AD89-5BFF09008F83}"/>
                </a:ext>
              </a:extLst>
            </p:cNvPr>
            <p:cNvSpPr>
              <a:spLocks/>
            </p:cNvSpPr>
            <p:nvPr/>
          </p:nvSpPr>
          <p:spPr bwMode="auto">
            <a:xfrm>
              <a:off x="4185964"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3" name="Freeform 330">
              <a:extLst>
                <a:ext uri="{FF2B5EF4-FFF2-40B4-BE49-F238E27FC236}">
                  <a16:creationId xmlns:a16="http://schemas.microsoft.com/office/drawing/2014/main" id="{CFFD441D-4669-4214-84F6-5212FE85666B}"/>
                </a:ext>
              </a:extLst>
            </p:cNvPr>
            <p:cNvSpPr>
              <a:spLocks/>
            </p:cNvSpPr>
            <p:nvPr/>
          </p:nvSpPr>
          <p:spPr bwMode="auto">
            <a:xfrm>
              <a:off x="4069739"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4" name="Freeform 331">
              <a:extLst>
                <a:ext uri="{FF2B5EF4-FFF2-40B4-BE49-F238E27FC236}">
                  <a16:creationId xmlns:a16="http://schemas.microsoft.com/office/drawing/2014/main" id="{24A6AF5C-224F-4AAB-B7D0-10507E2E98A5}"/>
                </a:ext>
              </a:extLst>
            </p:cNvPr>
            <p:cNvSpPr>
              <a:spLocks/>
            </p:cNvSpPr>
            <p:nvPr/>
          </p:nvSpPr>
          <p:spPr bwMode="auto">
            <a:xfrm>
              <a:off x="4104360" y="2711945"/>
              <a:ext cx="27203" cy="89924"/>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5" name="Freeform 333">
              <a:extLst>
                <a:ext uri="{FF2B5EF4-FFF2-40B4-BE49-F238E27FC236}">
                  <a16:creationId xmlns:a16="http://schemas.microsoft.com/office/drawing/2014/main" id="{FBE09BA1-83EF-4B15-BADE-AF0947FA443B}"/>
                </a:ext>
              </a:extLst>
            </p:cNvPr>
            <p:cNvSpPr>
              <a:spLocks/>
            </p:cNvSpPr>
            <p:nvPr/>
          </p:nvSpPr>
          <p:spPr bwMode="auto">
            <a:xfrm>
              <a:off x="4069739" y="259729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6" name="Freeform 334">
              <a:extLst>
                <a:ext uri="{FF2B5EF4-FFF2-40B4-BE49-F238E27FC236}">
                  <a16:creationId xmlns:a16="http://schemas.microsoft.com/office/drawing/2014/main" id="{4369F0AA-B475-48DE-B7EC-BE0C32415610}"/>
                </a:ext>
              </a:extLst>
            </p:cNvPr>
            <p:cNvSpPr>
              <a:spLocks/>
            </p:cNvSpPr>
            <p:nvPr/>
          </p:nvSpPr>
          <p:spPr bwMode="auto">
            <a:xfrm>
              <a:off x="4104360" y="259729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7" name="Freeform 336">
              <a:extLst>
                <a:ext uri="{FF2B5EF4-FFF2-40B4-BE49-F238E27FC236}">
                  <a16:creationId xmlns:a16="http://schemas.microsoft.com/office/drawing/2014/main" id="{E6EAD791-6AA6-4A69-978B-F049E16FDC1B}"/>
                </a:ext>
              </a:extLst>
            </p:cNvPr>
            <p:cNvSpPr>
              <a:spLocks/>
            </p:cNvSpPr>
            <p:nvPr/>
          </p:nvSpPr>
          <p:spPr bwMode="auto">
            <a:xfrm>
              <a:off x="3993079" y="2711945"/>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8" name="Freeform 337">
              <a:extLst>
                <a:ext uri="{FF2B5EF4-FFF2-40B4-BE49-F238E27FC236}">
                  <a16:creationId xmlns:a16="http://schemas.microsoft.com/office/drawing/2014/main" id="{0D0210D5-6390-4F97-A36B-C995BCA89AF4}"/>
                </a:ext>
              </a:extLst>
            </p:cNvPr>
            <p:cNvSpPr>
              <a:spLocks/>
            </p:cNvSpPr>
            <p:nvPr/>
          </p:nvSpPr>
          <p:spPr bwMode="auto">
            <a:xfrm>
              <a:off x="4027699" y="271194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6985 w 5"/>
                <a:gd name="T27" fmla="*/ 28222 h 18"/>
                <a:gd name="T28" fmla="*/ 6985 w 5"/>
                <a:gd name="T29" fmla="*/ 31750 h 18"/>
                <a:gd name="T30" fmla="*/ 6985 w 5"/>
                <a:gd name="T31" fmla="*/ 31750 h 18"/>
                <a:gd name="T32" fmla="*/ 13970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59" name="Freeform 339">
              <a:extLst>
                <a:ext uri="{FF2B5EF4-FFF2-40B4-BE49-F238E27FC236}">
                  <a16:creationId xmlns:a16="http://schemas.microsoft.com/office/drawing/2014/main" id="{E2534606-AC30-450B-8D9D-47DE5E75AE79}"/>
                </a:ext>
              </a:extLst>
            </p:cNvPr>
            <p:cNvSpPr>
              <a:spLocks/>
            </p:cNvSpPr>
            <p:nvPr/>
          </p:nvSpPr>
          <p:spPr bwMode="auto">
            <a:xfrm>
              <a:off x="3993079" y="259729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0" name="Freeform 340">
              <a:extLst>
                <a:ext uri="{FF2B5EF4-FFF2-40B4-BE49-F238E27FC236}">
                  <a16:creationId xmlns:a16="http://schemas.microsoft.com/office/drawing/2014/main" id="{BED9BBEA-644A-4053-BE56-C7A21F1046CD}"/>
                </a:ext>
              </a:extLst>
            </p:cNvPr>
            <p:cNvSpPr>
              <a:spLocks/>
            </p:cNvSpPr>
            <p:nvPr/>
          </p:nvSpPr>
          <p:spPr bwMode="auto">
            <a:xfrm>
              <a:off x="4027699" y="259729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6985 w 5"/>
                <a:gd name="T27" fmla="*/ 31937 h 17"/>
                <a:gd name="T28" fmla="*/ 6985 w 5"/>
                <a:gd name="T29" fmla="*/ 31937 h 17"/>
                <a:gd name="T30" fmla="*/ 6985 w 5"/>
                <a:gd name="T31" fmla="*/ 31937 h 17"/>
                <a:gd name="T32" fmla="*/ 13970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1" name="Freeform 342">
              <a:extLst>
                <a:ext uri="{FF2B5EF4-FFF2-40B4-BE49-F238E27FC236}">
                  <a16:creationId xmlns:a16="http://schemas.microsoft.com/office/drawing/2014/main" id="{6C0E6244-44BD-48C4-B934-ECFF2E585368}"/>
                </a:ext>
              </a:extLst>
            </p:cNvPr>
            <p:cNvSpPr>
              <a:spLocks/>
            </p:cNvSpPr>
            <p:nvPr/>
          </p:nvSpPr>
          <p:spPr bwMode="auto">
            <a:xfrm>
              <a:off x="3911475" y="271194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2" name="Freeform 343">
              <a:extLst>
                <a:ext uri="{FF2B5EF4-FFF2-40B4-BE49-F238E27FC236}">
                  <a16:creationId xmlns:a16="http://schemas.microsoft.com/office/drawing/2014/main" id="{223239D3-01AC-4FA4-B75A-6A852A75675F}"/>
                </a:ext>
              </a:extLst>
            </p:cNvPr>
            <p:cNvSpPr>
              <a:spLocks/>
            </p:cNvSpPr>
            <p:nvPr/>
          </p:nvSpPr>
          <p:spPr bwMode="auto">
            <a:xfrm>
              <a:off x="3946096" y="271194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3" name="Freeform 345">
              <a:extLst>
                <a:ext uri="{FF2B5EF4-FFF2-40B4-BE49-F238E27FC236}">
                  <a16:creationId xmlns:a16="http://schemas.microsoft.com/office/drawing/2014/main" id="{0F086192-A62D-4DF9-B6DA-1864F0943B1E}"/>
                </a:ext>
              </a:extLst>
            </p:cNvPr>
            <p:cNvSpPr>
              <a:spLocks/>
            </p:cNvSpPr>
            <p:nvPr/>
          </p:nvSpPr>
          <p:spPr bwMode="auto">
            <a:xfrm>
              <a:off x="3911475" y="259729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4" name="Freeform 346">
              <a:extLst>
                <a:ext uri="{FF2B5EF4-FFF2-40B4-BE49-F238E27FC236}">
                  <a16:creationId xmlns:a16="http://schemas.microsoft.com/office/drawing/2014/main" id="{A4B916B8-F8EA-437D-BE74-156DB90C1729}"/>
                </a:ext>
              </a:extLst>
            </p:cNvPr>
            <p:cNvSpPr>
              <a:spLocks/>
            </p:cNvSpPr>
            <p:nvPr/>
          </p:nvSpPr>
          <p:spPr bwMode="auto">
            <a:xfrm>
              <a:off x="3946096" y="259729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5" name="Freeform 338">
              <a:extLst>
                <a:ext uri="{FF2B5EF4-FFF2-40B4-BE49-F238E27FC236}">
                  <a16:creationId xmlns:a16="http://schemas.microsoft.com/office/drawing/2014/main" id="{0E624C67-7E8F-419B-8BCF-5A9A7F3939E1}"/>
                </a:ext>
              </a:extLst>
            </p:cNvPr>
            <p:cNvSpPr>
              <a:spLocks/>
            </p:cNvSpPr>
            <p:nvPr/>
          </p:nvSpPr>
          <p:spPr bwMode="auto">
            <a:xfrm>
              <a:off x="5644291"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6" name="Freeform 338">
              <a:extLst>
                <a:ext uri="{FF2B5EF4-FFF2-40B4-BE49-F238E27FC236}">
                  <a16:creationId xmlns:a16="http://schemas.microsoft.com/office/drawing/2014/main" id="{713E0EB1-A7BE-40DC-8C71-FD55C068AABB}"/>
                </a:ext>
              </a:extLst>
            </p:cNvPr>
            <p:cNvSpPr>
              <a:spLocks/>
            </p:cNvSpPr>
            <p:nvPr/>
          </p:nvSpPr>
          <p:spPr bwMode="auto">
            <a:xfrm>
              <a:off x="5564595"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7" name="Freeform 338">
              <a:extLst>
                <a:ext uri="{FF2B5EF4-FFF2-40B4-BE49-F238E27FC236}">
                  <a16:creationId xmlns:a16="http://schemas.microsoft.com/office/drawing/2014/main" id="{5CE93AB8-305F-4BA5-8FB9-F6B06E85986D}"/>
                </a:ext>
              </a:extLst>
            </p:cNvPr>
            <p:cNvSpPr>
              <a:spLocks/>
            </p:cNvSpPr>
            <p:nvPr/>
          </p:nvSpPr>
          <p:spPr bwMode="auto">
            <a:xfrm>
              <a:off x="5484898"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8" name="Freeform 338">
              <a:extLst>
                <a:ext uri="{FF2B5EF4-FFF2-40B4-BE49-F238E27FC236}">
                  <a16:creationId xmlns:a16="http://schemas.microsoft.com/office/drawing/2014/main" id="{D1D53580-8684-43E5-87A9-D3FBAFAF5F1B}"/>
                </a:ext>
              </a:extLst>
            </p:cNvPr>
            <p:cNvSpPr>
              <a:spLocks/>
            </p:cNvSpPr>
            <p:nvPr/>
          </p:nvSpPr>
          <p:spPr bwMode="auto">
            <a:xfrm>
              <a:off x="5405200"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69" name="Freeform 338">
              <a:extLst>
                <a:ext uri="{FF2B5EF4-FFF2-40B4-BE49-F238E27FC236}">
                  <a16:creationId xmlns:a16="http://schemas.microsoft.com/office/drawing/2014/main" id="{81A5B9B8-FAF6-49CD-AC38-4F8EB4D3CAB4}"/>
                </a:ext>
              </a:extLst>
            </p:cNvPr>
            <p:cNvSpPr>
              <a:spLocks/>
            </p:cNvSpPr>
            <p:nvPr/>
          </p:nvSpPr>
          <p:spPr bwMode="auto">
            <a:xfrm>
              <a:off x="5325503"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0" name="Freeform 338">
              <a:extLst>
                <a:ext uri="{FF2B5EF4-FFF2-40B4-BE49-F238E27FC236}">
                  <a16:creationId xmlns:a16="http://schemas.microsoft.com/office/drawing/2014/main" id="{FE1AF7DB-816E-4CB1-BEDF-DEF5A85FB8F0}"/>
                </a:ext>
              </a:extLst>
            </p:cNvPr>
            <p:cNvSpPr>
              <a:spLocks/>
            </p:cNvSpPr>
            <p:nvPr/>
          </p:nvSpPr>
          <p:spPr bwMode="auto">
            <a:xfrm>
              <a:off x="5245806"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1" name="Freeform 338">
              <a:extLst>
                <a:ext uri="{FF2B5EF4-FFF2-40B4-BE49-F238E27FC236}">
                  <a16:creationId xmlns:a16="http://schemas.microsoft.com/office/drawing/2014/main" id="{5C58CFAC-7F02-4C04-BC2D-359D9FFD749A}"/>
                </a:ext>
              </a:extLst>
            </p:cNvPr>
            <p:cNvSpPr>
              <a:spLocks/>
            </p:cNvSpPr>
            <p:nvPr/>
          </p:nvSpPr>
          <p:spPr bwMode="auto">
            <a:xfrm>
              <a:off x="5166108"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2" name="Freeform 338">
              <a:extLst>
                <a:ext uri="{FF2B5EF4-FFF2-40B4-BE49-F238E27FC236}">
                  <a16:creationId xmlns:a16="http://schemas.microsoft.com/office/drawing/2014/main" id="{2616C8D3-08AA-4F79-8987-CB84693722F4}"/>
                </a:ext>
              </a:extLst>
            </p:cNvPr>
            <p:cNvSpPr>
              <a:spLocks/>
            </p:cNvSpPr>
            <p:nvPr/>
          </p:nvSpPr>
          <p:spPr bwMode="auto">
            <a:xfrm>
              <a:off x="5086412"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3" name="Freeform 338">
              <a:extLst>
                <a:ext uri="{FF2B5EF4-FFF2-40B4-BE49-F238E27FC236}">
                  <a16:creationId xmlns:a16="http://schemas.microsoft.com/office/drawing/2014/main" id="{F5632327-AE06-4C6F-B59B-1D2347B657EA}"/>
                </a:ext>
              </a:extLst>
            </p:cNvPr>
            <p:cNvSpPr>
              <a:spLocks/>
            </p:cNvSpPr>
            <p:nvPr/>
          </p:nvSpPr>
          <p:spPr bwMode="auto">
            <a:xfrm>
              <a:off x="5006715"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4" name="Freeform 338">
              <a:extLst>
                <a:ext uri="{FF2B5EF4-FFF2-40B4-BE49-F238E27FC236}">
                  <a16:creationId xmlns:a16="http://schemas.microsoft.com/office/drawing/2014/main" id="{4E708AB7-3BBD-4E60-972C-CFD2F2B9F815}"/>
                </a:ext>
              </a:extLst>
            </p:cNvPr>
            <p:cNvSpPr>
              <a:spLocks/>
            </p:cNvSpPr>
            <p:nvPr/>
          </p:nvSpPr>
          <p:spPr bwMode="auto">
            <a:xfrm>
              <a:off x="492701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5" name="Freeform 338">
              <a:extLst>
                <a:ext uri="{FF2B5EF4-FFF2-40B4-BE49-F238E27FC236}">
                  <a16:creationId xmlns:a16="http://schemas.microsoft.com/office/drawing/2014/main" id="{90163F77-4F14-4376-B781-502414EA707C}"/>
                </a:ext>
              </a:extLst>
            </p:cNvPr>
            <p:cNvSpPr>
              <a:spLocks/>
            </p:cNvSpPr>
            <p:nvPr/>
          </p:nvSpPr>
          <p:spPr bwMode="auto">
            <a:xfrm>
              <a:off x="4847322"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6" name="Freeform 338">
              <a:extLst>
                <a:ext uri="{FF2B5EF4-FFF2-40B4-BE49-F238E27FC236}">
                  <a16:creationId xmlns:a16="http://schemas.microsoft.com/office/drawing/2014/main" id="{FD191094-DD1A-412A-AC24-12022A81A0F4}"/>
                </a:ext>
              </a:extLst>
            </p:cNvPr>
            <p:cNvSpPr>
              <a:spLocks/>
            </p:cNvSpPr>
            <p:nvPr/>
          </p:nvSpPr>
          <p:spPr bwMode="auto">
            <a:xfrm>
              <a:off x="4767625"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7" name="Freeform 338">
              <a:extLst>
                <a:ext uri="{FF2B5EF4-FFF2-40B4-BE49-F238E27FC236}">
                  <a16:creationId xmlns:a16="http://schemas.microsoft.com/office/drawing/2014/main" id="{58C68B86-98E1-4D40-A43F-9246151280AE}"/>
                </a:ext>
              </a:extLst>
            </p:cNvPr>
            <p:cNvSpPr>
              <a:spLocks/>
            </p:cNvSpPr>
            <p:nvPr/>
          </p:nvSpPr>
          <p:spPr bwMode="auto">
            <a:xfrm>
              <a:off x="4687927"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8" name="Freeform 338">
              <a:extLst>
                <a:ext uri="{FF2B5EF4-FFF2-40B4-BE49-F238E27FC236}">
                  <a16:creationId xmlns:a16="http://schemas.microsoft.com/office/drawing/2014/main" id="{3802E6B4-DE06-4AC7-9FA6-3DD1F2404913}"/>
                </a:ext>
              </a:extLst>
            </p:cNvPr>
            <p:cNvSpPr>
              <a:spLocks/>
            </p:cNvSpPr>
            <p:nvPr/>
          </p:nvSpPr>
          <p:spPr bwMode="auto">
            <a:xfrm>
              <a:off x="4608230"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79" name="Freeform 338">
              <a:extLst>
                <a:ext uri="{FF2B5EF4-FFF2-40B4-BE49-F238E27FC236}">
                  <a16:creationId xmlns:a16="http://schemas.microsoft.com/office/drawing/2014/main" id="{A0516567-090B-4E60-9DED-CC5D40E15B80}"/>
                </a:ext>
              </a:extLst>
            </p:cNvPr>
            <p:cNvSpPr>
              <a:spLocks/>
            </p:cNvSpPr>
            <p:nvPr/>
          </p:nvSpPr>
          <p:spPr bwMode="auto">
            <a:xfrm>
              <a:off x="4528533"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0" name="Freeform 338">
              <a:extLst>
                <a:ext uri="{FF2B5EF4-FFF2-40B4-BE49-F238E27FC236}">
                  <a16:creationId xmlns:a16="http://schemas.microsoft.com/office/drawing/2014/main" id="{5528F308-9A2E-4D61-8235-5D1871540101}"/>
                </a:ext>
              </a:extLst>
            </p:cNvPr>
            <p:cNvSpPr>
              <a:spLocks/>
            </p:cNvSpPr>
            <p:nvPr/>
          </p:nvSpPr>
          <p:spPr bwMode="auto">
            <a:xfrm>
              <a:off x="4448836"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1" name="Freeform 338">
              <a:extLst>
                <a:ext uri="{FF2B5EF4-FFF2-40B4-BE49-F238E27FC236}">
                  <a16:creationId xmlns:a16="http://schemas.microsoft.com/office/drawing/2014/main" id="{BC4456AD-F770-416D-8051-477319062118}"/>
                </a:ext>
              </a:extLst>
            </p:cNvPr>
            <p:cNvSpPr>
              <a:spLocks/>
            </p:cNvSpPr>
            <p:nvPr/>
          </p:nvSpPr>
          <p:spPr bwMode="auto">
            <a:xfrm>
              <a:off x="4369138"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2" name="Freeform 338">
              <a:extLst>
                <a:ext uri="{FF2B5EF4-FFF2-40B4-BE49-F238E27FC236}">
                  <a16:creationId xmlns:a16="http://schemas.microsoft.com/office/drawing/2014/main" id="{09F2253D-792B-4E42-9E83-0B799C208084}"/>
                </a:ext>
              </a:extLst>
            </p:cNvPr>
            <p:cNvSpPr>
              <a:spLocks/>
            </p:cNvSpPr>
            <p:nvPr/>
          </p:nvSpPr>
          <p:spPr bwMode="auto">
            <a:xfrm>
              <a:off x="4289442"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3" name="Freeform 338">
              <a:extLst>
                <a:ext uri="{FF2B5EF4-FFF2-40B4-BE49-F238E27FC236}">
                  <a16:creationId xmlns:a16="http://schemas.microsoft.com/office/drawing/2014/main" id="{9A866CF3-45F0-4A34-99F3-C29F3437F10E}"/>
                </a:ext>
              </a:extLst>
            </p:cNvPr>
            <p:cNvSpPr>
              <a:spLocks/>
            </p:cNvSpPr>
            <p:nvPr/>
          </p:nvSpPr>
          <p:spPr bwMode="auto">
            <a:xfrm>
              <a:off x="4209745"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4" name="Freeform 338">
              <a:extLst>
                <a:ext uri="{FF2B5EF4-FFF2-40B4-BE49-F238E27FC236}">
                  <a16:creationId xmlns:a16="http://schemas.microsoft.com/office/drawing/2014/main" id="{1EC93373-D877-4DFB-A2E3-233BA23F7E20}"/>
                </a:ext>
              </a:extLst>
            </p:cNvPr>
            <p:cNvSpPr>
              <a:spLocks/>
            </p:cNvSpPr>
            <p:nvPr/>
          </p:nvSpPr>
          <p:spPr bwMode="auto">
            <a:xfrm>
              <a:off x="4130048"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5" name="Freeform 338">
              <a:extLst>
                <a:ext uri="{FF2B5EF4-FFF2-40B4-BE49-F238E27FC236}">
                  <a16:creationId xmlns:a16="http://schemas.microsoft.com/office/drawing/2014/main" id="{A3883EF2-857F-4D6C-A3AB-71AFB6D94D5D}"/>
                </a:ext>
              </a:extLst>
            </p:cNvPr>
            <p:cNvSpPr>
              <a:spLocks/>
            </p:cNvSpPr>
            <p:nvPr/>
          </p:nvSpPr>
          <p:spPr bwMode="auto">
            <a:xfrm>
              <a:off x="4050351"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6" name="Freeform 338">
              <a:extLst>
                <a:ext uri="{FF2B5EF4-FFF2-40B4-BE49-F238E27FC236}">
                  <a16:creationId xmlns:a16="http://schemas.microsoft.com/office/drawing/2014/main" id="{0D05F67B-6EDA-4794-91D0-F2577181D695}"/>
                </a:ext>
              </a:extLst>
            </p:cNvPr>
            <p:cNvSpPr>
              <a:spLocks/>
            </p:cNvSpPr>
            <p:nvPr/>
          </p:nvSpPr>
          <p:spPr bwMode="auto">
            <a:xfrm>
              <a:off x="3970654"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7" name="Freeform 338">
              <a:extLst>
                <a:ext uri="{FF2B5EF4-FFF2-40B4-BE49-F238E27FC236}">
                  <a16:creationId xmlns:a16="http://schemas.microsoft.com/office/drawing/2014/main" id="{7CD3C32F-7825-470F-9DCF-6CB165631964}"/>
                </a:ext>
              </a:extLst>
            </p:cNvPr>
            <p:cNvSpPr>
              <a:spLocks/>
            </p:cNvSpPr>
            <p:nvPr/>
          </p:nvSpPr>
          <p:spPr bwMode="auto">
            <a:xfrm>
              <a:off x="3890956" y="279007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8" name="Freeform 338">
              <a:extLst>
                <a:ext uri="{FF2B5EF4-FFF2-40B4-BE49-F238E27FC236}">
                  <a16:creationId xmlns:a16="http://schemas.microsoft.com/office/drawing/2014/main" id="{832F1A35-F871-4E68-B4D9-F76423F83498}"/>
                </a:ext>
              </a:extLst>
            </p:cNvPr>
            <p:cNvSpPr>
              <a:spLocks/>
            </p:cNvSpPr>
            <p:nvPr/>
          </p:nvSpPr>
          <p:spPr bwMode="auto">
            <a:xfrm flipV="1">
              <a:off x="5644291"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89" name="Freeform 338">
              <a:extLst>
                <a:ext uri="{FF2B5EF4-FFF2-40B4-BE49-F238E27FC236}">
                  <a16:creationId xmlns:a16="http://schemas.microsoft.com/office/drawing/2014/main" id="{805EC9CE-E67A-4BE5-B0F5-ECA8BC481983}"/>
                </a:ext>
              </a:extLst>
            </p:cNvPr>
            <p:cNvSpPr>
              <a:spLocks/>
            </p:cNvSpPr>
            <p:nvPr/>
          </p:nvSpPr>
          <p:spPr bwMode="auto">
            <a:xfrm flipV="1">
              <a:off x="5564595"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0" name="Freeform 338">
              <a:extLst>
                <a:ext uri="{FF2B5EF4-FFF2-40B4-BE49-F238E27FC236}">
                  <a16:creationId xmlns:a16="http://schemas.microsoft.com/office/drawing/2014/main" id="{B9BF940C-36B1-4C44-89C0-DF55BFC23B68}"/>
                </a:ext>
              </a:extLst>
            </p:cNvPr>
            <p:cNvSpPr>
              <a:spLocks/>
            </p:cNvSpPr>
            <p:nvPr/>
          </p:nvSpPr>
          <p:spPr bwMode="auto">
            <a:xfrm flipV="1">
              <a:off x="5484898"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1" name="Freeform 338">
              <a:extLst>
                <a:ext uri="{FF2B5EF4-FFF2-40B4-BE49-F238E27FC236}">
                  <a16:creationId xmlns:a16="http://schemas.microsoft.com/office/drawing/2014/main" id="{85BC1FB2-1C45-4D83-BC88-9C0AB1DBC169}"/>
                </a:ext>
              </a:extLst>
            </p:cNvPr>
            <p:cNvSpPr>
              <a:spLocks/>
            </p:cNvSpPr>
            <p:nvPr/>
          </p:nvSpPr>
          <p:spPr bwMode="auto">
            <a:xfrm flipV="1">
              <a:off x="5405200"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2" name="Freeform 338">
              <a:extLst>
                <a:ext uri="{FF2B5EF4-FFF2-40B4-BE49-F238E27FC236}">
                  <a16:creationId xmlns:a16="http://schemas.microsoft.com/office/drawing/2014/main" id="{4906C9C8-64B2-4FE1-9D73-F344F40C3712}"/>
                </a:ext>
              </a:extLst>
            </p:cNvPr>
            <p:cNvSpPr>
              <a:spLocks/>
            </p:cNvSpPr>
            <p:nvPr/>
          </p:nvSpPr>
          <p:spPr bwMode="auto">
            <a:xfrm flipV="1">
              <a:off x="5325502"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3" name="Freeform 338">
              <a:extLst>
                <a:ext uri="{FF2B5EF4-FFF2-40B4-BE49-F238E27FC236}">
                  <a16:creationId xmlns:a16="http://schemas.microsoft.com/office/drawing/2014/main" id="{A5967971-4B4C-424A-978B-D4137B40C1C5}"/>
                </a:ext>
              </a:extLst>
            </p:cNvPr>
            <p:cNvSpPr>
              <a:spLocks/>
            </p:cNvSpPr>
            <p:nvPr/>
          </p:nvSpPr>
          <p:spPr bwMode="auto">
            <a:xfrm flipV="1">
              <a:off x="5245806"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4" name="Freeform 338">
              <a:extLst>
                <a:ext uri="{FF2B5EF4-FFF2-40B4-BE49-F238E27FC236}">
                  <a16:creationId xmlns:a16="http://schemas.microsoft.com/office/drawing/2014/main" id="{0EF9CBCD-F334-4A9D-AC2D-8393CC7AA8C9}"/>
                </a:ext>
              </a:extLst>
            </p:cNvPr>
            <p:cNvSpPr>
              <a:spLocks/>
            </p:cNvSpPr>
            <p:nvPr/>
          </p:nvSpPr>
          <p:spPr bwMode="auto">
            <a:xfrm flipV="1">
              <a:off x="5166109"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5" name="Freeform 338">
              <a:extLst>
                <a:ext uri="{FF2B5EF4-FFF2-40B4-BE49-F238E27FC236}">
                  <a16:creationId xmlns:a16="http://schemas.microsoft.com/office/drawing/2014/main" id="{9AA0013C-A533-4547-8EF6-260D422E1E5B}"/>
                </a:ext>
              </a:extLst>
            </p:cNvPr>
            <p:cNvSpPr>
              <a:spLocks/>
            </p:cNvSpPr>
            <p:nvPr/>
          </p:nvSpPr>
          <p:spPr bwMode="auto">
            <a:xfrm flipV="1">
              <a:off x="5086412"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6" name="Freeform 338">
              <a:extLst>
                <a:ext uri="{FF2B5EF4-FFF2-40B4-BE49-F238E27FC236}">
                  <a16:creationId xmlns:a16="http://schemas.microsoft.com/office/drawing/2014/main" id="{DF92C814-0832-4274-91E1-CC8CC0CD9A5E}"/>
                </a:ext>
              </a:extLst>
            </p:cNvPr>
            <p:cNvSpPr>
              <a:spLocks/>
            </p:cNvSpPr>
            <p:nvPr/>
          </p:nvSpPr>
          <p:spPr bwMode="auto">
            <a:xfrm flipV="1">
              <a:off x="5006715"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7" name="Freeform 338">
              <a:extLst>
                <a:ext uri="{FF2B5EF4-FFF2-40B4-BE49-F238E27FC236}">
                  <a16:creationId xmlns:a16="http://schemas.microsoft.com/office/drawing/2014/main" id="{62FED130-8CF9-4F7A-919E-3DEB94DC1B8E}"/>
                </a:ext>
              </a:extLst>
            </p:cNvPr>
            <p:cNvSpPr>
              <a:spLocks/>
            </p:cNvSpPr>
            <p:nvPr/>
          </p:nvSpPr>
          <p:spPr bwMode="auto">
            <a:xfrm flipV="1">
              <a:off x="4927017"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8" name="Freeform 338">
              <a:extLst>
                <a:ext uri="{FF2B5EF4-FFF2-40B4-BE49-F238E27FC236}">
                  <a16:creationId xmlns:a16="http://schemas.microsoft.com/office/drawing/2014/main" id="{DE784BF5-C025-4FCA-BB8A-D72527772449}"/>
                </a:ext>
              </a:extLst>
            </p:cNvPr>
            <p:cNvSpPr>
              <a:spLocks/>
            </p:cNvSpPr>
            <p:nvPr/>
          </p:nvSpPr>
          <p:spPr bwMode="auto">
            <a:xfrm flipV="1">
              <a:off x="4847322"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499" name="Freeform 338">
              <a:extLst>
                <a:ext uri="{FF2B5EF4-FFF2-40B4-BE49-F238E27FC236}">
                  <a16:creationId xmlns:a16="http://schemas.microsoft.com/office/drawing/2014/main" id="{68EAC7BC-FC97-4060-BEFE-5145663AD606}"/>
                </a:ext>
              </a:extLst>
            </p:cNvPr>
            <p:cNvSpPr>
              <a:spLocks/>
            </p:cNvSpPr>
            <p:nvPr/>
          </p:nvSpPr>
          <p:spPr bwMode="auto">
            <a:xfrm flipV="1">
              <a:off x="4767625"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0" name="Freeform 338">
              <a:extLst>
                <a:ext uri="{FF2B5EF4-FFF2-40B4-BE49-F238E27FC236}">
                  <a16:creationId xmlns:a16="http://schemas.microsoft.com/office/drawing/2014/main" id="{03F0534D-BD8A-45D4-98B5-4242199A3070}"/>
                </a:ext>
              </a:extLst>
            </p:cNvPr>
            <p:cNvSpPr>
              <a:spLocks/>
            </p:cNvSpPr>
            <p:nvPr/>
          </p:nvSpPr>
          <p:spPr bwMode="auto">
            <a:xfrm flipV="1">
              <a:off x="4687927"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1" name="Freeform 338">
              <a:extLst>
                <a:ext uri="{FF2B5EF4-FFF2-40B4-BE49-F238E27FC236}">
                  <a16:creationId xmlns:a16="http://schemas.microsoft.com/office/drawing/2014/main" id="{E89E32DB-DF61-4EF5-A451-29BCF7CBC182}"/>
                </a:ext>
              </a:extLst>
            </p:cNvPr>
            <p:cNvSpPr>
              <a:spLocks/>
            </p:cNvSpPr>
            <p:nvPr/>
          </p:nvSpPr>
          <p:spPr bwMode="auto">
            <a:xfrm flipV="1">
              <a:off x="4608230"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2" name="Freeform 338">
              <a:extLst>
                <a:ext uri="{FF2B5EF4-FFF2-40B4-BE49-F238E27FC236}">
                  <a16:creationId xmlns:a16="http://schemas.microsoft.com/office/drawing/2014/main" id="{4C21BFA8-332C-484E-B5E2-4607069FFFBB}"/>
                </a:ext>
              </a:extLst>
            </p:cNvPr>
            <p:cNvSpPr>
              <a:spLocks/>
            </p:cNvSpPr>
            <p:nvPr/>
          </p:nvSpPr>
          <p:spPr bwMode="auto">
            <a:xfrm flipV="1">
              <a:off x="4528533"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3" name="Freeform 338">
              <a:extLst>
                <a:ext uri="{FF2B5EF4-FFF2-40B4-BE49-F238E27FC236}">
                  <a16:creationId xmlns:a16="http://schemas.microsoft.com/office/drawing/2014/main" id="{76E50C33-E6A8-4FDC-B281-9AC947B695BB}"/>
                </a:ext>
              </a:extLst>
            </p:cNvPr>
            <p:cNvSpPr>
              <a:spLocks/>
            </p:cNvSpPr>
            <p:nvPr/>
          </p:nvSpPr>
          <p:spPr bwMode="auto">
            <a:xfrm flipV="1">
              <a:off x="4448836"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4" name="Freeform 338">
              <a:extLst>
                <a:ext uri="{FF2B5EF4-FFF2-40B4-BE49-F238E27FC236}">
                  <a16:creationId xmlns:a16="http://schemas.microsoft.com/office/drawing/2014/main" id="{B13BFA8B-5A08-485F-A945-4B8310D2A139}"/>
                </a:ext>
              </a:extLst>
            </p:cNvPr>
            <p:cNvSpPr>
              <a:spLocks/>
            </p:cNvSpPr>
            <p:nvPr/>
          </p:nvSpPr>
          <p:spPr bwMode="auto">
            <a:xfrm flipV="1">
              <a:off x="4369139"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5" name="Freeform 338">
              <a:extLst>
                <a:ext uri="{FF2B5EF4-FFF2-40B4-BE49-F238E27FC236}">
                  <a16:creationId xmlns:a16="http://schemas.microsoft.com/office/drawing/2014/main" id="{080939B9-888A-4750-8569-397AB65D9C9E}"/>
                </a:ext>
              </a:extLst>
            </p:cNvPr>
            <p:cNvSpPr>
              <a:spLocks/>
            </p:cNvSpPr>
            <p:nvPr/>
          </p:nvSpPr>
          <p:spPr bwMode="auto">
            <a:xfrm flipV="1">
              <a:off x="4289442"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6" name="Freeform 338">
              <a:extLst>
                <a:ext uri="{FF2B5EF4-FFF2-40B4-BE49-F238E27FC236}">
                  <a16:creationId xmlns:a16="http://schemas.microsoft.com/office/drawing/2014/main" id="{548F1E25-1005-41EF-9B68-71E0EA15B13A}"/>
                </a:ext>
              </a:extLst>
            </p:cNvPr>
            <p:cNvSpPr>
              <a:spLocks/>
            </p:cNvSpPr>
            <p:nvPr/>
          </p:nvSpPr>
          <p:spPr bwMode="auto">
            <a:xfrm flipV="1">
              <a:off x="4209745"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7" name="Freeform 338">
              <a:extLst>
                <a:ext uri="{FF2B5EF4-FFF2-40B4-BE49-F238E27FC236}">
                  <a16:creationId xmlns:a16="http://schemas.microsoft.com/office/drawing/2014/main" id="{BA9A7505-C736-4C27-B9CF-9CBB57D7C4E2}"/>
                </a:ext>
              </a:extLst>
            </p:cNvPr>
            <p:cNvSpPr>
              <a:spLocks/>
            </p:cNvSpPr>
            <p:nvPr/>
          </p:nvSpPr>
          <p:spPr bwMode="auto">
            <a:xfrm flipV="1">
              <a:off x="4130047"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8" name="Freeform 338">
              <a:extLst>
                <a:ext uri="{FF2B5EF4-FFF2-40B4-BE49-F238E27FC236}">
                  <a16:creationId xmlns:a16="http://schemas.microsoft.com/office/drawing/2014/main" id="{40E8BD66-1791-4147-A366-307B6D17207C}"/>
                </a:ext>
              </a:extLst>
            </p:cNvPr>
            <p:cNvSpPr>
              <a:spLocks/>
            </p:cNvSpPr>
            <p:nvPr/>
          </p:nvSpPr>
          <p:spPr bwMode="auto">
            <a:xfrm flipV="1">
              <a:off x="4050351"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09" name="Freeform 338">
              <a:extLst>
                <a:ext uri="{FF2B5EF4-FFF2-40B4-BE49-F238E27FC236}">
                  <a16:creationId xmlns:a16="http://schemas.microsoft.com/office/drawing/2014/main" id="{6AE68F12-5AA5-4265-9493-5013CFB49906}"/>
                </a:ext>
              </a:extLst>
            </p:cNvPr>
            <p:cNvSpPr>
              <a:spLocks/>
            </p:cNvSpPr>
            <p:nvPr/>
          </p:nvSpPr>
          <p:spPr bwMode="auto">
            <a:xfrm flipV="1">
              <a:off x="3970653"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0" name="Freeform 338">
              <a:extLst>
                <a:ext uri="{FF2B5EF4-FFF2-40B4-BE49-F238E27FC236}">
                  <a16:creationId xmlns:a16="http://schemas.microsoft.com/office/drawing/2014/main" id="{D5F43C38-ACC6-4BC6-A53A-57938E70FBDC}"/>
                </a:ext>
              </a:extLst>
            </p:cNvPr>
            <p:cNvSpPr>
              <a:spLocks/>
            </p:cNvSpPr>
            <p:nvPr/>
          </p:nvSpPr>
          <p:spPr bwMode="auto">
            <a:xfrm flipV="1">
              <a:off x="3890956" y="253469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1" name="Freeform 234">
              <a:extLst>
                <a:ext uri="{FF2B5EF4-FFF2-40B4-BE49-F238E27FC236}">
                  <a16:creationId xmlns:a16="http://schemas.microsoft.com/office/drawing/2014/main" id="{27445AC9-06CC-405E-97A8-C4DA9704345A}"/>
                </a:ext>
              </a:extLst>
            </p:cNvPr>
            <p:cNvSpPr>
              <a:spLocks/>
            </p:cNvSpPr>
            <p:nvPr/>
          </p:nvSpPr>
          <p:spPr bwMode="auto">
            <a:xfrm>
              <a:off x="6779499" y="2714990"/>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2" name="Freeform 235">
              <a:extLst>
                <a:ext uri="{FF2B5EF4-FFF2-40B4-BE49-F238E27FC236}">
                  <a16:creationId xmlns:a16="http://schemas.microsoft.com/office/drawing/2014/main" id="{05695F16-A8CE-4AB6-BD72-F1765037F626}"/>
                </a:ext>
              </a:extLst>
            </p:cNvPr>
            <p:cNvSpPr>
              <a:spLocks/>
            </p:cNvSpPr>
            <p:nvPr/>
          </p:nvSpPr>
          <p:spPr bwMode="auto">
            <a:xfrm>
              <a:off x="6811648" y="2714990"/>
              <a:ext cx="27203" cy="89924"/>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10478 w 5"/>
                <a:gd name="T13" fmla="*/ 21167 h 18"/>
                <a:gd name="T14" fmla="*/ 10478 w 5"/>
                <a:gd name="T15" fmla="*/ 17639 h 18"/>
                <a:gd name="T16" fmla="*/ 6985 w 5"/>
                <a:gd name="T17" fmla="*/ 10583 h 18"/>
                <a:gd name="T18" fmla="*/ 3493 w 5"/>
                <a:gd name="T19" fmla="*/ 10583 h 18"/>
                <a:gd name="T20" fmla="*/ 6985 w 5"/>
                <a:gd name="T21" fmla="*/ 0 h 18"/>
                <a:gd name="T22" fmla="*/ 10478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3" name="Freeform 237">
              <a:extLst>
                <a:ext uri="{FF2B5EF4-FFF2-40B4-BE49-F238E27FC236}">
                  <a16:creationId xmlns:a16="http://schemas.microsoft.com/office/drawing/2014/main" id="{FABB723F-60FB-4978-A828-EE860506DF96}"/>
                </a:ext>
              </a:extLst>
            </p:cNvPr>
            <p:cNvSpPr>
              <a:spLocks/>
            </p:cNvSpPr>
            <p:nvPr/>
          </p:nvSpPr>
          <p:spPr bwMode="auto">
            <a:xfrm>
              <a:off x="6779499" y="2600338"/>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4" name="Freeform 238">
              <a:extLst>
                <a:ext uri="{FF2B5EF4-FFF2-40B4-BE49-F238E27FC236}">
                  <a16:creationId xmlns:a16="http://schemas.microsoft.com/office/drawing/2014/main" id="{D3534884-608A-4564-B77A-7B88ED45D1E0}"/>
                </a:ext>
              </a:extLst>
            </p:cNvPr>
            <p:cNvSpPr>
              <a:spLocks/>
            </p:cNvSpPr>
            <p:nvPr/>
          </p:nvSpPr>
          <p:spPr bwMode="auto">
            <a:xfrm>
              <a:off x="6811648" y="2600338"/>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10478 w 5"/>
                <a:gd name="T13" fmla="*/ 42582 h 17"/>
                <a:gd name="T14" fmla="*/ 10478 w 5"/>
                <a:gd name="T15" fmla="*/ 46131 h 17"/>
                <a:gd name="T16" fmla="*/ 6985 w 5"/>
                <a:gd name="T17" fmla="*/ 49679 h 17"/>
                <a:gd name="T18" fmla="*/ 3493 w 5"/>
                <a:gd name="T19" fmla="*/ 53228 h 17"/>
                <a:gd name="T20" fmla="*/ 6985 w 5"/>
                <a:gd name="T21" fmla="*/ 60325 h 17"/>
                <a:gd name="T22" fmla="*/ 10478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5" name="Freeform 240">
              <a:extLst>
                <a:ext uri="{FF2B5EF4-FFF2-40B4-BE49-F238E27FC236}">
                  <a16:creationId xmlns:a16="http://schemas.microsoft.com/office/drawing/2014/main" id="{DEF19015-2213-4E78-810D-B22AB57BA779}"/>
                </a:ext>
              </a:extLst>
            </p:cNvPr>
            <p:cNvSpPr>
              <a:spLocks/>
            </p:cNvSpPr>
            <p:nvPr/>
          </p:nvSpPr>
          <p:spPr bwMode="auto">
            <a:xfrm>
              <a:off x="6702842" y="2714990"/>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6" name="Freeform 241">
              <a:extLst>
                <a:ext uri="{FF2B5EF4-FFF2-40B4-BE49-F238E27FC236}">
                  <a16:creationId xmlns:a16="http://schemas.microsoft.com/office/drawing/2014/main" id="{89B12C1D-B4A6-47EE-AE28-028A2D89EB43}"/>
                </a:ext>
              </a:extLst>
            </p:cNvPr>
            <p:cNvSpPr>
              <a:spLocks/>
            </p:cNvSpPr>
            <p:nvPr/>
          </p:nvSpPr>
          <p:spPr bwMode="auto">
            <a:xfrm>
              <a:off x="6734989" y="2714990"/>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7" name="Freeform 243">
              <a:extLst>
                <a:ext uri="{FF2B5EF4-FFF2-40B4-BE49-F238E27FC236}">
                  <a16:creationId xmlns:a16="http://schemas.microsoft.com/office/drawing/2014/main" id="{3B730372-2F7D-4839-B425-2DECCB1FD642}"/>
                </a:ext>
              </a:extLst>
            </p:cNvPr>
            <p:cNvSpPr>
              <a:spLocks/>
            </p:cNvSpPr>
            <p:nvPr/>
          </p:nvSpPr>
          <p:spPr bwMode="auto">
            <a:xfrm>
              <a:off x="6702842" y="2600338"/>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8" name="Freeform 244">
              <a:extLst>
                <a:ext uri="{FF2B5EF4-FFF2-40B4-BE49-F238E27FC236}">
                  <a16:creationId xmlns:a16="http://schemas.microsoft.com/office/drawing/2014/main" id="{92602D8C-61E7-41A0-AB2C-B5FC9DD173B5}"/>
                </a:ext>
              </a:extLst>
            </p:cNvPr>
            <p:cNvSpPr>
              <a:spLocks/>
            </p:cNvSpPr>
            <p:nvPr/>
          </p:nvSpPr>
          <p:spPr bwMode="auto">
            <a:xfrm>
              <a:off x="6734989" y="2600338"/>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19" name="Freeform 246">
              <a:extLst>
                <a:ext uri="{FF2B5EF4-FFF2-40B4-BE49-F238E27FC236}">
                  <a16:creationId xmlns:a16="http://schemas.microsoft.com/office/drawing/2014/main" id="{D415E193-1728-4125-BCC3-F0419FDA1AA1}"/>
                </a:ext>
              </a:extLst>
            </p:cNvPr>
            <p:cNvSpPr>
              <a:spLocks/>
            </p:cNvSpPr>
            <p:nvPr/>
          </p:nvSpPr>
          <p:spPr bwMode="auto">
            <a:xfrm>
              <a:off x="6621235" y="2714990"/>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0" name="Freeform 247">
              <a:extLst>
                <a:ext uri="{FF2B5EF4-FFF2-40B4-BE49-F238E27FC236}">
                  <a16:creationId xmlns:a16="http://schemas.microsoft.com/office/drawing/2014/main" id="{0EE21079-9070-4FA8-917E-1224E90773F6}"/>
                </a:ext>
              </a:extLst>
            </p:cNvPr>
            <p:cNvSpPr>
              <a:spLocks/>
            </p:cNvSpPr>
            <p:nvPr/>
          </p:nvSpPr>
          <p:spPr bwMode="auto">
            <a:xfrm>
              <a:off x="6653383" y="2714990"/>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1" name="Freeform 249">
              <a:extLst>
                <a:ext uri="{FF2B5EF4-FFF2-40B4-BE49-F238E27FC236}">
                  <a16:creationId xmlns:a16="http://schemas.microsoft.com/office/drawing/2014/main" id="{3722890E-DFDE-4882-BD49-C2B42D649C91}"/>
                </a:ext>
              </a:extLst>
            </p:cNvPr>
            <p:cNvSpPr>
              <a:spLocks/>
            </p:cNvSpPr>
            <p:nvPr/>
          </p:nvSpPr>
          <p:spPr bwMode="auto">
            <a:xfrm>
              <a:off x="6621235" y="2600338"/>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2" name="Freeform 250">
              <a:extLst>
                <a:ext uri="{FF2B5EF4-FFF2-40B4-BE49-F238E27FC236}">
                  <a16:creationId xmlns:a16="http://schemas.microsoft.com/office/drawing/2014/main" id="{EA61C2FC-6708-458D-A0FB-FAEC9E1524F6}"/>
                </a:ext>
              </a:extLst>
            </p:cNvPr>
            <p:cNvSpPr>
              <a:spLocks/>
            </p:cNvSpPr>
            <p:nvPr/>
          </p:nvSpPr>
          <p:spPr bwMode="auto">
            <a:xfrm>
              <a:off x="6653383" y="2600338"/>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3" name="Freeform 252">
              <a:extLst>
                <a:ext uri="{FF2B5EF4-FFF2-40B4-BE49-F238E27FC236}">
                  <a16:creationId xmlns:a16="http://schemas.microsoft.com/office/drawing/2014/main" id="{46363D9E-D849-4529-99A9-3C5D137D53DE}"/>
                </a:ext>
              </a:extLst>
            </p:cNvPr>
            <p:cNvSpPr>
              <a:spLocks/>
            </p:cNvSpPr>
            <p:nvPr/>
          </p:nvSpPr>
          <p:spPr bwMode="auto">
            <a:xfrm>
              <a:off x="6544576" y="2714990"/>
              <a:ext cx="22257" cy="89924"/>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4" name="Freeform 253">
              <a:extLst>
                <a:ext uri="{FF2B5EF4-FFF2-40B4-BE49-F238E27FC236}">
                  <a16:creationId xmlns:a16="http://schemas.microsoft.com/office/drawing/2014/main" id="{3A158711-8F6C-468D-BEAB-F78C2A621799}"/>
                </a:ext>
              </a:extLst>
            </p:cNvPr>
            <p:cNvSpPr>
              <a:spLocks/>
            </p:cNvSpPr>
            <p:nvPr/>
          </p:nvSpPr>
          <p:spPr bwMode="auto">
            <a:xfrm>
              <a:off x="6576723" y="2714990"/>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5" name="Freeform 255">
              <a:extLst>
                <a:ext uri="{FF2B5EF4-FFF2-40B4-BE49-F238E27FC236}">
                  <a16:creationId xmlns:a16="http://schemas.microsoft.com/office/drawing/2014/main" id="{575296C4-7177-4D1E-BCFD-746899FEBA4B}"/>
                </a:ext>
              </a:extLst>
            </p:cNvPr>
            <p:cNvSpPr>
              <a:spLocks/>
            </p:cNvSpPr>
            <p:nvPr/>
          </p:nvSpPr>
          <p:spPr bwMode="auto">
            <a:xfrm>
              <a:off x="6544576" y="2600338"/>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6" name="Freeform 256">
              <a:extLst>
                <a:ext uri="{FF2B5EF4-FFF2-40B4-BE49-F238E27FC236}">
                  <a16:creationId xmlns:a16="http://schemas.microsoft.com/office/drawing/2014/main" id="{1A92FFFB-B552-4B7E-981F-6726BF3DCDFD}"/>
                </a:ext>
              </a:extLst>
            </p:cNvPr>
            <p:cNvSpPr>
              <a:spLocks/>
            </p:cNvSpPr>
            <p:nvPr/>
          </p:nvSpPr>
          <p:spPr bwMode="auto">
            <a:xfrm>
              <a:off x="6576723" y="2600338"/>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7" name="Freeform 258">
              <a:extLst>
                <a:ext uri="{FF2B5EF4-FFF2-40B4-BE49-F238E27FC236}">
                  <a16:creationId xmlns:a16="http://schemas.microsoft.com/office/drawing/2014/main" id="{E9325BB5-3310-4C81-967E-3D98974574BF}"/>
                </a:ext>
              </a:extLst>
            </p:cNvPr>
            <p:cNvSpPr>
              <a:spLocks/>
            </p:cNvSpPr>
            <p:nvPr/>
          </p:nvSpPr>
          <p:spPr bwMode="auto">
            <a:xfrm>
              <a:off x="6462970" y="2714990"/>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8" name="Freeform 259">
              <a:extLst>
                <a:ext uri="{FF2B5EF4-FFF2-40B4-BE49-F238E27FC236}">
                  <a16:creationId xmlns:a16="http://schemas.microsoft.com/office/drawing/2014/main" id="{C387C59F-6499-4338-8A18-22910E83EFCA}"/>
                </a:ext>
              </a:extLst>
            </p:cNvPr>
            <p:cNvSpPr>
              <a:spLocks/>
            </p:cNvSpPr>
            <p:nvPr/>
          </p:nvSpPr>
          <p:spPr bwMode="auto">
            <a:xfrm>
              <a:off x="6495119" y="2714990"/>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29" name="Freeform 261">
              <a:extLst>
                <a:ext uri="{FF2B5EF4-FFF2-40B4-BE49-F238E27FC236}">
                  <a16:creationId xmlns:a16="http://schemas.microsoft.com/office/drawing/2014/main" id="{B35F7F83-21BA-40DA-AD71-47388585CAB5}"/>
                </a:ext>
              </a:extLst>
            </p:cNvPr>
            <p:cNvSpPr>
              <a:spLocks/>
            </p:cNvSpPr>
            <p:nvPr/>
          </p:nvSpPr>
          <p:spPr bwMode="auto">
            <a:xfrm>
              <a:off x="6462970" y="2600338"/>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0" name="Freeform 262">
              <a:extLst>
                <a:ext uri="{FF2B5EF4-FFF2-40B4-BE49-F238E27FC236}">
                  <a16:creationId xmlns:a16="http://schemas.microsoft.com/office/drawing/2014/main" id="{46338834-22B9-4A98-9486-CED1DF5B3B57}"/>
                </a:ext>
              </a:extLst>
            </p:cNvPr>
            <p:cNvSpPr>
              <a:spLocks/>
            </p:cNvSpPr>
            <p:nvPr/>
          </p:nvSpPr>
          <p:spPr bwMode="auto">
            <a:xfrm>
              <a:off x="6495119" y="2600338"/>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1" name="Freeform 264">
              <a:extLst>
                <a:ext uri="{FF2B5EF4-FFF2-40B4-BE49-F238E27FC236}">
                  <a16:creationId xmlns:a16="http://schemas.microsoft.com/office/drawing/2014/main" id="{A4D0B32D-359D-412A-AE48-552CFCB08376}"/>
                </a:ext>
              </a:extLst>
            </p:cNvPr>
            <p:cNvSpPr>
              <a:spLocks/>
            </p:cNvSpPr>
            <p:nvPr/>
          </p:nvSpPr>
          <p:spPr bwMode="auto">
            <a:xfrm>
              <a:off x="6381367" y="2714990"/>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2" name="Freeform 265">
              <a:extLst>
                <a:ext uri="{FF2B5EF4-FFF2-40B4-BE49-F238E27FC236}">
                  <a16:creationId xmlns:a16="http://schemas.microsoft.com/office/drawing/2014/main" id="{EF426C77-1439-4352-9713-5606400F2616}"/>
                </a:ext>
              </a:extLst>
            </p:cNvPr>
            <p:cNvSpPr>
              <a:spLocks/>
            </p:cNvSpPr>
            <p:nvPr/>
          </p:nvSpPr>
          <p:spPr bwMode="auto">
            <a:xfrm>
              <a:off x="6418460" y="2714990"/>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3" name="Freeform 267">
              <a:extLst>
                <a:ext uri="{FF2B5EF4-FFF2-40B4-BE49-F238E27FC236}">
                  <a16:creationId xmlns:a16="http://schemas.microsoft.com/office/drawing/2014/main" id="{E2FE6A1F-4A24-4598-A29B-BD2F3806FAF5}"/>
                </a:ext>
              </a:extLst>
            </p:cNvPr>
            <p:cNvSpPr>
              <a:spLocks/>
            </p:cNvSpPr>
            <p:nvPr/>
          </p:nvSpPr>
          <p:spPr bwMode="auto">
            <a:xfrm>
              <a:off x="6381367" y="2600338"/>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4" name="Freeform 268">
              <a:extLst>
                <a:ext uri="{FF2B5EF4-FFF2-40B4-BE49-F238E27FC236}">
                  <a16:creationId xmlns:a16="http://schemas.microsoft.com/office/drawing/2014/main" id="{81CD1B0D-58AA-4C13-A4F3-ED6401C5C2B8}"/>
                </a:ext>
              </a:extLst>
            </p:cNvPr>
            <p:cNvSpPr>
              <a:spLocks/>
            </p:cNvSpPr>
            <p:nvPr/>
          </p:nvSpPr>
          <p:spPr bwMode="auto">
            <a:xfrm>
              <a:off x="6418460" y="2600338"/>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5" name="Freeform 270">
              <a:extLst>
                <a:ext uri="{FF2B5EF4-FFF2-40B4-BE49-F238E27FC236}">
                  <a16:creationId xmlns:a16="http://schemas.microsoft.com/office/drawing/2014/main" id="{E5AB0D86-4102-4BC0-A043-3FBE00CE9C48}"/>
                </a:ext>
              </a:extLst>
            </p:cNvPr>
            <p:cNvSpPr>
              <a:spLocks/>
            </p:cNvSpPr>
            <p:nvPr/>
          </p:nvSpPr>
          <p:spPr bwMode="auto">
            <a:xfrm>
              <a:off x="6304706" y="2714990"/>
              <a:ext cx="27203" cy="89924"/>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6985 w 5"/>
                <a:gd name="T11" fmla="*/ 31750 h 18"/>
                <a:gd name="T12" fmla="*/ 6985 w 5"/>
                <a:gd name="T13" fmla="*/ 28222 h 18"/>
                <a:gd name="T14" fmla="*/ 0 w 5"/>
                <a:gd name="T15" fmla="*/ 17639 h 18"/>
                <a:gd name="T16" fmla="*/ 10478 w 5"/>
                <a:gd name="T17" fmla="*/ 3528 h 18"/>
                <a:gd name="T18" fmla="*/ 10478 w 5"/>
                <a:gd name="T19" fmla="*/ 0 h 18"/>
                <a:gd name="T20" fmla="*/ 13970 w 5"/>
                <a:gd name="T21" fmla="*/ 10583 h 18"/>
                <a:gd name="T22" fmla="*/ 10478 w 5"/>
                <a:gd name="T23" fmla="*/ 10583 h 18"/>
                <a:gd name="T24" fmla="*/ 6985 w 5"/>
                <a:gd name="T25" fmla="*/ 17639 h 18"/>
                <a:gd name="T26" fmla="*/ 6985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6" name="Freeform 271">
              <a:extLst>
                <a:ext uri="{FF2B5EF4-FFF2-40B4-BE49-F238E27FC236}">
                  <a16:creationId xmlns:a16="http://schemas.microsoft.com/office/drawing/2014/main" id="{E5BC1D16-450F-4079-9E05-35BA39185A00}"/>
                </a:ext>
              </a:extLst>
            </p:cNvPr>
            <p:cNvSpPr>
              <a:spLocks/>
            </p:cNvSpPr>
            <p:nvPr/>
          </p:nvSpPr>
          <p:spPr bwMode="auto">
            <a:xfrm>
              <a:off x="6336854" y="2714990"/>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7" name="Freeform 273">
              <a:extLst>
                <a:ext uri="{FF2B5EF4-FFF2-40B4-BE49-F238E27FC236}">
                  <a16:creationId xmlns:a16="http://schemas.microsoft.com/office/drawing/2014/main" id="{5C896305-5A92-45CA-A153-C7E17C6B7C8D}"/>
                </a:ext>
              </a:extLst>
            </p:cNvPr>
            <p:cNvSpPr>
              <a:spLocks/>
            </p:cNvSpPr>
            <p:nvPr/>
          </p:nvSpPr>
          <p:spPr bwMode="auto">
            <a:xfrm>
              <a:off x="6304706" y="2600338"/>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6985 w 5"/>
                <a:gd name="T11" fmla="*/ 31937 h 17"/>
                <a:gd name="T12" fmla="*/ 6985 w 5"/>
                <a:gd name="T13" fmla="*/ 31937 h 17"/>
                <a:gd name="T14" fmla="*/ 0 w 5"/>
                <a:gd name="T15" fmla="*/ 46131 h 17"/>
                <a:gd name="T16" fmla="*/ 10478 w 5"/>
                <a:gd name="T17" fmla="*/ 56776 h 17"/>
                <a:gd name="T18" fmla="*/ 10478 w 5"/>
                <a:gd name="T19" fmla="*/ 60325 h 17"/>
                <a:gd name="T20" fmla="*/ 13970 w 5"/>
                <a:gd name="T21" fmla="*/ 53228 h 17"/>
                <a:gd name="T22" fmla="*/ 10478 w 5"/>
                <a:gd name="T23" fmla="*/ 49679 h 17"/>
                <a:gd name="T24" fmla="*/ 6985 w 5"/>
                <a:gd name="T25" fmla="*/ 46131 h 17"/>
                <a:gd name="T26" fmla="*/ 6985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8" name="Freeform 274">
              <a:extLst>
                <a:ext uri="{FF2B5EF4-FFF2-40B4-BE49-F238E27FC236}">
                  <a16:creationId xmlns:a16="http://schemas.microsoft.com/office/drawing/2014/main" id="{5C1B897F-40FF-49F4-A044-F59FE9F788DD}"/>
                </a:ext>
              </a:extLst>
            </p:cNvPr>
            <p:cNvSpPr>
              <a:spLocks/>
            </p:cNvSpPr>
            <p:nvPr/>
          </p:nvSpPr>
          <p:spPr bwMode="auto">
            <a:xfrm>
              <a:off x="6336854" y="2600338"/>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39" name="Freeform 276">
              <a:extLst>
                <a:ext uri="{FF2B5EF4-FFF2-40B4-BE49-F238E27FC236}">
                  <a16:creationId xmlns:a16="http://schemas.microsoft.com/office/drawing/2014/main" id="{3A8E3C44-562F-42EA-9B53-C9B9189715DA}"/>
                </a:ext>
              </a:extLst>
            </p:cNvPr>
            <p:cNvSpPr>
              <a:spLocks/>
            </p:cNvSpPr>
            <p:nvPr/>
          </p:nvSpPr>
          <p:spPr bwMode="auto">
            <a:xfrm>
              <a:off x="6223103" y="2714990"/>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0" name="Freeform 277">
              <a:extLst>
                <a:ext uri="{FF2B5EF4-FFF2-40B4-BE49-F238E27FC236}">
                  <a16:creationId xmlns:a16="http://schemas.microsoft.com/office/drawing/2014/main" id="{6799384D-F114-4633-9D82-A95FBC7D31C2}"/>
                </a:ext>
              </a:extLst>
            </p:cNvPr>
            <p:cNvSpPr>
              <a:spLocks/>
            </p:cNvSpPr>
            <p:nvPr/>
          </p:nvSpPr>
          <p:spPr bwMode="auto">
            <a:xfrm>
              <a:off x="6260195" y="2714990"/>
              <a:ext cx="22257" cy="89924"/>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7144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1" name="Freeform 279">
              <a:extLst>
                <a:ext uri="{FF2B5EF4-FFF2-40B4-BE49-F238E27FC236}">
                  <a16:creationId xmlns:a16="http://schemas.microsoft.com/office/drawing/2014/main" id="{1F21CF93-4F42-42A1-AA58-7EEA8A95E1A8}"/>
                </a:ext>
              </a:extLst>
            </p:cNvPr>
            <p:cNvSpPr>
              <a:spLocks/>
            </p:cNvSpPr>
            <p:nvPr/>
          </p:nvSpPr>
          <p:spPr bwMode="auto">
            <a:xfrm>
              <a:off x="6223103" y="2600338"/>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2" name="Freeform 280">
              <a:extLst>
                <a:ext uri="{FF2B5EF4-FFF2-40B4-BE49-F238E27FC236}">
                  <a16:creationId xmlns:a16="http://schemas.microsoft.com/office/drawing/2014/main" id="{89893827-D69D-43BA-8890-7205BE3AB7BE}"/>
                </a:ext>
              </a:extLst>
            </p:cNvPr>
            <p:cNvSpPr>
              <a:spLocks/>
            </p:cNvSpPr>
            <p:nvPr/>
          </p:nvSpPr>
          <p:spPr bwMode="auto">
            <a:xfrm>
              <a:off x="6260195" y="2600338"/>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7144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3" name="Freeform 282">
              <a:extLst>
                <a:ext uri="{FF2B5EF4-FFF2-40B4-BE49-F238E27FC236}">
                  <a16:creationId xmlns:a16="http://schemas.microsoft.com/office/drawing/2014/main" id="{D31F4D79-3035-4E7D-9EF2-D550F63D2D4E}"/>
                </a:ext>
              </a:extLst>
            </p:cNvPr>
            <p:cNvSpPr>
              <a:spLocks/>
            </p:cNvSpPr>
            <p:nvPr/>
          </p:nvSpPr>
          <p:spPr bwMode="auto">
            <a:xfrm>
              <a:off x="6146442" y="2714990"/>
              <a:ext cx="19783" cy="89924"/>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4" name="Freeform 283">
              <a:extLst>
                <a:ext uri="{FF2B5EF4-FFF2-40B4-BE49-F238E27FC236}">
                  <a16:creationId xmlns:a16="http://schemas.microsoft.com/office/drawing/2014/main" id="{D5057EBB-055D-4DA8-B258-0B1D59A40C7A}"/>
                </a:ext>
              </a:extLst>
            </p:cNvPr>
            <p:cNvSpPr>
              <a:spLocks/>
            </p:cNvSpPr>
            <p:nvPr/>
          </p:nvSpPr>
          <p:spPr bwMode="auto">
            <a:xfrm>
              <a:off x="6178591" y="2714990"/>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5" name="Freeform 285">
              <a:extLst>
                <a:ext uri="{FF2B5EF4-FFF2-40B4-BE49-F238E27FC236}">
                  <a16:creationId xmlns:a16="http://schemas.microsoft.com/office/drawing/2014/main" id="{946498F9-4BBD-48D3-822E-C11A7E015F97}"/>
                </a:ext>
              </a:extLst>
            </p:cNvPr>
            <p:cNvSpPr>
              <a:spLocks/>
            </p:cNvSpPr>
            <p:nvPr/>
          </p:nvSpPr>
          <p:spPr bwMode="auto">
            <a:xfrm>
              <a:off x="6146442" y="2600338"/>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6" name="Freeform 286">
              <a:extLst>
                <a:ext uri="{FF2B5EF4-FFF2-40B4-BE49-F238E27FC236}">
                  <a16:creationId xmlns:a16="http://schemas.microsoft.com/office/drawing/2014/main" id="{94DFED73-D8A3-4353-BC17-6B64D6ADA29F}"/>
                </a:ext>
              </a:extLst>
            </p:cNvPr>
            <p:cNvSpPr>
              <a:spLocks/>
            </p:cNvSpPr>
            <p:nvPr/>
          </p:nvSpPr>
          <p:spPr bwMode="auto">
            <a:xfrm>
              <a:off x="6178591" y="2600338"/>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7" name="Freeform 288">
              <a:extLst>
                <a:ext uri="{FF2B5EF4-FFF2-40B4-BE49-F238E27FC236}">
                  <a16:creationId xmlns:a16="http://schemas.microsoft.com/office/drawing/2014/main" id="{92B24636-FFDD-4AD7-A026-B2F59168D7A8}"/>
                </a:ext>
              </a:extLst>
            </p:cNvPr>
            <p:cNvSpPr>
              <a:spLocks/>
            </p:cNvSpPr>
            <p:nvPr/>
          </p:nvSpPr>
          <p:spPr bwMode="auto">
            <a:xfrm>
              <a:off x="6064838" y="2714990"/>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8" name="Freeform 289">
              <a:extLst>
                <a:ext uri="{FF2B5EF4-FFF2-40B4-BE49-F238E27FC236}">
                  <a16:creationId xmlns:a16="http://schemas.microsoft.com/office/drawing/2014/main" id="{06FA8E8D-A194-4A23-8E5C-3D1C03710F26}"/>
                </a:ext>
              </a:extLst>
            </p:cNvPr>
            <p:cNvSpPr>
              <a:spLocks/>
            </p:cNvSpPr>
            <p:nvPr/>
          </p:nvSpPr>
          <p:spPr bwMode="auto">
            <a:xfrm>
              <a:off x="6096984" y="2714990"/>
              <a:ext cx="27203" cy="89924"/>
            </a:xfrm>
            <a:custGeom>
              <a:avLst/>
              <a:gdLst>
                <a:gd name="T0" fmla="*/ 3493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49" name="Freeform 291">
              <a:extLst>
                <a:ext uri="{FF2B5EF4-FFF2-40B4-BE49-F238E27FC236}">
                  <a16:creationId xmlns:a16="http://schemas.microsoft.com/office/drawing/2014/main" id="{39B7D9A9-2BC7-48D8-8088-ED4F2128215B}"/>
                </a:ext>
              </a:extLst>
            </p:cNvPr>
            <p:cNvSpPr>
              <a:spLocks/>
            </p:cNvSpPr>
            <p:nvPr/>
          </p:nvSpPr>
          <p:spPr bwMode="auto">
            <a:xfrm>
              <a:off x="6064838" y="2600338"/>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0" name="Freeform 292">
              <a:extLst>
                <a:ext uri="{FF2B5EF4-FFF2-40B4-BE49-F238E27FC236}">
                  <a16:creationId xmlns:a16="http://schemas.microsoft.com/office/drawing/2014/main" id="{68FC5F25-0B24-4C1F-BC06-87F2E3CEB0FF}"/>
                </a:ext>
              </a:extLst>
            </p:cNvPr>
            <p:cNvSpPr>
              <a:spLocks/>
            </p:cNvSpPr>
            <p:nvPr/>
          </p:nvSpPr>
          <p:spPr bwMode="auto">
            <a:xfrm>
              <a:off x="6096984" y="2600338"/>
              <a:ext cx="27203" cy="85427"/>
            </a:xfrm>
            <a:custGeom>
              <a:avLst/>
              <a:gdLst>
                <a:gd name="T0" fmla="*/ 3493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1" name="Freeform 294">
              <a:extLst>
                <a:ext uri="{FF2B5EF4-FFF2-40B4-BE49-F238E27FC236}">
                  <a16:creationId xmlns:a16="http://schemas.microsoft.com/office/drawing/2014/main" id="{06DE0988-C8EA-4D12-B844-3637BD7197B7}"/>
                </a:ext>
              </a:extLst>
            </p:cNvPr>
            <p:cNvSpPr>
              <a:spLocks/>
            </p:cNvSpPr>
            <p:nvPr/>
          </p:nvSpPr>
          <p:spPr bwMode="auto">
            <a:xfrm>
              <a:off x="5988178" y="2714990"/>
              <a:ext cx="19783" cy="89924"/>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2" name="Freeform 295">
              <a:extLst>
                <a:ext uri="{FF2B5EF4-FFF2-40B4-BE49-F238E27FC236}">
                  <a16:creationId xmlns:a16="http://schemas.microsoft.com/office/drawing/2014/main" id="{66F7A7A6-B5D6-45BB-A5FD-2B9E6F7A1F86}"/>
                </a:ext>
              </a:extLst>
            </p:cNvPr>
            <p:cNvSpPr>
              <a:spLocks/>
            </p:cNvSpPr>
            <p:nvPr/>
          </p:nvSpPr>
          <p:spPr bwMode="auto">
            <a:xfrm>
              <a:off x="6020326" y="2714990"/>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3" name="Freeform 297">
              <a:extLst>
                <a:ext uri="{FF2B5EF4-FFF2-40B4-BE49-F238E27FC236}">
                  <a16:creationId xmlns:a16="http://schemas.microsoft.com/office/drawing/2014/main" id="{5AFBE11B-61DB-49A9-A09B-4AF222B44807}"/>
                </a:ext>
              </a:extLst>
            </p:cNvPr>
            <p:cNvSpPr>
              <a:spLocks/>
            </p:cNvSpPr>
            <p:nvPr/>
          </p:nvSpPr>
          <p:spPr bwMode="auto">
            <a:xfrm>
              <a:off x="5988178" y="2600338"/>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4" name="Freeform 298">
              <a:extLst>
                <a:ext uri="{FF2B5EF4-FFF2-40B4-BE49-F238E27FC236}">
                  <a16:creationId xmlns:a16="http://schemas.microsoft.com/office/drawing/2014/main" id="{CDD2430C-DC34-466F-9842-84B729D1A127}"/>
                </a:ext>
              </a:extLst>
            </p:cNvPr>
            <p:cNvSpPr>
              <a:spLocks/>
            </p:cNvSpPr>
            <p:nvPr/>
          </p:nvSpPr>
          <p:spPr bwMode="auto">
            <a:xfrm>
              <a:off x="6020326" y="2600338"/>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5" name="Freeform 300">
              <a:extLst>
                <a:ext uri="{FF2B5EF4-FFF2-40B4-BE49-F238E27FC236}">
                  <a16:creationId xmlns:a16="http://schemas.microsoft.com/office/drawing/2014/main" id="{CC4D25D4-92DE-4351-8C8F-2BA4960D0DDA}"/>
                </a:ext>
              </a:extLst>
            </p:cNvPr>
            <p:cNvSpPr>
              <a:spLocks/>
            </p:cNvSpPr>
            <p:nvPr/>
          </p:nvSpPr>
          <p:spPr bwMode="auto">
            <a:xfrm>
              <a:off x="5904101" y="2714990"/>
              <a:ext cx="29675" cy="89924"/>
            </a:xfrm>
            <a:custGeom>
              <a:avLst/>
              <a:gdLst>
                <a:gd name="T0" fmla="*/ 15240 w 5"/>
                <a:gd name="T1" fmla="*/ 63500 h 18"/>
                <a:gd name="T2" fmla="*/ 15240 w 5"/>
                <a:gd name="T3" fmla="*/ 59972 h 18"/>
                <a:gd name="T4" fmla="*/ 1524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7620 w 5"/>
                <a:gd name="T33" fmla="*/ 42333 h 18"/>
                <a:gd name="T34" fmla="*/ 15240 w 5"/>
                <a:gd name="T35" fmla="*/ 56444 h 18"/>
                <a:gd name="T36" fmla="*/ 1524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6" name="Freeform 301">
              <a:extLst>
                <a:ext uri="{FF2B5EF4-FFF2-40B4-BE49-F238E27FC236}">
                  <a16:creationId xmlns:a16="http://schemas.microsoft.com/office/drawing/2014/main" id="{7A075C15-DF6C-48E5-8A76-8E0D2BC53267}"/>
                </a:ext>
              </a:extLst>
            </p:cNvPr>
            <p:cNvSpPr>
              <a:spLocks/>
            </p:cNvSpPr>
            <p:nvPr/>
          </p:nvSpPr>
          <p:spPr bwMode="auto">
            <a:xfrm>
              <a:off x="5938719" y="2714990"/>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7" name="Freeform 303">
              <a:extLst>
                <a:ext uri="{FF2B5EF4-FFF2-40B4-BE49-F238E27FC236}">
                  <a16:creationId xmlns:a16="http://schemas.microsoft.com/office/drawing/2014/main" id="{7D79F592-B412-4F75-BC98-137E92516DFD}"/>
                </a:ext>
              </a:extLst>
            </p:cNvPr>
            <p:cNvSpPr>
              <a:spLocks/>
            </p:cNvSpPr>
            <p:nvPr/>
          </p:nvSpPr>
          <p:spPr bwMode="auto">
            <a:xfrm>
              <a:off x="5904101" y="2600338"/>
              <a:ext cx="29675" cy="85427"/>
            </a:xfrm>
            <a:custGeom>
              <a:avLst/>
              <a:gdLst>
                <a:gd name="T0" fmla="*/ 15240 w 5"/>
                <a:gd name="T1" fmla="*/ 0 h 17"/>
                <a:gd name="T2" fmla="*/ 15240 w 5"/>
                <a:gd name="T3" fmla="*/ 3549 h 17"/>
                <a:gd name="T4" fmla="*/ 1524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7620 w 5"/>
                <a:gd name="T33" fmla="*/ 21291 h 17"/>
                <a:gd name="T34" fmla="*/ 15240 w 5"/>
                <a:gd name="T35" fmla="*/ 7097 h 17"/>
                <a:gd name="T36" fmla="*/ 1524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8" name="Freeform 304">
              <a:extLst>
                <a:ext uri="{FF2B5EF4-FFF2-40B4-BE49-F238E27FC236}">
                  <a16:creationId xmlns:a16="http://schemas.microsoft.com/office/drawing/2014/main" id="{E56F90CA-3AA4-44E7-853F-BDEF08171544}"/>
                </a:ext>
              </a:extLst>
            </p:cNvPr>
            <p:cNvSpPr>
              <a:spLocks/>
            </p:cNvSpPr>
            <p:nvPr/>
          </p:nvSpPr>
          <p:spPr bwMode="auto">
            <a:xfrm>
              <a:off x="5938719" y="2600338"/>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59" name="Freeform 306">
              <a:extLst>
                <a:ext uri="{FF2B5EF4-FFF2-40B4-BE49-F238E27FC236}">
                  <a16:creationId xmlns:a16="http://schemas.microsoft.com/office/drawing/2014/main" id="{2779D48D-4A4B-438E-AAAB-23A73822EEE4}"/>
                </a:ext>
              </a:extLst>
            </p:cNvPr>
            <p:cNvSpPr>
              <a:spLocks/>
            </p:cNvSpPr>
            <p:nvPr/>
          </p:nvSpPr>
          <p:spPr bwMode="auto">
            <a:xfrm>
              <a:off x="5822495" y="2714990"/>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10478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0" name="Freeform 307">
              <a:extLst>
                <a:ext uri="{FF2B5EF4-FFF2-40B4-BE49-F238E27FC236}">
                  <a16:creationId xmlns:a16="http://schemas.microsoft.com/office/drawing/2014/main" id="{E2E97987-D47E-4171-B23E-284B1DF8BB53}"/>
                </a:ext>
              </a:extLst>
            </p:cNvPr>
            <p:cNvSpPr>
              <a:spLocks/>
            </p:cNvSpPr>
            <p:nvPr/>
          </p:nvSpPr>
          <p:spPr bwMode="auto">
            <a:xfrm>
              <a:off x="5862062" y="2714990"/>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1" name="Freeform 309">
              <a:extLst>
                <a:ext uri="{FF2B5EF4-FFF2-40B4-BE49-F238E27FC236}">
                  <a16:creationId xmlns:a16="http://schemas.microsoft.com/office/drawing/2014/main" id="{7FD5EE0A-E474-46A5-9FAE-0CAA1845FBE6}"/>
                </a:ext>
              </a:extLst>
            </p:cNvPr>
            <p:cNvSpPr>
              <a:spLocks/>
            </p:cNvSpPr>
            <p:nvPr/>
          </p:nvSpPr>
          <p:spPr bwMode="auto">
            <a:xfrm>
              <a:off x="5822495" y="2600338"/>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10478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2" name="Freeform 310">
              <a:extLst>
                <a:ext uri="{FF2B5EF4-FFF2-40B4-BE49-F238E27FC236}">
                  <a16:creationId xmlns:a16="http://schemas.microsoft.com/office/drawing/2014/main" id="{51C563F4-97A0-4584-8030-C0C5DD7BC99A}"/>
                </a:ext>
              </a:extLst>
            </p:cNvPr>
            <p:cNvSpPr>
              <a:spLocks/>
            </p:cNvSpPr>
            <p:nvPr/>
          </p:nvSpPr>
          <p:spPr bwMode="auto">
            <a:xfrm>
              <a:off x="5862062" y="2600338"/>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3" name="Freeform 312">
              <a:extLst>
                <a:ext uri="{FF2B5EF4-FFF2-40B4-BE49-F238E27FC236}">
                  <a16:creationId xmlns:a16="http://schemas.microsoft.com/office/drawing/2014/main" id="{D83C7912-4508-483C-81CB-DBE8E53EA3FD}"/>
                </a:ext>
              </a:extLst>
            </p:cNvPr>
            <p:cNvSpPr>
              <a:spLocks/>
            </p:cNvSpPr>
            <p:nvPr/>
          </p:nvSpPr>
          <p:spPr bwMode="auto">
            <a:xfrm>
              <a:off x="5745835" y="2714990"/>
              <a:ext cx="29675" cy="89924"/>
            </a:xfrm>
            <a:custGeom>
              <a:avLst/>
              <a:gdLst>
                <a:gd name="T0" fmla="*/ 11430 w 5"/>
                <a:gd name="T1" fmla="*/ 63500 h 18"/>
                <a:gd name="T2" fmla="*/ 15240 w 5"/>
                <a:gd name="T3" fmla="*/ 59972 h 18"/>
                <a:gd name="T4" fmla="*/ 1143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3810 w 5"/>
                <a:gd name="T33" fmla="*/ 42333 h 18"/>
                <a:gd name="T34" fmla="*/ 15240 w 5"/>
                <a:gd name="T35" fmla="*/ 56444 h 18"/>
                <a:gd name="T36" fmla="*/ 1143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4" name="Freeform 313">
              <a:extLst>
                <a:ext uri="{FF2B5EF4-FFF2-40B4-BE49-F238E27FC236}">
                  <a16:creationId xmlns:a16="http://schemas.microsoft.com/office/drawing/2014/main" id="{DA940F2B-E383-4A28-B082-B0BB77812055}"/>
                </a:ext>
              </a:extLst>
            </p:cNvPr>
            <p:cNvSpPr>
              <a:spLocks/>
            </p:cNvSpPr>
            <p:nvPr/>
          </p:nvSpPr>
          <p:spPr bwMode="auto">
            <a:xfrm>
              <a:off x="5780456" y="2714990"/>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5" name="Freeform 315">
              <a:extLst>
                <a:ext uri="{FF2B5EF4-FFF2-40B4-BE49-F238E27FC236}">
                  <a16:creationId xmlns:a16="http://schemas.microsoft.com/office/drawing/2014/main" id="{A016AB8C-A636-4094-8800-64598261C9D9}"/>
                </a:ext>
              </a:extLst>
            </p:cNvPr>
            <p:cNvSpPr>
              <a:spLocks/>
            </p:cNvSpPr>
            <p:nvPr/>
          </p:nvSpPr>
          <p:spPr bwMode="auto">
            <a:xfrm>
              <a:off x="5745835" y="2600338"/>
              <a:ext cx="29675" cy="85427"/>
            </a:xfrm>
            <a:custGeom>
              <a:avLst/>
              <a:gdLst>
                <a:gd name="T0" fmla="*/ 11430 w 5"/>
                <a:gd name="T1" fmla="*/ 0 h 17"/>
                <a:gd name="T2" fmla="*/ 15240 w 5"/>
                <a:gd name="T3" fmla="*/ 3549 h 17"/>
                <a:gd name="T4" fmla="*/ 1143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3810 w 5"/>
                <a:gd name="T33" fmla="*/ 21291 h 17"/>
                <a:gd name="T34" fmla="*/ 15240 w 5"/>
                <a:gd name="T35" fmla="*/ 7097 h 17"/>
                <a:gd name="T36" fmla="*/ 1143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6" name="Freeform 316">
              <a:extLst>
                <a:ext uri="{FF2B5EF4-FFF2-40B4-BE49-F238E27FC236}">
                  <a16:creationId xmlns:a16="http://schemas.microsoft.com/office/drawing/2014/main" id="{0F1D2DC0-6809-4134-9D24-6F44DF6B8C76}"/>
                </a:ext>
              </a:extLst>
            </p:cNvPr>
            <p:cNvSpPr>
              <a:spLocks/>
            </p:cNvSpPr>
            <p:nvPr/>
          </p:nvSpPr>
          <p:spPr bwMode="auto">
            <a:xfrm>
              <a:off x="5780456" y="2600338"/>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7" name="Freeform 338">
              <a:extLst>
                <a:ext uri="{FF2B5EF4-FFF2-40B4-BE49-F238E27FC236}">
                  <a16:creationId xmlns:a16="http://schemas.microsoft.com/office/drawing/2014/main" id="{6D86FA3E-3DA7-4A66-8F21-D306385FD257}"/>
                </a:ext>
              </a:extLst>
            </p:cNvPr>
            <p:cNvSpPr>
              <a:spLocks/>
            </p:cNvSpPr>
            <p:nvPr/>
          </p:nvSpPr>
          <p:spPr bwMode="auto">
            <a:xfrm>
              <a:off x="6761730"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8" name="Freeform 338">
              <a:extLst>
                <a:ext uri="{FF2B5EF4-FFF2-40B4-BE49-F238E27FC236}">
                  <a16:creationId xmlns:a16="http://schemas.microsoft.com/office/drawing/2014/main" id="{D3A01630-CB22-48E1-9FE9-CCB342244AA9}"/>
                </a:ext>
              </a:extLst>
            </p:cNvPr>
            <p:cNvSpPr>
              <a:spLocks/>
            </p:cNvSpPr>
            <p:nvPr/>
          </p:nvSpPr>
          <p:spPr bwMode="auto">
            <a:xfrm>
              <a:off x="6682033"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69" name="Freeform 338">
              <a:extLst>
                <a:ext uri="{FF2B5EF4-FFF2-40B4-BE49-F238E27FC236}">
                  <a16:creationId xmlns:a16="http://schemas.microsoft.com/office/drawing/2014/main" id="{5186EBFE-FF3D-4F03-8A27-88A9D14574D0}"/>
                </a:ext>
              </a:extLst>
            </p:cNvPr>
            <p:cNvSpPr>
              <a:spLocks/>
            </p:cNvSpPr>
            <p:nvPr/>
          </p:nvSpPr>
          <p:spPr bwMode="auto">
            <a:xfrm>
              <a:off x="6602336"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0" name="Freeform 338">
              <a:extLst>
                <a:ext uri="{FF2B5EF4-FFF2-40B4-BE49-F238E27FC236}">
                  <a16:creationId xmlns:a16="http://schemas.microsoft.com/office/drawing/2014/main" id="{6D5C2E58-1D82-4AC3-A31F-512637DFF43D}"/>
                </a:ext>
              </a:extLst>
            </p:cNvPr>
            <p:cNvSpPr>
              <a:spLocks/>
            </p:cNvSpPr>
            <p:nvPr/>
          </p:nvSpPr>
          <p:spPr bwMode="auto">
            <a:xfrm>
              <a:off x="6522639"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1" name="Freeform 338">
              <a:extLst>
                <a:ext uri="{FF2B5EF4-FFF2-40B4-BE49-F238E27FC236}">
                  <a16:creationId xmlns:a16="http://schemas.microsoft.com/office/drawing/2014/main" id="{146C21BD-1E40-47AC-8127-50CE1760D1CB}"/>
                </a:ext>
              </a:extLst>
            </p:cNvPr>
            <p:cNvSpPr>
              <a:spLocks/>
            </p:cNvSpPr>
            <p:nvPr/>
          </p:nvSpPr>
          <p:spPr bwMode="auto">
            <a:xfrm>
              <a:off x="6442942"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2" name="Freeform 338">
              <a:extLst>
                <a:ext uri="{FF2B5EF4-FFF2-40B4-BE49-F238E27FC236}">
                  <a16:creationId xmlns:a16="http://schemas.microsoft.com/office/drawing/2014/main" id="{4E26F663-E83F-4209-A78C-69B03B3CF4A6}"/>
                </a:ext>
              </a:extLst>
            </p:cNvPr>
            <p:cNvSpPr>
              <a:spLocks/>
            </p:cNvSpPr>
            <p:nvPr/>
          </p:nvSpPr>
          <p:spPr bwMode="auto">
            <a:xfrm>
              <a:off x="6363245"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3" name="Freeform 338">
              <a:extLst>
                <a:ext uri="{FF2B5EF4-FFF2-40B4-BE49-F238E27FC236}">
                  <a16:creationId xmlns:a16="http://schemas.microsoft.com/office/drawing/2014/main" id="{A6B0540D-902A-402C-92AA-4C0C893663E8}"/>
                </a:ext>
              </a:extLst>
            </p:cNvPr>
            <p:cNvSpPr>
              <a:spLocks/>
            </p:cNvSpPr>
            <p:nvPr/>
          </p:nvSpPr>
          <p:spPr bwMode="auto">
            <a:xfrm>
              <a:off x="6283550"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4" name="Freeform 338">
              <a:extLst>
                <a:ext uri="{FF2B5EF4-FFF2-40B4-BE49-F238E27FC236}">
                  <a16:creationId xmlns:a16="http://schemas.microsoft.com/office/drawing/2014/main" id="{8CE693D1-FC16-4BBE-A12A-CB96E51F5AE4}"/>
                </a:ext>
              </a:extLst>
            </p:cNvPr>
            <p:cNvSpPr>
              <a:spLocks/>
            </p:cNvSpPr>
            <p:nvPr/>
          </p:nvSpPr>
          <p:spPr bwMode="auto">
            <a:xfrm>
              <a:off x="6203852"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5" name="Freeform 338">
              <a:extLst>
                <a:ext uri="{FF2B5EF4-FFF2-40B4-BE49-F238E27FC236}">
                  <a16:creationId xmlns:a16="http://schemas.microsoft.com/office/drawing/2014/main" id="{FBCD1665-8B58-4155-87A2-1CB214628F22}"/>
                </a:ext>
              </a:extLst>
            </p:cNvPr>
            <p:cNvSpPr>
              <a:spLocks/>
            </p:cNvSpPr>
            <p:nvPr/>
          </p:nvSpPr>
          <p:spPr bwMode="auto">
            <a:xfrm>
              <a:off x="6124155"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6" name="Freeform 338">
              <a:extLst>
                <a:ext uri="{FF2B5EF4-FFF2-40B4-BE49-F238E27FC236}">
                  <a16:creationId xmlns:a16="http://schemas.microsoft.com/office/drawing/2014/main" id="{AB8EFA81-EDD7-4156-AA5A-D0DC75358080}"/>
                </a:ext>
              </a:extLst>
            </p:cNvPr>
            <p:cNvSpPr>
              <a:spLocks/>
            </p:cNvSpPr>
            <p:nvPr/>
          </p:nvSpPr>
          <p:spPr bwMode="auto">
            <a:xfrm>
              <a:off x="6044458"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7" name="Freeform 338">
              <a:extLst>
                <a:ext uri="{FF2B5EF4-FFF2-40B4-BE49-F238E27FC236}">
                  <a16:creationId xmlns:a16="http://schemas.microsoft.com/office/drawing/2014/main" id="{60636DB3-015A-4A54-9D54-4AE7BF458738}"/>
                </a:ext>
              </a:extLst>
            </p:cNvPr>
            <p:cNvSpPr>
              <a:spLocks/>
            </p:cNvSpPr>
            <p:nvPr/>
          </p:nvSpPr>
          <p:spPr bwMode="auto">
            <a:xfrm>
              <a:off x="5964760"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8" name="Freeform 338">
              <a:extLst>
                <a:ext uri="{FF2B5EF4-FFF2-40B4-BE49-F238E27FC236}">
                  <a16:creationId xmlns:a16="http://schemas.microsoft.com/office/drawing/2014/main" id="{B8ABE0A6-F17B-4290-A75B-14E91CC78D75}"/>
                </a:ext>
              </a:extLst>
            </p:cNvPr>
            <p:cNvSpPr>
              <a:spLocks/>
            </p:cNvSpPr>
            <p:nvPr/>
          </p:nvSpPr>
          <p:spPr bwMode="auto">
            <a:xfrm>
              <a:off x="5885063"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79" name="Freeform 338">
              <a:extLst>
                <a:ext uri="{FF2B5EF4-FFF2-40B4-BE49-F238E27FC236}">
                  <a16:creationId xmlns:a16="http://schemas.microsoft.com/office/drawing/2014/main" id="{B3521C1A-E96F-4379-9982-BFF28859711D}"/>
                </a:ext>
              </a:extLst>
            </p:cNvPr>
            <p:cNvSpPr>
              <a:spLocks/>
            </p:cNvSpPr>
            <p:nvPr/>
          </p:nvSpPr>
          <p:spPr bwMode="auto">
            <a:xfrm>
              <a:off x="5805366"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0" name="Freeform 338">
              <a:extLst>
                <a:ext uri="{FF2B5EF4-FFF2-40B4-BE49-F238E27FC236}">
                  <a16:creationId xmlns:a16="http://schemas.microsoft.com/office/drawing/2014/main" id="{C22F152A-6887-4910-B538-DD34661C4F71}"/>
                </a:ext>
              </a:extLst>
            </p:cNvPr>
            <p:cNvSpPr>
              <a:spLocks/>
            </p:cNvSpPr>
            <p:nvPr/>
          </p:nvSpPr>
          <p:spPr bwMode="auto">
            <a:xfrm>
              <a:off x="5725669" y="2793124"/>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1" name="Freeform 338">
              <a:extLst>
                <a:ext uri="{FF2B5EF4-FFF2-40B4-BE49-F238E27FC236}">
                  <a16:creationId xmlns:a16="http://schemas.microsoft.com/office/drawing/2014/main" id="{E9AA4586-7C83-474E-9A51-C05DBBD41C66}"/>
                </a:ext>
              </a:extLst>
            </p:cNvPr>
            <p:cNvSpPr>
              <a:spLocks/>
            </p:cNvSpPr>
            <p:nvPr/>
          </p:nvSpPr>
          <p:spPr bwMode="auto">
            <a:xfrm flipV="1">
              <a:off x="6761729"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2" name="Freeform 338">
              <a:extLst>
                <a:ext uri="{FF2B5EF4-FFF2-40B4-BE49-F238E27FC236}">
                  <a16:creationId xmlns:a16="http://schemas.microsoft.com/office/drawing/2014/main" id="{25382EDC-AE8F-47C2-83D0-772C5F594F9C}"/>
                </a:ext>
              </a:extLst>
            </p:cNvPr>
            <p:cNvSpPr>
              <a:spLocks/>
            </p:cNvSpPr>
            <p:nvPr/>
          </p:nvSpPr>
          <p:spPr bwMode="auto">
            <a:xfrm flipV="1">
              <a:off x="6682033"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3" name="Freeform 338">
              <a:extLst>
                <a:ext uri="{FF2B5EF4-FFF2-40B4-BE49-F238E27FC236}">
                  <a16:creationId xmlns:a16="http://schemas.microsoft.com/office/drawing/2014/main" id="{96E92750-F8EA-4693-99FA-EE27C01ABB0E}"/>
                </a:ext>
              </a:extLst>
            </p:cNvPr>
            <p:cNvSpPr>
              <a:spLocks/>
            </p:cNvSpPr>
            <p:nvPr/>
          </p:nvSpPr>
          <p:spPr bwMode="auto">
            <a:xfrm flipV="1">
              <a:off x="6602337"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4" name="Freeform 338">
              <a:extLst>
                <a:ext uri="{FF2B5EF4-FFF2-40B4-BE49-F238E27FC236}">
                  <a16:creationId xmlns:a16="http://schemas.microsoft.com/office/drawing/2014/main" id="{7B6C8B19-5B6B-48D9-9465-BDDB36604F71}"/>
                </a:ext>
              </a:extLst>
            </p:cNvPr>
            <p:cNvSpPr>
              <a:spLocks/>
            </p:cNvSpPr>
            <p:nvPr/>
          </p:nvSpPr>
          <p:spPr bwMode="auto">
            <a:xfrm flipV="1">
              <a:off x="6522639"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5" name="Freeform 338">
              <a:extLst>
                <a:ext uri="{FF2B5EF4-FFF2-40B4-BE49-F238E27FC236}">
                  <a16:creationId xmlns:a16="http://schemas.microsoft.com/office/drawing/2014/main" id="{BB6B0C89-AC90-4247-976F-5C58611E36F1}"/>
                </a:ext>
              </a:extLst>
            </p:cNvPr>
            <p:cNvSpPr>
              <a:spLocks/>
            </p:cNvSpPr>
            <p:nvPr/>
          </p:nvSpPr>
          <p:spPr bwMode="auto">
            <a:xfrm flipV="1">
              <a:off x="6442942"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6" name="Freeform 338">
              <a:extLst>
                <a:ext uri="{FF2B5EF4-FFF2-40B4-BE49-F238E27FC236}">
                  <a16:creationId xmlns:a16="http://schemas.microsoft.com/office/drawing/2014/main" id="{275D30FE-D864-4061-A54F-F5B24FB2BE6E}"/>
                </a:ext>
              </a:extLst>
            </p:cNvPr>
            <p:cNvSpPr>
              <a:spLocks/>
            </p:cNvSpPr>
            <p:nvPr/>
          </p:nvSpPr>
          <p:spPr bwMode="auto">
            <a:xfrm flipV="1">
              <a:off x="6363245"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7" name="Freeform 338">
              <a:extLst>
                <a:ext uri="{FF2B5EF4-FFF2-40B4-BE49-F238E27FC236}">
                  <a16:creationId xmlns:a16="http://schemas.microsoft.com/office/drawing/2014/main" id="{8D1DD198-E156-4066-A811-94511F9D02E2}"/>
                </a:ext>
              </a:extLst>
            </p:cNvPr>
            <p:cNvSpPr>
              <a:spLocks/>
            </p:cNvSpPr>
            <p:nvPr/>
          </p:nvSpPr>
          <p:spPr bwMode="auto">
            <a:xfrm flipV="1">
              <a:off x="6283550"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8" name="Freeform 338">
              <a:extLst>
                <a:ext uri="{FF2B5EF4-FFF2-40B4-BE49-F238E27FC236}">
                  <a16:creationId xmlns:a16="http://schemas.microsoft.com/office/drawing/2014/main" id="{CA9E83E4-D8EE-46B6-9FF2-7B91D29D6112}"/>
                </a:ext>
              </a:extLst>
            </p:cNvPr>
            <p:cNvSpPr>
              <a:spLocks/>
            </p:cNvSpPr>
            <p:nvPr/>
          </p:nvSpPr>
          <p:spPr bwMode="auto">
            <a:xfrm flipV="1">
              <a:off x="6203852"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89" name="Freeform 338">
              <a:extLst>
                <a:ext uri="{FF2B5EF4-FFF2-40B4-BE49-F238E27FC236}">
                  <a16:creationId xmlns:a16="http://schemas.microsoft.com/office/drawing/2014/main" id="{AFFC1E11-0F75-4789-8A3D-C6C580E74B2A}"/>
                </a:ext>
              </a:extLst>
            </p:cNvPr>
            <p:cNvSpPr>
              <a:spLocks/>
            </p:cNvSpPr>
            <p:nvPr/>
          </p:nvSpPr>
          <p:spPr bwMode="auto">
            <a:xfrm flipV="1">
              <a:off x="6124155"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0" name="Freeform 338">
              <a:extLst>
                <a:ext uri="{FF2B5EF4-FFF2-40B4-BE49-F238E27FC236}">
                  <a16:creationId xmlns:a16="http://schemas.microsoft.com/office/drawing/2014/main" id="{AA28A3E2-780C-4D81-B026-03C754FAA6E4}"/>
                </a:ext>
              </a:extLst>
            </p:cNvPr>
            <p:cNvSpPr>
              <a:spLocks/>
            </p:cNvSpPr>
            <p:nvPr/>
          </p:nvSpPr>
          <p:spPr bwMode="auto">
            <a:xfrm flipV="1">
              <a:off x="6044458"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1" name="Freeform 338">
              <a:extLst>
                <a:ext uri="{FF2B5EF4-FFF2-40B4-BE49-F238E27FC236}">
                  <a16:creationId xmlns:a16="http://schemas.microsoft.com/office/drawing/2014/main" id="{AFBACEA8-4F0E-4E20-B1F0-88E2D8746A87}"/>
                </a:ext>
              </a:extLst>
            </p:cNvPr>
            <p:cNvSpPr>
              <a:spLocks/>
            </p:cNvSpPr>
            <p:nvPr/>
          </p:nvSpPr>
          <p:spPr bwMode="auto">
            <a:xfrm flipV="1">
              <a:off x="5964760"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2" name="Freeform 338">
              <a:extLst>
                <a:ext uri="{FF2B5EF4-FFF2-40B4-BE49-F238E27FC236}">
                  <a16:creationId xmlns:a16="http://schemas.microsoft.com/office/drawing/2014/main" id="{9DE6C3D2-4EC4-49E7-B246-5CC7C684F718}"/>
                </a:ext>
              </a:extLst>
            </p:cNvPr>
            <p:cNvSpPr>
              <a:spLocks/>
            </p:cNvSpPr>
            <p:nvPr/>
          </p:nvSpPr>
          <p:spPr bwMode="auto">
            <a:xfrm flipV="1">
              <a:off x="5885064"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3" name="Freeform 338">
              <a:extLst>
                <a:ext uri="{FF2B5EF4-FFF2-40B4-BE49-F238E27FC236}">
                  <a16:creationId xmlns:a16="http://schemas.microsoft.com/office/drawing/2014/main" id="{62EA3E24-0938-407F-B322-DC39A0DF649C}"/>
                </a:ext>
              </a:extLst>
            </p:cNvPr>
            <p:cNvSpPr>
              <a:spLocks/>
            </p:cNvSpPr>
            <p:nvPr/>
          </p:nvSpPr>
          <p:spPr bwMode="auto">
            <a:xfrm flipV="1">
              <a:off x="5805367"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4" name="Freeform 338">
              <a:extLst>
                <a:ext uri="{FF2B5EF4-FFF2-40B4-BE49-F238E27FC236}">
                  <a16:creationId xmlns:a16="http://schemas.microsoft.com/office/drawing/2014/main" id="{DBBE9E7D-3395-427D-B523-B1AA2D7EA120}"/>
                </a:ext>
              </a:extLst>
            </p:cNvPr>
            <p:cNvSpPr>
              <a:spLocks/>
            </p:cNvSpPr>
            <p:nvPr/>
          </p:nvSpPr>
          <p:spPr bwMode="auto">
            <a:xfrm flipV="1">
              <a:off x="5725669" y="2537740"/>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5" name="Freeform 204">
              <a:extLst>
                <a:ext uri="{FF2B5EF4-FFF2-40B4-BE49-F238E27FC236}">
                  <a16:creationId xmlns:a16="http://schemas.microsoft.com/office/drawing/2014/main" id="{37D5316D-983F-47FC-8A6A-268AE05827A4}"/>
                </a:ext>
              </a:extLst>
            </p:cNvPr>
            <p:cNvSpPr>
              <a:spLocks/>
            </p:cNvSpPr>
            <p:nvPr/>
          </p:nvSpPr>
          <p:spPr bwMode="auto">
            <a:xfrm>
              <a:off x="8701457"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6" name="Freeform 205">
              <a:extLst>
                <a:ext uri="{FF2B5EF4-FFF2-40B4-BE49-F238E27FC236}">
                  <a16:creationId xmlns:a16="http://schemas.microsoft.com/office/drawing/2014/main" id="{F18F6EC5-46C5-41B7-97D0-D30A3A97BE21}"/>
                </a:ext>
              </a:extLst>
            </p:cNvPr>
            <p:cNvSpPr>
              <a:spLocks/>
            </p:cNvSpPr>
            <p:nvPr/>
          </p:nvSpPr>
          <p:spPr bwMode="auto">
            <a:xfrm>
              <a:off x="8733604"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7" name="Freeform 207">
              <a:extLst>
                <a:ext uri="{FF2B5EF4-FFF2-40B4-BE49-F238E27FC236}">
                  <a16:creationId xmlns:a16="http://schemas.microsoft.com/office/drawing/2014/main" id="{7B4F993A-486E-4BEA-BF78-140D89ED254D}"/>
                </a:ext>
              </a:extLst>
            </p:cNvPr>
            <p:cNvSpPr>
              <a:spLocks/>
            </p:cNvSpPr>
            <p:nvPr/>
          </p:nvSpPr>
          <p:spPr bwMode="auto">
            <a:xfrm>
              <a:off x="8701457"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8" name="Freeform 208">
              <a:extLst>
                <a:ext uri="{FF2B5EF4-FFF2-40B4-BE49-F238E27FC236}">
                  <a16:creationId xmlns:a16="http://schemas.microsoft.com/office/drawing/2014/main" id="{655E2977-0039-45DC-976E-141EC00A48BF}"/>
                </a:ext>
              </a:extLst>
            </p:cNvPr>
            <p:cNvSpPr>
              <a:spLocks/>
            </p:cNvSpPr>
            <p:nvPr/>
          </p:nvSpPr>
          <p:spPr bwMode="auto">
            <a:xfrm>
              <a:off x="8733604"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599" name="Freeform 1431">
              <a:extLst>
                <a:ext uri="{FF2B5EF4-FFF2-40B4-BE49-F238E27FC236}">
                  <a16:creationId xmlns:a16="http://schemas.microsoft.com/office/drawing/2014/main" id="{5829BDCD-AAA7-43F0-8818-B5FCA9A9077A}"/>
                </a:ext>
              </a:extLst>
            </p:cNvPr>
            <p:cNvSpPr>
              <a:spLocks/>
            </p:cNvSpPr>
            <p:nvPr/>
          </p:nvSpPr>
          <p:spPr bwMode="auto">
            <a:xfrm>
              <a:off x="8624797" y="2712636"/>
              <a:ext cx="22257" cy="89923"/>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2" y="1"/>
                    <a:pt x="3" y="1"/>
                    <a:pt x="3" y="0"/>
                  </a:cubicBezTo>
                  <a:cubicBezTo>
                    <a:pt x="4" y="3"/>
                    <a:pt x="4" y="3"/>
                    <a:pt x="4" y="3"/>
                  </a:cubicBezTo>
                  <a:cubicBezTo>
                    <a:pt x="3" y="3"/>
                    <a:pt x="3" y="3"/>
                    <a:pt x="3" y="3"/>
                  </a:cubicBezTo>
                  <a:cubicBezTo>
                    <a:pt x="2" y="4"/>
                    <a:pt x="2" y="4"/>
                    <a:pt x="1" y="5"/>
                  </a:cubicBezTo>
                  <a:cubicBezTo>
                    <a:pt x="1"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0" name="Freeform 1432">
              <a:extLst>
                <a:ext uri="{FF2B5EF4-FFF2-40B4-BE49-F238E27FC236}">
                  <a16:creationId xmlns:a16="http://schemas.microsoft.com/office/drawing/2014/main" id="{6DB537EE-5DBB-45E8-97C8-4DCA6BA21E7D}"/>
                </a:ext>
              </a:extLst>
            </p:cNvPr>
            <p:cNvSpPr>
              <a:spLocks/>
            </p:cNvSpPr>
            <p:nvPr/>
          </p:nvSpPr>
          <p:spPr bwMode="auto">
            <a:xfrm>
              <a:off x="8656945"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1" name="Freeform 213">
              <a:extLst>
                <a:ext uri="{FF2B5EF4-FFF2-40B4-BE49-F238E27FC236}">
                  <a16:creationId xmlns:a16="http://schemas.microsoft.com/office/drawing/2014/main" id="{98DC06AE-2615-41C2-AC15-FD3260E4D848}"/>
                </a:ext>
              </a:extLst>
            </p:cNvPr>
            <p:cNvSpPr>
              <a:spLocks/>
            </p:cNvSpPr>
            <p:nvPr/>
          </p:nvSpPr>
          <p:spPr bwMode="auto">
            <a:xfrm>
              <a:off x="8624797" y="259798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2" y="17"/>
                    <a:pt x="3" y="17"/>
                    <a:pt x="3" y="17"/>
                  </a:cubicBezTo>
                  <a:cubicBezTo>
                    <a:pt x="4" y="15"/>
                    <a:pt x="4" y="15"/>
                    <a:pt x="4" y="15"/>
                  </a:cubicBezTo>
                  <a:cubicBezTo>
                    <a:pt x="3" y="15"/>
                    <a:pt x="3" y="14"/>
                    <a:pt x="3" y="14"/>
                  </a:cubicBezTo>
                  <a:cubicBezTo>
                    <a:pt x="2" y="14"/>
                    <a:pt x="2" y="13"/>
                    <a:pt x="1" y="13"/>
                  </a:cubicBezTo>
                  <a:cubicBezTo>
                    <a:pt x="1"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2" name="Freeform 214">
              <a:extLst>
                <a:ext uri="{FF2B5EF4-FFF2-40B4-BE49-F238E27FC236}">
                  <a16:creationId xmlns:a16="http://schemas.microsoft.com/office/drawing/2014/main" id="{2CAD9053-F673-4410-A873-E1D8984E217C}"/>
                </a:ext>
              </a:extLst>
            </p:cNvPr>
            <p:cNvSpPr>
              <a:spLocks/>
            </p:cNvSpPr>
            <p:nvPr/>
          </p:nvSpPr>
          <p:spPr bwMode="auto">
            <a:xfrm>
              <a:off x="8656945"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3" name="Freeform 216">
              <a:extLst>
                <a:ext uri="{FF2B5EF4-FFF2-40B4-BE49-F238E27FC236}">
                  <a16:creationId xmlns:a16="http://schemas.microsoft.com/office/drawing/2014/main" id="{DF413E09-23AC-43AE-AB01-2A89E41023A6}"/>
                </a:ext>
              </a:extLst>
            </p:cNvPr>
            <p:cNvSpPr>
              <a:spLocks/>
            </p:cNvSpPr>
            <p:nvPr/>
          </p:nvSpPr>
          <p:spPr bwMode="auto">
            <a:xfrm>
              <a:off x="8543193" y="2712636"/>
              <a:ext cx="27203" cy="89923"/>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4" name="Freeform 217">
              <a:extLst>
                <a:ext uri="{FF2B5EF4-FFF2-40B4-BE49-F238E27FC236}">
                  <a16:creationId xmlns:a16="http://schemas.microsoft.com/office/drawing/2014/main" id="{291507A5-E89B-420B-9BB5-832FA600E3FC}"/>
                </a:ext>
              </a:extLst>
            </p:cNvPr>
            <p:cNvSpPr>
              <a:spLocks/>
            </p:cNvSpPr>
            <p:nvPr/>
          </p:nvSpPr>
          <p:spPr bwMode="auto">
            <a:xfrm>
              <a:off x="8575339"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5" name="Freeform 219">
              <a:extLst>
                <a:ext uri="{FF2B5EF4-FFF2-40B4-BE49-F238E27FC236}">
                  <a16:creationId xmlns:a16="http://schemas.microsoft.com/office/drawing/2014/main" id="{C3C8F8BF-CE4D-49ED-835F-124F5C54D9DD}"/>
                </a:ext>
              </a:extLst>
            </p:cNvPr>
            <p:cNvSpPr>
              <a:spLocks/>
            </p:cNvSpPr>
            <p:nvPr/>
          </p:nvSpPr>
          <p:spPr bwMode="auto">
            <a:xfrm>
              <a:off x="8543193" y="259798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6" name="Freeform 220">
              <a:extLst>
                <a:ext uri="{FF2B5EF4-FFF2-40B4-BE49-F238E27FC236}">
                  <a16:creationId xmlns:a16="http://schemas.microsoft.com/office/drawing/2014/main" id="{CFFA61EC-3226-4010-A8D0-040FC1436431}"/>
                </a:ext>
              </a:extLst>
            </p:cNvPr>
            <p:cNvSpPr>
              <a:spLocks/>
            </p:cNvSpPr>
            <p:nvPr/>
          </p:nvSpPr>
          <p:spPr bwMode="auto">
            <a:xfrm>
              <a:off x="8575339"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7" name="Freeform 222">
              <a:extLst>
                <a:ext uri="{FF2B5EF4-FFF2-40B4-BE49-F238E27FC236}">
                  <a16:creationId xmlns:a16="http://schemas.microsoft.com/office/drawing/2014/main" id="{2DE45B68-9F3C-4F86-B001-67BB25B8DDCF}"/>
                </a:ext>
              </a:extLst>
            </p:cNvPr>
            <p:cNvSpPr>
              <a:spLocks/>
            </p:cNvSpPr>
            <p:nvPr/>
          </p:nvSpPr>
          <p:spPr bwMode="auto">
            <a:xfrm>
              <a:off x="8461587"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8" name="Freeform 223">
              <a:extLst>
                <a:ext uri="{FF2B5EF4-FFF2-40B4-BE49-F238E27FC236}">
                  <a16:creationId xmlns:a16="http://schemas.microsoft.com/office/drawing/2014/main" id="{88FD1DE6-BDFD-47DF-BDC8-5A6E35E5D481}"/>
                </a:ext>
              </a:extLst>
            </p:cNvPr>
            <p:cNvSpPr>
              <a:spLocks/>
            </p:cNvSpPr>
            <p:nvPr/>
          </p:nvSpPr>
          <p:spPr bwMode="auto">
            <a:xfrm>
              <a:off x="8498681"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09" name="Freeform 225">
              <a:extLst>
                <a:ext uri="{FF2B5EF4-FFF2-40B4-BE49-F238E27FC236}">
                  <a16:creationId xmlns:a16="http://schemas.microsoft.com/office/drawing/2014/main" id="{E4F61DE7-4ACD-4442-A911-37082CA465EE}"/>
                </a:ext>
              </a:extLst>
            </p:cNvPr>
            <p:cNvSpPr>
              <a:spLocks/>
            </p:cNvSpPr>
            <p:nvPr/>
          </p:nvSpPr>
          <p:spPr bwMode="auto">
            <a:xfrm>
              <a:off x="8461587"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0" name="Freeform 226">
              <a:extLst>
                <a:ext uri="{FF2B5EF4-FFF2-40B4-BE49-F238E27FC236}">
                  <a16:creationId xmlns:a16="http://schemas.microsoft.com/office/drawing/2014/main" id="{12EA53CA-037A-4AE8-8F93-BF26527E2301}"/>
                </a:ext>
              </a:extLst>
            </p:cNvPr>
            <p:cNvSpPr>
              <a:spLocks/>
            </p:cNvSpPr>
            <p:nvPr/>
          </p:nvSpPr>
          <p:spPr bwMode="auto">
            <a:xfrm>
              <a:off x="8498681"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1" name="Freeform 228">
              <a:extLst>
                <a:ext uri="{FF2B5EF4-FFF2-40B4-BE49-F238E27FC236}">
                  <a16:creationId xmlns:a16="http://schemas.microsoft.com/office/drawing/2014/main" id="{CAB589B9-B95F-4CF6-9C7E-D28EB347E18F}"/>
                </a:ext>
              </a:extLst>
            </p:cNvPr>
            <p:cNvSpPr>
              <a:spLocks/>
            </p:cNvSpPr>
            <p:nvPr/>
          </p:nvSpPr>
          <p:spPr bwMode="auto">
            <a:xfrm>
              <a:off x="8384928" y="271263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7144 w 4"/>
                <a:gd name="T25" fmla="*/ 17639 h 18"/>
                <a:gd name="T26" fmla="*/ 7144 w 4"/>
                <a:gd name="T27" fmla="*/ 21167 h 18"/>
                <a:gd name="T28" fmla="*/ 14288 w 4"/>
                <a:gd name="T29" fmla="*/ 31750 h 18"/>
                <a:gd name="T30" fmla="*/ 10716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4" y="7"/>
                    <a:pt x="4" y="9"/>
                  </a:cubicBezTo>
                  <a:cubicBezTo>
                    <a:pt x="4"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2" name="Freeform 229">
              <a:extLst>
                <a:ext uri="{FF2B5EF4-FFF2-40B4-BE49-F238E27FC236}">
                  <a16:creationId xmlns:a16="http://schemas.microsoft.com/office/drawing/2014/main" id="{B8FC3A9B-7323-4ABF-B5C1-78900C12392B}"/>
                </a:ext>
              </a:extLst>
            </p:cNvPr>
            <p:cNvSpPr>
              <a:spLocks/>
            </p:cNvSpPr>
            <p:nvPr/>
          </p:nvSpPr>
          <p:spPr bwMode="auto">
            <a:xfrm>
              <a:off x="8417075"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3" name="Freeform 231">
              <a:extLst>
                <a:ext uri="{FF2B5EF4-FFF2-40B4-BE49-F238E27FC236}">
                  <a16:creationId xmlns:a16="http://schemas.microsoft.com/office/drawing/2014/main" id="{0A2896F7-96A7-4412-B7BA-7C3AD974215F}"/>
                </a:ext>
              </a:extLst>
            </p:cNvPr>
            <p:cNvSpPr>
              <a:spLocks/>
            </p:cNvSpPr>
            <p:nvPr/>
          </p:nvSpPr>
          <p:spPr bwMode="auto">
            <a:xfrm>
              <a:off x="8384928"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7144 w 4"/>
                <a:gd name="T25" fmla="*/ 46131 h 17"/>
                <a:gd name="T26" fmla="*/ 7144 w 4"/>
                <a:gd name="T27" fmla="*/ 42582 h 17"/>
                <a:gd name="T28" fmla="*/ 14288 w 4"/>
                <a:gd name="T29" fmla="*/ 31937 h 17"/>
                <a:gd name="T30" fmla="*/ 10716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4" y="10"/>
                    <a:pt x="4" y="9"/>
                  </a:cubicBezTo>
                  <a:cubicBezTo>
                    <a:pt x="4"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4" name="Freeform 232">
              <a:extLst>
                <a:ext uri="{FF2B5EF4-FFF2-40B4-BE49-F238E27FC236}">
                  <a16:creationId xmlns:a16="http://schemas.microsoft.com/office/drawing/2014/main" id="{B2256D60-FFED-479E-B4A1-BEB7B66AC035}"/>
                </a:ext>
              </a:extLst>
            </p:cNvPr>
            <p:cNvSpPr>
              <a:spLocks/>
            </p:cNvSpPr>
            <p:nvPr/>
          </p:nvSpPr>
          <p:spPr bwMode="auto">
            <a:xfrm>
              <a:off x="8417075"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5" name="Freeform 234">
              <a:extLst>
                <a:ext uri="{FF2B5EF4-FFF2-40B4-BE49-F238E27FC236}">
                  <a16:creationId xmlns:a16="http://schemas.microsoft.com/office/drawing/2014/main" id="{065C3230-798D-4853-9F07-C2874EE40555}"/>
                </a:ext>
              </a:extLst>
            </p:cNvPr>
            <p:cNvSpPr>
              <a:spLocks/>
            </p:cNvSpPr>
            <p:nvPr/>
          </p:nvSpPr>
          <p:spPr bwMode="auto">
            <a:xfrm>
              <a:off x="8303322"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6" name="Freeform 235">
              <a:extLst>
                <a:ext uri="{FF2B5EF4-FFF2-40B4-BE49-F238E27FC236}">
                  <a16:creationId xmlns:a16="http://schemas.microsoft.com/office/drawing/2014/main" id="{A97B02EC-69DA-4BC2-BC57-989B800FF102}"/>
                </a:ext>
              </a:extLst>
            </p:cNvPr>
            <p:cNvSpPr>
              <a:spLocks/>
            </p:cNvSpPr>
            <p:nvPr/>
          </p:nvSpPr>
          <p:spPr bwMode="auto">
            <a:xfrm>
              <a:off x="8335471" y="2712636"/>
              <a:ext cx="27203" cy="89923"/>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10478 w 5"/>
                <a:gd name="T13" fmla="*/ 21167 h 18"/>
                <a:gd name="T14" fmla="*/ 10478 w 5"/>
                <a:gd name="T15" fmla="*/ 17639 h 18"/>
                <a:gd name="T16" fmla="*/ 6985 w 5"/>
                <a:gd name="T17" fmla="*/ 10583 h 18"/>
                <a:gd name="T18" fmla="*/ 3493 w 5"/>
                <a:gd name="T19" fmla="*/ 10583 h 18"/>
                <a:gd name="T20" fmla="*/ 6985 w 5"/>
                <a:gd name="T21" fmla="*/ 0 h 18"/>
                <a:gd name="T22" fmla="*/ 10478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3" y="6"/>
                  </a:cubicBezTo>
                  <a:cubicBezTo>
                    <a:pt x="3" y="6"/>
                    <a:pt x="3" y="5"/>
                    <a:pt x="3" y="5"/>
                  </a:cubicBezTo>
                  <a:cubicBezTo>
                    <a:pt x="3" y="5"/>
                    <a:pt x="2" y="4"/>
                    <a:pt x="2" y="3"/>
                  </a:cubicBezTo>
                  <a:cubicBezTo>
                    <a:pt x="2" y="3"/>
                    <a:pt x="1" y="3"/>
                    <a:pt x="1" y="3"/>
                  </a:cubicBezTo>
                  <a:cubicBezTo>
                    <a:pt x="2" y="0"/>
                    <a:pt x="2" y="0"/>
                    <a:pt x="2" y="0"/>
                  </a:cubicBezTo>
                  <a:cubicBezTo>
                    <a:pt x="2" y="1"/>
                    <a:pt x="2" y="1"/>
                    <a:pt x="3"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7" name="Freeform 237">
              <a:extLst>
                <a:ext uri="{FF2B5EF4-FFF2-40B4-BE49-F238E27FC236}">
                  <a16:creationId xmlns:a16="http://schemas.microsoft.com/office/drawing/2014/main" id="{70F2E4DD-BDBB-48EC-975B-BA374631FA61}"/>
                </a:ext>
              </a:extLst>
            </p:cNvPr>
            <p:cNvSpPr>
              <a:spLocks/>
            </p:cNvSpPr>
            <p:nvPr/>
          </p:nvSpPr>
          <p:spPr bwMode="auto">
            <a:xfrm>
              <a:off x="8303322"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8" name="Freeform 238">
              <a:extLst>
                <a:ext uri="{FF2B5EF4-FFF2-40B4-BE49-F238E27FC236}">
                  <a16:creationId xmlns:a16="http://schemas.microsoft.com/office/drawing/2014/main" id="{8E320BA6-D614-46E4-A10F-75A2231A3BC3}"/>
                </a:ext>
              </a:extLst>
            </p:cNvPr>
            <p:cNvSpPr>
              <a:spLocks/>
            </p:cNvSpPr>
            <p:nvPr/>
          </p:nvSpPr>
          <p:spPr bwMode="auto">
            <a:xfrm>
              <a:off x="8335471" y="259798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10478 w 5"/>
                <a:gd name="T13" fmla="*/ 42582 h 17"/>
                <a:gd name="T14" fmla="*/ 10478 w 5"/>
                <a:gd name="T15" fmla="*/ 46131 h 17"/>
                <a:gd name="T16" fmla="*/ 6985 w 5"/>
                <a:gd name="T17" fmla="*/ 49679 h 17"/>
                <a:gd name="T18" fmla="*/ 3493 w 5"/>
                <a:gd name="T19" fmla="*/ 53228 h 17"/>
                <a:gd name="T20" fmla="*/ 6985 w 5"/>
                <a:gd name="T21" fmla="*/ 60325 h 17"/>
                <a:gd name="T22" fmla="*/ 10478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3" y="12"/>
                  </a:cubicBezTo>
                  <a:cubicBezTo>
                    <a:pt x="3" y="12"/>
                    <a:pt x="3" y="12"/>
                    <a:pt x="3" y="13"/>
                  </a:cubicBezTo>
                  <a:cubicBezTo>
                    <a:pt x="3" y="13"/>
                    <a:pt x="2" y="14"/>
                    <a:pt x="2" y="14"/>
                  </a:cubicBezTo>
                  <a:cubicBezTo>
                    <a:pt x="2" y="14"/>
                    <a:pt x="1" y="15"/>
                    <a:pt x="1" y="15"/>
                  </a:cubicBezTo>
                  <a:cubicBezTo>
                    <a:pt x="2" y="17"/>
                    <a:pt x="2" y="17"/>
                    <a:pt x="2" y="17"/>
                  </a:cubicBezTo>
                  <a:cubicBezTo>
                    <a:pt x="2" y="17"/>
                    <a:pt x="2" y="17"/>
                    <a:pt x="3"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19" name="Freeform 240">
              <a:extLst>
                <a:ext uri="{FF2B5EF4-FFF2-40B4-BE49-F238E27FC236}">
                  <a16:creationId xmlns:a16="http://schemas.microsoft.com/office/drawing/2014/main" id="{EA244F9E-A9C7-4EFF-B38E-004D2795E440}"/>
                </a:ext>
              </a:extLst>
            </p:cNvPr>
            <p:cNvSpPr>
              <a:spLocks/>
            </p:cNvSpPr>
            <p:nvPr/>
          </p:nvSpPr>
          <p:spPr bwMode="auto">
            <a:xfrm>
              <a:off x="8226664" y="271263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0" name="Freeform 241">
              <a:extLst>
                <a:ext uri="{FF2B5EF4-FFF2-40B4-BE49-F238E27FC236}">
                  <a16:creationId xmlns:a16="http://schemas.microsoft.com/office/drawing/2014/main" id="{AF4909D4-4B72-4E03-BC40-B9BE5F05D0AD}"/>
                </a:ext>
              </a:extLst>
            </p:cNvPr>
            <p:cNvSpPr>
              <a:spLocks/>
            </p:cNvSpPr>
            <p:nvPr/>
          </p:nvSpPr>
          <p:spPr bwMode="auto">
            <a:xfrm>
              <a:off x="8258811"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1" name="Freeform 243">
              <a:extLst>
                <a:ext uri="{FF2B5EF4-FFF2-40B4-BE49-F238E27FC236}">
                  <a16:creationId xmlns:a16="http://schemas.microsoft.com/office/drawing/2014/main" id="{DCDBC117-4D42-487B-8510-2C0FAEA3CF07}"/>
                </a:ext>
              </a:extLst>
            </p:cNvPr>
            <p:cNvSpPr>
              <a:spLocks/>
            </p:cNvSpPr>
            <p:nvPr/>
          </p:nvSpPr>
          <p:spPr bwMode="auto">
            <a:xfrm>
              <a:off x="8226664"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2" name="Freeform 244">
              <a:extLst>
                <a:ext uri="{FF2B5EF4-FFF2-40B4-BE49-F238E27FC236}">
                  <a16:creationId xmlns:a16="http://schemas.microsoft.com/office/drawing/2014/main" id="{04F6B181-6A20-442D-B3B9-BB3369EB5CC4}"/>
                </a:ext>
              </a:extLst>
            </p:cNvPr>
            <p:cNvSpPr>
              <a:spLocks/>
            </p:cNvSpPr>
            <p:nvPr/>
          </p:nvSpPr>
          <p:spPr bwMode="auto">
            <a:xfrm>
              <a:off x="8258811"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3" name="Freeform 246">
              <a:extLst>
                <a:ext uri="{FF2B5EF4-FFF2-40B4-BE49-F238E27FC236}">
                  <a16:creationId xmlns:a16="http://schemas.microsoft.com/office/drawing/2014/main" id="{2B54C56F-D53B-49C9-81B5-721CE0715FEB}"/>
                </a:ext>
              </a:extLst>
            </p:cNvPr>
            <p:cNvSpPr>
              <a:spLocks/>
            </p:cNvSpPr>
            <p:nvPr/>
          </p:nvSpPr>
          <p:spPr bwMode="auto">
            <a:xfrm>
              <a:off x="8145058"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4" name="Freeform 247">
              <a:extLst>
                <a:ext uri="{FF2B5EF4-FFF2-40B4-BE49-F238E27FC236}">
                  <a16:creationId xmlns:a16="http://schemas.microsoft.com/office/drawing/2014/main" id="{5EC62022-B50F-44E3-B3EE-A77D14B0658A}"/>
                </a:ext>
              </a:extLst>
            </p:cNvPr>
            <p:cNvSpPr>
              <a:spLocks/>
            </p:cNvSpPr>
            <p:nvPr/>
          </p:nvSpPr>
          <p:spPr bwMode="auto">
            <a:xfrm>
              <a:off x="8177206"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5" name="Freeform 249">
              <a:extLst>
                <a:ext uri="{FF2B5EF4-FFF2-40B4-BE49-F238E27FC236}">
                  <a16:creationId xmlns:a16="http://schemas.microsoft.com/office/drawing/2014/main" id="{AB608FA9-55D7-41FA-B181-2FDF194CFE9F}"/>
                </a:ext>
              </a:extLst>
            </p:cNvPr>
            <p:cNvSpPr>
              <a:spLocks/>
            </p:cNvSpPr>
            <p:nvPr/>
          </p:nvSpPr>
          <p:spPr bwMode="auto">
            <a:xfrm>
              <a:off x="8145058"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6" name="Freeform 250">
              <a:extLst>
                <a:ext uri="{FF2B5EF4-FFF2-40B4-BE49-F238E27FC236}">
                  <a16:creationId xmlns:a16="http://schemas.microsoft.com/office/drawing/2014/main" id="{0C158A1D-FC38-47ED-84B3-E91AE68D8DF0}"/>
                </a:ext>
              </a:extLst>
            </p:cNvPr>
            <p:cNvSpPr>
              <a:spLocks/>
            </p:cNvSpPr>
            <p:nvPr/>
          </p:nvSpPr>
          <p:spPr bwMode="auto">
            <a:xfrm>
              <a:off x="8177206"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7" name="Freeform 252">
              <a:extLst>
                <a:ext uri="{FF2B5EF4-FFF2-40B4-BE49-F238E27FC236}">
                  <a16:creationId xmlns:a16="http://schemas.microsoft.com/office/drawing/2014/main" id="{F3128AF6-7754-43A1-A65C-E8D78DA6BF2E}"/>
                </a:ext>
              </a:extLst>
            </p:cNvPr>
            <p:cNvSpPr>
              <a:spLocks/>
            </p:cNvSpPr>
            <p:nvPr/>
          </p:nvSpPr>
          <p:spPr bwMode="auto">
            <a:xfrm>
              <a:off x="8068399" y="2712636"/>
              <a:ext cx="22257" cy="89923"/>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8" name="Freeform 253">
              <a:extLst>
                <a:ext uri="{FF2B5EF4-FFF2-40B4-BE49-F238E27FC236}">
                  <a16:creationId xmlns:a16="http://schemas.microsoft.com/office/drawing/2014/main" id="{33E148E6-46FC-4E58-9CCF-4C5479775E38}"/>
                </a:ext>
              </a:extLst>
            </p:cNvPr>
            <p:cNvSpPr>
              <a:spLocks/>
            </p:cNvSpPr>
            <p:nvPr/>
          </p:nvSpPr>
          <p:spPr bwMode="auto">
            <a:xfrm>
              <a:off x="8100546"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29" name="Freeform 255">
              <a:extLst>
                <a:ext uri="{FF2B5EF4-FFF2-40B4-BE49-F238E27FC236}">
                  <a16:creationId xmlns:a16="http://schemas.microsoft.com/office/drawing/2014/main" id="{353EC109-C1D2-49BD-AE48-1C1F2778E04D}"/>
                </a:ext>
              </a:extLst>
            </p:cNvPr>
            <p:cNvSpPr>
              <a:spLocks/>
            </p:cNvSpPr>
            <p:nvPr/>
          </p:nvSpPr>
          <p:spPr bwMode="auto">
            <a:xfrm>
              <a:off x="8068399" y="259798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0" name="Freeform 256">
              <a:extLst>
                <a:ext uri="{FF2B5EF4-FFF2-40B4-BE49-F238E27FC236}">
                  <a16:creationId xmlns:a16="http://schemas.microsoft.com/office/drawing/2014/main" id="{88E099B0-4CB6-4DFA-B72E-53696B73D5C4}"/>
                </a:ext>
              </a:extLst>
            </p:cNvPr>
            <p:cNvSpPr>
              <a:spLocks/>
            </p:cNvSpPr>
            <p:nvPr/>
          </p:nvSpPr>
          <p:spPr bwMode="auto">
            <a:xfrm>
              <a:off x="8100546"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1" name="Freeform 258">
              <a:extLst>
                <a:ext uri="{FF2B5EF4-FFF2-40B4-BE49-F238E27FC236}">
                  <a16:creationId xmlns:a16="http://schemas.microsoft.com/office/drawing/2014/main" id="{3FD6CBBB-EC8D-42FE-ACA7-90F033B4B837}"/>
                </a:ext>
              </a:extLst>
            </p:cNvPr>
            <p:cNvSpPr>
              <a:spLocks/>
            </p:cNvSpPr>
            <p:nvPr/>
          </p:nvSpPr>
          <p:spPr bwMode="auto">
            <a:xfrm>
              <a:off x="7986793"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2" name="Freeform 259">
              <a:extLst>
                <a:ext uri="{FF2B5EF4-FFF2-40B4-BE49-F238E27FC236}">
                  <a16:creationId xmlns:a16="http://schemas.microsoft.com/office/drawing/2014/main" id="{4C5249DC-9D06-417E-88B2-A7FE3B5176D9}"/>
                </a:ext>
              </a:extLst>
            </p:cNvPr>
            <p:cNvSpPr>
              <a:spLocks/>
            </p:cNvSpPr>
            <p:nvPr/>
          </p:nvSpPr>
          <p:spPr bwMode="auto">
            <a:xfrm>
              <a:off x="8018942"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3" name="Freeform 261">
              <a:extLst>
                <a:ext uri="{FF2B5EF4-FFF2-40B4-BE49-F238E27FC236}">
                  <a16:creationId xmlns:a16="http://schemas.microsoft.com/office/drawing/2014/main" id="{5B11B46D-E81B-4400-81C9-F69DEF6C6282}"/>
                </a:ext>
              </a:extLst>
            </p:cNvPr>
            <p:cNvSpPr>
              <a:spLocks/>
            </p:cNvSpPr>
            <p:nvPr/>
          </p:nvSpPr>
          <p:spPr bwMode="auto">
            <a:xfrm>
              <a:off x="7986793"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4" name="Freeform 262">
              <a:extLst>
                <a:ext uri="{FF2B5EF4-FFF2-40B4-BE49-F238E27FC236}">
                  <a16:creationId xmlns:a16="http://schemas.microsoft.com/office/drawing/2014/main" id="{1B86CE06-BA16-49D3-AF0F-BCF528E6FF4E}"/>
                </a:ext>
              </a:extLst>
            </p:cNvPr>
            <p:cNvSpPr>
              <a:spLocks/>
            </p:cNvSpPr>
            <p:nvPr/>
          </p:nvSpPr>
          <p:spPr bwMode="auto">
            <a:xfrm>
              <a:off x="8018942"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5" name="Freeform 264">
              <a:extLst>
                <a:ext uri="{FF2B5EF4-FFF2-40B4-BE49-F238E27FC236}">
                  <a16:creationId xmlns:a16="http://schemas.microsoft.com/office/drawing/2014/main" id="{A927B76E-FF49-48DF-B69C-B7C22AB14199}"/>
                </a:ext>
              </a:extLst>
            </p:cNvPr>
            <p:cNvSpPr>
              <a:spLocks/>
            </p:cNvSpPr>
            <p:nvPr/>
          </p:nvSpPr>
          <p:spPr bwMode="auto">
            <a:xfrm>
              <a:off x="7905190"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6" name="Freeform 265">
              <a:extLst>
                <a:ext uri="{FF2B5EF4-FFF2-40B4-BE49-F238E27FC236}">
                  <a16:creationId xmlns:a16="http://schemas.microsoft.com/office/drawing/2014/main" id="{B4A02D69-9CE0-4341-AB4A-83BDB3B73581}"/>
                </a:ext>
              </a:extLst>
            </p:cNvPr>
            <p:cNvSpPr>
              <a:spLocks/>
            </p:cNvSpPr>
            <p:nvPr/>
          </p:nvSpPr>
          <p:spPr bwMode="auto">
            <a:xfrm>
              <a:off x="7942282"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7" name="Freeform 267">
              <a:extLst>
                <a:ext uri="{FF2B5EF4-FFF2-40B4-BE49-F238E27FC236}">
                  <a16:creationId xmlns:a16="http://schemas.microsoft.com/office/drawing/2014/main" id="{26B0083E-1F8F-4354-A28E-79E20AEF9E62}"/>
                </a:ext>
              </a:extLst>
            </p:cNvPr>
            <p:cNvSpPr>
              <a:spLocks/>
            </p:cNvSpPr>
            <p:nvPr/>
          </p:nvSpPr>
          <p:spPr bwMode="auto">
            <a:xfrm>
              <a:off x="7905190"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8" name="Freeform 268">
              <a:extLst>
                <a:ext uri="{FF2B5EF4-FFF2-40B4-BE49-F238E27FC236}">
                  <a16:creationId xmlns:a16="http://schemas.microsoft.com/office/drawing/2014/main" id="{780217D3-32CA-460E-830E-6A13C4FF018F}"/>
                </a:ext>
              </a:extLst>
            </p:cNvPr>
            <p:cNvSpPr>
              <a:spLocks/>
            </p:cNvSpPr>
            <p:nvPr/>
          </p:nvSpPr>
          <p:spPr bwMode="auto">
            <a:xfrm>
              <a:off x="7942282"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39" name="Freeform 270">
              <a:extLst>
                <a:ext uri="{FF2B5EF4-FFF2-40B4-BE49-F238E27FC236}">
                  <a16:creationId xmlns:a16="http://schemas.microsoft.com/office/drawing/2014/main" id="{D8F9C1C2-4B4F-4940-B581-3AE00A525855}"/>
                </a:ext>
              </a:extLst>
            </p:cNvPr>
            <p:cNvSpPr>
              <a:spLocks/>
            </p:cNvSpPr>
            <p:nvPr/>
          </p:nvSpPr>
          <p:spPr bwMode="auto">
            <a:xfrm>
              <a:off x="7828530" y="2712636"/>
              <a:ext cx="27203" cy="89923"/>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6985 w 5"/>
                <a:gd name="T11" fmla="*/ 31750 h 18"/>
                <a:gd name="T12" fmla="*/ 6985 w 5"/>
                <a:gd name="T13" fmla="*/ 28222 h 18"/>
                <a:gd name="T14" fmla="*/ 0 w 5"/>
                <a:gd name="T15" fmla="*/ 17639 h 18"/>
                <a:gd name="T16" fmla="*/ 10478 w 5"/>
                <a:gd name="T17" fmla="*/ 3528 h 18"/>
                <a:gd name="T18" fmla="*/ 10478 w 5"/>
                <a:gd name="T19" fmla="*/ 0 h 18"/>
                <a:gd name="T20" fmla="*/ 13970 w 5"/>
                <a:gd name="T21" fmla="*/ 10583 h 18"/>
                <a:gd name="T22" fmla="*/ 10478 w 5"/>
                <a:gd name="T23" fmla="*/ 10583 h 18"/>
                <a:gd name="T24" fmla="*/ 6985 w 5"/>
                <a:gd name="T25" fmla="*/ 17639 h 18"/>
                <a:gd name="T26" fmla="*/ 6985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0" name="Freeform 271">
              <a:extLst>
                <a:ext uri="{FF2B5EF4-FFF2-40B4-BE49-F238E27FC236}">
                  <a16:creationId xmlns:a16="http://schemas.microsoft.com/office/drawing/2014/main" id="{1B7F5D13-8509-4977-89EC-C6AB00831334}"/>
                </a:ext>
              </a:extLst>
            </p:cNvPr>
            <p:cNvSpPr>
              <a:spLocks/>
            </p:cNvSpPr>
            <p:nvPr/>
          </p:nvSpPr>
          <p:spPr bwMode="auto">
            <a:xfrm>
              <a:off x="7860678"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1" name="Freeform 273">
              <a:extLst>
                <a:ext uri="{FF2B5EF4-FFF2-40B4-BE49-F238E27FC236}">
                  <a16:creationId xmlns:a16="http://schemas.microsoft.com/office/drawing/2014/main" id="{B2289047-49CA-49BF-A515-7603DD795E4C}"/>
                </a:ext>
              </a:extLst>
            </p:cNvPr>
            <p:cNvSpPr>
              <a:spLocks/>
            </p:cNvSpPr>
            <p:nvPr/>
          </p:nvSpPr>
          <p:spPr bwMode="auto">
            <a:xfrm>
              <a:off x="7828530" y="259798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6985 w 5"/>
                <a:gd name="T11" fmla="*/ 31937 h 17"/>
                <a:gd name="T12" fmla="*/ 6985 w 5"/>
                <a:gd name="T13" fmla="*/ 31937 h 17"/>
                <a:gd name="T14" fmla="*/ 0 w 5"/>
                <a:gd name="T15" fmla="*/ 46131 h 17"/>
                <a:gd name="T16" fmla="*/ 10478 w 5"/>
                <a:gd name="T17" fmla="*/ 56776 h 17"/>
                <a:gd name="T18" fmla="*/ 10478 w 5"/>
                <a:gd name="T19" fmla="*/ 60325 h 17"/>
                <a:gd name="T20" fmla="*/ 13970 w 5"/>
                <a:gd name="T21" fmla="*/ 53228 h 17"/>
                <a:gd name="T22" fmla="*/ 10478 w 5"/>
                <a:gd name="T23" fmla="*/ 49679 h 17"/>
                <a:gd name="T24" fmla="*/ 6985 w 5"/>
                <a:gd name="T25" fmla="*/ 46131 h 17"/>
                <a:gd name="T26" fmla="*/ 6985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2" name="Freeform 274">
              <a:extLst>
                <a:ext uri="{FF2B5EF4-FFF2-40B4-BE49-F238E27FC236}">
                  <a16:creationId xmlns:a16="http://schemas.microsoft.com/office/drawing/2014/main" id="{E629F249-2FF2-4479-85A5-79FA007E7881}"/>
                </a:ext>
              </a:extLst>
            </p:cNvPr>
            <p:cNvSpPr>
              <a:spLocks/>
            </p:cNvSpPr>
            <p:nvPr/>
          </p:nvSpPr>
          <p:spPr bwMode="auto">
            <a:xfrm>
              <a:off x="7860678"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3" name="Freeform 276">
              <a:extLst>
                <a:ext uri="{FF2B5EF4-FFF2-40B4-BE49-F238E27FC236}">
                  <a16:creationId xmlns:a16="http://schemas.microsoft.com/office/drawing/2014/main" id="{75DDDE1E-E7AA-4404-BEEE-7112D070BCE1}"/>
                </a:ext>
              </a:extLst>
            </p:cNvPr>
            <p:cNvSpPr>
              <a:spLocks/>
            </p:cNvSpPr>
            <p:nvPr/>
          </p:nvSpPr>
          <p:spPr bwMode="auto">
            <a:xfrm>
              <a:off x="7746925"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4" name="Freeform 277">
              <a:extLst>
                <a:ext uri="{FF2B5EF4-FFF2-40B4-BE49-F238E27FC236}">
                  <a16:creationId xmlns:a16="http://schemas.microsoft.com/office/drawing/2014/main" id="{8BD47D3C-1697-45ED-AF56-D2BA66BB501E}"/>
                </a:ext>
              </a:extLst>
            </p:cNvPr>
            <p:cNvSpPr>
              <a:spLocks/>
            </p:cNvSpPr>
            <p:nvPr/>
          </p:nvSpPr>
          <p:spPr bwMode="auto">
            <a:xfrm>
              <a:off x="7784018"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7144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5" name="Freeform 279">
              <a:extLst>
                <a:ext uri="{FF2B5EF4-FFF2-40B4-BE49-F238E27FC236}">
                  <a16:creationId xmlns:a16="http://schemas.microsoft.com/office/drawing/2014/main" id="{5F6362DE-B539-405A-85EC-C92CF829F1C0}"/>
                </a:ext>
              </a:extLst>
            </p:cNvPr>
            <p:cNvSpPr>
              <a:spLocks/>
            </p:cNvSpPr>
            <p:nvPr/>
          </p:nvSpPr>
          <p:spPr bwMode="auto">
            <a:xfrm>
              <a:off x="7746925"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6" name="Freeform 280">
              <a:extLst>
                <a:ext uri="{FF2B5EF4-FFF2-40B4-BE49-F238E27FC236}">
                  <a16:creationId xmlns:a16="http://schemas.microsoft.com/office/drawing/2014/main" id="{09D478EA-DFA2-441E-98BE-8048DE45BAC1}"/>
                </a:ext>
              </a:extLst>
            </p:cNvPr>
            <p:cNvSpPr>
              <a:spLocks/>
            </p:cNvSpPr>
            <p:nvPr/>
          </p:nvSpPr>
          <p:spPr bwMode="auto">
            <a:xfrm>
              <a:off x="7784018" y="259798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7144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7" name="Freeform 282">
              <a:extLst>
                <a:ext uri="{FF2B5EF4-FFF2-40B4-BE49-F238E27FC236}">
                  <a16:creationId xmlns:a16="http://schemas.microsoft.com/office/drawing/2014/main" id="{0BC0BD71-577F-4E2F-9D55-15B9CB76FE90}"/>
                </a:ext>
              </a:extLst>
            </p:cNvPr>
            <p:cNvSpPr>
              <a:spLocks/>
            </p:cNvSpPr>
            <p:nvPr/>
          </p:nvSpPr>
          <p:spPr bwMode="auto">
            <a:xfrm>
              <a:off x="7670265" y="271263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8" name="Freeform 283">
              <a:extLst>
                <a:ext uri="{FF2B5EF4-FFF2-40B4-BE49-F238E27FC236}">
                  <a16:creationId xmlns:a16="http://schemas.microsoft.com/office/drawing/2014/main" id="{867314E5-C353-44A6-A7CC-7DD4F1AC5A06}"/>
                </a:ext>
              </a:extLst>
            </p:cNvPr>
            <p:cNvSpPr>
              <a:spLocks/>
            </p:cNvSpPr>
            <p:nvPr/>
          </p:nvSpPr>
          <p:spPr bwMode="auto">
            <a:xfrm>
              <a:off x="7702413"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49" name="Freeform 285">
              <a:extLst>
                <a:ext uri="{FF2B5EF4-FFF2-40B4-BE49-F238E27FC236}">
                  <a16:creationId xmlns:a16="http://schemas.microsoft.com/office/drawing/2014/main" id="{4F5532E3-FA5F-41A4-9F7C-2544196F98E1}"/>
                </a:ext>
              </a:extLst>
            </p:cNvPr>
            <p:cNvSpPr>
              <a:spLocks/>
            </p:cNvSpPr>
            <p:nvPr/>
          </p:nvSpPr>
          <p:spPr bwMode="auto">
            <a:xfrm>
              <a:off x="7670265" y="259798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0" name="Freeform 286">
              <a:extLst>
                <a:ext uri="{FF2B5EF4-FFF2-40B4-BE49-F238E27FC236}">
                  <a16:creationId xmlns:a16="http://schemas.microsoft.com/office/drawing/2014/main" id="{4213EF7E-B84E-4540-99CE-68AE783425EC}"/>
                </a:ext>
              </a:extLst>
            </p:cNvPr>
            <p:cNvSpPr>
              <a:spLocks/>
            </p:cNvSpPr>
            <p:nvPr/>
          </p:nvSpPr>
          <p:spPr bwMode="auto">
            <a:xfrm>
              <a:off x="7702413"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1" name="Freeform 288">
              <a:extLst>
                <a:ext uri="{FF2B5EF4-FFF2-40B4-BE49-F238E27FC236}">
                  <a16:creationId xmlns:a16="http://schemas.microsoft.com/office/drawing/2014/main" id="{BD932762-6675-4CA7-A8D5-685E02EDE949}"/>
                </a:ext>
              </a:extLst>
            </p:cNvPr>
            <p:cNvSpPr>
              <a:spLocks/>
            </p:cNvSpPr>
            <p:nvPr/>
          </p:nvSpPr>
          <p:spPr bwMode="auto">
            <a:xfrm>
              <a:off x="7588661"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2" name="Freeform 289">
              <a:extLst>
                <a:ext uri="{FF2B5EF4-FFF2-40B4-BE49-F238E27FC236}">
                  <a16:creationId xmlns:a16="http://schemas.microsoft.com/office/drawing/2014/main" id="{4B85F12F-0577-4FF9-97E9-9DF7EE541BDD}"/>
                </a:ext>
              </a:extLst>
            </p:cNvPr>
            <p:cNvSpPr>
              <a:spLocks/>
            </p:cNvSpPr>
            <p:nvPr/>
          </p:nvSpPr>
          <p:spPr bwMode="auto">
            <a:xfrm>
              <a:off x="7620808" y="2712636"/>
              <a:ext cx="27203" cy="89923"/>
            </a:xfrm>
            <a:custGeom>
              <a:avLst/>
              <a:gdLst>
                <a:gd name="T0" fmla="*/ 3493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3" name="Freeform 291">
              <a:extLst>
                <a:ext uri="{FF2B5EF4-FFF2-40B4-BE49-F238E27FC236}">
                  <a16:creationId xmlns:a16="http://schemas.microsoft.com/office/drawing/2014/main" id="{3E31B880-D5FD-40F2-9118-0ECFC4C1DF2C}"/>
                </a:ext>
              </a:extLst>
            </p:cNvPr>
            <p:cNvSpPr>
              <a:spLocks/>
            </p:cNvSpPr>
            <p:nvPr/>
          </p:nvSpPr>
          <p:spPr bwMode="auto">
            <a:xfrm>
              <a:off x="7588661"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4" name="Freeform 292">
              <a:extLst>
                <a:ext uri="{FF2B5EF4-FFF2-40B4-BE49-F238E27FC236}">
                  <a16:creationId xmlns:a16="http://schemas.microsoft.com/office/drawing/2014/main" id="{11553974-A542-4C89-A89F-433AADB17314}"/>
                </a:ext>
              </a:extLst>
            </p:cNvPr>
            <p:cNvSpPr>
              <a:spLocks/>
            </p:cNvSpPr>
            <p:nvPr/>
          </p:nvSpPr>
          <p:spPr bwMode="auto">
            <a:xfrm>
              <a:off x="7620808" y="2597983"/>
              <a:ext cx="27203" cy="85427"/>
            </a:xfrm>
            <a:custGeom>
              <a:avLst/>
              <a:gdLst>
                <a:gd name="T0" fmla="*/ 3493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5" name="Freeform 294">
              <a:extLst>
                <a:ext uri="{FF2B5EF4-FFF2-40B4-BE49-F238E27FC236}">
                  <a16:creationId xmlns:a16="http://schemas.microsoft.com/office/drawing/2014/main" id="{470951FD-19B3-43E4-897D-9B8C1B09A210}"/>
                </a:ext>
              </a:extLst>
            </p:cNvPr>
            <p:cNvSpPr>
              <a:spLocks/>
            </p:cNvSpPr>
            <p:nvPr/>
          </p:nvSpPr>
          <p:spPr bwMode="auto">
            <a:xfrm>
              <a:off x="7512001" y="271263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6" name="Freeform 295">
              <a:extLst>
                <a:ext uri="{FF2B5EF4-FFF2-40B4-BE49-F238E27FC236}">
                  <a16:creationId xmlns:a16="http://schemas.microsoft.com/office/drawing/2014/main" id="{F6AB06A2-DB3C-4EF0-9E24-D1F08E660692}"/>
                </a:ext>
              </a:extLst>
            </p:cNvPr>
            <p:cNvSpPr>
              <a:spLocks/>
            </p:cNvSpPr>
            <p:nvPr/>
          </p:nvSpPr>
          <p:spPr bwMode="auto">
            <a:xfrm>
              <a:off x="7544148"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7" name="Freeform 297">
              <a:extLst>
                <a:ext uri="{FF2B5EF4-FFF2-40B4-BE49-F238E27FC236}">
                  <a16:creationId xmlns:a16="http://schemas.microsoft.com/office/drawing/2014/main" id="{87F2F1C7-ADA6-4616-B41A-9B04338F15FF}"/>
                </a:ext>
              </a:extLst>
            </p:cNvPr>
            <p:cNvSpPr>
              <a:spLocks/>
            </p:cNvSpPr>
            <p:nvPr/>
          </p:nvSpPr>
          <p:spPr bwMode="auto">
            <a:xfrm>
              <a:off x="7512001" y="259798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8" name="Freeform 298">
              <a:extLst>
                <a:ext uri="{FF2B5EF4-FFF2-40B4-BE49-F238E27FC236}">
                  <a16:creationId xmlns:a16="http://schemas.microsoft.com/office/drawing/2014/main" id="{9F5E618E-7C8C-4783-A4E1-D58B115826DC}"/>
                </a:ext>
              </a:extLst>
            </p:cNvPr>
            <p:cNvSpPr>
              <a:spLocks/>
            </p:cNvSpPr>
            <p:nvPr/>
          </p:nvSpPr>
          <p:spPr bwMode="auto">
            <a:xfrm>
              <a:off x="7544148"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59" name="Freeform 300">
              <a:extLst>
                <a:ext uri="{FF2B5EF4-FFF2-40B4-BE49-F238E27FC236}">
                  <a16:creationId xmlns:a16="http://schemas.microsoft.com/office/drawing/2014/main" id="{A1F071BB-B9B2-4A95-A00F-0E39733E5531}"/>
                </a:ext>
              </a:extLst>
            </p:cNvPr>
            <p:cNvSpPr>
              <a:spLocks/>
            </p:cNvSpPr>
            <p:nvPr/>
          </p:nvSpPr>
          <p:spPr bwMode="auto">
            <a:xfrm>
              <a:off x="7427923" y="2712636"/>
              <a:ext cx="29675" cy="89923"/>
            </a:xfrm>
            <a:custGeom>
              <a:avLst/>
              <a:gdLst>
                <a:gd name="T0" fmla="*/ 15240 w 5"/>
                <a:gd name="T1" fmla="*/ 63500 h 18"/>
                <a:gd name="T2" fmla="*/ 15240 w 5"/>
                <a:gd name="T3" fmla="*/ 59972 h 18"/>
                <a:gd name="T4" fmla="*/ 1524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7620 w 5"/>
                <a:gd name="T33" fmla="*/ 42333 h 18"/>
                <a:gd name="T34" fmla="*/ 15240 w 5"/>
                <a:gd name="T35" fmla="*/ 56444 h 18"/>
                <a:gd name="T36" fmla="*/ 1524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0" name="Freeform 301">
              <a:extLst>
                <a:ext uri="{FF2B5EF4-FFF2-40B4-BE49-F238E27FC236}">
                  <a16:creationId xmlns:a16="http://schemas.microsoft.com/office/drawing/2014/main" id="{6E6E9C5C-C17F-4639-828E-FCC0557542ED}"/>
                </a:ext>
              </a:extLst>
            </p:cNvPr>
            <p:cNvSpPr>
              <a:spLocks/>
            </p:cNvSpPr>
            <p:nvPr/>
          </p:nvSpPr>
          <p:spPr bwMode="auto">
            <a:xfrm>
              <a:off x="7462543"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1" name="Freeform 303">
              <a:extLst>
                <a:ext uri="{FF2B5EF4-FFF2-40B4-BE49-F238E27FC236}">
                  <a16:creationId xmlns:a16="http://schemas.microsoft.com/office/drawing/2014/main" id="{B8F35BF5-2C27-46C7-9C3E-53939E8C6A77}"/>
                </a:ext>
              </a:extLst>
            </p:cNvPr>
            <p:cNvSpPr>
              <a:spLocks/>
            </p:cNvSpPr>
            <p:nvPr/>
          </p:nvSpPr>
          <p:spPr bwMode="auto">
            <a:xfrm>
              <a:off x="7427923" y="2597983"/>
              <a:ext cx="29675" cy="85427"/>
            </a:xfrm>
            <a:custGeom>
              <a:avLst/>
              <a:gdLst>
                <a:gd name="T0" fmla="*/ 15240 w 5"/>
                <a:gd name="T1" fmla="*/ 0 h 17"/>
                <a:gd name="T2" fmla="*/ 15240 w 5"/>
                <a:gd name="T3" fmla="*/ 3549 h 17"/>
                <a:gd name="T4" fmla="*/ 1524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7620 w 5"/>
                <a:gd name="T33" fmla="*/ 21291 h 17"/>
                <a:gd name="T34" fmla="*/ 15240 w 5"/>
                <a:gd name="T35" fmla="*/ 7097 h 17"/>
                <a:gd name="T36" fmla="*/ 1524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2" name="Freeform 304">
              <a:extLst>
                <a:ext uri="{FF2B5EF4-FFF2-40B4-BE49-F238E27FC236}">
                  <a16:creationId xmlns:a16="http://schemas.microsoft.com/office/drawing/2014/main" id="{1CA69651-DCB5-4FBD-BEA5-9C4EACBBD5D8}"/>
                </a:ext>
              </a:extLst>
            </p:cNvPr>
            <p:cNvSpPr>
              <a:spLocks/>
            </p:cNvSpPr>
            <p:nvPr/>
          </p:nvSpPr>
          <p:spPr bwMode="auto">
            <a:xfrm>
              <a:off x="7462543"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3" name="Freeform 306">
              <a:extLst>
                <a:ext uri="{FF2B5EF4-FFF2-40B4-BE49-F238E27FC236}">
                  <a16:creationId xmlns:a16="http://schemas.microsoft.com/office/drawing/2014/main" id="{B21E9D74-719F-4D8D-AEDE-AF67211FE6A6}"/>
                </a:ext>
              </a:extLst>
            </p:cNvPr>
            <p:cNvSpPr>
              <a:spLocks/>
            </p:cNvSpPr>
            <p:nvPr/>
          </p:nvSpPr>
          <p:spPr bwMode="auto">
            <a:xfrm>
              <a:off x="7346318"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10478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4" name="Freeform 307">
              <a:extLst>
                <a:ext uri="{FF2B5EF4-FFF2-40B4-BE49-F238E27FC236}">
                  <a16:creationId xmlns:a16="http://schemas.microsoft.com/office/drawing/2014/main" id="{0CEC55D7-DB45-46C5-90EB-E8FC97784D88}"/>
                </a:ext>
              </a:extLst>
            </p:cNvPr>
            <p:cNvSpPr>
              <a:spLocks/>
            </p:cNvSpPr>
            <p:nvPr/>
          </p:nvSpPr>
          <p:spPr bwMode="auto">
            <a:xfrm>
              <a:off x="7385885"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5" name="Freeform 309">
              <a:extLst>
                <a:ext uri="{FF2B5EF4-FFF2-40B4-BE49-F238E27FC236}">
                  <a16:creationId xmlns:a16="http://schemas.microsoft.com/office/drawing/2014/main" id="{C75252E6-3B05-4494-8F38-E553775EE89E}"/>
                </a:ext>
              </a:extLst>
            </p:cNvPr>
            <p:cNvSpPr>
              <a:spLocks/>
            </p:cNvSpPr>
            <p:nvPr/>
          </p:nvSpPr>
          <p:spPr bwMode="auto">
            <a:xfrm>
              <a:off x="7346318"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10478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6" name="Freeform 310">
              <a:extLst>
                <a:ext uri="{FF2B5EF4-FFF2-40B4-BE49-F238E27FC236}">
                  <a16:creationId xmlns:a16="http://schemas.microsoft.com/office/drawing/2014/main" id="{41B1EC56-38A1-430D-8C9F-F590A7AF51BA}"/>
                </a:ext>
              </a:extLst>
            </p:cNvPr>
            <p:cNvSpPr>
              <a:spLocks/>
            </p:cNvSpPr>
            <p:nvPr/>
          </p:nvSpPr>
          <p:spPr bwMode="auto">
            <a:xfrm>
              <a:off x="7385885"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7" name="Freeform 312">
              <a:extLst>
                <a:ext uri="{FF2B5EF4-FFF2-40B4-BE49-F238E27FC236}">
                  <a16:creationId xmlns:a16="http://schemas.microsoft.com/office/drawing/2014/main" id="{F243BE09-2C5A-4486-85BA-115357F4B7CF}"/>
                </a:ext>
              </a:extLst>
            </p:cNvPr>
            <p:cNvSpPr>
              <a:spLocks/>
            </p:cNvSpPr>
            <p:nvPr/>
          </p:nvSpPr>
          <p:spPr bwMode="auto">
            <a:xfrm>
              <a:off x="7269658" y="2712636"/>
              <a:ext cx="29675" cy="89923"/>
            </a:xfrm>
            <a:custGeom>
              <a:avLst/>
              <a:gdLst>
                <a:gd name="T0" fmla="*/ 11430 w 5"/>
                <a:gd name="T1" fmla="*/ 63500 h 18"/>
                <a:gd name="T2" fmla="*/ 15240 w 5"/>
                <a:gd name="T3" fmla="*/ 59972 h 18"/>
                <a:gd name="T4" fmla="*/ 1143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3810 w 5"/>
                <a:gd name="T33" fmla="*/ 42333 h 18"/>
                <a:gd name="T34" fmla="*/ 15240 w 5"/>
                <a:gd name="T35" fmla="*/ 56444 h 18"/>
                <a:gd name="T36" fmla="*/ 1143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8" name="Freeform 313">
              <a:extLst>
                <a:ext uri="{FF2B5EF4-FFF2-40B4-BE49-F238E27FC236}">
                  <a16:creationId xmlns:a16="http://schemas.microsoft.com/office/drawing/2014/main" id="{59204E7B-C096-4600-A3EB-A79D06B278A1}"/>
                </a:ext>
              </a:extLst>
            </p:cNvPr>
            <p:cNvSpPr>
              <a:spLocks/>
            </p:cNvSpPr>
            <p:nvPr/>
          </p:nvSpPr>
          <p:spPr bwMode="auto">
            <a:xfrm>
              <a:off x="7304279"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69" name="Freeform 315">
              <a:extLst>
                <a:ext uri="{FF2B5EF4-FFF2-40B4-BE49-F238E27FC236}">
                  <a16:creationId xmlns:a16="http://schemas.microsoft.com/office/drawing/2014/main" id="{95F76A57-39F0-40A5-AC8B-A8223AE69D53}"/>
                </a:ext>
              </a:extLst>
            </p:cNvPr>
            <p:cNvSpPr>
              <a:spLocks/>
            </p:cNvSpPr>
            <p:nvPr/>
          </p:nvSpPr>
          <p:spPr bwMode="auto">
            <a:xfrm>
              <a:off x="7269658" y="2597983"/>
              <a:ext cx="29675" cy="85427"/>
            </a:xfrm>
            <a:custGeom>
              <a:avLst/>
              <a:gdLst>
                <a:gd name="T0" fmla="*/ 11430 w 5"/>
                <a:gd name="T1" fmla="*/ 0 h 17"/>
                <a:gd name="T2" fmla="*/ 15240 w 5"/>
                <a:gd name="T3" fmla="*/ 3549 h 17"/>
                <a:gd name="T4" fmla="*/ 1143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3810 w 5"/>
                <a:gd name="T33" fmla="*/ 21291 h 17"/>
                <a:gd name="T34" fmla="*/ 15240 w 5"/>
                <a:gd name="T35" fmla="*/ 7097 h 17"/>
                <a:gd name="T36" fmla="*/ 1143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0" name="Freeform 316">
              <a:extLst>
                <a:ext uri="{FF2B5EF4-FFF2-40B4-BE49-F238E27FC236}">
                  <a16:creationId xmlns:a16="http://schemas.microsoft.com/office/drawing/2014/main" id="{48ACB396-4177-4B10-A4DC-85770C733663}"/>
                </a:ext>
              </a:extLst>
            </p:cNvPr>
            <p:cNvSpPr>
              <a:spLocks/>
            </p:cNvSpPr>
            <p:nvPr/>
          </p:nvSpPr>
          <p:spPr bwMode="auto">
            <a:xfrm>
              <a:off x="7304279"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1" name="Freeform 318">
              <a:extLst>
                <a:ext uri="{FF2B5EF4-FFF2-40B4-BE49-F238E27FC236}">
                  <a16:creationId xmlns:a16="http://schemas.microsoft.com/office/drawing/2014/main" id="{DD8C2EEA-1C9A-4EE5-A11A-916481C7AEFE}"/>
                </a:ext>
              </a:extLst>
            </p:cNvPr>
            <p:cNvSpPr>
              <a:spLocks/>
            </p:cNvSpPr>
            <p:nvPr/>
          </p:nvSpPr>
          <p:spPr bwMode="auto">
            <a:xfrm>
              <a:off x="7188054"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2" name="Freeform 319">
              <a:extLst>
                <a:ext uri="{FF2B5EF4-FFF2-40B4-BE49-F238E27FC236}">
                  <a16:creationId xmlns:a16="http://schemas.microsoft.com/office/drawing/2014/main" id="{DC02669C-B237-4FA0-A121-9671DDFE1EC4}"/>
                </a:ext>
              </a:extLst>
            </p:cNvPr>
            <p:cNvSpPr>
              <a:spLocks/>
            </p:cNvSpPr>
            <p:nvPr/>
          </p:nvSpPr>
          <p:spPr bwMode="auto">
            <a:xfrm>
              <a:off x="7227620"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3" name="Freeform 321">
              <a:extLst>
                <a:ext uri="{FF2B5EF4-FFF2-40B4-BE49-F238E27FC236}">
                  <a16:creationId xmlns:a16="http://schemas.microsoft.com/office/drawing/2014/main" id="{65D12856-2284-4A1B-9EBD-71D1D0CFA500}"/>
                </a:ext>
              </a:extLst>
            </p:cNvPr>
            <p:cNvSpPr>
              <a:spLocks/>
            </p:cNvSpPr>
            <p:nvPr/>
          </p:nvSpPr>
          <p:spPr bwMode="auto">
            <a:xfrm>
              <a:off x="7188054"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4" name="Freeform 322">
              <a:extLst>
                <a:ext uri="{FF2B5EF4-FFF2-40B4-BE49-F238E27FC236}">
                  <a16:creationId xmlns:a16="http://schemas.microsoft.com/office/drawing/2014/main" id="{BBC4DA90-4F27-42C4-AD41-0BD4B8C80863}"/>
                </a:ext>
              </a:extLst>
            </p:cNvPr>
            <p:cNvSpPr>
              <a:spLocks/>
            </p:cNvSpPr>
            <p:nvPr/>
          </p:nvSpPr>
          <p:spPr bwMode="auto">
            <a:xfrm>
              <a:off x="7227620" y="259798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5" name="Freeform 324">
              <a:extLst>
                <a:ext uri="{FF2B5EF4-FFF2-40B4-BE49-F238E27FC236}">
                  <a16:creationId xmlns:a16="http://schemas.microsoft.com/office/drawing/2014/main" id="{C3DD7B57-9032-4C53-BF5F-88C6BF50E9A2}"/>
                </a:ext>
              </a:extLst>
            </p:cNvPr>
            <p:cNvSpPr>
              <a:spLocks/>
            </p:cNvSpPr>
            <p:nvPr/>
          </p:nvSpPr>
          <p:spPr bwMode="auto">
            <a:xfrm>
              <a:off x="7111394" y="271263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6" name="Freeform 325">
              <a:extLst>
                <a:ext uri="{FF2B5EF4-FFF2-40B4-BE49-F238E27FC236}">
                  <a16:creationId xmlns:a16="http://schemas.microsoft.com/office/drawing/2014/main" id="{65B4FE89-1B74-4F2D-9E0A-17AAF9422767}"/>
                </a:ext>
              </a:extLst>
            </p:cNvPr>
            <p:cNvSpPr>
              <a:spLocks/>
            </p:cNvSpPr>
            <p:nvPr/>
          </p:nvSpPr>
          <p:spPr bwMode="auto">
            <a:xfrm>
              <a:off x="7146014"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7" name="Freeform 327">
              <a:extLst>
                <a:ext uri="{FF2B5EF4-FFF2-40B4-BE49-F238E27FC236}">
                  <a16:creationId xmlns:a16="http://schemas.microsoft.com/office/drawing/2014/main" id="{5340831F-32ED-42EB-84F5-72742C3737D9}"/>
                </a:ext>
              </a:extLst>
            </p:cNvPr>
            <p:cNvSpPr>
              <a:spLocks/>
            </p:cNvSpPr>
            <p:nvPr/>
          </p:nvSpPr>
          <p:spPr bwMode="auto">
            <a:xfrm>
              <a:off x="7111394"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8" name="Freeform 328">
              <a:extLst>
                <a:ext uri="{FF2B5EF4-FFF2-40B4-BE49-F238E27FC236}">
                  <a16:creationId xmlns:a16="http://schemas.microsoft.com/office/drawing/2014/main" id="{D7A26A9B-5FE1-4C3C-B548-BF39644165C4}"/>
                </a:ext>
              </a:extLst>
            </p:cNvPr>
            <p:cNvSpPr>
              <a:spLocks/>
            </p:cNvSpPr>
            <p:nvPr/>
          </p:nvSpPr>
          <p:spPr bwMode="auto">
            <a:xfrm>
              <a:off x="7146014"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79" name="Freeform 330">
              <a:extLst>
                <a:ext uri="{FF2B5EF4-FFF2-40B4-BE49-F238E27FC236}">
                  <a16:creationId xmlns:a16="http://schemas.microsoft.com/office/drawing/2014/main" id="{161BC673-D6CD-463D-8910-1B186BA1DDA8}"/>
                </a:ext>
              </a:extLst>
            </p:cNvPr>
            <p:cNvSpPr>
              <a:spLocks/>
            </p:cNvSpPr>
            <p:nvPr/>
          </p:nvSpPr>
          <p:spPr bwMode="auto">
            <a:xfrm>
              <a:off x="7029790"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0" name="Freeform 331">
              <a:extLst>
                <a:ext uri="{FF2B5EF4-FFF2-40B4-BE49-F238E27FC236}">
                  <a16:creationId xmlns:a16="http://schemas.microsoft.com/office/drawing/2014/main" id="{3D958D50-B6AB-4E46-B3C7-AB19253C2E65}"/>
                </a:ext>
              </a:extLst>
            </p:cNvPr>
            <p:cNvSpPr>
              <a:spLocks/>
            </p:cNvSpPr>
            <p:nvPr/>
          </p:nvSpPr>
          <p:spPr bwMode="auto">
            <a:xfrm>
              <a:off x="7064410" y="2712636"/>
              <a:ext cx="27203" cy="89923"/>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1" name="Freeform 333">
              <a:extLst>
                <a:ext uri="{FF2B5EF4-FFF2-40B4-BE49-F238E27FC236}">
                  <a16:creationId xmlns:a16="http://schemas.microsoft.com/office/drawing/2014/main" id="{022D1A03-DF32-4A2E-846D-94148DD8D030}"/>
                </a:ext>
              </a:extLst>
            </p:cNvPr>
            <p:cNvSpPr>
              <a:spLocks/>
            </p:cNvSpPr>
            <p:nvPr/>
          </p:nvSpPr>
          <p:spPr bwMode="auto">
            <a:xfrm>
              <a:off x="7029790"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2" name="Freeform 334">
              <a:extLst>
                <a:ext uri="{FF2B5EF4-FFF2-40B4-BE49-F238E27FC236}">
                  <a16:creationId xmlns:a16="http://schemas.microsoft.com/office/drawing/2014/main" id="{B4C09E2B-E3C0-4DFC-86A5-4F88F5226CD5}"/>
                </a:ext>
              </a:extLst>
            </p:cNvPr>
            <p:cNvSpPr>
              <a:spLocks/>
            </p:cNvSpPr>
            <p:nvPr/>
          </p:nvSpPr>
          <p:spPr bwMode="auto">
            <a:xfrm>
              <a:off x="7064410" y="259798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3" name="Freeform 336">
              <a:extLst>
                <a:ext uri="{FF2B5EF4-FFF2-40B4-BE49-F238E27FC236}">
                  <a16:creationId xmlns:a16="http://schemas.microsoft.com/office/drawing/2014/main" id="{7DB72ED0-6CF8-45D5-9A4B-C64FE965BCB9}"/>
                </a:ext>
              </a:extLst>
            </p:cNvPr>
            <p:cNvSpPr>
              <a:spLocks/>
            </p:cNvSpPr>
            <p:nvPr/>
          </p:nvSpPr>
          <p:spPr bwMode="auto">
            <a:xfrm>
              <a:off x="6953130" y="271263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4" name="Freeform 337">
              <a:extLst>
                <a:ext uri="{FF2B5EF4-FFF2-40B4-BE49-F238E27FC236}">
                  <a16:creationId xmlns:a16="http://schemas.microsoft.com/office/drawing/2014/main" id="{9638E1C6-9AAB-40A2-81C0-92C2EFDC4725}"/>
                </a:ext>
              </a:extLst>
            </p:cNvPr>
            <p:cNvSpPr>
              <a:spLocks/>
            </p:cNvSpPr>
            <p:nvPr/>
          </p:nvSpPr>
          <p:spPr bwMode="auto">
            <a:xfrm>
              <a:off x="6987750"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6985 w 5"/>
                <a:gd name="T27" fmla="*/ 28222 h 18"/>
                <a:gd name="T28" fmla="*/ 6985 w 5"/>
                <a:gd name="T29" fmla="*/ 31750 h 18"/>
                <a:gd name="T30" fmla="*/ 6985 w 5"/>
                <a:gd name="T31" fmla="*/ 31750 h 18"/>
                <a:gd name="T32" fmla="*/ 13970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5" name="Freeform 339">
              <a:extLst>
                <a:ext uri="{FF2B5EF4-FFF2-40B4-BE49-F238E27FC236}">
                  <a16:creationId xmlns:a16="http://schemas.microsoft.com/office/drawing/2014/main" id="{2A55A6C4-85A6-4171-A77E-1437BFBF8807}"/>
                </a:ext>
              </a:extLst>
            </p:cNvPr>
            <p:cNvSpPr>
              <a:spLocks/>
            </p:cNvSpPr>
            <p:nvPr/>
          </p:nvSpPr>
          <p:spPr bwMode="auto">
            <a:xfrm>
              <a:off x="6953130"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6" name="Freeform 340">
              <a:extLst>
                <a:ext uri="{FF2B5EF4-FFF2-40B4-BE49-F238E27FC236}">
                  <a16:creationId xmlns:a16="http://schemas.microsoft.com/office/drawing/2014/main" id="{A1FEE529-ABC9-4C71-B1F6-4F27E7BF2C5B}"/>
                </a:ext>
              </a:extLst>
            </p:cNvPr>
            <p:cNvSpPr>
              <a:spLocks/>
            </p:cNvSpPr>
            <p:nvPr/>
          </p:nvSpPr>
          <p:spPr bwMode="auto">
            <a:xfrm>
              <a:off x="6987750"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6985 w 5"/>
                <a:gd name="T27" fmla="*/ 31937 h 17"/>
                <a:gd name="T28" fmla="*/ 6985 w 5"/>
                <a:gd name="T29" fmla="*/ 31937 h 17"/>
                <a:gd name="T30" fmla="*/ 6985 w 5"/>
                <a:gd name="T31" fmla="*/ 31937 h 17"/>
                <a:gd name="T32" fmla="*/ 13970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7" name="Freeform 342">
              <a:extLst>
                <a:ext uri="{FF2B5EF4-FFF2-40B4-BE49-F238E27FC236}">
                  <a16:creationId xmlns:a16="http://schemas.microsoft.com/office/drawing/2014/main" id="{BCC56064-02B5-425B-B8EC-15E910433003}"/>
                </a:ext>
              </a:extLst>
            </p:cNvPr>
            <p:cNvSpPr>
              <a:spLocks/>
            </p:cNvSpPr>
            <p:nvPr/>
          </p:nvSpPr>
          <p:spPr bwMode="auto">
            <a:xfrm>
              <a:off x="6871525"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8" name="Freeform 343">
              <a:extLst>
                <a:ext uri="{FF2B5EF4-FFF2-40B4-BE49-F238E27FC236}">
                  <a16:creationId xmlns:a16="http://schemas.microsoft.com/office/drawing/2014/main" id="{A43E4717-7463-4F30-B02F-DE510189D337}"/>
                </a:ext>
              </a:extLst>
            </p:cNvPr>
            <p:cNvSpPr>
              <a:spLocks/>
            </p:cNvSpPr>
            <p:nvPr/>
          </p:nvSpPr>
          <p:spPr bwMode="auto">
            <a:xfrm>
              <a:off x="6906146"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89" name="Freeform 345">
              <a:extLst>
                <a:ext uri="{FF2B5EF4-FFF2-40B4-BE49-F238E27FC236}">
                  <a16:creationId xmlns:a16="http://schemas.microsoft.com/office/drawing/2014/main" id="{7DFA70C8-5E47-430D-BC9C-B1589B14F17D}"/>
                </a:ext>
              </a:extLst>
            </p:cNvPr>
            <p:cNvSpPr>
              <a:spLocks/>
            </p:cNvSpPr>
            <p:nvPr/>
          </p:nvSpPr>
          <p:spPr bwMode="auto">
            <a:xfrm>
              <a:off x="6871525"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0" name="Freeform 346">
              <a:extLst>
                <a:ext uri="{FF2B5EF4-FFF2-40B4-BE49-F238E27FC236}">
                  <a16:creationId xmlns:a16="http://schemas.microsoft.com/office/drawing/2014/main" id="{85176F62-3517-4441-AD8E-F40E4EA61128}"/>
                </a:ext>
              </a:extLst>
            </p:cNvPr>
            <p:cNvSpPr>
              <a:spLocks/>
            </p:cNvSpPr>
            <p:nvPr/>
          </p:nvSpPr>
          <p:spPr bwMode="auto">
            <a:xfrm>
              <a:off x="6906146"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1" name="Freeform 246">
              <a:extLst>
                <a:ext uri="{FF2B5EF4-FFF2-40B4-BE49-F238E27FC236}">
                  <a16:creationId xmlns:a16="http://schemas.microsoft.com/office/drawing/2014/main" id="{681FE69F-C6B1-4E73-A361-78737CF98A49}"/>
                </a:ext>
              </a:extLst>
            </p:cNvPr>
            <p:cNvSpPr>
              <a:spLocks/>
            </p:cNvSpPr>
            <p:nvPr/>
          </p:nvSpPr>
          <p:spPr bwMode="auto">
            <a:xfrm>
              <a:off x="10054187"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2" name="Freeform 247">
              <a:extLst>
                <a:ext uri="{FF2B5EF4-FFF2-40B4-BE49-F238E27FC236}">
                  <a16:creationId xmlns:a16="http://schemas.microsoft.com/office/drawing/2014/main" id="{29025894-8C82-471F-AF07-79509A11A12D}"/>
                </a:ext>
              </a:extLst>
            </p:cNvPr>
            <p:cNvSpPr>
              <a:spLocks/>
            </p:cNvSpPr>
            <p:nvPr/>
          </p:nvSpPr>
          <p:spPr bwMode="auto">
            <a:xfrm>
              <a:off x="10086334"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3" name="Freeform 249">
              <a:extLst>
                <a:ext uri="{FF2B5EF4-FFF2-40B4-BE49-F238E27FC236}">
                  <a16:creationId xmlns:a16="http://schemas.microsoft.com/office/drawing/2014/main" id="{533B01B6-2E6F-440E-9939-C036DE03091B}"/>
                </a:ext>
              </a:extLst>
            </p:cNvPr>
            <p:cNvSpPr>
              <a:spLocks/>
            </p:cNvSpPr>
            <p:nvPr/>
          </p:nvSpPr>
          <p:spPr bwMode="auto">
            <a:xfrm>
              <a:off x="10054187"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4" name="Freeform 250">
              <a:extLst>
                <a:ext uri="{FF2B5EF4-FFF2-40B4-BE49-F238E27FC236}">
                  <a16:creationId xmlns:a16="http://schemas.microsoft.com/office/drawing/2014/main" id="{E807D55F-87E8-45A4-9B37-D2E75C073918}"/>
                </a:ext>
              </a:extLst>
            </p:cNvPr>
            <p:cNvSpPr>
              <a:spLocks/>
            </p:cNvSpPr>
            <p:nvPr/>
          </p:nvSpPr>
          <p:spPr bwMode="auto">
            <a:xfrm>
              <a:off x="10086334"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5" name="Freeform 252">
              <a:extLst>
                <a:ext uri="{FF2B5EF4-FFF2-40B4-BE49-F238E27FC236}">
                  <a16:creationId xmlns:a16="http://schemas.microsoft.com/office/drawing/2014/main" id="{E3950BEA-8ED8-4A56-93CD-5111DBF08C06}"/>
                </a:ext>
              </a:extLst>
            </p:cNvPr>
            <p:cNvSpPr>
              <a:spLocks/>
            </p:cNvSpPr>
            <p:nvPr/>
          </p:nvSpPr>
          <p:spPr bwMode="auto">
            <a:xfrm>
              <a:off x="9977527" y="2712636"/>
              <a:ext cx="22257" cy="89923"/>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6" name="Freeform 253">
              <a:extLst>
                <a:ext uri="{FF2B5EF4-FFF2-40B4-BE49-F238E27FC236}">
                  <a16:creationId xmlns:a16="http://schemas.microsoft.com/office/drawing/2014/main" id="{768FE381-92D0-4A79-B338-77882262B926}"/>
                </a:ext>
              </a:extLst>
            </p:cNvPr>
            <p:cNvSpPr>
              <a:spLocks/>
            </p:cNvSpPr>
            <p:nvPr/>
          </p:nvSpPr>
          <p:spPr bwMode="auto">
            <a:xfrm>
              <a:off x="10009674"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7" name="Freeform 255">
              <a:extLst>
                <a:ext uri="{FF2B5EF4-FFF2-40B4-BE49-F238E27FC236}">
                  <a16:creationId xmlns:a16="http://schemas.microsoft.com/office/drawing/2014/main" id="{FEC345C5-76A6-486F-8007-5E3EDDDC87F8}"/>
                </a:ext>
              </a:extLst>
            </p:cNvPr>
            <p:cNvSpPr>
              <a:spLocks/>
            </p:cNvSpPr>
            <p:nvPr/>
          </p:nvSpPr>
          <p:spPr bwMode="auto">
            <a:xfrm>
              <a:off x="9977527" y="259798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8" name="Freeform 256">
              <a:extLst>
                <a:ext uri="{FF2B5EF4-FFF2-40B4-BE49-F238E27FC236}">
                  <a16:creationId xmlns:a16="http://schemas.microsoft.com/office/drawing/2014/main" id="{783AADA9-D5E1-403A-97F2-B34B7B84C6D9}"/>
                </a:ext>
              </a:extLst>
            </p:cNvPr>
            <p:cNvSpPr>
              <a:spLocks/>
            </p:cNvSpPr>
            <p:nvPr/>
          </p:nvSpPr>
          <p:spPr bwMode="auto">
            <a:xfrm>
              <a:off x="10009674"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699" name="Freeform 258">
              <a:extLst>
                <a:ext uri="{FF2B5EF4-FFF2-40B4-BE49-F238E27FC236}">
                  <a16:creationId xmlns:a16="http://schemas.microsoft.com/office/drawing/2014/main" id="{B0416367-4B31-465D-8A94-01AE00CF0329}"/>
                </a:ext>
              </a:extLst>
            </p:cNvPr>
            <p:cNvSpPr>
              <a:spLocks/>
            </p:cNvSpPr>
            <p:nvPr/>
          </p:nvSpPr>
          <p:spPr bwMode="auto">
            <a:xfrm>
              <a:off x="9895921"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0" name="Freeform 259">
              <a:extLst>
                <a:ext uri="{FF2B5EF4-FFF2-40B4-BE49-F238E27FC236}">
                  <a16:creationId xmlns:a16="http://schemas.microsoft.com/office/drawing/2014/main" id="{65F5566B-54B7-4B82-B25E-CA6045E37210}"/>
                </a:ext>
              </a:extLst>
            </p:cNvPr>
            <p:cNvSpPr>
              <a:spLocks/>
            </p:cNvSpPr>
            <p:nvPr/>
          </p:nvSpPr>
          <p:spPr bwMode="auto">
            <a:xfrm>
              <a:off x="9928070"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1" name="Freeform 261">
              <a:extLst>
                <a:ext uri="{FF2B5EF4-FFF2-40B4-BE49-F238E27FC236}">
                  <a16:creationId xmlns:a16="http://schemas.microsoft.com/office/drawing/2014/main" id="{673F47B3-1D20-463E-BA37-B2C8E2F66324}"/>
                </a:ext>
              </a:extLst>
            </p:cNvPr>
            <p:cNvSpPr>
              <a:spLocks/>
            </p:cNvSpPr>
            <p:nvPr/>
          </p:nvSpPr>
          <p:spPr bwMode="auto">
            <a:xfrm>
              <a:off x="9895921"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2" name="Freeform 262">
              <a:extLst>
                <a:ext uri="{FF2B5EF4-FFF2-40B4-BE49-F238E27FC236}">
                  <a16:creationId xmlns:a16="http://schemas.microsoft.com/office/drawing/2014/main" id="{9F31F0F8-1F85-4DAA-A814-F079349ECFD6}"/>
                </a:ext>
              </a:extLst>
            </p:cNvPr>
            <p:cNvSpPr>
              <a:spLocks/>
            </p:cNvSpPr>
            <p:nvPr/>
          </p:nvSpPr>
          <p:spPr bwMode="auto">
            <a:xfrm>
              <a:off x="9928070"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3" name="Freeform 264">
              <a:extLst>
                <a:ext uri="{FF2B5EF4-FFF2-40B4-BE49-F238E27FC236}">
                  <a16:creationId xmlns:a16="http://schemas.microsoft.com/office/drawing/2014/main" id="{B153A63E-902F-4BAC-A2AE-A1550382BBD6}"/>
                </a:ext>
              </a:extLst>
            </p:cNvPr>
            <p:cNvSpPr>
              <a:spLocks/>
            </p:cNvSpPr>
            <p:nvPr/>
          </p:nvSpPr>
          <p:spPr bwMode="auto">
            <a:xfrm>
              <a:off x="9814318"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4" name="Freeform 265">
              <a:extLst>
                <a:ext uri="{FF2B5EF4-FFF2-40B4-BE49-F238E27FC236}">
                  <a16:creationId xmlns:a16="http://schemas.microsoft.com/office/drawing/2014/main" id="{2F05D805-E143-4EE8-865F-1EEDFB6E4041}"/>
                </a:ext>
              </a:extLst>
            </p:cNvPr>
            <p:cNvSpPr>
              <a:spLocks/>
            </p:cNvSpPr>
            <p:nvPr/>
          </p:nvSpPr>
          <p:spPr bwMode="auto">
            <a:xfrm>
              <a:off x="9851410"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5" name="Freeform 267">
              <a:extLst>
                <a:ext uri="{FF2B5EF4-FFF2-40B4-BE49-F238E27FC236}">
                  <a16:creationId xmlns:a16="http://schemas.microsoft.com/office/drawing/2014/main" id="{AEC367B1-3812-4A1C-AF9F-069DED3923BA}"/>
                </a:ext>
              </a:extLst>
            </p:cNvPr>
            <p:cNvSpPr>
              <a:spLocks/>
            </p:cNvSpPr>
            <p:nvPr/>
          </p:nvSpPr>
          <p:spPr bwMode="auto">
            <a:xfrm>
              <a:off x="9814318"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6" name="Freeform 268">
              <a:extLst>
                <a:ext uri="{FF2B5EF4-FFF2-40B4-BE49-F238E27FC236}">
                  <a16:creationId xmlns:a16="http://schemas.microsoft.com/office/drawing/2014/main" id="{0EFEB3AC-26C6-4EE1-BFA0-011542BAF244}"/>
                </a:ext>
              </a:extLst>
            </p:cNvPr>
            <p:cNvSpPr>
              <a:spLocks/>
            </p:cNvSpPr>
            <p:nvPr/>
          </p:nvSpPr>
          <p:spPr bwMode="auto">
            <a:xfrm>
              <a:off x="9851410"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7" name="Freeform 270">
              <a:extLst>
                <a:ext uri="{FF2B5EF4-FFF2-40B4-BE49-F238E27FC236}">
                  <a16:creationId xmlns:a16="http://schemas.microsoft.com/office/drawing/2014/main" id="{441C6112-F25A-47C4-AEC5-A2748B665C73}"/>
                </a:ext>
              </a:extLst>
            </p:cNvPr>
            <p:cNvSpPr>
              <a:spLocks/>
            </p:cNvSpPr>
            <p:nvPr/>
          </p:nvSpPr>
          <p:spPr bwMode="auto">
            <a:xfrm>
              <a:off x="9737658" y="2712636"/>
              <a:ext cx="27203" cy="89923"/>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6985 w 5"/>
                <a:gd name="T11" fmla="*/ 31750 h 18"/>
                <a:gd name="T12" fmla="*/ 6985 w 5"/>
                <a:gd name="T13" fmla="*/ 28222 h 18"/>
                <a:gd name="T14" fmla="*/ 0 w 5"/>
                <a:gd name="T15" fmla="*/ 17639 h 18"/>
                <a:gd name="T16" fmla="*/ 10478 w 5"/>
                <a:gd name="T17" fmla="*/ 3528 h 18"/>
                <a:gd name="T18" fmla="*/ 10478 w 5"/>
                <a:gd name="T19" fmla="*/ 0 h 18"/>
                <a:gd name="T20" fmla="*/ 13970 w 5"/>
                <a:gd name="T21" fmla="*/ 10583 h 18"/>
                <a:gd name="T22" fmla="*/ 10478 w 5"/>
                <a:gd name="T23" fmla="*/ 10583 h 18"/>
                <a:gd name="T24" fmla="*/ 6985 w 5"/>
                <a:gd name="T25" fmla="*/ 17639 h 18"/>
                <a:gd name="T26" fmla="*/ 6985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8" name="Freeform 271">
              <a:extLst>
                <a:ext uri="{FF2B5EF4-FFF2-40B4-BE49-F238E27FC236}">
                  <a16:creationId xmlns:a16="http://schemas.microsoft.com/office/drawing/2014/main" id="{971D973F-C30A-42F7-AD0E-B38D919D70AD}"/>
                </a:ext>
              </a:extLst>
            </p:cNvPr>
            <p:cNvSpPr>
              <a:spLocks/>
            </p:cNvSpPr>
            <p:nvPr/>
          </p:nvSpPr>
          <p:spPr bwMode="auto">
            <a:xfrm>
              <a:off x="9769806"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09" name="Freeform 273">
              <a:extLst>
                <a:ext uri="{FF2B5EF4-FFF2-40B4-BE49-F238E27FC236}">
                  <a16:creationId xmlns:a16="http://schemas.microsoft.com/office/drawing/2014/main" id="{D24AA6E6-3339-413C-8C3E-5660E4E55195}"/>
                </a:ext>
              </a:extLst>
            </p:cNvPr>
            <p:cNvSpPr>
              <a:spLocks/>
            </p:cNvSpPr>
            <p:nvPr/>
          </p:nvSpPr>
          <p:spPr bwMode="auto">
            <a:xfrm>
              <a:off x="9737658" y="259798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6985 w 5"/>
                <a:gd name="T11" fmla="*/ 31937 h 17"/>
                <a:gd name="T12" fmla="*/ 6985 w 5"/>
                <a:gd name="T13" fmla="*/ 31937 h 17"/>
                <a:gd name="T14" fmla="*/ 0 w 5"/>
                <a:gd name="T15" fmla="*/ 46131 h 17"/>
                <a:gd name="T16" fmla="*/ 10478 w 5"/>
                <a:gd name="T17" fmla="*/ 56776 h 17"/>
                <a:gd name="T18" fmla="*/ 10478 w 5"/>
                <a:gd name="T19" fmla="*/ 60325 h 17"/>
                <a:gd name="T20" fmla="*/ 13970 w 5"/>
                <a:gd name="T21" fmla="*/ 53228 h 17"/>
                <a:gd name="T22" fmla="*/ 10478 w 5"/>
                <a:gd name="T23" fmla="*/ 49679 h 17"/>
                <a:gd name="T24" fmla="*/ 6985 w 5"/>
                <a:gd name="T25" fmla="*/ 46131 h 17"/>
                <a:gd name="T26" fmla="*/ 6985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0" name="Freeform 274">
              <a:extLst>
                <a:ext uri="{FF2B5EF4-FFF2-40B4-BE49-F238E27FC236}">
                  <a16:creationId xmlns:a16="http://schemas.microsoft.com/office/drawing/2014/main" id="{D0AA1AE3-ED63-4058-A7B4-CB7D6B6B7A71}"/>
                </a:ext>
              </a:extLst>
            </p:cNvPr>
            <p:cNvSpPr>
              <a:spLocks/>
            </p:cNvSpPr>
            <p:nvPr/>
          </p:nvSpPr>
          <p:spPr bwMode="auto">
            <a:xfrm>
              <a:off x="9769806"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1" name="Freeform 276">
              <a:extLst>
                <a:ext uri="{FF2B5EF4-FFF2-40B4-BE49-F238E27FC236}">
                  <a16:creationId xmlns:a16="http://schemas.microsoft.com/office/drawing/2014/main" id="{5836573C-63C0-4A38-9F4C-05AE40A8FDA9}"/>
                </a:ext>
              </a:extLst>
            </p:cNvPr>
            <p:cNvSpPr>
              <a:spLocks/>
            </p:cNvSpPr>
            <p:nvPr/>
          </p:nvSpPr>
          <p:spPr bwMode="auto">
            <a:xfrm>
              <a:off x="9656053"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2" name="Freeform 277">
              <a:extLst>
                <a:ext uri="{FF2B5EF4-FFF2-40B4-BE49-F238E27FC236}">
                  <a16:creationId xmlns:a16="http://schemas.microsoft.com/office/drawing/2014/main" id="{AB2C6920-F83A-4EB8-8E23-8C0D80AAC322}"/>
                </a:ext>
              </a:extLst>
            </p:cNvPr>
            <p:cNvSpPr>
              <a:spLocks/>
            </p:cNvSpPr>
            <p:nvPr/>
          </p:nvSpPr>
          <p:spPr bwMode="auto">
            <a:xfrm>
              <a:off x="9693146"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7144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3" name="Freeform 279">
              <a:extLst>
                <a:ext uri="{FF2B5EF4-FFF2-40B4-BE49-F238E27FC236}">
                  <a16:creationId xmlns:a16="http://schemas.microsoft.com/office/drawing/2014/main" id="{D3B1C3A2-9B97-4BBD-8FF6-885B052CE689}"/>
                </a:ext>
              </a:extLst>
            </p:cNvPr>
            <p:cNvSpPr>
              <a:spLocks/>
            </p:cNvSpPr>
            <p:nvPr/>
          </p:nvSpPr>
          <p:spPr bwMode="auto">
            <a:xfrm>
              <a:off x="9656053"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4" name="Freeform 280">
              <a:extLst>
                <a:ext uri="{FF2B5EF4-FFF2-40B4-BE49-F238E27FC236}">
                  <a16:creationId xmlns:a16="http://schemas.microsoft.com/office/drawing/2014/main" id="{6F8EA63B-3E3C-4DDB-A554-B93E8B694B0E}"/>
                </a:ext>
              </a:extLst>
            </p:cNvPr>
            <p:cNvSpPr>
              <a:spLocks/>
            </p:cNvSpPr>
            <p:nvPr/>
          </p:nvSpPr>
          <p:spPr bwMode="auto">
            <a:xfrm>
              <a:off x="9693146" y="259798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7144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5" name="Freeform 282">
              <a:extLst>
                <a:ext uri="{FF2B5EF4-FFF2-40B4-BE49-F238E27FC236}">
                  <a16:creationId xmlns:a16="http://schemas.microsoft.com/office/drawing/2014/main" id="{335AB999-DFDC-468F-8E38-486689E38413}"/>
                </a:ext>
              </a:extLst>
            </p:cNvPr>
            <p:cNvSpPr>
              <a:spLocks/>
            </p:cNvSpPr>
            <p:nvPr/>
          </p:nvSpPr>
          <p:spPr bwMode="auto">
            <a:xfrm>
              <a:off x="9579393" y="271263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6" name="Freeform 283">
              <a:extLst>
                <a:ext uri="{FF2B5EF4-FFF2-40B4-BE49-F238E27FC236}">
                  <a16:creationId xmlns:a16="http://schemas.microsoft.com/office/drawing/2014/main" id="{31031114-645B-4B90-9696-06A076B07913}"/>
                </a:ext>
              </a:extLst>
            </p:cNvPr>
            <p:cNvSpPr>
              <a:spLocks/>
            </p:cNvSpPr>
            <p:nvPr/>
          </p:nvSpPr>
          <p:spPr bwMode="auto">
            <a:xfrm>
              <a:off x="9611541"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7" name="Freeform 285">
              <a:extLst>
                <a:ext uri="{FF2B5EF4-FFF2-40B4-BE49-F238E27FC236}">
                  <a16:creationId xmlns:a16="http://schemas.microsoft.com/office/drawing/2014/main" id="{E745E995-0C59-444D-BADE-BBAC75A6ACC2}"/>
                </a:ext>
              </a:extLst>
            </p:cNvPr>
            <p:cNvSpPr>
              <a:spLocks/>
            </p:cNvSpPr>
            <p:nvPr/>
          </p:nvSpPr>
          <p:spPr bwMode="auto">
            <a:xfrm>
              <a:off x="9579393" y="259798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8" name="Freeform 286">
              <a:extLst>
                <a:ext uri="{FF2B5EF4-FFF2-40B4-BE49-F238E27FC236}">
                  <a16:creationId xmlns:a16="http://schemas.microsoft.com/office/drawing/2014/main" id="{97D12ACC-1345-49B7-A9A9-12591AD9B9A8}"/>
                </a:ext>
              </a:extLst>
            </p:cNvPr>
            <p:cNvSpPr>
              <a:spLocks/>
            </p:cNvSpPr>
            <p:nvPr/>
          </p:nvSpPr>
          <p:spPr bwMode="auto">
            <a:xfrm>
              <a:off x="9611541"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19" name="Freeform 288">
              <a:extLst>
                <a:ext uri="{FF2B5EF4-FFF2-40B4-BE49-F238E27FC236}">
                  <a16:creationId xmlns:a16="http://schemas.microsoft.com/office/drawing/2014/main" id="{3CA9B6B3-738C-45E1-9475-7F13887EFD9E}"/>
                </a:ext>
              </a:extLst>
            </p:cNvPr>
            <p:cNvSpPr>
              <a:spLocks/>
            </p:cNvSpPr>
            <p:nvPr/>
          </p:nvSpPr>
          <p:spPr bwMode="auto">
            <a:xfrm>
              <a:off x="9497789"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0" name="Freeform 289">
              <a:extLst>
                <a:ext uri="{FF2B5EF4-FFF2-40B4-BE49-F238E27FC236}">
                  <a16:creationId xmlns:a16="http://schemas.microsoft.com/office/drawing/2014/main" id="{BA2FB8EA-5173-4C4D-BE21-3143EAF2B74A}"/>
                </a:ext>
              </a:extLst>
            </p:cNvPr>
            <p:cNvSpPr>
              <a:spLocks/>
            </p:cNvSpPr>
            <p:nvPr/>
          </p:nvSpPr>
          <p:spPr bwMode="auto">
            <a:xfrm>
              <a:off x="9529936" y="2712636"/>
              <a:ext cx="27203" cy="89923"/>
            </a:xfrm>
            <a:custGeom>
              <a:avLst/>
              <a:gdLst>
                <a:gd name="T0" fmla="*/ 3493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1" name="Freeform 291">
              <a:extLst>
                <a:ext uri="{FF2B5EF4-FFF2-40B4-BE49-F238E27FC236}">
                  <a16:creationId xmlns:a16="http://schemas.microsoft.com/office/drawing/2014/main" id="{A0DE25E8-F610-48F6-8B14-E86D32AE3CA0}"/>
                </a:ext>
              </a:extLst>
            </p:cNvPr>
            <p:cNvSpPr>
              <a:spLocks/>
            </p:cNvSpPr>
            <p:nvPr/>
          </p:nvSpPr>
          <p:spPr bwMode="auto">
            <a:xfrm>
              <a:off x="9497789"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2" name="Freeform 292">
              <a:extLst>
                <a:ext uri="{FF2B5EF4-FFF2-40B4-BE49-F238E27FC236}">
                  <a16:creationId xmlns:a16="http://schemas.microsoft.com/office/drawing/2014/main" id="{E69141C0-C9EF-42B5-B13A-77EF48C4BC60}"/>
                </a:ext>
              </a:extLst>
            </p:cNvPr>
            <p:cNvSpPr>
              <a:spLocks/>
            </p:cNvSpPr>
            <p:nvPr/>
          </p:nvSpPr>
          <p:spPr bwMode="auto">
            <a:xfrm>
              <a:off x="9529936" y="2597983"/>
              <a:ext cx="27203" cy="85427"/>
            </a:xfrm>
            <a:custGeom>
              <a:avLst/>
              <a:gdLst>
                <a:gd name="T0" fmla="*/ 3493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3" name="Freeform 294">
              <a:extLst>
                <a:ext uri="{FF2B5EF4-FFF2-40B4-BE49-F238E27FC236}">
                  <a16:creationId xmlns:a16="http://schemas.microsoft.com/office/drawing/2014/main" id="{23F114AB-E5D7-4E14-BF72-274DF35A2AFE}"/>
                </a:ext>
              </a:extLst>
            </p:cNvPr>
            <p:cNvSpPr>
              <a:spLocks/>
            </p:cNvSpPr>
            <p:nvPr/>
          </p:nvSpPr>
          <p:spPr bwMode="auto">
            <a:xfrm>
              <a:off x="9421129" y="2712636"/>
              <a:ext cx="19783" cy="89923"/>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4" name="Freeform 295">
              <a:extLst>
                <a:ext uri="{FF2B5EF4-FFF2-40B4-BE49-F238E27FC236}">
                  <a16:creationId xmlns:a16="http://schemas.microsoft.com/office/drawing/2014/main" id="{95DAA52F-08AC-4580-9764-4633D69105D7}"/>
                </a:ext>
              </a:extLst>
            </p:cNvPr>
            <p:cNvSpPr>
              <a:spLocks/>
            </p:cNvSpPr>
            <p:nvPr/>
          </p:nvSpPr>
          <p:spPr bwMode="auto">
            <a:xfrm>
              <a:off x="9453276"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5" name="Freeform 297">
              <a:extLst>
                <a:ext uri="{FF2B5EF4-FFF2-40B4-BE49-F238E27FC236}">
                  <a16:creationId xmlns:a16="http://schemas.microsoft.com/office/drawing/2014/main" id="{ED4895B4-134B-4A19-8043-2BA9E2D21C81}"/>
                </a:ext>
              </a:extLst>
            </p:cNvPr>
            <p:cNvSpPr>
              <a:spLocks/>
            </p:cNvSpPr>
            <p:nvPr/>
          </p:nvSpPr>
          <p:spPr bwMode="auto">
            <a:xfrm>
              <a:off x="9421129" y="259798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6" name="Freeform 298">
              <a:extLst>
                <a:ext uri="{FF2B5EF4-FFF2-40B4-BE49-F238E27FC236}">
                  <a16:creationId xmlns:a16="http://schemas.microsoft.com/office/drawing/2014/main" id="{DFC109D5-C289-4090-A7E0-938AE80E7D7F}"/>
                </a:ext>
              </a:extLst>
            </p:cNvPr>
            <p:cNvSpPr>
              <a:spLocks/>
            </p:cNvSpPr>
            <p:nvPr/>
          </p:nvSpPr>
          <p:spPr bwMode="auto">
            <a:xfrm>
              <a:off x="9453276"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7" name="Freeform 300">
              <a:extLst>
                <a:ext uri="{FF2B5EF4-FFF2-40B4-BE49-F238E27FC236}">
                  <a16:creationId xmlns:a16="http://schemas.microsoft.com/office/drawing/2014/main" id="{7013E14F-8BE8-49A3-B3C7-F639A44A4205}"/>
                </a:ext>
              </a:extLst>
            </p:cNvPr>
            <p:cNvSpPr>
              <a:spLocks/>
            </p:cNvSpPr>
            <p:nvPr/>
          </p:nvSpPr>
          <p:spPr bwMode="auto">
            <a:xfrm>
              <a:off x="9337051" y="2712636"/>
              <a:ext cx="29675" cy="89923"/>
            </a:xfrm>
            <a:custGeom>
              <a:avLst/>
              <a:gdLst>
                <a:gd name="T0" fmla="*/ 15240 w 5"/>
                <a:gd name="T1" fmla="*/ 63500 h 18"/>
                <a:gd name="T2" fmla="*/ 15240 w 5"/>
                <a:gd name="T3" fmla="*/ 59972 h 18"/>
                <a:gd name="T4" fmla="*/ 1524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7620 w 5"/>
                <a:gd name="T33" fmla="*/ 42333 h 18"/>
                <a:gd name="T34" fmla="*/ 15240 w 5"/>
                <a:gd name="T35" fmla="*/ 56444 h 18"/>
                <a:gd name="T36" fmla="*/ 1524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8" name="Freeform 301">
              <a:extLst>
                <a:ext uri="{FF2B5EF4-FFF2-40B4-BE49-F238E27FC236}">
                  <a16:creationId xmlns:a16="http://schemas.microsoft.com/office/drawing/2014/main" id="{5AA051E2-5CD0-436E-94B6-6CC778D62811}"/>
                </a:ext>
              </a:extLst>
            </p:cNvPr>
            <p:cNvSpPr>
              <a:spLocks/>
            </p:cNvSpPr>
            <p:nvPr/>
          </p:nvSpPr>
          <p:spPr bwMode="auto">
            <a:xfrm>
              <a:off x="9371671"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29" name="Freeform 303">
              <a:extLst>
                <a:ext uri="{FF2B5EF4-FFF2-40B4-BE49-F238E27FC236}">
                  <a16:creationId xmlns:a16="http://schemas.microsoft.com/office/drawing/2014/main" id="{FC9CE179-F9E3-4768-828F-88D208009A2C}"/>
                </a:ext>
              </a:extLst>
            </p:cNvPr>
            <p:cNvSpPr>
              <a:spLocks/>
            </p:cNvSpPr>
            <p:nvPr/>
          </p:nvSpPr>
          <p:spPr bwMode="auto">
            <a:xfrm>
              <a:off x="9337051" y="2597983"/>
              <a:ext cx="29675" cy="85427"/>
            </a:xfrm>
            <a:custGeom>
              <a:avLst/>
              <a:gdLst>
                <a:gd name="T0" fmla="*/ 15240 w 5"/>
                <a:gd name="T1" fmla="*/ 0 h 17"/>
                <a:gd name="T2" fmla="*/ 15240 w 5"/>
                <a:gd name="T3" fmla="*/ 3549 h 17"/>
                <a:gd name="T4" fmla="*/ 1524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7620 w 5"/>
                <a:gd name="T33" fmla="*/ 21291 h 17"/>
                <a:gd name="T34" fmla="*/ 15240 w 5"/>
                <a:gd name="T35" fmla="*/ 7097 h 17"/>
                <a:gd name="T36" fmla="*/ 1524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0" name="Freeform 304">
              <a:extLst>
                <a:ext uri="{FF2B5EF4-FFF2-40B4-BE49-F238E27FC236}">
                  <a16:creationId xmlns:a16="http://schemas.microsoft.com/office/drawing/2014/main" id="{0D3CF04F-07AA-4265-97D2-B5C326958F4F}"/>
                </a:ext>
              </a:extLst>
            </p:cNvPr>
            <p:cNvSpPr>
              <a:spLocks/>
            </p:cNvSpPr>
            <p:nvPr/>
          </p:nvSpPr>
          <p:spPr bwMode="auto">
            <a:xfrm>
              <a:off x="9371671"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1" name="Freeform 306">
              <a:extLst>
                <a:ext uri="{FF2B5EF4-FFF2-40B4-BE49-F238E27FC236}">
                  <a16:creationId xmlns:a16="http://schemas.microsoft.com/office/drawing/2014/main" id="{CF71073C-1C08-4085-BEAC-343E7C104774}"/>
                </a:ext>
              </a:extLst>
            </p:cNvPr>
            <p:cNvSpPr>
              <a:spLocks/>
            </p:cNvSpPr>
            <p:nvPr/>
          </p:nvSpPr>
          <p:spPr bwMode="auto">
            <a:xfrm>
              <a:off x="9255446"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10478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2" name="Freeform 307">
              <a:extLst>
                <a:ext uri="{FF2B5EF4-FFF2-40B4-BE49-F238E27FC236}">
                  <a16:creationId xmlns:a16="http://schemas.microsoft.com/office/drawing/2014/main" id="{6161DE1F-D7D1-4279-94D8-62441DEEE436}"/>
                </a:ext>
              </a:extLst>
            </p:cNvPr>
            <p:cNvSpPr>
              <a:spLocks/>
            </p:cNvSpPr>
            <p:nvPr/>
          </p:nvSpPr>
          <p:spPr bwMode="auto">
            <a:xfrm>
              <a:off x="9295013"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3" name="Freeform 309">
              <a:extLst>
                <a:ext uri="{FF2B5EF4-FFF2-40B4-BE49-F238E27FC236}">
                  <a16:creationId xmlns:a16="http://schemas.microsoft.com/office/drawing/2014/main" id="{2FCBCC47-9F9D-4A05-8689-7902E3B3DF93}"/>
                </a:ext>
              </a:extLst>
            </p:cNvPr>
            <p:cNvSpPr>
              <a:spLocks/>
            </p:cNvSpPr>
            <p:nvPr/>
          </p:nvSpPr>
          <p:spPr bwMode="auto">
            <a:xfrm>
              <a:off x="9255446"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10478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4" name="Freeform 310">
              <a:extLst>
                <a:ext uri="{FF2B5EF4-FFF2-40B4-BE49-F238E27FC236}">
                  <a16:creationId xmlns:a16="http://schemas.microsoft.com/office/drawing/2014/main" id="{84A94881-722C-445A-852D-2E04A71E229B}"/>
                </a:ext>
              </a:extLst>
            </p:cNvPr>
            <p:cNvSpPr>
              <a:spLocks/>
            </p:cNvSpPr>
            <p:nvPr/>
          </p:nvSpPr>
          <p:spPr bwMode="auto">
            <a:xfrm>
              <a:off x="9295013"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5" name="Freeform 312">
              <a:extLst>
                <a:ext uri="{FF2B5EF4-FFF2-40B4-BE49-F238E27FC236}">
                  <a16:creationId xmlns:a16="http://schemas.microsoft.com/office/drawing/2014/main" id="{1D298056-6EC1-4919-8CA7-A71347F7FD16}"/>
                </a:ext>
              </a:extLst>
            </p:cNvPr>
            <p:cNvSpPr>
              <a:spLocks/>
            </p:cNvSpPr>
            <p:nvPr/>
          </p:nvSpPr>
          <p:spPr bwMode="auto">
            <a:xfrm>
              <a:off x="9178786" y="2712636"/>
              <a:ext cx="29675" cy="89923"/>
            </a:xfrm>
            <a:custGeom>
              <a:avLst/>
              <a:gdLst>
                <a:gd name="T0" fmla="*/ 11430 w 5"/>
                <a:gd name="T1" fmla="*/ 63500 h 18"/>
                <a:gd name="T2" fmla="*/ 15240 w 5"/>
                <a:gd name="T3" fmla="*/ 59972 h 18"/>
                <a:gd name="T4" fmla="*/ 1143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3810 w 5"/>
                <a:gd name="T33" fmla="*/ 42333 h 18"/>
                <a:gd name="T34" fmla="*/ 15240 w 5"/>
                <a:gd name="T35" fmla="*/ 56444 h 18"/>
                <a:gd name="T36" fmla="*/ 1143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6" name="Freeform 313">
              <a:extLst>
                <a:ext uri="{FF2B5EF4-FFF2-40B4-BE49-F238E27FC236}">
                  <a16:creationId xmlns:a16="http://schemas.microsoft.com/office/drawing/2014/main" id="{7BD1EEA5-9E1A-4585-91C1-9A46118BCE5F}"/>
                </a:ext>
              </a:extLst>
            </p:cNvPr>
            <p:cNvSpPr>
              <a:spLocks/>
            </p:cNvSpPr>
            <p:nvPr/>
          </p:nvSpPr>
          <p:spPr bwMode="auto">
            <a:xfrm>
              <a:off x="9213407"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7" name="Freeform 315">
              <a:extLst>
                <a:ext uri="{FF2B5EF4-FFF2-40B4-BE49-F238E27FC236}">
                  <a16:creationId xmlns:a16="http://schemas.microsoft.com/office/drawing/2014/main" id="{452258A1-EAF0-4924-A654-2641CB330BBE}"/>
                </a:ext>
              </a:extLst>
            </p:cNvPr>
            <p:cNvSpPr>
              <a:spLocks/>
            </p:cNvSpPr>
            <p:nvPr/>
          </p:nvSpPr>
          <p:spPr bwMode="auto">
            <a:xfrm>
              <a:off x="9178786" y="2597983"/>
              <a:ext cx="29675" cy="85427"/>
            </a:xfrm>
            <a:custGeom>
              <a:avLst/>
              <a:gdLst>
                <a:gd name="T0" fmla="*/ 11430 w 5"/>
                <a:gd name="T1" fmla="*/ 0 h 17"/>
                <a:gd name="T2" fmla="*/ 15240 w 5"/>
                <a:gd name="T3" fmla="*/ 3549 h 17"/>
                <a:gd name="T4" fmla="*/ 1143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3810 w 5"/>
                <a:gd name="T33" fmla="*/ 21291 h 17"/>
                <a:gd name="T34" fmla="*/ 15240 w 5"/>
                <a:gd name="T35" fmla="*/ 7097 h 17"/>
                <a:gd name="T36" fmla="*/ 1143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8" name="Freeform 316">
              <a:extLst>
                <a:ext uri="{FF2B5EF4-FFF2-40B4-BE49-F238E27FC236}">
                  <a16:creationId xmlns:a16="http://schemas.microsoft.com/office/drawing/2014/main" id="{E716ED06-67D5-467B-BE8E-E2D0631CC7A7}"/>
                </a:ext>
              </a:extLst>
            </p:cNvPr>
            <p:cNvSpPr>
              <a:spLocks/>
            </p:cNvSpPr>
            <p:nvPr/>
          </p:nvSpPr>
          <p:spPr bwMode="auto">
            <a:xfrm>
              <a:off x="9213407"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39" name="Freeform 318">
              <a:extLst>
                <a:ext uri="{FF2B5EF4-FFF2-40B4-BE49-F238E27FC236}">
                  <a16:creationId xmlns:a16="http://schemas.microsoft.com/office/drawing/2014/main" id="{971D00CD-0303-43E9-A58B-7D398041DC16}"/>
                </a:ext>
              </a:extLst>
            </p:cNvPr>
            <p:cNvSpPr>
              <a:spLocks/>
            </p:cNvSpPr>
            <p:nvPr/>
          </p:nvSpPr>
          <p:spPr bwMode="auto">
            <a:xfrm>
              <a:off x="9097182"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0" name="Freeform 319">
              <a:extLst>
                <a:ext uri="{FF2B5EF4-FFF2-40B4-BE49-F238E27FC236}">
                  <a16:creationId xmlns:a16="http://schemas.microsoft.com/office/drawing/2014/main" id="{9F183231-4422-49D2-8E99-3EC63DACAEF8}"/>
                </a:ext>
              </a:extLst>
            </p:cNvPr>
            <p:cNvSpPr>
              <a:spLocks/>
            </p:cNvSpPr>
            <p:nvPr/>
          </p:nvSpPr>
          <p:spPr bwMode="auto">
            <a:xfrm>
              <a:off x="9136748" y="2712636"/>
              <a:ext cx="22257" cy="89923"/>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1" name="Freeform 321">
              <a:extLst>
                <a:ext uri="{FF2B5EF4-FFF2-40B4-BE49-F238E27FC236}">
                  <a16:creationId xmlns:a16="http://schemas.microsoft.com/office/drawing/2014/main" id="{97F4F18A-0CDB-4886-A778-6D3F5677BD5B}"/>
                </a:ext>
              </a:extLst>
            </p:cNvPr>
            <p:cNvSpPr>
              <a:spLocks/>
            </p:cNvSpPr>
            <p:nvPr/>
          </p:nvSpPr>
          <p:spPr bwMode="auto">
            <a:xfrm>
              <a:off x="9097182"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2" name="Freeform 322">
              <a:extLst>
                <a:ext uri="{FF2B5EF4-FFF2-40B4-BE49-F238E27FC236}">
                  <a16:creationId xmlns:a16="http://schemas.microsoft.com/office/drawing/2014/main" id="{C88740C9-D16D-4145-81AE-4AB8229C5D54}"/>
                </a:ext>
              </a:extLst>
            </p:cNvPr>
            <p:cNvSpPr>
              <a:spLocks/>
            </p:cNvSpPr>
            <p:nvPr/>
          </p:nvSpPr>
          <p:spPr bwMode="auto">
            <a:xfrm>
              <a:off x="9136748" y="259798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3" name="Freeform 324">
              <a:extLst>
                <a:ext uri="{FF2B5EF4-FFF2-40B4-BE49-F238E27FC236}">
                  <a16:creationId xmlns:a16="http://schemas.microsoft.com/office/drawing/2014/main" id="{A963A56E-EB31-47A1-8741-693D0E01CCBD}"/>
                </a:ext>
              </a:extLst>
            </p:cNvPr>
            <p:cNvSpPr>
              <a:spLocks/>
            </p:cNvSpPr>
            <p:nvPr/>
          </p:nvSpPr>
          <p:spPr bwMode="auto">
            <a:xfrm>
              <a:off x="9020522" y="271263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4" name="Freeform 325">
              <a:extLst>
                <a:ext uri="{FF2B5EF4-FFF2-40B4-BE49-F238E27FC236}">
                  <a16:creationId xmlns:a16="http://schemas.microsoft.com/office/drawing/2014/main" id="{46BCA528-DBDD-4521-9688-79C375E3F7DA}"/>
                </a:ext>
              </a:extLst>
            </p:cNvPr>
            <p:cNvSpPr>
              <a:spLocks/>
            </p:cNvSpPr>
            <p:nvPr/>
          </p:nvSpPr>
          <p:spPr bwMode="auto">
            <a:xfrm>
              <a:off x="9055142"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5" name="Freeform 327">
              <a:extLst>
                <a:ext uri="{FF2B5EF4-FFF2-40B4-BE49-F238E27FC236}">
                  <a16:creationId xmlns:a16="http://schemas.microsoft.com/office/drawing/2014/main" id="{021E302F-188E-477E-94D2-43C753C3459F}"/>
                </a:ext>
              </a:extLst>
            </p:cNvPr>
            <p:cNvSpPr>
              <a:spLocks/>
            </p:cNvSpPr>
            <p:nvPr/>
          </p:nvSpPr>
          <p:spPr bwMode="auto">
            <a:xfrm>
              <a:off x="9020522"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6" name="Freeform 328">
              <a:extLst>
                <a:ext uri="{FF2B5EF4-FFF2-40B4-BE49-F238E27FC236}">
                  <a16:creationId xmlns:a16="http://schemas.microsoft.com/office/drawing/2014/main" id="{F8B91326-293A-4341-9A3C-F6ACB4C890B2}"/>
                </a:ext>
              </a:extLst>
            </p:cNvPr>
            <p:cNvSpPr>
              <a:spLocks/>
            </p:cNvSpPr>
            <p:nvPr/>
          </p:nvSpPr>
          <p:spPr bwMode="auto">
            <a:xfrm>
              <a:off x="9055142"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7" name="Freeform 330">
              <a:extLst>
                <a:ext uri="{FF2B5EF4-FFF2-40B4-BE49-F238E27FC236}">
                  <a16:creationId xmlns:a16="http://schemas.microsoft.com/office/drawing/2014/main" id="{E00DEF69-4315-49E0-8E59-623A08C14384}"/>
                </a:ext>
              </a:extLst>
            </p:cNvPr>
            <p:cNvSpPr>
              <a:spLocks/>
            </p:cNvSpPr>
            <p:nvPr/>
          </p:nvSpPr>
          <p:spPr bwMode="auto">
            <a:xfrm>
              <a:off x="8938918"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8" name="Freeform 331">
              <a:extLst>
                <a:ext uri="{FF2B5EF4-FFF2-40B4-BE49-F238E27FC236}">
                  <a16:creationId xmlns:a16="http://schemas.microsoft.com/office/drawing/2014/main" id="{E0E71DA4-7C42-4BA5-9EAB-F0F4B7DF4924}"/>
                </a:ext>
              </a:extLst>
            </p:cNvPr>
            <p:cNvSpPr>
              <a:spLocks/>
            </p:cNvSpPr>
            <p:nvPr/>
          </p:nvSpPr>
          <p:spPr bwMode="auto">
            <a:xfrm>
              <a:off x="8973538" y="2712636"/>
              <a:ext cx="27203" cy="89923"/>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49" name="Freeform 333">
              <a:extLst>
                <a:ext uri="{FF2B5EF4-FFF2-40B4-BE49-F238E27FC236}">
                  <a16:creationId xmlns:a16="http://schemas.microsoft.com/office/drawing/2014/main" id="{265D221D-B539-489A-9AA5-09895643172E}"/>
                </a:ext>
              </a:extLst>
            </p:cNvPr>
            <p:cNvSpPr>
              <a:spLocks/>
            </p:cNvSpPr>
            <p:nvPr/>
          </p:nvSpPr>
          <p:spPr bwMode="auto">
            <a:xfrm>
              <a:off x="8938918"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0" name="Freeform 334">
              <a:extLst>
                <a:ext uri="{FF2B5EF4-FFF2-40B4-BE49-F238E27FC236}">
                  <a16:creationId xmlns:a16="http://schemas.microsoft.com/office/drawing/2014/main" id="{E05A6CCB-B52C-4B5A-B81B-524BF0E76B7C}"/>
                </a:ext>
              </a:extLst>
            </p:cNvPr>
            <p:cNvSpPr>
              <a:spLocks/>
            </p:cNvSpPr>
            <p:nvPr/>
          </p:nvSpPr>
          <p:spPr bwMode="auto">
            <a:xfrm>
              <a:off x="8973538" y="259798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1" name="Freeform 336">
              <a:extLst>
                <a:ext uri="{FF2B5EF4-FFF2-40B4-BE49-F238E27FC236}">
                  <a16:creationId xmlns:a16="http://schemas.microsoft.com/office/drawing/2014/main" id="{38C04A49-96A2-4406-855F-84E953413759}"/>
                </a:ext>
              </a:extLst>
            </p:cNvPr>
            <p:cNvSpPr>
              <a:spLocks/>
            </p:cNvSpPr>
            <p:nvPr/>
          </p:nvSpPr>
          <p:spPr bwMode="auto">
            <a:xfrm>
              <a:off x="8862258" y="2712636"/>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2" name="Freeform 337">
              <a:extLst>
                <a:ext uri="{FF2B5EF4-FFF2-40B4-BE49-F238E27FC236}">
                  <a16:creationId xmlns:a16="http://schemas.microsoft.com/office/drawing/2014/main" id="{9FE32412-819C-4754-9251-5C06557BFDB8}"/>
                </a:ext>
              </a:extLst>
            </p:cNvPr>
            <p:cNvSpPr>
              <a:spLocks/>
            </p:cNvSpPr>
            <p:nvPr/>
          </p:nvSpPr>
          <p:spPr bwMode="auto">
            <a:xfrm>
              <a:off x="8896878" y="2712636"/>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6985 w 5"/>
                <a:gd name="T27" fmla="*/ 28222 h 18"/>
                <a:gd name="T28" fmla="*/ 6985 w 5"/>
                <a:gd name="T29" fmla="*/ 31750 h 18"/>
                <a:gd name="T30" fmla="*/ 6985 w 5"/>
                <a:gd name="T31" fmla="*/ 31750 h 18"/>
                <a:gd name="T32" fmla="*/ 13970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3" name="Freeform 339">
              <a:extLst>
                <a:ext uri="{FF2B5EF4-FFF2-40B4-BE49-F238E27FC236}">
                  <a16:creationId xmlns:a16="http://schemas.microsoft.com/office/drawing/2014/main" id="{03DE68D0-F600-4F4B-A5BE-08AD2826AEC6}"/>
                </a:ext>
              </a:extLst>
            </p:cNvPr>
            <p:cNvSpPr>
              <a:spLocks/>
            </p:cNvSpPr>
            <p:nvPr/>
          </p:nvSpPr>
          <p:spPr bwMode="auto">
            <a:xfrm>
              <a:off x="8862258"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4" name="Freeform 340">
              <a:extLst>
                <a:ext uri="{FF2B5EF4-FFF2-40B4-BE49-F238E27FC236}">
                  <a16:creationId xmlns:a16="http://schemas.microsoft.com/office/drawing/2014/main" id="{D4FB7208-B83E-4D24-B92D-DC1E416D7C7F}"/>
                </a:ext>
              </a:extLst>
            </p:cNvPr>
            <p:cNvSpPr>
              <a:spLocks/>
            </p:cNvSpPr>
            <p:nvPr/>
          </p:nvSpPr>
          <p:spPr bwMode="auto">
            <a:xfrm>
              <a:off x="8896878"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6985 w 5"/>
                <a:gd name="T27" fmla="*/ 31937 h 17"/>
                <a:gd name="T28" fmla="*/ 6985 w 5"/>
                <a:gd name="T29" fmla="*/ 31937 h 17"/>
                <a:gd name="T30" fmla="*/ 6985 w 5"/>
                <a:gd name="T31" fmla="*/ 31937 h 17"/>
                <a:gd name="T32" fmla="*/ 13970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5" name="Freeform 342">
              <a:extLst>
                <a:ext uri="{FF2B5EF4-FFF2-40B4-BE49-F238E27FC236}">
                  <a16:creationId xmlns:a16="http://schemas.microsoft.com/office/drawing/2014/main" id="{B6614D95-41C3-4094-84C0-AB6FD9D3D0D4}"/>
                </a:ext>
              </a:extLst>
            </p:cNvPr>
            <p:cNvSpPr>
              <a:spLocks/>
            </p:cNvSpPr>
            <p:nvPr/>
          </p:nvSpPr>
          <p:spPr bwMode="auto">
            <a:xfrm>
              <a:off x="8780653" y="2712636"/>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6" name="Freeform 343">
              <a:extLst>
                <a:ext uri="{FF2B5EF4-FFF2-40B4-BE49-F238E27FC236}">
                  <a16:creationId xmlns:a16="http://schemas.microsoft.com/office/drawing/2014/main" id="{1794265E-052B-4873-AD90-EAA7378CDA49}"/>
                </a:ext>
              </a:extLst>
            </p:cNvPr>
            <p:cNvSpPr>
              <a:spLocks/>
            </p:cNvSpPr>
            <p:nvPr/>
          </p:nvSpPr>
          <p:spPr bwMode="auto">
            <a:xfrm>
              <a:off x="8815274" y="2712636"/>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7" name="Freeform 345">
              <a:extLst>
                <a:ext uri="{FF2B5EF4-FFF2-40B4-BE49-F238E27FC236}">
                  <a16:creationId xmlns:a16="http://schemas.microsoft.com/office/drawing/2014/main" id="{05CC8D2B-585F-4EDD-BC9D-8F04907E79BD}"/>
                </a:ext>
              </a:extLst>
            </p:cNvPr>
            <p:cNvSpPr>
              <a:spLocks/>
            </p:cNvSpPr>
            <p:nvPr/>
          </p:nvSpPr>
          <p:spPr bwMode="auto">
            <a:xfrm>
              <a:off x="8780653"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8" name="Freeform 346">
              <a:extLst>
                <a:ext uri="{FF2B5EF4-FFF2-40B4-BE49-F238E27FC236}">
                  <a16:creationId xmlns:a16="http://schemas.microsoft.com/office/drawing/2014/main" id="{350775F9-D735-4235-98BD-0BC51F4F7D21}"/>
                </a:ext>
              </a:extLst>
            </p:cNvPr>
            <p:cNvSpPr>
              <a:spLocks/>
            </p:cNvSpPr>
            <p:nvPr/>
          </p:nvSpPr>
          <p:spPr bwMode="auto">
            <a:xfrm>
              <a:off x="8815274"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59" name="Freeform 338">
              <a:extLst>
                <a:ext uri="{FF2B5EF4-FFF2-40B4-BE49-F238E27FC236}">
                  <a16:creationId xmlns:a16="http://schemas.microsoft.com/office/drawing/2014/main" id="{C7043A74-6A38-4D41-ABE0-F735AB45AE34}"/>
                </a:ext>
              </a:extLst>
            </p:cNvPr>
            <p:cNvSpPr>
              <a:spLocks/>
            </p:cNvSpPr>
            <p:nvPr/>
          </p:nvSpPr>
          <p:spPr bwMode="auto">
            <a:xfrm>
              <a:off x="10038888"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0" name="Freeform 338">
              <a:extLst>
                <a:ext uri="{FF2B5EF4-FFF2-40B4-BE49-F238E27FC236}">
                  <a16:creationId xmlns:a16="http://schemas.microsoft.com/office/drawing/2014/main" id="{4C373ADA-894B-4654-AD4A-147B42F0BA6A}"/>
                </a:ext>
              </a:extLst>
            </p:cNvPr>
            <p:cNvSpPr>
              <a:spLocks/>
            </p:cNvSpPr>
            <p:nvPr/>
          </p:nvSpPr>
          <p:spPr bwMode="auto">
            <a:xfrm>
              <a:off x="9959191"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1" name="Freeform 338">
              <a:extLst>
                <a:ext uri="{FF2B5EF4-FFF2-40B4-BE49-F238E27FC236}">
                  <a16:creationId xmlns:a16="http://schemas.microsoft.com/office/drawing/2014/main" id="{CB812E76-E81E-42D9-A813-1FDA6193B7A9}"/>
                </a:ext>
              </a:extLst>
            </p:cNvPr>
            <p:cNvSpPr>
              <a:spLocks/>
            </p:cNvSpPr>
            <p:nvPr/>
          </p:nvSpPr>
          <p:spPr bwMode="auto">
            <a:xfrm>
              <a:off x="9879494"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2" name="Freeform 338">
              <a:extLst>
                <a:ext uri="{FF2B5EF4-FFF2-40B4-BE49-F238E27FC236}">
                  <a16:creationId xmlns:a16="http://schemas.microsoft.com/office/drawing/2014/main" id="{65162DE5-1367-4723-A5AB-24FEF3B0238D}"/>
                </a:ext>
              </a:extLst>
            </p:cNvPr>
            <p:cNvSpPr>
              <a:spLocks/>
            </p:cNvSpPr>
            <p:nvPr/>
          </p:nvSpPr>
          <p:spPr bwMode="auto">
            <a:xfrm>
              <a:off x="9799797"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3" name="Freeform 338">
              <a:extLst>
                <a:ext uri="{FF2B5EF4-FFF2-40B4-BE49-F238E27FC236}">
                  <a16:creationId xmlns:a16="http://schemas.microsoft.com/office/drawing/2014/main" id="{BB90E434-A442-4910-B94A-59E1E9A2557F}"/>
                </a:ext>
              </a:extLst>
            </p:cNvPr>
            <p:cNvSpPr>
              <a:spLocks/>
            </p:cNvSpPr>
            <p:nvPr/>
          </p:nvSpPr>
          <p:spPr bwMode="auto">
            <a:xfrm>
              <a:off x="9720100"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4" name="Freeform 338">
              <a:extLst>
                <a:ext uri="{FF2B5EF4-FFF2-40B4-BE49-F238E27FC236}">
                  <a16:creationId xmlns:a16="http://schemas.microsoft.com/office/drawing/2014/main" id="{DBA80B9D-7D0D-4097-992A-3CFF01292FF1}"/>
                </a:ext>
              </a:extLst>
            </p:cNvPr>
            <p:cNvSpPr>
              <a:spLocks/>
            </p:cNvSpPr>
            <p:nvPr/>
          </p:nvSpPr>
          <p:spPr bwMode="auto">
            <a:xfrm>
              <a:off x="9640403"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5" name="Freeform 338">
              <a:extLst>
                <a:ext uri="{FF2B5EF4-FFF2-40B4-BE49-F238E27FC236}">
                  <a16:creationId xmlns:a16="http://schemas.microsoft.com/office/drawing/2014/main" id="{F391E1E8-B761-4530-8A10-F795C9782760}"/>
                </a:ext>
              </a:extLst>
            </p:cNvPr>
            <p:cNvSpPr>
              <a:spLocks/>
            </p:cNvSpPr>
            <p:nvPr/>
          </p:nvSpPr>
          <p:spPr bwMode="auto">
            <a:xfrm>
              <a:off x="9560706"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6" name="Freeform 338">
              <a:extLst>
                <a:ext uri="{FF2B5EF4-FFF2-40B4-BE49-F238E27FC236}">
                  <a16:creationId xmlns:a16="http://schemas.microsoft.com/office/drawing/2014/main" id="{332850DA-73BC-4C2D-B0F7-01751FBAD50A}"/>
                </a:ext>
              </a:extLst>
            </p:cNvPr>
            <p:cNvSpPr>
              <a:spLocks/>
            </p:cNvSpPr>
            <p:nvPr/>
          </p:nvSpPr>
          <p:spPr bwMode="auto">
            <a:xfrm>
              <a:off x="9481009"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7" name="Freeform 338">
              <a:extLst>
                <a:ext uri="{FF2B5EF4-FFF2-40B4-BE49-F238E27FC236}">
                  <a16:creationId xmlns:a16="http://schemas.microsoft.com/office/drawing/2014/main" id="{914323B6-72B3-4805-8547-1C1DBF17DE8A}"/>
                </a:ext>
              </a:extLst>
            </p:cNvPr>
            <p:cNvSpPr>
              <a:spLocks/>
            </p:cNvSpPr>
            <p:nvPr/>
          </p:nvSpPr>
          <p:spPr bwMode="auto">
            <a:xfrm>
              <a:off x="940131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8" name="Freeform 338">
              <a:extLst>
                <a:ext uri="{FF2B5EF4-FFF2-40B4-BE49-F238E27FC236}">
                  <a16:creationId xmlns:a16="http://schemas.microsoft.com/office/drawing/2014/main" id="{D30D3FEE-015D-4219-9919-5DA574068F59}"/>
                </a:ext>
              </a:extLst>
            </p:cNvPr>
            <p:cNvSpPr>
              <a:spLocks/>
            </p:cNvSpPr>
            <p:nvPr/>
          </p:nvSpPr>
          <p:spPr bwMode="auto">
            <a:xfrm>
              <a:off x="9321615"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69" name="Freeform 338">
              <a:extLst>
                <a:ext uri="{FF2B5EF4-FFF2-40B4-BE49-F238E27FC236}">
                  <a16:creationId xmlns:a16="http://schemas.microsoft.com/office/drawing/2014/main" id="{F07F512A-3E46-40CF-8A62-4A9D66866A30}"/>
                </a:ext>
              </a:extLst>
            </p:cNvPr>
            <p:cNvSpPr>
              <a:spLocks/>
            </p:cNvSpPr>
            <p:nvPr/>
          </p:nvSpPr>
          <p:spPr bwMode="auto">
            <a:xfrm>
              <a:off x="9241918"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0" name="Freeform 338">
              <a:extLst>
                <a:ext uri="{FF2B5EF4-FFF2-40B4-BE49-F238E27FC236}">
                  <a16:creationId xmlns:a16="http://schemas.microsoft.com/office/drawing/2014/main" id="{D30085E7-0B58-48D4-A595-E901CBFB69C1}"/>
                </a:ext>
              </a:extLst>
            </p:cNvPr>
            <p:cNvSpPr>
              <a:spLocks/>
            </p:cNvSpPr>
            <p:nvPr/>
          </p:nvSpPr>
          <p:spPr bwMode="auto">
            <a:xfrm>
              <a:off x="9162221"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1" name="Freeform 338">
              <a:extLst>
                <a:ext uri="{FF2B5EF4-FFF2-40B4-BE49-F238E27FC236}">
                  <a16:creationId xmlns:a16="http://schemas.microsoft.com/office/drawing/2014/main" id="{BCCCCE83-BC11-4533-8BE7-997D9EBFE91C}"/>
                </a:ext>
              </a:extLst>
            </p:cNvPr>
            <p:cNvSpPr>
              <a:spLocks/>
            </p:cNvSpPr>
            <p:nvPr/>
          </p:nvSpPr>
          <p:spPr bwMode="auto">
            <a:xfrm>
              <a:off x="9082524"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2" name="Freeform 338">
              <a:extLst>
                <a:ext uri="{FF2B5EF4-FFF2-40B4-BE49-F238E27FC236}">
                  <a16:creationId xmlns:a16="http://schemas.microsoft.com/office/drawing/2014/main" id="{590EB746-E0BC-4C3E-BF88-F5AA31222423}"/>
                </a:ext>
              </a:extLst>
            </p:cNvPr>
            <p:cNvSpPr>
              <a:spLocks/>
            </p:cNvSpPr>
            <p:nvPr/>
          </p:nvSpPr>
          <p:spPr bwMode="auto">
            <a:xfrm>
              <a:off x="9002827"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3" name="Freeform 338">
              <a:extLst>
                <a:ext uri="{FF2B5EF4-FFF2-40B4-BE49-F238E27FC236}">
                  <a16:creationId xmlns:a16="http://schemas.microsoft.com/office/drawing/2014/main" id="{14706EF3-D6D3-453D-BED1-03A0AFDB2DCC}"/>
                </a:ext>
              </a:extLst>
            </p:cNvPr>
            <p:cNvSpPr>
              <a:spLocks/>
            </p:cNvSpPr>
            <p:nvPr/>
          </p:nvSpPr>
          <p:spPr bwMode="auto">
            <a:xfrm>
              <a:off x="8923130"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4" name="Freeform 338">
              <a:extLst>
                <a:ext uri="{FF2B5EF4-FFF2-40B4-BE49-F238E27FC236}">
                  <a16:creationId xmlns:a16="http://schemas.microsoft.com/office/drawing/2014/main" id="{C049EBF0-65A6-45B2-8EBC-1F0D287C8BDF}"/>
                </a:ext>
              </a:extLst>
            </p:cNvPr>
            <p:cNvSpPr>
              <a:spLocks/>
            </p:cNvSpPr>
            <p:nvPr/>
          </p:nvSpPr>
          <p:spPr bwMode="auto">
            <a:xfrm>
              <a:off x="884343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5" name="Freeform 338">
              <a:extLst>
                <a:ext uri="{FF2B5EF4-FFF2-40B4-BE49-F238E27FC236}">
                  <a16:creationId xmlns:a16="http://schemas.microsoft.com/office/drawing/2014/main" id="{B2DC957F-0463-4205-945F-E3685EDA4418}"/>
                </a:ext>
              </a:extLst>
            </p:cNvPr>
            <p:cNvSpPr>
              <a:spLocks/>
            </p:cNvSpPr>
            <p:nvPr/>
          </p:nvSpPr>
          <p:spPr bwMode="auto">
            <a:xfrm>
              <a:off x="8763735"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6" name="Freeform 338">
              <a:extLst>
                <a:ext uri="{FF2B5EF4-FFF2-40B4-BE49-F238E27FC236}">
                  <a16:creationId xmlns:a16="http://schemas.microsoft.com/office/drawing/2014/main" id="{176DED8D-24CE-4FE5-A078-B97122AC4115}"/>
                </a:ext>
              </a:extLst>
            </p:cNvPr>
            <p:cNvSpPr>
              <a:spLocks/>
            </p:cNvSpPr>
            <p:nvPr/>
          </p:nvSpPr>
          <p:spPr bwMode="auto">
            <a:xfrm>
              <a:off x="8684039"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7" name="Freeform 338">
              <a:extLst>
                <a:ext uri="{FF2B5EF4-FFF2-40B4-BE49-F238E27FC236}">
                  <a16:creationId xmlns:a16="http://schemas.microsoft.com/office/drawing/2014/main" id="{75596714-B940-42F3-8308-9F7D57A60D4A}"/>
                </a:ext>
              </a:extLst>
            </p:cNvPr>
            <p:cNvSpPr>
              <a:spLocks/>
            </p:cNvSpPr>
            <p:nvPr/>
          </p:nvSpPr>
          <p:spPr bwMode="auto">
            <a:xfrm>
              <a:off x="860434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8" name="Freeform 338">
              <a:extLst>
                <a:ext uri="{FF2B5EF4-FFF2-40B4-BE49-F238E27FC236}">
                  <a16:creationId xmlns:a16="http://schemas.microsoft.com/office/drawing/2014/main" id="{1DFA2E42-82A9-40FF-B465-4A86FABF1D41}"/>
                </a:ext>
              </a:extLst>
            </p:cNvPr>
            <p:cNvSpPr>
              <a:spLocks/>
            </p:cNvSpPr>
            <p:nvPr/>
          </p:nvSpPr>
          <p:spPr bwMode="auto">
            <a:xfrm>
              <a:off x="8524645"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79" name="Freeform 338">
              <a:extLst>
                <a:ext uri="{FF2B5EF4-FFF2-40B4-BE49-F238E27FC236}">
                  <a16:creationId xmlns:a16="http://schemas.microsoft.com/office/drawing/2014/main" id="{A5EF479F-B201-4A5A-9E6D-F2404B8F0355}"/>
                </a:ext>
              </a:extLst>
            </p:cNvPr>
            <p:cNvSpPr>
              <a:spLocks/>
            </p:cNvSpPr>
            <p:nvPr/>
          </p:nvSpPr>
          <p:spPr bwMode="auto">
            <a:xfrm>
              <a:off x="8444948"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0" name="Freeform 338">
              <a:extLst>
                <a:ext uri="{FF2B5EF4-FFF2-40B4-BE49-F238E27FC236}">
                  <a16:creationId xmlns:a16="http://schemas.microsoft.com/office/drawing/2014/main" id="{8208F841-B843-40EC-A6BB-2F0FC99ADB0E}"/>
                </a:ext>
              </a:extLst>
            </p:cNvPr>
            <p:cNvSpPr>
              <a:spLocks/>
            </p:cNvSpPr>
            <p:nvPr/>
          </p:nvSpPr>
          <p:spPr bwMode="auto">
            <a:xfrm>
              <a:off x="8365251"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1" name="Freeform 338">
              <a:extLst>
                <a:ext uri="{FF2B5EF4-FFF2-40B4-BE49-F238E27FC236}">
                  <a16:creationId xmlns:a16="http://schemas.microsoft.com/office/drawing/2014/main" id="{3FAC9A30-748F-4539-9FEC-99EA2105C77F}"/>
                </a:ext>
              </a:extLst>
            </p:cNvPr>
            <p:cNvSpPr>
              <a:spLocks/>
            </p:cNvSpPr>
            <p:nvPr/>
          </p:nvSpPr>
          <p:spPr bwMode="auto">
            <a:xfrm>
              <a:off x="8285553"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2" name="Freeform 338">
              <a:extLst>
                <a:ext uri="{FF2B5EF4-FFF2-40B4-BE49-F238E27FC236}">
                  <a16:creationId xmlns:a16="http://schemas.microsoft.com/office/drawing/2014/main" id="{5B617F20-6BFE-4353-8D48-8C2B2DCF9420}"/>
                </a:ext>
              </a:extLst>
            </p:cNvPr>
            <p:cNvSpPr>
              <a:spLocks/>
            </p:cNvSpPr>
            <p:nvPr/>
          </p:nvSpPr>
          <p:spPr bwMode="auto">
            <a:xfrm>
              <a:off x="8205856"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3" name="Freeform 338">
              <a:extLst>
                <a:ext uri="{FF2B5EF4-FFF2-40B4-BE49-F238E27FC236}">
                  <a16:creationId xmlns:a16="http://schemas.microsoft.com/office/drawing/2014/main" id="{B9D93FFA-4CF3-48B3-B28D-975CBCE7932C}"/>
                </a:ext>
              </a:extLst>
            </p:cNvPr>
            <p:cNvSpPr>
              <a:spLocks/>
            </p:cNvSpPr>
            <p:nvPr/>
          </p:nvSpPr>
          <p:spPr bwMode="auto">
            <a:xfrm>
              <a:off x="8126159"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4" name="Freeform 338">
              <a:extLst>
                <a:ext uri="{FF2B5EF4-FFF2-40B4-BE49-F238E27FC236}">
                  <a16:creationId xmlns:a16="http://schemas.microsoft.com/office/drawing/2014/main" id="{D6F9162D-E7F3-4A1D-B827-59B17DE75F62}"/>
                </a:ext>
              </a:extLst>
            </p:cNvPr>
            <p:cNvSpPr>
              <a:spLocks/>
            </p:cNvSpPr>
            <p:nvPr/>
          </p:nvSpPr>
          <p:spPr bwMode="auto">
            <a:xfrm>
              <a:off x="804646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5" name="Freeform 338">
              <a:extLst>
                <a:ext uri="{FF2B5EF4-FFF2-40B4-BE49-F238E27FC236}">
                  <a16:creationId xmlns:a16="http://schemas.microsoft.com/office/drawing/2014/main" id="{99408976-87C6-4E18-9363-9F6D9F4A2BE5}"/>
                </a:ext>
              </a:extLst>
            </p:cNvPr>
            <p:cNvSpPr>
              <a:spLocks/>
            </p:cNvSpPr>
            <p:nvPr/>
          </p:nvSpPr>
          <p:spPr bwMode="auto">
            <a:xfrm>
              <a:off x="7966766"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6" name="Freeform 338">
              <a:extLst>
                <a:ext uri="{FF2B5EF4-FFF2-40B4-BE49-F238E27FC236}">
                  <a16:creationId xmlns:a16="http://schemas.microsoft.com/office/drawing/2014/main" id="{3CC138B6-BB3B-4B6C-AAF5-DCD6D3A7AAEA}"/>
                </a:ext>
              </a:extLst>
            </p:cNvPr>
            <p:cNvSpPr>
              <a:spLocks/>
            </p:cNvSpPr>
            <p:nvPr/>
          </p:nvSpPr>
          <p:spPr bwMode="auto">
            <a:xfrm>
              <a:off x="7887069"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7" name="Freeform 338">
              <a:extLst>
                <a:ext uri="{FF2B5EF4-FFF2-40B4-BE49-F238E27FC236}">
                  <a16:creationId xmlns:a16="http://schemas.microsoft.com/office/drawing/2014/main" id="{978276B9-B0A4-407D-B982-B68D08391DB5}"/>
                </a:ext>
              </a:extLst>
            </p:cNvPr>
            <p:cNvSpPr>
              <a:spLocks/>
            </p:cNvSpPr>
            <p:nvPr/>
          </p:nvSpPr>
          <p:spPr bwMode="auto">
            <a:xfrm>
              <a:off x="780737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8" name="Freeform 338">
              <a:extLst>
                <a:ext uri="{FF2B5EF4-FFF2-40B4-BE49-F238E27FC236}">
                  <a16:creationId xmlns:a16="http://schemas.microsoft.com/office/drawing/2014/main" id="{27FC1E65-6EB4-4404-9075-31B6F0851100}"/>
                </a:ext>
              </a:extLst>
            </p:cNvPr>
            <p:cNvSpPr>
              <a:spLocks/>
            </p:cNvSpPr>
            <p:nvPr/>
          </p:nvSpPr>
          <p:spPr bwMode="auto">
            <a:xfrm>
              <a:off x="7727674"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89" name="Freeform 338">
              <a:extLst>
                <a:ext uri="{FF2B5EF4-FFF2-40B4-BE49-F238E27FC236}">
                  <a16:creationId xmlns:a16="http://schemas.microsoft.com/office/drawing/2014/main" id="{308BC840-638B-4375-AB4F-42CDDABAC48B}"/>
                </a:ext>
              </a:extLst>
            </p:cNvPr>
            <p:cNvSpPr>
              <a:spLocks/>
            </p:cNvSpPr>
            <p:nvPr/>
          </p:nvSpPr>
          <p:spPr bwMode="auto">
            <a:xfrm>
              <a:off x="7647977"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0" name="Freeform 338">
              <a:extLst>
                <a:ext uri="{FF2B5EF4-FFF2-40B4-BE49-F238E27FC236}">
                  <a16:creationId xmlns:a16="http://schemas.microsoft.com/office/drawing/2014/main" id="{7D7EDD9A-32CB-44C8-A0C3-1BBDD7231004}"/>
                </a:ext>
              </a:extLst>
            </p:cNvPr>
            <p:cNvSpPr>
              <a:spLocks/>
            </p:cNvSpPr>
            <p:nvPr/>
          </p:nvSpPr>
          <p:spPr bwMode="auto">
            <a:xfrm>
              <a:off x="7568280"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1" name="Freeform 338">
              <a:extLst>
                <a:ext uri="{FF2B5EF4-FFF2-40B4-BE49-F238E27FC236}">
                  <a16:creationId xmlns:a16="http://schemas.microsoft.com/office/drawing/2014/main" id="{0B008C71-3D21-45BC-81C3-C8CC7A6B05CB}"/>
                </a:ext>
              </a:extLst>
            </p:cNvPr>
            <p:cNvSpPr>
              <a:spLocks/>
            </p:cNvSpPr>
            <p:nvPr/>
          </p:nvSpPr>
          <p:spPr bwMode="auto">
            <a:xfrm>
              <a:off x="7488583"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2" name="Freeform 338">
              <a:extLst>
                <a:ext uri="{FF2B5EF4-FFF2-40B4-BE49-F238E27FC236}">
                  <a16:creationId xmlns:a16="http://schemas.microsoft.com/office/drawing/2014/main" id="{ECB8BF3B-8D91-4101-9EF1-C67AA4B4C0D9}"/>
                </a:ext>
              </a:extLst>
            </p:cNvPr>
            <p:cNvSpPr>
              <a:spLocks/>
            </p:cNvSpPr>
            <p:nvPr/>
          </p:nvSpPr>
          <p:spPr bwMode="auto">
            <a:xfrm>
              <a:off x="7408886"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3" name="Freeform 338">
              <a:extLst>
                <a:ext uri="{FF2B5EF4-FFF2-40B4-BE49-F238E27FC236}">
                  <a16:creationId xmlns:a16="http://schemas.microsoft.com/office/drawing/2014/main" id="{BC75FC53-FC7A-4088-9622-591200CD5775}"/>
                </a:ext>
              </a:extLst>
            </p:cNvPr>
            <p:cNvSpPr>
              <a:spLocks/>
            </p:cNvSpPr>
            <p:nvPr/>
          </p:nvSpPr>
          <p:spPr bwMode="auto">
            <a:xfrm>
              <a:off x="7329189"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4" name="Freeform 338">
              <a:extLst>
                <a:ext uri="{FF2B5EF4-FFF2-40B4-BE49-F238E27FC236}">
                  <a16:creationId xmlns:a16="http://schemas.microsoft.com/office/drawing/2014/main" id="{743F879E-1EA6-4FE4-A853-E81A6110D284}"/>
                </a:ext>
              </a:extLst>
            </p:cNvPr>
            <p:cNvSpPr>
              <a:spLocks/>
            </p:cNvSpPr>
            <p:nvPr/>
          </p:nvSpPr>
          <p:spPr bwMode="auto">
            <a:xfrm>
              <a:off x="724949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5" name="Freeform 338">
              <a:extLst>
                <a:ext uri="{FF2B5EF4-FFF2-40B4-BE49-F238E27FC236}">
                  <a16:creationId xmlns:a16="http://schemas.microsoft.com/office/drawing/2014/main" id="{821996B3-2C2F-45DC-AC27-B13AFA272AD7}"/>
                </a:ext>
              </a:extLst>
            </p:cNvPr>
            <p:cNvSpPr>
              <a:spLocks/>
            </p:cNvSpPr>
            <p:nvPr/>
          </p:nvSpPr>
          <p:spPr bwMode="auto">
            <a:xfrm>
              <a:off x="7169795"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6" name="Freeform 338">
              <a:extLst>
                <a:ext uri="{FF2B5EF4-FFF2-40B4-BE49-F238E27FC236}">
                  <a16:creationId xmlns:a16="http://schemas.microsoft.com/office/drawing/2014/main" id="{EAF95D9F-BA74-4B41-9938-0E329805A18F}"/>
                </a:ext>
              </a:extLst>
            </p:cNvPr>
            <p:cNvSpPr>
              <a:spLocks/>
            </p:cNvSpPr>
            <p:nvPr/>
          </p:nvSpPr>
          <p:spPr bwMode="auto">
            <a:xfrm>
              <a:off x="7090098"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7" name="Freeform 338">
              <a:extLst>
                <a:ext uri="{FF2B5EF4-FFF2-40B4-BE49-F238E27FC236}">
                  <a16:creationId xmlns:a16="http://schemas.microsoft.com/office/drawing/2014/main" id="{E7A1B76A-A9D0-4D08-8D84-77EFE7274516}"/>
                </a:ext>
              </a:extLst>
            </p:cNvPr>
            <p:cNvSpPr>
              <a:spLocks/>
            </p:cNvSpPr>
            <p:nvPr/>
          </p:nvSpPr>
          <p:spPr bwMode="auto">
            <a:xfrm>
              <a:off x="7010401"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8" name="Freeform 338">
              <a:extLst>
                <a:ext uri="{FF2B5EF4-FFF2-40B4-BE49-F238E27FC236}">
                  <a16:creationId xmlns:a16="http://schemas.microsoft.com/office/drawing/2014/main" id="{94353525-E883-405B-B4D6-8C75F1FA39E1}"/>
                </a:ext>
              </a:extLst>
            </p:cNvPr>
            <p:cNvSpPr>
              <a:spLocks/>
            </p:cNvSpPr>
            <p:nvPr/>
          </p:nvSpPr>
          <p:spPr bwMode="auto">
            <a:xfrm>
              <a:off x="6930704"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799" name="Freeform 338">
              <a:extLst>
                <a:ext uri="{FF2B5EF4-FFF2-40B4-BE49-F238E27FC236}">
                  <a16:creationId xmlns:a16="http://schemas.microsoft.com/office/drawing/2014/main" id="{4720D819-8546-4D57-A203-0AC6377C4B17}"/>
                </a:ext>
              </a:extLst>
            </p:cNvPr>
            <p:cNvSpPr>
              <a:spLocks/>
            </p:cNvSpPr>
            <p:nvPr/>
          </p:nvSpPr>
          <p:spPr bwMode="auto">
            <a:xfrm>
              <a:off x="6851007"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0" name="Freeform 338">
              <a:extLst>
                <a:ext uri="{FF2B5EF4-FFF2-40B4-BE49-F238E27FC236}">
                  <a16:creationId xmlns:a16="http://schemas.microsoft.com/office/drawing/2014/main" id="{CDCC4FBE-731F-4E09-8F4B-499D0F2716D3}"/>
                </a:ext>
              </a:extLst>
            </p:cNvPr>
            <p:cNvSpPr>
              <a:spLocks/>
            </p:cNvSpPr>
            <p:nvPr/>
          </p:nvSpPr>
          <p:spPr bwMode="auto">
            <a:xfrm flipV="1">
              <a:off x="10038888"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1" name="Freeform 338">
              <a:extLst>
                <a:ext uri="{FF2B5EF4-FFF2-40B4-BE49-F238E27FC236}">
                  <a16:creationId xmlns:a16="http://schemas.microsoft.com/office/drawing/2014/main" id="{5CD7C99B-BC01-4069-8EC0-FB9EA3266077}"/>
                </a:ext>
              </a:extLst>
            </p:cNvPr>
            <p:cNvSpPr>
              <a:spLocks/>
            </p:cNvSpPr>
            <p:nvPr/>
          </p:nvSpPr>
          <p:spPr bwMode="auto">
            <a:xfrm flipV="1">
              <a:off x="9959192"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2" name="Freeform 338">
              <a:extLst>
                <a:ext uri="{FF2B5EF4-FFF2-40B4-BE49-F238E27FC236}">
                  <a16:creationId xmlns:a16="http://schemas.microsoft.com/office/drawing/2014/main" id="{21D8B840-6BA0-4841-9093-37CF52943141}"/>
                </a:ext>
              </a:extLst>
            </p:cNvPr>
            <p:cNvSpPr>
              <a:spLocks/>
            </p:cNvSpPr>
            <p:nvPr/>
          </p:nvSpPr>
          <p:spPr bwMode="auto">
            <a:xfrm flipV="1">
              <a:off x="9879494"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3" name="Freeform 338">
              <a:extLst>
                <a:ext uri="{FF2B5EF4-FFF2-40B4-BE49-F238E27FC236}">
                  <a16:creationId xmlns:a16="http://schemas.microsoft.com/office/drawing/2014/main" id="{9FF910EC-1E0C-4F1F-9186-7569FA5ED4CF}"/>
                </a:ext>
              </a:extLst>
            </p:cNvPr>
            <p:cNvSpPr>
              <a:spLocks/>
            </p:cNvSpPr>
            <p:nvPr/>
          </p:nvSpPr>
          <p:spPr bwMode="auto">
            <a:xfrm flipV="1">
              <a:off x="9799796"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4" name="Freeform 338">
              <a:extLst>
                <a:ext uri="{FF2B5EF4-FFF2-40B4-BE49-F238E27FC236}">
                  <a16:creationId xmlns:a16="http://schemas.microsoft.com/office/drawing/2014/main" id="{F1F32899-BBE1-49B5-8970-0A123B749DBC}"/>
                </a:ext>
              </a:extLst>
            </p:cNvPr>
            <p:cNvSpPr>
              <a:spLocks/>
            </p:cNvSpPr>
            <p:nvPr/>
          </p:nvSpPr>
          <p:spPr bwMode="auto">
            <a:xfrm flipV="1">
              <a:off x="9720100"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5" name="Freeform 338">
              <a:extLst>
                <a:ext uri="{FF2B5EF4-FFF2-40B4-BE49-F238E27FC236}">
                  <a16:creationId xmlns:a16="http://schemas.microsoft.com/office/drawing/2014/main" id="{2CDD704A-2517-46C2-9E63-8C64F4AF9E97}"/>
                </a:ext>
              </a:extLst>
            </p:cNvPr>
            <p:cNvSpPr>
              <a:spLocks/>
            </p:cNvSpPr>
            <p:nvPr/>
          </p:nvSpPr>
          <p:spPr bwMode="auto">
            <a:xfrm flipV="1">
              <a:off x="9640403"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6" name="Freeform 338">
              <a:extLst>
                <a:ext uri="{FF2B5EF4-FFF2-40B4-BE49-F238E27FC236}">
                  <a16:creationId xmlns:a16="http://schemas.microsoft.com/office/drawing/2014/main" id="{1E6C5261-806D-4ECD-ACA1-ADA84869B1C3}"/>
                </a:ext>
              </a:extLst>
            </p:cNvPr>
            <p:cNvSpPr>
              <a:spLocks/>
            </p:cNvSpPr>
            <p:nvPr/>
          </p:nvSpPr>
          <p:spPr bwMode="auto">
            <a:xfrm flipV="1">
              <a:off x="9560706"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7" name="Freeform 338">
              <a:extLst>
                <a:ext uri="{FF2B5EF4-FFF2-40B4-BE49-F238E27FC236}">
                  <a16:creationId xmlns:a16="http://schemas.microsoft.com/office/drawing/2014/main" id="{F0246568-AE32-4193-8459-C0926CFDCC1B}"/>
                </a:ext>
              </a:extLst>
            </p:cNvPr>
            <p:cNvSpPr>
              <a:spLocks/>
            </p:cNvSpPr>
            <p:nvPr/>
          </p:nvSpPr>
          <p:spPr bwMode="auto">
            <a:xfrm flipV="1">
              <a:off x="9481009"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8" name="Freeform 338">
              <a:extLst>
                <a:ext uri="{FF2B5EF4-FFF2-40B4-BE49-F238E27FC236}">
                  <a16:creationId xmlns:a16="http://schemas.microsoft.com/office/drawing/2014/main" id="{04B65742-FE1E-45A4-803E-ADA3917AE13A}"/>
                </a:ext>
              </a:extLst>
            </p:cNvPr>
            <p:cNvSpPr>
              <a:spLocks/>
            </p:cNvSpPr>
            <p:nvPr/>
          </p:nvSpPr>
          <p:spPr bwMode="auto">
            <a:xfrm flipV="1">
              <a:off x="9401311"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09" name="Freeform 338">
              <a:extLst>
                <a:ext uri="{FF2B5EF4-FFF2-40B4-BE49-F238E27FC236}">
                  <a16:creationId xmlns:a16="http://schemas.microsoft.com/office/drawing/2014/main" id="{FDD0844E-7A0A-450B-A7D2-A491EF5EB950}"/>
                </a:ext>
              </a:extLst>
            </p:cNvPr>
            <p:cNvSpPr>
              <a:spLocks/>
            </p:cNvSpPr>
            <p:nvPr/>
          </p:nvSpPr>
          <p:spPr bwMode="auto">
            <a:xfrm flipV="1">
              <a:off x="9321614"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0" name="Freeform 338">
              <a:extLst>
                <a:ext uri="{FF2B5EF4-FFF2-40B4-BE49-F238E27FC236}">
                  <a16:creationId xmlns:a16="http://schemas.microsoft.com/office/drawing/2014/main" id="{91174591-061E-439D-89C2-305E6F8F3FF3}"/>
                </a:ext>
              </a:extLst>
            </p:cNvPr>
            <p:cNvSpPr>
              <a:spLocks/>
            </p:cNvSpPr>
            <p:nvPr/>
          </p:nvSpPr>
          <p:spPr bwMode="auto">
            <a:xfrm flipV="1">
              <a:off x="9241918"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1" name="Freeform 338">
              <a:extLst>
                <a:ext uri="{FF2B5EF4-FFF2-40B4-BE49-F238E27FC236}">
                  <a16:creationId xmlns:a16="http://schemas.microsoft.com/office/drawing/2014/main" id="{94993AF3-60B8-455D-8EEB-1B207B2F4FFB}"/>
                </a:ext>
              </a:extLst>
            </p:cNvPr>
            <p:cNvSpPr>
              <a:spLocks/>
            </p:cNvSpPr>
            <p:nvPr/>
          </p:nvSpPr>
          <p:spPr bwMode="auto">
            <a:xfrm flipV="1">
              <a:off x="9162221"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2" name="Freeform 338">
              <a:extLst>
                <a:ext uri="{FF2B5EF4-FFF2-40B4-BE49-F238E27FC236}">
                  <a16:creationId xmlns:a16="http://schemas.microsoft.com/office/drawing/2014/main" id="{2C2074F8-1626-40CF-81F4-459419CA6C1D}"/>
                </a:ext>
              </a:extLst>
            </p:cNvPr>
            <p:cNvSpPr>
              <a:spLocks/>
            </p:cNvSpPr>
            <p:nvPr/>
          </p:nvSpPr>
          <p:spPr bwMode="auto">
            <a:xfrm flipV="1">
              <a:off x="9082524"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3" name="Freeform 338">
              <a:extLst>
                <a:ext uri="{FF2B5EF4-FFF2-40B4-BE49-F238E27FC236}">
                  <a16:creationId xmlns:a16="http://schemas.microsoft.com/office/drawing/2014/main" id="{5DC06E12-C8EC-4BB1-998D-9EC5DFD16E7E}"/>
                </a:ext>
              </a:extLst>
            </p:cNvPr>
            <p:cNvSpPr>
              <a:spLocks/>
            </p:cNvSpPr>
            <p:nvPr/>
          </p:nvSpPr>
          <p:spPr bwMode="auto">
            <a:xfrm flipV="1">
              <a:off x="9002827"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4" name="Freeform 338">
              <a:extLst>
                <a:ext uri="{FF2B5EF4-FFF2-40B4-BE49-F238E27FC236}">
                  <a16:creationId xmlns:a16="http://schemas.microsoft.com/office/drawing/2014/main" id="{6DF8367D-D17E-4053-87BF-4D52886EC3E8}"/>
                </a:ext>
              </a:extLst>
            </p:cNvPr>
            <p:cNvSpPr>
              <a:spLocks/>
            </p:cNvSpPr>
            <p:nvPr/>
          </p:nvSpPr>
          <p:spPr bwMode="auto">
            <a:xfrm flipV="1">
              <a:off x="8923130"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5" name="Freeform 338">
              <a:extLst>
                <a:ext uri="{FF2B5EF4-FFF2-40B4-BE49-F238E27FC236}">
                  <a16:creationId xmlns:a16="http://schemas.microsoft.com/office/drawing/2014/main" id="{ECCBC340-17BD-4969-BDF1-F7556EF462E5}"/>
                </a:ext>
              </a:extLst>
            </p:cNvPr>
            <p:cNvSpPr>
              <a:spLocks/>
            </p:cNvSpPr>
            <p:nvPr/>
          </p:nvSpPr>
          <p:spPr bwMode="auto">
            <a:xfrm flipV="1">
              <a:off x="8843433"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6" name="Freeform 338">
              <a:extLst>
                <a:ext uri="{FF2B5EF4-FFF2-40B4-BE49-F238E27FC236}">
                  <a16:creationId xmlns:a16="http://schemas.microsoft.com/office/drawing/2014/main" id="{FFCED38A-F487-4B2E-8B1E-00C405AB9D60}"/>
                </a:ext>
              </a:extLst>
            </p:cNvPr>
            <p:cNvSpPr>
              <a:spLocks/>
            </p:cNvSpPr>
            <p:nvPr/>
          </p:nvSpPr>
          <p:spPr bwMode="auto">
            <a:xfrm flipV="1">
              <a:off x="8763735"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7" name="Freeform 338">
              <a:extLst>
                <a:ext uri="{FF2B5EF4-FFF2-40B4-BE49-F238E27FC236}">
                  <a16:creationId xmlns:a16="http://schemas.microsoft.com/office/drawing/2014/main" id="{7965C9E6-9F1D-49F9-A11E-DB93DDE5F9E2}"/>
                </a:ext>
              </a:extLst>
            </p:cNvPr>
            <p:cNvSpPr>
              <a:spLocks/>
            </p:cNvSpPr>
            <p:nvPr/>
          </p:nvSpPr>
          <p:spPr bwMode="auto">
            <a:xfrm flipV="1">
              <a:off x="8684039"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8" name="Freeform 338">
              <a:extLst>
                <a:ext uri="{FF2B5EF4-FFF2-40B4-BE49-F238E27FC236}">
                  <a16:creationId xmlns:a16="http://schemas.microsoft.com/office/drawing/2014/main" id="{1232F434-6848-4B87-A7F9-C944A250B9D2}"/>
                </a:ext>
              </a:extLst>
            </p:cNvPr>
            <p:cNvSpPr>
              <a:spLocks/>
            </p:cNvSpPr>
            <p:nvPr/>
          </p:nvSpPr>
          <p:spPr bwMode="auto">
            <a:xfrm flipV="1">
              <a:off x="8604341"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19" name="Freeform 338">
              <a:extLst>
                <a:ext uri="{FF2B5EF4-FFF2-40B4-BE49-F238E27FC236}">
                  <a16:creationId xmlns:a16="http://schemas.microsoft.com/office/drawing/2014/main" id="{8E19B3EC-90AC-4462-BEDE-00FCB6A5B7DD}"/>
                </a:ext>
              </a:extLst>
            </p:cNvPr>
            <p:cNvSpPr>
              <a:spLocks/>
            </p:cNvSpPr>
            <p:nvPr/>
          </p:nvSpPr>
          <p:spPr bwMode="auto">
            <a:xfrm flipV="1">
              <a:off x="8524645"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0" name="Freeform 338">
              <a:extLst>
                <a:ext uri="{FF2B5EF4-FFF2-40B4-BE49-F238E27FC236}">
                  <a16:creationId xmlns:a16="http://schemas.microsoft.com/office/drawing/2014/main" id="{B7101E81-506D-4DD7-9E42-B3828D8F5A50}"/>
                </a:ext>
              </a:extLst>
            </p:cNvPr>
            <p:cNvSpPr>
              <a:spLocks/>
            </p:cNvSpPr>
            <p:nvPr/>
          </p:nvSpPr>
          <p:spPr bwMode="auto">
            <a:xfrm flipV="1">
              <a:off x="8444948"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1" name="Freeform 338">
              <a:extLst>
                <a:ext uri="{FF2B5EF4-FFF2-40B4-BE49-F238E27FC236}">
                  <a16:creationId xmlns:a16="http://schemas.microsoft.com/office/drawing/2014/main" id="{DB5C331B-2465-40D1-9E55-A1E821C81B8A}"/>
                </a:ext>
              </a:extLst>
            </p:cNvPr>
            <p:cNvSpPr>
              <a:spLocks/>
            </p:cNvSpPr>
            <p:nvPr/>
          </p:nvSpPr>
          <p:spPr bwMode="auto">
            <a:xfrm flipV="1">
              <a:off x="8365251"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2" name="Freeform 338">
              <a:extLst>
                <a:ext uri="{FF2B5EF4-FFF2-40B4-BE49-F238E27FC236}">
                  <a16:creationId xmlns:a16="http://schemas.microsoft.com/office/drawing/2014/main" id="{830FF880-1661-46F6-8003-4987941B719A}"/>
                </a:ext>
              </a:extLst>
            </p:cNvPr>
            <p:cNvSpPr>
              <a:spLocks/>
            </p:cNvSpPr>
            <p:nvPr/>
          </p:nvSpPr>
          <p:spPr bwMode="auto">
            <a:xfrm flipV="1">
              <a:off x="8285553"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3" name="Freeform 338">
              <a:extLst>
                <a:ext uri="{FF2B5EF4-FFF2-40B4-BE49-F238E27FC236}">
                  <a16:creationId xmlns:a16="http://schemas.microsoft.com/office/drawing/2014/main" id="{BD461BED-56B3-4FA0-AC9D-E31F7720790E}"/>
                </a:ext>
              </a:extLst>
            </p:cNvPr>
            <p:cNvSpPr>
              <a:spLocks/>
            </p:cNvSpPr>
            <p:nvPr/>
          </p:nvSpPr>
          <p:spPr bwMode="auto">
            <a:xfrm flipV="1">
              <a:off x="8205856"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4" name="Freeform 338">
              <a:extLst>
                <a:ext uri="{FF2B5EF4-FFF2-40B4-BE49-F238E27FC236}">
                  <a16:creationId xmlns:a16="http://schemas.microsoft.com/office/drawing/2014/main" id="{9523C7BB-8E7C-45BF-904F-57F81D5590FD}"/>
                </a:ext>
              </a:extLst>
            </p:cNvPr>
            <p:cNvSpPr>
              <a:spLocks/>
            </p:cNvSpPr>
            <p:nvPr/>
          </p:nvSpPr>
          <p:spPr bwMode="auto">
            <a:xfrm flipV="1">
              <a:off x="8126160"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5" name="Freeform 338">
              <a:extLst>
                <a:ext uri="{FF2B5EF4-FFF2-40B4-BE49-F238E27FC236}">
                  <a16:creationId xmlns:a16="http://schemas.microsoft.com/office/drawing/2014/main" id="{F80CC2ED-E961-4BD6-95C9-A5E4322ABD2B}"/>
                </a:ext>
              </a:extLst>
            </p:cNvPr>
            <p:cNvSpPr>
              <a:spLocks/>
            </p:cNvSpPr>
            <p:nvPr/>
          </p:nvSpPr>
          <p:spPr bwMode="auto">
            <a:xfrm flipV="1">
              <a:off x="8046462"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6" name="Freeform 338">
              <a:extLst>
                <a:ext uri="{FF2B5EF4-FFF2-40B4-BE49-F238E27FC236}">
                  <a16:creationId xmlns:a16="http://schemas.microsoft.com/office/drawing/2014/main" id="{0E9C6766-31F9-4D8E-BB13-AA82B9A4930E}"/>
                </a:ext>
              </a:extLst>
            </p:cNvPr>
            <p:cNvSpPr>
              <a:spLocks/>
            </p:cNvSpPr>
            <p:nvPr/>
          </p:nvSpPr>
          <p:spPr bwMode="auto">
            <a:xfrm flipV="1">
              <a:off x="7966766"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7" name="Freeform 338">
              <a:extLst>
                <a:ext uri="{FF2B5EF4-FFF2-40B4-BE49-F238E27FC236}">
                  <a16:creationId xmlns:a16="http://schemas.microsoft.com/office/drawing/2014/main" id="{65A40A31-9596-47E4-A545-DF2AC53134B5}"/>
                </a:ext>
              </a:extLst>
            </p:cNvPr>
            <p:cNvSpPr>
              <a:spLocks/>
            </p:cNvSpPr>
            <p:nvPr/>
          </p:nvSpPr>
          <p:spPr bwMode="auto">
            <a:xfrm flipV="1">
              <a:off x="7887068"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8" name="Freeform 338">
              <a:extLst>
                <a:ext uri="{FF2B5EF4-FFF2-40B4-BE49-F238E27FC236}">
                  <a16:creationId xmlns:a16="http://schemas.microsoft.com/office/drawing/2014/main" id="{8FE9550A-A86B-4890-9E60-3E67C34B859D}"/>
                </a:ext>
              </a:extLst>
            </p:cNvPr>
            <p:cNvSpPr>
              <a:spLocks/>
            </p:cNvSpPr>
            <p:nvPr/>
          </p:nvSpPr>
          <p:spPr bwMode="auto">
            <a:xfrm flipV="1">
              <a:off x="7807372"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29" name="Freeform 338">
              <a:extLst>
                <a:ext uri="{FF2B5EF4-FFF2-40B4-BE49-F238E27FC236}">
                  <a16:creationId xmlns:a16="http://schemas.microsoft.com/office/drawing/2014/main" id="{37498E64-B7F8-4065-8FED-C64BF51FEA2A}"/>
                </a:ext>
              </a:extLst>
            </p:cNvPr>
            <p:cNvSpPr>
              <a:spLocks/>
            </p:cNvSpPr>
            <p:nvPr/>
          </p:nvSpPr>
          <p:spPr bwMode="auto">
            <a:xfrm flipV="1">
              <a:off x="7727674"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0" name="Freeform 338">
              <a:extLst>
                <a:ext uri="{FF2B5EF4-FFF2-40B4-BE49-F238E27FC236}">
                  <a16:creationId xmlns:a16="http://schemas.microsoft.com/office/drawing/2014/main" id="{33E55414-4663-41FA-A379-4918725716E2}"/>
                </a:ext>
              </a:extLst>
            </p:cNvPr>
            <p:cNvSpPr>
              <a:spLocks/>
            </p:cNvSpPr>
            <p:nvPr/>
          </p:nvSpPr>
          <p:spPr bwMode="auto">
            <a:xfrm flipV="1">
              <a:off x="7647977"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1" name="Freeform 338">
              <a:extLst>
                <a:ext uri="{FF2B5EF4-FFF2-40B4-BE49-F238E27FC236}">
                  <a16:creationId xmlns:a16="http://schemas.microsoft.com/office/drawing/2014/main" id="{53DDEF7C-49CC-4C0C-9E91-F12D1F049117}"/>
                </a:ext>
              </a:extLst>
            </p:cNvPr>
            <p:cNvSpPr>
              <a:spLocks/>
            </p:cNvSpPr>
            <p:nvPr/>
          </p:nvSpPr>
          <p:spPr bwMode="auto">
            <a:xfrm flipV="1">
              <a:off x="7568280"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2" name="Freeform 338">
              <a:extLst>
                <a:ext uri="{FF2B5EF4-FFF2-40B4-BE49-F238E27FC236}">
                  <a16:creationId xmlns:a16="http://schemas.microsoft.com/office/drawing/2014/main" id="{1472D589-0CDA-4339-9442-A0FCA62D3E3F}"/>
                </a:ext>
              </a:extLst>
            </p:cNvPr>
            <p:cNvSpPr>
              <a:spLocks/>
            </p:cNvSpPr>
            <p:nvPr/>
          </p:nvSpPr>
          <p:spPr bwMode="auto">
            <a:xfrm flipV="1">
              <a:off x="7488583"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3" name="Freeform 338">
              <a:extLst>
                <a:ext uri="{FF2B5EF4-FFF2-40B4-BE49-F238E27FC236}">
                  <a16:creationId xmlns:a16="http://schemas.microsoft.com/office/drawing/2014/main" id="{F9220360-015A-4353-A6B3-DB0F0C40CAFC}"/>
                </a:ext>
              </a:extLst>
            </p:cNvPr>
            <p:cNvSpPr>
              <a:spLocks/>
            </p:cNvSpPr>
            <p:nvPr/>
          </p:nvSpPr>
          <p:spPr bwMode="auto">
            <a:xfrm flipV="1">
              <a:off x="7408887"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4" name="Freeform 338">
              <a:extLst>
                <a:ext uri="{FF2B5EF4-FFF2-40B4-BE49-F238E27FC236}">
                  <a16:creationId xmlns:a16="http://schemas.microsoft.com/office/drawing/2014/main" id="{9DC3A9BB-7311-4B66-A4BC-91A10FC7F095}"/>
                </a:ext>
              </a:extLst>
            </p:cNvPr>
            <p:cNvSpPr>
              <a:spLocks/>
            </p:cNvSpPr>
            <p:nvPr/>
          </p:nvSpPr>
          <p:spPr bwMode="auto">
            <a:xfrm flipV="1">
              <a:off x="7329190"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5" name="Freeform 338">
              <a:extLst>
                <a:ext uri="{FF2B5EF4-FFF2-40B4-BE49-F238E27FC236}">
                  <a16:creationId xmlns:a16="http://schemas.microsoft.com/office/drawing/2014/main" id="{3A16AD07-6F4F-401B-B78D-26D49146DFD1}"/>
                </a:ext>
              </a:extLst>
            </p:cNvPr>
            <p:cNvSpPr>
              <a:spLocks/>
            </p:cNvSpPr>
            <p:nvPr/>
          </p:nvSpPr>
          <p:spPr bwMode="auto">
            <a:xfrm flipV="1">
              <a:off x="7249492"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6" name="Freeform 338">
              <a:extLst>
                <a:ext uri="{FF2B5EF4-FFF2-40B4-BE49-F238E27FC236}">
                  <a16:creationId xmlns:a16="http://schemas.microsoft.com/office/drawing/2014/main" id="{64B7C5F4-0BA2-435C-B9D8-80D2576E7CB1}"/>
                </a:ext>
              </a:extLst>
            </p:cNvPr>
            <p:cNvSpPr>
              <a:spLocks/>
            </p:cNvSpPr>
            <p:nvPr/>
          </p:nvSpPr>
          <p:spPr bwMode="auto">
            <a:xfrm flipV="1">
              <a:off x="7169795"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7" name="Freeform 338">
              <a:extLst>
                <a:ext uri="{FF2B5EF4-FFF2-40B4-BE49-F238E27FC236}">
                  <a16:creationId xmlns:a16="http://schemas.microsoft.com/office/drawing/2014/main" id="{3530E867-F332-49EA-B317-101B42359D7F}"/>
                </a:ext>
              </a:extLst>
            </p:cNvPr>
            <p:cNvSpPr>
              <a:spLocks/>
            </p:cNvSpPr>
            <p:nvPr/>
          </p:nvSpPr>
          <p:spPr bwMode="auto">
            <a:xfrm flipV="1">
              <a:off x="7090098"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8" name="Freeform 338">
              <a:extLst>
                <a:ext uri="{FF2B5EF4-FFF2-40B4-BE49-F238E27FC236}">
                  <a16:creationId xmlns:a16="http://schemas.microsoft.com/office/drawing/2014/main" id="{9918CF15-BAFA-4B53-AB96-C4A5EFBC1128}"/>
                </a:ext>
              </a:extLst>
            </p:cNvPr>
            <p:cNvSpPr>
              <a:spLocks/>
            </p:cNvSpPr>
            <p:nvPr/>
          </p:nvSpPr>
          <p:spPr bwMode="auto">
            <a:xfrm flipV="1">
              <a:off x="7010401"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39" name="Freeform 338">
              <a:extLst>
                <a:ext uri="{FF2B5EF4-FFF2-40B4-BE49-F238E27FC236}">
                  <a16:creationId xmlns:a16="http://schemas.microsoft.com/office/drawing/2014/main" id="{D51B68B0-1600-483A-83F8-721B39E8974B}"/>
                </a:ext>
              </a:extLst>
            </p:cNvPr>
            <p:cNvSpPr>
              <a:spLocks/>
            </p:cNvSpPr>
            <p:nvPr/>
          </p:nvSpPr>
          <p:spPr bwMode="auto">
            <a:xfrm flipV="1">
              <a:off x="6930703"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0" name="Freeform 338">
              <a:extLst>
                <a:ext uri="{FF2B5EF4-FFF2-40B4-BE49-F238E27FC236}">
                  <a16:creationId xmlns:a16="http://schemas.microsoft.com/office/drawing/2014/main" id="{60EB02F8-E8E2-4A92-9322-BFBB764298A9}"/>
                </a:ext>
              </a:extLst>
            </p:cNvPr>
            <p:cNvSpPr>
              <a:spLocks/>
            </p:cNvSpPr>
            <p:nvPr/>
          </p:nvSpPr>
          <p:spPr bwMode="auto">
            <a:xfrm flipV="1">
              <a:off x="6851007" y="2535385"/>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1" name="Freeform 240">
              <a:extLst>
                <a:ext uri="{FF2B5EF4-FFF2-40B4-BE49-F238E27FC236}">
                  <a16:creationId xmlns:a16="http://schemas.microsoft.com/office/drawing/2014/main" id="{A4196867-8B32-4153-9C43-20EC23DCB5CC}"/>
                </a:ext>
              </a:extLst>
            </p:cNvPr>
            <p:cNvSpPr>
              <a:spLocks/>
            </p:cNvSpPr>
            <p:nvPr/>
          </p:nvSpPr>
          <p:spPr bwMode="auto">
            <a:xfrm>
              <a:off x="11494229" y="2712635"/>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2" name="Freeform 241">
              <a:extLst>
                <a:ext uri="{FF2B5EF4-FFF2-40B4-BE49-F238E27FC236}">
                  <a16:creationId xmlns:a16="http://schemas.microsoft.com/office/drawing/2014/main" id="{12E3F02C-FE4B-44BA-A82A-FF6BAC59D859}"/>
                </a:ext>
              </a:extLst>
            </p:cNvPr>
            <p:cNvSpPr>
              <a:spLocks/>
            </p:cNvSpPr>
            <p:nvPr/>
          </p:nvSpPr>
          <p:spPr bwMode="auto">
            <a:xfrm>
              <a:off x="11526376" y="271263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3" name="Freeform 243">
              <a:extLst>
                <a:ext uri="{FF2B5EF4-FFF2-40B4-BE49-F238E27FC236}">
                  <a16:creationId xmlns:a16="http://schemas.microsoft.com/office/drawing/2014/main" id="{D2F2884A-C96F-494F-88C8-570DAB32BE24}"/>
                </a:ext>
              </a:extLst>
            </p:cNvPr>
            <p:cNvSpPr>
              <a:spLocks/>
            </p:cNvSpPr>
            <p:nvPr/>
          </p:nvSpPr>
          <p:spPr bwMode="auto">
            <a:xfrm>
              <a:off x="11494229"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4" name="Freeform 244">
              <a:extLst>
                <a:ext uri="{FF2B5EF4-FFF2-40B4-BE49-F238E27FC236}">
                  <a16:creationId xmlns:a16="http://schemas.microsoft.com/office/drawing/2014/main" id="{9333F800-D053-46CD-8A86-05EF27855A01}"/>
                </a:ext>
              </a:extLst>
            </p:cNvPr>
            <p:cNvSpPr>
              <a:spLocks/>
            </p:cNvSpPr>
            <p:nvPr/>
          </p:nvSpPr>
          <p:spPr bwMode="auto">
            <a:xfrm>
              <a:off x="11526376"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5" name="Freeform 246">
              <a:extLst>
                <a:ext uri="{FF2B5EF4-FFF2-40B4-BE49-F238E27FC236}">
                  <a16:creationId xmlns:a16="http://schemas.microsoft.com/office/drawing/2014/main" id="{2A5BA4F6-952C-4E0A-9A24-21BC45E7A5C2}"/>
                </a:ext>
              </a:extLst>
            </p:cNvPr>
            <p:cNvSpPr>
              <a:spLocks/>
            </p:cNvSpPr>
            <p:nvPr/>
          </p:nvSpPr>
          <p:spPr bwMode="auto">
            <a:xfrm>
              <a:off x="11412623"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6" name="Freeform 247">
              <a:extLst>
                <a:ext uri="{FF2B5EF4-FFF2-40B4-BE49-F238E27FC236}">
                  <a16:creationId xmlns:a16="http://schemas.microsoft.com/office/drawing/2014/main" id="{B298C469-06E0-4E19-AC50-42850614D03E}"/>
                </a:ext>
              </a:extLst>
            </p:cNvPr>
            <p:cNvSpPr>
              <a:spLocks/>
            </p:cNvSpPr>
            <p:nvPr/>
          </p:nvSpPr>
          <p:spPr bwMode="auto">
            <a:xfrm>
              <a:off x="11444771" y="271263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7" name="Freeform 249">
              <a:extLst>
                <a:ext uri="{FF2B5EF4-FFF2-40B4-BE49-F238E27FC236}">
                  <a16:creationId xmlns:a16="http://schemas.microsoft.com/office/drawing/2014/main" id="{28C4F974-0F71-4661-8307-E2A61F5A9664}"/>
                </a:ext>
              </a:extLst>
            </p:cNvPr>
            <p:cNvSpPr>
              <a:spLocks/>
            </p:cNvSpPr>
            <p:nvPr/>
          </p:nvSpPr>
          <p:spPr bwMode="auto">
            <a:xfrm>
              <a:off x="11412623"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8" name="Freeform 250">
              <a:extLst>
                <a:ext uri="{FF2B5EF4-FFF2-40B4-BE49-F238E27FC236}">
                  <a16:creationId xmlns:a16="http://schemas.microsoft.com/office/drawing/2014/main" id="{127DE325-BE93-4761-AC7E-5A47C0881211}"/>
                </a:ext>
              </a:extLst>
            </p:cNvPr>
            <p:cNvSpPr>
              <a:spLocks/>
            </p:cNvSpPr>
            <p:nvPr/>
          </p:nvSpPr>
          <p:spPr bwMode="auto">
            <a:xfrm>
              <a:off x="11444771"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49" name="Freeform 252">
              <a:extLst>
                <a:ext uri="{FF2B5EF4-FFF2-40B4-BE49-F238E27FC236}">
                  <a16:creationId xmlns:a16="http://schemas.microsoft.com/office/drawing/2014/main" id="{037CAD91-25C9-4C1D-B626-0A5BD0713EED}"/>
                </a:ext>
              </a:extLst>
            </p:cNvPr>
            <p:cNvSpPr>
              <a:spLocks/>
            </p:cNvSpPr>
            <p:nvPr/>
          </p:nvSpPr>
          <p:spPr bwMode="auto">
            <a:xfrm>
              <a:off x="11335964" y="2712635"/>
              <a:ext cx="22257" cy="89924"/>
            </a:xfrm>
            <a:custGeom>
              <a:avLst/>
              <a:gdLst>
                <a:gd name="T0" fmla="*/ 10716 w 4"/>
                <a:gd name="T1" fmla="*/ 63500 h 18"/>
                <a:gd name="T2" fmla="*/ 10716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3" y="17"/>
                    <a:pt x="3" y="17"/>
                    <a:pt x="3"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3"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0" name="Freeform 253">
              <a:extLst>
                <a:ext uri="{FF2B5EF4-FFF2-40B4-BE49-F238E27FC236}">
                  <a16:creationId xmlns:a16="http://schemas.microsoft.com/office/drawing/2014/main" id="{670A1F52-6EDB-4B93-9AAF-DBEC2E0708BD}"/>
                </a:ext>
              </a:extLst>
            </p:cNvPr>
            <p:cNvSpPr>
              <a:spLocks/>
            </p:cNvSpPr>
            <p:nvPr/>
          </p:nvSpPr>
          <p:spPr bwMode="auto">
            <a:xfrm>
              <a:off x="11368111" y="271263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1" y="3"/>
                    <a:pt x="0" y="3"/>
                  </a:cubicBezTo>
                  <a:cubicBezTo>
                    <a:pt x="1" y="0"/>
                    <a:pt x="1" y="0"/>
                    <a:pt x="1" y="0"/>
                  </a:cubicBezTo>
                  <a:cubicBezTo>
                    <a:pt x="1" y="1"/>
                    <a:pt x="1"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1" name="Freeform 255">
              <a:extLst>
                <a:ext uri="{FF2B5EF4-FFF2-40B4-BE49-F238E27FC236}">
                  <a16:creationId xmlns:a16="http://schemas.microsoft.com/office/drawing/2014/main" id="{07B6C921-94FB-4BD8-969E-151FE008F4FC}"/>
                </a:ext>
              </a:extLst>
            </p:cNvPr>
            <p:cNvSpPr>
              <a:spLocks/>
            </p:cNvSpPr>
            <p:nvPr/>
          </p:nvSpPr>
          <p:spPr bwMode="auto">
            <a:xfrm>
              <a:off x="11335964" y="2597983"/>
              <a:ext cx="22257" cy="85427"/>
            </a:xfrm>
            <a:custGeom>
              <a:avLst/>
              <a:gdLst>
                <a:gd name="T0" fmla="*/ 10716 w 4"/>
                <a:gd name="T1" fmla="*/ 0 h 17"/>
                <a:gd name="T2" fmla="*/ 10716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3" y="1"/>
                    <a:pt x="3" y="1"/>
                    <a:pt x="3"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3"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2" name="Freeform 256">
              <a:extLst>
                <a:ext uri="{FF2B5EF4-FFF2-40B4-BE49-F238E27FC236}">
                  <a16:creationId xmlns:a16="http://schemas.microsoft.com/office/drawing/2014/main" id="{47A2098C-D4EA-41E8-A691-A34AD9231026}"/>
                </a:ext>
              </a:extLst>
            </p:cNvPr>
            <p:cNvSpPr>
              <a:spLocks/>
            </p:cNvSpPr>
            <p:nvPr/>
          </p:nvSpPr>
          <p:spPr bwMode="auto">
            <a:xfrm>
              <a:off x="11368111"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1" y="15"/>
                    <a:pt x="0" y="15"/>
                  </a:cubicBezTo>
                  <a:cubicBezTo>
                    <a:pt x="1" y="17"/>
                    <a:pt x="1" y="17"/>
                    <a:pt x="1" y="17"/>
                  </a:cubicBezTo>
                  <a:cubicBezTo>
                    <a:pt x="1" y="17"/>
                    <a:pt x="1"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3" name="Freeform 258">
              <a:extLst>
                <a:ext uri="{FF2B5EF4-FFF2-40B4-BE49-F238E27FC236}">
                  <a16:creationId xmlns:a16="http://schemas.microsoft.com/office/drawing/2014/main" id="{425EBF00-0563-4A5D-BCB1-E1C2958DE536}"/>
                </a:ext>
              </a:extLst>
            </p:cNvPr>
            <p:cNvSpPr>
              <a:spLocks/>
            </p:cNvSpPr>
            <p:nvPr/>
          </p:nvSpPr>
          <p:spPr bwMode="auto">
            <a:xfrm>
              <a:off x="11254357"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3493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4" name="Freeform 259">
              <a:extLst>
                <a:ext uri="{FF2B5EF4-FFF2-40B4-BE49-F238E27FC236}">
                  <a16:creationId xmlns:a16="http://schemas.microsoft.com/office/drawing/2014/main" id="{948E06D9-AA22-4556-9EA3-C7E1A37BFCD0}"/>
                </a:ext>
              </a:extLst>
            </p:cNvPr>
            <p:cNvSpPr>
              <a:spLocks/>
            </p:cNvSpPr>
            <p:nvPr/>
          </p:nvSpPr>
          <p:spPr bwMode="auto">
            <a:xfrm>
              <a:off x="11286506" y="271263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2"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5" name="Freeform 261">
              <a:extLst>
                <a:ext uri="{FF2B5EF4-FFF2-40B4-BE49-F238E27FC236}">
                  <a16:creationId xmlns:a16="http://schemas.microsoft.com/office/drawing/2014/main" id="{33BD1DAE-A708-41AA-A0D9-88C6624A8179}"/>
                </a:ext>
              </a:extLst>
            </p:cNvPr>
            <p:cNvSpPr>
              <a:spLocks/>
            </p:cNvSpPr>
            <p:nvPr/>
          </p:nvSpPr>
          <p:spPr bwMode="auto">
            <a:xfrm>
              <a:off x="11254357"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3493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6" name="Freeform 262">
              <a:extLst>
                <a:ext uri="{FF2B5EF4-FFF2-40B4-BE49-F238E27FC236}">
                  <a16:creationId xmlns:a16="http://schemas.microsoft.com/office/drawing/2014/main" id="{51AD0986-3301-492A-99D1-C09620559E87}"/>
                </a:ext>
              </a:extLst>
            </p:cNvPr>
            <p:cNvSpPr>
              <a:spLocks/>
            </p:cNvSpPr>
            <p:nvPr/>
          </p:nvSpPr>
          <p:spPr bwMode="auto">
            <a:xfrm>
              <a:off x="11286506"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2"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7" name="Freeform 264">
              <a:extLst>
                <a:ext uri="{FF2B5EF4-FFF2-40B4-BE49-F238E27FC236}">
                  <a16:creationId xmlns:a16="http://schemas.microsoft.com/office/drawing/2014/main" id="{B56FEB81-D367-48E6-B6AB-93503B0C2A16}"/>
                </a:ext>
              </a:extLst>
            </p:cNvPr>
            <p:cNvSpPr>
              <a:spLocks/>
            </p:cNvSpPr>
            <p:nvPr/>
          </p:nvSpPr>
          <p:spPr bwMode="auto">
            <a:xfrm>
              <a:off x="11172755"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8" name="Freeform 265">
              <a:extLst>
                <a:ext uri="{FF2B5EF4-FFF2-40B4-BE49-F238E27FC236}">
                  <a16:creationId xmlns:a16="http://schemas.microsoft.com/office/drawing/2014/main" id="{7F746FD4-96BA-48EE-B563-2FFA60231816}"/>
                </a:ext>
              </a:extLst>
            </p:cNvPr>
            <p:cNvSpPr>
              <a:spLocks/>
            </p:cNvSpPr>
            <p:nvPr/>
          </p:nvSpPr>
          <p:spPr bwMode="auto">
            <a:xfrm>
              <a:off x="11209847" y="271263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2" y="11"/>
                  </a:cubicBezTo>
                  <a:cubicBezTo>
                    <a:pt x="1" y="11"/>
                    <a:pt x="0" y="10"/>
                    <a:pt x="0" y="9"/>
                  </a:cubicBezTo>
                  <a:cubicBezTo>
                    <a:pt x="0" y="7"/>
                    <a:pt x="0"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59" name="Freeform 267">
              <a:extLst>
                <a:ext uri="{FF2B5EF4-FFF2-40B4-BE49-F238E27FC236}">
                  <a16:creationId xmlns:a16="http://schemas.microsoft.com/office/drawing/2014/main" id="{36BB99F4-4D07-4ECD-8D90-C5641F2331DB}"/>
                </a:ext>
              </a:extLst>
            </p:cNvPr>
            <p:cNvSpPr>
              <a:spLocks/>
            </p:cNvSpPr>
            <p:nvPr/>
          </p:nvSpPr>
          <p:spPr bwMode="auto">
            <a:xfrm>
              <a:off x="11172755"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0" name="Freeform 268">
              <a:extLst>
                <a:ext uri="{FF2B5EF4-FFF2-40B4-BE49-F238E27FC236}">
                  <a16:creationId xmlns:a16="http://schemas.microsoft.com/office/drawing/2014/main" id="{2148C37F-4F9B-4584-938D-E8ABFB7AEC68}"/>
                </a:ext>
              </a:extLst>
            </p:cNvPr>
            <p:cNvSpPr>
              <a:spLocks/>
            </p:cNvSpPr>
            <p:nvPr/>
          </p:nvSpPr>
          <p:spPr bwMode="auto">
            <a:xfrm>
              <a:off x="11209847"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2" y="6"/>
                  </a:cubicBezTo>
                  <a:cubicBezTo>
                    <a:pt x="1" y="7"/>
                    <a:pt x="0" y="7"/>
                    <a:pt x="0" y="9"/>
                  </a:cubicBezTo>
                  <a:cubicBezTo>
                    <a:pt x="0" y="10"/>
                    <a:pt x="0"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1" name="Freeform 270">
              <a:extLst>
                <a:ext uri="{FF2B5EF4-FFF2-40B4-BE49-F238E27FC236}">
                  <a16:creationId xmlns:a16="http://schemas.microsoft.com/office/drawing/2014/main" id="{41AD533B-2550-4735-B041-BC7F52DDB5D2}"/>
                </a:ext>
              </a:extLst>
            </p:cNvPr>
            <p:cNvSpPr>
              <a:spLocks/>
            </p:cNvSpPr>
            <p:nvPr/>
          </p:nvSpPr>
          <p:spPr bwMode="auto">
            <a:xfrm>
              <a:off x="11096094" y="2712635"/>
              <a:ext cx="27203" cy="89924"/>
            </a:xfrm>
            <a:custGeom>
              <a:avLst/>
              <a:gdLst>
                <a:gd name="T0" fmla="*/ 10478 w 5"/>
                <a:gd name="T1" fmla="*/ 63500 h 18"/>
                <a:gd name="T2" fmla="*/ 13970 w 5"/>
                <a:gd name="T3" fmla="*/ 59972 h 18"/>
                <a:gd name="T4" fmla="*/ 10478 w 5"/>
                <a:gd name="T5" fmla="*/ 63500 h 18"/>
                <a:gd name="T6" fmla="*/ 0 w 5"/>
                <a:gd name="T7" fmla="*/ 42333 h 18"/>
                <a:gd name="T8" fmla="*/ 6985 w 5"/>
                <a:gd name="T9" fmla="*/ 31750 h 18"/>
                <a:gd name="T10" fmla="*/ 6985 w 5"/>
                <a:gd name="T11" fmla="*/ 31750 h 18"/>
                <a:gd name="T12" fmla="*/ 6985 w 5"/>
                <a:gd name="T13" fmla="*/ 28222 h 18"/>
                <a:gd name="T14" fmla="*/ 0 w 5"/>
                <a:gd name="T15" fmla="*/ 17639 h 18"/>
                <a:gd name="T16" fmla="*/ 10478 w 5"/>
                <a:gd name="T17" fmla="*/ 3528 h 18"/>
                <a:gd name="T18" fmla="*/ 10478 w 5"/>
                <a:gd name="T19" fmla="*/ 0 h 18"/>
                <a:gd name="T20" fmla="*/ 13970 w 5"/>
                <a:gd name="T21" fmla="*/ 10583 h 18"/>
                <a:gd name="T22" fmla="*/ 10478 w 5"/>
                <a:gd name="T23" fmla="*/ 10583 h 18"/>
                <a:gd name="T24" fmla="*/ 6985 w 5"/>
                <a:gd name="T25" fmla="*/ 17639 h 18"/>
                <a:gd name="T26" fmla="*/ 6985 w 5"/>
                <a:gd name="T27" fmla="*/ 21167 h 18"/>
                <a:gd name="T28" fmla="*/ 17463 w 5"/>
                <a:gd name="T29" fmla="*/ 31750 h 18"/>
                <a:gd name="T30" fmla="*/ 10478 w 5"/>
                <a:gd name="T31" fmla="*/ 38806 h 18"/>
                <a:gd name="T32" fmla="*/ 3493 w 5"/>
                <a:gd name="T33" fmla="*/ 42333 h 18"/>
                <a:gd name="T34" fmla="*/ 13970 w 5"/>
                <a:gd name="T35" fmla="*/ 56444 h 18"/>
                <a:gd name="T36" fmla="*/ 10478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3" y="1"/>
                  </a:cubicBezTo>
                  <a:cubicBezTo>
                    <a:pt x="3" y="1"/>
                    <a:pt x="3" y="1"/>
                    <a:pt x="3" y="0"/>
                  </a:cubicBezTo>
                  <a:cubicBezTo>
                    <a:pt x="4" y="3"/>
                    <a:pt x="4" y="3"/>
                    <a:pt x="4" y="3"/>
                  </a:cubicBezTo>
                  <a:cubicBezTo>
                    <a:pt x="4" y="3"/>
                    <a:pt x="3" y="3"/>
                    <a:pt x="3" y="3"/>
                  </a:cubicBezTo>
                  <a:cubicBezTo>
                    <a:pt x="3" y="4"/>
                    <a:pt x="2" y="4"/>
                    <a:pt x="2" y="5"/>
                  </a:cubicBezTo>
                  <a:cubicBezTo>
                    <a:pt x="2" y="5"/>
                    <a:pt x="2" y="6"/>
                    <a:pt x="2"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2" name="Freeform 271">
              <a:extLst>
                <a:ext uri="{FF2B5EF4-FFF2-40B4-BE49-F238E27FC236}">
                  <a16:creationId xmlns:a16="http://schemas.microsoft.com/office/drawing/2014/main" id="{B60BFD75-4A7F-4DE3-87BD-EA3A0C78203E}"/>
                </a:ext>
              </a:extLst>
            </p:cNvPr>
            <p:cNvSpPr>
              <a:spLocks/>
            </p:cNvSpPr>
            <p:nvPr/>
          </p:nvSpPr>
          <p:spPr bwMode="auto">
            <a:xfrm>
              <a:off x="11128242" y="271263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3" name="Freeform 273">
              <a:extLst>
                <a:ext uri="{FF2B5EF4-FFF2-40B4-BE49-F238E27FC236}">
                  <a16:creationId xmlns:a16="http://schemas.microsoft.com/office/drawing/2014/main" id="{0ED51752-70A8-4199-994A-77F5C6BFB5A4}"/>
                </a:ext>
              </a:extLst>
            </p:cNvPr>
            <p:cNvSpPr>
              <a:spLocks/>
            </p:cNvSpPr>
            <p:nvPr/>
          </p:nvSpPr>
          <p:spPr bwMode="auto">
            <a:xfrm>
              <a:off x="11096094" y="2597983"/>
              <a:ext cx="27203" cy="85427"/>
            </a:xfrm>
            <a:custGeom>
              <a:avLst/>
              <a:gdLst>
                <a:gd name="T0" fmla="*/ 10478 w 5"/>
                <a:gd name="T1" fmla="*/ 0 h 17"/>
                <a:gd name="T2" fmla="*/ 13970 w 5"/>
                <a:gd name="T3" fmla="*/ 3549 h 17"/>
                <a:gd name="T4" fmla="*/ 10478 w 5"/>
                <a:gd name="T5" fmla="*/ 0 h 17"/>
                <a:gd name="T6" fmla="*/ 0 w 5"/>
                <a:gd name="T7" fmla="*/ 21291 h 17"/>
                <a:gd name="T8" fmla="*/ 6985 w 5"/>
                <a:gd name="T9" fmla="*/ 31937 h 17"/>
                <a:gd name="T10" fmla="*/ 6985 w 5"/>
                <a:gd name="T11" fmla="*/ 31937 h 17"/>
                <a:gd name="T12" fmla="*/ 6985 w 5"/>
                <a:gd name="T13" fmla="*/ 31937 h 17"/>
                <a:gd name="T14" fmla="*/ 0 w 5"/>
                <a:gd name="T15" fmla="*/ 46131 h 17"/>
                <a:gd name="T16" fmla="*/ 10478 w 5"/>
                <a:gd name="T17" fmla="*/ 56776 h 17"/>
                <a:gd name="T18" fmla="*/ 10478 w 5"/>
                <a:gd name="T19" fmla="*/ 60325 h 17"/>
                <a:gd name="T20" fmla="*/ 13970 w 5"/>
                <a:gd name="T21" fmla="*/ 53228 h 17"/>
                <a:gd name="T22" fmla="*/ 10478 w 5"/>
                <a:gd name="T23" fmla="*/ 49679 h 17"/>
                <a:gd name="T24" fmla="*/ 6985 w 5"/>
                <a:gd name="T25" fmla="*/ 46131 h 17"/>
                <a:gd name="T26" fmla="*/ 6985 w 5"/>
                <a:gd name="T27" fmla="*/ 42582 h 17"/>
                <a:gd name="T28" fmla="*/ 17463 w 5"/>
                <a:gd name="T29" fmla="*/ 31937 h 17"/>
                <a:gd name="T30" fmla="*/ 10478 w 5"/>
                <a:gd name="T31" fmla="*/ 21291 h 17"/>
                <a:gd name="T32" fmla="*/ 3493 w 5"/>
                <a:gd name="T33" fmla="*/ 21291 h 17"/>
                <a:gd name="T34" fmla="*/ 13970 w 5"/>
                <a:gd name="T35" fmla="*/ 7097 h 17"/>
                <a:gd name="T36" fmla="*/ 10478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3" y="16"/>
                  </a:cubicBezTo>
                  <a:cubicBezTo>
                    <a:pt x="3" y="17"/>
                    <a:pt x="3" y="17"/>
                    <a:pt x="3" y="17"/>
                  </a:cubicBezTo>
                  <a:cubicBezTo>
                    <a:pt x="4" y="15"/>
                    <a:pt x="4" y="15"/>
                    <a:pt x="4" y="15"/>
                  </a:cubicBezTo>
                  <a:cubicBezTo>
                    <a:pt x="4" y="15"/>
                    <a:pt x="3" y="14"/>
                    <a:pt x="3" y="14"/>
                  </a:cubicBezTo>
                  <a:cubicBezTo>
                    <a:pt x="3" y="14"/>
                    <a:pt x="2" y="13"/>
                    <a:pt x="2" y="13"/>
                  </a:cubicBezTo>
                  <a:cubicBezTo>
                    <a:pt x="2" y="12"/>
                    <a:pt x="2" y="12"/>
                    <a:pt x="2"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4" name="Freeform 274">
              <a:extLst>
                <a:ext uri="{FF2B5EF4-FFF2-40B4-BE49-F238E27FC236}">
                  <a16:creationId xmlns:a16="http://schemas.microsoft.com/office/drawing/2014/main" id="{56FEBFC2-15D1-4B08-9DA6-42ADFBB46281}"/>
                </a:ext>
              </a:extLst>
            </p:cNvPr>
            <p:cNvSpPr>
              <a:spLocks/>
            </p:cNvSpPr>
            <p:nvPr/>
          </p:nvSpPr>
          <p:spPr bwMode="auto">
            <a:xfrm>
              <a:off x="11128242"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5" name="Freeform 276">
              <a:extLst>
                <a:ext uri="{FF2B5EF4-FFF2-40B4-BE49-F238E27FC236}">
                  <a16:creationId xmlns:a16="http://schemas.microsoft.com/office/drawing/2014/main" id="{B52A5D3C-C3F5-4735-98AE-F92C360C28DA}"/>
                </a:ext>
              </a:extLst>
            </p:cNvPr>
            <p:cNvSpPr>
              <a:spLocks/>
            </p:cNvSpPr>
            <p:nvPr/>
          </p:nvSpPr>
          <p:spPr bwMode="auto">
            <a:xfrm>
              <a:off x="11014490"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6" name="Freeform 277">
              <a:extLst>
                <a:ext uri="{FF2B5EF4-FFF2-40B4-BE49-F238E27FC236}">
                  <a16:creationId xmlns:a16="http://schemas.microsoft.com/office/drawing/2014/main" id="{9636D5FB-1793-40B9-8E9B-A9AC94806AA3}"/>
                </a:ext>
              </a:extLst>
            </p:cNvPr>
            <p:cNvSpPr>
              <a:spLocks/>
            </p:cNvSpPr>
            <p:nvPr/>
          </p:nvSpPr>
          <p:spPr bwMode="auto">
            <a:xfrm>
              <a:off x="11051582" y="2712635"/>
              <a:ext cx="22257" cy="89924"/>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7144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2"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7" name="Freeform 279">
              <a:extLst>
                <a:ext uri="{FF2B5EF4-FFF2-40B4-BE49-F238E27FC236}">
                  <a16:creationId xmlns:a16="http://schemas.microsoft.com/office/drawing/2014/main" id="{06A6973D-309E-4CF2-BCD2-42B40577C949}"/>
                </a:ext>
              </a:extLst>
            </p:cNvPr>
            <p:cNvSpPr>
              <a:spLocks/>
            </p:cNvSpPr>
            <p:nvPr/>
          </p:nvSpPr>
          <p:spPr bwMode="auto">
            <a:xfrm>
              <a:off x="11014490"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8" name="Freeform 280">
              <a:extLst>
                <a:ext uri="{FF2B5EF4-FFF2-40B4-BE49-F238E27FC236}">
                  <a16:creationId xmlns:a16="http://schemas.microsoft.com/office/drawing/2014/main" id="{F82BC688-F9BD-4B70-A220-8A8B58B6F07C}"/>
                </a:ext>
              </a:extLst>
            </p:cNvPr>
            <p:cNvSpPr>
              <a:spLocks/>
            </p:cNvSpPr>
            <p:nvPr/>
          </p:nvSpPr>
          <p:spPr bwMode="auto">
            <a:xfrm>
              <a:off x="11051582" y="259798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7144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2"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69" name="Freeform 282">
              <a:extLst>
                <a:ext uri="{FF2B5EF4-FFF2-40B4-BE49-F238E27FC236}">
                  <a16:creationId xmlns:a16="http://schemas.microsoft.com/office/drawing/2014/main" id="{0736F26A-AB89-4F6A-A0AE-BF2ECD102B91}"/>
                </a:ext>
              </a:extLst>
            </p:cNvPr>
            <p:cNvSpPr>
              <a:spLocks/>
            </p:cNvSpPr>
            <p:nvPr/>
          </p:nvSpPr>
          <p:spPr bwMode="auto">
            <a:xfrm>
              <a:off x="10937829" y="2712635"/>
              <a:ext cx="19783" cy="89924"/>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4" y="7"/>
                    <a:pt x="4" y="7"/>
                    <a:pt x="4" y="9"/>
                  </a:cubicBezTo>
                  <a:cubicBezTo>
                    <a:pt x="4" y="10"/>
                    <a:pt x="3"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0" name="Freeform 283">
              <a:extLst>
                <a:ext uri="{FF2B5EF4-FFF2-40B4-BE49-F238E27FC236}">
                  <a16:creationId xmlns:a16="http://schemas.microsoft.com/office/drawing/2014/main" id="{1BB6CE44-C028-4E53-8C68-3229ECE8C01F}"/>
                </a:ext>
              </a:extLst>
            </p:cNvPr>
            <p:cNvSpPr>
              <a:spLocks/>
            </p:cNvSpPr>
            <p:nvPr/>
          </p:nvSpPr>
          <p:spPr bwMode="auto">
            <a:xfrm>
              <a:off x="10969978" y="271263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1" name="Freeform 285">
              <a:extLst>
                <a:ext uri="{FF2B5EF4-FFF2-40B4-BE49-F238E27FC236}">
                  <a16:creationId xmlns:a16="http://schemas.microsoft.com/office/drawing/2014/main" id="{351DF819-9755-452A-B7A7-BC8F36504364}"/>
                </a:ext>
              </a:extLst>
            </p:cNvPr>
            <p:cNvSpPr>
              <a:spLocks/>
            </p:cNvSpPr>
            <p:nvPr/>
          </p:nvSpPr>
          <p:spPr bwMode="auto">
            <a:xfrm>
              <a:off x="10937829" y="259798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4" y="11"/>
                    <a:pt x="4" y="10"/>
                    <a:pt x="4" y="9"/>
                  </a:cubicBezTo>
                  <a:cubicBezTo>
                    <a:pt x="4" y="7"/>
                    <a:pt x="3"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2" name="Freeform 286">
              <a:extLst>
                <a:ext uri="{FF2B5EF4-FFF2-40B4-BE49-F238E27FC236}">
                  <a16:creationId xmlns:a16="http://schemas.microsoft.com/office/drawing/2014/main" id="{5098FE11-2E3C-4BF1-BE9F-4DDE2C8F65F1}"/>
                </a:ext>
              </a:extLst>
            </p:cNvPr>
            <p:cNvSpPr>
              <a:spLocks/>
            </p:cNvSpPr>
            <p:nvPr/>
          </p:nvSpPr>
          <p:spPr bwMode="auto">
            <a:xfrm>
              <a:off x="10969978"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3" name="Freeform 288">
              <a:extLst>
                <a:ext uri="{FF2B5EF4-FFF2-40B4-BE49-F238E27FC236}">
                  <a16:creationId xmlns:a16="http://schemas.microsoft.com/office/drawing/2014/main" id="{22741C82-F7B7-4115-9E01-6F5115781477}"/>
                </a:ext>
              </a:extLst>
            </p:cNvPr>
            <p:cNvSpPr>
              <a:spLocks/>
            </p:cNvSpPr>
            <p:nvPr/>
          </p:nvSpPr>
          <p:spPr bwMode="auto">
            <a:xfrm>
              <a:off x="10856226"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4" name="Freeform 289">
              <a:extLst>
                <a:ext uri="{FF2B5EF4-FFF2-40B4-BE49-F238E27FC236}">
                  <a16:creationId xmlns:a16="http://schemas.microsoft.com/office/drawing/2014/main" id="{050F5EB6-F56E-4B5B-B06F-E9992AC60262}"/>
                </a:ext>
              </a:extLst>
            </p:cNvPr>
            <p:cNvSpPr>
              <a:spLocks/>
            </p:cNvSpPr>
            <p:nvPr/>
          </p:nvSpPr>
          <p:spPr bwMode="auto">
            <a:xfrm>
              <a:off x="10888372" y="2712635"/>
              <a:ext cx="27203" cy="89924"/>
            </a:xfrm>
            <a:custGeom>
              <a:avLst/>
              <a:gdLst>
                <a:gd name="T0" fmla="*/ 3493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5" name="Freeform 291">
              <a:extLst>
                <a:ext uri="{FF2B5EF4-FFF2-40B4-BE49-F238E27FC236}">
                  <a16:creationId xmlns:a16="http://schemas.microsoft.com/office/drawing/2014/main" id="{B69A80D2-4D14-4360-A5AC-74007271A4E4}"/>
                </a:ext>
              </a:extLst>
            </p:cNvPr>
            <p:cNvSpPr>
              <a:spLocks/>
            </p:cNvSpPr>
            <p:nvPr/>
          </p:nvSpPr>
          <p:spPr bwMode="auto">
            <a:xfrm>
              <a:off x="10856226"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6" name="Freeform 292">
              <a:extLst>
                <a:ext uri="{FF2B5EF4-FFF2-40B4-BE49-F238E27FC236}">
                  <a16:creationId xmlns:a16="http://schemas.microsoft.com/office/drawing/2014/main" id="{179B1F54-6384-4D53-BDA7-62F8574C25C8}"/>
                </a:ext>
              </a:extLst>
            </p:cNvPr>
            <p:cNvSpPr>
              <a:spLocks/>
            </p:cNvSpPr>
            <p:nvPr/>
          </p:nvSpPr>
          <p:spPr bwMode="auto">
            <a:xfrm>
              <a:off x="10888372" y="2597983"/>
              <a:ext cx="27203" cy="85427"/>
            </a:xfrm>
            <a:custGeom>
              <a:avLst/>
              <a:gdLst>
                <a:gd name="T0" fmla="*/ 3493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7" name="Freeform 294">
              <a:extLst>
                <a:ext uri="{FF2B5EF4-FFF2-40B4-BE49-F238E27FC236}">
                  <a16:creationId xmlns:a16="http://schemas.microsoft.com/office/drawing/2014/main" id="{FAC46047-D545-4793-9441-985495EC008A}"/>
                </a:ext>
              </a:extLst>
            </p:cNvPr>
            <p:cNvSpPr>
              <a:spLocks/>
            </p:cNvSpPr>
            <p:nvPr/>
          </p:nvSpPr>
          <p:spPr bwMode="auto">
            <a:xfrm>
              <a:off x="10779565" y="2712635"/>
              <a:ext cx="19783" cy="89924"/>
            </a:xfrm>
            <a:custGeom>
              <a:avLst/>
              <a:gdLst>
                <a:gd name="T0" fmla="*/ 9525 w 4"/>
                <a:gd name="T1" fmla="*/ 63500 h 18"/>
                <a:gd name="T2" fmla="*/ 12700 w 4"/>
                <a:gd name="T3" fmla="*/ 59972 h 18"/>
                <a:gd name="T4" fmla="*/ 9525 w 4"/>
                <a:gd name="T5" fmla="*/ 63500 h 18"/>
                <a:gd name="T6" fmla="*/ 0 w 4"/>
                <a:gd name="T7" fmla="*/ 42333 h 18"/>
                <a:gd name="T8" fmla="*/ 6350 w 4"/>
                <a:gd name="T9" fmla="*/ 31750 h 18"/>
                <a:gd name="T10" fmla="*/ 6350 w 4"/>
                <a:gd name="T11" fmla="*/ 31750 h 18"/>
                <a:gd name="T12" fmla="*/ 6350 w 4"/>
                <a:gd name="T13" fmla="*/ 28222 h 18"/>
                <a:gd name="T14" fmla="*/ 0 w 4"/>
                <a:gd name="T15" fmla="*/ 17639 h 18"/>
                <a:gd name="T16" fmla="*/ 6350 w 4"/>
                <a:gd name="T17" fmla="*/ 3528 h 18"/>
                <a:gd name="T18" fmla="*/ 9525 w 4"/>
                <a:gd name="T19" fmla="*/ 0 h 18"/>
                <a:gd name="T20" fmla="*/ 12700 w 4"/>
                <a:gd name="T21" fmla="*/ 10583 h 18"/>
                <a:gd name="T22" fmla="*/ 9525 w 4"/>
                <a:gd name="T23" fmla="*/ 10583 h 18"/>
                <a:gd name="T24" fmla="*/ 3175 w 4"/>
                <a:gd name="T25" fmla="*/ 17639 h 18"/>
                <a:gd name="T26" fmla="*/ 6350 w 4"/>
                <a:gd name="T27" fmla="*/ 21167 h 18"/>
                <a:gd name="T28" fmla="*/ 12700 w 4"/>
                <a:gd name="T29" fmla="*/ 31750 h 18"/>
                <a:gd name="T30" fmla="*/ 6350 w 4"/>
                <a:gd name="T31" fmla="*/ 38806 h 18"/>
                <a:gd name="T32" fmla="*/ 3175 w 4"/>
                <a:gd name="T33" fmla="*/ 42333 h 18"/>
                <a:gd name="T34" fmla="*/ 12700 w 4"/>
                <a:gd name="T35" fmla="*/ 56444 h 18"/>
                <a:gd name="T36" fmla="*/ 9525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8" name="Freeform 295">
              <a:extLst>
                <a:ext uri="{FF2B5EF4-FFF2-40B4-BE49-F238E27FC236}">
                  <a16:creationId xmlns:a16="http://schemas.microsoft.com/office/drawing/2014/main" id="{F413CB3B-42D3-468E-B386-286048ADF14F}"/>
                </a:ext>
              </a:extLst>
            </p:cNvPr>
            <p:cNvSpPr>
              <a:spLocks/>
            </p:cNvSpPr>
            <p:nvPr/>
          </p:nvSpPr>
          <p:spPr bwMode="auto">
            <a:xfrm>
              <a:off x="10811713" y="271263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4" y="3"/>
                    <a:pt x="4"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79" name="Freeform 297">
              <a:extLst>
                <a:ext uri="{FF2B5EF4-FFF2-40B4-BE49-F238E27FC236}">
                  <a16:creationId xmlns:a16="http://schemas.microsoft.com/office/drawing/2014/main" id="{84CB06B7-9EA2-41D8-AF75-A73CEF796AE9}"/>
                </a:ext>
              </a:extLst>
            </p:cNvPr>
            <p:cNvSpPr>
              <a:spLocks/>
            </p:cNvSpPr>
            <p:nvPr/>
          </p:nvSpPr>
          <p:spPr bwMode="auto">
            <a:xfrm>
              <a:off x="10779565" y="2597983"/>
              <a:ext cx="19783" cy="85427"/>
            </a:xfrm>
            <a:custGeom>
              <a:avLst/>
              <a:gdLst>
                <a:gd name="T0" fmla="*/ 9525 w 4"/>
                <a:gd name="T1" fmla="*/ 0 h 17"/>
                <a:gd name="T2" fmla="*/ 12700 w 4"/>
                <a:gd name="T3" fmla="*/ 3549 h 17"/>
                <a:gd name="T4" fmla="*/ 9525 w 4"/>
                <a:gd name="T5" fmla="*/ 0 h 17"/>
                <a:gd name="T6" fmla="*/ 0 w 4"/>
                <a:gd name="T7" fmla="*/ 21291 h 17"/>
                <a:gd name="T8" fmla="*/ 6350 w 4"/>
                <a:gd name="T9" fmla="*/ 31937 h 17"/>
                <a:gd name="T10" fmla="*/ 6350 w 4"/>
                <a:gd name="T11" fmla="*/ 31937 h 17"/>
                <a:gd name="T12" fmla="*/ 6350 w 4"/>
                <a:gd name="T13" fmla="*/ 31937 h 17"/>
                <a:gd name="T14" fmla="*/ 0 w 4"/>
                <a:gd name="T15" fmla="*/ 46131 h 17"/>
                <a:gd name="T16" fmla="*/ 6350 w 4"/>
                <a:gd name="T17" fmla="*/ 56776 h 17"/>
                <a:gd name="T18" fmla="*/ 9525 w 4"/>
                <a:gd name="T19" fmla="*/ 60325 h 17"/>
                <a:gd name="T20" fmla="*/ 12700 w 4"/>
                <a:gd name="T21" fmla="*/ 53228 h 17"/>
                <a:gd name="T22" fmla="*/ 9525 w 4"/>
                <a:gd name="T23" fmla="*/ 49679 h 17"/>
                <a:gd name="T24" fmla="*/ 3175 w 4"/>
                <a:gd name="T25" fmla="*/ 46131 h 17"/>
                <a:gd name="T26" fmla="*/ 6350 w 4"/>
                <a:gd name="T27" fmla="*/ 42582 h 17"/>
                <a:gd name="T28" fmla="*/ 12700 w 4"/>
                <a:gd name="T29" fmla="*/ 31937 h 17"/>
                <a:gd name="T30" fmla="*/ 6350 w 4"/>
                <a:gd name="T31" fmla="*/ 21291 h 17"/>
                <a:gd name="T32" fmla="*/ 3175 w 4"/>
                <a:gd name="T33" fmla="*/ 21291 h 17"/>
                <a:gd name="T34" fmla="*/ 12700 w 4"/>
                <a:gd name="T35" fmla="*/ 7097 h 17"/>
                <a:gd name="T36" fmla="*/ 9525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0" name="Freeform 298">
              <a:extLst>
                <a:ext uri="{FF2B5EF4-FFF2-40B4-BE49-F238E27FC236}">
                  <a16:creationId xmlns:a16="http://schemas.microsoft.com/office/drawing/2014/main" id="{C6B0972D-8134-422E-9523-FEDB7D001CC0}"/>
                </a:ext>
              </a:extLst>
            </p:cNvPr>
            <p:cNvSpPr>
              <a:spLocks/>
            </p:cNvSpPr>
            <p:nvPr/>
          </p:nvSpPr>
          <p:spPr bwMode="auto">
            <a:xfrm>
              <a:off x="10811713"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4" y="14"/>
                    <a:pt x="4"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1" name="Freeform 300">
              <a:extLst>
                <a:ext uri="{FF2B5EF4-FFF2-40B4-BE49-F238E27FC236}">
                  <a16:creationId xmlns:a16="http://schemas.microsoft.com/office/drawing/2014/main" id="{96C5BDC0-91FF-4B91-BA0D-CF8F83393357}"/>
                </a:ext>
              </a:extLst>
            </p:cNvPr>
            <p:cNvSpPr>
              <a:spLocks/>
            </p:cNvSpPr>
            <p:nvPr/>
          </p:nvSpPr>
          <p:spPr bwMode="auto">
            <a:xfrm>
              <a:off x="10695488" y="2712635"/>
              <a:ext cx="29675" cy="89924"/>
            </a:xfrm>
            <a:custGeom>
              <a:avLst/>
              <a:gdLst>
                <a:gd name="T0" fmla="*/ 15240 w 5"/>
                <a:gd name="T1" fmla="*/ 63500 h 18"/>
                <a:gd name="T2" fmla="*/ 15240 w 5"/>
                <a:gd name="T3" fmla="*/ 59972 h 18"/>
                <a:gd name="T4" fmla="*/ 1524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7620 w 5"/>
                <a:gd name="T33" fmla="*/ 42333 h 18"/>
                <a:gd name="T34" fmla="*/ 15240 w 5"/>
                <a:gd name="T35" fmla="*/ 56444 h 18"/>
                <a:gd name="T36" fmla="*/ 1524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2" name="Freeform 301">
              <a:extLst>
                <a:ext uri="{FF2B5EF4-FFF2-40B4-BE49-F238E27FC236}">
                  <a16:creationId xmlns:a16="http://schemas.microsoft.com/office/drawing/2014/main" id="{EDA30630-7829-4408-AC3F-1F6CCF4AAA31}"/>
                </a:ext>
              </a:extLst>
            </p:cNvPr>
            <p:cNvSpPr>
              <a:spLocks/>
            </p:cNvSpPr>
            <p:nvPr/>
          </p:nvSpPr>
          <p:spPr bwMode="auto">
            <a:xfrm>
              <a:off x="10730106" y="271263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3" name="Freeform 303">
              <a:extLst>
                <a:ext uri="{FF2B5EF4-FFF2-40B4-BE49-F238E27FC236}">
                  <a16:creationId xmlns:a16="http://schemas.microsoft.com/office/drawing/2014/main" id="{926A8D19-85E5-47DD-A901-482AD536B309}"/>
                </a:ext>
              </a:extLst>
            </p:cNvPr>
            <p:cNvSpPr>
              <a:spLocks/>
            </p:cNvSpPr>
            <p:nvPr/>
          </p:nvSpPr>
          <p:spPr bwMode="auto">
            <a:xfrm>
              <a:off x="10695488" y="2597983"/>
              <a:ext cx="29675" cy="85427"/>
            </a:xfrm>
            <a:custGeom>
              <a:avLst/>
              <a:gdLst>
                <a:gd name="T0" fmla="*/ 15240 w 5"/>
                <a:gd name="T1" fmla="*/ 0 h 17"/>
                <a:gd name="T2" fmla="*/ 15240 w 5"/>
                <a:gd name="T3" fmla="*/ 3549 h 17"/>
                <a:gd name="T4" fmla="*/ 1524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7620 w 5"/>
                <a:gd name="T33" fmla="*/ 21291 h 17"/>
                <a:gd name="T34" fmla="*/ 15240 w 5"/>
                <a:gd name="T35" fmla="*/ 7097 h 17"/>
                <a:gd name="T36" fmla="*/ 1524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4" name="Freeform 304">
              <a:extLst>
                <a:ext uri="{FF2B5EF4-FFF2-40B4-BE49-F238E27FC236}">
                  <a16:creationId xmlns:a16="http://schemas.microsoft.com/office/drawing/2014/main" id="{4BD909B8-5788-499E-BEBC-242D416CAD43}"/>
                </a:ext>
              </a:extLst>
            </p:cNvPr>
            <p:cNvSpPr>
              <a:spLocks/>
            </p:cNvSpPr>
            <p:nvPr/>
          </p:nvSpPr>
          <p:spPr bwMode="auto">
            <a:xfrm>
              <a:off x="10730106"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5" name="Freeform 306">
              <a:extLst>
                <a:ext uri="{FF2B5EF4-FFF2-40B4-BE49-F238E27FC236}">
                  <a16:creationId xmlns:a16="http://schemas.microsoft.com/office/drawing/2014/main" id="{7906ABF1-2AD7-4223-95EC-DC664009D10D}"/>
                </a:ext>
              </a:extLst>
            </p:cNvPr>
            <p:cNvSpPr>
              <a:spLocks/>
            </p:cNvSpPr>
            <p:nvPr/>
          </p:nvSpPr>
          <p:spPr bwMode="auto">
            <a:xfrm>
              <a:off x="10613882"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10478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3" y="8"/>
                  </a:cubicBezTo>
                  <a:cubicBezTo>
                    <a:pt x="1" y="7"/>
                    <a:pt x="0" y="6"/>
                    <a:pt x="0" y="5"/>
                  </a:cubicBezTo>
                  <a:cubicBezTo>
                    <a:pt x="0" y="3"/>
                    <a:pt x="2" y="2"/>
                    <a:pt x="3" y="1"/>
                  </a:cubicBezTo>
                  <a:cubicBezTo>
                    <a:pt x="3" y="1"/>
                    <a:pt x="4" y="1"/>
                    <a:pt x="4" y="0"/>
                  </a:cubicBezTo>
                  <a:cubicBezTo>
                    <a:pt x="5" y="3"/>
                    <a:pt x="5" y="3"/>
                    <a:pt x="5" y="3"/>
                  </a:cubicBezTo>
                  <a:cubicBezTo>
                    <a:pt x="4" y="3"/>
                    <a:pt x="4" y="3"/>
                    <a:pt x="4" y="3"/>
                  </a:cubicBezTo>
                  <a:cubicBezTo>
                    <a:pt x="3" y="4"/>
                    <a:pt x="3"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6" name="Freeform 307">
              <a:extLst>
                <a:ext uri="{FF2B5EF4-FFF2-40B4-BE49-F238E27FC236}">
                  <a16:creationId xmlns:a16="http://schemas.microsoft.com/office/drawing/2014/main" id="{20B1BB00-3069-405F-9275-A952AEC9F596}"/>
                </a:ext>
              </a:extLst>
            </p:cNvPr>
            <p:cNvSpPr>
              <a:spLocks/>
            </p:cNvSpPr>
            <p:nvPr/>
          </p:nvSpPr>
          <p:spPr bwMode="auto">
            <a:xfrm>
              <a:off x="10653450" y="2712635"/>
              <a:ext cx="22257" cy="89924"/>
            </a:xfrm>
            <a:custGeom>
              <a:avLst/>
              <a:gdLst>
                <a:gd name="T0" fmla="*/ 3572 w 4"/>
                <a:gd name="T1" fmla="*/ 63500 h 18"/>
                <a:gd name="T2" fmla="*/ 0 w 4"/>
                <a:gd name="T3" fmla="*/ 56444 h 18"/>
                <a:gd name="T4" fmla="*/ 0 w 4"/>
                <a:gd name="T5" fmla="*/ 56444 h 18"/>
                <a:gd name="T6" fmla="*/ 10716 w 4"/>
                <a:gd name="T7" fmla="*/ 42333 h 18"/>
                <a:gd name="T8" fmla="*/ 7144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3" y="12"/>
                    <a:pt x="2" y="11"/>
                    <a:pt x="2" y="11"/>
                  </a:cubicBezTo>
                  <a:cubicBezTo>
                    <a:pt x="1" y="11"/>
                    <a:pt x="0" y="10"/>
                    <a:pt x="0" y="9"/>
                  </a:cubicBezTo>
                  <a:cubicBezTo>
                    <a:pt x="0" y="7"/>
                    <a:pt x="1" y="7"/>
                    <a:pt x="2" y="6"/>
                  </a:cubicBezTo>
                  <a:cubicBezTo>
                    <a:pt x="2" y="6"/>
                    <a:pt x="2" y="5"/>
                    <a:pt x="3" y="5"/>
                  </a:cubicBezTo>
                  <a:cubicBezTo>
                    <a:pt x="2" y="5"/>
                    <a:pt x="2"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7" name="Freeform 309">
              <a:extLst>
                <a:ext uri="{FF2B5EF4-FFF2-40B4-BE49-F238E27FC236}">
                  <a16:creationId xmlns:a16="http://schemas.microsoft.com/office/drawing/2014/main" id="{72C630BD-0388-4E2E-A8FB-7AAACF70B1C1}"/>
                </a:ext>
              </a:extLst>
            </p:cNvPr>
            <p:cNvSpPr>
              <a:spLocks/>
            </p:cNvSpPr>
            <p:nvPr/>
          </p:nvSpPr>
          <p:spPr bwMode="auto">
            <a:xfrm>
              <a:off x="10613882"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10478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3" y="9"/>
                  </a:cubicBezTo>
                  <a:cubicBezTo>
                    <a:pt x="1" y="10"/>
                    <a:pt x="0" y="11"/>
                    <a:pt x="0" y="13"/>
                  </a:cubicBezTo>
                  <a:cubicBezTo>
                    <a:pt x="0" y="14"/>
                    <a:pt x="2" y="15"/>
                    <a:pt x="3" y="16"/>
                  </a:cubicBezTo>
                  <a:cubicBezTo>
                    <a:pt x="3" y="17"/>
                    <a:pt x="4" y="17"/>
                    <a:pt x="4" y="17"/>
                  </a:cubicBezTo>
                  <a:cubicBezTo>
                    <a:pt x="5" y="15"/>
                    <a:pt x="5" y="15"/>
                    <a:pt x="5" y="15"/>
                  </a:cubicBezTo>
                  <a:cubicBezTo>
                    <a:pt x="4" y="15"/>
                    <a:pt x="4" y="14"/>
                    <a:pt x="4" y="14"/>
                  </a:cubicBezTo>
                  <a:cubicBezTo>
                    <a:pt x="3" y="14"/>
                    <a:pt x="3"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8" name="Freeform 310">
              <a:extLst>
                <a:ext uri="{FF2B5EF4-FFF2-40B4-BE49-F238E27FC236}">
                  <a16:creationId xmlns:a16="http://schemas.microsoft.com/office/drawing/2014/main" id="{4127F5DE-3F0F-411A-B193-8E7AECB09717}"/>
                </a:ext>
              </a:extLst>
            </p:cNvPr>
            <p:cNvSpPr>
              <a:spLocks/>
            </p:cNvSpPr>
            <p:nvPr/>
          </p:nvSpPr>
          <p:spPr bwMode="auto">
            <a:xfrm>
              <a:off x="10653450" y="2597983"/>
              <a:ext cx="22257" cy="85427"/>
            </a:xfrm>
            <a:custGeom>
              <a:avLst/>
              <a:gdLst>
                <a:gd name="T0" fmla="*/ 3572 w 4"/>
                <a:gd name="T1" fmla="*/ 0 h 17"/>
                <a:gd name="T2" fmla="*/ 0 w 4"/>
                <a:gd name="T3" fmla="*/ 7097 h 17"/>
                <a:gd name="T4" fmla="*/ 0 w 4"/>
                <a:gd name="T5" fmla="*/ 7097 h 17"/>
                <a:gd name="T6" fmla="*/ 10716 w 4"/>
                <a:gd name="T7" fmla="*/ 21291 h 17"/>
                <a:gd name="T8" fmla="*/ 7144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3" y="6"/>
                    <a:pt x="2" y="6"/>
                    <a:pt x="2" y="6"/>
                  </a:cubicBezTo>
                  <a:cubicBezTo>
                    <a:pt x="1" y="7"/>
                    <a:pt x="0" y="7"/>
                    <a:pt x="0" y="9"/>
                  </a:cubicBezTo>
                  <a:cubicBezTo>
                    <a:pt x="0" y="10"/>
                    <a:pt x="1" y="11"/>
                    <a:pt x="2" y="12"/>
                  </a:cubicBezTo>
                  <a:cubicBezTo>
                    <a:pt x="2" y="12"/>
                    <a:pt x="2" y="12"/>
                    <a:pt x="3" y="13"/>
                  </a:cubicBezTo>
                  <a:cubicBezTo>
                    <a:pt x="2" y="13"/>
                    <a:pt x="2"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89" name="Freeform 312">
              <a:extLst>
                <a:ext uri="{FF2B5EF4-FFF2-40B4-BE49-F238E27FC236}">
                  <a16:creationId xmlns:a16="http://schemas.microsoft.com/office/drawing/2014/main" id="{550DFCE7-13CC-4F29-92A7-6BF3669C4AFA}"/>
                </a:ext>
              </a:extLst>
            </p:cNvPr>
            <p:cNvSpPr>
              <a:spLocks/>
            </p:cNvSpPr>
            <p:nvPr/>
          </p:nvSpPr>
          <p:spPr bwMode="auto">
            <a:xfrm>
              <a:off x="10537223" y="2712635"/>
              <a:ext cx="29675" cy="89924"/>
            </a:xfrm>
            <a:custGeom>
              <a:avLst/>
              <a:gdLst>
                <a:gd name="T0" fmla="*/ 11430 w 5"/>
                <a:gd name="T1" fmla="*/ 63500 h 18"/>
                <a:gd name="T2" fmla="*/ 15240 w 5"/>
                <a:gd name="T3" fmla="*/ 59972 h 18"/>
                <a:gd name="T4" fmla="*/ 11430 w 5"/>
                <a:gd name="T5" fmla="*/ 63500 h 18"/>
                <a:gd name="T6" fmla="*/ 0 w 5"/>
                <a:gd name="T7" fmla="*/ 42333 h 18"/>
                <a:gd name="T8" fmla="*/ 7620 w 5"/>
                <a:gd name="T9" fmla="*/ 31750 h 18"/>
                <a:gd name="T10" fmla="*/ 11430 w 5"/>
                <a:gd name="T11" fmla="*/ 31750 h 18"/>
                <a:gd name="T12" fmla="*/ 7620 w 5"/>
                <a:gd name="T13" fmla="*/ 28222 h 18"/>
                <a:gd name="T14" fmla="*/ 0 w 5"/>
                <a:gd name="T15" fmla="*/ 17639 h 18"/>
                <a:gd name="T16" fmla="*/ 11430 w 5"/>
                <a:gd name="T17" fmla="*/ 3528 h 18"/>
                <a:gd name="T18" fmla="*/ 15240 w 5"/>
                <a:gd name="T19" fmla="*/ 0 h 18"/>
                <a:gd name="T20" fmla="*/ 15240 w 5"/>
                <a:gd name="T21" fmla="*/ 10583 h 18"/>
                <a:gd name="T22" fmla="*/ 11430 w 5"/>
                <a:gd name="T23" fmla="*/ 10583 h 18"/>
                <a:gd name="T24" fmla="*/ 7620 w 5"/>
                <a:gd name="T25" fmla="*/ 17639 h 18"/>
                <a:gd name="T26" fmla="*/ 11430 w 5"/>
                <a:gd name="T27" fmla="*/ 21167 h 18"/>
                <a:gd name="T28" fmla="*/ 19050 w 5"/>
                <a:gd name="T29" fmla="*/ 31750 h 18"/>
                <a:gd name="T30" fmla="*/ 11430 w 5"/>
                <a:gd name="T31" fmla="*/ 38806 h 18"/>
                <a:gd name="T32" fmla="*/ 3810 w 5"/>
                <a:gd name="T33" fmla="*/ 42333 h 18"/>
                <a:gd name="T34" fmla="*/ 15240 w 5"/>
                <a:gd name="T35" fmla="*/ 56444 h 18"/>
                <a:gd name="T36" fmla="*/ 1143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3"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0" name="Freeform 313">
              <a:extLst>
                <a:ext uri="{FF2B5EF4-FFF2-40B4-BE49-F238E27FC236}">
                  <a16:creationId xmlns:a16="http://schemas.microsoft.com/office/drawing/2014/main" id="{03E36697-5DDB-4F7B-B178-FE77D451CEFC}"/>
                </a:ext>
              </a:extLst>
            </p:cNvPr>
            <p:cNvSpPr>
              <a:spLocks/>
            </p:cNvSpPr>
            <p:nvPr/>
          </p:nvSpPr>
          <p:spPr bwMode="auto">
            <a:xfrm>
              <a:off x="10571843" y="271263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2" y="8"/>
                    <a:pt x="2" y="9"/>
                  </a:cubicBezTo>
                  <a:cubicBezTo>
                    <a:pt x="2" y="9"/>
                    <a:pt x="2" y="9"/>
                    <a:pt x="2" y="9"/>
                  </a:cubicBezTo>
                  <a:cubicBezTo>
                    <a:pt x="4"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1" name="Freeform 315">
              <a:extLst>
                <a:ext uri="{FF2B5EF4-FFF2-40B4-BE49-F238E27FC236}">
                  <a16:creationId xmlns:a16="http://schemas.microsoft.com/office/drawing/2014/main" id="{27B25E81-7E2E-4154-AB22-9870C1060C85}"/>
                </a:ext>
              </a:extLst>
            </p:cNvPr>
            <p:cNvSpPr>
              <a:spLocks/>
            </p:cNvSpPr>
            <p:nvPr/>
          </p:nvSpPr>
          <p:spPr bwMode="auto">
            <a:xfrm>
              <a:off x="10537223" y="2597983"/>
              <a:ext cx="29675" cy="85427"/>
            </a:xfrm>
            <a:custGeom>
              <a:avLst/>
              <a:gdLst>
                <a:gd name="T0" fmla="*/ 11430 w 5"/>
                <a:gd name="T1" fmla="*/ 0 h 17"/>
                <a:gd name="T2" fmla="*/ 15240 w 5"/>
                <a:gd name="T3" fmla="*/ 3549 h 17"/>
                <a:gd name="T4" fmla="*/ 11430 w 5"/>
                <a:gd name="T5" fmla="*/ 0 h 17"/>
                <a:gd name="T6" fmla="*/ 0 w 5"/>
                <a:gd name="T7" fmla="*/ 21291 h 17"/>
                <a:gd name="T8" fmla="*/ 7620 w 5"/>
                <a:gd name="T9" fmla="*/ 31937 h 17"/>
                <a:gd name="T10" fmla="*/ 11430 w 5"/>
                <a:gd name="T11" fmla="*/ 31937 h 17"/>
                <a:gd name="T12" fmla="*/ 7620 w 5"/>
                <a:gd name="T13" fmla="*/ 31937 h 17"/>
                <a:gd name="T14" fmla="*/ 0 w 5"/>
                <a:gd name="T15" fmla="*/ 46131 h 17"/>
                <a:gd name="T16" fmla="*/ 11430 w 5"/>
                <a:gd name="T17" fmla="*/ 56776 h 17"/>
                <a:gd name="T18" fmla="*/ 15240 w 5"/>
                <a:gd name="T19" fmla="*/ 60325 h 17"/>
                <a:gd name="T20" fmla="*/ 15240 w 5"/>
                <a:gd name="T21" fmla="*/ 53228 h 17"/>
                <a:gd name="T22" fmla="*/ 11430 w 5"/>
                <a:gd name="T23" fmla="*/ 49679 h 17"/>
                <a:gd name="T24" fmla="*/ 7620 w 5"/>
                <a:gd name="T25" fmla="*/ 46131 h 17"/>
                <a:gd name="T26" fmla="*/ 11430 w 5"/>
                <a:gd name="T27" fmla="*/ 42582 h 17"/>
                <a:gd name="T28" fmla="*/ 19050 w 5"/>
                <a:gd name="T29" fmla="*/ 31937 h 17"/>
                <a:gd name="T30" fmla="*/ 11430 w 5"/>
                <a:gd name="T31" fmla="*/ 21291 h 17"/>
                <a:gd name="T32" fmla="*/ 3810 w 5"/>
                <a:gd name="T33" fmla="*/ 21291 h 17"/>
                <a:gd name="T34" fmla="*/ 15240 w 5"/>
                <a:gd name="T35" fmla="*/ 7097 h 17"/>
                <a:gd name="T36" fmla="*/ 1143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3"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2" name="Freeform 316">
              <a:extLst>
                <a:ext uri="{FF2B5EF4-FFF2-40B4-BE49-F238E27FC236}">
                  <a16:creationId xmlns:a16="http://schemas.microsoft.com/office/drawing/2014/main" id="{DB88947F-4915-4125-AD6D-0B46E54D2157}"/>
                </a:ext>
              </a:extLst>
            </p:cNvPr>
            <p:cNvSpPr>
              <a:spLocks/>
            </p:cNvSpPr>
            <p:nvPr/>
          </p:nvSpPr>
          <p:spPr bwMode="auto">
            <a:xfrm>
              <a:off x="10571843"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2" y="9"/>
                    <a:pt x="2" y="9"/>
                  </a:cubicBezTo>
                  <a:cubicBezTo>
                    <a:pt x="2" y="9"/>
                    <a:pt x="2" y="9"/>
                    <a:pt x="2" y="9"/>
                  </a:cubicBezTo>
                  <a:cubicBezTo>
                    <a:pt x="4"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3" name="Freeform 318">
              <a:extLst>
                <a:ext uri="{FF2B5EF4-FFF2-40B4-BE49-F238E27FC236}">
                  <a16:creationId xmlns:a16="http://schemas.microsoft.com/office/drawing/2014/main" id="{DEC130AC-4C52-4F27-9BB3-6764B55C9FD3}"/>
                </a:ext>
              </a:extLst>
            </p:cNvPr>
            <p:cNvSpPr>
              <a:spLocks/>
            </p:cNvSpPr>
            <p:nvPr/>
          </p:nvSpPr>
          <p:spPr bwMode="auto">
            <a:xfrm>
              <a:off x="10455619"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7463 w 5"/>
                <a:gd name="T21" fmla="*/ 10583 h 18"/>
                <a:gd name="T22" fmla="*/ 13970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7463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2" y="9"/>
                    <a:pt x="3" y="9"/>
                  </a:cubicBezTo>
                  <a:cubicBezTo>
                    <a:pt x="3" y="9"/>
                    <a:pt x="3" y="9"/>
                    <a:pt x="3" y="9"/>
                  </a:cubicBezTo>
                  <a:cubicBezTo>
                    <a:pt x="3" y="8"/>
                    <a:pt x="3" y="8"/>
                    <a:pt x="2" y="8"/>
                  </a:cubicBezTo>
                  <a:cubicBezTo>
                    <a:pt x="1" y="7"/>
                    <a:pt x="0" y="6"/>
                    <a:pt x="0" y="5"/>
                  </a:cubicBezTo>
                  <a:cubicBezTo>
                    <a:pt x="0" y="3"/>
                    <a:pt x="1" y="2"/>
                    <a:pt x="3" y="1"/>
                  </a:cubicBezTo>
                  <a:cubicBezTo>
                    <a:pt x="3" y="1"/>
                    <a:pt x="4" y="1"/>
                    <a:pt x="4" y="0"/>
                  </a:cubicBezTo>
                  <a:cubicBezTo>
                    <a:pt x="5" y="3"/>
                    <a:pt x="5" y="3"/>
                    <a:pt x="5" y="3"/>
                  </a:cubicBezTo>
                  <a:cubicBezTo>
                    <a:pt x="4" y="3"/>
                    <a:pt x="4" y="3"/>
                    <a:pt x="4"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5"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4" name="Freeform 319">
              <a:extLst>
                <a:ext uri="{FF2B5EF4-FFF2-40B4-BE49-F238E27FC236}">
                  <a16:creationId xmlns:a16="http://schemas.microsoft.com/office/drawing/2014/main" id="{804EA8B7-ADD7-4349-B85E-2C8D0D0A4293}"/>
                </a:ext>
              </a:extLst>
            </p:cNvPr>
            <p:cNvSpPr>
              <a:spLocks/>
            </p:cNvSpPr>
            <p:nvPr/>
          </p:nvSpPr>
          <p:spPr bwMode="auto">
            <a:xfrm>
              <a:off x="10495184" y="2712635"/>
              <a:ext cx="22257" cy="89924"/>
            </a:xfrm>
            <a:custGeom>
              <a:avLst/>
              <a:gdLst>
                <a:gd name="T0" fmla="*/ 3572 w 4"/>
                <a:gd name="T1" fmla="*/ 63500 h 18"/>
                <a:gd name="T2" fmla="*/ 0 w 4"/>
                <a:gd name="T3" fmla="*/ 56444 h 18"/>
                <a:gd name="T4" fmla="*/ 0 w 4"/>
                <a:gd name="T5" fmla="*/ 56444 h 18"/>
                <a:gd name="T6" fmla="*/ 10716 w 4"/>
                <a:gd name="T7" fmla="*/ 42333 h 18"/>
                <a:gd name="T8" fmla="*/ 3572 w 4"/>
                <a:gd name="T9" fmla="*/ 38806 h 18"/>
                <a:gd name="T10" fmla="*/ 0 w 4"/>
                <a:gd name="T11" fmla="*/ 31750 h 18"/>
                <a:gd name="T12" fmla="*/ 7144 w 4"/>
                <a:gd name="T13" fmla="*/ 21167 h 18"/>
                <a:gd name="T14" fmla="*/ 10716 w 4"/>
                <a:gd name="T15" fmla="*/ 17639 h 18"/>
                <a:gd name="T16" fmla="*/ 3572 w 4"/>
                <a:gd name="T17" fmla="*/ 10583 h 18"/>
                <a:gd name="T18" fmla="*/ 0 w 4"/>
                <a:gd name="T19" fmla="*/ 10583 h 18"/>
                <a:gd name="T20" fmla="*/ 3572 w 4"/>
                <a:gd name="T21" fmla="*/ 0 h 18"/>
                <a:gd name="T22" fmla="*/ 7144 w 4"/>
                <a:gd name="T23" fmla="*/ 3528 h 18"/>
                <a:gd name="T24" fmla="*/ 14288 w 4"/>
                <a:gd name="T25" fmla="*/ 17639 h 18"/>
                <a:gd name="T26" fmla="*/ 7144 w 4"/>
                <a:gd name="T27" fmla="*/ 28222 h 18"/>
                <a:gd name="T28" fmla="*/ 7144 w 4"/>
                <a:gd name="T29" fmla="*/ 31750 h 18"/>
                <a:gd name="T30" fmla="*/ 7144 w 4"/>
                <a:gd name="T31" fmla="*/ 31750 h 18"/>
                <a:gd name="T32" fmla="*/ 14288 w 4"/>
                <a:gd name="T33" fmla="*/ 42333 h 18"/>
                <a:gd name="T34" fmla="*/ 3572 w 4"/>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8">
                  <a:moveTo>
                    <a:pt x="1" y="18"/>
                  </a:moveTo>
                  <a:cubicBezTo>
                    <a:pt x="0" y="16"/>
                    <a:pt x="0" y="16"/>
                    <a:pt x="0" y="16"/>
                  </a:cubicBezTo>
                  <a:cubicBezTo>
                    <a:pt x="0" y="16"/>
                    <a:pt x="0" y="16"/>
                    <a:pt x="0" y="16"/>
                  </a:cubicBezTo>
                  <a:cubicBezTo>
                    <a:pt x="1" y="15"/>
                    <a:pt x="2" y="13"/>
                    <a:pt x="3" y="12"/>
                  </a:cubicBezTo>
                  <a:cubicBezTo>
                    <a:pt x="2" y="12"/>
                    <a:pt x="2" y="11"/>
                    <a:pt x="1" y="11"/>
                  </a:cubicBezTo>
                  <a:cubicBezTo>
                    <a:pt x="0" y="11"/>
                    <a:pt x="0" y="10"/>
                    <a:pt x="0" y="9"/>
                  </a:cubicBezTo>
                  <a:cubicBezTo>
                    <a:pt x="0" y="7"/>
                    <a:pt x="0" y="7"/>
                    <a:pt x="2" y="6"/>
                  </a:cubicBezTo>
                  <a:cubicBezTo>
                    <a:pt x="2" y="6"/>
                    <a:pt x="2" y="5"/>
                    <a:pt x="3" y="5"/>
                  </a:cubicBezTo>
                  <a:cubicBezTo>
                    <a:pt x="2" y="5"/>
                    <a:pt x="1" y="4"/>
                    <a:pt x="1" y="3"/>
                  </a:cubicBezTo>
                  <a:cubicBezTo>
                    <a:pt x="1" y="3"/>
                    <a:pt x="0" y="3"/>
                    <a:pt x="0" y="3"/>
                  </a:cubicBezTo>
                  <a:cubicBezTo>
                    <a:pt x="1" y="0"/>
                    <a:pt x="1" y="0"/>
                    <a:pt x="1" y="0"/>
                  </a:cubicBezTo>
                  <a:cubicBezTo>
                    <a:pt x="1" y="1"/>
                    <a:pt x="1" y="1"/>
                    <a:pt x="2" y="1"/>
                  </a:cubicBezTo>
                  <a:cubicBezTo>
                    <a:pt x="3" y="3"/>
                    <a:pt x="4" y="3"/>
                    <a:pt x="4" y="5"/>
                  </a:cubicBezTo>
                  <a:cubicBezTo>
                    <a:pt x="4" y="7"/>
                    <a:pt x="3"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5" name="Freeform 321">
              <a:extLst>
                <a:ext uri="{FF2B5EF4-FFF2-40B4-BE49-F238E27FC236}">
                  <a16:creationId xmlns:a16="http://schemas.microsoft.com/office/drawing/2014/main" id="{CE042FEA-4586-45EC-9DD0-E8169204596D}"/>
                </a:ext>
              </a:extLst>
            </p:cNvPr>
            <p:cNvSpPr>
              <a:spLocks/>
            </p:cNvSpPr>
            <p:nvPr/>
          </p:nvSpPr>
          <p:spPr bwMode="auto">
            <a:xfrm>
              <a:off x="10455619"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7463 w 5"/>
                <a:gd name="T21" fmla="*/ 53228 h 17"/>
                <a:gd name="T22" fmla="*/ 13970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7463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2" y="8"/>
                    <a:pt x="3" y="9"/>
                  </a:cubicBezTo>
                  <a:cubicBezTo>
                    <a:pt x="3" y="9"/>
                    <a:pt x="3" y="9"/>
                    <a:pt x="3" y="9"/>
                  </a:cubicBezTo>
                  <a:cubicBezTo>
                    <a:pt x="3" y="9"/>
                    <a:pt x="3" y="9"/>
                    <a:pt x="2" y="9"/>
                  </a:cubicBezTo>
                  <a:cubicBezTo>
                    <a:pt x="1" y="10"/>
                    <a:pt x="0" y="11"/>
                    <a:pt x="0" y="13"/>
                  </a:cubicBezTo>
                  <a:cubicBezTo>
                    <a:pt x="0" y="14"/>
                    <a:pt x="1" y="15"/>
                    <a:pt x="3" y="16"/>
                  </a:cubicBezTo>
                  <a:cubicBezTo>
                    <a:pt x="3" y="17"/>
                    <a:pt x="4" y="17"/>
                    <a:pt x="4" y="17"/>
                  </a:cubicBezTo>
                  <a:cubicBezTo>
                    <a:pt x="5" y="15"/>
                    <a:pt x="5" y="15"/>
                    <a:pt x="5" y="15"/>
                  </a:cubicBezTo>
                  <a:cubicBezTo>
                    <a:pt x="4" y="15"/>
                    <a:pt x="4" y="14"/>
                    <a:pt x="4"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5"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6" name="Freeform 322">
              <a:extLst>
                <a:ext uri="{FF2B5EF4-FFF2-40B4-BE49-F238E27FC236}">
                  <a16:creationId xmlns:a16="http://schemas.microsoft.com/office/drawing/2014/main" id="{B0D3BD93-BB9A-47E5-B647-705B4C7CC3DD}"/>
                </a:ext>
              </a:extLst>
            </p:cNvPr>
            <p:cNvSpPr>
              <a:spLocks/>
            </p:cNvSpPr>
            <p:nvPr/>
          </p:nvSpPr>
          <p:spPr bwMode="auto">
            <a:xfrm>
              <a:off x="10495184" y="2597983"/>
              <a:ext cx="22257" cy="85427"/>
            </a:xfrm>
            <a:custGeom>
              <a:avLst/>
              <a:gdLst>
                <a:gd name="T0" fmla="*/ 3572 w 4"/>
                <a:gd name="T1" fmla="*/ 0 h 17"/>
                <a:gd name="T2" fmla="*/ 0 w 4"/>
                <a:gd name="T3" fmla="*/ 7097 h 17"/>
                <a:gd name="T4" fmla="*/ 0 w 4"/>
                <a:gd name="T5" fmla="*/ 7097 h 17"/>
                <a:gd name="T6" fmla="*/ 10716 w 4"/>
                <a:gd name="T7" fmla="*/ 21291 h 17"/>
                <a:gd name="T8" fmla="*/ 3572 w 4"/>
                <a:gd name="T9" fmla="*/ 21291 h 17"/>
                <a:gd name="T10" fmla="*/ 0 w 4"/>
                <a:gd name="T11" fmla="*/ 31937 h 17"/>
                <a:gd name="T12" fmla="*/ 7144 w 4"/>
                <a:gd name="T13" fmla="*/ 42582 h 17"/>
                <a:gd name="T14" fmla="*/ 10716 w 4"/>
                <a:gd name="T15" fmla="*/ 46131 h 17"/>
                <a:gd name="T16" fmla="*/ 3572 w 4"/>
                <a:gd name="T17" fmla="*/ 49679 h 17"/>
                <a:gd name="T18" fmla="*/ 0 w 4"/>
                <a:gd name="T19" fmla="*/ 53228 h 17"/>
                <a:gd name="T20" fmla="*/ 3572 w 4"/>
                <a:gd name="T21" fmla="*/ 60325 h 17"/>
                <a:gd name="T22" fmla="*/ 7144 w 4"/>
                <a:gd name="T23" fmla="*/ 56776 h 17"/>
                <a:gd name="T24" fmla="*/ 14288 w 4"/>
                <a:gd name="T25" fmla="*/ 42582 h 17"/>
                <a:gd name="T26" fmla="*/ 7144 w 4"/>
                <a:gd name="T27" fmla="*/ 31937 h 17"/>
                <a:gd name="T28" fmla="*/ 7144 w 4"/>
                <a:gd name="T29" fmla="*/ 31937 h 17"/>
                <a:gd name="T30" fmla="*/ 7144 w 4"/>
                <a:gd name="T31" fmla="*/ 31937 h 17"/>
                <a:gd name="T32" fmla="*/ 14288 w 4"/>
                <a:gd name="T33" fmla="*/ 21291 h 17"/>
                <a:gd name="T34" fmla="*/ 3572 w 4"/>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17">
                  <a:moveTo>
                    <a:pt x="1" y="0"/>
                  </a:moveTo>
                  <a:cubicBezTo>
                    <a:pt x="0" y="2"/>
                    <a:pt x="0" y="2"/>
                    <a:pt x="0" y="2"/>
                  </a:cubicBezTo>
                  <a:cubicBezTo>
                    <a:pt x="0" y="2"/>
                    <a:pt x="0" y="2"/>
                    <a:pt x="0" y="2"/>
                  </a:cubicBezTo>
                  <a:cubicBezTo>
                    <a:pt x="1" y="3"/>
                    <a:pt x="2" y="5"/>
                    <a:pt x="3" y="6"/>
                  </a:cubicBezTo>
                  <a:cubicBezTo>
                    <a:pt x="2" y="6"/>
                    <a:pt x="2" y="6"/>
                    <a:pt x="1" y="6"/>
                  </a:cubicBezTo>
                  <a:cubicBezTo>
                    <a:pt x="0" y="7"/>
                    <a:pt x="0" y="7"/>
                    <a:pt x="0" y="9"/>
                  </a:cubicBezTo>
                  <a:cubicBezTo>
                    <a:pt x="0" y="10"/>
                    <a:pt x="0" y="11"/>
                    <a:pt x="2" y="12"/>
                  </a:cubicBezTo>
                  <a:cubicBezTo>
                    <a:pt x="2" y="12"/>
                    <a:pt x="2" y="12"/>
                    <a:pt x="3" y="13"/>
                  </a:cubicBezTo>
                  <a:cubicBezTo>
                    <a:pt x="2" y="13"/>
                    <a:pt x="1" y="14"/>
                    <a:pt x="1" y="14"/>
                  </a:cubicBezTo>
                  <a:cubicBezTo>
                    <a:pt x="1" y="14"/>
                    <a:pt x="0" y="15"/>
                    <a:pt x="0" y="15"/>
                  </a:cubicBezTo>
                  <a:cubicBezTo>
                    <a:pt x="1" y="17"/>
                    <a:pt x="1" y="17"/>
                    <a:pt x="1" y="17"/>
                  </a:cubicBezTo>
                  <a:cubicBezTo>
                    <a:pt x="1" y="17"/>
                    <a:pt x="1" y="17"/>
                    <a:pt x="2" y="16"/>
                  </a:cubicBezTo>
                  <a:cubicBezTo>
                    <a:pt x="3" y="15"/>
                    <a:pt x="4" y="14"/>
                    <a:pt x="4" y="12"/>
                  </a:cubicBezTo>
                  <a:cubicBezTo>
                    <a:pt x="4" y="11"/>
                    <a:pt x="3"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7" name="Freeform 324">
              <a:extLst>
                <a:ext uri="{FF2B5EF4-FFF2-40B4-BE49-F238E27FC236}">
                  <a16:creationId xmlns:a16="http://schemas.microsoft.com/office/drawing/2014/main" id="{06E86192-EDDE-4D02-A080-FA40600DDC0A}"/>
                </a:ext>
              </a:extLst>
            </p:cNvPr>
            <p:cNvSpPr>
              <a:spLocks/>
            </p:cNvSpPr>
            <p:nvPr/>
          </p:nvSpPr>
          <p:spPr bwMode="auto">
            <a:xfrm>
              <a:off x="10378958" y="2712635"/>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1" y="7"/>
                    <a:pt x="0" y="6"/>
                    <a:pt x="0" y="5"/>
                  </a:cubicBezTo>
                  <a:cubicBezTo>
                    <a:pt x="0" y="3"/>
                    <a:pt x="1" y="2"/>
                    <a:pt x="2" y="1"/>
                  </a:cubicBezTo>
                  <a:cubicBezTo>
                    <a:pt x="3" y="1"/>
                    <a:pt x="3" y="1"/>
                    <a:pt x="3" y="0"/>
                  </a:cubicBezTo>
                  <a:cubicBezTo>
                    <a:pt x="4" y="3"/>
                    <a:pt x="4" y="3"/>
                    <a:pt x="4" y="3"/>
                  </a:cubicBezTo>
                  <a:cubicBezTo>
                    <a:pt x="4" y="3"/>
                    <a:pt x="3" y="3"/>
                    <a:pt x="3" y="3"/>
                  </a:cubicBezTo>
                  <a:cubicBezTo>
                    <a:pt x="3" y="4"/>
                    <a:pt x="2" y="4"/>
                    <a:pt x="1" y="5"/>
                  </a:cubicBezTo>
                  <a:cubicBezTo>
                    <a:pt x="2" y="5"/>
                    <a:pt x="2" y="6"/>
                    <a:pt x="2" y="6"/>
                  </a:cubicBezTo>
                  <a:cubicBezTo>
                    <a:pt x="4" y="7"/>
                    <a:pt x="4" y="7"/>
                    <a:pt x="4" y="9"/>
                  </a:cubicBezTo>
                  <a:cubicBezTo>
                    <a:pt x="4" y="10"/>
                    <a:pt x="4" y="11"/>
                    <a:pt x="2" y="11"/>
                  </a:cubicBezTo>
                  <a:cubicBezTo>
                    <a:pt x="2" y="11"/>
                    <a:pt x="2" y="12"/>
                    <a:pt x="1" y="12"/>
                  </a:cubicBezTo>
                  <a:cubicBezTo>
                    <a:pt x="2"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8" name="Freeform 325">
              <a:extLst>
                <a:ext uri="{FF2B5EF4-FFF2-40B4-BE49-F238E27FC236}">
                  <a16:creationId xmlns:a16="http://schemas.microsoft.com/office/drawing/2014/main" id="{620EF2C0-5CF7-4D0F-8B75-9D8B50F65C68}"/>
                </a:ext>
              </a:extLst>
            </p:cNvPr>
            <p:cNvSpPr>
              <a:spLocks/>
            </p:cNvSpPr>
            <p:nvPr/>
          </p:nvSpPr>
          <p:spPr bwMode="auto">
            <a:xfrm>
              <a:off x="10413579" y="271263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6985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3" y="5"/>
                    <a:pt x="2" y="4"/>
                    <a:pt x="1" y="3"/>
                  </a:cubicBezTo>
                  <a:cubicBezTo>
                    <a:pt x="1" y="3"/>
                    <a:pt x="1" y="3"/>
                    <a:pt x="0" y="3"/>
                  </a:cubicBezTo>
                  <a:cubicBezTo>
                    <a:pt x="1" y="0"/>
                    <a:pt x="1" y="0"/>
                    <a:pt x="1" y="0"/>
                  </a:cubicBezTo>
                  <a:cubicBezTo>
                    <a:pt x="1" y="1"/>
                    <a:pt x="2" y="1"/>
                    <a:pt x="2" y="1"/>
                  </a:cubicBezTo>
                  <a:cubicBezTo>
                    <a:pt x="4" y="3"/>
                    <a:pt x="5" y="3"/>
                    <a:pt x="5" y="5"/>
                  </a:cubicBezTo>
                  <a:cubicBezTo>
                    <a:pt x="5" y="7"/>
                    <a:pt x="4" y="7"/>
                    <a:pt x="3" y="8"/>
                  </a:cubicBezTo>
                  <a:cubicBezTo>
                    <a:pt x="2" y="8"/>
                    <a:pt x="2" y="8"/>
                    <a:pt x="2" y="9"/>
                  </a:cubicBezTo>
                  <a:cubicBezTo>
                    <a:pt x="2" y="9"/>
                    <a:pt x="2" y="9"/>
                    <a:pt x="2" y="9"/>
                  </a:cubicBezTo>
                  <a:cubicBezTo>
                    <a:pt x="3" y="9"/>
                    <a:pt x="5" y="10"/>
                    <a:pt x="5" y="12"/>
                  </a:cubicBezTo>
                  <a:cubicBezTo>
                    <a:pt x="5"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899" name="Freeform 327">
              <a:extLst>
                <a:ext uri="{FF2B5EF4-FFF2-40B4-BE49-F238E27FC236}">
                  <a16:creationId xmlns:a16="http://schemas.microsoft.com/office/drawing/2014/main" id="{D9CE8DCA-58BD-49BC-8363-86DE7E71278A}"/>
                </a:ext>
              </a:extLst>
            </p:cNvPr>
            <p:cNvSpPr>
              <a:spLocks/>
            </p:cNvSpPr>
            <p:nvPr/>
          </p:nvSpPr>
          <p:spPr bwMode="auto">
            <a:xfrm>
              <a:off x="10378958"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1"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3" y="14"/>
                    <a:pt x="2" y="13"/>
                    <a:pt x="1" y="13"/>
                  </a:cubicBezTo>
                  <a:cubicBezTo>
                    <a:pt x="2" y="12"/>
                    <a:pt x="2" y="12"/>
                    <a:pt x="2" y="12"/>
                  </a:cubicBezTo>
                  <a:cubicBezTo>
                    <a:pt x="4" y="11"/>
                    <a:pt x="4" y="10"/>
                    <a:pt x="4" y="9"/>
                  </a:cubicBezTo>
                  <a:cubicBezTo>
                    <a:pt x="4" y="7"/>
                    <a:pt x="4" y="7"/>
                    <a:pt x="2" y="6"/>
                  </a:cubicBezTo>
                  <a:cubicBezTo>
                    <a:pt x="2" y="6"/>
                    <a:pt x="2" y="6"/>
                    <a:pt x="1" y="6"/>
                  </a:cubicBezTo>
                  <a:cubicBezTo>
                    <a:pt x="2"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0" name="Freeform 328">
              <a:extLst>
                <a:ext uri="{FF2B5EF4-FFF2-40B4-BE49-F238E27FC236}">
                  <a16:creationId xmlns:a16="http://schemas.microsoft.com/office/drawing/2014/main" id="{F0B77E60-0952-4C16-AC19-D10054D84DB8}"/>
                </a:ext>
              </a:extLst>
            </p:cNvPr>
            <p:cNvSpPr>
              <a:spLocks/>
            </p:cNvSpPr>
            <p:nvPr/>
          </p:nvSpPr>
          <p:spPr bwMode="auto">
            <a:xfrm>
              <a:off x="10413579"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6985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3" y="13"/>
                    <a:pt x="2" y="14"/>
                    <a:pt x="1" y="14"/>
                  </a:cubicBezTo>
                  <a:cubicBezTo>
                    <a:pt x="1" y="14"/>
                    <a:pt x="1" y="15"/>
                    <a:pt x="0" y="15"/>
                  </a:cubicBezTo>
                  <a:cubicBezTo>
                    <a:pt x="1" y="17"/>
                    <a:pt x="1" y="17"/>
                    <a:pt x="1" y="17"/>
                  </a:cubicBezTo>
                  <a:cubicBezTo>
                    <a:pt x="1" y="17"/>
                    <a:pt x="2" y="17"/>
                    <a:pt x="2" y="16"/>
                  </a:cubicBezTo>
                  <a:cubicBezTo>
                    <a:pt x="4" y="15"/>
                    <a:pt x="5" y="14"/>
                    <a:pt x="5" y="12"/>
                  </a:cubicBezTo>
                  <a:cubicBezTo>
                    <a:pt x="5" y="11"/>
                    <a:pt x="4" y="10"/>
                    <a:pt x="3" y="9"/>
                  </a:cubicBezTo>
                  <a:cubicBezTo>
                    <a:pt x="2" y="9"/>
                    <a:pt x="2" y="9"/>
                    <a:pt x="2" y="9"/>
                  </a:cubicBezTo>
                  <a:cubicBezTo>
                    <a:pt x="2" y="9"/>
                    <a:pt x="2" y="9"/>
                    <a:pt x="2" y="9"/>
                  </a:cubicBezTo>
                  <a:cubicBezTo>
                    <a:pt x="3" y="8"/>
                    <a:pt x="5" y="8"/>
                    <a:pt x="5" y="6"/>
                  </a:cubicBezTo>
                  <a:cubicBezTo>
                    <a:pt x="5"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1" name="Freeform 330">
              <a:extLst>
                <a:ext uri="{FF2B5EF4-FFF2-40B4-BE49-F238E27FC236}">
                  <a16:creationId xmlns:a16="http://schemas.microsoft.com/office/drawing/2014/main" id="{870888EB-1481-4C06-86D9-45F28813C407}"/>
                </a:ext>
              </a:extLst>
            </p:cNvPr>
            <p:cNvSpPr>
              <a:spLocks/>
            </p:cNvSpPr>
            <p:nvPr/>
          </p:nvSpPr>
          <p:spPr bwMode="auto">
            <a:xfrm>
              <a:off x="10297354"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10478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2" y="15"/>
                    <a:pt x="0" y="14"/>
                    <a:pt x="0" y="12"/>
                  </a:cubicBezTo>
                  <a:cubicBezTo>
                    <a:pt x="0" y="10"/>
                    <a:pt x="1" y="9"/>
                    <a:pt x="3" y="9"/>
                  </a:cubicBezTo>
                  <a:cubicBezTo>
                    <a:pt x="3" y="9"/>
                    <a:pt x="3" y="9"/>
                    <a:pt x="3" y="9"/>
                  </a:cubicBezTo>
                  <a:cubicBezTo>
                    <a:pt x="3"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3" y="6"/>
                    <a:pt x="3" y="6"/>
                  </a:cubicBezTo>
                  <a:cubicBezTo>
                    <a:pt x="4" y="7"/>
                    <a:pt x="5" y="7"/>
                    <a:pt x="5" y="9"/>
                  </a:cubicBezTo>
                  <a:cubicBezTo>
                    <a:pt x="5" y="10"/>
                    <a:pt x="4" y="11"/>
                    <a:pt x="3" y="11"/>
                  </a:cubicBezTo>
                  <a:cubicBezTo>
                    <a:pt x="3" y="11"/>
                    <a:pt x="2" y="12"/>
                    <a:pt x="2" y="12"/>
                  </a:cubicBezTo>
                  <a:cubicBezTo>
                    <a:pt x="2" y="13"/>
                    <a:pt x="4"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2" name="Freeform 331">
              <a:extLst>
                <a:ext uri="{FF2B5EF4-FFF2-40B4-BE49-F238E27FC236}">
                  <a16:creationId xmlns:a16="http://schemas.microsoft.com/office/drawing/2014/main" id="{FA7EDACD-E532-4ADB-8A5C-9837002BA6AA}"/>
                </a:ext>
              </a:extLst>
            </p:cNvPr>
            <p:cNvSpPr>
              <a:spLocks/>
            </p:cNvSpPr>
            <p:nvPr/>
          </p:nvSpPr>
          <p:spPr bwMode="auto">
            <a:xfrm>
              <a:off x="10331975" y="2712635"/>
              <a:ext cx="27203" cy="89924"/>
            </a:xfrm>
            <a:custGeom>
              <a:avLst/>
              <a:gdLst>
                <a:gd name="T0" fmla="*/ 6985 w 5"/>
                <a:gd name="T1" fmla="*/ 63500 h 18"/>
                <a:gd name="T2" fmla="*/ 3493 w 5"/>
                <a:gd name="T3" fmla="*/ 56444 h 18"/>
                <a:gd name="T4" fmla="*/ 3493 w 5"/>
                <a:gd name="T5" fmla="*/ 56444 h 18"/>
                <a:gd name="T6" fmla="*/ 13970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6985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2" y="18"/>
                  </a:moveTo>
                  <a:cubicBezTo>
                    <a:pt x="1" y="16"/>
                    <a:pt x="1" y="16"/>
                    <a:pt x="1" y="16"/>
                  </a:cubicBezTo>
                  <a:cubicBezTo>
                    <a:pt x="1" y="16"/>
                    <a:pt x="1" y="16"/>
                    <a:pt x="1" y="16"/>
                  </a:cubicBezTo>
                  <a:cubicBezTo>
                    <a:pt x="2" y="15"/>
                    <a:pt x="3" y="13"/>
                    <a:pt x="4"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2"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3" y="9"/>
                    <a:pt x="3" y="9"/>
                    <a:pt x="3" y="9"/>
                  </a:cubicBezTo>
                  <a:cubicBezTo>
                    <a:pt x="4" y="9"/>
                    <a:pt x="5" y="10"/>
                    <a:pt x="5" y="12"/>
                  </a:cubicBezTo>
                  <a:cubicBezTo>
                    <a:pt x="5" y="14"/>
                    <a:pt x="4" y="15"/>
                    <a:pt x="2"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3" name="Freeform 333">
              <a:extLst>
                <a:ext uri="{FF2B5EF4-FFF2-40B4-BE49-F238E27FC236}">
                  <a16:creationId xmlns:a16="http://schemas.microsoft.com/office/drawing/2014/main" id="{437F4835-EC18-4DCB-B0B9-92C5568C642D}"/>
                </a:ext>
              </a:extLst>
            </p:cNvPr>
            <p:cNvSpPr>
              <a:spLocks/>
            </p:cNvSpPr>
            <p:nvPr/>
          </p:nvSpPr>
          <p:spPr bwMode="auto">
            <a:xfrm>
              <a:off x="10297354" y="2597983"/>
              <a:ext cx="27203" cy="85427"/>
            </a:xfrm>
            <a:custGeom>
              <a:avLst/>
              <a:gdLst>
                <a:gd name="T0" fmla="*/ 13970 w 5"/>
                <a:gd name="T1" fmla="*/ 0 h 17"/>
                <a:gd name="T2" fmla="*/ 13970 w 5"/>
                <a:gd name="T3" fmla="*/ 3549 h 17"/>
                <a:gd name="T4" fmla="*/ 13970 w 5"/>
                <a:gd name="T5" fmla="*/ 0 h 17"/>
                <a:gd name="T6" fmla="*/ 0 w 5"/>
                <a:gd name="T7" fmla="*/ 21291 h 17"/>
                <a:gd name="T8" fmla="*/ 10478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2" y="2"/>
                    <a:pt x="0" y="4"/>
                    <a:pt x="0" y="6"/>
                  </a:cubicBezTo>
                  <a:cubicBezTo>
                    <a:pt x="0" y="8"/>
                    <a:pt x="1" y="8"/>
                    <a:pt x="3" y="9"/>
                  </a:cubicBezTo>
                  <a:cubicBezTo>
                    <a:pt x="3" y="9"/>
                    <a:pt x="3" y="9"/>
                    <a:pt x="3" y="9"/>
                  </a:cubicBezTo>
                  <a:cubicBezTo>
                    <a:pt x="3"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3" y="12"/>
                    <a:pt x="3" y="12"/>
                  </a:cubicBezTo>
                  <a:cubicBezTo>
                    <a:pt x="4" y="11"/>
                    <a:pt x="5" y="10"/>
                    <a:pt x="5" y="9"/>
                  </a:cubicBezTo>
                  <a:cubicBezTo>
                    <a:pt x="5" y="7"/>
                    <a:pt x="4" y="7"/>
                    <a:pt x="3" y="6"/>
                  </a:cubicBezTo>
                  <a:cubicBezTo>
                    <a:pt x="3" y="6"/>
                    <a:pt x="2" y="6"/>
                    <a:pt x="2" y="6"/>
                  </a:cubicBezTo>
                  <a:cubicBezTo>
                    <a:pt x="2" y="5"/>
                    <a:pt x="4"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4" name="Freeform 334">
              <a:extLst>
                <a:ext uri="{FF2B5EF4-FFF2-40B4-BE49-F238E27FC236}">
                  <a16:creationId xmlns:a16="http://schemas.microsoft.com/office/drawing/2014/main" id="{A92B95CD-226C-439A-A22E-17DF8FCD3172}"/>
                </a:ext>
              </a:extLst>
            </p:cNvPr>
            <p:cNvSpPr>
              <a:spLocks/>
            </p:cNvSpPr>
            <p:nvPr/>
          </p:nvSpPr>
          <p:spPr bwMode="auto">
            <a:xfrm>
              <a:off x="10331975" y="2597983"/>
              <a:ext cx="27203" cy="85427"/>
            </a:xfrm>
            <a:custGeom>
              <a:avLst/>
              <a:gdLst>
                <a:gd name="T0" fmla="*/ 6985 w 5"/>
                <a:gd name="T1" fmla="*/ 0 h 17"/>
                <a:gd name="T2" fmla="*/ 3493 w 5"/>
                <a:gd name="T3" fmla="*/ 7097 h 17"/>
                <a:gd name="T4" fmla="*/ 3493 w 5"/>
                <a:gd name="T5" fmla="*/ 7097 h 17"/>
                <a:gd name="T6" fmla="*/ 13970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6985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2" y="0"/>
                  </a:moveTo>
                  <a:cubicBezTo>
                    <a:pt x="1" y="2"/>
                    <a:pt x="1" y="2"/>
                    <a:pt x="1" y="2"/>
                  </a:cubicBezTo>
                  <a:cubicBezTo>
                    <a:pt x="1" y="2"/>
                    <a:pt x="1" y="2"/>
                    <a:pt x="1" y="2"/>
                  </a:cubicBezTo>
                  <a:cubicBezTo>
                    <a:pt x="2" y="3"/>
                    <a:pt x="3" y="5"/>
                    <a:pt x="4"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2"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3" y="9"/>
                    <a:pt x="3" y="9"/>
                    <a:pt x="3" y="9"/>
                  </a:cubicBezTo>
                  <a:cubicBezTo>
                    <a:pt x="4" y="8"/>
                    <a:pt x="5" y="8"/>
                    <a:pt x="5" y="6"/>
                  </a:cubicBezTo>
                  <a:cubicBezTo>
                    <a:pt x="5" y="4"/>
                    <a:pt x="4" y="2"/>
                    <a:pt x="2"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5" name="Freeform 336">
              <a:extLst>
                <a:ext uri="{FF2B5EF4-FFF2-40B4-BE49-F238E27FC236}">
                  <a16:creationId xmlns:a16="http://schemas.microsoft.com/office/drawing/2014/main" id="{5C0659E1-73D6-47D0-BB55-6CD163DCC9CA}"/>
                </a:ext>
              </a:extLst>
            </p:cNvPr>
            <p:cNvSpPr>
              <a:spLocks/>
            </p:cNvSpPr>
            <p:nvPr/>
          </p:nvSpPr>
          <p:spPr bwMode="auto">
            <a:xfrm>
              <a:off x="10220694" y="2712635"/>
              <a:ext cx="22257" cy="89924"/>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6" name="Freeform 337">
              <a:extLst>
                <a:ext uri="{FF2B5EF4-FFF2-40B4-BE49-F238E27FC236}">
                  <a16:creationId xmlns:a16="http://schemas.microsoft.com/office/drawing/2014/main" id="{CBA5E4D3-2D39-4C0A-BA11-1905C9CECFB6}"/>
                </a:ext>
              </a:extLst>
            </p:cNvPr>
            <p:cNvSpPr>
              <a:spLocks/>
            </p:cNvSpPr>
            <p:nvPr/>
          </p:nvSpPr>
          <p:spPr bwMode="auto">
            <a:xfrm>
              <a:off x="10255314" y="2712635"/>
              <a:ext cx="27203" cy="89924"/>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6985 w 5"/>
                <a:gd name="T27" fmla="*/ 28222 h 18"/>
                <a:gd name="T28" fmla="*/ 6985 w 5"/>
                <a:gd name="T29" fmla="*/ 31750 h 18"/>
                <a:gd name="T30" fmla="*/ 6985 w 5"/>
                <a:gd name="T31" fmla="*/ 31750 h 18"/>
                <a:gd name="T32" fmla="*/ 13970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7" name="Freeform 339">
              <a:extLst>
                <a:ext uri="{FF2B5EF4-FFF2-40B4-BE49-F238E27FC236}">
                  <a16:creationId xmlns:a16="http://schemas.microsoft.com/office/drawing/2014/main" id="{64F5AC6D-7348-4DFD-882B-2D93508F8D15}"/>
                </a:ext>
              </a:extLst>
            </p:cNvPr>
            <p:cNvSpPr>
              <a:spLocks/>
            </p:cNvSpPr>
            <p:nvPr/>
          </p:nvSpPr>
          <p:spPr bwMode="auto">
            <a:xfrm>
              <a:off x="10220694" y="2597983"/>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8" name="Freeform 340">
              <a:extLst>
                <a:ext uri="{FF2B5EF4-FFF2-40B4-BE49-F238E27FC236}">
                  <a16:creationId xmlns:a16="http://schemas.microsoft.com/office/drawing/2014/main" id="{05655A53-2458-4C99-BE4B-65E7E672D8B5}"/>
                </a:ext>
              </a:extLst>
            </p:cNvPr>
            <p:cNvSpPr>
              <a:spLocks/>
            </p:cNvSpPr>
            <p:nvPr/>
          </p:nvSpPr>
          <p:spPr bwMode="auto">
            <a:xfrm>
              <a:off x="10255314" y="2597983"/>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6985 w 5"/>
                <a:gd name="T27" fmla="*/ 31937 h 17"/>
                <a:gd name="T28" fmla="*/ 6985 w 5"/>
                <a:gd name="T29" fmla="*/ 31937 h 17"/>
                <a:gd name="T30" fmla="*/ 6985 w 5"/>
                <a:gd name="T31" fmla="*/ 31937 h 17"/>
                <a:gd name="T32" fmla="*/ 13970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09" name="Freeform 342">
              <a:extLst>
                <a:ext uri="{FF2B5EF4-FFF2-40B4-BE49-F238E27FC236}">
                  <a16:creationId xmlns:a16="http://schemas.microsoft.com/office/drawing/2014/main" id="{5A07CDCF-58AA-4DA5-8C93-41320BB4F6E3}"/>
                </a:ext>
              </a:extLst>
            </p:cNvPr>
            <p:cNvSpPr>
              <a:spLocks/>
            </p:cNvSpPr>
            <p:nvPr/>
          </p:nvSpPr>
          <p:spPr bwMode="auto">
            <a:xfrm>
              <a:off x="10139090" y="2712635"/>
              <a:ext cx="27203" cy="89924"/>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0" name="Freeform 343">
              <a:extLst>
                <a:ext uri="{FF2B5EF4-FFF2-40B4-BE49-F238E27FC236}">
                  <a16:creationId xmlns:a16="http://schemas.microsoft.com/office/drawing/2014/main" id="{1EDA4091-2965-434B-A846-A8BEB32CACB9}"/>
                </a:ext>
              </a:extLst>
            </p:cNvPr>
            <p:cNvSpPr>
              <a:spLocks/>
            </p:cNvSpPr>
            <p:nvPr/>
          </p:nvSpPr>
          <p:spPr bwMode="auto">
            <a:xfrm>
              <a:off x="10173711" y="2712635"/>
              <a:ext cx="27203" cy="89924"/>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1" name="Freeform 345">
              <a:extLst>
                <a:ext uri="{FF2B5EF4-FFF2-40B4-BE49-F238E27FC236}">
                  <a16:creationId xmlns:a16="http://schemas.microsoft.com/office/drawing/2014/main" id="{F12B1C52-BB0F-4A47-B357-9B3ACC09D954}"/>
                </a:ext>
              </a:extLst>
            </p:cNvPr>
            <p:cNvSpPr>
              <a:spLocks/>
            </p:cNvSpPr>
            <p:nvPr/>
          </p:nvSpPr>
          <p:spPr bwMode="auto">
            <a:xfrm>
              <a:off x="10139090" y="2597983"/>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2" name="Freeform 346">
              <a:extLst>
                <a:ext uri="{FF2B5EF4-FFF2-40B4-BE49-F238E27FC236}">
                  <a16:creationId xmlns:a16="http://schemas.microsoft.com/office/drawing/2014/main" id="{10FAAC44-EC32-4C5B-AC8C-34B957035AD8}"/>
                </a:ext>
              </a:extLst>
            </p:cNvPr>
            <p:cNvSpPr>
              <a:spLocks/>
            </p:cNvSpPr>
            <p:nvPr/>
          </p:nvSpPr>
          <p:spPr bwMode="auto">
            <a:xfrm>
              <a:off x="10173711" y="2597983"/>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3" name="Freeform 338">
              <a:extLst>
                <a:ext uri="{FF2B5EF4-FFF2-40B4-BE49-F238E27FC236}">
                  <a16:creationId xmlns:a16="http://schemas.microsoft.com/office/drawing/2014/main" id="{82BD2956-3575-47E6-9DDE-33A81B177883}"/>
                </a:ext>
              </a:extLst>
            </p:cNvPr>
            <p:cNvSpPr>
              <a:spLocks/>
            </p:cNvSpPr>
            <p:nvPr/>
          </p:nvSpPr>
          <p:spPr bwMode="auto">
            <a:xfrm>
              <a:off x="11473421"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4" name="Freeform 338">
              <a:extLst>
                <a:ext uri="{FF2B5EF4-FFF2-40B4-BE49-F238E27FC236}">
                  <a16:creationId xmlns:a16="http://schemas.microsoft.com/office/drawing/2014/main" id="{C23F12FE-C63D-45D1-9F52-5FB7F2A3DD1A}"/>
                </a:ext>
              </a:extLst>
            </p:cNvPr>
            <p:cNvSpPr>
              <a:spLocks/>
            </p:cNvSpPr>
            <p:nvPr/>
          </p:nvSpPr>
          <p:spPr bwMode="auto">
            <a:xfrm>
              <a:off x="11393723"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5" name="Freeform 338">
              <a:extLst>
                <a:ext uri="{FF2B5EF4-FFF2-40B4-BE49-F238E27FC236}">
                  <a16:creationId xmlns:a16="http://schemas.microsoft.com/office/drawing/2014/main" id="{8FF53770-72E5-417A-B5D0-3544AEFB3BB9}"/>
                </a:ext>
              </a:extLst>
            </p:cNvPr>
            <p:cNvSpPr>
              <a:spLocks/>
            </p:cNvSpPr>
            <p:nvPr/>
          </p:nvSpPr>
          <p:spPr bwMode="auto">
            <a:xfrm>
              <a:off x="11314027"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6" name="Freeform 338">
              <a:extLst>
                <a:ext uri="{FF2B5EF4-FFF2-40B4-BE49-F238E27FC236}">
                  <a16:creationId xmlns:a16="http://schemas.microsoft.com/office/drawing/2014/main" id="{30DBCBB2-2C45-4288-80D6-06E40EDA1958}"/>
                </a:ext>
              </a:extLst>
            </p:cNvPr>
            <p:cNvSpPr>
              <a:spLocks/>
            </p:cNvSpPr>
            <p:nvPr/>
          </p:nvSpPr>
          <p:spPr bwMode="auto">
            <a:xfrm>
              <a:off x="11234330"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7" name="Freeform 338">
              <a:extLst>
                <a:ext uri="{FF2B5EF4-FFF2-40B4-BE49-F238E27FC236}">
                  <a16:creationId xmlns:a16="http://schemas.microsoft.com/office/drawing/2014/main" id="{3CE69F9E-BB28-49E4-B70E-12552248C6FB}"/>
                </a:ext>
              </a:extLst>
            </p:cNvPr>
            <p:cNvSpPr>
              <a:spLocks/>
            </p:cNvSpPr>
            <p:nvPr/>
          </p:nvSpPr>
          <p:spPr bwMode="auto">
            <a:xfrm>
              <a:off x="1115463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8" name="Freeform 338">
              <a:extLst>
                <a:ext uri="{FF2B5EF4-FFF2-40B4-BE49-F238E27FC236}">
                  <a16:creationId xmlns:a16="http://schemas.microsoft.com/office/drawing/2014/main" id="{3C119160-7807-4C14-AA42-CA01F2153B41}"/>
                </a:ext>
              </a:extLst>
            </p:cNvPr>
            <p:cNvSpPr>
              <a:spLocks/>
            </p:cNvSpPr>
            <p:nvPr/>
          </p:nvSpPr>
          <p:spPr bwMode="auto">
            <a:xfrm>
              <a:off x="11074937"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19" name="Freeform 338">
              <a:extLst>
                <a:ext uri="{FF2B5EF4-FFF2-40B4-BE49-F238E27FC236}">
                  <a16:creationId xmlns:a16="http://schemas.microsoft.com/office/drawing/2014/main" id="{501991D4-BBF3-4687-8B56-C8E30DCC72CD}"/>
                </a:ext>
              </a:extLst>
            </p:cNvPr>
            <p:cNvSpPr>
              <a:spLocks/>
            </p:cNvSpPr>
            <p:nvPr/>
          </p:nvSpPr>
          <p:spPr bwMode="auto">
            <a:xfrm>
              <a:off x="10995240"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0" name="Freeform 338">
              <a:extLst>
                <a:ext uri="{FF2B5EF4-FFF2-40B4-BE49-F238E27FC236}">
                  <a16:creationId xmlns:a16="http://schemas.microsoft.com/office/drawing/2014/main" id="{838C18CA-B98F-4D5C-8A77-5F4AA79C6CD7}"/>
                </a:ext>
              </a:extLst>
            </p:cNvPr>
            <p:cNvSpPr>
              <a:spLocks/>
            </p:cNvSpPr>
            <p:nvPr/>
          </p:nvSpPr>
          <p:spPr bwMode="auto">
            <a:xfrm>
              <a:off x="10915542"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1" name="Freeform 338">
              <a:extLst>
                <a:ext uri="{FF2B5EF4-FFF2-40B4-BE49-F238E27FC236}">
                  <a16:creationId xmlns:a16="http://schemas.microsoft.com/office/drawing/2014/main" id="{F533CB88-6C87-423A-A417-B44156EDCB5D}"/>
                </a:ext>
              </a:extLst>
            </p:cNvPr>
            <p:cNvSpPr>
              <a:spLocks/>
            </p:cNvSpPr>
            <p:nvPr/>
          </p:nvSpPr>
          <p:spPr bwMode="auto">
            <a:xfrm>
              <a:off x="10835845"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2" name="Freeform 338">
              <a:extLst>
                <a:ext uri="{FF2B5EF4-FFF2-40B4-BE49-F238E27FC236}">
                  <a16:creationId xmlns:a16="http://schemas.microsoft.com/office/drawing/2014/main" id="{182F4D20-F033-4913-92C7-E84E47AC3364}"/>
                </a:ext>
              </a:extLst>
            </p:cNvPr>
            <p:cNvSpPr>
              <a:spLocks/>
            </p:cNvSpPr>
            <p:nvPr/>
          </p:nvSpPr>
          <p:spPr bwMode="auto">
            <a:xfrm>
              <a:off x="10756148"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3" name="Freeform 338">
              <a:extLst>
                <a:ext uri="{FF2B5EF4-FFF2-40B4-BE49-F238E27FC236}">
                  <a16:creationId xmlns:a16="http://schemas.microsoft.com/office/drawing/2014/main" id="{85D4C177-9E3C-4255-B732-9388046A03FB}"/>
                </a:ext>
              </a:extLst>
            </p:cNvPr>
            <p:cNvSpPr>
              <a:spLocks/>
            </p:cNvSpPr>
            <p:nvPr/>
          </p:nvSpPr>
          <p:spPr bwMode="auto">
            <a:xfrm>
              <a:off x="10676450"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4" name="Freeform 338">
              <a:extLst>
                <a:ext uri="{FF2B5EF4-FFF2-40B4-BE49-F238E27FC236}">
                  <a16:creationId xmlns:a16="http://schemas.microsoft.com/office/drawing/2014/main" id="{40AEEFED-27C1-4CB0-8A2F-F4A9DAF8F9EC}"/>
                </a:ext>
              </a:extLst>
            </p:cNvPr>
            <p:cNvSpPr>
              <a:spLocks/>
            </p:cNvSpPr>
            <p:nvPr/>
          </p:nvSpPr>
          <p:spPr bwMode="auto">
            <a:xfrm>
              <a:off x="10596753"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5" name="Freeform 338">
              <a:extLst>
                <a:ext uri="{FF2B5EF4-FFF2-40B4-BE49-F238E27FC236}">
                  <a16:creationId xmlns:a16="http://schemas.microsoft.com/office/drawing/2014/main" id="{09D8BCC2-B393-4B5F-A9A3-D26FE0F8AE01}"/>
                </a:ext>
              </a:extLst>
            </p:cNvPr>
            <p:cNvSpPr>
              <a:spLocks/>
            </p:cNvSpPr>
            <p:nvPr/>
          </p:nvSpPr>
          <p:spPr bwMode="auto">
            <a:xfrm>
              <a:off x="10517057"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6" name="Freeform 338">
              <a:extLst>
                <a:ext uri="{FF2B5EF4-FFF2-40B4-BE49-F238E27FC236}">
                  <a16:creationId xmlns:a16="http://schemas.microsoft.com/office/drawing/2014/main" id="{EE92C75D-A0FC-4A1F-8DF6-7DE04C1BE349}"/>
                </a:ext>
              </a:extLst>
            </p:cNvPr>
            <p:cNvSpPr>
              <a:spLocks/>
            </p:cNvSpPr>
            <p:nvPr/>
          </p:nvSpPr>
          <p:spPr bwMode="auto">
            <a:xfrm>
              <a:off x="10437360"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7" name="Freeform 338">
              <a:extLst>
                <a:ext uri="{FF2B5EF4-FFF2-40B4-BE49-F238E27FC236}">
                  <a16:creationId xmlns:a16="http://schemas.microsoft.com/office/drawing/2014/main" id="{1FAC111B-58E3-4E60-B464-EE9B18C5AF7A}"/>
                </a:ext>
              </a:extLst>
            </p:cNvPr>
            <p:cNvSpPr>
              <a:spLocks/>
            </p:cNvSpPr>
            <p:nvPr/>
          </p:nvSpPr>
          <p:spPr bwMode="auto">
            <a:xfrm>
              <a:off x="10357663"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8" name="Freeform 338">
              <a:extLst>
                <a:ext uri="{FF2B5EF4-FFF2-40B4-BE49-F238E27FC236}">
                  <a16:creationId xmlns:a16="http://schemas.microsoft.com/office/drawing/2014/main" id="{0617E835-8FA2-4158-BF02-4ADC91686B70}"/>
                </a:ext>
              </a:extLst>
            </p:cNvPr>
            <p:cNvSpPr>
              <a:spLocks/>
            </p:cNvSpPr>
            <p:nvPr/>
          </p:nvSpPr>
          <p:spPr bwMode="auto">
            <a:xfrm>
              <a:off x="10277966"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29" name="Freeform 338">
              <a:extLst>
                <a:ext uri="{FF2B5EF4-FFF2-40B4-BE49-F238E27FC236}">
                  <a16:creationId xmlns:a16="http://schemas.microsoft.com/office/drawing/2014/main" id="{95C8333F-3937-465F-B231-547782C52786}"/>
                </a:ext>
              </a:extLst>
            </p:cNvPr>
            <p:cNvSpPr>
              <a:spLocks/>
            </p:cNvSpPr>
            <p:nvPr/>
          </p:nvSpPr>
          <p:spPr bwMode="auto">
            <a:xfrm>
              <a:off x="10198269"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0" name="Freeform 338">
              <a:extLst>
                <a:ext uri="{FF2B5EF4-FFF2-40B4-BE49-F238E27FC236}">
                  <a16:creationId xmlns:a16="http://schemas.microsoft.com/office/drawing/2014/main" id="{A1DA8F19-C58A-47FE-957C-7C6C552B7E7D}"/>
                </a:ext>
              </a:extLst>
            </p:cNvPr>
            <p:cNvSpPr>
              <a:spLocks/>
            </p:cNvSpPr>
            <p:nvPr/>
          </p:nvSpPr>
          <p:spPr bwMode="auto">
            <a:xfrm>
              <a:off x="10118571" y="2790769"/>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1" name="Freeform 338">
              <a:extLst>
                <a:ext uri="{FF2B5EF4-FFF2-40B4-BE49-F238E27FC236}">
                  <a16:creationId xmlns:a16="http://schemas.microsoft.com/office/drawing/2014/main" id="{EA0E52C9-E36C-4DD9-A346-1B099E6017F6}"/>
                </a:ext>
              </a:extLst>
            </p:cNvPr>
            <p:cNvSpPr>
              <a:spLocks/>
            </p:cNvSpPr>
            <p:nvPr/>
          </p:nvSpPr>
          <p:spPr bwMode="auto">
            <a:xfrm flipV="1">
              <a:off x="11473421"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2" name="Freeform 338">
              <a:extLst>
                <a:ext uri="{FF2B5EF4-FFF2-40B4-BE49-F238E27FC236}">
                  <a16:creationId xmlns:a16="http://schemas.microsoft.com/office/drawing/2014/main" id="{B9694539-ECC1-4036-BAF3-9F35E739230A}"/>
                </a:ext>
              </a:extLst>
            </p:cNvPr>
            <p:cNvSpPr>
              <a:spLocks/>
            </p:cNvSpPr>
            <p:nvPr/>
          </p:nvSpPr>
          <p:spPr bwMode="auto">
            <a:xfrm flipV="1">
              <a:off x="11393724"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3" name="Freeform 338">
              <a:extLst>
                <a:ext uri="{FF2B5EF4-FFF2-40B4-BE49-F238E27FC236}">
                  <a16:creationId xmlns:a16="http://schemas.microsoft.com/office/drawing/2014/main" id="{6A77F3DD-2516-499E-8351-887671A7176B}"/>
                </a:ext>
              </a:extLst>
            </p:cNvPr>
            <p:cNvSpPr>
              <a:spLocks/>
            </p:cNvSpPr>
            <p:nvPr/>
          </p:nvSpPr>
          <p:spPr bwMode="auto">
            <a:xfrm flipV="1">
              <a:off x="11314027"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4" name="Freeform 338">
              <a:extLst>
                <a:ext uri="{FF2B5EF4-FFF2-40B4-BE49-F238E27FC236}">
                  <a16:creationId xmlns:a16="http://schemas.microsoft.com/office/drawing/2014/main" id="{1FCE7C07-CA61-4FC0-99CA-AB6C04A819CB}"/>
                </a:ext>
              </a:extLst>
            </p:cNvPr>
            <p:cNvSpPr>
              <a:spLocks/>
            </p:cNvSpPr>
            <p:nvPr/>
          </p:nvSpPr>
          <p:spPr bwMode="auto">
            <a:xfrm flipV="1">
              <a:off x="11234330"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5" name="Freeform 338">
              <a:extLst>
                <a:ext uri="{FF2B5EF4-FFF2-40B4-BE49-F238E27FC236}">
                  <a16:creationId xmlns:a16="http://schemas.microsoft.com/office/drawing/2014/main" id="{D2748BCE-AAB5-4B8C-BD45-DAB252229520}"/>
                </a:ext>
              </a:extLst>
            </p:cNvPr>
            <p:cNvSpPr>
              <a:spLocks/>
            </p:cNvSpPr>
            <p:nvPr/>
          </p:nvSpPr>
          <p:spPr bwMode="auto">
            <a:xfrm flipV="1">
              <a:off x="11154632"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6" name="Freeform 338">
              <a:extLst>
                <a:ext uri="{FF2B5EF4-FFF2-40B4-BE49-F238E27FC236}">
                  <a16:creationId xmlns:a16="http://schemas.microsoft.com/office/drawing/2014/main" id="{FB84A4B9-0B2D-4FA9-AD84-B4F6B96AC874}"/>
                </a:ext>
              </a:extLst>
            </p:cNvPr>
            <p:cNvSpPr>
              <a:spLocks/>
            </p:cNvSpPr>
            <p:nvPr/>
          </p:nvSpPr>
          <p:spPr bwMode="auto">
            <a:xfrm flipV="1">
              <a:off x="11074937"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7" name="Freeform 338">
              <a:extLst>
                <a:ext uri="{FF2B5EF4-FFF2-40B4-BE49-F238E27FC236}">
                  <a16:creationId xmlns:a16="http://schemas.microsoft.com/office/drawing/2014/main" id="{701ACFFF-43F6-446F-92AA-B1C7B67C4228}"/>
                </a:ext>
              </a:extLst>
            </p:cNvPr>
            <p:cNvSpPr>
              <a:spLocks/>
            </p:cNvSpPr>
            <p:nvPr/>
          </p:nvSpPr>
          <p:spPr bwMode="auto">
            <a:xfrm flipV="1">
              <a:off x="10995240"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8" name="Freeform 338">
              <a:extLst>
                <a:ext uri="{FF2B5EF4-FFF2-40B4-BE49-F238E27FC236}">
                  <a16:creationId xmlns:a16="http://schemas.microsoft.com/office/drawing/2014/main" id="{7E5A9A9C-93FA-4A5C-8721-5B93AA22BB44}"/>
                </a:ext>
              </a:extLst>
            </p:cNvPr>
            <p:cNvSpPr>
              <a:spLocks/>
            </p:cNvSpPr>
            <p:nvPr/>
          </p:nvSpPr>
          <p:spPr bwMode="auto">
            <a:xfrm flipV="1">
              <a:off x="10915542"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39" name="Freeform 338">
              <a:extLst>
                <a:ext uri="{FF2B5EF4-FFF2-40B4-BE49-F238E27FC236}">
                  <a16:creationId xmlns:a16="http://schemas.microsoft.com/office/drawing/2014/main" id="{D74E7351-6475-4805-8C94-634D5C329E27}"/>
                </a:ext>
              </a:extLst>
            </p:cNvPr>
            <p:cNvSpPr>
              <a:spLocks/>
            </p:cNvSpPr>
            <p:nvPr/>
          </p:nvSpPr>
          <p:spPr bwMode="auto">
            <a:xfrm flipV="1">
              <a:off x="10835845"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0" name="Freeform 338">
              <a:extLst>
                <a:ext uri="{FF2B5EF4-FFF2-40B4-BE49-F238E27FC236}">
                  <a16:creationId xmlns:a16="http://schemas.microsoft.com/office/drawing/2014/main" id="{B076094E-B25C-4F31-B994-0E965A9D0517}"/>
                </a:ext>
              </a:extLst>
            </p:cNvPr>
            <p:cNvSpPr>
              <a:spLocks/>
            </p:cNvSpPr>
            <p:nvPr/>
          </p:nvSpPr>
          <p:spPr bwMode="auto">
            <a:xfrm flipV="1">
              <a:off x="10756148"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1" name="Freeform 338">
              <a:extLst>
                <a:ext uri="{FF2B5EF4-FFF2-40B4-BE49-F238E27FC236}">
                  <a16:creationId xmlns:a16="http://schemas.microsoft.com/office/drawing/2014/main" id="{4A4033A7-E33A-4A4A-9BD8-668B9F9C8F1E}"/>
                </a:ext>
              </a:extLst>
            </p:cNvPr>
            <p:cNvSpPr>
              <a:spLocks/>
            </p:cNvSpPr>
            <p:nvPr/>
          </p:nvSpPr>
          <p:spPr bwMode="auto">
            <a:xfrm flipV="1">
              <a:off x="10676451"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2" name="Freeform 338">
              <a:extLst>
                <a:ext uri="{FF2B5EF4-FFF2-40B4-BE49-F238E27FC236}">
                  <a16:creationId xmlns:a16="http://schemas.microsoft.com/office/drawing/2014/main" id="{BD90D1AB-0A01-4C75-B0FF-C1070C24229C}"/>
                </a:ext>
              </a:extLst>
            </p:cNvPr>
            <p:cNvSpPr>
              <a:spLocks/>
            </p:cNvSpPr>
            <p:nvPr/>
          </p:nvSpPr>
          <p:spPr bwMode="auto">
            <a:xfrm flipV="1">
              <a:off x="10596754"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3" name="Freeform 338">
              <a:extLst>
                <a:ext uri="{FF2B5EF4-FFF2-40B4-BE49-F238E27FC236}">
                  <a16:creationId xmlns:a16="http://schemas.microsoft.com/office/drawing/2014/main" id="{91777345-782E-4488-8306-47B9D4D862BD}"/>
                </a:ext>
              </a:extLst>
            </p:cNvPr>
            <p:cNvSpPr>
              <a:spLocks/>
            </p:cNvSpPr>
            <p:nvPr/>
          </p:nvSpPr>
          <p:spPr bwMode="auto">
            <a:xfrm flipV="1">
              <a:off x="10517057"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4" name="Freeform 338">
              <a:extLst>
                <a:ext uri="{FF2B5EF4-FFF2-40B4-BE49-F238E27FC236}">
                  <a16:creationId xmlns:a16="http://schemas.microsoft.com/office/drawing/2014/main" id="{FE0E2BA4-D662-4156-99C7-63801C05D594}"/>
                </a:ext>
              </a:extLst>
            </p:cNvPr>
            <p:cNvSpPr>
              <a:spLocks/>
            </p:cNvSpPr>
            <p:nvPr/>
          </p:nvSpPr>
          <p:spPr bwMode="auto">
            <a:xfrm flipV="1">
              <a:off x="10437360"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5" name="Freeform 338">
              <a:extLst>
                <a:ext uri="{FF2B5EF4-FFF2-40B4-BE49-F238E27FC236}">
                  <a16:creationId xmlns:a16="http://schemas.microsoft.com/office/drawing/2014/main" id="{952A1088-F7DC-4F11-83C0-EDDA08197FF5}"/>
                </a:ext>
              </a:extLst>
            </p:cNvPr>
            <p:cNvSpPr>
              <a:spLocks/>
            </p:cNvSpPr>
            <p:nvPr/>
          </p:nvSpPr>
          <p:spPr bwMode="auto">
            <a:xfrm flipV="1">
              <a:off x="10357662"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6" name="Freeform 338">
              <a:extLst>
                <a:ext uri="{FF2B5EF4-FFF2-40B4-BE49-F238E27FC236}">
                  <a16:creationId xmlns:a16="http://schemas.microsoft.com/office/drawing/2014/main" id="{6BC1EE25-8762-41A4-B303-66F9289AFA38}"/>
                </a:ext>
              </a:extLst>
            </p:cNvPr>
            <p:cNvSpPr>
              <a:spLocks/>
            </p:cNvSpPr>
            <p:nvPr/>
          </p:nvSpPr>
          <p:spPr bwMode="auto">
            <a:xfrm flipV="1">
              <a:off x="10277966"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7" name="Freeform 338">
              <a:extLst>
                <a:ext uri="{FF2B5EF4-FFF2-40B4-BE49-F238E27FC236}">
                  <a16:creationId xmlns:a16="http://schemas.microsoft.com/office/drawing/2014/main" id="{9FA69C3C-B6DA-4F53-AD37-EBA8F0CEDDC0}"/>
                </a:ext>
              </a:extLst>
            </p:cNvPr>
            <p:cNvSpPr>
              <a:spLocks/>
            </p:cNvSpPr>
            <p:nvPr/>
          </p:nvSpPr>
          <p:spPr bwMode="auto">
            <a:xfrm flipV="1">
              <a:off x="10198268"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8" name="Freeform 338">
              <a:extLst>
                <a:ext uri="{FF2B5EF4-FFF2-40B4-BE49-F238E27FC236}">
                  <a16:creationId xmlns:a16="http://schemas.microsoft.com/office/drawing/2014/main" id="{AE08D044-1F65-49A8-9E82-65386EE14B8F}"/>
                </a:ext>
              </a:extLst>
            </p:cNvPr>
            <p:cNvSpPr>
              <a:spLocks/>
            </p:cNvSpPr>
            <p:nvPr/>
          </p:nvSpPr>
          <p:spPr bwMode="auto">
            <a:xfrm flipV="1">
              <a:off x="10118571" y="2535385"/>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49" name="Freeform 336">
              <a:extLst>
                <a:ext uri="{FF2B5EF4-FFF2-40B4-BE49-F238E27FC236}">
                  <a16:creationId xmlns:a16="http://schemas.microsoft.com/office/drawing/2014/main" id="{0916156A-128F-42A5-A1A3-1F0264F233FF}"/>
                </a:ext>
              </a:extLst>
            </p:cNvPr>
            <p:cNvSpPr>
              <a:spLocks/>
            </p:cNvSpPr>
            <p:nvPr/>
          </p:nvSpPr>
          <p:spPr bwMode="auto">
            <a:xfrm>
              <a:off x="559043" y="2713315"/>
              <a:ext cx="22257" cy="89923"/>
            </a:xfrm>
            <a:custGeom>
              <a:avLst/>
              <a:gdLst>
                <a:gd name="T0" fmla="*/ 10716 w 4"/>
                <a:gd name="T1" fmla="*/ 63500 h 18"/>
                <a:gd name="T2" fmla="*/ 14288 w 4"/>
                <a:gd name="T3" fmla="*/ 59972 h 18"/>
                <a:gd name="T4" fmla="*/ 10716 w 4"/>
                <a:gd name="T5" fmla="*/ 63500 h 18"/>
                <a:gd name="T6" fmla="*/ 0 w 4"/>
                <a:gd name="T7" fmla="*/ 42333 h 18"/>
                <a:gd name="T8" fmla="*/ 7144 w 4"/>
                <a:gd name="T9" fmla="*/ 31750 h 18"/>
                <a:gd name="T10" fmla="*/ 7144 w 4"/>
                <a:gd name="T11" fmla="*/ 31750 h 18"/>
                <a:gd name="T12" fmla="*/ 7144 w 4"/>
                <a:gd name="T13" fmla="*/ 28222 h 18"/>
                <a:gd name="T14" fmla="*/ 0 w 4"/>
                <a:gd name="T15" fmla="*/ 17639 h 18"/>
                <a:gd name="T16" fmla="*/ 7144 w 4"/>
                <a:gd name="T17" fmla="*/ 3528 h 18"/>
                <a:gd name="T18" fmla="*/ 10716 w 4"/>
                <a:gd name="T19" fmla="*/ 0 h 18"/>
                <a:gd name="T20" fmla="*/ 14288 w 4"/>
                <a:gd name="T21" fmla="*/ 10583 h 18"/>
                <a:gd name="T22" fmla="*/ 10716 w 4"/>
                <a:gd name="T23" fmla="*/ 10583 h 18"/>
                <a:gd name="T24" fmla="*/ 3572 w 4"/>
                <a:gd name="T25" fmla="*/ 17639 h 18"/>
                <a:gd name="T26" fmla="*/ 7144 w 4"/>
                <a:gd name="T27" fmla="*/ 21167 h 18"/>
                <a:gd name="T28" fmla="*/ 14288 w 4"/>
                <a:gd name="T29" fmla="*/ 31750 h 18"/>
                <a:gd name="T30" fmla="*/ 7144 w 4"/>
                <a:gd name="T31" fmla="*/ 38806 h 18"/>
                <a:gd name="T32" fmla="*/ 3572 w 4"/>
                <a:gd name="T33" fmla="*/ 42333 h 18"/>
                <a:gd name="T34" fmla="*/ 14288 w 4"/>
                <a:gd name="T35" fmla="*/ 56444 h 18"/>
                <a:gd name="T36" fmla="*/ 10716 w 4"/>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8">
                  <a:moveTo>
                    <a:pt x="3" y="18"/>
                  </a:moveTo>
                  <a:cubicBezTo>
                    <a:pt x="4" y="17"/>
                    <a:pt x="4" y="17"/>
                    <a:pt x="4" y="17"/>
                  </a:cubicBezTo>
                  <a:cubicBezTo>
                    <a:pt x="3" y="18"/>
                    <a:pt x="3" y="18"/>
                    <a:pt x="3" y="18"/>
                  </a:cubicBezTo>
                  <a:cubicBezTo>
                    <a:pt x="1" y="15"/>
                    <a:pt x="0" y="14"/>
                    <a:pt x="0" y="12"/>
                  </a:cubicBezTo>
                  <a:cubicBezTo>
                    <a:pt x="0" y="10"/>
                    <a:pt x="1" y="9"/>
                    <a:pt x="2" y="9"/>
                  </a:cubicBezTo>
                  <a:cubicBezTo>
                    <a:pt x="2" y="9"/>
                    <a:pt x="2" y="9"/>
                    <a:pt x="2" y="9"/>
                  </a:cubicBezTo>
                  <a:cubicBezTo>
                    <a:pt x="2" y="8"/>
                    <a:pt x="2" y="8"/>
                    <a:pt x="2" y="8"/>
                  </a:cubicBezTo>
                  <a:cubicBezTo>
                    <a:pt x="0" y="7"/>
                    <a:pt x="0" y="6"/>
                    <a:pt x="0" y="5"/>
                  </a:cubicBezTo>
                  <a:cubicBezTo>
                    <a:pt x="0" y="3"/>
                    <a:pt x="1" y="2"/>
                    <a:pt x="2" y="1"/>
                  </a:cubicBezTo>
                  <a:cubicBezTo>
                    <a:pt x="3" y="1"/>
                    <a:pt x="3" y="1"/>
                    <a:pt x="3" y="0"/>
                  </a:cubicBezTo>
                  <a:cubicBezTo>
                    <a:pt x="4" y="3"/>
                    <a:pt x="4" y="3"/>
                    <a:pt x="4" y="3"/>
                  </a:cubicBezTo>
                  <a:cubicBezTo>
                    <a:pt x="4" y="3"/>
                    <a:pt x="3" y="3"/>
                    <a:pt x="3" y="3"/>
                  </a:cubicBezTo>
                  <a:cubicBezTo>
                    <a:pt x="2" y="4"/>
                    <a:pt x="2" y="4"/>
                    <a:pt x="1" y="5"/>
                  </a:cubicBezTo>
                  <a:cubicBezTo>
                    <a:pt x="2" y="5"/>
                    <a:pt x="2" y="6"/>
                    <a:pt x="2" y="6"/>
                  </a:cubicBezTo>
                  <a:cubicBezTo>
                    <a:pt x="3" y="7"/>
                    <a:pt x="4" y="7"/>
                    <a:pt x="4" y="9"/>
                  </a:cubicBezTo>
                  <a:cubicBezTo>
                    <a:pt x="4" y="10"/>
                    <a:pt x="3" y="11"/>
                    <a:pt x="2" y="11"/>
                  </a:cubicBezTo>
                  <a:cubicBezTo>
                    <a:pt x="2" y="11"/>
                    <a:pt x="1" y="12"/>
                    <a:pt x="1" y="12"/>
                  </a:cubicBezTo>
                  <a:cubicBezTo>
                    <a:pt x="1" y="13"/>
                    <a:pt x="3" y="15"/>
                    <a:pt x="4" y="16"/>
                  </a:cubicBezTo>
                  <a:lnTo>
                    <a:pt x="3"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0" name="Freeform 337">
              <a:extLst>
                <a:ext uri="{FF2B5EF4-FFF2-40B4-BE49-F238E27FC236}">
                  <a16:creationId xmlns:a16="http://schemas.microsoft.com/office/drawing/2014/main" id="{0E4023F5-0158-4D6B-9487-AB0055D21E70}"/>
                </a:ext>
              </a:extLst>
            </p:cNvPr>
            <p:cNvSpPr>
              <a:spLocks/>
            </p:cNvSpPr>
            <p:nvPr/>
          </p:nvSpPr>
          <p:spPr bwMode="auto">
            <a:xfrm>
              <a:off x="593663" y="2713315"/>
              <a:ext cx="27203" cy="89923"/>
            </a:xfrm>
            <a:custGeom>
              <a:avLst/>
              <a:gdLst>
                <a:gd name="T0" fmla="*/ 3493 w 5"/>
                <a:gd name="T1" fmla="*/ 63500 h 18"/>
                <a:gd name="T2" fmla="*/ 0 w 5"/>
                <a:gd name="T3" fmla="*/ 56444 h 18"/>
                <a:gd name="T4" fmla="*/ 0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3493 w 5"/>
                <a:gd name="T17" fmla="*/ 10583 h 18"/>
                <a:gd name="T18" fmla="*/ 0 w 5"/>
                <a:gd name="T19" fmla="*/ 10583 h 18"/>
                <a:gd name="T20" fmla="*/ 3493 w 5"/>
                <a:gd name="T21" fmla="*/ 0 h 18"/>
                <a:gd name="T22" fmla="*/ 6985 w 5"/>
                <a:gd name="T23" fmla="*/ 3528 h 18"/>
                <a:gd name="T24" fmla="*/ 17463 w 5"/>
                <a:gd name="T25" fmla="*/ 17639 h 18"/>
                <a:gd name="T26" fmla="*/ 6985 w 5"/>
                <a:gd name="T27" fmla="*/ 28222 h 18"/>
                <a:gd name="T28" fmla="*/ 6985 w 5"/>
                <a:gd name="T29" fmla="*/ 31750 h 18"/>
                <a:gd name="T30" fmla="*/ 6985 w 5"/>
                <a:gd name="T31" fmla="*/ 31750 h 18"/>
                <a:gd name="T32" fmla="*/ 13970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0" y="16"/>
                    <a:pt x="0" y="16"/>
                    <a:pt x="0" y="16"/>
                  </a:cubicBezTo>
                  <a:cubicBezTo>
                    <a:pt x="0" y="16"/>
                    <a:pt x="0" y="16"/>
                    <a:pt x="0" y="16"/>
                  </a:cubicBezTo>
                  <a:cubicBezTo>
                    <a:pt x="1" y="15"/>
                    <a:pt x="3" y="13"/>
                    <a:pt x="3" y="12"/>
                  </a:cubicBezTo>
                  <a:cubicBezTo>
                    <a:pt x="3" y="12"/>
                    <a:pt x="2" y="11"/>
                    <a:pt x="2" y="11"/>
                  </a:cubicBezTo>
                  <a:cubicBezTo>
                    <a:pt x="1" y="11"/>
                    <a:pt x="0" y="10"/>
                    <a:pt x="0" y="9"/>
                  </a:cubicBezTo>
                  <a:cubicBezTo>
                    <a:pt x="0" y="7"/>
                    <a:pt x="1" y="7"/>
                    <a:pt x="2" y="6"/>
                  </a:cubicBezTo>
                  <a:cubicBezTo>
                    <a:pt x="2" y="6"/>
                    <a:pt x="3" y="5"/>
                    <a:pt x="3" y="5"/>
                  </a:cubicBezTo>
                  <a:cubicBezTo>
                    <a:pt x="2" y="5"/>
                    <a:pt x="2" y="4"/>
                    <a:pt x="1" y="3"/>
                  </a:cubicBezTo>
                  <a:cubicBezTo>
                    <a:pt x="1" y="3"/>
                    <a:pt x="1" y="3"/>
                    <a:pt x="0" y="3"/>
                  </a:cubicBezTo>
                  <a:cubicBezTo>
                    <a:pt x="1" y="0"/>
                    <a:pt x="1" y="0"/>
                    <a:pt x="1" y="0"/>
                  </a:cubicBezTo>
                  <a:cubicBezTo>
                    <a:pt x="1" y="1"/>
                    <a:pt x="2" y="1"/>
                    <a:pt x="2" y="1"/>
                  </a:cubicBezTo>
                  <a:cubicBezTo>
                    <a:pt x="3" y="3"/>
                    <a:pt x="5" y="3"/>
                    <a:pt x="5" y="5"/>
                  </a:cubicBezTo>
                  <a:cubicBezTo>
                    <a:pt x="4" y="7"/>
                    <a:pt x="4" y="7"/>
                    <a:pt x="2" y="8"/>
                  </a:cubicBezTo>
                  <a:cubicBezTo>
                    <a:pt x="2" y="8"/>
                    <a:pt x="2" y="8"/>
                    <a:pt x="2" y="9"/>
                  </a:cubicBezTo>
                  <a:cubicBezTo>
                    <a:pt x="2" y="9"/>
                    <a:pt x="2" y="9"/>
                    <a:pt x="2" y="9"/>
                  </a:cubicBezTo>
                  <a:cubicBezTo>
                    <a:pt x="3" y="9"/>
                    <a:pt x="4" y="10"/>
                    <a:pt x="4" y="12"/>
                  </a:cubicBezTo>
                  <a:cubicBezTo>
                    <a:pt x="4" y="14"/>
                    <a:pt x="3"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1" name="Freeform 339">
              <a:extLst>
                <a:ext uri="{FF2B5EF4-FFF2-40B4-BE49-F238E27FC236}">
                  <a16:creationId xmlns:a16="http://schemas.microsoft.com/office/drawing/2014/main" id="{B6531CFF-FBFC-49B0-B97C-948A6314CADF}"/>
                </a:ext>
              </a:extLst>
            </p:cNvPr>
            <p:cNvSpPr>
              <a:spLocks/>
            </p:cNvSpPr>
            <p:nvPr/>
          </p:nvSpPr>
          <p:spPr bwMode="auto">
            <a:xfrm>
              <a:off x="559043" y="2598662"/>
              <a:ext cx="22257" cy="85427"/>
            </a:xfrm>
            <a:custGeom>
              <a:avLst/>
              <a:gdLst>
                <a:gd name="T0" fmla="*/ 10716 w 4"/>
                <a:gd name="T1" fmla="*/ 0 h 17"/>
                <a:gd name="T2" fmla="*/ 14288 w 4"/>
                <a:gd name="T3" fmla="*/ 3549 h 17"/>
                <a:gd name="T4" fmla="*/ 10716 w 4"/>
                <a:gd name="T5" fmla="*/ 0 h 17"/>
                <a:gd name="T6" fmla="*/ 0 w 4"/>
                <a:gd name="T7" fmla="*/ 21291 h 17"/>
                <a:gd name="T8" fmla="*/ 7144 w 4"/>
                <a:gd name="T9" fmla="*/ 31937 h 17"/>
                <a:gd name="T10" fmla="*/ 7144 w 4"/>
                <a:gd name="T11" fmla="*/ 31937 h 17"/>
                <a:gd name="T12" fmla="*/ 7144 w 4"/>
                <a:gd name="T13" fmla="*/ 31937 h 17"/>
                <a:gd name="T14" fmla="*/ 0 w 4"/>
                <a:gd name="T15" fmla="*/ 46131 h 17"/>
                <a:gd name="T16" fmla="*/ 7144 w 4"/>
                <a:gd name="T17" fmla="*/ 56776 h 17"/>
                <a:gd name="T18" fmla="*/ 10716 w 4"/>
                <a:gd name="T19" fmla="*/ 60325 h 17"/>
                <a:gd name="T20" fmla="*/ 14288 w 4"/>
                <a:gd name="T21" fmla="*/ 53228 h 17"/>
                <a:gd name="T22" fmla="*/ 10716 w 4"/>
                <a:gd name="T23" fmla="*/ 49679 h 17"/>
                <a:gd name="T24" fmla="*/ 3572 w 4"/>
                <a:gd name="T25" fmla="*/ 46131 h 17"/>
                <a:gd name="T26" fmla="*/ 7144 w 4"/>
                <a:gd name="T27" fmla="*/ 42582 h 17"/>
                <a:gd name="T28" fmla="*/ 14288 w 4"/>
                <a:gd name="T29" fmla="*/ 31937 h 17"/>
                <a:gd name="T30" fmla="*/ 7144 w 4"/>
                <a:gd name="T31" fmla="*/ 21291 h 17"/>
                <a:gd name="T32" fmla="*/ 3572 w 4"/>
                <a:gd name="T33" fmla="*/ 21291 h 17"/>
                <a:gd name="T34" fmla="*/ 14288 w 4"/>
                <a:gd name="T35" fmla="*/ 7097 h 17"/>
                <a:gd name="T36" fmla="*/ 10716 w 4"/>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7">
                  <a:moveTo>
                    <a:pt x="3" y="0"/>
                  </a:moveTo>
                  <a:cubicBezTo>
                    <a:pt x="4" y="1"/>
                    <a:pt x="4" y="1"/>
                    <a:pt x="4" y="1"/>
                  </a:cubicBezTo>
                  <a:cubicBezTo>
                    <a:pt x="3" y="0"/>
                    <a:pt x="3" y="0"/>
                    <a:pt x="3" y="0"/>
                  </a:cubicBezTo>
                  <a:cubicBezTo>
                    <a:pt x="1" y="2"/>
                    <a:pt x="0" y="4"/>
                    <a:pt x="0" y="6"/>
                  </a:cubicBezTo>
                  <a:cubicBezTo>
                    <a:pt x="0" y="8"/>
                    <a:pt x="1" y="8"/>
                    <a:pt x="2" y="9"/>
                  </a:cubicBezTo>
                  <a:cubicBezTo>
                    <a:pt x="2" y="9"/>
                    <a:pt x="2" y="9"/>
                    <a:pt x="2" y="9"/>
                  </a:cubicBezTo>
                  <a:cubicBezTo>
                    <a:pt x="2" y="9"/>
                    <a:pt x="2" y="9"/>
                    <a:pt x="2" y="9"/>
                  </a:cubicBezTo>
                  <a:cubicBezTo>
                    <a:pt x="0" y="10"/>
                    <a:pt x="0" y="11"/>
                    <a:pt x="0" y="13"/>
                  </a:cubicBezTo>
                  <a:cubicBezTo>
                    <a:pt x="0" y="14"/>
                    <a:pt x="1" y="15"/>
                    <a:pt x="2" y="16"/>
                  </a:cubicBezTo>
                  <a:cubicBezTo>
                    <a:pt x="3" y="17"/>
                    <a:pt x="3" y="17"/>
                    <a:pt x="3" y="17"/>
                  </a:cubicBezTo>
                  <a:cubicBezTo>
                    <a:pt x="4" y="15"/>
                    <a:pt x="4" y="15"/>
                    <a:pt x="4" y="15"/>
                  </a:cubicBezTo>
                  <a:cubicBezTo>
                    <a:pt x="4" y="15"/>
                    <a:pt x="3" y="14"/>
                    <a:pt x="3" y="14"/>
                  </a:cubicBezTo>
                  <a:cubicBezTo>
                    <a:pt x="2" y="14"/>
                    <a:pt x="2" y="13"/>
                    <a:pt x="1" y="13"/>
                  </a:cubicBezTo>
                  <a:cubicBezTo>
                    <a:pt x="2" y="12"/>
                    <a:pt x="2" y="12"/>
                    <a:pt x="2" y="12"/>
                  </a:cubicBezTo>
                  <a:cubicBezTo>
                    <a:pt x="3" y="11"/>
                    <a:pt x="4" y="10"/>
                    <a:pt x="4" y="9"/>
                  </a:cubicBezTo>
                  <a:cubicBezTo>
                    <a:pt x="4" y="7"/>
                    <a:pt x="3" y="7"/>
                    <a:pt x="2" y="6"/>
                  </a:cubicBezTo>
                  <a:cubicBezTo>
                    <a:pt x="2" y="6"/>
                    <a:pt x="1" y="6"/>
                    <a:pt x="1" y="6"/>
                  </a:cubicBezTo>
                  <a:cubicBezTo>
                    <a:pt x="1" y="5"/>
                    <a:pt x="3" y="3"/>
                    <a:pt x="4" y="2"/>
                  </a:cubicBezTo>
                  <a:lnTo>
                    <a:pt x="3"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2" name="Freeform 340">
              <a:extLst>
                <a:ext uri="{FF2B5EF4-FFF2-40B4-BE49-F238E27FC236}">
                  <a16:creationId xmlns:a16="http://schemas.microsoft.com/office/drawing/2014/main" id="{FC978C66-DF24-4265-9C70-BB2743683813}"/>
                </a:ext>
              </a:extLst>
            </p:cNvPr>
            <p:cNvSpPr>
              <a:spLocks/>
            </p:cNvSpPr>
            <p:nvPr/>
          </p:nvSpPr>
          <p:spPr bwMode="auto">
            <a:xfrm>
              <a:off x="593663" y="2598662"/>
              <a:ext cx="27203" cy="85427"/>
            </a:xfrm>
            <a:custGeom>
              <a:avLst/>
              <a:gdLst>
                <a:gd name="T0" fmla="*/ 3493 w 5"/>
                <a:gd name="T1" fmla="*/ 0 h 17"/>
                <a:gd name="T2" fmla="*/ 0 w 5"/>
                <a:gd name="T3" fmla="*/ 7097 h 17"/>
                <a:gd name="T4" fmla="*/ 0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3493 w 5"/>
                <a:gd name="T17" fmla="*/ 49679 h 17"/>
                <a:gd name="T18" fmla="*/ 0 w 5"/>
                <a:gd name="T19" fmla="*/ 53228 h 17"/>
                <a:gd name="T20" fmla="*/ 3493 w 5"/>
                <a:gd name="T21" fmla="*/ 60325 h 17"/>
                <a:gd name="T22" fmla="*/ 6985 w 5"/>
                <a:gd name="T23" fmla="*/ 56776 h 17"/>
                <a:gd name="T24" fmla="*/ 17463 w 5"/>
                <a:gd name="T25" fmla="*/ 42582 h 17"/>
                <a:gd name="T26" fmla="*/ 6985 w 5"/>
                <a:gd name="T27" fmla="*/ 31937 h 17"/>
                <a:gd name="T28" fmla="*/ 6985 w 5"/>
                <a:gd name="T29" fmla="*/ 31937 h 17"/>
                <a:gd name="T30" fmla="*/ 6985 w 5"/>
                <a:gd name="T31" fmla="*/ 31937 h 17"/>
                <a:gd name="T32" fmla="*/ 13970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0" y="2"/>
                    <a:pt x="0" y="2"/>
                    <a:pt x="0" y="2"/>
                  </a:cubicBezTo>
                  <a:cubicBezTo>
                    <a:pt x="0" y="2"/>
                    <a:pt x="0" y="2"/>
                    <a:pt x="0" y="2"/>
                  </a:cubicBezTo>
                  <a:cubicBezTo>
                    <a:pt x="1" y="3"/>
                    <a:pt x="3" y="5"/>
                    <a:pt x="3" y="6"/>
                  </a:cubicBezTo>
                  <a:cubicBezTo>
                    <a:pt x="3" y="6"/>
                    <a:pt x="2" y="6"/>
                    <a:pt x="2" y="6"/>
                  </a:cubicBezTo>
                  <a:cubicBezTo>
                    <a:pt x="1" y="7"/>
                    <a:pt x="0" y="7"/>
                    <a:pt x="0" y="9"/>
                  </a:cubicBezTo>
                  <a:cubicBezTo>
                    <a:pt x="0" y="10"/>
                    <a:pt x="1" y="11"/>
                    <a:pt x="2" y="12"/>
                  </a:cubicBezTo>
                  <a:cubicBezTo>
                    <a:pt x="2" y="12"/>
                    <a:pt x="3" y="12"/>
                    <a:pt x="3" y="13"/>
                  </a:cubicBezTo>
                  <a:cubicBezTo>
                    <a:pt x="2" y="13"/>
                    <a:pt x="2" y="14"/>
                    <a:pt x="1" y="14"/>
                  </a:cubicBezTo>
                  <a:cubicBezTo>
                    <a:pt x="1" y="14"/>
                    <a:pt x="1" y="15"/>
                    <a:pt x="0" y="15"/>
                  </a:cubicBezTo>
                  <a:cubicBezTo>
                    <a:pt x="1" y="17"/>
                    <a:pt x="1" y="17"/>
                    <a:pt x="1" y="17"/>
                  </a:cubicBezTo>
                  <a:cubicBezTo>
                    <a:pt x="1" y="17"/>
                    <a:pt x="2" y="17"/>
                    <a:pt x="2" y="16"/>
                  </a:cubicBezTo>
                  <a:cubicBezTo>
                    <a:pt x="3" y="15"/>
                    <a:pt x="5" y="14"/>
                    <a:pt x="5" y="12"/>
                  </a:cubicBezTo>
                  <a:cubicBezTo>
                    <a:pt x="4" y="11"/>
                    <a:pt x="4" y="10"/>
                    <a:pt x="2" y="9"/>
                  </a:cubicBezTo>
                  <a:cubicBezTo>
                    <a:pt x="2" y="9"/>
                    <a:pt x="2" y="9"/>
                    <a:pt x="2" y="9"/>
                  </a:cubicBezTo>
                  <a:cubicBezTo>
                    <a:pt x="2" y="9"/>
                    <a:pt x="2" y="9"/>
                    <a:pt x="2" y="9"/>
                  </a:cubicBezTo>
                  <a:cubicBezTo>
                    <a:pt x="3" y="8"/>
                    <a:pt x="4" y="8"/>
                    <a:pt x="4" y="6"/>
                  </a:cubicBezTo>
                  <a:cubicBezTo>
                    <a:pt x="4" y="4"/>
                    <a:pt x="3"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3" name="Freeform 342">
              <a:extLst>
                <a:ext uri="{FF2B5EF4-FFF2-40B4-BE49-F238E27FC236}">
                  <a16:creationId xmlns:a16="http://schemas.microsoft.com/office/drawing/2014/main" id="{1B3F2D35-1B91-4C11-A2D2-16B666B25714}"/>
                </a:ext>
              </a:extLst>
            </p:cNvPr>
            <p:cNvSpPr>
              <a:spLocks/>
            </p:cNvSpPr>
            <p:nvPr/>
          </p:nvSpPr>
          <p:spPr bwMode="auto">
            <a:xfrm>
              <a:off x="477438" y="2713315"/>
              <a:ext cx="27203" cy="89923"/>
            </a:xfrm>
            <a:custGeom>
              <a:avLst/>
              <a:gdLst>
                <a:gd name="T0" fmla="*/ 13970 w 5"/>
                <a:gd name="T1" fmla="*/ 63500 h 18"/>
                <a:gd name="T2" fmla="*/ 13970 w 5"/>
                <a:gd name="T3" fmla="*/ 59972 h 18"/>
                <a:gd name="T4" fmla="*/ 13970 w 5"/>
                <a:gd name="T5" fmla="*/ 63500 h 18"/>
                <a:gd name="T6" fmla="*/ 0 w 5"/>
                <a:gd name="T7" fmla="*/ 42333 h 18"/>
                <a:gd name="T8" fmla="*/ 6985 w 5"/>
                <a:gd name="T9" fmla="*/ 31750 h 18"/>
                <a:gd name="T10" fmla="*/ 10478 w 5"/>
                <a:gd name="T11" fmla="*/ 31750 h 18"/>
                <a:gd name="T12" fmla="*/ 6985 w 5"/>
                <a:gd name="T13" fmla="*/ 28222 h 18"/>
                <a:gd name="T14" fmla="*/ 0 w 5"/>
                <a:gd name="T15" fmla="*/ 17639 h 18"/>
                <a:gd name="T16" fmla="*/ 10478 w 5"/>
                <a:gd name="T17" fmla="*/ 3528 h 18"/>
                <a:gd name="T18" fmla="*/ 13970 w 5"/>
                <a:gd name="T19" fmla="*/ 0 h 18"/>
                <a:gd name="T20" fmla="*/ 13970 w 5"/>
                <a:gd name="T21" fmla="*/ 10583 h 18"/>
                <a:gd name="T22" fmla="*/ 10478 w 5"/>
                <a:gd name="T23" fmla="*/ 10583 h 18"/>
                <a:gd name="T24" fmla="*/ 6985 w 5"/>
                <a:gd name="T25" fmla="*/ 17639 h 18"/>
                <a:gd name="T26" fmla="*/ 10478 w 5"/>
                <a:gd name="T27" fmla="*/ 21167 h 18"/>
                <a:gd name="T28" fmla="*/ 17463 w 5"/>
                <a:gd name="T29" fmla="*/ 31750 h 18"/>
                <a:gd name="T30" fmla="*/ 10478 w 5"/>
                <a:gd name="T31" fmla="*/ 38806 h 18"/>
                <a:gd name="T32" fmla="*/ 6985 w 5"/>
                <a:gd name="T33" fmla="*/ 42333 h 18"/>
                <a:gd name="T34" fmla="*/ 13970 w 5"/>
                <a:gd name="T35" fmla="*/ 56444 h 18"/>
                <a:gd name="T36" fmla="*/ 13970 w 5"/>
                <a:gd name="T37" fmla="*/ 6350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8">
                  <a:moveTo>
                    <a:pt x="4" y="18"/>
                  </a:moveTo>
                  <a:cubicBezTo>
                    <a:pt x="4" y="17"/>
                    <a:pt x="4" y="17"/>
                    <a:pt x="4" y="17"/>
                  </a:cubicBezTo>
                  <a:cubicBezTo>
                    <a:pt x="4" y="18"/>
                    <a:pt x="4" y="18"/>
                    <a:pt x="4" y="18"/>
                  </a:cubicBezTo>
                  <a:cubicBezTo>
                    <a:pt x="1" y="15"/>
                    <a:pt x="0" y="14"/>
                    <a:pt x="0" y="12"/>
                  </a:cubicBezTo>
                  <a:cubicBezTo>
                    <a:pt x="0" y="10"/>
                    <a:pt x="1" y="9"/>
                    <a:pt x="2" y="9"/>
                  </a:cubicBezTo>
                  <a:cubicBezTo>
                    <a:pt x="2" y="9"/>
                    <a:pt x="3" y="9"/>
                    <a:pt x="3" y="9"/>
                  </a:cubicBezTo>
                  <a:cubicBezTo>
                    <a:pt x="2" y="8"/>
                    <a:pt x="2" y="8"/>
                    <a:pt x="2" y="8"/>
                  </a:cubicBezTo>
                  <a:cubicBezTo>
                    <a:pt x="1" y="7"/>
                    <a:pt x="0" y="6"/>
                    <a:pt x="0" y="5"/>
                  </a:cubicBezTo>
                  <a:cubicBezTo>
                    <a:pt x="0" y="3"/>
                    <a:pt x="1" y="2"/>
                    <a:pt x="3" y="1"/>
                  </a:cubicBezTo>
                  <a:cubicBezTo>
                    <a:pt x="3" y="1"/>
                    <a:pt x="3" y="1"/>
                    <a:pt x="4" y="0"/>
                  </a:cubicBezTo>
                  <a:cubicBezTo>
                    <a:pt x="4" y="3"/>
                    <a:pt x="4" y="3"/>
                    <a:pt x="4" y="3"/>
                  </a:cubicBezTo>
                  <a:cubicBezTo>
                    <a:pt x="4" y="3"/>
                    <a:pt x="4" y="3"/>
                    <a:pt x="3" y="3"/>
                  </a:cubicBezTo>
                  <a:cubicBezTo>
                    <a:pt x="3" y="4"/>
                    <a:pt x="2" y="4"/>
                    <a:pt x="2" y="5"/>
                  </a:cubicBezTo>
                  <a:cubicBezTo>
                    <a:pt x="2" y="5"/>
                    <a:pt x="2" y="6"/>
                    <a:pt x="3" y="6"/>
                  </a:cubicBezTo>
                  <a:cubicBezTo>
                    <a:pt x="4" y="7"/>
                    <a:pt x="5" y="7"/>
                    <a:pt x="5" y="9"/>
                  </a:cubicBezTo>
                  <a:cubicBezTo>
                    <a:pt x="5" y="10"/>
                    <a:pt x="4" y="11"/>
                    <a:pt x="3" y="11"/>
                  </a:cubicBezTo>
                  <a:cubicBezTo>
                    <a:pt x="2" y="11"/>
                    <a:pt x="2" y="12"/>
                    <a:pt x="2" y="12"/>
                  </a:cubicBezTo>
                  <a:cubicBezTo>
                    <a:pt x="2" y="13"/>
                    <a:pt x="3" y="15"/>
                    <a:pt x="4" y="16"/>
                  </a:cubicBezTo>
                  <a:lnTo>
                    <a:pt x="4" y="18"/>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4" name="Freeform 343">
              <a:extLst>
                <a:ext uri="{FF2B5EF4-FFF2-40B4-BE49-F238E27FC236}">
                  <a16:creationId xmlns:a16="http://schemas.microsoft.com/office/drawing/2014/main" id="{036AE786-32A7-4C41-A878-D3336B73658B}"/>
                </a:ext>
              </a:extLst>
            </p:cNvPr>
            <p:cNvSpPr>
              <a:spLocks/>
            </p:cNvSpPr>
            <p:nvPr/>
          </p:nvSpPr>
          <p:spPr bwMode="auto">
            <a:xfrm>
              <a:off x="512059" y="2713315"/>
              <a:ext cx="27203" cy="89923"/>
            </a:xfrm>
            <a:custGeom>
              <a:avLst/>
              <a:gdLst>
                <a:gd name="T0" fmla="*/ 3493 w 5"/>
                <a:gd name="T1" fmla="*/ 63500 h 18"/>
                <a:gd name="T2" fmla="*/ 3493 w 5"/>
                <a:gd name="T3" fmla="*/ 56444 h 18"/>
                <a:gd name="T4" fmla="*/ 3493 w 5"/>
                <a:gd name="T5" fmla="*/ 56444 h 18"/>
                <a:gd name="T6" fmla="*/ 10478 w 5"/>
                <a:gd name="T7" fmla="*/ 42333 h 18"/>
                <a:gd name="T8" fmla="*/ 6985 w 5"/>
                <a:gd name="T9" fmla="*/ 38806 h 18"/>
                <a:gd name="T10" fmla="*/ 0 w 5"/>
                <a:gd name="T11" fmla="*/ 31750 h 18"/>
                <a:gd name="T12" fmla="*/ 6985 w 5"/>
                <a:gd name="T13" fmla="*/ 21167 h 18"/>
                <a:gd name="T14" fmla="*/ 10478 w 5"/>
                <a:gd name="T15" fmla="*/ 17639 h 18"/>
                <a:gd name="T16" fmla="*/ 6985 w 5"/>
                <a:gd name="T17" fmla="*/ 10583 h 18"/>
                <a:gd name="T18" fmla="*/ 3493 w 5"/>
                <a:gd name="T19" fmla="*/ 10583 h 18"/>
                <a:gd name="T20" fmla="*/ 3493 w 5"/>
                <a:gd name="T21" fmla="*/ 0 h 18"/>
                <a:gd name="T22" fmla="*/ 6985 w 5"/>
                <a:gd name="T23" fmla="*/ 3528 h 18"/>
                <a:gd name="T24" fmla="*/ 17463 w 5"/>
                <a:gd name="T25" fmla="*/ 17639 h 18"/>
                <a:gd name="T26" fmla="*/ 10478 w 5"/>
                <a:gd name="T27" fmla="*/ 28222 h 18"/>
                <a:gd name="T28" fmla="*/ 6985 w 5"/>
                <a:gd name="T29" fmla="*/ 31750 h 18"/>
                <a:gd name="T30" fmla="*/ 10478 w 5"/>
                <a:gd name="T31" fmla="*/ 31750 h 18"/>
                <a:gd name="T32" fmla="*/ 17463 w 5"/>
                <a:gd name="T33" fmla="*/ 42333 h 18"/>
                <a:gd name="T34" fmla="*/ 3493 w 5"/>
                <a:gd name="T35" fmla="*/ 6350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8">
                  <a:moveTo>
                    <a:pt x="1" y="18"/>
                  </a:moveTo>
                  <a:cubicBezTo>
                    <a:pt x="1" y="16"/>
                    <a:pt x="1" y="16"/>
                    <a:pt x="1" y="16"/>
                  </a:cubicBezTo>
                  <a:cubicBezTo>
                    <a:pt x="1" y="16"/>
                    <a:pt x="1" y="16"/>
                    <a:pt x="1" y="16"/>
                  </a:cubicBezTo>
                  <a:cubicBezTo>
                    <a:pt x="1" y="15"/>
                    <a:pt x="3" y="13"/>
                    <a:pt x="3" y="12"/>
                  </a:cubicBezTo>
                  <a:cubicBezTo>
                    <a:pt x="3" y="12"/>
                    <a:pt x="3" y="11"/>
                    <a:pt x="2" y="11"/>
                  </a:cubicBezTo>
                  <a:cubicBezTo>
                    <a:pt x="1" y="11"/>
                    <a:pt x="0" y="10"/>
                    <a:pt x="0" y="9"/>
                  </a:cubicBezTo>
                  <a:cubicBezTo>
                    <a:pt x="0" y="7"/>
                    <a:pt x="1" y="7"/>
                    <a:pt x="2" y="6"/>
                  </a:cubicBezTo>
                  <a:cubicBezTo>
                    <a:pt x="3" y="6"/>
                    <a:pt x="3" y="5"/>
                    <a:pt x="3" y="5"/>
                  </a:cubicBezTo>
                  <a:cubicBezTo>
                    <a:pt x="3" y="5"/>
                    <a:pt x="2" y="4"/>
                    <a:pt x="2" y="3"/>
                  </a:cubicBezTo>
                  <a:cubicBezTo>
                    <a:pt x="1" y="3"/>
                    <a:pt x="1" y="3"/>
                    <a:pt x="1" y="3"/>
                  </a:cubicBezTo>
                  <a:cubicBezTo>
                    <a:pt x="1" y="0"/>
                    <a:pt x="1" y="0"/>
                    <a:pt x="1" y="0"/>
                  </a:cubicBezTo>
                  <a:cubicBezTo>
                    <a:pt x="2" y="1"/>
                    <a:pt x="2" y="1"/>
                    <a:pt x="2" y="1"/>
                  </a:cubicBezTo>
                  <a:cubicBezTo>
                    <a:pt x="4" y="3"/>
                    <a:pt x="5" y="3"/>
                    <a:pt x="5" y="5"/>
                  </a:cubicBezTo>
                  <a:cubicBezTo>
                    <a:pt x="5" y="7"/>
                    <a:pt x="4" y="7"/>
                    <a:pt x="3" y="8"/>
                  </a:cubicBezTo>
                  <a:cubicBezTo>
                    <a:pt x="3" y="8"/>
                    <a:pt x="3" y="8"/>
                    <a:pt x="2" y="9"/>
                  </a:cubicBezTo>
                  <a:cubicBezTo>
                    <a:pt x="2" y="9"/>
                    <a:pt x="3" y="9"/>
                    <a:pt x="3" y="9"/>
                  </a:cubicBezTo>
                  <a:cubicBezTo>
                    <a:pt x="4" y="9"/>
                    <a:pt x="5" y="10"/>
                    <a:pt x="5" y="12"/>
                  </a:cubicBezTo>
                  <a:cubicBezTo>
                    <a:pt x="5" y="14"/>
                    <a:pt x="4" y="15"/>
                    <a:pt x="1" y="18"/>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5" name="Freeform 345">
              <a:extLst>
                <a:ext uri="{FF2B5EF4-FFF2-40B4-BE49-F238E27FC236}">
                  <a16:creationId xmlns:a16="http://schemas.microsoft.com/office/drawing/2014/main" id="{7A2EEDC0-EE77-4304-B741-36B893866F00}"/>
                </a:ext>
              </a:extLst>
            </p:cNvPr>
            <p:cNvSpPr>
              <a:spLocks/>
            </p:cNvSpPr>
            <p:nvPr/>
          </p:nvSpPr>
          <p:spPr bwMode="auto">
            <a:xfrm>
              <a:off x="477438" y="2598662"/>
              <a:ext cx="27203" cy="85427"/>
            </a:xfrm>
            <a:custGeom>
              <a:avLst/>
              <a:gdLst>
                <a:gd name="T0" fmla="*/ 13970 w 5"/>
                <a:gd name="T1" fmla="*/ 0 h 17"/>
                <a:gd name="T2" fmla="*/ 13970 w 5"/>
                <a:gd name="T3" fmla="*/ 3549 h 17"/>
                <a:gd name="T4" fmla="*/ 13970 w 5"/>
                <a:gd name="T5" fmla="*/ 0 h 17"/>
                <a:gd name="T6" fmla="*/ 0 w 5"/>
                <a:gd name="T7" fmla="*/ 21291 h 17"/>
                <a:gd name="T8" fmla="*/ 6985 w 5"/>
                <a:gd name="T9" fmla="*/ 31937 h 17"/>
                <a:gd name="T10" fmla="*/ 10478 w 5"/>
                <a:gd name="T11" fmla="*/ 31937 h 17"/>
                <a:gd name="T12" fmla="*/ 6985 w 5"/>
                <a:gd name="T13" fmla="*/ 31937 h 17"/>
                <a:gd name="T14" fmla="*/ 0 w 5"/>
                <a:gd name="T15" fmla="*/ 46131 h 17"/>
                <a:gd name="T16" fmla="*/ 10478 w 5"/>
                <a:gd name="T17" fmla="*/ 56776 h 17"/>
                <a:gd name="T18" fmla="*/ 13970 w 5"/>
                <a:gd name="T19" fmla="*/ 60325 h 17"/>
                <a:gd name="T20" fmla="*/ 13970 w 5"/>
                <a:gd name="T21" fmla="*/ 53228 h 17"/>
                <a:gd name="T22" fmla="*/ 10478 w 5"/>
                <a:gd name="T23" fmla="*/ 49679 h 17"/>
                <a:gd name="T24" fmla="*/ 6985 w 5"/>
                <a:gd name="T25" fmla="*/ 46131 h 17"/>
                <a:gd name="T26" fmla="*/ 10478 w 5"/>
                <a:gd name="T27" fmla="*/ 42582 h 17"/>
                <a:gd name="T28" fmla="*/ 17463 w 5"/>
                <a:gd name="T29" fmla="*/ 31937 h 17"/>
                <a:gd name="T30" fmla="*/ 10478 w 5"/>
                <a:gd name="T31" fmla="*/ 21291 h 17"/>
                <a:gd name="T32" fmla="*/ 6985 w 5"/>
                <a:gd name="T33" fmla="*/ 21291 h 17"/>
                <a:gd name="T34" fmla="*/ 13970 w 5"/>
                <a:gd name="T35" fmla="*/ 7097 h 17"/>
                <a:gd name="T36" fmla="*/ 13970 w 5"/>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17">
                  <a:moveTo>
                    <a:pt x="4" y="0"/>
                  </a:moveTo>
                  <a:cubicBezTo>
                    <a:pt x="4" y="1"/>
                    <a:pt x="4" y="1"/>
                    <a:pt x="4" y="1"/>
                  </a:cubicBezTo>
                  <a:cubicBezTo>
                    <a:pt x="4" y="0"/>
                    <a:pt x="4" y="0"/>
                    <a:pt x="4" y="0"/>
                  </a:cubicBezTo>
                  <a:cubicBezTo>
                    <a:pt x="1" y="2"/>
                    <a:pt x="0" y="4"/>
                    <a:pt x="0" y="6"/>
                  </a:cubicBezTo>
                  <a:cubicBezTo>
                    <a:pt x="0" y="8"/>
                    <a:pt x="1" y="8"/>
                    <a:pt x="2" y="9"/>
                  </a:cubicBezTo>
                  <a:cubicBezTo>
                    <a:pt x="2" y="9"/>
                    <a:pt x="3" y="9"/>
                    <a:pt x="3" y="9"/>
                  </a:cubicBezTo>
                  <a:cubicBezTo>
                    <a:pt x="2" y="9"/>
                    <a:pt x="2" y="9"/>
                    <a:pt x="2" y="9"/>
                  </a:cubicBezTo>
                  <a:cubicBezTo>
                    <a:pt x="1" y="10"/>
                    <a:pt x="0" y="11"/>
                    <a:pt x="0" y="13"/>
                  </a:cubicBezTo>
                  <a:cubicBezTo>
                    <a:pt x="0" y="14"/>
                    <a:pt x="1" y="15"/>
                    <a:pt x="3" y="16"/>
                  </a:cubicBezTo>
                  <a:cubicBezTo>
                    <a:pt x="3" y="17"/>
                    <a:pt x="3" y="17"/>
                    <a:pt x="4" y="17"/>
                  </a:cubicBezTo>
                  <a:cubicBezTo>
                    <a:pt x="4" y="15"/>
                    <a:pt x="4" y="15"/>
                    <a:pt x="4" y="15"/>
                  </a:cubicBezTo>
                  <a:cubicBezTo>
                    <a:pt x="4" y="15"/>
                    <a:pt x="4" y="14"/>
                    <a:pt x="3" y="14"/>
                  </a:cubicBezTo>
                  <a:cubicBezTo>
                    <a:pt x="3" y="14"/>
                    <a:pt x="2" y="13"/>
                    <a:pt x="2" y="13"/>
                  </a:cubicBezTo>
                  <a:cubicBezTo>
                    <a:pt x="2" y="12"/>
                    <a:pt x="2" y="12"/>
                    <a:pt x="3" y="12"/>
                  </a:cubicBezTo>
                  <a:cubicBezTo>
                    <a:pt x="4" y="11"/>
                    <a:pt x="5" y="10"/>
                    <a:pt x="5" y="9"/>
                  </a:cubicBezTo>
                  <a:cubicBezTo>
                    <a:pt x="5" y="7"/>
                    <a:pt x="4" y="7"/>
                    <a:pt x="3" y="6"/>
                  </a:cubicBezTo>
                  <a:cubicBezTo>
                    <a:pt x="2" y="6"/>
                    <a:pt x="2" y="6"/>
                    <a:pt x="2" y="6"/>
                  </a:cubicBezTo>
                  <a:cubicBezTo>
                    <a:pt x="2" y="5"/>
                    <a:pt x="3" y="3"/>
                    <a:pt x="4" y="2"/>
                  </a:cubicBezTo>
                  <a:lnTo>
                    <a:pt x="4" y="0"/>
                  </a:ln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6" name="Freeform 346">
              <a:extLst>
                <a:ext uri="{FF2B5EF4-FFF2-40B4-BE49-F238E27FC236}">
                  <a16:creationId xmlns:a16="http://schemas.microsoft.com/office/drawing/2014/main" id="{04F114A9-C331-43E4-A266-4D32CD2771C1}"/>
                </a:ext>
              </a:extLst>
            </p:cNvPr>
            <p:cNvSpPr>
              <a:spLocks/>
            </p:cNvSpPr>
            <p:nvPr/>
          </p:nvSpPr>
          <p:spPr bwMode="auto">
            <a:xfrm>
              <a:off x="512059" y="2598662"/>
              <a:ext cx="27203" cy="85427"/>
            </a:xfrm>
            <a:custGeom>
              <a:avLst/>
              <a:gdLst>
                <a:gd name="T0" fmla="*/ 3493 w 5"/>
                <a:gd name="T1" fmla="*/ 0 h 17"/>
                <a:gd name="T2" fmla="*/ 3493 w 5"/>
                <a:gd name="T3" fmla="*/ 7097 h 17"/>
                <a:gd name="T4" fmla="*/ 3493 w 5"/>
                <a:gd name="T5" fmla="*/ 7097 h 17"/>
                <a:gd name="T6" fmla="*/ 10478 w 5"/>
                <a:gd name="T7" fmla="*/ 21291 h 17"/>
                <a:gd name="T8" fmla="*/ 6985 w 5"/>
                <a:gd name="T9" fmla="*/ 21291 h 17"/>
                <a:gd name="T10" fmla="*/ 0 w 5"/>
                <a:gd name="T11" fmla="*/ 31937 h 17"/>
                <a:gd name="T12" fmla="*/ 6985 w 5"/>
                <a:gd name="T13" fmla="*/ 42582 h 17"/>
                <a:gd name="T14" fmla="*/ 10478 w 5"/>
                <a:gd name="T15" fmla="*/ 46131 h 17"/>
                <a:gd name="T16" fmla="*/ 6985 w 5"/>
                <a:gd name="T17" fmla="*/ 49679 h 17"/>
                <a:gd name="T18" fmla="*/ 3493 w 5"/>
                <a:gd name="T19" fmla="*/ 53228 h 17"/>
                <a:gd name="T20" fmla="*/ 3493 w 5"/>
                <a:gd name="T21" fmla="*/ 60325 h 17"/>
                <a:gd name="T22" fmla="*/ 6985 w 5"/>
                <a:gd name="T23" fmla="*/ 56776 h 17"/>
                <a:gd name="T24" fmla="*/ 17463 w 5"/>
                <a:gd name="T25" fmla="*/ 42582 h 17"/>
                <a:gd name="T26" fmla="*/ 10478 w 5"/>
                <a:gd name="T27" fmla="*/ 31937 h 17"/>
                <a:gd name="T28" fmla="*/ 6985 w 5"/>
                <a:gd name="T29" fmla="*/ 31937 h 17"/>
                <a:gd name="T30" fmla="*/ 10478 w 5"/>
                <a:gd name="T31" fmla="*/ 31937 h 17"/>
                <a:gd name="T32" fmla="*/ 17463 w 5"/>
                <a:gd name="T33" fmla="*/ 21291 h 17"/>
                <a:gd name="T34" fmla="*/ 3493 w 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7">
                  <a:moveTo>
                    <a:pt x="1" y="0"/>
                  </a:moveTo>
                  <a:cubicBezTo>
                    <a:pt x="1" y="2"/>
                    <a:pt x="1" y="2"/>
                    <a:pt x="1" y="2"/>
                  </a:cubicBezTo>
                  <a:cubicBezTo>
                    <a:pt x="1" y="2"/>
                    <a:pt x="1" y="2"/>
                    <a:pt x="1" y="2"/>
                  </a:cubicBezTo>
                  <a:cubicBezTo>
                    <a:pt x="1" y="3"/>
                    <a:pt x="3" y="5"/>
                    <a:pt x="3" y="6"/>
                  </a:cubicBezTo>
                  <a:cubicBezTo>
                    <a:pt x="3" y="6"/>
                    <a:pt x="3" y="6"/>
                    <a:pt x="2" y="6"/>
                  </a:cubicBezTo>
                  <a:cubicBezTo>
                    <a:pt x="1" y="7"/>
                    <a:pt x="0" y="7"/>
                    <a:pt x="0" y="9"/>
                  </a:cubicBezTo>
                  <a:cubicBezTo>
                    <a:pt x="0" y="10"/>
                    <a:pt x="1" y="11"/>
                    <a:pt x="2" y="12"/>
                  </a:cubicBezTo>
                  <a:cubicBezTo>
                    <a:pt x="3" y="12"/>
                    <a:pt x="3" y="12"/>
                    <a:pt x="3" y="13"/>
                  </a:cubicBezTo>
                  <a:cubicBezTo>
                    <a:pt x="3" y="13"/>
                    <a:pt x="2" y="14"/>
                    <a:pt x="2" y="14"/>
                  </a:cubicBezTo>
                  <a:cubicBezTo>
                    <a:pt x="1" y="14"/>
                    <a:pt x="1" y="15"/>
                    <a:pt x="1" y="15"/>
                  </a:cubicBezTo>
                  <a:cubicBezTo>
                    <a:pt x="1" y="17"/>
                    <a:pt x="1" y="17"/>
                    <a:pt x="1" y="17"/>
                  </a:cubicBezTo>
                  <a:cubicBezTo>
                    <a:pt x="2" y="17"/>
                    <a:pt x="2" y="17"/>
                    <a:pt x="2" y="16"/>
                  </a:cubicBezTo>
                  <a:cubicBezTo>
                    <a:pt x="4" y="15"/>
                    <a:pt x="5" y="14"/>
                    <a:pt x="5" y="12"/>
                  </a:cubicBezTo>
                  <a:cubicBezTo>
                    <a:pt x="5" y="11"/>
                    <a:pt x="4" y="10"/>
                    <a:pt x="3" y="9"/>
                  </a:cubicBezTo>
                  <a:cubicBezTo>
                    <a:pt x="3" y="9"/>
                    <a:pt x="3" y="9"/>
                    <a:pt x="2" y="9"/>
                  </a:cubicBezTo>
                  <a:cubicBezTo>
                    <a:pt x="2" y="9"/>
                    <a:pt x="3" y="9"/>
                    <a:pt x="3" y="9"/>
                  </a:cubicBezTo>
                  <a:cubicBezTo>
                    <a:pt x="4" y="8"/>
                    <a:pt x="5" y="8"/>
                    <a:pt x="5" y="6"/>
                  </a:cubicBezTo>
                  <a:cubicBezTo>
                    <a:pt x="5" y="4"/>
                    <a:pt x="4" y="2"/>
                    <a:pt x="1" y="0"/>
                  </a:cubicBezTo>
                  <a:close/>
                </a:path>
              </a:pathLst>
            </a:custGeom>
            <a:solidFill>
              <a:srgbClr val="8C8C8C"/>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7" name="Freeform 338">
              <a:extLst>
                <a:ext uri="{FF2B5EF4-FFF2-40B4-BE49-F238E27FC236}">
                  <a16:creationId xmlns:a16="http://schemas.microsoft.com/office/drawing/2014/main" id="{5DB3620D-C947-4F40-A61A-A5B519D4A8EC}"/>
                </a:ext>
              </a:extLst>
            </p:cNvPr>
            <p:cNvSpPr>
              <a:spLocks/>
            </p:cNvSpPr>
            <p:nvPr/>
          </p:nvSpPr>
          <p:spPr bwMode="auto">
            <a:xfrm>
              <a:off x="536617" y="2791448"/>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8" name="Freeform 338">
              <a:extLst>
                <a:ext uri="{FF2B5EF4-FFF2-40B4-BE49-F238E27FC236}">
                  <a16:creationId xmlns:a16="http://schemas.microsoft.com/office/drawing/2014/main" id="{FD3B1E18-C637-48F5-8AB9-50A6DE434761}"/>
                </a:ext>
              </a:extLst>
            </p:cNvPr>
            <p:cNvSpPr>
              <a:spLocks/>
            </p:cNvSpPr>
            <p:nvPr/>
          </p:nvSpPr>
          <p:spPr bwMode="auto">
            <a:xfrm>
              <a:off x="456920" y="2791448"/>
              <a:ext cx="81606"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59" name="Freeform 338">
              <a:extLst>
                <a:ext uri="{FF2B5EF4-FFF2-40B4-BE49-F238E27FC236}">
                  <a16:creationId xmlns:a16="http://schemas.microsoft.com/office/drawing/2014/main" id="{55BE1184-1AD9-44F6-9934-1A3A63D78B0A}"/>
                </a:ext>
              </a:extLst>
            </p:cNvPr>
            <p:cNvSpPr>
              <a:spLocks/>
            </p:cNvSpPr>
            <p:nvPr/>
          </p:nvSpPr>
          <p:spPr bwMode="auto">
            <a:xfrm flipV="1">
              <a:off x="536616" y="2536064"/>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sp>
          <p:nvSpPr>
            <p:cNvPr id="2960" name="Freeform 338">
              <a:extLst>
                <a:ext uri="{FF2B5EF4-FFF2-40B4-BE49-F238E27FC236}">
                  <a16:creationId xmlns:a16="http://schemas.microsoft.com/office/drawing/2014/main" id="{78034070-1D53-4E4F-8C2A-216B0878E792}"/>
                </a:ext>
              </a:extLst>
            </p:cNvPr>
            <p:cNvSpPr>
              <a:spLocks/>
            </p:cNvSpPr>
            <p:nvPr/>
          </p:nvSpPr>
          <p:spPr bwMode="auto">
            <a:xfrm flipV="1">
              <a:off x="456920" y="2536064"/>
              <a:ext cx="81605" cy="74188"/>
            </a:xfrm>
            <a:custGeom>
              <a:avLst/>
              <a:gdLst>
                <a:gd name="T0" fmla="*/ 0 w 15"/>
                <a:gd name="T1" fmla="*/ 27940 h 15"/>
                <a:gd name="T2" fmla="*/ 24448 w 15"/>
                <a:gd name="T3" fmla="*/ 52388 h 15"/>
                <a:gd name="T4" fmla="*/ 52388 w 15"/>
                <a:gd name="T5" fmla="*/ 27940 h 15"/>
                <a:gd name="T6" fmla="*/ 24448 w 15"/>
                <a:gd name="T7" fmla="*/ 0 h 15"/>
                <a:gd name="T8" fmla="*/ 0 w 15"/>
                <a:gd name="T9" fmla="*/ 2794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8"/>
                  </a:moveTo>
                  <a:cubicBezTo>
                    <a:pt x="0" y="12"/>
                    <a:pt x="3" y="15"/>
                    <a:pt x="7" y="15"/>
                  </a:cubicBezTo>
                  <a:cubicBezTo>
                    <a:pt x="11" y="15"/>
                    <a:pt x="15" y="12"/>
                    <a:pt x="15" y="8"/>
                  </a:cubicBezTo>
                  <a:cubicBezTo>
                    <a:pt x="15" y="4"/>
                    <a:pt x="11" y="0"/>
                    <a:pt x="7" y="0"/>
                  </a:cubicBezTo>
                  <a:cubicBezTo>
                    <a:pt x="3" y="0"/>
                    <a:pt x="0" y="3"/>
                    <a:pt x="0" y="8"/>
                  </a:cubicBezTo>
                  <a:close/>
                </a:path>
              </a:pathLst>
            </a:custGeom>
            <a:solidFill>
              <a:srgbClr val="8C8C8C"/>
            </a:solidFill>
            <a:ln w="19050">
              <a:noFill/>
            </a:ln>
            <a:effectLst/>
          </p:spPr>
          <p:txBody>
            <a:bodyPr/>
            <a:lstStyle/>
            <a:p>
              <a:pPr defTabSz="514235">
                <a:defRPr/>
              </a:pPr>
              <a:endParaRPr lang="en-US" sz="1013" kern="0" dirty="0">
                <a:solidFill>
                  <a:srgbClr val="000000"/>
                </a:solidFill>
                <a:latin typeface="Gilroy Office"/>
                <a:ea typeface="ＭＳ Ｐゴシック" charset="-128"/>
              </a:endParaRPr>
            </a:p>
          </p:txBody>
        </p:sp>
      </p:grpSp>
      <p:sp>
        <p:nvSpPr>
          <p:cNvPr id="2961" name="Rectangle 2960">
            <a:extLst>
              <a:ext uri="{FF2B5EF4-FFF2-40B4-BE49-F238E27FC236}">
                <a16:creationId xmlns:a16="http://schemas.microsoft.com/office/drawing/2014/main" id="{A0B083A0-D17F-431A-9434-4F56D18543CD}"/>
              </a:ext>
            </a:extLst>
          </p:cNvPr>
          <p:cNvSpPr/>
          <p:nvPr/>
        </p:nvSpPr>
        <p:spPr>
          <a:xfrm>
            <a:off x="1412650" y="3116100"/>
            <a:ext cx="6248143" cy="1609044"/>
          </a:xfrm>
          <a:prstGeom prst="rect">
            <a:avLst/>
          </a:prstGeom>
          <a:solidFill>
            <a:srgbClr val="204131">
              <a:lumMod val="10000"/>
              <a:lumOff val="90000"/>
            </a:srgbClr>
          </a:solidFill>
          <a:ln w="12700" cap="flat" cmpd="sng" algn="ctr">
            <a:no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grpSp>
        <p:nvGrpSpPr>
          <p:cNvPr id="2962" name="Group 2961">
            <a:extLst>
              <a:ext uri="{FF2B5EF4-FFF2-40B4-BE49-F238E27FC236}">
                <a16:creationId xmlns:a16="http://schemas.microsoft.com/office/drawing/2014/main" id="{48347603-EB97-40F1-8F08-5AACCD6DEE33}"/>
              </a:ext>
            </a:extLst>
          </p:cNvPr>
          <p:cNvGrpSpPr/>
          <p:nvPr/>
        </p:nvGrpSpPr>
        <p:grpSpPr>
          <a:xfrm>
            <a:off x="5252303" y="2726403"/>
            <a:ext cx="467135" cy="910173"/>
            <a:chOff x="7104108" y="3171786"/>
            <a:chExt cx="830463" cy="1618085"/>
          </a:xfrm>
        </p:grpSpPr>
        <p:grpSp>
          <p:nvGrpSpPr>
            <p:cNvPr id="2963" name="Group 2962">
              <a:extLst>
                <a:ext uri="{FF2B5EF4-FFF2-40B4-BE49-F238E27FC236}">
                  <a16:creationId xmlns:a16="http://schemas.microsoft.com/office/drawing/2014/main" id="{D7DD005E-DB13-41A3-B3A3-A758E82DA7DB}"/>
                </a:ext>
              </a:extLst>
            </p:cNvPr>
            <p:cNvGrpSpPr/>
            <p:nvPr/>
          </p:nvGrpSpPr>
          <p:grpSpPr>
            <a:xfrm>
              <a:off x="7104108" y="3171786"/>
              <a:ext cx="301306" cy="1618085"/>
              <a:chOff x="7104108" y="3171786"/>
              <a:chExt cx="301306" cy="1618085"/>
            </a:xfrm>
          </p:grpSpPr>
          <p:cxnSp>
            <p:nvCxnSpPr>
              <p:cNvPr id="2968" name="Straight Connector 2967">
                <a:extLst>
                  <a:ext uri="{FF2B5EF4-FFF2-40B4-BE49-F238E27FC236}">
                    <a16:creationId xmlns:a16="http://schemas.microsoft.com/office/drawing/2014/main" id="{1025898B-3646-46C0-8CA7-4EE13B90004D}"/>
                  </a:ext>
                </a:extLst>
              </p:cNvPr>
              <p:cNvCxnSpPr>
                <a:cxnSpLocks/>
              </p:cNvCxnSpPr>
              <p:nvPr/>
            </p:nvCxnSpPr>
            <p:spPr>
              <a:xfrm>
                <a:off x="7310338" y="3323765"/>
                <a:ext cx="0" cy="792675"/>
              </a:xfrm>
              <a:prstGeom prst="line">
                <a:avLst/>
              </a:prstGeom>
              <a:gradFill flip="none" rotWithShape="1">
                <a:gsLst>
                  <a:gs pos="81000">
                    <a:srgbClr val="006E96"/>
                  </a:gs>
                  <a:gs pos="100000">
                    <a:srgbClr val="006E96">
                      <a:lumMod val="50000"/>
                    </a:srgbClr>
                  </a:gs>
                  <a:gs pos="0">
                    <a:srgbClr val="006E96">
                      <a:lumMod val="60000"/>
                      <a:lumOff val="40000"/>
                    </a:srgbClr>
                  </a:gs>
                </a:gsLst>
                <a:path path="circle">
                  <a:fillToRect l="100000" b="100000"/>
                </a:path>
                <a:tileRect t="-100000" r="-100000"/>
              </a:gradFill>
              <a:ln w="38100" cap="flat" cmpd="sng" algn="ctr">
                <a:solidFill>
                  <a:srgbClr val="006E96"/>
                </a:solidFill>
                <a:prstDash val="solid"/>
                <a:miter lim="800000"/>
              </a:ln>
              <a:effectLst/>
            </p:spPr>
          </p:cxnSp>
          <p:sp>
            <p:nvSpPr>
              <p:cNvPr id="2969" name="Oval 2968">
                <a:extLst>
                  <a:ext uri="{FF2B5EF4-FFF2-40B4-BE49-F238E27FC236}">
                    <a16:creationId xmlns:a16="http://schemas.microsoft.com/office/drawing/2014/main" id="{4962574F-BB4F-47D3-8A8F-FAAF3327179C}"/>
                  </a:ext>
                </a:extLst>
              </p:cNvPr>
              <p:cNvSpPr/>
              <p:nvPr/>
            </p:nvSpPr>
            <p:spPr>
              <a:xfrm>
                <a:off x="7221001" y="4025256"/>
                <a:ext cx="184413" cy="764615"/>
              </a:xfrm>
              <a:prstGeom prst="ellipse">
                <a:avLst/>
              </a:prstGeom>
              <a:gradFill flip="none" rotWithShape="1">
                <a:gsLst>
                  <a:gs pos="81000">
                    <a:srgbClr val="006E96"/>
                  </a:gs>
                  <a:gs pos="100000">
                    <a:srgbClr val="006E96">
                      <a:lumMod val="50000"/>
                    </a:srgbClr>
                  </a:gs>
                  <a:gs pos="0">
                    <a:srgbClr val="006E96">
                      <a:lumMod val="60000"/>
                      <a:lumOff val="40000"/>
                    </a:srgbClr>
                  </a:gs>
                </a:gsLst>
                <a:path path="circle">
                  <a:fillToRect l="100000" b="100000"/>
                </a:path>
                <a:tileRect t="-100000" r="-100000"/>
              </a:gradFill>
              <a:ln w="12700" cap="flat" cmpd="sng" algn="ctr">
                <a:solidFill>
                  <a:srgbClr val="006E96">
                    <a:lumMod val="50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sp>
            <p:nvSpPr>
              <p:cNvPr id="2970" name="Oval 2969">
                <a:extLst>
                  <a:ext uri="{FF2B5EF4-FFF2-40B4-BE49-F238E27FC236}">
                    <a16:creationId xmlns:a16="http://schemas.microsoft.com/office/drawing/2014/main" id="{9252FB64-E6C6-41D0-8AA1-C4011B4FDAC7}"/>
                  </a:ext>
                </a:extLst>
              </p:cNvPr>
              <p:cNvSpPr/>
              <p:nvPr/>
            </p:nvSpPr>
            <p:spPr>
              <a:xfrm>
                <a:off x="7104108" y="3171786"/>
                <a:ext cx="254277" cy="204803"/>
              </a:xfrm>
              <a:prstGeom prst="ellipse">
                <a:avLst/>
              </a:prstGeom>
              <a:gradFill flip="none" rotWithShape="1">
                <a:gsLst>
                  <a:gs pos="81000">
                    <a:srgbClr val="006E96"/>
                  </a:gs>
                  <a:gs pos="100000">
                    <a:srgbClr val="006E96">
                      <a:lumMod val="50000"/>
                    </a:srgbClr>
                  </a:gs>
                  <a:gs pos="0">
                    <a:srgbClr val="006E96">
                      <a:lumMod val="60000"/>
                      <a:lumOff val="40000"/>
                    </a:srgbClr>
                  </a:gs>
                </a:gsLst>
                <a:path path="circle">
                  <a:fillToRect l="100000" b="100000"/>
                </a:path>
                <a:tileRect t="-100000" r="-100000"/>
              </a:gradFill>
              <a:ln w="12700" cap="flat" cmpd="sng" algn="ctr">
                <a:solidFill>
                  <a:srgbClr val="006E96">
                    <a:lumMod val="50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grpSp>
        <p:grpSp>
          <p:nvGrpSpPr>
            <p:cNvPr id="2964" name="Group 2963">
              <a:extLst>
                <a:ext uri="{FF2B5EF4-FFF2-40B4-BE49-F238E27FC236}">
                  <a16:creationId xmlns:a16="http://schemas.microsoft.com/office/drawing/2014/main" id="{D9ED79FA-BC1F-40F5-8E79-471D6B9520C8}"/>
                </a:ext>
              </a:extLst>
            </p:cNvPr>
            <p:cNvGrpSpPr/>
            <p:nvPr/>
          </p:nvGrpSpPr>
          <p:grpSpPr>
            <a:xfrm flipH="1">
              <a:off x="7633265" y="3171786"/>
              <a:ext cx="301306" cy="1618085"/>
              <a:chOff x="7104108" y="3171786"/>
              <a:chExt cx="301306" cy="1618085"/>
            </a:xfrm>
          </p:grpSpPr>
          <p:cxnSp>
            <p:nvCxnSpPr>
              <p:cNvPr id="2965" name="Straight Connector 2964">
                <a:extLst>
                  <a:ext uri="{FF2B5EF4-FFF2-40B4-BE49-F238E27FC236}">
                    <a16:creationId xmlns:a16="http://schemas.microsoft.com/office/drawing/2014/main" id="{C4D67D54-7A18-49FA-857D-9D86BF783E46}"/>
                  </a:ext>
                </a:extLst>
              </p:cNvPr>
              <p:cNvCxnSpPr>
                <a:cxnSpLocks/>
              </p:cNvCxnSpPr>
              <p:nvPr/>
            </p:nvCxnSpPr>
            <p:spPr>
              <a:xfrm>
                <a:off x="7310338" y="3323765"/>
                <a:ext cx="0" cy="792675"/>
              </a:xfrm>
              <a:prstGeom prst="line">
                <a:avLst/>
              </a:prstGeom>
              <a:gradFill flip="none" rotWithShape="1">
                <a:gsLst>
                  <a:gs pos="81000">
                    <a:srgbClr val="006E96"/>
                  </a:gs>
                  <a:gs pos="100000">
                    <a:srgbClr val="006E96">
                      <a:lumMod val="50000"/>
                    </a:srgbClr>
                  </a:gs>
                  <a:gs pos="0">
                    <a:srgbClr val="006E96">
                      <a:lumMod val="60000"/>
                      <a:lumOff val="40000"/>
                    </a:srgbClr>
                  </a:gs>
                </a:gsLst>
                <a:path path="circle">
                  <a:fillToRect l="100000" b="100000"/>
                </a:path>
                <a:tileRect t="-100000" r="-100000"/>
              </a:gradFill>
              <a:ln w="38100" cap="flat" cmpd="sng" algn="ctr">
                <a:solidFill>
                  <a:srgbClr val="006E96"/>
                </a:solidFill>
                <a:prstDash val="solid"/>
                <a:miter lim="800000"/>
              </a:ln>
              <a:effectLst/>
            </p:spPr>
          </p:cxnSp>
          <p:sp>
            <p:nvSpPr>
              <p:cNvPr id="2966" name="Oval 2965">
                <a:extLst>
                  <a:ext uri="{FF2B5EF4-FFF2-40B4-BE49-F238E27FC236}">
                    <a16:creationId xmlns:a16="http://schemas.microsoft.com/office/drawing/2014/main" id="{3E2CF1C8-F692-46BF-A35A-01D777BB165C}"/>
                  </a:ext>
                </a:extLst>
              </p:cNvPr>
              <p:cNvSpPr/>
              <p:nvPr/>
            </p:nvSpPr>
            <p:spPr>
              <a:xfrm>
                <a:off x="7221001" y="4025256"/>
                <a:ext cx="184413" cy="764615"/>
              </a:xfrm>
              <a:prstGeom prst="ellipse">
                <a:avLst/>
              </a:prstGeom>
              <a:gradFill flip="none" rotWithShape="1">
                <a:gsLst>
                  <a:gs pos="81000">
                    <a:srgbClr val="006E96"/>
                  </a:gs>
                  <a:gs pos="100000">
                    <a:srgbClr val="006E96">
                      <a:lumMod val="50000"/>
                    </a:srgbClr>
                  </a:gs>
                  <a:gs pos="0">
                    <a:srgbClr val="006E96">
                      <a:lumMod val="60000"/>
                      <a:lumOff val="40000"/>
                    </a:srgbClr>
                  </a:gs>
                </a:gsLst>
                <a:path path="circle">
                  <a:fillToRect l="100000" b="100000"/>
                </a:path>
                <a:tileRect t="-100000" r="-100000"/>
              </a:gradFill>
              <a:ln w="12700" cap="flat" cmpd="sng" algn="ctr">
                <a:solidFill>
                  <a:srgbClr val="006E96">
                    <a:lumMod val="50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sp>
            <p:nvSpPr>
              <p:cNvPr id="2967" name="Oval 2966">
                <a:extLst>
                  <a:ext uri="{FF2B5EF4-FFF2-40B4-BE49-F238E27FC236}">
                    <a16:creationId xmlns:a16="http://schemas.microsoft.com/office/drawing/2014/main" id="{35B41B2C-0100-4384-9FB5-07BBBF6450E3}"/>
                  </a:ext>
                </a:extLst>
              </p:cNvPr>
              <p:cNvSpPr/>
              <p:nvPr/>
            </p:nvSpPr>
            <p:spPr>
              <a:xfrm>
                <a:off x="7104108" y="3171786"/>
                <a:ext cx="254277" cy="204803"/>
              </a:xfrm>
              <a:prstGeom prst="ellipse">
                <a:avLst/>
              </a:prstGeom>
              <a:gradFill flip="none" rotWithShape="1">
                <a:gsLst>
                  <a:gs pos="81000">
                    <a:srgbClr val="006E96"/>
                  </a:gs>
                  <a:gs pos="100000">
                    <a:srgbClr val="006E96">
                      <a:lumMod val="50000"/>
                    </a:srgbClr>
                  </a:gs>
                  <a:gs pos="0">
                    <a:srgbClr val="006E96">
                      <a:lumMod val="60000"/>
                      <a:lumOff val="40000"/>
                    </a:srgbClr>
                  </a:gs>
                </a:gsLst>
                <a:path path="circle">
                  <a:fillToRect l="100000" b="100000"/>
                </a:path>
                <a:tileRect t="-100000" r="-100000"/>
              </a:gradFill>
              <a:ln w="12700" cap="flat" cmpd="sng" algn="ctr">
                <a:solidFill>
                  <a:srgbClr val="006E96">
                    <a:lumMod val="50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grpSp>
      </p:grpSp>
      <p:grpSp>
        <p:nvGrpSpPr>
          <p:cNvPr id="2971" name="Group 2970">
            <a:extLst>
              <a:ext uri="{FF2B5EF4-FFF2-40B4-BE49-F238E27FC236}">
                <a16:creationId xmlns:a16="http://schemas.microsoft.com/office/drawing/2014/main" id="{340E89BD-DE62-4E6E-A92C-05B1417CF9B4}"/>
              </a:ext>
            </a:extLst>
          </p:cNvPr>
          <p:cNvGrpSpPr/>
          <p:nvPr/>
        </p:nvGrpSpPr>
        <p:grpSpPr>
          <a:xfrm>
            <a:off x="5313085" y="2689468"/>
            <a:ext cx="343118" cy="1122701"/>
            <a:chOff x="7212164" y="3106122"/>
            <a:chExt cx="609988" cy="1995913"/>
          </a:xfrm>
        </p:grpSpPr>
        <p:grpSp>
          <p:nvGrpSpPr>
            <p:cNvPr id="2972" name="Group 2971">
              <a:extLst>
                <a:ext uri="{FF2B5EF4-FFF2-40B4-BE49-F238E27FC236}">
                  <a16:creationId xmlns:a16="http://schemas.microsoft.com/office/drawing/2014/main" id="{610DDF42-8FC1-4D18-9183-76FEBBD87A32}"/>
                </a:ext>
              </a:extLst>
            </p:cNvPr>
            <p:cNvGrpSpPr/>
            <p:nvPr/>
          </p:nvGrpSpPr>
          <p:grpSpPr>
            <a:xfrm>
              <a:off x="7212164" y="3106122"/>
              <a:ext cx="301306" cy="1995913"/>
              <a:chOff x="7104108" y="3171786"/>
              <a:chExt cx="301306" cy="1995913"/>
            </a:xfrm>
          </p:grpSpPr>
          <p:cxnSp>
            <p:nvCxnSpPr>
              <p:cNvPr id="2977" name="Straight Connector 2976">
                <a:extLst>
                  <a:ext uri="{FF2B5EF4-FFF2-40B4-BE49-F238E27FC236}">
                    <a16:creationId xmlns:a16="http://schemas.microsoft.com/office/drawing/2014/main" id="{52C6038A-B83E-46A1-9C49-CEDACF78D5FE}"/>
                  </a:ext>
                </a:extLst>
              </p:cNvPr>
              <p:cNvCxnSpPr>
                <a:cxnSpLocks/>
              </p:cNvCxnSpPr>
              <p:nvPr/>
            </p:nvCxnSpPr>
            <p:spPr>
              <a:xfrm>
                <a:off x="7310338" y="3323765"/>
                <a:ext cx="0" cy="1337442"/>
              </a:xfrm>
              <a:prstGeom prst="line">
                <a:avLst/>
              </a:prstGeom>
              <a:noFill/>
              <a:ln w="57150" cap="flat" cmpd="sng" algn="ctr">
                <a:solidFill>
                  <a:srgbClr val="F2CC66"/>
                </a:solidFill>
                <a:prstDash val="solid"/>
                <a:miter lim="800000"/>
              </a:ln>
              <a:effectLst/>
            </p:spPr>
          </p:cxnSp>
          <p:sp>
            <p:nvSpPr>
              <p:cNvPr id="2978" name="Oval 2977">
                <a:extLst>
                  <a:ext uri="{FF2B5EF4-FFF2-40B4-BE49-F238E27FC236}">
                    <a16:creationId xmlns:a16="http://schemas.microsoft.com/office/drawing/2014/main" id="{757C9190-BD8C-43AD-942B-29B24D949719}"/>
                  </a:ext>
                </a:extLst>
              </p:cNvPr>
              <p:cNvSpPr/>
              <p:nvPr/>
            </p:nvSpPr>
            <p:spPr>
              <a:xfrm>
                <a:off x="7104108" y="3171786"/>
                <a:ext cx="254277" cy="204803"/>
              </a:xfrm>
              <a:prstGeom prst="ellipse">
                <a:avLst/>
              </a:prstGeom>
              <a:gradFill flip="none" rotWithShape="1">
                <a:gsLst>
                  <a:gs pos="75000">
                    <a:srgbClr val="F0C040"/>
                  </a:gs>
                  <a:gs pos="50000">
                    <a:srgbClr val="F5D580"/>
                  </a:gs>
                  <a:gs pos="100000">
                    <a:srgbClr val="EAAA00"/>
                  </a:gs>
                  <a:gs pos="0">
                    <a:srgbClr val="FFFFFF"/>
                  </a:gs>
                </a:gsLst>
                <a:path path="circle">
                  <a:fillToRect l="100000" b="100000"/>
                </a:path>
                <a:tileRect t="-100000" r="-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sp>
            <p:nvSpPr>
              <p:cNvPr id="2979" name="Oval 2978">
                <a:extLst>
                  <a:ext uri="{FF2B5EF4-FFF2-40B4-BE49-F238E27FC236}">
                    <a16:creationId xmlns:a16="http://schemas.microsoft.com/office/drawing/2014/main" id="{E93BF4A4-8F46-430D-BB75-5DEEFAFFAD6E}"/>
                  </a:ext>
                </a:extLst>
              </p:cNvPr>
              <p:cNvSpPr/>
              <p:nvPr/>
            </p:nvSpPr>
            <p:spPr>
              <a:xfrm>
                <a:off x="7221001" y="4381833"/>
                <a:ext cx="184413" cy="785866"/>
              </a:xfrm>
              <a:prstGeom prst="ellipse">
                <a:avLst/>
              </a:prstGeom>
              <a:gradFill flip="none" rotWithShape="1">
                <a:gsLst>
                  <a:gs pos="75000">
                    <a:srgbClr val="F0C040"/>
                  </a:gs>
                  <a:gs pos="50000">
                    <a:srgbClr val="F5D580"/>
                  </a:gs>
                  <a:gs pos="100000">
                    <a:srgbClr val="EAAA00"/>
                  </a:gs>
                  <a:gs pos="0">
                    <a:srgbClr val="FFFFFF"/>
                  </a:gs>
                </a:gsLst>
                <a:path path="circle">
                  <a:fillToRect l="100000" b="100000"/>
                </a:path>
                <a:tileRect t="-100000" r="-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grpSp>
        <p:grpSp>
          <p:nvGrpSpPr>
            <p:cNvPr id="2973" name="Group 2972">
              <a:extLst>
                <a:ext uri="{FF2B5EF4-FFF2-40B4-BE49-F238E27FC236}">
                  <a16:creationId xmlns:a16="http://schemas.microsoft.com/office/drawing/2014/main" id="{07E9E0AF-7593-4EFC-AA29-63E8F5D8E536}"/>
                </a:ext>
              </a:extLst>
            </p:cNvPr>
            <p:cNvGrpSpPr/>
            <p:nvPr/>
          </p:nvGrpSpPr>
          <p:grpSpPr>
            <a:xfrm flipH="1">
              <a:off x="7520846" y="3106122"/>
              <a:ext cx="301306" cy="1995913"/>
              <a:chOff x="7104108" y="3171786"/>
              <a:chExt cx="301306" cy="1995913"/>
            </a:xfrm>
          </p:grpSpPr>
          <p:cxnSp>
            <p:nvCxnSpPr>
              <p:cNvPr id="2974" name="Straight Connector 2973">
                <a:extLst>
                  <a:ext uri="{FF2B5EF4-FFF2-40B4-BE49-F238E27FC236}">
                    <a16:creationId xmlns:a16="http://schemas.microsoft.com/office/drawing/2014/main" id="{62316884-5D68-43D5-B4A6-02A55ABFA140}"/>
                  </a:ext>
                </a:extLst>
              </p:cNvPr>
              <p:cNvCxnSpPr>
                <a:cxnSpLocks/>
              </p:cNvCxnSpPr>
              <p:nvPr/>
            </p:nvCxnSpPr>
            <p:spPr>
              <a:xfrm>
                <a:off x="7310338" y="3323765"/>
                <a:ext cx="2870" cy="1337442"/>
              </a:xfrm>
              <a:prstGeom prst="line">
                <a:avLst/>
              </a:prstGeom>
              <a:noFill/>
              <a:ln w="57150" cap="flat" cmpd="sng" algn="ctr">
                <a:solidFill>
                  <a:srgbClr val="F2CC66"/>
                </a:solidFill>
                <a:prstDash val="solid"/>
                <a:miter lim="800000"/>
              </a:ln>
              <a:effectLst/>
            </p:spPr>
          </p:cxnSp>
          <p:sp>
            <p:nvSpPr>
              <p:cNvPr id="2975" name="Oval 2974">
                <a:extLst>
                  <a:ext uri="{FF2B5EF4-FFF2-40B4-BE49-F238E27FC236}">
                    <a16:creationId xmlns:a16="http://schemas.microsoft.com/office/drawing/2014/main" id="{8C09A54C-5DD9-4C90-8566-5032878276B6}"/>
                  </a:ext>
                </a:extLst>
              </p:cNvPr>
              <p:cNvSpPr/>
              <p:nvPr/>
            </p:nvSpPr>
            <p:spPr>
              <a:xfrm>
                <a:off x="7104108" y="3171786"/>
                <a:ext cx="254277" cy="204803"/>
              </a:xfrm>
              <a:prstGeom prst="ellipse">
                <a:avLst/>
              </a:prstGeom>
              <a:gradFill flip="none" rotWithShape="1">
                <a:gsLst>
                  <a:gs pos="75000">
                    <a:srgbClr val="F0C040"/>
                  </a:gs>
                  <a:gs pos="50000">
                    <a:srgbClr val="F5D580"/>
                  </a:gs>
                  <a:gs pos="100000">
                    <a:srgbClr val="EAAA00"/>
                  </a:gs>
                  <a:gs pos="0">
                    <a:srgbClr val="FFFFFF"/>
                  </a:gs>
                </a:gsLst>
                <a:path path="circle">
                  <a:fillToRect l="100000" b="100000"/>
                </a:path>
                <a:tileRect t="-100000" r="-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sp>
            <p:nvSpPr>
              <p:cNvPr id="2976" name="Oval 2975">
                <a:extLst>
                  <a:ext uri="{FF2B5EF4-FFF2-40B4-BE49-F238E27FC236}">
                    <a16:creationId xmlns:a16="http://schemas.microsoft.com/office/drawing/2014/main" id="{FB6280E8-9828-4F91-844B-B35A32DB56CE}"/>
                  </a:ext>
                </a:extLst>
              </p:cNvPr>
              <p:cNvSpPr/>
              <p:nvPr/>
            </p:nvSpPr>
            <p:spPr>
              <a:xfrm>
                <a:off x="7221001" y="4381833"/>
                <a:ext cx="184413" cy="785866"/>
              </a:xfrm>
              <a:prstGeom prst="ellipse">
                <a:avLst/>
              </a:prstGeom>
              <a:gradFill flip="none" rotWithShape="1">
                <a:gsLst>
                  <a:gs pos="75000">
                    <a:srgbClr val="F0C040"/>
                  </a:gs>
                  <a:gs pos="50000">
                    <a:srgbClr val="F5D580"/>
                  </a:gs>
                  <a:gs pos="100000">
                    <a:srgbClr val="EAAA00"/>
                  </a:gs>
                  <a:gs pos="0">
                    <a:srgbClr val="FFFFFF"/>
                  </a:gs>
                </a:gsLst>
                <a:path path="circle">
                  <a:fillToRect l="100000" b="100000"/>
                </a:path>
                <a:tileRect t="-100000" r="-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GB" sz="788" kern="0" dirty="0" err="1">
                  <a:solidFill>
                    <a:srgbClr val="FFFFFF"/>
                  </a:solidFill>
                  <a:latin typeface="Gilroy Office"/>
                </a:endParaRPr>
              </a:p>
            </p:txBody>
          </p:sp>
        </p:grpSp>
      </p:grpSp>
      <p:sp>
        <p:nvSpPr>
          <p:cNvPr id="2980" name="TextBox 2979">
            <a:extLst>
              <a:ext uri="{FF2B5EF4-FFF2-40B4-BE49-F238E27FC236}">
                <a16:creationId xmlns:a16="http://schemas.microsoft.com/office/drawing/2014/main" id="{0042E1BD-E1D3-4F69-B687-A3286A36730C}"/>
              </a:ext>
            </a:extLst>
          </p:cNvPr>
          <p:cNvSpPr txBox="1"/>
          <p:nvPr/>
        </p:nvSpPr>
        <p:spPr>
          <a:xfrm>
            <a:off x="1601635" y="2198284"/>
            <a:ext cx="688577" cy="363561"/>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IL-2, IL-4,</a:t>
            </a:r>
          </a:p>
          <a:p>
            <a:pPr algn="ctr" defTabSz="514350">
              <a:defRPr/>
            </a:pPr>
            <a:r>
              <a:rPr lang="en-GB" sz="675" kern="0" dirty="0">
                <a:solidFill>
                  <a:srgbClr val="000000"/>
                </a:solidFill>
                <a:latin typeface="Gilroy Office"/>
              </a:rPr>
              <a:t>IL-7, IL-9,</a:t>
            </a:r>
          </a:p>
          <a:p>
            <a:pPr algn="ctr" defTabSz="514350">
              <a:defRPr/>
            </a:pPr>
            <a:r>
              <a:rPr lang="en-GB" sz="675" kern="0" dirty="0">
                <a:solidFill>
                  <a:srgbClr val="000000"/>
                </a:solidFill>
                <a:latin typeface="Gilroy Office"/>
              </a:rPr>
              <a:t>IL-15, and IL-21</a:t>
            </a:r>
          </a:p>
        </p:txBody>
      </p:sp>
      <p:sp>
        <p:nvSpPr>
          <p:cNvPr id="2981" name="TextBox 2980">
            <a:extLst>
              <a:ext uri="{FF2B5EF4-FFF2-40B4-BE49-F238E27FC236}">
                <a16:creationId xmlns:a16="http://schemas.microsoft.com/office/drawing/2014/main" id="{803C711F-FF60-48EE-946B-FAE11DA382EF}"/>
              </a:ext>
            </a:extLst>
          </p:cNvPr>
          <p:cNvSpPr txBox="1"/>
          <p:nvPr/>
        </p:nvSpPr>
        <p:spPr>
          <a:xfrm>
            <a:off x="2311263" y="2294874"/>
            <a:ext cx="319984"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IL-4, </a:t>
            </a:r>
            <a:br>
              <a:rPr lang="en-GB" sz="675" kern="0" dirty="0">
                <a:solidFill>
                  <a:srgbClr val="000000"/>
                </a:solidFill>
                <a:latin typeface="Gilroy Office"/>
              </a:rPr>
            </a:br>
            <a:r>
              <a:rPr lang="en-GB" sz="675" kern="0" dirty="0">
                <a:solidFill>
                  <a:srgbClr val="000000"/>
                </a:solidFill>
                <a:latin typeface="Gilroy Office"/>
              </a:rPr>
              <a:t>IL-13</a:t>
            </a:r>
          </a:p>
        </p:txBody>
      </p:sp>
      <p:sp>
        <p:nvSpPr>
          <p:cNvPr id="2982" name="TextBox 2981">
            <a:extLst>
              <a:ext uri="{FF2B5EF4-FFF2-40B4-BE49-F238E27FC236}">
                <a16:creationId xmlns:a16="http://schemas.microsoft.com/office/drawing/2014/main" id="{F7DC7526-A569-406B-9F40-8351B6F950BA}"/>
              </a:ext>
            </a:extLst>
          </p:cNvPr>
          <p:cNvSpPr txBox="1"/>
          <p:nvPr/>
        </p:nvSpPr>
        <p:spPr>
          <a:xfrm>
            <a:off x="2792035" y="2366188"/>
            <a:ext cx="518162"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IL-3, IL-5, and GM-CSF</a:t>
            </a:r>
          </a:p>
        </p:txBody>
      </p:sp>
      <p:sp>
        <p:nvSpPr>
          <p:cNvPr id="2983" name="TextBox 2982">
            <a:extLst>
              <a:ext uri="{FF2B5EF4-FFF2-40B4-BE49-F238E27FC236}">
                <a16:creationId xmlns:a16="http://schemas.microsoft.com/office/drawing/2014/main" id="{299057B3-8739-48CA-A4C3-7DD1BCF15CF4}"/>
              </a:ext>
            </a:extLst>
          </p:cNvPr>
          <p:cNvSpPr txBox="1"/>
          <p:nvPr/>
        </p:nvSpPr>
        <p:spPr>
          <a:xfrm>
            <a:off x="4059567" y="2258135"/>
            <a:ext cx="518162"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IL-6, IL-11, LIF, and OSM</a:t>
            </a:r>
          </a:p>
        </p:txBody>
      </p:sp>
      <p:sp>
        <p:nvSpPr>
          <p:cNvPr id="2984" name="TextBox 2983">
            <a:extLst>
              <a:ext uri="{FF2B5EF4-FFF2-40B4-BE49-F238E27FC236}">
                <a16:creationId xmlns:a16="http://schemas.microsoft.com/office/drawing/2014/main" id="{6B8D0510-D5EB-4A78-B743-1F32CD7004FE}"/>
              </a:ext>
            </a:extLst>
          </p:cNvPr>
          <p:cNvSpPr txBox="1"/>
          <p:nvPr/>
        </p:nvSpPr>
        <p:spPr>
          <a:xfrm>
            <a:off x="4722665" y="2444947"/>
            <a:ext cx="397235"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IL-12 and IL-23</a:t>
            </a:r>
          </a:p>
        </p:txBody>
      </p:sp>
      <p:sp>
        <p:nvSpPr>
          <p:cNvPr id="2985" name="TextBox 2984">
            <a:extLst>
              <a:ext uri="{FF2B5EF4-FFF2-40B4-BE49-F238E27FC236}">
                <a16:creationId xmlns:a16="http://schemas.microsoft.com/office/drawing/2014/main" id="{6CBDBC1A-F37D-453F-9B6C-05AC141CE222}"/>
              </a:ext>
            </a:extLst>
          </p:cNvPr>
          <p:cNvSpPr txBox="1"/>
          <p:nvPr/>
        </p:nvSpPr>
        <p:spPr>
          <a:xfrm>
            <a:off x="5820717" y="2444947"/>
            <a:ext cx="535715"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IL-19, IL-20, and IL-22</a:t>
            </a:r>
          </a:p>
        </p:txBody>
      </p:sp>
      <p:sp>
        <p:nvSpPr>
          <p:cNvPr id="2986" name="TextBox 2985">
            <a:extLst>
              <a:ext uri="{FF2B5EF4-FFF2-40B4-BE49-F238E27FC236}">
                <a16:creationId xmlns:a16="http://schemas.microsoft.com/office/drawing/2014/main" id="{44EADF37-E21C-48A7-89CB-873E9A61A819}"/>
              </a:ext>
            </a:extLst>
          </p:cNvPr>
          <p:cNvSpPr txBox="1"/>
          <p:nvPr/>
        </p:nvSpPr>
        <p:spPr>
          <a:xfrm>
            <a:off x="5293192" y="2536321"/>
            <a:ext cx="397235"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IL-10</a:t>
            </a:r>
          </a:p>
        </p:txBody>
      </p:sp>
      <p:sp>
        <p:nvSpPr>
          <p:cNvPr id="2987" name="TextBox 2986">
            <a:extLst>
              <a:ext uri="{FF2B5EF4-FFF2-40B4-BE49-F238E27FC236}">
                <a16:creationId xmlns:a16="http://schemas.microsoft.com/office/drawing/2014/main" id="{55D95440-C47A-4E64-99F9-41A03EE97463}"/>
              </a:ext>
            </a:extLst>
          </p:cNvPr>
          <p:cNvSpPr txBox="1"/>
          <p:nvPr/>
        </p:nvSpPr>
        <p:spPr>
          <a:xfrm>
            <a:off x="7145898" y="2536321"/>
            <a:ext cx="397235"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IFN</a:t>
            </a:r>
            <a:r>
              <a:rPr lang="el-GR" sz="675" kern="0" dirty="0">
                <a:solidFill>
                  <a:srgbClr val="000000"/>
                </a:solidFill>
              </a:rPr>
              <a:t>γ </a:t>
            </a:r>
            <a:endParaRPr lang="en-GB" sz="675" kern="0" dirty="0">
              <a:solidFill>
                <a:srgbClr val="000000"/>
              </a:solidFill>
              <a:latin typeface="Gilroy Office"/>
            </a:endParaRPr>
          </a:p>
        </p:txBody>
      </p:sp>
      <p:sp>
        <p:nvSpPr>
          <p:cNvPr id="2988" name="TextBox 2987">
            <a:extLst>
              <a:ext uri="{FF2B5EF4-FFF2-40B4-BE49-F238E27FC236}">
                <a16:creationId xmlns:a16="http://schemas.microsoft.com/office/drawing/2014/main" id="{76295009-ECDC-4EEB-AC3C-5818BDF093C4}"/>
              </a:ext>
            </a:extLst>
          </p:cNvPr>
          <p:cNvSpPr txBox="1"/>
          <p:nvPr/>
        </p:nvSpPr>
        <p:spPr>
          <a:xfrm>
            <a:off x="6483522" y="2364356"/>
            <a:ext cx="397235" cy="124389"/>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IFN</a:t>
            </a:r>
            <a:r>
              <a:rPr lang="el-GR" sz="675" kern="0" dirty="0">
                <a:solidFill>
                  <a:srgbClr val="000000"/>
                </a:solidFill>
              </a:rPr>
              <a:t>α</a:t>
            </a:r>
            <a:r>
              <a:rPr lang="en-GB" sz="675" kern="0" dirty="0">
                <a:solidFill>
                  <a:srgbClr val="000000"/>
                </a:solidFill>
                <a:latin typeface="Gilroy Office"/>
              </a:rPr>
              <a:t> and IFN</a:t>
            </a:r>
            <a:r>
              <a:rPr lang="el-GR" sz="675" kern="0" dirty="0">
                <a:solidFill>
                  <a:srgbClr val="000000"/>
                </a:solidFill>
              </a:rPr>
              <a:t>β </a:t>
            </a:r>
            <a:endParaRPr lang="en-GB" sz="675" kern="0" dirty="0">
              <a:solidFill>
                <a:srgbClr val="000000"/>
              </a:solidFill>
              <a:latin typeface="Gilroy Office"/>
            </a:endParaRPr>
          </a:p>
        </p:txBody>
      </p:sp>
      <p:sp>
        <p:nvSpPr>
          <p:cNvPr id="2989" name="TextBox 2988">
            <a:extLst>
              <a:ext uri="{FF2B5EF4-FFF2-40B4-BE49-F238E27FC236}">
                <a16:creationId xmlns:a16="http://schemas.microsoft.com/office/drawing/2014/main" id="{8D1CEF07-0B0D-4730-ABCB-0F2631BC86EE}"/>
              </a:ext>
            </a:extLst>
          </p:cNvPr>
          <p:cNvSpPr txBox="1"/>
          <p:nvPr/>
        </p:nvSpPr>
        <p:spPr>
          <a:xfrm>
            <a:off x="3444274" y="2277782"/>
            <a:ext cx="459815" cy="301204"/>
          </a:xfrm>
          <a:prstGeom prst="rect">
            <a:avLst/>
          </a:prstGeom>
          <a:noFill/>
        </p:spPr>
        <p:txBody>
          <a:bodyPr wrap="square" lIns="0" tIns="0" rIns="0" bIns="0" rtlCol="0" anchor="ctr">
            <a:noAutofit/>
          </a:bodyPr>
          <a:lstStyle/>
          <a:p>
            <a:pPr algn="ctr" defTabSz="514350">
              <a:defRPr/>
            </a:pPr>
            <a:r>
              <a:rPr lang="en-GB" sz="675" kern="0" dirty="0">
                <a:solidFill>
                  <a:srgbClr val="000000"/>
                </a:solidFill>
                <a:latin typeface="Gilroy Office"/>
              </a:rPr>
              <a:t>EPO, TPO, G-CSF, GH, and leptin</a:t>
            </a:r>
          </a:p>
        </p:txBody>
      </p:sp>
      <p:grpSp>
        <p:nvGrpSpPr>
          <p:cNvPr id="2990" name="Group 2989">
            <a:extLst>
              <a:ext uri="{FF2B5EF4-FFF2-40B4-BE49-F238E27FC236}">
                <a16:creationId xmlns:a16="http://schemas.microsoft.com/office/drawing/2014/main" id="{61E7BEE5-1657-49D9-B5A0-20B8484EA6B6}"/>
              </a:ext>
            </a:extLst>
          </p:cNvPr>
          <p:cNvGrpSpPr/>
          <p:nvPr/>
        </p:nvGrpSpPr>
        <p:grpSpPr>
          <a:xfrm>
            <a:off x="4155100" y="2460496"/>
            <a:ext cx="310073" cy="938414"/>
            <a:chOff x="5153524" y="2699061"/>
            <a:chExt cx="551241" cy="1668292"/>
          </a:xfrm>
        </p:grpSpPr>
        <p:sp>
          <p:nvSpPr>
            <p:cNvPr id="2991" name="Freeform: Shape 2990">
              <a:extLst>
                <a:ext uri="{FF2B5EF4-FFF2-40B4-BE49-F238E27FC236}">
                  <a16:creationId xmlns:a16="http://schemas.microsoft.com/office/drawing/2014/main" id="{A2EEB1C6-C1D7-40C1-8F81-F4D9CC76F436}"/>
                </a:ext>
              </a:extLst>
            </p:cNvPr>
            <p:cNvSpPr/>
            <p:nvPr/>
          </p:nvSpPr>
          <p:spPr>
            <a:xfrm>
              <a:off x="5194273" y="3376589"/>
              <a:ext cx="94343" cy="664613"/>
            </a:xfrm>
            <a:custGeom>
              <a:avLst/>
              <a:gdLst>
                <a:gd name="connsiteX0" fmla="*/ 62447 w 99161"/>
                <a:gd name="connsiteY0" fmla="*/ 0 h 664613"/>
                <a:gd name="connsiteX1" fmla="*/ 98130 w 99161"/>
                <a:gd name="connsiteY1" fmla="*/ 102591 h 664613"/>
                <a:gd name="connsiteX2" fmla="*/ 26763 w 99161"/>
                <a:gd name="connsiteY2" fmla="*/ 173959 h 664613"/>
                <a:gd name="connsiteX3" fmla="*/ 71368 w 99161"/>
                <a:gd name="connsiteY3" fmla="*/ 334537 h 664613"/>
                <a:gd name="connsiteX4" fmla="*/ 0 w 99161"/>
                <a:gd name="connsiteY4" fmla="*/ 410365 h 664613"/>
                <a:gd name="connsiteX5" fmla="*/ 71368 w 99161"/>
                <a:gd name="connsiteY5" fmla="*/ 575403 h 664613"/>
                <a:gd name="connsiteX6" fmla="*/ 13381 w 99161"/>
                <a:gd name="connsiteY6" fmla="*/ 664613 h 664613"/>
                <a:gd name="connsiteX0" fmla="*/ 62447 w 99503"/>
                <a:gd name="connsiteY0" fmla="*/ 0 h 664613"/>
                <a:gd name="connsiteX1" fmla="*/ 98130 w 99503"/>
                <a:gd name="connsiteY1" fmla="*/ 102591 h 664613"/>
                <a:gd name="connsiteX2" fmla="*/ 19619 w 99503"/>
                <a:gd name="connsiteY2" fmla="*/ 183484 h 664613"/>
                <a:gd name="connsiteX3" fmla="*/ 71368 w 99503"/>
                <a:gd name="connsiteY3" fmla="*/ 334537 h 664613"/>
                <a:gd name="connsiteX4" fmla="*/ 0 w 99503"/>
                <a:gd name="connsiteY4" fmla="*/ 410365 h 664613"/>
                <a:gd name="connsiteX5" fmla="*/ 71368 w 99503"/>
                <a:gd name="connsiteY5" fmla="*/ 575403 h 664613"/>
                <a:gd name="connsiteX6" fmla="*/ 13381 w 99503"/>
                <a:gd name="connsiteY6" fmla="*/ 664613 h 664613"/>
                <a:gd name="connsiteX0" fmla="*/ 62447 w 84458"/>
                <a:gd name="connsiteY0" fmla="*/ 0 h 664613"/>
                <a:gd name="connsiteX1" fmla="*/ 81462 w 84458"/>
                <a:gd name="connsiteY1" fmla="*/ 97828 h 664613"/>
                <a:gd name="connsiteX2" fmla="*/ 19619 w 84458"/>
                <a:gd name="connsiteY2" fmla="*/ 183484 h 664613"/>
                <a:gd name="connsiteX3" fmla="*/ 71368 w 84458"/>
                <a:gd name="connsiteY3" fmla="*/ 334537 h 664613"/>
                <a:gd name="connsiteX4" fmla="*/ 0 w 84458"/>
                <a:gd name="connsiteY4" fmla="*/ 410365 h 664613"/>
                <a:gd name="connsiteX5" fmla="*/ 71368 w 84458"/>
                <a:gd name="connsiteY5" fmla="*/ 575403 h 664613"/>
                <a:gd name="connsiteX6" fmla="*/ 13381 w 84458"/>
                <a:gd name="connsiteY6" fmla="*/ 664613 h 664613"/>
                <a:gd name="connsiteX0" fmla="*/ 62447 w 84803"/>
                <a:gd name="connsiteY0" fmla="*/ 0 h 664613"/>
                <a:gd name="connsiteX1" fmla="*/ 81462 w 84803"/>
                <a:gd name="connsiteY1" fmla="*/ 97828 h 664613"/>
                <a:gd name="connsiteX2" fmla="*/ 14857 w 84803"/>
                <a:gd name="connsiteY2" fmla="*/ 200152 h 664613"/>
                <a:gd name="connsiteX3" fmla="*/ 71368 w 84803"/>
                <a:gd name="connsiteY3" fmla="*/ 334537 h 664613"/>
                <a:gd name="connsiteX4" fmla="*/ 0 w 84803"/>
                <a:gd name="connsiteY4" fmla="*/ 410365 h 664613"/>
                <a:gd name="connsiteX5" fmla="*/ 71368 w 84803"/>
                <a:gd name="connsiteY5" fmla="*/ 575403 h 664613"/>
                <a:gd name="connsiteX6" fmla="*/ 13381 w 84803"/>
                <a:gd name="connsiteY6" fmla="*/ 664613 h 664613"/>
                <a:gd name="connsiteX0" fmla="*/ 71972 w 94328"/>
                <a:gd name="connsiteY0" fmla="*/ 0 h 664613"/>
                <a:gd name="connsiteX1" fmla="*/ 90987 w 94328"/>
                <a:gd name="connsiteY1" fmla="*/ 97828 h 664613"/>
                <a:gd name="connsiteX2" fmla="*/ 24382 w 94328"/>
                <a:gd name="connsiteY2" fmla="*/ 200152 h 664613"/>
                <a:gd name="connsiteX3" fmla="*/ 80893 w 94328"/>
                <a:gd name="connsiteY3" fmla="*/ 334537 h 664613"/>
                <a:gd name="connsiteX4" fmla="*/ 0 w 94328"/>
                <a:gd name="connsiteY4" fmla="*/ 438940 h 664613"/>
                <a:gd name="connsiteX5" fmla="*/ 80893 w 94328"/>
                <a:gd name="connsiteY5" fmla="*/ 575403 h 664613"/>
                <a:gd name="connsiteX6" fmla="*/ 22906 w 94328"/>
                <a:gd name="connsiteY6" fmla="*/ 664613 h 664613"/>
                <a:gd name="connsiteX0" fmla="*/ 72035 w 94391"/>
                <a:gd name="connsiteY0" fmla="*/ 0 h 664613"/>
                <a:gd name="connsiteX1" fmla="*/ 91050 w 94391"/>
                <a:gd name="connsiteY1" fmla="*/ 97828 h 664613"/>
                <a:gd name="connsiteX2" fmla="*/ 24445 w 94391"/>
                <a:gd name="connsiteY2" fmla="*/ 200152 h 664613"/>
                <a:gd name="connsiteX3" fmla="*/ 66669 w 94391"/>
                <a:gd name="connsiteY3" fmla="*/ 334537 h 664613"/>
                <a:gd name="connsiteX4" fmla="*/ 63 w 94391"/>
                <a:gd name="connsiteY4" fmla="*/ 438940 h 664613"/>
                <a:gd name="connsiteX5" fmla="*/ 80956 w 94391"/>
                <a:gd name="connsiteY5" fmla="*/ 575403 h 664613"/>
                <a:gd name="connsiteX6" fmla="*/ 22969 w 94391"/>
                <a:gd name="connsiteY6" fmla="*/ 664613 h 664613"/>
                <a:gd name="connsiteX0" fmla="*/ 71987 w 94343"/>
                <a:gd name="connsiteY0" fmla="*/ 0 h 664613"/>
                <a:gd name="connsiteX1" fmla="*/ 91002 w 94343"/>
                <a:gd name="connsiteY1" fmla="*/ 97828 h 664613"/>
                <a:gd name="connsiteX2" fmla="*/ 24397 w 94343"/>
                <a:gd name="connsiteY2" fmla="*/ 200152 h 664613"/>
                <a:gd name="connsiteX3" fmla="*/ 73765 w 94343"/>
                <a:gd name="connsiteY3" fmla="*/ 334537 h 664613"/>
                <a:gd name="connsiteX4" fmla="*/ 15 w 94343"/>
                <a:gd name="connsiteY4" fmla="*/ 438940 h 664613"/>
                <a:gd name="connsiteX5" fmla="*/ 80908 w 94343"/>
                <a:gd name="connsiteY5" fmla="*/ 575403 h 664613"/>
                <a:gd name="connsiteX6" fmla="*/ 22921 w 94343"/>
                <a:gd name="connsiteY6" fmla="*/ 664613 h 66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43" h="664613">
                  <a:moveTo>
                    <a:pt x="71987" y="0"/>
                  </a:moveTo>
                  <a:cubicBezTo>
                    <a:pt x="92802" y="36799"/>
                    <a:pt x="98934" y="64469"/>
                    <a:pt x="91002" y="97828"/>
                  </a:cubicBezTo>
                  <a:cubicBezTo>
                    <a:pt x="83070" y="131187"/>
                    <a:pt x="27270" y="160701"/>
                    <a:pt x="24397" y="200152"/>
                  </a:cubicBezTo>
                  <a:cubicBezTo>
                    <a:pt x="21524" y="239603"/>
                    <a:pt x="77829" y="294739"/>
                    <a:pt x="73765" y="334537"/>
                  </a:cubicBezTo>
                  <a:cubicBezTo>
                    <a:pt x="69701" y="374335"/>
                    <a:pt x="-1176" y="398796"/>
                    <a:pt x="15" y="438940"/>
                  </a:cubicBezTo>
                  <a:cubicBezTo>
                    <a:pt x="1206" y="479084"/>
                    <a:pt x="78678" y="533028"/>
                    <a:pt x="80908" y="575403"/>
                  </a:cubicBezTo>
                  <a:cubicBezTo>
                    <a:pt x="83138" y="617778"/>
                    <a:pt x="53029" y="641195"/>
                    <a:pt x="22921" y="664613"/>
                  </a:cubicBezTo>
                </a:path>
              </a:pathLst>
            </a:custGeom>
            <a:noFill/>
            <a:ln w="12700" cap="flat" cmpd="sng" algn="ctr">
              <a:solidFill>
                <a:srgbClr val="C04E00"/>
              </a:solidFill>
              <a:prstDash val="solid"/>
              <a:miter lim="800000"/>
            </a:ln>
            <a:effectLst/>
          </p:spPr>
          <p:txBody>
            <a:bodyPr rtlCol="0" anchor="ctr"/>
            <a:lstStyle/>
            <a:p>
              <a:pPr algn="ctr" defTabSz="514350">
                <a:defRPr/>
              </a:pPr>
              <a:endParaRPr lang="en-GB" sz="1013" kern="0">
                <a:solidFill>
                  <a:srgbClr val="FFFFFF"/>
                </a:solidFill>
                <a:latin typeface="Gilroy Office"/>
              </a:endParaRPr>
            </a:p>
          </p:txBody>
        </p:sp>
        <p:grpSp>
          <p:nvGrpSpPr>
            <p:cNvPr id="2992" name="Group 2991">
              <a:extLst>
                <a:ext uri="{FF2B5EF4-FFF2-40B4-BE49-F238E27FC236}">
                  <a16:creationId xmlns:a16="http://schemas.microsoft.com/office/drawing/2014/main" id="{ABA92F26-3003-4C5D-8151-EA605979AF3F}"/>
                </a:ext>
              </a:extLst>
            </p:cNvPr>
            <p:cNvGrpSpPr/>
            <p:nvPr/>
          </p:nvGrpSpPr>
          <p:grpSpPr>
            <a:xfrm>
              <a:off x="5153524" y="2699061"/>
              <a:ext cx="361374" cy="812070"/>
              <a:chOff x="5153524" y="2699061"/>
              <a:chExt cx="361374" cy="812070"/>
            </a:xfrm>
          </p:grpSpPr>
          <p:sp>
            <p:nvSpPr>
              <p:cNvPr id="3005" name="Oval 3004">
                <a:extLst>
                  <a:ext uri="{FF2B5EF4-FFF2-40B4-BE49-F238E27FC236}">
                    <a16:creationId xmlns:a16="http://schemas.microsoft.com/office/drawing/2014/main" id="{7F67F2B5-4680-4843-8884-86B9D83882AF}"/>
                  </a:ext>
                </a:extLst>
              </p:cNvPr>
              <p:cNvSpPr/>
              <p:nvPr/>
            </p:nvSpPr>
            <p:spPr>
              <a:xfrm rot="7815152">
                <a:off x="5191830" y="2966990"/>
                <a:ext cx="175733" cy="99688"/>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6" name="Oval 3005">
                <a:extLst>
                  <a:ext uri="{FF2B5EF4-FFF2-40B4-BE49-F238E27FC236}">
                    <a16:creationId xmlns:a16="http://schemas.microsoft.com/office/drawing/2014/main" id="{55AB9BA7-C87E-4783-ADA6-4C08E75EA429}"/>
                  </a:ext>
                </a:extLst>
              </p:cNvPr>
              <p:cNvSpPr/>
              <p:nvPr/>
            </p:nvSpPr>
            <p:spPr>
              <a:xfrm>
                <a:off x="5153524" y="3282603"/>
                <a:ext cx="167748"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7" name="Oval 3006">
                <a:extLst>
                  <a:ext uri="{FF2B5EF4-FFF2-40B4-BE49-F238E27FC236}">
                    <a16:creationId xmlns:a16="http://schemas.microsoft.com/office/drawing/2014/main" id="{52D8944F-48B3-465F-99DC-AF84ADE7ECDF}"/>
                  </a:ext>
                </a:extLst>
              </p:cNvPr>
              <p:cNvSpPr/>
              <p:nvPr/>
            </p:nvSpPr>
            <p:spPr>
              <a:xfrm>
                <a:off x="5153524" y="3175001"/>
                <a:ext cx="167748"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8" name="Oval 3007">
                <a:extLst>
                  <a:ext uri="{FF2B5EF4-FFF2-40B4-BE49-F238E27FC236}">
                    <a16:creationId xmlns:a16="http://schemas.microsoft.com/office/drawing/2014/main" id="{A0238200-AB9F-4711-9773-25C94F24DE52}"/>
                  </a:ext>
                </a:extLst>
              </p:cNvPr>
              <p:cNvSpPr/>
              <p:nvPr/>
            </p:nvSpPr>
            <p:spPr>
              <a:xfrm>
                <a:off x="5153524" y="3070081"/>
                <a:ext cx="167748"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9" name="Oval 3008">
                <a:extLst>
                  <a:ext uri="{FF2B5EF4-FFF2-40B4-BE49-F238E27FC236}">
                    <a16:creationId xmlns:a16="http://schemas.microsoft.com/office/drawing/2014/main" id="{6CDF7BAA-E575-48F5-A03B-06A17EB5434A}"/>
                  </a:ext>
                </a:extLst>
              </p:cNvPr>
              <p:cNvSpPr/>
              <p:nvPr/>
            </p:nvSpPr>
            <p:spPr>
              <a:xfrm rot="3193090">
                <a:off x="5204975" y="2856033"/>
                <a:ext cx="175733" cy="99688"/>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10" name="Oval 3009">
                <a:extLst>
                  <a:ext uri="{FF2B5EF4-FFF2-40B4-BE49-F238E27FC236}">
                    <a16:creationId xmlns:a16="http://schemas.microsoft.com/office/drawing/2014/main" id="{64DBC1E0-5DBF-4EE5-9C60-E42C72506FB2}"/>
                  </a:ext>
                </a:extLst>
              </p:cNvPr>
              <p:cNvSpPr/>
              <p:nvPr/>
            </p:nvSpPr>
            <p:spPr>
              <a:xfrm rot="5064125">
                <a:off x="5171155" y="2737084"/>
                <a:ext cx="175733" cy="99688"/>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11" name="Oval 3010">
                <a:extLst>
                  <a:ext uri="{FF2B5EF4-FFF2-40B4-BE49-F238E27FC236}">
                    <a16:creationId xmlns:a16="http://schemas.microsoft.com/office/drawing/2014/main" id="{5C4E769C-4E96-42CC-B25D-D2394EDB3C10}"/>
                  </a:ext>
                </a:extLst>
              </p:cNvPr>
              <p:cNvSpPr/>
              <p:nvPr/>
            </p:nvSpPr>
            <p:spPr>
              <a:xfrm rot="5400000">
                <a:off x="5336803" y="3175001"/>
                <a:ext cx="153569"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12" name="Oval 3011">
                <a:extLst>
                  <a:ext uri="{FF2B5EF4-FFF2-40B4-BE49-F238E27FC236}">
                    <a16:creationId xmlns:a16="http://schemas.microsoft.com/office/drawing/2014/main" id="{BAC35370-B4B0-46D5-ABF8-8B62651AB911}"/>
                  </a:ext>
                </a:extLst>
              </p:cNvPr>
              <p:cNvSpPr/>
              <p:nvPr/>
            </p:nvSpPr>
            <p:spPr>
              <a:xfrm rot="5400000">
                <a:off x="5370595" y="3281243"/>
                <a:ext cx="153569"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13" name="Oval 3012">
                <a:extLst>
                  <a:ext uri="{FF2B5EF4-FFF2-40B4-BE49-F238E27FC236}">
                    <a16:creationId xmlns:a16="http://schemas.microsoft.com/office/drawing/2014/main" id="{24BFC84C-18E9-4CBA-91C8-00C22176ACCB}"/>
                  </a:ext>
                </a:extLst>
              </p:cNvPr>
              <p:cNvSpPr/>
              <p:nvPr/>
            </p:nvSpPr>
            <p:spPr>
              <a:xfrm rot="5400000">
                <a:off x="5378787" y="3375021"/>
                <a:ext cx="153569"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grpSp>
        <p:sp>
          <p:nvSpPr>
            <p:cNvPr id="2993" name="Freeform: Shape 2992">
              <a:extLst>
                <a:ext uri="{FF2B5EF4-FFF2-40B4-BE49-F238E27FC236}">
                  <a16:creationId xmlns:a16="http://schemas.microsoft.com/office/drawing/2014/main" id="{4FC30EB6-AA34-48AD-A3BE-AE4A2658D94D}"/>
                </a:ext>
              </a:extLst>
            </p:cNvPr>
            <p:cNvSpPr/>
            <p:nvPr/>
          </p:nvSpPr>
          <p:spPr>
            <a:xfrm flipH="1">
              <a:off x="5559817" y="3376589"/>
              <a:ext cx="94343" cy="664613"/>
            </a:xfrm>
            <a:custGeom>
              <a:avLst/>
              <a:gdLst>
                <a:gd name="connsiteX0" fmla="*/ 62447 w 99161"/>
                <a:gd name="connsiteY0" fmla="*/ 0 h 664613"/>
                <a:gd name="connsiteX1" fmla="*/ 98130 w 99161"/>
                <a:gd name="connsiteY1" fmla="*/ 102591 h 664613"/>
                <a:gd name="connsiteX2" fmla="*/ 26763 w 99161"/>
                <a:gd name="connsiteY2" fmla="*/ 173959 h 664613"/>
                <a:gd name="connsiteX3" fmla="*/ 71368 w 99161"/>
                <a:gd name="connsiteY3" fmla="*/ 334537 h 664613"/>
                <a:gd name="connsiteX4" fmla="*/ 0 w 99161"/>
                <a:gd name="connsiteY4" fmla="*/ 410365 h 664613"/>
                <a:gd name="connsiteX5" fmla="*/ 71368 w 99161"/>
                <a:gd name="connsiteY5" fmla="*/ 575403 h 664613"/>
                <a:gd name="connsiteX6" fmla="*/ 13381 w 99161"/>
                <a:gd name="connsiteY6" fmla="*/ 664613 h 664613"/>
                <a:gd name="connsiteX0" fmla="*/ 62447 w 99503"/>
                <a:gd name="connsiteY0" fmla="*/ 0 h 664613"/>
                <a:gd name="connsiteX1" fmla="*/ 98130 w 99503"/>
                <a:gd name="connsiteY1" fmla="*/ 102591 h 664613"/>
                <a:gd name="connsiteX2" fmla="*/ 19619 w 99503"/>
                <a:gd name="connsiteY2" fmla="*/ 183484 h 664613"/>
                <a:gd name="connsiteX3" fmla="*/ 71368 w 99503"/>
                <a:gd name="connsiteY3" fmla="*/ 334537 h 664613"/>
                <a:gd name="connsiteX4" fmla="*/ 0 w 99503"/>
                <a:gd name="connsiteY4" fmla="*/ 410365 h 664613"/>
                <a:gd name="connsiteX5" fmla="*/ 71368 w 99503"/>
                <a:gd name="connsiteY5" fmla="*/ 575403 h 664613"/>
                <a:gd name="connsiteX6" fmla="*/ 13381 w 99503"/>
                <a:gd name="connsiteY6" fmla="*/ 664613 h 664613"/>
                <a:gd name="connsiteX0" fmla="*/ 62447 w 84458"/>
                <a:gd name="connsiteY0" fmla="*/ 0 h 664613"/>
                <a:gd name="connsiteX1" fmla="*/ 81462 w 84458"/>
                <a:gd name="connsiteY1" fmla="*/ 97828 h 664613"/>
                <a:gd name="connsiteX2" fmla="*/ 19619 w 84458"/>
                <a:gd name="connsiteY2" fmla="*/ 183484 h 664613"/>
                <a:gd name="connsiteX3" fmla="*/ 71368 w 84458"/>
                <a:gd name="connsiteY3" fmla="*/ 334537 h 664613"/>
                <a:gd name="connsiteX4" fmla="*/ 0 w 84458"/>
                <a:gd name="connsiteY4" fmla="*/ 410365 h 664613"/>
                <a:gd name="connsiteX5" fmla="*/ 71368 w 84458"/>
                <a:gd name="connsiteY5" fmla="*/ 575403 h 664613"/>
                <a:gd name="connsiteX6" fmla="*/ 13381 w 84458"/>
                <a:gd name="connsiteY6" fmla="*/ 664613 h 664613"/>
                <a:gd name="connsiteX0" fmla="*/ 62447 w 84803"/>
                <a:gd name="connsiteY0" fmla="*/ 0 h 664613"/>
                <a:gd name="connsiteX1" fmla="*/ 81462 w 84803"/>
                <a:gd name="connsiteY1" fmla="*/ 97828 h 664613"/>
                <a:gd name="connsiteX2" fmla="*/ 14857 w 84803"/>
                <a:gd name="connsiteY2" fmla="*/ 200152 h 664613"/>
                <a:gd name="connsiteX3" fmla="*/ 71368 w 84803"/>
                <a:gd name="connsiteY3" fmla="*/ 334537 h 664613"/>
                <a:gd name="connsiteX4" fmla="*/ 0 w 84803"/>
                <a:gd name="connsiteY4" fmla="*/ 410365 h 664613"/>
                <a:gd name="connsiteX5" fmla="*/ 71368 w 84803"/>
                <a:gd name="connsiteY5" fmla="*/ 575403 h 664613"/>
                <a:gd name="connsiteX6" fmla="*/ 13381 w 84803"/>
                <a:gd name="connsiteY6" fmla="*/ 664613 h 664613"/>
                <a:gd name="connsiteX0" fmla="*/ 71972 w 94328"/>
                <a:gd name="connsiteY0" fmla="*/ 0 h 664613"/>
                <a:gd name="connsiteX1" fmla="*/ 90987 w 94328"/>
                <a:gd name="connsiteY1" fmla="*/ 97828 h 664613"/>
                <a:gd name="connsiteX2" fmla="*/ 24382 w 94328"/>
                <a:gd name="connsiteY2" fmla="*/ 200152 h 664613"/>
                <a:gd name="connsiteX3" fmla="*/ 80893 w 94328"/>
                <a:gd name="connsiteY3" fmla="*/ 334537 h 664613"/>
                <a:gd name="connsiteX4" fmla="*/ 0 w 94328"/>
                <a:gd name="connsiteY4" fmla="*/ 438940 h 664613"/>
                <a:gd name="connsiteX5" fmla="*/ 80893 w 94328"/>
                <a:gd name="connsiteY5" fmla="*/ 575403 h 664613"/>
                <a:gd name="connsiteX6" fmla="*/ 22906 w 94328"/>
                <a:gd name="connsiteY6" fmla="*/ 664613 h 664613"/>
                <a:gd name="connsiteX0" fmla="*/ 72035 w 94391"/>
                <a:gd name="connsiteY0" fmla="*/ 0 h 664613"/>
                <a:gd name="connsiteX1" fmla="*/ 91050 w 94391"/>
                <a:gd name="connsiteY1" fmla="*/ 97828 h 664613"/>
                <a:gd name="connsiteX2" fmla="*/ 24445 w 94391"/>
                <a:gd name="connsiteY2" fmla="*/ 200152 h 664613"/>
                <a:gd name="connsiteX3" fmla="*/ 66669 w 94391"/>
                <a:gd name="connsiteY3" fmla="*/ 334537 h 664613"/>
                <a:gd name="connsiteX4" fmla="*/ 63 w 94391"/>
                <a:gd name="connsiteY4" fmla="*/ 438940 h 664613"/>
                <a:gd name="connsiteX5" fmla="*/ 80956 w 94391"/>
                <a:gd name="connsiteY5" fmla="*/ 575403 h 664613"/>
                <a:gd name="connsiteX6" fmla="*/ 22969 w 94391"/>
                <a:gd name="connsiteY6" fmla="*/ 664613 h 664613"/>
                <a:gd name="connsiteX0" fmla="*/ 71987 w 94343"/>
                <a:gd name="connsiteY0" fmla="*/ 0 h 664613"/>
                <a:gd name="connsiteX1" fmla="*/ 91002 w 94343"/>
                <a:gd name="connsiteY1" fmla="*/ 97828 h 664613"/>
                <a:gd name="connsiteX2" fmla="*/ 24397 w 94343"/>
                <a:gd name="connsiteY2" fmla="*/ 200152 h 664613"/>
                <a:gd name="connsiteX3" fmla="*/ 73765 w 94343"/>
                <a:gd name="connsiteY3" fmla="*/ 334537 h 664613"/>
                <a:gd name="connsiteX4" fmla="*/ 15 w 94343"/>
                <a:gd name="connsiteY4" fmla="*/ 438940 h 664613"/>
                <a:gd name="connsiteX5" fmla="*/ 80908 w 94343"/>
                <a:gd name="connsiteY5" fmla="*/ 575403 h 664613"/>
                <a:gd name="connsiteX6" fmla="*/ 22921 w 94343"/>
                <a:gd name="connsiteY6" fmla="*/ 664613 h 66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43" h="664613">
                  <a:moveTo>
                    <a:pt x="71987" y="0"/>
                  </a:moveTo>
                  <a:cubicBezTo>
                    <a:pt x="92802" y="36799"/>
                    <a:pt x="98934" y="64469"/>
                    <a:pt x="91002" y="97828"/>
                  </a:cubicBezTo>
                  <a:cubicBezTo>
                    <a:pt x="83070" y="131187"/>
                    <a:pt x="27270" y="160701"/>
                    <a:pt x="24397" y="200152"/>
                  </a:cubicBezTo>
                  <a:cubicBezTo>
                    <a:pt x="21524" y="239603"/>
                    <a:pt x="77829" y="294739"/>
                    <a:pt x="73765" y="334537"/>
                  </a:cubicBezTo>
                  <a:cubicBezTo>
                    <a:pt x="69701" y="374335"/>
                    <a:pt x="-1176" y="398796"/>
                    <a:pt x="15" y="438940"/>
                  </a:cubicBezTo>
                  <a:cubicBezTo>
                    <a:pt x="1206" y="479084"/>
                    <a:pt x="78678" y="533028"/>
                    <a:pt x="80908" y="575403"/>
                  </a:cubicBezTo>
                  <a:cubicBezTo>
                    <a:pt x="83138" y="617778"/>
                    <a:pt x="53029" y="641195"/>
                    <a:pt x="22921" y="664613"/>
                  </a:cubicBezTo>
                </a:path>
              </a:pathLst>
            </a:custGeom>
            <a:noFill/>
            <a:ln w="12700" cap="flat" cmpd="sng" algn="ctr">
              <a:solidFill>
                <a:srgbClr val="C04E00"/>
              </a:solidFill>
              <a:prstDash val="solid"/>
              <a:miter lim="800000"/>
            </a:ln>
            <a:effectLst/>
          </p:spPr>
          <p:txBody>
            <a:bodyPr rtlCol="0" anchor="ctr"/>
            <a:lstStyle/>
            <a:p>
              <a:pPr algn="ctr" defTabSz="514350">
                <a:defRPr/>
              </a:pPr>
              <a:endParaRPr lang="en-GB" sz="1013" kern="0">
                <a:solidFill>
                  <a:srgbClr val="FFFFFF"/>
                </a:solidFill>
                <a:latin typeface="Gilroy Office"/>
              </a:endParaRPr>
            </a:p>
          </p:txBody>
        </p:sp>
        <p:sp>
          <p:nvSpPr>
            <p:cNvPr id="2994" name="Freeform: Shape 2993">
              <a:extLst>
                <a:ext uri="{FF2B5EF4-FFF2-40B4-BE49-F238E27FC236}">
                  <a16:creationId xmlns:a16="http://schemas.microsoft.com/office/drawing/2014/main" id="{CE253AD6-9066-4469-A05B-BA75BA4BFA3C}"/>
                </a:ext>
              </a:extLst>
            </p:cNvPr>
            <p:cNvSpPr/>
            <p:nvPr/>
          </p:nvSpPr>
          <p:spPr>
            <a:xfrm flipH="1" flipV="1">
              <a:off x="5376944" y="3502304"/>
              <a:ext cx="96072" cy="411941"/>
            </a:xfrm>
            <a:custGeom>
              <a:avLst/>
              <a:gdLst>
                <a:gd name="connsiteX0" fmla="*/ 62447 w 99161"/>
                <a:gd name="connsiteY0" fmla="*/ 0 h 664613"/>
                <a:gd name="connsiteX1" fmla="*/ 98130 w 99161"/>
                <a:gd name="connsiteY1" fmla="*/ 102591 h 664613"/>
                <a:gd name="connsiteX2" fmla="*/ 26763 w 99161"/>
                <a:gd name="connsiteY2" fmla="*/ 173959 h 664613"/>
                <a:gd name="connsiteX3" fmla="*/ 71368 w 99161"/>
                <a:gd name="connsiteY3" fmla="*/ 334537 h 664613"/>
                <a:gd name="connsiteX4" fmla="*/ 0 w 99161"/>
                <a:gd name="connsiteY4" fmla="*/ 410365 h 664613"/>
                <a:gd name="connsiteX5" fmla="*/ 71368 w 99161"/>
                <a:gd name="connsiteY5" fmla="*/ 575403 h 664613"/>
                <a:gd name="connsiteX6" fmla="*/ 13381 w 99161"/>
                <a:gd name="connsiteY6" fmla="*/ 664613 h 664613"/>
                <a:gd name="connsiteX0" fmla="*/ 62447 w 99503"/>
                <a:gd name="connsiteY0" fmla="*/ 0 h 664613"/>
                <a:gd name="connsiteX1" fmla="*/ 98130 w 99503"/>
                <a:gd name="connsiteY1" fmla="*/ 102591 h 664613"/>
                <a:gd name="connsiteX2" fmla="*/ 19619 w 99503"/>
                <a:gd name="connsiteY2" fmla="*/ 183484 h 664613"/>
                <a:gd name="connsiteX3" fmla="*/ 71368 w 99503"/>
                <a:gd name="connsiteY3" fmla="*/ 334537 h 664613"/>
                <a:gd name="connsiteX4" fmla="*/ 0 w 99503"/>
                <a:gd name="connsiteY4" fmla="*/ 410365 h 664613"/>
                <a:gd name="connsiteX5" fmla="*/ 71368 w 99503"/>
                <a:gd name="connsiteY5" fmla="*/ 575403 h 664613"/>
                <a:gd name="connsiteX6" fmla="*/ 13381 w 99503"/>
                <a:gd name="connsiteY6" fmla="*/ 664613 h 664613"/>
                <a:gd name="connsiteX0" fmla="*/ 62447 w 84458"/>
                <a:gd name="connsiteY0" fmla="*/ 0 h 664613"/>
                <a:gd name="connsiteX1" fmla="*/ 81462 w 84458"/>
                <a:gd name="connsiteY1" fmla="*/ 97828 h 664613"/>
                <a:gd name="connsiteX2" fmla="*/ 19619 w 84458"/>
                <a:gd name="connsiteY2" fmla="*/ 183484 h 664613"/>
                <a:gd name="connsiteX3" fmla="*/ 71368 w 84458"/>
                <a:gd name="connsiteY3" fmla="*/ 334537 h 664613"/>
                <a:gd name="connsiteX4" fmla="*/ 0 w 84458"/>
                <a:gd name="connsiteY4" fmla="*/ 410365 h 664613"/>
                <a:gd name="connsiteX5" fmla="*/ 71368 w 84458"/>
                <a:gd name="connsiteY5" fmla="*/ 575403 h 664613"/>
                <a:gd name="connsiteX6" fmla="*/ 13381 w 84458"/>
                <a:gd name="connsiteY6" fmla="*/ 664613 h 664613"/>
                <a:gd name="connsiteX0" fmla="*/ 62447 w 84803"/>
                <a:gd name="connsiteY0" fmla="*/ 0 h 664613"/>
                <a:gd name="connsiteX1" fmla="*/ 81462 w 84803"/>
                <a:gd name="connsiteY1" fmla="*/ 97828 h 664613"/>
                <a:gd name="connsiteX2" fmla="*/ 14857 w 84803"/>
                <a:gd name="connsiteY2" fmla="*/ 200152 h 664613"/>
                <a:gd name="connsiteX3" fmla="*/ 71368 w 84803"/>
                <a:gd name="connsiteY3" fmla="*/ 334537 h 664613"/>
                <a:gd name="connsiteX4" fmla="*/ 0 w 84803"/>
                <a:gd name="connsiteY4" fmla="*/ 410365 h 664613"/>
                <a:gd name="connsiteX5" fmla="*/ 71368 w 84803"/>
                <a:gd name="connsiteY5" fmla="*/ 575403 h 664613"/>
                <a:gd name="connsiteX6" fmla="*/ 13381 w 84803"/>
                <a:gd name="connsiteY6" fmla="*/ 664613 h 664613"/>
                <a:gd name="connsiteX0" fmla="*/ 71972 w 94328"/>
                <a:gd name="connsiteY0" fmla="*/ 0 h 664613"/>
                <a:gd name="connsiteX1" fmla="*/ 90987 w 94328"/>
                <a:gd name="connsiteY1" fmla="*/ 97828 h 664613"/>
                <a:gd name="connsiteX2" fmla="*/ 24382 w 94328"/>
                <a:gd name="connsiteY2" fmla="*/ 200152 h 664613"/>
                <a:gd name="connsiteX3" fmla="*/ 80893 w 94328"/>
                <a:gd name="connsiteY3" fmla="*/ 334537 h 664613"/>
                <a:gd name="connsiteX4" fmla="*/ 0 w 94328"/>
                <a:gd name="connsiteY4" fmla="*/ 438940 h 664613"/>
                <a:gd name="connsiteX5" fmla="*/ 80893 w 94328"/>
                <a:gd name="connsiteY5" fmla="*/ 575403 h 664613"/>
                <a:gd name="connsiteX6" fmla="*/ 22906 w 94328"/>
                <a:gd name="connsiteY6" fmla="*/ 664613 h 664613"/>
                <a:gd name="connsiteX0" fmla="*/ 72035 w 94391"/>
                <a:gd name="connsiteY0" fmla="*/ 0 h 664613"/>
                <a:gd name="connsiteX1" fmla="*/ 91050 w 94391"/>
                <a:gd name="connsiteY1" fmla="*/ 97828 h 664613"/>
                <a:gd name="connsiteX2" fmla="*/ 24445 w 94391"/>
                <a:gd name="connsiteY2" fmla="*/ 200152 h 664613"/>
                <a:gd name="connsiteX3" fmla="*/ 66669 w 94391"/>
                <a:gd name="connsiteY3" fmla="*/ 334537 h 664613"/>
                <a:gd name="connsiteX4" fmla="*/ 63 w 94391"/>
                <a:gd name="connsiteY4" fmla="*/ 438940 h 664613"/>
                <a:gd name="connsiteX5" fmla="*/ 80956 w 94391"/>
                <a:gd name="connsiteY5" fmla="*/ 575403 h 664613"/>
                <a:gd name="connsiteX6" fmla="*/ 22969 w 94391"/>
                <a:gd name="connsiteY6" fmla="*/ 664613 h 664613"/>
                <a:gd name="connsiteX0" fmla="*/ 71987 w 94343"/>
                <a:gd name="connsiteY0" fmla="*/ 0 h 664613"/>
                <a:gd name="connsiteX1" fmla="*/ 91002 w 94343"/>
                <a:gd name="connsiteY1" fmla="*/ 97828 h 664613"/>
                <a:gd name="connsiteX2" fmla="*/ 24397 w 94343"/>
                <a:gd name="connsiteY2" fmla="*/ 200152 h 664613"/>
                <a:gd name="connsiteX3" fmla="*/ 73765 w 94343"/>
                <a:gd name="connsiteY3" fmla="*/ 334537 h 664613"/>
                <a:gd name="connsiteX4" fmla="*/ 15 w 94343"/>
                <a:gd name="connsiteY4" fmla="*/ 438940 h 664613"/>
                <a:gd name="connsiteX5" fmla="*/ 80908 w 94343"/>
                <a:gd name="connsiteY5" fmla="*/ 575403 h 664613"/>
                <a:gd name="connsiteX6" fmla="*/ 22921 w 94343"/>
                <a:gd name="connsiteY6" fmla="*/ 664613 h 664613"/>
                <a:gd name="connsiteX0" fmla="*/ 71988 w 94344"/>
                <a:gd name="connsiteY0" fmla="*/ 0 h 664613"/>
                <a:gd name="connsiteX1" fmla="*/ 91003 w 94344"/>
                <a:gd name="connsiteY1" fmla="*/ 97828 h 664613"/>
                <a:gd name="connsiteX2" fmla="*/ 24398 w 94344"/>
                <a:gd name="connsiteY2" fmla="*/ 200152 h 664613"/>
                <a:gd name="connsiteX3" fmla="*/ 88855 w 94344"/>
                <a:gd name="connsiteY3" fmla="*/ 245594 h 664613"/>
                <a:gd name="connsiteX4" fmla="*/ 16 w 94344"/>
                <a:gd name="connsiteY4" fmla="*/ 438940 h 664613"/>
                <a:gd name="connsiteX5" fmla="*/ 80909 w 94344"/>
                <a:gd name="connsiteY5" fmla="*/ 575403 h 664613"/>
                <a:gd name="connsiteX6" fmla="*/ 22922 w 94344"/>
                <a:gd name="connsiteY6" fmla="*/ 664613 h 664613"/>
                <a:gd name="connsiteX0" fmla="*/ 71988 w 94783"/>
                <a:gd name="connsiteY0" fmla="*/ 0 h 664613"/>
                <a:gd name="connsiteX1" fmla="*/ 91003 w 94783"/>
                <a:gd name="connsiteY1" fmla="*/ 97828 h 664613"/>
                <a:gd name="connsiteX2" fmla="*/ 18362 w 94783"/>
                <a:gd name="connsiteY2" fmla="*/ 155682 h 664613"/>
                <a:gd name="connsiteX3" fmla="*/ 88855 w 94783"/>
                <a:gd name="connsiteY3" fmla="*/ 245594 h 664613"/>
                <a:gd name="connsiteX4" fmla="*/ 16 w 94783"/>
                <a:gd name="connsiteY4" fmla="*/ 438940 h 664613"/>
                <a:gd name="connsiteX5" fmla="*/ 80909 w 94783"/>
                <a:gd name="connsiteY5" fmla="*/ 575403 h 664613"/>
                <a:gd name="connsiteX6" fmla="*/ 22922 w 94783"/>
                <a:gd name="connsiteY6" fmla="*/ 664613 h 664613"/>
                <a:gd name="connsiteX0" fmla="*/ 71973 w 94768"/>
                <a:gd name="connsiteY0" fmla="*/ 0 h 664613"/>
                <a:gd name="connsiteX1" fmla="*/ 90988 w 94768"/>
                <a:gd name="connsiteY1" fmla="*/ 97828 h 664613"/>
                <a:gd name="connsiteX2" fmla="*/ 18347 w 94768"/>
                <a:gd name="connsiteY2" fmla="*/ 155682 h 664613"/>
                <a:gd name="connsiteX3" fmla="*/ 88840 w 94768"/>
                <a:gd name="connsiteY3" fmla="*/ 245594 h 664613"/>
                <a:gd name="connsiteX4" fmla="*/ 1 w 94768"/>
                <a:gd name="connsiteY4" fmla="*/ 438940 h 664613"/>
                <a:gd name="connsiteX5" fmla="*/ 89947 w 94768"/>
                <a:gd name="connsiteY5" fmla="*/ 535872 h 664613"/>
                <a:gd name="connsiteX6" fmla="*/ 22907 w 94768"/>
                <a:gd name="connsiteY6" fmla="*/ 664613 h 664613"/>
                <a:gd name="connsiteX0" fmla="*/ 71973 w 94768"/>
                <a:gd name="connsiteY0" fmla="*/ 0 h 664613"/>
                <a:gd name="connsiteX1" fmla="*/ 90988 w 94768"/>
                <a:gd name="connsiteY1" fmla="*/ 97828 h 664613"/>
                <a:gd name="connsiteX2" fmla="*/ 18347 w 94768"/>
                <a:gd name="connsiteY2" fmla="*/ 155682 h 664613"/>
                <a:gd name="connsiteX3" fmla="*/ 88840 w 94768"/>
                <a:gd name="connsiteY3" fmla="*/ 245594 h 664613"/>
                <a:gd name="connsiteX4" fmla="*/ 1 w 94768"/>
                <a:gd name="connsiteY4" fmla="*/ 404351 h 664613"/>
                <a:gd name="connsiteX5" fmla="*/ 89947 w 94768"/>
                <a:gd name="connsiteY5" fmla="*/ 535872 h 664613"/>
                <a:gd name="connsiteX6" fmla="*/ 22907 w 94768"/>
                <a:gd name="connsiteY6" fmla="*/ 664613 h 664613"/>
                <a:gd name="connsiteX0" fmla="*/ 71973 w 95208"/>
                <a:gd name="connsiteY0" fmla="*/ 0 h 664613"/>
                <a:gd name="connsiteX1" fmla="*/ 90988 w 95208"/>
                <a:gd name="connsiteY1" fmla="*/ 97828 h 664613"/>
                <a:gd name="connsiteX2" fmla="*/ 12311 w 95208"/>
                <a:gd name="connsiteY2" fmla="*/ 140859 h 664613"/>
                <a:gd name="connsiteX3" fmla="*/ 88840 w 95208"/>
                <a:gd name="connsiteY3" fmla="*/ 245594 h 664613"/>
                <a:gd name="connsiteX4" fmla="*/ 1 w 95208"/>
                <a:gd name="connsiteY4" fmla="*/ 404351 h 664613"/>
                <a:gd name="connsiteX5" fmla="*/ 89947 w 95208"/>
                <a:gd name="connsiteY5" fmla="*/ 535872 h 664613"/>
                <a:gd name="connsiteX6" fmla="*/ 22907 w 95208"/>
                <a:gd name="connsiteY6" fmla="*/ 664613 h 664613"/>
                <a:gd name="connsiteX0" fmla="*/ 71973 w 90038"/>
                <a:gd name="connsiteY0" fmla="*/ 0 h 664613"/>
                <a:gd name="connsiteX1" fmla="*/ 12311 w 90038"/>
                <a:gd name="connsiteY1" fmla="*/ 140859 h 664613"/>
                <a:gd name="connsiteX2" fmla="*/ 88840 w 90038"/>
                <a:gd name="connsiteY2" fmla="*/ 245594 h 664613"/>
                <a:gd name="connsiteX3" fmla="*/ 1 w 90038"/>
                <a:gd name="connsiteY3" fmla="*/ 404351 h 664613"/>
                <a:gd name="connsiteX4" fmla="*/ 89947 w 90038"/>
                <a:gd name="connsiteY4" fmla="*/ 535872 h 664613"/>
                <a:gd name="connsiteX5" fmla="*/ 22907 w 90038"/>
                <a:gd name="connsiteY5" fmla="*/ 664613 h 664613"/>
                <a:gd name="connsiteX0" fmla="*/ 59901 w 90038"/>
                <a:gd name="connsiteY0" fmla="*/ 0 h 674496"/>
                <a:gd name="connsiteX1" fmla="*/ 12311 w 90038"/>
                <a:gd name="connsiteY1" fmla="*/ 150742 h 674496"/>
                <a:gd name="connsiteX2" fmla="*/ 88840 w 90038"/>
                <a:gd name="connsiteY2" fmla="*/ 255477 h 674496"/>
                <a:gd name="connsiteX3" fmla="*/ 1 w 90038"/>
                <a:gd name="connsiteY3" fmla="*/ 414234 h 674496"/>
                <a:gd name="connsiteX4" fmla="*/ 89947 w 90038"/>
                <a:gd name="connsiteY4" fmla="*/ 545755 h 674496"/>
                <a:gd name="connsiteX5" fmla="*/ 22907 w 90038"/>
                <a:gd name="connsiteY5" fmla="*/ 674496 h 674496"/>
                <a:gd name="connsiteX0" fmla="*/ 65935 w 96072"/>
                <a:gd name="connsiteY0" fmla="*/ 0 h 674496"/>
                <a:gd name="connsiteX1" fmla="*/ 18345 w 96072"/>
                <a:gd name="connsiteY1" fmla="*/ 150742 h 674496"/>
                <a:gd name="connsiteX2" fmla="*/ 94874 w 96072"/>
                <a:gd name="connsiteY2" fmla="*/ 255477 h 674496"/>
                <a:gd name="connsiteX3" fmla="*/ 0 w 96072"/>
                <a:gd name="connsiteY3" fmla="*/ 389528 h 674496"/>
                <a:gd name="connsiteX4" fmla="*/ 95981 w 96072"/>
                <a:gd name="connsiteY4" fmla="*/ 545755 h 674496"/>
                <a:gd name="connsiteX5" fmla="*/ 28941 w 96072"/>
                <a:gd name="connsiteY5" fmla="*/ 674496 h 67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72" h="674496">
                  <a:moveTo>
                    <a:pt x="65935" y="0"/>
                  </a:moveTo>
                  <a:cubicBezTo>
                    <a:pt x="53506" y="29346"/>
                    <a:pt x="13522" y="108163"/>
                    <a:pt x="18345" y="150742"/>
                  </a:cubicBezTo>
                  <a:cubicBezTo>
                    <a:pt x="23168" y="193321"/>
                    <a:pt x="97932" y="215679"/>
                    <a:pt x="94874" y="255477"/>
                  </a:cubicBezTo>
                  <a:cubicBezTo>
                    <a:pt x="91817" y="295275"/>
                    <a:pt x="-185" y="341148"/>
                    <a:pt x="0" y="389528"/>
                  </a:cubicBezTo>
                  <a:cubicBezTo>
                    <a:pt x="185" y="437908"/>
                    <a:pt x="93751" y="503380"/>
                    <a:pt x="95981" y="545755"/>
                  </a:cubicBezTo>
                  <a:cubicBezTo>
                    <a:pt x="98211" y="588130"/>
                    <a:pt x="59049" y="651078"/>
                    <a:pt x="28941" y="674496"/>
                  </a:cubicBezTo>
                </a:path>
              </a:pathLst>
            </a:custGeom>
            <a:noFill/>
            <a:ln w="12700" cap="flat" cmpd="sng" algn="ctr">
              <a:solidFill>
                <a:srgbClr val="C04E00"/>
              </a:solidFill>
              <a:prstDash val="solid"/>
              <a:miter lim="800000"/>
            </a:ln>
            <a:effectLst/>
          </p:spPr>
          <p:txBody>
            <a:bodyPr rtlCol="0" anchor="ctr"/>
            <a:lstStyle/>
            <a:p>
              <a:pPr algn="ctr" defTabSz="514350">
                <a:defRPr/>
              </a:pPr>
              <a:endParaRPr lang="en-GB" sz="1013" kern="0">
                <a:solidFill>
                  <a:srgbClr val="FFFFFF"/>
                </a:solidFill>
                <a:latin typeface="Gilroy Office"/>
              </a:endParaRPr>
            </a:p>
          </p:txBody>
        </p:sp>
        <p:grpSp>
          <p:nvGrpSpPr>
            <p:cNvPr id="2995" name="Group 2994">
              <a:extLst>
                <a:ext uri="{FF2B5EF4-FFF2-40B4-BE49-F238E27FC236}">
                  <a16:creationId xmlns:a16="http://schemas.microsoft.com/office/drawing/2014/main" id="{86348FAD-A5F5-4D0B-A656-2205E0021E05}"/>
                </a:ext>
              </a:extLst>
            </p:cNvPr>
            <p:cNvGrpSpPr/>
            <p:nvPr/>
          </p:nvGrpSpPr>
          <p:grpSpPr>
            <a:xfrm flipH="1">
              <a:off x="5515603" y="2699061"/>
              <a:ext cx="189162" cy="702194"/>
              <a:chOff x="5153524" y="2699061"/>
              <a:chExt cx="189162" cy="702194"/>
            </a:xfrm>
          </p:grpSpPr>
          <p:sp>
            <p:nvSpPr>
              <p:cNvPr id="2999" name="Oval 2998">
                <a:extLst>
                  <a:ext uri="{FF2B5EF4-FFF2-40B4-BE49-F238E27FC236}">
                    <a16:creationId xmlns:a16="http://schemas.microsoft.com/office/drawing/2014/main" id="{7B145F0A-6813-4B8E-B627-8D906462FCB6}"/>
                  </a:ext>
                </a:extLst>
              </p:cNvPr>
              <p:cNvSpPr/>
              <p:nvPr/>
            </p:nvSpPr>
            <p:spPr>
              <a:xfrm rot="7815152">
                <a:off x="5191830" y="2966990"/>
                <a:ext cx="175733" cy="99688"/>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0" name="Oval 2999">
                <a:extLst>
                  <a:ext uri="{FF2B5EF4-FFF2-40B4-BE49-F238E27FC236}">
                    <a16:creationId xmlns:a16="http://schemas.microsoft.com/office/drawing/2014/main" id="{C5E9B0AF-C2E9-489A-A2FC-363343A19F1E}"/>
                  </a:ext>
                </a:extLst>
              </p:cNvPr>
              <p:cNvSpPr/>
              <p:nvPr/>
            </p:nvSpPr>
            <p:spPr>
              <a:xfrm>
                <a:off x="5153524" y="3282603"/>
                <a:ext cx="167748"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1" name="Oval 3000">
                <a:extLst>
                  <a:ext uri="{FF2B5EF4-FFF2-40B4-BE49-F238E27FC236}">
                    <a16:creationId xmlns:a16="http://schemas.microsoft.com/office/drawing/2014/main" id="{40AD3D64-AB8E-4F18-AA22-4B346BF13307}"/>
                  </a:ext>
                </a:extLst>
              </p:cNvPr>
              <p:cNvSpPr/>
              <p:nvPr/>
            </p:nvSpPr>
            <p:spPr>
              <a:xfrm>
                <a:off x="5153524" y="3175001"/>
                <a:ext cx="167748"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2" name="Oval 3001">
                <a:extLst>
                  <a:ext uri="{FF2B5EF4-FFF2-40B4-BE49-F238E27FC236}">
                    <a16:creationId xmlns:a16="http://schemas.microsoft.com/office/drawing/2014/main" id="{D5AE0B28-CE8F-4DAC-9C83-28189EE180F2}"/>
                  </a:ext>
                </a:extLst>
              </p:cNvPr>
              <p:cNvSpPr/>
              <p:nvPr/>
            </p:nvSpPr>
            <p:spPr>
              <a:xfrm>
                <a:off x="5153524" y="3070081"/>
                <a:ext cx="167748" cy="118652"/>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3" name="Oval 3002">
                <a:extLst>
                  <a:ext uri="{FF2B5EF4-FFF2-40B4-BE49-F238E27FC236}">
                    <a16:creationId xmlns:a16="http://schemas.microsoft.com/office/drawing/2014/main" id="{0AC08B93-98CF-40AE-B8F1-E3D7DFEDC7B5}"/>
                  </a:ext>
                </a:extLst>
              </p:cNvPr>
              <p:cNvSpPr/>
              <p:nvPr/>
            </p:nvSpPr>
            <p:spPr>
              <a:xfrm rot="3193090">
                <a:off x="5204975" y="2856033"/>
                <a:ext cx="175733" cy="99688"/>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3004" name="Oval 3003">
                <a:extLst>
                  <a:ext uri="{FF2B5EF4-FFF2-40B4-BE49-F238E27FC236}">
                    <a16:creationId xmlns:a16="http://schemas.microsoft.com/office/drawing/2014/main" id="{4BB24D77-FE54-461C-8916-47C442C0B1B3}"/>
                  </a:ext>
                </a:extLst>
              </p:cNvPr>
              <p:cNvSpPr/>
              <p:nvPr/>
            </p:nvSpPr>
            <p:spPr>
              <a:xfrm rot="5064125">
                <a:off x="5171155" y="2737084"/>
                <a:ext cx="175733" cy="99688"/>
              </a:xfrm>
              <a:prstGeom prst="ellipse">
                <a:avLst/>
              </a:pr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grpSp>
        <p:sp>
          <p:nvSpPr>
            <p:cNvPr id="2996" name="Rectangle 2995">
              <a:extLst>
                <a:ext uri="{FF2B5EF4-FFF2-40B4-BE49-F238E27FC236}">
                  <a16:creationId xmlns:a16="http://schemas.microsoft.com/office/drawing/2014/main" id="{C27F7CBC-C261-4BA7-B7F8-28BC4B86C64E}"/>
                </a:ext>
              </a:extLst>
            </p:cNvPr>
            <p:cNvSpPr/>
            <p:nvPr/>
          </p:nvSpPr>
          <p:spPr>
            <a:xfrm>
              <a:off x="5554520" y="4024657"/>
              <a:ext cx="148264" cy="342696"/>
            </a:xfrm>
            <a:prstGeom prst="rect">
              <a:avLst/>
            </a:prstGeom>
            <a:solidFill>
              <a:srgbClr val="FFBA8B"/>
            </a:soli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2997" name="Rectangle 2996">
              <a:extLst>
                <a:ext uri="{FF2B5EF4-FFF2-40B4-BE49-F238E27FC236}">
                  <a16:creationId xmlns:a16="http://schemas.microsoft.com/office/drawing/2014/main" id="{693400D3-158D-49D7-ADE6-4AAEF6CE4A2C}"/>
                </a:ext>
              </a:extLst>
            </p:cNvPr>
            <p:cNvSpPr/>
            <p:nvPr/>
          </p:nvSpPr>
          <p:spPr>
            <a:xfrm>
              <a:off x="5157274" y="4024657"/>
              <a:ext cx="148264" cy="342696"/>
            </a:xfrm>
            <a:prstGeom prst="rect">
              <a:avLst/>
            </a:prstGeom>
            <a:solidFill>
              <a:srgbClr val="FFBA8B"/>
            </a:soli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sp>
          <p:nvSpPr>
            <p:cNvPr id="2998" name="Rectangle 2997">
              <a:extLst>
                <a:ext uri="{FF2B5EF4-FFF2-40B4-BE49-F238E27FC236}">
                  <a16:creationId xmlns:a16="http://schemas.microsoft.com/office/drawing/2014/main" id="{021752B7-9E15-479A-889B-2209EE493458}"/>
                </a:ext>
              </a:extLst>
            </p:cNvPr>
            <p:cNvSpPr/>
            <p:nvPr/>
          </p:nvSpPr>
          <p:spPr>
            <a:xfrm>
              <a:off x="5337026" y="3908209"/>
              <a:ext cx="148264" cy="184187"/>
            </a:xfrm>
            <a:prstGeom prst="rect">
              <a:avLst/>
            </a:prstGeom>
            <a:solidFill>
              <a:srgbClr val="FF9953"/>
            </a:soli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dirty="0" err="1">
                <a:solidFill>
                  <a:srgbClr val="000000"/>
                </a:solidFill>
                <a:latin typeface="Gilroy Office"/>
              </a:endParaRPr>
            </a:p>
          </p:txBody>
        </p:sp>
      </p:grpSp>
      <p:grpSp>
        <p:nvGrpSpPr>
          <p:cNvPr id="3014" name="Graphic 1188">
            <a:extLst>
              <a:ext uri="{FF2B5EF4-FFF2-40B4-BE49-F238E27FC236}">
                <a16:creationId xmlns:a16="http://schemas.microsoft.com/office/drawing/2014/main" id="{6B00272B-63D6-4A7D-9CDD-95728A620757}"/>
              </a:ext>
            </a:extLst>
          </p:cNvPr>
          <p:cNvGrpSpPr/>
          <p:nvPr/>
        </p:nvGrpSpPr>
        <p:grpSpPr>
          <a:xfrm>
            <a:off x="7121473" y="2612444"/>
            <a:ext cx="451955" cy="659464"/>
            <a:chOff x="13090513" y="1395718"/>
            <a:chExt cx="580453" cy="846962"/>
          </a:xfrm>
          <a:solidFill>
            <a:srgbClr val="00E706"/>
          </a:solidFill>
        </p:grpSpPr>
        <p:sp>
          <p:nvSpPr>
            <p:cNvPr id="3015" name="Freeform: Shape 3014">
              <a:extLst>
                <a:ext uri="{FF2B5EF4-FFF2-40B4-BE49-F238E27FC236}">
                  <a16:creationId xmlns:a16="http://schemas.microsoft.com/office/drawing/2014/main" id="{6F11E7C1-4D5E-4E59-8137-B2C7C4B340EA}"/>
                </a:ext>
              </a:extLst>
            </p:cNvPr>
            <p:cNvSpPr/>
            <p:nvPr/>
          </p:nvSpPr>
          <p:spPr>
            <a:xfrm>
              <a:off x="13143757" y="1395718"/>
              <a:ext cx="218408" cy="846962"/>
            </a:xfrm>
            <a:custGeom>
              <a:avLst/>
              <a:gdLst>
                <a:gd name="connsiteX0" fmla="*/ 217170 w 218408"/>
                <a:gd name="connsiteY0" fmla="*/ 285845 h 846962"/>
                <a:gd name="connsiteX1" fmla="*/ 203740 w 218408"/>
                <a:gd name="connsiteY1" fmla="*/ 271367 h 846962"/>
                <a:gd name="connsiteX2" fmla="*/ 182499 w 218408"/>
                <a:gd name="connsiteY2" fmla="*/ 268034 h 846962"/>
                <a:gd name="connsiteX3" fmla="*/ 36576 w 218408"/>
                <a:gd name="connsiteY3" fmla="*/ 60484 h 846962"/>
                <a:gd name="connsiteX4" fmla="*/ 40386 w 218408"/>
                <a:gd name="connsiteY4" fmla="*/ 17145 h 846962"/>
                <a:gd name="connsiteX5" fmla="*/ 26098 w 218408"/>
                <a:gd name="connsiteY5" fmla="*/ 0 h 846962"/>
                <a:gd name="connsiteX6" fmla="*/ 18669 w 218408"/>
                <a:gd name="connsiteY6" fmla="*/ 0 h 846962"/>
                <a:gd name="connsiteX7" fmla="*/ 4191 w 218408"/>
                <a:gd name="connsiteY7" fmla="*/ 12383 h 846962"/>
                <a:gd name="connsiteX8" fmla="*/ 0 w 218408"/>
                <a:gd name="connsiteY8" fmla="*/ 60484 h 846962"/>
                <a:gd name="connsiteX9" fmla="*/ 174403 w 218408"/>
                <a:gd name="connsiteY9" fmla="*/ 303657 h 846962"/>
                <a:gd name="connsiteX10" fmla="*/ 180213 w 218408"/>
                <a:gd name="connsiteY10" fmla="*/ 304800 h 846962"/>
                <a:gd name="connsiteX11" fmla="*/ 180213 w 218408"/>
                <a:gd name="connsiteY11" fmla="*/ 832295 h 846962"/>
                <a:gd name="connsiteX12" fmla="*/ 194881 w 218408"/>
                <a:gd name="connsiteY12" fmla="*/ 846963 h 846962"/>
                <a:gd name="connsiteX13" fmla="*/ 203740 w 218408"/>
                <a:gd name="connsiteY13" fmla="*/ 846963 h 846962"/>
                <a:gd name="connsiteX14" fmla="*/ 218408 w 218408"/>
                <a:gd name="connsiteY14" fmla="*/ 832295 h 846962"/>
                <a:gd name="connsiteX15" fmla="*/ 218408 w 218408"/>
                <a:gd name="connsiteY15" fmla="*/ 285845 h 846962"/>
                <a:gd name="connsiteX16" fmla="*/ 217170 w 218408"/>
                <a:gd name="connsiteY16" fmla="*/ 285845 h 846962"/>
                <a:gd name="connsiteX17" fmla="*/ 217170 w 218408"/>
                <a:gd name="connsiteY17" fmla="*/ 285845 h 84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8408" h="846962">
                  <a:moveTo>
                    <a:pt x="217170" y="285845"/>
                  </a:moveTo>
                  <a:cubicBezTo>
                    <a:pt x="217170" y="278225"/>
                    <a:pt x="211360" y="272034"/>
                    <a:pt x="203740" y="271367"/>
                  </a:cubicBezTo>
                  <a:cubicBezTo>
                    <a:pt x="196596" y="270796"/>
                    <a:pt x="189452" y="269653"/>
                    <a:pt x="182499" y="268034"/>
                  </a:cubicBezTo>
                  <a:cubicBezTo>
                    <a:pt x="98012" y="248793"/>
                    <a:pt x="36576" y="161449"/>
                    <a:pt x="36576" y="60484"/>
                  </a:cubicBezTo>
                  <a:cubicBezTo>
                    <a:pt x="36576" y="45625"/>
                    <a:pt x="37909" y="31147"/>
                    <a:pt x="40386" y="17145"/>
                  </a:cubicBezTo>
                  <a:cubicBezTo>
                    <a:pt x="42005" y="8192"/>
                    <a:pt x="35243" y="0"/>
                    <a:pt x="26098" y="0"/>
                  </a:cubicBezTo>
                  <a:lnTo>
                    <a:pt x="18669" y="0"/>
                  </a:lnTo>
                  <a:cubicBezTo>
                    <a:pt x="11430" y="0"/>
                    <a:pt x="5429" y="5239"/>
                    <a:pt x="4191" y="12383"/>
                  </a:cubicBezTo>
                  <a:cubicBezTo>
                    <a:pt x="1429" y="27908"/>
                    <a:pt x="0" y="44006"/>
                    <a:pt x="0" y="60484"/>
                  </a:cubicBezTo>
                  <a:cubicBezTo>
                    <a:pt x="0" y="178403"/>
                    <a:pt x="73343" y="280702"/>
                    <a:pt x="174403" y="303657"/>
                  </a:cubicBezTo>
                  <a:cubicBezTo>
                    <a:pt x="176308" y="304133"/>
                    <a:pt x="178308" y="304419"/>
                    <a:pt x="180213" y="304800"/>
                  </a:cubicBezTo>
                  <a:lnTo>
                    <a:pt x="180213" y="832295"/>
                  </a:lnTo>
                  <a:cubicBezTo>
                    <a:pt x="180213" y="840391"/>
                    <a:pt x="186785" y="846963"/>
                    <a:pt x="194881" y="846963"/>
                  </a:cubicBezTo>
                  <a:lnTo>
                    <a:pt x="203740" y="846963"/>
                  </a:lnTo>
                  <a:cubicBezTo>
                    <a:pt x="211836" y="846963"/>
                    <a:pt x="218408" y="840391"/>
                    <a:pt x="218408" y="832295"/>
                  </a:cubicBezTo>
                  <a:lnTo>
                    <a:pt x="218408" y="285845"/>
                  </a:lnTo>
                  <a:lnTo>
                    <a:pt x="217170" y="285845"/>
                  </a:lnTo>
                  <a:lnTo>
                    <a:pt x="217170" y="285845"/>
                  </a:lnTo>
                  <a:close/>
                </a:path>
              </a:pathLst>
            </a:cu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a:solidFill>
                  <a:srgbClr val="FFFFFF"/>
                </a:solidFill>
                <a:latin typeface="Gilroy Office"/>
              </a:endParaRPr>
            </a:p>
          </p:txBody>
        </p:sp>
        <p:sp>
          <p:nvSpPr>
            <p:cNvPr id="3016" name="Freeform: Shape 3015">
              <a:extLst>
                <a:ext uri="{FF2B5EF4-FFF2-40B4-BE49-F238E27FC236}">
                  <a16:creationId xmlns:a16="http://schemas.microsoft.com/office/drawing/2014/main" id="{F65F8D80-15F1-41C6-A1D9-7068F6603504}"/>
                </a:ext>
              </a:extLst>
            </p:cNvPr>
            <p:cNvSpPr/>
            <p:nvPr/>
          </p:nvSpPr>
          <p:spPr>
            <a:xfrm>
              <a:off x="13393217" y="1395718"/>
              <a:ext cx="218408" cy="846962"/>
            </a:xfrm>
            <a:custGeom>
              <a:avLst/>
              <a:gdLst>
                <a:gd name="connsiteX0" fmla="*/ 1143 w 218408"/>
                <a:gd name="connsiteY0" fmla="*/ 285845 h 846962"/>
                <a:gd name="connsiteX1" fmla="*/ 14573 w 218408"/>
                <a:gd name="connsiteY1" fmla="*/ 271367 h 846962"/>
                <a:gd name="connsiteX2" fmla="*/ 35814 w 218408"/>
                <a:gd name="connsiteY2" fmla="*/ 268034 h 846962"/>
                <a:gd name="connsiteX3" fmla="*/ 181737 w 218408"/>
                <a:gd name="connsiteY3" fmla="*/ 60484 h 846962"/>
                <a:gd name="connsiteX4" fmla="*/ 177927 w 218408"/>
                <a:gd name="connsiteY4" fmla="*/ 17145 h 846962"/>
                <a:gd name="connsiteX5" fmla="*/ 192310 w 218408"/>
                <a:gd name="connsiteY5" fmla="*/ 0 h 846962"/>
                <a:gd name="connsiteX6" fmla="*/ 199834 w 218408"/>
                <a:gd name="connsiteY6" fmla="*/ 0 h 846962"/>
                <a:gd name="connsiteX7" fmla="*/ 214312 w 218408"/>
                <a:gd name="connsiteY7" fmla="*/ 12383 h 846962"/>
                <a:gd name="connsiteX8" fmla="*/ 218408 w 218408"/>
                <a:gd name="connsiteY8" fmla="*/ 60484 h 846962"/>
                <a:gd name="connsiteX9" fmla="*/ 44006 w 218408"/>
                <a:gd name="connsiteY9" fmla="*/ 303657 h 846962"/>
                <a:gd name="connsiteX10" fmla="*/ 38195 w 218408"/>
                <a:gd name="connsiteY10" fmla="*/ 304800 h 846962"/>
                <a:gd name="connsiteX11" fmla="*/ 38195 w 218408"/>
                <a:gd name="connsiteY11" fmla="*/ 832295 h 846962"/>
                <a:gd name="connsiteX12" fmla="*/ 23527 w 218408"/>
                <a:gd name="connsiteY12" fmla="*/ 846963 h 846962"/>
                <a:gd name="connsiteX13" fmla="*/ 14668 w 218408"/>
                <a:gd name="connsiteY13" fmla="*/ 846963 h 846962"/>
                <a:gd name="connsiteX14" fmla="*/ 0 w 218408"/>
                <a:gd name="connsiteY14" fmla="*/ 832295 h 846962"/>
                <a:gd name="connsiteX15" fmla="*/ 0 w 218408"/>
                <a:gd name="connsiteY15" fmla="*/ 285845 h 846962"/>
                <a:gd name="connsiteX16" fmla="*/ 1143 w 218408"/>
                <a:gd name="connsiteY16" fmla="*/ 285845 h 846962"/>
                <a:gd name="connsiteX17" fmla="*/ 1143 w 218408"/>
                <a:gd name="connsiteY17" fmla="*/ 285845 h 84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8408" h="846962">
                  <a:moveTo>
                    <a:pt x="1143" y="285845"/>
                  </a:moveTo>
                  <a:cubicBezTo>
                    <a:pt x="1143" y="278225"/>
                    <a:pt x="6953" y="272034"/>
                    <a:pt x="14573" y="271367"/>
                  </a:cubicBezTo>
                  <a:cubicBezTo>
                    <a:pt x="21717" y="270796"/>
                    <a:pt x="28861" y="269653"/>
                    <a:pt x="35814" y="268034"/>
                  </a:cubicBezTo>
                  <a:cubicBezTo>
                    <a:pt x="120396" y="248793"/>
                    <a:pt x="181737" y="161449"/>
                    <a:pt x="181737" y="60484"/>
                  </a:cubicBezTo>
                  <a:cubicBezTo>
                    <a:pt x="181737" y="45625"/>
                    <a:pt x="180404" y="31147"/>
                    <a:pt x="177927" y="17145"/>
                  </a:cubicBezTo>
                  <a:cubicBezTo>
                    <a:pt x="176308" y="8192"/>
                    <a:pt x="183166" y="0"/>
                    <a:pt x="192310" y="0"/>
                  </a:cubicBezTo>
                  <a:lnTo>
                    <a:pt x="199834" y="0"/>
                  </a:lnTo>
                  <a:cubicBezTo>
                    <a:pt x="207074" y="0"/>
                    <a:pt x="213074" y="5239"/>
                    <a:pt x="214312" y="12383"/>
                  </a:cubicBezTo>
                  <a:cubicBezTo>
                    <a:pt x="216980" y="27908"/>
                    <a:pt x="218408" y="44006"/>
                    <a:pt x="218408" y="60484"/>
                  </a:cubicBezTo>
                  <a:cubicBezTo>
                    <a:pt x="218408" y="178403"/>
                    <a:pt x="145066" y="280702"/>
                    <a:pt x="44006" y="303657"/>
                  </a:cubicBezTo>
                  <a:cubicBezTo>
                    <a:pt x="42101" y="304133"/>
                    <a:pt x="40100" y="304419"/>
                    <a:pt x="38195" y="304800"/>
                  </a:cubicBezTo>
                  <a:lnTo>
                    <a:pt x="38195" y="832295"/>
                  </a:lnTo>
                  <a:cubicBezTo>
                    <a:pt x="38195" y="840391"/>
                    <a:pt x="31623" y="846963"/>
                    <a:pt x="23527" y="846963"/>
                  </a:cubicBezTo>
                  <a:lnTo>
                    <a:pt x="14668" y="846963"/>
                  </a:lnTo>
                  <a:cubicBezTo>
                    <a:pt x="6572" y="846963"/>
                    <a:pt x="0" y="840391"/>
                    <a:pt x="0" y="832295"/>
                  </a:cubicBezTo>
                  <a:lnTo>
                    <a:pt x="0" y="285845"/>
                  </a:lnTo>
                  <a:lnTo>
                    <a:pt x="1143" y="285845"/>
                  </a:lnTo>
                  <a:lnTo>
                    <a:pt x="1143" y="285845"/>
                  </a:lnTo>
                  <a:close/>
                </a:path>
              </a:pathLst>
            </a:cu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a:solidFill>
                  <a:srgbClr val="FFFFFF"/>
                </a:solidFill>
                <a:latin typeface="Gilroy Office"/>
              </a:endParaRPr>
            </a:p>
          </p:txBody>
        </p:sp>
        <p:sp>
          <p:nvSpPr>
            <p:cNvPr id="3017" name="Freeform: Shape 3016">
              <a:extLst>
                <a:ext uri="{FF2B5EF4-FFF2-40B4-BE49-F238E27FC236}">
                  <a16:creationId xmlns:a16="http://schemas.microsoft.com/office/drawing/2014/main" id="{FDA04832-E563-4A47-B366-443069092F74}"/>
                </a:ext>
              </a:extLst>
            </p:cNvPr>
            <p:cNvSpPr/>
            <p:nvPr/>
          </p:nvSpPr>
          <p:spPr>
            <a:xfrm>
              <a:off x="13090513" y="1409052"/>
              <a:ext cx="213931" cy="694753"/>
            </a:xfrm>
            <a:custGeom>
              <a:avLst/>
              <a:gdLst>
                <a:gd name="connsiteX0" fmla="*/ 212598 w 213931"/>
                <a:gd name="connsiteY0" fmla="*/ 310134 h 694753"/>
                <a:gd name="connsiteX1" fmla="*/ 211265 w 213931"/>
                <a:gd name="connsiteY1" fmla="*/ 306229 h 694753"/>
                <a:gd name="connsiteX2" fmla="*/ 199549 w 213931"/>
                <a:gd name="connsiteY2" fmla="*/ 297180 h 694753"/>
                <a:gd name="connsiteX3" fmla="*/ 178784 w 213931"/>
                <a:gd name="connsiteY3" fmla="*/ 293561 h 694753"/>
                <a:gd name="connsiteX4" fmla="*/ 35814 w 213931"/>
                <a:gd name="connsiteY4" fmla="*/ 66199 h 694753"/>
                <a:gd name="connsiteX5" fmla="*/ 39624 w 213931"/>
                <a:gd name="connsiteY5" fmla="*/ 18764 h 694753"/>
                <a:gd name="connsiteX6" fmla="*/ 25527 w 213931"/>
                <a:gd name="connsiteY6" fmla="*/ 0 h 694753"/>
                <a:gd name="connsiteX7" fmla="*/ 18193 w 213931"/>
                <a:gd name="connsiteY7" fmla="*/ 0 h 694753"/>
                <a:gd name="connsiteX8" fmla="*/ 4000 w 213931"/>
                <a:gd name="connsiteY8" fmla="*/ 13526 h 694753"/>
                <a:gd name="connsiteX9" fmla="*/ 0 w 213931"/>
                <a:gd name="connsiteY9" fmla="*/ 66199 h 694753"/>
                <a:gd name="connsiteX10" fmla="*/ 170879 w 213931"/>
                <a:gd name="connsiteY10" fmla="*/ 332518 h 694753"/>
                <a:gd name="connsiteX11" fmla="*/ 172212 w 213931"/>
                <a:gd name="connsiteY11" fmla="*/ 332804 h 694753"/>
                <a:gd name="connsiteX12" fmla="*/ 172212 w 213931"/>
                <a:gd name="connsiteY12" fmla="*/ 684752 h 694753"/>
                <a:gd name="connsiteX13" fmla="*/ 188214 w 213931"/>
                <a:gd name="connsiteY13" fmla="*/ 694753 h 694753"/>
                <a:gd name="connsiteX14" fmla="*/ 197930 w 213931"/>
                <a:gd name="connsiteY14" fmla="*/ 694753 h 694753"/>
                <a:gd name="connsiteX15" fmla="*/ 213931 w 213931"/>
                <a:gd name="connsiteY15" fmla="*/ 684752 h 694753"/>
                <a:gd name="connsiteX16" fmla="*/ 213931 w 213931"/>
                <a:gd name="connsiteY16" fmla="*/ 310134 h 694753"/>
                <a:gd name="connsiteX17" fmla="*/ 212598 w 213931"/>
                <a:gd name="connsiteY17" fmla="*/ 310134 h 6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931" h="694753">
                  <a:moveTo>
                    <a:pt x="212598" y="310134"/>
                  </a:moveTo>
                  <a:cubicBezTo>
                    <a:pt x="212598" y="308705"/>
                    <a:pt x="212122" y="307467"/>
                    <a:pt x="211265" y="306229"/>
                  </a:cubicBezTo>
                  <a:cubicBezTo>
                    <a:pt x="209169" y="301276"/>
                    <a:pt x="204788" y="297656"/>
                    <a:pt x="199549" y="297180"/>
                  </a:cubicBezTo>
                  <a:cubicBezTo>
                    <a:pt x="192500" y="296513"/>
                    <a:pt x="185547" y="295275"/>
                    <a:pt x="178784" y="293561"/>
                  </a:cubicBezTo>
                  <a:cubicBezTo>
                    <a:pt x="95917" y="272415"/>
                    <a:pt x="35814" y="176784"/>
                    <a:pt x="35814" y="66199"/>
                  </a:cubicBezTo>
                  <a:cubicBezTo>
                    <a:pt x="35814" y="49911"/>
                    <a:pt x="37148" y="34100"/>
                    <a:pt x="39624" y="18764"/>
                  </a:cubicBezTo>
                  <a:cubicBezTo>
                    <a:pt x="41148" y="8953"/>
                    <a:pt x="34481" y="0"/>
                    <a:pt x="25527" y="0"/>
                  </a:cubicBezTo>
                  <a:lnTo>
                    <a:pt x="18193" y="0"/>
                  </a:lnTo>
                  <a:cubicBezTo>
                    <a:pt x="11144" y="0"/>
                    <a:pt x="5239" y="5715"/>
                    <a:pt x="4000" y="13526"/>
                  </a:cubicBezTo>
                  <a:cubicBezTo>
                    <a:pt x="1429" y="30575"/>
                    <a:pt x="0" y="48197"/>
                    <a:pt x="0" y="66199"/>
                  </a:cubicBezTo>
                  <a:cubicBezTo>
                    <a:pt x="0" y="195263"/>
                    <a:pt x="71819" y="307277"/>
                    <a:pt x="170879" y="332518"/>
                  </a:cubicBezTo>
                  <a:cubicBezTo>
                    <a:pt x="171260" y="332613"/>
                    <a:pt x="171736" y="332708"/>
                    <a:pt x="172212" y="332804"/>
                  </a:cubicBezTo>
                  <a:lnTo>
                    <a:pt x="172212" y="684752"/>
                  </a:lnTo>
                  <a:cubicBezTo>
                    <a:pt x="172212" y="690277"/>
                    <a:pt x="179356" y="694753"/>
                    <a:pt x="188214" y="694753"/>
                  </a:cubicBezTo>
                  <a:lnTo>
                    <a:pt x="197930" y="694753"/>
                  </a:lnTo>
                  <a:cubicBezTo>
                    <a:pt x="206788" y="694753"/>
                    <a:pt x="213931" y="690277"/>
                    <a:pt x="213931" y="684752"/>
                  </a:cubicBezTo>
                  <a:lnTo>
                    <a:pt x="213931" y="310134"/>
                  </a:lnTo>
                  <a:lnTo>
                    <a:pt x="212598" y="310134"/>
                  </a:lnTo>
                  <a:close/>
                </a:path>
              </a:pathLst>
            </a:cu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a:solidFill>
                  <a:srgbClr val="FFFFFF"/>
                </a:solidFill>
                <a:latin typeface="Gilroy Office"/>
              </a:endParaRPr>
            </a:p>
          </p:txBody>
        </p:sp>
        <p:sp>
          <p:nvSpPr>
            <p:cNvPr id="3018" name="Freeform: Shape 3017">
              <a:extLst>
                <a:ext uri="{FF2B5EF4-FFF2-40B4-BE49-F238E27FC236}">
                  <a16:creationId xmlns:a16="http://schemas.microsoft.com/office/drawing/2014/main" id="{37D7EAC9-DE11-49C7-A07A-B586188374B9}"/>
                </a:ext>
              </a:extLst>
            </p:cNvPr>
            <p:cNvSpPr/>
            <p:nvPr/>
          </p:nvSpPr>
          <p:spPr>
            <a:xfrm>
              <a:off x="13457034" y="1409052"/>
              <a:ext cx="213931" cy="694848"/>
            </a:xfrm>
            <a:custGeom>
              <a:avLst/>
              <a:gdLst>
                <a:gd name="connsiteX0" fmla="*/ 1429 w 213931"/>
                <a:gd name="connsiteY0" fmla="*/ 310134 h 694848"/>
                <a:gd name="connsiteX1" fmla="*/ 2762 w 213931"/>
                <a:gd name="connsiteY1" fmla="*/ 306229 h 694848"/>
                <a:gd name="connsiteX2" fmla="*/ 14478 w 213931"/>
                <a:gd name="connsiteY2" fmla="*/ 297180 h 694848"/>
                <a:gd name="connsiteX3" fmla="*/ 35243 w 213931"/>
                <a:gd name="connsiteY3" fmla="*/ 293561 h 694848"/>
                <a:gd name="connsiteX4" fmla="*/ 178213 w 213931"/>
                <a:gd name="connsiteY4" fmla="*/ 66199 h 694848"/>
                <a:gd name="connsiteX5" fmla="*/ 174403 w 213931"/>
                <a:gd name="connsiteY5" fmla="*/ 18764 h 694848"/>
                <a:gd name="connsiteX6" fmla="*/ 188404 w 213931"/>
                <a:gd name="connsiteY6" fmla="*/ 0 h 694848"/>
                <a:gd name="connsiteX7" fmla="*/ 195739 w 213931"/>
                <a:gd name="connsiteY7" fmla="*/ 0 h 694848"/>
                <a:gd name="connsiteX8" fmla="*/ 209931 w 213931"/>
                <a:gd name="connsiteY8" fmla="*/ 13621 h 694848"/>
                <a:gd name="connsiteX9" fmla="*/ 213931 w 213931"/>
                <a:gd name="connsiteY9" fmla="*/ 66294 h 694848"/>
                <a:gd name="connsiteX10" fmla="*/ 43053 w 213931"/>
                <a:gd name="connsiteY10" fmla="*/ 332613 h 694848"/>
                <a:gd name="connsiteX11" fmla="*/ 41720 w 213931"/>
                <a:gd name="connsiteY11" fmla="*/ 332899 h 694848"/>
                <a:gd name="connsiteX12" fmla="*/ 41720 w 213931"/>
                <a:gd name="connsiteY12" fmla="*/ 684848 h 694848"/>
                <a:gd name="connsiteX13" fmla="*/ 25718 w 213931"/>
                <a:gd name="connsiteY13" fmla="*/ 694849 h 694848"/>
                <a:gd name="connsiteX14" fmla="*/ 16002 w 213931"/>
                <a:gd name="connsiteY14" fmla="*/ 694849 h 694848"/>
                <a:gd name="connsiteX15" fmla="*/ 0 w 213931"/>
                <a:gd name="connsiteY15" fmla="*/ 684848 h 694848"/>
                <a:gd name="connsiteX16" fmla="*/ 0 w 213931"/>
                <a:gd name="connsiteY16" fmla="*/ 310134 h 694848"/>
                <a:gd name="connsiteX17" fmla="*/ 1429 w 213931"/>
                <a:gd name="connsiteY17" fmla="*/ 310134 h 69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931" h="694848">
                  <a:moveTo>
                    <a:pt x="1429" y="310134"/>
                  </a:moveTo>
                  <a:cubicBezTo>
                    <a:pt x="1429" y="308705"/>
                    <a:pt x="1905" y="307467"/>
                    <a:pt x="2762" y="306229"/>
                  </a:cubicBezTo>
                  <a:cubicBezTo>
                    <a:pt x="4858" y="301276"/>
                    <a:pt x="9239" y="297656"/>
                    <a:pt x="14478" y="297180"/>
                  </a:cubicBezTo>
                  <a:cubicBezTo>
                    <a:pt x="21527" y="296513"/>
                    <a:pt x="28480" y="295275"/>
                    <a:pt x="35243" y="293561"/>
                  </a:cubicBezTo>
                  <a:cubicBezTo>
                    <a:pt x="118110" y="272415"/>
                    <a:pt x="178213" y="176784"/>
                    <a:pt x="178213" y="66199"/>
                  </a:cubicBezTo>
                  <a:cubicBezTo>
                    <a:pt x="178213" y="49911"/>
                    <a:pt x="176879" y="34100"/>
                    <a:pt x="174403" y="18764"/>
                  </a:cubicBezTo>
                  <a:cubicBezTo>
                    <a:pt x="172784" y="8953"/>
                    <a:pt x="179546" y="0"/>
                    <a:pt x="188404" y="0"/>
                  </a:cubicBezTo>
                  <a:lnTo>
                    <a:pt x="195739" y="0"/>
                  </a:lnTo>
                  <a:cubicBezTo>
                    <a:pt x="202787" y="0"/>
                    <a:pt x="208693" y="5810"/>
                    <a:pt x="209931" y="13621"/>
                  </a:cubicBezTo>
                  <a:cubicBezTo>
                    <a:pt x="212598" y="30671"/>
                    <a:pt x="213931" y="48292"/>
                    <a:pt x="213931" y="66294"/>
                  </a:cubicBezTo>
                  <a:cubicBezTo>
                    <a:pt x="213931" y="195453"/>
                    <a:pt x="142113" y="307467"/>
                    <a:pt x="43053" y="332613"/>
                  </a:cubicBezTo>
                  <a:cubicBezTo>
                    <a:pt x="42672" y="332708"/>
                    <a:pt x="42196" y="332804"/>
                    <a:pt x="41720" y="332899"/>
                  </a:cubicBezTo>
                  <a:lnTo>
                    <a:pt x="41720" y="684848"/>
                  </a:lnTo>
                  <a:cubicBezTo>
                    <a:pt x="41720" y="690372"/>
                    <a:pt x="34576" y="694849"/>
                    <a:pt x="25718" y="694849"/>
                  </a:cubicBezTo>
                  <a:lnTo>
                    <a:pt x="16002" y="694849"/>
                  </a:lnTo>
                  <a:cubicBezTo>
                    <a:pt x="7144" y="694849"/>
                    <a:pt x="0" y="690372"/>
                    <a:pt x="0" y="684848"/>
                  </a:cubicBezTo>
                  <a:lnTo>
                    <a:pt x="0" y="310134"/>
                  </a:lnTo>
                  <a:lnTo>
                    <a:pt x="1429" y="310134"/>
                  </a:lnTo>
                  <a:close/>
                </a:path>
              </a:pathLst>
            </a:custGeom>
            <a:gradFill flip="none" rotWithShape="1">
              <a:gsLst>
                <a:gs pos="70000">
                  <a:srgbClr val="FF9953"/>
                </a:gs>
                <a:gs pos="0">
                  <a:srgbClr val="FFBA8B"/>
                </a:gs>
                <a:gs pos="29000">
                  <a:srgbClr val="FFBA8B"/>
                </a:gs>
              </a:gsLst>
              <a:path path="circle">
                <a:fillToRect r="100000" b="100000"/>
              </a:path>
              <a:tileRect l="-100000" t="-100000"/>
            </a:gradFill>
            <a:ln w="6350" cap="flat" cmpd="sng" algn="ctr">
              <a:solidFill>
                <a:srgbClr val="C04E00"/>
              </a:solidFill>
              <a:prstDash val="solid"/>
              <a:miter lim="800000"/>
            </a:ln>
            <a:effectLst/>
          </p:spPr>
          <p:txBody>
            <a:bodyPr lIns="40500" tIns="40500" rIns="40500" bIns="40500" rtlCol="0" anchor="ctr"/>
            <a:lstStyle/>
            <a:p>
              <a:pPr algn="ctr" defTabSz="514350">
                <a:defRPr/>
              </a:pPr>
              <a:endParaRPr lang="en-GB" sz="1125" kern="0">
                <a:solidFill>
                  <a:srgbClr val="FFFFFF"/>
                </a:solidFill>
                <a:latin typeface="Gilroy Office"/>
              </a:endParaRPr>
            </a:p>
          </p:txBody>
        </p:sp>
      </p:grpSp>
      <p:grpSp>
        <p:nvGrpSpPr>
          <p:cNvPr id="3019" name="Group 3018">
            <a:extLst>
              <a:ext uri="{FF2B5EF4-FFF2-40B4-BE49-F238E27FC236}">
                <a16:creationId xmlns:a16="http://schemas.microsoft.com/office/drawing/2014/main" id="{0BF9E486-A1DB-4ACB-95F1-A1AF06BF0E46}"/>
              </a:ext>
            </a:extLst>
          </p:cNvPr>
          <p:cNvGrpSpPr/>
          <p:nvPr/>
        </p:nvGrpSpPr>
        <p:grpSpPr>
          <a:xfrm>
            <a:off x="5124345" y="3639145"/>
            <a:ext cx="351670" cy="180058"/>
            <a:chOff x="6876627" y="4793570"/>
            <a:chExt cx="625190" cy="320102"/>
          </a:xfrm>
        </p:grpSpPr>
        <p:sp>
          <p:nvSpPr>
            <p:cNvPr id="3020" name="Flowchart: Decision 854">
              <a:extLst>
                <a:ext uri="{FF2B5EF4-FFF2-40B4-BE49-F238E27FC236}">
                  <a16:creationId xmlns:a16="http://schemas.microsoft.com/office/drawing/2014/main" id="{78752525-E203-4707-8585-B12939C3D484}"/>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21" name="Group 3020">
              <a:extLst>
                <a:ext uri="{FF2B5EF4-FFF2-40B4-BE49-F238E27FC236}">
                  <a16:creationId xmlns:a16="http://schemas.microsoft.com/office/drawing/2014/main" id="{0FE9B727-333B-4866-AB1E-F7B425695875}"/>
                </a:ext>
              </a:extLst>
            </p:cNvPr>
            <p:cNvGrpSpPr/>
            <p:nvPr/>
          </p:nvGrpSpPr>
          <p:grpSpPr>
            <a:xfrm>
              <a:off x="6876627" y="4810907"/>
              <a:ext cx="501909" cy="302303"/>
              <a:chOff x="7529101" y="2223481"/>
              <a:chExt cx="460726" cy="315091"/>
            </a:xfrm>
          </p:grpSpPr>
          <p:sp>
            <p:nvSpPr>
              <p:cNvPr id="3022" name="TextBox 3021">
                <a:extLst>
                  <a:ext uri="{FF2B5EF4-FFF2-40B4-BE49-F238E27FC236}">
                    <a16:creationId xmlns:a16="http://schemas.microsoft.com/office/drawing/2014/main" id="{9140F8CE-11C4-4AA5-AA82-5075AE91E9A6}"/>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JAK1</a:t>
                </a:r>
              </a:p>
            </p:txBody>
          </p:sp>
          <p:cxnSp>
            <p:nvCxnSpPr>
              <p:cNvPr id="3023" name="Straight Connector 3022">
                <a:extLst>
                  <a:ext uri="{FF2B5EF4-FFF2-40B4-BE49-F238E27FC236}">
                    <a16:creationId xmlns:a16="http://schemas.microsoft.com/office/drawing/2014/main" id="{E8799670-5CFE-40EA-A8AF-6E0B9D992C01}"/>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024" name="Group 3023">
            <a:extLst>
              <a:ext uri="{FF2B5EF4-FFF2-40B4-BE49-F238E27FC236}">
                <a16:creationId xmlns:a16="http://schemas.microsoft.com/office/drawing/2014/main" id="{585816F1-380E-4F60-8F18-27BA7BA604AA}"/>
              </a:ext>
            </a:extLst>
          </p:cNvPr>
          <p:cNvGrpSpPr/>
          <p:nvPr/>
        </p:nvGrpSpPr>
        <p:grpSpPr>
          <a:xfrm>
            <a:off x="6093985" y="3214383"/>
            <a:ext cx="333865" cy="180058"/>
            <a:chOff x="11103304" y="2998920"/>
            <a:chExt cx="522722" cy="320102"/>
          </a:xfrm>
        </p:grpSpPr>
        <p:sp>
          <p:nvSpPr>
            <p:cNvPr id="3025" name="Flowchart: Decision 854">
              <a:extLst>
                <a:ext uri="{FF2B5EF4-FFF2-40B4-BE49-F238E27FC236}">
                  <a16:creationId xmlns:a16="http://schemas.microsoft.com/office/drawing/2014/main" id="{087605EF-C5B9-43A3-A51C-A50D3F5C1ADC}"/>
                </a:ext>
              </a:extLst>
            </p:cNvPr>
            <p:cNvSpPr>
              <a:spLocks noChangeAspect="1"/>
            </p:cNvSpPr>
            <p:nvPr/>
          </p:nvSpPr>
          <p:spPr>
            <a:xfrm rot="3298555" flipH="1" flipV="1">
              <a:off x="11054079" y="3048145"/>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B20056"/>
                </a:gs>
                <a:gs pos="50000">
                  <a:srgbClr val="E2006C"/>
                </a:gs>
                <a:gs pos="100000">
                  <a:srgbClr val="7A003A"/>
                </a:gs>
                <a:gs pos="0">
                  <a:srgbClr val="FFFFFF"/>
                </a:gs>
              </a:gsLst>
              <a:path path="circle">
                <a:fillToRect l="100000" t="100000"/>
              </a:path>
              <a:tileRect r="-100000" b="-100000"/>
            </a:gradFill>
            <a:ln w="12700" cap="flat" cmpd="sng" algn="ctr">
              <a:solidFill>
                <a:srgbClr val="7A003A">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26" name="Group 3025">
              <a:extLst>
                <a:ext uri="{FF2B5EF4-FFF2-40B4-BE49-F238E27FC236}">
                  <a16:creationId xmlns:a16="http://schemas.microsoft.com/office/drawing/2014/main" id="{94E977D5-DD5F-48BE-908F-067D53EA9C2D}"/>
                </a:ext>
              </a:extLst>
            </p:cNvPr>
            <p:cNvGrpSpPr/>
            <p:nvPr/>
          </p:nvGrpSpPr>
          <p:grpSpPr>
            <a:xfrm>
              <a:off x="11215130" y="3082887"/>
              <a:ext cx="410896" cy="176358"/>
              <a:chOff x="7181743" y="2261424"/>
              <a:chExt cx="428280" cy="183819"/>
            </a:xfrm>
          </p:grpSpPr>
          <p:sp>
            <p:nvSpPr>
              <p:cNvPr id="3027" name="TextBox 3026">
                <a:extLst>
                  <a:ext uri="{FF2B5EF4-FFF2-40B4-BE49-F238E27FC236}">
                    <a16:creationId xmlns:a16="http://schemas.microsoft.com/office/drawing/2014/main" id="{64D06E71-B165-4DF9-9297-970CBE9EA449}"/>
                  </a:ext>
                </a:extLst>
              </p:cNvPr>
              <p:cNvSpPr txBox="1"/>
              <p:nvPr/>
            </p:nvSpPr>
            <p:spPr>
              <a:xfrm>
                <a:off x="7311773" y="2261424"/>
                <a:ext cx="298250" cy="183819"/>
              </a:xfrm>
              <a:prstGeom prst="rect">
                <a:avLst/>
              </a:prstGeom>
              <a:noFill/>
            </p:spPr>
            <p:txBody>
              <a:bodyPr wrap="square" lIns="0" rIns="0" rtlCol="0" anchor="ctr">
                <a:noAutofit/>
              </a:bodyPr>
              <a:lstStyle/>
              <a:p>
                <a:pPr defTabSz="514299">
                  <a:defRPr/>
                </a:pPr>
                <a:r>
                  <a:rPr lang="en-US" sz="591" kern="0" dirty="0">
                    <a:solidFill>
                      <a:srgbClr val="000000"/>
                    </a:solidFill>
                    <a:latin typeface="Gilroy Office"/>
                    <a:ea typeface="ＭＳ Ｐゴシック" charset="-128"/>
                  </a:rPr>
                  <a:t>TYK2</a:t>
                </a:r>
              </a:p>
            </p:txBody>
          </p:sp>
          <p:cxnSp>
            <p:nvCxnSpPr>
              <p:cNvPr id="3028" name="Straight Connector 3027">
                <a:extLst>
                  <a:ext uri="{FF2B5EF4-FFF2-40B4-BE49-F238E27FC236}">
                    <a16:creationId xmlns:a16="http://schemas.microsoft.com/office/drawing/2014/main" id="{1813B9E3-A0D5-4742-8E5B-80EC771399B5}"/>
                  </a:ext>
                </a:extLst>
              </p:cNvPr>
              <p:cNvCxnSpPr>
                <a:cxnSpLocks/>
                <a:endCxn id="3027" idx="1"/>
              </p:cNvCxnSpPr>
              <p:nvPr/>
            </p:nvCxnSpPr>
            <p:spPr>
              <a:xfrm flipV="1">
                <a:off x="7181743" y="2353333"/>
                <a:ext cx="130031" cy="3"/>
              </a:xfrm>
              <a:prstGeom prst="line">
                <a:avLst/>
              </a:prstGeom>
              <a:noFill/>
              <a:ln w="12700" cap="flat" cmpd="sng" algn="ctr">
                <a:solidFill>
                  <a:srgbClr val="000000"/>
                </a:solidFill>
                <a:prstDash val="solid"/>
                <a:miter lim="800000"/>
                <a:headEnd type="oval"/>
                <a:tailEnd type="none" w="sm" len="sm"/>
              </a:ln>
              <a:effectLst/>
            </p:spPr>
          </p:cxnSp>
        </p:grpSp>
      </p:grpSp>
      <p:grpSp>
        <p:nvGrpSpPr>
          <p:cNvPr id="3029" name="Group 3028">
            <a:extLst>
              <a:ext uri="{FF2B5EF4-FFF2-40B4-BE49-F238E27FC236}">
                <a16:creationId xmlns:a16="http://schemas.microsoft.com/office/drawing/2014/main" id="{6CA50C2B-533D-4324-A335-253512C28737}"/>
              </a:ext>
            </a:extLst>
          </p:cNvPr>
          <p:cNvGrpSpPr/>
          <p:nvPr/>
        </p:nvGrpSpPr>
        <p:grpSpPr>
          <a:xfrm>
            <a:off x="4363594" y="3322887"/>
            <a:ext cx="333865" cy="180058"/>
            <a:chOff x="11103304" y="2998920"/>
            <a:chExt cx="522722" cy="320102"/>
          </a:xfrm>
        </p:grpSpPr>
        <p:sp>
          <p:nvSpPr>
            <p:cNvPr id="3030" name="Flowchart: Decision 854">
              <a:extLst>
                <a:ext uri="{FF2B5EF4-FFF2-40B4-BE49-F238E27FC236}">
                  <a16:creationId xmlns:a16="http://schemas.microsoft.com/office/drawing/2014/main" id="{460FC138-874F-453B-83FE-E8C3180775CE}"/>
                </a:ext>
              </a:extLst>
            </p:cNvPr>
            <p:cNvSpPr>
              <a:spLocks noChangeAspect="1"/>
            </p:cNvSpPr>
            <p:nvPr/>
          </p:nvSpPr>
          <p:spPr>
            <a:xfrm rot="3298555" flipH="1" flipV="1">
              <a:off x="11054079" y="3048145"/>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B20056"/>
                </a:gs>
                <a:gs pos="50000">
                  <a:srgbClr val="E2006C"/>
                </a:gs>
                <a:gs pos="100000">
                  <a:srgbClr val="7A003A"/>
                </a:gs>
                <a:gs pos="0">
                  <a:srgbClr val="FFFFFF"/>
                </a:gs>
              </a:gsLst>
              <a:path path="circle">
                <a:fillToRect l="100000" t="100000"/>
              </a:path>
              <a:tileRect r="-100000" b="-100000"/>
            </a:gradFill>
            <a:ln w="12700" cap="flat" cmpd="sng" algn="ctr">
              <a:solidFill>
                <a:srgbClr val="7A003A">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31" name="Group 3030">
              <a:extLst>
                <a:ext uri="{FF2B5EF4-FFF2-40B4-BE49-F238E27FC236}">
                  <a16:creationId xmlns:a16="http://schemas.microsoft.com/office/drawing/2014/main" id="{BB12E24A-DAED-4852-8DEF-C3F7FCEE7964}"/>
                </a:ext>
              </a:extLst>
            </p:cNvPr>
            <p:cNvGrpSpPr/>
            <p:nvPr/>
          </p:nvGrpSpPr>
          <p:grpSpPr>
            <a:xfrm>
              <a:off x="11215130" y="3082887"/>
              <a:ext cx="410896" cy="176358"/>
              <a:chOff x="7181743" y="2261424"/>
              <a:chExt cx="428280" cy="183819"/>
            </a:xfrm>
          </p:grpSpPr>
          <p:sp>
            <p:nvSpPr>
              <p:cNvPr id="3032" name="TextBox 3031">
                <a:extLst>
                  <a:ext uri="{FF2B5EF4-FFF2-40B4-BE49-F238E27FC236}">
                    <a16:creationId xmlns:a16="http://schemas.microsoft.com/office/drawing/2014/main" id="{1C9368BE-3DCE-410E-8512-0D3725C0D8A6}"/>
                  </a:ext>
                </a:extLst>
              </p:cNvPr>
              <p:cNvSpPr txBox="1"/>
              <p:nvPr/>
            </p:nvSpPr>
            <p:spPr>
              <a:xfrm>
                <a:off x="7311773" y="2261424"/>
                <a:ext cx="298250" cy="183819"/>
              </a:xfrm>
              <a:prstGeom prst="rect">
                <a:avLst/>
              </a:prstGeom>
              <a:noFill/>
            </p:spPr>
            <p:txBody>
              <a:bodyPr wrap="square" lIns="0" rIns="0" rtlCol="0" anchor="ctr">
                <a:noAutofit/>
              </a:bodyPr>
              <a:lstStyle/>
              <a:p>
                <a:pPr defTabSz="514299">
                  <a:defRPr/>
                </a:pPr>
                <a:r>
                  <a:rPr lang="en-US" sz="591" kern="0" dirty="0">
                    <a:solidFill>
                      <a:srgbClr val="000000"/>
                    </a:solidFill>
                    <a:latin typeface="Gilroy Office"/>
                    <a:ea typeface="ＭＳ Ｐゴシック" charset="-128"/>
                  </a:rPr>
                  <a:t>TYK2</a:t>
                </a:r>
              </a:p>
            </p:txBody>
          </p:sp>
          <p:cxnSp>
            <p:nvCxnSpPr>
              <p:cNvPr id="3033" name="Straight Connector 3032">
                <a:extLst>
                  <a:ext uri="{FF2B5EF4-FFF2-40B4-BE49-F238E27FC236}">
                    <a16:creationId xmlns:a16="http://schemas.microsoft.com/office/drawing/2014/main" id="{C436887B-B551-4CD1-80F7-C6DE94DFEA74}"/>
                  </a:ext>
                </a:extLst>
              </p:cNvPr>
              <p:cNvCxnSpPr>
                <a:cxnSpLocks/>
                <a:endCxn id="3032" idx="1"/>
              </p:cNvCxnSpPr>
              <p:nvPr/>
            </p:nvCxnSpPr>
            <p:spPr>
              <a:xfrm flipV="1">
                <a:off x="7181743" y="2353333"/>
                <a:ext cx="130031" cy="3"/>
              </a:xfrm>
              <a:prstGeom prst="line">
                <a:avLst/>
              </a:prstGeom>
              <a:noFill/>
              <a:ln w="12700" cap="flat" cmpd="sng" algn="ctr">
                <a:solidFill>
                  <a:srgbClr val="000000"/>
                </a:solidFill>
                <a:prstDash val="solid"/>
                <a:miter lim="800000"/>
                <a:headEnd type="oval"/>
                <a:tailEnd type="none" w="sm" len="sm"/>
              </a:ln>
              <a:effectLst/>
            </p:spPr>
          </p:cxnSp>
        </p:grpSp>
      </p:grpSp>
      <p:grpSp>
        <p:nvGrpSpPr>
          <p:cNvPr id="3034" name="Group 3033">
            <a:extLst>
              <a:ext uri="{FF2B5EF4-FFF2-40B4-BE49-F238E27FC236}">
                <a16:creationId xmlns:a16="http://schemas.microsoft.com/office/drawing/2014/main" id="{D209E86E-02C2-4977-9E7E-CD7AB518B9E9}"/>
              </a:ext>
            </a:extLst>
          </p:cNvPr>
          <p:cNvGrpSpPr/>
          <p:nvPr/>
        </p:nvGrpSpPr>
        <p:grpSpPr>
          <a:xfrm>
            <a:off x="2837011" y="2547051"/>
            <a:ext cx="428211" cy="605374"/>
            <a:chOff x="-974077" y="2995945"/>
            <a:chExt cx="1722978" cy="2435821"/>
          </a:xfrm>
        </p:grpSpPr>
        <p:grpSp>
          <p:nvGrpSpPr>
            <p:cNvPr id="3035" name="Group 3034">
              <a:extLst>
                <a:ext uri="{FF2B5EF4-FFF2-40B4-BE49-F238E27FC236}">
                  <a16:creationId xmlns:a16="http://schemas.microsoft.com/office/drawing/2014/main" id="{BA09EA80-3849-4E95-8E1A-61BDF5FFE58D}"/>
                </a:ext>
              </a:extLst>
            </p:cNvPr>
            <p:cNvGrpSpPr/>
            <p:nvPr/>
          </p:nvGrpSpPr>
          <p:grpSpPr>
            <a:xfrm>
              <a:off x="-974077" y="2995945"/>
              <a:ext cx="847242" cy="2435821"/>
              <a:chOff x="-45209" y="2637398"/>
              <a:chExt cx="1182058" cy="3398416"/>
            </a:xfrm>
          </p:grpSpPr>
          <p:sp>
            <p:nvSpPr>
              <p:cNvPr id="3039" name="Freeform 5">
                <a:extLst>
                  <a:ext uri="{FF2B5EF4-FFF2-40B4-BE49-F238E27FC236}">
                    <a16:creationId xmlns:a16="http://schemas.microsoft.com/office/drawing/2014/main" id="{B9F6EEC9-4EF7-45E9-A420-2F67DA5F4017}"/>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86B496"/>
                  </a:gs>
                  <a:gs pos="87000">
                    <a:srgbClr val="68A17C">
                      <a:lumMod val="75000"/>
                    </a:srgbClr>
                  </a:gs>
                  <a:gs pos="0">
                    <a:srgbClr val="68A17C"/>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40" name="Freeform: Shape 3039">
                <a:extLst>
                  <a:ext uri="{FF2B5EF4-FFF2-40B4-BE49-F238E27FC236}">
                    <a16:creationId xmlns:a16="http://schemas.microsoft.com/office/drawing/2014/main" id="{29964957-4E3D-4598-AC40-54769A4C9C21}"/>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68A17C"/>
              </a:solidFill>
              <a:ln>
                <a:noFill/>
              </a:ln>
            </p:spPr>
            <p:txBody>
              <a:bodyPr wrap="square">
                <a:noAutofit/>
              </a:bodyPr>
              <a:lstStyle/>
              <a:p>
                <a:pPr defTabSz="514235">
                  <a:defRPr/>
                </a:pPr>
                <a:endParaRPr lang="en-GB" sz="1350" kern="0">
                  <a:solidFill>
                    <a:srgbClr val="000000"/>
                  </a:solidFill>
                  <a:latin typeface="Gilroy Office"/>
                </a:endParaRPr>
              </a:p>
            </p:txBody>
          </p:sp>
        </p:grpSp>
        <p:grpSp>
          <p:nvGrpSpPr>
            <p:cNvPr id="3036" name="Group 3035">
              <a:extLst>
                <a:ext uri="{FF2B5EF4-FFF2-40B4-BE49-F238E27FC236}">
                  <a16:creationId xmlns:a16="http://schemas.microsoft.com/office/drawing/2014/main" id="{E98095AD-A34C-4EA3-BC21-8F0EDA380B9B}"/>
                </a:ext>
              </a:extLst>
            </p:cNvPr>
            <p:cNvGrpSpPr/>
            <p:nvPr/>
          </p:nvGrpSpPr>
          <p:grpSpPr>
            <a:xfrm flipH="1">
              <a:off x="-98341" y="2995945"/>
              <a:ext cx="847242" cy="2435821"/>
              <a:chOff x="-45209" y="2637398"/>
              <a:chExt cx="1182058" cy="3398416"/>
            </a:xfrm>
          </p:grpSpPr>
          <p:sp>
            <p:nvSpPr>
              <p:cNvPr id="3037" name="Freeform 5">
                <a:extLst>
                  <a:ext uri="{FF2B5EF4-FFF2-40B4-BE49-F238E27FC236}">
                    <a16:creationId xmlns:a16="http://schemas.microsoft.com/office/drawing/2014/main" id="{6003D85D-3E55-4726-8042-CF5BE6A75D89}"/>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86B496"/>
                  </a:gs>
                  <a:gs pos="87000">
                    <a:srgbClr val="68A17C">
                      <a:lumMod val="75000"/>
                    </a:srgbClr>
                  </a:gs>
                  <a:gs pos="0">
                    <a:srgbClr val="68A17C"/>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38" name="Freeform: Shape 3037">
                <a:extLst>
                  <a:ext uri="{FF2B5EF4-FFF2-40B4-BE49-F238E27FC236}">
                    <a16:creationId xmlns:a16="http://schemas.microsoft.com/office/drawing/2014/main" id="{E92E8F28-904A-4AC4-AC4F-C9D35FE4259A}"/>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68A17C"/>
              </a:solidFill>
              <a:ln>
                <a:noFill/>
              </a:ln>
            </p:spPr>
            <p:txBody>
              <a:bodyPr wrap="square">
                <a:noAutofit/>
              </a:bodyPr>
              <a:lstStyle/>
              <a:p>
                <a:pPr defTabSz="514235">
                  <a:defRPr/>
                </a:pPr>
                <a:endParaRPr lang="en-GB" sz="1350" kern="0">
                  <a:solidFill>
                    <a:srgbClr val="000000"/>
                  </a:solidFill>
                  <a:latin typeface="Gilroy Office"/>
                </a:endParaRPr>
              </a:p>
            </p:txBody>
          </p:sp>
        </p:grpSp>
      </p:grpSp>
      <p:grpSp>
        <p:nvGrpSpPr>
          <p:cNvPr id="3041" name="Group 3040">
            <a:extLst>
              <a:ext uri="{FF2B5EF4-FFF2-40B4-BE49-F238E27FC236}">
                <a16:creationId xmlns:a16="http://schemas.microsoft.com/office/drawing/2014/main" id="{0B544623-A5A8-440E-B1F1-34B60C80FDE3}"/>
              </a:ext>
            </a:extLst>
          </p:cNvPr>
          <p:cNvGrpSpPr/>
          <p:nvPr/>
        </p:nvGrpSpPr>
        <p:grpSpPr>
          <a:xfrm>
            <a:off x="3453137" y="2602246"/>
            <a:ext cx="428211" cy="605374"/>
            <a:chOff x="-974077" y="2995945"/>
            <a:chExt cx="1722978" cy="2435821"/>
          </a:xfrm>
        </p:grpSpPr>
        <p:grpSp>
          <p:nvGrpSpPr>
            <p:cNvPr id="3042" name="Group 3041">
              <a:extLst>
                <a:ext uri="{FF2B5EF4-FFF2-40B4-BE49-F238E27FC236}">
                  <a16:creationId xmlns:a16="http://schemas.microsoft.com/office/drawing/2014/main" id="{9957716F-1DC3-40FF-8418-BF8064EFE8DC}"/>
                </a:ext>
              </a:extLst>
            </p:cNvPr>
            <p:cNvGrpSpPr/>
            <p:nvPr/>
          </p:nvGrpSpPr>
          <p:grpSpPr>
            <a:xfrm>
              <a:off x="-974077" y="2995945"/>
              <a:ext cx="847242" cy="2435821"/>
              <a:chOff x="-45209" y="2637398"/>
              <a:chExt cx="1182058" cy="3398416"/>
            </a:xfrm>
          </p:grpSpPr>
          <p:sp>
            <p:nvSpPr>
              <p:cNvPr id="3046" name="Freeform 5">
                <a:extLst>
                  <a:ext uri="{FF2B5EF4-FFF2-40B4-BE49-F238E27FC236}">
                    <a16:creationId xmlns:a16="http://schemas.microsoft.com/office/drawing/2014/main" id="{E101DD7F-4A07-466C-A112-0337756893BA}"/>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86B496"/>
                  </a:gs>
                  <a:gs pos="87000">
                    <a:srgbClr val="68A17C">
                      <a:lumMod val="75000"/>
                    </a:srgbClr>
                  </a:gs>
                  <a:gs pos="0">
                    <a:srgbClr val="68A17C"/>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47" name="Freeform: Shape 3046">
                <a:extLst>
                  <a:ext uri="{FF2B5EF4-FFF2-40B4-BE49-F238E27FC236}">
                    <a16:creationId xmlns:a16="http://schemas.microsoft.com/office/drawing/2014/main" id="{91E4E240-FB2F-402C-8504-487745FD5082}"/>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68A17C"/>
              </a:solidFill>
              <a:ln>
                <a:noFill/>
              </a:ln>
            </p:spPr>
            <p:txBody>
              <a:bodyPr wrap="square">
                <a:noAutofit/>
              </a:bodyPr>
              <a:lstStyle/>
              <a:p>
                <a:pPr defTabSz="514235">
                  <a:defRPr/>
                </a:pPr>
                <a:endParaRPr lang="en-GB" sz="1350" kern="0">
                  <a:solidFill>
                    <a:srgbClr val="000000"/>
                  </a:solidFill>
                  <a:latin typeface="Gilroy Office"/>
                </a:endParaRPr>
              </a:p>
            </p:txBody>
          </p:sp>
        </p:grpSp>
        <p:grpSp>
          <p:nvGrpSpPr>
            <p:cNvPr id="3043" name="Group 3042">
              <a:extLst>
                <a:ext uri="{FF2B5EF4-FFF2-40B4-BE49-F238E27FC236}">
                  <a16:creationId xmlns:a16="http://schemas.microsoft.com/office/drawing/2014/main" id="{F390B3DC-6741-488C-BCEC-65992F2EEA3F}"/>
                </a:ext>
              </a:extLst>
            </p:cNvPr>
            <p:cNvGrpSpPr/>
            <p:nvPr/>
          </p:nvGrpSpPr>
          <p:grpSpPr>
            <a:xfrm flipH="1">
              <a:off x="-98341" y="2995945"/>
              <a:ext cx="847242" cy="2435821"/>
              <a:chOff x="-45209" y="2637398"/>
              <a:chExt cx="1182058" cy="3398416"/>
            </a:xfrm>
          </p:grpSpPr>
          <p:sp>
            <p:nvSpPr>
              <p:cNvPr id="3044" name="Freeform 5">
                <a:extLst>
                  <a:ext uri="{FF2B5EF4-FFF2-40B4-BE49-F238E27FC236}">
                    <a16:creationId xmlns:a16="http://schemas.microsoft.com/office/drawing/2014/main" id="{790FF9BA-547F-42A1-BBF8-9F2B55EE843F}"/>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86B496"/>
                  </a:gs>
                  <a:gs pos="87000">
                    <a:srgbClr val="68A17C">
                      <a:lumMod val="75000"/>
                    </a:srgbClr>
                  </a:gs>
                  <a:gs pos="0">
                    <a:srgbClr val="68A17C"/>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45" name="Freeform: Shape 3044">
                <a:extLst>
                  <a:ext uri="{FF2B5EF4-FFF2-40B4-BE49-F238E27FC236}">
                    <a16:creationId xmlns:a16="http://schemas.microsoft.com/office/drawing/2014/main" id="{956075DB-5E8F-4EC2-A9ED-BBA0B458BEB6}"/>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68A17C"/>
              </a:solidFill>
              <a:ln>
                <a:noFill/>
              </a:ln>
            </p:spPr>
            <p:txBody>
              <a:bodyPr wrap="square">
                <a:noAutofit/>
              </a:bodyPr>
              <a:lstStyle/>
              <a:p>
                <a:pPr defTabSz="514235">
                  <a:defRPr/>
                </a:pPr>
                <a:endParaRPr lang="en-GB" sz="1350" kern="0">
                  <a:solidFill>
                    <a:srgbClr val="000000"/>
                  </a:solidFill>
                  <a:latin typeface="Gilroy Office"/>
                </a:endParaRPr>
              </a:p>
            </p:txBody>
          </p:sp>
        </p:grpSp>
      </p:grpSp>
      <p:grpSp>
        <p:nvGrpSpPr>
          <p:cNvPr id="3048" name="Group 3047">
            <a:extLst>
              <a:ext uri="{FF2B5EF4-FFF2-40B4-BE49-F238E27FC236}">
                <a16:creationId xmlns:a16="http://schemas.microsoft.com/office/drawing/2014/main" id="{9905780B-CC2A-4E09-B796-6616940B85CF}"/>
              </a:ext>
            </a:extLst>
          </p:cNvPr>
          <p:cNvGrpSpPr/>
          <p:nvPr/>
        </p:nvGrpSpPr>
        <p:grpSpPr>
          <a:xfrm>
            <a:off x="4680666" y="2602246"/>
            <a:ext cx="428211" cy="605374"/>
            <a:chOff x="-974077" y="2995945"/>
            <a:chExt cx="1722978" cy="2435821"/>
          </a:xfrm>
        </p:grpSpPr>
        <p:grpSp>
          <p:nvGrpSpPr>
            <p:cNvPr id="3049" name="Group 3048">
              <a:extLst>
                <a:ext uri="{FF2B5EF4-FFF2-40B4-BE49-F238E27FC236}">
                  <a16:creationId xmlns:a16="http://schemas.microsoft.com/office/drawing/2014/main" id="{6EE7D3DF-6E25-48EE-A288-1D419CD96F7A}"/>
                </a:ext>
              </a:extLst>
            </p:cNvPr>
            <p:cNvGrpSpPr/>
            <p:nvPr/>
          </p:nvGrpSpPr>
          <p:grpSpPr>
            <a:xfrm>
              <a:off x="-974077" y="2995945"/>
              <a:ext cx="847242" cy="2435821"/>
              <a:chOff x="-45209" y="2637398"/>
              <a:chExt cx="1182058" cy="3398416"/>
            </a:xfrm>
          </p:grpSpPr>
          <p:sp>
            <p:nvSpPr>
              <p:cNvPr id="3053" name="Freeform 5">
                <a:extLst>
                  <a:ext uri="{FF2B5EF4-FFF2-40B4-BE49-F238E27FC236}">
                    <a16:creationId xmlns:a16="http://schemas.microsoft.com/office/drawing/2014/main" id="{3EF30E8E-5841-4E86-B00F-C64BFA3E733A}"/>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F5F3EF">
                      <a:lumMod val="50000"/>
                    </a:srgbClr>
                  </a:gs>
                  <a:gs pos="87000">
                    <a:srgbClr val="F5F3EF">
                      <a:lumMod val="25000"/>
                    </a:srgbClr>
                  </a:gs>
                  <a:gs pos="0">
                    <a:srgbClr val="F5F3EF">
                      <a:lumMod val="90000"/>
                    </a:srgbClr>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54" name="Freeform: Shape 3053">
                <a:extLst>
                  <a:ext uri="{FF2B5EF4-FFF2-40B4-BE49-F238E27FC236}">
                    <a16:creationId xmlns:a16="http://schemas.microsoft.com/office/drawing/2014/main" id="{8FD2021D-A40A-4EA0-A724-394B52BDFFB0}"/>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865E83"/>
              </a:solidFill>
              <a:ln>
                <a:noFill/>
              </a:ln>
            </p:spPr>
            <p:txBody>
              <a:bodyPr wrap="square">
                <a:noAutofit/>
              </a:bodyPr>
              <a:lstStyle/>
              <a:p>
                <a:pPr defTabSz="514235">
                  <a:defRPr/>
                </a:pPr>
                <a:endParaRPr lang="en-GB" sz="1350" kern="0">
                  <a:solidFill>
                    <a:srgbClr val="000000"/>
                  </a:solidFill>
                  <a:latin typeface="Gilroy Office"/>
                </a:endParaRPr>
              </a:p>
            </p:txBody>
          </p:sp>
        </p:grpSp>
        <p:grpSp>
          <p:nvGrpSpPr>
            <p:cNvPr id="3050" name="Group 3049">
              <a:extLst>
                <a:ext uri="{FF2B5EF4-FFF2-40B4-BE49-F238E27FC236}">
                  <a16:creationId xmlns:a16="http://schemas.microsoft.com/office/drawing/2014/main" id="{12F204FF-355E-48DE-9E6B-4EC2A1071733}"/>
                </a:ext>
              </a:extLst>
            </p:cNvPr>
            <p:cNvGrpSpPr/>
            <p:nvPr/>
          </p:nvGrpSpPr>
          <p:grpSpPr>
            <a:xfrm flipH="1">
              <a:off x="-98341" y="2995945"/>
              <a:ext cx="847242" cy="2435821"/>
              <a:chOff x="-45209" y="2637398"/>
              <a:chExt cx="1182058" cy="3398416"/>
            </a:xfrm>
          </p:grpSpPr>
          <p:sp>
            <p:nvSpPr>
              <p:cNvPr id="3051" name="Freeform 5">
                <a:extLst>
                  <a:ext uri="{FF2B5EF4-FFF2-40B4-BE49-F238E27FC236}">
                    <a16:creationId xmlns:a16="http://schemas.microsoft.com/office/drawing/2014/main" id="{295A5E41-067F-49E8-BF1E-DC05C76232F9}"/>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86B496"/>
                  </a:gs>
                  <a:gs pos="87000">
                    <a:srgbClr val="68A17C">
                      <a:lumMod val="75000"/>
                    </a:srgbClr>
                  </a:gs>
                  <a:gs pos="0">
                    <a:srgbClr val="68A17C"/>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52" name="Freeform: Shape 3051">
                <a:extLst>
                  <a:ext uri="{FF2B5EF4-FFF2-40B4-BE49-F238E27FC236}">
                    <a16:creationId xmlns:a16="http://schemas.microsoft.com/office/drawing/2014/main" id="{9C8185B7-BBC1-4AEF-9495-49BC6E766D27}"/>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68A17C"/>
              </a:solidFill>
              <a:ln>
                <a:noFill/>
              </a:ln>
            </p:spPr>
            <p:txBody>
              <a:bodyPr wrap="square">
                <a:noAutofit/>
              </a:bodyPr>
              <a:lstStyle/>
              <a:p>
                <a:pPr defTabSz="514235">
                  <a:defRPr/>
                </a:pPr>
                <a:endParaRPr lang="en-GB" sz="1350" kern="0">
                  <a:solidFill>
                    <a:srgbClr val="000000"/>
                  </a:solidFill>
                  <a:latin typeface="Gilroy Office"/>
                </a:endParaRPr>
              </a:p>
            </p:txBody>
          </p:sp>
        </p:grpSp>
      </p:grpSp>
      <p:grpSp>
        <p:nvGrpSpPr>
          <p:cNvPr id="3055" name="Group 3054">
            <a:extLst>
              <a:ext uri="{FF2B5EF4-FFF2-40B4-BE49-F238E27FC236}">
                <a16:creationId xmlns:a16="http://schemas.microsoft.com/office/drawing/2014/main" id="{719CD69F-BBD5-4829-808C-11BAFA50099F}"/>
              </a:ext>
            </a:extLst>
          </p:cNvPr>
          <p:cNvGrpSpPr/>
          <p:nvPr/>
        </p:nvGrpSpPr>
        <p:grpSpPr>
          <a:xfrm>
            <a:off x="5877210" y="2602246"/>
            <a:ext cx="428211" cy="605374"/>
            <a:chOff x="-974077" y="2995945"/>
            <a:chExt cx="1722978" cy="2435821"/>
          </a:xfrm>
        </p:grpSpPr>
        <p:grpSp>
          <p:nvGrpSpPr>
            <p:cNvPr id="3056" name="Group 3055">
              <a:extLst>
                <a:ext uri="{FF2B5EF4-FFF2-40B4-BE49-F238E27FC236}">
                  <a16:creationId xmlns:a16="http://schemas.microsoft.com/office/drawing/2014/main" id="{D4B80C7F-ACD9-40D0-8E58-14AF16A0150C}"/>
                </a:ext>
              </a:extLst>
            </p:cNvPr>
            <p:cNvGrpSpPr/>
            <p:nvPr/>
          </p:nvGrpSpPr>
          <p:grpSpPr>
            <a:xfrm>
              <a:off x="-974077" y="2995945"/>
              <a:ext cx="847242" cy="2435821"/>
              <a:chOff x="-45209" y="2637398"/>
              <a:chExt cx="1182058" cy="3398416"/>
            </a:xfrm>
          </p:grpSpPr>
          <p:sp>
            <p:nvSpPr>
              <p:cNvPr id="3060" name="Freeform 5">
                <a:extLst>
                  <a:ext uri="{FF2B5EF4-FFF2-40B4-BE49-F238E27FC236}">
                    <a16:creationId xmlns:a16="http://schemas.microsoft.com/office/drawing/2014/main" id="{DE432A10-25F6-499F-BA5E-4F3DF0A23665}"/>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86B496"/>
                  </a:gs>
                  <a:gs pos="87000">
                    <a:srgbClr val="68A17C">
                      <a:lumMod val="75000"/>
                    </a:srgbClr>
                  </a:gs>
                  <a:gs pos="0">
                    <a:srgbClr val="68A17C"/>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61" name="Freeform: Shape 3060">
                <a:extLst>
                  <a:ext uri="{FF2B5EF4-FFF2-40B4-BE49-F238E27FC236}">
                    <a16:creationId xmlns:a16="http://schemas.microsoft.com/office/drawing/2014/main" id="{75C97AAD-6FD4-4DAF-BD24-32FCD51B52F4}"/>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68A17C"/>
              </a:solidFill>
              <a:ln>
                <a:noFill/>
              </a:ln>
            </p:spPr>
            <p:txBody>
              <a:bodyPr wrap="square">
                <a:noAutofit/>
              </a:bodyPr>
              <a:lstStyle/>
              <a:p>
                <a:pPr defTabSz="514235">
                  <a:defRPr/>
                </a:pPr>
                <a:endParaRPr lang="en-GB" sz="1350" kern="0">
                  <a:solidFill>
                    <a:srgbClr val="000000"/>
                  </a:solidFill>
                  <a:latin typeface="Gilroy Office"/>
                </a:endParaRPr>
              </a:p>
            </p:txBody>
          </p:sp>
        </p:grpSp>
        <p:grpSp>
          <p:nvGrpSpPr>
            <p:cNvPr id="3057" name="Group 3056">
              <a:extLst>
                <a:ext uri="{FF2B5EF4-FFF2-40B4-BE49-F238E27FC236}">
                  <a16:creationId xmlns:a16="http://schemas.microsoft.com/office/drawing/2014/main" id="{E51D7B5A-9DC7-4A04-8964-CEE0AA0E271D}"/>
                </a:ext>
              </a:extLst>
            </p:cNvPr>
            <p:cNvGrpSpPr/>
            <p:nvPr/>
          </p:nvGrpSpPr>
          <p:grpSpPr>
            <a:xfrm flipH="1">
              <a:off x="-98341" y="2995945"/>
              <a:ext cx="847242" cy="2435821"/>
              <a:chOff x="-45209" y="2637398"/>
              <a:chExt cx="1182058" cy="3398416"/>
            </a:xfrm>
          </p:grpSpPr>
          <p:sp>
            <p:nvSpPr>
              <p:cNvPr id="3058" name="Freeform 5">
                <a:extLst>
                  <a:ext uri="{FF2B5EF4-FFF2-40B4-BE49-F238E27FC236}">
                    <a16:creationId xmlns:a16="http://schemas.microsoft.com/office/drawing/2014/main" id="{F7A3D295-5CCB-4D51-9F2A-089E8040DAF4}"/>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flip="none" rotWithShape="1">
                <a:gsLst>
                  <a:gs pos="81000">
                    <a:srgbClr val="006E96"/>
                  </a:gs>
                  <a:gs pos="100000">
                    <a:srgbClr val="006E96">
                      <a:lumMod val="50000"/>
                    </a:srgbClr>
                  </a:gs>
                  <a:gs pos="0">
                    <a:srgbClr val="006E96">
                      <a:lumMod val="60000"/>
                      <a:lumOff val="40000"/>
                    </a:srgbClr>
                  </a:gs>
                </a:gsLst>
                <a:path path="circle">
                  <a:fillToRect l="100000" b="100000"/>
                </a:path>
                <a:tileRect t="-100000" r="-100000"/>
              </a:gradFill>
              <a:ln w="12700" cap="flat" cmpd="sng" algn="ctr">
                <a:solidFill>
                  <a:srgbClr val="006E96">
                    <a:lumMod val="50000"/>
                    <a:alpha val="20000"/>
                  </a:srgbClr>
                </a:solidFill>
                <a:prstDash val="solid"/>
                <a:miter lim="800000"/>
              </a:ln>
              <a:effectLst/>
            </p:spPr>
            <p:txBody>
              <a:bodyPr rtlCol="0" anchor="ctr"/>
              <a:lstStyle/>
              <a:p>
                <a:pPr algn="ctr" defTabSz="514299">
                  <a:defRPr/>
                </a:pPr>
                <a:endParaRPr lang="en-GB" sz="788" kern="0">
                  <a:solidFill>
                    <a:srgbClr val="FFFFFF"/>
                  </a:solidFill>
                  <a:latin typeface="Gilroy Office"/>
                </a:endParaRPr>
              </a:p>
            </p:txBody>
          </p:sp>
          <p:sp>
            <p:nvSpPr>
              <p:cNvPr id="3059" name="Freeform: Shape 3058">
                <a:extLst>
                  <a:ext uri="{FF2B5EF4-FFF2-40B4-BE49-F238E27FC236}">
                    <a16:creationId xmlns:a16="http://schemas.microsoft.com/office/drawing/2014/main" id="{67498985-A358-4C3A-B5AB-4534AE0A8BC2}"/>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006E96"/>
              </a:solidFill>
              <a:ln>
                <a:noFill/>
              </a:ln>
            </p:spPr>
            <p:txBody>
              <a:bodyPr wrap="square">
                <a:noAutofit/>
              </a:bodyPr>
              <a:lstStyle/>
              <a:p>
                <a:pPr defTabSz="514235">
                  <a:defRPr/>
                </a:pPr>
                <a:endParaRPr lang="en-GB" sz="1350" kern="0">
                  <a:solidFill>
                    <a:srgbClr val="000000"/>
                  </a:solidFill>
                  <a:latin typeface="Gilroy Office"/>
                </a:endParaRPr>
              </a:p>
            </p:txBody>
          </p:sp>
        </p:grpSp>
      </p:grpSp>
      <p:grpSp>
        <p:nvGrpSpPr>
          <p:cNvPr id="3062" name="Group 3061">
            <a:extLst>
              <a:ext uri="{FF2B5EF4-FFF2-40B4-BE49-F238E27FC236}">
                <a16:creationId xmlns:a16="http://schemas.microsoft.com/office/drawing/2014/main" id="{8808B852-9115-4C2E-9B13-606667EB051F}"/>
              </a:ext>
            </a:extLst>
          </p:cNvPr>
          <p:cNvGrpSpPr/>
          <p:nvPr/>
        </p:nvGrpSpPr>
        <p:grpSpPr>
          <a:xfrm>
            <a:off x="6479835" y="2602246"/>
            <a:ext cx="210565" cy="605374"/>
            <a:chOff x="-45209" y="2637398"/>
            <a:chExt cx="1182058" cy="3398416"/>
          </a:xfrm>
        </p:grpSpPr>
        <p:sp>
          <p:nvSpPr>
            <p:cNvPr id="3063" name="Freeform 5">
              <a:extLst>
                <a:ext uri="{FF2B5EF4-FFF2-40B4-BE49-F238E27FC236}">
                  <a16:creationId xmlns:a16="http://schemas.microsoft.com/office/drawing/2014/main" id="{C84A70DA-063D-4F6E-BDA8-C108F4DB2CC3}"/>
                </a:ext>
              </a:extLst>
            </p:cNvPr>
            <p:cNvSpPr>
              <a:spLocks/>
            </p:cNvSpPr>
            <p:nvPr/>
          </p:nvSpPr>
          <p:spPr bwMode="auto">
            <a:xfrm>
              <a:off x="-45209" y="2637398"/>
              <a:ext cx="1182058" cy="3398416"/>
            </a:xfrm>
            <a:custGeom>
              <a:avLst/>
              <a:gdLst>
                <a:gd name="T0" fmla="*/ 185 w 318"/>
                <a:gd name="T1" fmla="*/ 164 h 921"/>
                <a:gd name="T2" fmla="*/ 206 w 318"/>
                <a:gd name="T3" fmla="*/ 79 h 921"/>
                <a:gd name="T4" fmla="*/ 93 w 318"/>
                <a:gd name="T5" fmla="*/ 29 h 921"/>
                <a:gd name="T6" fmla="*/ 109 w 318"/>
                <a:gd name="T7" fmla="*/ 337 h 921"/>
                <a:gd name="T8" fmla="*/ 233 w 318"/>
                <a:gd name="T9" fmla="*/ 447 h 921"/>
                <a:gd name="T10" fmla="*/ 235 w 318"/>
                <a:gd name="T11" fmla="*/ 876 h 921"/>
                <a:gd name="T12" fmla="*/ 277 w 318"/>
                <a:gd name="T13" fmla="*/ 921 h 921"/>
                <a:gd name="T14" fmla="*/ 311 w 318"/>
                <a:gd name="T15" fmla="*/ 876 h 921"/>
                <a:gd name="T16" fmla="*/ 311 w 318"/>
                <a:gd name="T17" fmla="*/ 598 h 921"/>
                <a:gd name="T18" fmla="*/ 312 w 318"/>
                <a:gd name="T19" fmla="*/ 416 h 921"/>
                <a:gd name="T20" fmla="*/ 185 w 318"/>
                <a:gd name="T21" fmla="*/ 16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921">
                  <a:moveTo>
                    <a:pt x="185" y="164"/>
                  </a:moveTo>
                  <a:cubicBezTo>
                    <a:pt x="190" y="143"/>
                    <a:pt x="197" y="116"/>
                    <a:pt x="206" y="79"/>
                  </a:cubicBezTo>
                  <a:cubicBezTo>
                    <a:pt x="214" y="44"/>
                    <a:pt x="128" y="0"/>
                    <a:pt x="93" y="29"/>
                  </a:cubicBezTo>
                  <a:cubicBezTo>
                    <a:pt x="0" y="105"/>
                    <a:pt x="33" y="231"/>
                    <a:pt x="109" y="337"/>
                  </a:cubicBezTo>
                  <a:cubicBezTo>
                    <a:pt x="142" y="383"/>
                    <a:pt x="208" y="407"/>
                    <a:pt x="233" y="447"/>
                  </a:cubicBezTo>
                  <a:cubicBezTo>
                    <a:pt x="239" y="457"/>
                    <a:pt x="235" y="876"/>
                    <a:pt x="235" y="876"/>
                  </a:cubicBezTo>
                  <a:cubicBezTo>
                    <a:pt x="235" y="909"/>
                    <a:pt x="256" y="921"/>
                    <a:pt x="277" y="921"/>
                  </a:cubicBezTo>
                  <a:cubicBezTo>
                    <a:pt x="299" y="921"/>
                    <a:pt x="311" y="906"/>
                    <a:pt x="311" y="876"/>
                  </a:cubicBezTo>
                  <a:cubicBezTo>
                    <a:pt x="311" y="598"/>
                    <a:pt x="311" y="598"/>
                    <a:pt x="311" y="598"/>
                  </a:cubicBezTo>
                  <a:cubicBezTo>
                    <a:pt x="311" y="560"/>
                    <a:pt x="318" y="453"/>
                    <a:pt x="312" y="416"/>
                  </a:cubicBezTo>
                  <a:cubicBezTo>
                    <a:pt x="297" y="327"/>
                    <a:pt x="164" y="262"/>
                    <a:pt x="185" y="164"/>
                  </a:cubicBezTo>
                  <a:close/>
                </a:path>
              </a:pathLst>
            </a:custGeom>
            <a:gradFill>
              <a:gsLst>
                <a:gs pos="39000">
                  <a:srgbClr val="86B496"/>
                </a:gs>
                <a:gs pos="87000">
                  <a:srgbClr val="68A17C">
                    <a:lumMod val="75000"/>
                  </a:srgbClr>
                </a:gs>
                <a:gs pos="0">
                  <a:srgbClr val="68A17C"/>
                </a:gs>
              </a:gsLst>
              <a:lin ang="2700000" scaled="1"/>
            </a:gradFill>
            <a:ln w="12700" cap="flat" cmpd="sng" algn="ctr">
              <a:solidFill>
                <a:srgbClr val="682D64">
                  <a:lumMod val="60000"/>
                  <a:lumOff val="40000"/>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064" name="Freeform: Shape 3063">
              <a:extLst>
                <a:ext uri="{FF2B5EF4-FFF2-40B4-BE49-F238E27FC236}">
                  <a16:creationId xmlns:a16="http://schemas.microsoft.com/office/drawing/2014/main" id="{D799A334-A69E-4449-ACF5-3F8E81A29F02}"/>
                </a:ext>
              </a:extLst>
            </p:cNvPr>
            <p:cNvSpPr>
              <a:spLocks/>
            </p:cNvSpPr>
            <p:nvPr/>
          </p:nvSpPr>
          <p:spPr bwMode="auto">
            <a:xfrm>
              <a:off x="587635" y="2824336"/>
              <a:ext cx="522030" cy="1392380"/>
            </a:xfrm>
            <a:custGeom>
              <a:avLst/>
              <a:gdLst>
                <a:gd name="connsiteX0" fmla="*/ 84564 w 479287"/>
                <a:gd name="connsiteY0" fmla="*/ 0 h 1278377"/>
                <a:gd name="connsiteX1" fmla="*/ 104057 w 479287"/>
                <a:gd name="connsiteY1" fmla="*/ 17281 h 1278377"/>
                <a:gd name="connsiteX2" fmla="*/ 133960 w 479287"/>
                <a:gd name="connsiteY2" fmla="*/ 101823 h 1278377"/>
                <a:gd name="connsiteX3" fmla="*/ 66865 w 479287"/>
                <a:gd name="connsiteY3" fmla="*/ 371405 h 1278377"/>
                <a:gd name="connsiteX4" fmla="*/ 472626 w 479287"/>
                <a:gd name="connsiteY4" fmla="*/ 1170636 h 1278377"/>
                <a:gd name="connsiteX5" fmla="*/ 479287 w 479287"/>
                <a:gd name="connsiteY5" fmla="*/ 1278377 h 1278377"/>
                <a:gd name="connsiteX6" fmla="*/ 465069 w 479287"/>
                <a:gd name="connsiteY6" fmla="*/ 1222251 h 1278377"/>
                <a:gd name="connsiteX7" fmla="*/ 8337 w 479287"/>
                <a:gd name="connsiteY7" fmla="*/ 352980 h 1278377"/>
                <a:gd name="connsiteX8" fmla="*/ 86398 w 479287"/>
                <a:gd name="connsiteY8" fmla="*/ 39337 h 1278377"/>
                <a:gd name="connsiteX9" fmla="*/ 88010 w 479287"/>
                <a:gd name="connsiteY9" fmla="*/ 14807 h 12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287" h="1278377">
                  <a:moveTo>
                    <a:pt x="84564" y="0"/>
                  </a:moveTo>
                  <a:lnTo>
                    <a:pt x="104057" y="17281"/>
                  </a:lnTo>
                  <a:cubicBezTo>
                    <a:pt x="127969" y="44537"/>
                    <a:pt x="140349" y="74072"/>
                    <a:pt x="133960" y="101823"/>
                  </a:cubicBezTo>
                  <a:cubicBezTo>
                    <a:pt x="105205" y="219170"/>
                    <a:pt x="82840" y="304802"/>
                    <a:pt x="66865" y="371405"/>
                  </a:cubicBezTo>
                  <a:cubicBezTo>
                    <a:pt x="-229" y="682217"/>
                    <a:pt x="424702" y="888368"/>
                    <a:pt x="472626" y="1170636"/>
                  </a:cubicBezTo>
                  <a:lnTo>
                    <a:pt x="479287" y="1278377"/>
                  </a:lnTo>
                  <a:lnTo>
                    <a:pt x="465069" y="1222251"/>
                  </a:lnTo>
                  <a:cubicBezTo>
                    <a:pt x="365098" y="923981"/>
                    <a:pt x="-64844" y="691991"/>
                    <a:pt x="8337" y="352980"/>
                  </a:cubicBezTo>
                  <a:cubicBezTo>
                    <a:pt x="26923" y="275492"/>
                    <a:pt x="52943" y="175864"/>
                    <a:pt x="86398" y="39337"/>
                  </a:cubicBezTo>
                  <a:cubicBezTo>
                    <a:pt x="88256" y="31265"/>
                    <a:pt x="88750" y="23064"/>
                    <a:pt x="88010" y="14807"/>
                  </a:cubicBezTo>
                  <a:close/>
                </a:path>
              </a:pathLst>
            </a:custGeom>
            <a:solidFill>
              <a:srgbClr val="68A17C"/>
            </a:solidFill>
            <a:ln>
              <a:noFill/>
            </a:ln>
          </p:spPr>
          <p:txBody>
            <a:bodyPr wrap="square">
              <a:noAutofit/>
            </a:bodyPr>
            <a:lstStyle/>
            <a:p>
              <a:pPr defTabSz="514235">
                <a:defRPr/>
              </a:pPr>
              <a:endParaRPr lang="en-GB" sz="1350" kern="0">
                <a:solidFill>
                  <a:srgbClr val="000000"/>
                </a:solidFill>
                <a:latin typeface="Gilroy Office"/>
              </a:endParaRPr>
            </a:p>
          </p:txBody>
        </p:sp>
      </p:grpSp>
      <p:grpSp>
        <p:nvGrpSpPr>
          <p:cNvPr id="3065" name="Group 3064">
            <a:extLst>
              <a:ext uri="{FF2B5EF4-FFF2-40B4-BE49-F238E27FC236}">
                <a16:creationId xmlns:a16="http://schemas.microsoft.com/office/drawing/2014/main" id="{D4B0D46A-C793-4B7E-82EF-9BC219339F90}"/>
              </a:ext>
            </a:extLst>
          </p:cNvPr>
          <p:cNvGrpSpPr/>
          <p:nvPr/>
        </p:nvGrpSpPr>
        <p:grpSpPr>
          <a:xfrm>
            <a:off x="3888431" y="3221145"/>
            <a:ext cx="351670" cy="180058"/>
            <a:chOff x="6876627" y="4793570"/>
            <a:chExt cx="625190" cy="320102"/>
          </a:xfrm>
        </p:grpSpPr>
        <p:sp>
          <p:nvSpPr>
            <p:cNvPr id="3066" name="Flowchart: Decision 854">
              <a:extLst>
                <a:ext uri="{FF2B5EF4-FFF2-40B4-BE49-F238E27FC236}">
                  <a16:creationId xmlns:a16="http://schemas.microsoft.com/office/drawing/2014/main" id="{608598D0-8EA5-4B7B-9862-FC34495EF37A}"/>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67" name="Group 3066">
              <a:extLst>
                <a:ext uri="{FF2B5EF4-FFF2-40B4-BE49-F238E27FC236}">
                  <a16:creationId xmlns:a16="http://schemas.microsoft.com/office/drawing/2014/main" id="{D1CC3470-BDA3-46B4-9E91-9EB448E1251C}"/>
                </a:ext>
              </a:extLst>
            </p:cNvPr>
            <p:cNvGrpSpPr/>
            <p:nvPr/>
          </p:nvGrpSpPr>
          <p:grpSpPr>
            <a:xfrm>
              <a:off x="6876627" y="4810907"/>
              <a:ext cx="501909" cy="302303"/>
              <a:chOff x="7529101" y="2223481"/>
              <a:chExt cx="460726" cy="315091"/>
            </a:xfrm>
          </p:grpSpPr>
          <p:sp>
            <p:nvSpPr>
              <p:cNvPr id="3068" name="TextBox 3067">
                <a:extLst>
                  <a:ext uri="{FF2B5EF4-FFF2-40B4-BE49-F238E27FC236}">
                    <a16:creationId xmlns:a16="http://schemas.microsoft.com/office/drawing/2014/main" id="{A8EEBD24-1A9A-4BC9-91C7-B56B24889D35}"/>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JAK1</a:t>
                </a:r>
              </a:p>
            </p:txBody>
          </p:sp>
          <p:cxnSp>
            <p:nvCxnSpPr>
              <p:cNvPr id="3069" name="Straight Connector 3068">
                <a:extLst>
                  <a:ext uri="{FF2B5EF4-FFF2-40B4-BE49-F238E27FC236}">
                    <a16:creationId xmlns:a16="http://schemas.microsoft.com/office/drawing/2014/main" id="{E2BF3455-55CF-4F97-B79C-F78F9536350B}"/>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070" name="Group 3069">
            <a:extLst>
              <a:ext uri="{FF2B5EF4-FFF2-40B4-BE49-F238E27FC236}">
                <a16:creationId xmlns:a16="http://schemas.microsoft.com/office/drawing/2014/main" id="{6E62A19A-17B8-4AFD-B36A-4B62936DDD19}"/>
              </a:ext>
            </a:extLst>
          </p:cNvPr>
          <p:cNvGrpSpPr/>
          <p:nvPr/>
        </p:nvGrpSpPr>
        <p:grpSpPr>
          <a:xfrm>
            <a:off x="6372627" y="3154618"/>
            <a:ext cx="351670" cy="180058"/>
            <a:chOff x="6876627" y="4793570"/>
            <a:chExt cx="625190" cy="320102"/>
          </a:xfrm>
        </p:grpSpPr>
        <p:sp>
          <p:nvSpPr>
            <p:cNvPr id="3071" name="Flowchart: Decision 854">
              <a:extLst>
                <a:ext uri="{FF2B5EF4-FFF2-40B4-BE49-F238E27FC236}">
                  <a16:creationId xmlns:a16="http://schemas.microsoft.com/office/drawing/2014/main" id="{8FB92CEA-17B9-4D1E-B388-B6A6F7411A6D}"/>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72" name="Group 3071">
              <a:extLst>
                <a:ext uri="{FF2B5EF4-FFF2-40B4-BE49-F238E27FC236}">
                  <a16:creationId xmlns:a16="http://schemas.microsoft.com/office/drawing/2014/main" id="{3ACBCB36-8C7D-4811-8701-7B049DC64C19}"/>
                </a:ext>
              </a:extLst>
            </p:cNvPr>
            <p:cNvGrpSpPr/>
            <p:nvPr/>
          </p:nvGrpSpPr>
          <p:grpSpPr>
            <a:xfrm>
              <a:off x="6876627" y="4810907"/>
              <a:ext cx="501909" cy="302303"/>
              <a:chOff x="7529101" y="2223481"/>
              <a:chExt cx="460726" cy="315091"/>
            </a:xfrm>
          </p:grpSpPr>
          <p:sp>
            <p:nvSpPr>
              <p:cNvPr id="3073" name="TextBox 3072">
                <a:extLst>
                  <a:ext uri="{FF2B5EF4-FFF2-40B4-BE49-F238E27FC236}">
                    <a16:creationId xmlns:a16="http://schemas.microsoft.com/office/drawing/2014/main" id="{83B0E9A5-5716-48B2-80F3-33BBF9B22D08}"/>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JAK1</a:t>
                </a:r>
              </a:p>
            </p:txBody>
          </p:sp>
          <p:cxnSp>
            <p:nvCxnSpPr>
              <p:cNvPr id="3074" name="Straight Connector 3073">
                <a:extLst>
                  <a:ext uri="{FF2B5EF4-FFF2-40B4-BE49-F238E27FC236}">
                    <a16:creationId xmlns:a16="http://schemas.microsoft.com/office/drawing/2014/main" id="{8A8FC381-3C9F-4D7B-8829-085D4B2C078C}"/>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075" name="Group 3074">
            <a:extLst>
              <a:ext uri="{FF2B5EF4-FFF2-40B4-BE49-F238E27FC236}">
                <a16:creationId xmlns:a16="http://schemas.microsoft.com/office/drawing/2014/main" id="{E6C19AA8-698C-4876-B4C9-D02B8ACCB15A}"/>
              </a:ext>
            </a:extLst>
          </p:cNvPr>
          <p:cNvGrpSpPr/>
          <p:nvPr/>
        </p:nvGrpSpPr>
        <p:grpSpPr>
          <a:xfrm>
            <a:off x="5766162" y="3083273"/>
            <a:ext cx="351670" cy="180058"/>
            <a:chOff x="6876627" y="4793570"/>
            <a:chExt cx="625190" cy="320102"/>
          </a:xfrm>
        </p:grpSpPr>
        <p:sp>
          <p:nvSpPr>
            <p:cNvPr id="3076" name="Flowchart: Decision 854">
              <a:extLst>
                <a:ext uri="{FF2B5EF4-FFF2-40B4-BE49-F238E27FC236}">
                  <a16:creationId xmlns:a16="http://schemas.microsoft.com/office/drawing/2014/main" id="{CCACF524-D9CE-48DA-AC6B-C4B56466317F}"/>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77" name="Group 3076">
              <a:extLst>
                <a:ext uri="{FF2B5EF4-FFF2-40B4-BE49-F238E27FC236}">
                  <a16:creationId xmlns:a16="http://schemas.microsoft.com/office/drawing/2014/main" id="{45F01F39-B085-40EA-AE6E-BE089071A3E2}"/>
                </a:ext>
              </a:extLst>
            </p:cNvPr>
            <p:cNvGrpSpPr/>
            <p:nvPr/>
          </p:nvGrpSpPr>
          <p:grpSpPr>
            <a:xfrm>
              <a:off x="6876627" y="4810907"/>
              <a:ext cx="501909" cy="302303"/>
              <a:chOff x="7529101" y="2223481"/>
              <a:chExt cx="460726" cy="315091"/>
            </a:xfrm>
          </p:grpSpPr>
          <p:sp>
            <p:nvSpPr>
              <p:cNvPr id="3078" name="TextBox 3077">
                <a:extLst>
                  <a:ext uri="{FF2B5EF4-FFF2-40B4-BE49-F238E27FC236}">
                    <a16:creationId xmlns:a16="http://schemas.microsoft.com/office/drawing/2014/main" id="{15B37938-2CD0-4102-9FDA-45947E8E61BC}"/>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JAK1</a:t>
                </a:r>
              </a:p>
            </p:txBody>
          </p:sp>
          <p:cxnSp>
            <p:nvCxnSpPr>
              <p:cNvPr id="3079" name="Straight Connector 3078">
                <a:extLst>
                  <a:ext uri="{FF2B5EF4-FFF2-40B4-BE49-F238E27FC236}">
                    <a16:creationId xmlns:a16="http://schemas.microsoft.com/office/drawing/2014/main" id="{A08C8000-9FB6-4A43-A25B-33CFE50FC45A}"/>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080" name="Group 3079">
            <a:extLst>
              <a:ext uri="{FF2B5EF4-FFF2-40B4-BE49-F238E27FC236}">
                <a16:creationId xmlns:a16="http://schemas.microsoft.com/office/drawing/2014/main" id="{2E4C4503-D3E3-419E-8FD2-4688F986F4DE}"/>
              </a:ext>
            </a:extLst>
          </p:cNvPr>
          <p:cNvGrpSpPr/>
          <p:nvPr/>
        </p:nvGrpSpPr>
        <p:grpSpPr>
          <a:xfrm>
            <a:off x="5509189" y="3639145"/>
            <a:ext cx="381125" cy="180058"/>
            <a:chOff x="2676737" y="5494679"/>
            <a:chExt cx="677555" cy="320102"/>
          </a:xfrm>
        </p:grpSpPr>
        <p:sp>
          <p:nvSpPr>
            <p:cNvPr id="3081" name="Flowchart: Decision 854">
              <a:extLst>
                <a:ext uri="{FF2B5EF4-FFF2-40B4-BE49-F238E27FC236}">
                  <a16:creationId xmlns:a16="http://schemas.microsoft.com/office/drawing/2014/main" id="{98581265-1F84-42EB-B65D-8E1411620B34}"/>
                </a:ext>
              </a:extLst>
            </p:cNvPr>
            <p:cNvSpPr>
              <a:spLocks noChangeAspect="1"/>
            </p:cNvSpPr>
            <p:nvPr/>
          </p:nvSpPr>
          <p:spPr>
            <a:xfrm rot="18301445" flipH="1">
              <a:off x="2642526" y="5528890"/>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82" name="Group 3081">
              <a:extLst>
                <a:ext uri="{FF2B5EF4-FFF2-40B4-BE49-F238E27FC236}">
                  <a16:creationId xmlns:a16="http://schemas.microsoft.com/office/drawing/2014/main" id="{346184AF-8D32-47EC-81BE-3BC350C9F5F8}"/>
                </a:ext>
              </a:extLst>
            </p:cNvPr>
            <p:cNvGrpSpPr/>
            <p:nvPr/>
          </p:nvGrpSpPr>
          <p:grpSpPr>
            <a:xfrm>
              <a:off x="2804778" y="5503587"/>
              <a:ext cx="549514" cy="302303"/>
              <a:chOff x="8925703" y="2245156"/>
              <a:chExt cx="504427" cy="315091"/>
            </a:xfrm>
          </p:grpSpPr>
          <p:sp>
            <p:nvSpPr>
              <p:cNvPr id="3083" name="TextBox 3082">
                <a:extLst>
                  <a:ext uri="{FF2B5EF4-FFF2-40B4-BE49-F238E27FC236}">
                    <a16:creationId xmlns:a16="http://schemas.microsoft.com/office/drawing/2014/main" id="{4FA0238B-4307-4CC5-9785-35B6A1A3A244}"/>
                  </a:ext>
                </a:extLst>
              </p:cNvPr>
              <p:cNvSpPr txBox="1"/>
              <p:nvPr/>
            </p:nvSpPr>
            <p:spPr>
              <a:xfrm>
                <a:off x="9131880" y="2245156"/>
                <a:ext cx="298250" cy="315091"/>
              </a:xfrm>
              <a:prstGeom prst="rect">
                <a:avLst/>
              </a:prstGeom>
              <a:noFill/>
            </p:spPr>
            <p:txBody>
              <a:bodyPr wrap="square" lIns="0" rIns="0" rtlCol="0" anchor="ctr">
                <a:spAutoFit/>
              </a:bodyPr>
              <a:lstStyle/>
              <a:p>
                <a:pPr defTabSz="514299">
                  <a:lnSpc>
                    <a:spcPts val="563"/>
                  </a:lnSpc>
                  <a:defRPr/>
                </a:pPr>
                <a:r>
                  <a:rPr lang="en-US" sz="591" kern="0" dirty="0">
                    <a:solidFill>
                      <a:srgbClr val="000000"/>
                    </a:solidFill>
                    <a:latin typeface="Gilroy Office"/>
                    <a:ea typeface="ＭＳ Ｐゴシック" charset="-128"/>
                  </a:rPr>
                  <a:t> JAK1</a:t>
                </a:r>
              </a:p>
            </p:txBody>
          </p:sp>
          <p:cxnSp>
            <p:nvCxnSpPr>
              <p:cNvPr id="3084" name="Straight Connector 3083">
                <a:extLst>
                  <a:ext uri="{FF2B5EF4-FFF2-40B4-BE49-F238E27FC236}">
                    <a16:creationId xmlns:a16="http://schemas.microsoft.com/office/drawing/2014/main" id="{1BD705B6-8E50-4247-B664-6530D5B800A1}"/>
                  </a:ext>
                </a:extLst>
              </p:cNvPr>
              <p:cNvCxnSpPr>
                <a:cxnSpLocks/>
              </p:cNvCxnSpPr>
              <p:nvPr/>
            </p:nvCxnSpPr>
            <p:spPr>
              <a:xfrm>
                <a:off x="8925703" y="2402701"/>
                <a:ext cx="168111" cy="0"/>
              </a:xfrm>
              <a:prstGeom prst="line">
                <a:avLst/>
              </a:prstGeom>
              <a:noFill/>
              <a:ln w="12700" cap="flat" cmpd="sng" algn="ctr">
                <a:solidFill>
                  <a:srgbClr val="000000"/>
                </a:solidFill>
                <a:prstDash val="solid"/>
                <a:miter lim="800000"/>
                <a:headEnd type="oval"/>
                <a:tailEnd type="none"/>
              </a:ln>
              <a:effectLst/>
            </p:spPr>
          </p:cxnSp>
        </p:grpSp>
      </p:grpSp>
      <p:grpSp>
        <p:nvGrpSpPr>
          <p:cNvPr id="3085" name="Group 3084">
            <a:extLst>
              <a:ext uri="{FF2B5EF4-FFF2-40B4-BE49-F238E27FC236}">
                <a16:creationId xmlns:a16="http://schemas.microsoft.com/office/drawing/2014/main" id="{91255AD1-FD6F-45E5-8D03-1BE634936138}"/>
              </a:ext>
            </a:extLst>
          </p:cNvPr>
          <p:cNvGrpSpPr/>
          <p:nvPr/>
        </p:nvGrpSpPr>
        <p:grpSpPr>
          <a:xfrm>
            <a:off x="2706366" y="3088220"/>
            <a:ext cx="351670" cy="180058"/>
            <a:chOff x="6876627" y="4793570"/>
            <a:chExt cx="625190" cy="320102"/>
          </a:xfrm>
        </p:grpSpPr>
        <p:sp>
          <p:nvSpPr>
            <p:cNvPr id="3086" name="Flowchart: Decision 854">
              <a:extLst>
                <a:ext uri="{FF2B5EF4-FFF2-40B4-BE49-F238E27FC236}">
                  <a16:creationId xmlns:a16="http://schemas.microsoft.com/office/drawing/2014/main" id="{A2583266-E8D0-4486-A689-BE232F908872}"/>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87" name="Group 3086">
              <a:extLst>
                <a:ext uri="{FF2B5EF4-FFF2-40B4-BE49-F238E27FC236}">
                  <a16:creationId xmlns:a16="http://schemas.microsoft.com/office/drawing/2014/main" id="{A6A6BD2D-3AA1-4865-8513-240DBBF0993D}"/>
                </a:ext>
              </a:extLst>
            </p:cNvPr>
            <p:cNvGrpSpPr/>
            <p:nvPr/>
          </p:nvGrpSpPr>
          <p:grpSpPr>
            <a:xfrm>
              <a:off x="6876627" y="4810907"/>
              <a:ext cx="501909" cy="302303"/>
              <a:chOff x="7529101" y="2223481"/>
              <a:chExt cx="460726" cy="315091"/>
            </a:xfrm>
          </p:grpSpPr>
          <p:sp>
            <p:nvSpPr>
              <p:cNvPr id="3088" name="TextBox 3087">
                <a:extLst>
                  <a:ext uri="{FF2B5EF4-FFF2-40B4-BE49-F238E27FC236}">
                    <a16:creationId xmlns:a16="http://schemas.microsoft.com/office/drawing/2014/main" id="{4AEFA694-1BA0-4181-ABF2-DB122E1618E2}"/>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JAK2</a:t>
                </a:r>
              </a:p>
            </p:txBody>
          </p:sp>
          <p:cxnSp>
            <p:nvCxnSpPr>
              <p:cNvPr id="3089" name="Straight Connector 3088">
                <a:extLst>
                  <a:ext uri="{FF2B5EF4-FFF2-40B4-BE49-F238E27FC236}">
                    <a16:creationId xmlns:a16="http://schemas.microsoft.com/office/drawing/2014/main" id="{2EC42E5A-83B2-4550-8970-4364B3A1FCCE}"/>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090" name="Group 3089">
            <a:extLst>
              <a:ext uri="{FF2B5EF4-FFF2-40B4-BE49-F238E27FC236}">
                <a16:creationId xmlns:a16="http://schemas.microsoft.com/office/drawing/2014/main" id="{BB4749CC-F040-4033-BD9C-E2AA22A1EA4E}"/>
              </a:ext>
            </a:extLst>
          </p:cNvPr>
          <p:cNvGrpSpPr/>
          <p:nvPr/>
        </p:nvGrpSpPr>
        <p:grpSpPr>
          <a:xfrm>
            <a:off x="3329320" y="3148773"/>
            <a:ext cx="351670" cy="180058"/>
            <a:chOff x="6876627" y="4793570"/>
            <a:chExt cx="625190" cy="320102"/>
          </a:xfrm>
        </p:grpSpPr>
        <p:sp>
          <p:nvSpPr>
            <p:cNvPr id="3091" name="Flowchart: Decision 854">
              <a:extLst>
                <a:ext uri="{FF2B5EF4-FFF2-40B4-BE49-F238E27FC236}">
                  <a16:creationId xmlns:a16="http://schemas.microsoft.com/office/drawing/2014/main" id="{94BA8411-EE6D-4576-8481-3560FBB77155}"/>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92" name="Group 3091">
              <a:extLst>
                <a:ext uri="{FF2B5EF4-FFF2-40B4-BE49-F238E27FC236}">
                  <a16:creationId xmlns:a16="http://schemas.microsoft.com/office/drawing/2014/main" id="{854FF10B-514E-42E1-954F-3D0CA01345AE}"/>
                </a:ext>
              </a:extLst>
            </p:cNvPr>
            <p:cNvGrpSpPr/>
            <p:nvPr/>
          </p:nvGrpSpPr>
          <p:grpSpPr>
            <a:xfrm>
              <a:off x="6876627" y="4810907"/>
              <a:ext cx="501909" cy="302303"/>
              <a:chOff x="7529101" y="2223481"/>
              <a:chExt cx="460726" cy="315091"/>
            </a:xfrm>
          </p:grpSpPr>
          <p:sp>
            <p:nvSpPr>
              <p:cNvPr id="3093" name="TextBox 3092">
                <a:extLst>
                  <a:ext uri="{FF2B5EF4-FFF2-40B4-BE49-F238E27FC236}">
                    <a16:creationId xmlns:a16="http://schemas.microsoft.com/office/drawing/2014/main" id="{84C48A72-626A-4E06-BEB6-8C46933CF261}"/>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JAK2</a:t>
                </a:r>
              </a:p>
            </p:txBody>
          </p:sp>
          <p:cxnSp>
            <p:nvCxnSpPr>
              <p:cNvPr id="3094" name="Straight Connector 3093">
                <a:extLst>
                  <a:ext uri="{FF2B5EF4-FFF2-40B4-BE49-F238E27FC236}">
                    <a16:creationId xmlns:a16="http://schemas.microsoft.com/office/drawing/2014/main" id="{CB99C903-6996-43C1-B35C-C10AB26CA4EC}"/>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095" name="Group 3094">
            <a:extLst>
              <a:ext uri="{FF2B5EF4-FFF2-40B4-BE49-F238E27FC236}">
                <a16:creationId xmlns:a16="http://schemas.microsoft.com/office/drawing/2014/main" id="{E31A1747-E5C5-4493-8D91-B540C3E41CAC}"/>
              </a:ext>
            </a:extLst>
          </p:cNvPr>
          <p:cNvGrpSpPr/>
          <p:nvPr/>
        </p:nvGrpSpPr>
        <p:grpSpPr>
          <a:xfrm>
            <a:off x="3883979" y="3357141"/>
            <a:ext cx="351670" cy="180058"/>
            <a:chOff x="6876627" y="4793570"/>
            <a:chExt cx="625190" cy="320102"/>
          </a:xfrm>
        </p:grpSpPr>
        <p:sp>
          <p:nvSpPr>
            <p:cNvPr id="3096" name="Flowchart: Decision 854">
              <a:extLst>
                <a:ext uri="{FF2B5EF4-FFF2-40B4-BE49-F238E27FC236}">
                  <a16:creationId xmlns:a16="http://schemas.microsoft.com/office/drawing/2014/main" id="{EF049F10-C251-4782-87DB-A44B14A78BB4}"/>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097" name="Group 3096">
              <a:extLst>
                <a:ext uri="{FF2B5EF4-FFF2-40B4-BE49-F238E27FC236}">
                  <a16:creationId xmlns:a16="http://schemas.microsoft.com/office/drawing/2014/main" id="{019A7DFE-9470-497E-A501-5DD81AE7D5A6}"/>
                </a:ext>
              </a:extLst>
            </p:cNvPr>
            <p:cNvGrpSpPr/>
            <p:nvPr/>
          </p:nvGrpSpPr>
          <p:grpSpPr>
            <a:xfrm>
              <a:off x="6876627" y="4810907"/>
              <a:ext cx="501909" cy="302303"/>
              <a:chOff x="7529101" y="2223481"/>
              <a:chExt cx="460726" cy="315091"/>
            </a:xfrm>
          </p:grpSpPr>
          <p:sp>
            <p:nvSpPr>
              <p:cNvPr id="3098" name="TextBox 3097">
                <a:extLst>
                  <a:ext uri="{FF2B5EF4-FFF2-40B4-BE49-F238E27FC236}">
                    <a16:creationId xmlns:a16="http://schemas.microsoft.com/office/drawing/2014/main" id="{B0EEA363-E30B-428B-ADA0-38D620CF9777}"/>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JAK2</a:t>
                </a:r>
              </a:p>
            </p:txBody>
          </p:sp>
          <p:cxnSp>
            <p:nvCxnSpPr>
              <p:cNvPr id="3099" name="Straight Connector 3098">
                <a:extLst>
                  <a:ext uri="{FF2B5EF4-FFF2-40B4-BE49-F238E27FC236}">
                    <a16:creationId xmlns:a16="http://schemas.microsoft.com/office/drawing/2014/main" id="{E9968266-ECBD-4A82-B072-54751F11E5B6}"/>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100" name="Group 3099">
            <a:extLst>
              <a:ext uri="{FF2B5EF4-FFF2-40B4-BE49-F238E27FC236}">
                <a16:creationId xmlns:a16="http://schemas.microsoft.com/office/drawing/2014/main" id="{403D01B0-7973-4A81-8525-AADFD235B148}"/>
              </a:ext>
            </a:extLst>
          </p:cNvPr>
          <p:cNvGrpSpPr/>
          <p:nvPr/>
        </p:nvGrpSpPr>
        <p:grpSpPr>
          <a:xfrm>
            <a:off x="5766162" y="3214383"/>
            <a:ext cx="351670" cy="180058"/>
            <a:chOff x="6876627" y="4793570"/>
            <a:chExt cx="625190" cy="320102"/>
          </a:xfrm>
        </p:grpSpPr>
        <p:sp>
          <p:nvSpPr>
            <p:cNvPr id="3101" name="Flowchart: Decision 854">
              <a:extLst>
                <a:ext uri="{FF2B5EF4-FFF2-40B4-BE49-F238E27FC236}">
                  <a16:creationId xmlns:a16="http://schemas.microsoft.com/office/drawing/2014/main" id="{2F11BBFC-6024-40D1-A412-A56D226899B3}"/>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02" name="Group 3101">
              <a:extLst>
                <a:ext uri="{FF2B5EF4-FFF2-40B4-BE49-F238E27FC236}">
                  <a16:creationId xmlns:a16="http://schemas.microsoft.com/office/drawing/2014/main" id="{133F8D56-BAEF-410B-B464-FE9B1DCE7E1F}"/>
                </a:ext>
              </a:extLst>
            </p:cNvPr>
            <p:cNvGrpSpPr/>
            <p:nvPr/>
          </p:nvGrpSpPr>
          <p:grpSpPr>
            <a:xfrm>
              <a:off x="6876627" y="4810907"/>
              <a:ext cx="501909" cy="302303"/>
              <a:chOff x="7529101" y="2223481"/>
              <a:chExt cx="460726" cy="315091"/>
            </a:xfrm>
          </p:grpSpPr>
          <p:sp>
            <p:nvSpPr>
              <p:cNvPr id="3103" name="TextBox 3102">
                <a:extLst>
                  <a:ext uri="{FF2B5EF4-FFF2-40B4-BE49-F238E27FC236}">
                    <a16:creationId xmlns:a16="http://schemas.microsoft.com/office/drawing/2014/main" id="{4B922FE5-E23C-4579-8187-75CA738F9C18}"/>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JAK2</a:t>
                </a:r>
              </a:p>
            </p:txBody>
          </p:sp>
          <p:cxnSp>
            <p:nvCxnSpPr>
              <p:cNvPr id="3104" name="Straight Connector 3103">
                <a:extLst>
                  <a:ext uri="{FF2B5EF4-FFF2-40B4-BE49-F238E27FC236}">
                    <a16:creationId xmlns:a16="http://schemas.microsoft.com/office/drawing/2014/main" id="{F959E086-07DF-4C77-91C4-6DF6A24D0BCC}"/>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105" name="Group 3104">
            <a:extLst>
              <a:ext uri="{FF2B5EF4-FFF2-40B4-BE49-F238E27FC236}">
                <a16:creationId xmlns:a16="http://schemas.microsoft.com/office/drawing/2014/main" id="{6FD4B9DD-F18B-4CEF-B7A9-A21A50CDE7F5}"/>
              </a:ext>
            </a:extLst>
          </p:cNvPr>
          <p:cNvGrpSpPr/>
          <p:nvPr/>
        </p:nvGrpSpPr>
        <p:grpSpPr>
          <a:xfrm>
            <a:off x="4989855" y="3367581"/>
            <a:ext cx="375611" cy="180058"/>
            <a:chOff x="10736874" y="2998920"/>
            <a:chExt cx="588082" cy="320102"/>
          </a:xfrm>
        </p:grpSpPr>
        <p:sp>
          <p:nvSpPr>
            <p:cNvPr id="3106" name="Flowchart: Decision 854">
              <a:extLst>
                <a:ext uri="{FF2B5EF4-FFF2-40B4-BE49-F238E27FC236}">
                  <a16:creationId xmlns:a16="http://schemas.microsoft.com/office/drawing/2014/main" id="{2D8777CD-B4E0-41D5-8A55-5A525C238B2A}"/>
                </a:ext>
              </a:extLst>
            </p:cNvPr>
            <p:cNvSpPr>
              <a:spLocks noChangeAspect="1"/>
            </p:cNvSpPr>
            <p:nvPr/>
          </p:nvSpPr>
          <p:spPr>
            <a:xfrm rot="3298555" flipH="1" flipV="1">
              <a:off x="11054079" y="3048145"/>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B20056"/>
                </a:gs>
                <a:gs pos="50000">
                  <a:srgbClr val="E2006C"/>
                </a:gs>
                <a:gs pos="100000">
                  <a:srgbClr val="7A003A"/>
                </a:gs>
                <a:gs pos="0">
                  <a:srgbClr val="FFFFFF"/>
                </a:gs>
              </a:gsLst>
              <a:path path="circle">
                <a:fillToRect l="100000" t="100000"/>
              </a:path>
              <a:tileRect r="-100000" b="-100000"/>
            </a:gradFill>
            <a:ln w="12700" cap="flat" cmpd="sng" algn="ctr">
              <a:solidFill>
                <a:srgbClr val="7A003A">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07" name="Group 3106">
              <a:extLst>
                <a:ext uri="{FF2B5EF4-FFF2-40B4-BE49-F238E27FC236}">
                  <a16:creationId xmlns:a16="http://schemas.microsoft.com/office/drawing/2014/main" id="{AA20B84E-8FE3-4EF3-800E-55B75B4F2F97}"/>
                </a:ext>
              </a:extLst>
            </p:cNvPr>
            <p:cNvGrpSpPr/>
            <p:nvPr/>
          </p:nvGrpSpPr>
          <p:grpSpPr>
            <a:xfrm>
              <a:off x="10736874" y="3083708"/>
              <a:ext cx="477248" cy="168534"/>
              <a:chOff x="6683265" y="2262280"/>
              <a:chExt cx="497440" cy="175664"/>
            </a:xfrm>
          </p:grpSpPr>
          <p:sp>
            <p:nvSpPr>
              <p:cNvPr id="3108" name="TextBox 3107">
                <a:extLst>
                  <a:ext uri="{FF2B5EF4-FFF2-40B4-BE49-F238E27FC236}">
                    <a16:creationId xmlns:a16="http://schemas.microsoft.com/office/drawing/2014/main" id="{7CA939DD-6CDE-4A42-832C-5ED89F75E1C4}"/>
                  </a:ext>
                </a:extLst>
              </p:cNvPr>
              <p:cNvSpPr txBox="1"/>
              <p:nvPr/>
            </p:nvSpPr>
            <p:spPr>
              <a:xfrm>
                <a:off x="6683265" y="2262280"/>
                <a:ext cx="367409" cy="175664"/>
              </a:xfrm>
              <a:prstGeom prst="rect">
                <a:avLst/>
              </a:prstGeom>
              <a:noFill/>
            </p:spPr>
            <p:txBody>
              <a:bodyPr wrap="square" lIns="0" rIns="0" rtlCol="0" anchor="ctr">
                <a:noAutofit/>
              </a:bodyPr>
              <a:lstStyle/>
              <a:p>
                <a:pPr algn="r" defTabSz="514299">
                  <a:defRPr/>
                </a:pPr>
                <a:r>
                  <a:rPr lang="en-US" sz="591" kern="0" dirty="0">
                    <a:solidFill>
                      <a:srgbClr val="000000"/>
                    </a:solidFill>
                    <a:latin typeface="Gilroy Office"/>
                    <a:ea typeface="ＭＳ Ｐゴシック" charset="-128"/>
                  </a:rPr>
                  <a:t>TYK2</a:t>
                </a:r>
              </a:p>
            </p:txBody>
          </p:sp>
          <p:cxnSp>
            <p:nvCxnSpPr>
              <p:cNvPr id="3109" name="Straight Connector 3108">
                <a:extLst>
                  <a:ext uri="{FF2B5EF4-FFF2-40B4-BE49-F238E27FC236}">
                    <a16:creationId xmlns:a16="http://schemas.microsoft.com/office/drawing/2014/main" id="{7C8D40CF-F847-4973-A0B7-18AA8CC1E7E0}"/>
                  </a:ext>
                </a:extLst>
              </p:cNvPr>
              <p:cNvCxnSpPr>
                <a:cxnSpLocks/>
              </p:cNvCxnSpPr>
              <p:nvPr/>
            </p:nvCxnSpPr>
            <p:spPr>
              <a:xfrm flipV="1">
                <a:off x="7050674" y="2354190"/>
                <a:ext cx="130031" cy="3"/>
              </a:xfrm>
              <a:prstGeom prst="line">
                <a:avLst/>
              </a:prstGeom>
              <a:noFill/>
              <a:ln w="12700" cap="flat" cmpd="sng" algn="ctr">
                <a:solidFill>
                  <a:srgbClr val="000000"/>
                </a:solidFill>
                <a:prstDash val="solid"/>
                <a:miter lim="800000"/>
                <a:headEnd type="none"/>
                <a:tailEnd type="oval" w="sm" len="sm"/>
              </a:ln>
              <a:effectLst/>
            </p:spPr>
          </p:cxnSp>
        </p:grpSp>
      </p:grpSp>
      <p:grpSp>
        <p:nvGrpSpPr>
          <p:cNvPr id="3110" name="Group 3109">
            <a:extLst>
              <a:ext uri="{FF2B5EF4-FFF2-40B4-BE49-F238E27FC236}">
                <a16:creationId xmlns:a16="http://schemas.microsoft.com/office/drawing/2014/main" id="{8EEECD33-0EBD-4234-B3C5-0F0A7ACF7C21}"/>
              </a:ext>
            </a:extLst>
          </p:cNvPr>
          <p:cNvGrpSpPr/>
          <p:nvPr/>
        </p:nvGrpSpPr>
        <p:grpSpPr>
          <a:xfrm>
            <a:off x="5592956" y="3367581"/>
            <a:ext cx="352631" cy="180058"/>
            <a:chOff x="7250137" y="4793570"/>
            <a:chExt cx="626898" cy="320102"/>
          </a:xfrm>
        </p:grpSpPr>
        <p:sp>
          <p:nvSpPr>
            <p:cNvPr id="3111" name="Flowchart: Decision 854">
              <a:extLst>
                <a:ext uri="{FF2B5EF4-FFF2-40B4-BE49-F238E27FC236}">
                  <a16:creationId xmlns:a16="http://schemas.microsoft.com/office/drawing/2014/main" id="{0B79344B-8EE5-4C27-B31F-AADB63313DE8}"/>
                </a:ext>
              </a:extLst>
            </p:cNvPr>
            <p:cNvSpPr>
              <a:spLocks noChangeAspect="1"/>
            </p:cNvSpPr>
            <p:nvPr/>
          </p:nvSpPr>
          <p:spPr>
            <a:xfrm rot="18301445" flipH="1">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12" name="Group 3111">
              <a:extLst>
                <a:ext uri="{FF2B5EF4-FFF2-40B4-BE49-F238E27FC236}">
                  <a16:creationId xmlns:a16="http://schemas.microsoft.com/office/drawing/2014/main" id="{F76B3FAD-AB69-40A5-8BE1-D6EDDE1F15FD}"/>
                </a:ext>
              </a:extLst>
            </p:cNvPr>
            <p:cNvGrpSpPr/>
            <p:nvPr/>
          </p:nvGrpSpPr>
          <p:grpSpPr>
            <a:xfrm>
              <a:off x="7351025" y="4802478"/>
              <a:ext cx="526010" cy="302303"/>
              <a:chOff x="7964598" y="2214695"/>
              <a:chExt cx="482851" cy="315091"/>
            </a:xfrm>
          </p:grpSpPr>
          <p:sp>
            <p:nvSpPr>
              <p:cNvPr id="3113" name="TextBox 3112">
                <a:extLst>
                  <a:ext uri="{FF2B5EF4-FFF2-40B4-BE49-F238E27FC236}">
                    <a16:creationId xmlns:a16="http://schemas.microsoft.com/office/drawing/2014/main" id="{1E7409C3-71CB-41DB-B34E-C447900AF42D}"/>
                  </a:ext>
                </a:extLst>
              </p:cNvPr>
              <p:cNvSpPr txBox="1"/>
              <p:nvPr/>
            </p:nvSpPr>
            <p:spPr>
              <a:xfrm>
                <a:off x="8149200" y="2214695"/>
                <a:ext cx="298249" cy="315091"/>
              </a:xfrm>
              <a:prstGeom prst="rect">
                <a:avLst/>
              </a:prstGeom>
              <a:noFill/>
            </p:spPr>
            <p:txBody>
              <a:bodyPr wrap="square" lIns="0" rIns="0" rtlCol="0" anchor="ctr">
                <a:spAutoFit/>
              </a:bodyPr>
              <a:lstStyle/>
              <a:p>
                <a:pPr defTabSz="514299">
                  <a:lnSpc>
                    <a:spcPts val="563"/>
                  </a:lnSpc>
                  <a:defRPr/>
                </a:pPr>
                <a:r>
                  <a:rPr lang="en-US" sz="591" kern="0" dirty="0">
                    <a:solidFill>
                      <a:srgbClr val="000000"/>
                    </a:solidFill>
                    <a:latin typeface="Gilroy Office"/>
                    <a:ea typeface="ＭＳ Ｐゴシック" charset="-128"/>
                  </a:rPr>
                  <a:t> JAK2</a:t>
                </a:r>
              </a:p>
            </p:txBody>
          </p:sp>
          <p:cxnSp>
            <p:nvCxnSpPr>
              <p:cNvPr id="3114" name="Straight Connector 3113">
                <a:extLst>
                  <a:ext uri="{FF2B5EF4-FFF2-40B4-BE49-F238E27FC236}">
                    <a16:creationId xmlns:a16="http://schemas.microsoft.com/office/drawing/2014/main" id="{8CB6EC0E-3AD6-4A03-8B6E-2EFD08B48992}"/>
                  </a:ext>
                </a:extLst>
              </p:cNvPr>
              <p:cNvCxnSpPr>
                <a:cxnSpLocks/>
              </p:cNvCxnSpPr>
              <p:nvPr/>
            </p:nvCxnSpPr>
            <p:spPr>
              <a:xfrm>
                <a:off x="7964598" y="2372240"/>
                <a:ext cx="168111" cy="0"/>
              </a:xfrm>
              <a:prstGeom prst="line">
                <a:avLst/>
              </a:prstGeom>
              <a:noFill/>
              <a:ln w="12700" cap="flat" cmpd="sng" algn="ctr">
                <a:solidFill>
                  <a:srgbClr val="000000"/>
                </a:solidFill>
                <a:prstDash val="solid"/>
                <a:miter lim="800000"/>
                <a:headEnd type="oval"/>
                <a:tailEnd type="none"/>
              </a:ln>
              <a:effectLst/>
            </p:spPr>
          </p:cxnSp>
        </p:grpSp>
      </p:grpSp>
      <p:grpSp>
        <p:nvGrpSpPr>
          <p:cNvPr id="3115" name="Group 3114">
            <a:extLst>
              <a:ext uri="{FF2B5EF4-FFF2-40B4-BE49-F238E27FC236}">
                <a16:creationId xmlns:a16="http://schemas.microsoft.com/office/drawing/2014/main" id="{C81B68C2-4F14-4E5A-ABBE-CD0B86504ADE}"/>
              </a:ext>
            </a:extLst>
          </p:cNvPr>
          <p:cNvGrpSpPr/>
          <p:nvPr/>
        </p:nvGrpSpPr>
        <p:grpSpPr>
          <a:xfrm>
            <a:off x="3662443" y="3128088"/>
            <a:ext cx="364808" cy="196466"/>
            <a:chOff x="7228489" y="4756822"/>
            <a:chExt cx="648546" cy="349274"/>
          </a:xfrm>
        </p:grpSpPr>
        <p:sp>
          <p:nvSpPr>
            <p:cNvPr id="3116" name="Flowchart: Decision 854">
              <a:extLst>
                <a:ext uri="{FF2B5EF4-FFF2-40B4-BE49-F238E27FC236}">
                  <a16:creationId xmlns:a16="http://schemas.microsoft.com/office/drawing/2014/main" id="{5B139D92-828B-4FD4-8C9A-6785B2D824F7}"/>
                </a:ext>
              </a:extLst>
            </p:cNvPr>
            <p:cNvSpPr>
              <a:spLocks noChangeAspect="1"/>
            </p:cNvSpPr>
            <p:nvPr/>
          </p:nvSpPr>
          <p:spPr>
            <a:xfrm rot="18301445" flipH="1">
              <a:off x="7194278" y="4820205"/>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17" name="Group 3116">
              <a:extLst>
                <a:ext uri="{FF2B5EF4-FFF2-40B4-BE49-F238E27FC236}">
                  <a16:creationId xmlns:a16="http://schemas.microsoft.com/office/drawing/2014/main" id="{0C1750D7-B346-4DF3-90AC-6676758B9F80}"/>
                </a:ext>
              </a:extLst>
            </p:cNvPr>
            <p:cNvGrpSpPr/>
            <p:nvPr/>
          </p:nvGrpSpPr>
          <p:grpSpPr>
            <a:xfrm>
              <a:off x="7351025" y="4756822"/>
              <a:ext cx="526010" cy="302306"/>
              <a:chOff x="7964598" y="2167106"/>
              <a:chExt cx="482851" cy="315094"/>
            </a:xfrm>
          </p:grpSpPr>
          <p:sp>
            <p:nvSpPr>
              <p:cNvPr id="3118" name="TextBox 3117">
                <a:extLst>
                  <a:ext uri="{FF2B5EF4-FFF2-40B4-BE49-F238E27FC236}">
                    <a16:creationId xmlns:a16="http://schemas.microsoft.com/office/drawing/2014/main" id="{960FF232-5D9D-4CDB-A48D-CCB7BB220F6D}"/>
                  </a:ext>
                </a:extLst>
              </p:cNvPr>
              <p:cNvSpPr txBox="1"/>
              <p:nvPr/>
            </p:nvSpPr>
            <p:spPr>
              <a:xfrm>
                <a:off x="8149200" y="2167106"/>
                <a:ext cx="298249" cy="315094"/>
              </a:xfrm>
              <a:prstGeom prst="rect">
                <a:avLst/>
              </a:prstGeom>
              <a:noFill/>
            </p:spPr>
            <p:txBody>
              <a:bodyPr wrap="square" lIns="0" rIns="0" rtlCol="0" anchor="ctr">
                <a:spAutoFit/>
              </a:bodyPr>
              <a:lstStyle/>
              <a:p>
                <a:pPr defTabSz="514299">
                  <a:lnSpc>
                    <a:spcPts val="563"/>
                  </a:lnSpc>
                  <a:defRPr/>
                </a:pPr>
                <a:r>
                  <a:rPr lang="en-US" sz="591" kern="0" dirty="0">
                    <a:solidFill>
                      <a:srgbClr val="000000"/>
                    </a:solidFill>
                    <a:latin typeface="Gilroy Office"/>
                    <a:ea typeface="ＭＳ Ｐゴシック" charset="-128"/>
                  </a:rPr>
                  <a:t> JAK2</a:t>
                </a:r>
              </a:p>
            </p:txBody>
          </p:sp>
          <p:cxnSp>
            <p:nvCxnSpPr>
              <p:cNvPr id="3119" name="Straight Connector 3118">
                <a:extLst>
                  <a:ext uri="{FF2B5EF4-FFF2-40B4-BE49-F238E27FC236}">
                    <a16:creationId xmlns:a16="http://schemas.microsoft.com/office/drawing/2014/main" id="{1BA2CE81-9F52-43B7-B938-9395A6B0248E}"/>
                  </a:ext>
                </a:extLst>
              </p:cNvPr>
              <p:cNvCxnSpPr>
                <a:cxnSpLocks/>
              </p:cNvCxnSpPr>
              <p:nvPr/>
            </p:nvCxnSpPr>
            <p:spPr>
              <a:xfrm>
                <a:off x="7964598" y="2372240"/>
                <a:ext cx="168111" cy="0"/>
              </a:xfrm>
              <a:prstGeom prst="line">
                <a:avLst/>
              </a:prstGeom>
              <a:noFill/>
              <a:ln w="12700" cap="flat" cmpd="sng" algn="ctr">
                <a:solidFill>
                  <a:srgbClr val="000000"/>
                </a:solidFill>
                <a:prstDash val="solid"/>
                <a:miter lim="800000"/>
                <a:headEnd type="oval"/>
                <a:tailEnd type="none"/>
              </a:ln>
              <a:effectLst/>
            </p:spPr>
          </p:cxnSp>
        </p:grpSp>
      </p:grpSp>
      <p:grpSp>
        <p:nvGrpSpPr>
          <p:cNvPr id="3120" name="Group 3119">
            <a:extLst>
              <a:ext uri="{FF2B5EF4-FFF2-40B4-BE49-F238E27FC236}">
                <a16:creationId xmlns:a16="http://schemas.microsoft.com/office/drawing/2014/main" id="{B7F919BB-8C02-456D-AEB3-CEB4EECE7D94}"/>
              </a:ext>
            </a:extLst>
          </p:cNvPr>
          <p:cNvGrpSpPr/>
          <p:nvPr/>
        </p:nvGrpSpPr>
        <p:grpSpPr>
          <a:xfrm>
            <a:off x="3046897" y="3085124"/>
            <a:ext cx="362402" cy="180058"/>
            <a:chOff x="7232749" y="4788066"/>
            <a:chExt cx="644271" cy="320102"/>
          </a:xfrm>
        </p:grpSpPr>
        <p:sp>
          <p:nvSpPr>
            <p:cNvPr id="3121" name="Flowchart: Decision 854">
              <a:extLst>
                <a:ext uri="{FF2B5EF4-FFF2-40B4-BE49-F238E27FC236}">
                  <a16:creationId xmlns:a16="http://schemas.microsoft.com/office/drawing/2014/main" id="{BB79E091-C577-40B0-AB34-2C48AA54816C}"/>
                </a:ext>
              </a:extLst>
            </p:cNvPr>
            <p:cNvSpPr>
              <a:spLocks noChangeAspect="1"/>
            </p:cNvSpPr>
            <p:nvPr/>
          </p:nvSpPr>
          <p:spPr>
            <a:xfrm rot="18301445" flipH="1">
              <a:off x="7198538" y="4822277"/>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22" name="Group 3121">
              <a:extLst>
                <a:ext uri="{FF2B5EF4-FFF2-40B4-BE49-F238E27FC236}">
                  <a16:creationId xmlns:a16="http://schemas.microsoft.com/office/drawing/2014/main" id="{570F523D-58AE-4554-97AE-1FDA9D4B1BA2}"/>
                </a:ext>
              </a:extLst>
            </p:cNvPr>
            <p:cNvGrpSpPr/>
            <p:nvPr/>
          </p:nvGrpSpPr>
          <p:grpSpPr>
            <a:xfrm>
              <a:off x="7346808" y="4802478"/>
              <a:ext cx="530212" cy="302303"/>
              <a:chOff x="7960740" y="2214695"/>
              <a:chExt cx="486709" cy="315091"/>
            </a:xfrm>
          </p:grpSpPr>
          <p:sp>
            <p:nvSpPr>
              <p:cNvPr id="3123" name="TextBox 3122">
                <a:extLst>
                  <a:ext uri="{FF2B5EF4-FFF2-40B4-BE49-F238E27FC236}">
                    <a16:creationId xmlns:a16="http://schemas.microsoft.com/office/drawing/2014/main" id="{27471A65-10FA-42E4-AE5F-D58A8B6A6D55}"/>
                  </a:ext>
                </a:extLst>
              </p:cNvPr>
              <p:cNvSpPr txBox="1"/>
              <p:nvPr/>
            </p:nvSpPr>
            <p:spPr>
              <a:xfrm>
                <a:off x="8149200" y="2214695"/>
                <a:ext cx="298249" cy="315091"/>
              </a:xfrm>
              <a:prstGeom prst="rect">
                <a:avLst/>
              </a:prstGeom>
              <a:noFill/>
            </p:spPr>
            <p:txBody>
              <a:bodyPr wrap="square" lIns="0" rIns="0" rtlCol="0" anchor="ctr">
                <a:spAutoFit/>
              </a:bodyPr>
              <a:lstStyle/>
              <a:p>
                <a:pPr defTabSz="514299">
                  <a:lnSpc>
                    <a:spcPts val="563"/>
                  </a:lnSpc>
                  <a:defRPr/>
                </a:pPr>
                <a:r>
                  <a:rPr lang="en-US" sz="591" kern="0" dirty="0">
                    <a:solidFill>
                      <a:srgbClr val="000000"/>
                    </a:solidFill>
                    <a:latin typeface="Gilroy Office"/>
                    <a:ea typeface="ＭＳ Ｐゴシック" charset="-128"/>
                  </a:rPr>
                  <a:t> JAK2</a:t>
                </a:r>
              </a:p>
            </p:txBody>
          </p:sp>
          <p:cxnSp>
            <p:nvCxnSpPr>
              <p:cNvPr id="3124" name="Straight Connector 3123">
                <a:extLst>
                  <a:ext uri="{FF2B5EF4-FFF2-40B4-BE49-F238E27FC236}">
                    <a16:creationId xmlns:a16="http://schemas.microsoft.com/office/drawing/2014/main" id="{BB16D334-724C-4B3C-BBC8-B5038C09DEA5}"/>
                  </a:ext>
                </a:extLst>
              </p:cNvPr>
              <p:cNvCxnSpPr>
                <a:cxnSpLocks/>
              </p:cNvCxnSpPr>
              <p:nvPr/>
            </p:nvCxnSpPr>
            <p:spPr>
              <a:xfrm>
                <a:off x="7960740" y="2386555"/>
                <a:ext cx="168111" cy="0"/>
              </a:xfrm>
              <a:prstGeom prst="line">
                <a:avLst/>
              </a:prstGeom>
              <a:noFill/>
              <a:ln w="12700" cap="flat" cmpd="sng" algn="ctr">
                <a:solidFill>
                  <a:srgbClr val="000000"/>
                </a:solidFill>
                <a:prstDash val="solid"/>
                <a:miter lim="800000"/>
                <a:headEnd type="oval"/>
                <a:tailEnd type="none"/>
              </a:ln>
              <a:effectLst/>
            </p:spPr>
          </p:cxnSp>
        </p:grpSp>
      </p:grpSp>
      <p:grpSp>
        <p:nvGrpSpPr>
          <p:cNvPr id="3125" name="Group 3124">
            <a:extLst>
              <a:ext uri="{FF2B5EF4-FFF2-40B4-BE49-F238E27FC236}">
                <a16:creationId xmlns:a16="http://schemas.microsoft.com/office/drawing/2014/main" id="{588DEE2A-F781-4F18-A0D7-F216126B7B73}"/>
              </a:ext>
            </a:extLst>
          </p:cNvPr>
          <p:cNvGrpSpPr/>
          <p:nvPr/>
        </p:nvGrpSpPr>
        <p:grpSpPr>
          <a:xfrm>
            <a:off x="6998103" y="3214665"/>
            <a:ext cx="351670" cy="180058"/>
            <a:chOff x="6876627" y="4793570"/>
            <a:chExt cx="625190" cy="320102"/>
          </a:xfrm>
        </p:grpSpPr>
        <p:sp>
          <p:nvSpPr>
            <p:cNvPr id="3126" name="Flowchart: Decision 854">
              <a:extLst>
                <a:ext uri="{FF2B5EF4-FFF2-40B4-BE49-F238E27FC236}">
                  <a16:creationId xmlns:a16="http://schemas.microsoft.com/office/drawing/2014/main" id="{B12833EF-1490-441A-9535-52AD31A9D2D8}"/>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27" name="Group 3126">
              <a:extLst>
                <a:ext uri="{FF2B5EF4-FFF2-40B4-BE49-F238E27FC236}">
                  <a16:creationId xmlns:a16="http://schemas.microsoft.com/office/drawing/2014/main" id="{402AFC9D-67C4-4C91-A29A-3D1F59EA6A6B}"/>
                </a:ext>
              </a:extLst>
            </p:cNvPr>
            <p:cNvGrpSpPr/>
            <p:nvPr/>
          </p:nvGrpSpPr>
          <p:grpSpPr>
            <a:xfrm>
              <a:off x="6876627" y="4810907"/>
              <a:ext cx="501909" cy="302303"/>
              <a:chOff x="7529101" y="2223481"/>
              <a:chExt cx="460726" cy="315091"/>
            </a:xfrm>
          </p:grpSpPr>
          <p:sp>
            <p:nvSpPr>
              <p:cNvPr id="3128" name="TextBox 3127">
                <a:extLst>
                  <a:ext uri="{FF2B5EF4-FFF2-40B4-BE49-F238E27FC236}">
                    <a16:creationId xmlns:a16="http://schemas.microsoft.com/office/drawing/2014/main" id="{6E1629E6-B8BF-4748-BA9F-22BD7973F41A}"/>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JAK1</a:t>
                </a:r>
              </a:p>
            </p:txBody>
          </p:sp>
          <p:cxnSp>
            <p:nvCxnSpPr>
              <p:cNvPr id="3129" name="Straight Connector 3128">
                <a:extLst>
                  <a:ext uri="{FF2B5EF4-FFF2-40B4-BE49-F238E27FC236}">
                    <a16:creationId xmlns:a16="http://schemas.microsoft.com/office/drawing/2014/main" id="{6B9C89BF-7BC7-435F-9A80-AB2EFE4BE526}"/>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pSp>
        <p:nvGrpSpPr>
          <p:cNvPr id="3130" name="Group 3129">
            <a:extLst>
              <a:ext uri="{FF2B5EF4-FFF2-40B4-BE49-F238E27FC236}">
                <a16:creationId xmlns:a16="http://schemas.microsoft.com/office/drawing/2014/main" id="{E8705027-196B-4C8D-9006-2A4A41BFB5D5}"/>
              </a:ext>
            </a:extLst>
          </p:cNvPr>
          <p:cNvGrpSpPr/>
          <p:nvPr/>
        </p:nvGrpSpPr>
        <p:grpSpPr>
          <a:xfrm>
            <a:off x="7342943" y="3191027"/>
            <a:ext cx="310722" cy="203693"/>
            <a:chOff x="7250137" y="4751552"/>
            <a:chExt cx="552394" cy="362120"/>
          </a:xfrm>
        </p:grpSpPr>
        <p:sp>
          <p:nvSpPr>
            <p:cNvPr id="3131" name="Flowchart: Decision 854">
              <a:extLst>
                <a:ext uri="{FF2B5EF4-FFF2-40B4-BE49-F238E27FC236}">
                  <a16:creationId xmlns:a16="http://schemas.microsoft.com/office/drawing/2014/main" id="{A0139DB4-6B59-444D-8C0F-7CEA2952A08D}"/>
                </a:ext>
              </a:extLst>
            </p:cNvPr>
            <p:cNvSpPr>
              <a:spLocks noChangeAspect="1"/>
            </p:cNvSpPr>
            <p:nvPr/>
          </p:nvSpPr>
          <p:spPr>
            <a:xfrm rot="18301445" flipH="1">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32" name="Group 3131">
              <a:extLst>
                <a:ext uri="{FF2B5EF4-FFF2-40B4-BE49-F238E27FC236}">
                  <a16:creationId xmlns:a16="http://schemas.microsoft.com/office/drawing/2014/main" id="{490255C7-77CD-466A-96D5-30B4F3C92908}"/>
                </a:ext>
              </a:extLst>
            </p:cNvPr>
            <p:cNvGrpSpPr/>
            <p:nvPr/>
          </p:nvGrpSpPr>
          <p:grpSpPr>
            <a:xfrm>
              <a:off x="7351052" y="4751552"/>
              <a:ext cx="451479" cy="302306"/>
              <a:chOff x="7964598" y="2161614"/>
              <a:chExt cx="414434" cy="315094"/>
            </a:xfrm>
          </p:grpSpPr>
          <p:sp>
            <p:nvSpPr>
              <p:cNvPr id="3133" name="TextBox 3132">
                <a:extLst>
                  <a:ext uri="{FF2B5EF4-FFF2-40B4-BE49-F238E27FC236}">
                    <a16:creationId xmlns:a16="http://schemas.microsoft.com/office/drawing/2014/main" id="{773222F4-F4AF-4D2F-A0CF-1636B934AFE8}"/>
                  </a:ext>
                </a:extLst>
              </p:cNvPr>
              <p:cNvSpPr txBox="1"/>
              <p:nvPr/>
            </p:nvSpPr>
            <p:spPr>
              <a:xfrm>
                <a:off x="8080783" y="2161614"/>
                <a:ext cx="298249" cy="315094"/>
              </a:xfrm>
              <a:prstGeom prst="rect">
                <a:avLst/>
              </a:prstGeom>
              <a:noFill/>
            </p:spPr>
            <p:txBody>
              <a:bodyPr wrap="square" lIns="0" rIns="0" rtlCol="0" anchor="ctr">
                <a:spAutoFit/>
              </a:bodyPr>
              <a:lstStyle/>
              <a:p>
                <a:pPr defTabSz="514299">
                  <a:lnSpc>
                    <a:spcPts val="563"/>
                  </a:lnSpc>
                  <a:defRPr/>
                </a:pPr>
                <a:r>
                  <a:rPr lang="en-US" sz="591" kern="0" dirty="0">
                    <a:solidFill>
                      <a:srgbClr val="000000"/>
                    </a:solidFill>
                    <a:latin typeface="Gilroy Office"/>
                    <a:ea typeface="ＭＳ Ｐゴシック" charset="-128"/>
                  </a:rPr>
                  <a:t> JAK2</a:t>
                </a:r>
              </a:p>
            </p:txBody>
          </p:sp>
          <p:cxnSp>
            <p:nvCxnSpPr>
              <p:cNvPr id="3134" name="Straight Connector 3133">
                <a:extLst>
                  <a:ext uri="{FF2B5EF4-FFF2-40B4-BE49-F238E27FC236}">
                    <a16:creationId xmlns:a16="http://schemas.microsoft.com/office/drawing/2014/main" id="{75B7D09B-BC6E-4103-87A6-7E4CB09725F2}"/>
                  </a:ext>
                </a:extLst>
              </p:cNvPr>
              <p:cNvCxnSpPr>
                <a:cxnSpLocks/>
              </p:cNvCxnSpPr>
              <p:nvPr/>
            </p:nvCxnSpPr>
            <p:spPr>
              <a:xfrm>
                <a:off x="7964598" y="2372240"/>
                <a:ext cx="99139" cy="0"/>
              </a:xfrm>
              <a:prstGeom prst="line">
                <a:avLst/>
              </a:prstGeom>
              <a:noFill/>
              <a:ln w="12700" cap="flat" cmpd="sng" algn="ctr">
                <a:solidFill>
                  <a:srgbClr val="000000"/>
                </a:solidFill>
                <a:prstDash val="solid"/>
                <a:miter lim="800000"/>
                <a:headEnd type="oval"/>
                <a:tailEnd type="none"/>
              </a:ln>
              <a:effectLst/>
            </p:spPr>
          </p:cxnSp>
        </p:grpSp>
      </p:grpSp>
      <p:grpSp>
        <p:nvGrpSpPr>
          <p:cNvPr id="3135" name="Group 3134">
            <a:extLst>
              <a:ext uri="{FF2B5EF4-FFF2-40B4-BE49-F238E27FC236}">
                <a16:creationId xmlns:a16="http://schemas.microsoft.com/office/drawing/2014/main" id="{87A39EAC-4C91-40ED-A2D7-E96DEDA00720}"/>
              </a:ext>
            </a:extLst>
          </p:cNvPr>
          <p:cNvGrpSpPr/>
          <p:nvPr/>
        </p:nvGrpSpPr>
        <p:grpSpPr>
          <a:xfrm>
            <a:off x="4895071" y="3174735"/>
            <a:ext cx="348476" cy="180058"/>
            <a:chOff x="11103304" y="2998920"/>
            <a:chExt cx="545597" cy="320102"/>
          </a:xfrm>
        </p:grpSpPr>
        <p:sp>
          <p:nvSpPr>
            <p:cNvPr id="3136" name="Flowchart: Decision 854">
              <a:extLst>
                <a:ext uri="{FF2B5EF4-FFF2-40B4-BE49-F238E27FC236}">
                  <a16:creationId xmlns:a16="http://schemas.microsoft.com/office/drawing/2014/main" id="{AE48FE25-8FF6-4F60-A494-3B998CDD4826}"/>
                </a:ext>
              </a:extLst>
            </p:cNvPr>
            <p:cNvSpPr>
              <a:spLocks noChangeAspect="1"/>
            </p:cNvSpPr>
            <p:nvPr/>
          </p:nvSpPr>
          <p:spPr>
            <a:xfrm rot="3298555" flipH="1" flipV="1">
              <a:off x="11054079" y="3048145"/>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B20056"/>
                </a:gs>
                <a:gs pos="50000">
                  <a:srgbClr val="E2006C"/>
                </a:gs>
                <a:gs pos="100000">
                  <a:srgbClr val="7A003A"/>
                </a:gs>
                <a:gs pos="0">
                  <a:srgbClr val="FFFFFF"/>
                </a:gs>
              </a:gsLst>
              <a:path path="circle">
                <a:fillToRect l="100000" t="100000"/>
              </a:path>
              <a:tileRect r="-100000" b="-100000"/>
            </a:gradFill>
            <a:ln w="12700" cap="flat" cmpd="sng" algn="ctr">
              <a:solidFill>
                <a:srgbClr val="7A003A">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37" name="Group 3136">
              <a:extLst>
                <a:ext uri="{FF2B5EF4-FFF2-40B4-BE49-F238E27FC236}">
                  <a16:creationId xmlns:a16="http://schemas.microsoft.com/office/drawing/2014/main" id="{68864D46-8814-431F-86BF-29850D7D7F93}"/>
                </a:ext>
              </a:extLst>
            </p:cNvPr>
            <p:cNvGrpSpPr/>
            <p:nvPr/>
          </p:nvGrpSpPr>
          <p:grpSpPr>
            <a:xfrm>
              <a:off x="11238005" y="3082887"/>
              <a:ext cx="410896" cy="176358"/>
              <a:chOff x="7205588" y="2261424"/>
              <a:chExt cx="428280" cy="183819"/>
            </a:xfrm>
          </p:grpSpPr>
          <p:sp>
            <p:nvSpPr>
              <p:cNvPr id="3138" name="TextBox 3137">
                <a:extLst>
                  <a:ext uri="{FF2B5EF4-FFF2-40B4-BE49-F238E27FC236}">
                    <a16:creationId xmlns:a16="http://schemas.microsoft.com/office/drawing/2014/main" id="{87B5F9A0-38D6-4122-A234-DDFDEA4865C6}"/>
                  </a:ext>
                </a:extLst>
              </p:cNvPr>
              <p:cNvSpPr txBox="1"/>
              <p:nvPr/>
            </p:nvSpPr>
            <p:spPr>
              <a:xfrm>
                <a:off x="7335618" y="2261424"/>
                <a:ext cx="298250" cy="183819"/>
              </a:xfrm>
              <a:prstGeom prst="rect">
                <a:avLst/>
              </a:prstGeom>
              <a:noFill/>
            </p:spPr>
            <p:txBody>
              <a:bodyPr wrap="square" lIns="0" rIns="0" rtlCol="0" anchor="ctr">
                <a:noAutofit/>
              </a:bodyPr>
              <a:lstStyle/>
              <a:p>
                <a:pPr defTabSz="514299">
                  <a:defRPr/>
                </a:pPr>
                <a:r>
                  <a:rPr lang="en-US" sz="591" kern="0" dirty="0">
                    <a:solidFill>
                      <a:srgbClr val="000000"/>
                    </a:solidFill>
                    <a:latin typeface="Gilroy Office"/>
                    <a:ea typeface="ＭＳ Ｐゴシック" charset="-128"/>
                  </a:rPr>
                  <a:t>TYK2</a:t>
                </a:r>
              </a:p>
            </p:txBody>
          </p:sp>
          <p:cxnSp>
            <p:nvCxnSpPr>
              <p:cNvPr id="3139" name="Straight Connector 3138">
                <a:extLst>
                  <a:ext uri="{FF2B5EF4-FFF2-40B4-BE49-F238E27FC236}">
                    <a16:creationId xmlns:a16="http://schemas.microsoft.com/office/drawing/2014/main" id="{A62DAD7E-E649-419E-985F-693E2654B4DB}"/>
                  </a:ext>
                </a:extLst>
              </p:cNvPr>
              <p:cNvCxnSpPr>
                <a:cxnSpLocks/>
                <a:endCxn id="3138" idx="1"/>
              </p:cNvCxnSpPr>
              <p:nvPr/>
            </p:nvCxnSpPr>
            <p:spPr>
              <a:xfrm flipV="1">
                <a:off x="7205588" y="2353334"/>
                <a:ext cx="130031" cy="3"/>
              </a:xfrm>
              <a:prstGeom prst="line">
                <a:avLst/>
              </a:prstGeom>
              <a:noFill/>
              <a:ln w="12700" cap="flat" cmpd="sng" algn="ctr">
                <a:solidFill>
                  <a:srgbClr val="000000"/>
                </a:solidFill>
                <a:prstDash val="solid"/>
                <a:miter lim="800000"/>
                <a:headEnd type="oval"/>
                <a:tailEnd type="none" w="sm" len="sm"/>
              </a:ln>
              <a:effectLst/>
            </p:spPr>
          </p:cxnSp>
        </p:grpSp>
      </p:grpSp>
      <p:grpSp>
        <p:nvGrpSpPr>
          <p:cNvPr id="3140" name="Group 3139">
            <a:extLst>
              <a:ext uri="{FF2B5EF4-FFF2-40B4-BE49-F238E27FC236}">
                <a16:creationId xmlns:a16="http://schemas.microsoft.com/office/drawing/2014/main" id="{2803FF06-7AFF-4B3D-9449-2E9BF0BFA5AA}"/>
              </a:ext>
            </a:extLst>
          </p:cNvPr>
          <p:cNvGrpSpPr/>
          <p:nvPr/>
        </p:nvGrpSpPr>
        <p:grpSpPr>
          <a:xfrm>
            <a:off x="4562446" y="3174735"/>
            <a:ext cx="351670" cy="180058"/>
            <a:chOff x="6876627" y="4793570"/>
            <a:chExt cx="625190" cy="320102"/>
          </a:xfrm>
        </p:grpSpPr>
        <p:sp>
          <p:nvSpPr>
            <p:cNvPr id="3141" name="Flowchart: Decision 854">
              <a:extLst>
                <a:ext uri="{FF2B5EF4-FFF2-40B4-BE49-F238E27FC236}">
                  <a16:creationId xmlns:a16="http://schemas.microsoft.com/office/drawing/2014/main" id="{E47D8A66-11F0-4D57-85EC-5744453F4A19}"/>
                </a:ext>
              </a:extLst>
            </p:cNvPr>
            <p:cNvSpPr>
              <a:spLocks noChangeAspect="1"/>
            </p:cNvSpPr>
            <p:nvPr/>
          </p:nvSpPr>
          <p:spPr>
            <a:xfrm rot="3298555">
              <a:off x="7215926" y="482778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68A17C"/>
                </a:gs>
                <a:gs pos="50000">
                  <a:srgbClr val="68A17C">
                    <a:lumMod val="60000"/>
                    <a:lumOff val="40000"/>
                  </a:srgbClr>
                </a:gs>
                <a:gs pos="100000">
                  <a:srgbClr val="204131">
                    <a:lumMod val="90000"/>
                    <a:lumOff val="10000"/>
                  </a:srgbClr>
                </a:gs>
                <a:gs pos="0">
                  <a:srgbClr val="FFFFFF"/>
                </a:gs>
              </a:gsLst>
              <a:path path="circle">
                <a:fillToRect l="100000" t="100000"/>
              </a:path>
              <a:tileRect r="-100000" b="-100000"/>
            </a:gradFill>
            <a:ln w="12700" cap="flat" cmpd="sng" algn="ctr">
              <a:solidFill>
                <a:srgbClr val="68A17C">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42" name="Group 3141">
              <a:extLst>
                <a:ext uri="{FF2B5EF4-FFF2-40B4-BE49-F238E27FC236}">
                  <a16:creationId xmlns:a16="http://schemas.microsoft.com/office/drawing/2014/main" id="{B298E349-8F3C-4412-8E49-2F9059F38A27}"/>
                </a:ext>
              </a:extLst>
            </p:cNvPr>
            <p:cNvGrpSpPr/>
            <p:nvPr/>
          </p:nvGrpSpPr>
          <p:grpSpPr>
            <a:xfrm>
              <a:off x="6876627" y="4810907"/>
              <a:ext cx="501909" cy="302303"/>
              <a:chOff x="7529101" y="2223481"/>
              <a:chExt cx="460726" cy="315091"/>
            </a:xfrm>
          </p:grpSpPr>
          <p:sp>
            <p:nvSpPr>
              <p:cNvPr id="3143" name="TextBox 3142">
                <a:extLst>
                  <a:ext uri="{FF2B5EF4-FFF2-40B4-BE49-F238E27FC236}">
                    <a16:creationId xmlns:a16="http://schemas.microsoft.com/office/drawing/2014/main" id="{A1305974-3EAD-46C1-91A0-41ACC448A645}"/>
                  </a:ext>
                </a:extLst>
              </p:cNvPr>
              <p:cNvSpPr txBox="1"/>
              <p:nvPr/>
            </p:nvSpPr>
            <p:spPr>
              <a:xfrm>
                <a:off x="7529101" y="2223481"/>
                <a:ext cx="298249" cy="315091"/>
              </a:xfrm>
              <a:prstGeom prst="rect">
                <a:avLst/>
              </a:prstGeom>
              <a:noFill/>
            </p:spPr>
            <p:txBody>
              <a:bodyPr wrap="square" lIns="0" rIns="0" rtlCol="0" anchor="ctr">
                <a:spAutoFit/>
              </a:bodyPr>
              <a:lstStyle/>
              <a:p>
                <a:pPr algn="ctr" defTabSz="514299">
                  <a:lnSpc>
                    <a:spcPts val="563"/>
                  </a:lnSpc>
                  <a:defRPr/>
                </a:pPr>
                <a:r>
                  <a:rPr lang="en-US" sz="591" kern="0" dirty="0">
                    <a:solidFill>
                      <a:srgbClr val="000000"/>
                    </a:solidFill>
                    <a:latin typeface="Gilroy Office"/>
                    <a:ea typeface="ＭＳ Ｐゴシック" charset="-128"/>
                  </a:rPr>
                  <a:t> JAK2</a:t>
                </a:r>
              </a:p>
            </p:txBody>
          </p:sp>
          <p:cxnSp>
            <p:nvCxnSpPr>
              <p:cNvPr id="3144" name="Straight Connector 3143">
                <a:extLst>
                  <a:ext uri="{FF2B5EF4-FFF2-40B4-BE49-F238E27FC236}">
                    <a16:creationId xmlns:a16="http://schemas.microsoft.com/office/drawing/2014/main" id="{942791B3-1024-4E28-9415-661DA8C93487}"/>
                  </a:ext>
                </a:extLst>
              </p:cNvPr>
              <p:cNvCxnSpPr>
                <a:cxnSpLocks/>
              </p:cNvCxnSpPr>
              <p:nvPr/>
            </p:nvCxnSpPr>
            <p:spPr>
              <a:xfrm>
                <a:off x="7821716" y="2374051"/>
                <a:ext cx="168111" cy="0"/>
              </a:xfrm>
              <a:prstGeom prst="line">
                <a:avLst/>
              </a:prstGeom>
              <a:noFill/>
              <a:ln w="12700" cap="flat" cmpd="sng" algn="ctr">
                <a:solidFill>
                  <a:srgbClr val="000000"/>
                </a:solidFill>
                <a:prstDash val="solid"/>
                <a:miter lim="800000"/>
                <a:tailEnd type="oval"/>
              </a:ln>
              <a:effectLst/>
            </p:spPr>
          </p:cxnSp>
        </p:grpSp>
      </p:grpSp>
      <p:graphicFrame>
        <p:nvGraphicFramePr>
          <p:cNvPr id="3145" name="Table 3144">
            <a:extLst>
              <a:ext uri="{FF2B5EF4-FFF2-40B4-BE49-F238E27FC236}">
                <a16:creationId xmlns:a16="http://schemas.microsoft.com/office/drawing/2014/main" id="{CD6EC981-CEF1-47C7-96BE-3E410B01B433}"/>
              </a:ext>
            </a:extLst>
          </p:cNvPr>
          <p:cNvGraphicFramePr>
            <a:graphicFrameLocks noGrp="1"/>
          </p:cNvGraphicFramePr>
          <p:nvPr/>
        </p:nvGraphicFramePr>
        <p:xfrm>
          <a:off x="1412647" y="3890754"/>
          <a:ext cx="6248145" cy="876304"/>
        </p:xfrm>
        <a:graphic>
          <a:graphicData uri="http://schemas.openxmlformats.org/drawingml/2006/table">
            <a:tbl>
              <a:tblPr firstRow="1" bandRow="1"/>
              <a:tblGrid>
                <a:gridCol w="364541">
                  <a:extLst>
                    <a:ext uri="{9D8B030D-6E8A-4147-A177-3AD203B41FA5}">
                      <a16:colId xmlns:a16="http://schemas.microsoft.com/office/drawing/2014/main" val="1882461164"/>
                    </a:ext>
                  </a:extLst>
                </a:gridCol>
                <a:gridCol w="442731">
                  <a:extLst>
                    <a:ext uri="{9D8B030D-6E8A-4147-A177-3AD203B41FA5}">
                      <a16:colId xmlns:a16="http://schemas.microsoft.com/office/drawing/2014/main" val="138656759"/>
                    </a:ext>
                  </a:extLst>
                </a:gridCol>
                <a:gridCol w="488873">
                  <a:extLst>
                    <a:ext uri="{9D8B030D-6E8A-4147-A177-3AD203B41FA5}">
                      <a16:colId xmlns:a16="http://schemas.microsoft.com/office/drawing/2014/main" val="1259329464"/>
                    </a:ext>
                  </a:extLst>
                </a:gridCol>
                <a:gridCol w="607568">
                  <a:extLst>
                    <a:ext uri="{9D8B030D-6E8A-4147-A177-3AD203B41FA5}">
                      <a16:colId xmlns:a16="http://schemas.microsoft.com/office/drawing/2014/main" val="611810572"/>
                    </a:ext>
                  </a:extLst>
                </a:gridCol>
                <a:gridCol w="648072">
                  <a:extLst>
                    <a:ext uri="{9D8B030D-6E8A-4147-A177-3AD203B41FA5}">
                      <a16:colId xmlns:a16="http://schemas.microsoft.com/office/drawing/2014/main" val="372407314"/>
                    </a:ext>
                  </a:extLst>
                </a:gridCol>
                <a:gridCol w="688577">
                  <a:extLst>
                    <a:ext uri="{9D8B030D-6E8A-4147-A177-3AD203B41FA5}">
                      <a16:colId xmlns:a16="http://schemas.microsoft.com/office/drawing/2014/main" val="2933704215"/>
                    </a:ext>
                  </a:extLst>
                </a:gridCol>
                <a:gridCol w="486054">
                  <a:extLst>
                    <a:ext uri="{9D8B030D-6E8A-4147-A177-3AD203B41FA5}">
                      <a16:colId xmlns:a16="http://schemas.microsoft.com/office/drawing/2014/main" val="353906490"/>
                    </a:ext>
                  </a:extLst>
                </a:gridCol>
                <a:gridCol w="729081">
                  <a:extLst>
                    <a:ext uri="{9D8B030D-6E8A-4147-A177-3AD203B41FA5}">
                      <a16:colId xmlns:a16="http://schemas.microsoft.com/office/drawing/2014/main" val="1151336110"/>
                    </a:ext>
                  </a:extLst>
                </a:gridCol>
                <a:gridCol w="567063">
                  <a:extLst>
                    <a:ext uri="{9D8B030D-6E8A-4147-A177-3AD203B41FA5}">
                      <a16:colId xmlns:a16="http://schemas.microsoft.com/office/drawing/2014/main" val="797006843"/>
                    </a:ext>
                  </a:extLst>
                </a:gridCol>
                <a:gridCol w="607568">
                  <a:extLst>
                    <a:ext uri="{9D8B030D-6E8A-4147-A177-3AD203B41FA5}">
                      <a16:colId xmlns:a16="http://schemas.microsoft.com/office/drawing/2014/main" val="3146503746"/>
                    </a:ext>
                  </a:extLst>
                </a:gridCol>
                <a:gridCol w="618017">
                  <a:extLst>
                    <a:ext uri="{9D8B030D-6E8A-4147-A177-3AD203B41FA5}">
                      <a16:colId xmlns:a16="http://schemas.microsoft.com/office/drawing/2014/main" val="912013429"/>
                    </a:ext>
                  </a:extLst>
                </a:gridCol>
              </a:tblGrid>
              <a:tr h="211455">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r>
                        <a:rPr lang="en-GB" sz="1100" b="1" dirty="0">
                          <a:solidFill>
                            <a:schemeClr val="bg1"/>
                          </a:solidFill>
                        </a:rPr>
                        <a:t>JAK1</a:t>
                      </a:r>
                    </a:p>
                  </a:txBody>
                  <a:tcPr marL="0" marR="0" marT="25718" marB="25718">
                    <a:lnL w="12700" cmpd="sng">
                      <a:noFill/>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EBB33"/>
                    </a:solid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AAA00"/>
                    </a:solid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AAA00"/>
                    </a:solid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AAA00"/>
                    </a:solid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AAA00"/>
                    </a:solid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AAA00"/>
                    </a:solid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AAA00"/>
                    </a:solidFill>
                  </a:tcPr>
                </a:tc>
                <a:tc>
                  <a:txBody>
                    <a:bodyPr/>
                    <a:lstStyle>
                      <a:lvl1pPr marL="0" algn="l" defTabSz="914400" rtl="0" eaLnBrk="1" latinLnBrk="0" hangingPunct="1">
                        <a:defRPr sz="1800" b="1" kern="1200">
                          <a:solidFill>
                            <a:schemeClr val="lt1"/>
                          </a:solidFill>
                          <a:latin typeface="Gilroy Office"/>
                        </a:defRPr>
                      </a:lvl1pPr>
                      <a:lvl2pPr marL="457200" algn="l" defTabSz="914400" rtl="0" eaLnBrk="1" latinLnBrk="0" hangingPunct="1">
                        <a:defRPr sz="1800" b="1" kern="1200">
                          <a:solidFill>
                            <a:schemeClr val="lt1"/>
                          </a:solidFill>
                          <a:latin typeface="Gilroy Office"/>
                        </a:defRPr>
                      </a:lvl2pPr>
                      <a:lvl3pPr marL="914400" algn="l" defTabSz="914400" rtl="0" eaLnBrk="1" latinLnBrk="0" hangingPunct="1">
                        <a:defRPr sz="1800" b="1" kern="1200">
                          <a:solidFill>
                            <a:schemeClr val="lt1"/>
                          </a:solidFill>
                          <a:latin typeface="Gilroy Office"/>
                        </a:defRPr>
                      </a:lvl3pPr>
                      <a:lvl4pPr marL="1371600" algn="l" defTabSz="914400" rtl="0" eaLnBrk="1" latinLnBrk="0" hangingPunct="1">
                        <a:defRPr sz="1800" b="1" kern="1200">
                          <a:solidFill>
                            <a:schemeClr val="lt1"/>
                          </a:solidFill>
                          <a:latin typeface="Gilroy Office"/>
                        </a:defRPr>
                      </a:lvl4pPr>
                      <a:lvl5pPr marL="1828800" algn="l" defTabSz="914400" rtl="0" eaLnBrk="1" latinLnBrk="0" hangingPunct="1">
                        <a:defRPr sz="1800" b="1" kern="1200">
                          <a:solidFill>
                            <a:schemeClr val="lt1"/>
                          </a:solidFill>
                          <a:latin typeface="Gilroy Office"/>
                        </a:defRPr>
                      </a:lvl5pPr>
                      <a:lvl6pPr marL="2286000" algn="l" defTabSz="914400" rtl="0" eaLnBrk="1" latinLnBrk="0" hangingPunct="1">
                        <a:defRPr sz="1800" b="1" kern="1200">
                          <a:solidFill>
                            <a:schemeClr val="lt1"/>
                          </a:solidFill>
                          <a:latin typeface="Gilroy Office"/>
                        </a:defRPr>
                      </a:lvl6pPr>
                      <a:lvl7pPr marL="2743200" algn="l" defTabSz="914400" rtl="0" eaLnBrk="1" latinLnBrk="0" hangingPunct="1">
                        <a:defRPr sz="1800" b="1" kern="1200">
                          <a:solidFill>
                            <a:schemeClr val="lt1"/>
                          </a:solidFill>
                          <a:latin typeface="Gilroy Office"/>
                        </a:defRPr>
                      </a:lvl7pPr>
                      <a:lvl8pPr marL="3200400" algn="l" defTabSz="914400" rtl="0" eaLnBrk="1" latinLnBrk="0" hangingPunct="1">
                        <a:defRPr sz="1800" b="1" kern="1200">
                          <a:solidFill>
                            <a:schemeClr val="lt1"/>
                          </a:solidFill>
                          <a:latin typeface="Gilroy Office"/>
                        </a:defRPr>
                      </a:lvl8pPr>
                      <a:lvl9pPr marL="3657600" algn="l" defTabSz="914400" rtl="0" eaLnBrk="1" latinLnBrk="0" hangingPunct="1">
                        <a:defRPr sz="1800" b="1" kern="1200">
                          <a:solidFill>
                            <a:schemeClr val="lt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mpd="sng">
                      <a:noFill/>
                    </a:lnR>
                    <a:lnT w="12700" cmpd="sng">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EAAA00"/>
                    </a:solidFill>
                  </a:tcPr>
                </a:tc>
                <a:extLst>
                  <a:ext uri="{0D108BD9-81ED-4DB2-BD59-A6C34878D82A}">
                    <a16:rowId xmlns:a16="http://schemas.microsoft.com/office/drawing/2014/main" val="228759090"/>
                  </a:ext>
                </a:extLst>
              </a:tr>
              <a:tr h="211455">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r>
                        <a:rPr lang="en-GB" sz="1100" b="1" dirty="0">
                          <a:solidFill>
                            <a:schemeClr val="bg1"/>
                          </a:solidFill>
                        </a:rPr>
                        <a:t>JAK2</a:t>
                      </a:r>
                    </a:p>
                  </a:txBody>
                  <a:tcPr marL="0" marR="0" marT="25718" marB="25718">
                    <a:lnL w="12700" cmpd="sng">
                      <a:noFill/>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mpd="sng">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17347723"/>
                  </a:ext>
                </a:extLst>
              </a:tr>
              <a:tr h="211455">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r>
                        <a:rPr lang="en-GB" sz="1100" b="1" dirty="0">
                          <a:solidFill>
                            <a:schemeClr val="bg1"/>
                          </a:solidFill>
                        </a:rPr>
                        <a:t>JAK3</a:t>
                      </a:r>
                    </a:p>
                  </a:txBody>
                  <a:tcPr marL="0" marR="0" marT="25718" marB="25718">
                    <a:lnL w="12700" cmpd="sng">
                      <a:noFill/>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mpd="sng">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121665"/>
                  </a:ext>
                </a:extLst>
              </a:tr>
              <a:tr h="211455">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r>
                        <a:rPr lang="en-GB" sz="1100" b="1" dirty="0">
                          <a:solidFill>
                            <a:schemeClr val="bg1"/>
                          </a:solidFill>
                        </a:rPr>
                        <a:t>TYK2</a:t>
                      </a:r>
                    </a:p>
                  </a:txBody>
                  <a:tcPr marL="0" marR="0" marT="25718" marB="25718">
                    <a:lnL w="12700" cmpd="sng">
                      <a:noFill/>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20056"/>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20056"/>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20056"/>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20056"/>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20056"/>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20056"/>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20056"/>
                    </a:solidFill>
                  </a:tcPr>
                </a:tc>
                <a:tc>
                  <a:txBody>
                    <a:bodyPr/>
                    <a:lstStyle>
                      <a:lvl1pPr marL="0" algn="l" defTabSz="914400" rtl="0" eaLnBrk="1" latinLnBrk="0" hangingPunct="1">
                        <a:defRPr sz="1800" kern="1200">
                          <a:solidFill>
                            <a:schemeClr val="dk1"/>
                          </a:solidFill>
                          <a:latin typeface="Gilroy Office"/>
                        </a:defRPr>
                      </a:lvl1pPr>
                      <a:lvl2pPr marL="457200" algn="l" defTabSz="914400" rtl="0" eaLnBrk="1" latinLnBrk="0" hangingPunct="1">
                        <a:defRPr sz="1800" kern="1200">
                          <a:solidFill>
                            <a:schemeClr val="dk1"/>
                          </a:solidFill>
                          <a:latin typeface="Gilroy Office"/>
                        </a:defRPr>
                      </a:lvl2pPr>
                      <a:lvl3pPr marL="914400" algn="l" defTabSz="914400" rtl="0" eaLnBrk="1" latinLnBrk="0" hangingPunct="1">
                        <a:defRPr sz="1800" kern="1200">
                          <a:solidFill>
                            <a:schemeClr val="dk1"/>
                          </a:solidFill>
                          <a:latin typeface="Gilroy Office"/>
                        </a:defRPr>
                      </a:lvl3pPr>
                      <a:lvl4pPr marL="1371600" algn="l" defTabSz="914400" rtl="0" eaLnBrk="1" latinLnBrk="0" hangingPunct="1">
                        <a:defRPr sz="1800" kern="1200">
                          <a:solidFill>
                            <a:schemeClr val="dk1"/>
                          </a:solidFill>
                          <a:latin typeface="Gilroy Office"/>
                        </a:defRPr>
                      </a:lvl4pPr>
                      <a:lvl5pPr marL="1828800" algn="l" defTabSz="914400" rtl="0" eaLnBrk="1" latinLnBrk="0" hangingPunct="1">
                        <a:defRPr sz="1800" kern="1200">
                          <a:solidFill>
                            <a:schemeClr val="dk1"/>
                          </a:solidFill>
                          <a:latin typeface="Gilroy Office"/>
                        </a:defRPr>
                      </a:lvl5pPr>
                      <a:lvl6pPr marL="2286000" algn="l" defTabSz="914400" rtl="0" eaLnBrk="1" latinLnBrk="0" hangingPunct="1">
                        <a:defRPr sz="1800" kern="1200">
                          <a:solidFill>
                            <a:schemeClr val="dk1"/>
                          </a:solidFill>
                          <a:latin typeface="Gilroy Office"/>
                        </a:defRPr>
                      </a:lvl6pPr>
                      <a:lvl7pPr marL="2743200" algn="l" defTabSz="914400" rtl="0" eaLnBrk="1" latinLnBrk="0" hangingPunct="1">
                        <a:defRPr sz="1800" kern="1200">
                          <a:solidFill>
                            <a:schemeClr val="dk1"/>
                          </a:solidFill>
                          <a:latin typeface="Gilroy Office"/>
                        </a:defRPr>
                      </a:lvl7pPr>
                      <a:lvl8pPr marL="3200400" algn="l" defTabSz="914400" rtl="0" eaLnBrk="1" latinLnBrk="0" hangingPunct="1">
                        <a:defRPr sz="1800" kern="1200">
                          <a:solidFill>
                            <a:schemeClr val="dk1"/>
                          </a:solidFill>
                          <a:latin typeface="Gilroy Office"/>
                        </a:defRPr>
                      </a:lvl8pPr>
                      <a:lvl9pPr marL="3657600" algn="l" defTabSz="914400" rtl="0" eaLnBrk="1" latinLnBrk="0" hangingPunct="1">
                        <a:defRPr sz="1800" kern="1200">
                          <a:solidFill>
                            <a:schemeClr val="dk1"/>
                          </a:solidFill>
                          <a:latin typeface="Gilroy Office"/>
                        </a:defRPr>
                      </a:lvl9pPr>
                    </a:lstStyle>
                    <a:p>
                      <a:pPr algn="ctr"/>
                      <a:endParaRPr lang="en-GB" sz="1100" b="1" dirty="0">
                        <a:solidFill>
                          <a:schemeClr val="bg1"/>
                        </a:solidFill>
                      </a:endParaRPr>
                    </a:p>
                  </a:txBody>
                  <a:tcPr marL="51435" marR="51435" marT="25718" marB="25718">
                    <a:lnL w="12700" cap="flat" cmpd="sng" algn="ctr">
                      <a:solidFill>
                        <a:srgbClr val="FFFFFF"/>
                      </a:solidFill>
                      <a:prstDash val="solid"/>
                      <a:round/>
                      <a:headEnd type="none" w="med" len="med"/>
                      <a:tailEnd type="none" w="med" len="med"/>
                    </a:lnL>
                    <a:lnR w="12700" cmpd="sng">
                      <a:noFill/>
                    </a:lnR>
                    <a:lnT w="12700" cap="flat" cmpd="sng" algn="ctr">
                      <a:solidFill>
                        <a:srgbClr val="FFFFFF">
                          <a:lumMod val="50000"/>
                        </a:srgb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3223341"/>
                  </a:ext>
                </a:extLst>
              </a:tr>
            </a:tbl>
          </a:graphicData>
        </a:graphic>
      </p:graphicFrame>
      <p:sp>
        <p:nvSpPr>
          <p:cNvPr id="3146" name="TextBox 3145">
            <a:extLst>
              <a:ext uri="{FF2B5EF4-FFF2-40B4-BE49-F238E27FC236}">
                <a16:creationId xmlns:a16="http://schemas.microsoft.com/office/drawing/2014/main" id="{9EFC284C-4EE6-427C-A97C-9B18714B9607}"/>
              </a:ext>
            </a:extLst>
          </p:cNvPr>
          <p:cNvSpPr txBox="1"/>
          <p:nvPr/>
        </p:nvSpPr>
        <p:spPr>
          <a:xfrm>
            <a:off x="1412648" y="3753364"/>
            <a:ext cx="3584043" cy="121252"/>
          </a:xfrm>
          <a:prstGeom prst="rect">
            <a:avLst/>
          </a:prstGeom>
          <a:noFill/>
        </p:spPr>
        <p:txBody>
          <a:bodyPr wrap="square" lIns="0" tIns="0" rIns="0" bIns="0" rtlCol="0">
            <a:spAutoFit/>
          </a:bodyPr>
          <a:lstStyle/>
          <a:p>
            <a:pPr defTabSz="514350">
              <a:defRPr/>
            </a:pPr>
            <a:r>
              <a:rPr lang="en-GB" sz="788" b="1" u="sng" kern="0" dirty="0" err="1">
                <a:solidFill>
                  <a:srgbClr val="204131"/>
                </a:solidFill>
                <a:latin typeface="Gilroy Office"/>
              </a:rPr>
              <a:t>Signaling</a:t>
            </a:r>
            <a:r>
              <a:rPr lang="en-GB" sz="788" b="1" u="sng" kern="0" dirty="0">
                <a:solidFill>
                  <a:srgbClr val="204131"/>
                </a:solidFill>
                <a:latin typeface="Gilroy Office"/>
              </a:rPr>
              <a:t> pathways mediated by JAK/STAT interactions</a:t>
            </a:r>
          </a:p>
        </p:txBody>
      </p:sp>
      <p:sp>
        <p:nvSpPr>
          <p:cNvPr id="3147" name="Text Placeholder 13">
            <a:extLst>
              <a:ext uri="{FF2B5EF4-FFF2-40B4-BE49-F238E27FC236}">
                <a16:creationId xmlns:a16="http://schemas.microsoft.com/office/drawing/2014/main" id="{0D6615E5-B7D3-415B-B5C8-0B196F97F3BF}"/>
              </a:ext>
            </a:extLst>
          </p:cNvPr>
          <p:cNvSpPr txBox="1">
            <a:spLocks/>
          </p:cNvSpPr>
          <p:nvPr/>
        </p:nvSpPr>
        <p:spPr>
          <a:xfrm>
            <a:off x="1862100" y="4891938"/>
            <a:ext cx="5567837" cy="289322"/>
          </a:xfrm>
          <a:prstGeom prst="rect">
            <a:avLst/>
          </a:prstGeom>
        </p:spPr>
        <p:txBody>
          <a:bodyPr lIns="0" tIns="20250" rIns="20250" bIns="0" anchor="b"/>
          <a:lstStyle>
            <a:lvl1pPr marL="0" indent="0" algn="l" defTabSz="914400" rtl="0" eaLnBrk="1" latinLnBrk="0" hangingPunct="1">
              <a:lnSpc>
                <a:spcPct val="100000"/>
              </a:lnSpc>
              <a:spcBef>
                <a:spcPts val="0"/>
              </a:spcBef>
              <a:spcAft>
                <a:spcPts val="0"/>
              </a:spcAft>
              <a:buClr>
                <a:schemeClr val="accent2"/>
              </a:buClr>
              <a:buFont typeface="Arial" panose="020B0604020202020204" pitchFamily="34" charset="0"/>
              <a:buNone/>
              <a:defRPr sz="900" kern="1200">
                <a:solidFill>
                  <a:schemeClr val="tx1"/>
                </a:solidFill>
                <a:latin typeface="Gilroy Office" panose="00000500000000000000" pitchFamily="2" charset="0"/>
                <a:ea typeface="+mn-ea"/>
                <a:cs typeface="+mn-cs"/>
              </a:defRPr>
            </a:lvl1pPr>
            <a:lvl2pPr marL="180000" indent="0" algn="l" defTabSz="914400" rtl="0" eaLnBrk="1" latinLnBrk="0" hangingPunct="1">
              <a:lnSpc>
                <a:spcPct val="100000"/>
              </a:lnSpc>
              <a:spcBef>
                <a:spcPts val="0"/>
              </a:spcBef>
              <a:spcAft>
                <a:spcPts val="600"/>
              </a:spcAft>
              <a:buClr>
                <a:schemeClr val="accent2"/>
              </a:buClr>
              <a:buSzPct val="75000"/>
              <a:buFont typeface="Gilroy Office" panose="020B0604020202020204" charset="0"/>
              <a:buNone/>
              <a:defRPr sz="1800" kern="1200">
                <a:solidFill>
                  <a:schemeClr val="tx1"/>
                </a:solidFill>
                <a:latin typeface="Gilroy Office" panose="00000500000000000000" pitchFamily="2" charset="0"/>
                <a:ea typeface="+mn-ea"/>
                <a:cs typeface="+mn-cs"/>
              </a:defRPr>
            </a:lvl2pPr>
            <a:lvl3pPr marL="360000" indent="0" algn="l" defTabSz="914400" rtl="0" eaLnBrk="1" latinLnBrk="0" hangingPunct="1">
              <a:lnSpc>
                <a:spcPct val="100000"/>
              </a:lnSpc>
              <a:spcBef>
                <a:spcPts val="0"/>
              </a:spcBef>
              <a:spcAft>
                <a:spcPts val="600"/>
              </a:spcAft>
              <a:buClr>
                <a:schemeClr val="accent2"/>
              </a:buClr>
              <a:buFont typeface="Courier New" panose="02070309020205020404" pitchFamily="49" charset="0"/>
              <a:buNone/>
              <a:defRPr sz="1800" kern="1200">
                <a:solidFill>
                  <a:schemeClr val="tx1"/>
                </a:solidFill>
                <a:latin typeface="Gilroy Office" panose="00000500000000000000" pitchFamily="2" charset="0"/>
                <a:ea typeface="+mn-ea"/>
                <a:cs typeface="+mn-cs"/>
              </a:defRPr>
            </a:lvl3pPr>
            <a:lvl4pPr marL="540000" indent="0" algn="l" defTabSz="914400" rtl="0" eaLnBrk="1" latinLnBrk="0" hangingPunct="1">
              <a:lnSpc>
                <a:spcPct val="100000"/>
              </a:lnSpc>
              <a:spcBef>
                <a:spcPts val="0"/>
              </a:spcBef>
              <a:spcAft>
                <a:spcPts val="600"/>
              </a:spcAft>
              <a:buClr>
                <a:schemeClr val="accent2"/>
              </a:buClr>
              <a:buFont typeface="Wingdings" panose="05000000000000000000" pitchFamily="2" charset="2"/>
              <a:buNone/>
              <a:defRPr sz="1800" b="0" kern="1200">
                <a:solidFill>
                  <a:schemeClr val="tx1"/>
                </a:solidFill>
                <a:latin typeface="Gilroy Office" panose="00000500000000000000" pitchFamily="2" charset="0"/>
                <a:ea typeface="+mn-ea"/>
                <a:cs typeface="+mn-cs"/>
              </a:defRPr>
            </a:lvl4pPr>
            <a:lvl5pPr marL="720000" indent="0" algn="l" defTabSz="914400" rtl="0" eaLnBrk="1" latinLnBrk="0" hangingPunct="1">
              <a:lnSpc>
                <a:spcPct val="100000"/>
              </a:lnSpc>
              <a:spcBef>
                <a:spcPts val="0"/>
              </a:spcBef>
              <a:spcAft>
                <a:spcPts val="600"/>
              </a:spcAft>
              <a:buClr>
                <a:schemeClr val="accent2"/>
              </a:buClr>
              <a:buFont typeface="Arial" panose="020B0604020202020204" pitchFamily="34" charset="0"/>
              <a:buNone/>
              <a:tabLst/>
              <a:defRPr sz="1800" b="0" kern="1200">
                <a:solidFill>
                  <a:schemeClr val="tx1"/>
                </a:solidFill>
                <a:latin typeface="Gilroy Office" panose="00000500000000000000" pitchFamily="2" charset="0"/>
                <a:ea typeface="+mn-ea"/>
                <a:cs typeface="+mn-cs"/>
              </a:defRPr>
            </a:lvl5pPr>
            <a:lvl6pPr marL="1080000" indent="-180000" algn="l" defTabSz="914400" rtl="0" eaLnBrk="1" latinLnBrk="0" hangingPunct="1">
              <a:lnSpc>
                <a:spcPct val="100000"/>
              </a:lnSpc>
              <a:spcBef>
                <a:spcPts val="0"/>
              </a:spcBef>
              <a:spcAft>
                <a:spcPts val="600"/>
              </a:spcAft>
              <a:buClr>
                <a:schemeClr val="accent2"/>
              </a:buClr>
              <a:buFont typeface="Courier New" panose="02070309020205020404" pitchFamily="49" charset="0"/>
              <a:buChar char="o"/>
              <a:defRPr sz="1800" b="0" kern="1200">
                <a:solidFill>
                  <a:schemeClr val="tx1"/>
                </a:solidFill>
                <a:latin typeface="Gilroy Office" panose="00000500000000000000" pitchFamily="2" charset="0"/>
                <a:ea typeface="+mn-ea"/>
                <a:cs typeface="+mn-cs"/>
              </a:defRPr>
            </a:lvl6pPr>
            <a:lvl7pPr marL="1260000" indent="-1800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b="0" kern="1200" baseline="0">
                <a:solidFill>
                  <a:schemeClr val="tx1"/>
                </a:solidFill>
                <a:latin typeface="Gilroy Office" panose="00000500000000000000" pitchFamily="2" charset="0"/>
                <a:ea typeface="+mn-ea"/>
                <a:cs typeface="+mn-cs"/>
              </a:defRPr>
            </a:lvl7pPr>
            <a:lvl8pPr marL="1440000" indent="-180000" algn="l" defTabSz="914400" rtl="0" eaLnBrk="1" latinLnBrk="0" hangingPunct="1">
              <a:lnSpc>
                <a:spcPct val="100000"/>
              </a:lnSpc>
              <a:spcBef>
                <a:spcPts val="0"/>
              </a:spcBef>
              <a:spcAft>
                <a:spcPts val="600"/>
              </a:spcAft>
              <a:buClr>
                <a:schemeClr val="accent2"/>
              </a:buClr>
              <a:buFont typeface="Wingdings" panose="05000000000000000000" pitchFamily="2" charset="2"/>
              <a:buChar char="§"/>
              <a:defRPr sz="1800" b="0" kern="1200">
                <a:solidFill>
                  <a:schemeClr val="tx1"/>
                </a:solidFill>
                <a:latin typeface="Gilroy Office" panose="00000500000000000000" pitchFamily="2" charset="0"/>
                <a:ea typeface="+mn-ea"/>
                <a:cs typeface="+mn-cs"/>
              </a:defRPr>
            </a:lvl8pPr>
            <a:lvl9pPr marL="1620000" indent="-1800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800" b="0" kern="1200" baseline="0">
                <a:solidFill>
                  <a:schemeClr val="tx1"/>
                </a:solidFill>
                <a:latin typeface="Gilroy Office" panose="00000500000000000000" pitchFamily="2" charset="0"/>
                <a:ea typeface="+mn-ea"/>
                <a:cs typeface="+mn-cs"/>
              </a:defRPr>
            </a:lvl9pPr>
          </a:lstStyle>
          <a:p>
            <a:pPr defTabSz="514350">
              <a:buClr>
                <a:srgbClr val="68A17C"/>
              </a:buClr>
              <a:defRPr/>
            </a:pPr>
            <a:r>
              <a:rPr lang="en-US" sz="563" dirty="0">
                <a:solidFill>
                  <a:srgbClr val="000000"/>
                </a:solidFill>
                <a:cs typeface="Calibri" panose="020F0502020204030204" pitchFamily="34" charset="0"/>
              </a:rPr>
              <a:t>EPO, erythropoietin; G-CSF, granulocyte colony-stimulating factor; GH, growth hormone; GM-CSF, granulocyte–macrophage colony-stimulating factor; IL, interleukin; IFN, interferon; LIF, </a:t>
            </a:r>
            <a:r>
              <a:rPr lang="en-US" sz="563" dirty="0" err="1">
                <a:solidFill>
                  <a:srgbClr val="000000"/>
                </a:solidFill>
                <a:cs typeface="Calibri" panose="020F0502020204030204" pitchFamily="34" charset="0"/>
              </a:rPr>
              <a:t>leukaemia</a:t>
            </a:r>
            <a:r>
              <a:rPr lang="en-US" sz="563" dirty="0">
                <a:solidFill>
                  <a:srgbClr val="000000"/>
                </a:solidFill>
                <a:cs typeface="Calibri" panose="020F0502020204030204" pitchFamily="34" charset="0"/>
              </a:rPr>
              <a:t> inhibitory factor; OSM, </a:t>
            </a:r>
            <a:r>
              <a:rPr lang="en-US" sz="563" dirty="0" err="1">
                <a:solidFill>
                  <a:srgbClr val="000000"/>
                </a:solidFill>
                <a:cs typeface="Calibri" panose="020F0502020204030204" pitchFamily="34" charset="0"/>
              </a:rPr>
              <a:t>oncostatin</a:t>
            </a:r>
            <a:r>
              <a:rPr lang="en-US" sz="563" dirty="0">
                <a:solidFill>
                  <a:srgbClr val="000000"/>
                </a:solidFill>
                <a:cs typeface="Calibri" panose="020F0502020204030204" pitchFamily="34" charset="0"/>
              </a:rPr>
              <a:t> M; TPO, </a:t>
            </a:r>
            <a:r>
              <a:rPr lang="en-US" sz="563" dirty="0" err="1">
                <a:solidFill>
                  <a:srgbClr val="000000"/>
                </a:solidFill>
                <a:cs typeface="Calibri" panose="020F0502020204030204" pitchFamily="34" charset="0"/>
              </a:rPr>
              <a:t>thrombopoietin</a:t>
            </a:r>
            <a:r>
              <a:rPr lang="en-US" sz="563" dirty="0">
                <a:solidFill>
                  <a:srgbClr val="000000"/>
                </a:solidFill>
                <a:cs typeface="Calibri" panose="020F0502020204030204" pitchFamily="34" charset="0"/>
              </a:rPr>
              <a:t>; TYK, tyrosine kinase.</a:t>
            </a:r>
          </a:p>
          <a:p>
            <a:pPr defTabSz="514350">
              <a:buClr>
                <a:srgbClr val="68A17C"/>
              </a:buClr>
              <a:defRPr/>
            </a:pPr>
            <a:r>
              <a:rPr lang="en-US" sz="563" dirty="0">
                <a:solidFill>
                  <a:srgbClr val="000000"/>
                </a:solidFill>
              </a:rPr>
              <a:t>Adapted from Schwartz DM et al. Nat Rev Drug </a:t>
            </a:r>
            <a:r>
              <a:rPr lang="en-US" sz="563" dirty="0" err="1">
                <a:solidFill>
                  <a:srgbClr val="000000"/>
                </a:solidFill>
              </a:rPr>
              <a:t>Discov</a:t>
            </a:r>
            <a:r>
              <a:rPr lang="en-US" sz="563" dirty="0">
                <a:solidFill>
                  <a:srgbClr val="000000"/>
                </a:solidFill>
              </a:rPr>
              <a:t>. 2017;16:843–62 </a:t>
            </a:r>
          </a:p>
        </p:txBody>
      </p:sp>
      <p:grpSp>
        <p:nvGrpSpPr>
          <p:cNvPr id="3148" name="Group 3147">
            <a:extLst>
              <a:ext uri="{FF2B5EF4-FFF2-40B4-BE49-F238E27FC236}">
                <a16:creationId xmlns:a16="http://schemas.microsoft.com/office/drawing/2014/main" id="{A7E9F8AB-6687-4728-A52B-67E9B8F34947}"/>
              </a:ext>
            </a:extLst>
          </p:cNvPr>
          <p:cNvGrpSpPr/>
          <p:nvPr/>
        </p:nvGrpSpPr>
        <p:grpSpPr>
          <a:xfrm>
            <a:off x="1690095" y="2578406"/>
            <a:ext cx="208379" cy="648072"/>
            <a:chOff x="1576229" y="3149682"/>
            <a:chExt cx="847363" cy="2635352"/>
          </a:xfrm>
        </p:grpSpPr>
        <p:sp>
          <p:nvSpPr>
            <p:cNvPr id="3149" name="Graphic 17">
              <a:extLst>
                <a:ext uri="{FF2B5EF4-FFF2-40B4-BE49-F238E27FC236}">
                  <a16:creationId xmlns:a16="http://schemas.microsoft.com/office/drawing/2014/main" id="{6BD5449C-C6DB-4C0C-9ABE-4F6EE4603A00}"/>
                </a:ext>
              </a:extLst>
            </p:cNvPr>
            <p:cNvSpPr/>
            <p:nvPr/>
          </p:nvSpPr>
          <p:spPr>
            <a:xfrm>
              <a:off x="1576229" y="3149682"/>
              <a:ext cx="847363" cy="2635352"/>
            </a:xfrm>
            <a:custGeom>
              <a:avLst/>
              <a:gdLst>
                <a:gd name="connsiteX0" fmla="*/ 426928 w 844745"/>
                <a:gd name="connsiteY0" fmla="*/ 519846 h 2621623"/>
                <a:gd name="connsiteX1" fmla="*/ 455766 w 844745"/>
                <a:gd name="connsiteY1" fmla="*/ 424157 h 2621623"/>
                <a:gd name="connsiteX2" fmla="*/ 540677 w 844745"/>
                <a:gd name="connsiteY2" fmla="*/ 343906 h 2621623"/>
                <a:gd name="connsiteX3" fmla="*/ 585536 w 844745"/>
                <a:gd name="connsiteY3" fmla="*/ 297445 h 2621623"/>
                <a:gd name="connsiteX4" fmla="*/ 620637 w 844745"/>
                <a:gd name="connsiteY4" fmla="*/ 179617 h 2621623"/>
                <a:gd name="connsiteX5" fmla="*/ 550144 w 844745"/>
                <a:gd name="connsiteY5" fmla="*/ 55673 h 2621623"/>
                <a:gd name="connsiteX6" fmla="*/ 292642 w 844745"/>
                <a:gd name="connsiteY6" fmla="*/ 11834 h 2621623"/>
                <a:gd name="connsiteX7" fmla="*/ 286671 w 844745"/>
                <a:gd name="connsiteY7" fmla="*/ 13581 h 2621623"/>
                <a:gd name="connsiteX8" fmla="*/ 103594 w 844745"/>
                <a:gd name="connsiteY8" fmla="*/ 148449 h 2621623"/>
                <a:gd name="connsiteX9" fmla="*/ 40 w 844745"/>
                <a:gd name="connsiteY9" fmla="*/ 465957 h 2621623"/>
                <a:gd name="connsiteX10" fmla="*/ 8779 w 844745"/>
                <a:gd name="connsiteY10" fmla="*/ 573152 h 2621623"/>
                <a:gd name="connsiteX11" fmla="*/ 14168 w 844745"/>
                <a:gd name="connsiteY11" fmla="*/ 600097 h 2621623"/>
                <a:gd name="connsiteX12" fmla="*/ 192438 w 844745"/>
                <a:gd name="connsiteY12" fmla="*/ 936247 h 2621623"/>
                <a:gd name="connsiteX13" fmla="*/ 345803 w 844745"/>
                <a:gd name="connsiteY13" fmla="*/ 1046355 h 2621623"/>
                <a:gd name="connsiteX14" fmla="*/ 456931 w 844745"/>
                <a:gd name="connsiteY14" fmla="*/ 1100536 h 2621623"/>
                <a:gd name="connsiteX15" fmla="*/ 513296 w 844745"/>
                <a:gd name="connsiteY15" fmla="*/ 1137967 h 2621623"/>
                <a:gd name="connsiteX16" fmla="*/ 603013 w 844745"/>
                <a:gd name="connsiteY16" fmla="*/ 1252153 h 2621623"/>
                <a:gd name="connsiteX17" fmla="*/ 607383 w 844745"/>
                <a:gd name="connsiteY17" fmla="*/ 1280845 h 2621623"/>
                <a:gd name="connsiteX18" fmla="*/ 613209 w 844745"/>
                <a:gd name="connsiteY18" fmla="*/ 2504998 h 2621623"/>
                <a:gd name="connsiteX19" fmla="*/ 647727 w 844745"/>
                <a:gd name="connsiteY19" fmla="*/ 2602435 h 2621623"/>
                <a:gd name="connsiteX20" fmla="*/ 736134 w 844745"/>
                <a:gd name="connsiteY20" fmla="*/ 2635351 h 2621623"/>
                <a:gd name="connsiteX21" fmla="*/ 835610 w 844745"/>
                <a:gd name="connsiteY21" fmla="*/ 2504998 h 2621623"/>
                <a:gd name="connsiteX22" fmla="*/ 846679 w 844745"/>
                <a:gd name="connsiteY22" fmla="*/ 1432608 h 2621623"/>
                <a:gd name="connsiteX23" fmla="*/ 845951 w 844745"/>
                <a:gd name="connsiteY23" fmla="*/ 1046938 h 2621623"/>
                <a:gd name="connsiteX24" fmla="*/ 834590 w 844745"/>
                <a:gd name="connsiteY24" fmla="*/ 939160 h 2621623"/>
                <a:gd name="connsiteX25" fmla="*/ 808083 w 844745"/>
                <a:gd name="connsiteY25" fmla="*/ 850899 h 2621623"/>
                <a:gd name="connsiteX26" fmla="*/ 736425 w 844745"/>
                <a:gd name="connsiteY26" fmla="*/ 781134 h 2621623"/>
                <a:gd name="connsiteX27" fmla="*/ 666806 w 844745"/>
                <a:gd name="connsiteY27" fmla="*/ 750112 h 2621623"/>
                <a:gd name="connsiteX28" fmla="*/ 551018 w 844745"/>
                <a:gd name="connsiteY28" fmla="*/ 711661 h 2621623"/>
                <a:gd name="connsiteX29" fmla="*/ 449940 w 844745"/>
                <a:gd name="connsiteY29" fmla="*/ 629517 h 2621623"/>
                <a:gd name="connsiteX30" fmla="*/ 426928 w 844745"/>
                <a:gd name="connsiteY30" fmla="*/ 519846 h 2621623"/>
                <a:gd name="connsiteX0" fmla="*/ 426928 w 847363"/>
                <a:gd name="connsiteY0" fmla="*/ 519846 h 2635351"/>
                <a:gd name="connsiteX1" fmla="*/ 455766 w 847363"/>
                <a:gd name="connsiteY1" fmla="*/ 424157 h 2635351"/>
                <a:gd name="connsiteX2" fmla="*/ 540677 w 847363"/>
                <a:gd name="connsiteY2" fmla="*/ 343906 h 2635351"/>
                <a:gd name="connsiteX3" fmla="*/ 585536 w 847363"/>
                <a:gd name="connsiteY3" fmla="*/ 297445 h 2635351"/>
                <a:gd name="connsiteX4" fmla="*/ 620637 w 847363"/>
                <a:gd name="connsiteY4" fmla="*/ 179617 h 2635351"/>
                <a:gd name="connsiteX5" fmla="*/ 550144 w 847363"/>
                <a:gd name="connsiteY5" fmla="*/ 55673 h 2635351"/>
                <a:gd name="connsiteX6" fmla="*/ 292642 w 847363"/>
                <a:gd name="connsiteY6" fmla="*/ 11834 h 2635351"/>
                <a:gd name="connsiteX7" fmla="*/ 286671 w 847363"/>
                <a:gd name="connsiteY7" fmla="*/ 13581 h 2635351"/>
                <a:gd name="connsiteX8" fmla="*/ 103594 w 847363"/>
                <a:gd name="connsiteY8" fmla="*/ 148449 h 2635351"/>
                <a:gd name="connsiteX9" fmla="*/ 40 w 847363"/>
                <a:gd name="connsiteY9" fmla="*/ 465957 h 2635351"/>
                <a:gd name="connsiteX10" fmla="*/ 8779 w 847363"/>
                <a:gd name="connsiteY10" fmla="*/ 573152 h 2635351"/>
                <a:gd name="connsiteX11" fmla="*/ 14168 w 847363"/>
                <a:gd name="connsiteY11" fmla="*/ 600097 h 2635351"/>
                <a:gd name="connsiteX12" fmla="*/ 192438 w 847363"/>
                <a:gd name="connsiteY12" fmla="*/ 936247 h 2635351"/>
                <a:gd name="connsiteX13" fmla="*/ 345803 w 847363"/>
                <a:gd name="connsiteY13" fmla="*/ 1046355 h 2635351"/>
                <a:gd name="connsiteX14" fmla="*/ 456931 w 847363"/>
                <a:gd name="connsiteY14" fmla="*/ 1100536 h 2635351"/>
                <a:gd name="connsiteX15" fmla="*/ 513296 w 847363"/>
                <a:gd name="connsiteY15" fmla="*/ 1137967 h 2635351"/>
                <a:gd name="connsiteX16" fmla="*/ 603013 w 847363"/>
                <a:gd name="connsiteY16" fmla="*/ 1252153 h 2635351"/>
                <a:gd name="connsiteX17" fmla="*/ 607383 w 847363"/>
                <a:gd name="connsiteY17" fmla="*/ 1280845 h 2635351"/>
                <a:gd name="connsiteX18" fmla="*/ 613209 w 847363"/>
                <a:gd name="connsiteY18" fmla="*/ 2504998 h 2635351"/>
                <a:gd name="connsiteX19" fmla="*/ 647727 w 847363"/>
                <a:gd name="connsiteY19" fmla="*/ 2602435 h 2635351"/>
                <a:gd name="connsiteX20" fmla="*/ 736134 w 847363"/>
                <a:gd name="connsiteY20" fmla="*/ 2635351 h 2635351"/>
                <a:gd name="connsiteX21" fmla="*/ 835610 w 847363"/>
                <a:gd name="connsiteY21" fmla="*/ 2504998 h 2635351"/>
                <a:gd name="connsiteX22" fmla="*/ 846679 w 847363"/>
                <a:gd name="connsiteY22" fmla="*/ 1432608 h 2635351"/>
                <a:gd name="connsiteX23" fmla="*/ 845951 w 847363"/>
                <a:gd name="connsiteY23" fmla="*/ 1046938 h 2635351"/>
                <a:gd name="connsiteX24" fmla="*/ 834590 w 847363"/>
                <a:gd name="connsiteY24" fmla="*/ 939160 h 2635351"/>
                <a:gd name="connsiteX25" fmla="*/ 808083 w 847363"/>
                <a:gd name="connsiteY25" fmla="*/ 850899 h 2635351"/>
                <a:gd name="connsiteX26" fmla="*/ 736425 w 847363"/>
                <a:gd name="connsiteY26" fmla="*/ 781134 h 2635351"/>
                <a:gd name="connsiteX27" fmla="*/ 666806 w 847363"/>
                <a:gd name="connsiteY27" fmla="*/ 750112 h 2635351"/>
                <a:gd name="connsiteX28" fmla="*/ 551018 w 847363"/>
                <a:gd name="connsiteY28" fmla="*/ 711661 h 2635351"/>
                <a:gd name="connsiteX29" fmla="*/ 449940 w 847363"/>
                <a:gd name="connsiteY29" fmla="*/ 629517 h 2635351"/>
                <a:gd name="connsiteX30" fmla="*/ 426928 w 847363"/>
                <a:gd name="connsiteY30" fmla="*/ 519846 h 26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7363" h="2635351">
                  <a:moveTo>
                    <a:pt x="426928" y="519846"/>
                  </a:moveTo>
                  <a:cubicBezTo>
                    <a:pt x="427947" y="501349"/>
                    <a:pt x="428494" y="460306"/>
                    <a:pt x="455766" y="424157"/>
                  </a:cubicBezTo>
                  <a:cubicBezTo>
                    <a:pt x="489037" y="380056"/>
                    <a:pt x="482419" y="399688"/>
                    <a:pt x="540677" y="343906"/>
                  </a:cubicBezTo>
                  <a:cubicBezTo>
                    <a:pt x="565582" y="320166"/>
                    <a:pt x="577962" y="308223"/>
                    <a:pt x="585536" y="297445"/>
                  </a:cubicBezTo>
                  <a:cubicBezTo>
                    <a:pt x="592236" y="287978"/>
                    <a:pt x="625589" y="240643"/>
                    <a:pt x="620637" y="179617"/>
                  </a:cubicBezTo>
                  <a:cubicBezTo>
                    <a:pt x="615248" y="111892"/>
                    <a:pt x="566019" y="69364"/>
                    <a:pt x="550144" y="55673"/>
                  </a:cubicBezTo>
                  <a:cubicBezTo>
                    <a:pt x="451251" y="-29530"/>
                    <a:pt x="309683" y="7173"/>
                    <a:pt x="292642" y="11834"/>
                  </a:cubicBezTo>
                  <a:cubicBezTo>
                    <a:pt x="290021" y="12562"/>
                    <a:pt x="287982" y="13144"/>
                    <a:pt x="286671" y="13581"/>
                  </a:cubicBezTo>
                  <a:cubicBezTo>
                    <a:pt x="187923" y="42710"/>
                    <a:pt x="132578" y="112038"/>
                    <a:pt x="103594" y="148449"/>
                  </a:cubicBezTo>
                  <a:cubicBezTo>
                    <a:pt x="103594" y="148449"/>
                    <a:pt x="2662" y="275015"/>
                    <a:pt x="40" y="465957"/>
                  </a:cubicBezTo>
                  <a:cubicBezTo>
                    <a:pt x="-688" y="520137"/>
                    <a:pt x="8779" y="573152"/>
                    <a:pt x="8779" y="573152"/>
                  </a:cubicBezTo>
                  <a:cubicBezTo>
                    <a:pt x="10526" y="583202"/>
                    <a:pt x="12420" y="592086"/>
                    <a:pt x="14168" y="600097"/>
                  </a:cubicBezTo>
                  <a:cubicBezTo>
                    <a:pt x="61939" y="809098"/>
                    <a:pt x="192438" y="936247"/>
                    <a:pt x="192438" y="936247"/>
                  </a:cubicBezTo>
                  <a:cubicBezTo>
                    <a:pt x="251570" y="993777"/>
                    <a:pt x="313470" y="1028441"/>
                    <a:pt x="345803" y="1046355"/>
                  </a:cubicBezTo>
                  <a:cubicBezTo>
                    <a:pt x="364737" y="1056842"/>
                    <a:pt x="405226" y="1069950"/>
                    <a:pt x="456931" y="1100536"/>
                  </a:cubicBezTo>
                  <a:cubicBezTo>
                    <a:pt x="476156" y="1111896"/>
                    <a:pt x="492614" y="1121800"/>
                    <a:pt x="513296" y="1137967"/>
                  </a:cubicBezTo>
                  <a:cubicBezTo>
                    <a:pt x="546503" y="1163892"/>
                    <a:pt x="589468" y="1198118"/>
                    <a:pt x="603013" y="1252153"/>
                  </a:cubicBezTo>
                  <a:cubicBezTo>
                    <a:pt x="605926" y="1263805"/>
                    <a:pt x="606946" y="1273854"/>
                    <a:pt x="607383" y="1280845"/>
                  </a:cubicBezTo>
                  <a:cubicBezTo>
                    <a:pt x="607383" y="1936542"/>
                    <a:pt x="610878" y="2414698"/>
                    <a:pt x="613209" y="2504998"/>
                  </a:cubicBezTo>
                  <a:cubicBezTo>
                    <a:pt x="613646" y="2524078"/>
                    <a:pt x="615685" y="2570684"/>
                    <a:pt x="647727" y="2602435"/>
                  </a:cubicBezTo>
                  <a:cubicBezTo>
                    <a:pt x="671176" y="2625738"/>
                    <a:pt x="703655" y="2635351"/>
                    <a:pt x="736134" y="2635351"/>
                  </a:cubicBezTo>
                  <a:cubicBezTo>
                    <a:pt x="800655" y="2635351"/>
                    <a:pt x="835610" y="2591657"/>
                    <a:pt x="835610" y="2504998"/>
                  </a:cubicBezTo>
                  <a:cubicBezTo>
                    <a:pt x="839251" y="2147583"/>
                    <a:pt x="843038" y="1790023"/>
                    <a:pt x="846679" y="1432608"/>
                  </a:cubicBezTo>
                  <a:cubicBezTo>
                    <a:pt x="848135" y="1250696"/>
                    <a:pt x="846970" y="1113207"/>
                    <a:pt x="845951" y="1046938"/>
                  </a:cubicBezTo>
                  <a:cubicBezTo>
                    <a:pt x="845805" y="1040967"/>
                    <a:pt x="844931" y="996399"/>
                    <a:pt x="834590" y="939160"/>
                  </a:cubicBezTo>
                  <a:cubicBezTo>
                    <a:pt x="827308" y="898816"/>
                    <a:pt x="823084" y="876532"/>
                    <a:pt x="808083" y="850899"/>
                  </a:cubicBezTo>
                  <a:cubicBezTo>
                    <a:pt x="785653" y="812594"/>
                    <a:pt x="753611" y="792058"/>
                    <a:pt x="736425" y="781134"/>
                  </a:cubicBezTo>
                  <a:cubicBezTo>
                    <a:pt x="729725" y="776911"/>
                    <a:pt x="715306" y="768172"/>
                    <a:pt x="666806" y="750112"/>
                  </a:cubicBezTo>
                  <a:cubicBezTo>
                    <a:pt x="590925" y="721857"/>
                    <a:pt x="585827" y="727974"/>
                    <a:pt x="551018" y="711661"/>
                  </a:cubicBezTo>
                  <a:cubicBezTo>
                    <a:pt x="522034" y="697971"/>
                    <a:pt x="477758" y="677143"/>
                    <a:pt x="449940" y="629517"/>
                  </a:cubicBezTo>
                  <a:cubicBezTo>
                    <a:pt x="423869" y="584513"/>
                    <a:pt x="425908" y="539217"/>
                    <a:pt x="426928" y="519846"/>
                  </a:cubicBezTo>
                  <a:close/>
                </a:path>
              </a:pathLst>
            </a:custGeom>
            <a:gradFill>
              <a:gsLst>
                <a:gs pos="39000">
                  <a:srgbClr val="338BAB"/>
                </a:gs>
                <a:gs pos="87000">
                  <a:srgbClr val="006E96"/>
                </a:gs>
                <a:gs pos="0">
                  <a:srgbClr val="99C5D5"/>
                </a:gs>
              </a:gsLst>
              <a:lin ang="2700000" scaled="1"/>
            </a:gradFill>
            <a:ln w="12700" cap="flat" cmpd="sng" algn="ctr">
              <a:solidFill>
                <a:srgbClr val="006E96">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150" name="Freeform: Shape 3149">
              <a:extLst>
                <a:ext uri="{FF2B5EF4-FFF2-40B4-BE49-F238E27FC236}">
                  <a16:creationId xmlns:a16="http://schemas.microsoft.com/office/drawing/2014/main" id="{993163B7-CCD4-4039-A760-65208EA2802A}"/>
                </a:ext>
              </a:extLst>
            </p:cNvPr>
            <p:cNvSpPr/>
            <p:nvPr/>
          </p:nvSpPr>
          <p:spPr>
            <a:xfrm>
              <a:off x="1960854" y="3233204"/>
              <a:ext cx="457166" cy="1009228"/>
            </a:xfrm>
            <a:custGeom>
              <a:avLst/>
              <a:gdLst>
                <a:gd name="connsiteX0" fmla="*/ 168125 w 422003"/>
                <a:gd name="connsiteY0" fmla="*/ 0 h 2257947"/>
                <a:gd name="connsiteX1" fmla="*/ 182183 w 422003"/>
                <a:gd name="connsiteY1" fmla="*/ 16503 h 2257947"/>
                <a:gd name="connsiteX2" fmla="*/ 211286 w 422003"/>
                <a:gd name="connsiteY2" fmla="*/ 92931 h 2257947"/>
                <a:gd name="connsiteX3" fmla="*/ 178664 w 422003"/>
                <a:gd name="connsiteY3" fmla="*/ 202438 h 2257947"/>
                <a:gd name="connsiteX4" fmla="*/ 136972 w 422003"/>
                <a:gd name="connsiteY4" fmla="*/ 245619 h 2257947"/>
                <a:gd name="connsiteX5" fmla="*/ 58057 w 422003"/>
                <a:gd name="connsiteY5" fmla="*/ 320203 h 2257947"/>
                <a:gd name="connsiteX6" fmla="*/ 31255 w 422003"/>
                <a:gd name="connsiteY6" fmla="*/ 409135 h 2257947"/>
                <a:gd name="connsiteX7" fmla="*/ 52642 w 422003"/>
                <a:gd name="connsiteY7" fmla="*/ 511061 h 2257947"/>
                <a:gd name="connsiteX8" fmla="*/ 146583 w 422003"/>
                <a:gd name="connsiteY8" fmla="*/ 587405 h 2257947"/>
                <a:gd name="connsiteX9" fmla="*/ 254195 w 422003"/>
                <a:gd name="connsiteY9" fmla="*/ 623141 h 2257947"/>
                <a:gd name="connsiteX10" fmla="*/ 318898 w 422003"/>
                <a:gd name="connsiteY10" fmla="*/ 651972 h 2257947"/>
                <a:gd name="connsiteX11" fmla="*/ 385496 w 422003"/>
                <a:gd name="connsiteY11" fmla="*/ 716811 h 2257947"/>
                <a:gd name="connsiteX12" fmla="*/ 410131 w 422003"/>
                <a:gd name="connsiteY12" fmla="*/ 798839 h 2257947"/>
                <a:gd name="connsiteX13" fmla="*/ 420690 w 422003"/>
                <a:gd name="connsiteY13" fmla="*/ 899007 h 2257947"/>
                <a:gd name="connsiteX14" fmla="*/ 421366 w 422003"/>
                <a:gd name="connsiteY14" fmla="*/ 1257443 h 2257947"/>
                <a:gd name="connsiteX15" fmla="*/ 411079 w 422003"/>
                <a:gd name="connsiteY15" fmla="*/ 2254107 h 2257947"/>
                <a:gd name="connsiteX16" fmla="*/ 410643 w 422003"/>
                <a:gd name="connsiteY16" fmla="*/ 2257947 h 2257947"/>
                <a:gd name="connsiteX17" fmla="*/ 420263 w 422003"/>
                <a:gd name="connsiteY17" fmla="*/ 1325896 h 2257947"/>
                <a:gd name="connsiteX18" fmla="*/ 419535 w 422003"/>
                <a:gd name="connsiteY18" fmla="*/ 940226 h 2257947"/>
                <a:gd name="connsiteX19" fmla="*/ 408174 w 422003"/>
                <a:gd name="connsiteY19" fmla="*/ 832448 h 2257947"/>
                <a:gd name="connsiteX20" fmla="*/ 381667 w 422003"/>
                <a:gd name="connsiteY20" fmla="*/ 744186 h 2257947"/>
                <a:gd name="connsiteX21" fmla="*/ 310009 w 422003"/>
                <a:gd name="connsiteY21" fmla="*/ 674421 h 2257947"/>
                <a:gd name="connsiteX22" fmla="*/ 240390 w 422003"/>
                <a:gd name="connsiteY22" fmla="*/ 643399 h 2257947"/>
                <a:gd name="connsiteX23" fmla="*/ 124602 w 422003"/>
                <a:gd name="connsiteY23" fmla="*/ 604948 h 2257947"/>
                <a:gd name="connsiteX24" fmla="*/ 23524 w 422003"/>
                <a:gd name="connsiteY24" fmla="*/ 522804 h 2257947"/>
                <a:gd name="connsiteX25" fmla="*/ 512 w 422003"/>
                <a:gd name="connsiteY25" fmla="*/ 413133 h 2257947"/>
                <a:gd name="connsiteX26" fmla="*/ 29350 w 422003"/>
                <a:gd name="connsiteY26" fmla="*/ 317444 h 2257947"/>
                <a:gd name="connsiteX27" fmla="*/ 114261 w 422003"/>
                <a:gd name="connsiteY27" fmla="*/ 237193 h 2257947"/>
                <a:gd name="connsiteX28" fmla="*/ 159120 w 422003"/>
                <a:gd name="connsiteY28" fmla="*/ 190732 h 2257947"/>
                <a:gd name="connsiteX29" fmla="*/ 194221 w 422003"/>
                <a:gd name="connsiteY29" fmla="*/ 72904 h 2257947"/>
                <a:gd name="connsiteX30" fmla="*/ 183166 w 422003"/>
                <a:gd name="connsiteY30" fmla="*/ 26892 h 2257947"/>
                <a:gd name="connsiteX31" fmla="*/ 168125 w 422003"/>
                <a:gd name="connsiteY31" fmla="*/ 0 h 2257947"/>
                <a:gd name="connsiteX0" fmla="*/ 168125 w 422003"/>
                <a:gd name="connsiteY0" fmla="*/ 0 h 2254240"/>
                <a:gd name="connsiteX1" fmla="*/ 182183 w 422003"/>
                <a:gd name="connsiteY1" fmla="*/ 16503 h 2254240"/>
                <a:gd name="connsiteX2" fmla="*/ 211286 w 422003"/>
                <a:gd name="connsiteY2" fmla="*/ 92931 h 2254240"/>
                <a:gd name="connsiteX3" fmla="*/ 178664 w 422003"/>
                <a:gd name="connsiteY3" fmla="*/ 202438 h 2254240"/>
                <a:gd name="connsiteX4" fmla="*/ 136972 w 422003"/>
                <a:gd name="connsiteY4" fmla="*/ 245619 h 2254240"/>
                <a:gd name="connsiteX5" fmla="*/ 58057 w 422003"/>
                <a:gd name="connsiteY5" fmla="*/ 320203 h 2254240"/>
                <a:gd name="connsiteX6" fmla="*/ 31255 w 422003"/>
                <a:gd name="connsiteY6" fmla="*/ 409135 h 2254240"/>
                <a:gd name="connsiteX7" fmla="*/ 52642 w 422003"/>
                <a:gd name="connsiteY7" fmla="*/ 511061 h 2254240"/>
                <a:gd name="connsiteX8" fmla="*/ 146583 w 422003"/>
                <a:gd name="connsiteY8" fmla="*/ 587405 h 2254240"/>
                <a:gd name="connsiteX9" fmla="*/ 254195 w 422003"/>
                <a:gd name="connsiteY9" fmla="*/ 623141 h 2254240"/>
                <a:gd name="connsiteX10" fmla="*/ 318898 w 422003"/>
                <a:gd name="connsiteY10" fmla="*/ 651972 h 2254240"/>
                <a:gd name="connsiteX11" fmla="*/ 385496 w 422003"/>
                <a:gd name="connsiteY11" fmla="*/ 716811 h 2254240"/>
                <a:gd name="connsiteX12" fmla="*/ 410131 w 422003"/>
                <a:gd name="connsiteY12" fmla="*/ 798839 h 2254240"/>
                <a:gd name="connsiteX13" fmla="*/ 420690 w 422003"/>
                <a:gd name="connsiteY13" fmla="*/ 899007 h 2254240"/>
                <a:gd name="connsiteX14" fmla="*/ 421366 w 422003"/>
                <a:gd name="connsiteY14" fmla="*/ 1257443 h 2254240"/>
                <a:gd name="connsiteX15" fmla="*/ 411079 w 422003"/>
                <a:gd name="connsiteY15" fmla="*/ 2254107 h 2254240"/>
                <a:gd name="connsiteX16" fmla="*/ 420263 w 422003"/>
                <a:gd name="connsiteY16" fmla="*/ 1325896 h 2254240"/>
                <a:gd name="connsiteX17" fmla="*/ 419535 w 422003"/>
                <a:gd name="connsiteY17" fmla="*/ 940226 h 2254240"/>
                <a:gd name="connsiteX18" fmla="*/ 408174 w 422003"/>
                <a:gd name="connsiteY18" fmla="*/ 832448 h 2254240"/>
                <a:gd name="connsiteX19" fmla="*/ 381667 w 422003"/>
                <a:gd name="connsiteY19" fmla="*/ 744186 h 2254240"/>
                <a:gd name="connsiteX20" fmla="*/ 310009 w 422003"/>
                <a:gd name="connsiteY20" fmla="*/ 674421 h 2254240"/>
                <a:gd name="connsiteX21" fmla="*/ 240390 w 422003"/>
                <a:gd name="connsiteY21" fmla="*/ 643399 h 2254240"/>
                <a:gd name="connsiteX22" fmla="*/ 124602 w 422003"/>
                <a:gd name="connsiteY22" fmla="*/ 604948 h 2254240"/>
                <a:gd name="connsiteX23" fmla="*/ 23524 w 422003"/>
                <a:gd name="connsiteY23" fmla="*/ 522804 h 2254240"/>
                <a:gd name="connsiteX24" fmla="*/ 512 w 422003"/>
                <a:gd name="connsiteY24" fmla="*/ 413133 h 2254240"/>
                <a:gd name="connsiteX25" fmla="*/ 29350 w 422003"/>
                <a:gd name="connsiteY25" fmla="*/ 317444 h 2254240"/>
                <a:gd name="connsiteX26" fmla="*/ 114261 w 422003"/>
                <a:gd name="connsiteY26" fmla="*/ 237193 h 2254240"/>
                <a:gd name="connsiteX27" fmla="*/ 159120 w 422003"/>
                <a:gd name="connsiteY27" fmla="*/ 190732 h 2254240"/>
                <a:gd name="connsiteX28" fmla="*/ 194221 w 422003"/>
                <a:gd name="connsiteY28" fmla="*/ 72904 h 2254240"/>
                <a:gd name="connsiteX29" fmla="*/ 183166 w 422003"/>
                <a:gd name="connsiteY29" fmla="*/ 26892 h 2254240"/>
                <a:gd name="connsiteX30" fmla="*/ 168125 w 422003"/>
                <a:gd name="connsiteY30" fmla="*/ 0 h 2254240"/>
                <a:gd name="connsiteX0" fmla="*/ 168125 w 422003"/>
                <a:gd name="connsiteY0" fmla="*/ 0 h 1347895"/>
                <a:gd name="connsiteX1" fmla="*/ 182183 w 422003"/>
                <a:gd name="connsiteY1" fmla="*/ 16503 h 1347895"/>
                <a:gd name="connsiteX2" fmla="*/ 211286 w 422003"/>
                <a:gd name="connsiteY2" fmla="*/ 92931 h 1347895"/>
                <a:gd name="connsiteX3" fmla="*/ 178664 w 422003"/>
                <a:gd name="connsiteY3" fmla="*/ 202438 h 1347895"/>
                <a:gd name="connsiteX4" fmla="*/ 136972 w 422003"/>
                <a:gd name="connsiteY4" fmla="*/ 245619 h 1347895"/>
                <a:gd name="connsiteX5" fmla="*/ 58057 w 422003"/>
                <a:gd name="connsiteY5" fmla="*/ 320203 h 1347895"/>
                <a:gd name="connsiteX6" fmla="*/ 31255 w 422003"/>
                <a:gd name="connsiteY6" fmla="*/ 409135 h 1347895"/>
                <a:gd name="connsiteX7" fmla="*/ 52642 w 422003"/>
                <a:gd name="connsiteY7" fmla="*/ 511061 h 1347895"/>
                <a:gd name="connsiteX8" fmla="*/ 146583 w 422003"/>
                <a:gd name="connsiteY8" fmla="*/ 587405 h 1347895"/>
                <a:gd name="connsiteX9" fmla="*/ 254195 w 422003"/>
                <a:gd name="connsiteY9" fmla="*/ 623141 h 1347895"/>
                <a:gd name="connsiteX10" fmla="*/ 318898 w 422003"/>
                <a:gd name="connsiteY10" fmla="*/ 651972 h 1347895"/>
                <a:gd name="connsiteX11" fmla="*/ 385496 w 422003"/>
                <a:gd name="connsiteY11" fmla="*/ 716811 h 1347895"/>
                <a:gd name="connsiteX12" fmla="*/ 410131 w 422003"/>
                <a:gd name="connsiteY12" fmla="*/ 798839 h 1347895"/>
                <a:gd name="connsiteX13" fmla="*/ 420690 w 422003"/>
                <a:gd name="connsiteY13" fmla="*/ 899007 h 1347895"/>
                <a:gd name="connsiteX14" fmla="*/ 421366 w 422003"/>
                <a:gd name="connsiteY14" fmla="*/ 1257443 h 1347895"/>
                <a:gd name="connsiteX15" fmla="*/ 420263 w 422003"/>
                <a:gd name="connsiteY15" fmla="*/ 1325896 h 1347895"/>
                <a:gd name="connsiteX16" fmla="*/ 419535 w 422003"/>
                <a:gd name="connsiteY16" fmla="*/ 940226 h 1347895"/>
                <a:gd name="connsiteX17" fmla="*/ 408174 w 422003"/>
                <a:gd name="connsiteY17" fmla="*/ 832448 h 1347895"/>
                <a:gd name="connsiteX18" fmla="*/ 381667 w 422003"/>
                <a:gd name="connsiteY18" fmla="*/ 744186 h 1347895"/>
                <a:gd name="connsiteX19" fmla="*/ 310009 w 422003"/>
                <a:gd name="connsiteY19" fmla="*/ 674421 h 1347895"/>
                <a:gd name="connsiteX20" fmla="*/ 240390 w 422003"/>
                <a:gd name="connsiteY20" fmla="*/ 643399 h 1347895"/>
                <a:gd name="connsiteX21" fmla="*/ 124602 w 422003"/>
                <a:gd name="connsiteY21" fmla="*/ 604948 h 1347895"/>
                <a:gd name="connsiteX22" fmla="*/ 23524 w 422003"/>
                <a:gd name="connsiteY22" fmla="*/ 522804 h 1347895"/>
                <a:gd name="connsiteX23" fmla="*/ 512 w 422003"/>
                <a:gd name="connsiteY23" fmla="*/ 413133 h 1347895"/>
                <a:gd name="connsiteX24" fmla="*/ 29350 w 422003"/>
                <a:gd name="connsiteY24" fmla="*/ 317444 h 1347895"/>
                <a:gd name="connsiteX25" fmla="*/ 114261 w 422003"/>
                <a:gd name="connsiteY25" fmla="*/ 237193 h 1347895"/>
                <a:gd name="connsiteX26" fmla="*/ 159120 w 422003"/>
                <a:gd name="connsiteY26" fmla="*/ 190732 h 1347895"/>
                <a:gd name="connsiteX27" fmla="*/ 194221 w 422003"/>
                <a:gd name="connsiteY27" fmla="*/ 72904 h 1347895"/>
                <a:gd name="connsiteX28" fmla="*/ 183166 w 422003"/>
                <a:gd name="connsiteY28" fmla="*/ 26892 h 1347895"/>
                <a:gd name="connsiteX29" fmla="*/ 168125 w 422003"/>
                <a:gd name="connsiteY29" fmla="*/ 0 h 1347895"/>
                <a:gd name="connsiteX0" fmla="*/ 168125 w 422003"/>
                <a:gd name="connsiteY0" fmla="*/ 0 h 1257580"/>
                <a:gd name="connsiteX1" fmla="*/ 182183 w 422003"/>
                <a:gd name="connsiteY1" fmla="*/ 16503 h 1257580"/>
                <a:gd name="connsiteX2" fmla="*/ 211286 w 422003"/>
                <a:gd name="connsiteY2" fmla="*/ 92931 h 1257580"/>
                <a:gd name="connsiteX3" fmla="*/ 178664 w 422003"/>
                <a:gd name="connsiteY3" fmla="*/ 202438 h 1257580"/>
                <a:gd name="connsiteX4" fmla="*/ 136972 w 422003"/>
                <a:gd name="connsiteY4" fmla="*/ 245619 h 1257580"/>
                <a:gd name="connsiteX5" fmla="*/ 58057 w 422003"/>
                <a:gd name="connsiteY5" fmla="*/ 320203 h 1257580"/>
                <a:gd name="connsiteX6" fmla="*/ 31255 w 422003"/>
                <a:gd name="connsiteY6" fmla="*/ 409135 h 1257580"/>
                <a:gd name="connsiteX7" fmla="*/ 52642 w 422003"/>
                <a:gd name="connsiteY7" fmla="*/ 511061 h 1257580"/>
                <a:gd name="connsiteX8" fmla="*/ 146583 w 422003"/>
                <a:gd name="connsiteY8" fmla="*/ 587405 h 1257580"/>
                <a:gd name="connsiteX9" fmla="*/ 254195 w 422003"/>
                <a:gd name="connsiteY9" fmla="*/ 623141 h 1257580"/>
                <a:gd name="connsiteX10" fmla="*/ 318898 w 422003"/>
                <a:gd name="connsiteY10" fmla="*/ 651972 h 1257580"/>
                <a:gd name="connsiteX11" fmla="*/ 385496 w 422003"/>
                <a:gd name="connsiteY11" fmla="*/ 716811 h 1257580"/>
                <a:gd name="connsiteX12" fmla="*/ 410131 w 422003"/>
                <a:gd name="connsiteY12" fmla="*/ 798839 h 1257580"/>
                <a:gd name="connsiteX13" fmla="*/ 420690 w 422003"/>
                <a:gd name="connsiteY13" fmla="*/ 899007 h 1257580"/>
                <a:gd name="connsiteX14" fmla="*/ 421366 w 422003"/>
                <a:gd name="connsiteY14" fmla="*/ 1257443 h 1257580"/>
                <a:gd name="connsiteX15" fmla="*/ 419535 w 422003"/>
                <a:gd name="connsiteY15" fmla="*/ 940226 h 1257580"/>
                <a:gd name="connsiteX16" fmla="*/ 408174 w 422003"/>
                <a:gd name="connsiteY16" fmla="*/ 832448 h 1257580"/>
                <a:gd name="connsiteX17" fmla="*/ 381667 w 422003"/>
                <a:gd name="connsiteY17" fmla="*/ 744186 h 1257580"/>
                <a:gd name="connsiteX18" fmla="*/ 310009 w 422003"/>
                <a:gd name="connsiteY18" fmla="*/ 674421 h 1257580"/>
                <a:gd name="connsiteX19" fmla="*/ 240390 w 422003"/>
                <a:gd name="connsiteY19" fmla="*/ 643399 h 1257580"/>
                <a:gd name="connsiteX20" fmla="*/ 124602 w 422003"/>
                <a:gd name="connsiteY20" fmla="*/ 604948 h 1257580"/>
                <a:gd name="connsiteX21" fmla="*/ 23524 w 422003"/>
                <a:gd name="connsiteY21" fmla="*/ 522804 h 1257580"/>
                <a:gd name="connsiteX22" fmla="*/ 512 w 422003"/>
                <a:gd name="connsiteY22" fmla="*/ 413133 h 1257580"/>
                <a:gd name="connsiteX23" fmla="*/ 29350 w 422003"/>
                <a:gd name="connsiteY23" fmla="*/ 317444 h 1257580"/>
                <a:gd name="connsiteX24" fmla="*/ 114261 w 422003"/>
                <a:gd name="connsiteY24" fmla="*/ 237193 h 1257580"/>
                <a:gd name="connsiteX25" fmla="*/ 159120 w 422003"/>
                <a:gd name="connsiteY25" fmla="*/ 190732 h 1257580"/>
                <a:gd name="connsiteX26" fmla="*/ 194221 w 422003"/>
                <a:gd name="connsiteY26" fmla="*/ 72904 h 1257580"/>
                <a:gd name="connsiteX27" fmla="*/ 183166 w 422003"/>
                <a:gd name="connsiteY27" fmla="*/ 26892 h 1257580"/>
                <a:gd name="connsiteX28" fmla="*/ 168125 w 422003"/>
                <a:gd name="connsiteY28" fmla="*/ 0 h 1257580"/>
                <a:gd name="connsiteX0" fmla="*/ 168125 w 421563"/>
                <a:gd name="connsiteY0" fmla="*/ 0 h 942681"/>
                <a:gd name="connsiteX1" fmla="*/ 182183 w 421563"/>
                <a:gd name="connsiteY1" fmla="*/ 16503 h 942681"/>
                <a:gd name="connsiteX2" fmla="*/ 211286 w 421563"/>
                <a:gd name="connsiteY2" fmla="*/ 92931 h 942681"/>
                <a:gd name="connsiteX3" fmla="*/ 178664 w 421563"/>
                <a:gd name="connsiteY3" fmla="*/ 202438 h 942681"/>
                <a:gd name="connsiteX4" fmla="*/ 136972 w 421563"/>
                <a:gd name="connsiteY4" fmla="*/ 245619 h 942681"/>
                <a:gd name="connsiteX5" fmla="*/ 58057 w 421563"/>
                <a:gd name="connsiteY5" fmla="*/ 320203 h 942681"/>
                <a:gd name="connsiteX6" fmla="*/ 31255 w 421563"/>
                <a:gd name="connsiteY6" fmla="*/ 409135 h 942681"/>
                <a:gd name="connsiteX7" fmla="*/ 52642 w 421563"/>
                <a:gd name="connsiteY7" fmla="*/ 511061 h 942681"/>
                <a:gd name="connsiteX8" fmla="*/ 146583 w 421563"/>
                <a:gd name="connsiteY8" fmla="*/ 587405 h 942681"/>
                <a:gd name="connsiteX9" fmla="*/ 254195 w 421563"/>
                <a:gd name="connsiteY9" fmla="*/ 623141 h 942681"/>
                <a:gd name="connsiteX10" fmla="*/ 318898 w 421563"/>
                <a:gd name="connsiteY10" fmla="*/ 651972 h 942681"/>
                <a:gd name="connsiteX11" fmla="*/ 385496 w 421563"/>
                <a:gd name="connsiteY11" fmla="*/ 716811 h 942681"/>
                <a:gd name="connsiteX12" fmla="*/ 410131 w 421563"/>
                <a:gd name="connsiteY12" fmla="*/ 798839 h 942681"/>
                <a:gd name="connsiteX13" fmla="*/ 420690 w 421563"/>
                <a:gd name="connsiteY13" fmla="*/ 899007 h 942681"/>
                <a:gd name="connsiteX14" fmla="*/ 419535 w 421563"/>
                <a:gd name="connsiteY14" fmla="*/ 940226 h 942681"/>
                <a:gd name="connsiteX15" fmla="*/ 408174 w 421563"/>
                <a:gd name="connsiteY15" fmla="*/ 832448 h 942681"/>
                <a:gd name="connsiteX16" fmla="*/ 381667 w 421563"/>
                <a:gd name="connsiteY16" fmla="*/ 744186 h 942681"/>
                <a:gd name="connsiteX17" fmla="*/ 310009 w 421563"/>
                <a:gd name="connsiteY17" fmla="*/ 674421 h 942681"/>
                <a:gd name="connsiteX18" fmla="*/ 240390 w 421563"/>
                <a:gd name="connsiteY18" fmla="*/ 643399 h 942681"/>
                <a:gd name="connsiteX19" fmla="*/ 124602 w 421563"/>
                <a:gd name="connsiteY19" fmla="*/ 604948 h 942681"/>
                <a:gd name="connsiteX20" fmla="*/ 23524 w 421563"/>
                <a:gd name="connsiteY20" fmla="*/ 522804 h 942681"/>
                <a:gd name="connsiteX21" fmla="*/ 512 w 421563"/>
                <a:gd name="connsiteY21" fmla="*/ 413133 h 942681"/>
                <a:gd name="connsiteX22" fmla="*/ 29350 w 421563"/>
                <a:gd name="connsiteY22" fmla="*/ 317444 h 942681"/>
                <a:gd name="connsiteX23" fmla="*/ 114261 w 421563"/>
                <a:gd name="connsiteY23" fmla="*/ 237193 h 942681"/>
                <a:gd name="connsiteX24" fmla="*/ 159120 w 421563"/>
                <a:gd name="connsiteY24" fmla="*/ 190732 h 942681"/>
                <a:gd name="connsiteX25" fmla="*/ 194221 w 421563"/>
                <a:gd name="connsiteY25" fmla="*/ 72904 h 942681"/>
                <a:gd name="connsiteX26" fmla="*/ 183166 w 421563"/>
                <a:gd name="connsiteY26" fmla="*/ 26892 h 942681"/>
                <a:gd name="connsiteX27" fmla="*/ 168125 w 421563"/>
                <a:gd name="connsiteY27" fmla="*/ 0 h 942681"/>
                <a:gd name="connsiteX0" fmla="*/ 168125 w 420817"/>
                <a:gd name="connsiteY0" fmla="*/ 0 h 946957"/>
                <a:gd name="connsiteX1" fmla="*/ 182183 w 420817"/>
                <a:gd name="connsiteY1" fmla="*/ 16503 h 946957"/>
                <a:gd name="connsiteX2" fmla="*/ 211286 w 420817"/>
                <a:gd name="connsiteY2" fmla="*/ 92931 h 946957"/>
                <a:gd name="connsiteX3" fmla="*/ 178664 w 420817"/>
                <a:gd name="connsiteY3" fmla="*/ 202438 h 946957"/>
                <a:gd name="connsiteX4" fmla="*/ 136972 w 420817"/>
                <a:gd name="connsiteY4" fmla="*/ 245619 h 946957"/>
                <a:gd name="connsiteX5" fmla="*/ 58057 w 420817"/>
                <a:gd name="connsiteY5" fmla="*/ 320203 h 946957"/>
                <a:gd name="connsiteX6" fmla="*/ 31255 w 420817"/>
                <a:gd name="connsiteY6" fmla="*/ 409135 h 946957"/>
                <a:gd name="connsiteX7" fmla="*/ 52642 w 420817"/>
                <a:gd name="connsiteY7" fmla="*/ 511061 h 946957"/>
                <a:gd name="connsiteX8" fmla="*/ 146583 w 420817"/>
                <a:gd name="connsiteY8" fmla="*/ 587405 h 946957"/>
                <a:gd name="connsiteX9" fmla="*/ 254195 w 420817"/>
                <a:gd name="connsiteY9" fmla="*/ 623141 h 946957"/>
                <a:gd name="connsiteX10" fmla="*/ 318898 w 420817"/>
                <a:gd name="connsiteY10" fmla="*/ 651972 h 946957"/>
                <a:gd name="connsiteX11" fmla="*/ 385496 w 420817"/>
                <a:gd name="connsiteY11" fmla="*/ 716811 h 946957"/>
                <a:gd name="connsiteX12" fmla="*/ 410131 w 420817"/>
                <a:gd name="connsiteY12" fmla="*/ 798839 h 946957"/>
                <a:gd name="connsiteX13" fmla="*/ 420690 w 420817"/>
                <a:gd name="connsiteY13" fmla="*/ 899007 h 946957"/>
                <a:gd name="connsiteX14" fmla="*/ 406772 w 420817"/>
                <a:gd name="connsiteY14" fmla="*/ 944758 h 946957"/>
                <a:gd name="connsiteX15" fmla="*/ 408174 w 420817"/>
                <a:gd name="connsiteY15" fmla="*/ 832448 h 946957"/>
                <a:gd name="connsiteX16" fmla="*/ 381667 w 420817"/>
                <a:gd name="connsiteY16" fmla="*/ 744186 h 946957"/>
                <a:gd name="connsiteX17" fmla="*/ 310009 w 420817"/>
                <a:gd name="connsiteY17" fmla="*/ 674421 h 946957"/>
                <a:gd name="connsiteX18" fmla="*/ 240390 w 420817"/>
                <a:gd name="connsiteY18" fmla="*/ 643399 h 946957"/>
                <a:gd name="connsiteX19" fmla="*/ 124602 w 420817"/>
                <a:gd name="connsiteY19" fmla="*/ 604948 h 946957"/>
                <a:gd name="connsiteX20" fmla="*/ 23524 w 420817"/>
                <a:gd name="connsiteY20" fmla="*/ 522804 h 946957"/>
                <a:gd name="connsiteX21" fmla="*/ 512 w 420817"/>
                <a:gd name="connsiteY21" fmla="*/ 413133 h 946957"/>
                <a:gd name="connsiteX22" fmla="*/ 29350 w 420817"/>
                <a:gd name="connsiteY22" fmla="*/ 317444 h 946957"/>
                <a:gd name="connsiteX23" fmla="*/ 114261 w 420817"/>
                <a:gd name="connsiteY23" fmla="*/ 237193 h 946957"/>
                <a:gd name="connsiteX24" fmla="*/ 159120 w 420817"/>
                <a:gd name="connsiteY24" fmla="*/ 190732 h 946957"/>
                <a:gd name="connsiteX25" fmla="*/ 194221 w 420817"/>
                <a:gd name="connsiteY25" fmla="*/ 72904 h 946957"/>
                <a:gd name="connsiteX26" fmla="*/ 183166 w 420817"/>
                <a:gd name="connsiteY26" fmla="*/ 26892 h 946957"/>
                <a:gd name="connsiteX27" fmla="*/ 168125 w 420817"/>
                <a:gd name="connsiteY27" fmla="*/ 0 h 946957"/>
                <a:gd name="connsiteX0" fmla="*/ 168125 w 420817"/>
                <a:gd name="connsiteY0" fmla="*/ 0 h 946957"/>
                <a:gd name="connsiteX1" fmla="*/ 182183 w 420817"/>
                <a:gd name="connsiteY1" fmla="*/ 16503 h 946957"/>
                <a:gd name="connsiteX2" fmla="*/ 211286 w 420817"/>
                <a:gd name="connsiteY2" fmla="*/ 92931 h 946957"/>
                <a:gd name="connsiteX3" fmla="*/ 178664 w 420817"/>
                <a:gd name="connsiteY3" fmla="*/ 202438 h 946957"/>
                <a:gd name="connsiteX4" fmla="*/ 136972 w 420817"/>
                <a:gd name="connsiteY4" fmla="*/ 245619 h 946957"/>
                <a:gd name="connsiteX5" fmla="*/ 58057 w 420817"/>
                <a:gd name="connsiteY5" fmla="*/ 320203 h 946957"/>
                <a:gd name="connsiteX6" fmla="*/ 31255 w 420817"/>
                <a:gd name="connsiteY6" fmla="*/ 409135 h 946957"/>
                <a:gd name="connsiteX7" fmla="*/ 52642 w 420817"/>
                <a:gd name="connsiteY7" fmla="*/ 511061 h 946957"/>
                <a:gd name="connsiteX8" fmla="*/ 146583 w 420817"/>
                <a:gd name="connsiteY8" fmla="*/ 587405 h 946957"/>
                <a:gd name="connsiteX9" fmla="*/ 254195 w 420817"/>
                <a:gd name="connsiteY9" fmla="*/ 623141 h 946957"/>
                <a:gd name="connsiteX10" fmla="*/ 318898 w 420817"/>
                <a:gd name="connsiteY10" fmla="*/ 651972 h 946957"/>
                <a:gd name="connsiteX11" fmla="*/ 385496 w 420817"/>
                <a:gd name="connsiteY11" fmla="*/ 716811 h 946957"/>
                <a:gd name="connsiteX12" fmla="*/ 410131 w 420817"/>
                <a:gd name="connsiteY12" fmla="*/ 798839 h 946957"/>
                <a:gd name="connsiteX13" fmla="*/ 420690 w 420817"/>
                <a:gd name="connsiteY13" fmla="*/ 899007 h 946957"/>
                <a:gd name="connsiteX14" fmla="*/ 406772 w 420817"/>
                <a:gd name="connsiteY14" fmla="*/ 944758 h 946957"/>
                <a:gd name="connsiteX15" fmla="*/ 401792 w 420817"/>
                <a:gd name="connsiteY15" fmla="*/ 834714 h 946957"/>
                <a:gd name="connsiteX16" fmla="*/ 381667 w 420817"/>
                <a:gd name="connsiteY16" fmla="*/ 744186 h 946957"/>
                <a:gd name="connsiteX17" fmla="*/ 310009 w 420817"/>
                <a:gd name="connsiteY17" fmla="*/ 674421 h 946957"/>
                <a:gd name="connsiteX18" fmla="*/ 240390 w 420817"/>
                <a:gd name="connsiteY18" fmla="*/ 643399 h 946957"/>
                <a:gd name="connsiteX19" fmla="*/ 124602 w 420817"/>
                <a:gd name="connsiteY19" fmla="*/ 604948 h 946957"/>
                <a:gd name="connsiteX20" fmla="*/ 23524 w 420817"/>
                <a:gd name="connsiteY20" fmla="*/ 522804 h 946957"/>
                <a:gd name="connsiteX21" fmla="*/ 512 w 420817"/>
                <a:gd name="connsiteY21" fmla="*/ 413133 h 946957"/>
                <a:gd name="connsiteX22" fmla="*/ 29350 w 420817"/>
                <a:gd name="connsiteY22" fmla="*/ 317444 h 946957"/>
                <a:gd name="connsiteX23" fmla="*/ 114261 w 420817"/>
                <a:gd name="connsiteY23" fmla="*/ 237193 h 946957"/>
                <a:gd name="connsiteX24" fmla="*/ 159120 w 420817"/>
                <a:gd name="connsiteY24" fmla="*/ 190732 h 946957"/>
                <a:gd name="connsiteX25" fmla="*/ 194221 w 420817"/>
                <a:gd name="connsiteY25" fmla="*/ 72904 h 946957"/>
                <a:gd name="connsiteX26" fmla="*/ 183166 w 420817"/>
                <a:gd name="connsiteY26" fmla="*/ 26892 h 946957"/>
                <a:gd name="connsiteX27" fmla="*/ 168125 w 420817"/>
                <a:gd name="connsiteY27" fmla="*/ 0 h 946957"/>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401792 w 412777"/>
                <a:gd name="connsiteY15" fmla="*/ 834714 h 946848"/>
                <a:gd name="connsiteX16" fmla="*/ 381667 w 412777"/>
                <a:gd name="connsiteY16" fmla="*/ 744186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397538 w 412777"/>
                <a:gd name="connsiteY15" fmla="*/ 836980 h 946848"/>
                <a:gd name="connsiteX16" fmla="*/ 381667 w 412777"/>
                <a:gd name="connsiteY16" fmla="*/ 744186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397538 w 412777"/>
                <a:gd name="connsiteY15" fmla="*/ 836980 h 946848"/>
                <a:gd name="connsiteX16" fmla="*/ 377413 w 412777"/>
                <a:gd name="connsiteY16" fmla="*/ 748717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397538 w 412777"/>
                <a:gd name="connsiteY15" fmla="*/ 836980 h 946848"/>
                <a:gd name="connsiteX16" fmla="*/ 377413 w 412777"/>
                <a:gd name="connsiteY16" fmla="*/ 748717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485"/>
                <a:gd name="connsiteY0" fmla="*/ 0 h 946848"/>
                <a:gd name="connsiteX1" fmla="*/ 182183 w 412485"/>
                <a:gd name="connsiteY1" fmla="*/ 16503 h 946848"/>
                <a:gd name="connsiteX2" fmla="*/ 211286 w 412485"/>
                <a:gd name="connsiteY2" fmla="*/ 92931 h 946848"/>
                <a:gd name="connsiteX3" fmla="*/ 178664 w 412485"/>
                <a:gd name="connsiteY3" fmla="*/ 202438 h 946848"/>
                <a:gd name="connsiteX4" fmla="*/ 136972 w 412485"/>
                <a:gd name="connsiteY4" fmla="*/ 245619 h 946848"/>
                <a:gd name="connsiteX5" fmla="*/ 58057 w 412485"/>
                <a:gd name="connsiteY5" fmla="*/ 320203 h 946848"/>
                <a:gd name="connsiteX6" fmla="*/ 31255 w 412485"/>
                <a:gd name="connsiteY6" fmla="*/ 409135 h 946848"/>
                <a:gd name="connsiteX7" fmla="*/ 52642 w 412485"/>
                <a:gd name="connsiteY7" fmla="*/ 511061 h 946848"/>
                <a:gd name="connsiteX8" fmla="*/ 146583 w 412485"/>
                <a:gd name="connsiteY8" fmla="*/ 587405 h 946848"/>
                <a:gd name="connsiteX9" fmla="*/ 254195 w 412485"/>
                <a:gd name="connsiteY9" fmla="*/ 623141 h 946848"/>
                <a:gd name="connsiteX10" fmla="*/ 318898 w 412485"/>
                <a:gd name="connsiteY10" fmla="*/ 651972 h 946848"/>
                <a:gd name="connsiteX11" fmla="*/ 385496 w 412485"/>
                <a:gd name="connsiteY11" fmla="*/ 716811 h 946848"/>
                <a:gd name="connsiteX12" fmla="*/ 403749 w 412485"/>
                <a:gd name="connsiteY12" fmla="*/ 798839 h 946848"/>
                <a:gd name="connsiteX13" fmla="*/ 412181 w 412485"/>
                <a:gd name="connsiteY13" fmla="*/ 896741 h 946848"/>
                <a:gd name="connsiteX14" fmla="*/ 406772 w 412485"/>
                <a:gd name="connsiteY14" fmla="*/ 944758 h 946848"/>
                <a:gd name="connsiteX15" fmla="*/ 397538 w 412485"/>
                <a:gd name="connsiteY15" fmla="*/ 836980 h 946848"/>
                <a:gd name="connsiteX16" fmla="*/ 377413 w 412485"/>
                <a:gd name="connsiteY16" fmla="*/ 748717 h 946848"/>
                <a:gd name="connsiteX17" fmla="*/ 310009 w 412485"/>
                <a:gd name="connsiteY17" fmla="*/ 674421 h 946848"/>
                <a:gd name="connsiteX18" fmla="*/ 240390 w 412485"/>
                <a:gd name="connsiteY18" fmla="*/ 643399 h 946848"/>
                <a:gd name="connsiteX19" fmla="*/ 124602 w 412485"/>
                <a:gd name="connsiteY19" fmla="*/ 604948 h 946848"/>
                <a:gd name="connsiteX20" fmla="*/ 23524 w 412485"/>
                <a:gd name="connsiteY20" fmla="*/ 522804 h 946848"/>
                <a:gd name="connsiteX21" fmla="*/ 512 w 412485"/>
                <a:gd name="connsiteY21" fmla="*/ 413133 h 946848"/>
                <a:gd name="connsiteX22" fmla="*/ 29350 w 412485"/>
                <a:gd name="connsiteY22" fmla="*/ 317444 h 946848"/>
                <a:gd name="connsiteX23" fmla="*/ 114261 w 412485"/>
                <a:gd name="connsiteY23" fmla="*/ 237193 h 946848"/>
                <a:gd name="connsiteX24" fmla="*/ 159120 w 412485"/>
                <a:gd name="connsiteY24" fmla="*/ 190732 h 946848"/>
                <a:gd name="connsiteX25" fmla="*/ 194221 w 412485"/>
                <a:gd name="connsiteY25" fmla="*/ 72904 h 946848"/>
                <a:gd name="connsiteX26" fmla="*/ 183166 w 412485"/>
                <a:gd name="connsiteY26" fmla="*/ 26892 h 946848"/>
                <a:gd name="connsiteX27" fmla="*/ 168125 w 412485"/>
                <a:gd name="connsiteY27" fmla="*/ 0 h 946848"/>
                <a:gd name="connsiteX0" fmla="*/ 168125 w 412485"/>
                <a:gd name="connsiteY0" fmla="*/ 0 h 946848"/>
                <a:gd name="connsiteX1" fmla="*/ 182183 w 412485"/>
                <a:gd name="connsiteY1" fmla="*/ 16503 h 946848"/>
                <a:gd name="connsiteX2" fmla="*/ 211286 w 412485"/>
                <a:gd name="connsiteY2" fmla="*/ 92931 h 946848"/>
                <a:gd name="connsiteX3" fmla="*/ 178664 w 412485"/>
                <a:gd name="connsiteY3" fmla="*/ 202438 h 946848"/>
                <a:gd name="connsiteX4" fmla="*/ 136972 w 412485"/>
                <a:gd name="connsiteY4" fmla="*/ 245619 h 946848"/>
                <a:gd name="connsiteX5" fmla="*/ 58057 w 412485"/>
                <a:gd name="connsiteY5" fmla="*/ 320203 h 946848"/>
                <a:gd name="connsiteX6" fmla="*/ 31255 w 412485"/>
                <a:gd name="connsiteY6" fmla="*/ 409135 h 946848"/>
                <a:gd name="connsiteX7" fmla="*/ 52642 w 412485"/>
                <a:gd name="connsiteY7" fmla="*/ 511061 h 946848"/>
                <a:gd name="connsiteX8" fmla="*/ 146583 w 412485"/>
                <a:gd name="connsiteY8" fmla="*/ 587405 h 946848"/>
                <a:gd name="connsiteX9" fmla="*/ 254195 w 412485"/>
                <a:gd name="connsiteY9" fmla="*/ 623141 h 946848"/>
                <a:gd name="connsiteX10" fmla="*/ 318898 w 412485"/>
                <a:gd name="connsiteY10" fmla="*/ 651972 h 946848"/>
                <a:gd name="connsiteX11" fmla="*/ 383369 w 412485"/>
                <a:gd name="connsiteY11" fmla="*/ 716811 h 946848"/>
                <a:gd name="connsiteX12" fmla="*/ 403749 w 412485"/>
                <a:gd name="connsiteY12" fmla="*/ 798839 h 946848"/>
                <a:gd name="connsiteX13" fmla="*/ 412181 w 412485"/>
                <a:gd name="connsiteY13" fmla="*/ 896741 h 946848"/>
                <a:gd name="connsiteX14" fmla="*/ 406772 w 412485"/>
                <a:gd name="connsiteY14" fmla="*/ 944758 h 946848"/>
                <a:gd name="connsiteX15" fmla="*/ 397538 w 412485"/>
                <a:gd name="connsiteY15" fmla="*/ 836980 h 946848"/>
                <a:gd name="connsiteX16" fmla="*/ 377413 w 412485"/>
                <a:gd name="connsiteY16" fmla="*/ 748717 h 946848"/>
                <a:gd name="connsiteX17" fmla="*/ 310009 w 412485"/>
                <a:gd name="connsiteY17" fmla="*/ 674421 h 946848"/>
                <a:gd name="connsiteX18" fmla="*/ 240390 w 412485"/>
                <a:gd name="connsiteY18" fmla="*/ 643399 h 946848"/>
                <a:gd name="connsiteX19" fmla="*/ 124602 w 412485"/>
                <a:gd name="connsiteY19" fmla="*/ 604948 h 946848"/>
                <a:gd name="connsiteX20" fmla="*/ 23524 w 412485"/>
                <a:gd name="connsiteY20" fmla="*/ 522804 h 946848"/>
                <a:gd name="connsiteX21" fmla="*/ 512 w 412485"/>
                <a:gd name="connsiteY21" fmla="*/ 413133 h 946848"/>
                <a:gd name="connsiteX22" fmla="*/ 29350 w 412485"/>
                <a:gd name="connsiteY22" fmla="*/ 317444 h 946848"/>
                <a:gd name="connsiteX23" fmla="*/ 114261 w 412485"/>
                <a:gd name="connsiteY23" fmla="*/ 237193 h 946848"/>
                <a:gd name="connsiteX24" fmla="*/ 159120 w 412485"/>
                <a:gd name="connsiteY24" fmla="*/ 190732 h 946848"/>
                <a:gd name="connsiteX25" fmla="*/ 194221 w 412485"/>
                <a:gd name="connsiteY25" fmla="*/ 72904 h 946848"/>
                <a:gd name="connsiteX26" fmla="*/ 183166 w 412485"/>
                <a:gd name="connsiteY26" fmla="*/ 26892 h 946848"/>
                <a:gd name="connsiteX27" fmla="*/ 168125 w 412485"/>
                <a:gd name="connsiteY27" fmla="*/ 0 h 946848"/>
                <a:gd name="connsiteX0" fmla="*/ 168125 w 412485"/>
                <a:gd name="connsiteY0" fmla="*/ 0 h 946848"/>
                <a:gd name="connsiteX1" fmla="*/ 182183 w 412485"/>
                <a:gd name="connsiteY1" fmla="*/ 16503 h 946848"/>
                <a:gd name="connsiteX2" fmla="*/ 211286 w 412485"/>
                <a:gd name="connsiteY2" fmla="*/ 92931 h 946848"/>
                <a:gd name="connsiteX3" fmla="*/ 178664 w 412485"/>
                <a:gd name="connsiteY3" fmla="*/ 202438 h 946848"/>
                <a:gd name="connsiteX4" fmla="*/ 136972 w 412485"/>
                <a:gd name="connsiteY4" fmla="*/ 245619 h 946848"/>
                <a:gd name="connsiteX5" fmla="*/ 58057 w 412485"/>
                <a:gd name="connsiteY5" fmla="*/ 320203 h 946848"/>
                <a:gd name="connsiteX6" fmla="*/ 31255 w 412485"/>
                <a:gd name="connsiteY6" fmla="*/ 409135 h 946848"/>
                <a:gd name="connsiteX7" fmla="*/ 52642 w 412485"/>
                <a:gd name="connsiteY7" fmla="*/ 511061 h 946848"/>
                <a:gd name="connsiteX8" fmla="*/ 146583 w 412485"/>
                <a:gd name="connsiteY8" fmla="*/ 587405 h 946848"/>
                <a:gd name="connsiteX9" fmla="*/ 254195 w 412485"/>
                <a:gd name="connsiteY9" fmla="*/ 623141 h 946848"/>
                <a:gd name="connsiteX10" fmla="*/ 318898 w 412485"/>
                <a:gd name="connsiteY10" fmla="*/ 651972 h 946848"/>
                <a:gd name="connsiteX11" fmla="*/ 383369 w 412485"/>
                <a:gd name="connsiteY11" fmla="*/ 716811 h 946848"/>
                <a:gd name="connsiteX12" fmla="*/ 403749 w 412485"/>
                <a:gd name="connsiteY12" fmla="*/ 798839 h 946848"/>
                <a:gd name="connsiteX13" fmla="*/ 412181 w 412485"/>
                <a:gd name="connsiteY13" fmla="*/ 896741 h 946848"/>
                <a:gd name="connsiteX14" fmla="*/ 406772 w 412485"/>
                <a:gd name="connsiteY14" fmla="*/ 944758 h 946848"/>
                <a:gd name="connsiteX15" fmla="*/ 397538 w 412485"/>
                <a:gd name="connsiteY15" fmla="*/ 836980 h 946848"/>
                <a:gd name="connsiteX16" fmla="*/ 377413 w 412485"/>
                <a:gd name="connsiteY16" fmla="*/ 748717 h 946848"/>
                <a:gd name="connsiteX17" fmla="*/ 310009 w 412485"/>
                <a:gd name="connsiteY17" fmla="*/ 674421 h 946848"/>
                <a:gd name="connsiteX18" fmla="*/ 240390 w 412485"/>
                <a:gd name="connsiteY18" fmla="*/ 643399 h 946848"/>
                <a:gd name="connsiteX19" fmla="*/ 124602 w 412485"/>
                <a:gd name="connsiteY19" fmla="*/ 604948 h 946848"/>
                <a:gd name="connsiteX20" fmla="*/ 23524 w 412485"/>
                <a:gd name="connsiteY20" fmla="*/ 522804 h 946848"/>
                <a:gd name="connsiteX21" fmla="*/ 512 w 412485"/>
                <a:gd name="connsiteY21" fmla="*/ 413133 h 946848"/>
                <a:gd name="connsiteX22" fmla="*/ 29350 w 412485"/>
                <a:gd name="connsiteY22" fmla="*/ 317444 h 946848"/>
                <a:gd name="connsiteX23" fmla="*/ 114261 w 412485"/>
                <a:gd name="connsiteY23" fmla="*/ 237193 h 946848"/>
                <a:gd name="connsiteX24" fmla="*/ 159120 w 412485"/>
                <a:gd name="connsiteY24" fmla="*/ 190732 h 946848"/>
                <a:gd name="connsiteX25" fmla="*/ 194221 w 412485"/>
                <a:gd name="connsiteY25" fmla="*/ 72904 h 946848"/>
                <a:gd name="connsiteX26" fmla="*/ 183166 w 412485"/>
                <a:gd name="connsiteY26" fmla="*/ 26892 h 946848"/>
                <a:gd name="connsiteX27" fmla="*/ 168125 w 412485"/>
                <a:gd name="connsiteY27" fmla="*/ 0 h 946848"/>
                <a:gd name="connsiteX0" fmla="*/ 168125 w 408799"/>
                <a:gd name="connsiteY0" fmla="*/ 0 h 946848"/>
                <a:gd name="connsiteX1" fmla="*/ 182183 w 408799"/>
                <a:gd name="connsiteY1" fmla="*/ 16503 h 946848"/>
                <a:gd name="connsiteX2" fmla="*/ 211286 w 408799"/>
                <a:gd name="connsiteY2" fmla="*/ 92931 h 946848"/>
                <a:gd name="connsiteX3" fmla="*/ 178664 w 408799"/>
                <a:gd name="connsiteY3" fmla="*/ 202438 h 946848"/>
                <a:gd name="connsiteX4" fmla="*/ 136972 w 408799"/>
                <a:gd name="connsiteY4" fmla="*/ 245619 h 946848"/>
                <a:gd name="connsiteX5" fmla="*/ 58057 w 408799"/>
                <a:gd name="connsiteY5" fmla="*/ 320203 h 946848"/>
                <a:gd name="connsiteX6" fmla="*/ 31255 w 408799"/>
                <a:gd name="connsiteY6" fmla="*/ 409135 h 946848"/>
                <a:gd name="connsiteX7" fmla="*/ 52642 w 408799"/>
                <a:gd name="connsiteY7" fmla="*/ 511061 h 946848"/>
                <a:gd name="connsiteX8" fmla="*/ 146583 w 408799"/>
                <a:gd name="connsiteY8" fmla="*/ 587405 h 946848"/>
                <a:gd name="connsiteX9" fmla="*/ 254195 w 408799"/>
                <a:gd name="connsiteY9" fmla="*/ 623141 h 946848"/>
                <a:gd name="connsiteX10" fmla="*/ 318898 w 408799"/>
                <a:gd name="connsiteY10" fmla="*/ 651972 h 946848"/>
                <a:gd name="connsiteX11" fmla="*/ 383369 w 408799"/>
                <a:gd name="connsiteY11" fmla="*/ 716811 h 946848"/>
                <a:gd name="connsiteX12" fmla="*/ 403749 w 408799"/>
                <a:gd name="connsiteY12" fmla="*/ 798839 h 946848"/>
                <a:gd name="connsiteX13" fmla="*/ 407926 w 408799"/>
                <a:gd name="connsiteY13" fmla="*/ 896741 h 946848"/>
                <a:gd name="connsiteX14" fmla="*/ 406772 w 408799"/>
                <a:gd name="connsiteY14" fmla="*/ 944758 h 946848"/>
                <a:gd name="connsiteX15" fmla="*/ 397538 w 408799"/>
                <a:gd name="connsiteY15" fmla="*/ 836980 h 946848"/>
                <a:gd name="connsiteX16" fmla="*/ 377413 w 408799"/>
                <a:gd name="connsiteY16" fmla="*/ 748717 h 946848"/>
                <a:gd name="connsiteX17" fmla="*/ 310009 w 408799"/>
                <a:gd name="connsiteY17" fmla="*/ 674421 h 946848"/>
                <a:gd name="connsiteX18" fmla="*/ 240390 w 408799"/>
                <a:gd name="connsiteY18" fmla="*/ 643399 h 946848"/>
                <a:gd name="connsiteX19" fmla="*/ 124602 w 408799"/>
                <a:gd name="connsiteY19" fmla="*/ 604948 h 946848"/>
                <a:gd name="connsiteX20" fmla="*/ 23524 w 408799"/>
                <a:gd name="connsiteY20" fmla="*/ 522804 h 946848"/>
                <a:gd name="connsiteX21" fmla="*/ 512 w 408799"/>
                <a:gd name="connsiteY21" fmla="*/ 413133 h 946848"/>
                <a:gd name="connsiteX22" fmla="*/ 29350 w 408799"/>
                <a:gd name="connsiteY22" fmla="*/ 317444 h 946848"/>
                <a:gd name="connsiteX23" fmla="*/ 114261 w 408799"/>
                <a:gd name="connsiteY23" fmla="*/ 237193 h 946848"/>
                <a:gd name="connsiteX24" fmla="*/ 159120 w 408799"/>
                <a:gd name="connsiteY24" fmla="*/ 190732 h 946848"/>
                <a:gd name="connsiteX25" fmla="*/ 194221 w 408799"/>
                <a:gd name="connsiteY25" fmla="*/ 72904 h 946848"/>
                <a:gd name="connsiteX26" fmla="*/ 183166 w 408799"/>
                <a:gd name="connsiteY26" fmla="*/ 26892 h 946848"/>
                <a:gd name="connsiteX27" fmla="*/ 168125 w 408799"/>
                <a:gd name="connsiteY27" fmla="*/ 0 h 946848"/>
                <a:gd name="connsiteX0" fmla="*/ 168125 w 408387"/>
                <a:gd name="connsiteY0" fmla="*/ 0 h 951189"/>
                <a:gd name="connsiteX1" fmla="*/ 182183 w 408387"/>
                <a:gd name="connsiteY1" fmla="*/ 16503 h 951189"/>
                <a:gd name="connsiteX2" fmla="*/ 211286 w 408387"/>
                <a:gd name="connsiteY2" fmla="*/ 92931 h 951189"/>
                <a:gd name="connsiteX3" fmla="*/ 178664 w 408387"/>
                <a:gd name="connsiteY3" fmla="*/ 202438 h 951189"/>
                <a:gd name="connsiteX4" fmla="*/ 136972 w 408387"/>
                <a:gd name="connsiteY4" fmla="*/ 245619 h 951189"/>
                <a:gd name="connsiteX5" fmla="*/ 58057 w 408387"/>
                <a:gd name="connsiteY5" fmla="*/ 320203 h 951189"/>
                <a:gd name="connsiteX6" fmla="*/ 31255 w 408387"/>
                <a:gd name="connsiteY6" fmla="*/ 409135 h 951189"/>
                <a:gd name="connsiteX7" fmla="*/ 52642 w 408387"/>
                <a:gd name="connsiteY7" fmla="*/ 511061 h 951189"/>
                <a:gd name="connsiteX8" fmla="*/ 146583 w 408387"/>
                <a:gd name="connsiteY8" fmla="*/ 587405 h 951189"/>
                <a:gd name="connsiteX9" fmla="*/ 254195 w 408387"/>
                <a:gd name="connsiteY9" fmla="*/ 623141 h 951189"/>
                <a:gd name="connsiteX10" fmla="*/ 318898 w 408387"/>
                <a:gd name="connsiteY10" fmla="*/ 651972 h 951189"/>
                <a:gd name="connsiteX11" fmla="*/ 383369 w 408387"/>
                <a:gd name="connsiteY11" fmla="*/ 716811 h 951189"/>
                <a:gd name="connsiteX12" fmla="*/ 403749 w 408387"/>
                <a:gd name="connsiteY12" fmla="*/ 798839 h 951189"/>
                <a:gd name="connsiteX13" fmla="*/ 407926 w 408387"/>
                <a:gd name="connsiteY13" fmla="*/ 896741 h 951189"/>
                <a:gd name="connsiteX14" fmla="*/ 404645 w 408387"/>
                <a:gd name="connsiteY14" fmla="*/ 949289 h 951189"/>
                <a:gd name="connsiteX15" fmla="*/ 397538 w 408387"/>
                <a:gd name="connsiteY15" fmla="*/ 836980 h 951189"/>
                <a:gd name="connsiteX16" fmla="*/ 377413 w 408387"/>
                <a:gd name="connsiteY16" fmla="*/ 748717 h 951189"/>
                <a:gd name="connsiteX17" fmla="*/ 310009 w 408387"/>
                <a:gd name="connsiteY17" fmla="*/ 674421 h 951189"/>
                <a:gd name="connsiteX18" fmla="*/ 240390 w 408387"/>
                <a:gd name="connsiteY18" fmla="*/ 643399 h 951189"/>
                <a:gd name="connsiteX19" fmla="*/ 124602 w 408387"/>
                <a:gd name="connsiteY19" fmla="*/ 604948 h 951189"/>
                <a:gd name="connsiteX20" fmla="*/ 23524 w 408387"/>
                <a:gd name="connsiteY20" fmla="*/ 522804 h 951189"/>
                <a:gd name="connsiteX21" fmla="*/ 512 w 408387"/>
                <a:gd name="connsiteY21" fmla="*/ 413133 h 951189"/>
                <a:gd name="connsiteX22" fmla="*/ 29350 w 408387"/>
                <a:gd name="connsiteY22" fmla="*/ 317444 h 951189"/>
                <a:gd name="connsiteX23" fmla="*/ 114261 w 408387"/>
                <a:gd name="connsiteY23" fmla="*/ 237193 h 951189"/>
                <a:gd name="connsiteX24" fmla="*/ 159120 w 408387"/>
                <a:gd name="connsiteY24" fmla="*/ 190732 h 951189"/>
                <a:gd name="connsiteX25" fmla="*/ 194221 w 408387"/>
                <a:gd name="connsiteY25" fmla="*/ 72904 h 951189"/>
                <a:gd name="connsiteX26" fmla="*/ 183166 w 408387"/>
                <a:gd name="connsiteY26" fmla="*/ 26892 h 951189"/>
                <a:gd name="connsiteX27" fmla="*/ 168125 w 408387"/>
                <a:gd name="connsiteY27" fmla="*/ 0 h 951189"/>
                <a:gd name="connsiteX0" fmla="*/ 157489 w 408387"/>
                <a:gd name="connsiteY0" fmla="*/ 0 h 962517"/>
                <a:gd name="connsiteX1" fmla="*/ 182183 w 408387"/>
                <a:gd name="connsiteY1" fmla="*/ 27831 h 962517"/>
                <a:gd name="connsiteX2" fmla="*/ 211286 w 408387"/>
                <a:gd name="connsiteY2" fmla="*/ 104259 h 962517"/>
                <a:gd name="connsiteX3" fmla="*/ 178664 w 408387"/>
                <a:gd name="connsiteY3" fmla="*/ 213766 h 962517"/>
                <a:gd name="connsiteX4" fmla="*/ 136972 w 408387"/>
                <a:gd name="connsiteY4" fmla="*/ 256947 h 962517"/>
                <a:gd name="connsiteX5" fmla="*/ 58057 w 408387"/>
                <a:gd name="connsiteY5" fmla="*/ 331531 h 962517"/>
                <a:gd name="connsiteX6" fmla="*/ 31255 w 408387"/>
                <a:gd name="connsiteY6" fmla="*/ 420463 h 962517"/>
                <a:gd name="connsiteX7" fmla="*/ 52642 w 408387"/>
                <a:gd name="connsiteY7" fmla="*/ 522389 h 962517"/>
                <a:gd name="connsiteX8" fmla="*/ 146583 w 408387"/>
                <a:gd name="connsiteY8" fmla="*/ 598733 h 962517"/>
                <a:gd name="connsiteX9" fmla="*/ 254195 w 408387"/>
                <a:gd name="connsiteY9" fmla="*/ 634469 h 962517"/>
                <a:gd name="connsiteX10" fmla="*/ 318898 w 408387"/>
                <a:gd name="connsiteY10" fmla="*/ 663300 h 962517"/>
                <a:gd name="connsiteX11" fmla="*/ 383369 w 408387"/>
                <a:gd name="connsiteY11" fmla="*/ 728139 h 962517"/>
                <a:gd name="connsiteX12" fmla="*/ 403749 w 408387"/>
                <a:gd name="connsiteY12" fmla="*/ 810167 h 962517"/>
                <a:gd name="connsiteX13" fmla="*/ 407926 w 408387"/>
                <a:gd name="connsiteY13" fmla="*/ 908069 h 962517"/>
                <a:gd name="connsiteX14" fmla="*/ 404645 w 408387"/>
                <a:gd name="connsiteY14" fmla="*/ 960617 h 962517"/>
                <a:gd name="connsiteX15" fmla="*/ 397538 w 408387"/>
                <a:gd name="connsiteY15" fmla="*/ 848308 h 962517"/>
                <a:gd name="connsiteX16" fmla="*/ 377413 w 408387"/>
                <a:gd name="connsiteY16" fmla="*/ 760045 h 962517"/>
                <a:gd name="connsiteX17" fmla="*/ 310009 w 408387"/>
                <a:gd name="connsiteY17" fmla="*/ 685749 h 962517"/>
                <a:gd name="connsiteX18" fmla="*/ 240390 w 408387"/>
                <a:gd name="connsiteY18" fmla="*/ 654727 h 962517"/>
                <a:gd name="connsiteX19" fmla="*/ 124602 w 408387"/>
                <a:gd name="connsiteY19" fmla="*/ 616276 h 962517"/>
                <a:gd name="connsiteX20" fmla="*/ 23524 w 408387"/>
                <a:gd name="connsiteY20" fmla="*/ 534132 h 962517"/>
                <a:gd name="connsiteX21" fmla="*/ 512 w 408387"/>
                <a:gd name="connsiteY21" fmla="*/ 424461 h 962517"/>
                <a:gd name="connsiteX22" fmla="*/ 29350 w 408387"/>
                <a:gd name="connsiteY22" fmla="*/ 328772 h 962517"/>
                <a:gd name="connsiteX23" fmla="*/ 114261 w 408387"/>
                <a:gd name="connsiteY23" fmla="*/ 248521 h 962517"/>
                <a:gd name="connsiteX24" fmla="*/ 159120 w 408387"/>
                <a:gd name="connsiteY24" fmla="*/ 202060 h 962517"/>
                <a:gd name="connsiteX25" fmla="*/ 194221 w 408387"/>
                <a:gd name="connsiteY25" fmla="*/ 84232 h 962517"/>
                <a:gd name="connsiteX26" fmla="*/ 183166 w 408387"/>
                <a:gd name="connsiteY26" fmla="*/ 38220 h 962517"/>
                <a:gd name="connsiteX27" fmla="*/ 157489 w 408387"/>
                <a:gd name="connsiteY27" fmla="*/ 0 h 962517"/>
                <a:gd name="connsiteX0" fmla="*/ 163871 w 408387"/>
                <a:gd name="connsiteY0" fmla="*/ 0 h 960252"/>
                <a:gd name="connsiteX1" fmla="*/ 182183 w 408387"/>
                <a:gd name="connsiteY1" fmla="*/ 25566 h 960252"/>
                <a:gd name="connsiteX2" fmla="*/ 211286 w 408387"/>
                <a:gd name="connsiteY2" fmla="*/ 101994 h 960252"/>
                <a:gd name="connsiteX3" fmla="*/ 178664 w 408387"/>
                <a:gd name="connsiteY3" fmla="*/ 211501 h 960252"/>
                <a:gd name="connsiteX4" fmla="*/ 136972 w 408387"/>
                <a:gd name="connsiteY4" fmla="*/ 254682 h 960252"/>
                <a:gd name="connsiteX5" fmla="*/ 58057 w 408387"/>
                <a:gd name="connsiteY5" fmla="*/ 329266 h 960252"/>
                <a:gd name="connsiteX6" fmla="*/ 31255 w 408387"/>
                <a:gd name="connsiteY6" fmla="*/ 418198 h 960252"/>
                <a:gd name="connsiteX7" fmla="*/ 52642 w 408387"/>
                <a:gd name="connsiteY7" fmla="*/ 520124 h 960252"/>
                <a:gd name="connsiteX8" fmla="*/ 146583 w 408387"/>
                <a:gd name="connsiteY8" fmla="*/ 596468 h 960252"/>
                <a:gd name="connsiteX9" fmla="*/ 254195 w 408387"/>
                <a:gd name="connsiteY9" fmla="*/ 632204 h 960252"/>
                <a:gd name="connsiteX10" fmla="*/ 318898 w 408387"/>
                <a:gd name="connsiteY10" fmla="*/ 661035 h 960252"/>
                <a:gd name="connsiteX11" fmla="*/ 383369 w 408387"/>
                <a:gd name="connsiteY11" fmla="*/ 725874 h 960252"/>
                <a:gd name="connsiteX12" fmla="*/ 403749 w 408387"/>
                <a:gd name="connsiteY12" fmla="*/ 807902 h 960252"/>
                <a:gd name="connsiteX13" fmla="*/ 407926 w 408387"/>
                <a:gd name="connsiteY13" fmla="*/ 905804 h 960252"/>
                <a:gd name="connsiteX14" fmla="*/ 404645 w 408387"/>
                <a:gd name="connsiteY14" fmla="*/ 958352 h 960252"/>
                <a:gd name="connsiteX15" fmla="*/ 397538 w 408387"/>
                <a:gd name="connsiteY15" fmla="*/ 846043 h 960252"/>
                <a:gd name="connsiteX16" fmla="*/ 377413 w 408387"/>
                <a:gd name="connsiteY16" fmla="*/ 757780 h 960252"/>
                <a:gd name="connsiteX17" fmla="*/ 310009 w 408387"/>
                <a:gd name="connsiteY17" fmla="*/ 683484 h 960252"/>
                <a:gd name="connsiteX18" fmla="*/ 240390 w 408387"/>
                <a:gd name="connsiteY18" fmla="*/ 652462 h 960252"/>
                <a:gd name="connsiteX19" fmla="*/ 124602 w 408387"/>
                <a:gd name="connsiteY19" fmla="*/ 614011 h 960252"/>
                <a:gd name="connsiteX20" fmla="*/ 23524 w 408387"/>
                <a:gd name="connsiteY20" fmla="*/ 531867 h 960252"/>
                <a:gd name="connsiteX21" fmla="*/ 512 w 408387"/>
                <a:gd name="connsiteY21" fmla="*/ 422196 h 960252"/>
                <a:gd name="connsiteX22" fmla="*/ 29350 w 408387"/>
                <a:gd name="connsiteY22" fmla="*/ 326507 h 960252"/>
                <a:gd name="connsiteX23" fmla="*/ 114261 w 408387"/>
                <a:gd name="connsiteY23" fmla="*/ 246256 h 960252"/>
                <a:gd name="connsiteX24" fmla="*/ 159120 w 408387"/>
                <a:gd name="connsiteY24" fmla="*/ 199795 h 960252"/>
                <a:gd name="connsiteX25" fmla="*/ 194221 w 408387"/>
                <a:gd name="connsiteY25" fmla="*/ 81967 h 960252"/>
                <a:gd name="connsiteX26" fmla="*/ 183166 w 408387"/>
                <a:gd name="connsiteY26" fmla="*/ 35955 h 960252"/>
                <a:gd name="connsiteX27" fmla="*/ 163871 w 408387"/>
                <a:gd name="connsiteY27" fmla="*/ 0 h 9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8387" h="960252">
                  <a:moveTo>
                    <a:pt x="163871" y="0"/>
                  </a:moveTo>
                  <a:lnTo>
                    <a:pt x="182183" y="25566"/>
                  </a:lnTo>
                  <a:cubicBezTo>
                    <a:pt x="196092" y="44905"/>
                    <a:pt x="208782" y="70522"/>
                    <a:pt x="211286" y="101994"/>
                  </a:cubicBezTo>
                  <a:cubicBezTo>
                    <a:pt x="215888" y="158710"/>
                    <a:pt x="184890" y="202703"/>
                    <a:pt x="178664" y="211501"/>
                  </a:cubicBezTo>
                  <a:cubicBezTo>
                    <a:pt x="171624" y="221518"/>
                    <a:pt x="160119" y="232618"/>
                    <a:pt x="136972" y="254682"/>
                  </a:cubicBezTo>
                  <a:cubicBezTo>
                    <a:pt x="82828" y="306525"/>
                    <a:pt x="88979" y="288279"/>
                    <a:pt x="58057" y="329266"/>
                  </a:cubicBezTo>
                  <a:cubicBezTo>
                    <a:pt x="32711" y="362862"/>
                    <a:pt x="32202" y="401007"/>
                    <a:pt x="31255" y="418198"/>
                  </a:cubicBezTo>
                  <a:cubicBezTo>
                    <a:pt x="30307" y="436201"/>
                    <a:pt x="28412" y="478298"/>
                    <a:pt x="52642" y="520124"/>
                  </a:cubicBezTo>
                  <a:cubicBezTo>
                    <a:pt x="78496" y="564387"/>
                    <a:pt x="119646" y="583745"/>
                    <a:pt x="146583" y="596468"/>
                  </a:cubicBezTo>
                  <a:cubicBezTo>
                    <a:pt x="178934" y="611629"/>
                    <a:pt x="183672" y="605944"/>
                    <a:pt x="254195" y="632204"/>
                  </a:cubicBezTo>
                  <a:cubicBezTo>
                    <a:pt x="299270" y="648988"/>
                    <a:pt x="297369" y="645423"/>
                    <a:pt x="318898" y="661035"/>
                  </a:cubicBezTo>
                  <a:cubicBezTo>
                    <a:pt x="340427" y="676647"/>
                    <a:pt x="369227" y="701396"/>
                    <a:pt x="383369" y="725874"/>
                  </a:cubicBezTo>
                  <a:cubicBezTo>
                    <a:pt x="397511" y="750352"/>
                    <a:pt x="399656" y="777914"/>
                    <a:pt x="403749" y="807902"/>
                  </a:cubicBezTo>
                  <a:cubicBezTo>
                    <a:pt x="407842" y="837890"/>
                    <a:pt x="407790" y="900254"/>
                    <a:pt x="407926" y="905804"/>
                  </a:cubicBezTo>
                  <a:cubicBezTo>
                    <a:pt x="409493" y="929369"/>
                    <a:pt x="406731" y="969445"/>
                    <a:pt x="404645" y="958352"/>
                  </a:cubicBezTo>
                  <a:cubicBezTo>
                    <a:pt x="404499" y="952381"/>
                    <a:pt x="402077" y="879472"/>
                    <a:pt x="397538" y="846043"/>
                  </a:cubicBezTo>
                  <a:cubicBezTo>
                    <a:pt x="392999" y="812614"/>
                    <a:pt x="392001" y="784873"/>
                    <a:pt x="377413" y="757780"/>
                  </a:cubicBezTo>
                  <a:cubicBezTo>
                    <a:pt x="362825" y="730687"/>
                    <a:pt x="332846" y="701037"/>
                    <a:pt x="310009" y="683484"/>
                  </a:cubicBezTo>
                  <a:cubicBezTo>
                    <a:pt x="287172" y="665931"/>
                    <a:pt x="271291" y="664041"/>
                    <a:pt x="240390" y="652462"/>
                  </a:cubicBezTo>
                  <a:cubicBezTo>
                    <a:pt x="209489" y="640883"/>
                    <a:pt x="159411" y="630324"/>
                    <a:pt x="124602" y="614011"/>
                  </a:cubicBezTo>
                  <a:cubicBezTo>
                    <a:pt x="95618" y="600321"/>
                    <a:pt x="51342" y="579493"/>
                    <a:pt x="23524" y="531867"/>
                  </a:cubicBezTo>
                  <a:cubicBezTo>
                    <a:pt x="-2547" y="486863"/>
                    <a:pt x="-508" y="441567"/>
                    <a:pt x="512" y="422196"/>
                  </a:cubicBezTo>
                  <a:cubicBezTo>
                    <a:pt x="1531" y="403699"/>
                    <a:pt x="2078" y="362656"/>
                    <a:pt x="29350" y="326507"/>
                  </a:cubicBezTo>
                  <a:cubicBezTo>
                    <a:pt x="62621" y="282406"/>
                    <a:pt x="56003" y="302038"/>
                    <a:pt x="114261" y="246256"/>
                  </a:cubicBezTo>
                  <a:cubicBezTo>
                    <a:pt x="139166" y="222516"/>
                    <a:pt x="151546" y="210573"/>
                    <a:pt x="159120" y="199795"/>
                  </a:cubicBezTo>
                  <a:cubicBezTo>
                    <a:pt x="165820" y="190328"/>
                    <a:pt x="199173" y="142993"/>
                    <a:pt x="194221" y="81967"/>
                  </a:cubicBezTo>
                  <a:cubicBezTo>
                    <a:pt x="192874" y="65036"/>
                    <a:pt x="188787" y="49679"/>
                    <a:pt x="183166" y="35955"/>
                  </a:cubicBezTo>
                  <a:lnTo>
                    <a:pt x="163871" y="0"/>
                  </a:lnTo>
                  <a:close/>
                </a:path>
              </a:pathLst>
            </a:custGeom>
            <a:solidFill>
              <a:srgbClr val="006E96"/>
            </a:solidFill>
            <a:ln w="12700">
              <a:solidFill>
                <a:srgbClr val="006E96">
                  <a:alpha val="20000"/>
                </a:srgbClr>
              </a:solidFill>
            </a:ln>
          </p:spPr>
          <p:txBody>
            <a:bodyPr wrap="square">
              <a:noAutofit/>
            </a:bodyPr>
            <a:lstStyle/>
            <a:p>
              <a:pPr defTabSz="514235">
                <a:defRPr/>
              </a:pPr>
              <a:endParaRPr lang="en-GB" sz="1350" kern="0">
                <a:solidFill>
                  <a:srgbClr val="000000"/>
                </a:solidFill>
                <a:latin typeface="Gilroy Office"/>
              </a:endParaRPr>
            </a:p>
          </p:txBody>
        </p:sp>
      </p:grpSp>
      <p:grpSp>
        <p:nvGrpSpPr>
          <p:cNvPr id="3151" name="Group 3150">
            <a:extLst>
              <a:ext uri="{FF2B5EF4-FFF2-40B4-BE49-F238E27FC236}">
                <a16:creationId xmlns:a16="http://schemas.microsoft.com/office/drawing/2014/main" id="{5EA637A2-3621-4760-9E57-AA5D9F7D8D85}"/>
              </a:ext>
            </a:extLst>
          </p:cNvPr>
          <p:cNvGrpSpPr/>
          <p:nvPr/>
        </p:nvGrpSpPr>
        <p:grpSpPr>
          <a:xfrm>
            <a:off x="1568386" y="3122552"/>
            <a:ext cx="376778" cy="180058"/>
            <a:chOff x="2262286" y="5524360"/>
            <a:chExt cx="669827" cy="320102"/>
          </a:xfrm>
        </p:grpSpPr>
        <p:sp>
          <p:nvSpPr>
            <p:cNvPr id="3152" name="Flowchart: Decision 854">
              <a:extLst>
                <a:ext uri="{FF2B5EF4-FFF2-40B4-BE49-F238E27FC236}">
                  <a16:creationId xmlns:a16="http://schemas.microsoft.com/office/drawing/2014/main" id="{99BF7DDA-2F68-4B82-80BB-D8F5EC6A020C}"/>
                </a:ext>
              </a:extLst>
            </p:cNvPr>
            <p:cNvSpPr>
              <a:spLocks noChangeAspect="1"/>
            </p:cNvSpPr>
            <p:nvPr/>
          </p:nvSpPr>
          <p:spPr>
            <a:xfrm rot="3298555">
              <a:off x="2646222" y="5558571"/>
              <a:ext cx="320102" cy="2516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53" name="Group 3152">
              <a:extLst>
                <a:ext uri="{FF2B5EF4-FFF2-40B4-BE49-F238E27FC236}">
                  <a16:creationId xmlns:a16="http://schemas.microsoft.com/office/drawing/2014/main" id="{4FAA9921-1307-471E-A214-C31EEB35FBFF}"/>
                </a:ext>
              </a:extLst>
            </p:cNvPr>
            <p:cNvGrpSpPr/>
            <p:nvPr/>
          </p:nvGrpSpPr>
          <p:grpSpPr>
            <a:xfrm>
              <a:off x="2262286" y="5526295"/>
              <a:ext cx="520850" cy="302303"/>
              <a:chOff x="8427741" y="2268825"/>
              <a:chExt cx="478116" cy="315091"/>
            </a:xfrm>
          </p:grpSpPr>
          <p:sp>
            <p:nvSpPr>
              <p:cNvPr id="3154" name="TextBox 3153">
                <a:extLst>
                  <a:ext uri="{FF2B5EF4-FFF2-40B4-BE49-F238E27FC236}">
                    <a16:creationId xmlns:a16="http://schemas.microsoft.com/office/drawing/2014/main" id="{1486FE1B-32DE-40B4-8CE5-DBFF3CBD9F86}"/>
                  </a:ext>
                </a:extLst>
              </p:cNvPr>
              <p:cNvSpPr txBox="1"/>
              <p:nvPr/>
            </p:nvSpPr>
            <p:spPr>
              <a:xfrm>
                <a:off x="8427741" y="2268825"/>
                <a:ext cx="298249" cy="315091"/>
              </a:xfrm>
              <a:prstGeom prst="rect">
                <a:avLst/>
              </a:prstGeom>
              <a:noFill/>
            </p:spPr>
            <p:txBody>
              <a:bodyPr wrap="square" lIns="0" rIns="0" rtlCol="0" anchor="ctr">
                <a:spAutoFit/>
              </a:bodyPr>
              <a:lstStyle/>
              <a:p>
                <a:pPr defTabSz="514299">
                  <a:lnSpc>
                    <a:spcPts val="563"/>
                  </a:lnSpc>
                  <a:defRPr/>
                </a:pPr>
                <a:r>
                  <a:rPr lang="en-US" sz="591" kern="0" dirty="0">
                    <a:solidFill>
                      <a:srgbClr val="000000"/>
                    </a:solidFill>
                    <a:latin typeface="Gilroy Office"/>
                    <a:ea typeface="ＭＳ Ｐゴシック" charset="-128"/>
                  </a:rPr>
                  <a:t> JAK1</a:t>
                </a:r>
              </a:p>
            </p:txBody>
          </p:sp>
          <p:cxnSp>
            <p:nvCxnSpPr>
              <p:cNvPr id="3155" name="Straight Connector 3154">
                <a:extLst>
                  <a:ext uri="{FF2B5EF4-FFF2-40B4-BE49-F238E27FC236}">
                    <a16:creationId xmlns:a16="http://schemas.microsoft.com/office/drawing/2014/main" id="{C6E00989-6972-49D3-91F0-B23980B0EB39}"/>
                  </a:ext>
                </a:extLst>
              </p:cNvPr>
              <p:cNvCxnSpPr>
                <a:cxnSpLocks/>
              </p:cNvCxnSpPr>
              <p:nvPr/>
            </p:nvCxnSpPr>
            <p:spPr>
              <a:xfrm flipH="1" flipV="1">
                <a:off x="8762647" y="2405463"/>
                <a:ext cx="143210" cy="1957"/>
              </a:xfrm>
              <a:prstGeom prst="line">
                <a:avLst/>
              </a:prstGeom>
              <a:noFill/>
              <a:ln w="12700" cap="flat" cmpd="sng" algn="ctr">
                <a:solidFill>
                  <a:srgbClr val="000000"/>
                </a:solidFill>
                <a:prstDash val="solid"/>
                <a:miter lim="800000"/>
                <a:headEnd type="oval"/>
                <a:tailEnd type="none"/>
              </a:ln>
              <a:effectLst/>
            </p:spPr>
          </p:cxnSp>
        </p:grpSp>
      </p:grpSp>
      <p:grpSp>
        <p:nvGrpSpPr>
          <p:cNvPr id="3156" name="Group 3155">
            <a:extLst>
              <a:ext uri="{FF2B5EF4-FFF2-40B4-BE49-F238E27FC236}">
                <a16:creationId xmlns:a16="http://schemas.microsoft.com/office/drawing/2014/main" id="{9679A9D0-4E4C-4763-9D1A-67F29A9EA05A}"/>
              </a:ext>
            </a:extLst>
          </p:cNvPr>
          <p:cNvGrpSpPr/>
          <p:nvPr/>
        </p:nvGrpSpPr>
        <p:grpSpPr>
          <a:xfrm>
            <a:off x="2222740" y="2590459"/>
            <a:ext cx="208379" cy="648072"/>
            <a:chOff x="1576229" y="3149682"/>
            <a:chExt cx="847363" cy="2635352"/>
          </a:xfrm>
        </p:grpSpPr>
        <p:sp>
          <p:nvSpPr>
            <p:cNvPr id="3157" name="Graphic 17">
              <a:extLst>
                <a:ext uri="{FF2B5EF4-FFF2-40B4-BE49-F238E27FC236}">
                  <a16:creationId xmlns:a16="http://schemas.microsoft.com/office/drawing/2014/main" id="{69560951-840E-450D-98BD-68BF21FF7143}"/>
                </a:ext>
              </a:extLst>
            </p:cNvPr>
            <p:cNvSpPr/>
            <p:nvPr/>
          </p:nvSpPr>
          <p:spPr>
            <a:xfrm>
              <a:off x="1576229" y="3149682"/>
              <a:ext cx="847363" cy="2635352"/>
            </a:xfrm>
            <a:custGeom>
              <a:avLst/>
              <a:gdLst>
                <a:gd name="connsiteX0" fmla="*/ 426928 w 844745"/>
                <a:gd name="connsiteY0" fmla="*/ 519846 h 2621623"/>
                <a:gd name="connsiteX1" fmla="*/ 455766 w 844745"/>
                <a:gd name="connsiteY1" fmla="*/ 424157 h 2621623"/>
                <a:gd name="connsiteX2" fmla="*/ 540677 w 844745"/>
                <a:gd name="connsiteY2" fmla="*/ 343906 h 2621623"/>
                <a:gd name="connsiteX3" fmla="*/ 585536 w 844745"/>
                <a:gd name="connsiteY3" fmla="*/ 297445 h 2621623"/>
                <a:gd name="connsiteX4" fmla="*/ 620637 w 844745"/>
                <a:gd name="connsiteY4" fmla="*/ 179617 h 2621623"/>
                <a:gd name="connsiteX5" fmla="*/ 550144 w 844745"/>
                <a:gd name="connsiteY5" fmla="*/ 55673 h 2621623"/>
                <a:gd name="connsiteX6" fmla="*/ 292642 w 844745"/>
                <a:gd name="connsiteY6" fmla="*/ 11834 h 2621623"/>
                <a:gd name="connsiteX7" fmla="*/ 286671 w 844745"/>
                <a:gd name="connsiteY7" fmla="*/ 13581 h 2621623"/>
                <a:gd name="connsiteX8" fmla="*/ 103594 w 844745"/>
                <a:gd name="connsiteY8" fmla="*/ 148449 h 2621623"/>
                <a:gd name="connsiteX9" fmla="*/ 40 w 844745"/>
                <a:gd name="connsiteY9" fmla="*/ 465957 h 2621623"/>
                <a:gd name="connsiteX10" fmla="*/ 8779 w 844745"/>
                <a:gd name="connsiteY10" fmla="*/ 573152 h 2621623"/>
                <a:gd name="connsiteX11" fmla="*/ 14168 w 844745"/>
                <a:gd name="connsiteY11" fmla="*/ 600097 h 2621623"/>
                <a:gd name="connsiteX12" fmla="*/ 192438 w 844745"/>
                <a:gd name="connsiteY12" fmla="*/ 936247 h 2621623"/>
                <a:gd name="connsiteX13" fmla="*/ 345803 w 844745"/>
                <a:gd name="connsiteY13" fmla="*/ 1046355 h 2621623"/>
                <a:gd name="connsiteX14" fmla="*/ 456931 w 844745"/>
                <a:gd name="connsiteY14" fmla="*/ 1100536 h 2621623"/>
                <a:gd name="connsiteX15" fmla="*/ 513296 w 844745"/>
                <a:gd name="connsiteY15" fmla="*/ 1137967 h 2621623"/>
                <a:gd name="connsiteX16" fmla="*/ 603013 w 844745"/>
                <a:gd name="connsiteY16" fmla="*/ 1252153 h 2621623"/>
                <a:gd name="connsiteX17" fmla="*/ 607383 w 844745"/>
                <a:gd name="connsiteY17" fmla="*/ 1280845 h 2621623"/>
                <a:gd name="connsiteX18" fmla="*/ 613209 w 844745"/>
                <a:gd name="connsiteY18" fmla="*/ 2504998 h 2621623"/>
                <a:gd name="connsiteX19" fmla="*/ 647727 w 844745"/>
                <a:gd name="connsiteY19" fmla="*/ 2602435 h 2621623"/>
                <a:gd name="connsiteX20" fmla="*/ 736134 w 844745"/>
                <a:gd name="connsiteY20" fmla="*/ 2635351 h 2621623"/>
                <a:gd name="connsiteX21" fmla="*/ 835610 w 844745"/>
                <a:gd name="connsiteY21" fmla="*/ 2504998 h 2621623"/>
                <a:gd name="connsiteX22" fmla="*/ 846679 w 844745"/>
                <a:gd name="connsiteY22" fmla="*/ 1432608 h 2621623"/>
                <a:gd name="connsiteX23" fmla="*/ 845951 w 844745"/>
                <a:gd name="connsiteY23" fmla="*/ 1046938 h 2621623"/>
                <a:gd name="connsiteX24" fmla="*/ 834590 w 844745"/>
                <a:gd name="connsiteY24" fmla="*/ 939160 h 2621623"/>
                <a:gd name="connsiteX25" fmla="*/ 808083 w 844745"/>
                <a:gd name="connsiteY25" fmla="*/ 850899 h 2621623"/>
                <a:gd name="connsiteX26" fmla="*/ 736425 w 844745"/>
                <a:gd name="connsiteY26" fmla="*/ 781134 h 2621623"/>
                <a:gd name="connsiteX27" fmla="*/ 666806 w 844745"/>
                <a:gd name="connsiteY27" fmla="*/ 750112 h 2621623"/>
                <a:gd name="connsiteX28" fmla="*/ 551018 w 844745"/>
                <a:gd name="connsiteY28" fmla="*/ 711661 h 2621623"/>
                <a:gd name="connsiteX29" fmla="*/ 449940 w 844745"/>
                <a:gd name="connsiteY29" fmla="*/ 629517 h 2621623"/>
                <a:gd name="connsiteX30" fmla="*/ 426928 w 844745"/>
                <a:gd name="connsiteY30" fmla="*/ 519846 h 2621623"/>
                <a:gd name="connsiteX0" fmla="*/ 426928 w 847363"/>
                <a:gd name="connsiteY0" fmla="*/ 519846 h 2635351"/>
                <a:gd name="connsiteX1" fmla="*/ 455766 w 847363"/>
                <a:gd name="connsiteY1" fmla="*/ 424157 h 2635351"/>
                <a:gd name="connsiteX2" fmla="*/ 540677 w 847363"/>
                <a:gd name="connsiteY2" fmla="*/ 343906 h 2635351"/>
                <a:gd name="connsiteX3" fmla="*/ 585536 w 847363"/>
                <a:gd name="connsiteY3" fmla="*/ 297445 h 2635351"/>
                <a:gd name="connsiteX4" fmla="*/ 620637 w 847363"/>
                <a:gd name="connsiteY4" fmla="*/ 179617 h 2635351"/>
                <a:gd name="connsiteX5" fmla="*/ 550144 w 847363"/>
                <a:gd name="connsiteY5" fmla="*/ 55673 h 2635351"/>
                <a:gd name="connsiteX6" fmla="*/ 292642 w 847363"/>
                <a:gd name="connsiteY6" fmla="*/ 11834 h 2635351"/>
                <a:gd name="connsiteX7" fmla="*/ 286671 w 847363"/>
                <a:gd name="connsiteY7" fmla="*/ 13581 h 2635351"/>
                <a:gd name="connsiteX8" fmla="*/ 103594 w 847363"/>
                <a:gd name="connsiteY8" fmla="*/ 148449 h 2635351"/>
                <a:gd name="connsiteX9" fmla="*/ 40 w 847363"/>
                <a:gd name="connsiteY9" fmla="*/ 465957 h 2635351"/>
                <a:gd name="connsiteX10" fmla="*/ 8779 w 847363"/>
                <a:gd name="connsiteY10" fmla="*/ 573152 h 2635351"/>
                <a:gd name="connsiteX11" fmla="*/ 14168 w 847363"/>
                <a:gd name="connsiteY11" fmla="*/ 600097 h 2635351"/>
                <a:gd name="connsiteX12" fmla="*/ 192438 w 847363"/>
                <a:gd name="connsiteY12" fmla="*/ 936247 h 2635351"/>
                <a:gd name="connsiteX13" fmla="*/ 345803 w 847363"/>
                <a:gd name="connsiteY13" fmla="*/ 1046355 h 2635351"/>
                <a:gd name="connsiteX14" fmla="*/ 456931 w 847363"/>
                <a:gd name="connsiteY14" fmla="*/ 1100536 h 2635351"/>
                <a:gd name="connsiteX15" fmla="*/ 513296 w 847363"/>
                <a:gd name="connsiteY15" fmla="*/ 1137967 h 2635351"/>
                <a:gd name="connsiteX16" fmla="*/ 603013 w 847363"/>
                <a:gd name="connsiteY16" fmla="*/ 1252153 h 2635351"/>
                <a:gd name="connsiteX17" fmla="*/ 607383 w 847363"/>
                <a:gd name="connsiteY17" fmla="*/ 1280845 h 2635351"/>
                <a:gd name="connsiteX18" fmla="*/ 613209 w 847363"/>
                <a:gd name="connsiteY18" fmla="*/ 2504998 h 2635351"/>
                <a:gd name="connsiteX19" fmla="*/ 647727 w 847363"/>
                <a:gd name="connsiteY19" fmla="*/ 2602435 h 2635351"/>
                <a:gd name="connsiteX20" fmla="*/ 736134 w 847363"/>
                <a:gd name="connsiteY20" fmla="*/ 2635351 h 2635351"/>
                <a:gd name="connsiteX21" fmla="*/ 835610 w 847363"/>
                <a:gd name="connsiteY21" fmla="*/ 2504998 h 2635351"/>
                <a:gd name="connsiteX22" fmla="*/ 846679 w 847363"/>
                <a:gd name="connsiteY22" fmla="*/ 1432608 h 2635351"/>
                <a:gd name="connsiteX23" fmla="*/ 845951 w 847363"/>
                <a:gd name="connsiteY23" fmla="*/ 1046938 h 2635351"/>
                <a:gd name="connsiteX24" fmla="*/ 834590 w 847363"/>
                <a:gd name="connsiteY24" fmla="*/ 939160 h 2635351"/>
                <a:gd name="connsiteX25" fmla="*/ 808083 w 847363"/>
                <a:gd name="connsiteY25" fmla="*/ 850899 h 2635351"/>
                <a:gd name="connsiteX26" fmla="*/ 736425 w 847363"/>
                <a:gd name="connsiteY26" fmla="*/ 781134 h 2635351"/>
                <a:gd name="connsiteX27" fmla="*/ 666806 w 847363"/>
                <a:gd name="connsiteY27" fmla="*/ 750112 h 2635351"/>
                <a:gd name="connsiteX28" fmla="*/ 551018 w 847363"/>
                <a:gd name="connsiteY28" fmla="*/ 711661 h 2635351"/>
                <a:gd name="connsiteX29" fmla="*/ 449940 w 847363"/>
                <a:gd name="connsiteY29" fmla="*/ 629517 h 2635351"/>
                <a:gd name="connsiteX30" fmla="*/ 426928 w 847363"/>
                <a:gd name="connsiteY30" fmla="*/ 519846 h 26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7363" h="2635351">
                  <a:moveTo>
                    <a:pt x="426928" y="519846"/>
                  </a:moveTo>
                  <a:cubicBezTo>
                    <a:pt x="427947" y="501349"/>
                    <a:pt x="428494" y="460306"/>
                    <a:pt x="455766" y="424157"/>
                  </a:cubicBezTo>
                  <a:cubicBezTo>
                    <a:pt x="489037" y="380056"/>
                    <a:pt x="482419" y="399688"/>
                    <a:pt x="540677" y="343906"/>
                  </a:cubicBezTo>
                  <a:cubicBezTo>
                    <a:pt x="565582" y="320166"/>
                    <a:pt x="577962" y="308223"/>
                    <a:pt x="585536" y="297445"/>
                  </a:cubicBezTo>
                  <a:cubicBezTo>
                    <a:pt x="592236" y="287978"/>
                    <a:pt x="625589" y="240643"/>
                    <a:pt x="620637" y="179617"/>
                  </a:cubicBezTo>
                  <a:cubicBezTo>
                    <a:pt x="615248" y="111892"/>
                    <a:pt x="566019" y="69364"/>
                    <a:pt x="550144" y="55673"/>
                  </a:cubicBezTo>
                  <a:cubicBezTo>
                    <a:pt x="451251" y="-29530"/>
                    <a:pt x="309683" y="7173"/>
                    <a:pt x="292642" y="11834"/>
                  </a:cubicBezTo>
                  <a:cubicBezTo>
                    <a:pt x="290021" y="12562"/>
                    <a:pt x="287982" y="13144"/>
                    <a:pt x="286671" y="13581"/>
                  </a:cubicBezTo>
                  <a:cubicBezTo>
                    <a:pt x="187923" y="42710"/>
                    <a:pt x="132578" y="112038"/>
                    <a:pt x="103594" y="148449"/>
                  </a:cubicBezTo>
                  <a:cubicBezTo>
                    <a:pt x="103594" y="148449"/>
                    <a:pt x="2662" y="275015"/>
                    <a:pt x="40" y="465957"/>
                  </a:cubicBezTo>
                  <a:cubicBezTo>
                    <a:pt x="-688" y="520137"/>
                    <a:pt x="8779" y="573152"/>
                    <a:pt x="8779" y="573152"/>
                  </a:cubicBezTo>
                  <a:cubicBezTo>
                    <a:pt x="10526" y="583202"/>
                    <a:pt x="12420" y="592086"/>
                    <a:pt x="14168" y="600097"/>
                  </a:cubicBezTo>
                  <a:cubicBezTo>
                    <a:pt x="61939" y="809098"/>
                    <a:pt x="192438" y="936247"/>
                    <a:pt x="192438" y="936247"/>
                  </a:cubicBezTo>
                  <a:cubicBezTo>
                    <a:pt x="251570" y="993777"/>
                    <a:pt x="313470" y="1028441"/>
                    <a:pt x="345803" y="1046355"/>
                  </a:cubicBezTo>
                  <a:cubicBezTo>
                    <a:pt x="364737" y="1056842"/>
                    <a:pt x="405226" y="1069950"/>
                    <a:pt x="456931" y="1100536"/>
                  </a:cubicBezTo>
                  <a:cubicBezTo>
                    <a:pt x="476156" y="1111896"/>
                    <a:pt x="492614" y="1121800"/>
                    <a:pt x="513296" y="1137967"/>
                  </a:cubicBezTo>
                  <a:cubicBezTo>
                    <a:pt x="546503" y="1163892"/>
                    <a:pt x="589468" y="1198118"/>
                    <a:pt x="603013" y="1252153"/>
                  </a:cubicBezTo>
                  <a:cubicBezTo>
                    <a:pt x="605926" y="1263805"/>
                    <a:pt x="606946" y="1273854"/>
                    <a:pt x="607383" y="1280845"/>
                  </a:cubicBezTo>
                  <a:cubicBezTo>
                    <a:pt x="607383" y="1936542"/>
                    <a:pt x="610878" y="2414698"/>
                    <a:pt x="613209" y="2504998"/>
                  </a:cubicBezTo>
                  <a:cubicBezTo>
                    <a:pt x="613646" y="2524078"/>
                    <a:pt x="615685" y="2570684"/>
                    <a:pt x="647727" y="2602435"/>
                  </a:cubicBezTo>
                  <a:cubicBezTo>
                    <a:pt x="671176" y="2625738"/>
                    <a:pt x="703655" y="2635351"/>
                    <a:pt x="736134" y="2635351"/>
                  </a:cubicBezTo>
                  <a:cubicBezTo>
                    <a:pt x="800655" y="2635351"/>
                    <a:pt x="835610" y="2591657"/>
                    <a:pt x="835610" y="2504998"/>
                  </a:cubicBezTo>
                  <a:cubicBezTo>
                    <a:pt x="839251" y="2147583"/>
                    <a:pt x="843038" y="1790023"/>
                    <a:pt x="846679" y="1432608"/>
                  </a:cubicBezTo>
                  <a:cubicBezTo>
                    <a:pt x="848135" y="1250696"/>
                    <a:pt x="846970" y="1113207"/>
                    <a:pt x="845951" y="1046938"/>
                  </a:cubicBezTo>
                  <a:cubicBezTo>
                    <a:pt x="845805" y="1040967"/>
                    <a:pt x="844931" y="996399"/>
                    <a:pt x="834590" y="939160"/>
                  </a:cubicBezTo>
                  <a:cubicBezTo>
                    <a:pt x="827308" y="898816"/>
                    <a:pt x="823084" y="876532"/>
                    <a:pt x="808083" y="850899"/>
                  </a:cubicBezTo>
                  <a:cubicBezTo>
                    <a:pt x="785653" y="812594"/>
                    <a:pt x="753611" y="792058"/>
                    <a:pt x="736425" y="781134"/>
                  </a:cubicBezTo>
                  <a:cubicBezTo>
                    <a:pt x="729725" y="776911"/>
                    <a:pt x="715306" y="768172"/>
                    <a:pt x="666806" y="750112"/>
                  </a:cubicBezTo>
                  <a:cubicBezTo>
                    <a:pt x="590925" y="721857"/>
                    <a:pt x="585827" y="727974"/>
                    <a:pt x="551018" y="711661"/>
                  </a:cubicBezTo>
                  <a:cubicBezTo>
                    <a:pt x="522034" y="697971"/>
                    <a:pt x="477758" y="677143"/>
                    <a:pt x="449940" y="629517"/>
                  </a:cubicBezTo>
                  <a:cubicBezTo>
                    <a:pt x="423869" y="584513"/>
                    <a:pt x="425908" y="539217"/>
                    <a:pt x="426928" y="519846"/>
                  </a:cubicBezTo>
                  <a:close/>
                </a:path>
              </a:pathLst>
            </a:custGeom>
            <a:gradFill>
              <a:gsLst>
                <a:gs pos="39000">
                  <a:srgbClr val="338BAB"/>
                </a:gs>
                <a:gs pos="87000">
                  <a:srgbClr val="006E96"/>
                </a:gs>
                <a:gs pos="0">
                  <a:srgbClr val="99C5D5"/>
                </a:gs>
              </a:gsLst>
              <a:lin ang="2700000" scaled="1"/>
            </a:gradFill>
            <a:ln w="12700" cap="flat" cmpd="sng" algn="ctr">
              <a:solidFill>
                <a:srgbClr val="006E96">
                  <a:alpha val="20000"/>
                </a:srgbClr>
              </a:solidFill>
              <a:prstDash val="solid"/>
              <a:miter lim="800000"/>
            </a:ln>
            <a:effectLst/>
          </p:spPr>
          <p:txBody>
            <a:bodyPr wrap="square" rtlCol="0" anchor="ctr">
              <a:noAutofit/>
            </a:bodyPr>
            <a:lstStyle/>
            <a:p>
              <a:pPr algn="ctr" defTabSz="514299">
                <a:defRPr/>
              </a:pPr>
              <a:endParaRPr lang="en-GB" sz="788" kern="0">
                <a:solidFill>
                  <a:srgbClr val="FFFFFF"/>
                </a:solidFill>
                <a:latin typeface="Gilroy Office"/>
              </a:endParaRPr>
            </a:p>
          </p:txBody>
        </p:sp>
        <p:sp>
          <p:nvSpPr>
            <p:cNvPr id="3158" name="Freeform: Shape 3157">
              <a:extLst>
                <a:ext uri="{FF2B5EF4-FFF2-40B4-BE49-F238E27FC236}">
                  <a16:creationId xmlns:a16="http://schemas.microsoft.com/office/drawing/2014/main" id="{0AA14BDC-B1C7-4A58-B68A-3EA0690732EA}"/>
                </a:ext>
              </a:extLst>
            </p:cNvPr>
            <p:cNvSpPr/>
            <p:nvPr/>
          </p:nvSpPr>
          <p:spPr>
            <a:xfrm>
              <a:off x="1960854" y="3233204"/>
              <a:ext cx="457166" cy="1009228"/>
            </a:xfrm>
            <a:custGeom>
              <a:avLst/>
              <a:gdLst>
                <a:gd name="connsiteX0" fmla="*/ 168125 w 422003"/>
                <a:gd name="connsiteY0" fmla="*/ 0 h 2257947"/>
                <a:gd name="connsiteX1" fmla="*/ 182183 w 422003"/>
                <a:gd name="connsiteY1" fmla="*/ 16503 h 2257947"/>
                <a:gd name="connsiteX2" fmla="*/ 211286 w 422003"/>
                <a:gd name="connsiteY2" fmla="*/ 92931 h 2257947"/>
                <a:gd name="connsiteX3" fmla="*/ 178664 w 422003"/>
                <a:gd name="connsiteY3" fmla="*/ 202438 h 2257947"/>
                <a:gd name="connsiteX4" fmla="*/ 136972 w 422003"/>
                <a:gd name="connsiteY4" fmla="*/ 245619 h 2257947"/>
                <a:gd name="connsiteX5" fmla="*/ 58057 w 422003"/>
                <a:gd name="connsiteY5" fmla="*/ 320203 h 2257947"/>
                <a:gd name="connsiteX6" fmla="*/ 31255 w 422003"/>
                <a:gd name="connsiteY6" fmla="*/ 409135 h 2257947"/>
                <a:gd name="connsiteX7" fmla="*/ 52642 w 422003"/>
                <a:gd name="connsiteY7" fmla="*/ 511061 h 2257947"/>
                <a:gd name="connsiteX8" fmla="*/ 146583 w 422003"/>
                <a:gd name="connsiteY8" fmla="*/ 587405 h 2257947"/>
                <a:gd name="connsiteX9" fmla="*/ 254195 w 422003"/>
                <a:gd name="connsiteY9" fmla="*/ 623141 h 2257947"/>
                <a:gd name="connsiteX10" fmla="*/ 318898 w 422003"/>
                <a:gd name="connsiteY10" fmla="*/ 651972 h 2257947"/>
                <a:gd name="connsiteX11" fmla="*/ 385496 w 422003"/>
                <a:gd name="connsiteY11" fmla="*/ 716811 h 2257947"/>
                <a:gd name="connsiteX12" fmla="*/ 410131 w 422003"/>
                <a:gd name="connsiteY12" fmla="*/ 798839 h 2257947"/>
                <a:gd name="connsiteX13" fmla="*/ 420690 w 422003"/>
                <a:gd name="connsiteY13" fmla="*/ 899007 h 2257947"/>
                <a:gd name="connsiteX14" fmla="*/ 421366 w 422003"/>
                <a:gd name="connsiteY14" fmla="*/ 1257443 h 2257947"/>
                <a:gd name="connsiteX15" fmla="*/ 411079 w 422003"/>
                <a:gd name="connsiteY15" fmla="*/ 2254107 h 2257947"/>
                <a:gd name="connsiteX16" fmla="*/ 410643 w 422003"/>
                <a:gd name="connsiteY16" fmla="*/ 2257947 h 2257947"/>
                <a:gd name="connsiteX17" fmla="*/ 420263 w 422003"/>
                <a:gd name="connsiteY17" fmla="*/ 1325896 h 2257947"/>
                <a:gd name="connsiteX18" fmla="*/ 419535 w 422003"/>
                <a:gd name="connsiteY18" fmla="*/ 940226 h 2257947"/>
                <a:gd name="connsiteX19" fmla="*/ 408174 w 422003"/>
                <a:gd name="connsiteY19" fmla="*/ 832448 h 2257947"/>
                <a:gd name="connsiteX20" fmla="*/ 381667 w 422003"/>
                <a:gd name="connsiteY20" fmla="*/ 744186 h 2257947"/>
                <a:gd name="connsiteX21" fmla="*/ 310009 w 422003"/>
                <a:gd name="connsiteY21" fmla="*/ 674421 h 2257947"/>
                <a:gd name="connsiteX22" fmla="*/ 240390 w 422003"/>
                <a:gd name="connsiteY22" fmla="*/ 643399 h 2257947"/>
                <a:gd name="connsiteX23" fmla="*/ 124602 w 422003"/>
                <a:gd name="connsiteY23" fmla="*/ 604948 h 2257947"/>
                <a:gd name="connsiteX24" fmla="*/ 23524 w 422003"/>
                <a:gd name="connsiteY24" fmla="*/ 522804 h 2257947"/>
                <a:gd name="connsiteX25" fmla="*/ 512 w 422003"/>
                <a:gd name="connsiteY25" fmla="*/ 413133 h 2257947"/>
                <a:gd name="connsiteX26" fmla="*/ 29350 w 422003"/>
                <a:gd name="connsiteY26" fmla="*/ 317444 h 2257947"/>
                <a:gd name="connsiteX27" fmla="*/ 114261 w 422003"/>
                <a:gd name="connsiteY27" fmla="*/ 237193 h 2257947"/>
                <a:gd name="connsiteX28" fmla="*/ 159120 w 422003"/>
                <a:gd name="connsiteY28" fmla="*/ 190732 h 2257947"/>
                <a:gd name="connsiteX29" fmla="*/ 194221 w 422003"/>
                <a:gd name="connsiteY29" fmla="*/ 72904 h 2257947"/>
                <a:gd name="connsiteX30" fmla="*/ 183166 w 422003"/>
                <a:gd name="connsiteY30" fmla="*/ 26892 h 2257947"/>
                <a:gd name="connsiteX31" fmla="*/ 168125 w 422003"/>
                <a:gd name="connsiteY31" fmla="*/ 0 h 2257947"/>
                <a:gd name="connsiteX0" fmla="*/ 168125 w 422003"/>
                <a:gd name="connsiteY0" fmla="*/ 0 h 2254240"/>
                <a:gd name="connsiteX1" fmla="*/ 182183 w 422003"/>
                <a:gd name="connsiteY1" fmla="*/ 16503 h 2254240"/>
                <a:gd name="connsiteX2" fmla="*/ 211286 w 422003"/>
                <a:gd name="connsiteY2" fmla="*/ 92931 h 2254240"/>
                <a:gd name="connsiteX3" fmla="*/ 178664 w 422003"/>
                <a:gd name="connsiteY3" fmla="*/ 202438 h 2254240"/>
                <a:gd name="connsiteX4" fmla="*/ 136972 w 422003"/>
                <a:gd name="connsiteY4" fmla="*/ 245619 h 2254240"/>
                <a:gd name="connsiteX5" fmla="*/ 58057 w 422003"/>
                <a:gd name="connsiteY5" fmla="*/ 320203 h 2254240"/>
                <a:gd name="connsiteX6" fmla="*/ 31255 w 422003"/>
                <a:gd name="connsiteY6" fmla="*/ 409135 h 2254240"/>
                <a:gd name="connsiteX7" fmla="*/ 52642 w 422003"/>
                <a:gd name="connsiteY7" fmla="*/ 511061 h 2254240"/>
                <a:gd name="connsiteX8" fmla="*/ 146583 w 422003"/>
                <a:gd name="connsiteY8" fmla="*/ 587405 h 2254240"/>
                <a:gd name="connsiteX9" fmla="*/ 254195 w 422003"/>
                <a:gd name="connsiteY9" fmla="*/ 623141 h 2254240"/>
                <a:gd name="connsiteX10" fmla="*/ 318898 w 422003"/>
                <a:gd name="connsiteY10" fmla="*/ 651972 h 2254240"/>
                <a:gd name="connsiteX11" fmla="*/ 385496 w 422003"/>
                <a:gd name="connsiteY11" fmla="*/ 716811 h 2254240"/>
                <a:gd name="connsiteX12" fmla="*/ 410131 w 422003"/>
                <a:gd name="connsiteY12" fmla="*/ 798839 h 2254240"/>
                <a:gd name="connsiteX13" fmla="*/ 420690 w 422003"/>
                <a:gd name="connsiteY13" fmla="*/ 899007 h 2254240"/>
                <a:gd name="connsiteX14" fmla="*/ 421366 w 422003"/>
                <a:gd name="connsiteY14" fmla="*/ 1257443 h 2254240"/>
                <a:gd name="connsiteX15" fmla="*/ 411079 w 422003"/>
                <a:gd name="connsiteY15" fmla="*/ 2254107 h 2254240"/>
                <a:gd name="connsiteX16" fmla="*/ 420263 w 422003"/>
                <a:gd name="connsiteY16" fmla="*/ 1325896 h 2254240"/>
                <a:gd name="connsiteX17" fmla="*/ 419535 w 422003"/>
                <a:gd name="connsiteY17" fmla="*/ 940226 h 2254240"/>
                <a:gd name="connsiteX18" fmla="*/ 408174 w 422003"/>
                <a:gd name="connsiteY18" fmla="*/ 832448 h 2254240"/>
                <a:gd name="connsiteX19" fmla="*/ 381667 w 422003"/>
                <a:gd name="connsiteY19" fmla="*/ 744186 h 2254240"/>
                <a:gd name="connsiteX20" fmla="*/ 310009 w 422003"/>
                <a:gd name="connsiteY20" fmla="*/ 674421 h 2254240"/>
                <a:gd name="connsiteX21" fmla="*/ 240390 w 422003"/>
                <a:gd name="connsiteY21" fmla="*/ 643399 h 2254240"/>
                <a:gd name="connsiteX22" fmla="*/ 124602 w 422003"/>
                <a:gd name="connsiteY22" fmla="*/ 604948 h 2254240"/>
                <a:gd name="connsiteX23" fmla="*/ 23524 w 422003"/>
                <a:gd name="connsiteY23" fmla="*/ 522804 h 2254240"/>
                <a:gd name="connsiteX24" fmla="*/ 512 w 422003"/>
                <a:gd name="connsiteY24" fmla="*/ 413133 h 2254240"/>
                <a:gd name="connsiteX25" fmla="*/ 29350 w 422003"/>
                <a:gd name="connsiteY25" fmla="*/ 317444 h 2254240"/>
                <a:gd name="connsiteX26" fmla="*/ 114261 w 422003"/>
                <a:gd name="connsiteY26" fmla="*/ 237193 h 2254240"/>
                <a:gd name="connsiteX27" fmla="*/ 159120 w 422003"/>
                <a:gd name="connsiteY27" fmla="*/ 190732 h 2254240"/>
                <a:gd name="connsiteX28" fmla="*/ 194221 w 422003"/>
                <a:gd name="connsiteY28" fmla="*/ 72904 h 2254240"/>
                <a:gd name="connsiteX29" fmla="*/ 183166 w 422003"/>
                <a:gd name="connsiteY29" fmla="*/ 26892 h 2254240"/>
                <a:gd name="connsiteX30" fmla="*/ 168125 w 422003"/>
                <a:gd name="connsiteY30" fmla="*/ 0 h 2254240"/>
                <a:gd name="connsiteX0" fmla="*/ 168125 w 422003"/>
                <a:gd name="connsiteY0" fmla="*/ 0 h 1347895"/>
                <a:gd name="connsiteX1" fmla="*/ 182183 w 422003"/>
                <a:gd name="connsiteY1" fmla="*/ 16503 h 1347895"/>
                <a:gd name="connsiteX2" fmla="*/ 211286 w 422003"/>
                <a:gd name="connsiteY2" fmla="*/ 92931 h 1347895"/>
                <a:gd name="connsiteX3" fmla="*/ 178664 w 422003"/>
                <a:gd name="connsiteY3" fmla="*/ 202438 h 1347895"/>
                <a:gd name="connsiteX4" fmla="*/ 136972 w 422003"/>
                <a:gd name="connsiteY4" fmla="*/ 245619 h 1347895"/>
                <a:gd name="connsiteX5" fmla="*/ 58057 w 422003"/>
                <a:gd name="connsiteY5" fmla="*/ 320203 h 1347895"/>
                <a:gd name="connsiteX6" fmla="*/ 31255 w 422003"/>
                <a:gd name="connsiteY6" fmla="*/ 409135 h 1347895"/>
                <a:gd name="connsiteX7" fmla="*/ 52642 w 422003"/>
                <a:gd name="connsiteY7" fmla="*/ 511061 h 1347895"/>
                <a:gd name="connsiteX8" fmla="*/ 146583 w 422003"/>
                <a:gd name="connsiteY8" fmla="*/ 587405 h 1347895"/>
                <a:gd name="connsiteX9" fmla="*/ 254195 w 422003"/>
                <a:gd name="connsiteY9" fmla="*/ 623141 h 1347895"/>
                <a:gd name="connsiteX10" fmla="*/ 318898 w 422003"/>
                <a:gd name="connsiteY10" fmla="*/ 651972 h 1347895"/>
                <a:gd name="connsiteX11" fmla="*/ 385496 w 422003"/>
                <a:gd name="connsiteY11" fmla="*/ 716811 h 1347895"/>
                <a:gd name="connsiteX12" fmla="*/ 410131 w 422003"/>
                <a:gd name="connsiteY12" fmla="*/ 798839 h 1347895"/>
                <a:gd name="connsiteX13" fmla="*/ 420690 w 422003"/>
                <a:gd name="connsiteY13" fmla="*/ 899007 h 1347895"/>
                <a:gd name="connsiteX14" fmla="*/ 421366 w 422003"/>
                <a:gd name="connsiteY14" fmla="*/ 1257443 h 1347895"/>
                <a:gd name="connsiteX15" fmla="*/ 420263 w 422003"/>
                <a:gd name="connsiteY15" fmla="*/ 1325896 h 1347895"/>
                <a:gd name="connsiteX16" fmla="*/ 419535 w 422003"/>
                <a:gd name="connsiteY16" fmla="*/ 940226 h 1347895"/>
                <a:gd name="connsiteX17" fmla="*/ 408174 w 422003"/>
                <a:gd name="connsiteY17" fmla="*/ 832448 h 1347895"/>
                <a:gd name="connsiteX18" fmla="*/ 381667 w 422003"/>
                <a:gd name="connsiteY18" fmla="*/ 744186 h 1347895"/>
                <a:gd name="connsiteX19" fmla="*/ 310009 w 422003"/>
                <a:gd name="connsiteY19" fmla="*/ 674421 h 1347895"/>
                <a:gd name="connsiteX20" fmla="*/ 240390 w 422003"/>
                <a:gd name="connsiteY20" fmla="*/ 643399 h 1347895"/>
                <a:gd name="connsiteX21" fmla="*/ 124602 w 422003"/>
                <a:gd name="connsiteY21" fmla="*/ 604948 h 1347895"/>
                <a:gd name="connsiteX22" fmla="*/ 23524 w 422003"/>
                <a:gd name="connsiteY22" fmla="*/ 522804 h 1347895"/>
                <a:gd name="connsiteX23" fmla="*/ 512 w 422003"/>
                <a:gd name="connsiteY23" fmla="*/ 413133 h 1347895"/>
                <a:gd name="connsiteX24" fmla="*/ 29350 w 422003"/>
                <a:gd name="connsiteY24" fmla="*/ 317444 h 1347895"/>
                <a:gd name="connsiteX25" fmla="*/ 114261 w 422003"/>
                <a:gd name="connsiteY25" fmla="*/ 237193 h 1347895"/>
                <a:gd name="connsiteX26" fmla="*/ 159120 w 422003"/>
                <a:gd name="connsiteY26" fmla="*/ 190732 h 1347895"/>
                <a:gd name="connsiteX27" fmla="*/ 194221 w 422003"/>
                <a:gd name="connsiteY27" fmla="*/ 72904 h 1347895"/>
                <a:gd name="connsiteX28" fmla="*/ 183166 w 422003"/>
                <a:gd name="connsiteY28" fmla="*/ 26892 h 1347895"/>
                <a:gd name="connsiteX29" fmla="*/ 168125 w 422003"/>
                <a:gd name="connsiteY29" fmla="*/ 0 h 1347895"/>
                <a:gd name="connsiteX0" fmla="*/ 168125 w 422003"/>
                <a:gd name="connsiteY0" fmla="*/ 0 h 1257580"/>
                <a:gd name="connsiteX1" fmla="*/ 182183 w 422003"/>
                <a:gd name="connsiteY1" fmla="*/ 16503 h 1257580"/>
                <a:gd name="connsiteX2" fmla="*/ 211286 w 422003"/>
                <a:gd name="connsiteY2" fmla="*/ 92931 h 1257580"/>
                <a:gd name="connsiteX3" fmla="*/ 178664 w 422003"/>
                <a:gd name="connsiteY3" fmla="*/ 202438 h 1257580"/>
                <a:gd name="connsiteX4" fmla="*/ 136972 w 422003"/>
                <a:gd name="connsiteY4" fmla="*/ 245619 h 1257580"/>
                <a:gd name="connsiteX5" fmla="*/ 58057 w 422003"/>
                <a:gd name="connsiteY5" fmla="*/ 320203 h 1257580"/>
                <a:gd name="connsiteX6" fmla="*/ 31255 w 422003"/>
                <a:gd name="connsiteY6" fmla="*/ 409135 h 1257580"/>
                <a:gd name="connsiteX7" fmla="*/ 52642 w 422003"/>
                <a:gd name="connsiteY7" fmla="*/ 511061 h 1257580"/>
                <a:gd name="connsiteX8" fmla="*/ 146583 w 422003"/>
                <a:gd name="connsiteY8" fmla="*/ 587405 h 1257580"/>
                <a:gd name="connsiteX9" fmla="*/ 254195 w 422003"/>
                <a:gd name="connsiteY9" fmla="*/ 623141 h 1257580"/>
                <a:gd name="connsiteX10" fmla="*/ 318898 w 422003"/>
                <a:gd name="connsiteY10" fmla="*/ 651972 h 1257580"/>
                <a:gd name="connsiteX11" fmla="*/ 385496 w 422003"/>
                <a:gd name="connsiteY11" fmla="*/ 716811 h 1257580"/>
                <a:gd name="connsiteX12" fmla="*/ 410131 w 422003"/>
                <a:gd name="connsiteY12" fmla="*/ 798839 h 1257580"/>
                <a:gd name="connsiteX13" fmla="*/ 420690 w 422003"/>
                <a:gd name="connsiteY13" fmla="*/ 899007 h 1257580"/>
                <a:gd name="connsiteX14" fmla="*/ 421366 w 422003"/>
                <a:gd name="connsiteY14" fmla="*/ 1257443 h 1257580"/>
                <a:gd name="connsiteX15" fmla="*/ 419535 w 422003"/>
                <a:gd name="connsiteY15" fmla="*/ 940226 h 1257580"/>
                <a:gd name="connsiteX16" fmla="*/ 408174 w 422003"/>
                <a:gd name="connsiteY16" fmla="*/ 832448 h 1257580"/>
                <a:gd name="connsiteX17" fmla="*/ 381667 w 422003"/>
                <a:gd name="connsiteY17" fmla="*/ 744186 h 1257580"/>
                <a:gd name="connsiteX18" fmla="*/ 310009 w 422003"/>
                <a:gd name="connsiteY18" fmla="*/ 674421 h 1257580"/>
                <a:gd name="connsiteX19" fmla="*/ 240390 w 422003"/>
                <a:gd name="connsiteY19" fmla="*/ 643399 h 1257580"/>
                <a:gd name="connsiteX20" fmla="*/ 124602 w 422003"/>
                <a:gd name="connsiteY20" fmla="*/ 604948 h 1257580"/>
                <a:gd name="connsiteX21" fmla="*/ 23524 w 422003"/>
                <a:gd name="connsiteY21" fmla="*/ 522804 h 1257580"/>
                <a:gd name="connsiteX22" fmla="*/ 512 w 422003"/>
                <a:gd name="connsiteY22" fmla="*/ 413133 h 1257580"/>
                <a:gd name="connsiteX23" fmla="*/ 29350 w 422003"/>
                <a:gd name="connsiteY23" fmla="*/ 317444 h 1257580"/>
                <a:gd name="connsiteX24" fmla="*/ 114261 w 422003"/>
                <a:gd name="connsiteY24" fmla="*/ 237193 h 1257580"/>
                <a:gd name="connsiteX25" fmla="*/ 159120 w 422003"/>
                <a:gd name="connsiteY25" fmla="*/ 190732 h 1257580"/>
                <a:gd name="connsiteX26" fmla="*/ 194221 w 422003"/>
                <a:gd name="connsiteY26" fmla="*/ 72904 h 1257580"/>
                <a:gd name="connsiteX27" fmla="*/ 183166 w 422003"/>
                <a:gd name="connsiteY27" fmla="*/ 26892 h 1257580"/>
                <a:gd name="connsiteX28" fmla="*/ 168125 w 422003"/>
                <a:gd name="connsiteY28" fmla="*/ 0 h 1257580"/>
                <a:gd name="connsiteX0" fmla="*/ 168125 w 421563"/>
                <a:gd name="connsiteY0" fmla="*/ 0 h 942681"/>
                <a:gd name="connsiteX1" fmla="*/ 182183 w 421563"/>
                <a:gd name="connsiteY1" fmla="*/ 16503 h 942681"/>
                <a:gd name="connsiteX2" fmla="*/ 211286 w 421563"/>
                <a:gd name="connsiteY2" fmla="*/ 92931 h 942681"/>
                <a:gd name="connsiteX3" fmla="*/ 178664 w 421563"/>
                <a:gd name="connsiteY3" fmla="*/ 202438 h 942681"/>
                <a:gd name="connsiteX4" fmla="*/ 136972 w 421563"/>
                <a:gd name="connsiteY4" fmla="*/ 245619 h 942681"/>
                <a:gd name="connsiteX5" fmla="*/ 58057 w 421563"/>
                <a:gd name="connsiteY5" fmla="*/ 320203 h 942681"/>
                <a:gd name="connsiteX6" fmla="*/ 31255 w 421563"/>
                <a:gd name="connsiteY6" fmla="*/ 409135 h 942681"/>
                <a:gd name="connsiteX7" fmla="*/ 52642 w 421563"/>
                <a:gd name="connsiteY7" fmla="*/ 511061 h 942681"/>
                <a:gd name="connsiteX8" fmla="*/ 146583 w 421563"/>
                <a:gd name="connsiteY8" fmla="*/ 587405 h 942681"/>
                <a:gd name="connsiteX9" fmla="*/ 254195 w 421563"/>
                <a:gd name="connsiteY9" fmla="*/ 623141 h 942681"/>
                <a:gd name="connsiteX10" fmla="*/ 318898 w 421563"/>
                <a:gd name="connsiteY10" fmla="*/ 651972 h 942681"/>
                <a:gd name="connsiteX11" fmla="*/ 385496 w 421563"/>
                <a:gd name="connsiteY11" fmla="*/ 716811 h 942681"/>
                <a:gd name="connsiteX12" fmla="*/ 410131 w 421563"/>
                <a:gd name="connsiteY12" fmla="*/ 798839 h 942681"/>
                <a:gd name="connsiteX13" fmla="*/ 420690 w 421563"/>
                <a:gd name="connsiteY13" fmla="*/ 899007 h 942681"/>
                <a:gd name="connsiteX14" fmla="*/ 419535 w 421563"/>
                <a:gd name="connsiteY14" fmla="*/ 940226 h 942681"/>
                <a:gd name="connsiteX15" fmla="*/ 408174 w 421563"/>
                <a:gd name="connsiteY15" fmla="*/ 832448 h 942681"/>
                <a:gd name="connsiteX16" fmla="*/ 381667 w 421563"/>
                <a:gd name="connsiteY16" fmla="*/ 744186 h 942681"/>
                <a:gd name="connsiteX17" fmla="*/ 310009 w 421563"/>
                <a:gd name="connsiteY17" fmla="*/ 674421 h 942681"/>
                <a:gd name="connsiteX18" fmla="*/ 240390 w 421563"/>
                <a:gd name="connsiteY18" fmla="*/ 643399 h 942681"/>
                <a:gd name="connsiteX19" fmla="*/ 124602 w 421563"/>
                <a:gd name="connsiteY19" fmla="*/ 604948 h 942681"/>
                <a:gd name="connsiteX20" fmla="*/ 23524 w 421563"/>
                <a:gd name="connsiteY20" fmla="*/ 522804 h 942681"/>
                <a:gd name="connsiteX21" fmla="*/ 512 w 421563"/>
                <a:gd name="connsiteY21" fmla="*/ 413133 h 942681"/>
                <a:gd name="connsiteX22" fmla="*/ 29350 w 421563"/>
                <a:gd name="connsiteY22" fmla="*/ 317444 h 942681"/>
                <a:gd name="connsiteX23" fmla="*/ 114261 w 421563"/>
                <a:gd name="connsiteY23" fmla="*/ 237193 h 942681"/>
                <a:gd name="connsiteX24" fmla="*/ 159120 w 421563"/>
                <a:gd name="connsiteY24" fmla="*/ 190732 h 942681"/>
                <a:gd name="connsiteX25" fmla="*/ 194221 w 421563"/>
                <a:gd name="connsiteY25" fmla="*/ 72904 h 942681"/>
                <a:gd name="connsiteX26" fmla="*/ 183166 w 421563"/>
                <a:gd name="connsiteY26" fmla="*/ 26892 h 942681"/>
                <a:gd name="connsiteX27" fmla="*/ 168125 w 421563"/>
                <a:gd name="connsiteY27" fmla="*/ 0 h 942681"/>
                <a:gd name="connsiteX0" fmla="*/ 168125 w 420817"/>
                <a:gd name="connsiteY0" fmla="*/ 0 h 946957"/>
                <a:gd name="connsiteX1" fmla="*/ 182183 w 420817"/>
                <a:gd name="connsiteY1" fmla="*/ 16503 h 946957"/>
                <a:gd name="connsiteX2" fmla="*/ 211286 w 420817"/>
                <a:gd name="connsiteY2" fmla="*/ 92931 h 946957"/>
                <a:gd name="connsiteX3" fmla="*/ 178664 w 420817"/>
                <a:gd name="connsiteY3" fmla="*/ 202438 h 946957"/>
                <a:gd name="connsiteX4" fmla="*/ 136972 w 420817"/>
                <a:gd name="connsiteY4" fmla="*/ 245619 h 946957"/>
                <a:gd name="connsiteX5" fmla="*/ 58057 w 420817"/>
                <a:gd name="connsiteY5" fmla="*/ 320203 h 946957"/>
                <a:gd name="connsiteX6" fmla="*/ 31255 w 420817"/>
                <a:gd name="connsiteY6" fmla="*/ 409135 h 946957"/>
                <a:gd name="connsiteX7" fmla="*/ 52642 w 420817"/>
                <a:gd name="connsiteY7" fmla="*/ 511061 h 946957"/>
                <a:gd name="connsiteX8" fmla="*/ 146583 w 420817"/>
                <a:gd name="connsiteY8" fmla="*/ 587405 h 946957"/>
                <a:gd name="connsiteX9" fmla="*/ 254195 w 420817"/>
                <a:gd name="connsiteY9" fmla="*/ 623141 h 946957"/>
                <a:gd name="connsiteX10" fmla="*/ 318898 w 420817"/>
                <a:gd name="connsiteY10" fmla="*/ 651972 h 946957"/>
                <a:gd name="connsiteX11" fmla="*/ 385496 w 420817"/>
                <a:gd name="connsiteY11" fmla="*/ 716811 h 946957"/>
                <a:gd name="connsiteX12" fmla="*/ 410131 w 420817"/>
                <a:gd name="connsiteY12" fmla="*/ 798839 h 946957"/>
                <a:gd name="connsiteX13" fmla="*/ 420690 w 420817"/>
                <a:gd name="connsiteY13" fmla="*/ 899007 h 946957"/>
                <a:gd name="connsiteX14" fmla="*/ 406772 w 420817"/>
                <a:gd name="connsiteY14" fmla="*/ 944758 h 946957"/>
                <a:gd name="connsiteX15" fmla="*/ 408174 w 420817"/>
                <a:gd name="connsiteY15" fmla="*/ 832448 h 946957"/>
                <a:gd name="connsiteX16" fmla="*/ 381667 w 420817"/>
                <a:gd name="connsiteY16" fmla="*/ 744186 h 946957"/>
                <a:gd name="connsiteX17" fmla="*/ 310009 w 420817"/>
                <a:gd name="connsiteY17" fmla="*/ 674421 h 946957"/>
                <a:gd name="connsiteX18" fmla="*/ 240390 w 420817"/>
                <a:gd name="connsiteY18" fmla="*/ 643399 h 946957"/>
                <a:gd name="connsiteX19" fmla="*/ 124602 w 420817"/>
                <a:gd name="connsiteY19" fmla="*/ 604948 h 946957"/>
                <a:gd name="connsiteX20" fmla="*/ 23524 w 420817"/>
                <a:gd name="connsiteY20" fmla="*/ 522804 h 946957"/>
                <a:gd name="connsiteX21" fmla="*/ 512 w 420817"/>
                <a:gd name="connsiteY21" fmla="*/ 413133 h 946957"/>
                <a:gd name="connsiteX22" fmla="*/ 29350 w 420817"/>
                <a:gd name="connsiteY22" fmla="*/ 317444 h 946957"/>
                <a:gd name="connsiteX23" fmla="*/ 114261 w 420817"/>
                <a:gd name="connsiteY23" fmla="*/ 237193 h 946957"/>
                <a:gd name="connsiteX24" fmla="*/ 159120 w 420817"/>
                <a:gd name="connsiteY24" fmla="*/ 190732 h 946957"/>
                <a:gd name="connsiteX25" fmla="*/ 194221 w 420817"/>
                <a:gd name="connsiteY25" fmla="*/ 72904 h 946957"/>
                <a:gd name="connsiteX26" fmla="*/ 183166 w 420817"/>
                <a:gd name="connsiteY26" fmla="*/ 26892 h 946957"/>
                <a:gd name="connsiteX27" fmla="*/ 168125 w 420817"/>
                <a:gd name="connsiteY27" fmla="*/ 0 h 946957"/>
                <a:gd name="connsiteX0" fmla="*/ 168125 w 420817"/>
                <a:gd name="connsiteY0" fmla="*/ 0 h 946957"/>
                <a:gd name="connsiteX1" fmla="*/ 182183 w 420817"/>
                <a:gd name="connsiteY1" fmla="*/ 16503 h 946957"/>
                <a:gd name="connsiteX2" fmla="*/ 211286 w 420817"/>
                <a:gd name="connsiteY2" fmla="*/ 92931 h 946957"/>
                <a:gd name="connsiteX3" fmla="*/ 178664 w 420817"/>
                <a:gd name="connsiteY3" fmla="*/ 202438 h 946957"/>
                <a:gd name="connsiteX4" fmla="*/ 136972 w 420817"/>
                <a:gd name="connsiteY4" fmla="*/ 245619 h 946957"/>
                <a:gd name="connsiteX5" fmla="*/ 58057 w 420817"/>
                <a:gd name="connsiteY5" fmla="*/ 320203 h 946957"/>
                <a:gd name="connsiteX6" fmla="*/ 31255 w 420817"/>
                <a:gd name="connsiteY6" fmla="*/ 409135 h 946957"/>
                <a:gd name="connsiteX7" fmla="*/ 52642 w 420817"/>
                <a:gd name="connsiteY7" fmla="*/ 511061 h 946957"/>
                <a:gd name="connsiteX8" fmla="*/ 146583 w 420817"/>
                <a:gd name="connsiteY8" fmla="*/ 587405 h 946957"/>
                <a:gd name="connsiteX9" fmla="*/ 254195 w 420817"/>
                <a:gd name="connsiteY9" fmla="*/ 623141 h 946957"/>
                <a:gd name="connsiteX10" fmla="*/ 318898 w 420817"/>
                <a:gd name="connsiteY10" fmla="*/ 651972 h 946957"/>
                <a:gd name="connsiteX11" fmla="*/ 385496 w 420817"/>
                <a:gd name="connsiteY11" fmla="*/ 716811 h 946957"/>
                <a:gd name="connsiteX12" fmla="*/ 410131 w 420817"/>
                <a:gd name="connsiteY12" fmla="*/ 798839 h 946957"/>
                <a:gd name="connsiteX13" fmla="*/ 420690 w 420817"/>
                <a:gd name="connsiteY13" fmla="*/ 899007 h 946957"/>
                <a:gd name="connsiteX14" fmla="*/ 406772 w 420817"/>
                <a:gd name="connsiteY14" fmla="*/ 944758 h 946957"/>
                <a:gd name="connsiteX15" fmla="*/ 401792 w 420817"/>
                <a:gd name="connsiteY15" fmla="*/ 834714 h 946957"/>
                <a:gd name="connsiteX16" fmla="*/ 381667 w 420817"/>
                <a:gd name="connsiteY16" fmla="*/ 744186 h 946957"/>
                <a:gd name="connsiteX17" fmla="*/ 310009 w 420817"/>
                <a:gd name="connsiteY17" fmla="*/ 674421 h 946957"/>
                <a:gd name="connsiteX18" fmla="*/ 240390 w 420817"/>
                <a:gd name="connsiteY18" fmla="*/ 643399 h 946957"/>
                <a:gd name="connsiteX19" fmla="*/ 124602 w 420817"/>
                <a:gd name="connsiteY19" fmla="*/ 604948 h 946957"/>
                <a:gd name="connsiteX20" fmla="*/ 23524 w 420817"/>
                <a:gd name="connsiteY20" fmla="*/ 522804 h 946957"/>
                <a:gd name="connsiteX21" fmla="*/ 512 w 420817"/>
                <a:gd name="connsiteY21" fmla="*/ 413133 h 946957"/>
                <a:gd name="connsiteX22" fmla="*/ 29350 w 420817"/>
                <a:gd name="connsiteY22" fmla="*/ 317444 h 946957"/>
                <a:gd name="connsiteX23" fmla="*/ 114261 w 420817"/>
                <a:gd name="connsiteY23" fmla="*/ 237193 h 946957"/>
                <a:gd name="connsiteX24" fmla="*/ 159120 w 420817"/>
                <a:gd name="connsiteY24" fmla="*/ 190732 h 946957"/>
                <a:gd name="connsiteX25" fmla="*/ 194221 w 420817"/>
                <a:gd name="connsiteY25" fmla="*/ 72904 h 946957"/>
                <a:gd name="connsiteX26" fmla="*/ 183166 w 420817"/>
                <a:gd name="connsiteY26" fmla="*/ 26892 h 946957"/>
                <a:gd name="connsiteX27" fmla="*/ 168125 w 420817"/>
                <a:gd name="connsiteY27" fmla="*/ 0 h 946957"/>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401792 w 412777"/>
                <a:gd name="connsiteY15" fmla="*/ 834714 h 946848"/>
                <a:gd name="connsiteX16" fmla="*/ 381667 w 412777"/>
                <a:gd name="connsiteY16" fmla="*/ 744186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397538 w 412777"/>
                <a:gd name="connsiteY15" fmla="*/ 836980 h 946848"/>
                <a:gd name="connsiteX16" fmla="*/ 381667 w 412777"/>
                <a:gd name="connsiteY16" fmla="*/ 744186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397538 w 412777"/>
                <a:gd name="connsiteY15" fmla="*/ 836980 h 946848"/>
                <a:gd name="connsiteX16" fmla="*/ 377413 w 412777"/>
                <a:gd name="connsiteY16" fmla="*/ 748717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777"/>
                <a:gd name="connsiteY0" fmla="*/ 0 h 946848"/>
                <a:gd name="connsiteX1" fmla="*/ 182183 w 412777"/>
                <a:gd name="connsiteY1" fmla="*/ 16503 h 946848"/>
                <a:gd name="connsiteX2" fmla="*/ 211286 w 412777"/>
                <a:gd name="connsiteY2" fmla="*/ 92931 h 946848"/>
                <a:gd name="connsiteX3" fmla="*/ 178664 w 412777"/>
                <a:gd name="connsiteY3" fmla="*/ 202438 h 946848"/>
                <a:gd name="connsiteX4" fmla="*/ 136972 w 412777"/>
                <a:gd name="connsiteY4" fmla="*/ 245619 h 946848"/>
                <a:gd name="connsiteX5" fmla="*/ 58057 w 412777"/>
                <a:gd name="connsiteY5" fmla="*/ 320203 h 946848"/>
                <a:gd name="connsiteX6" fmla="*/ 31255 w 412777"/>
                <a:gd name="connsiteY6" fmla="*/ 409135 h 946848"/>
                <a:gd name="connsiteX7" fmla="*/ 52642 w 412777"/>
                <a:gd name="connsiteY7" fmla="*/ 511061 h 946848"/>
                <a:gd name="connsiteX8" fmla="*/ 146583 w 412777"/>
                <a:gd name="connsiteY8" fmla="*/ 587405 h 946848"/>
                <a:gd name="connsiteX9" fmla="*/ 254195 w 412777"/>
                <a:gd name="connsiteY9" fmla="*/ 623141 h 946848"/>
                <a:gd name="connsiteX10" fmla="*/ 318898 w 412777"/>
                <a:gd name="connsiteY10" fmla="*/ 651972 h 946848"/>
                <a:gd name="connsiteX11" fmla="*/ 385496 w 412777"/>
                <a:gd name="connsiteY11" fmla="*/ 716811 h 946848"/>
                <a:gd name="connsiteX12" fmla="*/ 410131 w 412777"/>
                <a:gd name="connsiteY12" fmla="*/ 798839 h 946848"/>
                <a:gd name="connsiteX13" fmla="*/ 412181 w 412777"/>
                <a:gd name="connsiteY13" fmla="*/ 896741 h 946848"/>
                <a:gd name="connsiteX14" fmla="*/ 406772 w 412777"/>
                <a:gd name="connsiteY14" fmla="*/ 944758 h 946848"/>
                <a:gd name="connsiteX15" fmla="*/ 397538 w 412777"/>
                <a:gd name="connsiteY15" fmla="*/ 836980 h 946848"/>
                <a:gd name="connsiteX16" fmla="*/ 377413 w 412777"/>
                <a:gd name="connsiteY16" fmla="*/ 748717 h 946848"/>
                <a:gd name="connsiteX17" fmla="*/ 310009 w 412777"/>
                <a:gd name="connsiteY17" fmla="*/ 674421 h 946848"/>
                <a:gd name="connsiteX18" fmla="*/ 240390 w 412777"/>
                <a:gd name="connsiteY18" fmla="*/ 643399 h 946848"/>
                <a:gd name="connsiteX19" fmla="*/ 124602 w 412777"/>
                <a:gd name="connsiteY19" fmla="*/ 604948 h 946848"/>
                <a:gd name="connsiteX20" fmla="*/ 23524 w 412777"/>
                <a:gd name="connsiteY20" fmla="*/ 522804 h 946848"/>
                <a:gd name="connsiteX21" fmla="*/ 512 w 412777"/>
                <a:gd name="connsiteY21" fmla="*/ 413133 h 946848"/>
                <a:gd name="connsiteX22" fmla="*/ 29350 w 412777"/>
                <a:gd name="connsiteY22" fmla="*/ 317444 h 946848"/>
                <a:gd name="connsiteX23" fmla="*/ 114261 w 412777"/>
                <a:gd name="connsiteY23" fmla="*/ 237193 h 946848"/>
                <a:gd name="connsiteX24" fmla="*/ 159120 w 412777"/>
                <a:gd name="connsiteY24" fmla="*/ 190732 h 946848"/>
                <a:gd name="connsiteX25" fmla="*/ 194221 w 412777"/>
                <a:gd name="connsiteY25" fmla="*/ 72904 h 946848"/>
                <a:gd name="connsiteX26" fmla="*/ 183166 w 412777"/>
                <a:gd name="connsiteY26" fmla="*/ 26892 h 946848"/>
                <a:gd name="connsiteX27" fmla="*/ 168125 w 412777"/>
                <a:gd name="connsiteY27" fmla="*/ 0 h 946848"/>
                <a:gd name="connsiteX0" fmla="*/ 168125 w 412485"/>
                <a:gd name="connsiteY0" fmla="*/ 0 h 946848"/>
                <a:gd name="connsiteX1" fmla="*/ 182183 w 412485"/>
                <a:gd name="connsiteY1" fmla="*/ 16503 h 946848"/>
                <a:gd name="connsiteX2" fmla="*/ 211286 w 412485"/>
                <a:gd name="connsiteY2" fmla="*/ 92931 h 946848"/>
                <a:gd name="connsiteX3" fmla="*/ 178664 w 412485"/>
                <a:gd name="connsiteY3" fmla="*/ 202438 h 946848"/>
                <a:gd name="connsiteX4" fmla="*/ 136972 w 412485"/>
                <a:gd name="connsiteY4" fmla="*/ 245619 h 946848"/>
                <a:gd name="connsiteX5" fmla="*/ 58057 w 412485"/>
                <a:gd name="connsiteY5" fmla="*/ 320203 h 946848"/>
                <a:gd name="connsiteX6" fmla="*/ 31255 w 412485"/>
                <a:gd name="connsiteY6" fmla="*/ 409135 h 946848"/>
                <a:gd name="connsiteX7" fmla="*/ 52642 w 412485"/>
                <a:gd name="connsiteY7" fmla="*/ 511061 h 946848"/>
                <a:gd name="connsiteX8" fmla="*/ 146583 w 412485"/>
                <a:gd name="connsiteY8" fmla="*/ 587405 h 946848"/>
                <a:gd name="connsiteX9" fmla="*/ 254195 w 412485"/>
                <a:gd name="connsiteY9" fmla="*/ 623141 h 946848"/>
                <a:gd name="connsiteX10" fmla="*/ 318898 w 412485"/>
                <a:gd name="connsiteY10" fmla="*/ 651972 h 946848"/>
                <a:gd name="connsiteX11" fmla="*/ 385496 w 412485"/>
                <a:gd name="connsiteY11" fmla="*/ 716811 h 946848"/>
                <a:gd name="connsiteX12" fmla="*/ 403749 w 412485"/>
                <a:gd name="connsiteY12" fmla="*/ 798839 h 946848"/>
                <a:gd name="connsiteX13" fmla="*/ 412181 w 412485"/>
                <a:gd name="connsiteY13" fmla="*/ 896741 h 946848"/>
                <a:gd name="connsiteX14" fmla="*/ 406772 w 412485"/>
                <a:gd name="connsiteY14" fmla="*/ 944758 h 946848"/>
                <a:gd name="connsiteX15" fmla="*/ 397538 w 412485"/>
                <a:gd name="connsiteY15" fmla="*/ 836980 h 946848"/>
                <a:gd name="connsiteX16" fmla="*/ 377413 w 412485"/>
                <a:gd name="connsiteY16" fmla="*/ 748717 h 946848"/>
                <a:gd name="connsiteX17" fmla="*/ 310009 w 412485"/>
                <a:gd name="connsiteY17" fmla="*/ 674421 h 946848"/>
                <a:gd name="connsiteX18" fmla="*/ 240390 w 412485"/>
                <a:gd name="connsiteY18" fmla="*/ 643399 h 946848"/>
                <a:gd name="connsiteX19" fmla="*/ 124602 w 412485"/>
                <a:gd name="connsiteY19" fmla="*/ 604948 h 946848"/>
                <a:gd name="connsiteX20" fmla="*/ 23524 w 412485"/>
                <a:gd name="connsiteY20" fmla="*/ 522804 h 946848"/>
                <a:gd name="connsiteX21" fmla="*/ 512 w 412485"/>
                <a:gd name="connsiteY21" fmla="*/ 413133 h 946848"/>
                <a:gd name="connsiteX22" fmla="*/ 29350 w 412485"/>
                <a:gd name="connsiteY22" fmla="*/ 317444 h 946848"/>
                <a:gd name="connsiteX23" fmla="*/ 114261 w 412485"/>
                <a:gd name="connsiteY23" fmla="*/ 237193 h 946848"/>
                <a:gd name="connsiteX24" fmla="*/ 159120 w 412485"/>
                <a:gd name="connsiteY24" fmla="*/ 190732 h 946848"/>
                <a:gd name="connsiteX25" fmla="*/ 194221 w 412485"/>
                <a:gd name="connsiteY25" fmla="*/ 72904 h 946848"/>
                <a:gd name="connsiteX26" fmla="*/ 183166 w 412485"/>
                <a:gd name="connsiteY26" fmla="*/ 26892 h 946848"/>
                <a:gd name="connsiteX27" fmla="*/ 168125 w 412485"/>
                <a:gd name="connsiteY27" fmla="*/ 0 h 946848"/>
                <a:gd name="connsiteX0" fmla="*/ 168125 w 412485"/>
                <a:gd name="connsiteY0" fmla="*/ 0 h 946848"/>
                <a:gd name="connsiteX1" fmla="*/ 182183 w 412485"/>
                <a:gd name="connsiteY1" fmla="*/ 16503 h 946848"/>
                <a:gd name="connsiteX2" fmla="*/ 211286 w 412485"/>
                <a:gd name="connsiteY2" fmla="*/ 92931 h 946848"/>
                <a:gd name="connsiteX3" fmla="*/ 178664 w 412485"/>
                <a:gd name="connsiteY3" fmla="*/ 202438 h 946848"/>
                <a:gd name="connsiteX4" fmla="*/ 136972 w 412485"/>
                <a:gd name="connsiteY4" fmla="*/ 245619 h 946848"/>
                <a:gd name="connsiteX5" fmla="*/ 58057 w 412485"/>
                <a:gd name="connsiteY5" fmla="*/ 320203 h 946848"/>
                <a:gd name="connsiteX6" fmla="*/ 31255 w 412485"/>
                <a:gd name="connsiteY6" fmla="*/ 409135 h 946848"/>
                <a:gd name="connsiteX7" fmla="*/ 52642 w 412485"/>
                <a:gd name="connsiteY7" fmla="*/ 511061 h 946848"/>
                <a:gd name="connsiteX8" fmla="*/ 146583 w 412485"/>
                <a:gd name="connsiteY8" fmla="*/ 587405 h 946848"/>
                <a:gd name="connsiteX9" fmla="*/ 254195 w 412485"/>
                <a:gd name="connsiteY9" fmla="*/ 623141 h 946848"/>
                <a:gd name="connsiteX10" fmla="*/ 318898 w 412485"/>
                <a:gd name="connsiteY10" fmla="*/ 651972 h 946848"/>
                <a:gd name="connsiteX11" fmla="*/ 383369 w 412485"/>
                <a:gd name="connsiteY11" fmla="*/ 716811 h 946848"/>
                <a:gd name="connsiteX12" fmla="*/ 403749 w 412485"/>
                <a:gd name="connsiteY12" fmla="*/ 798839 h 946848"/>
                <a:gd name="connsiteX13" fmla="*/ 412181 w 412485"/>
                <a:gd name="connsiteY13" fmla="*/ 896741 h 946848"/>
                <a:gd name="connsiteX14" fmla="*/ 406772 w 412485"/>
                <a:gd name="connsiteY14" fmla="*/ 944758 h 946848"/>
                <a:gd name="connsiteX15" fmla="*/ 397538 w 412485"/>
                <a:gd name="connsiteY15" fmla="*/ 836980 h 946848"/>
                <a:gd name="connsiteX16" fmla="*/ 377413 w 412485"/>
                <a:gd name="connsiteY16" fmla="*/ 748717 h 946848"/>
                <a:gd name="connsiteX17" fmla="*/ 310009 w 412485"/>
                <a:gd name="connsiteY17" fmla="*/ 674421 h 946848"/>
                <a:gd name="connsiteX18" fmla="*/ 240390 w 412485"/>
                <a:gd name="connsiteY18" fmla="*/ 643399 h 946848"/>
                <a:gd name="connsiteX19" fmla="*/ 124602 w 412485"/>
                <a:gd name="connsiteY19" fmla="*/ 604948 h 946848"/>
                <a:gd name="connsiteX20" fmla="*/ 23524 w 412485"/>
                <a:gd name="connsiteY20" fmla="*/ 522804 h 946848"/>
                <a:gd name="connsiteX21" fmla="*/ 512 w 412485"/>
                <a:gd name="connsiteY21" fmla="*/ 413133 h 946848"/>
                <a:gd name="connsiteX22" fmla="*/ 29350 w 412485"/>
                <a:gd name="connsiteY22" fmla="*/ 317444 h 946848"/>
                <a:gd name="connsiteX23" fmla="*/ 114261 w 412485"/>
                <a:gd name="connsiteY23" fmla="*/ 237193 h 946848"/>
                <a:gd name="connsiteX24" fmla="*/ 159120 w 412485"/>
                <a:gd name="connsiteY24" fmla="*/ 190732 h 946848"/>
                <a:gd name="connsiteX25" fmla="*/ 194221 w 412485"/>
                <a:gd name="connsiteY25" fmla="*/ 72904 h 946848"/>
                <a:gd name="connsiteX26" fmla="*/ 183166 w 412485"/>
                <a:gd name="connsiteY26" fmla="*/ 26892 h 946848"/>
                <a:gd name="connsiteX27" fmla="*/ 168125 w 412485"/>
                <a:gd name="connsiteY27" fmla="*/ 0 h 946848"/>
                <a:gd name="connsiteX0" fmla="*/ 168125 w 412485"/>
                <a:gd name="connsiteY0" fmla="*/ 0 h 946848"/>
                <a:gd name="connsiteX1" fmla="*/ 182183 w 412485"/>
                <a:gd name="connsiteY1" fmla="*/ 16503 h 946848"/>
                <a:gd name="connsiteX2" fmla="*/ 211286 w 412485"/>
                <a:gd name="connsiteY2" fmla="*/ 92931 h 946848"/>
                <a:gd name="connsiteX3" fmla="*/ 178664 w 412485"/>
                <a:gd name="connsiteY3" fmla="*/ 202438 h 946848"/>
                <a:gd name="connsiteX4" fmla="*/ 136972 w 412485"/>
                <a:gd name="connsiteY4" fmla="*/ 245619 h 946848"/>
                <a:gd name="connsiteX5" fmla="*/ 58057 w 412485"/>
                <a:gd name="connsiteY5" fmla="*/ 320203 h 946848"/>
                <a:gd name="connsiteX6" fmla="*/ 31255 w 412485"/>
                <a:gd name="connsiteY6" fmla="*/ 409135 h 946848"/>
                <a:gd name="connsiteX7" fmla="*/ 52642 w 412485"/>
                <a:gd name="connsiteY7" fmla="*/ 511061 h 946848"/>
                <a:gd name="connsiteX8" fmla="*/ 146583 w 412485"/>
                <a:gd name="connsiteY8" fmla="*/ 587405 h 946848"/>
                <a:gd name="connsiteX9" fmla="*/ 254195 w 412485"/>
                <a:gd name="connsiteY9" fmla="*/ 623141 h 946848"/>
                <a:gd name="connsiteX10" fmla="*/ 318898 w 412485"/>
                <a:gd name="connsiteY10" fmla="*/ 651972 h 946848"/>
                <a:gd name="connsiteX11" fmla="*/ 383369 w 412485"/>
                <a:gd name="connsiteY11" fmla="*/ 716811 h 946848"/>
                <a:gd name="connsiteX12" fmla="*/ 403749 w 412485"/>
                <a:gd name="connsiteY12" fmla="*/ 798839 h 946848"/>
                <a:gd name="connsiteX13" fmla="*/ 412181 w 412485"/>
                <a:gd name="connsiteY13" fmla="*/ 896741 h 946848"/>
                <a:gd name="connsiteX14" fmla="*/ 406772 w 412485"/>
                <a:gd name="connsiteY14" fmla="*/ 944758 h 946848"/>
                <a:gd name="connsiteX15" fmla="*/ 397538 w 412485"/>
                <a:gd name="connsiteY15" fmla="*/ 836980 h 946848"/>
                <a:gd name="connsiteX16" fmla="*/ 377413 w 412485"/>
                <a:gd name="connsiteY16" fmla="*/ 748717 h 946848"/>
                <a:gd name="connsiteX17" fmla="*/ 310009 w 412485"/>
                <a:gd name="connsiteY17" fmla="*/ 674421 h 946848"/>
                <a:gd name="connsiteX18" fmla="*/ 240390 w 412485"/>
                <a:gd name="connsiteY18" fmla="*/ 643399 h 946848"/>
                <a:gd name="connsiteX19" fmla="*/ 124602 w 412485"/>
                <a:gd name="connsiteY19" fmla="*/ 604948 h 946848"/>
                <a:gd name="connsiteX20" fmla="*/ 23524 w 412485"/>
                <a:gd name="connsiteY20" fmla="*/ 522804 h 946848"/>
                <a:gd name="connsiteX21" fmla="*/ 512 w 412485"/>
                <a:gd name="connsiteY21" fmla="*/ 413133 h 946848"/>
                <a:gd name="connsiteX22" fmla="*/ 29350 w 412485"/>
                <a:gd name="connsiteY22" fmla="*/ 317444 h 946848"/>
                <a:gd name="connsiteX23" fmla="*/ 114261 w 412485"/>
                <a:gd name="connsiteY23" fmla="*/ 237193 h 946848"/>
                <a:gd name="connsiteX24" fmla="*/ 159120 w 412485"/>
                <a:gd name="connsiteY24" fmla="*/ 190732 h 946848"/>
                <a:gd name="connsiteX25" fmla="*/ 194221 w 412485"/>
                <a:gd name="connsiteY25" fmla="*/ 72904 h 946848"/>
                <a:gd name="connsiteX26" fmla="*/ 183166 w 412485"/>
                <a:gd name="connsiteY26" fmla="*/ 26892 h 946848"/>
                <a:gd name="connsiteX27" fmla="*/ 168125 w 412485"/>
                <a:gd name="connsiteY27" fmla="*/ 0 h 946848"/>
                <a:gd name="connsiteX0" fmla="*/ 168125 w 408799"/>
                <a:gd name="connsiteY0" fmla="*/ 0 h 946848"/>
                <a:gd name="connsiteX1" fmla="*/ 182183 w 408799"/>
                <a:gd name="connsiteY1" fmla="*/ 16503 h 946848"/>
                <a:gd name="connsiteX2" fmla="*/ 211286 w 408799"/>
                <a:gd name="connsiteY2" fmla="*/ 92931 h 946848"/>
                <a:gd name="connsiteX3" fmla="*/ 178664 w 408799"/>
                <a:gd name="connsiteY3" fmla="*/ 202438 h 946848"/>
                <a:gd name="connsiteX4" fmla="*/ 136972 w 408799"/>
                <a:gd name="connsiteY4" fmla="*/ 245619 h 946848"/>
                <a:gd name="connsiteX5" fmla="*/ 58057 w 408799"/>
                <a:gd name="connsiteY5" fmla="*/ 320203 h 946848"/>
                <a:gd name="connsiteX6" fmla="*/ 31255 w 408799"/>
                <a:gd name="connsiteY6" fmla="*/ 409135 h 946848"/>
                <a:gd name="connsiteX7" fmla="*/ 52642 w 408799"/>
                <a:gd name="connsiteY7" fmla="*/ 511061 h 946848"/>
                <a:gd name="connsiteX8" fmla="*/ 146583 w 408799"/>
                <a:gd name="connsiteY8" fmla="*/ 587405 h 946848"/>
                <a:gd name="connsiteX9" fmla="*/ 254195 w 408799"/>
                <a:gd name="connsiteY9" fmla="*/ 623141 h 946848"/>
                <a:gd name="connsiteX10" fmla="*/ 318898 w 408799"/>
                <a:gd name="connsiteY10" fmla="*/ 651972 h 946848"/>
                <a:gd name="connsiteX11" fmla="*/ 383369 w 408799"/>
                <a:gd name="connsiteY11" fmla="*/ 716811 h 946848"/>
                <a:gd name="connsiteX12" fmla="*/ 403749 w 408799"/>
                <a:gd name="connsiteY12" fmla="*/ 798839 h 946848"/>
                <a:gd name="connsiteX13" fmla="*/ 407926 w 408799"/>
                <a:gd name="connsiteY13" fmla="*/ 896741 h 946848"/>
                <a:gd name="connsiteX14" fmla="*/ 406772 w 408799"/>
                <a:gd name="connsiteY14" fmla="*/ 944758 h 946848"/>
                <a:gd name="connsiteX15" fmla="*/ 397538 w 408799"/>
                <a:gd name="connsiteY15" fmla="*/ 836980 h 946848"/>
                <a:gd name="connsiteX16" fmla="*/ 377413 w 408799"/>
                <a:gd name="connsiteY16" fmla="*/ 748717 h 946848"/>
                <a:gd name="connsiteX17" fmla="*/ 310009 w 408799"/>
                <a:gd name="connsiteY17" fmla="*/ 674421 h 946848"/>
                <a:gd name="connsiteX18" fmla="*/ 240390 w 408799"/>
                <a:gd name="connsiteY18" fmla="*/ 643399 h 946848"/>
                <a:gd name="connsiteX19" fmla="*/ 124602 w 408799"/>
                <a:gd name="connsiteY19" fmla="*/ 604948 h 946848"/>
                <a:gd name="connsiteX20" fmla="*/ 23524 w 408799"/>
                <a:gd name="connsiteY20" fmla="*/ 522804 h 946848"/>
                <a:gd name="connsiteX21" fmla="*/ 512 w 408799"/>
                <a:gd name="connsiteY21" fmla="*/ 413133 h 946848"/>
                <a:gd name="connsiteX22" fmla="*/ 29350 w 408799"/>
                <a:gd name="connsiteY22" fmla="*/ 317444 h 946848"/>
                <a:gd name="connsiteX23" fmla="*/ 114261 w 408799"/>
                <a:gd name="connsiteY23" fmla="*/ 237193 h 946848"/>
                <a:gd name="connsiteX24" fmla="*/ 159120 w 408799"/>
                <a:gd name="connsiteY24" fmla="*/ 190732 h 946848"/>
                <a:gd name="connsiteX25" fmla="*/ 194221 w 408799"/>
                <a:gd name="connsiteY25" fmla="*/ 72904 h 946848"/>
                <a:gd name="connsiteX26" fmla="*/ 183166 w 408799"/>
                <a:gd name="connsiteY26" fmla="*/ 26892 h 946848"/>
                <a:gd name="connsiteX27" fmla="*/ 168125 w 408799"/>
                <a:gd name="connsiteY27" fmla="*/ 0 h 946848"/>
                <a:gd name="connsiteX0" fmla="*/ 168125 w 408387"/>
                <a:gd name="connsiteY0" fmla="*/ 0 h 951189"/>
                <a:gd name="connsiteX1" fmla="*/ 182183 w 408387"/>
                <a:gd name="connsiteY1" fmla="*/ 16503 h 951189"/>
                <a:gd name="connsiteX2" fmla="*/ 211286 w 408387"/>
                <a:gd name="connsiteY2" fmla="*/ 92931 h 951189"/>
                <a:gd name="connsiteX3" fmla="*/ 178664 w 408387"/>
                <a:gd name="connsiteY3" fmla="*/ 202438 h 951189"/>
                <a:gd name="connsiteX4" fmla="*/ 136972 w 408387"/>
                <a:gd name="connsiteY4" fmla="*/ 245619 h 951189"/>
                <a:gd name="connsiteX5" fmla="*/ 58057 w 408387"/>
                <a:gd name="connsiteY5" fmla="*/ 320203 h 951189"/>
                <a:gd name="connsiteX6" fmla="*/ 31255 w 408387"/>
                <a:gd name="connsiteY6" fmla="*/ 409135 h 951189"/>
                <a:gd name="connsiteX7" fmla="*/ 52642 w 408387"/>
                <a:gd name="connsiteY7" fmla="*/ 511061 h 951189"/>
                <a:gd name="connsiteX8" fmla="*/ 146583 w 408387"/>
                <a:gd name="connsiteY8" fmla="*/ 587405 h 951189"/>
                <a:gd name="connsiteX9" fmla="*/ 254195 w 408387"/>
                <a:gd name="connsiteY9" fmla="*/ 623141 h 951189"/>
                <a:gd name="connsiteX10" fmla="*/ 318898 w 408387"/>
                <a:gd name="connsiteY10" fmla="*/ 651972 h 951189"/>
                <a:gd name="connsiteX11" fmla="*/ 383369 w 408387"/>
                <a:gd name="connsiteY11" fmla="*/ 716811 h 951189"/>
                <a:gd name="connsiteX12" fmla="*/ 403749 w 408387"/>
                <a:gd name="connsiteY12" fmla="*/ 798839 h 951189"/>
                <a:gd name="connsiteX13" fmla="*/ 407926 w 408387"/>
                <a:gd name="connsiteY13" fmla="*/ 896741 h 951189"/>
                <a:gd name="connsiteX14" fmla="*/ 404645 w 408387"/>
                <a:gd name="connsiteY14" fmla="*/ 949289 h 951189"/>
                <a:gd name="connsiteX15" fmla="*/ 397538 w 408387"/>
                <a:gd name="connsiteY15" fmla="*/ 836980 h 951189"/>
                <a:gd name="connsiteX16" fmla="*/ 377413 w 408387"/>
                <a:gd name="connsiteY16" fmla="*/ 748717 h 951189"/>
                <a:gd name="connsiteX17" fmla="*/ 310009 w 408387"/>
                <a:gd name="connsiteY17" fmla="*/ 674421 h 951189"/>
                <a:gd name="connsiteX18" fmla="*/ 240390 w 408387"/>
                <a:gd name="connsiteY18" fmla="*/ 643399 h 951189"/>
                <a:gd name="connsiteX19" fmla="*/ 124602 w 408387"/>
                <a:gd name="connsiteY19" fmla="*/ 604948 h 951189"/>
                <a:gd name="connsiteX20" fmla="*/ 23524 w 408387"/>
                <a:gd name="connsiteY20" fmla="*/ 522804 h 951189"/>
                <a:gd name="connsiteX21" fmla="*/ 512 w 408387"/>
                <a:gd name="connsiteY21" fmla="*/ 413133 h 951189"/>
                <a:gd name="connsiteX22" fmla="*/ 29350 w 408387"/>
                <a:gd name="connsiteY22" fmla="*/ 317444 h 951189"/>
                <a:gd name="connsiteX23" fmla="*/ 114261 w 408387"/>
                <a:gd name="connsiteY23" fmla="*/ 237193 h 951189"/>
                <a:gd name="connsiteX24" fmla="*/ 159120 w 408387"/>
                <a:gd name="connsiteY24" fmla="*/ 190732 h 951189"/>
                <a:gd name="connsiteX25" fmla="*/ 194221 w 408387"/>
                <a:gd name="connsiteY25" fmla="*/ 72904 h 951189"/>
                <a:gd name="connsiteX26" fmla="*/ 183166 w 408387"/>
                <a:gd name="connsiteY26" fmla="*/ 26892 h 951189"/>
                <a:gd name="connsiteX27" fmla="*/ 168125 w 408387"/>
                <a:gd name="connsiteY27" fmla="*/ 0 h 951189"/>
                <a:gd name="connsiteX0" fmla="*/ 157489 w 408387"/>
                <a:gd name="connsiteY0" fmla="*/ 0 h 962517"/>
                <a:gd name="connsiteX1" fmla="*/ 182183 w 408387"/>
                <a:gd name="connsiteY1" fmla="*/ 27831 h 962517"/>
                <a:gd name="connsiteX2" fmla="*/ 211286 w 408387"/>
                <a:gd name="connsiteY2" fmla="*/ 104259 h 962517"/>
                <a:gd name="connsiteX3" fmla="*/ 178664 w 408387"/>
                <a:gd name="connsiteY3" fmla="*/ 213766 h 962517"/>
                <a:gd name="connsiteX4" fmla="*/ 136972 w 408387"/>
                <a:gd name="connsiteY4" fmla="*/ 256947 h 962517"/>
                <a:gd name="connsiteX5" fmla="*/ 58057 w 408387"/>
                <a:gd name="connsiteY5" fmla="*/ 331531 h 962517"/>
                <a:gd name="connsiteX6" fmla="*/ 31255 w 408387"/>
                <a:gd name="connsiteY6" fmla="*/ 420463 h 962517"/>
                <a:gd name="connsiteX7" fmla="*/ 52642 w 408387"/>
                <a:gd name="connsiteY7" fmla="*/ 522389 h 962517"/>
                <a:gd name="connsiteX8" fmla="*/ 146583 w 408387"/>
                <a:gd name="connsiteY8" fmla="*/ 598733 h 962517"/>
                <a:gd name="connsiteX9" fmla="*/ 254195 w 408387"/>
                <a:gd name="connsiteY9" fmla="*/ 634469 h 962517"/>
                <a:gd name="connsiteX10" fmla="*/ 318898 w 408387"/>
                <a:gd name="connsiteY10" fmla="*/ 663300 h 962517"/>
                <a:gd name="connsiteX11" fmla="*/ 383369 w 408387"/>
                <a:gd name="connsiteY11" fmla="*/ 728139 h 962517"/>
                <a:gd name="connsiteX12" fmla="*/ 403749 w 408387"/>
                <a:gd name="connsiteY12" fmla="*/ 810167 h 962517"/>
                <a:gd name="connsiteX13" fmla="*/ 407926 w 408387"/>
                <a:gd name="connsiteY13" fmla="*/ 908069 h 962517"/>
                <a:gd name="connsiteX14" fmla="*/ 404645 w 408387"/>
                <a:gd name="connsiteY14" fmla="*/ 960617 h 962517"/>
                <a:gd name="connsiteX15" fmla="*/ 397538 w 408387"/>
                <a:gd name="connsiteY15" fmla="*/ 848308 h 962517"/>
                <a:gd name="connsiteX16" fmla="*/ 377413 w 408387"/>
                <a:gd name="connsiteY16" fmla="*/ 760045 h 962517"/>
                <a:gd name="connsiteX17" fmla="*/ 310009 w 408387"/>
                <a:gd name="connsiteY17" fmla="*/ 685749 h 962517"/>
                <a:gd name="connsiteX18" fmla="*/ 240390 w 408387"/>
                <a:gd name="connsiteY18" fmla="*/ 654727 h 962517"/>
                <a:gd name="connsiteX19" fmla="*/ 124602 w 408387"/>
                <a:gd name="connsiteY19" fmla="*/ 616276 h 962517"/>
                <a:gd name="connsiteX20" fmla="*/ 23524 w 408387"/>
                <a:gd name="connsiteY20" fmla="*/ 534132 h 962517"/>
                <a:gd name="connsiteX21" fmla="*/ 512 w 408387"/>
                <a:gd name="connsiteY21" fmla="*/ 424461 h 962517"/>
                <a:gd name="connsiteX22" fmla="*/ 29350 w 408387"/>
                <a:gd name="connsiteY22" fmla="*/ 328772 h 962517"/>
                <a:gd name="connsiteX23" fmla="*/ 114261 w 408387"/>
                <a:gd name="connsiteY23" fmla="*/ 248521 h 962517"/>
                <a:gd name="connsiteX24" fmla="*/ 159120 w 408387"/>
                <a:gd name="connsiteY24" fmla="*/ 202060 h 962517"/>
                <a:gd name="connsiteX25" fmla="*/ 194221 w 408387"/>
                <a:gd name="connsiteY25" fmla="*/ 84232 h 962517"/>
                <a:gd name="connsiteX26" fmla="*/ 183166 w 408387"/>
                <a:gd name="connsiteY26" fmla="*/ 38220 h 962517"/>
                <a:gd name="connsiteX27" fmla="*/ 157489 w 408387"/>
                <a:gd name="connsiteY27" fmla="*/ 0 h 962517"/>
                <a:gd name="connsiteX0" fmla="*/ 163871 w 408387"/>
                <a:gd name="connsiteY0" fmla="*/ 0 h 960252"/>
                <a:gd name="connsiteX1" fmla="*/ 182183 w 408387"/>
                <a:gd name="connsiteY1" fmla="*/ 25566 h 960252"/>
                <a:gd name="connsiteX2" fmla="*/ 211286 w 408387"/>
                <a:gd name="connsiteY2" fmla="*/ 101994 h 960252"/>
                <a:gd name="connsiteX3" fmla="*/ 178664 w 408387"/>
                <a:gd name="connsiteY3" fmla="*/ 211501 h 960252"/>
                <a:gd name="connsiteX4" fmla="*/ 136972 w 408387"/>
                <a:gd name="connsiteY4" fmla="*/ 254682 h 960252"/>
                <a:gd name="connsiteX5" fmla="*/ 58057 w 408387"/>
                <a:gd name="connsiteY5" fmla="*/ 329266 h 960252"/>
                <a:gd name="connsiteX6" fmla="*/ 31255 w 408387"/>
                <a:gd name="connsiteY6" fmla="*/ 418198 h 960252"/>
                <a:gd name="connsiteX7" fmla="*/ 52642 w 408387"/>
                <a:gd name="connsiteY7" fmla="*/ 520124 h 960252"/>
                <a:gd name="connsiteX8" fmla="*/ 146583 w 408387"/>
                <a:gd name="connsiteY8" fmla="*/ 596468 h 960252"/>
                <a:gd name="connsiteX9" fmla="*/ 254195 w 408387"/>
                <a:gd name="connsiteY9" fmla="*/ 632204 h 960252"/>
                <a:gd name="connsiteX10" fmla="*/ 318898 w 408387"/>
                <a:gd name="connsiteY10" fmla="*/ 661035 h 960252"/>
                <a:gd name="connsiteX11" fmla="*/ 383369 w 408387"/>
                <a:gd name="connsiteY11" fmla="*/ 725874 h 960252"/>
                <a:gd name="connsiteX12" fmla="*/ 403749 w 408387"/>
                <a:gd name="connsiteY12" fmla="*/ 807902 h 960252"/>
                <a:gd name="connsiteX13" fmla="*/ 407926 w 408387"/>
                <a:gd name="connsiteY13" fmla="*/ 905804 h 960252"/>
                <a:gd name="connsiteX14" fmla="*/ 404645 w 408387"/>
                <a:gd name="connsiteY14" fmla="*/ 958352 h 960252"/>
                <a:gd name="connsiteX15" fmla="*/ 397538 w 408387"/>
                <a:gd name="connsiteY15" fmla="*/ 846043 h 960252"/>
                <a:gd name="connsiteX16" fmla="*/ 377413 w 408387"/>
                <a:gd name="connsiteY16" fmla="*/ 757780 h 960252"/>
                <a:gd name="connsiteX17" fmla="*/ 310009 w 408387"/>
                <a:gd name="connsiteY17" fmla="*/ 683484 h 960252"/>
                <a:gd name="connsiteX18" fmla="*/ 240390 w 408387"/>
                <a:gd name="connsiteY18" fmla="*/ 652462 h 960252"/>
                <a:gd name="connsiteX19" fmla="*/ 124602 w 408387"/>
                <a:gd name="connsiteY19" fmla="*/ 614011 h 960252"/>
                <a:gd name="connsiteX20" fmla="*/ 23524 w 408387"/>
                <a:gd name="connsiteY20" fmla="*/ 531867 h 960252"/>
                <a:gd name="connsiteX21" fmla="*/ 512 w 408387"/>
                <a:gd name="connsiteY21" fmla="*/ 422196 h 960252"/>
                <a:gd name="connsiteX22" fmla="*/ 29350 w 408387"/>
                <a:gd name="connsiteY22" fmla="*/ 326507 h 960252"/>
                <a:gd name="connsiteX23" fmla="*/ 114261 w 408387"/>
                <a:gd name="connsiteY23" fmla="*/ 246256 h 960252"/>
                <a:gd name="connsiteX24" fmla="*/ 159120 w 408387"/>
                <a:gd name="connsiteY24" fmla="*/ 199795 h 960252"/>
                <a:gd name="connsiteX25" fmla="*/ 194221 w 408387"/>
                <a:gd name="connsiteY25" fmla="*/ 81967 h 960252"/>
                <a:gd name="connsiteX26" fmla="*/ 183166 w 408387"/>
                <a:gd name="connsiteY26" fmla="*/ 35955 h 960252"/>
                <a:gd name="connsiteX27" fmla="*/ 163871 w 408387"/>
                <a:gd name="connsiteY27" fmla="*/ 0 h 9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8387" h="960252">
                  <a:moveTo>
                    <a:pt x="163871" y="0"/>
                  </a:moveTo>
                  <a:lnTo>
                    <a:pt x="182183" y="25566"/>
                  </a:lnTo>
                  <a:cubicBezTo>
                    <a:pt x="196092" y="44905"/>
                    <a:pt x="208782" y="70522"/>
                    <a:pt x="211286" y="101994"/>
                  </a:cubicBezTo>
                  <a:cubicBezTo>
                    <a:pt x="215888" y="158710"/>
                    <a:pt x="184890" y="202703"/>
                    <a:pt x="178664" y="211501"/>
                  </a:cubicBezTo>
                  <a:cubicBezTo>
                    <a:pt x="171624" y="221518"/>
                    <a:pt x="160119" y="232618"/>
                    <a:pt x="136972" y="254682"/>
                  </a:cubicBezTo>
                  <a:cubicBezTo>
                    <a:pt x="82828" y="306525"/>
                    <a:pt x="88979" y="288279"/>
                    <a:pt x="58057" y="329266"/>
                  </a:cubicBezTo>
                  <a:cubicBezTo>
                    <a:pt x="32711" y="362862"/>
                    <a:pt x="32202" y="401007"/>
                    <a:pt x="31255" y="418198"/>
                  </a:cubicBezTo>
                  <a:cubicBezTo>
                    <a:pt x="30307" y="436201"/>
                    <a:pt x="28412" y="478298"/>
                    <a:pt x="52642" y="520124"/>
                  </a:cubicBezTo>
                  <a:cubicBezTo>
                    <a:pt x="78496" y="564387"/>
                    <a:pt x="119646" y="583745"/>
                    <a:pt x="146583" y="596468"/>
                  </a:cubicBezTo>
                  <a:cubicBezTo>
                    <a:pt x="178934" y="611629"/>
                    <a:pt x="183672" y="605944"/>
                    <a:pt x="254195" y="632204"/>
                  </a:cubicBezTo>
                  <a:cubicBezTo>
                    <a:pt x="299270" y="648988"/>
                    <a:pt x="297369" y="645423"/>
                    <a:pt x="318898" y="661035"/>
                  </a:cubicBezTo>
                  <a:cubicBezTo>
                    <a:pt x="340427" y="676647"/>
                    <a:pt x="369227" y="701396"/>
                    <a:pt x="383369" y="725874"/>
                  </a:cubicBezTo>
                  <a:cubicBezTo>
                    <a:pt x="397511" y="750352"/>
                    <a:pt x="399656" y="777914"/>
                    <a:pt x="403749" y="807902"/>
                  </a:cubicBezTo>
                  <a:cubicBezTo>
                    <a:pt x="407842" y="837890"/>
                    <a:pt x="407790" y="900254"/>
                    <a:pt x="407926" y="905804"/>
                  </a:cubicBezTo>
                  <a:cubicBezTo>
                    <a:pt x="409493" y="929369"/>
                    <a:pt x="406731" y="969445"/>
                    <a:pt x="404645" y="958352"/>
                  </a:cubicBezTo>
                  <a:cubicBezTo>
                    <a:pt x="404499" y="952381"/>
                    <a:pt x="402077" y="879472"/>
                    <a:pt x="397538" y="846043"/>
                  </a:cubicBezTo>
                  <a:cubicBezTo>
                    <a:pt x="392999" y="812614"/>
                    <a:pt x="392001" y="784873"/>
                    <a:pt x="377413" y="757780"/>
                  </a:cubicBezTo>
                  <a:cubicBezTo>
                    <a:pt x="362825" y="730687"/>
                    <a:pt x="332846" y="701037"/>
                    <a:pt x="310009" y="683484"/>
                  </a:cubicBezTo>
                  <a:cubicBezTo>
                    <a:pt x="287172" y="665931"/>
                    <a:pt x="271291" y="664041"/>
                    <a:pt x="240390" y="652462"/>
                  </a:cubicBezTo>
                  <a:cubicBezTo>
                    <a:pt x="209489" y="640883"/>
                    <a:pt x="159411" y="630324"/>
                    <a:pt x="124602" y="614011"/>
                  </a:cubicBezTo>
                  <a:cubicBezTo>
                    <a:pt x="95618" y="600321"/>
                    <a:pt x="51342" y="579493"/>
                    <a:pt x="23524" y="531867"/>
                  </a:cubicBezTo>
                  <a:cubicBezTo>
                    <a:pt x="-2547" y="486863"/>
                    <a:pt x="-508" y="441567"/>
                    <a:pt x="512" y="422196"/>
                  </a:cubicBezTo>
                  <a:cubicBezTo>
                    <a:pt x="1531" y="403699"/>
                    <a:pt x="2078" y="362656"/>
                    <a:pt x="29350" y="326507"/>
                  </a:cubicBezTo>
                  <a:cubicBezTo>
                    <a:pt x="62621" y="282406"/>
                    <a:pt x="56003" y="302038"/>
                    <a:pt x="114261" y="246256"/>
                  </a:cubicBezTo>
                  <a:cubicBezTo>
                    <a:pt x="139166" y="222516"/>
                    <a:pt x="151546" y="210573"/>
                    <a:pt x="159120" y="199795"/>
                  </a:cubicBezTo>
                  <a:cubicBezTo>
                    <a:pt x="165820" y="190328"/>
                    <a:pt x="199173" y="142993"/>
                    <a:pt x="194221" y="81967"/>
                  </a:cubicBezTo>
                  <a:cubicBezTo>
                    <a:pt x="192874" y="65036"/>
                    <a:pt x="188787" y="49679"/>
                    <a:pt x="183166" y="35955"/>
                  </a:cubicBezTo>
                  <a:lnTo>
                    <a:pt x="163871" y="0"/>
                  </a:lnTo>
                  <a:close/>
                </a:path>
              </a:pathLst>
            </a:custGeom>
            <a:solidFill>
              <a:srgbClr val="006E96"/>
            </a:solidFill>
            <a:ln w="12700">
              <a:solidFill>
                <a:srgbClr val="006E96">
                  <a:alpha val="20000"/>
                </a:srgbClr>
              </a:solidFill>
            </a:ln>
          </p:spPr>
          <p:txBody>
            <a:bodyPr wrap="square">
              <a:noAutofit/>
            </a:bodyPr>
            <a:lstStyle/>
            <a:p>
              <a:pPr defTabSz="514235">
                <a:defRPr/>
              </a:pPr>
              <a:endParaRPr lang="en-GB" sz="1350" kern="0">
                <a:solidFill>
                  <a:srgbClr val="000000"/>
                </a:solidFill>
                <a:latin typeface="Gilroy Office"/>
              </a:endParaRPr>
            </a:p>
          </p:txBody>
        </p:sp>
      </p:grpSp>
      <p:grpSp>
        <p:nvGrpSpPr>
          <p:cNvPr id="3159" name="Group 3158">
            <a:extLst>
              <a:ext uri="{FF2B5EF4-FFF2-40B4-BE49-F238E27FC236}">
                <a16:creationId xmlns:a16="http://schemas.microsoft.com/office/drawing/2014/main" id="{85395029-A6C0-4EE0-8BDE-D0844B9DBDA7}"/>
              </a:ext>
            </a:extLst>
          </p:cNvPr>
          <p:cNvGrpSpPr/>
          <p:nvPr/>
        </p:nvGrpSpPr>
        <p:grpSpPr>
          <a:xfrm>
            <a:off x="2074520" y="3204455"/>
            <a:ext cx="398291" cy="195054"/>
            <a:chOff x="11415431" y="3029152"/>
            <a:chExt cx="683576" cy="380119"/>
          </a:xfrm>
        </p:grpSpPr>
        <p:sp>
          <p:nvSpPr>
            <p:cNvPr id="3160" name="Flowchart: Decision 854">
              <a:extLst>
                <a:ext uri="{FF2B5EF4-FFF2-40B4-BE49-F238E27FC236}">
                  <a16:creationId xmlns:a16="http://schemas.microsoft.com/office/drawing/2014/main" id="{C77954BC-507B-4931-98B9-BFA76527E455}"/>
                </a:ext>
              </a:extLst>
            </p:cNvPr>
            <p:cNvSpPr>
              <a:spLocks noChangeAspect="1"/>
            </p:cNvSpPr>
            <p:nvPr/>
          </p:nvSpPr>
          <p:spPr>
            <a:xfrm rot="3298555">
              <a:off x="11828130" y="3078377"/>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F0C040"/>
                </a:gs>
                <a:gs pos="50000">
                  <a:srgbClr val="F5D580"/>
                </a:gs>
                <a:gs pos="100000">
                  <a:srgbClr val="EAAA00"/>
                </a:gs>
                <a:gs pos="0">
                  <a:srgbClr val="FFFFFF"/>
                </a:gs>
              </a:gsLst>
              <a:path path="circle">
                <a:fillToRect l="100000" t="100000"/>
              </a:path>
              <a:tileRect r="-100000" b="-100000"/>
            </a:gradFill>
            <a:ln w="12700" cap="flat" cmpd="sng" algn="ctr">
              <a:solidFill>
                <a:srgbClr val="EAAA00">
                  <a:lumMod val="75000"/>
                  <a:alpha val="20000"/>
                </a:srgbClr>
              </a:solidFill>
              <a:prstDash val="solid"/>
              <a:miter lim="800000"/>
            </a:ln>
            <a:effectLst/>
          </p:spPr>
          <p:txBody>
            <a:bodyPr rIns="20250" rtlCol="0" anchor="ctr"/>
            <a:lstStyle/>
            <a:p>
              <a:pPr algn="ctr" defTabSz="514299">
                <a:defRPr/>
              </a:pPr>
              <a:endParaRPr lang="en-US" sz="788" kern="0" dirty="0">
                <a:solidFill>
                  <a:srgbClr val="FFFFFF"/>
                </a:solidFill>
                <a:latin typeface="Gilroy Office"/>
              </a:endParaRPr>
            </a:p>
          </p:txBody>
        </p:sp>
        <p:grpSp>
          <p:nvGrpSpPr>
            <p:cNvPr id="3161" name="Group 3160">
              <a:extLst>
                <a:ext uri="{FF2B5EF4-FFF2-40B4-BE49-F238E27FC236}">
                  <a16:creationId xmlns:a16="http://schemas.microsoft.com/office/drawing/2014/main" id="{E027299C-73A3-4521-B74F-DEE955005B0C}"/>
                </a:ext>
              </a:extLst>
            </p:cNvPr>
            <p:cNvGrpSpPr/>
            <p:nvPr/>
          </p:nvGrpSpPr>
          <p:grpSpPr>
            <a:xfrm>
              <a:off x="11415431" y="3077884"/>
              <a:ext cx="555354" cy="331387"/>
              <a:chOff x="7390456" y="2256209"/>
              <a:chExt cx="578845" cy="345406"/>
            </a:xfrm>
          </p:grpSpPr>
          <p:sp>
            <p:nvSpPr>
              <p:cNvPr id="3162" name="TextBox 3161">
                <a:extLst>
                  <a:ext uri="{FF2B5EF4-FFF2-40B4-BE49-F238E27FC236}">
                    <a16:creationId xmlns:a16="http://schemas.microsoft.com/office/drawing/2014/main" id="{4FAEC140-D27D-42EF-9976-8D7AD5AC0950}"/>
                  </a:ext>
                </a:extLst>
              </p:cNvPr>
              <p:cNvSpPr txBox="1"/>
              <p:nvPr/>
            </p:nvSpPr>
            <p:spPr>
              <a:xfrm>
                <a:off x="7390456" y="2256209"/>
                <a:ext cx="402229" cy="345406"/>
              </a:xfrm>
              <a:prstGeom prst="rect">
                <a:avLst/>
              </a:prstGeom>
              <a:noFill/>
            </p:spPr>
            <p:txBody>
              <a:bodyPr wrap="none" lIns="40500" rIns="20250" rtlCol="0" anchor="ctr">
                <a:spAutoFit/>
              </a:bodyPr>
              <a:lstStyle/>
              <a:p>
                <a:pPr algn="r" defTabSz="514299">
                  <a:lnSpc>
                    <a:spcPts val="563"/>
                  </a:lnSpc>
                  <a:defRPr/>
                </a:pPr>
                <a:r>
                  <a:rPr lang="en-US" sz="591" kern="0" dirty="0">
                    <a:solidFill>
                      <a:srgbClr val="000000"/>
                    </a:solidFill>
                    <a:latin typeface="Gilroy Office"/>
                    <a:ea typeface="ＭＳ Ｐゴシック" charset="-128"/>
                  </a:rPr>
                  <a:t> JAK1</a:t>
                </a:r>
              </a:p>
            </p:txBody>
          </p:sp>
          <p:cxnSp>
            <p:nvCxnSpPr>
              <p:cNvPr id="3163" name="Straight Connector 3162">
                <a:extLst>
                  <a:ext uri="{FF2B5EF4-FFF2-40B4-BE49-F238E27FC236}">
                    <a16:creationId xmlns:a16="http://schemas.microsoft.com/office/drawing/2014/main" id="{A13415B4-ECA3-4E17-A605-E25CF036B36F}"/>
                  </a:ext>
                </a:extLst>
              </p:cNvPr>
              <p:cNvCxnSpPr>
                <a:cxnSpLocks/>
                <a:stCxn id="3162" idx="3"/>
              </p:cNvCxnSpPr>
              <p:nvPr/>
            </p:nvCxnSpPr>
            <p:spPr>
              <a:xfrm flipV="1">
                <a:off x="7792686" y="2371111"/>
                <a:ext cx="176615" cy="57801"/>
              </a:xfrm>
              <a:prstGeom prst="line">
                <a:avLst/>
              </a:prstGeom>
              <a:noFill/>
              <a:ln w="12700" cap="flat" cmpd="sng" algn="ctr">
                <a:solidFill>
                  <a:srgbClr val="000000"/>
                </a:solidFill>
                <a:prstDash val="solid"/>
                <a:miter lim="800000"/>
                <a:tailEnd type="oval"/>
              </a:ln>
              <a:effectLst/>
            </p:spPr>
          </p:cxnSp>
        </p:grpSp>
      </p:grpSp>
      <p:sp>
        <p:nvSpPr>
          <p:cNvPr id="3164" name="Freeform: Shape 801">
            <a:extLst>
              <a:ext uri="{FF2B5EF4-FFF2-40B4-BE49-F238E27FC236}">
                <a16:creationId xmlns:a16="http://schemas.microsoft.com/office/drawing/2014/main" id="{F2282CAC-E76E-4228-A976-C97D3631D3E1}"/>
              </a:ext>
            </a:extLst>
          </p:cNvPr>
          <p:cNvSpPr>
            <a:spLocks/>
          </p:cNvSpPr>
          <p:nvPr/>
        </p:nvSpPr>
        <p:spPr>
          <a:xfrm flipH="1">
            <a:off x="1979711" y="2578406"/>
            <a:ext cx="121500" cy="668250"/>
          </a:xfrm>
          <a:custGeom>
            <a:avLst/>
            <a:gdLst>
              <a:gd name="connsiteX0" fmla="*/ 82472 w 365006"/>
              <a:gd name="connsiteY0" fmla="*/ 556 h 2148109"/>
              <a:gd name="connsiteX1" fmla="*/ 8986 w 365006"/>
              <a:gd name="connsiteY1" fmla="*/ 56514 h 2148109"/>
              <a:gd name="connsiteX2" fmla="*/ 54751 w 365006"/>
              <a:gd name="connsiteY2" fmla="*/ 443821 h 2148109"/>
              <a:gd name="connsiteX3" fmla="*/ 106324 w 365006"/>
              <a:gd name="connsiteY3" fmla="*/ 514870 h 2148109"/>
              <a:gd name="connsiteX4" fmla="*/ 132226 w 365006"/>
              <a:gd name="connsiteY4" fmla="*/ 533457 h 2148109"/>
              <a:gd name="connsiteX5" fmla="*/ 130149 w 365006"/>
              <a:gd name="connsiteY5" fmla="*/ 547071 h 2148109"/>
              <a:gd name="connsiteX6" fmla="*/ 130149 w 365006"/>
              <a:gd name="connsiteY6" fmla="*/ 1969247 h 2148109"/>
              <a:gd name="connsiteX7" fmla="*/ 249143 w 365006"/>
              <a:gd name="connsiteY7" fmla="*/ 2148109 h 2148109"/>
              <a:gd name="connsiteX8" fmla="*/ 365006 w 365006"/>
              <a:gd name="connsiteY8" fmla="*/ 1973609 h 2148109"/>
              <a:gd name="connsiteX9" fmla="*/ 365006 w 365006"/>
              <a:gd name="connsiteY9" fmla="*/ 547071 h 2148109"/>
              <a:gd name="connsiteX10" fmla="*/ 359137 w 365006"/>
              <a:gd name="connsiteY10" fmla="*/ 510805 h 2148109"/>
              <a:gd name="connsiteX11" fmla="*/ 362009 w 365006"/>
              <a:gd name="connsiteY11" fmla="*/ 488417 h 2148109"/>
              <a:gd name="connsiteX12" fmla="*/ 340117 w 365006"/>
              <a:gd name="connsiteY12" fmla="*/ 434886 h 2148109"/>
              <a:gd name="connsiteX13" fmla="*/ 299237 w 365006"/>
              <a:gd name="connsiteY13" fmla="*/ 395483 h 2148109"/>
              <a:gd name="connsiteX14" fmla="*/ 291954 w 365006"/>
              <a:gd name="connsiteY14" fmla="*/ 390547 h 2148109"/>
              <a:gd name="connsiteX15" fmla="*/ 288384 w 365006"/>
              <a:gd name="connsiteY15" fmla="*/ 386954 h 2148109"/>
              <a:gd name="connsiteX16" fmla="*/ 284915 w 365006"/>
              <a:gd name="connsiteY16" fmla="*/ 385776 h 2148109"/>
              <a:gd name="connsiteX17" fmla="*/ 265267 w 365006"/>
              <a:gd name="connsiteY17" fmla="*/ 372459 h 2148109"/>
              <a:gd name="connsiteX18" fmla="*/ 213543 w 365006"/>
              <a:gd name="connsiteY18" fmla="*/ 312993 h 2148109"/>
              <a:gd name="connsiteX19" fmla="*/ 167442 w 365006"/>
              <a:gd name="connsiteY19" fmla="*/ 36134 h 2148109"/>
              <a:gd name="connsiteX20" fmla="*/ 82472 w 365006"/>
              <a:gd name="connsiteY20" fmla="*/ 556 h 2148109"/>
              <a:gd name="connsiteX0" fmla="*/ 82472 w 365006"/>
              <a:gd name="connsiteY0" fmla="*/ 556 h 2148109"/>
              <a:gd name="connsiteX1" fmla="*/ 8986 w 365006"/>
              <a:gd name="connsiteY1" fmla="*/ 56514 h 2148109"/>
              <a:gd name="connsiteX2" fmla="*/ 54751 w 365006"/>
              <a:gd name="connsiteY2" fmla="*/ 443821 h 2148109"/>
              <a:gd name="connsiteX3" fmla="*/ 106324 w 365006"/>
              <a:gd name="connsiteY3" fmla="*/ 514870 h 2148109"/>
              <a:gd name="connsiteX4" fmla="*/ 132226 w 365006"/>
              <a:gd name="connsiteY4" fmla="*/ 533457 h 2148109"/>
              <a:gd name="connsiteX5" fmla="*/ 130149 w 365006"/>
              <a:gd name="connsiteY5" fmla="*/ 547071 h 2148109"/>
              <a:gd name="connsiteX6" fmla="*/ 130149 w 365006"/>
              <a:gd name="connsiteY6" fmla="*/ 1969247 h 2148109"/>
              <a:gd name="connsiteX7" fmla="*/ 249143 w 365006"/>
              <a:gd name="connsiteY7" fmla="*/ 2148109 h 2148109"/>
              <a:gd name="connsiteX8" fmla="*/ 365006 w 365006"/>
              <a:gd name="connsiteY8" fmla="*/ 1973609 h 2148109"/>
              <a:gd name="connsiteX9" fmla="*/ 365006 w 365006"/>
              <a:gd name="connsiteY9" fmla="*/ 547071 h 2148109"/>
              <a:gd name="connsiteX10" fmla="*/ 362009 w 365006"/>
              <a:gd name="connsiteY10" fmla="*/ 488417 h 2148109"/>
              <a:gd name="connsiteX11" fmla="*/ 340117 w 365006"/>
              <a:gd name="connsiteY11" fmla="*/ 434886 h 2148109"/>
              <a:gd name="connsiteX12" fmla="*/ 299237 w 365006"/>
              <a:gd name="connsiteY12" fmla="*/ 395483 h 2148109"/>
              <a:gd name="connsiteX13" fmla="*/ 291954 w 365006"/>
              <a:gd name="connsiteY13" fmla="*/ 390547 h 2148109"/>
              <a:gd name="connsiteX14" fmla="*/ 288384 w 365006"/>
              <a:gd name="connsiteY14" fmla="*/ 386954 h 2148109"/>
              <a:gd name="connsiteX15" fmla="*/ 284915 w 365006"/>
              <a:gd name="connsiteY15" fmla="*/ 385776 h 2148109"/>
              <a:gd name="connsiteX16" fmla="*/ 265267 w 365006"/>
              <a:gd name="connsiteY16" fmla="*/ 372459 h 2148109"/>
              <a:gd name="connsiteX17" fmla="*/ 213543 w 365006"/>
              <a:gd name="connsiteY17" fmla="*/ 312993 h 2148109"/>
              <a:gd name="connsiteX18" fmla="*/ 167442 w 365006"/>
              <a:gd name="connsiteY18" fmla="*/ 36134 h 2148109"/>
              <a:gd name="connsiteX19" fmla="*/ 82472 w 365006"/>
              <a:gd name="connsiteY19" fmla="*/ 556 h 2148109"/>
              <a:gd name="connsiteX0" fmla="*/ 82472 w 365006"/>
              <a:gd name="connsiteY0" fmla="*/ 556 h 2148109"/>
              <a:gd name="connsiteX1" fmla="*/ 8986 w 365006"/>
              <a:gd name="connsiteY1" fmla="*/ 56514 h 2148109"/>
              <a:gd name="connsiteX2" fmla="*/ 54751 w 365006"/>
              <a:gd name="connsiteY2" fmla="*/ 443821 h 2148109"/>
              <a:gd name="connsiteX3" fmla="*/ 106324 w 365006"/>
              <a:gd name="connsiteY3" fmla="*/ 514870 h 2148109"/>
              <a:gd name="connsiteX4" fmla="*/ 130149 w 365006"/>
              <a:gd name="connsiteY4" fmla="*/ 547071 h 2148109"/>
              <a:gd name="connsiteX5" fmla="*/ 130149 w 365006"/>
              <a:gd name="connsiteY5" fmla="*/ 1969247 h 2148109"/>
              <a:gd name="connsiteX6" fmla="*/ 249143 w 365006"/>
              <a:gd name="connsiteY6" fmla="*/ 2148109 h 2148109"/>
              <a:gd name="connsiteX7" fmla="*/ 365006 w 365006"/>
              <a:gd name="connsiteY7" fmla="*/ 1973609 h 2148109"/>
              <a:gd name="connsiteX8" fmla="*/ 365006 w 365006"/>
              <a:gd name="connsiteY8" fmla="*/ 547071 h 2148109"/>
              <a:gd name="connsiteX9" fmla="*/ 362009 w 365006"/>
              <a:gd name="connsiteY9" fmla="*/ 488417 h 2148109"/>
              <a:gd name="connsiteX10" fmla="*/ 340117 w 365006"/>
              <a:gd name="connsiteY10" fmla="*/ 434886 h 2148109"/>
              <a:gd name="connsiteX11" fmla="*/ 299237 w 365006"/>
              <a:gd name="connsiteY11" fmla="*/ 395483 h 2148109"/>
              <a:gd name="connsiteX12" fmla="*/ 291954 w 365006"/>
              <a:gd name="connsiteY12" fmla="*/ 390547 h 2148109"/>
              <a:gd name="connsiteX13" fmla="*/ 288384 w 365006"/>
              <a:gd name="connsiteY13" fmla="*/ 386954 h 2148109"/>
              <a:gd name="connsiteX14" fmla="*/ 284915 w 365006"/>
              <a:gd name="connsiteY14" fmla="*/ 385776 h 2148109"/>
              <a:gd name="connsiteX15" fmla="*/ 265267 w 365006"/>
              <a:gd name="connsiteY15" fmla="*/ 372459 h 2148109"/>
              <a:gd name="connsiteX16" fmla="*/ 213543 w 365006"/>
              <a:gd name="connsiteY16" fmla="*/ 312993 h 2148109"/>
              <a:gd name="connsiteX17" fmla="*/ 167442 w 365006"/>
              <a:gd name="connsiteY17" fmla="*/ 36134 h 2148109"/>
              <a:gd name="connsiteX18" fmla="*/ 82472 w 365006"/>
              <a:gd name="connsiteY18" fmla="*/ 556 h 2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006" h="2148109">
                <a:moveTo>
                  <a:pt x="82472" y="556"/>
                </a:moveTo>
                <a:cubicBezTo>
                  <a:pt x="49468" y="3920"/>
                  <a:pt x="18377" y="22541"/>
                  <a:pt x="8986" y="56514"/>
                </a:cubicBezTo>
                <a:cubicBezTo>
                  <a:pt x="-9796" y="124462"/>
                  <a:pt x="-1234" y="329576"/>
                  <a:pt x="54751" y="443821"/>
                </a:cubicBezTo>
                <a:cubicBezTo>
                  <a:pt x="68748" y="472383"/>
                  <a:pt x="86630" y="495813"/>
                  <a:pt x="106324" y="514870"/>
                </a:cubicBezTo>
                <a:lnTo>
                  <a:pt x="130149" y="547071"/>
                </a:lnTo>
                <a:lnTo>
                  <a:pt x="130149" y="1969247"/>
                </a:lnTo>
                <a:cubicBezTo>
                  <a:pt x="130149" y="2073947"/>
                  <a:pt x="192778" y="2148109"/>
                  <a:pt x="249143" y="2148109"/>
                </a:cubicBezTo>
                <a:cubicBezTo>
                  <a:pt x="302378" y="2148109"/>
                  <a:pt x="365006" y="2060859"/>
                  <a:pt x="365006" y="1973609"/>
                </a:cubicBezTo>
                <a:lnTo>
                  <a:pt x="365006" y="547071"/>
                </a:lnTo>
                <a:lnTo>
                  <a:pt x="362009" y="488417"/>
                </a:lnTo>
                <a:cubicBezTo>
                  <a:pt x="361466" y="470810"/>
                  <a:pt x="355020" y="452487"/>
                  <a:pt x="340117" y="434886"/>
                </a:cubicBezTo>
                <a:cubicBezTo>
                  <a:pt x="325213" y="417284"/>
                  <a:pt x="311649" y="405019"/>
                  <a:pt x="299237" y="395483"/>
                </a:cubicBezTo>
                <a:lnTo>
                  <a:pt x="291954" y="390547"/>
                </a:lnTo>
                <a:lnTo>
                  <a:pt x="288384" y="386954"/>
                </a:lnTo>
                <a:lnTo>
                  <a:pt x="284915" y="385776"/>
                </a:lnTo>
                <a:lnTo>
                  <a:pt x="265267" y="372459"/>
                </a:lnTo>
                <a:cubicBezTo>
                  <a:pt x="244672" y="359094"/>
                  <a:pt x="227933" y="346223"/>
                  <a:pt x="213543" y="312993"/>
                </a:cubicBezTo>
                <a:cubicBezTo>
                  <a:pt x="184764" y="246535"/>
                  <a:pt x="201535" y="90233"/>
                  <a:pt x="167442" y="36134"/>
                </a:cubicBezTo>
                <a:cubicBezTo>
                  <a:pt x="150396" y="9084"/>
                  <a:pt x="115477" y="-2808"/>
                  <a:pt x="82472" y="556"/>
                </a:cubicBezTo>
                <a:close/>
              </a:path>
            </a:pathLst>
          </a:custGeom>
          <a:gradFill>
            <a:gsLst>
              <a:gs pos="39000">
                <a:srgbClr val="99C5D5"/>
              </a:gs>
              <a:gs pos="87000">
                <a:srgbClr val="66A8C0"/>
              </a:gs>
              <a:gs pos="0">
                <a:srgbClr val="E1ECE5"/>
              </a:gs>
            </a:gsLst>
            <a:lin ang="2700000" scaled="1"/>
          </a:gradFill>
          <a:ln w="12700" cap="flat" cmpd="sng" algn="ctr">
            <a:solidFill>
              <a:srgbClr val="006E96">
                <a:alpha val="20000"/>
              </a:srgbClr>
            </a:solidFill>
            <a:prstDash val="solid"/>
            <a:miter lim="800000"/>
          </a:ln>
          <a:effectLst/>
        </p:spPr>
        <p:txBody>
          <a:bodyPr wrap="square" rtlCol="0" anchor="ctr">
            <a:noAutofit/>
          </a:bodyPr>
          <a:lstStyle/>
          <a:p>
            <a:pPr algn="ctr" defTabSz="514299">
              <a:defRPr/>
            </a:pPr>
            <a:endParaRPr lang="en-GB" sz="788" kern="0" dirty="0" err="1">
              <a:solidFill>
                <a:srgbClr val="FFFFFF"/>
              </a:solidFill>
              <a:latin typeface="Gilroy Office"/>
            </a:endParaRPr>
          </a:p>
        </p:txBody>
      </p:sp>
      <p:grpSp>
        <p:nvGrpSpPr>
          <p:cNvPr id="3165" name="Group 3164">
            <a:extLst>
              <a:ext uri="{FF2B5EF4-FFF2-40B4-BE49-F238E27FC236}">
                <a16:creationId xmlns:a16="http://schemas.microsoft.com/office/drawing/2014/main" id="{03F9FFB0-7DC8-457B-A1B1-BA3C0FC52C73}"/>
              </a:ext>
            </a:extLst>
          </p:cNvPr>
          <p:cNvGrpSpPr/>
          <p:nvPr/>
        </p:nvGrpSpPr>
        <p:grpSpPr>
          <a:xfrm flipH="1">
            <a:off x="1955761" y="3087567"/>
            <a:ext cx="407852" cy="215097"/>
            <a:chOff x="11442825" y="2958272"/>
            <a:chExt cx="638562" cy="382393"/>
          </a:xfrm>
        </p:grpSpPr>
        <p:sp>
          <p:nvSpPr>
            <p:cNvPr id="3166" name="Flowchart: Decision 854">
              <a:extLst>
                <a:ext uri="{FF2B5EF4-FFF2-40B4-BE49-F238E27FC236}">
                  <a16:creationId xmlns:a16="http://schemas.microsoft.com/office/drawing/2014/main" id="{B8A88D76-5B95-429E-B77C-9D17C515B7C4}"/>
                </a:ext>
              </a:extLst>
            </p:cNvPr>
            <p:cNvSpPr>
              <a:spLocks noChangeAspect="1"/>
            </p:cNvSpPr>
            <p:nvPr/>
          </p:nvSpPr>
          <p:spPr>
            <a:xfrm rot="3298555">
              <a:off x="11810510" y="3069788"/>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006E96">
                    <a:lumMod val="75000"/>
                  </a:srgbClr>
                </a:gs>
                <a:gs pos="50000">
                  <a:srgbClr val="006E96"/>
                </a:gs>
                <a:gs pos="100000">
                  <a:srgbClr val="006E96">
                    <a:lumMod val="50000"/>
                  </a:srgbClr>
                </a:gs>
                <a:gs pos="0">
                  <a:srgbClr val="006E96">
                    <a:lumMod val="60000"/>
                    <a:lumOff val="40000"/>
                  </a:srgbClr>
                </a:gs>
              </a:gsLst>
              <a:path path="circle">
                <a:fillToRect l="100000" t="100000"/>
              </a:path>
              <a:tileRect r="-100000" b="-100000"/>
            </a:gradFill>
            <a:ln w="12700" cap="flat" cmpd="sng" algn="ctr">
              <a:solidFill>
                <a:srgbClr val="006E96">
                  <a:lumMod val="50000"/>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67" name="Group 3166">
              <a:extLst>
                <a:ext uri="{FF2B5EF4-FFF2-40B4-BE49-F238E27FC236}">
                  <a16:creationId xmlns:a16="http://schemas.microsoft.com/office/drawing/2014/main" id="{8260C0BE-E383-4E01-B91A-1549A65508C2}"/>
                </a:ext>
              </a:extLst>
            </p:cNvPr>
            <p:cNvGrpSpPr/>
            <p:nvPr/>
          </p:nvGrpSpPr>
          <p:grpSpPr>
            <a:xfrm>
              <a:off x="11442825" y="2958272"/>
              <a:ext cx="513323" cy="302305"/>
              <a:chOff x="7419039" y="2131538"/>
              <a:chExt cx="535038" cy="315094"/>
            </a:xfrm>
          </p:grpSpPr>
          <p:sp>
            <p:nvSpPr>
              <p:cNvPr id="3168" name="TextBox 3167">
                <a:extLst>
                  <a:ext uri="{FF2B5EF4-FFF2-40B4-BE49-F238E27FC236}">
                    <a16:creationId xmlns:a16="http://schemas.microsoft.com/office/drawing/2014/main" id="{82283B7E-03E4-4647-9791-D221525B504D}"/>
                  </a:ext>
                </a:extLst>
              </p:cNvPr>
              <p:cNvSpPr txBox="1"/>
              <p:nvPr/>
            </p:nvSpPr>
            <p:spPr>
              <a:xfrm>
                <a:off x="7419039" y="2131538"/>
                <a:ext cx="417504" cy="315094"/>
              </a:xfrm>
              <a:prstGeom prst="rect">
                <a:avLst/>
              </a:prstGeom>
              <a:noFill/>
            </p:spPr>
            <p:txBody>
              <a:bodyPr wrap="none" lIns="0" rtlCol="0" anchor="ctr">
                <a:spAutoFit/>
              </a:bodyPr>
              <a:lstStyle/>
              <a:p>
                <a:pPr defTabSz="514299">
                  <a:lnSpc>
                    <a:spcPts val="563"/>
                  </a:lnSpc>
                  <a:defRPr/>
                </a:pPr>
                <a:r>
                  <a:rPr lang="en-US" sz="591" kern="0" dirty="0">
                    <a:solidFill>
                      <a:srgbClr val="000000"/>
                    </a:solidFill>
                    <a:latin typeface="Gilroy Office"/>
                    <a:ea typeface="ＭＳ Ｐゴシック" charset="-128"/>
                  </a:rPr>
                  <a:t> JAK3</a:t>
                </a:r>
              </a:p>
            </p:txBody>
          </p:sp>
          <p:cxnSp>
            <p:nvCxnSpPr>
              <p:cNvPr id="3169" name="Straight Connector 3168">
                <a:extLst>
                  <a:ext uri="{FF2B5EF4-FFF2-40B4-BE49-F238E27FC236}">
                    <a16:creationId xmlns:a16="http://schemas.microsoft.com/office/drawing/2014/main" id="{60DFFB41-EE01-4029-A892-9BE2EEB89545}"/>
                  </a:ext>
                </a:extLst>
              </p:cNvPr>
              <p:cNvCxnSpPr>
                <a:cxnSpLocks/>
                <a:endCxn id="3168" idx="3"/>
              </p:cNvCxnSpPr>
              <p:nvPr/>
            </p:nvCxnSpPr>
            <p:spPr>
              <a:xfrm flipH="1" flipV="1">
                <a:off x="7836542" y="2289086"/>
                <a:ext cx="117535" cy="93455"/>
              </a:xfrm>
              <a:prstGeom prst="line">
                <a:avLst/>
              </a:prstGeom>
              <a:noFill/>
              <a:ln w="12700" cap="flat" cmpd="sng" algn="ctr">
                <a:solidFill>
                  <a:srgbClr val="000000"/>
                </a:solidFill>
                <a:prstDash val="solid"/>
                <a:miter lim="800000"/>
                <a:headEnd type="oval"/>
                <a:tailEnd type="none"/>
              </a:ln>
              <a:effectLst/>
            </p:spPr>
          </p:cxnSp>
        </p:grpSp>
      </p:grpSp>
      <p:grpSp>
        <p:nvGrpSpPr>
          <p:cNvPr id="3178" name="Group 3177">
            <a:extLst>
              <a:ext uri="{FF2B5EF4-FFF2-40B4-BE49-F238E27FC236}">
                <a16:creationId xmlns:a16="http://schemas.microsoft.com/office/drawing/2014/main" id="{CE0D753A-340E-4970-AB28-336D274580C5}"/>
              </a:ext>
            </a:extLst>
          </p:cNvPr>
          <p:cNvGrpSpPr>
            <a:grpSpLocks noChangeAspect="1"/>
          </p:cNvGrpSpPr>
          <p:nvPr/>
        </p:nvGrpSpPr>
        <p:grpSpPr>
          <a:xfrm>
            <a:off x="6729485" y="2622819"/>
            <a:ext cx="232281" cy="648000"/>
            <a:chOff x="6776140" y="3111988"/>
            <a:chExt cx="885096" cy="2469140"/>
          </a:xfrm>
        </p:grpSpPr>
        <p:sp>
          <p:nvSpPr>
            <p:cNvPr id="3179" name="Graphic 35">
              <a:extLst>
                <a:ext uri="{FF2B5EF4-FFF2-40B4-BE49-F238E27FC236}">
                  <a16:creationId xmlns:a16="http://schemas.microsoft.com/office/drawing/2014/main" id="{0CDE630A-53E5-4761-A2F0-135CBA0A8E44}"/>
                </a:ext>
              </a:extLst>
            </p:cNvPr>
            <p:cNvSpPr/>
            <p:nvPr/>
          </p:nvSpPr>
          <p:spPr>
            <a:xfrm>
              <a:off x="6776140" y="3111988"/>
              <a:ext cx="885096" cy="2469140"/>
            </a:xfrm>
            <a:custGeom>
              <a:avLst/>
              <a:gdLst>
                <a:gd name="connsiteX0" fmla="*/ 149796 w 717640"/>
                <a:gd name="connsiteY0" fmla="*/ 213757 h 2117518"/>
                <a:gd name="connsiteX1" fmla="*/ 191325 w 717640"/>
                <a:gd name="connsiteY1" fmla="*/ 561610 h 2117518"/>
                <a:gd name="connsiteX2" fmla="*/ 126745 w 717640"/>
                <a:gd name="connsiteY2" fmla="*/ 617236 h 2117518"/>
                <a:gd name="connsiteX3" fmla="*/ 63 w 717640"/>
                <a:gd name="connsiteY3" fmla="*/ 913845 h 2117518"/>
                <a:gd name="connsiteX4" fmla="*/ 158 w 717640"/>
                <a:gd name="connsiteY4" fmla="*/ 925275 h 2117518"/>
                <a:gd name="connsiteX5" fmla="*/ 3301 w 717640"/>
                <a:gd name="connsiteY5" fmla="*/ 1348566 h 2117518"/>
                <a:gd name="connsiteX6" fmla="*/ 3301 w 717640"/>
                <a:gd name="connsiteY6" fmla="*/ 2009315 h 2117518"/>
                <a:gd name="connsiteX7" fmla="*/ 82549 w 717640"/>
                <a:gd name="connsiteY7" fmla="*/ 2117519 h 2117518"/>
                <a:gd name="connsiteX8" fmla="*/ 183419 w 717640"/>
                <a:gd name="connsiteY8" fmla="*/ 2009315 h 2117518"/>
                <a:gd name="connsiteX9" fmla="*/ 183514 w 717640"/>
                <a:gd name="connsiteY9" fmla="*/ 1049004 h 2117518"/>
                <a:gd name="connsiteX10" fmla="*/ 231996 w 717640"/>
                <a:gd name="connsiteY10" fmla="*/ 940229 h 2117518"/>
                <a:gd name="connsiteX11" fmla="*/ 277526 w 717640"/>
                <a:gd name="connsiteY11" fmla="*/ 900319 h 2117518"/>
                <a:gd name="connsiteX12" fmla="*/ 371061 w 717640"/>
                <a:gd name="connsiteY12" fmla="*/ 832787 h 2117518"/>
                <a:gd name="connsiteX13" fmla="*/ 367156 w 717640"/>
                <a:gd name="connsiteY13" fmla="*/ 832787 h 2117518"/>
                <a:gd name="connsiteX14" fmla="*/ 563943 w 717640"/>
                <a:gd name="connsiteY14" fmla="*/ 689436 h 2117518"/>
                <a:gd name="connsiteX15" fmla="*/ 130460 w 717640"/>
                <a:gd name="connsiteY15" fmla="*/ 187087 h 2117518"/>
                <a:gd name="connsiteX16" fmla="*/ 149796 w 717640"/>
                <a:gd name="connsiteY16" fmla="*/ 213757 h 21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7640" h="2117518">
                  <a:moveTo>
                    <a:pt x="149796" y="213757"/>
                  </a:moveTo>
                  <a:cubicBezTo>
                    <a:pt x="214470" y="322247"/>
                    <a:pt x="258190" y="455883"/>
                    <a:pt x="191325" y="561610"/>
                  </a:cubicBezTo>
                  <a:cubicBezTo>
                    <a:pt x="175894" y="586089"/>
                    <a:pt x="152558" y="604092"/>
                    <a:pt x="126745" y="617236"/>
                  </a:cubicBezTo>
                  <a:cubicBezTo>
                    <a:pt x="34257" y="664290"/>
                    <a:pt x="3587" y="801926"/>
                    <a:pt x="63" y="913845"/>
                  </a:cubicBezTo>
                  <a:cubicBezTo>
                    <a:pt x="-33" y="917654"/>
                    <a:pt x="-33" y="921465"/>
                    <a:pt x="158" y="925275"/>
                  </a:cubicBezTo>
                  <a:cubicBezTo>
                    <a:pt x="3968" y="1026049"/>
                    <a:pt x="2444" y="1261507"/>
                    <a:pt x="3301" y="1348566"/>
                  </a:cubicBezTo>
                  <a:lnTo>
                    <a:pt x="3301" y="2009315"/>
                  </a:lnTo>
                  <a:cubicBezTo>
                    <a:pt x="3301" y="2081419"/>
                    <a:pt x="32162" y="2117519"/>
                    <a:pt x="82549" y="2117519"/>
                  </a:cubicBezTo>
                  <a:cubicBezTo>
                    <a:pt x="133032" y="2117519"/>
                    <a:pt x="183419" y="2088658"/>
                    <a:pt x="183419" y="2009315"/>
                  </a:cubicBezTo>
                  <a:cubicBezTo>
                    <a:pt x="183419" y="2009315"/>
                    <a:pt x="175989" y="1269508"/>
                    <a:pt x="183514" y="1049004"/>
                  </a:cubicBezTo>
                  <a:cubicBezTo>
                    <a:pt x="184943" y="1007761"/>
                    <a:pt x="202183" y="968709"/>
                    <a:pt x="231996" y="940229"/>
                  </a:cubicBezTo>
                  <a:cubicBezTo>
                    <a:pt x="245903" y="926989"/>
                    <a:pt x="261238" y="913654"/>
                    <a:pt x="277526" y="900319"/>
                  </a:cubicBezTo>
                  <a:cubicBezTo>
                    <a:pt x="307149" y="878031"/>
                    <a:pt x="339534" y="856123"/>
                    <a:pt x="371061" y="832787"/>
                  </a:cubicBezTo>
                  <a:lnTo>
                    <a:pt x="367156" y="832787"/>
                  </a:lnTo>
                  <a:cubicBezTo>
                    <a:pt x="444690" y="777732"/>
                    <a:pt x="523652" y="726774"/>
                    <a:pt x="563943" y="689436"/>
                  </a:cubicBezTo>
                  <a:cubicBezTo>
                    <a:pt x="1169447" y="67453"/>
                    <a:pt x="-234538" y="-215154"/>
                    <a:pt x="130460" y="187087"/>
                  </a:cubicBezTo>
                  <a:cubicBezTo>
                    <a:pt x="137794" y="195279"/>
                    <a:pt x="144176" y="204327"/>
                    <a:pt x="149796" y="213757"/>
                  </a:cubicBezTo>
                  <a:close/>
                </a:path>
              </a:pathLst>
            </a:custGeom>
            <a:gradFill flip="none" rotWithShape="1">
              <a:gsLst>
                <a:gs pos="0">
                  <a:srgbClr val="FF964F"/>
                </a:gs>
                <a:gs pos="100000">
                  <a:srgbClr val="FF781D"/>
                </a:gs>
              </a:gsLst>
              <a:path path="circle">
                <a:fillToRect l="50000" t="50000" r="50000" b="50000"/>
              </a:path>
              <a:tileRect/>
            </a:gradFill>
            <a:ln w="12700" cap="flat" cmpd="sng" algn="ctr">
              <a:noFill/>
              <a:prstDash val="solid"/>
              <a:miter lim="800000"/>
            </a:ln>
            <a:effectLst/>
          </p:spPr>
          <p:txBody>
            <a:bodyPr lIns="40500" tIns="40500" rIns="40500" bIns="40500" rtlCol="0" anchor="ctr"/>
            <a:lstStyle/>
            <a:p>
              <a:pPr algn="ctr" defTabSz="514350">
                <a:defRPr/>
              </a:pPr>
              <a:endParaRPr lang="en-GB" sz="1125" kern="0">
                <a:solidFill>
                  <a:srgbClr val="000000"/>
                </a:solidFill>
                <a:latin typeface="Gilroy Office"/>
              </a:endParaRPr>
            </a:p>
          </p:txBody>
        </p:sp>
        <p:sp>
          <p:nvSpPr>
            <p:cNvPr id="3180" name="Freeform: Shape 890">
              <a:extLst>
                <a:ext uri="{FF2B5EF4-FFF2-40B4-BE49-F238E27FC236}">
                  <a16:creationId xmlns:a16="http://schemas.microsoft.com/office/drawing/2014/main" id="{46ACF0DD-10A9-4516-BF2F-C072142BFEC9}"/>
                </a:ext>
              </a:extLst>
            </p:cNvPr>
            <p:cNvSpPr/>
            <p:nvPr/>
          </p:nvSpPr>
          <p:spPr>
            <a:xfrm>
              <a:off x="6784157" y="3163647"/>
              <a:ext cx="313474" cy="979164"/>
            </a:xfrm>
            <a:custGeom>
              <a:avLst/>
              <a:gdLst>
                <a:gd name="connsiteX0" fmla="*/ 92922 w 313474"/>
                <a:gd name="connsiteY0" fmla="*/ 0 h 979164"/>
                <a:gd name="connsiteX1" fmla="*/ 99712 w 313474"/>
                <a:gd name="connsiteY1" fmla="*/ 17050 h 979164"/>
                <a:gd name="connsiteX2" fmla="*/ 172453 w 313474"/>
                <a:gd name="connsiteY2" fmla="*/ 112479 h 979164"/>
                <a:gd name="connsiteX3" fmla="*/ 201376 w 313474"/>
                <a:gd name="connsiteY3" fmla="*/ 150196 h 979164"/>
                <a:gd name="connsiteX4" fmla="*/ 263495 w 313474"/>
                <a:gd name="connsiteY4" fmla="*/ 642132 h 979164"/>
                <a:gd name="connsiteX5" fmla="*/ 166896 w 313474"/>
                <a:gd name="connsiteY5" fmla="*/ 720799 h 979164"/>
                <a:gd name="connsiteX6" fmla="*/ 22246 w 313474"/>
                <a:gd name="connsiteY6" fmla="*/ 896133 h 979164"/>
                <a:gd name="connsiteX7" fmla="*/ 0 w 313474"/>
                <a:gd name="connsiteY7" fmla="*/ 979164 h 979164"/>
                <a:gd name="connsiteX8" fmla="*/ 6442 w 313474"/>
                <a:gd name="connsiteY8" fmla="*/ 915164 h 979164"/>
                <a:gd name="connsiteX9" fmla="*/ 152479 w 313474"/>
                <a:gd name="connsiteY9" fmla="*/ 670684 h 979164"/>
                <a:gd name="connsiteX10" fmla="*/ 232129 w 313474"/>
                <a:gd name="connsiteY10" fmla="*/ 605821 h 979164"/>
                <a:gd name="connsiteX11" fmla="*/ 180909 w 313474"/>
                <a:gd name="connsiteY11" fmla="*/ 200205 h 979164"/>
                <a:gd name="connsiteX12" fmla="*/ 157061 w 313474"/>
                <a:gd name="connsiteY12" fmla="*/ 169107 h 979164"/>
                <a:gd name="connsiteX13" fmla="*/ 88065 w 313474"/>
                <a:gd name="connsiteY13" fmla="*/ 6199 h 9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3474" h="979164">
                  <a:moveTo>
                    <a:pt x="92922" y="0"/>
                  </a:moveTo>
                  <a:lnTo>
                    <a:pt x="99712" y="17050"/>
                  </a:lnTo>
                  <a:cubicBezTo>
                    <a:pt x="114543" y="45156"/>
                    <a:pt x="138330" y="76926"/>
                    <a:pt x="172453" y="112479"/>
                  </a:cubicBezTo>
                  <a:cubicBezTo>
                    <a:pt x="183423" y="124064"/>
                    <a:pt x="192969" y="136860"/>
                    <a:pt x="201376" y="150196"/>
                  </a:cubicBezTo>
                  <a:cubicBezTo>
                    <a:pt x="298116" y="303623"/>
                    <a:pt x="363513" y="492612"/>
                    <a:pt x="263495" y="642132"/>
                  </a:cubicBezTo>
                  <a:cubicBezTo>
                    <a:pt x="240413" y="676751"/>
                    <a:pt x="205507" y="702211"/>
                    <a:pt x="166896" y="720799"/>
                  </a:cubicBezTo>
                  <a:cubicBezTo>
                    <a:pt x="97723" y="754071"/>
                    <a:pt x="51668" y="819369"/>
                    <a:pt x="22246" y="896133"/>
                  </a:cubicBezTo>
                  <a:lnTo>
                    <a:pt x="0" y="979164"/>
                  </a:lnTo>
                  <a:lnTo>
                    <a:pt x="6442" y="915164"/>
                  </a:lnTo>
                  <a:cubicBezTo>
                    <a:pt x="24262" y="812398"/>
                    <a:pt x="66927" y="711834"/>
                    <a:pt x="152479" y="670684"/>
                  </a:cubicBezTo>
                  <a:cubicBezTo>
                    <a:pt x="184316" y="655357"/>
                    <a:pt x="213097" y="634364"/>
                    <a:pt x="232129" y="605821"/>
                  </a:cubicBezTo>
                  <a:cubicBezTo>
                    <a:pt x="314596" y="482537"/>
                    <a:pt x="260674" y="326710"/>
                    <a:pt x="180909" y="200205"/>
                  </a:cubicBezTo>
                  <a:cubicBezTo>
                    <a:pt x="173978" y="189209"/>
                    <a:pt x="166106" y="178659"/>
                    <a:pt x="157061" y="169107"/>
                  </a:cubicBezTo>
                  <a:cubicBezTo>
                    <a:pt x="86723" y="95820"/>
                    <a:pt x="69650" y="42030"/>
                    <a:pt x="88065" y="6199"/>
                  </a:cubicBezTo>
                  <a:close/>
                </a:path>
              </a:pathLst>
            </a:custGeom>
            <a:solidFill>
              <a:srgbClr val="FF6600"/>
            </a:solidFill>
            <a:ln w="12700" cap="flat" cmpd="sng" algn="ctr">
              <a:noFill/>
              <a:prstDash val="solid"/>
              <a:miter lim="800000"/>
            </a:ln>
            <a:effectLst/>
          </p:spPr>
          <p:txBody>
            <a:bodyPr lIns="40500" tIns="40500" rIns="40500" bIns="40500" rtlCol="0" anchor="ctr"/>
            <a:lstStyle/>
            <a:p>
              <a:pPr algn="ctr" defTabSz="514350">
                <a:defRPr/>
              </a:pPr>
              <a:endParaRPr lang="en-GB" sz="1125" kern="0">
                <a:solidFill>
                  <a:srgbClr val="000000"/>
                </a:solidFill>
                <a:latin typeface="Gilroy Office"/>
              </a:endParaRPr>
            </a:p>
          </p:txBody>
        </p:sp>
      </p:grpSp>
      <p:grpSp>
        <p:nvGrpSpPr>
          <p:cNvPr id="3181" name="Group 3180">
            <a:extLst>
              <a:ext uri="{FF2B5EF4-FFF2-40B4-BE49-F238E27FC236}">
                <a16:creationId xmlns:a16="http://schemas.microsoft.com/office/drawing/2014/main" id="{33382E6C-B39B-4F8F-A3FA-7EFF2A9646E8}"/>
              </a:ext>
            </a:extLst>
          </p:cNvPr>
          <p:cNvGrpSpPr/>
          <p:nvPr/>
        </p:nvGrpSpPr>
        <p:grpSpPr>
          <a:xfrm>
            <a:off x="6700170" y="3154618"/>
            <a:ext cx="339709" cy="180058"/>
            <a:chOff x="11103304" y="2998920"/>
            <a:chExt cx="531872" cy="320102"/>
          </a:xfrm>
        </p:grpSpPr>
        <p:sp>
          <p:nvSpPr>
            <p:cNvPr id="3182" name="Flowchart: Decision 854">
              <a:extLst>
                <a:ext uri="{FF2B5EF4-FFF2-40B4-BE49-F238E27FC236}">
                  <a16:creationId xmlns:a16="http://schemas.microsoft.com/office/drawing/2014/main" id="{62F290AE-1EEF-4B5A-9F81-668CD7B38A0A}"/>
                </a:ext>
              </a:extLst>
            </p:cNvPr>
            <p:cNvSpPr>
              <a:spLocks noChangeAspect="1"/>
            </p:cNvSpPr>
            <p:nvPr/>
          </p:nvSpPr>
          <p:spPr>
            <a:xfrm rot="3298555" flipH="1" flipV="1">
              <a:off x="11054079" y="3048145"/>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B20056"/>
                </a:gs>
                <a:gs pos="50000">
                  <a:srgbClr val="E2006C"/>
                </a:gs>
                <a:gs pos="100000">
                  <a:srgbClr val="7A003A"/>
                </a:gs>
                <a:gs pos="0">
                  <a:srgbClr val="FFFFFF"/>
                </a:gs>
              </a:gsLst>
              <a:path path="circle">
                <a:fillToRect l="100000" t="100000"/>
              </a:path>
              <a:tileRect r="-100000" b="-100000"/>
            </a:gradFill>
            <a:ln w="12700" cap="flat" cmpd="sng" algn="ctr">
              <a:solidFill>
                <a:srgbClr val="7A003A">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83" name="Group 3182">
              <a:extLst>
                <a:ext uri="{FF2B5EF4-FFF2-40B4-BE49-F238E27FC236}">
                  <a16:creationId xmlns:a16="http://schemas.microsoft.com/office/drawing/2014/main" id="{5AB290EB-69D9-482E-A788-BB576AF4713D}"/>
                </a:ext>
              </a:extLst>
            </p:cNvPr>
            <p:cNvGrpSpPr/>
            <p:nvPr/>
          </p:nvGrpSpPr>
          <p:grpSpPr>
            <a:xfrm>
              <a:off x="11224280" y="3082887"/>
              <a:ext cx="410896" cy="176358"/>
              <a:chOff x="7191281" y="2261424"/>
              <a:chExt cx="428280" cy="183819"/>
            </a:xfrm>
          </p:grpSpPr>
          <p:sp>
            <p:nvSpPr>
              <p:cNvPr id="3184" name="TextBox 3183">
                <a:extLst>
                  <a:ext uri="{FF2B5EF4-FFF2-40B4-BE49-F238E27FC236}">
                    <a16:creationId xmlns:a16="http://schemas.microsoft.com/office/drawing/2014/main" id="{341C1280-693C-4583-BC10-A13D096872DA}"/>
                  </a:ext>
                </a:extLst>
              </p:cNvPr>
              <p:cNvSpPr txBox="1"/>
              <p:nvPr/>
            </p:nvSpPr>
            <p:spPr>
              <a:xfrm>
                <a:off x="7321311" y="2261424"/>
                <a:ext cx="298250" cy="183819"/>
              </a:xfrm>
              <a:prstGeom prst="rect">
                <a:avLst/>
              </a:prstGeom>
              <a:noFill/>
            </p:spPr>
            <p:txBody>
              <a:bodyPr wrap="square" lIns="0" rIns="0" rtlCol="0" anchor="ctr">
                <a:noAutofit/>
              </a:bodyPr>
              <a:lstStyle/>
              <a:p>
                <a:pPr defTabSz="514299">
                  <a:defRPr/>
                </a:pPr>
                <a:r>
                  <a:rPr lang="en-US" sz="591" kern="0" dirty="0">
                    <a:solidFill>
                      <a:srgbClr val="000000"/>
                    </a:solidFill>
                    <a:latin typeface="Gilroy Office"/>
                    <a:ea typeface="ＭＳ Ｐゴシック" charset="-128"/>
                  </a:rPr>
                  <a:t>TYK2</a:t>
                </a:r>
              </a:p>
            </p:txBody>
          </p:sp>
          <p:cxnSp>
            <p:nvCxnSpPr>
              <p:cNvPr id="3185" name="Straight Connector 3184">
                <a:extLst>
                  <a:ext uri="{FF2B5EF4-FFF2-40B4-BE49-F238E27FC236}">
                    <a16:creationId xmlns:a16="http://schemas.microsoft.com/office/drawing/2014/main" id="{E98C87E6-267C-412B-A895-E790F2D0919B}"/>
                  </a:ext>
                </a:extLst>
              </p:cNvPr>
              <p:cNvCxnSpPr>
                <a:cxnSpLocks/>
                <a:endCxn id="3184" idx="1"/>
              </p:cNvCxnSpPr>
              <p:nvPr/>
            </p:nvCxnSpPr>
            <p:spPr>
              <a:xfrm flipV="1">
                <a:off x="7191281" y="2353334"/>
                <a:ext cx="130031" cy="3"/>
              </a:xfrm>
              <a:prstGeom prst="line">
                <a:avLst/>
              </a:prstGeom>
              <a:noFill/>
              <a:ln w="12700" cap="flat" cmpd="sng" algn="ctr">
                <a:solidFill>
                  <a:srgbClr val="000000"/>
                </a:solidFill>
                <a:prstDash val="solid"/>
                <a:miter lim="800000"/>
                <a:headEnd type="oval"/>
                <a:tailEnd type="none" w="sm" len="sm"/>
              </a:ln>
              <a:effectLst/>
            </p:spPr>
          </p:cxnSp>
        </p:grpSp>
      </p:grpSp>
      <p:grpSp>
        <p:nvGrpSpPr>
          <p:cNvPr id="1066" name="Group 1065">
            <a:extLst>
              <a:ext uri="{FF2B5EF4-FFF2-40B4-BE49-F238E27FC236}">
                <a16:creationId xmlns:a16="http://schemas.microsoft.com/office/drawing/2014/main" id="{CAB2365C-7D31-4273-A201-4E4701CA6BAE}"/>
              </a:ext>
            </a:extLst>
          </p:cNvPr>
          <p:cNvGrpSpPr/>
          <p:nvPr/>
        </p:nvGrpSpPr>
        <p:grpSpPr>
          <a:xfrm>
            <a:off x="2512823" y="2625308"/>
            <a:ext cx="232875" cy="648000"/>
            <a:chOff x="6776140" y="3111988"/>
            <a:chExt cx="885096" cy="2469140"/>
          </a:xfrm>
        </p:grpSpPr>
        <p:sp>
          <p:nvSpPr>
            <p:cNvPr id="1067" name="Graphic 35">
              <a:extLst>
                <a:ext uri="{FF2B5EF4-FFF2-40B4-BE49-F238E27FC236}">
                  <a16:creationId xmlns:a16="http://schemas.microsoft.com/office/drawing/2014/main" id="{2CBB35F2-F03F-42FE-B599-E5F23AE0CE0D}"/>
                </a:ext>
              </a:extLst>
            </p:cNvPr>
            <p:cNvSpPr/>
            <p:nvPr/>
          </p:nvSpPr>
          <p:spPr>
            <a:xfrm>
              <a:off x="6776140" y="3111988"/>
              <a:ext cx="885096" cy="2469140"/>
            </a:xfrm>
            <a:custGeom>
              <a:avLst/>
              <a:gdLst>
                <a:gd name="connsiteX0" fmla="*/ 149796 w 717640"/>
                <a:gd name="connsiteY0" fmla="*/ 213757 h 2117518"/>
                <a:gd name="connsiteX1" fmla="*/ 191325 w 717640"/>
                <a:gd name="connsiteY1" fmla="*/ 561610 h 2117518"/>
                <a:gd name="connsiteX2" fmla="*/ 126745 w 717640"/>
                <a:gd name="connsiteY2" fmla="*/ 617236 h 2117518"/>
                <a:gd name="connsiteX3" fmla="*/ 63 w 717640"/>
                <a:gd name="connsiteY3" fmla="*/ 913845 h 2117518"/>
                <a:gd name="connsiteX4" fmla="*/ 158 w 717640"/>
                <a:gd name="connsiteY4" fmla="*/ 925275 h 2117518"/>
                <a:gd name="connsiteX5" fmla="*/ 3301 w 717640"/>
                <a:gd name="connsiteY5" fmla="*/ 1348566 h 2117518"/>
                <a:gd name="connsiteX6" fmla="*/ 3301 w 717640"/>
                <a:gd name="connsiteY6" fmla="*/ 2009315 h 2117518"/>
                <a:gd name="connsiteX7" fmla="*/ 82549 w 717640"/>
                <a:gd name="connsiteY7" fmla="*/ 2117519 h 2117518"/>
                <a:gd name="connsiteX8" fmla="*/ 183419 w 717640"/>
                <a:gd name="connsiteY8" fmla="*/ 2009315 h 2117518"/>
                <a:gd name="connsiteX9" fmla="*/ 183514 w 717640"/>
                <a:gd name="connsiteY9" fmla="*/ 1049004 h 2117518"/>
                <a:gd name="connsiteX10" fmla="*/ 231996 w 717640"/>
                <a:gd name="connsiteY10" fmla="*/ 940229 h 2117518"/>
                <a:gd name="connsiteX11" fmla="*/ 277526 w 717640"/>
                <a:gd name="connsiteY11" fmla="*/ 900319 h 2117518"/>
                <a:gd name="connsiteX12" fmla="*/ 371061 w 717640"/>
                <a:gd name="connsiteY12" fmla="*/ 832787 h 2117518"/>
                <a:gd name="connsiteX13" fmla="*/ 367156 w 717640"/>
                <a:gd name="connsiteY13" fmla="*/ 832787 h 2117518"/>
                <a:gd name="connsiteX14" fmla="*/ 563943 w 717640"/>
                <a:gd name="connsiteY14" fmla="*/ 689436 h 2117518"/>
                <a:gd name="connsiteX15" fmla="*/ 130460 w 717640"/>
                <a:gd name="connsiteY15" fmla="*/ 187087 h 2117518"/>
                <a:gd name="connsiteX16" fmla="*/ 149796 w 717640"/>
                <a:gd name="connsiteY16" fmla="*/ 213757 h 21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7640" h="2117518">
                  <a:moveTo>
                    <a:pt x="149796" y="213757"/>
                  </a:moveTo>
                  <a:cubicBezTo>
                    <a:pt x="214470" y="322247"/>
                    <a:pt x="258190" y="455883"/>
                    <a:pt x="191325" y="561610"/>
                  </a:cubicBezTo>
                  <a:cubicBezTo>
                    <a:pt x="175894" y="586089"/>
                    <a:pt x="152558" y="604092"/>
                    <a:pt x="126745" y="617236"/>
                  </a:cubicBezTo>
                  <a:cubicBezTo>
                    <a:pt x="34257" y="664290"/>
                    <a:pt x="3587" y="801926"/>
                    <a:pt x="63" y="913845"/>
                  </a:cubicBezTo>
                  <a:cubicBezTo>
                    <a:pt x="-33" y="917654"/>
                    <a:pt x="-33" y="921465"/>
                    <a:pt x="158" y="925275"/>
                  </a:cubicBezTo>
                  <a:cubicBezTo>
                    <a:pt x="3968" y="1026049"/>
                    <a:pt x="2444" y="1261507"/>
                    <a:pt x="3301" y="1348566"/>
                  </a:cubicBezTo>
                  <a:lnTo>
                    <a:pt x="3301" y="2009315"/>
                  </a:lnTo>
                  <a:cubicBezTo>
                    <a:pt x="3301" y="2081419"/>
                    <a:pt x="32162" y="2117519"/>
                    <a:pt x="82549" y="2117519"/>
                  </a:cubicBezTo>
                  <a:cubicBezTo>
                    <a:pt x="133032" y="2117519"/>
                    <a:pt x="183419" y="2088658"/>
                    <a:pt x="183419" y="2009315"/>
                  </a:cubicBezTo>
                  <a:cubicBezTo>
                    <a:pt x="183419" y="2009315"/>
                    <a:pt x="175989" y="1269508"/>
                    <a:pt x="183514" y="1049004"/>
                  </a:cubicBezTo>
                  <a:cubicBezTo>
                    <a:pt x="184943" y="1007761"/>
                    <a:pt x="202183" y="968709"/>
                    <a:pt x="231996" y="940229"/>
                  </a:cubicBezTo>
                  <a:cubicBezTo>
                    <a:pt x="245903" y="926989"/>
                    <a:pt x="261238" y="913654"/>
                    <a:pt x="277526" y="900319"/>
                  </a:cubicBezTo>
                  <a:cubicBezTo>
                    <a:pt x="307149" y="878031"/>
                    <a:pt x="339534" y="856123"/>
                    <a:pt x="371061" y="832787"/>
                  </a:cubicBezTo>
                  <a:lnTo>
                    <a:pt x="367156" y="832787"/>
                  </a:lnTo>
                  <a:cubicBezTo>
                    <a:pt x="444690" y="777732"/>
                    <a:pt x="523652" y="726774"/>
                    <a:pt x="563943" y="689436"/>
                  </a:cubicBezTo>
                  <a:cubicBezTo>
                    <a:pt x="1169447" y="67453"/>
                    <a:pt x="-234538" y="-215154"/>
                    <a:pt x="130460" y="187087"/>
                  </a:cubicBezTo>
                  <a:cubicBezTo>
                    <a:pt x="137794" y="195279"/>
                    <a:pt x="144176" y="204327"/>
                    <a:pt x="149796" y="213757"/>
                  </a:cubicBezTo>
                  <a:close/>
                </a:path>
              </a:pathLst>
            </a:custGeom>
            <a:gradFill flip="none" rotWithShape="1">
              <a:gsLst>
                <a:gs pos="0">
                  <a:schemeClr val="accent4">
                    <a:lumMod val="40000"/>
                    <a:lumOff val="60000"/>
                  </a:schemeClr>
                </a:gs>
                <a:gs pos="65000">
                  <a:schemeClr val="accent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514350">
                <a:defRPr/>
              </a:pPr>
              <a:endParaRPr lang="en-GB" sz="1125">
                <a:solidFill>
                  <a:srgbClr val="000000"/>
                </a:solidFill>
                <a:latin typeface="Gilroy Office"/>
              </a:endParaRPr>
            </a:p>
          </p:txBody>
        </p:sp>
        <p:sp>
          <p:nvSpPr>
            <p:cNvPr id="1069" name="Freeform: Shape 890">
              <a:extLst>
                <a:ext uri="{FF2B5EF4-FFF2-40B4-BE49-F238E27FC236}">
                  <a16:creationId xmlns:a16="http://schemas.microsoft.com/office/drawing/2014/main" id="{7A416726-BE08-4D57-A23D-E8658707EC1F}"/>
                </a:ext>
              </a:extLst>
            </p:cNvPr>
            <p:cNvSpPr/>
            <p:nvPr/>
          </p:nvSpPr>
          <p:spPr>
            <a:xfrm>
              <a:off x="6784157" y="3163647"/>
              <a:ext cx="313474" cy="979164"/>
            </a:xfrm>
            <a:custGeom>
              <a:avLst/>
              <a:gdLst>
                <a:gd name="connsiteX0" fmla="*/ 92922 w 313474"/>
                <a:gd name="connsiteY0" fmla="*/ 0 h 979164"/>
                <a:gd name="connsiteX1" fmla="*/ 99712 w 313474"/>
                <a:gd name="connsiteY1" fmla="*/ 17050 h 979164"/>
                <a:gd name="connsiteX2" fmla="*/ 172453 w 313474"/>
                <a:gd name="connsiteY2" fmla="*/ 112479 h 979164"/>
                <a:gd name="connsiteX3" fmla="*/ 201376 w 313474"/>
                <a:gd name="connsiteY3" fmla="*/ 150196 h 979164"/>
                <a:gd name="connsiteX4" fmla="*/ 263495 w 313474"/>
                <a:gd name="connsiteY4" fmla="*/ 642132 h 979164"/>
                <a:gd name="connsiteX5" fmla="*/ 166896 w 313474"/>
                <a:gd name="connsiteY5" fmla="*/ 720799 h 979164"/>
                <a:gd name="connsiteX6" fmla="*/ 22246 w 313474"/>
                <a:gd name="connsiteY6" fmla="*/ 896133 h 979164"/>
                <a:gd name="connsiteX7" fmla="*/ 0 w 313474"/>
                <a:gd name="connsiteY7" fmla="*/ 979164 h 979164"/>
                <a:gd name="connsiteX8" fmla="*/ 6442 w 313474"/>
                <a:gd name="connsiteY8" fmla="*/ 915164 h 979164"/>
                <a:gd name="connsiteX9" fmla="*/ 152479 w 313474"/>
                <a:gd name="connsiteY9" fmla="*/ 670684 h 979164"/>
                <a:gd name="connsiteX10" fmla="*/ 232129 w 313474"/>
                <a:gd name="connsiteY10" fmla="*/ 605821 h 979164"/>
                <a:gd name="connsiteX11" fmla="*/ 180909 w 313474"/>
                <a:gd name="connsiteY11" fmla="*/ 200205 h 979164"/>
                <a:gd name="connsiteX12" fmla="*/ 157061 w 313474"/>
                <a:gd name="connsiteY12" fmla="*/ 169107 h 979164"/>
                <a:gd name="connsiteX13" fmla="*/ 88065 w 313474"/>
                <a:gd name="connsiteY13" fmla="*/ 6199 h 9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3474" h="979164">
                  <a:moveTo>
                    <a:pt x="92922" y="0"/>
                  </a:moveTo>
                  <a:lnTo>
                    <a:pt x="99712" y="17050"/>
                  </a:lnTo>
                  <a:cubicBezTo>
                    <a:pt x="114543" y="45156"/>
                    <a:pt x="138330" y="76926"/>
                    <a:pt x="172453" y="112479"/>
                  </a:cubicBezTo>
                  <a:cubicBezTo>
                    <a:pt x="183423" y="124064"/>
                    <a:pt x="192969" y="136860"/>
                    <a:pt x="201376" y="150196"/>
                  </a:cubicBezTo>
                  <a:cubicBezTo>
                    <a:pt x="298116" y="303623"/>
                    <a:pt x="363513" y="492612"/>
                    <a:pt x="263495" y="642132"/>
                  </a:cubicBezTo>
                  <a:cubicBezTo>
                    <a:pt x="240413" y="676751"/>
                    <a:pt x="205507" y="702211"/>
                    <a:pt x="166896" y="720799"/>
                  </a:cubicBezTo>
                  <a:cubicBezTo>
                    <a:pt x="97723" y="754071"/>
                    <a:pt x="51668" y="819369"/>
                    <a:pt x="22246" y="896133"/>
                  </a:cubicBezTo>
                  <a:lnTo>
                    <a:pt x="0" y="979164"/>
                  </a:lnTo>
                  <a:lnTo>
                    <a:pt x="6442" y="915164"/>
                  </a:lnTo>
                  <a:cubicBezTo>
                    <a:pt x="24262" y="812398"/>
                    <a:pt x="66927" y="711834"/>
                    <a:pt x="152479" y="670684"/>
                  </a:cubicBezTo>
                  <a:cubicBezTo>
                    <a:pt x="184316" y="655357"/>
                    <a:pt x="213097" y="634364"/>
                    <a:pt x="232129" y="605821"/>
                  </a:cubicBezTo>
                  <a:cubicBezTo>
                    <a:pt x="314596" y="482537"/>
                    <a:pt x="260674" y="326710"/>
                    <a:pt x="180909" y="200205"/>
                  </a:cubicBezTo>
                  <a:cubicBezTo>
                    <a:pt x="173978" y="189209"/>
                    <a:pt x="166106" y="178659"/>
                    <a:pt x="157061" y="169107"/>
                  </a:cubicBezTo>
                  <a:cubicBezTo>
                    <a:pt x="86723" y="95820"/>
                    <a:pt x="69650" y="42030"/>
                    <a:pt x="88065" y="6199"/>
                  </a:cubicBezTo>
                  <a:close/>
                </a:path>
              </a:pathLst>
            </a:custGeom>
            <a:solidFill>
              <a:srgbClr val="B07F00"/>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514350">
                <a:defRPr/>
              </a:pPr>
              <a:endParaRPr lang="en-GB" sz="1125">
                <a:solidFill>
                  <a:srgbClr val="000000"/>
                </a:solidFill>
                <a:latin typeface="Gilroy Office"/>
              </a:endParaRPr>
            </a:p>
          </p:txBody>
        </p:sp>
      </p:grpSp>
      <p:grpSp>
        <p:nvGrpSpPr>
          <p:cNvPr id="3173" name="Group 3172">
            <a:extLst>
              <a:ext uri="{FF2B5EF4-FFF2-40B4-BE49-F238E27FC236}">
                <a16:creationId xmlns:a16="http://schemas.microsoft.com/office/drawing/2014/main" id="{7B591179-2A94-4143-B09F-07EDA41C54B9}"/>
              </a:ext>
            </a:extLst>
          </p:cNvPr>
          <p:cNvGrpSpPr/>
          <p:nvPr/>
        </p:nvGrpSpPr>
        <p:grpSpPr>
          <a:xfrm>
            <a:off x="2473447" y="3208439"/>
            <a:ext cx="333865" cy="180058"/>
            <a:chOff x="11103304" y="2998920"/>
            <a:chExt cx="522722" cy="320102"/>
          </a:xfrm>
        </p:grpSpPr>
        <p:sp>
          <p:nvSpPr>
            <p:cNvPr id="3174" name="Flowchart: Decision 854">
              <a:extLst>
                <a:ext uri="{FF2B5EF4-FFF2-40B4-BE49-F238E27FC236}">
                  <a16:creationId xmlns:a16="http://schemas.microsoft.com/office/drawing/2014/main" id="{A44E07A7-15DE-4057-AF8B-B4C4123055C2}"/>
                </a:ext>
              </a:extLst>
            </p:cNvPr>
            <p:cNvSpPr>
              <a:spLocks noChangeAspect="1"/>
            </p:cNvSpPr>
            <p:nvPr/>
          </p:nvSpPr>
          <p:spPr>
            <a:xfrm rot="3298555" flipH="1" flipV="1">
              <a:off x="11054079" y="3048145"/>
              <a:ext cx="320102" cy="2216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 name="connsiteX0" fmla="*/ 0 w 10335"/>
                <a:gd name="connsiteY0" fmla="*/ 5335 h 10335"/>
                <a:gd name="connsiteX1" fmla="*/ 5000 w 10335"/>
                <a:gd name="connsiteY1" fmla="*/ 335 h 10335"/>
                <a:gd name="connsiteX2" fmla="*/ 10000 w 10335"/>
                <a:gd name="connsiteY2" fmla="*/ 5335 h 10335"/>
                <a:gd name="connsiteX3" fmla="*/ 5000 w 10335"/>
                <a:gd name="connsiteY3" fmla="*/ 10335 h 10335"/>
                <a:gd name="connsiteX4" fmla="*/ 0 w 10335"/>
                <a:gd name="connsiteY4" fmla="*/ 5335 h 10335"/>
                <a:gd name="connsiteX0" fmla="*/ 0 w 10000"/>
                <a:gd name="connsiteY0" fmla="*/ 5335 h 10335"/>
                <a:gd name="connsiteX1" fmla="*/ 5000 w 10000"/>
                <a:gd name="connsiteY1" fmla="*/ 335 h 10335"/>
                <a:gd name="connsiteX2" fmla="*/ 10000 w 10000"/>
                <a:gd name="connsiteY2" fmla="*/ 5335 h 10335"/>
                <a:gd name="connsiteX3" fmla="*/ 5000 w 10000"/>
                <a:gd name="connsiteY3" fmla="*/ 10335 h 10335"/>
                <a:gd name="connsiteX4" fmla="*/ 0 w 10000"/>
                <a:gd name="connsiteY4" fmla="*/ 5335 h 1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35">
                  <a:moveTo>
                    <a:pt x="0" y="5335"/>
                  </a:moveTo>
                  <a:cubicBezTo>
                    <a:pt x="0" y="3668"/>
                    <a:pt x="3333" y="-1332"/>
                    <a:pt x="5000" y="335"/>
                  </a:cubicBezTo>
                  <a:lnTo>
                    <a:pt x="10000" y="5335"/>
                  </a:lnTo>
                  <a:cubicBezTo>
                    <a:pt x="10000" y="7002"/>
                    <a:pt x="6667" y="10335"/>
                    <a:pt x="5000" y="10335"/>
                  </a:cubicBezTo>
                  <a:cubicBezTo>
                    <a:pt x="3333" y="10335"/>
                    <a:pt x="0" y="7002"/>
                    <a:pt x="0" y="5335"/>
                  </a:cubicBezTo>
                  <a:close/>
                </a:path>
              </a:pathLst>
            </a:custGeom>
            <a:gradFill flip="none" rotWithShape="1">
              <a:gsLst>
                <a:gs pos="75000">
                  <a:srgbClr val="B20056"/>
                </a:gs>
                <a:gs pos="50000">
                  <a:srgbClr val="E2006C"/>
                </a:gs>
                <a:gs pos="100000">
                  <a:srgbClr val="7A003A"/>
                </a:gs>
                <a:gs pos="0">
                  <a:srgbClr val="FFFFFF"/>
                </a:gs>
              </a:gsLst>
              <a:path path="circle">
                <a:fillToRect l="100000" t="100000"/>
              </a:path>
              <a:tileRect r="-100000" b="-100000"/>
            </a:gradFill>
            <a:ln w="12700" cap="flat" cmpd="sng" algn="ctr">
              <a:solidFill>
                <a:srgbClr val="7A003A">
                  <a:alpha val="20000"/>
                </a:srgbClr>
              </a:solidFill>
              <a:prstDash val="solid"/>
              <a:miter lim="800000"/>
            </a:ln>
            <a:effectLst/>
          </p:spPr>
          <p:txBody>
            <a:bodyPr rtlCol="0" anchor="ctr"/>
            <a:lstStyle/>
            <a:p>
              <a:pPr algn="ctr" defTabSz="514299">
                <a:defRPr/>
              </a:pPr>
              <a:endParaRPr lang="en-US" sz="788" kern="0" dirty="0">
                <a:solidFill>
                  <a:srgbClr val="FFFFFF"/>
                </a:solidFill>
                <a:latin typeface="Gilroy Office"/>
              </a:endParaRPr>
            </a:p>
          </p:txBody>
        </p:sp>
        <p:grpSp>
          <p:nvGrpSpPr>
            <p:cNvPr id="3175" name="Group 3174">
              <a:extLst>
                <a:ext uri="{FF2B5EF4-FFF2-40B4-BE49-F238E27FC236}">
                  <a16:creationId xmlns:a16="http://schemas.microsoft.com/office/drawing/2014/main" id="{5F861BE4-C810-44C7-9672-B072EE818BAC}"/>
                </a:ext>
              </a:extLst>
            </p:cNvPr>
            <p:cNvGrpSpPr/>
            <p:nvPr/>
          </p:nvGrpSpPr>
          <p:grpSpPr>
            <a:xfrm>
              <a:off x="11215130" y="3082887"/>
              <a:ext cx="410896" cy="176358"/>
              <a:chOff x="7181743" y="2261424"/>
              <a:chExt cx="428280" cy="183819"/>
            </a:xfrm>
          </p:grpSpPr>
          <p:sp>
            <p:nvSpPr>
              <p:cNvPr id="3176" name="TextBox 3175">
                <a:extLst>
                  <a:ext uri="{FF2B5EF4-FFF2-40B4-BE49-F238E27FC236}">
                    <a16:creationId xmlns:a16="http://schemas.microsoft.com/office/drawing/2014/main" id="{CEEE8BDB-7278-435A-8E68-639D226A5E06}"/>
                  </a:ext>
                </a:extLst>
              </p:cNvPr>
              <p:cNvSpPr txBox="1"/>
              <p:nvPr/>
            </p:nvSpPr>
            <p:spPr>
              <a:xfrm>
                <a:off x="7311773" y="2261424"/>
                <a:ext cx="298250" cy="183819"/>
              </a:xfrm>
              <a:prstGeom prst="rect">
                <a:avLst/>
              </a:prstGeom>
              <a:noFill/>
            </p:spPr>
            <p:txBody>
              <a:bodyPr wrap="square" lIns="0" rIns="0" rtlCol="0" anchor="ctr">
                <a:noAutofit/>
              </a:bodyPr>
              <a:lstStyle/>
              <a:p>
                <a:pPr defTabSz="514299">
                  <a:defRPr/>
                </a:pPr>
                <a:r>
                  <a:rPr lang="en-US" sz="591" kern="0" dirty="0">
                    <a:solidFill>
                      <a:srgbClr val="000000"/>
                    </a:solidFill>
                    <a:latin typeface="Gilroy Office"/>
                    <a:ea typeface="ＭＳ Ｐゴシック" charset="-128"/>
                  </a:rPr>
                  <a:t>TYK2</a:t>
                </a:r>
              </a:p>
            </p:txBody>
          </p:sp>
          <p:cxnSp>
            <p:nvCxnSpPr>
              <p:cNvPr id="3177" name="Straight Connector 3176">
                <a:extLst>
                  <a:ext uri="{FF2B5EF4-FFF2-40B4-BE49-F238E27FC236}">
                    <a16:creationId xmlns:a16="http://schemas.microsoft.com/office/drawing/2014/main" id="{8419118A-8D03-495B-8A2C-0BB27122710A}"/>
                  </a:ext>
                </a:extLst>
              </p:cNvPr>
              <p:cNvCxnSpPr>
                <a:cxnSpLocks/>
                <a:endCxn id="3176" idx="1"/>
              </p:cNvCxnSpPr>
              <p:nvPr/>
            </p:nvCxnSpPr>
            <p:spPr>
              <a:xfrm flipV="1">
                <a:off x="7181743" y="2353333"/>
                <a:ext cx="130031" cy="3"/>
              </a:xfrm>
              <a:prstGeom prst="line">
                <a:avLst/>
              </a:prstGeom>
              <a:noFill/>
              <a:ln w="12700" cap="flat" cmpd="sng" algn="ctr">
                <a:solidFill>
                  <a:srgbClr val="000000"/>
                </a:solidFill>
                <a:prstDash val="solid"/>
                <a:miter lim="800000"/>
                <a:headEnd type="oval"/>
                <a:tailEnd type="none" w="sm" len="sm"/>
              </a:ln>
              <a:effectLst/>
            </p:spPr>
          </p:cxnSp>
        </p:grpSp>
      </p:grpSp>
    </p:spTree>
    <p:extLst>
      <p:ext uri="{BB962C8B-B14F-4D97-AF65-F5344CB8AC3E}">
        <p14:creationId xmlns:p14="http://schemas.microsoft.com/office/powerpoint/2010/main" val="184508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Περιστατικό</a:t>
            </a:r>
          </a:p>
        </p:txBody>
      </p:sp>
      <p:sp>
        <p:nvSpPr>
          <p:cNvPr id="3" name="Content Placeholder 2"/>
          <p:cNvSpPr>
            <a:spLocks noGrp="1"/>
          </p:cNvSpPr>
          <p:nvPr>
            <p:ph idx="1"/>
          </p:nvPr>
        </p:nvSpPr>
        <p:spPr/>
        <p:txBody>
          <a:bodyPr>
            <a:normAutofit/>
          </a:bodyPr>
          <a:lstStyle/>
          <a:p>
            <a:r>
              <a:rPr lang="el-GR" dirty="0"/>
              <a:t>Ασθενής 21 ετών προσέρχεται με ερυθηματώδεις πλάκες προσώπου, τραχήλου κορμού, άκρων  που φέρουν φυσσαλίδες και κατά τόπους εκδορές</a:t>
            </a:r>
          </a:p>
          <a:p>
            <a:r>
              <a:rPr lang="el-GR" dirty="0"/>
              <a:t>Εμφανίζονται με υφέσεις και εξάρσεις από την ηλικία των 6 μηνών με έντονο βασανιστικό κνησμό</a:t>
            </a:r>
          </a:p>
          <a:p>
            <a:r>
              <a:rPr lang="el-GR" dirty="0"/>
              <a:t>Έχει ιστορικό τροφικής αλλεργία στα φυστίκια επιβεβαιωμένο με δερματικές δοκιμασίες και πρόκληση</a:t>
            </a:r>
          </a:p>
          <a:p>
            <a:r>
              <a:rPr lang="el-GR" dirty="0"/>
              <a:t>Αναφέρει ιστορικό άσθματος και αλλεργικής ρινίτιδας του πατέρα του</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
            <a:ext cx="8915400" cy="969947"/>
          </a:xfrm>
        </p:spPr>
        <p:txBody>
          <a:bodyPr>
            <a:noAutofit/>
          </a:bodyPr>
          <a:lstStyle/>
          <a:p>
            <a:r>
              <a:rPr lang="el-GR" sz="3200" b="1" dirty="0"/>
              <a:t>Η </a:t>
            </a:r>
            <a:r>
              <a:rPr lang="el-GR" sz="3200" b="1" dirty="0" err="1"/>
              <a:t>παθοφυσιολογία</a:t>
            </a:r>
            <a:r>
              <a:rPr lang="el-GR" sz="3200" b="1" dirty="0"/>
              <a:t> της νόσου είναι </a:t>
            </a:r>
            <a:r>
              <a:rPr lang="el-GR" sz="3200" b="1" dirty="0" err="1"/>
              <a:t>πολυπαραγοντική</a:t>
            </a:r>
            <a:endParaRPr lang="en-US" sz="3200" b="1" dirty="0"/>
          </a:p>
        </p:txBody>
      </p:sp>
      <p:sp>
        <p:nvSpPr>
          <p:cNvPr id="4" name="Slide Number Placeholder 3"/>
          <p:cNvSpPr>
            <a:spLocks noGrp="1"/>
          </p:cNvSpPr>
          <p:nvPr>
            <p:ph type="sldNum" sz="quarter" idx="4"/>
          </p:nvPr>
        </p:nvSpPr>
        <p:spPr/>
        <p:txBody>
          <a:bodyPr/>
          <a:lstStyle/>
          <a:p>
            <a:pPr lvl="0"/>
            <a:fld id="{E59192B3-4A80-9E49-8579-7C682F041F8A}" type="slidenum">
              <a:rPr lang="en-US" noProof="0" smtClean="0"/>
              <a:pPr lvl="0"/>
              <a:t>5</a:t>
            </a:fld>
            <a:endParaRPr lang="en-US" noProof="0" dirty="0"/>
          </a:p>
        </p:txBody>
      </p:sp>
      <p:sp>
        <p:nvSpPr>
          <p:cNvPr id="15" name="Text Placeholder 14">
            <a:extLst>
              <a:ext uri="{FF2B5EF4-FFF2-40B4-BE49-F238E27FC236}">
                <a16:creationId xmlns:a16="http://schemas.microsoft.com/office/drawing/2014/main" id="{DB8A979D-22F2-453E-80AC-18CE1E4B44C3}"/>
              </a:ext>
            </a:extLst>
          </p:cNvPr>
          <p:cNvSpPr>
            <a:spLocks noGrp="1"/>
          </p:cNvSpPr>
          <p:nvPr>
            <p:ph type="body" sz="quarter" idx="12"/>
          </p:nvPr>
        </p:nvSpPr>
        <p:spPr>
          <a:xfrm>
            <a:off x="440532" y="6026119"/>
            <a:ext cx="6939683" cy="707886"/>
          </a:xfrm>
        </p:spPr>
        <p:txBody>
          <a:bodyPr/>
          <a:lstStyle/>
          <a:p>
            <a:r>
              <a:rPr lang="en-GB" dirty="0"/>
              <a:t>1. Leung DYM, Guttman-</a:t>
            </a:r>
            <a:r>
              <a:rPr lang="en-GB" dirty="0" err="1"/>
              <a:t>Yassky</a:t>
            </a:r>
            <a:r>
              <a:rPr lang="en-GB" dirty="0"/>
              <a:t> E. </a:t>
            </a:r>
            <a:r>
              <a:rPr lang="en-GB" i="1" dirty="0"/>
              <a:t>J Allergy </a:t>
            </a:r>
            <a:r>
              <a:rPr lang="en-GB" i="1" dirty="0" err="1"/>
              <a:t>Clin</a:t>
            </a:r>
            <a:r>
              <a:rPr lang="en-GB" i="1" dirty="0"/>
              <a:t> Immunol </a:t>
            </a:r>
            <a:r>
              <a:rPr lang="en-GB" dirty="0"/>
              <a:t>2014;134:769–779. 2. Kim BE, Leung DY, Boguniewicz M, Howell </a:t>
            </a:r>
            <a:r>
              <a:rPr lang="en-GB" dirty="0" err="1"/>
              <a:t>MDl</a:t>
            </a:r>
            <a:r>
              <a:rPr lang="en-GB" dirty="0"/>
              <a:t>. </a:t>
            </a:r>
            <a:r>
              <a:rPr lang="en-GB" i="1" dirty="0" err="1"/>
              <a:t>Clin</a:t>
            </a:r>
            <a:r>
              <a:rPr lang="en-GB" i="1" dirty="0"/>
              <a:t> Immunol</a:t>
            </a:r>
            <a:r>
              <a:rPr lang="en-GB" dirty="0"/>
              <a:t> 2008;126:332–337.</a:t>
            </a:r>
            <a:br>
              <a:rPr lang="en-GB" dirty="0"/>
            </a:br>
            <a:r>
              <a:rPr lang="en-GB" dirty="0"/>
              <a:t>3. </a:t>
            </a:r>
            <a:r>
              <a:rPr lang="en-GB" dirty="0" err="1"/>
              <a:t>Hoffjan</a:t>
            </a:r>
            <a:r>
              <a:rPr lang="en-GB" dirty="0"/>
              <a:t> S, Stemmer S. </a:t>
            </a:r>
            <a:r>
              <a:rPr lang="en-GB" i="1" dirty="0"/>
              <a:t>Arch Dermatol Res </a:t>
            </a:r>
            <a:r>
              <a:rPr lang="en-GB" dirty="0"/>
              <a:t>2015;307:659–670. 4. </a:t>
            </a:r>
            <a:r>
              <a:rPr lang="en-GB" dirty="0" err="1"/>
              <a:t>Darsow</a:t>
            </a:r>
            <a:r>
              <a:rPr lang="en-GB" dirty="0"/>
              <a:t> U </a:t>
            </a:r>
            <a:r>
              <a:rPr lang="en-GB" i="1" dirty="0"/>
              <a:t>et al. J </a:t>
            </a:r>
            <a:r>
              <a:rPr lang="en-GB" i="1" dirty="0" err="1"/>
              <a:t>Eur</a:t>
            </a:r>
            <a:r>
              <a:rPr lang="en-GB" i="1" dirty="0"/>
              <a:t> </a:t>
            </a:r>
            <a:r>
              <a:rPr lang="en-GB" i="1" dirty="0" err="1"/>
              <a:t>Acad</a:t>
            </a:r>
            <a:r>
              <a:rPr lang="en-GB" i="1" dirty="0"/>
              <a:t> Dermatol </a:t>
            </a:r>
            <a:r>
              <a:rPr lang="en-GB" i="1" dirty="0" err="1"/>
              <a:t>Venereol</a:t>
            </a:r>
            <a:r>
              <a:rPr lang="en-GB" i="1" dirty="0"/>
              <a:t> </a:t>
            </a:r>
            <a:r>
              <a:rPr lang="en-GB" dirty="0"/>
              <a:t>2010;24:317–328. 5. Williams MR, Gallo RL. </a:t>
            </a:r>
            <a:r>
              <a:rPr lang="en-GB" i="1" dirty="0" err="1"/>
              <a:t>Curr</a:t>
            </a:r>
            <a:r>
              <a:rPr lang="en-GB" i="1" dirty="0"/>
              <a:t> Allergy Asthma Rep </a:t>
            </a:r>
            <a:r>
              <a:rPr lang="en-GB" dirty="0"/>
              <a:t>2015;15:65. </a:t>
            </a:r>
          </a:p>
        </p:txBody>
      </p:sp>
      <p:sp>
        <p:nvSpPr>
          <p:cNvPr id="25" name="Rectangle: Top Corners Rounded 24">
            <a:extLst>
              <a:ext uri="{FF2B5EF4-FFF2-40B4-BE49-F238E27FC236}">
                <a16:creationId xmlns:a16="http://schemas.microsoft.com/office/drawing/2014/main" id="{DC98DDFB-029E-474F-BA10-C19963F99D63}"/>
              </a:ext>
            </a:extLst>
          </p:cNvPr>
          <p:cNvSpPr/>
          <p:nvPr/>
        </p:nvSpPr>
        <p:spPr>
          <a:xfrm rot="5400000">
            <a:off x="2715042" y="-870368"/>
            <a:ext cx="3713914" cy="9144001"/>
          </a:xfrm>
          <a:prstGeom prst="round2SameRect">
            <a:avLst>
              <a:gd name="adj1" fmla="val 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99C30C5-7352-4D0E-BE0F-1DFE36C08FA8}"/>
              </a:ext>
            </a:extLst>
          </p:cNvPr>
          <p:cNvSpPr/>
          <p:nvPr/>
        </p:nvSpPr>
        <p:spPr>
          <a:xfrm>
            <a:off x="4168508" y="1596033"/>
            <a:ext cx="865512" cy="1620838"/>
          </a:xfrm>
          <a:custGeom>
            <a:avLst/>
            <a:gdLst>
              <a:gd name="connsiteX0" fmla="*/ 511469 w 1022937"/>
              <a:gd name="connsiteY0" fmla="*/ 0 h 1435571"/>
              <a:gd name="connsiteX1" fmla="*/ 527039 w 1022937"/>
              <a:gd name="connsiteY1" fmla="*/ 11643 h 1435571"/>
              <a:gd name="connsiteX2" fmla="*/ 1022937 w 1022937"/>
              <a:gd name="connsiteY2" fmla="*/ 1063173 h 1435571"/>
              <a:gd name="connsiteX3" fmla="*/ 995252 w 1022937"/>
              <a:gd name="connsiteY3" fmla="*/ 1337806 h 1435571"/>
              <a:gd name="connsiteX4" fmla="*/ 970114 w 1022937"/>
              <a:gd name="connsiteY4" fmla="*/ 1435571 h 1435571"/>
              <a:gd name="connsiteX5" fmla="*/ 916696 w 1022937"/>
              <a:gd name="connsiteY5" fmla="*/ 1416020 h 1435571"/>
              <a:gd name="connsiteX6" fmla="*/ 511469 w 1022937"/>
              <a:gd name="connsiteY6" fmla="*/ 1354755 h 1435571"/>
              <a:gd name="connsiteX7" fmla="*/ 106242 w 1022937"/>
              <a:gd name="connsiteY7" fmla="*/ 1416020 h 1435571"/>
              <a:gd name="connsiteX8" fmla="*/ 52824 w 1022937"/>
              <a:gd name="connsiteY8" fmla="*/ 1435571 h 1435571"/>
              <a:gd name="connsiteX9" fmla="*/ 27685 w 1022937"/>
              <a:gd name="connsiteY9" fmla="*/ 1337806 h 1435571"/>
              <a:gd name="connsiteX10" fmla="*/ 0 w 1022937"/>
              <a:gd name="connsiteY10" fmla="*/ 1063173 h 1435571"/>
              <a:gd name="connsiteX11" fmla="*/ 495898 w 1022937"/>
              <a:gd name="connsiteY11" fmla="*/ 11643 h 1435571"/>
              <a:gd name="connsiteX12" fmla="*/ 511469 w 1022937"/>
              <a:gd name="connsiteY12" fmla="*/ 0 h 143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937" h="1435571">
                <a:moveTo>
                  <a:pt x="511469" y="0"/>
                </a:moveTo>
                <a:lnTo>
                  <a:pt x="527039" y="11643"/>
                </a:lnTo>
                <a:cubicBezTo>
                  <a:pt x="829896" y="261583"/>
                  <a:pt x="1022937" y="639835"/>
                  <a:pt x="1022937" y="1063173"/>
                </a:cubicBezTo>
                <a:cubicBezTo>
                  <a:pt x="1022937" y="1157248"/>
                  <a:pt x="1013404" y="1249097"/>
                  <a:pt x="995252" y="1337806"/>
                </a:cubicBezTo>
                <a:lnTo>
                  <a:pt x="970114" y="1435571"/>
                </a:lnTo>
                <a:lnTo>
                  <a:pt x="916696" y="1416020"/>
                </a:lnTo>
                <a:cubicBezTo>
                  <a:pt x="788685" y="1376204"/>
                  <a:pt x="652582" y="1354755"/>
                  <a:pt x="511469" y="1354755"/>
                </a:cubicBezTo>
                <a:cubicBezTo>
                  <a:pt x="370356" y="1354755"/>
                  <a:pt x="234253" y="1376204"/>
                  <a:pt x="106242" y="1416020"/>
                </a:cubicBezTo>
                <a:lnTo>
                  <a:pt x="52824" y="1435571"/>
                </a:lnTo>
                <a:lnTo>
                  <a:pt x="27685" y="1337806"/>
                </a:lnTo>
                <a:cubicBezTo>
                  <a:pt x="9533" y="1249097"/>
                  <a:pt x="0" y="1157248"/>
                  <a:pt x="0" y="1063173"/>
                </a:cubicBezTo>
                <a:cubicBezTo>
                  <a:pt x="0" y="639835"/>
                  <a:pt x="193041" y="261583"/>
                  <a:pt x="495898" y="11643"/>
                </a:cubicBezTo>
                <a:lnTo>
                  <a:pt x="511469" y="0"/>
                </a:lnTo>
                <a:close/>
              </a:path>
            </a:pathLst>
          </a:custGeom>
          <a:solidFill>
            <a:srgbClr val="EEC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3A019E6-61D7-48C2-92E5-B50CBE3817CC}"/>
              </a:ext>
            </a:extLst>
          </p:cNvPr>
          <p:cNvSpPr/>
          <p:nvPr/>
        </p:nvSpPr>
        <p:spPr>
          <a:xfrm>
            <a:off x="4607443" y="3192829"/>
            <a:ext cx="1093150" cy="1115154"/>
          </a:xfrm>
          <a:custGeom>
            <a:avLst/>
            <a:gdLst>
              <a:gd name="connsiteX0" fmla="*/ 458645 w 1309882"/>
              <a:gd name="connsiteY0" fmla="*/ 0 h 990308"/>
              <a:gd name="connsiteX1" fmla="*/ 530426 w 1309882"/>
              <a:gd name="connsiteY1" fmla="*/ 26272 h 990308"/>
              <a:gd name="connsiteX2" fmla="*/ 1301440 w 1309882"/>
              <a:gd name="connsiteY2" fmla="*/ 876663 h 990308"/>
              <a:gd name="connsiteX3" fmla="*/ 1309882 w 1309882"/>
              <a:gd name="connsiteY3" fmla="*/ 909492 h 990308"/>
              <a:gd name="connsiteX4" fmla="*/ 1256463 w 1309882"/>
              <a:gd name="connsiteY4" fmla="*/ 929043 h 990308"/>
              <a:gd name="connsiteX5" fmla="*/ 851236 w 1309882"/>
              <a:gd name="connsiteY5" fmla="*/ 990308 h 990308"/>
              <a:gd name="connsiteX6" fmla="*/ 89335 w 1309882"/>
              <a:gd name="connsiteY6" fmla="*/ 757579 h 990308"/>
              <a:gd name="connsiteX7" fmla="*/ 0 w 1309882"/>
              <a:gd name="connsiteY7" fmla="*/ 690775 h 990308"/>
              <a:gd name="connsiteX8" fmla="*/ 15570 w 1309882"/>
              <a:gd name="connsiteY8" fmla="*/ 679132 h 990308"/>
              <a:gd name="connsiteX9" fmla="*/ 450203 w 1309882"/>
              <a:gd name="connsiteY9" fmla="*/ 32829 h 990308"/>
              <a:gd name="connsiteX10" fmla="*/ 458645 w 1309882"/>
              <a:gd name="connsiteY10" fmla="*/ 0 h 99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882" h="990308">
                <a:moveTo>
                  <a:pt x="458645" y="0"/>
                </a:moveTo>
                <a:lnTo>
                  <a:pt x="530426" y="26272"/>
                </a:lnTo>
                <a:cubicBezTo>
                  <a:pt x="897248" y="181425"/>
                  <a:pt x="1181994" y="492630"/>
                  <a:pt x="1301440" y="876663"/>
                </a:cubicBezTo>
                <a:lnTo>
                  <a:pt x="1309882" y="909492"/>
                </a:lnTo>
                <a:lnTo>
                  <a:pt x="1256463" y="929043"/>
                </a:lnTo>
                <a:cubicBezTo>
                  <a:pt x="1128452" y="968859"/>
                  <a:pt x="992349" y="990308"/>
                  <a:pt x="851236" y="990308"/>
                </a:cubicBezTo>
                <a:cubicBezTo>
                  <a:pt x="569011" y="990308"/>
                  <a:pt x="306824" y="904512"/>
                  <a:pt x="89335" y="757579"/>
                </a:cubicBezTo>
                <a:lnTo>
                  <a:pt x="0" y="690775"/>
                </a:lnTo>
                <a:lnTo>
                  <a:pt x="15570" y="679132"/>
                </a:lnTo>
                <a:cubicBezTo>
                  <a:pt x="217475" y="512506"/>
                  <a:pt x="370572" y="288852"/>
                  <a:pt x="450203" y="32829"/>
                </a:cubicBezTo>
                <a:lnTo>
                  <a:pt x="458645" y="0"/>
                </a:lnTo>
                <a:close/>
              </a:path>
            </a:pathLst>
          </a:custGeom>
          <a:solidFill>
            <a:srgbClr val="EAC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BF12C9E-FE07-4A51-966B-34DDB4F15894}"/>
              </a:ext>
            </a:extLst>
          </p:cNvPr>
          <p:cNvSpPr/>
          <p:nvPr/>
        </p:nvSpPr>
        <p:spPr>
          <a:xfrm>
            <a:off x="3501936" y="3192829"/>
            <a:ext cx="1112058" cy="1115153"/>
          </a:xfrm>
          <a:custGeom>
            <a:avLst/>
            <a:gdLst>
              <a:gd name="connsiteX0" fmla="*/ 851236 w 1309881"/>
              <a:gd name="connsiteY0" fmla="*/ 0 h 990308"/>
              <a:gd name="connsiteX1" fmla="*/ 859677 w 1309881"/>
              <a:gd name="connsiteY1" fmla="*/ 32829 h 990308"/>
              <a:gd name="connsiteX2" fmla="*/ 1294310 w 1309881"/>
              <a:gd name="connsiteY2" fmla="*/ 679132 h 990308"/>
              <a:gd name="connsiteX3" fmla="*/ 1309881 w 1309881"/>
              <a:gd name="connsiteY3" fmla="*/ 690775 h 990308"/>
              <a:gd name="connsiteX4" fmla="*/ 1220545 w 1309881"/>
              <a:gd name="connsiteY4" fmla="*/ 757579 h 990308"/>
              <a:gd name="connsiteX5" fmla="*/ 458644 w 1309881"/>
              <a:gd name="connsiteY5" fmla="*/ 990308 h 990308"/>
              <a:gd name="connsiteX6" fmla="*/ 53417 w 1309881"/>
              <a:gd name="connsiteY6" fmla="*/ 929043 h 990308"/>
              <a:gd name="connsiteX7" fmla="*/ 0 w 1309881"/>
              <a:gd name="connsiteY7" fmla="*/ 909492 h 990308"/>
              <a:gd name="connsiteX8" fmla="*/ 8441 w 1309881"/>
              <a:gd name="connsiteY8" fmla="*/ 876663 h 990308"/>
              <a:gd name="connsiteX9" fmla="*/ 779455 w 1309881"/>
              <a:gd name="connsiteY9" fmla="*/ 26272 h 990308"/>
              <a:gd name="connsiteX10" fmla="*/ 851236 w 1309881"/>
              <a:gd name="connsiteY10" fmla="*/ 0 h 99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881" h="990308">
                <a:moveTo>
                  <a:pt x="851236" y="0"/>
                </a:moveTo>
                <a:lnTo>
                  <a:pt x="859677" y="32829"/>
                </a:lnTo>
                <a:cubicBezTo>
                  <a:pt x="939308" y="288852"/>
                  <a:pt x="1092405" y="512506"/>
                  <a:pt x="1294310" y="679132"/>
                </a:cubicBezTo>
                <a:lnTo>
                  <a:pt x="1309881" y="690775"/>
                </a:lnTo>
                <a:lnTo>
                  <a:pt x="1220545" y="757579"/>
                </a:lnTo>
                <a:cubicBezTo>
                  <a:pt x="1003056" y="904512"/>
                  <a:pt x="740870" y="990308"/>
                  <a:pt x="458644" y="990308"/>
                </a:cubicBezTo>
                <a:cubicBezTo>
                  <a:pt x="317531" y="990308"/>
                  <a:pt x="181428" y="968859"/>
                  <a:pt x="53417" y="929043"/>
                </a:cubicBezTo>
                <a:lnTo>
                  <a:pt x="0" y="909492"/>
                </a:lnTo>
                <a:lnTo>
                  <a:pt x="8441" y="876663"/>
                </a:lnTo>
                <a:cubicBezTo>
                  <a:pt x="127887" y="492630"/>
                  <a:pt x="412633" y="181425"/>
                  <a:pt x="779455" y="26272"/>
                </a:cubicBezTo>
                <a:lnTo>
                  <a:pt x="851236" y="0"/>
                </a:lnTo>
                <a:close/>
              </a:path>
            </a:pathLst>
          </a:custGeom>
          <a:solidFill>
            <a:srgbClr val="DAC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C096776E-A226-411B-818D-C02FB45267DA}"/>
              </a:ext>
            </a:extLst>
          </p:cNvPr>
          <p:cNvSpPr/>
          <p:nvPr/>
        </p:nvSpPr>
        <p:spPr>
          <a:xfrm>
            <a:off x="2438400" y="1265193"/>
            <a:ext cx="2169043" cy="2952590"/>
          </a:xfrm>
          <a:custGeom>
            <a:avLst/>
            <a:gdLst>
              <a:gd name="connsiteX0" fmla="*/ 1362705 w 2213942"/>
              <a:gd name="connsiteY0" fmla="*/ 0 h 2644596"/>
              <a:gd name="connsiteX1" fmla="*/ 2124606 w 2213942"/>
              <a:gd name="connsiteY1" fmla="*/ 232729 h 2644596"/>
              <a:gd name="connsiteX2" fmla="*/ 2213942 w 2213942"/>
              <a:gd name="connsiteY2" fmla="*/ 299533 h 2644596"/>
              <a:gd name="connsiteX3" fmla="*/ 2198371 w 2213942"/>
              <a:gd name="connsiteY3" fmla="*/ 311176 h 2644596"/>
              <a:gd name="connsiteX4" fmla="*/ 1702473 w 2213942"/>
              <a:gd name="connsiteY4" fmla="*/ 1362706 h 2644596"/>
              <a:gd name="connsiteX5" fmla="*/ 1730158 w 2213942"/>
              <a:gd name="connsiteY5" fmla="*/ 1637339 h 2644596"/>
              <a:gd name="connsiteX6" fmla="*/ 1755297 w 2213942"/>
              <a:gd name="connsiteY6" fmla="*/ 1735104 h 2644596"/>
              <a:gd name="connsiteX7" fmla="*/ 1683516 w 2213942"/>
              <a:gd name="connsiteY7" fmla="*/ 1761376 h 2644596"/>
              <a:gd name="connsiteX8" fmla="*/ 912502 w 2213942"/>
              <a:gd name="connsiteY8" fmla="*/ 2611767 h 2644596"/>
              <a:gd name="connsiteX9" fmla="*/ 904061 w 2213942"/>
              <a:gd name="connsiteY9" fmla="*/ 2644596 h 2644596"/>
              <a:gd name="connsiteX10" fmla="*/ 832279 w 2213942"/>
              <a:gd name="connsiteY10" fmla="*/ 2618324 h 2644596"/>
              <a:gd name="connsiteX11" fmla="*/ 0 w 2213942"/>
              <a:gd name="connsiteY11" fmla="*/ 1362706 h 2644596"/>
              <a:gd name="connsiteX12" fmla="*/ 1362705 w 2213942"/>
              <a:gd name="connsiteY12" fmla="*/ 0 h 264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3942" h="2644596">
                <a:moveTo>
                  <a:pt x="1362705" y="0"/>
                </a:moveTo>
                <a:cubicBezTo>
                  <a:pt x="1644931" y="0"/>
                  <a:pt x="1907117" y="85796"/>
                  <a:pt x="2124606" y="232729"/>
                </a:cubicBezTo>
                <a:lnTo>
                  <a:pt x="2213942" y="299533"/>
                </a:lnTo>
                <a:lnTo>
                  <a:pt x="2198371" y="311176"/>
                </a:lnTo>
                <a:cubicBezTo>
                  <a:pt x="1895514" y="561116"/>
                  <a:pt x="1702473" y="939368"/>
                  <a:pt x="1702473" y="1362706"/>
                </a:cubicBezTo>
                <a:cubicBezTo>
                  <a:pt x="1702473" y="1456781"/>
                  <a:pt x="1712006" y="1548630"/>
                  <a:pt x="1730158" y="1637339"/>
                </a:cubicBezTo>
                <a:lnTo>
                  <a:pt x="1755297" y="1735104"/>
                </a:lnTo>
                <a:lnTo>
                  <a:pt x="1683516" y="1761376"/>
                </a:lnTo>
                <a:cubicBezTo>
                  <a:pt x="1316694" y="1916529"/>
                  <a:pt x="1031948" y="2227734"/>
                  <a:pt x="912502" y="2611767"/>
                </a:cubicBezTo>
                <a:lnTo>
                  <a:pt x="904061" y="2644596"/>
                </a:lnTo>
                <a:lnTo>
                  <a:pt x="832279" y="2618324"/>
                </a:lnTo>
                <a:cubicBezTo>
                  <a:pt x="343184" y="2411454"/>
                  <a:pt x="0" y="1927158"/>
                  <a:pt x="0" y="1362706"/>
                </a:cubicBezTo>
                <a:cubicBezTo>
                  <a:pt x="0" y="610104"/>
                  <a:pt x="610104" y="0"/>
                  <a:pt x="1362705"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l-GR" sz="2000" b="1" dirty="0">
                <a:solidFill>
                  <a:schemeClr val="tx1"/>
                </a:solidFill>
              </a:rPr>
              <a:t>Ανοσολογική στροφή προς την </a:t>
            </a:r>
            <a:r>
              <a:rPr lang="en-US" sz="2000" b="1" dirty="0">
                <a:solidFill>
                  <a:schemeClr val="tx1"/>
                </a:solidFill>
              </a:rPr>
              <a:t>Th2 </a:t>
            </a:r>
            <a:r>
              <a:rPr lang="el-GR" sz="2000" b="1" dirty="0">
                <a:solidFill>
                  <a:schemeClr val="tx1"/>
                </a:solidFill>
              </a:rPr>
              <a:t>κατεύθυνση</a:t>
            </a:r>
            <a:endParaRPr lang="en-US" sz="2000" baseline="30000" dirty="0">
              <a:solidFill>
                <a:schemeClr val="tx1"/>
              </a:solidFill>
            </a:endParaRPr>
          </a:p>
        </p:txBody>
      </p:sp>
      <p:sp>
        <p:nvSpPr>
          <p:cNvPr id="30" name="Freeform: Shape 29">
            <a:extLst>
              <a:ext uri="{FF2B5EF4-FFF2-40B4-BE49-F238E27FC236}">
                <a16:creationId xmlns:a16="http://schemas.microsoft.com/office/drawing/2014/main" id="{39CBF28B-DA05-407C-8423-5EE61846ED20}"/>
              </a:ext>
            </a:extLst>
          </p:cNvPr>
          <p:cNvSpPr/>
          <p:nvPr/>
        </p:nvSpPr>
        <p:spPr>
          <a:xfrm>
            <a:off x="4433542" y="1303599"/>
            <a:ext cx="2442179" cy="2952592"/>
          </a:xfrm>
          <a:custGeom>
            <a:avLst/>
            <a:gdLst>
              <a:gd name="connsiteX0" fmla="*/ 851236 w 2213941"/>
              <a:gd name="connsiteY0" fmla="*/ 0 h 2644596"/>
              <a:gd name="connsiteX1" fmla="*/ 2213941 w 2213941"/>
              <a:gd name="connsiteY1" fmla="*/ 1362706 h 2644596"/>
              <a:gd name="connsiteX2" fmla="*/ 1381662 w 2213941"/>
              <a:gd name="connsiteY2" fmla="*/ 2618324 h 2644596"/>
              <a:gd name="connsiteX3" fmla="*/ 1309882 w 2213941"/>
              <a:gd name="connsiteY3" fmla="*/ 2644596 h 2644596"/>
              <a:gd name="connsiteX4" fmla="*/ 1301440 w 2213941"/>
              <a:gd name="connsiteY4" fmla="*/ 2611767 h 2644596"/>
              <a:gd name="connsiteX5" fmla="*/ 530426 w 2213941"/>
              <a:gd name="connsiteY5" fmla="*/ 1761376 h 2644596"/>
              <a:gd name="connsiteX6" fmla="*/ 458645 w 2213941"/>
              <a:gd name="connsiteY6" fmla="*/ 1735104 h 2644596"/>
              <a:gd name="connsiteX7" fmla="*/ 483783 w 2213941"/>
              <a:gd name="connsiteY7" fmla="*/ 1637339 h 2644596"/>
              <a:gd name="connsiteX8" fmla="*/ 511468 w 2213941"/>
              <a:gd name="connsiteY8" fmla="*/ 1362706 h 2644596"/>
              <a:gd name="connsiteX9" fmla="*/ 15570 w 2213941"/>
              <a:gd name="connsiteY9" fmla="*/ 311176 h 2644596"/>
              <a:gd name="connsiteX10" fmla="*/ 0 w 2213941"/>
              <a:gd name="connsiteY10" fmla="*/ 299533 h 2644596"/>
              <a:gd name="connsiteX11" fmla="*/ 89335 w 2213941"/>
              <a:gd name="connsiteY11" fmla="*/ 232729 h 2644596"/>
              <a:gd name="connsiteX12" fmla="*/ 851236 w 2213941"/>
              <a:gd name="connsiteY12" fmla="*/ 0 h 264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3941" h="2644596">
                <a:moveTo>
                  <a:pt x="851236" y="0"/>
                </a:moveTo>
                <a:cubicBezTo>
                  <a:pt x="1603837" y="0"/>
                  <a:pt x="2213941" y="610104"/>
                  <a:pt x="2213941" y="1362706"/>
                </a:cubicBezTo>
                <a:cubicBezTo>
                  <a:pt x="2213941" y="1927158"/>
                  <a:pt x="1870758" y="2411454"/>
                  <a:pt x="1381662" y="2618324"/>
                </a:cubicBezTo>
                <a:lnTo>
                  <a:pt x="1309882" y="2644596"/>
                </a:lnTo>
                <a:lnTo>
                  <a:pt x="1301440" y="2611767"/>
                </a:lnTo>
                <a:cubicBezTo>
                  <a:pt x="1181994" y="2227734"/>
                  <a:pt x="897248" y="1916529"/>
                  <a:pt x="530426" y="1761376"/>
                </a:cubicBezTo>
                <a:lnTo>
                  <a:pt x="458645" y="1735104"/>
                </a:lnTo>
                <a:lnTo>
                  <a:pt x="483783" y="1637339"/>
                </a:lnTo>
                <a:cubicBezTo>
                  <a:pt x="501935" y="1548630"/>
                  <a:pt x="511468" y="1456781"/>
                  <a:pt x="511468" y="1362706"/>
                </a:cubicBezTo>
                <a:cubicBezTo>
                  <a:pt x="511468" y="939368"/>
                  <a:pt x="318427" y="561116"/>
                  <a:pt x="15570" y="311176"/>
                </a:cubicBezTo>
                <a:lnTo>
                  <a:pt x="0" y="299533"/>
                </a:lnTo>
                <a:lnTo>
                  <a:pt x="89335" y="232729"/>
                </a:lnTo>
                <a:cubicBezTo>
                  <a:pt x="306824" y="85796"/>
                  <a:pt x="569011" y="0"/>
                  <a:pt x="851236"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l-GR" sz="2800" b="1" baseline="30000" dirty="0">
                <a:solidFill>
                  <a:schemeClr val="tx1"/>
                </a:solidFill>
              </a:rPr>
              <a:t>Γενετικοί παράγοντες στον δερματικό φραγμό</a:t>
            </a:r>
            <a:endParaRPr lang="en-US" sz="2800" baseline="30000" dirty="0">
              <a:solidFill>
                <a:schemeClr val="tx1"/>
              </a:solidFill>
            </a:endParaRPr>
          </a:p>
        </p:txBody>
      </p:sp>
      <p:sp>
        <p:nvSpPr>
          <p:cNvPr id="31" name="Freeform: Shape 30">
            <a:extLst>
              <a:ext uri="{FF2B5EF4-FFF2-40B4-BE49-F238E27FC236}">
                <a16:creationId xmlns:a16="http://schemas.microsoft.com/office/drawing/2014/main" id="{D1BFCC8F-ABE4-4FEA-A48E-DDD60EC57E47}"/>
              </a:ext>
            </a:extLst>
          </p:cNvPr>
          <p:cNvSpPr/>
          <p:nvPr/>
        </p:nvSpPr>
        <p:spPr>
          <a:xfrm>
            <a:off x="4231585" y="3119611"/>
            <a:ext cx="763187" cy="838436"/>
          </a:xfrm>
          <a:custGeom>
            <a:avLst/>
            <a:gdLst>
              <a:gd name="connsiteX0" fmla="*/ 458645 w 917290"/>
              <a:gd name="connsiteY0" fmla="*/ 0 h 771591"/>
              <a:gd name="connsiteX1" fmla="*/ 863872 w 917290"/>
              <a:gd name="connsiteY1" fmla="*/ 61265 h 771591"/>
              <a:gd name="connsiteX2" fmla="*/ 917290 w 917290"/>
              <a:gd name="connsiteY2" fmla="*/ 80816 h 771591"/>
              <a:gd name="connsiteX3" fmla="*/ 908848 w 917290"/>
              <a:gd name="connsiteY3" fmla="*/ 113645 h 771591"/>
              <a:gd name="connsiteX4" fmla="*/ 474215 w 917290"/>
              <a:gd name="connsiteY4" fmla="*/ 759948 h 771591"/>
              <a:gd name="connsiteX5" fmla="*/ 458645 w 917290"/>
              <a:gd name="connsiteY5" fmla="*/ 771591 h 771591"/>
              <a:gd name="connsiteX6" fmla="*/ 443074 w 917290"/>
              <a:gd name="connsiteY6" fmla="*/ 759948 h 771591"/>
              <a:gd name="connsiteX7" fmla="*/ 8441 w 917290"/>
              <a:gd name="connsiteY7" fmla="*/ 113645 h 771591"/>
              <a:gd name="connsiteX8" fmla="*/ 0 w 917290"/>
              <a:gd name="connsiteY8" fmla="*/ 80816 h 771591"/>
              <a:gd name="connsiteX9" fmla="*/ 53418 w 917290"/>
              <a:gd name="connsiteY9" fmla="*/ 61265 h 771591"/>
              <a:gd name="connsiteX10" fmla="*/ 458645 w 917290"/>
              <a:gd name="connsiteY10" fmla="*/ 0 h 77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7290" h="771591">
                <a:moveTo>
                  <a:pt x="458645" y="0"/>
                </a:moveTo>
                <a:cubicBezTo>
                  <a:pt x="599758" y="0"/>
                  <a:pt x="735861" y="21449"/>
                  <a:pt x="863872" y="61265"/>
                </a:cubicBezTo>
                <a:lnTo>
                  <a:pt x="917290" y="80816"/>
                </a:lnTo>
                <a:lnTo>
                  <a:pt x="908848" y="113645"/>
                </a:lnTo>
                <a:cubicBezTo>
                  <a:pt x="829217" y="369668"/>
                  <a:pt x="676120" y="593322"/>
                  <a:pt x="474215" y="759948"/>
                </a:cubicBezTo>
                <a:lnTo>
                  <a:pt x="458645" y="771591"/>
                </a:lnTo>
                <a:lnTo>
                  <a:pt x="443074" y="759948"/>
                </a:lnTo>
                <a:cubicBezTo>
                  <a:pt x="241169" y="593322"/>
                  <a:pt x="88072" y="369668"/>
                  <a:pt x="8441" y="113645"/>
                </a:cubicBezTo>
                <a:lnTo>
                  <a:pt x="0" y="80816"/>
                </a:lnTo>
                <a:lnTo>
                  <a:pt x="53418" y="61265"/>
                </a:lnTo>
                <a:cubicBezTo>
                  <a:pt x="181429" y="21449"/>
                  <a:pt x="317532" y="0"/>
                  <a:pt x="4586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638F768-B818-4747-844A-9A15F575CAAF}"/>
              </a:ext>
            </a:extLst>
          </p:cNvPr>
          <p:cNvSpPr/>
          <p:nvPr/>
        </p:nvSpPr>
        <p:spPr>
          <a:xfrm>
            <a:off x="3233626" y="3941181"/>
            <a:ext cx="2786174" cy="2424079"/>
          </a:xfrm>
          <a:custGeom>
            <a:avLst/>
            <a:gdLst>
              <a:gd name="connsiteX0" fmla="*/ 1362705 w 2725410"/>
              <a:gd name="connsiteY0" fmla="*/ 0 h 1953821"/>
              <a:gd name="connsiteX1" fmla="*/ 1452040 w 2725410"/>
              <a:gd name="connsiteY1" fmla="*/ 66804 h 1953821"/>
              <a:gd name="connsiteX2" fmla="*/ 2213941 w 2725410"/>
              <a:gd name="connsiteY2" fmla="*/ 299533 h 1953821"/>
              <a:gd name="connsiteX3" fmla="*/ 2619168 w 2725410"/>
              <a:gd name="connsiteY3" fmla="*/ 238268 h 1953821"/>
              <a:gd name="connsiteX4" fmla="*/ 2672587 w 2725410"/>
              <a:gd name="connsiteY4" fmla="*/ 218717 h 1953821"/>
              <a:gd name="connsiteX5" fmla="*/ 2697725 w 2725410"/>
              <a:gd name="connsiteY5" fmla="*/ 316482 h 1953821"/>
              <a:gd name="connsiteX6" fmla="*/ 2725410 w 2725410"/>
              <a:gd name="connsiteY6" fmla="*/ 591115 h 1953821"/>
              <a:gd name="connsiteX7" fmla="*/ 1362705 w 2725410"/>
              <a:gd name="connsiteY7" fmla="*/ 1953821 h 1953821"/>
              <a:gd name="connsiteX8" fmla="*/ 0 w 2725410"/>
              <a:gd name="connsiteY8" fmla="*/ 591115 h 1953821"/>
              <a:gd name="connsiteX9" fmla="*/ 27685 w 2725410"/>
              <a:gd name="connsiteY9" fmla="*/ 316482 h 1953821"/>
              <a:gd name="connsiteX10" fmla="*/ 52824 w 2725410"/>
              <a:gd name="connsiteY10" fmla="*/ 218717 h 1953821"/>
              <a:gd name="connsiteX11" fmla="*/ 106241 w 2725410"/>
              <a:gd name="connsiteY11" fmla="*/ 238268 h 1953821"/>
              <a:gd name="connsiteX12" fmla="*/ 511468 w 2725410"/>
              <a:gd name="connsiteY12" fmla="*/ 299533 h 1953821"/>
              <a:gd name="connsiteX13" fmla="*/ 1273369 w 2725410"/>
              <a:gd name="connsiteY13" fmla="*/ 66804 h 1953821"/>
              <a:gd name="connsiteX14" fmla="*/ 1362705 w 2725410"/>
              <a:gd name="connsiteY14" fmla="*/ 0 h 195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5410" h="1953821">
                <a:moveTo>
                  <a:pt x="1362705" y="0"/>
                </a:moveTo>
                <a:lnTo>
                  <a:pt x="1452040" y="66804"/>
                </a:lnTo>
                <a:cubicBezTo>
                  <a:pt x="1669529" y="213737"/>
                  <a:pt x="1931716" y="299533"/>
                  <a:pt x="2213941" y="299533"/>
                </a:cubicBezTo>
                <a:cubicBezTo>
                  <a:pt x="2355054" y="299533"/>
                  <a:pt x="2491157" y="278084"/>
                  <a:pt x="2619168" y="238268"/>
                </a:cubicBezTo>
                <a:lnTo>
                  <a:pt x="2672587" y="218717"/>
                </a:lnTo>
                <a:lnTo>
                  <a:pt x="2697725" y="316482"/>
                </a:lnTo>
                <a:cubicBezTo>
                  <a:pt x="2715877" y="405191"/>
                  <a:pt x="2725410" y="497040"/>
                  <a:pt x="2725410" y="591115"/>
                </a:cubicBezTo>
                <a:cubicBezTo>
                  <a:pt x="2725410" y="1343717"/>
                  <a:pt x="2115306" y="1953821"/>
                  <a:pt x="1362705" y="1953821"/>
                </a:cubicBezTo>
                <a:cubicBezTo>
                  <a:pt x="610104" y="1953821"/>
                  <a:pt x="0" y="1343717"/>
                  <a:pt x="0" y="591115"/>
                </a:cubicBezTo>
                <a:cubicBezTo>
                  <a:pt x="0" y="497040"/>
                  <a:pt x="9533" y="405191"/>
                  <a:pt x="27685" y="316482"/>
                </a:cubicBezTo>
                <a:lnTo>
                  <a:pt x="52824" y="218717"/>
                </a:lnTo>
                <a:lnTo>
                  <a:pt x="106241" y="238268"/>
                </a:lnTo>
                <a:cubicBezTo>
                  <a:pt x="234252" y="278084"/>
                  <a:pt x="370355" y="299533"/>
                  <a:pt x="511468" y="299533"/>
                </a:cubicBezTo>
                <a:cubicBezTo>
                  <a:pt x="793694" y="299533"/>
                  <a:pt x="1055880" y="213737"/>
                  <a:pt x="1273369" y="66804"/>
                </a:cubicBezTo>
                <a:lnTo>
                  <a:pt x="1362705"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l-GR" sz="2000" b="1" dirty="0" err="1">
                <a:solidFill>
                  <a:schemeClr val="tx1"/>
                </a:solidFill>
              </a:rPr>
              <a:t>Εκλυτικοί</a:t>
            </a:r>
            <a:r>
              <a:rPr lang="el-GR" sz="2000" b="1" dirty="0">
                <a:solidFill>
                  <a:schemeClr val="tx1"/>
                </a:solidFill>
              </a:rPr>
              <a:t> περιβαλλοντικοί παράγοντες</a:t>
            </a:r>
            <a:endParaRPr lang="el-GR" sz="2000" b="1" baseline="30000" dirty="0">
              <a:solidFill>
                <a:schemeClr val="tx1"/>
              </a:solidFill>
            </a:endParaRPr>
          </a:p>
          <a:p>
            <a:pPr algn="ctr">
              <a:lnSpc>
                <a:spcPct val="85000"/>
              </a:lnSpc>
            </a:pPr>
            <a:endParaRPr lang="en-US" sz="2400" baseline="30000" dirty="0"/>
          </a:p>
        </p:txBody>
      </p:sp>
    </p:spTree>
    <p:extLst>
      <p:ext uri="{BB962C8B-B14F-4D97-AF65-F5344CB8AC3E}">
        <p14:creationId xmlns:p14="http://schemas.microsoft.com/office/powerpoint/2010/main" val="676309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l-GR"/>
          </a:p>
        </p:txBody>
      </p:sp>
      <p:pic>
        <p:nvPicPr>
          <p:cNvPr id="4" name="Content Placeholder 3" descr="IMG_0827.JPG"/>
          <p:cNvPicPr>
            <a:picLocks noGrp="1" noChangeAspect="1"/>
          </p:cNvPicPr>
          <p:nvPr>
            <p:ph sz="half" idx="1"/>
          </p:nvPr>
        </p:nvPicPr>
        <p:blipFill>
          <a:blip r:embed="rId2" cstate="print"/>
          <a:stretch>
            <a:fillRect/>
          </a:stretch>
        </p:blipFill>
        <p:spPr>
          <a:xfrm rot="5400000">
            <a:off x="457200" y="2348706"/>
            <a:ext cx="4038600" cy="3028950"/>
          </a:xfrm>
        </p:spPr>
      </p:pic>
      <p:pic>
        <p:nvPicPr>
          <p:cNvPr id="7" name="Content Placeholder 6" descr="IMG_0828.JPG"/>
          <p:cNvPicPr>
            <a:picLocks noGrp="1" noChangeAspect="1"/>
          </p:cNvPicPr>
          <p:nvPr>
            <p:ph sz="half" idx="2"/>
          </p:nvPr>
        </p:nvPicPr>
        <p:blipFill>
          <a:blip r:embed="rId3" cstate="print"/>
          <a:stretch>
            <a:fillRect/>
          </a:stretch>
        </p:blipFill>
        <p:spPr>
          <a:xfrm rot="5400000">
            <a:off x="4648200" y="2348706"/>
            <a:ext cx="4038600" cy="3028950"/>
          </a:xfrm>
        </p:spPr>
      </p:pic>
      <p:sp>
        <p:nvSpPr>
          <p:cNvPr id="8" name="Oval 7"/>
          <p:cNvSpPr/>
          <p:nvPr/>
        </p:nvSpPr>
        <p:spPr>
          <a:xfrm>
            <a:off x="1295400" y="3048000"/>
            <a:ext cx="2133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val 8"/>
          <p:cNvSpPr/>
          <p:nvPr/>
        </p:nvSpPr>
        <p:spPr>
          <a:xfrm>
            <a:off x="7696200" y="3048000"/>
            <a:ext cx="457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 name="Content Placeholder 4" descr="IMG_0829.JPG"/>
          <p:cNvPicPr>
            <a:picLocks noGrp="1" noChangeAspect="1"/>
          </p:cNvPicPr>
          <p:nvPr>
            <p:ph sz="half" idx="1"/>
          </p:nvPr>
        </p:nvPicPr>
        <p:blipFill>
          <a:blip r:embed="rId2" cstate="print"/>
          <a:stretch>
            <a:fillRect/>
          </a:stretch>
        </p:blipFill>
        <p:spPr>
          <a:xfrm rot="5400000">
            <a:off x="457200" y="2348706"/>
            <a:ext cx="4038600" cy="3028950"/>
          </a:xfrm>
        </p:spPr>
      </p:pic>
      <p:pic>
        <p:nvPicPr>
          <p:cNvPr id="6" name="Content Placeholder 5" descr="IMG_0830.JPG"/>
          <p:cNvPicPr>
            <a:picLocks noGrp="1" noChangeAspect="1"/>
          </p:cNvPicPr>
          <p:nvPr>
            <p:ph sz="half" idx="2"/>
          </p:nvPr>
        </p:nvPicPr>
        <p:blipFill>
          <a:blip r:embed="rId3" cstate="print"/>
          <a:stretch>
            <a:fillRect/>
          </a:stretch>
        </p:blipFill>
        <p:spPr>
          <a:xfrm rot="5400000">
            <a:off x="4648200" y="2348706"/>
            <a:ext cx="4038600" cy="302895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b="1" dirty="0"/>
              <a:t>Ποιές είναι οι πιθανές διαγνώσεις</a:t>
            </a:r>
          </a:p>
        </p:txBody>
      </p:sp>
      <p:sp>
        <p:nvSpPr>
          <p:cNvPr id="6" name="Content Placeholder 5"/>
          <p:cNvSpPr>
            <a:spLocks noGrp="1"/>
          </p:cNvSpPr>
          <p:nvPr>
            <p:ph idx="1"/>
          </p:nvPr>
        </p:nvSpPr>
        <p:spPr/>
        <p:txBody>
          <a:bodyPr/>
          <a:lstStyle/>
          <a:p>
            <a:r>
              <a:rPr lang="el-GR" dirty="0"/>
              <a:t>Ψώρα</a:t>
            </a:r>
          </a:p>
          <a:p>
            <a:r>
              <a:rPr lang="el-GR" dirty="0"/>
              <a:t>Δερματικό Τ Λέμφωμα </a:t>
            </a:r>
          </a:p>
          <a:p>
            <a:r>
              <a:rPr lang="el-GR" dirty="0"/>
              <a:t>Ψωρίαση</a:t>
            </a:r>
          </a:p>
          <a:p>
            <a:r>
              <a:rPr lang="el-GR" dirty="0"/>
              <a:t>Ατοπική δερματίτδα</a:t>
            </a:r>
          </a:p>
          <a:p>
            <a:r>
              <a:rPr lang="el-GR" dirty="0"/>
              <a:t>Δερματιτιδα εξ επαφης</a:t>
            </a:r>
          </a:p>
          <a:p>
            <a:r>
              <a:rPr lang="el-GR" dirty="0"/>
              <a:t>Σμηγματορροική δερματίτιδα</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latin typeface="Comic Sans MS" pitchFamily="66" charset="0"/>
              </a:rPr>
              <a:t>Συμπεράσματα</a:t>
            </a:r>
          </a:p>
        </p:txBody>
      </p:sp>
      <p:sp>
        <p:nvSpPr>
          <p:cNvPr id="3" name="Content Placeholder 2"/>
          <p:cNvSpPr>
            <a:spLocks noGrp="1"/>
          </p:cNvSpPr>
          <p:nvPr>
            <p:ph idx="1"/>
          </p:nvPr>
        </p:nvSpPr>
        <p:spPr/>
        <p:txBody>
          <a:bodyPr>
            <a:normAutofit fontScale="85000" lnSpcReduction="10000"/>
          </a:bodyPr>
          <a:lstStyle/>
          <a:p>
            <a:r>
              <a:rPr lang="el-GR" dirty="0">
                <a:latin typeface="Comic Sans MS" pitchFamily="66" charset="0"/>
              </a:rPr>
              <a:t>Η ατοπική δερματίτιδα προσβάλλει σημαντικό μέρος του πληθυσμού με αυξητικές τάσεις στις πιο αστικοποιημένες κοινωνίες</a:t>
            </a:r>
          </a:p>
          <a:p>
            <a:r>
              <a:rPr lang="el-GR" dirty="0">
                <a:latin typeface="Comic Sans MS" pitchFamily="66" charset="0"/>
              </a:rPr>
              <a:t>Αποτελεί προγνωστικό παράγοντα για την μεταγενέστερη εμφάνιση αλλεργικού βρογχικού άσθματος και χρήζει άμεσα θεραπευτικής αντιμετώπισης</a:t>
            </a:r>
          </a:p>
          <a:p>
            <a:r>
              <a:rPr lang="el-GR" dirty="0">
                <a:latin typeface="Comic Sans MS" pitchFamily="66" charset="0"/>
              </a:rPr>
              <a:t>Έχει χρόνια πορεία</a:t>
            </a:r>
          </a:p>
          <a:p>
            <a:r>
              <a:rPr lang="el-GR" dirty="0">
                <a:latin typeface="Comic Sans MS" pitchFamily="66" charset="0"/>
              </a:rPr>
              <a:t>Ο αποτελεσματικός μακροχρόνιος έλεγχος της νόσου απαιτεί θεραπεία των εξάρσεων και προληπτική αγωγή στα διαστήματα της ύφεσης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l-GR" b="1" dirty="0"/>
              <a:t>Γενετική προδιάθεση</a:t>
            </a:r>
            <a:endParaRPr lang="en-GB" b="1" dirty="0"/>
          </a:p>
        </p:txBody>
      </p:sp>
      <p:sp>
        <p:nvSpPr>
          <p:cNvPr id="6157" name="Rectangle 13"/>
          <p:cNvSpPr>
            <a:spLocks noGrp="1" noChangeArrowheads="1"/>
          </p:cNvSpPr>
          <p:nvPr>
            <p:ph type="body" idx="4294967295"/>
          </p:nvPr>
        </p:nvSpPr>
        <p:spPr>
          <a:xfrm>
            <a:off x="609600" y="1371600"/>
            <a:ext cx="8001000" cy="4648200"/>
          </a:xfrm>
        </p:spPr>
        <p:txBody>
          <a:bodyPr/>
          <a:lstStyle/>
          <a:p>
            <a:r>
              <a:rPr lang="en-GB" sz="2400" b="1" dirty="0"/>
              <a:t>60%</a:t>
            </a:r>
            <a:r>
              <a:rPr lang="en-GB" sz="2400" dirty="0"/>
              <a:t> </a:t>
            </a:r>
            <a:r>
              <a:rPr lang="el-GR" sz="2400" dirty="0"/>
              <a:t>επίπτωση με έναν γονέα πάσχοντα</a:t>
            </a:r>
            <a:r>
              <a:rPr lang="en-GB" sz="2400" baseline="30000" dirty="0"/>
              <a:t>1</a:t>
            </a:r>
          </a:p>
          <a:p>
            <a:r>
              <a:rPr lang="en-GB" sz="2400" b="1" dirty="0"/>
              <a:t>80%</a:t>
            </a:r>
            <a:r>
              <a:rPr lang="en-GB" sz="2400" dirty="0"/>
              <a:t> </a:t>
            </a:r>
            <a:r>
              <a:rPr lang="el-GR" sz="2400" dirty="0"/>
              <a:t>επίπτωση με δύο πάσχοντες γονείς</a:t>
            </a:r>
            <a:r>
              <a:rPr lang="en-GB" sz="2400" baseline="30000" dirty="0"/>
              <a:t>1</a:t>
            </a:r>
          </a:p>
          <a:p>
            <a:r>
              <a:rPr lang="el-GR" sz="2400" b="1" dirty="0"/>
              <a:t>Μονοζυγωτικοί δίδυμοι </a:t>
            </a:r>
            <a:r>
              <a:rPr lang="en-GB" sz="2400" dirty="0"/>
              <a:t> </a:t>
            </a:r>
            <a:r>
              <a:rPr lang="en-GB" sz="2400" b="1" dirty="0"/>
              <a:t>0.72–0.86</a:t>
            </a:r>
            <a:r>
              <a:rPr lang="en-GB" sz="2400" baseline="30000" dirty="0"/>
              <a:t>2</a:t>
            </a:r>
            <a:r>
              <a:rPr lang="en-GB" sz="2400" dirty="0"/>
              <a:t> </a:t>
            </a:r>
          </a:p>
          <a:p>
            <a:r>
              <a:rPr lang="el-GR" sz="2400" b="1" dirty="0"/>
              <a:t>Διζυγωτικοί δίδυμοι </a:t>
            </a:r>
            <a:r>
              <a:rPr lang="en-GB" sz="2400" b="1" dirty="0"/>
              <a:t>0.21–0.23</a:t>
            </a:r>
            <a:r>
              <a:rPr lang="en-GB" sz="2400" baseline="30000" dirty="0"/>
              <a:t>2</a:t>
            </a:r>
          </a:p>
          <a:p>
            <a:r>
              <a:rPr lang="el-GR" sz="2400" dirty="0"/>
              <a:t>Οικογενειακό ιστορικό ατοπίας </a:t>
            </a:r>
            <a:r>
              <a:rPr lang="en-GB" sz="2400" baseline="30000" dirty="0"/>
              <a:t>1</a:t>
            </a:r>
          </a:p>
          <a:p>
            <a:r>
              <a:rPr lang="el-GR" sz="2400" dirty="0"/>
              <a:t>Στην κληρονομικότητα εμπλέκονται δύο ομάδες γονιδίων </a:t>
            </a:r>
            <a:r>
              <a:rPr lang="en-GB" sz="2400" baseline="30000" dirty="0"/>
              <a:t>3</a:t>
            </a:r>
          </a:p>
          <a:p>
            <a:pPr lvl="1"/>
            <a:r>
              <a:rPr lang="el-GR" sz="2000" dirty="0"/>
              <a:t>Γονιδια που κωδικοποιούν στοιχεία του ανοσοποιητικού</a:t>
            </a:r>
            <a:endParaRPr lang="en-US" sz="2000" dirty="0"/>
          </a:p>
          <a:p>
            <a:pPr lvl="1"/>
            <a:r>
              <a:rPr lang="el-GR" sz="2000" dirty="0"/>
              <a:t>Γονίδια που κωδικοποιούν επιθηλιακές δομές</a:t>
            </a:r>
            <a:endParaRPr lang="en-GB" sz="2000" dirty="0"/>
          </a:p>
        </p:txBody>
      </p:sp>
      <p:sp>
        <p:nvSpPr>
          <p:cNvPr id="6152" name="Rectangle 8"/>
          <p:cNvSpPr>
            <a:spLocks noChangeArrowheads="1"/>
          </p:cNvSpPr>
          <p:nvPr/>
        </p:nvSpPr>
        <p:spPr bwMode="auto">
          <a:xfrm>
            <a:off x="457200" y="1524000"/>
            <a:ext cx="7050088" cy="5073650"/>
          </a:xfrm>
          <a:prstGeom prst="rect">
            <a:avLst/>
          </a:prstGeom>
          <a:noFill/>
          <a:ln w="9525">
            <a:noFill/>
            <a:miter lim="800000"/>
            <a:headEnd/>
            <a:tailEnd/>
          </a:ln>
        </p:spPr>
        <p:txBody>
          <a:bodyPr/>
          <a:lstStyle/>
          <a:p>
            <a:pPr marL="179388" indent="-179388">
              <a:spcBef>
                <a:spcPct val="20000"/>
              </a:spcBef>
              <a:buClr>
                <a:srgbClr val="DA1E49"/>
              </a:buClr>
              <a:buFont typeface="Times" pitchFamily="18" charset="0"/>
              <a:buChar char="•"/>
            </a:pPr>
            <a:endParaRPr lang="en-US" sz="2800">
              <a:solidFill>
                <a:srgbClr val="4D4D4D"/>
              </a:solidFill>
            </a:endParaRPr>
          </a:p>
        </p:txBody>
      </p:sp>
      <p:pic>
        <p:nvPicPr>
          <p:cNvPr id="6155" name="Picture 11" descr="Untitled-1"/>
          <p:cNvPicPr>
            <a:picLocks noChangeAspect="1" noChangeArrowheads="1"/>
          </p:cNvPicPr>
          <p:nvPr/>
        </p:nvPicPr>
        <p:blipFill>
          <a:blip r:embed="rId3" cstate="print"/>
          <a:srcRect/>
          <a:stretch>
            <a:fillRect/>
          </a:stretch>
        </p:blipFill>
        <p:spPr bwMode="auto">
          <a:xfrm rot="2380978">
            <a:off x="7472436" y="3791565"/>
            <a:ext cx="655637" cy="2638425"/>
          </a:xfrm>
          <a:prstGeom prst="rect">
            <a:avLst/>
          </a:prstGeom>
          <a:noFill/>
        </p:spPr>
      </p:pic>
      <p:pic>
        <p:nvPicPr>
          <p:cNvPr id="6156" name="Picture 12" descr="Girls"/>
          <p:cNvPicPr>
            <a:picLocks noChangeAspect="1" noChangeArrowheads="1"/>
          </p:cNvPicPr>
          <p:nvPr/>
        </p:nvPicPr>
        <p:blipFill>
          <a:blip r:embed="rId4" cstate="print"/>
          <a:srcRect/>
          <a:stretch>
            <a:fillRect/>
          </a:stretch>
        </p:blipFill>
        <p:spPr bwMode="auto">
          <a:xfrm>
            <a:off x="6858000" y="1171575"/>
            <a:ext cx="1879600" cy="1724025"/>
          </a:xfrm>
          <a:prstGeom prst="rect">
            <a:avLst/>
          </a:prstGeom>
          <a:noFill/>
        </p:spPr>
      </p:pic>
      <p:sp>
        <p:nvSpPr>
          <p:cNvPr id="6159" name="Text Box 4"/>
          <p:cNvSpPr txBox="1">
            <a:spLocks noChangeArrowheads="1"/>
          </p:cNvSpPr>
          <p:nvPr/>
        </p:nvSpPr>
        <p:spPr bwMode="auto">
          <a:xfrm>
            <a:off x="4318000" y="6229350"/>
            <a:ext cx="4826000" cy="628650"/>
          </a:xfrm>
          <a:prstGeom prst="rect">
            <a:avLst/>
          </a:prstGeom>
          <a:noFill/>
          <a:ln w="9525">
            <a:noFill/>
            <a:miter lim="800000"/>
            <a:headEnd/>
            <a:tailEnd/>
          </a:ln>
        </p:spPr>
        <p:txBody>
          <a:bodyPr lIns="90000" tIns="46800" rIns="90000" bIns="90000" anchor="b"/>
          <a:lstStyle/>
          <a:p>
            <a:pPr algn="r" eaLnBrk="1" hangingPunct="1"/>
            <a:r>
              <a:rPr lang="en-GB" sz="1200" b="1">
                <a:solidFill>
                  <a:srgbClr val="4D4D4D"/>
                </a:solidFill>
              </a:rPr>
              <a:t>1. Kang K &amp; Stevens SR. </a:t>
            </a:r>
            <a:r>
              <a:rPr lang="en-GB" altLang="ja-JP" sz="1200" b="1" i="1">
                <a:solidFill>
                  <a:srgbClr val="4D4D4D"/>
                </a:solidFill>
              </a:rPr>
              <a:t>Clin Dermatol </a:t>
            </a:r>
            <a:r>
              <a:rPr lang="en-GB" altLang="ja-JP" sz="1200" b="1">
                <a:solidFill>
                  <a:srgbClr val="4D4D4D"/>
                </a:solidFill>
              </a:rPr>
              <a:t>2003; 21:116–121.</a:t>
            </a:r>
          </a:p>
          <a:p>
            <a:pPr algn="r" eaLnBrk="1" hangingPunct="1"/>
            <a:r>
              <a:rPr lang="en-GB" sz="1200" b="1">
                <a:solidFill>
                  <a:srgbClr val="4D4D4D"/>
                </a:solidFill>
              </a:rPr>
              <a:t>2. Leung DY, </a:t>
            </a:r>
            <a:r>
              <a:rPr lang="en-GB" sz="1200" b="1" i="1">
                <a:solidFill>
                  <a:srgbClr val="4D4D4D"/>
                </a:solidFill>
              </a:rPr>
              <a:t>et al.</a:t>
            </a:r>
            <a:r>
              <a:rPr lang="en-GB" sz="1200" b="1">
                <a:solidFill>
                  <a:srgbClr val="4D4D4D"/>
                </a:solidFill>
              </a:rPr>
              <a:t> </a:t>
            </a:r>
            <a:r>
              <a:rPr lang="en-GB" altLang="ja-JP" sz="1200" b="1" i="1">
                <a:solidFill>
                  <a:srgbClr val="4D4D4D"/>
                </a:solidFill>
              </a:rPr>
              <a:t>J Clin Invest </a:t>
            </a:r>
            <a:r>
              <a:rPr lang="en-GB" altLang="ja-JP" sz="1200" b="1">
                <a:solidFill>
                  <a:srgbClr val="4D4D4D"/>
                </a:solidFill>
              </a:rPr>
              <a:t>2004; 113:651–657.</a:t>
            </a:r>
          </a:p>
          <a:p>
            <a:pPr algn="r" eaLnBrk="1" hangingPunct="1"/>
            <a:r>
              <a:rPr lang="en-GB" altLang="ja-JP" sz="1200" b="1">
                <a:solidFill>
                  <a:srgbClr val="4D4D4D"/>
                </a:solidFill>
              </a:rPr>
              <a:t>3. </a:t>
            </a:r>
            <a:r>
              <a:rPr lang="en-GB" sz="1200" b="1">
                <a:solidFill>
                  <a:srgbClr val="4D4D4D"/>
                </a:solidFill>
              </a:rPr>
              <a:t>Bieber T. </a:t>
            </a:r>
            <a:r>
              <a:rPr lang="en-GB" sz="1200" b="1" i="1">
                <a:solidFill>
                  <a:srgbClr val="4D4D4D"/>
                </a:solidFill>
              </a:rPr>
              <a:t>N Engl J Med</a:t>
            </a:r>
            <a:r>
              <a:rPr lang="en-GB" sz="1200" b="1">
                <a:solidFill>
                  <a:srgbClr val="4D4D4D"/>
                </a:solidFill>
              </a:rPr>
              <a:t> 2008; 558:1483–1494.</a:t>
            </a:r>
          </a:p>
        </p:txBody>
      </p:sp>
      <p:sp>
        <p:nvSpPr>
          <p:cNvPr id="6160" name="Text Box 8"/>
          <p:cNvSpPr txBox="1">
            <a:spLocks noChangeArrowheads="1"/>
          </p:cNvSpPr>
          <p:nvPr/>
        </p:nvSpPr>
        <p:spPr bwMode="auto">
          <a:xfrm>
            <a:off x="250825" y="6196013"/>
            <a:ext cx="4170363" cy="661987"/>
          </a:xfrm>
          <a:prstGeom prst="rect">
            <a:avLst/>
          </a:prstGeom>
          <a:noFill/>
          <a:ln w="9525">
            <a:noFill/>
            <a:miter lim="800000"/>
            <a:headEnd/>
            <a:tailEnd/>
          </a:ln>
        </p:spPr>
        <p:txBody>
          <a:bodyPr lIns="90000" tIns="46800" rIns="90000" bIns="90000" anchor="b"/>
          <a:lstStyle/>
          <a:p>
            <a:pPr eaLnBrk="1" hangingPunct="1"/>
            <a:r>
              <a:rPr lang="es-ES" altLang="ja-JP" sz="1200" b="1">
                <a:solidFill>
                  <a:srgbClr val="4D4D4D"/>
                </a:solidFill>
              </a:rPr>
              <a:t>AD = atopic dermatitis</a:t>
            </a:r>
            <a:endParaRPr lang="en-GB" sz="1200" b="1">
              <a:solidFill>
                <a:srgbClr val="4D4D4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a:t>Γονιδιακές διαταραχές της επιδερμίδας—Ο ρόλος της φιλαγγρίνης</a:t>
            </a:r>
          </a:p>
        </p:txBody>
      </p:sp>
      <p:sp>
        <p:nvSpPr>
          <p:cNvPr id="3" name="Content Placeholder 2"/>
          <p:cNvSpPr>
            <a:spLocks noGrp="1"/>
          </p:cNvSpPr>
          <p:nvPr>
            <p:ph idx="1"/>
          </p:nvPr>
        </p:nvSpPr>
        <p:spPr>
          <a:xfrm>
            <a:off x="467544" y="1988840"/>
            <a:ext cx="8229600" cy="4525963"/>
          </a:xfrm>
        </p:spPr>
        <p:txBody>
          <a:bodyPr/>
          <a:lstStyle/>
          <a:p>
            <a:r>
              <a:rPr lang="el-GR" dirty="0"/>
              <a:t>Η φιλαγγρίνη είναι μια πρωτείνη μέρος του κυτταρικού σκελετού της επιδερμίδας</a:t>
            </a:r>
          </a:p>
          <a:p>
            <a:r>
              <a:rPr lang="el-GR" dirty="0"/>
              <a:t>Η ακεραιότητα της συνεισφέρει στην μεγαλύτερη δέσμευση και τη μείωση της διαδερμικής απώλειας νερού</a:t>
            </a:r>
          </a:p>
          <a:p>
            <a:r>
              <a:rPr lang="el-GR" dirty="0"/>
              <a:t>Το 30% των Ευρωπαίων με ΑΔ έχει μεταλλάξεις στο γονίδιο που κωδικοποιεί τη φιλαγγρίνη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b="1" dirty="0">
                <a:solidFill>
                  <a:schemeClr val="tx1"/>
                </a:solidFill>
                <a:latin typeface="Comic Sans MS" panose="030F0702030302020204" pitchFamily="66" charset="0"/>
              </a:rPr>
              <a:t>Η φιλαγγρίνη στην ατοπική δερματίτιδα</a:t>
            </a:r>
          </a:p>
        </p:txBody>
      </p:sp>
      <p:graphicFrame>
        <p:nvGraphicFramePr>
          <p:cNvPr id="4" name="Diagram 3"/>
          <p:cNvGraphicFramePr/>
          <p:nvPr/>
        </p:nvGraphicFramePr>
        <p:xfrm>
          <a:off x="65662" y="2235426"/>
          <a:ext cx="9078338" cy="348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534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381000"/>
            <a:ext cx="8742285" cy="211109"/>
          </a:xfrm>
        </p:spPr>
        <p:txBody>
          <a:bodyPr>
            <a:normAutofit fontScale="90000"/>
          </a:bodyPr>
          <a:lstStyle/>
          <a:p>
            <a:br>
              <a:rPr lang="el-GR" sz="2100" b="1" dirty="0">
                <a:solidFill>
                  <a:srgbClr val="B02200"/>
                </a:solidFill>
                <a:latin typeface="Tahoma" pitchFamily="34" charset="0"/>
              </a:rPr>
            </a:br>
            <a:br>
              <a:rPr lang="el-GR" sz="2100" b="1" dirty="0">
                <a:solidFill>
                  <a:srgbClr val="B02200"/>
                </a:solidFill>
                <a:latin typeface="Tahoma" pitchFamily="34" charset="0"/>
              </a:rPr>
            </a:br>
            <a:br>
              <a:rPr lang="el-GR" sz="2100" b="1" dirty="0">
                <a:solidFill>
                  <a:srgbClr val="B02200"/>
                </a:solidFill>
                <a:latin typeface="Tahoma" pitchFamily="34" charset="0"/>
              </a:rPr>
            </a:br>
            <a:br>
              <a:rPr lang="el-GR" sz="2100" b="1" dirty="0">
                <a:solidFill>
                  <a:srgbClr val="B02200"/>
                </a:solidFill>
                <a:latin typeface="Tahoma" pitchFamily="34" charset="0"/>
              </a:rPr>
            </a:br>
            <a:r>
              <a:rPr lang="el-GR" sz="3600" b="1" dirty="0">
                <a:latin typeface="Comic Sans MS" panose="030F0702030302020204" pitchFamily="66" charset="0"/>
              </a:rPr>
              <a:t>Τα λιπίδια της κερατίνης στοιβάδας είναι χαμηλότερα στην Α.Δ.</a:t>
            </a:r>
            <a:br>
              <a:rPr lang="el-GR" sz="3600" b="1" dirty="0">
                <a:solidFill>
                  <a:srgbClr val="B02200"/>
                </a:solidFill>
              </a:rPr>
            </a:br>
            <a:endParaRPr lang="en-US" sz="3600" b="1" dirty="0">
              <a:solidFill>
                <a:srgbClr val="B02200"/>
              </a:solidFill>
            </a:endParaRPr>
          </a:p>
        </p:txBody>
      </p:sp>
      <p:sp>
        <p:nvSpPr>
          <p:cNvPr id="18435" name="Rectangle 3"/>
          <p:cNvSpPr>
            <a:spLocks noGrp="1" noChangeArrowheads="1"/>
          </p:cNvSpPr>
          <p:nvPr>
            <p:ph type="body" sz="half" idx="1"/>
          </p:nvPr>
        </p:nvSpPr>
        <p:spPr>
          <a:xfrm>
            <a:off x="532651" y="1752600"/>
            <a:ext cx="7563785" cy="4419600"/>
          </a:xfrm>
        </p:spPr>
        <p:txBody>
          <a:bodyPr>
            <a:noAutofit/>
          </a:bodyPr>
          <a:lstStyle/>
          <a:p>
            <a:pPr>
              <a:buClr>
                <a:schemeClr val="hlink"/>
              </a:buClr>
              <a:buSzPct val="130000"/>
              <a:buFont typeface="Wingdings" pitchFamily="2" charset="2"/>
              <a:buChar char="§"/>
            </a:pPr>
            <a:r>
              <a:rPr lang="el-GR" sz="2000" dirty="0">
                <a:latin typeface="Comic Sans MS" panose="030F0702030302020204" pitchFamily="66" charset="0"/>
              </a:rPr>
              <a:t>Μείωση των ολικών λιπιδίων, φωσφολιπιδίων, εστέρων στερολών.</a:t>
            </a:r>
          </a:p>
          <a:p>
            <a:pPr>
              <a:buClr>
                <a:schemeClr val="hlink"/>
              </a:buClr>
              <a:buSzPct val="130000"/>
              <a:buFont typeface="Wingdings" pitchFamily="2" charset="2"/>
              <a:buNone/>
            </a:pPr>
            <a:endParaRPr lang="el-GR" sz="2000" dirty="0">
              <a:latin typeface="Comic Sans MS" panose="030F0702030302020204" pitchFamily="66" charset="0"/>
            </a:endParaRPr>
          </a:p>
          <a:p>
            <a:pPr>
              <a:buClr>
                <a:schemeClr val="hlink"/>
              </a:buClr>
              <a:buSzPct val="130000"/>
              <a:buFont typeface="Wingdings" pitchFamily="2" charset="2"/>
              <a:buChar char="§"/>
            </a:pPr>
            <a:r>
              <a:rPr lang="el-GR" sz="2000" dirty="0">
                <a:latin typeface="Comic Sans MS" panose="030F0702030302020204" pitchFamily="66" charset="0"/>
              </a:rPr>
              <a:t>Μεγάλη μείωση </a:t>
            </a:r>
            <a:r>
              <a:rPr lang="el-GR" sz="2000" dirty="0" err="1">
                <a:latin typeface="Comic Sans MS" panose="030F0702030302020204" pitchFamily="66" charset="0"/>
              </a:rPr>
              <a:t>κεραμιδίων</a:t>
            </a:r>
            <a:r>
              <a:rPr lang="el-GR" sz="2000" dirty="0">
                <a:latin typeface="Comic Sans MS" panose="030F0702030302020204" pitchFamily="66" charset="0"/>
              </a:rPr>
              <a:t> με διαφορετικά κεραμίδια να μειώνονται στο δέρμα με βλάβες συγκριτικά με το δέρμα χωρίς βλάβες</a:t>
            </a:r>
          </a:p>
          <a:p>
            <a:pPr>
              <a:buClr>
                <a:schemeClr val="hlink"/>
              </a:buClr>
              <a:buSzPct val="130000"/>
              <a:buFont typeface="Wingdings" pitchFamily="2" charset="2"/>
              <a:buNone/>
            </a:pPr>
            <a:endParaRPr lang="el-GR" sz="2000" dirty="0">
              <a:latin typeface="Comic Sans MS" panose="030F0702030302020204" pitchFamily="66" charset="0"/>
            </a:endParaRPr>
          </a:p>
          <a:p>
            <a:pPr>
              <a:buClr>
                <a:schemeClr val="hlink"/>
              </a:buClr>
              <a:buSzPct val="130000"/>
              <a:buFont typeface="Wingdings" pitchFamily="2" charset="2"/>
              <a:buChar char="§"/>
            </a:pPr>
            <a:r>
              <a:rPr lang="el-GR" sz="2000" dirty="0">
                <a:latin typeface="Comic Sans MS" panose="030F0702030302020204" pitchFamily="66" charset="0"/>
              </a:rPr>
              <a:t>Η μείωση δεν οφείλεται πιθανότατα στην αύξηση των ενδογενών </a:t>
            </a:r>
            <a:r>
              <a:rPr lang="el-GR" sz="2000" dirty="0" err="1">
                <a:latin typeface="Comic Sans MS" panose="030F0702030302020204" pitchFamily="66" charset="0"/>
              </a:rPr>
              <a:t>κεραμιδασών</a:t>
            </a:r>
            <a:r>
              <a:rPr lang="el-GR" sz="2000" dirty="0">
                <a:latin typeface="Comic Sans MS" panose="030F0702030302020204" pitchFamily="66" charset="0"/>
              </a:rPr>
              <a:t>, ενζύμων που </a:t>
            </a:r>
            <a:r>
              <a:rPr lang="el-GR" sz="2000" dirty="0" err="1">
                <a:latin typeface="Comic Sans MS" panose="030F0702030302020204" pitchFamily="66" charset="0"/>
              </a:rPr>
              <a:t>αποδομούν</a:t>
            </a:r>
            <a:r>
              <a:rPr lang="el-GR" sz="2000" dirty="0">
                <a:latin typeface="Comic Sans MS" panose="030F0702030302020204" pitchFamily="66" charset="0"/>
              </a:rPr>
              <a:t> τα κεραμίδια</a:t>
            </a:r>
          </a:p>
          <a:p>
            <a:pPr>
              <a:buClr>
                <a:schemeClr val="hlink"/>
              </a:buClr>
              <a:buSzPct val="130000"/>
              <a:buFont typeface="Wingdings" pitchFamily="2" charset="2"/>
              <a:buChar char="§"/>
            </a:pPr>
            <a:endParaRPr lang="el-GR" sz="2000" dirty="0">
              <a:latin typeface="Comic Sans MS" panose="030F0702030302020204" pitchFamily="66" charset="0"/>
            </a:endParaRPr>
          </a:p>
          <a:p>
            <a:pPr>
              <a:buClr>
                <a:schemeClr val="hlink"/>
              </a:buClr>
              <a:buSzPct val="130000"/>
              <a:buFont typeface="Wingdings" pitchFamily="2" charset="2"/>
              <a:buChar char="§"/>
            </a:pPr>
            <a:r>
              <a:rPr lang="el-GR" sz="2000" dirty="0">
                <a:latin typeface="Comic Sans MS" panose="030F0702030302020204" pitchFamily="66" charset="0"/>
              </a:rPr>
              <a:t>Οφείλεται σε </a:t>
            </a:r>
            <a:r>
              <a:rPr lang="el-GR" sz="2000" dirty="0" err="1">
                <a:latin typeface="Comic Sans MS" panose="030F0702030302020204" pitchFamily="66" charset="0"/>
              </a:rPr>
              <a:t>κεραμιδάσες</a:t>
            </a:r>
            <a:r>
              <a:rPr lang="el-GR" sz="2000" dirty="0">
                <a:latin typeface="Comic Sans MS" panose="030F0702030302020204" pitchFamily="66" charset="0"/>
              </a:rPr>
              <a:t> που παράγουν τα αυξημένα βακτήρια στην ΑΔ</a:t>
            </a:r>
            <a:endParaRPr lang="en-US" sz="2000" dirty="0">
              <a:latin typeface="Comic Sans MS" panose="030F0702030302020204" pitchFamily="66"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oosyloSdQdaYufMNYLDnZ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osyloSdQdaYufMNYLDnZw"/>
</p:tagLst>
</file>

<file path=ppt/tags/tag5.xml><?xml version="1.0" encoding="utf-8"?>
<p:tagLst xmlns:a="http://schemas.openxmlformats.org/drawingml/2006/main" xmlns:r="http://schemas.openxmlformats.org/officeDocument/2006/relationships" xmlns:p="http://schemas.openxmlformats.org/presentationml/2006/main">
  <p:tag name="SLIDESRC_TAGID" val="eed9350a-0077-41bf-99de-f0a216857115"/>
</p:tagLst>
</file>

<file path=ppt/tags/tag6.xml><?xml version="1.0" encoding="utf-8"?>
<p:tagLst xmlns:a="http://schemas.openxmlformats.org/drawingml/2006/main" xmlns:r="http://schemas.openxmlformats.org/officeDocument/2006/relationships" xmlns:p="http://schemas.openxmlformats.org/presentationml/2006/main">
  <p:tag name="SLIDESRC_TAGID" val="b7222795-8766-4de1-9b1c-be6ad1a69201"/>
</p:tagLst>
</file>

<file path=ppt/tags/tag7.xml><?xml version="1.0" encoding="utf-8"?>
<p:tagLst xmlns:a="http://schemas.openxmlformats.org/drawingml/2006/main" xmlns:r="http://schemas.openxmlformats.org/officeDocument/2006/relationships" xmlns:p="http://schemas.openxmlformats.org/presentationml/2006/main">
  <p:tag name="SLIDESRC_TAGID" val="a0393399-6e50-496c-a24b-e7ad65ba1bf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LEO Pharma">
  <a:themeElements>
    <a:clrScheme name="LEO">
      <a:dk1>
        <a:srgbClr val="000000"/>
      </a:dk1>
      <a:lt1>
        <a:srgbClr val="FFFFFF"/>
      </a:lt1>
      <a:dk2>
        <a:srgbClr val="CFCFCF"/>
      </a:dk2>
      <a:lt2>
        <a:srgbClr val="F0DED6"/>
      </a:lt2>
      <a:accent1>
        <a:srgbClr val="D6B099"/>
      </a:accent1>
      <a:accent2>
        <a:srgbClr val="3C5F5F"/>
      </a:accent2>
      <a:accent3>
        <a:srgbClr val="96D7D2"/>
      </a:accent3>
      <a:accent4>
        <a:srgbClr val="323C57"/>
      </a:accent4>
      <a:accent5>
        <a:srgbClr val="E97D00"/>
      </a:accent5>
      <a:accent6>
        <a:srgbClr val="B20056"/>
      </a:accent6>
      <a:hlink>
        <a:srgbClr val="323C57"/>
      </a:hlink>
      <a:folHlink>
        <a:srgbClr val="3C5F5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lIns="0" tIns="0" rIns="0" bIns="0">
        <a:noAutofit/>
      </a:bodyPr>
      <a:lstStyle>
        <a:defPPr>
          <a:defRPr kern="0" dirty="0" err="1">
            <a:solidFill>
              <a:schemeClr val="tx2">
                <a:lumMod val="10000"/>
              </a:schemeClr>
            </a:solidFill>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square" lIns="0" tIns="0" rIns="0" bIns="0" rtlCol="0">
        <a:spAutoFit/>
      </a:bodyPr>
      <a:lstStyle>
        <a:defPPr algn="l">
          <a:lnSpc>
            <a:spcPct val="100000"/>
          </a:lnSpc>
          <a:defRPr sz="1400" dirty="0" err="1" smtClean="0">
            <a:latin typeface="+mn-lt"/>
          </a:defRPr>
        </a:defPPr>
      </a:lstStyle>
    </a:txDef>
  </a:objectDefaults>
  <a:extraClrSchemeLst/>
  <a:custClrLst>
    <a:custClr name="LEO Black">
      <a:srgbClr val="000000"/>
    </a:custClr>
    <a:custClr name="LEO White">
      <a:srgbClr val="FFFFFF"/>
    </a:custClr>
    <a:custClr name="LEO Colour">
      <a:srgbClr val="D6B099"/>
    </a:custClr>
    <a:custClr name="LEO Grey">
      <a:srgbClr val="646469"/>
    </a:custClr>
    <a:custClr name="LEO Dark Blue">
      <a:srgbClr val="323C57"/>
    </a:custClr>
    <a:custClr name="LEO Dark Green">
      <a:srgbClr val="3C5F5F"/>
    </a:custClr>
    <a:custClr name="LEO Light Green">
      <a:srgbClr val="96D2D2"/>
    </a:custClr>
    <a:custClr name="LEO Light Blue">
      <a:srgbClr val="C8E6F5"/>
    </a:custClr>
    <a:custClr name="BLANK">
      <a:srgbClr val="FFFFFF"/>
    </a:custClr>
    <a:custClr name="BLANK">
      <a:srgbClr val="FFFFFF"/>
    </a:custClr>
    <a:custClr name="LEO Teal ">
      <a:srgbClr val="008A8B"/>
    </a:custClr>
    <a:custClr name="LEO Navy Blue ">
      <a:srgbClr val="29297E"/>
    </a:custClr>
    <a:custClr name="LEO Sky Blue">
      <a:srgbClr val="0488D1"/>
    </a:custClr>
    <a:custClr name="LEO Pink">
      <a:srgbClr val="B20056"/>
    </a:custClr>
    <a:custClr name="LEO Orange">
      <a:srgbClr val="E97D00"/>
    </a:custClr>
    <a:custClr name="LEO Dark Turquoise">
      <a:srgbClr val="0E2D36"/>
    </a:custClr>
  </a:custClrLst>
  <a:extLst>
    <a:ext uri="{05A4C25C-085E-4340-85A3-A5531E510DB2}">
      <thm15:themeFamily xmlns:thm15="http://schemas.microsoft.com/office/thememl/2012/main" name="LEO Pharma PowerPoint 16_9.potx" id="{B664782D-56D4-4E4E-A4E5-E4A59FC3897E}" vid="{9E7D43CF-B3D4-4564-AE2C-57C14F7DE141}"/>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5447</Words>
  <Application>Microsoft Office PowerPoint</Application>
  <PresentationFormat>Προβολή στην οθόνη (4:3)</PresentationFormat>
  <Paragraphs>807</Paragraphs>
  <Slides>53</Slides>
  <Notes>40</Notes>
  <HiddenSlides>0</HiddenSlides>
  <MMClips>0</MMClips>
  <ScaleCrop>false</ScaleCrop>
  <HeadingPairs>
    <vt:vector size="8" baseType="variant">
      <vt:variant>
        <vt:lpstr>Γραμματοσειρές που χρησιμοποιούνται</vt:lpstr>
      </vt:variant>
      <vt:variant>
        <vt:i4>16</vt:i4>
      </vt:variant>
      <vt:variant>
        <vt:lpstr>Θέμα</vt:lpstr>
      </vt:variant>
      <vt:variant>
        <vt:i4>5</vt:i4>
      </vt:variant>
      <vt:variant>
        <vt:lpstr>Ενσωματωμένοι διακομιστές OLE</vt:lpstr>
      </vt:variant>
      <vt:variant>
        <vt:i4>1</vt:i4>
      </vt:variant>
      <vt:variant>
        <vt:lpstr>Τίτλοι διαφανειών</vt:lpstr>
      </vt:variant>
      <vt:variant>
        <vt:i4>53</vt:i4>
      </vt:variant>
    </vt:vector>
  </HeadingPairs>
  <TitlesOfParts>
    <vt:vector size="75" baseType="lpstr">
      <vt:lpstr>Arial</vt:lpstr>
      <vt:lpstr>Arial Narrow</vt:lpstr>
      <vt:lpstr>Bookman Old Style</vt:lpstr>
      <vt:lpstr>Calibri</vt:lpstr>
      <vt:lpstr>Calibri Light</vt:lpstr>
      <vt:lpstr>Comic Sans MS</vt:lpstr>
      <vt:lpstr>Georgia</vt:lpstr>
      <vt:lpstr>Gilroy Office</vt:lpstr>
      <vt:lpstr>Helvetica</vt:lpstr>
      <vt:lpstr>Impact</vt:lpstr>
      <vt:lpstr>LucidaGrande</vt:lpstr>
      <vt:lpstr>Tahoma</vt:lpstr>
      <vt:lpstr>Times</vt:lpstr>
      <vt:lpstr>Times New Roman</vt:lpstr>
      <vt:lpstr>Verdana</vt:lpstr>
      <vt:lpstr>Wingdings</vt:lpstr>
      <vt:lpstr>Office Theme</vt:lpstr>
      <vt:lpstr>20_LEO Pharma</vt:lpstr>
      <vt:lpstr>4_Office Theme</vt:lpstr>
      <vt:lpstr>1_Office Theme</vt:lpstr>
      <vt:lpstr>2_Office Theme</vt:lpstr>
      <vt:lpstr>think-cell Slide</vt:lpstr>
      <vt:lpstr>Ατοπική δερματίτιδα</vt:lpstr>
      <vt:lpstr>Ταξινόμηση δερματίτιδας</vt:lpstr>
      <vt:lpstr>Επιπολασμός Ατοπικής δερματίτιδας</vt:lpstr>
      <vt:lpstr>Υπότυποι ΑΔ</vt:lpstr>
      <vt:lpstr>Η παθοφυσιολογία της νόσου είναι πολυπαραγοντική</vt:lpstr>
      <vt:lpstr>Γενετική προδιάθεση</vt:lpstr>
      <vt:lpstr>Γονιδιακές διαταραχές της επιδερμίδας—Ο ρόλος της φιλαγγρίνης</vt:lpstr>
      <vt:lpstr>Η φιλαγγρίνη στην ατοπική δερματίτιδα</vt:lpstr>
      <vt:lpstr>    Τα λιπίδια της κερατίνης στοιβάδας είναι χαμηλότερα στην Α.Δ. </vt:lpstr>
      <vt:lpstr>Επιδερμικός  φραγμός</vt:lpstr>
      <vt:lpstr>Η θεώρηση της επιδερμίδας ως τούβλινου τοίχου</vt:lpstr>
      <vt:lpstr>Γενετική προδιάθεση-Διαταραχές επιδερμίδας</vt:lpstr>
      <vt:lpstr>Τα T helper ρυθμίζουν τη φλεγμονή στην ΑΔ</vt:lpstr>
      <vt:lpstr>Παρουσίαση του PowerPoint</vt:lpstr>
      <vt:lpstr>Παρουσίαση του PowerPoint</vt:lpstr>
      <vt:lpstr>Παρουσίαση του PowerPoint</vt:lpstr>
      <vt:lpstr>Περιβαλλοντικοί παράγοντες</vt:lpstr>
      <vt:lpstr>Ερεθιστικά και αλλεργιογόνα</vt:lpstr>
      <vt:lpstr>Οι βλάβες της ατοπικής δερματίτιδας παρουσιάζουν  μια δυσβίωση στον φραγμό του μικροβιώματος</vt:lpstr>
      <vt:lpstr>Ο κνησμός στην ΑΔ δεν οφείλεται στην ισταμίνη αλλά στην IL-31</vt:lpstr>
      <vt:lpstr>ΟΙ ΒΛΑΒΕΣ ΤΗΣ ΑΔ ΠΡΟΚΑΛΟΥΝ ΣΥΧΝΟ ΚΑΙ ΕΝΤΟΝΟ ΚΝΗΣΜΟ1</vt:lpstr>
      <vt:lpstr>Η ατοπική δερματίτιδα επηρεάζει αρνητικά διάφορες πτυχές της ποιότητας ζωής</vt:lpstr>
      <vt:lpstr>Κλινική εικόνα</vt:lpstr>
      <vt:lpstr>Τυπικά δερματικά στοιχεία</vt:lpstr>
      <vt:lpstr>Ο κλινικός φαινότυπος της ατοπικής δερματίτιδας μεταβάλλεται με την ηλικία</vt:lpstr>
      <vt:lpstr>Τυπικές εντοπίσεις (1)</vt:lpstr>
      <vt:lpstr>Ερύθημα</vt:lpstr>
      <vt:lpstr>Οίδημα / βλατίδες</vt:lpstr>
      <vt:lpstr>Οροροή</vt:lpstr>
      <vt:lpstr>Εκδορές</vt:lpstr>
      <vt:lpstr>Λειχηνοποίηση</vt:lpstr>
      <vt:lpstr>Κριτήρια BAD  βασισμένα στα Hanifin and Rajka criteria</vt:lpstr>
      <vt:lpstr>Φυσική πορεία</vt:lpstr>
      <vt:lpstr>ΑΤΟΠΙΚΗ ΠΑΡΕΛΑΣΗ</vt:lpstr>
      <vt:lpstr>Θεραπεία</vt:lpstr>
      <vt:lpstr>Αποφυγή ερεθιστικών και αλλεργιογόνων</vt:lpstr>
      <vt:lpstr>Μαλακτικά</vt:lpstr>
      <vt:lpstr>Ενυδάτωση δέρματος</vt:lpstr>
      <vt:lpstr>Τοπικά κορτικοστεροειδή</vt:lpstr>
      <vt:lpstr>Ανεπιθύμητες ενέργειες τοπικών κορτικοστεροειδών </vt:lpstr>
      <vt:lpstr>Ανεπιθύμητες ενέργειες τοπικών κορτικοστεροειδών </vt:lpstr>
      <vt:lpstr>Τοπικά ανοσοτροποποιητικά</vt:lpstr>
      <vt:lpstr>Συστηματικά ανοσοκατασταλτικά</vt:lpstr>
      <vt:lpstr>Στόχοι της θεραπείας</vt:lpstr>
      <vt:lpstr>Μακροχρόνια θεραπεία</vt:lpstr>
      <vt:lpstr>DUPILUMAB </vt:lpstr>
      <vt:lpstr>JAK inhibitors</vt:lpstr>
      <vt:lpstr>Cytokine-JAK combinations</vt:lpstr>
      <vt:lpstr>Περιστατικό</vt:lpstr>
      <vt:lpstr>Παρουσίαση του PowerPoint</vt:lpstr>
      <vt:lpstr>Παρουσίαση του PowerPoint</vt:lpstr>
      <vt:lpstr>Ποιές είναι οι πιθανές διαγνώσεις</vt:lpstr>
      <vt:lpstr>Συμπεράσματα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Ατοπική δερματίτις</dc:title>
  <dc:creator>Stamatis Gregoriou</dc:creator>
  <cp:lastModifiedBy>Stamatis Gregoriou</cp:lastModifiedBy>
  <cp:revision>27</cp:revision>
  <dcterms:created xsi:type="dcterms:W3CDTF">2006-08-16T00:00:00Z</dcterms:created>
  <dcterms:modified xsi:type="dcterms:W3CDTF">2025-09-21T05:40:18Z</dcterms:modified>
</cp:coreProperties>
</file>