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1091" r:id="rId3"/>
    <p:sldId id="1092" r:id="rId4"/>
    <p:sldId id="1096" r:id="rId5"/>
    <p:sldId id="1094" r:id="rId6"/>
    <p:sldId id="1095" r:id="rId7"/>
    <p:sldId id="1093" r:id="rId8"/>
    <p:sldId id="1097" r:id="rId9"/>
    <p:sldId id="1098" r:id="rId10"/>
    <p:sldId id="1099" r:id="rId11"/>
    <p:sldId id="1100" r:id="rId12"/>
    <p:sldId id="1101" r:id="rId13"/>
    <p:sldId id="1102" r:id="rId14"/>
    <p:sldId id="1103" r:id="rId15"/>
    <p:sldId id="1104" r:id="rId16"/>
    <p:sldId id="1106" r:id="rId17"/>
    <p:sldId id="1107" r:id="rId18"/>
    <p:sldId id="110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74"/>
  </p:normalViewPr>
  <p:slideViewPr>
    <p:cSldViewPr snapToGrid="0" snapToObjects="1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9/27/21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9/27/21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9/27/21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9/27/21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9/27/21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9/27/21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9/27/21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9/27/21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9/27/21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9/27/21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9/27/21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9/27/21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B54A5-70EF-D74A-AF8E-C735C69FAB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l-GR" i="1" dirty="0" err="1"/>
              <a:t>Νοσηματα</a:t>
            </a:r>
            <a:r>
              <a:rPr lang="el-GR" i="1" dirty="0"/>
              <a:t> </a:t>
            </a:r>
            <a:r>
              <a:rPr lang="el-GR" i="1" dirty="0" err="1"/>
              <a:t>βλεννογονου</a:t>
            </a:r>
            <a:r>
              <a:rPr lang="el-GR" i="1" dirty="0"/>
              <a:t> </a:t>
            </a:r>
            <a:r>
              <a:rPr lang="el-GR" i="1" dirty="0" err="1"/>
              <a:t>στοματοσ:παθολογια</a:t>
            </a:r>
            <a:r>
              <a:rPr lang="el-GR" i="1" dirty="0"/>
              <a:t>, </a:t>
            </a:r>
            <a:r>
              <a:rPr lang="el-GR" i="1" dirty="0" err="1"/>
              <a:t>διαγνωση</a:t>
            </a:r>
            <a:r>
              <a:rPr lang="el-GR" i="1" dirty="0"/>
              <a:t> και </a:t>
            </a:r>
            <a:r>
              <a:rPr lang="el-GR" i="1" dirty="0" err="1"/>
              <a:t>θεραπευτικη</a:t>
            </a:r>
            <a:r>
              <a:rPr lang="el-GR" i="1" dirty="0"/>
              <a:t> </a:t>
            </a:r>
            <a:r>
              <a:rPr lang="el-GR" i="1" dirty="0" err="1"/>
              <a:t>προσεγγιση</a:t>
            </a:r>
            <a:endParaRPr lang="en-US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836795-4E76-2C4D-A0E1-3D28B05001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0168" y="4294177"/>
            <a:ext cx="8691664" cy="2145533"/>
          </a:xfrm>
        </p:spPr>
        <p:txBody>
          <a:bodyPr>
            <a:normAutofit lnSpcReduction="10000"/>
          </a:bodyPr>
          <a:lstStyle/>
          <a:p>
            <a:r>
              <a:rPr lang="el-GR" sz="2200" dirty="0">
                <a:solidFill>
                  <a:schemeClr val="bg2">
                    <a:lumMod val="75000"/>
                  </a:schemeClr>
                </a:solidFill>
              </a:rPr>
              <a:t>ΕΛΕΝΗ ΓΚΑΓΚΑΡΗ 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DMD, 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</a:rPr>
              <a:t>DMSc</a:t>
            </a:r>
            <a:endParaRPr lang="en-US" sz="2200" i="1" dirty="0">
              <a:solidFill>
                <a:srgbClr val="C00000"/>
              </a:solidFill>
            </a:endParaRPr>
          </a:p>
          <a:p>
            <a:r>
              <a:rPr lang="en-US" sz="22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rbel" panose="020B0503020204020204" pitchFamily="34" charset="0"/>
              </a:rPr>
              <a:t>Diplomate, American Board of Oral and Maxillofacial Pathology</a:t>
            </a:r>
          </a:p>
          <a:p>
            <a:r>
              <a:rPr lang="el-GR" sz="22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rbel" panose="020B0503020204020204" pitchFamily="34" charset="0"/>
              </a:rPr>
              <a:t>Διδάκτωρ Παν/</a:t>
            </a:r>
            <a:r>
              <a:rPr lang="el-GR" sz="2200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orbel" panose="020B0503020204020204" pitchFamily="34" charset="0"/>
              </a:rPr>
              <a:t>μίου</a:t>
            </a:r>
            <a:r>
              <a:rPr lang="el-GR" sz="22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22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rbel" panose="020B0503020204020204" pitchFamily="34" charset="0"/>
              </a:rPr>
              <a:t>HARVARD</a:t>
            </a:r>
            <a:r>
              <a:rPr lang="el-GR" sz="22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rbel" panose="020B0503020204020204" pitchFamily="34" charset="0"/>
              </a:rPr>
              <a:t>, </a:t>
            </a:r>
            <a:r>
              <a:rPr lang="el-GR" sz="2200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orbel" panose="020B0503020204020204" pitchFamily="34" charset="0"/>
              </a:rPr>
              <a:t>Επικ</a:t>
            </a:r>
            <a:r>
              <a:rPr lang="el-GR" sz="22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rbel" panose="020B0503020204020204" pitchFamily="34" charset="0"/>
              </a:rPr>
              <a:t>. </a:t>
            </a:r>
            <a:r>
              <a:rPr lang="el-GR" sz="2200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orbel" panose="020B0503020204020204" pitchFamily="34" charset="0"/>
              </a:rPr>
              <a:t>Καθηγ</a:t>
            </a:r>
            <a:r>
              <a:rPr lang="en-US" sz="2200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orbel" panose="020B0503020204020204" pitchFamily="34" charset="0"/>
              </a:rPr>
              <a:t>ή</a:t>
            </a:r>
            <a:r>
              <a:rPr lang="el-GR" sz="2200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orbel" panose="020B0503020204020204" pitchFamily="34" charset="0"/>
              </a:rPr>
              <a:t>τρια</a:t>
            </a:r>
            <a:r>
              <a:rPr lang="el-GR" sz="22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rbel" panose="020B0503020204020204" pitchFamily="34" charset="0"/>
              </a:rPr>
              <a:t> Ιατρικής Σχολής ΕΚΠΑ, </a:t>
            </a:r>
          </a:p>
          <a:p>
            <a:r>
              <a:rPr lang="el-GR" sz="22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rbel" panose="020B0503020204020204" pitchFamily="34" charset="0"/>
              </a:rPr>
              <a:t>Υπεύθυνη Στοματολογικού Τμήματος</a:t>
            </a:r>
          </a:p>
          <a:p>
            <a:r>
              <a:rPr lang="el-GR" sz="22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rbel" panose="020B0503020204020204" pitchFamily="34" charset="0"/>
              </a:rPr>
              <a:t>Α’ </a:t>
            </a:r>
            <a:r>
              <a:rPr lang="el-GR" sz="2200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orbel" panose="020B0503020204020204" pitchFamily="34" charset="0"/>
              </a:rPr>
              <a:t>Πανεπ</a:t>
            </a:r>
            <a:r>
              <a:rPr lang="el-GR" sz="22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rbel" panose="020B0503020204020204" pitchFamily="34" charset="0"/>
              </a:rPr>
              <a:t>. Κλινική Δερματολογίας, Νοσοκομείο Α. Συγγρός</a:t>
            </a:r>
            <a:endParaRPr lang="en-US" sz="2200" i="1" dirty="0">
              <a:solidFill>
                <a:schemeClr val="accent1">
                  <a:lumMod val="20000"/>
                  <a:lumOff val="80000"/>
                </a:schemeClr>
              </a:solidFill>
              <a:latin typeface="Corbel" panose="020B0503020204020204" pitchFamily="34" charset="0"/>
            </a:endParaRP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761737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87DAE9-AB39-C947-8515-CDC08A3BC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Διαγνωστική </a:t>
            </a:r>
            <a:r>
              <a:rPr lang="el-GR" dirty="0" err="1"/>
              <a:t>προσεγγιση-Αντιμετωπιση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E9773D2-D00C-DC43-831C-7EC5A898C7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1590" y="2591768"/>
            <a:ext cx="3385504" cy="2897783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dirty="0">
                <a:solidFill>
                  <a:schemeClr val="tx1"/>
                </a:solidFill>
              </a:rPr>
              <a:t>Κλινική εξέταση: Καταγραφή φυσιολογικών δομών</a:t>
            </a: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dirty="0">
                <a:solidFill>
                  <a:schemeClr val="tx1"/>
                </a:solidFill>
              </a:rPr>
              <a:t>Περιγραφή βασικών βλαβών</a:t>
            </a: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dirty="0">
                <a:solidFill>
                  <a:schemeClr val="tx1"/>
                </a:solidFill>
              </a:rPr>
              <a:t>Καταγραφή κλινικών σημείων και συμπτωμάτων</a:t>
            </a: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dirty="0">
                <a:solidFill>
                  <a:schemeClr val="tx1"/>
                </a:solidFill>
              </a:rPr>
              <a:t>Λήψη ιατρικού ιστορικού</a:t>
            </a: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dirty="0">
                <a:solidFill>
                  <a:schemeClr val="tx1"/>
                </a:solidFill>
              </a:rPr>
              <a:t>Λήψη οδοντιατρικού ιστορικού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BBF191-792C-7A49-B0D6-82037DEFE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51570" y="2600877"/>
            <a:ext cx="4090788" cy="2780706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Ø"/>
            </a:pPr>
            <a:endParaRPr lang="el-GR" dirty="0">
              <a:solidFill>
                <a:schemeClr val="tx1"/>
              </a:solidFill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dirty="0">
                <a:solidFill>
                  <a:schemeClr val="tx1"/>
                </a:solidFill>
              </a:rPr>
              <a:t>ΘΕΡΑΠΕΙΑ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dirty="0">
                <a:solidFill>
                  <a:schemeClr val="tx1"/>
                </a:solidFill>
              </a:rPr>
              <a:t>ΕΡΓΑΣΤΗΡΙΑΚΟΣ-ΑΠΕΙΚΟΝΙΣΤΙΚΟΣ ΕΛΕΓΧΟΣ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dirty="0">
                <a:solidFill>
                  <a:schemeClr val="tx1"/>
                </a:solidFill>
              </a:rPr>
              <a:t>ΒΙΟΨΙΑ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dirty="0">
                <a:solidFill>
                  <a:schemeClr val="tx1"/>
                </a:solidFill>
              </a:rPr>
              <a:t>«ΠΑΡΑΚΟΛΟΥΘΗΣΗ»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Pentagon 1">
            <a:extLst>
              <a:ext uri="{FF2B5EF4-FFF2-40B4-BE49-F238E27FC236}">
                <a16:creationId xmlns:a16="http://schemas.microsoft.com/office/drawing/2014/main" id="{7B0565A7-9819-124E-81F8-73BDD28DD1F8}"/>
              </a:ext>
            </a:extLst>
          </p:cNvPr>
          <p:cNvSpPr/>
          <p:nvPr/>
        </p:nvSpPr>
        <p:spPr>
          <a:xfrm>
            <a:off x="4458379" y="3632886"/>
            <a:ext cx="2721906" cy="9144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/>
              <a:t>ΔΙΑΦΟΡΙΚΗ ΔΙΑΓΝΩΣΗ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76613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981F36-D059-1A4E-97A5-3E64B8425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…στην </a:t>
            </a:r>
            <a:r>
              <a:rPr lang="el-GR" dirty="0" err="1"/>
              <a:t>πραξη</a:t>
            </a:r>
            <a:r>
              <a:rPr lang="el-GR" dirty="0"/>
              <a:t> (</a:t>
            </a:r>
            <a:r>
              <a:rPr lang="el-GR" dirty="0" err="1"/>
              <a:t>εφημερειο</a:t>
            </a:r>
            <a:r>
              <a:rPr lang="el-GR" dirty="0"/>
              <a:t>, </a:t>
            </a:r>
            <a:r>
              <a:rPr lang="el-GR" dirty="0" err="1"/>
              <a:t>εξωτερικο</a:t>
            </a:r>
            <a:r>
              <a:rPr lang="el-GR" dirty="0"/>
              <a:t> </a:t>
            </a:r>
            <a:r>
              <a:rPr lang="el-GR" dirty="0" err="1"/>
              <a:t>ιατρειο</a:t>
            </a:r>
            <a:r>
              <a:rPr lang="el-GR" dirty="0"/>
              <a:t>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D4D430-91DD-AE40-95F2-BC27CF5F81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56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ographic tongue.jpg">
            <a:extLst>
              <a:ext uri="{FF2B5EF4-FFF2-40B4-BE49-F238E27FC236}">
                <a16:creationId xmlns:a16="http://schemas.microsoft.com/office/drawing/2014/main" id="{43B1D94B-B6F0-8340-8BA1-F6C8DC296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898" y="400294"/>
            <a:ext cx="7565161" cy="599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2967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SC_0462.jpg">
            <a:extLst>
              <a:ext uri="{FF2B5EF4-FFF2-40B4-BE49-F238E27FC236}">
                <a16:creationId xmlns:a16="http://schemas.microsoft.com/office/drawing/2014/main" id="{BA84D850-73B3-FD4D-9064-82222C2C2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583" y="490097"/>
            <a:ext cx="8882298" cy="600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653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SC_0134.jpg">
            <a:extLst>
              <a:ext uri="{FF2B5EF4-FFF2-40B4-BE49-F238E27FC236}">
                <a16:creationId xmlns:a16="http://schemas.microsoft.com/office/drawing/2014/main" id="{DA5134EB-AFB3-AF49-A24D-149639DE5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12" y="172995"/>
            <a:ext cx="4797312" cy="3830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DSC_0136.jpg">
            <a:extLst>
              <a:ext uri="{FF2B5EF4-FFF2-40B4-BE49-F238E27FC236}">
                <a16:creationId xmlns:a16="http://schemas.microsoft.com/office/drawing/2014/main" id="{EA7EC535-58BB-2A45-B93E-088946AA6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676" y="2210908"/>
            <a:ext cx="5907951" cy="395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2906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DSC_2840.JPG">
            <a:extLst>
              <a:ext uri="{FF2B5EF4-FFF2-40B4-BE49-F238E27FC236}">
                <a16:creationId xmlns:a16="http://schemas.microsoft.com/office/drawing/2014/main" id="{661127CC-E227-E84A-9D2D-86FE06A8B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09" y="239494"/>
            <a:ext cx="4347862" cy="291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DSC_2842.JPG">
            <a:extLst>
              <a:ext uri="{FF2B5EF4-FFF2-40B4-BE49-F238E27FC236}">
                <a16:creationId xmlns:a16="http://schemas.microsoft.com/office/drawing/2014/main" id="{7334A47D-41BF-0840-92F8-8501F608E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963" y="239494"/>
            <a:ext cx="4412957" cy="29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DSC_2843.JPG">
            <a:extLst>
              <a:ext uri="{FF2B5EF4-FFF2-40B4-BE49-F238E27FC236}">
                <a16:creationId xmlns:a16="http://schemas.microsoft.com/office/drawing/2014/main" id="{A7B652A9-DB7E-EC4F-BD74-358D8228A9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09" y="3534034"/>
            <a:ext cx="4375811" cy="292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DSC_2846.JPG">
            <a:extLst>
              <a:ext uri="{FF2B5EF4-FFF2-40B4-BE49-F238E27FC236}">
                <a16:creationId xmlns:a16="http://schemas.microsoft.com/office/drawing/2014/main" id="{F6979476-928D-454C-9AFF-ED8B60D577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970" y="3534033"/>
            <a:ext cx="4375811" cy="292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455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5261C-74D8-1E48-A15F-A9701680D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…Με το </a:t>
            </a:r>
            <a:r>
              <a:rPr lang="el-GR" dirty="0" err="1"/>
              <a:t>στομα</a:t>
            </a:r>
            <a:r>
              <a:rPr lang="el-GR" dirty="0"/>
              <a:t> </a:t>
            </a:r>
            <a:r>
              <a:rPr lang="el-GR" dirty="0" err="1"/>
              <a:t>ανοιχτο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6623D-FD53-6A43-A5A5-EEE69F2517FE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dirty="0"/>
              <a:t>Κυρίως </a:t>
            </a:r>
            <a:r>
              <a:rPr lang="el-GR" dirty="0" err="1"/>
              <a:t>προβλημα</a:t>
            </a:r>
            <a:endParaRPr lang="el-GR" dirty="0"/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dirty="0"/>
              <a:t>Στοματολογική εξέταση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dirty="0"/>
              <a:t>Καταγραφή βλαβών (ΠΑΡΑΠΕΜΠΤΙΚΟ)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dirty="0"/>
              <a:t>ΑΠΟΦΑΣΗ (</a:t>
            </a:r>
            <a:r>
              <a:rPr lang="el-GR" dirty="0" err="1"/>
              <a:t>Ασχετα</a:t>
            </a:r>
            <a:r>
              <a:rPr lang="el-GR" dirty="0"/>
              <a:t> από την παραπομπή)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dirty="0"/>
              <a:t>ΔΙΑΔΙΚΑΣΤΙΚΑ: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Ø"/>
            </a:pPr>
            <a:r>
              <a:rPr lang="el-GR" dirty="0" err="1"/>
              <a:t>Ραντεβου</a:t>
            </a:r>
            <a:r>
              <a:rPr lang="el-GR" dirty="0"/>
              <a:t> σε </a:t>
            </a:r>
            <a:r>
              <a:rPr lang="el-GR" dirty="0" err="1"/>
              <a:t>πρωινο</a:t>
            </a:r>
            <a:r>
              <a:rPr lang="el-GR" dirty="0"/>
              <a:t> ιατρείο </a:t>
            </a:r>
            <a:r>
              <a:rPr lang="el-GR" b="1" dirty="0"/>
              <a:t>1535</a:t>
            </a:r>
            <a:r>
              <a:rPr lang="el-GR" dirty="0"/>
              <a:t> </a:t>
            </a:r>
            <a:r>
              <a:rPr lang="el-GR" dirty="0" err="1"/>
              <a:t>κωδικος</a:t>
            </a:r>
            <a:r>
              <a:rPr lang="el-GR" dirty="0"/>
              <a:t> </a:t>
            </a:r>
            <a:r>
              <a:rPr lang="el-GR" dirty="0" err="1"/>
              <a:t>στοματολογικου</a:t>
            </a:r>
            <a:r>
              <a:rPr lang="el-GR" dirty="0"/>
              <a:t> </a:t>
            </a:r>
            <a:r>
              <a:rPr lang="el-GR" b="1" dirty="0"/>
              <a:t>06705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Ø"/>
            </a:pPr>
            <a:r>
              <a:rPr lang="el-GR" dirty="0"/>
              <a:t>Παραπομπή ως επείγον στο </a:t>
            </a:r>
            <a:r>
              <a:rPr lang="el-GR" dirty="0" err="1"/>
              <a:t>Στοματολογικο</a:t>
            </a:r>
            <a:endParaRPr lang="el-GR" dirty="0"/>
          </a:p>
          <a:p>
            <a:pPr lvl="1">
              <a:buClr>
                <a:srgbClr val="FFFF00"/>
              </a:buClr>
              <a:buFont typeface="Wingdings" pitchFamily="2" charset="2"/>
              <a:buChar char="Ø"/>
            </a:pPr>
            <a:r>
              <a:rPr lang="el-GR" dirty="0"/>
              <a:t>Νοσηλεία και παραπομπή στο </a:t>
            </a:r>
            <a:r>
              <a:rPr lang="el-GR" dirty="0" err="1"/>
              <a:t>Στοματολογικο</a:t>
            </a:r>
            <a:endParaRPr lang="en-US" dirty="0"/>
          </a:p>
          <a:p>
            <a:pPr>
              <a:buClr>
                <a:srgbClr val="FFFF00"/>
              </a:buClr>
            </a:pPr>
            <a:endParaRPr lang="el-G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197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5261C-74D8-1E48-A15F-A9701680D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err="1"/>
              <a:t>Κανονισμοι</a:t>
            </a:r>
            <a:r>
              <a:rPr lang="el-GR" dirty="0"/>
              <a:t> </a:t>
            </a:r>
            <a:r>
              <a:rPr lang="en-US" dirty="0"/>
              <a:t>COVID-19</a:t>
            </a:r>
            <a:br>
              <a:rPr lang="el-GR" dirty="0"/>
            </a:br>
            <a:r>
              <a:rPr lang="el-GR" dirty="0"/>
              <a:t>58531 ΦΕΚ 4337/18.09.2021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6623D-FD53-6A43-A5A5-EEE69F2517FE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800" dirty="0"/>
              <a:t>Εμβολιασμένοι 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sz="2800" dirty="0" err="1"/>
              <a:t>Ανεμβολίαστοι</a:t>
            </a:r>
            <a:r>
              <a:rPr lang="el-GR" sz="2800" dirty="0"/>
              <a:t> με </a:t>
            </a:r>
            <a:r>
              <a:rPr lang="en-US" sz="2800" dirty="0"/>
              <a:t>Rapid test 24 </a:t>
            </a:r>
            <a:r>
              <a:rPr lang="el-GR" sz="2800" dirty="0" err="1"/>
              <a:t>ωρων</a:t>
            </a:r>
            <a:r>
              <a:rPr lang="el-GR" sz="2800" dirty="0"/>
              <a:t> η </a:t>
            </a:r>
            <a:r>
              <a:rPr lang="el-GR" sz="2800" dirty="0" err="1"/>
              <a:t>μοριάκο</a:t>
            </a:r>
            <a:r>
              <a:rPr lang="el-GR" sz="2800" dirty="0"/>
              <a:t> 48 ωρών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n-US" sz="2800" dirty="0"/>
              <a:t>Rapid test </a:t>
            </a:r>
            <a:r>
              <a:rPr lang="el-GR" sz="2800" dirty="0"/>
              <a:t>υποχρεωτικό για </a:t>
            </a:r>
            <a:r>
              <a:rPr lang="el-GR" sz="2800" dirty="0" err="1"/>
              <a:t>ολους</a:t>
            </a:r>
            <a:r>
              <a:rPr lang="el-GR" sz="2800" dirty="0"/>
              <a:t> για κάθε </a:t>
            </a:r>
            <a:r>
              <a:rPr lang="el-GR" sz="2800" dirty="0" err="1"/>
              <a:t>πραξη</a:t>
            </a:r>
            <a:r>
              <a:rPr lang="el-GR" sz="2800" dirty="0"/>
              <a:t> η οποία ενέχει αερόλυμα (βιοψία)</a:t>
            </a:r>
            <a:endParaRPr lang="en-US" sz="2800" dirty="0"/>
          </a:p>
          <a:p>
            <a:pPr>
              <a:buClr>
                <a:srgbClr val="FFFF00"/>
              </a:buClr>
            </a:pPr>
            <a:endParaRPr lang="el-G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052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B07073-0B8D-A34A-8916-94015943A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774" y="362122"/>
            <a:ext cx="8324334" cy="617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11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5261C-74D8-1E48-A15F-A9701680D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i="1" dirty="0" err="1"/>
              <a:t>στοματολογίΑ</a:t>
            </a:r>
            <a:r>
              <a:rPr lang="el-GR" sz="2000" i="1" dirty="0"/>
              <a:t>: </a:t>
            </a:r>
            <a:r>
              <a:rPr lang="el-GR" sz="2000" i="1" dirty="0" err="1"/>
              <a:t>παθολογια</a:t>
            </a:r>
            <a:r>
              <a:rPr lang="el-GR" sz="2000" i="1" dirty="0"/>
              <a:t> και </a:t>
            </a:r>
            <a:r>
              <a:rPr lang="el-GR" sz="2000" i="1" dirty="0" err="1"/>
              <a:t>θεραπευτικη</a:t>
            </a:r>
            <a:r>
              <a:rPr lang="el-GR" sz="2000" i="1" dirty="0"/>
              <a:t> </a:t>
            </a:r>
            <a:r>
              <a:rPr lang="el-GR" sz="2000" i="1" dirty="0" err="1"/>
              <a:t>νοσηματων</a:t>
            </a:r>
            <a:r>
              <a:rPr lang="el-GR" sz="2000" i="1" dirty="0"/>
              <a:t> </a:t>
            </a:r>
            <a:r>
              <a:rPr lang="el-GR" sz="2000" i="1" dirty="0" err="1"/>
              <a:t>στοματικου</a:t>
            </a:r>
            <a:r>
              <a:rPr lang="el-GR" sz="2000" i="1" dirty="0"/>
              <a:t> </a:t>
            </a:r>
            <a:r>
              <a:rPr lang="el-GR" sz="2000" i="1" dirty="0" err="1"/>
              <a:t>βλεννογονου</a:t>
            </a:r>
            <a:r>
              <a:rPr lang="el-GR" sz="2000" i="1" dirty="0"/>
              <a:t> και </a:t>
            </a:r>
            <a:r>
              <a:rPr lang="el-GR" sz="2000" i="1" dirty="0" err="1"/>
              <a:t>κρανιοπροσωπικου</a:t>
            </a:r>
            <a:r>
              <a:rPr lang="el-GR" sz="2000" i="1" dirty="0"/>
              <a:t> </a:t>
            </a:r>
            <a:r>
              <a:rPr lang="el-GR" sz="2000" i="1" dirty="0" err="1"/>
              <a:t>συμπλεγματοσ</a:t>
            </a:r>
            <a:endParaRPr lang="en-US" sz="20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6623D-FD53-6A43-A5A5-EEE69F2517FE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dirty="0">
                <a:solidFill>
                  <a:schemeClr val="tx1"/>
                </a:solidFill>
              </a:rPr>
              <a:t>Διάγνωση:</a:t>
            </a:r>
          </a:p>
          <a:p>
            <a:pPr lvl="1">
              <a:buFont typeface="Wingdings" pitchFamily="2" charset="2"/>
              <a:buChar char="ü"/>
            </a:pPr>
            <a:r>
              <a:rPr lang="el-GR" dirty="0">
                <a:solidFill>
                  <a:schemeClr val="tx1"/>
                </a:solidFill>
              </a:rPr>
              <a:t>Κλινική</a:t>
            </a:r>
          </a:p>
          <a:p>
            <a:pPr lvl="1">
              <a:buFont typeface="Wingdings" pitchFamily="2" charset="2"/>
              <a:buChar char="ü"/>
            </a:pPr>
            <a:r>
              <a:rPr lang="el-GR" dirty="0">
                <a:solidFill>
                  <a:schemeClr val="tx1"/>
                </a:solidFill>
              </a:rPr>
              <a:t>Ιστολογική</a:t>
            </a:r>
          </a:p>
          <a:p>
            <a:pPr lvl="1">
              <a:buFont typeface="Wingdings" pitchFamily="2" charset="2"/>
              <a:buChar char="ü"/>
            </a:pPr>
            <a:r>
              <a:rPr lang="el-GR" dirty="0">
                <a:solidFill>
                  <a:schemeClr val="tx1"/>
                </a:solidFill>
              </a:rPr>
              <a:t>Απεικονιστική</a:t>
            </a:r>
          </a:p>
          <a:p>
            <a:pPr lvl="1">
              <a:buFont typeface="Wingdings" pitchFamily="2" charset="2"/>
              <a:buChar char="ü"/>
            </a:pPr>
            <a:r>
              <a:rPr lang="el-GR" dirty="0">
                <a:solidFill>
                  <a:schemeClr val="tx1"/>
                </a:solidFill>
              </a:rPr>
              <a:t>Εργαστηριακή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l-GR" dirty="0">
                <a:solidFill>
                  <a:schemeClr val="tx1"/>
                </a:solidFill>
              </a:rPr>
              <a:t>Θεραπεία:</a:t>
            </a:r>
          </a:p>
          <a:p>
            <a:pPr lvl="1">
              <a:buFont typeface="Wingdings" pitchFamily="2" charset="2"/>
              <a:buChar char="ü"/>
            </a:pPr>
            <a:r>
              <a:rPr lang="el-GR" dirty="0">
                <a:solidFill>
                  <a:schemeClr val="tx1"/>
                </a:solidFill>
              </a:rPr>
              <a:t>Φαρμακευτική (κατά κανόνα)</a:t>
            </a:r>
          </a:p>
          <a:p>
            <a:pPr lvl="1">
              <a:buFont typeface="Wingdings" pitchFamily="2" charset="2"/>
              <a:buChar char="ü"/>
            </a:pPr>
            <a:r>
              <a:rPr lang="el-GR" dirty="0">
                <a:solidFill>
                  <a:schemeClr val="tx1"/>
                </a:solidFill>
              </a:rPr>
              <a:t>Χειρουργική</a:t>
            </a:r>
          </a:p>
        </p:txBody>
      </p:sp>
    </p:spTree>
    <p:extLst>
      <p:ext uri="{BB962C8B-B14F-4D97-AF65-F5344CB8AC3E}">
        <p14:creationId xmlns:p14="http://schemas.microsoft.com/office/powerpoint/2010/main" val="1264787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669A4-6561-8844-BFFF-E3718A34A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Στοματικοσ</a:t>
            </a:r>
            <a:r>
              <a:rPr lang="el-GR" dirty="0"/>
              <a:t> </a:t>
            </a:r>
            <a:r>
              <a:rPr lang="el-GR" dirty="0" err="1"/>
              <a:t>βλεννογονοσ</a:t>
            </a:r>
            <a:r>
              <a:rPr lang="el-GR" dirty="0"/>
              <a:t>: </a:t>
            </a:r>
            <a:r>
              <a:rPr lang="el-GR" dirty="0" err="1"/>
              <a:t>προνομιακη</a:t>
            </a:r>
            <a:r>
              <a:rPr lang="el-GR" dirty="0"/>
              <a:t> </a:t>
            </a:r>
            <a:r>
              <a:rPr lang="el-GR" dirty="0" err="1"/>
              <a:t>περιοχη</a:t>
            </a:r>
            <a:r>
              <a:rPr lang="el-GR" dirty="0"/>
              <a:t> του </a:t>
            </a:r>
            <a:r>
              <a:rPr lang="el-GR" dirty="0" err="1"/>
              <a:t>σωματοσ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37A22-0555-2D45-9C06-1CFD4139F1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1913" y="2638044"/>
            <a:ext cx="3778028" cy="2673258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dirty="0"/>
              <a:t>Ιστολογική δομή βλεννογόνου </a:t>
            </a: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dirty="0"/>
              <a:t>Σάλιο</a:t>
            </a: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dirty="0"/>
              <a:t>Μικροβιακή χλωρίδα</a:t>
            </a: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dirty="0"/>
              <a:t>Προσαρμογές ανοσοποιητικού συστήματος</a:t>
            </a: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dirty="0" err="1"/>
              <a:t>Βιουμένιο</a:t>
            </a:r>
            <a:endParaRPr lang="el-GR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833D30-6083-0743-A621-400C99C9A2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8316" y="2638044"/>
            <a:ext cx="3817361" cy="2673258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endParaRPr lang="el-GR" dirty="0"/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dirty="0"/>
              <a:t>ΓΡΗΓΟΡΗ ΕΠΟΥΛΩΣΗ </a:t>
            </a: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dirty="0"/>
              <a:t>ΑΝΘΕΚΤΙΚΟΤΗΤΑ ΣΕ ΛΟΙΜΩΞΕΙΣ</a:t>
            </a: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dirty="0"/>
              <a:t>ΑΝΑΓΕΝΝΗΣΗ </a:t>
            </a: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dirty="0"/>
              <a:t>ΣΤΕΓΑΝΟΤΗΤΑ</a:t>
            </a:r>
          </a:p>
          <a:p>
            <a:endParaRPr lang="en-US" dirty="0"/>
          </a:p>
        </p:txBody>
      </p:sp>
      <p:sp>
        <p:nvSpPr>
          <p:cNvPr id="6" name="Equal 5">
            <a:extLst>
              <a:ext uri="{FF2B5EF4-FFF2-40B4-BE49-F238E27FC236}">
                <a16:creationId xmlns:a16="http://schemas.microsoft.com/office/drawing/2014/main" id="{76B94443-3969-7A45-A0DB-C6243BE96D23}"/>
              </a:ext>
            </a:extLst>
          </p:cNvPr>
          <p:cNvSpPr/>
          <p:nvPr/>
        </p:nvSpPr>
        <p:spPr>
          <a:xfrm>
            <a:off x="5391928" y="3274635"/>
            <a:ext cx="914400" cy="9144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66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5EB3A6-F805-1A48-86FF-5628902E6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Παθολογια</a:t>
            </a:r>
            <a:r>
              <a:rPr lang="el-GR" dirty="0"/>
              <a:t> </a:t>
            </a:r>
            <a:r>
              <a:rPr lang="el-GR" dirty="0" err="1"/>
              <a:t>στοματοσ</a:t>
            </a:r>
            <a:r>
              <a:rPr lang="el-GR" dirty="0"/>
              <a:t>: </a:t>
            </a:r>
            <a:br>
              <a:rPr lang="el-GR" dirty="0"/>
            </a:br>
            <a:r>
              <a:rPr lang="el-GR" dirty="0"/>
              <a:t>Η </a:t>
            </a:r>
            <a:r>
              <a:rPr lang="el-GR" dirty="0" err="1"/>
              <a:t>Παλια</a:t>
            </a:r>
            <a:r>
              <a:rPr lang="el-GR" dirty="0"/>
              <a:t> </a:t>
            </a:r>
            <a:r>
              <a:rPr lang="el-GR" dirty="0" err="1"/>
              <a:t>κοπη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3AD9A5-FDF1-474E-B214-036865654F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72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A7DDB3-A891-9840-B66B-8E68EF2CC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«</a:t>
            </a:r>
            <a:r>
              <a:rPr lang="el-GR" cap="none" dirty="0"/>
              <a:t>Εις </a:t>
            </a:r>
            <a:r>
              <a:rPr lang="el-GR" cap="none" dirty="0" err="1"/>
              <a:t>Στοματολογον</a:t>
            </a:r>
            <a:r>
              <a:rPr lang="el-GR" dirty="0"/>
              <a:t>»</a:t>
            </a:r>
            <a:endParaRPr lang="en-US" dirty="0"/>
          </a:p>
        </p:txBody>
      </p:sp>
      <p:pic>
        <p:nvPicPr>
          <p:cNvPr id="5" name="Picture 1" descr="DSC_4274.jpg">
            <a:extLst>
              <a:ext uri="{FF2B5EF4-FFF2-40B4-BE49-F238E27FC236}">
                <a16:creationId xmlns:a16="http://schemas.microsoft.com/office/drawing/2014/main" id="{04BDAFC0-E0CE-4043-A8A5-E3B123DE6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122" y="2103600"/>
            <a:ext cx="3289545" cy="2201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DSC_2747copy.jpg" descr="/Users/Elina/Documents/D80 Downloads/2012/DSC_2747copy.jpg">
            <a:extLst>
              <a:ext uri="{FF2B5EF4-FFF2-40B4-BE49-F238E27FC236}">
                <a16:creationId xmlns:a16="http://schemas.microsoft.com/office/drawing/2014/main" id="{83726E00-BB65-6349-86D2-1176B8C1C1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02289" y="2121131"/>
            <a:ext cx="4000292" cy="2678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geographic tongue.jpg">
            <a:extLst>
              <a:ext uri="{FF2B5EF4-FFF2-40B4-BE49-F238E27FC236}">
                <a16:creationId xmlns:a16="http://schemas.microsoft.com/office/drawing/2014/main" id="{04F1A921-D65E-2848-BB73-BF1BE2BA80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20" y="2164833"/>
            <a:ext cx="3049834" cy="241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NSM A.jpg">
            <a:extLst>
              <a:ext uri="{FF2B5EF4-FFF2-40B4-BE49-F238E27FC236}">
                <a16:creationId xmlns:a16="http://schemas.microsoft.com/office/drawing/2014/main" id="{381487E7-4917-FF4E-A7A0-E573675012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148" y="4078539"/>
            <a:ext cx="3301338" cy="2805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DSC_4279.jpg">
            <a:extLst>
              <a:ext uri="{FF2B5EF4-FFF2-40B4-BE49-F238E27FC236}">
                <a16:creationId xmlns:a16="http://schemas.microsoft.com/office/drawing/2014/main" id="{7E8D9323-C3A2-4A41-A75A-474B21935C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94" y="3326726"/>
            <a:ext cx="3188678" cy="21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SC_3431.JPG">
            <a:extLst>
              <a:ext uri="{FF2B5EF4-FFF2-40B4-BE49-F238E27FC236}">
                <a16:creationId xmlns:a16="http://schemas.microsoft.com/office/drawing/2014/main" id="{C7F62363-5F98-6D42-901C-3F7F88B945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20" y="4484451"/>
            <a:ext cx="3521098" cy="2357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in2.jpg">
            <a:extLst>
              <a:ext uri="{FF2B5EF4-FFF2-40B4-BE49-F238E27FC236}">
                <a16:creationId xmlns:a16="http://schemas.microsoft.com/office/drawing/2014/main" id="{3B103FF4-BAD3-864F-BFD0-B960CC7E9F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24" y="4680856"/>
            <a:ext cx="3040427" cy="2161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Ομπουκοδε.jpg">
            <a:extLst>
              <a:ext uri="{FF2B5EF4-FFF2-40B4-BE49-F238E27FC236}">
                <a16:creationId xmlns:a16="http://schemas.microsoft.com/office/drawing/2014/main" id="{12C2A6D0-C176-684F-974B-F9EE3C0A4D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2" r="22870"/>
          <a:stretch>
            <a:fillRect/>
          </a:stretch>
        </p:blipFill>
        <p:spPr bwMode="auto">
          <a:xfrm>
            <a:off x="5602435" y="4174806"/>
            <a:ext cx="3316288" cy="245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751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3EE2CB-5FE5-3245-BD7A-DF726E83B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713" y="1557638"/>
            <a:ext cx="6350000" cy="4978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181EA80-8FF9-8149-A89E-1F5C2E910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4405" y="274028"/>
            <a:ext cx="7729728" cy="1188720"/>
          </a:xfrm>
        </p:spPr>
        <p:txBody>
          <a:bodyPr/>
          <a:lstStyle/>
          <a:p>
            <a:r>
              <a:rPr lang="el-GR" dirty="0" err="1"/>
              <a:t>Στοματολογος</a:t>
            </a:r>
            <a:r>
              <a:rPr lang="el-GR" dirty="0"/>
              <a:t>: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12695C-7F00-374C-BBEC-BBA86BB9D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415" y="1696180"/>
            <a:ext cx="0" cy="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175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981F36-D059-1A4E-97A5-3E64B8425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/>
              <a:t>Παθολογια</a:t>
            </a:r>
            <a:r>
              <a:rPr lang="el-GR" dirty="0"/>
              <a:t> </a:t>
            </a:r>
            <a:r>
              <a:rPr lang="el-GR" dirty="0" err="1"/>
              <a:t>στοματος</a:t>
            </a:r>
            <a:r>
              <a:rPr lang="el-GR" dirty="0"/>
              <a:t> 2021:βασικεσ </a:t>
            </a:r>
            <a:r>
              <a:rPr lang="el-GR" dirty="0" err="1"/>
              <a:t>αρχες</a:t>
            </a:r>
            <a:r>
              <a:rPr lang="el-GR" dirty="0"/>
              <a:t> </a:t>
            </a:r>
            <a:r>
              <a:rPr lang="el-GR" dirty="0" err="1"/>
              <a:t>προσεγγισης</a:t>
            </a:r>
            <a:r>
              <a:rPr lang="el-GR" dirty="0"/>
              <a:t> και </a:t>
            </a:r>
            <a:r>
              <a:rPr lang="el-GR" dirty="0" err="1"/>
              <a:t>μεθοδευσης</a:t>
            </a:r>
            <a:r>
              <a:rPr lang="el-GR" dirty="0"/>
              <a:t> </a:t>
            </a:r>
            <a:r>
              <a:rPr lang="el-GR" dirty="0" err="1"/>
              <a:t>περιστατικου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F3E035-4AB6-9E46-8CAD-76DF0F4F12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b="1" dirty="0"/>
              <a:t>Το  αλφάβητο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45694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6C9AD9F-62C2-D74F-845D-76DDB5576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Κλινικη</a:t>
            </a:r>
            <a:r>
              <a:rPr lang="el-GR" dirty="0"/>
              <a:t> </a:t>
            </a:r>
            <a:r>
              <a:rPr lang="el-GR" dirty="0" err="1"/>
              <a:t>εικονα</a:t>
            </a:r>
            <a:r>
              <a:rPr lang="el-GR" dirty="0"/>
              <a:t> Ι: </a:t>
            </a:r>
            <a:r>
              <a:rPr lang="el-GR" dirty="0" err="1"/>
              <a:t>βασικεσ</a:t>
            </a:r>
            <a:r>
              <a:rPr lang="el-GR" dirty="0"/>
              <a:t> </a:t>
            </a:r>
            <a:r>
              <a:rPr lang="el-GR" dirty="0" err="1"/>
              <a:t>βλαβες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F96A77-9F55-844F-88FC-B7F488A6BF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2806" y="2638044"/>
            <a:ext cx="4271771" cy="3101982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dirty="0"/>
              <a:t>Κηλίδα</a:t>
            </a: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dirty="0"/>
              <a:t>Βλατίδα-πλάκα</a:t>
            </a: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dirty="0" err="1"/>
              <a:t>Ελκος</a:t>
            </a:r>
            <a:endParaRPr lang="el-GR" dirty="0"/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dirty="0"/>
              <a:t>Διάβρωση</a:t>
            </a: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dirty="0"/>
              <a:t>Φυσαλίδα-πομφόλυγα-φλύκταινα</a:t>
            </a: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dirty="0"/>
              <a:t>Όζος-οζίδιο-όγκος-μάζα</a:t>
            </a: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dirty="0" err="1"/>
              <a:t>Πετέχεια</a:t>
            </a:r>
            <a:r>
              <a:rPr lang="el-GR" dirty="0"/>
              <a:t>-εκχύμωση</a:t>
            </a: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dirty="0" err="1"/>
              <a:t>Ψευδομεμβράνη</a:t>
            </a:r>
            <a:endParaRPr lang="el-GR" dirty="0"/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7E6521A-0EE2-D34D-86F7-F90FBD86D1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b="1" dirty="0">
                <a:solidFill>
                  <a:srgbClr val="C00000"/>
                </a:solidFill>
              </a:rPr>
              <a:t>Ερυθρό</a:t>
            </a:r>
            <a:r>
              <a:rPr lang="el-GR" b="1" dirty="0"/>
              <a:t>: </a:t>
            </a:r>
            <a:r>
              <a:rPr lang="el-GR" dirty="0"/>
              <a:t>αυξημένη διαφάνεια επιθηλίου η αύξηση της </a:t>
            </a:r>
            <a:r>
              <a:rPr lang="el-GR" dirty="0" err="1"/>
              <a:t>αγγείωσης</a:t>
            </a:r>
            <a:endParaRPr lang="el-GR" dirty="0"/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b="1" dirty="0">
                <a:solidFill>
                  <a:schemeClr val="bg1"/>
                </a:solidFill>
              </a:rPr>
              <a:t>Λευκό: </a:t>
            </a:r>
            <a:r>
              <a:rPr lang="el-GR" dirty="0"/>
              <a:t>Μειωμένη διαφάνεια επιθηλίου η διαταραχή της δομής του. Απογυμνωμένο </a:t>
            </a:r>
            <a:r>
              <a:rPr lang="el-GR" dirty="0" err="1"/>
              <a:t>οστούν</a:t>
            </a:r>
            <a:r>
              <a:rPr lang="el-GR" dirty="0"/>
              <a:t>.</a:t>
            </a: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b="1" dirty="0">
                <a:solidFill>
                  <a:srgbClr val="002060"/>
                </a:solidFill>
              </a:rPr>
              <a:t>Κυανό: </a:t>
            </a:r>
            <a:r>
              <a:rPr lang="el-GR" dirty="0"/>
              <a:t>Σάλιο, αίμα, λέμφος, ξένο σώμα</a:t>
            </a: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b="1" dirty="0"/>
              <a:t>Μελανό: </a:t>
            </a:r>
            <a:r>
              <a:rPr lang="el-GR" dirty="0"/>
              <a:t>Μελανίνη, ξένο σώμα, χρωστική</a:t>
            </a: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b="1" dirty="0">
                <a:solidFill>
                  <a:srgbClr val="FFFF00"/>
                </a:solidFill>
              </a:rPr>
              <a:t>Κιτρινωπό: </a:t>
            </a:r>
            <a:r>
              <a:rPr lang="el-GR" dirty="0"/>
              <a:t>Λιπώδης ιστός, λεμφικός ιστός</a:t>
            </a:r>
            <a:endParaRPr lang="en-US" dirty="0"/>
          </a:p>
        </p:txBody>
      </p:sp>
      <p:sp>
        <p:nvSpPr>
          <p:cNvPr id="2" name="Plus 1">
            <a:extLst>
              <a:ext uri="{FF2B5EF4-FFF2-40B4-BE49-F238E27FC236}">
                <a16:creationId xmlns:a16="http://schemas.microsoft.com/office/drawing/2014/main" id="{163B6E28-0B43-CF4F-9612-62022567AA75}"/>
              </a:ext>
            </a:extLst>
          </p:cNvPr>
          <p:cNvSpPr/>
          <p:nvPr/>
        </p:nvSpPr>
        <p:spPr>
          <a:xfrm>
            <a:off x="5464577" y="3774332"/>
            <a:ext cx="873738" cy="81686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96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92394-8952-BF43-99D8-ACA855E79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Κλινικη</a:t>
            </a:r>
            <a:r>
              <a:rPr lang="el-GR" dirty="0"/>
              <a:t> </a:t>
            </a:r>
            <a:r>
              <a:rPr lang="el-GR" dirty="0" err="1"/>
              <a:t>εικονα</a:t>
            </a:r>
            <a:r>
              <a:rPr lang="el-GR" dirty="0"/>
              <a:t> ΙΙ: </a:t>
            </a:r>
            <a:r>
              <a:rPr lang="el-GR" dirty="0" err="1"/>
              <a:t>Σημεια</a:t>
            </a:r>
            <a:r>
              <a:rPr lang="el-GR" dirty="0"/>
              <a:t> και </a:t>
            </a:r>
            <a:r>
              <a:rPr lang="el-GR" dirty="0" err="1"/>
              <a:t>συμπτωματα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92D8FE-4697-B641-9683-937B248794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3933671" cy="2926177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85000" lnSpcReduction="20000"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dirty="0"/>
              <a:t>Διάχυτη/Σαφώς </a:t>
            </a:r>
            <a:r>
              <a:rPr lang="el-GR" dirty="0" err="1"/>
              <a:t>περιγεγραμμένη</a:t>
            </a:r>
            <a:r>
              <a:rPr lang="el-GR" dirty="0"/>
              <a:t>/Γενικευμένη βλάβη</a:t>
            </a: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dirty="0" err="1"/>
              <a:t>Κλυδάζουσα</a:t>
            </a:r>
            <a:r>
              <a:rPr lang="el-GR" dirty="0"/>
              <a:t> βλάβη</a:t>
            </a: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dirty="0"/>
              <a:t>Μονήρης/Πολλαπλή βλάβη</a:t>
            </a: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dirty="0"/>
              <a:t>Συρρέουσες βλάβες</a:t>
            </a: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dirty="0" err="1"/>
              <a:t>Λευκάζουσα</a:t>
            </a:r>
            <a:r>
              <a:rPr lang="el-GR" dirty="0"/>
              <a:t> βλάβη</a:t>
            </a: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dirty="0"/>
              <a:t>Μονόπλευρη/</a:t>
            </a:r>
            <a:r>
              <a:rPr lang="el-GR" dirty="0" err="1"/>
              <a:t>αμφοτερόπλευρη</a:t>
            </a:r>
            <a:endParaRPr lang="el-GR" dirty="0"/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dirty="0"/>
              <a:t>Συμμετρική/ασύμμετρη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CF213A-3592-284D-B625-C36E8886D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323200" cy="2926177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85000" lnSpcReduction="20000"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dirty="0"/>
              <a:t>Επώδυνη/ανώδυνη</a:t>
            </a: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dirty="0"/>
              <a:t>Γνωστής/άγνωστης διάρκειας</a:t>
            </a: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dirty="0"/>
              <a:t>Εμπύρετη</a:t>
            </a: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dirty="0" err="1"/>
              <a:t>Λεμφαδενοπάθεια</a:t>
            </a:r>
            <a:endParaRPr lang="el-GR" dirty="0"/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dirty="0" err="1"/>
              <a:t>Συνοδά</a:t>
            </a:r>
            <a:r>
              <a:rPr lang="el-GR" dirty="0"/>
              <a:t> συστηματικά νοσήματα</a:t>
            </a: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dirty="0"/>
              <a:t>Κνησμός</a:t>
            </a: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dirty="0"/>
              <a:t>Καυστικό άλγος</a:t>
            </a: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dirty="0"/>
              <a:t>Αδρότητα</a:t>
            </a:r>
          </a:p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l-GR" dirty="0"/>
              <a:t>Νυγμός</a:t>
            </a:r>
            <a:endParaRPr lang="en-US" dirty="0"/>
          </a:p>
        </p:txBody>
      </p:sp>
      <p:sp>
        <p:nvSpPr>
          <p:cNvPr id="5" name="Plus 4">
            <a:extLst>
              <a:ext uri="{FF2B5EF4-FFF2-40B4-BE49-F238E27FC236}">
                <a16:creationId xmlns:a16="http://schemas.microsoft.com/office/drawing/2014/main" id="{01597B2B-77C7-C544-9746-C326EE81344F}"/>
              </a:ext>
            </a:extLst>
          </p:cNvPr>
          <p:cNvSpPr/>
          <p:nvPr/>
        </p:nvSpPr>
        <p:spPr>
          <a:xfrm>
            <a:off x="5469749" y="3560323"/>
            <a:ext cx="868566" cy="87549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370676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88</TotalTime>
  <Words>349</Words>
  <Application>Microsoft Macintosh PowerPoint</Application>
  <PresentationFormat>Widescreen</PresentationFormat>
  <Paragraphs>88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Corbel</vt:lpstr>
      <vt:lpstr>Gill Sans MT</vt:lpstr>
      <vt:lpstr>Wingdings</vt:lpstr>
      <vt:lpstr>Parcel</vt:lpstr>
      <vt:lpstr>Νοσηματα βλεννογονου στοματοσ:παθολογια, διαγνωση και θεραπευτικη προσεγγιση</vt:lpstr>
      <vt:lpstr>στοματολογίΑ: παθολογια και θεραπευτικη νοσηματων στοματικου βλεννογονου και κρανιοπροσωπικου συμπλεγματοσ</vt:lpstr>
      <vt:lpstr>Στοματικοσ βλεννογονοσ: προνομιακη περιοχη του σωματοσ</vt:lpstr>
      <vt:lpstr>Παθολογια στοματοσ:  Η Παλια κοπη</vt:lpstr>
      <vt:lpstr>«Εις Στοματολογον»</vt:lpstr>
      <vt:lpstr>Στοματολογος:</vt:lpstr>
      <vt:lpstr>Παθολογια στοματος 2021:βασικεσ αρχες προσεγγισης και μεθοδευσης περιστατικου</vt:lpstr>
      <vt:lpstr>Κλινικη εικονα Ι: βασικεσ βλαβες</vt:lpstr>
      <vt:lpstr>Κλινικη εικονα ΙΙ: Σημεια και συμπτωματα</vt:lpstr>
      <vt:lpstr>Διαγνωστική προσεγγιση-Αντιμετωπιση</vt:lpstr>
      <vt:lpstr>…στην πραξη (εφημερειο, εξωτερικο ιατρειο)</vt:lpstr>
      <vt:lpstr>PowerPoint Presentation</vt:lpstr>
      <vt:lpstr>PowerPoint Presentation</vt:lpstr>
      <vt:lpstr>PowerPoint Presentation</vt:lpstr>
      <vt:lpstr>PowerPoint Presentation</vt:lpstr>
      <vt:lpstr>…Με το στομα ανοιχτο</vt:lpstr>
      <vt:lpstr>Κανονισμοι COVID-19 58531 ΦΕΚ 4337/18.09.2021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13</cp:revision>
  <dcterms:created xsi:type="dcterms:W3CDTF">2021-09-27T07:24:40Z</dcterms:created>
  <dcterms:modified xsi:type="dcterms:W3CDTF">2021-09-27T09:29:44Z</dcterms:modified>
</cp:coreProperties>
</file>