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24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6" r:id="rId52"/>
    <p:sldId id="305" r:id="rId53"/>
    <p:sldId id="307" r:id="rId54"/>
    <p:sldId id="308" r:id="rId55"/>
    <p:sldId id="310" r:id="rId56"/>
    <p:sldId id="309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30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83E6-36C0-48D9-933C-6FEA73F8C61E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483E6-36C0-48D9-933C-6FEA73F8C61E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0F45D-7266-42A5-92A1-870C60804E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Bookman Old Style" pitchFamily="18" charset="0"/>
              </a:rPr>
              <a:t>ANA</a:t>
            </a:r>
            <a:r>
              <a:rPr lang="el-GR" b="1" dirty="0">
                <a:latin typeface="Bookman Old Style" pitchFamily="18" charset="0"/>
              </a:rPr>
              <a:t>ΣΚΟΠΗΣΗ ΔΕΡΜΑΤΟΛΟΓΙΑΣ- ΑΦΡΟΔΙΣΙΟΛΟΓΙΑΣ</a:t>
            </a:r>
            <a:endParaRPr lang="en-US" b="1" dirty="0">
              <a:latin typeface="Bookman Old Style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2704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el-GR" sz="3500" dirty="0" err="1">
                <a:latin typeface="Bookman Old Style" pitchFamily="18" charset="0"/>
              </a:rPr>
              <a:t>Σουρά</a:t>
            </a:r>
            <a:r>
              <a:rPr lang="el-GR" sz="3500" dirty="0">
                <a:latin typeface="Bookman Old Style" pitchFamily="18" charset="0"/>
              </a:rPr>
              <a:t> Ευθυμία</a:t>
            </a:r>
          </a:p>
          <a:p>
            <a:r>
              <a:rPr lang="el-GR" sz="3000" dirty="0">
                <a:latin typeface="Bookman Old Style" pitchFamily="18" charset="0"/>
              </a:rPr>
              <a:t>Ακαδημαϊκός Υπότροφος  Πανεπιστημιακής κλινικής </a:t>
            </a:r>
            <a:r>
              <a:rPr lang="el-GR" sz="3000" dirty="0" err="1">
                <a:latin typeface="Bookman Old Style" pitchFamily="18" charset="0"/>
              </a:rPr>
              <a:t>Νοσ</a:t>
            </a:r>
            <a:r>
              <a:rPr lang="el-GR" sz="3000" dirty="0">
                <a:latin typeface="Bookman Old Style" pitchFamily="18" charset="0"/>
              </a:rPr>
              <a:t>. «Α. Συγγρός»</a:t>
            </a:r>
          </a:p>
          <a:p>
            <a:r>
              <a:rPr lang="el-GR" sz="3000" dirty="0">
                <a:latin typeface="Bookman Old Style" pitchFamily="18" charset="0"/>
              </a:rPr>
              <a:t>Διδάκτωρ Ιατρικής Σχολής ΕΚΠΑ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Πομφολυγώδες</a:t>
            </a:r>
            <a:r>
              <a:rPr lang="el-GR" dirty="0">
                <a:latin typeface="Bookman Old Style" pitchFamily="18" charset="0"/>
              </a:rPr>
              <a:t> </a:t>
            </a:r>
            <a:r>
              <a:rPr lang="el-GR" dirty="0" err="1">
                <a:latin typeface="Bookman Old Style" pitchFamily="18" charset="0"/>
              </a:rPr>
              <a:t>πεμφιγοειδές</a:t>
            </a:r>
            <a:r>
              <a:rPr lang="el-GR" dirty="0">
                <a:latin typeface="Bookman Old Style" pitchFamily="18" charset="0"/>
              </a:rPr>
              <a:t> (</a:t>
            </a:r>
            <a:r>
              <a:rPr lang="en-US" dirty="0" err="1">
                <a:latin typeface="Bookman Old Style" pitchFamily="18" charset="0"/>
              </a:rPr>
              <a:t>bullous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pemphigoid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4521" y="1838836"/>
            <a:ext cx="6134957" cy="404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Κοινή πέμφιγα (</a:t>
            </a:r>
            <a:r>
              <a:rPr lang="en-US" dirty="0" err="1">
                <a:latin typeface="Bookman Old Style" pitchFamily="18" charset="0"/>
              </a:rPr>
              <a:t>pemphigus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vulgaris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00808"/>
            <a:ext cx="3480474" cy="466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492896"/>
            <a:ext cx="37528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Ερπητοειδής</a:t>
            </a:r>
            <a:r>
              <a:rPr lang="el-GR" dirty="0">
                <a:latin typeface="Bookman Old Style" pitchFamily="18" charset="0"/>
              </a:rPr>
              <a:t> δερματίτιδα (</a:t>
            </a:r>
            <a:r>
              <a:rPr lang="en-US" dirty="0">
                <a:latin typeface="Bookman Old Style" pitchFamily="18" charset="0"/>
              </a:rPr>
              <a:t>dermatitis </a:t>
            </a:r>
            <a:r>
              <a:rPr lang="en-US" dirty="0" err="1">
                <a:latin typeface="Bookman Old Style" pitchFamily="18" charset="0"/>
              </a:rPr>
              <a:t>herpetiformis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628800"/>
            <a:ext cx="6048671" cy="429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Ερυσίπελας (</a:t>
            </a:r>
            <a:r>
              <a:rPr lang="en-US" dirty="0">
                <a:latin typeface="Bookman Old Style" pitchFamily="18" charset="0"/>
              </a:rPr>
              <a:t>erysipelas)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7091" y="2123435"/>
            <a:ext cx="502171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44824"/>
            <a:ext cx="35909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Μολυσματικό κηρίο (</a:t>
            </a:r>
            <a:r>
              <a:rPr lang="en-US" dirty="0"/>
              <a:t>impetigo)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417" y="1824547"/>
            <a:ext cx="5487166" cy="407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l-GR" dirty="0">
                <a:latin typeface="Bookman Old Style" pitchFamily="18" charset="0"/>
              </a:rPr>
              <a:t>Τοξική </a:t>
            </a:r>
            <a:r>
              <a:rPr lang="el-GR" dirty="0" err="1">
                <a:latin typeface="Bookman Old Style" pitchFamily="18" charset="0"/>
              </a:rPr>
              <a:t>επιδερμόλυση</a:t>
            </a:r>
            <a:r>
              <a:rPr lang="el-GR" dirty="0">
                <a:latin typeface="Bookman Old Style" pitchFamily="18" charset="0"/>
              </a:rPr>
              <a:t> από </a:t>
            </a:r>
            <a:r>
              <a:rPr lang="el-GR" dirty="0" err="1">
                <a:latin typeface="Bookman Old Style" pitchFamily="18" charset="0"/>
              </a:rPr>
              <a:t>σταφυλόκκοκο</a:t>
            </a:r>
            <a:r>
              <a:rPr lang="el-GR" dirty="0">
                <a:latin typeface="Bookman Old Style" pitchFamily="18" charset="0"/>
              </a:rPr>
              <a:t> (</a:t>
            </a:r>
            <a:r>
              <a:rPr lang="en-US" dirty="0">
                <a:latin typeface="Bookman Old Style" pitchFamily="18" charset="0"/>
              </a:rPr>
              <a:t>staphylococcal scalded skin syndrome)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4536504" cy="294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356992"/>
            <a:ext cx="456208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Δοθιήνας </a:t>
            </a:r>
            <a:r>
              <a:rPr lang="en-US" dirty="0">
                <a:latin typeface="Bookman Old Style" pitchFamily="18" charset="0"/>
              </a:rPr>
              <a:t>(furuncle)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470" y="1810257"/>
            <a:ext cx="4725060" cy="410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Έρπητας γεννητικών οργάνων (</a:t>
            </a:r>
            <a:r>
              <a:rPr lang="en-US" dirty="0">
                <a:latin typeface="Bookman Old Style" pitchFamily="18" charset="0"/>
              </a:rPr>
              <a:t>herpes simplex </a:t>
            </a:r>
            <a:r>
              <a:rPr lang="en-US" dirty="0" err="1">
                <a:latin typeface="Bookman Old Style" pitchFamily="18" charset="0"/>
              </a:rPr>
              <a:t>genitalis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88840"/>
            <a:ext cx="346029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88840"/>
            <a:ext cx="3384376" cy="420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Έρπητας ζωστήρας (</a:t>
            </a:r>
            <a:r>
              <a:rPr lang="en-US" dirty="0">
                <a:latin typeface="Bookman Old Style" pitchFamily="18" charset="0"/>
              </a:rPr>
              <a:t>herpes zoster)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448652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16832"/>
            <a:ext cx="403951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Μυρμηγκιές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l-GR" dirty="0">
                <a:latin typeface="Bookman Old Style" pitchFamily="18" charset="0"/>
              </a:rPr>
              <a:t>(</a:t>
            </a:r>
            <a:r>
              <a:rPr lang="en-US" dirty="0">
                <a:latin typeface="Bookman Old Style" pitchFamily="18" charset="0"/>
              </a:rPr>
              <a:t>common warts)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3207" y="2353566"/>
            <a:ext cx="5184576" cy="330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39828" y="1388964"/>
            <a:ext cx="326707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789040"/>
            <a:ext cx="4176464" cy="280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Βρεφικό έκζεμα (</a:t>
            </a:r>
            <a:r>
              <a:rPr lang="en-US" dirty="0">
                <a:latin typeface="Bookman Old Style" pitchFamily="18" charset="0"/>
              </a:rPr>
              <a:t>infantile atopic dermatitis)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4"/>
            <a:ext cx="337058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933056"/>
            <a:ext cx="3631439" cy="243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Κονδυλώματα (</a:t>
            </a:r>
            <a:r>
              <a:rPr lang="en-US" dirty="0">
                <a:latin typeface="Bookman Old Style" pitchFamily="18" charset="0"/>
              </a:rPr>
              <a:t>genital warts)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48880"/>
            <a:ext cx="3574215" cy="291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89827" y="2387038"/>
            <a:ext cx="4816774" cy="3156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Μελάνωμα </a:t>
            </a:r>
            <a:r>
              <a:rPr lang="en-US" dirty="0">
                <a:latin typeface="Bookman Old Style" pitchFamily="18" charset="0"/>
              </a:rPr>
              <a:t>(malignant melanoma)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341629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12776"/>
            <a:ext cx="3600400" cy="291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861048"/>
            <a:ext cx="3384376" cy="253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077072"/>
            <a:ext cx="362097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Βασικοκυτταρικό</a:t>
            </a:r>
            <a:r>
              <a:rPr lang="el-GR" dirty="0">
                <a:latin typeface="Bookman Old Style" pitchFamily="18" charset="0"/>
              </a:rPr>
              <a:t> καρκίνωμα (</a:t>
            </a:r>
            <a:r>
              <a:rPr lang="en-US" dirty="0">
                <a:latin typeface="Bookman Old Style" pitchFamily="18" charset="0"/>
              </a:rPr>
              <a:t>basal cell carcinoma)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3743848" cy="271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509120"/>
            <a:ext cx="273630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700808"/>
            <a:ext cx="3919339" cy="47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Ακανθοκυτταρικό</a:t>
            </a:r>
            <a:r>
              <a:rPr lang="el-GR" dirty="0">
                <a:latin typeface="Bookman Old Style" pitchFamily="18" charset="0"/>
              </a:rPr>
              <a:t> καρκίνωμα (</a:t>
            </a:r>
            <a:r>
              <a:rPr lang="en-US" dirty="0" err="1">
                <a:latin typeface="Bookman Old Style" pitchFamily="18" charset="0"/>
              </a:rPr>
              <a:t>squamous</a:t>
            </a:r>
            <a:r>
              <a:rPr lang="en-US" dirty="0">
                <a:latin typeface="Bookman Old Style" pitchFamily="18" charset="0"/>
              </a:rPr>
              <a:t> cell carcinoma)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5563377" cy="313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933056"/>
            <a:ext cx="46101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Κερατοακάνθωμα (</a:t>
            </a:r>
            <a:r>
              <a:rPr lang="en-US" dirty="0" err="1">
                <a:latin typeface="Bookman Old Style" pitchFamily="18" charset="0"/>
              </a:rPr>
              <a:t>keratoacanthoma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052" name="Picture 4" descr="https://encrypted-tbn0.gstatic.com/images?q=tbn:ANd9GcT51z9cthRpXfWaR-fS_AS7A9gES4gEDgXqcJ3vEj_xazMFV2Xr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17646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1.gstatic.com/images?q=tbn:ANd9GcTmf4bKx441inYZ3INWH52a2BEgid0hLTkowgjfGBuzQhlgKI2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82168"/>
            <a:ext cx="3312368" cy="268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15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Δερματοΐνωμα</a:t>
            </a:r>
            <a:r>
              <a:rPr lang="el-GR" dirty="0">
                <a:latin typeface="Bookman Old Style" pitchFamily="18" charset="0"/>
              </a:rPr>
              <a:t> (</a:t>
            </a:r>
            <a:r>
              <a:rPr lang="en-US" dirty="0" err="1">
                <a:latin typeface="Bookman Old Style" pitchFamily="18" charset="0"/>
              </a:rPr>
              <a:t>dermatofibroma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417487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420888"/>
            <a:ext cx="474345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Σμηγματορροϊκές</a:t>
            </a:r>
            <a:r>
              <a:rPr lang="el-GR" dirty="0">
                <a:latin typeface="Bookman Old Style" pitchFamily="18" charset="0"/>
              </a:rPr>
              <a:t> </a:t>
            </a:r>
            <a:r>
              <a:rPr lang="el-GR" dirty="0" err="1">
                <a:latin typeface="Bookman Old Style" pitchFamily="18" charset="0"/>
              </a:rPr>
              <a:t>υπερκερατώσεις</a:t>
            </a:r>
            <a:r>
              <a:rPr lang="el-GR" dirty="0">
                <a:latin typeface="Bookman Old Style" pitchFamily="18" charset="0"/>
              </a:rPr>
              <a:t> (</a:t>
            </a:r>
            <a:r>
              <a:rPr lang="en-US" dirty="0" err="1">
                <a:latin typeface="Bookman Old Style" pitchFamily="18" charset="0"/>
              </a:rPr>
              <a:t>seborrheic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keratoses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52197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17032"/>
            <a:ext cx="37623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Δυσπλαστικός</a:t>
            </a:r>
            <a:r>
              <a:rPr lang="el-GR" dirty="0">
                <a:latin typeface="Bookman Old Style" pitchFamily="18" charset="0"/>
              </a:rPr>
              <a:t> σπίλος </a:t>
            </a:r>
            <a:r>
              <a:rPr lang="en-US" dirty="0">
                <a:latin typeface="Bookman Old Style" pitchFamily="18" charset="0"/>
              </a:rPr>
              <a:t>(atypical nevus)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3384376" cy="230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933056"/>
            <a:ext cx="30289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16832"/>
            <a:ext cx="30003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Επιδερμοειδής</a:t>
            </a:r>
            <a:r>
              <a:rPr lang="el-GR" dirty="0">
                <a:latin typeface="Bookman Old Style" pitchFamily="18" charset="0"/>
              </a:rPr>
              <a:t> κύστη (</a:t>
            </a:r>
            <a:r>
              <a:rPr lang="en-US" dirty="0" err="1">
                <a:latin typeface="Bookman Old Style" pitchFamily="18" charset="0"/>
              </a:rPr>
              <a:t>epidermoid</a:t>
            </a:r>
            <a:r>
              <a:rPr lang="en-US" dirty="0">
                <a:latin typeface="Bookman Old Style" pitchFamily="18" charset="0"/>
              </a:rPr>
              <a:t> cyst)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6496" y="1915047"/>
            <a:ext cx="5611008" cy="3896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Κυανούς σπίλος </a:t>
            </a:r>
            <a:r>
              <a:rPr lang="en-US" dirty="0">
                <a:latin typeface="Bookman Old Style" pitchFamily="18" charset="0"/>
              </a:rPr>
              <a:t>(blue nevus)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3178997" cy="305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s://encrypted-tbn3.gstatic.com/images?q=tbn:ANd9GcTyu3-zBAqZecoD4GIC5YFf7A5rmJbBAKfMq1WPxLM9Pa9brinT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80928"/>
            <a:ext cx="331236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Ατοπική</a:t>
            </a:r>
            <a:r>
              <a:rPr lang="el-GR" dirty="0">
                <a:latin typeface="Bookman Old Style" pitchFamily="18" charset="0"/>
              </a:rPr>
              <a:t> δερματίτιδα ενηλίκων (</a:t>
            </a:r>
            <a:r>
              <a:rPr lang="en-US" dirty="0">
                <a:latin typeface="Bookman Old Style" pitchFamily="18" charset="0"/>
              </a:rPr>
              <a:t>atopic dermatitis)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320187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3358" y="1628799"/>
            <a:ext cx="3293018" cy="450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Κνίδωση </a:t>
            </a:r>
            <a:r>
              <a:rPr lang="en-US" dirty="0">
                <a:latin typeface="Bookman Old Style" pitchFamily="18" charset="0"/>
              </a:rPr>
              <a:t>(</a:t>
            </a:r>
            <a:r>
              <a:rPr lang="en-US" dirty="0" err="1">
                <a:latin typeface="Bookman Old Style" pitchFamily="18" charset="0"/>
              </a:rPr>
              <a:t>urticaria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558202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420888"/>
            <a:ext cx="3400802" cy="302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latin typeface="Bookman Old Style" pitchFamily="18" charset="0"/>
              </a:rPr>
              <a:t>Αγγειοοίδημα</a:t>
            </a:r>
            <a:r>
              <a:rPr lang="el-GR" dirty="0">
                <a:latin typeface="Bookman Old Style" pitchFamily="18" charset="0"/>
              </a:rPr>
              <a:t> </a:t>
            </a:r>
            <a:r>
              <a:rPr lang="en-US" dirty="0">
                <a:latin typeface="Bookman Old Style" pitchFamily="18" charset="0"/>
              </a:rPr>
              <a:t>(</a:t>
            </a:r>
            <a:r>
              <a:rPr lang="en-US" dirty="0" err="1">
                <a:latin typeface="Bookman Old Style" pitchFamily="18" charset="0"/>
              </a:rPr>
              <a:t>angioedema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558102" cy="344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284984"/>
            <a:ext cx="4968552" cy="319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Δερμογραφισμός (</a:t>
            </a:r>
            <a:r>
              <a:rPr lang="en-US" dirty="0" err="1">
                <a:latin typeface="Bookman Old Style" pitchFamily="18" charset="0"/>
              </a:rPr>
              <a:t>dermographism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08940" y="2377292"/>
            <a:ext cx="4824536" cy="318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77740" y="2211092"/>
            <a:ext cx="4752528" cy="35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Αγγειίτιδα (</a:t>
            </a:r>
            <a:r>
              <a:rPr lang="en-US" dirty="0" err="1">
                <a:latin typeface="Bookman Old Style" pitchFamily="18" charset="0"/>
              </a:rPr>
              <a:t>vasculitis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700808"/>
            <a:ext cx="432179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435972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Φαρμακευτικό εξάνθημα (</a:t>
            </a:r>
            <a:r>
              <a:rPr lang="en-US" dirty="0">
                <a:latin typeface="Bookman Old Style" pitchFamily="18" charset="0"/>
              </a:rPr>
              <a:t>drug eruption)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4696481" cy="305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89040"/>
            <a:ext cx="358626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Πολύμορφο ερύθημα (</a:t>
            </a:r>
            <a:r>
              <a:rPr lang="en-US" dirty="0" err="1">
                <a:latin typeface="Bookman Old Style" pitchFamily="18" charset="0"/>
              </a:rPr>
              <a:t>erythema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multiforme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2952328" cy="300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72816"/>
            <a:ext cx="3096344" cy="310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699792" y="3861048"/>
            <a:ext cx="3672408" cy="256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Πολύμορφο ερύθημα (</a:t>
            </a:r>
            <a:r>
              <a:rPr lang="en-US" dirty="0" err="1">
                <a:latin typeface="Bookman Old Style" pitchFamily="18" charset="0"/>
              </a:rPr>
              <a:t>erythema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multiforme</a:t>
            </a:r>
            <a:r>
              <a:rPr lang="en-US" dirty="0">
                <a:latin typeface="Bookman Old Style" pitchFamily="18" charset="0"/>
              </a:rPr>
              <a:t>)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33056"/>
            <a:ext cx="3974263" cy="25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56992"/>
            <a:ext cx="4342110" cy="324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628800"/>
            <a:ext cx="3096344" cy="274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Σύνδρομο </a:t>
            </a:r>
            <a:r>
              <a:rPr lang="en-US" dirty="0">
                <a:latin typeface="Bookman Old Style" pitchFamily="18" charset="0"/>
              </a:rPr>
              <a:t>Stevens – Johnson </a:t>
            </a:r>
            <a:r>
              <a:rPr lang="el-GR" dirty="0">
                <a:latin typeface="Bookman Old Style" pitchFamily="18" charset="0"/>
              </a:rPr>
              <a:t>(</a:t>
            </a:r>
            <a:r>
              <a:rPr lang="en-US" dirty="0">
                <a:latin typeface="Bookman Old Style" pitchFamily="18" charset="0"/>
              </a:rPr>
              <a:t>SJS)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00808"/>
            <a:ext cx="304686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628800"/>
            <a:ext cx="3456384" cy="248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Τοξική </a:t>
            </a:r>
            <a:r>
              <a:rPr lang="el-GR" dirty="0" err="1">
                <a:latin typeface="Bookman Old Style" pitchFamily="18" charset="0"/>
              </a:rPr>
              <a:t>επιδερμιδική</a:t>
            </a:r>
            <a:r>
              <a:rPr lang="el-GR" dirty="0">
                <a:latin typeface="Bookman Old Style" pitchFamily="18" charset="0"/>
              </a:rPr>
              <a:t> </a:t>
            </a:r>
            <a:r>
              <a:rPr lang="el-GR" dirty="0" err="1">
                <a:latin typeface="Bookman Old Style" pitchFamily="18" charset="0"/>
              </a:rPr>
              <a:t>νεκρόλυση</a:t>
            </a:r>
            <a:r>
              <a:rPr lang="el-GR" dirty="0">
                <a:latin typeface="Bookman Old Style" pitchFamily="18" charset="0"/>
              </a:rPr>
              <a:t> (</a:t>
            </a:r>
            <a:r>
              <a:rPr lang="en-US" dirty="0">
                <a:latin typeface="Bookman Old Style" pitchFamily="18" charset="0"/>
              </a:rPr>
              <a:t>toxic epidermal </a:t>
            </a:r>
            <a:r>
              <a:rPr lang="en-US" dirty="0" err="1">
                <a:latin typeface="Bookman Old Style" pitchFamily="18" charset="0"/>
              </a:rPr>
              <a:t>necrolysis</a:t>
            </a:r>
            <a:r>
              <a:rPr lang="en-US" dirty="0">
                <a:latin typeface="Bookman Old Style" pitchFamily="18" charset="0"/>
              </a:rPr>
              <a:t> – TEN)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88840"/>
            <a:ext cx="684076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Οζώδες ερύθημα </a:t>
            </a:r>
            <a:r>
              <a:rPr lang="en-US" dirty="0">
                <a:latin typeface="Bookman Old Style" pitchFamily="18" charset="0"/>
              </a:rPr>
              <a:t>(</a:t>
            </a:r>
            <a:r>
              <a:rPr lang="en-US" dirty="0" err="1">
                <a:latin typeface="Bookman Old Style" pitchFamily="18" charset="0"/>
              </a:rPr>
              <a:t>erythema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nodosum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484784"/>
            <a:ext cx="3470589" cy="514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Σμηγματορροϊκή</a:t>
            </a:r>
            <a:r>
              <a:rPr lang="el-GR" dirty="0">
                <a:latin typeface="Bookman Old Style" pitchFamily="18" charset="0"/>
              </a:rPr>
              <a:t> δερματίτιδα </a:t>
            </a:r>
            <a:r>
              <a:rPr lang="en-US" dirty="0">
                <a:latin typeface="Bookman Old Style" pitchFamily="18" charset="0"/>
              </a:rPr>
              <a:t>(</a:t>
            </a:r>
            <a:r>
              <a:rPr lang="en-US" dirty="0" err="1">
                <a:latin typeface="Bookman Old Style" pitchFamily="18" charset="0"/>
              </a:rPr>
              <a:t>seborrheic</a:t>
            </a:r>
            <a:r>
              <a:rPr lang="en-US" dirty="0">
                <a:latin typeface="Bookman Old Style" pitchFamily="18" charset="0"/>
              </a:rPr>
              <a:t> dermatitis)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204864"/>
            <a:ext cx="2734057" cy="374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360455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924944"/>
            <a:ext cx="318433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Ιογενές εξάνθημα (</a:t>
            </a:r>
            <a:r>
              <a:rPr lang="en-US" dirty="0">
                <a:latin typeface="Bookman Old Style" pitchFamily="18" charset="0"/>
              </a:rPr>
              <a:t>viral rash)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5458587" cy="399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068960"/>
            <a:ext cx="49625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latin typeface="Bookman Old Style" pitchFamily="18" charset="0"/>
              </a:rPr>
              <a:t>Ανεμευλογιά</a:t>
            </a:r>
            <a:r>
              <a:rPr lang="el-GR" dirty="0">
                <a:latin typeface="Bookman Old Style" pitchFamily="18" charset="0"/>
              </a:rPr>
              <a:t> (</a:t>
            </a:r>
            <a:r>
              <a:rPr lang="en-US" dirty="0" err="1">
                <a:latin typeface="Bookman Old Style" pitchFamily="18" charset="0"/>
              </a:rPr>
              <a:t>varicella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212976"/>
            <a:ext cx="4248472" cy="316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3"/>
            <a:ext cx="4536504" cy="402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Λοιμώδες ερύθημα (</a:t>
            </a:r>
            <a:r>
              <a:rPr lang="en-US" dirty="0" err="1">
                <a:latin typeface="Bookman Old Style" pitchFamily="18" charset="0"/>
              </a:rPr>
              <a:t>erythema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infectiosum</a:t>
            </a:r>
            <a:r>
              <a:rPr lang="en-US" dirty="0">
                <a:latin typeface="Bookman Old Style" pitchFamily="18" charset="0"/>
              </a:rPr>
              <a:t>, 5</a:t>
            </a:r>
            <a:r>
              <a:rPr lang="en-US" baseline="30000" dirty="0">
                <a:latin typeface="Bookman Old Style" pitchFamily="18" charset="0"/>
              </a:rPr>
              <a:t>th</a:t>
            </a:r>
            <a:r>
              <a:rPr lang="en-US" dirty="0">
                <a:latin typeface="Bookman Old Style" pitchFamily="18" charset="0"/>
              </a:rPr>
              <a:t> disease)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3744416" cy="479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08920"/>
            <a:ext cx="427007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Λεϊσμανίαση (</a:t>
            </a:r>
            <a:r>
              <a:rPr lang="en-US" dirty="0" err="1">
                <a:latin typeface="Bookman Old Style" pitchFamily="18" charset="0"/>
              </a:rPr>
              <a:t>leishmaniasis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21351" y="2423064"/>
            <a:ext cx="490089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s://encrypted-tbn3.gstatic.com/images?q=tbn:ANd9GcRJBZ4_Ogztu2fpF-USK0DR1VFEoT2tQwb7Dfmh-2u9Z8Utmah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31236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Λέπρα (</a:t>
            </a:r>
            <a:r>
              <a:rPr lang="en-US" dirty="0">
                <a:latin typeface="Bookman Old Style" pitchFamily="18" charset="0"/>
              </a:rPr>
              <a:t>leprosy)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3888432" cy="379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44824"/>
            <a:ext cx="3600400" cy="380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Φυματίωση δέρματος (</a:t>
            </a:r>
            <a:r>
              <a:rPr lang="en-US" dirty="0" err="1">
                <a:latin typeface="Bookman Old Style" pitchFamily="18" charset="0"/>
              </a:rPr>
              <a:t>cutaneous</a:t>
            </a:r>
            <a:r>
              <a:rPr lang="en-US" dirty="0">
                <a:latin typeface="Bookman Old Style" pitchFamily="18" charset="0"/>
              </a:rPr>
              <a:t> tuberculosis)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05064"/>
            <a:ext cx="38862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149080"/>
            <a:ext cx="3505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628800"/>
            <a:ext cx="3024336" cy="344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Λιποειδική</a:t>
            </a:r>
            <a:r>
              <a:rPr lang="el-GR" dirty="0">
                <a:latin typeface="Bookman Old Style" pitchFamily="18" charset="0"/>
              </a:rPr>
              <a:t> νεκροβίωση (</a:t>
            </a:r>
            <a:r>
              <a:rPr lang="en-US" dirty="0" err="1">
                <a:latin typeface="Bookman Old Style" pitchFamily="18" charset="0"/>
              </a:rPr>
              <a:t>necrobiosis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lipoidica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16832"/>
            <a:ext cx="3345434" cy="454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420888"/>
            <a:ext cx="2808312" cy="377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Μυκητίαση τριχωτού </a:t>
            </a:r>
            <a:r>
              <a:rPr lang="en-US" dirty="0">
                <a:latin typeface="Bookman Old Style" pitchFamily="18" charset="0"/>
              </a:rPr>
              <a:t>(</a:t>
            </a:r>
            <a:r>
              <a:rPr lang="en-US" dirty="0" err="1">
                <a:latin typeface="Bookman Old Style" pitchFamily="18" charset="0"/>
              </a:rPr>
              <a:t>tinea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capitis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3951990" cy="255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861048"/>
            <a:ext cx="3483449" cy="284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852936"/>
            <a:ext cx="3240360" cy="248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Μυκητίαση δέρματος (</a:t>
            </a:r>
            <a:r>
              <a:rPr lang="en-US" dirty="0" err="1">
                <a:latin typeface="Bookman Old Style" pitchFamily="18" charset="0"/>
              </a:rPr>
              <a:t>tinea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corporis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5038194" cy="322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429000"/>
            <a:ext cx="4308326" cy="302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Ονυχομυκητίαση (</a:t>
            </a:r>
            <a:r>
              <a:rPr lang="en-US" dirty="0" err="1">
                <a:latin typeface="Bookman Old Style" pitchFamily="18" charset="0"/>
              </a:rPr>
              <a:t>onychomycosis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5696" y="3212976"/>
            <a:ext cx="4986433" cy="318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4176463" cy="340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Ψωρίαση κατά πλάκας </a:t>
            </a:r>
            <a:r>
              <a:rPr lang="en-US" dirty="0">
                <a:latin typeface="Bookman Old Style" pitchFamily="18" charset="0"/>
              </a:rPr>
              <a:t>(psoriasis en plaques)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00808"/>
            <a:ext cx="3240360" cy="494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700808"/>
            <a:ext cx="3456384" cy="228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293096"/>
            <a:ext cx="34086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Συφιλιδικό έλκος (</a:t>
            </a:r>
            <a:r>
              <a:rPr lang="en-US" dirty="0">
                <a:latin typeface="Bookman Old Style" pitchFamily="18" charset="0"/>
              </a:rPr>
              <a:t>chancre)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54774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933056"/>
            <a:ext cx="3573692" cy="263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996952"/>
            <a:ext cx="3552730" cy="266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Συφιλιδική </a:t>
            </a:r>
            <a:r>
              <a:rPr lang="el-GR" dirty="0" err="1">
                <a:latin typeface="Bookman Old Style" pitchFamily="18" charset="0"/>
              </a:rPr>
              <a:t>ροδάνθη</a:t>
            </a:r>
            <a:r>
              <a:rPr lang="el-GR" dirty="0">
                <a:latin typeface="Bookman Old Style" pitchFamily="18" charset="0"/>
              </a:rPr>
              <a:t> </a:t>
            </a:r>
            <a:endParaRPr lang="en-US" dirty="0">
              <a:latin typeface="Bookman Old Style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5040560" cy="30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19" y="1556792"/>
            <a:ext cx="3146857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3133725" algn="l"/>
              </a:tabLst>
            </a:pPr>
            <a:r>
              <a:rPr lang="el-GR" dirty="0">
                <a:latin typeface="Bookman Old Style" pitchFamily="18" charset="0"/>
              </a:rPr>
              <a:t>Γονόρροια </a:t>
            </a:r>
            <a:r>
              <a:rPr lang="en-US" dirty="0">
                <a:latin typeface="Bookman Old Style" pitchFamily="18" charset="0"/>
              </a:rPr>
              <a:t>(</a:t>
            </a:r>
            <a:r>
              <a:rPr lang="en-US" dirty="0" err="1">
                <a:latin typeface="Bookman Old Style" pitchFamily="18" charset="0"/>
              </a:rPr>
              <a:t>gonorrhoea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3744416" cy="446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584167"/>
            <a:ext cx="2808312" cy="429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latin typeface="Bookman Old Style" pitchFamily="18" charset="0"/>
              </a:rPr>
              <a:t>Λευκοπλακία</a:t>
            </a:r>
            <a:r>
              <a:rPr lang="el-GR" dirty="0">
                <a:latin typeface="Bookman Old Style" pitchFamily="18" charset="0"/>
              </a:rPr>
              <a:t> (</a:t>
            </a:r>
            <a:r>
              <a:rPr lang="en-US" dirty="0" err="1">
                <a:latin typeface="Bookman Old Style" pitchFamily="18" charset="0"/>
              </a:rPr>
              <a:t>leukoplakia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321" y="1916832"/>
            <a:ext cx="5697999" cy="393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Σάρκωμα </a:t>
            </a:r>
            <a:r>
              <a:rPr lang="en-US" dirty="0">
                <a:latin typeface="Bookman Old Style" pitchFamily="18" charset="0"/>
              </a:rPr>
              <a:t>Kaposi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0848"/>
            <a:ext cx="471080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64283" y="2400613"/>
            <a:ext cx="4968552" cy="284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Βλατιδοφλυκταινώδης</a:t>
            </a:r>
            <a:r>
              <a:rPr lang="el-GR" dirty="0">
                <a:latin typeface="Bookman Old Style" pitchFamily="18" charset="0"/>
              </a:rPr>
              <a:t> ακμή </a:t>
            </a:r>
            <a:r>
              <a:rPr lang="en-US" dirty="0">
                <a:latin typeface="Bookman Old Style" pitchFamily="18" charset="0"/>
              </a:rPr>
              <a:t>(acne </a:t>
            </a:r>
            <a:r>
              <a:rPr lang="en-US" dirty="0" err="1">
                <a:latin typeface="Bookman Old Style" pitchFamily="18" charset="0"/>
              </a:rPr>
              <a:t>papulopustulosa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44824"/>
            <a:ext cx="4536504" cy="456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Θυλακίτιδα</a:t>
            </a:r>
            <a:r>
              <a:rPr lang="el-GR" dirty="0">
                <a:latin typeface="Bookman Old Style" pitchFamily="18" charset="0"/>
              </a:rPr>
              <a:t> από </a:t>
            </a:r>
            <a:r>
              <a:rPr lang="el-GR" dirty="0" err="1">
                <a:latin typeface="Bookman Old Style" pitchFamily="18" charset="0"/>
              </a:rPr>
              <a:t>ψευδομονάδα</a:t>
            </a:r>
            <a:r>
              <a:rPr lang="el-GR" dirty="0">
                <a:latin typeface="Bookman Old Style" pitchFamily="18" charset="0"/>
              </a:rPr>
              <a:t> (</a:t>
            </a:r>
            <a:r>
              <a:rPr lang="en-US" dirty="0">
                <a:latin typeface="Bookman Old Style" pitchFamily="18" charset="0"/>
              </a:rPr>
              <a:t>hot tub </a:t>
            </a:r>
            <a:r>
              <a:rPr lang="en-US" dirty="0" err="1">
                <a:latin typeface="Bookman Old Style" pitchFamily="18" charset="0"/>
              </a:rPr>
              <a:t>folliculitis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060848"/>
            <a:ext cx="6192687" cy="395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Γυροειδής</a:t>
            </a:r>
            <a:r>
              <a:rPr lang="el-GR" dirty="0">
                <a:latin typeface="Bookman Old Style" pitchFamily="18" charset="0"/>
              </a:rPr>
              <a:t> αλωπεκία </a:t>
            </a:r>
            <a:r>
              <a:rPr lang="en-US" dirty="0">
                <a:latin typeface="Bookman Old Style" pitchFamily="18" charset="0"/>
              </a:rPr>
              <a:t>(alopecia </a:t>
            </a:r>
            <a:r>
              <a:rPr lang="en-US" dirty="0" err="1">
                <a:latin typeface="Bookman Old Style" pitchFamily="18" charset="0"/>
              </a:rPr>
              <a:t>areata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3528392" cy="276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00808"/>
            <a:ext cx="25812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933056"/>
            <a:ext cx="3851920" cy="263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437112"/>
            <a:ext cx="2736304" cy="208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Ανδρογενετική</a:t>
            </a:r>
            <a:r>
              <a:rPr lang="el-GR" dirty="0">
                <a:latin typeface="Bookman Old Style" pitchFamily="18" charset="0"/>
              </a:rPr>
              <a:t> αλωπεκία (</a:t>
            </a:r>
            <a:r>
              <a:rPr lang="en-US" dirty="0" err="1">
                <a:latin typeface="Bookman Old Style" pitchFamily="18" charset="0"/>
              </a:rPr>
              <a:t>androgenetic</a:t>
            </a:r>
            <a:r>
              <a:rPr lang="en-US" dirty="0">
                <a:latin typeface="Bookman Old Style" pitchFamily="18" charset="0"/>
              </a:rPr>
              <a:t> alopecia)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88840"/>
            <a:ext cx="3448532" cy="408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492896"/>
            <a:ext cx="3960440" cy="300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Ροδόχρους ακμή (</a:t>
            </a:r>
            <a:r>
              <a:rPr lang="en-US" dirty="0" err="1">
                <a:latin typeface="Bookman Old Style" pitchFamily="18" charset="0"/>
              </a:rPr>
              <a:t>rosacea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3600400" cy="240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00808"/>
            <a:ext cx="3477084" cy="447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005064"/>
            <a:ext cx="2952328" cy="247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Ανάστροφη ψωρίαση (</a:t>
            </a:r>
            <a:r>
              <a:rPr lang="en-US" dirty="0">
                <a:latin typeface="Bookman Old Style" pitchFamily="18" charset="0"/>
              </a:rPr>
              <a:t>inverse psoriasis)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72816"/>
            <a:ext cx="3781953" cy="245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72816"/>
            <a:ext cx="3024672" cy="479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437112"/>
            <a:ext cx="37433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Ψώρα </a:t>
            </a:r>
            <a:r>
              <a:rPr lang="en-US" dirty="0">
                <a:latin typeface="Bookman Old Style" pitchFamily="18" charset="0"/>
              </a:rPr>
              <a:t>(scabies)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3600400" cy="238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12776"/>
            <a:ext cx="2473282" cy="367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77072"/>
            <a:ext cx="3600400" cy="252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5229200"/>
            <a:ext cx="2448272" cy="140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Φθειρίαση (</a:t>
            </a:r>
            <a:r>
              <a:rPr lang="en-US" dirty="0">
                <a:latin typeface="Bookman Old Style" pitchFamily="18" charset="0"/>
              </a:rPr>
              <a:t>lice)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4163006" cy="363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564904"/>
            <a:ext cx="3664376" cy="282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Ροδόχρους πιτυρίαση (</a:t>
            </a:r>
            <a:r>
              <a:rPr lang="en-US" dirty="0" err="1">
                <a:latin typeface="Bookman Old Style" pitchFamily="18" charset="0"/>
              </a:rPr>
              <a:t>pityriasis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rosea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9891" y="2119863"/>
            <a:ext cx="5144218" cy="348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Ποικιλόχρους</a:t>
            </a:r>
            <a:r>
              <a:rPr lang="el-GR" dirty="0">
                <a:latin typeface="Bookman Old Style" pitchFamily="18" charset="0"/>
              </a:rPr>
              <a:t> πιτυρίαση (</a:t>
            </a:r>
            <a:r>
              <a:rPr lang="en-US" dirty="0" err="1">
                <a:latin typeface="Bookman Old Style" pitchFamily="18" charset="0"/>
              </a:rPr>
              <a:t>pityriasis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n-US" dirty="0" err="1">
                <a:latin typeface="Bookman Old Style" pitchFamily="18" charset="0"/>
              </a:rPr>
              <a:t>versicolor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42681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00808"/>
            <a:ext cx="296243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365104"/>
            <a:ext cx="2737470" cy="221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latin typeface="Bookman Old Style" pitchFamily="18" charset="0"/>
              </a:rPr>
              <a:t>Καντιντίαση</a:t>
            </a:r>
            <a:r>
              <a:rPr lang="el-GR" dirty="0">
                <a:latin typeface="Bookman Old Style" pitchFamily="18" charset="0"/>
              </a:rPr>
              <a:t> </a:t>
            </a:r>
            <a:r>
              <a:rPr lang="en-US" dirty="0">
                <a:latin typeface="Bookman Old Style" pitchFamily="18" charset="0"/>
              </a:rPr>
              <a:t>(</a:t>
            </a:r>
            <a:r>
              <a:rPr lang="en-US" dirty="0" err="1">
                <a:latin typeface="Bookman Old Style" pitchFamily="18" charset="0"/>
              </a:rPr>
              <a:t>candidiasis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916832"/>
            <a:ext cx="5256584" cy="427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>
                <a:latin typeface="Bookman Old Style" pitchFamily="18" charset="0"/>
              </a:rPr>
              <a:t>Δερματομυοσίτιδα</a:t>
            </a:r>
            <a:r>
              <a:rPr lang="el-GR" dirty="0">
                <a:latin typeface="Bookman Old Style" pitchFamily="18" charset="0"/>
              </a:rPr>
              <a:t> (</a:t>
            </a:r>
            <a:r>
              <a:rPr lang="en-US" dirty="0" err="1">
                <a:latin typeface="Bookman Old Style" pitchFamily="18" charset="0"/>
              </a:rPr>
              <a:t>dermatomyositis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700808"/>
            <a:ext cx="3096344" cy="445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861048"/>
            <a:ext cx="423000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484784"/>
            <a:ext cx="3414807" cy="224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Μορφέα (</a:t>
            </a:r>
            <a:r>
              <a:rPr lang="en-US" dirty="0" err="1">
                <a:latin typeface="Bookman Old Style" pitchFamily="18" charset="0"/>
              </a:rPr>
              <a:t>Morphea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556792"/>
            <a:ext cx="3096344" cy="489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84784"/>
            <a:ext cx="3312368" cy="220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861048"/>
            <a:ext cx="3456384" cy="258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ookman Old Style" pitchFamily="18" charset="0"/>
              </a:rPr>
              <a:t>Δισκοειδής λύκος (</a:t>
            </a:r>
            <a:r>
              <a:rPr lang="en-US" dirty="0">
                <a:latin typeface="Bookman Old Style" pitchFamily="18" charset="0"/>
              </a:rPr>
              <a:t>DLE)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996952"/>
            <a:ext cx="3917826" cy="347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3529481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latin typeface="Bookman Old Style" pitchFamily="18" charset="0"/>
              </a:rPr>
              <a:t>Υποξύς</a:t>
            </a:r>
            <a:r>
              <a:rPr lang="el-GR" dirty="0">
                <a:latin typeface="Bookman Old Style" pitchFamily="18" charset="0"/>
              </a:rPr>
              <a:t> λύκος </a:t>
            </a:r>
            <a:r>
              <a:rPr lang="en-US" dirty="0">
                <a:latin typeface="Bookman Old Style" pitchFamily="18" charset="0"/>
              </a:rPr>
              <a:t>(</a:t>
            </a:r>
            <a:r>
              <a:rPr lang="en-US" dirty="0" err="1">
                <a:latin typeface="Bookman Old Style" pitchFamily="18" charset="0"/>
              </a:rPr>
              <a:t>subacute</a:t>
            </a:r>
            <a:r>
              <a:rPr lang="en-US" dirty="0">
                <a:latin typeface="Bookman Old Style" pitchFamily="18" charset="0"/>
              </a:rPr>
              <a:t> LE)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6863" y="1815020"/>
            <a:ext cx="6430273" cy="409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Συστηματικός</a:t>
            </a:r>
            <a:r>
              <a:rPr lang="en-US" dirty="0">
                <a:latin typeface="Bookman Old Style" pitchFamily="18" charset="0"/>
              </a:rPr>
              <a:t> </a:t>
            </a:r>
            <a:r>
              <a:rPr lang="el-GR" dirty="0" err="1">
                <a:latin typeface="Bookman Old Style" pitchFamily="18" charset="0"/>
              </a:rPr>
              <a:t>ερυθηματώδης</a:t>
            </a:r>
            <a:r>
              <a:rPr lang="el-GR" dirty="0">
                <a:latin typeface="Bookman Old Style" pitchFamily="18" charset="0"/>
              </a:rPr>
              <a:t> λύκος (</a:t>
            </a:r>
            <a:r>
              <a:rPr lang="en-US" dirty="0">
                <a:latin typeface="Bookman Old Style" pitchFamily="18" charset="0"/>
              </a:rPr>
              <a:t>SLE)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566" y="1556792"/>
            <a:ext cx="3309386" cy="237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4032448" cy="262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365104"/>
            <a:ext cx="3312368" cy="219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293096"/>
            <a:ext cx="2880320" cy="2283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Φλυκταινώδης ψωρίαση παλαμών – πελμάτων (</a:t>
            </a:r>
            <a:r>
              <a:rPr lang="en-US" dirty="0" err="1">
                <a:latin typeface="Bookman Old Style" pitchFamily="18" charset="0"/>
              </a:rPr>
              <a:t>pustular</a:t>
            </a:r>
            <a:r>
              <a:rPr lang="en-US" dirty="0">
                <a:latin typeface="Bookman Old Style" pitchFamily="18" charset="0"/>
              </a:rPr>
              <a:t> psoriasis of palms and soles)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709450" y="2571472"/>
            <a:ext cx="4420577" cy="311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36912"/>
            <a:ext cx="477786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Ομαλός λειχήνας στόματος </a:t>
            </a:r>
            <a:r>
              <a:rPr lang="en-US" dirty="0">
                <a:latin typeface="Bookman Old Style" pitchFamily="18" charset="0"/>
              </a:rPr>
              <a:t>(oral lichen </a:t>
            </a:r>
            <a:r>
              <a:rPr lang="en-US" dirty="0" err="1">
                <a:latin typeface="Bookman Old Style" pitchFamily="18" charset="0"/>
              </a:rPr>
              <a:t>planus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132856"/>
            <a:ext cx="404050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916832"/>
            <a:ext cx="26479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latin typeface="Bookman Old Style" pitchFamily="18" charset="0"/>
              </a:rPr>
              <a:t>Ομαλός λειχήνας (</a:t>
            </a:r>
            <a:r>
              <a:rPr lang="en-US" dirty="0">
                <a:latin typeface="Bookman Old Style" pitchFamily="18" charset="0"/>
              </a:rPr>
              <a:t>lichen </a:t>
            </a:r>
            <a:r>
              <a:rPr lang="en-US" dirty="0" err="1">
                <a:latin typeface="Bookman Old Style" pitchFamily="18" charset="0"/>
              </a:rPr>
              <a:t>planus</a:t>
            </a:r>
            <a:r>
              <a:rPr lang="en-US" dirty="0">
                <a:latin typeface="Bookman Old Style" pitchFamily="18" charset="0"/>
              </a:rPr>
              <a:t>)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326" y="2373049"/>
            <a:ext cx="5184576" cy="326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347977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077072"/>
            <a:ext cx="299613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408</Words>
  <Application>Microsoft Office PowerPoint</Application>
  <PresentationFormat>Προβολή στην οθόνη (4:3)</PresentationFormat>
  <Paragraphs>72</Paragraphs>
  <Slides>69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69</vt:i4>
      </vt:variant>
    </vt:vector>
  </HeadingPairs>
  <TitlesOfParts>
    <vt:vector size="73" baseType="lpstr">
      <vt:lpstr>Arial</vt:lpstr>
      <vt:lpstr>Bookman Old Style</vt:lpstr>
      <vt:lpstr>Calibri</vt:lpstr>
      <vt:lpstr>Office Theme</vt:lpstr>
      <vt:lpstr>ANAΣΚΟΠΗΣΗ ΔΕΡΜΑΤΟΛΟΓΙΑΣ- ΑΦΡΟΔΙΣΙΟΛΟΓΙΑΣ</vt:lpstr>
      <vt:lpstr>Βρεφικό έκζεμα (infantile atopic dermatitis)</vt:lpstr>
      <vt:lpstr>Ατοπική δερματίτιδα ενηλίκων (atopic dermatitis)</vt:lpstr>
      <vt:lpstr>Σμηγματορροϊκή δερματίτιδα (seborrheic dermatitis)</vt:lpstr>
      <vt:lpstr>Ψωρίαση κατά πλάκας (psoriasis en plaques)</vt:lpstr>
      <vt:lpstr>Ανάστροφη ψωρίαση (inverse psoriasis)</vt:lpstr>
      <vt:lpstr>Φλυκταινώδης ψωρίαση παλαμών – πελμάτων (pustular psoriasis of palms and soles)</vt:lpstr>
      <vt:lpstr>Ομαλός λειχήνας στόματος (oral lichen planus)</vt:lpstr>
      <vt:lpstr>Ομαλός λειχήνας (lichen planus)</vt:lpstr>
      <vt:lpstr>Πομφολυγώδες πεμφιγοειδές (bullous pemphigoid)</vt:lpstr>
      <vt:lpstr>Κοινή πέμφιγα (pemphigus vulgaris)</vt:lpstr>
      <vt:lpstr>Ερπητοειδής δερματίτιδα (dermatitis herpetiformis)</vt:lpstr>
      <vt:lpstr>Ερυσίπελας (erysipelas)</vt:lpstr>
      <vt:lpstr>Μολυσματικό κηρίο (impetigo)</vt:lpstr>
      <vt:lpstr> Τοξική επιδερμόλυση από σταφυλόκκοκο (staphylococcal scalded skin syndrome)</vt:lpstr>
      <vt:lpstr>Δοθιήνας (furuncle)</vt:lpstr>
      <vt:lpstr>Έρπητας γεννητικών οργάνων (herpes simplex genitalis)</vt:lpstr>
      <vt:lpstr>Έρπητας ζωστήρας (herpes zoster)</vt:lpstr>
      <vt:lpstr>Μυρμηγκιές (common warts)</vt:lpstr>
      <vt:lpstr>Κονδυλώματα (genital warts)</vt:lpstr>
      <vt:lpstr>Μελάνωμα (malignant melanoma)</vt:lpstr>
      <vt:lpstr>Βασικοκυτταρικό καρκίνωμα (basal cell carcinoma)</vt:lpstr>
      <vt:lpstr>Ακανθοκυτταρικό καρκίνωμα (squamous cell carcinoma)</vt:lpstr>
      <vt:lpstr>Κερατοακάνθωμα (keratoacanthoma)</vt:lpstr>
      <vt:lpstr>Δερματοΐνωμα (dermatofibroma)</vt:lpstr>
      <vt:lpstr>Σμηγματορροϊκές υπερκερατώσεις (seborrheic keratoses)</vt:lpstr>
      <vt:lpstr>Δυσπλαστικός σπίλος (atypical nevus)</vt:lpstr>
      <vt:lpstr>Επιδερμοειδής κύστη (epidermoid cyst)</vt:lpstr>
      <vt:lpstr>Κυανούς σπίλος (blue nevus)</vt:lpstr>
      <vt:lpstr>Κνίδωση (urticaria)</vt:lpstr>
      <vt:lpstr>Αγγειοοίδημα (angioedema)</vt:lpstr>
      <vt:lpstr>Δερμογραφισμός (dermographism)</vt:lpstr>
      <vt:lpstr>Αγγειίτιδα (vasculitis)</vt:lpstr>
      <vt:lpstr>Φαρμακευτικό εξάνθημα (drug eruption)</vt:lpstr>
      <vt:lpstr>Πολύμορφο ερύθημα (erythema multiforme)</vt:lpstr>
      <vt:lpstr>Πολύμορφο ερύθημα (erythema multiforme)</vt:lpstr>
      <vt:lpstr>Σύνδρομο Stevens – Johnson (SJS)</vt:lpstr>
      <vt:lpstr>Τοξική επιδερμιδική νεκρόλυση (toxic epidermal necrolysis – TEN)</vt:lpstr>
      <vt:lpstr>Οζώδες ερύθημα (erythema nodosum)</vt:lpstr>
      <vt:lpstr>Ιογενές εξάνθημα (viral rash)</vt:lpstr>
      <vt:lpstr>Ανεμευλογιά (varicella)</vt:lpstr>
      <vt:lpstr>Λοιμώδες ερύθημα (erythema infectiosum, 5th disease)</vt:lpstr>
      <vt:lpstr>Λεϊσμανίαση (leishmaniasis)</vt:lpstr>
      <vt:lpstr>Λέπρα (leprosy)</vt:lpstr>
      <vt:lpstr>Φυματίωση δέρματος (cutaneous tuberculosis)</vt:lpstr>
      <vt:lpstr>Λιποειδική νεκροβίωση (necrobiosis lipoidica)</vt:lpstr>
      <vt:lpstr>Μυκητίαση τριχωτού (tinea capitis)</vt:lpstr>
      <vt:lpstr>Μυκητίαση δέρματος (tinea corporis)</vt:lpstr>
      <vt:lpstr>Ονυχομυκητίαση (onychomycosis)</vt:lpstr>
      <vt:lpstr>Συφιλιδικό έλκος (chancre)</vt:lpstr>
      <vt:lpstr>Συφιλιδική ροδάνθη </vt:lpstr>
      <vt:lpstr>Γονόρροια (gonorrhoea)</vt:lpstr>
      <vt:lpstr>Λευκοπλακία (leukoplakia)</vt:lpstr>
      <vt:lpstr>Σάρκωμα Kaposi</vt:lpstr>
      <vt:lpstr>Βλατιδοφλυκταινώδης ακμή (acne papulopustulosa)</vt:lpstr>
      <vt:lpstr>Θυλακίτιδα από ψευδομονάδα (hot tub folliculitis)</vt:lpstr>
      <vt:lpstr>Γυροειδής αλωπεκία (alopecia areata)</vt:lpstr>
      <vt:lpstr>Ανδρογενετική αλωπεκία (androgenetic alopecia)</vt:lpstr>
      <vt:lpstr>Ροδόχρους ακμή (rosacea)</vt:lpstr>
      <vt:lpstr>Ψώρα (scabies)</vt:lpstr>
      <vt:lpstr>Φθειρίαση (lice)</vt:lpstr>
      <vt:lpstr>Ροδόχρους πιτυρίαση (pityriasis rosea)</vt:lpstr>
      <vt:lpstr>Ποικιλόχρους πιτυρίαση (pityriasis versicolor)</vt:lpstr>
      <vt:lpstr>Καντιντίαση (candidiasis)</vt:lpstr>
      <vt:lpstr>Δερματομυοσίτιδα (dermatomyositis)</vt:lpstr>
      <vt:lpstr>Μορφέα (Morphea)</vt:lpstr>
      <vt:lpstr>Δισκοειδής λύκος (DLE)</vt:lpstr>
      <vt:lpstr>Υποξύς λύκος (subacute LE)</vt:lpstr>
      <vt:lpstr>Συστηματικός ερυθηματώδης λύκος (SLE)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Joanna</dc:creator>
  <cp:lastModifiedBy>amfitheatro syggros</cp:lastModifiedBy>
  <cp:revision>120</cp:revision>
  <dcterms:created xsi:type="dcterms:W3CDTF">2013-10-15T10:40:05Z</dcterms:created>
  <dcterms:modified xsi:type="dcterms:W3CDTF">2022-12-13T13:09:41Z</dcterms:modified>
</cp:coreProperties>
</file>