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428" r:id="rId3"/>
    <p:sldId id="258" r:id="rId4"/>
    <p:sldId id="259" r:id="rId5"/>
    <p:sldId id="395" r:id="rId6"/>
    <p:sldId id="278" r:id="rId7"/>
    <p:sldId id="407" r:id="rId8"/>
    <p:sldId id="413" r:id="rId9"/>
    <p:sldId id="412" r:id="rId10"/>
    <p:sldId id="387" r:id="rId11"/>
    <p:sldId id="396" r:id="rId12"/>
    <p:sldId id="397" r:id="rId13"/>
    <p:sldId id="398" r:id="rId14"/>
    <p:sldId id="399" r:id="rId15"/>
    <p:sldId id="400" r:id="rId16"/>
    <p:sldId id="401" r:id="rId17"/>
    <p:sldId id="402" r:id="rId18"/>
    <p:sldId id="403" r:id="rId19"/>
    <p:sldId id="404" r:id="rId20"/>
    <p:sldId id="405" r:id="rId21"/>
    <p:sldId id="414" r:id="rId22"/>
    <p:sldId id="415" r:id="rId23"/>
    <p:sldId id="406" r:id="rId24"/>
    <p:sldId id="277" r:id="rId25"/>
    <p:sldId id="427" r:id="rId26"/>
    <p:sldId id="416" r:id="rId27"/>
    <p:sldId id="417" r:id="rId28"/>
    <p:sldId id="280" r:id="rId29"/>
    <p:sldId id="408" r:id="rId30"/>
    <p:sldId id="409" r:id="rId31"/>
    <p:sldId id="410" r:id="rId32"/>
    <p:sldId id="260" r:id="rId33"/>
    <p:sldId id="285" r:id="rId34"/>
    <p:sldId id="419" r:id="rId35"/>
    <p:sldId id="289" r:id="rId36"/>
    <p:sldId id="420" r:id="rId37"/>
    <p:sldId id="294" r:id="rId38"/>
    <p:sldId id="290" r:id="rId39"/>
    <p:sldId id="291" r:id="rId40"/>
    <p:sldId id="292" r:id="rId41"/>
    <p:sldId id="411" r:id="rId42"/>
    <p:sldId id="295" r:id="rId43"/>
    <p:sldId id="297" r:id="rId44"/>
    <p:sldId id="418" r:id="rId45"/>
    <p:sldId id="421" r:id="rId46"/>
    <p:sldId id="422" r:id="rId47"/>
    <p:sldId id="423" r:id="rId48"/>
    <p:sldId id="424" r:id="rId49"/>
    <p:sldId id="425" r:id="rId50"/>
    <p:sldId id="426" r:id="rId51"/>
    <p:sldId id="300" r:id="rId52"/>
    <p:sldId id="301" r:id="rId53"/>
    <p:sldId id="311" r:id="rId54"/>
    <p:sldId id="312" r:id="rId55"/>
    <p:sldId id="313" r:id="rId56"/>
    <p:sldId id="314" r:id="rId57"/>
    <p:sldId id="315" r:id="rId58"/>
    <p:sldId id="316" r:id="rId59"/>
    <p:sldId id="317" r:id="rId60"/>
    <p:sldId id="26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75" d="100"/>
          <a:sy n="75" d="100"/>
        </p:scale>
        <p:origin x="8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71275-212D-4D5F-A2CF-D558A78C9E3D}"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3A8D7220-0BC6-49A5-9865-DC31D6A88E4D}">
      <dgm:prSet/>
      <dgm:spPr/>
      <dgm:t>
        <a:bodyPr/>
        <a:lstStyle/>
        <a:p>
          <a:r>
            <a:rPr lang="en-US" dirty="0"/>
            <a:t>The definition given by Thomas R. Gruber</a:t>
          </a:r>
        </a:p>
      </dgm:t>
    </dgm:pt>
    <dgm:pt modelId="{5A653859-6F2C-4BFE-80F5-3C4501A1C196}" type="parTrans" cxnId="{D07EA609-86ED-475D-AC7F-495D5315284B}">
      <dgm:prSet/>
      <dgm:spPr/>
      <dgm:t>
        <a:bodyPr/>
        <a:lstStyle/>
        <a:p>
          <a:endParaRPr lang="en-US"/>
        </a:p>
      </dgm:t>
    </dgm:pt>
    <dgm:pt modelId="{40E95CCC-1479-4638-8DA0-C7D2A715192F}" type="sibTrans" cxnId="{D07EA609-86ED-475D-AC7F-495D5315284B}">
      <dgm:prSet/>
      <dgm:spPr/>
      <dgm:t>
        <a:bodyPr/>
        <a:lstStyle/>
        <a:p>
          <a:endParaRPr lang="en-US"/>
        </a:p>
      </dgm:t>
    </dgm:pt>
    <dgm:pt modelId="{A2E74F1F-F971-4530-A705-9FF4CAD19FBF}">
      <dgm:prSet/>
      <dgm:spPr/>
      <dgm:t>
        <a:bodyPr/>
        <a:lstStyle/>
        <a:p>
          <a:r>
            <a:rPr lang="en-US"/>
            <a:t>Ontology is: A formal specification of a conceptualization with a focus on knowledge and sharing.</a:t>
          </a:r>
        </a:p>
      </dgm:t>
    </dgm:pt>
    <dgm:pt modelId="{D1D08743-5E54-482F-95E6-BE4D90A3817B}" type="parTrans" cxnId="{9488C757-8370-48A5-A343-0F6E741052A7}">
      <dgm:prSet/>
      <dgm:spPr/>
      <dgm:t>
        <a:bodyPr/>
        <a:lstStyle/>
        <a:p>
          <a:endParaRPr lang="en-US"/>
        </a:p>
      </dgm:t>
    </dgm:pt>
    <dgm:pt modelId="{0B33D805-6744-4820-B485-A3EA421C87CF}" type="sibTrans" cxnId="{9488C757-8370-48A5-A343-0F6E741052A7}">
      <dgm:prSet/>
      <dgm:spPr/>
      <dgm:t>
        <a:bodyPr/>
        <a:lstStyle/>
        <a:p>
          <a:endParaRPr lang="en-US"/>
        </a:p>
      </dgm:t>
    </dgm:pt>
    <dgm:pt modelId="{3E73B9A5-B160-4FC7-AB22-F0EE629512FC}">
      <dgm:prSet/>
      <dgm:spPr/>
      <dgm:t>
        <a:bodyPr/>
        <a:lstStyle/>
        <a:p>
          <a:r>
            <a:rPr lang="en-US"/>
            <a:t>Guarino defined ontology as:</a:t>
          </a:r>
        </a:p>
      </dgm:t>
    </dgm:pt>
    <dgm:pt modelId="{2955B323-1DE7-4AED-B660-8253E752BF10}" type="parTrans" cxnId="{2F5CE78D-4ECC-40F0-A9F3-3638F9C00C45}">
      <dgm:prSet/>
      <dgm:spPr/>
      <dgm:t>
        <a:bodyPr/>
        <a:lstStyle/>
        <a:p>
          <a:endParaRPr lang="en-US"/>
        </a:p>
      </dgm:t>
    </dgm:pt>
    <dgm:pt modelId="{8A36E166-6330-4F11-952A-D2C105650784}" type="sibTrans" cxnId="{2F5CE78D-4ECC-40F0-A9F3-3638F9C00C45}">
      <dgm:prSet/>
      <dgm:spPr/>
      <dgm:t>
        <a:bodyPr/>
        <a:lstStyle/>
        <a:p>
          <a:endParaRPr lang="en-US"/>
        </a:p>
      </dgm:t>
    </dgm:pt>
    <dgm:pt modelId="{7C504FDF-9242-4651-AD3B-B81BEC25E022}">
      <dgm:prSet/>
      <dgm:spPr/>
      <dgm:t>
        <a:bodyPr/>
        <a:lstStyle/>
        <a:p>
          <a:r>
            <a:rPr lang="en-US" dirty="0"/>
            <a:t>A set of logical axioms intended to capture the intended meaning of a vocabulary.</a:t>
          </a:r>
        </a:p>
      </dgm:t>
    </dgm:pt>
    <dgm:pt modelId="{6FB02F5B-0677-4209-8C75-C3724123E4C0}" type="parTrans" cxnId="{F27890C4-B2C2-4B44-B5DC-1A1FDD6E0A43}">
      <dgm:prSet/>
      <dgm:spPr/>
      <dgm:t>
        <a:bodyPr/>
        <a:lstStyle/>
        <a:p>
          <a:endParaRPr lang="en-US"/>
        </a:p>
      </dgm:t>
    </dgm:pt>
    <dgm:pt modelId="{1095D325-F4CE-478D-918B-C52483830E32}" type="sibTrans" cxnId="{F27890C4-B2C2-4B44-B5DC-1A1FDD6E0A43}">
      <dgm:prSet/>
      <dgm:spPr/>
      <dgm:t>
        <a:bodyPr/>
        <a:lstStyle/>
        <a:p>
          <a:endParaRPr lang="en-US"/>
        </a:p>
      </dgm:t>
    </dgm:pt>
    <dgm:pt modelId="{6FCA619C-6AE4-4291-949B-AAD03BE90C8C}">
      <dgm:prSet/>
      <dgm:spPr/>
      <dgm:t>
        <a:bodyPr/>
        <a:lstStyle/>
        <a:p>
          <a:r>
            <a:rPr lang="en-US"/>
            <a:t>Sowa's definition:</a:t>
          </a:r>
        </a:p>
      </dgm:t>
    </dgm:pt>
    <dgm:pt modelId="{34F737E9-7126-4FA6-96F0-E8FA4CFF37D8}" type="parTrans" cxnId="{099AA0DE-A47C-4C08-B9D9-C242D3EBE603}">
      <dgm:prSet/>
      <dgm:spPr/>
      <dgm:t>
        <a:bodyPr/>
        <a:lstStyle/>
        <a:p>
          <a:endParaRPr lang="en-US"/>
        </a:p>
      </dgm:t>
    </dgm:pt>
    <dgm:pt modelId="{AEBEAE7B-DB1A-4AF4-B437-0D6A2767BFDC}" type="sibTrans" cxnId="{099AA0DE-A47C-4C08-B9D9-C242D3EBE603}">
      <dgm:prSet/>
      <dgm:spPr/>
      <dgm:t>
        <a:bodyPr/>
        <a:lstStyle/>
        <a:p>
          <a:endParaRPr lang="en-US"/>
        </a:p>
      </dgm:t>
    </dgm:pt>
    <dgm:pt modelId="{E7BF9F1B-67B5-4EBC-B89F-726C738359E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The subject of ontology is the study of the categories to which objects that exist or may exist in some domain of interest belong.</a:t>
          </a:r>
        </a:p>
      </dgm:t>
    </dgm:pt>
    <dgm:pt modelId="{9468F340-91F3-40CB-BFF6-10EBF99807AC}" type="parTrans" cxnId="{8F3696AC-05F9-48B8-81FF-B8C896C83BA5}">
      <dgm:prSet/>
      <dgm:spPr/>
      <dgm:t>
        <a:bodyPr/>
        <a:lstStyle/>
        <a:p>
          <a:endParaRPr lang="en-US"/>
        </a:p>
      </dgm:t>
    </dgm:pt>
    <dgm:pt modelId="{B6E1A8C9-0451-40B1-B4BB-6BB9A893A3E4}" type="sibTrans" cxnId="{8F3696AC-05F9-48B8-81FF-B8C896C83BA5}">
      <dgm:prSet/>
      <dgm:spPr/>
      <dgm:t>
        <a:bodyPr/>
        <a:lstStyle/>
        <a:p>
          <a:endParaRPr lang="en-US"/>
        </a:p>
      </dgm:t>
    </dgm:pt>
    <dgm:pt modelId="{79F6D934-D5F5-459F-B7CE-F1CC5CF32759}">
      <dgm:prSet custT="1"/>
      <dgm:spPr/>
      <dgm:t>
        <a:bodyPr/>
        <a:lstStyle/>
        <a:p>
          <a:r>
            <a:rPr lang="en-US" sz="1200" dirty="0">
              <a:latin typeface="Calibri" panose="020F0502020204030204" pitchFamily="34" charset="0"/>
              <a:ea typeface="Calibri" panose="020F0502020204030204" pitchFamily="34" charset="0"/>
              <a:cs typeface="Calibri" panose="020F0502020204030204" pitchFamily="34" charset="0"/>
            </a:rPr>
            <a:t>The result of such a study, called an ontology, is a catalog of the types of things that are assumed to exist in a domain of interest D from the perspective of a language L used for the purpose of discussing that domain.</a:t>
          </a:r>
        </a:p>
      </dgm:t>
    </dgm:pt>
    <dgm:pt modelId="{5E0D7A83-B6BA-4016-81D1-8EA0BDE6870F}" type="parTrans" cxnId="{3DF251D4-FE9B-48E7-8A04-B64AD1350FB2}">
      <dgm:prSet/>
      <dgm:spPr/>
      <dgm:t>
        <a:bodyPr/>
        <a:lstStyle/>
        <a:p>
          <a:endParaRPr lang="en-US"/>
        </a:p>
      </dgm:t>
    </dgm:pt>
    <dgm:pt modelId="{DA21B72C-56E1-48BE-B991-8D1667BC2614}" type="sibTrans" cxnId="{3DF251D4-FE9B-48E7-8A04-B64AD1350FB2}">
      <dgm:prSet/>
      <dgm:spPr/>
      <dgm:t>
        <a:bodyPr/>
        <a:lstStyle/>
        <a:p>
          <a:endParaRPr lang="en-US"/>
        </a:p>
      </dgm:t>
    </dgm:pt>
    <dgm:pt modelId="{86619D80-2D44-4432-962E-B5D3BA9596E2}">
      <dgm:prSet/>
      <dgm:spPr/>
      <dgm:t>
        <a:bodyPr/>
        <a:lstStyle/>
        <a:p>
          <a:r>
            <a:rPr lang="en-US"/>
            <a:t>According to Barry Smith:</a:t>
          </a:r>
        </a:p>
      </dgm:t>
    </dgm:pt>
    <dgm:pt modelId="{81865B57-DACE-4970-81EA-EE5DF4AED46A}" type="parTrans" cxnId="{422B41E8-CA4A-4048-B512-85F9A6CC43F4}">
      <dgm:prSet/>
      <dgm:spPr/>
      <dgm:t>
        <a:bodyPr/>
        <a:lstStyle/>
        <a:p>
          <a:endParaRPr lang="en-US"/>
        </a:p>
      </dgm:t>
    </dgm:pt>
    <dgm:pt modelId="{29BE3AA7-BEF2-4A6B-9B13-F59BD5D4373A}" type="sibTrans" cxnId="{422B41E8-CA4A-4048-B512-85F9A6CC43F4}">
      <dgm:prSet/>
      <dgm:spPr/>
      <dgm:t>
        <a:bodyPr/>
        <a:lstStyle/>
        <a:p>
          <a:endParaRPr lang="en-US"/>
        </a:p>
      </dgm:t>
    </dgm:pt>
    <dgm:pt modelId="{BACB9AB5-91AA-43CF-B187-1419CE4AC89C}">
      <dgm:prSet/>
      <dgm:spPr/>
      <dgm:t>
        <a:bodyPr/>
        <a:lstStyle/>
        <a:p>
          <a:r>
            <a:rPr lang="en-US"/>
            <a:t>An ontology is, in one approach, a table of categories, with each type of entity assigned to a place in a hierarchical structure.</a:t>
          </a:r>
        </a:p>
      </dgm:t>
    </dgm:pt>
    <dgm:pt modelId="{11552E08-7B78-47E2-AF01-FCF6AB571B7F}" type="parTrans" cxnId="{A7118E7A-669A-44D5-AD57-808967FB4FE3}">
      <dgm:prSet/>
      <dgm:spPr/>
      <dgm:t>
        <a:bodyPr/>
        <a:lstStyle/>
        <a:p>
          <a:endParaRPr lang="en-US"/>
        </a:p>
      </dgm:t>
    </dgm:pt>
    <dgm:pt modelId="{01B936D3-0E76-49D7-9D86-A3D6DF517E7A}" type="sibTrans" cxnId="{A7118E7A-669A-44D5-AD57-808967FB4FE3}">
      <dgm:prSet/>
      <dgm:spPr/>
      <dgm:t>
        <a:bodyPr/>
        <a:lstStyle/>
        <a:p>
          <a:endParaRPr lang="en-US"/>
        </a:p>
      </dgm:t>
    </dgm:pt>
    <dgm:pt modelId="{F15B04AE-BACB-48EE-8722-C54C3809AE9E}" type="pres">
      <dgm:prSet presAssocID="{84071275-212D-4D5F-A2CF-D558A78C9E3D}" presName="Name0" presStyleCnt="0">
        <dgm:presLayoutVars>
          <dgm:dir/>
          <dgm:resizeHandles val="exact"/>
        </dgm:presLayoutVars>
      </dgm:prSet>
      <dgm:spPr/>
    </dgm:pt>
    <dgm:pt modelId="{9342A40E-5648-40AC-A741-552DB043B1E9}" type="pres">
      <dgm:prSet presAssocID="{3A8D7220-0BC6-49A5-9865-DC31D6A88E4D}" presName="node" presStyleLbl="node1" presStyleIdx="0" presStyleCnt="9">
        <dgm:presLayoutVars>
          <dgm:bulletEnabled val="1"/>
        </dgm:presLayoutVars>
      </dgm:prSet>
      <dgm:spPr/>
    </dgm:pt>
    <dgm:pt modelId="{1ECAF874-AC3E-4BA9-B575-F7EE9E7E4521}" type="pres">
      <dgm:prSet presAssocID="{40E95CCC-1479-4638-8DA0-C7D2A715192F}" presName="sibTrans" presStyleLbl="sibTrans1D1" presStyleIdx="0" presStyleCnt="8"/>
      <dgm:spPr/>
    </dgm:pt>
    <dgm:pt modelId="{B11FBA1B-C26E-4272-AFE1-4F6482775646}" type="pres">
      <dgm:prSet presAssocID="{40E95CCC-1479-4638-8DA0-C7D2A715192F}" presName="connectorText" presStyleLbl="sibTrans1D1" presStyleIdx="0" presStyleCnt="8"/>
      <dgm:spPr/>
    </dgm:pt>
    <dgm:pt modelId="{8F84EE96-4523-4B46-80D7-8926E9C3993F}" type="pres">
      <dgm:prSet presAssocID="{A2E74F1F-F971-4530-A705-9FF4CAD19FBF}" presName="node" presStyleLbl="node1" presStyleIdx="1" presStyleCnt="9">
        <dgm:presLayoutVars>
          <dgm:bulletEnabled val="1"/>
        </dgm:presLayoutVars>
      </dgm:prSet>
      <dgm:spPr/>
    </dgm:pt>
    <dgm:pt modelId="{F23E4EE7-84EA-4ACC-B1E0-DB9A6653F6A8}" type="pres">
      <dgm:prSet presAssocID="{0B33D805-6744-4820-B485-A3EA421C87CF}" presName="sibTrans" presStyleLbl="sibTrans1D1" presStyleIdx="1" presStyleCnt="8"/>
      <dgm:spPr/>
    </dgm:pt>
    <dgm:pt modelId="{D916B930-64CA-40A7-AC3D-3F5DEE4CAC0D}" type="pres">
      <dgm:prSet presAssocID="{0B33D805-6744-4820-B485-A3EA421C87CF}" presName="connectorText" presStyleLbl="sibTrans1D1" presStyleIdx="1" presStyleCnt="8"/>
      <dgm:spPr/>
    </dgm:pt>
    <dgm:pt modelId="{91903A04-6DA7-42F7-A5E5-5ACD186D8AD1}" type="pres">
      <dgm:prSet presAssocID="{3E73B9A5-B160-4FC7-AB22-F0EE629512FC}" presName="node" presStyleLbl="node1" presStyleIdx="2" presStyleCnt="9">
        <dgm:presLayoutVars>
          <dgm:bulletEnabled val="1"/>
        </dgm:presLayoutVars>
      </dgm:prSet>
      <dgm:spPr/>
    </dgm:pt>
    <dgm:pt modelId="{969FF594-48D8-45A6-B0E3-67B8A1A0826C}" type="pres">
      <dgm:prSet presAssocID="{8A36E166-6330-4F11-952A-D2C105650784}" presName="sibTrans" presStyleLbl="sibTrans1D1" presStyleIdx="2" presStyleCnt="8"/>
      <dgm:spPr/>
    </dgm:pt>
    <dgm:pt modelId="{22029199-6271-439A-83D4-BC64B717DC37}" type="pres">
      <dgm:prSet presAssocID="{8A36E166-6330-4F11-952A-D2C105650784}" presName="connectorText" presStyleLbl="sibTrans1D1" presStyleIdx="2" presStyleCnt="8"/>
      <dgm:spPr/>
    </dgm:pt>
    <dgm:pt modelId="{D5B00BA0-D64B-46B9-ADF0-1CDD6BF68503}" type="pres">
      <dgm:prSet presAssocID="{7C504FDF-9242-4651-AD3B-B81BEC25E022}" presName="node" presStyleLbl="node1" presStyleIdx="3" presStyleCnt="9">
        <dgm:presLayoutVars>
          <dgm:bulletEnabled val="1"/>
        </dgm:presLayoutVars>
      </dgm:prSet>
      <dgm:spPr/>
    </dgm:pt>
    <dgm:pt modelId="{0419F9F5-04F9-4554-B649-BD08E281BE51}" type="pres">
      <dgm:prSet presAssocID="{1095D325-F4CE-478D-918B-C52483830E32}" presName="sibTrans" presStyleLbl="sibTrans1D1" presStyleIdx="3" presStyleCnt="8"/>
      <dgm:spPr/>
    </dgm:pt>
    <dgm:pt modelId="{137A9DBA-9B1E-4504-9C96-462BDE8D79DB}" type="pres">
      <dgm:prSet presAssocID="{1095D325-F4CE-478D-918B-C52483830E32}" presName="connectorText" presStyleLbl="sibTrans1D1" presStyleIdx="3" presStyleCnt="8"/>
      <dgm:spPr/>
    </dgm:pt>
    <dgm:pt modelId="{21996535-50E1-4A0F-B207-CC033B057B7E}" type="pres">
      <dgm:prSet presAssocID="{6FCA619C-6AE4-4291-949B-AAD03BE90C8C}" presName="node" presStyleLbl="node1" presStyleIdx="4" presStyleCnt="9">
        <dgm:presLayoutVars>
          <dgm:bulletEnabled val="1"/>
        </dgm:presLayoutVars>
      </dgm:prSet>
      <dgm:spPr/>
    </dgm:pt>
    <dgm:pt modelId="{49192D71-9691-432A-92A0-4ABAF32E1A4F}" type="pres">
      <dgm:prSet presAssocID="{AEBEAE7B-DB1A-4AF4-B437-0D6A2767BFDC}" presName="sibTrans" presStyleLbl="sibTrans1D1" presStyleIdx="4" presStyleCnt="8"/>
      <dgm:spPr/>
    </dgm:pt>
    <dgm:pt modelId="{0E4834BF-2D43-4C63-95DC-142CBFDEEA18}" type="pres">
      <dgm:prSet presAssocID="{AEBEAE7B-DB1A-4AF4-B437-0D6A2767BFDC}" presName="connectorText" presStyleLbl="sibTrans1D1" presStyleIdx="4" presStyleCnt="8"/>
      <dgm:spPr/>
    </dgm:pt>
    <dgm:pt modelId="{56796248-56C0-4E09-8A66-548728BCC14C}" type="pres">
      <dgm:prSet presAssocID="{E7BF9F1B-67B5-4EBC-B89F-726C738359ED}" presName="node" presStyleLbl="node1" presStyleIdx="5" presStyleCnt="9">
        <dgm:presLayoutVars>
          <dgm:bulletEnabled val="1"/>
        </dgm:presLayoutVars>
      </dgm:prSet>
      <dgm:spPr/>
    </dgm:pt>
    <dgm:pt modelId="{F478286C-5C0E-4A3E-BC32-F591CFE2F034}" type="pres">
      <dgm:prSet presAssocID="{B6E1A8C9-0451-40B1-B4BB-6BB9A893A3E4}" presName="sibTrans" presStyleLbl="sibTrans1D1" presStyleIdx="5" presStyleCnt="8"/>
      <dgm:spPr/>
    </dgm:pt>
    <dgm:pt modelId="{0528821F-25CB-4187-A35D-44523B5F4314}" type="pres">
      <dgm:prSet presAssocID="{B6E1A8C9-0451-40B1-B4BB-6BB9A893A3E4}" presName="connectorText" presStyleLbl="sibTrans1D1" presStyleIdx="5" presStyleCnt="8"/>
      <dgm:spPr/>
    </dgm:pt>
    <dgm:pt modelId="{AA4B7F43-C3EB-49CF-8651-52C88AC8DF52}" type="pres">
      <dgm:prSet presAssocID="{79F6D934-D5F5-459F-B7CE-F1CC5CF32759}" presName="node" presStyleLbl="node1" presStyleIdx="6" presStyleCnt="9">
        <dgm:presLayoutVars>
          <dgm:bulletEnabled val="1"/>
        </dgm:presLayoutVars>
      </dgm:prSet>
      <dgm:spPr/>
    </dgm:pt>
    <dgm:pt modelId="{96F213FE-81AD-4F0B-8675-C38192953A39}" type="pres">
      <dgm:prSet presAssocID="{DA21B72C-56E1-48BE-B991-8D1667BC2614}" presName="sibTrans" presStyleLbl="sibTrans1D1" presStyleIdx="6" presStyleCnt="8"/>
      <dgm:spPr/>
    </dgm:pt>
    <dgm:pt modelId="{0D1FF3C7-0757-4131-93E4-5FC2F46AFBD0}" type="pres">
      <dgm:prSet presAssocID="{DA21B72C-56E1-48BE-B991-8D1667BC2614}" presName="connectorText" presStyleLbl="sibTrans1D1" presStyleIdx="6" presStyleCnt="8"/>
      <dgm:spPr/>
    </dgm:pt>
    <dgm:pt modelId="{008349CB-1CBE-4975-BFD6-AC0E05B8A17C}" type="pres">
      <dgm:prSet presAssocID="{86619D80-2D44-4432-962E-B5D3BA9596E2}" presName="node" presStyleLbl="node1" presStyleIdx="7" presStyleCnt="9">
        <dgm:presLayoutVars>
          <dgm:bulletEnabled val="1"/>
        </dgm:presLayoutVars>
      </dgm:prSet>
      <dgm:spPr/>
    </dgm:pt>
    <dgm:pt modelId="{3A5AB40A-96E1-469D-899B-AA09447DD874}" type="pres">
      <dgm:prSet presAssocID="{29BE3AA7-BEF2-4A6B-9B13-F59BD5D4373A}" presName="sibTrans" presStyleLbl="sibTrans1D1" presStyleIdx="7" presStyleCnt="8"/>
      <dgm:spPr/>
    </dgm:pt>
    <dgm:pt modelId="{4698817E-CC90-4902-98CD-B2433F3D4139}" type="pres">
      <dgm:prSet presAssocID="{29BE3AA7-BEF2-4A6B-9B13-F59BD5D4373A}" presName="connectorText" presStyleLbl="sibTrans1D1" presStyleIdx="7" presStyleCnt="8"/>
      <dgm:spPr/>
    </dgm:pt>
    <dgm:pt modelId="{FBD64577-245B-4C10-9AC6-9E16AB2354C2}" type="pres">
      <dgm:prSet presAssocID="{BACB9AB5-91AA-43CF-B187-1419CE4AC89C}" presName="node" presStyleLbl="node1" presStyleIdx="8" presStyleCnt="9">
        <dgm:presLayoutVars>
          <dgm:bulletEnabled val="1"/>
        </dgm:presLayoutVars>
      </dgm:prSet>
      <dgm:spPr/>
    </dgm:pt>
  </dgm:ptLst>
  <dgm:cxnLst>
    <dgm:cxn modelId="{E94A3004-5FB8-4210-BE3C-41DEC84CD04C}" type="presOf" srcId="{B6E1A8C9-0451-40B1-B4BB-6BB9A893A3E4}" destId="{0528821F-25CB-4187-A35D-44523B5F4314}" srcOrd="1" destOrd="0" presId="urn:microsoft.com/office/officeart/2016/7/layout/RepeatingBendingProcessNew"/>
    <dgm:cxn modelId="{EFDD9D05-0AD2-4C34-812A-DBCD1834F189}" type="presOf" srcId="{7C504FDF-9242-4651-AD3B-B81BEC25E022}" destId="{D5B00BA0-D64B-46B9-ADF0-1CDD6BF68503}" srcOrd="0" destOrd="0" presId="urn:microsoft.com/office/officeart/2016/7/layout/RepeatingBendingProcessNew"/>
    <dgm:cxn modelId="{D07EA609-86ED-475D-AC7F-495D5315284B}" srcId="{84071275-212D-4D5F-A2CF-D558A78C9E3D}" destId="{3A8D7220-0BC6-49A5-9865-DC31D6A88E4D}" srcOrd="0" destOrd="0" parTransId="{5A653859-6F2C-4BFE-80F5-3C4501A1C196}" sibTransId="{40E95CCC-1479-4638-8DA0-C7D2A715192F}"/>
    <dgm:cxn modelId="{F83B2E1B-3663-496B-871C-33D1EDF0EE9B}" type="presOf" srcId="{DA21B72C-56E1-48BE-B991-8D1667BC2614}" destId="{0D1FF3C7-0757-4131-93E4-5FC2F46AFBD0}" srcOrd="1" destOrd="0" presId="urn:microsoft.com/office/officeart/2016/7/layout/RepeatingBendingProcessNew"/>
    <dgm:cxn modelId="{04DBBE1E-82EB-4D06-8E89-1F77983C05B8}" type="presOf" srcId="{86619D80-2D44-4432-962E-B5D3BA9596E2}" destId="{008349CB-1CBE-4975-BFD6-AC0E05B8A17C}" srcOrd="0" destOrd="0" presId="urn:microsoft.com/office/officeart/2016/7/layout/RepeatingBendingProcessNew"/>
    <dgm:cxn modelId="{4094E42E-97B0-4F38-BED7-9036B57702DB}" type="presOf" srcId="{40E95CCC-1479-4638-8DA0-C7D2A715192F}" destId="{B11FBA1B-C26E-4272-AFE1-4F6482775646}" srcOrd="1" destOrd="0" presId="urn:microsoft.com/office/officeart/2016/7/layout/RepeatingBendingProcessNew"/>
    <dgm:cxn modelId="{0B5CA633-59B8-4F73-B355-6CC3F7CDB657}" type="presOf" srcId="{BACB9AB5-91AA-43CF-B187-1419CE4AC89C}" destId="{FBD64577-245B-4C10-9AC6-9E16AB2354C2}" srcOrd="0" destOrd="0" presId="urn:microsoft.com/office/officeart/2016/7/layout/RepeatingBendingProcessNew"/>
    <dgm:cxn modelId="{7DE6753B-EEA8-45AA-AC0C-04F52E0F19A1}" type="presOf" srcId="{79F6D934-D5F5-459F-B7CE-F1CC5CF32759}" destId="{AA4B7F43-C3EB-49CF-8651-52C88AC8DF52}" srcOrd="0" destOrd="0" presId="urn:microsoft.com/office/officeart/2016/7/layout/RepeatingBendingProcessNew"/>
    <dgm:cxn modelId="{27DC283D-ED04-483C-BB28-8BDAF003CC5C}" type="presOf" srcId="{3E73B9A5-B160-4FC7-AB22-F0EE629512FC}" destId="{91903A04-6DA7-42F7-A5E5-5ACD186D8AD1}" srcOrd="0" destOrd="0" presId="urn:microsoft.com/office/officeart/2016/7/layout/RepeatingBendingProcessNew"/>
    <dgm:cxn modelId="{E4323B5B-68AF-4AB4-B622-2321AD22EC1F}" type="presOf" srcId="{8A36E166-6330-4F11-952A-D2C105650784}" destId="{22029199-6271-439A-83D4-BC64B717DC37}" srcOrd="1" destOrd="0" presId="urn:microsoft.com/office/officeart/2016/7/layout/RepeatingBendingProcessNew"/>
    <dgm:cxn modelId="{2A36945C-E790-4236-AA18-695064F01A8C}" type="presOf" srcId="{0B33D805-6744-4820-B485-A3EA421C87CF}" destId="{F23E4EE7-84EA-4ACC-B1E0-DB9A6653F6A8}" srcOrd="0" destOrd="0" presId="urn:microsoft.com/office/officeart/2016/7/layout/RepeatingBendingProcessNew"/>
    <dgm:cxn modelId="{7BCDAE42-B58C-4372-B386-1C7AB5443484}" type="presOf" srcId="{B6E1A8C9-0451-40B1-B4BB-6BB9A893A3E4}" destId="{F478286C-5C0E-4A3E-BC32-F591CFE2F034}" srcOrd="0" destOrd="0" presId="urn:microsoft.com/office/officeart/2016/7/layout/RepeatingBendingProcessNew"/>
    <dgm:cxn modelId="{8F7C5544-6A5B-4003-B1C8-E2BA6294D474}" type="presOf" srcId="{84071275-212D-4D5F-A2CF-D558A78C9E3D}" destId="{F15B04AE-BACB-48EE-8722-C54C3809AE9E}" srcOrd="0" destOrd="0" presId="urn:microsoft.com/office/officeart/2016/7/layout/RepeatingBendingProcessNew"/>
    <dgm:cxn modelId="{0F1E1F46-F1FA-406D-89B1-08BB4EF72FC8}" type="presOf" srcId="{E7BF9F1B-67B5-4EBC-B89F-726C738359ED}" destId="{56796248-56C0-4E09-8A66-548728BCC14C}" srcOrd="0" destOrd="0" presId="urn:microsoft.com/office/officeart/2016/7/layout/RepeatingBendingProcessNew"/>
    <dgm:cxn modelId="{9A12FD69-988F-499F-B1FF-BA2378A3B801}" type="presOf" srcId="{1095D325-F4CE-478D-918B-C52483830E32}" destId="{0419F9F5-04F9-4554-B649-BD08E281BE51}" srcOrd="0" destOrd="0" presId="urn:microsoft.com/office/officeart/2016/7/layout/RepeatingBendingProcessNew"/>
    <dgm:cxn modelId="{CA03BB4B-D08D-4C4F-946B-C66ACD37C73D}" type="presOf" srcId="{0B33D805-6744-4820-B485-A3EA421C87CF}" destId="{D916B930-64CA-40A7-AC3D-3F5DEE4CAC0D}" srcOrd="1" destOrd="0" presId="urn:microsoft.com/office/officeart/2016/7/layout/RepeatingBendingProcessNew"/>
    <dgm:cxn modelId="{9488C757-8370-48A5-A343-0F6E741052A7}" srcId="{84071275-212D-4D5F-A2CF-D558A78C9E3D}" destId="{A2E74F1F-F971-4530-A705-9FF4CAD19FBF}" srcOrd="1" destOrd="0" parTransId="{D1D08743-5E54-482F-95E6-BE4D90A3817B}" sibTransId="{0B33D805-6744-4820-B485-A3EA421C87CF}"/>
    <dgm:cxn modelId="{A7118E7A-669A-44D5-AD57-808967FB4FE3}" srcId="{84071275-212D-4D5F-A2CF-D558A78C9E3D}" destId="{BACB9AB5-91AA-43CF-B187-1419CE4AC89C}" srcOrd="8" destOrd="0" parTransId="{11552E08-7B78-47E2-AF01-FCF6AB571B7F}" sibTransId="{01B936D3-0E76-49D7-9D86-A3D6DF517E7A}"/>
    <dgm:cxn modelId="{1CD2067B-B5C9-4AF0-A29F-323623C37AA8}" type="presOf" srcId="{AEBEAE7B-DB1A-4AF4-B437-0D6A2767BFDC}" destId="{49192D71-9691-432A-92A0-4ABAF32E1A4F}" srcOrd="0" destOrd="0" presId="urn:microsoft.com/office/officeart/2016/7/layout/RepeatingBendingProcessNew"/>
    <dgm:cxn modelId="{EF4BFE7D-80EB-42CE-9B9F-B2952F50CFD2}" type="presOf" srcId="{AEBEAE7B-DB1A-4AF4-B437-0D6A2767BFDC}" destId="{0E4834BF-2D43-4C63-95DC-142CBFDEEA18}" srcOrd="1" destOrd="0" presId="urn:microsoft.com/office/officeart/2016/7/layout/RepeatingBendingProcessNew"/>
    <dgm:cxn modelId="{DB93138C-0277-45A9-830B-9FC676F83A30}" type="presOf" srcId="{1095D325-F4CE-478D-918B-C52483830E32}" destId="{137A9DBA-9B1E-4504-9C96-462BDE8D79DB}" srcOrd="1" destOrd="0" presId="urn:microsoft.com/office/officeart/2016/7/layout/RepeatingBendingProcessNew"/>
    <dgm:cxn modelId="{BD69C58C-85EB-4B76-B6EE-A1C116C7201D}" type="presOf" srcId="{3A8D7220-0BC6-49A5-9865-DC31D6A88E4D}" destId="{9342A40E-5648-40AC-A741-552DB043B1E9}" srcOrd="0" destOrd="0" presId="urn:microsoft.com/office/officeart/2016/7/layout/RepeatingBendingProcessNew"/>
    <dgm:cxn modelId="{2F5CE78D-4ECC-40F0-A9F3-3638F9C00C45}" srcId="{84071275-212D-4D5F-A2CF-D558A78C9E3D}" destId="{3E73B9A5-B160-4FC7-AB22-F0EE629512FC}" srcOrd="2" destOrd="0" parTransId="{2955B323-1DE7-4AED-B660-8253E752BF10}" sibTransId="{8A36E166-6330-4F11-952A-D2C105650784}"/>
    <dgm:cxn modelId="{929E9DA0-C26F-455E-AE1A-26BD51587A38}" type="presOf" srcId="{40E95CCC-1479-4638-8DA0-C7D2A715192F}" destId="{1ECAF874-AC3E-4BA9-B575-F7EE9E7E4521}" srcOrd="0" destOrd="0" presId="urn:microsoft.com/office/officeart/2016/7/layout/RepeatingBendingProcessNew"/>
    <dgm:cxn modelId="{8F3696AC-05F9-48B8-81FF-B8C896C83BA5}" srcId="{84071275-212D-4D5F-A2CF-D558A78C9E3D}" destId="{E7BF9F1B-67B5-4EBC-B89F-726C738359ED}" srcOrd="5" destOrd="0" parTransId="{9468F340-91F3-40CB-BFF6-10EBF99807AC}" sibTransId="{B6E1A8C9-0451-40B1-B4BB-6BB9A893A3E4}"/>
    <dgm:cxn modelId="{1920A3B0-2AD6-4235-958E-74A785E3B535}" type="presOf" srcId="{29BE3AA7-BEF2-4A6B-9B13-F59BD5D4373A}" destId="{4698817E-CC90-4902-98CD-B2433F3D4139}" srcOrd="1" destOrd="0" presId="urn:microsoft.com/office/officeart/2016/7/layout/RepeatingBendingProcessNew"/>
    <dgm:cxn modelId="{D648F0BC-2CFB-47CC-939B-AEA345FEA4C0}" type="presOf" srcId="{A2E74F1F-F971-4530-A705-9FF4CAD19FBF}" destId="{8F84EE96-4523-4B46-80D7-8926E9C3993F}" srcOrd="0" destOrd="0" presId="urn:microsoft.com/office/officeart/2016/7/layout/RepeatingBendingProcessNew"/>
    <dgm:cxn modelId="{F27890C4-B2C2-4B44-B5DC-1A1FDD6E0A43}" srcId="{84071275-212D-4D5F-A2CF-D558A78C9E3D}" destId="{7C504FDF-9242-4651-AD3B-B81BEC25E022}" srcOrd="3" destOrd="0" parTransId="{6FB02F5B-0677-4209-8C75-C3724123E4C0}" sibTransId="{1095D325-F4CE-478D-918B-C52483830E32}"/>
    <dgm:cxn modelId="{3DF251D4-FE9B-48E7-8A04-B64AD1350FB2}" srcId="{84071275-212D-4D5F-A2CF-D558A78C9E3D}" destId="{79F6D934-D5F5-459F-B7CE-F1CC5CF32759}" srcOrd="6" destOrd="0" parTransId="{5E0D7A83-B6BA-4016-81D1-8EA0BDE6870F}" sibTransId="{DA21B72C-56E1-48BE-B991-8D1667BC2614}"/>
    <dgm:cxn modelId="{099AA0DE-A47C-4C08-B9D9-C242D3EBE603}" srcId="{84071275-212D-4D5F-A2CF-D558A78C9E3D}" destId="{6FCA619C-6AE4-4291-949B-AAD03BE90C8C}" srcOrd="4" destOrd="0" parTransId="{34F737E9-7126-4FA6-96F0-E8FA4CFF37D8}" sibTransId="{AEBEAE7B-DB1A-4AF4-B437-0D6A2767BFDC}"/>
    <dgm:cxn modelId="{88373FE5-01E2-4CD2-971B-3618E1353326}" type="presOf" srcId="{6FCA619C-6AE4-4291-949B-AAD03BE90C8C}" destId="{21996535-50E1-4A0F-B207-CC033B057B7E}" srcOrd="0" destOrd="0" presId="urn:microsoft.com/office/officeart/2016/7/layout/RepeatingBendingProcessNew"/>
    <dgm:cxn modelId="{422B41E8-CA4A-4048-B512-85F9A6CC43F4}" srcId="{84071275-212D-4D5F-A2CF-D558A78C9E3D}" destId="{86619D80-2D44-4432-962E-B5D3BA9596E2}" srcOrd="7" destOrd="0" parTransId="{81865B57-DACE-4970-81EA-EE5DF4AED46A}" sibTransId="{29BE3AA7-BEF2-4A6B-9B13-F59BD5D4373A}"/>
    <dgm:cxn modelId="{315824F1-F7A2-46E5-A959-B9379ADA8C25}" type="presOf" srcId="{DA21B72C-56E1-48BE-B991-8D1667BC2614}" destId="{96F213FE-81AD-4F0B-8675-C38192953A39}" srcOrd="0" destOrd="0" presId="urn:microsoft.com/office/officeart/2016/7/layout/RepeatingBendingProcessNew"/>
    <dgm:cxn modelId="{75F6BCFA-467C-4353-BEBE-7D7377CCD51D}" type="presOf" srcId="{29BE3AA7-BEF2-4A6B-9B13-F59BD5D4373A}" destId="{3A5AB40A-96E1-469D-899B-AA09447DD874}" srcOrd="0" destOrd="0" presId="urn:microsoft.com/office/officeart/2016/7/layout/RepeatingBendingProcessNew"/>
    <dgm:cxn modelId="{591432FC-2FB9-41B8-B4FB-2BA01CD51860}" type="presOf" srcId="{8A36E166-6330-4F11-952A-D2C105650784}" destId="{969FF594-48D8-45A6-B0E3-67B8A1A0826C}" srcOrd="0" destOrd="0" presId="urn:microsoft.com/office/officeart/2016/7/layout/RepeatingBendingProcessNew"/>
    <dgm:cxn modelId="{8E9F60A1-3321-4541-8FA6-785906A4E690}" type="presParOf" srcId="{F15B04AE-BACB-48EE-8722-C54C3809AE9E}" destId="{9342A40E-5648-40AC-A741-552DB043B1E9}" srcOrd="0" destOrd="0" presId="urn:microsoft.com/office/officeart/2016/7/layout/RepeatingBendingProcessNew"/>
    <dgm:cxn modelId="{3E091FC3-F905-424D-B735-CB5A9A088B0B}" type="presParOf" srcId="{F15B04AE-BACB-48EE-8722-C54C3809AE9E}" destId="{1ECAF874-AC3E-4BA9-B575-F7EE9E7E4521}" srcOrd="1" destOrd="0" presId="urn:microsoft.com/office/officeart/2016/7/layout/RepeatingBendingProcessNew"/>
    <dgm:cxn modelId="{85452FC9-E51E-4D86-A371-27195C01157A}" type="presParOf" srcId="{1ECAF874-AC3E-4BA9-B575-F7EE9E7E4521}" destId="{B11FBA1B-C26E-4272-AFE1-4F6482775646}" srcOrd="0" destOrd="0" presId="urn:microsoft.com/office/officeart/2016/7/layout/RepeatingBendingProcessNew"/>
    <dgm:cxn modelId="{79A67ABA-82E1-4D36-8F8B-58564F8D4EA4}" type="presParOf" srcId="{F15B04AE-BACB-48EE-8722-C54C3809AE9E}" destId="{8F84EE96-4523-4B46-80D7-8926E9C3993F}" srcOrd="2" destOrd="0" presId="urn:microsoft.com/office/officeart/2016/7/layout/RepeatingBendingProcessNew"/>
    <dgm:cxn modelId="{9D41B9AD-541B-4DFB-8D0F-C39A3BEE714F}" type="presParOf" srcId="{F15B04AE-BACB-48EE-8722-C54C3809AE9E}" destId="{F23E4EE7-84EA-4ACC-B1E0-DB9A6653F6A8}" srcOrd="3" destOrd="0" presId="urn:microsoft.com/office/officeart/2016/7/layout/RepeatingBendingProcessNew"/>
    <dgm:cxn modelId="{9128DE0D-0EE5-46E2-B212-08750DBCB785}" type="presParOf" srcId="{F23E4EE7-84EA-4ACC-B1E0-DB9A6653F6A8}" destId="{D916B930-64CA-40A7-AC3D-3F5DEE4CAC0D}" srcOrd="0" destOrd="0" presId="urn:microsoft.com/office/officeart/2016/7/layout/RepeatingBendingProcessNew"/>
    <dgm:cxn modelId="{4689BD9A-F7B2-4D58-A752-532945CBD30E}" type="presParOf" srcId="{F15B04AE-BACB-48EE-8722-C54C3809AE9E}" destId="{91903A04-6DA7-42F7-A5E5-5ACD186D8AD1}" srcOrd="4" destOrd="0" presId="urn:microsoft.com/office/officeart/2016/7/layout/RepeatingBendingProcessNew"/>
    <dgm:cxn modelId="{FB34EDC3-7F48-458F-A744-80DCA483F3BF}" type="presParOf" srcId="{F15B04AE-BACB-48EE-8722-C54C3809AE9E}" destId="{969FF594-48D8-45A6-B0E3-67B8A1A0826C}" srcOrd="5" destOrd="0" presId="urn:microsoft.com/office/officeart/2016/7/layout/RepeatingBendingProcessNew"/>
    <dgm:cxn modelId="{C383DFEE-3381-4E53-A9EA-CC9114419EE2}" type="presParOf" srcId="{969FF594-48D8-45A6-B0E3-67B8A1A0826C}" destId="{22029199-6271-439A-83D4-BC64B717DC37}" srcOrd="0" destOrd="0" presId="urn:microsoft.com/office/officeart/2016/7/layout/RepeatingBendingProcessNew"/>
    <dgm:cxn modelId="{5488393B-C5CF-4419-9089-8680604E8EA8}" type="presParOf" srcId="{F15B04AE-BACB-48EE-8722-C54C3809AE9E}" destId="{D5B00BA0-D64B-46B9-ADF0-1CDD6BF68503}" srcOrd="6" destOrd="0" presId="urn:microsoft.com/office/officeart/2016/7/layout/RepeatingBendingProcessNew"/>
    <dgm:cxn modelId="{B97EF9C3-1A36-4205-803C-8FDF5A5B6A2C}" type="presParOf" srcId="{F15B04AE-BACB-48EE-8722-C54C3809AE9E}" destId="{0419F9F5-04F9-4554-B649-BD08E281BE51}" srcOrd="7" destOrd="0" presId="urn:microsoft.com/office/officeart/2016/7/layout/RepeatingBendingProcessNew"/>
    <dgm:cxn modelId="{10E70E93-C059-4622-AA96-B5AB5142BA2F}" type="presParOf" srcId="{0419F9F5-04F9-4554-B649-BD08E281BE51}" destId="{137A9DBA-9B1E-4504-9C96-462BDE8D79DB}" srcOrd="0" destOrd="0" presId="urn:microsoft.com/office/officeart/2016/7/layout/RepeatingBendingProcessNew"/>
    <dgm:cxn modelId="{315946A9-6998-48CE-AD40-720996296204}" type="presParOf" srcId="{F15B04AE-BACB-48EE-8722-C54C3809AE9E}" destId="{21996535-50E1-4A0F-B207-CC033B057B7E}" srcOrd="8" destOrd="0" presId="urn:microsoft.com/office/officeart/2016/7/layout/RepeatingBendingProcessNew"/>
    <dgm:cxn modelId="{5F7526FD-041D-4CF7-A3B4-36BACBD71B17}" type="presParOf" srcId="{F15B04AE-BACB-48EE-8722-C54C3809AE9E}" destId="{49192D71-9691-432A-92A0-4ABAF32E1A4F}" srcOrd="9" destOrd="0" presId="urn:microsoft.com/office/officeart/2016/7/layout/RepeatingBendingProcessNew"/>
    <dgm:cxn modelId="{A54A9999-7BFD-482C-AF35-859E3B44BCAE}" type="presParOf" srcId="{49192D71-9691-432A-92A0-4ABAF32E1A4F}" destId="{0E4834BF-2D43-4C63-95DC-142CBFDEEA18}" srcOrd="0" destOrd="0" presId="urn:microsoft.com/office/officeart/2016/7/layout/RepeatingBendingProcessNew"/>
    <dgm:cxn modelId="{D3E68797-95F8-4CD6-A888-1AFF707A07B5}" type="presParOf" srcId="{F15B04AE-BACB-48EE-8722-C54C3809AE9E}" destId="{56796248-56C0-4E09-8A66-548728BCC14C}" srcOrd="10" destOrd="0" presId="urn:microsoft.com/office/officeart/2016/7/layout/RepeatingBendingProcessNew"/>
    <dgm:cxn modelId="{0F047A9E-891E-450B-AAD2-B161B885C08D}" type="presParOf" srcId="{F15B04AE-BACB-48EE-8722-C54C3809AE9E}" destId="{F478286C-5C0E-4A3E-BC32-F591CFE2F034}" srcOrd="11" destOrd="0" presId="urn:microsoft.com/office/officeart/2016/7/layout/RepeatingBendingProcessNew"/>
    <dgm:cxn modelId="{B36D3852-5D33-4CAA-9539-82012BFE34AB}" type="presParOf" srcId="{F478286C-5C0E-4A3E-BC32-F591CFE2F034}" destId="{0528821F-25CB-4187-A35D-44523B5F4314}" srcOrd="0" destOrd="0" presId="urn:microsoft.com/office/officeart/2016/7/layout/RepeatingBendingProcessNew"/>
    <dgm:cxn modelId="{05099B0A-5373-4EE7-BB16-C86FBA63FDA5}" type="presParOf" srcId="{F15B04AE-BACB-48EE-8722-C54C3809AE9E}" destId="{AA4B7F43-C3EB-49CF-8651-52C88AC8DF52}" srcOrd="12" destOrd="0" presId="urn:microsoft.com/office/officeart/2016/7/layout/RepeatingBendingProcessNew"/>
    <dgm:cxn modelId="{7652250F-5628-4EEA-B279-9C326935D629}" type="presParOf" srcId="{F15B04AE-BACB-48EE-8722-C54C3809AE9E}" destId="{96F213FE-81AD-4F0B-8675-C38192953A39}" srcOrd="13" destOrd="0" presId="urn:microsoft.com/office/officeart/2016/7/layout/RepeatingBendingProcessNew"/>
    <dgm:cxn modelId="{02158E42-17C2-4B69-9EBC-7E60DBA5D3A4}" type="presParOf" srcId="{96F213FE-81AD-4F0B-8675-C38192953A39}" destId="{0D1FF3C7-0757-4131-93E4-5FC2F46AFBD0}" srcOrd="0" destOrd="0" presId="urn:microsoft.com/office/officeart/2016/7/layout/RepeatingBendingProcessNew"/>
    <dgm:cxn modelId="{A8008C16-3B3A-4413-8C0B-5EC12691BDAD}" type="presParOf" srcId="{F15B04AE-BACB-48EE-8722-C54C3809AE9E}" destId="{008349CB-1CBE-4975-BFD6-AC0E05B8A17C}" srcOrd="14" destOrd="0" presId="urn:microsoft.com/office/officeart/2016/7/layout/RepeatingBendingProcessNew"/>
    <dgm:cxn modelId="{2DEBFBBC-78A8-4A0B-9195-BF983BE27D24}" type="presParOf" srcId="{F15B04AE-BACB-48EE-8722-C54C3809AE9E}" destId="{3A5AB40A-96E1-469D-899B-AA09447DD874}" srcOrd="15" destOrd="0" presId="urn:microsoft.com/office/officeart/2016/7/layout/RepeatingBendingProcessNew"/>
    <dgm:cxn modelId="{1A423633-D3D5-48F0-B068-249C7F550ABA}" type="presParOf" srcId="{3A5AB40A-96E1-469D-899B-AA09447DD874}" destId="{4698817E-CC90-4902-98CD-B2433F3D4139}" srcOrd="0" destOrd="0" presId="urn:microsoft.com/office/officeart/2016/7/layout/RepeatingBendingProcessNew"/>
    <dgm:cxn modelId="{308B7B12-B88A-487D-9F68-74832A7AA239}" type="presParOf" srcId="{F15B04AE-BACB-48EE-8722-C54C3809AE9E}" destId="{FBD64577-245B-4C10-9AC6-9E16AB2354C2}"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226D1-2386-4A40-946C-DC9BF26BEB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9E6045-B6ED-4099-9D0F-9163AB6C069A}">
      <dgm:prSet/>
      <dgm:spPr/>
      <dgm:t>
        <a:bodyPr/>
        <a:lstStyle/>
        <a:p>
          <a:r>
            <a:rPr lang="en-US" b="1"/>
            <a:t>Importance of Ontologies in Medicine</a:t>
          </a:r>
          <a:endParaRPr lang="en-US"/>
        </a:p>
      </dgm:t>
    </dgm:pt>
    <dgm:pt modelId="{190F25FA-7179-4F35-9BC9-FC01859FCB8A}" type="parTrans" cxnId="{DA6CA470-7A53-465C-849C-2B7BFDBACEE5}">
      <dgm:prSet/>
      <dgm:spPr/>
      <dgm:t>
        <a:bodyPr/>
        <a:lstStyle/>
        <a:p>
          <a:endParaRPr lang="en-US"/>
        </a:p>
      </dgm:t>
    </dgm:pt>
    <dgm:pt modelId="{09115ADE-5E84-44AE-9072-835031E237A3}" type="sibTrans" cxnId="{DA6CA470-7A53-465C-849C-2B7BFDBACEE5}">
      <dgm:prSet/>
      <dgm:spPr/>
      <dgm:t>
        <a:bodyPr/>
        <a:lstStyle/>
        <a:p>
          <a:endParaRPr lang="en-US"/>
        </a:p>
      </dgm:t>
    </dgm:pt>
    <dgm:pt modelId="{68D29454-C7A0-4A5C-94E7-7CB969107117}">
      <dgm:prSet/>
      <dgm:spPr/>
      <dgm:t>
        <a:bodyPr/>
        <a:lstStyle/>
        <a:p>
          <a:r>
            <a:rPr lang="en-US" b="1"/>
            <a:t>Data Integration</a:t>
          </a:r>
          <a:r>
            <a:rPr lang="en-US"/>
            <a:t>: Ontologies enable the integration of disparate datasets, allowing diverse health records, research databases, and clinical data to work together.</a:t>
          </a:r>
        </a:p>
      </dgm:t>
    </dgm:pt>
    <dgm:pt modelId="{492E1FB3-5AA0-4D5B-89FB-EC0E8A3ECE15}" type="parTrans" cxnId="{3EE2A448-A907-4426-B436-EA339F168EDE}">
      <dgm:prSet/>
      <dgm:spPr/>
      <dgm:t>
        <a:bodyPr/>
        <a:lstStyle/>
        <a:p>
          <a:endParaRPr lang="en-US"/>
        </a:p>
      </dgm:t>
    </dgm:pt>
    <dgm:pt modelId="{02F50C73-5759-4D7A-9080-31EF46B80159}" type="sibTrans" cxnId="{3EE2A448-A907-4426-B436-EA339F168EDE}">
      <dgm:prSet/>
      <dgm:spPr/>
      <dgm:t>
        <a:bodyPr/>
        <a:lstStyle/>
        <a:p>
          <a:endParaRPr lang="en-US"/>
        </a:p>
      </dgm:t>
    </dgm:pt>
    <dgm:pt modelId="{7CBB4E97-EB77-4C3A-B63F-5D8C82708349}">
      <dgm:prSet/>
      <dgm:spPr/>
      <dgm:t>
        <a:bodyPr/>
        <a:lstStyle/>
        <a:p>
          <a:r>
            <a:rPr lang="en-US" b="1" dirty="0"/>
            <a:t>Standardization</a:t>
          </a:r>
          <a:r>
            <a:rPr lang="en-US" dirty="0"/>
            <a:t>: They provide standardized terminology across different medical disciplines and regions.</a:t>
          </a:r>
        </a:p>
      </dgm:t>
    </dgm:pt>
    <dgm:pt modelId="{7318D2A3-E26B-42B0-B4B7-8CAE18066F00}" type="parTrans" cxnId="{CCCD1B11-0DAD-4681-BE8A-0D85F43A3F37}">
      <dgm:prSet/>
      <dgm:spPr/>
      <dgm:t>
        <a:bodyPr/>
        <a:lstStyle/>
        <a:p>
          <a:endParaRPr lang="en-US"/>
        </a:p>
      </dgm:t>
    </dgm:pt>
    <dgm:pt modelId="{6C12B00F-4F4C-463F-BD2D-6E917E6FD069}" type="sibTrans" cxnId="{CCCD1B11-0DAD-4681-BE8A-0D85F43A3F37}">
      <dgm:prSet/>
      <dgm:spPr/>
      <dgm:t>
        <a:bodyPr/>
        <a:lstStyle/>
        <a:p>
          <a:endParaRPr lang="en-US"/>
        </a:p>
      </dgm:t>
    </dgm:pt>
    <dgm:pt modelId="{B05952C0-5428-4C44-8A43-C7A446F5CB99}">
      <dgm:prSet/>
      <dgm:spPr/>
      <dgm:t>
        <a:bodyPr/>
        <a:lstStyle/>
        <a:p>
          <a:r>
            <a:rPr lang="en-US" b="1" dirty="0"/>
            <a:t>Interoperability</a:t>
          </a:r>
          <a:r>
            <a:rPr lang="en-US" dirty="0"/>
            <a:t>: Support for data exchange between different healthcare information systems, improving the efficiency of diagnosis and treatment.</a:t>
          </a:r>
        </a:p>
      </dgm:t>
    </dgm:pt>
    <dgm:pt modelId="{909ECDDE-1151-43A7-8F72-A0180D0C4B19}" type="parTrans" cxnId="{75978392-C7A5-4A86-B22E-4BBBED852B44}">
      <dgm:prSet/>
      <dgm:spPr/>
      <dgm:t>
        <a:bodyPr/>
        <a:lstStyle/>
        <a:p>
          <a:endParaRPr lang="en-US"/>
        </a:p>
      </dgm:t>
    </dgm:pt>
    <dgm:pt modelId="{BCCD1BA8-9020-4D33-A1D1-4670A532A5A1}" type="sibTrans" cxnId="{75978392-C7A5-4A86-B22E-4BBBED852B44}">
      <dgm:prSet/>
      <dgm:spPr/>
      <dgm:t>
        <a:bodyPr/>
        <a:lstStyle/>
        <a:p>
          <a:endParaRPr lang="en-US"/>
        </a:p>
      </dgm:t>
    </dgm:pt>
    <dgm:pt modelId="{E27AD893-EB07-4E82-A7D4-3300C18EC2B5}" type="pres">
      <dgm:prSet presAssocID="{BD5226D1-2386-4A40-946C-DC9BF26BEBCE}" presName="linear" presStyleCnt="0">
        <dgm:presLayoutVars>
          <dgm:animLvl val="lvl"/>
          <dgm:resizeHandles val="exact"/>
        </dgm:presLayoutVars>
      </dgm:prSet>
      <dgm:spPr/>
    </dgm:pt>
    <dgm:pt modelId="{3359B49F-2D21-43E9-8A8F-911407C27A93}" type="pres">
      <dgm:prSet presAssocID="{A39E6045-B6ED-4099-9D0F-9163AB6C069A}" presName="parentText" presStyleLbl="node1" presStyleIdx="0" presStyleCnt="4" custLinFactY="-41919" custLinFactNeighborX="136" custLinFactNeighborY="-100000">
        <dgm:presLayoutVars>
          <dgm:chMax val="0"/>
          <dgm:bulletEnabled val="1"/>
        </dgm:presLayoutVars>
      </dgm:prSet>
      <dgm:spPr/>
    </dgm:pt>
    <dgm:pt modelId="{4B716607-EF1C-4217-9663-48C5AA397629}" type="pres">
      <dgm:prSet presAssocID="{09115ADE-5E84-44AE-9072-835031E237A3}" presName="spacer" presStyleCnt="0"/>
      <dgm:spPr/>
    </dgm:pt>
    <dgm:pt modelId="{EDF099A7-AD76-4791-AB20-3EDD467EADFB}" type="pres">
      <dgm:prSet presAssocID="{68D29454-C7A0-4A5C-94E7-7CB969107117}" presName="parentText" presStyleLbl="node1" presStyleIdx="1" presStyleCnt="4">
        <dgm:presLayoutVars>
          <dgm:chMax val="0"/>
          <dgm:bulletEnabled val="1"/>
        </dgm:presLayoutVars>
      </dgm:prSet>
      <dgm:spPr/>
    </dgm:pt>
    <dgm:pt modelId="{5294EAE0-D60A-4A42-BE91-CF1EB45FE7F3}" type="pres">
      <dgm:prSet presAssocID="{02F50C73-5759-4D7A-9080-31EF46B80159}" presName="spacer" presStyleCnt="0"/>
      <dgm:spPr/>
    </dgm:pt>
    <dgm:pt modelId="{3E15C72B-DC6B-48A9-872B-FDC7BDEE8C93}" type="pres">
      <dgm:prSet presAssocID="{7CBB4E97-EB77-4C3A-B63F-5D8C82708349}" presName="parentText" presStyleLbl="node1" presStyleIdx="2" presStyleCnt="4" custLinFactY="20453" custLinFactNeighborX="136" custLinFactNeighborY="100000">
        <dgm:presLayoutVars>
          <dgm:chMax val="0"/>
          <dgm:bulletEnabled val="1"/>
        </dgm:presLayoutVars>
      </dgm:prSet>
      <dgm:spPr/>
    </dgm:pt>
    <dgm:pt modelId="{BFA0A4FE-4914-46B4-8316-870F584C5FDC}" type="pres">
      <dgm:prSet presAssocID="{6C12B00F-4F4C-463F-BD2D-6E917E6FD069}" presName="spacer" presStyleCnt="0"/>
      <dgm:spPr/>
    </dgm:pt>
    <dgm:pt modelId="{CC87CA01-5DAA-4CDA-A06A-DB29E10B1A57}" type="pres">
      <dgm:prSet presAssocID="{B05952C0-5428-4C44-8A43-C7A446F5CB99}" presName="parentText" presStyleLbl="node1" presStyleIdx="3" presStyleCnt="4" custLinFactY="54604" custLinFactNeighborX="731" custLinFactNeighborY="100000">
        <dgm:presLayoutVars>
          <dgm:chMax val="0"/>
          <dgm:bulletEnabled val="1"/>
        </dgm:presLayoutVars>
      </dgm:prSet>
      <dgm:spPr/>
    </dgm:pt>
  </dgm:ptLst>
  <dgm:cxnLst>
    <dgm:cxn modelId="{47198F0E-9E81-42A5-B264-A780E4D392AF}" type="presOf" srcId="{B05952C0-5428-4C44-8A43-C7A446F5CB99}" destId="{CC87CA01-5DAA-4CDA-A06A-DB29E10B1A57}" srcOrd="0" destOrd="0" presId="urn:microsoft.com/office/officeart/2005/8/layout/vList2"/>
    <dgm:cxn modelId="{CCCD1B11-0DAD-4681-BE8A-0D85F43A3F37}" srcId="{BD5226D1-2386-4A40-946C-DC9BF26BEBCE}" destId="{7CBB4E97-EB77-4C3A-B63F-5D8C82708349}" srcOrd="2" destOrd="0" parTransId="{7318D2A3-E26B-42B0-B4B7-8CAE18066F00}" sibTransId="{6C12B00F-4F4C-463F-BD2D-6E917E6FD069}"/>
    <dgm:cxn modelId="{3EE2A448-A907-4426-B436-EA339F168EDE}" srcId="{BD5226D1-2386-4A40-946C-DC9BF26BEBCE}" destId="{68D29454-C7A0-4A5C-94E7-7CB969107117}" srcOrd="1" destOrd="0" parTransId="{492E1FB3-5AA0-4D5B-89FB-EC0E8A3ECE15}" sibTransId="{02F50C73-5759-4D7A-9080-31EF46B80159}"/>
    <dgm:cxn modelId="{34E8A06A-F2EB-4DAE-B8F3-9E5A08FADA71}" type="presOf" srcId="{BD5226D1-2386-4A40-946C-DC9BF26BEBCE}" destId="{E27AD893-EB07-4E82-A7D4-3300C18EC2B5}" srcOrd="0" destOrd="0" presId="urn:microsoft.com/office/officeart/2005/8/layout/vList2"/>
    <dgm:cxn modelId="{DA6CA470-7A53-465C-849C-2B7BFDBACEE5}" srcId="{BD5226D1-2386-4A40-946C-DC9BF26BEBCE}" destId="{A39E6045-B6ED-4099-9D0F-9163AB6C069A}" srcOrd="0" destOrd="0" parTransId="{190F25FA-7179-4F35-9BC9-FC01859FCB8A}" sibTransId="{09115ADE-5E84-44AE-9072-835031E237A3}"/>
    <dgm:cxn modelId="{B779E187-286E-4E94-AB11-9290A051A039}" type="presOf" srcId="{68D29454-C7A0-4A5C-94E7-7CB969107117}" destId="{EDF099A7-AD76-4791-AB20-3EDD467EADFB}" srcOrd="0" destOrd="0" presId="urn:microsoft.com/office/officeart/2005/8/layout/vList2"/>
    <dgm:cxn modelId="{75978392-C7A5-4A86-B22E-4BBBED852B44}" srcId="{BD5226D1-2386-4A40-946C-DC9BF26BEBCE}" destId="{B05952C0-5428-4C44-8A43-C7A446F5CB99}" srcOrd="3" destOrd="0" parTransId="{909ECDDE-1151-43A7-8F72-A0180D0C4B19}" sibTransId="{BCCD1BA8-9020-4D33-A1D1-4670A532A5A1}"/>
    <dgm:cxn modelId="{678024A8-AED5-4632-9CB3-921AF6B169B3}" type="presOf" srcId="{A39E6045-B6ED-4099-9D0F-9163AB6C069A}" destId="{3359B49F-2D21-43E9-8A8F-911407C27A93}" srcOrd="0" destOrd="0" presId="urn:microsoft.com/office/officeart/2005/8/layout/vList2"/>
    <dgm:cxn modelId="{26BBDACF-0DF2-40D7-84EA-158A31286711}" type="presOf" srcId="{7CBB4E97-EB77-4C3A-B63F-5D8C82708349}" destId="{3E15C72B-DC6B-48A9-872B-FDC7BDEE8C93}" srcOrd="0" destOrd="0" presId="urn:microsoft.com/office/officeart/2005/8/layout/vList2"/>
    <dgm:cxn modelId="{1255AC91-3436-478A-AB8C-0F3BFE96A91D}" type="presParOf" srcId="{E27AD893-EB07-4E82-A7D4-3300C18EC2B5}" destId="{3359B49F-2D21-43E9-8A8F-911407C27A93}" srcOrd="0" destOrd="0" presId="urn:microsoft.com/office/officeart/2005/8/layout/vList2"/>
    <dgm:cxn modelId="{BD34AA0E-F40E-4C2F-A532-BBAF3CBA8360}" type="presParOf" srcId="{E27AD893-EB07-4E82-A7D4-3300C18EC2B5}" destId="{4B716607-EF1C-4217-9663-48C5AA397629}" srcOrd="1" destOrd="0" presId="urn:microsoft.com/office/officeart/2005/8/layout/vList2"/>
    <dgm:cxn modelId="{99B3E6BB-BCC4-4970-8D68-F18F287BE8F5}" type="presParOf" srcId="{E27AD893-EB07-4E82-A7D4-3300C18EC2B5}" destId="{EDF099A7-AD76-4791-AB20-3EDD467EADFB}" srcOrd="2" destOrd="0" presId="urn:microsoft.com/office/officeart/2005/8/layout/vList2"/>
    <dgm:cxn modelId="{40FD808E-DBA0-41E2-9763-97D6D9DE51E8}" type="presParOf" srcId="{E27AD893-EB07-4E82-A7D4-3300C18EC2B5}" destId="{5294EAE0-D60A-4A42-BE91-CF1EB45FE7F3}" srcOrd="3" destOrd="0" presId="urn:microsoft.com/office/officeart/2005/8/layout/vList2"/>
    <dgm:cxn modelId="{7CEA31BD-9BFA-4494-A46E-839D402B6D9E}" type="presParOf" srcId="{E27AD893-EB07-4E82-A7D4-3300C18EC2B5}" destId="{3E15C72B-DC6B-48A9-872B-FDC7BDEE8C93}" srcOrd="4" destOrd="0" presId="urn:microsoft.com/office/officeart/2005/8/layout/vList2"/>
    <dgm:cxn modelId="{8242BDB2-7AF1-4A7B-8419-896BF9277C22}" type="presParOf" srcId="{E27AD893-EB07-4E82-A7D4-3300C18EC2B5}" destId="{BFA0A4FE-4914-46B4-8316-870F584C5FDC}" srcOrd="5" destOrd="0" presId="urn:microsoft.com/office/officeart/2005/8/layout/vList2"/>
    <dgm:cxn modelId="{296EA4B2-27DF-4D14-95C5-7814809B8E69}" type="presParOf" srcId="{E27AD893-EB07-4E82-A7D4-3300C18EC2B5}" destId="{CC87CA01-5DAA-4CDA-A06A-DB29E10B1A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D5EF6-6CAB-4F50-8677-D7786A52E7E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AD7DCBF-4120-4DD9-B231-37622132A9D0}">
      <dgm:prSet/>
      <dgm:spPr/>
      <dgm:t>
        <a:bodyPr/>
        <a:lstStyle/>
        <a:p>
          <a:r>
            <a:rPr lang="en-US"/>
            <a:t>• UMLS (Unified Medical Language System) is developed by the U.S. National Library of Medicine (NLM).</a:t>
          </a:r>
        </a:p>
      </dgm:t>
    </dgm:pt>
    <dgm:pt modelId="{4E67FF02-DB55-4058-95AE-588D9089CDB2}" type="parTrans" cxnId="{9F8DAF9C-A798-40FD-9CCA-1F2D74B08BF9}">
      <dgm:prSet/>
      <dgm:spPr/>
      <dgm:t>
        <a:bodyPr/>
        <a:lstStyle/>
        <a:p>
          <a:endParaRPr lang="en-US"/>
        </a:p>
      </dgm:t>
    </dgm:pt>
    <dgm:pt modelId="{C639DCED-2581-42D7-BF8E-E9B37194AA17}" type="sibTrans" cxnId="{9F8DAF9C-A798-40FD-9CCA-1F2D74B08BF9}">
      <dgm:prSet/>
      <dgm:spPr/>
      <dgm:t>
        <a:bodyPr/>
        <a:lstStyle/>
        <a:p>
          <a:endParaRPr lang="en-US"/>
        </a:p>
      </dgm:t>
    </dgm:pt>
    <dgm:pt modelId="{D7B3CA4C-49D6-4F3E-ABFB-B5AE6A4CA840}">
      <dgm:prSet/>
      <dgm:spPr/>
      <dgm:t>
        <a:bodyPr/>
        <a:lstStyle/>
        <a:p>
          <a:r>
            <a:rPr lang="en-US"/>
            <a:t>• Facilitates interoperability between health information systems.</a:t>
          </a:r>
        </a:p>
      </dgm:t>
    </dgm:pt>
    <dgm:pt modelId="{10515F2E-AFBE-41AA-8DCA-31AE2E324AEE}" type="parTrans" cxnId="{91B70B70-DD51-47A6-BDC6-77AE3A999ACD}">
      <dgm:prSet/>
      <dgm:spPr/>
      <dgm:t>
        <a:bodyPr/>
        <a:lstStyle/>
        <a:p>
          <a:endParaRPr lang="en-US"/>
        </a:p>
      </dgm:t>
    </dgm:pt>
    <dgm:pt modelId="{15C9BF15-B75A-4C85-B404-3167816D20F0}" type="sibTrans" cxnId="{91B70B70-DD51-47A6-BDC6-77AE3A999ACD}">
      <dgm:prSet/>
      <dgm:spPr/>
      <dgm:t>
        <a:bodyPr/>
        <a:lstStyle/>
        <a:p>
          <a:endParaRPr lang="en-US"/>
        </a:p>
      </dgm:t>
    </dgm:pt>
    <dgm:pt modelId="{CB0EA850-A98A-47BA-AF07-AFF3B92E34F6}">
      <dgm:prSet/>
      <dgm:spPr/>
      <dgm:t>
        <a:bodyPr/>
        <a:lstStyle/>
        <a:p>
          <a:r>
            <a:rPr lang="en-US"/>
            <a:t>• Provides a common framework for organizing and understanding biomedical terms.</a:t>
          </a:r>
        </a:p>
      </dgm:t>
    </dgm:pt>
    <dgm:pt modelId="{B71D527F-49BB-4683-A1F1-C130AF40148F}" type="parTrans" cxnId="{4F963114-870A-4891-B709-E08CAC60CEFB}">
      <dgm:prSet/>
      <dgm:spPr/>
      <dgm:t>
        <a:bodyPr/>
        <a:lstStyle/>
        <a:p>
          <a:endParaRPr lang="en-US"/>
        </a:p>
      </dgm:t>
    </dgm:pt>
    <dgm:pt modelId="{C7263BE8-91A0-47C7-9746-DF366E3E370D}" type="sibTrans" cxnId="{4F963114-870A-4891-B709-E08CAC60CEFB}">
      <dgm:prSet/>
      <dgm:spPr/>
      <dgm:t>
        <a:bodyPr/>
        <a:lstStyle/>
        <a:p>
          <a:endParaRPr lang="en-US"/>
        </a:p>
      </dgm:t>
    </dgm:pt>
    <dgm:pt modelId="{F38005D9-5563-4374-8F90-657AFF160B52}" type="pres">
      <dgm:prSet presAssocID="{4CED5EF6-6CAB-4F50-8677-D7786A52E7EC}" presName="hierChild1" presStyleCnt="0">
        <dgm:presLayoutVars>
          <dgm:chPref val="1"/>
          <dgm:dir/>
          <dgm:animOne val="branch"/>
          <dgm:animLvl val="lvl"/>
          <dgm:resizeHandles/>
        </dgm:presLayoutVars>
      </dgm:prSet>
      <dgm:spPr/>
    </dgm:pt>
    <dgm:pt modelId="{C4D24281-2F6F-4B8D-9136-E36FB3949CB5}" type="pres">
      <dgm:prSet presAssocID="{CAD7DCBF-4120-4DD9-B231-37622132A9D0}" presName="hierRoot1" presStyleCnt="0"/>
      <dgm:spPr/>
    </dgm:pt>
    <dgm:pt modelId="{0C28013F-AF56-4923-8CFE-B5AD787A0713}" type="pres">
      <dgm:prSet presAssocID="{CAD7DCBF-4120-4DD9-B231-37622132A9D0}" presName="composite" presStyleCnt="0"/>
      <dgm:spPr/>
    </dgm:pt>
    <dgm:pt modelId="{F1E9CD42-A794-403A-8633-3E18AB48192A}" type="pres">
      <dgm:prSet presAssocID="{CAD7DCBF-4120-4DD9-B231-37622132A9D0}" presName="background" presStyleLbl="node0" presStyleIdx="0" presStyleCnt="3"/>
      <dgm:spPr/>
    </dgm:pt>
    <dgm:pt modelId="{4127CBF8-6304-40CF-B1B1-463E6C36E10A}" type="pres">
      <dgm:prSet presAssocID="{CAD7DCBF-4120-4DD9-B231-37622132A9D0}" presName="text" presStyleLbl="fgAcc0" presStyleIdx="0" presStyleCnt="3">
        <dgm:presLayoutVars>
          <dgm:chPref val="3"/>
        </dgm:presLayoutVars>
      </dgm:prSet>
      <dgm:spPr/>
    </dgm:pt>
    <dgm:pt modelId="{35CA8CBC-0056-4952-831D-E98766C71635}" type="pres">
      <dgm:prSet presAssocID="{CAD7DCBF-4120-4DD9-B231-37622132A9D0}" presName="hierChild2" presStyleCnt="0"/>
      <dgm:spPr/>
    </dgm:pt>
    <dgm:pt modelId="{92508A22-AE44-4A03-B741-9C03D0A373E0}" type="pres">
      <dgm:prSet presAssocID="{D7B3CA4C-49D6-4F3E-ABFB-B5AE6A4CA840}" presName="hierRoot1" presStyleCnt="0"/>
      <dgm:spPr/>
    </dgm:pt>
    <dgm:pt modelId="{01011C9E-21F5-4B09-BCA7-6BBF3C65D514}" type="pres">
      <dgm:prSet presAssocID="{D7B3CA4C-49D6-4F3E-ABFB-B5AE6A4CA840}" presName="composite" presStyleCnt="0"/>
      <dgm:spPr/>
    </dgm:pt>
    <dgm:pt modelId="{34AFF3FB-26FE-403B-AFDD-B9E5C74F9C4C}" type="pres">
      <dgm:prSet presAssocID="{D7B3CA4C-49D6-4F3E-ABFB-B5AE6A4CA840}" presName="background" presStyleLbl="node0" presStyleIdx="1" presStyleCnt="3"/>
      <dgm:spPr/>
    </dgm:pt>
    <dgm:pt modelId="{263F1381-1FA0-45DA-A674-3EC19C0B8240}" type="pres">
      <dgm:prSet presAssocID="{D7B3CA4C-49D6-4F3E-ABFB-B5AE6A4CA840}" presName="text" presStyleLbl="fgAcc0" presStyleIdx="1" presStyleCnt="3">
        <dgm:presLayoutVars>
          <dgm:chPref val="3"/>
        </dgm:presLayoutVars>
      </dgm:prSet>
      <dgm:spPr/>
    </dgm:pt>
    <dgm:pt modelId="{BEEEFBBB-ED73-4D97-87D9-AB218060CA9A}" type="pres">
      <dgm:prSet presAssocID="{D7B3CA4C-49D6-4F3E-ABFB-B5AE6A4CA840}" presName="hierChild2" presStyleCnt="0"/>
      <dgm:spPr/>
    </dgm:pt>
    <dgm:pt modelId="{31FF0E02-9E4F-49CF-B72C-27B23085E05E}" type="pres">
      <dgm:prSet presAssocID="{CB0EA850-A98A-47BA-AF07-AFF3B92E34F6}" presName="hierRoot1" presStyleCnt="0"/>
      <dgm:spPr/>
    </dgm:pt>
    <dgm:pt modelId="{C5733725-613C-483A-84FB-426C071FC08C}" type="pres">
      <dgm:prSet presAssocID="{CB0EA850-A98A-47BA-AF07-AFF3B92E34F6}" presName="composite" presStyleCnt="0"/>
      <dgm:spPr/>
    </dgm:pt>
    <dgm:pt modelId="{955C4761-F22B-4EAD-BEBB-DB1F1D7C43CC}" type="pres">
      <dgm:prSet presAssocID="{CB0EA850-A98A-47BA-AF07-AFF3B92E34F6}" presName="background" presStyleLbl="node0" presStyleIdx="2" presStyleCnt="3"/>
      <dgm:spPr/>
    </dgm:pt>
    <dgm:pt modelId="{7A3DF9A9-FF02-46FB-80DA-9F02C2C98A22}" type="pres">
      <dgm:prSet presAssocID="{CB0EA850-A98A-47BA-AF07-AFF3B92E34F6}" presName="text" presStyleLbl="fgAcc0" presStyleIdx="2" presStyleCnt="3">
        <dgm:presLayoutVars>
          <dgm:chPref val="3"/>
        </dgm:presLayoutVars>
      </dgm:prSet>
      <dgm:spPr/>
    </dgm:pt>
    <dgm:pt modelId="{2E3CF6E7-4427-4C55-8584-C58648885CE4}" type="pres">
      <dgm:prSet presAssocID="{CB0EA850-A98A-47BA-AF07-AFF3B92E34F6}" presName="hierChild2" presStyleCnt="0"/>
      <dgm:spPr/>
    </dgm:pt>
  </dgm:ptLst>
  <dgm:cxnLst>
    <dgm:cxn modelId="{4F963114-870A-4891-B709-E08CAC60CEFB}" srcId="{4CED5EF6-6CAB-4F50-8677-D7786A52E7EC}" destId="{CB0EA850-A98A-47BA-AF07-AFF3B92E34F6}" srcOrd="2" destOrd="0" parTransId="{B71D527F-49BB-4683-A1F1-C130AF40148F}" sibTransId="{C7263BE8-91A0-47C7-9746-DF366E3E370D}"/>
    <dgm:cxn modelId="{DD843630-8033-45FD-AD54-E6C13CC92643}" type="presOf" srcId="{D7B3CA4C-49D6-4F3E-ABFB-B5AE6A4CA840}" destId="{263F1381-1FA0-45DA-A674-3EC19C0B8240}" srcOrd="0" destOrd="0" presId="urn:microsoft.com/office/officeart/2005/8/layout/hierarchy1"/>
    <dgm:cxn modelId="{63E65D5E-07B6-46CB-9A24-753284516C4A}" type="presOf" srcId="{CAD7DCBF-4120-4DD9-B231-37622132A9D0}" destId="{4127CBF8-6304-40CF-B1B1-463E6C36E10A}" srcOrd="0" destOrd="0" presId="urn:microsoft.com/office/officeart/2005/8/layout/hierarchy1"/>
    <dgm:cxn modelId="{91B70B70-DD51-47A6-BDC6-77AE3A999ACD}" srcId="{4CED5EF6-6CAB-4F50-8677-D7786A52E7EC}" destId="{D7B3CA4C-49D6-4F3E-ABFB-B5AE6A4CA840}" srcOrd="1" destOrd="0" parTransId="{10515F2E-AFBE-41AA-8DCA-31AE2E324AEE}" sibTransId="{15C9BF15-B75A-4C85-B404-3167816D20F0}"/>
    <dgm:cxn modelId="{9F8DAF9C-A798-40FD-9CCA-1F2D74B08BF9}" srcId="{4CED5EF6-6CAB-4F50-8677-D7786A52E7EC}" destId="{CAD7DCBF-4120-4DD9-B231-37622132A9D0}" srcOrd="0" destOrd="0" parTransId="{4E67FF02-DB55-4058-95AE-588D9089CDB2}" sibTransId="{C639DCED-2581-42D7-BF8E-E9B37194AA17}"/>
    <dgm:cxn modelId="{605D20AD-4B0F-4EC3-9BEF-0BF434A4B713}" type="presOf" srcId="{4CED5EF6-6CAB-4F50-8677-D7786A52E7EC}" destId="{F38005D9-5563-4374-8F90-657AFF160B52}" srcOrd="0" destOrd="0" presId="urn:microsoft.com/office/officeart/2005/8/layout/hierarchy1"/>
    <dgm:cxn modelId="{F81E8EC4-A736-4558-B67F-D6F9AEF4F506}" type="presOf" srcId="{CB0EA850-A98A-47BA-AF07-AFF3B92E34F6}" destId="{7A3DF9A9-FF02-46FB-80DA-9F02C2C98A22}" srcOrd="0" destOrd="0" presId="urn:microsoft.com/office/officeart/2005/8/layout/hierarchy1"/>
    <dgm:cxn modelId="{CA97690D-0523-4043-9A8D-CAC85BE35883}" type="presParOf" srcId="{F38005D9-5563-4374-8F90-657AFF160B52}" destId="{C4D24281-2F6F-4B8D-9136-E36FB3949CB5}" srcOrd="0" destOrd="0" presId="urn:microsoft.com/office/officeart/2005/8/layout/hierarchy1"/>
    <dgm:cxn modelId="{410E3CF3-581A-49CE-9390-27102FED3F59}" type="presParOf" srcId="{C4D24281-2F6F-4B8D-9136-E36FB3949CB5}" destId="{0C28013F-AF56-4923-8CFE-B5AD787A0713}" srcOrd="0" destOrd="0" presId="urn:microsoft.com/office/officeart/2005/8/layout/hierarchy1"/>
    <dgm:cxn modelId="{280106DF-13AC-4945-B668-3DFF4A66D60B}" type="presParOf" srcId="{0C28013F-AF56-4923-8CFE-B5AD787A0713}" destId="{F1E9CD42-A794-403A-8633-3E18AB48192A}" srcOrd="0" destOrd="0" presId="urn:microsoft.com/office/officeart/2005/8/layout/hierarchy1"/>
    <dgm:cxn modelId="{343032C1-B02B-4D71-86FF-13D865E37281}" type="presParOf" srcId="{0C28013F-AF56-4923-8CFE-B5AD787A0713}" destId="{4127CBF8-6304-40CF-B1B1-463E6C36E10A}" srcOrd="1" destOrd="0" presId="urn:microsoft.com/office/officeart/2005/8/layout/hierarchy1"/>
    <dgm:cxn modelId="{E379DDA1-ECCD-443A-97EC-8C706723EED8}" type="presParOf" srcId="{C4D24281-2F6F-4B8D-9136-E36FB3949CB5}" destId="{35CA8CBC-0056-4952-831D-E98766C71635}" srcOrd="1" destOrd="0" presId="urn:microsoft.com/office/officeart/2005/8/layout/hierarchy1"/>
    <dgm:cxn modelId="{6141773B-BB72-4346-9A6B-816DEBEBF0B9}" type="presParOf" srcId="{F38005D9-5563-4374-8F90-657AFF160B52}" destId="{92508A22-AE44-4A03-B741-9C03D0A373E0}" srcOrd="1" destOrd="0" presId="urn:microsoft.com/office/officeart/2005/8/layout/hierarchy1"/>
    <dgm:cxn modelId="{12B00156-3FEF-4553-9351-42CD379D473B}" type="presParOf" srcId="{92508A22-AE44-4A03-B741-9C03D0A373E0}" destId="{01011C9E-21F5-4B09-BCA7-6BBF3C65D514}" srcOrd="0" destOrd="0" presId="urn:microsoft.com/office/officeart/2005/8/layout/hierarchy1"/>
    <dgm:cxn modelId="{28F4679F-8120-476D-86D3-044D558AA335}" type="presParOf" srcId="{01011C9E-21F5-4B09-BCA7-6BBF3C65D514}" destId="{34AFF3FB-26FE-403B-AFDD-B9E5C74F9C4C}" srcOrd="0" destOrd="0" presId="urn:microsoft.com/office/officeart/2005/8/layout/hierarchy1"/>
    <dgm:cxn modelId="{215CF5B7-4F85-44A1-BAD2-9BE253BB953D}" type="presParOf" srcId="{01011C9E-21F5-4B09-BCA7-6BBF3C65D514}" destId="{263F1381-1FA0-45DA-A674-3EC19C0B8240}" srcOrd="1" destOrd="0" presId="urn:microsoft.com/office/officeart/2005/8/layout/hierarchy1"/>
    <dgm:cxn modelId="{1196CBC0-C063-4140-AE13-513530AC931C}" type="presParOf" srcId="{92508A22-AE44-4A03-B741-9C03D0A373E0}" destId="{BEEEFBBB-ED73-4D97-87D9-AB218060CA9A}" srcOrd="1" destOrd="0" presId="urn:microsoft.com/office/officeart/2005/8/layout/hierarchy1"/>
    <dgm:cxn modelId="{FD668443-87FB-4AC1-85E8-CAEB0EC0A6B8}" type="presParOf" srcId="{F38005D9-5563-4374-8F90-657AFF160B52}" destId="{31FF0E02-9E4F-49CF-B72C-27B23085E05E}" srcOrd="2" destOrd="0" presId="urn:microsoft.com/office/officeart/2005/8/layout/hierarchy1"/>
    <dgm:cxn modelId="{B46738D8-78A4-438B-B0A2-B26980BC48E5}" type="presParOf" srcId="{31FF0E02-9E4F-49CF-B72C-27B23085E05E}" destId="{C5733725-613C-483A-84FB-426C071FC08C}" srcOrd="0" destOrd="0" presId="urn:microsoft.com/office/officeart/2005/8/layout/hierarchy1"/>
    <dgm:cxn modelId="{DE5A7188-5EDB-4975-9086-C9E9C03024F0}" type="presParOf" srcId="{C5733725-613C-483A-84FB-426C071FC08C}" destId="{955C4761-F22B-4EAD-BEBB-DB1F1D7C43CC}" srcOrd="0" destOrd="0" presId="urn:microsoft.com/office/officeart/2005/8/layout/hierarchy1"/>
    <dgm:cxn modelId="{34D73A30-C4BC-4261-BE0D-B2845B4B7651}" type="presParOf" srcId="{C5733725-613C-483A-84FB-426C071FC08C}" destId="{7A3DF9A9-FF02-46FB-80DA-9F02C2C98A22}" srcOrd="1" destOrd="0" presId="urn:microsoft.com/office/officeart/2005/8/layout/hierarchy1"/>
    <dgm:cxn modelId="{A4368319-A3FF-4034-A7B4-E8197366DC5C}" type="presParOf" srcId="{31FF0E02-9E4F-49CF-B72C-27B23085E05E}" destId="{2E3CF6E7-4427-4C55-8584-C58648885C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F874-AC3E-4BA9-B575-F7EE9E7E4521}">
      <dsp:nvSpPr>
        <dsp:cNvPr id="0" name=""/>
        <dsp:cNvSpPr/>
      </dsp:nvSpPr>
      <dsp:spPr>
        <a:xfrm>
          <a:off x="2651421" y="630192"/>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9812" y="673344"/>
        <a:ext cx="25651" cy="5135"/>
      </dsp:txXfrm>
    </dsp:sp>
    <dsp:sp modelId="{9342A40E-5648-40AC-A741-552DB043B1E9}">
      <dsp:nvSpPr>
        <dsp:cNvPr id="0" name=""/>
        <dsp:cNvSpPr/>
      </dsp:nvSpPr>
      <dsp:spPr>
        <a:xfrm>
          <a:off x="422644" y="6739"/>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dirty="0"/>
            <a:t>The definition given by Thomas R. Gruber</a:t>
          </a:r>
        </a:p>
      </dsp:txBody>
      <dsp:txXfrm>
        <a:off x="422644" y="6739"/>
        <a:ext cx="2230577" cy="1338346"/>
      </dsp:txXfrm>
    </dsp:sp>
    <dsp:sp modelId="{F23E4EE7-84EA-4ACC-B1E0-DB9A6653F6A8}">
      <dsp:nvSpPr>
        <dsp:cNvPr id="0" name=""/>
        <dsp:cNvSpPr/>
      </dsp:nvSpPr>
      <dsp:spPr>
        <a:xfrm>
          <a:off x="5395032" y="630192"/>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3422" y="673344"/>
        <a:ext cx="25651" cy="5135"/>
      </dsp:txXfrm>
    </dsp:sp>
    <dsp:sp modelId="{8F84EE96-4523-4B46-80D7-8926E9C3993F}">
      <dsp:nvSpPr>
        <dsp:cNvPr id="0" name=""/>
        <dsp:cNvSpPr/>
      </dsp:nvSpPr>
      <dsp:spPr>
        <a:xfrm>
          <a:off x="3166254" y="6739"/>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a:t>Ontology is: A formal specification of a conceptualization with a focus on knowledge and sharing.</a:t>
          </a:r>
        </a:p>
      </dsp:txBody>
      <dsp:txXfrm>
        <a:off x="3166254" y="6739"/>
        <a:ext cx="2230577" cy="1338346"/>
      </dsp:txXfrm>
    </dsp:sp>
    <dsp:sp modelId="{969FF594-48D8-45A6-B0E3-67B8A1A0826C}">
      <dsp:nvSpPr>
        <dsp:cNvPr id="0" name=""/>
        <dsp:cNvSpPr/>
      </dsp:nvSpPr>
      <dsp:spPr>
        <a:xfrm>
          <a:off x="1537933" y="1343285"/>
          <a:ext cx="5487220" cy="482432"/>
        </a:xfrm>
        <a:custGeom>
          <a:avLst/>
          <a:gdLst/>
          <a:ahLst/>
          <a:cxnLst/>
          <a:rect l="0" t="0" r="0" b="0"/>
          <a:pathLst>
            <a:path>
              <a:moveTo>
                <a:pt x="5487220" y="0"/>
              </a:moveTo>
              <a:lnTo>
                <a:pt x="5487220" y="258316"/>
              </a:lnTo>
              <a:lnTo>
                <a:pt x="0" y="258316"/>
              </a:lnTo>
              <a:lnTo>
                <a:pt x="0" y="48243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3764" y="1581934"/>
        <a:ext cx="275557" cy="5135"/>
      </dsp:txXfrm>
    </dsp:sp>
    <dsp:sp modelId="{91903A04-6DA7-42F7-A5E5-5ACD186D8AD1}">
      <dsp:nvSpPr>
        <dsp:cNvPr id="0" name=""/>
        <dsp:cNvSpPr/>
      </dsp:nvSpPr>
      <dsp:spPr>
        <a:xfrm>
          <a:off x="5909865" y="6739"/>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a:t>Guarino defined ontology as:</a:t>
          </a:r>
        </a:p>
      </dsp:txBody>
      <dsp:txXfrm>
        <a:off x="5909865" y="6739"/>
        <a:ext cx="2230577" cy="1338346"/>
      </dsp:txXfrm>
    </dsp:sp>
    <dsp:sp modelId="{0419F9F5-04F9-4554-B649-BD08E281BE51}">
      <dsp:nvSpPr>
        <dsp:cNvPr id="0" name=""/>
        <dsp:cNvSpPr/>
      </dsp:nvSpPr>
      <dsp:spPr>
        <a:xfrm>
          <a:off x="2651421" y="2481571"/>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9812" y="2524724"/>
        <a:ext cx="25651" cy="5135"/>
      </dsp:txXfrm>
    </dsp:sp>
    <dsp:sp modelId="{D5B00BA0-D64B-46B9-ADF0-1CDD6BF68503}">
      <dsp:nvSpPr>
        <dsp:cNvPr id="0" name=""/>
        <dsp:cNvSpPr/>
      </dsp:nvSpPr>
      <dsp:spPr>
        <a:xfrm>
          <a:off x="422644" y="185811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dirty="0"/>
            <a:t>A set of logical axioms intended to capture the intended meaning of a vocabulary.</a:t>
          </a:r>
        </a:p>
      </dsp:txBody>
      <dsp:txXfrm>
        <a:off x="422644" y="1858118"/>
        <a:ext cx="2230577" cy="1338346"/>
      </dsp:txXfrm>
    </dsp:sp>
    <dsp:sp modelId="{49192D71-9691-432A-92A0-4ABAF32E1A4F}">
      <dsp:nvSpPr>
        <dsp:cNvPr id="0" name=""/>
        <dsp:cNvSpPr/>
      </dsp:nvSpPr>
      <dsp:spPr>
        <a:xfrm>
          <a:off x="5395032" y="2481571"/>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3422" y="2524724"/>
        <a:ext cx="25651" cy="5135"/>
      </dsp:txXfrm>
    </dsp:sp>
    <dsp:sp modelId="{21996535-50E1-4A0F-B207-CC033B057B7E}">
      <dsp:nvSpPr>
        <dsp:cNvPr id="0" name=""/>
        <dsp:cNvSpPr/>
      </dsp:nvSpPr>
      <dsp:spPr>
        <a:xfrm>
          <a:off x="3166254" y="185811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a:t>Sowa's definition:</a:t>
          </a:r>
        </a:p>
      </dsp:txBody>
      <dsp:txXfrm>
        <a:off x="3166254" y="1858118"/>
        <a:ext cx="2230577" cy="1338346"/>
      </dsp:txXfrm>
    </dsp:sp>
    <dsp:sp modelId="{F478286C-5C0E-4A3E-BC32-F591CFE2F034}">
      <dsp:nvSpPr>
        <dsp:cNvPr id="0" name=""/>
        <dsp:cNvSpPr/>
      </dsp:nvSpPr>
      <dsp:spPr>
        <a:xfrm>
          <a:off x="1537933" y="3194665"/>
          <a:ext cx="5487220" cy="482432"/>
        </a:xfrm>
        <a:custGeom>
          <a:avLst/>
          <a:gdLst/>
          <a:ahLst/>
          <a:cxnLst/>
          <a:rect l="0" t="0" r="0" b="0"/>
          <a:pathLst>
            <a:path>
              <a:moveTo>
                <a:pt x="5487220" y="0"/>
              </a:moveTo>
              <a:lnTo>
                <a:pt x="5487220" y="258316"/>
              </a:lnTo>
              <a:lnTo>
                <a:pt x="0" y="258316"/>
              </a:lnTo>
              <a:lnTo>
                <a:pt x="0" y="48243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3764" y="3433314"/>
        <a:ext cx="275557" cy="5135"/>
      </dsp:txXfrm>
    </dsp:sp>
    <dsp:sp modelId="{56796248-56C0-4E09-8A66-548728BCC14C}">
      <dsp:nvSpPr>
        <dsp:cNvPr id="0" name=""/>
        <dsp:cNvSpPr/>
      </dsp:nvSpPr>
      <dsp:spPr>
        <a:xfrm>
          <a:off x="5909865" y="185811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ea typeface="Calibri" panose="020F0502020204030204" pitchFamily="34" charset="0"/>
              <a:cs typeface="Calibri" panose="020F0502020204030204" pitchFamily="34" charset="0"/>
            </a:rPr>
            <a:t>The subject of ontology is the study of the categories to which objects that exist or may exist in some domain of interest belong.</a:t>
          </a:r>
        </a:p>
      </dsp:txBody>
      <dsp:txXfrm>
        <a:off x="5909865" y="1858118"/>
        <a:ext cx="2230577" cy="1338346"/>
      </dsp:txXfrm>
    </dsp:sp>
    <dsp:sp modelId="{96F213FE-81AD-4F0B-8675-C38192953A39}">
      <dsp:nvSpPr>
        <dsp:cNvPr id="0" name=""/>
        <dsp:cNvSpPr/>
      </dsp:nvSpPr>
      <dsp:spPr>
        <a:xfrm>
          <a:off x="2651421" y="4332951"/>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9812" y="4376103"/>
        <a:ext cx="25651" cy="5135"/>
      </dsp:txXfrm>
    </dsp:sp>
    <dsp:sp modelId="{AA4B7F43-C3EB-49CF-8651-52C88AC8DF52}">
      <dsp:nvSpPr>
        <dsp:cNvPr id="0" name=""/>
        <dsp:cNvSpPr/>
      </dsp:nvSpPr>
      <dsp:spPr>
        <a:xfrm>
          <a:off x="422644" y="370949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ea typeface="Calibri" panose="020F0502020204030204" pitchFamily="34" charset="0"/>
              <a:cs typeface="Calibri" panose="020F0502020204030204" pitchFamily="34" charset="0"/>
            </a:rPr>
            <a:t>The result of such a study, called an ontology, is a catalog of the types of things that are assumed to exist in a domain of interest D from the perspective of a language L used for the purpose of discussing that domain.</a:t>
          </a:r>
        </a:p>
      </dsp:txBody>
      <dsp:txXfrm>
        <a:off x="422644" y="3709498"/>
        <a:ext cx="2230577" cy="1338346"/>
      </dsp:txXfrm>
    </dsp:sp>
    <dsp:sp modelId="{3A5AB40A-96E1-469D-899B-AA09447DD874}">
      <dsp:nvSpPr>
        <dsp:cNvPr id="0" name=""/>
        <dsp:cNvSpPr/>
      </dsp:nvSpPr>
      <dsp:spPr>
        <a:xfrm>
          <a:off x="5395032" y="4332951"/>
          <a:ext cx="482432" cy="91440"/>
        </a:xfrm>
        <a:custGeom>
          <a:avLst/>
          <a:gdLst/>
          <a:ahLst/>
          <a:cxnLst/>
          <a:rect l="0" t="0" r="0" b="0"/>
          <a:pathLst>
            <a:path>
              <a:moveTo>
                <a:pt x="0" y="45720"/>
              </a:moveTo>
              <a:lnTo>
                <a:pt x="48243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3422" y="4376103"/>
        <a:ext cx="25651" cy="5135"/>
      </dsp:txXfrm>
    </dsp:sp>
    <dsp:sp modelId="{008349CB-1CBE-4975-BFD6-AC0E05B8A17C}">
      <dsp:nvSpPr>
        <dsp:cNvPr id="0" name=""/>
        <dsp:cNvSpPr/>
      </dsp:nvSpPr>
      <dsp:spPr>
        <a:xfrm>
          <a:off x="3166254" y="370949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a:t>According to Barry Smith:</a:t>
          </a:r>
        </a:p>
      </dsp:txBody>
      <dsp:txXfrm>
        <a:off x="3166254" y="3709498"/>
        <a:ext cx="2230577" cy="1338346"/>
      </dsp:txXfrm>
    </dsp:sp>
    <dsp:sp modelId="{FBD64577-245B-4C10-9AC6-9E16AB2354C2}">
      <dsp:nvSpPr>
        <dsp:cNvPr id="0" name=""/>
        <dsp:cNvSpPr/>
      </dsp:nvSpPr>
      <dsp:spPr>
        <a:xfrm>
          <a:off x="5909865" y="3709498"/>
          <a:ext cx="2230577" cy="1338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300" tIns="114730" rIns="109300" bIns="114730" numCol="1" spcCol="1270" anchor="ctr" anchorCtr="0">
          <a:noAutofit/>
        </a:bodyPr>
        <a:lstStyle/>
        <a:p>
          <a:pPr marL="0" lvl="0" indent="0" algn="ctr" defTabSz="577850">
            <a:lnSpc>
              <a:spcPct val="90000"/>
            </a:lnSpc>
            <a:spcBef>
              <a:spcPct val="0"/>
            </a:spcBef>
            <a:spcAft>
              <a:spcPct val="35000"/>
            </a:spcAft>
            <a:buNone/>
          </a:pPr>
          <a:r>
            <a:rPr lang="en-US" sz="1300" kern="1200"/>
            <a:t>An ontology is, in one approach, a table of categories, with each type of entity assigned to a place in a hierarchical structure.</a:t>
          </a:r>
        </a:p>
      </dsp:txBody>
      <dsp:txXfrm>
        <a:off x="5909865" y="3709498"/>
        <a:ext cx="2230577" cy="1338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9B49F-2D21-43E9-8A8F-911407C27A93}">
      <dsp:nvSpPr>
        <dsp:cNvPr id="0" name=""/>
        <dsp:cNvSpPr/>
      </dsp:nvSpPr>
      <dsp:spPr>
        <a:xfrm>
          <a:off x="0" y="86095"/>
          <a:ext cx="7914042" cy="6787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Importance of Ontologies in Medicine</a:t>
          </a:r>
          <a:endParaRPr lang="en-US" sz="1700" kern="1200"/>
        </a:p>
      </dsp:txBody>
      <dsp:txXfrm>
        <a:off x="33134" y="119229"/>
        <a:ext cx="7847774" cy="612478"/>
      </dsp:txXfrm>
    </dsp:sp>
    <dsp:sp modelId="{EDF099A7-AD76-4791-AB20-3EDD467EADFB}">
      <dsp:nvSpPr>
        <dsp:cNvPr id="0" name=""/>
        <dsp:cNvSpPr/>
      </dsp:nvSpPr>
      <dsp:spPr>
        <a:xfrm>
          <a:off x="0" y="1147285"/>
          <a:ext cx="7914042" cy="6787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Data Integration</a:t>
          </a:r>
          <a:r>
            <a:rPr lang="en-US" sz="1700" kern="1200"/>
            <a:t>: Ontologies enable the integration of disparate datasets, allowing diverse health records, research databases, and clinical data to work together.</a:t>
          </a:r>
        </a:p>
      </dsp:txBody>
      <dsp:txXfrm>
        <a:off x="33134" y="1180419"/>
        <a:ext cx="7847774" cy="612478"/>
      </dsp:txXfrm>
    </dsp:sp>
    <dsp:sp modelId="{3E15C72B-DC6B-48A9-872B-FDC7BDEE8C93}">
      <dsp:nvSpPr>
        <dsp:cNvPr id="0" name=""/>
        <dsp:cNvSpPr/>
      </dsp:nvSpPr>
      <dsp:spPr>
        <a:xfrm>
          <a:off x="0" y="2062775"/>
          <a:ext cx="7914042" cy="6787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Standardization</a:t>
          </a:r>
          <a:r>
            <a:rPr lang="en-US" sz="1700" kern="1200" dirty="0"/>
            <a:t>: They provide standardized terminology across different medical disciplines and regions.</a:t>
          </a:r>
        </a:p>
      </dsp:txBody>
      <dsp:txXfrm>
        <a:off x="33134" y="2095909"/>
        <a:ext cx="7847774" cy="612478"/>
      </dsp:txXfrm>
    </dsp:sp>
    <dsp:sp modelId="{CC87CA01-5DAA-4CDA-A06A-DB29E10B1A57}">
      <dsp:nvSpPr>
        <dsp:cNvPr id="0" name=""/>
        <dsp:cNvSpPr/>
      </dsp:nvSpPr>
      <dsp:spPr>
        <a:xfrm>
          <a:off x="0" y="3022277"/>
          <a:ext cx="7914042" cy="6787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Interoperability</a:t>
          </a:r>
          <a:r>
            <a:rPr lang="en-US" sz="1700" kern="1200" dirty="0"/>
            <a:t>: Support for data exchange between different healthcare information systems, improving the efficiency of diagnosis and treatment.</a:t>
          </a:r>
        </a:p>
      </dsp:txBody>
      <dsp:txXfrm>
        <a:off x="33134" y="3055411"/>
        <a:ext cx="7847774" cy="612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9CD42-A794-403A-8633-3E18AB48192A}">
      <dsp:nvSpPr>
        <dsp:cNvPr id="0" name=""/>
        <dsp:cNvSpPr/>
      </dsp:nvSpPr>
      <dsp:spPr>
        <a:xfrm>
          <a:off x="0" y="794338"/>
          <a:ext cx="2189202" cy="1390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7CBF8-6304-40CF-B1B1-463E6C36E10A}">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UMLS (Unified Medical Language System) is developed by the U.S. National Library of Medicine (NLM).</a:t>
          </a:r>
        </a:p>
      </dsp:txBody>
      <dsp:txXfrm>
        <a:off x="283960" y="1066136"/>
        <a:ext cx="2107770" cy="1308711"/>
      </dsp:txXfrm>
    </dsp:sp>
    <dsp:sp modelId="{34AFF3FB-26FE-403B-AFDD-B9E5C74F9C4C}">
      <dsp:nvSpPr>
        <dsp:cNvPr id="0" name=""/>
        <dsp:cNvSpPr/>
      </dsp:nvSpPr>
      <dsp:spPr>
        <a:xfrm>
          <a:off x="2675691" y="794338"/>
          <a:ext cx="2189202" cy="1390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F1381-1FA0-45DA-A674-3EC19C0B8240}">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Facilitates interoperability between health information systems.</a:t>
          </a:r>
        </a:p>
      </dsp:txBody>
      <dsp:txXfrm>
        <a:off x="2959652" y="1066136"/>
        <a:ext cx="2107770" cy="1308711"/>
      </dsp:txXfrm>
    </dsp:sp>
    <dsp:sp modelId="{955C4761-F22B-4EAD-BEBB-DB1F1D7C43CC}">
      <dsp:nvSpPr>
        <dsp:cNvPr id="0" name=""/>
        <dsp:cNvSpPr/>
      </dsp:nvSpPr>
      <dsp:spPr>
        <a:xfrm>
          <a:off x="5351383" y="794338"/>
          <a:ext cx="2189202" cy="1390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F9A9-FF02-46FB-80DA-9F02C2C98A22}">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Provides a common framework for organizing and understanding biomedical terms.</a:t>
          </a:r>
        </a:p>
      </dsp:txBody>
      <dsp:txXfrm>
        <a:off x="5635343" y="1066136"/>
        <a:ext cx="2107770" cy="130871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A6F6F-84A6-4354-9F16-9045694E676B}" type="datetimeFigureOut">
              <a:rPr lang="en-US" smtClean="0"/>
              <a:t>3/30/2026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C6C7-08E0-4B39-A40D-53D38B0D1AE4}" type="slidenum">
              <a:rPr lang="en-US" smtClean="0"/>
              <a:t>‹#›</a:t>
            </a:fld>
            <a:endParaRPr lang="en-US"/>
          </a:p>
        </p:txBody>
      </p:sp>
    </p:spTree>
    <p:extLst>
      <p:ext uri="{BB962C8B-B14F-4D97-AF65-F5344CB8AC3E}">
        <p14:creationId xmlns:p14="http://schemas.microsoft.com/office/powerpoint/2010/main" val="227541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ir.niehs.nih.gov/microarray/datamin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a Imagem do Diapositivo 1">
            <a:extLst>
              <a:ext uri="{FF2B5EF4-FFF2-40B4-BE49-F238E27FC236}">
                <a16:creationId xmlns:a16="http://schemas.microsoft.com/office/drawing/2014/main" id="{5E60BD6A-FA82-1323-A3CD-1862D8B6D525}"/>
              </a:ext>
            </a:extLst>
          </p:cNvPr>
          <p:cNvSpPr>
            <a:spLocks noGrp="1" noRot="1" noChangeAspect="1" noTextEdit="1"/>
          </p:cNvSpPr>
          <p:nvPr>
            <p:ph type="sldImg"/>
          </p:nvPr>
        </p:nvSpPr>
        <p:spPr>
          <a:ln/>
        </p:spPr>
      </p:sp>
      <p:sp>
        <p:nvSpPr>
          <p:cNvPr id="35843" name="Marcador de Posição de Notas 2">
            <a:extLst>
              <a:ext uri="{FF2B5EF4-FFF2-40B4-BE49-F238E27FC236}">
                <a16:creationId xmlns:a16="http://schemas.microsoft.com/office/drawing/2014/main" id="{9932CA04-E9AE-F84F-9358-C13BACE97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Protégé is developed by the Stanford Center for Biomedical Informatics Research (BMIR). It is the most popular tool for “knowledge engineering”. Open source standalone application with extensible architecture and plugins for more functionality</a:t>
            </a:r>
          </a:p>
        </p:txBody>
      </p:sp>
      <p:sp>
        <p:nvSpPr>
          <p:cNvPr id="4" name="Slide Number Placeholder 3"/>
          <p:cNvSpPr>
            <a:spLocks noGrp="1"/>
          </p:cNvSpPr>
          <p:nvPr>
            <p:ph type="sldNum" sz="quarter" idx="5"/>
          </p:nvPr>
        </p:nvSpPr>
        <p:spPr/>
        <p:txBody>
          <a:bodyPr/>
          <a:lstStyle/>
          <a:p>
            <a:fld id="{7B25C6C7-08E0-4B39-A40D-53D38B0D1AE4}" type="slidenum">
              <a:rPr lang="en-US" smtClean="0"/>
              <a:t>24</a:t>
            </a:fld>
            <a:endParaRPr lang="en-US"/>
          </a:p>
        </p:txBody>
      </p:sp>
    </p:spTree>
    <p:extLst>
      <p:ext uri="{BB962C8B-B14F-4D97-AF65-F5344CB8AC3E}">
        <p14:creationId xmlns:p14="http://schemas.microsoft.com/office/powerpoint/2010/main" val="398618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EFC8E5-4855-4019-BBF9-E1B11F07F783}" type="slidenum">
              <a:rPr lang="en-US">
                <a:solidFill>
                  <a:srgbClr val="000000"/>
                </a:solidFill>
              </a:rPr>
              <a:pPr fontAlgn="base">
                <a:spcBef>
                  <a:spcPct val="0"/>
                </a:spcBef>
                <a:spcAft>
                  <a:spcPct val="0"/>
                </a:spcAft>
              </a:pPr>
              <a:t>37</a:t>
            </a:fld>
            <a:endParaRPr lang="en-US">
              <a:solidFill>
                <a:srgbClr val="000000"/>
              </a:solidFill>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a:latin typeface="Arial" charset="0"/>
                <a:hlinkClick r:id="rId3"/>
              </a:rPr>
              <a:t>dir.niehs.nih.gov/ microarray/datamining/</a:t>
            </a:r>
            <a:r>
              <a:rPr lang="en-US">
                <a:latin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DCC70-68D3-4872-A76B-6C6921D2E9DA}" type="slidenum">
              <a:rPr lang="en-GB">
                <a:solidFill>
                  <a:srgbClr val="000000"/>
                </a:solidFill>
              </a:rPr>
              <a:pPr fontAlgn="base">
                <a:spcBef>
                  <a:spcPct val="0"/>
                </a:spcBef>
                <a:spcAft>
                  <a:spcPct val="0"/>
                </a:spcAft>
              </a:pPr>
              <a:t>38</a:t>
            </a:fld>
            <a:endParaRPr lang="en-GB">
              <a:solidFill>
                <a:srgbClr val="000000"/>
              </a:solidFill>
            </a:endParaRPr>
          </a:p>
        </p:txBody>
      </p:sp>
      <p:sp>
        <p:nvSpPr>
          <p:cNvPr id="86018" name="Rectangle 2"/>
          <p:cNvSpPr>
            <a:spLocks noGrp="1" noRot="1" noChangeAspect="1" noChangeArrowheads="1" noTextEdit="1"/>
          </p:cNvSpPr>
          <p:nvPr>
            <p:ph type="sldImg"/>
          </p:nvPr>
        </p:nvSpPr>
        <p:spPr bwMode="auto">
          <a:xfrm>
            <a:off x="1141413" y="685800"/>
            <a:ext cx="4573587" cy="3429000"/>
          </a:xfr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Arial" charset="0"/>
              </a:rPr>
              <a:t>The gene ontology consortium develops ontologies and makes annotation of gene products to those ontologies. The ontologies are databases containing sets of biological processes, molecular functions, and cellular components and the relationships between them. Annotators within the consortium use these ontologies to </a:t>
            </a:r>
            <a:r>
              <a:rPr lang="en-US" dirty="0" err="1">
                <a:latin typeface="Arial" charset="0"/>
              </a:rPr>
              <a:t>categorise</a:t>
            </a:r>
            <a:r>
              <a:rPr lang="en-US" dirty="0">
                <a:latin typeface="Arial" charset="0"/>
              </a:rPr>
              <a:t> gene products. During my talk today I’m going to explain about the uses of GO and give a more detailed explanation of the </a:t>
            </a:r>
            <a:r>
              <a:rPr lang="en-US" dirty="0" err="1">
                <a:latin typeface="Arial" charset="0"/>
              </a:rPr>
              <a:t>ontolgoies</a:t>
            </a:r>
            <a:r>
              <a:rPr lang="en-US" dirty="0">
                <a:latin typeface="Arial" charset="0"/>
              </a:rPr>
              <a:t> and of the system of annotation. Then Harold Drabkin is going to talk in more detail about annotation and about how you can submit annotations of your own gene products of interest.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atin typeface="Arial" charset="0"/>
              </a:rPr>
              <a:t>http://www.yeastgenome.org/help/images/cytokinesisDAGrels.jpg</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923FC-C481-48E7-AAB8-38489CDFEFF9}" type="slidenum">
              <a:rPr lang="en-US">
                <a:solidFill>
                  <a:srgbClr val="000000"/>
                </a:solidFill>
              </a:rPr>
              <a:pPr fontAlgn="base">
                <a:spcBef>
                  <a:spcPct val="0"/>
                </a:spcBef>
                <a:spcAft>
                  <a:spcPct val="0"/>
                </a:spcAft>
              </a:pPr>
              <a:t>40</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C204C-C774-4296-8524-715F233107FC}" type="slidenum">
              <a:rPr lang="en-US">
                <a:latin typeface="Arial" charset="0"/>
              </a:rPr>
              <a:pPr fontAlgn="base">
                <a:spcBef>
                  <a:spcPct val="0"/>
                </a:spcBef>
                <a:spcAft>
                  <a:spcPct val="0"/>
                </a:spcAft>
              </a:pPr>
              <a:t>52</a:t>
            </a:fld>
            <a:endParaRPr lang="en-US">
              <a:latin typeface="Arial"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43F42F-2402-4586-B3B6-8CB82BCB62FD}" type="slidenum">
              <a:rPr lang="en-US">
                <a:latin typeface="Arial" charset="0"/>
              </a:rPr>
              <a:pPr fontAlgn="base">
                <a:spcBef>
                  <a:spcPct val="0"/>
                </a:spcBef>
                <a:spcAft>
                  <a:spcPct val="0"/>
                </a:spcAft>
              </a:pPr>
              <a:t>54</a:t>
            </a:fld>
            <a:endParaRPr lang="en-US">
              <a:latin typeface="Arial"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47D0D-9114-4760-AC43-8C30640714A2}" type="slidenum">
              <a:rPr lang="en-US">
                <a:latin typeface="Arial" charset="0"/>
              </a:rPr>
              <a:pPr fontAlgn="base">
                <a:spcBef>
                  <a:spcPct val="0"/>
                </a:spcBef>
                <a:spcAft>
                  <a:spcPct val="0"/>
                </a:spcAft>
              </a:pPr>
              <a:t>55</a:t>
            </a:fld>
            <a:endParaRPr lang="en-US">
              <a:latin typeface="Arial"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6F282-B9B8-41A2-B1E0-085455DBB4A5}"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9801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6F282-B9B8-41A2-B1E0-085455DBB4A5}"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272623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6F282-B9B8-41A2-B1E0-085455DBB4A5}"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199969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a:t>Click to edit Master title style</a:t>
            </a:r>
          </a:p>
        </p:txBody>
      </p:sp>
      <p:sp>
        <p:nvSpPr>
          <p:cNvPr id="3" name="Content Placeholder 2"/>
          <p:cNvSpPr>
            <a:spLocks noGrp="1"/>
          </p:cNvSpPr>
          <p:nvPr>
            <p:ph sz="half" idx="1"/>
          </p:nvPr>
        </p:nvSpPr>
        <p:spPr>
          <a:xfrm>
            <a:off x="457200" y="1524000"/>
            <a:ext cx="8077200" cy="460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b="0" i="0">
                <a:solidFill>
                  <a:srgbClr val="EEECE1">
                    <a:shade val="50000"/>
                    <a:satMod val="200000"/>
                  </a:srgbClr>
                </a:solidFill>
                <a:cs typeface="Arial" charset="0"/>
              </a:defRPr>
            </a:lvl1pPr>
          </a:lstStyle>
          <a:p>
            <a:pPr>
              <a:defRPr/>
            </a:pPr>
            <a:fld id="{55068223-ED88-426C-A2E1-D4C9E9B820FB}" type="datetime1">
              <a:rPr lang="en-US"/>
              <a:pPr>
                <a:defRPr/>
              </a:pPr>
              <a:t>3/30/2026</a:t>
            </a:fld>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b="0" i="0">
                <a:solidFill>
                  <a:srgbClr val="EEECE1">
                    <a:shade val="50000"/>
                    <a:satMod val="200000"/>
                  </a:srgbClr>
                </a:solidFill>
                <a:cs typeface="Arial" charset="0"/>
              </a:defRPr>
            </a:lvl1pPr>
          </a:lstStyle>
          <a:p>
            <a:pPr>
              <a:defRPr/>
            </a:pPr>
            <a:r>
              <a:rPr lang="en-US"/>
              <a:t>http://ontolo1gist.com</a:t>
            </a:r>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b="0" i="0">
                <a:solidFill>
                  <a:srgbClr val="EEECE1">
                    <a:shade val="50000"/>
                    <a:satMod val="200000"/>
                  </a:srgbClr>
                </a:solidFill>
                <a:cs typeface="Arial" charset="0"/>
              </a:defRPr>
            </a:lvl1pPr>
          </a:lstStyle>
          <a:p>
            <a:pPr>
              <a:defRPr/>
            </a:pPr>
            <a:fld id="{58554C41-04E1-4635-8483-BBACD4014CF7}" type="slidenum">
              <a:rPr lang="en-US"/>
              <a:pPr>
                <a:defRPr/>
              </a:pPr>
              <a:t>‹#›</a:t>
            </a:fld>
            <a:endParaRPr lang="en-US"/>
          </a:p>
        </p:txBody>
      </p:sp>
    </p:spTree>
    <p:extLst>
      <p:ext uri="{BB962C8B-B14F-4D97-AF65-F5344CB8AC3E}">
        <p14:creationId xmlns:p14="http://schemas.microsoft.com/office/powerpoint/2010/main" val="400088414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dirty="0"/>
              <a:t>Click to edit Master title style</a:t>
            </a:r>
          </a:p>
        </p:txBody>
      </p:sp>
      <p:sp>
        <p:nvSpPr>
          <p:cNvPr id="3" name="Text Placeholder 2"/>
          <p:cNvSpPr>
            <a:spLocks noGrp="1"/>
          </p:cNvSpPr>
          <p:nvPr>
            <p:ph type="body" sz="half" idx="1"/>
          </p:nvPr>
        </p:nvSpPr>
        <p:spPr>
          <a:xfrm>
            <a:off x="381000" y="2057400"/>
            <a:ext cx="8458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543800" y="6553200"/>
            <a:ext cx="1600200" cy="304800"/>
          </a:xfrm>
        </p:spPr>
        <p:txBody>
          <a:bodyPr/>
          <a:lstStyle>
            <a:lvl3pPr lvl="2" fontAlgn="auto">
              <a:spcBef>
                <a:spcPts val="0"/>
              </a:spcBef>
              <a:spcAft>
                <a:spcPts val="0"/>
              </a:spcAft>
              <a:defRPr>
                <a:solidFill>
                  <a:prstClr val="black"/>
                </a:solidFill>
                <a:latin typeface="+mn-lt"/>
              </a:defRPr>
            </a:lvl3pPr>
          </a:lstStyle>
          <a:p>
            <a:pPr lvl="2">
              <a:defRPr/>
            </a:pPr>
            <a:fld id="{86095536-A7ED-4358-9253-7E5165AE94E9}" type="slidenum">
              <a:rPr lang="en-US"/>
              <a:pPr lvl="2">
                <a:defRPr/>
              </a:pPr>
              <a:t>‹#›</a:t>
            </a:fld>
            <a:endParaRPr lang="en-US"/>
          </a:p>
        </p:txBody>
      </p:sp>
    </p:spTree>
    <p:extLst>
      <p:ext uri="{BB962C8B-B14F-4D97-AF65-F5344CB8AC3E}">
        <p14:creationId xmlns:p14="http://schemas.microsoft.com/office/powerpoint/2010/main" val="225470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a:t>Click to edit Master title style</a:t>
            </a:r>
          </a:p>
        </p:txBody>
      </p:sp>
      <p:sp>
        <p:nvSpPr>
          <p:cNvPr id="3" name="Table Placeholder 2"/>
          <p:cNvSpPr>
            <a:spLocks noGrp="1"/>
          </p:cNvSpPr>
          <p:nvPr>
            <p:ph type="tbl" idx="1"/>
          </p:nvPr>
        </p:nvSpPr>
        <p:spPr>
          <a:xfrm>
            <a:off x="381000" y="2057400"/>
            <a:ext cx="8458200" cy="4343400"/>
          </a:xfrm>
        </p:spPr>
        <p:txBody>
          <a:bodyPr/>
          <a:lstStyle/>
          <a:p>
            <a:pPr lvl="0"/>
            <a:endParaRPr lang="en-US" noProof="0"/>
          </a:p>
        </p:txBody>
      </p:sp>
      <p:sp>
        <p:nvSpPr>
          <p:cNvPr id="4" name="Rectangle 5"/>
          <p:cNvSpPr>
            <a:spLocks noGrp="1" noChangeArrowheads="1"/>
          </p:cNvSpPr>
          <p:nvPr>
            <p:ph type="sldNum" sz="quarter" idx="10"/>
          </p:nvPr>
        </p:nvSpPr>
        <p:spPr>
          <a:xfrm>
            <a:off x="7543800" y="6553200"/>
            <a:ext cx="1600200" cy="304800"/>
          </a:xfrm>
          <a:prstGeom prst="rect">
            <a:avLst/>
          </a:prstGeom>
        </p:spPr>
        <p:txBody>
          <a:bodyPr/>
          <a:lstStyle>
            <a:lvl3pPr lvl="2" eaLnBrk="0" hangingPunct="0">
              <a:defRPr>
                <a:solidFill>
                  <a:srgbClr val="000000"/>
                </a:solidFill>
                <a:latin typeface="+mn-lt"/>
              </a:defRPr>
            </a:lvl3pPr>
          </a:lstStyle>
          <a:p>
            <a:pPr lvl="2">
              <a:defRPr/>
            </a:pPr>
            <a:fld id="{1889B0EC-0198-47F0-BF10-C4B981094E65}" type="slidenum">
              <a:rPr lang="en-US"/>
              <a:pPr lvl="2">
                <a:defRPr/>
              </a:pPr>
              <a:t>‹#›</a:t>
            </a:fld>
            <a:endParaRPr lang="en-US"/>
          </a:p>
        </p:txBody>
      </p:sp>
    </p:spTree>
    <p:extLst>
      <p:ext uri="{BB962C8B-B14F-4D97-AF65-F5344CB8AC3E}">
        <p14:creationId xmlns:p14="http://schemas.microsoft.com/office/powerpoint/2010/main" val="139142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6F282-B9B8-41A2-B1E0-085455DBB4A5}"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250523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76F282-B9B8-41A2-B1E0-085455DBB4A5}"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173393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76F282-B9B8-41A2-B1E0-085455DBB4A5}"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232077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6F282-B9B8-41A2-B1E0-085455DBB4A5}"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285376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76F282-B9B8-41A2-B1E0-085455DBB4A5}"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10097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6F282-B9B8-41A2-B1E0-085455DBB4A5}"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151351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6F282-B9B8-41A2-B1E0-085455DBB4A5}"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92468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6F282-B9B8-41A2-B1E0-085455DBB4A5}"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BF292-B378-4815-9F06-AA4FF2EA8923}" type="slidenum">
              <a:rPr lang="en-US" smtClean="0"/>
              <a:t>‹#›</a:t>
            </a:fld>
            <a:endParaRPr lang="en-US"/>
          </a:p>
        </p:txBody>
      </p:sp>
    </p:spTree>
    <p:extLst>
      <p:ext uri="{BB962C8B-B14F-4D97-AF65-F5344CB8AC3E}">
        <p14:creationId xmlns:p14="http://schemas.microsoft.com/office/powerpoint/2010/main" val="120315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tx2">
                <a:lumMod val="10000"/>
                <a:lumOff val="90000"/>
              </a:schemeClr>
            </a:gs>
            <a:gs pos="83000">
              <a:schemeClr val="accent4">
                <a:lumMod val="45000"/>
                <a:lumOff val="55000"/>
              </a:schemeClr>
            </a:gs>
            <a:gs pos="100000">
              <a:schemeClr val="accent4">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76F282-B9B8-41A2-B1E0-085455DBB4A5}" type="datetimeFigureOut">
              <a:rPr lang="en-US" smtClean="0"/>
              <a:t>3/30/2026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6BF292-B378-4815-9F06-AA4FF2EA8923}" type="slidenum">
              <a:rPr lang="en-US" smtClean="0"/>
              <a:t>‹#›</a:t>
            </a:fld>
            <a:endParaRPr lang="en-US"/>
          </a:p>
        </p:txBody>
      </p:sp>
    </p:spTree>
    <p:extLst>
      <p:ext uri="{BB962C8B-B14F-4D97-AF65-F5344CB8AC3E}">
        <p14:creationId xmlns:p14="http://schemas.microsoft.com/office/powerpoint/2010/main" val="145452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ho.int/mediacentre/news/notes/2010/trad_medicine_20101207/" TargetMode="External"/><Relationship Id="rId5" Type="http://schemas.openxmlformats.org/officeDocument/2006/relationships/hyperlink" Target="http://www.who.int/classifications/icd/" TargetMode="External"/><Relationship Id="rId4" Type="http://schemas.openxmlformats.org/officeDocument/2006/relationships/hyperlink" Target="http://www.who.int/collaboratingcentr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geneontology.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white statue of a person&#10;&#10;AI-generated content may be incorrect.">
            <a:extLst>
              <a:ext uri="{FF2B5EF4-FFF2-40B4-BE49-F238E27FC236}">
                <a16:creationId xmlns:a16="http://schemas.microsoft.com/office/drawing/2014/main" id="{6D6217CD-8B5C-62DB-0C27-42224B0715BD}"/>
              </a:ext>
            </a:extLst>
          </p:cNvPr>
          <p:cNvPicPr>
            <a:picLocks noChangeAspect="1"/>
          </p:cNvPicPr>
          <p:nvPr/>
        </p:nvPicPr>
        <p:blipFill>
          <a:blip r:embed="rId2"/>
          <a:srcRect b="4223"/>
          <a:stretch/>
        </p:blipFill>
        <p:spPr>
          <a:xfrm>
            <a:off x="1983582" y="10"/>
            <a:ext cx="7160418"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0" name="Freeform: Shape 19">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83580" y="0"/>
            <a:ext cx="2067670"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471" name="Rectangle 1947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2" name="Freeform: Shape 1947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58" name="Rectangle 2">
            <a:extLst>
              <a:ext uri="{FF2B5EF4-FFF2-40B4-BE49-F238E27FC236}">
                <a16:creationId xmlns:a16="http://schemas.microsoft.com/office/drawing/2014/main" id="{FC739C8F-FF85-82B7-69A2-10EB5C8C4A42}"/>
              </a:ext>
            </a:extLst>
          </p:cNvPr>
          <p:cNvSpPr>
            <a:spLocks noGrp="1" noChangeArrowheads="1"/>
          </p:cNvSpPr>
          <p:nvPr>
            <p:ph type="title"/>
          </p:nvPr>
        </p:nvSpPr>
        <p:spPr>
          <a:xfrm>
            <a:off x="628650" y="19685"/>
            <a:ext cx="7886700" cy="1325563"/>
          </a:xfrm>
        </p:spPr>
        <p:txBody>
          <a:bodyPr>
            <a:normAutofit/>
          </a:bodyPr>
          <a:lstStyle/>
          <a:p>
            <a:r>
              <a:rPr lang="en-US" altLang="el-GR" sz="3200" b="1" dirty="0">
                <a:latin typeface="Calibri" panose="020F0502020204030204" pitchFamily="34" charset="0"/>
                <a:ea typeface="Calibri" panose="020F0502020204030204" pitchFamily="34" charset="0"/>
                <a:cs typeface="Calibri" panose="020F0502020204030204" pitchFamily="34" charset="0"/>
              </a:rPr>
              <a:t>Ontology construction</a:t>
            </a:r>
            <a:endParaRPr lang="el-GR" altLang="el-GR" sz="3200" b="1" dirty="0">
              <a:latin typeface="Calibri" panose="020F0502020204030204" pitchFamily="34" charset="0"/>
              <a:ea typeface="Calibri" panose="020F0502020204030204" pitchFamily="34" charset="0"/>
              <a:cs typeface="Calibri" panose="020F0502020204030204" pitchFamily="34" charset="0"/>
            </a:endParaRPr>
          </a:p>
        </p:txBody>
      </p:sp>
      <p:sp>
        <p:nvSpPr>
          <p:cNvPr id="19473" name="Arc 1947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74" name="Rectangle 3">
            <a:extLst>
              <a:ext uri="{FF2B5EF4-FFF2-40B4-BE49-F238E27FC236}">
                <a16:creationId xmlns:a16="http://schemas.microsoft.com/office/drawing/2014/main" id="{7AB3D194-9317-B645-A9B3-4D75F8499EBE}"/>
              </a:ext>
            </a:extLst>
          </p:cNvPr>
          <p:cNvSpPr>
            <a:spLocks noGrp="1" noChangeArrowheads="1"/>
          </p:cNvSpPr>
          <p:nvPr>
            <p:ph type="body" idx="1"/>
          </p:nvPr>
        </p:nvSpPr>
        <p:spPr>
          <a:xfrm>
            <a:off x="628650" y="997880"/>
            <a:ext cx="7886700" cy="4351338"/>
          </a:xfrm>
        </p:spPr>
        <p:txBody>
          <a:bodyPr>
            <a:noAutofit/>
          </a:bodyPr>
          <a:lstStyle/>
          <a:p>
            <a:pPr>
              <a:buNone/>
            </a:pPr>
            <a:r>
              <a:rPr lang="en-US" sz="1600" dirty="0"/>
              <a:t>In practical terms, developing an ontology includes: </a:t>
            </a:r>
          </a:p>
          <a:p>
            <a:pPr>
              <a:buNone/>
            </a:pPr>
            <a:r>
              <a:rPr lang="en-US" sz="1600" b="1" dirty="0">
                <a:latin typeface="Calibri" panose="020F0502020204030204" pitchFamily="34" charset="0"/>
                <a:ea typeface="Calibri" panose="020F0502020204030204" pitchFamily="34" charset="0"/>
                <a:cs typeface="Calibri" panose="020F0502020204030204" pitchFamily="34" charset="0"/>
              </a:rPr>
              <a:t>Conception:</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974725" indent="-406400"/>
            <a:r>
              <a:rPr lang="en-US" sz="1600" dirty="0"/>
              <a:t>defining classes in the ontology, </a:t>
            </a:r>
          </a:p>
          <a:p>
            <a:pPr marL="974725" indent="-406400"/>
            <a:r>
              <a:rPr lang="en-US" sz="1600" dirty="0"/>
              <a:t>arranging the classes in a taxonomic (subclass–superclass) hierarchy, </a:t>
            </a:r>
          </a:p>
          <a:p>
            <a:pPr marL="974725" indent="-406400"/>
            <a:r>
              <a:rPr lang="en-US" sz="1600" dirty="0"/>
              <a:t>defining slots and describing allowed values for these slots, </a:t>
            </a:r>
          </a:p>
          <a:p>
            <a:pPr marL="974725" indent="-406400"/>
            <a:r>
              <a:rPr lang="en-US" sz="1600" dirty="0"/>
              <a:t>filling in the values for slots for instances. </a:t>
            </a:r>
          </a:p>
          <a:p>
            <a:pPr marL="974725" indent="-406400"/>
            <a:r>
              <a:rPr lang="en-US" sz="1600" dirty="0"/>
              <a:t>We can then create a knowledge base by defining individual instances of these classes filling in specific slot value information and additional slot restrictions.</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Integration of existing ontologies</a:t>
            </a:r>
            <a:r>
              <a:rPr lang="en-US" sz="16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Should (and how) existing ontologies (or parts of them) be used? This is generally a challenging problem.</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Evaluation</a:t>
            </a:r>
            <a:r>
              <a:rPr lang="en-US" sz="1600" dirty="0">
                <a:latin typeface="Calibri" panose="020F0502020204030204" pitchFamily="34" charset="0"/>
                <a:ea typeface="Calibri" panose="020F0502020204030204" pitchFamily="34" charset="0"/>
                <a:cs typeface="Calibri" panose="020F0502020204030204" pitchFamily="34" charset="0"/>
              </a:rPr>
              <a:t>: "Expression of technical judgments regarding the ontologies, their associated software environment, and documentation in relation to a reference framework…" (Gomez-Perez, 1995).</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Documentation</a:t>
            </a:r>
            <a:r>
              <a:rPr lang="en-US" sz="1600" dirty="0">
                <a:latin typeface="Calibri" panose="020F0502020204030204" pitchFamily="34" charset="0"/>
                <a:ea typeface="Calibri" panose="020F0502020204030204" pitchFamily="34" charset="0"/>
                <a:cs typeface="Calibri" panose="020F0502020204030204" pitchFamily="34" charset="0"/>
              </a:rPr>
              <a:t>: All key assumptions regarding both the basic concepts defined in the ontology and the core structural elements used to express these concepts in the ontology must be documented.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925A60B-B069-F3AE-4CCD-EEFEE6818D6F}"/>
              </a:ext>
            </a:extLst>
          </p:cNvPr>
          <p:cNvSpPr>
            <a:spLocks noGrp="1" noChangeArrowheads="1"/>
          </p:cNvSpPr>
          <p:nvPr>
            <p:ph type="title"/>
          </p:nvPr>
        </p:nvSpPr>
        <p:spPr>
          <a:xfrm>
            <a:off x="533400" y="304800"/>
            <a:ext cx="8077200" cy="3124200"/>
          </a:xfrm>
          <a:solidFill>
            <a:srgbClr val="7DFF7D"/>
          </a:solidFill>
          <a:ln>
            <a:solidFill>
              <a:srgbClr val="00FF00"/>
            </a:solidFill>
            <a:miter lim="800000"/>
            <a:headEnd/>
            <a:tailEnd/>
          </a:ln>
        </p:spPr>
        <p:txBody>
          <a:bodyPr/>
          <a:lstStyle/>
          <a:p>
            <a:pPr eaLnBrk="1" hangingPunct="1"/>
            <a:r>
              <a:rPr lang="fr-FR" altLang="el-GR" sz="5400"/>
              <a:t> In order to better understand what an ontology is, let</a:t>
            </a:r>
            <a:r>
              <a:rPr lang="fr-FR" altLang="el-GR" sz="5400">
                <a:cs typeface="Times New Roman" panose="02020603050405020304" pitchFamily="18" charset="0"/>
              </a:rPr>
              <a:t>’</a:t>
            </a:r>
            <a:r>
              <a:rPr lang="fr-FR" altLang="el-GR" sz="5400"/>
              <a:t>s make one.</a:t>
            </a:r>
            <a:endParaRPr lang="en-US" altLang="el-GR" sz="5400"/>
          </a:p>
        </p:txBody>
      </p:sp>
      <p:sp>
        <p:nvSpPr>
          <p:cNvPr id="5123" name="WordArt 3">
            <a:extLst>
              <a:ext uri="{FF2B5EF4-FFF2-40B4-BE49-F238E27FC236}">
                <a16:creationId xmlns:a16="http://schemas.microsoft.com/office/drawing/2014/main" id="{BE1C716B-97FD-5FE7-DBF9-90FEC9AFE1BE}"/>
              </a:ext>
            </a:extLst>
          </p:cNvPr>
          <p:cNvSpPr>
            <a:spLocks noChangeArrowheads="1" noChangeShapeType="1" noTextEdit="1"/>
          </p:cNvSpPr>
          <p:nvPr/>
        </p:nvSpPr>
        <p:spPr bwMode="auto">
          <a:xfrm>
            <a:off x="1062038" y="4191000"/>
            <a:ext cx="7015162" cy="2667000"/>
          </a:xfrm>
          <a:prstGeom prst="rect">
            <a:avLst/>
          </a:prstGeom>
        </p:spPr>
        <p:txBody>
          <a:bodyPr spcFirstLastPara="1" wrap="none" fromWordArt="1">
            <a:prstTxWarp prst="textArchUp">
              <a:avLst>
                <a:gd name="adj" fmla="val 10974612"/>
              </a:avLst>
            </a:prstTxWarp>
          </a:bodyPr>
          <a:lstStyle/>
          <a:p>
            <a:pPr algn="ctr"/>
            <a:r>
              <a:rPr lang="en-US" sz="4800" kern="10">
                <a:ln w="19050">
                  <a:solidFill>
                    <a:srgbClr val="FFFF00"/>
                  </a:solidFill>
                  <a:round/>
                  <a:headEnd/>
                  <a:tailEnd/>
                </a:ln>
                <a:solidFill>
                  <a:srgbClr val="FF6600"/>
                </a:solidFill>
                <a:latin typeface="Arial Black" panose="020B0A04020102020204" pitchFamily="34" charset="0"/>
              </a:rPr>
              <a:t>"Bring me a cup of tea, please"</a:t>
            </a:r>
          </a:p>
        </p:txBody>
      </p:sp>
      <p:pic>
        <p:nvPicPr>
          <p:cNvPr id="5125" name="Picture 5" descr="C:\WINDOWS\Application Data\Microsoft\Media Catalog\Downloaded Clips\cl5e\j0236254.gif">
            <a:extLst>
              <a:ext uri="{FF2B5EF4-FFF2-40B4-BE49-F238E27FC236}">
                <a16:creationId xmlns:a16="http://schemas.microsoft.com/office/drawing/2014/main" id="{F052BB05-07FD-AB65-DEC2-5653BA4721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495800"/>
            <a:ext cx="21336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500"/>
                                        <p:tgtEl>
                                          <p:spTgt spid="512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C8537B1-3604-07C8-2BCC-E2394D264ED0}"/>
              </a:ext>
            </a:extLst>
          </p:cNvPr>
          <p:cNvSpPr>
            <a:spLocks noGrp="1" noChangeArrowheads="1"/>
          </p:cNvSpPr>
          <p:nvPr>
            <p:ph type="title"/>
          </p:nvPr>
        </p:nvSpPr>
        <p:spPr/>
        <p:txBody>
          <a:bodyPr/>
          <a:lstStyle/>
          <a:p>
            <a:pPr eaLnBrk="1" hangingPunct="1"/>
            <a:r>
              <a:rPr lang="fr-FR" altLang="el-GR" sz="3200"/>
              <a:t> What is the specific goal of our ontology?</a:t>
            </a:r>
            <a:endParaRPr lang="en-US" altLang="el-GR" sz="3200"/>
          </a:p>
        </p:txBody>
      </p:sp>
      <p:sp>
        <p:nvSpPr>
          <p:cNvPr id="21507" name="Rectangle 3">
            <a:extLst>
              <a:ext uri="{FF2B5EF4-FFF2-40B4-BE49-F238E27FC236}">
                <a16:creationId xmlns:a16="http://schemas.microsoft.com/office/drawing/2014/main" id="{04DD652C-50C1-0427-5BB8-DDB5DDB1AA5D}"/>
              </a:ext>
            </a:extLst>
          </p:cNvPr>
          <p:cNvSpPr>
            <a:spLocks noGrp="1" noChangeArrowheads="1"/>
          </p:cNvSpPr>
          <p:nvPr>
            <p:ph type="body" idx="1"/>
          </p:nvPr>
        </p:nvSpPr>
        <p:spPr>
          <a:xfrm>
            <a:off x="266700" y="1981200"/>
            <a:ext cx="8610600" cy="3581400"/>
          </a:xfrm>
        </p:spPr>
        <p:txBody>
          <a:bodyPr>
            <a:normAutofit fontScale="92500" lnSpcReduction="10000"/>
          </a:bodyPr>
          <a:lstStyle/>
          <a:p>
            <a:pPr algn="just" eaLnBrk="1" hangingPunct="1">
              <a:lnSpc>
                <a:spcPct val="90000"/>
              </a:lnSpc>
            </a:pPr>
            <a:r>
              <a:rPr lang="fr-FR" altLang="el-GR"/>
              <a:t>To describe the process of making tea, in order to have it automated?</a:t>
            </a:r>
          </a:p>
          <a:p>
            <a:pPr algn="just" eaLnBrk="1" hangingPunct="1">
              <a:lnSpc>
                <a:spcPct val="90000"/>
              </a:lnSpc>
            </a:pPr>
            <a:r>
              <a:rPr lang="fr-FR" altLang="el-GR"/>
              <a:t>To evaluate the quality of a specific cup of tea?</a:t>
            </a:r>
          </a:p>
          <a:p>
            <a:pPr algn="just" eaLnBrk="1" hangingPunct="1">
              <a:lnSpc>
                <a:spcPct val="90000"/>
              </a:lnSpc>
            </a:pPr>
            <a:r>
              <a:rPr lang="fr-FR" altLang="el-GR"/>
              <a:t>To evaluate the skills of an apprentice tea-maker?</a:t>
            </a:r>
          </a:p>
          <a:p>
            <a:pPr algn="just" eaLnBrk="1" hangingPunct="1">
              <a:lnSpc>
                <a:spcPct val="90000"/>
              </a:lnSpc>
            </a:pPr>
            <a:r>
              <a:rPr lang="fr-FR" altLang="el-GR"/>
              <a:t>To choose the best type of cup of tea according to time and meal?</a:t>
            </a:r>
          </a:p>
          <a:p>
            <a:pPr algn="just" eaLnBrk="1" hangingPunct="1">
              <a:lnSpc>
                <a:spcPct val="90000"/>
              </a:lnSpc>
            </a:pPr>
            <a:r>
              <a:rPr lang="fr-FR" altLang="el-GR"/>
              <a:t>To allow tea-houses to share differently structured data?</a:t>
            </a:r>
          </a:p>
          <a:p>
            <a:pPr algn="just" eaLnBrk="1" hangingPunct="1">
              <a:lnSpc>
                <a:spcPct val="90000"/>
              </a:lnSpc>
            </a:pPr>
            <a:r>
              <a:rPr lang="fr-FR" altLang="el-GR"/>
              <a:t>&amp;c…</a:t>
            </a:r>
            <a:endParaRPr lang="en-US" altLang="el-GR"/>
          </a:p>
        </p:txBody>
      </p:sp>
      <p:sp>
        <p:nvSpPr>
          <p:cNvPr id="6149" name="Text Box 5">
            <a:extLst>
              <a:ext uri="{FF2B5EF4-FFF2-40B4-BE49-F238E27FC236}">
                <a16:creationId xmlns:a16="http://schemas.microsoft.com/office/drawing/2014/main" id="{54DE9F77-82C9-4801-C150-A33B809CC62F}"/>
              </a:ext>
            </a:extLst>
          </p:cNvPr>
          <p:cNvSpPr txBox="1">
            <a:spLocks noChangeArrowheads="1"/>
          </p:cNvSpPr>
          <p:nvPr/>
        </p:nvSpPr>
        <p:spPr bwMode="auto">
          <a:xfrm>
            <a:off x="990600" y="5683250"/>
            <a:ext cx="7864475" cy="576263"/>
          </a:xfrm>
          <a:prstGeom prst="rect">
            <a:avLst/>
          </a:prstGeom>
          <a:solidFill>
            <a:srgbClr val="FFFF66"/>
          </a:solidFill>
          <a:ln w="57150" cmpd="thickThin">
            <a:solidFill>
              <a:srgbClr val="0000FF"/>
            </a:solidFill>
            <a:miter lim="800000"/>
            <a:headEnd/>
            <a:tailEnd/>
          </a:ln>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b="1">
                <a:solidFill>
                  <a:srgbClr val="0000FF"/>
                </a:solidFill>
                <a:latin typeface="Times New Roman" panose="02020603050405020304" pitchFamily="18" charset="0"/>
              </a:rPr>
              <a:t>The </a:t>
            </a:r>
            <a:r>
              <a:rPr kumimoji="0" lang="fr-FR" altLang="el-GR" b="1" i="1">
                <a:solidFill>
                  <a:srgbClr val="0000FF"/>
                </a:solidFill>
                <a:latin typeface="Times New Roman" panose="02020603050405020304" pitchFamily="18" charset="0"/>
              </a:rPr>
              <a:t>scope</a:t>
            </a:r>
            <a:r>
              <a:rPr kumimoji="0" lang="fr-FR" altLang="el-GR" b="1">
                <a:solidFill>
                  <a:srgbClr val="0000FF"/>
                </a:solidFill>
                <a:latin typeface="Times New Roman" panose="02020603050405020304" pitchFamily="18" charset="0"/>
              </a:rPr>
              <a:t> of an ontology must be precisely </a:t>
            </a:r>
            <a:r>
              <a:rPr kumimoji="0" lang="fr-FR" altLang="el-GR" b="1" i="1">
                <a:solidFill>
                  <a:srgbClr val="0000FF"/>
                </a:solidFill>
                <a:latin typeface="Times New Roman" panose="02020603050405020304" pitchFamily="18" charset="0"/>
              </a:rPr>
              <a:t>defined</a:t>
            </a:r>
            <a:endParaRPr kumimoji="0" lang="en-US" altLang="el-GR" b="1" i="1">
              <a:solidFill>
                <a:srgbClr val="0000FF"/>
              </a:solidFill>
              <a:latin typeface="Times New Roman" panose="02020603050405020304" pitchFamily="18" charset="0"/>
            </a:endParaRPr>
          </a:p>
        </p:txBody>
      </p:sp>
      <p:sp>
        <p:nvSpPr>
          <p:cNvPr id="6148" name="AutoShape 4">
            <a:extLst>
              <a:ext uri="{FF2B5EF4-FFF2-40B4-BE49-F238E27FC236}">
                <a16:creationId xmlns:a16="http://schemas.microsoft.com/office/drawing/2014/main" id="{172A87A0-36ED-6E58-89BA-BE35F01D0296}"/>
              </a:ext>
            </a:extLst>
          </p:cNvPr>
          <p:cNvSpPr>
            <a:spLocks noChangeArrowheads="1"/>
          </p:cNvSpPr>
          <p:nvPr/>
        </p:nvSpPr>
        <p:spPr bwMode="auto">
          <a:xfrm>
            <a:off x="266700" y="5748338"/>
            <a:ext cx="876300" cy="485775"/>
          </a:xfrm>
          <a:prstGeom prst="rightArrow">
            <a:avLst>
              <a:gd name="adj1" fmla="val 55556"/>
              <a:gd name="adj2" fmla="val 82680"/>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2" fill="hold" grpId="0"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ppt_x</p:attrName>
                                        </p:attrNameLst>
                                      </p:cBhvr>
                                      <p:tavLst>
                                        <p:tav tm="0">
                                          <p:val>
                                            <p:strVal val="#ppt_x+#ppt_w/2"/>
                                          </p:val>
                                        </p:tav>
                                        <p:tav tm="100000">
                                          <p:val>
                                            <p:strVal val="#ppt_x"/>
                                          </p:val>
                                        </p:tav>
                                      </p:tavLst>
                                    </p:anim>
                                    <p:anim calcmode="lin" valueType="num">
                                      <p:cBhvr>
                                        <p:cTn id="13" dur="500" fill="hold"/>
                                        <p:tgtEl>
                                          <p:spTgt spid="6149"/>
                                        </p:tgtEl>
                                        <p:attrNameLst>
                                          <p:attrName>ppt_y</p:attrName>
                                        </p:attrNameLst>
                                      </p:cBhvr>
                                      <p:tavLst>
                                        <p:tav tm="0">
                                          <p:val>
                                            <p:strVal val="#ppt_y"/>
                                          </p:val>
                                        </p:tav>
                                        <p:tav tm="100000">
                                          <p:val>
                                            <p:strVal val="#ppt_y"/>
                                          </p:val>
                                        </p:tav>
                                      </p:tavLst>
                                    </p:anim>
                                    <p:anim calcmode="lin" valueType="num">
                                      <p:cBhvr>
                                        <p:cTn id="14" dur="500" fill="hold"/>
                                        <p:tgtEl>
                                          <p:spTgt spid="6149"/>
                                        </p:tgtEl>
                                        <p:attrNameLst>
                                          <p:attrName>ppt_w</p:attrName>
                                        </p:attrNameLst>
                                      </p:cBhvr>
                                      <p:tavLst>
                                        <p:tav tm="0">
                                          <p:val>
                                            <p:fltVal val="0"/>
                                          </p:val>
                                        </p:tav>
                                        <p:tav tm="100000">
                                          <p:val>
                                            <p:strVal val="#ppt_w"/>
                                          </p:val>
                                        </p:tav>
                                      </p:tavLst>
                                    </p:anim>
                                    <p:anim calcmode="lin" valueType="num">
                                      <p:cBhvr>
                                        <p:cTn id="15" dur="500" fill="hold"/>
                                        <p:tgtEl>
                                          <p:spTgt spid="6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autoUpdateAnimBg="0"/>
      <p:bldP spid="61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E5FF276-5F65-A2E6-E8C9-88AC3A137E7E}"/>
              </a:ext>
            </a:extLst>
          </p:cNvPr>
          <p:cNvSpPr>
            <a:spLocks noGrp="1" noChangeArrowheads="1"/>
          </p:cNvSpPr>
          <p:nvPr>
            <p:ph type="title"/>
          </p:nvPr>
        </p:nvSpPr>
        <p:spPr/>
        <p:txBody>
          <a:bodyPr/>
          <a:lstStyle/>
          <a:p>
            <a:pPr eaLnBrk="1" hangingPunct="1"/>
            <a:r>
              <a:rPr lang="fr-FR" altLang="el-GR" sz="2800"/>
              <a:t> What is required in order to make a cup of tea?</a:t>
            </a:r>
            <a:endParaRPr lang="en-US" altLang="el-GR" sz="2800"/>
          </a:p>
        </p:txBody>
      </p:sp>
      <p:sp>
        <p:nvSpPr>
          <p:cNvPr id="22531" name="Rectangle 3">
            <a:extLst>
              <a:ext uri="{FF2B5EF4-FFF2-40B4-BE49-F238E27FC236}">
                <a16:creationId xmlns:a16="http://schemas.microsoft.com/office/drawing/2014/main" id="{6377F1C3-B1E4-22DB-5AC6-386BBCEC576F}"/>
              </a:ext>
            </a:extLst>
          </p:cNvPr>
          <p:cNvSpPr>
            <a:spLocks noGrp="1" noChangeArrowheads="1"/>
          </p:cNvSpPr>
          <p:nvPr>
            <p:ph type="body" idx="1"/>
          </p:nvPr>
        </p:nvSpPr>
        <p:spPr>
          <a:xfrm>
            <a:off x="228600" y="1981200"/>
            <a:ext cx="8686800" cy="3505200"/>
          </a:xfrm>
        </p:spPr>
        <p:txBody>
          <a:bodyPr>
            <a:normAutofit lnSpcReduction="10000"/>
          </a:bodyPr>
          <a:lstStyle/>
          <a:p>
            <a:pPr algn="just" eaLnBrk="1" hangingPunct="1">
              <a:lnSpc>
                <a:spcPct val="90000"/>
              </a:lnSpc>
            </a:pPr>
            <a:r>
              <a:rPr lang="fr-FR" altLang="el-GR"/>
              <a:t>Ingredients: tea, water, milk or lemon, sugar…</a:t>
            </a:r>
          </a:p>
          <a:p>
            <a:pPr algn="just" eaLnBrk="1" hangingPunct="1">
              <a:lnSpc>
                <a:spcPct val="90000"/>
              </a:lnSpc>
            </a:pPr>
            <a:r>
              <a:rPr lang="fr-FR" altLang="el-GR"/>
              <a:t>Utensils: kettle, tea-pot, tea strainer, cup, spoon…</a:t>
            </a:r>
          </a:p>
          <a:p>
            <a:pPr algn="just" eaLnBrk="1" hangingPunct="1">
              <a:lnSpc>
                <a:spcPct val="90000"/>
              </a:lnSpc>
            </a:pPr>
            <a:r>
              <a:rPr lang="fr-FR" altLang="el-GR"/>
              <a:t>Actions: boiling the water, pouring the boiling water into the tea-pot, pouring the water out of the tea-pot, simmering some fresh water…</a:t>
            </a:r>
          </a:p>
          <a:p>
            <a:pPr algn="just" eaLnBrk="1" hangingPunct="1">
              <a:lnSpc>
                <a:spcPct val="90000"/>
              </a:lnSpc>
            </a:pPr>
            <a:r>
              <a:rPr lang="fr-FR" altLang="el-GR"/>
              <a:t>Measurements: temperature of water, duration of the infusing process…</a:t>
            </a:r>
          </a:p>
          <a:p>
            <a:pPr algn="just" eaLnBrk="1" hangingPunct="1">
              <a:lnSpc>
                <a:spcPct val="90000"/>
              </a:lnSpc>
            </a:pPr>
            <a:r>
              <a:rPr lang="fr-FR" altLang="el-GR"/>
              <a:t>&amp;c…</a:t>
            </a:r>
            <a:endParaRPr lang="en-US" altLang="el-GR"/>
          </a:p>
        </p:txBody>
      </p:sp>
      <p:sp>
        <p:nvSpPr>
          <p:cNvPr id="7173" name="Text Box 5">
            <a:extLst>
              <a:ext uri="{FF2B5EF4-FFF2-40B4-BE49-F238E27FC236}">
                <a16:creationId xmlns:a16="http://schemas.microsoft.com/office/drawing/2014/main" id="{A762EF63-36E2-F97A-1CCC-7CCA075919CF}"/>
              </a:ext>
            </a:extLst>
          </p:cNvPr>
          <p:cNvSpPr txBox="1">
            <a:spLocks noChangeArrowheads="1"/>
          </p:cNvSpPr>
          <p:nvPr/>
        </p:nvSpPr>
        <p:spPr bwMode="auto">
          <a:xfrm>
            <a:off x="762000" y="5562600"/>
            <a:ext cx="8153400" cy="1003300"/>
          </a:xfrm>
          <a:prstGeom prst="rect">
            <a:avLst/>
          </a:prstGeom>
          <a:solidFill>
            <a:srgbClr val="FFFF66"/>
          </a:solidFill>
          <a:ln w="57150" cmpd="thickThin">
            <a:solidFill>
              <a:srgbClr val="0000FF"/>
            </a:solidFill>
            <a:miter lim="800000"/>
            <a:headEnd/>
            <a:tailEnd/>
          </a:ln>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b="1">
                <a:solidFill>
                  <a:srgbClr val="0000FF"/>
                </a:solidFill>
                <a:latin typeface="Times New Roman" panose="02020603050405020304" pitchFamily="18" charset="0"/>
              </a:rPr>
              <a:t> All of these are the “things” assumed to exist in our domain of interest: “the making of a cup of tea”</a:t>
            </a:r>
            <a:endParaRPr kumimoji="0" lang="en-US" altLang="el-GR" b="1">
              <a:solidFill>
                <a:srgbClr val="0000FF"/>
              </a:solidFill>
              <a:latin typeface="Times New Roman" panose="02020603050405020304" pitchFamily="18" charset="0"/>
            </a:endParaRPr>
          </a:p>
        </p:txBody>
      </p:sp>
      <p:sp>
        <p:nvSpPr>
          <p:cNvPr id="7174" name="AutoShape 6">
            <a:extLst>
              <a:ext uri="{FF2B5EF4-FFF2-40B4-BE49-F238E27FC236}">
                <a16:creationId xmlns:a16="http://schemas.microsoft.com/office/drawing/2014/main" id="{A6E8A03E-D055-0DEC-03C2-978CE6D3DD8D}"/>
              </a:ext>
            </a:extLst>
          </p:cNvPr>
          <p:cNvSpPr>
            <a:spLocks noChangeArrowheads="1"/>
          </p:cNvSpPr>
          <p:nvPr/>
        </p:nvSpPr>
        <p:spPr bwMode="auto">
          <a:xfrm>
            <a:off x="228600" y="5562600"/>
            <a:ext cx="723900" cy="485775"/>
          </a:xfrm>
          <a:prstGeom prst="rightArrow">
            <a:avLst>
              <a:gd name="adj1" fmla="val 55556"/>
              <a:gd name="adj2" fmla="val 68301"/>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0-#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2" fill="hold" grpId="0"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p:cTn id="12" dur="500" fill="hold"/>
                                        <p:tgtEl>
                                          <p:spTgt spid="7173"/>
                                        </p:tgtEl>
                                        <p:attrNameLst>
                                          <p:attrName>ppt_x</p:attrName>
                                        </p:attrNameLst>
                                      </p:cBhvr>
                                      <p:tavLst>
                                        <p:tav tm="0">
                                          <p:val>
                                            <p:strVal val="#ppt_x+#ppt_w/2"/>
                                          </p:val>
                                        </p:tav>
                                        <p:tav tm="100000">
                                          <p:val>
                                            <p:strVal val="#ppt_x"/>
                                          </p:val>
                                        </p:tav>
                                      </p:tavLst>
                                    </p:anim>
                                    <p:anim calcmode="lin" valueType="num">
                                      <p:cBhvr>
                                        <p:cTn id="13" dur="500" fill="hold"/>
                                        <p:tgtEl>
                                          <p:spTgt spid="7173"/>
                                        </p:tgtEl>
                                        <p:attrNameLst>
                                          <p:attrName>ppt_y</p:attrName>
                                        </p:attrNameLst>
                                      </p:cBhvr>
                                      <p:tavLst>
                                        <p:tav tm="0">
                                          <p:val>
                                            <p:strVal val="#ppt_y"/>
                                          </p:val>
                                        </p:tav>
                                        <p:tav tm="100000">
                                          <p:val>
                                            <p:strVal val="#ppt_y"/>
                                          </p:val>
                                        </p:tav>
                                      </p:tavLst>
                                    </p:anim>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autoUpdateAnimBg="0"/>
      <p:bldP spid="71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126611B-EDCA-6193-4803-A0A2AF37FB30}"/>
              </a:ext>
            </a:extLst>
          </p:cNvPr>
          <p:cNvSpPr>
            <a:spLocks noGrp="1" noChangeArrowheads="1"/>
          </p:cNvSpPr>
          <p:nvPr>
            <p:ph type="title"/>
          </p:nvPr>
        </p:nvSpPr>
        <p:spPr/>
        <p:txBody>
          <a:bodyPr/>
          <a:lstStyle/>
          <a:p>
            <a:pPr eaLnBrk="1" hangingPunct="1"/>
            <a:r>
              <a:rPr lang="fr-FR" altLang="el-GR" sz="3200"/>
              <a:t> Is there a hierarchy among these </a:t>
            </a:r>
            <a:r>
              <a:rPr lang="fr-FR" altLang="el-GR" sz="3200">
                <a:cs typeface="Times New Roman" panose="02020603050405020304" pitchFamily="18" charset="0"/>
              </a:rPr>
              <a:t>“things”?</a:t>
            </a:r>
            <a:endParaRPr lang="en-US" altLang="el-GR" sz="3200"/>
          </a:p>
        </p:txBody>
      </p:sp>
      <p:sp>
        <p:nvSpPr>
          <p:cNvPr id="23555" name="Rectangle 3">
            <a:extLst>
              <a:ext uri="{FF2B5EF4-FFF2-40B4-BE49-F238E27FC236}">
                <a16:creationId xmlns:a16="http://schemas.microsoft.com/office/drawing/2014/main" id="{27AA4F10-C8DE-42BC-F9DC-E34AAB4119CF}"/>
              </a:ext>
            </a:extLst>
          </p:cNvPr>
          <p:cNvSpPr>
            <a:spLocks noChangeArrowheads="1"/>
          </p:cNvSpPr>
          <p:nvPr/>
        </p:nvSpPr>
        <p:spPr bwMode="auto">
          <a:xfrm>
            <a:off x="533400" y="2209800"/>
            <a:ext cx="1600200" cy="914400"/>
          </a:xfrm>
          <a:prstGeom prst="rect">
            <a:avLst/>
          </a:prstGeom>
          <a:gradFill rotWithShape="0">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n w="28575">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400" b="1">
                <a:solidFill>
                  <a:schemeClr val="bg1"/>
                </a:solidFill>
                <a:latin typeface="Times New Roman" panose="02020603050405020304" pitchFamily="18" charset="0"/>
              </a:rPr>
              <a:t>Ingredients</a:t>
            </a:r>
            <a:endParaRPr kumimoji="0" lang="en-US" altLang="el-GR" sz="2400" b="1">
              <a:solidFill>
                <a:schemeClr val="bg1"/>
              </a:solidFill>
              <a:latin typeface="Times New Roman" panose="02020603050405020304" pitchFamily="18" charset="0"/>
            </a:endParaRPr>
          </a:p>
        </p:txBody>
      </p:sp>
      <p:sp>
        <p:nvSpPr>
          <p:cNvPr id="23556" name="Rectangle 4">
            <a:extLst>
              <a:ext uri="{FF2B5EF4-FFF2-40B4-BE49-F238E27FC236}">
                <a16:creationId xmlns:a16="http://schemas.microsoft.com/office/drawing/2014/main" id="{894A357B-55AC-A03D-18BF-E9C54B87E88F}"/>
              </a:ext>
            </a:extLst>
          </p:cNvPr>
          <p:cNvSpPr>
            <a:spLocks noChangeArrowheads="1"/>
          </p:cNvSpPr>
          <p:nvPr/>
        </p:nvSpPr>
        <p:spPr bwMode="auto">
          <a:xfrm>
            <a:off x="2590800" y="2209800"/>
            <a:ext cx="1295400" cy="914400"/>
          </a:xfrm>
          <a:prstGeom prst="rect">
            <a:avLst/>
          </a:prstGeom>
          <a:gradFill rotWithShape="0">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n w="28575">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400" b="1">
                <a:solidFill>
                  <a:schemeClr val="bg1"/>
                </a:solidFill>
                <a:latin typeface="Times New Roman" panose="02020603050405020304" pitchFamily="18" charset="0"/>
              </a:rPr>
              <a:t>Utensils</a:t>
            </a:r>
            <a:endParaRPr kumimoji="0" lang="en-US" altLang="el-GR" sz="2400" b="1">
              <a:solidFill>
                <a:schemeClr val="bg1"/>
              </a:solidFill>
              <a:latin typeface="Times New Roman" panose="02020603050405020304" pitchFamily="18" charset="0"/>
            </a:endParaRPr>
          </a:p>
        </p:txBody>
      </p:sp>
      <p:sp>
        <p:nvSpPr>
          <p:cNvPr id="23557" name="Rectangle 5">
            <a:extLst>
              <a:ext uri="{FF2B5EF4-FFF2-40B4-BE49-F238E27FC236}">
                <a16:creationId xmlns:a16="http://schemas.microsoft.com/office/drawing/2014/main" id="{1E48933B-BD10-0AF6-9CAB-0FD095314643}"/>
              </a:ext>
            </a:extLst>
          </p:cNvPr>
          <p:cNvSpPr>
            <a:spLocks noChangeArrowheads="1"/>
          </p:cNvSpPr>
          <p:nvPr/>
        </p:nvSpPr>
        <p:spPr bwMode="auto">
          <a:xfrm>
            <a:off x="4495800" y="2209800"/>
            <a:ext cx="1295400" cy="914400"/>
          </a:xfrm>
          <a:prstGeom prst="rect">
            <a:avLst/>
          </a:prstGeom>
          <a:gradFill rotWithShape="0">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n w="28575">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400" b="1">
                <a:solidFill>
                  <a:schemeClr val="bg1"/>
                </a:solidFill>
                <a:latin typeface="Times New Roman" panose="02020603050405020304" pitchFamily="18" charset="0"/>
              </a:rPr>
              <a:t>Actions</a:t>
            </a:r>
            <a:endParaRPr kumimoji="0" lang="en-US" altLang="el-GR" sz="2400" b="1">
              <a:solidFill>
                <a:schemeClr val="bg1"/>
              </a:solidFill>
              <a:latin typeface="Times New Roman" panose="02020603050405020304" pitchFamily="18" charset="0"/>
            </a:endParaRPr>
          </a:p>
        </p:txBody>
      </p:sp>
      <p:sp>
        <p:nvSpPr>
          <p:cNvPr id="23558" name="Rectangle 6">
            <a:extLst>
              <a:ext uri="{FF2B5EF4-FFF2-40B4-BE49-F238E27FC236}">
                <a16:creationId xmlns:a16="http://schemas.microsoft.com/office/drawing/2014/main" id="{7D7E0DB0-1DF8-D163-3524-919EC0942D6D}"/>
              </a:ext>
            </a:extLst>
          </p:cNvPr>
          <p:cNvSpPr>
            <a:spLocks noChangeArrowheads="1"/>
          </p:cNvSpPr>
          <p:nvPr/>
        </p:nvSpPr>
        <p:spPr bwMode="auto">
          <a:xfrm>
            <a:off x="6553200" y="2209800"/>
            <a:ext cx="1981200" cy="914400"/>
          </a:xfrm>
          <a:prstGeom prst="rect">
            <a:avLst/>
          </a:prstGeom>
          <a:gradFill rotWithShape="0">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n w="28575">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400" b="1">
                <a:solidFill>
                  <a:schemeClr val="bg1"/>
                </a:solidFill>
                <a:latin typeface="Times New Roman" panose="02020603050405020304" pitchFamily="18" charset="0"/>
              </a:rPr>
              <a:t>Measurements</a:t>
            </a:r>
            <a:endParaRPr kumimoji="0" lang="en-US" altLang="el-GR" sz="2400" b="1">
              <a:solidFill>
                <a:schemeClr val="bg1"/>
              </a:solidFill>
              <a:latin typeface="Times New Roman" panose="02020603050405020304" pitchFamily="18" charset="0"/>
            </a:endParaRPr>
          </a:p>
        </p:txBody>
      </p:sp>
      <p:sp>
        <p:nvSpPr>
          <p:cNvPr id="23559" name="Rectangle 7">
            <a:extLst>
              <a:ext uri="{FF2B5EF4-FFF2-40B4-BE49-F238E27FC236}">
                <a16:creationId xmlns:a16="http://schemas.microsoft.com/office/drawing/2014/main" id="{8259AED2-9230-C89C-3E0C-67B3BF6B78B2}"/>
              </a:ext>
            </a:extLst>
          </p:cNvPr>
          <p:cNvSpPr>
            <a:spLocks noChangeArrowheads="1"/>
          </p:cNvSpPr>
          <p:nvPr/>
        </p:nvSpPr>
        <p:spPr bwMode="auto">
          <a:xfrm>
            <a:off x="76200" y="3810000"/>
            <a:ext cx="13716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Required</a:t>
            </a:r>
          </a:p>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ingredients</a:t>
            </a:r>
            <a:endParaRPr kumimoji="0" lang="en-US" altLang="el-GR" sz="2000" b="1">
              <a:solidFill>
                <a:schemeClr val="bg1"/>
              </a:solidFill>
              <a:latin typeface="Times New Roman" panose="02020603050405020304" pitchFamily="18" charset="0"/>
            </a:endParaRPr>
          </a:p>
        </p:txBody>
      </p:sp>
      <p:sp>
        <p:nvSpPr>
          <p:cNvPr id="23560" name="Rectangle 8">
            <a:extLst>
              <a:ext uri="{FF2B5EF4-FFF2-40B4-BE49-F238E27FC236}">
                <a16:creationId xmlns:a16="http://schemas.microsoft.com/office/drawing/2014/main" id="{8D29F764-0A20-5189-8A97-099EE779FC17}"/>
              </a:ext>
            </a:extLst>
          </p:cNvPr>
          <p:cNvSpPr>
            <a:spLocks noChangeArrowheads="1"/>
          </p:cNvSpPr>
          <p:nvPr/>
        </p:nvSpPr>
        <p:spPr bwMode="auto">
          <a:xfrm>
            <a:off x="1562100" y="3810000"/>
            <a:ext cx="12954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Optional</a:t>
            </a:r>
          </a:p>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ingredients</a:t>
            </a:r>
            <a:endParaRPr kumimoji="0" lang="en-US" altLang="el-GR" sz="2000" b="1">
              <a:solidFill>
                <a:schemeClr val="bg1"/>
              </a:solidFill>
              <a:latin typeface="Times New Roman" panose="02020603050405020304" pitchFamily="18" charset="0"/>
            </a:endParaRPr>
          </a:p>
        </p:txBody>
      </p:sp>
      <p:sp>
        <p:nvSpPr>
          <p:cNvPr id="23561" name="Rectangle 9">
            <a:extLst>
              <a:ext uri="{FF2B5EF4-FFF2-40B4-BE49-F238E27FC236}">
                <a16:creationId xmlns:a16="http://schemas.microsoft.com/office/drawing/2014/main" id="{AA8AD4D3-EC53-741E-090B-5129A1D9A2B1}"/>
              </a:ext>
            </a:extLst>
          </p:cNvPr>
          <p:cNvSpPr>
            <a:spLocks noChangeArrowheads="1"/>
          </p:cNvSpPr>
          <p:nvPr/>
        </p:nvSpPr>
        <p:spPr bwMode="auto">
          <a:xfrm>
            <a:off x="2971800" y="3810000"/>
            <a:ext cx="7620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Kettle</a:t>
            </a:r>
            <a:endParaRPr kumimoji="0" lang="en-US" altLang="el-GR" sz="2000" b="1">
              <a:solidFill>
                <a:schemeClr val="bg1"/>
              </a:solidFill>
              <a:latin typeface="Times New Roman" panose="02020603050405020304" pitchFamily="18" charset="0"/>
            </a:endParaRPr>
          </a:p>
        </p:txBody>
      </p:sp>
      <p:sp>
        <p:nvSpPr>
          <p:cNvPr id="23562" name="Rectangle 10">
            <a:extLst>
              <a:ext uri="{FF2B5EF4-FFF2-40B4-BE49-F238E27FC236}">
                <a16:creationId xmlns:a16="http://schemas.microsoft.com/office/drawing/2014/main" id="{C642F262-D857-D6BE-5CD2-1F147FEAAF86}"/>
              </a:ext>
            </a:extLst>
          </p:cNvPr>
          <p:cNvSpPr>
            <a:spLocks noChangeArrowheads="1"/>
          </p:cNvSpPr>
          <p:nvPr/>
        </p:nvSpPr>
        <p:spPr bwMode="auto">
          <a:xfrm>
            <a:off x="3848100" y="3810000"/>
            <a:ext cx="9144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Tea-pot</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etc.</a:t>
            </a:r>
            <a:endParaRPr kumimoji="0" lang="en-US" altLang="el-GR" sz="2000" b="1">
              <a:solidFill>
                <a:schemeClr val="bg1"/>
              </a:solidFill>
              <a:latin typeface="Times New Roman" panose="02020603050405020304" pitchFamily="18" charset="0"/>
            </a:endParaRPr>
          </a:p>
        </p:txBody>
      </p:sp>
      <p:sp>
        <p:nvSpPr>
          <p:cNvPr id="23563" name="Rectangle 11">
            <a:extLst>
              <a:ext uri="{FF2B5EF4-FFF2-40B4-BE49-F238E27FC236}">
                <a16:creationId xmlns:a16="http://schemas.microsoft.com/office/drawing/2014/main" id="{C6D66B9D-7870-04DC-0ABF-585F7534A3CD}"/>
              </a:ext>
            </a:extLst>
          </p:cNvPr>
          <p:cNvSpPr>
            <a:spLocks noChangeArrowheads="1"/>
          </p:cNvSpPr>
          <p:nvPr/>
        </p:nvSpPr>
        <p:spPr bwMode="auto">
          <a:xfrm>
            <a:off x="4876800" y="3810000"/>
            <a:ext cx="10668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Boiling</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the water</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etc.</a:t>
            </a:r>
            <a:endParaRPr kumimoji="0" lang="en-US" altLang="el-GR" sz="2000" b="1">
              <a:solidFill>
                <a:schemeClr val="bg1"/>
              </a:solidFill>
              <a:latin typeface="Times New Roman" panose="02020603050405020304" pitchFamily="18" charset="0"/>
            </a:endParaRPr>
          </a:p>
        </p:txBody>
      </p:sp>
      <p:sp>
        <p:nvSpPr>
          <p:cNvPr id="23564" name="Rectangle 12">
            <a:extLst>
              <a:ext uri="{FF2B5EF4-FFF2-40B4-BE49-F238E27FC236}">
                <a16:creationId xmlns:a16="http://schemas.microsoft.com/office/drawing/2014/main" id="{8F7B0467-3F35-4BD5-EFE2-EEDD0B454D89}"/>
              </a:ext>
            </a:extLst>
          </p:cNvPr>
          <p:cNvSpPr>
            <a:spLocks noChangeArrowheads="1"/>
          </p:cNvSpPr>
          <p:nvPr/>
        </p:nvSpPr>
        <p:spPr bwMode="auto">
          <a:xfrm>
            <a:off x="6057900" y="3810000"/>
            <a:ext cx="14478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Temperature</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of water</a:t>
            </a:r>
            <a:endParaRPr kumimoji="0" lang="en-US" altLang="el-GR" sz="2000" b="1">
              <a:solidFill>
                <a:schemeClr val="bg1"/>
              </a:solidFill>
              <a:latin typeface="Times New Roman" panose="02020603050405020304" pitchFamily="18" charset="0"/>
            </a:endParaRPr>
          </a:p>
        </p:txBody>
      </p:sp>
      <p:sp>
        <p:nvSpPr>
          <p:cNvPr id="23565" name="Rectangle 13">
            <a:extLst>
              <a:ext uri="{FF2B5EF4-FFF2-40B4-BE49-F238E27FC236}">
                <a16:creationId xmlns:a16="http://schemas.microsoft.com/office/drawing/2014/main" id="{D258444A-435D-B532-3CB9-18C47CCB6F20}"/>
              </a:ext>
            </a:extLst>
          </p:cNvPr>
          <p:cNvSpPr>
            <a:spLocks noChangeArrowheads="1"/>
          </p:cNvSpPr>
          <p:nvPr/>
        </p:nvSpPr>
        <p:spPr bwMode="auto">
          <a:xfrm>
            <a:off x="7620000" y="3810000"/>
            <a:ext cx="1447800" cy="914400"/>
          </a:xfrm>
          <a:prstGeom prst="rect">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ln w="28575">
            <a:solidFill>
              <a:srgbClr val="99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Duration of</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the infusing</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process</a:t>
            </a:r>
            <a:endParaRPr kumimoji="0" lang="en-US" altLang="el-GR" sz="2000" b="1">
              <a:solidFill>
                <a:schemeClr val="bg1"/>
              </a:solidFill>
              <a:latin typeface="Times New Roman" panose="02020603050405020304" pitchFamily="18" charset="0"/>
            </a:endParaRPr>
          </a:p>
        </p:txBody>
      </p:sp>
      <p:sp>
        <p:nvSpPr>
          <p:cNvPr id="23566" name="Rectangle 14">
            <a:extLst>
              <a:ext uri="{FF2B5EF4-FFF2-40B4-BE49-F238E27FC236}">
                <a16:creationId xmlns:a16="http://schemas.microsoft.com/office/drawing/2014/main" id="{F0DD665D-772A-66B9-CA8E-CA932BECCC21}"/>
              </a:ext>
            </a:extLst>
          </p:cNvPr>
          <p:cNvSpPr>
            <a:spLocks noChangeArrowheads="1"/>
          </p:cNvSpPr>
          <p:nvPr/>
        </p:nvSpPr>
        <p:spPr bwMode="auto">
          <a:xfrm>
            <a:off x="152400" y="5410200"/>
            <a:ext cx="685800" cy="914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Tea</a:t>
            </a:r>
            <a:endParaRPr kumimoji="0" lang="en-US" altLang="el-GR" sz="2000" b="1">
              <a:solidFill>
                <a:schemeClr val="bg1"/>
              </a:solidFill>
              <a:latin typeface="Times New Roman" panose="02020603050405020304" pitchFamily="18" charset="0"/>
            </a:endParaRPr>
          </a:p>
        </p:txBody>
      </p:sp>
      <p:sp>
        <p:nvSpPr>
          <p:cNvPr id="23567" name="Rectangle 15">
            <a:extLst>
              <a:ext uri="{FF2B5EF4-FFF2-40B4-BE49-F238E27FC236}">
                <a16:creationId xmlns:a16="http://schemas.microsoft.com/office/drawing/2014/main" id="{6E808A47-4D3A-ADF7-2F73-8061444C2D85}"/>
              </a:ext>
            </a:extLst>
          </p:cNvPr>
          <p:cNvSpPr>
            <a:spLocks noChangeArrowheads="1"/>
          </p:cNvSpPr>
          <p:nvPr/>
        </p:nvSpPr>
        <p:spPr bwMode="auto">
          <a:xfrm>
            <a:off x="952500" y="5410200"/>
            <a:ext cx="876300" cy="914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Water</a:t>
            </a:r>
            <a:endParaRPr kumimoji="0" lang="en-US" altLang="el-GR" sz="2000" b="1">
              <a:solidFill>
                <a:schemeClr val="bg1"/>
              </a:solidFill>
              <a:latin typeface="Times New Roman" panose="02020603050405020304" pitchFamily="18" charset="0"/>
            </a:endParaRPr>
          </a:p>
        </p:txBody>
      </p:sp>
      <p:sp>
        <p:nvSpPr>
          <p:cNvPr id="23568" name="Rectangle 16">
            <a:extLst>
              <a:ext uri="{FF2B5EF4-FFF2-40B4-BE49-F238E27FC236}">
                <a16:creationId xmlns:a16="http://schemas.microsoft.com/office/drawing/2014/main" id="{74802C9C-0B12-B071-C886-FA801DAD41C9}"/>
              </a:ext>
            </a:extLst>
          </p:cNvPr>
          <p:cNvSpPr>
            <a:spLocks noChangeArrowheads="1"/>
          </p:cNvSpPr>
          <p:nvPr/>
        </p:nvSpPr>
        <p:spPr bwMode="auto">
          <a:xfrm>
            <a:off x="2362200" y="5410200"/>
            <a:ext cx="762000" cy="914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Milk</a:t>
            </a:r>
            <a:endParaRPr kumimoji="0" lang="en-US" altLang="el-GR" sz="2000" b="1">
              <a:solidFill>
                <a:schemeClr val="bg1"/>
              </a:solidFill>
              <a:latin typeface="Times New Roman" panose="02020603050405020304" pitchFamily="18" charset="0"/>
            </a:endParaRPr>
          </a:p>
        </p:txBody>
      </p:sp>
      <p:sp>
        <p:nvSpPr>
          <p:cNvPr id="23569" name="Rectangle 17">
            <a:extLst>
              <a:ext uri="{FF2B5EF4-FFF2-40B4-BE49-F238E27FC236}">
                <a16:creationId xmlns:a16="http://schemas.microsoft.com/office/drawing/2014/main" id="{4D54A917-8AA5-4B2E-161E-849D2C268C3D}"/>
              </a:ext>
            </a:extLst>
          </p:cNvPr>
          <p:cNvSpPr>
            <a:spLocks noChangeArrowheads="1"/>
          </p:cNvSpPr>
          <p:nvPr/>
        </p:nvSpPr>
        <p:spPr bwMode="auto">
          <a:xfrm>
            <a:off x="3238500" y="5410200"/>
            <a:ext cx="914400" cy="914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Lemon</a:t>
            </a:r>
            <a:endParaRPr kumimoji="0" lang="en-US" altLang="el-GR" sz="2000" b="1">
              <a:solidFill>
                <a:schemeClr val="bg1"/>
              </a:solidFill>
              <a:latin typeface="Times New Roman" panose="02020603050405020304" pitchFamily="18" charset="0"/>
            </a:endParaRPr>
          </a:p>
        </p:txBody>
      </p:sp>
      <p:sp>
        <p:nvSpPr>
          <p:cNvPr id="23570" name="Rectangle 18">
            <a:extLst>
              <a:ext uri="{FF2B5EF4-FFF2-40B4-BE49-F238E27FC236}">
                <a16:creationId xmlns:a16="http://schemas.microsoft.com/office/drawing/2014/main" id="{03700162-AB36-ABAE-4B5C-5E8FAF3BDB45}"/>
              </a:ext>
            </a:extLst>
          </p:cNvPr>
          <p:cNvSpPr>
            <a:spLocks noChangeArrowheads="1"/>
          </p:cNvSpPr>
          <p:nvPr/>
        </p:nvSpPr>
        <p:spPr bwMode="auto">
          <a:xfrm>
            <a:off x="4267200" y="5410200"/>
            <a:ext cx="838200" cy="914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Sugar</a:t>
            </a:r>
            <a:endParaRPr kumimoji="0" lang="en-US" altLang="el-GR" sz="2000" b="1">
              <a:solidFill>
                <a:schemeClr val="bg1"/>
              </a:solidFill>
              <a:latin typeface="Times New Roman" panose="02020603050405020304" pitchFamily="18" charset="0"/>
            </a:endParaRPr>
          </a:p>
        </p:txBody>
      </p:sp>
      <p:cxnSp>
        <p:nvCxnSpPr>
          <p:cNvPr id="23571" name="AutoShape 19">
            <a:extLst>
              <a:ext uri="{FF2B5EF4-FFF2-40B4-BE49-F238E27FC236}">
                <a16:creationId xmlns:a16="http://schemas.microsoft.com/office/drawing/2014/main" id="{81F3D8E0-DDAE-8C0A-0096-04CF8AC62727}"/>
              </a:ext>
            </a:extLst>
          </p:cNvPr>
          <p:cNvCxnSpPr>
            <a:cxnSpLocks noChangeShapeType="1"/>
            <a:stCxn id="23555" idx="2"/>
            <a:endCxn id="23559" idx="0"/>
          </p:cNvCxnSpPr>
          <p:nvPr/>
        </p:nvCxnSpPr>
        <p:spPr bwMode="auto">
          <a:xfrm flipH="1">
            <a:off x="762000" y="3138488"/>
            <a:ext cx="5715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2" name="AutoShape 20">
            <a:extLst>
              <a:ext uri="{FF2B5EF4-FFF2-40B4-BE49-F238E27FC236}">
                <a16:creationId xmlns:a16="http://schemas.microsoft.com/office/drawing/2014/main" id="{4870FFEA-3BDC-0E36-F314-8AD46811109D}"/>
              </a:ext>
            </a:extLst>
          </p:cNvPr>
          <p:cNvCxnSpPr>
            <a:cxnSpLocks noChangeShapeType="1"/>
            <a:stCxn id="23555" idx="2"/>
            <a:endCxn id="23560" idx="0"/>
          </p:cNvCxnSpPr>
          <p:nvPr/>
        </p:nvCxnSpPr>
        <p:spPr bwMode="auto">
          <a:xfrm>
            <a:off x="1333500" y="3138488"/>
            <a:ext cx="8763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3" name="AutoShape 21">
            <a:extLst>
              <a:ext uri="{FF2B5EF4-FFF2-40B4-BE49-F238E27FC236}">
                <a16:creationId xmlns:a16="http://schemas.microsoft.com/office/drawing/2014/main" id="{4E3746C4-E84E-9420-8338-7F7BDD0BD739}"/>
              </a:ext>
            </a:extLst>
          </p:cNvPr>
          <p:cNvCxnSpPr>
            <a:cxnSpLocks noChangeShapeType="1"/>
            <a:stCxn id="23556" idx="2"/>
            <a:endCxn id="23561" idx="0"/>
          </p:cNvCxnSpPr>
          <p:nvPr/>
        </p:nvCxnSpPr>
        <p:spPr bwMode="auto">
          <a:xfrm>
            <a:off x="3238500" y="3138488"/>
            <a:ext cx="1143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4" name="AutoShape 22">
            <a:extLst>
              <a:ext uri="{FF2B5EF4-FFF2-40B4-BE49-F238E27FC236}">
                <a16:creationId xmlns:a16="http://schemas.microsoft.com/office/drawing/2014/main" id="{F553FB8B-C9E3-C873-2FEA-53565E0AAE66}"/>
              </a:ext>
            </a:extLst>
          </p:cNvPr>
          <p:cNvCxnSpPr>
            <a:cxnSpLocks noChangeShapeType="1"/>
            <a:stCxn id="23556" idx="2"/>
            <a:endCxn id="23562" idx="0"/>
          </p:cNvCxnSpPr>
          <p:nvPr/>
        </p:nvCxnSpPr>
        <p:spPr bwMode="auto">
          <a:xfrm>
            <a:off x="3238500" y="3138488"/>
            <a:ext cx="10668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5" name="AutoShape 23">
            <a:extLst>
              <a:ext uri="{FF2B5EF4-FFF2-40B4-BE49-F238E27FC236}">
                <a16:creationId xmlns:a16="http://schemas.microsoft.com/office/drawing/2014/main" id="{D11C7FD8-0510-3001-4993-312264B82120}"/>
              </a:ext>
            </a:extLst>
          </p:cNvPr>
          <p:cNvCxnSpPr>
            <a:cxnSpLocks noChangeShapeType="1"/>
            <a:stCxn id="23557" idx="2"/>
            <a:endCxn id="23563" idx="0"/>
          </p:cNvCxnSpPr>
          <p:nvPr/>
        </p:nvCxnSpPr>
        <p:spPr bwMode="auto">
          <a:xfrm>
            <a:off x="5143500" y="3138488"/>
            <a:ext cx="2667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6" name="AutoShape 24">
            <a:extLst>
              <a:ext uri="{FF2B5EF4-FFF2-40B4-BE49-F238E27FC236}">
                <a16:creationId xmlns:a16="http://schemas.microsoft.com/office/drawing/2014/main" id="{06EDB10A-4B61-46E8-42B3-731DDF698D40}"/>
              </a:ext>
            </a:extLst>
          </p:cNvPr>
          <p:cNvCxnSpPr>
            <a:cxnSpLocks noChangeShapeType="1"/>
            <a:stCxn id="23558" idx="2"/>
            <a:endCxn id="23564" idx="0"/>
          </p:cNvCxnSpPr>
          <p:nvPr/>
        </p:nvCxnSpPr>
        <p:spPr bwMode="auto">
          <a:xfrm flipH="1">
            <a:off x="6781800" y="3138488"/>
            <a:ext cx="7620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7" name="AutoShape 25">
            <a:extLst>
              <a:ext uri="{FF2B5EF4-FFF2-40B4-BE49-F238E27FC236}">
                <a16:creationId xmlns:a16="http://schemas.microsoft.com/office/drawing/2014/main" id="{3B7C6AA5-F568-CEC3-8B1D-FD6F11C34FAF}"/>
              </a:ext>
            </a:extLst>
          </p:cNvPr>
          <p:cNvCxnSpPr>
            <a:cxnSpLocks noChangeShapeType="1"/>
            <a:stCxn id="23558" idx="2"/>
            <a:endCxn id="23565" idx="0"/>
          </p:cNvCxnSpPr>
          <p:nvPr/>
        </p:nvCxnSpPr>
        <p:spPr bwMode="auto">
          <a:xfrm>
            <a:off x="7543800" y="3138488"/>
            <a:ext cx="800100" cy="657225"/>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23578" name="AutoShape 26">
            <a:extLst>
              <a:ext uri="{FF2B5EF4-FFF2-40B4-BE49-F238E27FC236}">
                <a16:creationId xmlns:a16="http://schemas.microsoft.com/office/drawing/2014/main" id="{489F5AE4-03B6-4EB9-E5E2-7EDC85D9E82D}"/>
              </a:ext>
            </a:extLst>
          </p:cNvPr>
          <p:cNvCxnSpPr>
            <a:cxnSpLocks noChangeShapeType="1"/>
            <a:stCxn id="23559" idx="2"/>
            <a:endCxn id="23566" idx="0"/>
          </p:cNvCxnSpPr>
          <p:nvPr/>
        </p:nvCxnSpPr>
        <p:spPr bwMode="auto">
          <a:xfrm flipH="1">
            <a:off x="495300" y="4738688"/>
            <a:ext cx="266700" cy="657225"/>
          </a:xfrm>
          <a:prstGeom prst="straightConnector1">
            <a:avLst/>
          </a:prstGeom>
          <a:noFill/>
          <a:ln w="28575">
            <a:solidFill>
              <a:srgbClr val="990099"/>
            </a:solidFill>
            <a:round/>
            <a:headEnd/>
            <a:tailEnd/>
          </a:ln>
          <a:extLst>
            <a:ext uri="{909E8E84-426E-40DD-AFC4-6F175D3DCCD1}">
              <a14:hiddenFill xmlns:a14="http://schemas.microsoft.com/office/drawing/2010/main">
                <a:noFill/>
              </a14:hiddenFill>
            </a:ext>
          </a:extLst>
        </p:spPr>
      </p:cxnSp>
      <p:cxnSp>
        <p:nvCxnSpPr>
          <p:cNvPr id="23579" name="AutoShape 27">
            <a:extLst>
              <a:ext uri="{FF2B5EF4-FFF2-40B4-BE49-F238E27FC236}">
                <a16:creationId xmlns:a16="http://schemas.microsoft.com/office/drawing/2014/main" id="{9F16AE88-BB54-7E58-3067-584C0619B467}"/>
              </a:ext>
            </a:extLst>
          </p:cNvPr>
          <p:cNvCxnSpPr>
            <a:cxnSpLocks noChangeShapeType="1"/>
            <a:stCxn id="23559" idx="2"/>
            <a:endCxn id="23567" idx="0"/>
          </p:cNvCxnSpPr>
          <p:nvPr/>
        </p:nvCxnSpPr>
        <p:spPr bwMode="auto">
          <a:xfrm>
            <a:off x="762000" y="4738688"/>
            <a:ext cx="628650" cy="657225"/>
          </a:xfrm>
          <a:prstGeom prst="straightConnector1">
            <a:avLst/>
          </a:prstGeom>
          <a:noFill/>
          <a:ln w="28575">
            <a:solidFill>
              <a:srgbClr val="990099"/>
            </a:solidFill>
            <a:round/>
            <a:headEnd/>
            <a:tailEnd/>
          </a:ln>
          <a:extLst>
            <a:ext uri="{909E8E84-426E-40DD-AFC4-6F175D3DCCD1}">
              <a14:hiddenFill xmlns:a14="http://schemas.microsoft.com/office/drawing/2010/main">
                <a:noFill/>
              </a14:hiddenFill>
            </a:ext>
          </a:extLst>
        </p:spPr>
      </p:cxnSp>
      <p:cxnSp>
        <p:nvCxnSpPr>
          <p:cNvPr id="23580" name="AutoShape 28">
            <a:extLst>
              <a:ext uri="{FF2B5EF4-FFF2-40B4-BE49-F238E27FC236}">
                <a16:creationId xmlns:a16="http://schemas.microsoft.com/office/drawing/2014/main" id="{77A17A23-27FD-6E6C-0B9C-D97D254E00B6}"/>
              </a:ext>
            </a:extLst>
          </p:cNvPr>
          <p:cNvCxnSpPr>
            <a:cxnSpLocks noChangeShapeType="1"/>
            <a:stCxn id="23560" idx="2"/>
            <a:endCxn id="23568" idx="0"/>
          </p:cNvCxnSpPr>
          <p:nvPr/>
        </p:nvCxnSpPr>
        <p:spPr bwMode="auto">
          <a:xfrm>
            <a:off x="2209800" y="4738688"/>
            <a:ext cx="533400" cy="657225"/>
          </a:xfrm>
          <a:prstGeom prst="straightConnector1">
            <a:avLst/>
          </a:prstGeom>
          <a:noFill/>
          <a:ln w="28575">
            <a:solidFill>
              <a:srgbClr val="990099"/>
            </a:solidFill>
            <a:round/>
            <a:headEnd/>
            <a:tailEnd/>
          </a:ln>
          <a:extLst>
            <a:ext uri="{909E8E84-426E-40DD-AFC4-6F175D3DCCD1}">
              <a14:hiddenFill xmlns:a14="http://schemas.microsoft.com/office/drawing/2010/main">
                <a:noFill/>
              </a14:hiddenFill>
            </a:ext>
          </a:extLst>
        </p:spPr>
      </p:cxnSp>
      <p:cxnSp>
        <p:nvCxnSpPr>
          <p:cNvPr id="23581" name="AutoShape 29">
            <a:extLst>
              <a:ext uri="{FF2B5EF4-FFF2-40B4-BE49-F238E27FC236}">
                <a16:creationId xmlns:a16="http://schemas.microsoft.com/office/drawing/2014/main" id="{D1B8F719-678B-539A-7062-2ED2481AE030}"/>
              </a:ext>
            </a:extLst>
          </p:cNvPr>
          <p:cNvCxnSpPr>
            <a:cxnSpLocks noChangeShapeType="1"/>
            <a:stCxn id="23560" idx="2"/>
            <a:endCxn id="23569" idx="0"/>
          </p:cNvCxnSpPr>
          <p:nvPr/>
        </p:nvCxnSpPr>
        <p:spPr bwMode="auto">
          <a:xfrm>
            <a:off x="2209800" y="4738688"/>
            <a:ext cx="1485900" cy="657225"/>
          </a:xfrm>
          <a:prstGeom prst="straightConnector1">
            <a:avLst/>
          </a:prstGeom>
          <a:noFill/>
          <a:ln w="28575">
            <a:solidFill>
              <a:srgbClr val="990099"/>
            </a:solidFill>
            <a:round/>
            <a:headEnd/>
            <a:tailEnd/>
          </a:ln>
          <a:extLst>
            <a:ext uri="{909E8E84-426E-40DD-AFC4-6F175D3DCCD1}">
              <a14:hiddenFill xmlns:a14="http://schemas.microsoft.com/office/drawing/2010/main">
                <a:noFill/>
              </a14:hiddenFill>
            </a:ext>
          </a:extLst>
        </p:spPr>
      </p:cxnSp>
      <p:cxnSp>
        <p:nvCxnSpPr>
          <p:cNvPr id="23582" name="AutoShape 30">
            <a:extLst>
              <a:ext uri="{FF2B5EF4-FFF2-40B4-BE49-F238E27FC236}">
                <a16:creationId xmlns:a16="http://schemas.microsoft.com/office/drawing/2014/main" id="{2632A1BB-71F1-3BC6-3D75-D163B5CAE81E}"/>
              </a:ext>
            </a:extLst>
          </p:cNvPr>
          <p:cNvCxnSpPr>
            <a:cxnSpLocks noChangeShapeType="1"/>
            <a:stCxn id="23560" idx="2"/>
            <a:endCxn id="23570" idx="0"/>
          </p:cNvCxnSpPr>
          <p:nvPr/>
        </p:nvCxnSpPr>
        <p:spPr bwMode="auto">
          <a:xfrm>
            <a:off x="2209800" y="4738688"/>
            <a:ext cx="2476500" cy="657225"/>
          </a:xfrm>
          <a:prstGeom prst="straightConnector1">
            <a:avLst/>
          </a:prstGeom>
          <a:noFill/>
          <a:ln w="28575">
            <a:solidFill>
              <a:srgbClr val="990099"/>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BC9893-638C-1CC6-FC9B-55D710EFE6D4}"/>
              </a:ext>
            </a:extLst>
          </p:cNvPr>
          <p:cNvSpPr>
            <a:spLocks noGrp="1" noChangeArrowheads="1"/>
          </p:cNvSpPr>
          <p:nvPr>
            <p:ph type="title"/>
          </p:nvPr>
        </p:nvSpPr>
        <p:spPr/>
        <p:txBody>
          <a:bodyPr/>
          <a:lstStyle/>
          <a:p>
            <a:pPr eaLnBrk="1" hangingPunct="1"/>
            <a:r>
              <a:rPr lang="fr-FR" altLang="el-GR" sz="3200"/>
              <a:t> Are we sure all of us understand these </a:t>
            </a:r>
            <a:r>
              <a:rPr lang="fr-FR" altLang="el-GR" sz="3200">
                <a:cs typeface="Times New Roman" panose="02020603050405020304" pitchFamily="18" charset="0"/>
              </a:rPr>
              <a:t>“things” the same way?</a:t>
            </a:r>
            <a:endParaRPr lang="en-US" altLang="el-GR" sz="3200"/>
          </a:p>
        </p:txBody>
      </p:sp>
      <p:sp>
        <p:nvSpPr>
          <p:cNvPr id="24579" name="Rectangle 3">
            <a:extLst>
              <a:ext uri="{FF2B5EF4-FFF2-40B4-BE49-F238E27FC236}">
                <a16:creationId xmlns:a16="http://schemas.microsoft.com/office/drawing/2014/main" id="{E8D87071-7F40-1B08-EF43-C15801E6DEAD}"/>
              </a:ext>
            </a:extLst>
          </p:cNvPr>
          <p:cNvSpPr>
            <a:spLocks noGrp="1" noChangeArrowheads="1"/>
          </p:cNvSpPr>
          <p:nvPr>
            <p:ph type="body" idx="1"/>
          </p:nvPr>
        </p:nvSpPr>
        <p:spPr>
          <a:xfrm>
            <a:off x="685800" y="2514600"/>
            <a:ext cx="7772400" cy="3276600"/>
          </a:xfrm>
        </p:spPr>
        <p:txBody>
          <a:bodyPr/>
          <a:lstStyle/>
          <a:p>
            <a:pPr eaLnBrk="1" hangingPunct="1"/>
            <a:r>
              <a:rPr lang="fr-FR" altLang="el-GR"/>
              <a:t>What is an </a:t>
            </a:r>
            <a:r>
              <a:rPr lang="fr-FR" altLang="el-GR">
                <a:cs typeface="Times New Roman" panose="02020603050405020304" pitchFamily="18" charset="0"/>
              </a:rPr>
              <a:t>“ingredient”?</a:t>
            </a:r>
            <a:br>
              <a:rPr lang="fr-FR" altLang="el-GR">
                <a:cs typeface="Times New Roman" panose="02020603050405020304" pitchFamily="18" charset="0"/>
              </a:rPr>
            </a:br>
            <a:r>
              <a:rPr lang="fr-FR" altLang="el-GR">
                <a:cs typeface="Times New Roman" panose="02020603050405020304" pitchFamily="18" charset="0"/>
              </a:rPr>
              <a:t>			</a:t>
            </a:r>
            <a:r>
              <a:rPr lang="fr-FR" altLang="el-GR" i="1">
                <a:cs typeface="Times New Roman" panose="02020603050405020304" pitchFamily="18" charset="0"/>
              </a:rPr>
              <a:t>Please define: …</a:t>
            </a:r>
          </a:p>
          <a:p>
            <a:pPr eaLnBrk="1" hangingPunct="1"/>
            <a:r>
              <a:rPr lang="fr-FR" altLang="el-GR"/>
              <a:t>What is a </a:t>
            </a:r>
            <a:r>
              <a:rPr lang="fr-FR" altLang="el-GR">
                <a:cs typeface="Times New Roman" panose="02020603050405020304" pitchFamily="18" charset="0"/>
              </a:rPr>
              <a:t>“required ingredient”?</a:t>
            </a:r>
            <a:br>
              <a:rPr lang="fr-FR" altLang="el-GR">
                <a:cs typeface="Times New Roman" panose="02020603050405020304" pitchFamily="18" charset="0"/>
              </a:rPr>
            </a:br>
            <a:r>
              <a:rPr lang="fr-FR" altLang="el-GR">
                <a:cs typeface="Times New Roman" panose="02020603050405020304" pitchFamily="18" charset="0"/>
              </a:rPr>
              <a:t>			</a:t>
            </a:r>
            <a:r>
              <a:rPr lang="fr-FR" altLang="el-GR" i="1">
                <a:cs typeface="Times New Roman" panose="02020603050405020304" pitchFamily="18" charset="0"/>
              </a:rPr>
              <a:t>Please define: …</a:t>
            </a:r>
          </a:p>
          <a:p>
            <a:pPr eaLnBrk="1" hangingPunct="1"/>
            <a:r>
              <a:rPr lang="fr-FR" altLang="el-GR"/>
              <a:t>What is an </a:t>
            </a:r>
            <a:r>
              <a:rPr lang="fr-FR" altLang="el-GR">
                <a:cs typeface="Times New Roman" panose="02020603050405020304" pitchFamily="18" charset="0"/>
              </a:rPr>
              <a:t>“optional ingredient”?</a:t>
            </a:r>
            <a:br>
              <a:rPr lang="fr-FR" altLang="el-GR">
                <a:cs typeface="Times New Roman" panose="02020603050405020304" pitchFamily="18" charset="0"/>
              </a:rPr>
            </a:br>
            <a:r>
              <a:rPr lang="fr-FR" altLang="el-GR">
                <a:cs typeface="Times New Roman" panose="02020603050405020304" pitchFamily="18" charset="0"/>
              </a:rPr>
              <a:t>			</a:t>
            </a:r>
            <a:r>
              <a:rPr lang="fr-FR" altLang="el-GR" i="1">
                <a:cs typeface="Times New Roman" panose="02020603050405020304" pitchFamily="18" charset="0"/>
              </a:rPr>
              <a:t>Please define: …</a:t>
            </a:r>
            <a:endParaRPr lang="fr-FR" altLang="el-GR">
              <a:cs typeface="Times New Roman" panose="02020603050405020304" pitchFamily="18" charset="0"/>
            </a:endParaRPr>
          </a:p>
          <a:p>
            <a:pPr eaLnBrk="1" hangingPunct="1">
              <a:buFontTx/>
              <a:buNone/>
            </a:pPr>
            <a:endParaRPr lang="en-US" altLang="el-GR">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1FADEE1-5F52-43FC-FBB1-E2F68F831FFB}"/>
              </a:ext>
            </a:extLst>
          </p:cNvPr>
          <p:cNvSpPr>
            <a:spLocks noGrp="1" noChangeArrowheads="1"/>
          </p:cNvSpPr>
          <p:nvPr>
            <p:ph type="title"/>
          </p:nvPr>
        </p:nvSpPr>
        <p:spPr>
          <a:xfrm>
            <a:off x="419100" y="609600"/>
            <a:ext cx="8305800" cy="1143000"/>
          </a:xfrm>
        </p:spPr>
        <p:txBody>
          <a:bodyPr/>
          <a:lstStyle/>
          <a:p>
            <a:pPr eaLnBrk="1" hangingPunct="1"/>
            <a:r>
              <a:rPr lang="fr-FR" altLang="el-GR" sz="3200"/>
              <a:t> How can we describe each of these </a:t>
            </a:r>
            <a:r>
              <a:rPr lang="fr-FR" altLang="el-GR" sz="3200">
                <a:cs typeface="Times New Roman" panose="02020603050405020304" pitchFamily="18" charset="0"/>
              </a:rPr>
              <a:t>“things”?</a:t>
            </a:r>
            <a:endParaRPr lang="en-US" altLang="el-GR" sz="3200"/>
          </a:p>
        </p:txBody>
      </p:sp>
      <p:sp>
        <p:nvSpPr>
          <p:cNvPr id="10243" name="Rectangle 3">
            <a:extLst>
              <a:ext uri="{FF2B5EF4-FFF2-40B4-BE49-F238E27FC236}">
                <a16:creationId xmlns:a16="http://schemas.microsoft.com/office/drawing/2014/main" id="{3B4B0BE0-4BF0-36AA-8D7E-77D09D0F8E10}"/>
              </a:ext>
            </a:extLst>
          </p:cNvPr>
          <p:cNvSpPr>
            <a:spLocks noChangeArrowheads="1"/>
          </p:cNvSpPr>
          <p:nvPr/>
        </p:nvSpPr>
        <p:spPr bwMode="auto">
          <a:xfrm>
            <a:off x="838200" y="2620963"/>
            <a:ext cx="1524000" cy="11430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3200" b="1">
                <a:solidFill>
                  <a:schemeClr val="bg1"/>
                </a:solidFill>
                <a:latin typeface="Times New Roman" panose="02020603050405020304" pitchFamily="18" charset="0"/>
              </a:rPr>
              <a:t>Sugar</a:t>
            </a:r>
            <a:endParaRPr kumimoji="0" lang="en-US" altLang="el-GR" sz="3200" b="1">
              <a:solidFill>
                <a:schemeClr val="bg1"/>
              </a:solidFill>
              <a:latin typeface="Times New Roman" panose="02020603050405020304" pitchFamily="18" charset="0"/>
            </a:endParaRPr>
          </a:p>
        </p:txBody>
      </p:sp>
      <p:sp>
        <p:nvSpPr>
          <p:cNvPr id="10244" name="Text Box 4">
            <a:extLst>
              <a:ext uri="{FF2B5EF4-FFF2-40B4-BE49-F238E27FC236}">
                <a16:creationId xmlns:a16="http://schemas.microsoft.com/office/drawing/2014/main" id="{76A8634D-84FE-6C8F-2F95-5BB4239880D9}"/>
              </a:ext>
            </a:extLst>
          </p:cNvPr>
          <p:cNvSpPr txBox="1">
            <a:spLocks noChangeArrowheads="1"/>
          </p:cNvSpPr>
          <p:nvPr/>
        </p:nvSpPr>
        <p:spPr bwMode="auto">
          <a:xfrm>
            <a:off x="2422525" y="2620963"/>
            <a:ext cx="1616075" cy="579437"/>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origin:</a:t>
            </a:r>
            <a:endParaRPr kumimoji="0" lang="en-US" altLang="el-GR" sz="3200" b="1">
              <a:solidFill>
                <a:srgbClr val="000099"/>
              </a:solidFill>
              <a:latin typeface="Times New Roman" panose="02020603050405020304" pitchFamily="18" charset="0"/>
            </a:endParaRPr>
          </a:p>
        </p:txBody>
      </p:sp>
      <p:sp>
        <p:nvSpPr>
          <p:cNvPr id="10245" name="Text Box 5">
            <a:extLst>
              <a:ext uri="{FF2B5EF4-FFF2-40B4-BE49-F238E27FC236}">
                <a16:creationId xmlns:a16="http://schemas.microsoft.com/office/drawing/2014/main" id="{B09C6C11-AEC1-484B-2189-732022205D17}"/>
              </a:ext>
            </a:extLst>
          </p:cNvPr>
          <p:cNvSpPr txBox="1">
            <a:spLocks noChangeArrowheads="1"/>
          </p:cNvSpPr>
          <p:nvPr/>
        </p:nvSpPr>
        <p:spPr bwMode="auto">
          <a:xfrm>
            <a:off x="4038600" y="2620963"/>
            <a:ext cx="4267200" cy="579437"/>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beet? maple? cane?</a:t>
            </a:r>
            <a:endParaRPr kumimoji="0" lang="en-US" altLang="el-GR" sz="3200" b="1">
              <a:solidFill>
                <a:srgbClr val="000099"/>
              </a:solidFill>
              <a:latin typeface="Times New Roman" panose="02020603050405020304" pitchFamily="18" charset="0"/>
            </a:endParaRPr>
          </a:p>
        </p:txBody>
      </p:sp>
      <p:sp>
        <p:nvSpPr>
          <p:cNvPr id="10246" name="Text Box 6">
            <a:extLst>
              <a:ext uri="{FF2B5EF4-FFF2-40B4-BE49-F238E27FC236}">
                <a16:creationId xmlns:a16="http://schemas.microsoft.com/office/drawing/2014/main" id="{6E1DB541-821B-4C3C-60D7-D2B69BF4E1B7}"/>
              </a:ext>
            </a:extLst>
          </p:cNvPr>
          <p:cNvSpPr txBox="1">
            <a:spLocks noChangeArrowheads="1"/>
          </p:cNvSpPr>
          <p:nvPr/>
        </p:nvSpPr>
        <p:spPr bwMode="auto">
          <a:xfrm>
            <a:off x="2422525" y="3154363"/>
            <a:ext cx="1616075" cy="579437"/>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colour:</a:t>
            </a:r>
            <a:endParaRPr kumimoji="0" lang="en-US" altLang="el-GR" sz="3200" b="1">
              <a:solidFill>
                <a:srgbClr val="000099"/>
              </a:solidFill>
              <a:latin typeface="Times New Roman" panose="02020603050405020304" pitchFamily="18" charset="0"/>
            </a:endParaRPr>
          </a:p>
        </p:txBody>
      </p:sp>
      <p:sp>
        <p:nvSpPr>
          <p:cNvPr id="10247" name="Text Box 7">
            <a:extLst>
              <a:ext uri="{FF2B5EF4-FFF2-40B4-BE49-F238E27FC236}">
                <a16:creationId xmlns:a16="http://schemas.microsoft.com/office/drawing/2014/main" id="{D8A2A758-43A1-8C77-AF2B-634217D98A13}"/>
              </a:ext>
            </a:extLst>
          </p:cNvPr>
          <p:cNvSpPr txBox="1">
            <a:spLocks noChangeArrowheads="1"/>
          </p:cNvSpPr>
          <p:nvPr/>
        </p:nvSpPr>
        <p:spPr bwMode="auto">
          <a:xfrm>
            <a:off x="4038600" y="3154363"/>
            <a:ext cx="4267200" cy="579437"/>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brown? white?</a:t>
            </a:r>
            <a:endParaRPr kumimoji="0" lang="en-US" altLang="el-GR" sz="3200" b="1">
              <a:solidFill>
                <a:srgbClr val="000099"/>
              </a:solidFill>
              <a:latin typeface="Times New Roman" panose="02020603050405020304" pitchFamily="18" charset="0"/>
            </a:endParaRPr>
          </a:p>
        </p:txBody>
      </p:sp>
      <p:sp>
        <p:nvSpPr>
          <p:cNvPr id="10248" name="Text Box 8">
            <a:extLst>
              <a:ext uri="{FF2B5EF4-FFF2-40B4-BE49-F238E27FC236}">
                <a16:creationId xmlns:a16="http://schemas.microsoft.com/office/drawing/2014/main" id="{892416DA-ACE0-4552-E437-94CB1F0CB19C}"/>
              </a:ext>
            </a:extLst>
          </p:cNvPr>
          <p:cNvSpPr txBox="1">
            <a:spLocks noChangeArrowheads="1"/>
          </p:cNvSpPr>
          <p:nvPr/>
        </p:nvSpPr>
        <p:spPr bwMode="auto">
          <a:xfrm>
            <a:off x="2422525" y="3733800"/>
            <a:ext cx="1616075" cy="1066800"/>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form:</a:t>
            </a:r>
            <a:br>
              <a:rPr kumimoji="0" lang="fr-FR" altLang="el-GR" sz="3200" b="1">
                <a:solidFill>
                  <a:srgbClr val="000099"/>
                </a:solidFill>
                <a:latin typeface="Times New Roman" panose="02020603050405020304" pitchFamily="18" charset="0"/>
              </a:rPr>
            </a:br>
            <a:endParaRPr kumimoji="0" lang="en-US" altLang="el-GR" sz="3200" b="1">
              <a:solidFill>
                <a:srgbClr val="000099"/>
              </a:solidFill>
              <a:latin typeface="Times New Roman" panose="02020603050405020304" pitchFamily="18" charset="0"/>
            </a:endParaRPr>
          </a:p>
        </p:txBody>
      </p:sp>
      <p:sp>
        <p:nvSpPr>
          <p:cNvPr id="10249" name="Text Box 9">
            <a:extLst>
              <a:ext uri="{FF2B5EF4-FFF2-40B4-BE49-F238E27FC236}">
                <a16:creationId xmlns:a16="http://schemas.microsoft.com/office/drawing/2014/main" id="{9089FC94-08D1-BF16-0F67-58F02EA56494}"/>
              </a:ext>
            </a:extLst>
          </p:cNvPr>
          <p:cNvSpPr txBox="1">
            <a:spLocks noChangeArrowheads="1"/>
          </p:cNvSpPr>
          <p:nvPr/>
        </p:nvSpPr>
        <p:spPr bwMode="auto">
          <a:xfrm>
            <a:off x="4038600" y="3733800"/>
            <a:ext cx="4267200" cy="1066800"/>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caster? lumps? liquid? candy? granulated?</a:t>
            </a:r>
            <a:endParaRPr kumimoji="0" lang="en-US" altLang="el-GR" sz="3200" b="1">
              <a:solidFill>
                <a:srgbClr val="000099"/>
              </a:solidFill>
              <a:latin typeface="Times New Roman" panose="02020603050405020304" pitchFamily="18" charset="0"/>
            </a:endParaRPr>
          </a:p>
        </p:txBody>
      </p:sp>
      <p:sp>
        <p:nvSpPr>
          <p:cNvPr id="10250" name="Text Box 10">
            <a:extLst>
              <a:ext uri="{FF2B5EF4-FFF2-40B4-BE49-F238E27FC236}">
                <a16:creationId xmlns:a16="http://schemas.microsoft.com/office/drawing/2014/main" id="{43EBB3C6-0404-6E95-B414-19328C6842A3}"/>
              </a:ext>
            </a:extLst>
          </p:cNvPr>
          <p:cNvSpPr txBox="1">
            <a:spLocks noChangeArrowheads="1"/>
          </p:cNvSpPr>
          <p:nvPr/>
        </p:nvSpPr>
        <p:spPr bwMode="auto">
          <a:xfrm>
            <a:off x="2422525" y="4800600"/>
            <a:ext cx="5883275" cy="579438"/>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3200" b="1">
                <a:solidFill>
                  <a:srgbClr val="000099"/>
                </a:solidFill>
                <a:latin typeface="Times New Roman" panose="02020603050405020304" pitchFamily="18" charset="0"/>
              </a:rPr>
              <a:t>…</a:t>
            </a:r>
            <a:endParaRPr kumimoji="0" lang="en-US" altLang="el-GR" sz="32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ssolve">
                                      <p:cBhvr>
                                        <p:cTn id="12" dur="500"/>
                                        <p:tgtEl>
                                          <p:spTgt spid="10244"/>
                                        </p:tgtEl>
                                      </p:cBhvr>
                                    </p:animEffect>
                                  </p:childTnLst>
                                </p:cTn>
                              </p:par>
                            </p:childTnLst>
                          </p:cTn>
                        </p:par>
                        <p:par>
                          <p:cTn id="13" fill="hold" nodeType="afterGroup">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slide(fromRight)">
                                      <p:cBhvr>
                                        <p:cTn id="16" dur="500"/>
                                        <p:tgtEl>
                                          <p:spTgt spid="10245"/>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dissolve">
                                      <p:cBhvr>
                                        <p:cTn id="20" dur="500"/>
                                        <p:tgtEl>
                                          <p:spTgt spid="10246"/>
                                        </p:tgtEl>
                                      </p:cBhvr>
                                    </p:animEffect>
                                  </p:childTnLst>
                                </p:cTn>
                              </p:par>
                            </p:childTnLst>
                          </p:cTn>
                        </p:par>
                        <p:par>
                          <p:cTn id="21" fill="hold" nodeType="afterGroup">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slide(fromRight)">
                                      <p:cBhvr>
                                        <p:cTn id="24" dur="500"/>
                                        <p:tgtEl>
                                          <p:spTgt spid="10247"/>
                                        </p:tgtEl>
                                      </p:cBhvr>
                                    </p:animEffect>
                                  </p:childTnLst>
                                </p:cTn>
                              </p:par>
                            </p:childTnLst>
                          </p:cTn>
                        </p:par>
                        <p:par>
                          <p:cTn id="25" fill="hold" nodeType="afterGroup">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dissolve">
                                      <p:cBhvr>
                                        <p:cTn id="28" dur="500"/>
                                        <p:tgtEl>
                                          <p:spTgt spid="10248"/>
                                        </p:tgtEl>
                                      </p:cBhvr>
                                    </p:animEffect>
                                  </p:childTnLst>
                                </p:cTn>
                              </p:par>
                            </p:childTnLst>
                          </p:cTn>
                        </p:par>
                        <p:par>
                          <p:cTn id="29" fill="hold" nodeType="afterGroup">
                            <p:stCondLst>
                              <p:cond delay="3000"/>
                            </p:stCondLst>
                            <p:childTnLst>
                              <p:par>
                                <p:cTn id="30" presetID="12" presetClass="entr" presetSubtype="2" fill="hold" grpId="0" nodeType="after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slide(fromRight)">
                                      <p:cBhvr>
                                        <p:cTn id="32" dur="500"/>
                                        <p:tgtEl>
                                          <p:spTgt spid="10249"/>
                                        </p:tgtEl>
                                      </p:cBhvr>
                                    </p:animEffect>
                                  </p:childTnLst>
                                </p:cTn>
                              </p:par>
                            </p:childTnLst>
                          </p:cTn>
                        </p:par>
                        <p:par>
                          <p:cTn id="33" fill="hold" nodeType="afterGroup">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10250"/>
                                        </p:tgtEl>
                                        <p:attrNameLst>
                                          <p:attrName>style.visibility</p:attrName>
                                        </p:attrNameLst>
                                      </p:cBhvr>
                                      <p:to>
                                        <p:strVal val="visible"/>
                                      </p:to>
                                    </p:set>
                                    <p:animEffect transition="in" filter="dissolve">
                                      <p:cBhvr>
                                        <p:cTn id="36"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P spid="10244" grpId="0" animBg="1" autoUpdateAnimBg="0"/>
      <p:bldP spid="10245" grpId="0" animBg="1" autoUpdateAnimBg="0"/>
      <p:bldP spid="10246" grpId="0" animBg="1" autoUpdateAnimBg="0"/>
      <p:bldP spid="10247" grpId="0" animBg="1" autoUpdateAnimBg="0"/>
      <p:bldP spid="10248" grpId="0" animBg="1" autoUpdateAnimBg="0"/>
      <p:bldP spid="10249" grpId="0" animBg="1" autoUpdateAnimBg="0"/>
      <p:bldP spid="1025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A01BE04-E21E-3964-EDDB-041E7B9F1810}"/>
              </a:ext>
            </a:extLst>
          </p:cNvPr>
          <p:cNvSpPr>
            <a:spLocks noGrp="1" noChangeArrowheads="1"/>
          </p:cNvSpPr>
          <p:nvPr>
            <p:ph type="title"/>
          </p:nvPr>
        </p:nvSpPr>
        <p:spPr>
          <a:xfrm>
            <a:off x="685800" y="228600"/>
            <a:ext cx="7772400" cy="1143000"/>
          </a:xfrm>
        </p:spPr>
        <p:txBody>
          <a:bodyPr/>
          <a:lstStyle/>
          <a:p>
            <a:pPr eaLnBrk="1" hangingPunct="1"/>
            <a:r>
              <a:rPr lang="fr-FR" altLang="el-GR" sz="3200"/>
              <a:t> What about fructose and Aspartam?</a:t>
            </a:r>
            <a:endParaRPr lang="en-US" altLang="el-GR" sz="3200"/>
          </a:p>
        </p:txBody>
      </p:sp>
      <p:sp>
        <p:nvSpPr>
          <p:cNvPr id="11267" name="AutoShape 3">
            <a:extLst>
              <a:ext uri="{FF2B5EF4-FFF2-40B4-BE49-F238E27FC236}">
                <a16:creationId xmlns:a16="http://schemas.microsoft.com/office/drawing/2014/main" id="{A487E8C4-DD70-A4E7-89D6-B79E9935FC4E}"/>
              </a:ext>
            </a:extLst>
          </p:cNvPr>
          <p:cNvSpPr>
            <a:spLocks noChangeArrowheads="1"/>
          </p:cNvSpPr>
          <p:nvPr/>
        </p:nvSpPr>
        <p:spPr bwMode="auto">
          <a:xfrm>
            <a:off x="685800" y="1471613"/>
            <a:ext cx="900113" cy="485775"/>
          </a:xfrm>
          <a:prstGeom prst="rightArrow">
            <a:avLst>
              <a:gd name="adj1" fmla="val 50000"/>
              <a:gd name="adj2" fmla="val 46324"/>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
        <p:nvSpPr>
          <p:cNvPr id="11268" name="Text Box 4">
            <a:extLst>
              <a:ext uri="{FF2B5EF4-FFF2-40B4-BE49-F238E27FC236}">
                <a16:creationId xmlns:a16="http://schemas.microsoft.com/office/drawing/2014/main" id="{A517B899-5286-65FF-4DD1-CEDC8C46F184}"/>
              </a:ext>
            </a:extLst>
          </p:cNvPr>
          <p:cNvSpPr txBox="1">
            <a:spLocks noChangeArrowheads="1"/>
          </p:cNvSpPr>
          <p:nvPr/>
        </p:nvSpPr>
        <p:spPr bwMode="auto">
          <a:xfrm>
            <a:off x="1554163" y="1455738"/>
            <a:ext cx="5989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a:solidFill>
                  <a:srgbClr val="000099"/>
                </a:solidFill>
                <a:latin typeface="Times New Roman" panose="02020603050405020304" pitchFamily="18" charset="0"/>
              </a:rPr>
              <a:t>Let’s create new classes and sub-classes:</a:t>
            </a:r>
            <a:endParaRPr kumimoji="0" lang="en-US" altLang="el-GR">
              <a:solidFill>
                <a:srgbClr val="000099"/>
              </a:solidFill>
              <a:latin typeface="Times New Roman" panose="02020603050405020304" pitchFamily="18" charset="0"/>
            </a:endParaRPr>
          </a:p>
        </p:txBody>
      </p:sp>
      <p:sp>
        <p:nvSpPr>
          <p:cNvPr id="11269" name="Rectangle 5">
            <a:extLst>
              <a:ext uri="{FF2B5EF4-FFF2-40B4-BE49-F238E27FC236}">
                <a16:creationId xmlns:a16="http://schemas.microsoft.com/office/drawing/2014/main" id="{24849AB4-508F-6C19-8118-DF533FA81D14}"/>
              </a:ext>
            </a:extLst>
          </p:cNvPr>
          <p:cNvSpPr>
            <a:spLocks noChangeArrowheads="1"/>
          </p:cNvSpPr>
          <p:nvPr/>
        </p:nvSpPr>
        <p:spPr bwMode="auto">
          <a:xfrm>
            <a:off x="3771900" y="1981200"/>
            <a:ext cx="1600200" cy="523875"/>
          </a:xfrm>
          <a:prstGeom prst="rect">
            <a:avLst/>
          </a:prstGeom>
          <a:gradFill rotWithShape="0">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28575">
            <a:solidFill>
              <a:srgbClr val="800000"/>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400">
                <a:solidFill>
                  <a:schemeClr val="bg1"/>
                </a:solidFill>
                <a:latin typeface="Times New Roman" panose="02020603050405020304" pitchFamily="18" charset="0"/>
              </a:rPr>
              <a:t>Sweeteners</a:t>
            </a:r>
            <a:endParaRPr kumimoji="0" lang="en-US" altLang="el-GR" sz="2400">
              <a:solidFill>
                <a:schemeClr val="bg1"/>
              </a:solidFill>
              <a:latin typeface="Times New Roman" panose="02020603050405020304" pitchFamily="18" charset="0"/>
            </a:endParaRPr>
          </a:p>
        </p:txBody>
      </p:sp>
      <p:sp>
        <p:nvSpPr>
          <p:cNvPr id="11270" name="Rectangle 6">
            <a:extLst>
              <a:ext uri="{FF2B5EF4-FFF2-40B4-BE49-F238E27FC236}">
                <a16:creationId xmlns:a16="http://schemas.microsoft.com/office/drawing/2014/main" id="{38A39323-7447-277A-9866-6B523C777798}"/>
              </a:ext>
            </a:extLst>
          </p:cNvPr>
          <p:cNvSpPr>
            <a:spLocks noChangeArrowheads="1"/>
          </p:cNvSpPr>
          <p:nvPr/>
        </p:nvSpPr>
        <p:spPr bwMode="auto">
          <a:xfrm>
            <a:off x="2286000" y="3124200"/>
            <a:ext cx="1371600" cy="914400"/>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Natural</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sweeteners</a:t>
            </a:r>
            <a:endParaRPr kumimoji="0" lang="en-US" altLang="el-GR" sz="2000" b="1">
              <a:solidFill>
                <a:schemeClr val="bg1"/>
              </a:solidFill>
              <a:latin typeface="Times New Roman" panose="02020603050405020304" pitchFamily="18" charset="0"/>
            </a:endParaRPr>
          </a:p>
        </p:txBody>
      </p:sp>
      <p:sp>
        <p:nvSpPr>
          <p:cNvPr id="11271" name="Rectangle 7">
            <a:extLst>
              <a:ext uri="{FF2B5EF4-FFF2-40B4-BE49-F238E27FC236}">
                <a16:creationId xmlns:a16="http://schemas.microsoft.com/office/drawing/2014/main" id="{59E839E2-BE3E-F158-4947-3F5449B2F600}"/>
              </a:ext>
            </a:extLst>
          </p:cNvPr>
          <p:cNvSpPr>
            <a:spLocks noChangeArrowheads="1"/>
          </p:cNvSpPr>
          <p:nvPr/>
        </p:nvSpPr>
        <p:spPr bwMode="auto">
          <a:xfrm>
            <a:off x="3924300" y="3124200"/>
            <a:ext cx="1295400" cy="914400"/>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Diet</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sweeteners</a:t>
            </a:r>
            <a:endParaRPr kumimoji="0" lang="en-US" altLang="el-GR" sz="2000" b="1">
              <a:solidFill>
                <a:schemeClr val="bg1"/>
              </a:solidFill>
              <a:latin typeface="Times New Roman" panose="02020603050405020304" pitchFamily="18" charset="0"/>
            </a:endParaRPr>
          </a:p>
        </p:txBody>
      </p:sp>
      <p:cxnSp>
        <p:nvCxnSpPr>
          <p:cNvPr id="11272" name="AutoShape 8">
            <a:extLst>
              <a:ext uri="{FF2B5EF4-FFF2-40B4-BE49-F238E27FC236}">
                <a16:creationId xmlns:a16="http://schemas.microsoft.com/office/drawing/2014/main" id="{94B3B76D-77AA-9311-2D1C-4452CAC9D343}"/>
              </a:ext>
            </a:extLst>
          </p:cNvPr>
          <p:cNvCxnSpPr>
            <a:cxnSpLocks noChangeShapeType="1"/>
            <a:stCxn id="11269" idx="2"/>
            <a:endCxn id="11270" idx="0"/>
          </p:cNvCxnSpPr>
          <p:nvPr/>
        </p:nvCxnSpPr>
        <p:spPr bwMode="auto">
          <a:xfrm flipH="1">
            <a:off x="2971800" y="2519363"/>
            <a:ext cx="1600200" cy="590550"/>
          </a:xfrm>
          <a:prstGeom prst="straightConnector1">
            <a:avLst/>
          </a:prstGeom>
          <a:noFill/>
          <a:ln w="28575">
            <a:solidFill>
              <a:srgbClr val="800000"/>
            </a:solidFill>
            <a:round/>
            <a:headEnd/>
            <a:tailEnd/>
          </a:ln>
          <a:extLst>
            <a:ext uri="{909E8E84-426E-40DD-AFC4-6F175D3DCCD1}">
              <a14:hiddenFill xmlns:a14="http://schemas.microsoft.com/office/drawing/2010/main">
                <a:noFill/>
              </a14:hiddenFill>
            </a:ext>
          </a:extLst>
        </p:spPr>
      </p:cxnSp>
      <p:cxnSp>
        <p:nvCxnSpPr>
          <p:cNvPr id="11273" name="AutoShape 9">
            <a:extLst>
              <a:ext uri="{FF2B5EF4-FFF2-40B4-BE49-F238E27FC236}">
                <a16:creationId xmlns:a16="http://schemas.microsoft.com/office/drawing/2014/main" id="{4DD8DFF7-A006-265D-55B0-85FC04C4F0EE}"/>
              </a:ext>
            </a:extLst>
          </p:cNvPr>
          <p:cNvCxnSpPr>
            <a:cxnSpLocks noChangeShapeType="1"/>
            <a:stCxn id="11269" idx="2"/>
            <a:endCxn id="11271" idx="0"/>
          </p:cNvCxnSpPr>
          <p:nvPr/>
        </p:nvCxnSpPr>
        <p:spPr bwMode="auto">
          <a:xfrm>
            <a:off x="4572000" y="2519363"/>
            <a:ext cx="0" cy="590550"/>
          </a:xfrm>
          <a:prstGeom prst="straightConnector1">
            <a:avLst/>
          </a:prstGeom>
          <a:noFill/>
          <a:ln w="28575">
            <a:solidFill>
              <a:srgbClr val="800000"/>
            </a:solidFill>
            <a:round/>
            <a:headEnd/>
            <a:tailEnd/>
          </a:ln>
          <a:extLst>
            <a:ext uri="{909E8E84-426E-40DD-AFC4-6F175D3DCCD1}">
              <a14:hiddenFill xmlns:a14="http://schemas.microsoft.com/office/drawing/2010/main">
                <a:noFill/>
              </a14:hiddenFill>
            </a:ext>
          </a:extLst>
        </p:spPr>
      </p:cxnSp>
      <p:sp>
        <p:nvSpPr>
          <p:cNvPr id="11274" name="Rectangle 10">
            <a:extLst>
              <a:ext uri="{FF2B5EF4-FFF2-40B4-BE49-F238E27FC236}">
                <a16:creationId xmlns:a16="http://schemas.microsoft.com/office/drawing/2014/main" id="{98503A8F-317B-0CA2-5A40-A015D6B7D283}"/>
              </a:ext>
            </a:extLst>
          </p:cNvPr>
          <p:cNvSpPr>
            <a:spLocks noChangeArrowheads="1"/>
          </p:cNvSpPr>
          <p:nvPr/>
        </p:nvSpPr>
        <p:spPr bwMode="auto">
          <a:xfrm>
            <a:off x="5486400" y="3124200"/>
            <a:ext cx="1295400" cy="914400"/>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ln w="28575">
            <a:solidFill>
              <a:srgbClr val="000099"/>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Artificial</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sweeteners</a:t>
            </a:r>
            <a:endParaRPr kumimoji="0" lang="en-US" altLang="el-GR" sz="2000" b="1">
              <a:solidFill>
                <a:schemeClr val="bg1"/>
              </a:solidFill>
              <a:latin typeface="Times New Roman" panose="02020603050405020304" pitchFamily="18" charset="0"/>
            </a:endParaRPr>
          </a:p>
        </p:txBody>
      </p:sp>
      <p:sp>
        <p:nvSpPr>
          <p:cNvPr id="11275" name="Rectangle 11">
            <a:extLst>
              <a:ext uri="{FF2B5EF4-FFF2-40B4-BE49-F238E27FC236}">
                <a16:creationId xmlns:a16="http://schemas.microsoft.com/office/drawing/2014/main" id="{A51086A2-C34E-F27E-D4E7-8007FBAC9456}"/>
              </a:ext>
            </a:extLst>
          </p:cNvPr>
          <p:cNvSpPr>
            <a:spLocks noChangeArrowheads="1"/>
          </p:cNvSpPr>
          <p:nvPr/>
        </p:nvSpPr>
        <p:spPr bwMode="auto">
          <a:xfrm>
            <a:off x="914400" y="4495800"/>
            <a:ext cx="762000" cy="533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6600"/>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Sugar</a:t>
            </a:r>
            <a:endParaRPr kumimoji="0" lang="en-US" altLang="el-GR" sz="2000" b="1">
              <a:solidFill>
                <a:schemeClr val="bg1"/>
              </a:solidFill>
              <a:latin typeface="Times New Roman" panose="02020603050405020304" pitchFamily="18" charset="0"/>
            </a:endParaRPr>
          </a:p>
        </p:txBody>
      </p:sp>
      <p:sp>
        <p:nvSpPr>
          <p:cNvPr id="11276" name="Rectangle 12">
            <a:extLst>
              <a:ext uri="{FF2B5EF4-FFF2-40B4-BE49-F238E27FC236}">
                <a16:creationId xmlns:a16="http://schemas.microsoft.com/office/drawing/2014/main" id="{A5FC4BDA-5A61-26EB-510E-A2BDFBA74900}"/>
              </a:ext>
            </a:extLst>
          </p:cNvPr>
          <p:cNvSpPr>
            <a:spLocks noChangeArrowheads="1"/>
          </p:cNvSpPr>
          <p:nvPr/>
        </p:nvSpPr>
        <p:spPr bwMode="auto">
          <a:xfrm>
            <a:off x="3200400" y="4495800"/>
            <a:ext cx="1028700" cy="533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6600"/>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Fructose</a:t>
            </a:r>
            <a:endParaRPr kumimoji="0" lang="en-US" altLang="el-GR" sz="2000" b="1">
              <a:solidFill>
                <a:schemeClr val="bg1"/>
              </a:solidFill>
              <a:latin typeface="Times New Roman" panose="02020603050405020304" pitchFamily="18" charset="0"/>
            </a:endParaRPr>
          </a:p>
        </p:txBody>
      </p:sp>
      <p:sp>
        <p:nvSpPr>
          <p:cNvPr id="11277" name="Rectangle 13">
            <a:extLst>
              <a:ext uri="{FF2B5EF4-FFF2-40B4-BE49-F238E27FC236}">
                <a16:creationId xmlns:a16="http://schemas.microsoft.com/office/drawing/2014/main" id="{DC959001-38BA-4EFC-A052-36F92A4A0468}"/>
              </a:ext>
            </a:extLst>
          </p:cNvPr>
          <p:cNvSpPr>
            <a:spLocks noChangeArrowheads="1"/>
          </p:cNvSpPr>
          <p:nvPr/>
        </p:nvSpPr>
        <p:spPr bwMode="auto">
          <a:xfrm>
            <a:off x="4800600" y="4495800"/>
            <a:ext cx="1143000" cy="533400"/>
          </a:xfrm>
          <a:prstGeom prst="rect">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ln w="28575">
            <a:solidFill>
              <a:srgbClr val="006600"/>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Aspartam</a:t>
            </a:r>
            <a:endParaRPr kumimoji="0" lang="en-US" altLang="el-GR" sz="2000" b="1">
              <a:solidFill>
                <a:schemeClr val="bg1"/>
              </a:solidFill>
              <a:latin typeface="Times New Roman" panose="02020603050405020304" pitchFamily="18" charset="0"/>
            </a:endParaRPr>
          </a:p>
        </p:txBody>
      </p:sp>
      <p:sp>
        <p:nvSpPr>
          <p:cNvPr id="11278" name="Text Box 14">
            <a:extLst>
              <a:ext uri="{FF2B5EF4-FFF2-40B4-BE49-F238E27FC236}">
                <a16:creationId xmlns:a16="http://schemas.microsoft.com/office/drawing/2014/main" id="{32C88793-7EF9-0938-56FD-CD062AC1273A}"/>
              </a:ext>
            </a:extLst>
          </p:cNvPr>
          <p:cNvSpPr txBox="1">
            <a:spLocks noChangeArrowheads="1"/>
          </p:cNvSpPr>
          <p:nvPr/>
        </p:nvSpPr>
        <p:spPr bwMode="auto">
          <a:xfrm>
            <a:off x="1676400" y="4495800"/>
            <a:ext cx="1117600" cy="915988"/>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1800">
                <a:solidFill>
                  <a:srgbClr val="000099"/>
                </a:solidFill>
                <a:latin typeface="Times New Roman" panose="02020603050405020304" pitchFamily="18" charset="0"/>
              </a:rPr>
              <a:t>origin: …</a:t>
            </a:r>
          </a:p>
          <a:p>
            <a:pPr eaLnBrk="1" hangingPunct="1">
              <a:spcBef>
                <a:spcPct val="0"/>
              </a:spcBef>
              <a:buClrTx/>
              <a:buSzTx/>
              <a:buFontTx/>
              <a:buNone/>
            </a:pPr>
            <a:r>
              <a:rPr kumimoji="0" lang="fr-FR" altLang="el-GR" sz="1800">
                <a:solidFill>
                  <a:srgbClr val="000099"/>
                </a:solidFill>
                <a:latin typeface="Times New Roman" panose="02020603050405020304" pitchFamily="18" charset="0"/>
              </a:rPr>
              <a:t>colour: …</a:t>
            </a:r>
          </a:p>
          <a:p>
            <a:pPr eaLnBrk="1" hangingPunct="1">
              <a:spcBef>
                <a:spcPct val="0"/>
              </a:spcBef>
              <a:buClrTx/>
              <a:buSzTx/>
              <a:buFontTx/>
              <a:buNone/>
            </a:pPr>
            <a:r>
              <a:rPr kumimoji="0" lang="fr-FR" altLang="el-GR" sz="1800">
                <a:solidFill>
                  <a:srgbClr val="000099"/>
                </a:solidFill>
                <a:latin typeface="Times New Roman" panose="02020603050405020304" pitchFamily="18" charset="0"/>
              </a:rPr>
              <a:t>form: …</a:t>
            </a:r>
            <a:endParaRPr kumimoji="0" lang="en-US" altLang="el-GR" sz="1800">
              <a:solidFill>
                <a:srgbClr val="000099"/>
              </a:solidFill>
              <a:latin typeface="Times New Roman" panose="02020603050405020304" pitchFamily="18" charset="0"/>
            </a:endParaRPr>
          </a:p>
        </p:txBody>
      </p:sp>
      <p:cxnSp>
        <p:nvCxnSpPr>
          <p:cNvPr id="11279" name="AutoShape 15">
            <a:extLst>
              <a:ext uri="{FF2B5EF4-FFF2-40B4-BE49-F238E27FC236}">
                <a16:creationId xmlns:a16="http://schemas.microsoft.com/office/drawing/2014/main" id="{3032982A-BA0F-85F1-EFAC-28304D2D3413}"/>
              </a:ext>
            </a:extLst>
          </p:cNvPr>
          <p:cNvCxnSpPr>
            <a:cxnSpLocks noChangeShapeType="1"/>
            <a:stCxn id="11269" idx="2"/>
            <a:endCxn id="11274" idx="0"/>
          </p:cNvCxnSpPr>
          <p:nvPr/>
        </p:nvCxnSpPr>
        <p:spPr bwMode="auto">
          <a:xfrm>
            <a:off x="4572000" y="2519363"/>
            <a:ext cx="1562100" cy="590550"/>
          </a:xfrm>
          <a:prstGeom prst="straightConnector1">
            <a:avLst/>
          </a:prstGeom>
          <a:noFill/>
          <a:ln w="28575">
            <a:solidFill>
              <a:srgbClr val="800000"/>
            </a:solidFill>
            <a:round/>
            <a:headEnd/>
            <a:tailEnd/>
          </a:ln>
          <a:extLst>
            <a:ext uri="{909E8E84-426E-40DD-AFC4-6F175D3DCCD1}">
              <a14:hiddenFill xmlns:a14="http://schemas.microsoft.com/office/drawing/2010/main">
                <a:noFill/>
              </a14:hiddenFill>
            </a:ext>
          </a:extLst>
        </p:spPr>
      </p:cxnSp>
      <p:cxnSp>
        <p:nvCxnSpPr>
          <p:cNvPr id="11280" name="AutoShape 16">
            <a:extLst>
              <a:ext uri="{FF2B5EF4-FFF2-40B4-BE49-F238E27FC236}">
                <a16:creationId xmlns:a16="http://schemas.microsoft.com/office/drawing/2014/main" id="{C16B1C1B-3551-7376-6656-6931C6BF8D47}"/>
              </a:ext>
            </a:extLst>
          </p:cNvPr>
          <p:cNvCxnSpPr>
            <a:cxnSpLocks noChangeShapeType="1"/>
            <a:stCxn id="11270" idx="2"/>
            <a:endCxn id="11275" idx="0"/>
          </p:cNvCxnSpPr>
          <p:nvPr/>
        </p:nvCxnSpPr>
        <p:spPr bwMode="auto">
          <a:xfrm flipH="1">
            <a:off x="1295400" y="4052888"/>
            <a:ext cx="1676400" cy="428625"/>
          </a:xfrm>
          <a:prstGeom prst="straightConnector1">
            <a:avLst/>
          </a:prstGeom>
          <a:noFill/>
          <a:ln w="28575">
            <a:solidFill>
              <a:srgbClr val="000099"/>
            </a:solidFill>
            <a:round/>
            <a:headEnd/>
            <a:tailEnd/>
          </a:ln>
          <a:extLst>
            <a:ext uri="{909E8E84-426E-40DD-AFC4-6F175D3DCCD1}">
              <a14:hiddenFill xmlns:a14="http://schemas.microsoft.com/office/drawing/2010/main">
                <a:noFill/>
              </a14:hiddenFill>
            </a:ext>
          </a:extLst>
        </p:spPr>
      </p:cxnSp>
      <p:cxnSp>
        <p:nvCxnSpPr>
          <p:cNvPr id="11281" name="AutoShape 17">
            <a:extLst>
              <a:ext uri="{FF2B5EF4-FFF2-40B4-BE49-F238E27FC236}">
                <a16:creationId xmlns:a16="http://schemas.microsoft.com/office/drawing/2014/main" id="{323975B4-5A11-0156-4F6B-CF66C3961AFD}"/>
              </a:ext>
            </a:extLst>
          </p:cNvPr>
          <p:cNvCxnSpPr>
            <a:cxnSpLocks noChangeShapeType="1"/>
            <a:stCxn id="11270" idx="2"/>
            <a:endCxn id="11276" idx="0"/>
          </p:cNvCxnSpPr>
          <p:nvPr/>
        </p:nvCxnSpPr>
        <p:spPr bwMode="auto">
          <a:xfrm>
            <a:off x="2971800" y="4052888"/>
            <a:ext cx="742950" cy="428625"/>
          </a:xfrm>
          <a:prstGeom prst="straightConnector1">
            <a:avLst/>
          </a:prstGeom>
          <a:noFill/>
          <a:ln w="28575">
            <a:solidFill>
              <a:srgbClr val="000099"/>
            </a:solidFill>
            <a:round/>
            <a:headEnd/>
            <a:tailEnd/>
          </a:ln>
          <a:extLst>
            <a:ext uri="{909E8E84-426E-40DD-AFC4-6F175D3DCCD1}">
              <a14:hiddenFill xmlns:a14="http://schemas.microsoft.com/office/drawing/2010/main">
                <a:noFill/>
              </a14:hiddenFill>
            </a:ext>
          </a:extLst>
        </p:spPr>
      </p:cxnSp>
      <p:cxnSp>
        <p:nvCxnSpPr>
          <p:cNvPr id="11282" name="AutoShape 18">
            <a:extLst>
              <a:ext uri="{FF2B5EF4-FFF2-40B4-BE49-F238E27FC236}">
                <a16:creationId xmlns:a16="http://schemas.microsoft.com/office/drawing/2014/main" id="{6462410E-08BC-D744-3CFF-D69487BC3FA6}"/>
              </a:ext>
            </a:extLst>
          </p:cNvPr>
          <p:cNvCxnSpPr>
            <a:cxnSpLocks noChangeShapeType="1"/>
            <a:stCxn id="11271" idx="2"/>
            <a:endCxn id="11276" idx="0"/>
          </p:cNvCxnSpPr>
          <p:nvPr/>
        </p:nvCxnSpPr>
        <p:spPr bwMode="auto">
          <a:xfrm flipH="1">
            <a:off x="3714750" y="4052888"/>
            <a:ext cx="857250" cy="428625"/>
          </a:xfrm>
          <a:prstGeom prst="straightConnector1">
            <a:avLst/>
          </a:prstGeom>
          <a:noFill/>
          <a:ln w="28575">
            <a:solidFill>
              <a:srgbClr val="000099"/>
            </a:solidFill>
            <a:round/>
            <a:headEnd/>
            <a:tailEnd/>
          </a:ln>
          <a:extLst>
            <a:ext uri="{909E8E84-426E-40DD-AFC4-6F175D3DCCD1}">
              <a14:hiddenFill xmlns:a14="http://schemas.microsoft.com/office/drawing/2010/main">
                <a:noFill/>
              </a14:hiddenFill>
            </a:ext>
          </a:extLst>
        </p:spPr>
      </p:cxnSp>
      <p:cxnSp>
        <p:nvCxnSpPr>
          <p:cNvPr id="11283" name="AutoShape 19">
            <a:extLst>
              <a:ext uri="{FF2B5EF4-FFF2-40B4-BE49-F238E27FC236}">
                <a16:creationId xmlns:a16="http://schemas.microsoft.com/office/drawing/2014/main" id="{7A4D4EEC-3D97-C0C7-F846-0CA123E0E80B}"/>
              </a:ext>
            </a:extLst>
          </p:cNvPr>
          <p:cNvCxnSpPr>
            <a:cxnSpLocks noChangeShapeType="1"/>
            <a:stCxn id="11271" idx="2"/>
            <a:endCxn id="11277" idx="0"/>
          </p:cNvCxnSpPr>
          <p:nvPr/>
        </p:nvCxnSpPr>
        <p:spPr bwMode="auto">
          <a:xfrm>
            <a:off x="4572000" y="4052888"/>
            <a:ext cx="800100" cy="428625"/>
          </a:xfrm>
          <a:prstGeom prst="straightConnector1">
            <a:avLst/>
          </a:prstGeom>
          <a:noFill/>
          <a:ln w="28575">
            <a:solidFill>
              <a:srgbClr val="000099"/>
            </a:solidFill>
            <a:round/>
            <a:headEnd/>
            <a:tailEnd/>
          </a:ln>
          <a:extLst>
            <a:ext uri="{909E8E84-426E-40DD-AFC4-6F175D3DCCD1}">
              <a14:hiddenFill xmlns:a14="http://schemas.microsoft.com/office/drawing/2010/main">
                <a:noFill/>
              </a14:hiddenFill>
            </a:ext>
          </a:extLst>
        </p:spPr>
      </p:cxnSp>
      <p:cxnSp>
        <p:nvCxnSpPr>
          <p:cNvPr id="11284" name="AutoShape 20">
            <a:extLst>
              <a:ext uri="{FF2B5EF4-FFF2-40B4-BE49-F238E27FC236}">
                <a16:creationId xmlns:a16="http://schemas.microsoft.com/office/drawing/2014/main" id="{FA64087E-B3AE-AC8F-62A0-D055724342DA}"/>
              </a:ext>
            </a:extLst>
          </p:cNvPr>
          <p:cNvCxnSpPr>
            <a:cxnSpLocks noChangeShapeType="1"/>
            <a:stCxn id="11274" idx="2"/>
            <a:endCxn id="11277" idx="0"/>
          </p:cNvCxnSpPr>
          <p:nvPr/>
        </p:nvCxnSpPr>
        <p:spPr bwMode="auto">
          <a:xfrm flipH="1">
            <a:off x="5372100" y="4052888"/>
            <a:ext cx="762000" cy="428625"/>
          </a:xfrm>
          <a:prstGeom prst="straightConnector1">
            <a:avLst/>
          </a:prstGeom>
          <a:noFill/>
          <a:ln w="28575">
            <a:solidFill>
              <a:srgbClr val="000099"/>
            </a:solidFill>
            <a:round/>
            <a:headEnd/>
            <a:tailEnd/>
          </a:ln>
          <a:extLst>
            <a:ext uri="{909E8E84-426E-40DD-AFC4-6F175D3DCCD1}">
              <a14:hiddenFill xmlns:a14="http://schemas.microsoft.com/office/drawing/2010/main">
                <a:noFill/>
              </a14:hiddenFill>
            </a:ext>
          </a:extLst>
        </p:spPr>
      </p:cxnSp>
      <p:sp>
        <p:nvSpPr>
          <p:cNvPr id="11291" name="Text Box 27">
            <a:extLst>
              <a:ext uri="{FF2B5EF4-FFF2-40B4-BE49-F238E27FC236}">
                <a16:creationId xmlns:a16="http://schemas.microsoft.com/office/drawing/2014/main" id="{3E7DF1DB-4787-68F8-E8C2-820E233949A1}"/>
              </a:ext>
            </a:extLst>
          </p:cNvPr>
          <p:cNvSpPr txBox="1">
            <a:spLocks noChangeArrowheads="1"/>
          </p:cNvSpPr>
          <p:nvPr/>
        </p:nvSpPr>
        <p:spPr bwMode="auto">
          <a:xfrm>
            <a:off x="1524000" y="5518150"/>
            <a:ext cx="7391400" cy="1244600"/>
          </a:xfrm>
          <a:prstGeom prst="rect">
            <a:avLst/>
          </a:prstGeom>
          <a:solidFill>
            <a:srgbClr val="FFFF66"/>
          </a:solidFill>
          <a:ln w="57150" cmpd="thickThin">
            <a:solidFill>
              <a:srgbClr val="0000FF"/>
            </a:solidFill>
            <a:miter lim="800000"/>
            <a:headEnd/>
            <a:tailEnd/>
          </a:ln>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400" b="1">
                <a:solidFill>
                  <a:srgbClr val="0000FF"/>
                </a:solidFill>
                <a:latin typeface="Times New Roman" panose="02020603050405020304" pitchFamily="18" charset="0"/>
              </a:rPr>
              <a:t>The development of an ontology is an </a:t>
            </a:r>
            <a:r>
              <a:rPr kumimoji="0" lang="fr-FR" altLang="el-GR" sz="2400" b="1" i="1">
                <a:solidFill>
                  <a:srgbClr val="0000FF"/>
                </a:solidFill>
                <a:latin typeface="Times New Roman" panose="02020603050405020304" pitchFamily="18" charset="0"/>
              </a:rPr>
              <a:t>iterative</a:t>
            </a:r>
            <a:r>
              <a:rPr kumimoji="0" lang="fr-FR" altLang="el-GR" sz="2400" b="1">
                <a:solidFill>
                  <a:srgbClr val="0000FF"/>
                </a:solidFill>
                <a:latin typeface="Times New Roman" panose="02020603050405020304" pitchFamily="18" charset="0"/>
              </a:rPr>
              <a:t> process:</a:t>
            </a:r>
            <a:br>
              <a:rPr kumimoji="0" lang="fr-FR" altLang="el-GR" sz="2400" b="1">
                <a:solidFill>
                  <a:srgbClr val="0000FF"/>
                </a:solidFill>
                <a:latin typeface="Times New Roman" panose="02020603050405020304" pitchFamily="18" charset="0"/>
              </a:rPr>
            </a:br>
            <a:r>
              <a:rPr kumimoji="0" lang="fr-FR" altLang="el-GR" sz="2400" b="1">
                <a:solidFill>
                  <a:srgbClr val="0000FF"/>
                </a:solidFill>
                <a:latin typeface="Times New Roman" panose="02020603050405020304" pitchFamily="18" charset="0"/>
              </a:rPr>
              <a:t>an ontology needs to be evaluated, revised, evaluated, revised, evaluated…</a:t>
            </a:r>
            <a:endParaRPr kumimoji="0" lang="en-US" altLang="el-GR" sz="2400" b="1">
              <a:solidFill>
                <a:srgbClr val="0000FF"/>
              </a:solidFill>
              <a:latin typeface="Times New Roman" panose="02020603050405020304" pitchFamily="18" charset="0"/>
            </a:endParaRPr>
          </a:p>
        </p:txBody>
      </p:sp>
      <p:sp>
        <p:nvSpPr>
          <p:cNvPr id="11290" name="AutoShape 26">
            <a:extLst>
              <a:ext uri="{FF2B5EF4-FFF2-40B4-BE49-F238E27FC236}">
                <a16:creationId xmlns:a16="http://schemas.microsoft.com/office/drawing/2014/main" id="{B13E4759-FD93-6AF9-E6A1-C7A7023691DB}"/>
              </a:ext>
            </a:extLst>
          </p:cNvPr>
          <p:cNvSpPr>
            <a:spLocks noChangeArrowheads="1"/>
          </p:cNvSpPr>
          <p:nvPr/>
        </p:nvSpPr>
        <p:spPr bwMode="auto">
          <a:xfrm>
            <a:off x="700088" y="5562600"/>
            <a:ext cx="976312" cy="485775"/>
          </a:xfrm>
          <a:prstGeom prst="rightArrow">
            <a:avLst>
              <a:gd name="adj1" fmla="val 50000"/>
              <a:gd name="adj2" fmla="val 50245"/>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500" fill="hold"/>
                                        <p:tgtEl>
                                          <p:spTgt spid="11268"/>
                                        </p:tgtEl>
                                        <p:attrNameLst>
                                          <p:attrName>ppt_w</p:attrName>
                                        </p:attrNameLst>
                                      </p:cBhvr>
                                      <p:tavLst>
                                        <p:tav tm="0">
                                          <p:val>
                                            <p:strVal val="2/3*#ppt_w"/>
                                          </p:val>
                                        </p:tav>
                                        <p:tav tm="100000">
                                          <p:val>
                                            <p:strVal val="#ppt_w"/>
                                          </p:val>
                                        </p:tav>
                                      </p:tavLst>
                                    </p:anim>
                                    <p:anim calcmode="lin" valueType="num">
                                      <p:cBhvr>
                                        <p:cTn id="13" dur="500" fill="hold"/>
                                        <p:tgtEl>
                                          <p:spTgt spid="11268"/>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wipe(up)">
                                      <p:cBhvr>
                                        <p:cTn id="17" dur="500"/>
                                        <p:tgtEl>
                                          <p:spTgt spid="11269"/>
                                        </p:tgtEl>
                                      </p:cBhvr>
                                    </p:animEffect>
                                  </p:childTnLst>
                                </p:cTn>
                              </p:par>
                            </p:childTnLst>
                          </p:cTn>
                        </p:par>
                        <p:par>
                          <p:cTn id="18" fill="hold" nodeType="afterGroup">
                            <p:stCondLst>
                              <p:cond delay="1500"/>
                            </p:stCondLst>
                            <p:childTnLst>
                              <p:par>
                                <p:cTn id="19" presetID="22" presetClass="entr" presetSubtype="1" fill="hold" nodeType="afterEffect">
                                  <p:stCondLst>
                                    <p:cond delay="0"/>
                                  </p:stCondLst>
                                  <p:childTnLst>
                                    <p:set>
                                      <p:cBhvr>
                                        <p:cTn id="20" dur="1" fill="hold">
                                          <p:stCondLst>
                                            <p:cond delay="0"/>
                                          </p:stCondLst>
                                        </p:cTn>
                                        <p:tgtEl>
                                          <p:spTgt spid="11272"/>
                                        </p:tgtEl>
                                        <p:attrNameLst>
                                          <p:attrName>style.visibility</p:attrName>
                                        </p:attrNameLst>
                                      </p:cBhvr>
                                      <p:to>
                                        <p:strVal val="visible"/>
                                      </p:to>
                                    </p:set>
                                    <p:animEffect transition="in" filter="wipe(up)">
                                      <p:cBhvr>
                                        <p:cTn id="21" dur="500"/>
                                        <p:tgtEl>
                                          <p:spTgt spid="11272"/>
                                        </p:tgtEl>
                                      </p:cBhvr>
                                    </p:animEffect>
                                  </p:childTnLst>
                                </p:cTn>
                              </p:par>
                            </p:childTnLst>
                          </p:cTn>
                        </p:par>
                        <p:par>
                          <p:cTn id="22" fill="hold" nodeType="after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ipe(up)">
                                      <p:cBhvr>
                                        <p:cTn id="25" dur="500"/>
                                        <p:tgtEl>
                                          <p:spTgt spid="11270"/>
                                        </p:tgtEl>
                                      </p:cBhvr>
                                    </p:animEffect>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wipe(up)">
                                      <p:cBhvr>
                                        <p:cTn id="29" dur="500"/>
                                        <p:tgtEl>
                                          <p:spTgt spid="11273"/>
                                        </p:tgtEl>
                                      </p:cBhvr>
                                    </p:animEffect>
                                  </p:childTnLst>
                                </p:cTn>
                              </p:par>
                            </p:childTnLst>
                          </p:cTn>
                        </p:par>
                        <p:par>
                          <p:cTn id="30" fill="hold" nodeType="afterGroup">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271"/>
                                        </p:tgtEl>
                                        <p:attrNameLst>
                                          <p:attrName>style.visibility</p:attrName>
                                        </p:attrNameLst>
                                      </p:cBhvr>
                                      <p:to>
                                        <p:strVal val="visible"/>
                                      </p:to>
                                    </p:set>
                                    <p:animEffect transition="in" filter="wipe(up)">
                                      <p:cBhvr>
                                        <p:cTn id="33" dur="500"/>
                                        <p:tgtEl>
                                          <p:spTgt spid="11271"/>
                                        </p:tgtEl>
                                      </p:cBhvr>
                                    </p:animEffect>
                                  </p:childTnLst>
                                </p:cTn>
                              </p:par>
                            </p:childTnLst>
                          </p:cTn>
                        </p:par>
                        <p:par>
                          <p:cTn id="34" fill="hold" nodeType="afterGroup">
                            <p:stCondLst>
                              <p:cond delay="3500"/>
                            </p:stCondLst>
                            <p:childTnLst>
                              <p:par>
                                <p:cTn id="35" presetID="22" presetClass="entr" presetSubtype="1" fill="hold" nodeType="after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wipe(up)">
                                      <p:cBhvr>
                                        <p:cTn id="37" dur="500"/>
                                        <p:tgtEl>
                                          <p:spTgt spid="11279"/>
                                        </p:tgtEl>
                                      </p:cBhvr>
                                    </p:animEffect>
                                  </p:childTnLst>
                                </p:cTn>
                              </p:par>
                            </p:childTnLst>
                          </p:cTn>
                        </p:par>
                        <p:par>
                          <p:cTn id="38" fill="hold" nodeType="afterGroup">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1274"/>
                                        </p:tgtEl>
                                        <p:attrNameLst>
                                          <p:attrName>style.visibility</p:attrName>
                                        </p:attrNameLst>
                                      </p:cBhvr>
                                      <p:to>
                                        <p:strVal val="visible"/>
                                      </p:to>
                                    </p:set>
                                    <p:animEffect transition="in" filter="wipe(up)">
                                      <p:cBhvr>
                                        <p:cTn id="41" dur="500"/>
                                        <p:tgtEl>
                                          <p:spTgt spid="11274"/>
                                        </p:tgtEl>
                                      </p:cBhvr>
                                    </p:animEffect>
                                  </p:childTnLst>
                                </p:cTn>
                              </p:par>
                            </p:childTnLst>
                          </p:cTn>
                        </p:par>
                        <p:par>
                          <p:cTn id="42" fill="hold" nodeType="afterGroup">
                            <p:stCondLst>
                              <p:cond delay="4500"/>
                            </p:stCondLst>
                            <p:childTnLst>
                              <p:par>
                                <p:cTn id="43" presetID="22" presetClass="entr" presetSubtype="1" fill="hold" nodeType="afterEffect">
                                  <p:stCondLst>
                                    <p:cond delay="0"/>
                                  </p:stCondLst>
                                  <p:childTnLst>
                                    <p:set>
                                      <p:cBhvr>
                                        <p:cTn id="44" dur="1" fill="hold">
                                          <p:stCondLst>
                                            <p:cond delay="0"/>
                                          </p:stCondLst>
                                        </p:cTn>
                                        <p:tgtEl>
                                          <p:spTgt spid="11280"/>
                                        </p:tgtEl>
                                        <p:attrNameLst>
                                          <p:attrName>style.visibility</p:attrName>
                                        </p:attrNameLst>
                                      </p:cBhvr>
                                      <p:to>
                                        <p:strVal val="visible"/>
                                      </p:to>
                                    </p:set>
                                    <p:animEffect transition="in" filter="wipe(up)">
                                      <p:cBhvr>
                                        <p:cTn id="45" dur="500"/>
                                        <p:tgtEl>
                                          <p:spTgt spid="11280"/>
                                        </p:tgtEl>
                                      </p:cBhvr>
                                    </p:animEffect>
                                  </p:childTnLst>
                                </p:cTn>
                              </p:par>
                            </p:childTnLst>
                          </p:cTn>
                        </p:par>
                        <p:par>
                          <p:cTn id="46" fill="hold" nodeType="afterGroup">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11275"/>
                                        </p:tgtEl>
                                        <p:attrNameLst>
                                          <p:attrName>style.visibility</p:attrName>
                                        </p:attrNameLst>
                                      </p:cBhvr>
                                      <p:to>
                                        <p:strVal val="visible"/>
                                      </p:to>
                                    </p:set>
                                    <p:animEffect transition="in" filter="wipe(up)">
                                      <p:cBhvr>
                                        <p:cTn id="49" dur="500"/>
                                        <p:tgtEl>
                                          <p:spTgt spid="11275"/>
                                        </p:tgtEl>
                                      </p:cBhvr>
                                    </p:animEffect>
                                  </p:childTnLst>
                                </p:cTn>
                              </p:par>
                            </p:childTnLst>
                          </p:cTn>
                        </p:par>
                        <p:par>
                          <p:cTn id="50" fill="hold" nodeType="afterGroup">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1278"/>
                                        </p:tgtEl>
                                        <p:attrNameLst>
                                          <p:attrName>style.visibility</p:attrName>
                                        </p:attrNameLst>
                                      </p:cBhvr>
                                      <p:to>
                                        <p:strVal val="visible"/>
                                      </p:to>
                                    </p:set>
                                    <p:animEffect transition="in" filter="wipe(up)">
                                      <p:cBhvr>
                                        <p:cTn id="53" dur="500"/>
                                        <p:tgtEl>
                                          <p:spTgt spid="11278"/>
                                        </p:tgtEl>
                                      </p:cBhvr>
                                    </p:animEffect>
                                  </p:childTnLst>
                                </p:cTn>
                              </p:par>
                            </p:childTnLst>
                          </p:cTn>
                        </p:par>
                        <p:par>
                          <p:cTn id="54" fill="hold" nodeType="afterGroup">
                            <p:stCondLst>
                              <p:cond delay="6000"/>
                            </p:stCondLst>
                            <p:childTnLst>
                              <p:par>
                                <p:cTn id="55" presetID="22" presetClass="entr" presetSubtype="1" fill="hold" nodeType="afterEffect">
                                  <p:stCondLst>
                                    <p:cond delay="0"/>
                                  </p:stCondLst>
                                  <p:childTnLst>
                                    <p:set>
                                      <p:cBhvr>
                                        <p:cTn id="56" dur="1" fill="hold">
                                          <p:stCondLst>
                                            <p:cond delay="0"/>
                                          </p:stCondLst>
                                        </p:cTn>
                                        <p:tgtEl>
                                          <p:spTgt spid="11281"/>
                                        </p:tgtEl>
                                        <p:attrNameLst>
                                          <p:attrName>style.visibility</p:attrName>
                                        </p:attrNameLst>
                                      </p:cBhvr>
                                      <p:to>
                                        <p:strVal val="visible"/>
                                      </p:to>
                                    </p:set>
                                    <p:animEffect transition="in" filter="wipe(up)">
                                      <p:cBhvr>
                                        <p:cTn id="57" dur="500"/>
                                        <p:tgtEl>
                                          <p:spTgt spid="11281"/>
                                        </p:tgtEl>
                                      </p:cBhvr>
                                    </p:animEffect>
                                  </p:childTnLst>
                                </p:cTn>
                              </p:par>
                            </p:childTnLst>
                          </p:cTn>
                        </p:par>
                        <p:par>
                          <p:cTn id="58" fill="hold" nodeType="afterGroup">
                            <p:stCondLst>
                              <p:cond delay="6500"/>
                            </p:stCondLst>
                            <p:childTnLst>
                              <p:par>
                                <p:cTn id="59" presetID="22" presetClass="entr" presetSubtype="1" fill="hold" nodeType="afterEffect">
                                  <p:stCondLst>
                                    <p:cond delay="0"/>
                                  </p:stCondLst>
                                  <p:childTnLst>
                                    <p:set>
                                      <p:cBhvr>
                                        <p:cTn id="60" dur="1" fill="hold">
                                          <p:stCondLst>
                                            <p:cond delay="0"/>
                                          </p:stCondLst>
                                        </p:cTn>
                                        <p:tgtEl>
                                          <p:spTgt spid="11282"/>
                                        </p:tgtEl>
                                        <p:attrNameLst>
                                          <p:attrName>style.visibility</p:attrName>
                                        </p:attrNameLst>
                                      </p:cBhvr>
                                      <p:to>
                                        <p:strVal val="visible"/>
                                      </p:to>
                                    </p:set>
                                    <p:animEffect transition="in" filter="wipe(up)">
                                      <p:cBhvr>
                                        <p:cTn id="61" dur="500"/>
                                        <p:tgtEl>
                                          <p:spTgt spid="11282"/>
                                        </p:tgtEl>
                                      </p:cBhvr>
                                    </p:animEffect>
                                  </p:childTnLst>
                                </p:cTn>
                              </p:par>
                            </p:childTnLst>
                          </p:cTn>
                        </p:par>
                        <p:par>
                          <p:cTn id="62" fill="hold" nodeType="afterGroup">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11276"/>
                                        </p:tgtEl>
                                        <p:attrNameLst>
                                          <p:attrName>style.visibility</p:attrName>
                                        </p:attrNameLst>
                                      </p:cBhvr>
                                      <p:to>
                                        <p:strVal val="visible"/>
                                      </p:to>
                                    </p:set>
                                    <p:animEffect transition="in" filter="wipe(up)">
                                      <p:cBhvr>
                                        <p:cTn id="65" dur="500"/>
                                        <p:tgtEl>
                                          <p:spTgt spid="11276"/>
                                        </p:tgtEl>
                                      </p:cBhvr>
                                    </p:animEffect>
                                  </p:childTnLst>
                                </p:cTn>
                              </p:par>
                            </p:childTnLst>
                          </p:cTn>
                        </p:par>
                        <p:par>
                          <p:cTn id="66" fill="hold" nodeType="afterGroup">
                            <p:stCondLst>
                              <p:cond delay="7500"/>
                            </p:stCondLst>
                            <p:childTnLst>
                              <p:par>
                                <p:cTn id="67" presetID="22" presetClass="entr" presetSubtype="1" fill="hold" nodeType="afterEffect">
                                  <p:stCondLst>
                                    <p:cond delay="0"/>
                                  </p:stCondLst>
                                  <p:childTnLst>
                                    <p:set>
                                      <p:cBhvr>
                                        <p:cTn id="68" dur="1" fill="hold">
                                          <p:stCondLst>
                                            <p:cond delay="0"/>
                                          </p:stCondLst>
                                        </p:cTn>
                                        <p:tgtEl>
                                          <p:spTgt spid="11283"/>
                                        </p:tgtEl>
                                        <p:attrNameLst>
                                          <p:attrName>style.visibility</p:attrName>
                                        </p:attrNameLst>
                                      </p:cBhvr>
                                      <p:to>
                                        <p:strVal val="visible"/>
                                      </p:to>
                                    </p:set>
                                    <p:animEffect transition="in" filter="wipe(up)">
                                      <p:cBhvr>
                                        <p:cTn id="69" dur="500"/>
                                        <p:tgtEl>
                                          <p:spTgt spid="11283"/>
                                        </p:tgtEl>
                                      </p:cBhvr>
                                    </p:animEffect>
                                  </p:childTnLst>
                                </p:cTn>
                              </p:par>
                            </p:childTnLst>
                          </p:cTn>
                        </p:par>
                        <p:par>
                          <p:cTn id="70" fill="hold" nodeType="afterGroup">
                            <p:stCondLst>
                              <p:cond delay="8000"/>
                            </p:stCondLst>
                            <p:childTnLst>
                              <p:par>
                                <p:cTn id="71" presetID="22" presetClass="entr" presetSubtype="1" fill="hold" nodeType="afterEffect">
                                  <p:stCondLst>
                                    <p:cond delay="0"/>
                                  </p:stCondLst>
                                  <p:childTnLst>
                                    <p:set>
                                      <p:cBhvr>
                                        <p:cTn id="72" dur="1" fill="hold">
                                          <p:stCondLst>
                                            <p:cond delay="0"/>
                                          </p:stCondLst>
                                        </p:cTn>
                                        <p:tgtEl>
                                          <p:spTgt spid="11284"/>
                                        </p:tgtEl>
                                        <p:attrNameLst>
                                          <p:attrName>style.visibility</p:attrName>
                                        </p:attrNameLst>
                                      </p:cBhvr>
                                      <p:to>
                                        <p:strVal val="visible"/>
                                      </p:to>
                                    </p:set>
                                    <p:animEffect transition="in" filter="wipe(up)">
                                      <p:cBhvr>
                                        <p:cTn id="73" dur="500"/>
                                        <p:tgtEl>
                                          <p:spTgt spid="11284"/>
                                        </p:tgtEl>
                                      </p:cBhvr>
                                    </p:animEffect>
                                  </p:childTnLst>
                                </p:cTn>
                              </p:par>
                            </p:childTnLst>
                          </p:cTn>
                        </p:par>
                        <p:par>
                          <p:cTn id="74" fill="hold" nodeType="afterGroup">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11277"/>
                                        </p:tgtEl>
                                        <p:attrNameLst>
                                          <p:attrName>style.visibility</p:attrName>
                                        </p:attrNameLst>
                                      </p:cBhvr>
                                      <p:to>
                                        <p:strVal val="visible"/>
                                      </p:to>
                                    </p:set>
                                    <p:animEffect transition="in" filter="wipe(up)">
                                      <p:cBhvr>
                                        <p:cTn id="77" dur="500"/>
                                        <p:tgtEl>
                                          <p:spTgt spid="1127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11290"/>
                                        </p:tgtEl>
                                        <p:attrNameLst>
                                          <p:attrName>style.visibility</p:attrName>
                                        </p:attrNameLst>
                                      </p:cBhvr>
                                      <p:to>
                                        <p:strVal val="visible"/>
                                      </p:to>
                                    </p:set>
                                    <p:anim calcmode="lin" valueType="num">
                                      <p:cBhvr additive="base">
                                        <p:cTn id="82" dur="500" fill="hold"/>
                                        <p:tgtEl>
                                          <p:spTgt spid="11290"/>
                                        </p:tgtEl>
                                        <p:attrNameLst>
                                          <p:attrName>ppt_x</p:attrName>
                                        </p:attrNameLst>
                                      </p:cBhvr>
                                      <p:tavLst>
                                        <p:tav tm="0">
                                          <p:val>
                                            <p:strVal val="0-#ppt_w/2"/>
                                          </p:val>
                                        </p:tav>
                                        <p:tav tm="100000">
                                          <p:val>
                                            <p:strVal val="#ppt_x"/>
                                          </p:val>
                                        </p:tav>
                                      </p:tavLst>
                                    </p:anim>
                                    <p:anim calcmode="lin" valueType="num">
                                      <p:cBhvr additive="base">
                                        <p:cTn id="83" dur="500" fill="hold"/>
                                        <p:tgtEl>
                                          <p:spTgt spid="11290"/>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0"/>
                            </p:stCondLst>
                            <p:childTnLst>
                              <p:par>
                                <p:cTn id="85" presetID="17" presetClass="entr" presetSubtype="2" fill="hold" grpId="0" nodeType="afterEffect">
                                  <p:stCondLst>
                                    <p:cond delay="0"/>
                                  </p:stCondLst>
                                  <p:childTnLst>
                                    <p:set>
                                      <p:cBhvr>
                                        <p:cTn id="86" dur="1" fill="hold">
                                          <p:stCondLst>
                                            <p:cond delay="0"/>
                                          </p:stCondLst>
                                        </p:cTn>
                                        <p:tgtEl>
                                          <p:spTgt spid="11291"/>
                                        </p:tgtEl>
                                        <p:attrNameLst>
                                          <p:attrName>style.visibility</p:attrName>
                                        </p:attrNameLst>
                                      </p:cBhvr>
                                      <p:to>
                                        <p:strVal val="visible"/>
                                      </p:to>
                                    </p:set>
                                    <p:anim calcmode="lin" valueType="num">
                                      <p:cBhvr>
                                        <p:cTn id="87" dur="500" fill="hold"/>
                                        <p:tgtEl>
                                          <p:spTgt spid="11291"/>
                                        </p:tgtEl>
                                        <p:attrNameLst>
                                          <p:attrName>ppt_x</p:attrName>
                                        </p:attrNameLst>
                                      </p:cBhvr>
                                      <p:tavLst>
                                        <p:tav tm="0">
                                          <p:val>
                                            <p:strVal val="#ppt_x+#ppt_w/2"/>
                                          </p:val>
                                        </p:tav>
                                        <p:tav tm="100000">
                                          <p:val>
                                            <p:strVal val="#ppt_x"/>
                                          </p:val>
                                        </p:tav>
                                      </p:tavLst>
                                    </p:anim>
                                    <p:anim calcmode="lin" valueType="num">
                                      <p:cBhvr>
                                        <p:cTn id="88" dur="500" fill="hold"/>
                                        <p:tgtEl>
                                          <p:spTgt spid="11291"/>
                                        </p:tgtEl>
                                        <p:attrNameLst>
                                          <p:attrName>ppt_y</p:attrName>
                                        </p:attrNameLst>
                                      </p:cBhvr>
                                      <p:tavLst>
                                        <p:tav tm="0">
                                          <p:val>
                                            <p:strVal val="#ppt_y"/>
                                          </p:val>
                                        </p:tav>
                                        <p:tav tm="100000">
                                          <p:val>
                                            <p:strVal val="#ppt_y"/>
                                          </p:val>
                                        </p:tav>
                                      </p:tavLst>
                                    </p:anim>
                                    <p:anim calcmode="lin" valueType="num">
                                      <p:cBhvr>
                                        <p:cTn id="89" dur="500" fill="hold"/>
                                        <p:tgtEl>
                                          <p:spTgt spid="11291"/>
                                        </p:tgtEl>
                                        <p:attrNameLst>
                                          <p:attrName>ppt_w</p:attrName>
                                        </p:attrNameLst>
                                      </p:cBhvr>
                                      <p:tavLst>
                                        <p:tav tm="0">
                                          <p:val>
                                            <p:fltVal val="0"/>
                                          </p:val>
                                        </p:tav>
                                        <p:tav tm="100000">
                                          <p:val>
                                            <p:strVal val="#ppt_w"/>
                                          </p:val>
                                        </p:tav>
                                      </p:tavLst>
                                    </p:anim>
                                    <p:anim calcmode="lin" valueType="num">
                                      <p:cBhvr>
                                        <p:cTn id="90" dur="500" fill="hold"/>
                                        <p:tgtEl>
                                          <p:spTgt spid="11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utoUpdateAnimBg="0"/>
      <p:bldP spid="11269" grpId="0" animBg="1" autoUpdateAnimBg="0"/>
      <p:bldP spid="11270" grpId="0" animBg="1" autoUpdateAnimBg="0"/>
      <p:bldP spid="11271" grpId="0" animBg="1" autoUpdateAnimBg="0"/>
      <p:bldP spid="11274" grpId="0" animBg="1" autoUpdateAnimBg="0"/>
      <p:bldP spid="11275" grpId="0" animBg="1" autoUpdateAnimBg="0"/>
      <p:bldP spid="11276" grpId="0" animBg="1" autoUpdateAnimBg="0"/>
      <p:bldP spid="11277" grpId="0" animBg="1" autoUpdateAnimBg="0"/>
      <p:bldP spid="11278" grpId="0" animBg="1" autoUpdateAnimBg="0"/>
      <p:bldP spid="11291" grpId="0" animBg="1" autoUpdateAnimBg="0"/>
      <p:bldP spid="112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0472451-2F21-B9EB-8FBA-8BA229A691EE}"/>
              </a:ext>
            </a:extLst>
          </p:cNvPr>
          <p:cNvSpPr>
            <a:spLocks noGrp="1" noChangeArrowheads="1"/>
          </p:cNvSpPr>
          <p:nvPr>
            <p:ph type="title"/>
          </p:nvPr>
        </p:nvSpPr>
        <p:spPr/>
        <p:txBody>
          <a:bodyPr/>
          <a:lstStyle/>
          <a:p>
            <a:pPr eaLnBrk="1" hangingPunct="1"/>
            <a:r>
              <a:rPr lang="fr-FR" altLang="el-GR" sz="3200"/>
              <a:t> Do we really need all these refinements about sweeteners?</a:t>
            </a:r>
            <a:endParaRPr lang="en-US" altLang="el-GR" sz="3200"/>
          </a:p>
        </p:txBody>
      </p:sp>
      <p:sp>
        <p:nvSpPr>
          <p:cNvPr id="27651" name="Rectangle 3">
            <a:extLst>
              <a:ext uri="{FF2B5EF4-FFF2-40B4-BE49-F238E27FC236}">
                <a16:creationId xmlns:a16="http://schemas.microsoft.com/office/drawing/2014/main" id="{0DFCF261-2232-66C5-E123-1B9C540143B0}"/>
              </a:ext>
            </a:extLst>
          </p:cNvPr>
          <p:cNvSpPr>
            <a:spLocks noGrp="1" noChangeArrowheads="1"/>
          </p:cNvSpPr>
          <p:nvPr>
            <p:ph type="body" idx="1"/>
          </p:nvPr>
        </p:nvSpPr>
        <p:spPr>
          <a:xfrm>
            <a:off x="685800" y="1981200"/>
            <a:ext cx="7772400" cy="990600"/>
          </a:xfrm>
        </p:spPr>
        <p:txBody>
          <a:bodyPr/>
          <a:lstStyle/>
          <a:p>
            <a:pPr eaLnBrk="1" hangingPunct="1">
              <a:lnSpc>
                <a:spcPct val="90000"/>
              </a:lnSpc>
            </a:pPr>
            <a:r>
              <a:rPr lang="fr-FR" altLang="el-GR"/>
              <a:t>Not necessarily: depends on our purposes</a:t>
            </a:r>
          </a:p>
          <a:p>
            <a:pPr eaLnBrk="1" hangingPunct="1">
              <a:lnSpc>
                <a:spcPct val="90000"/>
              </a:lnSpc>
            </a:pPr>
            <a:r>
              <a:rPr lang="fr-FR" altLang="el-GR"/>
              <a:t>Perhaps we might be just as happy with:</a:t>
            </a:r>
            <a:endParaRPr lang="en-US" altLang="el-GR"/>
          </a:p>
        </p:txBody>
      </p:sp>
      <p:sp>
        <p:nvSpPr>
          <p:cNvPr id="12292" name="Rectangle 4">
            <a:extLst>
              <a:ext uri="{FF2B5EF4-FFF2-40B4-BE49-F238E27FC236}">
                <a16:creationId xmlns:a16="http://schemas.microsoft.com/office/drawing/2014/main" id="{5FB59B64-467B-E6D6-C37E-CBD55041E2B5}"/>
              </a:ext>
            </a:extLst>
          </p:cNvPr>
          <p:cNvSpPr>
            <a:spLocks noChangeArrowheads="1"/>
          </p:cNvSpPr>
          <p:nvPr/>
        </p:nvSpPr>
        <p:spPr bwMode="auto">
          <a:xfrm>
            <a:off x="3505200" y="3133725"/>
            <a:ext cx="2171700" cy="600075"/>
          </a:xfrm>
          <a:prstGeom prst="rect">
            <a:avLst/>
          </a:prstGeom>
          <a:gradFill rotWithShape="0">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28575">
            <a:solidFill>
              <a:srgbClr val="800000"/>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3200" b="1">
                <a:solidFill>
                  <a:schemeClr val="bg1"/>
                </a:solidFill>
                <a:latin typeface="Times New Roman" panose="02020603050405020304" pitchFamily="18" charset="0"/>
              </a:rPr>
              <a:t>Sweeteners</a:t>
            </a:r>
            <a:endParaRPr kumimoji="0" lang="en-US" altLang="el-GR" sz="3200" b="1">
              <a:solidFill>
                <a:schemeClr val="bg1"/>
              </a:solidFill>
              <a:latin typeface="Times New Roman" panose="02020603050405020304" pitchFamily="18" charset="0"/>
            </a:endParaRPr>
          </a:p>
        </p:txBody>
      </p:sp>
      <p:sp>
        <p:nvSpPr>
          <p:cNvPr id="12293" name="Text Box 5">
            <a:extLst>
              <a:ext uri="{FF2B5EF4-FFF2-40B4-BE49-F238E27FC236}">
                <a16:creationId xmlns:a16="http://schemas.microsoft.com/office/drawing/2014/main" id="{2667F39D-49CB-788F-40D9-EB91D6058E0B}"/>
              </a:ext>
            </a:extLst>
          </p:cNvPr>
          <p:cNvSpPr txBox="1">
            <a:spLocks noChangeArrowheads="1"/>
          </p:cNvSpPr>
          <p:nvPr/>
        </p:nvSpPr>
        <p:spPr bwMode="auto">
          <a:xfrm>
            <a:off x="2667000" y="3886200"/>
            <a:ext cx="733425"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type:</a:t>
            </a:r>
            <a:endParaRPr kumimoji="0" lang="en-US" altLang="el-GR" sz="2000" b="1">
              <a:solidFill>
                <a:srgbClr val="006600"/>
              </a:solidFill>
              <a:latin typeface="Times New Roman" panose="02020603050405020304" pitchFamily="18" charset="0"/>
            </a:endParaRPr>
          </a:p>
        </p:txBody>
      </p:sp>
      <p:sp>
        <p:nvSpPr>
          <p:cNvPr id="12294" name="Text Box 6">
            <a:extLst>
              <a:ext uri="{FF2B5EF4-FFF2-40B4-BE49-F238E27FC236}">
                <a16:creationId xmlns:a16="http://schemas.microsoft.com/office/drawing/2014/main" id="{B1B5CB50-8A38-B0D3-B975-C1C5EFB06EC1}"/>
              </a:ext>
            </a:extLst>
          </p:cNvPr>
          <p:cNvSpPr txBox="1">
            <a:spLocks noChangeArrowheads="1"/>
          </p:cNvSpPr>
          <p:nvPr/>
        </p:nvSpPr>
        <p:spPr bwMode="auto">
          <a:xfrm>
            <a:off x="3352800" y="3886200"/>
            <a:ext cx="5105400"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cane sugar, beet sugar, fructose, Aspartam…</a:t>
            </a:r>
            <a:endParaRPr kumimoji="0" lang="en-US" altLang="el-GR" sz="2000" b="1">
              <a:solidFill>
                <a:srgbClr val="006600"/>
              </a:solidFill>
              <a:latin typeface="Times New Roman" panose="02020603050405020304" pitchFamily="18" charset="0"/>
            </a:endParaRPr>
          </a:p>
        </p:txBody>
      </p:sp>
      <p:sp>
        <p:nvSpPr>
          <p:cNvPr id="12295" name="Text Box 7">
            <a:extLst>
              <a:ext uri="{FF2B5EF4-FFF2-40B4-BE49-F238E27FC236}">
                <a16:creationId xmlns:a16="http://schemas.microsoft.com/office/drawing/2014/main" id="{AF1F5A66-49B7-4C7C-2C99-F16FFAB4D005}"/>
              </a:ext>
            </a:extLst>
          </p:cNvPr>
          <p:cNvSpPr txBox="1">
            <a:spLocks noChangeArrowheads="1"/>
          </p:cNvSpPr>
          <p:nvPr/>
        </p:nvSpPr>
        <p:spPr bwMode="auto">
          <a:xfrm>
            <a:off x="2667000" y="4267200"/>
            <a:ext cx="803275"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form:</a:t>
            </a:r>
            <a:endParaRPr kumimoji="0" lang="en-US" altLang="el-GR" sz="2000" b="1">
              <a:solidFill>
                <a:srgbClr val="006600"/>
              </a:solidFill>
              <a:latin typeface="Times New Roman" panose="02020603050405020304" pitchFamily="18" charset="0"/>
            </a:endParaRPr>
          </a:p>
        </p:txBody>
      </p:sp>
      <p:sp>
        <p:nvSpPr>
          <p:cNvPr id="12296" name="Text Box 8">
            <a:extLst>
              <a:ext uri="{FF2B5EF4-FFF2-40B4-BE49-F238E27FC236}">
                <a16:creationId xmlns:a16="http://schemas.microsoft.com/office/drawing/2014/main" id="{4458C225-3318-2A6C-BF2A-964C197D416A}"/>
              </a:ext>
            </a:extLst>
          </p:cNvPr>
          <p:cNvSpPr txBox="1">
            <a:spLocks noChangeArrowheads="1"/>
          </p:cNvSpPr>
          <p:nvPr/>
        </p:nvSpPr>
        <p:spPr bwMode="auto">
          <a:xfrm>
            <a:off x="3429000" y="4267200"/>
            <a:ext cx="5029200"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lumps, granulated…</a:t>
            </a:r>
            <a:endParaRPr kumimoji="0" lang="en-US" altLang="el-GR" sz="2000" b="1">
              <a:solidFill>
                <a:srgbClr val="006600"/>
              </a:solidFill>
              <a:latin typeface="Times New Roman" panose="02020603050405020304" pitchFamily="18" charset="0"/>
            </a:endParaRPr>
          </a:p>
        </p:txBody>
      </p:sp>
      <p:sp>
        <p:nvSpPr>
          <p:cNvPr id="12297" name="Text Box 9">
            <a:extLst>
              <a:ext uri="{FF2B5EF4-FFF2-40B4-BE49-F238E27FC236}">
                <a16:creationId xmlns:a16="http://schemas.microsoft.com/office/drawing/2014/main" id="{7B45D834-D115-F351-1888-AA938592B649}"/>
              </a:ext>
            </a:extLst>
          </p:cNvPr>
          <p:cNvSpPr txBox="1">
            <a:spLocks noChangeArrowheads="1"/>
          </p:cNvSpPr>
          <p:nvPr/>
        </p:nvSpPr>
        <p:spPr bwMode="auto">
          <a:xfrm>
            <a:off x="2667000" y="4648200"/>
            <a:ext cx="3700463"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“weightwatchingcally correct?”:</a:t>
            </a:r>
            <a:endParaRPr kumimoji="0" lang="en-US" altLang="el-GR" sz="2000" b="1">
              <a:solidFill>
                <a:srgbClr val="006600"/>
              </a:solidFill>
              <a:latin typeface="Times New Roman" panose="02020603050405020304" pitchFamily="18" charset="0"/>
            </a:endParaRPr>
          </a:p>
        </p:txBody>
      </p:sp>
      <p:sp>
        <p:nvSpPr>
          <p:cNvPr id="12298" name="Text Box 10">
            <a:extLst>
              <a:ext uri="{FF2B5EF4-FFF2-40B4-BE49-F238E27FC236}">
                <a16:creationId xmlns:a16="http://schemas.microsoft.com/office/drawing/2014/main" id="{DA3D645B-1E5A-A629-FF1D-8D262D0DAD61}"/>
              </a:ext>
            </a:extLst>
          </p:cNvPr>
          <p:cNvSpPr txBox="1">
            <a:spLocks noChangeArrowheads="1"/>
          </p:cNvSpPr>
          <p:nvPr/>
        </p:nvSpPr>
        <p:spPr bwMode="auto">
          <a:xfrm>
            <a:off x="6324600" y="4648200"/>
            <a:ext cx="2133600" cy="396875"/>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000" b="1">
                <a:solidFill>
                  <a:srgbClr val="006600"/>
                </a:solidFill>
                <a:latin typeface="Times New Roman" panose="02020603050405020304" pitchFamily="18" charset="0"/>
              </a:rPr>
              <a:t>Yes or No</a:t>
            </a:r>
            <a:endParaRPr kumimoji="0" lang="en-US" altLang="el-GR" sz="2000" b="1">
              <a:solidFill>
                <a:srgbClr val="006600"/>
              </a:solidFill>
              <a:latin typeface="Times New Roman" panose="02020603050405020304" pitchFamily="18" charset="0"/>
            </a:endParaRPr>
          </a:p>
        </p:txBody>
      </p:sp>
      <p:sp>
        <p:nvSpPr>
          <p:cNvPr id="12300" name="Text Box 12">
            <a:extLst>
              <a:ext uri="{FF2B5EF4-FFF2-40B4-BE49-F238E27FC236}">
                <a16:creationId xmlns:a16="http://schemas.microsoft.com/office/drawing/2014/main" id="{9C888186-50A5-0452-050F-F1309278A401}"/>
              </a:ext>
            </a:extLst>
          </p:cNvPr>
          <p:cNvSpPr txBox="1">
            <a:spLocks noChangeArrowheads="1"/>
          </p:cNvSpPr>
          <p:nvPr/>
        </p:nvSpPr>
        <p:spPr bwMode="auto">
          <a:xfrm>
            <a:off x="1812925" y="5257800"/>
            <a:ext cx="6645275" cy="1244600"/>
          </a:xfrm>
          <a:prstGeom prst="rect">
            <a:avLst/>
          </a:prstGeom>
          <a:solidFill>
            <a:srgbClr val="FFFF66"/>
          </a:solidFill>
          <a:ln w="57150" cmpd="thickThin">
            <a:solidFill>
              <a:srgbClr val="0000FF"/>
            </a:solidFill>
            <a:miter lim="800000"/>
            <a:headEnd/>
            <a:tailEnd/>
          </a:ln>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2400" b="1">
                <a:solidFill>
                  <a:srgbClr val="0000FF"/>
                </a:solidFill>
                <a:latin typeface="Times New Roman" panose="02020603050405020304" pitchFamily="18" charset="0"/>
              </a:rPr>
              <a:t>  </a:t>
            </a:r>
            <a:r>
              <a:rPr kumimoji="0" lang="en-US" altLang="el-GR" sz="2400" b="1">
                <a:solidFill>
                  <a:srgbClr val="0000FF"/>
                </a:solidFill>
                <a:latin typeface="Times New Roman" panose="02020603050405020304" pitchFamily="18" charset="0"/>
              </a:rPr>
              <a:t>“</a:t>
            </a:r>
            <a:r>
              <a:rPr kumimoji="0" lang="fr-FR" altLang="el-GR" sz="2400" b="1">
                <a:solidFill>
                  <a:srgbClr val="0000FF"/>
                </a:solidFill>
                <a:latin typeface="Times New Roman" panose="02020603050405020304" pitchFamily="18" charset="0"/>
              </a:rPr>
              <a:t>There is no one correct way to model a domain — there are always viable alternatives</a:t>
            </a:r>
            <a:r>
              <a:rPr kumimoji="0" lang="en-US" altLang="el-GR" sz="2400" b="1">
                <a:solidFill>
                  <a:srgbClr val="0000FF"/>
                </a:solidFill>
                <a:latin typeface="Times New Roman" panose="02020603050405020304" pitchFamily="18" charset="0"/>
              </a:rPr>
              <a:t>”</a:t>
            </a:r>
            <a:br>
              <a:rPr kumimoji="0" lang="fr-FR" altLang="el-GR" sz="2400" b="1">
                <a:solidFill>
                  <a:srgbClr val="0000FF"/>
                </a:solidFill>
                <a:latin typeface="Times New Roman" panose="02020603050405020304" pitchFamily="18" charset="0"/>
              </a:rPr>
            </a:br>
            <a:r>
              <a:rPr kumimoji="0" lang="fr-FR" altLang="el-GR" sz="2400" b="1">
                <a:solidFill>
                  <a:srgbClr val="0000FF"/>
                </a:solidFill>
                <a:latin typeface="Times New Roman" panose="02020603050405020304" pitchFamily="18" charset="0"/>
              </a:rPr>
              <a:t>		</a:t>
            </a:r>
            <a:r>
              <a:rPr kumimoji="0" lang="fr-FR" altLang="el-GR" sz="2400" b="1" i="1">
                <a:solidFill>
                  <a:srgbClr val="FF6600"/>
                </a:solidFill>
                <a:latin typeface="Times New Roman" panose="02020603050405020304" pitchFamily="18" charset="0"/>
              </a:rPr>
              <a:t>(N. F. Noy &amp; D. L. McGuinness)</a:t>
            </a:r>
            <a:endParaRPr kumimoji="0" lang="en-US" altLang="el-GR" sz="2400" b="1" i="1">
              <a:solidFill>
                <a:srgbClr val="FF6600"/>
              </a:solidFill>
              <a:latin typeface="Times New Roman" panose="02020603050405020304" pitchFamily="18" charset="0"/>
            </a:endParaRPr>
          </a:p>
        </p:txBody>
      </p:sp>
      <p:sp>
        <p:nvSpPr>
          <p:cNvPr id="12299" name="AutoShape 11">
            <a:extLst>
              <a:ext uri="{FF2B5EF4-FFF2-40B4-BE49-F238E27FC236}">
                <a16:creationId xmlns:a16="http://schemas.microsoft.com/office/drawing/2014/main" id="{F9A264E8-AD1E-9443-577D-F1A4CFF59145}"/>
              </a:ext>
            </a:extLst>
          </p:cNvPr>
          <p:cNvSpPr>
            <a:spLocks noChangeArrowheads="1"/>
          </p:cNvSpPr>
          <p:nvPr/>
        </p:nvSpPr>
        <p:spPr bwMode="auto">
          <a:xfrm>
            <a:off x="762000" y="5292725"/>
            <a:ext cx="1295400" cy="485775"/>
          </a:xfrm>
          <a:prstGeom prst="rightArrow">
            <a:avLst>
              <a:gd name="adj1" fmla="val 50000"/>
              <a:gd name="adj2" fmla="val 66667"/>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strVal val="2/3*#ppt_w"/>
                                          </p:val>
                                        </p:tav>
                                        <p:tav tm="100000">
                                          <p:val>
                                            <p:strVal val="#ppt_w"/>
                                          </p:val>
                                        </p:tav>
                                      </p:tavLst>
                                    </p:anim>
                                    <p:anim calcmode="lin" valueType="num">
                                      <p:cBhvr>
                                        <p:cTn id="8" dur="500" fill="hold"/>
                                        <p:tgtEl>
                                          <p:spTgt spid="122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iterate type="lt">
                                    <p:tmPct val="100000"/>
                                  </p:iterate>
                                  <p:childTnLst>
                                    <p:set>
                                      <p:cBhvr>
                                        <p:cTn id="11" dur="1" fill="hold">
                                          <p:stCondLst>
                                            <p:cond delay="0"/>
                                          </p:stCondLst>
                                        </p:cTn>
                                        <p:tgtEl>
                                          <p:spTgt spid="12293"/>
                                        </p:tgtEl>
                                        <p:attrNameLst>
                                          <p:attrName>style.visibility</p:attrName>
                                        </p:attrNameLst>
                                      </p:cBhvr>
                                      <p:to>
                                        <p:strVal val="visible"/>
                                      </p:to>
                                    </p:set>
                                    <p:anim calcmode="lin" valueType="num">
                                      <p:cBhvr>
                                        <p:cTn id="12" dur="75" fill="hold"/>
                                        <p:tgtEl>
                                          <p:spTgt spid="12293"/>
                                        </p:tgtEl>
                                        <p:attrNameLst>
                                          <p:attrName>ppt_w</p:attrName>
                                        </p:attrNameLst>
                                      </p:cBhvr>
                                      <p:tavLst>
                                        <p:tav tm="0">
                                          <p:val>
                                            <p:strVal val="2/3*#ppt_w"/>
                                          </p:val>
                                        </p:tav>
                                        <p:tav tm="100000">
                                          <p:val>
                                            <p:strVal val="#ppt_w"/>
                                          </p:val>
                                        </p:tav>
                                      </p:tavLst>
                                    </p:anim>
                                    <p:anim calcmode="lin" valueType="num">
                                      <p:cBhvr>
                                        <p:cTn id="13" dur="75" fill="hold"/>
                                        <p:tgtEl>
                                          <p:spTgt spid="12293"/>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875"/>
                            </p:stCondLst>
                            <p:childTnLst>
                              <p:par>
                                <p:cTn id="15" presetID="23" presetClass="entr" presetSubtype="272" fill="hold" grpId="0" nodeType="afterEffect">
                                  <p:stCondLst>
                                    <p:cond delay="0"/>
                                  </p:stCondLst>
                                  <p:iterate type="lt">
                                    <p:tmPct val="100000"/>
                                  </p:iterate>
                                  <p:childTnLst>
                                    <p:set>
                                      <p:cBhvr>
                                        <p:cTn id="16" dur="1" fill="hold">
                                          <p:stCondLst>
                                            <p:cond delay="0"/>
                                          </p:stCondLst>
                                        </p:cTn>
                                        <p:tgtEl>
                                          <p:spTgt spid="12294"/>
                                        </p:tgtEl>
                                        <p:attrNameLst>
                                          <p:attrName>style.visibility</p:attrName>
                                        </p:attrNameLst>
                                      </p:cBhvr>
                                      <p:to>
                                        <p:strVal val="visible"/>
                                      </p:to>
                                    </p:set>
                                    <p:anim calcmode="lin" valueType="num">
                                      <p:cBhvr>
                                        <p:cTn id="17" dur="75" fill="hold"/>
                                        <p:tgtEl>
                                          <p:spTgt spid="12294"/>
                                        </p:tgtEl>
                                        <p:attrNameLst>
                                          <p:attrName>ppt_w</p:attrName>
                                        </p:attrNameLst>
                                      </p:cBhvr>
                                      <p:tavLst>
                                        <p:tav tm="0">
                                          <p:val>
                                            <p:strVal val="2/3*#ppt_w"/>
                                          </p:val>
                                        </p:tav>
                                        <p:tav tm="100000">
                                          <p:val>
                                            <p:strVal val="#ppt_w"/>
                                          </p:val>
                                        </p:tav>
                                      </p:tavLst>
                                    </p:anim>
                                    <p:anim calcmode="lin" valueType="num">
                                      <p:cBhvr>
                                        <p:cTn id="18" dur="75" fill="hold"/>
                                        <p:tgtEl>
                                          <p:spTgt spid="12294"/>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725"/>
                            </p:stCondLst>
                            <p:childTnLst>
                              <p:par>
                                <p:cTn id="20" presetID="23" presetClass="entr" presetSubtype="272" fill="hold" grpId="0" nodeType="afterEffect">
                                  <p:stCondLst>
                                    <p:cond delay="0"/>
                                  </p:stCondLst>
                                  <p:iterate type="lt">
                                    <p:tmPct val="100000"/>
                                  </p:iterate>
                                  <p:childTnLst>
                                    <p:set>
                                      <p:cBhvr>
                                        <p:cTn id="21" dur="1" fill="hold">
                                          <p:stCondLst>
                                            <p:cond delay="0"/>
                                          </p:stCondLst>
                                        </p:cTn>
                                        <p:tgtEl>
                                          <p:spTgt spid="12295"/>
                                        </p:tgtEl>
                                        <p:attrNameLst>
                                          <p:attrName>style.visibility</p:attrName>
                                        </p:attrNameLst>
                                      </p:cBhvr>
                                      <p:to>
                                        <p:strVal val="visible"/>
                                      </p:to>
                                    </p:set>
                                    <p:anim calcmode="lin" valueType="num">
                                      <p:cBhvr>
                                        <p:cTn id="22" dur="75" fill="hold"/>
                                        <p:tgtEl>
                                          <p:spTgt spid="12295"/>
                                        </p:tgtEl>
                                        <p:attrNameLst>
                                          <p:attrName>ppt_w</p:attrName>
                                        </p:attrNameLst>
                                      </p:cBhvr>
                                      <p:tavLst>
                                        <p:tav tm="0">
                                          <p:val>
                                            <p:strVal val="2/3*#ppt_w"/>
                                          </p:val>
                                        </p:tav>
                                        <p:tav tm="100000">
                                          <p:val>
                                            <p:strVal val="#ppt_w"/>
                                          </p:val>
                                        </p:tav>
                                      </p:tavLst>
                                    </p:anim>
                                    <p:anim calcmode="lin" valueType="num">
                                      <p:cBhvr>
                                        <p:cTn id="23" dur="75" fill="hold"/>
                                        <p:tgtEl>
                                          <p:spTgt spid="12295"/>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100"/>
                            </p:stCondLst>
                            <p:childTnLst>
                              <p:par>
                                <p:cTn id="25" presetID="23" presetClass="entr" presetSubtype="272" fill="hold" grpId="0" nodeType="afterEffect">
                                  <p:stCondLst>
                                    <p:cond delay="0"/>
                                  </p:stCondLst>
                                  <p:iterate type="lt">
                                    <p:tmPct val="100000"/>
                                  </p:iterate>
                                  <p:childTnLst>
                                    <p:set>
                                      <p:cBhvr>
                                        <p:cTn id="26" dur="1" fill="hold">
                                          <p:stCondLst>
                                            <p:cond delay="0"/>
                                          </p:stCondLst>
                                        </p:cTn>
                                        <p:tgtEl>
                                          <p:spTgt spid="12296"/>
                                        </p:tgtEl>
                                        <p:attrNameLst>
                                          <p:attrName>style.visibility</p:attrName>
                                        </p:attrNameLst>
                                      </p:cBhvr>
                                      <p:to>
                                        <p:strVal val="visible"/>
                                      </p:to>
                                    </p:set>
                                    <p:anim calcmode="lin" valueType="num">
                                      <p:cBhvr>
                                        <p:cTn id="27" dur="75" fill="hold"/>
                                        <p:tgtEl>
                                          <p:spTgt spid="12296"/>
                                        </p:tgtEl>
                                        <p:attrNameLst>
                                          <p:attrName>ppt_w</p:attrName>
                                        </p:attrNameLst>
                                      </p:cBhvr>
                                      <p:tavLst>
                                        <p:tav tm="0">
                                          <p:val>
                                            <p:strVal val="2/3*#ppt_w"/>
                                          </p:val>
                                        </p:tav>
                                        <p:tav tm="100000">
                                          <p:val>
                                            <p:strVal val="#ppt_w"/>
                                          </p:val>
                                        </p:tav>
                                      </p:tavLst>
                                    </p:anim>
                                    <p:anim calcmode="lin" valueType="num">
                                      <p:cBhvr>
                                        <p:cTn id="28" dur="75" fill="hold"/>
                                        <p:tgtEl>
                                          <p:spTgt spid="12296"/>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375"/>
                            </p:stCondLst>
                            <p:childTnLst>
                              <p:par>
                                <p:cTn id="30" presetID="23" presetClass="entr" presetSubtype="272" fill="hold" grpId="0" nodeType="afterEffect">
                                  <p:stCondLst>
                                    <p:cond delay="0"/>
                                  </p:stCondLst>
                                  <p:iterate type="lt">
                                    <p:tmPct val="100000"/>
                                  </p:iterate>
                                  <p:childTnLst>
                                    <p:set>
                                      <p:cBhvr>
                                        <p:cTn id="31" dur="1" fill="hold">
                                          <p:stCondLst>
                                            <p:cond delay="0"/>
                                          </p:stCondLst>
                                        </p:cTn>
                                        <p:tgtEl>
                                          <p:spTgt spid="12297"/>
                                        </p:tgtEl>
                                        <p:attrNameLst>
                                          <p:attrName>style.visibility</p:attrName>
                                        </p:attrNameLst>
                                      </p:cBhvr>
                                      <p:to>
                                        <p:strVal val="visible"/>
                                      </p:to>
                                    </p:set>
                                    <p:anim calcmode="lin" valueType="num">
                                      <p:cBhvr>
                                        <p:cTn id="32" dur="75" fill="hold"/>
                                        <p:tgtEl>
                                          <p:spTgt spid="12297"/>
                                        </p:tgtEl>
                                        <p:attrNameLst>
                                          <p:attrName>ppt_w</p:attrName>
                                        </p:attrNameLst>
                                      </p:cBhvr>
                                      <p:tavLst>
                                        <p:tav tm="0">
                                          <p:val>
                                            <p:strVal val="2/3*#ppt_w"/>
                                          </p:val>
                                        </p:tav>
                                        <p:tav tm="100000">
                                          <p:val>
                                            <p:strVal val="#ppt_w"/>
                                          </p:val>
                                        </p:tav>
                                      </p:tavLst>
                                    </p:anim>
                                    <p:anim calcmode="lin" valueType="num">
                                      <p:cBhvr>
                                        <p:cTn id="33" dur="75" fill="hold"/>
                                        <p:tgtEl>
                                          <p:spTgt spid="12297"/>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7625"/>
                            </p:stCondLst>
                            <p:childTnLst>
                              <p:par>
                                <p:cTn id="35" presetID="23" presetClass="entr" presetSubtype="272" fill="hold" grpId="0" nodeType="afterEffect">
                                  <p:stCondLst>
                                    <p:cond delay="0"/>
                                  </p:stCondLst>
                                  <p:iterate type="lt">
                                    <p:tmPct val="100000"/>
                                  </p:iterate>
                                  <p:childTnLst>
                                    <p:set>
                                      <p:cBhvr>
                                        <p:cTn id="36" dur="1" fill="hold">
                                          <p:stCondLst>
                                            <p:cond delay="0"/>
                                          </p:stCondLst>
                                        </p:cTn>
                                        <p:tgtEl>
                                          <p:spTgt spid="12298"/>
                                        </p:tgtEl>
                                        <p:attrNameLst>
                                          <p:attrName>style.visibility</p:attrName>
                                        </p:attrNameLst>
                                      </p:cBhvr>
                                      <p:to>
                                        <p:strVal val="visible"/>
                                      </p:to>
                                    </p:set>
                                    <p:anim calcmode="lin" valueType="num">
                                      <p:cBhvr>
                                        <p:cTn id="37" dur="75" fill="hold"/>
                                        <p:tgtEl>
                                          <p:spTgt spid="12298"/>
                                        </p:tgtEl>
                                        <p:attrNameLst>
                                          <p:attrName>ppt_w</p:attrName>
                                        </p:attrNameLst>
                                      </p:cBhvr>
                                      <p:tavLst>
                                        <p:tav tm="0">
                                          <p:val>
                                            <p:strVal val="2/3*#ppt_w"/>
                                          </p:val>
                                        </p:tav>
                                        <p:tav tm="100000">
                                          <p:val>
                                            <p:strVal val="#ppt_w"/>
                                          </p:val>
                                        </p:tav>
                                      </p:tavLst>
                                    </p:anim>
                                    <p:anim calcmode="lin" valueType="num">
                                      <p:cBhvr>
                                        <p:cTn id="38" dur="75" fill="hold"/>
                                        <p:tgtEl>
                                          <p:spTgt spid="12298"/>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additive="base">
                                        <p:cTn id="43" dur="500" fill="hold"/>
                                        <p:tgtEl>
                                          <p:spTgt spid="12299"/>
                                        </p:tgtEl>
                                        <p:attrNameLst>
                                          <p:attrName>ppt_x</p:attrName>
                                        </p:attrNameLst>
                                      </p:cBhvr>
                                      <p:tavLst>
                                        <p:tav tm="0">
                                          <p:val>
                                            <p:strVal val="0-#ppt_w/2"/>
                                          </p:val>
                                        </p:tav>
                                        <p:tav tm="100000">
                                          <p:val>
                                            <p:strVal val="#ppt_x"/>
                                          </p:val>
                                        </p:tav>
                                      </p:tavLst>
                                    </p:anim>
                                    <p:anim calcmode="lin" valueType="num">
                                      <p:cBhvr additive="base">
                                        <p:cTn id="44" dur="500" fill="hold"/>
                                        <p:tgtEl>
                                          <p:spTgt spid="12299"/>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17" presetClass="entr" presetSubtype="2" fill="hold" grpId="0" nodeType="afterEffect">
                                  <p:stCondLst>
                                    <p:cond delay="0"/>
                                  </p:stCondLst>
                                  <p:childTnLst>
                                    <p:set>
                                      <p:cBhvr>
                                        <p:cTn id="47" dur="1" fill="hold">
                                          <p:stCondLst>
                                            <p:cond delay="0"/>
                                          </p:stCondLst>
                                        </p:cTn>
                                        <p:tgtEl>
                                          <p:spTgt spid="12300"/>
                                        </p:tgtEl>
                                        <p:attrNameLst>
                                          <p:attrName>style.visibility</p:attrName>
                                        </p:attrNameLst>
                                      </p:cBhvr>
                                      <p:to>
                                        <p:strVal val="visible"/>
                                      </p:to>
                                    </p:set>
                                    <p:anim calcmode="lin" valueType="num">
                                      <p:cBhvr>
                                        <p:cTn id="48" dur="500" fill="hold"/>
                                        <p:tgtEl>
                                          <p:spTgt spid="12300"/>
                                        </p:tgtEl>
                                        <p:attrNameLst>
                                          <p:attrName>ppt_x</p:attrName>
                                        </p:attrNameLst>
                                      </p:cBhvr>
                                      <p:tavLst>
                                        <p:tav tm="0">
                                          <p:val>
                                            <p:strVal val="#ppt_x+#ppt_w/2"/>
                                          </p:val>
                                        </p:tav>
                                        <p:tav tm="100000">
                                          <p:val>
                                            <p:strVal val="#ppt_x"/>
                                          </p:val>
                                        </p:tav>
                                      </p:tavLst>
                                    </p:anim>
                                    <p:anim calcmode="lin" valueType="num">
                                      <p:cBhvr>
                                        <p:cTn id="49" dur="500" fill="hold"/>
                                        <p:tgtEl>
                                          <p:spTgt spid="12300"/>
                                        </p:tgtEl>
                                        <p:attrNameLst>
                                          <p:attrName>ppt_y</p:attrName>
                                        </p:attrNameLst>
                                      </p:cBhvr>
                                      <p:tavLst>
                                        <p:tav tm="0">
                                          <p:val>
                                            <p:strVal val="#ppt_y"/>
                                          </p:val>
                                        </p:tav>
                                        <p:tav tm="100000">
                                          <p:val>
                                            <p:strVal val="#ppt_y"/>
                                          </p:val>
                                        </p:tav>
                                      </p:tavLst>
                                    </p:anim>
                                    <p:anim calcmode="lin" valueType="num">
                                      <p:cBhvr>
                                        <p:cTn id="50" dur="500" fill="hold"/>
                                        <p:tgtEl>
                                          <p:spTgt spid="12300"/>
                                        </p:tgtEl>
                                        <p:attrNameLst>
                                          <p:attrName>ppt_w</p:attrName>
                                        </p:attrNameLst>
                                      </p:cBhvr>
                                      <p:tavLst>
                                        <p:tav tm="0">
                                          <p:val>
                                            <p:fltVal val="0"/>
                                          </p:val>
                                        </p:tav>
                                        <p:tav tm="100000">
                                          <p:val>
                                            <p:strVal val="#ppt_w"/>
                                          </p:val>
                                        </p:tav>
                                      </p:tavLst>
                                    </p:anim>
                                    <p:anim calcmode="lin" valueType="num">
                                      <p:cBhvr>
                                        <p:cTn id="51" dur="500" fill="hold"/>
                                        <p:tgtEl>
                                          <p:spTgt spid="123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autoUpdateAnimBg="0"/>
      <p:bldP spid="12293" grpId="0" animBg="1" autoUpdateAnimBg="0"/>
      <p:bldP spid="12294" grpId="0" animBg="1" autoUpdateAnimBg="0"/>
      <p:bldP spid="12295" grpId="0" animBg="1" autoUpdateAnimBg="0"/>
      <p:bldP spid="12296" grpId="0" animBg="1" autoUpdateAnimBg="0"/>
      <p:bldP spid="12297" grpId="0" animBg="1" autoUpdateAnimBg="0"/>
      <p:bldP spid="12298" grpId="0" animBg="1" autoUpdateAnimBg="0"/>
      <p:bldP spid="12300" grpId="0" animBg="1" autoUpdateAnimBg="0"/>
      <p:bldP spid="122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475E082-2A9D-35C0-B6B1-19E6477E86B5}"/>
              </a:ext>
            </a:extLst>
          </p:cNvPr>
          <p:cNvSpPr>
            <a:spLocks noGrp="1" noChangeArrowheads="1"/>
          </p:cNvSpPr>
          <p:nvPr>
            <p:ph type="title"/>
          </p:nvPr>
        </p:nvSpPr>
        <p:spPr/>
        <p:txBody>
          <a:bodyPr/>
          <a:lstStyle/>
          <a:p>
            <a:pPr eaLnBrk="1" hangingPunct="1"/>
            <a:r>
              <a:rPr lang="fr-FR" altLang="el-GR" sz="3200"/>
              <a:t> How are these </a:t>
            </a:r>
            <a:r>
              <a:rPr lang="fr-FR" altLang="el-GR" sz="3200">
                <a:cs typeface="Times New Roman" panose="02020603050405020304" pitchFamily="18" charset="0"/>
              </a:rPr>
              <a:t>“things” interrelated?</a:t>
            </a:r>
            <a:endParaRPr lang="en-US" altLang="el-GR" sz="3200"/>
          </a:p>
        </p:txBody>
      </p:sp>
      <p:sp>
        <p:nvSpPr>
          <p:cNvPr id="13315" name="Rectangle 3">
            <a:extLst>
              <a:ext uri="{FF2B5EF4-FFF2-40B4-BE49-F238E27FC236}">
                <a16:creationId xmlns:a16="http://schemas.microsoft.com/office/drawing/2014/main" id="{26F1AFEF-8D36-71DB-738E-37D7D2692CEB}"/>
              </a:ext>
            </a:extLst>
          </p:cNvPr>
          <p:cNvSpPr>
            <a:spLocks noChangeArrowheads="1"/>
          </p:cNvSpPr>
          <p:nvPr/>
        </p:nvSpPr>
        <p:spPr bwMode="auto">
          <a:xfrm>
            <a:off x="7620000" y="1981200"/>
            <a:ext cx="762000" cy="914400"/>
          </a:xfrm>
          <a:prstGeom prst="rect">
            <a:avLst/>
          </a:prstGeom>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28575">
            <a:solidFill>
              <a:srgbClr val="66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Kettle</a:t>
            </a:r>
            <a:endParaRPr kumimoji="0" lang="en-US" altLang="el-GR" sz="2000" b="1">
              <a:solidFill>
                <a:schemeClr val="bg1"/>
              </a:solidFill>
              <a:latin typeface="Times New Roman" panose="02020603050405020304" pitchFamily="18" charset="0"/>
            </a:endParaRPr>
          </a:p>
        </p:txBody>
      </p:sp>
      <p:sp>
        <p:nvSpPr>
          <p:cNvPr id="13316" name="Rectangle 4">
            <a:extLst>
              <a:ext uri="{FF2B5EF4-FFF2-40B4-BE49-F238E27FC236}">
                <a16:creationId xmlns:a16="http://schemas.microsoft.com/office/drawing/2014/main" id="{68577019-9059-84E0-319B-9603020890B0}"/>
              </a:ext>
            </a:extLst>
          </p:cNvPr>
          <p:cNvSpPr>
            <a:spLocks noChangeArrowheads="1"/>
          </p:cNvSpPr>
          <p:nvPr/>
        </p:nvSpPr>
        <p:spPr bwMode="auto">
          <a:xfrm>
            <a:off x="4038600" y="1981200"/>
            <a:ext cx="1066800" cy="914400"/>
          </a:xfrm>
          <a:prstGeom prst="rect">
            <a:avLst/>
          </a:prstGeom>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28575">
            <a:solidFill>
              <a:srgbClr val="66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Boiling</a:t>
            </a:r>
            <a:br>
              <a:rPr kumimoji="0" lang="fr-FR" altLang="el-GR" sz="2000" b="1">
                <a:solidFill>
                  <a:schemeClr val="bg1"/>
                </a:solidFill>
                <a:latin typeface="Times New Roman" panose="02020603050405020304" pitchFamily="18" charset="0"/>
              </a:rPr>
            </a:br>
            <a:r>
              <a:rPr kumimoji="0" lang="fr-FR" altLang="el-GR" sz="2000" b="1">
                <a:solidFill>
                  <a:schemeClr val="bg1"/>
                </a:solidFill>
                <a:latin typeface="Times New Roman" panose="02020603050405020304" pitchFamily="18" charset="0"/>
              </a:rPr>
              <a:t>the water</a:t>
            </a:r>
            <a:endParaRPr kumimoji="0" lang="en-US" altLang="el-GR" sz="2000" b="1">
              <a:solidFill>
                <a:schemeClr val="bg1"/>
              </a:solidFill>
              <a:latin typeface="Times New Roman" panose="02020603050405020304" pitchFamily="18" charset="0"/>
            </a:endParaRPr>
          </a:p>
        </p:txBody>
      </p:sp>
      <p:sp>
        <p:nvSpPr>
          <p:cNvPr id="13317" name="Rectangle 5">
            <a:extLst>
              <a:ext uri="{FF2B5EF4-FFF2-40B4-BE49-F238E27FC236}">
                <a16:creationId xmlns:a16="http://schemas.microsoft.com/office/drawing/2014/main" id="{F650EC8C-5A57-F6F6-FFBA-13637EA600E4}"/>
              </a:ext>
            </a:extLst>
          </p:cNvPr>
          <p:cNvSpPr>
            <a:spLocks noChangeArrowheads="1"/>
          </p:cNvSpPr>
          <p:nvPr/>
        </p:nvSpPr>
        <p:spPr bwMode="auto">
          <a:xfrm>
            <a:off x="533400" y="1981200"/>
            <a:ext cx="876300" cy="914400"/>
          </a:xfrm>
          <a:prstGeom prst="rect">
            <a:avLst/>
          </a:prstGeom>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28575">
            <a:solidFill>
              <a:srgbClr val="66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sz="2000" b="1">
                <a:solidFill>
                  <a:schemeClr val="bg1"/>
                </a:solidFill>
                <a:latin typeface="Times New Roman" panose="02020603050405020304" pitchFamily="18" charset="0"/>
              </a:rPr>
              <a:t>Water</a:t>
            </a:r>
            <a:endParaRPr kumimoji="0" lang="en-US" altLang="el-GR" sz="2000" b="1">
              <a:solidFill>
                <a:schemeClr val="bg1"/>
              </a:solidFill>
              <a:latin typeface="Times New Roman" panose="02020603050405020304" pitchFamily="18" charset="0"/>
            </a:endParaRPr>
          </a:p>
        </p:txBody>
      </p:sp>
      <p:cxnSp>
        <p:nvCxnSpPr>
          <p:cNvPr id="13318" name="AutoShape 6">
            <a:extLst>
              <a:ext uri="{FF2B5EF4-FFF2-40B4-BE49-F238E27FC236}">
                <a16:creationId xmlns:a16="http://schemas.microsoft.com/office/drawing/2014/main" id="{D680AB49-AE82-3D25-62C2-E73AD58AE572}"/>
              </a:ext>
            </a:extLst>
          </p:cNvPr>
          <p:cNvCxnSpPr>
            <a:cxnSpLocks noChangeShapeType="1"/>
            <a:stCxn id="13317" idx="3"/>
            <a:endCxn id="13316" idx="1"/>
          </p:cNvCxnSpPr>
          <p:nvPr/>
        </p:nvCxnSpPr>
        <p:spPr bwMode="auto">
          <a:xfrm>
            <a:off x="1423988" y="2438400"/>
            <a:ext cx="2600325" cy="0"/>
          </a:xfrm>
          <a:prstGeom prst="straightConnector1">
            <a:avLst/>
          </a:prstGeom>
          <a:noFill/>
          <a:ln w="28575">
            <a:solidFill>
              <a:srgbClr val="6600FF"/>
            </a:solidFill>
            <a:round/>
            <a:headEnd/>
            <a:tailEnd/>
          </a:ln>
          <a:extLst>
            <a:ext uri="{909E8E84-426E-40DD-AFC4-6F175D3DCCD1}">
              <a14:hiddenFill xmlns:a14="http://schemas.microsoft.com/office/drawing/2010/main">
                <a:noFill/>
              </a14:hiddenFill>
            </a:ext>
          </a:extLst>
        </p:spPr>
      </p:cxnSp>
      <p:cxnSp>
        <p:nvCxnSpPr>
          <p:cNvPr id="13319" name="AutoShape 7">
            <a:extLst>
              <a:ext uri="{FF2B5EF4-FFF2-40B4-BE49-F238E27FC236}">
                <a16:creationId xmlns:a16="http://schemas.microsoft.com/office/drawing/2014/main" id="{A06F0E83-B601-0E46-92E2-7920851E5B87}"/>
              </a:ext>
            </a:extLst>
          </p:cNvPr>
          <p:cNvCxnSpPr>
            <a:cxnSpLocks noChangeShapeType="1"/>
            <a:stCxn id="13316" idx="3"/>
            <a:endCxn id="13315" idx="1"/>
          </p:cNvCxnSpPr>
          <p:nvPr/>
        </p:nvCxnSpPr>
        <p:spPr bwMode="auto">
          <a:xfrm>
            <a:off x="5119688" y="2438400"/>
            <a:ext cx="2486025" cy="0"/>
          </a:xfrm>
          <a:prstGeom prst="straightConnector1">
            <a:avLst/>
          </a:prstGeom>
          <a:noFill/>
          <a:ln w="28575">
            <a:solidFill>
              <a:srgbClr val="6600FF"/>
            </a:solidFill>
            <a:round/>
            <a:headEnd/>
            <a:tailEnd/>
          </a:ln>
          <a:extLst>
            <a:ext uri="{909E8E84-426E-40DD-AFC4-6F175D3DCCD1}">
              <a14:hiddenFill xmlns:a14="http://schemas.microsoft.com/office/drawing/2010/main">
                <a:noFill/>
              </a14:hiddenFill>
            </a:ext>
          </a:extLst>
        </p:spPr>
      </p:cxnSp>
      <p:sp>
        <p:nvSpPr>
          <p:cNvPr id="13320" name="Text Box 8">
            <a:extLst>
              <a:ext uri="{FF2B5EF4-FFF2-40B4-BE49-F238E27FC236}">
                <a16:creationId xmlns:a16="http://schemas.microsoft.com/office/drawing/2014/main" id="{6FE65F57-A72B-1529-DAA7-580E77A99A6B}"/>
              </a:ext>
            </a:extLst>
          </p:cNvPr>
          <p:cNvSpPr txBox="1">
            <a:spLocks noChangeArrowheads="1"/>
          </p:cNvSpPr>
          <p:nvPr/>
        </p:nvSpPr>
        <p:spPr bwMode="auto">
          <a:xfrm>
            <a:off x="1447800" y="2133600"/>
            <a:ext cx="2617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1800">
                <a:solidFill>
                  <a:srgbClr val="DDDDDD"/>
                </a:solidFill>
                <a:latin typeface="Times New Roman" panose="02020603050405020304" pitchFamily="18" charset="0"/>
              </a:rPr>
              <a:t>is passive participant in </a:t>
            </a:r>
            <a:r>
              <a:rPr kumimoji="0" lang="fr-FR" altLang="el-GR" sz="1800">
                <a:solidFill>
                  <a:srgbClr val="DDDDDD"/>
                </a:solidFill>
                <a:latin typeface="Times New Roman" panose="02020603050405020304" pitchFamily="18" charset="0"/>
                <a:sym typeface="Wingdings" panose="05000000000000000000" pitchFamily="2" charset="2"/>
              </a:rPr>
              <a:t></a:t>
            </a:r>
            <a:br>
              <a:rPr kumimoji="0" lang="fr-FR" altLang="el-GR" sz="1800">
                <a:solidFill>
                  <a:srgbClr val="DDDDDD"/>
                </a:solidFill>
                <a:latin typeface="Times New Roman" panose="02020603050405020304" pitchFamily="18" charset="0"/>
                <a:sym typeface="Wingdings" panose="05000000000000000000" pitchFamily="2" charset="2"/>
              </a:rPr>
            </a:br>
            <a:r>
              <a:rPr kumimoji="0" lang="fr-FR" altLang="el-GR" sz="1800">
                <a:solidFill>
                  <a:srgbClr val="DDDDDD"/>
                </a:solidFill>
                <a:latin typeface="Times New Roman" panose="02020603050405020304" pitchFamily="18" charset="0"/>
                <a:sym typeface="Wingdings" panose="05000000000000000000" pitchFamily="2" charset="2"/>
              </a:rPr>
              <a:t> has passive participant</a:t>
            </a:r>
            <a:endParaRPr kumimoji="0" lang="en-US" altLang="el-GR" sz="1800">
              <a:solidFill>
                <a:srgbClr val="DDDDDD"/>
              </a:solidFill>
              <a:latin typeface="Times New Roman" panose="02020603050405020304" pitchFamily="18" charset="0"/>
            </a:endParaRPr>
          </a:p>
        </p:txBody>
      </p:sp>
      <p:sp>
        <p:nvSpPr>
          <p:cNvPr id="13321" name="Text Box 9">
            <a:extLst>
              <a:ext uri="{FF2B5EF4-FFF2-40B4-BE49-F238E27FC236}">
                <a16:creationId xmlns:a16="http://schemas.microsoft.com/office/drawing/2014/main" id="{8259591A-1D2E-007D-70F1-98ACD74F9057}"/>
              </a:ext>
            </a:extLst>
          </p:cNvPr>
          <p:cNvSpPr txBox="1">
            <a:spLocks noChangeArrowheads="1"/>
          </p:cNvSpPr>
          <p:nvPr/>
        </p:nvSpPr>
        <p:spPr bwMode="auto">
          <a:xfrm>
            <a:off x="5562600" y="2133600"/>
            <a:ext cx="1430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r>
              <a:rPr kumimoji="0" lang="fr-FR" altLang="el-GR" sz="1800">
                <a:solidFill>
                  <a:srgbClr val="DDDDDD"/>
                </a:solidFill>
                <a:latin typeface="Times New Roman" panose="02020603050405020304" pitchFamily="18" charset="0"/>
              </a:rPr>
              <a:t>has as tool </a:t>
            </a:r>
            <a:r>
              <a:rPr kumimoji="0" lang="fr-FR" altLang="el-GR" sz="1800">
                <a:solidFill>
                  <a:srgbClr val="DDDDDD"/>
                </a:solidFill>
                <a:latin typeface="Times New Roman" panose="02020603050405020304" pitchFamily="18" charset="0"/>
                <a:sym typeface="Wingdings" panose="05000000000000000000" pitchFamily="2" charset="2"/>
              </a:rPr>
              <a:t></a:t>
            </a:r>
            <a:br>
              <a:rPr kumimoji="0" lang="fr-FR" altLang="el-GR" sz="1800">
                <a:solidFill>
                  <a:srgbClr val="DDDDDD"/>
                </a:solidFill>
                <a:latin typeface="Times New Roman" panose="02020603050405020304" pitchFamily="18" charset="0"/>
                <a:sym typeface="Wingdings" panose="05000000000000000000" pitchFamily="2" charset="2"/>
              </a:rPr>
            </a:br>
            <a:r>
              <a:rPr kumimoji="0" lang="fr-FR" altLang="el-GR" sz="1800">
                <a:solidFill>
                  <a:srgbClr val="DDDDDD"/>
                </a:solidFill>
                <a:latin typeface="Times New Roman" panose="02020603050405020304" pitchFamily="18" charset="0"/>
                <a:sym typeface="Wingdings" panose="05000000000000000000" pitchFamily="2" charset="2"/>
              </a:rPr>
              <a:t> is tool of</a:t>
            </a:r>
            <a:endParaRPr kumimoji="0" lang="en-US" altLang="el-GR" sz="1800">
              <a:solidFill>
                <a:srgbClr val="DDDDDD"/>
              </a:solidFill>
              <a:latin typeface="Times New Roman" panose="02020603050405020304" pitchFamily="18" charset="0"/>
            </a:endParaRPr>
          </a:p>
        </p:txBody>
      </p:sp>
      <p:sp>
        <p:nvSpPr>
          <p:cNvPr id="13322" name="Rectangle 10">
            <a:extLst>
              <a:ext uri="{FF2B5EF4-FFF2-40B4-BE49-F238E27FC236}">
                <a16:creationId xmlns:a16="http://schemas.microsoft.com/office/drawing/2014/main" id="{0924AFCE-DCC1-99FD-021F-3DA56A7D3B5D}"/>
              </a:ext>
            </a:extLst>
          </p:cNvPr>
          <p:cNvSpPr>
            <a:spLocks noChangeArrowheads="1"/>
          </p:cNvSpPr>
          <p:nvPr/>
        </p:nvSpPr>
        <p:spPr bwMode="auto">
          <a:xfrm>
            <a:off x="2057400" y="3124200"/>
            <a:ext cx="5029200" cy="990600"/>
          </a:xfrm>
          <a:prstGeom prst="rect">
            <a:avLst/>
          </a:prstGeom>
          <a:gradFill rotWithShape="0">
            <a:gsLst>
              <a:gs pos="0">
                <a:srgbClr val="CC66FF"/>
              </a:gs>
              <a:gs pos="50000">
                <a:srgbClr val="FFFF99"/>
              </a:gs>
              <a:gs pos="100000">
                <a:srgbClr val="CC66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ctr" eaLnBrk="1" hangingPunct="1">
              <a:spcBef>
                <a:spcPct val="0"/>
              </a:spcBef>
              <a:buClrTx/>
              <a:buSzTx/>
              <a:buFontTx/>
              <a:buNone/>
            </a:pPr>
            <a:r>
              <a:rPr kumimoji="0" lang="fr-FR" altLang="el-GR">
                <a:solidFill>
                  <a:schemeClr val="tx2"/>
                </a:solidFill>
                <a:latin typeface="Times New Roman" panose="02020603050405020304" pitchFamily="18" charset="0"/>
              </a:rPr>
              <a:t> Are we sure all of us understand these relationships the same way?</a:t>
            </a:r>
            <a:endParaRPr kumimoji="0" lang="en-US" altLang="el-GR">
              <a:solidFill>
                <a:schemeClr val="tx2"/>
              </a:solidFill>
              <a:latin typeface="Times New Roman" panose="02020603050405020304" pitchFamily="18" charset="0"/>
            </a:endParaRPr>
          </a:p>
        </p:txBody>
      </p:sp>
      <p:sp>
        <p:nvSpPr>
          <p:cNvPr id="13323" name="Rectangle 11">
            <a:extLst>
              <a:ext uri="{FF2B5EF4-FFF2-40B4-BE49-F238E27FC236}">
                <a16:creationId xmlns:a16="http://schemas.microsoft.com/office/drawing/2014/main" id="{5A27C76D-4DE9-A753-AA00-45F973B174E7}"/>
              </a:ext>
            </a:extLst>
          </p:cNvPr>
          <p:cNvSpPr>
            <a:spLocks noChangeArrowheads="1"/>
          </p:cNvSpPr>
          <p:nvPr/>
        </p:nvSpPr>
        <p:spPr bwMode="auto">
          <a:xfrm>
            <a:off x="152400" y="4267200"/>
            <a:ext cx="8915400" cy="1676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buClrTx/>
              <a:buSzTx/>
              <a:buFontTx/>
              <a:buChar char="•"/>
            </a:pPr>
            <a:r>
              <a:rPr kumimoji="0" lang="fr-FR" altLang="el-GR" sz="2400">
                <a:solidFill>
                  <a:srgbClr val="FFFF00"/>
                </a:solidFill>
                <a:latin typeface="Times New Roman" panose="02020603050405020304" pitchFamily="18" charset="0"/>
              </a:rPr>
              <a:t>What does “is passive participant in / has passive participant” mean?</a:t>
            </a:r>
            <a:br>
              <a:rPr kumimoji="0" lang="fr-FR" altLang="el-GR" sz="2400">
                <a:solidFill>
                  <a:srgbClr val="FFFF00"/>
                </a:solidFill>
                <a:latin typeface="Times New Roman" panose="02020603050405020304" pitchFamily="18" charset="0"/>
              </a:rPr>
            </a:br>
            <a:r>
              <a:rPr kumimoji="0" lang="fr-FR" altLang="el-GR" sz="2400">
                <a:solidFill>
                  <a:srgbClr val="FFFF00"/>
                </a:solidFill>
                <a:latin typeface="Times New Roman" panose="02020603050405020304" pitchFamily="18" charset="0"/>
              </a:rPr>
              <a:t>			</a:t>
            </a:r>
            <a:r>
              <a:rPr kumimoji="0" lang="fr-FR" altLang="el-GR" sz="2400" i="1">
                <a:solidFill>
                  <a:srgbClr val="FFFF00"/>
                </a:solidFill>
                <a:latin typeface="Times New Roman" panose="02020603050405020304" pitchFamily="18" charset="0"/>
              </a:rPr>
              <a:t>Please define: …</a:t>
            </a:r>
          </a:p>
          <a:p>
            <a:pPr eaLnBrk="1" hangingPunct="1">
              <a:buClrTx/>
              <a:buSzTx/>
              <a:buFontTx/>
              <a:buChar char="•"/>
            </a:pPr>
            <a:r>
              <a:rPr kumimoji="0" lang="fr-FR" altLang="el-GR" sz="2400">
                <a:solidFill>
                  <a:srgbClr val="FFFF00"/>
                </a:solidFill>
                <a:latin typeface="Times New Roman" panose="02020603050405020304" pitchFamily="18" charset="0"/>
              </a:rPr>
              <a:t>What does “has as tool / is tool of” mean?</a:t>
            </a:r>
            <a:br>
              <a:rPr kumimoji="0" lang="fr-FR" altLang="el-GR" sz="2400">
                <a:solidFill>
                  <a:srgbClr val="FFFF00"/>
                </a:solidFill>
                <a:latin typeface="Times New Roman" panose="02020603050405020304" pitchFamily="18" charset="0"/>
              </a:rPr>
            </a:br>
            <a:r>
              <a:rPr kumimoji="0" lang="fr-FR" altLang="el-GR" sz="2400">
                <a:solidFill>
                  <a:srgbClr val="FFFF00"/>
                </a:solidFill>
                <a:latin typeface="Times New Roman" panose="02020603050405020304" pitchFamily="18" charset="0"/>
              </a:rPr>
              <a:t>			</a:t>
            </a:r>
            <a:r>
              <a:rPr kumimoji="0" lang="fr-FR" altLang="el-GR" sz="2400" i="1">
                <a:solidFill>
                  <a:srgbClr val="FFFF00"/>
                </a:solidFill>
                <a:latin typeface="Times New Roman" panose="02020603050405020304" pitchFamily="18" charset="0"/>
              </a:rPr>
              <a:t>Please define: …</a:t>
            </a:r>
            <a:endParaRPr kumimoji="0" lang="en-US" altLang="el-GR" sz="240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strVal val="2/3*#ppt_w"/>
                                          </p:val>
                                        </p:tav>
                                        <p:tav tm="100000">
                                          <p:val>
                                            <p:strVal val="#ppt_w"/>
                                          </p:val>
                                        </p:tav>
                                      </p:tavLst>
                                    </p:anim>
                                    <p:anim calcmode="lin" valueType="num">
                                      <p:cBhvr>
                                        <p:cTn id="8" dur="500" fill="hold"/>
                                        <p:tgtEl>
                                          <p:spTgt spid="13316"/>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ppt_w</p:attrName>
                                        </p:attrNameLst>
                                      </p:cBhvr>
                                      <p:tavLst>
                                        <p:tav tm="0">
                                          <p:val>
                                            <p:strVal val="2/3*#ppt_w"/>
                                          </p:val>
                                        </p:tav>
                                        <p:tav tm="100000">
                                          <p:val>
                                            <p:strVal val="#ppt_w"/>
                                          </p:val>
                                        </p:tav>
                                      </p:tavLst>
                                    </p:anim>
                                    <p:anim calcmode="lin" valueType="num">
                                      <p:cBhvr>
                                        <p:cTn id="13" dur="500" fill="hold"/>
                                        <p:tgtEl>
                                          <p:spTgt spid="13317"/>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3315"/>
                                        </p:tgtEl>
                                        <p:attrNameLst>
                                          <p:attrName>style.visibility</p:attrName>
                                        </p:attrNameLst>
                                      </p:cBhvr>
                                      <p:to>
                                        <p:strVal val="visible"/>
                                      </p:to>
                                    </p:set>
                                    <p:anim calcmode="lin" valueType="num">
                                      <p:cBhvr>
                                        <p:cTn id="17" dur="500" fill="hold"/>
                                        <p:tgtEl>
                                          <p:spTgt spid="13315"/>
                                        </p:tgtEl>
                                        <p:attrNameLst>
                                          <p:attrName>ppt_w</p:attrName>
                                        </p:attrNameLst>
                                      </p:cBhvr>
                                      <p:tavLst>
                                        <p:tav tm="0">
                                          <p:val>
                                            <p:strVal val="2/3*#ppt_w"/>
                                          </p:val>
                                        </p:tav>
                                        <p:tav tm="100000">
                                          <p:val>
                                            <p:strVal val="#ppt_w"/>
                                          </p:val>
                                        </p:tav>
                                      </p:tavLst>
                                    </p:anim>
                                    <p:anim calcmode="lin" valueType="num">
                                      <p:cBhvr>
                                        <p:cTn id="18" dur="500" fill="hold"/>
                                        <p:tgtEl>
                                          <p:spTgt spid="13315"/>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1500"/>
                            </p:stCondLst>
                            <p:childTnLst>
                              <p:par>
                                <p:cTn id="20" presetID="22" presetClass="entr" presetSubtype="2" fill="hold"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ipe(right)">
                                      <p:cBhvr>
                                        <p:cTn id="22" dur="500"/>
                                        <p:tgtEl>
                                          <p:spTgt spid="13318"/>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3319"/>
                                        </p:tgtEl>
                                        <p:attrNameLst>
                                          <p:attrName>style.visibility</p:attrName>
                                        </p:attrNameLst>
                                      </p:cBhvr>
                                      <p:to>
                                        <p:strVal val="visible"/>
                                      </p:to>
                                    </p:set>
                                    <p:animEffect transition="in" filter="wipe(left)">
                                      <p:cBhvr>
                                        <p:cTn id="26" dur="500"/>
                                        <p:tgtEl>
                                          <p:spTgt spid="13319"/>
                                        </p:tgtEl>
                                      </p:cBhvr>
                                    </p:animEffect>
                                  </p:childTnLst>
                                </p:cTn>
                              </p:par>
                            </p:childTnLst>
                          </p:cTn>
                        </p:par>
                        <p:par>
                          <p:cTn id="27" fill="hold" nodeType="afterGroup">
                            <p:stCondLst>
                              <p:cond delay="2500"/>
                            </p:stCondLst>
                            <p:childTnLst>
                              <p:par>
                                <p:cTn id="28" presetID="23" presetClass="entr" presetSubtype="288" fill="hold" grpId="0" nodeType="afterEffect">
                                  <p:stCondLst>
                                    <p:cond delay="0"/>
                                  </p:stCondLst>
                                  <p:childTnLst>
                                    <p:set>
                                      <p:cBhvr>
                                        <p:cTn id="29" dur="1" fill="hold">
                                          <p:stCondLst>
                                            <p:cond delay="0"/>
                                          </p:stCondLst>
                                        </p:cTn>
                                        <p:tgtEl>
                                          <p:spTgt spid="13320"/>
                                        </p:tgtEl>
                                        <p:attrNameLst>
                                          <p:attrName>style.visibility</p:attrName>
                                        </p:attrNameLst>
                                      </p:cBhvr>
                                      <p:to>
                                        <p:strVal val="visible"/>
                                      </p:to>
                                    </p:set>
                                    <p:anim calcmode="lin" valueType="num">
                                      <p:cBhvr>
                                        <p:cTn id="30" dur="500" fill="hold"/>
                                        <p:tgtEl>
                                          <p:spTgt spid="13320"/>
                                        </p:tgtEl>
                                        <p:attrNameLst>
                                          <p:attrName>ppt_w</p:attrName>
                                        </p:attrNameLst>
                                      </p:cBhvr>
                                      <p:tavLst>
                                        <p:tav tm="0">
                                          <p:val>
                                            <p:strVal val="4/3*#ppt_w"/>
                                          </p:val>
                                        </p:tav>
                                        <p:tav tm="100000">
                                          <p:val>
                                            <p:strVal val="#ppt_w"/>
                                          </p:val>
                                        </p:tav>
                                      </p:tavLst>
                                    </p:anim>
                                    <p:anim calcmode="lin" valueType="num">
                                      <p:cBhvr>
                                        <p:cTn id="31" dur="500" fill="hold"/>
                                        <p:tgtEl>
                                          <p:spTgt spid="13320"/>
                                        </p:tgtEl>
                                        <p:attrNameLst>
                                          <p:attrName>ppt_h</p:attrName>
                                        </p:attrNameLst>
                                      </p:cBhvr>
                                      <p:tavLst>
                                        <p:tav tm="0">
                                          <p:val>
                                            <p:strVal val="4/3*#ppt_h"/>
                                          </p:val>
                                        </p:tav>
                                        <p:tav tm="100000">
                                          <p:val>
                                            <p:strVal val="#ppt_h"/>
                                          </p:val>
                                        </p:tav>
                                      </p:tavLst>
                                    </p:anim>
                                  </p:childTnLst>
                                </p:cTn>
                              </p:par>
                            </p:childTnLst>
                          </p:cTn>
                        </p:par>
                        <p:par>
                          <p:cTn id="32" fill="hold" nodeType="afterGroup">
                            <p:stCondLst>
                              <p:cond delay="3000"/>
                            </p:stCondLst>
                            <p:childTnLst>
                              <p:par>
                                <p:cTn id="33" presetID="23" presetClass="entr" presetSubtype="288" fill="hold" grpId="0" nodeType="afterEffect">
                                  <p:stCondLst>
                                    <p:cond delay="0"/>
                                  </p:stCondLst>
                                  <p:childTnLst>
                                    <p:set>
                                      <p:cBhvr>
                                        <p:cTn id="34" dur="1" fill="hold">
                                          <p:stCondLst>
                                            <p:cond delay="0"/>
                                          </p:stCondLst>
                                        </p:cTn>
                                        <p:tgtEl>
                                          <p:spTgt spid="13321"/>
                                        </p:tgtEl>
                                        <p:attrNameLst>
                                          <p:attrName>style.visibility</p:attrName>
                                        </p:attrNameLst>
                                      </p:cBhvr>
                                      <p:to>
                                        <p:strVal val="visible"/>
                                      </p:to>
                                    </p:set>
                                    <p:anim calcmode="lin" valueType="num">
                                      <p:cBhvr>
                                        <p:cTn id="35" dur="500" fill="hold"/>
                                        <p:tgtEl>
                                          <p:spTgt spid="13321"/>
                                        </p:tgtEl>
                                        <p:attrNameLst>
                                          <p:attrName>ppt_w</p:attrName>
                                        </p:attrNameLst>
                                      </p:cBhvr>
                                      <p:tavLst>
                                        <p:tav tm="0">
                                          <p:val>
                                            <p:strVal val="4/3*#ppt_w"/>
                                          </p:val>
                                        </p:tav>
                                        <p:tav tm="100000">
                                          <p:val>
                                            <p:strVal val="#ppt_w"/>
                                          </p:val>
                                        </p:tav>
                                      </p:tavLst>
                                    </p:anim>
                                    <p:anim calcmode="lin" valueType="num">
                                      <p:cBhvr>
                                        <p:cTn id="36" dur="500" fill="hold"/>
                                        <p:tgtEl>
                                          <p:spTgt spid="13321"/>
                                        </p:tgtEl>
                                        <p:attrNameLst>
                                          <p:attrName>ppt_h</p:attrName>
                                        </p:attrNameLst>
                                      </p:cBhvr>
                                      <p:tavLst>
                                        <p:tav tm="0">
                                          <p:val>
                                            <p:strVal val="4/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2"/>
                                        </p:tgtEl>
                                        <p:attrNameLst>
                                          <p:attrName>style.visibility</p:attrName>
                                        </p:attrNameLst>
                                      </p:cBhvr>
                                      <p:to>
                                        <p:strVal val="visible"/>
                                      </p:to>
                                    </p:set>
                                    <p:anim calcmode="lin" valueType="num">
                                      <p:cBhvr additive="base">
                                        <p:cTn id="41" dur="500" fill="hold"/>
                                        <p:tgtEl>
                                          <p:spTgt spid="13322"/>
                                        </p:tgtEl>
                                        <p:attrNameLst>
                                          <p:attrName>ppt_x</p:attrName>
                                        </p:attrNameLst>
                                      </p:cBhvr>
                                      <p:tavLst>
                                        <p:tav tm="0">
                                          <p:val>
                                            <p:strVal val="#ppt_x"/>
                                          </p:val>
                                        </p:tav>
                                        <p:tav tm="100000">
                                          <p:val>
                                            <p:strVal val="#ppt_x"/>
                                          </p:val>
                                        </p:tav>
                                      </p:tavLst>
                                    </p:anim>
                                    <p:anim calcmode="lin" valueType="num">
                                      <p:cBhvr additive="base">
                                        <p:cTn id="42" dur="500" fill="hold"/>
                                        <p:tgtEl>
                                          <p:spTgt spid="13322"/>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17" presetClass="entr" presetSubtype="10" fill="hold" grpId="0" nodeType="afterEffect">
                                  <p:stCondLst>
                                    <p:cond delay="0"/>
                                  </p:stCondLst>
                                  <p:childTnLst>
                                    <p:set>
                                      <p:cBhvr>
                                        <p:cTn id="45" dur="1" fill="hold">
                                          <p:stCondLst>
                                            <p:cond delay="0"/>
                                          </p:stCondLst>
                                        </p:cTn>
                                        <p:tgtEl>
                                          <p:spTgt spid="13323">
                                            <p:bg/>
                                          </p:spTgt>
                                        </p:tgtEl>
                                        <p:attrNameLst>
                                          <p:attrName>style.visibility</p:attrName>
                                        </p:attrNameLst>
                                      </p:cBhvr>
                                      <p:to>
                                        <p:strVal val="visible"/>
                                      </p:to>
                                    </p:set>
                                    <p:anim calcmode="lin" valueType="num">
                                      <p:cBhvr>
                                        <p:cTn id="46" dur="500" fill="hold"/>
                                        <p:tgtEl>
                                          <p:spTgt spid="13323">
                                            <p:bg/>
                                          </p:spTgt>
                                        </p:tgtEl>
                                        <p:attrNameLst>
                                          <p:attrName>ppt_w</p:attrName>
                                        </p:attrNameLst>
                                      </p:cBhvr>
                                      <p:tavLst>
                                        <p:tav tm="0">
                                          <p:val>
                                            <p:fltVal val="0"/>
                                          </p:val>
                                        </p:tav>
                                        <p:tav tm="100000">
                                          <p:val>
                                            <p:strVal val="#ppt_w"/>
                                          </p:val>
                                        </p:tav>
                                      </p:tavLst>
                                    </p:anim>
                                    <p:anim calcmode="lin" valueType="num">
                                      <p:cBhvr>
                                        <p:cTn id="47" dur="500" fill="hold"/>
                                        <p:tgtEl>
                                          <p:spTgt spid="13323">
                                            <p:bg/>
                                          </p:spTgt>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1000"/>
                            </p:stCondLst>
                            <p:childTnLst>
                              <p:par>
                                <p:cTn id="49" presetID="17" presetClass="entr" presetSubtype="10" fill="hold" grpId="0" nodeType="afterEffect">
                                  <p:stCondLst>
                                    <p:cond delay="0"/>
                                  </p:stCondLst>
                                  <p:childTnLst>
                                    <p:set>
                                      <p:cBhvr>
                                        <p:cTn id="50" dur="1" fill="hold">
                                          <p:stCondLst>
                                            <p:cond delay="0"/>
                                          </p:stCondLst>
                                        </p:cTn>
                                        <p:tgtEl>
                                          <p:spTgt spid="13323">
                                            <p:txEl>
                                              <p:pRg st="0" end="0"/>
                                            </p:txEl>
                                          </p:spTgt>
                                        </p:tgtEl>
                                        <p:attrNameLst>
                                          <p:attrName>style.visibility</p:attrName>
                                        </p:attrNameLst>
                                      </p:cBhvr>
                                      <p:to>
                                        <p:strVal val="visible"/>
                                      </p:to>
                                    </p:set>
                                    <p:anim calcmode="lin" valueType="num">
                                      <p:cBhvr>
                                        <p:cTn id="51" dur="500" fill="hold"/>
                                        <p:tgtEl>
                                          <p:spTgt spid="1332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13323">
                                            <p:txEl>
                                              <p:pRg st="0" end="0"/>
                                            </p:txEl>
                                          </p:spTgt>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500"/>
                            </p:stCondLst>
                            <p:childTnLst>
                              <p:par>
                                <p:cTn id="54" presetID="17" presetClass="entr" presetSubtype="10" fill="hold" grpId="0" nodeType="afterEffect">
                                  <p:stCondLst>
                                    <p:cond delay="0"/>
                                  </p:stCondLst>
                                  <p:childTnLst>
                                    <p:set>
                                      <p:cBhvr>
                                        <p:cTn id="55" dur="1" fill="hold">
                                          <p:stCondLst>
                                            <p:cond delay="0"/>
                                          </p:stCondLst>
                                        </p:cTn>
                                        <p:tgtEl>
                                          <p:spTgt spid="13323">
                                            <p:txEl>
                                              <p:pRg st="1" end="1"/>
                                            </p:txEl>
                                          </p:spTgt>
                                        </p:tgtEl>
                                        <p:attrNameLst>
                                          <p:attrName>style.visibility</p:attrName>
                                        </p:attrNameLst>
                                      </p:cBhvr>
                                      <p:to>
                                        <p:strVal val="visible"/>
                                      </p:to>
                                    </p:set>
                                    <p:anim calcmode="lin" valueType="num">
                                      <p:cBhvr>
                                        <p:cTn id="56" dur="500" fill="hold"/>
                                        <p:tgtEl>
                                          <p:spTgt spid="13323">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1332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P spid="13316" grpId="0" animBg="1" autoUpdateAnimBg="0"/>
      <p:bldP spid="13317" grpId="0" animBg="1" autoUpdateAnimBg="0"/>
      <p:bldP spid="13320" grpId="0" autoUpdateAnimBg="0"/>
      <p:bldP spid="13321" grpId="0" autoUpdateAnimBg="0"/>
      <p:bldP spid="13322" grpId="0" animBg="1" autoUpdateAnimBg="0"/>
      <p:bldP spid="13323" grpId="0" build="p" animBg="1"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21B0D0-91FD-492A-DF64-2579289B2BF9}"/>
              </a:ext>
            </a:extLst>
          </p:cNvPr>
          <p:cNvSpPr txBox="1"/>
          <p:nvPr/>
        </p:nvSpPr>
        <p:spPr>
          <a:xfrm>
            <a:off x="2204977" y="1482086"/>
            <a:ext cx="4572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What is an Ontology?</a:t>
            </a:r>
          </a:p>
        </p:txBody>
      </p:sp>
      <p:sp>
        <p:nvSpPr>
          <p:cNvPr id="10" name="TextBox 9">
            <a:extLst>
              <a:ext uri="{FF2B5EF4-FFF2-40B4-BE49-F238E27FC236}">
                <a16:creationId xmlns:a16="http://schemas.microsoft.com/office/drawing/2014/main" id="{1F7653C0-D045-BA49-4327-48921B094CE1}"/>
              </a:ext>
            </a:extLst>
          </p:cNvPr>
          <p:cNvSpPr txBox="1"/>
          <p:nvPr/>
        </p:nvSpPr>
        <p:spPr>
          <a:xfrm>
            <a:off x="2204977" y="2209897"/>
            <a:ext cx="4572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Why We Need Ontologies</a:t>
            </a:r>
          </a:p>
        </p:txBody>
      </p:sp>
      <p:sp>
        <p:nvSpPr>
          <p:cNvPr id="11" name="TextBox 10">
            <a:extLst>
              <a:ext uri="{FF2B5EF4-FFF2-40B4-BE49-F238E27FC236}">
                <a16:creationId xmlns:a16="http://schemas.microsoft.com/office/drawing/2014/main" id="{914A6C38-94BF-9CF3-A5F2-BA9FC53840BC}"/>
              </a:ext>
            </a:extLst>
          </p:cNvPr>
          <p:cNvSpPr txBox="1"/>
          <p:nvPr/>
        </p:nvSpPr>
        <p:spPr>
          <a:xfrm>
            <a:off x="2204977" y="2990917"/>
            <a:ext cx="4572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What is the structure of an ontology</a:t>
            </a:r>
          </a:p>
        </p:txBody>
      </p:sp>
      <p:sp>
        <p:nvSpPr>
          <p:cNvPr id="12" name="TextBox 11">
            <a:extLst>
              <a:ext uri="{FF2B5EF4-FFF2-40B4-BE49-F238E27FC236}">
                <a16:creationId xmlns:a16="http://schemas.microsoft.com/office/drawing/2014/main" id="{564BDBAA-8BD7-52EC-92B5-1C4B3BB21ACA}"/>
              </a:ext>
            </a:extLst>
          </p:cNvPr>
          <p:cNvSpPr txBox="1"/>
          <p:nvPr/>
        </p:nvSpPr>
        <p:spPr>
          <a:xfrm>
            <a:off x="2204977" y="3729581"/>
            <a:ext cx="4572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How to built an ontology  - software tools</a:t>
            </a:r>
          </a:p>
        </p:txBody>
      </p:sp>
      <p:sp>
        <p:nvSpPr>
          <p:cNvPr id="13" name="TextBox 12">
            <a:extLst>
              <a:ext uri="{FF2B5EF4-FFF2-40B4-BE49-F238E27FC236}">
                <a16:creationId xmlns:a16="http://schemas.microsoft.com/office/drawing/2014/main" id="{2E5E13E8-ECF1-7285-8450-2B06CDD29644}"/>
              </a:ext>
            </a:extLst>
          </p:cNvPr>
          <p:cNvSpPr txBox="1"/>
          <p:nvPr/>
        </p:nvSpPr>
        <p:spPr>
          <a:xfrm>
            <a:off x="2204977" y="4457393"/>
            <a:ext cx="4572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Main ontology repositories</a:t>
            </a:r>
          </a:p>
        </p:txBody>
      </p:sp>
      <p:sp>
        <p:nvSpPr>
          <p:cNvPr id="14" name="TextBox 13">
            <a:extLst>
              <a:ext uri="{FF2B5EF4-FFF2-40B4-BE49-F238E27FC236}">
                <a16:creationId xmlns:a16="http://schemas.microsoft.com/office/drawing/2014/main" id="{72EC31F6-E3BD-0488-71E9-1EA386A2FA9A}"/>
              </a:ext>
            </a:extLst>
          </p:cNvPr>
          <p:cNvSpPr txBox="1"/>
          <p:nvPr/>
        </p:nvSpPr>
        <p:spPr>
          <a:xfrm>
            <a:off x="2204977" y="5034554"/>
            <a:ext cx="485558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Main Biomedical ontologies</a:t>
            </a:r>
          </a:p>
        </p:txBody>
      </p:sp>
      <p:sp>
        <p:nvSpPr>
          <p:cNvPr id="15" name="4 - TextBox">
            <a:extLst>
              <a:ext uri="{FF2B5EF4-FFF2-40B4-BE49-F238E27FC236}">
                <a16:creationId xmlns:a16="http://schemas.microsoft.com/office/drawing/2014/main" id="{5BC715DC-E993-0A3A-309B-54D483021DFE}"/>
              </a:ext>
            </a:extLst>
          </p:cNvPr>
          <p:cNvSpPr txBox="1">
            <a:spLocks noChangeArrowheads="1"/>
          </p:cNvSpPr>
          <p:nvPr/>
        </p:nvSpPr>
        <p:spPr bwMode="auto">
          <a:xfrm>
            <a:off x="7462520" y="217025"/>
            <a:ext cx="1507592" cy="369332"/>
          </a:xfrm>
          <a:prstGeom prst="rect">
            <a:avLst/>
          </a:prstGeom>
          <a:noFill/>
          <a:ln w="9525">
            <a:noFill/>
            <a:miter lim="800000"/>
            <a:headEnd/>
            <a:tailEnd/>
          </a:ln>
        </p:spPr>
        <p:txBody>
          <a:bodyPr wrap="none">
            <a:spAutoFit/>
          </a:bodyPr>
          <a:lstStyle/>
          <a:p>
            <a:r>
              <a:rPr lang="en-US" b="1" dirty="0">
                <a:solidFill>
                  <a:srgbClr val="333333"/>
                </a:solidFill>
                <a:latin typeface="Calibri" panose="020F0502020204030204" pitchFamily="34" charset="0"/>
                <a:ea typeface="Calibri" panose="020F0502020204030204" pitchFamily="34" charset="0"/>
                <a:cs typeface="Calibri" panose="020F0502020204030204" pitchFamily="34" charset="0"/>
              </a:rPr>
              <a:t>What to learn</a:t>
            </a:r>
          </a:p>
        </p:txBody>
      </p:sp>
      <p:cxnSp>
        <p:nvCxnSpPr>
          <p:cNvPr id="16" name="5 - Ευθεία γραμμή σύνδεσης">
            <a:extLst>
              <a:ext uri="{FF2B5EF4-FFF2-40B4-BE49-F238E27FC236}">
                <a16:creationId xmlns:a16="http://schemas.microsoft.com/office/drawing/2014/main" id="{D636D5B3-51DF-EB0C-2BD6-8DFF1A83E0C1}"/>
              </a:ext>
            </a:extLst>
          </p:cNvPr>
          <p:cNvCxnSpPr/>
          <p:nvPr/>
        </p:nvCxnSpPr>
        <p:spPr>
          <a:xfrm>
            <a:off x="0" y="521825"/>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1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26DD9A0-6545-A87C-2B5F-95AD3CDF9732}"/>
              </a:ext>
            </a:extLst>
          </p:cNvPr>
          <p:cNvSpPr>
            <a:spLocks noGrp="1" noChangeArrowheads="1"/>
          </p:cNvSpPr>
          <p:nvPr>
            <p:ph type="title"/>
          </p:nvPr>
        </p:nvSpPr>
        <p:spPr>
          <a:xfrm>
            <a:off x="685800" y="304800"/>
            <a:ext cx="7772400" cy="3124200"/>
          </a:xfrm>
          <a:solidFill>
            <a:srgbClr val="156B13"/>
          </a:solidFill>
          <a:ln>
            <a:solidFill>
              <a:srgbClr val="006600"/>
            </a:solidFill>
            <a:miter lim="800000"/>
            <a:headEnd/>
            <a:tailEnd/>
          </a:ln>
          <a:effectLst>
            <a:outerShdw dist="35921" dir="2700000" algn="ctr" rotWithShape="0">
              <a:schemeClr val="bg2"/>
            </a:outerShdw>
          </a:effectLst>
        </p:spPr>
        <p:txBody>
          <a:bodyPr/>
          <a:lstStyle/>
          <a:p>
            <a:pPr eaLnBrk="1" hangingPunct="1"/>
            <a:r>
              <a:rPr lang="fr-FR" altLang="el-GR" sz="4000"/>
              <a:t> Did you know you knew so many things about a simple cup of tea?</a:t>
            </a:r>
            <a:endParaRPr lang="en-US" altLang="el-GR" sz="4000"/>
          </a:p>
        </p:txBody>
      </p:sp>
      <p:sp>
        <p:nvSpPr>
          <p:cNvPr id="15364" name="Text Box 4">
            <a:extLst>
              <a:ext uri="{FF2B5EF4-FFF2-40B4-BE49-F238E27FC236}">
                <a16:creationId xmlns:a16="http://schemas.microsoft.com/office/drawing/2014/main" id="{2719AC77-A6EA-EFC9-6D4F-DF07D4CB0765}"/>
              </a:ext>
            </a:extLst>
          </p:cNvPr>
          <p:cNvSpPr txBox="1">
            <a:spLocks noChangeArrowheads="1"/>
          </p:cNvSpPr>
          <p:nvPr/>
        </p:nvSpPr>
        <p:spPr bwMode="auto">
          <a:xfrm>
            <a:off x="1219200" y="4924425"/>
            <a:ext cx="7239000" cy="1247775"/>
          </a:xfrm>
          <a:prstGeom prst="rect">
            <a:avLst/>
          </a:prstGeom>
          <a:solidFill>
            <a:srgbClr val="FFFF66"/>
          </a:solidFill>
          <a:ln w="57150" cmpd="thickThin">
            <a:solidFill>
              <a:srgbClr val="0000FF"/>
            </a:solidFill>
            <a:miter lim="800000"/>
            <a:headEnd/>
            <a:tailEnd/>
          </a:ln>
        </p:spPr>
        <p:txBody>
          <a:bodyPr>
            <a:spAutoFit/>
          </a:bodyP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algn="just" eaLnBrk="1" hangingPunct="1">
              <a:spcBef>
                <a:spcPct val="0"/>
              </a:spcBef>
              <a:buClrTx/>
              <a:buSzTx/>
              <a:buFontTx/>
              <a:buNone/>
            </a:pPr>
            <a:r>
              <a:rPr kumimoji="0" lang="fr-FR" altLang="el-GR" sz="3600" b="1">
                <a:solidFill>
                  <a:srgbClr val="0000FF"/>
                </a:solidFill>
                <a:latin typeface="Times New Roman" panose="02020603050405020304" pitchFamily="18" charset="0"/>
              </a:rPr>
              <a:t>            Ontologies are related to the concept of </a:t>
            </a:r>
            <a:r>
              <a:rPr kumimoji="0" lang="fr-FR" altLang="el-GR" sz="3600" b="1" i="1">
                <a:solidFill>
                  <a:srgbClr val="0000FF"/>
                </a:solidFill>
                <a:latin typeface="Times New Roman" panose="02020603050405020304" pitchFamily="18" charset="0"/>
              </a:rPr>
              <a:t>knowledge representation</a:t>
            </a:r>
            <a:endParaRPr kumimoji="0" lang="en-US" altLang="el-GR" sz="3600" b="1">
              <a:solidFill>
                <a:srgbClr val="0000FF"/>
              </a:solidFill>
              <a:latin typeface="Times New Roman" panose="02020603050405020304" pitchFamily="18" charset="0"/>
            </a:endParaRPr>
          </a:p>
        </p:txBody>
      </p:sp>
      <p:sp>
        <p:nvSpPr>
          <p:cNvPr id="15363" name="AutoShape 3">
            <a:extLst>
              <a:ext uri="{FF2B5EF4-FFF2-40B4-BE49-F238E27FC236}">
                <a16:creationId xmlns:a16="http://schemas.microsoft.com/office/drawing/2014/main" id="{18F071EB-41F8-53B0-82E5-DC1689F67911}"/>
              </a:ext>
            </a:extLst>
          </p:cNvPr>
          <p:cNvSpPr>
            <a:spLocks noChangeArrowheads="1"/>
          </p:cNvSpPr>
          <p:nvPr/>
        </p:nvSpPr>
        <p:spPr bwMode="auto">
          <a:xfrm>
            <a:off x="609600" y="5035550"/>
            <a:ext cx="1981200" cy="609600"/>
          </a:xfrm>
          <a:prstGeom prst="rightArrow">
            <a:avLst>
              <a:gd name="adj1" fmla="val 50000"/>
              <a:gd name="adj2" fmla="val 81250"/>
            </a:avLst>
          </a:prstGeom>
          <a:solidFill>
            <a:srgbClr val="FFFF66"/>
          </a:solidFill>
          <a:ln w="38100" cmpd="dbl">
            <a:solidFill>
              <a:srgbClr val="0000FF"/>
            </a:solidFill>
            <a:miter lim="800000"/>
            <a:headEnd/>
            <a:tailEnd/>
          </a:ln>
        </p:spPr>
        <p:txBody>
          <a:bodyPr wrap="none" anchor="ctr"/>
          <a:lstStyle>
            <a:lvl1pPr>
              <a:spcBef>
                <a:spcPct val="20000"/>
              </a:spcBef>
              <a:buClr>
                <a:schemeClr val="accent1"/>
              </a:buClr>
              <a:buSzPct val="90000"/>
              <a:buFont typeface="Monotype Sorts" pitchFamily="2" charset="2"/>
              <a:buChar char="4"/>
              <a:defRPr kumimoji="1" sz="2800">
                <a:solidFill>
                  <a:schemeClr val="tx1"/>
                </a:solidFill>
                <a:latin typeface="Comic Sans MS" panose="030F0702030302020204" pitchFamily="66" charset="0"/>
              </a:defRPr>
            </a:lvl1pPr>
            <a:lvl2pPr marL="742950" indent="-285750">
              <a:spcBef>
                <a:spcPct val="20000"/>
              </a:spcBef>
              <a:buClr>
                <a:schemeClr val="accent1"/>
              </a:buClr>
              <a:buChar char="–"/>
              <a:defRPr kumimoji="1" sz="2400">
                <a:solidFill>
                  <a:schemeClr val="tx1"/>
                </a:solidFill>
                <a:latin typeface="Comic Sans MS" panose="030F0702030302020204" pitchFamily="66" charset="0"/>
              </a:defRPr>
            </a:lvl2pPr>
            <a:lvl3pPr marL="1143000" indent="-228600">
              <a:spcBef>
                <a:spcPct val="20000"/>
              </a:spcBef>
              <a:buClr>
                <a:schemeClr val="accent1"/>
              </a:buClr>
              <a:buChar char="•"/>
              <a:defRPr kumimoji="1" sz="2000">
                <a:solidFill>
                  <a:schemeClr val="tx1"/>
                </a:solidFill>
                <a:latin typeface="Comic Sans MS" panose="030F0702030302020204" pitchFamily="66" charset="0"/>
              </a:defRPr>
            </a:lvl3pPr>
            <a:lvl4pPr marL="1600200" indent="-228600">
              <a:spcBef>
                <a:spcPct val="20000"/>
              </a:spcBef>
              <a:buClr>
                <a:schemeClr val="accent1"/>
              </a:buClr>
              <a:buChar char="–"/>
              <a:defRPr kumimoji="1">
                <a:solidFill>
                  <a:schemeClr val="tx1"/>
                </a:solidFill>
                <a:latin typeface="Comic Sans MS" panose="030F0702030302020204" pitchFamily="66" charset="0"/>
              </a:defRPr>
            </a:lvl4pPr>
            <a:lvl5pPr marL="2057400" indent="-228600">
              <a:spcBef>
                <a:spcPct val="20000"/>
              </a:spcBef>
              <a:buClr>
                <a:schemeClr val="accent1"/>
              </a:buClr>
              <a:buChar char="»"/>
              <a:defRPr kumimoji="1">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Char char="»"/>
              <a:defRPr kumimoji="1">
                <a:solidFill>
                  <a:schemeClr val="tx1"/>
                </a:solidFill>
                <a:latin typeface="Comic Sans MS" panose="030F0702030302020204" pitchFamily="66"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pic>
        <p:nvPicPr>
          <p:cNvPr id="15365" name="Picture 5" descr="C:\WINDOWS\Application Data\Microsoft\Media Catalog\Downloaded Clips\cl4b\j0189203.gif">
            <a:extLst>
              <a:ext uri="{FF2B5EF4-FFF2-40B4-BE49-F238E27FC236}">
                <a16:creationId xmlns:a16="http://schemas.microsoft.com/office/drawing/2014/main" id="{E8DDD4EA-39C9-6841-2376-1AFE6E4B06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2362200"/>
            <a:ext cx="18208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0-#ppt_w/2"/>
                                          </p:val>
                                        </p:tav>
                                        <p:tav tm="100000">
                                          <p:val>
                                            <p:strVal val="#ppt_x"/>
                                          </p:val>
                                        </p:tav>
                                      </p:tavLst>
                                    </p:anim>
                                    <p:anim calcmode="lin" valueType="num">
                                      <p:cBhvr additive="base">
                                        <p:cTn id="12" dur="500" fill="hold"/>
                                        <p:tgtEl>
                                          <p:spTgt spid="1536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7" presetClass="entr" presetSubtype="2" fill="hold" grpId="0" nodeType="after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500" fill="hold"/>
                                        <p:tgtEl>
                                          <p:spTgt spid="15364"/>
                                        </p:tgtEl>
                                        <p:attrNameLst>
                                          <p:attrName>ppt_x</p:attrName>
                                        </p:attrNameLst>
                                      </p:cBhvr>
                                      <p:tavLst>
                                        <p:tav tm="0">
                                          <p:val>
                                            <p:strVal val="#ppt_x+#ppt_w/2"/>
                                          </p:val>
                                        </p:tav>
                                        <p:tav tm="100000">
                                          <p:val>
                                            <p:strVal val="#ppt_x"/>
                                          </p:val>
                                        </p:tav>
                                      </p:tavLst>
                                    </p:anim>
                                    <p:anim calcmode="lin" valueType="num">
                                      <p:cBhvr>
                                        <p:cTn id="17" dur="500" fill="hold"/>
                                        <p:tgtEl>
                                          <p:spTgt spid="15364"/>
                                        </p:tgtEl>
                                        <p:attrNameLst>
                                          <p:attrName>ppt_y</p:attrName>
                                        </p:attrNameLst>
                                      </p:cBhvr>
                                      <p:tavLst>
                                        <p:tav tm="0">
                                          <p:val>
                                            <p:strVal val="#ppt_y"/>
                                          </p:val>
                                        </p:tav>
                                        <p:tav tm="100000">
                                          <p:val>
                                            <p:strVal val="#ppt_y"/>
                                          </p:val>
                                        </p:tav>
                                      </p:tavLst>
                                    </p:anim>
                                    <p:anim calcmode="lin" valueType="num">
                                      <p:cBhvr>
                                        <p:cTn id="18" dur="500" fill="hold"/>
                                        <p:tgtEl>
                                          <p:spTgt spid="15364"/>
                                        </p:tgtEl>
                                        <p:attrNameLst>
                                          <p:attrName>ppt_w</p:attrName>
                                        </p:attrNameLst>
                                      </p:cBhvr>
                                      <p:tavLst>
                                        <p:tav tm="0">
                                          <p:val>
                                            <p:fltVal val="0"/>
                                          </p:val>
                                        </p:tav>
                                        <p:tav tm="100000">
                                          <p:val>
                                            <p:strVal val="#ppt_w"/>
                                          </p:val>
                                        </p:tav>
                                      </p:tavLst>
                                    </p:anim>
                                    <p:anim calcmode="lin" valueType="num">
                                      <p:cBhvr>
                                        <p:cTn id="19" dur="500" fill="hold"/>
                                        <p:tgtEl>
                                          <p:spTgt spid="15364"/>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500"/>
                            </p:stCondLst>
                            <p:childTnLst>
                              <p:par>
                                <p:cTn id="21" presetID="1" presetClass="entr" presetSubtype="0" fill="hold" nodeType="afterEffect">
                                  <p:stCondLst>
                                    <p:cond delay="0"/>
                                  </p:stCondLst>
                                  <p:childTnLst>
                                    <p:set>
                                      <p:cBhvr>
                                        <p:cTn id="22" dur="1" fill="hold">
                                          <p:stCondLst>
                                            <p:cond delay="499"/>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4" grpId="0" animBg="1" autoUpdateAnimBg="0"/>
      <p:bldP spid="153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8C5EC6-6BB7-E6D7-3477-072C81D4D819}"/>
              </a:ext>
            </a:extLst>
          </p:cNvPr>
          <p:cNvSpPr txBox="1"/>
          <p:nvPr/>
        </p:nvSpPr>
        <p:spPr>
          <a:xfrm>
            <a:off x="2082800" y="179755"/>
            <a:ext cx="6380480" cy="461665"/>
          </a:xfrm>
          <a:prstGeom prst="rect">
            <a:avLst/>
          </a:prstGeom>
          <a:noFill/>
        </p:spPr>
        <p:txBody>
          <a:bodyPr wrap="square">
            <a:spAutoFit/>
          </a:bodyPr>
          <a:lstStyle/>
          <a:p>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Building Ontologies: The Software</a:t>
            </a:r>
          </a:p>
        </p:txBody>
      </p:sp>
      <p:pic>
        <p:nvPicPr>
          <p:cNvPr id="10" name="Picture 9">
            <a:extLst>
              <a:ext uri="{FF2B5EF4-FFF2-40B4-BE49-F238E27FC236}">
                <a16:creationId xmlns:a16="http://schemas.microsoft.com/office/drawing/2014/main" id="{C8B9C0DD-36C5-186A-E49C-3838EFAA7142}"/>
              </a:ext>
            </a:extLst>
          </p:cNvPr>
          <p:cNvPicPr>
            <a:picLocks noChangeAspect="1"/>
          </p:cNvPicPr>
          <p:nvPr/>
        </p:nvPicPr>
        <p:blipFill>
          <a:blip r:embed="rId2"/>
          <a:srcRect l="24889" t="16431" r="21556" b="15177"/>
          <a:stretch>
            <a:fillRect/>
          </a:stretch>
        </p:blipFill>
        <p:spPr>
          <a:xfrm>
            <a:off x="470390" y="868101"/>
            <a:ext cx="8223474" cy="5578998"/>
          </a:xfrm>
          <a:prstGeom prst="rect">
            <a:avLst/>
          </a:prstGeom>
        </p:spPr>
      </p:pic>
    </p:spTree>
    <p:extLst>
      <p:ext uri="{BB962C8B-B14F-4D97-AF65-F5344CB8AC3E}">
        <p14:creationId xmlns:p14="http://schemas.microsoft.com/office/powerpoint/2010/main" val="133895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9956C-C22A-664B-F821-E64EC546E12D}"/>
              </a:ext>
            </a:extLst>
          </p:cNvPr>
          <p:cNvPicPr>
            <a:picLocks noChangeAspect="1"/>
          </p:cNvPicPr>
          <p:nvPr/>
        </p:nvPicPr>
        <p:blipFill>
          <a:blip r:embed="rId2"/>
          <a:srcRect l="22445" t="13713" r="19222" b="1164"/>
          <a:stretch>
            <a:fillRect/>
          </a:stretch>
        </p:blipFill>
        <p:spPr>
          <a:xfrm>
            <a:off x="1209040" y="731520"/>
            <a:ext cx="7382998" cy="5723583"/>
          </a:xfrm>
          <a:prstGeom prst="rect">
            <a:avLst/>
          </a:prstGeom>
        </p:spPr>
      </p:pic>
    </p:spTree>
    <p:extLst>
      <p:ext uri="{BB962C8B-B14F-4D97-AF65-F5344CB8AC3E}">
        <p14:creationId xmlns:p14="http://schemas.microsoft.com/office/powerpoint/2010/main" val="104545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FB45D4F6-3B76-0355-3F9A-A06855F27B9D}"/>
              </a:ext>
            </a:extLst>
          </p:cNvPr>
          <p:cNvSpPr>
            <a:spLocks noGrp="1"/>
          </p:cNvSpPr>
          <p:nvPr>
            <p:ph type="ctrTitle"/>
          </p:nvPr>
        </p:nvSpPr>
        <p:spPr/>
        <p:txBody>
          <a:bodyPr/>
          <a:lstStyle/>
          <a:p>
            <a:r>
              <a:rPr lang="pt-PT" altLang="el-GR"/>
              <a:t>Protégé</a:t>
            </a:r>
          </a:p>
        </p:txBody>
      </p:sp>
      <p:sp>
        <p:nvSpPr>
          <p:cNvPr id="30723" name="Subtítulo 2">
            <a:extLst>
              <a:ext uri="{FF2B5EF4-FFF2-40B4-BE49-F238E27FC236}">
                <a16:creationId xmlns:a16="http://schemas.microsoft.com/office/drawing/2014/main" id="{C4E491B6-1C39-59CC-E7B3-30E19D38FE38}"/>
              </a:ext>
            </a:extLst>
          </p:cNvPr>
          <p:cNvSpPr>
            <a:spLocks noGrp="1"/>
          </p:cNvSpPr>
          <p:nvPr>
            <p:ph type="subTitle" idx="1"/>
          </p:nvPr>
        </p:nvSpPr>
        <p:spPr>
          <a:xfrm>
            <a:off x="685800" y="3611563"/>
            <a:ext cx="7772400" cy="1200150"/>
          </a:xfrm>
        </p:spPr>
        <p:txBody>
          <a:bodyPr/>
          <a:lstStyle/>
          <a:p>
            <a:r>
              <a:rPr lang="pt-PT" altLang="el-GR"/>
              <a:t>Version 4.0 beta</a:t>
            </a:r>
          </a:p>
        </p:txBody>
      </p:sp>
      <p:sp>
        <p:nvSpPr>
          <p:cNvPr id="2" name="TextBox 1">
            <a:extLst>
              <a:ext uri="{FF2B5EF4-FFF2-40B4-BE49-F238E27FC236}">
                <a16:creationId xmlns:a16="http://schemas.microsoft.com/office/drawing/2014/main" id="{20B20112-0225-314A-0536-3C6095442750}"/>
              </a:ext>
            </a:extLst>
          </p:cNvPr>
          <p:cNvSpPr txBox="1"/>
          <p:nvPr/>
        </p:nvSpPr>
        <p:spPr>
          <a:xfrm>
            <a:off x="2082800" y="179755"/>
            <a:ext cx="6380480" cy="461665"/>
          </a:xfrm>
          <a:prstGeom prst="rect">
            <a:avLst/>
          </a:prstGeom>
          <a:noFill/>
        </p:spPr>
        <p:txBody>
          <a:bodyPr wrap="square">
            <a:spAutoFit/>
          </a:bodyPr>
          <a:lstStyle/>
          <a:p>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Building Ontologies: The Software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5540" name="Picture 2"/>
          <p:cNvPicPr>
            <a:picLocks noChangeAspect="1" noChangeArrowheads="1"/>
          </p:cNvPicPr>
          <p:nvPr/>
        </p:nvPicPr>
        <p:blipFill>
          <a:blip r:embed="rId3" cstate="print"/>
          <a:srcRect t="11333" r="1563" b="6000"/>
          <a:stretch>
            <a:fillRect/>
          </a:stretch>
        </p:blipFill>
        <p:spPr bwMode="auto">
          <a:xfrm>
            <a:off x="1296364" y="649600"/>
            <a:ext cx="6766367" cy="3328853"/>
          </a:xfrm>
          <a:prstGeom prst="rect">
            <a:avLst/>
          </a:prstGeom>
          <a:noFill/>
          <a:ln w="9525">
            <a:noFill/>
            <a:miter lim="800000"/>
            <a:headEnd/>
            <a:tailEnd/>
          </a:ln>
        </p:spPr>
      </p:pic>
      <p:sp>
        <p:nvSpPr>
          <p:cNvPr id="65541" name="7 - TextBox"/>
          <p:cNvSpPr txBox="1">
            <a:spLocks noChangeArrowheads="1"/>
          </p:cNvSpPr>
          <p:nvPr/>
        </p:nvSpPr>
        <p:spPr bwMode="auto">
          <a:xfrm>
            <a:off x="6161088" y="6400800"/>
            <a:ext cx="2982912" cy="369888"/>
          </a:xfrm>
          <a:prstGeom prst="rect">
            <a:avLst/>
          </a:prstGeom>
          <a:noFill/>
          <a:ln w="9525">
            <a:noFill/>
            <a:miter lim="800000"/>
            <a:headEnd/>
            <a:tailEnd/>
          </a:ln>
        </p:spPr>
        <p:txBody>
          <a:bodyPr wrap="none">
            <a:spAutoFit/>
          </a:bodyPr>
          <a:lstStyle/>
          <a:p>
            <a:r>
              <a:rPr lang="en-US">
                <a:latin typeface="Calibri" pitchFamily="34" charset="0"/>
              </a:rPr>
              <a:t>https://protege.stanford.edu/</a:t>
            </a:r>
          </a:p>
        </p:txBody>
      </p:sp>
      <p:sp>
        <p:nvSpPr>
          <p:cNvPr id="4" name="TextBox 3">
            <a:extLst>
              <a:ext uri="{FF2B5EF4-FFF2-40B4-BE49-F238E27FC236}">
                <a16:creationId xmlns:a16="http://schemas.microsoft.com/office/drawing/2014/main" id="{2292E3F6-A4BD-B136-C4B0-ADBEC2CDC6ED}"/>
              </a:ext>
            </a:extLst>
          </p:cNvPr>
          <p:cNvSpPr txBox="1"/>
          <p:nvPr/>
        </p:nvSpPr>
        <p:spPr>
          <a:xfrm>
            <a:off x="381965" y="4094652"/>
            <a:ext cx="8507391" cy="1200329"/>
          </a:xfrm>
          <a:prstGeom prst="rect">
            <a:avLst/>
          </a:prstGeom>
          <a:noFill/>
        </p:spPr>
        <p:txBody>
          <a:bodyPr wrap="square">
            <a:spAutoFit/>
          </a:bodyPr>
          <a:lstStyle/>
          <a:p>
            <a:r>
              <a:rPr lang="en-US" dirty="0"/>
              <a:t>Protégé is developed by the Stanford Center for Biomedical Informatics Research (BMIR). It is the most popular tool for “knowledge engineering”. Open source standalone application with extensible architecture and plugins for more functionality</a:t>
            </a:r>
          </a:p>
        </p:txBody>
      </p:sp>
      <p:sp>
        <p:nvSpPr>
          <p:cNvPr id="8" name="TextBox 7">
            <a:extLst>
              <a:ext uri="{FF2B5EF4-FFF2-40B4-BE49-F238E27FC236}">
                <a16:creationId xmlns:a16="http://schemas.microsoft.com/office/drawing/2014/main" id="{9B537369-D529-94B5-7377-2FC5ED773AFD}"/>
              </a:ext>
            </a:extLst>
          </p:cNvPr>
          <p:cNvSpPr txBox="1"/>
          <p:nvPr/>
        </p:nvSpPr>
        <p:spPr>
          <a:xfrm>
            <a:off x="381965" y="5294981"/>
            <a:ext cx="8380070" cy="1200329"/>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WHO has designated BMIR an official </a:t>
            </a:r>
            <a:r>
              <a:rPr lang="en-US" dirty="0">
                <a:latin typeface="Calibri" panose="020F0502020204030204" pitchFamily="34" charset="0"/>
                <a:ea typeface="Calibri" panose="020F0502020204030204" pitchFamily="34" charset="0"/>
                <a:cs typeface="Calibri" panose="020F0502020204030204" pitchFamily="34" charset="0"/>
                <a:hlinkClick r:id="rId4"/>
              </a:rPr>
              <a:t>Collaborating Centre</a:t>
            </a:r>
            <a:r>
              <a:rPr lang="en-US" dirty="0">
                <a:latin typeface="Calibri" panose="020F0502020204030204" pitchFamily="34" charset="0"/>
                <a:ea typeface="Calibri" panose="020F0502020204030204" pitchFamily="34" charset="0"/>
                <a:cs typeface="Calibri" panose="020F0502020204030204" pitchFamily="34" charset="0"/>
              </a:rPr>
              <a:t>: creating the technological infrastructure for the development and dissemination of the </a:t>
            </a:r>
            <a:r>
              <a:rPr lang="en-US" dirty="0">
                <a:latin typeface="Calibri" panose="020F0502020204030204" pitchFamily="34" charset="0"/>
                <a:ea typeface="Calibri" panose="020F0502020204030204" pitchFamily="34" charset="0"/>
                <a:cs typeface="Calibri" panose="020F0502020204030204" pitchFamily="34" charset="0"/>
                <a:hlinkClick r:id="rId5"/>
              </a:rPr>
              <a:t>International Classification of Diseases</a:t>
            </a:r>
            <a:r>
              <a:rPr lang="en-US" dirty="0">
                <a:latin typeface="Calibri" panose="020F0502020204030204" pitchFamily="34" charset="0"/>
                <a:ea typeface="Calibri" panose="020F0502020204030204" pitchFamily="34" charset="0"/>
                <a:cs typeface="Calibri" panose="020F0502020204030204" pitchFamily="34" charset="0"/>
              </a:rPr>
              <a:t>, the </a:t>
            </a:r>
            <a:r>
              <a:rPr lang="en-US" dirty="0">
                <a:latin typeface="Calibri" panose="020F0502020204030204" pitchFamily="34" charset="0"/>
                <a:ea typeface="Calibri" panose="020F0502020204030204" pitchFamily="34" charset="0"/>
                <a:cs typeface="Calibri" panose="020F0502020204030204" pitchFamily="34" charset="0"/>
                <a:hlinkClick r:id="rId6"/>
              </a:rPr>
              <a:t>International Classification of Traditional Medicine</a:t>
            </a:r>
            <a:r>
              <a:rPr lang="en-US" dirty="0">
                <a:latin typeface="Calibri" panose="020F0502020204030204" pitchFamily="34" charset="0"/>
                <a:ea typeface="Calibri" panose="020F0502020204030204" pitchFamily="34" charset="0"/>
                <a:cs typeface="Calibri" panose="020F0502020204030204" pitchFamily="34" charset="0"/>
              </a:rPr>
              <a:t>, and other ontologies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4651A4-5CF7-B75D-CE99-DC1B363EBD14}"/>
              </a:ext>
            </a:extLst>
          </p:cNvPr>
          <p:cNvSpPr txBox="1"/>
          <p:nvPr/>
        </p:nvSpPr>
        <p:spPr>
          <a:xfrm>
            <a:off x="451413" y="1443841"/>
            <a:ext cx="8565266" cy="3970318"/>
          </a:xfrm>
          <a:prstGeom prst="rect">
            <a:avLst/>
          </a:prstGeom>
          <a:noFill/>
        </p:spPr>
        <p:txBody>
          <a:bodyPr wrap="square">
            <a:spAutoFit/>
          </a:bodyPr>
          <a:lstStyle/>
          <a:p>
            <a:pPr>
              <a:buNone/>
            </a:pPr>
            <a:r>
              <a:rPr lang="en-US" b="1" dirty="0">
                <a:latin typeface="Calibri" panose="020F0502020204030204" pitchFamily="34" charset="0"/>
                <a:ea typeface="Calibri" panose="020F0502020204030204" pitchFamily="34" charset="0"/>
                <a:cs typeface="Calibri" panose="020F0502020204030204" pitchFamily="34" charset="0"/>
              </a:rPr>
              <a:t>Knowledge Modeling</a:t>
            </a:r>
            <a:r>
              <a:rPr lang="en-US" dirty="0">
                <a:latin typeface="Calibri" panose="020F0502020204030204" pitchFamily="34" charset="0"/>
                <a:ea typeface="Calibri" panose="020F0502020204030204" pitchFamily="34" charset="0"/>
                <a:cs typeface="Calibri" panose="020F0502020204030204" pitchFamily="34" charset="0"/>
              </a:rPr>
              <a:t>: It provides a graphical interface to define "classes“ (categories), "properties" (relationships like is-a or part-of), and "individuals" (specific instances)</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None/>
            </a:pPr>
            <a:r>
              <a:rPr lang="en-US" b="1" dirty="0">
                <a:latin typeface="Calibri" panose="020F0502020204030204" pitchFamily="34" charset="0"/>
                <a:ea typeface="Calibri" panose="020F0502020204030204" pitchFamily="34" charset="0"/>
                <a:cs typeface="Calibri" panose="020F0502020204030204" pitchFamily="34" charset="0"/>
              </a:rPr>
              <a:t>Reasoning and Validation</a:t>
            </a:r>
            <a:r>
              <a:rPr lang="en-US" dirty="0">
                <a:latin typeface="Calibri" panose="020F0502020204030204" pitchFamily="34" charset="0"/>
                <a:ea typeface="Calibri" panose="020F0502020204030204" pitchFamily="34" charset="0"/>
                <a:cs typeface="Calibri" panose="020F0502020204030204" pitchFamily="34" charset="0"/>
              </a:rPr>
              <a:t>: It includes built-in "reasoners" (like </a:t>
            </a:r>
            <a:r>
              <a:rPr lang="en-US" dirty="0" err="1">
                <a:latin typeface="Calibri" panose="020F0502020204030204" pitchFamily="34" charset="0"/>
                <a:ea typeface="Calibri" panose="020F0502020204030204" pitchFamily="34" charset="0"/>
                <a:cs typeface="Calibri" panose="020F0502020204030204" pitchFamily="34" charset="0"/>
              </a:rPr>
              <a:t>HermiT</a:t>
            </a:r>
            <a:r>
              <a:rPr lang="en-US" dirty="0">
                <a:latin typeface="Calibri" panose="020F0502020204030204" pitchFamily="34" charset="0"/>
                <a:ea typeface="Calibri" panose="020F0502020204030204" pitchFamily="34" charset="0"/>
                <a:cs typeface="Calibri" panose="020F0502020204030204" pitchFamily="34" charset="0"/>
              </a:rPr>
              <a:t> or Pellet) that check your model for logical consistency and automatically infer new information based on existing rules.</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None/>
            </a:pPr>
            <a:r>
              <a:rPr lang="en-US" b="1" dirty="0">
                <a:latin typeface="Calibri" panose="020F0502020204030204" pitchFamily="34" charset="0"/>
                <a:ea typeface="Calibri" panose="020F0502020204030204" pitchFamily="34" charset="0"/>
                <a:cs typeface="Calibri" panose="020F0502020204030204" pitchFamily="34" charset="0"/>
              </a:rPr>
              <a:t>Standard Support</a:t>
            </a:r>
            <a:r>
              <a:rPr lang="en-US" dirty="0">
                <a:latin typeface="Calibri" panose="020F0502020204030204" pitchFamily="34" charset="0"/>
                <a:ea typeface="Calibri" panose="020F0502020204030204" pitchFamily="34" charset="0"/>
                <a:cs typeface="Calibri" panose="020F0502020204030204" pitchFamily="34" charset="0"/>
              </a:rPr>
              <a:t>: It fully supports World Wide Web Consortium (W3C) standards, specifically the OWL 2 (Web Ontology Language) and RDF (Resource Description Framework).</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None/>
            </a:pPr>
            <a:r>
              <a:rPr lang="en-US" b="1" dirty="0">
                <a:latin typeface="Calibri" panose="020F0502020204030204" pitchFamily="34" charset="0"/>
                <a:ea typeface="Calibri" panose="020F0502020204030204" pitchFamily="34" charset="0"/>
                <a:cs typeface="Calibri" panose="020F0502020204030204" pitchFamily="34" charset="0"/>
              </a:rPr>
              <a:t>Extensibility</a:t>
            </a:r>
            <a:r>
              <a:rPr lang="en-US" dirty="0">
                <a:latin typeface="Calibri" panose="020F0502020204030204" pitchFamily="34" charset="0"/>
                <a:ea typeface="Calibri" panose="020F0502020204030204" pitchFamily="34" charset="0"/>
                <a:cs typeface="Calibri" panose="020F0502020204030204" pitchFamily="34" charset="0"/>
              </a:rPr>
              <a:t>: The desktop version has a highly pluggable architecture, with over 100 community-developed plugins for visualization (e.g., </a:t>
            </a:r>
            <a:r>
              <a:rPr lang="en-US" dirty="0" err="1">
                <a:latin typeface="Calibri" panose="020F0502020204030204" pitchFamily="34" charset="0"/>
                <a:ea typeface="Calibri" panose="020F0502020204030204" pitchFamily="34" charset="0"/>
                <a:cs typeface="Calibri" panose="020F0502020204030204" pitchFamily="34" charset="0"/>
              </a:rPr>
              <a:t>OWLViz</a:t>
            </a:r>
            <a:r>
              <a:rPr lang="en-US" dirty="0">
                <a:latin typeface="Calibri" panose="020F0502020204030204" pitchFamily="34" charset="0"/>
                <a:ea typeface="Calibri" panose="020F0502020204030204" pitchFamily="34" charset="0"/>
                <a:cs typeface="Calibri" panose="020F0502020204030204" pitchFamily="34" charset="0"/>
              </a:rPr>
              <a:t>), data import/export, and matrix editing.</a:t>
            </a:r>
          </a:p>
        </p:txBody>
      </p:sp>
      <p:cxnSp>
        <p:nvCxnSpPr>
          <p:cNvPr id="6" name="4 - Ευθεία γραμμή σύνδεσης">
            <a:extLst>
              <a:ext uri="{FF2B5EF4-FFF2-40B4-BE49-F238E27FC236}">
                <a16:creationId xmlns:a16="http://schemas.microsoft.com/office/drawing/2014/main" id="{BD6EEE3C-770F-9782-1788-16E746F7829A}"/>
              </a:ext>
            </a:extLst>
          </p:cNvPr>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5 - TextBox">
            <a:extLst>
              <a:ext uri="{FF2B5EF4-FFF2-40B4-BE49-F238E27FC236}">
                <a16:creationId xmlns:a16="http://schemas.microsoft.com/office/drawing/2014/main" id="{56542786-1BF4-C5F5-3392-209A38D6D8F0}"/>
              </a:ext>
            </a:extLst>
          </p:cNvPr>
          <p:cNvSpPr txBox="1"/>
          <p:nvPr/>
        </p:nvSpPr>
        <p:spPr>
          <a:xfrm>
            <a:off x="6305001" y="117214"/>
            <a:ext cx="2608343" cy="305853"/>
          </a:xfrm>
          <a:prstGeom prst="rect">
            <a:avLst/>
          </a:prstGeom>
          <a:noFill/>
        </p:spPr>
        <p:txBody>
          <a:bodyPr wrap="none">
            <a:spAutoFit/>
          </a:bodyPr>
          <a:lstStyle/>
          <a:p>
            <a:pPr fontAlgn="t">
              <a:lnSpc>
                <a:spcPts val="1500"/>
              </a:lnSpc>
            </a:pPr>
            <a:r>
              <a:rPr lang="en-US" b="1" dirty="0">
                <a:latin typeface="Segoe UI" panose="020B0502040204020203" pitchFamily="34" charset="0"/>
              </a:rPr>
              <a:t>Protégé </a:t>
            </a:r>
            <a:r>
              <a:rPr lang="en-US" b="1" dirty="0">
                <a:latin typeface="Calibri" panose="020F0502020204030204" pitchFamily="34" charset="0"/>
                <a:ea typeface="Calibri" panose="020F0502020204030204" pitchFamily="34" charset="0"/>
                <a:cs typeface="Calibri" panose="020F0502020204030204" pitchFamily="34" charset="0"/>
              </a:rPr>
              <a:t>Key Capabilities</a:t>
            </a:r>
          </a:p>
        </p:txBody>
      </p:sp>
    </p:spTree>
    <p:extLst>
      <p:ext uri="{BB962C8B-B14F-4D97-AF65-F5344CB8AC3E}">
        <p14:creationId xmlns:p14="http://schemas.microsoft.com/office/powerpoint/2010/main" val="184517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9FDF4-7F08-DFA5-23AA-E0EB2C187524}"/>
              </a:ext>
            </a:extLst>
          </p:cNvPr>
          <p:cNvPicPr>
            <a:picLocks noChangeAspect="1"/>
          </p:cNvPicPr>
          <p:nvPr/>
        </p:nvPicPr>
        <p:blipFill>
          <a:blip r:embed="rId2"/>
          <a:srcRect l="24778" t="13713" r="19000" b="4091"/>
          <a:stretch>
            <a:fillRect/>
          </a:stretch>
        </p:blipFill>
        <p:spPr>
          <a:xfrm>
            <a:off x="883920" y="675619"/>
            <a:ext cx="7376160" cy="5728916"/>
          </a:xfrm>
          <a:prstGeom prst="rect">
            <a:avLst/>
          </a:prstGeom>
        </p:spPr>
      </p:pic>
    </p:spTree>
    <p:extLst>
      <p:ext uri="{BB962C8B-B14F-4D97-AF65-F5344CB8AC3E}">
        <p14:creationId xmlns:p14="http://schemas.microsoft.com/office/powerpoint/2010/main" val="19222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479D9-1C8F-6B6D-A7FF-D7CDAA6AE5A8}"/>
              </a:ext>
            </a:extLst>
          </p:cNvPr>
          <p:cNvPicPr>
            <a:picLocks noChangeAspect="1"/>
          </p:cNvPicPr>
          <p:nvPr/>
        </p:nvPicPr>
        <p:blipFill>
          <a:blip r:embed="rId2"/>
          <a:srcRect l="22445" t="15595" r="19333" b="1790"/>
          <a:stretch>
            <a:fillRect/>
          </a:stretch>
        </p:blipFill>
        <p:spPr>
          <a:xfrm>
            <a:off x="771517" y="502920"/>
            <a:ext cx="7763372" cy="5852160"/>
          </a:xfrm>
          <a:prstGeom prst="rect">
            <a:avLst/>
          </a:prstGeom>
        </p:spPr>
      </p:pic>
    </p:spTree>
    <p:extLst>
      <p:ext uri="{BB962C8B-B14F-4D97-AF65-F5344CB8AC3E}">
        <p14:creationId xmlns:p14="http://schemas.microsoft.com/office/powerpoint/2010/main" val="129067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09800" y="1143000"/>
            <a:ext cx="5181600" cy="3416300"/>
          </a:xfrm>
          <a:prstGeom prst="rect">
            <a:avLst/>
          </a:prstGeom>
        </p:spPr>
        <p:txBody>
          <a:bodyPr>
            <a:spAutoFit/>
          </a:bodyPr>
          <a:lstStyle/>
          <a:p>
            <a:pPr fontAlgn="auto">
              <a:lnSpc>
                <a:spcPct val="200000"/>
              </a:lnSpc>
              <a:spcBef>
                <a:spcPts val="0"/>
              </a:spcBef>
              <a:spcAft>
                <a:spcPts val="0"/>
              </a:spcAft>
              <a:defRPr/>
            </a:pPr>
            <a:r>
              <a:rPr lang="en-US" b="1" dirty="0">
                <a:solidFill>
                  <a:schemeClr val="accent1">
                    <a:lumMod val="50000"/>
                  </a:schemeClr>
                </a:solidFill>
                <a:latin typeface="+mn-lt"/>
              </a:rPr>
              <a:t>Known ontologies</a:t>
            </a:r>
            <a:endParaRPr lang="el-GR" b="1" dirty="0">
              <a:solidFill>
                <a:schemeClr val="accent1">
                  <a:lumMod val="50000"/>
                </a:schemeClr>
              </a:solidFill>
              <a:latin typeface="+mn-lt"/>
            </a:endParaRPr>
          </a:p>
          <a:p>
            <a:pPr marL="284163" indent="-284163" fontAlgn="auto">
              <a:lnSpc>
                <a:spcPct val="200000"/>
              </a:lnSpc>
              <a:spcBef>
                <a:spcPts val="0"/>
              </a:spcBef>
              <a:spcAft>
                <a:spcPts val="0"/>
              </a:spcAft>
              <a:buFont typeface="Arial" pitchFamily="34" charset="0"/>
              <a:buChar char="•"/>
              <a:defRPr/>
            </a:pPr>
            <a:r>
              <a:rPr lang="en-US" b="1" dirty="0" err="1">
                <a:solidFill>
                  <a:schemeClr val="accent1">
                    <a:lumMod val="50000"/>
                  </a:schemeClr>
                </a:solidFill>
                <a:latin typeface="+mn-lt"/>
              </a:rPr>
              <a:t>OpenCyc</a:t>
            </a:r>
            <a:endParaRPr lang="el-GR" b="1" dirty="0">
              <a:solidFill>
                <a:schemeClr val="accent1">
                  <a:lumMod val="50000"/>
                </a:schemeClr>
              </a:solidFill>
              <a:latin typeface="+mn-lt"/>
            </a:endParaRPr>
          </a:p>
          <a:p>
            <a:pPr marL="284163" indent="-284163" fontAlgn="auto">
              <a:lnSpc>
                <a:spcPct val="200000"/>
              </a:lnSpc>
              <a:spcBef>
                <a:spcPts val="0"/>
              </a:spcBef>
              <a:spcAft>
                <a:spcPts val="0"/>
              </a:spcAft>
              <a:buFont typeface="Arial" pitchFamily="34" charset="0"/>
              <a:buChar char="•"/>
              <a:defRPr/>
            </a:pPr>
            <a:r>
              <a:rPr lang="en-US" b="1" dirty="0" err="1">
                <a:solidFill>
                  <a:schemeClr val="accent1">
                    <a:lumMod val="50000"/>
                  </a:schemeClr>
                </a:solidFill>
                <a:latin typeface="+mn-lt"/>
              </a:rPr>
              <a:t>WordNet</a:t>
            </a:r>
            <a:endParaRPr lang="el-GR" b="1" dirty="0">
              <a:solidFill>
                <a:schemeClr val="accent1">
                  <a:lumMod val="50000"/>
                </a:schemeClr>
              </a:solidFill>
              <a:latin typeface="+mn-lt"/>
            </a:endParaRPr>
          </a:p>
          <a:p>
            <a:pPr marL="284163" indent="-284163" fontAlgn="auto">
              <a:lnSpc>
                <a:spcPct val="200000"/>
              </a:lnSpc>
              <a:spcBef>
                <a:spcPts val="0"/>
              </a:spcBef>
              <a:spcAft>
                <a:spcPts val="0"/>
              </a:spcAft>
              <a:buFont typeface="Arial" pitchFamily="34" charset="0"/>
              <a:buChar char="•"/>
              <a:defRPr/>
            </a:pPr>
            <a:r>
              <a:rPr lang="el-GR" b="1" dirty="0">
                <a:solidFill>
                  <a:schemeClr val="accent1">
                    <a:lumMod val="50000"/>
                  </a:schemeClr>
                </a:solidFill>
                <a:latin typeface="+mn-lt"/>
              </a:rPr>
              <a:t> </a:t>
            </a:r>
            <a:r>
              <a:rPr lang="en-US" b="1" dirty="0" err="1">
                <a:solidFill>
                  <a:schemeClr val="accent1">
                    <a:lumMod val="50000"/>
                  </a:schemeClr>
                </a:solidFill>
                <a:latin typeface="+mn-lt"/>
              </a:rPr>
              <a:t>OpenGalen</a:t>
            </a:r>
            <a:endParaRPr lang="el-GR" b="1" dirty="0">
              <a:solidFill>
                <a:schemeClr val="accent1">
                  <a:lumMod val="50000"/>
                </a:schemeClr>
              </a:solidFill>
              <a:latin typeface="+mn-lt"/>
            </a:endParaRPr>
          </a:p>
          <a:p>
            <a:pPr marL="284163" indent="-284163" fontAlgn="auto">
              <a:lnSpc>
                <a:spcPct val="200000"/>
              </a:lnSpc>
              <a:spcBef>
                <a:spcPts val="0"/>
              </a:spcBef>
              <a:spcAft>
                <a:spcPts val="0"/>
              </a:spcAft>
              <a:buFont typeface="Arial" pitchFamily="34" charset="0"/>
              <a:buChar char="•"/>
              <a:defRPr/>
            </a:pPr>
            <a:r>
              <a:rPr lang="en-US" b="1" dirty="0">
                <a:solidFill>
                  <a:schemeClr val="accent1">
                    <a:lumMod val="50000"/>
                  </a:schemeClr>
                </a:solidFill>
                <a:latin typeface="+mn-lt"/>
              </a:rPr>
              <a:t>UMLS</a:t>
            </a:r>
          </a:p>
          <a:p>
            <a:pPr marL="284163" indent="-284163" fontAlgn="auto">
              <a:lnSpc>
                <a:spcPct val="200000"/>
              </a:lnSpc>
              <a:spcBef>
                <a:spcPts val="0"/>
              </a:spcBef>
              <a:spcAft>
                <a:spcPts val="0"/>
              </a:spcAft>
              <a:buFont typeface="Arial" pitchFamily="34" charset="0"/>
              <a:buChar char="•"/>
              <a:defRPr/>
            </a:pPr>
            <a:r>
              <a:rPr lang="en-US" b="1" dirty="0">
                <a:solidFill>
                  <a:schemeClr val="accent1">
                    <a:lumMod val="50000"/>
                  </a:schemeClr>
                </a:solidFill>
                <a:latin typeface="+mn-lt"/>
              </a:rPr>
              <a:t>SNOMED CT, FMA</a:t>
            </a:r>
          </a:p>
        </p:txBody>
      </p:sp>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5 - TextBox">
            <a:extLst>
              <a:ext uri="{FF2B5EF4-FFF2-40B4-BE49-F238E27FC236}">
                <a16:creationId xmlns:a16="http://schemas.microsoft.com/office/drawing/2014/main" id="{8F9A9318-D963-04A2-20D8-5D2A1883A677}"/>
              </a:ext>
            </a:extLst>
          </p:cNvPr>
          <p:cNvSpPr txBox="1"/>
          <p:nvPr/>
        </p:nvSpPr>
        <p:spPr>
          <a:xfrm>
            <a:off x="4273436" y="133290"/>
            <a:ext cx="4870564" cy="400110"/>
          </a:xfrm>
          <a:prstGeom prst="rect">
            <a:avLst/>
          </a:prstGeom>
          <a:noFill/>
        </p:spPr>
        <p:txBody>
          <a:bodyPr wrap="none">
            <a:spAutoFit/>
          </a:bodyPr>
          <a:lstStyle/>
          <a:p>
            <a:pPr fontAlgn="auto">
              <a:spcBef>
                <a:spcPts val="0"/>
              </a:spcBef>
              <a:spcAft>
                <a:spcPts val="0"/>
              </a:spcAft>
              <a:defRPr/>
            </a:pPr>
            <a:r>
              <a:rPr lang="en-US" sz="2000" b="1" dirty="0">
                <a:solidFill>
                  <a:schemeClr val="tx1">
                    <a:lumMod val="85000"/>
                    <a:lumOff val="15000"/>
                  </a:schemeClr>
                </a:solidFill>
                <a:latin typeface="+mn-lt"/>
              </a:rPr>
              <a:t>Ontologies in Medicine and Biomedicine</a:t>
            </a:r>
            <a:endParaRPr lang="el-GR" sz="2000" b="1" dirty="0">
              <a:solidFill>
                <a:schemeClr val="tx1">
                  <a:lumMod val="85000"/>
                  <a:lumOff val="15000"/>
                </a:schemeClr>
              </a:solidFill>
              <a:latin typeface="+mn-lt"/>
            </a:endParaRPr>
          </a:p>
        </p:txBody>
      </p:sp>
      <p:sp>
        <p:nvSpPr>
          <p:cNvPr id="3" name="Rectangle 2">
            <a:extLst>
              <a:ext uri="{FF2B5EF4-FFF2-40B4-BE49-F238E27FC236}">
                <a16:creationId xmlns:a16="http://schemas.microsoft.com/office/drawing/2014/main" id="{0F3E2541-3874-424D-ED4E-FEC8DF5A1758}"/>
              </a:ext>
            </a:extLst>
          </p:cNvPr>
          <p:cNvSpPr/>
          <p:nvPr/>
        </p:nvSpPr>
        <p:spPr>
          <a:xfrm>
            <a:off x="2083443" y="3530278"/>
            <a:ext cx="1493134" cy="40511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What is UMLS?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42B804-A1D1-1398-F1A1-3085C7DC4B05}"/>
              </a:ext>
            </a:extLst>
          </p:cNvPr>
          <p:cNvGraphicFramePr>
            <a:graphicFrameLocks noGrp="1"/>
          </p:cNvGraphicFramePr>
          <p:nvPr>
            <p:ph idx="1"/>
            <p:extLst>
              <p:ext uri="{D42A27DB-BD31-4B8C-83A1-F6EECF244321}">
                <p14:modId xmlns:p14="http://schemas.microsoft.com/office/powerpoint/2010/main" val="1191823429"/>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 TextBox"/>
          <p:cNvSpPr txBox="1">
            <a:spLocks noChangeArrowheads="1"/>
          </p:cNvSpPr>
          <p:nvPr/>
        </p:nvSpPr>
        <p:spPr bwMode="auto">
          <a:xfrm>
            <a:off x="7696200" y="228600"/>
            <a:ext cx="1315745" cy="400110"/>
          </a:xfrm>
          <a:prstGeom prst="rect">
            <a:avLst/>
          </a:prstGeom>
          <a:noFill/>
          <a:ln w="9525">
            <a:noFill/>
            <a:miter lim="800000"/>
            <a:headEnd/>
            <a:tailEnd/>
          </a:ln>
        </p:spPr>
        <p:txBody>
          <a:bodyPr wrap="non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Definitions</a:t>
            </a:r>
          </a:p>
        </p:txBody>
      </p:sp>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1203" name="TextBox 6">
            <a:extLst>
              <a:ext uri="{FF2B5EF4-FFF2-40B4-BE49-F238E27FC236}">
                <a16:creationId xmlns:a16="http://schemas.microsoft.com/office/drawing/2014/main" id="{CE048371-6DAB-89A9-AA90-5D958C6359BE}"/>
              </a:ext>
            </a:extLst>
          </p:cNvPr>
          <p:cNvGraphicFramePr/>
          <p:nvPr>
            <p:extLst>
              <p:ext uri="{D42A27DB-BD31-4B8C-83A1-F6EECF244321}">
                <p14:modId xmlns:p14="http://schemas.microsoft.com/office/powerpoint/2010/main" val="1431127591"/>
              </p:ext>
            </p:extLst>
          </p:nvPr>
        </p:nvGraphicFramePr>
        <p:xfrm>
          <a:off x="225911" y="1270009"/>
          <a:ext cx="8563087" cy="505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Key Components of UMLS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1600"/>
              <a:t>1. Metathesaurus:</a:t>
            </a:r>
          </a:p>
          <a:p>
            <a:r>
              <a:rPr lang="en-US" sz="1600"/>
              <a:t>   - Comprehensive database of biomedical concepts, terms, and relationships.</a:t>
            </a:r>
          </a:p>
          <a:p>
            <a:r>
              <a:rPr lang="en-US" sz="1600"/>
              <a:t>   - Contains over 2.5 million concepts and 14 million terms.</a:t>
            </a:r>
          </a:p>
          <a:p>
            <a:r>
              <a:rPr lang="en-US" sz="1600"/>
              <a:t>2. Semantic Network:</a:t>
            </a:r>
          </a:p>
          <a:p>
            <a:r>
              <a:rPr lang="en-US" sz="1600"/>
              <a:t>   - Defines relationships between biomedical concepts.</a:t>
            </a:r>
          </a:p>
          <a:p>
            <a:r>
              <a:rPr lang="en-US" sz="1600"/>
              <a:t>   - Examples of relationships: 'causes', 'treats', 'is a'.</a:t>
            </a:r>
          </a:p>
          <a:p>
            <a:r>
              <a:rPr lang="en-US" sz="1600"/>
              <a:t>3. Specialist Lexicon:</a:t>
            </a:r>
          </a:p>
          <a:p>
            <a:r>
              <a:rPr lang="en-US" sz="1600"/>
              <a:t>   - Large resource for clinical language processing.</a:t>
            </a:r>
          </a:p>
          <a:p>
            <a:r>
              <a:rPr lang="en-US" sz="1600"/>
              <a:t>   - Supports natural language processing (NLP) applications.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How UMLS Works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2100"/>
              <a:t>• Integrates diverse vocabularies like ICD-10, SNOMED CT, and MeSH.</a:t>
            </a:r>
          </a:p>
          <a:p>
            <a:r>
              <a:rPr lang="en-US" sz="2100"/>
              <a:t>• Links medical terms across different coding systems into a unified structure.</a:t>
            </a:r>
          </a:p>
          <a:p>
            <a:r>
              <a:rPr lang="en-US" sz="2100"/>
              <a:t>• Improves data exchange, searching, and analysis.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Applications of UMLS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2100"/>
              <a:t>• Clinical Decision Support: Assists healthcare professionals in decision-making.</a:t>
            </a:r>
          </a:p>
          <a:p>
            <a:r>
              <a:rPr lang="en-US" sz="2100"/>
              <a:t>• Data Standardization: Ensures consistency in electronic health records (EHR).</a:t>
            </a:r>
          </a:p>
          <a:p>
            <a:r>
              <a:rPr lang="en-US" sz="2100"/>
              <a:t>• Research: Provides a framework to categorize biomedical knowledge for research.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cstate="print"/>
          <a:srcRect l="22656" t="30000" r="25000" b="28667"/>
          <a:stretch>
            <a:fillRect/>
          </a:stretch>
        </p:blipFill>
        <p:spPr bwMode="auto">
          <a:xfrm>
            <a:off x="685800" y="838200"/>
            <a:ext cx="8069263" cy="3733800"/>
          </a:xfrm>
          <a:prstGeom prst="rect">
            <a:avLst/>
          </a:prstGeom>
          <a:noFill/>
          <a:ln w="9525">
            <a:noFill/>
            <a:miter lim="800000"/>
            <a:headEnd/>
            <a:tailEnd/>
          </a:ln>
        </p:spPr>
      </p:pic>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7753837" y="152400"/>
            <a:ext cx="1194045" cy="400110"/>
          </a:xfrm>
          <a:prstGeom prst="rect">
            <a:avLst/>
          </a:prstGeom>
          <a:noFill/>
        </p:spPr>
        <p:txBody>
          <a:bodyPr wrap="none">
            <a:spAutoFit/>
          </a:bodyPr>
          <a:lstStyle/>
          <a:p>
            <a:pPr fontAlgn="auto">
              <a:spcBef>
                <a:spcPts val="0"/>
              </a:spcBef>
              <a:spcAft>
                <a:spcPts val="0"/>
              </a:spcAft>
              <a:defRPr/>
            </a:pPr>
            <a:r>
              <a:rPr lang="en-US" sz="2000" b="1" dirty="0">
                <a:solidFill>
                  <a:schemeClr val="tx1">
                    <a:lumMod val="85000"/>
                    <a:lumOff val="15000"/>
                  </a:schemeClr>
                </a:solidFill>
              </a:rPr>
              <a:t>Example</a:t>
            </a:r>
            <a:endParaRPr lang="el-GR" sz="2000" b="1" dirty="0">
              <a:solidFill>
                <a:schemeClr val="tx1">
                  <a:lumMod val="85000"/>
                  <a:lumOff val="15000"/>
                </a:schemeClr>
              </a:solidFill>
              <a:latin typeface="+mn-lt"/>
            </a:endParaRPr>
          </a:p>
        </p:txBody>
      </p:sp>
      <p:pic>
        <p:nvPicPr>
          <p:cNvPr id="79876" name="Picture 3"/>
          <p:cNvPicPr>
            <a:picLocks noChangeAspect="1" noChangeArrowheads="1"/>
          </p:cNvPicPr>
          <p:nvPr/>
        </p:nvPicPr>
        <p:blipFill>
          <a:blip r:embed="rId3" cstate="print"/>
          <a:srcRect l="17188" t="27333" r="15625" b="47334"/>
          <a:stretch>
            <a:fillRect/>
          </a:stretch>
        </p:blipFill>
        <p:spPr bwMode="auto">
          <a:xfrm>
            <a:off x="946150" y="4648200"/>
            <a:ext cx="7588250" cy="1676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08B9B5-D0E3-E8E5-FB12-DC15125BC42F}"/>
              </a:ext>
            </a:extLst>
          </p:cNvPr>
          <p:cNvSpPr txBox="1"/>
          <p:nvPr/>
        </p:nvSpPr>
        <p:spPr>
          <a:xfrm>
            <a:off x="1360025" y="1221940"/>
            <a:ext cx="6742253" cy="3945696"/>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Examples of Bio‑Ontologies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200000"/>
              </a:lnSpc>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Gene Ontology (GO): Functions, processes, components </a:t>
            </a:r>
          </a:p>
          <a:p>
            <a:pPr marL="342900" indent="-342900">
              <a:lnSpc>
                <a:spcPct val="200000"/>
              </a:lnSpc>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Human Disease Ontology (DOID)</a:t>
            </a:r>
          </a:p>
          <a:p>
            <a:pPr marL="342900" indent="-342900">
              <a:lnSpc>
                <a:spcPct val="200000"/>
              </a:lnSpc>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Foundational Model of Anatomy (FMA)</a:t>
            </a:r>
          </a:p>
          <a:p>
            <a:pPr marL="342900" indent="-342900">
              <a:lnSpc>
                <a:spcPct val="200000"/>
              </a:lnSpc>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Vaccine Ontology (VO)</a:t>
            </a:r>
          </a:p>
          <a:p>
            <a:pPr marL="342900" indent="-342900">
              <a:lnSpc>
                <a:spcPct val="200000"/>
              </a:lnSpc>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Environment Ontology (</a:t>
            </a:r>
            <a:r>
              <a:rPr lang="en-US" sz="2000" dirty="0" err="1">
                <a:latin typeface="Calibri" panose="020F0502020204030204" pitchFamily="34" charset="0"/>
                <a:ea typeface="Calibri" panose="020F0502020204030204" pitchFamily="34" charset="0"/>
                <a:cs typeface="Calibri" panose="020F0502020204030204" pitchFamily="34" charset="0"/>
              </a:rPr>
              <a:t>EnvO</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3596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endParaRPr lang="el-GR"/>
          </a:p>
        </p:txBody>
      </p:sp>
      <p:sp>
        <p:nvSpPr>
          <p:cNvPr id="83970" name="Content Placeholder 2"/>
          <p:cNvSpPr>
            <a:spLocks noGrp="1"/>
          </p:cNvSpPr>
          <p:nvPr>
            <p:ph sz="half" idx="1"/>
          </p:nvPr>
        </p:nvSpPr>
        <p:spPr/>
        <p:txBody>
          <a:bodyPr/>
          <a:lstStyle/>
          <a:p>
            <a:pPr eaLnBrk="1" hangingPunct="1"/>
            <a:endParaRPr lang="el-GR"/>
          </a:p>
        </p:txBody>
      </p:sp>
      <p:pic>
        <p:nvPicPr>
          <p:cNvPr id="83971" name="Picture 2"/>
          <p:cNvPicPr>
            <a:picLocks noChangeAspect="1" noChangeArrowheads="1"/>
          </p:cNvPicPr>
          <p:nvPr/>
        </p:nvPicPr>
        <p:blipFill>
          <a:blip r:embed="rId2" cstate="print"/>
          <a:srcRect l="6767" t="9375" r="12030" b="7292"/>
          <a:stretch>
            <a:fillRect/>
          </a:stretch>
        </p:blipFill>
        <p:spPr bwMode="auto">
          <a:xfrm>
            <a:off x="0" y="0"/>
            <a:ext cx="9144000" cy="6858000"/>
          </a:xfrm>
          <a:prstGeom prst="rect">
            <a:avLst/>
          </a:prstGeom>
          <a:noFill/>
          <a:ln w="9525">
            <a:noFill/>
            <a:miter lim="800000"/>
            <a:headEnd/>
            <a:tailEnd/>
          </a:ln>
        </p:spPr>
      </p:pic>
      <p:sp>
        <p:nvSpPr>
          <p:cNvPr id="83972" name="Rectangle 7"/>
          <p:cNvSpPr>
            <a:spLocks noChangeArrowheads="1"/>
          </p:cNvSpPr>
          <p:nvPr/>
        </p:nvSpPr>
        <p:spPr bwMode="auto">
          <a:xfrm>
            <a:off x="0" y="84138"/>
            <a:ext cx="9144000" cy="677862"/>
          </a:xfrm>
          <a:prstGeom prst="rect">
            <a:avLst/>
          </a:prstGeom>
          <a:solidFill>
            <a:srgbClr val="002060"/>
          </a:solidFill>
          <a:ln w="9525">
            <a:noFill/>
            <a:miter lim="800000"/>
            <a:headEnd/>
            <a:tailEnd/>
          </a:ln>
        </p:spPr>
        <p:txBody>
          <a:bodyPr>
            <a:spAutoFit/>
          </a:bodyPr>
          <a:lstStyle/>
          <a:p>
            <a:pPr algn="ctr"/>
            <a:r>
              <a:rPr lang="en-US" sz="3200">
                <a:solidFill>
                  <a:srgbClr val="FFFF00"/>
                </a:solidFill>
                <a:cs typeface="Arial" charset="0"/>
              </a:rPr>
              <a:t>By far the most successful: GO (Gene Ontology)</a:t>
            </a:r>
          </a:p>
          <a:p>
            <a:pPr algn="ctr"/>
            <a:endParaRPr lang="en-US" sz="600">
              <a:solidFill>
                <a:srgbClr val="FFFF00"/>
              </a:solidFill>
              <a:cs typeface="Arial" charset="0"/>
            </a:endParaRPr>
          </a:p>
        </p:txBody>
      </p:sp>
      <p:sp>
        <p:nvSpPr>
          <p:cNvPr id="83973"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B1A128-F030-4E7A-BCCD-7AFB0A09E2CE}" type="slidenum">
              <a:rPr lang="en-US" smtClean="0">
                <a:solidFill>
                  <a:srgbClr val="B4B1A0"/>
                </a:solidFill>
              </a:rPr>
              <a:pPr fontAlgn="base">
                <a:spcBef>
                  <a:spcPct val="0"/>
                </a:spcBef>
                <a:spcAft>
                  <a:spcPct val="0"/>
                </a:spcAft>
              </a:pPr>
              <a:t>35</a:t>
            </a:fld>
            <a:endParaRPr lang="en-US">
              <a:solidFill>
                <a:srgbClr val="B4B1A0"/>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FFFF55-6615-2D98-D3DC-06272D93F4FC}"/>
              </a:ext>
            </a:extLst>
          </p:cNvPr>
          <p:cNvSpPr txBox="1"/>
          <p:nvPr/>
        </p:nvSpPr>
        <p:spPr>
          <a:xfrm>
            <a:off x="1811437" y="575460"/>
            <a:ext cx="5827853" cy="3831177"/>
          </a:xfrm>
          <a:prstGeom prst="rect">
            <a:avLst/>
          </a:prstGeom>
          <a:noFill/>
        </p:spPr>
        <p:txBody>
          <a:bodyPr wrap="square">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The Gene Ontology (GO)</a:t>
            </a:r>
          </a:p>
          <a:p>
            <a:pPr marL="285750" indent="-28575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Supports gene annotations in genomics research</a:t>
            </a:r>
          </a:p>
          <a:p>
            <a:pPr marL="285750" indent="-28575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Provides controlled vocabulary for:</a:t>
            </a:r>
          </a:p>
          <a:p>
            <a:pPr marL="971550" indent="-50800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Biological process</a:t>
            </a:r>
          </a:p>
          <a:p>
            <a:pPr marL="971550" indent="-50800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Molecular function</a:t>
            </a:r>
          </a:p>
          <a:p>
            <a:pPr marL="971550" indent="-50800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Cellular component</a:t>
            </a:r>
          </a:p>
          <a:p>
            <a:pPr marL="285750" indent="-285750">
              <a:lnSpc>
                <a:spcPct val="2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Enables consistent annotation across species.</a:t>
            </a:r>
          </a:p>
        </p:txBody>
      </p:sp>
      <p:sp>
        <p:nvSpPr>
          <p:cNvPr id="7" name="TextBox 6">
            <a:extLst>
              <a:ext uri="{FF2B5EF4-FFF2-40B4-BE49-F238E27FC236}">
                <a16:creationId xmlns:a16="http://schemas.microsoft.com/office/drawing/2014/main" id="{28E53403-1955-844E-688D-03DBDE368CD1}"/>
              </a:ext>
            </a:extLst>
          </p:cNvPr>
          <p:cNvSpPr txBox="1"/>
          <p:nvPr/>
        </p:nvSpPr>
        <p:spPr>
          <a:xfrm>
            <a:off x="439838" y="4829949"/>
            <a:ext cx="8090704" cy="1200329"/>
          </a:xfrm>
          <a:prstGeom prst="rect">
            <a:avLst/>
          </a:prstGeom>
          <a:noFill/>
        </p:spPr>
        <p:txBody>
          <a:bodyPr wrap="square">
            <a:spAutoFit/>
          </a:bodyPr>
          <a:lstStyle/>
          <a:p>
            <a:r>
              <a:rPr lang="en-US" dirty="0"/>
              <a:t>Constructed in 1998 by researchers studying the genome of three model organisms: Drosophila melanogaster (fruit fly), Mus musculus (mouse), and</a:t>
            </a:r>
          </a:p>
          <a:p>
            <a:r>
              <a:rPr lang="en-US" dirty="0"/>
              <a:t>Saccharomyces cerevisiae (brewers’ or bakers' yeast) developed its own flat-file (GO-)format</a:t>
            </a:r>
          </a:p>
        </p:txBody>
      </p:sp>
    </p:spTree>
    <p:extLst>
      <p:ext uri="{BB962C8B-B14F-4D97-AF65-F5344CB8AC3E}">
        <p14:creationId xmlns:p14="http://schemas.microsoft.com/office/powerpoint/2010/main" val="31378148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p:cNvSpPr>
            <a:spLocks noGrp="1"/>
          </p:cNvSpPr>
          <p:nvPr>
            <p:ph type="sldNum" sz="quarter" idx="10"/>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360474F3-D103-4DC2-9ED4-D820CB469700}" type="slidenum">
              <a:rPr lang="en-US">
                <a:solidFill>
                  <a:srgbClr val="000000"/>
                </a:solidFill>
              </a:rPr>
              <a:pPr/>
              <a:t>37</a:t>
            </a:fld>
            <a:endParaRPr lang="en-US">
              <a:solidFill>
                <a:srgbClr val="000000"/>
              </a:solidFill>
            </a:endParaRPr>
          </a:p>
        </p:txBody>
      </p:sp>
      <p:pic>
        <p:nvPicPr>
          <p:cNvPr id="92162" name="Picture 2" descr="cluster"/>
          <p:cNvPicPr>
            <a:picLocks noChangeAspect="1" noChangeArrowheads="1"/>
          </p:cNvPicPr>
          <p:nvPr/>
        </p:nvPicPr>
        <p:blipFill>
          <a:blip r:embed="rId3" cstate="print"/>
          <a:srcRect t="19746" r="11305" b="2174"/>
          <a:stretch>
            <a:fillRect/>
          </a:stretch>
        </p:blipFill>
        <p:spPr bwMode="auto">
          <a:xfrm>
            <a:off x="1295400" y="830263"/>
            <a:ext cx="8991600" cy="6007100"/>
          </a:xfrm>
          <a:prstGeom prst="rect">
            <a:avLst/>
          </a:prstGeom>
          <a:noFill/>
          <a:ln w="9525">
            <a:noFill/>
            <a:miter lim="800000"/>
            <a:headEnd/>
            <a:tailEnd/>
          </a:ln>
        </p:spPr>
      </p:pic>
      <p:sp>
        <p:nvSpPr>
          <p:cNvPr id="92163" name="Rectangle 3"/>
          <p:cNvSpPr>
            <a:spLocks noChangeArrowheads="1"/>
          </p:cNvSpPr>
          <p:nvPr/>
        </p:nvSpPr>
        <p:spPr bwMode="auto">
          <a:xfrm>
            <a:off x="0" y="6019800"/>
            <a:ext cx="1295400" cy="838200"/>
          </a:xfrm>
          <a:prstGeom prst="rect">
            <a:avLst/>
          </a:prstGeom>
          <a:solidFill>
            <a:schemeClr val="bg1"/>
          </a:solidFill>
          <a:ln w="9525">
            <a:noFill/>
            <a:miter lim="800000"/>
            <a:headEnd/>
            <a:tailEnd/>
          </a:ln>
        </p:spPr>
        <p:txBody>
          <a:bodyPr wrap="none" anchor="ctr"/>
          <a:lstStyle/>
          <a:p>
            <a:pPr eaLnBrk="0" hangingPunct="0"/>
            <a:endParaRPr lang="el-GR">
              <a:solidFill>
                <a:srgbClr val="000000"/>
              </a:solidFill>
            </a:endParaRPr>
          </a:p>
        </p:txBody>
      </p:sp>
      <p:sp>
        <p:nvSpPr>
          <p:cNvPr id="92164" name="Rectangle 5"/>
          <p:cNvSpPr>
            <a:spLocks noChangeArrowheads="1"/>
          </p:cNvSpPr>
          <p:nvPr/>
        </p:nvSpPr>
        <p:spPr bwMode="auto">
          <a:xfrm>
            <a:off x="152400" y="2133600"/>
            <a:ext cx="50292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3200" b="1">
                <a:solidFill>
                  <a:srgbClr val="000000"/>
                </a:solidFill>
              </a:rPr>
              <a:t>what cellular component?</a:t>
            </a:r>
          </a:p>
        </p:txBody>
      </p:sp>
      <p:sp>
        <p:nvSpPr>
          <p:cNvPr id="92165" name="Rectangle 6"/>
          <p:cNvSpPr>
            <a:spLocks noChangeArrowheads="1"/>
          </p:cNvSpPr>
          <p:nvPr/>
        </p:nvSpPr>
        <p:spPr bwMode="auto">
          <a:xfrm>
            <a:off x="152400" y="3213100"/>
            <a:ext cx="5029200" cy="8255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3200" b="1">
                <a:solidFill>
                  <a:srgbClr val="000000"/>
                </a:solidFill>
              </a:rPr>
              <a:t>what molecular function?</a:t>
            </a:r>
          </a:p>
        </p:txBody>
      </p:sp>
      <p:sp>
        <p:nvSpPr>
          <p:cNvPr id="92166" name="Rectangle 7"/>
          <p:cNvSpPr>
            <a:spLocks noChangeArrowheads="1"/>
          </p:cNvSpPr>
          <p:nvPr/>
        </p:nvSpPr>
        <p:spPr bwMode="auto">
          <a:xfrm>
            <a:off x="152400" y="4229100"/>
            <a:ext cx="502920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3200" b="1">
                <a:solidFill>
                  <a:srgbClr val="000000"/>
                </a:solidFill>
              </a:rPr>
              <a:t>what biological process?</a:t>
            </a:r>
          </a:p>
        </p:txBody>
      </p:sp>
      <p:sp>
        <p:nvSpPr>
          <p:cNvPr id="92167" name="Title 1"/>
          <p:cNvSpPr>
            <a:spLocks noGrp="1"/>
          </p:cNvSpPr>
          <p:nvPr>
            <p:ph type="title"/>
          </p:nvPr>
        </p:nvSpPr>
        <p:spPr>
          <a:xfrm>
            <a:off x="0" y="-76200"/>
            <a:ext cx="10287000" cy="914400"/>
          </a:xfrm>
          <a:solidFill>
            <a:schemeClr val="accent2"/>
          </a:solidFill>
        </p:spPr>
        <p:txBody>
          <a:bodyPr/>
          <a:lstStyle/>
          <a:p>
            <a:pPr eaLnBrk="1" hangingPunct="1"/>
            <a:r>
              <a:rPr lang="en-US" sz="4000"/>
              <a:t>three types of data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1295400" y="762000"/>
            <a:ext cx="1066800" cy="228600"/>
          </a:xfrm>
          <a:prstGeom prst="rect">
            <a:avLst/>
          </a:prstGeom>
          <a:solidFill>
            <a:srgbClr val="FFFFFF"/>
          </a:solidFill>
          <a:ln w="9525">
            <a:noFill/>
            <a:miter lim="800000"/>
            <a:headEnd/>
            <a:tailEnd/>
          </a:ln>
        </p:spPr>
        <p:txBody>
          <a:bodyPr wrap="none" anchor="ctr"/>
          <a:lstStyle/>
          <a:p>
            <a:pPr eaLnBrk="0" hangingPunct="0"/>
            <a:endParaRPr lang="el-GR">
              <a:solidFill>
                <a:srgbClr val="000000"/>
              </a:solidFill>
            </a:endParaRPr>
          </a:p>
        </p:txBody>
      </p:sp>
      <p:pic>
        <p:nvPicPr>
          <p:cNvPr id="84994" name="Picture 3"/>
          <p:cNvPicPr>
            <a:picLocks noChangeAspect="1" noChangeArrowheads="1"/>
          </p:cNvPicPr>
          <p:nvPr/>
        </p:nvPicPr>
        <p:blipFill>
          <a:blip r:embed="rId3" cstate="print"/>
          <a:srcRect/>
          <a:stretch>
            <a:fillRect/>
          </a:stretch>
        </p:blipFill>
        <p:spPr bwMode="auto">
          <a:xfrm>
            <a:off x="1447800" y="457200"/>
            <a:ext cx="6275388" cy="5999163"/>
          </a:xfrm>
          <a:prstGeom prst="rect">
            <a:avLst/>
          </a:prstGeom>
          <a:noFill/>
          <a:ln w="9525">
            <a:noFill/>
            <a:miter lim="800000"/>
            <a:headEnd/>
            <a:tailEnd/>
          </a:ln>
        </p:spPr>
      </p:pic>
      <p:sp>
        <p:nvSpPr>
          <p:cNvPr id="84995" name="Text Box 4"/>
          <p:cNvSpPr txBox="1">
            <a:spLocks noChangeArrowheads="1"/>
          </p:cNvSpPr>
          <p:nvPr/>
        </p:nvSpPr>
        <p:spPr bwMode="auto">
          <a:xfrm>
            <a:off x="7239000" y="228600"/>
            <a:ext cx="1528763" cy="304800"/>
          </a:xfrm>
          <a:prstGeom prst="rect">
            <a:avLst/>
          </a:prstGeom>
          <a:noFill/>
          <a:ln w="9525">
            <a:noFill/>
            <a:miter lim="800000"/>
            <a:headEnd/>
            <a:tailEnd/>
          </a:ln>
        </p:spPr>
        <p:txBody>
          <a:bodyPr wrap="none">
            <a:spAutoFit/>
          </a:bodyPr>
          <a:lstStyle/>
          <a:p>
            <a:pPr eaLnBrk="0" hangingPunct="0"/>
            <a:r>
              <a:rPr lang="en-US" sz="1400">
                <a:solidFill>
                  <a:srgbClr val="000000"/>
                </a:solidFill>
                <a:latin typeface="Times-Roman"/>
              </a:rPr>
              <a:t>Clark </a:t>
            </a:r>
            <a:r>
              <a:rPr lang="en-US" sz="1400" i="1">
                <a:solidFill>
                  <a:srgbClr val="000000"/>
                </a:solidFill>
                <a:latin typeface="Times-Roman"/>
              </a:rPr>
              <a:t>et al</a:t>
            </a:r>
            <a:r>
              <a:rPr lang="en-US" sz="1400">
                <a:solidFill>
                  <a:srgbClr val="000000"/>
                </a:solidFill>
                <a:latin typeface="Times-Roman"/>
              </a:rPr>
              <a:t>., 2005</a:t>
            </a:r>
          </a:p>
        </p:txBody>
      </p:sp>
      <p:sp>
        <p:nvSpPr>
          <p:cNvPr id="84996" name="Text Box 5"/>
          <p:cNvSpPr txBox="1">
            <a:spLocks noChangeArrowheads="1"/>
          </p:cNvSpPr>
          <p:nvPr/>
        </p:nvSpPr>
        <p:spPr bwMode="auto">
          <a:xfrm>
            <a:off x="7315200" y="2895600"/>
            <a:ext cx="747713" cy="304800"/>
          </a:xfrm>
          <a:prstGeom prst="rect">
            <a:avLst/>
          </a:prstGeom>
          <a:noFill/>
          <a:ln w="9525">
            <a:noFill/>
            <a:miter lim="800000"/>
            <a:headEnd/>
            <a:tailEnd/>
          </a:ln>
        </p:spPr>
        <p:txBody>
          <a:bodyPr wrap="none">
            <a:spAutoFit/>
          </a:bodyPr>
          <a:lstStyle/>
          <a:p>
            <a:pPr eaLnBrk="0" hangingPunct="0"/>
            <a:r>
              <a:rPr lang="en-US" sz="1400">
                <a:solidFill>
                  <a:srgbClr val="000000"/>
                </a:solidFill>
                <a:latin typeface="Times New Roman" pitchFamily="18" charset="0"/>
              </a:rPr>
              <a:t>part_of</a:t>
            </a:r>
          </a:p>
        </p:txBody>
      </p:sp>
      <p:sp>
        <p:nvSpPr>
          <p:cNvPr id="84997" name="Text Box 6"/>
          <p:cNvSpPr txBox="1">
            <a:spLocks noChangeArrowheads="1"/>
          </p:cNvSpPr>
          <p:nvPr/>
        </p:nvSpPr>
        <p:spPr bwMode="auto">
          <a:xfrm>
            <a:off x="4724400" y="990600"/>
            <a:ext cx="481013" cy="304800"/>
          </a:xfrm>
          <a:prstGeom prst="rect">
            <a:avLst/>
          </a:prstGeom>
          <a:noFill/>
          <a:ln w="9525">
            <a:noFill/>
            <a:miter lim="800000"/>
            <a:headEnd/>
            <a:tailEnd/>
          </a:ln>
        </p:spPr>
        <p:txBody>
          <a:bodyPr wrap="none">
            <a:spAutoFit/>
          </a:bodyPr>
          <a:lstStyle/>
          <a:p>
            <a:pPr eaLnBrk="0" hangingPunct="0"/>
            <a:r>
              <a:rPr lang="en-US" sz="1400">
                <a:solidFill>
                  <a:srgbClr val="000000"/>
                </a:solidFill>
                <a:latin typeface="Times New Roman" pitchFamily="18" charset="0"/>
              </a:rPr>
              <a:t>is_a</a:t>
            </a:r>
          </a:p>
        </p:txBody>
      </p:sp>
      <p:sp>
        <p:nvSpPr>
          <p:cNvPr id="84998" name="Slide Number Placeholder 6"/>
          <p:cNvSpPr>
            <a:spLocks noGrp="1"/>
          </p:cNvSpPr>
          <p:nvPr>
            <p:ph type="sldNum" sz="quarter" idx="12"/>
          </p:nvPr>
        </p:nvSpPr>
        <p:spPr bwMode="auto">
          <a:xfrm>
            <a:off x="457200" y="6356350"/>
            <a:ext cx="2133600" cy="365125"/>
          </a:xfrm>
          <a:noFill/>
          <a:ln>
            <a:miter lim="800000"/>
            <a:headEnd/>
            <a:tailEnd/>
          </a:ln>
        </p:spPr>
        <p:txBody>
          <a:bodyPr wrap="square" numCol="1" anchor="t" anchorCtr="0" compatLnSpc="1">
            <a:prstTxWarp prst="textNoShape">
              <a:avLst/>
            </a:prstTxWarp>
          </a:bodyPr>
          <a:lstStyle/>
          <a:p>
            <a:pPr lvl="2"/>
            <a:fld id="{E5B662A0-8379-4F55-9B7D-3368C93EE030}" type="slidenum">
              <a:rPr lang="en-US">
                <a:solidFill>
                  <a:srgbClr val="000000"/>
                </a:solidFill>
                <a:latin typeface="Calibri" pitchFamily="34" charset="0"/>
              </a:rPr>
              <a:pPr lvl="2"/>
              <a:t>38</a:t>
            </a:fld>
            <a:endParaRPr lang="en-US">
              <a:solidFill>
                <a:srgbClr val="000000"/>
              </a:solidFill>
              <a:latin typeface="Calibri"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l-GR"/>
          </a:p>
        </p:txBody>
      </p:sp>
      <p:sp>
        <p:nvSpPr>
          <p:cNvPr id="87042" name="Text Placeholder 2"/>
          <p:cNvSpPr>
            <a:spLocks noGrp="1"/>
          </p:cNvSpPr>
          <p:nvPr>
            <p:ph type="body" sz="half" idx="1"/>
          </p:nvPr>
        </p:nvSpPr>
        <p:spPr/>
        <p:txBody>
          <a:bodyPr/>
          <a:lstStyle/>
          <a:p>
            <a:endParaRPr lang="el-GR"/>
          </a:p>
        </p:txBody>
      </p:sp>
      <p:sp>
        <p:nvSpPr>
          <p:cNvPr id="87043" name="Slide Number Placeholder 3"/>
          <p:cNvSpPr>
            <a:spLocks noGrp="1"/>
          </p:cNvSpPr>
          <p:nvPr>
            <p:ph type="sldNum" sz="quarter" idx="10"/>
          </p:nvPr>
        </p:nvSpPr>
        <p:spPr bwMode="auto">
          <a:noFill/>
          <a:ln>
            <a:miter lim="800000"/>
            <a:headEnd/>
            <a:tailEnd/>
          </a:ln>
        </p:spPr>
        <p:txBody>
          <a:bodyPr wrap="square" numCol="1" anchor="t" anchorCtr="0" compatLnSpc="1">
            <a:prstTxWarp prst="textNoShape">
              <a:avLst/>
            </a:prstTxWarp>
          </a:bodyPr>
          <a:lstStyle/>
          <a:p>
            <a:pPr lvl="2" fontAlgn="base">
              <a:spcBef>
                <a:spcPct val="0"/>
              </a:spcBef>
              <a:spcAft>
                <a:spcPct val="0"/>
              </a:spcAft>
            </a:pPr>
            <a:fld id="{1D6A9348-0191-46E4-9DC3-20299867F566}" type="slidenum">
              <a:rPr lang="en-US" smtClean="0">
                <a:solidFill>
                  <a:srgbClr val="000000"/>
                </a:solidFill>
              </a:rPr>
              <a:pPr lvl="2" fontAlgn="base">
                <a:spcBef>
                  <a:spcPct val="0"/>
                </a:spcBef>
                <a:spcAft>
                  <a:spcPct val="0"/>
                </a:spcAft>
              </a:pPr>
              <a:t>39</a:t>
            </a:fld>
            <a:endParaRPr lang="en-US">
              <a:solidFill>
                <a:srgbClr val="000000"/>
              </a:solidFill>
            </a:endParaRPr>
          </a:p>
        </p:txBody>
      </p:sp>
      <p:pic>
        <p:nvPicPr>
          <p:cNvPr id="87044" name="Picture 2" descr="&#10;Picture 1.pdf                                                  00089747catfish                        00000000:"/>
          <p:cNvPicPr>
            <a:picLocks noChangeAspect="1" noChangeArrowheads="1"/>
          </p:cNvPicPr>
          <p:nvPr/>
        </p:nvPicPr>
        <p:blipFill>
          <a:blip r:embed="rId2" cstate="print"/>
          <a:srcRect/>
          <a:stretch>
            <a:fillRect/>
          </a:stretch>
        </p:blipFill>
        <p:spPr bwMode="auto">
          <a:xfrm>
            <a:off x="0" y="685800"/>
            <a:ext cx="9144000" cy="5791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14400" y="1929598"/>
            <a:ext cx="7467600" cy="3416320"/>
          </a:xfrm>
          <a:prstGeom prst="rect">
            <a:avLst/>
          </a:prstGeom>
          <a:noFill/>
          <a:ln w="9525">
            <a:noFill/>
            <a:miter lim="800000"/>
            <a:headEnd/>
            <a:tailEnd/>
          </a:ln>
          <a:effectLst/>
        </p:spPr>
        <p:txBody>
          <a:bodyPr anchor="ctr">
            <a:spAutoFit/>
          </a:bodyPr>
          <a:lstStyle/>
          <a:p>
            <a:pPr>
              <a:lnSpc>
                <a:spcPct val="150000"/>
              </a:lnSpc>
              <a:buNone/>
            </a:pPr>
            <a:r>
              <a:rPr lang="en-US" sz="1600" dirty="0"/>
              <a:t>In computer science, the term </a:t>
            </a:r>
            <a:r>
              <a:rPr lang="en-US" sz="1600" b="1" dirty="0"/>
              <a:t>ontology</a:t>
            </a:r>
            <a:r>
              <a:rPr lang="en-US" sz="1600" dirty="0"/>
              <a:t> refers to the outcome of an effort to model, in an exhaustive, meticulous, and unambiguous way, the conceptual schema of a specific domain. </a:t>
            </a:r>
          </a:p>
          <a:p>
            <a:pPr>
              <a:lnSpc>
                <a:spcPct val="150000"/>
              </a:lnSpc>
              <a:buNone/>
            </a:pPr>
            <a:endParaRPr lang="en-US" sz="1600" dirty="0"/>
          </a:p>
          <a:p>
            <a:pPr>
              <a:lnSpc>
                <a:spcPct val="150000"/>
              </a:lnSpc>
              <a:buNone/>
            </a:pPr>
            <a:r>
              <a:rPr lang="en-US" sz="1600" dirty="0"/>
              <a:t>An ontology is typically a hierarchical data structure that includes all the entities relevant to the domain it refers to, the relationships between them, as well as all the rules that govern their interactions within the domain.</a:t>
            </a:r>
            <a:endParaRPr lang="el-GR" sz="1600" dirty="0"/>
          </a:p>
          <a:p>
            <a:pPr>
              <a:buNone/>
            </a:pPr>
            <a:endParaRPr lang="el-GR" sz="1600" dirty="0"/>
          </a:p>
          <a:p>
            <a:pPr>
              <a:buNone/>
            </a:pPr>
            <a:endParaRPr lang="el-GR" sz="1600" dirty="0"/>
          </a:p>
          <a:p>
            <a:pPr>
              <a:buNone/>
            </a:pPr>
            <a:endParaRPr lang="en-US" sz="1600" dirty="0"/>
          </a:p>
        </p:txBody>
      </p:sp>
      <p:sp>
        <p:nvSpPr>
          <p:cNvPr id="52226" name="4 - TextBox"/>
          <p:cNvSpPr txBox="1">
            <a:spLocks noChangeArrowheads="1"/>
          </p:cNvSpPr>
          <p:nvPr/>
        </p:nvSpPr>
        <p:spPr bwMode="auto">
          <a:xfrm>
            <a:off x="7462520" y="228600"/>
            <a:ext cx="1673600" cy="400110"/>
          </a:xfrm>
          <a:prstGeom prst="rect">
            <a:avLst/>
          </a:prstGeom>
          <a:noFill/>
          <a:ln w="9525">
            <a:noFill/>
            <a:miter lim="800000"/>
            <a:headEnd/>
            <a:tailEnd/>
          </a:ln>
        </p:spPr>
        <p:txBody>
          <a:bodyPr wrap="none">
            <a:spAutoFit/>
          </a:bodyPr>
          <a:lstStyle/>
          <a:p>
            <a:r>
              <a:rPr lang="en-US" sz="2000" b="1" dirty="0">
                <a:solidFill>
                  <a:srgbClr val="333333"/>
                </a:solidFill>
                <a:latin typeface="Calibri" pitchFamily="34" charset="0"/>
              </a:rPr>
              <a:t>The definition</a:t>
            </a:r>
          </a:p>
        </p:txBody>
      </p:sp>
      <p:cxnSp>
        <p:nvCxnSpPr>
          <p:cNvPr id="6" name="5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title"/>
          </p:nvPr>
        </p:nvSpPr>
        <p:spPr>
          <a:xfrm>
            <a:off x="1600200" y="0"/>
            <a:ext cx="6248400" cy="838200"/>
          </a:xfrm>
        </p:spPr>
        <p:txBody>
          <a:bodyPr/>
          <a:lstStyle/>
          <a:p>
            <a:pPr algn="l" eaLnBrk="1" hangingPunct="1"/>
            <a:r>
              <a:rPr lang="en-US" sz="4000"/>
              <a:t>	The Gene Ontology</a:t>
            </a:r>
            <a:endParaRPr lang="en-US" sz="3200" i="1"/>
          </a:p>
        </p:txBody>
      </p:sp>
      <p:pic>
        <p:nvPicPr>
          <p:cNvPr id="88066" name="Picture 3" descr="cytokinesisDAGrels.jpg"/>
          <p:cNvPicPr>
            <a:picLocks noChangeAspect="1"/>
          </p:cNvPicPr>
          <p:nvPr/>
        </p:nvPicPr>
        <p:blipFill>
          <a:blip r:embed="rId3" cstate="print"/>
          <a:srcRect/>
          <a:stretch>
            <a:fillRect/>
          </a:stretch>
        </p:blipFill>
        <p:spPr bwMode="auto">
          <a:xfrm>
            <a:off x="1155700" y="0"/>
            <a:ext cx="6832600" cy="6858000"/>
          </a:xfrm>
          <a:prstGeom prst="rect">
            <a:avLst/>
          </a:prstGeom>
          <a:noFill/>
          <a:ln w="9525">
            <a:noFill/>
            <a:miter lim="800000"/>
            <a:headEnd/>
            <a:tailEnd/>
          </a:ln>
        </p:spPr>
      </p:pic>
      <p:sp>
        <p:nvSpPr>
          <p:cNvPr id="88067" name="Slide Number Placeholder 3"/>
          <p:cNvSpPr>
            <a:spLocks noGrp="1"/>
          </p:cNvSpPr>
          <p:nvPr>
            <p:ph type="sldNum" sz="quarter" idx="12"/>
          </p:nvPr>
        </p:nvSpPr>
        <p:spPr bwMode="auto">
          <a:xfrm>
            <a:off x="457200" y="6356350"/>
            <a:ext cx="2133600" cy="365125"/>
          </a:xfrm>
          <a:noFill/>
          <a:ln>
            <a:miter lim="800000"/>
            <a:headEnd/>
            <a:tailEnd/>
          </a:ln>
        </p:spPr>
        <p:txBody>
          <a:bodyPr wrap="square" numCol="1" anchor="t" anchorCtr="0" compatLnSpc="1">
            <a:prstTxWarp prst="textNoShape">
              <a:avLst/>
            </a:prstTxWarp>
          </a:bodyPr>
          <a:lstStyle/>
          <a:p>
            <a:pPr lvl="2"/>
            <a:fld id="{30336FAC-673C-4C02-B75E-4031A54F355B}" type="slidenum">
              <a:rPr lang="en-US">
                <a:solidFill>
                  <a:srgbClr val="000000"/>
                </a:solidFill>
                <a:latin typeface="Calibri" pitchFamily="34" charset="0"/>
              </a:rPr>
              <a:pPr lvl="2"/>
              <a:t>40</a:t>
            </a:fld>
            <a:endParaRPr lang="en-US">
              <a:solidFill>
                <a:srgbClr val="000000"/>
              </a:solidFill>
              <a:latin typeface="Calibri"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ell membrane process&#10;&#10;AI-generated content may be incorrect.">
            <a:extLst>
              <a:ext uri="{FF2B5EF4-FFF2-40B4-BE49-F238E27FC236}">
                <a16:creationId xmlns:a16="http://schemas.microsoft.com/office/drawing/2014/main" id="{EEE72E4F-2287-6FD2-CC76-67C4273BA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6593" y="124020"/>
            <a:ext cx="4152686" cy="6609960"/>
          </a:xfrm>
        </p:spPr>
      </p:pic>
    </p:spTree>
    <p:extLst>
      <p:ext uri="{BB962C8B-B14F-4D97-AF65-F5344CB8AC3E}">
        <p14:creationId xmlns:p14="http://schemas.microsoft.com/office/powerpoint/2010/main" val="317029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2"/>
          <p:cNvSpPr>
            <a:spLocks noGrp="1"/>
          </p:cNvSpPr>
          <p:nvPr>
            <p:ph type="body" sz="half" idx="1"/>
          </p:nvPr>
        </p:nvSpPr>
        <p:spPr>
          <a:xfrm>
            <a:off x="1066800" y="1600200"/>
            <a:ext cx="7467600" cy="4343400"/>
          </a:xfrm>
        </p:spPr>
        <p:txBody>
          <a:bodyPr>
            <a:normAutofit fontScale="92500" lnSpcReduction="10000"/>
          </a:bodyPr>
          <a:lstStyle/>
          <a:p>
            <a:pPr>
              <a:buFontTx/>
              <a:buNone/>
              <a:defRPr/>
            </a:pPr>
            <a:r>
              <a:rPr lang="en-US" sz="2400" b="1" dirty="0" err="1">
                <a:solidFill>
                  <a:schemeClr val="accent6">
                    <a:lumMod val="75000"/>
                  </a:schemeClr>
                </a:solidFill>
              </a:rPr>
              <a:t>WormBase</a:t>
            </a:r>
            <a:r>
              <a:rPr lang="en-US" sz="2400" b="1" dirty="0">
                <a:solidFill>
                  <a:schemeClr val="accent6">
                    <a:lumMod val="75000"/>
                  </a:schemeClr>
                </a:solidFill>
              </a:rPr>
              <a:t> </a:t>
            </a:r>
          </a:p>
          <a:p>
            <a:pPr>
              <a:buFontTx/>
              <a:buNone/>
              <a:defRPr/>
            </a:pPr>
            <a:r>
              <a:rPr lang="en-US" sz="2400" b="1" dirty="0" err="1">
                <a:solidFill>
                  <a:schemeClr val="accent6">
                    <a:lumMod val="75000"/>
                  </a:schemeClr>
                </a:solidFill>
              </a:rPr>
              <a:t>Gramene</a:t>
            </a:r>
            <a:endParaRPr lang="en-US" sz="2400" b="1" dirty="0">
              <a:solidFill>
                <a:schemeClr val="accent6">
                  <a:lumMod val="75000"/>
                </a:schemeClr>
              </a:solidFill>
            </a:endParaRPr>
          </a:p>
          <a:p>
            <a:pPr>
              <a:buFontTx/>
              <a:buNone/>
              <a:defRPr/>
            </a:pPr>
            <a:r>
              <a:rPr lang="en-US" sz="2400" b="1" dirty="0" err="1">
                <a:solidFill>
                  <a:schemeClr val="accent6">
                    <a:lumMod val="75000"/>
                  </a:schemeClr>
                </a:solidFill>
              </a:rPr>
              <a:t>FlyBase</a:t>
            </a:r>
            <a:r>
              <a:rPr lang="en-US" sz="2400" b="1" dirty="0">
                <a:solidFill>
                  <a:schemeClr val="accent6">
                    <a:lumMod val="75000"/>
                  </a:schemeClr>
                </a:solidFill>
              </a:rPr>
              <a:t> </a:t>
            </a:r>
          </a:p>
          <a:p>
            <a:pPr>
              <a:buFontTx/>
              <a:buNone/>
              <a:defRPr/>
            </a:pPr>
            <a:r>
              <a:rPr lang="en-US" sz="2400" b="1" dirty="0">
                <a:solidFill>
                  <a:schemeClr val="accent6">
                    <a:lumMod val="75000"/>
                  </a:schemeClr>
                </a:solidFill>
              </a:rPr>
              <a:t>Rat Genome Database</a:t>
            </a:r>
          </a:p>
          <a:p>
            <a:pPr>
              <a:buFontTx/>
              <a:buNone/>
              <a:defRPr/>
            </a:pPr>
            <a:r>
              <a:rPr lang="en-US" sz="2400" b="1" dirty="0" err="1">
                <a:solidFill>
                  <a:schemeClr val="accent6">
                    <a:lumMod val="75000"/>
                  </a:schemeClr>
                </a:solidFill>
              </a:rPr>
              <a:t>DictyBase</a:t>
            </a:r>
            <a:r>
              <a:rPr lang="en-US" sz="2400" b="1" dirty="0">
                <a:solidFill>
                  <a:schemeClr val="accent6">
                    <a:lumMod val="75000"/>
                  </a:schemeClr>
                </a:solidFill>
              </a:rPr>
              <a:t> </a:t>
            </a:r>
          </a:p>
          <a:p>
            <a:pPr>
              <a:buFontTx/>
              <a:buNone/>
              <a:defRPr/>
            </a:pPr>
            <a:r>
              <a:rPr lang="en-US" sz="2400" b="1" dirty="0">
                <a:solidFill>
                  <a:schemeClr val="accent6">
                    <a:lumMod val="75000"/>
                  </a:schemeClr>
                </a:solidFill>
              </a:rPr>
              <a:t>Mouse Genome Database </a:t>
            </a:r>
          </a:p>
          <a:p>
            <a:pPr>
              <a:buFontTx/>
              <a:buNone/>
              <a:defRPr/>
            </a:pPr>
            <a:r>
              <a:rPr lang="en-US" sz="2400" b="1" dirty="0">
                <a:solidFill>
                  <a:schemeClr val="accent6">
                    <a:lumMod val="75000"/>
                  </a:schemeClr>
                </a:solidFill>
              </a:rPr>
              <a:t>The Arabidopsis Information Resource</a:t>
            </a:r>
          </a:p>
          <a:p>
            <a:pPr>
              <a:buFontTx/>
              <a:buNone/>
              <a:defRPr/>
            </a:pPr>
            <a:r>
              <a:rPr lang="en-US" sz="2400" b="1" dirty="0">
                <a:solidFill>
                  <a:schemeClr val="accent6">
                    <a:lumMod val="75000"/>
                  </a:schemeClr>
                </a:solidFill>
              </a:rPr>
              <a:t>The </a:t>
            </a:r>
            <a:r>
              <a:rPr lang="en-US" sz="2400" b="1" dirty="0" err="1">
                <a:solidFill>
                  <a:schemeClr val="accent6">
                    <a:lumMod val="75000"/>
                  </a:schemeClr>
                </a:solidFill>
              </a:rPr>
              <a:t>Zebrafish</a:t>
            </a:r>
            <a:r>
              <a:rPr lang="en-US" sz="2400" b="1" dirty="0">
                <a:solidFill>
                  <a:schemeClr val="accent6">
                    <a:lumMod val="75000"/>
                  </a:schemeClr>
                </a:solidFill>
              </a:rPr>
              <a:t> Information Network</a:t>
            </a:r>
          </a:p>
          <a:p>
            <a:pPr>
              <a:buFontTx/>
              <a:buNone/>
              <a:defRPr/>
            </a:pPr>
            <a:r>
              <a:rPr lang="en-US" sz="2400" b="1" dirty="0">
                <a:solidFill>
                  <a:schemeClr val="accent6">
                    <a:lumMod val="75000"/>
                  </a:schemeClr>
                </a:solidFill>
              </a:rPr>
              <a:t>Berkeley Drosophila Genome Project</a:t>
            </a:r>
          </a:p>
          <a:p>
            <a:pPr>
              <a:buFontTx/>
              <a:buNone/>
              <a:defRPr/>
            </a:pPr>
            <a:r>
              <a:rPr lang="en-US" sz="2400" b="1" dirty="0" err="1">
                <a:solidFill>
                  <a:schemeClr val="accent6">
                    <a:lumMod val="75000"/>
                  </a:schemeClr>
                </a:solidFill>
              </a:rPr>
              <a:t>Saccharomyces</a:t>
            </a:r>
            <a:r>
              <a:rPr lang="en-US" sz="2400" b="1" dirty="0">
                <a:solidFill>
                  <a:schemeClr val="accent6">
                    <a:lumMod val="75000"/>
                  </a:schemeClr>
                </a:solidFill>
              </a:rPr>
              <a:t> Genome Database</a:t>
            </a:r>
          </a:p>
          <a:p>
            <a:pPr>
              <a:buFontTx/>
              <a:buNone/>
              <a:defRPr/>
            </a:pPr>
            <a:r>
              <a:rPr lang="en-US" sz="2400" b="1" dirty="0">
                <a:solidFill>
                  <a:schemeClr val="accent6">
                    <a:lumMod val="75000"/>
                  </a:schemeClr>
                </a:solidFill>
              </a:rPr>
              <a:t>...</a:t>
            </a:r>
          </a:p>
        </p:txBody>
      </p:sp>
      <p:sp>
        <p:nvSpPr>
          <p:cNvPr id="94210"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2" eaLnBrk="1" hangingPunct="1"/>
            <a:fld id="{B58DD4BC-25FA-4BF2-A438-1FF47CE61595}" type="slidenum">
              <a:rPr lang="en-US" smtClean="0"/>
              <a:pPr lvl="2" eaLnBrk="1" hangingPunct="1"/>
              <a:t>42</a:t>
            </a:fld>
            <a:endParaRPr lang="en-US"/>
          </a:p>
        </p:txBody>
      </p:sp>
      <p:cxnSp>
        <p:nvCxnSpPr>
          <p:cNvPr id="7" name="6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5611813" y="152400"/>
            <a:ext cx="3532187" cy="400050"/>
          </a:xfrm>
          <a:prstGeom prst="rect">
            <a:avLst/>
          </a:prstGeom>
          <a:noFill/>
        </p:spPr>
        <p:txBody>
          <a:bodyPr wrap="none">
            <a:spAutoFit/>
          </a:bodyPr>
          <a:lstStyle/>
          <a:p>
            <a:pPr fontAlgn="auto">
              <a:spcBef>
                <a:spcPts val="0"/>
              </a:spcBef>
              <a:spcAft>
                <a:spcPts val="0"/>
              </a:spcAft>
              <a:defRPr/>
            </a:pPr>
            <a:r>
              <a:rPr lang="en-US" sz="2000" b="1" dirty="0">
                <a:solidFill>
                  <a:schemeClr val="tx1">
                    <a:lumMod val="85000"/>
                    <a:lumOff val="15000"/>
                  </a:schemeClr>
                </a:solidFill>
                <a:latin typeface="+mn-lt"/>
              </a:rPr>
              <a:t>Gene Ontology Consortium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676400"/>
            <a:ext cx="8458200" cy="4343400"/>
          </a:xfrm>
        </p:spPr>
        <p:txBody>
          <a:bodyPr/>
          <a:lstStyle/>
          <a:p>
            <a:pPr marL="0" indent="0">
              <a:lnSpc>
                <a:spcPct val="150000"/>
              </a:lnSpc>
              <a:buFontTx/>
              <a:buNone/>
              <a:defRPr/>
            </a:pPr>
            <a:r>
              <a:rPr lang="en-US" sz="2000" b="1" dirty="0" err="1">
                <a:solidFill>
                  <a:schemeClr val="accent6">
                    <a:lumMod val="75000"/>
                  </a:schemeClr>
                </a:solidFill>
                <a:latin typeface="Calibri" pitchFamily="34" charset="0"/>
                <a:cs typeface="Calibri" pitchFamily="34" charset="0"/>
              </a:rPr>
              <a:t>Sjöblöm</a:t>
            </a:r>
            <a:r>
              <a:rPr lang="en-US" sz="2000" b="1" dirty="0">
                <a:solidFill>
                  <a:schemeClr val="accent6">
                    <a:lumMod val="75000"/>
                  </a:schemeClr>
                </a:solidFill>
                <a:latin typeface="Calibri" pitchFamily="34" charset="0"/>
                <a:cs typeface="Calibri" pitchFamily="34" charset="0"/>
              </a:rPr>
              <a:t> T,</a:t>
            </a:r>
            <a:r>
              <a:rPr lang="en-US" sz="2000" b="1" i="1" dirty="0">
                <a:solidFill>
                  <a:schemeClr val="accent6">
                    <a:lumMod val="75000"/>
                  </a:schemeClr>
                </a:solidFill>
                <a:latin typeface="Calibri" pitchFamily="34" charset="0"/>
                <a:cs typeface="Calibri" pitchFamily="34" charset="0"/>
              </a:rPr>
              <a:t> et al.</a:t>
            </a:r>
            <a:r>
              <a:rPr lang="en-US" sz="2000" b="1" dirty="0">
                <a:solidFill>
                  <a:schemeClr val="accent6">
                    <a:lumMod val="75000"/>
                  </a:schemeClr>
                </a:solidFill>
                <a:latin typeface="Calibri" pitchFamily="34" charset="0"/>
                <a:cs typeface="Calibri" pitchFamily="34" charset="0"/>
              </a:rPr>
              <a:t> analyzed 13,023 genes in 11 breast and 11 colorectal cancers </a:t>
            </a:r>
          </a:p>
          <a:p>
            <a:pPr marL="0" indent="0">
              <a:lnSpc>
                <a:spcPct val="150000"/>
              </a:lnSpc>
              <a:buFontTx/>
              <a:buNone/>
              <a:defRPr/>
            </a:pPr>
            <a:r>
              <a:rPr lang="en-US" sz="2000" b="1" dirty="0">
                <a:solidFill>
                  <a:schemeClr val="accent6">
                    <a:lumMod val="75000"/>
                  </a:schemeClr>
                </a:solidFill>
                <a:latin typeface="Calibri" pitchFamily="34" charset="0"/>
                <a:cs typeface="Calibri" pitchFamily="34" charset="0"/>
              </a:rPr>
              <a:t>using functional information captured by GO identified 189 genes as being mutated at significant frequency and thus as providing targets for diagnostic and therapeutic intervention. </a:t>
            </a:r>
          </a:p>
          <a:p>
            <a:pPr marL="0" indent="0">
              <a:lnSpc>
                <a:spcPct val="150000"/>
              </a:lnSpc>
              <a:buFontTx/>
              <a:buNone/>
              <a:defRPr/>
            </a:pPr>
            <a:endParaRPr lang="en-US" sz="2000" b="1" dirty="0">
              <a:solidFill>
                <a:schemeClr val="accent6">
                  <a:lumMod val="75000"/>
                </a:schemeClr>
              </a:solidFill>
              <a:latin typeface="Calibri" pitchFamily="34" charset="0"/>
              <a:cs typeface="Calibri" pitchFamily="34" charset="0"/>
            </a:endParaRPr>
          </a:p>
          <a:p>
            <a:pPr marL="0" indent="0">
              <a:lnSpc>
                <a:spcPct val="150000"/>
              </a:lnSpc>
              <a:buFontTx/>
              <a:buNone/>
              <a:defRPr/>
            </a:pPr>
            <a:r>
              <a:rPr lang="en-US" sz="2000" b="1" dirty="0">
                <a:solidFill>
                  <a:schemeClr val="accent6">
                    <a:lumMod val="75000"/>
                  </a:schemeClr>
                </a:solidFill>
                <a:latin typeface="Calibri" pitchFamily="34" charset="0"/>
                <a:cs typeface="Calibri" pitchFamily="34" charset="0"/>
              </a:rPr>
              <a:t>Science. 2006 Oct 13;314(5797):268-74.</a:t>
            </a:r>
          </a:p>
          <a:p>
            <a:pPr>
              <a:lnSpc>
                <a:spcPct val="150000"/>
              </a:lnSpc>
              <a:defRPr/>
            </a:pPr>
            <a:endParaRPr lang="en-US" sz="2000" b="1" dirty="0">
              <a:solidFill>
                <a:schemeClr val="accent6">
                  <a:lumMod val="75000"/>
                </a:schemeClr>
              </a:solidFill>
              <a:latin typeface="Calibri" pitchFamily="34" charset="0"/>
              <a:cs typeface="Calibri" pitchFamily="34" charset="0"/>
            </a:endParaRPr>
          </a:p>
        </p:txBody>
      </p:sp>
      <p:sp>
        <p:nvSpPr>
          <p:cNvPr id="9728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2" eaLnBrk="1" hangingPunct="1"/>
            <a:fld id="{896C3308-D035-46FD-93F7-ECE8546A3C58}" type="slidenum">
              <a:rPr lang="en-US" smtClean="0"/>
              <a:pPr lvl="2" eaLnBrk="1" hangingPunct="1"/>
              <a:t>43</a:t>
            </a:fld>
            <a:endParaRPr lang="en-US"/>
          </a:p>
        </p:txBody>
      </p:sp>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4452938" y="152400"/>
            <a:ext cx="4614862" cy="400050"/>
          </a:xfrm>
          <a:prstGeom prst="rect">
            <a:avLst/>
          </a:prstGeom>
          <a:noFill/>
        </p:spPr>
        <p:txBody>
          <a:bodyPr wrap="none">
            <a:spAutoFit/>
          </a:bodyPr>
          <a:lstStyle/>
          <a:p>
            <a:pPr fontAlgn="auto">
              <a:spcBef>
                <a:spcPts val="0"/>
              </a:spcBef>
              <a:spcAft>
                <a:spcPts val="0"/>
              </a:spcAft>
              <a:defRPr/>
            </a:pPr>
            <a:r>
              <a:rPr lang="en-US" sz="2000" b="1" dirty="0">
                <a:solidFill>
                  <a:schemeClr val="tx1">
                    <a:lumMod val="85000"/>
                    <a:lumOff val="15000"/>
                  </a:schemeClr>
                </a:solidFill>
                <a:latin typeface="+mn-lt"/>
              </a:rPr>
              <a:t>A strategy for translational medicine</a:t>
            </a:r>
            <a:endParaRPr lang="el-GR" sz="2000" b="1" dirty="0">
              <a:solidFill>
                <a:schemeClr val="tx1">
                  <a:lumMod val="85000"/>
                  <a:lumOff val="15000"/>
                </a:schemeClr>
              </a:solidFill>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D4D98D-0263-197C-3AE7-73746352CA35}"/>
              </a:ext>
            </a:extLst>
          </p:cNvPr>
          <p:cNvSpPr txBox="1"/>
          <p:nvPr/>
        </p:nvSpPr>
        <p:spPr>
          <a:xfrm>
            <a:off x="682907" y="428033"/>
            <a:ext cx="8063936" cy="3477875"/>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Major Bio‑Ontology Repositories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OBO Foundry Collaborative suite of interoperable ontologies</a:t>
            </a:r>
          </a:p>
          <a:p>
            <a:r>
              <a:rPr lang="en-US" sz="2000" dirty="0">
                <a:latin typeface="Calibri" panose="020F0502020204030204" pitchFamily="34" charset="0"/>
                <a:ea typeface="Calibri" panose="020F0502020204030204" pitchFamily="34" charset="0"/>
                <a:cs typeface="Calibri" panose="020F0502020204030204" pitchFamily="34" charset="0"/>
              </a:rPr>
              <a:t>Includes BFO, RO, DOID, VO, MONDO, and many more [obofoundry.org] created 2001 in Ashburner and Lewis, a shared portal for (so far) 58 ontologies http://obo.sourceforge.net</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NCBO </a:t>
            </a:r>
          </a:p>
          <a:p>
            <a:r>
              <a:rPr lang="en-US" sz="2000" dirty="0" err="1">
                <a:latin typeface="Calibri" panose="020F0502020204030204" pitchFamily="34" charset="0"/>
                <a:ea typeface="Calibri" panose="020F0502020204030204" pitchFamily="34" charset="0"/>
                <a:cs typeface="Calibri" panose="020F0502020204030204" pitchFamily="34" charset="0"/>
              </a:rPr>
              <a:t>BioPortalWorld’s</a:t>
            </a:r>
            <a:r>
              <a:rPr lang="en-US" sz="2000" dirty="0">
                <a:latin typeface="Calibri" panose="020F0502020204030204" pitchFamily="34" charset="0"/>
                <a:ea typeface="Calibri" panose="020F0502020204030204" pitchFamily="34" charset="0"/>
                <a:cs typeface="Calibri" panose="020F0502020204030204" pitchFamily="34" charset="0"/>
              </a:rPr>
              <a:t> largest ontology repository1,272 ontologies, 12.8M classes, tools for annotation and exploration http://www.bioontology.org/bioportal.html</a:t>
            </a:r>
          </a:p>
        </p:txBody>
      </p:sp>
      <p:graphicFrame>
        <p:nvGraphicFramePr>
          <p:cNvPr id="6" name="Table 5">
            <a:extLst>
              <a:ext uri="{FF2B5EF4-FFF2-40B4-BE49-F238E27FC236}">
                <a16:creationId xmlns:a16="http://schemas.microsoft.com/office/drawing/2014/main" id="{94644F2E-88B0-7DA8-D033-55D100C379CC}"/>
              </a:ext>
            </a:extLst>
          </p:cNvPr>
          <p:cNvGraphicFramePr>
            <a:graphicFrameLocks noGrp="1"/>
          </p:cNvGraphicFramePr>
          <p:nvPr>
            <p:extLst>
              <p:ext uri="{D42A27DB-BD31-4B8C-83A1-F6EECF244321}">
                <p14:modId xmlns:p14="http://schemas.microsoft.com/office/powerpoint/2010/main" val="1030700601"/>
              </p:ext>
            </p:extLst>
          </p:nvPr>
        </p:nvGraphicFramePr>
        <p:xfrm>
          <a:off x="628650" y="4114680"/>
          <a:ext cx="7886700" cy="2573655"/>
        </p:xfrm>
        <a:graphic>
          <a:graphicData uri="http://schemas.openxmlformats.org/drawingml/2006/table">
            <a:tbl>
              <a:tblPr/>
              <a:tblGrid>
                <a:gridCol w="7886700">
                  <a:extLst>
                    <a:ext uri="{9D8B030D-6E8A-4147-A177-3AD203B41FA5}">
                      <a16:colId xmlns:a16="http://schemas.microsoft.com/office/drawing/2014/main" val="1743991550"/>
                    </a:ext>
                  </a:extLst>
                </a:gridCol>
              </a:tblGrid>
              <a:tr h="0">
                <a:tc>
                  <a:txBody>
                    <a:bodyPr/>
                    <a:lstStyle/>
                    <a:p>
                      <a:pPr fontAlgn="t">
                        <a:lnSpc>
                          <a:spcPts val="1500"/>
                        </a:lnSpc>
                        <a:buNone/>
                      </a:pPr>
                      <a:r>
                        <a:rPr lang="en-US" b="1" i="0" dirty="0">
                          <a:effectLst/>
                          <a:latin typeface="Segoe UI" panose="020B0502040204020203" pitchFamily="34" charset="0"/>
                        </a:rPr>
                        <a:t>Using NCBO </a:t>
                      </a:r>
                      <a:r>
                        <a:rPr lang="en-US" b="1" i="0" dirty="0" err="1">
                          <a:effectLst/>
                          <a:latin typeface="Segoe UI" panose="020B0502040204020203" pitchFamily="34" charset="0"/>
                        </a:rPr>
                        <a:t>BioPortal</a:t>
                      </a:r>
                      <a:endParaRPr lang="en-US" b="1" i="0" dirty="0">
                        <a:effectLst/>
                        <a:latin typeface="Segoe UI" panose="020B0502040204020203" pitchFamily="34" charset="0"/>
                      </a:endParaRPr>
                    </a:p>
                    <a:p>
                      <a:pPr fontAlgn="t">
                        <a:lnSpc>
                          <a:spcPts val="1500"/>
                        </a:lnSpc>
                        <a:buNone/>
                      </a:pPr>
                      <a:endParaRPr lang="en-US" b="1" i="0" dirty="0">
                        <a:effectLst/>
                        <a:latin typeface="Segoe UI" panose="020B0502040204020203" pitchFamily="34" charset="0"/>
                      </a:endParaRPr>
                    </a:p>
                    <a:p>
                      <a:pPr fontAlgn="t">
                        <a:lnSpc>
                          <a:spcPts val="1500"/>
                        </a:lnSpc>
                        <a:buNone/>
                      </a:pPr>
                      <a:r>
                        <a:rPr lang="en-US" b="0" i="0" dirty="0">
                          <a:effectLst/>
                          <a:latin typeface="Segoe UI" panose="020B0502040204020203" pitchFamily="34" charset="0"/>
                        </a:rPr>
                        <a:t>We can </a:t>
                      </a:r>
                    </a:p>
                    <a:p>
                      <a:pPr fontAlgn="t">
                        <a:lnSpc>
                          <a:spcPts val="1500"/>
                        </a:lnSpc>
                        <a:buNone/>
                      </a:pPr>
                      <a:endParaRPr lang="en-US" b="0"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Search for ontology terms</a:t>
                      </a:r>
                    </a:p>
                    <a:p>
                      <a:pPr fontAlgn="t">
                        <a:lnSpc>
                          <a:spcPts val="1500"/>
                        </a:lnSpc>
                        <a:buFont typeface="Arial" panose="020B0604020202020204" pitchFamily="34" charset="0"/>
                        <a:buChar char="•"/>
                      </a:pPr>
                      <a:endParaRPr lang="en-US" b="0"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Visualize hierarchical structures</a:t>
                      </a:r>
                    </a:p>
                    <a:p>
                      <a:pPr fontAlgn="t">
                        <a:lnSpc>
                          <a:spcPts val="1500"/>
                        </a:lnSpc>
                        <a:buFont typeface="Arial" panose="020B0604020202020204" pitchFamily="34" charset="0"/>
                        <a:buChar char="•"/>
                      </a:pPr>
                      <a:endParaRPr lang="en-US" b="0"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Compare ontologies</a:t>
                      </a:r>
                    </a:p>
                    <a:p>
                      <a:pPr fontAlgn="t">
                        <a:lnSpc>
                          <a:spcPts val="1500"/>
                        </a:lnSpc>
                        <a:buFont typeface="Arial" panose="020B0604020202020204" pitchFamily="34" charset="0"/>
                        <a:buChar char="•"/>
                      </a:pPr>
                      <a:endParaRPr lang="en-US" b="0"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Use Annotator to annotate biological text</a:t>
                      </a:r>
                    </a:p>
                  </a:txBody>
                  <a:tcP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794823099"/>
                  </a:ext>
                </a:extLst>
              </a:tr>
              <a:tr h="0">
                <a:tc>
                  <a:txBody>
                    <a:bodyPr/>
                    <a:lstStyle/>
                    <a:p>
                      <a:endParaRPr lang="en-US" dirty="0"/>
                    </a:p>
                  </a:txBody>
                  <a:tcPr>
                    <a:lnT w="762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2260619297"/>
                  </a:ext>
                </a:extLst>
              </a:tr>
            </a:tbl>
          </a:graphicData>
        </a:graphic>
      </p:graphicFrame>
    </p:spTree>
    <p:extLst>
      <p:ext uri="{BB962C8B-B14F-4D97-AF65-F5344CB8AC3E}">
        <p14:creationId xmlns:p14="http://schemas.microsoft.com/office/powerpoint/2010/main" val="3476133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B97558-2921-B671-CC64-5F2199A35714}"/>
              </a:ext>
            </a:extLst>
          </p:cNvPr>
          <p:cNvPicPr>
            <a:picLocks noChangeAspect="1"/>
          </p:cNvPicPr>
          <p:nvPr/>
        </p:nvPicPr>
        <p:blipFill>
          <a:blip r:embed="rId2"/>
          <a:srcRect l="22531" t="15629" r="19621"/>
          <a:stretch>
            <a:fillRect/>
          </a:stretch>
        </p:blipFill>
        <p:spPr>
          <a:xfrm>
            <a:off x="985392" y="643467"/>
            <a:ext cx="717321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255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BCBBFB-A12E-78F5-BB7E-B6A0DCE8E2A5}"/>
              </a:ext>
            </a:extLst>
          </p:cNvPr>
          <p:cNvPicPr>
            <a:picLocks noChangeAspect="1"/>
          </p:cNvPicPr>
          <p:nvPr/>
        </p:nvPicPr>
        <p:blipFill>
          <a:blip r:embed="rId2"/>
          <a:srcRect l="22657" t="18726" r="19748" b="1"/>
          <a:stretch>
            <a:fillRect/>
          </a:stretch>
        </p:blipFill>
        <p:spPr>
          <a:xfrm>
            <a:off x="864960" y="643467"/>
            <a:ext cx="7414078"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935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B5881-F69E-B944-B7D7-4B4E96C9362B}"/>
              </a:ext>
            </a:extLst>
          </p:cNvPr>
          <p:cNvPicPr>
            <a:picLocks noChangeAspect="1"/>
          </p:cNvPicPr>
          <p:nvPr/>
        </p:nvPicPr>
        <p:blipFill>
          <a:blip r:embed="rId3"/>
          <a:srcRect l="22785" t="16106" r="19241" b="3119"/>
          <a:stretch>
            <a:fillRect/>
          </a:stretch>
        </p:blipFill>
        <p:spPr>
          <a:xfrm>
            <a:off x="817561" y="643467"/>
            <a:ext cx="750887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30173"/>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A0438C-45CA-3935-3E64-B059CC8A3CCF}"/>
              </a:ext>
            </a:extLst>
          </p:cNvPr>
          <p:cNvPicPr>
            <a:picLocks noChangeAspect="1"/>
          </p:cNvPicPr>
          <p:nvPr/>
        </p:nvPicPr>
        <p:blipFill>
          <a:blip r:embed="rId2"/>
          <a:srcRect l="23164" t="15628" r="19747" b="2882"/>
          <a:stretch>
            <a:fillRect/>
          </a:stretch>
        </p:blipFill>
        <p:spPr>
          <a:xfrm>
            <a:off x="482600" y="972273"/>
            <a:ext cx="8348884" cy="564844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19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A774DA-570C-C7CB-FA30-B4D51DD74C5F}"/>
              </a:ext>
            </a:extLst>
          </p:cNvPr>
          <p:cNvPicPr>
            <a:picLocks noChangeAspect="1"/>
          </p:cNvPicPr>
          <p:nvPr/>
        </p:nvPicPr>
        <p:blipFill>
          <a:blip r:embed="rId2"/>
          <a:srcRect l="23165" t="17059" r="19620"/>
          <a:stretch>
            <a:fillRect/>
          </a:stretch>
        </p:blipFill>
        <p:spPr>
          <a:xfrm>
            <a:off x="262451" y="345529"/>
            <a:ext cx="8569033" cy="610761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60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2F5CA79-B117-31BE-247B-41DF88A302F5}"/>
              </a:ext>
            </a:extLst>
          </p:cNvPr>
          <p:cNvSpPr>
            <a:spLocks noGrp="1" noChangeArrowheads="1"/>
          </p:cNvSpPr>
          <p:nvPr>
            <p:ph type="title"/>
          </p:nvPr>
        </p:nvSpPr>
        <p:spPr>
          <a:xfrm>
            <a:off x="840699" y="687480"/>
            <a:ext cx="5605629" cy="994172"/>
          </a:xfrm>
        </p:spPr>
        <p:txBody>
          <a:bodyPr>
            <a:normAutofit/>
          </a:bodyPr>
          <a:lstStyle/>
          <a:p>
            <a:pPr lvl="1">
              <a:lnSpc>
                <a:spcPct val="90000"/>
              </a:lnSpc>
            </a:pPr>
            <a:r>
              <a:rPr lang="en-US" sz="3000" b="1">
                <a:latin typeface="Calibri" panose="020F0502020204030204" pitchFamily="34" charset="0"/>
                <a:ea typeface="Calibri" panose="020F0502020204030204" pitchFamily="34" charset="0"/>
                <a:cs typeface="Calibri" panose="020F0502020204030204" pitchFamily="34" charset="0"/>
              </a:rPr>
              <a:t>The Role of Ontologies in the Development of the Web</a:t>
            </a:r>
            <a:endParaRPr lang="en-US" altLang="el-GR" sz="3000" b="1">
              <a:latin typeface="Calibri" panose="020F0502020204030204" pitchFamily="34" charset="0"/>
              <a:ea typeface="Calibri" panose="020F0502020204030204" pitchFamily="34" charset="0"/>
              <a:cs typeface="Calibri" panose="020F0502020204030204" pitchFamily="34" charset="0"/>
            </a:endParaRPr>
          </a:p>
        </p:txBody>
      </p:sp>
      <p:sp>
        <p:nvSpPr>
          <p:cNvPr id="10243" name="Rectangle 3">
            <a:extLst>
              <a:ext uri="{FF2B5EF4-FFF2-40B4-BE49-F238E27FC236}">
                <a16:creationId xmlns:a16="http://schemas.microsoft.com/office/drawing/2014/main" id="{709C9BFF-3EAD-2500-7133-FDE4CB596A00}"/>
              </a:ext>
            </a:extLst>
          </p:cNvPr>
          <p:cNvSpPr>
            <a:spLocks noGrp="1" noChangeArrowheads="1"/>
          </p:cNvSpPr>
          <p:nvPr>
            <p:ph type="body" idx="1"/>
          </p:nvPr>
        </p:nvSpPr>
        <p:spPr>
          <a:xfrm>
            <a:off x="852321" y="2227943"/>
            <a:ext cx="5033221" cy="3788227"/>
          </a:xfrm>
        </p:spPr>
        <p:txBody>
          <a:bodyPr anchor="ctr">
            <a:normAutofit/>
          </a:bodyPr>
          <a:lstStyle/>
          <a:p>
            <a:r>
              <a:rPr lang="en-US" sz="1600" dirty="0"/>
              <a:t>💻 Formal Semantics for Computers</a:t>
            </a:r>
          </a:p>
          <a:p>
            <a:r>
              <a:rPr lang="en-US" sz="1600" dirty="0"/>
              <a:t>- Ontologies define the formal meaning of information</a:t>
            </a:r>
          </a:p>
          <a:p>
            <a:r>
              <a:rPr lang="en-US" sz="1600" dirty="0"/>
              <a:t>- This enables automated processing by computers</a:t>
            </a:r>
          </a:p>
          <a:p>
            <a:endParaRPr lang="en-US" sz="1600" dirty="0"/>
          </a:p>
          <a:p>
            <a:r>
              <a:rPr lang="en-US" sz="1600" dirty="0"/>
              <a:t>🌍 Real-World Semantics for Humans</a:t>
            </a:r>
          </a:p>
          <a:p>
            <a:r>
              <a:rPr lang="en-US" sz="1600" dirty="0"/>
              <a:t>- Ontologies represent real-world concepts and meaning</a:t>
            </a:r>
          </a:p>
          <a:p>
            <a:r>
              <a:rPr lang="en-US" sz="1600" dirty="0"/>
              <a:t>- They allow alignment between machine-readable content and human understanding</a:t>
            </a:r>
          </a:p>
          <a:p>
            <a:r>
              <a:rPr lang="en-US" sz="1600" dirty="0"/>
              <a:t>- Based on a shared and accepted terminology</a:t>
            </a:r>
          </a:p>
        </p:txBody>
      </p:sp>
      <p:sp>
        <p:nvSpPr>
          <p:cNvPr id="10250" name="Rectangle 1024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54" name="Oval 1025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55" name="Graphic 10254" descr="Programmer">
            <a:extLst>
              <a:ext uri="{FF2B5EF4-FFF2-40B4-BE49-F238E27FC236}">
                <a16:creationId xmlns:a16="http://schemas.microsoft.com/office/drawing/2014/main" id="{29A29718-4884-103A-8741-AC96AE4CD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AF1AF7-460B-D821-7D4A-7E6CC8CE6AB9}"/>
              </a:ext>
            </a:extLst>
          </p:cNvPr>
          <p:cNvPicPr>
            <a:picLocks noChangeAspect="1"/>
          </p:cNvPicPr>
          <p:nvPr/>
        </p:nvPicPr>
        <p:blipFill>
          <a:blip r:embed="rId2"/>
          <a:srcRect l="22785" t="14914" r="19873" b="3597"/>
          <a:stretch>
            <a:fillRect/>
          </a:stretch>
        </p:blipFill>
        <p:spPr>
          <a:xfrm>
            <a:off x="644646" y="434824"/>
            <a:ext cx="8178799" cy="583364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307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8306" name="Text Placeholder 2"/>
          <p:cNvSpPr>
            <a:spLocks noGrp="1"/>
          </p:cNvSpPr>
          <p:nvPr>
            <p:ph type="body" sz="half" idx="1"/>
          </p:nvPr>
        </p:nvSpPr>
        <p:spPr/>
        <p:txBody>
          <a:bodyPr/>
          <a:lstStyle/>
          <a:p>
            <a:endParaRPr lang="el-GR"/>
          </a:p>
        </p:txBody>
      </p:sp>
      <p:sp>
        <p:nvSpPr>
          <p:cNvPr id="9830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2" eaLnBrk="1" hangingPunct="1"/>
            <a:fld id="{519A2A56-F815-4FBC-AA64-E043FB1D3FA5}" type="slidenum">
              <a:rPr lang="en-US" smtClean="0">
                <a:solidFill>
                  <a:schemeClr val="tx1"/>
                </a:solidFill>
              </a:rPr>
              <a:pPr lvl="2" eaLnBrk="1" hangingPunct="1"/>
              <a:t>51</a:t>
            </a:fld>
            <a:endParaRPr lang="en-US">
              <a:solidFill>
                <a:schemeClr val="tx1"/>
              </a:solidFill>
            </a:endParaRPr>
          </a:p>
        </p:txBody>
      </p:sp>
      <p:pic>
        <p:nvPicPr>
          <p:cNvPr id="98308" name="Picture 2"/>
          <p:cNvPicPr>
            <a:picLocks noChangeAspect="1" noChangeArrowheads="1"/>
          </p:cNvPicPr>
          <p:nvPr/>
        </p:nvPicPr>
        <p:blipFill>
          <a:blip r:embed="rId2" cstate="print"/>
          <a:srcRect l="20732" t="14166" r="21640" b="10208"/>
          <a:stretch>
            <a:fillRect/>
          </a:stretch>
        </p:blipFill>
        <p:spPr bwMode="auto">
          <a:xfrm>
            <a:off x="-30163" y="0"/>
            <a:ext cx="9088438" cy="6705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5"/>
          <p:cNvSpPr>
            <a:spLocks noGrp="1"/>
          </p:cNvSpPr>
          <p:nvPr>
            <p:ph type="sldNum" sz="quarter" idx="10"/>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8BE6A27-BDBA-4169-BE94-BF63C6B3C023}" type="slidenum">
              <a:rPr lang="en-US"/>
              <a:pPr/>
              <a:t>52</a:t>
            </a:fld>
            <a:endParaRPr lang="en-US"/>
          </a:p>
        </p:txBody>
      </p:sp>
      <p:sp>
        <p:nvSpPr>
          <p:cNvPr id="99330" name="Rectangle 316"/>
          <p:cNvSpPr>
            <a:spLocks noChangeArrowheads="1"/>
          </p:cNvSpPr>
          <p:nvPr/>
        </p:nvSpPr>
        <p:spPr bwMode="auto">
          <a:xfrm>
            <a:off x="0" y="5638800"/>
            <a:ext cx="3657600" cy="1219200"/>
          </a:xfrm>
          <a:prstGeom prst="rect">
            <a:avLst/>
          </a:prstGeom>
          <a:solidFill>
            <a:schemeClr val="bg1"/>
          </a:solidFill>
          <a:ln w="9525">
            <a:noFill/>
            <a:miter lim="800000"/>
            <a:headEnd/>
            <a:tailEnd/>
          </a:ln>
        </p:spPr>
        <p:txBody>
          <a:bodyPr wrap="none" anchor="ctr"/>
          <a:lstStyle/>
          <a:p>
            <a:endParaRPr lang="el-GR"/>
          </a:p>
        </p:txBody>
      </p:sp>
      <p:graphicFrame>
        <p:nvGraphicFramePr>
          <p:cNvPr id="442780" name="Group 412"/>
          <p:cNvGraphicFramePr>
            <a:graphicFrameLocks noGrp="1"/>
          </p:cNvGraphicFramePr>
          <p:nvPr>
            <p:ph idx="1"/>
          </p:nvPr>
        </p:nvGraphicFramePr>
        <p:xfrm>
          <a:off x="0" y="0"/>
          <a:ext cx="9144000" cy="6905761"/>
        </p:xfrm>
        <a:graphic>
          <a:graphicData uri="http://schemas.openxmlformats.org/drawingml/2006/table">
            <a:tbl>
              <a:tblPr/>
              <a:tblGrid>
                <a:gridCol w="2327275">
                  <a:extLst>
                    <a:ext uri="{9D8B030D-6E8A-4147-A177-3AD203B41FA5}">
                      <a16:colId xmlns:a16="http://schemas.microsoft.com/office/drawing/2014/main" val="20000"/>
                    </a:ext>
                  </a:extLst>
                </a:gridCol>
                <a:gridCol w="239712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5333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Palatino Linotype" pitchFamily="18" charset="0"/>
                          <a:cs typeface="Times New Roman" pitchFamily="18" charset="0"/>
                        </a:rPr>
                        <a:t>Ontology</a:t>
                      </a:r>
                      <a:endParaRPr kumimoji="0" lang="en-US" sz="2000" b="0" i="0" u="none" strike="noStrike" cap="none" normalizeH="0" baseline="0" dirty="0">
                        <a:ln>
                          <a:noFill/>
                        </a:ln>
                        <a:solidFill>
                          <a:schemeClr val="tx1"/>
                        </a:solidFill>
                        <a:effectLst/>
                        <a:latin typeface="Arial" charset="0"/>
                      </a:endParaRPr>
                    </a:p>
                  </a:txBody>
                  <a:tcPr marT="45717" marB="45717" anchor="ctr" anchorCtr="1"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Palatino Linotype" pitchFamily="18" charset="0"/>
                          <a:cs typeface="Times New Roman" pitchFamily="18" charset="0"/>
                        </a:rPr>
                        <a:t>Scope</a:t>
                      </a:r>
                      <a:endParaRPr kumimoji="0" lang="en-US" sz="2000" b="0" i="0" u="none" strike="noStrike" cap="none" normalizeH="0" baseline="0" dirty="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Palatino Linotype" pitchFamily="18" charset="0"/>
                          <a:cs typeface="Times New Roman" pitchFamily="18" charset="0"/>
                        </a:rPr>
                        <a:t>URL</a:t>
                      </a:r>
                      <a:endParaRPr kumimoji="0" lang="en-US" sz="2000" b="1" i="0" u="none" strike="noStrike" cap="none" normalizeH="0" baseline="0">
                        <a:ln>
                          <a:noFill/>
                        </a:ln>
                        <a:solidFill>
                          <a:schemeClr val="tx1"/>
                        </a:solidFill>
                        <a:effectLst/>
                        <a:latin typeface="Arial" charset="0"/>
                      </a:endParaRPr>
                    </a:p>
                  </a:txBody>
                  <a:tcPr marT="45717" marB="45717" anchor="ctr" anchorCtr="1"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Palatino Linotype" pitchFamily="18" charset="0"/>
                          <a:cs typeface="Times New Roman" pitchFamily="18" charset="0"/>
                        </a:rPr>
                        <a:t>Custodians</a:t>
                      </a:r>
                      <a:endParaRPr kumimoji="0" lang="en-US" sz="2000" b="0" i="0" u="none" strike="noStrike" cap="none" normalizeH="0" baseline="0">
                        <a:ln>
                          <a:noFill/>
                        </a:ln>
                        <a:solidFill>
                          <a:schemeClr val="tx1"/>
                        </a:solidFill>
                        <a:effectLst/>
                        <a:latin typeface="Arial" charset="0"/>
                      </a:endParaRPr>
                    </a:p>
                  </a:txBody>
                  <a:tcPr marT="45717" marB="45717" anchor="ctr" anchorCtr="1"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00"/>
                  </a:ext>
                </a:extLst>
              </a:tr>
              <a:tr h="518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Cell Ontology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(CL)</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cell types from prokaryotes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to mammals</a:t>
                      </a:r>
                      <a:endParaRPr kumimoji="0" lang="en-US" sz="1300" b="0" i="0" u="none" strike="noStrike" cap="none" normalizeH="0" baseline="0" dirty="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obo.sourceforge.net/</a:t>
                      </a:r>
                      <a:r>
                        <a:rPr kumimoji="0" lang="en-US" sz="1300" b="0" i="0" u="none" strike="noStrike" cap="none" normalizeH="0" baseline="0" dirty="0" err="1">
                          <a:ln>
                            <a:noFill/>
                          </a:ln>
                          <a:solidFill>
                            <a:srgbClr val="000000"/>
                          </a:solidFill>
                          <a:effectLst/>
                          <a:latin typeface="Palatino Linotype" pitchFamily="18" charset="0"/>
                          <a:cs typeface="Times New Roman" pitchFamily="18" charset="0"/>
                        </a:rPr>
                        <a:t>cgi</a:t>
                      </a: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bin/</a:t>
                      </a:r>
                      <a:r>
                        <a:rPr kumimoji="0" lang="en-US" sz="1300" b="0" i="0" u="none" strike="noStrike" cap="none" normalizeH="0" baseline="0" dirty="0" err="1">
                          <a:ln>
                            <a:noFill/>
                          </a:ln>
                          <a:solidFill>
                            <a:srgbClr val="000000"/>
                          </a:solidFill>
                          <a:effectLst/>
                          <a:latin typeface="Palatino Linotype" pitchFamily="18" charset="0"/>
                          <a:cs typeface="Times New Roman" pitchFamily="18" charset="0"/>
                        </a:rPr>
                        <a:t>detail.cgi?cell</a:t>
                      </a:r>
                      <a:endParaRPr kumimoji="0" lang="en-US" sz="1300" b="0" i="0" u="none" strike="noStrike" cap="none" normalizeH="0" baseline="0" dirty="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Jonathan Bard, Michael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Ashburner, Oliver Hofman</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08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Chemical Entities of Bio-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logical Interest (ChEBI)</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molecular entities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ebi.ac.uk/chebi</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Paula Dematos,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Rafael Alcantara</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Common Anatomy Refer-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Palatino Linotype" pitchFamily="18" charset="0"/>
                          <a:cs typeface="Times New Roman" pitchFamily="18" charset="0"/>
                        </a:rPr>
                        <a:t>ence</a:t>
                      </a: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 Ontology (CARO)</a:t>
                      </a:r>
                      <a:endParaRPr kumimoji="0" lang="en-US" sz="1400" b="1" i="0" u="none" strike="noStrike" cap="none" normalizeH="0" baseline="0" dirty="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rPr>
                        <a:t>anatomical structures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rPr>
                        <a:t>human and model organisms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(under development)</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Melissa Haendel, Terry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Hayamizu, Cornelius Rosse,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David Sutherland, </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Foundational Model of Anatomy (FMA)</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structure of the human body</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rPr>
                        <a:t>fma.biostr.washington.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rPr>
                        <a:t>edu</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JLV Mejino Jr.,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Cornelius Rosse</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Functional Genomics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Investigation Ontology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(FuGO)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design, protocol,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instrumentation, and analysis</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rPr>
                        <a:t>fugo.sf.net</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FuGO Working Group</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Gene Ontology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Palatino Linotype" pitchFamily="18" charset="0"/>
                          <a:cs typeface="Times New Roman" pitchFamily="18" charset="0"/>
                        </a:rPr>
                        <a:t>(GO)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cellular components,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molecular functions,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biological processes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Palatino Linotype" pitchFamily="18" charset="0"/>
                          <a:cs typeface="Times New Roman" pitchFamily="18" charset="0"/>
                          <a:hlinkClick r:id="rId3"/>
                        </a:rPr>
                        <a:t>www.geneontology.org</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Gene Ontology Consortium</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1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Phenotypic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Ontology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(PaTO)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qualities of anatomical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structures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obo.sourceforge.net/cgi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-bin/ detail.cgi?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attribute_and_value</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Michael Ashburner, Suzanna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Lewis, Georgios Gkoutos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Protein Ontology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(PrO)</a:t>
                      </a:r>
                      <a:endParaRPr kumimoji="0" lang="en-US" sz="1400" b="1"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protein types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modifications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(under development)</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Protein Ontology Consortium</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Relation Ontology (RO)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relations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obo.sf.net/relationship</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Barry Smith, Chris Mungall</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RNA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(RnaO)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three-dimensional RNA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structures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rgbClr val="000000"/>
                          </a:solidFill>
                          <a:effectLst/>
                          <a:latin typeface="Palatino Linotype" pitchFamily="18" charset="0"/>
                          <a:cs typeface="Times New Roman" pitchFamily="18" charset="0"/>
                        </a:rPr>
                        <a:t>(under development)</a:t>
                      </a:r>
                      <a:endParaRPr kumimoji="0" lang="es-ES_tradnl"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rgbClr val="000000"/>
                          </a:solidFill>
                          <a:effectLst/>
                          <a:latin typeface="Palatino Linotype" pitchFamily="18" charset="0"/>
                          <a:cs typeface="Times New Roman" pitchFamily="18" charset="0"/>
                        </a:rPr>
                        <a:t>RNA Ontology Consortium</a:t>
                      </a:r>
                      <a:endParaRPr kumimoji="0" lang="es-ES_tradnl"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Sequence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Palatino Linotype" pitchFamily="18" charset="0"/>
                          <a:cs typeface="Times New Roman" pitchFamily="18" charset="0"/>
                        </a:rPr>
                        <a:t>(SO)</a:t>
                      </a: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properties and features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nucleic sequences</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Palatino Linotype" pitchFamily="18" charset="0"/>
                          <a:cs typeface="Times New Roman" pitchFamily="18" charset="0"/>
                        </a:rPr>
                        <a:t>song.sf.net</a:t>
                      </a:r>
                      <a:endParaRPr kumimoji="0" lang="en-US" sz="1300" b="0" i="0" u="none" strike="noStrike" cap="none" normalizeH="0" baseline="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Palatino Linotype" pitchFamily="18" charset="0"/>
                          <a:cs typeface="Times New Roman" pitchFamily="18" charset="0"/>
                        </a:rPr>
                        <a:t>Karen </a:t>
                      </a:r>
                      <a:r>
                        <a:rPr kumimoji="0" lang="en-US" sz="1300" b="0" i="0" u="none" strike="noStrike" cap="none" normalizeH="0" baseline="0" dirty="0" err="1">
                          <a:ln>
                            <a:noFill/>
                          </a:ln>
                          <a:solidFill>
                            <a:srgbClr val="000000"/>
                          </a:solidFill>
                          <a:effectLst/>
                          <a:latin typeface="Palatino Linotype" pitchFamily="18" charset="0"/>
                          <a:cs typeface="Times New Roman" pitchFamily="18" charset="0"/>
                        </a:rPr>
                        <a:t>Eilbeck</a:t>
                      </a:r>
                      <a:endParaRPr kumimoji="0" lang="en-US" sz="1300" b="0" i="0" u="none" strike="noStrike" cap="none" normalizeH="0" baseline="0" dirty="0">
                        <a:ln>
                          <a:noFill/>
                        </a:ln>
                        <a:solidFill>
                          <a:schemeClr val="tx1"/>
                        </a:solidFill>
                        <a:effectLst/>
                        <a:latin typeface="Arial" charset="0"/>
                      </a:endParaRPr>
                    </a:p>
                  </a:txBody>
                  <a:tcPr marT="45717" marB="45717"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8792" name="Rectangle 11879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606478" y="386930"/>
            <a:ext cx="6927525" cy="1188950"/>
          </a:xfrm>
        </p:spPr>
        <p:txBody>
          <a:bodyPr anchor="b">
            <a:normAutofit/>
          </a:bodyPr>
          <a:lstStyle/>
          <a:p>
            <a:pPr eaLnBrk="1" hangingPunct="1">
              <a:defRPr/>
            </a:pPr>
            <a:r>
              <a:rPr lang="en-US" sz="4700"/>
              <a:t>Goal of the OBO Foundry</a:t>
            </a:r>
          </a:p>
        </p:txBody>
      </p:sp>
      <p:grpSp>
        <p:nvGrpSpPr>
          <p:cNvPr id="118794" name="Group 11879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8795" name="Rectangle 11879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6" name="Rectangle 11879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98" name="Rectangle 11879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9" name="Content Placeholder 2"/>
          <p:cNvSpPr>
            <a:spLocks noGrp="1"/>
          </p:cNvSpPr>
          <p:nvPr>
            <p:ph idx="1"/>
          </p:nvPr>
        </p:nvSpPr>
        <p:spPr>
          <a:xfrm>
            <a:off x="595245" y="2599509"/>
            <a:ext cx="7607751" cy="3435531"/>
          </a:xfrm>
        </p:spPr>
        <p:txBody>
          <a:bodyPr anchor="ctr">
            <a:normAutofit/>
          </a:bodyPr>
          <a:lstStyle/>
          <a:p>
            <a:pPr eaLnBrk="1" hangingPunct="1">
              <a:buFontTx/>
              <a:buNone/>
              <a:defRPr/>
            </a:pPr>
            <a:r>
              <a:rPr lang="en-US" sz="2100" b="1">
                <a:latin typeface="Calibri" pitchFamily="34" charset="0"/>
                <a:cs typeface="Calibri" pitchFamily="34" charset="0"/>
              </a:rPr>
              <a:t>	all biomedical research data should cumulate to form a single, algorithmically processable, whole</a:t>
            </a:r>
          </a:p>
          <a:p>
            <a:pPr eaLnBrk="1" hangingPunct="1">
              <a:buFontTx/>
              <a:buNone/>
              <a:defRPr/>
            </a:pPr>
            <a:endParaRPr lang="en-US" sz="2100" b="1">
              <a:latin typeface="Calibri" pitchFamily="34" charset="0"/>
              <a:cs typeface="Calibri" pitchFamily="34" charset="0"/>
            </a:endParaRPr>
          </a:p>
          <a:p>
            <a:pPr eaLnBrk="1" hangingPunct="1">
              <a:buFontTx/>
              <a:buNone/>
              <a:defRPr/>
            </a:pPr>
            <a:endParaRPr lang="en-US" sz="2100" b="1">
              <a:latin typeface="Calibri" pitchFamily="34" charset="0"/>
              <a:cs typeface="Calibri" pitchFamily="34" charset="0"/>
            </a:endParaRPr>
          </a:p>
          <a:p>
            <a:pPr eaLnBrk="1" hangingPunct="1">
              <a:buFontTx/>
              <a:buNone/>
              <a:defRPr/>
            </a:pPr>
            <a:r>
              <a:rPr lang="en-US" sz="2100" b="1">
                <a:latin typeface="Calibri" pitchFamily="34" charset="0"/>
                <a:cs typeface="Calibri" pitchFamily="34" charset="0"/>
              </a:rPr>
              <a:t>	Smith, </a:t>
            </a:r>
            <a:r>
              <a:rPr lang="en-US" sz="2100" b="1" i="1">
                <a:latin typeface="Calibri" pitchFamily="34" charset="0"/>
                <a:cs typeface="Calibri" pitchFamily="34" charset="0"/>
              </a:rPr>
              <a:t>et al. Nature Biotechnology</a:t>
            </a:r>
            <a:r>
              <a:rPr lang="en-US" sz="2100" b="1">
                <a:latin typeface="Calibri" pitchFamily="34" charset="0"/>
                <a:cs typeface="Calibri" pitchFamily="34" charset="0"/>
              </a:rPr>
              <a:t>, Nov 2007</a:t>
            </a:r>
          </a:p>
          <a:p>
            <a:pPr eaLnBrk="1" hangingPunct="1">
              <a:buFontTx/>
              <a:buNone/>
              <a:defRPr/>
            </a:pPr>
            <a:endParaRPr lang="en-US" sz="2100" b="1">
              <a:latin typeface="Calibri" pitchFamily="34" charset="0"/>
              <a:cs typeface="Calibri" pitchFamily="34" charset="0"/>
            </a:endParaRPr>
          </a:p>
        </p:txBody>
      </p:sp>
      <p:sp>
        <p:nvSpPr>
          <p:cNvPr id="118787" name="Slide Number Placeholder 3"/>
          <p:cNvSpPr>
            <a:spLocks noGrp="1"/>
          </p:cNvSpPr>
          <p:nvPr>
            <p:ph type="sldNum" sz="quarter" idx="10"/>
          </p:nvPr>
        </p:nvSpPr>
        <p:spPr bwMode="auto">
          <a:xfrm>
            <a:off x="6457950" y="6492240"/>
            <a:ext cx="2057400" cy="365125"/>
          </a:xfrm>
        </p:spPr>
        <p:txBody>
          <a:bodyPr vert="horz" lIns="91440" tIns="45720" rIns="91440" bIns="45720" numCol="1" anchorCtr="0" compatLnSpc="1">
            <a:prstTxWarp prst="textNoShape">
              <a:avLst/>
            </a:prstTxWarp>
            <a:normAutofit/>
          </a:bodyPr>
          <a:lstStyle/>
          <a:p>
            <a:pPr>
              <a:spcAft>
                <a:spcPts val="600"/>
              </a:spcAft>
            </a:pPr>
            <a:fld id="{5631C212-D626-4589-80DA-F20CA6A24010}" type="slidenum">
              <a:rPr lang="de-DE"/>
              <a:pPr>
                <a:spcAft>
                  <a:spcPts val="600"/>
                </a:spcAft>
              </a:pPr>
              <a:t>53</a:t>
            </a:fld>
            <a:endParaRPr lang="de-D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9816" name="Rectangle 1198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1" name="Text Box 17"/>
          <p:cNvSpPr txBox="1">
            <a:spLocks noChangeArrowheads="1"/>
          </p:cNvSpPr>
          <p:nvPr/>
        </p:nvSpPr>
        <p:spPr bwMode="auto">
          <a:xfrm>
            <a:off x="606478" y="386930"/>
            <a:ext cx="6927525" cy="118895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700" b="1" kern="1200">
                <a:solidFill>
                  <a:schemeClr val="tx1"/>
                </a:solidFill>
                <a:latin typeface="+mj-lt"/>
                <a:ea typeface="+mj-ea"/>
                <a:cs typeface="+mj-cs"/>
              </a:rPr>
              <a:t>OBO FOUNDRY CRITERIA</a:t>
            </a:r>
          </a:p>
        </p:txBody>
      </p:sp>
      <p:grpSp>
        <p:nvGrpSpPr>
          <p:cNvPr id="119818" name="Group 11981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9819" name="Rectangle 11981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20" name="Rectangle 11981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22" name="Rectangle 1198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12"/>
          <p:cNvSpPr>
            <a:spLocks noChangeArrowheads="1"/>
          </p:cNvSpPr>
          <p:nvPr/>
        </p:nvSpPr>
        <p:spPr bwMode="auto">
          <a:xfrm>
            <a:off x="595245" y="2599509"/>
            <a:ext cx="7607751" cy="3435531"/>
          </a:xfrm>
          <a:prstGeom prst="rect">
            <a:avLst/>
          </a:prstGeom>
        </p:spPr>
        <p:txBody>
          <a:bodyPr vert="horz" lIns="91440" tIns="45720" rIns="91440" bIns="45720" rtlCol="0" anchor="ctr">
            <a:normAutofit/>
          </a:bodyPr>
          <a:lstStyle/>
          <a:p>
            <a:pPr marL="7938" indent="-228600" defTabSz="914400">
              <a:lnSpc>
                <a:spcPct val="90000"/>
              </a:lnSpc>
              <a:spcAft>
                <a:spcPct val="50000"/>
              </a:spcAft>
              <a:buFont typeface="Arial" panose="020B0604020202020204" pitchFamily="34" charset="0"/>
              <a:buChar char="•"/>
            </a:pPr>
            <a:r>
              <a:rPr lang="en-US" sz="2100" b="1"/>
              <a:t>The ontology is open and available to be used by all.</a:t>
            </a:r>
          </a:p>
          <a:p>
            <a:pPr marL="7938" indent="-228600" defTabSz="914400">
              <a:lnSpc>
                <a:spcPct val="90000"/>
              </a:lnSpc>
              <a:spcAft>
                <a:spcPct val="50000"/>
              </a:spcAft>
              <a:buFont typeface="Arial" panose="020B0604020202020204" pitchFamily="34" charset="0"/>
              <a:buChar char="•"/>
            </a:pPr>
            <a:r>
              <a:rPr lang="en-US" sz="2100" b="1"/>
              <a:t>The ontology is instantiated in, a common formal language and shares a common formal architecture</a:t>
            </a:r>
          </a:p>
          <a:p>
            <a:pPr marL="7938" indent="-228600" defTabSz="914400">
              <a:lnSpc>
                <a:spcPct val="90000"/>
              </a:lnSpc>
              <a:spcAft>
                <a:spcPct val="50000"/>
              </a:spcAft>
              <a:buFont typeface="Arial" panose="020B0604020202020204" pitchFamily="34" charset="0"/>
              <a:buChar char="•"/>
            </a:pPr>
            <a:r>
              <a:rPr lang="en-US" sz="2100" b="1"/>
              <a:t>The developers of the ontology agree in advance to collaborate with developers of other OBO Foundry ontology where domains overlap.</a:t>
            </a:r>
          </a:p>
        </p:txBody>
      </p:sp>
      <p:sp>
        <p:nvSpPr>
          <p:cNvPr id="119809" name="Slide Number Placeholder 6"/>
          <p:cNvSpPr>
            <a:spLocks noGrp="1"/>
          </p:cNvSpPr>
          <p:nvPr>
            <p:ph type="sldNum" sz="quarter" idx="10"/>
          </p:nvPr>
        </p:nvSpPr>
        <p:spPr bwMode="auto">
          <a:xfrm>
            <a:off x="6457950" y="6492240"/>
            <a:ext cx="2057400" cy="365125"/>
          </a:xfrm>
        </p:spPr>
        <p:txBody>
          <a:bodyPr vert="horz" lIns="91440" tIns="45720" rIns="91440" bIns="45720" numCol="1" rtlCol="0" anchor="ctr" anchorCtr="0" compatLnSpc="1">
            <a:prstTxWarp prst="textNoShape">
              <a:avLst/>
            </a:prstTxWarp>
            <a:normAutofit/>
          </a:bodyPr>
          <a:lstStyle/>
          <a:p>
            <a:pPr defTabSz="914400">
              <a:spcAft>
                <a:spcPts val="600"/>
              </a:spcAft>
            </a:pPr>
            <a:fld id="{5606E45C-7B81-42F5-BBA7-E925F75121D4}" type="slidenum">
              <a:rPr lang="en-US">
                <a:solidFill>
                  <a:schemeClr val="tx1">
                    <a:tint val="75000"/>
                  </a:schemeClr>
                </a:solidFill>
              </a:rPr>
              <a:pPr defTabSz="914400">
                <a:spcAft>
                  <a:spcPts val="600"/>
                </a:spcAft>
              </a:pPr>
              <a:t>54</a:t>
            </a:fld>
            <a:endParaRPr lang="en-US">
              <a:solidFill>
                <a:schemeClr val="tx1">
                  <a:tint val="75000"/>
                </a:schemeClr>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6"/>
          <p:cNvSpPr>
            <a:spLocks noGrp="1"/>
          </p:cNvSpPr>
          <p:nvPr>
            <p:ph type="sldNum" sz="quarter" idx="10"/>
          </p:nvPr>
        </p:nvSpPr>
        <p:spPr bwMode="auto">
          <a:xfrm>
            <a:off x="8747125" y="6534150"/>
            <a:ext cx="533400" cy="476250"/>
          </a:xfrm>
          <a:noFill/>
          <a:ln>
            <a:miter lim="800000"/>
            <a:headEnd/>
            <a:tailEnd/>
          </a:ln>
        </p:spPr>
        <p:txBody>
          <a:bodyPr vert="horz" wrap="square" lIns="91440" tIns="45720" rIns="91440" bIns="45720" numCol="1" anchor="t" anchorCtr="0" compatLnSpc="1">
            <a:prstTxWarp prst="textNoShape">
              <a:avLst/>
            </a:prstTxWarp>
          </a:bodyPr>
          <a:lstStyle/>
          <a:p>
            <a:fld id="{3000DB78-7C41-480E-BACF-26D73B046425}" type="slidenum">
              <a:rPr lang="en-US"/>
              <a:pPr/>
              <a:t>55</a:t>
            </a:fld>
            <a:endParaRPr lang="en-US"/>
          </a:p>
        </p:txBody>
      </p:sp>
      <p:sp>
        <p:nvSpPr>
          <p:cNvPr id="121858" name="Text Box 18"/>
          <p:cNvSpPr txBox="1">
            <a:spLocks noChangeArrowheads="1"/>
          </p:cNvSpPr>
          <p:nvPr/>
        </p:nvSpPr>
        <p:spPr bwMode="auto">
          <a:xfrm>
            <a:off x="1" y="0"/>
            <a:ext cx="9144000" cy="6858000"/>
          </a:xfrm>
          <a:prstGeom prst="rect">
            <a:avLst/>
          </a:prstGeom>
          <a:noFill/>
          <a:ln w="9525">
            <a:noFill/>
            <a:miter lim="800000"/>
            <a:headEnd/>
            <a:tailEnd/>
          </a:ln>
        </p:spPr>
        <p:txBody>
          <a:bodyPr lIns="457200" tIns="2011680" rIns="457200" bIns="914400"/>
          <a:lstStyle/>
          <a:p>
            <a:pPr marL="457200" indent="-457200">
              <a:spcAft>
                <a:spcPct val="50000"/>
              </a:spcAft>
              <a:buFont typeface="Wingdings" pitchFamily="2" charset="2"/>
              <a:buChar char="§"/>
            </a:pPr>
            <a:r>
              <a:rPr lang="en-US" sz="2800" dirty="0"/>
              <a:t>The developers of each ontology commit to its </a:t>
            </a:r>
            <a:r>
              <a:rPr lang="en-US" sz="2800" dirty="0">
                <a:solidFill>
                  <a:srgbClr val="CC3300"/>
                </a:solidFill>
              </a:rPr>
              <a:t>maintenance in light of scientific advance</a:t>
            </a:r>
            <a:r>
              <a:rPr lang="en-US" sz="2800" dirty="0"/>
              <a:t>, and to soliciting community feedback for its improvement.</a:t>
            </a:r>
          </a:p>
          <a:p>
            <a:pPr marL="457200" indent="-457200">
              <a:spcAft>
                <a:spcPct val="50000"/>
              </a:spcAft>
              <a:buFont typeface="Wingdings" pitchFamily="2" charset="2"/>
              <a:buChar char="§"/>
            </a:pPr>
            <a:r>
              <a:rPr lang="en-US" sz="2800" dirty="0"/>
              <a:t>They commit to working with other Foundry members to ensure that, for any particular domain, there is community </a:t>
            </a:r>
            <a:r>
              <a:rPr lang="en-US" sz="2800" dirty="0">
                <a:solidFill>
                  <a:srgbClr val="CC3300"/>
                </a:solidFill>
              </a:rPr>
              <a:t>convergence on a single controlled vocabulary</a:t>
            </a:r>
            <a:r>
              <a:rPr lang="en-US" sz="2800" dirty="0"/>
              <a: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3906" name="Text Placeholder 2"/>
          <p:cNvSpPr>
            <a:spLocks noGrp="1"/>
          </p:cNvSpPr>
          <p:nvPr>
            <p:ph type="body" sz="half" idx="1"/>
          </p:nvPr>
        </p:nvSpPr>
        <p:spPr/>
        <p:txBody>
          <a:bodyPr/>
          <a:lstStyle/>
          <a:p>
            <a:endParaRPr lang="el-GR"/>
          </a:p>
        </p:txBody>
      </p:sp>
      <p:sp>
        <p:nvSpPr>
          <p:cNvPr id="12390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2" eaLnBrk="1" hangingPunct="1"/>
            <a:fld id="{45C410E1-6470-45A8-8F6D-3C552063F00D}" type="slidenum">
              <a:rPr lang="en-US" smtClean="0">
                <a:solidFill>
                  <a:schemeClr val="tx1"/>
                </a:solidFill>
              </a:rPr>
              <a:pPr lvl="2" eaLnBrk="1" hangingPunct="1"/>
              <a:t>56</a:t>
            </a:fld>
            <a:endParaRPr lang="en-US">
              <a:solidFill>
                <a:schemeClr val="tx1"/>
              </a:solidFill>
            </a:endParaRPr>
          </a:p>
        </p:txBody>
      </p:sp>
      <p:pic>
        <p:nvPicPr>
          <p:cNvPr id="123908" name="Picture 2"/>
          <p:cNvPicPr>
            <a:picLocks noChangeAspect="1" noChangeArrowheads="1"/>
          </p:cNvPicPr>
          <p:nvPr/>
        </p:nvPicPr>
        <p:blipFill>
          <a:blip r:embed="rId2" cstate="print"/>
          <a:srcRect t="11041" r="27379" b="3831"/>
          <a:stretch>
            <a:fillRect/>
          </a:stretch>
        </p:blipFill>
        <p:spPr bwMode="auto">
          <a:xfrm>
            <a:off x="0" y="0"/>
            <a:ext cx="9217025" cy="653256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0" y="5181600"/>
            <a:ext cx="3810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930" name="Slide Number Placeholder 5"/>
          <p:cNvSpPr>
            <a:spLocks noGrp="1"/>
          </p:cNvSpPr>
          <p:nvPr>
            <p:ph type="sldNum" sz="quarter" idx="10"/>
          </p:nvPr>
        </p:nvSpPr>
        <p:spPr bwMode="auto">
          <a:xfrm>
            <a:off x="8458200" y="6381750"/>
            <a:ext cx="685800" cy="476250"/>
          </a:xfrm>
          <a:noFill/>
          <a:ln>
            <a:miter lim="800000"/>
            <a:headEnd/>
            <a:tailEnd/>
          </a:ln>
        </p:spPr>
        <p:txBody>
          <a:bodyPr vert="horz" wrap="square" lIns="91440" tIns="45720" rIns="91440" bIns="45720" numCol="1" anchor="t" anchorCtr="0" compatLnSpc="1">
            <a:prstTxWarp prst="textNoShape">
              <a:avLst/>
            </a:prstTxWarp>
          </a:bodyPr>
          <a:lstStyle/>
          <a:p>
            <a:fld id="{7FCDB861-EB02-46BF-9C8F-A4510049A08E}" type="slidenum">
              <a:rPr lang="en-US"/>
              <a:pPr/>
              <a:t>57</a:t>
            </a:fld>
            <a:endParaRPr lang="en-US"/>
          </a:p>
        </p:txBody>
      </p:sp>
      <p:sp>
        <p:nvSpPr>
          <p:cNvPr id="59396" name="Rectangle 2"/>
          <p:cNvSpPr>
            <a:spLocks noGrp="1" noChangeArrowheads="1"/>
          </p:cNvSpPr>
          <p:nvPr>
            <p:ph type="title"/>
          </p:nvPr>
        </p:nvSpPr>
        <p:spPr>
          <a:xfrm>
            <a:off x="381000" y="228600"/>
            <a:ext cx="8229600" cy="1295400"/>
          </a:xfrm>
        </p:spPr>
        <p:txBody>
          <a:bodyPr/>
          <a:lstStyle/>
          <a:p>
            <a:pPr eaLnBrk="1" hangingPunct="1">
              <a:defRPr/>
            </a:pPr>
            <a:r>
              <a:rPr lang="en-US" sz="2800" b="1" dirty="0">
                <a:latin typeface="Calibri" pitchFamily="34" charset="0"/>
                <a:cs typeface="Calibri" pitchFamily="34" charset="0"/>
              </a:rPr>
              <a:t>Current OBO Foundry Ontologies</a:t>
            </a:r>
          </a:p>
        </p:txBody>
      </p:sp>
      <p:sp>
        <p:nvSpPr>
          <p:cNvPr id="45061" name="Rectangle 3"/>
          <p:cNvSpPr>
            <a:spLocks noGrp="1" noChangeArrowheads="1"/>
          </p:cNvSpPr>
          <p:nvPr>
            <p:ph type="body" idx="1"/>
          </p:nvPr>
        </p:nvSpPr>
        <p:spPr>
          <a:xfrm>
            <a:off x="396875" y="2362200"/>
            <a:ext cx="8458200" cy="3429000"/>
          </a:xfrm>
        </p:spPr>
        <p:txBody>
          <a:bodyPr>
            <a:normAutofit lnSpcReduction="10000"/>
          </a:bodyPr>
          <a:lstStyle/>
          <a:p>
            <a:pPr>
              <a:defRPr/>
            </a:pPr>
            <a:r>
              <a:rPr lang="en-US" sz="2400" b="1" dirty="0">
                <a:solidFill>
                  <a:schemeClr val="accent6">
                    <a:lumMod val="75000"/>
                  </a:schemeClr>
                </a:solidFill>
                <a:latin typeface="Calibri" pitchFamily="34" charset="0"/>
                <a:cs typeface="Calibri" pitchFamily="34" charset="0"/>
              </a:rPr>
              <a:t>Biological process (GO)</a:t>
            </a:r>
          </a:p>
          <a:p>
            <a:pPr>
              <a:defRPr/>
            </a:pPr>
            <a:r>
              <a:rPr lang="en-US" sz="2400" b="1" dirty="0">
                <a:solidFill>
                  <a:schemeClr val="accent6">
                    <a:lumMod val="75000"/>
                  </a:schemeClr>
                </a:solidFill>
                <a:latin typeface="Calibri" pitchFamily="34" charset="0"/>
                <a:cs typeface="Calibri" pitchFamily="34" charset="0"/>
              </a:rPr>
              <a:t>Cellular component (GO)</a:t>
            </a:r>
          </a:p>
          <a:p>
            <a:pPr>
              <a:defRPr/>
            </a:pPr>
            <a:r>
              <a:rPr lang="en-US" sz="2400" b="1" dirty="0">
                <a:solidFill>
                  <a:schemeClr val="accent6">
                    <a:lumMod val="75000"/>
                  </a:schemeClr>
                </a:solidFill>
                <a:latin typeface="Calibri" pitchFamily="34" charset="0"/>
                <a:cs typeface="Calibri" pitchFamily="34" charset="0"/>
              </a:rPr>
              <a:t>Chemical entities of biological interest</a:t>
            </a:r>
          </a:p>
          <a:p>
            <a:pPr>
              <a:defRPr/>
            </a:pPr>
            <a:r>
              <a:rPr lang="en-US" sz="2400" b="1" dirty="0">
                <a:solidFill>
                  <a:schemeClr val="accent6">
                    <a:lumMod val="75000"/>
                  </a:schemeClr>
                </a:solidFill>
                <a:latin typeface="Calibri" pitchFamily="34" charset="0"/>
                <a:cs typeface="Calibri" pitchFamily="34" charset="0"/>
              </a:rPr>
              <a:t>Molecular function (GO)</a:t>
            </a:r>
          </a:p>
          <a:p>
            <a:pPr>
              <a:defRPr/>
            </a:pPr>
            <a:r>
              <a:rPr lang="en-US" sz="2400" b="1" dirty="0">
                <a:solidFill>
                  <a:schemeClr val="accent6">
                    <a:lumMod val="75000"/>
                  </a:schemeClr>
                </a:solidFill>
                <a:latin typeface="Calibri" pitchFamily="34" charset="0"/>
                <a:cs typeface="Calibri" pitchFamily="34" charset="0"/>
              </a:rPr>
              <a:t>Phenotypic quality</a:t>
            </a:r>
          </a:p>
          <a:p>
            <a:pPr>
              <a:defRPr/>
            </a:pPr>
            <a:r>
              <a:rPr lang="en-US" sz="2400" b="1" dirty="0" err="1">
                <a:solidFill>
                  <a:schemeClr val="accent6">
                    <a:lumMod val="75000"/>
                  </a:schemeClr>
                </a:solidFill>
                <a:latin typeface="Calibri" pitchFamily="34" charset="0"/>
                <a:cs typeface="Calibri" pitchFamily="34" charset="0"/>
              </a:rPr>
              <a:t>PRotein</a:t>
            </a:r>
            <a:r>
              <a:rPr lang="en-US" sz="2400" b="1" dirty="0">
                <a:solidFill>
                  <a:schemeClr val="accent6">
                    <a:lumMod val="75000"/>
                  </a:schemeClr>
                </a:solidFill>
                <a:latin typeface="Calibri" pitchFamily="34" charset="0"/>
                <a:cs typeface="Calibri" pitchFamily="34" charset="0"/>
              </a:rPr>
              <a:t> Ontology (PRO)</a:t>
            </a:r>
          </a:p>
          <a:p>
            <a:pPr>
              <a:defRPr/>
            </a:pPr>
            <a:r>
              <a:rPr lang="en-US" sz="2400" b="1" dirty="0" err="1">
                <a:solidFill>
                  <a:schemeClr val="accent6">
                    <a:lumMod val="75000"/>
                  </a:schemeClr>
                </a:solidFill>
                <a:latin typeface="Calibri" pitchFamily="34" charset="0"/>
                <a:cs typeface="Calibri" pitchFamily="34" charset="0"/>
              </a:rPr>
              <a:t>Xenopus</a:t>
            </a:r>
            <a:r>
              <a:rPr lang="en-US" sz="2400" b="1" dirty="0">
                <a:solidFill>
                  <a:schemeClr val="accent6">
                    <a:lumMod val="75000"/>
                  </a:schemeClr>
                </a:solidFill>
                <a:latin typeface="Calibri" pitchFamily="34" charset="0"/>
                <a:cs typeface="Calibri" pitchFamily="34" charset="0"/>
              </a:rPr>
              <a:t> Anatomy and Development</a:t>
            </a:r>
          </a:p>
          <a:p>
            <a:pPr>
              <a:defRPr/>
            </a:pPr>
            <a:r>
              <a:rPr lang="en-US" sz="2400" b="1" dirty="0">
                <a:solidFill>
                  <a:schemeClr val="accent6">
                    <a:lumMod val="75000"/>
                  </a:schemeClr>
                </a:solidFill>
                <a:latin typeface="Calibri" pitchFamily="34" charset="0"/>
                <a:cs typeface="Calibri" pitchFamily="34" charset="0"/>
              </a:rPr>
              <a:t>Zebrafish Anatomy and Development</a:t>
            </a:r>
          </a:p>
          <a:p>
            <a:pPr marL="0" indent="0" eaLnBrk="1" hangingPunct="1">
              <a:spcBef>
                <a:spcPct val="0"/>
              </a:spcBef>
              <a:buFontTx/>
              <a:buNone/>
              <a:defRPr/>
            </a:pPr>
            <a:endParaRPr lang="en-US" sz="2400" b="1" dirty="0">
              <a:solidFill>
                <a:schemeClr val="accent6">
                  <a:lumMod val="75000"/>
                </a:schemeClr>
              </a:solidFill>
              <a:latin typeface="Calibri" pitchFamily="34" charset="0"/>
              <a:cs typeface="Calibri" pitchFamily="34" charset="0"/>
            </a:endParaRPr>
          </a:p>
        </p:txBody>
      </p:sp>
    </p:spTree>
  </p:cSld>
  <p:clrMapOvr>
    <a:masterClrMapping/>
  </p:clrMapOvr>
  <p:transition advTm="21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0" y="5181600"/>
            <a:ext cx="3810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954" name="Slide Number Placeholder 5"/>
          <p:cNvSpPr>
            <a:spLocks noGrp="1"/>
          </p:cNvSpPr>
          <p:nvPr>
            <p:ph type="sldNum" sz="quarter" idx="10"/>
          </p:nvPr>
        </p:nvSpPr>
        <p:spPr bwMode="auto">
          <a:xfrm>
            <a:off x="8610600" y="6381750"/>
            <a:ext cx="533400" cy="476250"/>
          </a:xfrm>
          <a:noFill/>
          <a:ln>
            <a:miter lim="800000"/>
            <a:headEnd/>
            <a:tailEnd/>
          </a:ln>
        </p:spPr>
        <p:txBody>
          <a:bodyPr vert="horz" wrap="square" lIns="91440" tIns="45720" rIns="91440" bIns="45720" numCol="1" anchor="t" anchorCtr="0" compatLnSpc="1">
            <a:prstTxWarp prst="textNoShape">
              <a:avLst/>
            </a:prstTxWarp>
          </a:bodyPr>
          <a:lstStyle/>
          <a:p>
            <a:fld id="{C4C2F07F-D78D-416F-BCE0-15201CD5BC54}" type="slidenum">
              <a:rPr lang="en-US"/>
              <a:pPr/>
              <a:t>58</a:t>
            </a:fld>
            <a:endParaRPr lang="en-US"/>
          </a:p>
        </p:txBody>
      </p:sp>
      <p:sp>
        <p:nvSpPr>
          <p:cNvPr id="60420" name="Rectangle 2"/>
          <p:cNvSpPr>
            <a:spLocks noGrp="1" noChangeArrowheads="1"/>
          </p:cNvSpPr>
          <p:nvPr>
            <p:ph type="title"/>
          </p:nvPr>
        </p:nvSpPr>
        <p:spPr>
          <a:xfrm>
            <a:off x="152400" y="381000"/>
            <a:ext cx="8763000" cy="685800"/>
          </a:xfrm>
        </p:spPr>
        <p:txBody>
          <a:bodyPr/>
          <a:lstStyle/>
          <a:p>
            <a:pPr eaLnBrk="1" hangingPunct="1">
              <a:defRPr/>
            </a:pPr>
            <a:r>
              <a:rPr lang="en-US" sz="2800" b="1" dirty="0">
                <a:latin typeface="Calibri" pitchFamily="34" charset="0"/>
                <a:cs typeface="Calibri" pitchFamily="34" charset="0"/>
              </a:rPr>
              <a:t>Foundry ontologies under review</a:t>
            </a:r>
          </a:p>
        </p:txBody>
      </p:sp>
      <p:sp>
        <p:nvSpPr>
          <p:cNvPr id="91141" name="Rectangle 3"/>
          <p:cNvSpPr>
            <a:spLocks noGrp="1" noChangeArrowheads="1"/>
          </p:cNvSpPr>
          <p:nvPr>
            <p:ph type="body" idx="1"/>
          </p:nvPr>
        </p:nvSpPr>
        <p:spPr>
          <a:xfrm>
            <a:off x="533400" y="1524000"/>
            <a:ext cx="8305800" cy="3505200"/>
          </a:xfrm>
        </p:spPr>
        <p:txBody>
          <a:bodyPr/>
          <a:lstStyle/>
          <a:p>
            <a:pPr marL="0" indent="0" eaLnBrk="1" hangingPunct="1">
              <a:lnSpc>
                <a:spcPct val="200000"/>
              </a:lnSpc>
              <a:buFontTx/>
              <a:buNone/>
              <a:defRPr/>
            </a:pPr>
            <a:r>
              <a:rPr lang="en-US" sz="2400" b="1" dirty="0">
                <a:solidFill>
                  <a:schemeClr val="accent6">
                    <a:lumMod val="75000"/>
                  </a:schemeClr>
                </a:solidFill>
                <a:latin typeface="Calibri" pitchFamily="34" charset="0"/>
                <a:cs typeface="Calibri" pitchFamily="34" charset="0"/>
              </a:rPr>
              <a:t>Cell Ontology (CL)</a:t>
            </a:r>
          </a:p>
          <a:p>
            <a:pPr marL="0" indent="0" eaLnBrk="1" hangingPunct="1">
              <a:lnSpc>
                <a:spcPct val="200000"/>
              </a:lnSpc>
              <a:buFontTx/>
              <a:buNone/>
              <a:defRPr/>
            </a:pPr>
            <a:r>
              <a:rPr lang="en-US" sz="2400" b="1" dirty="0">
                <a:solidFill>
                  <a:schemeClr val="accent6">
                    <a:lumMod val="75000"/>
                  </a:schemeClr>
                </a:solidFill>
                <a:latin typeface="Calibri" pitchFamily="34" charset="0"/>
                <a:cs typeface="Calibri" pitchFamily="34" charset="0"/>
              </a:rPr>
              <a:t>Infectious Disease Ontology (IDO)</a:t>
            </a:r>
          </a:p>
          <a:p>
            <a:pPr marL="0" indent="0" eaLnBrk="1" hangingPunct="1">
              <a:lnSpc>
                <a:spcPct val="200000"/>
              </a:lnSpc>
              <a:buFontTx/>
              <a:buNone/>
              <a:defRPr/>
            </a:pPr>
            <a:r>
              <a:rPr lang="en-US" sz="2400" b="1" dirty="0">
                <a:solidFill>
                  <a:schemeClr val="accent6">
                    <a:lumMod val="75000"/>
                  </a:schemeClr>
                </a:solidFill>
                <a:latin typeface="Calibri" pitchFamily="34" charset="0"/>
                <a:cs typeface="Calibri" pitchFamily="34" charset="0"/>
              </a:rPr>
              <a:t>Ontology for Biomedical Investigations (OBI)</a:t>
            </a:r>
          </a:p>
          <a:p>
            <a:pPr marL="0" indent="0" eaLnBrk="1" hangingPunct="1">
              <a:lnSpc>
                <a:spcPct val="200000"/>
              </a:lnSpc>
              <a:buFontTx/>
              <a:buNone/>
              <a:defRPr/>
            </a:pPr>
            <a:r>
              <a:rPr lang="en-US" sz="2400" b="1" dirty="0">
                <a:solidFill>
                  <a:schemeClr val="accent6">
                    <a:lumMod val="75000"/>
                  </a:schemeClr>
                </a:solidFill>
                <a:latin typeface="Calibri" pitchFamily="34" charset="0"/>
                <a:cs typeface="Calibri" pitchFamily="34" charset="0"/>
              </a:rPr>
              <a:t>Plant Ontology (PO)</a:t>
            </a:r>
          </a:p>
        </p:txBody>
      </p:sp>
    </p:spTree>
  </p:cSld>
  <p:clrMapOvr>
    <a:masterClrMapping/>
  </p:clrMapOvr>
  <p:transition advTm="135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0" y="5181600"/>
            <a:ext cx="3810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978" name="Slide Number Placeholder 5"/>
          <p:cNvSpPr>
            <a:spLocks noGrp="1"/>
          </p:cNvSpPr>
          <p:nvPr>
            <p:ph type="sldNum" sz="quarter" idx="10"/>
          </p:nvPr>
        </p:nvSpPr>
        <p:spPr bwMode="auto">
          <a:xfrm>
            <a:off x="8534400" y="6308725"/>
            <a:ext cx="609600" cy="549275"/>
          </a:xfrm>
          <a:noFill/>
          <a:ln>
            <a:miter lim="800000"/>
            <a:headEnd/>
            <a:tailEnd/>
          </a:ln>
        </p:spPr>
        <p:txBody>
          <a:bodyPr vert="horz" wrap="square" lIns="91440" tIns="45720" rIns="91440" bIns="45720" numCol="1" anchor="t" anchorCtr="0" compatLnSpc="1">
            <a:prstTxWarp prst="textNoShape">
              <a:avLst/>
            </a:prstTxWarp>
          </a:bodyPr>
          <a:lstStyle/>
          <a:p>
            <a:fld id="{60F37192-278C-4BAA-A891-E9EDCB7A0253}" type="slidenum">
              <a:rPr lang="en-US"/>
              <a:pPr/>
              <a:t>59</a:t>
            </a:fld>
            <a:endParaRPr lang="en-US"/>
          </a:p>
        </p:txBody>
      </p:sp>
      <p:sp>
        <p:nvSpPr>
          <p:cNvPr id="61444" name="Rectangle 2"/>
          <p:cNvSpPr>
            <a:spLocks noGrp="1" noChangeArrowheads="1"/>
          </p:cNvSpPr>
          <p:nvPr>
            <p:ph type="title"/>
          </p:nvPr>
        </p:nvSpPr>
        <p:spPr>
          <a:xfrm>
            <a:off x="609600" y="228600"/>
            <a:ext cx="7848600" cy="609600"/>
          </a:xfrm>
        </p:spPr>
        <p:txBody>
          <a:bodyPr/>
          <a:lstStyle/>
          <a:p>
            <a:pPr eaLnBrk="1" hangingPunct="1">
              <a:defRPr/>
            </a:pPr>
            <a:r>
              <a:rPr lang="en-US" sz="2800" b="1" dirty="0">
                <a:latin typeface="Calibri" pitchFamily="34" charset="0"/>
                <a:cs typeface="Calibri" pitchFamily="34" charset="0"/>
              </a:rPr>
              <a:t>Ontologies under construction</a:t>
            </a:r>
          </a:p>
        </p:txBody>
      </p:sp>
      <p:sp>
        <p:nvSpPr>
          <p:cNvPr id="77828" name="Rectangle 3"/>
          <p:cNvSpPr>
            <a:spLocks noGrp="1" noChangeArrowheads="1"/>
          </p:cNvSpPr>
          <p:nvPr>
            <p:ph type="body" idx="1"/>
          </p:nvPr>
        </p:nvSpPr>
        <p:spPr>
          <a:xfrm>
            <a:off x="457200" y="1447800"/>
            <a:ext cx="8305800" cy="4114800"/>
          </a:xfrm>
        </p:spPr>
        <p:txBody>
          <a:bodyPr>
            <a:normAutofit fontScale="85000" lnSpcReduction="20000"/>
          </a:bodyPr>
          <a:lstStyle/>
          <a:p>
            <a:pPr marL="0" lvl="1" indent="0" eaLnBrk="1" hangingPunct="1">
              <a:lnSpc>
                <a:spcPct val="200000"/>
              </a:lnSpc>
              <a:buFontTx/>
              <a:buNone/>
            </a:pPr>
            <a:r>
              <a:rPr lang="en-US" sz="1600" b="1">
                <a:solidFill>
                  <a:srgbClr val="222268"/>
                </a:solidFill>
                <a:latin typeface="Calibri" pitchFamily="34" charset="0"/>
              </a:rPr>
              <a:t>Allergy Ontology</a:t>
            </a:r>
          </a:p>
          <a:p>
            <a:pPr marL="0" lvl="1" indent="0" eaLnBrk="1" hangingPunct="1">
              <a:lnSpc>
                <a:spcPct val="200000"/>
              </a:lnSpc>
              <a:buFontTx/>
              <a:buNone/>
            </a:pPr>
            <a:r>
              <a:rPr lang="en-US" sz="1600" b="1">
                <a:solidFill>
                  <a:srgbClr val="222268"/>
                </a:solidFill>
                <a:latin typeface="Calibri" pitchFamily="34" charset="0"/>
              </a:rPr>
              <a:t>Environment Ontology (EnvO) </a:t>
            </a:r>
          </a:p>
          <a:p>
            <a:pPr marL="0" lvl="1" indent="0" eaLnBrk="1" hangingPunct="1">
              <a:lnSpc>
                <a:spcPct val="200000"/>
              </a:lnSpc>
              <a:buFontTx/>
              <a:buNone/>
            </a:pPr>
            <a:r>
              <a:rPr lang="en-US" sz="1600" b="1">
                <a:solidFill>
                  <a:srgbClr val="222268"/>
                </a:solidFill>
                <a:latin typeface="Calibri" pitchFamily="34" charset="0"/>
              </a:rPr>
              <a:t>Immunology Ontology (IDO)</a:t>
            </a:r>
          </a:p>
          <a:p>
            <a:pPr marL="0" lvl="1" indent="0" eaLnBrk="1" hangingPunct="1">
              <a:lnSpc>
                <a:spcPct val="200000"/>
              </a:lnSpc>
              <a:buFontTx/>
              <a:buNone/>
            </a:pPr>
            <a:r>
              <a:rPr lang="en-US" sz="1600" b="1">
                <a:solidFill>
                  <a:srgbClr val="222268"/>
                </a:solidFill>
                <a:latin typeface="Calibri" pitchFamily="34" charset="0"/>
              </a:rPr>
              <a:t>Mental Functioning Ontology (MFO)</a:t>
            </a:r>
          </a:p>
          <a:p>
            <a:pPr marL="0" lvl="1" indent="0" eaLnBrk="1" hangingPunct="1">
              <a:lnSpc>
                <a:spcPct val="200000"/>
              </a:lnSpc>
              <a:buFontTx/>
              <a:buNone/>
            </a:pPr>
            <a:r>
              <a:rPr lang="en-US" sz="1600" b="1">
                <a:solidFill>
                  <a:srgbClr val="222268"/>
                </a:solidFill>
                <a:latin typeface="Calibri" pitchFamily="34" charset="0"/>
              </a:rPr>
              <a:t>	Emotion Ontology (MFO-EM)</a:t>
            </a:r>
          </a:p>
          <a:p>
            <a:pPr marL="0" lvl="1" indent="0" eaLnBrk="1" hangingPunct="1">
              <a:lnSpc>
                <a:spcPct val="200000"/>
              </a:lnSpc>
              <a:buFontTx/>
              <a:buNone/>
            </a:pPr>
            <a:r>
              <a:rPr lang="en-US" sz="1600" b="1">
                <a:solidFill>
                  <a:srgbClr val="222268"/>
                </a:solidFill>
                <a:latin typeface="Calibri" pitchFamily="34" charset="0"/>
              </a:rPr>
              <a:t>		Pain Ontology</a:t>
            </a:r>
          </a:p>
          <a:p>
            <a:pPr marL="0" lvl="1" indent="0" eaLnBrk="1" hangingPunct="1">
              <a:lnSpc>
                <a:spcPct val="200000"/>
              </a:lnSpc>
              <a:buFontTx/>
              <a:buNone/>
            </a:pPr>
            <a:r>
              <a:rPr lang="en-US" sz="1600" b="1">
                <a:solidFill>
                  <a:srgbClr val="222268"/>
                </a:solidFill>
                <a:latin typeface="Calibri" pitchFamily="34" charset="0"/>
              </a:rPr>
              <a:t>Mental Disease Ontology (MDO)</a:t>
            </a:r>
          </a:p>
          <a:p>
            <a:pPr marL="0" lvl="1" indent="0" eaLnBrk="1" hangingPunct="1">
              <a:lnSpc>
                <a:spcPct val="200000"/>
              </a:lnSpc>
              <a:buFontTx/>
              <a:buNone/>
            </a:pPr>
            <a:r>
              <a:rPr lang="en-US" sz="1600" b="1">
                <a:solidFill>
                  <a:srgbClr val="222268"/>
                </a:solidFill>
                <a:latin typeface="Calibri" pitchFamily="34" charset="0"/>
              </a:rPr>
              <a:t>Neurological Disease Ontology (ND)</a:t>
            </a:r>
          </a:p>
          <a:p>
            <a:pPr marL="0" lvl="1" indent="0" eaLnBrk="1" hangingPunct="1">
              <a:lnSpc>
                <a:spcPct val="200000"/>
              </a:lnSpc>
              <a:buFontTx/>
              <a:buNone/>
            </a:pPr>
            <a:r>
              <a:rPr lang="en-US" sz="1600" b="1">
                <a:solidFill>
                  <a:srgbClr val="222268"/>
                </a:solidFill>
                <a:latin typeface="Calibri" pitchFamily="34" charset="0"/>
              </a:rPr>
              <a:t>Vaccine Ontology</a:t>
            </a:r>
          </a:p>
        </p:txBody>
      </p:sp>
    </p:spTree>
  </p:cSld>
  <p:clrMapOvr>
    <a:masterClrMapping/>
  </p:clrMapOvr>
  <p:transition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2610095" y="133290"/>
            <a:ext cx="6533905" cy="400110"/>
          </a:xfrm>
          <a:prstGeom prst="rect">
            <a:avLst/>
          </a:prstGeom>
          <a:noFill/>
        </p:spPr>
        <p:txBody>
          <a:bodyPr wrap="none">
            <a:spAutoFit/>
          </a:bodyPr>
          <a:lstStyle/>
          <a:p>
            <a:pPr>
              <a:defRPr/>
            </a:pPr>
            <a:r>
              <a:rPr lang="en-US" sz="2000" b="1" dirty="0">
                <a:solidFill>
                  <a:schemeClr val="tx1">
                    <a:lumMod val="85000"/>
                    <a:lumOff val="15000"/>
                  </a:schemeClr>
                </a:solidFill>
              </a:rPr>
              <a:t>The problem and the need for ontologies’ development</a:t>
            </a:r>
          </a:p>
        </p:txBody>
      </p:sp>
      <p:graphicFrame>
        <p:nvGraphicFramePr>
          <p:cNvPr id="12" name="TextBox 2">
            <a:extLst>
              <a:ext uri="{FF2B5EF4-FFF2-40B4-BE49-F238E27FC236}">
                <a16:creationId xmlns:a16="http://schemas.microsoft.com/office/drawing/2014/main" id="{D0430A15-2813-B310-3856-458499B67384}"/>
              </a:ext>
            </a:extLst>
          </p:cNvPr>
          <p:cNvGraphicFramePr/>
          <p:nvPr>
            <p:extLst>
              <p:ext uri="{D42A27DB-BD31-4B8C-83A1-F6EECF244321}">
                <p14:modId xmlns:p14="http://schemas.microsoft.com/office/powerpoint/2010/main" val="1535746261"/>
              </p:ext>
            </p:extLst>
          </p:nvPr>
        </p:nvGraphicFramePr>
        <p:xfrm>
          <a:off x="758255" y="2453290"/>
          <a:ext cx="7914042" cy="370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D09CD98-576C-9F45-8FCE-E4141643E4BA}"/>
              </a:ext>
            </a:extLst>
          </p:cNvPr>
          <p:cNvSpPr txBox="1"/>
          <p:nvPr/>
        </p:nvSpPr>
        <p:spPr>
          <a:xfrm>
            <a:off x="758255" y="933510"/>
            <a:ext cx="7749137" cy="923330"/>
          </a:xfrm>
          <a:prstGeom prst="rect">
            <a:avLst/>
          </a:prstGeom>
          <a:noFill/>
        </p:spPr>
        <p:txBody>
          <a:bodyPr wrap="square">
            <a:spAutoFit/>
          </a:bodyPr>
          <a:lstStyle/>
          <a:p>
            <a:pPr>
              <a:buNone/>
            </a:pPr>
            <a:r>
              <a:rPr lang="en-US" b="1" dirty="0"/>
              <a:t>The Most Common Reason for the Development of Ontologies</a:t>
            </a:r>
            <a:endParaRPr lang="en-US" dirty="0"/>
          </a:p>
          <a:p>
            <a:pPr>
              <a:buNone/>
            </a:pPr>
            <a:r>
              <a:rPr lang="en-US" dirty="0"/>
              <a:t>The most common reason for the development of ontologies is the sharing of information structure between humans and machines.</a:t>
            </a:r>
            <a:endParaRPr lang="el-GR" dirty="0"/>
          </a:p>
        </p:txBody>
      </p:sp>
    </p:spTree>
    <p:extLst>
      <p:ext uri="{BB962C8B-B14F-4D97-AF65-F5344CB8AC3E}">
        <p14:creationId xmlns:p14="http://schemas.microsoft.com/office/powerpoint/2010/main" val="3235367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tx2">
                <a:lumMod val="10000"/>
                <a:lumOff val="90000"/>
              </a:schemeClr>
            </a:gs>
            <a:gs pos="83000">
              <a:schemeClr val="accent4">
                <a:lumMod val="20000"/>
                <a:lumOff val="80000"/>
              </a:schemeClr>
            </a:gs>
            <a:gs pos="100000">
              <a:schemeClr val="accent4">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4" name="3 - Ορθογώνιο"/>
          <p:cNvSpPr/>
          <p:nvPr/>
        </p:nvSpPr>
        <p:spPr>
          <a:xfrm>
            <a:off x="601882" y="4437156"/>
            <a:ext cx="8157598" cy="2270109"/>
          </a:xfrm>
          <a:prstGeom prst="rect">
            <a:avLst/>
          </a:prstGeom>
        </p:spPr>
        <p:txBody>
          <a:bodyPr wrap="square">
            <a:spAutoFit/>
          </a:bodyPr>
          <a:lstStyle/>
          <a:p>
            <a:pPr>
              <a:lnSpc>
                <a:spcPct val="150000"/>
              </a:lnSpc>
              <a:buNone/>
            </a:pPr>
            <a:r>
              <a:rPr lang="en-US" sz="1600" b="1" dirty="0">
                <a:latin typeface="Calibri" panose="020F0502020204030204" pitchFamily="34" charset="0"/>
                <a:ea typeface="Calibri" panose="020F0502020204030204" pitchFamily="34" charset="0"/>
                <a:cs typeface="Calibri" panose="020F0502020204030204" pitchFamily="34" charset="0"/>
              </a:rPr>
              <a:t>Ontologies Can:</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347663" indent="-347663">
              <a:lnSpc>
                <a:spcPct val="150000"/>
              </a:lnSpc>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Serve as repositories for organizing information</a:t>
            </a:r>
          </a:p>
          <a:p>
            <a:pPr marL="347663" indent="-347663">
              <a:lnSpc>
                <a:spcPct val="150000"/>
              </a:lnSpc>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Be used as a tool for knowledge acquisition</a:t>
            </a:r>
          </a:p>
          <a:p>
            <a:pPr marL="347663" indent="-347663">
              <a:lnSpc>
                <a:spcPct val="150000"/>
              </a:lnSpc>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Provide common support for knowledge classification within specific workgroups</a:t>
            </a:r>
          </a:p>
          <a:p>
            <a:pPr marL="347663" indent="-347663">
              <a:lnSpc>
                <a:spcPct val="150000"/>
              </a:lnSpc>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Enable knowledge reuse in new systems</a:t>
            </a:r>
          </a:p>
          <a:p>
            <a:pPr marL="347663" indent="-347663">
              <a:lnSpc>
                <a:spcPct val="150000"/>
              </a:lnSpc>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Form the foundation for constructing a knowledge representation language</a:t>
            </a:r>
          </a:p>
        </p:txBody>
      </p:sp>
      <p:cxnSp>
        <p:nvCxnSpPr>
          <p:cNvPr id="5" name="4 - Ευθεία γραμμή σύνδεσης"/>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C897C6-FAD9-81E2-EB3C-E6CE603712AF}"/>
              </a:ext>
            </a:extLst>
          </p:cNvPr>
          <p:cNvSpPr txBox="1"/>
          <p:nvPr/>
        </p:nvSpPr>
        <p:spPr>
          <a:xfrm>
            <a:off x="601882" y="1134581"/>
            <a:ext cx="8157598" cy="584775"/>
          </a:xfrm>
          <a:prstGeom prst="rect">
            <a:avLst/>
          </a:prstGeom>
        </p:spPr>
        <p:txBody>
          <a:bodyPr wrap="square">
            <a:spAutoFit/>
          </a:bodyPr>
          <a:lstStyle>
            <a:defPPr>
              <a:defRPr lang="en-US"/>
            </a:defPPr>
            <a:lvl1pPr>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stStyle>
          <a:p>
            <a:pPr>
              <a:buNone/>
            </a:pPr>
            <a:r>
              <a:rPr lang="en-US" sz="1600" b="1" dirty="0"/>
              <a:t>Ontology serves</a:t>
            </a:r>
            <a:r>
              <a:rPr lang="en-US" sz="1600" dirty="0"/>
              <a:t>: as a parallel representation of reality as it is perceived by both humans and computers.</a:t>
            </a:r>
          </a:p>
        </p:txBody>
      </p:sp>
      <p:sp>
        <p:nvSpPr>
          <p:cNvPr id="9" name="TextBox 8">
            <a:extLst>
              <a:ext uri="{FF2B5EF4-FFF2-40B4-BE49-F238E27FC236}">
                <a16:creationId xmlns:a16="http://schemas.microsoft.com/office/drawing/2014/main" id="{CFE1B92F-EB85-59EE-79D8-7EFF31EB8D16}"/>
              </a:ext>
            </a:extLst>
          </p:cNvPr>
          <p:cNvSpPr txBox="1"/>
          <p:nvPr/>
        </p:nvSpPr>
        <p:spPr>
          <a:xfrm>
            <a:off x="601882" y="714025"/>
            <a:ext cx="7928659" cy="338554"/>
          </a:xfrm>
          <a:prstGeom prst="rect">
            <a:avLst/>
          </a:prstGeom>
          <a:noFill/>
        </p:spPr>
        <p:txBody>
          <a:bodyPr wrap="square">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Ontology is</a:t>
            </a:r>
            <a:r>
              <a:rPr lang="en-US" sz="1600" dirty="0">
                <a:latin typeface="Calibri" panose="020F0502020204030204" pitchFamily="34" charset="0"/>
                <a:ea typeface="Calibri" panose="020F0502020204030204" pitchFamily="34" charset="0"/>
                <a:cs typeface="Calibri" panose="020F0502020204030204" pitchFamily="34" charset="0"/>
              </a:rPr>
              <a:t>: A structured set of concepts and relationships used to describe a domain</a:t>
            </a:r>
          </a:p>
        </p:txBody>
      </p:sp>
      <p:sp>
        <p:nvSpPr>
          <p:cNvPr id="3" name="TextBox 2">
            <a:extLst>
              <a:ext uri="{FF2B5EF4-FFF2-40B4-BE49-F238E27FC236}">
                <a16:creationId xmlns:a16="http://schemas.microsoft.com/office/drawing/2014/main" id="{6794F187-A754-EBB6-2E37-D1D6DA6DD176}"/>
              </a:ext>
            </a:extLst>
          </p:cNvPr>
          <p:cNvSpPr txBox="1"/>
          <p:nvPr/>
        </p:nvSpPr>
        <p:spPr>
          <a:xfrm>
            <a:off x="632362" y="1853923"/>
            <a:ext cx="8157598" cy="584775"/>
          </a:xfrm>
          <a:prstGeom prst="rect">
            <a:avLst/>
          </a:prstGeom>
        </p:spPr>
        <p:txBody>
          <a:bodyPr wrap="square">
            <a:spAutoFit/>
          </a:bodyPr>
          <a:lstStyle>
            <a:defPPr>
              <a:defRPr lang="en-US"/>
            </a:defPPr>
            <a:lvl1pPr>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stStyle>
          <a:p>
            <a:pPr>
              <a:buNone/>
            </a:pPr>
            <a:r>
              <a:rPr lang="en-US" sz="1600" b="1" dirty="0"/>
              <a:t>Ontology structure includes</a:t>
            </a:r>
            <a:r>
              <a:rPr lang="en-US" sz="1600" dirty="0"/>
              <a:t>: Classes, subclasses, Instances, Slots (properties), Facets (restrictions) and defined relationships among classes and entities.</a:t>
            </a:r>
          </a:p>
        </p:txBody>
      </p:sp>
      <p:sp>
        <p:nvSpPr>
          <p:cNvPr id="7" name="TextBox 6">
            <a:extLst>
              <a:ext uri="{FF2B5EF4-FFF2-40B4-BE49-F238E27FC236}">
                <a16:creationId xmlns:a16="http://schemas.microsoft.com/office/drawing/2014/main" id="{B180BC7D-2A16-EB28-C718-7BA46AFABB30}"/>
              </a:ext>
            </a:extLst>
          </p:cNvPr>
          <p:cNvSpPr txBox="1"/>
          <p:nvPr/>
        </p:nvSpPr>
        <p:spPr>
          <a:xfrm>
            <a:off x="601882" y="2485880"/>
            <a:ext cx="8157598" cy="1107996"/>
          </a:xfrm>
          <a:prstGeom prst="rect">
            <a:avLst/>
          </a:prstGeom>
        </p:spPr>
        <p:txBody>
          <a:bodyPr wrap="square">
            <a:spAutoFit/>
          </a:bodyPr>
          <a:lstStyle>
            <a:defPPr>
              <a:defRPr lang="en-US"/>
            </a:defPPr>
            <a:lvl1pPr>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stStyle>
          <a:p>
            <a:pPr>
              <a:buNone/>
            </a:pPr>
            <a:r>
              <a:rPr lang="en-US" sz="1600" b="1" dirty="0"/>
              <a:t>Ontology editors: </a:t>
            </a:r>
            <a:r>
              <a:rPr lang="en-US" sz="1600" dirty="0"/>
              <a:t>OBO-Edit and Protégé.</a:t>
            </a:r>
          </a:p>
          <a:p>
            <a:pPr marL="346075" indent="-112713"/>
            <a:r>
              <a:rPr lang="en-US" sz="1600" dirty="0"/>
              <a:t>What the question is</a:t>
            </a:r>
          </a:p>
          <a:p>
            <a:pPr marL="346075" indent="-112713"/>
            <a:r>
              <a:rPr lang="en-US" sz="1600" dirty="0"/>
              <a:t>What the domain and the entities hierarchy is (different aspects among researchers.</a:t>
            </a:r>
          </a:p>
          <a:p>
            <a:pPr marL="346075" indent="-112713"/>
            <a:r>
              <a:rPr lang="en-US" sz="1600" dirty="0"/>
              <a:t>What the properties and the restrictions are</a:t>
            </a:r>
          </a:p>
        </p:txBody>
      </p:sp>
      <p:sp>
        <p:nvSpPr>
          <p:cNvPr id="8" name="TextBox 7">
            <a:extLst>
              <a:ext uri="{FF2B5EF4-FFF2-40B4-BE49-F238E27FC236}">
                <a16:creationId xmlns:a16="http://schemas.microsoft.com/office/drawing/2014/main" id="{723B424E-FCBF-F38E-2B71-F97AE2919849}"/>
              </a:ext>
            </a:extLst>
          </p:cNvPr>
          <p:cNvSpPr txBox="1"/>
          <p:nvPr/>
        </p:nvSpPr>
        <p:spPr>
          <a:xfrm>
            <a:off x="632362" y="3593876"/>
            <a:ext cx="8157598" cy="830997"/>
          </a:xfrm>
          <a:prstGeom prst="rect">
            <a:avLst/>
          </a:prstGeom>
        </p:spPr>
        <p:txBody>
          <a:bodyPr wrap="square">
            <a:spAutoFit/>
          </a:bodyPr>
          <a:lstStyle>
            <a:defPPr>
              <a:defRPr lang="en-US"/>
            </a:defPPr>
            <a:lvl1pPr>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stStyle>
          <a:p>
            <a:pPr>
              <a:buNone/>
            </a:pPr>
            <a:r>
              <a:rPr lang="en-US" sz="1600" b="1" dirty="0"/>
              <a:t>Bioontology: Gene Ontology</a:t>
            </a:r>
          </a:p>
          <a:p>
            <a:pPr>
              <a:buNone/>
            </a:pPr>
            <a:r>
              <a:rPr lang="en-US" sz="1600" b="1" dirty="0"/>
              <a:t>Biomedical ontology: UMLS</a:t>
            </a:r>
          </a:p>
          <a:p>
            <a:pPr>
              <a:buNone/>
            </a:pPr>
            <a:r>
              <a:rPr lang="en-US" sz="1600" b="1" dirty="0"/>
              <a:t>Ontology repositories: OBO Foundry, </a:t>
            </a:r>
            <a:r>
              <a:rPr lang="en-US" sz="1600" b="1" dirty="0" err="1"/>
              <a:t>Bioportal</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tructure&#10;&#10;AI-generated content may be incorrect.">
            <a:extLst>
              <a:ext uri="{FF2B5EF4-FFF2-40B4-BE49-F238E27FC236}">
                <a16:creationId xmlns:a16="http://schemas.microsoft.com/office/drawing/2014/main" id="{6A7CC93A-A71C-E6E3-C96B-C877A4F497C7}"/>
              </a:ext>
            </a:extLst>
          </p:cNvPr>
          <p:cNvPicPr>
            <a:picLocks noChangeAspect="1"/>
          </p:cNvPicPr>
          <p:nvPr/>
        </p:nvPicPr>
        <p:blipFill>
          <a:blip r:embed="rId2"/>
          <a:stretch>
            <a:fillRect/>
          </a:stretch>
        </p:blipFill>
        <p:spPr>
          <a:xfrm>
            <a:off x="1310045" y="643467"/>
            <a:ext cx="6047487" cy="604748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90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D2DB5D-EA00-994D-EA6B-0C44DDCD191C}"/>
              </a:ext>
            </a:extLst>
          </p:cNvPr>
          <p:cNvSpPr txBox="1"/>
          <p:nvPr/>
        </p:nvSpPr>
        <p:spPr>
          <a:xfrm>
            <a:off x="203200" y="617696"/>
            <a:ext cx="5791200" cy="954107"/>
          </a:xfrm>
          <a:prstGeom prst="rect">
            <a:avLst/>
          </a:prstGeom>
          <a:noFill/>
        </p:spPr>
        <p:txBody>
          <a:bodyPr wrap="square">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Classes</a:t>
            </a:r>
            <a:endParaRPr lang="el-GR" sz="1400" b="1"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Classes are the central element of most ontologies. They represent concepts in the domain. Example: Class Wine → represents all wines. A specific wine bottle → an instance of the class Wine.</a:t>
            </a:r>
          </a:p>
        </p:txBody>
      </p:sp>
      <p:sp>
        <p:nvSpPr>
          <p:cNvPr id="8" name="TextBox 7">
            <a:extLst>
              <a:ext uri="{FF2B5EF4-FFF2-40B4-BE49-F238E27FC236}">
                <a16:creationId xmlns:a16="http://schemas.microsoft.com/office/drawing/2014/main" id="{C64D27E5-CEFB-4C85-B64F-6D60ECF9D65D}"/>
              </a:ext>
            </a:extLst>
          </p:cNvPr>
          <p:cNvSpPr txBox="1"/>
          <p:nvPr/>
        </p:nvSpPr>
        <p:spPr>
          <a:xfrm>
            <a:off x="213177" y="1694914"/>
            <a:ext cx="5614217" cy="954107"/>
          </a:xfrm>
          <a:prstGeom prst="rect">
            <a:avLst/>
          </a:prstGeom>
          <a:noFill/>
        </p:spPr>
        <p:txBody>
          <a:bodyPr wrap="square">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Subclasses</a:t>
            </a:r>
            <a:endParaRPr lang="el-GR" sz="1400" b="1"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A class may have subclasses that represent more specific concepts. Examples of subclass division for Wine: Red, white, rosé wines. Sparkling vs. non‑sparkling wines</a:t>
            </a:r>
          </a:p>
        </p:txBody>
      </p:sp>
      <p:sp>
        <p:nvSpPr>
          <p:cNvPr id="11" name="TextBox 10">
            <a:extLst>
              <a:ext uri="{FF2B5EF4-FFF2-40B4-BE49-F238E27FC236}">
                <a16:creationId xmlns:a16="http://schemas.microsoft.com/office/drawing/2014/main" id="{3059F057-ABBB-96FB-AAE5-BE1DCFC72F7E}"/>
              </a:ext>
            </a:extLst>
          </p:cNvPr>
          <p:cNvSpPr txBox="1"/>
          <p:nvPr/>
        </p:nvSpPr>
        <p:spPr>
          <a:xfrm>
            <a:off x="219480" y="2860117"/>
            <a:ext cx="5439639" cy="1169551"/>
          </a:xfrm>
          <a:prstGeom prst="rect">
            <a:avLst/>
          </a:prstGeom>
          <a:noFill/>
        </p:spPr>
        <p:txBody>
          <a:bodyPr wrap="square">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Slots (Properties)</a:t>
            </a:r>
            <a:endParaRPr lang="el-GR" sz="1400" b="1"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Slots describe attributes of classes or instances. Example (Château Lafite Rothschild Pauillac wine):Slot body → value: </a:t>
            </a:r>
            <a:r>
              <a:rPr lang="en-US" sz="1400" dirty="0" err="1">
                <a:latin typeface="Calibri" panose="020F0502020204030204" pitchFamily="34" charset="0"/>
                <a:ea typeface="Calibri" panose="020F0502020204030204" pitchFamily="34" charset="0"/>
                <a:cs typeface="Calibri" panose="020F0502020204030204" pitchFamily="34" charset="0"/>
              </a:rPr>
              <a:t>fullSlot</a:t>
            </a:r>
            <a:r>
              <a:rPr lang="en-US" sz="1400" dirty="0">
                <a:latin typeface="Calibri" panose="020F0502020204030204" pitchFamily="34" charset="0"/>
                <a:ea typeface="Calibri" panose="020F0502020204030204" pitchFamily="34" charset="0"/>
                <a:cs typeface="Calibri" panose="020F0502020204030204" pitchFamily="34" charset="0"/>
              </a:rPr>
              <a:t> maker → value: Château Lafite Rothschild </a:t>
            </a:r>
            <a:r>
              <a:rPr lang="en-US" sz="1400" dirty="0" err="1">
                <a:latin typeface="Calibri" panose="020F0502020204030204" pitchFamily="34" charset="0"/>
                <a:ea typeface="Calibri" panose="020F0502020204030204" pitchFamily="34" charset="0"/>
                <a:cs typeface="Calibri" panose="020F0502020204030204" pitchFamily="34" charset="0"/>
              </a:rPr>
              <a:t>wineryAt</a:t>
            </a:r>
            <a:r>
              <a:rPr lang="en-US" sz="1400" dirty="0">
                <a:latin typeface="Calibri" panose="020F0502020204030204" pitchFamily="34" charset="0"/>
                <a:ea typeface="Calibri" panose="020F0502020204030204" pitchFamily="34" charset="0"/>
                <a:cs typeface="Calibri" panose="020F0502020204030204" pitchFamily="34" charset="0"/>
              </a:rPr>
              <a:t> the class level, Wine may have slots for flavor, body, sugar level, maker, etc.</a:t>
            </a:r>
          </a:p>
        </p:txBody>
      </p:sp>
      <p:sp>
        <p:nvSpPr>
          <p:cNvPr id="14" name="TextBox 13">
            <a:extLst>
              <a:ext uri="{FF2B5EF4-FFF2-40B4-BE49-F238E27FC236}">
                <a16:creationId xmlns:a16="http://schemas.microsoft.com/office/drawing/2014/main" id="{E3862E71-05CE-2FBC-715E-8D4F3E72AF11}"/>
              </a:ext>
            </a:extLst>
          </p:cNvPr>
          <p:cNvSpPr txBox="1"/>
          <p:nvPr/>
        </p:nvSpPr>
        <p:spPr>
          <a:xfrm>
            <a:off x="287406" y="4257155"/>
            <a:ext cx="8386384" cy="523220"/>
          </a:xfrm>
          <a:prstGeom prst="rect">
            <a:avLst/>
          </a:prstGeom>
          <a:noFill/>
        </p:spPr>
        <p:txBody>
          <a:bodyPr wrap="square">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Facets (Restrictions)</a:t>
            </a:r>
          </a:p>
          <a:p>
            <a:r>
              <a:rPr lang="en-US" sz="1400" dirty="0">
                <a:latin typeface="Calibri" panose="020F0502020204030204" pitchFamily="34" charset="0"/>
                <a:ea typeface="Calibri" panose="020F0502020204030204" pitchFamily="34" charset="0"/>
                <a:cs typeface="Calibri" panose="020F0502020204030204" pitchFamily="34" charset="0"/>
              </a:rPr>
              <a:t>Facets impose constraints on slot values. Example: Slot body may allow only the values: light, medium, full.</a:t>
            </a:r>
          </a:p>
        </p:txBody>
      </p:sp>
      <p:sp>
        <p:nvSpPr>
          <p:cNvPr id="17" name="TextBox 16">
            <a:extLst>
              <a:ext uri="{FF2B5EF4-FFF2-40B4-BE49-F238E27FC236}">
                <a16:creationId xmlns:a16="http://schemas.microsoft.com/office/drawing/2014/main" id="{B379E682-94D3-3DE2-A64E-BCDD99DEAD42}"/>
              </a:ext>
            </a:extLst>
          </p:cNvPr>
          <p:cNvSpPr txBox="1"/>
          <p:nvPr/>
        </p:nvSpPr>
        <p:spPr>
          <a:xfrm>
            <a:off x="294640" y="4911376"/>
            <a:ext cx="8178800" cy="738664"/>
          </a:xfrm>
          <a:prstGeom prst="rect">
            <a:avLst/>
          </a:prstGeom>
          <a:noFill/>
        </p:spPr>
        <p:txBody>
          <a:bodyPr wrap="square">
            <a:spAutoFit/>
          </a:bodyPr>
          <a:lstStyle>
            <a:defPPr>
              <a:defRPr lang="en-US"/>
            </a:defPPr>
            <a:lvl1pPr>
              <a:defRPr sz="1600">
                <a:latin typeface="Calibri" panose="020F0502020204030204" pitchFamily="34" charset="0"/>
                <a:ea typeface="Calibri" panose="020F0502020204030204" pitchFamily="34" charset="0"/>
                <a:cs typeface="Calibri" panose="020F0502020204030204" pitchFamily="34" charset="0"/>
              </a:defRPr>
            </a:lvl1pPr>
          </a:lstStyle>
          <a:p>
            <a:r>
              <a:rPr lang="en-US" sz="1400" b="1" dirty="0"/>
              <a:t>Instances</a:t>
            </a:r>
          </a:p>
          <a:p>
            <a:r>
              <a:rPr lang="en-US" sz="1400" dirty="0"/>
              <a:t>Instances are concrete, real-world objects. Example: The Bordeaux wine in your glass is an instance of the class Bordeaux wine.</a:t>
            </a:r>
          </a:p>
        </p:txBody>
      </p:sp>
      <p:sp>
        <p:nvSpPr>
          <p:cNvPr id="20" name="TextBox 19">
            <a:extLst>
              <a:ext uri="{FF2B5EF4-FFF2-40B4-BE49-F238E27FC236}">
                <a16:creationId xmlns:a16="http://schemas.microsoft.com/office/drawing/2014/main" id="{6B5F9BE6-5486-4B14-7186-6CF5C744C8E0}"/>
              </a:ext>
            </a:extLst>
          </p:cNvPr>
          <p:cNvSpPr txBox="1"/>
          <p:nvPr/>
        </p:nvSpPr>
        <p:spPr>
          <a:xfrm>
            <a:off x="287406" y="5787926"/>
            <a:ext cx="8521314" cy="738664"/>
          </a:xfrm>
          <a:prstGeom prst="rect">
            <a:avLst/>
          </a:prstGeom>
          <a:noFill/>
        </p:spPr>
        <p:txBody>
          <a:bodyPr wrap="square">
            <a:spAutoFit/>
          </a:bodyPr>
          <a:lstStyle>
            <a:defPPr>
              <a:defRPr lang="en-US"/>
            </a:defPPr>
            <a:lvl1pPr>
              <a:defRPr sz="1600">
                <a:latin typeface="Calibri" panose="020F0502020204030204" pitchFamily="34" charset="0"/>
                <a:ea typeface="Calibri" panose="020F0502020204030204" pitchFamily="34" charset="0"/>
                <a:cs typeface="Calibri" panose="020F0502020204030204" pitchFamily="34" charset="0"/>
              </a:defRPr>
            </a:lvl1pPr>
          </a:lstStyle>
          <a:p>
            <a:r>
              <a:rPr lang="en-US" sz="1400" b="1" dirty="0"/>
              <a:t>Relationships Between Classes</a:t>
            </a:r>
          </a:p>
          <a:p>
            <a:r>
              <a:rPr lang="en-US" sz="1400" dirty="0"/>
              <a:t>All instances of Wine (and subclasses like Pauillac) have a slot maker whose value is an instance of Winery. All instances of Winery have a slot produces, which refers to wines (instances of Wine and its subclasses).</a:t>
            </a:r>
          </a:p>
        </p:txBody>
      </p:sp>
      <p:grpSp>
        <p:nvGrpSpPr>
          <p:cNvPr id="26" name="Group 25">
            <a:extLst>
              <a:ext uri="{FF2B5EF4-FFF2-40B4-BE49-F238E27FC236}">
                <a16:creationId xmlns:a16="http://schemas.microsoft.com/office/drawing/2014/main" id="{74F43704-34F8-563A-0B71-E0A51FDC05BC}"/>
              </a:ext>
            </a:extLst>
          </p:cNvPr>
          <p:cNvGrpSpPr/>
          <p:nvPr/>
        </p:nvGrpSpPr>
        <p:grpSpPr>
          <a:xfrm>
            <a:off x="5827395" y="704531"/>
            <a:ext cx="3082926" cy="3347411"/>
            <a:chOff x="5827395" y="704531"/>
            <a:chExt cx="3082926" cy="3347411"/>
          </a:xfrm>
        </p:grpSpPr>
        <p:pic>
          <p:nvPicPr>
            <p:cNvPr id="21" name="Picture 20">
              <a:extLst>
                <a:ext uri="{FF2B5EF4-FFF2-40B4-BE49-F238E27FC236}">
                  <a16:creationId xmlns:a16="http://schemas.microsoft.com/office/drawing/2014/main" id="{B8951F67-FF2D-18F3-67C6-88E76116F621}"/>
                </a:ext>
              </a:extLst>
            </p:cNvPr>
            <p:cNvPicPr>
              <a:picLocks noChangeAspect="1"/>
            </p:cNvPicPr>
            <p:nvPr/>
          </p:nvPicPr>
          <p:blipFill>
            <a:blip r:embed="rId2"/>
            <a:stretch>
              <a:fillRect/>
            </a:stretch>
          </p:blipFill>
          <p:spPr>
            <a:xfrm>
              <a:off x="5827395" y="704531"/>
              <a:ext cx="2914650" cy="2257425"/>
            </a:xfrm>
            <a:prstGeom prst="rect">
              <a:avLst/>
            </a:prstGeom>
          </p:spPr>
        </p:pic>
        <p:sp>
          <p:nvSpPr>
            <p:cNvPr id="23" name="TextBox 22">
              <a:extLst>
                <a:ext uri="{FF2B5EF4-FFF2-40B4-BE49-F238E27FC236}">
                  <a16:creationId xmlns:a16="http://schemas.microsoft.com/office/drawing/2014/main" id="{8F281F69-4562-B71D-3A1F-2AC3E6579F2E}"/>
                </a:ext>
              </a:extLst>
            </p:cNvPr>
            <p:cNvSpPr txBox="1"/>
            <p:nvPr/>
          </p:nvSpPr>
          <p:spPr>
            <a:xfrm>
              <a:off x="5827395" y="2867002"/>
              <a:ext cx="3082926" cy="1184940"/>
            </a:xfrm>
            <a:prstGeom prst="rect">
              <a:avLst/>
            </a:prstGeom>
            <a:noFill/>
          </p:spPr>
          <p:txBody>
            <a:bodyPr wrap="square">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Some classes, instances, and relations among them in the wine domain.</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We used black for classes and red for instances. Direct links represent slots and internal links such as instance-of and subclass-of.</a:t>
              </a:r>
            </a:p>
            <a:p>
              <a:r>
                <a:rPr lang="en-US" sz="900" dirty="0">
                  <a:latin typeface="Calibri" panose="020F0502020204030204" pitchFamily="34" charset="0"/>
                  <a:ea typeface="Calibri" panose="020F0502020204030204" pitchFamily="34" charset="0"/>
                  <a:cs typeface="Calibri" panose="020F0502020204030204" pitchFamily="34" charset="0"/>
                </a:rPr>
                <a:t>Protégé https://protege.stanford.edu/publications/ontology_development/ontology101-noy-mcguinness.html</a:t>
              </a:r>
            </a:p>
          </p:txBody>
        </p:sp>
      </p:grpSp>
      <p:sp>
        <p:nvSpPr>
          <p:cNvPr id="25" name="TextBox 24">
            <a:extLst>
              <a:ext uri="{FF2B5EF4-FFF2-40B4-BE49-F238E27FC236}">
                <a16:creationId xmlns:a16="http://schemas.microsoft.com/office/drawing/2014/main" id="{511338AF-2B76-30EA-3695-729E30894704}"/>
              </a:ext>
            </a:extLst>
          </p:cNvPr>
          <p:cNvSpPr txBox="1"/>
          <p:nvPr/>
        </p:nvSpPr>
        <p:spPr>
          <a:xfrm>
            <a:off x="287406" y="6413067"/>
            <a:ext cx="7132320" cy="307777"/>
          </a:xfrm>
          <a:prstGeom prst="rect">
            <a:avLst/>
          </a:prstGeom>
          <a:noFill/>
        </p:spPr>
        <p:txBody>
          <a:bodyPr wrap="square">
            <a:spAutoFit/>
          </a:bodyPr>
          <a:lstStyle>
            <a:defPPr>
              <a:defRPr lang="en-US"/>
            </a:defPPr>
            <a:lvl1pPr>
              <a:defRPr sz="1400">
                <a:latin typeface="Calibri" panose="020F0502020204030204" pitchFamily="34" charset="0"/>
                <a:ea typeface="Calibri" panose="020F0502020204030204" pitchFamily="34" charset="0"/>
                <a:cs typeface="Calibri" panose="020F0502020204030204" pitchFamily="34" charset="0"/>
              </a:defRPr>
            </a:lvl1pPr>
          </a:lstStyle>
          <a:p>
            <a:r>
              <a:rPr lang="en-US" dirty="0"/>
              <a:t>Ontology Relationships Examples include: </a:t>
            </a:r>
            <a:r>
              <a:rPr lang="en-US" dirty="0" err="1"/>
              <a:t>is_a</a:t>
            </a:r>
            <a:r>
              <a:rPr lang="en-US" dirty="0"/>
              <a:t> </a:t>
            </a:r>
            <a:r>
              <a:rPr lang="en-US" dirty="0" err="1"/>
              <a:t>part_of</a:t>
            </a:r>
            <a:r>
              <a:rPr lang="en-US" dirty="0"/>
              <a:t> </a:t>
            </a:r>
            <a:r>
              <a:rPr lang="en-US" dirty="0" err="1"/>
              <a:t>located_in</a:t>
            </a:r>
            <a:endParaRPr lang="en-US" dirty="0"/>
          </a:p>
        </p:txBody>
      </p:sp>
      <p:cxnSp>
        <p:nvCxnSpPr>
          <p:cNvPr id="27" name="4 - Ευθεία γραμμή σύνδεσης">
            <a:extLst>
              <a:ext uri="{FF2B5EF4-FFF2-40B4-BE49-F238E27FC236}">
                <a16:creationId xmlns:a16="http://schemas.microsoft.com/office/drawing/2014/main" id="{AAF4D2A6-3660-D983-1107-DAE6BD781673}"/>
              </a:ext>
            </a:extLst>
          </p:cNvPr>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5 - TextBox">
            <a:extLst>
              <a:ext uri="{FF2B5EF4-FFF2-40B4-BE49-F238E27FC236}">
                <a16:creationId xmlns:a16="http://schemas.microsoft.com/office/drawing/2014/main" id="{1564AB6A-AB4F-7782-0A3D-EFBA68FB2104}"/>
              </a:ext>
            </a:extLst>
          </p:cNvPr>
          <p:cNvSpPr txBox="1"/>
          <p:nvPr/>
        </p:nvSpPr>
        <p:spPr>
          <a:xfrm>
            <a:off x="6846514" y="140945"/>
            <a:ext cx="2156168" cy="369332"/>
          </a:xfrm>
          <a:prstGeom prst="rect">
            <a:avLst/>
          </a:prstGeom>
          <a:noFill/>
        </p:spPr>
        <p:txBody>
          <a:bodyPr wrap="none">
            <a:spAutoFit/>
          </a:bodyPr>
          <a:lstStyle/>
          <a:p>
            <a:pPr fontAlgn="auto">
              <a:spcBef>
                <a:spcPts val="0"/>
              </a:spcBef>
              <a:spcAft>
                <a:spcPts val="0"/>
              </a:spcAft>
              <a:defRPr/>
            </a:pPr>
            <a:r>
              <a:rPr lang="en-US" b="1" dirty="0">
                <a:solidFill>
                  <a:schemeClr val="tx1">
                    <a:lumMod val="85000"/>
                    <a:lumOff val="15000"/>
                  </a:schemeClr>
                </a:solidFill>
              </a:rPr>
              <a:t>Ontology structure</a:t>
            </a:r>
            <a:endParaRPr lang="en-US" b="1" dirty="0">
              <a:solidFill>
                <a:schemeClr val="tx1">
                  <a:lumMod val="85000"/>
                  <a:lumOff val="15000"/>
                </a:schemeClr>
              </a:solidFill>
              <a:latin typeface="+mn-lt"/>
            </a:endParaRPr>
          </a:p>
        </p:txBody>
      </p:sp>
    </p:spTree>
    <p:extLst>
      <p:ext uri="{BB962C8B-B14F-4D97-AF65-F5344CB8AC3E}">
        <p14:creationId xmlns:p14="http://schemas.microsoft.com/office/powerpoint/2010/main" val="4942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C87F74-01AB-0085-0E16-C2B2FD2BBAA8}"/>
              </a:ext>
            </a:extLst>
          </p:cNvPr>
          <p:cNvSpPr txBox="1"/>
          <p:nvPr/>
        </p:nvSpPr>
        <p:spPr>
          <a:xfrm>
            <a:off x="914400" y="1563370"/>
            <a:ext cx="7609840" cy="1200329"/>
          </a:xfrm>
          <a:prstGeom prst="rect">
            <a:avLst/>
          </a:prstGeom>
          <a:noFill/>
        </p:spPr>
        <p:txBody>
          <a:bodyPr wrap="square">
            <a:spAutoFit/>
          </a:bodyPr>
          <a:lstStyle/>
          <a:p>
            <a:r>
              <a:rPr lang="en-US" dirty="0"/>
              <a:t>“A formal, explicit description of concepts in a domain (classes),the properties that describe them (slots),and the constraints on those properties (facets).”An ontology + a set of instances forms a knowledge base.</a:t>
            </a:r>
          </a:p>
        </p:txBody>
      </p:sp>
      <p:graphicFrame>
        <p:nvGraphicFramePr>
          <p:cNvPr id="6" name="Table 5">
            <a:extLst>
              <a:ext uri="{FF2B5EF4-FFF2-40B4-BE49-F238E27FC236}">
                <a16:creationId xmlns:a16="http://schemas.microsoft.com/office/drawing/2014/main" id="{0E4E9033-5FF8-D108-5A93-F9DB89D71AED}"/>
              </a:ext>
            </a:extLst>
          </p:cNvPr>
          <p:cNvGraphicFramePr>
            <a:graphicFrameLocks noGrp="1"/>
          </p:cNvGraphicFramePr>
          <p:nvPr/>
        </p:nvGraphicFramePr>
        <p:xfrm>
          <a:off x="914400" y="3525819"/>
          <a:ext cx="7442522" cy="2192655"/>
        </p:xfrm>
        <a:graphic>
          <a:graphicData uri="http://schemas.openxmlformats.org/drawingml/2006/table">
            <a:tbl>
              <a:tblPr/>
              <a:tblGrid>
                <a:gridCol w="7442522">
                  <a:extLst>
                    <a:ext uri="{9D8B030D-6E8A-4147-A177-3AD203B41FA5}">
                      <a16:colId xmlns:a16="http://schemas.microsoft.com/office/drawing/2014/main" val="3682842352"/>
                    </a:ext>
                  </a:extLst>
                </a:gridCol>
              </a:tblGrid>
              <a:tr h="0">
                <a:tc>
                  <a:txBody>
                    <a:bodyPr/>
                    <a:lstStyle/>
                    <a:p>
                      <a:pPr fontAlgn="t">
                        <a:lnSpc>
                          <a:spcPts val="1500"/>
                        </a:lnSpc>
                        <a:buNone/>
                      </a:pPr>
                      <a:r>
                        <a:rPr lang="en-US" b="1" i="0" dirty="0">
                          <a:effectLst/>
                          <a:latin typeface="Segoe UI" panose="020B0502040204020203" pitchFamily="34" charset="0"/>
                        </a:rPr>
                        <a:t>Ontology vs. Knowledge Base</a:t>
                      </a:r>
                    </a:p>
                    <a:p>
                      <a:pPr fontAlgn="t">
                        <a:lnSpc>
                          <a:spcPts val="1500"/>
                        </a:lnSpc>
                        <a:buNone/>
                      </a:pPr>
                      <a:endParaRPr lang="en-US" b="1"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An ontology describes </a:t>
                      </a:r>
                      <a:r>
                        <a:rPr lang="en-US" b="0" i="1" dirty="0">
                          <a:effectLst/>
                          <a:latin typeface="Segoe UI" panose="020B0502040204020203" pitchFamily="34" charset="0"/>
                        </a:rPr>
                        <a:t>concepts</a:t>
                      </a:r>
                      <a:r>
                        <a:rPr lang="en-US" b="0" i="0" dirty="0">
                          <a:effectLst/>
                          <a:latin typeface="Segoe UI" panose="020B0502040204020203" pitchFamily="34" charset="0"/>
                        </a:rPr>
                        <a:t> and their </a:t>
                      </a:r>
                      <a:r>
                        <a:rPr lang="en-US" b="0" i="1" dirty="0">
                          <a:effectLst/>
                          <a:latin typeface="Segoe UI" panose="020B0502040204020203" pitchFamily="34" charset="0"/>
                        </a:rPr>
                        <a:t>relationships</a:t>
                      </a:r>
                      <a:r>
                        <a:rPr lang="en-US" b="0" i="0" dirty="0">
                          <a:effectLst/>
                          <a:latin typeface="Segoe UI" panose="020B0502040204020203" pitchFamily="34" charset="0"/>
                        </a:rPr>
                        <a:t>.</a:t>
                      </a:r>
                    </a:p>
                    <a:p>
                      <a:pPr fontAlgn="t">
                        <a:lnSpc>
                          <a:spcPts val="1500"/>
                        </a:lnSpc>
                        <a:buFont typeface="Arial" panose="020B0604020202020204" pitchFamily="34" charset="0"/>
                        <a:buChar char="•"/>
                      </a:pPr>
                      <a:endParaRPr lang="en-US" b="0" i="0" dirty="0">
                        <a:effectLst/>
                        <a:latin typeface="Segoe UI" panose="020B0502040204020203" pitchFamily="34" charset="0"/>
                      </a:endParaRPr>
                    </a:p>
                    <a:p>
                      <a:pPr fontAlgn="t">
                        <a:lnSpc>
                          <a:spcPts val="1500"/>
                        </a:lnSpc>
                        <a:buFont typeface="Arial" panose="020B0604020202020204" pitchFamily="34" charset="0"/>
                        <a:buChar char="•"/>
                      </a:pPr>
                      <a:r>
                        <a:rPr lang="en-US" b="0" i="0" dirty="0">
                          <a:effectLst/>
                          <a:latin typeface="Segoe UI" panose="020B0502040204020203" pitchFamily="34" charset="0"/>
                        </a:rPr>
                        <a:t>A knowledge base includes: </a:t>
                      </a:r>
                    </a:p>
                    <a:p>
                      <a:pPr fontAlgn="t">
                        <a:lnSpc>
                          <a:spcPts val="1500"/>
                        </a:lnSpc>
                        <a:buFont typeface="Arial" panose="020B0604020202020204" pitchFamily="34" charset="0"/>
                        <a:buChar char="•"/>
                      </a:pPr>
                      <a:endParaRPr lang="en-US" b="0" i="0" dirty="0">
                        <a:effectLst/>
                        <a:latin typeface="Segoe UI" panose="020B0502040204020203" pitchFamily="34" charset="0"/>
                      </a:endParaRPr>
                    </a:p>
                    <a:p>
                      <a:pPr marL="742950" lvl="1" indent="-285750" fontAlgn="t">
                        <a:lnSpc>
                          <a:spcPts val="1500"/>
                        </a:lnSpc>
                        <a:buFont typeface="Arial" panose="020B0604020202020204" pitchFamily="34" charset="0"/>
                        <a:buChar char="•"/>
                      </a:pPr>
                      <a:r>
                        <a:rPr lang="en-US" b="0" i="0" dirty="0">
                          <a:effectLst/>
                          <a:latin typeface="Segoe UI" panose="020B0502040204020203" pitchFamily="34" charset="0"/>
                        </a:rPr>
                        <a:t>The ontology itself</a:t>
                      </a:r>
                    </a:p>
                    <a:p>
                      <a:pPr marL="742950" lvl="1" indent="-285750" fontAlgn="t">
                        <a:lnSpc>
                          <a:spcPts val="1500"/>
                        </a:lnSpc>
                        <a:buFont typeface="Arial" panose="020B0604020202020204" pitchFamily="34" charset="0"/>
                        <a:buChar char="•"/>
                      </a:pPr>
                      <a:endParaRPr lang="en-US" b="0" i="0" dirty="0">
                        <a:effectLst/>
                        <a:latin typeface="Segoe UI" panose="020B0502040204020203" pitchFamily="34" charset="0"/>
                      </a:endParaRPr>
                    </a:p>
                    <a:p>
                      <a:pPr marL="742950" lvl="1" indent="-285750" fontAlgn="t">
                        <a:lnSpc>
                          <a:spcPts val="1500"/>
                        </a:lnSpc>
                        <a:buFont typeface="Arial" panose="020B0604020202020204" pitchFamily="34" charset="0"/>
                        <a:buChar char="•"/>
                      </a:pPr>
                      <a:r>
                        <a:rPr lang="en-US" b="0" i="0" dirty="0">
                          <a:effectLst/>
                          <a:latin typeface="Segoe UI" panose="020B0502040204020203" pitchFamily="34" charset="0"/>
                        </a:rPr>
                        <a:t>Specific </a:t>
                      </a:r>
                      <a:r>
                        <a:rPr lang="en-US" b="1" i="0" dirty="0">
                          <a:effectLst/>
                          <a:latin typeface="Segoe UI" panose="020B0502040204020203" pitchFamily="34" charset="0"/>
                        </a:rPr>
                        <a:t>instances</a:t>
                      </a:r>
                      <a:r>
                        <a:rPr lang="en-US" b="0" i="0" dirty="0">
                          <a:effectLst/>
                          <a:latin typeface="Segoe UI" panose="020B0502040204020203" pitchFamily="34" charset="0"/>
                        </a:rPr>
                        <a:t> of its classes</a:t>
                      </a:r>
                    </a:p>
                  </a:txBody>
                  <a:tcP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436878525"/>
                  </a:ext>
                </a:extLst>
              </a:tr>
              <a:tr h="0">
                <a:tc>
                  <a:txBody>
                    <a:bodyPr/>
                    <a:lstStyle/>
                    <a:p>
                      <a:endParaRPr lang="en-US" dirty="0"/>
                    </a:p>
                  </a:txBody>
                  <a:tcPr>
                    <a:lnT w="762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2003745254"/>
                  </a:ext>
                </a:extLst>
              </a:tr>
            </a:tbl>
          </a:graphicData>
        </a:graphic>
      </p:graphicFrame>
      <p:cxnSp>
        <p:nvCxnSpPr>
          <p:cNvPr id="7" name="4 - Ευθεία γραμμή σύνδεσης">
            <a:extLst>
              <a:ext uri="{FF2B5EF4-FFF2-40B4-BE49-F238E27FC236}">
                <a16:creationId xmlns:a16="http://schemas.microsoft.com/office/drawing/2014/main" id="{5E0A2274-1D69-632E-7CFB-68B88344061A}"/>
              </a:ext>
            </a:extLst>
          </p:cNvPr>
          <p:cNvCxnSpPr/>
          <p:nvPr/>
        </p:nvCxnSpPr>
        <p:spPr>
          <a:xfrm>
            <a:off x="0" y="533400"/>
            <a:ext cx="9144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5 - TextBox">
            <a:extLst>
              <a:ext uri="{FF2B5EF4-FFF2-40B4-BE49-F238E27FC236}">
                <a16:creationId xmlns:a16="http://schemas.microsoft.com/office/drawing/2014/main" id="{F3A6DA88-2F3C-0E8E-6238-CB1EB01D11AD}"/>
              </a:ext>
            </a:extLst>
          </p:cNvPr>
          <p:cNvSpPr txBox="1"/>
          <p:nvPr/>
        </p:nvSpPr>
        <p:spPr>
          <a:xfrm>
            <a:off x="5749416" y="117214"/>
            <a:ext cx="3394584" cy="305853"/>
          </a:xfrm>
          <a:prstGeom prst="rect">
            <a:avLst/>
          </a:prstGeom>
          <a:noFill/>
        </p:spPr>
        <p:txBody>
          <a:bodyPr wrap="none">
            <a:spAutoFit/>
          </a:bodyPr>
          <a:lstStyle/>
          <a:p>
            <a:pPr fontAlgn="t">
              <a:lnSpc>
                <a:spcPts val="1500"/>
              </a:lnSpc>
              <a:buNone/>
            </a:pPr>
            <a:r>
              <a:rPr lang="en-US" b="1" dirty="0">
                <a:latin typeface="Segoe UI" panose="020B0502040204020203" pitchFamily="34" charset="0"/>
              </a:rPr>
              <a:t>Ontology vs. Knowledge Base</a:t>
            </a:r>
          </a:p>
        </p:txBody>
      </p:sp>
    </p:spTree>
    <p:extLst>
      <p:ext uri="{BB962C8B-B14F-4D97-AF65-F5344CB8AC3E}">
        <p14:creationId xmlns:p14="http://schemas.microsoft.com/office/powerpoint/2010/main" val="2105019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5737</TotalTime>
  <Words>3228</Words>
  <Application>Microsoft Office PowerPoint</Application>
  <PresentationFormat>On-screen Show (4:3)</PresentationFormat>
  <Paragraphs>422</Paragraphs>
  <Slides>60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Meiryo</vt:lpstr>
      <vt:lpstr>Aptos</vt:lpstr>
      <vt:lpstr>Aptos Display</vt:lpstr>
      <vt:lpstr>Arial</vt:lpstr>
      <vt:lpstr>Arial Black</vt:lpstr>
      <vt:lpstr>Calibri</vt:lpstr>
      <vt:lpstr>Palatino Linotype</vt:lpstr>
      <vt:lpstr>Segoe UI</vt:lpstr>
      <vt:lpstr>Times New Roman</vt:lpstr>
      <vt:lpstr>Times-Roman</vt:lpstr>
      <vt:lpstr>Wingdings</vt:lpstr>
      <vt:lpstr>Office Theme</vt:lpstr>
      <vt:lpstr>PowerPoint Presentation</vt:lpstr>
      <vt:lpstr>PowerPoint Presentation</vt:lpstr>
      <vt:lpstr>PowerPoint Presentation</vt:lpstr>
      <vt:lpstr>PowerPoint Presentation</vt:lpstr>
      <vt:lpstr>The Role of Ontologies in the Development of the Web</vt:lpstr>
      <vt:lpstr>PowerPoint Presentation</vt:lpstr>
      <vt:lpstr>PowerPoint Presentation</vt:lpstr>
      <vt:lpstr>PowerPoint Presentation</vt:lpstr>
      <vt:lpstr>PowerPoint Presentation</vt:lpstr>
      <vt:lpstr>Ontology construction</vt:lpstr>
      <vt:lpstr> In order to better understand what an ontology is, let’s make one.</vt:lpstr>
      <vt:lpstr> What is the specific goal of our ontology?</vt:lpstr>
      <vt:lpstr> What is required in order to make a cup of tea?</vt:lpstr>
      <vt:lpstr> Is there a hierarchy among these “things”?</vt:lpstr>
      <vt:lpstr> Are we sure all of us understand these “things” the same way?</vt:lpstr>
      <vt:lpstr> How can we describe each of these “things”?</vt:lpstr>
      <vt:lpstr> What about fructose and Aspartam?</vt:lpstr>
      <vt:lpstr> Do we really need all these refinements about sweeteners?</vt:lpstr>
      <vt:lpstr> How are these “things” interrelated?</vt:lpstr>
      <vt:lpstr> Did you know you knew so many things about a simple cup of tea?</vt:lpstr>
      <vt:lpstr>PowerPoint Presentation</vt:lpstr>
      <vt:lpstr>PowerPoint Presentation</vt:lpstr>
      <vt:lpstr>Protégé</vt:lpstr>
      <vt:lpstr>PowerPoint Presentation</vt:lpstr>
      <vt:lpstr>PowerPoint Presentation</vt:lpstr>
      <vt:lpstr>PowerPoint Presentation</vt:lpstr>
      <vt:lpstr>PowerPoint Presentation</vt:lpstr>
      <vt:lpstr>PowerPoint Presentation</vt:lpstr>
      <vt:lpstr>What is UMLS?</vt:lpstr>
      <vt:lpstr>Key Components of UMLS</vt:lpstr>
      <vt:lpstr>How UMLS Works</vt:lpstr>
      <vt:lpstr>Applications of UMLS</vt:lpstr>
      <vt:lpstr>PowerPoint Presentation</vt:lpstr>
      <vt:lpstr>PowerPoint Presentation</vt:lpstr>
      <vt:lpstr>PowerPoint Presentation</vt:lpstr>
      <vt:lpstr>PowerPoint Presentation</vt:lpstr>
      <vt:lpstr>three types of data</vt:lpstr>
      <vt:lpstr>PowerPoint Presentation</vt:lpstr>
      <vt:lpstr>PowerPoint Presentation</vt:lpstr>
      <vt:lpstr> The Gene Ontology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the OBO Foundry</vt:lpstr>
      <vt:lpstr>PowerPoint Presentation</vt:lpstr>
      <vt:lpstr>PowerPoint Presentation</vt:lpstr>
      <vt:lpstr>PowerPoint Presentation</vt:lpstr>
      <vt:lpstr>Current OBO Foundry Ontologies</vt:lpstr>
      <vt:lpstr>Foundry ontologies under review</vt:lpstr>
      <vt:lpstr>Ontologies under construction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Ourania Konstanti</dc:creator>
  <cp:lastModifiedBy>Ourania Konstanti</cp:lastModifiedBy>
  <cp:revision>11</cp:revision>
  <dcterms:created xsi:type="dcterms:W3CDTF">2025-04-06T22:04:04Z</dcterms:created>
  <dcterms:modified xsi:type="dcterms:W3CDTF">2026-03-30T10:12:04Z</dcterms:modified>
</cp:coreProperties>
</file>