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677" r:id="rId3"/>
    <p:sldId id="676" r:id="rId4"/>
    <p:sldId id="666" r:id="rId5"/>
    <p:sldId id="668" r:id="rId6"/>
    <p:sldId id="682" r:id="rId7"/>
    <p:sldId id="685" r:id="rId8"/>
    <p:sldId id="683" r:id="rId9"/>
    <p:sldId id="684" r:id="rId10"/>
    <p:sldId id="679" r:id="rId11"/>
    <p:sldId id="63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902" autoAdjust="0"/>
    <p:restoredTop sz="80495" autoAdjust="0"/>
  </p:normalViewPr>
  <p:slideViewPr>
    <p:cSldViewPr>
      <p:cViewPr varScale="1">
        <p:scale>
          <a:sx n="66" d="100"/>
          <a:sy n="66" d="100"/>
        </p:scale>
        <p:origin x="1550"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A82DF4-CAD2-7A4D-8A5D-9E2862810594}" type="datetimeFigureOut">
              <a:rPr lang="en-US" smtClean="0"/>
              <a:pPr/>
              <a:t>10/17/2025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771B65-F0CE-094F-A75B-68E5B9CE89DD}" type="slidenum">
              <a:rPr lang="en-US" smtClean="0"/>
              <a:pPr/>
              <a:t>‹#›</a:t>
            </a:fld>
            <a:endParaRPr lang="en-US"/>
          </a:p>
        </p:txBody>
      </p:sp>
    </p:spTree>
    <p:extLst>
      <p:ext uri="{BB962C8B-B14F-4D97-AF65-F5344CB8AC3E}">
        <p14:creationId xmlns:p14="http://schemas.microsoft.com/office/powerpoint/2010/main" val="1507775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890582F-FFD4-4210-803F-2A205DB0647B}" type="datetime1">
              <a:rPr lang="en-US" smtClean="0"/>
              <a:pPr/>
              <a:t>10/17/2025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17E7AA-34A4-4C56-B845-9D69A9C4B5FC}" type="datetime1">
              <a:rPr lang="en-US" smtClean="0"/>
              <a:pPr/>
              <a:t>10/17/2025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1648D0-85E1-4474-9528-EEB59C983D21}" type="datetime1">
              <a:rPr lang="en-US" smtClean="0"/>
              <a:pPr/>
              <a:t>10/17/2025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4BA794-3172-4C7F-9C3F-C151699B86B4}" type="datetime1">
              <a:rPr lang="en-US" smtClean="0"/>
              <a:pPr/>
              <a:t>10/17/2025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27F7AC-98EF-436F-A371-BB94B54F3B8B}" type="datetime1">
              <a:rPr lang="en-US" smtClean="0"/>
              <a:pPr/>
              <a:t>10/17/2025</a:t>
            </a:fld>
            <a:endParaRPr lang="en-US"/>
          </a:p>
        </p:txBody>
      </p:sp>
      <p:sp>
        <p:nvSpPr>
          <p:cNvPr id="5" name="Footer Placeholder 4"/>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F025178-47C0-4155-8220-78AF8FFE9132}" type="datetime1">
              <a:rPr lang="en-US" smtClean="0"/>
              <a:pPr/>
              <a:t>10/17/2025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AD12A45-3E0A-4320-8ECF-E94FAB6FF302}" type="datetime1">
              <a:rPr lang="en-US" smtClean="0"/>
              <a:pPr/>
              <a:t>10/17/2025</a:t>
            </a:fld>
            <a:endParaRPr lang="en-US"/>
          </a:p>
        </p:txBody>
      </p:sp>
      <p:sp>
        <p:nvSpPr>
          <p:cNvPr id="8" name="Footer Placeholder 7"/>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9" name="Slide Number Placeholder 8"/>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ABB6521-5878-4C18-92B6-C97F1724825C}" type="datetime1">
              <a:rPr lang="en-US" smtClean="0"/>
              <a:pPr/>
              <a:t>10/17/2025</a:t>
            </a:fld>
            <a:endParaRPr lang="en-US"/>
          </a:p>
        </p:txBody>
      </p:sp>
      <p:sp>
        <p:nvSpPr>
          <p:cNvPr id="4" name="Footer Placeholder 3"/>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5" name="Slide Number Placeholder 4"/>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6CA819-0868-4CC4-A201-DFDA61085492}" type="datetime1">
              <a:rPr lang="en-US" smtClean="0"/>
              <a:pPr/>
              <a:t>10/17/2025</a:t>
            </a:fld>
            <a:endParaRPr lang="en-US"/>
          </a:p>
        </p:txBody>
      </p:sp>
      <p:sp>
        <p:nvSpPr>
          <p:cNvPr id="3" name="Footer Placeholder 2"/>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4" name="Slide Number Placeholder 3"/>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B71E24-9124-428E-A4FC-E453CEA8C7F1}" type="datetime1">
              <a:rPr lang="en-US" smtClean="0"/>
              <a:pPr/>
              <a:t>10/17/2025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88B246-470E-4BB7-ADBC-6ABB37FDE6A4}" type="datetime1">
              <a:rPr lang="en-US" smtClean="0"/>
              <a:pPr/>
              <a:t>10/17/2025</a:t>
            </a:fld>
            <a:endParaRPr lang="en-US"/>
          </a:p>
        </p:txBody>
      </p:sp>
      <p:sp>
        <p:nvSpPr>
          <p:cNvPr id="6" name="Footer Placeholder 5"/>
          <p:cNvSpPr>
            <a:spLocks noGrp="1"/>
          </p:cNvSpPr>
          <p:nvPr>
            <p:ph type="ftr" sz="quarter" idx="11"/>
          </p:nvPr>
        </p:nvSpPr>
        <p:spPr/>
        <p:txBody>
          <a:bodyPr/>
          <a:lstStyle/>
          <a:p>
            <a:r>
              <a:rPr lang="el-GR"/>
              <a:t>ΠΜΣ "Διδακτική και Μεθοδολογία των Μαθηματικών" 2017-18</a:t>
            </a:r>
            <a:endParaRPr lang="en-US"/>
          </a:p>
        </p:txBody>
      </p:sp>
      <p:sp>
        <p:nvSpPr>
          <p:cNvPr id="7" name="Slide Number Placeholder 6"/>
          <p:cNvSpPr>
            <a:spLocks noGrp="1"/>
          </p:cNvSpPr>
          <p:nvPr>
            <p:ph type="sldNum" sz="quarter" idx="12"/>
          </p:nvPr>
        </p:nvSpPr>
        <p:spPr/>
        <p:txBody>
          <a:bodyPr/>
          <a:lstStyle/>
          <a:p>
            <a:fld id="{DE35C3B7-AD1E-415F-AF40-D0D78AF052E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2EF294-C517-4B0F-92A2-2EB268C8B824}" type="datetime1">
              <a:rPr lang="en-US" smtClean="0"/>
              <a:pPr/>
              <a:t>10/17/2025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a:t>ΠΜΣ "Διδακτική και Μεθοδολογία των Μαθηματικών" 2017-18</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5C3B7-AD1E-415F-AF40-D0D78AF052E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Υπότιτλος"/>
          <p:cNvSpPr>
            <a:spLocks noGrp="1"/>
          </p:cNvSpPr>
          <p:nvPr>
            <p:ph type="subTitle" idx="1"/>
          </p:nvPr>
        </p:nvSpPr>
        <p:spPr>
          <a:xfrm>
            <a:off x="1371600" y="3276600"/>
            <a:ext cx="6400800" cy="914400"/>
          </a:xfrm>
        </p:spPr>
        <p:txBody>
          <a:bodyPr>
            <a:normAutofit fontScale="92500" lnSpcReduction="10000"/>
          </a:bodyPr>
          <a:lstStyle/>
          <a:p>
            <a:r>
              <a:rPr lang="el-GR" dirty="0">
                <a:solidFill>
                  <a:srgbClr val="0070C0"/>
                </a:solidFill>
              </a:rPr>
              <a:t>Ενότητα 2</a:t>
            </a:r>
            <a:r>
              <a:rPr lang="el-GR" baseline="30000" dirty="0">
                <a:solidFill>
                  <a:srgbClr val="0070C0"/>
                </a:solidFill>
              </a:rPr>
              <a:t>η</a:t>
            </a:r>
            <a:r>
              <a:rPr lang="el-GR" b="1" dirty="0">
                <a:solidFill>
                  <a:srgbClr val="0070C0"/>
                </a:solidFill>
              </a:rPr>
              <a:t>: Ανοικτά προβλήματα</a:t>
            </a:r>
            <a:r>
              <a:rPr lang="en-US" b="1" dirty="0">
                <a:solidFill>
                  <a:srgbClr val="0070C0"/>
                </a:solidFill>
              </a:rPr>
              <a:t> &amp;</a:t>
            </a:r>
            <a:r>
              <a:rPr lang="el-GR" b="1" dirty="0">
                <a:solidFill>
                  <a:srgbClr val="0070C0"/>
                </a:solidFill>
              </a:rPr>
              <a:t> δημιουργική σκέψη</a:t>
            </a:r>
            <a:endParaRPr lang="en-US" b="1" dirty="0">
              <a:solidFill>
                <a:srgbClr val="0070C0"/>
              </a:solidFill>
            </a:endParaRPr>
          </a:p>
        </p:txBody>
      </p:sp>
      <p:pic>
        <p:nvPicPr>
          <p:cNvPr id="7" name="Picture 6">
            <a:extLst>
              <a:ext uri="{FF2B5EF4-FFF2-40B4-BE49-F238E27FC236}">
                <a16:creationId xmlns:a16="http://schemas.microsoft.com/office/drawing/2014/main" id="{0E33B19C-8BBF-4717-8AB7-4DE0E0717BAD}"/>
              </a:ext>
            </a:extLst>
          </p:cNvPr>
          <p:cNvPicPr>
            <a:picLocks noChangeAspect="1" noChangeArrowheads="1"/>
          </p:cNvPicPr>
          <p:nvPr/>
        </p:nvPicPr>
        <p:blipFill>
          <a:blip r:embed="rId2" cstate="print"/>
          <a:srcRect/>
          <a:stretch>
            <a:fillRect/>
          </a:stretch>
        </p:blipFill>
        <p:spPr bwMode="auto">
          <a:xfrm>
            <a:off x="6636898" y="518108"/>
            <a:ext cx="1879359" cy="1656184"/>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57200" y="152400"/>
            <a:ext cx="8229600" cy="5973763"/>
          </a:xfrm>
        </p:spPr>
        <p:txBody>
          <a:bodyPr>
            <a:normAutofit/>
          </a:bodyPr>
          <a:lstStyle/>
          <a:p>
            <a:r>
              <a:rPr lang="el-GR" dirty="0"/>
              <a:t>Η δημιουργικότητα,</a:t>
            </a:r>
            <a:r>
              <a:rPr lang="en-US" dirty="0"/>
              <a:t> </a:t>
            </a:r>
            <a:r>
              <a:rPr lang="el-GR" dirty="0">
                <a:solidFill>
                  <a:srgbClr val="7030A0"/>
                </a:solidFill>
              </a:rPr>
              <a:t>ως διαδικασία σκέψης</a:t>
            </a:r>
            <a:r>
              <a:rPr lang="el-GR" dirty="0"/>
              <a:t>, δεν είναι κάτι έμφυτο που φέρουμε μαζί μας, αλλά κάτι που μπορούμε να κάνουμε ή να αποκτήσουμε αναπτύσσοντας τις ικανότητές μας στα μαθηματικά </a:t>
            </a:r>
          </a:p>
          <a:p>
            <a:r>
              <a:rPr lang="el-GR" dirty="0"/>
              <a:t>Η κλιμάκωση αυτή και η εξέλιξη της δημιουργικής σκέψης είναι </a:t>
            </a:r>
            <a:r>
              <a:rPr lang="el-GR" dirty="0" err="1"/>
              <a:t>κατακτήσιμες</a:t>
            </a:r>
            <a:r>
              <a:rPr lang="el-GR" dirty="0"/>
              <a:t>.</a:t>
            </a:r>
          </a:p>
          <a:p>
            <a:pPr lvl="1"/>
            <a:r>
              <a:rPr lang="el-GR" dirty="0"/>
              <a:t> Εξαρτώνται από την επιμονή και προσπάθεια πάνω στον τρόπο σκέψης, από ψυχολογικούς παράγοντες όσο και κοινωνικούς εντός και εκτός διδακτικής διαδικασίας.</a:t>
            </a:r>
          </a:p>
          <a:p>
            <a:endParaRPr lang="el-GR" dirty="0"/>
          </a:p>
        </p:txBody>
      </p:sp>
    </p:spTree>
    <p:extLst>
      <p:ext uri="{BB962C8B-B14F-4D97-AF65-F5344CB8AC3E}">
        <p14:creationId xmlns:p14="http://schemas.microsoft.com/office/powerpoint/2010/main" val="1605495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7FF69-E22A-4686-9D69-D7ED2D6B7CA8}"/>
              </a:ext>
            </a:extLst>
          </p:cNvPr>
          <p:cNvSpPr>
            <a:spLocks noGrp="1"/>
          </p:cNvSpPr>
          <p:nvPr>
            <p:ph type="title"/>
          </p:nvPr>
        </p:nvSpPr>
        <p:spPr>
          <a:xfrm>
            <a:off x="457200" y="274638"/>
            <a:ext cx="8229600" cy="715962"/>
          </a:xfrm>
        </p:spPr>
        <p:txBody>
          <a:bodyPr>
            <a:normAutofit fontScale="90000"/>
          </a:bodyPr>
          <a:lstStyle/>
          <a:p>
            <a:r>
              <a:rPr lang="el-GR" dirty="0"/>
              <a:t>Βιβλιογραφία</a:t>
            </a:r>
            <a:endParaRPr lang="en-US" dirty="0"/>
          </a:p>
        </p:txBody>
      </p:sp>
      <p:sp>
        <p:nvSpPr>
          <p:cNvPr id="3" name="Content Placeholder 2">
            <a:extLst>
              <a:ext uri="{FF2B5EF4-FFF2-40B4-BE49-F238E27FC236}">
                <a16:creationId xmlns:a16="http://schemas.microsoft.com/office/drawing/2014/main" id="{7B2B0548-28E5-482F-A725-C748DF031138}"/>
              </a:ext>
            </a:extLst>
          </p:cNvPr>
          <p:cNvSpPr>
            <a:spLocks noGrp="1"/>
          </p:cNvSpPr>
          <p:nvPr>
            <p:ph idx="1"/>
          </p:nvPr>
        </p:nvSpPr>
        <p:spPr>
          <a:xfrm>
            <a:off x="457200" y="1143000"/>
            <a:ext cx="8229600" cy="5715000"/>
          </a:xfrm>
        </p:spPr>
        <p:txBody>
          <a:bodyPr>
            <a:normAutofit fontScale="70000" lnSpcReduction="20000"/>
          </a:bodyPr>
          <a:lstStyle/>
          <a:p>
            <a:pPr marL="342900" lvl="1" indent="-342900">
              <a:buFont typeface="Arial" pitchFamily="34" charset="0"/>
              <a:buChar char="•"/>
            </a:pPr>
            <a:r>
              <a:rPr lang="en-US" sz="3200" dirty="0"/>
              <a:t>K</a:t>
            </a:r>
            <a:r>
              <a:rPr lang="el-GR" sz="3200" dirty="0" err="1"/>
              <a:t>όσυβας</a:t>
            </a:r>
            <a:r>
              <a:rPr lang="el-GR" sz="3200" dirty="0"/>
              <a:t> Γ. (2012). Πρακτικά του Ελληνικού Ινστιτούτου Εφαρμοσμένης Παιδαγωγικής και Εκπαίδευσης (ΕΛΛ.Ι.Ε.Π.ΕΚ.), 6ο Πανελλήνιο Συνέδριο. </a:t>
            </a:r>
          </a:p>
          <a:p>
            <a:r>
              <a:rPr lang="el-GR" dirty="0" err="1"/>
              <a:t>Τσικοπούλου</a:t>
            </a:r>
            <a:r>
              <a:rPr lang="el-GR" dirty="0"/>
              <a:t>, Σ. (2017). Αντιλήψεις των εκπαιδευτικών για τη δημιουργικότητα στα μαθηματικά.  </a:t>
            </a:r>
            <a:r>
              <a:rPr lang="el-GR" dirty="0" err="1"/>
              <a:t>Έρκυνα</a:t>
            </a:r>
            <a:r>
              <a:rPr lang="el-GR" dirty="0"/>
              <a:t>, Επιθεώρηση Εκπαιδευτικών– Επιστημονικών Θεμάτων, Τεύχος 12ο, 34-47, 2017</a:t>
            </a:r>
          </a:p>
          <a:p>
            <a:r>
              <a:rPr lang="el-GR" dirty="0"/>
              <a:t>Χρίστου, Κ. (2017). Μαθηματική νοοτροπία και δημιουργικότητα στη διδασκαλία των Μαθηματικών. </a:t>
            </a:r>
            <a:r>
              <a:rPr lang="el-GR" i="1" dirty="0"/>
              <a:t>Πρακτικά 7</a:t>
            </a:r>
            <a:r>
              <a:rPr lang="el-GR" i="1" baseline="30000" dirty="0"/>
              <a:t>ου</a:t>
            </a:r>
            <a:r>
              <a:rPr lang="el-GR" i="1" dirty="0"/>
              <a:t> Πανελληνίου Συνεδρίου της ΕΝΕΔΙΜ</a:t>
            </a:r>
            <a:r>
              <a:rPr lang="el-GR" dirty="0"/>
              <a:t>  (σελ. 66-83).</a:t>
            </a:r>
          </a:p>
          <a:p>
            <a:r>
              <a:rPr lang="en-US" dirty="0" err="1"/>
              <a:t>Bingolbali</a:t>
            </a:r>
            <a:r>
              <a:rPr lang="en-US" dirty="0"/>
              <a:t>, E. (2011). Multiple Solutions to Problems in Mathematics Teaching: Do Teachers Really Value Them?. </a:t>
            </a:r>
            <a:r>
              <a:rPr lang="en-US" i="1" dirty="0"/>
              <a:t>Australian Journal of Teacher Education</a:t>
            </a:r>
            <a:r>
              <a:rPr lang="en-US" dirty="0"/>
              <a:t>, 36(1). </a:t>
            </a:r>
          </a:p>
          <a:p>
            <a:r>
              <a:rPr lang="en-US" dirty="0"/>
              <a:t>Kwon, O. N., Park, J. H., &amp; Park, J. S. (2006). Cultivating divergent thinking in mathematics through an open-ended approach. </a:t>
            </a:r>
            <a:r>
              <a:rPr lang="en-US" i="1" dirty="0"/>
              <a:t>Asia Pacific Education Review</a:t>
            </a:r>
            <a:r>
              <a:rPr lang="en-US" dirty="0"/>
              <a:t>, </a:t>
            </a:r>
            <a:r>
              <a:rPr lang="en-US" i="1" dirty="0"/>
              <a:t>7</a:t>
            </a:r>
            <a:r>
              <a:rPr lang="en-US" dirty="0"/>
              <a:t>(1), 51-61.</a:t>
            </a:r>
            <a:endParaRPr lang="el-GR" dirty="0"/>
          </a:p>
          <a:p>
            <a:r>
              <a:rPr lang="en-US" dirty="0"/>
              <a:t>Sullivan, P., Warren, E., &amp; White, P. (2000). Students’ responses to content specific open-ended mathematical tasks. </a:t>
            </a:r>
            <a:r>
              <a:rPr lang="en-US" i="1" dirty="0"/>
              <a:t>Mathematics education research journal</a:t>
            </a:r>
            <a:r>
              <a:rPr lang="en-US" dirty="0"/>
              <a:t>, </a:t>
            </a:r>
            <a:r>
              <a:rPr lang="en-US" i="1" dirty="0"/>
              <a:t>12</a:t>
            </a:r>
            <a:r>
              <a:rPr lang="en-US" dirty="0"/>
              <a:t>(1), 2-17.</a:t>
            </a:r>
            <a:endParaRPr lang="el-GR"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935053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endParaRPr lang="el-GR" dirty="0"/>
          </a:p>
          <a:p>
            <a:endParaRPr lang="el-GR" dirty="0"/>
          </a:p>
          <a:p>
            <a:r>
              <a:rPr lang="el-GR" dirty="0"/>
              <a:t>Επίλυση ανοικτού προβλήματος –- δημιουργικότητα (</a:t>
            </a:r>
            <a:r>
              <a:rPr lang="el-GR" b="1" dirty="0"/>
              <a:t>δημιουργική σκέψη</a:t>
            </a:r>
            <a:r>
              <a:rPr lang="el-GR" dirty="0"/>
              <a:t>) </a:t>
            </a:r>
            <a:r>
              <a:rPr lang="en-US" dirty="0"/>
              <a:t>creativity</a:t>
            </a:r>
            <a:endParaRPr lang="el-GR" dirty="0"/>
          </a:p>
        </p:txBody>
      </p:sp>
      <p:pic>
        <p:nvPicPr>
          <p:cNvPr id="4" name="Εικόνα 3"/>
          <p:cNvPicPr>
            <a:picLocks noChangeAspect="1"/>
          </p:cNvPicPr>
          <p:nvPr/>
        </p:nvPicPr>
        <p:blipFill>
          <a:blip r:embed="rId2"/>
          <a:stretch>
            <a:fillRect/>
          </a:stretch>
        </p:blipFill>
        <p:spPr>
          <a:xfrm>
            <a:off x="5380455" y="4419600"/>
            <a:ext cx="3111406" cy="2157600"/>
          </a:xfrm>
          <a:prstGeom prst="rect">
            <a:avLst/>
          </a:prstGeom>
        </p:spPr>
      </p:pic>
    </p:spTree>
    <p:extLst>
      <p:ext uri="{BB962C8B-B14F-4D97-AF65-F5344CB8AC3E}">
        <p14:creationId xmlns:p14="http://schemas.microsoft.com/office/powerpoint/2010/main" val="2003015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Χαρακτηριστικά της δημιουργικής σκέψης</a:t>
            </a:r>
          </a:p>
        </p:txBody>
      </p:sp>
      <p:sp>
        <p:nvSpPr>
          <p:cNvPr id="5" name="Θέση περιεχομένου 2"/>
          <p:cNvSpPr>
            <a:spLocks noGrp="1"/>
          </p:cNvSpPr>
          <p:nvPr>
            <p:ph idx="1"/>
          </p:nvPr>
        </p:nvSpPr>
        <p:spPr>
          <a:xfrm>
            <a:off x="457200" y="1905000"/>
            <a:ext cx="8229600" cy="4221163"/>
          </a:xfrm>
        </p:spPr>
        <p:txBody>
          <a:bodyPr>
            <a:normAutofit fontScale="77500" lnSpcReduction="20000"/>
          </a:bodyPr>
          <a:lstStyle/>
          <a:p>
            <a:r>
              <a:rPr lang="el-GR" b="1" i="1" dirty="0">
                <a:solidFill>
                  <a:srgbClr val="00B050"/>
                </a:solidFill>
              </a:rPr>
              <a:t>Ευχέρεια</a:t>
            </a:r>
            <a:r>
              <a:rPr lang="el-GR" dirty="0"/>
              <a:t> αναφέρεται στη ροή των ιδεών, στη δημιουργία συνδέσεων, και στην χρήση βασικών γνώσεων. </a:t>
            </a:r>
            <a:r>
              <a:rPr lang="el-GR" b="1" i="1" dirty="0">
                <a:solidFill>
                  <a:srgbClr val="7030A0"/>
                </a:solidFill>
              </a:rPr>
              <a:t>(πολλές ιδέες)</a:t>
            </a:r>
          </a:p>
          <a:p>
            <a:r>
              <a:rPr lang="el-GR" b="1" i="1" dirty="0">
                <a:solidFill>
                  <a:srgbClr val="00B050"/>
                </a:solidFill>
              </a:rPr>
              <a:t>ευελιξία </a:t>
            </a:r>
            <a:r>
              <a:rPr lang="el-GR" dirty="0"/>
              <a:t>συνδέεται με την εναλλαγή των ιδεών, την προσέγγιση ενός προβλήματος με πολλούς τρόπους, και την παραγωγή πολλαπλών λύσεων. (</a:t>
            </a:r>
            <a:r>
              <a:rPr lang="el-GR" b="1" i="1" dirty="0">
                <a:solidFill>
                  <a:srgbClr val="7030A0"/>
                </a:solidFill>
              </a:rPr>
              <a:t>διαφορετικές ιδέες)</a:t>
            </a:r>
          </a:p>
          <a:p>
            <a:r>
              <a:rPr lang="el-GR" b="1" i="1" dirty="0">
                <a:solidFill>
                  <a:srgbClr val="00B050"/>
                </a:solidFill>
              </a:rPr>
              <a:t>πρωτοτυπία</a:t>
            </a:r>
            <a:r>
              <a:rPr lang="el-GR" i="1" dirty="0">
                <a:solidFill>
                  <a:srgbClr val="00B050"/>
                </a:solidFill>
              </a:rPr>
              <a:t>, </a:t>
            </a:r>
            <a:r>
              <a:rPr lang="el-GR" dirty="0"/>
              <a:t>αφορά τον καινοτόμο τρόπο σκέψης και την παραγωγή νέων πνευματικών ή καλλιτεχνικών επιτευγμάτων. (</a:t>
            </a:r>
            <a:r>
              <a:rPr lang="el-GR" b="1" i="1" dirty="0">
                <a:solidFill>
                  <a:srgbClr val="7030A0"/>
                </a:solidFill>
              </a:rPr>
              <a:t>καινοτόμες ιδέες</a:t>
            </a:r>
            <a:r>
              <a:rPr lang="el-GR" dirty="0"/>
              <a:t>)</a:t>
            </a:r>
          </a:p>
          <a:p>
            <a:r>
              <a:rPr lang="el-GR" b="1" i="1" dirty="0">
                <a:solidFill>
                  <a:srgbClr val="00B050"/>
                </a:solidFill>
              </a:rPr>
              <a:t>επεξεργασία</a:t>
            </a:r>
            <a:r>
              <a:rPr lang="el-GR" dirty="0"/>
              <a:t> σχετίζεται με την ικανότητα περιγραφής, μετάδοσης και γενίκευσης των ιδεών (</a:t>
            </a:r>
            <a:r>
              <a:rPr lang="el-GR" b="1" i="1" dirty="0">
                <a:solidFill>
                  <a:srgbClr val="7030A0"/>
                </a:solidFill>
              </a:rPr>
              <a:t>να επεκτείνει/διαμορφώνει τις ιδέες</a:t>
            </a:r>
            <a:r>
              <a:rPr lang="el-GR" dirty="0"/>
              <a:t>)</a:t>
            </a:r>
          </a:p>
        </p:txBody>
      </p:sp>
    </p:spTree>
    <p:extLst>
      <p:ext uri="{BB962C8B-B14F-4D97-AF65-F5344CB8AC3E}">
        <p14:creationId xmlns:p14="http://schemas.microsoft.com/office/powerpoint/2010/main" val="2793766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31B19-3465-46CD-A894-125EBDA3E8AF}"/>
              </a:ext>
            </a:extLst>
          </p:cNvPr>
          <p:cNvSpPr>
            <a:spLocks noGrp="1"/>
          </p:cNvSpPr>
          <p:nvPr>
            <p:ph type="title"/>
          </p:nvPr>
        </p:nvSpPr>
        <p:spPr>
          <a:xfrm>
            <a:off x="457200" y="0"/>
            <a:ext cx="8229600" cy="1219200"/>
          </a:xfrm>
        </p:spPr>
        <p:txBody>
          <a:bodyPr>
            <a:normAutofit fontScale="90000"/>
          </a:bodyPr>
          <a:lstStyle/>
          <a:p>
            <a:r>
              <a:rPr lang="el-GR" dirty="0"/>
              <a:t>Ανοικτά προβλήματα και δημιουργική σκέψη  </a:t>
            </a:r>
            <a:endParaRPr lang="en-US" dirty="0"/>
          </a:p>
        </p:txBody>
      </p:sp>
      <p:sp>
        <p:nvSpPr>
          <p:cNvPr id="3" name="Content Placeholder 2">
            <a:extLst>
              <a:ext uri="{FF2B5EF4-FFF2-40B4-BE49-F238E27FC236}">
                <a16:creationId xmlns:a16="http://schemas.microsoft.com/office/drawing/2014/main" id="{376B8322-97FC-4CD9-8664-D8816AC8DB7B}"/>
              </a:ext>
            </a:extLst>
          </p:cNvPr>
          <p:cNvSpPr>
            <a:spLocks noGrp="1"/>
          </p:cNvSpPr>
          <p:nvPr>
            <p:ph idx="1"/>
          </p:nvPr>
        </p:nvSpPr>
        <p:spPr>
          <a:xfrm>
            <a:off x="152400" y="1371600"/>
            <a:ext cx="8839200" cy="5486400"/>
          </a:xfrm>
        </p:spPr>
        <p:txBody>
          <a:bodyPr>
            <a:normAutofit/>
          </a:bodyPr>
          <a:lstStyle/>
          <a:p>
            <a:pPr algn="just"/>
            <a:r>
              <a:rPr lang="el-GR" sz="2200" dirty="0"/>
              <a:t>Τα ανοικτά προβλήματα χρησιμοποιούνται ευρέως για τη μέτρηση της </a:t>
            </a:r>
            <a:r>
              <a:rPr lang="el-GR" sz="2200" b="1" dirty="0"/>
              <a:t>δημιουργικής σκέψης ενός μαθητή</a:t>
            </a:r>
            <a:r>
              <a:rPr lang="el-GR" sz="2200" dirty="0"/>
              <a:t>, καθώς συμβάλλουν στην ανάπτυξη της </a:t>
            </a:r>
            <a:r>
              <a:rPr lang="el-GR" sz="2200" b="1" dirty="0"/>
              <a:t>πρωτοτυπίας και της ευελιξίας στην σκέψη του</a:t>
            </a:r>
            <a:r>
              <a:rPr lang="el-GR" sz="2200" dirty="0"/>
              <a:t>. </a:t>
            </a:r>
            <a:endParaRPr lang="en-US" sz="2200" dirty="0"/>
          </a:p>
          <a:p>
            <a:pPr algn="just"/>
            <a:r>
              <a:rPr lang="el-GR" sz="2200" dirty="0"/>
              <a:t>Πολλοί ερευνητές συνδέουν τη μαθηματική δημιουργικότητα με την ικανότητα των μαθητών να λύνουν ανοικτά προβλήματα ή και να διατυπώνουν οι ίδιοι προβλήματα (</a:t>
            </a:r>
            <a:r>
              <a:rPr lang="el-GR" sz="2200" dirty="0" err="1"/>
              <a:t>English</a:t>
            </a:r>
            <a:r>
              <a:rPr lang="el-GR" sz="2200" dirty="0"/>
              <a:t>, 1997). </a:t>
            </a:r>
          </a:p>
          <a:p>
            <a:pPr algn="just"/>
            <a:r>
              <a:rPr lang="el-GR" sz="2200" dirty="0"/>
              <a:t>Στο πλαίσιο αναζήτησης διαφορετικών λύσεων και διαφορετικών προσεγγίσεων, οι μαθητές μπορούν </a:t>
            </a:r>
          </a:p>
          <a:p>
            <a:pPr lvl="2" algn="just"/>
            <a:r>
              <a:rPr lang="el-GR" sz="2200" dirty="0"/>
              <a:t>να παρουσιάσουν πολλές νέες ιδέες (πρωτοτυπία-</a:t>
            </a:r>
            <a:r>
              <a:rPr lang="el-GR" sz="2200" dirty="0" err="1"/>
              <a:t>originality</a:t>
            </a:r>
            <a:r>
              <a:rPr lang="el-GR" sz="2200" dirty="0"/>
              <a:t>). </a:t>
            </a:r>
          </a:p>
          <a:p>
            <a:pPr lvl="2" algn="just"/>
            <a:r>
              <a:rPr lang="el-GR" sz="2200" dirty="0"/>
              <a:t>Να αναπτύξουν διαφορετικές στρατηγικές για την αντιμετώπιση του (ευελιξία-</a:t>
            </a:r>
            <a:r>
              <a:rPr lang="el-GR" sz="2200" dirty="0" err="1"/>
              <a:t>flexibility</a:t>
            </a:r>
            <a:r>
              <a:rPr lang="el-GR" sz="2200" dirty="0"/>
              <a:t>)</a:t>
            </a:r>
            <a:endParaRPr lang="en-US" sz="2200" dirty="0"/>
          </a:p>
          <a:p>
            <a:pPr marL="742950" lvl="2" indent="-342900" algn="just"/>
            <a:r>
              <a:rPr lang="el-GR" sz="2200" dirty="0">
                <a:solidFill>
                  <a:srgbClr val="00B050"/>
                </a:solidFill>
              </a:rPr>
              <a:t>Το πρόβλημα συνεξετάζεται από </a:t>
            </a:r>
            <a:r>
              <a:rPr lang="el-GR" sz="2200" b="1" dirty="0">
                <a:solidFill>
                  <a:srgbClr val="00B050"/>
                </a:solidFill>
              </a:rPr>
              <a:t>πολλές οπτικές γωνίες</a:t>
            </a:r>
            <a:r>
              <a:rPr lang="el-GR" sz="2200" dirty="0">
                <a:solidFill>
                  <a:srgbClr val="00B050"/>
                </a:solidFill>
              </a:rPr>
              <a:t>, ενώ λαμβάνουν χώρα </a:t>
            </a:r>
            <a:r>
              <a:rPr lang="el-GR" sz="2200" b="1" dirty="0">
                <a:solidFill>
                  <a:srgbClr val="00B050"/>
                </a:solidFill>
              </a:rPr>
              <a:t>ενορατικές, αλματώδεις και συνθετικές ενέργειες της σκέψης </a:t>
            </a:r>
            <a:r>
              <a:rPr lang="el-GR" sz="2200" dirty="0">
                <a:solidFill>
                  <a:srgbClr val="00B050"/>
                </a:solidFill>
              </a:rPr>
              <a:t>που οδηγούν στη δημιουργική γένεση πολλαπλών πιθανών λύσεων. </a:t>
            </a:r>
          </a:p>
        </p:txBody>
      </p:sp>
    </p:spTree>
    <p:extLst>
      <p:ext uri="{BB962C8B-B14F-4D97-AF65-F5344CB8AC3E}">
        <p14:creationId xmlns:p14="http://schemas.microsoft.com/office/powerpoint/2010/main" val="24383797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Πώς υποστηρίζεται η δημιουργική σκέψη στη σχολική τάξη;</a:t>
            </a:r>
          </a:p>
        </p:txBody>
      </p:sp>
      <p:sp>
        <p:nvSpPr>
          <p:cNvPr id="3" name="Θέση περιεχομένου 2"/>
          <p:cNvSpPr>
            <a:spLocks noGrp="1"/>
          </p:cNvSpPr>
          <p:nvPr>
            <p:ph idx="1"/>
          </p:nvPr>
        </p:nvSpPr>
        <p:spPr>
          <a:xfrm>
            <a:off x="304800" y="1600200"/>
            <a:ext cx="8686800" cy="4525963"/>
          </a:xfrm>
        </p:spPr>
        <p:txBody>
          <a:bodyPr>
            <a:normAutofit fontScale="85000" lnSpcReduction="20000"/>
          </a:bodyPr>
          <a:lstStyle/>
          <a:p>
            <a:r>
              <a:rPr lang="el-GR" dirty="0"/>
              <a:t>Κάποιος είναι </a:t>
            </a:r>
            <a:r>
              <a:rPr lang="el-GR" b="1" dirty="0">
                <a:solidFill>
                  <a:srgbClr val="7030A0"/>
                </a:solidFill>
              </a:rPr>
              <a:t>δημιουργικός </a:t>
            </a:r>
            <a:r>
              <a:rPr lang="el-GR" dirty="0">
                <a:solidFill>
                  <a:srgbClr val="7030A0"/>
                </a:solidFill>
              </a:rPr>
              <a:t>όταν είναι σε θέση </a:t>
            </a:r>
            <a:r>
              <a:rPr lang="el-GR" dirty="0"/>
              <a:t> να δημιουργήσει ή να επινοήσει νέες ιδέες. </a:t>
            </a:r>
          </a:p>
          <a:p>
            <a:pPr lvl="1"/>
            <a:r>
              <a:rPr lang="el-GR" dirty="0"/>
              <a:t>Όταν ένα παιδί σκέφτεται μια ιδέα, ακόμα κι αν αυτή η ιδέα είναι πολύ συνηθισμένη, είναι δημιουργικό. </a:t>
            </a:r>
          </a:p>
          <a:p>
            <a:pPr lvl="1"/>
            <a:r>
              <a:rPr lang="el-GR" dirty="0"/>
              <a:t>κατά ανάλογο τρόπο, όταν ένας επιστήμονας ασχολείται με μια ιδέα, ασκεί τη δημιουργικότητά του. </a:t>
            </a:r>
          </a:p>
          <a:p>
            <a:pPr marL="0" indent="0">
              <a:buNone/>
            </a:pPr>
            <a:endParaRPr lang="el-GR" dirty="0"/>
          </a:p>
          <a:p>
            <a:pPr marL="0" indent="0">
              <a:buNone/>
            </a:pPr>
            <a:r>
              <a:rPr lang="el-GR" i="1" dirty="0">
                <a:solidFill>
                  <a:srgbClr val="00B050"/>
                </a:solidFill>
              </a:rPr>
              <a:t>Επομένως, η δημιουργικότητα είναι μια διαδικασία σκέψης και σίγουρα </a:t>
            </a:r>
            <a:r>
              <a:rPr lang="el-GR" i="1" u="sng" dirty="0">
                <a:solidFill>
                  <a:srgbClr val="00B050"/>
                </a:solidFill>
              </a:rPr>
              <a:t>δεν είναι κάτι που γεννηθήκαμε με αυτό</a:t>
            </a:r>
            <a:r>
              <a:rPr lang="el-GR" i="1" dirty="0">
                <a:solidFill>
                  <a:srgbClr val="00B050"/>
                </a:solidFill>
              </a:rPr>
              <a:t>, αλλά κάτι που μπορούμε να κάνουμε ή να αποκτήσουμε αναπτύσσοντας τις ικανότητές μας στα μαθηματικά </a:t>
            </a:r>
            <a:r>
              <a:rPr lang="el-GR" i="1">
                <a:solidFill>
                  <a:srgbClr val="00B050"/>
                </a:solidFill>
              </a:rPr>
              <a:t>(Χρ</a:t>
            </a:r>
            <a:r>
              <a:rPr lang="el-GR" i="1" dirty="0">
                <a:solidFill>
                  <a:srgbClr val="00B050"/>
                </a:solidFill>
              </a:rPr>
              <a:t>ί</a:t>
            </a:r>
            <a:r>
              <a:rPr lang="el-GR" i="1">
                <a:solidFill>
                  <a:srgbClr val="00B050"/>
                </a:solidFill>
              </a:rPr>
              <a:t>στου</a:t>
            </a:r>
            <a:r>
              <a:rPr lang="el-GR" i="1" dirty="0">
                <a:solidFill>
                  <a:srgbClr val="00B050"/>
                </a:solidFill>
              </a:rPr>
              <a:t>, 2017). </a:t>
            </a:r>
          </a:p>
        </p:txBody>
      </p:sp>
    </p:spTree>
    <p:extLst>
      <p:ext uri="{BB962C8B-B14F-4D97-AF65-F5344CB8AC3E}">
        <p14:creationId xmlns:p14="http://schemas.microsoft.com/office/powerpoint/2010/main" val="3719002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σύνδεση δημιουργικής &amp; </a:t>
            </a:r>
            <a:br>
              <a:rPr lang="el-GR" dirty="0"/>
            </a:br>
            <a:r>
              <a:rPr lang="el-GR" dirty="0"/>
              <a:t>αισθητικής (</a:t>
            </a:r>
            <a:r>
              <a:rPr lang="en-US" dirty="0"/>
              <a:t>aesthetics) </a:t>
            </a:r>
            <a:endParaRPr lang="el-GR" dirty="0"/>
          </a:p>
        </p:txBody>
      </p:sp>
      <p:sp>
        <p:nvSpPr>
          <p:cNvPr id="3" name="Θέση περιεχομένου 2"/>
          <p:cNvSpPr>
            <a:spLocks noGrp="1"/>
          </p:cNvSpPr>
          <p:nvPr>
            <p:ph idx="1"/>
          </p:nvPr>
        </p:nvSpPr>
        <p:spPr>
          <a:xfrm>
            <a:off x="457200" y="1600200"/>
            <a:ext cx="8458200" cy="5105400"/>
          </a:xfrm>
        </p:spPr>
        <p:txBody>
          <a:bodyPr>
            <a:normAutofit fontScale="92500" lnSpcReduction="10000"/>
          </a:bodyPr>
          <a:lstStyle/>
          <a:p>
            <a:r>
              <a:rPr lang="en-US" i="1" dirty="0">
                <a:solidFill>
                  <a:srgbClr val="7030A0"/>
                </a:solidFill>
              </a:rPr>
              <a:t>H</a:t>
            </a:r>
            <a:r>
              <a:rPr lang="el-GR" i="1" dirty="0">
                <a:solidFill>
                  <a:srgbClr val="7030A0"/>
                </a:solidFill>
              </a:rPr>
              <a:t> αισθητική προσδιορίζεται από την ικανοποίηση και την ευχαρίστηση που προκαλεί μία μαθηματική εμπειρία</a:t>
            </a:r>
            <a:r>
              <a:rPr lang="el-GR" dirty="0"/>
              <a:t>.</a:t>
            </a:r>
          </a:p>
          <a:p>
            <a:pPr lvl="1"/>
            <a:r>
              <a:rPr lang="el-GR" dirty="0"/>
              <a:t>Σύμφωνα με τον ορισμό αυτό, οι μαθητές είναι σε θέση να αναπτύξουν τα αισθητικά τους κριτήρια στο δικό τους γνωστικό πλαίσιο.</a:t>
            </a:r>
          </a:p>
          <a:p>
            <a:r>
              <a:rPr lang="el-GR" dirty="0"/>
              <a:t> Η </a:t>
            </a:r>
            <a:r>
              <a:rPr lang="el-GR" b="1" dirty="0">
                <a:solidFill>
                  <a:srgbClr val="7030A0"/>
                </a:solidFill>
              </a:rPr>
              <a:t>δημιουργικότητα και η αισθητική </a:t>
            </a:r>
            <a:r>
              <a:rPr lang="el-GR" dirty="0"/>
              <a:t>μπορούν να καλλιεργήσουν το κατάλληλο συναισθηματικό περιβάλλον και να λειτουργήσουν ως κίνητρο για τη συμμετοχή των μαθητών στην εκπαιδευτική διαδικασία. </a:t>
            </a:r>
          </a:p>
          <a:p>
            <a:endParaRPr lang="el-GR" dirty="0"/>
          </a:p>
        </p:txBody>
      </p:sp>
    </p:spTree>
    <p:extLst>
      <p:ext uri="{BB962C8B-B14F-4D97-AF65-F5344CB8AC3E}">
        <p14:creationId xmlns:p14="http://schemas.microsoft.com/office/powerpoint/2010/main" val="2529041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1E4555E-749F-5E73-7BB7-37DF4785014A}"/>
              </a:ext>
            </a:extLst>
          </p:cNvPr>
          <p:cNvSpPr>
            <a:spLocks noGrp="1"/>
          </p:cNvSpPr>
          <p:nvPr>
            <p:ph type="title"/>
          </p:nvPr>
        </p:nvSpPr>
        <p:spPr/>
        <p:txBody>
          <a:bodyPr/>
          <a:lstStyle/>
          <a:p>
            <a:r>
              <a:rPr lang="el-GR" dirty="0"/>
              <a:t>Ανοικτό πρόβλημα</a:t>
            </a:r>
            <a:endParaRPr lang="en-US" dirty="0"/>
          </a:p>
        </p:txBody>
      </p:sp>
      <p:sp>
        <p:nvSpPr>
          <p:cNvPr id="3" name="Θέση περιεχομένου 2">
            <a:extLst>
              <a:ext uri="{FF2B5EF4-FFF2-40B4-BE49-F238E27FC236}">
                <a16:creationId xmlns:a16="http://schemas.microsoft.com/office/drawing/2014/main" id="{91A8E2F5-0B5B-0C2E-9B7E-04DA4640AF71}"/>
              </a:ext>
            </a:extLst>
          </p:cNvPr>
          <p:cNvSpPr>
            <a:spLocks noGrp="1"/>
          </p:cNvSpPr>
          <p:nvPr>
            <p:ph idx="1"/>
          </p:nvPr>
        </p:nvSpPr>
        <p:spPr>
          <a:xfrm>
            <a:off x="457200" y="1600201"/>
            <a:ext cx="8229600" cy="2971800"/>
          </a:xfrm>
        </p:spPr>
        <p:txBody>
          <a:bodyPr/>
          <a:lstStyle/>
          <a:p>
            <a:r>
              <a:rPr lang="el-GR" b="1" dirty="0"/>
              <a:t>Έχουμε ένα κέικ σε σχήμα τετράγωνο. Κόβουμε ένα ακριανό κομμάτι το οποίο αντιστοιχεί στο ¼ του κέικ. </a:t>
            </a:r>
          </a:p>
          <a:p>
            <a:r>
              <a:rPr lang="el-GR" dirty="0"/>
              <a:t>Χώρισε το υπόλοιπο κέικ σε 4 ίσα κομμάτια με όσους περισσότερους τρόπους μπορείς.</a:t>
            </a:r>
          </a:p>
        </p:txBody>
      </p:sp>
    </p:spTree>
    <p:extLst>
      <p:ext uri="{BB962C8B-B14F-4D97-AF65-F5344CB8AC3E}">
        <p14:creationId xmlns:p14="http://schemas.microsoft.com/office/powerpoint/2010/main" val="499069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08479B-E1C5-BEF5-AD00-66F5411B8A6E}"/>
              </a:ext>
            </a:extLst>
          </p:cNvPr>
          <p:cNvSpPr>
            <a:spLocks noGrp="1"/>
          </p:cNvSpPr>
          <p:nvPr>
            <p:ph type="title"/>
          </p:nvPr>
        </p:nvSpPr>
        <p:spPr/>
        <p:txBody>
          <a:bodyPr/>
          <a:lstStyle/>
          <a:p>
            <a:r>
              <a:rPr lang="el-GR" dirty="0"/>
              <a:t>Τέχνη και μαθηματικά</a:t>
            </a:r>
            <a:endParaRPr lang="en-US" dirty="0"/>
          </a:p>
        </p:txBody>
      </p:sp>
      <p:sp>
        <p:nvSpPr>
          <p:cNvPr id="3" name="Θέση περιεχομένου 2">
            <a:extLst>
              <a:ext uri="{FF2B5EF4-FFF2-40B4-BE49-F238E27FC236}">
                <a16:creationId xmlns:a16="http://schemas.microsoft.com/office/drawing/2014/main" id="{1B6C0D92-C0A4-4DAF-B8A6-A1DD20CF42D2}"/>
              </a:ext>
            </a:extLst>
          </p:cNvPr>
          <p:cNvSpPr>
            <a:spLocks noGrp="1"/>
          </p:cNvSpPr>
          <p:nvPr>
            <p:ph idx="1"/>
          </p:nvPr>
        </p:nvSpPr>
        <p:spPr/>
        <p:txBody>
          <a:bodyPr>
            <a:normAutofit fontScale="85000" lnSpcReduction="10000"/>
          </a:bodyPr>
          <a:lstStyle/>
          <a:p>
            <a:r>
              <a:rPr lang="el-GR" dirty="0"/>
              <a:t>Οι δραστηριότητες που συνδυάζουν μαθηματικά και τέχνη φαίνεται να εγείρουν θετικά συναισθήματα για τη μάθηση των μαθηματικών τα οποία μπορούν να υποστηρίξουν τους μαθητές να εμβαθύνουν στο αντικείμενο, να ενισχύσουν την ικανότητά τους στην επίλυση προβλημάτων και να εξελίξουν τη μαθηματική διαίσθηση (Nutov,2018). </a:t>
            </a:r>
          </a:p>
          <a:p>
            <a:r>
              <a:rPr lang="el-GR" dirty="0"/>
              <a:t>Οι συνδέσεις μεταξύ μαθηματικών και τέχνης συνεπάγονται την ενίσχυση της δημιουργικότητας και εντείνουν την αισθητική εμπειρία (</a:t>
            </a:r>
            <a:r>
              <a:rPr lang="el-GR" dirty="0" err="1"/>
              <a:t>Lingke</a:t>
            </a:r>
            <a:r>
              <a:rPr lang="el-GR" dirty="0"/>
              <a:t> &amp; </a:t>
            </a:r>
            <a:r>
              <a:rPr lang="el-GR" dirty="0" err="1"/>
              <a:t>Chang</a:t>
            </a:r>
            <a:r>
              <a:rPr lang="el-GR" dirty="0"/>
              <a:t>, 2019).</a:t>
            </a:r>
            <a:endParaRPr lang="en-US" dirty="0"/>
          </a:p>
        </p:txBody>
      </p:sp>
    </p:spTree>
    <p:extLst>
      <p:ext uri="{BB962C8B-B14F-4D97-AF65-F5344CB8AC3E}">
        <p14:creationId xmlns:p14="http://schemas.microsoft.com/office/powerpoint/2010/main" val="1717080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Εικόνα 5">
            <a:extLst>
              <a:ext uri="{FF2B5EF4-FFF2-40B4-BE49-F238E27FC236}">
                <a16:creationId xmlns:a16="http://schemas.microsoft.com/office/drawing/2014/main" id="{1E1AC2D7-A816-760F-E88C-E14F15F3D4BF}"/>
              </a:ext>
            </a:extLst>
          </p:cNvPr>
          <p:cNvPicPr>
            <a:picLocks noChangeAspect="1"/>
          </p:cNvPicPr>
          <p:nvPr/>
        </p:nvPicPr>
        <p:blipFill>
          <a:blip r:embed="rId2"/>
          <a:stretch>
            <a:fillRect/>
          </a:stretch>
        </p:blipFill>
        <p:spPr>
          <a:xfrm>
            <a:off x="14468" y="-76200"/>
            <a:ext cx="8726118" cy="3352800"/>
          </a:xfrm>
          <a:prstGeom prst="rect">
            <a:avLst/>
          </a:prstGeom>
        </p:spPr>
      </p:pic>
      <p:pic>
        <p:nvPicPr>
          <p:cNvPr id="8" name="Εικόνα 7">
            <a:extLst>
              <a:ext uri="{FF2B5EF4-FFF2-40B4-BE49-F238E27FC236}">
                <a16:creationId xmlns:a16="http://schemas.microsoft.com/office/drawing/2014/main" id="{0BAAAC7E-9EB6-93CB-6BD6-D27A258601C0}"/>
              </a:ext>
            </a:extLst>
          </p:cNvPr>
          <p:cNvPicPr>
            <a:picLocks noChangeAspect="1"/>
          </p:cNvPicPr>
          <p:nvPr/>
        </p:nvPicPr>
        <p:blipFill>
          <a:blip r:embed="rId3"/>
          <a:stretch>
            <a:fillRect/>
          </a:stretch>
        </p:blipFill>
        <p:spPr>
          <a:xfrm>
            <a:off x="253312" y="3276600"/>
            <a:ext cx="8726118" cy="3581400"/>
          </a:xfrm>
          <a:prstGeom prst="rect">
            <a:avLst/>
          </a:prstGeom>
        </p:spPr>
      </p:pic>
    </p:spTree>
    <p:extLst>
      <p:ext uri="{BB962C8B-B14F-4D97-AF65-F5344CB8AC3E}">
        <p14:creationId xmlns:p14="http://schemas.microsoft.com/office/powerpoint/2010/main" val="26631479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5091</TotalTime>
  <Words>769</Words>
  <Application>Microsoft Office PowerPoint</Application>
  <PresentationFormat>Προβολή στην οθόνη (4:3)</PresentationFormat>
  <Paragraphs>45</Paragraphs>
  <Slides>11</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11</vt:i4>
      </vt:variant>
    </vt:vector>
  </HeadingPairs>
  <TitlesOfParts>
    <vt:vector size="14" baseType="lpstr">
      <vt:lpstr>Arial</vt:lpstr>
      <vt:lpstr>Calibri</vt:lpstr>
      <vt:lpstr>Office Theme</vt:lpstr>
      <vt:lpstr>Παρουσίαση του PowerPoint</vt:lpstr>
      <vt:lpstr>Παρουσίαση του PowerPoint</vt:lpstr>
      <vt:lpstr>Χαρακτηριστικά της δημιουργικής σκέψης</vt:lpstr>
      <vt:lpstr>Ανοικτά προβλήματα και δημιουργική σκέψη  </vt:lpstr>
      <vt:lpstr>Πώς υποστηρίζεται η δημιουργική σκέψη στη σχολική τάξη;</vt:lpstr>
      <vt:lpstr>Η σύνδεση δημιουργικής &amp;  αισθητικής (aesthetics) </vt:lpstr>
      <vt:lpstr>Ανοικτό πρόβλημα</vt:lpstr>
      <vt:lpstr>Τέχνη και μαθηματικά</vt:lpstr>
      <vt:lpstr>Παρουσίαση του PowerPoint</vt:lpstr>
      <vt:lpstr>Παρουσίαση του PowerPoint</vt:lpstr>
      <vt:lpstr>Βιβλιογραφία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 6: Pedagogical approaches to mathematics and science teaching in multicultural classrooms</dc:title>
  <dc:creator>Despoina</dc:creator>
  <cp:lastModifiedBy>Chrissavgi Triantafillou</cp:lastModifiedBy>
  <cp:revision>665</cp:revision>
  <dcterms:created xsi:type="dcterms:W3CDTF">2016-12-02T10:45:38Z</dcterms:created>
  <dcterms:modified xsi:type="dcterms:W3CDTF">2025-10-17T17:38:27Z</dcterms:modified>
</cp:coreProperties>
</file>