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436" r:id="rId2"/>
    <p:sldId id="445" r:id="rId3"/>
    <p:sldId id="473" r:id="rId4"/>
    <p:sldId id="456" r:id="rId5"/>
    <p:sldId id="479" r:id="rId6"/>
    <p:sldId id="474" r:id="rId7"/>
    <p:sldId id="475" r:id="rId8"/>
    <p:sldId id="476" r:id="rId9"/>
    <p:sldId id="480" r:id="rId10"/>
    <p:sldId id="478" r:id="rId11"/>
    <p:sldId id="461" r:id="rId12"/>
    <p:sldId id="472" r:id="rId13"/>
    <p:sldId id="458" r:id="rId14"/>
    <p:sldId id="447" r:id="rId15"/>
    <p:sldId id="34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22439"/>
    <p:restoredTop sz="90909" autoAdjust="0"/>
  </p:normalViewPr>
  <p:slideViewPr>
    <p:cSldViewPr>
      <p:cViewPr varScale="1">
        <p:scale>
          <a:sx n="85" d="100"/>
          <a:sy n="85" d="100"/>
        </p:scale>
        <p:origin x="1891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82DF4-CAD2-7A4D-8A5D-9E2862810594}" type="datetimeFigureOut">
              <a:rPr lang="en-US" smtClean="0"/>
              <a:pPr/>
              <a:t>10/13/2024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71B65-F0CE-094F-A75B-68E5B9CE89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75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0582F-FFD4-4210-803F-2A205DB0647B}" type="datetime1">
              <a:rPr lang="en-US" smtClean="0"/>
              <a:pPr/>
              <a:t>10/13/2024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7E7AA-34A4-4C56-B845-9D69A9C4B5FC}" type="datetime1">
              <a:rPr lang="en-US" smtClean="0"/>
              <a:pPr/>
              <a:t>10/13/2024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648D0-85E1-4474-9528-EEB59C983D21}" type="datetime1">
              <a:rPr lang="en-US" smtClean="0"/>
              <a:pPr/>
              <a:t>10/13/2024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BA794-3172-4C7F-9C3F-C151699B86B4}" type="datetime1">
              <a:rPr lang="en-US" smtClean="0"/>
              <a:pPr/>
              <a:t>10/13/2024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27F7AC-98EF-436F-A371-BB94B54F3B8B}" type="datetime1">
              <a:rPr lang="en-US" smtClean="0"/>
              <a:pPr/>
              <a:t>10/13/2024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25178-47C0-4155-8220-78AF8FFE9132}" type="datetime1">
              <a:rPr lang="en-US" smtClean="0"/>
              <a:pPr/>
              <a:t>10/13/2024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2A45-3E0A-4320-8ECF-E94FAB6FF302}" type="datetime1">
              <a:rPr lang="en-US" smtClean="0"/>
              <a:pPr/>
              <a:t>10/13/2024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B6521-5878-4C18-92B6-C97F1724825C}" type="datetime1">
              <a:rPr lang="en-US" smtClean="0"/>
              <a:pPr/>
              <a:t>10/13/2024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CA819-0868-4CC4-A201-DFDA61085492}" type="datetime1">
              <a:rPr lang="en-US" smtClean="0"/>
              <a:pPr/>
              <a:t>10/13/2024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71E24-9124-428E-A4FC-E453CEA8C7F1}" type="datetime1">
              <a:rPr lang="en-US" smtClean="0"/>
              <a:pPr/>
              <a:t>10/13/2024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8B246-470E-4BB7-ADBC-6ABB37FDE6A4}" type="datetime1">
              <a:rPr lang="en-US" smtClean="0"/>
              <a:pPr/>
              <a:t>10/13/2024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EF294-C517-4B0F-92A2-2EB268C8B824}" type="datetime1">
              <a:rPr lang="en-US" smtClean="0"/>
              <a:pPr/>
              <a:t>10/13/2024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/>
              <a:t>ΠΜΣ "Διδακτική και Μεθοδολογία των Μαθηματικών" 2017-18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447800"/>
          </a:xfrm>
        </p:spPr>
        <p:txBody>
          <a:bodyPr>
            <a:noAutofit/>
          </a:bodyPr>
          <a:lstStyle/>
          <a:p>
            <a:r>
              <a:rPr lang="el-GR" sz="4000" dirty="0">
                <a:solidFill>
                  <a:srgbClr val="00B0F0"/>
                </a:solidFill>
              </a:rPr>
              <a:t>1</a:t>
            </a:r>
            <a:r>
              <a:rPr lang="el-GR" sz="4000" baseline="30000" dirty="0">
                <a:solidFill>
                  <a:srgbClr val="00B0F0"/>
                </a:solidFill>
              </a:rPr>
              <a:t>η</a:t>
            </a:r>
            <a:r>
              <a:rPr lang="el-GR" sz="4000" dirty="0">
                <a:solidFill>
                  <a:srgbClr val="00B0F0"/>
                </a:solidFill>
              </a:rPr>
              <a:t> ενότητα: </a:t>
            </a:r>
            <a:r>
              <a:rPr lang="el-GR" sz="4000" b="1" dirty="0">
                <a:solidFill>
                  <a:srgbClr val="00B0F0"/>
                </a:solidFill>
              </a:rPr>
              <a:t>Εισαγωγικές έννοιες</a:t>
            </a:r>
          </a:p>
        </p:txBody>
      </p:sp>
      <p:sp>
        <p:nvSpPr>
          <p:cNvPr id="4" name="Τίτλος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διδασκαλία μέσω επίλυσης προβλήματος-</a:t>
            </a:r>
            <a:r>
              <a:rPr lang="el-GR" dirty="0" err="1"/>
              <a:t>Μαθηματικοποίηση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Το πρόβλημα στη σχολική τάξη των Μαθηματικών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4525963"/>
          </a:xfrm>
        </p:spPr>
        <p:txBody>
          <a:bodyPr>
            <a:normAutofit fontScale="92500" lnSpcReduction="10000"/>
          </a:bodyPr>
          <a:lstStyle/>
          <a:p>
            <a:r>
              <a:rPr lang="el-GR" dirty="0">
                <a:solidFill>
                  <a:srgbClr val="00B050"/>
                </a:solidFill>
              </a:rPr>
              <a:t>Τι ρόλο έχει το ‘πρόβλημα’ σε μια σύγχρονη τάξη των μαθηματικών; </a:t>
            </a:r>
          </a:p>
          <a:p>
            <a:r>
              <a:rPr lang="el-GR" dirty="0">
                <a:solidFill>
                  <a:srgbClr val="00B050"/>
                </a:solidFill>
              </a:rPr>
              <a:t>Ποια είναι η μεγαλύτερη δυσκολία που συναντά ο μαθητής στην επίλυση προβλήματος;</a:t>
            </a:r>
          </a:p>
          <a:p>
            <a:r>
              <a:rPr lang="el-GR" dirty="0">
                <a:solidFill>
                  <a:srgbClr val="00B050"/>
                </a:solidFill>
              </a:rPr>
              <a:t>Ποια είναι η μεγαλύτερη δυσκολία που συναντά ο εκπαιδευτικός όταν διδάσκει προβλήματα στην τάξη;</a:t>
            </a:r>
          </a:p>
          <a:p>
            <a:endParaRPr lang="el-GR" dirty="0"/>
          </a:p>
          <a:p>
            <a:pPr lvl="1"/>
            <a:r>
              <a:rPr lang="el-GR" dirty="0"/>
              <a:t>Αναλογιστείτε και καταγράψτε τις απόψεις/εμπειρίες  σας </a:t>
            </a:r>
          </a:p>
        </p:txBody>
      </p:sp>
    </p:spTree>
    <p:extLst>
      <p:ext uri="{BB962C8B-B14F-4D97-AF65-F5344CB8AC3E}">
        <p14:creationId xmlns:p14="http://schemas.microsoft.com/office/powerpoint/2010/main" val="24687572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Σχολική τάξη &amp; Προβλήματα</a:t>
            </a:r>
            <a:br>
              <a:rPr lang="el-GR" dirty="0"/>
            </a:br>
            <a:r>
              <a:rPr lang="el-GR" dirty="0"/>
              <a:t>Ιστορική εξέλιξη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59362"/>
          </a:xfrm>
        </p:spPr>
        <p:txBody>
          <a:bodyPr>
            <a:normAutofit fontScale="85000" lnSpcReduction="10000"/>
          </a:bodyPr>
          <a:lstStyle/>
          <a:p>
            <a:r>
              <a:rPr lang="el-GR" dirty="0"/>
              <a:t>Η έμφαση στην </a:t>
            </a:r>
            <a:r>
              <a:rPr lang="el-GR" i="1" dirty="0"/>
              <a:t>επίλυση προβλήματος στη σχολική τάξη </a:t>
            </a:r>
            <a:r>
              <a:rPr lang="el-GR" dirty="0"/>
              <a:t>ξεκίνησε από τον </a:t>
            </a:r>
            <a:r>
              <a:rPr lang="en-US" b="1" dirty="0"/>
              <a:t>Polya </a:t>
            </a:r>
            <a:r>
              <a:rPr lang="el-GR" dirty="0"/>
              <a:t>στη δεκαετία του 60</a:t>
            </a:r>
          </a:p>
          <a:p>
            <a:pPr marL="742950" lvl="2" indent="-342900"/>
            <a:r>
              <a:rPr lang="el-GR" dirty="0"/>
              <a:t>Ο </a:t>
            </a:r>
            <a:r>
              <a:rPr lang="en-US" dirty="0"/>
              <a:t>Polya, </a:t>
            </a:r>
            <a:r>
              <a:rPr lang="el-GR" dirty="0"/>
              <a:t>Ούγγρος Μαθηματικός, που έφερε την επίλυση προβλήματος στο επίκεντρο της διδασκαλίας με το βιβλίο του </a:t>
            </a:r>
            <a:r>
              <a:rPr lang="en-US" dirty="0"/>
              <a:t>“How to Solve it”</a:t>
            </a:r>
            <a:endParaRPr lang="el-GR" dirty="0"/>
          </a:p>
          <a:p>
            <a:r>
              <a:rPr lang="el-GR" i="1" dirty="0"/>
              <a:t>Στη </a:t>
            </a:r>
            <a:r>
              <a:rPr lang="el-GR" dirty="0"/>
              <a:t>δεκαετία του 80 στα αναλυτικά προγράμματα σπουδών πολλών κρατών αξιοποιείται το έργο του Polya </a:t>
            </a:r>
            <a:endParaRPr lang="en-US" dirty="0"/>
          </a:p>
          <a:p>
            <a:r>
              <a:rPr lang="el-GR" dirty="0"/>
              <a:t>Σχεδόν ταυτόχρονα στην Ολλανδία ξεκινά η κίνηση των </a:t>
            </a:r>
            <a:r>
              <a:rPr lang="el-GR" dirty="0">
                <a:solidFill>
                  <a:srgbClr val="0070C0"/>
                </a:solidFill>
              </a:rPr>
              <a:t>‘Ρεαλιστικών Μαθηματικών</a:t>
            </a:r>
            <a:r>
              <a:rPr lang="el-GR" dirty="0"/>
              <a:t>’</a:t>
            </a:r>
            <a:r>
              <a:rPr lang="en-US" dirty="0"/>
              <a:t> </a:t>
            </a:r>
            <a:r>
              <a:rPr lang="el-GR" dirty="0"/>
              <a:t>με θεμελιωτή της κίνησης τον</a:t>
            </a:r>
            <a:r>
              <a:rPr lang="en-US" dirty="0"/>
              <a:t>  </a:t>
            </a:r>
            <a:r>
              <a:rPr lang="en-US" b="1" dirty="0"/>
              <a:t>Freudenthal</a:t>
            </a:r>
          </a:p>
          <a:p>
            <a:r>
              <a:rPr lang="el-GR" dirty="0"/>
              <a:t> Σήμερα η επίλυση προβλήματος αποτελεί κεντρική μαθηματική πρακτική σε όλες τις σχολικές τάξεις των μαθηματικών.</a:t>
            </a:r>
          </a:p>
        </p:txBody>
      </p:sp>
    </p:spTree>
    <p:extLst>
      <p:ext uri="{BB962C8B-B14F-4D97-AF65-F5344CB8AC3E}">
        <p14:creationId xmlns:p14="http://schemas.microsoft.com/office/powerpoint/2010/main" val="10965300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/>
              <a:t>Σχολική τάξη &amp; Προβλήματα</a:t>
            </a:r>
            <a:br>
              <a:rPr lang="el-GR" dirty="0"/>
            </a:br>
            <a:r>
              <a:rPr lang="el-GR" dirty="0"/>
              <a:t>Σταθμοί στην έρευνα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3340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l-GR" sz="3400" b="1" i="1" dirty="0">
                <a:solidFill>
                  <a:srgbClr val="7030A0"/>
                </a:solidFill>
              </a:rPr>
              <a:t>1970-80</a:t>
            </a:r>
          </a:p>
          <a:p>
            <a:r>
              <a:rPr lang="el-GR" sz="3400" dirty="0"/>
              <a:t>Τα χαρακτηριστικά των προβλημάτων και οι δυσκολίες των μαθητών; </a:t>
            </a:r>
          </a:p>
          <a:p>
            <a:pPr lvl="1"/>
            <a:r>
              <a:rPr lang="el-GR" sz="3400" i="1" dirty="0"/>
              <a:t>Κυρίως ποσοτικές έρευνες.</a:t>
            </a:r>
          </a:p>
          <a:p>
            <a:pPr marL="0" indent="0">
              <a:buNone/>
            </a:pPr>
            <a:r>
              <a:rPr lang="el-GR" sz="3400" b="1" i="1" dirty="0">
                <a:solidFill>
                  <a:srgbClr val="7030A0"/>
                </a:solidFill>
              </a:rPr>
              <a:t>1980-90</a:t>
            </a:r>
          </a:p>
          <a:p>
            <a:r>
              <a:rPr lang="el-GR" sz="3400" dirty="0"/>
              <a:t> Η μαθηματική σκέψη των μαθητών; </a:t>
            </a:r>
            <a:r>
              <a:rPr lang="el-GR" sz="3400" dirty="0" err="1"/>
              <a:t>Ποιά</a:t>
            </a:r>
            <a:r>
              <a:rPr lang="el-GR" sz="3400" dirty="0"/>
              <a:t> είναι τα χαρακτηριστικά των ικανών λυτών;  </a:t>
            </a:r>
            <a:r>
              <a:rPr lang="el-GR" sz="3400" dirty="0" err="1"/>
              <a:t>Ποιός</a:t>
            </a:r>
            <a:r>
              <a:rPr lang="el-GR" sz="3400" dirty="0"/>
              <a:t> είναι ο ρόλος των </a:t>
            </a:r>
            <a:r>
              <a:rPr lang="el-GR" sz="3400" dirty="0" err="1"/>
              <a:t>ευρετικών</a:t>
            </a:r>
            <a:r>
              <a:rPr lang="el-GR" sz="3400" dirty="0"/>
              <a:t> στρατηγικών; Ποιος είναι ο ρόλος των συναισθηματικών παραγόντων στους μαθητές.</a:t>
            </a:r>
          </a:p>
          <a:p>
            <a:pPr marL="0" indent="0">
              <a:buNone/>
            </a:pPr>
            <a:r>
              <a:rPr lang="el-GR" sz="3400" dirty="0"/>
              <a:t>	- </a:t>
            </a:r>
            <a:r>
              <a:rPr lang="el-GR" sz="3400" i="1" dirty="0"/>
              <a:t>Κυρίως ποιοτικές έρευνες,  συνεντεύξεις με μαθητές και παρατηρήσεις περιπτώσεων</a:t>
            </a:r>
            <a:r>
              <a:rPr lang="el-GR" sz="3400" dirty="0"/>
              <a:t>.</a:t>
            </a:r>
          </a:p>
          <a:p>
            <a:pPr marL="0" indent="0">
              <a:buNone/>
            </a:pPr>
            <a:r>
              <a:rPr lang="el-GR" sz="3400" b="1" i="1" dirty="0">
                <a:solidFill>
                  <a:srgbClr val="7030A0"/>
                </a:solidFill>
              </a:rPr>
              <a:t>2000 – σήμερα</a:t>
            </a:r>
          </a:p>
          <a:p>
            <a:r>
              <a:rPr lang="el-GR" sz="3400" dirty="0"/>
              <a:t>Διδασκαλία και επίλυση προβλήματος. Επίλυση προβλήματος και τεχνολογία.</a:t>
            </a:r>
          </a:p>
          <a:p>
            <a:r>
              <a:rPr lang="el-GR" sz="3400" dirty="0"/>
              <a:t> Εστίαση στο πλαίσιο του προβλήματος (ρεαλιστικό ή αυθεντικό;) Επίλυση προβλήματος και συμπερίληψη/διαφοροποίηση. </a:t>
            </a:r>
          </a:p>
          <a:p>
            <a:r>
              <a:rPr lang="el-GR" sz="3400" dirty="0"/>
              <a:t>Επίλυση προβλήματος και δημιουργικότητα</a:t>
            </a:r>
          </a:p>
          <a:p>
            <a:pPr lvl="1"/>
            <a:r>
              <a:rPr lang="el-GR" sz="3400" i="1" dirty="0"/>
              <a:t>Κυρίως ποιοτικές έρευνες, συνεντεύξεις με μαθητές και εκπαιδευτικούς</a:t>
            </a:r>
          </a:p>
          <a:p>
            <a:pPr marL="0" indent="0">
              <a:buNone/>
            </a:pPr>
            <a:endParaRPr lang="el-GR" sz="2800" dirty="0"/>
          </a:p>
        </p:txBody>
      </p:sp>
    </p:spTree>
    <p:extLst>
      <p:ext uri="{BB962C8B-B14F-4D97-AF65-F5344CB8AC3E}">
        <p14:creationId xmlns:p14="http://schemas.microsoft.com/office/powerpoint/2010/main" val="2008374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Συζήτηση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Γιατί είναι σημαντικό οι μαθητές να εμπλακούν στην επίλυση προβλημάτων; </a:t>
            </a:r>
          </a:p>
        </p:txBody>
      </p:sp>
    </p:spTree>
    <p:extLst>
      <p:ext uri="{BB962C8B-B14F-4D97-AF65-F5344CB8AC3E}">
        <p14:creationId xmlns:p14="http://schemas.microsoft.com/office/powerpoint/2010/main" val="17666185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/>
              <a:t>Γιατί είναι σημαντικό οι μαθητές να εμπλακούν στην επίλυση προβλημάτων;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70000" lnSpcReduction="20000"/>
          </a:bodyPr>
          <a:lstStyle/>
          <a:p>
            <a:r>
              <a:rPr lang="el-GR" dirty="0"/>
              <a:t>Κάποιες απαντήσεις</a:t>
            </a:r>
          </a:p>
          <a:p>
            <a:pPr lvl="1"/>
            <a:r>
              <a:rPr lang="el-GR" dirty="0"/>
              <a:t>Υποστηρίζει την σύνδεση μαθηματικών εννοιών και διαδικασιών,</a:t>
            </a:r>
          </a:p>
          <a:p>
            <a:pPr lvl="1"/>
            <a:r>
              <a:rPr lang="el-GR" dirty="0"/>
              <a:t>αντανακλά με ακρίβεια τι σημαίνει «κάνω μαθηματικά»</a:t>
            </a:r>
          </a:p>
          <a:p>
            <a:pPr lvl="1"/>
            <a:endParaRPr lang="el-GR" dirty="0"/>
          </a:p>
          <a:p>
            <a:pPr lvl="1"/>
            <a:r>
              <a:rPr lang="el-GR" dirty="0"/>
              <a:t>Είναι ένας τρόπος για να κατανοήσουν καλύτερα οι μαθητές τη νέα μαθηματική γνώση</a:t>
            </a:r>
          </a:p>
          <a:p>
            <a:pPr lvl="1"/>
            <a:r>
              <a:rPr lang="el-GR" dirty="0"/>
              <a:t>Μετατρέπει τους μαθητή σε ‘μικρούς ερευνητές των μαθηματικών’</a:t>
            </a:r>
          </a:p>
          <a:p>
            <a:pPr lvl="1">
              <a:buNone/>
            </a:pPr>
            <a:r>
              <a:rPr lang="el-GR" dirty="0"/>
              <a:t> </a:t>
            </a:r>
          </a:p>
          <a:p>
            <a:pPr lvl="1"/>
            <a:r>
              <a:rPr lang="el-GR" dirty="0"/>
              <a:t>Είναι ένας ενδιαφέρον και ευχάριστος τρόπος να μάθουν οι μαθητές μαθηματικά.</a:t>
            </a:r>
          </a:p>
          <a:p>
            <a:pPr lvl="1"/>
            <a:r>
              <a:rPr lang="el-GR" dirty="0"/>
              <a:t>Οι μαθητές διαμορφώνουν μια θετική στάση απέναντι στα μαθηματικά (αν λύσουν το πρόβλημα). </a:t>
            </a:r>
          </a:p>
          <a:p>
            <a:pPr lvl="1"/>
            <a:r>
              <a:rPr lang="el-GR" dirty="0"/>
              <a:t>Μαθαίνει τους μαθητές να είναι ευέλικτοι και δημιουργικοί</a:t>
            </a:r>
          </a:p>
          <a:p>
            <a:pPr lvl="1"/>
            <a:r>
              <a:rPr lang="el-GR" dirty="0"/>
              <a:t>Ενθαρρύνει τις συνεργατικές δεξιότητες των μαθητών. </a:t>
            </a:r>
          </a:p>
          <a:p>
            <a:pPr lvl="1"/>
            <a:r>
              <a:rPr lang="el-GR" dirty="0"/>
              <a:t>…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βιβλιογραφικές αναφορές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09600" y="2571744"/>
            <a:ext cx="8229600" cy="3752856"/>
          </a:xfrm>
        </p:spPr>
        <p:txBody>
          <a:bodyPr>
            <a:normAutofit/>
          </a:bodyPr>
          <a:lstStyle/>
          <a:p>
            <a:r>
              <a:rPr lang="en-US" sz="2800" dirty="0" err="1"/>
              <a:t>Polya</a:t>
            </a:r>
            <a:r>
              <a:rPr lang="en-US" sz="2800" dirty="0"/>
              <a:t>, G. (1945). </a:t>
            </a:r>
            <a:r>
              <a:rPr lang="en-US" sz="2800" i="1" dirty="0"/>
              <a:t>How to Solve It</a:t>
            </a:r>
            <a:r>
              <a:rPr lang="en-US" sz="2800" dirty="0"/>
              <a:t>. Princeton, NJ: Princeton University Press 1945. </a:t>
            </a:r>
            <a:endParaRPr lang="el-GR" sz="2800" dirty="0"/>
          </a:p>
          <a:p>
            <a:r>
              <a:rPr lang="en-US" sz="2800" dirty="0"/>
              <a:t>PISA (2003). Problem Solving for tomorrow’s World. </a:t>
            </a:r>
            <a:r>
              <a:rPr lang="en-US" sz="2800" i="1" dirty="0" err="1"/>
              <a:t>Organisation</a:t>
            </a:r>
            <a:r>
              <a:rPr lang="en-US" sz="2800" i="1" dirty="0"/>
              <a:t> for economic cooperation</a:t>
            </a:r>
            <a:r>
              <a:rPr lang="el-GR" sz="2800" i="1" dirty="0"/>
              <a:t> </a:t>
            </a:r>
            <a:r>
              <a:rPr lang="en-US" sz="2800" i="1" dirty="0"/>
              <a:t>and development.</a:t>
            </a:r>
            <a:endParaRPr lang="el-GR" sz="2600" dirty="0"/>
          </a:p>
          <a:p>
            <a:endParaRPr lang="el-GR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l-GR" dirty="0"/>
              <a:t>Ο κεντρικός ρόλος των προβλημάτων στη Μαθηματική επιστήμη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7102" y="189637"/>
            <a:ext cx="3810000" cy="2438400"/>
          </a:xfrm>
        </p:spPr>
        <p:txBody>
          <a:bodyPr>
            <a:normAutofit fontScale="70000" lnSpcReduction="20000"/>
          </a:bodyPr>
          <a:lstStyle/>
          <a:p>
            <a:r>
              <a:rPr lang="el-GR" dirty="0"/>
              <a:t>Ο Γερμανός Μαθηματικός </a:t>
            </a:r>
            <a:r>
              <a:rPr lang="el-GR" dirty="0" err="1"/>
              <a:t>David</a:t>
            </a:r>
            <a:r>
              <a:rPr lang="el-GR" dirty="0"/>
              <a:t> </a:t>
            </a:r>
            <a:r>
              <a:rPr lang="el-GR" dirty="0" err="1"/>
              <a:t>Hilbert</a:t>
            </a:r>
            <a:r>
              <a:rPr lang="el-GR" dirty="0"/>
              <a:t> (1862-1943) ισχυρίστηκε ότι</a:t>
            </a:r>
          </a:p>
          <a:p>
            <a:pPr lvl="1"/>
            <a:r>
              <a:rPr lang="el-GR" dirty="0"/>
              <a:t>οι μαθηματικοί ν</a:t>
            </a:r>
            <a:r>
              <a:rPr lang="el-GR" i="1" dirty="0"/>
              <a:t>ιώθουμε μέσα μας την αέναη κλήση: </a:t>
            </a:r>
            <a:r>
              <a:rPr lang="el-GR" b="1" i="1" dirty="0"/>
              <a:t>Υπάρχει πρόβλημα; Αναζητάμε τη λύση του</a:t>
            </a:r>
            <a:r>
              <a:rPr lang="el-GR" i="1" dirty="0"/>
              <a:t>. </a:t>
            </a:r>
            <a:endParaRPr lang="en-US" i="1" dirty="0"/>
          </a:p>
        </p:txBody>
      </p:sp>
      <p:pic>
        <p:nvPicPr>
          <p:cNvPr id="30722" name="Picture 2" descr="Hilbe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7102" y="2628037"/>
            <a:ext cx="1800161" cy="2438400"/>
          </a:xfrm>
          <a:prstGeom prst="rect">
            <a:avLst/>
          </a:prstGeom>
          <a:noFill/>
        </p:spPr>
      </p:pic>
      <p:sp>
        <p:nvSpPr>
          <p:cNvPr id="7" name="2 - Θέση περιεχομένου"/>
          <p:cNvSpPr txBox="1">
            <a:spLocks/>
          </p:cNvSpPr>
          <p:nvPr/>
        </p:nvSpPr>
        <p:spPr>
          <a:xfrm>
            <a:off x="4456323" y="189637"/>
            <a:ext cx="4724400" cy="4724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marR="0" lvl="0" indent="-342900" fontAlgn="auto"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l-GR" sz="4000" dirty="0"/>
              <a:t>Ο </a:t>
            </a:r>
            <a:r>
              <a:rPr lang="el-GR" sz="4000" dirty="0" err="1"/>
              <a:t>εβραιο</a:t>
            </a:r>
            <a:r>
              <a:rPr lang="el-GR" sz="4000" dirty="0"/>
              <a:t>-ουγγρικής καταγωγής</a:t>
            </a:r>
            <a:r>
              <a:rPr lang="en-US" sz="4000" dirty="0"/>
              <a:t> </a:t>
            </a:r>
            <a:r>
              <a:rPr lang="el-GR" sz="4000" dirty="0"/>
              <a:t>Μαθηματικός, </a:t>
            </a:r>
            <a:r>
              <a:rPr lang="el-GR" sz="4000" dirty="0" err="1"/>
              <a:t>Paul</a:t>
            </a:r>
            <a:r>
              <a:rPr lang="el-GR" sz="4000" dirty="0"/>
              <a:t> </a:t>
            </a:r>
            <a:r>
              <a:rPr lang="el-GR" sz="4000" dirty="0" err="1"/>
              <a:t>Halmos</a:t>
            </a:r>
            <a:r>
              <a:rPr lang="el-GR" sz="4000" dirty="0"/>
              <a:t> (1916-2006) δήλωσε ότι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l-GR" sz="33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Από τι αποτελούνται πράγματι τα μαθηματικά; Από αξιώματα, θεωρήματα, ορισμούς, τύπους και μεθόδους; Ασφαλώς τα συστατικά αυτά είναι απαραίτητα, χωρίς αυτά δεν μπορούν να υπάρξουν τα μαθηματικά.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l-GR" sz="33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Είναι, ωστόσο, μια άποψη ότι κανένα από αυτά </a:t>
            </a:r>
            <a:r>
              <a:rPr kumimoji="0" lang="el-GR" sz="3300" b="0" i="1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δεν είναι </a:t>
            </a:r>
            <a:r>
              <a:rPr kumimoji="0" lang="el-GR" sz="33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η </a:t>
            </a:r>
            <a:r>
              <a:rPr kumimoji="0" lang="el-GR" sz="33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καρδιά του αντικειμένου</a:t>
            </a:r>
            <a:r>
              <a:rPr kumimoji="0" lang="el-GR" sz="33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ότι η κύρια αιτία ύπαρξης του μαθηματικού είναι </a:t>
            </a:r>
            <a:r>
              <a:rPr kumimoji="0" lang="el-GR" sz="3300" b="1" i="1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να επιλύει προβλήματα</a:t>
            </a:r>
            <a:r>
              <a:rPr kumimoji="0" lang="el-GR" sz="33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και κατά συνέπεια </a:t>
            </a:r>
            <a:r>
              <a:rPr kumimoji="0" lang="el-GR" sz="33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το πραγματικό περιεχόμενο των μαθηματικών είναι τα προβλήματα και η επίλυσή τους</a:t>
            </a:r>
            <a:r>
              <a:rPr kumimoji="0" lang="el-GR" sz="33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pic>
        <p:nvPicPr>
          <p:cNvPr id="8" name="Picture 4" descr="Paul Halmos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4572000"/>
            <a:ext cx="1846498" cy="1981200"/>
          </a:xfrm>
          <a:prstGeom prst="rect">
            <a:avLst/>
          </a:prstGeom>
          <a:noFill/>
        </p:spPr>
      </p:pic>
      <p:sp>
        <p:nvSpPr>
          <p:cNvPr id="2" name="Ορθογώνιο 1"/>
          <p:cNvSpPr/>
          <p:nvPr/>
        </p:nvSpPr>
        <p:spPr>
          <a:xfrm>
            <a:off x="1905000" y="518158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l-GR" dirty="0">
                <a:latin typeface="Arial" panose="020B0604020202020204" pitchFamily="34" charset="0"/>
              </a:rPr>
              <a:t>Ο </a:t>
            </a:r>
            <a:r>
              <a:rPr lang="el-GR" dirty="0" err="1">
                <a:latin typeface="Arial" panose="020B0604020202020204" pitchFamily="34" charset="0"/>
              </a:rPr>
              <a:t>Hilbert</a:t>
            </a:r>
            <a:r>
              <a:rPr lang="el-GR" dirty="0">
                <a:latin typeface="Arial" panose="020B0604020202020204" pitchFamily="34" charset="0"/>
              </a:rPr>
              <a:t> έθεσε </a:t>
            </a:r>
            <a:r>
              <a:rPr lang="en-US" dirty="0">
                <a:latin typeface="Arial" panose="020B0604020202020204" pitchFamily="34" charset="0"/>
              </a:rPr>
              <a:t>23 </a:t>
            </a:r>
            <a:r>
              <a:rPr lang="el-GR" dirty="0">
                <a:latin typeface="Arial" panose="020B0604020202020204" pitchFamily="34" charset="0"/>
              </a:rPr>
              <a:t>προβλήματα που απασχόλησαν γενιές μαθηματικών. Τα προβλήματά του έδωσαν τροφή για σκέψη και ώθησαν την έρευνα της μαθηματικής επιστήμης για ένα ολόκληρο αιώνα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95589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dirty="0"/>
          </a:p>
          <a:p>
            <a:endParaRPr lang="el-GR" dirty="0"/>
          </a:p>
          <a:p>
            <a:pPr lvl="1">
              <a:buNone/>
            </a:pPr>
            <a:endParaRPr lang="el-GR" i="1" dirty="0"/>
          </a:p>
          <a:p>
            <a:pPr lvl="1">
              <a:buNone/>
            </a:pPr>
            <a:endParaRPr lang="el-GR" i="1" dirty="0"/>
          </a:p>
          <a:p>
            <a:pPr lvl="1" algn="r">
              <a:buNone/>
            </a:pPr>
            <a:r>
              <a:rPr lang="el-GR" i="1" dirty="0"/>
              <a:t>	Η επίλυση προβλήματος θεωρείται θεμελιώδης ικανότητα για τον άνθρωπο καθώς το μεγαλύτερο μέρος της συνειδητής μας σκέψης αφορά σε προβλήματα </a:t>
            </a:r>
            <a:r>
              <a:rPr lang="el-GR" dirty="0"/>
              <a:t>(</a:t>
            </a:r>
            <a:r>
              <a:rPr lang="en-US" i="1" dirty="0" err="1"/>
              <a:t>Polya</a:t>
            </a:r>
            <a:r>
              <a:rPr lang="en-US" i="1" dirty="0"/>
              <a:t>, “How to solve it”</a:t>
            </a:r>
            <a:r>
              <a:rPr lang="en-US" dirty="0"/>
              <a:t>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0224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Θέματα γύρω από την ‘</a:t>
            </a:r>
            <a:r>
              <a:rPr lang="el-GR" i="1" dirty="0"/>
              <a:t>Διδασκαλία μέσω επίλυσης προβλήματος</a:t>
            </a:r>
            <a:r>
              <a:rPr lang="el-GR" dirty="0"/>
              <a:t>’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52400" y="1600200"/>
            <a:ext cx="8839200" cy="4953000"/>
          </a:xfrm>
        </p:spPr>
        <p:txBody>
          <a:bodyPr>
            <a:normAutofit/>
          </a:bodyPr>
          <a:lstStyle/>
          <a:p>
            <a:pPr lvl="1"/>
            <a:r>
              <a:rPr lang="el-GR" i="1" dirty="0"/>
              <a:t>Τι είναι πρόβλημα;</a:t>
            </a:r>
          </a:p>
          <a:p>
            <a:pPr lvl="1"/>
            <a:r>
              <a:rPr lang="el-GR" i="1" dirty="0"/>
              <a:t>Ποια είναι τα χαρακτηριστικά ενός ‘ικανού’ λύτη;</a:t>
            </a:r>
          </a:p>
          <a:p>
            <a:pPr lvl="1"/>
            <a:r>
              <a:rPr lang="el-GR" i="1" dirty="0"/>
              <a:t>Πως ‘διδάσκεται’ η επίλυση προβλήματος στη σύγχρονη  τάξη των μαθηματικών;</a:t>
            </a:r>
          </a:p>
          <a:p>
            <a:pPr lvl="1"/>
            <a:r>
              <a:rPr lang="el-GR" dirty="0"/>
              <a:t>Πώς αξιολογείται η επίδοση ενός μαθητή κατά την επίλυση προβλήματος; </a:t>
            </a:r>
          </a:p>
          <a:p>
            <a:pPr lvl="1"/>
            <a:r>
              <a:rPr lang="el-GR" dirty="0"/>
              <a:t>άλλα.</a:t>
            </a:r>
          </a:p>
          <a:p>
            <a:pPr marL="457200" lvl="1" indent="0">
              <a:buNone/>
            </a:pPr>
            <a:r>
              <a:rPr lang="el-GR" dirty="0"/>
              <a:t>κλπ.</a:t>
            </a:r>
          </a:p>
        </p:txBody>
      </p:sp>
    </p:spTree>
    <p:extLst>
      <p:ext uri="{BB962C8B-B14F-4D97-AF65-F5344CB8AC3E}">
        <p14:creationId xmlns:p14="http://schemas.microsoft.com/office/powerpoint/2010/main" val="3012796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l-GR" dirty="0"/>
              <a:t>Ο ρόλος των προβλημάτων στη σχολική τάξη των Μαθηματικών</a:t>
            </a:r>
          </a:p>
        </p:txBody>
      </p:sp>
    </p:spTree>
    <p:extLst>
      <p:ext uri="{BB962C8B-B14F-4D97-AF65-F5344CB8AC3E}">
        <p14:creationId xmlns:p14="http://schemas.microsoft.com/office/powerpoint/2010/main" val="1245821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l-GR" sz="2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/>
          </a:bodyPr>
          <a:lstStyle/>
          <a:p>
            <a:endParaRPr lang="el-GR" dirty="0"/>
          </a:p>
          <a:p>
            <a:pPr>
              <a:buNone/>
            </a:pPr>
            <a:endParaRPr lang="el-GR" dirty="0">
              <a:solidFill>
                <a:srgbClr val="00B050"/>
              </a:solidFill>
            </a:endParaRPr>
          </a:p>
          <a:p>
            <a:pPr lvl="0">
              <a:buNone/>
            </a:pPr>
            <a:endParaRPr lang="en-US" dirty="0"/>
          </a:p>
          <a:p>
            <a:pPr lvl="0">
              <a:buNone/>
            </a:pPr>
            <a:r>
              <a:rPr lang="el-GR" dirty="0"/>
              <a:t>(</a:t>
            </a:r>
            <a:r>
              <a:rPr lang="en-US" i="1" dirty="0"/>
              <a:t>problem)</a:t>
            </a:r>
            <a:r>
              <a:rPr lang="el-GR" i="1" dirty="0"/>
              <a:t>; (ελληνική λέξη)</a:t>
            </a:r>
            <a:endParaRPr lang="el-GR" sz="2800" i="1" dirty="0"/>
          </a:p>
          <a:p>
            <a:pPr lvl="1"/>
            <a:r>
              <a:rPr lang="el-GR" i="1" dirty="0"/>
              <a:t>οποιαδήποτε ερώτηση ή θέμα που ενέχει αμφιβολία, αβεβαιότητα ή δυσκολία. </a:t>
            </a:r>
            <a:endParaRPr lang="el-GR" sz="2400" i="1" dirty="0"/>
          </a:p>
          <a:p>
            <a:pPr lvl="1"/>
            <a:r>
              <a:rPr lang="el-GR" i="1" dirty="0"/>
              <a:t>μια ερώτηση που προτείνεται για λύση ή συζήτηση.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93640579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rmAutofit/>
          </a:bodyPr>
          <a:lstStyle/>
          <a:p>
            <a:r>
              <a:rPr lang="el-GR" dirty="0"/>
              <a:t>Μαθηματικό πρόβλημα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04800" y="1828800"/>
            <a:ext cx="8686800" cy="3962400"/>
          </a:xfrm>
        </p:spPr>
        <p:txBody>
          <a:bodyPr>
            <a:noAutofit/>
          </a:bodyPr>
          <a:lstStyle/>
          <a:p>
            <a:r>
              <a:rPr lang="el-GR" sz="1800" dirty="0"/>
              <a:t>«ένα πρόβλημα είναι σαν να ψάχνεις να βρεις το δρόμο που οδηγεί σε ένα προκαθορισμένο σημείο μιας όχι και τόσο γνωστής περιοχής για σένα»</a:t>
            </a:r>
            <a:r>
              <a:rPr lang="en-US" sz="1800" dirty="0"/>
              <a:t> </a:t>
            </a:r>
          </a:p>
          <a:p>
            <a:pPr algn="r">
              <a:buNone/>
            </a:pPr>
            <a:r>
              <a:rPr lang="en-US" sz="1800" dirty="0"/>
              <a:t>Polya, 1945</a:t>
            </a:r>
            <a:endParaRPr lang="el-GR" sz="1800" dirty="0"/>
          </a:p>
          <a:p>
            <a:r>
              <a:rPr lang="en-US" sz="1800" i="1" dirty="0"/>
              <a:t>A problem is </a:t>
            </a:r>
            <a:r>
              <a:rPr lang="en-US" sz="1800" i="1" u="sng" dirty="0"/>
              <a:t>only a problem </a:t>
            </a:r>
            <a:r>
              <a:rPr lang="en-US" sz="1800" i="1" dirty="0"/>
              <a:t>(as mathematicians use the word) </a:t>
            </a:r>
            <a:r>
              <a:rPr lang="en-US" sz="1800" b="1" i="1" u="sng" dirty="0"/>
              <a:t>if you don’t know how to go about solving it</a:t>
            </a:r>
            <a:r>
              <a:rPr lang="en-US" sz="1800" i="1" u="sng" dirty="0"/>
              <a:t>. </a:t>
            </a:r>
          </a:p>
          <a:p>
            <a:pPr lvl="1"/>
            <a:r>
              <a:rPr lang="el-GR" sz="1800" b="1" i="1" dirty="0">
                <a:solidFill>
                  <a:srgbClr val="0070C0"/>
                </a:solidFill>
              </a:rPr>
              <a:t>(τι δεν είναι πρόβλημα!) </a:t>
            </a:r>
            <a:r>
              <a:rPr lang="en-US" sz="1800" i="1" dirty="0"/>
              <a:t>A problem that </a:t>
            </a:r>
            <a:r>
              <a:rPr lang="en-US" sz="1800" b="1" i="1" dirty="0"/>
              <a:t>has no ‘surprises’ </a:t>
            </a:r>
            <a:r>
              <a:rPr lang="en-US" sz="1800" i="1" dirty="0"/>
              <a:t>in store, and can be solved comfortably by routine or familiar procedures (no matter how difficult!) </a:t>
            </a:r>
            <a:r>
              <a:rPr lang="en-US" sz="1800" b="1" i="1" dirty="0"/>
              <a:t>is an exercise and not a problem.</a:t>
            </a:r>
          </a:p>
          <a:p>
            <a:pPr algn="r">
              <a:buNone/>
            </a:pPr>
            <a:r>
              <a:rPr lang="en-US" sz="1800" dirty="0" err="1"/>
              <a:t>Schoenfeld</a:t>
            </a:r>
            <a:r>
              <a:rPr lang="en-US" sz="1800" dirty="0"/>
              <a:t>, 1983, p. 41</a:t>
            </a:r>
            <a:endParaRPr lang="el-GR" sz="1800" dirty="0"/>
          </a:p>
          <a:p>
            <a:r>
              <a:rPr lang="el-GR" sz="1800" dirty="0"/>
              <a:t>«Θεωρούμε ότι κάποιος λύνει ένα (μαθηματικό) πρόβλημα όταν θέλει να βρει κάτι και δεν γνωρίζει τη σειρά των ενεργειών που πρέπει να ακολουθήσει για να το πετύχει» </a:t>
            </a:r>
          </a:p>
          <a:p>
            <a:pPr>
              <a:buNone/>
            </a:pPr>
            <a:r>
              <a:rPr lang="el-GR" sz="1800" dirty="0"/>
              <a:t>							</a:t>
            </a:r>
            <a:r>
              <a:rPr lang="en-US" sz="1800" dirty="0"/>
              <a:t>Newell &amp; Simon, 1972, p. 72</a:t>
            </a:r>
            <a:endParaRPr lang="el-GR" sz="1800" dirty="0"/>
          </a:p>
        </p:txBody>
      </p:sp>
      <p:sp>
        <p:nvSpPr>
          <p:cNvPr id="4" name="Θέση περιεχομένου 2"/>
          <p:cNvSpPr txBox="1">
            <a:spLocks/>
          </p:cNvSpPr>
          <p:nvPr/>
        </p:nvSpPr>
        <p:spPr>
          <a:xfrm>
            <a:off x="1676400" y="5935662"/>
            <a:ext cx="5943600" cy="53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400" dirty="0">
                <a:solidFill>
                  <a:srgbClr val="00B050"/>
                </a:solidFill>
              </a:rPr>
              <a:t>Τι μας λένε λοιπόν αυτοί οι ορισμοί?</a:t>
            </a:r>
          </a:p>
        </p:txBody>
      </p:sp>
    </p:spTree>
    <p:extLst>
      <p:ext uri="{BB962C8B-B14F-4D97-AF65-F5344CB8AC3E}">
        <p14:creationId xmlns:p14="http://schemas.microsoft.com/office/powerpoint/2010/main" val="36018537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62000" y="457200"/>
            <a:ext cx="8229600" cy="1143000"/>
          </a:xfrm>
        </p:spPr>
        <p:txBody>
          <a:bodyPr>
            <a:noAutofit/>
          </a:bodyPr>
          <a:lstStyle/>
          <a:p>
            <a:r>
              <a:rPr lang="el-GR" sz="3600" dirty="0"/>
              <a:t>Πως ορίζεται η ‘Επίλυση προβλήματος’ στο πρόγραμμα </a:t>
            </a:r>
            <a:r>
              <a:rPr lang="en-US" sz="3600" dirty="0"/>
              <a:t>PISA* (2003)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2057401"/>
            <a:ext cx="8001000" cy="3352800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 sz="2400" i="1" dirty="0">
                <a:solidFill>
                  <a:srgbClr val="00B050"/>
                </a:solidFill>
              </a:rPr>
              <a:t>Επίλυση προβλήματος </a:t>
            </a:r>
            <a:r>
              <a:rPr lang="el-GR" sz="2400" i="1" dirty="0"/>
              <a:t>είναι η ικανότητα των ατόμων να χρησιμοποιούν τις </a:t>
            </a:r>
            <a:r>
              <a:rPr lang="el-GR" sz="2400" b="1" i="1" dirty="0"/>
              <a:t>γνωστικές διαδικασίες,</a:t>
            </a:r>
            <a:r>
              <a:rPr lang="el-GR" sz="2400" i="1" dirty="0"/>
              <a:t> να αντιμετωπίσουν και να επιλύσουν </a:t>
            </a:r>
            <a:r>
              <a:rPr lang="el-GR" sz="2400" b="1" i="1" dirty="0"/>
              <a:t>πραγματικές καταστάσεις </a:t>
            </a:r>
            <a:r>
              <a:rPr lang="el-GR" sz="2400" i="1" dirty="0"/>
              <a:t>με </a:t>
            </a:r>
            <a:r>
              <a:rPr lang="el-GR" sz="2400" b="1" i="1" dirty="0"/>
              <a:t>αλληλοεξαρτώμενους περιορισμούς</a:t>
            </a:r>
            <a:r>
              <a:rPr lang="el-GR" sz="2400" i="1" dirty="0"/>
              <a:t>, όπου η πορεία της λύσης </a:t>
            </a:r>
            <a:r>
              <a:rPr lang="el-GR" sz="2400" b="1" i="1" dirty="0"/>
              <a:t>δεν είναι άμεσα ορατή</a:t>
            </a:r>
            <a:r>
              <a:rPr lang="el-GR" sz="2400" i="1" dirty="0"/>
              <a:t> και όπου οι εμπλεκόμενες γνωστικές περιοχές που απαιτούνται για την επίλυση του προβλήματος </a:t>
            </a:r>
            <a:r>
              <a:rPr lang="el-GR" sz="2400" b="1" i="1" dirty="0"/>
              <a:t>δεν κατατάσσονται σε μια και μοναδική περιοχή</a:t>
            </a:r>
            <a:r>
              <a:rPr lang="el-GR" sz="2400" i="1" dirty="0"/>
              <a:t> των μαθηματικών, της επιστήμης ή της ανάγνωσης (</a:t>
            </a:r>
            <a:r>
              <a:rPr lang="en-US" sz="2400" i="1" dirty="0"/>
              <a:t>Pisa 2003</a:t>
            </a:r>
            <a:r>
              <a:rPr lang="el-GR" sz="2400" i="1" dirty="0"/>
              <a:t>).</a:t>
            </a:r>
            <a:endParaRPr lang="el-GR" sz="2400" dirty="0"/>
          </a:p>
        </p:txBody>
      </p:sp>
      <p:sp>
        <p:nvSpPr>
          <p:cNvPr id="4" name="Ορθογώνιο 3"/>
          <p:cNvSpPr/>
          <p:nvPr/>
        </p:nvSpPr>
        <p:spPr>
          <a:xfrm>
            <a:off x="1447800" y="5544236"/>
            <a:ext cx="5562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*</a:t>
            </a:r>
            <a:r>
              <a:rPr lang="en-US" dirty="0" err="1"/>
              <a:t>Programme</a:t>
            </a:r>
            <a:r>
              <a:rPr lang="en-US" dirty="0"/>
              <a:t> for International Student Assessment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061953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4056</TotalTime>
  <Words>944</Words>
  <Application>Microsoft Office PowerPoint</Application>
  <PresentationFormat>On-screen Show (4:3)</PresentationFormat>
  <Paragraphs>88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Η διδασκαλία μέσω επίλυσης προβλήματος-Μαθηματικοποίηση</vt:lpstr>
      <vt:lpstr>PowerPoint Presentation</vt:lpstr>
      <vt:lpstr>PowerPoint Presentation</vt:lpstr>
      <vt:lpstr>PowerPoint Presentation</vt:lpstr>
      <vt:lpstr>Θέματα γύρω από την ‘Διδασκαλία μέσω επίλυσης προβλήματος’</vt:lpstr>
      <vt:lpstr>PowerPoint Presentation</vt:lpstr>
      <vt:lpstr>PowerPoint Presentation</vt:lpstr>
      <vt:lpstr>Μαθηματικό πρόβλημα</vt:lpstr>
      <vt:lpstr>Πως ορίζεται η ‘Επίλυση προβλήματος’ στο πρόγραμμα PISA* (2003)</vt:lpstr>
      <vt:lpstr>Το πρόβλημα στη σχολική τάξη των Μαθηματικών</vt:lpstr>
      <vt:lpstr>Σχολική τάξη &amp; Προβλήματα Ιστορική εξέλιξη</vt:lpstr>
      <vt:lpstr>Σχολική τάξη &amp; Προβλήματα Σταθμοί στην έρευνα</vt:lpstr>
      <vt:lpstr>Συζήτηση</vt:lpstr>
      <vt:lpstr>Γιατί είναι σημαντικό οι μαθητές να εμπλακούν στην επίλυση προβλημάτων;</vt:lpstr>
      <vt:lpstr>βιβλιογραφικές αναφορές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6: Pedagogical approaches to mathematics and science teaching in multicultural classrooms</dc:title>
  <dc:creator>Despoina</dc:creator>
  <cp:lastModifiedBy>Yannis</cp:lastModifiedBy>
  <cp:revision>502</cp:revision>
  <dcterms:created xsi:type="dcterms:W3CDTF">2016-12-02T10:45:38Z</dcterms:created>
  <dcterms:modified xsi:type="dcterms:W3CDTF">2024-10-13T13:39:04Z</dcterms:modified>
</cp:coreProperties>
</file>