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426" r:id="rId3"/>
    <p:sldId id="585" r:id="rId4"/>
    <p:sldId id="593" r:id="rId5"/>
    <p:sldId id="594" r:id="rId6"/>
    <p:sldId id="408" r:id="rId7"/>
    <p:sldId id="591" r:id="rId8"/>
    <p:sldId id="601" r:id="rId9"/>
    <p:sldId id="596" r:id="rId10"/>
    <p:sldId id="609" r:id="rId11"/>
    <p:sldId id="597" r:id="rId12"/>
    <p:sldId id="460" r:id="rId13"/>
    <p:sldId id="461" r:id="rId14"/>
    <p:sldId id="599" r:id="rId15"/>
    <p:sldId id="469" r:id="rId16"/>
    <p:sldId id="606" r:id="rId17"/>
    <p:sldId id="595" r:id="rId18"/>
    <p:sldId id="608" r:id="rId19"/>
    <p:sldId id="420" r:id="rId20"/>
    <p:sldId id="419" r:id="rId21"/>
    <p:sldId id="592" r:id="rId22"/>
    <p:sldId id="4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2439"/>
    <p:restoredTop sz="90909" autoAdjust="0"/>
  </p:normalViewPr>
  <p:slideViewPr>
    <p:cSldViewPr>
      <p:cViewPr varScale="1">
        <p:scale>
          <a:sx n="82" d="100"/>
          <a:sy n="82" d="100"/>
        </p:scale>
        <p:origin x="1939"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8/10/2025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10/8/2025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10/8/2025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10/8/2025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10/8/2025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10/8/2025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10/8/2025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10/8/2025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10/8/2025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10/8/2025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10/8/2025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10/8/2025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10/8/2025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10/8/2025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77724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1447800" y="4922490"/>
            <a:ext cx="7391400" cy="1325910"/>
          </a:xfrm>
        </p:spPr>
        <p:txBody>
          <a:bodyPr>
            <a:normAutofit/>
          </a:bodyPr>
          <a:lstStyle/>
          <a:p>
            <a:r>
              <a:rPr lang="el-GR" dirty="0"/>
              <a:t> </a:t>
            </a:r>
            <a:r>
              <a:rPr lang="en-US" dirty="0">
                <a:solidFill>
                  <a:srgbClr val="00B0F0"/>
                </a:solidFill>
              </a:rPr>
              <a:t>1</a:t>
            </a:r>
            <a:r>
              <a:rPr lang="el-GR" baseline="30000" dirty="0">
                <a:solidFill>
                  <a:srgbClr val="00B0F0"/>
                </a:solidFill>
              </a:rPr>
              <a:t>η</a:t>
            </a:r>
            <a:r>
              <a:rPr lang="el-GR" dirty="0">
                <a:solidFill>
                  <a:srgbClr val="00B0F0"/>
                </a:solidFill>
              </a:rPr>
              <a:t> ενότητα: </a:t>
            </a:r>
            <a:r>
              <a:rPr lang="el-GR" b="1" dirty="0">
                <a:solidFill>
                  <a:srgbClr val="00B0F0"/>
                </a:solidFill>
              </a:rPr>
              <a:t>Στάσεις/πεποιθήσεις &amp; </a:t>
            </a:r>
            <a:r>
              <a:rPr lang="el-GR" b="1" dirty="0" err="1">
                <a:solidFill>
                  <a:srgbClr val="00B0F0"/>
                </a:solidFill>
              </a:rPr>
              <a:t>μεταγνώση</a:t>
            </a:r>
            <a:endParaRPr lang="el-GR" b="1" dirty="0">
              <a:solidFill>
                <a:srgbClr val="00B0F0"/>
              </a:solidFill>
            </a:endParaRPr>
          </a:p>
        </p:txBody>
      </p:sp>
      <p:pic>
        <p:nvPicPr>
          <p:cNvPr id="31746" name="Picture 2" descr="Math Stack Exchange"/>
          <p:cNvPicPr>
            <a:picLocks noChangeAspect="1" noChangeArrowheads="1"/>
          </p:cNvPicPr>
          <p:nvPr/>
        </p:nvPicPr>
        <p:blipFill>
          <a:blip r:embed="rId2" cstate="print"/>
          <a:srcRect/>
          <a:stretch>
            <a:fillRect/>
          </a:stretch>
        </p:blipFill>
        <p:spPr bwMode="auto">
          <a:xfrm>
            <a:off x="457200" y="304800"/>
            <a:ext cx="2362200" cy="2362200"/>
          </a:xfrm>
          <a:prstGeom prst="rect">
            <a:avLst/>
          </a:prstGeom>
          <a:noFill/>
        </p:spPr>
      </p:pic>
      <p:sp>
        <p:nvSpPr>
          <p:cNvPr id="5" name="1 - Τίτλος"/>
          <p:cNvSpPr txBox="1">
            <a:spLocks/>
          </p:cNvSpPr>
          <p:nvPr/>
        </p:nvSpPr>
        <p:spPr>
          <a:xfrm>
            <a:off x="1009328" y="2438400"/>
            <a:ext cx="8134672" cy="23316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l-GR" sz="3200" dirty="0"/>
          </a:p>
        </p:txBody>
      </p:sp>
      <p:pic>
        <p:nvPicPr>
          <p:cNvPr id="6" name="Picture 2"/>
          <p:cNvPicPr>
            <a:picLocks noChangeAspect="1" noChangeArrowheads="1"/>
          </p:cNvPicPr>
          <p:nvPr/>
        </p:nvPicPr>
        <p:blipFill>
          <a:blip r:embed="rId3" cstate="print"/>
          <a:srcRect/>
          <a:stretch>
            <a:fillRect/>
          </a:stretch>
        </p:blipFill>
        <p:spPr bwMode="auto">
          <a:xfrm>
            <a:off x="6705600" y="406020"/>
            <a:ext cx="1879359" cy="1656184"/>
          </a:xfrm>
          <a:prstGeom prst="rect">
            <a:avLst/>
          </a:prstGeom>
          <a:noFill/>
          <a:ln w="9525">
            <a:noFill/>
            <a:miter lim="800000"/>
            <a:headEnd/>
            <a:tailEnd/>
          </a:ln>
        </p:spPr>
      </p:pic>
      <p:sp>
        <p:nvSpPr>
          <p:cNvPr id="3" name="1 - Τίτλος">
            <a:extLst>
              <a:ext uri="{FF2B5EF4-FFF2-40B4-BE49-F238E27FC236}">
                <a16:creationId xmlns:a16="http://schemas.microsoft.com/office/drawing/2014/main" id="{98CC97FB-EA4A-8C9A-F560-B0886A6D8DAF}"/>
              </a:ext>
            </a:extLst>
          </p:cNvPr>
          <p:cNvSpPr txBox="1">
            <a:spLocks/>
          </p:cNvSpPr>
          <p:nvPr/>
        </p:nvSpPr>
        <p:spPr>
          <a:xfrm>
            <a:off x="432656" y="2371750"/>
            <a:ext cx="8278688" cy="1971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a:t>Η διδασκαλία μέσω επίλυσης προβλήματος – Μαθηματικοποίηση</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5BC043-2311-08C0-31A8-F553118CC5E8}"/>
              </a:ext>
            </a:extLst>
          </p:cNvPr>
          <p:cNvSpPr>
            <a:spLocks noGrp="1"/>
          </p:cNvSpPr>
          <p:nvPr>
            <p:ph type="title"/>
          </p:nvPr>
        </p:nvSpPr>
        <p:spPr/>
        <p:txBody>
          <a:bodyPr>
            <a:normAutofit fontScale="90000"/>
          </a:bodyPr>
          <a:lstStyle/>
          <a:p>
            <a:r>
              <a:rPr lang="el-GR" b="1" dirty="0"/>
              <a:t>ΑΝΑΣΤΟΧΑΣΜΟΣ ΕΚΠΑΙΔΕΥΤΙΚΟΥ</a:t>
            </a:r>
            <a:br>
              <a:rPr lang="en-US" dirty="0"/>
            </a:br>
            <a:endParaRPr lang="en-US" dirty="0"/>
          </a:p>
        </p:txBody>
      </p:sp>
      <p:sp>
        <p:nvSpPr>
          <p:cNvPr id="3" name="Θέση περιεχομένου 2">
            <a:extLst>
              <a:ext uri="{FF2B5EF4-FFF2-40B4-BE49-F238E27FC236}">
                <a16:creationId xmlns:a16="http://schemas.microsoft.com/office/drawing/2014/main" id="{8EFE58C1-E76F-3B4C-2B98-A4FE43E55C47}"/>
              </a:ext>
            </a:extLst>
          </p:cNvPr>
          <p:cNvSpPr>
            <a:spLocks noGrp="1"/>
          </p:cNvSpPr>
          <p:nvPr>
            <p:ph idx="1"/>
          </p:nvPr>
        </p:nvSpPr>
        <p:spPr>
          <a:xfrm>
            <a:off x="457200" y="1143000"/>
            <a:ext cx="8229600" cy="4983163"/>
          </a:xfrm>
        </p:spPr>
        <p:txBody>
          <a:bodyPr>
            <a:normAutofit fontScale="55000" lnSpcReduction="20000"/>
          </a:bodyPr>
          <a:lstStyle/>
          <a:p>
            <a:pPr algn="just"/>
            <a:r>
              <a:rPr lang="el-GR" i="1" dirty="0"/>
              <a:t>Διαβάστε ένα </a:t>
            </a:r>
            <a:r>
              <a:rPr lang="el-GR" i="1" dirty="0" err="1"/>
              <a:t>αναστοχαστικό</a:t>
            </a:r>
            <a:r>
              <a:rPr lang="el-GR" i="1" dirty="0"/>
              <a:t> κείμενο μιας εκπαιδευτικού σχετικά με τη διδασκαλία επίλυσης προβλήματος στην τάξη της. </a:t>
            </a:r>
            <a:endParaRPr lang="en-US" i="1" dirty="0"/>
          </a:p>
          <a:p>
            <a:pPr algn="just"/>
            <a:r>
              <a:rPr lang="el-GR" b="1" i="1" dirty="0"/>
              <a:t>Μπορείτε στο κείμενο να αναγνωρίσετε επιστημολογικές πεποιθήσεις της εκπαιδευτικού για την επίλυση προβλήματος</a:t>
            </a:r>
            <a:r>
              <a:rPr lang="el-GR" i="1" dirty="0"/>
              <a:t>;</a:t>
            </a:r>
            <a:endParaRPr lang="en-US" i="1" dirty="0"/>
          </a:p>
          <a:p>
            <a:pPr algn="just"/>
            <a:endParaRPr lang="el-GR" i="1" dirty="0"/>
          </a:p>
          <a:p>
            <a:pPr algn="just"/>
            <a:r>
              <a:rPr lang="el-GR" i="1" dirty="0"/>
              <a:t>«Κατά την διαδικασία επίλυσης προβλήματος, δίνω το ερέθισμα για το αρχικό πρόβλημα και μετά τους δίνω κάποιο χρόνο να εξερευνήσουν, και έτσι είναι σαν να πρέπει να ανεβούν στο λόφο, βραχώδες, ανοικτό, ίσως λίγο σκοτεινό. Κάποιοι μαθητές μένουν κοντά μου όχι φυσικά αλλά κοντά μου μεταφορικά, όχι κοντά στο πρόβλημα ή στους φίλους τους, άλλοι θα αρχίσουν ίσως να γυρίζουν γύρω από το πρόβλημα, δοκιμάζοντας πράγματα, ίσως να επιστρέφουν ελέγχοντας αν αυτό που κάνουν είναι σωστό και μετά να συνεχίζουν πάλι, ένα ή δύο μαθητές θα βρουν κάτι ενδιαφέρον ενώ άλλοι δεν θα οδηγηθούν πουθενά και θα </a:t>
            </a:r>
            <a:r>
              <a:rPr lang="el-GR" i="1" dirty="0" err="1"/>
              <a:t>ξαναεπανέλθουν</a:t>
            </a:r>
            <a:r>
              <a:rPr lang="el-GR" i="1" dirty="0"/>
              <a:t>. Έτσι θα προσπαθήσω να βοηθήσω αυτούς που θα μείνουν μαζί μου γύρω από το πρόβλημα, τους ενθαρρύνω να προχωρήσουν αλλά μερικές φορές αισθάνομαι ότι τους «σπρώχνω» αλλά δεν πηγαίνουν πουθενά και ίσως τους αφήσω και επιστρέψω και πάλι δεν έχουν προχωρήσει και τότε τους παίρνω μαζί μου ένα βήμα παραπέρα και προσπαθώ να τους «σπρώξω» ξανά και τότε δουλεύει… Το θέμα είναι πότε τους δίνεις ένα σχοινί να τους τραβήξεις;»</a:t>
            </a:r>
            <a:endParaRPr lang="en-US" dirty="0"/>
          </a:p>
          <a:p>
            <a:endParaRPr lang="en-US" dirty="0"/>
          </a:p>
        </p:txBody>
      </p:sp>
    </p:spTree>
    <p:extLst>
      <p:ext uri="{BB962C8B-B14F-4D97-AF65-F5344CB8AC3E}">
        <p14:creationId xmlns:p14="http://schemas.microsoft.com/office/powerpoint/2010/main" val="1510429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Θετικές και αρνητικές στάσεις μαθητών σε σχέση με την ΕΠ</a:t>
            </a:r>
          </a:p>
        </p:txBody>
      </p:sp>
      <p:sp>
        <p:nvSpPr>
          <p:cNvPr id="3" name="2 - Θέση περιεχομένου"/>
          <p:cNvSpPr>
            <a:spLocks noGrp="1"/>
          </p:cNvSpPr>
          <p:nvPr>
            <p:ph idx="1"/>
          </p:nvPr>
        </p:nvSpPr>
        <p:spPr>
          <a:xfrm>
            <a:off x="228600" y="1600200"/>
            <a:ext cx="8763000" cy="4800600"/>
          </a:xfrm>
        </p:spPr>
        <p:txBody>
          <a:bodyPr>
            <a:normAutofit fontScale="70000" lnSpcReduction="20000"/>
          </a:bodyPr>
          <a:lstStyle/>
          <a:p>
            <a:r>
              <a:rPr lang="el-GR" b="1" dirty="0"/>
              <a:t>Θετικές στάσεις</a:t>
            </a:r>
          </a:p>
          <a:p>
            <a:pPr lvl="1"/>
            <a:r>
              <a:rPr lang="el-GR" dirty="0"/>
              <a:t>Οι μαθητές που έχουν θετικές στάσεις είναι πιο πιθανό να επιμείνουν στις προσπάθειές τους να λύσουν πιο δύσκολα προβλήματα. </a:t>
            </a:r>
          </a:p>
          <a:p>
            <a:pPr lvl="2"/>
            <a:r>
              <a:rPr lang="el-GR" dirty="0"/>
              <a:t>η </a:t>
            </a:r>
            <a:r>
              <a:rPr lang="el-GR" dirty="0">
                <a:solidFill>
                  <a:srgbClr val="00B0F0"/>
                </a:solidFill>
              </a:rPr>
              <a:t>αυτοπεποίθηση που αναπτύσσεται από προηγούμενες μαθηματικές επιτυχίες </a:t>
            </a:r>
            <a:r>
              <a:rPr lang="el-GR" dirty="0"/>
              <a:t>παρέχει στους μαθητές την υποστήριξη που χρειάζονται προκειμένου να αντιμετωπίσουν άγνωστες γι’ αυτούς καταστάσεις μαθηματικού προβλήματος. </a:t>
            </a:r>
          </a:p>
          <a:p>
            <a:pPr marL="342900" lvl="2" indent="-342900"/>
            <a:r>
              <a:rPr lang="el-GR" sz="3200" b="1" dirty="0"/>
              <a:t>Αρνητικές στάσεις</a:t>
            </a:r>
          </a:p>
          <a:p>
            <a:pPr lvl="1"/>
            <a:r>
              <a:rPr lang="el-GR" dirty="0"/>
              <a:t>Ο Schoenfeld  προσδιόρισε τις αρνητικές αντιλήψεις των μαθητών σε δραστηριότητες επίλυσης προβλημάτων στην τάξη. Αυτές περιλαμβάνουν: </a:t>
            </a:r>
          </a:p>
          <a:p>
            <a:pPr lvl="2"/>
            <a:r>
              <a:rPr lang="el-GR" dirty="0"/>
              <a:t>Τα μαθηματικά προβλήματα έχουν μία και μόνο μία σωστή απάντηση. </a:t>
            </a:r>
            <a:endParaRPr lang="en-US" dirty="0"/>
          </a:p>
          <a:p>
            <a:pPr lvl="2"/>
            <a:r>
              <a:rPr lang="el-GR" dirty="0"/>
              <a:t>Υπάρχει μόνο ένας σωστός τρόπος για την επίλυση οποιουδήποτε μαθηματικού προβλήματος. </a:t>
            </a:r>
            <a:endParaRPr lang="en-US" dirty="0"/>
          </a:p>
          <a:p>
            <a:pPr lvl="2"/>
            <a:r>
              <a:rPr lang="el-GR" dirty="0"/>
              <a:t>Τα μαθηματικά είναι μια μοναχική δραστηριότητα, που γίνεται από μεμονωμένα άτομα. </a:t>
            </a:r>
            <a:endParaRPr lang="en-US" dirty="0"/>
          </a:p>
          <a:p>
            <a:pPr lvl="2"/>
            <a:r>
              <a:rPr lang="el-GR" dirty="0"/>
              <a:t>οι μαθητές που καταλαβαίνουν τα μαθηματικά θα είναι σε θέση να λύσουν οποιοδήποτε πρόβλημα σε πέντε λεπτά ή λιγότερο.</a:t>
            </a:r>
          </a:p>
          <a:p>
            <a:pPr marL="342900" lvl="2" indent="-342900"/>
            <a:endParaRPr lang="el-GR" sz="3200" dirty="0"/>
          </a:p>
        </p:txBody>
      </p:sp>
    </p:spTree>
    <p:extLst>
      <p:ext uri="{BB962C8B-B14F-4D97-AF65-F5344CB8AC3E}">
        <p14:creationId xmlns:p14="http://schemas.microsoft.com/office/powerpoint/2010/main" val="988322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a:p>
          <a:p>
            <a:endParaRPr lang="el-GR" dirty="0"/>
          </a:p>
          <a:p>
            <a:r>
              <a:rPr lang="el-GR" dirty="0">
                <a:solidFill>
                  <a:srgbClr val="92D050"/>
                </a:solidFill>
              </a:rPr>
              <a:t>Ερευνητικά ευρήματα </a:t>
            </a:r>
            <a:r>
              <a:rPr lang="el-GR" dirty="0"/>
              <a:t>σχετικά με τις </a:t>
            </a:r>
            <a:r>
              <a:rPr lang="el-GR" b="1" dirty="0"/>
              <a:t>Στάσεις &amp; Πεποιθήσεις</a:t>
            </a:r>
            <a:r>
              <a:rPr lang="el-GR" dirty="0"/>
              <a:t> </a:t>
            </a:r>
            <a:r>
              <a:rPr lang="el-GR" b="1" dirty="0"/>
              <a:t>των μαθητών </a:t>
            </a:r>
            <a:r>
              <a:rPr lang="el-GR" dirty="0"/>
              <a:t>στην ΕΠ</a:t>
            </a:r>
          </a:p>
        </p:txBody>
      </p:sp>
    </p:spTree>
    <p:extLst>
      <p:ext uri="{BB962C8B-B14F-4D97-AF65-F5344CB8AC3E}">
        <p14:creationId xmlns:p14="http://schemas.microsoft.com/office/powerpoint/2010/main" val="1597984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Παράγοντες που επηρεάζουν τη διαδικασία ΕΠ</a:t>
            </a:r>
          </a:p>
        </p:txBody>
      </p:sp>
      <p:sp>
        <p:nvSpPr>
          <p:cNvPr id="3" name="2 - Θέση περιεχομένου"/>
          <p:cNvSpPr>
            <a:spLocks noGrp="1"/>
          </p:cNvSpPr>
          <p:nvPr>
            <p:ph idx="1"/>
          </p:nvPr>
        </p:nvSpPr>
        <p:spPr/>
        <p:txBody>
          <a:bodyPr>
            <a:normAutofit lnSpcReduction="10000"/>
          </a:bodyPr>
          <a:lstStyle/>
          <a:p>
            <a:pPr marL="342900" lvl="1" indent="-342900">
              <a:buFont typeface="Arial" pitchFamily="34" charset="0"/>
              <a:buChar char="•"/>
            </a:pPr>
            <a:r>
              <a:rPr lang="el-GR" sz="3200" b="1" dirty="0"/>
              <a:t>γνωστικοί</a:t>
            </a:r>
            <a:r>
              <a:rPr lang="el-GR" sz="3200" dirty="0"/>
              <a:t> (</a:t>
            </a:r>
            <a:r>
              <a:rPr lang="el-GR" sz="3200" i="1" dirty="0"/>
              <a:t>π.χ. συλλογιστική, ανάγνωση και διαδικαστική δεξιότητα, </a:t>
            </a:r>
            <a:r>
              <a:rPr lang="el-GR" sz="3200" i="1" dirty="0" err="1"/>
              <a:t>μεταγνώση</a:t>
            </a:r>
            <a:r>
              <a:rPr lang="el-GR" sz="3200" dirty="0"/>
              <a:t>).</a:t>
            </a:r>
          </a:p>
          <a:p>
            <a:pPr marL="342900" lvl="1" indent="-342900">
              <a:buFont typeface="Arial" pitchFamily="34" charset="0"/>
              <a:buChar char="•"/>
            </a:pPr>
            <a:r>
              <a:rPr lang="el-GR" sz="3200" b="1" dirty="0"/>
              <a:t>συναισθηματικοί</a:t>
            </a:r>
            <a:r>
              <a:rPr lang="el-GR" sz="3200" dirty="0"/>
              <a:t> (</a:t>
            </a:r>
            <a:r>
              <a:rPr lang="el-GR" sz="3200" i="1" dirty="0"/>
              <a:t>π.χ. αυτοπεποίθηση, άγχος, </a:t>
            </a:r>
            <a:r>
              <a:rPr lang="el-GR" sz="3200" i="1" dirty="0" err="1"/>
              <a:t>άγχος,</a:t>
            </a:r>
            <a:r>
              <a:rPr lang="el-GR" sz="3200" i="1" dirty="0"/>
              <a:t> κίνητρο, ενδιαφέρον</a:t>
            </a:r>
            <a:r>
              <a:rPr lang="el-GR" sz="3200" dirty="0"/>
              <a:t>).</a:t>
            </a:r>
          </a:p>
          <a:p>
            <a:pPr marL="342900" lvl="1" indent="-342900">
              <a:buFont typeface="Arial" pitchFamily="34" charset="0"/>
              <a:buChar char="•"/>
            </a:pPr>
            <a:r>
              <a:rPr lang="el-GR" sz="3200" b="1" dirty="0"/>
              <a:t>προσωπικοί</a:t>
            </a:r>
            <a:r>
              <a:rPr lang="el-GR" sz="3200" dirty="0"/>
              <a:t> (</a:t>
            </a:r>
            <a:r>
              <a:rPr lang="el-GR" sz="3200" i="1" dirty="0"/>
              <a:t>π.χ. ηλικία μαθητή, προηγούμενη γνώση του, στρατηγικές και εξοικείωση με το περιεχόμενο του προβλήματος</a:t>
            </a:r>
            <a:r>
              <a:rPr lang="el-GR" sz="3200" dirty="0"/>
              <a:t>). </a:t>
            </a:r>
          </a:p>
          <a:p>
            <a:pPr lvl="8" algn="r">
              <a:buNone/>
            </a:pPr>
            <a:r>
              <a:rPr lang="el-GR" dirty="0" err="1"/>
              <a:t>Charles</a:t>
            </a:r>
            <a:r>
              <a:rPr lang="el-GR" dirty="0"/>
              <a:t> &amp; </a:t>
            </a:r>
            <a:r>
              <a:rPr lang="el-GR" dirty="0" err="1"/>
              <a:t>Lester</a:t>
            </a:r>
            <a:r>
              <a:rPr lang="el-GR" dirty="0"/>
              <a:t> (1982)</a:t>
            </a:r>
          </a:p>
          <a:p>
            <a:pPr lvl="1"/>
            <a:endParaRPr lang="el-GR" dirty="0"/>
          </a:p>
        </p:txBody>
      </p:sp>
    </p:spTree>
    <p:extLst>
      <p:ext uri="{BB962C8B-B14F-4D97-AF65-F5344CB8AC3E}">
        <p14:creationId xmlns:p14="http://schemas.microsoft.com/office/powerpoint/2010/main" val="1119343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4643" y="152400"/>
            <a:ext cx="8229600" cy="762000"/>
          </a:xfrm>
        </p:spPr>
        <p:txBody>
          <a:bodyPr>
            <a:normAutofit/>
          </a:bodyPr>
          <a:lstStyle/>
          <a:p>
            <a:r>
              <a:rPr lang="el-GR" sz="3600" dirty="0"/>
              <a:t>Τι είναι οι </a:t>
            </a:r>
            <a:r>
              <a:rPr lang="el-GR" sz="3600" i="1" dirty="0">
                <a:solidFill>
                  <a:srgbClr val="7030A0"/>
                </a:solidFill>
              </a:rPr>
              <a:t>επιστημολογικές πεποιθήσεις</a:t>
            </a:r>
            <a:r>
              <a:rPr lang="el-GR" sz="3600" dirty="0"/>
              <a:t>;</a:t>
            </a:r>
          </a:p>
        </p:txBody>
      </p:sp>
      <p:sp>
        <p:nvSpPr>
          <p:cNvPr id="3" name="Θέση περιεχομένου 2"/>
          <p:cNvSpPr>
            <a:spLocks noGrp="1"/>
          </p:cNvSpPr>
          <p:nvPr>
            <p:ph idx="1"/>
          </p:nvPr>
        </p:nvSpPr>
        <p:spPr>
          <a:xfrm>
            <a:off x="152400" y="914400"/>
            <a:ext cx="8686800" cy="5334000"/>
          </a:xfrm>
        </p:spPr>
        <p:txBody>
          <a:bodyPr>
            <a:normAutofit fontScale="92500"/>
          </a:bodyPr>
          <a:lstStyle/>
          <a:p>
            <a:r>
              <a:rPr lang="el-GR" dirty="0"/>
              <a:t>Αφορούν τις πεποιθήσεις ενός ατόμου σχετικά με  </a:t>
            </a:r>
          </a:p>
          <a:p>
            <a:pPr lvl="1"/>
            <a:r>
              <a:rPr lang="el-GR" dirty="0"/>
              <a:t>τη φύση της γνώσης:</a:t>
            </a:r>
          </a:p>
          <a:p>
            <a:pPr lvl="2"/>
            <a:r>
              <a:rPr lang="el-GR" dirty="0"/>
              <a:t>Με ποιον τρόπο μπορούμε να μελετήσουμε τον τρόπο  που οι μαθητές μαθαίνουν; Από πού προέρχεται η έγκυρη γνώση (από τις αισθήσεις, τον κόσμο των ιδεών, τη λογική); </a:t>
            </a:r>
          </a:p>
          <a:p>
            <a:pPr lvl="1"/>
            <a:r>
              <a:rPr lang="el-GR" dirty="0"/>
              <a:t>τη φύση της διδασκαλίας:</a:t>
            </a:r>
          </a:p>
          <a:p>
            <a:pPr lvl="2"/>
            <a:r>
              <a:rPr lang="el-GR" dirty="0"/>
              <a:t>Σε ποιες φιλοσοφικές θεωρήσεις (έστω και μη συνειδητά) βασίζεται ο τρόπος διδασκαλίας; Τι είδους μέσα χρησιμοποιούνται για να πετύχουν οι στόχοι της διδασκαλίας; Ποιος είναι ο ρόλος των </a:t>
            </a:r>
            <a:r>
              <a:rPr lang="el-GR" dirty="0" err="1"/>
              <a:t>διαμεσολαβούμενων</a:t>
            </a:r>
            <a:r>
              <a:rPr lang="el-GR" dirty="0"/>
              <a:t> εργαλείων (</a:t>
            </a:r>
            <a:r>
              <a:rPr lang="el-GR" dirty="0" err="1"/>
              <a:t>π.χ.ψηφιακών</a:t>
            </a:r>
            <a:r>
              <a:rPr lang="el-GR" dirty="0"/>
              <a:t>, αναπαραστάσεων κλπ.) στη μάθηση; </a:t>
            </a:r>
          </a:p>
          <a:p>
            <a:pPr lvl="1"/>
            <a:r>
              <a:rPr lang="el-GR" dirty="0"/>
              <a:t>τη φύση των μαθηματικών</a:t>
            </a:r>
          </a:p>
          <a:p>
            <a:pPr lvl="2"/>
            <a:r>
              <a:rPr lang="el-GR" dirty="0"/>
              <a:t>Τι είναι τα μαθηματικά;  </a:t>
            </a:r>
          </a:p>
        </p:txBody>
      </p:sp>
    </p:spTree>
    <p:extLst>
      <p:ext uri="{BB962C8B-B14F-4D97-AF65-F5344CB8AC3E}">
        <p14:creationId xmlns:p14="http://schemas.microsoft.com/office/powerpoint/2010/main" val="99853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a:t>Ο ρόλος των </a:t>
            </a:r>
            <a:r>
              <a:rPr lang="el-GR" sz="3200" dirty="0">
                <a:solidFill>
                  <a:srgbClr val="7030A0"/>
                </a:solidFill>
              </a:rPr>
              <a:t>επιστημολογικών πεποιθήσεων των εκπαιδευτικώ</a:t>
            </a:r>
            <a:r>
              <a:rPr lang="el-GR" sz="3200" dirty="0"/>
              <a:t>ν σε δραστηριότητες ΕΠ</a:t>
            </a:r>
          </a:p>
        </p:txBody>
      </p:sp>
      <p:sp>
        <p:nvSpPr>
          <p:cNvPr id="3" name="2 - Θέση περιεχομένου"/>
          <p:cNvSpPr>
            <a:spLocks noGrp="1"/>
          </p:cNvSpPr>
          <p:nvPr>
            <p:ph idx="1"/>
          </p:nvPr>
        </p:nvSpPr>
        <p:spPr>
          <a:xfrm>
            <a:off x="457200" y="1600200"/>
            <a:ext cx="8229600" cy="5257800"/>
          </a:xfrm>
        </p:spPr>
        <p:txBody>
          <a:bodyPr>
            <a:normAutofit fontScale="92500" lnSpcReduction="10000"/>
          </a:bodyPr>
          <a:lstStyle/>
          <a:p>
            <a:pPr marL="342900" lvl="1" indent="-342900" algn="just">
              <a:buFont typeface="Arial" pitchFamily="34" charset="0"/>
              <a:buChar char="•"/>
            </a:pPr>
            <a:r>
              <a:rPr lang="el-GR" sz="3600" dirty="0"/>
              <a:t>Οι εκπαιδευτικοί γενικά προσπαθούν να ευθυγραμμίσουν τη διδασκαλία </a:t>
            </a:r>
            <a:r>
              <a:rPr lang="en-US" sz="3600" dirty="0" err="1"/>
              <a:t>τους</a:t>
            </a:r>
            <a:r>
              <a:rPr lang="en-US" sz="3600" dirty="0"/>
              <a:t> </a:t>
            </a:r>
            <a:r>
              <a:rPr lang="el-GR" sz="3600" dirty="0"/>
              <a:t>σύμφωνα με </a:t>
            </a:r>
            <a:r>
              <a:rPr lang="en-US" sz="3600" dirty="0"/>
              <a:t>τα </a:t>
            </a:r>
            <a:r>
              <a:rPr lang="el-GR" sz="3600" dirty="0"/>
              <a:t> σύγχρονα ΑΠΣ που ενθαρρύνουν την κατανόηση και την επίλυση προβλήματος. </a:t>
            </a:r>
          </a:p>
          <a:p>
            <a:pPr marL="342900" lvl="1" indent="-342900" algn="just">
              <a:buFont typeface="Arial" pitchFamily="34" charset="0"/>
              <a:buChar char="•"/>
            </a:pPr>
            <a:r>
              <a:rPr lang="el-GR" sz="3600" dirty="0"/>
              <a:t>Μερικές φορές αυτό όμως δεν είναι εύκολο γιατί οι </a:t>
            </a:r>
            <a:r>
              <a:rPr lang="el-GR" sz="3600" i="1" dirty="0"/>
              <a:t>επιστημολογικές πεποιθήσεις</a:t>
            </a:r>
            <a:r>
              <a:rPr lang="el-GR" sz="3600" dirty="0"/>
              <a:t>* τους υπάρχει περίπτωση να συμβάλλουν αρνητικά στην  αλλαγή των πρακτικών διδασκαλίας τους.</a:t>
            </a:r>
          </a:p>
          <a:p>
            <a:pPr marL="400050" lvl="2" indent="0" algn="r">
              <a:buNone/>
            </a:pPr>
            <a:r>
              <a:rPr lang="el-GR" sz="3200" dirty="0"/>
              <a:t> (</a:t>
            </a:r>
            <a:r>
              <a:rPr lang="el-GR" sz="3200" dirty="0" err="1"/>
              <a:t>Gill</a:t>
            </a:r>
            <a:r>
              <a:rPr lang="el-GR" sz="3200" dirty="0"/>
              <a:t> </a:t>
            </a:r>
            <a:r>
              <a:rPr lang="el-GR" sz="3200" dirty="0" err="1"/>
              <a:t>et</a:t>
            </a:r>
            <a:r>
              <a:rPr lang="el-GR" sz="3200" dirty="0"/>
              <a:t> </a:t>
            </a:r>
            <a:r>
              <a:rPr lang="el-GR" sz="3200" dirty="0" err="1"/>
              <a:t>al</a:t>
            </a:r>
            <a:r>
              <a:rPr lang="el-GR" sz="3200" dirty="0"/>
              <a:t>., 2004) </a:t>
            </a:r>
          </a:p>
          <a:p>
            <a:pPr lvl="1" algn="just">
              <a:buNone/>
            </a:pPr>
            <a:endParaRPr lang="el-GR" sz="3200" dirty="0"/>
          </a:p>
          <a:p>
            <a:pPr lvl="1" algn="just">
              <a:buNone/>
            </a:pPr>
            <a:endParaRPr lang="el-GR" sz="3200" dirty="0"/>
          </a:p>
        </p:txBody>
      </p:sp>
    </p:spTree>
    <p:extLst>
      <p:ext uri="{BB962C8B-B14F-4D97-AF65-F5344CB8AC3E}">
        <p14:creationId xmlns:p14="http://schemas.microsoft.com/office/powerpoint/2010/main" val="1095274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Διαστάσεις </a:t>
            </a:r>
            <a:r>
              <a:rPr lang="el-GR" dirty="0">
                <a:solidFill>
                  <a:srgbClr val="7030A0"/>
                </a:solidFill>
              </a:rPr>
              <a:t>επιστημολογικών πεποιθήσεων εκπαιδευτικών </a:t>
            </a:r>
          </a:p>
        </p:txBody>
      </p:sp>
      <p:sp>
        <p:nvSpPr>
          <p:cNvPr id="3" name="Θέση περιεχομένου 2"/>
          <p:cNvSpPr>
            <a:spLocks noGrp="1"/>
          </p:cNvSpPr>
          <p:nvPr>
            <p:ph idx="1"/>
          </p:nvPr>
        </p:nvSpPr>
        <p:spPr>
          <a:xfrm>
            <a:off x="457200" y="1600200"/>
            <a:ext cx="8229600" cy="5181600"/>
          </a:xfrm>
        </p:spPr>
        <p:txBody>
          <a:bodyPr>
            <a:normAutofit fontScale="70000" lnSpcReduction="20000"/>
          </a:bodyPr>
          <a:lstStyle/>
          <a:p>
            <a:r>
              <a:rPr lang="el-GR" sz="3100" b="1" dirty="0">
                <a:solidFill>
                  <a:srgbClr val="FFC000"/>
                </a:solidFill>
              </a:rPr>
              <a:t>η δομή της γνώσης (</a:t>
            </a:r>
            <a:r>
              <a:rPr lang="el-GR" dirty="0"/>
              <a:t>π.χ. η γνώση είναι άθροισμα μεμονωμένων γεγονότων)  </a:t>
            </a:r>
          </a:p>
          <a:p>
            <a:r>
              <a:rPr lang="el-GR" sz="3100" b="1" dirty="0">
                <a:solidFill>
                  <a:srgbClr val="FFC000"/>
                </a:solidFill>
              </a:rPr>
              <a:t>η βεβαιότητα της γνώσης (</a:t>
            </a:r>
            <a:r>
              <a:rPr lang="el-GR" dirty="0"/>
              <a:t>π.χ. η γνώση είναι σταθερή και αναλλοίωτη ή είναι σχετική, αβέβαιη και μεταβλητή;),  – </a:t>
            </a:r>
            <a:endParaRPr lang="en-US" dirty="0"/>
          </a:p>
          <a:p>
            <a:r>
              <a:rPr lang="el-GR" b="1" dirty="0">
                <a:solidFill>
                  <a:srgbClr val="FFC000"/>
                </a:solidFill>
              </a:rPr>
              <a:t>η πηγή της γνώσης </a:t>
            </a:r>
            <a:r>
              <a:rPr lang="el-GR" dirty="0"/>
              <a:t>(π.χ. η γνώση προέρχεται από την αυθεντία  ή οικοδομείται από το άτομο;)</a:t>
            </a:r>
          </a:p>
          <a:p>
            <a:r>
              <a:rPr lang="el-GR" dirty="0"/>
              <a:t> </a:t>
            </a:r>
            <a:r>
              <a:rPr lang="el-GR" sz="3100" b="1" dirty="0">
                <a:solidFill>
                  <a:srgbClr val="FFC000"/>
                </a:solidFill>
              </a:rPr>
              <a:t>η ταχύτητα απόκτησης της γνώσης </a:t>
            </a:r>
            <a:r>
              <a:rPr lang="el-GR" dirty="0"/>
              <a:t>(π.χ. επέρχεται άμεσα ή δεν επέρχεται ποτέ ή οικοδομείται σταδιακά με την εμπειρία και την άσκηση;)</a:t>
            </a:r>
          </a:p>
          <a:p>
            <a:r>
              <a:rPr lang="el-GR" dirty="0"/>
              <a:t> </a:t>
            </a:r>
            <a:r>
              <a:rPr lang="el-GR" sz="3100" b="1" dirty="0">
                <a:solidFill>
                  <a:srgbClr val="FFC000"/>
                </a:solidFill>
              </a:rPr>
              <a:t>η ικανότητα μάθησης </a:t>
            </a:r>
            <a:r>
              <a:rPr lang="el-GR" dirty="0"/>
              <a:t>(π.χ. η ευφυΐα είναι χαρακτηριστικό ενός ατόμου;).  </a:t>
            </a:r>
          </a:p>
          <a:p>
            <a:endParaRPr lang="el-GR" dirty="0"/>
          </a:p>
          <a:p>
            <a:pPr marL="0" indent="0">
              <a:buNone/>
            </a:pPr>
            <a:r>
              <a:rPr lang="el-GR" sz="2900" i="1" dirty="0"/>
              <a:t>Σύμφωνα με πολλούς ερευνητές συνήθως ένα άτομο που πιστεύει ότι η γνώση είναι </a:t>
            </a:r>
            <a:r>
              <a:rPr lang="el-GR" sz="2900" i="1" dirty="0">
                <a:solidFill>
                  <a:srgbClr val="FF0000"/>
                </a:solidFill>
              </a:rPr>
              <a:t>σταθερή, άθροισμα μεμονωμένων γεγονότων, ότι παρέχεται μόνο από την αυθεντία και ότι αποκτάται άμεσα ή ποτέ και μόνο όταν κάποιος είναι προικισμένος από τη φύση</a:t>
            </a:r>
            <a:r>
              <a:rPr lang="el-GR" sz="2900" i="1" dirty="0"/>
              <a:t>, θεωρείται ότι κατέχει </a:t>
            </a:r>
            <a:r>
              <a:rPr lang="el-GR" sz="2900" b="1" i="1" u="sng" dirty="0">
                <a:solidFill>
                  <a:srgbClr val="7030A0"/>
                </a:solidFill>
              </a:rPr>
              <a:t>μη διδακτικά επωφελείς επιστημολογικές πεποιθήσεις.  </a:t>
            </a:r>
          </a:p>
        </p:txBody>
      </p:sp>
    </p:spTree>
    <p:extLst>
      <p:ext uri="{BB962C8B-B14F-4D97-AF65-F5344CB8AC3E}">
        <p14:creationId xmlns:p14="http://schemas.microsoft.com/office/powerpoint/2010/main" val="3965468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1" algn="ctr" rtl="0">
              <a:spcBef>
                <a:spcPct val="0"/>
              </a:spcBef>
            </a:pPr>
            <a:r>
              <a:rPr lang="el-GR" sz="3200" i="1" dirty="0">
                <a:solidFill>
                  <a:srgbClr val="FF0000"/>
                </a:solidFill>
              </a:rPr>
              <a:t>Μη διδακτικά επωφελείς </a:t>
            </a:r>
            <a:r>
              <a:rPr lang="el-GR" sz="3200" i="1" dirty="0">
                <a:solidFill>
                  <a:srgbClr val="7030A0"/>
                </a:solidFill>
              </a:rPr>
              <a:t>επιστημολογικές πεποιθήσεις </a:t>
            </a:r>
            <a:r>
              <a:rPr lang="el-GR" sz="3200" dirty="0"/>
              <a:t>εκπαιδευτικών κατά την ΕΠ </a:t>
            </a:r>
            <a:br>
              <a:rPr lang="el-GR" sz="3200" dirty="0"/>
            </a:br>
            <a:endParaRPr lang="el-GR" dirty="0"/>
          </a:p>
        </p:txBody>
      </p:sp>
      <p:sp>
        <p:nvSpPr>
          <p:cNvPr id="3" name="Θέση περιεχομένου 2"/>
          <p:cNvSpPr>
            <a:spLocks noGrp="1"/>
          </p:cNvSpPr>
          <p:nvPr>
            <p:ph idx="1"/>
          </p:nvPr>
        </p:nvSpPr>
        <p:spPr>
          <a:xfrm>
            <a:off x="457200" y="1600200"/>
            <a:ext cx="8229600" cy="5105400"/>
          </a:xfrm>
        </p:spPr>
        <p:txBody>
          <a:bodyPr>
            <a:normAutofit fontScale="85000" lnSpcReduction="20000"/>
          </a:bodyPr>
          <a:lstStyle/>
          <a:p>
            <a:pPr marL="180000" lvl="1" indent="0" algn="just">
              <a:buNone/>
            </a:pPr>
            <a:r>
              <a:rPr lang="el-GR" sz="3200" i="1" dirty="0"/>
              <a:t>Επιστημολογικές πεποιθήσεις* </a:t>
            </a:r>
            <a:r>
              <a:rPr lang="el-GR" sz="3200" dirty="0"/>
              <a:t>εκπαιδευτικών που μπορεί </a:t>
            </a:r>
            <a:r>
              <a:rPr lang="el-GR" sz="3200" dirty="0">
                <a:solidFill>
                  <a:srgbClr val="FF0000"/>
                </a:solidFill>
              </a:rPr>
              <a:t>να δράσουν ανασταλτικά </a:t>
            </a:r>
            <a:r>
              <a:rPr lang="el-GR" sz="3200" dirty="0"/>
              <a:t>στην υποστήριξη των μαθητών τους στη διαδικασία ΕΠ.</a:t>
            </a:r>
          </a:p>
          <a:p>
            <a:pPr marL="742950" lvl="2" indent="-342900"/>
            <a:r>
              <a:rPr lang="el-GR" sz="2400" dirty="0"/>
              <a:t>Ο </a:t>
            </a:r>
            <a:r>
              <a:rPr lang="el-GR" sz="2800" dirty="0"/>
              <a:t>εκπαιδευτικός «μεταδίδει» τη μαθηματική γνώση στους μαθητές δηλ. η αντίληψη των μαθηματικών ως ένα σώμα γνώσης να μεταδοθεί. Σε αυτή τη διαδικασία διδασκαλίας-μάθησης, ο μαθητής  είναι παθητικός δέκτης.</a:t>
            </a:r>
            <a:endParaRPr lang="el-GR" sz="2900" dirty="0"/>
          </a:p>
          <a:p>
            <a:pPr marL="742950" lvl="2" indent="-342900"/>
            <a:r>
              <a:rPr lang="el-GR" sz="2900" dirty="0"/>
              <a:t>Τα μαθηματικά είναι αλγόριθμοι και υπολογισμοί. </a:t>
            </a:r>
          </a:p>
          <a:p>
            <a:pPr marL="742950" lvl="2" indent="-342900"/>
            <a:r>
              <a:rPr lang="el-GR" sz="2900" dirty="0"/>
              <a:t>Υπάρχει μόνο ένας τρόπος (ο αυστηρά μαθηματικός) για την επίλυση ενός προβλήματος.</a:t>
            </a:r>
          </a:p>
          <a:p>
            <a:pPr marL="742950" lvl="2" indent="-342900"/>
            <a:r>
              <a:rPr lang="el-GR" sz="2800" dirty="0"/>
              <a:t>Τα μαθηματικά προβλήματα θα πρέπει να λυθούν σε λιγότερο από 5’ ή αλλιώς κάτι συμβαίνει (είτε με το πρόβλημα είτε με τον μαθητή!).  </a:t>
            </a:r>
          </a:p>
          <a:p>
            <a:pPr marL="742950" lvl="2" indent="-342900"/>
            <a:r>
              <a:rPr lang="el-GR" sz="2800" dirty="0"/>
              <a:t>Ο καλός ο μαθητής θα λύσει όποιο πρόβλημα του δώσω αμέσως.</a:t>
            </a:r>
          </a:p>
          <a:p>
            <a:endParaRPr lang="el-GR" dirty="0"/>
          </a:p>
        </p:txBody>
      </p:sp>
    </p:spTree>
    <p:extLst>
      <p:ext uri="{BB962C8B-B14F-4D97-AF65-F5344CB8AC3E}">
        <p14:creationId xmlns:p14="http://schemas.microsoft.com/office/powerpoint/2010/main" val="1169915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332656"/>
            <a:ext cx="6264696" cy="6048673"/>
          </a:xfrm>
        </p:spPr>
        <p:txBody>
          <a:bodyPr>
            <a:normAutofit fontScale="77500" lnSpcReduction="20000"/>
          </a:bodyPr>
          <a:lstStyle/>
          <a:p>
            <a:r>
              <a:rPr lang="el-GR" dirty="0">
                <a:solidFill>
                  <a:srgbClr val="00B0F0"/>
                </a:solidFill>
              </a:rPr>
              <a:t>Οι επιστημολογικές πεποιθήσεις μιας ερευνήτριας στο χώρο της διδακτικής των μαθηματικών</a:t>
            </a:r>
          </a:p>
          <a:p>
            <a:endParaRPr lang="el-GR" dirty="0"/>
          </a:p>
          <a:p>
            <a:pPr lvl="1"/>
            <a:r>
              <a:rPr lang="en-US" dirty="0"/>
              <a:t>Jo </a:t>
            </a:r>
            <a:r>
              <a:rPr lang="en-US" dirty="0" err="1"/>
              <a:t>Boaler</a:t>
            </a:r>
            <a:r>
              <a:rPr lang="el-GR" dirty="0"/>
              <a:t> </a:t>
            </a:r>
            <a:r>
              <a:rPr lang="el-GR" i="1" dirty="0"/>
              <a:t>(Ερευνήτρια της διδακτικής των μαθηματικών, στο Παν. </a:t>
            </a:r>
            <a:r>
              <a:rPr lang="en-US" i="1" dirty="0" err="1"/>
              <a:t>Standford</a:t>
            </a:r>
            <a:r>
              <a:rPr lang="en-US" i="1" dirty="0"/>
              <a:t> </a:t>
            </a:r>
            <a:r>
              <a:rPr lang="el-GR" i="1" dirty="0"/>
              <a:t> και </a:t>
            </a:r>
            <a:r>
              <a:rPr lang="el-GR" b="1" i="1" dirty="0"/>
              <a:t>υπέρμαχος της αναδιαμόρφωσης της διδασκαλίας </a:t>
            </a:r>
            <a:r>
              <a:rPr lang="el-GR" i="1" dirty="0"/>
              <a:t>στην τάξη των μαθηματικών</a:t>
            </a:r>
            <a:r>
              <a:rPr lang="el-GR" dirty="0"/>
              <a:t>)</a:t>
            </a:r>
            <a:endParaRPr lang="en-US" dirty="0"/>
          </a:p>
          <a:p>
            <a:pPr>
              <a:buNone/>
            </a:pPr>
            <a:endParaRPr lang="en-US" dirty="0">
              <a:solidFill>
                <a:srgbClr val="FF0000"/>
              </a:solidFill>
            </a:endParaRPr>
          </a:p>
          <a:p>
            <a:r>
              <a:rPr lang="en-US" i="1" dirty="0"/>
              <a:t>“</a:t>
            </a:r>
            <a:r>
              <a:rPr lang="el-GR" dirty="0"/>
              <a:t>Πολλές έρευνες έχουν αποδείξει ότι η διαφορά μεταξύ εκείνων που πετυχαίνουν και εκείνων που δεν τα καταφέρνουν  </a:t>
            </a:r>
            <a:r>
              <a:rPr lang="el-GR" b="1" dirty="0"/>
              <a:t>δεν είναι οι εγγενείς/έμφυτες </a:t>
            </a:r>
            <a:r>
              <a:rPr lang="el-GR" dirty="0"/>
              <a:t>νοητικές  τους ικανότητες  αλλά </a:t>
            </a:r>
            <a:r>
              <a:rPr lang="el-GR" b="1" dirty="0"/>
              <a:t>η προσέγγισή τους στη ζωή</a:t>
            </a:r>
            <a:r>
              <a:rPr lang="el-GR" dirty="0"/>
              <a:t>, τα </a:t>
            </a:r>
            <a:r>
              <a:rPr lang="el-GR" b="1" dirty="0"/>
              <a:t>μηνύματα που λαμβάνουν </a:t>
            </a:r>
            <a:r>
              <a:rPr lang="el-GR" dirty="0"/>
              <a:t>σχετικά με τις δυνατότητές τους και </a:t>
            </a:r>
            <a:r>
              <a:rPr lang="el-GR" b="1" dirty="0"/>
              <a:t>οι ευκαιρίες που είχαν για να μάθουν</a:t>
            </a:r>
            <a:r>
              <a:rPr lang="en-US" b="1" dirty="0"/>
              <a:t>”</a:t>
            </a:r>
          </a:p>
          <a:p>
            <a:endParaRPr lang="el-GR" dirty="0"/>
          </a:p>
        </p:txBody>
      </p:sp>
      <p:pic>
        <p:nvPicPr>
          <p:cNvPr id="18434" name="Picture 2" descr="Dr Jo Boaler.jpg"/>
          <p:cNvPicPr>
            <a:picLocks noChangeAspect="1" noChangeArrowheads="1"/>
          </p:cNvPicPr>
          <p:nvPr/>
        </p:nvPicPr>
        <p:blipFill>
          <a:blip r:embed="rId2" cstate="print"/>
          <a:srcRect/>
          <a:stretch>
            <a:fillRect/>
          </a:stretch>
        </p:blipFill>
        <p:spPr bwMode="auto">
          <a:xfrm>
            <a:off x="6516216" y="836712"/>
            <a:ext cx="2455540" cy="1462162"/>
          </a:xfrm>
          <a:prstGeom prst="rect">
            <a:avLst/>
          </a:prstGeom>
          <a:noFill/>
        </p:spPr>
      </p:pic>
    </p:spTree>
    <p:extLst>
      <p:ext uri="{BB962C8B-B14F-4D97-AF65-F5344CB8AC3E}">
        <p14:creationId xmlns:p14="http://schemas.microsoft.com/office/powerpoint/2010/main" val="4042047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n-US" dirty="0"/>
          </a:p>
          <a:p>
            <a:endParaRPr lang="en-US" dirty="0"/>
          </a:p>
          <a:p>
            <a:r>
              <a:rPr lang="el-GR"/>
              <a:t>Σύγχρονες θεωρίες </a:t>
            </a:r>
            <a:r>
              <a:rPr lang="el-GR" dirty="0"/>
              <a:t>προσέγγισης της ΕΠ στη σχολική τάξη</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a:p>
          <a:p>
            <a:endParaRPr lang="el-GR" dirty="0"/>
          </a:p>
          <a:p>
            <a:r>
              <a:rPr lang="el-GR" dirty="0"/>
              <a:t>Θεωρητικά μοντέλα μελέτης της επίλυσης προβλήματος (ΕΠ) </a:t>
            </a:r>
            <a:r>
              <a:rPr lang="el-GR" u="sng" dirty="0"/>
              <a:t>μετά τον </a:t>
            </a:r>
            <a:r>
              <a:rPr lang="en-US" dirty="0" err="1"/>
              <a:t>Polya</a:t>
            </a:r>
            <a:endParaRPr lang="el-GR" dirty="0"/>
          </a:p>
          <a:p>
            <a:pPr lvl="1"/>
            <a:r>
              <a:rPr lang="el-GR" dirty="0"/>
              <a:t>Εστίαση στη </a:t>
            </a:r>
            <a:r>
              <a:rPr lang="el-GR" dirty="0" err="1"/>
              <a:t>μεταγνώση</a:t>
            </a:r>
            <a:r>
              <a:rPr lang="el-GR" dirty="0"/>
              <a:t> &amp; στις πεποιθήσεις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3124200" y="762000"/>
            <a:ext cx="4953000" cy="5364163"/>
          </a:xfrm>
          <a:prstGeom prst="rect">
            <a:avLst/>
          </a:prstGeom>
          <a:noFill/>
          <a:ln w="9525">
            <a:noFill/>
            <a:miter lim="800000"/>
            <a:headEnd/>
            <a:tailEnd/>
          </a:ln>
          <a:effectLst/>
        </p:spPr>
      </p:pic>
      <p:sp>
        <p:nvSpPr>
          <p:cNvPr id="5" name="2 - Θέση περιεχομένου"/>
          <p:cNvSpPr txBox="1">
            <a:spLocks/>
          </p:cNvSpPr>
          <p:nvPr/>
        </p:nvSpPr>
        <p:spPr>
          <a:xfrm>
            <a:off x="457200" y="1905000"/>
            <a:ext cx="2743200" cy="1143000"/>
          </a:xfrm>
          <a:prstGeom prst="rect">
            <a:avLst/>
          </a:prstGeom>
        </p:spPr>
        <p:txBody>
          <a:bodyPr vert="horz" lIns="91440" tIns="45720" rIns="91440" bIns="45720" rtlCol="0">
            <a:normAutofit fontScale="625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l-GR" sz="3200" b="0" i="0" u="none" strike="noStrike" kern="1200" cap="none" spc="0" normalizeH="0" baseline="0" noProof="0" dirty="0">
                <a:ln>
                  <a:noFill/>
                </a:ln>
                <a:solidFill>
                  <a:schemeClr val="tx1"/>
                </a:solidFill>
                <a:effectLst/>
                <a:uLnTx/>
                <a:uFillTx/>
                <a:latin typeface="+mn-lt"/>
                <a:ea typeface="+mn-ea"/>
                <a:cs typeface="+mn-cs"/>
              </a:rPr>
              <a:t>Η επίλυση προβλήματος ως μια κυκλική διαδικασία</a:t>
            </a:r>
          </a:p>
          <a:p>
            <a:pPr marL="342900" marR="0" lvl="0" indent="-342900" algn="l" defTabSz="914400" rtl="0" eaLnBrk="1" fontAlgn="auto" latinLnBrk="0" hangingPunct="1">
              <a:lnSpc>
                <a:spcPct val="100000"/>
              </a:lnSpc>
              <a:spcBef>
                <a:spcPct val="20000"/>
              </a:spcBef>
              <a:spcAft>
                <a:spcPts val="0"/>
              </a:spcAft>
              <a:buClrTx/>
              <a:buSzTx/>
              <a:tabLst/>
              <a:defRPr/>
            </a:pPr>
            <a:r>
              <a:rPr lang="en-US" sz="3200" noProof="0" dirty="0"/>
              <a:t>(Carson &amp; Bloom, 2005)</a:t>
            </a: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89B33-B56F-43D8-94AA-1719AC619781}"/>
              </a:ext>
            </a:extLst>
          </p:cNvPr>
          <p:cNvSpPr>
            <a:spLocks noGrp="1"/>
          </p:cNvSpPr>
          <p:nvPr>
            <p:ph type="title"/>
          </p:nvPr>
        </p:nvSpPr>
        <p:spPr>
          <a:xfrm>
            <a:off x="76200" y="293318"/>
            <a:ext cx="8229600" cy="639762"/>
          </a:xfrm>
        </p:spPr>
        <p:txBody>
          <a:bodyPr>
            <a:noAutofit/>
          </a:bodyPr>
          <a:lstStyle/>
          <a:p>
            <a:r>
              <a:rPr lang="el-GR" sz="3600" dirty="0"/>
              <a:t>1</a:t>
            </a:r>
            <a:r>
              <a:rPr lang="el-GR" sz="3600" baseline="30000" dirty="0"/>
              <a:t>η</a:t>
            </a:r>
            <a:r>
              <a:rPr lang="el-GR" sz="3600" dirty="0"/>
              <a:t> Εργασία στην </a:t>
            </a:r>
            <a:r>
              <a:rPr lang="el-GR" sz="3600" dirty="0" err="1"/>
              <a:t>τάξη_Διαστάσεις</a:t>
            </a:r>
            <a:r>
              <a:rPr lang="el-GR" sz="3600" dirty="0"/>
              <a:t> επίλυσης προβλήματος</a:t>
            </a:r>
            <a:endParaRPr lang="en-US" sz="3600" dirty="0"/>
          </a:p>
        </p:txBody>
      </p:sp>
      <p:sp>
        <p:nvSpPr>
          <p:cNvPr id="3" name="Content Placeholder 2">
            <a:extLst>
              <a:ext uri="{FF2B5EF4-FFF2-40B4-BE49-F238E27FC236}">
                <a16:creationId xmlns:a16="http://schemas.microsoft.com/office/drawing/2014/main" id="{A3A1F698-A947-430D-9076-5A2E4CA7DCAD}"/>
              </a:ext>
            </a:extLst>
          </p:cNvPr>
          <p:cNvSpPr>
            <a:spLocks noGrp="1"/>
          </p:cNvSpPr>
          <p:nvPr>
            <p:ph idx="1"/>
          </p:nvPr>
        </p:nvSpPr>
        <p:spPr>
          <a:xfrm>
            <a:off x="304800" y="4335376"/>
            <a:ext cx="8608304" cy="2138710"/>
          </a:xfrm>
        </p:spPr>
        <p:txBody>
          <a:bodyPr>
            <a:normAutofit fontScale="92500" lnSpcReduction="10000"/>
          </a:bodyPr>
          <a:lstStyle/>
          <a:p>
            <a:r>
              <a:rPr lang="el-GR" sz="2400" dirty="0"/>
              <a:t>Προτείνετε μια λύση του προβλήματος</a:t>
            </a:r>
          </a:p>
          <a:p>
            <a:r>
              <a:rPr lang="el-GR" sz="2400" dirty="0"/>
              <a:t>Αναλογιστείτε και αναφέρετε</a:t>
            </a:r>
            <a:endParaRPr lang="el-GR" sz="2400" i="1" dirty="0"/>
          </a:p>
          <a:p>
            <a:pPr lvl="1"/>
            <a:r>
              <a:rPr lang="el-GR" sz="2000" i="1" dirty="0"/>
              <a:t>Μια πηγή (μαθηματική γνώση) στην οποία ανατρέξατε </a:t>
            </a:r>
          </a:p>
          <a:p>
            <a:pPr lvl="1"/>
            <a:r>
              <a:rPr lang="el-GR" sz="2000" i="1" dirty="0"/>
              <a:t>ένα είδος ‘</a:t>
            </a:r>
            <a:r>
              <a:rPr lang="el-GR" sz="2000" i="1" dirty="0" err="1"/>
              <a:t>ευρετικής</a:t>
            </a:r>
            <a:r>
              <a:rPr lang="el-GR" sz="2000" i="1" dirty="0"/>
              <a:t> στρατηγικής’ που τυχόν χρησιμοποιήσατε.</a:t>
            </a:r>
          </a:p>
          <a:p>
            <a:pPr lvl="1"/>
            <a:r>
              <a:rPr lang="el-GR" sz="2000" i="1" dirty="0"/>
              <a:t>Αν χρησιμοποιήσατε μια </a:t>
            </a:r>
            <a:r>
              <a:rPr lang="el-GR" sz="2000" i="1" dirty="0" err="1"/>
              <a:t>μεταγνωστική</a:t>
            </a:r>
            <a:r>
              <a:rPr lang="el-GR" sz="2000" i="1" dirty="0"/>
              <a:t> στρατηγική.</a:t>
            </a:r>
          </a:p>
          <a:p>
            <a:pPr lvl="1"/>
            <a:r>
              <a:rPr lang="el-GR" sz="2000" i="1" dirty="0"/>
              <a:t>Κάποιο συναίσθημα το οποίο βιώσατε</a:t>
            </a:r>
          </a:p>
        </p:txBody>
      </p:sp>
      <p:sp>
        <p:nvSpPr>
          <p:cNvPr id="4" name="Ορθογώνιο 3"/>
          <p:cNvSpPr/>
          <p:nvPr/>
        </p:nvSpPr>
        <p:spPr>
          <a:xfrm>
            <a:off x="458348" y="1295400"/>
            <a:ext cx="8227304" cy="2677656"/>
          </a:xfrm>
          <a:prstGeom prst="rect">
            <a:avLst/>
          </a:prstGeom>
        </p:spPr>
        <p:txBody>
          <a:bodyPr wrap="square">
            <a:spAutoFit/>
          </a:bodyPr>
          <a:lstStyle/>
          <a:p>
            <a:r>
              <a:rPr lang="el-GR" sz="2400" dirty="0"/>
              <a:t>Ένα τετραγωνικό κομμάτι χαρτιού ΑΒΓΔ έχει εμβαδόν 3 dm². </a:t>
            </a:r>
            <a:r>
              <a:rPr lang="el-GR" sz="2400" dirty="0" err="1"/>
              <a:t>To</a:t>
            </a:r>
            <a:r>
              <a:rPr lang="el-GR" sz="2400" dirty="0"/>
              <a:t> χαρτί είναι λευκό από τη μια πλευρά και μαύρο από την άλλη. Διπλώνουμε την κορυφή Α έτσι ώστε να φτάσει σε ένα σημείο Α’ που βρίσκεται πάνω στη διαγώνιό του ΑΓ με τέτοιο τρόπο ώστε το σχήμα που προκύπτει να έχει το ½ εμβαδόν του λευκό και το ½ εμβαδόν του μαύρο. Πόσο απέχει το Α’ από την ευθεία που το διπλώσατε; </a:t>
            </a:r>
          </a:p>
        </p:txBody>
      </p:sp>
    </p:spTree>
    <p:extLst>
      <p:ext uri="{BB962C8B-B14F-4D97-AF65-F5344CB8AC3E}">
        <p14:creationId xmlns:p14="http://schemas.microsoft.com/office/powerpoint/2010/main" val="849376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27384"/>
            <a:ext cx="9144000" cy="6885384"/>
          </a:xfrm>
        </p:spPr>
        <p:txBody>
          <a:bodyPr>
            <a:noAutofit/>
          </a:bodyPr>
          <a:lstStyle/>
          <a:p>
            <a:pPr lvl="0"/>
            <a:r>
              <a:rPr lang="en-GB" sz="1500" dirty="0"/>
              <a:t>Carlson, M. P. &amp; Bloom, I. (2005). The Cyclic Nature of Problem Solving: An Emergent Multidimensional Problem-Solving Framework. </a:t>
            </a:r>
            <a:r>
              <a:rPr lang="en-GB" sz="1500" i="1" dirty="0"/>
              <a:t>Educational Studies in Mathematics</a:t>
            </a:r>
            <a:r>
              <a:rPr lang="en-GB" sz="1500" dirty="0"/>
              <a:t>, 58: 45-75.</a:t>
            </a:r>
            <a:endParaRPr lang="en-US" sz="1500" dirty="0"/>
          </a:p>
          <a:p>
            <a:pPr lvl="0"/>
            <a:r>
              <a:rPr lang="en-US" sz="1500" dirty="0"/>
              <a:t>Cobb, P., &amp; </a:t>
            </a:r>
            <a:r>
              <a:rPr lang="en-US" sz="1500" dirty="0" err="1"/>
              <a:t>Yackel</a:t>
            </a:r>
            <a:r>
              <a:rPr lang="en-US" sz="1500" dirty="0"/>
              <a:t>, E. (1998). A constructivist perspective on the culture of the mathematics classroom. In F. Seeger, J. Voigt, &amp; U. </a:t>
            </a:r>
            <a:r>
              <a:rPr lang="en-US" sz="1500" dirty="0" err="1"/>
              <a:t>Waschescio</a:t>
            </a:r>
            <a:r>
              <a:rPr lang="en-US" sz="1500" dirty="0"/>
              <a:t> (Eds.), The culture of the </a:t>
            </a:r>
            <a:r>
              <a:rPr lang="en-US" sz="1500" dirty="0" err="1"/>
              <a:t>thematics</a:t>
            </a:r>
            <a:r>
              <a:rPr lang="en-US" sz="1500" dirty="0"/>
              <a:t> classroom (pp. 158-190). Cambridge: Cambridge University Pres</a:t>
            </a:r>
            <a:r>
              <a:rPr lang="el-GR" sz="1500" dirty="0"/>
              <a:t>. </a:t>
            </a:r>
            <a:endParaRPr lang="en-US" sz="1500" dirty="0"/>
          </a:p>
          <a:p>
            <a:pPr lvl="0"/>
            <a:r>
              <a:rPr lang="en-US" sz="1500" dirty="0"/>
              <a:t>Garofalo, J., &amp; Lester Jr, F. K. (1985). Metacognition, cognitive monitoring, and mathematical performance. Journal for research in mathematics education, 163-176. </a:t>
            </a:r>
          </a:p>
          <a:p>
            <a:pPr lvl="0"/>
            <a:r>
              <a:rPr lang="en-US" sz="1500" dirty="0"/>
              <a:t>Gill, M. G., Ashton, P. T., &amp; </a:t>
            </a:r>
            <a:r>
              <a:rPr lang="en-US" sz="1500" dirty="0" err="1"/>
              <a:t>Algina</a:t>
            </a:r>
            <a:r>
              <a:rPr lang="en-US" sz="1500" dirty="0"/>
              <a:t>, J. (2004). Changing preservice teachers’ epistemological beliefs about teaching and learning in mathematics: An intervention study. </a:t>
            </a:r>
            <a:r>
              <a:rPr lang="en-US" sz="1500" i="1" dirty="0"/>
              <a:t>Contemporary Educational Psychology, 29, 164 – 185.</a:t>
            </a:r>
            <a:endParaRPr lang="en-US" sz="1500" dirty="0"/>
          </a:p>
          <a:p>
            <a:pPr lvl="0"/>
            <a:r>
              <a:rPr lang="en-US" sz="1500" i="1" dirty="0"/>
              <a:t> </a:t>
            </a:r>
            <a:r>
              <a:rPr lang="en-US" sz="1500" dirty="0"/>
              <a:t>Goldin, G., </a:t>
            </a:r>
            <a:r>
              <a:rPr lang="en-US" sz="1500" dirty="0" err="1"/>
              <a:t>Rösken</a:t>
            </a:r>
            <a:r>
              <a:rPr lang="en-US" sz="1500" dirty="0"/>
              <a:t>, B., &amp; </a:t>
            </a:r>
            <a:r>
              <a:rPr lang="en-US" sz="1500" dirty="0" err="1"/>
              <a:t>Törner</a:t>
            </a:r>
            <a:r>
              <a:rPr lang="en-US" sz="1500" dirty="0"/>
              <a:t>, G. (2009). Beliefs - no longer a hidden variable in mathematical teaching and learning processes. In J. </a:t>
            </a:r>
            <a:r>
              <a:rPr lang="en-US" sz="1500" dirty="0" err="1"/>
              <a:t>Maaß</a:t>
            </a:r>
            <a:r>
              <a:rPr lang="en-US" sz="1500" dirty="0"/>
              <a:t> &amp; W. </a:t>
            </a:r>
            <a:r>
              <a:rPr lang="en-US" sz="1500" dirty="0" err="1"/>
              <a:t>Schlöglmann</a:t>
            </a:r>
            <a:r>
              <a:rPr lang="en-US" sz="1500" dirty="0"/>
              <a:t> (Eds.), </a:t>
            </a:r>
            <a:r>
              <a:rPr lang="en-US" sz="1500" i="1" dirty="0"/>
              <a:t>Beliefs and attitudes in mathematics education: New research results (pp. 9-28). Rotterdam: Sense. </a:t>
            </a:r>
            <a:endParaRPr lang="en-US" sz="1500" dirty="0"/>
          </a:p>
          <a:p>
            <a:pPr lvl="0"/>
            <a:r>
              <a:rPr lang="en-US" sz="1500" dirty="0"/>
              <a:t>Lerch, C. M. (2004). Control decisions and personal beliefs: Their effect on solving mathematical problems. </a:t>
            </a:r>
            <a:r>
              <a:rPr lang="en-US" sz="1500" i="1" dirty="0"/>
              <a:t>Journal of Mathematical Behavior, 23, 21-36.</a:t>
            </a:r>
            <a:endParaRPr lang="en-US" sz="1500" dirty="0"/>
          </a:p>
          <a:p>
            <a:pPr lvl="0"/>
            <a:r>
              <a:rPr lang="en-US" sz="1500" dirty="0" err="1"/>
              <a:t>Nespor</a:t>
            </a:r>
            <a:r>
              <a:rPr lang="en-US" sz="1500" dirty="0"/>
              <a:t>, J. (1987). The role of beliefs in the practice of teaching. Journal of Curriculum Studies, 19, 317-328. </a:t>
            </a:r>
          </a:p>
          <a:p>
            <a:pPr lvl="0"/>
            <a:r>
              <a:rPr lang="en-US" sz="1500" dirty="0"/>
              <a:t>Schoenfeld, A. H. (1985). </a:t>
            </a:r>
            <a:r>
              <a:rPr lang="en-US" sz="1500" i="1" dirty="0"/>
              <a:t>Mathematical problem solving. Orlando, FL: Academic Press. </a:t>
            </a:r>
            <a:endParaRPr lang="en-US" sz="1500" dirty="0"/>
          </a:p>
          <a:p>
            <a:pPr lvl="0"/>
            <a:r>
              <a:rPr lang="en-US" sz="1500" dirty="0"/>
              <a:t>Schoenfeld, A. H. (1992). Learning to think mathematically: Problem solving, metacognition, and sense making in mathematics. In D. A. </a:t>
            </a:r>
            <a:r>
              <a:rPr lang="en-US" sz="1500" dirty="0" err="1"/>
              <a:t>Grouws</a:t>
            </a:r>
            <a:r>
              <a:rPr lang="en-US" sz="1500" dirty="0"/>
              <a:t> (Ed.), </a:t>
            </a:r>
            <a:r>
              <a:rPr lang="en-US" sz="1500" i="1" dirty="0"/>
              <a:t>Handbook of research on mathematics teaching (pp. 334–370). New York: MacMillan Publishing. </a:t>
            </a:r>
            <a:endParaRPr lang="en-US" sz="1500" dirty="0"/>
          </a:p>
          <a:p>
            <a:pPr lvl="0"/>
            <a:r>
              <a:rPr lang="en-US" sz="1500" dirty="0"/>
              <a:t>Stacey, K. (2005). The place of problem solving in contemporary mathematics curriculum documents. </a:t>
            </a:r>
            <a:r>
              <a:rPr lang="en-US" sz="1500" i="1" dirty="0"/>
              <a:t>Journal of Mathematical </a:t>
            </a:r>
            <a:r>
              <a:rPr lang="en-US" sz="1500" i="1" dirty="0" err="1"/>
              <a:t>Behaviour</a:t>
            </a:r>
            <a:r>
              <a:rPr lang="en-US" sz="1500" dirty="0"/>
              <a:t>, </a:t>
            </a:r>
            <a:r>
              <a:rPr lang="en-US" sz="1500" i="1" dirty="0"/>
              <a:t>24</a:t>
            </a:r>
            <a:r>
              <a:rPr lang="en-US" sz="1500" dirty="0"/>
              <a:t>, 341–350. </a:t>
            </a:r>
          </a:p>
          <a:p>
            <a:pPr lvl="0"/>
            <a:r>
              <a:rPr lang="en-US" sz="1500" dirty="0"/>
              <a:t>Stylianides, A. J., &amp; Stylianides, G. J. (2014). Impacting positively on students’ mathematical problem solving beliefs: An instructional intervention of short duration. </a:t>
            </a:r>
            <a:r>
              <a:rPr lang="en-US" sz="1500" i="1" dirty="0"/>
              <a:t>The Journal of Mathematical Behavior, 23, 8-29. </a:t>
            </a:r>
            <a:endParaRPr lang="en-US" sz="1500" dirty="0"/>
          </a:p>
          <a:p>
            <a:pPr lvl="0"/>
            <a:r>
              <a:rPr lang="en-US" sz="1500" dirty="0" err="1"/>
              <a:t>Vidic</a:t>
            </a:r>
            <a:r>
              <a:rPr lang="en-US" sz="1500" dirty="0"/>
              <a:t>, A. D. (2014). First-year students’ beliefs about context problems in mathematics in university science </a:t>
            </a:r>
            <a:r>
              <a:rPr lang="en-US" sz="1500" dirty="0" err="1"/>
              <a:t>programmes</a:t>
            </a:r>
            <a:r>
              <a:rPr lang="en-US" sz="1500" dirty="0"/>
              <a:t>. </a:t>
            </a:r>
            <a:r>
              <a:rPr lang="en-US" sz="1500" i="1" dirty="0"/>
              <a:t>International Journal of Science and Mathematics Education, 1-27.</a:t>
            </a:r>
            <a:endParaRPr lang="en-US" sz="1500" dirty="0"/>
          </a:p>
          <a:p>
            <a:endParaRPr lang="el-GR" sz="1500" dirty="0"/>
          </a:p>
          <a:p>
            <a:endParaRPr lang="el-GR" sz="1500" dirty="0"/>
          </a:p>
        </p:txBody>
      </p:sp>
    </p:spTree>
    <p:extLst>
      <p:ext uri="{BB962C8B-B14F-4D97-AF65-F5344CB8AC3E}">
        <p14:creationId xmlns:p14="http://schemas.microsoft.com/office/powerpoint/2010/main" val="2688857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228600"/>
            <a:ext cx="8229600" cy="609600"/>
          </a:xfrm>
        </p:spPr>
        <p:txBody>
          <a:bodyPr>
            <a:normAutofit fontScale="90000"/>
          </a:bodyPr>
          <a:lstStyle/>
          <a:p>
            <a:r>
              <a:rPr lang="el-GR" dirty="0"/>
              <a:t>Διαστάσεις  στην ΕΠ</a:t>
            </a:r>
          </a:p>
        </p:txBody>
      </p:sp>
      <p:sp>
        <p:nvSpPr>
          <p:cNvPr id="3" name="2 - Θέση περιεχομένου"/>
          <p:cNvSpPr>
            <a:spLocks noGrp="1"/>
          </p:cNvSpPr>
          <p:nvPr>
            <p:ph idx="1"/>
          </p:nvPr>
        </p:nvSpPr>
        <p:spPr>
          <a:xfrm>
            <a:off x="457200" y="838200"/>
            <a:ext cx="8229600" cy="5791200"/>
          </a:xfrm>
        </p:spPr>
        <p:txBody>
          <a:bodyPr>
            <a:normAutofit fontScale="47500" lnSpcReduction="20000"/>
          </a:bodyPr>
          <a:lstStyle/>
          <a:p>
            <a:r>
              <a:rPr lang="el-GR" sz="4200" dirty="0"/>
              <a:t>Ο Schoenfeld (1985) ανέπτυξε ένα θεωρητικό πλαίσιο το οποίο θα μπορούσε να χρησιμοποιηθεί για τη διερεύνηση της επίλυσης προβλημάτων αλλά και της μαθηματικής σκέψης γενικότερα. </a:t>
            </a:r>
          </a:p>
          <a:p>
            <a:r>
              <a:rPr lang="el-GR" sz="4200" dirty="0"/>
              <a:t>Αυτό το πλαίσιο περιλαμβάνει 4 διαστάσεις που ισχυρίζεται ότι πρέπει απαραίτητα να αντιμετωπιστούν από οποιαδήποτε εργασία που σκοπεύει να διερευνήσει δραστηριότητες ΕΠ. </a:t>
            </a:r>
          </a:p>
          <a:p>
            <a:r>
              <a:rPr lang="el-GR" sz="4200" dirty="0"/>
              <a:t>Αυτές είναι οι εξής:</a:t>
            </a:r>
          </a:p>
          <a:p>
            <a:pPr lvl="1"/>
            <a:r>
              <a:rPr lang="el-GR" sz="4200" b="1" dirty="0"/>
              <a:t>Οι πηγές </a:t>
            </a:r>
            <a:r>
              <a:rPr lang="el-GR" sz="4200" dirty="0"/>
              <a:t>(</a:t>
            </a:r>
            <a:r>
              <a:rPr lang="el-GR" sz="4200" i="1" dirty="0"/>
              <a:t>Η σχετική μαθηματική γνώση-διαίσθηση, γεγονότα, αλγόριθμοι, κατανόηση-που κατέχει το άτομο και ενεργοποιεί κατά τη διαδικασία ΕΠ.) </a:t>
            </a:r>
            <a:endParaRPr lang="el-GR" sz="4200" dirty="0"/>
          </a:p>
          <a:p>
            <a:pPr lvl="1"/>
            <a:r>
              <a:rPr lang="el-GR" sz="4200" b="1" dirty="0"/>
              <a:t>Οι </a:t>
            </a:r>
            <a:r>
              <a:rPr lang="el-GR" sz="4200" b="1" dirty="0" err="1"/>
              <a:t>ευρετικές</a:t>
            </a:r>
            <a:r>
              <a:rPr lang="el-GR" sz="4200" b="1" dirty="0"/>
              <a:t> στρατηγικές </a:t>
            </a:r>
            <a:r>
              <a:rPr lang="el-GR" sz="4200" dirty="0"/>
              <a:t>(</a:t>
            </a:r>
            <a:r>
              <a:rPr lang="el-GR" sz="4200" i="1" dirty="0"/>
              <a:t>Στρατηγικές και τεχνικές όπως χρήση αναπαραστάσεων, αξιοποίηση παρόμοιων προβλημάτων, αναδιατύπωση του προβλήματος</a:t>
            </a:r>
            <a:r>
              <a:rPr lang="el-GR" sz="4200" dirty="0"/>
              <a:t>). </a:t>
            </a:r>
          </a:p>
          <a:p>
            <a:pPr lvl="1"/>
            <a:r>
              <a:rPr lang="el-GR" sz="4200" b="1" dirty="0"/>
              <a:t>Οι </a:t>
            </a:r>
            <a:r>
              <a:rPr lang="el-GR" sz="4200" b="1" dirty="0" err="1"/>
              <a:t>μεταγνωστικές</a:t>
            </a:r>
            <a:r>
              <a:rPr lang="el-GR" sz="4200" b="1" dirty="0"/>
              <a:t> στρατηγικές </a:t>
            </a:r>
            <a:r>
              <a:rPr lang="el-GR" sz="4200" dirty="0"/>
              <a:t>(</a:t>
            </a:r>
            <a:r>
              <a:rPr lang="el-GR" sz="4200" i="1" dirty="0"/>
              <a:t>αποφάσεις - σχεδιασμός, παρακολούθηση  - όσον αφορά την επιλογή και χρήση των κατάλληλων πηγών και στρατηγικών) </a:t>
            </a:r>
          </a:p>
          <a:p>
            <a:pPr lvl="1"/>
            <a:r>
              <a:rPr lang="el-GR" sz="4200" b="1" dirty="0"/>
              <a:t>Οι πεποιθήσεις*  του λύτη </a:t>
            </a:r>
            <a:r>
              <a:rPr lang="el-GR" sz="4200" dirty="0"/>
              <a:t>για τα μαθηματικά και τη μαθηματική γνώση</a:t>
            </a:r>
            <a:r>
              <a:rPr lang="el-GR" sz="4200" dirty="0">
                <a:solidFill>
                  <a:srgbClr val="FF0000"/>
                </a:solidFill>
              </a:rPr>
              <a:t>.</a:t>
            </a:r>
          </a:p>
          <a:p>
            <a:pPr lvl="2" algn="just">
              <a:buNone/>
            </a:pPr>
            <a:r>
              <a:rPr lang="el-GR" sz="3800" dirty="0"/>
              <a:t>*</a:t>
            </a:r>
            <a:r>
              <a:rPr lang="en-US" sz="3800" dirty="0"/>
              <a:t>	</a:t>
            </a:r>
            <a:r>
              <a:rPr lang="el-GR" sz="3800" dirty="0"/>
              <a:t>Ο Schoenfeld όρισε το σύστημα πεποιθήσεων του ατόμου ως </a:t>
            </a:r>
            <a:r>
              <a:rPr lang="el-GR" sz="3800" i="1" dirty="0"/>
              <a:t>«την οπτική του για τον κόσμο των μαθηματικών, το σύνολο των (όχι απαραίτητα συνειδητών) αιτίων που αποδίδει το άτομο για τη </a:t>
            </a:r>
            <a:r>
              <a:rPr lang="el-GR" sz="3800" i="1" dirty="0">
                <a:solidFill>
                  <a:srgbClr val="7030A0"/>
                </a:solidFill>
              </a:rPr>
              <a:t>στάση του ως προς τον εαυτό του, το περιβάλλον, το θέμα που μελετάει και τα μαθηματικά</a:t>
            </a:r>
            <a:r>
              <a:rPr lang="el-GR" sz="3800" i="1" dirty="0"/>
              <a:t>»</a:t>
            </a:r>
            <a:r>
              <a:rPr lang="en-US" sz="3800" dirty="0"/>
              <a:t>.</a:t>
            </a:r>
            <a:endParaRPr lang="el-GR" sz="3800" dirty="0">
              <a:solidFill>
                <a:srgbClr val="FF0000"/>
              </a:solidFill>
            </a:endParaRPr>
          </a:p>
        </p:txBody>
      </p:sp>
    </p:spTree>
    <p:extLst>
      <p:ext uri="{BB962C8B-B14F-4D97-AF65-F5344CB8AC3E}">
        <p14:creationId xmlns:p14="http://schemas.microsoft.com/office/powerpoint/2010/main" val="7443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καινοτομία στο θεωρητικό μοντέλο του </a:t>
            </a:r>
            <a:r>
              <a:rPr lang="el-GR" dirty="0" err="1"/>
              <a:t>Schoenfeld</a:t>
            </a:r>
            <a:r>
              <a:rPr lang="el-GR" dirty="0"/>
              <a:t> (1985) για την ΕΠ</a:t>
            </a:r>
          </a:p>
        </p:txBody>
      </p:sp>
      <p:sp>
        <p:nvSpPr>
          <p:cNvPr id="3" name="Θέση περιεχομένου 2"/>
          <p:cNvSpPr>
            <a:spLocks noGrp="1"/>
          </p:cNvSpPr>
          <p:nvPr>
            <p:ph idx="1"/>
          </p:nvPr>
        </p:nvSpPr>
        <p:spPr/>
        <p:txBody>
          <a:bodyPr>
            <a:normAutofit/>
          </a:bodyPr>
          <a:lstStyle/>
          <a:p>
            <a:r>
              <a:rPr lang="el-GR" dirty="0"/>
              <a:t>Η επίλυση προβλήματος (ΕΠ) είναι μια νοητική διαδικασία που εξελίσσεται με τον χρόνο.</a:t>
            </a:r>
          </a:p>
          <a:p>
            <a:r>
              <a:rPr lang="el-GR" dirty="0"/>
              <a:t>Η ΕΠ συνδέεται </a:t>
            </a:r>
          </a:p>
          <a:p>
            <a:pPr lvl="1"/>
            <a:r>
              <a:rPr lang="el-GR" dirty="0"/>
              <a:t>εκτός από γνωστικής φύσης (π.χ. </a:t>
            </a:r>
            <a:r>
              <a:rPr lang="el-GR" dirty="0" err="1"/>
              <a:t>ευρετικές</a:t>
            </a:r>
            <a:r>
              <a:rPr lang="el-GR" dirty="0"/>
              <a:t> στρατηγικές) και με </a:t>
            </a:r>
            <a:r>
              <a:rPr lang="el-GR" dirty="0" err="1">
                <a:solidFill>
                  <a:srgbClr val="00B050"/>
                </a:solidFill>
              </a:rPr>
              <a:t>μεταγνωστικής</a:t>
            </a:r>
            <a:r>
              <a:rPr lang="el-GR" dirty="0">
                <a:solidFill>
                  <a:srgbClr val="00B050"/>
                </a:solidFill>
              </a:rPr>
              <a:t> φύσης διαδικασίες.</a:t>
            </a:r>
          </a:p>
          <a:p>
            <a:pPr lvl="1"/>
            <a:r>
              <a:rPr lang="el-GR" dirty="0"/>
              <a:t>με </a:t>
            </a:r>
            <a:r>
              <a:rPr lang="el-GR" dirty="0">
                <a:solidFill>
                  <a:srgbClr val="7030A0"/>
                </a:solidFill>
              </a:rPr>
              <a:t>τις στάσεις και πεποιθήσεις του λύτη.</a:t>
            </a:r>
          </a:p>
        </p:txBody>
      </p:sp>
    </p:spTree>
    <p:extLst>
      <p:ext uri="{BB962C8B-B14F-4D97-AF65-F5344CB8AC3E}">
        <p14:creationId xmlns:p14="http://schemas.microsoft.com/office/powerpoint/2010/main" val="2587093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Η εστίαση σε </a:t>
            </a:r>
            <a:r>
              <a:rPr lang="el-GR" dirty="0" err="1">
                <a:solidFill>
                  <a:srgbClr val="00B050"/>
                </a:solidFill>
              </a:rPr>
              <a:t>μεταγνωστικής</a:t>
            </a:r>
            <a:r>
              <a:rPr lang="el-GR" dirty="0">
                <a:solidFill>
                  <a:srgbClr val="00B050"/>
                </a:solidFill>
              </a:rPr>
              <a:t> φύσης διαδικασίες</a:t>
            </a:r>
          </a:p>
        </p:txBody>
      </p:sp>
      <p:sp>
        <p:nvSpPr>
          <p:cNvPr id="3" name="2 - Θέση περιεχομένου"/>
          <p:cNvSpPr>
            <a:spLocks noGrp="1"/>
          </p:cNvSpPr>
          <p:nvPr>
            <p:ph idx="1"/>
          </p:nvPr>
        </p:nvSpPr>
        <p:spPr>
          <a:xfrm>
            <a:off x="457200" y="1600200"/>
            <a:ext cx="8229600" cy="5029200"/>
          </a:xfrm>
        </p:spPr>
        <p:txBody>
          <a:bodyPr>
            <a:normAutofit fontScale="92500" lnSpcReduction="20000"/>
          </a:bodyPr>
          <a:lstStyle/>
          <a:p>
            <a:r>
              <a:rPr lang="el-GR" i="1" dirty="0"/>
              <a:t>Η </a:t>
            </a:r>
            <a:r>
              <a:rPr lang="el-GR" i="1" dirty="0" err="1"/>
              <a:t>Μεταγνώση</a:t>
            </a:r>
            <a:r>
              <a:rPr lang="el-GR" i="1" dirty="0"/>
              <a:t> είναι ένα μέσο με τη βοήθεια του οποίου ο μαθητής αξιολογεί την ορθότητα της απάντησης, ή της λύσης που έδωσε σε μια κατάσταση ή ένα πρόβλημα.</a:t>
            </a:r>
          </a:p>
          <a:p>
            <a:r>
              <a:rPr lang="el-GR" dirty="0"/>
              <a:t>Στη </a:t>
            </a:r>
            <a:r>
              <a:rPr lang="el-GR" dirty="0" err="1"/>
              <a:t>μεταγνώση</a:t>
            </a:r>
            <a:r>
              <a:rPr lang="el-GR" dirty="0"/>
              <a:t> αναγνωρίζουμε δύο διαστάσεις</a:t>
            </a:r>
            <a:endParaRPr lang="en-US" dirty="0"/>
          </a:p>
          <a:p>
            <a:pPr lvl="1"/>
            <a:r>
              <a:rPr lang="el-GR" dirty="0"/>
              <a:t> την παρακολούθηση (</a:t>
            </a:r>
            <a:r>
              <a:rPr lang="el-GR" dirty="0" err="1"/>
              <a:t>monitoring</a:t>
            </a:r>
            <a:r>
              <a:rPr lang="el-GR" dirty="0"/>
              <a:t>) </a:t>
            </a:r>
            <a:endParaRPr lang="en-US" dirty="0"/>
          </a:p>
          <a:p>
            <a:pPr lvl="1"/>
            <a:r>
              <a:rPr lang="el-GR" dirty="0"/>
              <a:t>και τη ρύθμιση (</a:t>
            </a:r>
            <a:r>
              <a:rPr lang="el-GR" dirty="0" err="1"/>
              <a:t>regulation</a:t>
            </a:r>
            <a:r>
              <a:rPr lang="el-GR" dirty="0"/>
              <a:t>). </a:t>
            </a:r>
          </a:p>
          <a:p>
            <a:r>
              <a:rPr lang="el-GR" i="1" dirty="0"/>
              <a:t>Ο μαθητής είναι σε θέση </a:t>
            </a:r>
          </a:p>
          <a:p>
            <a:pPr lvl="1"/>
            <a:r>
              <a:rPr lang="el-GR" i="1" dirty="0"/>
              <a:t>να διαπιστώσει τα λάθη του και να τροποποιήσει τις ιδέες που το οδήγησαν σε αυτά</a:t>
            </a:r>
          </a:p>
          <a:p>
            <a:pPr lvl="1"/>
            <a:r>
              <a:rPr lang="el-GR" i="1" dirty="0"/>
              <a:t>να ερμηνεύσει τις αιτίες που οδηγούν σε ένα σωστό ή λάθος αποτέλεσμα.</a:t>
            </a:r>
            <a:r>
              <a:rPr lang="el-GR" dirty="0"/>
              <a:t> </a:t>
            </a:r>
          </a:p>
          <a:p>
            <a:endParaRPr lang="el-GR" dirty="0"/>
          </a:p>
        </p:txBody>
      </p:sp>
    </p:spTree>
    <p:extLst>
      <p:ext uri="{BB962C8B-B14F-4D97-AF65-F5344CB8AC3E}">
        <p14:creationId xmlns:p14="http://schemas.microsoft.com/office/powerpoint/2010/main" val="126469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DE4C9-ABE1-B81C-E64D-27A9933DE9A6}"/>
              </a:ext>
            </a:extLst>
          </p:cNvPr>
          <p:cNvSpPr>
            <a:spLocks noGrp="1"/>
          </p:cNvSpPr>
          <p:nvPr>
            <p:ph type="title"/>
          </p:nvPr>
        </p:nvSpPr>
        <p:spPr/>
        <p:txBody>
          <a:bodyPr/>
          <a:lstStyle/>
          <a:p>
            <a:r>
              <a:rPr lang="el-GR" dirty="0"/>
              <a:t>Μεταγνωστική Ενημερότητα</a:t>
            </a:r>
          </a:p>
        </p:txBody>
      </p:sp>
      <p:sp>
        <p:nvSpPr>
          <p:cNvPr id="3" name="Content Placeholder 2">
            <a:extLst>
              <a:ext uri="{FF2B5EF4-FFF2-40B4-BE49-F238E27FC236}">
                <a16:creationId xmlns:a16="http://schemas.microsoft.com/office/drawing/2014/main" id="{76E90DE2-DFA5-6581-1DFB-546118E73978}"/>
              </a:ext>
            </a:extLst>
          </p:cNvPr>
          <p:cNvSpPr>
            <a:spLocks noGrp="1"/>
          </p:cNvSpPr>
          <p:nvPr>
            <p:ph idx="1"/>
          </p:nvPr>
        </p:nvSpPr>
        <p:spPr/>
        <p:txBody>
          <a:bodyPr/>
          <a:lstStyle/>
          <a:p>
            <a:r>
              <a:rPr lang="el-GR" dirty="0">
                <a:solidFill>
                  <a:srgbClr val="00B050"/>
                </a:solidFill>
              </a:rPr>
              <a:t>Μεταγνώση (</a:t>
            </a:r>
            <a:r>
              <a:rPr lang="en-US" dirty="0">
                <a:solidFill>
                  <a:srgbClr val="00B050"/>
                </a:solidFill>
              </a:rPr>
              <a:t>metacognition</a:t>
            </a:r>
            <a:r>
              <a:rPr lang="el-GR" dirty="0">
                <a:solidFill>
                  <a:srgbClr val="00B050"/>
                </a:solidFill>
              </a:rPr>
              <a:t>)</a:t>
            </a:r>
            <a:r>
              <a:rPr lang="en-US" dirty="0"/>
              <a:t>: </a:t>
            </a:r>
            <a:r>
              <a:rPr lang="el-GR" dirty="0"/>
              <a:t>πώς οι</a:t>
            </a:r>
            <a:r>
              <a:rPr lang="en-US" dirty="0"/>
              <a:t> </a:t>
            </a:r>
            <a:r>
              <a:rPr lang="el-GR" dirty="0"/>
              <a:t>άνθρωποι αποκτούν τον έλεγχο της μάθησης και</a:t>
            </a:r>
            <a:r>
              <a:rPr lang="en-US" dirty="0"/>
              <a:t> </a:t>
            </a:r>
            <a:r>
              <a:rPr lang="el-GR" dirty="0"/>
              <a:t>της σκέψης τους, στην επεξεργασία πληροφοριών και στην επίλυση προβλημάτων</a:t>
            </a:r>
            <a:endParaRPr lang="en-US" dirty="0"/>
          </a:p>
          <a:p>
            <a:pPr lvl="1"/>
            <a:r>
              <a:rPr lang="el-GR" dirty="0"/>
              <a:t>Παρακολούθηση</a:t>
            </a:r>
            <a:r>
              <a:rPr lang="en-US" dirty="0"/>
              <a:t>: </a:t>
            </a:r>
            <a:r>
              <a:rPr lang="el-GR" dirty="0"/>
              <a:t>αυτό που γνωρίζει το άτομο για τη γνώση του</a:t>
            </a:r>
          </a:p>
          <a:p>
            <a:pPr lvl="1"/>
            <a:r>
              <a:rPr lang="el-GR" dirty="0"/>
              <a:t>Ρυθμιστική Λειτουργία</a:t>
            </a:r>
            <a:r>
              <a:rPr lang="en-US" dirty="0"/>
              <a:t>:</a:t>
            </a:r>
            <a:r>
              <a:rPr lang="el-GR" dirty="0"/>
              <a:t> χρήση αυτής της γνώσης για έλεγχο δραστηριοτήτων</a:t>
            </a:r>
          </a:p>
        </p:txBody>
      </p:sp>
    </p:spTree>
    <p:extLst>
      <p:ext uri="{BB962C8B-B14F-4D97-AF65-F5344CB8AC3E}">
        <p14:creationId xmlns:p14="http://schemas.microsoft.com/office/powerpoint/2010/main" val="3443914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Μπορούμε να υποστηρίξουμε τις </a:t>
            </a:r>
            <a:r>
              <a:rPr lang="el-GR" sz="3200" dirty="0" err="1">
                <a:solidFill>
                  <a:srgbClr val="00B050"/>
                </a:solidFill>
              </a:rPr>
              <a:t>μεταγνωστικής</a:t>
            </a:r>
            <a:r>
              <a:rPr lang="el-GR" sz="3200" dirty="0">
                <a:solidFill>
                  <a:srgbClr val="00B050"/>
                </a:solidFill>
              </a:rPr>
              <a:t> φύσης πρακτικές </a:t>
            </a:r>
            <a:r>
              <a:rPr lang="el-GR" sz="3200" dirty="0"/>
              <a:t>των μαθητών;</a:t>
            </a:r>
          </a:p>
        </p:txBody>
      </p:sp>
      <p:sp>
        <p:nvSpPr>
          <p:cNvPr id="3" name="Θέση περιεχομένου 2"/>
          <p:cNvSpPr>
            <a:spLocks noGrp="1"/>
          </p:cNvSpPr>
          <p:nvPr>
            <p:ph idx="1"/>
          </p:nvPr>
        </p:nvSpPr>
        <p:spPr>
          <a:xfrm>
            <a:off x="304800" y="1600200"/>
            <a:ext cx="8686800" cy="4525963"/>
          </a:xfrm>
        </p:spPr>
        <p:txBody>
          <a:bodyPr/>
          <a:lstStyle/>
          <a:p>
            <a:r>
              <a:rPr lang="el-GR" dirty="0"/>
              <a:t>Υπάρχουν προβλήματα που έχουν στόχο να υποστηρίξουν τους μαθητές στην ανάπτυξη γνωστικής φύσης στρατηγικών και προβλήματα που έχουν στόχο να υποστηρίξουν τους μαθητές στην ανάπτυξη </a:t>
            </a:r>
            <a:r>
              <a:rPr lang="el-GR" dirty="0" err="1"/>
              <a:t>μεταγνωστικής</a:t>
            </a:r>
            <a:r>
              <a:rPr lang="el-GR" dirty="0"/>
              <a:t> φύσης στρατηγικών.</a:t>
            </a:r>
          </a:p>
          <a:p>
            <a:pPr lvl="1"/>
            <a:r>
              <a:rPr lang="el-GR" dirty="0"/>
              <a:t>Δείτε τα παραδείγματα.</a:t>
            </a:r>
          </a:p>
        </p:txBody>
      </p:sp>
    </p:spTree>
    <p:extLst>
      <p:ext uri="{BB962C8B-B14F-4D97-AF65-F5344CB8AC3E}">
        <p14:creationId xmlns:p14="http://schemas.microsoft.com/office/powerpoint/2010/main" val="2341576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7030A0"/>
                </a:solidFill>
              </a:rPr>
              <a:t>Πεποιθήσεις/στάσεις</a:t>
            </a:r>
          </a:p>
        </p:txBody>
      </p:sp>
      <p:sp>
        <p:nvSpPr>
          <p:cNvPr id="3" name="Θέση περιεχομένου 2"/>
          <p:cNvSpPr>
            <a:spLocks noGrp="1"/>
          </p:cNvSpPr>
          <p:nvPr>
            <p:ph idx="1"/>
          </p:nvPr>
        </p:nvSpPr>
        <p:spPr>
          <a:xfrm>
            <a:off x="457200" y="1676400"/>
            <a:ext cx="8229600" cy="4525963"/>
          </a:xfrm>
        </p:spPr>
        <p:txBody>
          <a:bodyPr>
            <a:normAutofit lnSpcReduction="10000"/>
          </a:bodyPr>
          <a:lstStyle/>
          <a:p>
            <a:r>
              <a:rPr lang="el-GR" dirty="0"/>
              <a:t>Οι </a:t>
            </a:r>
            <a:r>
              <a:rPr lang="el-GR" u="sng" dirty="0"/>
              <a:t>πεποιθήσεις </a:t>
            </a:r>
            <a:r>
              <a:rPr lang="el-GR" dirty="0"/>
              <a:t>είναι αναμφισβήτητες προσωπικές αλήθειες που τις έχει ο κάθε άνθρωπος και προέρχονται από την εμπειρία ή τη φαντασία με ισχυρό συναισθηματικό και αξιολογικό χαρακτήρα.</a:t>
            </a:r>
          </a:p>
          <a:p>
            <a:r>
              <a:rPr lang="el-GR" dirty="0"/>
              <a:t>Οι πεποιθήσεις για τα μαθηματικά είναι οι συνειδητές ή/και ασυνείδητες πεποιθήσεις , έννοιες, σημασίες, κανόνες, νοερές εικόνες, και </a:t>
            </a:r>
            <a:r>
              <a:rPr lang="el-GR" dirty="0" err="1"/>
              <a:t>προτίμησεις</a:t>
            </a:r>
            <a:r>
              <a:rPr lang="el-GR" dirty="0"/>
              <a:t> σχετικά με τα μαθηματικά</a:t>
            </a:r>
          </a:p>
        </p:txBody>
      </p:sp>
    </p:spTree>
    <p:extLst>
      <p:ext uri="{BB962C8B-B14F-4D97-AF65-F5344CB8AC3E}">
        <p14:creationId xmlns:p14="http://schemas.microsoft.com/office/powerpoint/2010/main" val="1737535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 ρόλος </a:t>
            </a:r>
            <a:r>
              <a:rPr lang="el-GR" dirty="0">
                <a:solidFill>
                  <a:srgbClr val="7030A0"/>
                </a:solidFill>
              </a:rPr>
              <a:t>των πεποιθήσεων</a:t>
            </a:r>
            <a:r>
              <a:rPr lang="en-US" dirty="0">
                <a:solidFill>
                  <a:srgbClr val="7030A0"/>
                </a:solidFill>
              </a:rPr>
              <a:t> </a:t>
            </a:r>
            <a:r>
              <a:rPr lang="el-GR" dirty="0"/>
              <a:t>στην διαδικασία επίλυσης προβλήματος</a:t>
            </a:r>
          </a:p>
        </p:txBody>
      </p:sp>
      <p:sp>
        <p:nvSpPr>
          <p:cNvPr id="3" name="2 - Θέση περιεχομένου"/>
          <p:cNvSpPr>
            <a:spLocks noGrp="1"/>
          </p:cNvSpPr>
          <p:nvPr>
            <p:ph idx="1"/>
          </p:nvPr>
        </p:nvSpPr>
        <p:spPr>
          <a:xfrm>
            <a:off x="457200" y="1600200"/>
            <a:ext cx="8305800" cy="4525963"/>
          </a:xfrm>
        </p:spPr>
        <p:txBody>
          <a:bodyPr>
            <a:normAutofit fontScale="92500" lnSpcReduction="20000"/>
          </a:bodyPr>
          <a:lstStyle/>
          <a:p>
            <a:r>
              <a:rPr lang="el-GR" dirty="0"/>
              <a:t>Σύμφωνα με τον </a:t>
            </a:r>
            <a:r>
              <a:rPr lang="en-US" dirty="0"/>
              <a:t>Schoenfeld</a:t>
            </a:r>
            <a:r>
              <a:rPr lang="el-GR" dirty="0"/>
              <a:t> (1985, 1992) οι πεποιθήσεις των μαθητών για τα μαθηματικά μπορεί να επηρεάσουν τον τρόπο που θα εμπλακούν στη διαδικασία επίλυσης προβλημάτων διότι μπορούν να καθορίσουν </a:t>
            </a:r>
          </a:p>
          <a:p>
            <a:pPr lvl="1"/>
            <a:r>
              <a:rPr lang="el-GR" dirty="0"/>
              <a:t>πώς κάποιος επιλέγει να προσεγγίσει ένα πρόβλημα;</a:t>
            </a:r>
          </a:p>
          <a:p>
            <a:pPr lvl="1"/>
            <a:r>
              <a:rPr lang="el-GR" dirty="0"/>
              <a:t>ποιες τεχνικές θα χρησιμοποιήσει;</a:t>
            </a:r>
          </a:p>
          <a:p>
            <a:pPr lvl="1"/>
            <a:r>
              <a:rPr lang="el-GR" dirty="0"/>
              <a:t> ποιες τεχνικές θα αποφύγει; </a:t>
            </a:r>
          </a:p>
          <a:p>
            <a:pPr lvl="1"/>
            <a:r>
              <a:rPr lang="el-GR" dirty="0"/>
              <a:t>Πόσο χρόνο θα διαθέσει;</a:t>
            </a:r>
          </a:p>
          <a:p>
            <a:pPr lvl="1"/>
            <a:r>
              <a:rPr lang="el-GR" dirty="0"/>
              <a:t>πόσο πολύ ή πόση λίγη προσπάθεια θα καταβάλει;</a:t>
            </a:r>
          </a:p>
          <a:p>
            <a:pPr marL="457200" lvl="1" indent="0">
              <a:buNone/>
            </a:pPr>
            <a:r>
              <a:rPr lang="el-GR" dirty="0"/>
              <a:t>Κλπ.</a:t>
            </a:r>
          </a:p>
          <a:p>
            <a:endParaRPr lang="el-GR" dirty="0"/>
          </a:p>
        </p:txBody>
      </p:sp>
    </p:spTree>
    <p:extLst>
      <p:ext uri="{BB962C8B-B14F-4D97-AF65-F5344CB8AC3E}">
        <p14:creationId xmlns:p14="http://schemas.microsoft.com/office/powerpoint/2010/main" val="2196950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4158</TotalTime>
  <Words>2184</Words>
  <Application>Microsoft Office PowerPoint</Application>
  <PresentationFormat>Προβολή στην οθόνη (4:3)</PresentationFormat>
  <Paragraphs>127</Paragraphs>
  <Slides>22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22</vt:i4>
      </vt:variant>
    </vt:vector>
  </HeadingPairs>
  <TitlesOfParts>
    <vt:vector size="25" baseType="lpstr">
      <vt:lpstr>Arial</vt:lpstr>
      <vt:lpstr>Calibri</vt:lpstr>
      <vt:lpstr>Office Theme</vt:lpstr>
      <vt:lpstr> </vt:lpstr>
      <vt:lpstr>Παρουσίαση του PowerPoint</vt:lpstr>
      <vt:lpstr>Διαστάσεις  στην ΕΠ</vt:lpstr>
      <vt:lpstr>Η καινοτομία στο θεωρητικό μοντέλο του Schoenfeld (1985) για την ΕΠ</vt:lpstr>
      <vt:lpstr>Η εστίαση σε μεταγνωστικής φύσης διαδικασίες</vt:lpstr>
      <vt:lpstr>Μεταγνωστική Ενημερότητα</vt:lpstr>
      <vt:lpstr>Μπορούμε να υποστηρίξουμε τις μεταγνωστικής φύσης πρακτικές των μαθητών;</vt:lpstr>
      <vt:lpstr>Πεποιθήσεις/στάσεις</vt:lpstr>
      <vt:lpstr>Ο ρόλος των πεποιθήσεων στην διαδικασία επίλυσης προβλήματος</vt:lpstr>
      <vt:lpstr>ΑΝΑΣΤΟΧΑΣΜΟΣ ΕΚΠΑΙΔΕΥΤΙΚΟΥ </vt:lpstr>
      <vt:lpstr>Θετικές και αρνητικές στάσεις μαθητών σε σχέση με την ΕΠ</vt:lpstr>
      <vt:lpstr>Παρουσίαση του PowerPoint</vt:lpstr>
      <vt:lpstr>Παράγοντες που επηρεάζουν τη διαδικασία ΕΠ</vt:lpstr>
      <vt:lpstr>Τι είναι οι επιστημολογικές πεποιθήσεις;</vt:lpstr>
      <vt:lpstr>Ο ρόλος των επιστημολογικών πεποιθήσεων των εκπαιδευτικών σε δραστηριότητες ΕΠ</vt:lpstr>
      <vt:lpstr>Διαστάσεις επιστημολογικών πεποιθήσεων εκπαιδευτικών </vt:lpstr>
      <vt:lpstr>Μη διδακτικά επωφελείς επιστημολογικές πεποιθήσεις εκπαιδευτικών κατά την ΕΠ  </vt:lpstr>
      <vt:lpstr>Παρουσίαση του PowerPoint</vt:lpstr>
      <vt:lpstr>Παρουσίαση του PowerPoint</vt:lpstr>
      <vt:lpstr>Παρουσίαση του PowerPoint</vt:lpstr>
      <vt:lpstr>1η Εργασία στην τάξη_Διαστάσεις επίλυσης προβλήματος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547</cp:revision>
  <dcterms:created xsi:type="dcterms:W3CDTF">2016-12-02T10:45:38Z</dcterms:created>
  <dcterms:modified xsi:type="dcterms:W3CDTF">2025-10-08T19:12:30Z</dcterms:modified>
</cp:coreProperties>
</file>