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18" r:id="rId2"/>
    <p:sldId id="430" r:id="rId3"/>
    <p:sldId id="431" r:id="rId4"/>
    <p:sldId id="432" r:id="rId5"/>
    <p:sldId id="433" r:id="rId6"/>
  </p:sldIdLst>
  <p:sldSz cx="9144000" cy="5143500" type="screen16x9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886">
          <p15:clr>
            <a:srgbClr val="A4A3A4"/>
          </p15:clr>
        </p15:guide>
        <p15:guide id="3" orient="horz" pos="16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9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  <p:cmAuthor id="2" name="Katja Maass" initials="KM" lastIdx="1" clrIdx="1">
    <p:extLst>
      <p:ext uri="{19B8F6BF-5375-455C-9EA6-DF929625EA0E}">
        <p15:presenceInfo xmlns:p15="http://schemas.microsoft.com/office/powerpoint/2012/main" userId="Katja Maas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C6A"/>
    <a:srgbClr val="CC023B"/>
    <a:srgbClr val="FF00FF"/>
    <a:srgbClr val="001470"/>
    <a:srgbClr val="4C5F7E"/>
    <a:srgbClr val="C1D260"/>
    <a:srgbClr val="A0B051"/>
    <a:srgbClr val="002369"/>
    <a:srgbClr val="BE002D"/>
    <a:srgbClr val="B4CB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47" autoAdjust="0"/>
    <p:restoredTop sz="90921" autoAdjust="0"/>
  </p:normalViewPr>
  <p:slideViewPr>
    <p:cSldViewPr snapToGrid="0" snapToObjects="1" showGuides="1">
      <p:cViewPr varScale="1">
        <p:scale>
          <a:sx n="87" d="100"/>
          <a:sy n="87" d="100"/>
        </p:scale>
        <p:origin x="1188" y="84"/>
      </p:cViewPr>
      <p:guideLst>
        <p:guide orient="horz" pos="2205"/>
        <p:guide pos="2886"/>
        <p:guide orient="horz" pos="16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2" d="100"/>
          <a:sy n="52" d="100"/>
        </p:scale>
        <p:origin x="-2716" y="-80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12E3-6E8D-B74B-A314-4616D5A79846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87FC96-1CB5-7641-9934-75B343D8395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0392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85981-0A6E-DC4F-9DC9-F24078E0FA09}" type="datetimeFigureOut">
              <a:rPr lang="de-DE" smtClean="0"/>
              <a:t>01.10.2023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3ABD4E-16D0-5348-910F-B34FEBD0AA0B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0470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85800" y="1597819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36600" y="2756060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2286764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Main Sections Title and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701875" y="417201"/>
            <a:ext cx="7772400" cy="1102519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4C5F7E"/>
                </a:solidFill>
              </a:defRPr>
            </a:lvl1pPr>
          </a:lstStyle>
          <a:p>
            <a:r>
              <a:rPr lang="en-AU" noProof="0" dirty="0"/>
              <a:t>MASTERTITELFORMAT BEARBEITEN</a:t>
            </a:r>
          </a:p>
        </p:txBody>
      </p:sp>
      <p:sp>
        <p:nvSpPr>
          <p:cNvPr id="5" name="Rechteck 10"/>
          <p:cNvSpPr/>
          <p:nvPr userDrawn="1"/>
        </p:nvSpPr>
        <p:spPr>
          <a:xfrm flipV="1">
            <a:off x="725025" y="1688296"/>
            <a:ext cx="768708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1909822"/>
            <a:ext cx="6400800" cy="2319278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rgbClr val="A0B05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noProof="0" dirty="0"/>
              <a:t>Master-</a:t>
            </a:r>
            <a:r>
              <a:rPr lang="en-AU" noProof="0" dirty="0" err="1"/>
              <a:t>Untertitelformat</a:t>
            </a:r>
            <a:r>
              <a:rPr lang="en-AU" noProof="0" dirty="0"/>
              <a:t> </a:t>
            </a:r>
            <a:r>
              <a:rPr lang="en-AU" noProof="0" dirty="0" err="1"/>
              <a:t>bearbeiten</a:t>
            </a:r>
            <a:endParaRPr lang="en-AU" noProof="0" dirty="0"/>
          </a:p>
        </p:txBody>
      </p:sp>
    </p:spTree>
    <p:extLst>
      <p:ext uri="{BB962C8B-B14F-4D97-AF65-F5344CB8AC3E}">
        <p14:creationId xmlns:p14="http://schemas.microsoft.com/office/powerpoint/2010/main" val="3438365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+mn-lt"/>
                <a:ea typeface="Avenir Book" charset="0"/>
                <a:cs typeface="Avenir Book" charset="0"/>
              </a:defRPr>
            </a:lvl1pPr>
            <a:lvl2pPr>
              <a:defRPr>
                <a:latin typeface="+mn-lt"/>
                <a:ea typeface="Avenir Book" charset="0"/>
                <a:cs typeface="Avenir Book" charset="0"/>
              </a:defRPr>
            </a:lvl2pPr>
            <a:lvl3pPr>
              <a:defRPr>
                <a:latin typeface="+mn-lt"/>
                <a:ea typeface="Avenir Book" charset="0"/>
                <a:cs typeface="Avenir Book" charset="0"/>
              </a:defRPr>
            </a:lvl3pPr>
            <a:lvl4pPr>
              <a:defRPr>
                <a:latin typeface="+mn-lt"/>
                <a:ea typeface="Avenir Book" charset="0"/>
                <a:cs typeface="Avenir Book" charset="0"/>
              </a:defRPr>
            </a:lvl4pPr>
            <a:lvl5pPr>
              <a:defRPr>
                <a:latin typeface="+mn-lt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>
          <a:xfrm>
            <a:off x="5772151" y="58851"/>
            <a:ext cx="2647951" cy="273844"/>
          </a:xfrm>
        </p:spPr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7138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and Text without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Title Main Sections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just">
              <a:buNone/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 marL="9144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 marL="13716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 marL="1828800" indent="0">
              <a:buNone/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77482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/Examples &amp; Text with li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600004"/>
            <a:ext cx="8229600" cy="485846"/>
          </a:xfrm>
        </p:spPr>
        <p:txBody>
          <a:bodyPr>
            <a:normAutofit/>
          </a:bodyPr>
          <a:lstStyle>
            <a:lvl1pPr algn="just">
              <a:defRPr sz="2800" b="1" baseline="0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noProof="0" dirty="0"/>
              <a:t>Activity/Example number: Title of  Activity/Example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57200" y="1285879"/>
            <a:ext cx="8229600" cy="3268263"/>
          </a:xfrm>
        </p:spPr>
        <p:txBody>
          <a:bodyPr/>
          <a:lstStyle>
            <a:lvl1pPr>
              <a:defRPr>
                <a:latin typeface="Avenir Book" charset="0"/>
                <a:ea typeface="Avenir Book" charset="0"/>
                <a:cs typeface="Avenir Book" charset="0"/>
              </a:defRPr>
            </a:lvl1pPr>
            <a:lvl2pPr>
              <a:defRPr>
                <a:latin typeface="Avenir Book" charset="0"/>
                <a:ea typeface="Avenir Book" charset="0"/>
                <a:cs typeface="Avenir Book" charset="0"/>
              </a:defRPr>
            </a:lvl2pPr>
            <a:lvl3pPr>
              <a:defRPr>
                <a:latin typeface="Avenir Book" charset="0"/>
                <a:ea typeface="Avenir Book" charset="0"/>
                <a:cs typeface="Avenir Book" charset="0"/>
              </a:defRPr>
            </a:lvl3pPr>
            <a:lvl4pPr>
              <a:defRPr>
                <a:latin typeface="Avenir Book" charset="0"/>
                <a:ea typeface="Avenir Book" charset="0"/>
                <a:cs typeface="Avenir Book" charset="0"/>
              </a:defRPr>
            </a:lvl4pPr>
            <a:lvl5pPr>
              <a:defRPr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r>
              <a:rPr lang="en-US" noProof="0" dirty="0"/>
              <a:t> with li</a:t>
            </a:r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18" name="Marcador de pie de página 1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9" name="Marcador de número de diapositiva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284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1" name="Marcador de pie de página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2" name="Marcador de número de diapositiva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0107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8908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2" name="Marcador de pie de página 1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3" name="Marcador de número de diapositiva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9228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563578"/>
            <a:ext cx="3008313" cy="871538"/>
          </a:xfrm>
        </p:spPr>
        <p:txBody>
          <a:bodyPr anchor="b">
            <a:normAutofit/>
          </a:bodyPr>
          <a:lstStyle>
            <a:lvl1pPr algn="l">
              <a:defRPr sz="16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563579"/>
            <a:ext cx="5111750" cy="4031044"/>
          </a:xfr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514192"/>
            <a:ext cx="3008313" cy="3080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794812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33932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Marcador de pie de página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">
                <a:solidFill>
                  <a:srgbClr val="CC023B"/>
                </a:solidFill>
              </a:rPr>
              <a:t>INTRODUCTION TO CULTURE AND DIVERSITY</a:t>
            </a:r>
            <a:endParaRPr lang="es-ES_tradnl" dirty="0">
              <a:solidFill>
                <a:srgbClr val="CC023B"/>
              </a:solidFill>
            </a:endParaRPr>
          </a:p>
        </p:txBody>
      </p:sp>
      <p:sp>
        <p:nvSpPr>
          <p:cNvPr id="11" name="Marcador de número de diapositiva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84355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ICSE_fond.jpg"/>
          <p:cNvPicPr>
            <a:picLocks noChangeAspect="1"/>
          </p:cNvPicPr>
          <p:nvPr userDrawn="1"/>
        </p:nvPicPr>
        <p:blipFill rotWithShape="1">
          <a:blip r:embed="rId11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8" b="10531"/>
          <a:stretch/>
        </p:blipFill>
        <p:spPr>
          <a:xfrm>
            <a:off x="-1" y="1063228"/>
            <a:ext cx="5140767" cy="4080272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 err="1"/>
              <a:t>Mastertitelformat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7518404" y="4565905"/>
            <a:ext cx="1095375" cy="475202"/>
          </a:xfrm>
          <a:prstGeom prst="rect">
            <a:avLst/>
          </a:prstGeom>
        </p:spPr>
      </p:pic>
      <p:sp>
        <p:nvSpPr>
          <p:cNvPr id="9" name="Rechteck 8"/>
          <p:cNvSpPr/>
          <p:nvPr userDrawn="1"/>
        </p:nvSpPr>
        <p:spPr>
          <a:xfrm>
            <a:off x="454466" y="5006818"/>
            <a:ext cx="5040000" cy="34289"/>
          </a:xfrm>
          <a:prstGeom prst="rect">
            <a:avLst/>
          </a:prstGeom>
          <a:solidFill>
            <a:srgbClr val="B4CB4D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5526000" y="5006818"/>
            <a:ext cx="1908000" cy="34289"/>
          </a:xfrm>
          <a:prstGeom prst="rect">
            <a:avLst/>
          </a:prstGeom>
          <a:solidFill>
            <a:srgbClr val="00236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effectLst/>
            </a:endParaRPr>
          </a:p>
        </p:txBody>
      </p:sp>
      <p:sp>
        <p:nvSpPr>
          <p:cNvPr id="23" name="Marcador de número de diapositiva 22"/>
          <p:cNvSpPr>
            <a:spLocks noGrp="1"/>
          </p:cNvSpPr>
          <p:nvPr>
            <p:ph type="sldNum" sz="quarter" idx="4"/>
          </p:nvPr>
        </p:nvSpPr>
        <p:spPr>
          <a:xfrm>
            <a:off x="8104785" y="41488"/>
            <a:ext cx="58861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rgbClr val="4C5F7E"/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s-ES_tradnl" sz="1200" dirty="0"/>
              <a:t>|  </a:t>
            </a:r>
            <a:fld id="{9DD0088F-7E4A-9C4B-9ED2-72FAF1293163}" type="slidenum">
              <a:rPr lang="es-ES_tradnl" smtClean="0"/>
              <a:pPr/>
              <a:t>‹#›</a:t>
            </a:fld>
            <a:endParaRPr lang="es-ES_tradnl" dirty="0"/>
          </a:p>
        </p:txBody>
      </p:sp>
      <p:sp>
        <p:nvSpPr>
          <p:cNvPr id="24" name="Marcador de pie de página 23"/>
          <p:cNvSpPr>
            <a:spLocks noGrp="1"/>
          </p:cNvSpPr>
          <p:nvPr>
            <p:ph type="ftr" sz="quarter" idx="3"/>
          </p:nvPr>
        </p:nvSpPr>
        <p:spPr>
          <a:xfrm>
            <a:off x="5772151" y="41489"/>
            <a:ext cx="264795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1">
                <a:solidFill>
                  <a:schemeClr val="tx1">
                    <a:tint val="75000"/>
                  </a:schemeClr>
                </a:solidFill>
                <a:latin typeface="Avenir Book" charset="0"/>
                <a:ea typeface="Avenir Book" charset="0"/>
                <a:cs typeface="Avenir Book" charset="0"/>
              </a:defRPr>
            </a:lvl1pPr>
          </a:lstStyle>
          <a:p>
            <a:r>
              <a:rPr lang="en-US" dirty="0">
                <a:solidFill>
                  <a:srgbClr val="CC023B"/>
                </a:solidFill>
              </a:rPr>
              <a:t>Title</a:t>
            </a:r>
          </a:p>
        </p:txBody>
      </p:sp>
      <p:pic>
        <p:nvPicPr>
          <p:cNvPr id="29" name="Bild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00" y="4780776"/>
            <a:ext cx="1807900" cy="145427"/>
          </a:xfrm>
          <a:prstGeom prst="rect">
            <a:avLst/>
          </a:prstGeom>
        </p:spPr>
      </p:pic>
      <p:pic>
        <p:nvPicPr>
          <p:cNvPr id="1026" name="Picture 2" descr="Y:\Gruppen\ICSE\____ICSE\_Corporate Design_(Werbe)Materialien_Vorlagen\Corporate Design_VORLAGEN_Infos\Logos_ICSE und Projekte\ENSITE\ICSE-ENSITE_Logo_noSub.pn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467" y="4651219"/>
            <a:ext cx="1008573" cy="43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1651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8" r:id="rId3"/>
    <p:sldLayoutId id="2147483650" r:id="rId4"/>
    <p:sldLayoutId id="2147483661" r:id="rId5"/>
    <p:sldLayoutId id="2147483652" r:id="rId6"/>
    <p:sldLayoutId id="2147483653" r:id="rId7"/>
    <p:sldLayoutId id="2147483656" r:id="rId8"/>
    <p:sldLayoutId id="2147483657" r:id="rId9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rgbClr val="4C5F7E"/>
          </a:solidFill>
          <a:latin typeface="Avenir Book" charset="0"/>
          <a:ea typeface="Avenir Book" charset="0"/>
          <a:cs typeface="Avenir Book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BE002D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B4CB4D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1470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3pPr>
      <a:lvl4pPr marL="1600200" indent="-228600" algn="l" defTabSz="457200" rtl="0" eaLnBrk="1" latinLnBrk="0" hangingPunct="1">
        <a:spcBef>
          <a:spcPct val="20000"/>
        </a:spcBef>
        <a:buSzPct val="75000"/>
        <a:buFont typeface="Wingdings" charset="2"/>
        <a:buChar char="§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4pPr>
      <a:lvl5pPr marL="2057400" indent="-228600" algn="l" defTabSz="457200" rtl="0" eaLnBrk="1" latinLnBrk="0" hangingPunct="1">
        <a:spcBef>
          <a:spcPct val="20000"/>
        </a:spcBef>
        <a:buSzPct val="80000"/>
        <a:buFont typeface="Lucida Grande"/>
        <a:buChar char="-"/>
        <a:defRPr sz="2000" kern="1200">
          <a:solidFill>
            <a:schemeClr val="tx1"/>
          </a:solidFill>
          <a:latin typeface="+mn-lt"/>
          <a:ea typeface="Avenir Book" charset="0"/>
          <a:cs typeface="Avenir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l.wikipedia.org/wiki/%CE%9B%CE%AC%CF%81%CE%B9%CF%83%CE%B1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photodentro.edu.gr/lor/r/8521/10918?locale=e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77621" y="382080"/>
            <a:ext cx="7772400" cy="217824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sz="3600" dirty="0">
                <a:solidFill>
                  <a:srgbClr val="002369"/>
                </a:solidFill>
              </a:rPr>
              <a:t>Περιβαλλοντικά </a:t>
            </a:r>
            <a:r>
              <a:rPr lang="el-GR" sz="3600" dirty="0" err="1">
                <a:solidFill>
                  <a:srgbClr val="002369"/>
                </a:solidFill>
              </a:rPr>
              <a:t>κοινωνικο</a:t>
            </a:r>
            <a:r>
              <a:rPr lang="el-GR" sz="3600" dirty="0">
                <a:solidFill>
                  <a:srgbClr val="002369"/>
                </a:solidFill>
              </a:rPr>
              <a:t>-επιστημονικής φύσης θέματα (</a:t>
            </a:r>
            <a:r>
              <a:rPr lang="en-US" sz="3600" dirty="0">
                <a:solidFill>
                  <a:srgbClr val="002369"/>
                </a:solidFill>
              </a:rPr>
              <a:t>EnvSSIs)</a:t>
            </a:r>
            <a:r>
              <a:rPr lang="el-GR" sz="3600" dirty="0">
                <a:solidFill>
                  <a:srgbClr val="002369"/>
                </a:solidFill>
              </a:rPr>
              <a:t> στη διδασκαλία των Μαθηματικών</a:t>
            </a:r>
            <a:endParaRPr lang="en-US" sz="3400" b="0" cap="all" dirty="0">
              <a:latin typeface="Avenir Book"/>
            </a:endParaRPr>
          </a:p>
        </p:txBody>
      </p:sp>
      <p:sp>
        <p:nvSpPr>
          <p:cNvPr id="5" name="Υπότιτλος 4">
            <a:extLst>
              <a:ext uri="{FF2B5EF4-FFF2-40B4-BE49-F238E27FC236}">
                <a16:creationId xmlns:a16="http://schemas.microsoft.com/office/drawing/2014/main" id="{78C4893A-E3D9-4456-44D2-A70584AC83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032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BAABB8B-EB83-4DFE-9C2D-20E0D0D4C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7288"/>
            <a:ext cx="8229600" cy="101286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H  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ιστορία της λίμνης Κάρλας</a:t>
            </a:r>
            <a:endParaRPr lang="el-GR" dirty="0">
              <a:solidFill>
                <a:srgbClr val="7030A0"/>
              </a:solidFill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F423C81-32D2-4344-8528-AA7586A4CC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λίμνη Κάρλα βρίσκεται νοτιοανατολικά της </a:t>
            </a:r>
            <a:r>
              <a:rPr lang="el-GR" sz="1800" u="sng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 tooltip="Λάρισα"/>
              </a:rPr>
              <a:t>Λάρισας</a:t>
            </a: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κοντά στις βόρειες πλαγιές του Πήλιου στο νομό Λαρίσης. </a:t>
            </a:r>
            <a:endParaRPr lang="el-GR" sz="1800" dirty="0">
              <a:solidFill>
                <a:srgbClr val="20212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Ήταν γνωστή κατά την αρχαιότητα (2.500 π.Χ.) με το όνομα </a:t>
            </a:r>
            <a:r>
              <a:rPr lang="el-GR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Βοιβηίς</a:t>
            </a: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Στα μεσαιωνικά χρόνια η λίμνη άλλαξε όνομα και από </a:t>
            </a:r>
            <a:r>
              <a:rPr lang="el-GR" sz="18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Βοιβηίς</a:t>
            </a: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έγινε Κάρλα.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λίμνη είχε μέγεθος έως και 180- 195 χιλιάδες στρέμματα και το βάθος της έφτανε τα 4-6 μ.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3130B236-20AC-4B9C-BCEF-813517369C3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2</a:t>
            </a:fld>
            <a:endParaRPr lang="es-ES_tradnl" dirty="0"/>
          </a:p>
        </p:txBody>
      </p:sp>
      <p:pic>
        <p:nvPicPr>
          <p:cNvPr id="15" name="Θέση περιεχομένου 14" descr="Η αποξήρανση &amp; η αναγέννηση λίμνης -Μοναδικές φωτογραφίες στο Μουσείο Πλινθοκεραμοποιίας Βόλου  | iefimerida.gr 0">
            <a:extLst>
              <a:ext uri="{FF2B5EF4-FFF2-40B4-BE49-F238E27FC236}">
                <a16:creationId xmlns:a16="http://schemas.microsoft.com/office/drawing/2014/main" id="{ABCCE556-3970-4401-9FEF-7D136D5AC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187" y="976221"/>
            <a:ext cx="2084725" cy="1681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Εικόνα 15" descr="Η λίμνη Κάρλα όπως ήταν το 1963. Φωτογραφία: Τάκης Τλούπας">
            <a:extLst>
              <a:ext uri="{FF2B5EF4-FFF2-40B4-BE49-F238E27FC236}">
                <a16:creationId xmlns:a16="http://schemas.microsoft.com/office/drawing/2014/main" id="{4CF640EB-333B-404C-AB53-10226E2A0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612" y="2801078"/>
            <a:ext cx="2152974" cy="15094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893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16477A3-E0CC-40C9-8444-5CF738C97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539827"/>
            <a:ext cx="4335137" cy="4054796"/>
          </a:xfrm>
        </p:spPr>
        <p:txBody>
          <a:bodyPr>
            <a:normAutofit fontScale="85000" lnSpcReduction="10000"/>
          </a:bodyPr>
          <a:lstStyle/>
          <a:p>
            <a:r>
              <a:rPr lang="el-GR" sz="21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αποξήρανση της λίμνης:</a:t>
            </a:r>
            <a:r>
              <a:rPr lang="el-GR" sz="21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1959 ανατέθηκε μελέτη από το υπουργείο Γεωργίας για την αξιοποίηση της πεδιάδας της Κάρλας. </a:t>
            </a:r>
            <a:r>
              <a:rPr lang="el-GR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σχέδιο υπολόγιζε να αποδοθούν 80.000 στρέμματα καλλιεργήσιμης γης στους αγρότες της Θεσσαλίας. </a:t>
            </a:r>
          </a:p>
          <a:p>
            <a:pPr lvl="1"/>
            <a:r>
              <a:rPr lang="el-GR" sz="1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Το κομμάτι της λίμνης (ταμιευτήρας 64.700 </a:t>
            </a:r>
            <a:r>
              <a:rPr lang="el-GR" sz="14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στρεμ</a:t>
            </a:r>
            <a:r>
              <a:rPr lang="el-GR" sz="14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που θα απέμενε θα χρησιμοποιούνταν για άρδευση με αρδευτικά κανάλια και θα τροφοδοτούνταν με νερά του Πηνειού. </a:t>
            </a:r>
          </a:p>
          <a:p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Παρόλα αυτά, κάτω από το βάρος της οικονομικής πίεσης, υπήρξε η πρόταση της πλήρους αποξήρανσης της λίμνης και η απόδοση όλης της έκτασης στον φτωχό αγροτικό πληθυσμό σε μία εποχή που η ελληνική γεωργία πραγματοποιούσε τα πρώτα βήματά της προς την εκβιομηχάνιση αλλά και την αντιμετώπιση του ευρωπαϊκού ανταγωνισμού. </a:t>
            </a:r>
            <a:endParaRPr lang="el-GR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B5F381B6-CF8C-48E4-9232-25163C6AB4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3</a:t>
            </a:fld>
            <a:endParaRPr lang="es-ES_tradnl" dirty="0"/>
          </a:p>
        </p:txBody>
      </p:sp>
      <p:pic>
        <p:nvPicPr>
          <p:cNvPr id="7" name="Θέση περιεχομένου 6" descr="Η αποξήρανση &amp; η αναγέννηση λίμνης -Μοναδικές φωτογραφίες στο Μουσείο Πλινθοκεραμοποιίας Βόλου  | iefimerida.gr 3">
            <a:extLst>
              <a:ext uri="{FF2B5EF4-FFF2-40B4-BE49-F238E27FC236}">
                <a16:creationId xmlns:a16="http://schemas.microsoft.com/office/drawing/2014/main" id="{1F604F5E-CFCA-42AA-A00E-BDEBF6FCFF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46" y="749147"/>
            <a:ext cx="3669296" cy="24461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8602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DD977041-6BE0-4097-B056-982A4BABAC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572877"/>
            <a:ext cx="4038600" cy="4021746"/>
          </a:xfrm>
        </p:spPr>
        <p:txBody>
          <a:bodyPr/>
          <a:lstStyle/>
          <a:p>
            <a:r>
              <a:rPr lang="el-GR" sz="2000" b="1" i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ανασύσταση της λίμνης</a:t>
            </a:r>
            <a:r>
              <a:rPr lang="el-GR" sz="20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Δεκέμβριο του 2010 άρχισε η άντληση νερού από τον ποταμό </a:t>
            </a:r>
            <a:r>
              <a:rPr lang="el-G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Πηνειό,</a:t>
            </a:r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ενώ όταν τέθηκαν σε πλήρη λειτουργία τα πέντε αντλιοστάσια του Πηνειού τροφοδοτούσαν τη λίμνη με 14 κυβικά μέτρα νερού το δευτερόλεπτο. </a:t>
            </a:r>
          </a:p>
          <a:p>
            <a:r>
              <a:rPr lang="el-GR" sz="18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Η αναδημιουργία της λίμνης «εγκαινιάσθηκε» τον Οκτώβριο του 2018 και αποτελεί το </a:t>
            </a:r>
            <a:r>
              <a:rPr lang="el-GR" sz="18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μεγαλύτερο περιβαλλοντικό έργο της Ευρωπαϊκής ένωσης.</a:t>
            </a:r>
            <a:endParaRPr lang="el-GR" sz="18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E4C1857-544A-4EB7-9EE5-A2EF695FB71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4</a:t>
            </a:fld>
            <a:endParaRPr lang="es-ES_tradnl" dirty="0"/>
          </a:p>
        </p:txBody>
      </p:sp>
      <p:pic>
        <p:nvPicPr>
          <p:cNvPr id="7" name="Θέση περιεχομένου 6">
            <a:extLst>
              <a:ext uri="{FF2B5EF4-FFF2-40B4-BE49-F238E27FC236}">
                <a16:creationId xmlns:a16="http://schemas.microsoft.com/office/drawing/2014/main" id="{1BF3E379-0797-4865-BCA6-3ABA60F103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57" y="1432193"/>
            <a:ext cx="3214747" cy="2346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122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C658D7A-7FF0-4FE5-9175-547535D14E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l-GR" i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</a:t>
            </a:r>
            <a:r>
              <a:rPr lang="el-GR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φάση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065BCFE-B19F-47AB-9DE7-CF59CF317B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  <a:tabLst>
                <a:tab pos="139065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μαθητές συζητούν για τους λόγους της απόφασης αποξήρανσης της λίμνης, τις συνέπειες αυτής της αποξήρανσης και τους λόγους που οδήγησαν στην ανασύστασή της.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  <a:tabLst>
                <a:tab pos="139065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μαθητές αναζητούν στο διαδίκτυο άλλες περιπτώσεις αποξήρανσης λιμνών στην Ελλάδα αλλά και σε άλλες χώρες. Ενδεικτικά μπορούν να αναφερθούν σε μια δραστηριότητα στο </a:t>
            </a:r>
            <a:r>
              <a:rPr lang="el-GR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φωτόδεντρο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(Γεωγραφία Α’ Γυμνασίου) που αφορά τη λίμνη Αράλη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l-GR" sz="1800" u="sng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http://photodentro.edu.gr/lor/r/8521/10918?locale=el</a:t>
            </a: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600"/>
              </a:spcAft>
              <a:buFont typeface="+mj-lt"/>
              <a:buAutoNum type="arabicParenR"/>
              <a:tabLst>
                <a:tab pos="1390650" algn="l"/>
              </a:tabLst>
            </a:pPr>
            <a:r>
              <a:rPr lang="el-GR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Οι μαθητές συζητούν για ανάλογα περιβαλλοντικής φύσης θέματα στην περιοχή τους και προτείνουν τρόπους διαχείρισης.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FED131C-48EA-4519-8C27-6C367AB78CD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s-ES_tradnl" sz="1200"/>
              <a:t>|  </a:t>
            </a:r>
            <a:fld id="{9DD0088F-7E4A-9C4B-9ED2-72FAF1293163}" type="slidenum">
              <a:rPr lang="es-ES_tradnl" smtClean="0"/>
              <a:pPr/>
              <a:t>5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77097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363</Words>
  <Application>Microsoft Office PowerPoint</Application>
  <PresentationFormat>Προβολή στην οθόνη (16:9)</PresentationFormat>
  <Paragraphs>22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12" baseType="lpstr">
      <vt:lpstr>Arial</vt:lpstr>
      <vt:lpstr>Avenir Book</vt:lpstr>
      <vt:lpstr>Calibri</vt:lpstr>
      <vt:lpstr>Lucida Grande</vt:lpstr>
      <vt:lpstr>Times New Roman</vt:lpstr>
      <vt:lpstr>Wingdings</vt:lpstr>
      <vt:lpstr>Office-Design</vt:lpstr>
      <vt:lpstr>Περιβαλλοντικά κοινωνικο-επιστημονικής φύσης θέματα (EnvSSIs) στη διδασκαλία των Μαθηματικών</vt:lpstr>
      <vt:lpstr>H  ιστορία της λίμνης Κάρλας</vt:lpstr>
      <vt:lpstr>Παρουσίαση του PowerPoint</vt:lpstr>
      <vt:lpstr>Παρουσίαση του PowerPoint</vt:lpstr>
      <vt:lpstr>1η φάση</vt:lpstr>
    </vt:vector>
  </TitlesOfParts>
  <Company>Pädagogische Hochschule Freiburg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Ulrich Birtel</dc:creator>
  <cp:lastModifiedBy>KALLIORAS ATHANASIOS</cp:lastModifiedBy>
  <cp:revision>288</cp:revision>
  <cp:lastPrinted>2020-02-11T13:29:13Z</cp:lastPrinted>
  <dcterms:created xsi:type="dcterms:W3CDTF">2017-02-28T10:46:16Z</dcterms:created>
  <dcterms:modified xsi:type="dcterms:W3CDTF">2023-10-01T08:12:00Z</dcterms:modified>
</cp:coreProperties>
</file>