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1" r:id="rId8"/>
    <p:sldId id="262" r:id="rId9"/>
    <p:sldId id="27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3" r:id="rId18"/>
    <p:sldId id="270" r:id="rId19"/>
  </p:sldIdLst>
  <p:sldSz cx="18288000" cy="10287000"/>
  <p:notesSz cx="6858000" cy="9144000"/>
  <p:embeddedFontLst>
    <p:embeddedFont>
      <p:font typeface="Inter" panose="020B0604020202020204" charset="0"/>
      <p:regular r:id="rId20"/>
    </p:embeddedFont>
    <p:embeddedFont>
      <p:font typeface="Inter Bold" panose="020B0604020202020204" charset="0"/>
      <p:regular r:id="rId21"/>
    </p:embeddedFont>
    <p:embeddedFont>
      <p:font typeface="Inter Bold Italics" panose="020B0604020202020204" charset="0"/>
      <p:regular r:id="rId22"/>
    </p:embeddedFont>
    <p:embeddedFont>
      <p:font typeface="Inter Italics" panose="020B0604020202020204" charset="0"/>
      <p:regular r:id="rId23"/>
    </p:embeddedFont>
    <p:embeddedFont>
      <p:font typeface="Ribeye" panose="020B0604020202020204" charset="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04F2C88-3BDC-454F-B83B-B6F4C90E716E}" v="2" dt="2026-03-25T08:56:25.7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4" d="100"/>
          <a:sy n="44" d="100"/>
        </p:scale>
        <p:origin x="1330" y="2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ne Bitsidi" userId="1fabcf4717dff6bd" providerId="LiveId" clId="{112D42DE-593B-4A7D-A242-68DCA6AEF444}"/>
    <pc:docChg chg="undo custSel addSld modSld">
      <pc:chgData name="Christine Bitsidi" userId="1fabcf4717dff6bd" providerId="LiveId" clId="{112D42DE-593B-4A7D-A242-68DCA6AEF444}" dt="2026-03-25T08:56:38.244" v="1330" actId="14100"/>
      <pc:docMkLst>
        <pc:docMk/>
      </pc:docMkLst>
      <pc:sldChg chg="modSp mod">
        <pc:chgData name="Christine Bitsidi" userId="1fabcf4717dff6bd" providerId="LiveId" clId="{112D42DE-593B-4A7D-A242-68DCA6AEF444}" dt="2026-03-25T08:08:44.637" v="1272" actId="20577"/>
        <pc:sldMkLst>
          <pc:docMk/>
          <pc:sldMk cId="0" sldId="258"/>
        </pc:sldMkLst>
        <pc:spChg chg="mod">
          <ac:chgData name="Christine Bitsidi" userId="1fabcf4717dff6bd" providerId="LiveId" clId="{112D42DE-593B-4A7D-A242-68DCA6AEF444}" dt="2026-03-23T21:18:42.800" v="52" actId="1036"/>
          <ac:spMkLst>
            <pc:docMk/>
            <pc:sldMk cId="0" sldId="258"/>
            <ac:spMk id="10" creationId="{00000000-0000-0000-0000-000000000000}"/>
          </ac:spMkLst>
        </pc:spChg>
        <pc:spChg chg="mod">
          <ac:chgData name="Christine Bitsidi" userId="1fabcf4717dff6bd" providerId="LiveId" clId="{112D42DE-593B-4A7D-A242-68DCA6AEF444}" dt="2026-03-25T08:08:44.637" v="1272" actId="20577"/>
          <ac:spMkLst>
            <pc:docMk/>
            <pc:sldMk cId="0" sldId="258"/>
            <ac:spMk id="11" creationId="{00000000-0000-0000-0000-000000000000}"/>
          </ac:spMkLst>
        </pc:spChg>
        <pc:spChg chg="mod">
          <ac:chgData name="Christine Bitsidi" userId="1fabcf4717dff6bd" providerId="LiveId" clId="{112D42DE-593B-4A7D-A242-68DCA6AEF444}" dt="2026-03-23T21:18:29.975" v="47" actId="1036"/>
          <ac:spMkLst>
            <pc:docMk/>
            <pc:sldMk cId="0" sldId="258"/>
            <ac:spMk id="12" creationId="{00000000-0000-0000-0000-000000000000}"/>
          </ac:spMkLst>
        </pc:spChg>
      </pc:sldChg>
      <pc:sldChg chg="modSp mod">
        <pc:chgData name="Christine Bitsidi" userId="1fabcf4717dff6bd" providerId="LiveId" clId="{112D42DE-593B-4A7D-A242-68DCA6AEF444}" dt="2026-03-24T07:34:29.720" v="1139" actId="1035"/>
        <pc:sldMkLst>
          <pc:docMk/>
          <pc:sldMk cId="0" sldId="260"/>
        </pc:sldMkLst>
        <pc:spChg chg="mod">
          <ac:chgData name="Christine Bitsidi" userId="1fabcf4717dff6bd" providerId="LiveId" clId="{112D42DE-593B-4A7D-A242-68DCA6AEF444}" dt="2026-03-24T07:34:25.316" v="1137" actId="14100"/>
          <ac:spMkLst>
            <pc:docMk/>
            <pc:sldMk cId="0" sldId="260"/>
            <ac:spMk id="8" creationId="{00000000-0000-0000-0000-000000000000}"/>
          </ac:spMkLst>
        </pc:spChg>
        <pc:grpChg chg="mod">
          <ac:chgData name="Christine Bitsidi" userId="1fabcf4717dff6bd" providerId="LiveId" clId="{112D42DE-593B-4A7D-A242-68DCA6AEF444}" dt="2026-03-24T07:34:29.720" v="1139" actId="1035"/>
          <ac:grpSpMkLst>
            <pc:docMk/>
            <pc:sldMk cId="0" sldId="260"/>
            <ac:grpSpMk id="3" creationId="{00000000-0000-0000-0000-000000000000}"/>
          </ac:grpSpMkLst>
        </pc:grpChg>
      </pc:sldChg>
      <pc:sldChg chg="addSp modSp mod">
        <pc:chgData name="Christine Bitsidi" userId="1fabcf4717dff6bd" providerId="LiveId" clId="{112D42DE-593B-4A7D-A242-68DCA6AEF444}" dt="2026-03-24T07:57:10.087" v="1244" actId="1038"/>
        <pc:sldMkLst>
          <pc:docMk/>
          <pc:sldMk cId="0" sldId="261"/>
        </pc:sldMkLst>
        <pc:spChg chg="mod">
          <ac:chgData name="Christine Bitsidi" userId="1fabcf4717dff6bd" providerId="LiveId" clId="{112D42DE-593B-4A7D-A242-68DCA6AEF444}" dt="2026-03-24T07:56:47.206" v="1222" actId="20577"/>
          <ac:spMkLst>
            <pc:docMk/>
            <pc:sldMk cId="0" sldId="261"/>
            <ac:spMk id="8" creationId="{00000000-0000-0000-0000-000000000000}"/>
          </ac:spMkLst>
        </pc:spChg>
        <pc:spChg chg="add mod">
          <ac:chgData name="Christine Bitsidi" userId="1fabcf4717dff6bd" providerId="LiveId" clId="{112D42DE-593B-4A7D-A242-68DCA6AEF444}" dt="2026-03-24T07:56:04.452" v="1208" actId="1076"/>
          <ac:spMkLst>
            <pc:docMk/>
            <pc:sldMk cId="0" sldId="261"/>
            <ac:spMk id="11" creationId="{47DDDB2C-0D0F-C285-45CC-C77B98A52221}"/>
          </ac:spMkLst>
        </pc:spChg>
        <pc:spChg chg="add mod">
          <ac:chgData name="Christine Bitsidi" userId="1fabcf4717dff6bd" providerId="LiveId" clId="{112D42DE-593B-4A7D-A242-68DCA6AEF444}" dt="2026-03-24T07:57:10.087" v="1244" actId="1038"/>
          <ac:spMkLst>
            <pc:docMk/>
            <pc:sldMk cId="0" sldId="261"/>
            <ac:spMk id="12" creationId="{4CEABA21-3A2B-DA70-B23E-010625F0432B}"/>
          </ac:spMkLst>
        </pc:spChg>
        <pc:picChg chg="add mod">
          <ac:chgData name="Christine Bitsidi" userId="1fabcf4717dff6bd" providerId="LiveId" clId="{112D42DE-593B-4A7D-A242-68DCA6AEF444}" dt="2026-03-24T07:55:25.799" v="1197" actId="1076"/>
          <ac:picMkLst>
            <pc:docMk/>
            <pc:sldMk cId="0" sldId="261"/>
            <ac:picMk id="9" creationId="{4FFCF2D2-626F-BC03-F200-EC1B9B744DC3}"/>
          </ac:picMkLst>
        </pc:picChg>
        <pc:picChg chg="add mod">
          <ac:chgData name="Christine Bitsidi" userId="1fabcf4717dff6bd" providerId="LiveId" clId="{112D42DE-593B-4A7D-A242-68DCA6AEF444}" dt="2026-03-24T07:55:21.486" v="1196" actId="1076"/>
          <ac:picMkLst>
            <pc:docMk/>
            <pc:sldMk cId="0" sldId="261"/>
            <ac:picMk id="10" creationId="{D455D1EC-7B15-29A0-53D4-02D887FAE02F}"/>
          </ac:picMkLst>
        </pc:picChg>
      </pc:sldChg>
      <pc:sldChg chg="addSp delSp modSp mod">
        <pc:chgData name="Christine Bitsidi" userId="1fabcf4717dff6bd" providerId="LiveId" clId="{112D42DE-593B-4A7D-A242-68DCA6AEF444}" dt="2026-03-25T08:41:05.464" v="1292" actId="14100"/>
        <pc:sldMkLst>
          <pc:docMk/>
          <pc:sldMk cId="0" sldId="262"/>
        </pc:sldMkLst>
        <pc:spChg chg="mod">
          <ac:chgData name="Christine Bitsidi" userId="1fabcf4717dff6bd" providerId="LiveId" clId="{112D42DE-593B-4A7D-A242-68DCA6AEF444}" dt="2026-03-25T08:40:55.393" v="1291" actId="14100"/>
          <ac:spMkLst>
            <pc:docMk/>
            <pc:sldMk cId="0" sldId="262"/>
            <ac:spMk id="17" creationId="{00000000-0000-0000-0000-000000000000}"/>
          </ac:spMkLst>
        </pc:spChg>
        <pc:grpChg chg="mod">
          <ac:chgData name="Christine Bitsidi" userId="1fabcf4717dff6bd" providerId="LiveId" clId="{112D42DE-593B-4A7D-A242-68DCA6AEF444}" dt="2026-03-25T08:41:05.464" v="1292" actId="14100"/>
          <ac:grpSpMkLst>
            <pc:docMk/>
            <pc:sldMk cId="0" sldId="262"/>
            <ac:grpSpMk id="7" creationId="{00000000-0000-0000-0000-000000000000}"/>
          </ac:grpSpMkLst>
        </pc:grpChg>
        <pc:picChg chg="add mod">
          <ac:chgData name="Christine Bitsidi" userId="1fabcf4717dff6bd" providerId="LiveId" clId="{112D42DE-593B-4A7D-A242-68DCA6AEF444}" dt="2026-03-23T21:32:56.642" v="497" actId="1076"/>
          <ac:picMkLst>
            <pc:docMk/>
            <pc:sldMk cId="0" sldId="262"/>
            <ac:picMk id="20" creationId="{C2AB7895-802F-0023-C172-7A23FD79E6CB}"/>
          </ac:picMkLst>
        </pc:picChg>
        <pc:picChg chg="add mod modCrop">
          <ac:chgData name="Christine Bitsidi" userId="1fabcf4717dff6bd" providerId="LiveId" clId="{112D42DE-593B-4A7D-A242-68DCA6AEF444}" dt="2026-03-23T21:32:54.567" v="496" actId="1076"/>
          <ac:picMkLst>
            <pc:docMk/>
            <pc:sldMk cId="0" sldId="262"/>
            <ac:picMk id="22" creationId="{C55CC973-FEFE-12FC-A3BC-7B9D01254ECC}"/>
          </ac:picMkLst>
        </pc:picChg>
        <pc:picChg chg="add mod modCrop">
          <ac:chgData name="Christine Bitsidi" userId="1fabcf4717dff6bd" providerId="LiveId" clId="{112D42DE-593B-4A7D-A242-68DCA6AEF444}" dt="2026-03-23T21:32:52.161" v="495" actId="1076"/>
          <ac:picMkLst>
            <pc:docMk/>
            <pc:sldMk cId="0" sldId="262"/>
            <ac:picMk id="24" creationId="{553E7D93-1574-5117-671E-83199EBC23ED}"/>
          </ac:picMkLst>
        </pc:picChg>
      </pc:sldChg>
      <pc:sldChg chg="addSp modSp mod">
        <pc:chgData name="Christine Bitsidi" userId="1fabcf4717dff6bd" providerId="LiveId" clId="{112D42DE-593B-4A7D-A242-68DCA6AEF444}" dt="2026-03-23T21:50:14.058" v="651" actId="14100"/>
        <pc:sldMkLst>
          <pc:docMk/>
          <pc:sldMk cId="0" sldId="263"/>
        </pc:sldMkLst>
        <pc:spChg chg="mod">
          <ac:chgData name="Christine Bitsidi" userId="1fabcf4717dff6bd" providerId="LiveId" clId="{112D42DE-593B-4A7D-A242-68DCA6AEF444}" dt="2026-03-23T21:50:14.058" v="651" actId="14100"/>
          <ac:spMkLst>
            <pc:docMk/>
            <pc:sldMk cId="0" sldId="263"/>
            <ac:spMk id="3" creationId="{00000000-0000-0000-0000-000000000000}"/>
          </ac:spMkLst>
        </pc:spChg>
        <pc:spChg chg="mod">
          <ac:chgData name="Christine Bitsidi" userId="1fabcf4717dff6bd" providerId="LiveId" clId="{112D42DE-593B-4A7D-A242-68DCA6AEF444}" dt="2026-03-23T21:49:52.313" v="649" actId="403"/>
          <ac:spMkLst>
            <pc:docMk/>
            <pc:sldMk cId="0" sldId="263"/>
            <ac:spMk id="6" creationId="{00000000-0000-0000-0000-000000000000}"/>
          </ac:spMkLst>
        </pc:spChg>
        <pc:spChg chg="mod">
          <ac:chgData name="Christine Bitsidi" userId="1fabcf4717dff6bd" providerId="LiveId" clId="{112D42DE-593B-4A7D-A242-68DCA6AEF444}" dt="2026-03-23T21:42:56.136" v="584" actId="1036"/>
          <ac:spMkLst>
            <pc:docMk/>
            <pc:sldMk cId="0" sldId="263"/>
            <ac:spMk id="7" creationId="{00000000-0000-0000-0000-000000000000}"/>
          </ac:spMkLst>
        </pc:spChg>
        <pc:spChg chg="mod">
          <ac:chgData name="Christine Bitsidi" userId="1fabcf4717dff6bd" providerId="LiveId" clId="{112D42DE-593B-4A7D-A242-68DCA6AEF444}" dt="2026-03-23T21:49:17.649" v="640" actId="1038"/>
          <ac:spMkLst>
            <pc:docMk/>
            <pc:sldMk cId="0" sldId="263"/>
            <ac:spMk id="8" creationId="{00000000-0000-0000-0000-000000000000}"/>
          </ac:spMkLst>
        </pc:spChg>
        <pc:picChg chg="add mod">
          <ac:chgData name="Christine Bitsidi" userId="1fabcf4717dff6bd" providerId="LiveId" clId="{112D42DE-593B-4A7D-A242-68DCA6AEF444}" dt="2026-03-23T21:43:25.299" v="596" actId="1076"/>
          <ac:picMkLst>
            <pc:docMk/>
            <pc:sldMk cId="0" sldId="263"/>
            <ac:picMk id="9" creationId="{195A88C2-A99C-5958-7E9E-0197D7D6D1DB}"/>
          </ac:picMkLst>
        </pc:picChg>
      </pc:sldChg>
      <pc:sldChg chg="modSp mod">
        <pc:chgData name="Christine Bitsidi" userId="1fabcf4717dff6bd" providerId="LiveId" clId="{112D42DE-593B-4A7D-A242-68DCA6AEF444}" dt="2026-03-23T21:44:43.027" v="602" actId="113"/>
        <pc:sldMkLst>
          <pc:docMk/>
          <pc:sldMk cId="0" sldId="264"/>
        </pc:sldMkLst>
        <pc:spChg chg="mod">
          <ac:chgData name="Christine Bitsidi" userId="1fabcf4717dff6bd" providerId="LiveId" clId="{112D42DE-593B-4A7D-A242-68DCA6AEF444}" dt="2026-03-23T21:44:26.403" v="598" actId="207"/>
          <ac:spMkLst>
            <pc:docMk/>
            <pc:sldMk cId="0" sldId="264"/>
            <ac:spMk id="9" creationId="{00000000-0000-0000-0000-000000000000}"/>
          </ac:spMkLst>
        </pc:spChg>
        <pc:spChg chg="mod">
          <ac:chgData name="Christine Bitsidi" userId="1fabcf4717dff6bd" providerId="LiveId" clId="{112D42DE-593B-4A7D-A242-68DCA6AEF444}" dt="2026-03-23T21:44:43.027" v="602" actId="113"/>
          <ac:spMkLst>
            <pc:docMk/>
            <pc:sldMk cId="0" sldId="264"/>
            <ac:spMk id="11" creationId="{00000000-0000-0000-0000-000000000000}"/>
          </ac:spMkLst>
        </pc:spChg>
      </pc:sldChg>
      <pc:sldChg chg="modSp mod">
        <pc:chgData name="Christine Bitsidi" userId="1fabcf4717dff6bd" providerId="LiveId" clId="{112D42DE-593B-4A7D-A242-68DCA6AEF444}" dt="2026-03-23T21:45:11.971" v="608" actId="113"/>
        <pc:sldMkLst>
          <pc:docMk/>
          <pc:sldMk cId="0" sldId="265"/>
        </pc:sldMkLst>
        <pc:spChg chg="mod">
          <ac:chgData name="Christine Bitsidi" userId="1fabcf4717dff6bd" providerId="LiveId" clId="{112D42DE-593B-4A7D-A242-68DCA6AEF444}" dt="2026-03-23T21:45:04.046" v="606" actId="113"/>
          <ac:spMkLst>
            <pc:docMk/>
            <pc:sldMk cId="0" sldId="265"/>
            <ac:spMk id="9" creationId="{00000000-0000-0000-0000-000000000000}"/>
          </ac:spMkLst>
        </pc:spChg>
        <pc:spChg chg="mod">
          <ac:chgData name="Christine Bitsidi" userId="1fabcf4717dff6bd" providerId="LiveId" clId="{112D42DE-593B-4A7D-A242-68DCA6AEF444}" dt="2026-03-23T21:45:11.971" v="608" actId="113"/>
          <ac:spMkLst>
            <pc:docMk/>
            <pc:sldMk cId="0" sldId="265"/>
            <ac:spMk id="11" creationId="{00000000-0000-0000-0000-000000000000}"/>
          </ac:spMkLst>
        </pc:spChg>
      </pc:sldChg>
      <pc:sldChg chg="modSp mod">
        <pc:chgData name="Christine Bitsidi" userId="1fabcf4717dff6bd" providerId="LiveId" clId="{112D42DE-593B-4A7D-A242-68DCA6AEF444}" dt="2026-03-23T21:45:46.578" v="614" actId="113"/>
        <pc:sldMkLst>
          <pc:docMk/>
          <pc:sldMk cId="0" sldId="266"/>
        </pc:sldMkLst>
        <pc:spChg chg="mod">
          <ac:chgData name="Christine Bitsidi" userId="1fabcf4717dff6bd" providerId="LiveId" clId="{112D42DE-593B-4A7D-A242-68DCA6AEF444}" dt="2026-03-23T21:45:36.507" v="612" actId="113"/>
          <ac:spMkLst>
            <pc:docMk/>
            <pc:sldMk cId="0" sldId="266"/>
            <ac:spMk id="9" creationId="{00000000-0000-0000-0000-000000000000}"/>
          </ac:spMkLst>
        </pc:spChg>
        <pc:spChg chg="mod">
          <ac:chgData name="Christine Bitsidi" userId="1fabcf4717dff6bd" providerId="LiveId" clId="{112D42DE-593B-4A7D-A242-68DCA6AEF444}" dt="2026-03-23T21:45:46.578" v="614" actId="113"/>
          <ac:spMkLst>
            <pc:docMk/>
            <pc:sldMk cId="0" sldId="266"/>
            <ac:spMk id="11" creationId="{00000000-0000-0000-0000-000000000000}"/>
          </ac:spMkLst>
        </pc:spChg>
      </pc:sldChg>
      <pc:sldChg chg="addSp modSp mod">
        <pc:chgData name="Christine Bitsidi" userId="1fabcf4717dff6bd" providerId="LiveId" clId="{112D42DE-593B-4A7D-A242-68DCA6AEF444}" dt="2026-03-23T21:47:56.793" v="631" actId="1076"/>
        <pc:sldMkLst>
          <pc:docMk/>
          <pc:sldMk cId="0" sldId="267"/>
        </pc:sldMkLst>
        <pc:spChg chg="mod">
          <ac:chgData name="Christine Bitsidi" userId="1fabcf4717dff6bd" providerId="LiveId" clId="{112D42DE-593B-4A7D-A242-68DCA6AEF444}" dt="2026-03-23T21:46:41.690" v="618" actId="113"/>
          <ac:spMkLst>
            <pc:docMk/>
            <pc:sldMk cId="0" sldId="267"/>
            <ac:spMk id="9" creationId="{00000000-0000-0000-0000-000000000000}"/>
          </ac:spMkLst>
        </pc:spChg>
        <pc:spChg chg="add mod">
          <ac:chgData name="Christine Bitsidi" userId="1fabcf4717dff6bd" providerId="LiveId" clId="{112D42DE-593B-4A7D-A242-68DCA6AEF444}" dt="2026-03-23T21:47:11.418" v="622" actId="1076"/>
          <ac:spMkLst>
            <pc:docMk/>
            <pc:sldMk cId="0" sldId="267"/>
            <ac:spMk id="10" creationId="{DE5C183D-97AF-5FE4-2CD8-B5ABFC3A04C4}"/>
          </ac:spMkLst>
        </pc:spChg>
        <pc:spChg chg="add mod">
          <ac:chgData name="Christine Bitsidi" userId="1fabcf4717dff6bd" providerId="LiveId" clId="{112D42DE-593B-4A7D-A242-68DCA6AEF444}" dt="2026-03-23T21:47:56.793" v="631" actId="1076"/>
          <ac:spMkLst>
            <pc:docMk/>
            <pc:sldMk cId="0" sldId="267"/>
            <ac:spMk id="11" creationId="{972B8DDD-4916-2F92-03F7-38EC23ADD795}"/>
          </ac:spMkLst>
        </pc:spChg>
      </pc:sldChg>
      <pc:sldChg chg="modSp mod">
        <pc:chgData name="Christine Bitsidi" userId="1fabcf4717dff6bd" providerId="LiveId" clId="{112D42DE-593B-4A7D-A242-68DCA6AEF444}" dt="2026-03-24T07:29:36.554" v="1106" actId="20577"/>
        <pc:sldMkLst>
          <pc:docMk/>
          <pc:sldMk cId="0" sldId="268"/>
        </pc:sldMkLst>
        <pc:spChg chg="mod">
          <ac:chgData name="Christine Bitsidi" userId="1fabcf4717dff6bd" providerId="LiveId" clId="{112D42DE-593B-4A7D-A242-68DCA6AEF444}" dt="2026-03-24T07:29:36.554" v="1106" actId="20577"/>
          <ac:spMkLst>
            <pc:docMk/>
            <pc:sldMk cId="0" sldId="268"/>
            <ac:spMk id="5" creationId="{00000000-0000-0000-0000-000000000000}"/>
          </ac:spMkLst>
        </pc:spChg>
        <pc:spChg chg="mod">
          <ac:chgData name="Christine Bitsidi" userId="1fabcf4717dff6bd" providerId="LiveId" clId="{112D42DE-593B-4A7D-A242-68DCA6AEF444}" dt="2026-03-24T07:29:09.775" v="1060" actId="1035"/>
          <ac:spMkLst>
            <pc:docMk/>
            <pc:sldMk cId="0" sldId="268"/>
            <ac:spMk id="6" creationId="{00000000-0000-0000-0000-000000000000}"/>
          </ac:spMkLst>
        </pc:spChg>
        <pc:spChg chg="mod">
          <ac:chgData name="Christine Bitsidi" userId="1fabcf4717dff6bd" providerId="LiveId" clId="{112D42DE-593B-4A7D-A242-68DCA6AEF444}" dt="2026-03-24T07:29:23.995" v="1082" actId="1037"/>
          <ac:spMkLst>
            <pc:docMk/>
            <pc:sldMk cId="0" sldId="268"/>
            <ac:spMk id="8" creationId="{00000000-0000-0000-0000-000000000000}"/>
          </ac:spMkLst>
        </pc:spChg>
        <pc:spChg chg="mod">
          <ac:chgData name="Christine Bitsidi" userId="1fabcf4717dff6bd" providerId="LiveId" clId="{112D42DE-593B-4A7D-A242-68DCA6AEF444}" dt="2026-03-24T07:29:32.750" v="1105" actId="1037"/>
          <ac:spMkLst>
            <pc:docMk/>
            <pc:sldMk cId="0" sldId="268"/>
            <ac:spMk id="9" creationId="{00000000-0000-0000-0000-000000000000}"/>
          </ac:spMkLst>
        </pc:spChg>
        <pc:spChg chg="mod">
          <ac:chgData name="Christine Bitsidi" userId="1fabcf4717dff6bd" providerId="LiveId" clId="{112D42DE-593B-4A7D-A242-68DCA6AEF444}" dt="2026-03-24T07:29:15.319" v="1069" actId="1035"/>
          <ac:spMkLst>
            <pc:docMk/>
            <pc:sldMk cId="0" sldId="268"/>
            <ac:spMk id="10" creationId="{00000000-0000-0000-0000-000000000000}"/>
          </ac:spMkLst>
        </pc:spChg>
      </pc:sldChg>
      <pc:sldChg chg="modSp mod">
        <pc:chgData name="Christine Bitsidi" userId="1fabcf4717dff6bd" providerId="LiveId" clId="{112D42DE-593B-4A7D-A242-68DCA6AEF444}" dt="2026-03-25T08:56:38.244" v="1330" actId="14100"/>
        <pc:sldMkLst>
          <pc:docMk/>
          <pc:sldMk cId="0" sldId="269"/>
        </pc:sldMkLst>
        <pc:spChg chg="mod">
          <ac:chgData name="Christine Bitsidi" userId="1fabcf4717dff6bd" providerId="LiveId" clId="{112D42DE-593B-4A7D-A242-68DCA6AEF444}" dt="2026-03-24T07:36:25.254" v="1143" actId="1076"/>
          <ac:spMkLst>
            <pc:docMk/>
            <pc:sldMk cId="0" sldId="269"/>
            <ac:spMk id="2" creationId="{00000000-0000-0000-0000-000000000000}"/>
          </ac:spMkLst>
        </pc:spChg>
        <pc:spChg chg="mod">
          <ac:chgData name="Christine Bitsidi" userId="1fabcf4717dff6bd" providerId="LiveId" clId="{112D42DE-593B-4A7D-A242-68DCA6AEF444}" dt="2026-03-24T07:50:27.916" v="1178" actId="1076"/>
          <ac:spMkLst>
            <pc:docMk/>
            <pc:sldMk cId="0" sldId="269"/>
            <ac:spMk id="6" creationId="{00000000-0000-0000-0000-000000000000}"/>
          </ac:spMkLst>
        </pc:spChg>
        <pc:spChg chg="mod">
          <ac:chgData name="Christine Bitsidi" userId="1fabcf4717dff6bd" providerId="LiveId" clId="{112D42DE-593B-4A7D-A242-68DCA6AEF444}" dt="2026-03-24T07:36:37.725" v="1162" actId="1035"/>
          <ac:spMkLst>
            <pc:docMk/>
            <pc:sldMk cId="0" sldId="269"/>
            <ac:spMk id="7" creationId="{00000000-0000-0000-0000-000000000000}"/>
          </ac:spMkLst>
        </pc:spChg>
        <pc:spChg chg="mod">
          <ac:chgData name="Christine Bitsidi" userId="1fabcf4717dff6bd" providerId="LiveId" clId="{112D42DE-593B-4A7D-A242-68DCA6AEF444}" dt="2026-03-25T08:55:45.505" v="1309" actId="14100"/>
          <ac:spMkLst>
            <pc:docMk/>
            <pc:sldMk cId="0" sldId="269"/>
            <ac:spMk id="8" creationId="{00000000-0000-0000-0000-000000000000}"/>
          </ac:spMkLst>
        </pc:spChg>
        <pc:grpChg chg="mod">
          <ac:chgData name="Christine Bitsidi" userId="1fabcf4717dff6bd" providerId="LiveId" clId="{112D42DE-593B-4A7D-A242-68DCA6AEF444}" dt="2026-03-25T08:56:38.244" v="1330" actId="14100"/>
          <ac:grpSpMkLst>
            <pc:docMk/>
            <pc:sldMk cId="0" sldId="269"/>
            <ac:grpSpMk id="3" creationId="{00000000-0000-0000-0000-000000000000}"/>
          </ac:grpSpMkLst>
        </pc:grpChg>
      </pc:sldChg>
      <pc:sldChg chg="modSp add mod">
        <pc:chgData name="Christine Bitsidi" userId="1fabcf4717dff6bd" providerId="LiveId" clId="{112D42DE-593B-4A7D-A242-68DCA6AEF444}" dt="2026-03-23T21:26:01.227" v="225" actId="1037"/>
        <pc:sldMkLst>
          <pc:docMk/>
          <pc:sldMk cId="1006590448" sldId="271"/>
        </pc:sldMkLst>
        <pc:spChg chg="mod">
          <ac:chgData name="Christine Bitsidi" userId="1fabcf4717dff6bd" providerId="LiveId" clId="{112D42DE-593B-4A7D-A242-68DCA6AEF444}" dt="2026-03-23T21:20:23.607" v="56" actId="20577"/>
          <ac:spMkLst>
            <pc:docMk/>
            <pc:sldMk cId="1006590448" sldId="271"/>
            <ac:spMk id="7" creationId="{AF011957-4C91-0770-B8BB-E3EEA143AE99}"/>
          </ac:spMkLst>
        </pc:spChg>
        <pc:spChg chg="mod">
          <ac:chgData name="Christine Bitsidi" userId="1fabcf4717dff6bd" providerId="LiveId" clId="{112D42DE-593B-4A7D-A242-68DCA6AEF444}" dt="2026-03-23T21:26:01.227" v="225" actId="1037"/>
          <ac:spMkLst>
            <pc:docMk/>
            <pc:sldMk cId="1006590448" sldId="271"/>
            <ac:spMk id="8" creationId="{46316E8D-C1DC-E856-EC79-6734BAE7DB5C}"/>
          </ac:spMkLst>
        </pc:spChg>
      </pc:sldChg>
      <pc:sldChg chg="addSp modSp add mod">
        <pc:chgData name="Christine Bitsidi" userId="1fabcf4717dff6bd" providerId="LiveId" clId="{112D42DE-593B-4A7D-A242-68DCA6AEF444}" dt="2026-03-23T21:38:39.710" v="543" actId="1037"/>
        <pc:sldMkLst>
          <pc:docMk/>
          <pc:sldMk cId="957917766" sldId="272"/>
        </pc:sldMkLst>
        <pc:spChg chg="mod">
          <ac:chgData name="Christine Bitsidi" userId="1fabcf4717dff6bd" providerId="LiveId" clId="{112D42DE-593B-4A7D-A242-68DCA6AEF444}" dt="2026-03-23T21:37:13.759" v="524" actId="1035"/>
          <ac:spMkLst>
            <pc:docMk/>
            <pc:sldMk cId="957917766" sldId="272"/>
            <ac:spMk id="15" creationId="{68842994-42A2-0068-1016-01DDD3091650}"/>
          </ac:spMkLst>
        </pc:spChg>
        <pc:spChg chg="mod">
          <ac:chgData name="Christine Bitsidi" userId="1fabcf4717dff6bd" providerId="LiveId" clId="{112D42DE-593B-4A7D-A242-68DCA6AEF444}" dt="2026-03-23T21:37:18.718" v="527" actId="1035"/>
          <ac:spMkLst>
            <pc:docMk/>
            <pc:sldMk cId="957917766" sldId="272"/>
            <ac:spMk id="16" creationId="{384D8A86-C265-1682-B8A6-6D4EE81AC576}"/>
          </ac:spMkLst>
        </pc:spChg>
        <pc:spChg chg="mod">
          <ac:chgData name="Christine Bitsidi" userId="1fabcf4717dff6bd" providerId="LiveId" clId="{112D42DE-593B-4A7D-A242-68DCA6AEF444}" dt="2026-03-23T21:37:24.223" v="531" actId="1035"/>
          <ac:spMkLst>
            <pc:docMk/>
            <pc:sldMk cId="957917766" sldId="272"/>
            <ac:spMk id="17" creationId="{BE30131E-3077-42C8-17E1-7324BE33EB5C}"/>
          </ac:spMkLst>
        </pc:spChg>
        <pc:spChg chg="mod">
          <ac:chgData name="Christine Bitsidi" userId="1fabcf4717dff6bd" providerId="LiveId" clId="{112D42DE-593B-4A7D-A242-68DCA6AEF444}" dt="2026-03-23T21:29:53.372" v="470" actId="5793"/>
          <ac:spMkLst>
            <pc:docMk/>
            <pc:sldMk cId="957917766" sldId="272"/>
            <ac:spMk id="18" creationId="{C7165CBC-B2D4-092A-6B41-7CD0521692DA}"/>
          </ac:spMkLst>
        </pc:spChg>
        <pc:grpChg chg="mod">
          <ac:chgData name="Christine Bitsidi" userId="1fabcf4717dff6bd" providerId="LiveId" clId="{112D42DE-593B-4A7D-A242-68DCA6AEF444}" dt="2026-03-23T21:29:07.343" v="441" actId="1076"/>
          <ac:grpSpMkLst>
            <pc:docMk/>
            <pc:sldMk cId="957917766" sldId="272"/>
            <ac:grpSpMk id="7" creationId="{147FE04C-3390-8F05-4EE9-A8041BDAB866}"/>
          </ac:grpSpMkLst>
        </pc:grpChg>
        <pc:grpChg chg="mod">
          <ac:chgData name="Christine Bitsidi" userId="1fabcf4717dff6bd" providerId="LiveId" clId="{112D42DE-593B-4A7D-A242-68DCA6AEF444}" dt="2026-03-23T21:36:37.541" v="514" actId="1076"/>
          <ac:grpSpMkLst>
            <pc:docMk/>
            <pc:sldMk cId="957917766" sldId="272"/>
            <ac:grpSpMk id="10" creationId="{81C77D5E-004A-80E8-62B3-8234AA755B5F}"/>
          </ac:grpSpMkLst>
        </pc:grpChg>
        <pc:picChg chg="add mod">
          <ac:chgData name="Christine Bitsidi" userId="1fabcf4717dff6bd" providerId="LiveId" clId="{112D42DE-593B-4A7D-A242-68DCA6AEF444}" dt="2026-03-23T21:37:48.722" v="535" actId="1076"/>
          <ac:picMkLst>
            <pc:docMk/>
            <pc:sldMk cId="957917766" sldId="272"/>
            <ac:picMk id="20" creationId="{FDA27CE9-F08E-DC5C-344C-57B00200EC1F}"/>
          </ac:picMkLst>
        </pc:picChg>
        <pc:picChg chg="add mod modCrop">
          <ac:chgData name="Christine Bitsidi" userId="1fabcf4717dff6bd" providerId="LiveId" clId="{112D42DE-593B-4A7D-A242-68DCA6AEF444}" dt="2026-03-23T21:38:35.009" v="541" actId="1076"/>
          <ac:picMkLst>
            <pc:docMk/>
            <pc:sldMk cId="957917766" sldId="272"/>
            <ac:picMk id="22" creationId="{3BA78946-BA1A-C12D-EDD1-B628901B662C}"/>
          </ac:picMkLst>
        </pc:picChg>
        <pc:picChg chg="add mod">
          <ac:chgData name="Christine Bitsidi" userId="1fabcf4717dff6bd" providerId="LiveId" clId="{112D42DE-593B-4A7D-A242-68DCA6AEF444}" dt="2026-03-23T21:38:39.710" v="543" actId="1037"/>
          <ac:picMkLst>
            <pc:docMk/>
            <pc:sldMk cId="957917766" sldId="272"/>
            <ac:picMk id="24" creationId="{72B0AD12-2E66-C0B8-28DD-F82726A9ED9D}"/>
          </ac:picMkLst>
        </pc:picChg>
      </pc:sldChg>
      <pc:sldChg chg="modSp add mod">
        <pc:chgData name="Christine Bitsidi" userId="1fabcf4717dff6bd" providerId="LiveId" clId="{112D42DE-593B-4A7D-A242-68DCA6AEF444}" dt="2026-03-25T08:56:25.717" v="1329" actId="20577"/>
        <pc:sldMkLst>
          <pc:docMk/>
          <pc:sldMk cId="1012971414" sldId="273"/>
        </pc:sldMkLst>
        <pc:spChg chg="mod">
          <ac:chgData name="Christine Bitsidi" userId="1fabcf4717dff6bd" providerId="LiveId" clId="{112D42DE-593B-4A7D-A242-68DCA6AEF444}" dt="2026-03-25T08:56:25.717" v="1329" actId="20577"/>
          <ac:spMkLst>
            <pc:docMk/>
            <pc:sldMk cId="1012971414" sldId="273"/>
            <ac:spMk id="8" creationId="{D6718AC7-39DC-0777-D16C-C51D6DC2CC15}"/>
          </ac:spMkLst>
        </pc:spChg>
        <pc:grpChg chg="mod">
          <ac:chgData name="Christine Bitsidi" userId="1fabcf4717dff6bd" providerId="LiveId" clId="{112D42DE-593B-4A7D-A242-68DCA6AEF444}" dt="2026-03-25T08:56:04.819" v="1322" actId="14100"/>
          <ac:grpSpMkLst>
            <pc:docMk/>
            <pc:sldMk cId="1012971414" sldId="273"/>
            <ac:grpSpMk id="3" creationId="{55BAE4D8-59EE-C32D-8AC7-40B10A786A67}"/>
          </ac:grpSpMkLst>
        </pc:gr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20.svg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9.png"/><Relationship Id="rId7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20.svg"/><Relationship Id="rId9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28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11.png"/><Relationship Id="rId7" Type="http://schemas.openxmlformats.org/officeDocument/2006/relationships/image" Target="../media/image3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12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3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4.png"/><Relationship Id="rId4" Type="http://schemas.openxmlformats.org/officeDocument/2006/relationships/image" Target="../media/image12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3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5.png"/><Relationship Id="rId4" Type="http://schemas.openxmlformats.org/officeDocument/2006/relationships/image" Target="../media/image12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12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4" Type="http://schemas.openxmlformats.org/officeDocument/2006/relationships/image" Target="../media/image12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doi.org/10.1007/s10649-012-9441-7" TargetMode="External"/><Relationship Id="rId3" Type="http://schemas.openxmlformats.org/officeDocument/2006/relationships/image" Target="../media/image13.png"/><Relationship Id="rId7" Type="http://schemas.openxmlformats.org/officeDocument/2006/relationships/hyperlink" Target="http://www.jstor.org/stable/749717?origin=JSTOR-pd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doi.org/10.1016/j.jmathb.2022.101013" TargetMode="External"/><Relationship Id="rId11" Type="http://schemas.openxmlformats.org/officeDocument/2006/relationships/hyperlink" Target="https://doi.org/10.1080/10986065.2011.538294" TargetMode="External"/><Relationship Id="rId5" Type="http://schemas.openxmlformats.org/officeDocument/2006/relationships/hyperlink" Target="https://doi.org/10.12738/estp.2015.5.2678" TargetMode="External"/><Relationship Id="rId10" Type="http://schemas.openxmlformats.org/officeDocument/2006/relationships/hyperlink" Target="https://doi.org/10.1007/s10649-024-10318-4" TargetMode="External"/><Relationship Id="rId4" Type="http://schemas.openxmlformats.org/officeDocument/2006/relationships/image" Target="../media/image14.svg"/><Relationship Id="rId9" Type="http://schemas.openxmlformats.org/officeDocument/2006/relationships/hyperlink" Target="https://doi.org/10.1007/s11858-023-01536-w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hyperlink" Target="https://doi.org/10.1016/j.jclepro.2020.120638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doi.org/10.1007/s10649-007-9083-3" TargetMode="External"/><Relationship Id="rId5" Type="http://schemas.openxmlformats.org/officeDocument/2006/relationships/hyperlink" Target="https://doi.org/10.1007/BF00305618" TargetMode="External"/><Relationship Id="rId4" Type="http://schemas.openxmlformats.org/officeDocument/2006/relationships/image" Target="../media/image14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svg"/><Relationship Id="rId5" Type="http://schemas.openxmlformats.org/officeDocument/2006/relationships/image" Target="../media/image38.png"/><Relationship Id="rId4" Type="http://schemas.openxmlformats.org/officeDocument/2006/relationships/image" Target="../media/image2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50" r="-6250"/>
            </a:stretch>
          </a:blipFill>
        </p:spPr>
        <p:txBody>
          <a:bodyPr/>
          <a:lstStyle/>
          <a:p>
            <a:endParaRPr lang="el-GR"/>
          </a:p>
        </p:txBody>
      </p:sp>
      <p:grpSp>
        <p:nvGrpSpPr>
          <p:cNvPr id="3" name="Group 3"/>
          <p:cNvGrpSpPr/>
          <p:nvPr/>
        </p:nvGrpSpPr>
        <p:grpSpPr>
          <a:xfrm>
            <a:off x="-71073" y="9056423"/>
            <a:ext cx="18288000" cy="1736309"/>
            <a:chOff x="0" y="0"/>
            <a:chExt cx="4816593" cy="4573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457300"/>
            </a:xfrm>
            <a:custGeom>
              <a:avLst/>
              <a:gdLst/>
              <a:ahLst/>
              <a:cxnLst/>
              <a:rect l="l" t="t" r="r" b="b"/>
              <a:pathLst>
                <a:path w="4816592" h="457300">
                  <a:moveTo>
                    <a:pt x="0" y="0"/>
                  </a:moveTo>
                  <a:lnTo>
                    <a:pt x="4816592" y="0"/>
                  </a:lnTo>
                  <a:lnTo>
                    <a:pt x="4816592" y="457300"/>
                  </a:lnTo>
                  <a:lnTo>
                    <a:pt x="0" y="457300"/>
                  </a:lnTo>
                  <a:close/>
                </a:path>
              </a:pathLst>
            </a:custGeom>
            <a:solidFill>
              <a:srgbClr val="2C6CC3"/>
            </a:solidFill>
          </p:spPr>
          <p:txBody>
            <a:bodyPr/>
            <a:lstStyle/>
            <a:p>
              <a:endParaRPr lang="el-G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16593" cy="495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rot="1876430">
            <a:off x="15690085" y="6574894"/>
            <a:ext cx="1980572" cy="3932544"/>
          </a:xfrm>
          <a:custGeom>
            <a:avLst/>
            <a:gdLst/>
            <a:ahLst/>
            <a:cxnLst/>
            <a:rect l="l" t="t" r="r" b="b"/>
            <a:pathLst>
              <a:path w="1980572" h="3932544">
                <a:moveTo>
                  <a:pt x="0" y="0"/>
                </a:moveTo>
                <a:lnTo>
                  <a:pt x="1980572" y="0"/>
                </a:lnTo>
                <a:lnTo>
                  <a:pt x="1980572" y="3932543"/>
                </a:lnTo>
                <a:lnTo>
                  <a:pt x="0" y="39325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7" name="TextBox 7"/>
          <p:cNvSpPr txBox="1"/>
          <p:nvPr/>
        </p:nvSpPr>
        <p:spPr>
          <a:xfrm>
            <a:off x="2755228" y="3447481"/>
            <a:ext cx="12777544" cy="41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56"/>
              </a:lnSpc>
            </a:pPr>
            <a:r>
              <a:rPr lang="en-US" sz="6658" spc="93">
                <a:solidFill>
                  <a:srgbClr val="1F4E8D"/>
                </a:solidFill>
                <a:latin typeface="Ribeye"/>
                <a:ea typeface="Ribeye"/>
                <a:cs typeface="Ribeye"/>
                <a:sym typeface="Ribeye"/>
              </a:rPr>
              <a:t>ΚΑΤΑΣΚΕΥΗ ΜΑΘΗΜΑΤΙΚΟΥ ΠΡΟΒΛΗΜΑΤΟΣ</a:t>
            </a:r>
          </a:p>
          <a:p>
            <a:pPr algn="ctr">
              <a:lnSpc>
                <a:spcPts val="8256"/>
              </a:lnSpc>
            </a:pPr>
            <a:r>
              <a:rPr lang="en-US" sz="6658" spc="93">
                <a:solidFill>
                  <a:srgbClr val="1F4E8D"/>
                </a:solidFill>
                <a:latin typeface="Ribeye"/>
                <a:ea typeface="Ribeye"/>
                <a:cs typeface="Ribeye"/>
                <a:sym typeface="Ribeye"/>
              </a:rPr>
              <a:t> ΜΕ ΚΟΙΝΩΝΙΚΟ-ΟΙΚΟΛΟΓΙΚΑ ΧΑΡΑΚΤΗΡΙΣΤΙΚΑ</a:t>
            </a:r>
          </a:p>
        </p:txBody>
      </p:sp>
      <p:sp>
        <p:nvSpPr>
          <p:cNvPr id="8" name="Freeform 8"/>
          <p:cNvSpPr/>
          <p:nvPr/>
        </p:nvSpPr>
        <p:spPr>
          <a:xfrm>
            <a:off x="487808" y="6635155"/>
            <a:ext cx="3491736" cy="3544909"/>
          </a:xfrm>
          <a:custGeom>
            <a:avLst/>
            <a:gdLst/>
            <a:ahLst/>
            <a:cxnLst/>
            <a:rect l="l" t="t" r="r" b="b"/>
            <a:pathLst>
              <a:path w="3491736" h="3544909">
                <a:moveTo>
                  <a:pt x="0" y="0"/>
                </a:moveTo>
                <a:lnTo>
                  <a:pt x="3491736" y="0"/>
                </a:lnTo>
                <a:lnTo>
                  <a:pt x="3491736" y="3544910"/>
                </a:lnTo>
                <a:lnTo>
                  <a:pt x="0" y="354491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9" name="Freeform 9"/>
          <p:cNvSpPr/>
          <p:nvPr/>
        </p:nvSpPr>
        <p:spPr>
          <a:xfrm>
            <a:off x="7506205" y="-208433"/>
            <a:ext cx="5913227" cy="2261296"/>
          </a:xfrm>
          <a:custGeom>
            <a:avLst/>
            <a:gdLst/>
            <a:ahLst/>
            <a:cxnLst/>
            <a:rect l="l" t="t" r="r" b="b"/>
            <a:pathLst>
              <a:path w="5913227" h="2261296">
                <a:moveTo>
                  <a:pt x="0" y="0"/>
                </a:moveTo>
                <a:lnTo>
                  <a:pt x="5913227" y="0"/>
                </a:lnTo>
                <a:lnTo>
                  <a:pt x="5913227" y="2261296"/>
                </a:lnTo>
                <a:lnTo>
                  <a:pt x="0" y="226129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10" name="Freeform 10"/>
          <p:cNvSpPr/>
          <p:nvPr/>
        </p:nvSpPr>
        <p:spPr>
          <a:xfrm>
            <a:off x="0" y="0"/>
            <a:ext cx="3587351" cy="2426182"/>
          </a:xfrm>
          <a:custGeom>
            <a:avLst/>
            <a:gdLst/>
            <a:ahLst/>
            <a:cxnLst/>
            <a:rect l="l" t="t" r="r" b="b"/>
            <a:pathLst>
              <a:path w="3587351" h="2426182">
                <a:moveTo>
                  <a:pt x="0" y="0"/>
                </a:moveTo>
                <a:lnTo>
                  <a:pt x="3587351" y="0"/>
                </a:lnTo>
                <a:lnTo>
                  <a:pt x="3587351" y="2426182"/>
                </a:lnTo>
                <a:lnTo>
                  <a:pt x="0" y="242618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11" name="Freeform 11"/>
          <p:cNvSpPr/>
          <p:nvPr/>
        </p:nvSpPr>
        <p:spPr>
          <a:xfrm>
            <a:off x="13419432" y="359574"/>
            <a:ext cx="4868568" cy="1125282"/>
          </a:xfrm>
          <a:custGeom>
            <a:avLst/>
            <a:gdLst/>
            <a:ahLst/>
            <a:cxnLst/>
            <a:rect l="l" t="t" r="r" b="b"/>
            <a:pathLst>
              <a:path w="4868568" h="1125282">
                <a:moveTo>
                  <a:pt x="0" y="0"/>
                </a:moveTo>
                <a:lnTo>
                  <a:pt x="4868568" y="0"/>
                </a:lnTo>
                <a:lnTo>
                  <a:pt x="4868568" y="1125282"/>
                </a:lnTo>
                <a:lnTo>
                  <a:pt x="0" y="112528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9833" t="-77942" r="-15617" b="-54671"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12" name="TextBox 12"/>
          <p:cNvSpPr txBox="1"/>
          <p:nvPr/>
        </p:nvSpPr>
        <p:spPr>
          <a:xfrm>
            <a:off x="5608065" y="9201150"/>
            <a:ext cx="6431535" cy="7798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623"/>
              </a:lnSpc>
              <a:spcBef>
                <a:spcPct val="0"/>
              </a:spcBef>
            </a:pPr>
            <a:r>
              <a:rPr lang="en-US" sz="4731" b="1" dirty="0" err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Χριστίν</a:t>
            </a:r>
            <a:r>
              <a:rPr lang="en-US" sz="4731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α Μπιτσίδη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59947" y="1944853"/>
            <a:ext cx="9348391" cy="481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Δ.Π.Μ.Σ. Διδακτική και Μεθοδολογία των Μαθηματικών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587351" y="200901"/>
            <a:ext cx="1870075" cy="1967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Σάββατο 28 Μαρτίου 2026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6143351" y="-76200"/>
            <a:ext cx="177695" cy="2426182"/>
            <a:chOff x="0" y="0"/>
            <a:chExt cx="46800" cy="63899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6800" cy="638995"/>
            </a:xfrm>
            <a:custGeom>
              <a:avLst/>
              <a:gdLst/>
              <a:ahLst/>
              <a:cxnLst/>
              <a:rect l="l" t="t" r="r" b="b"/>
              <a:pathLst>
                <a:path w="46800" h="638995">
                  <a:moveTo>
                    <a:pt x="0" y="0"/>
                  </a:moveTo>
                  <a:lnTo>
                    <a:pt x="46800" y="0"/>
                  </a:lnTo>
                  <a:lnTo>
                    <a:pt x="46800" y="638995"/>
                  </a:lnTo>
                  <a:lnTo>
                    <a:pt x="0" y="638995"/>
                  </a:lnTo>
                  <a:close/>
                </a:path>
              </a:pathLst>
            </a:custGeom>
            <a:solidFill>
              <a:srgbClr val="2C6CC3"/>
            </a:solidFill>
          </p:spPr>
          <p:txBody>
            <a:bodyPr/>
            <a:lstStyle/>
            <a:p>
              <a:endParaRPr lang="el-GR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46800" cy="6770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50" r="-6250"/>
            </a:stretch>
          </a:blipFill>
        </p:spPr>
        <p:txBody>
          <a:bodyPr/>
          <a:lstStyle/>
          <a:p>
            <a:endParaRPr lang="el-GR"/>
          </a:p>
        </p:txBody>
      </p:sp>
      <p:grpSp>
        <p:nvGrpSpPr>
          <p:cNvPr id="3" name="Group 3"/>
          <p:cNvGrpSpPr/>
          <p:nvPr/>
        </p:nvGrpSpPr>
        <p:grpSpPr>
          <a:xfrm>
            <a:off x="1028700" y="550713"/>
            <a:ext cx="16230600" cy="9369416"/>
            <a:chOff x="0" y="0"/>
            <a:chExt cx="4274726" cy="246766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2467665"/>
            </a:xfrm>
            <a:custGeom>
              <a:avLst/>
              <a:gdLst/>
              <a:ahLst/>
              <a:cxnLst/>
              <a:rect l="l" t="t" r="r" b="b"/>
              <a:pathLst>
                <a:path w="4274726" h="2467665">
                  <a:moveTo>
                    <a:pt x="0" y="0"/>
                  </a:moveTo>
                  <a:lnTo>
                    <a:pt x="4274726" y="0"/>
                  </a:lnTo>
                  <a:lnTo>
                    <a:pt x="4274726" y="2467665"/>
                  </a:lnTo>
                  <a:lnTo>
                    <a:pt x="0" y="2467665"/>
                  </a:lnTo>
                  <a:close/>
                </a:path>
              </a:pathLst>
            </a:custGeom>
            <a:solidFill>
              <a:srgbClr val="D9ECEE"/>
            </a:solidFill>
          </p:spPr>
          <p:txBody>
            <a:bodyPr/>
            <a:lstStyle/>
            <a:p>
              <a:endParaRPr lang="el-G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274726" cy="25057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474109" y="2114525"/>
            <a:ext cx="14785191" cy="7143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07"/>
              </a:lnSpc>
            </a:pPr>
            <a:r>
              <a:rPr lang="en-US" sz="513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Εισαγωγή</a:t>
            </a:r>
          </a:p>
          <a:p>
            <a:pPr algn="l">
              <a:lnSpc>
                <a:spcPts val="8107"/>
              </a:lnSpc>
            </a:pPr>
            <a:r>
              <a:rPr lang="en-US" sz="513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Εστίαση Μελέτης</a:t>
            </a:r>
          </a:p>
          <a:p>
            <a:pPr algn="l">
              <a:lnSpc>
                <a:spcPts val="8107"/>
              </a:lnSpc>
            </a:pPr>
            <a:r>
              <a:rPr lang="en-US" sz="513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Θεωρητικό Πλαίσιο</a:t>
            </a:r>
          </a:p>
          <a:p>
            <a:pPr algn="l">
              <a:lnSpc>
                <a:spcPts val="8107"/>
              </a:lnSpc>
            </a:pPr>
            <a:r>
              <a:rPr lang="en-US" sz="513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Μεθοδολογία</a:t>
            </a:r>
          </a:p>
          <a:p>
            <a:pPr algn="l">
              <a:lnSpc>
                <a:spcPts val="8107"/>
              </a:lnSpc>
            </a:pPr>
            <a:r>
              <a:rPr lang="en-US" sz="513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Αποτελέσματα</a:t>
            </a:r>
          </a:p>
          <a:p>
            <a:pPr algn="l">
              <a:lnSpc>
                <a:spcPts val="8107"/>
              </a:lnSpc>
            </a:pPr>
            <a:r>
              <a:rPr lang="en-US" sz="513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Συζήτηση-Συμπεράσματα</a:t>
            </a:r>
          </a:p>
          <a:p>
            <a:pPr algn="l">
              <a:lnSpc>
                <a:spcPts val="8107"/>
              </a:lnSpc>
            </a:pPr>
            <a:r>
              <a:rPr lang="en-US" sz="513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Ενδεικτική Βιβλιογραφία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07348" y="647294"/>
            <a:ext cx="13524916" cy="13093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780"/>
              </a:lnSpc>
              <a:spcBef>
                <a:spcPct val="0"/>
              </a:spcBef>
            </a:pPr>
            <a:r>
              <a:rPr lang="en-US" sz="7700" b="1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Δομή Παρουσίασης</a:t>
            </a:r>
          </a:p>
        </p:txBody>
      </p:sp>
      <p:sp>
        <p:nvSpPr>
          <p:cNvPr id="8" name="Freeform 8"/>
          <p:cNvSpPr/>
          <p:nvPr/>
        </p:nvSpPr>
        <p:spPr>
          <a:xfrm rot="-1603034">
            <a:off x="15260485" y="7769717"/>
            <a:ext cx="3246092" cy="2230951"/>
          </a:xfrm>
          <a:custGeom>
            <a:avLst/>
            <a:gdLst/>
            <a:ahLst/>
            <a:cxnLst/>
            <a:rect l="l" t="t" r="r" b="b"/>
            <a:pathLst>
              <a:path w="3246092" h="2230951">
                <a:moveTo>
                  <a:pt x="0" y="0"/>
                </a:moveTo>
                <a:lnTo>
                  <a:pt x="3246092" y="0"/>
                </a:lnTo>
                <a:lnTo>
                  <a:pt x="3246092" y="2230951"/>
                </a:lnTo>
                <a:lnTo>
                  <a:pt x="0" y="22309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50" r="-6250"/>
            </a:stretch>
          </a:blipFill>
        </p:spPr>
        <p:txBody>
          <a:bodyPr/>
          <a:lstStyle/>
          <a:p>
            <a:endParaRPr lang="el-GR"/>
          </a:p>
        </p:txBody>
      </p:sp>
      <p:grpSp>
        <p:nvGrpSpPr>
          <p:cNvPr id="3" name="Group 3"/>
          <p:cNvGrpSpPr/>
          <p:nvPr/>
        </p:nvGrpSpPr>
        <p:grpSpPr>
          <a:xfrm>
            <a:off x="2035526" y="1124978"/>
            <a:ext cx="14447261" cy="8229600"/>
            <a:chOff x="0" y="0"/>
            <a:chExt cx="3805040" cy="21674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05040" cy="2167467"/>
            </a:xfrm>
            <a:custGeom>
              <a:avLst/>
              <a:gdLst/>
              <a:ahLst/>
              <a:cxnLst/>
              <a:rect l="l" t="t" r="r" b="b"/>
              <a:pathLst>
                <a:path w="3805040" h="2167467">
                  <a:moveTo>
                    <a:pt x="0" y="0"/>
                  </a:moveTo>
                  <a:lnTo>
                    <a:pt x="3805040" y="0"/>
                  </a:lnTo>
                  <a:lnTo>
                    <a:pt x="3805040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D9ECEE"/>
            </a:solidFill>
          </p:spPr>
          <p:txBody>
            <a:bodyPr/>
            <a:lstStyle/>
            <a:p>
              <a:endParaRPr lang="el-G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805040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flipV="1">
            <a:off x="0" y="7269413"/>
            <a:ext cx="2530508" cy="3017587"/>
          </a:xfrm>
          <a:custGeom>
            <a:avLst/>
            <a:gdLst/>
            <a:ahLst/>
            <a:cxnLst/>
            <a:rect l="l" t="t" r="r" b="b"/>
            <a:pathLst>
              <a:path w="2530508" h="3017587">
                <a:moveTo>
                  <a:pt x="0" y="3017587"/>
                </a:moveTo>
                <a:lnTo>
                  <a:pt x="2530508" y="3017587"/>
                </a:lnTo>
                <a:lnTo>
                  <a:pt x="2530508" y="0"/>
                </a:lnTo>
                <a:lnTo>
                  <a:pt x="0" y="0"/>
                </a:lnTo>
                <a:lnTo>
                  <a:pt x="0" y="3017587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7" name="Freeform 7"/>
          <p:cNvSpPr/>
          <p:nvPr/>
        </p:nvSpPr>
        <p:spPr>
          <a:xfrm flipH="1">
            <a:off x="15757492" y="0"/>
            <a:ext cx="2530508" cy="3017587"/>
          </a:xfrm>
          <a:custGeom>
            <a:avLst/>
            <a:gdLst/>
            <a:ahLst/>
            <a:cxnLst/>
            <a:rect l="l" t="t" r="r" b="b"/>
            <a:pathLst>
              <a:path w="2530508" h="3017587">
                <a:moveTo>
                  <a:pt x="2530508" y="0"/>
                </a:moveTo>
                <a:lnTo>
                  <a:pt x="0" y="0"/>
                </a:lnTo>
                <a:lnTo>
                  <a:pt x="0" y="3017587"/>
                </a:lnTo>
                <a:lnTo>
                  <a:pt x="2530508" y="3017587"/>
                </a:lnTo>
                <a:lnTo>
                  <a:pt x="253050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8" name="Freeform 8"/>
          <p:cNvSpPr/>
          <p:nvPr/>
        </p:nvSpPr>
        <p:spPr>
          <a:xfrm rot="-2795748" flipH="1">
            <a:off x="670928" y="0"/>
            <a:ext cx="1996263" cy="2361171"/>
          </a:xfrm>
          <a:custGeom>
            <a:avLst/>
            <a:gdLst/>
            <a:ahLst/>
            <a:cxnLst/>
            <a:rect l="l" t="t" r="r" b="b"/>
            <a:pathLst>
              <a:path w="1996263" h="2361171">
                <a:moveTo>
                  <a:pt x="1996263" y="0"/>
                </a:moveTo>
                <a:lnTo>
                  <a:pt x="0" y="0"/>
                </a:lnTo>
                <a:lnTo>
                  <a:pt x="0" y="2361171"/>
                </a:lnTo>
                <a:lnTo>
                  <a:pt x="1996263" y="2361171"/>
                </a:lnTo>
                <a:lnTo>
                  <a:pt x="1996263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9" name="TextBox 9"/>
          <p:cNvSpPr txBox="1"/>
          <p:nvPr/>
        </p:nvSpPr>
        <p:spPr>
          <a:xfrm>
            <a:off x="2035526" y="996194"/>
            <a:ext cx="5895761" cy="1309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780"/>
              </a:lnSpc>
              <a:spcBef>
                <a:spcPct val="0"/>
              </a:spcBef>
            </a:pPr>
            <a:r>
              <a:rPr lang="en-US" sz="7700" b="1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Εισαγωγή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035526" y="2569210"/>
            <a:ext cx="12031834" cy="20408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059"/>
              </a:lnSpc>
            </a:pPr>
            <a:r>
              <a:rPr lang="en-US" sz="2899" b="1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Παρα</a:t>
            </a:r>
            <a:r>
              <a:rPr lang="en-US" sz="2899" b="1" dirty="0" err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δοσι</a:t>
            </a:r>
            <a:r>
              <a:rPr lang="en-US" sz="2899" b="1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ακή διδασκαλία μαθηματικών:</a:t>
            </a:r>
          </a:p>
          <a:p>
            <a:pPr marL="626109" lvl="1" indent="-313054" algn="l">
              <a:lnSpc>
                <a:spcPts val="4059"/>
              </a:lnSpc>
              <a:buFont typeface="Arial"/>
              <a:buChar char="•"/>
            </a:pPr>
            <a:r>
              <a:rPr lang="en-US" sz="2899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έμφ</a:t>
            </a:r>
            <a:r>
              <a:rPr lang="en-US" sz="2899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αση σε μηχανιστική επίλυση ασκήσεων</a:t>
            </a:r>
          </a:p>
          <a:p>
            <a:pPr marL="626109" lvl="1" indent="-313054" algn="just">
              <a:lnSpc>
                <a:spcPts val="4059"/>
              </a:lnSpc>
              <a:buFont typeface="Arial"/>
              <a:buChar char="•"/>
            </a:pPr>
            <a:r>
              <a:rPr lang="en-US" sz="2899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απ</a:t>
            </a:r>
            <a:r>
              <a:rPr lang="en-US" sz="2899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ομάκρυνση</a:t>
            </a:r>
            <a:r>
              <a:rPr lang="en-US" sz="2899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από </a:t>
            </a:r>
            <a:r>
              <a:rPr lang="en-US" sz="2899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ρε</a:t>
            </a:r>
            <a:r>
              <a:rPr lang="en-US" sz="2899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αλιστικά πλαίσια (Boaler, 1998)</a:t>
            </a:r>
          </a:p>
          <a:p>
            <a:pPr algn="just">
              <a:lnSpc>
                <a:spcPts val="4059"/>
              </a:lnSpc>
              <a:spcBef>
                <a:spcPct val="0"/>
              </a:spcBef>
            </a:pPr>
            <a:endParaRPr lang="en-US" sz="2899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2035526" y="4378960"/>
            <a:ext cx="12031834" cy="15348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060"/>
              </a:lnSpc>
              <a:spcBef>
                <a:spcPct val="0"/>
              </a:spcBef>
            </a:pPr>
            <a:r>
              <a:rPr lang="en-US" sz="2900" b="1" dirty="0" err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Ανάγκη</a:t>
            </a:r>
            <a:r>
              <a:rPr lang="en-US" sz="2900" b="1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2900" b="1" dirty="0" err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γι</a:t>
            </a:r>
            <a:r>
              <a:rPr lang="en-US" sz="2900" b="1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α:</a:t>
            </a:r>
          </a:p>
          <a:p>
            <a:pPr marL="626111" marR="0" lvl="1" indent="-313055" algn="l" defTabSz="914400" rtl="0" eaLnBrk="1" fontAlgn="auto" latinLnBrk="0" hangingPunct="1">
              <a:lnSpc>
                <a:spcPts val="40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σύνδεση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μαθηματικών με καθημερινότητα </a:t>
            </a:r>
            <a:r>
              <a:rPr kumimoji="0" lang="en-US" sz="2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/>
                <a:ea typeface="Inter"/>
                <a:cs typeface="Inter"/>
                <a:sym typeface="Inter"/>
              </a:rPr>
              <a:t>(Freudenthal, 1981)</a:t>
            </a:r>
          </a:p>
          <a:p>
            <a:pPr marL="626111" lvl="1" indent="-313055" algn="l">
              <a:lnSpc>
                <a:spcPts val="4060"/>
              </a:lnSpc>
              <a:buFont typeface="Arial"/>
              <a:buChar char="•"/>
            </a:pPr>
            <a:endParaRPr lang="en-US" sz="2900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2035526" y="6146101"/>
            <a:ext cx="14447261" cy="3112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060"/>
              </a:lnSpc>
              <a:spcBef>
                <a:spcPct val="0"/>
              </a:spcBef>
            </a:pPr>
            <a:r>
              <a:rPr lang="en-US" sz="2900" b="1" dirty="0" err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Σύγχρονη</a:t>
            </a:r>
            <a:r>
              <a:rPr lang="en-US" sz="2900" b="1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κα</a:t>
            </a:r>
            <a:r>
              <a:rPr lang="en-US" sz="2900" b="1" dirty="0" err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τεύθυνση</a:t>
            </a:r>
            <a:r>
              <a:rPr lang="en-US" sz="2900" b="1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:</a:t>
            </a:r>
          </a:p>
          <a:p>
            <a:pPr marL="626111" lvl="1" indent="-313055" algn="l">
              <a:lnSpc>
                <a:spcPts val="4060"/>
              </a:lnSpc>
              <a:buFont typeface="Arial"/>
              <a:buChar char="•"/>
            </a:pP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α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υθεντικά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π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ρο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βλήματα (Palm, 2008; Wake, 2015)</a:t>
            </a:r>
            <a:endParaRPr lang="el-GR" sz="2900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626111" lvl="1" indent="-313055">
              <a:lnSpc>
                <a:spcPts val="4060"/>
              </a:lnSpc>
              <a:buFont typeface="Arial"/>
              <a:buChar char="•"/>
            </a:pP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sym typeface="Inter"/>
              </a:rPr>
              <a:t>ολιστική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sym typeface="Inter"/>
              </a:rPr>
              <a:t> α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sym typeface="Inter"/>
              </a:rPr>
              <a:t>νά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sym typeface="Inter"/>
              </a:rPr>
              <a:t>πτυξη μαθητή, </a:t>
            </a:r>
            <a:r>
              <a:rPr lang="el-GR" sz="2900" dirty="0">
                <a:solidFill>
                  <a:srgbClr val="000000"/>
                </a:solidFill>
                <a:latin typeface="Inter"/>
                <a:ea typeface="Inter"/>
                <a:sym typeface="Inter"/>
              </a:rPr>
              <a:t>καλλιέργεια της </a:t>
            </a:r>
            <a:r>
              <a:rPr lang="el-GR" sz="2900" dirty="0">
                <a:solidFill>
                  <a:srgbClr val="000000"/>
                </a:solidFill>
                <a:latin typeface="Inter"/>
                <a:ea typeface="Inter"/>
              </a:rPr>
              <a:t>κριτικής όσο και της δημιουργικής σκέψης, διαπλάθοντας πολίτες με κοινωνική συνείδηση (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</a:rPr>
              <a:t>Skovsmose</a:t>
            </a:r>
            <a:r>
              <a:rPr lang="el-GR" sz="2900" dirty="0">
                <a:solidFill>
                  <a:srgbClr val="000000"/>
                </a:solidFill>
                <a:latin typeface="Inter"/>
                <a:ea typeface="Inter"/>
              </a:rPr>
              <a:t>, 2018). </a:t>
            </a:r>
          </a:p>
          <a:p>
            <a:pPr marL="626111" lvl="1" indent="-313055">
              <a:lnSpc>
                <a:spcPts val="4060"/>
              </a:lnSpc>
              <a:buFont typeface="Arial"/>
              <a:buChar char="•"/>
            </a:pPr>
            <a:r>
              <a:rPr lang="el-GR" sz="2900" dirty="0">
                <a:solidFill>
                  <a:srgbClr val="000000"/>
                </a:solidFill>
                <a:latin typeface="Inter"/>
                <a:ea typeface="Inter"/>
              </a:rPr>
              <a:t>Σύνδεση 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sym typeface="Inter"/>
              </a:rPr>
              <a:t>μα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sym typeface="Inter"/>
              </a:rPr>
              <a:t>θημ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sym typeface="Inter"/>
              </a:rPr>
              <a:t>ατικ</a:t>
            </a:r>
            <a:r>
              <a:rPr lang="el-GR" sz="2900" dirty="0" err="1">
                <a:solidFill>
                  <a:srgbClr val="000000"/>
                </a:solidFill>
                <a:latin typeface="Inter"/>
                <a:ea typeface="Inter"/>
                <a:sym typeface="Inter"/>
              </a:rPr>
              <a:t>ών</a:t>
            </a:r>
            <a:r>
              <a:rPr lang="el-GR" sz="2900" dirty="0">
                <a:solidFill>
                  <a:srgbClr val="000000"/>
                </a:solidFill>
                <a:latin typeface="Inter"/>
                <a:ea typeface="Inter"/>
                <a:sym typeface="Inter"/>
              </a:rPr>
              <a:t> με 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sym typeface="Inter"/>
              </a:rPr>
              <a:t>κοινωνικο-οικολογικά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sym typeface="Inter"/>
              </a:rPr>
              <a:t>ζητήμ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sym typeface="Inter"/>
              </a:rPr>
              <a:t>ατα 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(Barwell et al., 2022)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50" r="-6250"/>
            </a:stretch>
          </a:blipFill>
        </p:spPr>
        <p:txBody>
          <a:bodyPr/>
          <a:lstStyle/>
          <a:p>
            <a:endParaRPr lang="el-GR"/>
          </a:p>
        </p:txBody>
      </p:sp>
      <p:grpSp>
        <p:nvGrpSpPr>
          <p:cNvPr id="3" name="Group 3"/>
          <p:cNvGrpSpPr/>
          <p:nvPr/>
        </p:nvGrpSpPr>
        <p:grpSpPr>
          <a:xfrm>
            <a:off x="2035526" y="1124978"/>
            <a:ext cx="14447261" cy="8229600"/>
            <a:chOff x="0" y="0"/>
            <a:chExt cx="3805040" cy="21674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05040" cy="2167467"/>
            </a:xfrm>
            <a:custGeom>
              <a:avLst/>
              <a:gdLst/>
              <a:ahLst/>
              <a:cxnLst/>
              <a:rect l="l" t="t" r="r" b="b"/>
              <a:pathLst>
                <a:path w="3805040" h="2167467">
                  <a:moveTo>
                    <a:pt x="0" y="0"/>
                  </a:moveTo>
                  <a:lnTo>
                    <a:pt x="3805040" y="0"/>
                  </a:lnTo>
                  <a:lnTo>
                    <a:pt x="3805040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D9ECEE"/>
            </a:solidFill>
          </p:spPr>
          <p:txBody>
            <a:bodyPr/>
            <a:lstStyle/>
            <a:p>
              <a:endParaRPr lang="el-G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805040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flipV="1">
            <a:off x="0" y="7269413"/>
            <a:ext cx="2530508" cy="3017587"/>
          </a:xfrm>
          <a:custGeom>
            <a:avLst/>
            <a:gdLst/>
            <a:ahLst/>
            <a:cxnLst/>
            <a:rect l="l" t="t" r="r" b="b"/>
            <a:pathLst>
              <a:path w="2530508" h="3017587">
                <a:moveTo>
                  <a:pt x="0" y="3017587"/>
                </a:moveTo>
                <a:lnTo>
                  <a:pt x="2530508" y="3017587"/>
                </a:lnTo>
                <a:lnTo>
                  <a:pt x="2530508" y="0"/>
                </a:lnTo>
                <a:lnTo>
                  <a:pt x="0" y="0"/>
                </a:lnTo>
                <a:lnTo>
                  <a:pt x="0" y="3017587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7" name="Freeform 7"/>
          <p:cNvSpPr/>
          <p:nvPr/>
        </p:nvSpPr>
        <p:spPr>
          <a:xfrm flipH="1">
            <a:off x="15757492" y="0"/>
            <a:ext cx="2530508" cy="3017587"/>
          </a:xfrm>
          <a:custGeom>
            <a:avLst/>
            <a:gdLst/>
            <a:ahLst/>
            <a:cxnLst/>
            <a:rect l="l" t="t" r="r" b="b"/>
            <a:pathLst>
              <a:path w="2530508" h="3017587">
                <a:moveTo>
                  <a:pt x="2530508" y="0"/>
                </a:moveTo>
                <a:lnTo>
                  <a:pt x="0" y="0"/>
                </a:lnTo>
                <a:lnTo>
                  <a:pt x="0" y="3017587"/>
                </a:lnTo>
                <a:lnTo>
                  <a:pt x="2530508" y="3017587"/>
                </a:lnTo>
                <a:lnTo>
                  <a:pt x="253050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8" name="Freeform 8"/>
          <p:cNvSpPr/>
          <p:nvPr/>
        </p:nvSpPr>
        <p:spPr>
          <a:xfrm rot="-2795748" flipH="1">
            <a:off x="526399" y="-55607"/>
            <a:ext cx="1996263" cy="2361171"/>
          </a:xfrm>
          <a:custGeom>
            <a:avLst/>
            <a:gdLst/>
            <a:ahLst/>
            <a:cxnLst/>
            <a:rect l="l" t="t" r="r" b="b"/>
            <a:pathLst>
              <a:path w="1996263" h="2361171">
                <a:moveTo>
                  <a:pt x="1996263" y="0"/>
                </a:moveTo>
                <a:lnTo>
                  <a:pt x="0" y="0"/>
                </a:lnTo>
                <a:lnTo>
                  <a:pt x="0" y="2361171"/>
                </a:lnTo>
                <a:lnTo>
                  <a:pt x="1996263" y="2361171"/>
                </a:lnTo>
                <a:lnTo>
                  <a:pt x="1996263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9" name="Freeform 9"/>
          <p:cNvSpPr/>
          <p:nvPr/>
        </p:nvSpPr>
        <p:spPr>
          <a:xfrm>
            <a:off x="9592790" y="4145735"/>
            <a:ext cx="5497739" cy="4493620"/>
          </a:xfrm>
          <a:custGeom>
            <a:avLst/>
            <a:gdLst/>
            <a:ahLst/>
            <a:cxnLst/>
            <a:rect l="l" t="t" r="r" b="b"/>
            <a:pathLst>
              <a:path w="5497739" h="4493620">
                <a:moveTo>
                  <a:pt x="0" y="0"/>
                </a:moveTo>
                <a:lnTo>
                  <a:pt x="5497739" y="0"/>
                </a:lnTo>
                <a:lnTo>
                  <a:pt x="5497739" y="4493620"/>
                </a:lnTo>
                <a:lnTo>
                  <a:pt x="0" y="449362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t="-11172" b="-11172"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10" name="TextBox 10"/>
          <p:cNvSpPr txBox="1"/>
          <p:nvPr/>
        </p:nvSpPr>
        <p:spPr>
          <a:xfrm>
            <a:off x="2314242" y="1037710"/>
            <a:ext cx="8799081" cy="1309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780"/>
              </a:lnSpc>
              <a:spcBef>
                <a:spcPct val="0"/>
              </a:spcBef>
            </a:pPr>
            <a:r>
              <a:rPr lang="en-US" sz="7700" b="1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Εστίαση Μελέτης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314242" y="3073981"/>
            <a:ext cx="11753118" cy="1012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09" lvl="1" indent="-313054" algn="l">
              <a:lnSpc>
                <a:spcPts val="4059"/>
              </a:lnSpc>
              <a:buFont typeface="Arial"/>
              <a:buChar char="•"/>
            </a:pPr>
            <a:r>
              <a:rPr lang="en-US" sz="2899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Κατασκευή μαθηματικού προβλήματος (ΚΜΠ) από μαθητή</a:t>
            </a:r>
          </a:p>
          <a:p>
            <a:pPr algn="just">
              <a:lnSpc>
                <a:spcPts val="4059"/>
              </a:lnSpc>
              <a:spcBef>
                <a:spcPct val="0"/>
              </a:spcBef>
            </a:pPr>
            <a:endParaRPr lang="en-US" sz="2899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2314242" y="4572000"/>
            <a:ext cx="5876559" cy="2040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11" lvl="1" indent="-313055" algn="l">
              <a:lnSpc>
                <a:spcPts val="4060"/>
              </a:lnSpc>
              <a:buFont typeface="Arial"/>
              <a:buChar char="•"/>
            </a:pPr>
            <a:r>
              <a:rPr lang="en-US" sz="29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Σύνδεση μαθηματικών με:</a:t>
            </a:r>
          </a:p>
          <a:p>
            <a:pPr algn="l">
              <a:lnSpc>
                <a:spcPts val="4060"/>
              </a:lnSpc>
            </a:pPr>
            <a:r>
              <a:rPr lang="en-US" sz="29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      - κοινωνικά ζητήματα</a:t>
            </a:r>
          </a:p>
          <a:p>
            <a:pPr algn="l">
              <a:lnSpc>
                <a:spcPts val="4060"/>
              </a:lnSpc>
            </a:pPr>
            <a:r>
              <a:rPr lang="en-US" sz="29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      - οικολογικά θέματα</a:t>
            </a:r>
          </a:p>
          <a:p>
            <a:pPr algn="l">
              <a:lnSpc>
                <a:spcPts val="4060"/>
              </a:lnSpc>
            </a:pPr>
            <a:endParaRPr lang="en-US" sz="2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2314242" y="6670040"/>
            <a:ext cx="5876559" cy="2555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11" lvl="1" indent="-313055" algn="l">
              <a:lnSpc>
                <a:spcPts val="4060"/>
              </a:lnSpc>
              <a:buFont typeface="Arial"/>
              <a:buChar char="•"/>
            </a:pPr>
            <a:r>
              <a:rPr lang="en-US" sz="29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Έμφαση:</a:t>
            </a:r>
          </a:p>
          <a:p>
            <a:pPr algn="l">
              <a:lnSpc>
                <a:spcPts val="4060"/>
              </a:lnSpc>
            </a:pPr>
            <a:r>
              <a:rPr lang="en-US" sz="29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       - γνωστική διάσταση</a:t>
            </a:r>
          </a:p>
          <a:p>
            <a:pPr algn="l">
              <a:lnSpc>
                <a:spcPts val="4060"/>
              </a:lnSpc>
            </a:pPr>
            <a:r>
              <a:rPr lang="en-US" sz="29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      - συναισθηματική εμπλοκή</a:t>
            </a:r>
          </a:p>
          <a:p>
            <a:pPr algn="l">
              <a:lnSpc>
                <a:spcPts val="4060"/>
              </a:lnSpc>
            </a:pPr>
            <a:r>
              <a:rPr lang="en-US" sz="29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      - κοινωνική ευαισθησία</a:t>
            </a:r>
          </a:p>
          <a:p>
            <a:pPr algn="l">
              <a:lnSpc>
                <a:spcPts val="4060"/>
              </a:lnSpc>
            </a:pPr>
            <a:endParaRPr lang="en-US" sz="290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9986554" y="4572000"/>
            <a:ext cx="4752945" cy="3583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0"/>
              </a:lnSpc>
              <a:spcBef>
                <a:spcPct val="0"/>
              </a:spcBef>
            </a:pPr>
            <a:r>
              <a:rPr lang="en-US" sz="2900" i="1" dirty="0">
                <a:solidFill>
                  <a:srgbClr val="000000"/>
                </a:solidFill>
                <a:latin typeface="Inter Italics"/>
                <a:ea typeface="Inter Italics"/>
                <a:cs typeface="Inter Italics"/>
                <a:sym typeface="Inter Italics"/>
              </a:rPr>
              <a:t>ΕΕ: Τι </a:t>
            </a:r>
            <a:r>
              <a:rPr lang="en-US" sz="2900" i="1" dirty="0" err="1">
                <a:solidFill>
                  <a:srgbClr val="000000"/>
                </a:solidFill>
                <a:latin typeface="Inter Italics"/>
                <a:ea typeface="Inter Italics"/>
                <a:cs typeface="Inter Italics"/>
                <a:sym typeface="Inter Italics"/>
              </a:rPr>
              <a:t>είδους</a:t>
            </a:r>
            <a:r>
              <a:rPr lang="en-US" sz="2900" i="1" dirty="0">
                <a:solidFill>
                  <a:srgbClr val="000000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900" i="1" dirty="0" err="1">
                <a:solidFill>
                  <a:srgbClr val="000000"/>
                </a:solidFill>
                <a:latin typeface="Inter Italics"/>
                <a:ea typeface="Inter Italics"/>
                <a:cs typeface="Inter Italics"/>
                <a:sym typeface="Inter Italics"/>
              </a:rPr>
              <a:t>συνδέσεις</a:t>
            </a:r>
            <a:r>
              <a:rPr lang="en-US" sz="2900" i="1" dirty="0">
                <a:solidFill>
                  <a:srgbClr val="000000"/>
                </a:solidFill>
                <a:latin typeface="Inter Italics"/>
                <a:ea typeface="Inter Italics"/>
                <a:cs typeface="Inter Italics"/>
                <a:sym typeface="Inter Italics"/>
              </a:rPr>
              <a:t> α</a:t>
            </a:r>
            <a:r>
              <a:rPr lang="en-US" sz="2900" i="1" dirty="0" err="1">
                <a:solidFill>
                  <a:srgbClr val="000000"/>
                </a:solidFill>
                <a:latin typeface="Inter Italics"/>
                <a:ea typeface="Inter Italics"/>
                <a:cs typeface="Inter Italics"/>
                <a:sym typeface="Inter Italics"/>
              </a:rPr>
              <a:t>νάμεσ</a:t>
            </a:r>
            <a:r>
              <a:rPr lang="en-US" sz="2900" i="1" dirty="0">
                <a:solidFill>
                  <a:srgbClr val="000000"/>
                </a:solidFill>
                <a:latin typeface="Inter Italics"/>
                <a:ea typeface="Inter Italics"/>
                <a:cs typeface="Inter Italics"/>
                <a:sym typeface="Inter Italics"/>
              </a:rPr>
              <a:t>α στα μαθηματικά και σε οικολογικά ζητήματα αναγνωρίζουμε κατά την εφαρμογή της μεθόδου ΚΜΠ από ένα μαθητή Λυκείου;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50" r="-6250"/>
            </a:stretch>
          </a:blipFill>
        </p:spPr>
        <p:txBody>
          <a:bodyPr/>
          <a:lstStyle/>
          <a:p>
            <a:endParaRPr lang="el-GR"/>
          </a:p>
        </p:txBody>
      </p:sp>
      <p:grpSp>
        <p:nvGrpSpPr>
          <p:cNvPr id="3" name="Group 3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D9ECEE"/>
            </a:solidFill>
          </p:spPr>
          <p:txBody>
            <a:bodyPr/>
            <a:lstStyle/>
            <a:p>
              <a:endParaRPr lang="el-G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flipH="1">
            <a:off x="39263" y="-55607"/>
            <a:ext cx="1996263" cy="2361171"/>
          </a:xfrm>
          <a:custGeom>
            <a:avLst/>
            <a:gdLst/>
            <a:ahLst/>
            <a:cxnLst/>
            <a:rect l="l" t="t" r="r" b="b"/>
            <a:pathLst>
              <a:path w="1996263" h="2361171">
                <a:moveTo>
                  <a:pt x="1996263" y="0"/>
                </a:moveTo>
                <a:lnTo>
                  <a:pt x="0" y="0"/>
                </a:lnTo>
                <a:lnTo>
                  <a:pt x="0" y="2361171"/>
                </a:lnTo>
                <a:lnTo>
                  <a:pt x="1996263" y="2361171"/>
                </a:lnTo>
                <a:lnTo>
                  <a:pt x="1996263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7" name="TextBox 7"/>
          <p:cNvSpPr txBox="1"/>
          <p:nvPr/>
        </p:nvSpPr>
        <p:spPr>
          <a:xfrm>
            <a:off x="1552001" y="1043819"/>
            <a:ext cx="11630713" cy="1309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780"/>
              </a:lnSpc>
              <a:spcBef>
                <a:spcPct val="0"/>
              </a:spcBef>
            </a:pPr>
            <a:r>
              <a:rPr lang="en-US" sz="7700" b="1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Θεωρητικό Πλαίσιο (Ι)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52001" y="3065780"/>
            <a:ext cx="11173399" cy="41637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26111" lvl="1" indent="-313055" algn="l">
              <a:lnSpc>
                <a:spcPts val="4060"/>
              </a:lnSpc>
              <a:buFont typeface="Arial"/>
              <a:buChar char="•"/>
            </a:pP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Ρε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αλιστικά Μαθηματικά (Freudenthal, 1981</a:t>
            </a:r>
            <a:r>
              <a:rPr lang="el-GR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)</a:t>
            </a:r>
            <a:endParaRPr lang="en-US" sz="2900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4060"/>
              </a:lnSpc>
            </a:pPr>
            <a:endParaRPr lang="en-US" sz="2900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626111" lvl="1" indent="-313055" algn="l">
              <a:lnSpc>
                <a:spcPts val="4060"/>
              </a:lnSpc>
              <a:buFont typeface="Arial"/>
              <a:buChar char="•"/>
            </a:pP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Βα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σικές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α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ρχές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:</a:t>
            </a:r>
          </a:p>
          <a:p>
            <a:pPr algn="just">
              <a:lnSpc>
                <a:spcPts val="4060"/>
              </a:lnSpc>
              <a:spcBef>
                <a:spcPct val="0"/>
              </a:spcBef>
            </a:pP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     -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εκκίνηση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από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εμ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πειρίες μαθητών</a:t>
            </a:r>
          </a:p>
          <a:p>
            <a:pPr algn="just">
              <a:lnSpc>
                <a:spcPts val="4060"/>
              </a:lnSpc>
              <a:spcBef>
                <a:spcPct val="0"/>
              </a:spcBef>
            </a:pP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     - ανα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κάλυψη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γνώσης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μέσω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κα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θοδήγησης</a:t>
            </a:r>
            <a:endParaRPr lang="en-US" sz="2900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algn="just">
              <a:lnSpc>
                <a:spcPts val="4060"/>
              </a:lnSpc>
              <a:spcBef>
                <a:spcPct val="0"/>
              </a:spcBef>
            </a:pP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     - μα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θημ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ατικά ως ανθρώπινη δραστηριότητα</a:t>
            </a:r>
          </a:p>
          <a:p>
            <a:pPr algn="just">
              <a:lnSpc>
                <a:spcPts val="4060"/>
              </a:lnSpc>
              <a:spcBef>
                <a:spcPct val="0"/>
              </a:spcBef>
            </a:pPr>
            <a:endParaRPr lang="en-US" sz="2900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626111" lvl="1" indent="-313055" algn="l">
              <a:lnSpc>
                <a:spcPts val="4060"/>
              </a:lnSpc>
              <a:buFont typeface="Arial"/>
              <a:buChar char="•"/>
            </a:pP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Σύνδεση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με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α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υθεντικά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π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ρο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βλήματα (Dierdorp et al., 2011)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50" r="-6250"/>
            </a:stretch>
          </a:blipFill>
        </p:spPr>
        <p:txBody>
          <a:bodyPr/>
          <a:lstStyle/>
          <a:p>
            <a:endParaRPr lang="el-GR"/>
          </a:p>
        </p:txBody>
      </p:sp>
      <p:grpSp>
        <p:nvGrpSpPr>
          <p:cNvPr id="3" name="Group 3"/>
          <p:cNvGrpSpPr/>
          <p:nvPr/>
        </p:nvGrpSpPr>
        <p:grpSpPr>
          <a:xfrm>
            <a:off x="1028700" y="1028700"/>
            <a:ext cx="16230600" cy="8875000"/>
            <a:chOff x="0" y="0"/>
            <a:chExt cx="4274726" cy="233744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2337448"/>
            </a:xfrm>
            <a:custGeom>
              <a:avLst/>
              <a:gdLst/>
              <a:ahLst/>
              <a:cxnLst/>
              <a:rect l="l" t="t" r="r" b="b"/>
              <a:pathLst>
                <a:path w="4274726" h="2337448">
                  <a:moveTo>
                    <a:pt x="0" y="0"/>
                  </a:moveTo>
                  <a:lnTo>
                    <a:pt x="4274726" y="0"/>
                  </a:lnTo>
                  <a:lnTo>
                    <a:pt x="4274726" y="2337448"/>
                  </a:lnTo>
                  <a:lnTo>
                    <a:pt x="0" y="2337448"/>
                  </a:lnTo>
                  <a:close/>
                </a:path>
              </a:pathLst>
            </a:custGeom>
            <a:solidFill>
              <a:srgbClr val="D9ECEE"/>
            </a:solidFill>
          </p:spPr>
          <p:txBody>
            <a:bodyPr/>
            <a:lstStyle/>
            <a:p>
              <a:endParaRPr lang="el-G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274726" cy="23755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flipH="1">
            <a:off x="39263" y="-55607"/>
            <a:ext cx="1996263" cy="2361171"/>
          </a:xfrm>
          <a:custGeom>
            <a:avLst/>
            <a:gdLst/>
            <a:ahLst/>
            <a:cxnLst/>
            <a:rect l="l" t="t" r="r" b="b"/>
            <a:pathLst>
              <a:path w="1996263" h="2361171">
                <a:moveTo>
                  <a:pt x="1996263" y="0"/>
                </a:moveTo>
                <a:lnTo>
                  <a:pt x="0" y="0"/>
                </a:lnTo>
                <a:lnTo>
                  <a:pt x="0" y="2361171"/>
                </a:lnTo>
                <a:lnTo>
                  <a:pt x="1996263" y="2361171"/>
                </a:lnTo>
                <a:lnTo>
                  <a:pt x="1996263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7" name="TextBox 7"/>
          <p:cNvSpPr txBox="1"/>
          <p:nvPr/>
        </p:nvSpPr>
        <p:spPr>
          <a:xfrm>
            <a:off x="1552001" y="1043819"/>
            <a:ext cx="11630713" cy="1309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780"/>
              </a:lnSpc>
              <a:spcBef>
                <a:spcPct val="0"/>
              </a:spcBef>
            </a:pPr>
            <a:r>
              <a:rPr lang="en-US" sz="7700" b="1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Θεωρητικό Πλαίσιο (ΙΙ)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28555" y="2994990"/>
            <a:ext cx="15852344" cy="6792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11" lvl="1" indent="-313055" algn="l">
              <a:lnSpc>
                <a:spcPts val="4060"/>
              </a:lnSpc>
              <a:buFont typeface="Arial"/>
              <a:buChar char="•"/>
            </a:pP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Κατα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σκευή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μα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θημ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ατικού προβλήματος (Silver, 1994)</a:t>
            </a:r>
          </a:p>
          <a:p>
            <a:pPr marL="313056" lvl="1" algn="l">
              <a:lnSpc>
                <a:spcPts val="4060"/>
              </a:lnSpc>
            </a:pPr>
            <a:endParaRPr lang="en-US" sz="2900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626111" lvl="1" indent="-313055" algn="l">
              <a:lnSpc>
                <a:spcPts val="4060"/>
              </a:lnSpc>
              <a:buFont typeface="Arial"/>
              <a:buChar char="•"/>
            </a:pP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Δι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αδικασία: δημιουργία &amp; αναδιατύπωση προβλημάτων</a:t>
            </a:r>
          </a:p>
          <a:p>
            <a:pPr marL="313056" lvl="1" algn="l">
              <a:lnSpc>
                <a:spcPts val="4060"/>
              </a:lnSpc>
            </a:pPr>
            <a:endParaRPr lang="en-US" sz="2900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313056" lvl="1" algn="l">
              <a:lnSpc>
                <a:spcPts val="4060"/>
              </a:lnSpc>
            </a:pPr>
            <a:endParaRPr lang="en-US" sz="2900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626111" lvl="1" indent="-313055" algn="l">
              <a:lnSpc>
                <a:spcPts val="4060"/>
              </a:lnSpc>
              <a:buFont typeface="Arial"/>
              <a:buChar char="•"/>
            </a:pP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Οφέλη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:</a:t>
            </a:r>
          </a:p>
          <a:p>
            <a:pPr algn="l">
              <a:lnSpc>
                <a:spcPts val="4060"/>
              </a:lnSpc>
            </a:pP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     </a:t>
            </a:r>
          </a:p>
          <a:p>
            <a:pPr algn="l">
              <a:lnSpc>
                <a:spcPts val="4060"/>
              </a:lnSpc>
            </a:pPr>
            <a:endParaRPr lang="en-US" sz="2900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4060"/>
              </a:lnSpc>
            </a:pPr>
            <a:endParaRPr lang="en-US" sz="2900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626111" lvl="1" indent="-313055" algn="l">
              <a:lnSpc>
                <a:spcPts val="4060"/>
              </a:lnSpc>
              <a:buFont typeface="Arial"/>
              <a:buChar char="•"/>
            </a:pP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Περιορισμένη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έρευν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α σε οικολογικά πλαίσια (Arikan &amp; Unal, 2015)</a:t>
            </a:r>
          </a:p>
          <a:p>
            <a:pPr algn="l">
              <a:lnSpc>
                <a:spcPts val="4060"/>
              </a:lnSpc>
            </a:pPr>
            <a:endParaRPr lang="en-US" sz="2900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4060"/>
              </a:lnSpc>
            </a:pPr>
            <a:endParaRPr lang="en-US" sz="2900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algn="just">
              <a:lnSpc>
                <a:spcPts val="4060"/>
              </a:lnSpc>
            </a:pP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   </a:t>
            </a:r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4FFCF2D2-626F-BC03-F200-EC1B9B744D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8985" y="5179133"/>
            <a:ext cx="2072820" cy="920576"/>
          </a:xfrm>
          <a:prstGeom prst="rect">
            <a:avLst/>
          </a:prstGeom>
        </p:spPr>
      </p:pic>
      <p:pic>
        <p:nvPicPr>
          <p:cNvPr id="10" name="Εικόνα 9">
            <a:extLst>
              <a:ext uri="{FF2B5EF4-FFF2-40B4-BE49-F238E27FC236}">
                <a16:creationId xmlns:a16="http://schemas.microsoft.com/office/drawing/2014/main" id="{D455D1EC-7B15-29A0-53D4-02D887FAE0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3111" y="5808466"/>
            <a:ext cx="2091109" cy="106689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7DDDB2C-0D0F-C285-45CC-C77B98A52221}"/>
              </a:ext>
            </a:extLst>
          </p:cNvPr>
          <p:cNvSpPr txBox="1"/>
          <p:nvPr/>
        </p:nvSpPr>
        <p:spPr>
          <a:xfrm>
            <a:off x="5943600" y="5179133"/>
            <a:ext cx="4800600" cy="575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0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/>
                <a:ea typeface="Inter"/>
                <a:cs typeface="Inter"/>
                <a:sym typeface="Inter"/>
              </a:rPr>
              <a:t>εννοιολογική κατανόηση</a:t>
            </a:r>
            <a:endParaRPr kumimoji="0" lang="en-US" sz="2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EABA21-3A2B-DA70-B23E-010625F0432B}"/>
              </a:ext>
            </a:extLst>
          </p:cNvPr>
          <p:cNvSpPr txBox="1"/>
          <p:nvPr/>
        </p:nvSpPr>
        <p:spPr>
          <a:xfrm>
            <a:off x="5943600" y="6286500"/>
            <a:ext cx="6858000" cy="575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0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/>
                <a:ea typeface="Inter"/>
                <a:cs typeface="Inter"/>
                <a:sym typeface="Inter"/>
              </a:rPr>
              <a:t>μετα</a:t>
            </a:r>
            <a:r>
              <a:rPr kumimoji="0" lang="en-US" sz="29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/>
                <a:ea typeface="Inter"/>
                <a:cs typeface="Inter"/>
                <a:sym typeface="Inter"/>
              </a:rPr>
              <a:t>γνώση</a:t>
            </a:r>
            <a:r>
              <a:rPr kumimoji="0" lang="en-US" sz="2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/>
                <a:ea typeface="Inter"/>
                <a:cs typeface="Inter"/>
                <a:sym typeface="Inter"/>
              </a:rPr>
              <a:t> (Dori &amp; </a:t>
            </a:r>
            <a:r>
              <a:rPr kumimoji="0" lang="en-US" sz="29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/>
                <a:ea typeface="Inter"/>
                <a:cs typeface="Inter"/>
                <a:sym typeface="Inter"/>
              </a:rPr>
              <a:t>Herscovitz</a:t>
            </a:r>
            <a:r>
              <a:rPr kumimoji="0" lang="en-US" sz="2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/>
                <a:ea typeface="Inter"/>
                <a:cs typeface="Inter"/>
                <a:sym typeface="Inter"/>
              </a:rPr>
              <a:t>, 1999)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57F6E5-3538-29BF-64A1-DA3C36A6F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E084D0F-5BD4-B32C-45AA-E2923345F208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50" r="-6250"/>
            </a:stretch>
          </a:blipFill>
        </p:spPr>
        <p:txBody>
          <a:bodyPr/>
          <a:lstStyle/>
          <a:p>
            <a:endParaRPr lang="el-GR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76466028-8281-5231-C342-28B612D16D5B}"/>
              </a:ext>
            </a:extLst>
          </p:cNvPr>
          <p:cNvGrpSpPr/>
          <p:nvPr/>
        </p:nvGrpSpPr>
        <p:grpSpPr>
          <a:xfrm>
            <a:off x="1028700" y="1028700"/>
            <a:ext cx="16230600" cy="8875000"/>
            <a:chOff x="0" y="0"/>
            <a:chExt cx="4274726" cy="233744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68FA6C41-9727-88B5-1650-FA72B7111595}"/>
                </a:ext>
              </a:extLst>
            </p:cNvPr>
            <p:cNvSpPr/>
            <p:nvPr/>
          </p:nvSpPr>
          <p:spPr>
            <a:xfrm>
              <a:off x="0" y="0"/>
              <a:ext cx="4274726" cy="2337448"/>
            </a:xfrm>
            <a:custGeom>
              <a:avLst/>
              <a:gdLst/>
              <a:ahLst/>
              <a:cxnLst/>
              <a:rect l="l" t="t" r="r" b="b"/>
              <a:pathLst>
                <a:path w="4274726" h="2337448">
                  <a:moveTo>
                    <a:pt x="0" y="0"/>
                  </a:moveTo>
                  <a:lnTo>
                    <a:pt x="4274726" y="0"/>
                  </a:lnTo>
                  <a:lnTo>
                    <a:pt x="4274726" y="2337448"/>
                  </a:lnTo>
                  <a:lnTo>
                    <a:pt x="0" y="2337448"/>
                  </a:lnTo>
                  <a:close/>
                </a:path>
              </a:pathLst>
            </a:custGeom>
            <a:solidFill>
              <a:srgbClr val="D9ECEE"/>
            </a:solidFill>
          </p:spPr>
          <p:txBody>
            <a:bodyPr/>
            <a:lstStyle/>
            <a:p>
              <a:endParaRPr lang="el-GR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49E16F19-4129-E9E2-262E-75A7F612072A}"/>
                </a:ext>
              </a:extLst>
            </p:cNvPr>
            <p:cNvSpPr txBox="1"/>
            <p:nvPr/>
          </p:nvSpPr>
          <p:spPr>
            <a:xfrm>
              <a:off x="0" y="-38100"/>
              <a:ext cx="4274726" cy="23755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039C08DE-0C65-0F9F-797B-E0D5723A5641}"/>
              </a:ext>
            </a:extLst>
          </p:cNvPr>
          <p:cNvSpPr/>
          <p:nvPr/>
        </p:nvSpPr>
        <p:spPr>
          <a:xfrm flipH="1">
            <a:off x="39263" y="-55607"/>
            <a:ext cx="1996263" cy="2361171"/>
          </a:xfrm>
          <a:custGeom>
            <a:avLst/>
            <a:gdLst/>
            <a:ahLst/>
            <a:cxnLst/>
            <a:rect l="l" t="t" r="r" b="b"/>
            <a:pathLst>
              <a:path w="1996263" h="2361171">
                <a:moveTo>
                  <a:pt x="1996263" y="0"/>
                </a:moveTo>
                <a:lnTo>
                  <a:pt x="0" y="0"/>
                </a:lnTo>
                <a:lnTo>
                  <a:pt x="0" y="2361171"/>
                </a:lnTo>
                <a:lnTo>
                  <a:pt x="1996263" y="2361171"/>
                </a:lnTo>
                <a:lnTo>
                  <a:pt x="1996263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AF011957-4C91-0770-B8BB-E3EEA143AE99}"/>
              </a:ext>
            </a:extLst>
          </p:cNvPr>
          <p:cNvSpPr txBox="1"/>
          <p:nvPr/>
        </p:nvSpPr>
        <p:spPr>
          <a:xfrm>
            <a:off x="1552001" y="1043819"/>
            <a:ext cx="11630713" cy="1309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780"/>
              </a:lnSpc>
              <a:spcBef>
                <a:spcPct val="0"/>
              </a:spcBef>
            </a:pPr>
            <a:r>
              <a:rPr lang="en-US" sz="7700" b="1" dirty="0" err="1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Θεωρητικό</a:t>
            </a:r>
            <a:r>
              <a:rPr lang="en-US" sz="7700" b="1" dirty="0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7700" b="1" dirty="0" err="1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Πλ</a:t>
            </a:r>
            <a:r>
              <a:rPr lang="en-US" sz="7700" b="1" dirty="0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αίσιο (ΙΙ</a:t>
            </a:r>
            <a:r>
              <a:rPr lang="el-GR" sz="7700" b="1" dirty="0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Ι</a:t>
            </a:r>
            <a:r>
              <a:rPr lang="en-US" sz="7700" b="1" dirty="0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)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46316E8D-C1DC-E856-EC79-6734BAE7DB5C}"/>
              </a:ext>
            </a:extLst>
          </p:cNvPr>
          <p:cNvSpPr txBox="1"/>
          <p:nvPr/>
        </p:nvSpPr>
        <p:spPr>
          <a:xfrm>
            <a:off x="1066800" y="2588260"/>
            <a:ext cx="15852344" cy="71189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060"/>
              </a:lnSpc>
            </a:pPr>
            <a:endParaRPr lang="en-US" sz="2900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algn="just">
              <a:lnSpc>
                <a:spcPts val="4060"/>
              </a:lnSpc>
            </a:pPr>
            <a:r>
              <a:rPr lang="en-US" sz="2900" b="1" i="1" dirty="0">
                <a:solidFill>
                  <a:srgbClr val="4FA020"/>
                </a:solidFill>
                <a:latin typeface="Inter Bold Italics"/>
                <a:ea typeface="Inter Bold Italics"/>
                <a:cs typeface="Inter Bold Italics"/>
                <a:sym typeface="Inter Bold Italics"/>
              </a:rPr>
              <a:t>ΚΟΙΝΩΝΙΚΟ-ΟΙΚΟΛΟΓΙΚΗ ΠΡΟΣΕΓΓΙΣΗ</a:t>
            </a:r>
            <a:endParaRPr lang="en-US" sz="2900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626111" lvl="1" indent="-313055" algn="just">
              <a:lnSpc>
                <a:spcPts val="4060"/>
              </a:lnSpc>
              <a:buFont typeface="Arial"/>
              <a:buChar char="•"/>
            </a:pPr>
            <a:r>
              <a:rPr kumimoji="0" lang="el-GR" sz="2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 panose="020B0604020202020204" charset="0"/>
                <a:ea typeface="Inter" panose="020B0604020202020204" charset="0"/>
              </a:rPr>
              <a:t>H παρούσα εργασία υιοθετεί την </a:t>
            </a:r>
            <a:r>
              <a:rPr kumimoji="0" lang="el-GR" sz="2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 panose="020B0604020202020204" charset="0"/>
                <a:ea typeface="Inter" panose="020B0604020202020204" charset="0"/>
              </a:rPr>
              <a:t>κοινωνικο</a:t>
            </a:r>
            <a:r>
              <a:rPr kumimoji="0" lang="el-GR" sz="2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 panose="020B0604020202020204" charset="0"/>
                <a:ea typeface="Inter" panose="020B0604020202020204" charset="0"/>
              </a:rPr>
              <a:t>-οικολογική οπτική της μαθηματικής εκπαίδευσης (</a:t>
            </a:r>
            <a:r>
              <a:rPr kumimoji="0" lang="el-GR" sz="2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 panose="020B0604020202020204" charset="0"/>
                <a:ea typeface="Inter" panose="020B0604020202020204" charset="0"/>
              </a:rPr>
              <a:t>Coles</a:t>
            </a:r>
            <a:r>
              <a:rPr kumimoji="0" lang="el-GR" sz="2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 panose="020B0604020202020204" charset="0"/>
                <a:ea typeface="Inter" panose="020B0604020202020204" charset="0"/>
              </a:rPr>
              <a:t> </a:t>
            </a:r>
            <a:r>
              <a:rPr kumimoji="0" lang="el-GR" sz="2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 panose="020B0604020202020204" charset="0"/>
                <a:ea typeface="Inter" panose="020B0604020202020204" charset="0"/>
              </a:rPr>
              <a:t>et</a:t>
            </a:r>
            <a:r>
              <a:rPr kumimoji="0" lang="el-GR" sz="2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 panose="020B0604020202020204" charset="0"/>
                <a:ea typeface="Inter" panose="020B0604020202020204" charset="0"/>
              </a:rPr>
              <a:t> </a:t>
            </a:r>
            <a:r>
              <a:rPr kumimoji="0" lang="el-GR" sz="2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 panose="020B0604020202020204" charset="0"/>
                <a:ea typeface="Inter" panose="020B0604020202020204" charset="0"/>
              </a:rPr>
              <a:t>al</a:t>
            </a:r>
            <a:r>
              <a:rPr kumimoji="0" lang="el-GR" sz="2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 panose="020B0604020202020204" charset="0"/>
                <a:ea typeface="Inter" panose="020B0604020202020204" charset="0"/>
              </a:rPr>
              <a:t>., 2024). </a:t>
            </a:r>
          </a:p>
          <a:p>
            <a:pPr marL="742950" marR="0" lvl="1" indent="-2857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l-GR" sz="2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 panose="020B0604020202020204" charset="0"/>
                <a:ea typeface="Inter" panose="020B0604020202020204" charset="0"/>
              </a:rPr>
              <a:t>Σύμφωνα με αυτή την οπτική η οικολογική κατάρρευση επιβάλλει στη μαθηματική εκπαίδευση την επανεξέταση των προτεραιοτήτων και των πρακτικών της. </a:t>
            </a:r>
          </a:p>
          <a:p>
            <a:pPr marL="742950" marR="0" lvl="1" indent="-28575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l-GR" sz="2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 panose="020B0604020202020204" charset="0"/>
                <a:ea typeface="Inter" panose="020B0604020202020204" charset="0"/>
              </a:rPr>
              <a:t>Σε αυτό το πλαίσιο, οι ερευνητές προτείνουν πολύ-επίπεδες παιδαγωγικές πρακτικές που προωθούν την κατανόηση και τη βίωση της </a:t>
            </a:r>
            <a:r>
              <a:rPr kumimoji="0" lang="el-GR" sz="2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 panose="020B0604020202020204" charset="0"/>
                <a:ea typeface="Inter" panose="020B0604020202020204" charset="0"/>
              </a:rPr>
              <a:t>αλληλοεμπλοκής</a:t>
            </a:r>
            <a:r>
              <a:rPr kumimoji="0" lang="el-GR" sz="2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 panose="020B0604020202020204" charset="0"/>
                <a:ea typeface="Inter" panose="020B0604020202020204" charset="0"/>
              </a:rPr>
              <a:t> μαθηματικών και οικολογικών ζητημάτων.  </a:t>
            </a:r>
            <a:endParaRPr kumimoji="0" lang="en-US" sz="2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ter" panose="020B0604020202020204" charset="0"/>
              <a:ea typeface="Inter" panose="020B0604020202020204" charset="0"/>
            </a:endParaRPr>
          </a:p>
          <a:p>
            <a:pPr marL="914400" marR="0" lvl="1" indent="-4572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l-GR" sz="2900" noProof="0" dirty="0">
              <a:solidFill>
                <a:prstClr val="black"/>
              </a:solidFill>
              <a:latin typeface="Inter" panose="020B0604020202020204" charset="0"/>
              <a:ea typeface="Inter" panose="020B0604020202020204" charset="0"/>
            </a:endParaRPr>
          </a:p>
          <a:p>
            <a:pPr marL="914400" lvl="1" indent="-457200" algn="just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l-GR" sz="2900" dirty="0">
                <a:solidFill>
                  <a:prstClr val="black"/>
                </a:solidFill>
                <a:latin typeface="Inter" panose="020B0604020202020204" charset="0"/>
                <a:ea typeface="Inter" panose="020B0604020202020204" charset="0"/>
              </a:rPr>
              <a:t>Ο</a:t>
            </a:r>
            <a:r>
              <a:rPr kumimoji="0" lang="el-GR" sz="2900" b="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ter" panose="020B0604020202020204" charset="0"/>
                <a:ea typeface="Inter" panose="020B0604020202020204" charset="0"/>
              </a:rPr>
              <a:t>ι προτάσεις αναλυτικών προγραμμάτων που ενισχύουν τη σύνδεση του ανθρώπου με τον ζωντανό κόσμο παραμένουν περιορισμένες 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(Barwell et al., 2022)</a:t>
            </a:r>
          </a:p>
          <a:p>
            <a:pPr marL="914400" marR="0" lvl="1" indent="-4572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l-GR" sz="2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ter" panose="020B0604020202020204" charset="0"/>
              <a:ea typeface="Inter" panose="020B0604020202020204" charset="0"/>
            </a:endParaRPr>
          </a:p>
          <a:p>
            <a:pPr algn="just">
              <a:lnSpc>
                <a:spcPts val="4060"/>
              </a:lnSpc>
            </a:pPr>
            <a:endParaRPr lang="en-US" sz="2900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10065904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50" r="-6250"/>
            </a:stretch>
          </a:blipFill>
        </p:spPr>
        <p:txBody>
          <a:bodyPr/>
          <a:lstStyle/>
          <a:p>
            <a:endParaRPr lang="el-GR"/>
          </a:p>
        </p:txBody>
      </p:sp>
      <p:grpSp>
        <p:nvGrpSpPr>
          <p:cNvPr id="3" name="Group 3"/>
          <p:cNvGrpSpPr/>
          <p:nvPr/>
        </p:nvGrpSpPr>
        <p:grpSpPr>
          <a:xfrm>
            <a:off x="0" y="9658350"/>
            <a:ext cx="18288000" cy="1028700"/>
            <a:chOff x="0" y="0"/>
            <a:chExt cx="4816593" cy="2709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2C6CC3"/>
            </a:solidFill>
          </p:spPr>
          <p:txBody>
            <a:bodyPr/>
            <a:lstStyle/>
            <a:p>
              <a:endParaRPr lang="el-G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16593" cy="3090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rot="-2388678">
            <a:off x="-598738" y="-95478"/>
            <a:ext cx="2210785" cy="2210785"/>
          </a:xfrm>
          <a:custGeom>
            <a:avLst/>
            <a:gdLst/>
            <a:ahLst/>
            <a:cxnLst/>
            <a:rect l="l" t="t" r="r" b="b"/>
            <a:pathLst>
              <a:path w="2210785" h="2210785">
                <a:moveTo>
                  <a:pt x="0" y="0"/>
                </a:moveTo>
                <a:lnTo>
                  <a:pt x="2210785" y="0"/>
                </a:lnTo>
                <a:lnTo>
                  <a:pt x="2210785" y="2210785"/>
                </a:lnTo>
                <a:lnTo>
                  <a:pt x="0" y="221078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grpSp>
        <p:nvGrpSpPr>
          <p:cNvPr id="7" name="Group 7"/>
          <p:cNvGrpSpPr/>
          <p:nvPr/>
        </p:nvGrpSpPr>
        <p:grpSpPr>
          <a:xfrm>
            <a:off x="1028700" y="2269608"/>
            <a:ext cx="7888098" cy="7388742"/>
            <a:chOff x="0" y="0"/>
            <a:chExt cx="1990905" cy="194600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990905" cy="1946006"/>
            </a:xfrm>
            <a:custGeom>
              <a:avLst/>
              <a:gdLst/>
              <a:ahLst/>
              <a:cxnLst/>
              <a:rect l="l" t="t" r="r" b="b"/>
              <a:pathLst>
                <a:path w="1990905" h="1946006">
                  <a:moveTo>
                    <a:pt x="0" y="0"/>
                  </a:moveTo>
                  <a:lnTo>
                    <a:pt x="1990905" y="0"/>
                  </a:lnTo>
                  <a:lnTo>
                    <a:pt x="1990905" y="1946006"/>
                  </a:lnTo>
                  <a:lnTo>
                    <a:pt x="0" y="1946006"/>
                  </a:lnTo>
                  <a:close/>
                </a:path>
              </a:pathLst>
            </a:custGeom>
            <a:solidFill>
              <a:srgbClr val="D9ECEE"/>
            </a:solidFill>
          </p:spPr>
          <p:txBody>
            <a:bodyPr/>
            <a:lstStyle/>
            <a:p>
              <a:endParaRPr lang="el-G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990905" cy="19841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45498" y="2269608"/>
            <a:ext cx="7313802" cy="7388742"/>
            <a:chOff x="0" y="0"/>
            <a:chExt cx="1926269" cy="194600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926269" cy="1946006"/>
            </a:xfrm>
            <a:custGeom>
              <a:avLst/>
              <a:gdLst/>
              <a:ahLst/>
              <a:cxnLst/>
              <a:rect l="l" t="t" r="r" b="b"/>
              <a:pathLst>
                <a:path w="1926269" h="1946006">
                  <a:moveTo>
                    <a:pt x="0" y="0"/>
                  </a:moveTo>
                  <a:lnTo>
                    <a:pt x="1926269" y="0"/>
                  </a:lnTo>
                  <a:lnTo>
                    <a:pt x="1926269" y="1946006"/>
                  </a:lnTo>
                  <a:lnTo>
                    <a:pt x="0" y="1946006"/>
                  </a:lnTo>
                  <a:close/>
                </a:path>
              </a:pathLst>
            </a:custGeom>
            <a:solidFill>
              <a:srgbClr val="D9ECEE"/>
            </a:solidFill>
          </p:spPr>
          <p:txBody>
            <a:bodyPr/>
            <a:lstStyle/>
            <a:p>
              <a:endParaRPr lang="el-G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1926269" cy="19841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 rot="-2407552">
            <a:off x="16693169" y="12089"/>
            <a:ext cx="1625831" cy="3228185"/>
          </a:xfrm>
          <a:custGeom>
            <a:avLst/>
            <a:gdLst/>
            <a:ahLst/>
            <a:cxnLst/>
            <a:rect l="l" t="t" r="r" b="b"/>
            <a:pathLst>
              <a:path w="1625831" h="3228185">
                <a:moveTo>
                  <a:pt x="0" y="0"/>
                </a:moveTo>
                <a:lnTo>
                  <a:pt x="1625832" y="0"/>
                </a:lnTo>
                <a:lnTo>
                  <a:pt x="1625832" y="3228185"/>
                </a:lnTo>
                <a:lnTo>
                  <a:pt x="0" y="32281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14" name="TextBox 14"/>
          <p:cNvSpPr txBox="1"/>
          <p:nvPr/>
        </p:nvSpPr>
        <p:spPr>
          <a:xfrm>
            <a:off x="4117199" y="600340"/>
            <a:ext cx="10053601" cy="1309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780"/>
              </a:lnSpc>
              <a:spcBef>
                <a:spcPct val="0"/>
              </a:spcBef>
            </a:pPr>
            <a:r>
              <a:rPr lang="en-US" sz="7700" b="1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Μεθοδολογία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-38100" y="2272149"/>
            <a:ext cx="10053601" cy="7810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  <a:spcBef>
                <a:spcPct val="0"/>
              </a:spcBef>
            </a:pPr>
            <a:r>
              <a:rPr lang="en-US" sz="4500" b="1" i="1">
                <a:solidFill>
                  <a:srgbClr val="C577FF"/>
                </a:solidFill>
                <a:latin typeface="Inter Bold Italics"/>
                <a:ea typeface="Inter Bold Italics"/>
                <a:cs typeface="Inter Bold Italics"/>
                <a:sym typeface="Inter Bold Italics"/>
              </a:rPr>
              <a:t>Ερευνητικό πλαίσιο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28700" y="3178810"/>
            <a:ext cx="7888098" cy="62669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26111" lvl="1" indent="-313055" algn="l">
              <a:lnSpc>
                <a:spcPts val="4060"/>
              </a:lnSpc>
              <a:buFont typeface="Arial"/>
              <a:buChar char="•"/>
            </a:pP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Μελέτη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π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ερί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πτωσης</a:t>
            </a:r>
          </a:p>
          <a:p>
            <a:pPr marL="626111" lvl="1" indent="-313055" algn="l">
              <a:lnSpc>
                <a:spcPts val="4060"/>
              </a:lnSpc>
              <a:buFont typeface="Arial"/>
              <a:buChar char="•"/>
            </a:pP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Συμμετέχων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: μα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θητής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Α’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Λυκείου</a:t>
            </a:r>
            <a:endParaRPr lang="en-US" sz="2900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626111" lvl="1" indent="-313055" algn="l">
              <a:lnSpc>
                <a:spcPts val="4060"/>
              </a:lnSpc>
              <a:buFont typeface="Arial"/>
              <a:buChar char="•"/>
            </a:pP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Στόχος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πα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ρέμ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βασης:</a:t>
            </a:r>
          </a:p>
          <a:p>
            <a:pPr algn="l">
              <a:lnSpc>
                <a:spcPts val="4060"/>
              </a:lnSpc>
              <a:spcBef>
                <a:spcPct val="0"/>
              </a:spcBef>
            </a:pPr>
            <a:r>
              <a:rPr lang="el-GR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-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α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νά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πτυξη μαθηματικής σκέψης</a:t>
            </a:r>
          </a:p>
          <a:p>
            <a:pPr algn="l">
              <a:lnSpc>
                <a:spcPts val="4060"/>
              </a:lnSpc>
              <a:spcBef>
                <a:spcPct val="0"/>
              </a:spcBef>
            </a:pPr>
            <a:r>
              <a:rPr lang="el-GR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-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σύνδεση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με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κοινωνικ</a:t>
            </a:r>
            <a:r>
              <a:rPr lang="el-GR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ο-οικολογικά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ζητήμ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ατα</a:t>
            </a:r>
          </a:p>
          <a:p>
            <a:pPr marL="626111" lvl="1" indent="-313055" algn="l">
              <a:lnSpc>
                <a:spcPts val="4060"/>
              </a:lnSpc>
              <a:buFont typeface="Arial"/>
              <a:buChar char="•"/>
            </a:pP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Διάρκει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α: 60 λεπτά</a:t>
            </a:r>
          </a:p>
          <a:p>
            <a:pPr marL="626111" lvl="1" indent="-313055" algn="l">
              <a:lnSpc>
                <a:spcPts val="4060"/>
              </a:lnSpc>
              <a:buFont typeface="Arial"/>
              <a:buChar char="•"/>
            </a:pP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Στάδι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α:</a:t>
            </a:r>
          </a:p>
          <a:p>
            <a:pPr>
              <a:lnSpc>
                <a:spcPts val="4060"/>
              </a:lnSpc>
              <a:spcBef>
                <a:spcPct val="0"/>
              </a:spcBef>
            </a:pP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1. Παρα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κολούθηση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β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ίντεο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(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μικρο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πλαστικά)</a:t>
            </a:r>
          </a:p>
          <a:p>
            <a:pPr>
              <a:lnSpc>
                <a:spcPts val="4060"/>
              </a:lnSpc>
              <a:spcBef>
                <a:spcPct val="0"/>
              </a:spcBef>
            </a:pP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2.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Μελέτη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άρθρων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(WWF)</a:t>
            </a:r>
          </a:p>
          <a:p>
            <a:pPr>
              <a:lnSpc>
                <a:spcPts val="4060"/>
              </a:lnSpc>
              <a:spcBef>
                <a:spcPct val="0"/>
              </a:spcBef>
            </a:pP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3.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Συζήτηση</a:t>
            </a:r>
            <a:endParaRPr lang="en-US" sz="2900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>
              <a:lnSpc>
                <a:spcPts val="4060"/>
              </a:lnSpc>
              <a:spcBef>
                <a:spcPct val="0"/>
              </a:spcBef>
            </a:pP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4. Κατα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σκευή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&amp;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λύση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π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ρο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βλήματος</a:t>
            </a:r>
          </a:p>
          <a:p>
            <a:pPr>
              <a:lnSpc>
                <a:spcPts val="4060"/>
              </a:lnSpc>
              <a:spcBef>
                <a:spcPct val="0"/>
              </a:spcBef>
            </a:pP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5.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Αν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αστοχασμός</a:t>
            </a:r>
          </a:p>
        </p:txBody>
      </p:sp>
      <p:pic>
        <p:nvPicPr>
          <p:cNvPr id="20" name="Εικόνα 19">
            <a:extLst>
              <a:ext uri="{FF2B5EF4-FFF2-40B4-BE49-F238E27FC236}">
                <a16:creationId xmlns:a16="http://schemas.microsoft.com/office/drawing/2014/main" id="{C2AB7895-802F-0023-C172-7A23FD79E6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86" y="7415124"/>
            <a:ext cx="7137022" cy="1843176"/>
          </a:xfrm>
          <a:prstGeom prst="rect">
            <a:avLst/>
          </a:prstGeom>
        </p:spPr>
      </p:pic>
      <p:pic>
        <p:nvPicPr>
          <p:cNvPr id="22" name="Εικόνα 21">
            <a:extLst>
              <a:ext uri="{FF2B5EF4-FFF2-40B4-BE49-F238E27FC236}">
                <a16:creationId xmlns:a16="http://schemas.microsoft.com/office/drawing/2014/main" id="{C55CC973-FEFE-12FC-A3BC-7B9D01254EC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6" t="18368" r="3031" b="24982"/>
          <a:stretch>
            <a:fillRect/>
          </a:stretch>
        </p:blipFill>
        <p:spPr>
          <a:xfrm>
            <a:off x="10185491" y="5110722"/>
            <a:ext cx="6832212" cy="1894225"/>
          </a:xfrm>
          <a:prstGeom prst="rect">
            <a:avLst/>
          </a:prstGeom>
        </p:spPr>
      </p:pic>
      <p:pic>
        <p:nvPicPr>
          <p:cNvPr id="24" name="Εικόνα 23">
            <a:extLst>
              <a:ext uri="{FF2B5EF4-FFF2-40B4-BE49-F238E27FC236}">
                <a16:creationId xmlns:a16="http://schemas.microsoft.com/office/drawing/2014/main" id="{553E7D93-1574-5117-671E-83199EBC23E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14"/>
          <a:stretch>
            <a:fillRect/>
          </a:stretch>
        </p:blipFill>
        <p:spPr>
          <a:xfrm>
            <a:off x="10192155" y="2751478"/>
            <a:ext cx="6832212" cy="189422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635B1B-E636-1687-9211-471A1558F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8496EF1-1A81-2D91-A29B-CA1A5AF8A41D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50" r="-6250"/>
            </a:stretch>
          </a:blipFill>
        </p:spPr>
        <p:txBody>
          <a:bodyPr/>
          <a:lstStyle/>
          <a:p>
            <a:endParaRPr lang="el-GR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E3B9AC4E-6AE9-642A-B858-FDA9AABE7DFF}"/>
              </a:ext>
            </a:extLst>
          </p:cNvPr>
          <p:cNvGrpSpPr/>
          <p:nvPr/>
        </p:nvGrpSpPr>
        <p:grpSpPr>
          <a:xfrm>
            <a:off x="0" y="9658350"/>
            <a:ext cx="18288000" cy="1028700"/>
            <a:chOff x="0" y="0"/>
            <a:chExt cx="4816593" cy="270933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343D23C-CAFE-A8A7-87BB-12AD3676E1DB}"/>
                </a:ext>
              </a:extLst>
            </p:cNvPr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2C6CC3"/>
            </a:solidFill>
          </p:spPr>
          <p:txBody>
            <a:bodyPr/>
            <a:lstStyle/>
            <a:p>
              <a:endParaRPr lang="el-GR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E05B6018-ED4D-C647-4C9F-8A9726CE0C42}"/>
                </a:ext>
              </a:extLst>
            </p:cNvPr>
            <p:cNvSpPr txBox="1"/>
            <p:nvPr/>
          </p:nvSpPr>
          <p:spPr>
            <a:xfrm>
              <a:off x="0" y="-38100"/>
              <a:ext cx="4816593" cy="3090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188B2E90-22F0-2411-6518-103A1B52BF4B}"/>
              </a:ext>
            </a:extLst>
          </p:cNvPr>
          <p:cNvSpPr/>
          <p:nvPr/>
        </p:nvSpPr>
        <p:spPr>
          <a:xfrm rot="-2388678">
            <a:off x="-598738" y="-95478"/>
            <a:ext cx="2210785" cy="2210785"/>
          </a:xfrm>
          <a:custGeom>
            <a:avLst/>
            <a:gdLst/>
            <a:ahLst/>
            <a:cxnLst/>
            <a:rect l="l" t="t" r="r" b="b"/>
            <a:pathLst>
              <a:path w="2210785" h="2210785">
                <a:moveTo>
                  <a:pt x="0" y="0"/>
                </a:moveTo>
                <a:lnTo>
                  <a:pt x="2210785" y="0"/>
                </a:lnTo>
                <a:lnTo>
                  <a:pt x="2210785" y="2210785"/>
                </a:lnTo>
                <a:lnTo>
                  <a:pt x="0" y="221078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147FE04C-3390-8F05-4EE9-A8041BDAB866}"/>
              </a:ext>
            </a:extLst>
          </p:cNvPr>
          <p:cNvGrpSpPr/>
          <p:nvPr/>
        </p:nvGrpSpPr>
        <p:grpSpPr>
          <a:xfrm>
            <a:off x="1028700" y="2269608"/>
            <a:ext cx="7559218" cy="7388742"/>
            <a:chOff x="0" y="0"/>
            <a:chExt cx="1990905" cy="1946006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D38C90A3-059D-BCF1-CA32-E4D9895698CE}"/>
                </a:ext>
              </a:extLst>
            </p:cNvPr>
            <p:cNvSpPr/>
            <p:nvPr/>
          </p:nvSpPr>
          <p:spPr>
            <a:xfrm>
              <a:off x="0" y="0"/>
              <a:ext cx="1990905" cy="1946006"/>
            </a:xfrm>
            <a:custGeom>
              <a:avLst/>
              <a:gdLst/>
              <a:ahLst/>
              <a:cxnLst/>
              <a:rect l="l" t="t" r="r" b="b"/>
              <a:pathLst>
                <a:path w="1990905" h="1946006">
                  <a:moveTo>
                    <a:pt x="0" y="0"/>
                  </a:moveTo>
                  <a:lnTo>
                    <a:pt x="1990905" y="0"/>
                  </a:lnTo>
                  <a:lnTo>
                    <a:pt x="1990905" y="1946006"/>
                  </a:lnTo>
                  <a:lnTo>
                    <a:pt x="0" y="1946006"/>
                  </a:lnTo>
                  <a:close/>
                </a:path>
              </a:pathLst>
            </a:custGeom>
            <a:solidFill>
              <a:srgbClr val="D9ECEE"/>
            </a:solidFill>
          </p:spPr>
          <p:txBody>
            <a:bodyPr/>
            <a:lstStyle/>
            <a:p>
              <a:endParaRPr lang="el-GR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6707A704-0A45-98A7-FE77-477B49E74A78}"/>
                </a:ext>
              </a:extLst>
            </p:cNvPr>
            <p:cNvSpPr txBox="1"/>
            <p:nvPr/>
          </p:nvSpPr>
          <p:spPr>
            <a:xfrm>
              <a:off x="0" y="-38100"/>
              <a:ext cx="1990905" cy="19841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81C77D5E-004A-80E8-62B3-8234AA755B5F}"/>
              </a:ext>
            </a:extLst>
          </p:cNvPr>
          <p:cNvGrpSpPr/>
          <p:nvPr/>
        </p:nvGrpSpPr>
        <p:grpSpPr>
          <a:xfrm>
            <a:off x="9945498" y="2269608"/>
            <a:ext cx="7313802" cy="7388742"/>
            <a:chOff x="0" y="0"/>
            <a:chExt cx="1926269" cy="1946006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FA8C7089-CAA2-FC06-3DF9-4955369C7D0F}"/>
                </a:ext>
              </a:extLst>
            </p:cNvPr>
            <p:cNvSpPr/>
            <p:nvPr/>
          </p:nvSpPr>
          <p:spPr>
            <a:xfrm>
              <a:off x="0" y="0"/>
              <a:ext cx="1926269" cy="1946006"/>
            </a:xfrm>
            <a:custGeom>
              <a:avLst/>
              <a:gdLst/>
              <a:ahLst/>
              <a:cxnLst/>
              <a:rect l="l" t="t" r="r" b="b"/>
              <a:pathLst>
                <a:path w="1926269" h="1946006">
                  <a:moveTo>
                    <a:pt x="0" y="0"/>
                  </a:moveTo>
                  <a:lnTo>
                    <a:pt x="1926269" y="0"/>
                  </a:lnTo>
                  <a:lnTo>
                    <a:pt x="1926269" y="1946006"/>
                  </a:lnTo>
                  <a:lnTo>
                    <a:pt x="0" y="1946006"/>
                  </a:lnTo>
                  <a:close/>
                </a:path>
              </a:pathLst>
            </a:custGeom>
            <a:solidFill>
              <a:srgbClr val="D9ECEE"/>
            </a:solidFill>
          </p:spPr>
          <p:txBody>
            <a:bodyPr/>
            <a:lstStyle/>
            <a:p>
              <a:endParaRPr lang="el-GR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5364F02B-1CA1-C01D-C20E-1A1D0457EA4F}"/>
                </a:ext>
              </a:extLst>
            </p:cNvPr>
            <p:cNvSpPr txBox="1"/>
            <p:nvPr/>
          </p:nvSpPr>
          <p:spPr>
            <a:xfrm>
              <a:off x="0" y="-38100"/>
              <a:ext cx="1926269" cy="19841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>
            <a:extLst>
              <a:ext uri="{FF2B5EF4-FFF2-40B4-BE49-F238E27FC236}">
                <a16:creationId xmlns:a16="http://schemas.microsoft.com/office/drawing/2014/main" id="{F9578631-4D72-8985-E255-11F095FF1600}"/>
              </a:ext>
            </a:extLst>
          </p:cNvPr>
          <p:cNvSpPr/>
          <p:nvPr/>
        </p:nvSpPr>
        <p:spPr>
          <a:xfrm rot="-2407552">
            <a:off x="16693169" y="12089"/>
            <a:ext cx="1625831" cy="3228185"/>
          </a:xfrm>
          <a:custGeom>
            <a:avLst/>
            <a:gdLst/>
            <a:ahLst/>
            <a:cxnLst/>
            <a:rect l="l" t="t" r="r" b="b"/>
            <a:pathLst>
              <a:path w="1625831" h="3228185">
                <a:moveTo>
                  <a:pt x="0" y="0"/>
                </a:moveTo>
                <a:lnTo>
                  <a:pt x="1625832" y="0"/>
                </a:lnTo>
                <a:lnTo>
                  <a:pt x="1625832" y="3228185"/>
                </a:lnTo>
                <a:lnTo>
                  <a:pt x="0" y="322818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EDF9DF82-ABE7-74CF-7B5C-61088082C89B}"/>
              </a:ext>
            </a:extLst>
          </p:cNvPr>
          <p:cNvSpPr txBox="1"/>
          <p:nvPr/>
        </p:nvSpPr>
        <p:spPr>
          <a:xfrm>
            <a:off x="4117199" y="600340"/>
            <a:ext cx="10053601" cy="1309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780"/>
              </a:lnSpc>
              <a:spcBef>
                <a:spcPct val="0"/>
              </a:spcBef>
            </a:pPr>
            <a:r>
              <a:rPr lang="en-US" sz="7700" b="1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Μεθοδολογία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68842994-42A2-0068-1016-01DDD3091650}"/>
              </a:ext>
            </a:extLst>
          </p:cNvPr>
          <p:cNvSpPr txBox="1"/>
          <p:nvPr/>
        </p:nvSpPr>
        <p:spPr>
          <a:xfrm>
            <a:off x="-38100" y="2324100"/>
            <a:ext cx="10053601" cy="743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  <a:spcBef>
                <a:spcPct val="0"/>
              </a:spcBef>
            </a:pPr>
            <a:r>
              <a:rPr lang="en-US" sz="4500" b="1" i="1" dirty="0" err="1">
                <a:solidFill>
                  <a:srgbClr val="C577FF"/>
                </a:solidFill>
                <a:latin typeface="Inter Bold Italics"/>
                <a:ea typeface="Inter Bold Italics"/>
                <a:cs typeface="Inter Bold Italics"/>
                <a:sym typeface="Inter Bold Italics"/>
              </a:rPr>
              <a:t>Ερευνητικ</a:t>
            </a:r>
            <a:r>
              <a:rPr lang="el-GR" sz="4500" b="1" i="1" dirty="0">
                <a:solidFill>
                  <a:srgbClr val="C577FF"/>
                </a:solidFill>
                <a:latin typeface="Inter Bold Italics"/>
                <a:ea typeface="Inter Bold Italics"/>
                <a:cs typeface="Inter Bold Italics"/>
                <a:sym typeface="Inter Bold Italics"/>
              </a:rPr>
              <a:t>ά δεδομένα</a:t>
            </a:r>
            <a:endParaRPr lang="en-US" sz="4500" b="1" i="1" dirty="0">
              <a:solidFill>
                <a:srgbClr val="C577FF"/>
              </a:solidFill>
              <a:latin typeface="Inter Bold Italics"/>
              <a:ea typeface="Inter Bold Italics"/>
              <a:cs typeface="Inter Bold Italics"/>
              <a:sym typeface="Inter Bold Italics"/>
            </a:endParaRP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384D8A86-C265-1682-B8A6-6D4EE81AC576}"/>
              </a:ext>
            </a:extLst>
          </p:cNvPr>
          <p:cNvSpPr txBox="1"/>
          <p:nvPr/>
        </p:nvSpPr>
        <p:spPr>
          <a:xfrm>
            <a:off x="10015501" y="2247900"/>
            <a:ext cx="7243799" cy="1551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  <a:spcBef>
                <a:spcPct val="0"/>
              </a:spcBef>
            </a:pPr>
            <a:r>
              <a:rPr lang="el-GR" sz="4500" b="1" i="1" dirty="0">
                <a:solidFill>
                  <a:srgbClr val="C577FF"/>
                </a:solidFill>
                <a:latin typeface="Inter Bold Italics"/>
                <a:ea typeface="Inter Bold Italics"/>
                <a:cs typeface="Inter Bold Italics"/>
                <a:sym typeface="Inter Bold Italics"/>
              </a:rPr>
              <a:t>Η</a:t>
            </a:r>
            <a:r>
              <a:rPr lang="en-US" sz="4500" b="1" i="1" dirty="0">
                <a:solidFill>
                  <a:srgbClr val="C577FF"/>
                </a:solidFill>
                <a:latin typeface="Inter Bold Italics"/>
                <a:ea typeface="Inter Bold Italics"/>
                <a:cs typeface="Inter Bold Italics"/>
                <a:sym typeface="Inter Bold Italics"/>
              </a:rPr>
              <a:t> α</a:t>
            </a:r>
            <a:r>
              <a:rPr lang="en-US" sz="4500" b="1" i="1" dirty="0" err="1">
                <a:solidFill>
                  <a:srgbClr val="C577FF"/>
                </a:solidFill>
                <a:latin typeface="Inter Bold Italics"/>
                <a:ea typeface="Inter Bold Italics"/>
                <a:cs typeface="Inter Bold Italics"/>
                <a:sym typeface="Inter Bold Italics"/>
              </a:rPr>
              <a:t>νάλυσ</a:t>
            </a:r>
            <a:r>
              <a:rPr lang="el-GR" sz="4500" b="1" i="1" dirty="0">
                <a:solidFill>
                  <a:srgbClr val="C577FF"/>
                </a:solidFill>
                <a:latin typeface="Inter Bold Italics"/>
                <a:ea typeface="Inter Bold Italics"/>
                <a:cs typeface="Inter Bold Italics"/>
                <a:sym typeface="Inter Bold Italics"/>
              </a:rPr>
              <a:t>η των δεδομένων</a:t>
            </a:r>
            <a:endParaRPr lang="en-US" sz="4500" b="1" i="1" dirty="0">
              <a:solidFill>
                <a:srgbClr val="C577FF"/>
              </a:solidFill>
              <a:latin typeface="Inter Bold Italics"/>
              <a:ea typeface="Inter Bold Italics"/>
              <a:cs typeface="Inter Bold Italics"/>
              <a:sym typeface="Inter Bold Italics"/>
            </a:endParaRP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BE30131E-3077-42C8-17E1-7324BE33EB5C}"/>
              </a:ext>
            </a:extLst>
          </p:cNvPr>
          <p:cNvSpPr txBox="1"/>
          <p:nvPr/>
        </p:nvSpPr>
        <p:spPr>
          <a:xfrm>
            <a:off x="1242807" y="2247900"/>
            <a:ext cx="7415114" cy="3112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13056" lvl="1" algn="l">
              <a:lnSpc>
                <a:spcPts val="4060"/>
              </a:lnSpc>
            </a:pPr>
            <a:endParaRPr lang="en-US" sz="2900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algn="just">
              <a:lnSpc>
                <a:spcPts val="4060"/>
              </a:lnSpc>
              <a:spcBef>
                <a:spcPct val="0"/>
              </a:spcBef>
            </a:pPr>
            <a:endParaRPr lang="en-US" sz="2900" dirty="0">
              <a:solidFill>
                <a:srgbClr val="2C6CC3"/>
              </a:solidFill>
              <a:latin typeface="Inter"/>
              <a:ea typeface="Inter"/>
              <a:cs typeface="Inter"/>
              <a:sym typeface="Inter"/>
            </a:endParaRPr>
          </a:p>
          <a:p>
            <a:pPr marL="626111" lvl="1" indent="-313055">
              <a:lnSpc>
                <a:spcPts val="4060"/>
              </a:lnSpc>
              <a:buFont typeface="Arial"/>
              <a:buChar char="•"/>
            </a:pP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κατα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γεγρ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αμμένες συζητήσεις</a:t>
            </a:r>
          </a:p>
          <a:p>
            <a:pPr marL="626111" lvl="1" indent="-313055">
              <a:lnSpc>
                <a:spcPts val="4060"/>
              </a:lnSpc>
              <a:buFont typeface="Arial"/>
              <a:buChar char="•"/>
            </a:pP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σημειώσεις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μα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θητή</a:t>
            </a:r>
            <a:endParaRPr lang="en-US" sz="2900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626111" lvl="1" indent="-313055">
              <a:lnSpc>
                <a:spcPts val="4060"/>
              </a:lnSpc>
              <a:buFont typeface="Arial"/>
              <a:buChar char="•"/>
            </a:pP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π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ρό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βλημα &amp; λύση</a:t>
            </a:r>
          </a:p>
          <a:p>
            <a:pPr>
              <a:lnSpc>
                <a:spcPts val="4060"/>
              </a:lnSpc>
              <a:spcBef>
                <a:spcPct val="0"/>
              </a:spcBef>
            </a:pPr>
            <a:endParaRPr lang="en-US" sz="2900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C7165CBC-B2D4-092A-6B41-7CD0521692DA}"/>
              </a:ext>
            </a:extLst>
          </p:cNvPr>
          <p:cNvSpPr txBox="1"/>
          <p:nvPr/>
        </p:nvSpPr>
        <p:spPr>
          <a:xfrm>
            <a:off x="10221982" y="4082790"/>
            <a:ext cx="6663333" cy="3637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060"/>
              </a:lnSpc>
              <a:spcBef>
                <a:spcPct val="0"/>
              </a:spcBef>
            </a:pPr>
            <a:endParaRPr lang="en-US" sz="2900" dirty="0">
              <a:solidFill>
                <a:srgbClr val="2C6CC3"/>
              </a:solidFill>
              <a:latin typeface="Inter"/>
              <a:ea typeface="Inter"/>
              <a:cs typeface="Inter"/>
              <a:sym typeface="Inter"/>
            </a:endParaRPr>
          </a:p>
          <a:p>
            <a:pPr marL="626111" lvl="1" indent="-313055" algn="l">
              <a:lnSpc>
                <a:spcPts val="4060"/>
              </a:lnSpc>
              <a:buFont typeface="Arial"/>
              <a:buChar char="•"/>
            </a:pPr>
            <a:r>
              <a:rPr lang="el-GR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Μέθοδος: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θεμ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ατική ανάλυση</a:t>
            </a:r>
            <a:endParaRPr lang="el-GR" sz="2900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313056" lvl="1" algn="l">
              <a:lnSpc>
                <a:spcPts val="4060"/>
              </a:lnSpc>
            </a:pPr>
            <a:endParaRPr lang="en-US" sz="2900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626111" lvl="1" indent="-313055" algn="l">
              <a:lnSpc>
                <a:spcPts val="4060"/>
              </a:lnSpc>
              <a:buFont typeface="Arial"/>
              <a:buChar char="•"/>
            </a:pP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εντο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πισμός μοτίβων</a:t>
            </a:r>
            <a:endParaRPr lang="el-GR" sz="2900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313056" lvl="1" algn="l">
              <a:lnSpc>
                <a:spcPts val="4060"/>
              </a:lnSpc>
            </a:pPr>
            <a:endParaRPr lang="en-US" sz="2900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626111" lvl="1" indent="-313055" algn="l">
              <a:lnSpc>
                <a:spcPts val="4060"/>
              </a:lnSpc>
              <a:buFont typeface="Arial"/>
              <a:buChar char="•"/>
            </a:pP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δημιουργί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α θεματικών κατηγοριών</a:t>
            </a:r>
          </a:p>
        </p:txBody>
      </p:sp>
      <p:pic>
        <p:nvPicPr>
          <p:cNvPr id="20" name="Εικόνα 19">
            <a:extLst>
              <a:ext uri="{FF2B5EF4-FFF2-40B4-BE49-F238E27FC236}">
                <a16:creationId xmlns:a16="http://schemas.microsoft.com/office/drawing/2014/main" id="{FDA27CE9-F08E-DC5C-344C-57B00200EC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" y="8472133"/>
            <a:ext cx="7559218" cy="1149489"/>
          </a:xfrm>
          <a:prstGeom prst="rect">
            <a:avLst/>
          </a:prstGeom>
        </p:spPr>
      </p:pic>
      <p:pic>
        <p:nvPicPr>
          <p:cNvPr id="22" name="Εικόνα 21">
            <a:extLst>
              <a:ext uri="{FF2B5EF4-FFF2-40B4-BE49-F238E27FC236}">
                <a16:creationId xmlns:a16="http://schemas.microsoft.com/office/drawing/2014/main" id="{3BA78946-BA1A-C12D-EDD1-B628901B662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5" t="4818" r="8061"/>
          <a:stretch>
            <a:fillRect/>
          </a:stretch>
        </p:blipFill>
        <p:spPr>
          <a:xfrm>
            <a:off x="1052146" y="4950538"/>
            <a:ext cx="3710520" cy="3404774"/>
          </a:xfrm>
          <a:prstGeom prst="rect">
            <a:avLst/>
          </a:prstGeom>
        </p:spPr>
      </p:pic>
      <p:pic>
        <p:nvPicPr>
          <p:cNvPr id="24" name="Εικόνα 23">
            <a:extLst>
              <a:ext uri="{FF2B5EF4-FFF2-40B4-BE49-F238E27FC236}">
                <a16:creationId xmlns:a16="http://schemas.microsoft.com/office/drawing/2014/main" id="{72B0AD12-2E66-C0B8-28DD-F82726A9ED9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5193033"/>
            <a:ext cx="3710520" cy="1651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9177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50" r="-6250"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3" name="Freeform 3"/>
          <p:cNvSpPr/>
          <p:nvPr/>
        </p:nvSpPr>
        <p:spPr>
          <a:xfrm>
            <a:off x="1143000" y="2171700"/>
            <a:ext cx="11741904" cy="7165022"/>
          </a:xfrm>
          <a:custGeom>
            <a:avLst/>
            <a:gdLst/>
            <a:ahLst/>
            <a:cxnLst/>
            <a:rect l="l" t="t" r="r" b="b"/>
            <a:pathLst>
              <a:path w="14460082" h="6103687">
                <a:moveTo>
                  <a:pt x="0" y="0"/>
                </a:moveTo>
                <a:lnTo>
                  <a:pt x="14460082" y="0"/>
                </a:lnTo>
                <a:lnTo>
                  <a:pt x="14460082" y="6103687"/>
                </a:lnTo>
                <a:lnTo>
                  <a:pt x="0" y="610368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68593" b="-36008"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4" name="Freeform 4"/>
          <p:cNvSpPr/>
          <p:nvPr/>
        </p:nvSpPr>
        <p:spPr>
          <a:xfrm flipV="1">
            <a:off x="0" y="7269413"/>
            <a:ext cx="2530508" cy="3017587"/>
          </a:xfrm>
          <a:custGeom>
            <a:avLst/>
            <a:gdLst/>
            <a:ahLst/>
            <a:cxnLst/>
            <a:rect l="l" t="t" r="r" b="b"/>
            <a:pathLst>
              <a:path w="2530508" h="3017587">
                <a:moveTo>
                  <a:pt x="0" y="3017587"/>
                </a:moveTo>
                <a:lnTo>
                  <a:pt x="2530508" y="3017587"/>
                </a:lnTo>
                <a:lnTo>
                  <a:pt x="2530508" y="0"/>
                </a:lnTo>
                <a:lnTo>
                  <a:pt x="0" y="0"/>
                </a:lnTo>
                <a:lnTo>
                  <a:pt x="0" y="3017587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5" name="Freeform 5"/>
          <p:cNvSpPr/>
          <p:nvPr/>
        </p:nvSpPr>
        <p:spPr>
          <a:xfrm flipH="1">
            <a:off x="15757492" y="0"/>
            <a:ext cx="2530508" cy="3017587"/>
          </a:xfrm>
          <a:custGeom>
            <a:avLst/>
            <a:gdLst/>
            <a:ahLst/>
            <a:cxnLst/>
            <a:rect l="l" t="t" r="r" b="b"/>
            <a:pathLst>
              <a:path w="2530508" h="3017587">
                <a:moveTo>
                  <a:pt x="2530508" y="0"/>
                </a:moveTo>
                <a:lnTo>
                  <a:pt x="0" y="0"/>
                </a:lnTo>
                <a:lnTo>
                  <a:pt x="0" y="3017587"/>
                </a:lnTo>
                <a:lnTo>
                  <a:pt x="2530508" y="3017587"/>
                </a:lnTo>
                <a:lnTo>
                  <a:pt x="2530508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6" name="TextBox 6"/>
          <p:cNvSpPr txBox="1"/>
          <p:nvPr/>
        </p:nvSpPr>
        <p:spPr>
          <a:xfrm>
            <a:off x="1371600" y="2316475"/>
            <a:ext cx="11201400" cy="7004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640"/>
              </a:lnSpc>
            </a:pPr>
            <a:r>
              <a:rPr lang="en-US" sz="2400" i="1" dirty="0">
                <a:solidFill>
                  <a:srgbClr val="000000"/>
                </a:solidFill>
                <a:latin typeface="Inter Italics"/>
                <a:ea typeface="Inter Italics"/>
                <a:cs typeface="Inter Italics"/>
                <a:sym typeface="Inter Italics"/>
              </a:rPr>
              <a:t>Η WWF ανα</a:t>
            </a:r>
            <a:r>
              <a:rPr lang="en-US" sz="2400" i="1" dirty="0" err="1">
                <a:solidFill>
                  <a:srgbClr val="000000"/>
                </a:solidFill>
                <a:latin typeface="Inter Italics"/>
                <a:ea typeface="Inter Italics"/>
                <a:cs typeface="Inter Italics"/>
                <a:sym typeface="Inter Italics"/>
              </a:rPr>
              <a:t>φέρει</a:t>
            </a:r>
            <a:r>
              <a:rPr lang="en-US" sz="2400" i="1" dirty="0">
                <a:solidFill>
                  <a:srgbClr val="000000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Inter Italics"/>
                <a:ea typeface="Inter Italics"/>
                <a:cs typeface="Inter Italics"/>
                <a:sym typeface="Inter Italics"/>
              </a:rPr>
              <a:t>ότι</a:t>
            </a:r>
            <a:r>
              <a:rPr lang="en-US" sz="2400" i="1" dirty="0">
                <a:solidFill>
                  <a:srgbClr val="000000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Inter Italics"/>
                <a:ea typeface="Inter Italics"/>
                <a:cs typeface="Inter Italics"/>
                <a:sym typeface="Inter Italics"/>
              </a:rPr>
              <a:t>κάθε</a:t>
            </a:r>
            <a:r>
              <a:rPr lang="en-US" sz="2400" i="1" dirty="0">
                <a:solidFill>
                  <a:srgbClr val="000000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Inter Italics"/>
                <a:ea typeface="Inter Italics"/>
                <a:cs typeface="Inter Italics"/>
                <a:sym typeface="Inter Italics"/>
              </a:rPr>
              <a:t>χρόνο</a:t>
            </a:r>
            <a:r>
              <a:rPr lang="en-US" sz="2400" i="1" dirty="0">
                <a:solidFill>
                  <a:srgbClr val="000000"/>
                </a:solidFill>
                <a:latin typeface="Inter Italics"/>
                <a:ea typeface="Inter Italics"/>
                <a:cs typeface="Inter Italics"/>
                <a:sym typeface="Inter Italics"/>
              </a:rPr>
              <a:t> 570.000 </a:t>
            </a:r>
            <a:r>
              <a:rPr lang="en-US" sz="2400" i="1" dirty="0" err="1">
                <a:solidFill>
                  <a:srgbClr val="000000"/>
                </a:solidFill>
                <a:latin typeface="Inter Italics"/>
                <a:ea typeface="Inter Italics"/>
                <a:cs typeface="Inter Italics"/>
                <a:sym typeface="Inter Italics"/>
              </a:rPr>
              <a:t>τόνοι</a:t>
            </a:r>
            <a:r>
              <a:rPr lang="en-US" sz="2400" i="1" dirty="0">
                <a:solidFill>
                  <a:srgbClr val="000000"/>
                </a:solidFill>
                <a:latin typeface="Inter Italics"/>
                <a:ea typeface="Inter Italics"/>
                <a:cs typeface="Inter Italics"/>
                <a:sym typeface="Inter Italics"/>
              </a:rPr>
              <a:t> πλα</a:t>
            </a:r>
            <a:r>
              <a:rPr lang="en-US" sz="2400" i="1" dirty="0" err="1">
                <a:solidFill>
                  <a:srgbClr val="000000"/>
                </a:solidFill>
                <a:latin typeface="Inter Italics"/>
                <a:ea typeface="Inter Italics"/>
                <a:cs typeface="Inter Italics"/>
                <a:sym typeface="Inter Italics"/>
              </a:rPr>
              <a:t>στικού</a:t>
            </a:r>
            <a:r>
              <a:rPr lang="en-US" sz="2400" i="1" dirty="0">
                <a:solidFill>
                  <a:srgbClr val="000000"/>
                </a:solidFill>
                <a:latin typeface="Inter Italics"/>
                <a:ea typeface="Inter Italics"/>
                <a:cs typeface="Inter Italics"/>
                <a:sym typeface="Inter Italics"/>
              </a:rPr>
              <a:t> κατα</a:t>
            </a:r>
            <a:r>
              <a:rPr lang="en-US" sz="2400" i="1" dirty="0" err="1">
                <a:solidFill>
                  <a:srgbClr val="000000"/>
                </a:solidFill>
                <a:latin typeface="Inter Italics"/>
                <a:ea typeface="Inter Italics"/>
                <a:cs typeface="Inter Italics"/>
                <a:sym typeface="Inter Italics"/>
              </a:rPr>
              <a:t>λήγουν</a:t>
            </a:r>
            <a:r>
              <a:rPr lang="en-US" sz="2400" i="1" dirty="0">
                <a:solidFill>
                  <a:srgbClr val="000000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Inter Italics"/>
                <a:ea typeface="Inter Italics"/>
                <a:cs typeface="Inter Italics"/>
                <a:sym typeface="Inter Italics"/>
              </a:rPr>
              <a:t>στη</a:t>
            </a:r>
            <a:r>
              <a:rPr lang="en-US" sz="2400" i="1" dirty="0">
                <a:solidFill>
                  <a:srgbClr val="000000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Inter Italics"/>
                <a:ea typeface="Inter Italics"/>
                <a:cs typeface="Inter Italics"/>
                <a:sym typeface="Inter Italics"/>
              </a:rPr>
              <a:t>Μεσόγειο</a:t>
            </a:r>
            <a:r>
              <a:rPr lang="en-US" sz="2400" i="1" dirty="0">
                <a:solidFill>
                  <a:srgbClr val="000000"/>
                </a:solidFill>
                <a:latin typeface="Inter Italics"/>
                <a:ea typeface="Inter Italics"/>
                <a:cs typeface="Inter Italics"/>
                <a:sym typeface="Inter Italics"/>
              </a:rPr>
              <a:t>, από </a:t>
            </a:r>
            <a:r>
              <a:rPr lang="en-US" sz="2400" i="1" dirty="0" err="1">
                <a:solidFill>
                  <a:srgbClr val="000000"/>
                </a:solidFill>
                <a:latin typeface="Inter Italics"/>
                <a:ea typeface="Inter Italics"/>
                <a:cs typeface="Inter Italics"/>
                <a:sym typeface="Inter Italics"/>
              </a:rPr>
              <a:t>τους</a:t>
            </a:r>
            <a:r>
              <a:rPr lang="en-US" sz="2400" i="1" dirty="0">
                <a:solidFill>
                  <a:srgbClr val="000000"/>
                </a:solidFill>
                <a:latin typeface="Inter Italics"/>
                <a:ea typeface="Inter Italics"/>
                <a:cs typeface="Inter Italics"/>
                <a:sym typeface="Inter Italics"/>
              </a:rPr>
              <a:t> οπ</a:t>
            </a:r>
            <a:r>
              <a:rPr lang="en-US" sz="2400" i="1" dirty="0" err="1">
                <a:solidFill>
                  <a:srgbClr val="000000"/>
                </a:solidFill>
                <a:latin typeface="Inter Italics"/>
                <a:ea typeface="Inter Italics"/>
                <a:cs typeface="Inter Italics"/>
                <a:sym typeface="Inter Italics"/>
              </a:rPr>
              <a:t>οίους</a:t>
            </a:r>
            <a:r>
              <a:rPr lang="en-US" sz="2400" i="1" dirty="0">
                <a:solidFill>
                  <a:srgbClr val="000000"/>
                </a:solidFill>
                <a:latin typeface="Inter Italics"/>
                <a:ea typeface="Inter Italics"/>
                <a:cs typeface="Inter Italics"/>
                <a:sym typeface="Inter Italics"/>
              </a:rPr>
              <a:t> 11.500 π</a:t>
            </a:r>
            <a:r>
              <a:rPr lang="en-US" sz="2400" i="1" dirty="0" err="1">
                <a:solidFill>
                  <a:srgbClr val="000000"/>
                </a:solidFill>
                <a:latin typeface="Inter Italics"/>
                <a:ea typeface="Inter Italics"/>
                <a:cs typeface="Inter Italics"/>
                <a:sym typeface="Inter Italics"/>
              </a:rPr>
              <a:t>ροέρχοντ</a:t>
            </a:r>
            <a:r>
              <a:rPr lang="en-US" sz="2400" i="1" dirty="0">
                <a:solidFill>
                  <a:srgbClr val="000000"/>
                </a:solidFill>
                <a:latin typeface="Inter Italics"/>
                <a:ea typeface="Inter Italics"/>
                <a:cs typeface="Inter Italics"/>
                <a:sym typeface="Inter Italics"/>
              </a:rPr>
              <a:t>αι από την Ελλάδα. </a:t>
            </a:r>
            <a:r>
              <a:rPr lang="en-US" sz="2400" i="1" dirty="0" err="1">
                <a:solidFill>
                  <a:srgbClr val="000000"/>
                </a:solidFill>
                <a:latin typeface="Inter Italics"/>
                <a:ea typeface="Inter Italics"/>
                <a:cs typeface="Inter Italics"/>
                <a:sym typeface="Inter Italics"/>
              </a:rPr>
              <a:t>Στο</a:t>
            </a:r>
            <a:r>
              <a:rPr lang="en-US" sz="2400" i="1" dirty="0">
                <a:solidFill>
                  <a:srgbClr val="000000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Inter Italics"/>
                <a:ea typeface="Inter Italics"/>
                <a:cs typeface="Inter Italics"/>
                <a:sym typeface="Inter Italics"/>
              </a:rPr>
              <a:t>σχολείο</a:t>
            </a:r>
            <a:r>
              <a:rPr lang="en-US" sz="2400" i="1" dirty="0">
                <a:solidFill>
                  <a:srgbClr val="000000"/>
                </a:solidFill>
                <a:latin typeface="Inter Italics"/>
                <a:ea typeface="Inter Italics"/>
                <a:cs typeface="Inter Italics"/>
                <a:sym typeface="Inter Italics"/>
              </a:rPr>
              <a:t> μας κατανα</a:t>
            </a:r>
            <a:r>
              <a:rPr lang="en-US" sz="2400" i="1" dirty="0" err="1">
                <a:solidFill>
                  <a:srgbClr val="000000"/>
                </a:solidFill>
                <a:latin typeface="Inter Italics"/>
                <a:ea typeface="Inter Italics"/>
                <a:cs typeface="Inter Italics"/>
                <a:sym typeface="Inter Italics"/>
              </a:rPr>
              <a:t>λώνοντ</a:t>
            </a:r>
            <a:r>
              <a:rPr lang="en-US" sz="2400" i="1" dirty="0">
                <a:solidFill>
                  <a:srgbClr val="000000"/>
                </a:solidFill>
                <a:latin typeface="Inter Italics"/>
                <a:ea typeface="Inter Italics"/>
                <a:cs typeface="Inter Italics"/>
                <a:sym typeface="Inter Italics"/>
              </a:rPr>
              <a:t>αι περίπου 350 πλαστικά μπουκάλια την εβδομάδα. </a:t>
            </a:r>
            <a:endParaRPr lang="el-GR" sz="2400" i="1" dirty="0">
              <a:solidFill>
                <a:srgbClr val="000000"/>
              </a:solidFill>
              <a:latin typeface="Inter Italics"/>
              <a:ea typeface="Inter Italics"/>
              <a:cs typeface="Inter Italics"/>
              <a:sym typeface="Inter Italics"/>
            </a:endParaRPr>
          </a:p>
          <a:p>
            <a:pPr algn="just">
              <a:lnSpc>
                <a:spcPts val="4640"/>
              </a:lnSpc>
            </a:pPr>
            <a:r>
              <a:rPr lang="en-US" sz="2400" i="1" dirty="0">
                <a:solidFill>
                  <a:srgbClr val="000000"/>
                </a:solidFill>
                <a:latin typeface="Inter Italics"/>
                <a:ea typeface="Inter Italics"/>
                <a:cs typeface="Inter Italics"/>
                <a:sym typeface="Inter Italics"/>
              </a:rPr>
              <a:t>Α) </a:t>
            </a:r>
            <a:r>
              <a:rPr lang="en-US" sz="2400" i="1" dirty="0" err="1">
                <a:solidFill>
                  <a:srgbClr val="000000"/>
                </a:solidFill>
                <a:latin typeface="Inter Italics"/>
                <a:ea typeface="Inter Italics"/>
                <a:cs typeface="Inter Italics"/>
                <a:sym typeface="Inter Italics"/>
              </a:rPr>
              <a:t>Ποιο</a:t>
            </a:r>
            <a:r>
              <a:rPr lang="en-US" sz="2400" i="1" dirty="0">
                <a:solidFill>
                  <a:srgbClr val="000000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400" i="1" dirty="0" err="1">
                <a:solidFill>
                  <a:srgbClr val="000000"/>
                </a:solidFill>
                <a:latin typeface="Inter Italics"/>
                <a:ea typeface="Inter Italics"/>
                <a:cs typeface="Inter Italics"/>
                <a:sym typeface="Inter Italics"/>
              </a:rPr>
              <a:t>είν</a:t>
            </a:r>
            <a:r>
              <a:rPr lang="en-US" sz="2400" i="1" dirty="0">
                <a:solidFill>
                  <a:srgbClr val="000000"/>
                </a:solidFill>
                <a:latin typeface="Inter Italics"/>
                <a:ea typeface="Inter Italics"/>
                <a:cs typeface="Inter Italics"/>
                <a:sym typeface="Inter Italics"/>
              </a:rPr>
              <a:t>αι το ποσοστό των απορριμμάτων της Ελλάδας σε σχέση με το σύνολο;</a:t>
            </a:r>
            <a:endParaRPr lang="el-GR" sz="2400" i="1" dirty="0">
              <a:solidFill>
                <a:srgbClr val="000000"/>
              </a:solidFill>
              <a:latin typeface="Inter Italics"/>
              <a:ea typeface="Inter Italics"/>
              <a:cs typeface="Inter Italics"/>
              <a:sym typeface="Inter Italics"/>
            </a:endParaRPr>
          </a:p>
          <a:p>
            <a:pPr algn="just">
              <a:lnSpc>
                <a:spcPts val="4640"/>
              </a:lnSpc>
            </a:pPr>
            <a:r>
              <a:rPr lang="en-US" sz="2400" i="1" dirty="0">
                <a:solidFill>
                  <a:srgbClr val="000000"/>
                </a:solidFill>
                <a:latin typeface="Inter Italics"/>
                <a:ea typeface="Inter Italics"/>
                <a:cs typeface="Inter Italics"/>
                <a:sym typeface="Inter Italics"/>
              </a:rPr>
              <a:t>Β) Αν ο στόχος είναι να μειωθεί η ρύπανση της Μεσογείου κατά 80%, πόσοι τόνοι πρέπει να αποφεύγονται; </a:t>
            </a:r>
            <a:endParaRPr lang="el-GR" sz="2400" i="1" dirty="0">
              <a:solidFill>
                <a:srgbClr val="000000"/>
              </a:solidFill>
              <a:latin typeface="Inter Italics"/>
              <a:ea typeface="Inter Italics"/>
              <a:cs typeface="Inter Italics"/>
              <a:sym typeface="Inter Italics"/>
            </a:endParaRPr>
          </a:p>
          <a:p>
            <a:pPr algn="just">
              <a:lnSpc>
                <a:spcPts val="4640"/>
              </a:lnSpc>
            </a:pPr>
            <a:r>
              <a:rPr lang="en-US" sz="2400" i="1" dirty="0">
                <a:solidFill>
                  <a:srgbClr val="000000"/>
                </a:solidFill>
                <a:latin typeface="Inter Italics"/>
                <a:ea typeface="Inter Italics"/>
                <a:cs typeface="Inter Italics"/>
                <a:sym typeface="Inter Italics"/>
              </a:rPr>
              <a:t>Γ) Πόσα μπουκάλια θα εξοικονομηθούν σε 32 εβδομάδες με μείωση κατά 40%;</a:t>
            </a:r>
            <a:endParaRPr lang="el-GR" sz="2400" i="1" dirty="0">
              <a:solidFill>
                <a:srgbClr val="000000"/>
              </a:solidFill>
              <a:latin typeface="Inter Italics"/>
              <a:ea typeface="Inter Italics"/>
              <a:cs typeface="Inter Italics"/>
              <a:sym typeface="Inter Italics"/>
            </a:endParaRPr>
          </a:p>
          <a:p>
            <a:pPr algn="just">
              <a:lnSpc>
                <a:spcPts val="4640"/>
              </a:lnSpc>
            </a:pPr>
            <a:r>
              <a:rPr lang="en-US" sz="2400" i="1" dirty="0">
                <a:solidFill>
                  <a:srgbClr val="000000"/>
                </a:solidFill>
                <a:latin typeface="Inter Italics"/>
                <a:ea typeface="Inter Italics"/>
                <a:cs typeface="Inter Italics"/>
                <a:sym typeface="Inter Italics"/>
              </a:rPr>
              <a:t>Δ) Ποια κοινωνική δράση μπορεί να εφαρμοστεί στο σχολείο και πώς θα μπορούσαμε να την αξιολογήσουμε με μαθηματικά;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117199" y="100331"/>
            <a:ext cx="10053601" cy="1309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780"/>
              </a:lnSpc>
              <a:spcBef>
                <a:spcPct val="0"/>
              </a:spcBef>
            </a:pPr>
            <a:r>
              <a:rPr lang="en-US" sz="7700" b="1" dirty="0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Απ</a:t>
            </a:r>
            <a:r>
              <a:rPr lang="en-US" sz="7700" b="1" dirty="0" err="1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οτελέσμ</a:t>
            </a:r>
            <a:r>
              <a:rPr lang="en-US" sz="7700" b="1" dirty="0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ατα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-862641" y="1257300"/>
            <a:ext cx="15035841" cy="7697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80"/>
              </a:lnSpc>
              <a:spcBef>
                <a:spcPct val="0"/>
              </a:spcBef>
            </a:pPr>
            <a:r>
              <a:rPr lang="en-US" sz="4400" b="1" i="1" dirty="0">
                <a:solidFill>
                  <a:srgbClr val="9CCBE5"/>
                </a:solidFill>
                <a:latin typeface="Inter Bold Italics"/>
                <a:ea typeface="Inter Bold Italics"/>
                <a:cs typeface="Inter Bold Italics"/>
                <a:sym typeface="Inter Bold Italics"/>
              </a:rPr>
              <a:t>Το π</a:t>
            </a:r>
            <a:r>
              <a:rPr lang="en-US" sz="4400" b="1" i="1" dirty="0" err="1">
                <a:solidFill>
                  <a:srgbClr val="9CCBE5"/>
                </a:solidFill>
                <a:latin typeface="Inter Bold Italics"/>
                <a:ea typeface="Inter Bold Italics"/>
                <a:cs typeface="Inter Bold Italics"/>
                <a:sym typeface="Inter Bold Italics"/>
              </a:rPr>
              <a:t>ρό</a:t>
            </a:r>
            <a:r>
              <a:rPr lang="en-US" sz="4400" b="1" i="1" dirty="0">
                <a:solidFill>
                  <a:srgbClr val="9CCBE5"/>
                </a:solidFill>
                <a:latin typeface="Inter Bold Italics"/>
                <a:ea typeface="Inter Bold Italics"/>
                <a:cs typeface="Inter Bold Italics"/>
                <a:sym typeface="Inter Bold Italics"/>
              </a:rPr>
              <a:t>βλημα που σχεδίασε ο μαθητής</a:t>
            </a:r>
          </a:p>
        </p:txBody>
      </p:sp>
      <p:pic>
        <p:nvPicPr>
          <p:cNvPr id="9" name="Εικόνα 8" descr="Εικόνα που περιέχει κείμενο, γραφικός χαρακτήρας, έγγραφο, γραμματοσειρά">
            <a:extLst>
              <a:ext uri="{FF2B5EF4-FFF2-40B4-BE49-F238E27FC236}">
                <a16:creationId xmlns:a16="http://schemas.microsoft.com/office/drawing/2014/main" id="{195A88C2-A99C-5958-7E9E-0197D7D6D1D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7024" y="3181671"/>
            <a:ext cx="5432719" cy="716502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50" r="-6250"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3" name="Freeform 3"/>
          <p:cNvSpPr/>
          <p:nvPr/>
        </p:nvSpPr>
        <p:spPr>
          <a:xfrm flipV="1">
            <a:off x="0" y="7269413"/>
            <a:ext cx="2530508" cy="3017587"/>
          </a:xfrm>
          <a:custGeom>
            <a:avLst/>
            <a:gdLst/>
            <a:ahLst/>
            <a:cxnLst/>
            <a:rect l="l" t="t" r="r" b="b"/>
            <a:pathLst>
              <a:path w="2530508" h="3017587">
                <a:moveTo>
                  <a:pt x="0" y="3017587"/>
                </a:moveTo>
                <a:lnTo>
                  <a:pt x="2530508" y="3017587"/>
                </a:lnTo>
                <a:lnTo>
                  <a:pt x="2530508" y="0"/>
                </a:lnTo>
                <a:lnTo>
                  <a:pt x="0" y="0"/>
                </a:lnTo>
                <a:lnTo>
                  <a:pt x="0" y="3017587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4" name="Freeform 4"/>
          <p:cNvSpPr/>
          <p:nvPr/>
        </p:nvSpPr>
        <p:spPr>
          <a:xfrm flipH="1">
            <a:off x="15757492" y="0"/>
            <a:ext cx="2530508" cy="3017587"/>
          </a:xfrm>
          <a:custGeom>
            <a:avLst/>
            <a:gdLst/>
            <a:ahLst/>
            <a:cxnLst/>
            <a:rect l="l" t="t" r="r" b="b"/>
            <a:pathLst>
              <a:path w="2530508" h="3017587">
                <a:moveTo>
                  <a:pt x="2530508" y="0"/>
                </a:moveTo>
                <a:lnTo>
                  <a:pt x="0" y="0"/>
                </a:lnTo>
                <a:lnTo>
                  <a:pt x="0" y="3017587"/>
                </a:lnTo>
                <a:lnTo>
                  <a:pt x="2530508" y="3017587"/>
                </a:lnTo>
                <a:lnTo>
                  <a:pt x="253050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5" name="TextBox 5"/>
          <p:cNvSpPr txBox="1"/>
          <p:nvPr/>
        </p:nvSpPr>
        <p:spPr>
          <a:xfrm>
            <a:off x="1763199" y="2246690"/>
            <a:ext cx="10672862" cy="5345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30"/>
              </a:lnSpc>
            </a:pPr>
            <a:r>
              <a:rPr lang="en-US" sz="3000" b="1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Επ</a:t>
            </a:r>
            <a:r>
              <a:rPr lang="en-US" sz="3000" b="1" dirty="0" err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ιλογή</a:t>
            </a:r>
            <a:r>
              <a:rPr lang="en-US" sz="3000" b="1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και </a:t>
            </a:r>
            <a:r>
              <a:rPr lang="en-US" sz="3000" b="1" dirty="0" err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ερμηνεί</a:t>
            </a:r>
            <a:r>
              <a:rPr lang="en-US" sz="3000" b="1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α δεδομένων με σκοπό την ΚΜΠ</a:t>
            </a:r>
          </a:p>
          <a:p>
            <a:pPr marL="626111" lvl="1" indent="-313055" algn="l">
              <a:lnSpc>
                <a:spcPts val="6119"/>
              </a:lnSpc>
              <a:buFont typeface="Arial"/>
              <a:buChar char="•"/>
            </a:pP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Επ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ιλογή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δεδομένων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από α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υθεντικές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π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ηγές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(β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ίντεο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, WWF)</a:t>
            </a:r>
          </a:p>
          <a:p>
            <a:pPr marL="626111" lvl="1" indent="-313055" algn="l">
              <a:lnSpc>
                <a:spcPts val="6119"/>
              </a:lnSpc>
              <a:buFont typeface="Arial"/>
              <a:buChar char="•"/>
            </a:pP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Συνδυ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ασμός:</a:t>
            </a:r>
          </a:p>
          <a:p>
            <a:pPr algn="l">
              <a:lnSpc>
                <a:spcPts val="6119"/>
              </a:lnSpc>
            </a:pP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     - μα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θημ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ατικής αξιοποίησης</a:t>
            </a:r>
          </a:p>
          <a:p>
            <a:pPr algn="l">
              <a:lnSpc>
                <a:spcPts val="6119"/>
              </a:lnSpc>
            </a:pP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     -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κοινωνικής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σημ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ασίας</a:t>
            </a:r>
          </a:p>
          <a:p>
            <a:pPr marL="626111" lvl="1" indent="-313055" algn="l">
              <a:lnSpc>
                <a:spcPts val="6119"/>
              </a:lnSpc>
              <a:buFont typeface="Arial"/>
              <a:buChar char="•"/>
            </a:pP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Εντο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πισμός ποσοτικών σχέσεων</a:t>
            </a:r>
          </a:p>
          <a:p>
            <a:pPr marL="626111" lvl="1" indent="-313055" algn="l">
              <a:lnSpc>
                <a:spcPts val="6119"/>
              </a:lnSpc>
              <a:buFont typeface="Arial"/>
              <a:buChar char="•"/>
            </a:pP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Σύνδεση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με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π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ροσω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πικό/σχολικό περιβάλλον</a:t>
            </a:r>
          </a:p>
        </p:txBody>
      </p:sp>
      <p:sp>
        <p:nvSpPr>
          <p:cNvPr id="6" name="Freeform 6"/>
          <p:cNvSpPr/>
          <p:nvPr/>
        </p:nvSpPr>
        <p:spPr>
          <a:xfrm flipH="1">
            <a:off x="12436061" y="3123736"/>
            <a:ext cx="5295786" cy="3581877"/>
          </a:xfrm>
          <a:custGeom>
            <a:avLst/>
            <a:gdLst/>
            <a:ahLst/>
            <a:cxnLst/>
            <a:rect l="l" t="t" r="r" b="b"/>
            <a:pathLst>
              <a:path w="5295786" h="3581877">
                <a:moveTo>
                  <a:pt x="5295786" y="0"/>
                </a:moveTo>
                <a:lnTo>
                  <a:pt x="0" y="0"/>
                </a:lnTo>
                <a:lnTo>
                  <a:pt x="0" y="3581877"/>
                </a:lnTo>
                <a:lnTo>
                  <a:pt x="5295786" y="3581877"/>
                </a:lnTo>
                <a:lnTo>
                  <a:pt x="529578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7" name="TextBox 7"/>
          <p:cNvSpPr txBox="1"/>
          <p:nvPr/>
        </p:nvSpPr>
        <p:spPr>
          <a:xfrm>
            <a:off x="0" y="302578"/>
            <a:ext cx="10053601" cy="1309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780"/>
              </a:lnSpc>
              <a:spcBef>
                <a:spcPct val="0"/>
              </a:spcBef>
            </a:pPr>
            <a:r>
              <a:rPr lang="en-US" sz="7700" b="1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Αποτελέσματα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409260" y="638212"/>
            <a:ext cx="10053601" cy="8705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40"/>
              </a:lnSpc>
              <a:spcBef>
                <a:spcPct val="0"/>
              </a:spcBef>
            </a:pPr>
            <a:r>
              <a:rPr lang="en-US" sz="5100">
                <a:solidFill>
                  <a:srgbClr val="1F4E8D"/>
                </a:solidFill>
                <a:latin typeface="Inter"/>
                <a:ea typeface="Inter"/>
                <a:cs typeface="Inter"/>
                <a:sym typeface="Inter"/>
              </a:rPr>
              <a:t>1η θεματική ενότητα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020949" y="3663089"/>
            <a:ext cx="4001797" cy="19102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0"/>
              </a:lnSpc>
              <a:spcBef>
                <a:spcPct val="0"/>
              </a:spcBef>
            </a:pPr>
            <a:r>
              <a:rPr lang="en-US" sz="2700" i="1" dirty="0">
                <a:solidFill>
                  <a:srgbClr val="868889"/>
                </a:solidFill>
                <a:latin typeface="Inter Italics"/>
                <a:ea typeface="Inter Italics"/>
                <a:cs typeface="Inter Italics"/>
                <a:sym typeface="Inter Italics"/>
              </a:rPr>
              <a:t>Εε </a:t>
            </a:r>
            <a:r>
              <a:rPr lang="en-US" sz="2700" i="1" dirty="0" err="1">
                <a:solidFill>
                  <a:srgbClr val="868889"/>
                </a:solidFill>
                <a:latin typeface="Inter Italics"/>
                <a:ea typeface="Inter Italics"/>
                <a:cs typeface="Inter Italics"/>
                <a:sym typeface="Inter Italics"/>
              </a:rPr>
              <a:t>ίσως</a:t>
            </a:r>
            <a:r>
              <a:rPr lang="en-US" sz="2700" i="1" dirty="0">
                <a:solidFill>
                  <a:srgbClr val="868889"/>
                </a:solidFill>
                <a:latin typeface="Inter Italics"/>
                <a:ea typeface="Inter Italics"/>
                <a:cs typeface="Inter Italics"/>
                <a:sym typeface="Inter Italics"/>
              </a:rPr>
              <a:t>…Το </a:t>
            </a:r>
            <a:r>
              <a:rPr lang="en-US" sz="2700" b="1" i="1" dirty="0">
                <a:solidFill>
                  <a:schemeClr val="tx2"/>
                </a:solidFill>
                <a:latin typeface="Inter Italics"/>
                <a:ea typeface="Inter Italics"/>
                <a:cs typeface="Inter Italics"/>
                <a:sym typeface="Inter Italics"/>
              </a:rPr>
              <a:t>7%, το 11.500 από 570.000 </a:t>
            </a:r>
            <a:r>
              <a:rPr lang="en-US" sz="2700" i="1" dirty="0">
                <a:solidFill>
                  <a:srgbClr val="868889"/>
                </a:solidFill>
                <a:latin typeface="Inter Italics"/>
                <a:ea typeface="Inter Italics"/>
                <a:cs typeface="Inter Italics"/>
                <a:sym typeface="Inter Italics"/>
              </a:rPr>
              <a:t>— θα μπ</a:t>
            </a:r>
            <a:r>
              <a:rPr lang="en-US" sz="2700" i="1" dirty="0" err="1">
                <a:solidFill>
                  <a:srgbClr val="868889"/>
                </a:solidFill>
                <a:latin typeface="Inter Italics"/>
                <a:ea typeface="Inter Italics"/>
                <a:cs typeface="Inter Italics"/>
                <a:sym typeface="Inter Italics"/>
              </a:rPr>
              <a:t>ορούσ</a:t>
            </a:r>
            <a:r>
              <a:rPr lang="en-US" sz="2700" i="1" dirty="0">
                <a:solidFill>
                  <a:srgbClr val="868889"/>
                </a:solidFill>
                <a:latin typeface="Inter Italics"/>
                <a:ea typeface="Inter Italics"/>
                <a:cs typeface="Inter Italics"/>
                <a:sym typeface="Inter Italics"/>
              </a:rPr>
              <a:t>α να βρω ποσοστά με αυτά.</a:t>
            </a:r>
          </a:p>
        </p:txBody>
      </p:sp>
      <p:sp>
        <p:nvSpPr>
          <p:cNvPr id="10" name="Freeform 10"/>
          <p:cNvSpPr/>
          <p:nvPr/>
        </p:nvSpPr>
        <p:spPr>
          <a:xfrm flipH="1">
            <a:off x="10310151" y="6899783"/>
            <a:ext cx="7703124" cy="3277329"/>
          </a:xfrm>
          <a:custGeom>
            <a:avLst/>
            <a:gdLst/>
            <a:ahLst/>
            <a:cxnLst/>
            <a:rect l="l" t="t" r="r" b="b"/>
            <a:pathLst>
              <a:path w="7703124" h="3277329">
                <a:moveTo>
                  <a:pt x="7703124" y="0"/>
                </a:moveTo>
                <a:lnTo>
                  <a:pt x="0" y="0"/>
                </a:lnTo>
                <a:lnTo>
                  <a:pt x="0" y="3277329"/>
                </a:lnTo>
                <a:lnTo>
                  <a:pt x="7703124" y="3277329"/>
                </a:lnTo>
                <a:lnTo>
                  <a:pt x="7703124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11" name="TextBox 11"/>
          <p:cNvSpPr txBox="1"/>
          <p:nvPr/>
        </p:nvSpPr>
        <p:spPr>
          <a:xfrm>
            <a:off x="10667778" y="7069388"/>
            <a:ext cx="6949769" cy="19102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0"/>
              </a:lnSpc>
              <a:spcBef>
                <a:spcPct val="0"/>
              </a:spcBef>
            </a:pPr>
            <a:r>
              <a:rPr lang="en-US" sz="2700" i="1" dirty="0">
                <a:solidFill>
                  <a:srgbClr val="868889"/>
                </a:solidFill>
                <a:latin typeface="Inter Italics"/>
                <a:ea typeface="Inter Italics"/>
                <a:cs typeface="Inter Italics"/>
                <a:sym typeface="Inter Italics"/>
              </a:rPr>
              <a:t>...</a:t>
            </a:r>
            <a:r>
              <a:rPr lang="en-US" sz="2700" i="1" dirty="0" err="1">
                <a:solidFill>
                  <a:srgbClr val="868889"/>
                </a:solidFill>
                <a:latin typeface="Inter Italics"/>
                <a:ea typeface="Inter Italics"/>
                <a:cs typeface="Inter Italics"/>
                <a:sym typeface="Inter Italics"/>
              </a:rPr>
              <a:t>είμ</a:t>
            </a:r>
            <a:r>
              <a:rPr lang="en-US" sz="2700" i="1" dirty="0">
                <a:solidFill>
                  <a:srgbClr val="868889"/>
                </a:solidFill>
                <a:latin typeface="Inter Italics"/>
                <a:ea typeface="Inter Italics"/>
                <a:cs typeface="Inter Italics"/>
                <a:sym typeface="Inter Italics"/>
              </a:rPr>
              <a:t>αστε </a:t>
            </a:r>
            <a:r>
              <a:rPr lang="en-US" sz="2700" b="1" i="1" dirty="0">
                <a:solidFill>
                  <a:schemeClr val="tx2"/>
                </a:solidFill>
                <a:latin typeface="Inter Italics"/>
                <a:ea typeface="Inter Italics"/>
                <a:cs typeface="Inter Italics"/>
                <a:sym typeface="Inter Italics"/>
              </a:rPr>
              <a:t>περίπου 150 παιδιά…κάποιοι φέρνουν παγούρια</a:t>
            </a:r>
            <a:r>
              <a:rPr lang="en-US" sz="2700" i="1" dirty="0">
                <a:solidFill>
                  <a:srgbClr val="868889"/>
                </a:solidFill>
                <a:latin typeface="Inter Italics"/>
                <a:ea typeface="Inter Italics"/>
                <a:cs typeface="Inter Italics"/>
                <a:sym typeface="Inter Italics"/>
              </a:rPr>
              <a:t>. </a:t>
            </a:r>
            <a:r>
              <a:rPr lang="en-US" sz="2700" i="1" dirty="0" err="1">
                <a:solidFill>
                  <a:srgbClr val="868889"/>
                </a:solidFill>
                <a:latin typeface="Inter Italics"/>
                <a:ea typeface="Inter Italics"/>
                <a:cs typeface="Inter Italics"/>
                <a:sym typeface="Inter Italics"/>
              </a:rPr>
              <a:t>Ας</a:t>
            </a:r>
            <a:r>
              <a:rPr lang="en-US" sz="2700" i="1" dirty="0">
                <a:solidFill>
                  <a:srgbClr val="868889"/>
                </a:solidFill>
                <a:latin typeface="Inter Italics"/>
                <a:ea typeface="Inter Italics"/>
                <a:cs typeface="Inter Italics"/>
                <a:sym typeface="Inter Italics"/>
              </a:rPr>
              <a:t> π</a:t>
            </a:r>
            <a:r>
              <a:rPr lang="en-US" sz="2700" i="1" dirty="0" err="1">
                <a:solidFill>
                  <a:srgbClr val="868889"/>
                </a:solidFill>
                <a:latin typeface="Inter Italics"/>
                <a:ea typeface="Inter Italics"/>
                <a:cs typeface="Inter Italics"/>
                <a:sym typeface="Inter Italics"/>
              </a:rPr>
              <a:t>ούμε</a:t>
            </a:r>
            <a:r>
              <a:rPr lang="en-US" sz="2700" i="1" dirty="0">
                <a:solidFill>
                  <a:srgbClr val="868889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700" i="1" dirty="0" err="1">
                <a:solidFill>
                  <a:srgbClr val="868889"/>
                </a:solidFill>
                <a:latin typeface="Inter Italics"/>
                <a:ea typeface="Inter Italics"/>
                <a:cs typeface="Inter Italics"/>
                <a:sym typeface="Inter Italics"/>
              </a:rPr>
              <a:t>ότι</a:t>
            </a:r>
            <a:r>
              <a:rPr lang="en-US" sz="2700" i="1" dirty="0">
                <a:solidFill>
                  <a:srgbClr val="868889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700" i="1" dirty="0" err="1">
                <a:solidFill>
                  <a:srgbClr val="868889"/>
                </a:solidFill>
                <a:latin typeface="Inter Italics"/>
                <a:ea typeface="Inter Italics"/>
                <a:cs typeface="Inter Italics"/>
                <a:sym typeface="Inter Italics"/>
              </a:rPr>
              <a:t>την</a:t>
            </a:r>
            <a:r>
              <a:rPr lang="en-US" sz="2700" i="1" dirty="0">
                <a:solidFill>
                  <a:srgbClr val="868889"/>
                </a:solidFill>
                <a:latin typeface="Inter Italics"/>
                <a:ea typeface="Inter Italics"/>
                <a:cs typeface="Inter Italics"/>
                <a:sym typeface="Inter Italics"/>
              </a:rPr>
              <a:t> εβ</a:t>
            </a:r>
            <a:r>
              <a:rPr lang="en-US" sz="2700" i="1" dirty="0" err="1">
                <a:solidFill>
                  <a:srgbClr val="868889"/>
                </a:solidFill>
                <a:latin typeface="Inter Italics"/>
                <a:ea typeface="Inter Italics"/>
                <a:cs typeface="Inter Italics"/>
                <a:sym typeface="Inter Italics"/>
              </a:rPr>
              <a:t>δομάδ</a:t>
            </a:r>
            <a:r>
              <a:rPr lang="en-US" sz="2700" i="1" dirty="0">
                <a:solidFill>
                  <a:srgbClr val="868889"/>
                </a:solidFill>
                <a:latin typeface="Inter Italics"/>
                <a:ea typeface="Inter Italics"/>
                <a:cs typeface="Inter Italics"/>
                <a:sym typeface="Inter Italics"/>
              </a:rPr>
              <a:t>α χρησιμοποιούνται </a:t>
            </a:r>
            <a:r>
              <a:rPr lang="en-US" sz="2700" b="1" i="1" dirty="0">
                <a:solidFill>
                  <a:schemeClr val="tx2"/>
                </a:solidFill>
                <a:latin typeface="Inter Italics"/>
                <a:ea typeface="Inter Italics"/>
                <a:cs typeface="Inter Italics"/>
                <a:sym typeface="Inter Italics"/>
              </a:rPr>
              <a:t>350 πλαστικά μπουκάλια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50" r="-6250"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3" name="Freeform 3"/>
          <p:cNvSpPr/>
          <p:nvPr/>
        </p:nvSpPr>
        <p:spPr>
          <a:xfrm flipV="1">
            <a:off x="0" y="7269413"/>
            <a:ext cx="2530508" cy="3017587"/>
          </a:xfrm>
          <a:custGeom>
            <a:avLst/>
            <a:gdLst/>
            <a:ahLst/>
            <a:cxnLst/>
            <a:rect l="l" t="t" r="r" b="b"/>
            <a:pathLst>
              <a:path w="2530508" h="3017587">
                <a:moveTo>
                  <a:pt x="0" y="3017587"/>
                </a:moveTo>
                <a:lnTo>
                  <a:pt x="2530508" y="3017587"/>
                </a:lnTo>
                <a:lnTo>
                  <a:pt x="2530508" y="0"/>
                </a:lnTo>
                <a:lnTo>
                  <a:pt x="0" y="0"/>
                </a:lnTo>
                <a:lnTo>
                  <a:pt x="0" y="3017587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4" name="Freeform 4"/>
          <p:cNvSpPr/>
          <p:nvPr/>
        </p:nvSpPr>
        <p:spPr>
          <a:xfrm flipH="1">
            <a:off x="15757492" y="0"/>
            <a:ext cx="2530508" cy="3017587"/>
          </a:xfrm>
          <a:custGeom>
            <a:avLst/>
            <a:gdLst/>
            <a:ahLst/>
            <a:cxnLst/>
            <a:rect l="l" t="t" r="r" b="b"/>
            <a:pathLst>
              <a:path w="2530508" h="3017587">
                <a:moveTo>
                  <a:pt x="2530508" y="0"/>
                </a:moveTo>
                <a:lnTo>
                  <a:pt x="0" y="0"/>
                </a:lnTo>
                <a:lnTo>
                  <a:pt x="0" y="3017587"/>
                </a:lnTo>
                <a:lnTo>
                  <a:pt x="2530508" y="3017587"/>
                </a:lnTo>
                <a:lnTo>
                  <a:pt x="253050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5" name="TextBox 5"/>
          <p:cNvSpPr txBox="1"/>
          <p:nvPr/>
        </p:nvSpPr>
        <p:spPr>
          <a:xfrm>
            <a:off x="1496499" y="1889663"/>
            <a:ext cx="14469544" cy="68885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30"/>
              </a:lnSpc>
            </a:pPr>
            <a:r>
              <a:rPr lang="en-US" sz="3000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Δομή και είδη ερωτήσεων στο σχεδιασμό του προβλήματος</a:t>
            </a:r>
          </a:p>
          <a:p>
            <a:pPr marL="626111" lvl="1" indent="-313055" algn="l">
              <a:lnSpc>
                <a:spcPts val="6119"/>
              </a:lnSpc>
              <a:buFont typeface="Arial"/>
              <a:buChar char="•"/>
            </a:pPr>
            <a:r>
              <a:rPr lang="en-US" sz="29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Τέσσερα ερωτήματα:</a:t>
            </a:r>
          </a:p>
          <a:p>
            <a:pPr marL="1252221" lvl="2" indent="-417407" algn="l">
              <a:lnSpc>
                <a:spcPts val="6119"/>
              </a:lnSpc>
              <a:buFont typeface="Arial"/>
              <a:buChar char="⚬"/>
            </a:pPr>
            <a:r>
              <a:rPr lang="en-US" sz="29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ποσοστά</a:t>
            </a:r>
          </a:p>
          <a:p>
            <a:pPr marL="1252221" lvl="2" indent="-417407" algn="l">
              <a:lnSpc>
                <a:spcPts val="6119"/>
              </a:lnSpc>
              <a:buFont typeface="Arial"/>
              <a:buChar char="⚬"/>
            </a:pPr>
            <a:r>
              <a:rPr lang="en-US" sz="29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ποσοστιαία μείωση</a:t>
            </a:r>
          </a:p>
          <a:p>
            <a:pPr marL="1252221" lvl="2" indent="-417407" algn="l">
              <a:lnSpc>
                <a:spcPts val="6119"/>
              </a:lnSpc>
              <a:buFont typeface="Arial"/>
              <a:buChar char="⚬"/>
            </a:pPr>
            <a:r>
              <a:rPr lang="en-US" sz="29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μεταβολές</a:t>
            </a:r>
          </a:p>
          <a:p>
            <a:pPr marL="626111" lvl="1" indent="-313055" algn="l">
              <a:lnSpc>
                <a:spcPts val="6119"/>
              </a:lnSpc>
              <a:buFont typeface="Arial"/>
              <a:buChar char="•"/>
            </a:pPr>
            <a:r>
              <a:rPr lang="en-US" sz="29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Διαβάθμιση:   παγκόσμιο → εθνικό → τοπικό</a:t>
            </a:r>
          </a:p>
          <a:p>
            <a:pPr marL="626111" lvl="1" indent="-313055" algn="l">
              <a:lnSpc>
                <a:spcPts val="6119"/>
              </a:lnSpc>
              <a:buFont typeface="Arial"/>
              <a:buChar char="•"/>
            </a:pPr>
            <a:r>
              <a:rPr lang="en-US" sz="29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Συνδυασμός:</a:t>
            </a:r>
          </a:p>
          <a:p>
            <a:pPr marL="1252221" lvl="2" indent="-417407" algn="l">
              <a:lnSpc>
                <a:spcPts val="6119"/>
              </a:lnSpc>
              <a:buFont typeface="Arial"/>
              <a:buChar char="⚬"/>
            </a:pPr>
            <a:r>
              <a:rPr lang="en-US" sz="29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κλειστών μαθηματικών ερωτήσεων</a:t>
            </a:r>
          </a:p>
          <a:p>
            <a:pPr marL="1252221" lvl="2" indent="-417407" algn="l">
              <a:lnSpc>
                <a:spcPts val="6119"/>
              </a:lnSpc>
              <a:buFont typeface="Arial"/>
              <a:buChar char="⚬"/>
            </a:pPr>
            <a:r>
              <a:rPr lang="en-US" sz="290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ανοικτού ερωτήματος</a:t>
            </a:r>
          </a:p>
        </p:txBody>
      </p:sp>
      <p:sp>
        <p:nvSpPr>
          <p:cNvPr id="6" name="Freeform 6"/>
          <p:cNvSpPr/>
          <p:nvPr/>
        </p:nvSpPr>
        <p:spPr>
          <a:xfrm flipV="1">
            <a:off x="11316043" y="1508794"/>
            <a:ext cx="6333251" cy="5760619"/>
          </a:xfrm>
          <a:custGeom>
            <a:avLst/>
            <a:gdLst/>
            <a:ahLst/>
            <a:cxnLst/>
            <a:rect l="l" t="t" r="r" b="b"/>
            <a:pathLst>
              <a:path w="6333251" h="5760619">
                <a:moveTo>
                  <a:pt x="0" y="5760619"/>
                </a:moveTo>
                <a:lnTo>
                  <a:pt x="6333251" y="5760619"/>
                </a:lnTo>
                <a:lnTo>
                  <a:pt x="6333251" y="0"/>
                </a:lnTo>
                <a:lnTo>
                  <a:pt x="0" y="0"/>
                </a:lnTo>
                <a:lnTo>
                  <a:pt x="0" y="5760619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7" name="TextBox 7"/>
          <p:cNvSpPr txBox="1"/>
          <p:nvPr/>
        </p:nvSpPr>
        <p:spPr>
          <a:xfrm>
            <a:off x="0" y="302578"/>
            <a:ext cx="10053601" cy="1309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780"/>
              </a:lnSpc>
              <a:spcBef>
                <a:spcPct val="0"/>
              </a:spcBef>
            </a:pPr>
            <a:r>
              <a:rPr lang="en-US" sz="7700" b="1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Αποτελέσματα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409260" y="638212"/>
            <a:ext cx="10053601" cy="8705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40"/>
              </a:lnSpc>
              <a:spcBef>
                <a:spcPct val="0"/>
              </a:spcBef>
            </a:pPr>
            <a:r>
              <a:rPr lang="en-US" sz="5100">
                <a:solidFill>
                  <a:srgbClr val="1F4E8D"/>
                </a:solidFill>
                <a:latin typeface="Inter"/>
                <a:ea typeface="Inter"/>
                <a:cs typeface="Inter"/>
                <a:sym typeface="Inter"/>
              </a:rPr>
              <a:t>2η θεματική ενότητα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877586" y="3156518"/>
            <a:ext cx="5429524" cy="35552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500"/>
              </a:lnSpc>
              <a:spcBef>
                <a:spcPct val="0"/>
              </a:spcBef>
            </a:pPr>
            <a:r>
              <a:rPr lang="en-US" sz="2500" b="1" dirty="0">
                <a:solidFill>
                  <a:srgbClr val="868889"/>
                </a:solidFill>
                <a:latin typeface="Inter Bold"/>
                <a:ea typeface="Inter Bold"/>
                <a:cs typeface="Inter Bold"/>
                <a:sym typeface="Inter Bold"/>
              </a:rPr>
              <a:t>Α)</a:t>
            </a:r>
            <a:r>
              <a:rPr lang="en-US" sz="2500" i="1" dirty="0">
                <a:solidFill>
                  <a:srgbClr val="868889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500" i="1" dirty="0" err="1">
                <a:solidFill>
                  <a:srgbClr val="868889"/>
                </a:solidFill>
                <a:latin typeface="Inter Italics"/>
                <a:ea typeface="Inter Italics"/>
                <a:cs typeface="Inter Italics"/>
                <a:sym typeface="Inter Italics"/>
              </a:rPr>
              <a:t>Ποιο</a:t>
            </a:r>
            <a:r>
              <a:rPr lang="en-US" sz="2500" i="1" dirty="0">
                <a:solidFill>
                  <a:srgbClr val="868889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500" i="1" dirty="0" err="1">
                <a:solidFill>
                  <a:srgbClr val="868889"/>
                </a:solidFill>
                <a:latin typeface="Inter Italics"/>
                <a:ea typeface="Inter Italics"/>
                <a:cs typeface="Inter Italics"/>
                <a:sym typeface="Inter Italics"/>
              </a:rPr>
              <a:t>είν</a:t>
            </a:r>
            <a:r>
              <a:rPr lang="en-US" sz="2500" i="1" dirty="0">
                <a:solidFill>
                  <a:srgbClr val="868889"/>
                </a:solidFill>
                <a:latin typeface="Inter Italics"/>
                <a:ea typeface="Inter Italics"/>
                <a:cs typeface="Inter Italics"/>
                <a:sym typeface="Inter Italics"/>
              </a:rPr>
              <a:t>αι το </a:t>
            </a:r>
            <a:r>
              <a:rPr lang="en-US" sz="2500" b="1" i="1" dirty="0">
                <a:solidFill>
                  <a:schemeClr val="tx2"/>
                </a:solidFill>
                <a:latin typeface="Inter Italics"/>
                <a:ea typeface="Inter Italics"/>
                <a:cs typeface="Inter Italics"/>
                <a:sym typeface="Inter Italics"/>
              </a:rPr>
              <a:t>ποσοστό των απορριμμάτων</a:t>
            </a:r>
            <a:r>
              <a:rPr lang="en-US" sz="2500" i="1" dirty="0">
                <a:solidFill>
                  <a:srgbClr val="868889"/>
                </a:solidFill>
                <a:latin typeface="Inter Italics"/>
                <a:ea typeface="Inter Italics"/>
                <a:cs typeface="Inter Italics"/>
                <a:sym typeface="Inter Italics"/>
              </a:rPr>
              <a:t> της Ελλάδας σε σχέση με το σύνολο; </a:t>
            </a:r>
          </a:p>
          <a:p>
            <a:pPr algn="just">
              <a:lnSpc>
                <a:spcPts val="3500"/>
              </a:lnSpc>
              <a:spcBef>
                <a:spcPct val="0"/>
              </a:spcBef>
            </a:pPr>
            <a:r>
              <a:rPr lang="en-US" sz="2500" b="1" dirty="0">
                <a:solidFill>
                  <a:srgbClr val="868889"/>
                </a:solidFill>
                <a:latin typeface="Inter Bold"/>
                <a:ea typeface="Inter Bold"/>
                <a:cs typeface="Inter Bold"/>
                <a:sym typeface="Inter Bold"/>
              </a:rPr>
              <a:t>Β) </a:t>
            </a:r>
            <a:r>
              <a:rPr lang="en-US" sz="2500" i="1" dirty="0" err="1">
                <a:solidFill>
                  <a:srgbClr val="868889"/>
                </a:solidFill>
                <a:latin typeface="Inter Italics"/>
                <a:ea typeface="Inter Italics"/>
                <a:cs typeface="Inter Italics"/>
                <a:sym typeface="Inter Italics"/>
              </a:rPr>
              <a:t>Αν</a:t>
            </a:r>
            <a:r>
              <a:rPr lang="en-US" sz="2500" i="1" dirty="0">
                <a:solidFill>
                  <a:srgbClr val="868889"/>
                </a:solidFill>
                <a:latin typeface="Inter Italics"/>
                <a:ea typeface="Inter Italics"/>
                <a:cs typeface="Inter Italics"/>
                <a:sym typeface="Inter Italics"/>
              </a:rPr>
              <a:t> ο </a:t>
            </a:r>
            <a:r>
              <a:rPr lang="en-US" sz="2500" i="1" dirty="0" err="1">
                <a:solidFill>
                  <a:srgbClr val="868889"/>
                </a:solidFill>
                <a:latin typeface="Inter Italics"/>
                <a:ea typeface="Inter Italics"/>
                <a:cs typeface="Inter Italics"/>
                <a:sym typeface="Inter Italics"/>
              </a:rPr>
              <a:t>στόχος</a:t>
            </a:r>
            <a:r>
              <a:rPr lang="en-US" sz="2500" i="1" dirty="0">
                <a:solidFill>
                  <a:srgbClr val="868889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500" i="1" dirty="0" err="1">
                <a:solidFill>
                  <a:srgbClr val="868889"/>
                </a:solidFill>
                <a:latin typeface="Inter Italics"/>
                <a:ea typeface="Inter Italics"/>
                <a:cs typeface="Inter Italics"/>
                <a:sym typeface="Inter Italics"/>
              </a:rPr>
              <a:t>είν</a:t>
            </a:r>
            <a:r>
              <a:rPr lang="en-US" sz="2500" i="1" dirty="0">
                <a:solidFill>
                  <a:srgbClr val="868889"/>
                </a:solidFill>
                <a:latin typeface="Inter Italics"/>
                <a:ea typeface="Inter Italics"/>
                <a:cs typeface="Inter Italics"/>
                <a:sym typeface="Inter Italics"/>
              </a:rPr>
              <a:t>αι να μειωθεί η ρύπανση της Μεσογείου </a:t>
            </a:r>
            <a:r>
              <a:rPr lang="en-US" sz="2500" b="1" i="1" dirty="0">
                <a:solidFill>
                  <a:schemeClr val="tx2"/>
                </a:solidFill>
                <a:latin typeface="Inter Italics"/>
                <a:ea typeface="Inter Italics"/>
                <a:cs typeface="Inter Italics"/>
                <a:sym typeface="Inter Italics"/>
              </a:rPr>
              <a:t>κατά 80%, πόσοι τόνοι πρέπει να αποφεύγονται; </a:t>
            </a:r>
          </a:p>
          <a:p>
            <a:pPr algn="just">
              <a:lnSpc>
                <a:spcPts val="3500"/>
              </a:lnSpc>
              <a:spcBef>
                <a:spcPct val="0"/>
              </a:spcBef>
            </a:pPr>
            <a:endParaRPr lang="en-US" sz="2500" i="1" dirty="0">
              <a:solidFill>
                <a:srgbClr val="868889"/>
              </a:solidFill>
              <a:latin typeface="Inter Italics"/>
              <a:ea typeface="Inter Italics"/>
              <a:cs typeface="Inter Italics"/>
              <a:sym typeface="Inter Italics"/>
            </a:endParaRPr>
          </a:p>
        </p:txBody>
      </p:sp>
      <p:sp>
        <p:nvSpPr>
          <p:cNvPr id="10" name="Freeform 10"/>
          <p:cNvSpPr/>
          <p:nvPr/>
        </p:nvSpPr>
        <p:spPr>
          <a:xfrm flipH="1">
            <a:off x="9387467" y="6452603"/>
            <a:ext cx="8900533" cy="3786772"/>
          </a:xfrm>
          <a:custGeom>
            <a:avLst/>
            <a:gdLst/>
            <a:ahLst/>
            <a:cxnLst/>
            <a:rect l="l" t="t" r="r" b="b"/>
            <a:pathLst>
              <a:path w="8900533" h="3786772">
                <a:moveTo>
                  <a:pt x="8900533" y="0"/>
                </a:moveTo>
                <a:lnTo>
                  <a:pt x="0" y="0"/>
                </a:lnTo>
                <a:lnTo>
                  <a:pt x="0" y="3786772"/>
                </a:lnTo>
                <a:lnTo>
                  <a:pt x="8900533" y="3786772"/>
                </a:lnTo>
                <a:lnTo>
                  <a:pt x="8900533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11" name="TextBox 11"/>
          <p:cNvSpPr txBox="1"/>
          <p:nvPr/>
        </p:nvSpPr>
        <p:spPr>
          <a:xfrm>
            <a:off x="10310245" y="6636318"/>
            <a:ext cx="7205699" cy="2208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500"/>
              </a:lnSpc>
              <a:spcBef>
                <a:spcPct val="0"/>
              </a:spcBef>
            </a:pPr>
            <a:r>
              <a:rPr lang="en-US" sz="2500" b="1" dirty="0">
                <a:solidFill>
                  <a:srgbClr val="868889"/>
                </a:solidFill>
                <a:latin typeface="Inter Bold"/>
                <a:ea typeface="Inter Bold"/>
                <a:cs typeface="Inter Bold"/>
                <a:sym typeface="Inter Bold"/>
              </a:rPr>
              <a:t>Γ)</a:t>
            </a:r>
            <a:r>
              <a:rPr lang="en-US" sz="2500" i="1" dirty="0">
                <a:solidFill>
                  <a:srgbClr val="868889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500" i="1" dirty="0" err="1">
                <a:solidFill>
                  <a:srgbClr val="868889"/>
                </a:solidFill>
                <a:latin typeface="Inter Italics"/>
                <a:ea typeface="Inter Italics"/>
                <a:cs typeface="Inter Italics"/>
                <a:sym typeface="Inter Italics"/>
              </a:rPr>
              <a:t>Πόσ</a:t>
            </a:r>
            <a:r>
              <a:rPr lang="en-US" sz="2500" i="1" dirty="0">
                <a:solidFill>
                  <a:srgbClr val="868889"/>
                </a:solidFill>
                <a:latin typeface="Inter Italics"/>
                <a:ea typeface="Inter Italics"/>
                <a:cs typeface="Inter Italics"/>
                <a:sym typeface="Inter Italics"/>
              </a:rPr>
              <a:t>α μπουκάλια </a:t>
            </a:r>
            <a:r>
              <a:rPr lang="en-US" sz="2500" b="1" i="1" dirty="0">
                <a:solidFill>
                  <a:schemeClr val="tx2"/>
                </a:solidFill>
                <a:latin typeface="Inter Italics"/>
                <a:ea typeface="Inter Italics"/>
                <a:cs typeface="Inter Italics"/>
                <a:sym typeface="Inter Italics"/>
              </a:rPr>
              <a:t>θα εξοικονομηθούν σε 32 εβδομάδες με μείωση κατά 40%; </a:t>
            </a:r>
          </a:p>
          <a:p>
            <a:pPr algn="just">
              <a:lnSpc>
                <a:spcPts val="3500"/>
              </a:lnSpc>
              <a:spcBef>
                <a:spcPct val="0"/>
              </a:spcBef>
            </a:pPr>
            <a:r>
              <a:rPr lang="en-US" sz="2500" b="1" dirty="0">
                <a:solidFill>
                  <a:srgbClr val="868889"/>
                </a:solidFill>
                <a:latin typeface="Inter Bold"/>
                <a:ea typeface="Inter Bold"/>
                <a:cs typeface="Inter Bold"/>
                <a:sym typeface="Inter Bold"/>
              </a:rPr>
              <a:t>Δ)</a:t>
            </a:r>
            <a:r>
              <a:rPr lang="en-US" sz="2500" i="1" dirty="0">
                <a:solidFill>
                  <a:srgbClr val="868889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500" i="1" dirty="0" err="1">
                <a:solidFill>
                  <a:srgbClr val="868889"/>
                </a:solidFill>
                <a:latin typeface="Inter Italics"/>
                <a:ea typeface="Inter Italics"/>
                <a:cs typeface="Inter Italics"/>
                <a:sym typeface="Inter Italics"/>
              </a:rPr>
              <a:t>Ποι</a:t>
            </a:r>
            <a:r>
              <a:rPr lang="en-US" sz="2500" i="1" dirty="0">
                <a:solidFill>
                  <a:srgbClr val="868889"/>
                </a:solidFill>
                <a:latin typeface="Inter Italics"/>
                <a:ea typeface="Inter Italics"/>
                <a:cs typeface="Inter Italics"/>
                <a:sym typeface="Inter Italics"/>
              </a:rPr>
              <a:t>α κοινωνική δράση μπορεί να εφαρμοστεί στο σχολείο και πώς θα μπορούσαμε να την αξιολογήσουμε με μαθηματικά;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50" r="-6250"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3" name="Freeform 3"/>
          <p:cNvSpPr/>
          <p:nvPr/>
        </p:nvSpPr>
        <p:spPr>
          <a:xfrm flipV="1">
            <a:off x="0" y="7269413"/>
            <a:ext cx="2530508" cy="3017587"/>
          </a:xfrm>
          <a:custGeom>
            <a:avLst/>
            <a:gdLst/>
            <a:ahLst/>
            <a:cxnLst/>
            <a:rect l="l" t="t" r="r" b="b"/>
            <a:pathLst>
              <a:path w="2530508" h="3017587">
                <a:moveTo>
                  <a:pt x="0" y="3017587"/>
                </a:moveTo>
                <a:lnTo>
                  <a:pt x="2530508" y="3017587"/>
                </a:lnTo>
                <a:lnTo>
                  <a:pt x="2530508" y="0"/>
                </a:lnTo>
                <a:lnTo>
                  <a:pt x="0" y="0"/>
                </a:lnTo>
                <a:lnTo>
                  <a:pt x="0" y="3017587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4" name="Freeform 4"/>
          <p:cNvSpPr/>
          <p:nvPr/>
        </p:nvSpPr>
        <p:spPr>
          <a:xfrm flipH="1">
            <a:off x="15757492" y="0"/>
            <a:ext cx="2530508" cy="3017587"/>
          </a:xfrm>
          <a:custGeom>
            <a:avLst/>
            <a:gdLst/>
            <a:ahLst/>
            <a:cxnLst/>
            <a:rect l="l" t="t" r="r" b="b"/>
            <a:pathLst>
              <a:path w="2530508" h="3017587">
                <a:moveTo>
                  <a:pt x="2530508" y="0"/>
                </a:moveTo>
                <a:lnTo>
                  <a:pt x="0" y="0"/>
                </a:lnTo>
                <a:lnTo>
                  <a:pt x="0" y="3017587"/>
                </a:lnTo>
                <a:lnTo>
                  <a:pt x="2530508" y="3017587"/>
                </a:lnTo>
                <a:lnTo>
                  <a:pt x="253050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5" name="Freeform 5"/>
          <p:cNvSpPr/>
          <p:nvPr/>
        </p:nvSpPr>
        <p:spPr>
          <a:xfrm flipH="1">
            <a:off x="12899647" y="3065212"/>
            <a:ext cx="5369303" cy="4465470"/>
          </a:xfrm>
          <a:custGeom>
            <a:avLst/>
            <a:gdLst/>
            <a:ahLst/>
            <a:cxnLst/>
            <a:rect l="l" t="t" r="r" b="b"/>
            <a:pathLst>
              <a:path w="5369303" h="4465470">
                <a:moveTo>
                  <a:pt x="5369303" y="0"/>
                </a:moveTo>
                <a:lnTo>
                  <a:pt x="0" y="0"/>
                </a:lnTo>
                <a:lnTo>
                  <a:pt x="0" y="4465470"/>
                </a:lnTo>
                <a:lnTo>
                  <a:pt x="5369303" y="4465470"/>
                </a:lnTo>
                <a:lnTo>
                  <a:pt x="5369303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6" name="TextBox 6"/>
          <p:cNvSpPr txBox="1"/>
          <p:nvPr/>
        </p:nvSpPr>
        <p:spPr>
          <a:xfrm>
            <a:off x="0" y="302578"/>
            <a:ext cx="10053601" cy="1309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780"/>
              </a:lnSpc>
              <a:spcBef>
                <a:spcPct val="0"/>
              </a:spcBef>
            </a:pPr>
            <a:r>
              <a:rPr lang="en-US" sz="7700" b="1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Αποτελέσματα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409260" y="638212"/>
            <a:ext cx="10053601" cy="8705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40"/>
              </a:lnSpc>
              <a:spcBef>
                <a:spcPct val="0"/>
              </a:spcBef>
            </a:pPr>
            <a:r>
              <a:rPr lang="en-US" sz="5100">
                <a:solidFill>
                  <a:srgbClr val="1F4E8D"/>
                </a:solidFill>
                <a:latin typeface="Inter"/>
                <a:ea typeface="Inter"/>
                <a:cs typeface="Inter"/>
                <a:sym typeface="Inter"/>
              </a:rPr>
              <a:t>3η θεματική ενότητα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763199" y="2246690"/>
            <a:ext cx="14469544" cy="61170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30"/>
              </a:lnSpc>
            </a:pPr>
            <a:r>
              <a:rPr lang="en-US" sz="3000" b="1" dirty="0" err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Σύνδεση</a:t>
            </a:r>
            <a:r>
              <a:rPr lang="en-US" sz="3000" b="1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3000" b="1" dirty="0" err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του</a:t>
            </a:r>
            <a:r>
              <a:rPr lang="en-US" sz="3000" b="1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 μα</a:t>
            </a:r>
            <a:r>
              <a:rPr lang="en-US" sz="3000" b="1" dirty="0" err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θημ</a:t>
            </a:r>
            <a:r>
              <a:rPr lang="en-US" sz="3000" b="1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ατικού προβλήματος με δράσεις κοινωνικής ευθύνης</a:t>
            </a:r>
          </a:p>
          <a:p>
            <a:pPr marL="626111" lvl="1" indent="-313055" algn="l">
              <a:lnSpc>
                <a:spcPts val="6119"/>
              </a:lnSpc>
              <a:buFont typeface="Arial"/>
              <a:buChar char="•"/>
            </a:pP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Το π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ρό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βλημα ως εργαλείο δράσης</a:t>
            </a:r>
          </a:p>
          <a:p>
            <a:pPr marL="626111" lvl="1" indent="-313055" algn="l">
              <a:lnSpc>
                <a:spcPts val="6119"/>
              </a:lnSpc>
              <a:buFont typeface="Arial"/>
              <a:buChar char="•"/>
            </a:pP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Προτάσεις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μα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θητή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:</a:t>
            </a:r>
          </a:p>
          <a:p>
            <a:pPr marL="1252221" lvl="2" indent="-417407" algn="l">
              <a:lnSpc>
                <a:spcPts val="6119"/>
              </a:lnSpc>
              <a:buFont typeface="Arial"/>
              <a:buChar char="⚬"/>
            </a:pP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χρήση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πα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γουριών</a:t>
            </a:r>
            <a:endParaRPr lang="en-US" sz="2900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252221" lvl="2" indent="-417407" algn="l">
              <a:lnSpc>
                <a:spcPts val="6119"/>
              </a:lnSpc>
              <a:buFont typeface="Arial"/>
              <a:buChar char="⚬"/>
            </a:pP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α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φίσες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ενημέρωσης</a:t>
            </a:r>
            <a:endParaRPr lang="en-US" sz="2900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252221" lvl="2" indent="-417407" algn="l">
              <a:lnSpc>
                <a:spcPts val="6119"/>
              </a:lnSpc>
              <a:buFont typeface="Arial"/>
              <a:buChar char="⚬"/>
            </a:pP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κατα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γρ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αφή κατανάλωσης</a:t>
            </a:r>
          </a:p>
          <a:p>
            <a:pPr marL="626111" lvl="1" indent="-313055" algn="l">
              <a:lnSpc>
                <a:spcPts val="6119"/>
              </a:lnSpc>
              <a:buFont typeface="Arial"/>
              <a:buChar char="•"/>
            </a:pP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Μα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θημ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ατικά ως εργαλείο αξιολόγησης δράσεων</a:t>
            </a:r>
          </a:p>
          <a:p>
            <a:pPr algn="l">
              <a:lnSpc>
                <a:spcPts val="6119"/>
              </a:lnSpc>
            </a:pPr>
            <a:endParaRPr lang="en-US" sz="2900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3200584" y="3584575"/>
            <a:ext cx="4710279" cy="3106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 i="1" dirty="0">
                <a:solidFill>
                  <a:srgbClr val="868889"/>
                </a:solidFill>
                <a:latin typeface="Inter Italics"/>
                <a:ea typeface="Inter Italics"/>
                <a:cs typeface="Inter Italics"/>
                <a:sym typeface="Inter Italics"/>
              </a:rPr>
              <a:t>Τα καπ</a:t>
            </a:r>
            <a:r>
              <a:rPr lang="en-US" sz="2500" i="1" dirty="0" err="1">
                <a:solidFill>
                  <a:srgbClr val="868889"/>
                </a:solidFill>
                <a:latin typeface="Inter Italics"/>
                <a:ea typeface="Inter Italics"/>
                <a:cs typeface="Inter Italics"/>
                <a:sym typeface="Inter Italics"/>
              </a:rPr>
              <a:t>άκι</a:t>
            </a:r>
            <a:r>
              <a:rPr lang="en-US" sz="2500" i="1" dirty="0">
                <a:solidFill>
                  <a:srgbClr val="868889"/>
                </a:solidFill>
                <a:latin typeface="Inter Italics"/>
                <a:ea typeface="Inter Italics"/>
                <a:cs typeface="Inter Italics"/>
                <a:sym typeface="Inter Italics"/>
              </a:rPr>
              <a:t>α...</a:t>
            </a:r>
            <a:r>
              <a:rPr lang="en-US" sz="2500" b="1" i="1" dirty="0">
                <a:solidFill>
                  <a:schemeClr val="tx2"/>
                </a:solidFill>
                <a:latin typeface="Inter Italics"/>
                <a:ea typeface="Inter Italics"/>
                <a:cs typeface="Inter Italics"/>
                <a:sym typeface="Inter Italics"/>
              </a:rPr>
              <a:t>μαζεύονται και...μετατρέπονται σε χρήματα</a:t>
            </a:r>
            <a:r>
              <a:rPr lang="en-US" sz="2500" i="1" dirty="0">
                <a:solidFill>
                  <a:srgbClr val="868889"/>
                </a:solidFill>
                <a:latin typeface="Inter Italics"/>
                <a:ea typeface="Inter Italics"/>
                <a:cs typeface="Inter Italics"/>
                <a:sym typeface="Inter Italics"/>
              </a:rPr>
              <a:t>, τα οποία χρησιμοποιούνται για να </a:t>
            </a:r>
            <a:r>
              <a:rPr lang="en-US" sz="2500" b="1" i="1" dirty="0">
                <a:solidFill>
                  <a:schemeClr val="tx2"/>
                </a:solidFill>
                <a:latin typeface="Inter Italics"/>
                <a:ea typeface="Inter Italics"/>
                <a:cs typeface="Inter Italics"/>
                <a:sym typeface="Inter Italics"/>
              </a:rPr>
              <a:t>αγοραστούν αναπηρικά αμαξίδια </a:t>
            </a:r>
            <a:r>
              <a:rPr lang="en-US" sz="2500" i="1" dirty="0">
                <a:solidFill>
                  <a:srgbClr val="868889"/>
                </a:solidFill>
                <a:latin typeface="Inter Italics"/>
                <a:ea typeface="Inter Italics"/>
                <a:cs typeface="Inter Italics"/>
                <a:sym typeface="Inter Italics"/>
              </a:rPr>
              <a:t>ή να καλύψουν άλλες ανάγκες.</a:t>
            </a:r>
          </a:p>
        </p:txBody>
      </p:sp>
      <p:sp>
        <p:nvSpPr>
          <p:cNvPr id="10" name="Freeform 10"/>
          <p:cNvSpPr/>
          <p:nvPr/>
        </p:nvSpPr>
        <p:spPr>
          <a:xfrm rot="-10800000">
            <a:off x="9105695" y="6540640"/>
            <a:ext cx="8390878" cy="3569937"/>
          </a:xfrm>
          <a:custGeom>
            <a:avLst/>
            <a:gdLst/>
            <a:ahLst/>
            <a:cxnLst/>
            <a:rect l="l" t="t" r="r" b="b"/>
            <a:pathLst>
              <a:path w="8390878" h="3569937">
                <a:moveTo>
                  <a:pt x="0" y="0"/>
                </a:moveTo>
                <a:lnTo>
                  <a:pt x="8390878" y="0"/>
                </a:lnTo>
                <a:lnTo>
                  <a:pt x="8390878" y="3569937"/>
                </a:lnTo>
                <a:lnTo>
                  <a:pt x="0" y="356993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11" name="TextBox 11"/>
          <p:cNvSpPr txBox="1"/>
          <p:nvPr/>
        </p:nvSpPr>
        <p:spPr>
          <a:xfrm>
            <a:off x="9315450" y="7973802"/>
            <a:ext cx="8058150" cy="17598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i="1" dirty="0" err="1">
                <a:solidFill>
                  <a:srgbClr val="868889"/>
                </a:solidFill>
                <a:latin typeface="Inter Italics"/>
                <a:ea typeface="Inter Italics"/>
                <a:cs typeface="Inter Italics"/>
                <a:sym typeface="Inter Italics"/>
              </a:rPr>
              <a:t>Αν</a:t>
            </a:r>
            <a:r>
              <a:rPr lang="en-US" sz="2499" i="1" dirty="0">
                <a:solidFill>
                  <a:srgbClr val="868889"/>
                </a:solidFill>
                <a:latin typeface="Inter Italics"/>
                <a:ea typeface="Inter Italics"/>
                <a:cs typeface="Inter Italics"/>
                <a:sym typeface="Inter Italics"/>
              </a:rPr>
              <a:t> β</a:t>
            </a:r>
            <a:r>
              <a:rPr lang="en-US" sz="2499" i="1" dirty="0" err="1">
                <a:solidFill>
                  <a:srgbClr val="868889"/>
                </a:solidFill>
                <a:latin typeface="Inter Italics"/>
                <a:ea typeface="Inter Italics"/>
                <a:cs typeface="Inter Italics"/>
                <a:sym typeface="Inter Italics"/>
              </a:rPr>
              <a:t>λέ</a:t>
            </a:r>
            <a:r>
              <a:rPr lang="en-US" sz="2499" i="1" dirty="0">
                <a:solidFill>
                  <a:srgbClr val="868889"/>
                </a:solidFill>
                <a:latin typeface="Inter Italics"/>
                <a:ea typeface="Inter Italics"/>
                <a:cs typeface="Inter Italics"/>
                <a:sym typeface="Inter Italics"/>
              </a:rPr>
              <a:t>πουμε ότι μειώνεται σταθερά [η ποσότητα των πλαστικών στο σχολείο], τότε πέτυχε. </a:t>
            </a:r>
            <a:r>
              <a:rPr lang="en-US" sz="2499" b="1" i="1" dirty="0" err="1">
                <a:solidFill>
                  <a:schemeClr val="tx2"/>
                </a:solidFill>
                <a:latin typeface="Inter Italics"/>
                <a:ea typeface="Inter Italics"/>
                <a:cs typeface="Inter Italics"/>
                <a:sym typeface="Inter Italics"/>
              </a:rPr>
              <a:t>Ίσως</a:t>
            </a:r>
            <a:r>
              <a:rPr lang="en-US" sz="2499" b="1" i="1" dirty="0">
                <a:solidFill>
                  <a:schemeClr val="tx2"/>
                </a:solidFill>
                <a:latin typeface="Inter Italics"/>
                <a:ea typeface="Inter Italics"/>
                <a:cs typeface="Inter Italics"/>
                <a:sym typeface="Inter Italics"/>
              </a:rPr>
              <a:t> θα μπ</a:t>
            </a:r>
            <a:r>
              <a:rPr lang="en-US" sz="2499" b="1" i="1" dirty="0" err="1">
                <a:solidFill>
                  <a:schemeClr val="tx2"/>
                </a:solidFill>
                <a:latin typeface="Inter Italics"/>
                <a:ea typeface="Inter Italics"/>
                <a:cs typeface="Inter Italics"/>
                <a:sym typeface="Inter Italics"/>
              </a:rPr>
              <a:t>ορούσ</a:t>
            </a:r>
            <a:r>
              <a:rPr lang="en-US" sz="2499" b="1" i="1" dirty="0">
                <a:solidFill>
                  <a:schemeClr val="tx2"/>
                </a:solidFill>
                <a:latin typeface="Inter Italics"/>
                <a:ea typeface="Inter Italics"/>
                <a:cs typeface="Inter Italics"/>
                <a:sym typeface="Inter Italics"/>
              </a:rPr>
              <a:t>αμε να φτιάξουμε και κάποιο γράφημα</a:t>
            </a:r>
            <a:r>
              <a:rPr lang="en-US" sz="2499" i="1" dirty="0">
                <a:solidFill>
                  <a:srgbClr val="868889"/>
                </a:solidFill>
                <a:latin typeface="Inter Italics"/>
                <a:ea typeface="Inter Italics"/>
                <a:cs typeface="Inter Italics"/>
                <a:sym typeface="Inter Italics"/>
              </a:rPr>
              <a:t>. Και </a:t>
            </a:r>
            <a:r>
              <a:rPr lang="en-US" sz="2499" i="1" dirty="0" err="1">
                <a:solidFill>
                  <a:srgbClr val="868889"/>
                </a:solidFill>
                <a:latin typeface="Inter Italics"/>
                <a:ea typeface="Inter Italics"/>
                <a:cs typeface="Inter Italics"/>
                <a:sym typeface="Inter Italics"/>
              </a:rPr>
              <a:t>στο</a:t>
            </a:r>
            <a:r>
              <a:rPr lang="en-US" sz="2499" i="1" dirty="0">
                <a:solidFill>
                  <a:srgbClr val="868889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499" i="1" dirty="0" err="1">
                <a:solidFill>
                  <a:srgbClr val="868889"/>
                </a:solidFill>
                <a:latin typeface="Inter Italics"/>
                <a:ea typeface="Inter Italics"/>
                <a:cs typeface="Inter Italics"/>
                <a:sym typeface="Inter Italics"/>
              </a:rPr>
              <a:t>σχολείο</a:t>
            </a:r>
            <a:r>
              <a:rPr lang="en-US" sz="2499" i="1" dirty="0">
                <a:solidFill>
                  <a:srgbClr val="868889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499" i="1" dirty="0" err="1">
                <a:solidFill>
                  <a:srgbClr val="868889"/>
                </a:solidFill>
                <a:latin typeface="Inter Italics"/>
                <a:ea typeface="Inter Italics"/>
                <a:cs typeface="Inter Italics"/>
                <a:sym typeface="Inter Italics"/>
              </a:rPr>
              <a:t>είχ</a:t>
            </a:r>
            <a:r>
              <a:rPr lang="en-US" sz="2499" i="1" dirty="0">
                <a:solidFill>
                  <a:srgbClr val="868889"/>
                </a:solidFill>
                <a:latin typeface="Inter Italics"/>
                <a:ea typeface="Inter Italics"/>
                <a:cs typeface="Inter Italics"/>
                <a:sym typeface="Inter Italics"/>
              </a:rPr>
              <a:t>αμε φτιάξει σε κάτι προβλήματα.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50" r="-6250"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3" name="Freeform 3"/>
          <p:cNvSpPr/>
          <p:nvPr/>
        </p:nvSpPr>
        <p:spPr>
          <a:xfrm flipV="1">
            <a:off x="0" y="7269413"/>
            <a:ext cx="2530508" cy="3017587"/>
          </a:xfrm>
          <a:custGeom>
            <a:avLst/>
            <a:gdLst/>
            <a:ahLst/>
            <a:cxnLst/>
            <a:rect l="l" t="t" r="r" b="b"/>
            <a:pathLst>
              <a:path w="2530508" h="3017587">
                <a:moveTo>
                  <a:pt x="0" y="3017587"/>
                </a:moveTo>
                <a:lnTo>
                  <a:pt x="2530508" y="3017587"/>
                </a:lnTo>
                <a:lnTo>
                  <a:pt x="2530508" y="0"/>
                </a:lnTo>
                <a:lnTo>
                  <a:pt x="0" y="0"/>
                </a:lnTo>
                <a:lnTo>
                  <a:pt x="0" y="3017587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4" name="Freeform 4"/>
          <p:cNvSpPr/>
          <p:nvPr/>
        </p:nvSpPr>
        <p:spPr>
          <a:xfrm flipH="1">
            <a:off x="15757492" y="0"/>
            <a:ext cx="2530508" cy="3017587"/>
          </a:xfrm>
          <a:custGeom>
            <a:avLst/>
            <a:gdLst/>
            <a:ahLst/>
            <a:cxnLst/>
            <a:rect l="l" t="t" r="r" b="b"/>
            <a:pathLst>
              <a:path w="2530508" h="3017587">
                <a:moveTo>
                  <a:pt x="2530508" y="0"/>
                </a:moveTo>
                <a:lnTo>
                  <a:pt x="0" y="0"/>
                </a:lnTo>
                <a:lnTo>
                  <a:pt x="0" y="3017587"/>
                </a:lnTo>
                <a:lnTo>
                  <a:pt x="2530508" y="3017587"/>
                </a:lnTo>
                <a:lnTo>
                  <a:pt x="253050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5" name="TextBox 5"/>
          <p:cNvSpPr txBox="1"/>
          <p:nvPr/>
        </p:nvSpPr>
        <p:spPr>
          <a:xfrm>
            <a:off x="1028700" y="2246690"/>
            <a:ext cx="16524801" cy="4688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30"/>
              </a:lnSpc>
            </a:pPr>
            <a:r>
              <a:rPr lang="en-US" sz="3000" b="1" dirty="0" err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Συν</a:t>
            </a:r>
            <a:r>
              <a:rPr lang="en-US" sz="3000" b="1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αισθηματική εμπλοκή και σύνδεση μαθηματικών με κοινωνικο-οικολογικά θέματα</a:t>
            </a:r>
          </a:p>
          <a:p>
            <a:pPr marL="647700" lvl="1" indent="-323850" algn="l">
              <a:lnSpc>
                <a:spcPts val="6330"/>
              </a:lnSpc>
              <a:buFont typeface="Arial"/>
              <a:buChar char="•"/>
            </a:pPr>
            <a:r>
              <a:rPr lang="en-US" sz="30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Έντονη</a:t>
            </a:r>
            <a:r>
              <a:rPr lang="en-US" sz="30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συν</a:t>
            </a:r>
            <a:r>
              <a:rPr lang="en-US" sz="30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αισθηματική αντίδραση</a:t>
            </a:r>
          </a:p>
          <a:p>
            <a:pPr marL="647700" lvl="1" indent="-323850" algn="l">
              <a:lnSpc>
                <a:spcPts val="6330"/>
              </a:lnSpc>
              <a:buFont typeface="Arial"/>
              <a:buChar char="•"/>
            </a:pPr>
            <a:r>
              <a:rPr lang="en-US" sz="30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Αν</a:t>
            </a:r>
            <a:r>
              <a:rPr lang="en-US" sz="30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αγνώριση σημασίας προβλήματος</a:t>
            </a:r>
          </a:p>
          <a:p>
            <a:pPr marL="647700" lvl="1" indent="-323850" algn="l">
              <a:lnSpc>
                <a:spcPts val="6330"/>
              </a:lnSpc>
              <a:buFont typeface="Arial"/>
              <a:buChar char="•"/>
            </a:pPr>
            <a:r>
              <a:rPr lang="en-US" sz="30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Σύνδεση</a:t>
            </a:r>
            <a:r>
              <a:rPr lang="en-US" sz="30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μα</a:t>
            </a:r>
            <a:r>
              <a:rPr lang="en-US" sz="30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θημ</a:t>
            </a:r>
            <a:r>
              <a:rPr lang="en-US" sz="30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ατικών με πραγματική ζωή</a:t>
            </a:r>
          </a:p>
          <a:p>
            <a:pPr marL="647700" lvl="1" indent="-323850" algn="l">
              <a:lnSpc>
                <a:spcPts val="633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Μα</a:t>
            </a:r>
            <a:r>
              <a:rPr lang="en-US" sz="30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θημ</a:t>
            </a:r>
            <a:r>
              <a:rPr lang="en-US" sz="30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ατικά ως εργαλείο κατανόησης και παρέμβασης</a:t>
            </a:r>
          </a:p>
          <a:p>
            <a:pPr algn="l">
              <a:lnSpc>
                <a:spcPts val="6119"/>
              </a:lnSpc>
            </a:pPr>
            <a:endParaRPr lang="en-US" sz="3000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" name="Freeform 6"/>
          <p:cNvSpPr/>
          <p:nvPr/>
        </p:nvSpPr>
        <p:spPr>
          <a:xfrm flipH="1">
            <a:off x="9291101" y="6486122"/>
            <a:ext cx="8171761" cy="3476713"/>
          </a:xfrm>
          <a:custGeom>
            <a:avLst/>
            <a:gdLst/>
            <a:ahLst/>
            <a:cxnLst/>
            <a:rect l="l" t="t" r="r" b="b"/>
            <a:pathLst>
              <a:path w="8171761" h="3476713">
                <a:moveTo>
                  <a:pt x="8171761" y="0"/>
                </a:moveTo>
                <a:lnTo>
                  <a:pt x="0" y="0"/>
                </a:lnTo>
                <a:lnTo>
                  <a:pt x="0" y="3476713"/>
                </a:lnTo>
                <a:lnTo>
                  <a:pt x="8171761" y="3476713"/>
                </a:lnTo>
                <a:lnTo>
                  <a:pt x="8171761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7" name="TextBox 7"/>
          <p:cNvSpPr txBox="1"/>
          <p:nvPr/>
        </p:nvSpPr>
        <p:spPr>
          <a:xfrm>
            <a:off x="0" y="302578"/>
            <a:ext cx="10053601" cy="1309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780"/>
              </a:lnSpc>
              <a:spcBef>
                <a:spcPct val="0"/>
              </a:spcBef>
            </a:pPr>
            <a:r>
              <a:rPr lang="en-US" sz="7700" b="1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Αποτελέσματα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409260" y="638212"/>
            <a:ext cx="10053601" cy="8705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40"/>
              </a:lnSpc>
              <a:spcBef>
                <a:spcPct val="0"/>
              </a:spcBef>
            </a:pPr>
            <a:r>
              <a:rPr lang="en-US" sz="5100">
                <a:solidFill>
                  <a:srgbClr val="1F4E8D"/>
                </a:solidFill>
                <a:latin typeface="Inter"/>
                <a:ea typeface="Inter"/>
                <a:cs typeface="Inter"/>
                <a:sym typeface="Inter"/>
              </a:rPr>
              <a:t>4η θεματική ενότητα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840517" y="6695672"/>
            <a:ext cx="7130078" cy="19102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sz="2700" i="1" dirty="0">
                <a:solidFill>
                  <a:srgbClr val="868889"/>
                </a:solidFill>
                <a:latin typeface="Inter Italics"/>
                <a:ea typeface="Inter Italics"/>
                <a:cs typeface="Inter Italics"/>
                <a:sym typeface="Inter Italics"/>
              </a:rPr>
              <a:t>Ε μπ</a:t>
            </a:r>
            <a:r>
              <a:rPr lang="en-US" sz="2700" i="1" dirty="0" err="1">
                <a:solidFill>
                  <a:srgbClr val="868889"/>
                </a:solidFill>
                <a:latin typeface="Inter Italics"/>
                <a:ea typeface="Inter Italics"/>
                <a:cs typeface="Inter Italics"/>
                <a:sym typeface="Inter Italics"/>
              </a:rPr>
              <a:t>ορώ</a:t>
            </a:r>
            <a:r>
              <a:rPr lang="en-US" sz="2700" i="1" dirty="0">
                <a:solidFill>
                  <a:srgbClr val="868889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700" b="1" i="1" dirty="0">
                <a:solidFill>
                  <a:schemeClr val="tx2"/>
                </a:solidFill>
                <a:latin typeface="Inter Italics"/>
                <a:ea typeface="Inter Italics"/>
                <a:cs typeface="Inter Italics"/>
                <a:sym typeface="Inter Italics"/>
              </a:rPr>
              <a:t>να πω </a:t>
            </a:r>
            <a:r>
              <a:rPr lang="en-US" sz="2700" b="1" i="1" dirty="0" err="1">
                <a:solidFill>
                  <a:schemeClr val="tx2"/>
                </a:solidFill>
                <a:latin typeface="Inter Italics"/>
                <a:ea typeface="Inter Italics"/>
                <a:cs typeface="Inter Italics"/>
                <a:sym typeface="Inter Italics"/>
              </a:rPr>
              <a:t>ότι</a:t>
            </a:r>
            <a:r>
              <a:rPr lang="en-US" sz="2700" b="1" i="1" dirty="0">
                <a:solidFill>
                  <a:schemeClr val="tx2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700" b="1" i="1" dirty="0" err="1">
                <a:solidFill>
                  <a:schemeClr val="tx2"/>
                </a:solidFill>
                <a:latin typeface="Inter Italics"/>
                <a:ea typeface="Inter Italics"/>
                <a:cs typeface="Inter Italics"/>
                <a:sym typeface="Inter Italics"/>
              </a:rPr>
              <a:t>μου</a:t>
            </a:r>
            <a:r>
              <a:rPr lang="en-US" sz="2700" b="1" i="1" dirty="0">
                <a:solidFill>
                  <a:schemeClr val="tx2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700" b="1" i="1" dirty="0" err="1">
                <a:solidFill>
                  <a:schemeClr val="tx2"/>
                </a:solidFill>
                <a:latin typeface="Inter Italics"/>
                <a:ea typeface="Inter Italics"/>
                <a:cs typeface="Inter Italics"/>
                <a:sym typeface="Inter Italics"/>
              </a:rPr>
              <a:t>άρεσε</a:t>
            </a:r>
            <a:r>
              <a:rPr lang="en-US" sz="2700" b="1" i="1" dirty="0">
                <a:solidFill>
                  <a:schemeClr val="tx2"/>
                </a:solidFill>
                <a:latin typeface="Inter Italics"/>
                <a:ea typeface="Inter Italics"/>
                <a:cs typeface="Inter Italics"/>
                <a:sym typeface="Inter Italics"/>
              </a:rPr>
              <a:t> α</a:t>
            </a:r>
            <a:r>
              <a:rPr lang="en-US" sz="2700" b="1" i="1" dirty="0" err="1">
                <a:solidFill>
                  <a:schemeClr val="tx2"/>
                </a:solidFill>
                <a:latin typeface="Inter Italics"/>
                <a:ea typeface="Inter Italics"/>
                <a:cs typeface="Inter Italics"/>
                <a:sym typeface="Inter Italics"/>
              </a:rPr>
              <a:t>υτό</a:t>
            </a:r>
            <a:r>
              <a:rPr lang="en-US" sz="2700" b="1" i="1" dirty="0">
                <a:solidFill>
                  <a:schemeClr val="tx2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700" i="1" dirty="0">
                <a:solidFill>
                  <a:srgbClr val="868889"/>
                </a:solidFill>
                <a:latin typeface="Inter Italics"/>
                <a:ea typeface="Inter Italics"/>
                <a:cs typeface="Inter Italics"/>
                <a:sym typeface="Inter Italics"/>
              </a:rPr>
              <a:t>π</a:t>
            </a:r>
            <a:r>
              <a:rPr lang="en-US" sz="2700" i="1" dirty="0" err="1">
                <a:solidFill>
                  <a:srgbClr val="868889"/>
                </a:solidFill>
                <a:latin typeface="Inter Italics"/>
                <a:ea typeface="Inter Italics"/>
                <a:cs typeface="Inter Italics"/>
                <a:sym typeface="Inter Italics"/>
              </a:rPr>
              <a:t>ου</a:t>
            </a:r>
            <a:r>
              <a:rPr lang="en-US" sz="2700" i="1" dirty="0">
                <a:solidFill>
                  <a:srgbClr val="868889"/>
                </a:solidFill>
                <a:latin typeface="Inter Italics"/>
                <a:ea typeface="Inter Italics"/>
                <a:cs typeface="Inter Italics"/>
                <a:sym typeface="Inter Italics"/>
              </a:rPr>
              <a:t> </a:t>
            </a:r>
            <a:r>
              <a:rPr lang="en-US" sz="2700" i="1" dirty="0" err="1">
                <a:solidFill>
                  <a:srgbClr val="868889"/>
                </a:solidFill>
                <a:latin typeface="Inter Italics"/>
                <a:ea typeface="Inter Italics"/>
                <a:cs typeface="Inter Italics"/>
                <a:sym typeface="Inter Italics"/>
              </a:rPr>
              <a:t>κάν</a:t>
            </a:r>
            <a:r>
              <a:rPr lang="en-US" sz="2700" i="1" dirty="0">
                <a:solidFill>
                  <a:srgbClr val="868889"/>
                </a:solidFill>
                <a:latin typeface="Inter Italics"/>
                <a:ea typeface="Inter Italics"/>
                <a:cs typeface="Inter Italics"/>
                <a:sym typeface="Inter Italics"/>
              </a:rPr>
              <a:t>αμε σήμερα […] Στο σχολείο βλέπουμε ότι οι περισσότεροι φέρνουν μπουκάλια, αλλά </a:t>
            </a:r>
            <a:r>
              <a:rPr lang="en-US" sz="2700" b="1" i="1" dirty="0">
                <a:solidFill>
                  <a:schemeClr val="tx2"/>
                </a:solidFill>
                <a:latin typeface="Inter Italics"/>
                <a:ea typeface="Inter Italics"/>
                <a:cs typeface="Inter Italics"/>
                <a:sym typeface="Inter Italics"/>
              </a:rPr>
              <a:t>δεν είχα σκεφτεί τη σύνδεση</a:t>
            </a:r>
            <a:r>
              <a:rPr lang="en-US" sz="2700" i="1" dirty="0">
                <a:solidFill>
                  <a:srgbClr val="868889"/>
                </a:solidFill>
                <a:latin typeface="Inter Italics"/>
                <a:ea typeface="Inter Italics"/>
                <a:cs typeface="Inter Italics"/>
                <a:sym typeface="Inter Italics"/>
              </a:rPr>
              <a:t>.</a:t>
            </a:r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DE5C183D-97AF-5FE4-2CD8-B5ABFC3A04C4}"/>
              </a:ext>
            </a:extLst>
          </p:cNvPr>
          <p:cNvSpPr/>
          <p:nvPr/>
        </p:nvSpPr>
        <p:spPr>
          <a:xfrm flipH="1">
            <a:off x="12453401" y="3392950"/>
            <a:ext cx="5467350" cy="2844382"/>
          </a:xfrm>
          <a:custGeom>
            <a:avLst/>
            <a:gdLst/>
            <a:ahLst/>
            <a:cxnLst/>
            <a:rect l="l" t="t" r="r" b="b"/>
            <a:pathLst>
              <a:path w="5369303" h="4465470">
                <a:moveTo>
                  <a:pt x="5369303" y="0"/>
                </a:moveTo>
                <a:lnTo>
                  <a:pt x="0" y="0"/>
                </a:lnTo>
                <a:lnTo>
                  <a:pt x="0" y="4465470"/>
                </a:lnTo>
                <a:lnTo>
                  <a:pt x="5369303" y="4465470"/>
                </a:lnTo>
                <a:lnTo>
                  <a:pt x="5369303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72B8DDD-4916-2F92-03F7-38EC23ADD795}"/>
              </a:ext>
            </a:extLst>
          </p:cNvPr>
          <p:cNvSpPr txBox="1"/>
          <p:nvPr/>
        </p:nvSpPr>
        <p:spPr>
          <a:xfrm>
            <a:off x="12709491" y="3758414"/>
            <a:ext cx="4753370" cy="1589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23850" lvl="1">
              <a:lnSpc>
                <a:spcPts val="6330"/>
              </a:lnSpc>
            </a:pPr>
            <a:r>
              <a:rPr lang="el-GR" sz="2700" i="1" dirty="0">
                <a:solidFill>
                  <a:srgbClr val="868889"/>
                </a:solidFill>
                <a:latin typeface="Inter Italics"/>
                <a:ea typeface="Inter Italics"/>
              </a:rPr>
              <a:t>Η αλήθεια είναι ότι </a:t>
            </a:r>
            <a:r>
              <a:rPr lang="el-GR" sz="2700" b="1" i="1" dirty="0">
                <a:solidFill>
                  <a:schemeClr val="tx2"/>
                </a:solidFill>
                <a:latin typeface="Inter Italics"/>
                <a:ea typeface="Inter Italics"/>
              </a:rPr>
              <a:t>είναι σοκαριστικό.</a:t>
            </a:r>
            <a:endParaRPr lang="en-US" sz="2700" b="1" i="1" dirty="0">
              <a:solidFill>
                <a:schemeClr val="tx2"/>
              </a:solidFill>
              <a:latin typeface="Inter Italics"/>
              <a:ea typeface="Inter Italics"/>
              <a:sym typeface="Inter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50" r="-6250"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3495176" cy="4167937"/>
          </a:xfrm>
          <a:custGeom>
            <a:avLst/>
            <a:gdLst/>
            <a:ahLst/>
            <a:cxnLst/>
            <a:rect l="l" t="t" r="r" b="b"/>
            <a:pathLst>
              <a:path w="3495176" h="4167937">
                <a:moveTo>
                  <a:pt x="0" y="0"/>
                </a:moveTo>
                <a:lnTo>
                  <a:pt x="3495176" y="0"/>
                </a:lnTo>
                <a:lnTo>
                  <a:pt x="3495176" y="4167937"/>
                </a:lnTo>
                <a:lnTo>
                  <a:pt x="0" y="416793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4" name="Freeform 4"/>
          <p:cNvSpPr/>
          <p:nvPr/>
        </p:nvSpPr>
        <p:spPr>
          <a:xfrm flipH="1" flipV="1">
            <a:off x="14792824" y="6119063"/>
            <a:ext cx="3495176" cy="4167937"/>
          </a:xfrm>
          <a:custGeom>
            <a:avLst/>
            <a:gdLst/>
            <a:ahLst/>
            <a:cxnLst/>
            <a:rect l="l" t="t" r="r" b="b"/>
            <a:pathLst>
              <a:path w="3495176" h="4167937">
                <a:moveTo>
                  <a:pt x="3495176" y="4167937"/>
                </a:moveTo>
                <a:lnTo>
                  <a:pt x="0" y="4167937"/>
                </a:lnTo>
                <a:lnTo>
                  <a:pt x="0" y="0"/>
                </a:lnTo>
                <a:lnTo>
                  <a:pt x="3495176" y="0"/>
                </a:lnTo>
                <a:lnTo>
                  <a:pt x="3495176" y="4167937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5" name="TextBox 5"/>
          <p:cNvSpPr txBox="1"/>
          <p:nvPr/>
        </p:nvSpPr>
        <p:spPr>
          <a:xfrm>
            <a:off x="990601" y="2279650"/>
            <a:ext cx="16675376" cy="74723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26111" lvl="1" indent="-313055" algn="l">
              <a:lnSpc>
                <a:spcPts val="4930"/>
              </a:lnSpc>
              <a:buFont typeface="Arial"/>
              <a:buChar char="•"/>
            </a:pP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ΚΜΠ → </a:t>
            </a:r>
            <a:r>
              <a:rPr lang="el-GR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μορφή 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βα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θιά</a:t>
            </a:r>
            <a:r>
              <a:rPr lang="el-GR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ς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κατα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νόηση</a:t>
            </a:r>
            <a:r>
              <a:rPr lang="el-GR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ς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(Cai, 2005)</a:t>
            </a:r>
          </a:p>
          <a:p>
            <a:pPr marL="626111" lvl="1" indent="-313055" algn="l">
              <a:lnSpc>
                <a:spcPts val="4930"/>
              </a:lnSpc>
              <a:buFont typeface="Arial"/>
              <a:buChar char="•"/>
            </a:pPr>
            <a:r>
              <a:rPr lang="el-GR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Σύνδεση μαθηματικών με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κοινων</a:t>
            </a:r>
            <a:r>
              <a:rPr lang="el-GR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ική</a:t>
            </a:r>
            <a:r>
              <a:rPr lang="el-GR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ευθύνη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(Skovsmose, 2018)</a:t>
            </a:r>
            <a:r>
              <a:rPr lang="el-GR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→ πρόταση δράσης του μαθητή με ποσοτικά και κοινωνικά στοιχεία</a:t>
            </a:r>
            <a:endParaRPr lang="en-US" sz="2900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626111" lvl="1" indent="-313055" algn="l">
              <a:lnSpc>
                <a:spcPts val="4930"/>
              </a:lnSpc>
              <a:buFont typeface="Arial"/>
              <a:buChar char="•"/>
            </a:pP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Συμφωνί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α με ΡΜΕ (Freudenthal, 1981)</a:t>
            </a:r>
            <a:r>
              <a:rPr lang="el-GR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→ ενεργοποίηση μαθητή σε καταστάσεις με νόημα, αρχίζοντας από τον κόσμο του</a:t>
            </a:r>
          </a:p>
          <a:p>
            <a:pPr marL="626111" lvl="1" indent="-313055" algn="l">
              <a:lnSpc>
                <a:spcPts val="4930"/>
              </a:lnSpc>
              <a:buFont typeface="Arial"/>
              <a:buChar char="•"/>
            </a:pPr>
            <a:r>
              <a:rPr lang="el-GR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Ενίσχυση κατανόησης &amp; ευαισθησίας μέσω περιβαλλοντικών θεμάτων (</a:t>
            </a:r>
            <a:r>
              <a:rPr lang="el-GR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Bonotto</a:t>
            </a:r>
            <a:r>
              <a:rPr lang="el-GR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, 2013)</a:t>
            </a:r>
          </a:p>
          <a:p>
            <a:pPr marL="626111" lvl="1" indent="-313055" algn="l">
              <a:lnSpc>
                <a:spcPts val="4930"/>
              </a:lnSpc>
              <a:buFont typeface="Arial"/>
              <a:buChar char="•"/>
            </a:pPr>
            <a:r>
              <a:rPr lang="el-GR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Ρόλος συναισθήματος στη βιωσιμότητα (</a:t>
            </a:r>
            <a:r>
              <a:rPr lang="el-GR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Robina-Ramirez</a:t>
            </a:r>
            <a:r>
              <a:rPr lang="el-GR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l-GR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et</a:t>
            </a:r>
            <a:r>
              <a:rPr lang="el-GR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l-GR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al</a:t>
            </a:r>
            <a:r>
              <a:rPr lang="el-GR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., 2020)</a:t>
            </a:r>
          </a:p>
          <a:p>
            <a:pPr marL="626111" lvl="1" indent="-313055" algn="l">
              <a:lnSpc>
                <a:spcPts val="4930"/>
              </a:lnSpc>
              <a:buFont typeface="Arial"/>
              <a:buChar char="•"/>
            </a:pPr>
            <a:endParaRPr lang="el-GR" sz="2900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626111" lvl="1" indent="-313055" algn="l">
              <a:lnSpc>
                <a:spcPts val="4930"/>
              </a:lnSpc>
              <a:buFont typeface="Arial"/>
              <a:buChar char="•"/>
            </a:pP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Ανά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πτυξη:</a:t>
            </a:r>
          </a:p>
          <a:p>
            <a:pPr algn="just">
              <a:lnSpc>
                <a:spcPts val="4930"/>
              </a:lnSpc>
            </a:pPr>
            <a:endParaRPr lang="en-US" sz="2900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algn="just">
              <a:lnSpc>
                <a:spcPts val="4930"/>
              </a:lnSpc>
            </a:pPr>
            <a:endParaRPr lang="el-GR" sz="2900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algn="just">
              <a:lnSpc>
                <a:spcPts val="4930"/>
              </a:lnSpc>
            </a:pPr>
            <a:r>
              <a:rPr lang="en-US" sz="2900" dirty="0" err="1">
                <a:solidFill>
                  <a:srgbClr val="F58634"/>
                </a:solidFill>
                <a:latin typeface="Inter"/>
                <a:ea typeface="Inter"/>
                <a:cs typeface="Inter"/>
                <a:sym typeface="Inter"/>
              </a:rPr>
              <a:t>Μελλοντική</a:t>
            </a:r>
            <a:r>
              <a:rPr lang="en-US" sz="2900" dirty="0">
                <a:solidFill>
                  <a:srgbClr val="F58634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F58634"/>
                </a:solidFill>
                <a:latin typeface="Inter"/>
                <a:ea typeface="Inter"/>
                <a:cs typeface="Inter"/>
                <a:sym typeface="Inter"/>
              </a:rPr>
              <a:t>έρευν</a:t>
            </a:r>
            <a:r>
              <a:rPr lang="en-US" sz="2900" dirty="0">
                <a:solidFill>
                  <a:srgbClr val="F58634"/>
                </a:solidFill>
                <a:latin typeface="Inter"/>
                <a:ea typeface="Inter"/>
                <a:cs typeface="Inter"/>
                <a:sym typeface="Inter"/>
              </a:rPr>
              <a:t>α: 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ομάδες μαθητών  +  διαθεματική προσέγγιση</a:t>
            </a:r>
          </a:p>
        </p:txBody>
      </p:sp>
      <p:sp>
        <p:nvSpPr>
          <p:cNvPr id="6" name="Freeform 6"/>
          <p:cNvSpPr/>
          <p:nvPr/>
        </p:nvSpPr>
        <p:spPr>
          <a:xfrm rot="-542775">
            <a:off x="4120842" y="7125462"/>
            <a:ext cx="1995990" cy="603787"/>
          </a:xfrm>
          <a:custGeom>
            <a:avLst/>
            <a:gdLst/>
            <a:ahLst/>
            <a:cxnLst/>
            <a:rect l="l" t="t" r="r" b="b"/>
            <a:pathLst>
              <a:path w="1995990" h="603787">
                <a:moveTo>
                  <a:pt x="0" y="0"/>
                </a:moveTo>
                <a:lnTo>
                  <a:pt x="1995990" y="0"/>
                </a:lnTo>
                <a:lnTo>
                  <a:pt x="1995990" y="603787"/>
                </a:lnTo>
                <a:lnTo>
                  <a:pt x="0" y="60378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7" name="TextBox 7"/>
          <p:cNvSpPr txBox="1"/>
          <p:nvPr/>
        </p:nvSpPr>
        <p:spPr>
          <a:xfrm>
            <a:off x="3495176" y="302578"/>
            <a:ext cx="14170801" cy="1309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780"/>
              </a:lnSpc>
              <a:spcBef>
                <a:spcPct val="0"/>
              </a:spcBef>
            </a:pPr>
            <a:r>
              <a:rPr lang="en-US" sz="7700" b="1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Συζήτηση - Συμπεράσματα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867400" y="6743700"/>
            <a:ext cx="2802731" cy="497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0"/>
              </a:lnSpc>
              <a:spcBef>
                <a:spcPct val="0"/>
              </a:spcBef>
            </a:pP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κριτικής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σκέψης</a:t>
            </a:r>
            <a:endParaRPr lang="en-US" sz="2900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257800" y="8039100"/>
            <a:ext cx="4216103" cy="497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0"/>
              </a:lnSpc>
              <a:spcBef>
                <a:spcPct val="0"/>
              </a:spcBef>
            </a:pP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κοινωνικής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900" dirty="0" err="1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ευ</a:t>
            </a:r>
            <a:r>
              <a:rPr lang="en-US" sz="2900" dirty="0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αισθησίας</a:t>
            </a:r>
          </a:p>
        </p:txBody>
      </p:sp>
      <p:sp>
        <p:nvSpPr>
          <p:cNvPr id="10" name="Freeform 10"/>
          <p:cNvSpPr/>
          <p:nvPr/>
        </p:nvSpPr>
        <p:spPr>
          <a:xfrm rot="818822">
            <a:off x="4112843" y="7961244"/>
            <a:ext cx="1995990" cy="603787"/>
          </a:xfrm>
          <a:custGeom>
            <a:avLst/>
            <a:gdLst/>
            <a:ahLst/>
            <a:cxnLst/>
            <a:rect l="l" t="t" r="r" b="b"/>
            <a:pathLst>
              <a:path w="1995990" h="603787">
                <a:moveTo>
                  <a:pt x="0" y="0"/>
                </a:moveTo>
                <a:lnTo>
                  <a:pt x="1995990" y="0"/>
                </a:lnTo>
                <a:lnTo>
                  <a:pt x="1995990" y="603787"/>
                </a:lnTo>
                <a:lnTo>
                  <a:pt x="0" y="60378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50" r="-6250"/>
            </a:stretch>
          </a:blipFill>
        </p:spPr>
        <p:txBody>
          <a:bodyPr/>
          <a:lstStyle/>
          <a:p>
            <a:endParaRPr lang="el-GR"/>
          </a:p>
        </p:txBody>
      </p:sp>
      <p:grpSp>
        <p:nvGrpSpPr>
          <p:cNvPr id="3" name="Group 3"/>
          <p:cNvGrpSpPr/>
          <p:nvPr/>
        </p:nvGrpSpPr>
        <p:grpSpPr>
          <a:xfrm>
            <a:off x="762000" y="800100"/>
            <a:ext cx="17068800" cy="8839200"/>
            <a:chOff x="0" y="0"/>
            <a:chExt cx="4274726" cy="236314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2363141"/>
            </a:xfrm>
            <a:custGeom>
              <a:avLst/>
              <a:gdLst/>
              <a:ahLst/>
              <a:cxnLst/>
              <a:rect l="l" t="t" r="r" b="b"/>
              <a:pathLst>
                <a:path w="4274726" h="2363141">
                  <a:moveTo>
                    <a:pt x="0" y="0"/>
                  </a:moveTo>
                  <a:lnTo>
                    <a:pt x="4274726" y="0"/>
                  </a:lnTo>
                  <a:lnTo>
                    <a:pt x="4274726" y="2363141"/>
                  </a:lnTo>
                  <a:lnTo>
                    <a:pt x="0" y="2363141"/>
                  </a:lnTo>
                  <a:close/>
                </a:path>
              </a:pathLst>
            </a:custGeom>
            <a:solidFill>
              <a:srgbClr val="D9ECEE"/>
            </a:solidFill>
          </p:spPr>
          <p:txBody>
            <a:bodyPr/>
            <a:lstStyle/>
            <a:p>
              <a:endParaRPr lang="el-G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274726" cy="24012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rot="1399037" flipH="1">
            <a:off x="16119668" y="-173288"/>
            <a:ext cx="2144111" cy="2505896"/>
          </a:xfrm>
          <a:custGeom>
            <a:avLst/>
            <a:gdLst/>
            <a:ahLst/>
            <a:cxnLst/>
            <a:rect l="l" t="t" r="r" b="b"/>
            <a:pathLst>
              <a:path w="2436634" h="2882040">
                <a:moveTo>
                  <a:pt x="0" y="0"/>
                </a:moveTo>
                <a:lnTo>
                  <a:pt x="2436634" y="0"/>
                </a:lnTo>
                <a:lnTo>
                  <a:pt x="2436634" y="2882040"/>
                </a:lnTo>
                <a:lnTo>
                  <a:pt x="0" y="28820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7" name="TextBox 7"/>
          <p:cNvSpPr txBox="1"/>
          <p:nvPr/>
        </p:nvSpPr>
        <p:spPr>
          <a:xfrm>
            <a:off x="1723123" y="647700"/>
            <a:ext cx="13745477" cy="1309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780"/>
              </a:lnSpc>
              <a:spcBef>
                <a:spcPct val="0"/>
              </a:spcBef>
            </a:pPr>
            <a:r>
              <a:rPr lang="en-US" sz="7700" b="1" dirty="0" err="1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Ενδεικτική</a:t>
            </a:r>
            <a:r>
              <a:rPr lang="en-US" sz="7700" b="1" dirty="0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7700" b="1" dirty="0" err="1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Βι</a:t>
            </a:r>
            <a:r>
              <a:rPr lang="en-US" sz="7700" b="1" dirty="0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βλιογραφία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371600" y="2645828"/>
            <a:ext cx="16002000" cy="5642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990"/>
              </a:lnSpc>
              <a:spcBef>
                <a:spcPct val="0"/>
              </a:spcBef>
            </a:pPr>
            <a:r>
              <a:rPr lang="en-US" sz="2000" b="1" dirty="0" err="1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Arikan</a:t>
            </a:r>
            <a:r>
              <a:rPr lang="en-US" sz="2000" b="1" dirty="0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, E. E., &amp; Ünal, H. (2015). Investigation of problem-solving and problem-posing abilities of seventh-grade students. Educational Sciences:    Theory and Practice, 15(5), 1403-1416. </a:t>
            </a:r>
            <a:r>
              <a:rPr lang="en-US" sz="2000" b="1" dirty="0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  <a:hlinkClick r:id="rId5"/>
              </a:rPr>
              <a:t>https://doi.org/10.12738/estp.2015.5.2678</a:t>
            </a:r>
            <a:r>
              <a:rPr lang="el-GR" sz="2000" b="1" dirty="0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endParaRPr lang="en-US" sz="2000" b="1" dirty="0">
              <a:solidFill>
                <a:srgbClr val="1F4E8D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algn="just">
              <a:lnSpc>
                <a:spcPts val="1990"/>
              </a:lnSpc>
              <a:spcBef>
                <a:spcPct val="0"/>
              </a:spcBef>
            </a:pPr>
            <a:endParaRPr lang="en-US" sz="2000" b="1" dirty="0">
              <a:solidFill>
                <a:srgbClr val="1F4E8D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algn="just">
              <a:lnSpc>
                <a:spcPts val="199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Barwell, R., Boylan, M., &amp; Coles, A. (2022). Mathematics education and the living world: A dialogic response to a global crisis. The Journal of Mathematical Behavior, 68, 101013 </a:t>
            </a:r>
            <a:r>
              <a:rPr lang="en-US" sz="2000" b="1" dirty="0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  <a:hlinkClick r:id="rId6"/>
              </a:rPr>
              <a:t>https://doi.org/10.1016/j.jmathb.2022.101013</a:t>
            </a:r>
            <a:r>
              <a:rPr lang="el-GR" sz="2000" b="1" dirty="0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endParaRPr lang="en-US" sz="2000" b="1" dirty="0">
              <a:solidFill>
                <a:srgbClr val="1F4E8D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algn="just">
              <a:lnSpc>
                <a:spcPts val="1990"/>
              </a:lnSpc>
              <a:spcBef>
                <a:spcPct val="0"/>
              </a:spcBef>
            </a:pPr>
            <a:endParaRPr lang="en-US" sz="2000" b="1" dirty="0">
              <a:solidFill>
                <a:srgbClr val="1F4E8D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algn="just">
              <a:lnSpc>
                <a:spcPts val="1990"/>
              </a:lnSpc>
              <a:spcBef>
                <a:spcPct val="0"/>
              </a:spcBef>
            </a:pPr>
            <a:r>
              <a:rPr lang="en-US" sz="2000" b="1" dirty="0" err="1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Boaler</a:t>
            </a:r>
            <a:r>
              <a:rPr lang="en-US" sz="2000" b="1" dirty="0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, J. (1998). Open and closed mathematics: Student experiences and understandings. Journal for research in mathematics education, 29(1), 41-62. </a:t>
            </a:r>
            <a:r>
              <a:rPr lang="en-US" sz="2000" b="1" dirty="0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  <a:hlinkClick r:id="rId7"/>
              </a:rPr>
              <a:t>http://www.jstor.org/stable/749717?origin=JSTOR-pdf</a:t>
            </a:r>
            <a:endParaRPr lang="el-GR" sz="2000" b="1" dirty="0">
              <a:solidFill>
                <a:srgbClr val="1F4E8D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algn="just">
              <a:lnSpc>
                <a:spcPts val="1990"/>
              </a:lnSpc>
              <a:spcBef>
                <a:spcPct val="0"/>
              </a:spcBef>
            </a:pPr>
            <a:endParaRPr lang="en-US" sz="2000" b="1" dirty="0">
              <a:solidFill>
                <a:srgbClr val="1F4E8D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algn="just">
              <a:lnSpc>
                <a:spcPts val="1990"/>
              </a:lnSpc>
              <a:spcBef>
                <a:spcPct val="0"/>
              </a:spcBef>
            </a:pPr>
            <a:r>
              <a:rPr lang="en-US" sz="2000" b="1" dirty="0" err="1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Bonotto</a:t>
            </a:r>
            <a:r>
              <a:rPr lang="en-US" sz="2000" b="1" dirty="0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, C. (2013). Artifacts as sources for problem-posing activities. Educational studies in Mathematics, 83(1), 37-55. </a:t>
            </a:r>
            <a:r>
              <a:rPr lang="en-US" sz="2000" b="1" dirty="0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  <a:hlinkClick r:id="rId8"/>
              </a:rPr>
              <a:t>https://doi.org/10.1007/s10649-012-9441-7</a:t>
            </a:r>
            <a:endParaRPr lang="el-GR" sz="2000" b="1" dirty="0">
              <a:solidFill>
                <a:srgbClr val="1F4E8D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algn="just">
              <a:lnSpc>
                <a:spcPts val="1990"/>
              </a:lnSpc>
              <a:spcBef>
                <a:spcPct val="0"/>
              </a:spcBef>
            </a:pPr>
            <a:endParaRPr lang="en-US" sz="2000" b="1" dirty="0">
              <a:solidFill>
                <a:srgbClr val="1F4E8D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algn="just">
              <a:lnSpc>
                <a:spcPts val="199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Cai, J., &amp; Rott, B. (2024). On understanding mathematical problem-posing processes. ZDM–Mathematics Education, 56(1), 61-71. </a:t>
            </a:r>
            <a:r>
              <a:rPr lang="en-US" sz="2000" b="1" dirty="0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  <a:hlinkClick r:id="rId9"/>
              </a:rPr>
              <a:t>https://doi.org/10.1007/s11858-023-01536-w</a:t>
            </a:r>
            <a:r>
              <a:rPr lang="el-GR" sz="2000" b="1" dirty="0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endParaRPr lang="en-US" sz="2000" b="1" dirty="0">
              <a:solidFill>
                <a:srgbClr val="1F4E8D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algn="just">
              <a:lnSpc>
                <a:spcPts val="1990"/>
              </a:lnSpc>
              <a:spcBef>
                <a:spcPct val="0"/>
              </a:spcBef>
            </a:pPr>
            <a:endParaRPr lang="en-US" sz="2000" b="1" dirty="0">
              <a:solidFill>
                <a:srgbClr val="1F4E8D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algn="just">
              <a:lnSpc>
                <a:spcPts val="199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Coles, A., Solares-Rojas, A., &amp; le Roux, K. (2024). Socio-ecological gestures of mathematics education. Educational Studies in Mathematics, 116(2), 165-183 </a:t>
            </a:r>
            <a:r>
              <a:rPr lang="en-US" sz="2000" b="1" dirty="0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  <a:hlinkClick r:id="rId10"/>
              </a:rPr>
              <a:t>https://doi.org/10.1007/s10649-024-10318-4</a:t>
            </a:r>
            <a:r>
              <a:rPr lang="el-GR" sz="2000" b="1" dirty="0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endParaRPr lang="en-US" sz="2000" b="1" dirty="0">
              <a:solidFill>
                <a:srgbClr val="1F4E8D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algn="just">
              <a:lnSpc>
                <a:spcPts val="1990"/>
              </a:lnSpc>
              <a:spcBef>
                <a:spcPct val="0"/>
              </a:spcBef>
            </a:pPr>
            <a:endParaRPr lang="en-US" sz="2000" b="1" dirty="0">
              <a:solidFill>
                <a:srgbClr val="1F4E8D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algn="just">
              <a:lnSpc>
                <a:spcPts val="1990"/>
              </a:lnSpc>
              <a:spcBef>
                <a:spcPct val="0"/>
              </a:spcBef>
            </a:pPr>
            <a:r>
              <a:rPr lang="en-US" sz="2000" b="1" dirty="0" err="1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Dierdorp</a:t>
            </a:r>
            <a:r>
              <a:rPr lang="en-US" sz="2000" b="1" dirty="0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, A., Bakker, A., </a:t>
            </a:r>
            <a:r>
              <a:rPr lang="en-US" sz="2000" b="1" dirty="0" err="1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Eijkelhof</a:t>
            </a:r>
            <a:r>
              <a:rPr lang="en-US" sz="2000" b="1" dirty="0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, H., &amp; van Maanen, J. (2011). Authentic Practices as Contexts for Learning to Draw Inferences Beyond Correlated Data. Mathematical Thinking and Learning, 13(1–2), 132–151. </a:t>
            </a:r>
            <a:r>
              <a:rPr lang="en-US" sz="2000" b="1" dirty="0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  <a:hlinkClick r:id="rId11"/>
              </a:rPr>
              <a:t>https://doi.org/10.1080/10986065.2011.538294</a:t>
            </a:r>
            <a:r>
              <a:rPr lang="el-GR" sz="2000" b="1" dirty="0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endParaRPr lang="en-US" sz="2000" b="1" dirty="0">
              <a:solidFill>
                <a:srgbClr val="1F4E8D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algn="just">
              <a:lnSpc>
                <a:spcPts val="1990"/>
              </a:lnSpc>
              <a:spcBef>
                <a:spcPct val="0"/>
              </a:spcBef>
            </a:pPr>
            <a:endParaRPr lang="en-US" sz="2000" b="1" dirty="0">
              <a:solidFill>
                <a:srgbClr val="1F4E8D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algn="just">
              <a:lnSpc>
                <a:spcPts val="199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7EFC72-DBBD-D5BE-1398-1B6E8C0517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B81929F-B012-EC86-215C-AB414414ACD2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50" r="-6250"/>
            </a:stretch>
          </a:blipFill>
        </p:spPr>
        <p:txBody>
          <a:bodyPr/>
          <a:lstStyle/>
          <a:p>
            <a:endParaRPr lang="el-GR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55BAE4D8-59EE-C32D-8AC7-40B10A786A67}"/>
              </a:ext>
            </a:extLst>
          </p:cNvPr>
          <p:cNvGrpSpPr/>
          <p:nvPr/>
        </p:nvGrpSpPr>
        <p:grpSpPr>
          <a:xfrm>
            <a:off x="990600" y="647701"/>
            <a:ext cx="16459200" cy="8839199"/>
            <a:chOff x="0" y="0"/>
            <a:chExt cx="4274726" cy="236314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0F81F9FF-244B-ADC4-5E1E-79CD860D1289}"/>
                </a:ext>
              </a:extLst>
            </p:cNvPr>
            <p:cNvSpPr/>
            <p:nvPr/>
          </p:nvSpPr>
          <p:spPr>
            <a:xfrm>
              <a:off x="0" y="0"/>
              <a:ext cx="4274726" cy="2363141"/>
            </a:xfrm>
            <a:custGeom>
              <a:avLst/>
              <a:gdLst/>
              <a:ahLst/>
              <a:cxnLst/>
              <a:rect l="l" t="t" r="r" b="b"/>
              <a:pathLst>
                <a:path w="4274726" h="2363141">
                  <a:moveTo>
                    <a:pt x="0" y="0"/>
                  </a:moveTo>
                  <a:lnTo>
                    <a:pt x="4274726" y="0"/>
                  </a:lnTo>
                  <a:lnTo>
                    <a:pt x="4274726" y="2363141"/>
                  </a:lnTo>
                  <a:lnTo>
                    <a:pt x="0" y="2363141"/>
                  </a:lnTo>
                  <a:close/>
                </a:path>
              </a:pathLst>
            </a:custGeom>
            <a:solidFill>
              <a:srgbClr val="D9ECEE"/>
            </a:solidFill>
          </p:spPr>
          <p:txBody>
            <a:bodyPr/>
            <a:lstStyle/>
            <a:p>
              <a:endParaRPr lang="el-GR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0361E271-42B4-5B6E-CD52-B204321C109C}"/>
                </a:ext>
              </a:extLst>
            </p:cNvPr>
            <p:cNvSpPr txBox="1"/>
            <p:nvPr/>
          </p:nvSpPr>
          <p:spPr>
            <a:xfrm>
              <a:off x="0" y="-38100"/>
              <a:ext cx="4274726" cy="24012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F8702A97-C4FB-501F-0773-1BF0DBBA0CB8}"/>
              </a:ext>
            </a:extLst>
          </p:cNvPr>
          <p:cNvSpPr/>
          <p:nvPr/>
        </p:nvSpPr>
        <p:spPr>
          <a:xfrm rot="1399037" flipH="1">
            <a:off x="16119668" y="-173288"/>
            <a:ext cx="2144111" cy="2505896"/>
          </a:xfrm>
          <a:custGeom>
            <a:avLst/>
            <a:gdLst/>
            <a:ahLst/>
            <a:cxnLst/>
            <a:rect l="l" t="t" r="r" b="b"/>
            <a:pathLst>
              <a:path w="2436634" h="2882040">
                <a:moveTo>
                  <a:pt x="0" y="0"/>
                </a:moveTo>
                <a:lnTo>
                  <a:pt x="2436634" y="0"/>
                </a:lnTo>
                <a:lnTo>
                  <a:pt x="2436634" y="2882040"/>
                </a:lnTo>
                <a:lnTo>
                  <a:pt x="0" y="28820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5C5EFC9F-A964-5891-41E2-E42E2CB3828C}"/>
              </a:ext>
            </a:extLst>
          </p:cNvPr>
          <p:cNvSpPr txBox="1"/>
          <p:nvPr/>
        </p:nvSpPr>
        <p:spPr>
          <a:xfrm>
            <a:off x="1723123" y="647700"/>
            <a:ext cx="13745477" cy="1309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780"/>
              </a:lnSpc>
              <a:spcBef>
                <a:spcPct val="0"/>
              </a:spcBef>
            </a:pPr>
            <a:r>
              <a:rPr lang="en-US" sz="7700" b="1" dirty="0" err="1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Ενδεικτική</a:t>
            </a:r>
            <a:r>
              <a:rPr lang="en-US" sz="7700" b="1" dirty="0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7700" b="1" dirty="0" err="1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Βι</a:t>
            </a:r>
            <a:r>
              <a:rPr lang="en-US" sz="7700" b="1" dirty="0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βλιογραφία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D6718AC7-39DC-0777-D16C-C51D6DC2CC15}"/>
              </a:ext>
            </a:extLst>
          </p:cNvPr>
          <p:cNvSpPr txBox="1"/>
          <p:nvPr/>
        </p:nvSpPr>
        <p:spPr>
          <a:xfrm>
            <a:off x="1364560" y="2776616"/>
            <a:ext cx="15558880" cy="5642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990"/>
              </a:lnSpc>
              <a:spcBef>
                <a:spcPct val="0"/>
              </a:spcBef>
            </a:pPr>
            <a:endParaRPr lang="en-US" sz="2000" b="1" dirty="0">
              <a:solidFill>
                <a:srgbClr val="1F4E8D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algn="just">
              <a:lnSpc>
                <a:spcPts val="199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Dori, Y. J., &amp; </a:t>
            </a:r>
            <a:r>
              <a:rPr lang="en-US" sz="2000" b="1" dirty="0" err="1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Herscovitz</a:t>
            </a:r>
            <a:r>
              <a:rPr lang="en-US" sz="2000" b="1" dirty="0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, O. (1999). Question‐posing capability as an alternative evaluation method: Analysis of an environmental case study. Journal of Research in Science Teaching: The Official Journal of the National Association for Research in Science Teaching, 36(4), 411-430. </a:t>
            </a:r>
            <a:r>
              <a:rPr lang="en-US" sz="2000" b="1" dirty="0" err="1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doi</a:t>
            </a:r>
            <a:r>
              <a:rPr lang="en-US" sz="2000" b="1" dirty="0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: 10.1080/09500690500102946</a:t>
            </a:r>
            <a:r>
              <a:rPr lang="el-GR" sz="2000" b="1" dirty="0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endParaRPr lang="en-US" sz="2000" b="1" dirty="0">
              <a:solidFill>
                <a:srgbClr val="1F4E8D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algn="just">
              <a:lnSpc>
                <a:spcPts val="1990"/>
              </a:lnSpc>
              <a:spcBef>
                <a:spcPct val="0"/>
              </a:spcBef>
            </a:pPr>
            <a:endParaRPr lang="en-US" sz="2000" b="1" dirty="0">
              <a:solidFill>
                <a:srgbClr val="1F4E8D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algn="just">
              <a:lnSpc>
                <a:spcPts val="199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Freudenthal, H. (1981). Major problems of mathematics education. Educational studies in mathematics, 133-150. </a:t>
            </a:r>
            <a:r>
              <a:rPr lang="en-US" sz="2000" b="1" dirty="0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  <a:hlinkClick r:id="rId5"/>
              </a:rPr>
              <a:t>https://doi.org/10.1007/BF00305618</a:t>
            </a:r>
            <a:r>
              <a:rPr lang="el-GR" sz="2000" b="1" dirty="0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endParaRPr lang="en-US" sz="2000" b="1" dirty="0">
              <a:solidFill>
                <a:srgbClr val="1F4E8D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algn="just">
              <a:lnSpc>
                <a:spcPts val="1990"/>
              </a:lnSpc>
              <a:spcBef>
                <a:spcPct val="0"/>
              </a:spcBef>
            </a:pPr>
            <a:endParaRPr lang="en-US" sz="2000" b="1" dirty="0">
              <a:solidFill>
                <a:srgbClr val="1F4E8D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algn="just">
              <a:lnSpc>
                <a:spcPts val="199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Palm, T. (2008). Impact of authenticity on sense making in word problem solving. Educational studies in mathematics, 67(1), 37-58. </a:t>
            </a:r>
            <a:r>
              <a:rPr lang="en-US" sz="2000" b="1" dirty="0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  <a:hlinkClick r:id="rId6"/>
              </a:rPr>
              <a:t>https://doi.org/10.1007/s10649-007-9083-3</a:t>
            </a:r>
            <a:r>
              <a:rPr lang="el-GR" sz="2000" b="1" dirty="0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</a:p>
          <a:p>
            <a:pPr algn="just">
              <a:lnSpc>
                <a:spcPts val="1990"/>
              </a:lnSpc>
              <a:spcBef>
                <a:spcPct val="0"/>
              </a:spcBef>
            </a:pPr>
            <a:endParaRPr lang="el-GR" sz="2000" b="1" dirty="0">
              <a:solidFill>
                <a:srgbClr val="1F4E8D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algn="just">
              <a:lnSpc>
                <a:spcPts val="199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Robina-Ramírez, R., </a:t>
            </a:r>
            <a:r>
              <a:rPr lang="en-US" sz="2000" b="1" dirty="0" err="1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Merodio</a:t>
            </a:r>
            <a:r>
              <a:rPr lang="en-US" sz="2000" b="1" dirty="0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, J. A. M., &amp; McCallum, S. (2020). What role do emotions play in transforming students’ environmental </a:t>
            </a:r>
            <a:r>
              <a:rPr lang="en-US" sz="2000" b="1" dirty="0" err="1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behaviour</a:t>
            </a:r>
            <a:r>
              <a:rPr lang="en-US" sz="2000" b="1" dirty="0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 at school?. Journal of Cleaner Production, 258, 120638. </a:t>
            </a:r>
            <a:r>
              <a:rPr lang="en-US" sz="2000" b="1" dirty="0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  <a:hlinkClick r:id="rId7"/>
              </a:rPr>
              <a:t>https://doi.org/10.1016/j.jclepro.2020.120638</a:t>
            </a:r>
            <a:endParaRPr lang="el-GR" sz="2000" b="1" dirty="0">
              <a:solidFill>
                <a:srgbClr val="1F4E8D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algn="just">
              <a:lnSpc>
                <a:spcPts val="1990"/>
              </a:lnSpc>
              <a:spcBef>
                <a:spcPct val="0"/>
              </a:spcBef>
            </a:pPr>
            <a:endParaRPr lang="en-US" sz="2000" b="1" dirty="0">
              <a:solidFill>
                <a:srgbClr val="1F4E8D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algn="just">
              <a:lnSpc>
                <a:spcPts val="199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Silver, E. A. (1994). On mathematical problem posing. For the learning of mathematics, 14(1), 19-28. </a:t>
            </a:r>
          </a:p>
          <a:p>
            <a:pPr algn="just">
              <a:lnSpc>
                <a:spcPts val="1990"/>
              </a:lnSpc>
              <a:spcBef>
                <a:spcPct val="0"/>
              </a:spcBef>
            </a:pPr>
            <a:endParaRPr lang="en-US" sz="2000" b="1" dirty="0">
              <a:solidFill>
                <a:srgbClr val="1F4E8D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algn="just">
              <a:lnSpc>
                <a:spcPts val="199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Skovsmose, O. (2018). Critical mathematics education. In Encyclopedia of mathematics education (pp. 1-6). Springer, Cham.</a:t>
            </a:r>
          </a:p>
          <a:p>
            <a:pPr algn="just">
              <a:lnSpc>
                <a:spcPts val="1990"/>
              </a:lnSpc>
              <a:spcBef>
                <a:spcPct val="0"/>
              </a:spcBef>
            </a:pPr>
            <a:endParaRPr lang="en-US" sz="2000" b="1" dirty="0">
              <a:solidFill>
                <a:srgbClr val="1F4E8D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algn="just">
              <a:lnSpc>
                <a:spcPts val="199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Wake, G. (2015). Preparing for workplace numeracy: a modelling perspective. ZDM, 47(4), 675-689. https://doi.org/10.1007/s11858-015-0704-5</a:t>
            </a:r>
          </a:p>
          <a:p>
            <a:pPr algn="just">
              <a:lnSpc>
                <a:spcPts val="199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1F4E8D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129714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250" r="-6250"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3" name="Freeform 3"/>
          <p:cNvSpPr/>
          <p:nvPr/>
        </p:nvSpPr>
        <p:spPr>
          <a:xfrm rot="1098197">
            <a:off x="-265262" y="49797"/>
            <a:ext cx="2587924" cy="2587924"/>
          </a:xfrm>
          <a:custGeom>
            <a:avLst/>
            <a:gdLst/>
            <a:ahLst/>
            <a:cxnLst/>
            <a:rect l="l" t="t" r="r" b="b"/>
            <a:pathLst>
              <a:path w="2587924" h="2587924">
                <a:moveTo>
                  <a:pt x="0" y="0"/>
                </a:moveTo>
                <a:lnTo>
                  <a:pt x="2587924" y="0"/>
                </a:lnTo>
                <a:lnTo>
                  <a:pt x="2587924" y="2587924"/>
                </a:lnTo>
                <a:lnTo>
                  <a:pt x="0" y="25879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4" name="Freeform 4"/>
          <p:cNvSpPr/>
          <p:nvPr/>
        </p:nvSpPr>
        <p:spPr>
          <a:xfrm rot="-1893736">
            <a:off x="15129903" y="7713359"/>
            <a:ext cx="3234835" cy="2805484"/>
          </a:xfrm>
          <a:custGeom>
            <a:avLst/>
            <a:gdLst/>
            <a:ahLst/>
            <a:cxnLst/>
            <a:rect l="l" t="t" r="r" b="b"/>
            <a:pathLst>
              <a:path w="3234835" h="2805484">
                <a:moveTo>
                  <a:pt x="0" y="0"/>
                </a:moveTo>
                <a:lnTo>
                  <a:pt x="3234835" y="0"/>
                </a:lnTo>
                <a:lnTo>
                  <a:pt x="3234835" y="2805484"/>
                </a:lnTo>
                <a:lnTo>
                  <a:pt x="0" y="280548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grpSp>
        <p:nvGrpSpPr>
          <p:cNvPr id="5" name="Group 5"/>
          <p:cNvGrpSpPr/>
          <p:nvPr/>
        </p:nvGrpSpPr>
        <p:grpSpPr>
          <a:xfrm>
            <a:off x="3136634" y="2351124"/>
            <a:ext cx="12014733" cy="5584752"/>
            <a:chOff x="0" y="0"/>
            <a:chExt cx="3164374" cy="147088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164374" cy="1470881"/>
            </a:xfrm>
            <a:custGeom>
              <a:avLst/>
              <a:gdLst/>
              <a:ahLst/>
              <a:cxnLst/>
              <a:rect l="l" t="t" r="r" b="b"/>
              <a:pathLst>
                <a:path w="3164374" h="1470881">
                  <a:moveTo>
                    <a:pt x="0" y="0"/>
                  </a:moveTo>
                  <a:lnTo>
                    <a:pt x="3164374" y="0"/>
                  </a:lnTo>
                  <a:lnTo>
                    <a:pt x="3164374" y="1470881"/>
                  </a:lnTo>
                  <a:lnTo>
                    <a:pt x="0" y="1470881"/>
                  </a:lnTo>
                  <a:close/>
                </a:path>
              </a:pathLst>
            </a:custGeom>
            <a:solidFill>
              <a:srgbClr val="D9ECEE"/>
            </a:solidFill>
          </p:spPr>
          <p:txBody>
            <a:bodyPr/>
            <a:lstStyle/>
            <a:p>
              <a:endParaRPr lang="el-G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3164374" cy="15089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4470275" y="3241307"/>
            <a:ext cx="9347450" cy="3832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091"/>
              </a:lnSpc>
            </a:pPr>
            <a:r>
              <a:rPr lang="en-US" sz="12789">
                <a:solidFill>
                  <a:srgbClr val="1F4E8D"/>
                </a:solidFill>
                <a:latin typeface="Ribeye"/>
                <a:ea typeface="Ribeye"/>
                <a:cs typeface="Ribeye"/>
                <a:sym typeface="Ribeye"/>
              </a:rPr>
              <a:t>Ευχαριστώ πολύ!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672</TotalTime>
  <Words>1552</Words>
  <Application>Microsoft Office PowerPoint</Application>
  <PresentationFormat>Προσαρμογή</PresentationFormat>
  <Paragraphs>193</Paragraphs>
  <Slides>18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7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18</vt:i4>
      </vt:variant>
    </vt:vector>
  </HeadingPairs>
  <TitlesOfParts>
    <vt:vector size="26" baseType="lpstr">
      <vt:lpstr>Ribeye</vt:lpstr>
      <vt:lpstr>Calibri</vt:lpstr>
      <vt:lpstr>Inter Italics</vt:lpstr>
      <vt:lpstr>Arial</vt:lpstr>
      <vt:lpstr>Inter Bold</vt:lpstr>
      <vt:lpstr>Inter</vt:lpstr>
      <vt:lpstr>Inter Bold Italics</vt:lpstr>
      <vt:lpstr>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ΚΑΤΑΣΚΕΥΗ ΜΑΘΗΜΑΤΙΚΟΥ ΠΡΟΒΛΗΜΑΤΟΣ ΜΕ ΚΟΙΝΩΝΙΚΟ-ΟΙΚΟΛΟΓΙΚΑ ΧΑΡΑΚΤΗΡΙΣΤΙΚΑ</dc:title>
  <cp:lastModifiedBy>Christine Bitsidi</cp:lastModifiedBy>
  <cp:revision>2</cp:revision>
  <dcterms:created xsi:type="dcterms:W3CDTF">2006-08-16T00:00:00Z</dcterms:created>
  <dcterms:modified xsi:type="dcterms:W3CDTF">2026-03-25T08:56:48Z</dcterms:modified>
  <dc:identifier>DAHEOVDgckw</dc:identifier>
</cp:coreProperties>
</file>