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94" r:id="rId2"/>
    <p:sldId id="506" r:id="rId3"/>
    <p:sldId id="507" r:id="rId4"/>
    <p:sldId id="469" r:id="rId5"/>
    <p:sldId id="466" r:id="rId6"/>
    <p:sldId id="661" r:id="rId7"/>
    <p:sldId id="470" r:id="rId8"/>
    <p:sldId id="509" r:id="rId9"/>
    <p:sldId id="508" r:id="rId10"/>
    <p:sldId id="658" r:id="rId11"/>
    <p:sldId id="512" r:id="rId12"/>
    <p:sldId id="662" r:id="rId13"/>
    <p:sldId id="664" r:id="rId14"/>
    <p:sldId id="659" r:id="rId15"/>
    <p:sldId id="280" r:id="rId16"/>
    <p:sldId id="297" r:id="rId17"/>
    <p:sldId id="410" r:id="rId18"/>
    <p:sldId id="286" r:id="rId19"/>
    <p:sldId id="491" r:id="rId20"/>
    <p:sldId id="499" r:id="rId21"/>
    <p:sldId id="501" r:id="rId22"/>
    <p:sldId id="660" r:id="rId23"/>
    <p:sldId id="450" r:id="rId24"/>
    <p:sldId id="492" r:id="rId25"/>
    <p:sldId id="489"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B61A95"/>
    <a:srgbClr val="4C0000"/>
    <a:srgbClr val="3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22439"/>
    <p:restoredTop sz="90909" autoAdjust="0"/>
  </p:normalViewPr>
  <p:slideViewPr>
    <p:cSldViewPr>
      <p:cViewPr varScale="1">
        <p:scale>
          <a:sx n="111" d="100"/>
          <a:sy n="111" d="100"/>
        </p:scale>
        <p:origin x="2304" y="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1-20T21:44:13.993"/>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1-20T21:44:15.527"/>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1-20T21:44:19.993"/>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1-20T21:54:54.224"/>
    </inkml:context>
    <inkml:brush xml:id="br0">
      <inkml:brushProperty name="width" value="0.1" units="cm"/>
      <inkml:brushProperty name="height" value="0.6" units="cm"/>
      <inkml:brushProperty name="color" value="#FFC114"/>
      <inkml:brushProperty name="ignorePressure" value="1"/>
      <inkml:brushProperty name="inkEffects" value="pencil"/>
    </inkml:brush>
  </inkml:definitions>
  <inkml:trace contextRef="#ctx0" brushRef="#br0">0 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1-20T21:54:55.943"/>
    </inkml:context>
    <inkml:brush xml:id="br0">
      <inkml:brushProperty name="width" value="0.1" units="cm"/>
      <inkml:brushProperty name="height" value="0.6" units="cm"/>
      <inkml:brushProperty name="color" value="#FFC114"/>
      <inkml:brushProperty name="ignorePressure" value="1"/>
      <inkml:brushProperty name="inkEffects" value="pencil"/>
    </inkml:brush>
  </inkml:definitions>
  <inkml:trace contextRef="#ctx0" brushRef="#br0">1 1,'6'0,"15"0,22 0,16 0,12 0,5 0,2 0,8 0,-6 0,-3 0,4 6,0 9,-7 1,3-2,7 4,2-3,4 3,-6-1,-11-4,-12-4,-10-4,-1-2,-3-2,-3-2,-3 1,-8-1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1-20T21:54:57.098"/>
    </inkml:context>
    <inkml:brush xml:id="br0">
      <inkml:brushProperty name="width" value="0.1" units="cm"/>
      <inkml:brushProperty name="height" value="0.6" units="cm"/>
      <inkml:brushProperty name="color" value="#FFC114"/>
      <inkml:brushProperty name="ignorePressure" value="1"/>
      <inkml:brushProperty name="inkEffects" value="pencil"/>
    </inkml:brush>
  </inkml:definitions>
  <inkml:trace contextRef="#ctx0" brushRef="#br0">0 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1-20T21:55:11.014"/>
    </inkml:context>
    <inkml:brush xml:id="br0">
      <inkml:brushProperty name="width" value="0.35" units="cm"/>
      <inkml:brushProperty name="height" value="2.1" units="cm"/>
      <inkml:brushProperty name="color" value="#5B2D90"/>
      <inkml:brushProperty name="ignorePressure" value="1"/>
      <inkml:brushProperty name="inkEffects" value="pencil"/>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1-20T21:56:44.678"/>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20T21:56:49.773"/>
    </inkml:context>
    <inkml:brush xml:id="br0">
      <inkml:brushProperty name="width" value="0.1" units="cm"/>
      <inkml:brushProperty name="height" value="0.1" units="cm"/>
      <inkml:brushProperty name="color" value="#AE198D"/>
      <inkml:brushProperty name="inkEffects" value="galaxy"/>
      <inkml:brushProperty name="anchorX" value="-9860.49609"/>
      <inkml:brushProperty name="anchorY" value="-6754.65186"/>
      <inkml:brushProperty name="scaleFactor" value="0.5"/>
    </inkml:brush>
  </inkml:definitions>
  <inkml:trace contextRef="#ctx0" brushRef="#br0">1 0 24575,'0'0'0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1-20T21:42:46.54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2 1,'-1'58,"0"-6,2 0,9 58,-7-94,1 0,0 1,1-1,0-1,1 1,1-1,1 0,0 0,1-1,18 22,-9-17,1 0,1-2,0 0,1-1,1-1,0-2,1 0,1-1,0-1,0-1,1-2,0 0,29 4,-28-7,-1-1,0-1,1-2,-1-1,1 0,-1-2,0-1,0-1,0-1,0-2,-1 0,1-1,34-19,18-9,1 3,1 4,2 3,147-28,-124 40,0 5,1 4,104 9,-55-1,186 22,-215-12,2 4,-67-8,86 3,106-19,-203 3,0-3,95-24,-119 18,-25 13,0 0,0-1,-1 1,1-1,0 1,0 0,0-1,-1 1,1-1,0 1,0 0,-1-1,1 1,0 0,0 0,-1-1,1 1,-1 0,1 0,0-1,-1 1,1 0,0 0,-1 0,1 0,-1-1,1 1,-1 0,1 0,0 0,-1 0,0 0,-55-6,52 6,-111-5,-148-25,183 15,-243-38,128 39,-14-2,69-3,-186-49,274 56,0 2,0 3,0 2,-73 2,-19-2,76-6,14-4</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1-20T21:42:48.81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0,'248'10,"257"44,-92-5,519-12,-769-34,460 48,-372-24,-196-22,-25-4,0 2,0 1,0 1,-1 1,0 2,43 17,-42-6</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1-20T21:42:53.47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593 284,'180'-1,"206"2,-338 1,1 0,-1 3,0 2,0 2,-1 2,63 22,213 103,174 65,-405-171,-44-16,-1 3,63 30,-105-45,-1 1,1 0,-1-1,1 1,-1 0,0 1,1-1,-2 1,1 0,0 0,-2 0,2 0,-1 1,-1 0,1-1,-1 0,0 1,0 0,-1 1,1-2,-1 1,0 1,0-2,-1 2,0-1,0 0,0 1,0-2,-2 2,1-1,0 0,-1 0,1 0,-1-1,0 1,-3 5,-2 0,1 0,-2 0,0 0,0 0,-1-2,0 1,0 0,-1-2,0 1,-15 7,-9 4,-73 30,89-43,0 0,-1-2,1 0,-1 0,-36 1,22-4,-1-2,-48-6,45 1,1-3,-54-17,-67-33,31 10,-434-110,541 155,-2-1,1 3,0 0,0 0,-1 2,1 0,0 2,-31 5,-18 2,0-3,1-2,-76-6,44 1,91 1,-110-1,-138-16,246 16,1-1,0 0,0 0,1 0,-1-2,-18-8,25 11,0-2,0 1,0 0,0 0,0-1,1 1,-1-1,1 0,0 1,-1-2,1 1,1 0,-1 0,0 0,1 0,-1-1,2 1,-1-1,0 1,0-1,1-4,-1-4,2 0,-1-1,2 1,0 0,1 0,0 0,0 0,2 1,0-1,0 0,1 1,0 1,1-1,12-14,12-10,1 2,61-50,-30 28,-16 12,-19 15,1 2,1 2,1 0,44-25,-13 16,80-45,-130 70,2 2,-1-1,0 2,0-1,1 2,0 0,0 0,1 1,-1 1,1 1,0 0,-1 0,1 2,-1-1,1 2,0 0,-1 0,0 1,17 6,-26-7,0 0,0 0,-1 1,0 0,1-1,-1 1,0 1,0-1,-1 0,1 1,0-1,-1 1,-1 0,1 1,0-1,-1 0,1 1,-1-1,-1 1,1-1,0 1,0 8,1 7,-2 1,0-1,-1 1,-4 23,2-4,0-13,-5 80,6-104,1 0,0 0,1 0,-1 0,1 0,-1 0,1 1,0-2,-1 1,2 0,-1 0,1 0,-1 0,1-1,0 0,-1 1,1 0,1-1,-1 0,0 1,1-1,-1 0,1-1,0 1,3 2,9 4,1-1,-1-1,29 9,-30-10,65 17,1-2,1-4,119 10,250-15,-416-12,-31 0,-8 1,-52-3,-485 3,530 0,5 0,0 0,-1 0,1 0,-1 0,1-2,0 2,0-2,0 0,-1 0,-8-5,0-3</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1-20T21:44:07.313"/>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20T21:57:24.083"/>
    </inkml:context>
    <inkml:brush xml:id="br0">
      <inkml:brushProperty name="width" value="0.1" units="cm"/>
      <inkml:brushProperty name="height" value="0.1" units="cm"/>
      <inkml:brushProperty name="color" value="#AE198D"/>
      <inkml:brushProperty name="inkEffects" value="galaxy"/>
      <inkml:brushProperty name="anchorX" value="-11130.49707"/>
      <inkml:brushProperty name="anchorY" value="-8024.65186"/>
      <inkml:brushProperty name="scaleFactor" value="0.5"/>
    </inkml:brush>
  </inkml:definitions>
  <inkml:trace contextRef="#ctx0" brushRef="#br0">1 0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A82DF4-CAD2-7A4D-8A5D-9E2862810594}" type="datetimeFigureOut">
              <a:rPr lang="en-US" smtClean="0"/>
              <a:pPr/>
              <a:t>3/30/2026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771B65-F0CE-094F-A75B-68E5B9CE89DD}" type="slidenum">
              <a:rPr lang="en-US" smtClean="0"/>
              <a:pPr/>
              <a:t>‹#›</a:t>
            </a:fld>
            <a:endParaRPr lang="en-US"/>
          </a:p>
        </p:txBody>
      </p:sp>
    </p:spTree>
    <p:extLst>
      <p:ext uri="{BB962C8B-B14F-4D97-AF65-F5344CB8AC3E}">
        <p14:creationId xmlns:p14="http://schemas.microsoft.com/office/powerpoint/2010/main" val="1507775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D4AC153-18A6-4EE1-9772-16E9658BB3BE}" type="datetimeFigureOut">
              <a:rPr lang="en-US" smtClean="0"/>
              <a:pPr/>
              <a:t>3/30/2026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4AC153-18A6-4EE1-9772-16E9658BB3BE}" type="datetimeFigureOut">
              <a:rPr lang="en-US" smtClean="0"/>
              <a:pPr/>
              <a:t>3/30/2026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4AC153-18A6-4EE1-9772-16E9658BB3BE}" type="datetimeFigureOut">
              <a:rPr lang="en-US" smtClean="0"/>
              <a:pPr/>
              <a:t>3/30/2026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D4AC153-18A6-4EE1-9772-16E9658BB3BE}" type="datetimeFigureOut">
              <a:rPr lang="en-US" smtClean="0"/>
              <a:pPr/>
              <a:t>3/30/2026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D4AC153-18A6-4EE1-9772-16E9658BB3BE}" type="datetimeFigureOut">
              <a:rPr lang="en-US" smtClean="0"/>
              <a:pPr/>
              <a:t>3/30/2026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D4AC153-18A6-4EE1-9772-16E9658BB3BE}" type="datetimeFigureOut">
              <a:rPr lang="en-US" smtClean="0"/>
              <a:pPr/>
              <a:t>3/30/2026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4AC153-18A6-4EE1-9772-16E9658BB3BE}" type="datetimeFigureOut">
              <a:rPr lang="en-US" smtClean="0"/>
              <a:pPr/>
              <a:t>3/30/2026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D4AC153-18A6-4EE1-9772-16E9658BB3BE}" type="datetimeFigureOut">
              <a:rPr lang="en-US" smtClean="0"/>
              <a:pPr/>
              <a:t>3/30/2026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D4AC153-18A6-4EE1-9772-16E9658BB3BE}" type="datetimeFigureOut">
              <a:rPr lang="en-US" smtClean="0"/>
              <a:pPr/>
              <a:t>3/30/2026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4AC153-18A6-4EE1-9772-16E9658BB3BE}" type="datetimeFigureOut">
              <a:rPr lang="en-US" smtClean="0"/>
              <a:pPr/>
              <a:t>3/30/2026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4AC153-18A6-4EE1-9772-16E9658BB3BE}" type="datetimeFigureOut">
              <a:rPr lang="en-US" smtClean="0"/>
              <a:pPr/>
              <a:t>3/30/2026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4AC153-18A6-4EE1-9772-16E9658BB3BE}" type="datetimeFigureOut">
              <a:rPr lang="en-US" smtClean="0"/>
              <a:pPr/>
              <a:t>3/30/2026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35C3B7-AD1E-415F-AF40-D0D78AF052E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hyperlink" Target="https://drive.google.com/file/d/1EbbexhXqMB1olepJgJto-MKVSd0iKB6G/view" TargetMode="External"/><Relationship Id="rId11" Type="http://schemas.openxmlformats.org/officeDocument/2006/relationships/image" Target="../media/image2.png"/><Relationship Id="rId5" Type="http://schemas.openxmlformats.org/officeDocument/2006/relationships/image" Target="../media/image12.png"/><Relationship Id="rId10" Type="http://schemas.openxmlformats.org/officeDocument/2006/relationships/image" Target="../media/image16.png"/><Relationship Id="rId4" Type="http://schemas.openxmlformats.org/officeDocument/2006/relationships/image" Target="../media/image11.png"/><Relationship Id="rId9"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customXml" Target="../ink/ink5.xml"/><Relationship Id="rId18" Type="http://schemas.openxmlformats.org/officeDocument/2006/relationships/image" Target="../media/image32.png"/><Relationship Id="rId3" Type="http://schemas.openxmlformats.org/officeDocument/2006/relationships/image" Target="../media/image26.png"/><Relationship Id="rId21" Type="http://schemas.openxmlformats.org/officeDocument/2006/relationships/customXml" Target="../ink/ink9.xml"/><Relationship Id="rId7" Type="http://schemas.openxmlformats.org/officeDocument/2006/relationships/customXml" Target="../ink/ink2.xml"/><Relationship Id="rId12" Type="http://schemas.openxmlformats.org/officeDocument/2006/relationships/image" Target="../media/image29.png"/><Relationship Id="rId17" Type="http://schemas.openxmlformats.org/officeDocument/2006/relationships/customXml" Target="../ink/ink7.xml"/><Relationship Id="rId25" Type="http://schemas.openxmlformats.org/officeDocument/2006/relationships/image" Target="../media/image34.png"/><Relationship Id="rId2" Type="http://schemas.openxmlformats.org/officeDocument/2006/relationships/oleObject" Target="../embeddings/oleObject1.bin"/><Relationship Id="rId16" Type="http://schemas.openxmlformats.org/officeDocument/2006/relationships/image" Target="../media/image31.png"/><Relationship Id="rId20"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260.png"/><Relationship Id="rId11" Type="http://schemas.openxmlformats.org/officeDocument/2006/relationships/customXml" Target="../ink/ink4.xml"/><Relationship Id="rId15" Type="http://schemas.openxmlformats.org/officeDocument/2006/relationships/customXml" Target="../ink/ink6.xml"/><Relationship Id="rId10" Type="http://schemas.openxmlformats.org/officeDocument/2006/relationships/image" Target="../media/image28.png"/><Relationship Id="rId19" Type="http://schemas.openxmlformats.org/officeDocument/2006/relationships/customXml" Target="../ink/ink8.xml"/><Relationship Id="rId4" Type="http://schemas.openxmlformats.org/officeDocument/2006/relationships/customXml" Target="../ink/ink1.xml"/><Relationship Id="rId9" Type="http://schemas.openxmlformats.org/officeDocument/2006/relationships/customXml" Target="../ink/ink3.xml"/><Relationship Id="rId14" Type="http://schemas.openxmlformats.org/officeDocument/2006/relationships/image" Target="../media/image30.png"/></Relationships>
</file>

<file path=ppt/slides/_rels/slide20.xml.rels><?xml version="1.0" encoding="UTF-8" standalone="yes"?>
<Relationships xmlns="http://schemas.openxmlformats.org/package/2006/relationships"><Relationship Id="rId8" Type="http://schemas.openxmlformats.org/officeDocument/2006/relationships/image" Target="../media/image43.emf"/><Relationship Id="rId3" Type="http://schemas.openxmlformats.org/officeDocument/2006/relationships/customXml" Target="../ink/ink10.xml"/><Relationship Id="rId7" Type="http://schemas.openxmlformats.org/officeDocument/2006/relationships/customXml" Target="../ink/ink12.xml"/><Relationship Id="rId12" Type="http://schemas.openxmlformats.org/officeDocument/2006/relationships/image" Target="../media/image37.pn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42.emf"/><Relationship Id="rId11" Type="http://schemas.openxmlformats.org/officeDocument/2006/relationships/customXml" Target="../ink/ink14.xml"/><Relationship Id="rId5" Type="http://schemas.openxmlformats.org/officeDocument/2006/relationships/customXml" Target="../ink/ink11.xml"/><Relationship Id="rId10" Type="http://schemas.openxmlformats.org/officeDocument/2006/relationships/image" Target="../media/image36.png"/><Relationship Id="rId4" Type="http://schemas.openxmlformats.org/officeDocument/2006/relationships/image" Target="../media/image41.emf"/><Relationship Id="rId9" Type="http://schemas.openxmlformats.org/officeDocument/2006/relationships/customXml" Target="../ink/ink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0537" y="565205"/>
            <a:ext cx="8229600" cy="1017390"/>
          </a:xfrm>
        </p:spPr>
        <p:txBody>
          <a:bodyPr>
            <a:normAutofit fontScale="90000"/>
          </a:bodyPr>
          <a:lstStyle/>
          <a:p>
            <a:pPr>
              <a:spcAft>
                <a:spcPts val="600"/>
              </a:spcAft>
            </a:pPr>
            <a:r>
              <a:rPr lang="el-GR" sz="4800" b="1" dirty="0">
                <a:solidFill>
                  <a:srgbClr val="7030A0"/>
                </a:solidFill>
              </a:rPr>
              <a:t>Από τα ρεαλιστικά στα Αυθεντικά προβλήματα</a:t>
            </a:r>
            <a:endParaRPr lang="en-US" sz="4800" i="1" dirty="0">
              <a:solidFill>
                <a:srgbClr val="7030A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Τι είναι το πλαίσιο;</a:t>
            </a:r>
          </a:p>
        </p:txBody>
      </p:sp>
      <p:sp>
        <p:nvSpPr>
          <p:cNvPr id="3" name="2 - Θέση περιεχομένου"/>
          <p:cNvSpPr>
            <a:spLocks noGrp="1"/>
          </p:cNvSpPr>
          <p:nvPr>
            <p:ph idx="1"/>
          </p:nvPr>
        </p:nvSpPr>
        <p:spPr>
          <a:xfrm>
            <a:off x="152400" y="1524000"/>
            <a:ext cx="8534400" cy="3581400"/>
          </a:xfrm>
        </p:spPr>
        <p:txBody>
          <a:bodyPr>
            <a:normAutofit/>
          </a:bodyPr>
          <a:lstStyle/>
          <a:p>
            <a:endParaRPr lang="el-GR" dirty="0"/>
          </a:p>
          <a:p>
            <a:pPr lvl="1"/>
            <a:r>
              <a:rPr lang="el-GR" dirty="0"/>
              <a:t>Το </a:t>
            </a:r>
            <a:r>
              <a:rPr lang="el-GR" dirty="0">
                <a:solidFill>
                  <a:srgbClr val="00B050"/>
                </a:solidFill>
              </a:rPr>
              <a:t>εννοιολογικό πλαίσιο</a:t>
            </a:r>
            <a:r>
              <a:rPr lang="el-GR" dirty="0"/>
              <a:t> ή απλά </a:t>
            </a:r>
            <a:r>
              <a:rPr lang="el-GR" dirty="0">
                <a:solidFill>
                  <a:srgbClr val="00B050"/>
                </a:solidFill>
              </a:rPr>
              <a:t>πλαίσιο</a:t>
            </a:r>
            <a:r>
              <a:rPr lang="el-GR" dirty="0"/>
              <a:t> ή </a:t>
            </a:r>
            <a:r>
              <a:rPr lang="el-GR" dirty="0">
                <a:solidFill>
                  <a:srgbClr val="00B050"/>
                </a:solidFill>
              </a:rPr>
              <a:t>συγκείμενο </a:t>
            </a:r>
            <a:r>
              <a:rPr lang="el-GR" dirty="0"/>
              <a:t>(από το </a:t>
            </a:r>
            <a:r>
              <a:rPr lang="el-GR" i="1" dirty="0" err="1"/>
              <a:t>context</a:t>
            </a:r>
            <a:r>
              <a:rPr lang="el-GR" i="1" dirty="0"/>
              <a:t>&lt;-</a:t>
            </a:r>
            <a:r>
              <a:rPr lang="el-GR" i="1" dirty="0" err="1"/>
              <a:t>contextere</a:t>
            </a:r>
            <a:r>
              <a:rPr lang="el-GR" dirty="0"/>
              <a:t>) μιας οντότητας -φυσικής ή ιδεατής- είναι το σύνολο των </a:t>
            </a:r>
            <a:r>
              <a:rPr lang="el-GR" b="1" dirty="0">
                <a:solidFill>
                  <a:srgbClr val="7030A0"/>
                </a:solidFill>
              </a:rPr>
              <a:t>παραμέτρων, συνθηκών, εννοιών και καταστάσεων που την περιβάλλουν και την καθορίζουν φυσικά ή</a:t>
            </a:r>
            <a:r>
              <a:rPr lang="en-US" b="1" dirty="0">
                <a:solidFill>
                  <a:srgbClr val="7030A0"/>
                </a:solidFill>
              </a:rPr>
              <a:t>/</a:t>
            </a:r>
            <a:r>
              <a:rPr lang="el-GR" b="1" dirty="0">
                <a:solidFill>
                  <a:srgbClr val="7030A0"/>
                </a:solidFill>
              </a:rPr>
              <a:t>και εννοιολογικά</a:t>
            </a:r>
            <a:r>
              <a:rPr lang="el-GR" dirty="0"/>
              <a:t>. </a:t>
            </a:r>
          </a:p>
        </p:txBody>
      </p:sp>
    </p:spTree>
    <p:extLst>
      <p:ext uri="{BB962C8B-B14F-4D97-AF65-F5344CB8AC3E}">
        <p14:creationId xmlns:p14="http://schemas.microsoft.com/office/powerpoint/2010/main" val="1766122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US" dirty="0"/>
              <a:t>To </a:t>
            </a:r>
            <a:r>
              <a:rPr lang="el-GR" dirty="0"/>
              <a:t>πλαίσιο ενός μαθηματικού προβλήματος</a:t>
            </a:r>
          </a:p>
        </p:txBody>
      </p:sp>
      <p:sp>
        <p:nvSpPr>
          <p:cNvPr id="3" name="2 - Θέση περιεχομένου"/>
          <p:cNvSpPr>
            <a:spLocks noGrp="1"/>
          </p:cNvSpPr>
          <p:nvPr>
            <p:ph idx="1"/>
          </p:nvPr>
        </p:nvSpPr>
        <p:spPr>
          <a:xfrm>
            <a:off x="304800" y="1676400"/>
            <a:ext cx="8534400" cy="4572000"/>
          </a:xfrm>
        </p:spPr>
        <p:txBody>
          <a:bodyPr>
            <a:normAutofit lnSpcReduction="10000"/>
          </a:bodyPr>
          <a:lstStyle/>
          <a:p>
            <a:pPr marL="457200" lvl="1" indent="0">
              <a:buNone/>
            </a:pPr>
            <a:r>
              <a:rPr lang="el-GR" dirty="0">
                <a:highlight>
                  <a:srgbClr val="FFFF00"/>
                </a:highlight>
              </a:rPr>
              <a:t>1</a:t>
            </a:r>
            <a:r>
              <a:rPr lang="el-GR" baseline="30000" dirty="0">
                <a:highlight>
                  <a:srgbClr val="FFFF00"/>
                </a:highlight>
              </a:rPr>
              <a:t>η</a:t>
            </a:r>
            <a:r>
              <a:rPr lang="el-GR" dirty="0">
                <a:highlight>
                  <a:srgbClr val="FFFF00"/>
                </a:highlight>
              </a:rPr>
              <a:t> περίπτωση: </a:t>
            </a:r>
            <a:r>
              <a:rPr lang="el-GR" dirty="0"/>
              <a:t>Ένα πρόβλημα μπορεί να έχει </a:t>
            </a:r>
            <a:r>
              <a:rPr lang="el-GR" b="1" dirty="0">
                <a:solidFill>
                  <a:srgbClr val="C00000"/>
                </a:solidFill>
              </a:rPr>
              <a:t>μαθηματικό πλαίσιο</a:t>
            </a:r>
            <a:r>
              <a:rPr lang="el-GR" dirty="0">
                <a:solidFill>
                  <a:srgbClr val="C00000"/>
                </a:solidFill>
              </a:rPr>
              <a:t> </a:t>
            </a:r>
            <a:r>
              <a:rPr lang="el-GR" dirty="0"/>
              <a:t>και </a:t>
            </a:r>
            <a:r>
              <a:rPr lang="el-GR" dirty="0">
                <a:solidFill>
                  <a:srgbClr val="C00000"/>
                </a:solidFill>
              </a:rPr>
              <a:t>αποκλειστικό </a:t>
            </a:r>
            <a:r>
              <a:rPr lang="el-GR" b="1" dirty="0">
                <a:solidFill>
                  <a:srgbClr val="C00000"/>
                </a:solidFill>
              </a:rPr>
              <a:t>μαθηματικό περιεχόμενο</a:t>
            </a:r>
            <a:endParaRPr lang="en-US" b="1" dirty="0">
              <a:solidFill>
                <a:srgbClr val="C00000"/>
              </a:solidFill>
            </a:endParaRPr>
          </a:p>
          <a:p>
            <a:pPr marL="457200" lvl="1" indent="0">
              <a:buNone/>
            </a:pPr>
            <a:r>
              <a:rPr lang="el-GR" b="1" dirty="0">
                <a:highlight>
                  <a:srgbClr val="FFFF00"/>
                </a:highlight>
              </a:rPr>
              <a:t>2</a:t>
            </a:r>
            <a:r>
              <a:rPr lang="el-GR" b="1" baseline="30000" dirty="0">
                <a:highlight>
                  <a:srgbClr val="FFFF00"/>
                </a:highlight>
              </a:rPr>
              <a:t>η</a:t>
            </a:r>
            <a:r>
              <a:rPr lang="el-GR" b="1" dirty="0">
                <a:highlight>
                  <a:srgbClr val="FFFF00"/>
                </a:highlight>
              </a:rPr>
              <a:t> περίπτωση: </a:t>
            </a:r>
            <a:r>
              <a:rPr lang="el-GR" dirty="0"/>
              <a:t>Μπορεί να έχει ως πλαίσιο μια </a:t>
            </a:r>
            <a:r>
              <a:rPr lang="el-GR" b="1" dirty="0">
                <a:solidFill>
                  <a:srgbClr val="002060"/>
                </a:solidFill>
              </a:rPr>
              <a:t>πραγματική κατάσταση </a:t>
            </a:r>
          </a:p>
          <a:p>
            <a:pPr marL="457200" lvl="1" indent="0">
              <a:buNone/>
            </a:pPr>
            <a:r>
              <a:rPr lang="el-GR" b="1" dirty="0">
                <a:solidFill>
                  <a:srgbClr val="002060"/>
                </a:solidFill>
              </a:rPr>
              <a:t>	</a:t>
            </a:r>
            <a:r>
              <a:rPr lang="el-GR" i="1" dirty="0"/>
              <a:t>π.χ. ένα περιστατικό της καθημερινότητας, ένα κοινωνικό ή ένα φυσικό φαινόμενο, μια δράση ενός επαγγελματία </a:t>
            </a:r>
          </a:p>
          <a:p>
            <a:pPr marL="457200" lvl="1" indent="0">
              <a:buNone/>
            </a:pPr>
            <a:r>
              <a:rPr lang="el-GR" dirty="0">
                <a:highlight>
                  <a:srgbClr val="FFFF00"/>
                </a:highlight>
              </a:rPr>
              <a:t>Στην παρουσίασή μας θα ασχοληθούμε με τη </a:t>
            </a:r>
            <a:r>
              <a:rPr lang="el-GR" b="1" dirty="0">
                <a:highlight>
                  <a:srgbClr val="FFFF00"/>
                </a:highlight>
              </a:rPr>
              <a:t>2η περίπτωση.</a:t>
            </a:r>
          </a:p>
        </p:txBody>
      </p:sp>
    </p:spTree>
    <p:extLst>
      <p:ext uri="{BB962C8B-B14F-4D97-AF65-F5344CB8AC3E}">
        <p14:creationId xmlns:p14="http://schemas.microsoft.com/office/powerpoint/2010/main" val="373096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 y="252111"/>
            <a:ext cx="4234557" cy="1962789"/>
          </a:xfrm>
        </p:spPr>
        <p:txBody>
          <a:bodyPr>
            <a:noAutofit/>
          </a:bodyPr>
          <a:lstStyle/>
          <a:p>
            <a:r>
              <a:rPr lang="el-GR" sz="2800" b="1" dirty="0"/>
              <a:t>Ο κύκλος της </a:t>
            </a:r>
            <a:r>
              <a:rPr lang="el-GR" sz="2800" b="1" dirty="0" err="1"/>
              <a:t>Μοντελοποίησης</a:t>
            </a:r>
            <a:br>
              <a:rPr lang="el-GR" sz="2800" b="1" dirty="0"/>
            </a:br>
            <a:br>
              <a:rPr lang="el-GR" sz="2800" b="1" dirty="0"/>
            </a:br>
            <a:r>
              <a:rPr lang="el-GR" sz="1600" dirty="0">
                <a:latin typeface="Times New Roman" panose="02020603050405020304" pitchFamily="18" charset="0"/>
              </a:rPr>
              <a:t>(</a:t>
            </a:r>
            <a:r>
              <a:rPr lang="en-US" sz="1600" dirty="0" err="1"/>
              <a:t>Girnat</a:t>
            </a:r>
            <a:r>
              <a:rPr lang="en-US" sz="1600" dirty="0"/>
              <a:t> &amp; </a:t>
            </a:r>
            <a:r>
              <a:rPr lang="en-US" sz="1600" dirty="0" err="1"/>
              <a:t>Eichler</a:t>
            </a:r>
            <a:r>
              <a:rPr lang="el-GR" sz="1600" dirty="0"/>
              <a:t>, </a:t>
            </a:r>
            <a:r>
              <a:rPr lang="en-US" sz="1600" dirty="0"/>
              <a:t>2011</a:t>
            </a:r>
            <a:r>
              <a:rPr lang="el-GR" sz="1600" dirty="0"/>
              <a:t>; </a:t>
            </a:r>
            <a:r>
              <a:rPr lang="en-US" sz="1600" dirty="0">
                <a:latin typeface="Times New Roman" panose="02020603050405020304" pitchFamily="18" charset="0"/>
              </a:rPr>
              <a:t>Kaiser &amp;  </a:t>
            </a:r>
            <a:r>
              <a:rPr lang="en-US" sz="1600" dirty="0" err="1">
                <a:latin typeface="Times New Roman" panose="02020603050405020304" pitchFamily="18" charset="0"/>
              </a:rPr>
              <a:t>Stender</a:t>
            </a:r>
            <a:r>
              <a:rPr lang="el-GR" sz="1600" dirty="0">
                <a:latin typeface="Times New Roman" panose="02020603050405020304" pitchFamily="18" charset="0"/>
              </a:rPr>
              <a:t>, </a:t>
            </a:r>
            <a:r>
              <a:rPr lang="en-US" sz="1600" dirty="0">
                <a:latin typeface="Times New Roman" panose="02020603050405020304" pitchFamily="18" charset="0"/>
              </a:rPr>
              <a:t>2013</a:t>
            </a:r>
            <a:r>
              <a:rPr lang="el-GR" sz="1600" dirty="0">
                <a:latin typeface="Times New Roman" panose="02020603050405020304" pitchFamily="18" charset="0"/>
              </a:rPr>
              <a:t>)</a:t>
            </a:r>
            <a:endParaRPr lang="el-GR" sz="1600" dirty="0"/>
          </a:p>
        </p:txBody>
      </p:sp>
      <p:sp>
        <p:nvSpPr>
          <p:cNvPr id="3" name="2 - Θέση περιεχομένου"/>
          <p:cNvSpPr>
            <a:spLocks noGrp="1"/>
          </p:cNvSpPr>
          <p:nvPr>
            <p:ph idx="1"/>
          </p:nvPr>
        </p:nvSpPr>
        <p:spPr>
          <a:xfrm>
            <a:off x="263768" y="2514600"/>
            <a:ext cx="3057939" cy="3117241"/>
          </a:xfrm>
        </p:spPr>
        <p:txBody>
          <a:bodyPr>
            <a:noAutofit/>
          </a:bodyPr>
          <a:lstStyle/>
          <a:p>
            <a:r>
              <a:rPr lang="el-GR" sz="2000" dirty="0"/>
              <a:t>Η </a:t>
            </a:r>
            <a:r>
              <a:rPr lang="el-GR" sz="2000" b="1" dirty="0"/>
              <a:t>συνεχής κυκλική διαδικασία </a:t>
            </a:r>
          </a:p>
          <a:p>
            <a:r>
              <a:rPr lang="el-GR" sz="2000" b="1" dirty="0"/>
              <a:t>στην οποία εμπλέκονται οι μαθητές και μαθήτριες</a:t>
            </a:r>
          </a:p>
          <a:p>
            <a:r>
              <a:rPr lang="el-GR" sz="2000" b="1" dirty="0"/>
              <a:t>στην προσπάθειά τους να συνδέσουν τον </a:t>
            </a:r>
            <a:r>
              <a:rPr lang="el-GR" sz="2000" b="1" dirty="0">
                <a:solidFill>
                  <a:schemeClr val="accent1"/>
                </a:solidFill>
              </a:rPr>
              <a:t>πραγματικό</a:t>
            </a:r>
            <a:r>
              <a:rPr lang="el-GR" sz="2000" b="1" dirty="0"/>
              <a:t> κόσμο με τα </a:t>
            </a:r>
            <a:r>
              <a:rPr lang="el-GR" sz="2000" b="1" dirty="0">
                <a:solidFill>
                  <a:srgbClr val="FF0000"/>
                </a:solidFill>
              </a:rPr>
              <a:t>μαθηματικά </a:t>
            </a:r>
            <a:endParaRPr lang="en-US" sz="2000" b="1" dirty="0">
              <a:solidFill>
                <a:srgbClr val="FF0000"/>
              </a:solidFill>
            </a:endParaRPr>
          </a:p>
        </p:txBody>
      </p:sp>
      <p:pic>
        <p:nvPicPr>
          <p:cNvPr id="6" name="Εικόνα 5">
            <a:extLst>
              <a:ext uri="{FF2B5EF4-FFF2-40B4-BE49-F238E27FC236}">
                <a16:creationId xmlns:a16="http://schemas.microsoft.com/office/drawing/2014/main" id="{D603186F-BA19-4438-B537-175319A2BEB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891221" y="2683026"/>
            <a:ext cx="5078894" cy="3598621"/>
          </a:xfrm>
          <a:prstGeom prst="rect">
            <a:avLst/>
          </a:prstGeom>
          <a:noFill/>
        </p:spPr>
      </p:pic>
      <p:sp>
        <p:nvSpPr>
          <p:cNvPr id="4" name="Οβάλ 3">
            <a:extLst>
              <a:ext uri="{FF2B5EF4-FFF2-40B4-BE49-F238E27FC236}">
                <a16:creationId xmlns:a16="http://schemas.microsoft.com/office/drawing/2014/main" id="{F8111004-A84C-517B-45A9-3FFD50A58737}"/>
              </a:ext>
            </a:extLst>
          </p:cNvPr>
          <p:cNvSpPr/>
          <p:nvPr/>
        </p:nvSpPr>
        <p:spPr>
          <a:xfrm>
            <a:off x="4075574" y="5872698"/>
            <a:ext cx="1524000" cy="519937"/>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b="1" dirty="0">
              <a:ln w="22225">
                <a:solidFill>
                  <a:schemeClr val="accent2"/>
                </a:solidFill>
                <a:prstDash val="solid"/>
              </a:ln>
              <a:solidFill>
                <a:schemeClr val="accent2">
                  <a:lumMod val="40000"/>
                  <a:lumOff val="60000"/>
                </a:schemeClr>
              </a:solidFill>
            </a:endParaRPr>
          </a:p>
        </p:txBody>
      </p:sp>
      <p:sp>
        <p:nvSpPr>
          <p:cNvPr id="8" name="Οβάλ 7">
            <a:extLst>
              <a:ext uri="{FF2B5EF4-FFF2-40B4-BE49-F238E27FC236}">
                <a16:creationId xmlns:a16="http://schemas.microsoft.com/office/drawing/2014/main" id="{0AFC0EF0-9000-B92D-D240-67B1112CB428}"/>
              </a:ext>
            </a:extLst>
          </p:cNvPr>
          <p:cNvSpPr/>
          <p:nvPr/>
        </p:nvSpPr>
        <p:spPr>
          <a:xfrm>
            <a:off x="6272221" y="5791200"/>
            <a:ext cx="1524000" cy="50647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b="1" dirty="0">
              <a:ln w="22225">
                <a:solidFill>
                  <a:schemeClr val="accent2"/>
                </a:solidFill>
                <a:prstDash val="solid"/>
              </a:ln>
              <a:solidFill>
                <a:schemeClr val="accent2">
                  <a:lumMod val="40000"/>
                  <a:lumOff val="60000"/>
                </a:schemeClr>
              </a:solidFill>
            </a:endParaRPr>
          </a:p>
        </p:txBody>
      </p:sp>
      <p:sp>
        <p:nvSpPr>
          <p:cNvPr id="5" name="Ορθογώνιο 4"/>
          <p:cNvSpPr/>
          <p:nvPr/>
        </p:nvSpPr>
        <p:spPr>
          <a:xfrm>
            <a:off x="4234558" y="0"/>
            <a:ext cx="4800600" cy="2431435"/>
          </a:xfrm>
          <a:prstGeom prst="rect">
            <a:avLst/>
          </a:prstGeom>
        </p:spPr>
        <p:txBody>
          <a:bodyPr wrap="square">
            <a:spAutoFit/>
          </a:bodyPr>
          <a:lstStyle/>
          <a:p>
            <a:pPr marL="285750" lvl="1" indent="-285750">
              <a:buFont typeface="Arial" panose="020B0604020202020204" pitchFamily="34" charset="0"/>
              <a:buChar char="•"/>
            </a:pPr>
            <a:r>
              <a:rPr lang="el-GR" dirty="0">
                <a:solidFill>
                  <a:srgbClr val="C00000"/>
                </a:solidFill>
              </a:rPr>
              <a:t>Είναι ένα εννοιολογικό εργαλείο  που χρησιμοποιεί κάποιος </a:t>
            </a:r>
            <a:r>
              <a:rPr lang="el-GR" u="sng" dirty="0">
                <a:solidFill>
                  <a:srgbClr val="C00000"/>
                </a:solidFill>
              </a:rPr>
              <a:t>για να κατασκευάσει,  ερμηνεύσει, εξηγήσει  και περιγράψει μαθηματικά </a:t>
            </a:r>
            <a:r>
              <a:rPr lang="el-GR" dirty="0">
                <a:solidFill>
                  <a:srgbClr val="C00000"/>
                </a:solidFill>
              </a:rPr>
              <a:t>μια κατάσταση ή ένα φαινόμενο</a:t>
            </a:r>
            <a:r>
              <a:rPr lang="en-US" dirty="0">
                <a:solidFill>
                  <a:srgbClr val="C00000"/>
                </a:solidFill>
              </a:rPr>
              <a:t>. </a:t>
            </a:r>
            <a:endParaRPr lang="el-GR" dirty="0">
              <a:solidFill>
                <a:srgbClr val="C00000"/>
              </a:solidFill>
            </a:endParaRPr>
          </a:p>
          <a:p>
            <a:pPr marL="742950" lvl="2" indent="-285750">
              <a:buFont typeface="Arial" panose="020B0604020202020204" pitchFamily="34" charset="0"/>
              <a:buChar char="•"/>
            </a:pPr>
            <a:r>
              <a:rPr lang="el-GR" sz="1600" u="sng" dirty="0">
                <a:solidFill>
                  <a:srgbClr val="C00000"/>
                </a:solidFill>
              </a:rPr>
              <a:t>Δεν αποτελεί ποτέ </a:t>
            </a:r>
            <a:r>
              <a:rPr lang="el-GR" sz="1600" dirty="0">
                <a:solidFill>
                  <a:srgbClr val="C00000"/>
                </a:solidFill>
              </a:rPr>
              <a:t>ένα ακριβές αντίγραφο της πραγματικής κατάστασης</a:t>
            </a:r>
          </a:p>
          <a:p>
            <a:pPr marL="742950" lvl="2" indent="-285750">
              <a:buFont typeface="Arial" panose="020B0604020202020204" pitchFamily="34" charset="0"/>
              <a:buChar char="•"/>
            </a:pPr>
            <a:r>
              <a:rPr lang="el-GR" sz="1600" dirty="0">
                <a:solidFill>
                  <a:srgbClr val="C00000"/>
                </a:solidFill>
              </a:rPr>
              <a:t>αλλά αναπαριστά κάποια/</a:t>
            </a:r>
            <a:r>
              <a:rPr lang="el-GR" sz="1600" dirty="0" err="1">
                <a:solidFill>
                  <a:srgbClr val="C00000"/>
                </a:solidFill>
              </a:rPr>
              <a:t>ες</a:t>
            </a:r>
            <a:r>
              <a:rPr lang="el-GR" sz="1600" dirty="0">
                <a:solidFill>
                  <a:srgbClr val="C00000"/>
                </a:solidFill>
              </a:rPr>
              <a:t> </a:t>
            </a:r>
            <a:r>
              <a:rPr lang="el-GR" sz="1600" u="sng" dirty="0">
                <a:solidFill>
                  <a:srgbClr val="C00000"/>
                </a:solidFill>
              </a:rPr>
              <a:t>πτυχές της δομής, των ιδιοτήτων ή της συμπεριφοράς αυτού που μελετάται</a:t>
            </a:r>
            <a:r>
              <a:rPr lang="el-GR" sz="1600" dirty="0">
                <a:solidFill>
                  <a:srgbClr val="C00000"/>
                </a:solidFill>
              </a:rPr>
              <a:t>.</a:t>
            </a:r>
            <a:endParaRPr lang="el-GR" sz="1600" i="1" dirty="0">
              <a:solidFill>
                <a:srgbClr val="C00000"/>
              </a:solidFill>
            </a:endParaRPr>
          </a:p>
        </p:txBody>
      </p:sp>
      <p:sp>
        <p:nvSpPr>
          <p:cNvPr id="9" name="Οβάλ 7">
            <a:extLst>
              <a:ext uri="{FF2B5EF4-FFF2-40B4-BE49-F238E27FC236}">
                <a16:creationId xmlns:a16="http://schemas.microsoft.com/office/drawing/2014/main" id="{0AFC0EF0-9000-B92D-D240-67B1112CB428}"/>
              </a:ext>
            </a:extLst>
          </p:cNvPr>
          <p:cNvSpPr/>
          <p:nvPr/>
        </p:nvSpPr>
        <p:spPr>
          <a:xfrm>
            <a:off x="6162814" y="3329652"/>
            <a:ext cx="1294043" cy="604974"/>
          </a:xfrm>
          <a:prstGeom prst="ellipse">
            <a:avLst/>
          </a:prstGeom>
          <a:noFill/>
          <a:ln>
            <a:solidFill>
              <a:srgbClr val="FF0000"/>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b="1" dirty="0">
              <a:ln w="22225">
                <a:solidFill>
                  <a:schemeClr val="accent2"/>
                </a:solidFill>
                <a:prstDash val="solid"/>
              </a:ln>
              <a:solidFill>
                <a:schemeClr val="accent2">
                  <a:lumMod val="40000"/>
                  <a:lumOff val="60000"/>
                </a:schemeClr>
              </a:solidFill>
            </a:endParaRPr>
          </a:p>
        </p:txBody>
      </p:sp>
      <p:sp>
        <p:nvSpPr>
          <p:cNvPr id="10" name="Οβάλ 3">
            <a:extLst>
              <a:ext uri="{FF2B5EF4-FFF2-40B4-BE49-F238E27FC236}">
                <a16:creationId xmlns:a16="http://schemas.microsoft.com/office/drawing/2014/main" id="{F8111004-A84C-517B-45A9-3FFD50A58737}"/>
              </a:ext>
            </a:extLst>
          </p:cNvPr>
          <p:cNvSpPr/>
          <p:nvPr/>
        </p:nvSpPr>
        <p:spPr>
          <a:xfrm rot="16200000">
            <a:off x="3284940" y="3322903"/>
            <a:ext cx="3314562" cy="2002758"/>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b="1" dirty="0">
              <a:ln w="22225">
                <a:solidFill>
                  <a:schemeClr val="accent2"/>
                </a:solidFill>
                <a:prstDash val="solid"/>
              </a:ln>
              <a:solidFill>
                <a:schemeClr val="accent2">
                  <a:lumMod val="40000"/>
                  <a:lumOff val="60000"/>
                </a:schemeClr>
              </a:solidFill>
            </a:endParaRPr>
          </a:p>
        </p:txBody>
      </p:sp>
      <p:sp>
        <p:nvSpPr>
          <p:cNvPr id="11" name="1 - Τίτλος"/>
          <p:cNvSpPr txBox="1">
            <a:spLocks/>
          </p:cNvSpPr>
          <p:nvPr/>
        </p:nvSpPr>
        <p:spPr>
          <a:xfrm>
            <a:off x="311371" y="5629585"/>
            <a:ext cx="3091557" cy="100616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sz="2000" dirty="0"/>
              <a:t>Το </a:t>
            </a:r>
            <a:r>
              <a:rPr lang="el-GR" sz="2000" b="1" dirty="0">
                <a:solidFill>
                  <a:srgbClr val="0070C0"/>
                </a:solidFill>
              </a:rPr>
              <a:t>πλαίσιο</a:t>
            </a:r>
            <a:r>
              <a:rPr lang="el-GR" sz="2000" dirty="0"/>
              <a:t> στον κύκλο της </a:t>
            </a:r>
            <a:r>
              <a:rPr lang="el-GR" sz="2000" dirty="0" err="1"/>
              <a:t>Μοντελοποίησης</a:t>
            </a:r>
            <a:endParaRPr lang="el-GR" sz="2000" dirty="0"/>
          </a:p>
        </p:txBody>
      </p:sp>
    </p:spTree>
    <p:extLst>
      <p:ext uri="{BB962C8B-B14F-4D97-AF65-F5344CB8AC3E}">
        <p14:creationId xmlns:p14="http://schemas.microsoft.com/office/powerpoint/2010/main" val="958848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P spid="8" grpId="0" animBg="1"/>
      <p:bldP spid="5" grpId="0"/>
      <p:bldP spid="9" grpId="0" animBg="1"/>
      <p:bldP spid="10" grpId="0" animBg="1"/>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a:xfrm>
            <a:off x="478316" y="2438400"/>
            <a:ext cx="8229600" cy="1447800"/>
          </a:xfrm>
          <a:solidFill>
            <a:srgbClr val="FFFF99"/>
          </a:solidFill>
        </p:spPr>
        <p:txBody>
          <a:bodyPr>
            <a:normAutofit fontScale="77500" lnSpcReduction="20000"/>
          </a:bodyPr>
          <a:lstStyle/>
          <a:p>
            <a:pPr marL="0" indent="0">
              <a:buNone/>
            </a:pPr>
            <a:r>
              <a:rPr lang="el-GR" b="1" dirty="0">
                <a:latin typeface="Calibri" panose="020F0502020204030204" pitchFamily="34" charset="0"/>
                <a:ea typeface="Calibri" panose="020F0502020204030204" pitchFamily="34" charset="0"/>
                <a:cs typeface="Times New Roman" panose="02020603050405020304" pitchFamily="18" charset="0"/>
              </a:rPr>
              <a:t>ΜΕΡΟΣ Β΄</a:t>
            </a:r>
          </a:p>
          <a:p>
            <a:pPr marL="0" indent="0">
              <a:buNone/>
            </a:pPr>
            <a:r>
              <a:rPr lang="el-GR" sz="32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τα χαρακτηριστικά ενός αυθεντικού προβλήματ</a:t>
            </a:r>
            <a:r>
              <a:rPr lang="el-GR" dirty="0">
                <a:solidFill>
                  <a:srgbClr val="7030A0"/>
                </a:solidFill>
                <a:latin typeface="Calibri" panose="020F0502020204030204" pitchFamily="34" charset="0"/>
                <a:ea typeface="Calibri" panose="020F0502020204030204" pitchFamily="34" charset="0"/>
                <a:cs typeface="Times New Roman" panose="02020603050405020304" pitchFamily="18" charset="0"/>
              </a:rPr>
              <a:t>ος </a:t>
            </a:r>
            <a:r>
              <a:rPr lang="el-GR" sz="3200" dirty="0">
                <a:effectLst/>
                <a:latin typeface="Calibri" panose="020F0502020204030204" pitchFamily="34" charset="0"/>
                <a:ea typeface="Calibri" panose="020F0502020204030204" pitchFamily="34" charset="0"/>
                <a:cs typeface="Times New Roman" panose="02020603050405020304" pitchFamily="18" charset="0"/>
              </a:rPr>
              <a:t>και τα στοιχεία που το διαφοροποιούν </a:t>
            </a:r>
            <a:r>
              <a:rPr lang="el-GR" sz="3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από ένα ρεαλιστικό πρόβλημα </a:t>
            </a:r>
          </a:p>
          <a:p>
            <a:pPr marL="0" indent="0">
              <a:buNone/>
            </a:pPr>
            <a:endParaRPr lang="el-GR" sz="3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99722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457200"/>
            <a:ext cx="8229600" cy="5668963"/>
          </a:xfrm>
        </p:spPr>
        <p:txBody>
          <a:bodyPr>
            <a:normAutofit lnSpcReduction="10000"/>
          </a:bodyPr>
          <a:lstStyle/>
          <a:p>
            <a:pPr algn="just"/>
            <a:r>
              <a:rPr lang="el-GR" dirty="0"/>
              <a:t>Πρόσφατα διαμορφώθηκε το ερευνητικό ενδιαφέρον εφαρμογής </a:t>
            </a:r>
            <a:r>
              <a:rPr lang="el-GR" b="1" dirty="0">
                <a:solidFill>
                  <a:srgbClr val="7030A0"/>
                </a:solidFill>
              </a:rPr>
              <a:t>αυθεντικών προβλημάτων </a:t>
            </a:r>
            <a:r>
              <a:rPr lang="el-GR" dirty="0"/>
              <a:t>στη σχολική τάξη (</a:t>
            </a:r>
            <a:r>
              <a:rPr lang="en-US" dirty="0"/>
              <a:t>e</a:t>
            </a:r>
            <a:r>
              <a:rPr lang="el-GR" dirty="0"/>
              <a:t>.</a:t>
            </a:r>
            <a:r>
              <a:rPr lang="en-US" dirty="0"/>
              <a:t>g</a:t>
            </a:r>
            <a:r>
              <a:rPr lang="el-GR" dirty="0"/>
              <a:t>., </a:t>
            </a:r>
            <a:r>
              <a:rPr lang="en-US" dirty="0"/>
              <a:t>Wake</a:t>
            </a:r>
            <a:r>
              <a:rPr lang="el-GR" dirty="0"/>
              <a:t>, 2015). </a:t>
            </a:r>
          </a:p>
          <a:p>
            <a:pPr algn="just"/>
            <a:r>
              <a:rPr lang="el-GR" dirty="0"/>
              <a:t>Ως </a:t>
            </a:r>
            <a:r>
              <a:rPr lang="el-GR" b="1" dirty="0">
                <a:solidFill>
                  <a:srgbClr val="7030A0"/>
                </a:solidFill>
              </a:rPr>
              <a:t>αυθεντικά προβλήματα </a:t>
            </a:r>
            <a:r>
              <a:rPr lang="el-GR" dirty="0"/>
              <a:t>ορίζονται καταστάσεις που </a:t>
            </a:r>
          </a:p>
          <a:p>
            <a:pPr lvl="1" algn="just"/>
            <a:r>
              <a:rPr lang="el-GR" dirty="0"/>
              <a:t>Αφορούν </a:t>
            </a:r>
            <a:r>
              <a:rPr lang="el-GR" b="1" dirty="0">
                <a:solidFill>
                  <a:srgbClr val="7030A0"/>
                </a:solidFill>
              </a:rPr>
              <a:t>αυθεντικές υπάρχουσες πρακτικές</a:t>
            </a:r>
            <a:r>
              <a:rPr lang="el-GR" dirty="0">
                <a:solidFill>
                  <a:srgbClr val="00B050"/>
                </a:solidFill>
              </a:rPr>
              <a:t> </a:t>
            </a:r>
          </a:p>
          <a:p>
            <a:pPr lvl="1" algn="just"/>
            <a:r>
              <a:rPr lang="el-GR" dirty="0"/>
              <a:t>βασίζονται σε πρωτότυπα</a:t>
            </a:r>
          </a:p>
          <a:p>
            <a:pPr lvl="2" algn="just"/>
            <a:r>
              <a:rPr lang="el-GR" b="1" dirty="0">
                <a:solidFill>
                  <a:srgbClr val="7030A0"/>
                </a:solidFill>
              </a:rPr>
              <a:t>αντικείμενα, φαινόμενα ή γεγονότα</a:t>
            </a:r>
            <a:r>
              <a:rPr lang="el-GR" dirty="0">
                <a:solidFill>
                  <a:srgbClr val="7030A0"/>
                </a:solidFill>
              </a:rPr>
              <a:t> </a:t>
            </a:r>
            <a:r>
              <a:rPr lang="el-GR" dirty="0"/>
              <a:t>(</a:t>
            </a:r>
            <a:r>
              <a:rPr lang="en-US" dirty="0"/>
              <a:t>Palm</a:t>
            </a:r>
            <a:r>
              <a:rPr lang="el-GR" dirty="0"/>
              <a:t>, 2008). </a:t>
            </a:r>
          </a:p>
          <a:p>
            <a:pPr lvl="1" algn="just"/>
            <a:r>
              <a:rPr lang="el-GR" dirty="0"/>
              <a:t>Οι πρακτικές/στρατηγικές που καλούνται να αναπτύξουν οι μαθητές </a:t>
            </a:r>
            <a:r>
              <a:rPr lang="el-GR" sz="2400" b="1" dirty="0">
                <a:solidFill>
                  <a:srgbClr val="7030A0"/>
                </a:solidFill>
              </a:rPr>
              <a:t>διατηρούν στοιχεία αυθεντικών πρακτικών </a:t>
            </a:r>
            <a:r>
              <a:rPr lang="el-GR" dirty="0"/>
              <a:t>π.χ. ενός επαγγελματία</a:t>
            </a:r>
          </a:p>
          <a:p>
            <a:endParaRPr lang="el-GR" dirty="0"/>
          </a:p>
        </p:txBody>
      </p:sp>
    </p:spTree>
    <p:extLst>
      <p:ext uri="{BB962C8B-B14F-4D97-AF65-F5344CB8AC3E}">
        <p14:creationId xmlns:p14="http://schemas.microsoft.com/office/powerpoint/2010/main" val="384693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84934" y="221079"/>
            <a:ext cx="3657600" cy="944562"/>
          </a:xfrm>
        </p:spPr>
        <p:txBody>
          <a:bodyPr>
            <a:normAutofit fontScale="90000"/>
          </a:bodyPr>
          <a:lstStyle/>
          <a:p>
            <a:r>
              <a:rPr lang="el-GR" dirty="0">
                <a:solidFill>
                  <a:srgbClr val="00B050"/>
                </a:solidFill>
              </a:rPr>
              <a:t>Ρεαλιστικά προβλήματα</a:t>
            </a:r>
          </a:p>
        </p:txBody>
      </p:sp>
      <p:pic>
        <p:nvPicPr>
          <p:cNvPr id="4" name="Θέση περιεχομένου 3"/>
          <p:cNvPicPr>
            <a:picLocks noGrp="1" noChangeAspect="1"/>
          </p:cNvPicPr>
          <p:nvPr>
            <p:ph idx="1"/>
          </p:nvPr>
        </p:nvPicPr>
        <p:blipFill>
          <a:blip r:embed="rId2"/>
          <a:stretch>
            <a:fillRect/>
          </a:stretch>
        </p:blipFill>
        <p:spPr>
          <a:xfrm>
            <a:off x="205132" y="1423811"/>
            <a:ext cx="3657600" cy="2574951"/>
          </a:xfrm>
          <a:prstGeom prst="rect">
            <a:avLst/>
          </a:prstGeom>
        </p:spPr>
      </p:pic>
      <p:pic>
        <p:nvPicPr>
          <p:cNvPr id="5" name="Εικόνα 4"/>
          <p:cNvPicPr>
            <a:picLocks noChangeAspect="1"/>
          </p:cNvPicPr>
          <p:nvPr/>
        </p:nvPicPr>
        <p:blipFill>
          <a:blip r:embed="rId3"/>
          <a:stretch>
            <a:fillRect/>
          </a:stretch>
        </p:blipFill>
        <p:spPr>
          <a:xfrm>
            <a:off x="4572000" y="2362200"/>
            <a:ext cx="4152698" cy="3638550"/>
          </a:xfrm>
          <a:prstGeom prst="rect">
            <a:avLst/>
          </a:prstGeom>
        </p:spPr>
      </p:pic>
      <p:sp>
        <p:nvSpPr>
          <p:cNvPr id="6" name="Τίτλος 1"/>
          <p:cNvSpPr txBox="1">
            <a:spLocks/>
          </p:cNvSpPr>
          <p:nvPr/>
        </p:nvSpPr>
        <p:spPr>
          <a:xfrm>
            <a:off x="4819549" y="1423811"/>
            <a:ext cx="3657600"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dirty="0">
                <a:solidFill>
                  <a:srgbClr val="7030A0"/>
                </a:solidFill>
              </a:rPr>
              <a:t>Αυθεντικά προβλήματα</a:t>
            </a:r>
          </a:p>
        </p:txBody>
      </p:sp>
      <p:sp>
        <p:nvSpPr>
          <p:cNvPr id="3" name="1 - Τίτλος">
            <a:extLst>
              <a:ext uri="{FF2B5EF4-FFF2-40B4-BE49-F238E27FC236}">
                <a16:creationId xmlns:a16="http://schemas.microsoft.com/office/drawing/2014/main" id="{EC380A53-54AF-433A-1BF4-2B8051267613}"/>
              </a:ext>
            </a:extLst>
          </p:cNvPr>
          <p:cNvSpPr txBox="1">
            <a:spLocks/>
          </p:cNvSpPr>
          <p:nvPr/>
        </p:nvSpPr>
        <p:spPr>
          <a:xfrm>
            <a:off x="3581400" y="103976"/>
            <a:ext cx="5257800" cy="1401762"/>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sz="2800" dirty="0">
                <a:solidFill>
                  <a:srgbClr val="4C0000"/>
                </a:solidFill>
              </a:rPr>
              <a:t>Μέσα από το</a:t>
            </a:r>
            <a:r>
              <a:rPr lang="en-US" sz="2800" dirty="0">
                <a:solidFill>
                  <a:srgbClr val="4C0000"/>
                </a:solidFill>
              </a:rPr>
              <a:t> </a:t>
            </a:r>
            <a:r>
              <a:rPr lang="el-GR" sz="2800" dirty="0">
                <a:solidFill>
                  <a:srgbClr val="4C0000"/>
                </a:solidFill>
              </a:rPr>
              <a:t> </a:t>
            </a:r>
            <a:endParaRPr lang="en-US" sz="2800" dirty="0">
              <a:solidFill>
                <a:srgbClr val="4C0000"/>
              </a:solidFill>
            </a:endParaRPr>
          </a:p>
          <a:p>
            <a:r>
              <a:rPr lang="el-GR" sz="2800" dirty="0">
                <a:solidFill>
                  <a:srgbClr val="4C0000"/>
                </a:solidFill>
              </a:rPr>
              <a:t>του </a:t>
            </a:r>
            <a:r>
              <a:rPr lang="el-GR" sz="2800" b="1" dirty="0">
                <a:solidFill>
                  <a:srgbClr val="4C0000"/>
                </a:solidFill>
              </a:rPr>
              <a:t>κύκλου  </a:t>
            </a:r>
            <a:r>
              <a:rPr lang="el-GR" sz="2800" b="1" dirty="0" err="1">
                <a:solidFill>
                  <a:srgbClr val="4C0000"/>
                </a:solidFill>
              </a:rPr>
              <a:t>Μοντελοποίησης</a:t>
            </a:r>
            <a:endParaRPr lang="el-GR" sz="2800" b="1" dirty="0">
              <a:solidFill>
                <a:srgbClr val="4C0000"/>
              </a:solidFill>
            </a:endParaRPr>
          </a:p>
        </p:txBody>
      </p:sp>
      <p:pic>
        <p:nvPicPr>
          <p:cNvPr id="8" name="Εικόνα 7">
            <a:extLst>
              <a:ext uri="{FF2B5EF4-FFF2-40B4-BE49-F238E27FC236}">
                <a16:creationId xmlns:a16="http://schemas.microsoft.com/office/drawing/2014/main" id="{14CBD371-5464-164A-48BA-778EE16D2157}"/>
              </a:ext>
            </a:extLst>
          </p:cNvPr>
          <p:cNvPicPr>
            <a:picLocks noChangeAspect="1"/>
          </p:cNvPicPr>
          <p:nvPr/>
        </p:nvPicPr>
        <p:blipFill>
          <a:blip r:embed="rId4"/>
          <a:stretch>
            <a:fillRect/>
          </a:stretch>
        </p:blipFill>
        <p:spPr>
          <a:xfrm>
            <a:off x="7239000" y="159069"/>
            <a:ext cx="733594" cy="720151"/>
          </a:xfrm>
          <a:prstGeom prst="rect">
            <a:avLst/>
          </a:prstGeom>
        </p:spPr>
      </p:pic>
      <p:pic>
        <p:nvPicPr>
          <p:cNvPr id="9" name="Εικόνα 8">
            <a:extLst>
              <a:ext uri="{FF2B5EF4-FFF2-40B4-BE49-F238E27FC236}">
                <a16:creationId xmlns:a16="http://schemas.microsoft.com/office/drawing/2014/main" id="{30EC5BED-BC64-8494-66AD-F11E5F4ECD7D}"/>
              </a:ext>
            </a:extLst>
          </p:cNvPr>
          <p:cNvPicPr>
            <a:picLocks noChangeAspect="1"/>
          </p:cNvPicPr>
          <p:nvPr/>
        </p:nvPicPr>
        <p:blipFill>
          <a:blip r:embed="rId5"/>
          <a:stretch>
            <a:fillRect/>
          </a:stretch>
        </p:blipFill>
        <p:spPr>
          <a:xfrm>
            <a:off x="219821" y="3877787"/>
            <a:ext cx="3994338" cy="2986640"/>
          </a:xfrm>
          <a:prstGeom prst="rect">
            <a:avLst/>
          </a:prstGeom>
        </p:spPr>
      </p:pic>
    </p:spTree>
    <p:extLst>
      <p:ext uri="{BB962C8B-B14F-4D97-AF65-F5344CB8AC3E}">
        <p14:creationId xmlns:p14="http://schemas.microsoft.com/office/powerpoint/2010/main" val="2794613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2379299" y="236732"/>
            <a:ext cx="5634357" cy="659311"/>
          </a:xfrm>
        </p:spPr>
        <p:txBody>
          <a:bodyPr>
            <a:normAutofit/>
          </a:bodyPr>
          <a:lstStyle/>
          <a:p>
            <a:r>
              <a:rPr lang="el-GR" sz="3100" dirty="0">
                <a:solidFill>
                  <a:srgbClr val="00B050"/>
                </a:solidFill>
              </a:rPr>
              <a:t>Δύο Ρεαλιστικά προβλήματα</a:t>
            </a:r>
            <a:endParaRPr lang="el-GR" dirty="0">
              <a:solidFill>
                <a:srgbClr val="00B050"/>
              </a:solidFill>
            </a:endParaRPr>
          </a:p>
        </p:txBody>
      </p:sp>
      <p:pic>
        <p:nvPicPr>
          <p:cNvPr id="4" name="Εικόνα 3">
            <a:extLst>
              <a:ext uri="{FF2B5EF4-FFF2-40B4-BE49-F238E27FC236}">
                <a16:creationId xmlns:a16="http://schemas.microsoft.com/office/drawing/2014/main" id="{47D79695-7AF0-1E16-B872-6C7C9ADD6D3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2252" y="1388761"/>
            <a:ext cx="4757537" cy="1743075"/>
          </a:xfrm>
          <a:prstGeom prst="rect">
            <a:avLst/>
          </a:prstGeom>
          <a:noFill/>
          <a:ln>
            <a:noFill/>
          </a:ln>
        </p:spPr>
      </p:pic>
      <p:sp>
        <p:nvSpPr>
          <p:cNvPr id="10" name="Θέση περιεχομένου 2">
            <a:extLst>
              <a:ext uri="{FF2B5EF4-FFF2-40B4-BE49-F238E27FC236}">
                <a16:creationId xmlns:a16="http://schemas.microsoft.com/office/drawing/2014/main" id="{C8D0A2FF-A3E3-51E4-283C-C79C124F15EF}"/>
              </a:ext>
            </a:extLst>
          </p:cNvPr>
          <p:cNvSpPr txBox="1">
            <a:spLocks/>
          </p:cNvSpPr>
          <p:nvPr/>
        </p:nvSpPr>
        <p:spPr>
          <a:xfrm>
            <a:off x="5113887" y="2408154"/>
            <a:ext cx="4007161" cy="1559249"/>
          </a:xfrm>
          <a:prstGeom prst="rect">
            <a:avLst/>
          </a:prstGeom>
        </p:spPr>
        <p:txBody>
          <a:bodyPr vert="horz" lIns="91440" tIns="45720" rIns="91440" bIns="45720" rtlCol="0">
            <a:normAutofit fontScale="4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2900" dirty="0"/>
              <a:t>Ο ποδοσφαιριστή της φωτογραφίας έδιωξε τη μπάλα από το σημείο Ο του γηπέδου. Η μπαλιά διέγραψε παραβολική τροχιά με μέγιστο ύψος 10μ και έφτασε  σε απόσταση 40μ.</a:t>
            </a:r>
          </a:p>
          <a:p>
            <a:pPr lvl="1"/>
            <a:r>
              <a:rPr lang="el-GR" sz="2500" dirty="0"/>
              <a:t>Ποια είναι η εξίσωση της παραβολής της κίνησης της μπάλας </a:t>
            </a:r>
            <a:r>
              <a:rPr lang="en-US" sz="2500" dirty="0"/>
              <a:t>y(x)</a:t>
            </a:r>
            <a:r>
              <a:rPr lang="el-GR" sz="2500" dirty="0"/>
              <a:t>, όπου </a:t>
            </a:r>
            <a:r>
              <a:rPr lang="en-US" sz="2500" dirty="0"/>
              <a:t>x </a:t>
            </a:r>
            <a:r>
              <a:rPr lang="el-GR" sz="2500" dirty="0"/>
              <a:t>η απόσταση της μπάλας από το σημείο Ο και </a:t>
            </a:r>
            <a:r>
              <a:rPr lang="en-US" sz="2500" dirty="0"/>
              <a:t>y</a:t>
            </a:r>
            <a:r>
              <a:rPr lang="el-GR" sz="2500" dirty="0"/>
              <a:t> το μέγιστο ύψος της μπάλας;</a:t>
            </a:r>
          </a:p>
          <a:p>
            <a:pPr marL="457200" lvl="1" indent="0">
              <a:buNone/>
            </a:pPr>
            <a:endParaRPr lang="el-GR" sz="2500" dirty="0"/>
          </a:p>
          <a:p>
            <a:endParaRPr lang="el-GR" dirty="0">
              <a:solidFill>
                <a:srgbClr val="00B050"/>
              </a:solidFill>
            </a:endParaRPr>
          </a:p>
        </p:txBody>
      </p:sp>
      <p:pic>
        <p:nvPicPr>
          <p:cNvPr id="11" name="Εικόνα 10">
            <a:extLst>
              <a:ext uri="{FF2B5EF4-FFF2-40B4-BE49-F238E27FC236}">
                <a16:creationId xmlns:a16="http://schemas.microsoft.com/office/drawing/2014/main" id="{C73FF79B-17A4-538C-9DA8-00B2C8087EA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62927" y="1045126"/>
            <a:ext cx="1524000" cy="1286063"/>
          </a:xfrm>
          <a:prstGeom prst="rect">
            <a:avLst/>
          </a:prstGeom>
          <a:noFill/>
          <a:ln>
            <a:noFill/>
          </a:ln>
        </p:spPr>
      </p:pic>
      <p:sp>
        <p:nvSpPr>
          <p:cNvPr id="5" name="Οβάλ 4">
            <a:extLst>
              <a:ext uri="{FF2B5EF4-FFF2-40B4-BE49-F238E27FC236}">
                <a16:creationId xmlns:a16="http://schemas.microsoft.com/office/drawing/2014/main" id="{0A776D4D-6B51-80C9-1446-750AD8662079}"/>
              </a:ext>
            </a:extLst>
          </p:cNvPr>
          <p:cNvSpPr/>
          <p:nvPr/>
        </p:nvSpPr>
        <p:spPr>
          <a:xfrm>
            <a:off x="3466840" y="1774813"/>
            <a:ext cx="1600200" cy="84068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b="1">
              <a:ln w="22225">
                <a:solidFill>
                  <a:schemeClr val="accent2"/>
                </a:solidFill>
                <a:prstDash val="solid"/>
              </a:ln>
              <a:solidFill>
                <a:srgbClr val="00B050"/>
              </a:solidFill>
            </a:endParaRPr>
          </a:p>
        </p:txBody>
      </p:sp>
      <p:sp>
        <p:nvSpPr>
          <p:cNvPr id="7" name="Οβάλ 6">
            <a:extLst>
              <a:ext uri="{FF2B5EF4-FFF2-40B4-BE49-F238E27FC236}">
                <a16:creationId xmlns:a16="http://schemas.microsoft.com/office/drawing/2014/main" id="{28D063E3-4102-594B-C9E7-3B3756364268}"/>
              </a:ext>
            </a:extLst>
          </p:cNvPr>
          <p:cNvSpPr/>
          <p:nvPr/>
        </p:nvSpPr>
        <p:spPr>
          <a:xfrm>
            <a:off x="258417" y="1813341"/>
            <a:ext cx="1600200" cy="84068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b="1" dirty="0">
              <a:ln w="22225">
                <a:solidFill>
                  <a:schemeClr val="accent2"/>
                </a:solidFill>
                <a:prstDash val="solid"/>
              </a:ln>
              <a:solidFill>
                <a:srgbClr val="FFC000"/>
              </a:solidFill>
              <a:highlight>
                <a:srgbClr val="FFFF00"/>
              </a:highlight>
            </a:endParaRPr>
          </a:p>
        </p:txBody>
      </p:sp>
      <p:pic>
        <p:nvPicPr>
          <p:cNvPr id="8" name="Θέση περιεχομένου 3">
            <a:extLst>
              <a:ext uri="{FF2B5EF4-FFF2-40B4-BE49-F238E27FC236}">
                <a16:creationId xmlns:a16="http://schemas.microsoft.com/office/drawing/2014/main" id="{4FD9F7FF-73C2-AB66-CF13-D68F53FB58D1}"/>
              </a:ext>
            </a:extLst>
          </p:cNvPr>
          <p:cNvPicPr>
            <a:picLocks noChangeAspect="1"/>
          </p:cNvPicPr>
          <p:nvPr/>
        </p:nvPicPr>
        <p:blipFill>
          <a:blip r:embed="rId4"/>
          <a:stretch>
            <a:fillRect/>
          </a:stretch>
        </p:blipFill>
        <p:spPr>
          <a:xfrm>
            <a:off x="5219594" y="3603756"/>
            <a:ext cx="3948301" cy="2766079"/>
          </a:xfrm>
          <a:prstGeom prst="rect">
            <a:avLst/>
          </a:prstGeom>
        </p:spPr>
      </p:pic>
      <p:pic>
        <p:nvPicPr>
          <p:cNvPr id="9" name="Εικόνα 8">
            <a:extLst>
              <a:ext uri="{FF2B5EF4-FFF2-40B4-BE49-F238E27FC236}">
                <a16:creationId xmlns:a16="http://schemas.microsoft.com/office/drawing/2014/main" id="{3CB28199-B481-81B4-266C-B5685318ACD1}"/>
              </a:ext>
            </a:extLst>
          </p:cNvPr>
          <p:cNvPicPr>
            <a:picLocks noChangeAspect="1"/>
          </p:cNvPicPr>
          <p:nvPr/>
        </p:nvPicPr>
        <p:blipFill>
          <a:blip r:embed="rId5"/>
          <a:stretch>
            <a:fillRect/>
          </a:stretch>
        </p:blipFill>
        <p:spPr>
          <a:xfrm>
            <a:off x="316005" y="3232771"/>
            <a:ext cx="3994338" cy="2986640"/>
          </a:xfrm>
          <a:prstGeom prst="rect">
            <a:avLst/>
          </a:prstGeom>
        </p:spPr>
      </p:pic>
      <p:sp>
        <p:nvSpPr>
          <p:cNvPr id="2" name="Ορθογώνιο 1"/>
          <p:cNvSpPr/>
          <p:nvPr/>
        </p:nvSpPr>
        <p:spPr>
          <a:xfrm>
            <a:off x="338259" y="896043"/>
            <a:ext cx="4082080" cy="338554"/>
          </a:xfrm>
          <a:prstGeom prst="rect">
            <a:avLst/>
          </a:prstGeom>
        </p:spPr>
        <p:txBody>
          <a:bodyPr wrap="none">
            <a:spAutoFit/>
          </a:bodyPr>
          <a:lstStyle/>
          <a:p>
            <a:pPr lvl="0" indent="0" algn="just">
              <a:buNone/>
            </a:pPr>
            <a:r>
              <a:rPr lang="el-GR" sz="1600" i="1" dirty="0">
                <a:latin typeface="Times New Roman" panose="02020603050405020304" pitchFamily="18" charset="0"/>
                <a:cs typeface="Times New Roman" panose="02020603050405020304" pitchFamily="18" charset="0"/>
              </a:rPr>
              <a:t>Πρόβλημα στο σχολικό βιβλίο της Γ΄ Γυμνασίου</a:t>
            </a:r>
          </a:p>
        </p:txBody>
      </p:sp>
    </p:spTree>
    <p:extLst>
      <p:ext uri="{BB962C8B-B14F-4D97-AF65-F5344CB8AC3E}">
        <p14:creationId xmlns:p14="http://schemas.microsoft.com/office/powerpoint/2010/main" val="184676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5" grpId="0" animBg="1"/>
      <p:bldP spid="7" grpId="0" animBg="1"/>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85443" y="228601"/>
            <a:ext cx="7844157" cy="990600"/>
          </a:xfrm>
        </p:spPr>
        <p:txBody>
          <a:bodyPr>
            <a:normAutofit fontScale="85000" lnSpcReduction="10000"/>
          </a:bodyPr>
          <a:lstStyle/>
          <a:p>
            <a:r>
              <a:rPr lang="el-GR" dirty="0">
                <a:solidFill>
                  <a:srgbClr val="7030A0"/>
                </a:solidFill>
              </a:rPr>
              <a:t>Αυθεντικό πρόβλημα</a:t>
            </a:r>
          </a:p>
          <a:p>
            <a:pPr lvl="1"/>
            <a:r>
              <a:rPr lang="el-GR" dirty="0">
                <a:solidFill>
                  <a:srgbClr val="7030A0"/>
                </a:solidFill>
              </a:rPr>
              <a:t>απαραίτητη η φωτογραφία για να λυθεί το πρόβλημα </a:t>
            </a:r>
          </a:p>
          <a:p>
            <a:pPr marL="457200" lvl="1" indent="0">
              <a:buNone/>
            </a:pPr>
            <a:endParaRPr lang="el-GR" dirty="0"/>
          </a:p>
          <a:p>
            <a:pPr marL="457200" lvl="1" indent="0">
              <a:buNone/>
            </a:pPr>
            <a:endParaRPr lang="el-GR" dirty="0"/>
          </a:p>
        </p:txBody>
      </p:sp>
      <p:pic>
        <p:nvPicPr>
          <p:cNvPr id="14" name="Εικόνα 13">
            <a:extLst>
              <a:ext uri="{FF2B5EF4-FFF2-40B4-BE49-F238E27FC236}">
                <a16:creationId xmlns:a16="http://schemas.microsoft.com/office/drawing/2014/main" id="{249F2043-DC66-74A6-CE85-A739F8B93A10}"/>
              </a:ext>
            </a:extLst>
          </p:cNvPr>
          <p:cNvPicPr>
            <a:picLocks noChangeAspect="1"/>
          </p:cNvPicPr>
          <p:nvPr/>
        </p:nvPicPr>
        <p:blipFill rotWithShape="1">
          <a:blip r:embed="rId2"/>
          <a:srcRect t="6712"/>
          <a:stretch/>
        </p:blipFill>
        <p:spPr>
          <a:xfrm>
            <a:off x="412985" y="3886200"/>
            <a:ext cx="3886200" cy="2541198"/>
          </a:xfrm>
          <a:prstGeom prst="rect">
            <a:avLst/>
          </a:prstGeom>
        </p:spPr>
      </p:pic>
      <p:pic>
        <p:nvPicPr>
          <p:cNvPr id="5" name="Εικόνα 4">
            <a:extLst>
              <a:ext uri="{FF2B5EF4-FFF2-40B4-BE49-F238E27FC236}">
                <a16:creationId xmlns:a16="http://schemas.microsoft.com/office/drawing/2014/main" id="{EE1D74B2-4E04-22C2-991A-827E04159D2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1" y="1219201"/>
            <a:ext cx="8763000" cy="2819399"/>
          </a:xfrm>
          <a:prstGeom prst="rect">
            <a:avLst/>
          </a:prstGeom>
          <a:noFill/>
          <a:ln>
            <a:noFill/>
          </a:ln>
        </p:spPr>
      </p:pic>
      <p:sp>
        <p:nvSpPr>
          <p:cNvPr id="6" name="Θέση περιεχομένου 2"/>
          <p:cNvSpPr txBox="1">
            <a:spLocks/>
          </p:cNvSpPr>
          <p:nvPr/>
        </p:nvSpPr>
        <p:spPr>
          <a:xfrm>
            <a:off x="5784774" y="5867400"/>
            <a:ext cx="3124200" cy="4571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2000" dirty="0"/>
              <a:t>Α. </a:t>
            </a:r>
            <a:r>
              <a:rPr lang="el-GR" sz="2000" dirty="0" err="1"/>
              <a:t>Βασίλας</a:t>
            </a:r>
            <a:r>
              <a:rPr lang="el-GR" sz="2000" dirty="0"/>
              <a:t>  &amp; Γ. </a:t>
            </a:r>
            <a:r>
              <a:rPr lang="el-GR" sz="2000" dirty="0" err="1"/>
              <a:t>Νούλη</a:t>
            </a:r>
            <a:r>
              <a:rPr lang="el-GR" sz="2000" dirty="0"/>
              <a:t> </a:t>
            </a:r>
          </a:p>
        </p:txBody>
      </p:sp>
    </p:spTree>
    <p:extLst>
      <p:ext uri="{BB962C8B-B14F-4D97-AF65-F5344CB8AC3E}">
        <p14:creationId xmlns:p14="http://schemas.microsoft.com/office/powerpoint/2010/main" val="374352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228600" y="2448951"/>
            <a:ext cx="3723506" cy="2492227"/>
          </a:xfrm>
        </p:spPr>
        <p:txBody>
          <a:bodyPr>
            <a:noAutofit/>
          </a:bodyPr>
          <a:lstStyle/>
          <a:p>
            <a:pPr lvl="0" indent="0" algn="just">
              <a:buNone/>
            </a:pPr>
            <a:r>
              <a:rPr lang="el-GR" sz="1200" i="1" dirty="0">
                <a:latin typeface="Times New Roman" panose="02020603050405020304" pitchFamily="18" charset="0"/>
                <a:cs typeface="Times New Roman" panose="02020603050405020304" pitchFamily="18" charset="0"/>
              </a:rPr>
              <a:t>Πρόβλημα στο σχολικό βιβλίο της Β΄ Λυκείου</a:t>
            </a:r>
          </a:p>
          <a:p>
            <a:pPr lvl="0" indent="0" algn="just">
              <a:buNone/>
            </a:pPr>
            <a:r>
              <a:rPr lang="el-GR" sz="1200" dirty="0">
                <a:latin typeface="Times New Roman" panose="02020603050405020304" pitchFamily="18" charset="0"/>
                <a:cs typeface="Times New Roman" panose="02020603050405020304" pitchFamily="18" charset="0"/>
              </a:rPr>
              <a:t>Σε ένα </a:t>
            </a:r>
            <a:r>
              <a:rPr lang="el-GR" sz="1200" dirty="0" err="1">
                <a:latin typeface="Times New Roman" panose="02020603050405020304" pitchFamily="18" charset="0"/>
                <a:cs typeface="Times New Roman" panose="02020603050405020304" pitchFamily="18" charset="0"/>
              </a:rPr>
              <a:t>λούνα-παρκ</a:t>
            </a:r>
            <a:r>
              <a:rPr lang="el-GR" sz="1200" dirty="0">
                <a:latin typeface="Times New Roman" panose="02020603050405020304" pitchFamily="18" charset="0"/>
                <a:cs typeface="Times New Roman" panose="02020603050405020304" pitchFamily="18" charset="0"/>
              </a:rPr>
              <a:t> ο περιστρεφόμενος τροχός έχει ακτίνα 4m, το κέντρο του απέχει από το έδαφος 10m και όταν αρχίζει να κινείται εκτελεί μια πλήρη περιστροφή σε 8 δευτερόλεπτα με σταθερή ταχύτητα. Να βρείτε το ύψος του βαγονιού Α από το έδαφος ύστερα από χρόνο 1sec, 2sec, 5sec και γενικότερα ύστερα από χρόνο t </a:t>
            </a:r>
            <a:r>
              <a:rPr lang="el-GR" sz="1200" dirty="0" err="1">
                <a:latin typeface="Times New Roman" panose="02020603050405020304" pitchFamily="18" charset="0"/>
                <a:cs typeface="Times New Roman" panose="02020603050405020304" pitchFamily="18" charset="0"/>
              </a:rPr>
              <a:t>sec</a:t>
            </a:r>
            <a:r>
              <a:rPr lang="el-GR" sz="1200" dirty="0">
                <a:latin typeface="Times New Roman" panose="02020603050405020304" pitchFamily="18" charset="0"/>
                <a:cs typeface="Times New Roman" panose="02020603050405020304" pitchFamily="18" charset="0"/>
              </a:rPr>
              <a:t>. Να λύσετε το ίδιο πρόβλημα για το </a:t>
            </a:r>
            <a:r>
              <a:rPr lang="el-GR" sz="1400" dirty="0">
                <a:latin typeface="Times New Roman" panose="02020603050405020304" pitchFamily="18" charset="0"/>
                <a:cs typeface="Times New Roman" panose="02020603050405020304" pitchFamily="18" charset="0"/>
              </a:rPr>
              <a:t>βαγόνι Β.</a:t>
            </a:r>
          </a:p>
          <a:p>
            <a:pPr marL="685800" algn="just"/>
            <a:endParaRPr lang="el-GR" sz="2200" dirty="0">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036" y="4766162"/>
            <a:ext cx="1720037" cy="17327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Θέση περιεχομένου 2">
            <a:extLst>
              <a:ext uri="{FF2B5EF4-FFF2-40B4-BE49-F238E27FC236}">
                <a16:creationId xmlns:a16="http://schemas.microsoft.com/office/drawing/2014/main" id="{38A501D8-A5CA-3243-0E94-EBB746242AD4}"/>
              </a:ext>
            </a:extLst>
          </p:cNvPr>
          <p:cNvSpPr txBox="1">
            <a:spLocks/>
          </p:cNvSpPr>
          <p:nvPr/>
        </p:nvSpPr>
        <p:spPr>
          <a:xfrm rot="19129974">
            <a:off x="916831" y="3775405"/>
            <a:ext cx="2531940" cy="84470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a:solidFill>
                  <a:srgbClr val="00B050"/>
                </a:solidFill>
              </a:rPr>
              <a:t>Ρεαλιστικό</a:t>
            </a:r>
            <a:endParaRPr lang="el-GR" dirty="0"/>
          </a:p>
        </p:txBody>
      </p:sp>
      <p:sp>
        <p:nvSpPr>
          <p:cNvPr id="16" name="TextBox 15">
            <a:extLst>
              <a:ext uri="{FF2B5EF4-FFF2-40B4-BE49-F238E27FC236}">
                <a16:creationId xmlns:a16="http://schemas.microsoft.com/office/drawing/2014/main" id="{578577B7-6204-7F5C-298A-6A55B2CD29D9}"/>
              </a:ext>
            </a:extLst>
          </p:cNvPr>
          <p:cNvSpPr txBox="1"/>
          <p:nvPr/>
        </p:nvSpPr>
        <p:spPr>
          <a:xfrm>
            <a:off x="4009600" y="146772"/>
            <a:ext cx="5062330" cy="2375009"/>
          </a:xfrm>
          <a:prstGeom prst="rect">
            <a:avLst/>
          </a:prstGeom>
          <a:noFill/>
        </p:spPr>
        <p:txBody>
          <a:bodyPr wrap="square">
            <a:spAutoFit/>
          </a:bodyPr>
          <a:lstStyle/>
          <a:p>
            <a:pPr marL="0" indent="0" algn="ctr">
              <a:spcAft>
                <a:spcPts val="1000"/>
              </a:spcAft>
              <a:buNone/>
            </a:pPr>
            <a:r>
              <a:rPr lang="el-GR" sz="2000" b="1" dirty="0">
                <a:effectLst/>
                <a:latin typeface="Times New Roman" panose="02020603050405020304" pitchFamily="18" charset="0"/>
                <a:ea typeface="Calibri"/>
                <a:cs typeface="Times New Roman" panose="02020603050405020304" pitchFamily="18" charset="0"/>
              </a:rPr>
              <a:t>«</a:t>
            </a:r>
            <a:r>
              <a:rPr lang="en-US" sz="1200" b="1" dirty="0" err="1">
                <a:effectLst/>
                <a:latin typeface="Times New Roman" panose="02020603050405020304" pitchFamily="18" charset="0"/>
                <a:ea typeface="Calibri"/>
                <a:cs typeface="Times New Roman" panose="02020603050405020304" pitchFamily="18" charset="0"/>
              </a:rPr>
              <a:t>Rie</a:t>
            </a:r>
            <a:r>
              <a:rPr lang="en-US" sz="1200" b="1" dirty="0" err="1">
                <a:latin typeface="Times New Roman" panose="02020603050405020304" pitchFamily="18" charset="0"/>
                <a:ea typeface="Calibri"/>
                <a:cs typeface="Times New Roman" panose="02020603050405020304" pitchFamily="18" charset="0"/>
              </a:rPr>
              <a:t>s</a:t>
            </a:r>
            <a:r>
              <a:rPr lang="en-US" sz="1200" b="1" dirty="0" err="1">
                <a:effectLst/>
                <a:latin typeface="Times New Roman" panose="02020603050405020304" pitchFamily="18" charset="0"/>
                <a:ea typeface="Calibri"/>
                <a:cs typeface="Times New Roman" panose="02020603050405020304" pitchFamily="18" charset="0"/>
              </a:rPr>
              <a:t>enrad</a:t>
            </a:r>
            <a:r>
              <a:rPr lang="el-GR" sz="1200" b="1" dirty="0">
                <a:effectLst/>
                <a:latin typeface="Times New Roman" panose="02020603050405020304" pitchFamily="18" charset="0"/>
                <a:ea typeface="Calibri"/>
                <a:cs typeface="Times New Roman" panose="02020603050405020304" pitchFamily="18" charset="0"/>
              </a:rPr>
              <a:t>, ο τροχός του </a:t>
            </a:r>
            <a:r>
              <a:rPr lang="el-GR" sz="1200" b="1" dirty="0" err="1">
                <a:effectLst/>
                <a:latin typeface="Times New Roman" panose="02020603050405020304" pitchFamily="18" charset="0"/>
                <a:ea typeface="Calibri"/>
                <a:cs typeface="Times New Roman" panose="02020603050405020304" pitchFamily="18" charset="0"/>
              </a:rPr>
              <a:t>Λούνα</a:t>
            </a:r>
            <a:r>
              <a:rPr lang="el-GR" sz="1200" b="1" dirty="0">
                <a:effectLst/>
                <a:latin typeface="Times New Roman" panose="02020603050405020304" pitchFamily="18" charset="0"/>
                <a:ea typeface="Calibri"/>
                <a:cs typeface="Times New Roman" panose="02020603050405020304" pitchFamily="18" charset="0"/>
              </a:rPr>
              <a:t> Παρκ της Βιέννης »</a:t>
            </a:r>
            <a:endParaRPr lang="el-GR" sz="1200" b="1" dirty="0">
              <a:latin typeface="Times New Roman" panose="02020603050405020304" pitchFamily="18" charset="0"/>
              <a:ea typeface="Calibri"/>
              <a:cs typeface="Times New Roman" panose="02020603050405020304" pitchFamily="18" charset="0"/>
            </a:endParaRPr>
          </a:p>
          <a:p>
            <a:pPr marL="85725" indent="257175" algn="just">
              <a:spcAft>
                <a:spcPts val="0"/>
              </a:spcAft>
              <a:buNone/>
            </a:pPr>
            <a:r>
              <a:rPr lang="el-GR" sz="1200" i="1" dirty="0">
                <a:effectLst/>
                <a:latin typeface="Times New Roman" panose="02020603050405020304" pitchFamily="18" charset="0"/>
                <a:ea typeface="Calibri"/>
                <a:cs typeface="Times New Roman" panose="02020603050405020304" pitchFamily="18" charset="0"/>
              </a:rPr>
              <a:t>Το </a:t>
            </a:r>
            <a:r>
              <a:rPr lang="el-GR" sz="1200" i="1" dirty="0" err="1">
                <a:effectLst/>
                <a:latin typeface="Times New Roman" panose="02020603050405020304" pitchFamily="18" charset="0"/>
                <a:ea typeface="Calibri"/>
                <a:cs typeface="Times New Roman" panose="02020603050405020304" pitchFamily="18" charset="0"/>
              </a:rPr>
              <a:t>Πράτερ</a:t>
            </a:r>
            <a:r>
              <a:rPr lang="el-GR" sz="1200" i="1" dirty="0">
                <a:effectLst/>
                <a:latin typeface="Times New Roman" panose="02020603050405020304" pitchFamily="18" charset="0"/>
                <a:ea typeface="Calibri"/>
                <a:cs typeface="Times New Roman" panose="02020603050405020304" pitchFamily="18" charset="0"/>
              </a:rPr>
              <a:t> (</a:t>
            </a:r>
            <a:r>
              <a:rPr lang="en-US" sz="1200" i="1" dirty="0">
                <a:effectLst/>
                <a:latin typeface="Times New Roman" panose="02020603050405020304" pitchFamily="18" charset="0"/>
                <a:ea typeface="Calibri"/>
                <a:cs typeface="Times New Roman" panose="02020603050405020304" pitchFamily="18" charset="0"/>
              </a:rPr>
              <a:t>Prater</a:t>
            </a:r>
            <a:r>
              <a:rPr lang="el-GR" sz="1200" i="1" dirty="0">
                <a:effectLst/>
                <a:latin typeface="Times New Roman" panose="02020603050405020304" pitchFamily="18" charset="0"/>
                <a:ea typeface="Calibri"/>
                <a:cs typeface="Times New Roman" panose="02020603050405020304" pitchFamily="18" charset="0"/>
              </a:rPr>
              <a:t>) είναι ένα μεγάλο δημόσιο πάρκο […] της πόλης της Βιέννης. Σε μια γωνία του πάρκου βρίσκεται ένα </a:t>
            </a:r>
            <a:r>
              <a:rPr lang="el-GR" sz="1200" i="1" dirty="0" err="1">
                <a:effectLst/>
                <a:latin typeface="Times New Roman" panose="02020603050405020304" pitchFamily="18" charset="0"/>
                <a:ea typeface="Calibri"/>
                <a:cs typeface="Times New Roman" panose="02020603050405020304" pitchFamily="18" charset="0"/>
              </a:rPr>
              <a:t>λούνα</a:t>
            </a:r>
            <a:r>
              <a:rPr lang="el-GR" sz="1200" i="1" dirty="0">
                <a:effectLst/>
                <a:latin typeface="Times New Roman" panose="02020603050405020304" pitchFamily="18" charset="0"/>
                <a:ea typeface="Calibri"/>
                <a:cs typeface="Times New Roman" panose="02020603050405020304" pitchFamily="18" charset="0"/>
              </a:rPr>
              <a:t> Παρκ […]), στην είσοδο του οποίου θα βρείτε το Ρίζενραντ (Riesenrad), μια τεράστια ρόδα που είναι μια από της παλιότερες του κόσμου (1897). Ο γιγάντιος τροχός περιστρέφεται αργά και δίνει τη δυνατότητα στους επισκέπτες να δουν όλη τη Βιέννη από ψηλά,.</a:t>
            </a:r>
            <a:r>
              <a:rPr lang="el-GR" sz="1200" dirty="0">
                <a:effectLst/>
                <a:latin typeface="Times New Roman" panose="02020603050405020304" pitchFamily="18" charset="0"/>
                <a:ea typeface="Calibri"/>
                <a:cs typeface="Times New Roman" panose="02020603050405020304" pitchFamily="18" charset="0"/>
              </a:rPr>
              <a:t>. </a:t>
            </a:r>
            <a:endParaRPr lang="el-GR" sz="1200" dirty="0">
              <a:latin typeface="Times New Roman" panose="02020603050405020304" pitchFamily="18" charset="0"/>
              <a:ea typeface="Calibri"/>
              <a:cs typeface="Times New Roman" panose="02020603050405020304" pitchFamily="18" charset="0"/>
            </a:endParaRPr>
          </a:p>
          <a:p>
            <a:pPr marL="85725" indent="276225">
              <a:buNone/>
            </a:pPr>
            <a:r>
              <a:rPr lang="el-GR" sz="1200" b="1" dirty="0">
                <a:effectLst/>
                <a:latin typeface="Times New Roman" panose="02020603050405020304" pitchFamily="18" charset="0"/>
                <a:ea typeface="Calibri"/>
                <a:cs typeface="Times New Roman" panose="02020603050405020304" pitchFamily="18" charset="0"/>
              </a:rPr>
              <a:t>Παρατηρώντας τις φωτογραφίες και αφού παρακολουθήσετε το βίντεο </a:t>
            </a:r>
            <a:r>
              <a:rPr lang="el-GR" sz="1200" dirty="0">
                <a:effectLst/>
                <a:latin typeface="Times New Roman" panose="02020603050405020304" pitchFamily="18" charset="0"/>
                <a:ea typeface="Calibri"/>
                <a:cs typeface="Times New Roman" panose="02020603050405020304" pitchFamily="18" charset="0"/>
              </a:rPr>
              <a:t>(δίνεται βίντεο της κίνησής του) </a:t>
            </a:r>
            <a:r>
              <a:rPr lang="el-GR" sz="1200" b="1" dirty="0">
                <a:effectLst/>
                <a:latin typeface="Times New Roman" panose="02020603050405020304" pitchFamily="18" charset="0"/>
                <a:ea typeface="Calibri"/>
                <a:cs typeface="Times New Roman" panose="02020603050405020304" pitchFamily="18" charset="0"/>
              </a:rPr>
              <a:t>να περιγράψετε όσο πιο αναλυτικά μπορείτε τον περιστρεφόμενο τροχό </a:t>
            </a:r>
            <a:r>
              <a:rPr lang="en-US" sz="1200" b="1" dirty="0" err="1">
                <a:effectLst/>
                <a:latin typeface="Times New Roman" panose="02020603050405020304" pitchFamily="18" charset="0"/>
                <a:ea typeface="Calibri"/>
                <a:cs typeface="Times New Roman" panose="02020603050405020304" pitchFamily="18" charset="0"/>
              </a:rPr>
              <a:t>Riesenrad</a:t>
            </a:r>
            <a:r>
              <a:rPr lang="el-GR" sz="1200" b="1" dirty="0">
                <a:effectLst/>
                <a:latin typeface="Times New Roman" panose="02020603050405020304" pitchFamily="18" charset="0"/>
                <a:ea typeface="Calibri"/>
                <a:cs typeface="Times New Roman" panose="02020603050405020304" pitchFamily="18" charset="0"/>
              </a:rPr>
              <a:t> σε κάποιον φίλο σας που πρόκειται να επισκεφτεί τη Βιέννη.</a:t>
            </a:r>
            <a:endParaRPr lang="el-GR" sz="1200" b="1" dirty="0">
              <a:latin typeface="Times New Roman" panose="02020603050405020304" pitchFamily="18" charset="0"/>
              <a:cs typeface="Times New Roman" panose="02020603050405020304" pitchFamily="18" charset="0"/>
            </a:endParaRPr>
          </a:p>
        </p:txBody>
      </p:sp>
      <p:grpSp>
        <p:nvGrpSpPr>
          <p:cNvPr id="22" name="Ομάδα 21">
            <a:extLst>
              <a:ext uri="{FF2B5EF4-FFF2-40B4-BE49-F238E27FC236}">
                <a16:creationId xmlns:a16="http://schemas.microsoft.com/office/drawing/2014/main" id="{6AC08088-EB70-5F09-96CC-48B88154F975}"/>
              </a:ext>
            </a:extLst>
          </p:cNvPr>
          <p:cNvGrpSpPr/>
          <p:nvPr/>
        </p:nvGrpSpPr>
        <p:grpSpPr>
          <a:xfrm>
            <a:off x="4623749" y="2694396"/>
            <a:ext cx="3698048" cy="1243387"/>
            <a:chOff x="0" y="0"/>
            <a:chExt cx="6515100" cy="1476375"/>
          </a:xfrm>
        </p:grpSpPr>
        <p:pic>
          <p:nvPicPr>
            <p:cNvPr id="23" name="Εικόνα 22">
              <a:extLst>
                <a:ext uri="{FF2B5EF4-FFF2-40B4-BE49-F238E27FC236}">
                  <a16:creationId xmlns:a16="http://schemas.microsoft.com/office/drawing/2014/main" id="{0A6277AA-ED4A-2A7D-3F5F-9117C945693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755"/>
            <a:stretch/>
          </p:blipFill>
          <p:spPr bwMode="auto">
            <a:xfrm>
              <a:off x="1647825" y="0"/>
              <a:ext cx="2257425" cy="1457325"/>
            </a:xfrm>
            <a:prstGeom prst="rect">
              <a:avLst/>
            </a:prstGeom>
            <a:noFill/>
            <a:ln>
              <a:noFill/>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pic>
          <p:nvPicPr>
            <p:cNvPr id="24" name="Εικόνα 23">
              <a:extLst>
                <a:ext uri="{FF2B5EF4-FFF2-40B4-BE49-F238E27FC236}">
                  <a16:creationId xmlns:a16="http://schemas.microsoft.com/office/drawing/2014/main" id="{3B8F3D5E-1A67-7EEF-2DE8-A5DF5298A3B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581150" cy="1466850"/>
            </a:xfrm>
            <a:prstGeom prst="rect">
              <a:avLst/>
            </a:prstGeom>
            <a:noFill/>
            <a:effectLst>
              <a:outerShdw blurRad="50800" dist="38100" dir="2700000" algn="tl" rotWithShape="0">
                <a:prstClr val="black">
                  <a:alpha val="40000"/>
                </a:prstClr>
              </a:outerShdw>
            </a:effectLst>
          </p:spPr>
        </p:pic>
        <p:pic>
          <p:nvPicPr>
            <p:cNvPr id="25" name="Εικόνα 24">
              <a:extLst>
                <a:ext uri="{FF2B5EF4-FFF2-40B4-BE49-F238E27FC236}">
                  <a16:creationId xmlns:a16="http://schemas.microsoft.com/office/drawing/2014/main" id="{E79223F2-0651-EA93-A127-323DC58748D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306"/>
            <a:stretch/>
          </p:blipFill>
          <p:spPr bwMode="auto">
            <a:xfrm rot="16200000">
              <a:off x="4524375" y="-514350"/>
              <a:ext cx="1457325" cy="2524125"/>
            </a:xfrm>
            <a:prstGeom prst="rect">
              <a:avLst/>
            </a:prstGeom>
            <a:noFill/>
            <a:ln>
              <a:noFill/>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grpSp>
      <p:sp>
        <p:nvSpPr>
          <p:cNvPr id="27" name="TextBox 26">
            <a:extLst>
              <a:ext uri="{FF2B5EF4-FFF2-40B4-BE49-F238E27FC236}">
                <a16:creationId xmlns:a16="http://schemas.microsoft.com/office/drawing/2014/main" id="{84800A66-CD88-6C38-2FEC-6409E81F459D}"/>
              </a:ext>
            </a:extLst>
          </p:cNvPr>
          <p:cNvSpPr txBox="1"/>
          <p:nvPr/>
        </p:nvSpPr>
        <p:spPr>
          <a:xfrm>
            <a:off x="4499930" y="4442996"/>
            <a:ext cx="4572000" cy="646331"/>
          </a:xfrm>
          <a:prstGeom prst="rect">
            <a:avLst/>
          </a:prstGeom>
          <a:noFill/>
        </p:spPr>
        <p:txBody>
          <a:bodyPr wrap="square">
            <a:spAutoFit/>
          </a:bodyPr>
          <a:lstStyle/>
          <a:p>
            <a:r>
              <a:rPr lang="en-US" dirty="0">
                <a:hlinkClick r:id="rId6"/>
              </a:rPr>
              <a:t>https://drive.google.com/file/d/1EbbexhXqMB1olepJgJto-MKVSd0iKB6G/view</a:t>
            </a:r>
            <a:endParaRPr lang="el-GR" dirty="0"/>
          </a:p>
        </p:txBody>
      </p:sp>
      <p:grpSp>
        <p:nvGrpSpPr>
          <p:cNvPr id="28" name="Ομάδα 27">
            <a:extLst>
              <a:ext uri="{FF2B5EF4-FFF2-40B4-BE49-F238E27FC236}">
                <a16:creationId xmlns:a16="http://schemas.microsoft.com/office/drawing/2014/main" id="{5513FAEC-70A5-9C69-5598-1C5149AA8D6E}"/>
              </a:ext>
            </a:extLst>
          </p:cNvPr>
          <p:cNvGrpSpPr/>
          <p:nvPr/>
        </p:nvGrpSpPr>
        <p:grpSpPr>
          <a:xfrm>
            <a:off x="4613317" y="5216586"/>
            <a:ext cx="3854896" cy="1252736"/>
            <a:chOff x="0" y="0"/>
            <a:chExt cx="7019925" cy="1276350"/>
          </a:xfrm>
        </p:grpSpPr>
        <p:pic>
          <p:nvPicPr>
            <p:cNvPr id="29" name="Εικόνα 28" descr="C:\Users\Fotis\Desktop\στιγμηότυπο2.png">
              <a:extLst>
                <a:ext uri="{FF2B5EF4-FFF2-40B4-BE49-F238E27FC236}">
                  <a16:creationId xmlns:a16="http://schemas.microsoft.com/office/drawing/2014/main" id="{B9C339DA-FCB7-A814-E760-3AEF68B6B564}"/>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2654" r="13018"/>
            <a:stretch/>
          </p:blipFill>
          <p:spPr bwMode="auto">
            <a:xfrm>
              <a:off x="1771650" y="0"/>
              <a:ext cx="1685925" cy="1276350"/>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30" name="Εικόνα 29" descr="C:\Users\Fotis\Desktop\Χωρίς τίτλο7.png">
              <a:extLst>
                <a:ext uri="{FF2B5EF4-FFF2-40B4-BE49-F238E27FC236}">
                  <a16:creationId xmlns:a16="http://schemas.microsoft.com/office/drawing/2014/main" id="{44D94F7A-2623-30FD-0C24-937419614F7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2835" r="12659"/>
            <a:stretch/>
          </p:blipFill>
          <p:spPr bwMode="auto">
            <a:xfrm>
              <a:off x="0" y="0"/>
              <a:ext cx="1676400" cy="1266825"/>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31" name="Εικόνα 30" descr="C:\Users\Fotis\Desktop\Χωρίς τίτλο6.png">
              <a:extLst>
                <a:ext uri="{FF2B5EF4-FFF2-40B4-BE49-F238E27FC236}">
                  <a16:creationId xmlns:a16="http://schemas.microsoft.com/office/drawing/2014/main" id="{C7B7E07E-AB61-14FF-AFAA-E99E434B3BC3}"/>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2655" r="12840"/>
            <a:stretch/>
          </p:blipFill>
          <p:spPr bwMode="auto">
            <a:xfrm>
              <a:off x="5324475" y="0"/>
              <a:ext cx="1695450" cy="1276350"/>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32" name="Εικόνα 31" descr="C:\Users\Fotis\Desktop\Χωρίς τίτλο5.png">
              <a:extLst>
                <a:ext uri="{FF2B5EF4-FFF2-40B4-BE49-F238E27FC236}">
                  <a16:creationId xmlns:a16="http://schemas.microsoft.com/office/drawing/2014/main" id="{B4C62D25-44C2-8336-0D5E-3E2F26A024E2}"/>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2655" r="12478"/>
            <a:stretch/>
          </p:blipFill>
          <p:spPr bwMode="auto">
            <a:xfrm>
              <a:off x="3552825" y="0"/>
              <a:ext cx="1695450" cy="1276350"/>
            </a:xfrm>
            <a:prstGeom prst="rect">
              <a:avLst/>
            </a:prstGeom>
            <a:noFill/>
            <a:ln w="12700">
              <a:solidFill>
                <a:sysClr val="windowText" lastClr="000000"/>
              </a:solidFill>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grpSp>
      <p:sp>
        <p:nvSpPr>
          <p:cNvPr id="33" name="Θέση περιεχομένου 2">
            <a:extLst>
              <a:ext uri="{FF2B5EF4-FFF2-40B4-BE49-F238E27FC236}">
                <a16:creationId xmlns:a16="http://schemas.microsoft.com/office/drawing/2014/main" id="{E9CA1FFF-089F-6F1B-A437-3C3927F40D2E}"/>
              </a:ext>
            </a:extLst>
          </p:cNvPr>
          <p:cNvSpPr txBox="1">
            <a:spLocks/>
          </p:cNvSpPr>
          <p:nvPr/>
        </p:nvSpPr>
        <p:spPr>
          <a:xfrm rot="19284786">
            <a:off x="3479962" y="811942"/>
            <a:ext cx="3185052" cy="957885"/>
          </a:xfrm>
          <a:prstGeom prst="rect">
            <a:avLst/>
          </a:prstGeom>
        </p:spPr>
        <p:txBody>
          <a:bodyPr vert="horz" lIns="91440" tIns="45720" rIns="91440" bIns="45720" rtlCol="0">
            <a:normAutofit fontScale="5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a:t> </a:t>
            </a:r>
            <a:r>
              <a:rPr lang="el-GR" sz="4400" b="1" dirty="0">
                <a:solidFill>
                  <a:srgbClr val="7030A0"/>
                </a:solidFill>
              </a:rPr>
              <a:t>Αυθεντικό ανοικτό</a:t>
            </a:r>
            <a:r>
              <a:rPr lang="el-GR" sz="4400" dirty="0">
                <a:solidFill>
                  <a:srgbClr val="7030A0"/>
                </a:solidFill>
              </a:rPr>
              <a:t> πρόβλημα</a:t>
            </a:r>
          </a:p>
        </p:txBody>
      </p:sp>
      <p:pic>
        <p:nvPicPr>
          <p:cNvPr id="4" name="Θέση περιεχομένου 3">
            <a:extLst>
              <a:ext uri="{FF2B5EF4-FFF2-40B4-BE49-F238E27FC236}">
                <a16:creationId xmlns:a16="http://schemas.microsoft.com/office/drawing/2014/main" id="{9D4CBBD6-33B1-4905-A90F-F9BFE1F68421}"/>
              </a:ext>
            </a:extLst>
          </p:cNvPr>
          <p:cNvPicPr>
            <a:picLocks noChangeAspect="1"/>
          </p:cNvPicPr>
          <p:nvPr/>
        </p:nvPicPr>
        <p:blipFill>
          <a:blip r:embed="rId11"/>
          <a:stretch>
            <a:fillRect/>
          </a:stretch>
        </p:blipFill>
        <p:spPr>
          <a:xfrm>
            <a:off x="420809" y="229377"/>
            <a:ext cx="2899552" cy="2209800"/>
          </a:xfrm>
          <a:prstGeom prst="rect">
            <a:avLst/>
          </a:prstGeom>
        </p:spPr>
      </p:pic>
    </p:spTree>
    <p:extLst>
      <p:ext uri="{BB962C8B-B14F-4D97-AF65-F5344CB8AC3E}">
        <p14:creationId xmlns:p14="http://schemas.microsoft.com/office/powerpoint/2010/main" val="1683299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4" grpId="0"/>
      <p:bldP spid="16" grpId="0"/>
      <p:bldP spid="27" grpId="0"/>
      <p:bldP spid="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a:extLst>
              <a:ext uri="{FF2B5EF4-FFF2-40B4-BE49-F238E27FC236}">
                <a16:creationId xmlns:a16="http://schemas.microsoft.com/office/drawing/2014/main" id="{F1ACA8C6-1151-8598-8C1E-1E4228BD361B}"/>
              </a:ext>
            </a:extLst>
          </p:cNvPr>
          <p:cNvPicPr>
            <a:picLocks noGrp="1" noChangeAspect="1"/>
          </p:cNvPicPr>
          <p:nvPr>
            <p:ph idx="1"/>
          </p:nvPr>
        </p:nvPicPr>
        <p:blipFill>
          <a:blip r:embed="rId2"/>
          <a:stretch>
            <a:fillRect/>
          </a:stretch>
        </p:blipFill>
        <p:spPr>
          <a:xfrm>
            <a:off x="158453" y="1478536"/>
            <a:ext cx="3270547" cy="2561352"/>
          </a:xfrm>
        </p:spPr>
      </p:pic>
      <p:sp>
        <p:nvSpPr>
          <p:cNvPr id="7" name="Θέση περιεχομένου 2">
            <a:extLst>
              <a:ext uri="{FF2B5EF4-FFF2-40B4-BE49-F238E27FC236}">
                <a16:creationId xmlns:a16="http://schemas.microsoft.com/office/drawing/2014/main" id="{C40F2A14-5697-470C-B0B7-2E0539BFDD2C}"/>
              </a:ext>
            </a:extLst>
          </p:cNvPr>
          <p:cNvSpPr>
            <a:spLocks noGrp="1"/>
          </p:cNvSpPr>
          <p:nvPr>
            <p:ph type="title"/>
          </p:nvPr>
        </p:nvSpPr>
        <p:spPr>
          <a:xfrm>
            <a:off x="0" y="146184"/>
            <a:ext cx="4356253" cy="1143000"/>
          </a:xfrm>
        </p:spPr>
        <p:txBody>
          <a:bodyPr>
            <a:normAutofit/>
          </a:bodyPr>
          <a:lstStyle/>
          <a:p>
            <a:pPr>
              <a:lnSpc>
                <a:spcPct val="80000"/>
              </a:lnSpc>
            </a:pPr>
            <a:r>
              <a:rPr lang="el-GR" sz="2200" dirty="0">
                <a:solidFill>
                  <a:srgbClr val="00B050"/>
                </a:solidFill>
              </a:rPr>
              <a:t>Ρεαλιστικό</a:t>
            </a:r>
            <a:br>
              <a:rPr lang="el-GR" sz="2200" dirty="0">
                <a:solidFill>
                  <a:srgbClr val="00B050"/>
                </a:solidFill>
              </a:rPr>
            </a:br>
            <a:r>
              <a:rPr lang="el-GR" sz="2200" i="1" dirty="0">
                <a:solidFill>
                  <a:srgbClr val="00B050"/>
                </a:solidFill>
              </a:rPr>
              <a:t>(δίνεται το πραγματικό μοντέλο</a:t>
            </a:r>
            <a:r>
              <a:rPr lang="el-GR" sz="2200" dirty="0">
                <a:solidFill>
                  <a:srgbClr val="00B050"/>
                </a:solidFill>
              </a:rPr>
              <a:t>) </a:t>
            </a:r>
          </a:p>
        </p:txBody>
      </p:sp>
      <p:sp>
        <p:nvSpPr>
          <p:cNvPr id="4" name="Θέση περιεχομένου 2">
            <a:extLst>
              <a:ext uri="{FF2B5EF4-FFF2-40B4-BE49-F238E27FC236}">
                <a16:creationId xmlns:a16="http://schemas.microsoft.com/office/drawing/2014/main" id="{17933FFA-B514-359A-BE32-CD64055F48A1}"/>
              </a:ext>
            </a:extLst>
          </p:cNvPr>
          <p:cNvSpPr txBox="1">
            <a:spLocks/>
          </p:cNvSpPr>
          <p:nvPr/>
        </p:nvSpPr>
        <p:spPr>
          <a:xfrm>
            <a:off x="4447665" y="1269761"/>
            <a:ext cx="2398004" cy="145969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pPr>
            <a:r>
              <a:rPr lang="el-GR" sz="2000" dirty="0"/>
              <a:t>Με τη χρήση του γωνιόμετρου να υπολογίσετε το ύψος της αίθουσας της τάξης μας.</a:t>
            </a:r>
          </a:p>
          <a:p>
            <a:endParaRPr lang="el-GR" sz="2400" dirty="0"/>
          </a:p>
        </p:txBody>
      </p:sp>
      <p:pic>
        <p:nvPicPr>
          <p:cNvPr id="6" name="Εικόνα 5">
            <a:extLst>
              <a:ext uri="{FF2B5EF4-FFF2-40B4-BE49-F238E27FC236}">
                <a16:creationId xmlns:a16="http://schemas.microsoft.com/office/drawing/2014/main" id="{39C61BF3-A407-C479-621A-74F6CCB7EAF8}"/>
              </a:ext>
            </a:extLst>
          </p:cNvPr>
          <p:cNvPicPr>
            <a:picLocks noChangeAspect="1"/>
          </p:cNvPicPr>
          <p:nvPr/>
        </p:nvPicPr>
        <p:blipFill rotWithShape="1">
          <a:blip r:embed="rId3"/>
          <a:srcRect t="6712"/>
          <a:stretch/>
        </p:blipFill>
        <p:spPr>
          <a:xfrm>
            <a:off x="6754258" y="1448226"/>
            <a:ext cx="2270484" cy="2535187"/>
          </a:xfrm>
          <a:prstGeom prst="rect">
            <a:avLst/>
          </a:prstGeom>
        </p:spPr>
      </p:pic>
      <p:pic>
        <p:nvPicPr>
          <p:cNvPr id="9" name="Εικόνα 8"/>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24400" y="2930103"/>
            <a:ext cx="1844534" cy="1214964"/>
          </a:xfrm>
          <a:prstGeom prst="rect">
            <a:avLst/>
          </a:prstGeom>
          <a:noFill/>
          <a:ln>
            <a:noFill/>
          </a:ln>
        </p:spPr>
      </p:pic>
      <p:pic>
        <p:nvPicPr>
          <p:cNvPr id="3" name="Εικόνα 2"/>
          <p:cNvPicPr>
            <a:picLocks noChangeAspect="1"/>
          </p:cNvPicPr>
          <p:nvPr/>
        </p:nvPicPr>
        <p:blipFill>
          <a:blip r:embed="rId5"/>
          <a:stretch>
            <a:fillRect/>
          </a:stretch>
        </p:blipFill>
        <p:spPr>
          <a:xfrm>
            <a:off x="4823550" y="4345711"/>
            <a:ext cx="3861415" cy="2195489"/>
          </a:xfrm>
          <a:prstGeom prst="rect">
            <a:avLst/>
          </a:prstGeom>
        </p:spPr>
      </p:pic>
      <p:sp>
        <p:nvSpPr>
          <p:cNvPr id="10" name="Θέση περιεχομένου 2">
            <a:extLst>
              <a:ext uri="{FF2B5EF4-FFF2-40B4-BE49-F238E27FC236}">
                <a16:creationId xmlns:a16="http://schemas.microsoft.com/office/drawing/2014/main" id="{C40F2A14-5697-470C-B0B7-2E0539BFDD2C}"/>
              </a:ext>
            </a:extLst>
          </p:cNvPr>
          <p:cNvSpPr txBox="1">
            <a:spLocks/>
          </p:cNvSpPr>
          <p:nvPr/>
        </p:nvSpPr>
        <p:spPr>
          <a:xfrm>
            <a:off x="708564" y="427038"/>
            <a:ext cx="4625436"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l-GR" sz="3200" dirty="0"/>
          </a:p>
        </p:txBody>
      </p:sp>
      <p:sp>
        <p:nvSpPr>
          <p:cNvPr id="12" name="Θέση περιεχομένου 2">
            <a:extLst>
              <a:ext uri="{FF2B5EF4-FFF2-40B4-BE49-F238E27FC236}">
                <a16:creationId xmlns:a16="http://schemas.microsoft.com/office/drawing/2014/main" id="{C40F2A14-5697-470C-B0B7-2E0539BFDD2C}"/>
              </a:ext>
            </a:extLst>
          </p:cNvPr>
          <p:cNvSpPr txBox="1">
            <a:spLocks/>
          </p:cNvSpPr>
          <p:nvPr/>
        </p:nvSpPr>
        <p:spPr>
          <a:xfrm>
            <a:off x="4525938" y="76627"/>
            <a:ext cx="4541862" cy="1143000"/>
          </a:xfrm>
          <a:prstGeom prst="rect">
            <a:avLst/>
          </a:prstGeom>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sz="3200" dirty="0">
                <a:solidFill>
                  <a:srgbClr val="7030A0"/>
                </a:solidFill>
              </a:rPr>
              <a:t>Αυθεντικό</a:t>
            </a:r>
          </a:p>
          <a:p>
            <a:r>
              <a:rPr lang="el-GR" sz="3200" dirty="0">
                <a:solidFill>
                  <a:srgbClr val="7030A0"/>
                </a:solidFill>
              </a:rPr>
              <a:t>(</a:t>
            </a:r>
            <a:r>
              <a:rPr lang="el-GR" sz="3200" i="1" dirty="0">
                <a:solidFill>
                  <a:srgbClr val="7030A0"/>
                </a:solidFill>
              </a:rPr>
              <a:t>οι μαθητές διαμορφώνουν το πραγματικό και το μαθηματικό μοντέλο</a:t>
            </a:r>
            <a:r>
              <a:rPr lang="el-GR" sz="3200" dirty="0">
                <a:solidFill>
                  <a:srgbClr val="7030A0"/>
                </a:solidFill>
              </a:rPr>
              <a:t>)</a:t>
            </a:r>
            <a:endParaRPr lang="el-GR" sz="3200" dirty="0"/>
          </a:p>
        </p:txBody>
      </p:sp>
      <p:sp>
        <p:nvSpPr>
          <p:cNvPr id="13" name="Ορθογώνιο 12"/>
          <p:cNvSpPr/>
          <p:nvPr/>
        </p:nvSpPr>
        <p:spPr>
          <a:xfrm>
            <a:off x="227552" y="1143654"/>
            <a:ext cx="4082080" cy="338554"/>
          </a:xfrm>
          <a:prstGeom prst="rect">
            <a:avLst/>
          </a:prstGeom>
        </p:spPr>
        <p:txBody>
          <a:bodyPr wrap="none">
            <a:spAutoFit/>
          </a:bodyPr>
          <a:lstStyle/>
          <a:p>
            <a:pPr lvl="0" indent="0" algn="just">
              <a:buNone/>
            </a:pPr>
            <a:r>
              <a:rPr lang="el-GR" sz="1600" i="1" dirty="0">
                <a:latin typeface="Times New Roman" panose="02020603050405020304" pitchFamily="18" charset="0"/>
                <a:cs typeface="Times New Roman" panose="02020603050405020304" pitchFamily="18" charset="0"/>
              </a:rPr>
              <a:t>Πρόβλημα στο σχολικό βιβλίο της Β΄ Γυμνασίου</a:t>
            </a:r>
          </a:p>
        </p:txBody>
      </p:sp>
      <p:pic>
        <p:nvPicPr>
          <p:cNvPr id="14" name="Θέση περιεχομένου 3"/>
          <p:cNvPicPr>
            <a:picLocks noChangeAspect="1"/>
          </p:cNvPicPr>
          <p:nvPr/>
        </p:nvPicPr>
        <p:blipFill>
          <a:blip r:embed="rId6"/>
          <a:stretch>
            <a:fillRect/>
          </a:stretch>
        </p:blipFill>
        <p:spPr>
          <a:xfrm>
            <a:off x="0" y="4145067"/>
            <a:ext cx="3657600" cy="2574951"/>
          </a:xfrm>
          <a:prstGeom prst="rect">
            <a:avLst/>
          </a:prstGeom>
        </p:spPr>
      </p:pic>
    </p:spTree>
    <p:extLst>
      <p:ext uri="{BB962C8B-B14F-4D97-AF65-F5344CB8AC3E}">
        <p14:creationId xmlns:p14="http://schemas.microsoft.com/office/powerpoint/2010/main" val="2635429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7DC7B40-4E62-77EF-23CB-2A0E52502E89}"/>
              </a:ext>
            </a:extLst>
          </p:cNvPr>
          <p:cNvSpPr>
            <a:spLocks noGrp="1"/>
          </p:cNvSpPr>
          <p:nvPr>
            <p:ph type="title"/>
          </p:nvPr>
        </p:nvSpPr>
        <p:spPr/>
        <p:txBody>
          <a:bodyPr>
            <a:noAutofit/>
          </a:bodyPr>
          <a:lstStyle/>
          <a:p>
            <a:r>
              <a:rPr lang="el-GR" sz="3600" dirty="0"/>
              <a:t>Πλαίσια ελέγχου της αυθεντικότητας ενός προβλήματος (Ι)</a:t>
            </a:r>
          </a:p>
        </p:txBody>
      </p:sp>
      <p:sp>
        <p:nvSpPr>
          <p:cNvPr id="3" name="Θέση περιεχομένου 2">
            <a:extLst>
              <a:ext uri="{FF2B5EF4-FFF2-40B4-BE49-F238E27FC236}">
                <a16:creationId xmlns:a16="http://schemas.microsoft.com/office/drawing/2014/main" id="{36649A2D-26A8-8161-4E71-CF390E98A049}"/>
              </a:ext>
            </a:extLst>
          </p:cNvPr>
          <p:cNvSpPr>
            <a:spLocks noGrp="1"/>
          </p:cNvSpPr>
          <p:nvPr>
            <p:ph idx="1"/>
          </p:nvPr>
        </p:nvSpPr>
        <p:spPr/>
        <p:txBody>
          <a:bodyPr>
            <a:normAutofit fontScale="85000" lnSpcReduction="10000"/>
          </a:bodyPr>
          <a:lstStyle/>
          <a:p>
            <a:r>
              <a:rPr lang="el-GR" dirty="0"/>
              <a:t>Πληρότητα/πιστότητα</a:t>
            </a:r>
          </a:p>
          <a:p>
            <a:pPr lvl="1"/>
            <a:r>
              <a:rPr lang="el-GR" dirty="0"/>
              <a:t>Η πληρότητα αναφέρεται στο «</a:t>
            </a:r>
            <a:r>
              <a:rPr lang="el-GR" i="1" dirty="0"/>
              <a:t>εύρος των διαφορετικών πτυχών της κατάστασης που προσομοιώνονται</a:t>
            </a:r>
            <a:r>
              <a:rPr lang="el-GR" dirty="0"/>
              <a:t>» (</a:t>
            </a:r>
            <a:r>
              <a:rPr lang="el-GR" dirty="0" err="1"/>
              <a:t>Fitzpatrick</a:t>
            </a:r>
            <a:r>
              <a:rPr lang="el-GR" dirty="0"/>
              <a:t> &amp; </a:t>
            </a:r>
            <a:r>
              <a:rPr lang="el-GR" dirty="0" err="1"/>
              <a:t>Morrison</a:t>
            </a:r>
            <a:r>
              <a:rPr lang="el-GR" dirty="0"/>
              <a:t>, 1971, σ. 240). Η πιστότητα αναφέρεται στο «</a:t>
            </a:r>
            <a:r>
              <a:rPr lang="el-GR" i="1" dirty="0"/>
              <a:t>βαθμό στον οποίο κάθε πτυχή προσεγγίζει μια δίκαιη αναπαράσταση της συγκεκριμένης πτυχής στην κατάσταση κριτηρίου</a:t>
            </a:r>
            <a:r>
              <a:rPr lang="el-GR" dirty="0"/>
              <a:t>» (σ. 240). </a:t>
            </a:r>
          </a:p>
          <a:p>
            <a:pPr lvl="2"/>
            <a:r>
              <a:rPr lang="el-GR" dirty="0"/>
              <a:t>Ο περιορισμός της πληρότητας είναι πάντοτε απαραίτητος. Δεν είναι δυνατόν να προσομοιωθούν όλες οι πτυχές που εμπλέκονται σε μια κατάσταση στον πραγματικό κόσμο και, κατά συνέπεια, δεν είναι δυνατόν να προσομοιωθούν εξωσχολικές καταστάσεις κατά τρόπο ώστε οι συνθήκες για την επίλυση της εργασίας να είναι ακριβώς οι ίδιες με αυτές του σχολικού έργου</a:t>
            </a:r>
          </a:p>
        </p:txBody>
      </p:sp>
    </p:spTree>
    <p:extLst>
      <p:ext uri="{BB962C8B-B14F-4D97-AF65-F5344CB8AC3E}">
        <p14:creationId xmlns:p14="http://schemas.microsoft.com/office/powerpoint/2010/main" val="1754085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5B1F38F-7DAA-7EE3-AD3D-08AC39C1ACE3}"/>
              </a:ext>
            </a:extLst>
          </p:cNvPr>
          <p:cNvSpPr>
            <a:spLocks noGrp="1"/>
          </p:cNvSpPr>
          <p:nvPr>
            <p:ph type="title"/>
          </p:nvPr>
        </p:nvSpPr>
        <p:spPr>
          <a:xfrm>
            <a:off x="5638800" y="274638"/>
            <a:ext cx="3048000" cy="1143000"/>
          </a:xfrm>
        </p:spPr>
        <p:txBody>
          <a:bodyPr>
            <a:noAutofit/>
          </a:bodyPr>
          <a:lstStyle/>
          <a:p>
            <a:r>
              <a:rPr lang="el-GR" sz="2800" dirty="0"/>
              <a:t>Πλαίσια ελέγχου της αυθεντικότητας ενός προβλήματος (ΙΙ)  (</a:t>
            </a:r>
            <a:r>
              <a:rPr lang="en-US" sz="2800" dirty="0"/>
              <a:t>Palm, 2008)</a:t>
            </a:r>
            <a:endParaRPr lang="el-GR" sz="2800" dirty="0"/>
          </a:p>
        </p:txBody>
      </p:sp>
      <p:pic>
        <p:nvPicPr>
          <p:cNvPr id="7" name="Εικόνα 6">
            <a:extLst>
              <a:ext uri="{FF2B5EF4-FFF2-40B4-BE49-F238E27FC236}">
                <a16:creationId xmlns:a16="http://schemas.microsoft.com/office/drawing/2014/main" id="{26127FFB-DD49-76D3-B032-B4FE2D92D8A4}"/>
              </a:ext>
            </a:extLst>
          </p:cNvPr>
          <p:cNvPicPr>
            <a:picLocks noChangeAspect="1"/>
          </p:cNvPicPr>
          <p:nvPr/>
        </p:nvPicPr>
        <p:blipFill>
          <a:blip r:embed="rId2"/>
          <a:stretch>
            <a:fillRect/>
          </a:stretch>
        </p:blipFill>
        <p:spPr>
          <a:xfrm>
            <a:off x="450011" y="117134"/>
            <a:ext cx="5306165" cy="6735115"/>
          </a:xfrm>
          <a:prstGeom prst="rect">
            <a:avLst/>
          </a:prstGeom>
        </p:spPr>
      </p:pic>
    </p:spTree>
    <p:extLst>
      <p:ext uri="{BB962C8B-B14F-4D97-AF65-F5344CB8AC3E}">
        <p14:creationId xmlns:p14="http://schemas.microsoft.com/office/powerpoint/2010/main" val="25492704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1C10CAC-AEF2-9658-EF10-7D2C1B3420AB}"/>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C9379C47-7D16-6499-89D3-43C9C9E8380A}"/>
              </a:ext>
            </a:extLst>
          </p:cNvPr>
          <p:cNvSpPr>
            <a:spLocks noGrp="1"/>
          </p:cNvSpPr>
          <p:nvPr>
            <p:ph idx="1"/>
          </p:nvPr>
        </p:nvSpPr>
        <p:spPr>
          <a:xfrm>
            <a:off x="457200" y="2667000"/>
            <a:ext cx="8229600" cy="1600200"/>
          </a:xfrm>
          <a:solidFill>
            <a:srgbClr val="FFFF99"/>
          </a:solidFill>
        </p:spPr>
        <p:txBody>
          <a:bodyPr/>
          <a:lstStyle/>
          <a:p>
            <a:r>
              <a:rPr lang="el-GR" sz="2400" dirty="0">
                <a:latin typeface="Calibri" panose="020F0502020204030204" pitchFamily="34" charset="0"/>
                <a:ea typeface="Calibri" panose="020F0502020204030204" pitchFamily="34" charset="0"/>
                <a:cs typeface="Times New Roman" panose="02020603050405020304" pitchFamily="18" charset="0"/>
              </a:rPr>
              <a:t>Μ</a:t>
            </a:r>
            <a:r>
              <a:rPr lang="el-GR" sz="2400" dirty="0">
                <a:effectLst/>
                <a:latin typeface="Calibri" panose="020F0502020204030204" pitchFamily="34" charset="0"/>
                <a:ea typeface="Calibri" panose="020F0502020204030204" pitchFamily="34" charset="0"/>
                <a:cs typeface="Times New Roman" panose="02020603050405020304" pitchFamily="18" charset="0"/>
              </a:rPr>
              <a:t>ικρής έκτασης εμπειρικές έρευνες εφαρμογής </a:t>
            </a:r>
            <a:r>
              <a:rPr lang="el-GR"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αυθεντικών προβλημάτων</a:t>
            </a:r>
            <a:r>
              <a:rPr lang="el-GR" sz="24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a:t>
            </a:r>
            <a:r>
              <a:rPr lang="el-GR" sz="2400" dirty="0">
                <a:effectLst/>
                <a:latin typeface="Calibri" panose="020F0502020204030204" pitchFamily="34" charset="0"/>
                <a:ea typeface="Calibri" panose="020F0502020204030204" pitchFamily="34" charset="0"/>
                <a:cs typeface="Times New Roman" panose="02020603050405020304" pitchFamily="18" charset="0"/>
              </a:rPr>
              <a:t>στη σχολική τάξη </a:t>
            </a:r>
          </a:p>
          <a:p>
            <a:pPr lvl="1"/>
            <a:r>
              <a:rPr lang="el-GR" sz="24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δυνατότητες και προκλήσεις</a:t>
            </a:r>
            <a:r>
              <a:rPr lang="el-GR" sz="2400" dirty="0">
                <a:effectLst/>
                <a:latin typeface="Calibri" panose="020F0502020204030204" pitchFamily="34" charset="0"/>
                <a:ea typeface="Calibri" panose="020F0502020204030204" pitchFamily="34" charset="0"/>
                <a:cs typeface="Times New Roman" panose="02020603050405020304" pitchFamily="18" charset="0"/>
              </a:rPr>
              <a:t> </a:t>
            </a:r>
            <a:endParaRPr lang="el-GR" dirty="0"/>
          </a:p>
          <a:p>
            <a:endParaRPr lang="el-GR" dirty="0"/>
          </a:p>
          <a:p>
            <a:endParaRPr lang="el-GR" dirty="0"/>
          </a:p>
        </p:txBody>
      </p:sp>
    </p:spTree>
    <p:extLst>
      <p:ext uri="{BB962C8B-B14F-4D97-AF65-F5344CB8AC3E}">
        <p14:creationId xmlns:p14="http://schemas.microsoft.com/office/powerpoint/2010/main" val="2414991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2 - Θέση περιεχομένου">
            <a:extLst>
              <a:ext uri="{FF2B5EF4-FFF2-40B4-BE49-F238E27FC236}">
                <a16:creationId xmlns:a16="http://schemas.microsoft.com/office/drawing/2014/main" id="{4D92349F-50F0-4424-9AA2-9CC0D4707B46}"/>
              </a:ext>
            </a:extLst>
          </p:cNvPr>
          <p:cNvSpPr>
            <a:spLocks noGrp="1"/>
          </p:cNvSpPr>
          <p:nvPr>
            <p:ph idx="1"/>
          </p:nvPr>
        </p:nvSpPr>
        <p:spPr>
          <a:xfrm>
            <a:off x="536154" y="2930436"/>
            <a:ext cx="8150646" cy="1905000"/>
          </a:xfrm>
        </p:spPr>
        <p:txBody>
          <a:bodyPr>
            <a:normAutofit lnSpcReduction="10000"/>
          </a:bodyPr>
          <a:lstStyle/>
          <a:p>
            <a:pPr eaLnBrk="1" hangingPunct="1"/>
            <a:r>
              <a:rPr lang="el-GR" altLang="en-US" sz="2400" dirty="0"/>
              <a:t>Η Κατερίνα (ψευδώνυμο) είναι καθηγήτρια των μαθηματικών που διδάσκει μαθηματικά και γεωγραφία στην Α’ Γυμνασίου. </a:t>
            </a:r>
          </a:p>
          <a:p>
            <a:pPr lvl="1"/>
            <a:r>
              <a:rPr lang="el-GR" altLang="en-US" sz="2400" dirty="0"/>
              <a:t>Η Κατερίνα σχεδίασε το πρόβλημα</a:t>
            </a:r>
            <a:r>
              <a:rPr lang="en-US" altLang="en-US" sz="2400" dirty="0"/>
              <a:t> </a:t>
            </a:r>
            <a:r>
              <a:rPr lang="en-US" altLang="en-US" sz="2400" dirty="0">
                <a:solidFill>
                  <a:srgbClr val="7030A0"/>
                </a:solidFill>
              </a:rPr>
              <a:t>“</a:t>
            </a:r>
            <a:r>
              <a:rPr lang="el-GR" altLang="en-US" sz="2400" b="1" i="1" dirty="0">
                <a:solidFill>
                  <a:srgbClr val="7030A0"/>
                </a:solidFill>
              </a:rPr>
              <a:t>Σεισμολόγοι για μια μέρα</a:t>
            </a:r>
            <a:r>
              <a:rPr lang="en-US" altLang="en-US" sz="2400" dirty="0">
                <a:solidFill>
                  <a:srgbClr val="7030A0"/>
                </a:solidFill>
              </a:rPr>
              <a:t>” </a:t>
            </a:r>
            <a:r>
              <a:rPr lang="el-GR" altLang="en-US" sz="2400" dirty="0">
                <a:solidFill>
                  <a:srgbClr val="7030A0"/>
                </a:solidFill>
              </a:rPr>
              <a:t>με θέμα την εύρεση του επίκεντρου ενός σεισμού</a:t>
            </a:r>
          </a:p>
          <a:p>
            <a:pPr marL="457200" lvl="1" indent="0">
              <a:buNone/>
            </a:pPr>
            <a:endParaRPr lang="el-GR" altLang="en-US" sz="2800" dirty="0">
              <a:solidFill>
                <a:schemeClr val="accent5">
                  <a:lumMod val="75000"/>
                </a:schemeClr>
              </a:solidFill>
            </a:endParaRPr>
          </a:p>
          <a:p>
            <a:pPr marL="457200" lvl="1" indent="0">
              <a:buNone/>
            </a:pPr>
            <a:endParaRPr lang="en-US" sz="2400" dirty="0"/>
          </a:p>
        </p:txBody>
      </p:sp>
      <p:pic>
        <p:nvPicPr>
          <p:cNvPr id="4" name="Picture 6" descr="ANd9GcRSxp5LFzqMs4suqH3RA45aHrB6yGde-lAICP9qEwRIIkaNRf77hQ">
            <a:extLst>
              <a:ext uri="{FF2B5EF4-FFF2-40B4-BE49-F238E27FC236}">
                <a16:creationId xmlns:a16="http://schemas.microsoft.com/office/drawing/2014/main" id="{198FB456-587C-425F-8DF0-FB2DB48111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799" y="381000"/>
            <a:ext cx="1905001" cy="1269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Θέση περιεχομένου 2">
            <a:extLst>
              <a:ext uri="{FF2B5EF4-FFF2-40B4-BE49-F238E27FC236}">
                <a16:creationId xmlns:a16="http://schemas.microsoft.com/office/drawing/2014/main" id="{DB738537-EAE0-ED7D-3307-477594204BBF}"/>
              </a:ext>
            </a:extLst>
          </p:cNvPr>
          <p:cNvSpPr txBox="1">
            <a:spLocks/>
          </p:cNvSpPr>
          <p:nvPr/>
        </p:nvSpPr>
        <p:spPr>
          <a:xfrm>
            <a:off x="762000" y="194961"/>
            <a:ext cx="5105400" cy="1641476"/>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3600" dirty="0">
                <a:solidFill>
                  <a:srgbClr val="B61A95"/>
                </a:solidFill>
              </a:rPr>
              <a:t>Μελέτη ενός επιστημονικού φαινομένου: </a:t>
            </a:r>
            <a:r>
              <a:rPr lang="el-GR" sz="3600" b="1" dirty="0">
                <a:solidFill>
                  <a:srgbClr val="B61A95"/>
                </a:solidFill>
              </a:rPr>
              <a:t>Διδακτικές πρακτικές και δράσεις των μαθητών</a:t>
            </a:r>
          </a:p>
          <a:p>
            <a:r>
              <a:rPr lang="el-GR" sz="3600" dirty="0"/>
              <a:t>Έρευνα σε μαθητές </a:t>
            </a:r>
            <a:r>
              <a:rPr lang="el-GR" sz="3600" b="1" dirty="0"/>
              <a:t>Α΄ Γυμνασίου</a:t>
            </a:r>
          </a:p>
        </p:txBody>
      </p:sp>
      <p:sp>
        <p:nvSpPr>
          <p:cNvPr id="5" name="Θέση περιεχομένου 2"/>
          <p:cNvSpPr txBox="1">
            <a:spLocks/>
          </p:cNvSpPr>
          <p:nvPr/>
        </p:nvSpPr>
        <p:spPr>
          <a:xfrm>
            <a:off x="612354" y="5743066"/>
            <a:ext cx="8077200" cy="11429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gn="just">
              <a:buFont typeface="Arial" pitchFamily="34" charset="0"/>
              <a:buNone/>
            </a:pPr>
            <a:r>
              <a:rPr lang="en-US" sz="1600"/>
              <a:t>Triantafillou, C., Psycharis, G., Potari, D., Zachariades, T., &amp; Spiliotopoulou, V. (2016, October). Studying secondary mathematics teachers’ attempts to integrate workplace into their teaching. In </a:t>
            </a:r>
            <a:r>
              <a:rPr lang="en-US" sz="1600" i="1"/>
              <a:t>ERME Topic Conference ETC3 Mathematics teaching, resources and teacher professional development, Humboldt University of Berlin, Berlin</a:t>
            </a:r>
            <a:r>
              <a:rPr lang="en-US" sz="1600"/>
              <a:t>.</a:t>
            </a:r>
            <a:endParaRPr lang="el-GR"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 Τίτλος">
            <a:extLst>
              <a:ext uri="{FF2B5EF4-FFF2-40B4-BE49-F238E27FC236}">
                <a16:creationId xmlns:a16="http://schemas.microsoft.com/office/drawing/2014/main" id="{A9B26EE8-6737-447E-B7D8-2DAD8BA31388}"/>
              </a:ext>
            </a:extLst>
          </p:cNvPr>
          <p:cNvSpPr>
            <a:spLocks noGrp="1"/>
          </p:cNvSpPr>
          <p:nvPr>
            <p:ph type="title"/>
          </p:nvPr>
        </p:nvSpPr>
        <p:spPr>
          <a:xfrm>
            <a:off x="468313" y="333375"/>
            <a:ext cx="8229600" cy="863600"/>
          </a:xfrm>
        </p:spPr>
        <p:txBody>
          <a:bodyPr>
            <a:normAutofit/>
          </a:bodyPr>
          <a:lstStyle/>
          <a:p>
            <a:pPr eaLnBrk="1" hangingPunct="1"/>
            <a:r>
              <a:rPr lang="el-GR" altLang="en-US" sz="3600" dirty="0">
                <a:solidFill>
                  <a:srgbClr val="7030A0"/>
                </a:solidFill>
              </a:rPr>
              <a:t>Το πρόβλημα</a:t>
            </a:r>
          </a:p>
        </p:txBody>
      </p:sp>
      <p:sp>
        <p:nvSpPr>
          <p:cNvPr id="12291" name="1 - Θέση περιεχομένου">
            <a:extLst>
              <a:ext uri="{FF2B5EF4-FFF2-40B4-BE49-F238E27FC236}">
                <a16:creationId xmlns:a16="http://schemas.microsoft.com/office/drawing/2014/main" id="{FDF27271-5C87-4759-96E1-5BD1DF9797CD}"/>
              </a:ext>
            </a:extLst>
          </p:cNvPr>
          <p:cNvSpPr>
            <a:spLocks noGrp="1"/>
          </p:cNvSpPr>
          <p:nvPr>
            <p:ph idx="1"/>
          </p:nvPr>
        </p:nvSpPr>
        <p:spPr>
          <a:xfrm>
            <a:off x="395288" y="1341438"/>
            <a:ext cx="6996112" cy="3763962"/>
          </a:xfrm>
        </p:spPr>
        <p:txBody>
          <a:bodyPr>
            <a:normAutofit fontScale="92500" lnSpcReduction="10000"/>
          </a:bodyPr>
          <a:lstStyle/>
          <a:p>
            <a:pPr eaLnBrk="1" hangingPunct="1"/>
            <a:r>
              <a:rPr lang="en-US" altLang="en-US" sz="2400" dirty="0"/>
              <a:t>“</a:t>
            </a:r>
            <a:r>
              <a:rPr lang="el-GR" altLang="en-US" sz="2400" dirty="0"/>
              <a:t>Είσαστε Σεισμολόγοι στο </a:t>
            </a:r>
            <a:r>
              <a:rPr lang="el-GR" altLang="en-US" sz="2400" b="1" dirty="0"/>
              <a:t>Γεωδυναμικό Ινστιτούτο του Αστεροσκοπείου Αθηνών</a:t>
            </a:r>
            <a:r>
              <a:rPr lang="en-US" altLang="en-US" sz="2400" i="1" dirty="0"/>
              <a:t>.</a:t>
            </a:r>
          </a:p>
          <a:p>
            <a:pPr eaLnBrk="1" hangingPunct="1"/>
            <a:r>
              <a:rPr lang="el-GR" altLang="en-US" sz="2400" i="1" dirty="0"/>
              <a:t>Θα χρησιμοποιήσετε αυθεντικά στοιχεία για να υπολογίσετε το επίκεντρο του σεισμού που πραγματοποιήθηκε στις 05/11/2014, </a:t>
            </a:r>
            <a:r>
              <a:rPr lang="en-US" altLang="en-US" sz="2400" i="1" dirty="0"/>
              <a:t> Time</a:t>
            </a:r>
            <a:r>
              <a:rPr lang="el-GR" altLang="en-US" sz="2400" i="1" dirty="0"/>
              <a:t> 14: 22: 24(</a:t>
            </a:r>
            <a:r>
              <a:rPr lang="en-US" altLang="en-US" sz="2400" i="1" dirty="0"/>
              <a:t>GTM</a:t>
            </a:r>
            <a:r>
              <a:rPr lang="el-GR" altLang="en-US" sz="2400" i="1" dirty="0"/>
              <a:t>),</a:t>
            </a:r>
            <a:endParaRPr lang="en-US" altLang="en-US" sz="2400" i="1" dirty="0"/>
          </a:p>
          <a:p>
            <a:pPr eaLnBrk="1" hangingPunct="1"/>
            <a:r>
              <a:rPr lang="el-GR" altLang="en-US" sz="2400" i="1" dirty="0"/>
              <a:t>Είσαστε υπεύθυνοι να γράψετε ένα δελτίο τύπου στο οποίο θα αναφέρετε</a:t>
            </a:r>
          </a:p>
          <a:p>
            <a:pPr lvl="1" eaLnBrk="1" hangingPunct="1"/>
            <a:r>
              <a:rPr lang="el-GR" altLang="en-US" sz="2400" i="1" dirty="0"/>
              <a:t>Το επίκεντρο του σεισμού</a:t>
            </a:r>
          </a:p>
          <a:p>
            <a:pPr lvl="1" eaLnBrk="1" hangingPunct="1"/>
            <a:r>
              <a:rPr lang="el-GR" altLang="en-US" sz="2400" i="1" dirty="0"/>
              <a:t>Την πλησιέστερη πόλη που έχει πληγεί από το σεισμό</a:t>
            </a:r>
            <a:endParaRPr lang="el-GR" altLang="en-US"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52400" y="228600"/>
            <a:ext cx="5791200" cy="1066800"/>
          </a:xfrm>
        </p:spPr>
        <p:txBody>
          <a:bodyPr>
            <a:normAutofit fontScale="90000"/>
          </a:bodyPr>
          <a:lstStyle/>
          <a:p>
            <a:r>
              <a:rPr lang="el-GR" altLang="en-US" sz="3600" b="1" dirty="0"/>
              <a:t>Διδακτικές δράσεις </a:t>
            </a:r>
            <a:r>
              <a:rPr lang="en-US" altLang="en-US" sz="3600" b="1" dirty="0"/>
              <a:t>: </a:t>
            </a:r>
            <a:br>
              <a:rPr lang="el-GR" altLang="en-US" sz="3600" b="1" dirty="0"/>
            </a:br>
            <a:r>
              <a:rPr lang="el-GR" altLang="en-US" sz="3600" b="1" dirty="0">
                <a:solidFill>
                  <a:srgbClr val="B61A95"/>
                </a:solidFill>
              </a:rPr>
              <a:t>Χρήση </a:t>
            </a:r>
            <a:r>
              <a:rPr lang="el-GR" altLang="en-US" sz="3600" dirty="0">
                <a:solidFill>
                  <a:srgbClr val="B61A95"/>
                </a:solidFill>
              </a:rPr>
              <a:t>αυθεντικών δεδομένων</a:t>
            </a:r>
            <a:endParaRPr lang="el-GR" dirty="0">
              <a:solidFill>
                <a:srgbClr val="B61A95"/>
              </a:solidFill>
            </a:endParaRPr>
          </a:p>
        </p:txBody>
      </p:sp>
      <p:sp>
        <p:nvSpPr>
          <p:cNvPr id="3" name="Θέση περιεχομένου 2"/>
          <p:cNvSpPr>
            <a:spLocks noGrp="1"/>
          </p:cNvSpPr>
          <p:nvPr>
            <p:ph idx="1"/>
          </p:nvPr>
        </p:nvSpPr>
        <p:spPr>
          <a:xfrm>
            <a:off x="73285" y="2016170"/>
            <a:ext cx="4498715" cy="1855130"/>
          </a:xfrm>
        </p:spPr>
        <p:txBody>
          <a:bodyPr>
            <a:normAutofit fontScale="85000" lnSpcReduction="20000"/>
          </a:bodyPr>
          <a:lstStyle/>
          <a:p>
            <a:r>
              <a:rPr lang="el-GR" altLang="en-US" sz="2000" b="1" dirty="0"/>
              <a:t>Γεωγραφικός χάρτης που δείχνει </a:t>
            </a:r>
            <a:r>
              <a:rPr lang="en-US" altLang="en-US" sz="2000" dirty="0"/>
              <a:t>6 </a:t>
            </a:r>
            <a:r>
              <a:rPr lang="el-GR" altLang="en-US" sz="2000" dirty="0"/>
              <a:t>σεισμικούς σταθμούς στην κεντρική και δυτική Ελλάδα.</a:t>
            </a:r>
          </a:p>
          <a:p>
            <a:pPr marL="0" indent="0">
              <a:buNone/>
            </a:pPr>
            <a:endParaRPr lang="en-US" altLang="en-US" sz="2000" dirty="0"/>
          </a:p>
          <a:p>
            <a:r>
              <a:rPr lang="el-GR" altLang="en-US" sz="2000" b="1" dirty="0"/>
              <a:t>Μετρήσεις </a:t>
            </a:r>
            <a:r>
              <a:rPr lang="el-GR" altLang="en-US" sz="2000" dirty="0"/>
              <a:t>που κατέγραψαν οι σεισμογράφοι των έξι σεισμικών σταθμών  τη συγκεκριμένη στιγμή που γίνεται ο σεισμός</a:t>
            </a:r>
            <a:endParaRPr lang="en-US" altLang="en-US" sz="2000" dirty="0"/>
          </a:p>
          <a:p>
            <a:endParaRPr lang="el-GR" dirty="0"/>
          </a:p>
        </p:txBody>
      </p:sp>
      <p:pic>
        <p:nvPicPr>
          <p:cNvPr id="4" name="6 - Εικόνα">
            <a:extLst>
              <a:ext uri="{FF2B5EF4-FFF2-40B4-BE49-F238E27FC236}">
                <a16:creationId xmlns:a16="http://schemas.microsoft.com/office/drawing/2014/main" id="{C8CA25DE-FCCD-46D3-90A2-705F20AE53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199" y="2272853"/>
            <a:ext cx="3200401" cy="1846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5 - Εικόνα">
            <a:extLst>
              <a:ext uri="{FF2B5EF4-FFF2-40B4-BE49-F238E27FC236}">
                <a16:creationId xmlns:a16="http://schemas.microsoft.com/office/drawing/2014/main" id="{305282B5-CC26-49CB-82FA-8A5A1F5612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6039" y="220326"/>
            <a:ext cx="216087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1 - Τίτλος">
            <a:extLst>
              <a:ext uri="{FF2B5EF4-FFF2-40B4-BE49-F238E27FC236}">
                <a16:creationId xmlns:a16="http://schemas.microsoft.com/office/drawing/2014/main" id="{D1334F23-1375-230C-5761-1EFCBBAE9BF8}"/>
              </a:ext>
            </a:extLst>
          </p:cNvPr>
          <p:cNvSpPr txBox="1">
            <a:spLocks/>
          </p:cNvSpPr>
          <p:nvPr/>
        </p:nvSpPr>
        <p:spPr>
          <a:xfrm>
            <a:off x="152401" y="4343400"/>
            <a:ext cx="3352800" cy="1076326"/>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sz="2000" b="1" dirty="0">
                <a:latin typeface="+mn-lt"/>
                <a:ea typeface="+mn-ea"/>
                <a:cs typeface="+mn-cs"/>
              </a:rPr>
              <a:t>Σχετικές μαθηματικές αναπαραστάσεις</a:t>
            </a:r>
            <a:r>
              <a:rPr lang="en-US" sz="2000" b="1" dirty="0">
                <a:latin typeface="+mn-lt"/>
                <a:ea typeface="+mn-ea"/>
                <a:cs typeface="+mn-cs"/>
              </a:rPr>
              <a:t> </a:t>
            </a:r>
            <a:endParaRPr lang="el-GR" altLang="en-US" sz="2000" b="1" dirty="0">
              <a:latin typeface="+mn-lt"/>
              <a:ea typeface="+mn-ea"/>
              <a:cs typeface="+mn-cs"/>
            </a:endParaRPr>
          </a:p>
        </p:txBody>
      </p:sp>
      <p:sp>
        <p:nvSpPr>
          <p:cNvPr id="7" name="2 - Θέση περιεχομένου">
            <a:extLst>
              <a:ext uri="{FF2B5EF4-FFF2-40B4-BE49-F238E27FC236}">
                <a16:creationId xmlns:a16="http://schemas.microsoft.com/office/drawing/2014/main" id="{25FFB38A-902C-DEB9-B506-B921DD8C0E32}"/>
              </a:ext>
            </a:extLst>
          </p:cNvPr>
          <p:cNvSpPr txBox="1">
            <a:spLocks/>
          </p:cNvSpPr>
          <p:nvPr/>
        </p:nvSpPr>
        <p:spPr>
          <a:xfrm>
            <a:off x="4191000" y="4342782"/>
            <a:ext cx="4699108" cy="221069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altLang="en-US" sz="1400" dirty="0"/>
              <a:t>Οι ταχύτητες </a:t>
            </a:r>
            <a:r>
              <a:rPr lang="en-US" altLang="en-US" sz="1400" b="1" dirty="0"/>
              <a:t> p (V</a:t>
            </a:r>
            <a:r>
              <a:rPr lang="en-US" altLang="en-US" sz="1400" b="1" baseline="-25000" dirty="0"/>
              <a:t>P</a:t>
            </a:r>
            <a:r>
              <a:rPr lang="en-US" altLang="en-US" sz="1400" b="1" dirty="0"/>
              <a:t>) </a:t>
            </a:r>
            <a:r>
              <a:rPr lang="el-GR" altLang="en-US" sz="1400" b="1" dirty="0"/>
              <a:t>και</a:t>
            </a:r>
            <a:r>
              <a:rPr lang="en-US" altLang="en-US" sz="1400" b="1" dirty="0"/>
              <a:t> s (V</a:t>
            </a:r>
            <a:r>
              <a:rPr lang="en-US" altLang="en-US" sz="1400" b="1" baseline="-25000" dirty="0"/>
              <a:t>S</a:t>
            </a:r>
            <a:r>
              <a:rPr lang="en-US" altLang="en-US" sz="1400" b="1" dirty="0"/>
              <a:t>) </a:t>
            </a:r>
            <a:r>
              <a:rPr lang="el-GR" altLang="en-US" sz="1400" b="1" dirty="0"/>
              <a:t>των σεισμικών κυμάτων</a:t>
            </a:r>
            <a:r>
              <a:rPr lang="en-US" altLang="en-US" sz="1400" i="1" dirty="0"/>
              <a:t> </a:t>
            </a:r>
            <a:r>
              <a:rPr lang="en-US" altLang="en-US" sz="1400" dirty="0"/>
              <a:t>(</a:t>
            </a:r>
            <a:r>
              <a:rPr lang="el-GR" altLang="en-US" sz="1400" dirty="0" err="1"/>
              <a:t>Vp</a:t>
            </a:r>
            <a:r>
              <a:rPr lang="el-GR" altLang="en-US" sz="1400" dirty="0"/>
              <a:t> = 6 </a:t>
            </a:r>
            <a:r>
              <a:rPr lang="el-GR" altLang="en-US" sz="1400" dirty="0" err="1"/>
              <a:t>km</a:t>
            </a:r>
            <a:r>
              <a:rPr lang="el-GR" altLang="en-US" sz="1400" dirty="0"/>
              <a:t>/s</a:t>
            </a:r>
            <a:r>
              <a:rPr lang="en-US" altLang="en-US" sz="1400" dirty="0"/>
              <a:t>; </a:t>
            </a:r>
            <a:r>
              <a:rPr lang="el-GR" altLang="en-US" sz="1400" dirty="0" err="1"/>
              <a:t>Vs</a:t>
            </a:r>
            <a:r>
              <a:rPr lang="el-GR" altLang="en-US" sz="1400" dirty="0"/>
              <a:t> = 3,4 </a:t>
            </a:r>
            <a:r>
              <a:rPr lang="el-GR" altLang="en-US" sz="1400" dirty="0" err="1"/>
              <a:t>km</a:t>
            </a:r>
            <a:r>
              <a:rPr lang="el-GR" altLang="en-US" sz="1400" dirty="0"/>
              <a:t>/s</a:t>
            </a:r>
            <a:r>
              <a:rPr lang="en-US" altLang="en-US" sz="1400" dirty="0"/>
              <a:t>) </a:t>
            </a:r>
          </a:p>
          <a:p>
            <a:r>
              <a:rPr lang="el-GR" altLang="en-US" sz="1400" b="1" dirty="0"/>
              <a:t>Ο μαθηματικός τύπος που τις συνδέει</a:t>
            </a:r>
            <a:endParaRPr lang="en-US" altLang="en-US" sz="1400" b="1" dirty="0"/>
          </a:p>
          <a:p>
            <a:pPr>
              <a:buFont typeface="Wingdings 3" panose="05040102010807070707" pitchFamily="18" charset="2"/>
              <a:buNone/>
            </a:pPr>
            <a:r>
              <a:rPr lang="en-US" altLang="en-US" sz="1400" dirty="0"/>
              <a:t>	D = </a:t>
            </a:r>
            <a:r>
              <a:rPr lang="en-US" altLang="en-US" sz="1400" dirty="0" err="1"/>
              <a:t>Δt</a:t>
            </a:r>
            <a:r>
              <a:rPr lang="en-US" altLang="en-US" sz="1400" dirty="0"/>
              <a:t> </a:t>
            </a:r>
            <a:r>
              <a:rPr lang="en-US" altLang="en-US" sz="1400" baseline="30000" dirty="0"/>
              <a:t>.</a:t>
            </a:r>
            <a:r>
              <a:rPr lang="en-US" altLang="en-US" sz="1400" dirty="0"/>
              <a:t> (V</a:t>
            </a:r>
            <a:r>
              <a:rPr lang="en-US" altLang="en-US" sz="1400" baseline="-25000" dirty="0"/>
              <a:t>P </a:t>
            </a:r>
            <a:r>
              <a:rPr lang="en-US" altLang="en-US" sz="1400" baseline="30000" dirty="0"/>
              <a:t>. </a:t>
            </a:r>
            <a:r>
              <a:rPr lang="en-US" altLang="en-US" sz="1400" dirty="0"/>
              <a:t>V</a:t>
            </a:r>
            <a:r>
              <a:rPr lang="en-US" altLang="en-US" sz="1400" baseline="-25000" dirty="0"/>
              <a:t>S</a:t>
            </a:r>
            <a:r>
              <a:rPr lang="en-US" altLang="en-US" sz="1400" dirty="0"/>
              <a:t>) / (V</a:t>
            </a:r>
            <a:r>
              <a:rPr lang="en-US" altLang="en-US" sz="1400" baseline="-25000" dirty="0"/>
              <a:t>P</a:t>
            </a:r>
            <a:r>
              <a:rPr lang="en-US" altLang="en-US" sz="1400" dirty="0"/>
              <a:t> – V</a:t>
            </a:r>
            <a:r>
              <a:rPr lang="en-US" altLang="en-US" sz="1400" baseline="-25000" dirty="0"/>
              <a:t>S</a:t>
            </a:r>
            <a:r>
              <a:rPr lang="en-US" altLang="en-US" sz="1400" dirty="0"/>
              <a:t>) </a:t>
            </a:r>
          </a:p>
          <a:p>
            <a:pPr>
              <a:buFont typeface="Arial" pitchFamily="34" charset="0"/>
              <a:buNone/>
            </a:pPr>
            <a:r>
              <a:rPr lang="en-US" altLang="en-US" sz="1400" dirty="0"/>
              <a:t>	D </a:t>
            </a:r>
            <a:r>
              <a:rPr lang="el-GR" altLang="en-US" sz="1400" dirty="0"/>
              <a:t>(απόσταση ανάμεσα στο σεισμικό σταθμό και στο επίκεντρο του σεισμού, σε </a:t>
            </a:r>
            <a:r>
              <a:rPr lang="en-US" altLang="en-US" sz="1400" dirty="0"/>
              <a:t>Km </a:t>
            </a:r>
            <a:r>
              <a:rPr lang="el-GR" altLang="en-US" sz="1400" dirty="0"/>
              <a:t>) τα σεισμικά κύματα φτάνουν διαφορετική στιγμή στο σταθμό (Δ</a:t>
            </a:r>
            <a:r>
              <a:rPr lang="en-US" altLang="en-US" sz="1400" dirty="0"/>
              <a:t>t</a:t>
            </a:r>
            <a:r>
              <a:rPr lang="el-GR" altLang="en-US" sz="1400" dirty="0"/>
              <a:t>, σε </a:t>
            </a:r>
            <a:r>
              <a:rPr lang="en-US" altLang="en-US" sz="1600" dirty="0"/>
              <a:t>sec)</a:t>
            </a:r>
          </a:p>
        </p:txBody>
      </p:sp>
    </p:spTree>
    <p:extLst>
      <p:ext uri="{BB962C8B-B14F-4D97-AF65-F5344CB8AC3E}">
        <p14:creationId xmlns:p14="http://schemas.microsoft.com/office/powerpoint/2010/main" val="4199519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2 - Θέση περιεχομένου">
            <a:extLst>
              <a:ext uri="{FF2B5EF4-FFF2-40B4-BE49-F238E27FC236}">
                <a16:creationId xmlns:a16="http://schemas.microsoft.com/office/drawing/2014/main" id="{740FD4E5-A0F7-4296-9058-CC478BB99D2F}"/>
              </a:ext>
            </a:extLst>
          </p:cNvPr>
          <p:cNvSpPr>
            <a:spLocks noGrp="1"/>
          </p:cNvSpPr>
          <p:nvPr>
            <p:ph idx="1"/>
          </p:nvPr>
        </p:nvSpPr>
        <p:spPr>
          <a:xfrm>
            <a:off x="-14689" y="381002"/>
            <a:ext cx="4710111" cy="6172200"/>
          </a:xfrm>
        </p:spPr>
        <p:txBody>
          <a:bodyPr rtlCol="0">
            <a:normAutofit fontScale="92500"/>
          </a:bodyPr>
          <a:lstStyle/>
          <a:p>
            <a:pPr eaLnBrk="1" fontAlgn="auto" hangingPunct="1">
              <a:spcAft>
                <a:spcPts val="0"/>
              </a:spcAft>
              <a:defRPr/>
            </a:pPr>
            <a:r>
              <a:rPr lang="el-GR" sz="2800" b="1" dirty="0"/>
              <a:t>Οι δράσεις των μαθητών/τριών</a:t>
            </a:r>
            <a:endParaRPr lang="en-GB" sz="2800" b="1" dirty="0"/>
          </a:p>
          <a:p>
            <a:pPr lvl="1" eaLnBrk="1" fontAlgn="auto" hangingPunct="1">
              <a:spcAft>
                <a:spcPts val="0"/>
              </a:spcAft>
              <a:defRPr/>
            </a:pPr>
            <a:r>
              <a:rPr lang="el-GR" sz="2400" dirty="0"/>
              <a:t>Επέλεξαν τα δεδομένα </a:t>
            </a:r>
            <a:r>
              <a:rPr lang="el-GR" sz="2400" b="1" dirty="0"/>
              <a:t>από 3 σεισμικούς σταθμούς </a:t>
            </a:r>
            <a:r>
              <a:rPr lang="el-GR" sz="2400" dirty="0"/>
              <a:t> από τους 6 σταθμούς και αιτιολόγησαν γιατί αρκούν τα δεδομένα από 3 μόνο σταθμούς</a:t>
            </a:r>
          </a:p>
          <a:p>
            <a:pPr lvl="1" eaLnBrk="1" fontAlgn="auto" hangingPunct="1">
              <a:spcAft>
                <a:spcPts val="0"/>
              </a:spcAft>
              <a:defRPr/>
            </a:pPr>
            <a:r>
              <a:rPr lang="el-GR" sz="2400" b="1" dirty="0"/>
              <a:t>Χρησιμοποίησαν την κλίμακα </a:t>
            </a:r>
            <a:r>
              <a:rPr lang="el-GR" sz="2400" dirty="0"/>
              <a:t>του χάρτη για να σχεδιάσουν τις πιθανές θέσεις του επίκεντρου για κάθε σεισμικό σταθμό</a:t>
            </a:r>
          </a:p>
          <a:p>
            <a:pPr lvl="1" eaLnBrk="1" fontAlgn="auto" hangingPunct="1">
              <a:spcAft>
                <a:spcPts val="0"/>
              </a:spcAft>
              <a:defRPr/>
            </a:pPr>
            <a:r>
              <a:rPr lang="el-GR" sz="2400" b="1" dirty="0"/>
              <a:t>βρήκαν το σημείο τομής </a:t>
            </a:r>
            <a:r>
              <a:rPr lang="el-GR" sz="2400" dirty="0"/>
              <a:t>των τριών κύκλων (επίκεντρο)</a:t>
            </a:r>
            <a:endParaRPr lang="en-US" sz="2400" dirty="0"/>
          </a:p>
          <a:p>
            <a:pPr lvl="1" eaLnBrk="1" fontAlgn="auto" hangingPunct="1">
              <a:spcAft>
                <a:spcPts val="0"/>
              </a:spcAft>
              <a:defRPr/>
            </a:pPr>
            <a:r>
              <a:rPr lang="el-GR" sz="2400" b="1" dirty="0"/>
              <a:t>Συντάξαν μια αναφορά </a:t>
            </a:r>
            <a:r>
              <a:rPr lang="el-GR" sz="2400" dirty="0"/>
              <a:t>ως σεισμολόγοι (επίκεντρο και πλησιέστερη πόλη)</a:t>
            </a:r>
          </a:p>
          <a:p>
            <a:pPr eaLnBrk="1" fontAlgn="auto" hangingPunct="1">
              <a:spcAft>
                <a:spcPts val="0"/>
              </a:spcAft>
              <a:defRPr/>
            </a:pPr>
            <a:endParaRPr lang="el-GR" dirty="0"/>
          </a:p>
        </p:txBody>
      </p:sp>
      <p:sp>
        <p:nvSpPr>
          <p:cNvPr id="15364" name="Rectangle 4">
            <a:extLst>
              <a:ext uri="{FF2B5EF4-FFF2-40B4-BE49-F238E27FC236}">
                <a16:creationId xmlns:a16="http://schemas.microsoft.com/office/drawing/2014/main" id="{537B4F15-E887-45F0-8AA9-13EFBEDF5602}"/>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pic>
        <p:nvPicPr>
          <p:cNvPr id="24581" name="4 - Εικόνα">
            <a:extLst>
              <a:ext uri="{FF2B5EF4-FFF2-40B4-BE49-F238E27FC236}">
                <a16:creationId xmlns:a16="http://schemas.microsoft.com/office/drawing/2014/main" id="{58159A84-E9DD-4FCB-B627-B7C2C4CC3C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3275" y="2133601"/>
            <a:ext cx="2803525" cy="20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5 - Εικόνα">
            <a:extLst>
              <a:ext uri="{FF2B5EF4-FFF2-40B4-BE49-F238E27FC236}">
                <a16:creationId xmlns:a16="http://schemas.microsoft.com/office/drawing/2014/main" id="{028CDACA-F5F9-4875-A54D-006190FD7D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4481514"/>
            <a:ext cx="2287588" cy="193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6 - Εικόνα">
            <a:extLst>
              <a:ext uri="{FF2B5EF4-FFF2-40B4-BE49-F238E27FC236}">
                <a16:creationId xmlns:a16="http://schemas.microsoft.com/office/drawing/2014/main" id="{D7AFC34B-2F10-64B0-6811-D155F30268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4166" y="381002"/>
            <a:ext cx="3398834" cy="1629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457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458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4578">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58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4578">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457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09600" y="228600"/>
            <a:ext cx="8229600" cy="1143000"/>
          </a:xfrm>
        </p:spPr>
        <p:txBody>
          <a:bodyPr>
            <a:normAutofit fontScale="90000"/>
          </a:bodyPr>
          <a:lstStyle/>
          <a:p>
            <a:r>
              <a:rPr lang="el-GR" dirty="0">
                <a:solidFill>
                  <a:srgbClr val="7030A0"/>
                </a:solidFill>
              </a:rPr>
              <a:t>Το πρόβλημα της σηροτροφίας </a:t>
            </a:r>
            <a:br>
              <a:rPr lang="el-GR" dirty="0"/>
            </a:br>
            <a:r>
              <a:rPr lang="el-GR" dirty="0"/>
              <a:t>(Α’ Λυκείου, Σουφλί)</a:t>
            </a: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l-GR"/>
          </a:p>
        </p:txBody>
      </p:sp>
      <p:graphicFrame>
        <p:nvGraphicFramePr>
          <p:cNvPr id="5" name="Αντικείμενο 4"/>
          <p:cNvGraphicFramePr>
            <a:graphicFrameLocks noChangeAspect="1"/>
          </p:cNvGraphicFramePr>
          <p:nvPr>
            <p:extLst>
              <p:ext uri="{D42A27DB-BD31-4B8C-83A1-F6EECF244321}">
                <p14:modId xmlns:p14="http://schemas.microsoft.com/office/powerpoint/2010/main" val="3177085900"/>
              </p:ext>
            </p:extLst>
          </p:nvPr>
        </p:nvGraphicFramePr>
        <p:xfrm>
          <a:off x="281610" y="1807884"/>
          <a:ext cx="4442790" cy="3740393"/>
        </p:xfrm>
        <a:graphic>
          <a:graphicData uri="http://schemas.openxmlformats.org/presentationml/2006/ole">
            <mc:AlternateContent xmlns:mc="http://schemas.openxmlformats.org/markup-compatibility/2006">
              <mc:Choice xmlns:v="urn:schemas-microsoft-com:vml" Requires="v">
                <p:oleObj name="Bitmap Image" r:id="rId2" imgW="4564776" imgH="2384762" progId="Paint.Picture">
                  <p:embed/>
                </p:oleObj>
              </mc:Choice>
              <mc:Fallback>
                <p:oleObj name="Bitmap Image" r:id="rId2" imgW="4564776" imgH="2384762" progId="Paint.Picture">
                  <p:embed/>
                  <p:pic>
                    <p:nvPicPr>
                      <p:cNvPr id="5" name="Αντικείμενο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610" y="1807884"/>
                        <a:ext cx="4442790" cy="3740393"/>
                      </a:xfrm>
                      <a:prstGeom prst="rect">
                        <a:avLst/>
                      </a:prstGeom>
                      <a:noFill/>
                    </p:spPr>
                  </p:pic>
                </p:oleObj>
              </mc:Fallback>
            </mc:AlternateContent>
          </a:graphicData>
        </a:graphic>
      </p:graphicFrame>
      <p:sp>
        <p:nvSpPr>
          <p:cNvPr id="10" name="Θέση περιεχομένου 2"/>
          <p:cNvSpPr txBox="1">
            <a:spLocks/>
          </p:cNvSpPr>
          <p:nvPr/>
        </p:nvSpPr>
        <p:spPr>
          <a:xfrm>
            <a:off x="281610" y="5981402"/>
            <a:ext cx="6576391" cy="609600"/>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1400" dirty="0"/>
              <a:t>Κακαλή, Α.  &amp; Τριανταφύλλου Χ. (2022). Προκλήσεις μαθητών κατά την επίλυση αυθεντικών προβλημάτων του χώρου εργασίας της σηροτροφίας. </a:t>
            </a:r>
            <a:r>
              <a:rPr lang="el-GR" sz="1400" i="1" dirty="0"/>
              <a:t>Πρακτικά 9</a:t>
            </a:r>
            <a:r>
              <a:rPr lang="el-GR" sz="1400" i="1" baseline="30000" dirty="0"/>
              <a:t>ου</a:t>
            </a:r>
            <a:r>
              <a:rPr lang="el-GR" sz="1400" i="1" dirty="0"/>
              <a:t>  Πανελλήνιου Συνεδρίου της </a:t>
            </a:r>
            <a:r>
              <a:rPr lang="el-GR" sz="1400" i="1" dirty="0" err="1"/>
              <a:t>Εν.Ε.ΔΙ.Μ</a:t>
            </a:r>
            <a:r>
              <a:rPr lang="el-GR" sz="1400" i="1" dirty="0"/>
              <a:t>.</a:t>
            </a:r>
            <a:r>
              <a:rPr lang="el-GR" sz="1400" dirty="0"/>
              <a:t> Σελ. 168-178.</a:t>
            </a:r>
          </a:p>
        </p:txBody>
      </p:sp>
      <mc:AlternateContent xmlns:mc="http://schemas.openxmlformats.org/markup-compatibility/2006" xmlns:p14="http://schemas.microsoft.com/office/powerpoint/2010/main" xmlns:aink="http://schemas.microsoft.com/office/drawing/2016/ink">
        <mc:Choice Requires="p14 aink">
          <p:contentPart p14:bwMode="auto" r:id="rId4">
            <p14:nvContentPartPr>
              <p14:cNvPr id="12" name="Γραφή 11">
                <a:extLst>
                  <a:ext uri="{FF2B5EF4-FFF2-40B4-BE49-F238E27FC236}">
                    <a16:creationId xmlns:a16="http://schemas.microsoft.com/office/drawing/2014/main" id="{D5877605-1817-600B-CFDA-65843C57F8EB}"/>
                  </a:ext>
                </a:extLst>
              </p14:cNvPr>
              <p14:cNvContentPartPr/>
              <p14:nvPr/>
            </p14:nvContentPartPr>
            <p14:xfrm>
              <a:off x="6334023" y="1576602"/>
              <a:ext cx="360" cy="360"/>
            </p14:xfrm>
          </p:contentPart>
        </mc:Choice>
        <mc:Fallback xmlns="">
          <p:pic>
            <p:nvPicPr>
              <p:cNvPr id="12" name="Γραφή 11">
                <a:extLst>
                  <a:ext uri="{FF2B5EF4-FFF2-40B4-BE49-F238E27FC236}">
                    <a16:creationId xmlns:a16="http://schemas.microsoft.com/office/drawing/2014/main" xmlns="" xmlns:aink="http://schemas.microsoft.com/office/drawing/2016/ink" xmlns:p14="http://schemas.microsoft.com/office/powerpoint/2010/main" id="{D5877605-1817-600B-CFDA-65843C57F8EB}"/>
                  </a:ext>
                </a:extLst>
              </p:cNvPr>
              <p:cNvPicPr/>
              <p:nvPr/>
            </p:nvPicPr>
            <p:blipFill>
              <a:blip r:embed="rId6"/>
              <a:stretch>
                <a:fillRect/>
              </a:stretch>
            </p:blipFill>
            <p:spPr>
              <a:xfrm>
                <a:off x="6316023" y="1468602"/>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
            <p14:nvContentPartPr>
              <p14:cNvPr id="13" name="Γραφή 12">
                <a:extLst>
                  <a:ext uri="{FF2B5EF4-FFF2-40B4-BE49-F238E27FC236}">
                    <a16:creationId xmlns:a16="http://schemas.microsoft.com/office/drawing/2014/main" id="{FDFA4A75-7662-1613-A442-2FFB435D068A}"/>
                  </a:ext>
                </a:extLst>
              </p14:cNvPr>
              <p14:cNvContentPartPr/>
              <p14:nvPr/>
            </p14:nvContentPartPr>
            <p14:xfrm>
              <a:off x="5512503" y="1589562"/>
              <a:ext cx="360" cy="360"/>
            </p14:xfrm>
          </p:contentPart>
        </mc:Choice>
        <mc:Fallback xmlns="">
          <p:pic>
            <p:nvPicPr>
              <p:cNvPr id="13" name="Γραφή 12">
                <a:extLst>
                  <a:ext uri="{FF2B5EF4-FFF2-40B4-BE49-F238E27FC236}">
                    <a16:creationId xmlns:a16="http://schemas.microsoft.com/office/drawing/2014/main" xmlns="" xmlns:aink="http://schemas.microsoft.com/office/drawing/2016/ink" xmlns:p14="http://schemas.microsoft.com/office/powerpoint/2010/main" id="{FDFA4A75-7662-1613-A442-2FFB435D068A}"/>
                  </a:ext>
                </a:extLst>
              </p:cNvPr>
              <p:cNvPicPr/>
              <p:nvPr/>
            </p:nvPicPr>
            <p:blipFill>
              <a:blip r:embed="rId8"/>
              <a:stretch>
                <a:fillRect/>
              </a:stretch>
            </p:blipFill>
            <p:spPr>
              <a:xfrm>
                <a:off x="5494503" y="1481922"/>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
            <p14:nvContentPartPr>
              <p14:cNvPr id="14" name="Γραφή 13">
                <a:extLst>
                  <a:ext uri="{FF2B5EF4-FFF2-40B4-BE49-F238E27FC236}">
                    <a16:creationId xmlns:a16="http://schemas.microsoft.com/office/drawing/2014/main" id="{0CA4B8B3-D667-92F2-DC54-BAA9BA3CEC89}"/>
                  </a:ext>
                </a:extLst>
              </p14:cNvPr>
              <p14:cNvContentPartPr/>
              <p14:nvPr/>
            </p14:nvContentPartPr>
            <p14:xfrm>
              <a:off x="-822057" y="913842"/>
              <a:ext cx="360" cy="360"/>
            </p14:xfrm>
          </p:contentPart>
        </mc:Choice>
        <mc:Fallback xmlns="">
          <p:pic>
            <p:nvPicPr>
              <p:cNvPr id="14" name="Γραφή 13">
                <a:extLst>
                  <a:ext uri="{FF2B5EF4-FFF2-40B4-BE49-F238E27FC236}">
                    <a16:creationId xmlns:a16="http://schemas.microsoft.com/office/drawing/2014/main" xmlns="" xmlns:aink="http://schemas.microsoft.com/office/drawing/2016/ink" xmlns:p14="http://schemas.microsoft.com/office/powerpoint/2010/main" id="{0CA4B8B3-D667-92F2-DC54-BAA9BA3CEC89}"/>
                  </a:ext>
                </a:extLst>
              </p:cNvPr>
              <p:cNvPicPr/>
              <p:nvPr/>
            </p:nvPicPr>
            <p:blipFill>
              <a:blip r:embed="rId10"/>
              <a:stretch>
                <a:fillRect/>
              </a:stretch>
            </p:blipFill>
            <p:spPr>
              <a:xfrm>
                <a:off x="-839697" y="806202"/>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
            <p14:nvContentPartPr>
              <p14:cNvPr id="7" name="Γραφή 6">
                <a:extLst>
                  <a:ext uri="{FF2B5EF4-FFF2-40B4-BE49-F238E27FC236}">
                    <a16:creationId xmlns:a16="http://schemas.microsoft.com/office/drawing/2014/main" id="{97573C54-B562-B6AE-61BC-E80327319C52}"/>
                  </a:ext>
                </a:extLst>
              </p14:cNvPr>
              <p14:cNvContentPartPr/>
              <p14:nvPr/>
            </p14:nvContentPartPr>
            <p14:xfrm>
              <a:off x="2491383" y="2623482"/>
              <a:ext cx="360" cy="360"/>
            </p14:xfrm>
          </p:contentPart>
        </mc:Choice>
        <mc:Fallback xmlns="">
          <p:pic>
            <p:nvPicPr>
              <p:cNvPr id="7" name="Γραφή 6">
                <a:extLst>
                  <a:ext uri="{FF2B5EF4-FFF2-40B4-BE49-F238E27FC236}">
                    <a16:creationId xmlns:a16="http://schemas.microsoft.com/office/drawing/2014/main" xmlns="" xmlns:aink="http://schemas.microsoft.com/office/drawing/2016/ink" xmlns:p14="http://schemas.microsoft.com/office/powerpoint/2010/main" id="{97573C54-B562-B6AE-61BC-E80327319C52}"/>
                  </a:ext>
                </a:extLst>
              </p:cNvPr>
              <p:cNvPicPr/>
              <p:nvPr/>
            </p:nvPicPr>
            <p:blipFill>
              <a:blip r:embed="rId12"/>
              <a:stretch>
                <a:fillRect/>
              </a:stretch>
            </p:blipFill>
            <p:spPr>
              <a:xfrm>
                <a:off x="2473383" y="2515482"/>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3">
            <p14:nvContentPartPr>
              <p14:cNvPr id="11" name="Γραφή 10">
                <a:extLst>
                  <a:ext uri="{FF2B5EF4-FFF2-40B4-BE49-F238E27FC236}">
                    <a16:creationId xmlns:a16="http://schemas.microsoft.com/office/drawing/2014/main" id="{089FAE89-A430-28CF-10A8-04BE5296948E}"/>
                  </a:ext>
                </a:extLst>
              </p14:cNvPr>
              <p14:cNvContentPartPr/>
              <p14:nvPr/>
            </p14:nvContentPartPr>
            <p14:xfrm>
              <a:off x="1656183" y="3127122"/>
              <a:ext cx="595800" cy="54360"/>
            </p14:xfrm>
          </p:contentPart>
        </mc:Choice>
        <mc:Fallback xmlns="">
          <p:pic>
            <p:nvPicPr>
              <p:cNvPr id="11" name="Γραφή 10">
                <a:extLst>
                  <a:ext uri="{FF2B5EF4-FFF2-40B4-BE49-F238E27FC236}">
                    <a16:creationId xmlns:a16="http://schemas.microsoft.com/office/drawing/2014/main" xmlns="" xmlns:aink="http://schemas.microsoft.com/office/drawing/2016/ink" xmlns:p14="http://schemas.microsoft.com/office/powerpoint/2010/main" id="{089FAE89-A430-28CF-10A8-04BE5296948E}"/>
                  </a:ext>
                </a:extLst>
              </p:cNvPr>
              <p:cNvPicPr/>
              <p:nvPr/>
            </p:nvPicPr>
            <p:blipFill>
              <a:blip r:embed="rId14"/>
              <a:stretch>
                <a:fillRect/>
              </a:stretch>
            </p:blipFill>
            <p:spPr>
              <a:xfrm>
                <a:off x="1638543" y="3019482"/>
                <a:ext cx="631440" cy="270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5">
            <p14:nvContentPartPr>
              <p14:cNvPr id="15" name="Γραφή 14">
                <a:extLst>
                  <a:ext uri="{FF2B5EF4-FFF2-40B4-BE49-F238E27FC236}">
                    <a16:creationId xmlns:a16="http://schemas.microsoft.com/office/drawing/2014/main" id="{E849D63C-6E7D-1E9C-CC99-F66F0782466D}"/>
                  </a:ext>
                </a:extLst>
              </p14:cNvPr>
              <p14:cNvContentPartPr/>
              <p14:nvPr/>
            </p14:nvContentPartPr>
            <p14:xfrm>
              <a:off x="2543943" y="3034242"/>
              <a:ext cx="360" cy="360"/>
            </p14:xfrm>
          </p:contentPart>
        </mc:Choice>
        <mc:Fallback xmlns="">
          <p:pic>
            <p:nvPicPr>
              <p:cNvPr id="15" name="Γραφή 14">
                <a:extLst>
                  <a:ext uri="{FF2B5EF4-FFF2-40B4-BE49-F238E27FC236}">
                    <a16:creationId xmlns:a16="http://schemas.microsoft.com/office/drawing/2014/main" xmlns="" xmlns:aink="http://schemas.microsoft.com/office/drawing/2016/ink" xmlns:p14="http://schemas.microsoft.com/office/powerpoint/2010/main" id="{E849D63C-6E7D-1E9C-CC99-F66F0782466D}"/>
                  </a:ext>
                </a:extLst>
              </p:cNvPr>
              <p:cNvPicPr/>
              <p:nvPr/>
            </p:nvPicPr>
            <p:blipFill>
              <a:blip r:embed="rId16"/>
              <a:stretch>
                <a:fillRect/>
              </a:stretch>
            </p:blipFill>
            <p:spPr>
              <a:xfrm>
                <a:off x="2525943" y="2926242"/>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7">
            <p14:nvContentPartPr>
              <p14:cNvPr id="16" name="Γραφή 15">
                <a:extLst>
                  <a:ext uri="{FF2B5EF4-FFF2-40B4-BE49-F238E27FC236}">
                    <a16:creationId xmlns:a16="http://schemas.microsoft.com/office/drawing/2014/main" id="{D977CEB0-F7CC-AC20-239E-B6613A14106F}"/>
                  </a:ext>
                </a:extLst>
              </p14:cNvPr>
              <p14:cNvContentPartPr/>
              <p14:nvPr/>
            </p14:nvContentPartPr>
            <p14:xfrm>
              <a:off x="2610543" y="3193362"/>
              <a:ext cx="360" cy="360"/>
            </p14:xfrm>
          </p:contentPart>
        </mc:Choice>
        <mc:Fallback xmlns="">
          <p:pic>
            <p:nvPicPr>
              <p:cNvPr id="16" name="Γραφή 15">
                <a:extLst>
                  <a:ext uri="{FF2B5EF4-FFF2-40B4-BE49-F238E27FC236}">
                    <a16:creationId xmlns:a16="http://schemas.microsoft.com/office/drawing/2014/main" xmlns="" xmlns:aink="http://schemas.microsoft.com/office/drawing/2016/ink" xmlns:p14="http://schemas.microsoft.com/office/powerpoint/2010/main" id="{D977CEB0-F7CC-AC20-239E-B6613A14106F}"/>
                  </a:ext>
                </a:extLst>
              </p:cNvPr>
              <p:cNvPicPr/>
              <p:nvPr/>
            </p:nvPicPr>
            <p:blipFill>
              <a:blip r:embed="rId18"/>
              <a:stretch>
                <a:fillRect/>
              </a:stretch>
            </p:blipFill>
            <p:spPr>
              <a:xfrm>
                <a:off x="2547543" y="2815722"/>
                <a:ext cx="126000" cy="75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9">
            <p14:nvContentPartPr>
              <p14:cNvPr id="30" name="Γραφή 29">
                <a:extLst>
                  <a:ext uri="{FF2B5EF4-FFF2-40B4-BE49-F238E27FC236}">
                    <a16:creationId xmlns:a16="http://schemas.microsoft.com/office/drawing/2014/main" id="{4388ABAB-8813-0B9B-303D-1AA4A17D1703}"/>
                  </a:ext>
                </a:extLst>
              </p14:cNvPr>
              <p14:cNvContentPartPr/>
              <p14:nvPr/>
            </p14:nvContentPartPr>
            <p14:xfrm>
              <a:off x="-1391937" y="1073322"/>
              <a:ext cx="360" cy="360"/>
            </p14:xfrm>
          </p:contentPart>
        </mc:Choice>
        <mc:Fallback xmlns="">
          <p:pic>
            <p:nvPicPr>
              <p:cNvPr id="30" name="Γραφή 29">
                <a:extLst>
                  <a:ext uri="{FF2B5EF4-FFF2-40B4-BE49-F238E27FC236}">
                    <a16:creationId xmlns:a16="http://schemas.microsoft.com/office/drawing/2014/main" xmlns="" xmlns:aink="http://schemas.microsoft.com/office/drawing/2016/ink" xmlns:p14="http://schemas.microsoft.com/office/powerpoint/2010/main" id="{4388ABAB-8813-0B9B-303D-1AA4A17D1703}"/>
                  </a:ext>
                </a:extLst>
              </p:cNvPr>
              <p:cNvPicPr/>
              <p:nvPr/>
            </p:nvPicPr>
            <p:blipFill>
              <a:blip r:embed="rId20"/>
              <a:stretch>
                <a:fillRect/>
              </a:stretch>
            </p:blipFill>
            <p:spPr>
              <a:xfrm>
                <a:off x="-1409937" y="965322"/>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1">
            <p14:nvContentPartPr>
              <p14:cNvPr id="31" name="Γραφή 30">
                <a:extLst>
                  <a:ext uri="{FF2B5EF4-FFF2-40B4-BE49-F238E27FC236}">
                    <a16:creationId xmlns:a16="http://schemas.microsoft.com/office/drawing/2014/main" id="{649ED2D0-FAB3-2D27-07FB-524F27A81B4E}"/>
                  </a:ext>
                </a:extLst>
              </p14:cNvPr>
              <p14:cNvContentPartPr/>
              <p14:nvPr/>
            </p14:nvContentPartPr>
            <p14:xfrm>
              <a:off x="-1484817" y="2650122"/>
              <a:ext cx="360" cy="360"/>
            </p14:xfrm>
          </p:contentPart>
        </mc:Choice>
        <mc:Fallback xmlns="">
          <p:pic>
            <p:nvPicPr>
              <p:cNvPr id="31" name="Γραφή 30">
                <a:extLst>
                  <a:ext uri="{FF2B5EF4-FFF2-40B4-BE49-F238E27FC236}">
                    <a16:creationId xmlns:a16="http://schemas.microsoft.com/office/drawing/2014/main" xmlns="" xmlns:aink="http://schemas.microsoft.com/office/drawing/2016/ink" xmlns:p14="http://schemas.microsoft.com/office/powerpoint/2010/main" id="{649ED2D0-FAB3-2D27-07FB-524F27A81B4E}"/>
                  </a:ext>
                </a:extLst>
              </p:cNvPr>
              <p:cNvPicPr/>
              <p:nvPr/>
            </p:nvPicPr>
            <p:blipFill>
              <a:blip r:embed="rId25"/>
              <a:stretch>
                <a:fillRect/>
              </a:stretch>
            </p:blipFill>
            <p:spPr>
              <a:xfrm>
                <a:off x="-1502457" y="2632122"/>
                <a:ext cx="36000" cy="36000"/>
              </a:xfrm>
              <a:prstGeom prst="rect">
                <a:avLst/>
              </a:prstGeom>
            </p:spPr>
          </p:pic>
        </mc:Fallback>
      </mc:AlternateContent>
      <p:sp>
        <p:nvSpPr>
          <p:cNvPr id="3" name="Θέση περιεχομένου 2">
            <a:extLst>
              <a:ext uri="{FF2B5EF4-FFF2-40B4-BE49-F238E27FC236}">
                <a16:creationId xmlns:a16="http://schemas.microsoft.com/office/drawing/2014/main" id="{FBD06FAC-651E-F978-A683-DA94C2FF1B1B}"/>
              </a:ext>
            </a:extLst>
          </p:cNvPr>
          <p:cNvSpPr txBox="1">
            <a:spLocks/>
          </p:cNvSpPr>
          <p:nvPr/>
        </p:nvSpPr>
        <p:spPr>
          <a:xfrm rot="18412653">
            <a:off x="3969924" y="3093703"/>
            <a:ext cx="5259550" cy="1641919"/>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a:t> </a:t>
            </a:r>
            <a:r>
              <a:rPr lang="el-GR" sz="4600" dirty="0">
                <a:solidFill>
                  <a:srgbClr val="7030A0"/>
                </a:solidFill>
                <a:latin typeface="+mj-lt"/>
                <a:ea typeface="+mj-ea"/>
                <a:cs typeface="+mj-cs"/>
              </a:rPr>
              <a:t>αυθεντικά δεδομένα  του χώρου εργασίας της σηροτροφίας </a:t>
            </a:r>
          </a:p>
        </p:txBody>
      </p:sp>
    </p:spTree>
    <p:extLst>
      <p:ext uri="{BB962C8B-B14F-4D97-AF65-F5344CB8AC3E}">
        <p14:creationId xmlns:p14="http://schemas.microsoft.com/office/powerpoint/2010/main" val="3722387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ABAE759-432E-4151-9FA0-CF9B9B029379}"/>
              </a:ext>
            </a:extLst>
          </p:cNvPr>
          <p:cNvSpPr>
            <a:spLocks noGrp="1"/>
          </p:cNvSpPr>
          <p:nvPr>
            <p:ph idx="1"/>
          </p:nvPr>
        </p:nvSpPr>
        <p:spPr>
          <a:xfrm>
            <a:off x="266700" y="148138"/>
            <a:ext cx="8001000" cy="2362200"/>
          </a:xfrm>
        </p:spPr>
        <p:txBody>
          <a:bodyPr>
            <a:normAutofit/>
          </a:bodyPr>
          <a:lstStyle/>
          <a:p>
            <a:pPr marL="0" indent="0">
              <a:buNone/>
            </a:pPr>
            <a:r>
              <a:rPr lang="el-GR" sz="1800" dirty="0">
                <a:latin typeface="Times New Roman" panose="02020603050405020304" pitchFamily="18" charset="0"/>
                <a:ea typeface="Calibri" panose="020F0502020204030204" pitchFamily="34" charset="0"/>
              </a:rPr>
              <a:t>ΛΥΣΗ ΜΑΘΗΤΗ  ΠΟΥ ΑΝΕΦΕΡΕ ΌΤΙ ΓΝΩΡΙΖΕ ΤΟ ΕΠΑΓΓΕΛΜΑ ΤΟΥ ΣΗΡΟΤΡΌΦΟΥ</a:t>
            </a:r>
          </a:p>
          <a:p>
            <a:pPr marL="0" indent="0">
              <a:buNone/>
            </a:pPr>
            <a:r>
              <a:rPr lang="el-GR" sz="1800" kern="1200" dirty="0">
                <a:solidFill>
                  <a:srgbClr val="000000"/>
                </a:solidFill>
                <a:effectLst/>
                <a:latin typeface="Times New Roman" panose="02020603050405020304" pitchFamily="18" charset="0"/>
                <a:ea typeface="Times New Roman" panose="02020603050405020304" pitchFamily="18" charset="0"/>
              </a:rPr>
              <a:t>Ο </a:t>
            </a:r>
            <a:r>
              <a:rPr lang="el-GR" sz="1800" dirty="0">
                <a:solidFill>
                  <a:srgbClr val="000000"/>
                </a:solidFill>
                <a:latin typeface="Times New Roman" panose="02020603050405020304" pitchFamily="18" charset="0"/>
                <a:ea typeface="Times New Roman" panose="02020603050405020304" pitchFamily="18" charset="0"/>
              </a:rPr>
              <a:t>μαθητής </a:t>
            </a:r>
            <a:r>
              <a:rPr lang="el-GR" sz="1800" b="1" kern="1200" dirty="0">
                <a:solidFill>
                  <a:srgbClr val="000000"/>
                </a:solidFill>
                <a:effectLst/>
                <a:latin typeface="Times New Roman" panose="02020603050405020304" pitchFamily="18" charset="0"/>
                <a:ea typeface="Times New Roman" panose="02020603050405020304" pitchFamily="18" charset="0"/>
              </a:rPr>
              <a:t>προβληματίζεται αν θα πρέπει να προσθέσει ή όχι τις εκτάσεις όλων των σταδίων εκτροφής</a:t>
            </a:r>
            <a:r>
              <a:rPr lang="el-GR" sz="1800" kern="1200" dirty="0">
                <a:solidFill>
                  <a:srgbClr val="000000"/>
                </a:solidFill>
                <a:effectLst/>
                <a:latin typeface="Times New Roman" panose="02020603050405020304" pitchFamily="18" charset="0"/>
                <a:ea typeface="Times New Roman" panose="02020603050405020304" pitchFamily="18" charset="0"/>
              </a:rPr>
              <a:t> </a:t>
            </a:r>
            <a:r>
              <a:rPr lang="el-GR" sz="1800" i="1" kern="1200" dirty="0">
                <a:solidFill>
                  <a:srgbClr val="000000"/>
                </a:solidFill>
                <a:effectLst/>
                <a:latin typeface="Times New Roman" panose="02020603050405020304" pitchFamily="18" charset="0"/>
                <a:ea typeface="Times New Roman" panose="02020603050405020304" pitchFamily="18" charset="0"/>
              </a:rPr>
              <a:t>(γράφει/</a:t>
            </a:r>
            <a:r>
              <a:rPr lang="el-GR" sz="1800" i="1" kern="1200" dirty="0" err="1">
                <a:solidFill>
                  <a:srgbClr val="000000"/>
                </a:solidFill>
                <a:effectLst/>
                <a:latin typeface="Times New Roman" panose="02020603050405020304" pitchFamily="18" charset="0"/>
                <a:ea typeface="Times New Roman" panose="02020603050405020304" pitchFamily="18" charset="0"/>
              </a:rPr>
              <a:t>σβηνει</a:t>
            </a:r>
            <a:r>
              <a:rPr lang="el-GR" sz="1800" i="1" kern="1200" dirty="0">
                <a:solidFill>
                  <a:srgbClr val="000000"/>
                </a:solidFill>
                <a:effectLst/>
                <a:latin typeface="Times New Roman" panose="02020603050405020304" pitchFamily="18" charset="0"/>
                <a:ea typeface="Times New Roman" panose="02020603050405020304" pitchFamily="18" charset="0"/>
              </a:rPr>
              <a:t> την απάντησή του) </a:t>
            </a:r>
          </a:p>
          <a:p>
            <a:pPr marL="0" indent="0">
              <a:buNone/>
            </a:pPr>
            <a:r>
              <a:rPr lang="el-GR" sz="1800" kern="1200" dirty="0">
                <a:solidFill>
                  <a:srgbClr val="000000"/>
                </a:solidFill>
                <a:effectLst/>
                <a:highlight>
                  <a:srgbClr val="00FFFF"/>
                </a:highlight>
                <a:latin typeface="Times New Roman" panose="02020603050405020304" pitchFamily="18" charset="0"/>
                <a:ea typeface="Times New Roman" panose="02020603050405020304" pitchFamily="18" charset="0"/>
              </a:rPr>
              <a:t>Ο μαθητής δεν φαίνεται να έχει επίγνωση της μεγάλης διαφοράς της έκτασης ανάμεσα στα 1120</a:t>
            </a:r>
            <a:r>
              <a:rPr lang="en-US" sz="1800" kern="1200" dirty="0">
                <a:solidFill>
                  <a:srgbClr val="000000"/>
                </a:solidFill>
                <a:effectLst/>
                <a:highlight>
                  <a:srgbClr val="00FFFF"/>
                </a:highlight>
                <a:latin typeface="Times New Roman" panose="02020603050405020304" pitchFamily="18" charset="0"/>
                <a:ea typeface="Times New Roman" panose="02020603050405020304" pitchFamily="18" charset="0"/>
              </a:rPr>
              <a:t>m</a:t>
            </a:r>
            <a:r>
              <a:rPr lang="el-GR" sz="1800" kern="1200" baseline="30000" dirty="0">
                <a:solidFill>
                  <a:srgbClr val="000000"/>
                </a:solidFill>
                <a:effectLst/>
                <a:highlight>
                  <a:srgbClr val="00FFFF"/>
                </a:highlight>
                <a:latin typeface="Times New Roman" panose="02020603050405020304" pitchFamily="18" charset="0"/>
                <a:ea typeface="Times New Roman" panose="02020603050405020304" pitchFamily="18" charset="0"/>
              </a:rPr>
              <a:t>2</a:t>
            </a:r>
            <a:r>
              <a:rPr lang="el-GR" sz="1800" kern="1200" dirty="0">
                <a:solidFill>
                  <a:srgbClr val="000000"/>
                </a:solidFill>
                <a:effectLst/>
                <a:highlight>
                  <a:srgbClr val="00FFFF"/>
                </a:highlight>
                <a:latin typeface="Times New Roman" panose="02020603050405020304" pitchFamily="18" charset="0"/>
                <a:ea typeface="Times New Roman" panose="02020603050405020304" pitchFamily="18" charset="0"/>
              </a:rPr>
              <a:t> (έκταση στο 5</a:t>
            </a:r>
            <a:r>
              <a:rPr lang="el-GR" sz="1800" kern="1200" baseline="30000" dirty="0">
                <a:solidFill>
                  <a:srgbClr val="000000"/>
                </a:solidFill>
                <a:effectLst/>
                <a:highlight>
                  <a:srgbClr val="00FFFF"/>
                </a:highlight>
                <a:latin typeface="Times New Roman" panose="02020603050405020304" pitchFamily="18" charset="0"/>
                <a:ea typeface="Times New Roman" panose="02020603050405020304" pitchFamily="18" charset="0"/>
              </a:rPr>
              <a:t>ο</a:t>
            </a:r>
            <a:r>
              <a:rPr lang="el-GR" sz="1800" kern="1200" dirty="0">
                <a:solidFill>
                  <a:srgbClr val="000000"/>
                </a:solidFill>
                <a:effectLst/>
                <a:highlight>
                  <a:srgbClr val="00FFFF"/>
                </a:highlight>
                <a:latin typeface="Times New Roman" panose="02020603050405020304" pitchFamily="18" charset="0"/>
                <a:ea typeface="Times New Roman" panose="02020603050405020304" pitchFamily="18" charset="0"/>
              </a:rPr>
              <a:t> στάδιο εκτροφής) και 2170 </a:t>
            </a:r>
            <a:r>
              <a:rPr lang="en-US" sz="1800" kern="1200" dirty="0">
                <a:solidFill>
                  <a:srgbClr val="000000"/>
                </a:solidFill>
                <a:effectLst/>
                <a:highlight>
                  <a:srgbClr val="00FFFF"/>
                </a:highlight>
                <a:latin typeface="Times New Roman" panose="02020603050405020304" pitchFamily="18" charset="0"/>
                <a:ea typeface="Times New Roman" panose="02020603050405020304" pitchFamily="18" charset="0"/>
              </a:rPr>
              <a:t>m</a:t>
            </a:r>
            <a:r>
              <a:rPr lang="el-GR" sz="1800" kern="1200" baseline="30000" dirty="0">
                <a:solidFill>
                  <a:srgbClr val="000000"/>
                </a:solidFill>
                <a:effectLst/>
                <a:highlight>
                  <a:srgbClr val="00FFFF"/>
                </a:highlight>
                <a:latin typeface="Times New Roman" panose="02020603050405020304" pitchFamily="18" charset="0"/>
                <a:ea typeface="Times New Roman" panose="02020603050405020304" pitchFamily="18" charset="0"/>
              </a:rPr>
              <a:t>2</a:t>
            </a:r>
            <a:r>
              <a:rPr lang="el-GR" sz="1800" kern="1200" dirty="0">
                <a:solidFill>
                  <a:srgbClr val="000000"/>
                </a:solidFill>
                <a:effectLst/>
                <a:highlight>
                  <a:srgbClr val="00FFFF"/>
                </a:highlight>
                <a:latin typeface="Times New Roman" panose="02020603050405020304" pitchFamily="18" charset="0"/>
                <a:ea typeface="Times New Roman" panose="02020603050405020304" pitchFamily="18" charset="0"/>
              </a:rPr>
              <a:t> που προκύπτει από το άθροισμα όλων των επιμέρους σταδίων. </a:t>
            </a:r>
            <a:endParaRPr lang="el-GR" sz="1800" dirty="0">
              <a:effectLst/>
              <a:highlight>
                <a:srgbClr val="00FFFF"/>
              </a:highlight>
              <a:latin typeface="Times New Roman" panose="02020603050405020304" pitchFamily="18" charset="0"/>
              <a:ea typeface="Times New Roman" panose="02020603050405020304" pitchFamily="18" charset="0"/>
            </a:endParaRPr>
          </a:p>
          <a:p>
            <a:endParaRPr lang="el-GR" dirty="0"/>
          </a:p>
        </p:txBody>
      </p:sp>
      <p:pic>
        <p:nvPicPr>
          <p:cNvPr id="4" name="Εικόνα 3">
            <a:extLst>
              <a:ext uri="{FF2B5EF4-FFF2-40B4-BE49-F238E27FC236}">
                <a16:creationId xmlns:a16="http://schemas.microsoft.com/office/drawing/2014/main" id="{85362E1F-1636-461F-9121-A6B452BFADE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2188" y="2360203"/>
            <a:ext cx="5410200" cy="4267199"/>
          </a:xfrm>
          <a:prstGeom prst="rect">
            <a:avLst/>
          </a:prstGeom>
          <a:noFill/>
          <a:ln>
            <a:noFill/>
          </a:ln>
        </p:spPr>
      </p:pic>
      <mc:AlternateContent xmlns:mc="http://schemas.openxmlformats.org/markup-compatibility/2006" xmlns:p14="http://schemas.microsoft.com/office/powerpoint/2010/main">
        <mc:Choice Requires="p14">
          <p:contentPart p14:bwMode="auto" r:id="rId3">
            <p14:nvContentPartPr>
              <p14:cNvPr id="2" name="Γραφή 1">
                <a:extLst>
                  <a:ext uri="{FF2B5EF4-FFF2-40B4-BE49-F238E27FC236}">
                    <a16:creationId xmlns:a16="http://schemas.microsoft.com/office/drawing/2014/main" id="{F07A669A-DC07-023C-8A56-5BB67ED6DBF1}"/>
                  </a:ext>
                </a:extLst>
              </p14:cNvPr>
              <p14:cNvContentPartPr/>
              <p14:nvPr/>
            </p14:nvContentPartPr>
            <p14:xfrm>
              <a:off x="533400" y="6172200"/>
              <a:ext cx="1209960" cy="240480"/>
            </p14:xfrm>
          </p:contentPart>
        </mc:Choice>
        <mc:Fallback xmlns="">
          <p:pic>
            <p:nvPicPr>
              <p:cNvPr id="2" name="Γραφή 1">
                <a:extLst>
                  <a:ext uri="{FF2B5EF4-FFF2-40B4-BE49-F238E27FC236}">
                    <a16:creationId xmlns:a16="http://schemas.microsoft.com/office/drawing/2014/main" xmlns="" xmlns:p14="http://schemas.microsoft.com/office/powerpoint/2010/main" id="{F07A669A-DC07-023C-8A56-5BB67ED6DBF1}"/>
                  </a:ext>
                </a:extLst>
              </p:cNvPr>
              <p:cNvPicPr/>
              <p:nvPr/>
            </p:nvPicPr>
            <p:blipFill>
              <a:blip r:embed="rId4"/>
              <a:stretch>
                <a:fillRect/>
              </a:stretch>
            </p:blipFill>
            <p:spPr>
              <a:xfrm>
                <a:off x="479400" y="6064038"/>
                <a:ext cx="1317960" cy="456804"/>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Γραφή 4">
                <a:extLst>
                  <a:ext uri="{FF2B5EF4-FFF2-40B4-BE49-F238E27FC236}">
                    <a16:creationId xmlns:a16="http://schemas.microsoft.com/office/drawing/2014/main" id="{D656B937-4BEB-D2D4-12C5-188102712EF7}"/>
                  </a:ext>
                </a:extLst>
              </p14:cNvPr>
              <p14:cNvContentPartPr/>
              <p14:nvPr/>
            </p14:nvContentPartPr>
            <p14:xfrm>
              <a:off x="3324340" y="4424584"/>
              <a:ext cx="1249560" cy="110880"/>
            </p14:xfrm>
          </p:contentPart>
        </mc:Choice>
        <mc:Fallback xmlns="">
          <p:pic>
            <p:nvPicPr>
              <p:cNvPr id="5" name="Γραφή 4">
                <a:extLst>
                  <a:ext uri="{FF2B5EF4-FFF2-40B4-BE49-F238E27FC236}">
                    <a16:creationId xmlns:a16="http://schemas.microsoft.com/office/drawing/2014/main" xmlns="" xmlns:p14="http://schemas.microsoft.com/office/powerpoint/2010/main" id="{D656B937-4BEB-D2D4-12C5-188102712EF7}"/>
                  </a:ext>
                </a:extLst>
              </p:cNvPr>
              <p:cNvPicPr/>
              <p:nvPr/>
            </p:nvPicPr>
            <p:blipFill>
              <a:blip r:embed="rId6"/>
              <a:stretch>
                <a:fillRect/>
              </a:stretch>
            </p:blipFill>
            <p:spPr>
              <a:xfrm>
                <a:off x="3270340" y="4316584"/>
                <a:ext cx="1357560" cy="3268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Γραφή 5">
                <a:extLst>
                  <a:ext uri="{FF2B5EF4-FFF2-40B4-BE49-F238E27FC236}">
                    <a16:creationId xmlns:a16="http://schemas.microsoft.com/office/drawing/2014/main" id="{360E3CDB-42DE-FA3C-EADD-4C98BCBE4FD1}"/>
                  </a:ext>
                </a:extLst>
              </p14:cNvPr>
              <p14:cNvContentPartPr/>
              <p14:nvPr/>
            </p14:nvContentPartPr>
            <p14:xfrm>
              <a:off x="2667000" y="4729748"/>
              <a:ext cx="988980" cy="420866"/>
            </p14:xfrm>
          </p:contentPart>
        </mc:Choice>
        <mc:Fallback xmlns="">
          <p:pic>
            <p:nvPicPr>
              <p:cNvPr id="6" name="Γραφή 5">
                <a:extLst>
                  <a:ext uri="{FF2B5EF4-FFF2-40B4-BE49-F238E27FC236}">
                    <a16:creationId xmlns:a16="http://schemas.microsoft.com/office/drawing/2014/main" xmlns="" xmlns:p14="http://schemas.microsoft.com/office/powerpoint/2010/main" id="{360E3CDB-42DE-FA3C-EADD-4C98BCBE4FD1}"/>
                  </a:ext>
                </a:extLst>
              </p:cNvPr>
              <p:cNvPicPr/>
              <p:nvPr/>
            </p:nvPicPr>
            <p:blipFill>
              <a:blip r:embed="rId8"/>
              <a:stretch>
                <a:fillRect/>
              </a:stretch>
            </p:blipFill>
            <p:spPr>
              <a:xfrm>
                <a:off x="2613016" y="4621834"/>
                <a:ext cx="1096947" cy="636695"/>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
            <p14:nvContentPartPr>
              <p14:cNvPr id="18" name="Γραφή 17">
                <a:extLst>
                  <a:ext uri="{FF2B5EF4-FFF2-40B4-BE49-F238E27FC236}">
                    <a16:creationId xmlns:a16="http://schemas.microsoft.com/office/drawing/2014/main" id="{14A31A31-5C45-B7F4-7564-8E4782021998}"/>
                  </a:ext>
                </a:extLst>
              </p14:cNvPr>
              <p14:cNvContentPartPr/>
              <p14:nvPr/>
            </p14:nvContentPartPr>
            <p14:xfrm>
              <a:off x="8653503" y="4279842"/>
              <a:ext cx="360" cy="360"/>
            </p14:xfrm>
          </p:contentPart>
        </mc:Choice>
        <mc:Fallback xmlns="">
          <p:pic>
            <p:nvPicPr>
              <p:cNvPr id="18" name="Γραφή 17">
                <a:extLst>
                  <a:ext uri="{FF2B5EF4-FFF2-40B4-BE49-F238E27FC236}">
                    <a16:creationId xmlns:a16="http://schemas.microsoft.com/office/drawing/2014/main" xmlns="" xmlns:aink="http://schemas.microsoft.com/office/drawing/2016/ink" xmlns:p14="http://schemas.microsoft.com/office/powerpoint/2010/main" id="{14A31A31-5C45-B7F4-7564-8E4782021998}"/>
                  </a:ext>
                </a:extLst>
              </p:cNvPr>
              <p:cNvPicPr/>
              <p:nvPr/>
            </p:nvPicPr>
            <p:blipFill>
              <a:blip r:embed="rId10"/>
              <a:stretch>
                <a:fillRect/>
              </a:stretch>
            </p:blipFill>
            <p:spPr>
              <a:xfrm>
                <a:off x="8635503" y="4171842"/>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
            <p14:nvContentPartPr>
              <p14:cNvPr id="7" name="Γραφή 6">
                <a:extLst>
                  <a:ext uri="{FF2B5EF4-FFF2-40B4-BE49-F238E27FC236}">
                    <a16:creationId xmlns:a16="http://schemas.microsoft.com/office/drawing/2014/main" id="{3FBA4B1B-6A24-5D63-415A-687F4A167955}"/>
                  </a:ext>
                </a:extLst>
              </p14:cNvPr>
              <p14:cNvContentPartPr/>
              <p14:nvPr/>
            </p14:nvContentPartPr>
            <p14:xfrm>
              <a:off x="2173143" y="1006722"/>
              <a:ext cx="360" cy="360"/>
            </p14:xfrm>
          </p:contentPart>
        </mc:Choice>
        <mc:Fallback xmlns="">
          <p:pic>
            <p:nvPicPr>
              <p:cNvPr id="7" name="Γραφή 6">
                <a:extLst>
                  <a:ext uri="{FF2B5EF4-FFF2-40B4-BE49-F238E27FC236}">
                    <a16:creationId xmlns:a16="http://schemas.microsoft.com/office/drawing/2014/main" xmlns="" xmlns:aink="http://schemas.microsoft.com/office/drawing/2016/ink" xmlns:p14="http://schemas.microsoft.com/office/powerpoint/2010/main" id="{3FBA4B1B-6A24-5D63-415A-687F4A167955}"/>
                  </a:ext>
                </a:extLst>
              </p:cNvPr>
              <p:cNvPicPr/>
              <p:nvPr/>
            </p:nvPicPr>
            <p:blipFill>
              <a:blip r:embed="rId12"/>
              <a:stretch>
                <a:fillRect/>
              </a:stretch>
            </p:blipFill>
            <p:spPr>
              <a:xfrm>
                <a:off x="2155503" y="988722"/>
                <a:ext cx="36000" cy="36000"/>
              </a:xfrm>
              <a:prstGeom prst="rect">
                <a:avLst/>
              </a:prstGeom>
            </p:spPr>
          </p:pic>
        </mc:Fallback>
      </mc:AlternateContent>
      <p:sp>
        <p:nvSpPr>
          <p:cNvPr id="8" name="Ορθογώνιο 7"/>
          <p:cNvSpPr/>
          <p:nvPr/>
        </p:nvSpPr>
        <p:spPr>
          <a:xfrm>
            <a:off x="6137072" y="2294683"/>
            <a:ext cx="2971800" cy="3970318"/>
          </a:xfrm>
          <a:prstGeom prst="rect">
            <a:avLst/>
          </a:prstGeom>
        </p:spPr>
        <p:txBody>
          <a:bodyPr wrap="square">
            <a:spAutoFit/>
          </a:bodyPr>
          <a:lstStyle/>
          <a:p>
            <a:r>
              <a:rPr lang="el-GR" b="1" dirty="0">
                <a:solidFill>
                  <a:srgbClr val="000000"/>
                </a:solidFill>
                <a:highlight>
                  <a:srgbClr val="00FFFF"/>
                </a:highlight>
                <a:latin typeface="Times New Roman" panose="02020603050405020304" pitchFamily="18" charset="0"/>
                <a:ea typeface="Times New Roman" panose="02020603050405020304" pitchFamily="18" charset="0"/>
              </a:rPr>
              <a:t>Έλλειψη/ δυσκολία   απόδοσης κατάλληλου </a:t>
            </a:r>
            <a:r>
              <a:rPr lang="el-GR" dirty="0">
                <a:solidFill>
                  <a:srgbClr val="000000"/>
                </a:solidFill>
                <a:highlight>
                  <a:srgbClr val="00FFFF"/>
                </a:highlight>
                <a:latin typeface="Times New Roman" panose="02020603050405020304" pitchFamily="18" charset="0"/>
                <a:ea typeface="Times New Roman" panose="02020603050405020304" pitchFamily="18" charset="0"/>
              </a:rPr>
              <a:t>νοήματος στο πλαίσιο του προβλήματος</a:t>
            </a:r>
          </a:p>
          <a:p>
            <a:endParaRPr lang="el-GR" b="1" dirty="0">
              <a:solidFill>
                <a:srgbClr val="141314"/>
              </a:solidFill>
              <a:latin typeface="TimesNewRomanPSMT"/>
            </a:endParaRPr>
          </a:p>
          <a:p>
            <a:r>
              <a:rPr lang="el-GR" b="1" dirty="0">
                <a:solidFill>
                  <a:srgbClr val="141314"/>
                </a:solidFill>
                <a:latin typeface="TimesNewRomanPSMT"/>
              </a:rPr>
              <a:t>Πιθανή αιτιολόγηση</a:t>
            </a:r>
            <a:r>
              <a:rPr lang="el-GR" dirty="0">
                <a:solidFill>
                  <a:srgbClr val="141314"/>
                </a:solidFill>
                <a:latin typeface="TimesNewRomanPSMT"/>
              </a:rPr>
              <a:t>: </a:t>
            </a:r>
          </a:p>
          <a:p>
            <a:r>
              <a:rPr lang="el-GR" dirty="0">
                <a:solidFill>
                  <a:srgbClr val="141314"/>
                </a:solidFill>
                <a:latin typeface="TimesNewRomanPSMT"/>
              </a:rPr>
              <a:t>η συνεχής μαθηματική εμπλοκή των μαθητών με έργα όπου </a:t>
            </a:r>
            <a:r>
              <a:rPr lang="el-GR" u="sng" dirty="0">
                <a:solidFill>
                  <a:srgbClr val="141314"/>
                </a:solidFill>
                <a:latin typeface="TimesNewRomanPSMT"/>
              </a:rPr>
              <a:t>δεν  απαιτείται </a:t>
            </a:r>
            <a:r>
              <a:rPr lang="el-GR" dirty="0">
                <a:solidFill>
                  <a:srgbClr val="141314"/>
                </a:solidFill>
                <a:latin typeface="TimesNewRomanPSMT"/>
              </a:rPr>
              <a:t>η σύνδεση με την</a:t>
            </a:r>
          </a:p>
          <a:p>
            <a:r>
              <a:rPr lang="el-GR" dirty="0">
                <a:solidFill>
                  <a:srgbClr val="141314"/>
                </a:solidFill>
                <a:latin typeface="TimesNewRomanPSMT"/>
              </a:rPr>
              <a:t>πραγματικότητα, ενθαρρύνει την</a:t>
            </a:r>
          </a:p>
          <a:p>
            <a:r>
              <a:rPr lang="el-GR" dirty="0">
                <a:solidFill>
                  <a:srgbClr val="141314"/>
                </a:solidFill>
                <a:latin typeface="TimesNewRomanPSMT"/>
              </a:rPr>
              <a:t>ύπαρξη αυτής της δυσκολίας.</a:t>
            </a:r>
            <a:endParaRPr lang="el-GR" dirty="0"/>
          </a:p>
        </p:txBody>
      </p:sp>
    </p:spTree>
    <p:extLst>
      <p:ext uri="{BB962C8B-B14F-4D97-AF65-F5344CB8AC3E}">
        <p14:creationId xmlns:p14="http://schemas.microsoft.com/office/powerpoint/2010/main" val="3821029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FB7E083E-52B5-4F25-8166-BDCED12FE946}"/>
              </a:ext>
            </a:extLst>
          </p:cNvPr>
          <p:cNvSpPr>
            <a:spLocks noGrp="1"/>
          </p:cNvSpPr>
          <p:nvPr>
            <p:ph idx="1"/>
          </p:nvPr>
        </p:nvSpPr>
        <p:spPr>
          <a:xfrm>
            <a:off x="457200" y="2667001"/>
            <a:ext cx="8229600" cy="1295400"/>
          </a:xfrm>
          <a:solidFill>
            <a:srgbClr val="FFFF99"/>
          </a:solidFill>
        </p:spPr>
        <p:txBody>
          <a:bodyPr>
            <a:normAutofit/>
          </a:bodyPr>
          <a:lstStyle/>
          <a:p>
            <a:r>
              <a:rPr lang="el-GR" dirty="0">
                <a:latin typeface="Calibri" panose="020F0502020204030204" pitchFamily="34" charset="0"/>
                <a:ea typeface="Calibri" panose="020F0502020204030204" pitchFamily="34" charset="0"/>
                <a:cs typeface="Times New Roman" panose="02020603050405020304" pitchFamily="18" charset="0"/>
              </a:rPr>
              <a:t>Διδασκαλία </a:t>
            </a:r>
            <a:r>
              <a:rPr lang="el-GR"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αυθεντικών </a:t>
            </a:r>
            <a:r>
              <a:rPr lang="el-GR" b="1" dirty="0">
                <a:solidFill>
                  <a:srgbClr val="00B050"/>
                </a:solidFill>
                <a:latin typeface="Calibri" panose="020F0502020204030204" pitchFamily="34" charset="0"/>
                <a:ea typeface="Calibri" panose="020F0502020204030204" pitchFamily="34" charset="0"/>
                <a:cs typeface="Times New Roman" panose="02020603050405020304" pitchFamily="18" charset="0"/>
              </a:rPr>
              <a:t>(και ρεαλιστικών) 		</a:t>
            </a:r>
            <a:r>
              <a:rPr lang="el-GR"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προβλημάτων</a:t>
            </a:r>
            <a:r>
              <a:rPr lang="el-GR" dirty="0">
                <a:solidFill>
                  <a:srgbClr val="7030A0"/>
                </a:solidFill>
                <a:latin typeface="Calibri" panose="020F0502020204030204" pitchFamily="34" charset="0"/>
                <a:ea typeface="Calibri" panose="020F0502020204030204" pitchFamily="34" charset="0"/>
                <a:cs typeface="Times New Roman" panose="02020603050405020304" pitchFamily="18" charset="0"/>
              </a:rPr>
              <a:t> </a:t>
            </a:r>
            <a:r>
              <a:rPr lang="el-GR" dirty="0">
                <a:latin typeface="Calibri" panose="020F0502020204030204" pitchFamily="34" charset="0"/>
                <a:ea typeface="Calibri" panose="020F0502020204030204" pitchFamily="34" charset="0"/>
                <a:cs typeface="Times New Roman" panose="02020603050405020304" pitchFamily="18" charset="0"/>
              </a:rPr>
              <a:t>στη σχολική τάξη </a:t>
            </a:r>
          </a:p>
        </p:txBody>
      </p:sp>
    </p:spTree>
    <p:extLst>
      <p:ext uri="{BB962C8B-B14F-4D97-AF65-F5344CB8AC3E}">
        <p14:creationId xmlns:p14="http://schemas.microsoft.com/office/powerpoint/2010/main" val="10754165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81000" y="228600"/>
            <a:ext cx="7848600" cy="1143000"/>
          </a:xfrm>
        </p:spPr>
        <p:txBody>
          <a:bodyPr>
            <a:normAutofit fontScale="90000"/>
          </a:bodyPr>
          <a:lstStyle/>
          <a:p>
            <a:r>
              <a:rPr lang="el-GR" sz="3200" b="1" dirty="0">
                <a:solidFill>
                  <a:srgbClr val="002060"/>
                </a:solidFill>
              </a:rPr>
              <a:t>Οι μαθητές διασχίζοντας τα σύνορα </a:t>
            </a:r>
            <a:r>
              <a:rPr lang="el-GR" sz="3200" dirty="0">
                <a:solidFill>
                  <a:srgbClr val="002060"/>
                </a:solidFill>
              </a:rPr>
              <a:t>…</a:t>
            </a:r>
            <a:br>
              <a:rPr lang="el-GR" sz="3200" dirty="0">
                <a:solidFill>
                  <a:srgbClr val="002060"/>
                </a:solidFill>
              </a:rPr>
            </a:br>
            <a:r>
              <a:rPr lang="el-GR" sz="3200" dirty="0">
                <a:solidFill>
                  <a:srgbClr val="002060"/>
                </a:solidFill>
              </a:rPr>
              <a:t>πραγματικού κόσμου -  μαθηματικών </a:t>
            </a:r>
            <a:br>
              <a:rPr lang="el-GR" sz="3200" dirty="0">
                <a:solidFill>
                  <a:srgbClr val="002060"/>
                </a:solidFill>
              </a:rPr>
            </a:br>
            <a:r>
              <a:rPr lang="el-GR" sz="3200" dirty="0">
                <a:solidFill>
                  <a:srgbClr val="002060"/>
                </a:solidFill>
              </a:rPr>
              <a:t>(</a:t>
            </a:r>
            <a:r>
              <a:rPr lang="el-GR" sz="3200" dirty="0"/>
              <a:t>με</a:t>
            </a:r>
            <a:r>
              <a:rPr lang="el-GR" sz="3200" dirty="0">
                <a:solidFill>
                  <a:srgbClr val="00B050"/>
                </a:solidFill>
              </a:rPr>
              <a:t> </a:t>
            </a:r>
            <a:r>
              <a:rPr lang="el-GR" sz="3200" b="1" dirty="0">
                <a:solidFill>
                  <a:srgbClr val="00B050"/>
                </a:solidFill>
              </a:rPr>
              <a:t>ρεαλιστικά</a:t>
            </a:r>
            <a:r>
              <a:rPr lang="el-GR" sz="3200" dirty="0">
                <a:solidFill>
                  <a:srgbClr val="00B050"/>
                </a:solidFill>
              </a:rPr>
              <a:t> &amp;</a:t>
            </a:r>
            <a:r>
              <a:rPr lang="el-GR" sz="3200" dirty="0"/>
              <a:t> με </a:t>
            </a:r>
            <a:r>
              <a:rPr lang="el-GR" sz="3200" b="1" dirty="0">
                <a:solidFill>
                  <a:srgbClr val="7030A0"/>
                </a:solidFill>
              </a:rPr>
              <a:t>αυθεντικά προβλήματα)</a:t>
            </a:r>
          </a:p>
        </p:txBody>
      </p:sp>
      <p:sp>
        <p:nvSpPr>
          <p:cNvPr id="3" name="2 - Θέση περιεχομένου"/>
          <p:cNvSpPr>
            <a:spLocks noGrp="1"/>
          </p:cNvSpPr>
          <p:nvPr>
            <p:ph idx="1"/>
          </p:nvPr>
        </p:nvSpPr>
        <p:spPr>
          <a:xfrm>
            <a:off x="77857" y="1714500"/>
            <a:ext cx="5637143" cy="4572000"/>
          </a:xfrm>
        </p:spPr>
        <p:txBody>
          <a:bodyPr>
            <a:normAutofit fontScale="92500" lnSpcReduction="10000"/>
          </a:bodyPr>
          <a:lstStyle/>
          <a:p>
            <a:r>
              <a:rPr lang="el-GR" sz="2800" dirty="0"/>
              <a:t>Εύρεση/καθορισμός των πιο σημαντικών παραγόντων (</a:t>
            </a:r>
            <a:r>
              <a:rPr lang="el-GR" sz="2800" b="1" dirty="0"/>
              <a:t>παραγόντων – κλειδί</a:t>
            </a:r>
            <a:r>
              <a:rPr lang="el-GR" sz="2800" dirty="0"/>
              <a:t>) της πραγματικότητας στην </a:t>
            </a:r>
            <a:r>
              <a:rPr lang="el-GR" sz="2800" dirty="0">
                <a:solidFill>
                  <a:srgbClr val="C00000"/>
                </a:solidFill>
              </a:rPr>
              <a:t>διαμόρφωση του μαθηματικού μοντέλου.</a:t>
            </a:r>
          </a:p>
          <a:p>
            <a:r>
              <a:rPr lang="el-GR" sz="2800" dirty="0"/>
              <a:t>Ανάδειξη της </a:t>
            </a:r>
            <a:r>
              <a:rPr lang="el-GR" sz="2800" b="1" dirty="0"/>
              <a:t>αλληλεπίδρασης/σύζευξης*</a:t>
            </a:r>
            <a:r>
              <a:rPr lang="el-GR" sz="2800" dirty="0"/>
              <a:t> (</a:t>
            </a:r>
            <a:r>
              <a:rPr lang="en-US" sz="2800" dirty="0"/>
              <a:t>Wake, 2015)</a:t>
            </a:r>
            <a:r>
              <a:rPr lang="el-GR" sz="2800" dirty="0"/>
              <a:t> πραγματικότητας – μαθηματικών. </a:t>
            </a:r>
            <a:endParaRPr lang="en-US" sz="2800" dirty="0"/>
          </a:p>
          <a:p>
            <a:pPr lvl="1"/>
            <a:r>
              <a:rPr lang="el-GR" sz="2400" dirty="0"/>
              <a:t>*</a:t>
            </a:r>
            <a:r>
              <a:rPr lang="el-GR" sz="2400" dirty="0">
                <a:solidFill>
                  <a:srgbClr val="002060"/>
                </a:solidFill>
              </a:rPr>
              <a:t>Η λέξη </a:t>
            </a:r>
            <a:r>
              <a:rPr lang="el-GR" sz="2400" b="1" dirty="0">
                <a:solidFill>
                  <a:srgbClr val="002060"/>
                </a:solidFill>
              </a:rPr>
              <a:t>σύζευξη </a:t>
            </a:r>
            <a:r>
              <a:rPr lang="el-GR" sz="2400" dirty="0">
                <a:solidFill>
                  <a:srgbClr val="002060"/>
                </a:solidFill>
              </a:rPr>
              <a:t>αναφέρεται στην </a:t>
            </a:r>
            <a:r>
              <a:rPr lang="el-GR" sz="2400" b="1" dirty="0">
                <a:solidFill>
                  <a:srgbClr val="002060"/>
                </a:solidFill>
              </a:rPr>
              <a:t>αμοιβαία συνύπαρξη </a:t>
            </a:r>
            <a:r>
              <a:rPr lang="el-GR" sz="2400" dirty="0">
                <a:solidFill>
                  <a:srgbClr val="002060"/>
                </a:solidFill>
              </a:rPr>
              <a:t>των δύο χώρων στη σκέψη των μαθητών. 	</a:t>
            </a:r>
            <a:endParaRPr lang="en-US" sz="2400" i="1" dirty="0">
              <a:solidFill>
                <a:srgbClr val="C00000"/>
              </a:solidFill>
            </a:endParaRPr>
          </a:p>
        </p:txBody>
      </p:sp>
      <p:pic>
        <p:nvPicPr>
          <p:cNvPr id="6" name="Εικόνα 5">
            <a:extLst>
              <a:ext uri="{FF2B5EF4-FFF2-40B4-BE49-F238E27FC236}">
                <a16:creationId xmlns:a16="http://schemas.microsoft.com/office/drawing/2014/main" id="{EC215427-E554-CCFB-586A-B35E6FDB0C62}"/>
              </a:ext>
            </a:extLst>
          </p:cNvPr>
          <p:cNvPicPr>
            <a:picLocks noChangeAspect="1"/>
          </p:cNvPicPr>
          <p:nvPr/>
        </p:nvPicPr>
        <p:blipFill>
          <a:blip r:embed="rId2"/>
          <a:stretch>
            <a:fillRect/>
          </a:stretch>
        </p:blipFill>
        <p:spPr>
          <a:xfrm>
            <a:off x="5595177" y="1717813"/>
            <a:ext cx="3291648" cy="3463787"/>
          </a:xfrm>
          <a:prstGeom prst="rect">
            <a:avLst/>
          </a:prstGeom>
        </p:spPr>
      </p:pic>
    </p:spTree>
    <p:extLst>
      <p:ext uri="{BB962C8B-B14F-4D97-AF65-F5344CB8AC3E}">
        <p14:creationId xmlns:p14="http://schemas.microsoft.com/office/powerpoint/2010/main" val="2348369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301128" y="990600"/>
            <a:ext cx="8839200" cy="5715000"/>
          </a:xfrm>
        </p:spPr>
        <p:txBody>
          <a:bodyPr>
            <a:noAutofit/>
          </a:bodyPr>
          <a:lstStyle/>
          <a:p>
            <a:pPr marL="0" lvl="1">
              <a:spcBef>
                <a:spcPts val="0"/>
              </a:spcBef>
              <a:spcAft>
                <a:spcPts val="600"/>
              </a:spcAft>
              <a:buFont typeface="Arial" panose="020B0604020202020204" pitchFamily="34" charset="0"/>
              <a:buChar char="•"/>
            </a:pPr>
            <a:r>
              <a:rPr lang="el-GR" sz="2400" dirty="0"/>
              <a:t>Δίνει τη δυνατότητα </a:t>
            </a:r>
            <a:r>
              <a:rPr lang="el-GR" sz="2400" u="sng" dirty="0"/>
              <a:t>σε όλους </a:t>
            </a:r>
            <a:r>
              <a:rPr lang="el-GR" sz="2400" dirty="0"/>
              <a:t>του μαθητές</a:t>
            </a:r>
          </a:p>
          <a:p>
            <a:pPr marL="457200" lvl="3">
              <a:spcBef>
                <a:spcPts val="0"/>
              </a:spcBef>
              <a:spcAft>
                <a:spcPts val="600"/>
              </a:spcAft>
            </a:pPr>
            <a:r>
              <a:rPr lang="el-GR" b="1" dirty="0">
                <a:solidFill>
                  <a:srgbClr val="00B0F0"/>
                </a:solidFill>
              </a:rPr>
              <a:t>Να ερμηνεύσουν </a:t>
            </a:r>
            <a:r>
              <a:rPr lang="el-GR" dirty="0"/>
              <a:t>τον κόσμο γύρω τους μέσα από ένα ‘</a:t>
            </a:r>
            <a:r>
              <a:rPr lang="el-GR" dirty="0">
                <a:solidFill>
                  <a:srgbClr val="C00000"/>
                </a:solidFill>
              </a:rPr>
              <a:t>μαθηματικό φακό</a:t>
            </a:r>
            <a:r>
              <a:rPr lang="el-GR" dirty="0"/>
              <a:t>’ (π.χ</a:t>
            </a:r>
            <a:r>
              <a:rPr lang="el-GR" i="1" dirty="0"/>
              <a:t>. η εύρεση του επίκεντρου του σεισμού</a:t>
            </a:r>
            <a:r>
              <a:rPr lang="el-GR" dirty="0"/>
              <a:t>) </a:t>
            </a:r>
          </a:p>
          <a:p>
            <a:pPr marL="457200" lvl="3">
              <a:spcBef>
                <a:spcPts val="0"/>
              </a:spcBef>
              <a:spcAft>
                <a:spcPts val="600"/>
              </a:spcAft>
            </a:pPr>
            <a:r>
              <a:rPr lang="el-GR" b="1" dirty="0">
                <a:solidFill>
                  <a:srgbClr val="00B0F0"/>
                </a:solidFill>
              </a:rPr>
              <a:t>να </a:t>
            </a:r>
            <a:r>
              <a:rPr lang="el-GR" b="1" dirty="0" err="1">
                <a:solidFill>
                  <a:srgbClr val="C00000"/>
                </a:solidFill>
              </a:rPr>
              <a:t>επανεφεύρουν</a:t>
            </a:r>
            <a:r>
              <a:rPr lang="el-GR" b="1" dirty="0">
                <a:solidFill>
                  <a:srgbClr val="C00000"/>
                </a:solidFill>
              </a:rPr>
              <a:t> </a:t>
            </a:r>
            <a:r>
              <a:rPr lang="el-GR" dirty="0">
                <a:solidFill>
                  <a:srgbClr val="C00000"/>
                </a:solidFill>
              </a:rPr>
              <a:t>μαθηματικές έννοιες </a:t>
            </a:r>
            <a:r>
              <a:rPr lang="el-GR" dirty="0"/>
              <a:t>(</a:t>
            </a:r>
            <a:r>
              <a:rPr lang="el-GR" i="1" dirty="0"/>
              <a:t>όπως την έννοια της </a:t>
            </a:r>
            <a:r>
              <a:rPr lang="el-GR" b="1" i="1" dirty="0"/>
              <a:t>περιοδικότητα</a:t>
            </a:r>
            <a:r>
              <a:rPr lang="el-GR" i="1" dirty="0"/>
              <a:t>ς με το βίντεο του τροχού του </a:t>
            </a:r>
            <a:r>
              <a:rPr lang="el-GR" i="1" dirty="0" err="1"/>
              <a:t>Λούνα</a:t>
            </a:r>
            <a:r>
              <a:rPr lang="el-GR" i="1" dirty="0"/>
              <a:t> </a:t>
            </a:r>
            <a:r>
              <a:rPr lang="el-GR" i="1" dirty="0" err="1"/>
              <a:t>παρκ</a:t>
            </a:r>
            <a:r>
              <a:rPr lang="el-GR" dirty="0"/>
              <a:t>)</a:t>
            </a:r>
            <a:endParaRPr lang="el-GR" b="1" dirty="0"/>
          </a:p>
          <a:p>
            <a:pPr marL="457200" lvl="3">
              <a:spcBef>
                <a:spcPts val="0"/>
              </a:spcBef>
              <a:spcAft>
                <a:spcPts val="600"/>
              </a:spcAft>
            </a:pPr>
            <a:r>
              <a:rPr lang="el-GR" b="1" dirty="0">
                <a:solidFill>
                  <a:srgbClr val="00B0F0"/>
                </a:solidFill>
              </a:rPr>
              <a:t>Να αναπτύξουν </a:t>
            </a:r>
            <a:r>
              <a:rPr lang="el-GR" b="1" dirty="0">
                <a:solidFill>
                  <a:srgbClr val="C00000"/>
                </a:solidFill>
              </a:rPr>
              <a:t>πρακτικές </a:t>
            </a:r>
            <a:r>
              <a:rPr lang="el-GR" b="1" dirty="0" err="1">
                <a:solidFill>
                  <a:srgbClr val="C00000"/>
                </a:solidFill>
              </a:rPr>
              <a:t>μοντελοποίησης</a:t>
            </a:r>
            <a:r>
              <a:rPr lang="el-GR" b="1" dirty="0">
                <a:solidFill>
                  <a:srgbClr val="C00000"/>
                </a:solidFill>
              </a:rPr>
              <a:t> και χρήσης εργαλείων μέτρησης</a:t>
            </a:r>
            <a:r>
              <a:rPr lang="el-GR" b="1" dirty="0">
                <a:solidFill>
                  <a:srgbClr val="00B0F0"/>
                </a:solidFill>
              </a:rPr>
              <a:t> </a:t>
            </a:r>
            <a:r>
              <a:rPr lang="el-GR" i="1" dirty="0"/>
              <a:t>(π.χ. η μέτρηση του ύψους της αίθουσας με το γωνιόμετρο).</a:t>
            </a:r>
          </a:p>
          <a:p>
            <a:pPr marL="457200" lvl="3">
              <a:spcBef>
                <a:spcPts val="0"/>
              </a:spcBef>
              <a:spcAft>
                <a:spcPts val="600"/>
              </a:spcAft>
            </a:pPr>
            <a:r>
              <a:rPr lang="el-GR" i="1" dirty="0"/>
              <a:t>Να </a:t>
            </a:r>
            <a:r>
              <a:rPr lang="el-GR" b="1" dirty="0">
                <a:solidFill>
                  <a:srgbClr val="00B0F0"/>
                </a:solidFill>
              </a:rPr>
              <a:t>ελέγξουν αν το αποτέλεσμα που βρήκαν έχει νόημα στο πλαίσιο του προβλήματος </a:t>
            </a:r>
            <a:r>
              <a:rPr lang="el-GR" i="1" dirty="0"/>
              <a:t>(π.χ. πρόβλημα σηροτροφίας)</a:t>
            </a:r>
          </a:p>
          <a:p>
            <a:pPr marL="457200" lvl="3">
              <a:spcBef>
                <a:spcPts val="0"/>
              </a:spcBef>
              <a:spcAft>
                <a:spcPts val="600"/>
              </a:spcAft>
            </a:pPr>
            <a:r>
              <a:rPr lang="el-GR" i="1" dirty="0"/>
              <a:t>Ακόμα και ‘αδύναμοι</a:t>
            </a:r>
            <a:r>
              <a:rPr lang="el-GR" i="1"/>
              <a:t>’ μαθητές στα μαθηματικά  </a:t>
            </a:r>
            <a:r>
              <a:rPr lang="el-GR" i="1" dirty="0"/>
              <a:t>έχουν ευκαιρίες </a:t>
            </a:r>
            <a:r>
              <a:rPr lang="el-GR" i="1" dirty="0">
                <a:solidFill>
                  <a:srgbClr val="0070C0"/>
                </a:solidFill>
              </a:rPr>
              <a:t>εμπλοκής σε ένα ανοικτό αυθεντικό πρόβλημα </a:t>
            </a:r>
          </a:p>
          <a:p>
            <a:pPr marL="1028700" lvl="4" indent="-342900">
              <a:spcBef>
                <a:spcPts val="0"/>
              </a:spcBef>
              <a:spcAft>
                <a:spcPts val="600"/>
              </a:spcAft>
              <a:buFont typeface="Wingdings" panose="05000000000000000000" pitchFamily="2" charset="2"/>
              <a:buChar char="q"/>
            </a:pPr>
            <a:r>
              <a:rPr lang="el-GR" i="1" dirty="0"/>
              <a:t>Κάθε μαθητής μπορεί να ανταποκριθεί στο πρόβλημα με το δικό του αποκλειστικό τρόπο (π.χ. </a:t>
            </a:r>
            <a:r>
              <a:rPr lang="el-GR" i="1" dirty="0">
                <a:solidFill>
                  <a:srgbClr val="C00000"/>
                </a:solidFill>
              </a:rPr>
              <a:t>εύρεση του ύψους του τροχού του </a:t>
            </a:r>
            <a:r>
              <a:rPr lang="el-GR" i="1" dirty="0" err="1">
                <a:solidFill>
                  <a:srgbClr val="C00000"/>
                </a:solidFill>
              </a:rPr>
              <a:t>Λούνα</a:t>
            </a:r>
            <a:r>
              <a:rPr lang="el-GR" i="1" dirty="0">
                <a:solidFill>
                  <a:srgbClr val="C00000"/>
                </a:solidFill>
              </a:rPr>
              <a:t> </a:t>
            </a:r>
            <a:r>
              <a:rPr lang="el-GR" i="1" dirty="0" err="1">
                <a:solidFill>
                  <a:srgbClr val="C00000"/>
                </a:solidFill>
              </a:rPr>
              <a:t>Πάρκ</a:t>
            </a:r>
            <a:r>
              <a:rPr lang="el-GR" i="1" dirty="0">
                <a:solidFill>
                  <a:srgbClr val="C00000"/>
                </a:solidFill>
              </a:rPr>
              <a:t>)</a:t>
            </a:r>
          </a:p>
          <a:p>
            <a:r>
              <a:rPr lang="el-GR" sz="2400" dirty="0"/>
              <a:t>Συνεισφέρει στην ανάπτυξη </a:t>
            </a:r>
            <a:r>
              <a:rPr lang="el-GR" sz="2400" dirty="0">
                <a:solidFill>
                  <a:srgbClr val="0070C0"/>
                </a:solidFill>
              </a:rPr>
              <a:t>κριτικής</a:t>
            </a:r>
            <a:r>
              <a:rPr lang="el-GR" sz="2400" dirty="0"/>
              <a:t> και </a:t>
            </a:r>
            <a:r>
              <a:rPr lang="el-GR" sz="2400" dirty="0">
                <a:solidFill>
                  <a:srgbClr val="0070C0"/>
                </a:solidFill>
              </a:rPr>
              <a:t>δημιουργικής σκέψης </a:t>
            </a:r>
          </a:p>
          <a:p>
            <a:pPr lvl="1"/>
            <a:r>
              <a:rPr lang="el-GR" sz="2000" dirty="0"/>
              <a:t>μέσα από τις προσπάθειες ‘σύζευξης’ πραγματικότητας &amp; μαθηματικών</a:t>
            </a:r>
            <a:endParaRPr lang="el-GR" sz="2800" dirty="0"/>
          </a:p>
        </p:txBody>
      </p:sp>
      <p:sp>
        <p:nvSpPr>
          <p:cNvPr id="4" name="1 - Τίτλος"/>
          <p:cNvSpPr>
            <a:spLocks noGrp="1"/>
          </p:cNvSpPr>
          <p:nvPr>
            <p:ph type="title"/>
          </p:nvPr>
        </p:nvSpPr>
        <p:spPr>
          <a:xfrm>
            <a:off x="0" y="0"/>
            <a:ext cx="8686800" cy="838200"/>
          </a:xfrm>
        </p:spPr>
        <p:txBody>
          <a:bodyPr>
            <a:noAutofit/>
          </a:bodyPr>
          <a:lstStyle/>
          <a:p>
            <a:r>
              <a:rPr lang="en-US" sz="3200" dirty="0"/>
              <a:t>H </a:t>
            </a:r>
            <a:r>
              <a:rPr lang="el-GR" sz="3200" dirty="0"/>
              <a:t>εμπλοκή των μαθητών με την επίλυση </a:t>
            </a:r>
            <a:r>
              <a:rPr lang="el-GR" sz="3200" dirty="0">
                <a:solidFill>
                  <a:srgbClr val="7030A0"/>
                </a:solidFill>
              </a:rPr>
              <a:t>αυθεντικών</a:t>
            </a:r>
            <a:r>
              <a:rPr lang="el-GR" sz="3200" dirty="0"/>
              <a:t> και </a:t>
            </a:r>
            <a:r>
              <a:rPr lang="el-GR" sz="3200" dirty="0">
                <a:solidFill>
                  <a:srgbClr val="00B050"/>
                </a:solidFill>
              </a:rPr>
              <a:t>ρεαλιστικών</a:t>
            </a:r>
            <a:r>
              <a:rPr lang="el-GR" sz="3200" dirty="0"/>
              <a:t> προβλημάτων</a:t>
            </a:r>
          </a:p>
        </p:txBody>
      </p:sp>
    </p:spTree>
    <p:extLst>
      <p:ext uri="{BB962C8B-B14F-4D97-AF65-F5344CB8AC3E}">
        <p14:creationId xmlns:p14="http://schemas.microsoft.com/office/powerpoint/2010/main" val="571089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D7A619D-E962-415E-9A20-8EC65A535222}"/>
              </a:ext>
            </a:extLst>
          </p:cNvPr>
          <p:cNvSpPr>
            <a:spLocks noGrp="1"/>
          </p:cNvSpPr>
          <p:nvPr>
            <p:ph type="title"/>
          </p:nvPr>
        </p:nvSpPr>
        <p:spPr>
          <a:xfrm>
            <a:off x="457200" y="76200"/>
            <a:ext cx="8229600" cy="563562"/>
          </a:xfrm>
        </p:spPr>
        <p:txBody>
          <a:bodyPr>
            <a:normAutofit fontScale="90000"/>
          </a:bodyPr>
          <a:lstStyle/>
          <a:p>
            <a:r>
              <a:rPr lang="el-GR" dirty="0"/>
              <a:t>Διδακτικές επιλογές και δράσεις</a:t>
            </a:r>
          </a:p>
        </p:txBody>
      </p:sp>
      <p:sp>
        <p:nvSpPr>
          <p:cNvPr id="3" name="Θέση περιεχομένου 2">
            <a:extLst>
              <a:ext uri="{FF2B5EF4-FFF2-40B4-BE49-F238E27FC236}">
                <a16:creationId xmlns:a16="http://schemas.microsoft.com/office/drawing/2014/main" id="{222115EC-8193-44C7-8C5F-F47DFF1A3AD9}"/>
              </a:ext>
            </a:extLst>
          </p:cNvPr>
          <p:cNvSpPr>
            <a:spLocks noGrp="1"/>
          </p:cNvSpPr>
          <p:nvPr>
            <p:ph idx="1"/>
          </p:nvPr>
        </p:nvSpPr>
        <p:spPr>
          <a:xfrm>
            <a:off x="257978" y="838200"/>
            <a:ext cx="8458200" cy="6019800"/>
          </a:xfrm>
        </p:spPr>
        <p:txBody>
          <a:bodyPr>
            <a:normAutofit fontScale="85000" lnSpcReduction="10000"/>
          </a:bodyPr>
          <a:lstStyle/>
          <a:p>
            <a:r>
              <a:rPr lang="el-GR" dirty="0"/>
              <a:t>Επιλογή (ή επανασχεδιασμός) προβλημάτων που να είναι κοντά στις εμπειρίες και τα ενδιαφέροντα των μαθητών</a:t>
            </a:r>
          </a:p>
          <a:p>
            <a:r>
              <a:rPr lang="el-GR" dirty="0">
                <a:solidFill>
                  <a:srgbClr val="00B050"/>
                </a:solidFill>
              </a:rPr>
              <a:t>Ρεαλιστικό </a:t>
            </a:r>
            <a:r>
              <a:rPr lang="el-GR" dirty="0"/>
              <a:t>ή </a:t>
            </a:r>
            <a:r>
              <a:rPr lang="el-GR" dirty="0">
                <a:solidFill>
                  <a:srgbClr val="7030A0"/>
                </a:solidFill>
              </a:rPr>
              <a:t>αυθεντικό</a:t>
            </a:r>
            <a:r>
              <a:rPr lang="el-GR" dirty="0"/>
              <a:t> πρόβλημα;</a:t>
            </a:r>
          </a:p>
          <a:p>
            <a:pPr lvl="1"/>
            <a:r>
              <a:rPr lang="el-GR" dirty="0"/>
              <a:t>Συνειδητή επιλογή </a:t>
            </a:r>
          </a:p>
          <a:p>
            <a:pPr lvl="2"/>
            <a:r>
              <a:rPr lang="el-GR" dirty="0"/>
              <a:t>απαιτείται η διαμόρφωση του μαθηματικού μοντέλου ή δίνεται; Απαιτείται η ανάγκη αιτιολόγησης ή όχι; Πόσο ανοικτή θα είναι η διατύπωσή του; </a:t>
            </a:r>
          </a:p>
          <a:p>
            <a:r>
              <a:rPr lang="el-GR" dirty="0"/>
              <a:t>Διδακτική διαχείριση </a:t>
            </a:r>
          </a:p>
          <a:p>
            <a:pPr lvl="1"/>
            <a:r>
              <a:rPr lang="el-GR" dirty="0"/>
              <a:t>Δίνετε χρόνος στους μαθητές να δουλέψουν στο πρόβλημα και να παρουσιάσουν και να αιτιολογήσουν τις λύσεις τους</a:t>
            </a:r>
          </a:p>
          <a:p>
            <a:pPr lvl="2"/>
            <a:r>
              <a:rPr lang="el-GR" dirty="0"/>
              <a:t>Η σύγκριση των διαφορετικών λύσεων και η συζήτηση πάνω σ’ αυτές κινητοποιεί τους μαθητές </a:t>
            </a:r>
            <a:r>
              <a:rPr lang="el-GR" b="1" dirty="0">
                <a:solidFill>
                  <a:srgbClr val="C00000"/>
                </a:solidFill>
              </a:rPr>
              <a:t>να επιχειρηματολογήσουν </a:t>
            </a:r>
            <a:r>
              <a:rPr lang="el-GR" dirty="0"/>
              <a:t>υπέρ των </a:t>
            </a:r>
            <a:r>
              <a:rPr lang="el-GR" dirty="0" err="1"/>
              <a:t>λύσεών</a:t>
            </a:r>
            <a:r>
              <a:rPr lang="el-GR" dirty="0"/>
              <a:t> τους, με αποτέλεσμα να </a:t>
            </a:r>
            <a:r>
              <a:rPr lang="el-GR" b="1" dirty="0">
                <a:solidFill>
                  <a:srgbClr val="C00000"/>
                </a:solidFill>
              </a:rPr>
              <a:t>αναπτύξουν τη μαθηματική τους σκέψη. </a:t>
            </a:r>
          </a:p>
          <a:p>
            <a:pPr lvl="3"/>
            <a:r>
              <a:rPr lang="el-GR" sz="2400" dirty="0"/>
              <a:t>Απαιτείται η διαχείριση ανοιχτής/μη προβλέψιμης συζήτησης στην τάξη </a:t>
            </a:r>
          </a:p>
        </p:txBody>
      </p:sp>
    </p:spTree>
    <p:extLst>
      <p:ext uri="{BB962C8B-B14F-4D97-AF65-F5344CB8AC3E}">
        <p14:creationId xmlns:p14="http://schemas.microsoft.com/office/powerpoint/2010/main" val="3272331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14555"/>
            <a:ext cx="8229600" cy="471755"/>
          </a:xfrm>
        </p:spPr>
        <p:txBody>
          <a:bodyPr>
            <a:normAutofit fontScale="90000"/>
          </a:bodyPr>
          <a:lstStyle/>
          <a:p>
            <a:r>
              <a:rPr lang="el-GR" sz="3600" dirty="0"/>
              <a:t>Βιβλιογραφία</a:t>
            </a:r>
          </a:p>
        </p:txBody>
      </p:sp>
      <p:sp>
        <p:nvSpPr>
          <p:cNvPr id="3" name="Θέση περιεχομένου 2"/>
          <p:cNvSpPr>
            <a:spLocks noGrp="1"/>
          </p:cNvSpPr>
          <p:nvPr>
            <p:ph idx="1"/>
          </p:nvPr>
        </p:nvSpPr>
        <p:spPr>
          <a:xfrm>
            <a:off x="152400" y="457200"/>
            <a:ext cx="8839200" cy="6280533"/>
          </a:xfrm>
        </p:spPr>
        <p:txBody>
          <a:bodyPr>
            <a:noAutofit/>
          </a:bodyPr>
          <a:lstStyle/>
          <a:p>
            <a:pPr indent="-457200" algn="just">
              <a:spcBef>
                <a:spcPts val="0"/>
              </a:spcBef>
            </a:pP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Carotenuto, G., Di Martino, P., &amp; </a:t>
            </a:r>
            <a:r>
              <a:rPr lang="en-US" sz="1800"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Lemmi</a:t>
            </a: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M. (2021). Students’ suspension of sense making in problem solving. </a:t>
            </a:r>
            <a:r>
              <a:rPr lang="en-US" sz="1800" i="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ZDM</a:t>
            </a: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1-14.</a:t>
            </a:r>
            <a:endParaRPr lang="el-GR" sz="1800" dirty="0">
              <a:effectLst/>
              <a:latin typeface="Times New Roman" panose="02020603050405020304" pitchFamily="18" charset="0"/>
              <a:ea typeface="Times New Roman" panose="02020603050405020304" pitchFamily="18" charset="0"/>
            </a:endParaRPr>
          </a:p>
          <a:p>
            <a:pPr indent="-457200" algn="just">
              <a:spcBef>
                <a:spcPts val="0"/>
              </a:spcBef>
            </a:pPr>
            <a:r>
              <a:rPr lang="de-DE" sz="1800"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Dierdorp</a:t>
            </a:r>
            <a:r>
              <a:rPr lang="de-DE"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 Bakker, A., </a:t>
            </a:r>
            <a:r>
              <a:rPr lang="de-DE" sz="1800"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Eijkelhof</a:t>
            </a:r>
            <a:r>
              <a:rPr lang="de-DE"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H., &amp; van </a:t>
            </a:r>
            <a:r>
              <a:rPr lang="de-DE" sz="1800"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Maanen</a:t>
            </a:r>
            <a:r>
              <a:rPr lang="de-DE"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J. (2011). </a:t>
            </a: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Authentic Practices as Contexts for Learning to Draw Inferences beyond Correlated Data. </a:t>
            </a:r>
            <a:r>
              <a:rPr lang="en-US" sz="1800" i="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Mathematical Thinking and Learning, 13</a:t>
            </a: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 132–151. </a:t>
            </a:r>
            <a:endParaRPr lang="el-GR" sz="1800" dirty="0">
              <a:effectLst/>
              <a:latin typeface="Times New Roman" panose="02020603050405020304" pitchFamily="18" charset="0"/>
              <a:ea typeface="Times New Roman" panose="02020603050405020304" pitchFamily="18" charset="0"/>
            </a:endParaRPr>
          </a:p>
          <a:p>
            <a:pPr indent="-457200" algn="just">
              <a:spcBef>
                <a:spcPts val="0"/>
              </a:spcBef>
            </a:pP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Freudenthal, H. (1981). Major problems of mathematics education. </a:t>
            </a:r>
            <a:r>
              <a:rPr lang="en-US" sz="1800" i="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Educational studies in mathematics</a:t>
            </a: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133-150.</a:t>
            </a:r>
            <a:endParaRPr lang="el-GR" sz="1800" dirty="0">
              <a:effectLst/>
              <a:latin typeface="Times New Roman" panose="02020603050405020304" pitchFamily="18" charset="0"/>
              <a:ea typeface="Times New Roman" panose="02020603050405020304" pitchFamily="18" charset="0"/>
            </a:endParaRPr>
          </a:p>
          <a:p>
            <a:pPr indent="-457200" algn="just">
              <a:spcBef>
                <a:spcPts val="0"/>
              </a:spcBef>
            </a:pP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Girnat, B., &amp; Eichler, A. (2011). Secondary teachers’ beliefs on modelling in geometry and stochastics. </a:t>
            </a:r>
            <a:r>
              <a:rPr lang="en-US" sz="1800" i="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Trends in teaching and learning of mathematical modelling</a:t>
            </a: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75-84.</a:t>
            </a:r>
            <a:endParaRPr lang="el-GR" sz="1800" dirty="0">
              <a:effectLst/>
              <a:latin typeface="Times New Roman" panose="02020603050405020304" pitchFamily="18" charset="0"/>
              <a:ea typeface="Times New Roman" panose="02020603050405020304" pitchFamily="18" charset="0"/>
            </a:endParaRPr>
          </a:p>
          <a:p>
            <a:pPr indent="-457200">
              <a:spcBef>
                <a:spcPts val="0"/>
              </a:spcBef>
            </a:pP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Kaiser, G., and </a:t>
            </a:r>
            <a:r>
              <a:rPr lang="en-US" sz="1800"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Sriraman</a:t>
            </a: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B. (2006). A global survey of international perspectives on modeling in mathematics education. </a:t>
            </a:r>
            <a:r>
              <a:rPr lang="en-US" sz="1800" i="1"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Zentralblatt</a:t>
            </a:r>
            <a:r>
              <a:rPr lang="en-US" sz="1800" i="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für </a:t>
            </a:r>
            <a:r>
              <a:rPr lang="en-US" sz="1800" i="1"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Didaktik</a:t>
            </a:r>
            <a:r>
              <a:rPr lang="en-US" sz="1800" i="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der </a:t>
            </a:r>
            <a:r>
              <a:rPr lang="en-US" sz="1800" i="1"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Mathematik</a:t>
            </a: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38, 3, 302–312. </a:t>
            </a:r>
            <a:endParaRPr lang="el-GR" sz="1800" dirty="0">
              <a:effectLst/>
              <a:latin typeface="Times New Roman" panose="02020603050405020304" pitchFamily="18" charset="0"/>
              <a:ea typeface="Times New Roman" panose="02020603050405020304" pitchFamily="18" charset="0"/>
            </a:endParaRPr>
          </a:p>
          <a:p>
            <a:pPr indent="-457200" algn="just">
              <a:spcBef>
                <a:spcPts val="0"/>
              </a:spcBef>
            </a:pP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Palm, T. (2008). Impact of authenticity on sense making in word problem solving. </a:t>
            </a:r>
            <a:r>
              <a:rPr lang="en-US" sz="1800" i="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Educational studies in mathematics, 67</a:t>
            </a: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 37-58.</a:t>
            </a:r>
            <a:endParaRPr lang="el-GR" sz="1800" dirty="0">
              <a:effectLst/>
              <a:latin typeface="Times New Roman" panose="02020603050405020304" pitchFamily="18" charset="0"/>
              <a:ea typeface="Times New Roman" panose="02020603050405020304" pitchFamily="18" charset="0"/>
            </a:endParaRPr>
          </a:p>
          <a:p>
            <a:pPr indent="-457200" algn="just">
              <a:spcBef>
                <a:spcPts val="0"/>
              </a:spcBef>
            </a:pP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Schoenfeld, A. H. (1991). On mathematics as sense-making: An informal attack on the unfortunate divorce of formal and informal mathematics. In J. E. Voss, D. N. Perkins, &amp; J. W. Segal (Eds.), </a:t>
            </a:r>
            <a:r>
              <a:rPr lang="en-US" sz="1800" i="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Informal reasoning and education </a:t>
            </a: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(pp. 311—343). Hillsdale, NJ: Lawrence Erlbaum.</a:t>
            </a:r>
            <a:endParaRPr lang="el-GR" sz="1800" dirty="0">
              <a:effectLst/>
              <a:latin typeface="Times New Roman" panose="02020603050405020304" pitchFamily="18" charset="0"/>
              <a:ea typeface="Times New Roman" panose="02020603050405020304" pitchFamily="18" charset="0"/>
            </a:endParaRPr>
          </a:p>
          <a:p>
            <a:pPr indent="-457200" algn="just">
              <a:spcBef>
                <a:spcPts val="0"/>
              </a:spcBef>
            </a:pPr>
            <a:r>
              <a:rPr lang="en-US" sz="1800" dirty="0"/>
              <a:t>Vroutsis, N., </a:t>
            </a:r>
            <a:r>
              <a:rPr lang="en-US" sz="1800" dirty="0" err="1"/>
              <a:t>Psycharis</a:t>
            </a:r>
            <a:r>
              <a:rPr lang="en-US" sz="1800" dirty="0"/>
              <a:t>, G., &amp; Triantafillou, C. (2022). Crossing the</a:t>
            </a:r>
            <a:br>
              <a:rPr lang="en-US" sz="1800" dirty="0"/>
            </a:br>
            <a:r>
              <a:rPr lang="en-US" sz="1800" dirty="0"/>
              <a:t>boundaries between school mathematics and marine navigation through</a:t>
            </a:r>
            <a:br>
              <a:rPr lang="en-US" sz="1800" dirty="0"/>
            </a:br>
            <a:r>
              <a:rPr lang="en-US" sz="1800" dirty="0"/>
              <a:t>authentic tasks. </a:t>
            </a:r>
            <a:r>
              <a:rPr lang="en-US" sz="1800" i="1" dirty="0"/>
              <a:t>For the Learning of Mathematics</a:t>
            </a:r>
            <a:r>
              <a:rPr lang="en-US" sz="1800" dirty="0"/>
              <a:t>, 42(3), 2-9.</a:t>
            </a:r>
            <a:endParaRPr lang="el-GR"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indent="-457200" algn="just">
              <a:spcBef>
                <a:spcPts val="0"/>
              </a:spcBef>
            </a:pP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Wake, G. (2015). Preparing for workplace numeracy: a modelling perspective. </a:t>
            </a:r>
            <a:r>
              <a:rPr lang="en-US" sz="1800" i="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ZDM, 47(</a:t>
            </a:r>
            <a:r>
              <a:rPr lang="en-US"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 675-689.</a:t>
            </a:r>
            <a:endParaRPr lang="el-GR"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076806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4530</TotalTime>
  <Words>2013</Words>
  <Application>Microsoft Office PowerPoint</Application>
  <PresentationFormat>Προβολή στην οθόνη (4:3)</PresentationFormat>
  <Paragraphs>127</Paragraphs>
  <Slides>25</Slides>
  <Notes>0</Notes>
  <HiddenSlides>0</HiddenSlides>
  <MMClips>0</MMClips>
  <ScaleCrop>false</ScaleCrop>
  <HeadingPairs>
    <vt:vector size="8" baseType="variant">
      <vt:variant>
        <vt:lpstr>Γραμματοσειρές που χρησιμοποιούνται</vt:lpstr>
      </vt:variant>
      <vt:variant>
        <vt:i4>6</vt:i4>
      </vt: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25</vt:i4>
      </vt:variant>
    </vt:vector>
  </HeadingPairs>
  <TitlesOfParts>
    <vt:vector size="33" baseType="lpstr">
      <vt:lpstr>Arial</vt:lpstr>
      <vt:lpstr>Calibri</vt:lpstr>
      <vt:lpstr>Times New Roman</vt:lpstr>
      <vt:lpstr>TimesNewRomanPSMT</vt:lpstr>
      <vt:lpstr>Wingdings</vt:lpstr>
      <vt:lpstr>Wingdings 3</vt:lpstr>
      <vt:lpstr>Office Theme</vt:lpstr>
      <vt:lpstr>Bitmap Image</vt:lpstr>
      <vt:lpstr>Από τα ρεαλιστικά στα Αυθεντικά προβλήματα</vt:lpstr>
      <vt:lpstr>Τι είναι το πλαίσιο;</vt:lpstr>
      <vt:lpstr>To πλαίσιο ενός μαθηματικού προβλήματος</vt:lpstr>
      <vt:lpstr>Ο κύκλος της Μοντελοποίησης  (Girnat &amp; Eichler, 2011; Kaiser &amp;  Stender, 2013)</vt:lpstr>
      <vt:lpstr>Παρουσίαση του PowerPoint</vt:lpstr>
      <vt:lpstr>Παρουσίαση του PowerPoint</vt:lpstr>
      <vt:lpstr>Ρεαλιστικά προβλήματα</vt:lpstr>
      <vt:lpstr>Παρουσίαση του PowerPoint</vt:lpstr>
      <vt:lpstr>Παρουσίαση του PowerPoint</vt:lpstr>
      <vt:lpstr>Παρουσίαση του PowerPoint</vt:lpstr>
      <vt:lpstr>Ρεαλιστικό (δίνεται το πραγματικό μοντέλο) </vt:lpstr>
      <vt:lpstr>Πλαίσια ελέγχου της αυθεντικότητας ενός προβλήματος (Ι)</vt:lpstr>
      <vt:lpstr>Πλαίσια ελέγχου της αυθεντικότητας ενός προβλήματος (ΙΙ)  (Palm, 2008)</vt:lpstr>
      <vt:lpstr>Παρουσίαση του PowerPoint</vt:lpstr>
      <vt:lpstr>Παρουσίαση του PowerPoint</vt:lpstr>
      <vt:lpstr>Το πρόβλημα</vt:lpstr>
      <vt:lpstr>Διδακτικές δράσεις :  Χρήση αυθεντικών δεδομένων</vt:lpstr>
      <vt:lpstr>Παρουσίαση του PowerPoint</vt:lpstr>
      <vt:lpstr>Το πρόβλημα της σηροτροφίας  (Α’ Λυκείου, Σουφλί)</vt:lpstr>
      <vt:lpstr>Παρουσίαση του PowerPoint</vt:lpstr>
      <vt:lpstr>Παρουσίαση του PowerPoint</vt:lpstr>
      <vt:lpstr>Οι μαθητές διασχίζοντας τα σύνορα … πραγματικού κόσμου -  μαθηματικών  (με ρεαλιστικά &amp; με αυθεντικά προβλήματα)</vt:lpstr>
      <vt:lpstr>H εμπλοκή των μαθητών με την επίλυση αυθεντικών και ρεαλιστικών προβλημάτων</vt:lpstr>
      <vt:lpstr>Διδακτικές επιλογές και δράσεις</vt:lpstr>
      <vt:lpstr>Βιβλιογραφία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IO 6: Pedagogical approaches to mathematics and science teaching in multicultural classrooms</dc:title>
  <dc:creator>Despoina</dc:creator>
  <cp:lastModifiedBy>Chrissavgi Triantafillou</cp:lastModifiedBy>
  <cp:revision>567</cp:revision>
  <dcterms:created xsi:type="dcterms:W3CDTF">2016-12-02T10:45:38Z</dcterms:created>
  <dcterms:modified xsi:type="dcterms:W3CDTF">2026-03-30T09:16:14Z</dcterms:modified>
</cp:coreProperties>
</file>