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95" r:id="rId3"/>
    <p:sldId id="404" r:id="rId4"/>
    <p:sldId id="396" r:id="rId5"/>
    <p:sldId id="406" r:id="rId6"/>
    <p:sldId id="407" r:id="rId7"/>
    <p:sldId id="394" r:id="rId8"/>
    <p:sldId id="403" r:id="rId9"/>
    <p:sldId id="408" r:id="rId10"/>
    <p:sldId id="409" r:id="rId11"/>
    <p:sldId id="410" r:id="rId12"/>
    <p:sldId id="290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87971" autoAdjust="0"/>
  </p:normalViewPr>
  <p:slideViewPr>
    <p:cSldViewPr>
      <p:cViewPr varScale="1">
        <p:scale>
          <a:sx n="72" d="100"/>
          <a:sy n="72" d="100"/>
        </p:scale>
        <p:origin x="1795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class.uoa.gr/courses/MATH54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475656" y="4509120"/>
            <a:ext cx="6400800" cy="1752600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0070C0"/>
                </a:solidFill>
              </a:rPr>
              <a:t>Ενότητα 2</a:t>
            </a:r>
            <a:r>
              <a:rPr lang="el-GR" baseline="30000" dirty="0">
                <a:solidFill>
                  <a:srgbClr val="0070C0"/>
                </a:solidFill>
              </a:rPr>
              <a:t>η</a:t>
            </a:r>
            <a:r>
              <a:rPr lang="el-GR" dirty="0">
                <a:solidFill>
                  <a:srgbClr val="0070C0"/>
                </a:solidFill>
              </a:rPr>
              <a:t>: </a:t>
            </a:r>
            <a:r>
              <a:rPr lang="el-GR" sz="4000" b="1" dirty="0">
                <a:solidFill>
                  <a:srgbClr val="0070C0"/>
                </a:solidFill>
              </a:rPr>
              <a:t>ΕΠ &amp; Σχολικά βιβλία</a:t>
            </a:r>
            <a:endParaRPr lang="el-GR" sz="40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9105" y="332656"/>
            <a:ext cx="187935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EE49C5B9-4029-DACA-8F2B-FEAEAC08DED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899592" y="2284742"/>
            <a:ext cx="824440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Διδασκαλία και μάθηση των Μαθηματικών </a:t>
            </a:r>
            <a:br>
              <a:rPr kumimoji="0" lang="el-GR" altLang="el-G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</a:br>
            <a:r>
              <a:rPr kumimoji="0" lang="el-GR" altLang="el-G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με διαδικασίες επίλυσης προβλημάτων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96975" y="231775"/>
            <a:ext cx="4156075" cy="1382713"/>
          </a:xfrm>
        </p:spPr>
        <p:txBody>
          <a:bodyPr/>
          <a:lstStyle/>
          <a:p>
            <a:pPr eaLnBrk="1" hangingPunct="1"/>
            <a:r>
              <a:rPr lang="el-GR" sz="3800" dirty="0"/>
              <a:t>Τα σχολικά βιβλία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776"/>
            <a:ext cx="8229600" cy="50405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l-GR" sz="2800" dirty="0"/>
              <a:t>Μεταφράζουν σε εκπαιδευτική πράξη</a:t>
            </a:r>
          </a:p>
          <a:p>
            <a:pPr lvl="1">
              <a:lnSpc>
                <a:spcPct val="90000"/>
              </a:lnSpc>
            </a:pPr>
            <a:r>
              <a:rPr lang="el-GR" dirty="0"/>
              <a:t>το Αναλυτικό Πρόγραμμα Σπουδών</a:t>
            </a:r>
          </a:p>
          <a:p>
            <a:pPr lvl="1">
              <a:lnSpc>
                <a:spcPct val="90000"/>
              </a:lnSpc>
            </a:pPr>
            <a:r>
              <a:rPr lang="el-GR" dirty="0"/>
              <a:t>την εκπαιδευτική φιλοσοφία μιας χώρας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l-GR" dirty="0"/>
              <a:t>Αποτελούν το βασικό εργαλείο της παιδαγωγικής και διδακτικής πρακτικής. </a:t>
            </a:r>
          </a:p>
          <a:p>
            <a:pPr lvl="1">
              <a:lnSpc>
                <a:spcPct val="90000"/>
              </a:lnSpc>
            </a:pPr>
            <a:r>
              <a:rPr lang="el-GR" sz="2400" dirty="0"/>
              <a:t>Χρησιμοποιούνται διαχρονικά από τους εκπαιδευτικούς στη σχολική αίθουσα και από τους μαθητές</a:t>
            </a:r>
          </a:p>
          <a:p>
            <a:pPr>
              <a:lnSpc>
                <a:spcPct val="90000"/>
              </a:lnSpc>
            </a:pPr>
            <a:r>
              <a:rPr lang="el-G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Τα σχολικά βιβλία είναι οργανωμένα με συστηματικά προοδευτικό τρόπο</a:t>
            </a:r>
          </a:p>
          <a:p>
            <a:pPr lvl="1">
              <a:lnSpc>
                <a:spcPct val="90000"/>
              </a:lnSpc>
            </a:pP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πρόκειται για εκπαιδευτικά κείμενα που προτείνουν μια δομή, μια σειρά και μια εξέλιξη στη διδακτική-μαθησιακή διαδικασία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l-GR" sz="2400" dirty="0">
                <a:highlight>
                  <a:srgbClr val="00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Δώστε ένα παράδειγμα</a:t>
            </a:r>
            <a:endParaRPr lang="el-GR" sz="2400" dirty="0">
              <a:highlight>
                <a:srgbClr val="00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l-GR" sz="2800" dirty="0"/>
          </a:p>
          <a:p>
            <a:pPr eaLnBrk="1" hangingPunct="1">
              <a:lnSpc>
                <a:spcPct val="90000"/>
              </a:lnSpc>
            </a:pPr>
            <a:endParaRPr lang="el-GR" sz="2100" dirty="0"/>
          </a:p>
        </p:txBody>
      </p:sp>
    </p:spTree>
    <p:extLst>
      <p:ext uri="{BB962C8B-B14F-4D97-AF65-F5344CB8AC3E}">
        <p14:creationId xmlns:p14="http://schemas.microsoft.com/office/powerpoint/2010/main" val="296878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19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19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19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4FCB661-AD94-DCCF-B8B4-D3D53A05F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l-GR" dirty="0"/>
              <a:t>Ο ρόλος των σχολικών βιβλίων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21F3F6-13EE-EBEB-2E4A-1FD15791B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877272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l-GR" sz="18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Προσφέρει πληροφορίες και γνώσεις, </a:t>
            </a:r>
            <a:endParaRPr lang="el-GR" sz="1800" b="1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-342900" algn="just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παρουσίαση μιας επιλογής στοιχείων γνώσης για ένα συγκεκριμένο θέμα, λαμβάνοντας υπόψη ότι η απόκτηση γνώσεων πρέπει να είναι προοδευτική και διαδοχική σύμφωνα με τα επόμενα χρόνια εκπαίδευσης των μαθητών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-342900" algn="just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φιλτράρισμα στοιχείων και πληροφοριών με σκοπό τη σύνθεσή τους, μερικές φορές την απλούστευση και καθιστώντας τις προσιτές και σαφείς για τους μαθητές του σχετικού επιπέδου 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l-GR" sz="18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Προτείνει μια πρόοδο στη μαθησιακή διαδικασία οργανωμένη σε διαδοχικά τμήματα διδακτικών ενοτήτων.</a:t>
            </a:r>
            <a:endParaRPr lang="el-GR" sz="1800" b="1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-342900" algn="just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από την πρακτική εμπειρία στη θεωρία.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-342900" algn="just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από τη θεωρία στις πρακτικές ασκήσεις με αξιολόγηση της γνώσης που έχει αποκτηθεί από το μαθητή.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l-GR" sz="18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Καθοδηγεί τη μάθηση:</a:t>
            </a:r>
          </a:p>
          <a:p>
            <a:pPr marL="400050" lvl="1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Υπάρχουν δύο εναλλακτικές λύσεις, μία από τις οποίες μπορεί να χρησιμοποιείται για την καθοδήγηση της μαθησιακής διαδικασίας: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indent="-28575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επανάληψη, απομνημόνευση, αντιγραφή μοντέλων.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 indent="-285750" algn="just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l-G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πιο ανοιχτές και δημιουργικές δραστηριότητες όπου ο μαθητής μπορεί να κάνει χρήση των δικών του εμπειριών και παρατηρήσεων 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403048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Τα σχολικά βιβλία μέσα από την </a:t>
            </a:r>
            <a:r>
              <a:rPr lang="el-GR" dirty="0" err="1"/>
              <a:t>κοινωνικο</a:t>
            </a:r>
            <a:r>
              <a:rPr lang="el-GR" dirty="0"/>
              <a:t>-πολιτισμική οπτική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07504" y="1600201"/>
            <a:ext cx="8229600" cy="2692896"/>
          </a:xfrm>
        </p:spPr>
        <p:txBody>
          <a:bodyPr>
            <a:normAutofit/>
          </a:bodyPr>
          <a:lstStyle/>
          <a:p>
            <a:pPr algn="just"/>
            <a:r>
              <a:rPr lang="el-GR" sz="2000" dirty="0"/>
              <a:t>Η έρευνα έχει δείξει ότι η χρήση των σχολικών βιβλίων στην τάξη αποτελεί μια δραστηριότητα που χαρακτηρίζεται με αμοιβαία συμμετοχή μεταξύ των βιβλίων (ως εργαλείων μάθησης ή ως αντικείμενα μάθησης) και αυτών που τα χρησιμοποιούν. </a:t>
            </a:r>
          </a:p>
          <a:p>
            <a:pPr algn="just"/>
            <a:r>
              <a:rPr lang="el-GR" sz="2000" dirty="0"/>
              <a:t>Επομένως τα σχολικά βιβλία </a:t>
            </a:r>
            <a:r>
              <a:rPr lang="el-GR" sz="2000" b="1" dirty="0"/>
              <a:t>επηρεάζουν τη διδακτική πράξη με διαφορετικούς και θεμελιώδεις τρόπους. </a:t>
            </a:r>
          </a:p>
          <a:p>
            <a:pPr algn="just"/>
            <a:r>
              <a:rPr lang="el-GR" sz="2000" dirty="0"/>
              <a:t>Συγκεκριμένα, διαμεσολαβούν στη σχέση μεταξύ μαθητών, εκπαιδευτικών και μαθηματικών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0C9AF1-2792-3D66-9111-93E88CB63573}"/>
              </a:ext>
            </a:extLst>
          </p:cNvPr>
          <p:cNvSpPr txBox="1"/>
          <p:nvPr/>
        </p:nvSpPr>
        <p:spPr>
          <a:xfrm>
            <a:off x="457200" y="4657634"/>
            <a:ext cx="8229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l-G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 σχολικό βιβλίο είναι </a:t>
            </a:r>
            <a:r>
              <a:rPr lang="el-GR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ένα </a:t>
            </a:r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</a:t>
            </a:r>
            <a:r>
              <a:rPr lang="el-G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εχνούργημα που αναπτύχθηκε ιστορικά, διαμορφώθηκε πολιτισμικά, παρήχθη για συγκεκριμένους σκοπούς και χρησιμοποιήθηκε με ιδιαίτερες προθέσεις» 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Rezat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2006).</a:t>
            </a: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63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A23515-1079-D703-E64B-E40698F49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400" b="1" dirty="0">
                <a:solidFill>
                  <a:srgbClr val="1F376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 </a:t>
            </a:r>
            <a:r>
              <a:rPr lang="el-GR" sz="2400" b="1" dirty="0" err="1">
                <a:solidFill>
                  <a:srgbClr val="1F376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Κοινωνικο</a:t>
            </a:r>
            <a:r>
              <a:rPr lang="el-GR" sz="2400" b="1" dirty="0">
                <a:solidFill>
                  <a:srgbClr val="1F376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-διδακτικό τετράεδρο των </a:t>
            </a:r>
            <a:r>
              <a:rPr lang="el-GR" sz="2400" b="1" dirty="0" err="1">
                <a:solidFill>
                  <a:srgbClr val="1F376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Rezat</a:t>
            </a:r>
            <a:r>
              <a:rPr lang="el-GR" sz="2400" b="1" dirty="0">
                <a:solidFill>
                  <a:srgbClr val="1F376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l-GR" sz="2400" b="1" dirty="0" err="1">
                <a:solidFill>
                  <a:srgbClr val="1F376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Strasser</a:t>
            </a:r>
            <a:r>
              <a:rPr lang="el-GR" sz="2400" b="1" dirty="0">
                <a:solidFill>
                  <a:srgbClr val="1F376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(2012)</a:t>
            </a:r>
            <a:endParaRPr lang="el-GR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E95AA1-1B84-3453-F63B-1B913BB9D3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7638"/>
            <a:ext cx="7272808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5831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6D65DD3-D95D-C812-037D-474E5A0A8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6632"/>
            <a:ext cx="4896544" cy="6319721"/>
          </a:xfrm>
        </p:spPr>
        <p:txBody>
          <a:bodyPr>
            <a:normAutofit fontScale="92500"/>
          </a:bodyPr>
          <a:lstStyle/>
          <a:p>
            <a:r>
              <a:rPr lang="el-G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Σύμφωνα με τους ερευνητές, από τη μία πλευρά, οι εκπαιδευτικοί και οι μαθητές ανήκουν σε διαφορετικούς και περισσότερο ή λιγότερο διακριτές κοινότητες.</a:t>
            </a:r>
          </a:p>
          <a:p>
            <a:pPr lvl="1"/>
            <a:r>
              <a:rPr lang="el-G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Για παράδειγμα, οι μαθητές ανήκουν στην κοινότητα των συνομηλίκων τους ή της οικογένειάς τους. </a:t>
            </a:r>
          </a:p>
          <a:p>
            <a:r>
              <a:rPr lang="el-G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Ταυτόχρονα, εκπαιδευτικοί και μαθητές είναι μέλη μιας κοινής εκπαιδευτικής κοινότητας, </a:t>
            </a:r>
            <a:r>
              <a:rPr lang="el-GR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της εκπαιδευτικής κοινότητας </a:t>
            </a:r>
            <a:r>
              <a:rPr lang="el-G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του </a:t>
            </a:r>
            <a:r>
              <a:rPr lang="el-GR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εκπαιδευτικού ιδρύματος </a:t>
            </a:r>
            <a:r>
              <a:rPr lang="el-G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στο οποίο ανήκουν και δραστηριοποιούνται. </a:t>
            </a:r>
          </a:p>
          <a:p>
            <a:pPr lvl="1"/>
            <a:r>
              <a:rPr lang="el-G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Ως εκ τούτου, το κοινωνικό και θεσμικό πλαίσιο της διδασκαλίας και της μάθησης του εκπαιδευτικού Ιδρύματος καθορίζουν ουσιαστικά τις νόρμες και τους κανόνες διδασκαλίας και μάθησης. </a:t>
            </a:r>
          </a:p>
          <a:p>
            <a:r>
              <a:rPr lang="el-G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Με αυτό τον τρόπο το εκπαιδευτικό ίδρυμα αποτελεί ένα κεντρικό σημείο σε μια έδρα του (ΚΔΤ). 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3200D-C2F1-B4CE-148F-0B75F557D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762117"/>
            <a:ext cx="4067944" cy="4395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4290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Το σχολικό βιβλίο ως έκφραση μιας μαθηματικής έννοιας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Γενικά, θεωρούμε ότι οποιαδήποτε μαθηματική έννοια είναι ανεξάρτητη από τα κείμενα που την περιγράφουν, τις αναπαραστάσεις της ή την οποιαδήποτε έκφρασή της.</a:t>
            </a:r>
          </a:p>
          <a:p>
            <a:r>
              <a:rPr lang="el-GR" dirty="0"/>
              <a:t>Παρόλα αυτά, η κατανόησή της  γίνεται μέσω επιστημονικών κειμένων, αναπαραστάσεων, εικόνων, επιχειρημάτων, καταστάσεων  που αυτή εμπλέκεται κλπ. </a:t>
            </a:r>
          </a:p>
          <a:p>
            <a:r>
              <a:rPr lang="el-GR" dirty="0"/>
              <a:t>Τα σχολικά βιβλία αποτελούν </a:t>
            </a:r>
            <a:r>
              <a:rPr lang="el-GR" b="1" dirty="0"/>
              <a:t>τα βασικά κείμενα που υποστηρίζουν την κατανόηση των εννοιών </a:t>
            </a:r>
            <a:r>
              <a:rPr lang="el-GR" dirty="0"/>
              <a:t>που διδάσκονται στο σχολείο.</a:t>
            </a:r>
          </a:p>
        </p:txBody>
      </p:sp>
    </p:spTree>
    <p:extLst>
      <p:ext uri="{BB962C8B-B14F-4D97-AF65-F5344CB8AC3E}">
        <p14:creationId xmlns:p14="http://schemas.microsoft.com/office/powerpoint/2010/main" val="3936258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EB25069-D6FF-F316-68E5-6B12F5E93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/>
          </a:bodyPr>
          <a:lstStyle/>
          <a:p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Μια ανάλυση των σχολικών βιβλίων μπορεί να συμβάλει σημαντικά</a:t>
            </a:r>
          </a:p>
          <a:p>
            <a:pPr lvl="1"/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στην κατανόηση των προγραμμάτων σπουδών σε μια συγκεκριμένη χώρα. </a:t>
            </a:r>
          </a:p>
          <a:p>
            <a:pPr lvl="2"/>
            <a:r>
              <a:rPr lang="el-G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 σχολικό εγχειρίδιο, ως πιο άμεσο, αναλαμβάνει να περάσει τις αξίες και στόχους του εκπαιδευτικού συστήματος.</a:t>
            </a:r>
          </a:p>
          <a:p>
            <a:pPr lvl="2"/>
            <a:r>
              <a:rPr lang="el-G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Συνδέεται με την εκπαιδευτική πολιτική της κάθε χώρας ερευνητές (</a:t>
            </a:r>
            <a:r>
              <a:rPr lang="el-GR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Haggarty</a:t>
            </a:r>
            <a:r>
              <a:rPr lang="el-G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el-GR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Pepin</a:t>
            </a:r>
            <a:r>
              <a:rPr lang="el-G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2002).</a:t>
            </a:r>
            <a:r>
              <a:rPr lang="el-GR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τι διδάσκουν οι εκπαιδευτικοί &amp; με ποιο τρόπο το διδάσκουν (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Robitaille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&amp; </a:t>
            </a:r>
            <a:r>
              <a:rPr lang="el-GR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Travers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1992).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11601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798455F-27B3-ABF2-A4C1-C6895239A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325562"/>
          </a:xfrm>
        </p:spPr>
        <p:txBody>
          <a:bodyPr>
            <a:normAutofit fontScale="90000"/>
          </a:bodyPr>
          <a:lstStyle/>
          <a:p>
            <a:r>
              <a:rPr lang="el-GR" sz="3200" dirty="0"/>
              <a:t>Σύγκριση τριών προβλημάτων που προτείνονται σε σχολικά βιβλία διαφορετικών χωρών </a:t>
            </a:r>
            <a:br>
              <a:rPr lang="el-GR" sz="3200" dirty="0"/>
            </a:br>
            <a:r>
              <a:rPr lang="el-GR" sz="3200" dirty="0"/>
              <a:t>(μαθηματική έννοια: εκθετική συνάρτηση)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C102F76-390A-7B72-C236-84E00C54D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525963"/>
          </a:xfrm>
        </p:spPr>
        <p:txBody>
          <a:bodyPr/>
          <a:lstStyle/>
          <a:p>
            <a:r>
              <a:rPr lang="el-GR" dirty="0"/>
              <a:t>Κυπριακό βιβλίο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Αγγλικό βιβλίο </a:t>
            </a:r>
          </a:p>
        </p:txBody>
      </p:sp>
      <p:pic>
        <p:nvPicPr>
          <p:cNvPr id="5" name="Εικόνα 4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A5E2AEA0-20D3-8A46-D6D9-DE4E3D1B1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204864"/>
            <a:ext cx="6840760" cy="1757536"/>
          </a:xfrm>
          <a:prstGeom prst="rect">
            <a:avLst/>
          </a:prstGeom>
        </p:spPr>
      </p:pic>
      <p:pic>
        <p:nvPicPr>
          <p:cNvPr id="6" name="Εικόνα 5" descr="Εικόνα που περιέχει κείμενο, θηλαστικό, αρκούδα&#10;&#10;Περιγραφή που δημιουργήθηκε αυτόματα">
            <a:extLst>
              <a:ext uri="{FF2B5EF4-FFF2-40B4-BE49-F238E27FC236}">
                <a16:creationId xmlns:a16="http://schemas.microsoft.com/office/drawing/2014/main" id="{AB3CDDBE-1056-AC10-63C4-769D7DC544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75" y="4567064"/>
            <a:ext cx="7787208" cy="216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06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96C805-1653-1635-D94B-15E66875A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Ελληνικό βιβλίο</a:t>
            </a:r>
          </a:p>
        </p:txBody>
      </p:sp>
      <p:pic>
        <p:nvPicPr>
          <p:cNvPr id="4" name="Θέση περιεχομένου 3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3580EFFF-8375-F7FF-100C-37BDE3E53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14" y="1772816"/>
            <a:ext cx="7513971" cy="41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992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5F6D7A-9E1E-2A93-77C7-B1E2F46A7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l-GR" dirty="0"/>
              <a:t>Εργασία στην τάξη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5928BD-3FD1-B019-3DDD-82E0B0649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3"/>
            <a:ext cx="8363272" cy="5289451"/>
          </a:xfrm>
        </p:spPr>
        <p:txBody>
          <a:bodyPr/>
          <a:lstStyle/>
          <a:p>
            <a:r>
              <a:rPr lang="el-GR" dirty="0"/>
              <a:t>Τι πληροφορίες αντλούμε για το θεσμικό/διδακτικό πλαίσιο της κάθε χώρας από τα 3 είδη προβλημάτων που επιλέχθηκαν;</a:t>
            </a:r>
          </a:p>
          <a:p>
            <a:pPr lvl="1"/>
            <a:r>
              <a:rPr lang="el-GR" i="1" dirty="0"/>
              <a:t>Εντοπίστε διαφορές στις δύο διαστάσεις που εμφανίζονται σε κόκκινο πλαίσιο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8A3E430-9216-EDF5-1874-631C7E48C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284985"/>
            <a:ext cx="7931224" cy="340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716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20680"/>
          </a:xfrm>
        </p:spPr>
        <p:txBody>
          <a:bodyPr>
            <a:noAutofit/>
          </a:bodyPr>
          <a:lstStyle/>
          <a:p>
            <a:pPr algn="just"/>
            <a:r>
              <a:rPr lang="en-US" sz="1800" dirty="0"/>
              <a:t>Anderson, J. (1997). Teachers’ reported use of problem solving teaching strategies in primary mathematics classrooms. In F. </a:t>
            </a:r>
            <a:r>
              <a:rPr lang="en-US" sz="1800" dirty="0" err="1"/>
              <a:t>Biddulph</a:t>
            </a:r>
            <a:r>
              <a:rPr lang="en-US" sz="1800" dirty="0"/>
              <a:t> &amp; K. Carr (Eds.), </a:t>
            </a:r>
            <a:r>
              <a:rPr lang="en-US" sz="1800" i="1" dirty="0"/>
              <a:t>People in mathematics education</a:t>
            </a:r>
            <a:r>
              <a:rPr lang="en-US" sz="1800" dirty="0"/>
              <a:t> (pp. 50–57), Proceedings of the 20</a:t>
            </a:r>
            <a:r>
              <a:rPr lang="en-US" sz="1800" baseline="30000" dirty="0"/>
              <a:t>th</a:t>
            </a:r>
            <a:r>
              <a:rPr lang="en-US" sz="1800" dirty="0"/>
              <a:t> annual conference of the Mathematics Education Research Group of Australasia, </a:t>
            </a:r>
            <a:r>
              <a:rPr lang="en-US" sz="1800" dirty="0" err="1"/>
              <a:t>Rotorua</a:t>
            </a:r>
            <a:r>
              <a:rPr lang="en-US" sz="1800" dirty="0"/>
              <a:t>, NZ.</a:t>
            </a:r>
            <a:endParaRPr lang="el-GR" sz="1800" dirty="0"/>
          </a:p>
          <a:p>
            <a:pPr algn="just"/>
            <a:r>
              <a:rPr lang="en-US" sz="1800" dirty="0" err="1"/>
              <a:t>Boaler</a:t>
            </a:r>
            <a:r>
              <a:rPr lang="en-US" sz="1800" dirty="0"/>
              <a:t>, J. (2002) Experiencing School Mathematics (Revised and</a:t>
            </a:r>
            <a:r>
              <a:rPr lang="el-GR" sz="1800" dirty="0"/>
              <a:t> </a:t>
            </a:r>
            <a:r>
              <a:rPr lang="en-US" sz="1800" dirty="0"/>
              <a:t>expanded edition). Mahwah, NJ: Erlbaum.</a:t>
            </a:r>
            <a:endParaRPr lang="el-GR" sz="1800" dirty="0"/>
          </a:p>
          <a:p>
            <a:pPr algn="just"/>
            <a:r>
              <a:rPr lang="en-US" sz="1800" dirty="0"/>
              <a:t>Keitel, C. (2006). ‘Setting a Task’ in German Schools. Different Frames for</a:t>
            </a:r>
            <a:r>
              <a:rPr lang="el-GR" sz="1800" dirty="0"/>
              <a:t> </a:t>
            </a:r>
            <a:r>
              <a:rPr lang="en-US" sz="1800" dirty="0"/>
              <a:t>Different Ambitions. In D. J. Clarke, C. Keitel, &amp; Y. Shimizu (eds.),</a:t>
            </a:r>
            <a:r>
              <a:rPr lang="el-GR" sz="1800" dirty="0"/>
              <a:t> </a:t>
            </a:r>
            <a:r>
              <a:rPr lang="en-US" sz="1800" i="1" dirty="0"/>
              <a:t>Mathematics Classrooms in Twelve Countries: The Insider’s</a:t>
            </a:r>
            <a:r>
              <a:rPr lang="el-GR" sz="1800" i="1" dirty="0"/>
              <a:t> </a:t>
            </a:r>
            <a:r>
              <a:rPr lang="en-US" sz="1800" i="1" dirty="0"/>
              <a:t>Perspective, 37-57. Sense Publishers.</a:t>
            </a:r>
            <a:endParaRPr lang="el-GR" sz="1800" i="1" dirty="0"/>
          </a:p>
          <a:p>
            <a:pPr algn="just"/>
            <a:r>
              <a:rPr lang="en-US" sz="1800" dirty="0" err="1"/>
              <a:t>Handal</a:t>
            </a:r>
            <a:r>
              <a:rPr lang="en-US" sz="1800" dirty="0"/>
              <a:t>, B. &amp; Herrington, A. (2003). Mathematics teachers' beliefs and curriculum reform. Mathematics</a:t>
            </a:r>
            <a:r>
              <a:rPr lang="el-GR" sz="1800" dirty="0"/>
              <a:t> </a:t>
            </a:r>
            <a:r>
              <a:rPr lang="en-US" sz="1800" dirty="0"/>
              <a:t>Education Research Journal, 15 (1), 59-69. </a:t>
            </a:r>
            <a:endParaRPr lang="el-GR" sz="1800" dirty="0"/>
          </a:p>
          <a:p>
            <a:pPr algn="just"/>
            <a:r>
              <a:rPr lang="en-US" sz="1800" dirty="0"/>
              <a:t>National Council of Teachers of Mathematics. (2000). </a:t>
            </a:r>
            <a:r>
              <a:rPr lang="en-US" sz="1800" i="1" dirty="0"/>
              <a:t>Principles and standards for school mathematics</a:t>
            </a:r>
            <a:r>
              <a:rPr lang="en-US" sz="1800" dirty="0"/>
              <a:t>. Reston, VA: Author.</a:t>
            </a:r>
            <a:endParaRPr lang="el-GR" sz="1800" dirty="0"/>
          </a:p>
          <a:p>
            <a:pPr algn="just"/>
            <a:r>
              <a:rPr lang="en-US" sz="1800" dirty="0" err="1"/>
              <a:t>Zawojewski</a:t>
            </a:r>
            <a:r>
              <a:rPr lang="en-US" sz="1800" dirty="0"/>
              <a:t>, J. S., </a:t>
            </a:r>
            <a:r>
              <a:rPr lang="en-US" sz="1800" dirty="0" err="1"/>
              <a:t>Magiera</a:t>
            </a:r>
            <a:r>
              <a:rPr lang="en-US" sz="1800" dirty="0"/>
              <a:t>, M., &amp; </a:t>
            </a:r>
            <a:r>
              <a:rPr lang="en-US" sz="1800" dirty="0" err="1"/>
              <a:t>Lesh</a:t>
            </a:r>
            <a:r>
              <a:rPr lang="en-US" sz="1800" dirty="0"/>
              <a:t>, R. (2013). A proposal for a problem-driven mathematics curriculum framework. </a:t>
            </a:r>
            <a:r>
              <a:rPr lang="en-US" sz="1800" i="1" dirty="0"/>
              <a:t>The Mathematics Enthusiast</a:t>
            </a:r>
            <a:r>
              <a:rPr lang="en-US" sz="1800" dirty="0"/>
              <a:t>, 10(1 &amp; 2), 469–506 National Council of Teachers of Mathematics. (2009). </a:t>
            </a:r>
            <a:r>
              <a:rPr lang="en-US" sz="1800" i="1" dirty="0"/>
              <a:t>Focus in high school mathematics: Reasoning and sense making</a:t>
            </a:r>
            <a:r>
              <a:rPr lang="en-US" sz="1800" dirty="0"/>
              <a:t>. Reston, VA: Author.</a:t>
            </a:r>
            <a:endParaRPr lang="el-GR" sz="1800" dirty="0"/>
          </a:p>
          <a:p>
            <a:endParaRPr lang="el-GR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1846</TotalTime>
  <Words>915</Words>
  <Application>Microsoft Office PowerPoint</Application>
  <PresentationFormat>Προβολή στην οθόνη (4:3)</PresentationFormat>
  <Paragraphs>59</Paragraphs>
  <Slides>12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7" baseType="lpstr">
      <vt:lpstr>Arial</vt:lpstr>
      <vt:lpstr>Calibri</vt:lpstr>
      <vt:lpstr>Symbol</vt:lpstr>
      <vt:lpstr>Times New Roman</vt:lpstr>
      <vt:lpstr>Θέμα του Office</vt:lpstr>
      <vt:lpstr>Διδασκαλία και μάθηση των Μαθηματικών  με διαδικασίες επίλυσης προβλημάτων</vt:lpstr>
      <vt:lpstr>Τα σχολικά βιβλία</vt:lpstr>
      <vt:lpstr>Ο ρόλος των σχολικών βιβλίων </vt:lpstr>
      <vt:lpstr>Τα σχολικά βιβλία μέσα από την κοινωνικο-πολιτισμική οπτική</vt:lpstr>
      <vt:lpstr>Το Κοινωνικο-διδακτικό τετράεδρο των Rezat and Strasser (2012)</vt:lpstr>
      <vt:lpstr>Παρουσίαση του PowerPoint</vt:lpstr>
      <vt:lpstr>Το σχολικό βιβλίο ως έκφραση μιας μαθηματικής έννοιας</vt:lpstr>
      <vt:lpstr>Παρουσίαση του PowerPoint</vt:lpstr>
      <vt:lpstr>Σύγκριση τριών προβλημάτων που προτείνονται σε σχολικά βιβλία διαφορετικών χωρών  (μαθηματική έννοια: εκθετική συνάρτηση)</vt:lpstr>
      <vt:lpstr>Ελληνικό βιβλίο</vt:lpstr>
      <vt:lpstr>Εργασία στην τάξη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Αναλυτικά προγράμματα &amp; ΕΠ</dc:title>
  <dc:creator>A.Kallioras</dc:creator>
  <cp:lastModifiedBy>Chrissavgi Triantafillou</cp:lastModifiedBy>
  <cp:revision>221</cp:revision>
  <dcterms:created xsi:type="dcterms:W3CDTF">2017-08-04T09:12:33Z</dcterms:created>
  <dcterms:modified xsi:type="dcterms:W3CDTF">2026-03-01T10:36:46Z</dcterms:modified>
</cp:coreProperties>
</file>