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56" r:id="rId2"/>
    <p:sldId id="507" r:id="rId3"/>
    <p:sldId id="541" r:id="rId4"/>
    <p:sldId id="524" r:id="rId5"/>
    <p:sldId id="555" r:id="rId6"/>
    <p:sldId id="554"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22439"/>
    <p:restoredTop sz="90909" autoAdjust="0"/>
  </p:normalViewPr>
  <p:slideViewPr>
    <p:cSldViewPr>
      <p:cViewPr varScale="1">
        <p:scale>
          <a:sx n="82" d="100"/>
          <a:sy n="82" d="100"/>
        </p:scale>
        <p:origin x="1987"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3870"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515DE98-67C1-4B26-A280-ABDB793E853A}" type="datetimeFigureOut">
              <a:rPr lang="el-GR" smtClean="0"/>
              <a:pPr/>
              <a:t>9/5/2025</a:t>
            </a:fld>
            <a:endParaRPr lang="el-GR"/>
          </a:p>
        </p:txBody>
      </p:sp>
      <p:sp>
        <p:nvSpPr>
          <p:cNvPr id="4" name="3 - Θέση υποσέλιδου"/>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898DB8E-8E88-4153-900B-AAC8CBE9319E}" type="slidenum">
              <a:rPr lang="el-GR" smtClean="0"/>
              <a:pPr/>
              <a:t>‹#›</a:t>
            </a:fld>
            <a:endParaRPr lang="el-GR"/>
          </a:p>
        </p:txBody>
      </p:sp>
    </p:spTree>
    <p:extLst>
      <p:ext uri="{BB962C8B-B14F-4D97-AF65-F5344CB8AC3E}">
        <p14:creationId xmlns:p14="http://schemas.microsoft.com/office/powerpoint/2010/main" val="17687863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A82DF4-CAD2-7A4D-8A5D-9E2862810594}" type="datetimeFigureOut">
              <a:rPr lang="en-US" smtClean="0"/>
              <a:pPr/>
              <a:t>5/9/2025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771B65-F0CE-094F-A75B-68E5B9CE89DD}" type="slidenum">
              <a:rPr lang="en-US" smtClean="0"/>
              <a:pPr/>
              <a:t>‹#›</a:t>
            </a:fld>
            <a:endParaRPr lang="en-US"/>
          </a:p>
        </p:txBody>
      </p:sp>
    </p:spTree>
    <p:extLst>
      <p:ext uri="{BB962C8B-B14F-4D97-AF65-F5344CB8AC3E}">
        <p14:creationId xmlns:p14="http://schemas.microsoft.com/office/powerpoint/2010/main" val="1507775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890582F-FFD4-4210-803F-2A205DB0647B}" type="datetime1">
              <a:rPr lang="en-US" smtClean="0"/>
              <a:pPr/>
              <a:t>5/9/2025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17E7AA-34A4-4C56-B845-9D69A9C4B5FC}" type="datetime1">
              <a:rPr lang="en-US" smtClean="0"/>
              <a:pPr/>
              <a:t>5/9/2025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1648D0-85E1-4474-9528-EEB59C983D21}" type="datetime1">
              <a:rPr lang="en-US" smtClean="0"/>
              <a:pPr/>
              <a:t>5/9/2025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4BA794-3172-4C7F-9C3F-C151699B86B4}" type="datetime1">
              <a:rPr lang="en-US" smtClean="0"/>
              <a:pPr/>
              <a:t>5/9/2025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27F7AC-98EF-436F-A371-BB94B54F3B8B}" type="datetime1">
              <a:rPr lang="en-US" smtClean="0"/>
              <a:pPr/>
              <a:t>5/9/2025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F025178-47C0-4155-8220-78AF8FFE9132}" type="datetime1">
              <a:rPr lang="en-US" smtClean="0"/>
              <a:pPr/>
              <a:t>5/9/2025</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AD12A45-3E0A-4320-8ECF-E94FAB6FF302}" type="datetime1">
              <a:rPr lang="en-US" smtClean="0"/>
              <a:pPr/>
              <a:t>5/9/2025</a:t>
            </a:fld>
            <a:endParaRPr lang="en-US"/>
          </a:p>
        </p:txBody>
      </p:sp>
      <p:sp>
        <p:nvSpPr>
          <p:cNvPr id="8" name="Footer Placeholder 7"/>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9" name="Slide Number Placeholder 8"/>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ABB6521-5878-4C18-92B6-C97F1724825C}" type="datetime1">
              <a:rPr lang="en-US" smtClean="0"/>
              <a:pPr/>
              <a:t>5/9/2025</a:t>
            </a:fld>
            <a:endParaRPr lang="en-US"/>
          </a:p>
        </p:txBody>
      </p:sp>
      <p:sp>
        <p:nvSpPr>
          <p:cNvPr id="4" name="Footer Placeholder 3"/>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5" name="Slide Number Placeholder 4"/>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6CA819-0868-4CC4-A201-DFDA61085492}" type="datetime1">
              <a:rPr lang="en-US" smtClean="0"/>
              <a:pPr/>
              <a:t>5/9/2025</a:t>
            </a:fld>
            <a:endParaRPr lang="en-US"/>
          </a:p>
        </p:txBody>
      </p:sp>
      <p:sp>
        <p:nvSpPr>
          <p:cNvPr id="3" name="Footer Placeholder 2"/>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4" name="Slide Number Placeholder 3"/>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B71E24-9124-428E-A4FC-E453CEA8C7F1}" type="datetime1">
              <a:rPr lang="en-US" smtClean="0"/>
              <a:pPr/>
              <a:t>5/9/2025</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88B246-470E-4BB7-ADBC-6ABB37FDE6A4}" type="datetime1">
              <a:rPr lang="en-US" smtClean="0"/>
              <a:pPr/>
              <a:t>5/9/2025</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2EF294-C517-4B0F-92A2-2EB268C8B824}" type="datetime1">
              <a:rPr lang="en-US" smtClean="0"/>
              <a:pPr/>
              <a:t>5/9/2025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5C3B7-AD1E-415F-AF40-D0D78AF052E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590800"/>
            <a:ext cx="8305800" cy="1676400"/>
          </a:xfrm>
        </p:spPr>
        <p:txBody>
          <a:bodyPr>
            <a:normAutofit/>
          </a:bodyPr>
          <a:lstStyle/>
          <a:p>
            <a:r>
              <a:rPr lang="el-GR" sz="3200" dirty="0"/>
              <a:t> </a:t>
            </a:r>
            <a:endParaRPr lang="en-US" sz="3200" dirty="0"/>
          </a:p>
        </p:txBody>
      </p:sp>
      <p:pic>
        <p:nvPicPr>
          <p:cNvPr id="31746" name="Picture 2" descr="Math Stack Exchange"/>
          <p:cNvPicPr>
            <a:picLocks noChangeAspect="1" noChangeArrowheads="1"/>
          </p:cNvPicPr>
          <p:nvPr/>
        </p:nvPicPr>
        <p:blipFill>
          <a:blip r:embed="rId2" cstate="print"/>
          <a:srcRect/>
          <a:stretch>
            <a:fillRect/>
          </a:stretch>
        </p:blipFill>
        <p:spPr bwMode="auto">
          <a:xfrm>
            <a:off x="609600" y="914400"/>
            <a:ext cx="2362200" cy="2362200"/>
          </a:xfrm>
          <a:prstGeom prst="rect">
            <a:avLst/>
          </a:prstGeom>
          <a:noFill/>
        </p:spPr>
      </p:pic>
      <p:pic>
        <p:nvPicPr>
          <p:cNvPr id="5" name="Θέση περιεχομένου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86373" y="1447800"/>
            <a:ext cx="5127811" cy="39624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0000"/>
                </a:solidFill>
              </a:rPr>
              <a:t>Συζήτηση</a:t>
            </a:r>
          </a:p>
        </p:txBody>
      </p:sp>
      <p:sp>
        <p:nvSpPr>
          <p:cNvPr id="3" name="Θέση περιεχομένου 2"/>
          <p:cNvSpPr>
            <a:spLocks noGrp="1"/>
          </p:cNvSpPr>
          <p:nvPr>
            <p:ph idx="1"/>
          </p:nvPr>
        </p:nvSpPr>
        <p:spPr>
          <a:xfrm>
            <a:off x="457200" y="1600201"/>
            <a:ext cx="8229600" cy="2362200"/>
          </a:xfrm>
        </p:spPr>
        <p:txBody>
          <a:bodyPr>
            <a:normAutofit fontScale="85000" lnSpcReduction="10000"/>
          </a:bodyPr>
          <a:lstStyle/>
          <a:p>
            <a:r>
              <a:rPr lang="el-GR" dirty="0"/>
              <a:t>Από τη σχολική σας εμπειρία, σε ποιο σημείο θα κατατάσσατε τη συνήθη διδασκαλία στις τάξεις που συμμετείχατε σαν μαθητές/φοιτητές.</a:t>
            </a:r>
          </a:p>
          <a:p>
            <a:r>
              <a:rPr lang="el-GR" dirty="0"/>
              <a:t>Αιτιολογείστε την άποψή σας (δώστε παραδείγματα με τα οποία τεκμηριώνετε την άποψή σας).</a:t>
            </a:r>
          </a:p>
        </p:txBody>
      </p:sp>
      <p:cxnSp>
        <p:nvCxnSpPr>
          <p:cNvPr id="5" name="Ευθύγραμμο βέλος σύνδεσης 4"/>
          <p:cNvCxnSpPr/>
          <p:nvPr/>
        </p:nvCxnSpPr>
        <p:spPr>
          <a:xfrm>
            <a:off x="1638300" y="5561682"/>
            <a:ext cx="571500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 name="Ευθύγραμμο βέλος σύνδεσης 7"/>
          <p:cNvCxnSpPr/>
          <p:nvPr/>
        </p:nvCxnSpPr>
        <p:spPr>
          <a:xfrm>
            <a:off x="4343400" y="5486400"/>
            <a:ext cx="0" cy="7620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4191000" y="5715000"/>
            <a:ext cx="304800" cy="381000"/>
          </a:xfrm>
          <a:prstGeom prst="rect">
            <a:avLst/>
          </a:prstGeom>
          <a:noFill/>
        </p:spPr>
        <p:txBody>
          <a:bodyPr wrap="square" rtlCol="0">
            <a:spAutoFit/>
          </a:bodyPr>
          <a:lstStyle/>
          <a:p>
            <a:r>
              <a:rPr lang="el-GR" dirty="0"/>
              <a:t>0</a:t>
            </a:r>
          </a:p>
        </p:txBody>
      </p:sp>
      <p:sp>
        <p:nvSpPr>
          <p:cNvPr id="11" name="TextBox 10"/>
          <p:cNvSpPr txBox="1"/>
          <p:nvPr/>
        </p:nvSpPr>
        <p:spPr>
          <a:xfrm>
            <a:off x="6629400" y="4823018"/>
            <a:ext cx="1981200" cy="646331"/>
          </a:xfrm>
          <a:prstGeom prst="rect">
            <a:avLst/>
          </a:prstGeom>
          <a:noFill/>
        </p:spPr>
        <p:txBody>
          <a:bodyPr wrap="square" rtlCol="0">
            <a:spAutoFit/>
          </a:bodyPr>
          <a:lstStyle/>
          <a:p>
            <a:r>
              <a:rPr lang="el-GR" dirty="0"/>
              <a:t>Διαφοροποιημένη διδασκαλία</a:t>
            </a:r>
          </a:p>
        </p:txBody>
      </p:sp>
      <p:sp>
        <p:nvSpPr>
          <p:cNvPr id="12" name="TextBox 11"/>
          <p:cNvSpPr txBox="1"/>
          <p:nvPr/>
        </p:nvSpPr>
        <p:spPr>
          <a:xfrm>
            <a:off x="838200" y="4763869"/>
            <a:ext cx="2286000" cy="646331"/>
          </a:xfrm>
          <a:prstGeom prst="rect">
            <a:avLst/>
          </a:prstGeom>
          <a:noFill/>
        </p:spPr>
        <p:txBody>
          <a:bodyPr wrap="square" rtlCol="0">
            <a:spAutoFit/>
          </a:bodyPr>
          <a:lstStyle/>
          <a:p>
            <a:r>
              <a:rPr lang="el-GR" dirty="0"/>
              <a:t>Μονοδιάστατη διδασκαλία</a:t>
            </a:r>
          </a:p>
        </p:txBody>
      </p:sp>
    </p:spTree>
    <p:extLst>
      <p:ext uri="{BB962C8B-B14F-4D97-AF65-F5344CB8AC3E}">
        <p14:creationId xmlns:p14="http://schemas.microsoft.com/office/powerpoint/2010/main" val="1445935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Εικόνα 2"/>
          <p:cNvPicPr>
            <a:picLocks noChangeAspect="1"/>
          </p:cNvPicPr>
          <p:nvPr/>
        </p:nvPicPr>
        <p:blipFill>
          <a:blip r:embed="rId2"/>
          <a:stretch>
            <a:fillRect/>
          </a:stretch>
        </p:blipFill>
        <p:spPr>
          <a:xfrm>
            <a:off x="381000" y="228601"/>
            <a:ext cx="8534400" cy="6495960"/>
          </a:xfrm>
          <a:prstGeom prst="rect">
            <a:avLst/>
          </a:prstGeom>
        </p:spPr>
      </p:pic>
    </p:spTree>
    <p:extLst>
      <p:ext uri="{BB962C8B-B14F-4D97-AF65-F5344CB8AC3E}">
        <p14:creationId xmlns:p14="http://schemas.microsoft.com/office/powerpoint/2010/main" val="3803842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6C520-1095-436B-B680-7D5034931620}"/>
              </a:ext>
            </a:extLst>
          </p:cNvPr>
          <p:cNvSpPr>
            <a:spLocks noGrp="1"/>
          </p:cNvSpPr>
          <p:nvPr>
            <p:ph type="title"/>
          </p:nvPr>
        </p:nvSpPr>
        <p:spPr>
          <a:xfrm>
            <a:off x="457200" y="274638"/>
            <a:ext cx="8229600" cy="792162"/>
          </a:xfrm>
        </p:spPr>
        <p:txBody>
          <a:bodyPr>
            <a:normAutofit/>
          </a:bodyPr>
          <a:lstStyle/>
          <a:p>
            <a:r>
              <a:rPr lang="el-GR" sz="3200" dirty="0"/>
              <a:t>Ο </a:t>
            </a:r>
            <a:r>
              <a:rPr lang="el-GR" sz="3200" dirty="0" err="1"/>
              <a:t>αναστοχασμός</a:t>
            </a:r>
            <a:r>
              <a:rPr lang="el-GR" sz="3200" dirty="0"/>
              <a:t> ενός εκπαιδευτικού…</a:t>
            </a:r>
            <a:endParaRPr lang="en-US" sz="3200" dirty="0"/>
          </a:p>
        </p:txBody>
      </p:sp>
      <p:sp>
        <p:nvSpPr>
          <p:cNvPr id="3" name="Content Placeholder 2">
            <a:extLst>
              <a:ext uri="{FF2B5EF4-FFF2-40B4-BE49-F238E27FC236}">
                <a16:creationId xmlns:a16="http://schemas.microsoft.com/office/drawing/2014/main" id="{F0543A90-263B-4EF2-8BCA-DA9D771FFA0A}"/>
              </a:ext>
            </a:extLst>
          </p:cNvPr>
          <p:cNvSpPr>
            <a:spLocks noGrp="1"/>
          </p:cNvSpPr>
          <p:nvPr>
            <p:ph idx="1"/>
          </p:nvPr>
        </p:nvSpPr>
        <p:spPr>
          <a:xfrm>
            <a:off x="493923" y="1066800"/>
            <a:ext cx="8229600" cy="4724400"/>
          </a:xfrm>
        </p:spPr>
        <p:txBody>
          <a:bodyPr>
            <a:noAutofit/>
          </a:bodyPr>
          <a:lstStyle/>
          <a:p>
            <a:pPr algn="just"/>
            <a:r>
              <a:rPr lang="el-GR" sz="2200" dirty="0"/>
              <a:t>«</a:t>
            </a:r>
            <a:r>
              <a:rPr lang="el-GR" sz="2200" i="1" dirty="0"/>
              <a:t>Τα διαφορετικά επίπεδα των μαθητών ήταν ένα πρόβλημα. Κάποιοι [μαθητές] ήταν πιο προχωρημένοι από την υπόλοιπη τάξη, ενώ άλλοι ήταν πολύ πιο πίσω, και άλλοι είχαν υπερβολικές δυσκολίες. Πράγματι, οι διαφορετικοί ρυθμοί μάθησης των μαθητών μετατρέπουν την εργασία σε έργα με υψηλή μαθηματική πρόκληση [όπως η επίλυση ενός προβλήματος] όταν θέλεις να συμμετέχουν όλοι οι μαθητές</a:t>
            </a:r>
            <a:r>
              <a:rPr lang="en-US" sz="2200" i="1" dirty="0"/>
              <a:t> </a:t>
            </a:r>
            <a:r>
              <a:rPr lang="el-GR" sz="2200" i="1" dirty="0"/>
              <a:t>σε κάτι αρκετά απαιτητικό [για τον εκπαιδευτικό]. Αναπάντεχα, κάποιοι μαθητές τελείωσαν νωρίτερα απ’ ό,τι ανέμενα … Έτσι, τους ανέθεσα κάτι άλλο να κάνουν. Για παράδειγμα να σκεφτούν έναν διαφορετικό τρόπο επίλυσης του προβλήματος.... Ευτυχώς, είχα σκεφτεί διαφορετικές λύσεις από το προηγούμενο βράδυ κι έτσι μπορούσα να ανταποκριθώ στη σκέψη των μαθητών και να ακολουθήσω τον συλλογισμό τους». </a:t>
            </a:r>
            <a:endParaRPr lang="en-US" sz="2200" i="1" dirty="0"/>
          </a:p>
        </p:txBody>
      </p:sp>
      <p:sp>
        <p:nvSpPr>
          <p:cNvPr id="4" name="Θέση περιεχομένου 2"/>
          <p:cNvSpPr txBox="1">
            <a:spLocks/>
          </p:cNvSpPr>
          <p:nvPr/>
        </p:nvSpPr>
        <p:spPr>
          <a:xfrm>
            <a:off x="420477" y="5791200"/>
            <a:ext cx="6666123" cy="761999"/>
          </a:xfrm>
          <a:prstGeom prst="rect">
            <a:avLst/>
          </a:prstGeom>
        </p:spPr>
        <p:txBody>
          <a:bodyPr vert="horz" lIns="91440" tIns="45720" rIns="91440" bIns="45720" rtlCol="0">
            <a:normAutofit fontScale="6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l-GR" sz="2400" dirty="0">
                <a:solidFill>
                  <a:srgbClr val="FF0000"/>
                </a:solidFill>
              </a:rPr>
              <a:t>Σχολιάστε το κείμενο. Πόσο κοινές είναι αυτοί οι προβληματισμοί της </a:t>
            </a:r>
            <a:r>
              <a:rPr lang="el-GR" sz="2400" dirty="0" err="1">
                <a:solidFill>
                  <a:srgbClr val="FF0000"/>
                </a:solidFill>
              </a:rPr>
              <a:t>εκπ</a:t>
            </a:r>
            <a:r>
              <a:rPr lang="el-GR" sz="2400" dirty="0">
                <a:solidFill>
                  <a:srgbClr val="FF0000"/>
                </a:solidFill>
              </a:rPr>
              <a:t>.? </a:t>
            </a:r>
          </a:p>
          <a:p>
            <a:r>
              <a:rPr lang="el-GR" sz="2400" dirty="0">
                <a:solidFill>
                  <a:srgbClr val="FF0000"/>
                </a:solidFill>
              </a:rPr>
              <a:t>Τι προτείνει η </a:t>
            </a:r>
            <a:r>
              <a:rPr lang="el-GR" sz="2400" dirty="0" err="1">
                <a:solidFill>
                  <a:srgbClr val="FF0000"/>
                </a:solidFill>
              </a:rPr>
              <a:t>εκπ</a:t>
            </a:r>
            <a:r>
              <a:rPr lang="el-GR" sz="2400" dirty="0">
                <a:solidFill>
                  <a:srgbClr val="FF0000"/>
                </a:solidFill>
              </a:rPr>
              <a:t>.? Συμφωνείτε μαζί της; </a:t>
            </a:r>
          </a:p>
          <a:p>
            <a:r>
              <a:rPr lang="el-GR" sz="2400" dirty="0">
                <a:solidFill>
                  <a:srgbClr val="FF0000"/>
                </a:solidFill>
              </a:rPr>
              <a:t>Τι άλλο θα προτείνατε; </a:t>
            </a:r>
          </a:p>
        </p:txBody>
      </p:sp>
    </p:spTree>
    <p:extLst>
      <p:ext uri="{BB962C8B-B14F-4D97-AF65-F5344CB8AC3E}">
        <p14:creationId xmlns:p14="http://schemas.microsoft.com/office/powerpoint/2010/main" val="1518606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solidFill>
                  <a:srgbClr val="FF0000"/>
                </a:solidFill>
              </a:rPr>
              <a:t> 6</a:t>
            </a:r>
            <a:r>
              <a:rPr lang="el-GR" baseline="30000" dirty="0">
                <a:solidFill>
                  <a:srgbClr val="FF0000"/>
                </a:solidFill>
              </a:rPr>
              <a:t>η</a:t>
            </a:r>
            <a:r>
              <a:rPr lang="el-GR" dirty="0">
                <a:solidFill>
                  <a:srgbClr val="FF0000"/>
                </a:solidFill>
              </a:rPr>
              <a:t> εβδομαδιαία εργασία</a:t>
            </a:r>
          </a:p>
        </p:txBody>
      </p:sp>
      <p:sp>
        <p:nvSpPr>
          <p:cNvPr id="3" name="Θέση περιεχομένου 2"/>
          <p:cNvSpPr>
            <a:spLocks noGrp="1"/>
          </p:cNvSpPr>
          <p:nvPr>
            <p:ph idx="1"/>
          </p:nvPr>
        </p:nvSpPr>
        <p:spPr/>
        <p:txBody>
          <a:bodyPr>
            <a:normAutofit fontScale="92500" lnSpcReduction="10000"/>
          </a:bodyPr>
          <a:lstStyle/>
          <a:p>
            <a:r>
              <a:rPr lang="el-GR" dirty="0"/>
              <a:t>Να μελετήσετε την εργασία με τίτλο: </a:t>
            </a:r>
            <a:r>
              <a:rPr lang="en-US" i="1" dirty="0"/>
              <a:t>Challenges at the border of normality: students in special education needs in an inclusive mathematics classrooms </a:t>
            </a:r>
            <a:r>
              <a:rPr lang="en-US" dirty="0"/>
              <a:t>(</a:t>
            </a:r>
            <a:r>
              <a:rPr lang="en-US" dirty="0" err="1"/>
              <a:t>Roos</a:t>
            </a:r>
            <a:r>
              <a:rPr lang="en-US" dirty="0"/>
              <a:t>, 2019)</a:t>
            </a:r>
            <a:endParaRPr lang="el-GR" dirty="0"/>
          </a:p>
          <a:p>
            <a:pPr lvl="1"/>
            <a:r>
              <a:rPr lang="en-US" dirty="0"/>
              <a:t>H </a:t>
            </a:r>
            <a:r>
              <a:rPr lang="el-GR" dirty="0"/>
              <a:t>εργασία αφορά τις αντιλήψεις δύο μαθητών που βρίσκονται στα αντίθετα άκρα της κανονικής μαθηματικής αντίληψης/ικανότητας: ένας μαθητής με μαθησιακές δυσκολίες και ένας χαρισματικός μαθητής.</a:t>
            </a:r>
          </a:p>
          <a:p>
            <a:pPr marL="0" indent="0">
              <a:buNone/>
            </a:pPr>
            <a:r>
              <a:rPr lang="el-GR" dirty="0"/>
              <a:t>Αναζητήστε και καταγράψτε 2 ομοιότητες και 2 διαφορές στις αντιλήψεις των μαθητών. </a:t>
            </a:r>
          </a:p>
        </p:txBody>
      </p:sp>
    </p:spTree>
    <p:extLst>
      <p:ext uri="{BB962C8B-B14F-4D97-AF65-F5344CB8AC3E}">
        <p14:creationId xmlns:p14="http://schemas.microsoft.com/office/powerpoint/2010/main" val="1740195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Βιβλιογραφία</a:t>
            </a:r>
          </a:p>
        </p:txBody>
      </p:sp>
      <p:sp>
        <p:nvSpPr>
          <p:cNvPr id="3" name="Θέση περιεχομένου 2"/>
          <p:cNvSpPr>
            <a:spLocks noGrp="1"/>
          </p:cNvSpPr>
          <p:nvPr>
            <p:ph idx="1"/>
          </p:nvPr>
        </p:nvSpPr>
        <p:spPr>
          <a:xfrm>
            <a:off x="457200" y="1417638"/>
            <a:ext cx="8458200" cy="5287962"/>
          </a:xfrm>
        </p:spPr>
        <p:txBody>
          <a:bodyPr>
            <a:normAutofit fontScale="77500" lnSpcReduction="20000"/>
          </a:bodyPr>
          <a:lstStyle/>
          <a:p>
            <a:r>
              <a:rPr lang="el-GR" dirty="0"/>
              <a:t>Σοφού, Α. (2019). Απόψεις καθηγητών Μαθηματικών Δευτεροβάθμιας Εκπαίδευσης για τη διδασκαλία και την εκπαιδευτική συμπερίληψη μαθητών με ήπιες εκπαιδευτικές ανάγκες: Σύγκριση με τις απόψεις καθηγητών άλλων ειδικοτήτων. </a:t>
            </a:r>
            <a:r>
              <a:rPr lang="el-GR"/>
              <a:t>Διπλωματική εργασία. </a:t>
            </a:r>
            <a:endParaRPr lang="el-GR" dirty="0"/>
          </a:p>
          <a:p>
            <a:r>
              <a:rPr lang="en-US" dirty="0" err="1"/>
              <a:t>Roos</a:t>
            </a:r>
            <a:r>
              <a:rPr lang="en-US" dirty="0"/>
              <a:t>, H. (2019). Inclusion in mathematics education: an ideology, a way of teaching, or both?. </a:t>
            </a:r>
            <a:r>
              <a:rPr lang="en-US" i="1" dirty="0"/>
              <a:t>Educational Studies in Mathematics</a:t>
            </a:r>
            <a:r>
              <a:rPr lang="en-US" dirty="0"/>
              <a:t>, </a:t>
            </a:r>
            <a:r>
              <a:rPr lang="en-US" i="1" dirty="0"/>
              <a:t>100</a:t>
            </a:r>
            <a:r>
              <a:rPr lang="en-US" dirty="0"/>
              <a:t>(1), 25-41.</a:t>
            </a:r>
          </a:p>
          <a:p>
            <a:r>
              <a:rPr lang="en-US" dirty="0" err="1"/>
              <a:t>DeSimone</a:t>
            </a:r>
            <a:r>
              <a:rPr lang="en-US" dirty="0"/>
              <a:t>, J. R., &amp; </a:t>
            </a:r>
            <a:r>
              <a:rPr lang="en-US" dirty="0" err="1"/>
              <a:t>Parmar</a:t>
            </a:r>
            <a:r>
              <a:rPr lang="en-US" dirty="0"/>
              <a:t>, R. S. (2006). Middle school mathematics teachers' beliefs about inclusion of students with learning disabilities. </a:t>
            </a:r>
            <a:r>
              <a:rPr lang="en-US" i="1" dirty="0"/>
              <a:t>Learning Disabilities Research &amp; Practice</a:t>
            </a:r>
            <a:r>
              <a:rPr lang="en-US" dirty="0"/>
              <a:t>, </a:t>
            </a:r>
            <a:r>
              <a:rPr lang="en-US" i="1" dirty="0"/>
              <a:t>21</a:t>
            </a:r>
            <a:r>
              <a:rPr lang="en-US" dirty="0"/>
              <a:t>(2), 98-110.</a:t>
            </a:r>
          </a:p>
          <a:p>
            <a:r>
              <a:rPr lang="en-US" dirty="0"/>
              <a:t>Askew, M. (2015). Diversity, inclusion and equity in mathematics classrooms: From individual problems to collective possibility. In </a:t>
            </a:r>
            <a:r>
              <a:rPr lang="en-US" i="1" dirty="0"/>
              <a:t>Diversity in mathematics education</a:t>
            </a:r>
            <a:r>
              <a:rPr lang="en-US" dirty="0"/>
              <a:t> (pp. 129-145). Springer, Cham</a:t>
            </a:r>
            <a:endParaRPr lang="el-GR" dirty="0"/>
          </a:p>
          <a:p>
            <a:endParaRPr lang="el-GR" dirty="0"/>
          </a:p>
          <a:p>
            <a:endParaRPr lang="el-GR" dirty="0"/>
          </a:p>
        </p:txBody>
      </p:sp>
    </p:spTree>
    <p:extLst>
      <p:ext uri="{BB962C8B-B14F-4D97-AF65-F5344CB8AC3E}">
        <p14:creationId xmlns:p14="http://schemas.microsoft.com/office/powerpoint/2010/main" val="15940560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4665</TotalTime>
  <Words>431</Words>
  <Application>Microsoft Office PowerPoint</Application>
  <PresentationFormat>Προβολή στην οθόνη (4:3)</PresentationFormat>
  <Paragraphs>21</Paragraphs>
  <Slides>6</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6</vt:i4>
      </vt:variant>
    </vt:vector>
  </HeadingPairs>
  <TitlesOfParts>
    <vt:vector size="9" baseType="lpstr">
      <vt:lpstr>Arial</vt:lpstr>
      <vt:lpstr>Calibri</vt:lpstr>
      <vt:lpstr>Office Theme</vt:lpstr>
      <vt:lpstr> </vt:lpstr>
      <vt:lpstr>Συζήτηση</vt:lpstr>
      <vt:lpstr>Παρουσίαση του PowerPoint</vt:lpstr>
      <vt:lpstr>Ο αναστοχασμός ενός εκπαιδευτικού…</vt:lpstr>
      <vt:lpstr> 6η εβδομαδιαία εργασία</vt:lpstr>
      <vt:lpstr>Βιβλιογραφία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 6: Pedagogical approaches to mathematics and science teaching in multicultural classrooms</dc:title>
  <dc:creator>Despoina</dc:creator>
  <cp:lastModifiedBy>Chrissavgi Triantafillou</cp:lastModifiedBy>
  <cp:revision>590</cp:revision>
  <dcterms:created xsi:type="dcterms:W3CDTF">2016-12-02T10:45:38Z</dcterms:created>
  <dcterms:modified xsi:type="dcterms:W3CDTF">2025-05-09T18:13:52Z</dcterms:modified>
</cp:coreProperties>
</file>