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2" r:id="rId2"/>
    <p:sldId id="560" r:id="rId3"/>
    <p:sldId id="563" r:id="rId4"/>
    <p:sldId id="284" r:id="rId5"/>
    <p:sldId id="502" r:id="rId6"/>
    <p:sldId id="512" r:id="rId7"/>
    <p:sldId id="561" r:id="rId8"/>
    <p:sldId id="564" r:id="rId9"/>
    <p:sldId id="508" r:id="rId10"/>
    <p:sldId id="514" r:id="rId11"/>
    <p:sldId id="523" r:id="rId12"/>
    <p:sldId id="52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82" d="100"/>
          <a:sy n="82" d="100"/>
        </p:scale>
        <p:origin x="198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BVvImZcnk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3C9609-95F3-BC61-F398-3A6D71823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838200"/>
            <a:ext cx="7772400" cy="2743200"/>
          </a:xfrm>
        </p:spPr>
        <p:txBody>
          <a:bodyPr>
            <a:noAutofit/>
          </a:bodyPr>
          <a:lstStyle/>
          <a:p>
            <a:r>
              <a:rPr lang="el-GR" sz="3600" kern="1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Διαφοροποιημένη και συμπεριληπτική διδασκαλία στα μαθηματικά</a:t>
            </a:r>
            <a:br>
              <a:rPr lang="el-G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l-G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l-GR" sz="3200" b="1" dirty="0">
                <a:latin typeface="Aptos,Bold"/>
              </a:rPr>
            </a:br>
            <a:endParaRPr lang="en-US" sz="32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DADCA46-7C03-CD7C-2A51-5AB11AB08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600" y="4783039"/>
            <a:ext cx="5562600" cy="1389161"/>
          </a:xfrm>
        </p:spPr>
        <p:txBody>
          <a:bodyPr>
            <a:normAutofit/>
          </a:bodyPr>
          <a:lstStyle/>
          <a:p>
            <a:r>
              <a:rPr lang="el-GR" sz="2400" kern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Χρυσαυγή Τριανταφύλλου </a:t>
            </a:r>
          </a:p>
          <a:p>
            <a:r>
              <a:rPr lang="el-GR" sz="2400" kern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Επίκουρη Καθηγήτρια, Τμήμα Μαθηματικών, ΕΚΠΑ.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25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Συζήτηση στην τάξη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1395" y="1600200"/>
            <a:ext cx="8610600" cy="4800599"/>
          </a:xfrm>
        </p:spPr>
        <p:txBody>
          <a:bodyPr/>
          <a:lstStyle/>
          <a:p>
            <a:r>
              <a:rPr lang="el-GR" dirty="0"/>
              <a:t>Εντοπίστε 3 τρόπους που προτείνονται ως πρακτικές διαφοροποιημένης διδασκαλίας </a:t>
            </a:r>
            <a:r>
              <a:rPr lang="el-GR"/>
              <a:t>στο βίντεο</a:t>
            </a:r>
            <a:endParaRPr lang="el-GR" dirty="0"/>
          </a:p>
          <a:p>
            <a:r>
              <a:rPr lang="en-US" dirty="0">
                <a:hlinkClick r:id="rId2"/>
              </a:rPr>
              <a:t>https://www.youtube.com/watch?v=8BVvImZcnkw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8694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554B-9964-44F5-9F21-0FE9DCC0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r>
              <a:rPr lang="el-GR" sz="3200" dirty="0"/>
              <a:t>Διδακτικές πρακτικές που υποστηρίζουν ταυτόχρονα τη μαθηματική πρόκληση &amp; τη διαφοροποίηση  (1)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0BFE2-0FD0-4E99-9094-4BC2AF8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2057400"/>
            <a:ext cx="8763000" cy="46482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(α) </a:t>
            </a:r>
            <a:r>
              <a:rPr lang="el-GR" b="1" dirty="0"/>
              <a:t>Σχεδιασμός προβλημάτων με πολλαπλές λύσεις και διαφορετικούς τρόπους με τους οποίους μπορεί ο μαθητής να εμπλακεί.</a:t>
            </a:r>
          </a:p>
          <a:p>
            <a:pPr lvl="1"/>
            <a:r>
              <a:rPr lang="el-GR" dirty="0"/>
              <a:t>Σχεδιασμός μαθηματικού έργου που να είναι σύμφωνα με τις δυνατότητες των μαθητών αλλά που να εμπεριέχει μαθηματική πρόκληση.</a:t>
            </a:r>
          </a:p>
          <a:p>
            <a:endParaRPr lang="el-GR" b="1" dirty="0"/>
          </a:p>
          <a:p>
            <a:r>
              <a:rPr lang="el-GR" b="1" dirty="0"/>
              <a:t>(β) Χρησιμοποίηση διαφορετικών ειδών διδακτικά εργαλεία </a:t>
            </a:r>
            <a:r>
              <a:rPr lang="el-GR" dirty="0"/>
              <a:t>(π.χ. ψηφιακά, γραφικές αναπαραστάσεις, </a:t>
            </a:r>
            <a:r>
              <a:rPr lang="el-GR" dirty="0" err="1"/>
              <a:t>χειραπτικό</a:t>
            </a:r>
            <a:r>
              <a:rPr lang="el-GR" dirty="0"/>
              <a:t> υλικό) για την υποστήριξη πολλών επιλογών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κατανόησης μαθηματικών ιδεών και εννοιών.</a:t>
            </a:r>
          </a:p>
          <a:p>
            <a:endParaRPr lang="el-GR" dirty="0"/>
          </a:p>
          <a:p>
            <a:r>
              <a:rPr lang="el-GR" dirty="0"/>
              <a:t>(γ) </a:t>
            </a:r>
            <a:r>
              <a:rPr lang="el-GR" b="1" dirty="0"/>
              <a:t>Δημιουργία ενός μαθησιακού κλίματος χωρίς αποκλεισμούς</a:t>
            </a:r>
            <a:r>
              <a:rPr lang="el-GR" dirty="0"/>
              <a:t>, με την ενθάρρυνση των μαθητών να μοιράζονται τις σκέψεις τους και στις συζητήσεις σε ολόκληρη την τάξη και την αποφυγή </a:t>
            </a:r>
            <a:r>
              <a:rPr lang="el-GR" dirty="0" err="1"/>
              <a:t>αξιολογητικών</a:t>
            </a:r>
            <a:r>
              <a:rPr lang="el-GR" dirty="0"/>
              <a:t> σχόλιων.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8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AAFED-ACA7-4954-916B-9E9B8E8CD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7200"/>
            <a:ext cx="8991600" cy="1447800"/>
          </a:xfrm>
        </p:spPr>
        <p:txBody>
          <a:bodyPr>
            <a:normAutofit fontScale="90000"/>
          </a:bodyPr>
          <a:lstStyle/>
          <a:p>
            <a:r>
              <a:rPr lang="el-GR" dirty="0"/>
              <a:t>Διδακτικές πρακτικές που υποστηρίζουν μαθηματική πρόκληση &amp; διαφοροποίηση (2)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CE0CF-5672-4172-A514-AC848704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438400"/>
            <a:ext cx="8686800" cy="381000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Πρόσκληση συζήτησης στην τάξη με βάση τις ιδέες όλων των μαθητών </a:t>
            </a:r>
            <a:r>
              <a:rPr lang="el-GR" i="1" dirty="0"/>
              <a:t>(π.χ. σύγκριση διαφορετικών προσεγγίσεων / λύσεων /αναπαραστάσεων)  </a:t>
            </a:r>
            <a:r>
              <a:rPr lang="el-GR" dirty="0"/>
              <a:t>και κλήση των μαθητών να συνδέσουν τις διαφορετικές λύσεις. </a:t>
            </a:r>
          </a:p>
          <a:p>
            <a:r>
              <a:rPr lang="el-GR" b="1" dirty="0"/>
              <a:t>Δημιουργία μιας κοινότητας παραγωγικής μάθησης </a:t>
            </a:r>
          </a:p>
          <a:p>
            <a:pPr lvl="1"/>
            <a:r>
              <a:rPr lang="el-GR" dirty="0"/>
              <a:t>προσκαλώντας διαφορετικούς μαθητές να συμβάλουν στη συζήτηση. </a:t>
            </a:r>
            <a:endParaRPr lang="en-US" dirty="0"/>
          </a:p>
          <a:p>
            <a:pPr lvl="1"/>
            <a:r>
              <a:rPr lang="el-GR" dirty="0"/>
              <a:t>ζητώντας από τους μαθητές να διατυπώσουν με δικά τους λόγια ή και να σχολιάσουν τον συλλογισμό του συμμαθητή τους.</a:t>
            </a:r>
          </a:p>
          <a:p>
            <a:pPr lvl="1"/>
            <a:r>
              <a:rPr lang="el-GR" dirty="0"/>
              <a:t>δημιουργώντας ένα ασφαλές περιβάλλον στην τάξη </a:t>
            </a:r>
            <a:r>
              <a:rPr lang="el-GR" i="1" dirty="0"/>
              <a:t>(όταν ένας μαθητής δυσκολεύεται ζητά από άλλους μαθητές να τον βοηθήσουν)</a:t>
            </a:r>
          </a:p>
          <a:p>
            <a:pPr lvl="1"/>
            <a:r>
              <a:rPr lang="el-GR" dirty="0"/>
              <a:t>ενθάρρυνση των σιωπηλών μαθητών να συμμετάσχουν στη συζήτηση</a:t>
            </a:r>
          </a:p>
          <a:p>
            <a:pPr lvl="1"/>
            <a:r>
              <a:rPr lang="el-GR" dirty="0"/>
              <a:t>Ενθάρρυνση των μαθητών να εκφράσουν τις απορίες τους.</a:t>
            </a:r>
          </a:p>
        </p:txBody>
      </p:sp>
    </p:spTree>
    <p:extLst>
      <p:ext uri="{BB962C8B-B14F-4D97-AF65-F5344CB8AC3E}">
        <p14:creationId xmlns:p14="http://schemas.microsoft.com/office/powerpoint/2010/main" val="289426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</a:t>
            </a:r>
            <a:r>
              <a:rPr lang="el-GR" dirty="0">
                <a:solidFill>
                  <a:srgbClr val="7030A0"/>
                </a:solidFill>
              </a:rPr>
              <a:t>συμπερίληψη;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>
                <a:solidFill>
                  <a:srgbClr val="00B050"/>
                </a:solidFill>
              </a:rPr>
              <a:t>Συμπερίληψη </a:t>
            </a:r>
            <a:r>
              <a:rPr lang="el-GR" dirty="0"/>
              <a:t>σημαίνει ότι </a:t>
            </a:r>
            <a:r>
              <a:rPr lang="el-GR" u="sng" dirty="0">
                <a:solidFill>
                  <a:srgbClr val="00B050"/>
                </a:solidFill>
              </a:rPr>
              <a:t>όλοι οι μαθητές</a:t>
            </a:r>
            <a:r>
              <a:rPr lang="el-GR" dirty="0">
                <a:solidFill>
                  <a:srgbClr val="00B050"/>
                </a:solidFill>
              </a:rPr>
              <a:t>, </a:t>
            </a:r>
            <a:r>
              <a:rPr lang="el-GR" dirty="0"/>
              <a:t>ανεξάρτητα από τις ικανότητες, τις αδυναμίες ή τις ειδικές ανάγκες τους, </a:t>
            </a:r>
            <a:r>
              <a:rPr lang="el-GR" b="1" dirty="0">
                <a:solidFill>
                  <a:srgbClr val="00B050"/>
                </a:solidFill>
              </a:rPr>
              <a:t>γίνονται μέρος της ίδιας σχολικής κοινότητας. </a:t>
            </a:r>
          </a:p>
          <a:p>
            <a:pPr lvl="1"/>
            <a:r>
              <a:rPr lang="el-GR" dirty="0"/>
              <a:t>Φοιτούν σε τάξεις γενικής εκπαίδευσης </a:t>
            </a:r>
          </a:p>
          <a:p>
            <a:pPr lvl="1"/>
            <a:r>
              <a:rPr lang="el-GR" dirty="0"/>
              <a:t>Συναναστρέφονται τους συνομήλικους τους</a:t>
            </a:r>
          </a:p>
          <a:p>
            <a:pPr lvl="1"/>
            <a:r>
              <a:rPr lang="el-GR" dirty="0"/>
              <a:t>τους παρέχονται οι αναγκαίες υπηρεσίες και η απαραίτητη υποστήριξη για να μάθουν.</a:t>
            </a:r>
            <a:endParaRPr lang="en-US" dirty="0"/>
          </a:p>
          <a:p>
            <a:pPr lvl="1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283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6D8C08-606B-E495-485B-B2C5EC78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030A0"/>
                </a:solidFill>
              </a:rPr>
              <a:t>Συμπερίληψη</a:t>
            </a:r>
            <a:r>
              <a:rPr lang="el-GR" dirty="0"/>
              <a:t> είναι…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838C2-F640-2E99-322A-7E656787A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8796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4200" dirty="0"/>
              <a:t>μια </a:t>
            </a:r>
            <a:r>
              <a:rPr lang="el-GR" sz="4200" b="1" dirty="0">
                <a:solidFill>
                  <a:srgbClr val="00B050"/>
                </a:solidFill>
              </a:rPr>
              <a:t>ατέρμονη αναζήτηση </a:t>
            </a:r>
            <a:r>
              <a:rPr lang="el-GR" sz="4200" b="1" dirty="0"/>
              <a:t>για </a:t>
            </a:r>
            <a:r>
              <a:rPr lang="el-GR" sz="4200" dirty="0"/>
              <a:t>να βρεθούν καλύτεροι τρόποι ανταπόκρισης στη</a:t>
            </a:r>
            <a:r>
              <a:rPr lang="el-GR" sz="4200" b="1" dirty="0">
                <a:solidFill>
                  <a:srgbClr val="00B050"/>
                </a:solidFill>
              </a:rPr>
              <a:t> διαφορετικότητα των μαθητών ως προς τις μαθησιακές τους ικανότητες, το πολιτισμικό τους υπόβαθρο, τα ενδιαφέροντά τους</a:t>
            </a:r>
            <a:r>
              <a:rPr lang="el-GR" sz="4200" dirty="0"/>
              <a:t>.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4200" dirty="0"/>
              <a:t> Έχει να κάνει με το να μάθεις πώς να ζεις με τη διαφορετικότητα και να μάθεις πώς να μαθαίνεις από τη διαφορετικότητα.</a:t>
            </a:r>
            <a:endParaRPr lang="en-US" sz="4200" dirty="0"/>
          </a:p>
          <a:p>
            <a:pPr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4200" b="1" dirty="0"/>
              <a:t>η </a:t>
            </a:r>
            <a:r>
              <a:rPr lang="el-GR" sz="4200" b="1" dirty="0">
                <a:solidFill>
                  <a:srgbClr val="00B050"/>
                </a:solidFill>
              </a:rPr>
              <a:t>συλλογή και η αξιολόγηση πληροφοριών </a:t>
            </a:r>
            <a:r>
              <a:rPr lang="el-GR" sz="4200" dirty="0"/>
              <a:t>από μια μεγάλη ποικιλία πηγών προκειμένου να προγραμματιστούν βελτιώσεις σε επίπεδο θεσμικό και σε επίπεδο διδακτικών πρακτικών</a:t>
            </a:r>
          </a:p>
          <a:p>
            <a:pPr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4200" b="1" dirty="0"/>
              <a:t>η </a:t>
            </a:r>
            <a:r>
              <a:rPr lang="el-GR" sz="4200" b="1" dirty="0">
                <a:solidFill>
                  <a:srgbClr val="00B050"/>
                </a:solidFill>
              </a:rPr>
              <a:t>εξασφάλιση της ενεργούς συμμετοχής </a:t>
            </a:r>
            <a:r>
              <a:rPr lang="el-GR" sz="4200" dirty="0"/>
              <a:t>και της </a:t>
            </a:r>
            <a:r>
              <a:rPr lang="el-GR" sz="4200" b="1" dirty="0">
                <a:solidFill>
                  <a:srgbClr val="00B050"/>
                </a:solidFill>
              </a:rPr>
              <a:t>βελτίωσης των επιδόσεων </a:t>
            </a:r>
            <a:r>
              <a:rPr lang="el-GR" sz="4200" dirty="0"/>
              <a:t>όλων των μαθητών και των μαθητριών της τάξης.</a:t>
            </a:r>
          </a:p>
          <a:p>
            <a:pPr marL="0" indent="0"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i="1" dirty="0"/>
              <a:t>Figueiras et al., 2016; </a:t>
            </a:r>
            <a:r>
              <a:rPr lang="en-US" sz="29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Roos,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0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4" y="914400"/>
            <a:ext cx="6588732" cy="724564"/>
          </a:xfrm>
        </p:spPr>
        <p:txBody>
          <a:bodyPr>
            <a:noAutofit/>
          </a:bodyPr>
          <a:lstStyle/>
          <a:p>
            <a:r>
              <a:rPr lang="el-GR" sz="3600" dirty="0">
                <a:solidFill>
                  <a:srgbClr val="7030A0"/>
                </a:solidFill>
              </a:rPr>
              <a:t>Γιατί χρειαζόμαστε τη διαφοροποιημένη διδασκαλία; </a:t>
            </a:r>
            <a:br>
              <a:rPr lang="en-US" sz="2800" dirty="0">
                <a:ea typeface="Calibri"/>
                <a:cs typeface="Times New Roman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7634" y="1862826"/>
            <a:ext cx="6318702" cy="3471174"/>
          </a:xfrm>
        </p:spPr>
        <p:txBody>
          <a:bodyPr vert="horz" lIns="0" tIns="34290" rIns="0" bIns="34290" rtlCol="0" anchor="t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Οι μαθητές διαφέρουν σε σχέση με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Προϋπάρχουσες γνώσεις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Κουλτούρα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Γλώσσα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Γένος/φύλο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Ενδιαφέροντα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Ετοιμότητα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Στυλ μάθησης</a:t>
            </a:r>
          </a:p>
          <a:p>
            <a:pPr marL="376238" indent="-10358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 Ρυθμό μάθησης</a:t>
            </a:r>
          </a:p>
          <a:p>
            <a:pPr marL="376238" indent="-103346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  Αυτογνωσία </a:t>
            </a:r>
          </a:p>
          <a:p>
            <a:pPr marL="376238" indent="-103346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 Αυτοπεποίθηση</a:t>
            </a:r>
          </a:p>
          <a:p>
            <a:pPr marL="376238" indent="-103346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1800" dirty="0"/>
              <a:t> Ανεξαρτησία στη διαδικασία της μάθησης </a:t>
            </a:r>
            <a:endParaRPr lang="el-GR" sz="1800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7B15-8524-42B7-B951-3B9CFF451536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Rounded Rectangle 4"/>
          <p:cNvSpPr/>
          <p:nvPr/>
        </p:nvSpPr>
        <p:spPr>
          <a:xfrm>
            <a:off x="838200" y="5534975"/>
            <a:ext cx="8001000" cy="8588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dirty="0"/>
              <a:t>Αυτές οι διαφορές επηρεάζουν τον τρόπο με τον οποίο μαθαίνουν οι μαθητές και την υποστήριξη που χρειάζονται σε διάφορα σημεία της μαθησιακής διαδικασίας</a:t>
            </a:r>
            <a:r>
              <a:rPr lang="el-GR" sz="2000" b="1" dirty="0"/>
              <a:t>.</a:t>
            </a:r>
            <a:endParaRPr lang="en-US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906" y="2402886"/>
            <a:ext cx="2687448" cy="162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804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7992" y="533400"/>
            <a:ext cx="6172200" cy="792162"/>
          </a:xfrm>
        </p:spPr>
        <p:txBody>
          <a:bodyPr>
            <a:normAutofit fontScale="90000"/>
          </a:bodyPr>
          <a:lstStyle/>
          <a:p>
            <a:r>
              <a:rPr lang="el-GR" dirty="0"/>
              <a:t>Τι είναι </a:t>
            </a:r>
            <a:r>
              <a:rPr lang="el-GR" dirty="0">
                <a:solidFill>
                  <a:srgbClr val="7030A0"/>
                </a:solidFill>
              </a:rPr>
              <a:t>η διαφοροποιημένη διδασκαλία;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463110"/>
            <a:ext cx="86868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300" dirty="0"/>
              <a:t>Η </a:t>
            </a:r>
            <a:r>
              <a:rPr lang="el-GR" sz="2300" b="1" dirty="0">
                <a:solidFill>
                  <a:srgbClr val="00B050"/>
                </a:solidFill>
              </a:rPr>
              <a:t>διαφοροποιημένη διδασκαλία </a:t>
            </a:r>
            <a:r>
              <a:rPr lang="el-GR" sz="2300" dirty="0"/>
              <a:t>είναι μια θεωρία διδασκαλίας βασισμένη στην αρχή ότι </a:t>
            </a:r>
            <a:r>
              <a:rPr lang="el-GR" sz="2300" b="1" dirty="0"/>
              <a:t>οι διδακτικές προσεγγίσεις πρέπει να ποικίλουν και να προσαρμόζονται σε σχέση με τους ατομικό προφίλ των μαθητών της κάθε τάξης.</a:t>
            </a:r>
            <a:endParaRPr lang="en-US" sz="2300" b="1" dirty="0"/>
          </a:p>
          <a:p>
            <a:pPr lvl="1">
              <a:spcBef>
                <a:spcPts val="0"/>
              </a:spcBef>
            </a:pPr>
            <a:r>
              <a:rPr lang="el-GR" sz="2300" dirty="0"/>
              <a:t>Μέσω της διαφοροποιημένης διδασκαλίας, οι μαθητές </a:t>
            </a:r>
            <a:r>
              <a:rPr lang="el-GR" sz="2300" dirty="0">
                <a:solidFill>
                  <a:srgbClr val="00B050"/>
                </a:solidFill>
              </a:rPr>
              <a:t>θα φτάσουν στον ίδιο τόπο, αλλά θα ακολουθήσουν διαφορετικές διαδρομές.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3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l-GR" sz="2300" dirty="0"/>
              <a:t>Βασίζεται στην </a:t>
            </a:r>
            <a:r>
              <a:rPr lang="el-GR" sz="2300" dirty="0">
                <a:solidFill>
                  <a:srgbClr val="00B050"/>
                </a:solidFill>
              </a:rPr>
              <a:t>ευέλικτη ομαδοποίηση, </a:t>
            </a:r>
            <a:endParaRPr lang="en-US" sz="2300" dirty="0">
              <a:solidFill>
                <a:srgbClr val="00B050"/>
              </a:solidFill>
            </a:endParaRPr>
          </a:p>
          <a:p>
            <a:pPr lvl="1">
              <a:spcBef>
                <a:spcPts val="0"/>
              </a:spcBef>
            </a:pPr>
            <a:r>
              <a:rPr lang="el-GR" sz="2300" dirty="0"/>
              <a:t>αναγνωρίζοντας ότι όλοι οι μαθητές μπορεί να έχουν δυνατότητες σε ορισμένους τομείς και αδυναμίες σε άλλους. </a:t>
            </a:r>
          </a:p>
          <a:p>
            <a:pPr lvl="1">
              <a:spcBef>
                <a:spcPts val="0"/>
              </a:spcBef>
            </a:pPr>
            <a:r>
              <a:rPr lang="el-GR" sz="2300" dirty="0"/>
              <a:t>	Στοχεύει στην ενίσχυση της συμμετοχής του συνόλου των μαθητών στη μαθησιακή διαδικασία. </a:t>
            </a:r>
          </a:p>
          <a:p>
            <a:pPr marL="457200" lvl="1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i="1" kern="0" dirty="0">
                <a:ea typeface="TimesNewRomanPSMT"/>
              </a:rPr>
              <a:t>Tomlinson, 2001</a:t>
            </a:r>
            <a:endParaRPr lang="el-GR" sz="2400" i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l-GR" sz="2600" dirty="0"/>
          </a:p>
          <a:p>
            <a:pPr marL="457200" lvl="1" indent="0">
              <a:buNone/>
            </a:pPr>
            <a:endParaRPr lang="el-GR" sz="2600" dirty="0"/>
          </a:p>
          <a:p>
            <a:pPr marL="0" indent="0" algn="r">
              <a:buNone/>
            </a:pPr>
            <a:endParaRPr lang="el-GR" sz="2000" i="1" kern="0" dirty="0">
              <a:effectLst/>
              <a:ea typeface="TimesNewRomanPSMT"/>
            </a:endParaRPr>
          </a:p>
          <a:p>
            <a:pPr marL="0" indent="0" algn="r">
              <a:buNone/>
            </a:pPr>
            <a:endParaRPr lang="el-GR" sz="2000" i="1" kern="0" dirty="0">
              <a:ea typeface="TimesNewRomanPSMT"/>
            </a:endParaRPr>
          </a:p>
          <a:p>
            <a:pPr marL="0" indent="0" algn="r">
              <a:buNone/>
            </a:pPr>
            <a:endParaRPr lang="el-GR" sz="2000" i="1" kern="0" dirty="0">
              <a:effectLst/>
              <a:ea typeface="TimesNewRomanPSMT"/>
            </a:endParaRPr>
          </a:p>
        </p:txBody>
      </p:sp>
      <p:pic>
        <p:nvPicPr>
          <p:cNvPr id="5" name="Picture 2051" descr="Image result for classroom">
            <a:extLst>
              <a:ext uri="{FF2B5EF4-FFF2-40B4-BE49-F238E27FC236}">
                <a16:creationId xmlns:a16="http://schemas.microsoft.com/office/drawing/2014/main" id="{F5D2E7AF-7DCF-E1BD-23C5-5BAA97286D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612" y="182562"/>
            <a:ext cx="2168114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99B0ACB3-166F-F9EE-A572-C543FDB2A5E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9400" y="3657600"/>
            <a:ext cx="1944984" cy="95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66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Παρανοήσεις σχετικά με τη διαφοροποίηση. 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152400" y="2057400"/>
            <a:ext cx="8839200" cy="3276600"/>
          </a:xfrm>
        </p:spPr>
        <p:txBody>
          <a:bodyPr>
            <a:normAutofit/>
          </a:bodyPr>
          <a:lstStyle/>
          <a:p>
            <a:r>
              <a:rPr lang="el-GR" dirty="0"/>
              <a:t>Η διαφοροποίηση </a:t>
            </a:r>
            <a:r>
              <a:rPr lang="el-GR" u="sng" dirty="0"/>
              <a:t>δεν πρέπει </a:t>
            </a:r>
            <a:r>
              <a:rPr lang="el-GR" dirty="0"/>
              <a:t>να θεωρείται ως </a:t>
            </a:r>
            <a:r>
              <a:rPr lang="el-GR" u="sng" dirty="0"/>
              <a:t>εξατομικευμένη</a:t>
            </a:r>
            <a:r>
              <a:rPr lang="el-GR" dirty="0"/>
              <a:t> διδασκαλία. </a:t>
            </a:r>
          </a:p>
          <a:p>
            <a:r>
              <a:rPr lang="el-GR" dirty="0"/>
              <a:t>Παρέχοντας περισσότερες εργασίες σε μερικούς μαθητές και λιγότερες σε άλλους </a:t>
            </a:r>
            <a:r>
              <a:rPr lang="el-GR" u="sng" dirty="0"/>
              <a:t>δε σημαίνει </a:t>
            </a:r>
            <a:r>
              <a:rPr lang="el-GR" dirty="0"/>
              <a:t>ότι ένας εκπαιδευτικός έχει διαφοροποιήσει πραγματικά τη διδασκαλία του. </a:t>
            </a:r>
          </a:p>
        </p:txBody>
      </p:sp>
    </p:spTree>
    <p:extLst>
      <p:ext uri="{BB962C8B-B14F-4D97-AF65-F5344CB8AC3E}">
        <p14:creationId xmlns:p14="http://schemas.microsoft.com/office/powerpoint/2010/main" val="3904006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lvl="0"/>
            <a:r>
              <a:rPr lang="el-GR" dirty="0"/>
              <a:t>Πώς οι δύο έννοιες ‘συνομιλούν’ στη διδασκαλία των μαθηματικών;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8307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συμπεριληπτική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</a:t>
            </a:r>
            <a:r>
              <a:rPr lang="el-GR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διαφοροποιημένη διδασκαλία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συνδέονται στενά με την πορεία που έχει διανύσει η ιδέα της </a:t>
            </a:r>
            <a:r>
              <a:rPr lang="el-GR" sz="28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«εκπαίδευσης χωρίς αποκλεισμούς», </a:t>
            </a:r>
          </a:p>
          <a:p>
            <a:pPr marL="742950" lvl="2" indent="-342900">
              <a:lnSpc>
                <a:spcPct val="80000"/>
              </a:lnSpc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αντίθετο της συμπερίληψης είναι ο </a:t>
            </a:r>
            <a:r>
              <a:rPr 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αποκλεισμός</a:t>
            </a:r>
          </a:p>
          <a:p>
            <a:pPr marL="742950" lvl="2" indent="-342900">
              <a:lnSpc>
                <a:spcPct val="80000"/>
              </a:lnSpc>
            </a:pP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αντίθετο της διαφοροποιημένης διδασκαλίας είναι η </a:t>
            </a:r>
            <a:r>
              <a:rPr lang="el-G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μονοδιάστατη διδασκαλία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απευθύνεται σε όλους τους μαθητές με τον ίδιο τρόπο.</a:t>
            </a:r>
          </a:p>
          <a:p>
            <a:r>
              <a:rPr lang="el-GR" sz="28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οι δύο έννοιες </a:t>
            </a:r>
            <a:r>
              <a:rPr lang="el-G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εδράζονται στις αρχές της </a:t>
            </a:r>
            <a:r>
              <a:rPr lang="el-GR" sz="2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κοινωνικής δικαιοσύνης, </a:t>
            </a:r>
          </a:p>
          <a:p>
            <a:pPr marL="742950" lvl="2" indent="-342900">
              <a:lnSpc>
                <a:spcPct val="8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ενώ προτείνουν πρακτικές δημιουργίας κλίματος αμοιβαίας αποδοχής και σεβασμού ανάμεσα σε όλα τα μέλη της σχολικής κοινότητας. </a:t>
            </a:r>
          </a:p>
        </p:txBody>
      </p:sp>
    </p:spTree>
    <p:extLst>
      <p:ext uri="{BB962C8B-B14F-4D97-AF65-F5344CB8AC3E}">
        <p14:creationId xmlns:p14="http://schemas.microsoft.com/office/powerpoint/2010/main" val="3707598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C36B18-9A80-B4AF-8099-9F71EB26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451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οι δύο έννοιες αφορούν την ενίσχυση των διδακτικών πρακτικών προς την κατεύθυνση της έμφασης </a:t>
            </a:r>
          </a:p>
          <a:p>
            <a:pPr marL="742950" lvl="2" indent="-342900">
              <a:lnSpc>
                <a:spcPct val="80000"/>
              </a:lnSpc>
            </a:pP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εννοιολογική κατανόηση, </a:t>
            </a:r>
          </a:p>
          <a:p>
            <a:pPr marL="742950" lvl="2" indent="-342900">
              <a:lnSpc>
                <a:spcPct val="80000"/>
              </a:lnSpc>
            </a:pP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υποστήριξη της ανάπτυξης του μαθηματικού συλλογισμού</a:t>
            </a:r>
          </a:p>
          <a:p>
            <a:pPr marL="400050" lvl="2" indent="0">
              <a:lnSpc>
                <a:spcPct val="80000"/>
              </a:lnSpc>
              <a:buNone/>
            </a:pP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αξιοποίησης της διαφορετικότητας των μαθητών, </a:t>
            </a:r>
          </a:p>
          <a:p>
            <a:pPr marL="400050" lvl="2" indent="0">
              <a:lnSpc>
                <a:spcPct val="80000"/>
              </a:lnSpc>
              <a:buNone/>
            </a:pP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της υπέρβασης εμποδίων τα οποία οδηγούν στη δημιουργία ανισοτήτων και αποκλεισμών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6E2A58-F32C-38BF-1422-9C61E6B27D87}"/>
              </a:ext>
            </a:extLst>
          </p:cNvPr>
          <p:cNvSpPr txBox="1"/>
          <p:nvPr/>
        </p:nvSpPr>
        <p:spPr>
          <a:xfrm>
            <a:off x="6324600" y="6053855"/>
            <a:ext cx="259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Figueiras et al., 2016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347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</a:t>
            </a:r>
            <a:r>
              <a:rPr lang="el-GR" dirty="0"/>
              <a:t> κύκλος της διαφοροποιημένης διδασκαλίας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4814ACB-2D26-0B67-2469-1677E8FE80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240" r="3905"/>
          <a:stretch/>
        </p:blipFill>
        <p:spPr>
          <a:xfrm>
            <a:off x="457200" y="1600201"/>
            <a:ext cx="8382000" cy="498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12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5008</TotalTime>
  <Words>787</Words>
  <Application>Microsoft Office PowerPoint</Application>
  <PresentationFormat>Προβολή στην οθόνη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0" baseType="lpstr">
      <vt:lpstr>Aptos</vt:lpstr>
      <vt:lpstr>Aptos,Bold</vt:lpstr>
      <vt:lpstr>Arial</vt:lpstr>
      <vt:lpstr>Calibri</vt:lpstr>
      <vt:lpstr>Times New Roman</vt:lpstr>
      <vt:lpstr>TimesNewRomanPSMT</vt:lpstr>
      <vt:lpstr>Wingdings</vt:lpstr>
      <vt:lpstr>Office Theme</vt:lpstr>
      <vt:lpstr>Διαφοροποιημένη και συμπεριληπτική διδασκαλία στα μαθηματικά   </vt:lpstr>
      <vt:lpstr>Τι είναι συμπερίληψη;</vt:lpstr>
      <vt:lpstr>Συμπερίληψη είναι… </vt:lpstr>
      <vt:lpstr>Γιατί χρειαζόμαστε τη διαφοροποιημένη διδασκαλία;  </vt:lpstr>
      <vt:lpstr>Τι είναι η διαφοροποιημένη διδασκαλία; </vt:lpstr>
      <vt:lpstr>Παρανοήσεις σχετικά με τη διαφοροποίηση. </vt:lpstr>
      <vt:lpstr>Πώς οι δύο έννοιες ‘συνομιλούν’ στη διδασκαλία των μαθηματικών;</vt:lpstr>
      <vt:lpstr>Παρουσίαση του PowerPoint</vt:lpstr>
      <vt:lpstr>O κύκλος της διαφοροποιημένης διδασκαλίας</vt:lpstr>
      <vt:lpstr>Συζήτηση στην τάξη</vt:lpstr>
      <vt:lpstr>Διδακτικές πρακτικές που υποστηρίζουν ταυτόχρονα τη μαθηματική πρόκληση &amp; τη διαφοροποίηση  (1)</vt:lpstr>
      <vt:lpstr>Διδακτικές πρακτικές που υποστηρίζουν μαθηματική πρόκληση &amp; διαφοροποίηση (2)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631</cp:revision>
  <dcterms:created xsi:type="dcterms:W3CDTF">2016-12-02T10:45:38Z</dcterms:created>
  <dcterms:modified xsi:type="dcterms:W3CDTF">2025-04-04T20:02:36Z</dcterms:modified>
</cp:coreProperties>
</file>