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Default Extension="jpg" ContentType="image/jpg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Default Extension="png" ContentType="image/png"/>
  <Override PartName="/docProps/custom.xml" ContentType="application/vnd.openxmlformats-officedocument.custom-properties+xml"/>
</Types>
</file>

<file path=_rels/.rels><?xml version="1.0" encoding="UTF-8" standalone="yes"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6"/>
    <p:sldId id="257" r:id="rId7"/>
    <p:sldId id="258" r:id="rId8"/>
    <p:sldId id="259" r:id="rId9"/>
    <p:sldId id="260" r:id="rId10"/>
  </p:sldIdLst>
  <p:sldSz cx="12192000" cy="6858000"/>
  <p:notesSz cx="12192000" cy="6858000"/>
  <p:defaultTextStyle>
    <a:defPPr>
      <a:defRPr kern="0"/>
    </a:def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/Relationships>

</file>

<file path=ppt/media/image1.jpg>
</file>

<file path=ppt/media/image2.jpg>
</file>

<file path=ppt/media/image3.png>
</file>

<file path=ppt/slideLayouts/_rels/slideLayout1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914400" y="2125980"/>
            <a:ext cx="103632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7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828800" y="3840480"/>
            <a:ext cx="85344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7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94"/>
              </a:lnSpc>
            </a:pPr>
            <a:r>
              <a:rPr dirty="0"/>
              <a:t>Εθνικό</a:t>
            </a:r>
            <a:r>
              <a:rPr dirty="0" spc="355"/>
              <a:t> </a:t>
            </a:r>
            <a:r>
              <a:rPr dirty="0"/>
              <a:t>και</a:t>
            </a:r>
            <a:r>
              <a:rPr dirty="0" spc="395"/>
              <a:t> </a:t>
            </a:r>
            <a:r>
              <a:rPr dirty="0"/>
              <a:t>Καποδιστριακό</a:t>
            </a:r>
            <a:r>
              <a:rPr dirty="0" spc="360"/>
              <a:t> </a:t>
            </a:r>
            <a:r>
              <a:rPr dirty="0" spc="45"/>
              <a:t>Πανεπιστήμιο</a:t>
            </a:r>
            <a:r>
              <a:rPr dirty="0" spc="340"/>
              <a:t> </a:t>
            </a:r>
            <a:r>
              <a:rPr dirty="0" spc="-80"/>
              <a:t>Α</a:t>
            </a:r>
            <a:r>
              <a:rPr dirty="0" spc="-85"/>
              <a:t> </a:t>
            </a:r>
            <a:r>
              <a:rPr dirty="0" spc="-20"/>
              <a:t>θηνών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38100">
              <a:lnSpc>
                <a:spcPts val="994"/>
              </a:lnSpc>
            </a:pPr>
            <a:fld id="{81D60167-4931-47E6-BA6A-407CBD079E47}" type="slidenum">
              <a:rPr dirty="0" spc="-50"/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7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17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94"/>
              </a:lnSpc>
            </a:pPr>
            <a:r>
              <a:rPr dirty="0"/>
              <a:t>Εθνικό</a:t>
            </a:r>
            <a:r>
              <a:rPr dirty="0" spc="355"/>
              <a:t> </a:t>
            </a:r>
            <a:r>
              <a:rPr dirty="0"/>
              <a:t>και</a:t>
            </a:r>
            <a:r>
              <a:rPr dirty="0" spc="395"/>
              <a:t> </a:t>
            </a:r>
            <a:r>
              <a:rPr dirty="0"/>
              <a:t>Καποδιστριακό</a:t>
            </a:r>
            <a:r>
              <a:rPr dirty="0" spc="360"/>
              <a:t> </a:t>
            </a:r>
            <a:r>
              <a:rPr dirty="0" spc="45"/>
              <a:t>Πανεπιστήμιο</a:t>
            </a:r>
            <a:r>
              <a:rPr dirty="0" spc="340"/>
              <a:t> </a:t>
            </a:r>
            <a:r>
              <a:rPr dirty="0" spc="-80"/>
              <a:t>Α</a:t>
            </a:r>
            <a:r>
              <a:rPr dirty="0" spc="-85"/>
              <a:t> </a:t>
            </a:r>
            <a:r>
              <a:rPr dirty="0" spc="-20"/>
              <a:t>θηνών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38100">
              <a:lnSpc>
                <a:spcPts val="994"/>
              </a:lnSpc>
            </a:pPr>
            <a:fld id="{81D60167-4931-47E6-BA6A-407CBD079E47}" type="slidenum">
              <a:rPr dirty="0" spc="-50"/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7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609600" y="1577340"/>
            <a:ext cx="530352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6278880" y="1577340"/>
            <a:ext cx="530352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94"/>
              </a:lnSpc>
            </a:pPr>
            <a:r>
              <a:rPr dirty="0"/>
              <a:t>Εθνικό</a:t>
            </a:r>
            <a:r>
              <a:rPr dirty="0" spc="355"/>
              <a:t> </a:t>
            </a:r>
            <a:r>
              <a:rPr dirty="0"/>
              <a:t>και</a:t>
            </a:r>
            <a:r>
              <a:rPr dirty="0" spc="395"/>
              <a:t> </a:t>
            </a:r>
            <a:r>
              <a:rPr dirty="0"/>
              <a:t>Καποδιστριακό</a:t>
            </a:r>
            <a:r>
              <a:rPr dirty="0" spc="360"/>
              <a:t> </a:t>
            </a:r>
            <a:r>
              <a:rPr dirty="0" spc="45"/>
              <a:t>Πανεπιστήμιο</a:t>
            </a:r>
            <a:r>
              <a:rPr dirty="0" spc="340"/>
              <a:t> </a:t>
            </a:r>
            <a:r>
              <a:rPr dirty="0" spc="-80"/>
              <a:t>Α</a:t>
            </a:r>
            <a:r>
              <a:rPr dirty="0" spc="-85"/>
              <a:t> </a:t>
            </a:r>
            <a:r>
              <a:rPr dirty="0" spc="-20"/>
              <a:t>θηνών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38100">
              <a:lnSpc>
                <a:spcPts val="994"/>
              </a:lnSpc>
            </a:pPr>
            <a:fld id="{81D60167-4931-47E6-BA6A-407CBD079E47}" type="slidenum">
              <a:rPr dirty="0" spc="-50"/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7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94"/>
              </a:lnSpc>
            </a:pPr>
            <a:r>
              <a:rPr dirty="0"/>
              <a:t>Εθνικό</a:t>
            </a:r>
            <a:r>
              <a:rPr dirty="0" spc="355"/>
              <a:t> </a:t>
            </a:r>
            <a:r>
              <a:rPr dirty="0"/>
              <a:t>και</a:t>
            </a:r>
            <a:r>
              <a:rPr dirty="0" spc="395"/>
              <a:t> </a:t>
            </a:r>
            <a:r>
              <a:rPr dirty="0"/>
              <a:t>Καποδιστριακό</a:t>
            </a:r>
            <a:r>
              <a:rPr dirty="0" spc="360"/>
              <a:t> </a:t>
            </a:r>
            <a:r>
              <a:rPr dirty="0" spc="45"/>
              <a:t>Πανεπιστήμιο</a:t>
            </a:r>
            <a:r>
              <a:rPr dirty="0" spc="340"/>
              <a:t> </a:t>
            </a:r>
            <a:r>
              <a:rPr dirty="0" spc="-80"/>
              <a:t>Α</a:t>
            </a:r>
            <a:r>
              <a:rPr dirty="0" spc="-85"/>
              <a:t> </a:t>
            </a:r>
            <a:r>
              <a:rPr dirty="0" spc="-20"/>
              <a:t>θηνών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38100">
              <a:lnSpc>
                <a:spcPts val="994"/>
              </a:lnSpc>
            </a:pPr>
            <a:fld id="{81D60167-4931-47E6-BA6A-407CBD079E47}" type="slidenum">
              <a:rPr dirty="0" spc="-50"/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94"/>
              </a:lnSpc>
            </a:pPr>
            <a:r>
              <a:rPr dirty="0"/>
              <a:t>Εθνικό</a:t>
            </a:r>
            <a:r>
              <a:rPr dirty="0" spc="355"/>
              <a:t> </a:t>
            </a:r>
            <a:r>
              <a:rPr dirty="0"/>
              <a:t>και</a:t>
            </a:r>
            <a:r>
              <a:rPr dirty="0" spc="395"/>
              <a:t> </a:t>
            </a:r>
            <a:r>
              <a:rPr dirty="0"/>
              <a:t>Καποδιστριακό</a:t>
            </a:r>
            <a:r>
              <a:rPr dirty="0" spc="360"/>
              <a:t> </a:t>
            </a:r>
            <a:r>
              <a:rPr dirty="0" spc="45"/>
              <a:t>Πανεπιστήμιο</a:t>
            </a:r>
            <a:r>
              <a:rPr dirty="0" spc="340"/>
              <a:t> </a:t>
            </a:r>
            <a:r>
              <a:rPr dirty="0" spc="-80"/>
              <a:t>Α</a:t>
            </a:r>
            <a:r>
              <a:rPr dirty="0" spc="-85"/>
              <a:t> </a:t>
            </a:r>
            <a:r>
              <a:rPr dirty="0" spc="-20"/>
              <a:t>θηνών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38100">
              <a:lnSpc>
                <a:spcPts val="994"/>
              </a:lnSpc>
            </a:pPr>
            <a:fld id="{81D60167-4931-47E6-BA6A-407CBD079E47}" type="slidenum">
              <a:rPr dirty="0" spc="-50"/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142101" y="919328"/>
            <a:ext cx="5024755" cy="11658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7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142101" y="2135860"/>
            <a:ext cx="5008880" cy="338962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7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8414131" y="6458896"/>
            <a:ext cx="3028950" cy="139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94"/>
              </a:lnSpc>
            </a:pPr>
            <a:r>
              <a:rPr dirty="0"/>
              <a:t>Εθνικό</a:t>
            </a:r>
            <a:r>
              <a:rPr dirty="0" spc="355"/>
              <a:t> </a:t>
            </a:r>
            <a:r>
              <a:rPr dirty="0"/>
              <a:t>και</a:t>
            </a:r>
            <a:r>
              <a:rPr dirty="0" spc="395"/>
              <a:t> </a:t>
            </a:r>
            <a:r>
              <a:rPr dirty="0"/>
              <a:t>Καποδιστριακό</a:t>
            </a:r>
            <a:r>
              <a:rPr dirty="0" spc="360"/>
              <a:t> </a:t>
            </a:r>
            <a:r>
              <a:rPr dirty="0" spc="45"/>
              <a:t>Πανεπιστήμιο</a:t>
            </a:r>
            <a:r>
              <a:rPr dirty="0" spc="340"/>
              <a:t> </a:t>
            </a:r>
            <a:r>
              <a:rPr dirty="0" spc="-80"/>
              <a:t>Α</a:t>
            </a:r>
            <a:r>
              <a:rPr dirty="0" spc="-85"/>
              <a:t> </a:t>
            </a:r>
            <a:r>
              <a:rPr dirty="0" spc="-20"/>
              <a:t>θηνών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609600" y="6377940"/>
            <a:ext cx="280416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11779884" y="6458896"/>
            <a:ext cx="149859" cy="139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900" b="1" i="0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pPr marL="38100">
              <a:lnSpc>
                <a:spcPts val="994"/>
              </a:lnSpc>
            </a:pPr>
            <a:fld id="{81D60167-4931-47E6-BA6A-407CBD079E47}" type="slidenum">
              <a:rPr dirty="0" spc="-50"/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jpg"/></Relationships>

</file>

<file path=ppt/slides/_rels/slide2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2.jpg"/></Relationships>

</file>

<file path=ppt/slides/_rels/slide3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4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5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3.pn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object 2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12191999" cy="4194047"/>
          </a:xfrm>
          <a:prstGeom prst="rect">
            <a:avLst/>
          </a:prstGeom>
        </p:spPr>
      </p:pic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743813" y="2356739"/>
            <a:ext cx="5822315" cy="548640"/>
          </a:xfrm>
          <a:prstGeom prst="rect"/>
          <a:solidFill>
            <a:srgbClr val="000000"/>
          </a:solidFill>
        </p:spPr>
        <p:txBody>
          <a:bodyPr wrap="square" lIns="0" tIns="0" rIns="0" bIns="0" rtlCol="0" vert="horz">
            <a:spAutoFit/>
          </a:bodyPr>
          <a:lstStyle/>
          <a:p>
            <a:pPr>
              <a:lnSpc>
                <a:spcPts val="4300"/>
              </a:lnSpc>
            </a:pPr>
            <a:r>
              <a:rPr dirty="0" sz="3600" spc="385">
                <a:solidFill>
                  <a:srgbClr val="FFFFFF"/>
                </a:solidFill>
                <a:latin typeface="Comic Sans MS"/>
                <a:cs typeface="Comic Sans MS"/>
              </a:rPr>
              <a:t>Επισιτιστική</a:t>
            </a:r>
            <a:r>
              <a:rPr dirty="0" sz="3600" spc="55">
                <a:solidFill>
                  <a:srgbClr val="FFFFFF"/>
                </a:solidFill>
                <a:latin typeface="Comic Sans MS"/>
                <a:cs typeface="Comic Sans MS"/>
              </a:rPr>
              <a:t> </a:t>
            </a:r>
            <a:r>
              <a:rPr dirty="0" sz="3600" spc="305">
                <a:solidFill>
                  <a:srgbClr val="FFFFFF"/>
                </a:solidFill>
                <a:latin typeface="Comic Sans MS"/>
                <a:cs typeface="Comic Sans MS"/>
              </a:rPr>
              <a:t>Ασφάλεια</a:t>
            </a:r>
            <a:endParaRPr sz="3600">
              <a:latin typeface="Comic Sans MS"/>
              <a:cs typeface="Comic Sans MS"/>
            </a:endParaRPr>
          </a:p>
        </p:txBody>
      </p:sp>
      <p:sp>
        <p:nvSpPr>
          <p:cNvPr id="4" name="object 4" descr=""/>
          <p:cNvSpPr txBox="1"/>
          <p:nvPr/>
        </p:nvSpPr>
        <p:spPr>
          <a:xfrm>
            <a:off x="743813" y="3015107"/>
            <a:ext cx="3046730" cy="548640"/>
          </a:xfrm>
          <a:prstGeom prst="rect">
            <a:avLst/>
          </a:prstGeom>
          <a:solidFill>
            <a:srgbClr val="000000"/>
          </a:solidFill>
        </p:spPr>
        <p:txBody>
          <a:bodyPr wrap="square" lIns="0" tIns="0" rIns="0" bIns="0" rtlCol="0" vert="horz">
            <a:spAutoFit/>
          </a:bodyPr>
          <a:lstStyle/>
          <a:p>
            <a:pPr>
              <a:lnSpc>
                <a:spcPts val="4300"/>
              </a:lnSpc>
            </a:pPr>
            <a:r>
              <a:rPr dirty="0" sz="3600" b="1">
                <a:solidFill>
                  <a:srgbClr val="FFFFFF"/>
                </a:solidFill>
                <a:latin typeface="Comic Sans MS"/>
                <a:cs typeface="Comic Sans MS"/>
              </a:rPr>
              <a:t>&amp;</a:t>
            </a:r>
            <a:r>
              <a:rPr dirty="0" sz="3600" spc="15" b="1">
                <a:solidFill>
                  <a:srgbClr val="FFFFFF"/>
                </a:solidFill>
                <a:latin typeface="Comic Sans MS"/>
                <a:cs typeface="Comic Sans MS"/>
              </a:rPr>
              <a:t> </a:t>
            </a:r>
            <a:r>
              <a:rPr dirty="0" sz="3600" spc="295" b="1">
                <a:solidFill>
                  <a:srgbClr val="FFFFFF"/>
                </a:solidFill>
                <a:latin typeface="Comic Sans MS"/>
                <a:cs typeface="Comic Sans MS"/>
              </a:rPr>
              <a:t>Υδροπονία</a:t>
            </a:r>
            <a:endParaRPr sz="3600">
              <a:latin typeface="Comic Sans MS"/>
              <a:cs typeface="Comic Sans MS"/>
            </a:endParaRPr>
          </a:p>
        </p:txBody>
      </p:sp>
      <p:sp>
        <p:nvSpPr>
          <p:cNvPr id="5" name="object 5" descr=""/>
          <p:cNvSpPr txBox="1"/>
          <p:nvPr/>
        </p:nvSpPr>
        <p:spPr>
          <a:xfrm>
            <a:off x="5594096" y="4678807"/>
            <a:ext cx="5871845" cy="147129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algn="r" marR="8255">
              <a:lnSpc>
                <a:spcPts val="1939"/>
              </a:lnSpc>
              <a:spcBef>
                <a:spcPts val="100"/>
              </a:spcBef>
            </a:pPr>
            <a:r>
              <a:rPr dirty="0" sz="1700" spc="-125" b="1">
                <a:latin typeface="Arial"/>
                <a:cs typeface="Arial"/>
              </a:rPr>
              <a:t>Εργασία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85" b="1">
                <a:latin typeface="Arial"/>
                <a:cs typeface="Arial"/>
              </a:rPr>
              <a:t>στο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80" b="1">
                <a:latin typeface="Arial"/>
                <a:cs typeface="Arial"/>
              </a:rPr>
              <a:t>μάθημα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85" b="1">
                <a:latin typeface="Arial"/>
                <a:cs typeface="Arial"/>
              </a:rPr>
              <a:t>«Η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διδασκαλία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120" b="1">
                <a:latin typeface="Arial"/>
                <a:cs typeface="Arial"/>
              </a:rPr>
              <a:t>μέσω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της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επίλυσης</a:t>
            </a:r>
            <a:endParaRPr sz="1700">
              <a:latin typeface="Arial"/>
              <a:cs typeface="Arial"/>
            </a:endParaRPr>
          </a:p>
          <a:p>
            <a:pPr algn="r" marR="5715">
              <a:lnSpc>
                <a:spcPts val="1939"/>
              </a:lnSpc>
            </a:pPr>
            <a:r>
              <a:rPr dirty="0" sz="1700" spc="-75" b="1">
                <a:latin typeface="Arial"/>
                <a:cs typeface="Arial"/>
              </a:rPr>
              <a:t>προβλήματος-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40" b="1">
                <a:latin typeface="Arial"/>
                <a:cs typeface="Arial"/>
              </a:rPr>
              <a:t>Μαθηματικοποίηση»</a:t>
            </a:r>
            <a:endParaRPr sz="17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1670"/>
              </a:spcBef>
            </a:pPr>
            <a:endParaRPr sz="1700">
              <a:latin typeface="Arial"/>
              <a:cs typeface="Arial"/>
            </a:endParaRPr>
          </a:p>
          <a:p>
            <a:pPr algn="r" marR="5080">
              <a:lnSpc>
                <a:spcPts val="1939"/>
              </a:lnSpc>
            </a:pPr>
            <a:r>
              <a:rPr dirty="0" sz="1700" spc="-114" b="1">
                <a:latin typeface="Arial"/>
                <a:cs typeface="Arial"/>
              </a:rPr>
              <a:t>Παρασκευή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95" b="1">
                <a:latin typeface="Arial"/>
                <a:cs typeface="Arial"/>
              </a:rPr>
              <a:t>Κοτσιφάκου,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110" b="1">
                <a:latin typeface="Arial"/>
                <a:cs typeface="Arial"/>
              </a:rPr>
              <a:t>Αντώνης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20" b="1">
                <a:latin typeface="Arial"/>
                <a:cs typeface="Arial"/>
              </a:rPr>
              <a:t>Κωστόπουλος,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55" b="1">
                <a:latin typeface="Arial"/>
                <a:cs typeface="Arial"/>
              </a:rPr>
              <a:t>Παναγιώτης</a:t>
            </a:r>
            <a:endParaRPr sz="1700">
              <a:latin typeface="Arial"/>
              <a:cs typeface="Arial"/>
            </a:endParaRPr>
          </a:p>
          <a:p>
            <a:pPr algn="r" marR="5715">
              <a:lnSpc>
                <a:spcPts val="1939"/>
              </a:lnSpc>
            </a:pPr>
            <a:r>
              <a:rPr dirty="0" sz="1700" spc="-120" b="1">
                <a:latin typeface="Arial"/>
                <a:cs typeface="Arial"/>
              </a:rPr>
              <a:t>Μπασδέκης,</a:t>
            </a:r>
            <a:r>
              <a:rPr dirty="0" sz="1700" spc="15" b="1">
                <a:latin typeface="Arial"/>
                <a:cs typeface="Arial"/>
              </a:rPr>
              <a:t> </a:t>
            </a:r>
            <a:r>
              <a:rPr dirty="0" sz="1700" spc="-140" b="1">
                <a:latin typeface="Arial"/>
                <a:cs typeface="Arial"/>
              </a:rPr>
              <a:t>Γιώργος</a:t>
            </a:r>
            <a:r>
              <a:rPr dirty="0" sz="1700" spc="3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Σαζακλής</a:t>
            </a:r>
            <a:endParaRPr sz="17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 txBox="1"/>
          <p:nvPr/>
        </p:nvSpPr>
        <p:spPr>
          <a:xfrm>
            <a:off x="962710" y="5349494"/>
            <a:ext cx="3116580" cy="548640"/>
          </a:xfrm>
          <a:prstGeom prst="rect">
            <a:avLst/>
          </a:prstGeom>
          <a:solidFill>
            <a:srgbClr val="000000"/>
          </a:solidFill>
        </p:spPr>
        <p:txBody>
          <a:bodyPr wrap="square" lIns="0" tIns="0" rIns="0" bIns="0" rtlCol="0" vert="horz">
            <a:spAutoFit/>
          </a:bodyPr>
          <a:lstStyle/>
          <a:p>
            <a:pPr>
              <a:lnSpc>
                <a:spcPts val="4305"/>
              </a:lnSpc>
            </a:pPr>
            <a:r>
              <a:rPr dirty="0" sz="3600" spc="-300" b="1">
                <a:solidFill>
                  <a:srgbClr val="FFFFFF"/>
                </a:solidFill>
                <a:latin typeface="Comic Sans MS"/>
                <a:cs typeface="Comic Sans MS"/>
              </a:rPr>
              <a:t>Το</a:t>
            </a:r>
            <a:r>
              <a:rPr dirty="0" sz="3600" spc="-10" b="1">
                <a:solidFill>
                  <a:srgbClr val="FFFFFF"/>
                </a:solidFill>
                <a:latin typeface="Comic Sans MS"/>
                <a:cs typeface="Comic Sans MS"/>
              </a:rPr>
              <a:t> </a:t>
            </a:r>
            <a:r>
              <a:rPr dirty="0" sz="3600" spc="375" b="1">
                <a:solidFill>
                  <a:srgbClr val="FFFFFF"/>
                </a:solidFill>
                <a:latin typeface="Comic Sans MS"/>
                <a:cs typeface="Comic Sans MS"/>
              </a:rPr>
              <a:t>πρόβλημα</a:t>
            </a:r>
            <a:endParaRPr sz="3600">
              <a:latin typeface="Comic Sans MS"/>
              <a:cs typeface="Comic Sans MS"/>
            </a:endParaRPr>
          </a:p>
        </p:txBody>
      </p:sp>
      <p:pic>
        <p:nvPicPr>
          <p:cNvPr id="3" name="object 3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957072" y="914400"/>
            <a:ext cx="4837176" cy="3217164"/>
          </a:xfrm>
          <a:prstGeom prst="rect">
            <a:avLst/>
          </a:prstGeom>
        </p:spPr>
      </p:pic>
      <p:sp>
        <p:nvSpPr>
          <p:cNvPr id="4" name="object 4" descr=""/>
          <p:cNvSpPr txBox="1"/>
          <p:nvPr/>
        </p:nvSpPr>
        <p:spPr>
          <a:xfrm>
            <a:off x="6142101" y="946150"/>
            <a:ext cx="5020945" cy="3394710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 marR="5080" indent="685800">
              <a:lnSpc>
                <a:spcPct val="100000"/>
              </a:lnSpc>
              <a:spcBef>
                <a:spcPts val="105"/>
              </a:spcBef>
            </a:pPr>
            <a:r>
              <a:rPr dirty="0" sz="1700" spc="-235" b="1">
                <a:latin typeface="Arial"/>
                <a:cs typeface="Arial"/>
              </a:rPr>
              <a:t>Το</a:t>
            </a:r>
            <a:r>
              <a:rPr dirty="0" sz="1700" spc="15" b="1">
                <a:latin typeface="Arial"/>
                <a:cs typeface="Arial"/>
              </a:rPr>
              <a:t> </a:t>
            </a:r>
            <a:r>
              <a:rPr dirty="0" sz="1700" spc="-65" b="1">
                <a:latin typeface="Arial"/>
                <a:cs typeface="Arial"/>
              </a:rPr>
              <a:t>2023,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η</a:t>
            </a:r>
            <a:r>
              <a:rPr dirty="0" sz="1700" b="1">
                <a:latin typeface="Arial"/>
                <a:cs typeface="Arial"/>
              </a:rPr>
              <a:t> </a:t>
            </a:r>
            <a:r>
              <a:rPr dirty="0" sz="1700" spc="-95" b="1">
                <a:latin typeface="Arial"/>
                <a:cs typeface="Arial"/>
              </a:rPr>
              <a:t>κακοκαιρία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60" b="1">
                <a:latin typeface="Arial"/>
                <a:cs typeface="Arial"/>
              </a:rPr>
              <a:t>Ντάνιελ,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35" b="1">
                <a:latin typeface="Arial"/>
                <a:cs typeface="Arial"/>
              </a:rPr>
              <a:t>μία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καταιγίδα </a:t>
            </a:r>
            <a:r>
              <a:rPr dirty="0" sz="1700" b="1">
                <a:latin typeface="Arial"/>
                <a:cs typeface="Arial"/>
              </a:rPr>
              <a:t>με</a:t>
            </a:r>
            <a:r>
              <a:rPr dirty="0" sz="1700" spc="-60" b="1">
                <a:latin typeface="Arial"/>
                <a:cs typeface="Arial"/>
              </a:rPr>
              <a:t> </a:t>
            </a:r>
            <a:r>
              <a:rPr dirty="0" sz="1700" spc="-125" b="1">
                <a:latin typeface="Arial"/>
                <a:cs typeface="Arial"/>
              </a:rPr>
              <a:t>ισχυρή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145" b="1">
                <a:latin typeface="Arial"/>
                <a:cs typeface="Arial"/>
              </a:rPr>
              <a:t>βροχόπτωση,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120" b="1">
                <a:latin typeface="Arial"/>
                <a:cs typeface="Arial"/>
              </a:rPr>
              <a:t>προκάλεσε</a:t>
            </a:r>
            <a:r>
              <a:rPr dirty="0" sz="1700" spc="-55" b="1">
                <a:latin typeface="Arial"/>
                <a:cs typeface="Arial"/>
              </a:rPr>
              <a:t> </a:t>
            </a:r>
            <a:r>
              <a:rPr dirty="0" sz="1700" spc="-40" b="1">
                <a:latin typeface="Arial"/>
                <a:cs typeface="Arial"/>
              </a:rPr>
              <a:t>ζημιά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που </a:t>
            </a:r>
            <a:r>
              <a:rPr dirty="0" sz="1700" spc="-30" b="1">
                <a:latin typeface="Arial"/>
                <a:cs typeface="Arial"/>
              </a:rPr>
              <a:t>εκτιμάται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125" b="1">
                <a:latin typeface="Arial"/>
                <a:cs typeface="Arial"/>
              </a:rPr>
              <a:t>να</a:t>
            </a:r>
            <a:r>
              <a:rPr dirty="0" sz="1700" b="1">
                <a:latin typeface="Arial"/>
                <a:cs typeface="Arial"/>
              </a:rPr>
              <a:t> </a:t>
            </a:r>
            <a:r>
              <a:rPr dirty="0" sz="1700" spc="-60" b="1">
                <a:latin typeface="Arial"/>
                <a:cs typeface="Arial"/>
              </a:rPr>
              <a:t>είναι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80" b="1">
                <a:latin typeface="Arial"/>
                <a:cs typeface="Arial"/>
              </a:rPr>
              <a:t>κοντά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70" b="1">
                <a:latin typeface="Arial"/>
                <a:cs typeface="Arial"/>
              </a:rPr>
              <a:t>στα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2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80" b="1">
                <a:latin typeface="Arial"/>
                <a:cs typeface="Arial"/>
              </a:rPr>
              <a:t>δισεκατομμύρια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85" b="1">
                <a:latin typeface="Arial"/>
                <a:cs typeface="Arial"/>
              </a:rPr>
              <a:t>ευρώ στην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περιοχή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της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25" b="1">
                <a:latin typeface="Arial"/>
                <a:cs typeface="Arial"/>
              </a:rPr>
              <a:t>Θεσσαλίας.</a:t>
            </a:r>
            <a:r>
              <a:rPr dirty="0" sz="1700" spc="-10" b="1">
                <a:latin typeface="Arial"/>
                <a:cs typeface="Arial"/>
              </a:rPr>
              <a:t> Δρόμοι </a:t>
            </a:r>
            <a:r>
              <a:rPr dirty="0" sz="1700" spc="-95" b="1">
                <a:latin typeface="Arial"/>
                <a:cs typeface="Arial"/>
              </a:rPr>
              <a:t>καταστράφηκαν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70" b="1">
                <a:latin typeface="Arial"/>
                <a:cs typeface="Arial"/>
              </a:rPr>
              <a:t>και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80" b="1">
                <a:latin typeface="Arial"/>
                <a:cs typeface="Arial"/>
              </a:rPr>
              <a:t>χιλιάδες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στρέμματα </a:t>
            </a:r>
            <a:r>
              <a:rPr dirty="0" sz="1700" spc="-100" b="1">
                <a:latin typeface="Arial"/>
                <a:cs typeface="Arial"/>
              </a:rPr>
              <a:t>καλλιεργήσιμης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γης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85" b="1">
                <a:latin typeface="Arial"/>
                <a:cs typeface="Arial"/>
              </a:rPr>
              <a:t>βυθίστηκαν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90" b="1">
                <a:latin typeface="Arial"/>
                <a:cs typeface="Arial"/>
              </a:rPr>
              <a:t>κάτω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150" b="1">
                <a:latin typeface="Arial"/>
                <a:cs typeface="Arial"/>
              </a:rPr>
              <a:t>από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τόνους </a:t>
            </a:r>
            <a:r>
              <a:rPr dirty="0" sz="1700" spc="-114" b="1">
                <a:latin typeface="Arial"/>
                <a:cs typeface="Arial"/>
              </a:rPr>
              <a:t>νερού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70" b="1">
                <a:latin typeface="Arial"/>
                <a:cs typeface="Arial"/>
              </a:rPr>
              <a:t>και</a:t>
            </a:r>
            <a:r>
              <a:rPr dirty="0" sz="1700" spc="5" b="1">
                <a:latin typeface="Arial"/>
                <a:cs typeface="Arial"/>
              </a:rPr>
              <a:t> </a:t>
            </a:r>
            <a:r>
              <a:rPr dirty="0" sz="1700" spc="-90" b="1">
                <a:latin typeface="Arial"/>
                <a:cs typeface="Arial"/>
              </a:rPr>
              <a:t>πετρελαίου.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235" b="1">
                <a:latin typeface="Arial"/>
                <a:cs typeface="Arial"/>
              </a:rPr>
              <a:t>Ο</a:t>
            </a:r>
            <a:r>
              <a:rPr dirty="0" sz="1700" spc="30" b="1">
                <a:latin typeface="Arial"/>
                <a:cs typeface="Arial"/>
              </a:rPr>
              <a:t> </a:t>
            </a:r>
            <a:r>
              <a:rPr dirty="0" sz="1700" spc="-120" b="1">
                <a:latin typeface="Arial"/>
                <a:cs typeface="Arial"/>
              </a:rPr>
              <a:t>Θεσσαλικός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125" b="1">
                <a:latin typeface="Arial"/>
                <a:cs typeface="Arial"/>
              </a:rPr>
              <a:t>Κάμπος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είναι </a:t>
            </a:r>
            <a:r>
              <a:rPr dirty="0" sz="1700" spc="-150" b="1">
                <a:latin typeface="Arial"/>
                <a:cs typeface="Arial"/>
              </a:rPr>
              <a:t>από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τις</a:t>
            </a:r>
            <a:r>
              <a:rPr dirty="0" sz="1700" spc="15" b="1">
                <a:latin typeface="Arial"/>
                <a:cs typeface="Arial"/>
              </a:rPr>
              <a:t> </a:t>
            </a:r>
            <a:r>
              <a:rPr dirty="0" sz="1700" spc="-120" b="1">
                <a:latin typeface="Arial"/>
                <a:cs typeface="Arial"/>
              </a:rPr>
              <a:t>πιό</a:t>
            </a:r>
            <a:r>
              <a:rPr dirty="0" sz="1700" spc="5" b="1">
                <a:latin typeface="Arial"/>
                <a:cs typeface="Arial"/>
              </a:rPr>
              <a:t> </a:t>
            </a:r>
            <a:r>
              <a:rPr dirty="0" sz="1700" spc="-70" b="1">
                <a:latin typeface="Arial"/>
                <a:cs typeface="Arial"/>
              </a:rPr>
              <a:t>σημαντικές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50" b="1">
                <a:latin typeface="Arial"/>
                <a:cs typeface="Arial"/>
              </a:rPr>
              <a:t>εστίες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γεωργίας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στην </a:t>
            </a:r>
            <a:r>
              <a:rPr dirty="0" sz="1700" spc="-114" b="1">
                <a:latin typeface="Arial"/>
                <a:cs typeface="Arial"/>
              </a:rPr>
              <a:t>Ελλάδα,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105" b="1">
                <a:latin typeface="Arial"/>
                <a:cs typeface="Arial"/>
              </a:rPr>
              <a:t>παράγοντας</a:t>
            </a:r>
            <a:r>
              <a:rPr dirty="0" sz="1700" spc="-60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το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50" b="1">
                <a:latin typeface="Arial"/>
                <a:cs typeface="Arial"/>
              </a:rPr>
              <a:t>52%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της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εγχώριας </a:t>
            </a:r>
            <a:r>
              <a:rPr dirty="0" sz="1700" spc="-100" b="1">
                <a:latin typeface="Arial"/>
                <a:cs typeface="Arial"/>
              </a:rPr>
              <a:t>βιομηχανίας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της</a:t>
            </a:r>
            <a:r>
              <a:rPr dirty="0" sz="1700" spc="470" b="1">
                <a:latin typeface="Arial"/>
                <a:cs typeface="Arial"/>
              </a:rPr>
              <a:t> </a:t>
            </a:r>
            <a:r>
              <a:rPr dirty="0" sz="1700" spc="-55" b="1">
                <a:latin typeface="Arial"/>
                <a:cs typeface="Arial"/>
              </a:rPr>
              <a:t>ντομάτας.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120" b="1">
                <a:latin typeface="Arial"/>
                <a:cs typeface="Arial"/>
              </a:rPr>
              <a:t>Οι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105" b="1">
                <a:latin typeface="Arial"/>
                <a:cs typeface="Arial"/>
              </a:rPr>
              <a:t>επιπτώσεις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των </a:t>
            </a:r>
            <a:r>
              <a:rPr dirty="0" sz="1700" spc="-105" b="1">
                <a:latin typeface="Arial"/>
                <a:cs typeface="Arial"/>
              </a:rPr>
              <a:t>καταστροφών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αυτών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30" b="1">
                <a:latin typeface="Arial"/>
                <a:cs typeface="Arial"/>
              </a:rPr>
              <a:t>θα</a:t>
            </a:r>
            <a:r>
              <a:rPr dirty="0" sz="1700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αναδιπλοθούν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τα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επόμενα </a:t>
            </a:r>
            <a:r>
              <a:rPr dirty="0" sz="1700" spc="-125" b="1">
                <a:latin typeface="Arial"/>
                <a:cs typeface="Arial"/>
              </a:rPr>
              <a:t>χρόνια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με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175" b="1">
                <a:latin typeface="Arial"/>
                <a:cs typeface="Arial"/>
              </a:rPr>
              <a:t>ηχώ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κυρίως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90" b="1">
                <a:latin typeface="Arial"/>
                <a:cs typeface="Arial"/>
              </a:rPr>
              <a:t>στον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πρωτογενή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οικονομικό </a:t>
            </a:r>
            <a:r>
              <a:rPr dirty="0" sz="1700" spc="-40" b="1">
                <a:latin typeface="Arial"/>
                <a:cs typeface="Arial"/>
              </a:rPr>
              <a:t>τομέα</a:t>
            </a:r>
            <a:r>
              <a:rPr dirty="0" sz="1700" spc="-60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σε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120" b="1">
                <a:latin typeface="Arial"/>
                <a:cs typeface="Arial"/>
              </a:rPr>
              <a:t>όλη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40" b="1">
                <a:latin typeface="Arial"/>
                <a:cs typeface="Arial"/>
              </a:rPr>
              <a:t>την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Ελλάδα.</a:t>
            </a:r>
            <a:endParaRPr sz="1700">
              <a:latin typeface="Arial"/>
              <a:cs typeface="Arial"/>
            </a:endParaRPr>
          </a:p>
        </p:txBody>
      </p:sp>
      <p:sp>
        <p:nvSpPr>
          <p:cNvPr id="6" name="object 6" descr="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994"/>
              </a:lnSpc>
            </a:pPr>
            <a:r>
              <a:rPr dirty="0"/>
              <a:t>Εθνικό</a:t>
            </a:r>
            <a:r>
              <a:rPr dirty="0" spc="355"/>
              <a:t> </a:t>
            </a:r>
            <a:r>
              <a:rPr dirty="0"/>
              <a:t>και</a:t>
            </a:r>
            <a:r>
              <a:rPr dirty="0" spc="395"/>
              <a:t> </a:t>
            </a:r>
            <a:r>
              <a:rPr dirty="0"/>
              <a:t>Καποδιστριακό</a:t>
            </a:r>
            <a:r>
              <a:rPr dirty="0" spc="360"/>
              <a:t> </a:t>
            </a:r>
            <a:r>
              <a:rPr dirty="0" spc="45"/>
              <a:t>Πανεπιστήμιο</a:t>
            </a:r>
            <a:r>
              <a:rPr dirty="0" spc="340"/>
              <a:t> </a:t>
            </a:r>
            <a:r>
              <a:rPr dirty="0" spc="-80"/>
              <a:t>Α</a:t>
            </a:r>
            <a:r>
              <a:rPr dirty="0" spc="-85"/>
              <a:t> </a:t>
            </a:r>
            <a:r>
              <a:rPr dirty="0" spc="-20"/>
              <a:t>θηνών</a:t>
            </a:r>
          </a:p>
        </p:txBody>
      </p:sp>
      <p:sp>
        <p:nvSpPr>
          <p:cNvPr id="7" name="object 7" descr="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38100">
              <a:lnSpc>
                <a:spcPts val="994"/>
              </a:lnSpc>
            </a:pPr>
            <a:fld id="{81D60167-4931-47E6-BA6A-407CBD079E47}" type="slidenum">
              <a:rPr dirty="0" spc="-50"/>
              <a:t>2</a:t>
            </a:fld>
          </a:p>
        </p:txBody>
      </p:sp>
      <p:sp>
        <p:nvSpPr>
          <p:cNvPr id="5" name="object 5" descr=""/>
          <p:cNvSpPr txBox="1"/>
          <p:nvPr/>
        </p:nvSpPr>
        <p:spPr>
          <a:xfrm>
            <a:off x="6142101" y="4391025"/>
            <a:ext cx="5014595" cy="132207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 marR="5080" indent="685800">
              <a:lnSpc>
                <a:spcPct val="100000"/>
              </a:lnSpc>
              <a:spcBef>
                <a:spcPts val="100"/>
              </a:spcBef>
            </a:pPr>
            <a:r>
              <a:rPr dirty="0" sz="1700" spc="-120" b="1">
                <a:latin typeface="Arial"/>
                <a:cs typeface="Arial"/>
              </a:rPr>
              <a:t>Οι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85" b="1">
                <a:latin typeface="Arial"/>
                <a:cs typeface="Arial"/>
              </a:rPr>
              <a:t>καταστροφές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αυτές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δημιούργησαν </a:t>
            </a:r>
            <a:r>
              <a:rPr dirty="0" sz="1700" spc="-50" b="1">
                <a:latin typeface="Arial"/>
                <a:cs typeface="Arial"/>
              </a:rPr>
              <a:t>έλλειμμα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95" b="1">
                <a:latin typeface="Arial"/>
                <a:cs typeface="Arial"/>
              </a:rPr>
              <a:t>στον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30" b="1">
                <a:latin typeface="Arial"/>
                <a:cs typeface="Arial"/>
              </a:rPr>
              <a:t>τομέα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της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90" b="1">
                <a:latin typeface="Arial"/>
                <a:cs typeface="Arial"/>
              </a:rPr>
              <a:t>καλλιέργειας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110" b="1">
                <a:latin typeface="Arial"/>
                <a:cs typeface="Arial"/>
              </a:rPr>
              <a:t>τροφίμων.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40" b="1">
                <a:latin typeface="Arial"/>
                <a:cs typeface="Arial"/>
              </a:rPr>
              <a:t>Για </a:t>
            </a:r>
            <a:r>
              <a:rPr dirty="0" sz="1700" spc="-125" b="1">
                <a:latin typeface="Arial"/>
                <a:cs typeface="Arial"/>
              </a:rPr>
              <a:t>να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80" b="1">
                <a:latin typeface="Arial"/>
                <a:cs typeface="Arial"/>
              </a:rPr>
              <a:t>καλυφθεί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65" b="1">
                <a:latin typeface="Arial"/>
                <a:cs typeface="Arial"/>
              </a:rPr>
              <a:t>αυτό,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60" b="1">
                <a:latin typeface="Arial"/>
                <a:cs typeface="Arial"/>
              </a:rPr>
              <a:t>οι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85" b="1">
                <a:latin typeface="Arial"/>
                <a:cs typeface="Arial"/>
              </a:rPr>
              <a:t>συνεργάτες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σας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70" b="1">
                <a:latin typeface="Arial"/>
                <a:cs typeface="Arial"/>
              </a:rPr>
              <a:t>και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εσείς </a:t>
            </a:r>
            <a:r>
              <a:rPr dirty="0" sz="1700" spc="-65" b="1">
                <a:latin typeface="Arial"/>
                <a:cs typeface="Arial"/>
              </a:rPr>
              <a:t>καλείστε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125" b="1">
                <a:latin typeface="Arial"/>
                <a:cs typeface="Arial"/>
              </a:rPr>
              <a:t>να</a:t>
            </a:r>
            <a:r>
              <a:rPr dirty="0" sz="1700" spc="10" b="1">
                <a:latin typeface="Arial"/>
                <a:cs typeface="Arial"/>
              </a:rPr>
              <a:t> </a:t>
            </a:r>
            <a:r>
              <a:rPr dirty="0" sz="1700" spc="-45" b="1">
                <a:latin typeface="Arial"/>
                <a:cs typeface="Arial"/>
              </a:rPr>
              <a:t>μελετήσετε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90" b="1">
                <a:latin typeface="Arial"/>
                <a:cs typeface="Arial"/>
              </a:rPr>
              <a:t>έναν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τρόπο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εναλλακτικής </a:t>
            </a:r>
            <a:r>
              <a:rPr dirty="0" sz="1700" spc="-80" b="1">
                <a:latin typeface="Arial"/>
                <a:cs typeface="Arial"/>
              </a:rPr>
              <a:t>καλλιέργειας,</a:t>
            </a:r>
            <a:r>
              <a:rPr dirty="0" sz="1700" spc="-60" b="1">
                <a:latin typeface="Arial"/>
                <a:cs typeface="Arial"/>
              </a:rPr>
              <a:t> </a:t>
            </a:r>
            <a:r>
              <a:rPr dirty="0" sz="1700" spc="-70" b="1">
                <a:latin typeface="Arial"/>
                <a:cs typeface="Arial"/>
              </a:rPr>
              <a:t>αυτόν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της</a:t>
            </a:r>
            <a:r>
              <a:rPr dirty="0" sz="1700" spc="-70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υδροπονίας.</a:t>
            </a:r>
            <a:endParaRPr sz="17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object 6" descr="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994"/>
              </a:lnSpc>
            </a:pPr>
            <a:r>
              <a:rPr dirty="0"/>
              <a:t>Εθνικό</a:t>
            </a:r>
            <a:r>
              <a:rPr dirty="0" spc="355"/>
              <a:t> </a:t>
            </a:r>
            <a:r>
              <a:rPr dirty="0"/>
              <a:t>και</a:t>
            </a:r>
            <a:r>
              <a:rPr dirty="0" spc="395"/>
              <a:t> </a:t>
            </a:r>
            <a:r>
              <a:rPr dirty="0"/>
              <a:t>Καποδιστριακό</a:t>
            </a:r>
            <a:r>
              <a:rPr dirty="0" spc="360"/>
              <a:t> </a:t>
            </a:r>
            <a:r>
              <a:rPr dirty="0" spc="45"/>
              <a:t>Πανεπιστήμιο</a:t>
            </a:r>
            <a:r>
              <a:rPr dirty="0" spc="340"/>
              <a:t> </a:t>
            </a:r>
            <a:r>
              <a:rPr dirty="0" spc="-80"/>
              <a:t>Α</a:t>
            </a:r>
            <a:r>
              <a:rPr dirty="0" spc="-85"/>
              <a:t> </a:t>
            </a:r>
            <a:r>
              <a:rPr dirty="0" spc="-20"/>
              <a:t>θηνών</a:t>
            </a:r>
          </a:p>
        </p:txBody>
      </p:sp>
      <p:sp>
        <p:nvSpPr>
          <p:cNvPr id="7" name="object 7" descr="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38100">
              <a:lnSpc>
                <a:spcPts val="994"/>
              </a:lnSpc>
            </a:pPr>
            <a:fld id="{81D60167-4931-47E6-BA6A-407CBD079E47}" type="slidenum">
              <a:rPr dirty="0" spc="-50"/>
              <a:t>2</a:t>
            </a:fld>
          </a:p>
        </p:txBody>
      </p:sp>
      <p:graphicFrame>
        <p:nvGraphicFramePr>
          <p:cNvPr id="2" name="object 2" descr=""/>
          <p:cNvGraphicFramePr>
            <a:graphicFrameLocks noGrp="1"/>
          </p:cNvGraphicFramePr>
          <p:nvPr/>
        </p:nvGraphicFramePr>
        <p:xfrm>
          <a:off x="952042" y="909637"/>
          <a:ext cx="4924425" cy="355472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73175"/>
                <a:gridCol w="1478914"/>
                <a:gridCol w="2085339"/>
              </a:tblGrid>
              <a:tr h="508000">
                <a:tc>
                  <a:txBody>
                    <a:bodyPr/>
                    <a:lstStyle/>
                    <a:p>
                      <a:pPr marL="70485">
                        <a:lnSpc>
                          <a:spcPct val="100000"/>
                        </a:lnSpc>
                        <a:spcBef>
                          <a:spcPts val="969"/>
                        </a:spcBef>
                      </a:pPr>
                      <a:r>
                        <a:rPr dirty="0" sz="1700" spc="-40" b="1">
                          <a:latin typeface="Arial"/>
                          <a:cs typeface="Arial"/>
                        </a:rPr>
                        <a:t>Καλλιέργεια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123189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86690">
                        <a:lnSpc>
                          <a:spcPct val="100000"/>
                        </a:lnSpc>
                        <a:spcBef>
                          <a:spcPts val="969"/>
                        </a:spcBef>
                      </a:pPr>
                      <a:r>
                        <a:rPr dirty="0" sz="1700" spc="-20" b="1">
                          <a:latin typeface="Arial"/>
                          <a:cs typeface="Arial"/>
                        </a:rPr>
                        <a:t>υδροπονίας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123189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30810">
                        <a:lnSpc>
                          <a:spcPct val="100000"/>
                        </a:lnSpc>
                        <a:spcBef>
                          <a:spcPts val="969"/>
                        </a:spcBef>
                      </a:pPr>
                      <a:r>
                        <a:rPr dirty="0" sz="1700" spc="-90" b="1">
                          <a:latin typeface="Arial"/>
                          <a:cs typeface="Arial"/>
                        </a:rPr>
                        <a:t>ανοιχτού</a:t>
                      </a:r>
                      <a:r>
                        <a:rPr dirty="0" sz="1700" spc="20" b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700" spc="-10" b="1">
                          <a:latin typeface="Arial"/>
                          <a:cs typeface="Arial"/>
                        </a:rPr>
                        <a:t>χωραφιού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123189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60325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20" b="1">
                          <a:latin typeface="Arial"/>
                          <a:cs typeface="Arial"/>
                        </a:rPr>
                        <a:t>Ρύζι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13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50" b="1">
                          <a:latin typeface="Arial"/>
                          <a:cs typeface="Arial"/>
                        </a:rPr>
                        <a:t>1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60325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30" b="1">
                          <a:latin typeface="Arial"/>
                          <a:cs typeface="Arial"/>
                        </a:rPr>
                        <a:t>Αραβόσιτος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50" b="1">
                          <a:latin typeface="Arial"/>
                          <a:cs typeface="Arial"/>
                        </a:rPr>
                        <a:t>9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50" b="1">
                          <a:latin typeface="Arial"/>
                          <a:cs typeface="Arial"/>
                        </a:rPr>
                        <a:t>2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0365">
                <a:tc>
                  <a:txBody>
                    <a:bodyPr/>
                    <a:lstStyle/>
                    <a:p>
                      <a:pPr marL="60325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10" b="1">
                          <a:latin typeface="Arial"/>
                          <a:cs typeface="Arial"/>
                        </a:rPr>
                        <a:t>Αρακάς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16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50" b="1">
                          <a:latin typeface="Arial"/>
                          <a:cs typeface="Arial"/>
                        </a:rPr>
                        <a:t>2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60325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10" b="1">
                          <a:latin typeface="Arial"/>
                          <a:cs typeface="Arial"/>
                        </a:rPr>
                        <a:t>Ντομάτα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400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22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60325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10" b="1">
                          <a:latin typeface="Arial"/>
                          <a:cs typeface="Arial"/>
                        </a:rPr>
                        <a:t>Πατάτα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157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18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0365">
                <a:tc>
                  <a:txBody>
                    <a:bodyPr/>
                    <a:lstStyle/>
                    <a:p>
                      <a:pPr marL="60325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10" b="1">
                          <a:latin typeface="Arial"/>
                          <a:cs typeface="Arial"/>
                        </a:rPr>
                        <a:t>Λάχανο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20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7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15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32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60325">
                        <a:lnSpc>
                          <a:spcPct val="100000"/>
                        </a:lnSpc>
                        <a:spcBef>
                          <a:spcPts val="480"/>
                        </a:spcBef>
                      </a:pPr>
                      <a:r>
                        <a:rPr dirty="0" sz="1700" spc="-10" b="1">
                          <a:latin typeface="Arial"/>
                          <a:cs typeface="Arial"/>
                        </a:rPr>
                        <a:t>Αγγούρι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96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80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32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96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80"/>
                        </a:spcBef>
                      </a:pPr>
                      <a:r>
                        <a:rPr dirty="0" sz="1700" spc="-50" b="1">
                          <a:latin typeface="Arial"/>
                          <a:cs typeface="Arial"/>
                        </a:rPr>
                        <a:t>8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96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60325">
                        <a:lnSpc>
                          <a:spcPct val="100000"/>
                        </a:lnSpc>
                        <a:spcBef>
                          <a:spcPts val="480"/>
                        </a:spcBef>
                      </a:pPr>
                      <a:r>
                        <a:rPr dirty="0" sz="1700" spc="-10" b="1">
                          <a:latin typeface="Arial"/>
                          <a:cs typeface="Arial"/>
                        </a:rPr>
                        <a:t>Μαρούλι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96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80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24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96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60960">
                        <a:lnSpc>
                          <a:spcPct val="100000"/>
                        </a:lnSpc>
                        <a:spcBef>
                          <a:spcPts val="480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10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096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3" name="object 3" descr=""/>
          <p:cNvSpPr txBox="1"/>
          <p:nvPr/>
        </p:nvSpPr>
        <p:spPr>
          <a:xfrm>
            <a:off x="962710" y="5349494"/>
            <a:ext cx="2016760" cy="548640"/>
          </a:xfrm>
          <a:prstGeom prst="rect">
            <a:avLst/>
          </a:prstGeom>
          <a:solidFill>
            <a:srgbClr val="000000"/>
          </a:solidFill>
        </p:spPr>
        <p:txBody>
          <a:bodyPr wrap="square" lIns="0" tIns="0" rIns="0" bIns="0" rtlCol="0" vert="horz">
            <a:spAutoFit/>
          </a:bodyPr>
          <a:lstStyle/>
          <a:p>
            <a:pPr>
              <a:lnSpc>
                <a:spcPts val="4305"/>
              </a:lnSpc>
            </a:pPr>
            <a:r>
              <a:rPr dirty="0" sz="3600" spc="195" b="1">
                <a:solidFill>
                  <a:srgbClr val="FFFFFF"/>
                </a:solidFill>
                <a:latin typeface="Comic Sans MS"/>
                <a:cs typeface="Comic Sans MS"/>
              </a:rPr>
              <a:t>Μέρος</a:t>
            </a:r>
            <a:r>
              <a:rPr dirty="0" sz="3600" spc="5" b="1">
                <a:solidFill>
                  <a:srgbClr val="FFFFFF"/>
                </a:solidFill>
                <a:latin typeface="Comic Sans MS"/>
                <a:cs typeface="Comic Sans MS"/>
              </a:rPr>
              <a:t> </a:t>
            </a:r>
            <a:r>
              <a:rPr dirty="0" sz="3600" spc="-345" b="1">
                <a:solidFill>
                  <a:srgbClr val="FFFFFF"/>
                </a:solidFill>
                <a:latin typeface="Comic Sans MS"/>
                <a:cs typeface="Comic Sans MS"/>
              </a:rPr>
              <a:t>Α</a:t>
            </a:r>
            <a:endParaRPr sz="3600">
              <a:latin typeface="Comic Sans MS"/>
              <a:cs typeface="Comic Sans MS"/>
            </a:endParaRPr>
          </a:p>
        </p:txBody>
      </p:sp>
      <p:sp>
        <p:nvSpPr>
          <p:cNvPr id="4" name="object 4"/>
          <p:cNvSpPr txBox="1">
            <a:spLocks noGrp="1"/>
          </p:cNvSpPr>
          <p:nvPr>
            <p:ph type="title"/>
          </p:nvPr>
        </p:nvSpPr>
        <p:spPr>
          <a:prstGeom prst="rect"/>
        </p:spPr>
        <p:txBody>
          <a:bodyPr wrap="square" lIns="0" tIns="12700" rIns="0" bIns="0" rtlCol="0" vert="horz">
            <a:spAutoFit/>
          </a:bodyPr>
          <a:lstStyle/>
          <a:p>
            <a:pPr marL="12700" marR="5080">
              <a:lnSpc>
                <a:spcPct val="110000"/>
              </a:lnSpc>
              <a:spcBef>
                <a:spcPts val="100"/>
              </a:spcBef>
            </a:pPr>
            <a:r>
              <a:rPr dirty="0" spc="-114"/>
              <a:t>Στον</a:t>
            </a:r>
            <a:r>
              <a:rPr dirty="0" spc="-5"/>
              <a:t> </a:t>
            </a:r>
            <a:r>
              <a:rPr dirty="0" spc="-110"/>
              <a:t>πίνακα</a:t>
            </a:r>
            <a:r>
              <a:rPr dirty="0" spc="-40"/>
              <a:t> </a:t>
            </a:r>
            <a:r>
              <a:rPr dirty="0" spc="-65"/>
              <a:t>φαίνεται</a:t>
            </a:r>
            <a:r>
              <a:rPr dirty="0" spc="-25"/>
              <a:t> </a:t>
            </a:r>
            <a:r>
              <a:rPr dirty="0" spc="-130"/>
              <a:t>η</a:t>
            </a:r>
            <a:r>
              <a:rPr dirty="0" spc="20"/>
              <a:t> </a:t>
            </a:r>
            <a:r>
              <a:rPr dirty="0" spc="-75"/>
              <a:t>αποδοτικότητα</a:t>
            </a:r>
            <a:r>
              <a:rPr dirty="0" spc="-30"/>
              <a:t> </a:t>
            </a:r>
            <a:r>
              <a:rPr dirty="0" spc="-114"/>
              <a:t>σε</a:t>
            </a:r>
            <a:r>
              <a:rPr dirty="0"/>
              <a:t> </a:t>
            </a:r>
            <a:r>
              <a:rPr dirty="0" spc="-110"/>
              <a:t>σοδειά</a:t>
            </a:r>
            <a:r>
              <a:rPr dirty="0" spc="-15"/>
              <a:t> </a:t>
            </a:r>
            <a:r>
              <a:rPr dirty="0" spc="-25"/>
              <a:t>(σε </a:t>
            </a:r>
            <a:r>
              <a:rPr dirty="0" spc="-80"/>
              <a:t>τόνους</a:t>
            </a:r>
            <a:r>
              <a:rPr dirty="0" spc="-35"/>
              <a:t> </a:t>
            </a:r>
            <a:r>
              <a:rPr dirty="0" spc="-120"/>
              <a:t>ανά</a:t>
            </a:r>
            <a:r>
              <a:rPr dirty="0" spc="-5"/>
              <a:t> </a:t>
            </a:r>
            <a:r>
              <a:rPr dirty="0" spc="-60"/>
              <a:t>εκτάριο)</a:t>
            </a:r>
            <a:r>
              <a:rPr dirty="0" spc="-25"/>
              <a:t> </a:t>
            </a:r>
            <a:r>
              <a:rPr dirty="0" spc="-20"/>
              <a:t>της</a:t>
            </a:r>
            <a:r>
              <a:rPr dirty="0" spc="-35"/>
              <a:t> </a:t>
            </a:r>
            <a:r>
              <a:rPr dirty="0" spc="-70"/>
              <a:t>εκμεταλλευόμενης</a:t>
            </a:r>
            <a:r>
              <a:rPr dirty="0" spc="-35"/>
              <a:t> </a:t>
            </a:r>
            <a:r>
              <a:rPr dirty="0" spc="-105"/>
              <a:t>γης</a:t>
            </a:r>
            <a:r>
              <a:rPr dirty="0" spc="-30"/>
              <a:t> </a:t>
            </a:r>
            <a:r>
              <a:rPr dirty="0" spc="-25"/>
              <a:t>για </a:t>
            </a:r>
            <a:r>
              <a:rPr dirty="0" spc="-120"/>
              <a:t>διάφορα</a:t>
            </a:r>
            <a:r>
              <a:rPr dirty="0" spc="-30"/>
              <a:t> </a:t>
            </a:r>
            <a:r>
              <a:rPr dirty="0" spc="-75"/>
              <a:t>τρόφιμα</a:t>
            </a:r>
            <a:r>
              <a:rPr dirty="0" spc="-20"/>
              <a:t> </a:t>
            </a:r>
            <a:r>
              <a:rPr dirty="0" spc="-114"/>
              <a:t>σε</a:t>
            </a:r>
            <a:r>
              <a:rPr dirty="0" spc="-20"/>
              <a:t> μία</a:t>
            </a:r>
            <a:r>
              <a:rPr dirty="0" spc="10"/>
              <a:t> </a:t>
            </a:r>
            <a:r>
              <a:rPr dirty="0" spc="-130"/>
              <a:t>υδροπονική</a:t>
            </a:r>
            <a:r>
              <a:rPr dirty="0" spc="-30"/>
              <a:t> </a:t>
            </a:r>
            <a:r>
              <a:rPr dirty="0" spc="-80"/>
              <a:t>καλλιέργεια</a:t>
            </a:r>
            <a:r>
              <a:rPr dirty="0" spc="-25"/>
              <a:t> και </a:t>
            </a:r>
            <a:r>
              <a:rPr dirty="0" spc="-85"/>
              <a:t>ένα</a:t>
            </a:r>
            <a:r>
              <a:rPr dirty="0" spc="-10"/>
              <a:t> </a:t>
            </a:r>
            <a:r>
              <a:rPr dirty="0" spc="-95"/>
              <a:t>ανοιχτό</a:t>
            </a:r>
            <a:r>
              <a:rPr dirty="0"/>
              <a:t> </a:t>
            </a:r>
            <a:r>
              <a:rPr dirty="0" spc="-140"/>
              <a:t>χωράφι</a:t>
            </a:r>
            <a:r>
              <a:rPr dirty="0" spc="-15"/>
              <a:t> </a:t>
            </a:r>
            <a:r>
              <a:rPr dirty="0" spc="-10"/>
              <a:t>αντίστοιχα.</a:t>
            </a:r>
          </a:p>
        </p:txBody>
      </p:sp>
      <p:sp>
        <p:nvSpPr>
          <p:cNvPr id="5" name="object 5" descr=""/>
          <p:cNvSpPr txBox="1">
            <a:spLocks noGrp="1"/>
          </p:cNvSpPr>
          <p:nvPr>
            <p:ph type="body" idx="1"/>
          </p:nvPr>
        </p:nvSpPr>
        <p:spPr>
          <a:prstGeom prst="rect"/>
        </p:spPr>
        <p:txBody>
          <a:bodyPr wrap="square" lIns="0" tIns="12700" rIns="0" bIns="0" rtlCol="0" vert="horz">
            <a:spAutoFit/>
          </a:bodyPr>
          <a:lstStyle/>
          <a:p>
            <a:pPr marL="12700" marR="189230">
              <a:lnSpc>
                <a:spcPct val="110000"/>
              </a:lnSpc>
              <a:spcBef>
                <a:spcPts val="100"/>
              </a:spcBef>
            </a:pPr>
            <a:r>
              <a:rPr dirty="0" b="0">
                <a:latin typeface="Cambria Math"/>
                <a:cs typeface="Cambria Math"/>
              </a:rPr>
              <a:t>①</a:t>
            </a:r>
            <a:r>
              <a:rPr dirty="0" spc="50" b="0">
                <a:latin typeface="Cambria Math"/>
                <a:cs typeface="Cambria Math"/>
              </a:rPr>
              <a:t> </a:t>
            </a:r>
            <a:r>
              <a:rPr dirty="0" spc="-85"/>
              <a:t>Ποιά</a:t>
            </a:r>
            <a:r>
              <a:rPr dirty="0" spc="-25"/>
              <a:t> </a:t>
            </a:r>
            <a:r>
              <a:rPr dirty="0" spc="-150"/>
              <a:t>από</a:t>
            </a:r>
            <a:r>
              <a:rPr dirty="0" spc="-5"/>
              <a:t> </a:t>
            </a:r>
            <a:r>
              <a:rPr dirty="0"/>
              <a:t>τις</a:t>
            </a:r>
            <a:r>
              <a:rPr dirty="0" spc="-15"/>
              <a:t> </a:t>
            </a:r>
            <a:r>
              <a:rPr dirty="0" spc="-110"/>
              <a:t>δύο</a:t>
            </a:r>
            <a:r>
              <a:rPr dirty="0" spc="-5"/>
              <a:t> </a:t>
            </a:r>
            <a:r>
              <a:rPr dirty="0" spc="-95"/>
              <a:t>μορφές</a:t>
            </a:r>
            <a:r>
              <a:rPr dirty="0" spc="-30"/>
              <a:t> </a:t>
            </a:r>
            <a:r>
              <a:rPr dirty="0" spc="-85"/>
              <a:t>καλλιέργειας</a:t>
            </a:r>
            <a:r>
              <a:rPr dirty="0" spc="-25"/>
              <a:t> </a:t>
            </a:r>
            <a:r>
              <a:rPr dirty="0" spc="-35"/>
              <a:t>φαίνεται </a:t>
            </a:r>
            <a:r>
              <a:rPr dirty="0" spc="-125"/>
              <a:t>να</a:t>
            </a:r>
            <a:r>
              <a:rPr dirty="0" spc="-25"/>
              <a:t> </a:t>
            </a:r>
            <a:r>
              <a:rPr dirty="0" spc="-55"/>
              <a:t>είναι</a:t>
            </a:r>
            <a:r>
              <a:rPr dirty="0" spc="-20"/>
              <a:t> </a:t>
            </a:r>
            <a:r>
              <a:rPr dirty="0" spc="-114"/>
              <a:t>πιό</a:t>
            </a:r>
            <a:r>
              <a:rPr dirty="0" spc="-30"/>
              <a:t> </a:t>
            </a:r>
            <a:r>
              <a:rPr dirty="0" spc="-10"/>
              <a:t>αποδοτική;</a:t>
            </a:r>
          </a:p>
          <a:p>
            <a:pPr marL="12700" marR="438150">
              <a:lnSpc>
                <a:spcPct val="110000"/>
              </a:lnSpc>
              <a:spcBef>
                <a:spcPts val="600"/>
              </a:spcBef>
            </a:pPr>
            <a:r>
              <a:rPr dirty="0" b="0">
                <a:latin typeface="Cambria Math"/>
                <a:cs typeface="Cambria Math"/>
              </a:rPr>
              <a:t>②</a:t>
            </a:r>
            <a:r>
              <a:rPr dirty="0" spc="55" b="0">
                <a:latin typeface="Cambria Math"/>
                <a:cs typeface="Cambria Math"/>
              </a:rPr>
              <a:t> </a:t>
            </a:r>
            <a:r>
              <a:rPr dirty="0" spc="-100"/>
              <a:t>Που</a:t>
            </a:r>
            <a:r>
              <a:rPr dirty="0" spc="-5"/>
              <a:t> </a:t>
            </a:r>
            <a:r>
              <a:rPr dirty="0" spc="-130"/>
              <a:t>σας</a:t>
            </a:r>
            <a:r>
              <a:rPr dirty="0" spc="-30"/>
              <a:t> </a:t>
            </a:r>
            <a:r>
              <a:rPr dirty="0" spc="-110"/>
              <a:t>φάνηκε</a:t>
            </a:r>
            <a:r>
              <a:rPr dirty="0" spc="-30"/>
              <a:t> </a:t>
            </a:r>
            <a:r>
              <a:rPr dirty="0" spc="-120"/>
              <a:t>πιο</a:t>
            </a:r>
            <a:r>
              <a:rPr dirty="0" spc="5"/>
              <a:t> </a:t>
            </a:r>
            <a:r>
              <a:rPr dirty="0" spc="-100"/>
              <a:t>αποδοτική</a:t>
            </a:r>
            <a:r>
              <a:rPr dirty="0" spc="-45"/>
              <a:t> </a:t>
            </a:r>
            <a:r>
              <a:rPr dirty="0" spc="-130"/>
              <a:t>η</a:t>
            </a:r>
            <a:r>
              <a:rPr dirty="0" spc="15"/>
              <a:t> </a:t>
            </a:r>
            <a:r>
              <a:rPr dirty="0" spc="-105"/>
              <a:t>υδροπονία, </a:t>
            </a:r>
            <a:r>
              <a:rPr dirty="0" spc="-90"/>
              <a:t>στην</a:t>
            </a:r>
            <a:r>
              <a:rPr dirty="0" spc="-50"/>
              <a:t> </a:t>
            </a:r>
            <a:r>
              <a:rPr dirty="0" spc="-130"/>
              <a:t>περίπτωση</a:t>
            </a:r>
            <a:r>
              <a:rPr dirty="0" spc="-50"/>
              <a:t> </a:t>
            </a:r>
            <a:r>
              <a:rPr dirty="0" spc="-20"/>
              <a:t>του</a:t>
            </a:r>
            <a:r>
              <a:rPr dirty="0" spc="-45"/>
              <a:t> </a:t>
            </a:r>
            <a:r>
              <a:rPr dirty="0" spc="-70"/>
              <a:t>ρυζιού</a:t>
            </a:r>
            <a:r>
              <a:rPr dirty="0" spc="-40"/>
              <a:t> </a:t>
            </a:r>
            <a:r>
              <a:rPr dirty="0" spc="-130"/>
              <a:t>ή</a:t>
            </a:r>
            <a:r>
              <a:rPr dirty="0" spc="-15"/>
              <a:t> </a:t>
            </a:r>
            <a:r>
              <a:rPr dirty="0" spc="-20"/>
              <a:t>του</a:t>
            </a:r>
            <a:r>
              <a:rPr dirty="0" spc="-35"/>
              <a:t> </a:t>
            </a:r>
            <a:r>
              <a:rPr dirty="0" spc="-10"/>
              <a:t>αρακά; </a:t>
            </a:r>
            <a:r>
              <a:rPr dirty="0" spc="-70"/>
              <a:t>Αιτιολογήστε</a:t>
            </a:r>
            <a:r>
              <a:rPr dirty="0" spc="-60"/>
              <a:t> </a:t>
            </a:r>
            <a:r>
              <a:rPr dirty="0" spc="-35"/>
              <a:t>την</a:t>
            </a:r>
            <a:r>
              <a:rPr dirty="0" spc="-25"/>
              <a:t> </a:t>
            </a:r>
            <a:r>
              <a:rPr dirty="0" spc="-114"/>
              <a:t>απάντησή</a:t>
            </a:r>
            <a:r>
              <a:rPr dirty="0" spc="-65"/>
              <a:t> </a:t>
            </a:r>
            <a:r>
              <a:rPr dirty="0" spc="-20"/>
              <a:t>σας.</a:t>
            </a:r>
          </a:p>
          <a:p>
            <a:pPr marL="12700" marR="5080">
              <a:lnSpc>
                <a:spcPct val="110000"/>
              </a:lnSpc>
              <a:spcBef>
                <a:spcPts val="600"/>
              </a:spcBef>
            </a:pPr>
            <a:r>
              <a:rPr dirty="0" b="0">
                <a:latin typeface="Cambria Math"/>
                <a:cs typeface="Cambria Math"/>
              </a:rPr>
              <a:t>③</a:t>
            </a:r>
            <a:r>
              <a:rPr dirty="0" spc="50" b="0">
                <a:latin typeface="Cambria Math"/>
                <a:cs typeface="Cambria Math"/>
              </a:rPr>
              <a:t> </a:t>
            </a:r>
            <a:r>
              <a:rPr dirty="0" spc="-85"/>
              <a:t>Ποιά</a:t>
            </a:r>
            <a:r>
              <a:rPr dirty="0" spc="-25"/>
              <a:t> </a:t>
            </a:r>
            <a:r>
              <a:rPr dirty="0" spc="-150"/>
              <a:t>από</a:t>
            </a:r>
            <a:r>
              <a:rPr dirty="0" spc="-5"/>
              <a:t> </a:t>
            </a:r>
            <a:r>
              <a:rPr dirty="0"/>
              <a:t>τις</a:t>
            </a:r>
            <a:r>
              <a:rPr dirty="0" spc="-10"/>
              <a:t> </a:t>
            </a:r>
            <a:r>
              <a:rPr dirty="0" spc="-165"/>
              <a:t>παραπάνω</a:t>
            </a:r>
            <a:r>
              <a:rPr dirty="0" spc="-40"/>
              <a:t> </a:t>
            </a:r>
            <a:r>
              <a:rPr dirty="0" spc="-75"/>
              <a:t>καλλιέργειες</a:t>
            </a:r>
            <a:r>
              <a:rPr dirty="0" spc="-45"/>
              <a:t> </a:t>
            </a:r>
            <a:r>
              <a:rPr dirty="0" spc="-100"/>
              <a:t>υδροπονίας </a:t>
            </a:r>
            <a:r>
              <a:rPr dirty="0" spc="-55"/>
              <a:t>φαίνεται</a:t>
            </a:r>
            <a:r>
              <a:rPr dirty="0" spc="-40"/>
              <a:t> </a:t>
            </a:r>
            <a:r>
              <a:rPr dirty="0" spc="-120"/>
              <a:t>πιο</a:t>
            </a:r>
            <a:r>
              <a:rPr dirty="0" spc="-35"/>
              <a:t> </a:t>
            </a:r>
            <a:r>
              <a:rPr dirty="0" spc="-105"/>
              <a:t>αποδοτική;</a:t>
            </a:r>
            <a:r>
              <a:rPr dirty="0" spc="-50"/>
              <a:t> </a:t>
            </a:r>
            <a:r>
              <a:rPr dirty="0"/>
              <a:t>(</a:t>
            </a:r>
            <a:r>
              <a:rPr dirty="0" spc="-5"/>
              <a:t> </a:t>
            </a:r>
            <a:r>
              <a:rPr dirty="0" spc="-105"/>
              <a:t>Αναλογία</a:t>
            </a:r>
            <a:r>
              <a:rPr dirty="0" spc="-50"/>
              <a:t> </a:t>
            </a:r>
            <a:r>
              <a:rPr dirty="0" spc="165"/>
              <a:t>/</a:t>
            </a:r>
            <a:r>
              <a:rPr dirty="0"/>
              <a:t> </a:t>
            </a:r>
            <a:r>
              <a:rPr dirty="0" spc="-10"/>
              <a:t>Ποσοστιαία διαφορά)</a:t>
            </a:r>
          </a:p>
          <a:p>
            <a:pPr marL="12700" marR="226695">
              <a:lnSpc>
                <a:spcPct val="110100"/>
              </a:lnSpc>
              <a:spcBef>
                <a:spcPts val="595"/>
              </a:spcBef>
            </a:pPr>
            <a:r>
              <a:rPr dirty="0" b="0">
                <a:latin typeface="Cambria Math"/>
                <a:cs typeface="Cambria Math"/>
              </a:rPr>
              <a:t>④</a:t>
            </a:r>
            <a:r>
              <a:rPr dirty="0" spc="50" b="0">
                <a:latin typeface="Cambria Math"/>
                <a:cs typeface="Cambria Math"/>
              </a:rPr>
              <a:t> </a:t>
            </a:r>
            <a:r>
              <a:rPr dirty="0" spc="-130"/>
              <a:t>Αν</a:t>
            </a:r>
            <a:r>
              <a:rPr dirty="0" spc="-5"/>
              <a:t> </a:t>
            </a:r>
            <a:r>
              <a:rPr dirty="0" spc="-130"/>
              <a:t>η</a:t>
            </a:r>
            <a:r>
              <a:rPr dirty="0" spc="5"/>
              <a:t> </a:t>
            </a:r>
            <a:r>
              <a:rPr dirty="0" spc="-125"/>
              <a:t>υδροπονία</a:t>
            </a:r>
            <a:r>
              <a:rPr dirty="0" spc="-25"/>
              <a:t> </a:t>
            </a:r>
            <a:r>
              <a:rPr dirty="0" spc="-60"/>
              <a:t>είναι</a:t>
            </a:r>
            <a:r>
              <a:rPr dirty="0" spc="-10"/>
              <a:t> </a:t>
            </a:r>
            <a:r>
              <a:rPr dirty="0" spc="-120"/>
              <a:t>πιό</a:t>
            </a:r>
            <a:r>
              <a:rPr dirty="0" spc="-20"/>
              <a:t> </a:t>
            </a:r>
            <a:r>
              <a:rPr dirty="0" spc="-95"/>
              <a:t>αποδοτική</a:t>
            </a:r>
            <a:r>
              <a:rPr dirty="0" spc="-45"/>
              <a:t> </a:t>
            </a:r>
            <a:r>
              <a:rPr dirty="0" spc="-155"/>
              <a:t>από</a:t>
            </a:r>
            <a:r>
              <a:rPr dirty="0" spc="-20"/>
              <a:t> </a:t>
            </a:r>
            <a:r>
              <a:rPr dirty="0" spc="-25"/>
              <a:t>την </a:t>
            </a:r>
            <a:r>
              <a:rPr dirty="0" spc="-120"/>
              <a:t>γεωργία,</a:t>
            </a:r>
            <a:r>
              <a:rPr dirty="0" spc="-30"/>
              <a:t> </a:t>
            </a:r>
            <a:r>
              <a:rPr dirty="0" spc="-25"/>
              <a:t>γιατί</a:t>
            </a:r>
            <a:r>
              <a:rPr dirty="0" spc="-30"/>
              <a:t> </a:t>
            </a:r>
            <a:r>
              <a:rPr dirty="0" spc="-125"/>
              <a:t>πολύ</a:t>
            </a:r>
            <a:r>
              <a:rPr dirty="0" spc="-35"/>
              <a:t> </a:t>
            </a:r>
            <a:r>
              <a:rPr dirty="0" spc="-80"/>
              <a:t>λίγα</a:t>
            </a:r>
            <a:r>
              <a:rPr dirty="0" spc="-30"/>
              <a:t> </a:t>
            </a:r>
            <a:r>
              <a:rPr dirty="0" spc="-70"/>
              <a:t>τρόφιμα</a:t>
            </a:r>
            <a:r>
              <a:rPr dirty="0" spc="-40"/>
              <a:t> </a:t>
            </a:r>
            <a:r>
              <a:rPr dirty="0" spc="-70"/>
              <a:t>στη</a:t>
            </a:r>
            <a:r>
              <a:rPr dirty="0" spc="-20"/>
              <a:t> </a:t>
            </a:r>
            <a:r>
              <a:rPr dirty="0" spc="-95"/>
              <a:t>λαϊκή</a:t>
            </a:r>
            <a:r>
              <a:rPr dirty="0" spc="-30"/>
              <a:t> </a:t>
            </a:r>
            <a:r>
              <a:rPr dirty="0" spc="-85"/>
              <a:t>αγορά </a:t>
            </a:r>
            <a:r>
              <a:rPr dirty="0" spc="-60"/>
              <a:t>είναι</a:t>
            </a:r>
            <a:r>
              <a:rPr dirty="0" spc="-40"/>
              <a:t> </a:t>
            </a:r>
            <a:r>
              <a:rPr dirty="0" spc="-150"/>
              <a:t>από</a:t>
            </a:r>
            <a:r>
              <a:rPr dirty="0" spc="-10"/>
              <a:t> </a:t>
            </a:r>
            <a:r>
              <a:rPr dirty="0" spc="-120"/>
              <a:t>υδροπονική</a:t>
            </a:r>
            <a:r>
              <a:rPr dirty="0" spc="-25"/>
              <a:t> </a:t>
            </a:r>
            <a:r>
              <a:rPr dirty="0" spc="-10"/>
              <a:t>καλλιέργεια;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 descr="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994"/>
              </a:lnSpc>
            </a:pPr>
            <a:r>
              <a:rPr dirty="0"/>
              <a:t>Εθνικό</a:t>
            </a:r>
            <a:r>
              <a:rPr dirty="0" spc="355"/>
              <a:t> </a:t>
            </a:r>
            <a:r>
              <a:rPr dirty="0"/>
              <a:t>και</a:t>
            </a:r>
            <a:r>
              <a:rPr dirty="0" spc="395"/>
              <a:t> </a:t>
            </a:r>
            <a:r>
              <a:rPr dirty="0"/>
              <a:t>Καποδιστριακό</a:t>
            </a:r>
            <a:r>
              <a:rPr dirty="0" spc="360"/>
              <a:t> </a:t>
            </a:r>
            <a:r>
              <a:rPr dirty="0" spc="45"/>
              <a:t>Πανεπιστήμιο</a:t>
            </a:r>
            <a:r>
              <a:rPr dirty="0" spc="340"/>
              <a:t> </a:t>
            </a:r>
            <a:r>
              <a:rPr dirty="0" spc="-80"/>
              <a:t>Α</a:t>
            </a:r>
            <a:r>
              <a:rPr dirty="0" spc="-85"/>
              <a:t> </a:t>
            </a:r>
            <a:r>
              <a:rPr dirty="0" spc="-20"/>
              <a:t>θηνών</a:t>
            </a:r>
          </a:p>
        </p:txBody>
      </p:sp>
      <p:sp>
        <p:nvSpPr>
          <p:cNvPr id="6" name="object 6" descr="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38100">
              <a:lnSpc>
                <a:spcPts val="994"/>
              </a:lnSpc>
            </a:pPr>
            <a:fld id="{81D60167-4931-47E6-BA6A-407CBD079E47}" type="slidenum">
              <a:rPr dirty="0" spc="-50"/>
              <a:t>2</a:t>
            </a:fld>
          </a:p>
        </p:txBody>
      </p:sp>
      <p:graphicFrame>
        <p:nvGraphicFramePr>
          <p:cNvPr id="2" name="object 2" descr=""/>
          <p:cNvGraphicFramePr>
            <a:graphicFrameLocks noGrp="1"/>
          </p:cNvGraphicFramePr>
          <p:nvPr/>
        </p:nvGraphicFramePr>
        <p:xfrm>
          <a:off x="952042" y="909637"/>
          <a:ext cx="4924425" cy="334517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587375"/>
                <a:gridCol w="2125345"/>
                <a:gridCol w="2125345"/>
              </a:tblGrid>
              <a:tr h="64516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6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15"/>
                        </a:spcBef>
                      </a:pPr>
                      <a:r>
                        <a:rPr dirty="0" sz="1700" spc="-85" b="1">
                          <a:latin typeface="Arial"/>
                          <a:cs typeface="Arial"/>
                        </a:rPr>
                        <a:t>Διάλυμα</a:t>
                      </a:r>
                      <a:r>
                        <a:rPr dirty="0" sz="1700" b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700" spc="-50" b="1">
                          <a:latin typeface="Arial"/>
                          <a:cs typeface="Arial"/>
                        </a:rPr>
                        <a:t>Α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19240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515"/>
                        </a:spcBef>
                      </a:pPr>
                      <a:r>
                        <a:rPr dirty="0" sz="1700" spc="-85" b="1">
                          <a:latin typeface="Arial"/>
                          <a:cs typeface="Arial"/>
                        </a:rPr>
                        <a:t>Διάλυμα</a:t>
                      </a:r>
                      <a:r>
                        <a:rPr dirty="0" sz="1700" b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700" spc="-50" b="1">
                          <a:latin typeface="Arial"/>
                          <a:cs typeface="Arial"/>
                        </a:rPr>
                        <a:t>Β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19240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5445">
                <a:tc>
                  <a:txBody>
                    <a:bodyPr/>
                    <a:lstStyle/>
                    <a:p>
                      <a:pPr marL="63500">
                        <a:lnSpc>
                          <a:spcPct val="100000"/>
                        </a:lnSpc>
                        <a:spcBef>
                          <a:spcPts val="490"/>
                        </a:spcBef>
                      </a:pPr>
                      <a:r>
                        <a:rPr dirty="0" sz="1700" spc="-50" b="1">
                          <a:latin typeface="Arial"/>
                          <a:cs typeface="Arial"/>
                        </a:rPr>
                        <a:t>N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23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">
                        <a:lnSpc>
                          <a:spcPct val="100000"/>
                        </a:lnSpc>
                        <a:spcBef>
                          <a:spcPts val="490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210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23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90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168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23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6080">
                <a:tc>
                  <a:txBody>
                    <a:bodyPr/>
                    <a:lstStyle/>
                    <a:p>
                      <a:pPr marL="63500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0" b="1">
                          <a:latin typeface="Arial"/>
                          <a:cs typeface="Arial"/>
                        </a:rPr>
                        <a:t>P</a:t>
                      </a:r>
                      <a:r>
                        <a:rPr dirty="0" baseline="-10101" sz="1650" spc="-30" b="1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700" spc="-20" b="1">
                          <a:latin typeface="Arial"/>
                          <a:cs typeface="Arial"/>
                        </a:rPr>
                        <a:t>O</a:t>
                      </a:r>
                      <a:r>
                        <a:rPr dirty="0" baseline="-10101" sz="1650" spc="-30" b="1">
                          <a:latin typeface="Arial"/>
                          <a:cs typeface="Arial"/>
                        </a:rPr>
                        <a:t>5</a:t>
                      </a:r>
                      <a:endParaRPr baseline="-10101" sz="165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31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41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5445">
                <a:tc>
                  <a:txBody>
                    <a:bodyPr/>
                    <a:lstStyle/>
                    <a:p>
                      <a:pPr marL="63500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K</a:t>
                      </a:r>
                      <a:r>
                        <a:rPr dirty="0" baseline="-10101" sz="1650" spc="-37" b="1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700" spc="-25" b="1">
                          <a:latin typeface="Arial"/>
                          <a:cs typeface="Arial"/>
                        </a:rPr>
                        <a:t>O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234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156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5445">
                <a:tc>
                  <a:txBody>
                    <a:bodyPr/>
                    <a:lstStyle/>
                    <a:p>
                      <a:pPr marL="63500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Ca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 marL="635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160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160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6080">
                <a:tc>
                  <a:txBody>
                    <a:bodyPr/>
                    <a:lstStyle/>
                    <a:p>
                      <a:pPr marL="63500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Mg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34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36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5445">
                <a:tc>
                  <a:txBody>
                    <a:bodyPr/>
                    <a:lstStyle/>
                    <a:p>
                      <a:pPr marL="63500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50" b="1">
                          <a:latin typeface="Arial"/>
                          <a:cs typeface="Arial"/>
                        </a:rPr>
                        <a:t>S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64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495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48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286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386080">
                <a:tc>
                  <a:txBody>
                    <a:bodyPr/>
                    <a:lstStyle/>
                    <a:p>
                      <a:pPr marL="63500">
                        <a:lnSpc>
                          <a:spcPct val="100000"/>
                        </a:lnSpc>
                        <a:spcBef>
                          <a:spcPts val="500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Fe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350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00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2.5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350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500"/>
                        </a:spcBef>
                      </a:pPr>
                      <a:r>
                        <a:rPr dirty="0" sz="1700" spc="-25" b="1">
                          <a:latin typeface="Arial"/>
                          <a:cs typeface="Arial"/>
                        </a:rPr>
                        <a:t>2.8</a:t>
                      </a:r>
                      <a:endParaRPr sz="1700">
                        <a:latin typeface="Arial"/>
                        <a:cs typeface="Arial"/>
                      </a:endParaRPr>
                    </a:p>
                  </a:txBody>
                  <a:tcPr marL="0" marR="0" marB="0" marT="6350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3" name="object 3" descr=""/>
          <p:cNvSpPr txBox="1"/>
          <p:nvPr/>
        </p:nvSpPr>
        <p:spPr>
          <a:xfrm>
            <a:off x="962710" y="5349494"/>
            <a:ext cx="2016760" cy="548640"/>
          </a:xfrm>
          <a:prstGeom prst="rect">
            <a:avLst/>
          </a:prstGeom>
          <a:solidFill>
            <a:srgbClr val="000000"/>
          </a:solidFill>
        </p:spPr>
        <p:txBody>
          <a:bodyPr wrap="square" lIns="0" tIns="0" rIns="0" bIns="0" rtlCol="0" vert="horz">
            <a:spAutoFit/>
          </a:bodyPr>
          <a:lstStyle/>
          <a:p>
            <a:pPr>
              <a:lnSpc>
                <a:spcPts val="4305"/>
              </a:lnSpc>
            </a:pPr>
            <a:r>
              <a:rPr dirty="0" sz="3600" spc="195" b="1">
                <a:solidFill>
                  <a:srgbClr val="FFFFFF"/>
                </a:solidFill>
                <a:latin typeface="Comic Sans MS"/>
                <a:cs typeface="Comic Sans MS"/>
              </a:rPr>
              <a:t>Μέρος</a:t>
            </a:r>
            <a:r>
              <a:rPr dirty="0" sz="3600" spc="5" b="1">
                <a:solidFill>
                  <a:srgbClr val="FFFFFF"/>
                </a:solidFill>
                <a:latin typeface="Comic Sans MS"/>
                <a:cs typeface="Comic Sans MS"/>
              </a:rPr>
              <a:t> </a:t>
            </a:r>
            <a:r>
              <a:rPr dirty="0" sz="3600" spc="15" b="1">
                <a:solidFill>
                  <a:srgbClr val="FFFFFF"/>
                </a:solidFill>
                <a:latin typeface="Comic Sans MS"/>
                <a:cs typeface="Comic Sans MS"/>
              </a:rPr>
              <a:t>Β</a:t>
            </a:r>
            <a:endParaRPr sz="3600">
              <a:latin typeface="Comic Sans MS"/>
              <a:cs typeface="Comic Sans MS"/>
            </a:endParaRPr>
          </a:p>
        </p:txBody>
      </p:sp>
      <p:sp>
        <p:nvSpPr>
          <p:cNvPr id="4" name="object 4" descr=""/>
          <p:cNvSpPr txBox="1"/>
          <p:nvPr/>
        </p:nvSpPr>
        <p:spPr>
          <a:xfrm>
            <a:off x="6142101" y="919328"/>
            <a:ext cx="5006340" cy="323723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 marR="56515">
              <a:lnSpc>
                <a:spcPct val="110000"/>
              </a:lnSpc>
              <a:spcBef>
                <a:spcPts val="100"/>
              </a:spcBef>
            </a:pPr>
            <a:r>
              <a:rPr dirty="0" sz="1700" spc="-110" b="1">
                <a:latin typeface="Arial"/>
                <a:cs typeface="Arial"/>
              </a:rPr>
              <a:t>Στην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Θεσσαλία,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η</a:t>
            </a:r>
            <a:r>
              <a:rPr dirty="0" sz="1700" spc="20" b="1">
                <a:latin typeface="Arial"/>
                <a:cs typeface="Arial"/>
              </a:rPr>
              <a:t> </a:t>
            </a:r>
            <a:r>
              <a:rPr dirty="0" sz="1700" spc="-95" b="1">
                <a:latin typeface="Arial"/>
                <a:cs typeface="Arial"/>
              </a:rPr>
              <a:t>Δήμητρα,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85" b="1">
                <a:latin typeface="Arial"/>
                <a:cs typeface="Arial"/>
              </a:rPr>
              <a:t>στην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προσπάθεια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της</a:t>
            </a:r>
            <a:r>
              <a:rPr dirty="0" sz="1700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να </a:t>
            </a:r>
            <a:r>
              <a:rPr dirty="0" sz="1700" spc="-95" b="1">
                <a:latin typeface="Arial"/>
                <a:cs typeface="Arial"/>
              </a:rPr>
              <a:t>ενισχύσει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40" b="1">
                <a:latin typeface="Arial"/>
                <a:cs typeface="Arial"/>
              </a:rPr>
              <a:t>την</a:t>
            </a:r>
            <a:r>
              <a:rPr dirty="0" sz="1700" spc="-75" b="1">
                <a:latin typeface="Arial"/>
                <a:cs typeface="Arial"/>
              </a:rPr>
              <a:t> </a:t>
            </a:r>
            <a:r>
              <a:rPr dirty="0" sz="1700" spc="-80" b="1">
                <a:latin typeface="Arial"/>
                <a:cs typeface="Arial"/>
              </a:rPr>
              <a:t>καλλιέργεια</a:t>
            </a:r>
            <a:r>
              <a:rPr dirty="0" sz="1700" spc="-6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της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60" b="1">
                <a:latin typeface="Arial"/>
                <a:cs typeface="Arial"/>
              </a:rPr>
              <a:t>ντομάτας, </a:t>
            </a:r>
            <a:r>
              <a:rPr dirty="0" sz="1700" spc="-20" b="1">
                <a:latin typeface="Arial"/>
                <a:cs typeface="Arial"/>
              </a:rPr>
              <a:t>καλλιεργεί </a:t>
            </a:r>
            <a:r>
              <a:rPr dirty="0" sz="1700" spc="-45" b="1">
                <a:latin typeface="Arial"/>
                <a:cs typeface="Arial"/>
              </a:rPr>
              <a:t>ντομάτες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σε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80" b="1">
                <a:latin typeface="Arial"/>
                <a:cs typeface="Arial"/>
              </a:rPr>
              <a:t>ένα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10" b="1">
                <a:latin typeface="Arial"/>
                <a:cs typeface="Arial"/>
              </a:rPr>
              <a:t>θερμοκήπιο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με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75" b="1">
                <a:latin typeface="Arial"/>
                <a:cs typeface="Arial"/>
              </a:rPr>
              <a:t>τέσσερις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κλειστές </a:t>
            </a:r>
            <a:r>
              <a:rPr dirty="0" sz="1700" spc="-105" b="1">
                <a:latin typeface="Arial"/>
                <a:cs typeface="Arial"/>
              </a:rPr>
              <a:t>υδροπονικές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μονάδες.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Προσπαθεί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125" b="1">
                <a:latin typeface="Arial"/>
                <a:cs typeface="Arial"/>
              </a:rPr>
              <a:t>να</a:t>
            </a:r>
            <a:r>
              <a:rPr dirty="0" sz="1700" spc="15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αποφασίσει </a:t>
            </a:r>
            <a:r>
              <a:rPr dirty="0" sz="1700" spc="-125" b="1">
                <a:latin typeface="Arial"/>
                <a:cs typeface="Arial"/>
              </a:rPr>
              <a:t>ποιο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50" b="1">
                <a:latin typeface="Arial"/>
                <a:cs typeface="Arial"/>
              </a:rPr>
              <a:t>από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τα</a:t>
            </a:r>
            <a:r>
              <a:rPr dirty="0" sz="1700" spc="5" b="1">
                <a:latin typeface="Arial"/>
                <a:cs typeface="Arial"/>
              </a:rPr>
              <a:t> </a:t>
            </a:r>
            <a:r>
              <a:rPr dirty="0" sz="1700" spc="-65" b="1">
                <a:latin typeface="Arial"/>
                <a:cs typeface="Arial"/>
              </a:rPr>
              <a:t>διαλύματα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ιχνοστοιχείων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60" b="1">
                <a:latin typeface="Arial"/>
                <a:cs typeface="Arial"/>
              </a:rPr>
              <a:t>είναι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η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πιο </a:t>
            </a:r>
            <a:r>
              <a:rPr dirty="0" sz="1700" spc="-90" b="1">
                <a:latin typeface="Arial"/>
                <a:cs typeface="Arial"/>
              </a:rPr>
              <a:t>κατάλληλη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110" b="1">
                <a:latin typeface="Arial"/>
                <a:cs typeface="Arial"/>
              </a:rPr>
              <a:t>επιλογή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70" b="1">
                <a:latin typeface="Arial"/>
                <a:cs typeface="Arial"/>
              </a:rPr>
              <a:t>για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110" b="1">
                <a:latin typeface="Arial"/>
                <a:cs typeface="Arial"/>
              </a:rPr>
              <a:t>λίπασμα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45" b="1">
                <a:latin typeface="Arial"/>
                <a:cs typeface="Arial"/>
              </a:rPr>
              <a:t>στις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45" b="1">
                <a:latin typeface="Arial"/>
                <a:cs typeface="Arial"/>
              </a:rPr>
              <a:t>ντομάτες</a:t>
            </a:r>
            <a:r>
              <a:rPr dirty="0" sz="1700" spc="-20" b="1">
                <a:latin typeface="Arial"/>
                <a:cs typeface="Arial"/>
              </a:rPr>
              <a:t> της. </a:t>
            </a:r>
            <a:r>
              <a:rPr dirty="0" sz="1700" spc="-120" b="1">
                <a:latin typeface="Arial"/>
                <a:cs typeface="Arial"/>
              </a:rPr>
              <a:t>Οι</a:t>
            </a:r>
            <a:r>
              <a:rPr dirty="0" sz="1700" spc="5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συγκεντρώσεις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σε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10" b="1">
                <a:latin typeface="Arial"/>
                <a:cs typeface="Arial"/>
              </a:rPr>
              <a:t>διάφορες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ενώσεις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των</a:t>
            </a:r>
            <a:r>
              <a:rPr dirty="0" sz="1700" spc="5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δύο </a:t>
            </a:r>
            <a:r>
              <a:rPr dirty="0" sz="1700" spc="-85" b="1">
                <a:latin typeface="Arial"/>
                <a:cs typeface="Arial"/>
              </a:rPr>
              <a:t>διαλυμάτων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σε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mg/L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75" b="1">
                <a:latin typeface="Arial"/>
                <a:cs typeface="Arial"/>
              </a:rPr>
              <a:t>φαίνονται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90" b="1">
                <a:latin typeface="Arial"/>
                <a:cs typeface="Arial"/>
              </a:rPr>
              <a:t>στον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πίνακα.</a:t>
            </a:r>
            <a:endParaRPr sz="1700">
              <a:latin typeface="Arial"/>
              <a:cs typeface="Arial"/>
            </a:endParaRPr>
          </a:p>
          <a:p>
            <a:pPr marL="12700" marR="5080">
              <a:lnSpc>
                <a:spcPct val="110000"/>
              </a:lnSpc>
              <a:spcBef>
                <a:spcPts val="600"/>
              </a:spcBef>
            </a:pPr>
            <a:r>
              <a:rPr dirty="0" sz="1700" b="1">
                <a:latin typeface="Arial"/>
                <a:cs typeface="Arial"/>
              </a:rPr>
              <a:t>Η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135" b="1">
                <a:latin typeface="Arial"/>
                <a:cs typeface="Arial"/>
              </a:rPr>
              <a:t>γεωπόνος</a:t>
            </a:r>
            <a:r>
              <a:rPr dirty="0" sz="1700" spc="-55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της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65" b="1">
                <a:latin typeface="Arial"/>
                <a:cs typeface="Arial"/>
              </a:rPr>
              <a:t>είχε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85" b="1">
                <a:latin typeface="Arial"/>
                <a:cs typeface="Arial"/>
              </a:rPr>
              <a:t>προτείνει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95" b="1">
                <a:latin typeface="Arial"/>
                <a:cs typeface="Arial"/>
              </a:rPr>
              <a:t>αναλογίες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μαζών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των </a:t>
            </a:r>
            <a:r>
              <a:rPr dirty="0" sz="1700" spc="-100" b="1">
                <a:latin typeface="Arial"/>
                <a:cs typeface="Arial"/>
              </a:rPr>
              <a:t>ιχνοστοιχείων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30" b="1">
                <a:latin typeface="Arial"/>
                <a:cs typeface="Arial"/>
              </a:rPr>
              <a:t>που</a:t>
            </a:r>
            <a:r>
              <a:rPr dirty="0" sz="1700" spc="210" b="1">
                <a:latin typeface="Arial"/>
                <a:cs typeface="Arial"/>
              </a:rPr>
              <a:t> </a:t>
            </a:r>
            <a:r>
              <a:rPr dirty="0" sz="1700" spc="-75" b="1">
                <a:latin typeface="Arial"/>
                <a:cs typeface="Arial"/>
              </a:rPr>
              <a:t>χρειάζονται</a:t>
            </a:r>
            <a:r>
              <a:rPr dirty="0" sz="1700" spc="-55" b="1">
                <a:latin typeface="Arial"/>
                <a:cs typeface="Arial"/>
              </a:rPr>
              <a:t> </a:t>
            </a:r>
            <a:r>
              <a:rPr dirty="0" sz="1700" spc="-60" b="1">
                <a:latin typeface="Arial"/>
                <a:cs typeface="Arial"/>
              </a:rPr>
              <a:t>οι </a:t>
            </a:r>
            <a:r>
              <a:rPr dirty="0" sz="1700" spc="-45" b="1">
                <a:latin typeface="Arial"/>
                <a:cs typeface="Arial"/>
              </a:rPr>
              <a:t>ντομάτες</a:t>
            </a:r>
            <a:r>
              <a:rPr dirty="0" sz="1700" spc="-70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στη </a:t>
            </a:r>
            <a:r>
              <a:rPr dirty="0" sz="1700" spc="-120" b="1">
                <a:latin typeface="Arial"/>
                <a:cs typeface="Arial"/>
              </a:rPr>
              <a:t>περίοδο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ωρίμανσης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των</a:t>
            </a:r>
            <a:r>
              <a:rPr dirty="0" sz="1700" spc="1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καρπών.</a:t>
            </a:r>
            <a:endParaRPr sz="17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 descr=""/>
          <p:cNvSpPr txBox="1"/>
          <p:nvPr/>
        </p:nvSpPr>
        <p:spPr>
          <a:xfrm>
            <a:off x="940714" y="817940"/>
            <a:ext cx="4506595" cy="4605655"/>
          </a:xfrm>
          <a:prstGeom prst="rect">
            <a:avLst/>
          </a:prstGeom>
        </p:spPr>
        <p:txBody>
          <a:bodyPr wrap="square" lIns="0" tIns="12065" rIns="0" bIns="0" rtlCol="0" vert="horz">
            <a:spAutoFit/>
          </a:bodyPr>
          <a:lstStyle/>
          <a:p>
            <a:pPr marL="12700" marR="5080">
              <a:lnSpc>
                <a:spcPct val="110000"/>
              </a:lnSpc>
              <a:spcBef>
                <a:spcPts val="95"/>
              </a:spcBef>
            </a:pPr>
            <a:r>
              <a:rPr dirty="0" sz="1700">
                <a:latin typeface="Cambria Math"/>
                <a:cs typeface="Cambria Math"/>
              </a:rPr>
              <a:t>①</a:t>
            </a:r>
            <a:r>
              <a:rPr dirty="0" sz="1700" spc="5">
                <a:latin typeface="Cambria Math"/>
                <a:cs typeface="Cambria Math"/>
              </a:rPr>
              <a:t> </a:t>
            </a:r>
            <a:r>
              <a:rPr dirty="0" sz="1700" spc="-65" b="1">
                <a:latin typeface="Arial"/>
                <a:cs typeface="Arial"/>
              </a:rPr>
              <a:t>Παρατηρείτε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κάτι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σε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140" b="1">
                <a:latin typeface="Arial"/>
                <a:cs typeface="Arial"/>
              </a:rPr>
              <a:t>σχέση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με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τις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70" b="1">
                <a:latin typeface="Arial"/>
                <a:cs typeface="Arial"/>
              </a:rPr>
              <a:t>αναλογίες </a:t>
            </a:r>
            <a:r>
              <a:rPr dirty="0" sz="1700" spc="-100" b="1">
                <a:latin typeface="Arial"/>
                <a:cs typeface="Arial"/>
              </a:rPr>
              <a:t>ιχνοστοιχείων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135" b="1">
                <a:latin typeface="Arial"/>
                <a:cs typeface="Arial"/>
              </a:rPr>
              <a:t>που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έδωσε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η</a:t>
            </a:r>
            <a:r>
              <a:rPr dirty="0" sz="1700" b="1">
                <a:latin typeface="Arial"/>
                <a:cs typeface="Arial"/>
              </a:rPr>
              <a:t> </a:t>
            </a:r>
            <a:r>
              <a:rPr dirty="0" sz="1700" spc="-135" b="1">
                <a:latin typeface="Arial"/>
                <a:cs typeface="Arial"/>
              </a:rPr>
              <a:t>γεωπόνος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στον </a:t>
            </a:r>
            <a:r>
              <a:rPr dirty="0" sz="1700" spc="-110" b="1">
                <a:latin typeface="Arial"/>
                <a:cs typeface="Arial"/>
              </a:rPr>
              <a:t>πίνακα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114" b="1">
                <a:latin typeface="Arial"/>
                <a:cs typeface="Arial"/>
              </a:rPr>
              <a:t>2;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75" b="1">
                <a:latin typeface="Arial"/>
                <a:cs typeface="Arial"/>
              </a:rPr>
              <a:t>Θα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μπορούσε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το</a:t>
            </a:r>
            <a:r>
              <a:rPr dirty="0" sz="1700" spc="20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ποσοστό</a:t>
            </a:r>
            <a:r>
              <a:rPr dirty="0" sz="1700" spc="-40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των </a:t>
            </a:r>
            <a:r>
              <a:rPr dirty="0" sz="1700" spc="-140" b="1">
                <a:latin typeface="Arial"/>
                <a:cs typeface="Arial"/>
              </a:rPr>
              <a:t>λοιπών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ιχνοστοιχείων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της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140" b="1">
                <a:latin typeface="Arial"/>
                <a:cs typeface="Arial"/>
              </a:rPr>
              <a:t>γεωπόνου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25" b="1">
                <a:latin typeface="Arial"/>
                <a:cs typeface="Arial"/>
              </a:rPr>
              <a:t>να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είναι </a:t>
            </a:r>
            <a:r>
              <a:rPr dirty="0" sz="1700" spc="-55" b="1">
                <a:latin typeface="Arial"/>
                <a:cs typeface="Arial"/>
              </a:rPr>
              <a:t>1,5</a:t>
            </a:r>
            <a:r>
              <a:rPr dirty="0" sz="1700" spc="-60" b="1">
                <a:latin typeface="Arial"/>
                <a:cs typeface="Arial"/>
              </a:rPr>
              <a:t> </a:t>
            </a:r>
            <a:r>
              <a:rPr dirty="0" sz="1700" spc="-285" b="1">
                <a:latin typeface="Arial"/>
                <a:cs typeface="Arial"/>
              </a:rPr>
              <a:t>%;</a:t>
            </a:r>
            <a:endParaRPr sz="1700">
              <a:latin typeface="Arial"/>
              <a:cs typeface="Arial"/>
            </a:endParaRPr>
          </a:p>
          <a:p>
            <a:pPr marL="12700" marR="257810">
              <a:lnSpc>
                <a:spcPct val="110100"/>
              </a:lnSpc>
              <a:spcBef>
                <a:spcPts val="600"/>
              </a:spcBef>
            </a:pPr>
            <a:r>
              <a:rPr dirty="0" sz="1700">
                <a:latin typeface="Cambria Math"/>
                <a:cs typeface="Cambria Math"/>
              </a:rPr>
              <a:t>②</a:t>
            </a:r>
            <a:r>
              <a:rPr dirty="0" sz="1700" spc="50">
                <a:latin typeface="Cambria Math"/>
                <a:cs typeface="Cambria Math"/>
              </a:rPr>
              <a:t> </a:t>
            </a:r>
            <a:r>
              <a:rPr dirty="0" sz="1700" spc="-90" b="1">
                <a:latin typeface="Arial"/>
                <a:cs typeface="Arial"/>
              </a:rPr>
              <a:t>Ποιο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95" b="1">
                <a:latin typeface="Arial"/>
                <a:cs typeface="Arial"/>
              </a:rPr>
              <a:t>ιχνοστοιχείο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50" b="1">
                <a:latin typeface="Arial"/>
                <a:cs typeface="Arial"/>
              </a:rPr>
              <a:t>έχει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40" b="1">
                <a:latin typeface="Arial"/>
                <a:cs typeface="Arial"/>
              </a:rPr>
              <a:t>την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μεγαλύτερη </a:t>
            </a:r>
            <a:r>
              <a:rPr dirty="0" sz="1700" spc="-120" b="1">
                <a:latin typeface="Arial"/>
                <a:cs typeface="Arial"/>
              </a:rPr>
              <a:t>συγκέντρωση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80" b="1">
                <a:latin typeface="Arial"/>
                <a:cs typeface="Arial"/>
              </a:rPr>
              <a:t>στο</a:t>
            </a:r>
            <a:r>
              <a:rPr dirty="0" sz="1700" spc="20" b="1">
                <a:latin typeface="Arial"/>
                <a:cs typeface="Arial"/>
              </a:rPr>
              <a:t> </a:t>
            </a:r>
            <a:r>
              <a:rPr dirty="0" sz="1700" spc="-85" b="1">
                <a:latin typeface="Arial"/>
                <a:cs typeface="Arial"/>
              </a:rPr>
              <a:t>διάλυμα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05" b="1">
                <a:latin typeface="Arial"/>
                <a:cs typeface="Arial"/>
              </a:rPr>
              <a:t>Α,</a:t>
            </a:r>
            <a:r>
              <a:rPr dirty="0" sz="1700" spc="25" b="1">
                <a:latin typeface="Arial"/>
                <a:cs typeface="Arial"/>
              </a:rPr>
              <a:t> </a:t>
            </a:r>
            <a:r>
              <a:rPr dirty="0" sz="1700" spc="-85" b="1">
                <a:latin typeface="Arial"/>
                <a:cs typeface="Arial"/>
              </a:rPr>
              <a:t>στο</a:t>
            </a:r>
            <a:r>
              <a:rPr dirty="0" sz="1700" spc="5" b="1">
                <a:latin typeface="Arial"/>
                <a:cs typeface="Arial"/>
              </a:rPr>
              <a:t> </a:t>
            </a:r>
            <a:r>
              <a:rPr dirty="0" sz="1700" spc="-90" b="1">
                <a:latin typeface="Arial"/>
                <a:cs typeface="Arial"/>
              </a:rPr>
              <a:t>διάλυμα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35" b="1">
                <a:latin typeface="Arial"/>
                <a:cs typeface="Arial"/>
              </a:rPr>
              <a:t>Β, </a:t>
            </a:r>
            <a:r>
              <a:rPr dirty="0" sz="1700" spc="-70" b="1">
                <a:latin typeface="Arial"/>
                <a:cs typeface="Arial"/>
              </a:rPr>
              <a:t>και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το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80" b="1">
                <a:latin typeface="Arial"/>
                <a:cs typeface="Arial"/>
              </a:rPr>
              <a:t>διάλυμα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135" b="1">
                <a:latin typeface="Arial"/>
                <a:cs typeface="Arial"/>
              </a:rPr>
              <a:t>που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75" b="1">
                <a:latin typeface="Arial"/>
                <a:cs typeface="Arial"/>
              </a:rPr>
              <a:t>προτείνει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η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γεωπόνος;</a:t>
            </a:r>
            <a:endParaRPr sz="1700">
              <a:latin typeface="Arial"/>
              <a:cs typeface="Arial"/>
            </a:endParaRPr>
          </a:p>
          <a:p>
            <a:pPr marL="12700" marR="158115">
              <a:lnSpc>
                <a:spcPct val="110000"/>
              </a:lnSpc>
              <a:spcBef>
                <a:spcPts val="600"/>
              </a:spcBef>
            </a:pPr>
            <a:r>
              <a:rPr dirty="0" sz="1700">
                <a:latin typeface="Cambria Math"/>
                <a:cs typeface="Cambria Math"/>
              </a:rPr>
              <a:t>③</a:t>
            </a:r>
            <a:r>
              <a:rPr dirty="0" sz="1700" spc="45">
                <a:latin typeface="Cambria Math"/>
                <a:cs typeface="Cambria Math"/>
              </a:rPr>
              <a:t> </a:t>
            </a:r>
            <a:r>
              <a:rPr dirty="0" sz="1700" spc="-65" b="1">
                <a:latin typeface="Arial"/>
                <a:cs typeface="Arial"/>
              </a:rPr>
              <a:t>Ποιές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spc="-60" b="1">
                <a:latin typeface="Arial"/>
                <a:cs typeface="Arial"/>
              </a:rPr>
              <a:t>είναι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50" b="1">
                <a:latin typeface="Arial"/>
                <a:cs typeface="Arial"/>
              </a:rPr>
              <a:t>οι</a:t>
            </a:r>
            <a:r>
              <a:rPr dirty="0" sz="1700" spc="5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αναλογίες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100" b="1">
                <a:latin typeface="Arial"/>
                <a:cs typeface="Arial"/>
              </a:rPr>
              <a:t>ιχνοστοιχείων</a:t>
            </a:r>
            <a:r>
              <a:rPr dirty="0" sz="1700" spc="-25" b="1">
                <a:latin typeface="Arial"/>
                <a:cs typeface="Arial"/>
              </a:rPr>
              <a:t> στο </a:t>
            </a:r>
            <a:r>
              <a:rPr dirty="0" sz="1700" spc="-85" b="1">
                <a:latin typeface="Arial"/>
                <a:cs typeface="Arial"/>
              </a:rPr>
              <a:t>διάλυμα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Α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70" b="1">
                <a:latin typeface="Arial"/>
                <a:cs typeface="Arial"/>
              </a:rPr>
              <a:t>και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35" b="1">
                <a:latin typeface="Arial"/>
                <a:cs typeface="Arial"/>
              </a:rPr>
              <a:t>Β;</a:t>
            </a:r>
            <a:endParaRPr sz="1700">
              <a:latin typeface="Arial"/>
              <a:cs typeface="Arial"/>
            </a:endParaRPr>
          </a:p>
          <a:p>
            <a:pPr marL="12700" marR="655955">
              <a:lnSpc>
                <a:spcPct val="110100"/>
              </a:lnSpc>
              <a:spcBef>
                <a:spcPts val="595"/>
              </a:spcBef>
            </a:pPr>
            <a:r>
              <a:rPr dirty="0" sz="1700">
                <a:latin typeface="Cambria Math"/>
                <a:cs typeface="Cambria Math"/>
              </a:rPr>
              <a:t>④</a:t>
            </a:r>
            <a:r>
              <a:rPr dirty="0" sz="1700" spc="15">
                <a:latin typeface="Cambria Math"/>
                <a:cs typeface="Cambria Math"/>
              </a:rPr>
              <a:t> </a:t>
            </a:r>
            <a:r>
              <a:rPr dirty="0" sz="1700" spc="-105" b="1">
                <a:latin typeface="Arial"/>
                <a:cs typeface="Arial"/>
              </a:rPr>
              <a:t>Διορθώστε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το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90" b="1">
                <a:latin typeface="Arial"/>
                <a:cs typeface="Arial"/>
              </a:rPr>
              <a:t>διάγραμμα</a:t>
            </a:r>
            <a:r>
              <a:rPr dirty="0" sz="1700" spc="-45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με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145" b="1">
                <a:latin typeface="Arial"/>
                <a:cs typeface="Arial"/>
              </a:rPr>
              <a:t>βάση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25" b="1">
                <a:latin typeface="Arial"/>
                <a:cs typeface="Arial"/>
              </a:rPr>
              <a:t>τις </a:t>
            </a:r>
            <a:r>
              <a:rPr dirty="0" sz="1700" spc="-100" b="1">
                <a:latin typeface="Arial"/>
                <a:cs typeface="Arial"/>
              </a:rPr>
              <a:t>αναλογίες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135" b="1">
                <a:latin typeface="Arial"/>
                <a:cs typeface="Arial"/>
              </a:rPr>
              <a:t>που</a:t>
            </a:r>
            <a:r>
              <a:rPr dirty="0" sz="1700" spc="5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βρήκατε</a:t>
            </a:r>
            <a:endParaRPr sz="1700">
              <a:latin typeface="Arial"/>
              <a:cs typeface="Arial"/>
            </a:endParaRPr>
          </a:p>
          <a:p>
            <a:pPr marL="12700" marR="64135">
              <a:lnSpc>
                <a:spcPct val="110000"/>
              </a:lnSpc>
              <a:spcBef>
                <a:spcPts val="600"/>
              </a:spcBef>
            </a:pPr>
            <a:r>
              <a:rPr dirty="0" sz="1700">
                <a:latin typeface="Cambria Math"/>
                <a:cs typeface="Cambria Math"/>
              </a:rPr>
              <a:t>⑤</a:t>
            </a:r>
            <a:r>
              <a:rPr dirty="0" sz="1700" spc="45">
                <a:latin typeface="Cambria Math"/>
                <a:cs typeface="Cambria Math"/>
              </a:rPr>
              <a:t> </a:t>
            </a:r>
            <a:r>
              <a:rPr dirty="0" sz="1700" spc="-175" b="1">
                <a:latin typeface="Arial"/>
                <a:cs typeface="Arial"/>
              </a:rPr>
              <a:t>Ως</a:t>
            </a:r>
            <a:r>
              <a:rPr dirty="0" sz="1700" spc="-10" b="1">
                <a:latin typeface="Arial"/>
                <a:cs typeface="Arial"/>
              </a:rPr>
              <a:t> </a:t>
            </a:r>
            <a:r>
              <a:rPr dirty="0" sz="1700" spc="-95" b="1">
                <a:latin typeface="Arial"/>
                <a:cs typeface="Arial"/>
              </a:rPr>
              <a:t>συνεργάτες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20" b="1">
                <a:latin typeface="Arial"/>
                <a:cs typeface="Arial"/>
              </a:rPr>
              <a:t>της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85" b="1">
                <a:latin typeface="Arial"/>
                <a:cs typeface="Arial"/>
              </a:rPr>
              <a:t>Δήμητρας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30" b="1">
                <a:latin typeface="Arial"/>
                <a:cs typeface="Arial"/>
              </a:rPr>
              <a:t>σας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ζητείτε </a:t>
            </a:r>
            <a:r>
              <a:rPr dirty="0" sz="1700" spc="-125" b="1">
                <a:latin typeface="Arial"/>
                <a:cs typeface="Arial"/>
              </a:rPr>
              <a:t>να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65" b="1">
                <a:latin typeface="Arial"/>
                <a:cs typeface="Arial"/>
              </a:rPr>
              <a:t>προτείνετε</a:t>
            </a:r>
            <a:r>
              <a:rPr dirty="0" sz="1700" spc="-35" b="1">
                <a:latin typeface="Arial"/>
                <a:cs typeface="Arial"/>
              </a:rPr>
              <a:t> </a:t>
            </a:r>
            <a:r>
              <a:rPr dirty="0" sz="1700" spc="-80" b="1">
                <a:latin typeface="Arial"/>
                <a:cs typeface="Arial"/>
              </a:rPr>
              <a:t>ένα</a:t>
            </a:r>
            <a:r>
              <a:rPr dirty="0" sz="1700" spc="-15" b="1">
                <a:latin typeface="Arial"/>
                <a:cs typeface="Arial"/>
              </a:rPr>
              <a:t> </a:t>
            </a:r>
            <a:r>
              <a:rPr dirty="0" sz="1700" spc="-150" b="1">
                <a:latin typeface="Arial"/>
                <a:cs typeface="Arial"/>
              </a:rPr>
              <a:t>από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b="1">
                <a:latin typeface="Arial"/>
                <a:cs typeface="Arial"/>
              </a:rPr>
              <a:t>τα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110" b="1">
                <a:latin typeface="Arial"/>
                <a:cs typeface="Arial"/>
              </a:rPr>
              <a:t>δύο</a:t>
            </a:r>
            <a:r>
              <a:rPr dirty="0" sz="1700" spc="-5" b="1">
                <a:latin typeface="Arial"/>
                <a:cs typeface="Arial"/>
              </a:rPr>
              <a:t> </a:t>
            </a:r>
            <a:r>
              <a:rPr dirty="0" sz="1700" spc="-75" b="1">
                <a:latin typeface="Arial"/>
                <a:cs typeface="Arial"/>
              </a:rPr>
              <a:t>διαλύματα.</a:t>
            </a:r>
            <a:r>
              <a:rPr dirty="0" sz="1700" spc="-25" b="1">
                <a:latin typeface="Arial"/>
                <a:cs typeface="Arial"/>
              </a:rPr>
              <a:t> </a:t>
            </a:r>
            <a:r>
              <a:rPr dirty="0" sz="1700" spc="-60" b="1">
                <a:latin typeface="Arial"/>
                <a:cs typeface="Arial"/>
              </a:rPr>
              <a:t>Ποιο </a:t>
            </a:r>
            <a:r>
              <a:rPr dirty="0" sz="1700" spc="-50" b="1">
                <a:latin typeface="Arial"/>
                <a:cs typeface="Arial"/>
              </a:rPr>
              <a:t>θα</a:t>
            </a:r>
            <a:r>
              <a:rPr dirty="0" sz="1700" spc="-20" b="1">
                <a:latin typeface="Arial"/>
                <a:cs typeface="Arial"/>
              </a:rPr>
              <a:t> </a:t>
            </a:r>
            <a:r>
              <a:rPr dirty="0" sz="1700" spc="-70" b="1">
                <a:latin typeface="Arial"/>
                <a:cs typeface="Arial"/>
              </a:rPr>
              <a:t>προτείνατε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80" b="1">
                <a:latin typeface="Arial"/>
                <a:cs typeface="Arial"/>
              </a:rPr>
              <a:t>εσείς</a:t>
            </a:r>
            <a:r>
              <a:rPr dirty="0" sz="1700" spc="-50" b="1">
                <a:latin typeface="Arial"/>
                <a:cs typeface="Arial"/>
              </a:rPr>
              <a:t> </a:t>
            </a:r>
            <a:r>
              <a:rPr dirty="0" sz="1700" spc="-70" b="1">
                <a:latin typeface="Arial"/>
                <a:cs typeface="Arial"/>
              </a:rPr>
              <a:t>και</a:t>
            </a:r>
            <a:r>
              <a:rPr dirty="0" sz="1700" spc="-30" b="1">
                <a:latin typeface="Arial"/>
                <a:cs typeface="Arial"/>
              </a:rPr>
              <a:t> </a:t>
            </a:r>
            <a:r>
              <a:rPr dirty="0" sz="1700" spc="-10" b="1">
                <a:latin typeface="Arial"/>
                <a:cs typeface="Arial"/>
              </a:rPr>
              <a:t>γιατί;</a:t>
            </a:r>
            <a:endParaRPr sz="1700">
              <a:latin typeface="Arial"/>
              <a:cs typeface="Arial"/>
            </a:endParaRPr>
          </a:p>
        </p:txBody>
      </p:sp>
      <p:pic>
        <p:nvPicPr>
          <p:cNvPr id="3" name="object 3"/>
          <p:cNvPicPr/>
          <p:nvPr/>
        </p:nvPicPr>
        <p:blipFill>
          <a:blip r:embed="rId2" cstate="print"/>
          <a:stretch>
            <a:fillRect/>
          </a:stretch>
        </p:blipFill>
        <p:spPr>
          <a:xfrm>
            <a:off x="6247495" y="3060621"/>
            <a:ext cx="4610384" cy="2731673"/>
          </a:xfrm>
          <a:prstGeom prst="rect">
            <a:avLst/>
          </a:prstGeom>
        </p:spPr>
      </p:pic>
      <p:graphicFrame>
        <p:nvGraphicFramePr>
          <p:cNvPr id="4" name="object 4" descr=""/>
          <p:cNvGraphicFramePr>
            <a:graphicFrameLocks noGrp="1"/>
          </p:cNvGraphicFramePr>
          <p:nvPr/>
        </p:nvGraphicFramePr>
        <p:xfrm>
          <a:off x="6119685" y="669353"/>
          <a:ext cx="4856480" cy="235204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385060"/>
                <a:gridCol w="2385060"/>
              </a:tblGrid>
              <a:tr h="294005">
                <a:tc>
                  <a:txBody>
                    <a:bodyPr/>
                    <a:lstStyle/>
                    <a:p>
                      <a:pPr marL="44450">
                        <a:lnSpc>
                          <a:spcPct val="100000"/>
                        </a:lnSpc>
                        <a:spcBef>
                          <a:spcPts val="335"/>
                        </a:spcBef>
                      </a:pPr>
                      <a:r>
                        <a:rPr dirty="0" sz="1200" spc="-50" b="1">
                          <a:latin typeface="Arial"/>
                          <a:cs typeface="Arial"/>
                        </a:rPr>
                        <a:t>N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4254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8415">
                        <a:lnSpc>
                          <a:spcPct val="100000"/>
                        </a:lnSpc>
                        <a:spcBef>
                          <a:spcPts val="740"/>
                        </a:spcBef>
                      </a:pPr>
                      <a:r>
                        <a:rPr dirty="0" sz="1200" spc="-10" b="1">
                          <a:latin typeface="Arial"/>
                          <a:cs typeface="Arial"/>
                        </a:rPr>
                        <a:t>10,1101%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939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94005">
                <a:tc>
                  <a:txBody>
                    <a:bodyPr/>
                    <a:lstStyle/>
                    <a:p>
                      <a:pPr marL="44450">
                        <a:lnSpc>
                          <a:spcPct val="100000"/>
                        </a:lnSpc>
                        <a:spcBef>
                          <a:spcPts val="335"/>
                        </a:spcBef>
                      </a:pPr>
                      <a:r>
                        <a:rPr dirty="0" sz="1200" spc="-20" b="1">
                          <a:latin typeface="Arial"/>
                          <a:cs typeface="Arial"/>
                        </a:rPr>
                        <a:t>P</a:t>
                      </a:r>
                      <a:r>
                        <a:rPr dirty="0" baseline="6944" sz="1200" spc="-30" b="1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200" spc="-20" b="1">
                          <a:latin typeface="Arial"/>
                          <a:cs typeface="Arial"/>
                        </a:rPr>
                        <a:t>O</a:t>
                      </a:r>
                      <a:r>
                        <a:rPr dirty="0" baseline="6944" sz="1200" spc="-30" b="1">
                          <a:latin typeface="Arial"/>
                          <a:cs typeface="Arial"/>
                        </a:rPr>
                        <a:t>5</a:t>
                      </a:r>
                      <a:endParaRPr baseline="6944" sz="1200">
                        <a:latin typeface="Arial"/>
                        <a:cs typeface="Arial"/>
                      </a:endParaRPr>
                    </a:p>
                  </a:txBody>
                  <a:tcPr marL="0" marR="0" marB="0" marT="4254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8415">
                        <a:lnSpc>
                          <a:spcPct val="100000"/>
                        </a:lnSpc>
                        <a:spcBef>
                          <a:spcPts val="740"/>
                        </a:spcBef>
                      </a:pPr>
                      <a:r>
                        <a:rPr dirty="0" sz="1200" spc="-10" b="1">
                          <a:latin typeface="Arial"/>
                          <a:cs typeface="Arial"/>
                        </a:rPr>
                        <a:t>33,7346%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939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94005">
                <a:tc>
                  <a:txBody>
                    <a:bodyPr/>
                    <a:lstStyle/>
                    <a:p>
                      <a:pPr marL="44450">
                        <a:lnSpc>
                          <a:spcPct val="100000"/>
                        </a:lnSpc>
                        <a:spcBef>
                          <a:spcPts val="335"/>
                        </a:spcBef>
                      </a:pPr>
                      <a:r>
                        <a:rPr dirty="0" sz="1200" spc="-25" b="1">
                          <a:latin typeface="Arial"/>
                          <a:cs typeface="Arial"/>
                        </a:rPr>
                        <a:t>K</a:t>
                      </a:r>
                      <a:r>
                        <a:rPr dirty="0" baseline="6944" sz="1200" spc="-37" b="1">
                          <a:latin typeface="Arial"/>
                          <a:cs typeface="Arial"/>
                        </a:rPr>
                        <a:t>2</a:t>
                      </a:r>
                      <a:r>
                        <a:rPr dirty="0" sz="1200" spc="-25" b="1">
                          <a:latin typeface="Arial"/>
                          <a:cs typeface="Arial"/>
                        </a:rPr>
                        <a:t>O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42545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8415">
                        <a:lnSpc>
                          <a:spcPct val="100000"/>
                        </a:lnSpc>
                        <a:spcBef>
                          <a:spcPts val="740"/>
                        </a:spcBef>
                      </a:pPr>
                      <a:r>
                        <a:rPr dirty="0" sz="1200" spc="-10" b="1">
                          <a:latin typeface="Arial"/>
                          <a:cs typeface="Arial"/>
                        </a:rPr>
                        <a:t>32,7619%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939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94005">
                <a:tc>
                  <a:txBody>
                    <a:bodyPr/>
                    <a:lstStyle/>
                    <a:p>
                      <a:pPr marL="44450">
                        <a:lnSpc>
                          <a:spcPct val="100000"/>
                        </a:lnSpc>
                        <a:spcBef>
                          <a:spcPts val="340"/>
                        </a:spcBef>
                      </a:pPr>
                      <a:r>
                        <a:rPr dirty="0" sz="1200" spc="-25" b="1">
                          <a:latin typeface="Arial"/>
                          <a:cs typeface="Arial"/>
                        </a:rPr>
                        <a:t>Ca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431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8415">
                        <a:lnSpc>
                          <a:spcPct val="100000"/>
                        </a:lnSpc>
                        <a:spcBef>
                          <a:spcPts val="740"/>
                        </a:spcBef>
                      </a:pPr>
                      <a:r>
                        <a:rPr dirty="0" sz="1200" spc="-10" b="1">
                          <a:latin typeface="Arial"/>
                          <a:cs typeface="Arial"/>
                        </a:rPr>
                        <a:t>9,5982%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939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94005">
                <a:tc>
                  <a:txBody>
                    <a:bodyPr/>
                    <a:lstStyle/>
                    <a:p>
                      <a:pPr marL="44450">
                        <a:lnSpc>
                          <a:spcPct val="100000"/>
                        </a:lnSpc>
                        <a:spcBef>
                          <a:spcPts val="340"/>
                        </a:spcBef>
                      </a:pPr>
                      <a:r>
                        <a:rPr dirty="0" sz="1200" spc="-25" b="1">
                          <a:latin typeface="Arial"/>
                          <a:cs typeface="Arial"/>
                        </a:rPr>
                        <a:t>Mg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431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8415">
                        <a:lnSpc>
                          <a:spcPct val="100000"/>
                        </a:lnSpc>
                        <a:spcBef>
                          <a:spcPts val="740"/>
                        </a:spcBef>
                      </a:pPr>
                      <a:r>
                        <a:rPr dirty="0" sz="1200" spc="-10" b="1">
                          <a:latin typeface="Arial"/>
                          <a:cs typeface="Arial"/>
                        </a:rPr>
                        <a:t>7,0387%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939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94005">
                <a:tc>
                  <a:txBody>
                    <a:bodyPr/>
                    <a:lstStyle/>
                    <a:p>
                      <a:pPr marL="44450">
                        <a:lnSpc>
                          <a:spcPct val="100000"/>
                        </a:lnSpc>
                        <a:spcBef>
                          <a:spcPts val="340"/>
                        </a:spcBef>
                      </a:pPr>
                      <a:r>
                        <a:rPr dirty="0" sz="1200" spc="-50" b="1">
                          <a:latin typeface="Arial"/>
                          <a:cs typeface="Arial"/>
                        </a:rPr>
                        <a:t>S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431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8415">
                        <a:lnSpc>
                          <a:spcPct val="100000"/>
                        </a:lnSpc>
                        <a:spcBef>
                          <a:spcPts val="740"/>
                        </a:spcBef>
                      </a:pPr>
                      <a:r>
                        <a:rPr dirty="0" sz="1200" spc="-10" b="1">
                          <a:latin typeface="Arial"/>
                          <a:cs typeface="Arial"/>
                        </a:rPr>
                        <a:t>6,3988%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939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94005">
                <a:tc>
                  <a:txBody>
                    <a:bodyPr/>
                    <a:lstStyle/>
                    <a:p>
                      <a:pPr marL="44450">
                        <a:lnSpc>
                          <a:spcPct val="100000"/>
                        </a:lnSpc>
                        <a:spcBef>
                          <a:spcPts val="340"/>
                        </a:spcBef>
                      </a:pPr>
                      <a:r>
                        <a:rPr dirty="0" sz="1200" spc="-25" b="1">
                          <a:latin typeface="Arial"/>
                          <a:cs typeface="Arial"/>
                        </a:rPr>
                        <a:t>Fe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431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marL="18415">
                        <a:lnSpc>
                          <a:spcPct val="100000"/>
                        </a:lnSpc>
                        <a:spcBef>
                          <a:spcPts val="740"/>
                        </a:spcBef>
                      </a:pPr>
                      <a:r>
                        <a:rPr dirty="0" sz="1200" spc="-10" b="1">
                          <a:latin typeface="Arial"/>
                          <a:cs typeface="Arial"/>
                        </a:rPr>
                        <a:t>0,1920%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939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  <a:tr h="294005">
                <a:tc>
                  <a:txBody>
                    <a:bodyPr/>
                    <a:lstStyle/>
                    <a:p>
                      <a:pPr marL="44450">
                        <a:lnSpc>
                          <a:spcPct val="100000"/>
                        </a:lnSpc>
                        <a:spcBef>
                          <a:spcPts val="340"/>
                        </a:spcBef>
                      </a:pPr>
                      <a:r>
                        <a:rPr dirty="0" sz="1200" spc="-80" b="1">
                          <a:latin typeface="Arial"/>
                          <a:cs typeface="Arial"/>
                        </a:rPr>
                        <a:t>Λοιπά</a:t>
                      </a:r>
                      <a:r>
                        <a:rPr dirty="0" sz="1200" b="1">
                          <a:latin typeface="Arial"/>
                          <a:cs typeface="Arial"/>
                        </a:rPr>
                        <a:t> </a:t>
                      </a:r>
                      <a:r>
                        <a:rPr dirty="0" sz="1200" spc="-10" b="1">
                          <a:latin typeface="Arial"/>
                          <a:cs typeface="Arial"/>
                        </a:rPr>
                        <a:t>ιχνοστοιχεία</a:t>
                      </a:r>
                      <a:endParaRPr sz="1200">
                        <a:latin typeface="Arial"/>
                        <a:cs typeface="Arial"/>
                      </a:endParaRPr>
                    </a:p>
                  </a:txBody>
                  <a:tcPr marL="0" marR="0" marB="0" marT="4318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1500">
                        <a:latin typeface="Times New Roman"/>
                        <a:cs typeface="Times New Roman"/>
                      </a:endParaRPr>
                    </a:p>
                  </a:txBody>
                  <a:tcPr marL="0" marR="0" marB="0" marT="0">
                    <a:lnL w="9525">
                      <a:solidFill>
                        <a:srgbClr val="000000"/>
                      </a:solidFill>
                      <a:prstDash val="solid"/>
                    </a:lnL>
                    <a:lnR w="9525">
                      <a:solidFill>
                        <a:srgbClr val="000000"/>
                      </a:solidFill>
                      <a:prstDash val="solid"/>
                    </a:lnR>
                    <a:lnT w="9525">
                      <a:solidFill>
                        <a:srgbClr val="000000"/>
                      </a:solidFill>
                      <a:prstDash val="solid"/>
                    </a:lnT>
                    <a:lnB w="9525">
                      <a:solidFill>
                        <a:srgbClr val="000000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5" name="object 5" descr=""/>
          <p:cNvSpPr/>
          <p:nvPr/>
        </p:nvSpPr>
        <p:spPr>
          <a:xfrm>
            <a:off x="8555101" y="2934350"/>
            <a:ext cx="1069340" cy="0"/>
          </a:xfrm>
          <a:custGeom>
            <a:avLst/>
            <a:gdLst/>
            <a:ahLst/>
            <a:cxnLst/>
            <a:rect l="l" t="t" r="r" b="b"/>
            <a:pathLst>
              <a:path w="1069340" h="0">
                <a:moveTo>
                  <a:pt x="0" y="0"/>
                </a:moveTo>
                <a:lnTo>
                  <a:pt x="1068864" y="0"/>
                </a:lnTo>
              </a:path>
            </a:pathLst>
          </a:custGeom>
          <a:ln w="6993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6" name="object 6" descr=""/>
          <p:cNvSpPr txBox="1">
            <a:spLocks noGrp="1"/>
          </p:cNvSpPr>
          <p:nvPr>
            <p:ph type="ftr" idx="5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12700">
              <a:lnSpc>
                <a:spcPts val="994"/>
              </a:lnSpc>
            </a:pPr>
            <a:r>
              <a:rPr dirty="0"/>
              <a:t>Εθνικό</a:t>
            </a:r>
            <a:r>
              <a:rPr dirty="0" spc="355"/>
              <a:t> </a:t>
            </a:r>
            <a:r>
              <a:rPr dirty="0"/>
              <a:t>και</a:t>
            </a:r>
            <a:r>
              <a:rPr dirty="0" spc="395"/>
              <a:t> </a:t>
            </a:r>
            <a:r>
              <a:rPr dirty="0"/>
              <a:t>Καποδιστριακό</a:t>
            </a:r>
            <a:r>
              <a:rPr dirty="0" spc="360"/>
              <a:t> </a:t>
            </a:r>
            <a:r>
              <a:rPr dirty="0" spc="45"/>
              <a:t>Πανεπιστήμιο</a:t>
            </a:r>
            <a:r>
              <a:rPr dirty="0" spc="340"/>
              <a:t> </a:t>
            </a:r>
            <a:r>
              <a:rPr dirty="0" spc="-80"/>
              <a:t>Α</a:t>
            </a:r>
            <a:r>
              <a:rPr dirty="0" spc="-85"/>
              <a:t> </a:t>
            </a:r>
            <a:r>
              <a:rPr dirty="0" spc="-20"/>
              <a:t>θηνών</a:t>
            </a:r>
          </a:p>
        </p:txBody>
      </p:sp>
      <p:sp>
        <p:nvSpPr>
          <p:cNvPr id="7" name="object 7" descr=""/>
          <p:cNvSpPr txBox="1">
            <a:spLocks noGrp="1"/>
          </p:cNvSpPr>
          <p:nvPr>
            <p:ph type="sldNum" idx="7" sz="quarter"/>
          </p:nvPr>
        </p:nvSpPr>
        <p:spPr>
          <a:prstGeom prst="rect"/>
        </p:spPr>
        <p:txBody>
          <a:bodyPr wrap="square" lIns="0" tIns="0" rIns="0" bIns="0" rtlCol="0" vert="horz">
            <a:spAutoFit/>
          </a:bodyPr>
          <a:lstStyle/>
          <a:p>
            <a:pPr marL="38100">
              <a:lnSpc>
                <a:spcPts val="994"/>
              </a:lnSpc>
            </a:pPr>
            <a:fld id="{81D60167-4931-47E6-BA6A-407CBD079E47}" type="slidenum">
              <a:rPr dirty="0" spc="-50"/>
              <a:t>2</a:t>
            </a:fld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Georgios Sazaklis</dc:creator>
  <dc:title>Επισιτιστική Ασφάλεια &amp; Υδροπονία</dc:title>
  <dcterms:created xsi:type="dcterms:W3CDTF">2024-01-06T09:50:54Z</dcterms:created>
  <dcterms:modified xsi:type="dcterms:W3CDTF">2024-01-06T09:50:54Z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2024-01-04T00:00:00Z</vt:filetime>
  </property>
  <property fmtid="{D5CDD505-2E9C-101B-9397-08002B2CF9AE}" pid="3" name="Creator">
    <vt:lpwstr>Microsoft® PowerPoint® for Microsoft 365</vt:lpwstr>
  </property>
  <property fmtid="{D5CDD505-2E9C-101B-9397-08002B2CF9AE}" pid="4" name="LastSaved">
    <vt:filetime>2024-01-06T00:00:00Z</vt:filetime>
  </property>
  <property fmtid="{D5CDD505-2E9C-101B-9397-08002B2CF9AE}" pid="5" name="Producer">
    <vt:lpwstr>Microsoft® PowerPoint® for Microsoft 365</vt:lpwstr>
  </property>
</Properties>
</file>