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82" r:id="rId6"/>
    <p:sldId id="317" r:id="rId7"/>
    <p:sldId id="316" r:id="rId8"/>
    <p:sldId id="313" r:id="rId9"/>
    <p:sldId id="294" r:id="rId10"/>
    <p:sldId id="296" r:id="rId11"/>
    <p:sldId id="314" r:id="rId12"/>
    <p:sldId id="298" r:id="rId13"/>
    <p:sldId id="310" r:id="rId14"/>
    <p:sldId id="301" r:id="rId15"/>
    <p:sldId id="315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5696" autoAdjust="0"/>
  </p:normalViewPr>
  <p:slideViewPr>
    <p:cSldViewPr>
      <p:cViewPr varScale="1">
        <p:scale>
          <a:sx n="65" d="100"/>
          <a:sy n="65" d="100"/>
        </p:scale>
        <p:origin x="706" y="5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Πλαίσι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004A8D02-4E65-4CCD-8312-4AB164C6C77D}" type="datetimeFigureOut">
              <a:rPr lang="el-GR"/>
              <a:pPr/>
              <a:t>26/3/2021</a:t>
            </a:fld>
            <a:endParaRPr lang="el-GR"/>
          </a:p>
        </p:txBody>
      </p:sp>
      <p:sp>
        <p:nvSpPr>
          <p:cNvPr id="4" name="Πλαίσι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5" name="Πλαίσι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7C119DBA-4540-49B3-8FA9-6259387ECF9E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Πλαίσι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67A755D9-D361-47B8-9652-3B4EA9776CE5}" type="datetimeFigureOut">
              <a:rPr lang="el-GR"/>
              <a:pPr/>
              <a:t>26/3/2021</a:t>
            </a:fld>
            <a:endParaRPr lang="el-GR"/>
          </a:p>
        </p:txBody>
      </p:sp>
      <p:sp>
        <p:nvSpPr>
          <p:cNvPr id="4" name="Πλαίσι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Πλαίσι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Πλαίσι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7" name="Πλαίσι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E3B36274-F2B9-4C45-BBB4-0EDF4CD651A7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Πλαίσι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Πλαίσι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l-GR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945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 latinLnBrk="0">
              <a:defRPr lang="el-GR" sz="7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el-GR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Πλαίσι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3829175-527E-46A3-863C-1BB1F163B849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5" name="Πλαίσι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l-GR"/>
          </a:p>
        </p:txBody>
      </p:sp>
      <p:sp>
        <p:nvSpPr>
          <p:cNvPr id="6" name="Πλαίσι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5137D0E-4A4F-4307-8994-C1891D747D5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latinLnBrk="0">
              <a:defRPr lang="el-GR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latinLnBrk="0">
              <a:defRPr lang="el-GR" baseline="0"/>
            </a:lvl6pPr>
            <a:lvl7pPr latinLnBrk="0">
              <a:defRPr lang="el-GR" baseline="0"/>
            </a:lvl7pPr>
            <a:lvl8pPr latinLnBrk="0">
              <a:defRPr lang="el-GR" baseline="0"/>
            </a:lvl8pPr>
            <a:lvl9pPr latinLnBrk="0">
              <a:defRPr lang="el-GR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Πλαίσι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3829175-527E-46A3-863C-1BB1F163B849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5" name="Πλαίσι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l-GR"/>
          </a:p>
        </p:txBody>
      </p:sp>
      <p:sp>
        <p:nvSpPr>
          <p:cNvPr id="6" name="Πλαίσι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5137D0E-4A4F-4307-8994-C1891D747D5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latinLnBrk="0">
              <a:defRPr lang="el-GR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latinLnBrk="0">
              <a:defRPr lang="el-GR"/>
            </a:lvl6pPr>
            <a:lvl7pPr latinLnBrk="0">
              <a:defRPr lang="el-GR"/>
            </a:lvl7pPr>
            <a:lvl8pPr latinLnBrk="0">
              <a:defRPr lang="el-GR"/>
            </a:lvl8pPr>
            <a:lvl9pPr latinLnBrk="0">
              <a:defRPr lang="el-GR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Πλαίσι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3829175-527E-46A3-863C-1BB1F163B849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5" name="Πλαίσι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l-GR"/>
          </a:p>
        </p:txBody>
      </p:sp>
      <p:sp>
        <p:nvSpPr>
          <p:cNvPr id="6" name="Πλαίσι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5137D0E-4A4F-4307-8994-C1891D747D5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latinLnBrk="0">
              <a:defRPr lang="el-GR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latinLnBrk="0">
              <a:defRPr lang="el-GR" baseline="0"/>
            </a:lvl6pPr>
            <a:lvl7pPr latinLnBrk="0">
              <a:defRPr lang="el-GR" baseline="0"/>
            </a:lvl7pPr>
            <a:lvl8pPr latinLnBrk="0">
              <a:defRPr lang="el-GR" baseline="0"/>
            </a:lvl8pPr>
            <a:lvl9pPr latinLnBrk="0">
              <a:defRPr lang="el-GR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Πλαίσι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3829175-527E-46A3-863C-1BB1F163B849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5" name="Πλαίσι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l-GR"/>
          </a:p>
        </p:txBody>
      </p:sp>
      <p:sp>
        <p:nvSpPr>
          <p:cNvPr id="6" name="Πλαίσι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5137D0E-4A4F-4307-8994-C1891D747D5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 latinLnBrk="0">
              <a:defRPr lang="el-GR" sz="6600" b="0" i="0" cap="none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Πλαίσι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l-GR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el-G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Πλαίσι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3829175-527E-46A3-863C-1BB1F163B849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5" name="Πλαίσι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l-GR"/>
          </a:p>
        </p:txBody>
      </p:sp>
      <p:sp>
        <p:nvSpPr>
          <p:cNvPr id="6" name="Πλαίσι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5137D0E-4A4F-4307-8994-C1891D747D5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 latinLnBrk="0">
              <a:defRPr lang="el-GR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latinLnBrk="0">
              <a:defRPr lang="el-GR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latinLnBrk="0">
              <a:defRPr lang="el-GR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latinLnBrk="0">
              <a:defRPr lang="el-GR"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latinLnBrk="0">
              <a:defRPr lang="el-GR"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latinLnBrk="0">
              <a:defRPr lang="el-GR" sz="1400"/>
            </a:lvl6pPr>
            <a:lvl7pPr latinLnBrk="0">
              <a:defRPr lang="el-GR" sz="1400"/>
            </a:lvl7pPr>
            <a:lvl8pPr latinLnBrk="0">
              <a:defRPr lang="el-GR" sz="1400"/>
            </a:lvl8pPr>
            <a:lvl9pPr latinLnBrk="0">
              <a:defRPr lang="el-GR" sz="14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 latinLnBrk="0">
              <a:defRPr lang="el-GR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latinLnBrk="0">
              <a:defRPr lang="el-GR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latinLnBrk="0">
              <a:defRPr lang="el-GR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latinLnBrk="0">
              <a:defRPr lang="el-GR"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latinLnBrk="0">
              <a:defRPr lang="el-GR"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latinLnBrk="0">
              <a:defRPr lang="el-GR" sz="1400"/>
            </a:lvl6pPr>
            <a:lvl7pPr latinLnBrk="0">
              <a:defRPr lang="el-GR" sz="1400"/>
            </a:lvl7pPr>
            <a:lvl8pPr latinLnBrk="0">
              <a:defRPr lang="el-GR" sz="1400"/>
            </a:lvl8pPr>
            <a:lvl9pPr latinLnBrk="0">
              <a:defRPr lang="el-GR"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Πλαίσι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3829175-527E-46A3-863C-1BB1F163B849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6" name="Πλαίσι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l-GR"/>
          </a:p>
        </p:txBody>
      </p:sp>
      <p:sp>
        <p:nvSpPr>
          <p:cNvPr id="7" name="Πλαίσι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5137D0E-4A4F-4307-8994-C1891D747D5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 latinLnBrk="0">
              <a:defRPr lang="el-GR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Πλαίσι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el-GR" sz="2400" b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el-GR" sz="2000" b="1"/>
            </a:lvl2pPr>
            <a:lvl3pPr marL="914400" indent="0" latinLnBrk="0">
              <a:buNone/>
              <a:defRPr lang="el-GR" sz="1800" b="1"/>
            </a:lvl3pPr>
            <a:lvl4pPr marL="1371600" indent="0" latinLnBrk="0">
              <a:buNone/>
              <a:defRPr lang="el-GR" sz="1600" b="1"/>
            </a:lvl4pPr>
            <a:lvl5pPr marL="1828800" indent="0" latinLnBrk="0">
              <a:buNone/>
              <a:defRPr lang="el-GR" sz="1600" b="1"/>
            </a:lvl5pPr>
            <a:lvl6pPr marL="2286000" indent="0" latinLnBrk="0">
              <a:buNone/>
              <a:defRPr lang="el-GR" sz="1600" b="1"/>
            </a:lvl6pPr>
            <a:lvl7pPr marL="2743200" indent="0" latinLnBrk="0">
              <a:buNone/>
              <a:defRPr lang="el-GR" sz="1600" b="1"/>
            </a:lvl7pPr>
            <a:lvl8pPr marL="3200400" indent="0" latinLnBrk="0">
              <a:buNone/>
              <a:defRPr lang="el-GR" sz="1600" b="1"/>
            </a:lvl8pPr>
            <a:lvl9pPr marL="3657600" indent="0" latinLnBrk="0">
              <a:buNone/>
              <a:defRPr lang="el-GR"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 latinLnBrk="0">
              <a:defRPr lang="el-GR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latinLnBrk="0">
              <a:defRPr lang="el-GR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latinLnBrk="0">
              <a:defRPr lang="el-GR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latinLnBrk="0">
              <a:defRPr lang="el-GR"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latinLnBrk="0">
              <a:defRPr lang="el-GR"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latinLnBrk="0">
              <a:defRPr lang="el-GR" sz="1400" baseline="0"/>
            </a:lvl6pPr>
            <a:lvl7pPr latinLnBrk="0">
              <a:defRPr lang="el-GR" sz="1400" baseline="0"/>
            </a:lvl7pPr>
            <a:lvl8pPr latinLnBrk="0">
              <a:defRPr lang="el-GR" sz="1400" baseline="0"/>
            </a:lvl8pPr>
            <a:lvl9pPr latinLnBrk="0">
              <a:defRPr lang="el-GR" sz="14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Πλαίσι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el-GR" sz="2400" b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el-GR" sz="2000" b="1"/>
            </a:lvl2pPr>
            <a:lvl3pPr marL="914400" indent="0" latinLnBrk="0">
              <a:buNone/>
              <a:defRPr lang="el-GR" sz="1800" b="1"/>
            </a:lvl3pPr>
            <a:lvl4pPr marL="1371600" indent="0" latinLnBrk="0">
              <a:buNone/>
              <a:defRPr lang="el-GR" sz="1600" b="1"/>
            </a:lvl4pPr>
            <a:lvl5pPr marL="1828800" indent="0" latinLnBrk="0">
              <a:buNone/>
              <a:defRPr lang="el-GR" sz="1600" b="1"/>
            </a:lvl5pPr>
            <a:lvl6pPr marL="2286000" indent="0" latinLnBrk="0">
              <a:buNone/>
              <a:defRPr lang="el-GR" sz="1600" b="1"/>
            </a:lvl6pPr>
            <a:lvl7pPr marL="2743200" indent="0" latinLnBrk="0">
              <a:buNone/>
              <a:defRPr lang="el-GR" sz="1600" b="1"/>
            </a:lvl7pPr>
            <a:lvl8pPr marL="3200400" indent="0" latinLnBrk="0">
              <a:buNone/>
              <a:defRPr lang="el-GR" sz="1600" b="1"/>
            </a:lvl8pPr>
            <a:lvl9pPr marL="3657600" indent="0" latinLnBrk="0">
              <a:buNone/>
              <a:defRPr lang="el-GR"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 latinLnBrk="0">
              <a:defRPr lang="el-GR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latinLnBrk="0">
              <a:defRPr lang="el-GR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latinLnBrk="0">
              <a:defRPr lang="el-GR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latinLnBrk="0">
              <a:defRPr lang="el-GR"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latinLnBrk="0">
              <a:defRPr lang="el-GR"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latinLnBrk="0">
              <a:defRPr lang="el-GR" sz="1400"/>
            </a:lvl6pPr>
            <a:lvl7pPr latinLnBrk="0">
              <a:defRPr lang="el-GR" sz="1400"/>
            </a:lvl7pPr>
            <a:lvl8pPr latinLnBrk="0">
              <a:defRPr lang="el-GR" sz="1400"/>
            </a:lvl8pPr>
            <a:lvl9pPr latinLnBrk="0">
              <a:defRPr lang="el-GR"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Πλαίσι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3829175-527E-46A3-863C-1BB1F163B849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8" name="Πλαίσι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l-GR"/>
          </a:p>
        </p:txBody>
      </p:sp>
      <p:sp>
        <p:nvSpPr>
          <p:cNvPr id="9" name="Πλαίσι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5137D0E-4A4F-4307-8994-C1891D747D5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Πλαίσι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3829175-527E-46A3-863C-1BB1F163B849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4" name="Πλαίσι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l-GR"/>
          </a:p>
        </p:txBody>
      </p:sp>
      <p:sp>
        <p:nvSpPr>
          <p:cNvPr id="5" name="Πλαίσι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5137D0E-4A4F-4307-8994-C1891D747D5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3829175-527E-46A3-863C-1BB1F163B849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3" name="Πλαίσι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l-GR"/>
          </a:p>
        </p:txBody>
      </p:sp>
      <p:sp>
        <p:nvSpPr>
          <p:cNvPr id="4" name="Πλαίσι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5137D0E-4A4F-4307-8994-C1891D747D5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 latinLnBrk="0">
              <a:defRPr lang="el-GR" sz="3200" b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 latinLnBrk="0">
              <a:defRPr lang="el-GR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latinLnBrk="0">
              <a:defRPr lang="el-GR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latinLnBrk="0">
              <a:defRPr lang="el-GR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latinLnBrk="0">
              <a:defRPr lang="el-GR"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latinLnBrk="0">
              <a:defRPr lang="el-GR"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latinLnBrk="0">
              <a:defRPr lang="el-GR" sz="1400"/>
            </a:lvl6pPr>
            <a:lvl7pPr latinLnBrk="0">
              <a:defRPr lang="el-GR" sz="1400"/>
            </a:lvl7pPr>
            <a:lvl8pPr latinLnBrk="0">
              <a:defRPr lang="el-GR" sz="1400"/>
            </a:lvl8pPr>
            <a:lvl9pPr latinLnBrk="0">
              <a:defRPr lang="el-GR"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Πλαίσι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600"/>
              </a:spcBef>
              <a:buNone/>
              <a:defRPr lang="el-GR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el-GR" sz="1200"/>
            </a:lvl2pPr>
            <a:lvl3pPr marL="914400" indent="0" latinLnBrk="0">
              <a:buNone/>
              <a:defRPr lang="el-GR" sz="1000"/>
            </a:lvl3pPr>
            <a:lvl4pPr marL="1371600" indent="0" latinLnBrk="0">
              <a:buNone/>
              <a:defRPr lang="el-GR" sz="900"/>
            </a:lvl4pPr>
            <a:lvl5pPr marL="1828800" indent="0" latinLnBrk="0">
              <a:buNone/>
              <a:defRPr lang="el-GR" sz="900"/>
            </a:lvl5pPr>
            <a:lvl6pPr marL="2286000" indent="0" latinLnBrk="0">
              <a:buNone/>
              <a:defRPr lang="el-GR" sz="900"/>
            </a:lvl6pPr>
            <a:lvl7pPr marL="2743200" indent="0" latinLnBrk="0">
              <a:buNone/>
              <a:defRPr lang="el-GR" sz="900"/>
            </a:lvl7pPr>
            <a:lvl8pPr marL="3200400" indent="0" latinLnBrk="0">
              <a:buNone/>
              <a:defRPr lang="el-GR" sz="900"/>
            </a:lvl8pPr>
            <a:lvl9pPr marL="3657600" indent="0" latinLnBrk="0">
              <a:buNone/>
              <a:defRPr lang="el-GR"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Πλαίσιο κράτησης θέσης ημερομηνίας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3829175-527E-46A3-863C-1BB1F163B849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9" name="Πλαίσιο κράτησης θέσης υποσέλιδου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l-GR"/>
          </a:p>
        </p:txBody>
      </p:sp>
      <p:sp>
        <p:nvSpPr>
          <p:cNvPr id="10" name="Πλαίσιο κράτησης θέσης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5137D0E-4A4F-4307-8994-C1891D747D5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 latinLnBrk="0">
              <a:defRPr lang="el-GR" sz="3200" b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Πλαίσι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lang="el-GR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Πλαίσι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600"/>
              </a:spcBef>
              <a:buNone/>
              <a:defRPr lang="el-GR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el-GR" sz="1200"/>
            </a:lvl2pPr>
            <a:lvl3pPr marL="914400" indent="0" latinLnBrk="0">
              <a:buNone/>
              <a:defRPr lang="el-GR" sz="1000"/>
            </a:lvl3pPr>
            <a:lvl4pPr marL="1371600" indent="0" latinLnBrk="0">
              <a:buNone/>
              <a:defRPr lang="el-GR" sz="900"/>
            </a:lvl4pPr>
            <a:lvl5pPr marL="1828800" indent="0" latinLnBrk="0">
              <a:buNone/>
              <a:defRPr lang="el-GR" sz="900"/>
            </a:lvl5pPr>
            <a:lvl6pPr marL="2286000" indent="0" latinLnBrk="0">
              <a:buNone/>
              <a:defRPr lang="el-GR" sz="900"/>
            </a:lvl6pPr>
            <a:lvl7pPr marL="2743200" indent="0" latinLnBrk="0">
              <a:buNone/>
              <a:defRPr lang="el-GR" sz="900"/>
            </a:lvl7pPr>
            <a:lvl8pPr marL="3200400" indent="0" latinLnBrk="0">
              <a:buNone/>
              <a:defRPr lang="el-GR" sz="900"/>
            </a:lvl8pPr>
            <a:lvl9pPr marL="3657600" indent="0" latinLnBrk="0">
              <a:buNone/>
              <a:defRPr lang="el-GR"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  <a:p>
            <a:pPr lvl="5"/>
            <a:r>
              <a:rPr lang="el-GR"/>
              <a:t>Έκτο επίπεδο</a:t>
            </a:r>
          </a:p>
          <a:p>
            <a:pPr lvl="6"/>
            <a:r>
              <a:rPr lang="el-GR"/>
              <a:t>Έβδομο επίπεδο</a:t>
            </a:r>
          </a:p>
          <a:p>
            <a:pPr lvl="7"/>
            <a:r>
              <a:rPr lang="el-GR"/>
              <a:t>Όγδοο επίπεδο</a:t>
            </a:r>
          </a:p>
          <a:p>
            <a:pPr lvl="8"/>
            <a:r>
              <a:rPr lang="el-GR"/>
              <a:t>Ένατο επίπεδο</a:t>
            </a:r>
          </a:p>
        </p:txBody>
      </p:sp>
      <p:sp>
        <p:nvSpPr>
          <p:cNvPr id="4" name="Πλαίσι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l-GR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3829175-527E-46A3-863C-1BB1F163B849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5" name="Πλαίσι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l-GR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l-GR"/>
          </a:p>
        </p:txBody>
      </p:sp>
      <p:sp>
        <p:nvSpPr>
          <p:cNvPr id="6" name="Πλαίσι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l-GR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5137D0E-4A4F-4307-8994-C1891D747D5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l-GR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lang="el-GR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lang="el-GR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lang="el-GR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lang="el-GR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lang="el-GR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lang="el-GR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lang="el-GR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lang="el-GR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lang="el-GR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1764" y="908720"/>
            <a:ext cx="11377264" cy="3024336"/>
          </a:xfrm>
        </p:spPr>
        <p:txBody>
          <a:bodyPr/>
          <a:lstStyle/>
          <a:p>
            <a:pPr algn="ctr"/>
            <a:r>
              <a:rPr lang="el-GR" sz="6000" dirty="0" smtClean="0"/>
              <a:t>Διοργάνωση σχολικού πρωταθλήματος ποδοσφαίρου από μαθητές ΕΠΑΛ</a:t>
            </a:r>
            <a:endParaRPr lang="el-GR" sz="6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97868" y="5157192"/>
            <a:ext cx="8554145" cy="1224136"/>
          </a:xfrm>
        </p:spPr>
        <p:txBody>
          <a:bodyPr/>
          <a:lstStyle/>
          <a:p>
            <a:r>
              <a:rPr lang="el-GR" b="1" dirty="0" smtClean="0">
                <a:solidFill>
                  <a:schemeClr val="tx1">
                    <a:lumMod val="50000"/>
                  </a:schemeClr>
                </a:solidFill>
              </a:rPr>
              <a:t>Ουρανία </a:t>
            </a:r>
            <a:r>
              <a:rPr lang="el-GR" b="1" dirty="0" err="1" smtClean="0">
                <a:solidFill>
                  <a:schemeClr val="tx1">
                    <a:lumMod val="50000"/>
                  </a:schemeClr>
                </a:solidFill>
              </a:rPr>
              <a:t>Καμάμη</a:t>
            </a:r>
            <a:r>
              <a:rPr lang="el-GR" b="1" dirty="0" smtClean="0">
                <a:solidFill>
                  <a:schemeClr val="tx1">
                    <a:lumMod val="50000"/>
                  </a:schemeClr>
                </a:solidFill>
              </a:rPr>
              <a:t>         Μαθηματικός 1</a:t>
            </a:r>
            <a:r>
              <a:rPr lang="el-GR" b="1" baseline="30000" dirty="0" smtClean="0">
                <a:solidFill>
                  <a:schemeClr val="tx1">
                    <a:lumMod val="50000"/>
                  </a:schemeClr>
                </a:solidFill>
              </a:rPr>
              <a:t>ο</a:t>
            </a:r>
            <a:r>
              <a:rPr lang="el-GR" b="1" dirty="0" smtClean="0">
                <a:solidFill>
                  <a:schemeClr val="tx1">
                    <a:lumMod val="50000"/>
                  </a:schemeClr>
                </a:solidFill>
              </a:rPr>
              <a:t> ΕΠΑΛ Ζωγράφου</a:t>
            </a:r>
          </a:p>
          <a:p>
            <a:r>
              <a:rPr lang="el-GR" b="1" dirty="0" smtClean="0">
                <a:solidFill>
                  <a:schemeClr val="tx1">
                    <a:lumMod val="50000"/>
                  </a:schemeClr>
                </a:solidFill>
              </a:rPr>
              <a:t>Ηλίας </a:t>
            </a:r>
            <a:r>
              <a:rPr lang="el-GR" b="1" dirty="0" err="1" smtClean="0">
                <a:solidFill>
                  <a:schemeClr val="tx1">
                    <a:lumMod val="50000"/>
                  </a:schemeClr>
                </a:solidFill>
              </a:rPr>
              <a:t>Πρασιώτης</a:t>
            </a:r>
            <a:r>
              <a:rPr lang="el-GR" b="1" dirty="0" smtClean="0">
                <a:solidFill>
                  <a:schemeClr val="tx1">
                    <a:lumMod val="50000"/>
                  </a:schemeClr>
                </a:solidFill>
              </a:rPr>
              <a:t>         Μαθηματικός ΕΠΑΛ Γλυφάδας</a:t>
            </a:r>
            <a:endParaRPr lang="el-GR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591344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chemeClr val="tx2"/>
                </a:solidFill>
              </a:rPr>
              <a:t>αποσπάσματα…..</a:t>
            </a:r>
            <a:endParaRPr lang="el-GR" b="1" dirty="0">
              <a:solidFill>
                <a:schemeClr val="tx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21804" y="1268760"/>
            <a:ext cx="5545762" cy="4751040"/>
          </a:xfrm>
        </p:spPr>
        <p:txBody>
          <a:bodyPr>
            <a:normAutofit fontScale="62500" lnSpcReduction="20000"/>
          </a:bodyPr>
          <a:lstStyle/>
          <a:p>
            <a:pPr hangingPunct="0"/>
            <a:r>
              <a:rPr lang="el-GR" sz="3800" b="1" dirty="0" smtClean="0"/>
              <a:t>Άγγελος</a:t>
            </a:r>
            <a:r>
              <a:rPr lang="el-GR" sz="3800" dirty="0" smtClean="0"/>
              <a:t>: Γιατί δεν το αναλαμβάνει ο δήμος Ζωγράφου να το κάνει μόνος του;</a:t>
            </a:r>
          </a:p>
          <a:p>
            <a:pPr hangingPunct="0">
              <a:buNone/>
            </a:pPr>
            <a:r>
              <a:rPr lang="el-GR" sz="3800" dirty="0" smtClean="0"/>
              <a:t>…………………………….</a:t>
            </a:r>
          </a:p>
          <a:p>
            <a:r>
              <a:rPr lang="el-GR" sz="3800" b="1" dirty="0" smtClean="0"/>
              <a:t>Βασίλης</a:t>
            </a:r>
            <a:r>
              <a:rPr lang="el-GR" sz="3800" dirty="0" smtClean="0"/>
              <a:t>: Όπως τα βάλω θα γίνει; </a:t>
            </a:r>
          </a:p>
          <a:p>
            <a:r>
              <a:rPr lang="el-GR" sz="3800" b="1" dirty="0" smtClean="0"/>
              <a:t>Άγγελος</a:t>
            </a:r>
            <a:r>
              <a:rPr lang="el-GR" sz="3800" dirty="0" smtClean="0"/>
              <a:t>: Ναι ρε!</a:t>
            </a:r>
          </a:p>
          <a:p>
            <a:r>
              <a:rPr lang="el-GR" sz="3800" b="1" dirty="0" smtClean="0"/>
              <a:t>Βασίλης:</a:t>
            </a:r>
            <a:r>
              <a:rPr lang="el-GR" sz="3800" dirty="0" smtClean="0"/>
              <a:t> Ε, τότε να βάλουμε το ΕΠΑΛ να παίξει με το 4</a:t>
            </a:r>
            <a:r>
              <a:rPr lang="el-GR" sz="3800" baseline="30000" dirty="0" smtClean="0"/>
              <a:t>ο</a:t>
            </a:r>
            <a:r>
              <a:rPr lang="el-GR" sz="3800" dirty="0" smtClean="0"/>
              <a:t> που είναι άχρηστοι.</a:t>
            </a:r>
          </a:p>
          <a:p>
            <a:endParaRPr lang="el-GR" dirty="0" smtClean="0"/>
          </a:p>
          <a:p>
            <a:pPr>
              <a:buNone/>
            </a:pPr>
            <a:r>
              <a:rPr lang="el-GR" sz="2900" b="1" u="sng" dirty="0" smtClean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</a:rPr>
              <a:t>σχόλιο</a:t>
            </a:r>
            <a:r>
              <a:rPr lang="el-GR" sz="2900" i="1" dirty="0" smtClean="0"/>
              <a:t>:</a:t>
            </a:r>
            <a:r>
              <a:rPr lang="el-GR" sz="2600" i="1" dirty="0" smtClean="0"/>
              <a:t> </a:t>
            </a:r>
            <a:r>
              <a:rPr lang="el-GR" sz="2900" dirty="0" smtClean="0"/>
              <a:t>Οι περισσότερες ομάδες που επέλεξαν την </a:t>
            </a:r>
            <a:r>
              <a:rPr lang="el-GR" sz="2900" dirty="0" err="1" smtClean="0"/>
              <a:t>β΄</a:t>
            </a:r>
            <a:r>
              <a:rPr lang="el-GR" sz="2900" dirty="0" smtClean="0"/>
              <a:t> στρατηγική ξεκίνησαν με τον συνδυασμό     ΕΠΑΛ- 4</a:t>
            </a:r>
            <a:r>
              <a:rPr lang="el-GR" sz="2900" baseline="30000" dirty="0" smtClean="0"/>
              <a:t>ο</a:t>
            </a:r>
            <a:r>
              <a:rPr lang="el-GR" sz="2900" dirty="0" smtClean="0"/>
              <a:t> ΓΕΛ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475412" y="1628800"/>
            <a:ext cx="4947592" cy="2514580"/>
          </a:xfrm>
        </p:spPr>
        <p:txBody>
          <a:bodyPr>
            <a:normAutofit fontScale="62500" lnSpcReduction="20000"/>
          </a:bodyPr>
          <a:lstStyle/>
          <a:p>
            <a:pPr hangingPunct="0"/>
            <a:r>
              <a:rPr lang="el-GR" sz="3800" b="1" dirty="0" smtClean="0"/>
              <a:t>Δημήτρης</a:t>
            </a:r>
            <a:r>
              <a:rPr lang="el-GR" sz="3800" dirty="0" smtClean="0"/>
              <a:t>: 1</a:t>
            </a:r>
            <a:r>
              <a:rPr lang="el-GR" sz="3800" baseline="30000" dirty="0" smtClean="0"/>
              <a:t>ο</a:t>
            </a:r>
            <a:r>
              <a:rPr lang="el-GR" sz="3800" dirty="0" smtClean="0"/>
              <a:t> ΕΠΑΛ με 6</a:t>
            </a:r>
            <a:r>
              <a:rPr lang="el-GR" sz="3800" baseline="30000" dirty="0" smtClean="0"/>
              <a:t>ο</a:t>
            </a:r>
            <a:r>
              <a:rPr lang="el-GR" sz="3800" dirty="0" smtClean="0"/>
              <a:t> ... Όχι με το 6</a:t>
            </a:r>
            <a:r>
              <a:rPr lang="el-GR" sz="3800" baseline="30000" dirty="0" smtClean="0"/>
              <a:t>ο</a:t>
            </a:r>
            <a:r>
              <a:rPr lang="el-GR" sz="3800" dirty="0" smtClean="0"/>
              <a:t> . Έχει καλή ομάδα.</a:t>
            </a:r>
          </a:p>
          <a:p>
            <a:pPr hangingPunct="0"/>
            <a:r>
              <a:rPr lang="el-GR" sz="3800" b="1" dirty="0" smtClean="0"/>
              <a:t>Κυριάκος:</a:t>
            </a:r>
            <a:r>
              <a:rPr lang="el-GR" sz="3800" dirty="0" smtClean="0"/>
              <a:t> Κι εμείς έχουμε καλή ομάδα.</a:t>
            </a:r>
          </a:p>
          <a:p>
            <a:pPr hangingPunct="0"/>
            <a:r>
              <a:rPr lang="el-GR" sz="3800" b="1" dirty="0" smtClean="0"/>
              <a:t>Δημήτρης</a:t>
            </a:r>
            <a:r>
              <a:rPr lang="el-GR" sz="3800" dirty="0" smtClean="0"/>
              <a:t>: Μπορεί να μετρήσει να παίξουμε έτσι. Βάλε με το 3</a:t>
            </a:r>
            <a:r>
              <a:rPr lang="el-GR" sz="3800" baseline="30000" dirty="0" smtClean="0"/>
              <a:t>ο</a:t>
            </a:r>
            <a:r>
              <a:rPr lang="el-GR" sz="3800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4 - Εικόνα" descr="DSC_0805.JPG"/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185355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447328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solidFill>
                  <a:schemeClr val="tx2"/>
                </a:solidFill>
              </a:rPr>
              <a:t>Συμπεράσματα</a:t>
            </a:r>
            <a:endParaRPr lang="el-GR" b="1" dirty="0">
              <a:solidFill>
                <a:schemeClr val="tx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522414" y="1052736"/>
            <a:ext cx="9601200" cy="49670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sz="2400" dirty="0" smtClean="0"/>
              <a:t>Στην εφαρμογή της δραστηριότητας παρατηρήθηκε</a:t>
            </a:r>
          </a:p>
          <a:p>
            <a:r>
              <a:rPr lang="el-GR" sz="2400" dirty="0" smtClean="0"/>
              <a:t>η επίλυση του αρχικού πραγματικού προβλήματος παρέμεινε </a:t>
            </a:r>
            <a:r>
              <a:rPr lang="el-GR" sz="2400" b="1" dirty="0" smtClean="0"/>
              <a:t>το σημείο αναφοράς και το κίνητρο δράσης</a:t>
            </a:r>
          </a:p>
          <a:p>
            <a:r>
              <a:rPr lang="el-GR" sz="2400" dirty="0" smtClean="0"/>
              <a:t>οι εμπειρίες των μαθητών ήταν σημαντικές και καθοριστικές για την ανάπτυξή της στρατηγικής τους</a:t>
            </a:r>
          </a:p>
          <a:p>
            <a:r>
              <a:rPr lang="el-GR" sz="2400" dirty="0" smtClean="0"/>
              <a:t>η διατύπωση του προβλήματος επέτρεψε στους μαθητές να </a:t>
            </a:r>
            <a:r>
              <a:rPr lang="el-GR" sz="2400" b="1" dirty="0" err="1" smtClean="0"/>
              <a:t>επανα</a:t>
            </a:r>
            <a:r>
              <a:rPr lang="el-GR" sz="2400" b="1" dirty="0" smtClean="0"/>
              <a:t> </a:t>
            </a:r>
            <a:r>
              <a:rPr lang="el-GR" sz="2400" b="1" dirty="0" err="1" smtClean="0"/>
              <a:t>επανεφερεύρουν</a:t>
            </a:r>
            <a:r>
              <a:rPr lang="el-GR" sz="2400" b="1" dirty="0" smtClean="0"/>
              <a:t> </a:t>
            </a:r>
            <a:r>
              <a:rPr lang="el-GR" sz="2400" dirty="0" smtClean="0"/>
              <a:t>τις ζητούμενες μαθηματικές έννοιες και τύπους (ν(ν-1)/2</a:t>
            </a:r>
            <a:r>
              <a:rPr lang="en-US" sz="2400" dirty="0" smtClean="0"/>
              <a:t>,</a:t>
            </a:r>
            <a:r>
              <a:rPr lang="el-GR" sz="2400" dirty="0" smtClean="0"/>
              <a:t>συνδυασμοί ν ανά 2, άθροισμα ν διαδοχικών όρων της αριθμητικής προόδου)</a:t>
            </a:r>
          </a:p>
          <a:p>
            <a:r>
              <a:rPr lang="el-GR" sz="2400" dirty="0" smtClean="0"/>
              <a:t>φυσιολογικό πέρασμα από την οριζόντια στην κάθετη </a:t>
            </a:r>
            <a:r>
              <a:rPr lang="el-GR" sz="2400" dirty="0" err="1" smtClean="0"/>
              <a:t>μαθηματικοποίηση</a:t>
            </a:r>
            <a:endParaRPr lang="el-GR" sz="2400" dirty="0" smtClean="0"/>
          </a:p>
          <a:p>
            <a:r>
              <a:rPr lang="el-GR" sz="2400" dirty="0" smtClean="0"/>
              <a:t>οι μαθητές ανά ομάδα </a:t>
            </a:r>
            <a:r>
              <a:rPr lang="el-GR" sz="2400" b="1" dirty="0" smtClean="0"/>
              <a:t>έθεταν </a:t>
            </a:r>
            <a:r>
              <a:rPr lang="el-GR" sz="2400" dirty="0" smtClean="0"/>
              <a:t>και</a:t>
            </a:r>
            <a:r>
              <a:rPr lang="el-GR" sz="2400" b="1" dirty="0" smtClean="0"/>
              <a:t> διερευνούσαν ερωτήματα, έπαιρναν αποφάσεις </a:t>
            </a:r>
            <a:r>
              <a:rPr lang="el-GR" sz="2400" dirty="0" smtClean="0"/>
              <a:t>και </a:t>
            </a:r>
            <a:r>
              <a:rPr lang="el-GR" sz="2400" b="1" dirty="0" smtClean="0"/>
              <a:t>επιχειρηματολογούσαν </a:t>
            </a:r>
            <a:r>
              <a:rPr lang="el-GR" sz="2400" dirty="0" smtClean="0"/>
              <a:t>στις επιλογές τους, </a:t>
            </a:r>
            <a:r>
              <a:rPr lang="el-GR" sz="2400" b="1" dirty="0" err="1" smtClean="0"/>
              <a:t>αναστοχάζονταν</a:t>
            </a:r>
            <a:r>
              <a:rPr lang="el-GR" sz="2400" dirty="0" smtClean="0"/>
              <a:t>, καλλιεργώντας την συνεργατική μάθηση μέσα από την αλληλεπίδραση</a:t>
            </a:r>
          </a:p>
          <a:p>
            <a:r>
              <a:rPr lang="el-GR" sz="2600" dirty="0" smtClean="0"/>
              <a:t>η ίδια δραστηριότητα με διαφορετική εφαρμογή έγινε κλειστού ή ανοιχτού τύπου </a:t>
            </a:r>
          </a:p>
          <a:p>
            <a:endParaRPr lang="el-G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519336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solidFill>
                  <a:schemeClr val="tx2"/>
                </a:solidFill>
              </a:rPr>
              <a:t>Λίγα λόγια για το ΕΠΑΛ……….</a:t>
            </a:r>
            <a:endParaRPr lang="el-GR" b="1" dirty="0">
              <a:solidFill>
                <a:schemeClr val="tx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522414" y="1124744"/>
            <a:ext cx="9601200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/>
              <a:t>    η </a:t>
            </a:r>
            <a:r>
              <a:rPr lang="el-GR" sz="2400" dirty="0" err="1" smtClean="0"/>
              <a:t>ελληνική</a:t>
            </a:r>
            <a:r>
              <a:rPr lang="el-GR" sz="2400" dirty="0" smtClean="0"/>
              <a:t> </a:t>
            </a:r>
            <a:r>
              <a:rPr lang="el-GR" sz="2400" dirty="0" err="1" smtClean="0"/>
              <a:t>κοινωνία</a:t>
            </a:r>
            <a:r>
              <a:rPr lang="el-GR" sz="2400" dirty="0" smtClean="0"/>
              <a:t> το </a:t>
            </a:r>
            <a:r>
              <a:rPr lang="el-GR" sz="2400" dirty="0" err="1" smtClean="0"/>
              <a:t>θεωρεί</a:t>
            </a:r>
            <a:r>
              <a:rPr lang="el-GR" sz="2400" dirty="0" smtClean="0"/>
              <a:t> ως </a:t>
            </a:r>
            <a:r>
              <a:rPr lang="el-GR" sz="2400" dirty="0" err="1" smtClean="0"/>
              <a:t>ένα</a:t>
            </a:r>
            <a:r>
              <a:rPr lang="el-GR" sz="2400" dirty="0" smtClean="0"/>
              <a:t> </a:t>
            </a:r>
            <a:r>
              <a:rPr lang="el-GR" sz="2400" dirty="0" err="1" smtClean="0"/>
              <a:t>Λύκειο</a:t>
            </a:r>
            <a:r>
              <a:rPr lang="el-GR" sz="2400" dirty="0" smtClean="0"/>
              <a:t> </a:t>
            </a:r>
            <a:r>
              <a:rPr lang="el-GR" sz="2400" b="1" dirty="0" smtClean="0"/>
              <a:t>«</a:t>
            </a:r>
            <a:r>
              <a:rPr lang="el-GR" sz="2400" b="1" dirty="0" err="1" smtClean="0"/>
              <a:t>δεύτερης</a:t>
            </a:r>
            <a:r>
              <a:rPr lang="el-GR" sz="2400" b="1" dirty="0" smtClean="0"/>
              <a:t> </a:t>
            </a:r>
            <a:r>
              <a:rPr lang="el-GR" sz="2400" b="1" dirty="0" err="1" smtClean="0"/>
              <a:t>κατηγορίας</a:t>
            </a:r>
            <a:r>
              <a:rPr lang="el-GR" sz="2400" b="1" dirty="0" smtClean="0"/>
              <a:t>».</a:t>
            </a:r>
          </a:p>
          <a:p>
            <a:pPr>
              <a:buNone/>
            </a:pPr>
            <a:r>
              <a:rPr lang="el-GR" sz="2400" dirty="0" smtClean="0"/>
              <a:t>   ο </a:t>
            </a:r>
            <a:r>
              <a:rPr lang="el-GR" sz="2400" dirty="0" err="1" smtClean="0"/>
              <a:t>κύριος</a:t>
            </a:r>
            <a:r>
              <a:rPr lang="el-GR" sz="2400" dirty="0" smtClean="0"/>
              <a:t> </a:t>
            </a:r>
            <a:r>
              <a:rPr lang="el-GR" sz="2400" dirty="0" err="1" smtClean="0"/>
              <a:t>λόγος</a:t>
            </a:r>
            <a:r>
              <a:rPr lang="el-GR" sz="2400" dirty="0" smtClean="0"/>
              <a:t> γι’ </a:t>
            </a:r>
            <a:r>
              <a:rPr lang="el-GR" sz="2400" dirty="0" err="1" smtClean="0"/>
              <a:t>αυτή</a:t>
            </a:r>
            <a:r>
              <a:rPr lang="el-GR" sz="2400" dirty="0" smtClean="0"/>
              <a:t> την </a:t>
            </a:r>
            <a:r>
              <a:rPr lang="el-GR" sz="2400" dirty="0" err="1" smtClean="0"/>
              <a:t>απαξίωση</a:t>
            </a:r>
            <a:r>
              <a:rPr lang="el-GR" sz="2400" dirty="0" smtClean="0"/>
              <a:t> του ΕΠΑΛ </a:t>
            </a:r>
            <a:r>
              <a:rPr lang="el-GR" sz="2400" dirty="0" err="1" smtClean="0"/>
              <a:t>είναι</a:t>
            </a:r>
            <a:r>
              <a:rPr lang="el-GR" sz="2400" dirty="0" smtClean="0"/>
              <a:t> </a:t>
            </a:r>
            <a:r>
              <a:rPr lang="el-GR" sz="2400" dirty="0" err="1" smtClean="0"/>
              <a:t>ότι</a:t>
            </a:r>
            <a:r>
              <a:rPr lang="el-GR" sz="2400" dirty="0" smtClean="0"/>
              <a:t> στην </a:t>
            </a:r>
            <a:r>
              <a:rPr lang="el-GR" sz="2400" dirty="0" err="1" smtClean="0"/>
              <a:t>πράξη</a:t>
            </a:r>
            <a:r>
              <a:rPr lang="el-GR" sz="2400" dirty="0" smtClean="0"/>
              <a:t> </a:t>
            </a:r>
            <a:r>
              <a:rPr lang="el-GR" sz="2400" dirty="0" err="1" smtClean="0"/>
              <a:t>καταλήγουν</a:t>
            </a:r>
            <a:r>
              <a:rPr lang="el-GR" sz="2400" dirty="0" smtClean="0"/>
              <a:t> σε </a:t>
            </a:r>
            <a:r>
              <a:rPr lang="el-GR" sz="2400" dirty="0" err="1" smtClean="0"/>
              <a:t>αυτό</a:t>
            </a:r>
            <a:r>
              <a:rPr lang="el-GR" sz="2400" dirty="0" smtClean="0"/>
              <a:t> - σε </a:t>
            </a:r>
            <a:r>
              <a:rPr lang="el-GR" sz="2400" dirty="0" err="1" smtClean="0"/>
              <a:t>υψηλό</a:t>
            </a:r>
            <a:r>
              <a:rPr lang="el-GR" sz="2400" dirty="0" smtClean="0"/>
              <a:t> </a:t>
            </a:r>
            <a:r>
              <a:rPr lang="el-GR" sz="2400" dirty="0" err="1" smtClean="0"/>
              <a:t>ποσοστό</a:t>
            </a:r>
            <a:r>
              <a:rPr lang="el-GR" sz="2400" dirty="0" smtClean="0"/>
              <a:t> - οι </a:t>
            </a:r>
            <a:r>
              <a:rPr lang="el-GR" sz="2400" b="1" dirty="0" smtClean="0"/>
              <a:t>«</a:t>
            </a:r>
            <a:r>
              <a:rPr lang="el-GR" sz="2400" b="1" dirty="0" err="1" smtClean="0"/>
              <a:t>αδύνατοι</a:t>
            </a:r>
            <a:r>
              <a:rPr lang="el-GR" sz="2400" b="1" dirty="0" smtClean="0"/>
              <a:t>» </a:t>
            </a:r>
            <a:r>
              <a:rPr lang="el-GR" sz="2400" dirty="0" err="1" smtClean="0"/>
              <a:t>μαθητές</a:t>
            </a:r>
            <a:r>
              <a:rPr lang="el-GR" sz="2400" dirty="0" smtClean="0"/>
              <a:t> που </a:t>
            </a:r>
            <a:r>
              <a:rPr lang="el-GR" sz="2400" dirty="0" err="1" smtClean="0"/>
              <a:t>απορρίπτονται</a:t>
            </a:r>
            <a:r>
              <a:rPr lang="el-GR" sz="2400" dirty="0" smtClean="0"/>
              <a:t> για </a:t>
            </a:r>
            <a:r>
              <a:rPr lang="el-GR" sz="2400" dirty="0" err="1" smtClean="0"/>
              <a:t>διάφορους</a:t>
            </a:r>
            <a:r>
              <a:rPr lang="el-GR" sz="2400" dirty="0" smtClean="0"/>
              <a:t> </a:t>
            </a:r>
            <a:r>
              <a:rPr lang="el-GR" sz="2400" dirty="0" err="1" smtClean="0"/>
              <a:t>λόγους</a:t>
            </a:r>
            <a:r>
              <a:rPr lang="el-GR" sz="2400" dirty="0" smtClean="0"/>
              <a:t> </a:t>
            </a:r>
            <a:r>
              <a:rPr lang="el-GR" sz="2400" dirty="0" err="1" smtClean="0"/>
              <a:t>από</a:t>
            </a:r>
            <a:r>
              <a:rPr lang="el-GR" sz="2400" dirty="0" smtClean="0"/>
              <a:t> τον </a:t>
            </a:r>
            <a:r>
              <a:rPr lang="el-GR" sz="2400" dirty="0" err="1" smtClean="0"/>
              <a:t>κύριο</a:t>
            </a:r>
            <a:r>
              <a:rPr lang="el-GR" sz="2400" dirty="0" smtClean="0"/>
              <a:t> </a:t>
            </a:r>
            <a:r>
              <a:rPr lang="el-GR" sz="2400" dirty="0" err="1" smtClean="0"/>
              <a:t>κορμό</a:t>
            </a:r>
            <a:r>
              <a:rPr lang="el-GR" sz="2400" dirty="0" smtClean="0"/>
              <a:t> του </a:t>
            </a:r>
            <a:r>
              <a:rPr lang="el-GR" sz="2400" dirty="0" err="1" smtClean="0"/>
              <a:t>εκπαιδευτικού</a:t>
            </a:r>
            <a:r>
              <a:rPr lang="el-GR" sz="2400" dirty="0" smtClean="0"/>
              <a:t> </a:t>
            </a:r>
            <a:r>
              <a:rPr lang="el-GR" sz="2400" dirty="0" err="1" smtClean="0"/>
              <a:t>συστήματος</a:t>
            </a:r>
            <a:r>
              <a:rPr lang="el-GR" sz="2400" dirty="0" smtClean="0"/>
              <a:t> </a:t>
            </a:r>
          </a:p>
          <a:p>
            <a:pPr>
              <a:buNone/>
            </a:pPr>
            <a:r>
              <a:rPr lang="el-GR" sz="2400" dirty="0" smtClean="0"/>
              <a:t>   </a:t>
            </a:r>
            <a:r>
              <a:rPr lang="el-GR" sz="2400" dirty="0" err="1" smtClean="0"/>
              <a:t>είναι</a:t>
            </a:r>
            <a:r>
              <a:rPr lang="el-GR" sz="2400" dirty="0" smtClean="0"/>
              <a:t> </a:t>
            </a:r>
            <a:r>
              <a:rPr lang="el-GR" sz="2400" dirty="0" err="1" smtClean="0"/>
              <a:t>φυσικό</a:t>
            </a:r>
            <a:r>
              <a:rPr lang="el-GR" sz="2400" dirty="0" smtClean="0"/>
              <a:t> </a:t>
            </a:r>
            <a:r>
              <a:rPr lang="el-GR" sz="2400" dirty="0" err="1" smtClean="0"/>
              <a:t>επομένως</a:t>
            </a:r>
            <a:r>
              <a:rPr lang="el-GR" sz="2400" dirty="0" smtClean="0"/>
              <a:t> να μην </a:t>
            </a:r>
            <a:r>
              <a:rPr lang="el-GR" sz="2400" dirty="0" err="1" smtClean="0"/>
              <a:t>μπορούν</a:t>
            </a:r>
            <a:r>
              <a:rPr lang="el-GR" sz="2400" dirty="0" smtClean="0"/>
              <a:t> να </a:t>
            </a:r>
            <a:r>
              <a:rPr lang="el-GR" sz="2400" dirty="0" err="1" smtClean="0"/>
              <a:t>επιτευχθούν</a:t>
            </a:r>
            <a:r>
              <a:rPr lang="el-GR" sz="2400" dirty="0" smtClean="0"/>
              <a:t> για </a:t>
            </a:r>
            <a:r>
              <a:rPr lang="el-GR" sz="2400" dirty="0" err="1" smtClean="0"/>
              <a:t>όλους</a:t>
            </a:r>
            <a:r>
              <a:rPr lang="el-GR" sz="2400" dirty="0" smtClean="0"/>
              <a:t> τους </a:t>
            </a:r>
            <a:r>
              <a:rPr lang="el-GR" sz="2400" dirty="0" err="1" smtClean="0"/>
              <a:t>μαθητές</a:t>
            </a:r>
            <a:r>
              <a:rPr lang="el-GR" sz="2400" dirty="0" smtClean="0"/>
              <a:t>, </a:t>
            </a:r>
            <a:r>
              <a:rPr lang="el-GR" sz="2400" dirty="0" err="1" smtClean="0"/>
              <a:t>ισόρροπα</a:t>
            </a:r>
            <a:r>
              <a:rPr lang="el-GR" sz="2400" dirty="0" smtClean="0"/>
              <a:t> και σε </a:t>
            </a:r>
            <a:r>
              <a:rPr lang="el-GR" sz="2400" dirty="0" err="1" smtClean="0"/>
              <a:t>ικανοποιητικό</a:t>
            </a:r>
            <a:r>
              <a:rPr lang="el-GR" sz="2400" dirty="0" smtClean="0"/>
              <a:t> </a:t>
            </a:r>
            <a:r>
              <a:rPr lang="el-GR" sz="2400" dirty="0" err="1" smtClean="0"/>
              <a:t>βαθμό</a:t>
            </a:r>
            <a:r>
              <a:rPr lang="el-GR" sz="2400" dirty="0" smtClean="0"/>
              <a:t>, οι </a:t>
            </a:r>
            <a:r>
              <a:rPr lang="el-GR" sz="2400" dirty="0" err="1" smtClean="0"/>
              <a:t>υψηλοί</a:t>
            </a:r>
            <a:r>
              <a:rPr lang="el-GR" sz="2400" dirty="0" smtClean="0"/>
              <a:t> </a:t>
            </a:r>
            <a:r>
              <a:rPr lang="el-GR" sz="2400" dirty="0" err="1" smtClean="0"/>
              <a:t>στόχοι</a:t>
            </a:r>
            <a:r>
              <a:rPr lang="el-GR" sz="2400" dirty="0" smtClean="0"/>
              <a:t> του ΕΠΑΛ. </a:t>
            </a:r>
          </a:p>
          <a:p>
            <a:pPr algn="just">
              <a:spcBef>
                <a:spcPts val="600"/>
              </a:spcBef>
              <a:buNone/>
            </a:pPr>
            <a:r>
              <a:rPr lang="el-GR" sz="2400" dirty="0" smtClean="0"/>
              <a:t>   το </a:t>
            </a:r>
            <a:r>
              <a:rPr lang="el-GR" sz="2400" dirty="0" err="1" smtClean="0"/>
              <a:t>κατατάσσει</a:t>
            </a:r>
            <a:r>
              <a:rPr lang="el-GR" sz="2400" dirty="0" smtClean="0"/>
              <a:t> </a:t>
            </a:r>
            <a:r>
              <a:rPr lang="el-GR" sz="2400" dirty="0" err="1" smtClean="0"/>
              <a:t>αυτομάτως</a:t>
            </a:r>
            <a:r>
              <a:rPr lang="el-GR" sz="2400" dirty="0" smtClean="0"/>
              <a:t> στα </a:t>
            </a:r>
            <a:r>
              <a:rPr lang="el-GR" sz="2400" dirty="0" err="1" smtClean="0"/>
              <a:t>σχολεία</a:t>
            </a:r>
            <a:r>
              <a:rPr lang="el-GR" sz="2400" dirty="0" smtClean="0"/>
              <a:t> </a:t>
            </a:r>
            <a:r>
              <a:rPr lang="el-GR" sz="2400" dirty="0" err="1" smtClean="0"/>
              <a:t>μειωμένων</a:t>
            </a:r>
            <a:r>
              <a:rPr lang="el-GR" sz="2400" dirty="0" smtClean="0"/>
              <a:t> </a:t>
            </a:r>
            <a:r>
              <a:rPr lang="el-GR" sz="2400" dirty="0" err="1" smtClean="0"/>
              <a:t>απαιτήσεων</a:t>
            </a:r>
            <a:r>
              <a:rPr lang="el-GR" sz="2400" dirty="0" smtClean="0"/>
              <a:t>, που </a:t>
            </a:r>
            <a:r>
              <a:rPr lang="el-GR" sz="2400" dirty="0" err="1" smtClean="0"/>
              <a:t>απευθύνονται</a:t>
            </a:r>
            <a:r>
              <a:rPr lang="el-GR" sz="2400" dirty="0" smtClean="0"/>
              <a:t> σε </a:t>
            </a:r>
            <a:r>
              <a:rPr lang="el-GR" sz="2400" dirty="0" err="1" smtClean="0"/>
              <a:t>μαθητές</a:t>
            </a:r>
            <a:r>
              <a:rPr lang="el-GR" sz="2400" dirty="0" smtClean="0"/>
              <a:t> με </a:t>
            </a:r>
            <a:r>
              <a:rPr lang="el-GR" sz="2400" b="1" dirty="0" smtClean="0"/>
              <a:t>«</a:t>
            </a:r>
            <a:r>
              <a:rPr lang="el-GR" sz="2400" b="1" dirty="0" err="1" smtClean="0"/>
              <a:t>χαμηλές</a:t>
            </a:r>
            <a:r>
              <a:rPr lang="el-GR" sz="2400" b="1" dirty="0" smtClean="0"/>
              <a:t> </a:t>
            </a:r>
            <a:r>
              <a:rPr lang="el-GR" sz="2400" b="1" dirty="0" err="1" smtClean="0"/>
              <a:t>προσδοκίες</a:t>
            </a:r>
            <a:r>
              <a:rPr lang="el-GR" sz="2400" dirty="0" smtClean="0"/>
              <a:t>», </a:t>
            </a:r>
            <a:r>
              <a:rPr lang="el-GR" sz="2400" dirty="0" err="1" smtClean="0"/>
              <a:t>άρα</a:t>
            </a:r>
            <a:r>
              <a:rPr lang="el-GR" sz="2400" dirty="0" smtClean="0"/>
              <a:t> </a:t>
            </a:r>
            <a:r>
              <a:rPr lang="el-GR" sz="2400" dirty="0" err="1" smtClean="0"/>
              <a:t>υποδεέστερα</a:t>
            </a:r>
            <a:r>
              <a:rPr lang="el-GR" sz="2400" dirty="0" smtClean="0"/>
              <a:t> των </a:t>
            </a:r>
            <a:r>
              <a:rPr lang="el-GR" sz="2400" dirty="0" err="1" smtClean="0"/>
              <a:t>Γενικών</a:t>
            </a:r>
            <a:r>
              <a:rPr lang="el-GR" sz="2400" dirty="0" smtClean="0"/>
              <a:t> </a:t>
            </a:r>
            <a:r>
              <a:rPr lang="el-GR" sz="2400" dirty="0" err="1" smtClean="0"/>
              <a:t>Λυκείων</a:t>
            </a:r>
            <a:r>
              <a:rPr lang="el-GR" sz="2400" dirty="0" smtClean="0"/>
              <a:t>.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 algn="r">
              <a:spcBef>
                <a:spcPts val="600"/>
              </a:spcBef>
              <a:buNone/>
            </a:pPr>
            <a:r>
              <a:rPr lang="en-US" sz="2400" dirty="0" smtClean="0"/>
              <a:t> (</a:t>
            </a:r>
            <a:r>
              <a:rPr lang="el-GR" sz="2400" dirty="0" smtClean="0"/>
              <a:t>Σ. Πάγκαλος, </a:t>
            </a:r>
            <a:r>
              <a:rPr lang="el-GR" sz="2400" dirty="0" err="1" smtClean="0"/>
              <a:t>σχολ</a:t>
            </a:r>
            <a:r>
              <a:rPr lang="el-GR" sz="2400" dirty="0" smtClean="0"/>
              <a:t>. </a:t>
            </a:r>
            <a:r>
              <a:rPr lang="el-GR" sz="2400" dirty="0" err="1" smtClean="0"/>
              <a:t>σύμβουλος.Δ.Ε</a:t>
            </a:r>
            <a:r>
              <a:rPr lang="el-GR" sz="2400" dirty="0" smtClean="0"/>
              <a:t>, 2016)</a:t>
            </a:r>
            <a:endParaRPr lang="el-GR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Grp="1" noChangeAspect="1"/>
          </p:cNvGraphicFramePr>
          <p:nvPr>
            <p:ph sz="quarter" idx="1"/>
            <p:extLst/>
          </p:nvPr>
        </p:nvGraphicFramePr>
        <p:xfrm>
          <a:off x="2277988" y="116632"/>
          <a:ext cx="6264696" cy="6161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5667146" imgH="8019948" progId="AcroExch.Document.11">
                  <p:embed/>
                </p:oleObj>
              </mc:Choice>
              <mc:Fallback>
                <p:oleObj name="Acrobat Document" r:id="rId3" imgW="5667146" imgH="8019948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7988" y="116632"/>
                        <a:ext cx="6264696" cy="6161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165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l-GR" sz="3200" b="1" dirty="0" smtClean="0">
                <a:solidFill>
                  <a:schemeClr val="tx2"/>
                </a:solidFill>
              </a:rPr>
              <a:t>Αιτία επιλογής</a:t>
            </a:r>
            <a:r>
              <a:rPr lang="el-GR" sz="3200" dirty="0" smtClean="0"/>
              <a:t>:</a:t>
            </a:r>
            <a:endParaRPr lang="en-US" sz="3200" dirty="0" smtClean="0"/>
          </a:p>
          <a:p>
            <a:pPr marL="571500" indent="-571500">
              <a:buClr>
                <a:schemeClr val="tx2"/>
              </a:buClr>
              <a:buFont typeface="+mj-lt"/>
              <a:buAutoNum type="romanUcPeriod"/>
            </a:pPr>
            <a:r>
              <a:rPr lang="en-US" sz="3200" dirty="0" smtClean="0"/>
              <a:t> </a:t>
            </a:r>
            <a:r>
              <a:rPr lang="el-GR" sz="3200" dirty="0" smtClean="0"/>
              <a:t>να είναι μια «απλή» δραστηριότητα, </a:t>
            </a:r>
            <a:r>
              <a:rPr lang="el-GR" sz="3200" dirty="0" err="1" smtClean="0"/>
              <a:t>διαχειρίσιμη</a:t>
            </a:r>
            <a:r>
              <a:rPr lang="el-GR" sz="3200" dirty="0" smtClean="0"/>
              <a:t> από τους μαθητές και προσαρμοσμένη στο γνωστικό τους υπόβαθρο </a:t>
            </a:r>
            <a:endParaRPr lang="en-US" sz="3200" dirty="0" smtClean="0"/>
          </a:p>
          <a:p>
            <a:pPr marL="571500" indent="-571500">
              <a:buClr>
                <a:schemeClr val="tx2"/>
              </a:buClr>
              <a:buFont typeface="+mj-lt"/>
              <a:buAutoNum type="romanUcPeriod"/>
            </a:pPr>
            <a:r>
              <a:rPr lang="en-US" sz="3200" dirty="0" smtClean="0"/>
              <a:t> </a:t>
            </a:r>
            <a:r>
              <a:rPr lang="el-GR" sz="3200" dirty="0" smtClean="0"/>
              <a:t>να είναι ένα πλαίσιο που θα τους είναι οικείο, βιωματικά πραγματικό, και ενδιαφέρον.</a:t>
            </a:r>
            <a:endParaRPr lang="en-US" sz="3200" dirty="0" smtClean="0"/>
          </a:p>
          <a:p>
            <a:endParaRPr lang="el-GR" b="1" dirty="0" smtClean="0">
              <a:solidFill>
                <a:schemeClr val="tx2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chemeClr val="tx2"/>
                </a:solidFill>
              </a:rPr>
              <a:t>Χώρος εργασίας</a:t>
            </a:r>
            <a:endParaRPr lang="el-GR" b="1" dirty="0">
              <a:solidFill>
                <a:schemeClr val="tx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hangingPunct="0">
              <a:buNone/>
            </a:pPr>
            <a:r>
              <a:rPr lang="el-GR" sz="2400" dirty="0" smtClean="0"/>
              <a:t>Οι παράμετροι  του άξονα ¨Χώρος Εργασίας¨ που εμφανίζονται εδώ είναι:</a:t>
            </a:r>
          </a:p>
          <a:p>
            <a:pPr hangingPunct="0"/>
            <a:r>
              <a:rPr lang="el-GR" sz="2400" b="1" dirty="0" smtClean="0"/>
              <a:t>πλαίσιο</a:t>
            </a:r>
            <a:r>
              <a:rPr lang="el-GR" sz="2400" dirty="0" smtClean="0"/>
              <a:t>: </a:t>
            </a:r>
            <a:r>
              <a:rPr lang="el-GR" sz="2400" dirty="0" err="1" smtClean="0"/>
              <a:t>ενδοσχολικό</a:t>
            </a:r>
            <a:r>
              <a:rPr lang="el-GR" sz="2400" dirty="0" smtClean="0"/>
              <a:t> πρωτάθλημα ποδοσφαίρου</a:t>
            </a:r>
          </a:p>
          <a:p>
            <a:pPr hangingPunct="0"/>
            <a:r>
              <a:rPr lang="el-GR" sz="2400" b="1" dirty="0" smtClean="0"/>
              <a:t>ρόλος των μαθητών</a:t>
            </a:r>
            <a:r>
              <a:rPr lang="el-GR" sz="2400" dirty="0" smtClean="0"/>
              <a:t>: διοργανωτές του πρωταθλήματος</a:t>
            </a:r>
          </a:p>
          <a:p>
            <a:pPr hangingPunct="0"/>
            <a:r>
              <a:rPr lang="el-GR" sz="2400" b="1" dirty="0" smtClean="0"/>
              <a:t>δράσεις των μαθητών</a:t>
            </a:r>
            <a:r>
              <a:rPr lang="el-GR" sz="2400" dirty="0" smtClean="0"/>
              <a:t>: να βρουν τους αγώνες του </a:t>
            </a:r>
            <a:r>
              <a:rPr lang="el-GR" sz="2400" dirty="0" err="1" smtClean="0"/>
              <a:t>α΄</a:t>
            </a:r>
            <a:r>
              <a:rPr lang="en-US" sz="2400" dirty="0" smtClean="0"/>
              <a:t> </a:t>
            </a:r>
            <a:r>
              <a:rPr lang="el-GR" sz="2400" dirty="0" smtClean="0"/>
              <a:t>γύρου και να εξετάσουν την δυνατότητα διεξαγωγής </a:t>
            </a:r>
            <a:r>
              <a:rPr lang="el-GR" sz="2400" dirty="0" err="1" smtClean="0"/>
              <a:t>β΄</a:t>
            </a:r>
            <a:r>
              <a:rPr lang="en-US" sz="2400" dirty="0" smtClean="0"/>
              <a:t> </a:t>
            </a:r>
            <a:r>
              <a:rPr lang="el-GR" sz="2400" dirty="0" smtClean="0"/>
              <a:t>γύρου λαμβάνοντας υπόψη τους περιορισμούς </a:t>
            </a:r>
          </a:p>
          <a:p>
            <a:pPr hangingPunct="0"/>
            <a:r>
              <a:rPr lang="el-GR" sz="2400" dirty="0" smtClean="0"/>
              <a:t> </a:t>
            </a:r>
            <a:r>
              <a:rPr lang="el-GR" sz="2400" b="1" dirty="0" smtClean="0"/>
              <a:t>προϊόντα δράσης</a:t>
            </a:r>
            <a:r>
              <a:rPr lang="el-GR" sz="2400" dirty="0" smtClean="0"/>
              <a:t>: το πλήρες πρόγραμμα του πρωταθλήματος                                          (αγώνες, τόπος, ημερομηνίες) που θα σταλεί σε όλα τα συμμετέχοντα σχολεία</a:t>
            </a:r>
          </a:p>
          <a:p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5158308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/>
              <a:t>Α΄</a:t>
            </a:r>
            <a:r>
              <a:rPr lang="en-US" b="1" dirty="0" smtClean="0"/>
              <a:t> </a:t>
            </a:r>
            <a:r>
              <a:rPr lang="el-GR" b="1" dirty="0" smtClean="0"/>
              <a:t>στρατηγική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200" dirty="0" smtClean="0"/>
              <a:t>πόσους αγώνες έχει ο α΄ γύρος ;</a:t>
            </a:r>
            <a:br>
              <a:rPr lang="el-GR" sz="2200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sz="2000" b="1" dirty="0" smtClean="0">
                <a:solidFill>
                  <a:srgbClr val="C00000"/>
                </a:solidFill>
              </a:rPr>
              <a:t>μοντέλο </a:t>
            </a:r>
            <a:r>
              <a:rPr sz="2000" b="1" dirty="0" smtClean="0">
                <a:solidFill>
                  <a:srgbClr val="C00000"/>
                </a:solidFill>
              </a:rPr>
              <a:t>για</a:t>
            </a:r>
            <a:r>
              <a:rPr lang="el-GR" sz="2000" b="1" dirty="0" smtClean="0">
                <a:solidFill>
                  <a:srgbClr val="C00000"/>
                </a:solidFill>
              </a:rPr>
              <a:t> </a:t>
            </a:r>
            <a:br>
              <a:rPr lang="el-GR" sz="2000" b="1" dirty="0" smtClean="0">
                <a:solidFill>
                  <a:srgbClr val="C00000"/>
                </a:solidFill>
              </a:rPr>
            </a:br>
            <a:r>
              <a:rPr lang="el-GR" sz="2700" b="1" dirty="0" smtClean="0"/>
              <a:t>7 σχολεία</a:t>
            </a:r>
            <a:r>
              <a:rPr lang="el-GR" sz="2700" dirty="0" smtClean="0"/>
              <a:t>: 6+5+4+3+2+1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>μετά από συγχώνευση σχολείων</a:t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b="1" dirty="0" smtClean="0">
                <a:solidFill>
                  <a:srgbClr val="C00000"/>
                </a:solidFill>
              </a:rPr>
              <a:t>μοντέλο για</a:t>
            </a:r>
            <a:br>
              <a:rPr lang="el-GR" sz="2000" b="1" dirty="0" smtClean="0">
                <a:solidFill>
                  <a:srgbClr val="C00000"/>
                </a:solidFill>
              </a:rPr>
            </a:br>
            <a:r>
              <a:rPr lang="el-GR" sz="2700" b="1" dirty="0" smtClean="0"/>
              <a:t>6 σχολεία: </a:t>
            </a:r>
            <a:r>
              <a:rPr lang="el-GR" sz="2700" dirty="0" smtClean="0"/>
              <a:t>5+4+3+2+1</a:t>
            </a:r>
            <a:br>
              <a:rPr lang="el-GR" sz="2700" dirty="0" smtClean="0"/>
            </a:br>
            <a:r>
              <a:rPr lang="el-GR" sz="2700" b="1" dirty="0" smtClean="0"/>
              <a:t>5 σχολεία</a:t>
            </a:r>
            <a:r>
              <a:rPr lang="el-GR" sz="2700" dirty="0" smtClean="0"/>
              <a:t>; 4+3+2+1</a:t>
            </a:r>
            <a:br>
              <a:rPr lang="el-GR" sz="2700" dirty="0" smtClean="0"/>
            </a:br>
            <a:r>
              <a:rPr lang="el-GR" sz="2700" b="1" dirty="0" smtClean="0"/>
              <a:t>4 σχολεία: </a:t>
            </a:r>
            <a:r>
              <a:rPr lang="el-GR" sz="2700" dirty="0" smtClean="0"/>
              <a:t>3+2+1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sz="2200" b="1" u="heavy" dirty="0" smtClean="0">
                <a:solidFill>
                  <a:schemeClr val="accent1"/>
                </a:solidFill>
                <a:uFill>
                  <a:solidFill>
                    <a:schemeClr val="tx2"/>
                  </a:solidFill>
                </a:uFill>
              </a:rPr>
              <a:t>σχόλιο</a:t>
            </a:r>
            <a:r>
              <a:rPr lang="el-GR" sz="2200" b="1" dirty="0" smtClean="0">
                <a:solidFill>
                  <a:schemeClr val="accent1"/>
                </a:solidFill>
              </a:rPr>
              <a:t>:</a:t>
            </a:r>
            <a:r>
              <a:rPr lang="el-GR" sz="2200" dirty="0" smtClean="0"/>
              <a:t> αναπτύχθηκε από μαθητή που είχε </a:t>
            </a:r>
            <a:r>
              <a:rPr lang="el-GR" sz="2200" b="1" dirty="0" smtClean="0">
                <a:solidFill>
                  <a:schemeClr val="tx2"/>
                </a:solidFill>
              </a:rPr>
              <a:t>«</a:t>
            </a:r>
            <a:r>
              <a:rPr lang="el-GR" sz="2200" dirty="0" smtClean="0"/>
              <a:t>μείνει</a:t>
            </a:r>
            <a:r>
              <a:rPr lang="el-GR" sz="2200" b="1" dirty="0" smtClean="0">
                <a:solidFill>
                  <a:schemeClr val="tx2"/>
                </a:solidFill>
              </a:rPr>
              <a:t>»</a:t>
            </a:r>
            <a:r>
              <a:rPr lang="el-GR" sz="2200" dirty="0" smtClean="0"/>
              <a:t> στα μαθηματικά στο ΓΕΛ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8 - Εικόνα" descr="tsolakis2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94280" y="214290"/>
            <a:ext cx="6808792" cy="60961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34172" y="0"/>
            <a:ext cx="5400600" cy="90872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tx2"/>
                </a:solidFill>
              </a:rPr>
              <a:t/>
            </a:r>
            <a:br>
              <a:rPr lang="el-GR" b="1" dirty="0" smtClean="0">
                <a:solidFill>
                  <a:schemeClr val="tx2"/>
                </a:solidFill>
              </a:rPr>
            </a:br>
            <a:r>
              <a:rPr lang="el-GR" b="1" dirty="0" smtClean="0">
                <a:solidFill>
                  <a:schemeClr val="tx2"/>
                </a:solidFill>
              </a:rPr>
              <a:t/>
            </a:r>
            <a:br>
              <a:rPr lang="el-GR" b="1" dirty="0" smtClean="0">
                <a:solidFill>
                  <a:schemeClr val="tx2"/>
                </a:solidFill>
              </a:rPr>
            </a:br>
            <a:r>
              <a:rPr lang="el-GR" b="1" dirty="0" smtClean="0">
                <a:solidFill>
                  <a:schemeClr val="tx2"/>
                </a:solidFill>
              </a:rPr>
              <a:t/>
            </a:r>
            <a:br>
              <a:rPr lang="el-GR" b="1" dirty="0" smtClean="0">
                <a:solidFill>
                  <a:schemeClr val="tx2"/>
                </a:solidFill>
              </a:rPr>
            </a:br>
            <a:r>
              <a:rPr lang="el-GR" b="1" dirty="0" smtClean="0">
                <a:solidFill>
                  <a:schemeClr val="tx2"/>
                </a:solidFill>
              </a:rPr>
              <a:t>  </a:t>
            </a:r>
            <a:br>
              <a:rPr lang="el-GR" b="1" dirty="0" smtClean="0">
                <a:solidFill>
                  <a:schemeClr val="tx2"/>
                </a:solidFill>
              </a:rPr>
            </a:br>
            <a:r>
              <a:rPr lang="el-GR" b="1" dirty="0" smtClean="0">
                <a:solidFill>
                  <a:schemeClr val="tx2"/>
                </a:solidFill>
              </a:rPr>
              <a:t/>
            </a:r>
            <a:br>
              <a:rPr lang="el-GR" b="1" dirty="0" smtClean="0">
                <a:solidFill>
                  <a:schemeClr val="tx2"/>
                </a:solidFill>
              </a:rPr>
            </a:br>
            <a:r>
              <a:rPr lang="el-GR" b="1" dirty="0" smtClean="0">
                <a:solidFill>
                  <a:schemeClr val="tx2"/>
                </a:solidFill>
              </a:rPr>
              <a:t/>
            </a:r>
            <a:br>
              <a:rPr lang="el-GR" b="1" dirty="0" smtClean="0">
                <a:solidFill>
                  <a:schemeClr val="tx2"/>
                </a:solidFill>
              </a:rPr>
            </a:br>
            <a:r>
              <a:rPr lang="el-GR" b="1" dirty="0" smtClean="0">
                <a:solidFill>
                  <a:schemeClr val="tx2"/>
                </a:solidFill>
              </a:rPr>
              <a:t>  Β΄ στρατηγική  </a:t>
            </a:r>
            <a:r>
              <a:rPr lang="el-GR" sz="2700" dirty="0" smtClean="0"/>
              <a:t>με</a:t>
            </a:r>
            <a:r>
              <a:rPr lang="el-GR" sz="3100" dirty="0" smtClean="0"/>
              <a:t> </a:t>
            </a:r>
            <a:r>
              <a:rPr lang="el-GR" sz="2700" dirty="0" smtClean="0"/>
              <a:t>αγωνιστικές</a:t>
            </a:r>
            <a:r>
              <a:rPr lang="el-GR" sz="3100" dirty="0" smtClean="0"/>
              <a:t/>
            </a:r>
            <a:br>
              <a:rPr lang="el-GR" sz="3100" dirty="0" smtClean="0"/>
            </a:br>
            <a:endParaRPr lang="el-GR" sz="3100" dirty="0"/>
          </a:p>
        </p:txBody>
      </p:sp>
      <p:pic>
        <p:nvPicPr>
          <p:cNvPr id="4" name="0 - Εικόνα" descr="sermpan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93685" y="642918"/>
            <a:ext cx="3196471" cy="5738410"/>
          </a:xfrm>
          <a:prstGeom prst="rect">
            <a:avLst/>
          </a:prstGeom>
        </p:spPr>
      </p:pic>
      <p:pic>
        <p:nvPicPr>
          <p:cNvPr id="6" name="9 - Εικόνα" descr="tsolakis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0396" y="1700808"/>
            <a:ext cx="5903006" cy="4824536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3862164" y="69269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Στην αρχή θα έχει  ρεπό το 6</a:t>
            </a:r>
            <a:r>
              <a:rPr lang="el-GR" baseline="30000" dirty="0" smtClean="0"/>
              <a:t>ο</a:t>
            </a:r>
            <a:r>
              <a:rPr lang="el-GR" dirty="0" smtClean="0"/>
              <a:t>, τη δεύτερη μέρα θα έχει ρεπό το 5</a:t>
            </a:r>
            <a:r>
              <a:rPr lang="el-GR" baseline="30000" dirty="0" smtClean="0"/>
              <a:t>ο</a:t>
            </a:r>
            <a:r>
              <a:rPr lang="el-GR" dirty="0" smtClean="0"/>
              <a:t>, την τρίτη μέρα θα έχει ρεπό το 4</a:t>
            </a:r>
            <a:r>
              <a:rPr lang="el-GR" baseline="30000" dirty="0" smtClean="0"/>
              <a:t>ο</a:t>
            </a:r>
            <a:r>
              <a:rPr lang="el-GR" dirty="0" smtClean="0"/>
              <a:t>,.., την έβδομη μέρα θα έχει ρεπό το ΕΠΑΛ που είναι το πρώτο στη σειρά. Έτσι οι αγώνες θα γίνουν σε 7 ημέρες</a:t>
            </a:r>
            <a:endParaRPr lang="el-G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9504" y="285728"/>
            <a:ext cx="9601200" cy="714372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chemeClr val="tx2"/>
                </a:solidFill>
              </a:rPr>
              <a:t>Γ΄ στρατηγική</a:t>
            </a:r>
            <a:endParaRPr lang="el-GR" b="1" dirty="0">
              <a:solidFill>
                <a:schemeClr val="tx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- </a:t>
            </a:r>
            <a:r>
              <a:rPr lang="el-GR" u="sng" dirty="0" smtClean="0"/>
              <a:t>Υπολόγισαν</a:t>
            </a:r>
            <a:r>
              <a:rPr lang="el-GR" b="1" dirty="0" smtClean="0"/>
              <a:t> :</a:t>
            </a:r>
          </a:p>
          <a:p>
            <a:pPr algn="just">
              <a:buNone/>
            </a:pPr>
            <a:r>
              <a:rPr lang="el-GR" dirty="0" smtClean="0"/>
              <a:t>πόσοι αγώνες των 75 λεπτών μπορούν να γίνουν την μέρα, </a:t>
            </a:r>
          </a:p>
          <a:p>
            <a:pPr algn="just">
              <a:buNone/>
            </a:pPr>
            <a:r>
              <a:rPr lang="el-GR" dirty="0" smtClean="0"/>
              <a:t>-κατά </a:t>
            </a:r>
            <a:r>
              <a:rPr lang="el-GR" b="1" dirty="0" smtClean="0"/>
              <a:t>αναλογία</a:t>
            </a:r>
            <a:r>
              <a:rPr lang="el-GR" dirty="0" smtClean="0"/>
              <a:t> </a:t>
            </a:r>
            <a:r>
              <a:rPr lang="el-GR" u="sng" dirty="0" smtClean="0"/>
              <a:t>βρήκαν</a:t>
            </a:r>
            <a:r>
              <a:rPr lang="el-GR" dirty="0" smtClean="0"/>
              <a:t> :</a:t>
            </a:r>
          </a:p>
          <a:p>
            <a:pPr algn="just">
              <a:buNone/>
            </a:pPr>
            <a:r>
              <a:rPr lang="el-GR" dirty="0" smtClean="0"/>
              <a:t>πόσοι αγώνες γίνονται την εβδομάδα </a:t>
            </a:r>
          </a:p>
          <a:p>
            <a:pPr>
              <a:buNone/>
            </a:pPr>
            <a:r>
              <a:rPr lang="el-GR" dirty="0" smtClean="0"/>
              <a:t> -</a:t>
            </a:r>
            <a:r>
              <a:rPr lang="el-GR" u="sng" dirty="0" smtClean="0"/>
              <a:t>έψαχναν</a:t>
            </a:r>
            <a:r>
              <a:rPr lang="el-GR" dirty="0" smtClean="0"/>
              <a:t> να βρουν :</a:t>
            </a:r>
          </a:p>
          <a:p>
            <a:pPr>
              <a:buNone/>
            </a:pPr>
            <a:r>
              <a:rPr lang="el-GR" dirty="0" smtClean="0"/>
              <a:t>πόσοι αγώνες θα γίνονταν στη χρονική διάρκεια που τους δόθηκε. </a:t>
            </a:r>
          </a:p>
          <a:p>
            <a:pPr>
              <a:buNone/>
            </a:pPr>
            <a:r>
              <a:rPr lang="el-GR" dirty="0" smtClean="0"/>
              <a:t>   Σε αυτή την στρατηγική </a:t>
            </a:r>
            <a:r>
              <a:rPr lang="el-GR" b="1" dirty="0" smtClean="0"/>
              <a:t>δεν έλαβαν υπόψη το ρεαλιστικό πλαίσιο </a:t>
            </a:r>
            <a:r>
              <a:rPr lang="el-GR" dirty="0" smtClean="0"/>
              <a:t>του πρωταθλήματος και είδαν μόνο </a:t>
            </a:r>
            <a:r>
              <a:rPr lang="el-GR" b="1" dirty="0" smtClean="0">
                <a:solidFill>
                  <a:schemeClr val="tx2"/>
                </a:solidFill>
              </a:rPr>
              <a:t>σχέσεις αριθμών-</a:t>
            </a:r>
          </a:p>
          <a:p>
            <a:pPr>
              <a:buNone/>
            </a:pPr>
            <a:r>
              <a:rPr lang="el-GR" b="1" u="sng" dirty="0" smtClean="0">
                <a:solidFill>
                  <a:schemeClr val="tx2"/>
                </a:solidFill>
              </a:rPr>
              <a:t>σχόλιο:</a:t>
            </a:r>
            <a:r>
              <a:rPr lang="el-GR" b="1" dirty="0" smtClean="0">
                <a:solidFill>
                  <a:schemeClr val="tx2"/>
                </a:solidFill>
              </a:rPr>
              <a:t> </a:t>
            </a:r>
            <a:r>
              <a:rPr lang="el-GR" dirty="0" smtClean="0"/>
              <a:t>τη λύση αυτή έδωσε ο «καλύτερος» μαθητής της Α΄ Λυκείου </a:t>
            </a:r>
            <a:endParaRPr lang="el-GR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chemeClr val="tx2"/>
                </a:solidFill>
              </a:rPr>
              <a:t>άλλη στρατηγική</a:t>
            </a:r>
            <a:endParaRPr lang="el-GR" b="1" dirty="0">
              <a:solidFill>
                <a:schemeClr val="tx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522414" y="1828800"/>
            <a:ext cx="9601200" cy="4624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C00000"/>
                </a:solidFill>
              </a:rPr>
              <a:t>μοντέλο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l-GR" dirty="0" smtClean="0"/>
              <a:t> αγώνες  </a:t>
            </a:r>
            <a:r>
              <a:rPr lang="el-GR" sz="2400" dirty="0" smtClean="0"/>
              <a:t>7 σχολείων</a:t>
            </a:r>
            <a:r>
              <a:rPr lang="el-GR" dirty="0" smtClean="0"/>
              <a:t>:  </a:t>
            </a:r>
            <a:r>
              <a:rPr lang="el-GR" sz="2400" dirty="0" smtClean="0"/>
              <a:t>7</a:t>
            </a:r>
            <a:r>
              <a:rPr lang="en-US" sz="2400" dirty="0" smtClean="0"/>
              <a:t>x6/2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</a:rPr>
              <a:t>μοντέλο 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 </a:t>
            </a:r>
            <a:r>
              <a:rPr lang="el-GR" dirty="0" smtClean="0"/>
              <a:t>αγώνες  </a:t>
            </a:r>
            <a:r>
              <a:rPr lang="el-GR" sz="2400" dirty="0" smtClean="0"/>
              <a:t>6  σχολείων </a:t>
            </a:r>
            <a:r>
              <a:rPr lang="el-GR" dirty="0" smtClean="0"/>
              <a:t>:  </a:t>
            </a:r>
            <a:r>
              <a:rPr lang="el-GR" sz="2400" dirty="0" smtClean="0"/>
              <a:t>6</a:t>
            </a:r>
            <a:r>
              <a:rPr lang="en-US" sz="2400" dirty="0" smtClean="0"/>
              <a:t>x5/2</a:t>
            </a:r>
          </a:p>
          <a:p>
            <a:pPr>
              <a:buNone/>
            </a:pPr>
            <a:r>
              <a:rPr lang="el-GR" dirty="0" smtClean="0"/>
              <a:t> αγώνες  </a:t>
            </a:r>
            <a:r>
              <a:rPr lang="el-GR" sz="2400" dirty="0" smtClean="0"/>
              <a:t>5  σχολείων </a:t>
            </a:r>
            <a:r>
              <a:rPr lang="el-GR" dirty="0" smtClean="0"/>
              <a:t>:  </a:t>
            </a:r>
            <a:r>
              <a:rPr lang="el-GR" sz="2400" dirty="0" smtClean="0"/>
              <a:t>5</a:t>
            </a:r>
            <a:r>
              <a:rPr lang="en-US" sz="2400" dirty="0" smtClean="0"/>
              <a:t>x</a:t>
            </a:r>
            <a:r>
              <a:rPr lang="el-GR" sz="2400" dirty="0" smtClean="0"/>
              <a:t>4</a:t>
            </a:r>
            <a:r>
              <a:rPr lang="en-US" sz="2400" dirty="0" smtClean="0"/>
              <a:t>/2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>
              <a:buNone/>
            </a:pPr>
            <a:r>
              <a:rPr lang="el-GR" dirty="0" smtClean="0"/>
              <a:t>αγώνες</a:t>
            </a:r>
            <a:r>
              <a:rPr lang="en-US" dirty="0" smtClean="0"/>
              <a:t> </a:t>
            </a:r>
            <a:r>
              <a:rPr lang="el-GR" sz="2400" dirty="0" smtClean="0"/>
              <a:t>18  ομάδων Α΄</a:t>
            </a:r>
            <a:r>
              <a:rPr lang="en-US" sz="2400" dirty="0" smtClean="0"/>
              <a:t> </a:t>
            </a:r>
            <a:r>
              <a:rPr lang="el-GR" sz="2400" dirty="0" smtClean="0"/>
              <a:t>Εθνικής</a:t>
            </a:r>
            <a:r>
              <a:rPr lang="el-GR" dirty="0" smtClean="0"/>
              <a:t>:  </a:t>
            </a:r>
            <a:r>
              <a:rPr lang="el-GR" sz="2400" dirty="0" smtClean="0"/>
              <a:t>18</a:t>
            </a:r>
            <a:r>
              <a:rPr lang="en-US" sz="2400" dirty="0" smtClean="0"/>
              <a:t>x17/2</a:t>
            </a:r>
          </a:p>
          <a:p>
            <a:endParaRPr lang="en-US" dirty="0" smtClean="0"/>
          </a:p>
          <a:p>
            <a:pPr>
              <a:buNone/>
            </a:pPr>
            <a:r>
              <a:rPr lang="el-GR" dirty="0" smtClean="0"/>
              <a:t>οποιαδήποτε </a:t>
            </a:r>
            <a:r>
              <a:rPr lang="el-GR" sz="2400" dirty="0" smtClean="0"/>
              <a:t>ν σχολεία</a:t>
            </a:r>
            <a:r>
              <a:rPr lang="el-GR" dirty="0" smtClean="0"/>
              <a:t>:  </a:t>
            </a:r>
            <a:r>
              <a:rPr lang="el-GR" sz="2400" b="1" dirty="0" smtClean="0"/>
              <a:t>ν(ν-1)/2               </a:t>
            </a:r>
            <a:r>
              <a:rPr lang="el-GR" sz="2400" b="1" dirty="0" smtClean="0">
                <a:solidFill>
                  <a:schemeClr val="accent1"/>
                </a:solidFill>
              </a:rPr>
              <a:t>τυπικό</a:t>
            </a:r>
          </a:p>
          <a:p>
            <a:pPr>
              <a:buNone/>
            </a:pPr>
            <a:r>
              <a:rPr lang="el-GR" sz="1900" u="heavy" dirty="0" smtClean="0">
                <a:solidFill>
                  <a:schemeClr val="accent1"/>
                </a:solidFill>
                <a:uFill>
                  <a:solidFill>
                    <a:schemeClr val="tx2"/>
                  </a:solidFill>
                </a:uFill>
              </a:rPr>
              <a:t>σχόλιο μαθητή για το ν</a:t>
            </a:r>
            <a:r>
              <a:rPr lang="el-GR" sz="1900" dirty="0" smtClean="0">
                <a:solidFill>
                  <a:schemeClr val="accent1"/>
                </a:solidFill>
              </a:rPr>
              <a:t>: «Α, πάλι τα ίδια!</a:t>
            </a:r>
            <a:r>
              <a:rPr lang="en-US" sz="1900" dirty="0" smtClean="0">
                <a:solidFill>
                  <a:schemeClr val="accent1"/>
                </a:solidFill>
              </a:rPr>
              <a:t> </a:t>
            </a:r>
            <a:r>
              <a:rPr lang="el-GR" sz="1800" dirty="0" smtClean="0">
                <a:solidFill>
                  <a:schemeClr val="accent1"/>
                </a:solidFill>
              </a:rPr>
              <a:t>Αυτό κυρία είναι δικό σας. Δεν υπάρχει μέσα». </a:t>
            </a:r>
            <a:endParaRPr lang="el-GR" sz="19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l-GR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Νερομπογιά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Φόρμα_βιβλιοθήκης_εγγράφων</Display>
  <Edit>Φόρμα_βιβλιοθήκης_εγγράφων</Edit>
  <New>Φόρμα_βιβλιοθήκης_εγγράφων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Αυτή η τιμή υποδεικνύει τον αριθμό αποθηκεύσεων ή αναθεωρήσεων. Η εφαρμογή είναι υπεύθυνη για την ενημέρωση αυτής της τιμής έπειτα από κάθε αναθεώρηση.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CB7C02-44D3-4531-BE08-CD33167F38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5433B3-C2C8-437B-8B31-46B0492B4A52}">
  <ds:schemaRefs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A61C974-27AC-4EBB-BF37-EEF69A12DD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TF00001016_</Template>
  <TotalTime>1858</TotalTime>
  <Words>670</Words>
  <Application>Microsoft Office PowerPoint</Application>
  <PresentationFormat>Προσαρμογή</PresentationFormat>
  <Paragraphs>61</Paragraphs>
  <Slides>12</Slides>
  <Notes>2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7" baseType="lpstr">
      <vt:lpstr>Arial</vt:lpstr>
      <vt:lpstr>Palatino Linotype</vt:lpstr>
      <vt:lpstr>Segoe UI</vt:lpstr>
      <vt:lpstr>Νερομπογιά_16x9</vt:lpstr>
      <vt:lpstr>Acrobat Document</vt:lpstr>
      <vt:lpstr>Διοργάνωση σχολικού πρωταθλήματος ποδοσφαίρου από μαθητές ΕΠΑΛ</vt:lpstr>
      <vt:lpstr>Λίγα λόγια για το ΕΠΑΛ……….</vt:lpstr>
      <vt:lpstr>Παρουσίαση του PowerPoint</vt:lpstr>
      <vt:lpstr>Παρουσίαση του PowerPoint</vt:lpstr>
      <vt:lpstr>Χώρος εργασίας</vt:lpstr>
      <vt:lpstr>     Α΄ στρατηγική πόσους αγώνες έχει ο α΄ γύρος ;  μοντέλο για  7 σχολεία: 6+5+4+3+2+1  μετά από συγχώνευση σχολείων  μοντέλο για 6 σχολεία: 5+4+3+2+1 5 σχολεία; 4+3+2+1 4 σχολεία: 3+2+1   σχόλιο: αναπτύχθηκε από μαθητή που είχε «μείνει» στα μαθηματικά στο ΓΕΛ   </vt:lpstr>
      <vt:lpstr>          Β΄ στρατηγική  με αγωνιστικές </vt:lpstr>
      <vt:lpstr>Γ΄ στρατηγική</vt:lpstr>
      <vt:lpstr>άλλη στρατηγική</vt:lpstr>
      <vt:lpstr>αποσπάσματα…..</vt:lpstr>
      <vt:lpstr>Παρουσίαση του PowerPoint</vt:lpstr>
      <vt:lpstr>Συμπεράσματα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Διάταξη τίτλου</dc:title>
  <dc:creator>Jakub Kowalski</dc:creator>
  <cp:lastModifiedBy>Chr. Triantafillou</cp:lastModifiedBy>
  <cp:revision>218</cp:revision>
  <dcterms:created xsi:type="dcterms:W3CDTF">2013-07-26T13:36:17Z</dcterms:created>
  <dcterms:modified xsi:type="dcterms:W3CDTF">2021-03-26T12:50:50Z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