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85" r:id="rId3"/>
    <p:sldId id="289" r:id="rId4"/>
    <p:sldId id="277" r:id="rId5"/>
    <p:sldId id="278" r:id="rId6"/>
    <p:sldId id="259" r:id="rId7"/>
    <p:sldId id="260" r:id="rId8"/>
    <p:sldId id="279" r:id="rId9"/>
    <p:sldId id="287" r:id="rId10"/>
    <p:sldId id="288" r:id="rId11"/>
    <p:sldId id="281" r:id="rId12"/>
    <p:sldId id="286" r:id="rId13"/>
    <p:sldId id="282" r:id="rId14"/>
    <p:sldId id="283" r:id="rId15"/>
    <p:sldId id="284"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90" r:id="rId32"/>
    <p:sldId id="291" r:id="rId33"/>
    <p:sldId id="276"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6" d="100"/>
          <a:sy n="76" d="100"/>
        </p:scale>
        <p:origin x="-19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l-GR"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13/4/24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13/4/24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13/4/24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13/4/24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l-GR"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63A9A7CB-BEE6-4F99-898E-913F06E8E125}" type="datetime1">
              <a:rPr lang="en-US" smtClean="0"/>
              <a:pPr/>
              <a:t>13/4/24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13/4/24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13/4/24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13/4/24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13/4/24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l-GR"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EBEE1B38-C5EB-4D66-9137-0AFE9CDEDE8F}" type="datetime1">
              <a:rPr lang="en-US" smtClean="0"/>
              <a:pPr/>
              <a:t>13/4/24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l-GR"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8" name="Date Placeholder 7"/>
          <p:cNvSpPr>
            <a:spLocks noGrp="1"/>
          </p:cNvSpPr>
          <p:nvPr>
            <p:ph type="dt" sz="half" idx="10"/>
          </p:nvPr>
        </p:nvSpPr>
        <p:spPr/>
        <p:txBody>
          <a:bodyPr/>
          <a:lstStyle/>
          <a:p>
            <a:fld id="{327B613C-1AD7-49D3-885D-F654C5CDBAA6}" type="datetime1">
              <a:rPr lang="en-US" smtClean="0"/>
              <a:pPr/>
              <a:t>13/4/24</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l-GR"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13/4/24</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png"/><Relationship Id="rId3" Type="http://schemas.openxmlformats.org/officeDocument/2006/relationships/image" Target="../media/image8.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doi.org/10.1007/s10763-020-10079-5" TargetMode="External"/><Relationship Id="rId4" Type="http://schemas.openxmlformats.org/officeDocument/2006/relationships/hyperlink" Target="https://doi.org/10.1207/s15516709cog0302_4" TargetMode="External"/><Relationship Id="rId1" Type="http://schemas.openxmlformats.org/officeDocument/2006/relationships/slideLayout" Target="../slideLayouts/slideLayout2.xml"/><Relationship Id="rId2" Type="http://schemas.openxmlformats.org/officeDocument/2006/relationships/hyperlink" Target="https://doi.org/10.29333/iejme/11109"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0661" y="979515"/>
            <a:ext cx="7543800" cy="3132599"/>
          </a:xfrm>
        </p:spPr>
        <p:txBody>
          <a:bodyPr/>
          <a:lstStyle/>
          <a:p>
            <a:r>
              <a:rPr lang="el-GR" sz="5400" dirty="0" smtClean="0"/>
              <a:t>Ενότητα 4</a:t>
            </a:r>
            <a:r>
              <a:rPr lang="el-GR" sz="5400" baseline="30000" dirty="0" smtClean="0"/>
              <a:t>η</a:t>
            </a:r>
            <a:r>
              <a:rPr lang="el-GR" sz="5400" dirty="0" smtClean="0"/>
              <a:t/>
            </a:r>
            <a:br>
              <a:rPr lang="el-GR" sz="5400" dirty="0" smtClean="0"/>
            </a:br>
            <a:r>
              <a:rPr lang="el-GR" sz="5400" dirty="0" smtClean="0"/>
              <a:t>Κατασκευή μαθηματικού προβλήματος (ΚΜΠ)</a:t>
            </a:r>
            <a:r>
              <a:rPr lang="el-GR" dirty="0" smtClean="0"/>
              <a:t/>
            </a:r>
            <a:br>
              <a:rPr lang="el-GR" dirty="0" smtClean="0"/>
            </a:br>
            <a:r>
              <a:rPr lang="en-US" sz="4000" dirty="0" smtClean="0"/>
              <a:t>Problem Posing</a:t>
            </a:r>
            <a:endParaRPr lang="en-US" sz="4000" dirty="0"/>
          </a:p>
        </p:txBody>
      </p:sp>
      <p:sp>
        <p:nvSpPr>
          <p:cNvPr id="3" name="Subtitle 2"/>
          <p:cNvSpPr>
            <a:spLocks noGrp="1"/>
          </p:cNvSpPr>
          <p:nvPr>
            <p:ph type="subTitle" idx="1"/>
          </p:nvPr>
        </p:nvSpPr>
        <p:spPr/>
        <p:txBody>
          <a:bodyPr>
            <a:normAutofit fontScale="85000" lnSpcReduction="20000"/>
          </a:bodyPr>
          <a:lstStyle/>
          <a:p>
            <a:pPr algn="ctr"/>
            <a:r>
              <a:rPr lang="el-GR" b="1" dirty="0" smtClean="0"/>
              <a:t>Σωτήρης Ζωιτσάκος</a:t>
            </a:r>
          </a:p>
          <a:p>
            <a:pPr algn="ctr"/>
            <a:r>
              <a:rPr lang="el-GR" b="1" smtClean="0"/>
              <a:t>Άνοιξη 2024</a:t>
            </a:r>
            <a:endParaRPr lang="en-US" b="1" dirty="0" smtClean="0"/>
          </a:p>
          <a:p>
            <a:pPr algn="ctr"/>
            <a:r>
              <a:rPr lang="el-GR" b="1" dirty="0" smtClean="0"/>
              <a:t>Διδασκαλία και μάθηση των Μαθηματικών με διαδικασίες επίλυσης </a:t>
            </a:r>
            <a:r>
              <a:rPr lang="el-GR" b="1" dirty="0" err="1" smtClean="0"/>
              <a:t>προβλημάτων_ΕΡΓΑΣΤΗΡΙΟ</a:t>
            </a:r>
            <a:endParaRPr lang="el-GR" b="1" dirty="0" smtClean="0"/>
          </a:p>
          <a:p>
            <a:endParaRPr lang="el-GR" dirty="0" smtClean="0"/>
          </a:p>
          <a:p>
            <a:endParaRPr lang="en-US" dirty="0"/>
          </a:p>
        </p:txBody>
      </p:sp>
    </p:spTree>
    <p:extLst>
      <p:ext uri="{BB962C8B-B14F-4D97-AF65-F5344CB8AC3E}">
        <p14:creationId xmlns:p14="http://schemas.microsoft.com/office/powerpoint/2010/main" val="56865625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Σημασία της ΚΜΠ </a:t>
            </a:r>
            <a:br>
              <a:rPr lang="el-GR" dirty="0" smtClean="0"/>
            </a:br>
            <a:r>
              <a:rPr lang="el-GR" sz="2400" dirty="0" smtClean="0"/>
              <a:t>(</a:t>
            </a:r>
            <a:r>
              <a:rPr lang="el-GR" sz="2400" dirty="0" smtClean="0">
                <a:solidFill>
                  <a:srgbClr val="7030A0"/>
                </a:solidFill>
              </a:rPr>
              <a:t>για τους εκπαιδευτικούς</a:t>
            </a:r>
            <a:r>
              <a:rPr lang="el-GR" sz="2400" dirty="0" smtClean="0"/>
              <a:t>)</a:t>
            </a:r>
            <a:endParaRPr lang="en-US" sz="2400" dirty="0"/>
          </a:p>
        </p:txBody>
      </p:sp>
      <p:sp>
        <p:nvSpPr>
          <p:cNvPr id="3" name="Content Placeholder 2"/>
          <p:cNvSpPr>
            <a:spLocks noGrp="1"/>
          </p:cNvSpPr>
          <p:nvPr>
            <p:ph idx="1"/>
          </p:nvPr>
        </p:nvSpPr>
        <p:spPr/>
        <p:txBody>
          <a:bodyPr/>
          <a:lstStyle/>
          <a:p>
            <a:r>
              <a:rPr lang="el-GR" sz="2400" dirty="0"/>
              <a:t>Εντοπισμός παρανοήσεων των μαθητών </a:t>
            </a:r>
            <a:r>
              <a:rPr lang="el-GR" sz="1800" dirty="0" smtClean="0"/>
              <a:t>(</a:t>
            </a:r>
            <a:r>
              <a:rPr lang="en-US" sz="1800" dirty="0" err="1" smtClean="0"/>
              <a:t>Kopparla</a:t>
            </a:r>
            <a:r>
              <a:rPr lang="en-US" sz="1800" dirty="0" smtClean="0"/>
              <a:t>, et al. ,2019)</a:t>
            </a:r>
          </a:p>
          <a:p>
            <a:endParaRPr lang="en-US" sz="1800" dirty="0" smtClean="0"/>
          </a:p>
          <a:p>
            <a:r>
              <a:rPr lang="el-GR" sz="2400" dirty="0"/>
              <a:t>Σημαντικό στοιχείο αξιολόγησης των μαθητών </a:t>
            </a:r>
            <a:r>
              <a:rPr lang="el-GR" sz="1800" dirty="0" smtClean="0"/>
              <a:t>(</a:t>
            </a:r>
            <a:r>
              <a:rPr lang="en-US" sz="1800" dirty="0" err="1" smtClean="0"/>
              <a:t>Stoyanova</a:t>
            </a:r>
            <a:r>
              <a:rPr lang="en-US" sz="1800" dirty="0" smtClean="0"/>
              <a:t>, 1998)</a:t>
            </a:r>
          </a:p>
          <a:p>
            <a:endParaRPr lang="en-US" sz="1800" dirty="0" smtClean="0"/>
          </a:p>
          <a:p>
            <a:r>
              <a:rPr lang="el-GR" sz="2400" dirty="0"/>
              <a:t>Απόκτηση εικόνας για την εναλλακτική κατανόηση των μαθητών </a:t>
            </a:r>
            <a:r>
              <a:rPr lang="el-GR" sz="1800" dirty="0" smtClean="0"/>
              <a:t>(</a:t>
            </a:r>
            <a:r>
              <a:rPr lang="en-US" sz="1800" dirty="0" smtClean="0"/>
              <a:t>Bevan &amp; </a:t>
            </a:r>
            <a:r>
              <a:rPr lang="en-US" sz="1800" dirty="0" err="1" smtClean="0"/>
              <a:t>Capraro</a:t>
            </a:r>
            <a:r>
              <a:rPr lang="en-US" sz="1800" dirty="0" smtClean="0"/>
              <a:t>, 2021)</a:t>
            </a:r>
            <a:endParaRPr lang="en-US" sz="1800" dirty="0"/>
          </a:p>
        </p:txBody>
      </p:sp>
    </p:spTree>
    <p:extLst>
      <p:ext uri="{BB962C8B-B14F-4D97-AF65-F5344CB8AC3E}">
        <p14:creationId xmlns:p14="http://schemas.microsoft.com/office/powerpoint/2010/main" val="311425473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Posing </a:t>
            </a:r>
            <a:r>
              <a:rPr lang="el-GR" dirty="0" smtClean="0"/>
              <a:t>ως ...</a:t>
            </a:r>
            <a:br>
              <a:rPr lang="el-GR" dirty="0" smtClean="0"/>
            </a:br>
            <a:r>
              <a:rPr lang="en-US" sz="2000" dirty="0" smtClean="0"/>
              <a:t>(Silver, 2003)</a:t>
            </a:r>
            <a:endParaRPr lang="en-US" sz="2000" dirty="0"/>
          </a:p>
        </p:txBody>
      </p:sp>
      <p:sp>
        <p:nvSpPr>
          <p:cNvPr id="3" name="Content Placeholder 2"/>
          <p:cNvSpPr>
            <a:spLocks noGrp="1"/>
          </p:cNvSpPr>
          <p:nvPr>
            <p:ph idx="1"/>
          </p:nvPr>
        </p:nvSpPr>
        <p:spPr>
          <a:xfrm>
            <a:off x="211015" y="1600200"/>
            <a:ext cx="7983415" cy="4800600"/>
          </a:xfrm>
        </p:spPr>
        <p:txBody>
          <a:bodyPr>
            <a:normAutofit/>
          </a:bodyPr>
          <a:lstStyle/>
          <a:p>
            <a:r>
              <a:rPr lang="el-GR" dirty="0" smtClean="0"/>
              <a:t> </a:t>
            </a:r>
            <a:r>
              <a:rPr lang="el-GR" dirty="0"/>
              <a:t>χαρακτηριστικό της δημιουργικής δραστηριότητας  ή εξαιρετικής μαθηματικής ικανότητας</a:t>
            </a:r>
            <a:endParaRPr lang="en-US" dirty="0"/>
          </a:p>
          <a:p>
            <a:r>
              <a:rPr lang="el-GR" dirty="0"/>
              <a:t> </a:t>
            </a:r>
            <a:r>
              <a:rPr lang="el-GR" dirty="0" smtClean="0"/>
              <a:t> </a:t>
            </a:r>
            <a:r>
              <a:rPr lang="el-GR" dirty="0"/>
              <a:t>χαρακτηριστικό της διερευνητικά προσανατολισμένης διδασκαλίας</a:t>
            </a:r>
            <a:endParaRPr lang="en-US" dirty="0"/>
          </a:p>
          <a:p>
            <a:r>
              <a:rPr lang="el-GR" dirty="0" smtClean="0"/>
              <a:t>ιδιαίτερα </a:t>
            </a:r>
            <a:r>
              <a:rPr lang="el-GR" dirty="0"/>
              <a:t>σημαντικό χαρακτηριστικό της μαθηματικής δραστηριότητας</a:t>
            </a:r>
            <a:endParaRPr lang="en-US" dirty="0"/>
          </a:p>
          <a:p>
            <a:r>
              <a:rPr lang="el-GR" dirty="0"/>
              <a:t> </a:t>
            </a:r>
            <a:r>
              <a:rPr lang="el-GR" dirty="0" smtClean="0"/>
              <a:t>μέσο </a:t>
            </a:r>
            <a:r>
              <a:rPr lang="el-GR" dirty="0"/>
              <a:t>για τη βελτίωση της διαδικασίας επίλυσης προβλήματος</a:t>
            </a:r>
            <a:endParaRPr lang="en-US" dirty="0"/>
          </a:p>
          <a:p>
            <a:r>
              <a:rPr lang="el-GR" dirty="0" smtClean="0"/>
              <a:t> </a:t>
            </a:r>
            <a:r>
              <a:rPr lang="el-GR" dirty="0"/>
              <a:t>ένα παράθυρο για τη μαθηματική κατανόηση από τους </a:t>
            </a:r>
            <a:r>
              <a:rPr lang="el-GR" dirty="0" smtClean="0"/>
              <a:t>μαθητές </a:t>
            </a:r>
            <a:r>
              <a:rPr lang="el-GR" dirty="0"/>
              <a:t>(</a:t>
            </a:r>
            <a:r>
              <a:rPr lang="el-GR" i="1" dirty="0"/>
              <a:t>γενίκευση προτάσεων, διατύπωση περιορισμών διατύπωση αντιστρόφων </a:t>
            </a:r>
            <a:r>
              <a:rPr lang="el-GR" i="1" dirty="0" smtClean="0"/>
              <a:t>προτάσεων</a:t>
            </a:r>
            <a:r>
              <a:rPr lang="el-GR" dirty="0" smtClean="0"/>
              <a:t>) </a:t>
            </a:r>
            <a:endParaRPr lang="en-US" dirty="0"/>
          </a:p>
          <a:p>
            <a:r>
              <a:rPr lang="el-GR" dirty="0"/>
              <a:t> </a:t>
            </a:r>
            <a:r>
              <a:rPr lang="el-GR" dirty="0" smtClean="0"/>
              <a:t>μέσο </a:t>
            </a:r>
            <a:r>
              <a:rPr lang="el-GR" dirty="0"/>
              <a:t>βελτίωσης της στάσης των μαθητών απέναντι στα μαθηματικά.</a:t>
            </a:r>
            <a:endParaRPr lang="en-US" dirty="0"/>
          </a:p>
          <a:p>
            <a:endParaRPr lang="en-US" dirty="0"/>
          </a:p>
        </p:txBody>
      </p:sp>
    </p:spTree>
    <p:extLst>
      <p:ext uri="{BB962C8B-B14F-4D97-AF65-F5344CB8AC3E}">
        <p14:creationId xmlns:p14="http://schemas.microsoft.com/office/powerpoint/2010/main" val="106346851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Καταστάσεις στην ΚΜΠ</a:t>
            </a:r>
            <a:endParaRPr lang="en-US" dirty="0"/>
          </a:p>
        </p:txBody>
      </p:sp>
      <p:sp>
        <p:nvSpPr>
          <p:cNvPr id="3" name="Content Placeholder 2"/>
          <p:cNvSpPr>
            <a:spLocks noGrp="1"/>
          </p:cNvSpPr>
          <p:nvPr>
            <p:ph idx="1"/>
          </p:nvPr>
        </p:nvSpPr>
        <p:spPr/>
        <p:txBody>
          <a:bodyPr/>
          <a:lstStyle/>
          <a:p>
            <a:r>
              <a:rPr lang="el-GR" b="1" dirty="0" smtClean="0"/>
              <a:t>Ελεύθερες</a:t>
            </a:r>
            <a:r>
              <a:rPr lang="el-GR" dirty="0" smtClean="0"/>
              <a:t> (χωρίς περιορισμούς)</a:t>
            </a:r>
          </a:p>
          <a:p>
            <a:endParaRPr lang="el-GR" dirty="0" smtClean="0"/>
          </a:p>
          <a:p>
            <a:r>
              <a:rPr lang="el-GR" b="1" dirty="0" smtClean="0"/>
              <a:t>Ημι-δομημένες</a:t>
            </a:r>
            <a:r>
              <a:rPr lang="el-GR" dirty="0" smtClean="0"/>
              <a:t> (εξερεύνηση μιας ανοικτής κατάστασης και ολοκλήρωσή της με βάση την προηγούμενη εμπειρία)</a:t>
            </a:r>
          </a:p>
          <a:p>
            <a:endParaRPr lang="el-GR" dirty="0" smtClean="0"/>
          </a:p>
          <a:p>
            <a:r>
              <a:rPr lang="el-GR" dirty="0" smtClean="0"/>
              <a:t> </a:t>
            </a:r>
            <a:r>
              <a:rPr lang="el-GR" b="1" dirty="0" smtClean="0"/>
              <a:t>Δομημένες</a:t>
            </a:r>
            <a:r>
              <a:rPr lang="el-GR" dirty="0" smtClean="0"/>
              <a:t> (διαφοροποίηση ή αναδιατύπωση δεδομένων σε δεδομένο πρόβλημα)</a:t>
            </a:r>
            <a:endParaRPr lang="en-US" dirty="0"/>
          </a:p>
        </p:txBody>
      </p:sp>
    </p:spTree>
    <p:extLst>
      <p:ext uri="{BB962C8B-B14F-4D97-AF65-F5344CB8AC3E}">
        <p14:creationId xmlns:p14="http://schemas.microsoft.com/office/powerpoint/2010/main" val="146721386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74638"/>
            <a:ext cx="7784123" cy="1369496"/>
          </a:xfrm>
        </p:spPr>
        <p:txBody>
          <a:bodyPr/>
          <a:lstStyle/>
          <a:p>
            <a:pPr algn="ctr"/>
            <a:r>
              <a:rPr lang="el-GR" dirty="0" smtClean="0"/>
              <a:t>Παραδείγματα από την έρευνα</a:t>
            </a:r>
            <a:r>
              <a:rPr lang="en-US" dirty="0" smtClean="0"/>
              <a:t/>
            </a:r>
            <a:br>
              <a:rPr lang="en-US" dirty="0" smtClean="0"/>
            </a:br>
            <a:r>
              <a:rPr lang="el-GR" sz="2800" b="1" dirty="0" smtClean="0"/>
              <a:t>Εργασία για την τάξη στην ΚΜΠ</a:t>
            </a:r>
            <a:r>
              <a:rPr lang="en-US" b="1" dirty="0" smtClean="0"/>
              <a:t/>
            </a:r>
            <a:br>
              <a:rPr lang="en-US" b="1" dirty="0" smtClean="0"/>
            </a:br>
            <a:r>
              <a:rPr lang="en-US" sz="1800" dirty="0" smtClean="0"/>
              <a:t>(</a:t>
            </a:r>
            <a:r>
              <a:rPr lang="en-US" sz="1800" dirty="0"/>
              <a:t>Silber, S., </a:t>
            </a:r>
            <a:r>
              <a:rPr lang="en-US" sz="1800" dirty="0" err="1"/>
              <a:t>Cai</a:t>
            </a:r>
            <a:r>
              <a:rPr lang="en-US" sz="1800" dirty="0"/>
              <a:t>, J. (2021)</a:t>
            </a:r>
            <a:r>
              <a:rPr lang="en-US" sz="1800" dirty="0" smtClean="0"/>
              <a:t>)</a:t>
            </a:r>
            <a:endParaRPr lang="en-US" sz="1800" dirty="0"/>
          </a:p>
        </p:txBody>
      </p:sp>
      <p:sp>
        <p:nvSpPr>
          <p:cNvPr id="7" name="Content Placeholder 6"/>
          <p:cNvSpPr>
            <a:spLocks noGrp="1"/>
          </p:cNvSpPr>
          <p:nvPr>
            <p:ph idx="1"/>
          </p:nvPr>
        </p:nvSpPr>
        <p:spPr/>
        <p:txBody>
          <a:bodyPr/>
          <a:lstStyle/>
          <a:p>
            <a:endParaRPr lang="el-GR" dirty="0" smtClean="0"/>
          </a:p>
          <a:p>
            <a:endParaRPr lang="el-GR" dirty="0"/>
          </a:p>
          <a:p>
            <a:endParaRPr lang="en-US" dirty="0"/>
          </a:p>
        </p:txBody>
      </p:sp>
      <p:pic>
        <p:nvPicPr>
          <p:cNvPr id="9" name="Content Placeholder 5" descr="Στιγμιότυπο 2023-03-25, 8.07.00 μ.μ..png"/>
          <p:cNvPicPr>
            <a:picLocks noChangeAspect="1"/>
          </p:cNvPicPr>
          <p:nvPr/>
        </p:nvPicPr>
        <p:blipFill>
          <a:blip r:embed="rId2" cstate="email">
            <a:extLst>
              <a:ext uri="{28A0092B-C50C-407E-A947-70E740481C1C}">
                <a14:useLocalDpi xmlns:a14="http://schemas.microsoft.com/office/drawing/2010/main" val="0"/>
              </a:ext>
            </a:extLst>
          </a:blip>
          <a:srcRect l="-13169" r="-13169"/>
          <a:stretch>
            <a:fillRect/>
          </a:stretch>
        </p:blipFill>
        <p:spPr>
          <a:xfrm>
            <a:off x="2260600" y="2413000"/>
            <a:ext cx="3606800" cy="2271713"/>
          </a:xfrm>
          <a:prstGeom prst="rect">
            <a:avLst/>
          </a:prstGeom>
        </p:spPr>
      </p:pic>
      <p:sp>
        <p:nvSpPr>
          <p:cNvPr id="10" name="TextBox 9"/>
          <p:cNvSpPr txBox="1"/>
          <p:nvPr/>
        </p:nvSpPr>
        <p:spPr>
          <a:xfrm>
            <a:off x="829734" y="1644134"/>
            <a:ext cx="6794949" cy="923330"/>
          </a:xfrm>
          <a:prstGeom prst="rect">
            <a:avLst/>
          </a:prstGeom>
          <a:noFill/>
        </p:spPr>
        <p:txBody>
          <a:bodyPr wrap="none" rtlCol="0">
            <a:spAutoFit/>
          </a:bodyPr>
          <a:lstStyle/>
          <a:p>
            <a:r>
              <a:rPr lang="el-GR" dirty="0" smtClean="0"/>
              <a:t>Λαμβάνοντας υπόψη το παρακάτω γράφημα να γράψετε τρία λεκτικά </a:t>
            </a:r>
          </a:p>
          <a:p>
            <a:r>
              <a:rPr lang="el-GR" dirty="0"/>
              <a:t>ρ</a:t>
            </a:r>
            <a:r>
              <a:rPr lang="el-GR" dirty="0" smtClean="0"/>
              <a:t>εαλιστικά προβλήματα που έχουν αναπαράσταση το συγκεκριμένο </a:t>
            </a:r>
          </a:p>
          <a:p>
            <a:r>
              <a:rPr lang="el-GR" dirty="0" smtClean="0"/>
              <a:t>γράφημα</a:t>
            </a:r>
            <a:endParaRPr lang="en-US" dirty="0"/>
          </a:p>
        </p:txBody>
      </p:sp>
      <p:sp>
        <p:nvSpPr>
          <p:cNvPr id="11" name="TextBox 10"/>
          <p:cNvSpPr txBox="1"/>
          <p:nvPr/>
        </p:nvSpPr>
        <p:spPr>
          <a:xfrm>
            <a:off x="1237437" y="5182902"/>
            <a:ext cx="6574816" cy="923330"/>
          </a:xfrm>
          <a:prstGeom prst="rect">
            <a:avLst/>
          </a:prstGeom>
          <a:noFill/>
        </p:spPr>
        <p:txBody>
          <a:bodyPr wrap="square" rtlCol="0">
            <a:spAutoFit/>
          </a:bodyPr>
          <a:lstStyle/>
          <a:p>
            <a:r>
              <a:rPr lang="el-GR" dirty="0" smtClean="0"/>
              <a:t>Εννέα φίλοι είναι σε μία γιορτή. Καθένας δίνει το χέρι του σε καθέναν από τους υπόλοιπους. Ν</a:t>
            </a:r>
            <a:r>
              <a:rPr lang="el-GR" dirty="0"/>
              <a:t>α</a:t>
            </a:r>
            <a:r>
              <a:rPr lang="el-GR" dirty="0" smtClean="0"/>
              <a:t> γράψετε λεκτικά προβλήματα </a:t>
            </a:r>
          </a:p>
          <a:p>
            <a:r>
              <a:rPr lang="el-GR" dirty="0" smtClean="0"/>
              <a:t>Χρησιμοποιώντας αυτή την πληροφορία.</a:t>
            </a:r>
            <a:endParaRPr lang="en-US" dirty="0"/>
          </a:p>
        </p:txBody>
      </p:sp>
    </p:spTree>
    <p:extLst>
      <p:ext uri="{BB962C8B-B14F-4D97-AF65-F5344CB8AC3E}">
        <p14:creationId xmlns:p14="http://schemas.microsoft.com/office/powerpoint/2010/main" val="294149051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1323"/>
            <a:ext cx="7620000" cy="5779477"/>
          </a:xfrm>
        </p:spPr>
        <p:txBody>
          <a:bodyPr/>
          <a:lstStyle/>
          <a:p>
            <a:r>
              <a:rPr lang="el-GR" b="1" dirty="0"/>
              <a:t>Κλειστό πρόβλημα</a:t>
            </a:r>
            <a:endParaRPr lang="el-GR" dirty="0"/>
          </a:p>
          <a:p>
            <a:pPr lvl="1"/>
            <a:r>
              <a:rPr lang="el-GR" i="1" dirty="0"/>
              <a:t>Βρείτε το εμβαδόν του </a:t>
            </a:r>
            <a:r>
              <a:rPr lang="el-GR" i="1" dirty="0" smtClean="0"/>
              <a:t>παρακάτω τριγώνου</a:t>
            </a:r>
            <a:r>
              <a:rPr lang="el-GR" i="1" dirty="0"/>
              <a:t>.</a:t>
            </a:r>
            <a:endParaRPr lang="el-GR" dirty="0"/>
          </a:p>
          <a:p>
            <a:r>
              <a:rPr lang="el-GR" b="1" dirty="0"/>
              <a:t>Ανοικτό πρόβλημα</a:t>
            </a:r>
            <a:endParaRPr lang="el-GR" dirty="0"/>
          </a:p>
          <a:p>
            <a:pPr lvl="1"/>
            <a:r>
              <a:rPr lang="el-GR" i="1" dirty="0"/>
              <a:t>Το μικρότερο τετράγωνο είναι 1τ.μ. (τετραγωνική μονάδα). Σχεδίασε ένα τρίγωνο με εμβαδόν 6τμ.</a:t>
            </a:r>
          </a:p>
          <a:p>
            <a:pPr lvl="2"/>
            <a:r>
              <a:rPr lang="el-GR" i="1" dirty="0"/>
              <a:t>(δίνεται </a:t>
            </a:r>
            <a:r>
              <a:rPr lang="el-GR" i="1" dirty="0" smtClean="0"/>
              <a:t>το </a:t>
            </a:r>
            <a:r>
              <a:rPr lang="el-GR" i="1" dirty="0"/>
              <a:t>διαγραμμισμένο πλαίσιο χωρίς το σχεδιασμένο τρίγωνο)</a:t>
            </a:r>
            <a:r>
              <a:rPr lang="el-GR" dirty="0" smtClean="0"/>
              <a:t>.</a:t>
            </a:r>
          </a:p>
          <a:p>
            <a:pPr lvl="2"/>
            <a:endParaRPr lang="el-GR" dirty="0"/>
          </a:p>
          <a:p>
            <a:pPr lvl="2"/>
            <a:endParaRPr lang="en-US" dirty="0"/>
          </a:p>
        </p:txBody>
      </p:sp>
      <p:pic>
        <p:nvPicPr>
          <p:cNvPr id="4" name="Εικόνα 2" descr="http://mathandmultimedia.com/wp-content/uploads/2012/03/triangle-area.png">
            <a:extLst>
              <a:ext uri="{FF2B5EF4-FFF2-40B4-BE49-F238E27FC236}">
                <a16:creationId xmlns="" xmlns:a16="http://schemas.microsoft.com/office/drawing/2014/main" id="{54A52031-E27F-4BA5-AB35-3739B1CF1BCF}"/>
              </a:ext>
            </a:extLst>
          </p:cNvPr>
          <p:cNvPicPr/>
          <p:nvPr/>
        </p:nvPicPr>
        <p:blipFill>
          <a:blip r:embed="rId2" cstate="print"/>
          <a:srcRect/>
          <a:stretch>
            <a:fillRect/>
          </a:stretch>
        </p:blipFill>
        <p:spPr bwMode="auto">
          <a:xfrm>
            <a:off x="2425906" y="3081644"/>
            <a:ext cx="3951448" cy="2885401"/>
          </a:xfrm>
          <a:prstGeom prst="rect">
            <a:avLst/>
          </a:prstGeom>
          <a:noFill/>
          <a:ln w="9525">
            <a:noFill/>
            <a:miter lim="800000"/>
            <a:headEnd/>
            <a:tailEnd/>
          </a:ln>
        </p:spPr>
      </p:pic>
    </p:spTree>
    <p:extLst>
      <p:ext uri="{BB962C8B-B14F-4D97-AF65-F5344CB8AC3E}">
        <p14:creationId xmlns:p14="http://schemas.microsoft.com/office/powerpoint/2010/main" val="58766520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sz="3200" dirty="0" smtClean="0"/>
              <a:t>Διατυπώστε προβλήματα με βάση το παρακάτω σχήμα και αποδείξτε τα.</a:t>
            </a:r>
            <a:r>
              <a:rPr lang="en-US" smtClean="0"/>
              <a:t/>
            </a:r>
            <a:br>
              <a:rPr lang="en-US" smtClean="0"/>
            </a:br>
            <a:r>
              <a:rPr lang="en-US" sz="2000" smtClean="0"/>
              <a:t>Leikin</a:t>
            </a:r>
            <a:r>
              <a:rPr lang="en-US" sz="2000" dirty="0" smtClean="0"/>
              <a:t> &amp; </a:t>
            </a:r>
            <a:r>
              <a:rPr lang="en-US" sz="2000" dirty="0" err="1" smtClean="0"/>
              <a:t>Elgrably</a:t>
            </a:r>
            <a:r>
              <a:rPr lang="en-US" sz="2000" dirty="0" smtClean="0"/>
              <a:t> (2021)</a:t>
            </a:r>
            <a:endParaRPr lang="en-US" sz="2000" dirty="0"/>
          </a:p>
        </p:txBody>
      </p:sp>
      <p:pic>
        <p:nvPicPr>
          <p:cNvPr id="6" name="Content Placeholder 5" descr="pp1.png"/>
          <p:cNvPicPr>
            <a:picLocks noGrp="1" noChangeAspect="1"/>
          </p:cNvPicPr>
          <p:nvPr>
            <p:ph idx="1"/>
          </p:nvPr>
        </p:nvPicPr>
        <p:blipFill>
          <a:blip r:embed="rId2" cstate="email">
            <a:extLst>
              <a:ext uri="{28A0092B-C50C-407E-A947-70E740481C1C}">
                <a14:useLocalDpi xmlns:a14="http://schemas.microsoft.com/office/drawing/2010/main" val="0"/>
              </a:ext>
            </a:extLst>
          </a:blip>
          <a:srcRect t="-16744" b="-16744"/>
          <a:stretch>
            <a:fillRect/>
          </a:stretch>
        </p:blipFill>
        <p:spPr>
          <a:xfrm>
            <a:off x="269361" y="1952533"/>
            <a:ext cx="7259764" cy="4573652"/>
          </a:xfrm>
        </p:spPr>
      </p:pic>
    </p:spTree>
    <p:extLst>
      <p:ext uri="{BB962C8B-B14F-4D97-AF65-F5344CB8AC3E}">
        <p14:creationId xmlns:p14="http://schemas.microsoft.com/office/powerpoint/2010/main" val="129093950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Κατάσταση-πλαίσιο</a:t>
            </a:r>
            <a:br>
              <a:rPr lang="el-GR" dirty="0" smtClean="0"/>
            </a:br>
            <a:r>
              <a:rPr lang="en-US" dirty="0" smtClean="0"/>
              <a:t>Task environment</a:t>
            </a:r>
            <a:endParaRPr lang="en-US" dirty="0"/>
          </a:p>
        </p:txBody>
      </p:sp>
      <p:sp>
        <p:nvSpPr>
          <p:cNvPr id="3" name="Content Placeholder 2"/>
          <p:cNvSpPr>
            <a:spLocks noGrp="1"/>
          </p:cNvSpPr>
          <p:nvPr>
            <p:ph idx="1"/>
          </p:nvPr>
        </p:nvSpPr>
        <p:spPr>
          <a:xfrm>
            <a:off x="457200" y="2039814"/>
            <a:ext cx="7620000" cy="4360985"/>
          </a:xfrm>
        </p:spPr>
        <p:txBody>
          <a:bodyPr/>
          <a:lstStyle/>
          <a:p>
            <a:pPr marL="114300" indent="0">
              <a:buNone/>
            </a:pPr>
            <a:r>
              <a:rPr lang="el-GR" sz="2400" dirty="0"/>
              <a:t>Κατάσταση-πλαίσιο είναι το αρχικό  πεδίο αναφοράς το οποίο αποτελεί το τυπικό περιβάλλον της δραστηριότητας που με αυτό ως βάση οι μαθητευόμενοι ενθαρρύνονται να θέσουν προβλήματα επιδεχόμενα μία μαθηματική </a:t>
            </a:r>
            <a:r>
              <a:rPr lang="el-GR" sz="2400" dirty="0" smtClean="0"/>
              <a:t>λύση</a:t>
            </a:r>
            <a:r>
              <a:rPr lang="en-US" sz="2400" dirty="0"/>
              <a:t> </a:t>
            </a:r>
            <a:r>
              <a:rPr lang="el-GR" sz="1800" dirty="0"/>
              <a:t>(Μαμωνά &amp; Παπαδόπολος, 2017)</a:t>
            </a:r>
            <a:endParaRPr lang="en-US" sz="1800" dirty="0"/>
          </a:p>
          <a:p>
            <a:pPr marL="114300" indent="0">
              <a:buNone/>
            </a:pPr>
            <a:endParaRPr lang="en-US" dirty="0"/>
          </a:p>
          <a:p>
            <a:endParaRPr lang="en-US" dirty="0"/>
          </a:p>
        </p:txBody>
      </p:sp>
    </p:spTree>
    <p:extLst>
      <p:ext uri="{BB962C8B-B14F-4D97-AF65-F5344CB8AC3E}">
        <p14:creationId xmlns:p14="http://schemas.microsoft.com/office/powerpoint/2010/main" val="16035581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Συλλογές νομισμάτων</a:t>
            </a:r>
            <a:r>
              <a:rPr lang="en-US" dirty="0"/>
              <a:t/>
            </a:r>
            <a:br>
              <a:rPr lang="en-US" dirty="0"/>
            </a:br>
            <a:endParaRPr lang="en-US" dirty="0"/>
          </a:p>
        </p:txBody>
      </p:sp>
      <p:sp>
        <p:nvSpPr>
          <p:cNvPr id="3" name="Content Placeholder 2"/>
          <p:cNvSpPr>
            <a:spLocks noGrp="1"/>
          </p:cNvSpPr>
          <p:nvPr>
            <p:ph idx="1"/>
          </p:nvPr>
        </p:nvSpPr>
        <p:spPr/>
        <p:txBody>
          <a:bodyPr/>
          <a:lstStyle/>
          <a:p>
            <a:r>
              <a:rPr lang="el-GR" b="1" dirty="0"/>
              <a:t>Κατάσταση πλαίσιο</a:t>
            </a:r>
            <a:r>
              <a:rPr lang="el-GR" dirty="0"/>
              <a:t>: Μία συλλογή κερμάτων των 5 λεπτών και των 10 λεπτών καθορίζει </a:t>
            </a:r>
            <a:r>
              <a:rPr lang="el-GR" dirty="0" smtClean="0"/>
              <a:t>την αξία </a:t>
            </a:r>
            <a:r>
              <a:rPr lang="el-GR" dirty="0"/>
              <a:t>της συλλογής.</a:t>
            </a:r>
            <a:endParaRPr lang="en-US" dirty="0"/>
          </a:p>
          <a:p>
            <a:r>
              <a:rPr lang="el-GR" b="1" dirty="0"/>
              <a:t>Αρχικό </a:t>
            </a:r>
            <a:r>
              <a:rPr lang="el-GR" b="1" dirty="0" smtClean="0"/>
              <a:t>πρόβλημα</a:t>
            </a:r>
            <a:r>
              <a:rPr lang="el-GR" dirty="0" smtClean="0"/>
              <a:t>: </a:t>
            </a:r>
            <a:r>
              <a:rPr lang="el-GR" dirty="0"/>
              <a:t>Αν η Σοφία έχει 75 λεπτά σε κέρματα των 5 λεπτών και των 10 λεπτών, να βρεθεί πόσα κέρματα των 5 λεπτών και πόσα κέρματα των 10 λεπτών μπορεί να έχει</a:t>
            </a:r>
            <a:r>
              <a:rPr lang="el-GR" dirty="0" smtClean="0"/>
              <a:t>.</a:t>
            </a:r>
            <a:endParaRPr lang="en-US" dirty="0" smtClean="0"/>
          </a:p>
          <a:p>
            <a:endParaRPr lang="en-US" dirty="0"/>
          </a:p>
          <a:p>
            <a:pPr marL="114300" indent="0">
              <a:buNone/>
            </a:pPr>
            <a:r>
              <a:rPr lang="el-GR" dirty="0" smtClean="0"/>
              <a:t>Να διατυπώσετε ερωτήματα</a:t>
            </a:r>
          </a:p>
          <a:p>
            <a:pPr marL="114300" indent="0">
              <a:buNone/>
            </a:pPr>
            <a:r>
              <a:rPr lang="el-GR" dirty="0"/>
              <a:t>α</a:t>
            </a:r>
            <a:r>
              <a:rPr lang="el-GR" dirty="0" smtClean="0"/>
              <a:t>) Διατηρώντας την κατάσταση πλαίσιο και το αρχικό πρόβλημα.</a:t>
            </a:r>
          </a:p>
          <a:p>
            <a:pPr marL="114300" indent="0">
              <a:buNone/>
            </a:pPr>
            <a:r>
              <a:rPr lang="el-GR" dirty="0"/>
              <a:t>β</a:t>
            </a:r>
            <a:r>
              <a:rPr lang="el-GR" dirty="0" smtClean="0"/>
              <a:t>) Διατηρώντας την κατάσταση πλαίσιο και αλλάζοντας το αρχικό πρόβλημα.</a:t>
            </a:r>
          </a:p>
          <a:p>
            <a:pPr marL="114300" indent="0">
              <a:buNone/>
            </a:pPr>
            <a:r>
              <a:rPr lang="el-GR" dirty="0"/>
              <a:t>γ</a:t>
            </a:r>
            <a:r>
              <a:rPr lang="el-GR" dirty="0" smtClean="0"/>
              <a:t>) Αλλάζοντας την κατάσταση πλαίσιο   </a:t>
            </a:r>
            <a:endParaRPr lang="en-US" dirty="0"/>
          </a:p>
        </p:txBody>
      </p:sp>
    </p:spTree>
    <p:extLst>
      <p:ext uri="{BB962C8B-B14F-4D97-AF65-F5344CB8AC3E}">
        <p14:creationId xmlns:p14="http://schemas.microsoft.com/office/powerpoint/2010/main" val="58201870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dirty="0" smtClean="0"/>
              <a:t> </a:t>
            </a:r>
            <a:r>
              <a:rPr lang="el-GR" sz="2800" dirty="0"/>
              <a:t>Η κατάσταση πλαίσιο και το αρχικό πρόβλημα </a:t>
            </a:r>
            <a:r>
              <a:rPr lang="el-GR" sz="2800" dirty="0" smtClean="0"/>
              <a:t>διατηρείται</a:t>
            </a:r>
            <a:endParaRPr lang="en-US" dirty="0"/>
          </a:p>
        </p:txBody>
      </p:sp>
      <p:sp>
        <p:nvSpPr>
          <p:cNvPr id="3" name="Content Placeholder 2"/>
          <p:cNvSpPr>
            <a:spLocks noGrp="1"/>
          </p:cNvSpPr>
          <p:nvPr>
            <p:ph idx="1"/>
          </p:nvPr>
        </p:nvSpPr>
        <p:spPr/>
        <p:txBody>
          <a:bodyPr>
            <a:normAutofit fontScale="92500" lnSpcReduction="20000"/>
          </a:bodyPr>
          <a:lstStyle/>
          <a:p>
            <a:r>
              <a:rPr lang="el-GR" dirty="0"/>
              <a:t>α)  Ποιος ο ελάχιστος και ο μέγιστος αριθμός κερμάτων των 5 λεπτών και των 10 λεπτών χρειάζονται για συμπληρωθεί το ποσό των 75 λεπτών</a:t>
            </a:r>
            <a:endParaRPr lang="en-US" dirty="0"/>
          </a:p>
          <a:p>
            <a:r>
              <a:rPr lang="el-GR" dirty="0"/>
              <a:t>β) Μπορεί η Σοφία να έχει 75 λεπτά αν διαθέτει μόνο κέρματα της ίδιας αξίας;</a:t>
            </a:r>
            <a:endParaRPr lang="en-US" dirty="0"/>
          </a:p>
          <a:p>
            <a:r>
              <a:rPr lang="el-GR" dirty="0"/>
              <a:t>γ) Πόσοι και ποιοι διαφορετικοί συνδυασμοί συμπληρώνουν το ποσό των 75 λεπτών;</a:t>
            </a:r>
            <a:endParaRPr lang="en-US" dirty="0"/>
          </a:p>
          <a:p>
            <a:r>
              <a:rPr lang="el-GR" dirty="0"/>
              <a:t>δ) Αν η Σοφία διαθέτει  κέρματα </a:t>
            </a:r>
            <a:r>
              <a:rPr lang="el-GR" i="1" dirty="0"/>
              <a:t>x</a:t>
            </a:r>
            <a:r>
              <a:rPr lang="el-GR" dirty="0"/>
              <a:t>  των 5 λεπτών και </a:t>
            </a:r>
            <a:r>
              <a:rPr lang="en-US" i="1" dirty="0"/>
              <a:t>y</a:t>
            </a:r>
            <a:r>
              <a:rPr lang="en-US" dirty="0"/>
              <a:t> </a:t>
            </a:r>
            <a:r>
              <a:rPr lang="el-GR" dirty="0"/>
              <a:t>κέρματα των 10 λεπτών να γράψετε μία εξίσωση στην οποία ανάγεται η λύση του προβλήματος. Να περιγράψετε το σύνολο των λύσεων σε ένα σύστημα συντεταγμένων δίνοντας μία γεωμετρική ερμηνεία.</a:t>
            </a:r>
            <a:endParaRPr lang="en-US" dirty="0"/>
          </a:p>
          <a:p>
            <a:r>
              <a:rPr lang="en-US" dirty="0" err="1"/>
              <a:t>ε</a:t>
            </a:r>
            <a:r>
              <a:rPr lang="en-US" dirty="0"/>
              <a:t>) </a:t>
            </a:r>
            <a:r>
              <a:rPr lang="en-US" dirty="0" err="1"/>
              <a:t>Έν</a:t>
            </a:r>
            <a:r>
              <a:rPr lang="en-US" dirty="0"/>
              <a:t>α</a:t>
            </a:r>
            <a:r>
              <a:rPr lang="en-US" dirty="0" err="1"/>
              <a:t>ς</a:t>
            </a:r>
            <a:r>
              <a:rPr lang="en-US" dirty="0"/>
              <a:t> μα</a:t>
            </a:r>
            <a:r>
              <a:rPr lang="en-US" dirty="0" err="1"/>
              <a:t>θητής</a:t>
            </a:r>
            <a:r>
              <a:rPr lang="en-US" dirty="0"/>
              <a:t> πα</a:t>
            </a:r>
            <a:r>
              <a:rPr lang="en-US" dirty="0" err="1"/>
              <a:t>ρ</a:t>
            </a:r>
            <a:r>
              <a:rPr lang="en-US" dirty="0"/>
              <a:t>α</a:t>
            </a:r>
            <a:r>
              <a:rPr lang="en-US" dirty="0" err="1"/>
              <a:t>τήρησε</a:t>
            </a:r>
            <a:r>
              <a:rPr lang="en-US" dirty="0"/>
              <a:t> </a:t>
            </a:r>
            <a:r>
              <a:rPr lang="en-US" dirty="0" err="1"/>
              <a:t>ότι</a:t>
            </a:r>
            <a:r>
              <a:rPr lang="en-US" dirty="0"/>
              <a:t> </a:t>
            </a:r>
            <a:r>
              <a:rPr lang="en-US" dirty="0" err="1"/>
              <a:t>γι</a:t>
            </a:r>
            <a:r>
              <a:rPr lang="en-US" dirty="0"/>
              <a:t>α </a:t>
            </a:r>
            <a:r>
              <a:rPr lang="en-US" dirty="0" err="1"/>
              <a:t>τη</a:t>
            </a:r>
            <a:r>
              <a:rPr lang="en-US" dirty="0"/>
              <a:t> </a:t>
            </a:r>
            <a:r>
              <a:rPr lang="en-US" dirty="0" err="1"/>
              <a:t>λύση</a:t>
            </a:r>
            <a:r>
              <a:rPr lang="en-US" dirty="0"/>
              <a:t> </a:t>
            </a:r>
            <a:r>
              <a:rPr lang="en-US" dirty="0" err="1"/>
              <a:t>του</a:t>
            </a:r>
            <a:r>
              <a:rPr lang="en-US" dirty="0"/>
              <a:t> </a:t>
            </a:r>
            <a:r>
              <a:rPr lang="en-US" i="1" dirty="0"/>
              <a:t>x</a:t>
            </a:r>
            <a:r>
              <a:rPr lang="en-US" i="1" baseline="-25000" dirty="0"/>
              <a:t>0</a:t>
            </a:r>
            <a:r>
              <a:rPr lang="en-US" i="1" dirty="0"/>
              <a:t>=3</a:t>
            </a:r>
            <a:r>
              <a:rPr lang="en-US" dirty="0"/>
              <a:t>, </a:t>
            </a:r>
            <a:r>
              <a:rPr lang="en-US" i="1" dirty="0"/>
              <a:t>y</a:t>
            </a:r>
            <a:r>
              <a:rPr lang="en-US" i="1" baseline="-25000" dirty="0"/>
              <a:t>0</a:t>
            </a:r>
            <a:r>
              <a:rPr lang="en-US" i="1" dirty="0"/>
              <a:t>=6</a:t>
            </a:r>
            <a:r>
              <a:rPr lang="en-US" dirty="0"/>
              <a:t>  </a:t>
            </a:r>
            <a:r>
              <a:rPr lang="el-GR" dirty="0"/>
              <a:t>τα ποσά </a:t>
            </a:r>
            <a:r>
              <a:rPr lang="el-GR" i="1" dirty="0"/>
              <a:t>x-</a:t>
            </a:r>
            <a:r>
              <a:rPr lang="en-US" i="1" dirty="0"/>
              <a:t>x</a:t>
            </a:r>
            <a:r>
              <a:rPr lang="en-US" i="1" baseline="-25000" dirty="0"/>
              <a:t>0</a:t>
            </a:r>
            <a:r>
              <a:rPr lang="en-US" dirty="0"/>
              <a:t> </a:t>
            </a:r>
            <a:r>
              <a:rPr lang="el-GR" dirty="0"/>
              <a:t>και </a:t>
            </a:r>
            <a:r>
              <a:rPr lang="en-US" i="1" dirty="0"/>
              <a:t>y-y</a:t>
            </a:r>
            <a:r>
              <a:rPr lang="en-US" i="1" baseline="-25000" dirty="0"/>
              <a:t>0</a:t>
            </a:r>
            <a:r>
              <a:rPr lang="el-GR" dirty="0"/>
              <a:t>  είναι ανάλογα. Ισχύει η παρατήρηση του μαθητή; Ισχύει η παρατήρηση του μαθητή για οποιαδήποτε λύση (</a:t>
            </a:r>
            <a:r>
              <a:rPr lang="en-US" i="1" dirty="0"/>
              <a:t>x</a:t>
            </a:r>
            <a:r>
              <a:rPr lang="en-US" i="1" baseline="-25000" dirty="0"/>
              <a:t>0</a:t>
            </a:r>
            <a:r>
              <a:rPr lang="en-US" dirty="0"/>
              <a:t>, </a:t>
            </a:r>
            <a:r>
              <a:rPr lang="en-US" i="1" dirty="0"/>
              <a:t>y</a:t>
            </a:r>
            <a:r>
              <a:rPr lang="en-US" i="1" baseline="-25000" dirty="0"/>
              <a:t>0</a:t>
            </a:r>
            <a:r>
              <a:rPr lang="en-US" i="1" dirty="0"/>
              <a:t>)</a:t>
            </a:r>
            <a:r>
              <a:rPr lang="en-US" dirty="0"/>
              <a:t>; </a:t>
            </a:r>
            <a:r>
              <a:rPr lang="en-US" dirty="0" err="1"/>
              <a:t>Αν</a:t>
            </a:r>
            <a:r>
              <a:rPr lang="en-US" dirty="0"/>
              <a:t> </a:t>
            </a:r>
            <a:r>
              <a:rPr lang="el-GR" dirty="0"/>
              <a:t>(</a:t>
            </a:r>
            <a:r>
              <a:rPr lang="en-US" i="1" dirty="0"/>
              <a:t>x</a:t>
            </a:r>
            <a:r>
              <a:rPr lang="en-US" i="1" baseline="-25000" dirty="0"/>
              <a:t>0</a:t>
            </a:r>
            <a:r>
              <a:rPr lang="en-US" dirty="0"/>
              <a:t>, </a:t>
            </a:r>
            <a:r>
              <a:rPr lang="en-US" i="1" dirty="0"/>
              <a:t>y</a:t>
            </a:r>
            <a:r>
              <a:rPr lang="en-US" i="1" baseline="-25000" dirty="0"/>
              <a:t>0</a:t>
            </a:r>
            <a:r>
              <a:rPr lang="en-US" i="1" dirty="0"/>
              <a:t>)</a:t>
            </a:r>
            <a:r>
              <a:rPr lang="en-US" dirty="0"/>
              <a:t> </a:t>
            </a:r>
            <a:r>
              <a:rPr lang="el-GR" dirty="0"/>
              <a:t>μία λύση του προβλήματος να γράψετε όλες τις λύσεις του προβλήματος στη μορφή </a:t>
            </a:r>
            <a:r>
              <a:rPr lang="en-US" i="1" dirty="0"/>
              <a:t>x=x</a:t>
            </a:r>
            <a:r>
              <a:rPr lang="en-US" i="1" baseline="-25000" dirty="0"/>
              <a:t>0</a:t>
            </a:r>
            <a:r>
              <a:rPr lang="en-US" i="1" dirty="0"/>
              <a:t>+at</a:t>
            </a:r>
            <a:r>
              <a:rPr lang="en-US" dirty="0"/>
              <a:t>,</a:t>
            </a:r>
            <a:r>
              <a:rPr lang="el-GR" dirty="0"/>
              <a:t> y = </a:t>
            </a:r>
            <a:r>
              <a:rPr lang="en-US" i="1" dirty="0"/>
              <a:t>y=y</a:t>
            </a:r>
            <a:r>
              <a:rPr lang="en-US" i="1" baseline="-25000" dirty="0"/>
              <a:t>0</a:t>
            </a:r>
            <a:r>
              <a:rPr lang="en-US" i="1" dirty="0"/>
              <a:t>+</a:t>
            </a:r>
            <a:r>
              <a:rPr lang="el-GR" i="1" dirty="0"/>
              <a:t>β</a:t>
            </a:r>
            <a:r>
              <a:rPr lang="en-US" i="1" dirty="0"/>
              <a:t>t</a:t>
            </a:r>
            <a:r>
              <a:rPr lang="en-US" dirty="0"/>
              <a:t> </a:t>
            </a:r>
            <a:r>
              <a:rPr lang="el-GR" dirty="0"/>
              <a:t>όπου </a:t>
            </a:r>
            <a:r>
              <a:rPr lang="en-US" i="1" dirty="0"/>
              <a:t>t</a:t>
            </a:r>
            <a:r>
              <a:rPr lang="en-US" dirty="0"/>
              <a:t> </a:t>
            </a:r>
            <a:r>
              <a:rPr lang="el-GR" dirty="0"/>
              <a:t>ακέραιος.</a:t>
            </a:r>
            <a:r>
              <a:rPr lang="en-US" dirty="0"/>
              <a:t> </a:t>
            </a:r>
          </a:p>
        </p:txBody>
      </p:sp>
    </p:spTree>
    <p:extLst>
      <p:ext uri="{BB962C8B-B14F-4D97-AF65-F5344CB8AC3E}">
        <p14:creationId xmlns:p14="http://schemas.microsoft.com/office/powerpoint/2010/main" val="3791296862"/>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 </a:t>
            </a:r>
            <a:r>
              <a:rPr lang="en-US" sz="3600" dirty="0" err="1"/>
              <a:t>Η</a:t>
            </a:r>
            <a:r>
              <a:rPr lang="en-US" sz="3600" dirty="0"/>
              <a:t> </a:t>
            </a:r>
            <a:r>
              <a:rPr lang="en-US" sz="3600" dirty="0" err="1"/>
              <a:t>κ</a:t>
            </a:r>
            <a:r>
              <a:rPr lang="en-US" sz="3600" dirty="0"/>
              <a:t>α</a:t>
            </a:r>
            <a:r>
              <a:rPr lang="en-US" sz="3600" dirty="0" err="1"/>
              <a:t>τάστ</a:t>
            </a:r>
            <a:r>
              <a:rPr lang="en-US" sz="3600" dirty="0"/>
              <a:t>α</a:t>
            </a:r>
            <a:r>
              <a:rPr lang="en-US" sz="3600" dirty="0" err="1"/>
              <a:t>ση</a:t>
            </a:r>
            <a:r>
              <a:rPr lang="en-US" sz="3600" dirty="0"/>
              <a:t> π</a:t>
            </a:r>
            <a:r>
              <a:rPr lang="en-US" sz="3600" dirty="0" err="1"/>
              <a:t>λ</a:t>
            </a:r>
            <a:r>
              <a:rPr lang="en-US" sz="3600" dirty="0"/>
              <a:t>α</a:t>
            </a:r>
            <a:r>
              <a:rPr lang="en-US" sz="3600" dirty="0" err="1"/>
              <a:t>ίσιο</a:t>
            </a:r>
            <a:r>
              <a:rPr lang="en-US" sz="3600" dirty="0"/>
              <a:t> </a:t>
            </a:r>
            <a:r>
              <a:rPr lang="en-US" sz="3600" dirty="0" err="1"/>
              <a:t>δι</a:t>
            </a:r>
            <a:r>
              <a:rPr lang="en-US" sz="3600" dirty="0"/>
              <a:t>α</a:t>
            </a:r>
            <a:r>
              <a:rPr lang="en-US" sz="3600" dirty="0" err="1"/>
              <a:t>τηρείτ</a:t>
            </a:r>
            <a:r>
              <a:rPr lang="en-US" sz="3600" dirty="0"/>
              <a:t>α</a:t>
            </a:r>
            <a:r>
              <a:rPr lang="en-US" sz="3600" dirty="0" err="1"/>
              <a:t>ι</a:t>
            </a:r>
            <a:r>
              <a:rPr lang="en-US" sz="3600" dirty="0"/>
              <a:t> α</a:t>
            </a:r>
            <a:r>
              <a:rPr lang="en-US" sz="3600" dirty="0" err="1"/>
              <a:t>λλά</a:t>
            </a:r>
            <a:r>
              <a:rPr lang="en-US" sz="3600" dirty="0"/>
              <a:t> </a:t>
            </a:r>
            <a:r>
              <a:rPr lang="en-US" sz="3600" dirty="0" err="1"/>
              <a:t>το</a:t>
            </a:r>
            <a:r>
              <a:rPr lang="en-US" sz="3600" dirty="0"/>
              <a:t> α</a:t>
            </a:r>
            <a:r>
              <a:rPr lang="en-US" sz="3600" dirty="0" err="1"/>
              <a:t>ρχικό</a:t>
            </a:r>
            <a:r>
              <a:rPr lang="en-US" sz="3600" dirty="0"/>
              <a:t> π</a:t>
            </a:r>
            <a:r>
              <a:rPr lang="en-US" sz="3600" dirty="0" err="1"/>
              <a:t>ρό</a:t>
            </a:r>
            <a:r>
              <a:rPr lang="en-US" sz="3600" dirty="0"/>
              <a:t>β</a:t>
            </a:r>
            <a:r>
              <a:rPr lang="en-US" sz="3600" dirty="0" err="1"/>
              <a:t>λημ</a:t>
            </a:r>
            <a:r>
              <a:rPr lang="en-US" sz="3600" dirty="0"/>
              <a:t>α α</a:t>
            </a:r>
            <a:r>
              <a:rPr lang="en-US" sz="3600" dirty="0" err="1"/>
              <a:t>λλάζει</a:t>
            </a:r>
            <a:r>
              <a:rPr lang="en-US" sz="3600" dirty="0"/>
              <a:t> </a:t>
            </a:r>
          </a:p>
        </p:txBody>
      </p:sp>
      <p:sp>
        <p:nvSpPr>
          <p:cNvPr id="3" name="Content Placeholder 2"/>
          <p:cNvSpPr>
            <a:spLocks noGrp="1"/>
          </p:cNvSpPr>
          <p:nvPr>
            <p:ph idx="1"/>
          </p:nvPr>
        </p:nvSpPr>
        <p:spPr/>
        <p:txBody>
          <a:bodyPr>
            <a:normAutofit lnSpcReduction="10000"/>
          </a:bodyPr>
          <a:lstStyle/>
          <a:p>
            <a:r>
              <a:rPr lang="en-US" dirty="0"/>
              <a:t>α) </a:t>
            </a:r>
            <a:r>
              <a:rPr lang="en-US" dirty="0" err="1"/>
              <a:t>Ν</a:t>
            </a:r>
            <a:r>
              <a:rPr lang="en-US" dirty="0"/>
              <a:t>α β</a:t>
            </a:r>
            <a:r>
              <a:rPr lang="en-US" dirty="0" err="1"/>
              <a:t>ρείτε</a:t>
            </a:r>
            <a:r>
              <a:rPr lang="en-US" dirty="0"/>
              <a:t> </a:t>
            </a:r>
            <a:r>
              <a:rPr lang="en-US" dirty="0" err="1"/>
              <a:t>έν</a:t>
            </a:r>
            <a:r>
              <a:rPr lang="en-US" dirty="0"/>
              <a:t>α π</a:t>
            </a:r>
            <a:r>
              <a:rPr lang="en-US" dirty="0" err="1"/>
              <a:t>οσό</a:t>
            </a:r>
            <a:r>
              <a:rPr lang="en-US" dirty="0"/>
              <a:t> </a:t>
            </a:r>
            <a:r>
              <a:rPr lang="en-US" dirty="0" err="1"/>
              <a:t>το</a:t>
            </a:r>
            <a:r>
              <a:rPr lang="en-US" dirty="0"/>
              <a:t> </a:t>
            </a:r>
            <a:r>
              <a:rPr lang="en-US" dirty="0" err="1"/>
              <a:t>ο</a:t>
            </a:r>
            <a:r>
              <a:rPr lang="en-US" dirty="0"/>
              <a:t>π</a:t>
            </a:r>
            <a:r>
              <a:rPr lang="en-US" dirty="0" err="1"/>
              <a:t>οίο</a:t>
            </a:r>
            <a:r>
              <a:rPr lang="en-US" dirty="0"/>
              <a:t> </a:t>
            </a:r>
            <a:r>
              <a:rPr lang="en-US" dirty="0" err="1"/>
              <a:t>η</a:t>
            </a:r>
            <a:r>
              <a:rPr lang="en-US" dirty="0"/>
              <a:t> </a:t>
            </a:r>
            <a:r>
              <a:rPr lang="en-US" dirty="0" err="1"/>
              <a:t>Σοφί</a:t>
            </a:r>
            <a:r>
              <a:rPr lang="en-US" dirty="0"/>
              <a:t>α </a:t>
            </a:r>
            <a:r>
              <a:rPr lang="en-US" dirty="0" err="1"/>
              <a:t>δεν</a:t>
            </a:r>
            <a:r>
              <a:rPr lang="en-US" dirty="0"/>
              <a:t> </a:t>
            </a:r>
            <a:r>
              <a:rPr lang="en-US" dirty="0" err="1"/>
              <a:t>θ</a:t>
            </a:r>
            <a:r>
              <a:rPr lang="en-US" dirty="0"/>
              <a:t>α μπ</a:t>
            </a:r>
            <a:r>
              <a:rPr lang="en-US" dirty="0" err="1"/>
              <a:t>ορούσε</a:t>
            </a:r>
            <a:r>
              <a:rPr lang="en-US" dirty="0"/>
              <a:t> </a:t>
            </a:r>
            <a:r>
              <a:rPr lang="en-US" dirty="0" err="1"/>
              <a:t>ν</a:t>
            </a:r>
            <a:r>
              <a:rPr lang="en-US" dirty="0"/>
              <a:t>α </a:t>
            </a:r>
            <a:r>
              <a:rPr lang="en-US" dirty="0" err="1"/>
              <a:t>συμ</a:t>
            </a:r>
            <a:r>
              <a:rPr lang="en-US" dirty="0"/>
              <a:t>π</a:t>
            </a:r>
            <a:r>
              <a:rPr lang="en-US" dirty="0" err="1"/>
              <a:t>ληρώσει</a:t>
            </a:r>
            <a:r>
              <a:rPr lang="en-US" dirty="0"/>
              <a:t> </a:t>
            </a:r>
            <a:r>
              <a:rPr lang="en-US" dirty="0" err="1"/>
              <a:t>μόνο</a:t>
            </a:r>
            <a:r>
              <a:rPr lang="en-US" dirty="0"/>
              <a:t> </a:t>
            </a:r>
            <a:r>
              <a:rPr lang="en-US" dirty="0" err="1"/>
              <a:t>με</a:t>
            </a:r>
            <a:r>
              <a:rPr lang="en-US" dirty="0"/>
              <a:t> </a:t>
            </a:r>
            <a:r>
              <a:rPr lang="en-US" dirty="0" err="1"/>
              <a:t>κέρμ</a:t>
            </a:r>
            <a:r>
              <a:rPr lang="en-US" dirty="0"/>
              <a:t>α</a:t>
            </a:r>
            <a:r>
              <a:rPr lang="en-US" dirty="0" err="1"/>
              <a:t>τ</a:t>
            </a:r>
            <a:r>
              <a:rPr lang="en-US" dirty="0"/>
              <a:t>α </a:t>
            </a:r>
            <a:r>
              <a:rPr lang="en-US" dirty="0" err="1"/>
              <a:t>των</a:t>
            </a:r>
            <a:r>
              <a:rPr lang="en-US" dirty="0"/>
              <a:t> 5 </a:t>
            </a:r>
            <a:r>
              <a:rPr lang="en-US" dirty="0" err="1"/>
              <a:t>λε</a:t>
            </a:r>
            <a:r>
              <a:rPr lang="en-US" dirty="0"/>
              <a:t>π</a:t>
            </a:r>
            <a:r>
              <a:rPr lang="en-US" dirty="0" err="1"/>
              <a:t>τών</a:t>
            </a:r>
            <a:r>
              <a:rPr lang="en-US" dirty="0"/>
              <a:t> </a:t>
            </a:r>
            <a:r>
              <a:rPr lang="en-US" dirty="0" err="1"/>
              <a:t>κ</a:t>
            </a:r>
            <a:r>
              <a:rPr lang="en-US" dirty="0"/>
              <a:t>α</a:t>
            </a:r>
            <a:r>
              <a:rPr lang="en-US" dirty="0" err="1"/>
              <a:t>ι</a:t>
            </a:r>
            <a:r>
              <a:rPr lang="en-US" dirty="0"/>
              <a:t> </a:t>
            </a:r>
            <a:r>
              <a:rPr lang="en-US" dirty="0" err="1"/>
              <a:t>των</a:t>
            </a:r>
            <a:r>
              <a:rPr lang="en-US" dirty="0"/>
              <a:t> 10 </a:t>
            </a:r>
            <a:r>
              <a:rPr lang="en-US" dirty="0" err="1"/>
              <a:t>λε</a:t>
            </a:r>
            <a:r>
              <a:rPr lang="en-US" dirty="0"/>
              <a:t>π</a:t>
            </a:r>
            <a:r>
              <a:rPr lang="en-US" dirty="0" err="1"/>
              <a:t>τών</a:t>
            </a:r>
            <a:r>
              <a:rPr lang="en-US" dirty="0"/>
              <a:t>. </a:t>
            </a:r>
            <a:r>
              <a:rPr lang="en-US" dirty="0" err="1"/>
              <a:t>Αλλιώς</a:t>
            </a:r>
            <a:r>
              <a:rPr lang="en-US" dirty="0"/>
              <a:t> </a:t>
            </a:r>
            <a:r>
              <a:rPr lang="en-US" dirty="0" err="1"/>
              <a:t>γι</a:t>
            </a:r>
            <a:r>
              <a:rPr lang="en-US" dirty="0"/>
              <a:t>α π</a:t>
            </a:r>
            <a:r>
              <a:rPr lang="en-US" dirty="0" err="1"/>
              <a:t>οι</a:t>
            </a:r>
            <a:r>
              <a:rPr lang="en-US" dirty="0"/>
              <a:t>α π</a:t>
            </a:r>
            <a:r>
              <a:rPr lang="en-US" dirty="0" err="1"/>
              <a:t>οσά</a:t>
            </a:r>
            <a:r>
              <a:rPr lang="en-US" dirty="0"/>
              <a:t> </a:t>
            </a:r>
            <a:r>
              <a:rPr lang="en-US" dirty="0" err="1"/>
              <a:t>η</a:t>
            </a:r>
            <a:r>
              <a:rPr lang="en-US" dirty="0"/>
              <a:t> </a:t>
            </a:r>
            <a:r>
              <a:rPr lang="en-US" dirty="0" err="1"/>
              <a:t>Σοφί</a:t>
            </a:r>
            <a:r>
              <a:rPr lang="en-US" dirty="0"/>
              <a:t>α </a:t>
            </a:r>
            <a:r>
              <a:rPr lang="en-US" dirty="0" err="1"/>
              <a:t>δεν</a:t>
            </a:r>
            <a:r>
              <a:rPr lang="en-US" dirty="0"/>
              <a:t> </a:t>
            </a:r>
            <a:r>
              <a:rPr lang="en-US" dirty="0" err="1"/>
              <a:t>θ</a:t>
            </a:r>
            <a:r>
              <a:rPr lang="en-US" dirty="0"/>
              <a:t>α μπ</a:t>
            </a:r>
            <a:r>
              <a:rPr lang="en-US" dirty="0" err="1"/>
              <a:t>ορούσε</a:t>
            </a:r>
            <a:r>
              <a:rPr lang="en-US" dirty="0"/>
              <a:t> </a:t>
            </a:r>
            <a:r>
              <a:rPr lang="en-US" dirty="0" err="1"/>
              <a:t>ν</a:t>
            </a:r>
            <a:r>
              <a:rPr lang="en-US" dirty="0"/>
              <a:t>α </a:t>
            </a:r>
            <a:r>
              <a:rPr lang="en-US" dirty="0" err="1"/>
              <a:t>δώσει</a:t>
            </a:r>
            <a:r>
              <a:rPr lang="en-US" dirty="0"/>
              <a:t> </a:t>
            </a:r>
            <a:r>
              <a:rPr lang="en-US" dirty="0" err="1"/>
              <a:t>ρέστ</a:t>
            </a:r>
            <a:r>
              <a:rPr lang="en-US" dirty="0"/>
              <a:t>α απ</a:t>
            </a:r>
            <a:r>
              <a:rPr lang="en-US" dirty="0" err="1"/>
              <a:t>ό</a:t>
            </a:r>
            <a:r>
              <a:rPr lang="en-US" dirty="0"/>
              <a:t> </a:t>
            </a:r>
            <a:r>
              <a:rPr lang="en-US" dirty="0" err="1"/>
              <a:t>τη</a:t>
            </a:r>
            <a:r>
              <a:rPr lang="en-US" dirty="0"/>
              <a:t> </a:t>
            </a:r>
            <a:r>
              <a:rPr lang="en-US" dirty="0" err="1"/>
              <a:t>συλλογή</a:t>
            </a:r>
            <a:r>
              <a:rPr lang="en-US" dirty="0"/>
              <a:t> </a:t>
            </a:r>
            <a:r>
              <a:rPr lang="en-US" dirty="0" err="1"/>
              <a:t>της</a:t>
            </a:r>
            <a:r>
              <a:rPr lang="en-US" dirty="0"/>
              <a:t>; Μπ</a:t>
            </a:r>
            <a:r>
              <a:rPr lang="en-US" dirty="0" err="1"/>
              <a:t>ορείτε</a:t>
            </a:r>
            <a:r>
              <a:rPr lang="en-US" dirty="0"/>
              <a:t> </a:t>
            </a:r>
            <a:r>
              <a:rPr lang="en-US" dirty="0" err="1"/>
              <a:t>ν</a:t>
            </a:r>
            <a:r>
              <a:rPr lang="en-US" dirty="0"/>
              <a:t>α π</a:t>
            </a:r>
            <a:r>
              <a:rPr lang="en-US" dirty="0" err="1"/>
              <a:t>εριγράψετε</a:t>
            </a:r>
            <a:r>
              <a:rPr lang="en-US" dirty="0"/>
              <a:t> </a:t>
            </a:r>
            <a:r>
              <a:rPr lang="en-US" dirty="0" err="1"/>
              <a:t>με</a:t>
            </a:r>
            <a:r>
              <a:rPr lang="en-US" dirty="0"/>
              <a:t> </a:t>
            </a:r>
            <a:r>
              <a:rPr lang="en-US" dirty="0" err="1"/>
              <a:t>γενικό</a:t>
            </a:r>
            <a:r>
              <a:rPr lang="en-US" dirty="0"/>
              <a:t> </a:t>
            </a:r>
            <a:r>
              <a:rPr lang="en-US" dirty="0" err="1"/>
              <a:t>τρό</a:t>
            </a:r>
            <a:r>
              <a:rPr lang="en-US" dirty="0"/>
              <a:t>π</a:t>
            </a:r>
            <a:r>
              <a:rPr lang="en-US" dirty="0" err="1"/>
              <a:t>ο</a:t>
            </a:r>
            <a:r>
              <a:rPr lang="en-US" dirty="0"/>
              <a:t> π</a:t>
            </a:r>
            <a:r>
              <a:rPr lang="en-US" dirty="0" err="1"/>
              <a:t>οσά</a:t>
            </a:r>
            <a:r>
              <a:rPr lang="en-US" dirty="0"/>
              <a:t> π</a:t>
            </a:r>
            <a:r>
              <a:rPr lang="en-US" dirty="0" err="1"/>
              <a:t>ου</a:t>
            </a:r>
            <a:r>
              <a:rPr lang="en-US" dirty="0"/>
              <a:t> </a:t>
            </a:r>
            <a:r>
              <a:rPr lang="en-US" dirty="0" err="1"/>
              <a:t>δεν</a:t>
            </a:r>
            <a:r>
              <a:rPr lang="en-US" dirty="0"/>
              <a:t> απ</a:t>
            </a:r>
            <a:r>
              <a:rPr lang="en-US" dirty="0" err="1"/>
              <a:t>οτελούν</a:t>
            </a:r>
            <a:r>
              <a:rPr lang="en-US" dirty="0"/>
              <a:t> </a:t>
            </a:r>
            <a:r>
              <a:rPr lang="en-US" dirty="0" err="1"/>
              <a:t>λύση</a:t>
            </a:r>
            <a:r>
              <a:rPr lang="en-US" dirty="0"/>
              <a:t> </a:t>
            </a:r>
            <a:r>
              <a:rPr lang="en-US" dirty="0" err="1"/>
              <a:t>του</a:t>
            </a:r>
            <a:r>
              <a:rPr lang="en-US" dirty="0"/>
              <a:t> π</a:t>
            </a:r>
            <a:r>
              <a:rPr lang="en-US" dirty="0" err="1"/>
              <a:t>ρο</a:t>
            </a:r>
            <a:r>
              <a:rPr lang="en-US" dirty="0"/>
              <a:t>β</a:t>
            </a:r>
            <a:r>
              <a:rPr lang="en-US" dirty="0" err="1"/>
              <a:t>λήμ</a:t>
            </a:r>
            <a:r>
              <a:rPr lang="en-US" dirty="0"/>
              <a:t>α</a:t>
            </a:r>
            <a:r>
              <a:rPr lang="en-US" dirty="0" err="1"/>
              <a:t>τος</a:t>
            </a:r>
            <a:r>
              <a:rPr lang="en-US" dirty="0"/>
              <a:t>; </a:t>
            </a:r>
            <a:endParaRPr lang="el-GR" dirty="0" smtClean="0"/>
          </a:p>
          <a:p>
            <a:r>
              <a:rPr lang="en-US" dirty="0"/>
              <a:t>β) </a:t>
            </a:r>
            <a:r>
              <a:rPr lang="en-US" dirty="0" err="1"/>
              <a:t>Ν</a:t>
            </a:r>
            <a:r>
              <a:rPr lang="en-US" dirty="0"/>
              <a:t>α β</a:t>
            </a:r>
            <a:r>
              <a:rPr lang="en-US" dirty="0" err="1"/>
              <a:t>ρείτε</a:t>
            </a:r>
            <a:r>
              <a:rPr lang="en-US" dirty="0"/>
              <a:t> </a:t>
            </a:r>
            <a:r>
              <a:rPr lang="en-US" dirty="0" err="1"/>
              <a:t>έν</a:t>
            </a:r>
            <a:r>
              <a:rPr lang="en-US" dirty="0"/>
              <a:t>α π</a:t>
            </a:r>
            <a:r>
              <a:rPr lang="en-US" dirty="0" err="1"/>
              <a:t>οσό</a:t>
            </a:r>
            <a:r>
              <a:rPr lang="en-US" dirty="0"/>
              <a:t> </a:t>
            </a:r>
            <a:r>
              <a:rPr lang="en-US" dirty="0" err="1"/>
              <a:t>δι</a:t>
            </a:r>
            <a:r>
              <a:rPr lang="en-US" dirty="0"/>
              <a:t>α</a:t>
            </a:r>
            <a:r>
              <a:rPr lang="en-US" dirty="0" err="1"/>
              <a:t>φορετικό</a:t>
            </a:r>
            <a:r>
              <a:rPr lang="en-US" dirty="0"/>
              <a:t> </a:t>
            </a:r>
            <a:r>
              <a:rPr lang="en-US" dirty="0" err="1"/>
              <a:t>των</a:t>
            </a:r>
            <a:r>
              <a:rPr lang="en-US" dirty="0"/>
              <a:t> 75 </a:t>
            </a:r>
            <a:r>
              <a:rPr lang="en-US" dirty="0" err="1"/>
              <a:t>λε</a:t>
            </a:r>
            <a:r>
              <a:rPr lang="en-US" dirty="0"/>
              <a:t>π</a:t>
            </a:r>
            <a:r>
              <a:rPr lang="en-US" dirty="0" err="1"/>
              <a:t>τών</a:t>
            </a:r>
            <a:r>
              <a:rPr lang="en-US" dirty="0"/>
              <a:t> π</a:t>
            </a:r>
            <a:r>
              <a:rPr lang="en-US" dirty="0" err="1"/>
              <a:t>ου</a:t>
            </a:r>
            <a:r>
              <a:rPr lang="en-US" dirty="0"/>
              <a:t> </a:t>
            </a:r>
            <a:r>
              <a:rPr lang="en-US" dirty="0" err="1"/>
              <a:t>θ</a:t>
            </a:r>
            <a:r>
              <a:rPr lang="en-US" dirty="0"/>
              <a:t>α μπ</a:t>
            </a:r>
            <a:r>
              <a:rPr lang="en-US" dirty="0" err="1"/>
              <a:t>ορούσε</a:t>
            </a:r>
            <a:r>
              <a:rPr lang="en-US" dirty="0"/>
              <a:t> </a:t>
            </a:r>
            <a:r>
              <a:rPr lang="en-US" dirty="0" err="1"/>
              <a:t>ν</a:t>
            </a:r>
            <a:r>
              <a:rPr lang="en-US" dirty="0"/>
              <a:t>α </a:t>
            </a:r>
            <a:r>
              <a:rPr lang="en-US" dirty="0" err="1"/>
              <a:t>συμ</a:t>
            </a:r>
            <a:r>
              <a:rPr lang="en-US" dirty="0"/>
              <a:t>π</a:t>
            </a:r>
            <a:r>
              <a:rPr lang="en-US" dirty="0" err="1"/>
              <a:t>ληρωθεί</a:t>
            </a:r>
            <a:r>
              <a:rPr lang="en-US" dirty="0"/>
              <a:t> </a:t>
            </a:r>
            <a:r>
              <a:rPr lang="en-US" dirty="0" err="1"/>
              <a:t>με</a:t>
            </a:r>
            <a:r>
              <a:rPr lang="en-US" dirty="0"/>
              <a:t> </a:t>
            </a:r>
            <a:r>
              <a:rPr lang="en-US" dirty="0" err="1"/>
              <a:t>τη</a:t>
            </a:r>
            <a:r>
              <a:rPr lang="en-US" dirty="0"/>
              <a:t> </a:t>
            </a:r>
            <a:r>
              <a:rPr lang="en-US" dirty="0" err="1"/>
              <a:t>συλλογή</a:t>
            </a:r>
            <a:r>
              <a:rPr lang="en-US" dirty="0"/>
              <a:t> </a:t>
            </a:r>
            <a:r>
              <a:rPr lang="en-US" dirty="0" err="1"/>
              <a:t>της</a:t>
            </a:r>
            <a:r>
              <a:rPr lang="en-US" dirty="0"/>
              <a:t> </a:t>
            </a:r>
            <a:r>
              <a:rPr lang="en-US" dirty="0" err="1"/>
              <a:t>Σοφί</a:t>
            </a:r>
            <a:r>
              <a:rPr lang="en-US" dirty="0"/>
              <a:t>α</a:t>
            </a:r>
            <a:r>
              <a:rPr lang="en-US" dirty="0" err="1"/>
              <a:t>ς</a:t>
            </a:r>
            <a:r>
              <a:rPr lang="en-US" dirty="0"/>
              <a:t>. Μπ</a:t>
            </a:r>
            <a:r>
              <a:rPr lang="en-US" dirty="0" err="1"/>
              <a:t>ορείτε</a:t>
            </a:r>
            <a:r>
              <a:rPr lang="en-US" dirty="0"/>
              <a:t> </a:t>
            </a:r>
            <a:r>
              <a:rPr lang="en-US" dirty="0" err="1"/>
              <a:t>ν</a:t>
            </a:r>
            <a:r>
              <a:rPr lang="en-US" dirty="0"/>
              <a:t>α π</a:t>
            </a:r>
            <a:r>
              <a:rPr lang="en-US" dirty="0" err="1"/>
              <a:t>εριγράψετε</a:t>
            </a:r>
            <a:r>
              <a:rPr lang="en-US" dirty="0"/>
              <a:t> </a:t>
            </a:r>
            <a:r>
              <a:rPr lang="en-US" dirty="0" err="1"/>
              <a:t>με</a:t>
            </a:r>
            <a:r>
              <a:rPr lang="en-US" dirty="0"/>
              <a:t> </a:t>
            </a:r>
            <a:r>
              <a:rPr lang="en-US" dirty="0" err="1"/>
              <a:t>έν</a:t>
            </a:r>
            <a:r>
              <a:rPr lang="en-US" dirty="0"/>
              <a:t>α </a:t>
            </a:r>
            <a:r>
              <a:rPr lang="en-US" dirty="0" err="1"/>
              <a:t>γενικό</a:t>
            </a:r>
            <a:r>
              <a:rPr lang="en-US" dirty="0"/>
              <a:t> </a:t>
            </a:r>
            <a:r>
              <a:rPr lang="en-US" dirty="0" err="1"/>
              <a:t>τρό</a:t>
            </a:r>
            <a:r>
              <a:rPr lang="en-US" dirty="0"/>
              <a:t>π</a:t>
            </a:r>
            <a:r>
              <a:rPr lang="en-US" dirty="0" err="1"/>
              <a:t>ο</a:t>
            </a:r>
            <a:r>
              <a:rPr lang="en-US" dirty="0"/>
              <a:t> π</a:t>
            </a:r>
            <a:r>
              <a:rPr lang="en-US" dirty="0" err="1"/>
              <a:t>οσά</a:t>
            </a:r>
            <a:r>
              <a:rPr lang="en-US" dirty="0"/>
              <a:t> π</a:t>
            </a:r>
            <a:r>
              <a:rPr lang="en-US" dirty="0" err="1"/>
              <a:t>ου</a:t>
            </a:r>
            <a:r>
              <a:rPr lang="en-US" dirty="0"/>
              <a:t> </a:t>
            </a:r>
            <a:r>
              <a:rPr lang="en-US" dirty="0" err="1"/>
              <a:t>είν</a:t>
            </a:r>
            <a:r>
              <a:rPr lang="en-US" dirty="0"/>
              <a:t>α</a:t>
            </a:r>
            <a:r>
              <a:rPr lang="en-US" dirty="0" err="1"/>
              <a:t>ι</a:t>
            </a:r>
            <a:r>
              <a:rPr lang="en-US" dirty="0"/>
              <a:t> </a:t>
            </a:r>
            <a:r>
              <a:rPr lang="en-US" dirty="0" err="1"/>
              <a:t>λύση</a:t>
            </a:r>
            <a:r>
              <a:rPr lang="en-US" dirty="0"/>
              <a:t> </a:t>
            </a:r>
            <a:r>
              <a:rPr lang="en-US" dirty="0" err="1"/>
              <a:t>του</a:t>
            </a:r>
            <a:r>
              <a:rPr lang="en-US" dirty="0"/>
              <a:t> π</a:t>
            </a:r>
            <a:r>
              <a:rPr lang="en-US" dirty="0" err="1"/>
              <a:t>ρο</a:t>
            </a:r>
            <a:r>
              <a:rPr lang="en-US" dirty="0"/>
              <a:t>β</a:t>
            </a:r>
            <a:r>
              <a:rPr lang="en-US" dirty="0" err="1"/>
              <a:t>λήμ</a:t>
            </a:r>
            <a:r>
              <a:rPr lang="en-US" dirty="0"/>
              <a:t>α</a:t>
            </a:r>
            <a:r>
              <a:rPr lang="en-US" dirty="0" err="1"/>
              <a:t>τος</a:t>
            </a:r>
            <a:r>
              <a:rPr lang="en-US" dirty="0"/>
              <a:t>; </a:t>
            </a:r>
            <a:r>
              <a:rPr lang="en-US" dirty="0" err="1"/>
              <a:t>Ν</a:t>
            </a:r>
            <a:r>
              <a:rPr lang="en-US" dirty="0"/>
              <a:t>α απα</a:t>
            </a:r>
            <a:r>
              <a:rPr lang="en-US" dirty="0" err="1"/>
              <a:t>ντήσ</a:t>
            </a:r>
            <a:r>
              <a:rPr lang="en-US" dirty="0"/>
              <a:t>α</a:t>
            </a:r>
            <a:r>
              <a:rPr lang="en-US" dirty="0" err="1"/>
              <a:t>τε</a:t>
            </a:r>
            <a:r>
              <a:rPr lang="en-US" dirty="0"/>
              <a:t> </a:t>
            </a:r>
            <a:r>
              <a:rPr lang="en-US" dirty="0" err="1"/>
              <a:t>τ</a:t>
            </a:r>
            <a:r>
              <a:rPr lang="en-US" dirty="0"/>
              <a:t>α </a:t>
            </a:r>
            <a:r>
              <a:rPr lang="en-US" dirty="0" err="1"/>
              <a:t>ερωτήμ</a:t>
            </a:r>
            <a:r>
              <a:rPr lang="en-US" dirty="0"/>
              <a:t>α</a:t>
            </a:r>
            <a:r>
              <a:rPr lang="en-US" dirty="0" err="1"/>
              <a:t>τ</a:t>
            </a:r>
            <a:r>
              <a:rPr lang="en-US" dirty="0"/>
              <a:t>α (</a:t>
            </a:r>
            <a:r>
              <a:rPr lang="en-US" dirty="0" err="1"/>
              <a:t>δ</a:t>
            </a:r>
            <a:r>
              <a:rPr lang="en-US" dirty="0"/>
              <a:t>) </a:t>
            </a:r>
            <a:r>
              <a:rPr lang="en-US" dirty="0" err="1"/>
              <a:t>κ</a:t>
            </a:r>
            <a:r>
              <a:rPr lang="en-US" dirty="0"/>
              <a:t>α</a:t>
            </a:r>
            <a:r>
              <a:rPr lang="en-US" dirty="0" err="1"/>
              <a:t>ι</a:t>
            </a:r>
            <a:r>
              <a:rPr lang="en-US" dirty="0"/>
              <a:t> (</a:t>
            </a:r>
            <a:r>
              <a:rPr lang="en-US" dirty="0" err="1"/>
              <a:t>ε</a:t>
            </a:r>
            <a:r>
              <a:rPr lang="en-US" dirty="0"/>
              <a:t>) </a:t>
            </a:r>
            <a:r>
              <a:rPr lang="en-US" dirty="0" err="1"/>
              <a:t>της</a:t>
            </a:r>
            <a:r>
              <a:rPr lang="en-US" dirty="0"/>
              <a:t> π</a:t>
            </a:r>
            <a:r>
              <a:rPr lang="en-US" dirty="0" err="1"/>
              <a:t>ροηγούμενης</a:t>
            </a:r>
            <a:r>
              <a:rPr lang="en-US" dirty="0"/>
              <a:t> </a:t>
            </a:r>
            <a:r>
              <a:rPr lang="en-US" dirty="0" err="1"/>
              <a:t>κ</a:t>
            </a:r>
            <a:r>
              <a:rPr lang="en-US" dirty="0"/>
              <a:t>α</a:t>
            </a:r>
            <a:r>
              <a:rPr lang="en-US" dirty="0" err="1"/>
              <a:t>τηγορί</a:t>
            </a:r>
            <a:r>
              <a:rPr lang="en-US" dirty="0"/>
              <a:t>α</a:t>
            </a:r>
            <a:r>
              <a:rPr lang="en-US" dirty="0" err="1"/>
              <a:t>ς</a:t>
            </a:r>
            <a:r>
              <a:rPr lang="en-US" dirty="0"/>
              <a:t> </a:t>
            </a:r>
            <a:r>
              <a:rPr lang="en-US" dirty="0" err="1"/>
              <a:t>γι</a:t>
            </a:r>
            <a:r>
              <a:rPr lang="en-US" dirty="0"/>
              <a:t>α </a:t>
            </a:r>
            <a:r>
              <a:rPr lang="en-US" dirty="0" err="1"/>
              <a:t>το</a:t>
            </a:r>
            <a:r>
              <a:rPr lang="en-US" dirty="0"/>
              <a:t> </a:t>
            </a:r>
            <a:r>
              <a:rPr lang="en-US" dirty="0" err="1"/>
              <a:t>νέο</a:t>
            </a:r>
            <a:r>
              <a:rPr lang="en-US" dirty="0"/>
              <a:t> π</a:t>
            </a:r>
            <a:r>
              <a:rPr lang="en-US" dirty="0" err="1"/>
              <a:t>οσό</a:t>
            </a:r>
            <a:r>
              <a:rPr lang="en-US" dirty="0"/>
              <a:t> π</a:t>
            </a:r>
            <a:r>
              <a:rPr lang="en-US" dirty="0" err="1"/>
              <a:t>ου</a:t>
            </a:r>
            <a:r>
              <a:rPr lang="en-US" dirty="0"/>
              <a:t> π</a:t>
            </a:r>
            <a:r>
              <a:rPr lang="en-US" dirty="0" err="1"/>
              <a:t>ροτείν</a:t>
            </a:r>
            <a:r>
              <a:rPr lang="en-US" dirty="0"/>
              <a:t>α</a:t>
            </a:r>
            <a:r>
              <a:rPr lang="en-US" dirty="0" err="1"/>
              <a:t>τε</a:t>
            </a:r>
            <a:r>
              <a:rPr lang="en-US" dirty="0"/>
              <a:t>.</a:t>
            </a:r>
          </a:p>
          <a:p>
            <a:r>
              <a:rPr lang="en-US" dirty="0" err="1"/>
              <a:t>γ</a:t>
            </a:r>
            <a:r>
              <a:rPr lang="en-US" dirty="0"/>
              <a:t>) Μπ</a:t>
            </a:r>
            <a:r>
              <a:rPr lang="en-US" dirty="0" err="1"/>
              <a:t>ορείτε</a:t>
            </a:r>
            <a:r>
              <a:rPr lang="en-US" dirty="0"/>
              <a:t> </a:t>
            </a:r>
            <a:r>
              <a:rPr lang="en-US" dirty="0" err="1"/>
              <a:t>ν</a:t>
            </a:r>
            <a:r>
              <a:rPr lang="en-US" dirty="0"/>
              <a:t>α β</a:t>
            </a:r>
            <a:r>
              <a:rPr lang="en-US" dirty="0" err="1"/>
              <a:t>ρείτε</a:t>
            </a:r>
            <a:r>
              <a:rPr lang="en-US" dirty="0"/>
              <a:t> π</a:t>
            </a:r>
            <a:r>
              <a:rPr lang="en-US" dirty="0" err="1"/>
              <a:t>οι</a:t>
            </a:r>
            <a:r>
              <a:rPr lang="en-US" dirty="0"/>
              <a:t>α </a:t>
            </a:r>
            <a:r>
              <a:rPr lang="en-US" dirty="0" err="1"/>
              <a:t>συνθήκη</a:t>
            </a:r>
            <a:r>
              <a:rPr lang="en-US" dirty="0"/>
              <a:t> πρέπ</a:t>
            </a:r>
            <a:r>
              <a:rPr lang="en-US" dirty="0" err="1"/>
              <a:t>ει</a:t>
            </a:r>
            <a:r>
              <a:rPr lang="en-US" dirty="0"/>
              <a:t> </a:t>
            </a:r>
            <a:r>
              <a:rPr lang="en-US" dirty="0" err="1"/>
              <a:t>ν</a:t>
            </a:r>
            <a:r>
              <a:rPr lang="en-US" dirty="0"/>
              <a:t>α </a:t>
            </a:r>
            <a:r>
              <a:rPr lang="en-US" dirty="0" err="1"/>
              <a:t>ικ</a:t>
            </a:r>
            <a:r>
              <a:rPr lang="en-US" dirty="0"/>
              <a:t>α</a:t>
            </a:r>
            <a:r>
              <a:rPr lang="en-US" dirty="0" err="1"/>
              <a:t>νο</a:t>
            </a:r>
            <a:r>
              <a:rPr lang="en-US" dirty="0"/>
              <a:t>π</a:t>
            </a:r>
            <a:r>
              <a:rPr lang="en-US" dirty="0" err="1"/>
              <a:t>οιεί</a:t>
            </a:r>
            <a:r>
              <a:rPr lang="en-US" dirty="0"/>
              <a:t> </a:t>
            </a:r>
            <a:r>
              <a:rPr lang="en-US" dirty="0" err="1"/>
              <a:t>το</a:t>
            </a:r>
            <a:r>
              <a:rPr lang="en-US" dirty="0"/>
              <a:t> </a:t>
            </a:r>
            <a:r>
              <a:rPr lang="en-US" dirty="0" err="1"/>
              <a:t>συνολικό</a:t>
            </a:r>
            <a:r>
              <a:rPr lang="en-US" dirty="0"/>
              <a:t> π</a:t>
            </a:r>
            <a:r>
              <a:rPr lang="en-US" dirty="0" err="1"/>
              <a:t>οσό</a:t>
            </a:r>
            <a:r>
              <a:rPr lang="en-US" dirty="0"/>
              <a:t> </a:t>
            </a:r>
            <a:r>
              <a:rPr lang="en-US" dirty="0" err="1"/>
              <a:t>ώστε</a:t>
            </a:r>
            <a:r>
              <a:rPr lang="en-US" dirty="0"/>
              <a:t> </a:t>
            </a:r>
            <a:r>
              <a:rPr lang="en-US" dirty="0" err="1"/>
              <a:t>το</a:t>
            </a:r>
            <a:r>
              <a:rPr lang="en-US" dirty="0"/>
              <a:t> π</a:t>
            </a:r>
            <a:r>
              <a:rPr lang="en-US" dirty="0" err="1"/>
              <a:t>ρό</a:t>
            </a:r>
            <a:r>
              <a:rPr lang="en-US" dirty="0"/>
              <a:t>β</a:t>
            </a:r>
            <a:r>
              <a:rPr lang="en-US" dirty="0" err="1"/>
              <a:t>λημ</a:t>
            </a:r>
            <a:r>
              <a:rPr lang="en-US" dirty="0"/>
              <a:t>α </a:t>
            </a:r>
            <a:r>
              <a:rPr lang="en-US" dirty="0" err="1"/>
              <a:t>ν</a:t>
            </a:r>
            <a:r>
              <a:rPr lang="en-US" dirty="0"/>
              <a:t>α </a:t>
            </a:r>
            <a:r>
              <a:rPr lang="en-US" dirty="0" err="1"/>
              <a:t>έχει</a:t>
            </a:r>
            <a:r>
              <a:rPr lang="en-US" dirty="0"/>
              <a:t> </a:t>
            </a:r>
            <a:r>
              <a:rPr lang="en-US" dirty="0" err="1"/>
              <a:t>λύση</a:t>
            </a:r>
            <a:r>
              <a:rPr lang="en-US" dirty="0"/>
              <a:t>; </a:t>
            </a:r>
          </a:p>
        </p:txBody>
      </p:sp>
    </p:spTree>
    <p:extLst>
      <p:ext uri="{BB962C8B-B14F-4D97-AF65-F5344CB8AC3E}">
        <p14:creationId xmlns:p14="http://schemas.microsoft.com/office/powerpoint/2010/main" val="2570881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 μαθηματικού προβλήματος</a:t>
            </a:r>
            <a:endParaRPr lang="en-US" dirty="0"/>
          </a:p>
        </p:txBody>
      </p:sp>
      <p:sp>
        <p:nvSpPr>
          <p:cNvPr id="3" name="Content Placeholder 2"/>
          <p:cNvSpPr>
            <a:spLocks noGrp="1"/>
          </p:cNvSpPr>
          <p:nvPr>
            <p:ph idx="1"/>
          </p:nvPr>
        </p:nvSpPr>
        <p:spPr/>
        <p:txBody>
          <a:bodyPr/>
          <a:lstStyle/>
          <a:p>
            <a:r>
              <a:rPr lang="el-GR" dirty="0"/>
              <a:t>Η διαδικασία όπου κάποιος (μαθητής, εκπαιδευτικός. ερευνητής) θέτει προβλήματα εντός μιας «κατάστασης- πλαίσιο» </a:t>
            </a:r>
            <a:r>
              <a:rPr lang="en-US" dirty="0"/>
              <a:t>(task environment)</a:t>
            </a:r>
            <a:r>
              <a:rPr lang="el-GR" dirty="0"/>
              <a:t>. </a:t>
            </a:r>
            <a:r>
              <a:rPr lang="el-GR" sz="1800" dirty="0"/>
              <a:t>(Μαμωνά &amp; </a:t>
            </a:r>
            <a:r>
              <a:rPr lang="el-GR" sz="1800" dirty="0" smtClean="0"/>
              <a:t>Παπαδόπουλος</a:t>
            </a:r>
            <a:r>
              <a:rPr lang="el-GR" sz="1800" dirty="0"/>
              <a:t>, 2017</a:t>
            </a:r>
            <a:r>
              <a:rPr lang="el-GR" sz="1800" dirty="0" smtClean="0"/>
              <a:t>)</a:t>
            </a:r>
          </a:p>
          <a:p>
            <a:r>
              <a:rPr lang="el-GR" dirty="0" smtClean="0"/>
              <a:t>Η διαδικασία με την οποία οι μαθητές με βάση τη μαθηματική τους εμπειρία κατασκευάζουν προσωπικές ερμηνείες συγκεκριμένων καταστάσεων και τις διατυπώνουν ως ουσιαστικά και καλά δομημένα μαθηματικά προβλήματα</a:t>
            </a:r>
            <a:r>
              <a:rPr lang="el-GR" sz="1800" dirty="0" smtClean="0"/>
              <a:t> (</a:t>
            </a:r>
            <a:r>
              <a:rPr lang="en-US" sz="1800" dirty="0" err="1" smtClean="0"/>
              <a:t>Stoynova</a:t>
            </a:r>
            <a:r>
              <a:rPr lang="en-US" sz="1800" dirty="0" smtClean="0"/>
              <a:t>, 1998) </a:t>
            </a:r>
            <a:endParaRPr lang="el-GR" sz="1800" dirty="0" smtClean="0"/>
          </a:p>
          <a:p>
            <a:endParaRPr lang="el-GR" sz="1800" dirty="0"/>
          </a:p>
          <a:p>
            <a:r>
              <a:rPr lang="el-GR" dirty="0" smtClean="0"/>
              <a:t>Ο </a:t>
            </a:r>
            <a:r>
              <a:rPr lang="el-GR" dirty="0"/>
              <a:t>σχεδιασμός νέων ή ο επανασχεδιασμός/επαναδιατύπωση δεδομένων μαθηματικών προβλημάτων</a:t>
            </a:r>
            <a:r>
              <a:rPr lang="el-GR" sz="1800" dirty="0"/>
              <a:t>.</a:t>
            </a:r>
            <a:r>
              <a:rPr lang="el-GR" sz="1400" dirty="0"/>
              <a:t> </a:t>
            </a:r>
            <a:r>
              <a:rPr lang="el-GR" sz="1800" dirty="0"/>
              <a:t>(</a:t>
            </a:r>
            <a:r>
              <a:rPr lang="en-US" sz="1800" dirty="0"/>
              <a:t>Silver, 1993</a:t>
            </a:r>
            <a:r>
              <a:rPr lang="en-US" sz="1800" dirty="0" smtClean="0"/>
              <a:t>)</a:t>
            </a:r>
            <a:endParaRPr lang="el-GR" sz="1800" dirty="0" smtClean="0"/>
          </a:p>
          <a:p>
            <a:endParaRPr lang="el-GR" sz="1800" dirty="0"/>
          </a:p>
          <a:p>
            <a:endParaRPr lang="el-GR" sz="1800" dirty="0"/>
          </a:p>
          <a:p>
            <a:endParaRPr lang="el-GR" sz="1800" dirty="0" smtClean="0"/>
          </a:p>
          <a:p>
            <a:endParaRPr lang="el-GR" sz="1800" dirty="0" smtClean="0"/>
          </a:p>
          <a:p>
            <a:endParaRPr lang="en-US" dirty="0"/>
          </a:p>
        </p:txBody>
      </p:sp>
    </p:spTree>
    <p:extLst>
      <p:ext uri="{BB962C8B-B14F-4D97-AF65-F5344CB8AC3E}">
        <p14:creationId xmlns:p14="http://schemas.microsoft.com/office/powerpoint/2010/main" val="140678070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err="1" smtClean="0"/>
              <a:t>Νέ</a:t>
            </a:r>
            <a:r>
              <a:rPr lang="en-US" sz="3600" dirty="0" smtClean="0"/>
              <a:t>α </a:t>
            </a:r>
            <a:r>
              <a:rPr lang="en-US" sz="3600" dirty="0" err="1"/>
              <a:t>κ</a:t>
            </a:r>
            <a:r>
              <a:rPr lang="en-US" sz="3600" dirty="0"/>
              <a:t>α</a:t>
            </a:r>
            <a:r>
              <a:rPr lang="en-US" sz="3600" dirty="0" err="1"/>
              <a:t>τάστ</a:t>
            </a:r>
            <a:r>
              <a:rPr lang="en-US" sz="3600" dirty="0"/>
              <a:t>α</a:t>
            </a:r>
            <a:r>
              <a:rPr lang="en-US" sz="3600" dirty="0" err="1"/>
              <a:t>ση</a:t>
            </a:r>
            <a:r>
              <a:rPr lang="en-US" sz="3600" dirty="0"/>
              <a:t> </a:t>
            </a:r>
            <a:r>
              <a:rPr lang="en-US" sz="3600" dirty="0" smtClean="0"/>
              <a:t>–π</a:t>
            </a:r>
            <a:r>
              <a:rPr lang="en-US" sz="3600" dirty="0" err="1" smtClean="0"/>
              <a:t>λ</a:t>
            </a:r>
            <a:r>
              <a:rPr lang="en-US" sz="3600" dirty="0" smtClean="0"/>
              <a:t>α</a:t>
            </a:r>
            <a:r>
              <a:rPr lang="en-US" sz="3600" dirty="0" err="1" smtClean="0"/>
              <a:t>ίσιο</a:t>
            </a:r>
            <a:r>
              <a:rPr lang="en-US" sz="3600" dirty="0" smtClean="0"/>
              <a:t> </a:t>
            </a:r>
            <a:endParaRPr lang="en-US" dirty="0"/>
          </a:p>
        </p:txBody>
      </p:sp>
      <p:sp>
        <p:nvSpPr>
          <p:cNvPr id="3" name="Content Placeholder 2"/>
          <p:cNvSpPr>
            <a:spLocks noGrp="1"/>
          </p:cNvSpPr>
          <p:nvPr>
            <p:ph idx="1"/>
          </p:nvPr>
        </p:nvSpPr>
        <p:spPr/>
        <p:txBody>
          <a:bodyPr/>
          <a:lstStyle/>
          <a:p>
            <a:r>
              <a:rPr lang="en-US" dirty="0" err="1"/>
              <a:t>Αν</a:t>
            </a:r>
            <a:r>
              <a:rPr lang="en-US" dirty="0"/>
              <a:t> </a:t>
            </a:r>
            <a:r>
              <a:rPr lang="en-US" dirty="0" err="1"/>
              <a:t>η</a:t>
            </a:r>
            <a:r>
              <a:rPr lang="en-US" dirty="0"/>
              <a:t> </a:t>
            </a:r>
            <a:r>
              <a:rPr lang="en-US" dirty="0" err="1"/>
              <a:t>συλλογή</a:t>
            </a:r>
            <a:r>
              <a:rPr lang="en-US" dirty="0"/>
              <a:t> </a:t>
            </a:r>
            <a:r>
              <a:rPr lang="en-US" dirty="0" err="1"/>
              <a:t>της</a:t>
            </a:r>
            <a:r>
              <a:rPr lang="en-US" dirty="0"/>
              <a:t> </a:t>
            </a:r>
            <a:r>
              <a:rPr lang="en-US" dirty="0" err="1"/>
              <a:t>Σοφί</a:t>
            </a:r>
            <a:r>
              <a:rPr lang="en-US" dirty="0"/>
              <a:t>α</a:t>
            </a:r>
            <a:r>
              <a:rPr lang="en-US" dirty="0" err="1"/>
              <a:t>ς</a:t>
            </a:r>
            <a:r>
              <a:rPr lang="en-US" dirty="0"/>
              <a:t> </a:t>
            </a:r>
            <a:r>
              <a:rPr lang="en-US" dirty="0" err="1"/>
              <a:t>δεν</a:t>
            </a:r>
            <a:r>
              <a:rPr lang="en-US" dirty="0"/>
              <a:t> π</a:t>
            </a:r>
            <a:r>
              <a:rPr lang="en-US" dirty="0" err="1"/>
              <a:t>εριέχει</a:t>
            </a:r>
            <a:r>
              <a:rPr lang="en-US" dirty="0"/>
              <a:t> </a:t>
            </a:r>
            <a:r>
              <a:rPr lang="en-US" dirty="0" err="1"/>
              <a:t>μόνο</a:t>
            </a:r>
            <a:r>
              <a:rPr lang="en-US" dirty="0"/>
              <a:t> </a:t>
            </a:r>
            <a:r>
              <a:rPr lang="en-US" dirty="0" err="1"/>
              <a:t>κέρμ</a:t>
            </a:r>
            <a:r>
              <a:rPr lang="en-US" dirty="0"/>
              <a:t>α</a:t>
            </a:r>
            <a:r>
              <a:rPr lang="en-US" dirty="0" err="1"/>
              <a:t>τ</a:t>
            </a:r>
            <a:r>
              <a:rPr lang="en-US" dirty="0"/>
              <a:t>α </a:t>
            </a:r>
            <a:r>
              <a:rPr lang="en-US" dirty="0" err="1"/>
              <a:t>των</a:t>
            </a:r>
            <a:r>
              <a:rPr lang="en-US" dirty="0"/>
              <a:t> 5 </a:t>
            </a:r>
            <a:r>
              <a:rPr lang="en-US" dirty="0" err="1"/>
              <a:t>λε</a:t>
            </a:r>
            <a:r>
              <a:rPr lang="en-US" dirty="0"/>
              <a:t>π</a:t>
            </a:r>
            <a:r>
              <a:rPr lang="en-US" dirty="0" err="1"/>
              <a:t>τών</a:t>
            </a:r>
            <a:r>
              <a:rPr lang="en-US" dirty="0"/>
              <a:t> </a:t>
            </a:r>
            <a:r>
              <a:rPr lang="en-US" dirty="0" err="1"/>
              <a:t>κ</a:t>
            </a:r>
            <a:r>
              <a:rPr lang="en-US" dirty="0"/>
              <a:t>α</a:t>
            </a:r>
            <a:r>
              <a:rPr lang="en-US" dirty="0" err="1"/>
              <a:t>ι</a:t>
            </a:r>
            <a:r>
              <a:rPr lang="en-US" dirty="0"/>
              <a:t> 10 </a:t>
            </a:r>
            <a:r>
              <a:rPr lang="en-US" dirty="0" err="1"/>
              <a:t>λε</a:t>
            </a:r>
            <a:r>
              <a:rPr lang="en-US" dirty="0"/>
              <a:t>π</a:t>
            </a:r>
            <a:r>
              <a:rPr lang="en-US" dirty="0" err="1"/>
              <a:t>τών</a:t>
            </a:r>
            <a:r>
              <a:rPr lang="en-US" dirty="0"/>
              <a:t> ….</a:t>
            </a:r>
          </a:p>
          <a:p>
            <a:r>
              <a:rPr lang="en-US" dirty="0"/>
              <a:t> </a:t>
            </a:r>
          </a:p>
          <a:p>
            <a:r>
              <a:rPr lang="en-US" dirty="0" err="1"/>
              <a:t>Αν</a:t>
            </a:r>
            <a:r>
              <a:rPr lang="en-US" dirty="0"/>
              <a:t> </a:t>
            </a:r>
            <a:r>
              <a:rPr lang="en-US" dirty="0" err="1"/>
              <a:t>έχουμε</a:t>
            </a:r>
            <a:r>
              <a:rPr lang="en-US" dirty="0"/>
              <a:t> </a:t>
            </a:r>
            <a:r>
              <a:rPr lang="en-US" dirty="0" err="1"/>
              <a:t>έν</a:t>
            </a:r>
            <a:r>
              <a:rPr lang="en-US" dirty="0"/>
              <a:t>α </a:t>
            </a:r>
            <a:r>
              <a:rPr lang="en-US" dirty="0" err="1"/>
              <a:t>σύνολο</a:t>
            </a:r>
            <a:r>
              <a:rPr lang="en-US" dirty="0"/>
              <a:t> π</a:t>
            </a:r>
            <a:r>
              <a:rPr lang="en-US" dirty="0" err="1"/>
              <a:t>ου</a:t>
            </a:r>
            <a:r>
              <a:rPr lang="en-US" dirty="0"/>
              <a:t> π</a:t>
            </a:r>
            <a:r>
              <a:rPr lang="en-US" dirty="0" err="1"/>
              <a:t>εριέχει</a:t>
            </a:r>
            <a:r>
              <a:rPr lang="en-US" dirty="0"/>
              <a:t> </a:t>
            </a:r>
            <a:r>
              <a:rPr lang="en-US" dirty="0" err="1"/>
              <a:t>τους</a:t>
            </a:r>
            <a:r>
              <a:rPr lang="en-US" dirty="0"/>
              <a:t> α</a:t>
            </a:r>
            <a:r>
              <a:rPr lang="en-US" dirty="0" err="1"/>
              <a:t>ριθμούς</a:t>
            </a:r>
            <a:r>
              <a:rPr lang="en-US" dirty="0"/>
              <a:t> 1, 3, 5, 7 μπ</a:t>
            </a:r>
            <a:r>
              <a:rPr lang="en-US" dirty="0" err="1"/>
              <a:t>ορείτε</a:t>
            </a:r>
            <a:r>
              <a:rPr lang="en-US" dirty="0"/>
              <a:t> </a:t>
            </a:r>
            <a:r>
              <a:rPr lang="en-US" dirty="0" err="1"/>
              <a:t>ν</a:t>
            </a:r>
            <a:r>
              <a:rPr lang="en-US" dirty="0"/>
              <a:t>α β</a:t>
            </a:r>
            <a:r>
              <a:rPr lang="en-US" dirty="0" err="1"/>
              <a:t>ρείτε</a:t>
            </a:r>
            <a:r>
              <a:rPr lang="en-US" dirty="0"/>
              <a:t> </a:t>
            </a:r>
            <a:r>
              <a:rPr lang="en-US" dirty="0" err="1"/>
              <a:t>έν</a:t>
            </a:r>
            <a:r>
              <a:rPr lang="en-US" dirty="0"/>
              <a:t>α</a:t>
            </a:r>
            <a:r>
              <a:rPr lang="en-US" dirty="0" err="1"/>
              <a:t>ν</a:t>
            </a:r>
            <a:r>
              <a:rPr lang="en-US" dirty="0"/>
              <a:t> </a:t>
            </a:r>
            <a:r>
              <a:rPr lang="en-US" dirty="0" err="1"/>
              <a:t>συνδυ</a:t>
            </a:r>
            <a:r>
              <a:rPr lang="en-US" dirty="0"/>
              <a:t>α</a:t>
            </a:r>
            <a:r>
              <a:rPr lang="en-US" dirty="0" err="1"/>
              <a:t>σμό</a:t>
            </a:r>
            <a:r>
              <a:rPr lang="en-US" dirty="0"/>
              <a:t> </a:t>
            </a:r>
            <a:r>
              <a:rPr lang="en-US" dirty="0" err="1"/>
              <a:t>δέκ</a:t>
            </a:r>
            <a:r>
              <a:rPr lang="en-US" dirty="0"/>
              <a:t>α απ</a:t>
            </a:r>
            <a:r>
              <a:rPr lang="en-US" dirty="0" err="1"/>
              <a:t>ό</a:t>
            </a:r>
            <a:r>
              <a:rPr lang="en-US" dirty="0"/>
              <a:t> α</a:t>
            </a:r>
            <a:r>
              <a:rPr lang="en-US" dirty="0" err="1"/>
              <a:t>υτούς</a:t>
            </a:r>
            <a:r>
              <a:rPr lang="en-US" dirty="0"/>
              <a:t> </a:t>
            </a:r>
            <a:r>
              <a:rPr lang="en-US" dirty="0" err="1"/>
              <a:t>με</a:t>
            </a:r>
            <a:r>
              <a:rPr lang="en-US" dirty="0"/>
              <a:t> </a:t>
            </a:r>
            <a:r>
              <a:rPr lang="en-US" dirty="0" err="1"/>
              <a:t>άθροισμ</a:t>
            </a:r>
            <a:r>
              <a:rPr lang="en-US" dirty="0"/>
              <a:t>α 57; … </a:t>
            </a:r>
          </a:p>
        </p:txBody>
      </p:sp>
    </p:spTree>
    <p:extLst>
      <p:ext uri="{BB962C8B-B14F-4D97-AF65-F5344CB8AC3E}">
        <p14:creationId xmlns:p14="http://schemas.microsoft.com/office/powerpoint/2010/main" val="2360327937"/>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b="1" dirty="0"/>
              <a:t>Μαθηματικό μπιλιάρδο</a:t>
            </a:r>
            <a:r>
              <a:rPr lang="en-US" dirty="0"/>
              <a:t/>
            </a:r>
            <a:br>
              <a:rPr lang="en-US" dirty="0"/>
            </a:br>
            <a:endParaRPr lang="en-US" dirty="0"/>
          </a:p>
        </p:txBody>
      </p:sp>
      <p:sp>
        <p:nvSpPr>
          <p:cNvPr id="3" name="Content Placeholder 2"/>
          <p:cNvSpPr>
            <a:spLocks noGrp="1"/>
          </p:cNvSpPr>
          <p:nvPr>
            <p:ph idx="1"/>
          </p:nvPr>
        </p:nvSpPr>
        <p:spPr/>
        <p:txBody>
          <a:bodyPr/>
          <a:lstStyle/>
          <a:p>
            <a:r>
              <a:rPr lang="el-GR" b="1" dirty="0"/>
              <a:t>Κατάσταση πλαίσιο</a:t>
            </a:r>
            <a:endParaRPr lang="en-US" b="1" dirty="0"/>
          </a:p>
          <a:p>
            <a:pPr marL="114300" indent="0">
              <a:buNone/>
            </a:pPr>
            <a:r>
              <a:rPr lang="el-GR" dirty="0"/>
              <a:t>Έχουμε ένα ορθογώνιο τραπέζι μπιλιάρδου με ακέραιες διαστάσεις και τρύπες στις κορυφές του. Μία μπάλα μπιλιάρδου εκτοξεύεται από κάποιο σημείο και διαγράφει κάποια τροχιά μέχρι να πέσει σε κάποια τρύπα. Κάθε φορά που κτυπάει σε κάποια πλευρά ανακλάται έτσι ώστε η γωνία πρόσπτωσης να είναι ίση με τη γωνία ανάκλασης.</a:t>
            </a:r>
            <a:r>
              <a:rPr lang="en-US" dirty="0"/>
              <a:t> </a:t>
            </a:r>
          </a:p>
        </p:txBody>
      </p:sp>
    </p:spTree>
    <p:extLst>
      <p:ext uri="{BB962C8B-B14F-4D97-AF65-F5344CB8AC3E}">
        <p14:creationId xmlns:p14="http://schemas.microsoft.com/office/powerpoint/2010/main" val="77570670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Αρχικό πρόβλημα</a:t>
            </a:r>
            <a:r>
              <a:rPr lang="en-US" dirty="0"/>
              <a:t/>
            </a:r>
            <a:br>
              <a:rPr lang="en-US" dirty="0"/>
            </a:br>
            <a:endParaRPr lang="en-US" dirty="0"/>
          </a:p>
        </p:txBody>
      </p:sp>
      <p:sp>
        <p:nvSpPr>
          <p:cNvPr id="3" name="Content Placeholder 2"/>
          <p:cNvSpPr>
            <a:spLocks noGrp="1"/>
          </p:cNvSpPr>
          <p:nvPr>
            <p:ph idx="1"/>
          </p:nvPr>
        </p:nvSpPr>
        <p:spPr/>
        <p:txBody>
          <a:bodyPr/>
          <a:lstStyle/>
          <a:p>
            <a:r>
              <a:rPr lang="el-GR" dirty="0" smtClean="0"/>
              <a:t>Έχουμε </a:t>
            </a:r>
            <a:r>
              <a:rPr lang="el-GR" dirty="0"/>
              <a:t>ένα ορθογώνιο τραπέζι μπιλιάρδου AΒΓΔ με διαστάσεις ΑΒ = 6 </a:t>
            </a:r>
            <a:r>
              <a:rPr lang="en-US" dirty="0"/>
              <a:t>cm </a:t>
            </a:r>
            <a:r>
              <a:rPr lang="el-GR" dirty="0"/>
              <a:t>και ΒΓ = </a:t>
            </a:r>
            <a:r>
              <a:rPr lang="en-US" dirty="0"/>
              <a:t>4 cm </a:t>
            </a:r>
            <a:r>
              <a:rPr lang="en-US" dirty="0" err="1"/>
              <a:t>κ</a:t>
            </a:r>
            <a:r>
              <a:rPr lang="en-US" dirty="0"/>
              <a:t>α</a:t>
            </a:r>
            <a:r>
              <a:rPr lang="en-US" dirty="0" err="1"/>
              <a:t>ι</a:t>
            </a:r>
            <a:r>
              <a:rPr lang="en-US" dirty="0"/>
              <a:t> </a:t>
            </a:r>
            <a:r>
              <a:rPr lang="en-US" dirty="0" err="1"/>
              <a:t>τρύ</a:t>
            </a:r>
            <a:r>
              <a:rPr lang="en-US" dirty="0"/>
              <a:t>π</a:t>
            </a:r>
            <a:r>
              <a:rPr lang="en-US" dirty="0" err="1"/>
              <a:t>ες</a:t>
            </a:r>
            <a:r>
              <a:rPr lang="en-US" dirty="0"/>
              <a:t> </a:t>
            </a:r>
            <a:r>
              <a:rPr lang="en-US" dirty="0" err="1"/>
              <a:t>στις</a:t>
            </a:r>
            <a:r>
              <a:rPr lang="en-US" dirty="0"/>
              <a:t> </a:t>
            </a:r>
            <a:r>
              <a:rPr lang="en-US" dirty="0" err="1"/>
              <a:t>κορυφές</a:t>
            </a:r>
            <a:r>
              <a:rPr lang="en-US" dirty="0"/>
              <a:t> </a:t>
            </a:r>
            <a:r>
              <a:rPr lang="en-US" dirty="0" err="1"/>
              <a:t>του</a:t>
            </a:r>
            <a:r>
              <a:rPr lang="en-US" dirty="0"/>
              <a:t> </a:t>
            </a:r>
            <a:r>
              <a:rPr lang="en-US" dirty="0" err="1"/>
              <a:t>Α</a:t>
            </a:r>
            <a:r>
              <a:rPr lang="en-US" dirty="0"/>
              <a:t>, </a:t>
            </a:r>
            <a:r>
              <a:rPr lang="en-US" dirty="0" err="1"/>
              <a:t>Β</a:t>
            </a:r>
            <a:r>
              <a:rPr lang="en-US" dirty="0"/>
              <a:t>, </a:t>
            </a:r>
            <a:r>
              <a:rPr lang="en-US" dirty="0" err="1"/>
              <a:t>Γ</a:t>
            </a:r>
            <a:r>
              <a:rPr lang="en-US" dirty="0"/>
              <a:t>, </a:t>
            </a:r>
            <a:r>
              <a:rPr lang="en-US" dirty="0" err="1"/>
              <a:t>Δ</a:t>
            </a:r>
            <a:r>
              <a:rPr lang="en-US" dirty="0"/>
              <a:t>. </a:t>
            </a:r>
            <a:r>
              <a:rPr lang="en-US" dirty="0" err="1"/>
              <a:t>Μί</a:t>
            </a:r>
            <a:r>
              <a:rPr lang="en-US" dirty="0"/>
              <a:t>α μπ</a:t>
            </a:r>
            <a:r>
              <a:rPr lang="en-US" dirty="0" err="1"/>
              <a:t>άλ</a:t>
            </a:r>
            <a:r>
              <a:rPr lang="en-US" dirty="0"/>
              <a:t>α </a:t>
            </a:r>
            <a:r>
              <a:rPr lang="en-US" dirty="0" err="1"/>
              <a:t>του</a:t>
            </a:r>
            <a:r>
              <a:rPr lang="en-US" dirty="0"/>
              <a:t> μπ</a:t>
            </a:r>
            <a:r>
              <a:rPr lang="en-US" dirty="0" err="1"/>
              <a:t>ιλιάρδου</a:t>
            </a:r>
            <a:r>
              <a:rPr lang="en-US" dirty="0"/>
              <a:t> </a:t>
            </a:r>
            <a:r>
              <a:rPr lang="en-US" dirty="0" err="1"/>
              <a:t>εκτοξεύετ</a:t>
            </a:r>
            <a:r>
              <a:rPr lang="en-US" dirty="0"/>
              <a:t>α</a:t>
            </a:r>
            <a:r>
              <a:rPr lang="en-US" dirty="0" err="1"/>
              <a:t>ι</a:t>
            </a:r>
            <a:r>
              <a:rPr lang="en-US" dirty="0"/>
              <a:t> απ</a:t>
            </a:r>
            <a:r>
              <a:rPr lang="en-US" dirty="0" err="1"/>
              <a:t>ό</a:t>
            </a:r>
            <a:r>
              <a:rPr lang="en-US" dirty="0"/>
              <a:t> </a:t>
            </a:r>
            <a:r>
              <a:rPr lang="en-US" dirty="0" err="1"/>
              <a:t>το</a:t>
            </a:r>
            <a:r>
              <a:rPr lang="en-US" dirty="0"/>
              <a:t> </a:t>
            </a:r>
            <a:r>
              <a:rPr lang="en-US" dirty="0" err="1"/>
              <a:t>σημείο</a:t>
            </a:r>
            <a:r>
              <a:rPr lang="en-US" dirty="0"/>
              <a:t> </a:t>
            </a:r>
            <a:r>
              <a:rPr lang="en-US" dirty="0" err="1"/>
              <a:t>Α</a:t>
            </a:r>
            <a:r>
              <a:rPr lang="en-US" dirty="0"/>
              <a:t> </a:t>
            </a:r>
            <a:r>
              <a:rPr lang="en-US" dirty="0" err="1"/>
              <a:t>με</a:t>
            </a:r>
            <a:r>
              <a:rPr lang="en-US" dirty="0"/>
              <a:t> </a:t>
            </a:r>
            <a:r>
              <a:rPr lang="en-US" dirty="0" err="1"/>
              <a:t>διεύθυνση</a:t>
            </a:r>
            <a:r>
              <a:rPr lang="en-US" dirty="0"/>
              <a:t> π</a:t>
            </a:r>
            <a:r>
              <a:rPr lang="en-US" dirty="0" err="1"/>
              <a:t>ου</a:t>
            </a:r>
            <a:r>
              <a:rPr lang="en-US" dirty="0"/>
              <a:t> </a:t>
            </a:r>
            <a:r>
              <a:rPr lang="en-US" dirty="0" err="1"/>
              <a:t>σχημ</a:t>
            </a:r>
            <a:r>
              <a:rPr lang="en-US" dirty="0"/>
              <a:t>α</a:t>
            </a:r>
            <a:r>
              <a:rPr lang="en-US" dirty="0" err="1"/>
              <a:t>τίζει</a:t>
            </a:r>
            <a:r>
              <a:rPr lang="en-US" dirty="0"/>
              <a:t> </a:t>
            </a:r>
            <a:r>
              <a:rPr lang="en-US" dirty="0" err="1"/>
              <a:t>γωνί</a:t>
            </a:r>
            <a:r>
              <a:rPr lang="en-US" dirty="0"/>
              <a:t>α 45</a:t>
            </a:r>
            <a:r>
              <a:rPr lang="en-US" baseline="30000" dirty="0"/>
              <a:t>0</a:t>
            </a:r>
            <a:r>
              <a:rPr lang="en-US" dirty="0"/>
              <a:t> </a:t>
            </a:r>
            <a:r>
              <a:rPr lang="en-US" dirty="0" err="1"/>
              <a:t>με</a:t>
            </a:r>
            <a:r>
              <a:rPr lang="en-US" dirty="0"/>
              <a:t> </a:t>
            </a:r>
            <a:r>
              <a:rPr lang="en-US" dirty="0" err="1"/>
              <a:t>την</a:t>
            </a:r>
            <a:r>
              <a:rPr lang="en-US" dirty="0"/>
              <a:t> π</a:t>
            </a:r>
            <a:r>
              <a:rPr lang="en-US" dirty="0" err="1"/>
              <a:t>λευρά</a:t>
            </a:r>
            <a:r>
              <a:rPr lang="en-US" dirty="0"/>
              <a:t> ΑΒ </a:t>
            </a:r>
            <a:r>
              <a:rPr lang="en-US" dirty="0" err="1"/>
              <a:t>κ</a:t>
            </a:r>
            <a:r>
              <a:rPr lang="en-US" dirty="0"/>
              <a:t>α</a:t>
            </a:r>
            <a:r>
              <a:rPr lang="en-US" dirty="0" err="1"/>
              <a:t>ι</a:t>
            </a:r>
            <a:r>
              <a:rPr lang="en-US" dirty="0"/>
              <a:t> </a:t>
            </a:r>
            <a:r>
              <a:rPr lang="en-US" dirty="0" err="1"/>
              <a:t>συνεχίζει</a:t>
            </a:r>
            <a:r>
              <a:rPr lang="en-US" dirty="0"/>
              <a:t> </a:t>
            </a:r>
            <a:r>
              <a:rPr lang="en-US" dirty="0" err="1"/>
              <a:t>ν</a:t>
            </a:r>
            <a:r>
              <a:rPr lang="en-US" dirty="0"/>
              <a:t>α </a:t>
            </a:r>
            <a:r>
              <a:rPr lang="en-US" dirty="0" err="1"/>
              <a:t>κινείτ</a:t>
            </a:r>
            <a:r>
              <a:rPr lang="en-US" dirty="0"/>
              <a:t>α</a:t>
            </a:r>
            <a:r>
              <a:rPr lang="en-US" dirty="0" err="1"/>
              <a:t>ι</a:t>
            </a:r>
            <a:r>
              <a:rPr lang="en-US" dirty="0"/>
              <a:t> </a:t>
            </a:r>
            <a:r>
              <a:rPr lang="en-US" dirty="0" err="1"/>
              <a:t>μέχρι</a:t>
            </a:r>
            <a:r>
              <a:rPr lang="en-US" dirty="0"/>
              <a:t> </a:t>
            </a:r>
            <a:r>
              <a:rPr lang="en-US" dirty="0" err="1"/>
              <a:t>ν</a:t>
            </a:r>
            <a:r>
              <a:rPr lang="en-US" dirty="0"/>
              <a:t>α π</a:t>
            </a:r>
            <a:r>
              <a:rPr lang="en-US" dirty="0" err="1"/>
              <a:t>έσει</a:t>
            </a:r>
            <a:r>
              <a:rPr lang="en-US" dirty="0"/>
              <a:t> </a:t>
            </a:r>
            <a:r>
              <a:rPr lang="en-US" dirty="0" err="1"/>
              <a:t>σε</a:t>
            </a:r>
            <a:r>
              <a:rPr lang="en-US" dirty="0"/>
              <a:t> </a:t>
            </a:r>
            <a:r>
              <a:rPr lang="en-US" dirty="0" err="1"/>
              <a:t>κά</a:t>
            </a:r>
            <a:r>
              <a:rPr lang="en-US" dirty="0"/>
              <a:t>π</a:t>
            </a:r>
            <a:r>
              <a:rPr lang="en-US" dirty="0" err="1"/>
              <a:t>οι</a:t>
            </a:r>
            <a:r>
              <a:rPr lang="en-US" dirty="0"/>
              <a:t>α απ</a:t>
            </a:r>
            <a:r>
              <a:rPr lang="en-US" dirty="0" err="1"/>
              <a:t>ό</a:t>
            </a:r>
            <a:r>
              <a:rPr lang="en-US" dirty="0"/>
              <a:t> </a:t>
            </a:r>
            <a:r>
              <a:rPr lang="en-US" dirty="0" err="1"/>
              <a:t>τις</a:t>
            </a:r>
            <a:r>
              <a:rPr lang="en-US" dirty="0"/>
              <a:t> </a:t>
            </a:r>
            <a:r>
              <a:rPr lang="en-US" dirty="0" err="1"/>
              <a:t>τρύ</a:t>
            </a:r>
            <a:r>
              <a:rPr lang="en-US" dirty="0"/>
              <a:t>π</a:t>
            </a:r>
            <a:r>
              <a:rPr lang="en-US" dirty="0" err="1"/>
              <a:t>ες</a:t>
            </a:r>
            <a:r>
              <a:rPr lang="en-US" dirty="0"/>
              <a:t>. </a:t>
            </a:r>
            <a:r>
              <a:rPr lang="en-US" dirty="0" err="1"/>
              <a:t>Ν</a:t>
            </a:r>
            <a:r>
              <a:rPr lang="en-US" dirty="0"/>
              <a:t>α β</a:t>
            </a:r>
            <a:r>
              <a:rPr lang="en-US" dirty="0" err="1"/>
              <a:t>ρείτε</a:t>
            </a:r>
            <a:r>
              <a:rPr lang="en-US" dirty="0"/>
              <a:t> </a:t>
            </a:r>
            <a:r>
              <a:rPr lang="en-US" dirty="0" err="1"/>
              <a:t>σε</a:t>
            </a:r>
            <a:r>
              <a:rPr lang="en-US" dirty="0"/>
              <a:t> π</a:t>
            </a:r>
            <a:r>
              <a:rPr lang="en-US" dirty="0" err="1"/>
              <a:t>οι</a:t>
            </a:r>
            <a:r>
              <a:rPr lang="en-US" dirty="0"/>
              <a:t>α </a:t>
            </a:r>
            <a:r>
              <a:rPr lang="en-US" dirty="0" err="1"/>
              <a:t>τρύ</a:t>
            </a:r>
            <a:r>
              <a:rPr lang="en-US" dirty="0"/>
              <a:t>πα </a:t>
            </a:r>
            <a:r>
              <a:rPr lang="en-US" dirty="0" err="1"/>
              <a:t>θ</a:t>
            </a:r>
            <a:r>
              <a:rPr lang="en-US" dirty="0"/>
              <a:t>α π</a:t>
            </a:r>
            <a:r>
              <a:rPr lang="en-US" dirty="0" err="1"/>
              <a:t>έσει</a:t>
            </a:r>
            <a:r>
              <a:rPr lang="en-US" dirty="0"/>
              <a:t> </a:t>
            </a:r>
            <a:r>
              <a:rPr lang="en-US" dirty="0" err="1"/>
              <a:t>η</a:t>
            </a:r>
            <a:r>
              <a:rPr lang="en-US" dirty="0"/>
              <a:t> μπ</a:t>
            </a:r>
            <a:r>
              <a:rPr lang="en-US" dirty="0" err="1"/>
              <a:t>άλ</a:t>
            </a:r>
            <a:r>
              <a:rPr lang="en-US" dirty="0"/>
              <a:t>α</a:t>
            </a:r>
            <a:r>
              <a:rPr lang="en-US" dirty="0" smtClean="0"/>
              <a:t>.</a:t>
            </a:r>
            <a:endParaRPr lang="el-GR" dirty="0" smtClean="0"/>
          </a:p>
          <a:p>
            <a:r>
              <a:rPr lang="en-US" dirty="0" smtClean="0"/>
              <a:t> </a:t>
            </a:r>
            <a:endParaRPr lang="en-US" dirty="0"/>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3000340" y="3729403"/>
            <a:ext cx="3446682" cy="2611390"/>
          </a:xfrm>
          <a:prstGeom prst="rect">
            <a:avLst/>
          </a:prstGeom>
        </p:spPr>
      </p:pic>
    </p:spTree>
    <p:extLst>
      <p:ext uri="{BB962C8B-B14F-4D97-AF65-F5344CB8AC3E}">
        <p14:creationId xmlns:p14="http://schemas.microsoft.com/office/powerpoint/2010/main" val="3882428426"/>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b="1" dirty="0"/>
              <a:t>Η κατάσταση- πλαίσιο και το αρχικό πρόβλημα διατηρείται</a:t>
            </a:r>
            <a:r>
              <a:rPr lang="en-US" sz="3600" dirty="0"/>
              <a:t> </a:t>
            </a:r>
          </a:p>
        </p:txBody>
      </p:sp>
      <p:sp>
        <p:nvSpPr>
          <p:cNvPr id="3" name="Content Placeholder 2"/>
          <p:cNvSpPr>
            <a:spLocks noGrp="1"/>
          </p:cNvSpPr>
          <p:nvPr>
            <p:ph idx="1"/>
          </p:nvPr>
        </p:nvSpPr>
        <p:spPr/>
        <p:txBody>
          <a:bodyPr/>
          <a:lstStyle/>
          <a:p>
            <a:r>
              <a:rPr lang="el-GR" dirty="0"/>
              <a:t>α) Ποιο το μήκος της τροχιάς της μπάλας;</a:t>
            </a:r>
            <a:endParaRPr lang="en-US" dirty="0"/>
          </a:p>
          <a:p>
            <a:r>
              <a:rPr lang="el-GR" dirty="0"/>
              <a:t>β) Πόσα χτυπήματα κάνει η μπάλα στις πλευρές του μπιλιάρδου;</a:t>
            </a:r>
            <a:endParaRPr lang="en-US" dirty="0"/>
          </a:p>
          <a:p>
            <a:r>
              <a:rPr lang="el-GR" dirty="0"/>
              <a:t>γ) Πόσες φορές η τροχιά της μπάλας τέμνεται με τον εαυτό της;</a:t>
            </a:r>
            <a:r>
              <a:rPr lang="en-US" dirty="0"/>
              <a:t> </a:t>
            </a:r>
          </a:p>
        </p:txBody>
      </p:sp>
    </p:spTree>
    <p:extLst>
      <p:ext uri="{BB962C8B-B14F-4D97-AF65-F5344CB8AC3E}">
        <p14:creationId xmlns:p14="http://schemas.microsoft.com/office/powerpoint/2010/main" val="405211358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b="1" dirty="0"/>
              <a:t>Η κατάσταση- πλαίσιο διατηρείται αλλά το αρχικό πρόβλημα αλλάζει</a:t>
            </a:r>
            <a:r>
              <a:rPr lang="en-US" sz="3600" dirty="0"/>
              <a:t> </a:t>
            </a:r>
          </a:p>
        </p:txBody>
      </p:sp>
      <p:sp>
        <p:nvSpPr>
          <p:cNvPr id="3" name="Content Placeholder 2"/>
          <p:cNvSpPr>
            <a:spLocks noGrp="1"/>
          </p:cNvSpPr>
          <p:nvPr>
            <p:ph idx="1"/>
          </p:nvPr>
        </p:nvSpPr>
        <p:spPr/>
        <p:txBody>
          <a:bodyPr>
            <a:normAutofit lnSpcReduction="10000"/>
          </a:bodyPr>
          <a:lstStyle/>
          <a:p>
            <a:r>
              <a:rPr lang="el-GR" dirty="0"/>
              <a:t>α) Αν οι διαστάσεις του μπιλιάρδου είναι 3 </a:t>
            </a:r>
            <a:r>
              <a:rPr lang="en-US" dirty="0"/>
              <a:t>cm </a:t>
            </a:r>
            <a:r>
              <a:rPr lang="el-GR" dirty="0"/>
              <a:t>και 5 </a:t>
            </a:r>
            <a:r>
              <a:rPr lang="en-US" dirty="0"/>
              <a:t>cm </a:t>
            </a:r>
          </a:p>
          <a:p>
            <a:r>
              <a:rPr lang="en-US" dirty="0" err="1"/>
              <a:t>i</a:t>
            </a:r>
            <a:r>
              <a:rPr lang="en-US" dirty="0"/>
              <a:t>) </a:t>
            </a:r>
            <a:r>
              <a:rPr lang="el-GR" dirty="0"/>
              <a:t>σε ποια τρύπα θα πέσει η μπάλα;</a:t>
            </a:r>
            <a:endParaRPr lang="en-US" dirty="0"/>
          </a:p>
          <a:p>
            <a:r>
              <a:rPr lang="el-GR" dirty="0"/>
              <a:t>ii) ποιο είναι το μήκος της τροχιάς </a:t>
            </a:r>
            <a:r>
              <a:rPr lang="el-GR" dirty="0" smtClean="0"/>
              <a:t>της μπάλας;</a:t>
            </a:r>
            <a:endParaRPr lang="en-US" dirty="0"/>
          </a:p>
          <a:p>
            <a:r>
              <a:rPr lang="el-GR" dirty="0"/>
              <a:t>ii</a:t>
            </a:r>
            <a:r>
              <a:rPr lang="en-US" dirty="0" err="1"/>
              <a:t>i</a:t>
            </a:r>
            <a:r>
              <a:rPr lang="el-GR" dirty="0"/>
              <a:t>) πόσα χτυπήματα θα κάνει </a:t>
            </a:r>
            <a:r>
              <a:rPr lang="el-GR" dirty="0" smtClean="0"/>
              <a:t>η μπάλα στις </a:t>
            </a:r>
            <a:r>
              <a:rPr lang="el-GR" dirty="0"/>
              <a:t>πλευρές του μπιλιάρδου</a:t>
            </a:r>
            <a:r>
              <a:rPr lang="el-GR" dirty="0" smtClean="0"/>
              <a:t>;</a:t>
            </a:r>
          </a:p>
          <a:p>
            <a:endParaRPr lang="el-GR" dirty="0"/>
          </a:p>
          <a:p>
            <a:r>
              <a:rPr lang="el-GR" dirty="0"/>
              <a:t>β) Αν οι διαστάσεις του μπιλιάρδου είναι οι ακέραιοι ΑΒ = </a:t>
            </a:r>
            <a:r>
              <a:rPr lang="en-US" dirty="0"/>
              <a:t>m cm </a:t>
            </a:r>
            <a:r>
              <a:rPr lang="el-GR" dirty="0"/>
              <a:t>και ΒΓ = </a:t>
            </a:r>
            <a:r>
              <a:rPr lang="en-US" dirty="0"/>
              <a:t>n cm </a:t>
            </a:r>
            <a:r>
              <a:rPr lang="el-GR" dirty="0"/>
              <a:t>σε</a:t>
            </a:r>
            <a:endParaRPr lang="en-US" dirty="0"/>
          </a:p>
          <a:p>
            <a:r>
              <a:rPr lang="en-US" dirty="0" err="1"/>
              <a:t>i</a:t>
            </a:r>
            <a:r>
              <a:rPr lang="en-US" dirty="0"/>
              <a:t>) </a:t>
            </a:r>
            <a:r>
              <a:rPr lang="el-GR" dirty="0"/>
              <a:t>σε ποια τρύπα θα πέσει η μπάλα;</a:t>
            </a:r>
            <a:endParaRPr lang="en-US" dirty="0"/>
          </a:p>
          <a:p>
            <a:r>
              <a:rPr lang="el-GR" dirty="0"/>
              <a:t>ii) ποιο είναι το μήκος της τροχιάς της;</a:t>
            </a:r>
            <a:endParaRPr lang="en-US" dirty="0"/>
          </a:p>
          <a:p>
            <a:r>
              <a:rPr lang="el-GR" dirty="0"/>
              <a:t>ii</a:t>
            </a:r>
            <a:r>
              <a:rPr lang="en-US" dirty="0" err="1"/>
              <a:t>i</a:t>
            </a:r>
            <a:r>
              <a:rPr lang="el-GR" dirty="0"/>
              <a:t>) πόσα χτυπήματα θα κάνει </a:t>
            </a:r>
            <a:r>
              <a:rPr lang="el-GR" dirty="0" smtClean="0"/>
              <a:t>η μπάλα στις </a:t>
            </a:r>
            <a:r>
              <a:rPr lang="el-GR" dirty="0"/>
              <a:t>πλευρές του μπιλιάρδου;</a:t>
            </a:r>
            <a:endParaRPr lang="en-US" dirty="0"/>
          </a:p>
          <a:p>
            <a:r>
              <a:rPr lang="en-US" dirty="0"/>
              <a:t> </a:t>
            </a:r>
          </a:p>
          <a:p>
            <a:endParaRPr lang="en-US" dirty="0"/>
          </a:p>
          <a:p>
            <a:endParaRPr lang="en-US" dirty="0"/>
          </a:p>
        </p:txBody>
      </p:sp>
    </p:spTree>
    <p:extLst>
      <p:ext uri="{BB962C8B-B14F-4D97-AF65-F5344CB8AC3E}">
        <p14:creationId xmlns:p14="http://schemas.microsoft.com/office/powerpoint/2010/main" val="107413150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H κατάσταση πλαίσιο αλλάζει</a:t>
            </a:r>
            <a:r>
              <a:rPr lang="en-US" dirty="0"/>
              <a:t> </a:t>
            </a:r>
          </a:p>
        </p:txBody>
      </p:sp>
      <p:sp>
        <p:nvSpPr>
          <p:cNvPr id="3" name="Content Placeholder 2"/>
          <p:cNvSpPr>
            <a:spLocks noGrp="1"/>
          </p:cNvSpPr>
          <p:nvPr>
            <p:ph idx="1"/>
          </p:nvPr>
        </p:nvSpPr>
        <p:spPr/>
        <p:txBody>
          <a:bodyPr/>
          <a:lstStyle/>
          <a:p>
            <a:r>
              <a:rPr lang="el-GR" dirty="0"/>
              <a:t>α) Τι γίνεται αν η μπάλα εκτοξευτεί με γωνία διαφορετική των 45</a:t>
            </a:r>
            <a:r>
              <a:rPr lang="el-GR" baseline="30000" dirty="0"/>
              <a:t>0</a:t>
            </a:r>
            <a:r>
              <a:rPr lang="el-GR" dirty="0"/>
              <a:t>;</a:t>
            </a:r>
            <a:endParaRPr lang="en-US" dirty="0"/>
          </a:p>
          <a:p>
            <a:r>
              <a:rPr lang="el-GR" dirty="0"/>
              <a:t>β) Αν δίνεται ένα κυκλικό τραπέζι μπιλιάρδου ποια τροχιά πρέπει να ακολουθήσει μία μπάλα για να κτυπήσει μια άλλη μπάλα;</a:t>
            </a:r>
            <a:endParaRPr lang="en-US" dirty="0"/>
          </a:p>
          <a:p>
            <a:r>
              <a:rPr lang="el-GR" dirty="0"/>
              <a:t>γ) Αν δίνεται ένα ελλειπτικό τραπέζι μπιλιάρδου και μία μπάλα εκτοξευτεί από μία εστία της να αποδείξετε ότι θα περάσει από την άλλη εστία της.</a:t>
            </a:r>
            <a:endParaRPr lang="en-US" dirty="0"/>
          </a:p>
          <a:p>
            <a:r>
              <a:rPr lang="el-GR" dirty="0"/>
              <a:t>δ) Αν δίνεται ένα οξυγώνιο τραπέζι μπιλιάρδου ποια τροχιά πρέπει να ακολουθήσει μία μπάλα για να επανέλθει στο αρχικό σημείο εκτόξευσης;</a:t>
            </a:r>
            <a:endParaRPr lang="en-US" dirty="0"/>
          </a:p>
          <a:p>
            <a:r>
              <a:rPr lang="el-GR" dirty="0"/>
              <a:t>ε) Τι γίνεται αν μία μπάλα κινείται στο εσωτερικό ενός στερεού;</a:t>
            </a:r>
            <a:r>
              <a:rPr lang="en-US" dirty="0"/>
              <a:t> </a:t>
            </a:r>
          </a:p>
        </p:txBody>
      </p:sp>
    </p:spTree>
    <p:extLst>
      <p:ext uri="{BB962C8B-B14F-4D97-AF65-F5344CB8AC3E}">
        <p14:creationId xmlns:p14="http://schemas.microsoft.com/office/powerpoint/2010/main" val="222827166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123" y="274638"/>
            <a:ext cx="7620000" cy="1143000"/>
          </a:xfrm>
        </p:spPr>
        <p:txBody>
          <a:bodyPr/>
          <a:lstStyle/>
          <a:p>
            <a:r>
              <a:rPr lang="en-US" sz="3600" dirty="0" smtClean="0"/>
              <a:t>What </a:t>
            </a:r>
            <a:r>
              <a:rPr lang="en-US" sz="3600" dirty="0"/>
              <a:t>if not </a:t>
            </a:r>
            <a:r>
              <a:rPr lang="el-GR" sz="3600" dirty="0" smtClean="0"/>
              <a:t> </a:t>
            </a:r>
            <a:r>
              <a:rPr lang="el-GR" sz="2000" dirty="0" smtClean="0"/>
              <a:t>(</a:t>
            </a:r>
            <a:r>
              <a:rPr lang="el-GR" sz="2000" dirty="0"/>
              <a:t>Brown &amp; Walter (</a:t>
            </a:r>
            <a:r>
              <a:rPr lang="el-GR" sz="2000" dirty="0" smtClean="0"/>
              <a:t>1983)</a:t>
            </a:r>
            <a:r>
              <a:rPr lang="en-US" sz="3600" dirty="0" smtClean="0"/>
              <a:t> </a:t>
            </a:r>
            <a:endParaRPr lang="en-US" sz="3600" dirty="0"/>
          </a:p>
        </p:txBody>
      </p:sp>
      <p:sp>
        <p:nvSpPr>
          <p:cNvPr id="3" name="Content Placeholder 2"/>
          <p:cNvSpPr>
            <a:spLocks noGrp="1"/>
          </p:cNvSpPr>
          <p:nvPr>
            <p:ph idx="1"/>
          </p:nvPr>
        </p:nvSpPr>
        <p:spPr/>
        <p:txBody>
          <a:bodyPr/>
          <a:lstStyle/>
          <a:p>
            <a:r>
              <a:rPr lang="el-GR" dirty="0" smtClean="0"/>
              <a:t> </a:t>
            </a:r>
            <a:r>
              <a:rPr lang="el-GR" dirty="0"/>
              <a:t>Επιλέγουμε ενα αρχικό πλαίσιο</a:t>
            </a:r>
            <a:endParaRPr lang="en-US" dirty="0"/>
          </a:p>
          <a:p>
            <a:r>
              <a:rPr lang="el-GR" dirty="0" smtClean="0"/>
              <a:t>Διαμορφώνουμε </a:t>
            </a:r>
            <a:r>
              <a:rPr lang="el-GR" dirty="0"/>
              <a:t>ένα κατάλογο με τα χαρακτηριστικά (υποθέσεις) του προβλήματος.</a:t>
            </a:r>
            <a:endParaRPr lang="en-US" dirty="0"/>
          </a:p>
          <a:p>
            <a:r>
              <a:rPr lang="el-GR" dirty="0" smtClean="0"/>
              <a:t> </a:t>
            </a:r>
            <a:r>
              <a:rPr lang="el-GR" dirty="0"/>
              <a:t>Θέτουμε το ερώτημα «τι θα συνέβαινε αν κάποιο χαρακτηριστικό δεν ήταν έτσι;» </a:t>
            </a:r>
            <a:endParaRPr lang="en-US" dirty="0"/>
          </a:p>
          <a:p>
            <a:r>
              <a:rPr lang="el-GR" dirty="0" smtClean="0"/>
              <a:t> Χρησιμοποιήστε </a:t>
            </a:r>
            <a:r>
              <a:rPr lang="el-GR" dirty="0"/>
              <a:t>εναλλακτικές </a:t>
            </a:r>
            <a:r>
              <a:rPr lang="el-GR" dirty="0" smtClean="0"/>
              <a:t>υποθέσεις ως </a:t>
            </a:r>
            <a:r>
              <a:rPr lang="el-GR" dirty="0"/>
              <a:t>βάση για τη δημιουργία νέων προβλημάτων.</a:t>
            </a:r>
            <a:endParaRPr lang="en-US" dirty="0"/>
          </a:p>
          <a:p>
            <a:r>
              <a:rPr lang="el-GR" dirty="0" smtClean="0"/>
              <a:t>Επιλέγουμε </a:t>
            </a:r>
            <a:r>
              <a:rPr lang="el-GR" dirty="0"/>
              <a:t>κάποια από αυτά τα χαρακτηριστικά και προσπαθούμε να τα αναλύσουμε απαντήσουμε.</a:t>
            </a:r>
            <a:endParaRPr lang="en-US" dirty="0"/>
          </a:p>
          <a:p>
            <a:r>
              <a:rPr lang="el-GR" dirty="0"/>
              <a:t> </a:t>
            </a:r>
            <a:endParaRPr lang="en-US" dirty="0"/>
          </a:p>
          <a:p>
            <a:endParaRPr lang="en-US" dirty="0"/>
          </a:p>
        </p:txBody>
      </p:sp>
    </p:spTree>
    <p:extLst>
      <p:ext uri="{BB962C8B-B14F-4D97-AF65-F5344CB8AC3E}">
        <p14:creationId xmlns:p14="http://schemas.microsoft.com/office/powerpoint/2010/main" val="1600196296"/>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if not…</a:t>
            </a:r>
            <a:endParaRPr lang="en-US" dirty="0"/>
          </a:p>
        </p:txBody>
      </p:sp>
      <p:sp>
        <p:nvSpPr>
          <p:cNvPr id="3" name="Content Placeholder 2"/>
          <p:cNvSpPr>
            <a:spLocks noGrp="1"/>
          </p:cNvSpPr>
          <p:nvPr>
            <p:ph idx="1"/>
          </p:nvPr>
        </p:nvSpPr>
        <p:spPr/>
        <p:txBody>
          <a:bodyPr/>
          <a:lstStyle/>
          <a:p>
            <a:pPr marL="114300" indent="0">
              <a:buNone/>
            </a:pPr>
            <a:r>
              <a:rPr lang="el-GR" dirty="0"/>
              <a:t>Δίνεται ισοσκελές τρίγωνο ΑΒΓ με ΑΒ = ΑΓ και Μ μέσο του ΒΓ. Φέρουμε ΜΔ κάθετη στην ΑΒ και ΜΕ κάθετη στην ΑΓ. Αν ΜΔ = 2 </a:t>
            </a:r>
            <a:r>
              <a:rPr lang="en-US" dirty="0"/>
              <a:t>cm </a:t>
            </a:r>
            <a:r>
              <a:rPr lang="el-GR" dirty="0"/>
              <a:t>να υπολογίσετε το άθροισμα ΜΔ + ΜΕ </a:t>
            </a:r>
            <a:r>
              <a:rPr lang="en-US" dirty="0" smtClean="0"/>
              <a:t>.</a:t>
            </a:r>
          </a:p>
          <a:p>
            <a:pPr marL="114300" indent="0">
              <a:buNone/>
            </a:pPr>
            <a:endParaRPr lang="en-US" dirty="0"/>
          </a:p>
          <a:p>
            <a:r>
              <a:rPr lang="el-GR" dirty="0" smtClean="0"/>
              <a:t>Να καταγράψετε ένα κατάλογο υποθέσεων του προβλήματος</a:t>
            </a:r>
            <a:endParaRPr lang="en-US" dirty="0"/>
          </a:p>
        </p:txBody>
      </p:sp>
    </p:spTree>
    <p:extLst>
      <p:ext uri="{BB962C8B-B14F-4D97-AF65-F5344CB8AC3E}">
        <p14:creationId xmlns:p14="http://schemas.microsoft.com/office/powerpoint/2010/main" val="126884118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Κατάλογος υποθέσεων του προβλήματος</a:t>
            </a:r>
            <a:endParaRPr lang="en-US" sz="3600" dirty="0"/>
          </a:p>
        </p:txBody>
      </p:sp>
      <p:sp>
        <p:nvSpPr>
          <p:cNvPr id="3" name="Content Placeholder 2"/>
          <p:cNvSpPr>
            <a:spLocks noGrp="1"/>
          </p:cNvSpPr>
          <p:nvPr>
            <p:ph idx="1"/>
          </p:nvPr>
        </p:nvSpPr>
        <p:spPr/>
        <p:txBody>
          <a:bodyPr/>
          <a:lstStyle/>
          <a:p>
            <a:endParaRPr lang="en-US" dirty="0"/>
          </a:p>
          <a:p>
            <a:r>
              <a:rPr lang="el-GR" dirty="0"/>
              <a:t>α) Το σχήμα είναι στο επίπεδο</a:t>
            </a:r>
            <a:endParaRPr lang="en-US" dirty="0"/>
          </a:p>
          <a:p>
            <a:r>
              <a:rPr lang="el-GR" dirty="0"/>
              <a:t>β) Το ΑΒΓ είναι τρίγωνο</a:t>
            </a:r>
            <a:endParaRPr lang="en-US" dirty="0"/>
          </a:p>
          <a:p>
            <a:r>
              <a:rPr lang="el-GR" dirty="0"/>
              <a:t>γ) Το ΑΒΓ είναι ισοσκελές τρίγωνο</a:t>
            </a:r>
            <a:endParaRPr lang="en-US" dirty="0"/>
          </a:p>
          <a:p>
            <a:r>
              <a:rPr lang="el-GR" dirty="0"/>
              <a:t>δ) Το σημείο Μ είναι μέσο του τμήματος ΒΓ</a:t>
            </a:r>
            <a:endParaRPr lang="en-US" dirty="0"/>
          </a:p>
          <a:p>
            <a:r>
              <a:rPr lang="el-GR" dirty="0"/>
              <a:t>ε) Η απόσταση του Μ από την ΑΒ είναι 2 </a:t>
            </a:r>
            <a:r>
              <a:rPr lang="en-US" dirty="0"/>
              <a:t>cm. </a:t>
            </a:r>
            <a:endParaRPr lang="el-GR" dirty="0" smtClean="0"/>
          </a:p>
          <a:p>
            <a:endParaRPr lang="en-US" dirty="0"/>
          </a:p>
        </p:txBody>
      </p:sp>
      <p:pic>
        <p:nvPicPr>
          <p:cNvPr id="4" name="Picture 3"/>
          <p:cNvPicPr/>
          <p:nvPr/>
        </p:nvPicPr>
        <p:blipFill>
          <a:blip r:embed="rId2" cstate="email">
            <a:extLst>
              <a:ext uri="{28A0092B-C50C-407E-A947-70E740481C1C}">
                <a14:useLocalDpi xmlns:a14="http://schemas.microsoft.com/office/drawing/2010/main" val="0"/>
              </a:ext>
            </a:extLst>
          </a:blip>
          <a:stretch>
            <a:fillRect/>
          </a:stretch>
        </p:blipFill>
        <p:spPr>
          <a:xfrm>
            <a:off x="3446614" y="4044194"/>
            <a:ext cx="2301282" cy="2356606"/>
          </a:xfrm>
          <a:prstGeom prst="rect">
            <a:avLst/>
          </a:prstGeom>
        </p:spPr>
      </p:pic>
    </p:spTree>
    <p:extLst>
      <p:ext uri="{BB962C8B-B14F-4D97-AF65-F5344CB8AC3E}">
        <p14:creationId xmlns:p14="http://schemas.microsoft.com/office/powerpoint/2010/main" val="1245897549"/>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600200"/>
            <a:ext cx="8077200" cy="4800600"/>
          </a:xfrm>
        </p:spPr>
        <p:txBody>
          <a:bodyPr>
            <a:normAutofit fontScale="92500" lnSpcReduction="20000"/>
          </a:bodyPr>
          <a:lstStyle/>
          <a:p>
            <a:r>
              <a:rPr lang="el-GR" dirty="0"/>
              <a:t>α) Τι θα συμβεί στο άθροισμα ΜΔ + ΜΕ αν το Μ δεν είναι το μέσο του ΒΓ αλλά τυχαίο σημείο του τμήματος  ΒΓ; (Θα αυξηθεί, θα μειωθεί θα παραμείνει σταθερό;)</a:t>
            </a:r>
            <a:endParaRPr lang="en-US" dirty="0"/>
          </a:p>
          <a:p>
            <a:r>
              <a:rPr lang="el-GR" dirty="0"/>
              <a:t>β) Τι θα συμβεί στα ΜΔ, ΜΕ αν το σημείο Μ είναι στην ευθεία ΒΓ εκτός του τμήματος ΒΓ;</a:t>
            </a:r>
            <a:endParaRPr lang="en-US" dirty="0"/>
          </a:p>
          <a:p>
            <a:r>
              <a:rPr lang="el-GR" dirty="0"/>
              <a:t>γ) Τι θα συμβεί στο άθροισμα των αποστάσεων του σημείου Μ από τις πλευρές του ισοσκελούς τριγώνου ΑΒΓ αν αυτό είναι εσωτερικό σημείο του τριγώνου ΑΒΓ;</a:t>
            </a:r>
            <a:endParaRPr lang="en-US" dirty="0"/>
          </a:p>
          <a:p>
            <a:r>
              <a:rPr lang="el-GR" dirty="0"/>
              <a:t>δ) Τι θα συμβεί στο άθροισμα των αποστάσεων του εσωτερικού σημείου Μ τριγώνου ΑΒΓ αν το τρίγωνο είναι ισόπλευρο;</a:t>
            </a:r>
            <a:endParaRPr lang="en-US" dirty="0"/>
          </a:p>
          <a:p>
            <a:r>
              <a:rPr lang="el-GR" dirty="0"/>
              <a:t>ε) Τι θα συμβεί αν από εσωτερικό σημείο Μ ισοπλεύρου τριγώνου ΑΒΓ φέρουμε τις παράλληλες προς τις πλευρές του τριγώνου;</a:t>
            </a:r>
            <a:endParaRPr lang="en-US" dirty="0"/>
          </a:p>
          <a:p>
            <a:r>
              <a:rPr lang="el-GR" dirty="0"/>
              <a:t>στ) Τι συμβαίνει με το άθροισμα των αποστάσεων εσωτερικού σημείου Μ τετραπλεύρου ΑΒΓΔ;</a:t>
            </a:r>
            <a:endParaRPr lang="en-US" dirty="0"/>
          </a:p>
          <a:p>
            <a:r>
              <a:rPr lang="el-GR" dirty="0"/>
              <a:t>ζ) Τι συμβαίνει με το άθροισμα των αποστάσεων εσωτερικού σημείου Μ </a:t>
            </a:r>
            <a:r>
              <a:rPr lang="el-GR"/>
              <a:t>κανονικού </a:t>
            </a:r>
            <a:r>
              <a:rPr lang="el-GR" smtClean="0"/>
              <a:t>τετραέδρου </a:t>
            </a:r>
            <a:r>
              <a:rPr lang="el-GR" dirty="0"/>
              <a:t>από τις έδρες του;</a:t>
            </a:r>
            <a:r>
              <a:rPr lang="en-US" dirty="0"/>
              <a:t> </a:t>
            </a:r>
          </a:p>
        </p:txBody>
      </p:sp>
    </p:spTree>
    <p:extLst>
      <p:ext uri="{BB962C8B-B14F-4D97-AF65-F5344CB8AC3E}">
        <p14:creationId xmlns:p14="http://schemas.microsoft.com/office/powerpoint/2010/main" val="18817632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l-GR" dirty="0" smtClean="0"/>
          </a:p>
          <a:p>
            <a:endParaRPr lang="el-GR" dirty="0"/>
          </a:p>
          <a:p>
            <a:pPr algn="just"/>
            <a:r>
              <a:rPr lang="el-GR" sz="2400" dirty="0" smtClean="0"/>
              <a:t>Ποιος ο ρόλος της κατασκευής μαθηματικού προβλήματος (ΚΜΠ) ως επιστημονική δραστηριότητα;</a:t>
            </a:r>
          </a:p>
          <a:p>
            <a:pPr algn="just"/>
            <a:r>
              <a:rPr lang="el-GR" sz="2400" dirty="0"/>
              <a:t>Ποιος ο ρόλος της κατασκευής μαθηματικού </a:t>
            </a:r>
            <a:r>
              <a:rPr lang="el-GR" sz="2400" dirty="0" smtClean="0"/>
              <a:t>προβλήματος (ΚΜΠ) ως εκπαιδευτική δραστηριότητα;</a:t>
            </a:r>
            <a:endParaRPr lang="en-US" sz="2400" dirty="0"/>
          </a:p>
        </p:txBody>
      </p:sp>
    </p:spTree>
    <p:extLst>
      <p:ext uri="{BB962C8B-B14F-4D97-AF65-F5344CB8AC3E}">
        <p14:creationId xmlns:p14="http://schemas.microsoft.com/office/powerpoint/2010/main" val="132186165"/>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endParaRPr lang="el-GR" dirty="0" smtClean="0"/>
          </a:p>
          <a:p>
            <a:endParaRPr lang="en-US" dirty="0"/>
          </a:p>
        </p:txBody>
      </p:sp>
      <p:pic>
        <p:nvPicPr>
          <p:cNvPr id="6" name="Picture 5"/>
          <p:cNvPicPr/>
          <p:nvPr/>
        </p:nvPicPr>
        <p:blipFill>
          <a:blip r:embed="rId2" cstate="email">
            <a:extLst>
              <a:ext uri="{28A0092B-C50C-407E-A947-70E740481C1C}">
                <a14:useLocalDpi xmlns:a14="http://schemas.microsoft.com/office/drawing/2010/main" val="0"/>
              </a:ext>
            </a:extLst>
          </a:blip>
          <a:stretch>
            <a:fillRect/>
          </a:stretch>
        </p:blipFill>
        <p:spPr>
          <a:xfrm>
            <a:off x="1620772" y="2105655"/>
            <a:ext cx="2317367" cy="2193906"/>
          </a:xfrm>
          <a:prstGeom prst="rect">
            <a:avLst/>
          </a:prstGeom>
        </p:spPr>
      </p:pic>
      <p:pic>
        <p:nvPicPr>
          <p:cNvPr id="7" name="Picture 6"/>
          <p:cNvPicPr/>
          <p:nvPr/>
        </p:nvPicPr>
        <p:blipFill>
          <a:blip r:embed="rId3">
            <a:extLst>
              <a:ext uri="{28A0092B-C50C-407E-A947-70E740481C1C}">
                <a14:useLocalDpi xmlns:a14="http://schemas.microsoft.com/office/drawing/2010/main" val="0"/>
              </a:ext>
            </a:extLst>
          </a:blip>
          <a:stretch>
            <a:fillRect/>
          </a:stretch>
        </p:blipFill>
        <p:spPr>
          <a:xfrm>
            <a:off x="4380807" y="1938539"/>
            <a:ext cx="2720518" cy="2361022"/>
          </a:xfrm>
          <a:prstGeom prst="rect">
            <a:avLst/>
          </a:prstGeom>
        </p:spPr>
      </p:pic>
    </p:spTree>
    <p:extLst>
      <p:ext uri="{BB962C8B-B14F-4D97-AF65-F5344CB8AC3E}">
        <p14:creationId xmlns:p14="http://schemas.microsoft.com/office/powerpoint/2010/main" val="3230171491"/>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Εβδομαδιαία Εργασία στην ΚΜΠ</a:t>
            </a:r>
            <a:endParaRPr lang="en-US" dirty="0"/>
          </a:p>
        </p:txBody>
      </p:sp>
      <p:sp>
        <p:nvSpPr>
          <p:cNvPr id="3" name="Content Placeholder 2"/>
          <p:cNvSpPr>
            <a:spLocks noGrp="1"/>
          </p:cNvSpPr>
          <p:nvPr>
            <p:ph idx="1"/>
          </p:nvPr>
        </p:nvSpPr>
        <p:spPr/>
        <p:txBody>
          <a:bodyPr/>
          <a:lstStyle/>
          <a:p>
            <a:pPr marL="114300" indent="0">
              <a:buNone/>
            </a:pPr>
            <a:endParaRPr lang="el-GR" dirty="0" smtClean="0"/>
          </a:p>
          <a:p>
            <a:r>
              <a:rPr lang="el-GR" dirty="0" smtClean="0"/>
              <a:t>Να διαμορφώσετε μία πρωτότυπη κατάσταση-πλαίσιο όπου μαθητές ή εκπαιδευτικοί θα μπορούσαν να κατασκευάσουν και να επιλύσουν προβλήματα. </a:t>
            </a:r>
          </a:p>
          <a:p>
            <a:r>
              <a:rPr lang="el-GR" dirty="0" smtClean="0"/>
              <a:t>Να αναφέρετε κάποιες από τις αναμενόμενες απαντήσεις ή κάποια προτεινόμενα προβλήματα στη συγκερκιμένη κατάσταση- πλαίσιο. Να εξηγήσετε το σκεπτικό των προτεινόμενων προβλημάτων αξιοποιώντας στοιχεία της βιβλιογραφίας.</a:t>
            </a:r>
          </a:p>
          <a:p>
            <a:r>
              <a:rPr lang="el-GR" dirty="0" smtClean="0"/>
              <a:t>Να ετοιμάσετε μία παρουσίαση της εργασίας σας για τα δύο τελευταία μαθήματα του εργαστηρίου. </a:t>
            </a:r>
          </a:p>
          <a:p>
            <a:endParaRPr lang="en-US" dirty="0"/>
          </a:p>
        </p:txBody>
      </p:sp>
    </p:spTree>
    <p:extLst>
      <p:ext uri="{BB962C8B-B14F-4D97-AF65-F5344CB8AC3E}">
        <p14:creationId xmlns:p14="http://schemas.microsoft.com/office/powerpoint/2010/main" val="3680959188"/>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l-GR" dirty="0" smtClean="0"/>
              <a:t>Πρόταση για την τελική εργασία</a:t>
            </a:r>
            <a:endParaRPr lang="en-US" dirty="0"/>
          </a:p>
        </p:txBody>
      </p:sp>
      <p:sp>
        <p:nvSpPr>
          <p:cNvPr id="3" name="Content Placeholder 2"/>
          <p:cNvSpPr>
            <a:spLocks noGrp="1"/>
          </p:cNvSpPr>
          <p:nvPr>
            <p:ph idx="1"/>
          </p:nvPr>
        </p:nvSpPr>
        <p:spPr>
          <a:xfrm>
            <a:off x="457200" y="1957754"/>
            <a:ext cx="7620000" cy="4443046"/>
          </a:xfrm>
        </p:spPr>
        <p:txBody>
          <a:bodyPr/>
          <a:lstStyle/>
          <a:p>
            <a:r>
              <a:rPr lang="el-GR" dirty="0"/>
              <a:t>Να διαμορφώσετε μία πρωτότυπη κατάσταση-πλαίσιο όπου μαθητές ή εκπαιδευτικοί θα μπορούσαν να κατασκευάσουν και να επιλύσουν προβλήματα. </a:t>
            </a:r>
            <a:endParaRPr lang="el-GR" dirty="0" smtClean="0"/>
          </a:p>
          <a:p>
            <a:r>
              <a:rPr lang="el-GR" dirty="0" smtClean="0"/>
              <a:t>Να καλέσετε μαθητές ή εκπαιδευτικούς να διατυπώσουν προβλήματα ή/και να επιλύσουν προβλήματα στη συγκεκριμένη κατάσταση πλαίσιο συλλέγοντας δεδομένα από τη διαδικασία αυτή.</a:t>
            </a:r>
          </a:p>
          <a:p>
            <a:r>
              <a:rPr lang="el-GR" dirty="0" smtClean="0"/>
              <a:t>Να αναλύσετε τα δεδομένα με βάση ένα θεωρητικό πλαίσιο και να γράψετε ένα σχετικό επιστημονικό άρθρο.</a:t>
            </a:r>
            <a:endParaRPr lang="en-US" dirty="0"/>
          </a:p>
        </p:txBody>
      </p:sp>
    </p:spTree>
    <p:extLst>
      <p:ext uri="{BB962C8B-B14F-4D97-AF65-F5344CB8AC3E}">
        <p14:creationId xmlns:p14="http://schemas.microsoft.com/office/powerpoint/2010/main" val="1580395920"/>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8487508" cy="6998677"/>
          </a:xfrm>
        </p:spPr>
        <p:txBody>
          <a:bodyPr>
            <a:noAutofit/>
          </a:bodyPr>
          <a:lstStyle/>
          <a:p>
            <a:pPr algn="just">
              <a:spcBef>
                <a:spcPts val="0"/>
              </a:spcBef>
            </a:pPr>
            <a:r>
              <a:rPr lang="en-US" sz="1400" dirty="0"/>
              <a:t>Bevan, D., &amp; </a:t>
            </a:r>
            <a:r>
              <a:rPr lang="en-US" sz="1400" dirty="0" err="1"/>
              <a:t>Capraro</a:t>
            </a:r>
            <a:r>
              <a:rPr lang="en-US" sz="1400" dirty="0"/>
              <a:t>, M. M. (2021). Posing Creative Problems: A Study of Elementary Students’ Mathematics Understanding. </a:t>
            </a:r>
            <a:r>
              <a:rPr lang="en-US" sz="1400" i="1" dirty="0"/>
              <a:t>International Electronic Journal of Mathematics Education, 16</a:t>
            </a:r>
            <a:r>
              <a:rPr lang="en-US" sz="1400" dirty="0"/>
              <a:t>(3), em0654. </a:t>
            </a:r>
            <a:r>
              <a:rPr lang="en-US" sz="1400" dirty="0">
                <a:hlinkClick r:id="rId2"/>
              </a:rPr>
              <a:t>https://doi.org/10.29333/iejme/11109</a:t>
            </a:r>
            <a:r>
              <a:rPr lang="en-US" sz="1400" dirty="0"/>
              <a:t> </a:t>
            </a:r>
            <a:endParaRPr lang="en-US" sz="1400" dirty="0" smtClean="0"/>
          </a:p>
          <a:p>
            <a:pPr algn="just">
              <a:spcBef>
                <a:spcPts val="0"/>
              </a:spcBef>
            </a:pPr>
            <a:r>
              <a:rPr lang="en-US" sz="1400" dirty="0" smtClean="0"/>
              <a:t>Brown</a:t>
            </a:r>
            <a:r>
              <a:rPr lang="en-US" sz="1400" dirty="0"/>
              <a:t>, S. I. &amp; Walter, M. I. (1983). </a:t>
            </a:r>
            <a:r>
              <a:rPr lang="en-US" sz="1400" i="1" dirty="0"/>
              <a:t>The art of problem posing</a:t>
            </a:r>
            <a:r>
              <a:rPr lang="el-GR" sz="1400" i="1" dirty="0"/>
              <a:t>. </a:t>
            </a:r>
            <a:r>
              <a:rPr lang="en-US" sz="1400" dirty="0"/>
              <a:t>Hillsdale, NJ: Lawrence Erlbaum</a:t>
            </a:r>
            <a:r>
              <a:rPr lang="en-US" sz="1400" dirty="0" smtClean="0"/>
              <a:t>.</a:t>
            </a:r>
          </a:p>
          <a:p>
            <a:pPr algn="just">
              <a:spcBef>
                <a:spcPts val="0"/>
              </a:spcBef>
            </a:pPr>
            <a:r>
              <a:rPr lang="en-US" sz="1400" dirty="0" err="1"/>
              <a:t>Bicer</a:t>
            </a:r>
            <a:r>
              <a:rPr lang="en-US" sz="1400" dirty="0"/>
              <a:t>, A., Lee, Y., </a:t>
            </a:r>
            <a:r>
              <a:rPr lang="en-US" sz="1400" dirty="0" err="1"/>
              <a:t>Perihan</a:t>
            </a:r>
            <a:r>
              <a:rPr lang="en-US" sz="1400" dirty="0"/>
              <a:t>, C., </a:t>
            </a:r>
            <a:r>
              <a:rPr lang="en-US" sz="1400" dirty="0" err="1"/>
              <a:t>Capraro</a:t>
            </a:r>
            <a:r>
              <a:rPr lang="en-US" sz="1400" dirty="0"/>
              <a:t>, M. M., &amp; </a:t>
            </a:r>
            <a:r>
              <a:rPr lang="en-US" sz="1400" dirty="0" err="1"/>
              <a:t>Capraro</a:t>
            </a:r>
            <a:r>
              <a:rPr lang="en-US" sz="1400" dirty="0"/>
              <a:t>, R. M. (2020). Considering mathematical creative self-efficacy with problem posing as a measure of mathematical creativity. </a:t>
            </a:r>
            <a:r>
              <a:rPr lang="en-US" sz="1400" i="1" dirty="0"/>
              <a:t>Educational Studies in Mathematics</a:t>
            </a:r>
            <a:r>
              <a:rPr lang="en-US" sz="1400" dirty="0"/>
              <a:t>, </a:t>
            </a:r>
            <a:r>
              <a:rPr lang="en-US" sz="1400" i="1" dirty="0"/>
              <a:t>105</a:t>
            </a:r>
            <a:r>
              <a:rPr lang="en-US" sz="1400" dirty="0"/>
              <a:t>(3), 457-485. </a:t>
            </a:r>
            <a:endParaRPr lang="en-US" sz="1400" dirty="0" smtClean="0"/>
          </a:p>
          <a:p>
            <a:pPr algn="just">
              <a:spcBef>
                <a:spcPts val="0"/>
              </a:spcBef>
            </a:pPr>
            <a:r>
              <a:rPr lang="en-US" sz="1400" dirty="0"/>
              <a:t>Butts, T. (1980). Posing problems properly. </a:t>
            </a:r>
            <a:r>
              <a:rPr lang="en-US" sz="1400" i="1" dirty="0"/>
              <a:t>Problem solving in school mathematics</a:t>
            </a:r>
            <a:r>
              <a:rPr lang="en-US" sz="1400" dirty="0"/>
              <a:t>, 23-33</a:t>
            </a:r>
            <a:r>
              <a:rPr lang="en-US" sz="1400" dirty="0" smtClean="0"/>
              <a:t>.</a:t>
            </a:r>
          </a:p>
          <a:p>
            <a:pPr algn="just">
              <a:spcBef>
                <a:spcPts val="0"/>
              </a:spcBef>
            </a:pPr>
            <a:r>
              <a:rPr lang="en-US" sz="1400" dirty="0" err="1"/>
              <a:t>Cai</a:t>
            </a:r>
            <a:r>
              <a:rPr lang="en-US" sz="1400" dirty="0"/>
              <a:t>, J., </a:t>
            </a:r>
            <a:r>
              <a:rPr lang="en-US" sz="1400" dirty="0" err="1"/>
              <a:t>Mamlok-Naaman</a:t>
            </a:r>
            <a:r>
              <a:rPr lang="en-US" sz="1400" dirty="0"/>
              <a:t>, R</a:t>
            </a:r>
            <a:r>
              <a:rPr lang="en-US" sz="1400" dirty="0" smtClean="0"/>
              <a:t>.(2020).  </a:t>
            </a:r>
            <a:r>
              <a:rPr lang="en-US" sz="1400" dirty="0"/>
              <a:t>Posing Researchable Questions in Mathematics and Science Education: Purposefully Questioning the Questions for Investigation. </a:t>
            </a:r>
            <a:r>
              <a:rPr lang="en-US" sz="1400" i="1" dirty="0" err="1"/>
              <a:t>Int</a:t>
            </a:r>
            <a:r>
              <a:rPr lang="en-US" sz="1400" i="1" dirty="0"/>
              <a:t> J of </a:t>
            </a:r>
            <a:r>
              <a:rPr lang="en-US" sz="1400" i="1" dirty="0" err="1"/>
              <a:t>Sci</a:t>
            </a:r>
            <a:r>
              <a:rPr lang="en-US" sz="1400" i="1" dirty="0"/>
              <a:t> and Math </a:t>
            </a:r>
            <a:r>
              <a:rPr lang="en-US" sz="1400" i="1" dirty="0" err="1"/>
              <a:t>Educ</a:t>
            </a:r>
            <a:r>
              <a:rPr lang="en-US" sz="1400" dirty="0"/>
              <a:t> </a:t>
            </a:r>
            <a:r>
              <a:rPr lang="en-US" sz="1400" b="1" dirty="0"/>
              <a:t>18</a:t>
            </a:r>
            <a:r>
              <a:rPr lang="en-US" sz="1400" dirty="0"/>
              <a:t> (</a:t>
            </a:r>
            <a:r>
              <a:rPr lang="en-US" sz="1400" dirty="0" err="1"/>
              <a:t>Suppl</a:t>
            </a:r>
            <a:r>
              <a:rPr lang="en-US" sz="1400" dirty="0"/>
              <a:t> 1)</a:t>
            </a:r>
            <a:r>
              <a:rPr lang="en-US" sz="1400" dirty="0" smtClean="0"/>
              <a:t>,. </a:t>
            </a:r>
            <a:r>
              <a:rPr lang="en-US" sz="1400" dirty="0">
                <a:hlinkClick r:id="rId3"/>
              </a:rPr>
              <a:t>https://doi.org/10.1007/s10763-020-10079-</a:t>
            </a:r>
            <a:r>
              <a:rPr lang="en-US" sz="1400" dirty="0" smtClean="0">
                <a:hlinkClick r:id="rId3"/>
              </a:rPr>
              <a:t>5</a:t>
            </a:r>
            <a:endParaRPr lang="en-US" sz="1400" dirty="0" smtClean="0"/>
          </a:p>
          <a:p>
            <a:pPr algn="just">
              <a:spcBef>
                <a:spcPts val="0"/>
              </a:spcBef>
            </a:pPr>
            <a:r>
              <a:rPr lang="en-US" sz="1400" dirty="0"/>
              <a:t>EINSTEIN, A., &amp; INFELD, L. (1938). </a:t>
            </a:r>
            <a:r>
              <a:rPr lang="en-US" sz="1400" i="1" dirty="0"/>
              <a:t>The evolution of physics</a:t>
            </a:r>
            <a:r>
              <a:rPr lang="en-US" sz="1400" dirty="0"/>
              <a:t>. New York: Simon &amp; Schuster</a:t>
            </a:r>
            <a:r>
              <a:rPr lang="en-US" sz="1400" dirty="0" smtClean="0"/>
              <a:t>.</a:t>
            </a:r>
          </a:p>
          <a:p>
            <a:pPr algn="just">
              <a:spcBef>
                <a:spcPts val="0"/>
              </a:spcBef>
            </a:pPr>
            <a:r>
              <a:rPr lang="en-US" sz="1400" dirty="0" err="1"/>
              <a:t>Getzels</a:t>
            </a:r>
            <a:r>
              <a:rPr lang="en-US" sz="1400" dirty="0"/>
              <a:t>, J. W. (1979). Problem finding: A theoretical note. </a:t>
            </a:r>
            <a:r>
              <a:rPr lang="en-US" sz="1400" i="1" dirty="0"/>
              <a:t>Cognitive Science, 3</a:t>
            </a:r>
            <a:r>
              <a:rPr lang="en-US" sz="1400" dirty="0"/>
              <a:t>(2), 167–171. </a:t>
            </a:r>
            <a:r>
              <a:rPr lang="en-US" sz="1400" dirty="0">
                <a:hlinkClick r:id="rId4"/>
              </a:rPr>
              <a:t>https://doi.org/10.1207/</a:t>
            </a:r>
            <a:r>
              <a:rPr lang="en-US" sz="1400" dirty="0" smtClean="0">
                <a:hlinkClick r:id="rId4"/>
              </a:rPr>
              <a:t>s15516709cog0302_4</a:t>
            </a:r>
            <a:endParaRPr lang="en-US" sz="1400" dirty="0" smtClean="0"/>
          </a:p>
          <a:p>
            <a:pPr algn="just">
              <a:spcBef>
                <a:spcPts val="0"/>
              </a:spcBef>
            </a:pPr>
            <a:r>
              <a:rPr lang="en-US" sz="1400" dirty="0"/>
              <a:t>Guilford, J. P. (1950). </a:t>
            </a:r>
            <a:r>
              <a:rPr lang="en-US" sz="1400" i="1" dirty="0"/>
              <a:t>Fundamental statistics in psychology and education</a:t>
            </a:r>
            <a:r>
              <a:rPr lang="en-US" sz="1400" dirty="0"/>
              <a:t> (2nd ed.). McGraw-Hill. </a:t>
            </a:r>
          </a:p>
          <a:p>
            <a:pPr algn="just">
              <a:spcBef>
                <a:spcPts val="0"/>
              </a:spcBef>
            </a:pPr>
            <a:r>
              <a:rPr lang="en-US" sz="1400" dirty="0"/>
              <a:t>Kilpatrick, J. (1987). Problem formulating: Where do good problems come from?, in A. H. </a:t>
            </a:r>
            <a:r>
              <a:rPr lang="en-US" sz="1400" dirty="0" err="1"/>
              <a:t>Schoenfeld</a:t>
            </a:r>
            <a:r>
              <a:rPr lang="en-US" sz="1400" dirty="0"/>
              <a:t> (ed.), </a:t>
            </a:r>
            <a:r>
              <a:rPr lang="en-US" sz="1400" i="1" dirty="0" err="1"/>
              <a:t>Congnitive</a:t>
            </a:r>
            <a:r>
              <a:rPr lang="en-US" sz="1400" i="1" dirty="0"/>
              <a:t> science and mathematics education </a:t>
            </a:r>
            <a:r>
              <a:rPr lang="en-US" sz="1400" dirty="0"/>
              <a:t>(pp. 123-147). Hillsdale, NJ: Lawrence Erlbaum</a:t>
            </a:r>
            <a:r>
              <a:rPr lang="en-US" sz="1400" dirty="0" smtClean="0"/>
              <a:t>.</a:t>
            </a:r>
          </a:p>
          <a:p>
            <a:pPr algn="just">
              <a:spcBef>
                <a:spcPts val="0"/>
              </a:spcBef>
            </a:pPr>
            <a:r>
              <a:rPr lang="en-US" sz="1400" dirty="0" err="1"/>
              <a:t>Kopparla</a:t>
            </a:r>
            <a:r>
              <a:rPr lang="en-US" sz="1400" dirty="0"/>
              <a:t>, M., </a:t>
            </a:r>
            <a:r>
              <a:rPr lang="en-US" sz="1400" dirty="0" err="1"/>
              <a:t>Bicer</a:t>
            </a:r>
            <a:r>
              <a:rPr lang="en-US" sz="1400" dirty="0"/>
              <a:t>, A., Vela, K., Lee, Y., Bevan, D., Kwon, H., Caldwell, C., </a:t>
            </a:r>
            <a:r>
              <a:rPr lang="en-US" sz="1400" dirty="0" err="1"/>
              <a:t>Capraro</a:t>
            </a:r>
            <a:r>
              <a:rPr lang="en-US" sz="1400" dirty="0"/>
              <a:t>, M. M., &amp; </a:t>
            </a:r>
            <a:r>
              <a:rPr lang="en-US" sz="1400" dirty="0" err="1"/>
              <a:t>Capraro</a:t>
            </a:r>
            <a:r>
              <a:rPr lang="en-US" sz="1400" dirty="0"/>
              <a:t>, R. M. (2019). The effects of problem-posing </a:t>
            </a:r>
            <a:r>
              <a:rPr lang="en-US" sz="1400" dirty="0" smtClean="0"/>
              <a:t>intervention </a:t>
            </a:r>
            <a:r>
              <a:rPr lang="en-US" sz="1400" dirty="0"/>
              <a:t>types on elementary students’ problem-solving, </a:t>
            </a:r>
            <a:r>
              <a:rPr lang="en-US" sz="1400" i="1" dirty="0"/>
              <a:t>Educational Studies, 45</a:t>
            </a:r>
            <a:r>
              <a:rPr lang="en-US" sz="1400" dirty="0"/>
              <a:t>(6), 708-725. https://</a:t>
            </a:r>
            <a:r>
              <a:rPr lang="en-US" sz="1400" dirty="0" err="1"/>
              <a:t>doi.org</a:t>
            </a:r>
            <a:r>
              <a:rPr lang="en-US" sz="1400" dirty="0"/>
              <a:t>/10.1080/03055698.2018.1509785 </a:t>
            </a:r>
          </a:p>
          <a:p>
            <a:pPr algn="just">
              <a:spcBef>
                <a:spcPts val="0"/>
              </a:spcBef>
            </a:pPr>
            <a:r>
              <a:rPr lang="en-US" sz="1400" dirty="0"/>
              <a:t>Μα</a:t>
            </a:r>
            <a:r>
              <a:rPr lang="en-US" sz="1400" dirty="0" err="1"/>
              <a:t>μωνά</a:t>
            </a:r>
            <a:r>
              <a:rPr lang="en-US" sz="1400" dirty="0"/>
              <a:t>, </a:t>
            </a:r>
            <a:r>
              <a:rPr lang="en-US" sz="1400" dirty="0" err="1"/>
              <a:t>Γ</a:t>
            </a:r>
            <a:r>
              <a:rPr lang="en-US" sz="1400" dirty="0"/>
              <a:t>. D. &amp; </a:t>
            </a:r>
            <a:r>
              <a:rPr lang="el-GR" sz="1400" dirty="0"/>
              <a:t>Παπα</a:t>
            </a:r>
            <a:r>
              <a:rPr lang="en-US" sz="1400" dirty="0" err="1"/>
              <a:t>δό</a:t>
            </a:r>
            <a:r>
              <a:rPr lang="en-US" sz="1400" dirty="0"/>
              <a:t>π</a:t>
            </a:r>
            <a:r>
              <a:rPr lang="en-US" sz="1400" dirty="0" err="1"/>
              <a:t>ουλος</a:t>
            </a:r>
            <a:r>
              <a:rPr lang="en-US" sz="1400" dirty="0"/>
              <a:t> </a:t>
            </a:r>
            <a:r>
              <a:rPr lang="en-US" sz="1400" dirty="0" err="1"/>
              <a:t>Ι</a:t>
            </a:r>
            <a:r>
              <a:rPr lang="en-US" sz="1400" dirty="0"/>
              <a:t>. (2017). </a:t>
            </a:r>
            <a:r>
              <a:rPr lang="en-US" sz="1400" dirty="0" err="1"/>
              <a:t>Ε</a:t>
            </a:r>
            <a:r>
              <a:rPr lang="en-US" sz="1400" dirty="0"/>
              <a:t>π</a:t>
            </a:r>
            <a:r>
              <a:rPr lang="en-US" sz="1400" dirty="0" err="1"/>
              <a:t>ίλυση</a:t>
            </a:r>
            <a:r>
              <a:rPr lang="en-US" sz="1400" dirty="0"/>
              <a:t> π</a:t>
            </a:r>
            <a:r>
              <a:rPr lang="en-US" sz="1400" dirty="0" err="1"/>
              <a:t>ρο</a:t>
            </a:r>
            <a:r>
              <a:rPr lang="en-US" sz="1400" dirty="0"/>
              <a:t>β</a:t>
            </a:r>
            <a:r>
              <a:rPr lang="en-US" sz="1400" dirty="0" err="1"/>
              <a:t>λήμ</a:t>
            </a:r>
            <a:r>
              <a:rPr lang="en-US" sz="1400" dirty="0"/>
              <a:t>α</a:t>
            </a:r>
            <a:r>
              <a:rPr lang="en-US" sz="1400" dirty="0" err="1"/>
              <a:t>τος</a:t>
            </a:r>
            <a:r>
              <a:rPr lang="en-US" sz="1400" dirty="0"/>
              <a:t>. </a:t>
            </a:r>
            <a:r>
              <a:rPr lang="en-US" sz="1400" dirty="0" err="1"/>
              <a:t>Η</a:t>
            </a:r>
            <a:r>
              <a:rPr lang="en-US" sz="1400" dirty="0"/>
              <a:t> π</a:t>
            </a:r>
            <a:r>
              <a:rPr lang="en-US" sz="1400" dirty="0" err="1"/>
              <a:t>ορεί</a:t>
            </a:r>
            <a:r>
              <a:rPr lang="en-US" sz="1400" dirty="0"/>
              <a:t>α </a:t>
            </a:r>
            <a:r>
              <a:rPr lang="en-US" sz="1400" dirty="0" err="1"/>
              <a:t>της</a:t>
            </a:r>
            <a:r>
              <a:rPr lang="en-US" sz="1400" dirty="0"/>
              <a:t> </a:t>
            </a:r>
            <a:r>
              <a:rPr lang="en-US" sz="1400" dirty="0" err="1"/>
              <a:t>σκέψης</a:t>
            </a:r>
            <a:r>
              <a:rPr lang="en-US" sz="1400" dirty="0"/>
              <a:t> </a:t>
            </a:r>
            <a:r>
              <a:rPr lang="en-US" sz="1400" dirty="0" err="1"/>
              <a:t>κ</a:t>
            </a:r>
            <a:r>
              <a:rPr lang="en-US" sz="1400" dirty="0"/>
              <a:t>α</a:t>
            </a:r>
            <a:r>
              <a:rPr lang="en-US" sz="1400" dirty="0" err="1"/>
              <a:t>τά</a:t>
            </a:r>
            <a:r>
              <a:rPr lang="en-US" sz="1400" dirty="0"/>
              <a:t> </a:t>
            </a:r>
            <a:r>
              <a:rPr lang="en-US" sz="1400" dirty="0" err="1"/>
              <a:t>την</a:t>
            </a:r>
            <a:r>
              <a:rPr lang="en-US" sz="1400" dirty="0"/>
              <a:t> α</a:t>
            </a:r>
            <a:r>
              <a:rPr lang="en-US" sz="1400" dirty="0" err="1"/>
              <a:t>ν</a:t>
            </a:r>
            <a:r>
              <a:rPr lang="en-US" sz="1400" dirty="0"/>
              <a:t>α</a:t>
            </a:r>
            <a:r>
              <a:rPr lang="en-US" sz="1400" dirty="0" err="1"/>
              <a:t>ζήτηση</a:t>
            </a:r>
            <a:r>
              <a:rPr lang="en-US" sz="1400" dirty="0"/>
              <a:t> </a:t>
            </a:r>
            <a:r>
              <a:rPr lang="en-US" sz="1400" dirty="0" err="1"/>
              <a:t>της</a:t>
            </a:r>
            <a:r>
              <a:rPr lang="en-US" sz="1400" dirty="0"/>
              <a:t> </a:t>
            </a:r>
            <a:r>
              <a:rPr lang="en-US" sz="1400" dirty="0" err="1"/>
              <a:t>λύσης</a:t>
            </a:r>
            <a:r>
              <a:rPr lang="en-US" sz="1400" dirty="0"/>
              <a:t>. </a:t>
            </a:r>
            <a:r>
              <a:rPr lang="en-US" sz="1400" dirty="0" err="1"/>
              <a:t>Π</a:t>
            </a:r>
            <a:r>
              <a:rPr lang="en-US" sz="1400" dirty="0"/>
              <a:t>α</a:t>
            </a:r>
            <a:r>
              <a:rPr lang="en-US" sz="1400" dirty="0" err="1"/>
              <a:t>νε</a:t>
            </a:r>
            <a:r>
              <a:rPr lang="en-US" sz="1400" dirty="0"/>
              <a:t>π</a:t>
            </a:r>
            <a:r>
              <a:rPr lang="en-US" sz="1400" dirty="0" err="1"/>
              <a:t>ιστημι</a:t>
            </a:r>
            <a:r>
              <a:rPr lang="en-US" sz="1400" dirty="0"/>
              <a:t>α</a:t>
            </a:r>
            <a:r>
              <a:rPr lang="en-US" sz="1400" dirty="0" err="1"/>
              <a:t>κές</a:t>
            </a:r>
            <a:r>
              <a:rPr lang="en-US" sz="1400" dirty="0"/>
              <a:t> </a:t>
            </a:r>
            <a:r>
              <a:rPr lang="en-US" sz="1400" dirty="0" err="1"/>
              <a:t>Εκδόσεις</a:t>
            </a:r>
            <a:r>
              <a:rPr lang="en-US" sz="1400" dirty="0"/>
              <a:t> </a:t>
            </a:r>
            <a:r>
              <a:rPr lang="en-US" sz="1400" dirty="0" err="1"/>
              <a:t>Κρήτης</a:t>
            </a:r>
            <a:r>
              <a:rPr lang="en-US" sz="1400" dirty="0"/>
              <a:t>.</a:t>
            </a:r>
          </a:p>
          <a:p>
            <a:pPr algn="just">
              <a:spcBef>
                <a:spcPts val="0"/>
              </a:spcBef>
            </a:pPr>
            <a:r>
              <a:rPr lang="en-US" sz="1400" dirty="0" err="1" smtClean="0"/>
              <a:t>Moise</a:t>
            </a:r>
            <a:r>
              <a:rPr lang="en-US" sz="1400" dirty="0"/>
              <a:t>, E. (1965). Activity and Motivation in Mathematic</a:t>
            </a:r>
            <a:r>
              <a:rPr lang="en-US" sz="1400" i="1" dirty="0"/>
              <a:t>s, American Mathematical Monthly, </a:t>
            </a:r>
            <a:r>
              <a:rPr lang="el-GR" sz="1400" dirty="0"/>
              <a:t>72(4), 407-412</a:t>
            </a:r>
            <a:r>
              <a:rPr lang="el-GR" sz="1400" dirty="0" smtClean="0"/>
              <a:t>.</a:t>
            </a:r>
            <a:endParaRPr lang="en-US" sz="1400" dirty="0" smtClean="0"/>
          </a:p>
          <a:p>
            <a:pPr algn="just">
              <a:spcBef>
                <a:spcPts val="0"/>
              </a:spcBef>
            </a:pPr>
            <a:r>
              <a:rPr lang="en-US" sz="1400" dirty="0" err="1"/>
              <a:t>Mestre</a:t>
            </a:r>
            <a:r>
              <a:rPr lang="en-US" sz="1400" dirty="0"/>
              <a:t>, J. P. (2002). Probing adults’ conceptual understanding and transfer of learning via problem posing. </a:t>
            </a:r>
            <a:r>
              <a:rPr lang="en-US" sz="1400" i="1" dirty="0"/>
              <a:t>Journal of Applied Developmental Psychology</a:t>
            </a:r>
            <a:r>
              <a:rPr lang="en-US" sz="1400" dirty="0"/>
              <a:t>, </a:t>
            </a:r>
            <a:r>
              <a:rPr lang="en-US" sz="1400" i="1" dirty="0"/>
              <a:t>23</a:t>
            </a:r>
            <a:r>
              <a:rPr lang="en-US" sz="1400" dirty="0"/>
              <a:t>, 9–50. </a:t>
            </a:r>
            <a:endParaRPr lang="en-US" sz="1400" dirty="0" smtClean="0"/>
          </a:p>
          <a:p>
            <a:pPr algn="just">
              <a:spcBef>
                <a:spcPts val="0"/>
              </a:spcBef>
            </a:pPr>
            <a:r>
              <a:rPr lang="en-US" sz="1400" dirty="0"/>
              <a:t>Silver, E. A. (1994). On mathematical problem posing. </a:t>
            </a:r>
            <a:r>
              <a:rPr lang="en-US" sz="1400" i="1" dirty="0"/>
              <a:t>For the Learning of Mathematics</a:t>
            </a:r>
            <a:r>
              <a:rPr lang="en-US" sz="1400" dirty="0"/>
              <a:t>, </a:t>
            </a:r>
            <a:r>
              <a:rPr lang="en-US" sz="1400" i="1" dirty="0"/>
              <a:t>14</a:t>
            </a:r>
            <a:r>
              <a:rPr lang="en-US" sz="1400" dirty="0"/>
              <a:t>(1), 19-</a:t>
            </a:r>
            <a:r>
              <a:rPr lang="en-US" sz="1400" dirty="0" smtClean="0"/>
              <a:t>28</a:t>
            </a:r>
          </a:p>
          <a:p>
            <a:pPr algn="just">
              <a:spcBef>
                <a:spcPts val="0"/>
              </a:spcBef>
            </a:pPr>
            <a:r>
              <a:rPr lang="en-US" sz="1400" dirty="0"/>
              <a:t>Silber, S., </a:t>
            </a:r>
            <a:r>
              <a:rPr lang="en-US" sz="1400" dirty="0" err="1"/>
              <a:t>Cai</a:t>
            </a:r>
            <a:r>
              <a:rPr lang="en-US" sz="1400" dirty="0" smtClean="0"/>
              <a:t>, </a:t>
            </a:r>
            <a:r>
              <a:rPr lang="en-US" sz="1400" dirty="0"/>
              <a:t>J. </a:t>
            </a:r>
            <a:r>
              <a:rPr lang="en-US" sz="1400" dirty="0" smtClean="0"/>
              <a:t>(2021). Exploring </a:t>
            </a:r>
            <a:r>
              <a:rPr lang="en-US" sz="1400" dirty="0"/>
              <a:t>underprepared undergraduate students’ mathematical problem posing. </a:t>
            </a:r>
            <a:r>
              <a:rPr lang="en-US" sz="1400" i="1" dirty="0"/>
              <a:t>ZDM Mathematics Education</a:t>
            </a:r>
            <a:r>
              <a:rPr lang="en-US" sz="1400" dirty="0"/>
              <a:t> </a:t>
            </a:r>
            <a:r>
              <a:rPr lang="en-US" sz="1400" b="1" dirty="0"/>
              <a:t>53</a:t>
            </a:r>
            <a:r>
              <a:rPr lang="en-US" sz="1400" dirty="0"/>
              <a:t>, 877–889 (2021). https://</a:t>
            </a:r>
            <a:r>
              <a:rPr lang="en-US" sz="1400" dirty="0" err="1"/>
              <a:t>doi.org</a:t>
            </a:r>
            <a:r>
              <a:rPr lang="en-US" sz="1400" dirty="0"/>
              <a:t>/10.1007/s11858-021-01272-z</a:t>
            </a:r>
          </a:p>
          <a:p>
            <a:pPr algn="just">
              <a:spcBef>
                <a:spcPts val="0"/>
              </a:spcBef>
            </a:pPr>
            <a:r>
              <a:rPr lang="en-US" sz="1400" dirty="0"/>
              <a:t>Singer, F. M., </a:t>
            </a:r>
            <a:r>
              <a:rPr lang="en-US" sz="1400" dirty="0" err="1"/>
              <a:t>Ellerton</a:t>
            </a:r>
            <a:r>
              <a:rPr lang="en-US" sz="1400" dirty="0"/>
              <a:t>, N., &amp; </a:t>
            </a:r>
            <a:r>
              <a:rPr lang="en-US" sz="1400" dirty="0" err="1"/>
              <a:t>Cai</a:t>
            </a:r>
            <a:r>
              <a:rPr lang="en-US" sz="1400" dirty="0"/>
              <a:t>, J. (2013). Problem-posing research in mathematics education: New questions and directions. </a:t>
            </a:r>
            <a:r>
              <a:rPr lang="en-US" sz="1400" i="1" dirty="0"/>
              <a:t>Educational Studies in </a:t>
            </a:r>
            <a:r>
              <a:rPr lang="en-US" sz="1400" i="1" dirty="0" smtClean="0"/>
              <a:t>Mathematics</a:t>
            </a:r>
            <a:r>
              <a:rPr lang="en-US" sz="1400" dirty="0"/>
              <a:t>, </a:t>
            </a:r>
            <a:r>
              <a:rPr lang="en-US" sz="1400" i="1" dirty="0"/>
              <a:t>83</a:t>
            </a:r>
            <a:r>
              <a:rPr lang="en-US" sz="1400" dirty="0"/>
              <a:t>(1), 1-7</a:t>
            </a:r>
            <a:r>
              <a:rPr lang="en-US" sz="1400" dirty="0" smtClean="0"/>
              <a:t>. </a:t>
            </a:r>
          </a:p>
          <a:p>
            <a:r>
              <a:rPr lang="en-US" sz="1400" dirty="0" err="1"/>
              <a:t>Stoyanova</a:t>
            </a:r>
            <a:r>
              <a:rPr lang="en-US" sz="1400" dirty="0"/>
              <a:t>, E. (1998). Problem posing in mathematics classrooms. In A. McIntosh &amp; N. </a:t>
            </a:r>
            <a:r>
              <a:rPr lang="en-US" sz="1400" dirty="0" err="1"/>
              <a:t>Ellerton</a:t>
            </a:r>
            <a:r>
              <a:rPr lang="en-US" sz="1400" dirty="0"/>
              <a:t> (Eds.), </a:t>
            </a:r>
            <a:r>
              <a:rPr lang="en-US" sz="1400" i="1" dirty="0"/>
              <a:t>Research in Mathematics Education: A </a:t>
            </a:r>
            <a:r>
              <a:rPr lang="en-US" sz="1400" i="1" dirty="0" smtClean="0"/>
              <a:t>contemporary </a:t>
            </a:r>
            <a:r>
              <a:rPr lang="en-US" sz="1400" i="1" dirty="0"/>
              <a:t>perspective </a:t>
            </a:r>
            <a:r>
              <a:rPr lang="en-US" sz="1400" dirty="0"/>
              <a:t>(pp. 164- 185). Edith Cowan University: MASTEC</a:t>
            </a:r>
            <a:br>
              <a:rPr lang="en-US" sz="1400" dirty="0"/>
            </a:br>
            <a:endParaRPr lang="en-US" sz="1400" dirty="0"/>
          </a:p>
          <a:p>
            <a:endParaRPr lang="en-US" sz="1400" dirty="0"/>
          </a:p>
        </p:txBody>
      </p:sp>
    </p:spTree>
    <p:extLst>
      <p:ext uri="{BB962C8B-B14F-4D97-AF65-F5344CB8AC3E}">
        <p14:creationId xmlns:p14="http://schemas.microsoft.com/office/powerpoint/2010/main" val="44683120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 </a:t>
            </a:r>
            <a:r>
              <a:rPr lang="el-GR" dirty="0" smtClean="0"/>
              <a:t>ΚΜΠ</a:t>
            </a:r>
            <a:r>
              <a:rPr lang="en-US" dirty="0" smtClean="0"/>
              <a:t> </a:t>
            </a:r>
            <a:r>
              <a:rPr lang="el-GR" dirty="0" smtClean="0"/>
              <a:t>ως επιστημονική δραστηριότητα</a:t>
            </a:r>
            <a:endParaRPr lang="en-US" dirty="0"/>
          </a:p>
        </p:txBody>
      </p:sp>
      <p:sp>
        <p:nvSpPr>
          <p:cNvPr id="3" name="Content Placeholder 2"/>
          <p:cNvSpPr>
            <a:spLocks noGrp="1"/>
          </p:cNvSpPr>
          <p:nvPr>
            <p:ph idx="1"/>
          </p:nvPr>
        </p:nvSpPr>
        <p:spPr/>
        <p:txBody>
          <a:bodyPr>
            <a:normAutofit fontScale="92500" lnSpcReduction="10000"/>
          </a:bodyPr>
          <a:lstStyle/>
          <a:p>
            <a:r>
              <a:rPr lang="el-GR" dirty="0" smtClean="0"/>
              <a:t>Τα 23 μαθηματικά προβλήματα που τέθηκαν από τον </a:t>
            </a:r>
            <a:r>
              <a:rPr lang="en-US" dirty="0" smtClean="0"/>
              <a:t>Hilbert </a:t>
            </a:r>
            <a:r>
              <a:rPr lang="el-GR" dirty="0" smtClean="0"/>
              <a:t>στις αρχές του 20ου αιώνα λειτούργησαν ιδιαίτερα προωθητικά για την εξέλιξη των μαθηματικών.</a:t>
            </a:r>
          </a:p>
          <a:p>
            <a:r>
              <a:rPr lang="el-GR" dirty="0" smtClean="0"/>
              <a:t>Για να θέσουμε νέα ερωτήματα, νέες δυνατότητες, πρέπει να εξετάσουμε τα παλιά προβλήματα με μια νέα οπτική που απαιτεί δημιουργική φαντασία και σηματοδοτεί πραγματική πρόοδο στην επιστήμη (</a:t>
            </a:r>
            <a:r>
              <a:rPr lang="en-US" dirty="0" smtClean="0"/>
              <a:t>Einstein&amp; </a:t>
            </a:r>
            <a:r>
              <a:rPr lang="en-US" dirty="0" err="1" smtClean="0"/>
              <a:t>Infeld</a:t>
            </a:r>
            <a:r>
              <a:rPr lang="en-US" dirty="0" smtClean="0"/>
              <a:t>, 1938, </a:t>
            </a:r>
            <a:r>
              <a:rPr lang="el-GR" dirty="0" smtClean="0"/>
              <a:t>σ. 95)</a:t>
            </a:r>
          </a:p>
          <a:p>
            <a:r>
              <a:rPr lang="el-GR" dirty="0" smtClean="0"/>
              <a:t>Ο </a:t>
            </a:r>
            <a:r>
              <a:rPr lang="en-US" dirty="0" smtClean="0"/>
              <a:t>Cantor </a:t>
            </a:r>
            <a:r>
              <a:rPr lang="el-GR" dirty="0" smtClean="0"/>
              <a:t>και ο </a:t>
            </a:r>
            <a:r>
              <a:rPr lang="en-US" dirty="0" err="1" smtClean="0"/>
              <a:t>Klamkin</a:t>
            </a:r>
            <a:r>
              <a:rPr lang="en-US" dirty="0" smtClean="0"/>
              <a:t> </a:t>
            </a:r>
            <a:r>
              <a:rPr lang="el-GR" dirty="0" smtClean="0"/>
              <a:t>θεωρούσαν ότι η διατύπωση ενός προβλήματος έχει εξίσου υψηλή ή ακόμη και υψηλότερη αξία από την επίλυσή του. </a:t>
            </a:r>
            <a:r>
              <a:rPr lang="en-US" dirty="0"/>
              <a:t>(</a:t>
            </a:r>
            <a:r>
              <a:rPr lang="en-US" dirty="0" err="1"/>
              <a:t>Cai</a:t>
            </a:r>
            <a:r>
              <a:rPr lang="en-US" dirty="0"/>
              <a:t> &amp; </a:t>
            </a:r>
            <a:r>
              <a:rPr lang="en-US" dirty="0" err="1"/>
              <a:t>Mamlok-Naaman</a:t>
            </a:r>
            <a:r>
              <a:rPr lang="en-US" dirty="0"/>
              <a:t>, 2020</a:t>
            </a:r>
            <a:r>
              <a:rPr lang="en-US" dirty="0" smtClean="0"/>
              <a:t>)</a:t>
            </a:r>
          </a:p>
          <a:p>
            <a:r>
              <a:rPr lang="el-GR" dirty="0" smtClean="0"/>
              <a:t>Η ιδιαίτερη σημασία της γενίκευσης και της ευελιξίας στη διατύπωση προβλημάτων οδήγησε τους ερευνητές της δημιουργικότητας να χρησιμοποιήσουν την διατύπωση προβλημάτων ως μέτρο της δημιουργικότητας. </a:t>
            </a:r>
            <a:r>
              <a:rPr lang="de-DE" dirty="0"/>
              <a:t>(</a:t>
            </a:r>
            <a:r>
              <a:rPr lang="de-DE" dirty="0" err="1"/>
              <a:t>Getzels</a:t>
            </a:r>
            <a:r>
              <a:rPr lang="de-DE" dirty="0"/>
              <a:t>, 1979; </a:t>
            </a:r>
            <a:r>
              <a:rPr lang="de-DE" dirty="0" err="1"/>
              <a:t>Guilford</a:t>
            </a:r>
            <a:r>
              <a:rPr lang="de-DE" dirty="0"/>
              <a:t>, 1950)</a:t>
            </a:r>
            <a:endParaRPr lang="el-GR" dirty="0" smtClean="0"/>
          </a:p>
          <a:p>
            <a:endParaRPr lang="en-US" dirty="0"/>
          </a:p>
        </p:txBody>
      </p:sp>
    </p:spTree>
    <p:extLst>
      <p:ext uri="{BB962C8B-B14F-4D97-AF65-F5344CB8AC3E}">
        <p14:creationId xmlns:p14="http://schemas.microsoft.com/office/powerpoint/2010/main" val="323448480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smtClean="0"/>
              <a:t>Η ΚΜΠ στη μαθηματική εκπαίδευση</a:t>
            </a:r>
            <a:r>
              <a:rPr lang="en-US" dirty="0" smtClean="0"/>
              <a:t/>
            </a:r>
            <a:br>
              <a:rPr lang="en-US" dirty="0" smtClean="0"/>
            </a:br>
            <a:r>
              <a:rPr lang="el-GR" sz="3200" dirty="0" smtClean="0"/>
              <a:t>Ιστορική αναδρομή</a:t>
            </a:r>
            <a:endParaRPr lang="en-US" sz="3200" dirty="0"/>
          </a:p>
        </p:txBody>
      </p:sp>
      <p:sp>
        <p:nvSpPr>
          <p:cNvPr id="3" name="Content Placeholder 2"/>
          <p:cNvSpPr>
            <a:spLocks noGrp="1"/>
          </p:cNvSpPr>
          <p:nvPr>
            <p:ph idx="1"/>
          </p:nvPr>
        </p:nvSpPr>
        <p:spPr/>
        <p:txBody>
          <a:bodyPr>
            <a:normAutofit fontScale="92500" lnSpcReduction="20000"/>
          </a:bodyPr>
          <a:lstStyle/>
          <a:p>
            <a:r>
              <a:rPr lang="el-GR" dirty="0" smtClean="0"/>
              <a:t>Το βήμα «κοιτάζοντας πίσω» του </a:t>
            </a:r>
            <a:r>
              <a:rPr lang="en-US" dirty="0" err="1" smtClean="0"/>
              <a:t>Polya</a:t>
            </a:r>
            <a:r>
              <a:rPr lang="en-US" dirty="0" smtClean="0"/>
              <a:t> (1945) </a:t>
            </a:r>
            <a:r>
              <a:rPr lang="el-GR" dirty="0" smtClean="0"/>
              <a:t>ουσιαστικά περιλαμβάνει τη διαδικασία διατύπωσης προβλήματος (</a:t>
            </a:r>
            <a:r>
              <a:rPr lang="en-US" dirty="0" smtClean="0"/>
              <a:t>Silver, 2003)</a:t>
            </a:r>
          </a:p>
          <a:p>
            <a:r>
              <a:rPr lang="en-US" dirty="0" smtClean="0"/>
              <a:t>O </a:t>
            </a:r>
            <a:r>
              <a:rPr lang="el-GR" dirty="0" smtClean="0"/>
              <a:t>τρόπος που τίθεται ένα πρόβλημα έχει σημαντικό αντίκτυπο στα κίνητρα του λύτη και στην κατανόηση των βασικών υποθέσεων του προβλήματος. (</a:t>
            </a:r>
            <a:r>
              <a:rPr lang="en-US" dirty="0" smtClean="0"/>
              <a:t>Butts, 1980)</a:t>
            </a:r>
          </a:p>
          <a:p>
            <a:r>
              <a:rPr lang="en-US" dirty="0" smtClean="0"/>
              <a:t>H </a:t>
            </a:r>
            <a:r>
              <a:rPr lang="el-GR" dirty="0" smtClean="0"/>
              <a:t>σημασία της κατασκευής προβλήματος στη μαθηματική εκπαίδευση σηματοδοτείται με το βιβλίο </a:t>
            </a:r>
            <a:r>
              <a:rPr lang="en-US" dirty="0" smtClean="0"/>
              <a:t>The Art of Problem Posing </a:t>
            </a:r>
            <a:r>
              <a:rPr lang="el-GR" dirty="0" smtClean="0"/>
              <a:t>(</a:t>
            </a:r>
            <a:r>
              <a:rPr lang="en-US" dirty="0"/>
              <a:t>Brown </a:t>
            </a:r>
            <a:r>
              <a:rPr lang="el-GR" dirty="0" smtClean="0"/>
              <a:t>&amp;</a:t>
            </a:r>
            <a:r>
              <a:rPr lang="en-US" dirty="0" smtClean="0"/>
              <a:t>Walter</a:t>
            </a:r>
            <a:r>
              <a:rPr lang="el-GR" dirty="0" smtClean="0"/>
              <a:t>, 1983) όπου αναπτύσσεται η τεχνική «</a:t>
            </a:r>
            <a:r>
              <a:rPr lang="en-US" dirty="0" smtClean="0"/>
              <a:t>What if not</a:t>
            </a:r>
            <a:r>
              <a:rPr lang="el-GR" dirty="0" smtClean="0"/>
              <a:t>»</a:t>
            </a:r>
            <a:r>
              <a:rPr lang="en-US" dirty="0" smtClean="0"/>
              <a:t> </a:t>
            </a:r>
            <a:r>
              <a:rPr lang="el-GR" dirty="0" smtClean="0"/>
              <a:t>για τη υποστήριξη μαθητών στη διατύπωση προβλημάτων. </a:t>
            </a:r>
            <a:endParaRPr lang="en-US" dirty="0" smtClean="0"/>
          </a:p>
          <a:p>
            <a:r>
              <a:rPr lang="el-GR" dirty="0" smtClean="0"/>
              <a:t>Η εμεπιρία ανακάλυψης μαθηματικών προβλημάτων πρέπει να αποτελεί μέρος της μαθηματικής εκπαίδευσης κάθε μαθητή (</a:t>
            </a:r>
            <a:r>
              <a:rPr lang="en-US" dirty="0" smtClean="0"/>
              <a:t>Kilpatrick</a:t>
            </a:r>
            <a:r>
              <a:rPr lang="el-GR" dirty="0" smtClean="0"/>
              <a:t>, 1987)</a:t>
            </a:r>
          </a:p>
          <a:p>
            <a:r>
              <a:rPr lang="el-GR" dirty="0"/>
              <a:t>Θα πρέπει να δίνονται ευκαιρίες στους μαθητές να διατυπώνουν προβλήματα από δεδομένες καταστάσεις και να δημιουργούν νέα προβλήματα τροποποίηση των συνθηκών ενός δεδομένου προβλήματος [</a:t>
            </a:r>
            <a:r>
              <a:rPr lang="en-US" dirty="0"/>
              <a:t>NCTM, 1991, p.95] </a:t>
            </a:r>
          </a:p>
          <a:p>
            <a:endParaRPr lang="en-US" dirty="0"/>
          </a:p>
        </p:txBody>
      </p:sp>
    </p:spTree>
    <p:extLst>
      <p:ext uri="{BB962C8B-B14F-4D97-AF65-F5344CB8AC3E}">
        <p14:creationId xmlns:p14="http://schemas.microsoft.com/office/powerpoint/2010/main" val="32881144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Αναγκαιότητα</a:t>
            </a:r>
            <a:endParaRPr lang="en-US" dirty="0"/>
          </a:p>
        </p:txBody>
      </p:sp>
      <p:sp>
        <p:nvSpPr>
          <p:cNvPr id="3" name="Content Placeholder 2"/>
          <p:cNvSpPr>
            <a:spLocks noGrp="1"/>
          </p:cNvSpPr>
          <p:nvPr>
            <p:ph idx="1"/>
          </p:nvPr>
        </p:nvSpPr>
        <p:spPr/>
        <p:txBody>
          <a:bodyPr/>
          <a:lstStyle/>
          <a:p>
            <a:r>
              <a:rPr lang="el-GR" dirty="0"/>
              <a:t>... </a:t>
            </a:r>
            <a:r>
              <a:rPr lang="el-GR" i="1" dirty="0"/>
              <a:t>ένα θεμελιώδες καθήκον του δασκάλου των Μαθηματικών είναι να εισαγάγει τους μαθητές του στον τρόπο που σκέφτεται όταν εργάζεται στα Μαθηματικά. Αν δεχθούμε το παραπάνω, τότε η κυριαρχούσα αντίληψη στο σχολείο για τη μάθηση, δηλ. ν</a:t>
            </a:r>
            <a:r>
              <a:rPr lang="el-GR" i="1" dirty="0" smtClean="0"/>
              <a:t>α </a:t>
            </a:r>
            <a:r>
              <a:rPr lang="el-GR" i="1" dirty="0"/>
              <a:t>«γεμίσουμε» τα κεφάλια των μαθητών, διαστρεβλώνει αυτό καθαυτό το αντικείμενο των Μαθηματικών, και τα Μαθηματικά διαστρεβλώνονται όταν παρουσιάζεις ιδέες χωρίς να έχει δημιουργηθεί το κίνητρο για τη γέννησή τους στους ίδιους τους μαθητές</a:t>
            </a:r>
            <a:r>
              <a:rPr lang="el-GR" sz="1800" i="1" dirty="0"/>
              <a:t> </a:t>
            </a:r>
            <a:r>
              <a:rPr lang="en-US" sz="1800" dirty="0"/>
              <a:t>(</a:t>
            </a:r>
            <a:r>
              <a:rPr lang="en-US" sz="1800" dirty="0" err="1"/>
              <a:t>Moise</a:t>
            </a:r>
            <a:r>
              <a:rPr lang="en-US" sz="1800" dirty="0"/>
              <a:t>, 1965, </a:t>
            </a:r>
            <a:r>
              <a:rPr lang="el-GR" sz="1800" dirty="0"/>
              <a:t>σ. 409-410</a:t>
            </a:r>
            <a:r>
              <a:rPr lang="el-GR" dirty="0"/>
              <a:t>)</a:t>
            </a:r>
            <a:endParaRPr lang="en-US" dirty="0"/>
          </a:p>
          <a:p>
            <a:endParaRPr lang="en-US" dirty="0"/>
          </a:p>
        </p:txBody>
      </p:sp>
    </p:spTree>
    <p:extLst>
      <p:ext uri="{BB962C8B-B14F-4D97-AF65-F5344CB8AC3E}">
        <p14:creationId xmlns:p14="http://schemas.microsoft.com/office/powerpoint/2010/main" val="325703957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Αναγκαιότητα</a:t>
            </a:r>
            <a:endParaRPr lang="en-US" dirty="0"/>
          </a:p>
        </p:txBody>
      </p:sp>
      <p:sp>
        <p:nvSpPr>
          <p:cNvPr id="3" name="Content Placeholder 2"/>
          <p:cNvSpPr>
            <a:spLocks noGrp="1"/>
          </p:cNvSpPr>
          <p:nvPr>
            <p:ph idx="1"/>
          </p:nvPr>
        </p:nvSpPr>
        <p:spPr/>
        <p:txBody>
          <a:bodyPr/>
          <a:lstStyle/>
          <a:p>
            <a:r>
              <a:rPr lang="en-US" i="1" dirty="0"/>
              <a:t>… </a:t>
            </a:r>
            <a:r>
              <a:rPr lang="en-US" i="1" dirty="0" err="1"/>
              <a:t>όλ</a:t>
            </a:r>
            <a:r>
              <a:rPr lang="en-US" i="1" dirty="0"/>
              <a:t>α </a:t>
            </a:r>
            <a:r>
              <a:rPr lang="en-US" i="1" dirty="0" err="1"/>
              <a:t>τ</a:t>
            </a:r>
            <a:r>
              <a:rPr lang="en-US" i="1" dirty="0"/>
              <a:t>α μα</a:t>
            </a:r>
            <a:r>
              <a:rPr lang="en-US" i="1" dirty="0" err="1"/>
              <a:t>θημ</a:t>
            </a:r>
            <a:r>
              <a:rPr lang="en-US" i="1" dirty="0"/>
              <a:t>α</a:t>
            </a:r>
            <a:r>
              <a:rPr lang="en-US" i="1" dirty="0" err="1"/>
              <a:t>τικά</a:t>
            </a:r>
            <a:r>
              <a:rPr lang="en-US" i="1" dirty="0"/>
              <a:t> π</a:t>
            </a:r>
            <a:r>
              <a:rPr lang="en-US" i="1" dirty="0" err="1"/>
              <a:t>ρο</a:t>
            </a:r>
            <a:r>
              <a:rPr lang="en-US" i="1" dirty="0"/>
              <a:t>β</a:t>
            </a:r>
            <a:r>
              <a:rPr lang="en-US" i="1" dirty="0" err="1"/>
              <a:t>λήμ</a:t>
            </a:r>
            <a:r>
              <a:rPr lang="en-US" i="1" dirty="0"/>
              <a:t>α</a:t>
            </a:r>
            <a:r>
              <a:rPr lang="en-US" i="1" dirty="0" err="1"/>
              <a:t>τ</a:t>
            </a:r>
            <a:r>
              <a:rPr lang="en-US" i="1" dirty="0"/>
              <a:t>α </a:t>
            </a:r>
            <a:r>
              <a:rPr lang="en-US" i="1" dirty="0" err="1"/>
              <a:t>έχουν</a:t>
            </a:r>
            <a:r>
              <a:rPr lang="en-US" i="1" dirty="0"/>
              <a:t> π</a:t>
            </a:r>
            <a:r>
              <a:rPr lang="en-US" i="1" dirty="0" err="1"/>
              <a:t>ροτ</a:t>
            </a:r>
            <a:r>
              <a:rPr lang="en-US" i="1" dirty="0"/>
              <a:t>α</a:t>
            </a:r>
            <a:r>
              <a:rPr lang="en-US" i="1" dirty="0" err="1"/>
              <a:t>θεί</a:t>
            </a:r>
            <a:r>
              <a:rPr lang="en-US" i="1" dirty="0"/>
              <a:t> </a:t>
            </a:r>
            <a:r>
              <a:rPr lang="en-US" i="1" dirty="0" err="1"/>
              <a:t>στους</a:t>
            </a:r>
            <a:r>
              <a:rPr lang="en-US" i="1" dirty="0"/>
              <a:t> μα</a:t>
            </a:r>
            <a:r>
              <a:rPr lang="en-US" i="1" dirty="0" err="1"/>
              <a:t>θητές</a:t>
            </a:r>
            <a:r>
              <a:rPr lang="en-US" i="1" dirty="0"/>
              <a:t> </a:t>
            </a:r>
            <a:r>
              <a:rPr lang="en-US" i="1" dirty="0" err="1"/>
              <a:t>κ</a:t>
            </a:r>
            <a:r>
              <a:rPr lang="en-US" i="1" dirty="0"/>
              <a:t>α</a:t>
            </a:r>
            <a:r>
              <a:rPr lang="en-US" i="1" dirty="0" err="1"/>
              <a:t>ι</a:t>
            </a:r>
            <a:r>
              <a:rPr lang="en-US" i="1" dirty="0"/>
              <a:t> </a:t>
            </a:r>
            <a:r>
              <a:rPr lang="en-US" i="1" dirty="0" err="1"/>
              <a:t>είν</a:t>
            </a:r>
            <a:r>
              <a:rPr lang="en-US" i="1" dirty="0"/>
              <a:t>α</a:t>
            </a:r>
            <a:r>
              <a:rPr lang="en-US" i="1" dirty="0" err="1"/>
              <a:t>ι</a:t>
            </a:r>
            <a:r>
              <a:rPr lang="en-US" i="1" dirty="0"/>
              <a:t> </a:t>
            </a:r>
            <a:r>
              <a:rPr lang="en-US" i="1" dirty="0" err="1"/>
              <a:t>δι</a:t>
            </a:r>
            <a:r>
              <a:rPr lang="en-US" i="1" dirty="0"/>
              <a:t>α</a:t>
            </a:r>
            <a:r>
              <a:rPr lang="en-US" i="1" dirty="0" err="1"/>
              <a:t>μορφωμέν</a:t>
            </a:r>
            <a:r>
              <a:rPr lang="en-US" i="1" dirty="0"/>
              <a:t>α απ</a:t>
            </a:r>
            <a:r>
              <a:rPr lang="en-US" i="1" dirty="0" err="1"/>
              <a:t>ό</a:t>
            </a:r>
            <a:r>
              <a:rPr lang="en-US" i="1" dirty="0"/>
              <a:t> </a:t>
            </a:r>
            <a:r>
              <a:rPr lang="en-US" i="1" dirty="0" err="1"/>
              <a:t>κά</a:t>
            </a:r>
            <a:r>
              <a:rPr lang="en-US" i="1" dirty="0"/>
              <a:t>π</a:t>
            </a:r>
            <a:r>
              <a:rPr lang="en-US" i="1" dirty="0" err="1"/>
              <a:t>οιον</a:t>
            </a:r>
            <a:r>
              <a:rPr lang="en-US" i="1" dirty="0"/>
              <a:t> </a:t>
            </a:r>
            <a:r>
              <a:rPr lang="en-US" i="1" dirty="0" err="1"/>
              <a:t>άλλον</a:t>
            </a:r>
            <a:r>
              <a:rPr lang="en-US" i="1" dirty="0"/>
              <a:t> – </a:t>
            </a:r>
            <a:r>
              <a:rPr lang="en-US" i="1" dirty="0" err="1"/>
              <a:t>το</a:t>
            </a:r>
            <a:r>
              <a:rPr lang="en-US" i="1" dirty="0"/>
              <a:t> </a:t>
            </a:r>
            <a:r>
              <a:rPr lang="en-US" i="1" dirty="0" err="1"/>
              <a:t>δάσκ</a:t>
            </a:r>
            <a:r>
              <a:rPr lang="en-US" i="1" dirty="0"/>
              <a:t>α</a:t>
            </a:r>
            <a:r>
              <a:rPr lang="en-US" i="1" dirty="0" err="1"/>
              <a:t>λο</a:t>
            </a:r>
            <a:r>
              <a:rPr lang="en-US" i="1" dirty="0"/>
              <a:t> </a:t>
            </a:r>
            <a:r>
              <a:rPr lang="en-US" i="1" dirty="0" err="1"/>
              <a:t>ή</a:t>
            </a:r>
            <a:r>
              <a:rPr lang="en-US" i="1" dirty="0"/>
              <a:t> </a:t>
            </a:r>
            <a:r>
              <a:rPr lang="en-US" i="1" dirty="0" err="1"/>
              <a:t>τον</a:t>
            </a:r>
            <a:r>
              <a:rPr lang="en-US" i="1" dirty="0"/>
              <a:t> </a:t>
            </a:r>
            <a:r>
              <a:rPr lang="en-US" i="1" dirty="0" err="1"/>
              <a:t>συγγρ</a:t>
            </a:r>
            <a:r>
              <a:rPr lang="en-US" i="1" dirty="0"/>
              <a:t>α</a:t>
            </a:r>
            <a:r>
              <a:rPr lang="en-US" i="1" dirty="0" err="1"/>
              <a:t>φέ</a:t>
            </a:r>
            <a:r>
              <a:rPr lang="en-US" i="1" dirty="0"/>
              <a:t>α </a:t>
            </a:r>
            <a:r>
              <a:rPr lang="en-US" i="1" dirty="0" err="1"/>
              <a:t>του</a:t>
            </a:r>
            <a:r>
              <a:rPr lang="en-US" i="1" dirty="0"/>
              <a:t> β</a:t>
            </a:r>
            <a:r>
              <a:rPr lang="en-US" i="1" dirty="0" err="1"/>
              <a:t>ι</a:t>
            </a:r>
            <a:r>
              <a:rPr lang="en-US" i="1" dirty="0"/>
              <a:t>β</a:t>
            </a:r>
            <a:r>
              <a:rPr lang="en-US" i="1" dirty="0" err="1"/>
              <a:t>λίου</a:t>
            </a:r>
            <a:r>
              <a:rPr lang="en-US" i="1" dirty="0"/>
              <a:t>. </a:t>
            </a:r>
            <a:r>
              <a:rPr lang="en-US" i="1" dirty="0" err="1"/>
              <a:t>Π</a:t>
            </a:r>
            <a:r>
              <a:rPr lang="en-US" i="1" dirty="0"/>
              <a:t>α</a:t>
            </a:r>
            <a:r>
              <a:rPr lang="en-US" i="1" dirty="0" err="1"/>
              <a:t>ρ</a:t>
            </a:r>
            <a:r>
              <a:rPr lang="en-US" i="1" dirty="0"/>
              <a:t>’ </a:t>
            </a:r>
            <a:r>
              <a:rPr lang="en-US" i="1" dirty="0" err="1"/>
              <a:t>όλ</a:t>
            </a:r>
            <a:r>
              <a:rPr lang="en-US" i="1" dirty="0"/>
              <a:t>α’ α</a:t>
            </a:r>
            <a:r>
              <a:rPr lang="en-US" i="1" dirty="0" err="1"/>
              <a:t>υτά</a:t>
            </a:r>
            <a:r>
              <a:rPr lang="en-US" i="1" dirty="0"/>
              <a:t>, </a:t>
            </a:r>
            <a:r>
              <a:rPr lang="en-US" i="1" dirty="0" err="1"/>
              <a:t>στην</a:t>
            </a:r>
            <a:r>
              <a:rPr lang="en-US" i="1" dirty="0"/>
              <a:t> </a:t>
            </a:r>
            <a:r>
              <a:rPr lang="en-US" i="1" dirty="0" err="1"/>
              <a:t>κ</a:t>
            </a:r>
            <a:r>
              <a:rPr lang="en-US" i="1" dirty="0"/>
              <a:t>α</a:t>
            </a:r>
            <a:r>
              <a:rPr lang="en-US" i="1" dirty="0" err="1"/>
              <a:t>θημερινή</a:t>
            </a:r>
            <a:r>
              <a:rPr lang="en-US" i="1" dirty="0"/>
              <a:t> </a:t>
            </a:r>
            <a:r>
              <a:rPr lang="en-US" i="1" dirty="0" err="1"/>
              <a:t>ζωή</a:t>
            </a:r>
            <a:r>
              <a:rPr lang="en-US" i="1" dirty="0"/>
              <a:t>, </a:t>
            </a:r>
            <a:r>
              <a:rPr lang="en-US" i="1" dirty="0" err="1"/>
              <a:t>έξω</a:t>
            </a:r>
            <a:r>
              <a:rPr lang="en-US" i="1" dirty="0"/>
              <a:t> απ</a:t>
            </a:r>
            <a:r>
              <a:rPr lang="en-US" i="1" dirty="0" err="1"/>
              <a:t>ό</a:t>
            </a:r>
            <a:r>
              <a:rPr lang="en-US" i="1" dirty="0"/>
              <a:t> </a:t>
            </a:r>
            <a:r>
              <a:rPr lang="en-US" i="1" dirty="0" err="1"/>
              <a:t>το</a:t>
            </a:r>
            <a:r>
              <a:rPr lang="en-US" i="1" dirty="0"/>
              <a:t> </a:t>
            </a:r>
            <a:r>
              <a:rPr lang="en-US" i="1" dirty="0" err="1"/>
              <a:t>σχολείο</a:t>
            </a:r>
            <a:r>
              <a:rPr lang="en-US" i="1" dirty="0"/>
              <a:t>, </a:t>
            </a:r>
            <a:r>
              <a:rPr lang="en-US" i="1" dirty="0" err="1"/>
              <a:t>τ</a:t>
            </a:r>
            <a:r>
              <a:rPr lang="en-US" i="1" dirty="0"/>
              <a:t>α π</a:t>
            </a:r>
            <a:r>
              <a:rPr lang="en-US" i="1" dirty="0" err="1"/>
              <a:t>ερισότερ</a:t>
            </a:r>
            <a:r>
              <a:rPr lang="en-US" i="1" dirty="0"/>
              <a:t>α π</a:t>
            </a:r>
            <a:r>
              <a:rPr lang="en-US" i="1" dirty="0" err="1"/>
              <a:t>ρο</a:t>
            </a:r>
            <a:r>
              <a:rPr lang="en-US" i="1" dirty="0"/>
              <a:t>β</a:t>
            </a:r>
            <a:r>
              <a:rPr lang="en-US" i="1" dirty="0" err="1"/>
              <a:t>λήμ</a:t>
            </a:r>
            <a:r>
              <a:rPr lang="en-US" i="1" dirty="0"/>
              <a:t>α</a:t>
            </a:r>
            <a:r>
              <a:rPr lang="en-US" i="1" dirty="0" err="1"/>
              <a:t>τ</a:t>
            </a:r>
            <a:r>
              <a:rPr lang="en-US" i="1" dirty="0"/>
              <a:t>α, α</a:t>
            </a:r>
            <a:r>
              <a:rPr lang="en-US" i="1" dirty="0" err="1"/>
              <a:t>ν</a:t>
            </a:r>
            <a:r>
              <a:rPr lang="en-US" i="1" dirty="0"/>
              <a:t> </a:t>
            </a:r>
            <a:r>
              <a:rPr lang="en-US" i="1" dirty="0" err="1"/>
              <a:t>όχι</a:t>
            </a:r>
            <a:r>
              <a:rPr lang="en-US" i="1" dirty="0"/>
              <a:t> </a:t>
            </a:r>
            <a:r>
              <a:rPr lang="en-US" i="1" dirty="0" err="1"/>
              <a:t>όλ</a:t>
            </a:r>
            <a:r>
              <a:rPr lang="en-US" i="1" dirty="0"/>
              <a:t>α, </a:t>
            </a:r>
            <a:r>
              <a:rPr lang="en-US" i="1" dirty="0" err="1"/>
              <a:t>τίθεντ</a:t>
            </a:r>
            <a:r>
              <a:rPr lang="en-US" i="1" dirty="0"/>
              <a:t>α</a:t>
            </a:r>
            <a:r>
              <a:rPr lang="en-US" i="1" dirty="0" err="1"/>
              <a:t>ι</a:t>
            </a:r>
            <a:r>
              <a:rPr lang="en-US" i="1" dirty="0"/>
              <a:t> </a:t>
            </a:r>
            <a:r>
              <a:rPr lang="en-US" i="1" dirty="0" err="1"/>
              <a:t>ή</a:t>
            </a:r>
            <a:r>
              <a:rPr lang="en-US" i="1" dirty="0"/>
              <a:t> α</a:t>
            </a:r>
            <a:r>
              <a:rPr lang="en-US" i="1" dirty="0" err="1"/>
              <a:t>ν</a:t>
            </a:r>
            <a:r>
              <a:rPr lang="en-US" i="1" dirty="0"/>
              <a:t>α</a:t>
            </a:r>
            <a:r>
              <a:rPr lang="en-US" i="1" dirty="0" err="1"/>
              <a:t>κ</a:t>
            </a:r>
            <a:r>
              <a:rPr lang="en-US" i="1" dirty="0"/>
              <a:t>α</a:t>
            </a:r>
            <a:r>
              <a:rPr lang="en-US" i="1" dirty="0" err="1"/>
              <a:t>λύ</a:t>
            </a:r>
            <a:r>
              <a:rPr lang="en-US" i="1" dirty="0"/>
              <a:t>π</a:t>
            </a:r>
            <a:r>
              <a:rPr lang="en-US" i="1" dirty="0" err="1"/>
              <a:t>τοντ</a:t>
            </a:r>
            <a:r>
              <a:rPr lang="en-US" i="1" dirty="0"/>
              <a:t>α</a:t>
            </a:r>
            <a:r>
              <a:rPr lang="en-US" i="1" dirty="0" err="1"/>
              <a:t>ι</a:t>
            </a:r>
            <a:r>
              <a:rPr lang="en-US" i="1" dirty="0"/>
              <a:t> απ</a:t>
            </a:r>
            <a:r>
              <a:rPr lang="en-US" i="1" dirty="0" err="1"/>
              <a:t>ό</a:t>
            </a:r>
            <a:r>
              <a:rPr lang="en-US" i="1" dirty="0"/>
              <a:t> </a:t>
            </a:r>
            <a:r>
              <a:rPr lang="en-US" i="1" dirty="0" err="1"/>
              <a:t>τους</a:t>
            </a:r>
            <a:r>
              <a:rPr lang="en-US" i="1" dirty="0"/>
              <a:t> </a:t>
            </a:r>
            <a:r>
              <a:rPr lang="en-US" i="1" dirty="0" err="1"/>
              <a:t>ίδιους</a:t>
            </a:r>
            <a:r>
              <a:rPr lang="en-US" i="1" dirty="0"/>
              <a:t> </a:t>
            </a:r>
            <a:r>
              <a:rPr lang="en-US" i="1" dirty="0" err="1"/>
              <a:t>τους</a:t>
            </a:r>
            <a:r>
              <a:rPr lang="en-US" i="1" dirty="0"/>
              <a:t> α</a:t>
            </a:r>
            <a:r>
              <a:rPr lang="en-US" i="1" dirty="0" err="1"/>
              <a:t>νθρώ</a:t>
            </a:r>
            <a:r>
              <a:rPr lang="en-US" i="1" dirty="0"/>
              <a:t>π</a:t>
            </a:r>
            <a:r>
              <a:rPr lang="en-US" i="1" dirty="0" err="1"/>
              <a:t>ους</a:t>
            </a:r>
            <a:r>
              <a:rPr lang="en-US" i="1" dirty="0"/>
              <a:t> π</a:t>
            </a:r>
            <a:r>
              <a:rPr lang="en-US" i="1" dirty="0" err="1"/>
              <a:t>ου</a:t>
            </a:r>
            <a:r>
              <a:rPr lang="en-US" i="1" dirty="0"/>
              <a:t> </a:t>
            </a:r>
            <a:r>
              <a:rPr lang="en-US" i="1" dirty="0" err="1"/>
              <a:t>κ</a:t>
            </a:r>
            <a:r>
              <a:rPr lang="en-US" i="1" dirty="0"/>
              <a:t>α</a:t>
            </a:r>
            <a:r>
              <a:rPr lang="en-US" i="1" dirty="0" err="1"/>
              <a:t>λούντ</a:t>
            </a:r>
            <a:r>
              <a:rPr lang="en-US" i="1" dirty="0"/>
              <a:t>α</a:t>
            </a:r>
            <a:r>
              <a:rPr lang="en-US" i="1" dirty="0" err="1"/>
              <a:t>ι</a:t>
            </a:r>
            <a:r>
              <a:rPr lang="en-US" i="1" dirty="0"/>
              <a:t> </a:t>
            </a:r>
            <a:r>
              <a:rPr lang="en-US" i="1" dirty="0" err="1"/>
              <a:t>ν</a:t>
            </a:r>
            <a:r>
              <a:rPr lang="en-US" i="1" dirty="0"/>
              <a:t>α </a:t>
            </a:r>
            <a:r>
              <a:rPr lang="en-US" i="1" dirty="0" err="1"/>
              <a:t>τ</a:t>
            </a:r>
            <a:r>
              <a:rPr lang="en-US" i="1" dirty="0"/>
              <a:t>α </a:t>
            </a:r>
            <a:r>
              <a:rPr lang="en-US" i="1" dirty="0" err="1"/>
              <a:t>ε</a:t>
            </a:r>
            <a:r>
              <a:rPr lang="en-US" i="1" dirty="0"/>
              <a:t>π</a:t>
            </a:r>
            <a:r>
              <a:rPr lang="en-US" i="1" dirty="0" err="1"/>
              <a:t>ιλύσουν</a:t>
            </a:r>
            <a:r>
              <a:rPr lang="en-US" i="1" dirty="0"/>
              <a:t> </a:t>
            </a:r>
            <a:r>
              <a:rPr lang="en-US" i="1" dirty="0" err="1"/>
              <a:t>κ</a:t>
            </a:r>
            <a:r>
              <a:rPr lang="en-US" i="1" dirty="0"/>
              <a:t>α</a:t>
            </a:r>
            <a:r>
              <a:rPr lang="en-US" i="1" dirty="0" err="1"/>
              <a:t>ι</a:t>
            </a:r>
            <a:r>
              <a:rPr lang="en-US" i="1" dirty="0"/>
              <a:t> </a:t>
            </a:r>
            <a:r>
              <a:rPr lang="en-US" i="1" dirty="0" err="1"/>
              <a:t>οι</a:t>
            </a:r>
            <a:r>
              <a:rPr lang="en-US" i="1" dirty="0"/>
              <a:t> </a:t>
            </a:r>
            <a:r>
              <a:rPr lang="en-US" i="1" dirty="0" err="1"/>
              <a:t>ο</a:t>
            </a:r>
            <a:r>
              <a:rPr lang="en-US" i="1" dirty="0"/>
              <a:t>π</a:t>
            </a:r>
            <a:r>
              <a:rPr lang="en-US" i="1" dirty="0" err="1"/>
              <a:t>οίοι</a:t>
            </a:r>
            <a:r>
              <a:rPr lang="en-US" i="1" dirty="0"/>
              <a:t> </a:t>
            </a:r>
            <a:r>
              <a:rPr lang="en-US" i="1" dirty="0" err="1"/>
              <a:t>τους</a:t>
            </a:r>
            <a:r>
              <a:rPr lang="en-US" i="1" dirty="0"/>
              <a:t> </a:t>
            </a:r>
            <a:r>
              <a:rPr lang="en-US" i="1" dirty="0" err="1"/>
              <a:t>δίνουν</a:t>
            </a:r>
            <a:r>
              <a:rPr lang="en-US" i="1" dirty="0"/>
              <a:t> </a:t>
            </a:r>
            <a:r>
              <a:rPr lang="en-US" i="1" dirty="0" err="1"/>
              <a:t>την</a:t>
            </a:r>
            <a:r>
              <a:rPr lang="en-US" i="1" dirty="0"/>
              <a:t> α</a:t>
            </a:r>
            <a:r>
              <a:rPr lang="en-US" i="1" dirty="0" err="1"/>
              <a:t>ρχική</a:t>
            </a:r>
            <a:r>
              <a:rPr lang="en-US" i="1" dirty="0"/>
              <a:t> </a:t>
            </a:r>
            <a:r>
              <a:rPr lang="en-US" i="1" dirty="0" err="1"/>
              <a:t>τους</a:t>
            </a:r>
            <a:r>
              <a:rPr lang="en-US" i="1" dirty="0"/>
              <a:t> </a:t>
            </a:r>
            <a:r>
              <a:rPr lang="en-US" i="1" dirty="0" err="1"/>
              <a:t>μορφή</a:t>
            </a:r>
            <a:r>
              <a:rPr lang="en-US" i="1" dirty="0"/>
              <a:t>.</a:t>
            </a:r>
            <a:r>
              <a:rPr lang="en-US" dirty="0"/>
              <a:t> Kilpatrick (1987, </a:t>
            </a:r>
            <a:r>
              <a:rPr lang="el-GR" dirty="0"/>
              <a:t>σ. 124)</a:t>
            </a:r>
            <a:endParaRPr lang="en-US" dirty="0"/>
          </a:p>
          <a:p>
            <a:endParaRPr lang="en-US" dirty="0"/>
          </a:p>
        </p:txBody>
      </p:sp>
    </p:spTree>
    <p:extLst>
      <p:ext uri="{BB962C8B-B14F-4D97-AF65-F5344CB8AC3E}">
        <p14:creationId xmlns:p14="http://schemas.microsoft.com/office/powerpoint/2010/main" val="689568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Σημασία της ΚΜΠ </a:t>
            </a:r>
            <a:r>
              <a:rPr lang="el-GR" sz="2800" dirty="0"/>
              <a:t>(για τους μαθητές)</a:t>
            </a:r>
            <a:endParaRPr lang="en-US" sz="2800" dirty="0"/>
          </a:p>
        </p:txBody>
      </p:sp>
      <p:sp>
        <p:nvSpPr>
          <p:cNvPr id="3" name="Content Placeholder 2"/>
          <p:cNvSpPr>
            <a:spLocks noGrp="1"/>
          </p:cNvSpPr>
          <p:nvPr>
            <p:ph idx="1"/>
          </p:nvPr>
        </p:nvSpPr>
        <p:spPr/>
        <p:txBody>
          <a:bodyPr>
            <a:normAutofit/>
          </a:bodyPr>
          <a:lstStyle/>
          <a:p>
            <a:r>
              <a:rPr lang="el-GR" sz="2400" dirty="0"/>
              <a:t>Ε</a:t>
            </a:r>
            <a:r>
              <a:rPr lang="el-GR" sz="2400" dirty="0" smtClean="0"/>
              <a:t>νίσχυση </a:t>
            </a:r>
            <a:r>
              <a:rPr lang="el-GR" sz="2400" dirty="0"/>
              <a:t>της </a:t>
            </a:r>
            <a:r>
              <a:rPr lang="el-GR" sz="2400" dirty="0" smtClean="0"/>
              <a:t>μαθηματικής </a:t>
            </a:r>
            <a:r>
              <a:rPr lang="el-GR" sz="2400" dirty="0"/>
              <a:t>σκέψης και της ικανότητας επίλυσης προβλημάτων </a:t>
            </a:r>
            <a:r>
              <a:rPr lang="el-GR" sz="1700" dirty="0"/>
              <a:t>(Cai &amp; Hwang, 2002; Silver &amp; Cai, </a:t>
            </a:r>
            <a:r>
              <a:rPr lang="el-GR" sz="1700" dirty="0" smtClean="0"/>
              <a:t>1996</a:t>
            </a:r>
            <a:r>
              <a:rPr lang="en-US" sz="1700" dirty="0" smtClean="0"/>
              <a:t>, </a:t>
            </a:r>
            <a:r>
              <a:rPr lang="en-US" sz="1700" dirty="0" err="1" smtClean="0"/>
              <a:t>Kopparla</a:t>
            </a:r>
            <a:r>
              <a:rPr lang="en-US" sz="1700" dirty="0" smtClean="0"/>
              <a:t> et al., 2019</a:t>
            </a:r>
            <a:r>
              <a:rPr lang="el-GR" sz="2400" dirty="0" smtClean="0"/>
              <a:t>)</a:t>
            </a:r>
            <a:endParaRPr lang="en-US" sz="2400" dirty="0" smtClean="0"/>
          </a:p>
          <a:p>
            <a:r>
              <a:rPr lang="en-US" sz="2400" dirty="0" smtClean="0"/>
              <a:t> </a:t>
            </a:r>
            <a:r>
              <a:rPr lang="en-US" sz="2400" dirty="0"/>
              <a:t>K</a:t>
            </a:r>
            <a:r>
              <a:rPr lang="el-GR" sz="2400" dirty="0" smtClean="0"/>
              <a:t>αλύτερη αντίληψη της δομής του προβλήματος </a:t>
            </a:r>
            <a:r>
              <a:rPr lang="el-GR" sz="1700" dirty="0" smtClean="0"/>
              <a:t>(</a:t>
            </a:r>
            <a:r>
              <a:rPr lang="en-US" sz="1700" dirty="0" err="1" smtClean="0"/>
              <a:t>Mestre</a:t>
            </a:r>
            <a:r>
              <a:rPr lang="en-US" sz="1700" dirty="0" smtClean="0"/>
              <a:t>, 2002)</a:t>
            </a:r>
            <a:endParaRPr lang="el-GR" sz="2400" dirty="0" smtClean="0"/>
          </a:p>
          <a:p>
            <a:r>
              <a:rPr lang="el-GR" sz="2400" dirty="0"/>
              <a:t>Ε</a:t>
            </a:r>
            <a:r>
              <a:rPr lang="el-GR" sz="2400" dirty="0" smtClean="0"/>
              <a:t>νίσχυση </a:t>
            </a:r>
            <a:r>
              <a:rPr lang="el-GR" sz="2400" dirty="0"/>
              <a:t>της </a:t>
            </a:r>
            <a:r>
              <a:rPr lang="el-GR" sz="2400" dirty="0" smtClean="0"/>
              <a:t>δημιουργικότητας</a:t>
            </a:r>
            <a:r>
              <a:rPr lang="en-US" sz="2400" dirty="0" smtClean="0"/>
              <a:t> </a:t>
            </a:r>
            <a:r>
              <a:rPr lang="el-GR" sz="2400" dirty="0" smtClean="0"/>
              <a:t>και αυτονομίας των μαθητών (ευχέρεια, ευελιξία, πρωτοτυπία). </a:t>
            </a:r>
            <a:r>
              <a:rPr lang="el-GR" sz="1700" dirty="0"/>
              <a:t>(Silver, 1997; Singer, Ellerton, &amp; Cai, </a:t>
            </a:r>
            <a:r>
              <a:rPr lang="el-GR" sz="1700" dirty="0" smtClean="0"/>
              <a:t>2015, </a:t>
            </a:r>
            <a:r>
              <a:rPr lang="en-US" sz="1800" dirty="0" err="1"/>
              <a:t>Bicer</a:t>
            </a:r>
            <a:r>
              <a:rPr lang="en-US" sz="1800" dirty="0"/>
              <a:t>, Lee, </a:t>
            </a:r>
            <a:r>
              <a:rPr lang="en-US" sz="1800" dirty="0" err="1"/>
              <a:t>Perihan</a:t>
            </a:r>
            <a:r>
              <a:rPr lang="en-US" sz="1800" dirty="0"/>
              <a:t>, </a:t>
            </a:r>
            <a:r>
              <a:rPr lang="en-US" sz="1800" dirty="0" err="1"/>
              <a:t>Capraro</a:t>
            </a:r>
            <a:r>
              <a:rPr lang="en-US" sz="1800" dirty="0"/>
              <a:t>, &amp; </a:t>
            </a:r>
            <a:r>
              <a:rPr lang="en-US" sz="1800" dirty="0" err="1"/>
              <a:t>Capraro</a:t>
            </a:r>
            <a:r>
              <a:rPr lang="en-US" sz="1800" dirty="0"/>
              <a:t> </a:t>
            </a:r>
            <a:r>
              <a:rPr lang="en-US" sz="1800" dirty="0" smtClean="0"/>
              <a:t>2020</a:t>
            </a:r>
            <a:r>
              <a:rPr lang="el-GR" sz="1700" dirty="0" smtClean="0"/>
              <a:t>)</a:t>
            </a:r>
            <a:r>
              <a:rPr lang="el-GR" sz="2400" dirty="0" smtClean="0"/>
              <a:t> </a:t>
            </a:r>
          </a:p>
          <a:p>
            <a:endParaRPr lang="el-GR" sz="2400" dirty="0" smtClean="0"/>
          </a:p>
          <a:p>
            <a:endParaRPr lang="en-US" dirty="0"/>
          </a:p>
        </p:txBody>
      </p:sp>
    </p:spTree>
    <p:extLst>
      <p:ext uri="{BB962C8B-B14F-4D97-AF65-F5344CB8AC3E}">
        <p14:creationId xmlns:p14="http://schemas.microsoft.com/office/powerpoint/2010/main" val="390651812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Σημασία της </a:t>
            </a:r>
            <a:r>
              <a:rPr lang="el-GR" dirty="0" smtClean="0"/>
              <a:t>ΚΜΠ</a:t>
            </a:r>
            <a:r>
              <a:rPr lang="el-GR" dirty="0"/>
              <a:t> </a:t>
            </a:r>
            <a:r>
              <a:rPr lang="el-GR" sz="2400" dirty="0" smtClean="0"/>
              <a:t>(</a:t>
            </a:r>
            <a:r>
              <a:rPr lang="el-GR" sz="2400" dirty="0" smtClean="0">
                <a:solidFill>
                  <a:srgbClr val="7030A0"/>
                </a:solidFill>
              </a:rPr>
              <a:t>για τους μαθητές</a:t>
            </a:r>
            <a:r>
              <a:rPr lang="el-GR" sz="2400" dirty="0" smtClean="0"/>
              <a:t>)</a:t>
            </a:r>
            <a:endParaRPr lang="en-US" dirty="0"/>
          </a:p>
        </p:txBody>
      </p:sp>
      <p:sp>
        <p:nvSpPr>
          <p:cNvPr id="3" name="Content Placeholder 2"/>
          <p:cNvSpPr>
            <a:spLocks noGrp="1"/>
          </p:cNvSpPr>
          <p:nvPr>
            <p:ph idx="1"/>
          </p:nvPr>
        </p:nvSpPr>
        <p:spPr/>
        <p:txBody>
          <a:bodyPr/>
          <a:lstStyle/>
          <a:p>
            <a:r>
              <a:rPr lang="el-GR" sz="2400" dirty="0"/>
              <a:t>Ανάπτυξη της μαθησιακής αυτονομίας </a:t>
            </a:r>
            <a:r>
              <a:rPr lang="el-GR" sz="1600" dirty="0" smtClean="0"/>
              <a:t>(</a:t>
            </a:r>
            <a:r>
              <a:rPr lang="en-US" sz="1600" dirty="0" smtClean="0"/>
              <a:t>Silver &amp; </a:t>
            </a:r>
            <a:r>
              <a:rPr lang="en-US" sz="1600" dirty="0" err="1" smtClean="0"/>
              <a:t>Cai</a:t>
            </a:r>
            <a:r>
              <a:rPr lang="en-US" sz="1600" dirty="0" smtClean="0"/>
              <a:t>, 1996)</a:t>
            </a:r>
            <a:endParaRPr lang="el-GR" sz="1600" dirty="0" smtClean="0"/>
          </a:p>
          <a:p>
            <a:endParaRPr lang="el-GR" dirty="0"/>
          </a:p>
          <a:p>
            <a:r>
              <a:rPr lang="el-GR" sz="2400" dirty="0"/>
              <a:t>Ανάπτυξη θετικής στάσης απέναντι στα μαθηματικά</a:t>
            </a:r>
            <a:r>
              <a:rPr lang="en-US" sz="2400" dirty="0"/>
              <a:t> </a:t>
            </a:r>
            <a:r>
              <a:rPr lang="el-GR" sz="1600" dirty="0"/>
              <a:t>(Silver, 1994)</a:t>
            </a:r>
            <a:r>
              <a:rPr lang="el-GR" sz="2000" dirty="0"/>
              <a:t> </a:t>
            </a:r>
            <a:endParaRPr lang="el-GR" sz="2000" dirty="0" smtClean="0"/>
          </a:p>
          <a:p>
            <a:endParaRPr lang="el-GR" sz="2000" dirty="0"/>
          </a:p>
          <a:p>
            <a:r>
              <a:rPr lang="el-GR" sz="2400" dirty="0"/>
              <a:t>Αλλαγή της φύσης της επικοινωνίας στη τάξη των μαθηματικ</a:t>
            </a:r>
            <a:r>
              <a:rPr lang="el-GR" sz="2000" dirty="0" smtClean="0"/>
              <a:t>ών </a:t>
            </a:r>
            <a:r>
              <a:rPr lang="el-GR" sz="1600" dirty="0" smtClean="0"/>
              <a:t>(</a:t>
            </a:r>
            <a:r>
              <a:rPr lang="en-US" sz="1600" dirty="0" err="1" smtClean="0"/>
              <a:t>Stoyanova</a:t>
            </a:r>
            <a:r>
              <a:rPr lang="en-US" sz="1600" dirty="0" smtClean="0"/>
              <a:t>, 1998)</a:t>
            </a:r>
            <a:endParaRPr lang="el-GR" sz="1600" dirty="0" smtClean="0"/>
          </a:p>
          <a:p>
            <a:pPr marL="114300" indent="0">
              <a:buNone/>
            </a:pPr>
            <a:endParaRPr lang="en-US" sz="1600" dirty="0" smtClean="0"/>
          </a:p>
          <a:p>
            <a:r>
              <a:rPr lang="el-GR" sz="2400" dirty="0"/>
              <a:t>Ενίσχυση των δεξιοτήτων επικοινωνίας και αιτιολόγησης </a:t>
            </a:r>
            <a:r>
              <a:rPr lang="el-GR" sz="1600" dirty="0"/>
              <a:t>(Cai, Hwang, Jiang, &amp; Silber, 2015)</a:t>
            </a:r>
            <a:r>
              <a:rPr lang="el-GR" sz="2000" dirty="0"/>
              <a:t>,</a:t>
            </a:r>
            <a:endParaRPr lang="en-US" dirty="0"/>
          </a:p>
        </p:txBody>
      </p:sp>
    </p:spTree>
    <p:extLst>
      <p:ext uri="{BB962C8B-B14F-4D97-AF65-F5344CB8AC3E}">
        <p14:creationId xmlns:p14="http://schemas.microsoft.com/office/powerpoint/2010/main" val="3773693890"/>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841</TotalTime>
  <Words>2993</Words>
  <Application>Microsoft Macintosh PowerPoint</Application>
  <PresentationFormat>On-screen Show (4:3)</PresentationFormat>
  <Paragraphs>177</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Adjacency</vt:lpstr>
      <vt:lpstr>Ενότητα 4η Κατασκευή μαθηματικού προβλήματος (ΚΜΠ) Problem Posing</vt:lpstr>
      <vt:lpstr>Κατασκευή μαθηματικού προβλήματος</vt:lpstr>
      <vt:lpstr>PowerPoint Presentation</vt:lpstr>
      <vt:lpstr>H ΚΜΠ ως επιστημονική δραστηριότητα</vt:lpstr>
      <vt:lpstr>Η ΚΜΠ στη μαθηματική εκπαίδευση Ιστορική αναδρομή</vt:lpstr>
      <vt:lpstr>Αναγκαιότητα</vt:lpstr>
      <vt:lpstr>Αναγκαιότητα</vt:lpstr>
      <vt:lpstr>Σημασία της ΚΜΠ (για τους μαθητές)</vt:lpstr>
      <vt:lpstr>Σημασία της ΚΜΠ (για τους μαθητές)</vt:lpstr>
      <vt:lpstr>Σημασία της ΚΜΠ  (για τους εκπαιδευτικούς)</vt:lpstr>
      <vt:lpstr>Problem Posing ως ... (Silver, 2003)</vt:lpstr>
      <vt:lpstr>Καταστάσεις στην ΚΜΠ</vt:lpstr>
      <vt:lpstr>Παραδείγματα από την έρευνα Εργασία για την τάξη στην ΚΜΠ (Silber, S., Cai, J. (2021))</vt:lpstr>
      <vt:lpstr>PowerPoint Presentation</vt:lpstr>
      <vt:lpstr>Διατυπώστε προβλήματα με βάση το παρακάτω σχήμα και αποδείξτε τα. Leikin &amp; Elgrably (2021)</vt:lpstr>
      <vt:lpstr>Κατάσταση-πλαίσιο Task environment</vt:lpstr>
      <vt:lpstr>Συλλογές νομισμάτων </vt:lpstr>
      <vt:lpstr> Η κατάσταση πλαίσιο και το αρχικό πρόβλημα διατηρείται</vt:lpstr>
      <vt:lpstr> Η κατάσταση πλαίσιο διατηρείται αλλά το αρχικό πρόβλημα αλλάζει </vt:lpstr>
      <vt:lpstr>Νέα κατάσταση –πλαίσιο </vt:lpstr>
      <vt:lpstr>Μαθηματικό μπιλιάρδο </vt:lpstr>
      <vt:lpstr>Αρχικό πρόβλημα </vt:lpstr>
      <vt:lpstr>Η κατάσταση- πλαίσιο και το αρχικό πρόβλημα διατηρείται </vt:lpstr>
      <vt:lpstr>Η κατάσταση- πλαίσιο διατηρείται αλλά το αρχικό πρόβλημα αλλάζει </vt:lpstr>
      <vt:lpstr>H κατάσταση πλαίσιο αλλάζει </vt:lpstr>
      <vt:lpstr>What if not  (Brown &amp; Walter (1983) </vt:lpstr>
      <vt:lpstr>What if not…</vt:lpstr>
      <vt:lpstr>Κατάλογος υποθέσεων του προβλήματος</vt:lpstr>
      <vt:lpstr>PowerPoint Presentation</vt:lpstr>
      <vt:lpstr>PowerPoint Presentation</vt:lpstr>
      <vt:lpstr>Εβδομαδιαία Εργασία στην ΚΜΠ</vt:lpstr>
      <vt:lpstr>Πρόταση για την τελική εργασία</vt:lpstr>
      <vt:lpstr>PowerPoint Presentation</vt:lpstr>
    </vt:vector>
  </TitlesOfParts>
  <Company>Him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Δημιουργία προβλήματος Problem Posing</dc:title>
  <dc:creator>Me Moreme</dc:creator>
  <cp:lastModifiedBy>Me Moreme</cp:lastModifiedBy>
  <cp:revision>38</cp:revision>
  <dcterms:created xsi:type="dcterms:W3CDTF">2023-03-19T10:34:00Z</dcterms:created>
  <dcterms:modified xsi:type="dcterms:W3CDTF">2024-04-13T17:13:52Z</dcterms:modified>
</cp:coreProperties>
</file>