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256" r:id="rId2"/>
    <p:sldId id="289" r:id="rId3"/>
    <p:sldId id="295" r:id="rId4"/>
    <p:sldId id="298" r:id="rId5"/>
    <p:sldId id="296" r:id="rId6"/>
    <p:sldId id="280" r:id="rId7"/>
    <p:sldId id="297" r:id="rId8"/>
    <p:sldId id="299" r:id="rId9"/>
    <p:sldId id="300" r:id="rId10"/>
    <p:sldId id="291" r:id="rId11"/>
    <p:sldId id="281" r:id="rId12"/>
    <p:sldId id="275" r:id="rId13"/>
    <p:sldId id="283" r:id="rId14"/>
    <p:sldId id="301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2" autoAdjust="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A4C47-461D-4B41-937D-5A774E6917C1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CF088-44F1-4E5B-9139-2F3FD55DE0B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864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CF088-44F1-4E5B-9139-2F3FD55DE0B3}" type="slidenum">
              <a:rPr lang="el-GR" smtClean="0"/>
              <a:pPr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7106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Posing</a:t>
            </a:r>
            <a:r>
              <a:rPr lang="en-US" baseline="0" dirty="0"/>
              <a:t> problems through   investigations dynamic geometry environment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CF088-44F1-4E5B-9139-2F3FD55DE0B3}" type="slidenum">
              <a:rPr lang="el-GR" smtClean="0"/>
              <a:pPr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0500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  ευχέρεια   ευελιξία  πρωτοτυπία     δημιουργικότητα  = ευελιξία </a:t>
            </a:r>
            <a:r>
              <a:rPr lang="el-GR" dirty="0" err="1"/>
              <a:t>επι</a:t>
            </a:r>
            <a:r>
              <a:rPr lang="el-GR" dirty="0"/>
              <a:t> πρωτοτυπία  Ορθότητα</a:t>
            </a:r>
            <a:r>
              <a:rPr lang="el-GR" baseline="0" dirty="0"/>
              <a:t> πολυπλοκότητα  βοηθητικές κατασκευές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CF088-44F1-4E5B-9139-2F3FD55DE0B3}" type="slidenum">
              <a:rPr lang="el-GR" smtClean="0"/>
              <a:pPr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943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53BEDF-E6C5-4690-8B88-78FE8BEBA274}" type="datetimeFigureOut">
              <a:rPr lang="el-GR" smtClean="0"/>
              <a:pPr/>
              <a:t>9/3/2025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148CC9-C7AB-4FF1-9FA4-911A5CB5A296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 </a:t>
            </a:r>
            <a:br>
              <a:rPr lang="el-GR" dirty="0"/>
            </a:b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body" idx="1"/>
          </p:nvPr>
        </p:nvSpPr>
        <p:spPr>
          <a:xfrm>
            <a:off x="530352" y="836712"/>
            <a:ext cx="7772400" cy="3528392"/>
          </a:xfrm>
        </p:spPr>
        <p:txBody>
          <a:bodyPr>
            <a:normAutofit fontScale="40000" lnSpcReduction="20000"/>
          </a:bodyPr>
          <a:lstStyle/>
          <a:p>
            <a:endParaRPr lang="el-GR" sz="12300" dirty="0"/>
          </a:p>
          <a:p>
            <a:r>
              <a:rPr lang="el-GR" sz="12300" dirty="0"/>
              <a:t>      </a:t>
            </a:r>
            <a:endParaRPr lang="en-US" sz="12300" dirty="0"/>
          </a:p>
          <a:p>
            <a:r>
              <a:rPr lang="el-GR" sz="5700" dirty="0"/>
              <a:t>ΔΙΔΑΣΚΟΥΣΑ  Χ.ΤΡΙΑΝΤΑΦΥΛΛΟΥ</a:t>
            </a:r>
          </a:p>
          <a:p>
            <a:endParaRPr lang="el-GR" sz="5700" dirty="0"/>
          </a:p>
          <a:p>
            <a:r>
              <a:rPr lang="el-GR" sz="5700" dirty="0"/>
              <a:t>ΜΕΤΑΠΤΥΧΙΑΚΟΙ ΦΟΙΤΗΤΕΣ  </a:t>
            </a:r>
          </a:p>
          <a:p>
            <a:r>
              <a:rPr lang="el-GR" sz="5700" dirty="0"/>
              <a:t>ΜΟΥΖΑΚΗΣ ΒΑΣΙΛΗΣ   </a:t>
            </a:r>
          </a:p>
          <a:p>
            <a:r>
              <a:rPr lang="el-GR" sz="5700" dirty="0"/>
              <a:t>ΠΑΝΟΥΣΟΠΟΥΛΟΥ ΑΓΓΕΛΙΚΗ 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περιεχομένου 3"/>
          <p:cNvSpPr txBox="1">
            <a:spLocks/>
          </p:cNvSpPr>
          <p:nvPr/>
        </p:nvSpPr>
        <p:spPr>
          <a:xfrm>
            <a:off x="852156" y="5157192"/>
            <a:ext cx="7128792" cy="1440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 </a:t>
            </a:r>
            <a:r>
              <a:rPr lang="el-GR" sz="2000" dirty="0" err="1"/>
              <a:t>Elgrably</a:t>
            </a:r>
            <a:r>
              <a:rPr lang="el-GR" sz="2000" dirty="0"/>
              <a:t>, Η., &amp; </a:t>
            </a:r>
            <a:r>
              <a:rPr lang="el-GR" sz="2000" dirty="0" err="1"/>
              <a:t>Leikin</a:t>
            </a:r>
            <a:r>
              <a:rPr lang="el-GR" sz="2000" dirty="0"/>
              <a:t>, R. (2021). Η δημιουργικότητα  ως συνάρτηση της εμπειρίας επίλυσης προβλημάτων: θέτει νέα προβλήματα μέσω ερευνών. </a:t>
            </a:r>
            <a:r>
              <a:rPr lang="el-GR" sz="2000" i="1" dirty="0"/>
              <a:t>ZDM – Εκπαίδευση Μαθηματικών</a:t>
            </a:r>
            <a:r>
              <a:rPr lang="el-GR" sz="2000" dirty="0"/>
              <a:t> , 1-14.</a:t>
            </a:r>
          </a:p>
          <a:p>
            <a:endParaRPr lang="el-GR" sz="2000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19100" y="1412776"/>
            <a:ext cx="8305800" cy="924712"/>
          </a:xfrm>
        </p:spPr>
        <p:txBody>
          <a:bodyPr>
            <a:normAutofit fontScale="90000"/>
          </a:bodyPr>
          <a:lstStyle/>
          <a:p>
            <a:r>
              <a:rPr lang="el-GR" sz="1800" dirty="0"/>
              <a:t>Ο </a:t>
            </a:r>
            <a:r>
              <a:rPr lang="en-US" sz="1800" dirty="0"/>
              <a:t>Dave</a:t>
            </a:r>
            <a:r>
              <a:rPr lang="el-GR" sz="1800" dirty="0"/>
              <a:t> μετά την διατύπωση της 4</a:t>
            </a:r>
            <a:r>
              <a:rPr lang="el-GR" sz="1800" baseline="30000" dirty="0"/>
              <a:t>ης</a:t>
            </a:r>
            <a:r>
              <a:rPr lang="el-GR" sz="1800" dirty="0"/>
              <a:t> ιδιότητας και την εξοικείωση του με το </a:t>
            </a:r>
            <a:r>
              <a:rPr lang="en-CA" sz="1800" dirty="0"/>
              <a:t>DGE </a:t>
            </a:r>
            <a:r>
              <a:rPr lang="el-GR" sz="1800" dirty="0"/>
              <a:t>ρωτά γελώντας </a:t>
            </a:r>
            <a:r>
              <a:rPr lang="en-US" sz="1800" dirty="0"/>
              <a:t>:</a:t>
            </a:r>
            <a:r>
              <a:rPr lang="el-GR" sz="1800" dirty="0"/>
              <a:t> </a:t>
            </a:r>
            <a:br>
              <a:rPr lang="el-GR" sz="1800" dirty="0"/>
            </a:br>
            <a:r>
              <a:rPr lang="el-GR" sz="1800" dirty="0"/>
              <a:t> «Μπορώ να κάνω ότι νομίζω, έτσι δεν είναι;»</a:t>
            </a:r>
            <a:br>
              <a:rPr lang="el-GR" sz="1800" dirty="0"/>
            </a:br>
            <a:r>
              <a:rPr lang="en-US" sz="1800" dirty="0"/>
              <a:t> </a:t>
            </a:r>
            <a:r>
              <a:rPr lang="el-GR" sz="1800" dirty="0"/>
              <a:t>Συνεχίζοντας τις ανακαλύψεις του έφτασε σε σχήματα ιδιαίτερης πολυπλοκότητας </a:t>
            </a:r>
            <a:r>
              <a:rPr lang="en-CA" sz="1800" dirty="0"/>
              <a:t> 12 </a:t>
            </a:r>
            <a:r>
              <a:rPr lang="el-GR" sz="1800" dirty="0"/>
              <a:t>ιδιοτήτων.  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96952"/>
            <a:ext cx="6768752" cy="3752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Τίτλος 1"/>
          <p:cNvSpPr txBox="1">
            <a:spLocks/>
          </p:cNvSpPr>
          <p:nvPr/>
        </p:nvSpPr>
        <p:spPr>
          <a:xfrm>
            <a:off x="4211960" y="181812"/>
            <a:ext cx="3456384" cy="1143000"/>
          </a:xfrm>
          <a:prstGeom prst="rect">
            <a:avLst/>
          </a:prstGeom>
        </p:spPr>
        <p:txBody>
          <a:bodyPr vert="horz" lIns="0" tIns="45720" rIns="0" bIns="0" anchor="b"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l-GR" sz="3200" b="1" dirty="0"/>
              <a:t>ΕΝΔΕΙΚΤΙΚΕΣ</a:t>
            </a:r>
            <a:r>
              <a:rPr lang="en-US" sz="3200" b="1" dirty="0"/>
              <a:t> </a:t>
            </a:r>
            <a:r>
              <a:rPr lang="el-GR" sz="3200" b="1" dirty="0"/>
              <a:t>ΕΡΓΑΣΙΕΣ ΤΟΥ </a:t>
            </a:r>
            <a:r>
              <a:rPr lang="en-US" sz="3200" b="1" dirty="0"/>
              <a:t>DAVE (MO) (3)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4108691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064896" cy="504056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ΠΙΝΑΚΑΣ</a:t>
            </a:r>
            <a:r>
              <a:rPr lang="el-GR" sz="3200" dirty="0"/>
              <a:t> </a:t>
            </a:r>
            <a:r>
              <a:rPr lang="el-GR" sz="3200" b="1" dirty="0"/>
              <a:t>ΑΞΙΟΛΟΓΗΣΗΣ ΤΟΥ </a:t>
            </a:r>
            <a:r>
              <a:rPr lang="en-US" sz="3200" b="1" dirty="0"/>
              <a:t>DAVE </a:t>
            </a:r>
            <a:r>
              <a:rPr lang="el-GR" sz="3200" b="1" dirty="0"/>
              <a:t>       (</a:t>
            </a:r>
            <a:r>
              <a:rPr lang="el-GR" sz="3200" b="1" dirty="0">
                <a:solidFill>
                  <a:srgbClr val="002060"/>
                </a:solidFill>
              </a:rPr>
              <a:t>Ευχέρεια</a:t>
            </a:r>
            <a:r>
              <a:rPr lang="el-GR" sz="3200" b="1" dirty="0">
                <a:solidFill>
                  <a:srgbClr val="FF0000"/>
                </a:solidFill>
              </a:rPr>
              <a:t> 12</a:t>
            </a:r>
            <a:r>
              <a:rPr lang="el-GR" sz="3200" b="1" dirty="0"/>
              <a:t>)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59120"/>
            <a:ext cx="8352928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456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l-GR" sz="2800" b="1" dirty="0"/>
              <a:t>ΑΠΟΤΕΛΕΣΜΑΤΑ</a:t>
            </a:r>
            <a:r>
              <a:rPr lang="el-GR" sz="2800" dirty="0"/>
              <a:t> </a:t>
            </a:r>
            <a:r>
              <a:rPr lang="el-GR" sz="2800" b="1" dirty="0"/>
              <a:t>ΤΗΣ</a:t>
            </a:r>
            <a:r>
              <a:rPr lang="el-GR" sz="2800" dirty="0"/>
              <a:t> </a:t>
            </a:r>
            <a:r>
              <a:rPr lang="el-GR" sz="2800" b="1" dirty="0"/>
              <a:t>ΕΡΕΥΝΑΣ</a:t>
            </a:r>
            <a:endParaRPr lang="el-GR" b="1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ομάδα των </a:t>
            </a:r>
            <a:r>
              <a:rPr lang="el-GR" b="1" dirty="0"/>
              <a:t>MO</a:t>
            </a:r>
            <a:r>
              <a:rPr lang="el-GR" dirty="0"/>
              <a:t> φάνηκαν να έχουν σημαντικά </a:t>
            </a:r>
            <a:r>
              <a:rPr lang="el-GR" b="1" dirty="0"/>
              <a:t>καλύτερα</a:t>
            </a:r>
            <a:r>
              <a:rPr lang="el-GR" dirty="0"/>
              <a:t> </a:t>
            </a:r>
            <a:r>
              <a:rPr lang="el-GR" b="1" dirty="0"/>
              <a:t>αποτελέσματα</a:t>
            </a:r>
            <a:r>
              <a:rPr lang="el-GR" dirty="0"/>
              <a:t> από τους συμμετέχοντες </a:t>
            </a:r>
            <a:r>
              <a:rPr lang="el-GR" b="1" dirty="0"/>
              <a:t>MM </a:t>
            </a:r>
            <a:r>
              <a:rPr lang="el-GR" dirty="0"/>
              <a:t>σε όλους τους τομείς.</a:t>
            </a:r>
          </a:p>
          <a:p>
            <a:r>
              <a:rPr lang="el-GR" dirty="0"/>
              <a:t>Οι </a:t>
            </a:r>
            <a:r>
              <a:rPr lang="el-GR" b="1" dirty="0"/>
              <a:t>χαμηλότερες</a:t>
            </a:r>
            <a:r>
              <a:rPr lang="el-GR" dirty="0"/>
              <a:t> βαθμολογίες σε όλα τα εξεταζόμενα κριτήρια στους </a:t>
            </a:r>
            <a:r>
              <a:rPr lang="el-GR" b="1" dirty="0"/>
              <a:t>MO</a:t>
            </a:r>
            <a:r>
              <a:rPr lang="el-GR" dirty="0"/>
              <a:t> ήταν </a:t>
            </a:r>
            <a:r>
              <a:rPr lang="el-GR" b="1" dirty="0"/>
              <a:t>υψηλότερες</a:t>
            </a:r>
            <a:r>
              <a:rPr lang="el-GR" dirty="0"/>
              <a:t> από τις </a:t>
            </a:r>
            <a:r>
              <a:rPr lang="el-GR" b="1" dirty="0"/>
              <a:t>υψηλότερες</a:t>
            </a:r>
            <a:r>
              <a:rPr lang="el-GR" dirty="0"/>
              <a:t> βαθμολογίες των </a:t>
            </a:r>
            <a:r>
              <a:rPr lang="el-GR" b="1" dirty="0"/>
              <a:t>MM</a:t>
            </a:r>
            <a:r>
              <a:rPr lang="el-GR" dirty="0"/>
              <a:t> στις εργασίες PPI.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Όπως φαίνεται χαρακτηριστικά στον παρακάτω πίνακα</a:t>
            </a:r>
          </a:p>
        </p:txBody>
      </p:sp>
    </p:spTree>
    <p:extLst>
      <p:ext uri="{BB962C8B-B14F-4D97-AF65-F5344CB8AC3E}">
        <p14:creationId xmlns:p14="http://schemas.microsoft.com/office/powerpoint/2010/main" val="2602206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2656"/>
            <a:ext cx="7632848" cy="6141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- Ορθογώνιο"/>
          <p:cNvSpPr/>
          <p:nvPr/>
        </p:nvSpPr>
        <p:spPr>
          <a:xfrm>
            <a:off x="1643042" y="832094"/>
            <a:ext cx="438215" cy="2025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3 - Ορθογώνιο"/>
          <p:cNvSpPr/>
          <p:nvPr/>
        </p:nvSpPr>
        <p:spPr>
          <a:xfrm>
            <a:off x="1643042" y="3929066"/>
            <a:ext cx="500066" cy="15001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5002616" y="714356"/>
            <a:ext cx="114300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18168" y="714356"/>
            <a:ext cx="114300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2322697" y="832094"/>
            <a:ext cx="1143008" cy="4286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2039180" y="3285210"/>
            <a:ext cx="857256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Ορθογώνιο"/>
          <p:cNvSpPr/>
          <p:nvPr/>
        </p:nvSpPr>
        <p:spPr>
          <a:xfrm>
            <a:off x="3753692" y="3285210"/>
            <a:ext cx="100013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5353064" y="3296569"/>
            <a:ext cx="100013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Ορθογώνιο"/>
          <p:cNvSpPr/>
          <p:nvPr/>
        </p:nvSpPr>
        <p:spPr>
          <a:xfrm>
            <a:off x="7095341" y="3152779"/>
            <a:ext cx="100013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Αριστερό βέλος"/>
          <p:cNvSpPr/>
          <p:nvPr/>
        </p:nvSpPr>
        <p:spPr>
          <a:xfrm>
            <a:off x="7809721" y="1350143"/>
            <a:ext cx="571504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Αριστερό βέλος"/>
          <p:cNvSpPr/>
          <p:nvPr/>
        </p:nvSpPr>
        <p:spPr>
          <a:xfrm>
            <a:off x="7809721" y="1928802"/>
            <a:ext cx="571504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5451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00EF37-15F9-A3F4-61DD-9B8286DBF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3</a:t>
            </a:r>
            <a:r>
              <a:rPr lang="el-GR" baseline="30000" dirty="0"/>
              <a:t>η</a:t>
            </a:r>
            <a:r>
              <a:rPr lang="el-GR" dirty="0"/>
              <a:t> Εβδομαδιαία εργασία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D21611-4F8F-87B2-3DD4-56456E323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Μελετήστε την παρουσίαση του άρθρου.</a:t>
            </a:r>
          </a:p>
          <a:p>
            <a:r>
              <a:rPr lang="el-GR" b="1" dirty="0"/>
              <a:t>Απαντήστε στην ερώτηση:</a:t>
            </a:r>
          </a:p>
          <a:p>
            <a:endParaRPr lang="el-GR" b="1" dirty="0"/>
          </a:p>
          <a:p>
            <a:pPr lvl="1"/>
            <a:r>
              <a:rPr lang="el-GR" b="1" dirty="0"/>
              <a:t>Σε ποια συμπεράσματα αναμένετε να κατέληξαν οι συγγραφείς σε αυτή την ερευνητική εργασία;</a:t>
            </a:r>
          </a:p>
          <a:p>
            <a:pPr lvl="1"/>
            <a:r>
              <a:rPr lang="el-GR" b="1" dirty="0"/>
              <a:t>Τι θα προτείνατε με στόχο την ανάπτυξη της δημιουργικής σκέψης των μαθητών/τριών </a:t>
            </a:r>
            <a:r>
              <a:rPr lang="el-GR" b="1"/>
              <a:t>της τάξης σας;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93613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l-GR" dirty="0"/>
              <a:t>Ερευνητικό θέμα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1512168"/>
          </a:xfrm>
        </p:spPr>
        <p:txBody>
          <a:bodyPr>
            <a:normAutofit fontScale="92500"/>
          </a:bodyPr>
          <a:lstStyle/>
          <a:p>
            <a:r>
              <a:rPr lang="el-GR" sz="2800" dirty="0"/>
              <a:t>Η μελέτη  αφορά  τη</a:t>
            </a:r>
            <a:r>
              <a:rPr lang="el-GR" sz="2800" dirty="0">
                <a:solidFill>
                  <a:srgbClr val="7030A0"/>
                </a:solidFill>
              </a:rPr>
              <a:t> </a:t>
            </a:r>
            <a:r>
              <a:rPr lang="el-GR" sz="2800" b="1" dirty="0">
                <a:solidFill>
                  <a:srgbClr val="7030A0"/>
                </a:solidFill>
              </a:rPr>
              <a:t>δημιουργική σκέψη, </a:t>
            </a:r>
            <a:r>
              <a:rPr lang="el-GR" sz="2800" dirty="0"/>
              <a:t>τις </a:t>
            </a:r>
            <a:r>
              <a:rPr lang="el-GR" sz="2800" b="1" dirty="0">
                <a:solidFill>
                  <a:srgbClr val="00B050"/>
                </a:solidFill>
              </a:rPr>
              <a:t>αποδεικτικές δεξιότητες  </a:t>
            </a:r>
            <a:r>
              <a:rPr lang="el-GR" sz="2800" dirty="0"/>
              <a:t>και τη σχέση τους με την εμπειρία στην </a:t>
            </a:r>
            <a:r>
              <a:rPr lang="el-GR" sz="2800" b="1" dirty="0">
                <a:solidFill>
                  <a:srgbClr val="002060"/>
                </a:solidFill>
              </a:rPr>
              <a:t>επίλυση</a:t>
            </a:r>
            <a:r>
              <a:rPr lang="el-GR" sz="2800" dirty="0"/>
              <a:t> και </a:t>
            </a:r>
            <a:r>
              <a:rPr lang="el-GR" sz="2800" b="1" dirty="0">
                <a:solidFill>
                  <a:srgbClr val="002060"/>
                </a:solidFill>
              </a:rPr>
              <a:t>κατασκευή προβλήματος</a:t>
            </a:r>
          </a:p>
        </p:txBody>
      </p:sp>
      <p:sp>
        <p:nvSpPr>
          <p:cNvPr id="4" name="Τίτλος 1"/>
          <p:cNvSpPr txBox="1">
            <a:spLocks/>
          </p:cNvSpPr>
          <p:nvPr/>
        </p:nvSpPr>
        <p:spPr>
          <a:xfrm>
            <a:off x="467544" y="3152597"/>
            <a:ext cx="8229600" cy="782960"/>
          </a:xfrm>
          <a:prstGeom prst="rect">
            <a:avLst/>
          </a:prstGeom>
        </p:spPr>
        <p:txBody>
          <a:bodyPr vert="horz" lIns="0" rIns="0" bIns="0" anchor="b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/>
              <a:t>Ερευνητικό ερώτημα</a:t>
            </a: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0" y="4005064"/>
            <a:ext cx="8820472" cy="19442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l-GR" sz="2800" dirty="0"/>
              <a:t>Πώς αξιολογείται  η </a:t>
            </a:r>
            <a:r>
              <a:rPr lang="el-GR" sz="2600" b="1" dirty="0">
                <a:solidFill>
                  <a:srgbClr val="7030A0"/>
                </a:solidFill>
              </a:rPr>
              <a:t>δημιουργική σκέψη </a:t>
            </a:r>
            <a:r>
              <a:rPr lang="el-GR" sz="2800" dirty="0"/>
              <a:t>και οι </a:t>
            </a:r>
            <a:r>
              <a:rPr lang="el-GR" sz="2800" dirty="0">
                <a:solidFill>
                  <a:srgbClr val="00B050"/>
                </a:solidFill>
              </a:rPr>
              <a:t>αποδεικτικές δεξιότητες </a:t>
            </a:r>
            <a:r>
              <a:rPr lang="el-GR" sz="2800" dirty="0"/>
              <a:t>σε άτομα με </a:t>
            </a:r>
            <a:r>
              <a:rPr lang="el-GR" sz="2800" b="1" dirty="0">
                <a:solidFill>
                  <a:srgbClr val="002060"/>
                </a:solidFill>
              </a:rPr>
              <a:t>διαφορετικά</a:t>
            </a:r>
            <a:r>
              <a:rPr lang="el-GR" sz="2800" dirty="0"/>
              <a:t> είδη </a:t>
            </a:r>
            <a:r>
              <a:rPr lang="el-GR" sz="2800" b="1" dirty="0">
                <a:solidFill>
                  <a:srgbClr val="002060"/>
                </a:solidFill>
              </a:rPr>
              <a:t>υψηλής εξειδίκευσης </a:t>
            </a:r>
            <a:r>
              <a:rPr lang="el-GR" sz="2800" dirty="0"/>
              <a:t>στα μαθηματικά; </a:t>
            </a:r>
            <a:endParaRPr lang="el-G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879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solidFill>
                  <a:schemeClr val="tx2">
                    <a:lumMod val="75000"/>
                  </a:schemeClr>
                </a:solidFill>
              </a:rPr>
              <a:t>Η  ΑΝΑΓΚΗ ΜΕΛΕΤΗΣ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800" dirty="0">
                <a:solidFill>
                  <a:schemeClr val="tx2">
                    <a:lumMod val="75000"/>
                  </a:schemeClr>
                </a:solidFill>
                <a:sym typeface="Symbol"/>
              </a:rPr>
              <a:t> Η πεποίθηση των ερευνητών είναι ότι η</a:t>
            </a:r>
            <a:r>
              <a:rPr lang="el-GR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2800" b="1" dirty="0">
                <a:solidFill>
                  <a:srgbClr val="7030A0"/>
                </a:solidFill>
              </a:rPr>
              <a:t>δημιουργική σκέψη </a:t>
            </a:r>
            <a:r>
              <a:rPr lang="el-GR" sz="2800" dirty="0">
                <a:solidFill>
                  <a:schemeClr val="tx2">
                    <a:lumMod val="75000"/>
                  </a:schemeClr>
                </a:solidFill>
              </a:rPr>
              <a:t>συνδέεται με την </a:t>
            </a:r>
            <a:r>
              <a:rPr lang="el-GR" sz="2800" b="1" dirty="0">
                <a:solidFill>
                  <a:schemeClr val="tx2">
                    <a:lumMod val="75000"/>
                  </a:schemeClr>
                </a:solidFill>
              </a:rPr>
              <a:t>Κατασκευή Μαθηματικού προβλήματος </a:t>
            </a:r>
          </a:p>
          <a:p>
            <a:pPr marL="850392" lvl="1" indent="-457200">
              <a:buFont typeface="+mj-lt"/>
              <a:buAutoNum type="arabicPeriod"/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για την ενίσχυση της ικανότητας των ανθρώπων να αντιμετωπίζουν νέες και δύσκολες καταστάσεις</a:t>
            </a:r>
          </a:p>
          <a:p>
            <a:pPr marL="850392" lvl="1" indent="-457200">
              <a:buFont typeface="+mj-lt"/>
              <a:buAutoNum type="arabicPeriod"/>
            </a:pP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για την ευημερία κάθε ατόμου ως ένας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βασικός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μηχανισμός</a:t>
            </a:r>
            <a:r>
              <a:rPr lang="el-GR" dirty="0">
                <a:solidFill>
                  <a:schemeClr val="tx2">
                    <a:lumMod val="75000"/>
                  </a:schemeClr>
                </a:solidFill>
              </a:rPr>
              <a:t> κοινωνικής, τεχνολογικής και επιστημονικής </a:t>
            </a:r>
            <a:r>
              <a:rPr lang="el-GR" b="1" dirty="0">
                <a:solidFill>
                  <a:schemeClr val="tx2">
                    <a:lumMod val="75000"/>
                  </a:schemeClr>
                </a:solidFill>
              </a:rPr>
              <a:t>εξέλιξης</a:t>
            </a:r>
          </a:p>
          <a:p>
            <a:pPr marL="850392" lvl="1" indent="-457200">
              <a:buFont typeface="+mj-lt"/>
              <a:buAutoNum type="arabicPeriod"/>
            </a:pPr>
            <a:endParaRPr lang="el-GR" sz="2800" b="1" dirty="0">
              <a:solidFill>
                <a:schemeClr val="tx2">
                  <a:lumMod val="75000"/>
                </a:schemeClr>
              </a:solidFill>
              <a:sym typeface="Symbol"/>
            </a:endParaRPr>
          </a:p>
          <a:p>
            <a:r>
              <a:rPr lang="el-GR" sz="2800" dirty="0"/>
              <a:t>Συμμετείχαν </a:t>
            </a:r>
            <a:r>
              <a:rPr lang="el-GR" sz="2800" b="1" dirty="0">
                <a:solidFill>
                  <a:srgbClr val="FF0000"/>
                </a:solidFill>
              </a:rPr>
              <a:t>2</a:t>
            </a:r>
            <a:r>
              <a:rPr lang="el-GR" sz="2800" dirty="0"/>
              <a:t> ομάδες με υψηλό Μαθηματικό υπόβαθρο αλλά με διαφορετικό είδος εκπαίδευσης </a:t>
            </a:r>
          </a:p>
          <a:p>
            <a:r>
              <a:rPr lang="el-GR" sz="2800" b="1" dirty="0">
                <a:solidFill>
                  <a:srgbClr val="002060"/>
                </a:solidFill>
              </a:rPr>
              <a:t>ΜΟ (ομάδα Μαθηματικής Ολυμπιάδας) &amp; ΜΜ (τελειόφοιτοι μαθηματικού τμήματος) του Ισραήλ</a:t>
            </a:r>
            <a:endParaRPr lang="el-GR" sz="2800" dirty="0">
              <a:solidFill>
                <a:schemeClr val="tx2">
                  <a:lumMod val="75000"/>
                </a:schemeClr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442221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</p:nvPr>
        </p:nvGraphicFramePr>
        <p:xfrm>
          <a:off x="500034" y="928670"/>
          <a:ext cx="8229600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9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2891">
                <a:tc>
                  <a:txBody>
                    <a:bodyPr/>
                    <a:lstStyle/>
                    <a:p>
                      <a:r>
                        <a:rPr lang="el-GR" dirty="0"/>
                        <a:t>ΣΥΜΜΕΤΕΧΟΝΤΕΣ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1" dirty="0"/>
                        <a:t>MO</a:t>
                      </a:r>
                      <a:r>
                        <a:rPr lang="en-US" sz="1800" b="1" dirty="0"/>
                        <a:t> </a:t>
                      </a:r>
                      <a:endParaRPr lang="el-GR" sz="1800" b="1" dirty="0"/>
                    </a:p>
                    <a:p>
                      <a:r>
                        <a:rPr lang="en-US" sz="1800" b="1" dirty="0"/>
                        <a:t>(</a:t>
                      </a:r>
                      <a:r>
                        <a:rPr lang="el-GR" sz="1800" b="1" dirty="0"/>
                        <a:t>Μ</a:t>
                      </a:r>
                      <a:r>
                        <a:rPr lang="en-US" sz="1800" b="1" dirty="0" err="1"/>
                        <a:t>athematical</a:t>
                      </a:r>
                      <a:r>
                        <a:rPr lang="en-US" sz="1800" b="1" dirty="0"/>
                        <a:t> </a:t>
                      </a:r>
                      <a:r>
                        <a:rPr lang="el-GR" sz="1800" b="1" dirty="0"/>
                        <a:t>Ο</a:t>
                      </a:r>
                      <a:r>
                        <a:rPr lang="en-US" sz="1800" b="1" dirty="0" err="1"/>
                        <a:t>lympiad</a:t>
                      </a:r>
                      <a:r>
                        <a:rPr lang="el-GR" sz="1800" b="1" dirty="0"/>
                        <a:t>)</a:t>
                      </a:r>
                    </a:p>
                    <a:p>
                      <a:r>
                        <a:rPr lang="el-GR" sz="1600" dirty="0"/>
                        <a:t>(εθνική ομάδα του Ισραήλ)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MM </a:t>
                      </a:r>
                    </a:p>
                    <a:p>
                      <a:r>
                        <a:rPr lang="el-GR" sz="1800" dirty="0"/>
                        <a:t>(</a:t>
                      </a:r>
                      <a:r>
                        <a:rPr lang="el-GR" sz="1800" b="1" dirty="0"/>
                        <a:t>Μ</a:t>
                      </a:r>
                      <a:r>
                        <a:rPr lang="en-US" sz="1800" b="1" dirty="0" err="1"/>
                        <a:t>athematics</a:t>
                      </a:r>
                      <a:r>
                        <a:rPr lang="en-US" sz="1800" b="1" dirty="0"/>
                        <a:t> </a:t>
                      </a:r>
                      <a:r>
                        <a:rPr lang="el-GR" sz="1800" b="1" dirty="0"/>
                        <a:t>Μ</a:t>
                      </a:r>
                      <a:r>
                        <a:rPr lang="en-US" sz="1800" b="1" dirty="0" err="1"/>
                        <a:t>ajors</a:t>
                      </a:r>
                      <a:r>
                        <a:rPr lang="en-US" sz="1800" b="1" dirty="0"/>
                        <a:t> </a:t>
                      </a:r>
                      <a:r>
                        <a:rPr lang="el-GR" sz="1800" b="1" dirty="0"/>
                        <a:t>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7681">
                <a:tc>
                  <a:txBody>
                    <a:bodyPr/>
                    <a:lstStyle/>
                    <a:p>
                      <a:r>
                        <a:rPr lang="el-GR" dirty="0"/>
                        <a:t>ΕΚΠΑΙΔΕΥΣΗ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dirty="0"/>
                        <a:t>στην ανάπτυξη του υψηλότερου επιπέδου δεξιοτήτων και στρατηγικών επίλυσης προβλημάτων.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άριστες σπουδές μαθηματικών </a:t>
                      </a: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992">
                <a:tc>
                  <a:txBody>
                    <a:bodyPr/>
                    <a:lstStyle/>
                    <a:p>
                      <a:r>
                        <a:rPr lang="el-GR" dirty="0"/>
                        <a:t>ΕΠΙΛΟΓΗ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l-GR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εθελοντική συμμετοχή</a:t>
                      </a:r>
                      <a:r>
                        <a:rPr kumimoji="0" lang="el-GR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κατόπιν αιτήματος</a:t>
                      </a:r>
                      <a:r>
                        <a:rPr kumimoji="0" lang="el-GR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των ερευνητών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dirty="0"/>
                        <a:t>Βαθμό πάνω</a:t>
                      </a:r>
                      <a:r>
                        <a:rPr lang="el-GR" sz="1800" baseline="0" dirty="0"/>
                        <a:t> από 90 σε εξετάσεις στην ΑΝΑΛΥΣΗ Ι, ΙΙ</a:t>
                      </a:r>
                      <a:r>
                        <a:rPr lang="el-GR" sz="1800" dirty="0"/>
                        <a:t>, στην  ΓΡΑΜΜΙΚΗ ΑΛΓΕΒΡΑ &amp; στην ΑΝΑΛΥΤΙΚΗ ΓΕΩΜΕΤΡΙΑ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8740">
                <a:tc>
                  <a:txBody>
                    <a:bodyPr/>
                    <a:lstStyle/>
                    <a:p>
                      <a:r>
                        <a:rPr lang="el-GR" dirty="0"/>
                        <a:t>ΠΡΟΕΤΟΙΜΑΣΙΑ</a:t>
                      </a:r>
                    </a:p>
                    <a:p>
                      <a:r>
                        <a:rPr lang="el-GR" dirty="0"/>
                        <a:t>ΓΙΑ</a:t>
                      </a:r>
                      <a:r>
                        <a:rPr lang="el-GR" baseline="0" dirty="0"/>
                        <a:t> ΤΗΝ ΣΥΜΜΕΤΟΧΗ ΣΤΗΝ ΕΡΕΥΝΑ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800" b="1" dirty="0"/>
                        <a:t>δεν</a:t>
                      </a:r>
                      <a:r>
                        <a:rPr lang="el-GR" sz="1800" dirty="0"/>
                        <a:t> είχαν κατάρτιση στην επίλυση εργασιών PPI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l-GR" sz="1800" b="1" dirty="0"/>
                        <a:t>πολύ σύντομη </a:t>
                      </a:r>
                      <a:r>
                        <a:rPr lang="el-GR" sz="1800" dirty="0"/>
                        <a:t>εισαγωγή στις εργασίες PPI και τους τρόπους συνεργασίας με τη DGE(περιβάλλοντα δυναμικής γεωμετρίας)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kumimoji="0" lang="el-GR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μάθημα </a:t>
                      </a:r>
                      <a:r>
                        <a:rPr kumimoji="0" lang="el-GR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r>
                        <a:rPr kumimoji="0" lang="el-GR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ωρών επίλυσης προβλημάτων (απόδειξη) στη γεωμετρία μέσω της συστηματικής απασχόλησης του PPI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065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l-GR" sz="5400" b="1" dirty="0" err="1">
                <a:sym typeface="Symbol"/>
              </a:rPr>
              <a:t>Ερευνα</a:t>
            </a:r>
            <a:r>
              <a:rPr lang="el-GR" sz="5400" b="1" dirty="0">
                <a:sym typeface="Symbol"/>
              </a:rPr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911824"/>
          </a:xfrm>
        </p:spPr>
        <p:txBody>
          <a:bodyPr>
            <a:noAutofit/>
          </a:bodyPr>
          <a:lstStyle/>
          <a:p>
            <a:r>
              <a:rPr lang="el-GR" sz="2800" dirty="0"/>
              <a:t>Μελετήθηκαν οι  </a:t>
            </a:r>
            <a:r>
              <a:rPr lang="el-GR" sz="2800" b="1" dirty="0"/>
              <a:t>διαφορές</a:t>
            </a:r>
            <a:r>
              <a:rPr lang="el-GR" sz="2800" dirty="0"/>
              <a:t> μεταξύ συμμετεχόντων 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800" dirty="0"/>
              <a:t> στη </a:t>
            </a:r>
            <a:r>
              <a:rPr lang="el-GR" sz="2800" b="1" dirty="0">
                <a:solidFill>
                  <a:srgbClr val="7030A0"/>
                </a:solidFill>
              </a:rPr>
              <a:t>δημιουργικότητα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800" dirty="0"/>
              <a:t> στις </a:t>
            </a:r>
            <a:r>
              <a:rPr lang="el-GR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δεξιότητες </a:t>
            </a:r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PPI </a:t>
            </a:r>
            <a:r>
              <a:rPr lang="en-US" sz="2800" dirty="0">
                <a:highlight>
                  <a:srgbClr val="FFFF00"/>
                </a:highlight>
              </a:rPr>
              <a:t>(</a:t>
            </a:r>
            <a:r>
              <a:rPr lang="en-US" sz="2800" b="1" dirty="0">
                <a:solidFill>
                  <a:srgbClr val="FF0000"/>
                </a:solidFill>
              </a:rPr>
              <a:t>P</a:t>
            </a:r>
            <a:r>
              <a:rPr lang="en-US" sz="2800" dirty="0"/>
              <a:t>roblem-</a:t>
            </a:r>
            <a:r>
              <a:rPr lang="en-US" sz="2800" b="1" dirty="0">
                <a:solidFill>
                  <a:srgbClr val="FF0000"/>
                </a:solidFill>
              </a:rPr>
              <a:t>P</a:t>
            </a:r>
            <a:r>
              <a:rPr lang="en-US" sz="2800" dirty="0"/>
              <a:t>osing-through-</a:t>
            </a:r>
            <a:r>
              <a:rPr lang="en-US" sz="2800" b="1" dirty="0">
                <a:solidFill>
                  <a:srgbClr val="FF0000"/>
                </a:solidFill>
              </a:rPr>
              <a:t>I</a:t>
            </a:r>
            <a:r>
              <a:rPr lang="en-US" sz="2800" dirty="0"/>
              <a:t>nvestigations</a:t>
            </a:r>
            <a:r>
              <a:rPr lang="el-GR" sz="2800" dirty="0"/>
              <a:t> </a:t>
            </a:r>
            <a:r>
              <a:rPr lang="en-US" sz="2800" dirty="0"/>
              <a:t>= </a:t>
            </a:r>
            <a:r>
              <a:rPr lang="el-GR" sz="2800" dirty="0"/>
              <a:t>κατασκευή μαθηματικού προβλήματος μέσω διερευνήσεων)</a:t>
            </a:r>
            <a:br>
              <a:rPr lang="el-GR" sz="2800" dirty="0"/>
            </a:br>
            <a:endParaRPr lang="el-GR" sz="2800" dirty="0"/>
          </a:p>
          <a:p>
            <a:br>
              <a:rPr lang="el-GR" sz="2800" dirty="0"/>
            </a:b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51975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336" y="1412776"/>
            <a:ext cx="4633664" cy="2142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726" y="3429000"/>
            <a:ext cx="4752615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524530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ΕΡΕΥΝΗΤΙΚΟ ΠΛΑΙΣΙΟ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196752"/>
            <a:ext cx="4258816" cy="5400600"/>
          </a:xfrm>
        </p:spPr>
        <p:txBody>
          <a:bodyPr>
            <a:normAutofit fontScale="92500" lnSpcReduction="10000"/>
          </a:bodyPr>
          <a:lstStyle/>
          <a:p>
            <a:r>
              <a:rPr lang="el-GR" sz="2200" dirty="0"/>
              <a:t>Διερεύνηση γεωμετρικού σχήματος  σε </a:t>
            </a:r>
            <a:r>
              <a:rPr lang="en-US" sz="2200" dirty="0"/>
              <a:t>DGE </a:t>
            </a:r>
            <a:r>
              <a:rPr lang="el-GR" sz="2200" dirty="0"/>
              <a:t> προκειμένου να βρεθούν νέες  [</a:t>
            </a:r>
            <a:r>
              <a:rPr lang="el-GR" sz="2200" dirty="0">
                <a:solidFill>
                  <a:srgbClr val="FF0000"/>
                </a:solidFill>
              </a:rPr>
              <a:t>τουλάχιστον 2</a:t>
            </a:r>
            <a:r>
              <a:rPr lang="el-GR" sz="2200" dirty="0"/>
              <a:t>] </a:t>
            </a:r>
            <a:r>
              <a:rPr lang="el-GR" sz="2200" b="1" dirty="0">
                <a:solidFill>
                  <a:srgbClr val="7030A0"/>
                </a:solidFill>
              </a:rPr>
              <a:t>μη</a:t>
            </a:r>
            <a:r>
              <a:rPr lang="el-GR" sz="2200" dirty="0"/>
              <a:t> </a:t>
            </a:r>
            <a:r>
              <a:rPr lang="el-GR" sz="2200" b="1" dirty="0">
                <a:solidFill>
                  <a:srgbClr val="7030A0"/>
                </a:solidFill>
              </a:rPr>
              <a:t>ασήμαντες (</a:t>
            </a:r>
            <a:r>
              <a:rPr lang="en-US" sz="2200" b="1" dirty="0">
                <a:solidFill>
                  <a:srgbClr val="7030A0"/>
                </a:solidFill>
              </a:rPr>
              <a:t>non trivial)</a:t>
            </a:r>
            <a:r>
              <a:rPr lang="el-GR" sz="2200" b="1" dirty="0">
                <a:solidFill>
                  <a:srgbClr val="7030A0"/>
                </a:solidFill>
              </a:rPr>
              <a:t> </a:t>
            </a:r>
            <a:r>
              <a:rPr lang="el-GR" sz="2200" dirty="0"/>
              <a:t>ιδιότητες</a:t>
            </a:r>
            <a:r>
              <a:rPr lang="el-GR" sz="2200" b="1" dirty="0">
                <a:solidFill>
                  <a:srgbClr val="7030A0"/>
                </a:solidFill>
              </a:rPr>
              <a:t> </a:t>
            </a:r>
            <a:r>
              <a:rPr lang="el-GR" sz="2200" dirty="0"/>
              <a:t>του σχήματος και σχετικών σχημάτων που κατασκευάζονται χρησιμοποιώντας βοηθητικές κατασκευές.</a:t>
            </a:r>
            <a:endParaRPr lang="en-US" sz="2200" dirty="0"/>
          </a:p>
          <a:p>
            <a:pPr marL="0" indent="0">
              <a:buNone/>
            </a:pPr>
            <a:r>
              <a:rPr lang="el-GR" sz="2200" dirty="0"/>
              <a:t>   </a:t>
            </a:r>
            <a:r>
              <a:rPr lang="el-GR" sz="2200" i="1" dirty="0"/>
              <a:t> </a:t>
            </a:r>
            <a:r>
              <a:rPr lang="el-GR" sz="1900" b="1" i="1" dirty="0">
                <a:solidFill>
                  <a:srgbClr val="7030A0"/>
                </a:solidFill>
              </a:rPr>
              <a:t>Μια </a:t>
            </a:r>
            <a:r>
              <a:rPr lang="el-GR" sz="1900" b="1" i="1" u="sng" dirty="0">
                <a:solidFill>
                  <a:srgbClr val="7030A0"/>
                </a:solidFill>
              </a:rPr>
              <a:t>μη-ασήμαντη</a:t>
            </a:r>
            <a:r>
              <a:rPr lang="el-GR" sz="1900" b="1" i="1" dirty="0">
                <a:solidFill>
                  <a:srgbClr val="7030A0"/>
                </a:solidFill>
              </a:rPr>
              <a:t> ιδιότητα ορίζεται ως μία για την οποία η   απόδειξη περιλαμβάνει τουλάχιστον 3 στάδια .</a:t>
            </a:r>
            <a:endParaRPr lang="en-US" sz="1900" b="1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l-GR" sz="2200" b="1" dirty="0">
              <a:solidFill>
                <a:srgbClr val="7030A0"/>
              </a:solidFill>
            </a:endParaRPr>
          </a:p>
          <a:p>
            <a:r>
              <a:rPr lang="el-GR" sz="2200" dirty="0"/>
              <a:t>Κατασκευή &amp; επίλυση [</a:t>
            </a:r>
            <a:r>
              <a:rPr lang="el-GR" sz="2200" dirty="0">
                <a:solidFill>
                  <a:srgbClr val="FF0000"/>
                </a:solidFill>
              </a:rPr>
              <a:t>τουλάχιστον 2</a:t>
            </a:r>
            <a:r>
              <a:rPr lang="el-GR" sz="2200" dirty="0"/>
              <a:t>] νέων προβλημάτων που να βασίζονται στα προβλήματα που δόθηκαν από τους ερευνητές στους συμμετέχοντες</a:t>
            </a:r>
            <a:r>
              <a:rPr lang="en-US" sz="2200" dirty="0"/>
              <a:t>.</a:t>
            </a:r>
            <a:endParaRPr lang="el-GR" dirty="0"/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7380312" y="3789040"/>
            <a:ext cx="0" cy="216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62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el-GR" sz="2400" b="1" dirty="0"/>
              <a:t>ΕΡΕΥΝΗΤΙΚΑ ΔΕΔΟΜΕΝΑ – ΚΡΙΤΗΡΙΑ ΑΞΙΟΛΟΓΗΣΗΣ – ΑΝΑΛΥΣΗ 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968552"/>
          </a:xfrm>
        </p:spPr>
        <p:txBody>
          <a:bodyPr>
            <a:normAutofit fontScale="40000" lnSpcReduction="20000"/>
          </a:bodyPr>
          <a:lstStyle/>
          <a:p>
            <a:r>
              <a:rPr lang="el-GR" sz="4200" b="1" dirty="0"/>
              <a:t>ΕΡΕΥΝΗΤΙΚΑ ΔΕΔΟΜΕΝΑ:  </a:t>
            </a:r>
          </a:p>
          <a:p>
            <a:pPr marL="0" indent="0">
              <a:buNone/>
            </a:pPr>
            <a:r>
              <a:rPr lang="el-GR" sz="4200" dirty="0">
                <a:solidFill>
                  <a:srgbClr val="FF0000"/>
                </a:solidFill>
                <a:sym typeface="Symbol"/>
              </a:rPr>
              <a:t>    </a:t>
            </a:r>
            <a:r>
              <a:rPr lang="el-GR" sz="4200" dirty="0" err="1">
                <a:solidFill>
                  <a:srgbClr val="0070C0"/>
                </a:solidFill>
                <a:sym typeface="Symbol"/>
              </a:rPr>
              <a:t></a:t>
            </a:r>
            <a:r>
              <a:rPr lang="el-GR" sz="4200" dirty="0" err="1"/>
              <a:t>Οι</a:t>
            </a:r>
            <a:r>
              <a:rPr lang="el-GR" sz="4200" dirty="0"/>
              <a:t> εργασίες/απαντήσεις των συμμετεχόντων</a:t>
            </a:r>
          </a:p>
          <a:p>
            <a:pPr marL="0" indent="0">
              <a:buNone/>
            </a:pPr>
            <a:r>
              <a:rPr lang="el-GR" sz="4200" dirty="0">
                <a:solidFill>
                  <a:srgbClr val="FF0000"/>
                </a:solidFill>
                <a:sym typeface="Symbol"/>
              </a:rPr>
              <a:t>    </a:t>
            </a:r>
            <a:r>
              <a:rPr lang="el-GR" sz="4200" dirty="0">
                <a:solidFill>
                  <a:srgbClr val="0070C0"/>
                </a:solidFill>
                <a:sym typeface="Symbol"/>
              </a:rPr>
              <a:t></a:t>
            </a:r>
            <a:r>
              <a:rPr lang="el-GR" sz="4200" dirty="0">
                <a:solidFill>
                  <a:srgbClr val="FF0000"/>
                </a:solidFill>
                <a:sym typeface="Symbol"/>
              </a:rPr>
              <a:t> </a:t>
            </a:r>
            <a:r>
              <a:rPr lang="el-GR" sz="4200" dirty="0"/>
              <a:t>αρχεία </a:t>
            </a:r>
            <a:r>
              <a:rPr lang="el-GR" sz="4200" dirty="0" err="1"/>
              <a:t>GeoGebra</a:t>
            </a:r>
            <a:r>
              <a:rPr lang="el-GR" sz="4200" dirty="0"/>
              <a:t> με την ακολουθία των κατασκευών και των λύσεών τους</a:t>
            </a:r>
          </a:p>
          <a:p>
            <a:pPr marL="0" indent="0">
              <a:buNone/>
            </a:pPr>
            <a:r>
              <a:rPr lang="el-GR" sz="4200" dirty="0">
                <a:solidFill>
                  <a:srgbClr val="FF0000"/>
                </a:solidFill>
                <a:sym typeface="Symbol"/>
              </a:rPr>
              <a:t>    </a:t>
            </a:r>
            <a:r>
              <a:rPr lang="el-GR" sz="4200" dirty="0">
                <a:solidFill>
                  <a:srgbClr val="0070C0"/>
                </a:solidFill>
                <a:sym typeface="Symbol"/>
              </a:rPr>
              <a:t></a:t>
            </a:r>
            <a:r>
              <a:rPr lang="el-GR" sz="4200" dirty="0">
                <a:solidFill>
                  <a:srgbClr val="FF0000"/>
                </a:solidFill>
                <a:sym typeface="Symbol"/>
              </a:rPr>
              <a:t> </a:t>
            </a:r>
            <a:r>
              <a:rPr lang="el-GR" sz="4200" dirty="0"/>
              <a:t>γραπτά έγγραφα που περιελάμβαναν νέα προβλήματα που έθεσαν οι </a:t>
            </a:r>
          </a:p>
          <a:p>
            <a:pPr marL="0" indent="0">
              <a:buNone/>
            </a:pPr>
            <a:r>
              <a:rPr lang="el-GR" sz="4200" dirty="0"/>
              <a:t>       συμμετέχοντες και τις αποδείξεις τους.</a:t>
            </a:r>
          </a:p>
          <a:p>
            <a:pPr marL="393192" lvl="1" indent="0">
              <a:buNone/>
            </a:pPr>
            <a:endParaRPr lang="el-GR" sz="3200" dirty="0"/>
          </a:p>
          <a:p>
            <a:r>
              <a:rPr lang="el-GR" sz="4200" b="1" dirty="0"/>
              <a:t>ΚΡΙΤΗΡΙΑ ΑΞΙΟΛΟΓΗΣΗΣ: </a:t>
            </a:r>
          </a:p>
          <a:p>
            <a:pPr marL="0" indent="0">
              <a:buNone/>
            </a:pPr>
            <a:r>
              <a:rPr lang="el-GR" sz="4200" b="1" dirty="0"/>
              <a:t>    </a:t>
            </a:r>
            <a:r>
              <a:rPr lang="el-GR" sz="4200" dirty="0"/>
              <a:t>των εργασιών/απαντήσεις των συμμετεχόντων  ως προς τις </a:t>
            </a:r>
            <a:r>
              <a:rPr lang="el-GR" sz="4200" b="1" dirty="0">
                <a:solidFill>
                  <a:srgbClr val="00B050"/>
                </a:solidFill>
              </a:rPr>
              <a:t>αποδεικτικές                                           δεξιότητες  </a:t>
            </a:r>
            <a:r>
              <a:rPr lang="el-GR" sz="4200" b="1" dirty="0"/>
              <a:t>&amp; τη  </a:t>
            </a:r>
            <a:r>
              <a:rPr lang="el-GR" sz="4200" b="1" dirty="0">
                <a:solidFill>
                  <a:srgbClr val="7030A0"/>
                </a:solidFill>
              </a:rPr>
              <a:t>δημιουργικότητα</a:t>
            </a:r>
          </a:p>
          <a:p>
            <a:pPr marL="457200" indent="-457200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l-GR" sz="4200" dirty="0"/>
              <a:t>       </a:t>
            </a:r>
            <a:r>
              <a:rPr lang="el-GR" sz="4200" dirty="0">
                <a:solidFill>
                  <a:srgbClr val="FF0000"/>
                </a:solidFill>
              </a:rPr>
              <a:t>την χρήση βοηθητικών ευθειών</a:t>
            </a:r>
          </a:p>
          <a:p>
            <a:pPr marL="457200" indent="-457200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l-GR" sz="4200" dirty="0">
                <a:solidFill>
                  <a:srgbClr val="FF0000"/>
                </a:solidFill>
              </a:rPr>
              <a:t>       την  πολυπλοκότητα /</a:t>
            </a:r>
            <a:r>
              <a:rPr lang="el-GR" sz="4200" dirty="0" err="1">
                <a:solidFill>
                  <a:srgbClr val="FF0000"/>
                </a:solidFill>
              </a:rPr>
              <a:t>συνθετότητα</a:t>
            </a:r>
            <a:r>
              <a:rPr lang="el-GR" sz="4200" dirty="0">
                <a:solidFill>
                  <a:srgbClr val="FF0000"/>
                </a:solidFill>
              </a:rPr>
              <a:t> του προβλήματος</a:t>
            </a:r>
          </a:p>
          <a:p>
            <a:pPr marL="457200" indent="-457200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l-GR" sz="4200" dirty="0">
                <a:solidFill>
                  <a:srgbClr val="FF0000"/>
                </a:solidFill>
              </a:rPr>
              <a:t>       την ορθότητα των αποδείξεων</a:t>
            </a:r>
          </a:p>
          <a:p>
            <a:pPr marL="457200" indent="-457200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l-GR" sz="4200" dirty="0"/>
              <a:t>       </a:t>
            </a:r>
            <a:r>
              <a:rPr lang="el-GR" sz="4200" dirty="0">
                <a:solidFill>
                  <a:srgbClr val="00B050"/>
                </a:solidFill>
              </a:rPr>
              <a:t>  </a:t>
            </a:r>
            <a:r>
              <a:rPr lang="el-GR" sz="4200" dirty="0">
                <a:solidFill>
                  <a:srgbClr val="7030A0"/>
                </a:solidFill>
              </a:rPr>
              <a:t>την πρωτοτυπία</a:t>
            </a:r>
          </a:p>
          <a:p>
            <a:pPr marL="457200" indent="-457200">
              <a:buClr>
                <a:schemeClr val="accent1"/>
              </a:buClr>
              <a:buSzPct val="100000"/>
              <a:buFont typeface="+mj-lt"/>
              <a:buAutoNum type="arabicPeriod"/>
            </a:pPr>
            <a:r>
              <a:rPr lang="el-GR" sz="4200" dirty="0">
                <a:solidFill>
                  <a:srgbClr val="7030A0"/>
                </a:solidFill>
              </a:rPr>
              <a:t>       την ευχέρεια  </a:t>
            </a:r>
          </a:p>
          <a:p>
            <a:pPr marL="0" indent="0">
              <a:buClr>
                <a:schemeClr val="accent1"/>
              </a:buClr>
              <a:buSzPct val="100000"/>
              <a:buNone/>
            </a:pPr>
            <a:r>
              <a:rPr lang="el-GR" sz="4200" dirty="0">
                <a:solidFill>
                  <a:srgbClr val="7030A0"/>
                </a:solidFill>
              </a:rPr>
              <a:t>συνεπώς, τη δημιουργικότητα  (την όρισαν ως το γινόμενο πρωτοτυπίας </a:t>
            </a:r>
            <a:r>
              <a:rPr lang="en-US" sz="4200" dirty="0">
                <a:solidFill>
                  <a:srgbClr val="7030A0"/>
                </a:solidFill>
              </a:rPr>
              <a:t>x </a:t>
            </a:r>
            <a:r>
              <a:rPr lang="el-GR" sz="4200" dirty="0">
                <a:solidFill>
                  <a:srgbClr val="7030A0"/>
                </a:solidFill>
              </a:rPr>
              <a:t>ευχέρειας)       </a:t>
            </a:r>
          </a:p>
          <a:p>
            <a:pPr marL="0" indent="0">
              <a:buClr>
                <a:schemeClr val="accent1"/>
              </a:buClr>
              <a:buSzPct val="100000"/>
              <a:buNone/>
            </a:pPr>
            <a:r>
              <a:rPr lang="el-GR" sz="4200" dirty="0"/>
              <a:t> </a:t>
            </a:r>
            <a:endParaRPr lang="en-US" sz="4200" dirty="0"/>
          </a:p>
          <a:p>
            <a:pPr marL="0" indent="0">
              <a:buClr>
                <a:schemeClr val="accent1"/>
              </a:buClr>
              <a:buSzPct val="100000"/>
              <a:buNone/>
            </a:pPr>
            <a:r>
              <a:rPr lang="el-GR" sz="4200" b="1" dirty="0"/>
              <a:t>ΑΝΑΛΥΣΗ</a:t>
            </a:r>
            <a:r>
              <a:rPr lang="el-GR" sz="4200" dirty="0"/>
              <a:t> </a:t>
            </a:r>
          </a:p>
          <a:p>
            <a:pPr marL="0" indent="0">
              <a:buClr>
                <a:schemeClr val="accent1"/>
              </a:buClr>
              <a:buSzPct val="100000"/>
              <a:buNone/>
            </a:pPr>
            <a:r>
              <a:rPr lang="el-GR" sz="4200" dirty="0"/>
              <a:t>        </a:t>
            </a:r>
            <a:r>
              <a:rPr lang="el-GR" sz="4200" b="1" dirty="0"/>
              <a:t>Ποιοτική</a:t>
            </a:r>
            <a:r>
              <a:rPr lang="el-GR" sz="4200" dirty="0"/>
              <a:t> (Πίνακας 10 )    και   </a:t>
            </a:r>
            <a:r>
              <a:rPr lang="el-GR" sz="4200" b="1" dirty="0"/>
              <a:t>Ποσοτική</a:t>
            </a:r>
            <a:r>
              <a:rPr lang="el-GR" sz="4200" dirty="0"/>
              <a:t> (Πίνακας 13)    </a:t>
            </a:r>
          </a:p>
        </p:txBody>
      </p:sp>
    </p:spTree>
    <p:extLst>
      <p:ext uri="{BB962C8B-B14F-4D97-AF65-F5344CB8AC3E}">
        <p14:creationId xmlns:p14="http://schemas.microsoft.com/office/powerpoint/2010/main" val="4041216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4150" y="1145738"/>
            <a:ext cx="3456384" cy="1143000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ΕΝΔΕΙΚΤΙΚΕΣ ΕΡΓΑΣΙΕΣ ΤΟΥ </a:t>
            </a:r>
            <a:r>
              <a:rPr lang="en-US" sz="3200" b="1" dirty="0"/>
              <a:t>DAVE </a:t>
            </a:r>
            <a:r>
              <a:rPr lang="el-GR" sz="3200" b="1" dirty="0"/>
              <a:t>μέλος της Μαθηματικής Ολυμπιακής ομάδας </a:t>
            </a:r>
            <a:r>
              <a:rPr lang="en-US" sz="3200" b="1" dirty="0"/>
              <a:t>(MO) (1)</a:t>
            </a:r>
            <a:endParaRPr lang="el-GR" sz="3200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283" y="2138128"/>
            <a:ext cx="3677032" cy="2226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38" y="2212790"/>
            <a:ext cx="5036446" cy="2887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43427"/>
            <a:ext cx="81534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3957"/>
          <a:stretch/>
        </p:blipFill>
        <p:spPr bwMode="auto">
          <a:xfrm>
            <a:off x="4434117" y="518680"/>
            <a:ext cx="4287956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536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60799"/>
            <a:ext cx="6419720" cy="3416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7" y="1412776"/>
            <a:ext cx="8836883" cy="1756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5461327" y="69953"/>
            <a:ext cx="3456384" cy="1143000"/>
          </a:xfrm>
        </p:spPr>
        <p:txBody>
          <a:bodyPr>
            <a:normAutofit fontScale="90000"/>
          </a:bodyPr>
          <a:lstStyle/>
          <a:p>
            <a:r>
              <a:rPr lang="el-GR" sz="3200" b="1" dirty="0"/>
              <a:t>ΕΝΔΕΙΚΤΙΚΕΣ ΕΡΓΑΣΙΕΣ ΤΟΥ </a:t>
            </a:r>
            <a:r>
              <a:rPr lang="en-US" sz="3200" b="1" dirty="0"/>
              <a:t>DAVE (MO) (2)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3138399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1950</TotalTime>
  <Words>700</Words>
  <Application>Microsoft Office PowerPoint</Application>
  <PresentationFormat>Προβολή στην οθόνη (4:3)</PresentationFormat>
  <Paragraphs>86</Paragraphs>
  <Slides>14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Calibri</vt:lpstr>
      <vt:lpstr>Constantia</vt:lpstr>
      <vt:lpstr>Symbol</vt:lpstr>
      <vt:lpstr>Wingdings 2</vt:lpstr>
      <vt:lpstr>Ροή</vt:lpstr>
      <vt:lpstr>   </vt:lpstr>
      <vt:lpstr>Ερευνητικό θέμα</vt:lpstr>
      <vt:lpstr>Η  ΑΝΑΓΚΗ ΜΕΛΕΤΗΣ</vt:lpstr>
      <vt:lpstr>Παρουσίαση του PowerPoint</vt:lpstr>
      <vt:lpstr>Ερευνα </vt:lpstr>
      <vt:lpstr>ΕΡΕΥΝΗΤΙΚΟ ΠΛΑΙΣΙΟ</vt:lpstr>
      <vt:lpstr>ΕΡΕΥΝΗΤΙΚΑ ΔΕΔΟΜΕΝΑ – ΚΡΙΤΗΡΙΑ ΑΞΙΟΛΟΓΗΣΗΣ – ΑΝΑΛΥΣΗ </vt:lpstr>
      <vt:lpstr>ΕΝΔΕΙΚΤΙΚΕΣ ΕΡΓΑΣΙΕΣ ΤΟΥ DAVE μέλος της Μαθηματικής Ολυμπιακής ομάδας (MO) (1)</vt:lpstr>
      <vt:lpstr>ΕΝΔΕΙΚΤΙΚΕΣ ΕΡΓΑΣΙΕΣ ΤΟΥ DAVE (MO) (2)</vt:lpstr>
      <vt:lpstr>Ο Dave μετά την διατύπωση της 4ης ιδιότητας και την εξοικείωση του με το DGE ρωτά γελώντας :   «Μπορώ να κάνω ότι νομίζω, έτσι δεν είναι;»  Συνεχίζοντας τις ανακαλύψεις του έφτασε σε σχήματα ιδιαίτερης πολυπλοκότητας  12 ιδιοτήτων.   </vt:lpstr>
      <vt:lpstr>ΠΙΝΑΚΑΣ ΑΞΙΟΛΟΓΗΣΗΣ ΤΟΥ DAVE        (Ευχέρεια 12)</vt:lpstr>
      <vt:lpstr> ΑΠΟΤΕΛΕΣΜΑΤΑ ΤΗΣ ΕΡΕΥΝΑΣ</vt:lpstr>
      <vt:lpstr>Παρουσίαση του PowerPoint</vt:lpstr>
      <vt:lpstr>3η Εβδομαδιαία εργασία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KALLIORAS ATHANASIOS</cp:lastModifiedBy>
  <cp:revision>216</cp:revision>
  <dcterms:created xsi:type="dcterms:W3CDTF">2020-03-31T21:53:49Z</dcterms:created>
  <dcterms:modified xsi:type="dcterms:W3CDTF">2025-03-09T08:27:24Z</dcterms:modified>
</cp:coreProperties>
</file>