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356" r:id="rId3"/>
    <p:sldId id="363" r:id="rId4"/>
    <p:sldId id="408" r:id="rId5"/>
    <p:sldId id="409" r:id="rId6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890" autoAdjust="0"/>
    <p:restoredTop sz="87971" autoAdjust="0"/>
  </p:normalViewPr>
  <p:slideViewPr>
    <p:cSldViewPr>
      <p:cViewPr varScale="1">
        <p:scale>
          <a:sx n="72" d="100"/>
          <a:sy n="72" d="100"/>
        </p:scale>
        <p:origin x="1795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C1E99B-E14B-4A72-9839-62B4BBB7581D}" type="datetimeFigureOut">
              <a:rPr lang="el-GR" smtClean="0"/>
              <a:pPr/>
              <a:t>20/2/2025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CC8B66-FEC4-495E-8055-3538511BC6DC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C1E99B-E14B-4A72-9839-62B4BBB7581D}" type="datetimeFigureOut">
              <a:rPr lang="el-GR" smtClean="0"/>
              <a:pPr/>
              <a:t>20/2/2025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CC8B66-FEC4-495E-8055-3538511BC6DC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C1E99B-E14B-4A72-9839-62B4BBB7581D}" type="datetimeFigureOut">
              <a:rPr lang="el-GR" smtClean="0"/>
              <a:pPr/>
              <a:t>20/2/2025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CC8B66-FEC4-495E-8055-3538511BC6DC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C1E99B-E14B-4A72-9839-62B4BBB7581D}" type="datetimeFigureOut">
              <a:rPr lang="el-GR" smtClean="0"/>
              <a:pPr/>
              <a:t>20/2/2025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CC8B66-FEC4-495E-8055-3538511BC6DC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C1E99B-E14B-4A72-9839-62B4BBB7581D}" type="datetimeFigureOut">
              <a:rPr lang="el-GR" smtClean="0"/>
              <a:pPr/>
              <a:t>20/2/2025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CC8B66-FEC4-495E-8055-3538511BC6DC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C1E99B-E14B-4A72-9839-62B4BBB7581D}" type="datetimeFigureOut">
              <a:rPr lang="el-GR" smtClean="0"/>
              <a:pPr/>
              <a:t>20/2/2025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CC8B66-FEC4-495E-8055-3538511BC6DC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C1E99B-E14B-4A72-9839-62B4BBB7581D}" type="datetimeFigureOut">
              <a:rPr lang="el-GR" smtClean="0"/>
              <a:pPr/>
              <a:t>20/2/2025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CC8B66-FEC4-495E-8055-3538511BC6DC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C1E99B-E14B-4A72-9839-62B4BBB7581D}" type="datetimeFigureOut">
              <a:rPr lang="el-GR" smtClean="0"/>
              <a:pPr/>
              <a:t>20/2/2025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CC8B66-FEC4-495E-8055-3538511BC6DC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C1E99B-E14B-4A72-9839-62B4BBB7581D}" type="datetimeFigureOut">
              <a:rPr lang="el-GR" smtClean="0"/>
              <a:pPr/>
              <a:t>20/2/2025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CC8B66-FEC4-495E-8055-3538511BC6DC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C1E99B-E14B-4A72-9839-62B4BBB7581D}" type="datetimeFigureOut">
              <a:rPr lang="el-GR" smtClean="0"/>
              <a:pPr/>
              <a:t>20/2/2025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CC8B66-FEC4-495E-8055-3538511BC6DC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C1E99B-E14B-4A72-9839-62B4BBB7581D}" type="datetimeFigureOut">
              <a:rPr lang="el-GR" smtClean="0"/>
              <a:pPr/>
              <a:t>20/2/2025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CC8B66-FEC4-495E-8055-3538511BC6DC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C1E99B-E14B-4A72-9839-62B4BBB7581D}" type="datetimeFigureOut">
              <a:rPr lang="el-GR" smtClean="0"/>
              <a:pPr/>
              <a:t>20/2/2025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CC8B66-FEC4-495E-8055-3538511BC6DC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475656" y="4509120"/>
            <a:ext cx="6400800" cy="1752600"/>
          </a:xfrm>
        </p:spPr>
        <p:txBody>
          <a:bodyPr>
            <a:normAutofit/>
          </a:bodyPr>
          <a:lstStyle/>
          <a:p>
            <a:r>
              <a:rPr lang="el-GR" dirty="0">
                <a:solidFill>
                  <a:srgbClr val="0070C0"/>
                </a:solidFill>
              </a:rPr>
              <a:t>Ενότητα 2</a:t>
            </a:r>
            <a:r>
              <a:rPr lang="el-GR" baseline="30000" dirty="0">
                <a:solidFill>
                  <a:srgbClr val="0070C0"/>
                </a:solidFill>
              </a:rPr>
              <a:t>η</a:t>
            </a:r>
            <a:r>
              <a:rPr lang="el-GR" dirty="0">
                <a:solidFill>
                  <a:srgbClr val="0070C0"/>
                </a:solidFill>
              </a:rPr>
              <a:t>: </a:t>
            </a:r>
            <a:r>
              <a:rPr lang="el-GR" sz="4000" b="1" dirty="0">
                <a:solidFill>
                  <a:srgbClr val="0070C0"/>
                </a:solidFill>
              </a:rPr>
              <a:t>ΕΠ, ΑΠΣ &amp; Σχολικά βιβλία</a:t>
            </a:r>
            <a:endParaRPr lang="el-GR" sz="4000" b="1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69105" y="332656"/>
            <a:ext cx="1879359" cy="16561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Τίτλος 4">
            <a:extLst>
              <a:ext uri="{FF2B5EF4-FFF2-40B4-BE49-F238E27FC236}">
                <a16:creationId xmlns:a16="http://schemas.microsoft.com/office/drawing/2014/main" id="{B4FE8B9A-FB26-4C47-9586-56B3A0113DB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l-GR" sz="3200" b="1" dirty="0"/>
              <a:t>Διδασκαλία και μάθηση </a:t>
            </a:r>
            <a:r>
              <a:rPr lang="el-GR" sz="3200" dirty="0"/>
              <a:t>των Μαθηματικών </a:t>
            </a:r>
            <a:br>
              <a:rPr lang="el-GR" sz="3200" dirty="0"/>
            </a:br>
            <a:r>
              <a:rPr lang="el-GR" sz="3200" dirty="0"/>
              <a:t>με διαδικασίες </a:t>
            </a:r>
            <a:r>
              <a:rPr lang="el-GR" sz="3200" b="1" dirty="0"/>
              <a:t>επίλυσης προβλημάτων</a:t>
            </a:r>
            <a:endParaRPr lang="el-GR" sz="3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>Γενικές αρχές της διδασκαλίας στη σύγχρονη μαθηματική τάξη </a:t>
            </a:r>
            <a:r>
              <a:rPr lang="el-GR" dirty="0">
                <a:solidFill>
                  <a:srgbClr val="FF0000"/>
                </a:solidFill>
              </a:rPr>
              <a:t> 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b="1" dirty="0"/>
              <a:t>Μετάβαση από το «μαθηματικά – έτοιμο προϊόν» </a:t>
            </a:r>
            <a:r>
              <a:rPr lang="el-GR" dirty="0"/>
              <a:t>στη</a:t>
            </a:r>
            <a:r>
              <a:rPr lang="el-GR" b="1" dirty="0"/>
              <a:t> «</a:t>
            </a:r>
            <a:r>
              <a:rPr lang="el-GR" b="1" dirty="0" err="1"/>
              <a:t>μαθηματικοποίηση</a:t>
            </a:r>
            <a:r>
              <a:rPr lang="el-GR" b="1" dirty="0"/>
              <a:t>» </a:t>
            </a:r>
            <a:r>
              <a:rPr lang="el-GR" dirty="0"/>
              <a:t>και στις διαδικασίες που τη συγκροτούν:</a:t>
            </a:r>
          </a:p>
          <a:p>
            <a:pPr lvl="1">
              <a:buNone/>
            </a:pPr>
            <a:r>
              <a:rPr lang="el-GR" dirty="0">
                <a:solidFill>
                  <a:srgbClr val="0070C0"/>
                </a:solidFill>
              </a:rPr>
              <a:t>διερεύνηση, </a:t>
            </a:r>
          </a:p>
          <a:p>
            <a:pPr lvl="1">
              <a:buNone/>
            </a:pPr>
            <a:r>
              <a:rPr lang="el-GR" dirty="0">
                <a:solidFill>
                  <a:srgbClr val="0070C0"/>
                </a:solidFill>
              </a:rPr>
              <a:t>συλλογισμός </a:t>
            </a:r>
          </a:p>
          <a:p>
            <a:pPr lvl="1">
              <a:buNone/>
            </a:pPr>
            <a:r>
              <a:rPr lang="el-GR" dirty="0">
                <a:solidFill>
                  <a:srgbClr val="0070C0"/>
                </a:solidFill>
              </a:rPr>
              <a:t>επικοινωνία</a:t>
            </a:r>
            <a:r>
              <a:rPr lang="el-GR" dirty="0"/>
              <a:t>.</a:t>
            </a:r>
          </a:p>
          <a:p>
            <a:r>
              <a:rPr lang="el-GR" dirty="0"/>
              <a:t> Αποδοχή, ως βασικής διδακτικής αρχής, της </a:t>
            </a:r>
            <a:r>
              <a:rPr lang="el-GR" b="1" dirty="0"/>
              <a:t>μάθησης μέσω ανακάλυψης</a:t>
            </a:r>
            <a:r>
              <a:rPr lang="el-GR" dirty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>Βασικές μαθηματικές διεργασίες/πρακτικές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251520" y="1600200"/>
            <a:ext cx="8784976" cy="5257800"/>
          </a:xfrm>
        </p:spPr>
        <p:txBody>
          <a:bodyPr>
            <a:normAutofit lnSpcReduction="10000"/>
          </a:bodyPr>
          <a:lstStyle/>
          <a:p>
            <a:r>
              <a:rPr lang="el-GR" dirty="0"/>
              <a:t>του </a:t>
            </a:r>
            <a:r>
              <a:rPr lang="el-GR" b="1" dirty="0"/>
              <a:t>μαθηματικού συλλογισμού και της επιχειρηματολογίας</a:t>
            </a:r>
            <a:r>
              <a:rPr lang="el-GR" dirty="0"/>
              <a:t>, </a:t>
            </a:r>
          </a:p>
          <a:p>
            <a:r>
              <a:rPr lang="el-GR" dirty="0"/>
              <a:t>της </a:t>
            </a:r>
            <a:r>
              <a:rPr lang="el-GR" b="1" dirty="0"/>
              <a:t>δημιουργίας συνδέσεων</a:t>
            </a:r>
            <a:r>
              <a:rPr lang="el-GR" dirty="0"/>
              <a:t>, </a:t>
            </a:r>
          </a:p>
          <a:p>
            <a:r>
              <a:rPr lang="el-GR" dirty="0"/>
              <a:t>της </a:t>
            </a:r>
            <a:r>
              <a:rPr lang="el-GR" b="1" dirty="0"/>
              <a:t>μαθηματικής</a:t>
            </a:r>
            <a:r>
              <a:rPr lang="el-GR" dirty="0"/>
              <a:t> </a:t>
            </a:r>
            <a:r>
              <a:rPr lang="el-GR" b="1" dirty="0"/>
              <a:t>επικοινωνίας</a:t>
            </a:r>
            <a:r>
              <a:rPr lang="el-GR" dirty="0"/>
              <a:t> μέσω της </a:t>
            </a:r>
            <a:r>
              <a:rPr lang="el-GR" b="1" dirty="0"/>
              <a:t>χρήσης εργαλείων,</a:t>
            </a:r>
          </a:p>
          <a:p>
            <a:pPr lvl="1"/>
            <a:r>
              <a:rPr lang="el-GR" dirty="0"/>
              <a:t>με βασικότερο τη φυσική γλώσσα, αλλά και τα σύμβολα, τις διάφορες μορφές αναπαράστασης, τα τεχνουργήματα και τα εργαλεία της τεχνολογίας </a:t>
            </a:r>
          </a:p>
          <a:p>
            <a:pPr marL="342900" lvl="1" indent="-342900">
              <a:buFont typeface="Arial" pitchFamily="34" charset="0"/>
              <a:buChar char="•"/>
            </a:pPr>
            <a:r>
              <a:rPr lang="el-GR" sz="3200" dirty="0"/>
              <a:t>της </a:t>
            </a:r>
            <a:r>
              <a:rPr lang="el-GR" sz="3200" b="1" dirty="0" err="1"/>
              <a:t>μεταγνωστικής</a:t>
            </a:r>
            <a:r>
              <a:rPr lang="el-GR" sz="3200" b="1" dirty="0"/>
              <a:t> ενημερότητας</a:t>
            </a:r>
            <a:r>
              <a:rPr lang="el-GR" sz="3200" dirty="0"/>
              <a:t>. </a:t>
            </a:r>
          </a:p>
          <a:p>
            <a:pPr marL="0" indent="0">
              <a:buNone/>
            </a:pPr>
            <a:r>
              <a:rPr lang="el-GR" b="1" dirty="0">
                <a:solidFill>
                  <a:srgbClr val="00B050"/>
                </a:solidFill>
              </a:rPr>
              <a:t>Με ποιο τρόπο οι παραπάνω μαθηματικές διεργασίες συνδέονται με την ΕΠ;</a:t>
            </a:r>
            <a:endParaRPr lang="el-GR" dirty="0">
              <a:solidFill>
                <a:srgbClr val="00B05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 fontScale="90000"/>
          </a:bodyPr>
          <a:lstStyle/>
          <a:p>
            <a:r>
              <a:rPr lang="el-GR" dirty="0"/>
              <a:t>Η επίλυση προβλήματος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457200" y="1052736"/>
            <a:ext cx="8579296" cy="5616624"/>
          </a:xfrm>
        </p:spPr>
        <p:txBody>
          <a:bodyPr>
            <a:normAutofit fontScale="62500" lnSpcReduction="20000"/>
          </a:bodyPr>
          <a:lstStyle/>
          <a:p>
            <a:r>
              <a:rPr lang="el-GR" sz="3800" dirty="0"/>
              <a:t>Αποτελεί τον πυρήνα της διαδικασίας ανάπτυξης της μαθηματικής γνώσης και του μαθηματικού τρόπου σκέψης.  </a:t>
            </a:r>
          </a:p>
          <a:p>
            <a:pPr lvl="1"/>
            <a:r>
              <a:rPr lang="el-GR" sz="3800" dirty="0"/>
              <a:t>Οι μαθητές μαθαίνουν καλύτερα, όταν τους δίνεται η ευκαιρία να διερευνήσουν οι ίδιοι μαθηματικές ιδέες μέσω της επίλυσης προβλημάτων, </a:t>
            </a:r>
          </a:p>
          <a:p>
            <a:pPr lvl="2"/>
            <a:r>
              <a:rPr lang="el-GR" sz="3200" dirty="0"/>
              <a:t>η εμπλοκή τους τούς βοηθά να “κατασκευάσουν” προοδευτικά τη μαθηματική τους γνώση, εμβαθύνοντας εννοιολογικά σε αυτήν και συνειδητοποιώντας τη λειτουργική της πτυχή αλλά και την  πολιτισμική και ιστορική της διάσταση. </a:t>
            </a:r>
          </a:p>
          <a:p>
            <a:pPr lvl="1"/>
            <a:r>
              <a:rPr lang="el-GR" sz="3800" dirty="0"/>
              <a:t>Η πρακτική επίλυσης προβλήματος συνδέεται πολλές φορές, αλλά όχι αποκλειστικά, με πρακτικές </a:t>
            </a:r>
            <a:r>
              <a:rPr lang="el-GR" sz="3800" dirty="0" err="1"/>
              <a:t>μοντελοποίησης</a:t>
            </a:r>
            <a:r>
              <a:rPr lang="el-GR" sz="3800" dirty="0"/>
              <a:t>. </a:t>
            </a:r>
          </a:p>
          <a:p>
            <a:pPr lvl="1"/>
            <a:r>
              <a:rPr lang="el-GR" sz="3800" dirty="0"/>
              <a:t>Η </a:t>
            </a:r>
            <a:r>
              <a:rPr lang="el-GR" sz="3800" dirty="0" err="1"/>
              <a:t>μοντελοποίηση</a:t>
            </a:r>
            <a:r>
              <a:rPr lang="el-GR" sz="3800" dirty="0"/>
              <a:t> συνδέει τα μαθηματικά με την καθημερινή ζωή, την εργασία και τη λήψη αποφάσεων. </a:t>
            </a:r>
          </a:p>
          <a:p>
            <a:pPr lvl="2"/>
            <a:r>
              <a:rPr lang="el-GR" sz="3200" dirty="0"/>
              <a:t>Η εκτεταμένη χρήση μαθηματικών μοντέλων στην κοινωνία καθιστούν επιτακτική την ανάγκη να κατανοήσουν οι μαθητές τη χρήση, ανάπτυξη και </a:t>
            </a:r>
            <a:r>
              <a:rPr lang="el-GR" sz="3200" dirty="0" err="1"/>
              <a:t>ελέγχο</a:t>
            </a:r>
            <a:r>
              <a:rPr lang="el-GR" sz="3200" dirty="0"/>
              <a:t> μοντέλων καθώς και τον τρόπου με τον οποίο τα μοντέλα χρησιμοποιούνται στη λήψη αποφάσεων. </a:t>
            </a:r>
          </a:p>
          <a:p>
            <a:pPr lvl="1"/>
            <a:endParaRPr lang="el-GR" sz="3200" dirty="0"/>
          </a:p>
        </p:txBody>
      </p:sp>
    </p:spTree>
    <p:extLst>
      <p:ext uri="{BB962C8B-B14F-4D97-AF65-F5344CB8AC3E}">
        <p14:creationId xmlns:p14="http://schemas.microsoft.com/office/powerpoint/2010/main" val="29832319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D4BB8686-D650-8530-D178-31FC8938ED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2</a:t>
            </a:r>
            <a:r>
              <a:rPr lang="el-GR" baseline="30000" dirty="0"/>
              <a:t>η </a:t>
            </a:r>
            <a:r>
              <a:rPr lang="el-GR" dirty="0"/>
              <a:t>Εβδομαδιαία εργασία</a:t>
            </a:r>
            <a:endParaRPr lang="en-US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CA04C3A9-C5DE-5633-3B35-D939470FA9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435280" cy="4525963"/>
          </a:xfrm>
        </p:spPr>
        <p:txBody>
          <a:bodyPr>
            <a:normAutofit/>
          </a:bodyPr>
          <a:lstStyle/>
          <a:p>
            <a:r>
              <a:rPr lang="el-GR" dirty="0"/>
              <a:t>Πώς το Νέο Πρόγραμμα Σπουδών (ΠΣ) στα Μαθηματικά υποστηρίζει την Επίλυση προβλήματος;</a:t>
            </a:r>
          </a:p>
          <a:p>
            <a:pPr lvl="1"/>
            <a:r>
              <a:rPr lang="el-GR" dirty="0"/>
              <a:t>Να μελετήσετε τα αρχεία στο φάκελο «ΝΈΟ ΠΡΟΓΡΑΜΜΑ ΣΠΟΥΔΩΝ» και να αναπτύξετε ένα σύντομο κείμενο στο οποίο να αναφέρετε σε κωδικοποιημένη μορφή (με </a:t>
            </a:r>
            <a:r>
              <a:rPr lang="en-US" dirty="0"/>
              <a:t>bullets</a:t>
            </a:r>
            <a:r>
              <a:rPr lang="el-GR" dirty="0"/>
              <a:t>) </a:t>
            </a:r>
            <a:r>
              <a:rPr lang="el-GR" u="sng" dirty="0"/>
              <a:t>πώς υποστηρίζεται η Επίλυση προβλήματος στα νέα ΠΣ.</a:t>
            </a:r>
          </a:p>
          <a:p>
            <a:pPr lvl="2"/>
            <a:r>
              <a:rPr lang="el-GR" dirty="0"/>
              <a:t>Το κείμενο να είναι περίπου 100-200 λέξεις.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8533379"/>
      </p:ext>
    </p:extLst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1734</TotalTime>
  <Words>333</Words>
  <Application>Microsoft Office PowerPoint</Application>
  <PresentationFormat>Προβολή στην οθόνη (4:3)</PresentationFormat>
  <Paragraphs>26</Paragraphs>
  <Slides>5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2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5</vt:i4>
      </vt:variant>
    </vt:vector>
  </HeadingPairs>
  <TitlesOfParts>
    <vt:vector size="8" baseType="lpstr">
      <vt:lpstr>Arial</vt:lpstr>
      <vt:lpstr>Calibri</vt:lpstr>
      <vt:lpstr>Θέμα του Office</vt:lpstr>
      <vt:lpstr>Διδασκαλία και μάθηση των Μαθηματικών  με διαδικασίες επίλυσης προβλημάτων</vt:lpstr>
      <vt:lpstr>Γενικές αρχές της διδασκαλίας στη σύγχρονη μαθηματική τάξη  </vt:lpstr>
      <vt:lpstr>Βασικές μαθηματικές διεργασίες/πρακτικές</vt:lpstr>
      <vt:lpstr>Η επίλυση προβλήματος</vt:lpstr>
      <vt:lpstr>2η Εβδομαδιαία εργασία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Αναλυτικά προγράμματα &amp; ΕΠ</dc:title>
  <dc:creator>A.Kallioras</dc:creator>
  <cp:lastModifiedBy>Chrissavgi Triantafillou</cp:lastModifiedBy>
  <cp:revision>216</cp:revision>
  <dcterms:created xsi:type="dcterms:W3CDTF">2017-08-04T09:12:33Z</dcterms:created>
  <dcterms:modified xsi:type="dcterms:W3CDTF">2025-02-20T13:11:06Z</dcterms:modified>
</cp:coreProperties>
</file>