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256" r:id="rId2"/>
    <p:sldId id="464" r:id="rId3"/>
    <p:sldId id="465" r:id="rId4"/>
    <p:sldId id="473" r:id="rId5"/>
    <p:sldId id="466" r:id="rId6"/>
    <p:sldId id="467" r:id="rId7"/>
    <p:sldId id="468" r:id="rId8"/>
    <p:sldId id="469" r:id="rId9"/>
    <p:sldId id="474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Μεσαίο στυλ 2 - Έμφαση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22439"/>
    <p:restoredTop sz="90909" autoAdjust="0"/>
  </p:normalViewPr>
  <p:slideViewPr>
    <p:cSldViewPr>
      <p:cViewPr varScale="1">
        <p:scale>
          <a:sx n="69" d="100"/>
          <a:sy n="69" d="100"/>
        </p:scale>
        <p:origin x="1603" y="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8" d="100"/>
          <a:sy n="88" d="100"/>
        </p:scale>
        <p:origin x="-3870" y="-108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φαλίδας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515DE98-67C1-4B26-A280-ABDB793E853A}" type="datetimeFigureOut">
              <a:rPr lang="el-GR" smtClean="0"/>
              <a:pPr/>
              <a:t>9/3/2021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98DB8E-8E88-4153-900B-AAC8CBE9319E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76878635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CA82DF4-CAD2-7A4D-8A5D-9E2862810594}" type="datetimeFigureOut">
              <a:rPr lang="en-US" smtClean="0"/>
              <a:pPr/>
              <a:t>3/9/2021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1771B65-F0CE-094F-A75B-68E5B9CE89D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77751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90582F-FFD4-4210-803F-2A205DB0647B}" type="datetime1">
              <a:rPr lang="en-US" smtClean="0"/>
              <a:pPr/>
              <a:t>3/9/2021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ΠΜΣ "Διδακτική και Μεθοδολογία των Μαθηματικών" 2017-18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5C3B7-AD1E-415F-AF40-D0D78AF052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7E7AA-34A4-4C56-B845-9D69A9C4B5FC}" type="datetime1">
              <a:rPr lang="en-US" smtClean="0"/>
              <a:pPr/>
              <a:t>3/9/2021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ΠΜΣ "Διδακτική και Μεθοδολογία των Μαθηματικών" 2017-18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5C3B7-AD1E-415F-AF40-D0D78AF052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1648D0-85E1-4474-9528-EEB59C983D21}" type="datetime1">
              <a:rPr lang="en-US" smtClean="0"/>
              <a:pPr/>
              <a:t>3/9/2021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ΠΜΣ "Διδακτική και Μεθοδολογία των Μαθηματικών" 2017-18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5C3B7-AD1E-415F-AF40-D0D78AF052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4BA794-3172-4C7F-9C3F-C151699B86B4}" type="datetime1">
              <a:rPr lang="en-US" smtClean="0"/>
              <a:pPr/>
              <a:t>3/9/2021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ΠΜΣ "Διδακτική και Μεθοδολογία των Μαθηματικών" 2017-18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5C3B7-AD1E-415F-AF40-D0D78AF052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27F7AC-98EF-436F-A371-BB94B54F3B8B}" type="datetime1">
              <a:rPr lang="en-US" smtClean="0"/>
              <a:pPr/>
              <a:t>3/9/2021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ΠΜΣ "Διδακτική και Μεθοδολογία των Μαθηματικών" 2017-18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5C3B7-AD1E-415F-AF40-D0D78AF052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025178-47C0-4155-8220-78AF8FFE9132}" type="datetime1">
              <a:rPr lang="en-US" smtClean="0"/>
              <a:pPr/>
              <a:t>3/9/2021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ΠΜΣ "Διδακτική και Μεθοδολογία των Μαθηματικών" 2017-18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5C3B7-AD1E-415F-AF40-D0D78AF052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12A45-3E0A-4320-8ECF-E94FAB6FF302}" type="datetime1">
              <a:rPr lang="en-US" smtClean="0"/>
              <a:pPr/>
              <a:t>3/9/2021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ΠΜΣ "Διδακτική και Μεθοδολογία των Μαθηματικών" 2017-18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5C3B7-AD1E-415F-AF40-D0D78AF052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BB6521-5878-4C18-92B6-C97F1724825C}" type="datetime1">
              <a:rPr lang="en-US" smtClean="0"/>
              <a:pPr/>
              <a:t>3/9/2021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ΠΜΣ "Διδακτική και Μεθοδολογία των Μαθηματικών" 2017-18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5C3B7-AD1E-415F-AF40-D0D78AF052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6CA819-0868-4CC4-A201-DFDA61085492}" type="datetime1">
              <a:rPr lang="en-US" smtClean="0"/>
              <a:pPr/>
              <a:t>3/9/2021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ΠΜΣ "Διδακτική και Μεθοδολογία των Μαθηματικών" 2017-18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5C3B7-AD1E-415F-AF40-D0D78AF052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71E24-9124-428E-A4FC-E453CEA8C7F1}" type="datetime1">
              <a:rPr lang="en-US" smtClean="0"/>
              <a:pPr/>
              <a:t>3/9/2021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ΠΜΣ "Διδακτική και Μεθοδολογία των Μαθηματικών" 2017-18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5C3B7-AD1E-415F-AF40-D0D78AF052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88B246-470E-4BB7-ADBC-6ABB37FDE6A4}" type="datetime1">
              <a:rPr lang="en-US" smtClean="0"/>
              <a:pPr/>
              <a:t>3/9/2021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ΠΜΣ "Διδακτική και Μεθοδολογία των Μαθηματικών" 2017-18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5C3B7-AD1E-415F-AF40-D0D78AF052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2EF294-C517-4B0F-92A2-2EB268C8B824}" type="datetime1">
              <a:rPr lang="en-US" smtClean="0"/>
              <a:pPr/>
              <a:t>3/9/2021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l-GR" smtClean="0"/>
              <a:t>ΠΜΣ "Διδακτική και Μεθοδολογία των Μαθηματικών" 2017-18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35C3B7-AD1E-415F-AF40-D0D78AF052E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Υπότιτλος"/>
          <p:cNvSpPr>
            <a:spLocks noGrp="1"/>
          </p:cNvSpPr>
          <p:nvPr>
            <p:ph type="subTitle" idx="1"/>
          </p:nvPr>
        </p:nvSpPr>
        <p:spPr>
          <a:xfrm>
            <a:off x="1447800" y="4495800"/>
            <a:ext cx="6400800" cy="1752600"/>
          </a:xfrm>
        </p:spPr>
        <p:txBody>
          <a:bodyPr>
            <a:normAutofit/>
          </a:bodyPr>
          <a:lstStyle/>
          <a:p>
            <a:endParaRPr lang="el-GR" dirty="0" smtClean="0"/>
          </a:p>
          <a:p>
            <a:r>
              <a:rPr lang="el-GR" dirty="0" smtClean="0"/>
              <a:t> </a:t>
            </a:r>
            <a:r>
              <a:rPr lang="en-US" dirty="0" smtClean="0">
                <a:solidFill>
                  <a:srgbClr val="00B0F0"/>
                </a:solidFill>
              </a:rPr>
              <a:t>1</a:t>
            </a:r>
            <a:r>
              <a:rPr lang="el-GR" baseline="30000" dirty="0" smtClean="0">
                <a:solidFill>
                  <a:srgbClr val="00B0F0"/>
                </a:solidFill>
              </a:rPr>
              <a:t>η</a:t>
            </a:r>
            <a:r>
              <a:rPr lang="el-GR" dirty="0" smtClean="0">
                <a:solidFill>
                  <a:srgbClr val="00B0F0"/>
                </a:solidFill>
              </a:rPr>
              <a:t> ενότητα: </a:t>
            </a:r>
            <a:r>
              <a:rPr lang="en-US" dirty="0" smtClean="0">
                <a:solidFill>
                  <a:srgbClr val="00B0F0"/>
                </a:solidFill>
              </a:rPr>
              <a:t>E</a:t>
            </a:r>
            <a:r>
              <a:rPr lang="el-GR" dirty="0" err="1" smtClean="0">
                <a:solidFill>
                  <a:srgbClr val="00B0F0"/>
                </a:solidFill>
              </a:rPr>
              <a:t>ισαγωγικές</a:t>
            </a:r>
            <a:r>
              <a:rPr lang="el-GR" dirty="0" smtClean="0">
                <a:solidFill>
                  <a:srgbClr val="00B0F0"/>
                </a:solidFill>
              </a:rPr>
              <a:t> έννοιες</a:t>
            </a:r>
            <a:endParaRPr lang="el-GR" b="1" dirty="0" smtClean="0">
              <a:solidFill>
                <a:srgbClr val="00B0F0"/>
              </a:solidFill>
            </a:endParaRPr>
          </a:p>
        </p:txBody>
      </p:sp>
      <p:pic>
        <p:nvPicPr>
          <p:cNvPr id="31746" name="Picture 2" descr="Math Stack Exchang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" y="304800"/>
            <a:ext cx="2362200" cy="2362200"/>
          </a:xfrm>
          <a:prstGeom prst="rect">
            <a:avLst/>
          </a:prstGeom>
          <a:noFill/>
        </p:spPr>
      </p:pic>
      <p:sp>
        <p:nvSpPr>
          <p:cNvPr id="6" name="1 - Τίτλος"/>
          <p:cNvSpPr txBox="1">
            <a:spLocks/>
          </p:cNvSpPr>
          <p:nvPr/>
        </p:nvSpPr>
        <p:spPr>
          <a:xfrm>
            <a:off x="1143000" y="2895600"/>
            <a:ext cx="6913084" cy="17982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l-GR" sz="3200" b="1" dirty="0"/>
              <a:t>Διδασκαλία και μάθηση </a:t>
            </a:r>
            <a:r>
              <a:rPr lang="el-GR" sz="3200" dirty="0"/>
              <a:t>των Μαθηματικών </a:t>
            </a:r>
            <a:br>
              <a:rPr lang="el-GR" sz="3200" dirty="0"/>
            </a:br>
            <a:r>
              <a:rPr lang="el-GR" sz="3200" dirty="0"/>
              <a:t>με διαδικασίες </a:t>
            </a:r>
            <a:r>
              <a:rPr lang="el-GR" sz="3200" b="1" dirty="0"/>
              <a:t>επίλυσης προβλημάτων</a:t>
            </a:r>
            <a:endParaRPr lang="el-GR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 smtClean="0"/>
          </a:p>
          <a:p>
            <a:r>
              <a:rPr lang="el-GR" dirty="0" smtClean="0"/>
              <a:t>Ο κεντρικός ρόλος των προβλημάτων στη Μαθηματική επιστήμη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0128581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287102" y="189637"/>
            <a:ext cx="3810000" cy="2438400"/>
          </a:xfrm>
        </p:spPr>
        <p:txBody>
          <a:bodyPr>
            <a:normAutofit fontScale="70000" lnSpcReduction="20000"/>
          </a:bodyPr>
          <a:lstStyle/>
          <a:p>
            <a:r>
              <a:rPr lang="el-GR" dirty="0" smtClean="0"/>
              <a:t>Ο Γερμανός Μαθηματικός </a:t>
            </a:r>
            <a:r>
              <a:rPr lang="el-GR" dirty="0" err="1" smtClean="0"/>
              <a:t>David</a:t>
            </a:r>
            <a:r>
              <a:rPr lang="el-GR" dirty="0" smtClean="0"/>
              <a:t> </a:t>
            </a:r>
            <a:r>
              <a:rPr lang="el-GR" dirty="0" err="1" smtClean="0"/>
              <a:t>Hilbert</a:t>
            </a:r>
            <a:r>
              <a:rPr lang="el-GR" dirty="0" smtClean="0"/>
              <a:t> (1862-1943) ισχυρίστηκε ότι</a:t>
            </a:r>
          </a:p>
          <a:p>
            <a:pPr lvl="1"/>
            <a:r>
              <a:rPr lang="el-GR" dirty="0" smtClean="0"/>
              <a:t>οι μαθηματικοί ν</a:t>
            </a:r>
            <a:r>
              <a:rPr lang="el-GR" i="1" dirty="0" smtClean="0"/>
              <a:t>ιώθουμε μέσα μας την αέναη κλήση: </a:t>
            </a:r>
            <a:r>
              <a:rPr lang="el-GR" b="1" i="1" dirty="0" smtClean="0"/>
              <a:t>Υπάρχει πρόβλημα; Αναζητάμε τη λύση του</a:t>
            </a:r>
            <a:r>
              <a:rPr lang="el-GR" i="1" dirty="0" smtClean="0"/>
              <a:t>. </a:t>
            </a:r>
            <a:endParaRPr lang="en-US" i="1" dirty="0" smtClean="0"/>
          </a:p>
        </p:txBody>
      </p:sp>
      <p:pic>
        <p:nvPicPr>
          <p:cNvPr id="30722" name="Picture 2" descr="Hilbert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7102" y="2628037"/>
            <a:ext cx="1800161" cy="2438400"/>
          </a:xfrm>
          <a:prstGeom prst="rect">
            <a:avLst/>
          </a:prstGeom>
          <a:noFill/>
        </p:spPr>
      </p:pic>
      <p:sp>
        <p:nvSpPr>
          <p:cNvPr id="7" name="2 - Θέση περιεχομένου"/>
          <p:cNvSpPr txBox="1">
            <a:spLocks/>
          </p:cNvSpPr>
          <p:nvPr/>
        </p:nvSpPr>
        <p:spPr>
          <a:xfrm>
            <a:off x="4456323" y="189637"/>
            <a:ext cx="4724400" cy="4724400"/>
          </a:xfrm>
          <a:prstGeom prst="rect">
            <a:avLst/>
          </a:prstGeom>
        </p:spPr>
        <p:txBody>
          <a:bodyPr vert="horz" lIns="91440" tIns="45720" rIns="91440" bIns="45720" rtlCol="0">
            <a:normAutofit fontScale="55000" lnSpcReduction="20000"/>
          </a:bodyPr>
          <a:lstStyle/>
          <a:p>
            <a:pPr marL="342900" marR="0" lvl="0" indent="-342900" fontAlgn="auto"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l-GR" sz="4000" dirty="0" smtClean="0"/>
              <a:t>Ο </a:t>
            </a:r>
            <a:r>
              <a:rPr lang="el-GR" sz="4000" dirty="0" err="1" smtClean="0"/>
              <a:t>εβραιο</a:t>
            </a:r>
            <a:r>
              <a:rPr lang="el-GR" sz="4000" dirty="0" smtClean="0"/>
              <a:t>-ουγγρικής καταγωγής</a:t>
            </a:r>
            <a:r>
              <a:rPr lang="en-US" sz="4000" dirty="0" smtClean="0"/>
              <a:t> </a:t>
            </a:r>
            <a:r>
              <a:rPr lang="el-GR" sz="4000" dirty="0" smtClean="0"/>
              <a:t>Μαθηματικός, </a:t>
            </a:r>
            <a:r>
              <a:rPr lang="el-GR" sz="4000" dirty="0" err="1" smtClean="0"/>
              <a:t>Paul</a:t>
            </a:r>
            <a:r>
              <a:rPr lang="el-GR" sz="4000" dirty="0" smtClean="0"/>
              <a:t> </a:t>
            </a:r>
            <a:r>
              <a:rPr lang="el-GR" sz="4000" dirty="0" err="1" smtClean="0"/>
              <a:t>Halmos</a:t>
            </a:r>
            <a:r>
              <a:rPr lang="el-GR" sz="4000" dirty="0" smtClean="0"/>
              <a:t> (1916-2006) δήλωσε ότι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–"/>
              <a:tabLst/>
              <a:defRPr/>
            </a:pPr>
            <a:r>
              <a:rPr kumimoji="0" lang="el-GR" sz="33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Από τι αποτελούνται πράγματι τα μαθηματικά; Από αξιώματα, θεωρήματα, ορισμούς, τύπους και μεθόδους; Ασφαλώς τα συστατικά αυτά είναι απαραίτητα, χωρίς αυτά δεν μπορούν να υπάρξουν τα μαθηματικά. 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–"/>
              <a:tabLst/>
              <a:defRPr/>
            </a:pPr>
            <a:r>
              <a:rPr kumimoji="0" lang="el-GR" sz="33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Είναι, ωστόσο, μια άποψη ότι κανένα από αυτά </a:t>
            </a:r>
            <a:r>
              <a:rPr kumimoji="0" lang="el-GR" sz="3300" b="0" i="1" u="sng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δεν είναι </a:t>
            </a:r>
            <a:r>
              <a:rPr kumimoji="0" lang="el-GR" sz="3300" b="0" i="1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η </a:t>
            </a:r>
            <a:r>
              <a:rPr kumimoji="0" lang="el-GR" sz="3300" b="1" i="1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καρδιά του αντικειμένου</a:t>
            </a:r>
            <a:r>
              <a:rPr kumimoji="0" lang="el-GR" sz="33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ότι η κύρια αιτία ύπαρξης του μαθηματικού είναι </a:t>
            </a:r>
            <a:r>
              <a:rPr kumimoji="0" lang="el-GR" sz="3300" b="1" i="1" u="none" strike="noStrike" kern="1200" cap="none" spc="0" normalizeH="0" baseline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να επιλύει προβλήματα</a:t>
            </a:r>
            <a:r>
              <a:rPr kumimoji="0" lang="el-GR" sz="33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και κατά συνέπεια </a:t>
            </a:r>
            <a:r>
              <a:rPr kumimoji="0" lang="el-GR" sz="33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το πραγματικό περιεχόμενο των μαθηματικών είναι τα προβλήματα και η επίλυσή τους</a:t>
            </a:r>
            <a:r>
              <a:rPr kumimoji="0" lang="el-GR" sz="33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</a:t>
            </a:r>
            <a:endParaRPr kumimoji="0" lang="el-GR" sz="33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8" name="Picture 4" descr="Paul Halmos.jpe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10400" y="4572000"/>
            <a:ext cx="1846498" cy="1981200"/>
          </a:xfrm>
          <a:prstGeom prst="rect">
            <a:avLst/>
          </a:prstGeom>
          <a:noFill/>
        </p:spPr>
      </p:pic>
      <p:sp>
        <p:nvSpPr>
          <p:cNvPr id="2" name="Ορθογώνιο 1"/>
          <p:cNvSpPr/>
          <p:nvPr/>
        </p:nvSpPr>
        <p:spPr>
          <a:xfrm>
            <a:off x="1905000" y="5181580"/>
            <a:ext cx="4572000" cy="1477328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l-GR" dirty="0">
                <a:latin typeface="Arial" panose="020B0604020202020204" pitchFamily="34" charset="0"/>
              </a:rPr>
              <a:t>Ο </a:t>
            </a:r>
            <a:r>
              <a:rPr lang="el-GR" dirty="0" err="1">
                <a:latin typeface="Arial" panose="020B0604020202020204" pitchFamily="34" charset="0"/>
              </a:rPr>
              <a:t>Hilbert</a:t>
            </a:r>
            <a:r>
              <a:rPr lang="el-GR" dirty="0">
                <a:latin typeface="Arial" panose="020B0604020202020204" pitchFamily="34" charset="0"/>
              </a:rPr>
              <a:t> </a:t>
            </a:r>
            <a:r>
              <a:rPr lang="el-GR" dirty="0" smtClean="0">
                <a:latin typeface="Arial" panose="020B0604020202020204" pitchFamily="34" charset="0"/>
              </a:rPr>
              <a:t>έθεσε </a:t>
            </a:r>
            <a:r>
              <a:rPr lang="en-US" dirty="0" smtClean="0">
                <a:latin typeface="Arial" panose="020B0604020202020204" pitchFamily="34" charset="0"/>
              </a:rPr>
              <a:t>23 </a:t>
            </a:r>
            <a:r>
              <a:rPr lang="el-GR" dirty="0" smtClean="0">
                <a:latin typeface="Arial" panose="020B0604020202020204" pitchFamily="34" charset="0"/>
              </a:rPr>
              <a:t>προβλήματα που </a:t>
            </a:r>
            <a:r>
              <a:rPr lang="el-GR" dirty="0">
                <a:latin typeface="Arial" panose="020B0604020202020204" pitchFamily="34" charset="0"/>
              </a:rPr>
              <a:t>απασχόλησαν γενιές μαθηματικών. Τα προβλήματά του έδωσαν τροφή για σκέψη και ώθησαν </a:t>
            </a:r>
            <a:r>
              <a:rPr lang="el-GR" dirty="0" smtClean="0">
                <a:latin typeface="Arial" panose="020B0604020202020204" pitchFamily="34" charset="0"/>
              </a:rPr>
              <a:t>την έρευνα της μαθηματικής επιστήμης για </a:t>
            </a:r>
            <a:r>
              <a:rPr lang="el-GR" dirty="0">
                <a:latin typeface="Arial" panose="020B0604020202020204" pitchFamily="34" charset="0"/>
              </a:rPr>
              <a:t>ένα ολόκληρο αιώνα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2955896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307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307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3" grpId="1" build="p"/>
      <p:bldP spid="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 smtClean="0"/>
          </a:p>
          <a:p>
            <a:r>
              <a:rPr lang="el-GR" dirty="0" smtClean="0"/>
              <a:t>Ο ρόλος των προβλημάτων στη σχολική τάξη των Μαθηματικών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2458214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el-GR" sz="2000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25963"/>
          </a:xfrm>
        </p:spPr>
        <p:txBody>
          <a:bodyPr>
            <a:normAutofit lnSpcReduction="10000"/>
          </a:bodyPr>
          <a:lstStyle/>
          <a:p>
            <a:endParaRPr lang="el-GR" dirty="0" smtClean="0"/>
          </a:p>
          <a:p>
            <a:endParaRPr lang="el-GR" dirty="0"/>
          </a:p>
          <a:p>
            <a:endParaRPr lang="el-GR" dirty="0" smtClean="0"/>
          </a:p>
          <a:p>
            <a:endParaRPr lang="el-GR" dirty="0"/>
          </a:p>
          <a:p>
            <a:r>
              <a:rPr lang="el-GR" dirty="0" smtClean="0">
                <a:solidFill>
                  <a:srgbClr val="00B050"/>
                </a:solidFill>
              </a:rPr>
              <a:t>Με ποιο τρόπο θα ορίζαμε την έννοια  ‘πρόβλημα’ στην τάξη των μαθηματικών;</a:t>
            </a:r>
          </a:p>
          <a:p>
            <a:endParaRPr lang="el-GR" dirty="0"/>
          </a:p>
          <a:p>
            <a:pPr marL="0" indent="0">
              <a:buNone/>
            </a:pPr>
            <a:r>
              <a:rPr lang="el-GR" i="1" dirty="0" smtClean="0">
                <a:solidFill>
                  <a:srgbClr val="00B050"/>
                </a:solidFill>
              </a:rPr>
              <a:t>(γράψτε στο </a:t>
            </a:r>
            <a:r>
              <a:rPr lang="en-US" i="1" dirty="0" smtClean="0">
                <a:solidFill>
                  <a:srgbClr val="00B050"/>
                </a:solidFill>
              </a:rPr>
              <a:t>chat)</a:t>
            </a:r>
            <a:r>
              <a:rPr lang="el-GR" i="1" dirty="0" smtClean="0">
                <a:solidFill>
                  <a:srgbClr val="00B050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9936405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534400" cy="1143000"/>
          </a:xfrm>
        </p:spPr>
        <p:txBody>
          <a:bodyPr>
            <a:normAutofit fontScale="90000"/>
          </a:bodyPr>
          <a:lstStyle/>
          <a:p>
            <a:r>
              <a:rPr lang="el-GR" dirty="0" smtClean="0"/>
              <a:t>Πώς ερευνητές της Διδακτικής των Μαθηματικών ορίζουν  «το πρόβλημα»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04800" y="1828800"/>
            <a:ext cx="8686800" cy="3962400"/>
          </a:xfrm>
        </p:spPr>
        <p:txBody>
          <a:bodyPr>
            <a:noAutofit/>
          </a:bodyPr>
          <a:lstStyle/>
          <a:p>
            <a:r>
              <a:rPr lang="el-GR" sz="1800" dirty="0"/>
              <a:t>«ένα πρόβλημα είναι σαν να ψάχνεις να βρεις το δρόμο που οδηγεί σε ένα προκαθορισμένο σημείο μιας όχι και τόσο γνωστής περιοχής για σένα»</a:t>
            </a:r>
            <a:r>
              <a:rPr lang="en-US" sz="1800" dirty="0"/>
              <a:t> </a:t>
            </a:r>
          </a:p>
          <a:p>
            <a:pPr algn="r">
              <a:buNone/>
            </a:pPr>
            <a:r>
              <a:rPr lang="en-US" sz="1800" dirty="0"/>
              <a:t>Polya, 1945</a:t>
            </a:r>
            <a:endParaRPr lang="el-GR" sz="1800" dirty="0"/>
          </a:p>
          <a:p>
            <a:r>
              <a:rPr lang="en-US" sz="1800" i="1" dirty="0" smtClean="0"/>
              <a:t>A problem is </a:t>
            </a:r>
            <a:r>
              <a:rPr lang="en-US" sz="1800" i="1" u="sng" dirty="0" smtClean="0"/>
              <a:t>only a problem </a:t>
            </a:r>
            <a:r>
              <a:rPr lang="en-US" sz="1800" i="1" dirty="0" smtClean="0"/>
              <a:t>(as mathematicians use the word) </a:t>
            </a:r>
            <a:r>
              <a:rPr lang="en-US" sz="1800" b="1" i="1" u="sng" dirty="0" smtClean="0"/>
              <a:t>if you don’t know how to go about solving it</a:t>
            </a:r>
            <a:r>
              <a:rPr lang="en-US" sz="1800" i="1" u="sng" dirty="0" smtClean="0"/>
              <a:t>. </a:t>
            </a:r>
          </a:p>
          <a:p>
            <a:pPr lvl="1"/>
            <a:r>
              <a:rPr lang="el-GR" sz="1800" b="1" i="1" dirty="0" smtClean="0">
                <a:solidFill>
                  <a:srgbClr val="0070C0"/>
                </a:solidFill>
              </a:rPr>
              <a:t>(τι δεν είναι πρόβλημα!) </a:t>
            </a:r>
            <a:r>
              <a:rPr lang="en-US" sz="1800" i="1" dirty="0" smtClean="0"/>
              <a:t>A problem that </a:t>
            </a:r>
            <a:r>
              <a:rPr lang="en-US" sz="1800" b="1" i="1" dirty="0" smtClean="0"/>
              <a:t>has no ‘surprises’ </a:t>
            </a:r>
            <a:r>
              <a:rPr lang="en-US" sz="1800" i="1" dirty="0" smtClean="0"/>
              <a:t>in store, and can be solved comfortably by routine or familiar procedures (no matter how difficult!) </a:t>
            </a:r>
            <a:r>
              <a:rPr lang="en-US" sz="1800" b="1" i="1" dirty="0" smtClean="0"/>
              <a:t>is an exercise and not a problem.</a:t>
            </a:r>
          </a:p>
          <a:p>
            <a:pPr algn="r">
              <a:buNone/>
            </a:pPr>
            <a:r>
              <a:rPr lang="en-US" sz="1800" dirty="0" err="1" smtClean="0"/>
              <a:t>Schoenfeld</a:t>
            </a:r>
            <a:r>
              <a:rPr lang="en-US" sz="1800" dirty="0" smtClean="0"/>
              <a:t>, 1983, p. 41</a:t>
            </a:r>
            <a:endParaRPr lang="el-GR" sz="1800" dirty="0" smtClean="0"/>
          </a:p>
          <a:p>
            <a:r>
              <a:rPr lang="el-GR" sz="1800" dirty="0" smtClean="0"/>
              <a:t>«Θεωρούμε ότι κάποιος λύνει ένα (μαθηματικό) πρόβλημα όταν θέλει να βρει κάτι και δεν γνωρίζει τη σειρά των ενεργειών που πρέπει να ακολουθήσει για να το πετύχει» </a:t>
            </a:r>
          </a:p>
          <a:p>
            <a:pPr>
              <a:buNone/>
            </a:pPr>
            <a:r>
              <a:rPr lang="el-GR" sz="1800" dirty="0"/>
              <a:t>	</a:t>
            </a:r>
            <a:r>
              <a:rPr lang="el-GR" sz="1800" dirty="0" smtClean="0"/>
              <a:t>						</a:t>
            </a:r>
            <a:r>
              <a:rPr lang="en-US" sz="1800" dirty="0" smtClean="0"/>
              <a:t>Newell &amp; Simon, 1972, p. 72</a:t>
            </a:r>
            <a:endParaRPr lang="el-GR" sz="1800" dirty="0"/>
          </a:p>
        </p:txBody>
      </p:sp>
      <p:sp>
        <p:nvSpPr>
          <p:cNvPr id="4" name="Θέση περιεχομένου 2"/>
          <p:cNvSpPr txBox="1">
            <a:spLocks/>
          </p:cNvSpPr>
          <p:nvPr/>
        </p:nvSpPr>
        <p:spPr>
          <a:xfrm>
            <a:off x="1676400" y="5935662"/>
            <a:ext cx="5943600" cy="53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l-GR" sz="2400" dirty="0" smtClean="0">
                <a:solidFill>
                  <a:srgbClr val="00B050"/>
                </a:solidFill>
              </a:rPr>
              <a:t>Τι μας λένε λοιπόν αυτοί οι ορισμοί?</a:t>
            </a:r>
            <a:endParaRPr lang="el-GR" sz="2400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018537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Τι είναι το «μαθηματικό πρόβλημα»;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l-GR" dirty="0" smtClean="0"/>
              <a:t>Ένα μαθηματικό πρόβλημα είναι ένα πρόβλημα που μπορεί να αναπαρασταθεί, να αναλυθεί και ενδεχομένως να λυθεί με τη χρήση των μαθηματικών</a:t>
            </a:r>
            <a:r>
              <a:rPr lang="en-US" dirty="0" smtClean="0"/>
              <a:t>.</a:t>
            </a:r>
            <a:endParaRPr lang="el-GR" dirty="0" smtClean="0"/>
          </a:p>
          <a:p>
            <a:r>
              <a:rPr lang="el-GR" dirty="0" smtClean="0"/>
              <a:t>Αναφερόμαστε στη </a:t>
            </a:r>
            <a:r>
              <a:rPr lang="el-GR" i="1" dirty="0" smtClean="0"/>
              <a:t>«επίλυση ενός προβλήματος»</a:t>
            </a:r>
            <a:r>
              <a:rPr lang="el-GR" dirty="0" smtClean="0"/>
              <a:t> όταν αντιμετωπίζουμε μια </a:t>
            </a:r>
            <a:r>
              <a:rPr lang="el-GR" b="1" dirty="0" smtClean="0">
                <a:solidFill>
                  <a:srgbClr val="00B050"/>
                </a:solidFill>
              </a:rPr>
              <a:t>μη οικεία κατάσταση</a:t>
            </a:r>
            <a:r>
              <a:rPr lang="el-GR" dirty="0" smtClean="0">
                <a:solidFill>
                  <a:srgbClr val="00B050"/>
                </a:solidFill>
              </a:rPr>
              <a:t>,</a:t>
            </a:r>
            <a:r>
              <a:rPr lang="el-GR" dirty="0" smtClean="0"/>
              <a:t> από την οποία </a:t>
            </a:r>
            <a:r>
              <a:rPr lang="el-GR" b="1" dirty="0" smtClean="0">
                <a:solidFill>
                  <a:srgbClr val="7030A0"/>
                </a:solidFill>
              </a:rPr>
              <a:t>δεν μπορούμε άμεσα να διαμορφώσουμε τρόπους να την διαπραγματευτούμε</a:t>
            </a:r>
            <a:r>
              <a:rPr lang="el-GR" dirty="0" smtClean="0"/>
              <a:t>.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9352790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Το πρόβλημα στη σχολική τάξη των Μαθηματικών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381000" y="1600200"/>
            <a:ext cx="8534400" cy="4525963"/>
          </a:xfrm>
        </p:spPr>
        <p:txBody>
          <a:bodyPr>
            <a:normAutofit fontScale="92500" lnSpcReduction="10000"/>
          </a:bodyPr>
          <a:lstStyle/>
          <a:p>
            <a:r>
              <a:rPr lang="el-GR" dirty="0" smtClean="0">
                <a:solidFill>
                  <a:srgbClr val="00B050"/>
                </a:solidFill>
              </a:rPr>
              <a:t>Τι ρόλο έχει το ‘πρόβλημα’ σε μια σύγχρονη τάξη των μαθηματικών; </a:t>
            </a:r>
          </a:p>
          <a:p>
            <a:r>
              <a:rPr lang="el-GR" dirty="0" smtClean="0">
                <a:solidFill>
                  <a:srgbClr val="00B050"/>
                </a:solidFill>
              </a:rPr>
              <a:t>Ποια είναι η μεγαλύτερη δυσκολία που συναντά ο μαθητής στην επίλυση προβλήματος;</a:t>
            </a:r>
          </a:p>
          <a:p>
            <a:r>
              <a:rPr lang="el-GR" dirty="0">
                <a:solidFill>
                  <a:srgbClr val="00B050"/>
                </a:solidFill>
              </a:rPr>
              <a:t>Ποια είναι η μεγαλύτερη δυσκολία που συναντά </a:t>
            </a:r>
            <a:r>
              <a:rPr lang="el-GR" dirty="0" smtClean="0">
                <a:solidFill>
                  <a:srgbClr val="00B050"/>
                </a:solidFill>
              </a:rPr>
              <a:t>ο εκπαιδευτικός όταν διδάσκει προβλήματα στην τάξη;</a:t>
            </a:r>
          </a:p>
          <a:p>
            <a:endParaRPr lang="el-GR" dirty="0"/>
          </a:p>
          <a:p>
            <a:pPr lvl="1"/>
            <a:r>
              <a:rPr lang="el-GR" dirty="0" smtClean="0"/>
              <a:t>Αναλογιστείτε και καταγράψτε τις απόψεις/εμπειρίες  σας 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4687572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Ο </a:t>
            </a:r>
            <a:r>
              <a:rPr lang="el-GR" dirty="0" err="1" smtClean="0"/>
              <a:t>αναστοχασμός</a:t>
            </a:r>
            <a:r>
              <a:rPr lang="el-GR" dirty="0" smtClean="0"/>
              <a:t> του </a:t>
            </a:r>
            <a:r>
              <a:rPr lang="en-US" dirty="0" err="1" smtClean="0"/>
              <a:t>Schoelfeld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304800" y="1600200"/>
            <a:ext cx="8610600" cy="4525963"/>
          </a:xfrm>
        </p:spPr>
        <p:txBody>
          <a:bodyPr>
            <a:normAutofit/>
          </a:bodyPr>
          <a:lstStyle/>
          <a:p>
            <a:r>
              <a:rPr lang="el-GR" dirty="0" smtClean="0"/>
              <a:t>Διαβάστε το σχετικό κείμενο και προσπαθήστε να απαντήσετε στις παρακάτω ερωτήσεις:</a:t>
            </a:r>
          </a:p>
          <a:p>
            <a:pPr marL="971550" lvl="1" indent="-514350">
              <a:buFont typeface="+mj-lt"/>
              <a:buAutoNum type="arabicPeriod"/>
            </a:pPr>
            <a:r>
              <a:rPr lang="el-GR" dirty="0" smtClean="0"/>
              <a:t>Γιατί θεωρεί ότι η επίλυση προβλήματος είναι σημαντική μαθηματική δραστηριότητα;</a:t>
            </a:r>
          </a:p>
          <a:p>
            <a:pPr marL="971550" lvl="1" indent="-514350">
              <a:buFont typeface="+mj-lt"/>
              <a:buAutoNum type="arabicPeriod"/>
            </a:pPr>
            <a:r>
              <a:rPr lang="el-GR" dirty="0" smtClean="0"/>
              <a:t>Πως εξελίσσεται η διδακτική του εστίαση σχετικά με την επίλυση προβλήματος;</a:t>
            </a:r>
          </a:p>
          <a:p>
            <a:pPr marL="971550" lvl="1" indent="-514350">
              <a:buFont typeface="+mj-lt"/>
              <a:buAutoNum type="arabicPeriod"/>
            </a:pPr>
            <a:r>
              <a:rPr lang="el-GR" dirty="0" smtClean="0"/>
              <a:t>Ποια είναι η δική σας εστίαση όταν διδάσκετε  προβλήματα στους μαθητές σας;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999309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4234</TotalTime>
  <Words>510</Words>
  <Application>Microsoft Office PowerPoint</Application>
  <PresentationFormat>Προβολή στην οθόνη (4:3)</PresentationFormat>
  <Paragraphs>45</Paragraphs>
  <Slides>9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2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9</vt:i4>
      </vt:variant>
    </vt:vector>
  </HeadingPairs>
  <TitlesOfParts>
    <vt:vector size="12" baseType="lpstr">
      <vt:lpstr>Arial</vt:lpstr>
      <vt:lpstr>Calibri</vt:lpstr>
      <vt:lpstr>Office Theme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Πώς ερευνητές της Διδακτικής των Μαθηματικών ορίζουν  «το πρόβλημα»</vt:lpstr>
      <vt:lpstr>Τι είναι το «μαθηματικό πρόβλημα»;</vt:lpstr>
      <vt:lpstr>Το πρόβλημα στη σχολική τάξη των Μαθηματικών</vt:lpstr>
      <vt:lpstr>Ο αναστοχασμός του Schoelfeld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IO 6: Pedagogical approaches to mathematics and science teaching in multicultural classrooms</dc:title>
  <dc:creator>Despoina</dc:creator>
  <cp:lastModifiedBy>Chr. Triantafillou</cp:lastModifiedBy>
  <cp:revision>500</cp:revision>
  <dcterms:created xsi:type="dcterms:W3CDTF">2016-12-02T10:45:38Z</dcterms:created>
  <dcterms:modified xsi:type="dcterms:W3CDTF">2021-03-09T15:16:21Z</dcterms:modified>
</cp:coreProperties>
</file>