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3"/>
  </p:notesMasterIdLst>
  <p:handoutMasterIdLst>
    <p:handoutMasterId r:id="rId4"/>
  </p:handoutMasterIdLst>
  <p:sldIdLst>
    <p:sldId id="258" r:id="rId2"/>
  </p:sldIdLst>
  <p:sldSz cx="25199975" cy="324008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ddíl bez názvu" id="{15A0FB30-1F57-4F48-946F-40F5EAE7C552}">
          <p14:sldIdLst>
            <p14:sldId id="258"/>
          </p14:sldIdLst>
        </p14:section>
      </p14:sectionLst>
    </p:ext>
    <p:ext uri="{EFAFB233-063F-42B5-8137-9DF3F51BA10A}">
      <p15:sldGuideLst xmlns:p15="http://schemas.microsoft.com/office/powerpoint/2012/main">
        <p15:guide id="1" orient="horz" pos="11297" userDrawn="1">
          <p15:clr>
            <a:srgbClr val="A4A3A4"/>
          </p15:clr>
        </p15:guide>
        <p15:guide id="2" pos="79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AED7AF-881F-A7C8-2F94-4BDCFC2F11AA}" name="Hana Šigutová" initials="HŠ" userId="Hana Šigutová" providerId="None"/>
  <p188:author id="{1E71F6F4-6F3B-316B-4BA8-10CBBAB69F65}" name="Veronika Prieložná" initials="VP" userId="Veronika Prieložná"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a V." initials="" lastIdx="5" clrIdx="0"/>
  <p:cmAuthor id="2" name="Petr Pyszko" initials="PP" lastIdx="20" clrIdx="1">
    <p:extLst>
      <p:ext uri="{19B8F6BF-5375-455C-9EA6-DF929625EA0E}">
        <p15:presenceInfo xmlns:p15="http://schemas.microsoft.com/office/powerpoint/2012/main" userId="S-1-5-21-1657599716-2285118414-2049868203-2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A3"/>
    <a:srgbClr val="F79635"/>
    <a:srgbClr val="F60203"/>
    <a:srgbClr val="AEC8E8"/>
    <a:srgbClr val="E3E7EB"/>
    <a:srgbClr val="8F919F"/>
    <a:srgbClr val="9398A8"/>
    <a:srgbClr val="151926"/>
    <a:srgbClr val="00441B"/>
    <a:srgbClr val="99D8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B1E05-CCAC-4DA5-9F62-B9928DAE12A3}" v="502" dt="2023-02-01T21:52:08.45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větlý sty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3546" autoAdjust="0"/>
  </p:normalViewPr>
  <p:slideViewPr>
    <p:cSldViewPr>
      <p:cViewPr varScale="1">
        <p:scale>
          <a:sx n="23" d="100"/>
          <a:sy n="23" d="100"/>
        </p:scale>
        <p:origin x="3198" y="18"/>
      </p:cViewPr>
      <p:guideLst>
        <p:guide orient="horz" pos="11297"/>
        <p:guide pos="7937"/>
      </p:guideLst>
    </p:cSldViewPr>
  </p:slideViewPr>
  <p:notesTextViewPr>
    <p:cViewPr>
      <p:scale>
        <a:sx n="20" d="100"/>
        <a:sy n="20" d="100"/>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8429833-7622-9E9B-6B97-AD6630E77917}"/>
              </a:ext>
            </a:extLst>
          </p:cNvPr>
          <p:cNvSpPr>
            <a:spLocks noGrp="1" noChangeArrowheads="1"/>
          </p:cNvSpPr>
          <p:nvPr>
            <p:ph type="hdr" sz="quarter"/>
          </p:nvPr>
        </p:nvSpPr>
        <p:spPr bwMode="auto">
          <a:xfrm>
            <a:off x="2" y="0"/>
            <a:ext cx="2946057" cy="496277"/>
          </a:xfrm>
          <a:prstGeom prst="rect">
            <a:avLst/>
          </a:prstGeom>
          <a:noFill/>
          <a:ln w="9525">
            <a:noFill/>
            <a:miter lim="800000"/>
            <a:headEnd/>
            <a:tailEnd/>
          </a:ln>
          <a:effectLst/>
        </p:spPr>
        <p:txBody>
          <a:bodyPr vert="horz" wrap="square" lIns="21657" tIns="10828" rIns="21657" bIns="10828" numCol="1" anchor="t" anchorCtr="0" compatLnSpc="1">
            <a:prstTxWarp prst="textNoShape">
              <a:avLst/>
            </a:prstTxWarp>
          </a:bodyPr>
          <a:lstStyle>
            <a:lvl1pPr eaLnBrk="1" hangingPunct="1">
              <a:defRPr sz="300">
                <a:latin typeface="Arial" charset="0"/>
              </a:defRPr>
            </a:lvl1pPr>
          </a:lstStyle>
          <a:p>
            <a:pPr>
              <a:defRPr/>
            </a:pPr>
            <a:endParaRPr lang="cs-CZ"/>
          </a:p>
        </p:txBody>
      </p:sp>
      <p:sp>
        <p:nvSpPr>
          <p:cNvPr id="5123" name="Rectangle 3">
            <a:extLst>
              <a:ext uri="{FF2B5EF4-FFF2-40B4-BE49-F238E27FC236}">
                <a16:creationId xmlns:a16="http://schemas.microsoft.com/office/drawing/2014/main" id="{2F379B9D-D830-08F3-CF9C-B3ABF2CBB81A}"/>
              </a:ext>
            </a:extLst>
          </p:cNvPr>
          <p:cNvSpPr>
            <a:spLocks noGrp="1" noChangeArrowheads="1"/>
          </p:cNvSpPr>
          <p:nvPr>
            <p:ph type="dt" sz="quarter" idx="1"/>
          </p:nvPr>
        </p:nvSpPr>
        <p:spPr bwMode="auto">
          <a:xfrm>
            <a:off x="3850532" y="0"/>
            <a:ext cx="2946057" cy="496277"/>
          </a:xfrm>
          <a:prstGeom prst="rect">
            <a:avLst/>
          </a:prstGeom>
          <a:noFill/>
          <a:ln w="9525">
            <a:noFill/>
            <a:miter lim="800000"/>
            <a:headEnd/>
            <a:tailEnd/>
          </a:ln>
          <a:effectLst/>
        </p:spPr>
        <p:txBody>
          <a:bodyPr vert="horz" wrap="square" lIns="21657" tIns="10828" rIns="21657" bIns="10828" numCol="1" anchor="t" anchorCtr="0" compatLnSpc="1">
            <a:prstTxWarp prst="textNoShape">
              <a:avLst/>
            </a:prstTxWarp>
          </a:bodyPr>
          <a:lstStyle>
            <a:lvl1pPr algn="r" eaLnBrk="1" hangingPunct="1">
              <a:defRPr sz="300">
                <a:latin typeface="Arial" charset="0"/>
              </a:defRPr>
            </a:lvl1pPr>
          </a:lstStyle>
          <a:p>
            <a:pPr>
              <a:defRPr/>
            </a:pPr>
            <a:endParaRPr lang="cs-CZ"/>
          </a:p>
        </p:txBody>
      </p:sp>
      <p:sp>
        <p:nvSpPr>
          <p:cNvPr id="5124" name="Rectangle 4">
            <a:extLst>
              <a:ext uri="{FF2B5EF4-FFF2-40B4-BE49-F238E27FC236}">
                <a16:creationId xmlns:a16="http://schemas.microsoft.com/office/drawing/2014/main" id="{C897A2DE-BED4-7515-12BB-75D5CE0BA059}"/>
              </a:ext>
            </a:extLst>
          </p:cNvPr>
          <p:cNvSpPr>
            <a:spLocks noGrp="1" noChangeArrowheads="1"/>
          </p:cNvSpPr>
          <p:nvPr>
            <p:ph type="ftr" sz="quarter" idx="2"/>
          </p:nvPr>
        </p:nvSpPr>
        <p:spPr bwMode="auto">
          <a:xfrm>
            <a:off x="2" y="9428166"/>
            <a:ext cx="2946057" cy="497375"/>
          </a:xfrm>
          <a:prstGeom prst="rect">
            <a:avLst/>
          </a:prstGeom>
          <a:noFill/>
          <a:ln w="9525">
            <a:noFill/>
            <a:miter lim="800000"/>
            <a:headEnd/>
            <a:tailEnd/>
          </a:ln>
          <a:effectLst/>
        </p:spPr>
        <p:txBody>
          <a:bodyPr vert="horz" wrap="square" lIns="21657" tIns="10828" rIns="21657" bIns="10828" numCol="1" anchor="b" anchorCtr="0" compatLnSpc="1">
            <a:prstTxWarp prst="textNoShape">
              <a:avLst/>
            </a:prstTxWarp>
          </a:bodyPr>
          <a:lstStyle>
            <a:lvl1pPr eaLnBrk="1" hangingPunct="1">
              <a:defRPr sz="300">
                <a:latin typeface="Arial" charset="0"/>
              </a:defRPr>
            </a:lvl1pPr>
          </a:lstStyle>
          <a:p>
            <a:pPr>
              <a:defRPr/>
            </a:pPr>
            <a:endParaRPr lang="cs-CZ"/>
          </a:p>
        </p:txBody>
      </p:sp>
      <p:sp>
        <p:nvSpPr>
          <p:cNvPr id="5125" name="Rectangle 5">
            <a:extLst>
              <a:ext uri="{FF2B5EF4-FFF2-40B4-BE49-F238E27FC236}">
                <a16:creationId xmlns:a16="http://schemas.microsoft.com/office/drawing/2014/main" id="{52882430-A6CE-9F3D-A136-B3FF4434D4D7}"/>
              </a:ext>
            </a:extLst>
          </p:cNvPr>
          <p:cNvSpPr>
            <a:spLocks noGrp="1" noChangeArrowheads="1"/>
          </p:cNvSpPr>
          <p:nvPr>
            <p:ph type="sldNum" sz="quarter" idx="3"/>
          </p:nvPr>
        </p:nvSpPr>
        <p:spPr bwMode="auto">
          <a:xfrm>
            <a:off x="3850532" y="9428166"/>
            <a:ext cx="2946057" cy="497375"/>
          </a:xfrm>
          <a:prstGeom prst="rect">
            <a:avLst/>
          </a:prstGeom>
          <a:noFill/>
          <a:ln w="9525">
            <a:noFill/>
            <a:miter lim="800000"/>
            <a:headEnd/>
            <a:tailEnd/>
          </a:ln>
          <a:effectLst/>
        </p:spPr>
        <p:txBody>
          <a:bodyPr vert="horz" wrap="square" lIns="21657" tIns="10828" rIns="21657" bIns="10828" numCol="1" anchor="b" anchorCtr="0" compatLnSpc="1">
            <a:prstTxWarp prst="textNoShape">
              <a:avLst/>
            </a:prstTxWarp>
          </a:bodyPr>
          <a:lstStyle>
            <a:lvl1pPr algn="r" eaLnBrk="1" hangingPunct="1">
              <a:defRPr sz="300"/>
            </a:lvl1pPr>
          </a:lstStyle>
          <a:p>
            <a:fld id="{7EDE8992-553C-4AAB-96D1-8D4EF5CE6E6D}"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C1A34A9-5C4E-8BC4-8B45-8C1819618AAA}"/>
              </a:ext>
            </a:extLst>
          </p:cNvPr>
          <p:cNvSpPr>
            <a:spLocks noGrp="1"/>
          </p:cNvSpPr>
          <p:nvPr>
            <p:ph type="hdr" sz="quarter"/>
          </p:nvPr>
        </p:nvSpPr>
        <p:spPr>
          <a:xfrm>
            <a:off x="2" y="0"/>
            <a:ext cx="2946057" cy="497376"/>
          </a:xfrm>
          <a:prstGeom prst="rect">
            <a:avLst/>
          </a:prstGeom>
        </p:spPr>
        <p:txBody>
          <a:bodyPr vert="horz" lIns="91419" tIns="45710" rIns="91419" bIns="45710" rtlCol="0"/>
          <a:lstStyle>
            <a:lvl1pPr algn="l">
              <a:defRPr sz="1200"/>
            </a:lvl1pPr>
          </a:lstStyle>
          <a:p>
            <a:pPr>
              <a:defRPr/>
            </a:pPr>
            <a:endParaRPr lang="cs-CZ"/>
          </a:p>
        </p:txBody>
      </p:sp>
      <p:sp>
        <p:nvSpPr>
          <p:cNvPr id="3" name="Zástupný symbol pro datum 2">
            <a:extLst>
              <a:ext uri="{FF2B5EF4-FFF2-40B4-BE49-F238E27FC236}">
                <a16:creationId xmlns:a16="http://schemas.microsoft.com/office/drawing/2014/main" id="{55E74380-8ACA-A0FE-DD83-1A5C7B2E12FA}"/>
              </a:ext>
            </a:extLst>
          </p:cNvPr>
          <p:cNvSpPr>
            <a:spLocks noGrp="1"/>
          </p:cNvSpPr>
          <p:nvPr>
            <p:ph type="dt" idx="1"/>
          </p:nvPr>
        </p:nvSpPr>
        <p:spPr>
          <a:xfrm>
            <a:off x="3849443" y="0"/>
            <a:ext cx="2947144" cy="497376"/>
          </a:xfrm>
          <a:prstGeom prst="rect">
            <a:avLst/>
          </a:prstGeom>
        </p:spPr>
        <p:txBody>
          <a:bodyPr vert="horz" lIns="91419" tIns="45710" rIns="91419" bIns="45710" rtlCol="0"/>
          <a:lstStyle>
            <a:lvl1pPr algn="r">
              <a:defRPr sz="1200"/>
            </a:lvl1pPr>
          </a:lstStyle>
          <a:p>
            <a:pPr>
              <a:defRPr/>
            </a:pPr>
            <a:fld id="{E1556536-946B-48E3-AF56-C18B26F08A6D}" type="datetimeFigureOut">
              <a:rPr lang="cs-CZ"/>
              <a:pPr>
                <a:defRPr/>
              </a:pPr>
              <a:t>24.05.2023</a:t>
            </a:fld>
            <a:endParaRPr lang="cs-CZ"/>
          </a:p>
        </p:txBody>
      </p:sp>
      <p:sp>
        <p:nvSpPr>
          <p:cNvPr id="4" name="Zástupný symbol pro obrázek snímku 3">
            <a:extLst>
              <a:ext uri="{FF2B5EF4-FFF2-40B4-BE49-F238E27FC236}">
                <a16:creationId xmlns:a16="http://schemas.microsoft.com/office/drawing/2014/main" id="{70939A60-311C-A569-4DBE-2FE61F5D18AD}"/>
              </a:ext>
            </a:extLst>
          </p:cNvPr>
          <p:cNvSpPr>
            <a:spLocks noGrp="1" noRot="1" noChangeAspect="1"/>
          </p:cNvSpPr>
          <p:nvPr>
            <p:ph type="sldImg" idx="2"/>
          </p:nvPr>
        </p:nvSpPr>
        <p:spPr>
          <a:xfrm>
            <a:off x="2095500" y="1241425"/>
            <a:ext cx="2606675" cy="3349625"/>
          </a:xfrm>
          <a:prstGeom prst="rect">
            <a:avLst/>
          </a:prstGeom>
          <a:noFill/>
          <a:ln w="12700">
            <a:solidFill>
              <a:prstClr val="black"/>
            </a:solidFill>
          </a:ln>
        </p:spPr>
        <p:txBody>
          <a:bodyPr vert="horz" lIns="91419" tIns="45710" rIns="91419" bIns="45710" rtlCol="0" anchor="ctr"/>
          <a:lstStyle/>
          <a:p>
            <a:pPr lvl="0"/>
            <a:endParaRPr lang="cs-CZ" noProof="0"/>
          </a:p>
        </p:txBody>
      </p:sp>
      <p:sp>
        <p:nvSpPr>
          <p:cNvPr id="5" name="Zástupný symbol pro poznámky 4">
            <a:extLst>
              <a:ext uri="{FF2B5EF4-FFF2-40B4-BE49-F238E27FC236}">
                <a16:creationId xmlns:a16="http://schemas.microsoft.com/office/drawing/2014/main" id="{2803AE97-F16B-22B5-4C5B-85C9A6A372D2}"/>
              </a:ext>
            </a:extLst>
          </p:cNvPr>
          <p:cNvSpPr>
            <a:spLocks noGrp="1"/>
          </p:cNvSpPr>
          <p:nvPr>
            <p:ph type="body" sz="quarter" idx="3"/>
          </p:nvPr>
        </p:nvSpPr>
        <p:spPr>
          <a:xfrm>
            <a:off x="679442" y="4777216"/>
            <a:ext cx="5438792" cy="3907632"/>
          </a:xfrm>
          <a:prstGeom prst="rect">
            <a:avLst/>
          </a:prstGeom>
        </p:spPr>
        <p:txBody>
          <a:bodyPr vert="horz" lIns="91419" tIns="45710" rIns="91419" bIns="45710" rtlCol="0"/>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1A0F685B-773C-C6D9-61C8-E487E3B0DBA0}"/>
              </a:ext>
            </a:extLst>
          </p:cNvPr>
          <p:cNvSpPr>
            <a:spLocks noGrp="1"/>
          </p:cNvSpPr>
          <p:nvPr>
            <p:ph type="ftr" sz="quarter" idx="4"/>
          </p:nvPr>
        </p:nvSpPr>
        <p:spPr>
          <a:xfrm>
            <a:off x="2" y="9429263"/>
            <a:ext cx="2946057" cy="497376"/>
          </a:xfrm>
          <a:prstGeom prst="rect">
            <a:avLst/>
          </a:prstGeom>
        </p:spPr>
        <p:txBody>
          <a:bodyPr vert="horz" lIns="91419" tIns="45710" rIns="91419" bIns="45710" rtlCol="0" anchor="b"/>
          <a:lstStyle>
            <a:lvl1pPr algn="l">
              <a:defRPr sz="1200"/>
            </a:lvl1pPr>
          </a:lstStyle>
          <a:p>
            <a:pPr>
              <a:defRPr/>
            </a:pPr>
            <a:endParaRPr lang="cs-CZ"/>
          </a:p>
        </p:txBody>
      </p:sp>
      <p:sp>
        <p:nvSpPr>
          <p:cNvPr id="7" name="Zástupný symbol pro číslo snímku 6">
            <a:extLst>
              <a:ext uri="{FF2B5EF4-FFF2-40B4-BE49-F238E27FC236}">
                <a16:creationId xmlns:a16="http://schemas.microsoft.com/office/drawing/2014/main" id="{205A40A6-D43D-8DE4-1CE9-0F7E06167A70}"/>
              </a:ext>
            </a:extLst>
          </p:cNvPr>
          <p:cNvSpPr>
            <a:spLocks noGrp="1"/>
          </p:cNvSpPr>
          <p:nvPr>
            <p:ph type="sldNum" sz="quarter" idx="5"/>
          </p:nvPr>
        </p:nvSpPr>
        <p:spPr>
          <a:xfrm>
            <a:off x="3849443" y="9429263"/>
            <a:ext cx="2947144" cy="497376"/>
          </a:xfrm>
          <a:prstGeom prst="rect">
            <a:avLst/>
          </a:prstGeom>
        </p:spPr>
        <p:txBody>
          <a:bodyPr vert="horz" wrap="square" lIns="91419" tIns="45710" rIns="91419" bIns="45710" numCol="1" anchor="b" anchorCtr="0" compatLnSpc="1">
            <a:prstTxWarp prst="textNoShape">
              <a:avLst/>
            </a:prstTxWarp>
          </a:bodyPr>
          <a:lstStyle>
            <a:lvl1pPr algn="r">
              <a:defRPr sz="1200"/>
            </a:lvl1pPr>
          </a:lstStyle>
          <a:p>
            <a:fld id="{BD4E7121-9A47-4287-95E2-406DC7DEAA13}"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539750" algn="l" rtl="0" eaLnBrk="0" fontAlgn="base" hangingPunct="0">
      <a:spcBef>
        <a:spcPct val="30000"/>
      </a:spcBef>
      <a:spcAft>
        <a:spcPct val="0"/>
      </a:spcAft>
      <a:defRPr sz="1300" kern="1200">
        <a:solidFill>
          <a:schemeClr val="tx1"/>
        </a:solidFill>
        <a:latin typeface="+mn-lt"/>
        <a:ea typeface="+mn-ea"/>
        <a:cs typeface="+mn-cs"/>
      </a:defRPr>
    </a:lvl2pPr>
    <a:lvl3pPr marL="1081088" algn="l" rtl="0" eaLnBrk="0" fontAlgn="base" hangingPunct="0">
      <a:spcBef>
        <a:spcPct val="30000"/>
      </a:spcBef>
      <a:spcAft>
        <a:spcPct val="0"/>
      </a:spcAft>
      <a:defRPr sz="1300" kern="1200">
        <a:solidFill>
          <a:schemeClr val="tx1"/>
        </a:solidFill>
        <a:latin typeface="+mn-lt"/>
        <a:ea typeface="+mn-ea"/>
        <a:cs typeface="+mn-cs"/>
      </a:defRPr>
    </a:lvl3pPr>
    <a:lvl4pPr marL="1624013" algn="l" rtl="0" eaLnBrk="0" fontAlgn="base" hangingPunct="0">
      <a:spcBef>
        <a:spcPct val="30000"/>
      </a:spcBef>
      <a:spcAft>
        <a:spcPct val="0"/>
      </a:spcAft>
      <a:defRPr sz="1300" kern="1200">
        <a:solidFill>
          <a:schemeClr val="tx1"/>
        </a:solidFill>
        <a:latin typeface="+mn-lt"/>
        <a:ea typeface="+mn-ea"/>
        <a:cs typeface="+mn-cs"/>
      </a:defRPr>
    </a:lvl4pPr>
    <a:lvl5pPr marL="2165350" algn="l" rtl="0" eaLnBrk="0" fontAlgn="base" hangingPunct="0">
      <a:spcBef>
        <a:spcPct val="30000"/>
      </a:spcBef>
      <a:spcAft>
        <a:spcPct val="0"/>
      </a:spcAft>
      <a:defRPr sz="1300" kern="1200">
        <a:solidFill>
          <a:schemeClr val="tx1"/>
        </a:solidFill>
        <a:latin typeface="+mn-lt"/>
        <a:ea typeface="+mn-ea"/>
        <a:cs typeface="+mn-cs"/>
      </a:defRPr>
    </a:lvl5pPr>
    <a:lvl6pPr marL="2707364" algn="l" defTabSz="1082945" rtl="0" eaLnBrk="1" latinLnBrk="0" hangingPunct="1">
      <a:defRPr sz="1422" kern="1200">
        <a:solidFill>
          <a:schemeClr val="tx1"/>
        </a:solidFill>
        <a:latin typeface="+mn-lt"/>
        <a:ea typeface="+mn-ea"/>
        <a:cs typeface="+mn-cs"/>
      </a:defRPr>
    </a:lvl6pPr>
    <a:lvl7pPr marL="3248836" algn="l" defTabSz="1082945" rtl="0" eaLnBrk="1" latinLnBrk="0" hangingPunct="1">
      <a:defRPr sz="1422" kern="1200">
        <a:solidFill>
          <a:schemeClr val="tx1"/>
        </a:solidFill>
        <a:latin typeface="+mn-lt"/>
        <a:ea typeface="+mn-ea"/>
        <a:cs typeface="+mn-cs"/>
      </a:defRPr>
    </a:lvl7pPr>
    <a:lvl8pPr marL="3790311" algn="l" defTabSz="1082945" rtl="0" eaLnBrk="1" latinLnBrk="0" hangingPunct="1">
      <a:defRPr sz="1422" kern="1200">
        <a:solidFill>
          <a:schemeClr val="tx1"/>
        </a:solidFill>
        <a:latin typeface="+mn-lt"/>
        <a:ea typeface="+mn-ea"/>
        <a:cs typeface="+mn-cs"/>
      </a:defRPr>
    </a:lvl8pPr>
    <a:lvl9pPr marL="4331782" algn="l" defTabSz="1082945" rtl="0" eaLnBrk="1" latinLnBrk="0" hangingPunct="1">
      <a:defRPr sz="14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095500" y="1241425"/>
            <a:ext cx="2606675" cy="3349625"/>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D4E7121-9A47-4287-95E2-406DC7DEAA13}" type="slidenum">
              <a:rPr lang="cs-CZ" altLang="cs-CZ" smtClean="0"/>
              <a:pPr/>
              <a:t>1</a:t>
            </a:fld>
            <a:endParaRPr lang="cs-CZ" altLang="cs-CZ"/>
          </a:p>
        </p:txBody>
      </p:sp>
    </p:spTree>
    <p:extLst>
      <p:ext uri="{BB962C8B-B14F-4D97-AF65-F5344CB8AC3E}">
        <p14:creationId xmlns:p14="http://schemas.microsoft.com/office/powerpoint/2010/main" val="6396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302645"/>
            <a:ext cx="21419979" cy="11280305"/>
          </a:xfrm>
        </p:spPr>
        <p:txBody>
          <a:bodyPr anchor="b"/>
          <a:lstStyle>
            <a:lvl1pPr algn="ctr">
              <a:defRPr sz="16535"/>
            </a:lvl1pPr>
          </a:lstStyle>
          <a:p>
            <a:r>
              <a:rPr lang="cs-CZ"/>
              <a:t>Kliknutím lze upravit styl.</a:t>
            </a:r>
            <a:endParaRPr lang="en-US" dirty="0"/>
          </a:p>
        </p:txBody>
      </p:sp>
      <p:sp>
        <p:nvSpPr>
          <p:cNvPr id="3" name="Subtitle 2"/>
          <p:cNvSpPr>
            <a:spLocks noGrp="1"/>
          </p:cNvSpPr>
          <p:nvPr>
            <p:ph type="subTitle" idx="1"/>
          </p:nvPr>
        </p:nvSpPr>
        <p:spPr>
          <a:xfrm>
            <a:off x="3149997" y="17017962"/>
            <a:ext cx="18899981" cy="7822709"/>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4F2F0133-8B4D-4E58-A2CE-0F5FEBB3C6BD}" type="slidenum">
              <a:rPr lang="cs-CZ" altLang="cs-CZ" smtClean="0"/>
              <a:pPr/>
              <a:t>‹#›</a:t>
            </a:fld>
            <a:endParaRPr lang="cs-CZ" altLang="cs-CZ"/>
          </a:p>
        </p:txBody>
      </p:sp>
    </p:spTree>
    <p:extLst>
      <p:ext uri="{BB962C8B-B14F-4D97-AF65-F5344CB8AC3E}">
        <p14:creationId xmlns:p14="http://schemas.microsoft.com/office/powerpoint/2010/main" val="75997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25D990A7-476A-4DDE-A829-8C5F4B63EEA0}" type="slidenum">
              <a:rPr lang="cs-CZ" altLang="cs-CZ" smtClean="0"/>
              <a:pPr/>
              <a:t>‹#›</a:t>
            </a:fld>
            <a:endParaRPr lang="cs-CZ" altLang="cs-CZ"/>
          </a:p>
        </p:txBody>
      </p:sp>
    </p:spTree>
    <p:extLst>
      <p:ext uri="{BB962C8B-B14F-4D97-AF65-F5344CB8AC3E}">
        <p14:creationId xmlns:p14="http://schemas.microsoft.com/office/powerpoint/2010/main" val="266621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725047"/>
            <a:ext cx="5433745" cy="27458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732500" y="1725047"/>
            <a:ext cx="15986234" cy="2745824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EDEDEBBC-E40A-48CB-BB3D-4F07108F5DAE}" type="slidenum">
              <a:rPr lang="cs-CZ" altLang="cs-CZ" smtClean="0"/>
              <a:pPr/>
              <a:t>‹#›</a:t>
            </a:fld>
            <a:endParaRPr lang="cs-CZ" altLang="cs-CZ"/>
          </a:p>
        </p:txBody>
      </p:sp>
    </p:spTree>
    <p:extLst>
      <p:ext uri="{BB962C8B-B14F-4D97-AF65-F5344CB8AC3E}">
        <p14:creationId xmlns:p14="http://schemas.microsoft.com/office/powerpoint/2010/main" val="250759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CBC61FD3-D5E7-4C27-8EFF-089A74310944}" type="slidenum">
              <a:rPr lang="cs-CZ" altLang="cs-CZ" smtClean="0"/>
              <a:pPr/>
              <a:t>‹#›</a:t>
            </a:fld>
            <a:endParaRPr lang="cs-CZ" altLang="cs-CZ"/>
          </a:p>
        </p:txBody>
      </p:sp>
    </p:spTree>
    <p:extLst>
      <p:ext uri="{BB962C8B-B14F-4D97-AF65-F5344CB8AC3E}">
        <p14:creationId xmlns:p14="http://schemas.microsoft.com/office/powerpoint/2010/main" val="207439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19375" y="8077727"/>
            <a:ext cx="21734978" cy="13477862"/>
          </a:xfrm>
        </p:spPr>
        <p:txBody>
          <a:bodyPr anchor="b"/>
          <a:lstStyle>
            <a:lvl1pPr>
              <a:defRPr sz="16535"/>
            </a:lvl1pPr>
          </a:lstStyle>
          <a:p>
            <a:r>
              <a:rPr lang="cs-CZ"/>
              <a:t>Kliknutím lze upravit styl.</a:t>
            </a:r>
            <a:endParaRPr lang="en-US" dirty="0"/>
          </a:p>
        </p:txBody>
      </p:sp>
      <p:sp>
        <p:nvSpPr>
          <p:cNvPr id="3" name="Text Placeholder 2"/>
          <p:cNvSpPr>
            <a:spLocks noGrp="1"/>
          </p:cNvSpPr>
          <p:nvPr>
            <p:ph type="body" idx="1"/>
          </p:nvPr>
        </p:nvSpPr>
        <p:spPr>
          <a:xfrm>
            <a:off x="1719375" y="21683095"/>
            <a:ext cx="21734978" cy="7087689"/>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fld id="{CBC61FD3-D5E7-4C27-8EFF-089A74310944}" type="slidenum">
              <a:rPr lang="cs-CZ" altLang="cs-CZ" smtClean="0"/>
              <a:pPr/>
              <a:t>‹#›</a:t>
            </a:fld>
            <a:endParaRPr lang="cs-CZ" altLang="cs-CZ"/>
          </a:p>
        </p:txBody>
      </p:sp>
    </p:spTree>
    <p:extLst>
      <p:ext uri="{BB962C8B-B14F-4D97-AF65-F5344CB8AC3E}">
        <p14:creationId xmlns:p14="http://schemas.microsoft.com/office/powerpoint/2010/main" val="23457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732498" y="8625233"/>
            <a:ext cx="10709989" cy="2055805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12757488" y="8625233"/>
            <a:ext cx="10709989" cy="2055805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475263B5-3DE0-49E3-BCDE-6FC3A7CC3241}" type="slidenum">
              <a:rPr lang="cs-CZ" altLang="cs-CZ" smtClean="0"/>
              <a:pPr/>
              <a:t>‹#›</a:t>
            </a:fld>
            <a:endParaRPr lang="cs-CZ" altLang="cs-CZ"/>
          </a:p>
        </p:txBody>
      </p:sp>
    </p:spTree>
    <p:extLst>
      <p:ext uri="{BB962C8B-B14F-4D97-AF65-F5344CB8AC3E}">
        <p14:creationId xmlns:p14="http://schemas.microsoft.com/office/powerpoint/2010/main" val="294762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735781" y="1725054"/>
            <a:ext cx="21734978" cy="6262671"/>
          </a:xfrm>
        </p:spPr>
        <p:txBody>
          <a:bodyPr/>
          <a:lstStyle/>
          <a:p>
            <a:r>
              <a:rPr lang="cs-CZ"/>
              <a:t>Kliknutím lze upravit styl.</a:t>
            </a:r>
            <a:endParaRPr lang="en-US" dirty="0"/>
          </a:p>
        </p:txBody>
      </p:sp>
      <p:sp>
        <p:nvSpPr>
          <p:cNvPr id="3" name="Text Placeholder 2"/>
          <p:cNvSpPr>
            <a:spLocks noGrp="1"/>
          </p:cNvSpPr>
          <p:nvPr>
            <p:ph type="body" idx="1"/>
          </p:nvPr>
        </p:nvSpPr>
        <p:spPr>
          <a:xfrm>
            <a:off x="1735783" y="7942717"/>
            <a:ext cx="10660769" cy="3892603"/>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cs-CZ"/>
              <a:t>Po kliknutí můžete upravovat styly textu v předloze.</a:t>
            </a:r>
          </a:p>
        </p:txBody>
      </p:sp>
      <p:sp>
        <p:nvSpPr>
          <p:cNvPr id="4" name="Content Placeholder 3"/>
          <p:cNvSpPr>
            <a:spLocks noGrp="1"/>
          </p:cNvSpPr>
          <p:nvPr>
            <p:ph sz="half" idx="2"/>
          </p:nvPr>
        </p:nvSpPr>
        <p:spPr>
          <a:xfrm>
            <a:off x="1735783" y="11835320"/>
            <a:ext cx="10660769" cy="174079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12757489" y="7942717"/>
            <a:ext cx="10713272" cy="3892603"/>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cs-CZ"/>
              <a:t>Po kliknutí můžete upravovat styly textu v předloze.</a:t>
            </a:r>
          </a:p>
        </p:txBody>
      </p:sp>
      <p:sp>
        <p:nvSpPr>
          <p:cNvPr id="6" name="Content Placeholder 5"/>
          <p:cNvSpPr>
            <a:spLocks noGrp="1"/>
          </p:cNvSpPr>
          <p:nvPr>
            <p:ph sz="quarter" idx="4"/>
          </p:nvPr>
        </p:nvSpPr>
        <p:spPr>
          <a:xfrm>
            <a:off x="12757489" y="11835320"/>
            <a:ext cx="10713272" cy="174079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fld id="{EC76EFAC-5ABE-4F5D-A56A-9B638A2828C3}" type="slidenum">
              <a:rPr lang="cs-CZ" altLang="cs-CZ" smtClean="0"/>
              <a:pPr/>
              <a:t>‹#›</a:t>
            </a:fld>
            <a:endParaRPr lang="cs-CZ" altLang="cs-CZ"/>
          </a:p>
        </p:txBody>
      </p:sp>
    </p:spTree>
    <p:extLst>
      <p:ext uri="{BB962C8B-B14F-4D97-AF65-F5344CB8AC3E}">
        <p14:creationId xmlns:p14="http://schemas.microsoft.com/office/powerpoint/2010/main" val="84976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fld id="{CBC61FD3-D5E7-4C27-8EFF-089A74310944}" type="slidenum">
              <a:rPr lang="cs-CZ" altLang="cs-CZ" smtClean="0"/>
              <a:pPr/>
              <a:t>‹#›</a:t>
            </a:fld>
            <a:endParaRPr lang="cs-CZ" altLang="cs-CZ"/>
          </a:p>
        </p:txBody>
      </p:sp>
    </p:spTree>
    <p:extLst>
      <p:ext uri="{BB962C8B-B14F-4D97-AF65-F5344CB8AC3E}">
        <p14:creationId xmlns:p14="http://schemas.microsoft.com/office/powerpoint/2010/main" val="378794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fld id="{B2B34345-1412-4FEC-AF25-0814C54CC936}" type="slidenum">
              <a:rPr lang="cs-CZ" altLang="cs-CZ" smtClean="0"/>
              <a:pPr/>
              <a:t>‹#›</a:t>
            </a:fld>
            <a:endParaRPr lang="cs-CZ" altLang="cs-CZ"/>
          </a:p>
        </p:txBody>
      </p:sp>
    </p:spTree>
    <p:extLst>
      <p:ext uri="{BB962C8B-B14F-4D97-AF65-F5344CB8AC3E}">
        <p14:creationId xmlns:p14="http://schemas.microsoft.com/office/powerpoint/2010/main" val="98800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35780" y="2160058"/>
            <a:ext cx="8127648" cy="7560204"/>
          </a:xfrm>
        </p:spPr>
        <p:txBody>
          <a:bodyPr anchor="b"/>
          <a:lstStyle>
            <a:lvl1pPr>
              <a:defRPr sz="8819"/>
            </a:lvl1pPr>
          </a:lstStyle>
          <a:p>
            <a:r>
              <a:rPr lang="cs-CZ"/>
              <a:t>Kliknutím lze upravit styl.</a:t>
            </a:r>
            <a:endParaRPr lang="en-US" dirty="0"/>
          </a:p>
        </p:txBody>
      </p:sp>
      <p:sp>
        <p:nvSpPr>
          <p:cNvPr id="3" name="Content Placeholder 2"/>
          <p:cNvSpPr>
            <a:spLocks noGrp="1"/>
          </p:cNvSpPr>
          <p:nvPr>
            <p:ph idx="1"/>
          </p:nvPr>
        </p:nvSpPr>
        <p:spPr>
          <a:xfrm>
            <a:off x="10713272" y="4665133"/>
            <a:ext cx="12757487" cy="23025622"/>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735780" y="9720262"/>
            <a:ext cx="8127648" cy="18007989"/>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EF7E2050-8DCA-4A97-B567-5740B14E35B2}" type="slidenum">
              <a:rPr lang="cs-CZ" altLang="cs-CZ" smtClean="0"/>
              <a:pPr/>
              <a:t>‹#›</a:t>
            </a:fld>
            <a:endParaRPr lang="cs-CZ" altLang="cs-CZ"/>
          </a:p>
        </p:txBody>
      </p:sp>
    </p:spTree>
    <p:extLst>
      <p:ext uri="{BB962C8B-B14F-4D97-AF65-F5344CB8AC3E}">
        <p14:creationId xmlns:p14="http://schemas.microsoft.com/office/powerpoint/2010/main" val="18111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35780" y="2160058"/>
            <a:ext cx="8127648" cy="7560204"/>
          </a:xfrm>
        </p:spPr>
        <p:txBody>
          <a:bodyPr anchor="b"/>
          <a:lstStyle>
            <a:lvl1pPr>
              <a:defRPr sz="8819"/>
            </a:lvl1pPr>
          </a:lstStyle>
          <a:p>
            <a:r>
              <a:rPr lang="cs-CZ"/>
              <a:t>Kliknutím lze upravit styl.</a:t>
            </a:r>
            <a:endParaRPr lang="en-US" dirty="0"/>
          </a:p>
        </p:txBody>
      </p:sp>
      <p:sp>
        <p:nvSpPr>
          <p:cNvPr id="3" name="Picture Placeholder 2"/>
          <p:cNvSpPr>
            <a:spLocks noGrp="1" noChangeAspect="1"/>
          </p:cNvSpPr>
          <p:nvPr>
            <p:ph type="pic" idx="1"/>
          </p:nvPr>
        </p:nvSpPr>
        <p:spPr>
          <a:xfrm>
            <a:off x="10713272" y="4665133"/>
            <a:ext cx="12757487" cy="23025622"/>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cs-CZ"/>
              <a:t>Kliknutím na ikonu přidáte obrázek.</a:t>
            </a:r>
            <a:endParaRPr lang="en-US" dirty="0"/>
          </a:p>
        </p:txBody>
      </p:sp>
      <p:sp>
        <p:nvSpPr>
          <p:cNvPr id="4" name="Text Placeholder 3"/>
          <p:cNvSpPr>
            <a:spLocks noGrp="1"/>
          </p:cNvSpPr>
          <p:nvPr>
            <p:ph type="body" sz="half" idx="2"/>
          </p:nvPr>
        </p:nvSpPr>
        <p:spPr>
          <a:xfrm>
            <a:off x="1735780" y="9720262"/>
            <a:ext cx="8127648" cy="18007989"/>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fld id="{5C469520-39BE-43AE-9AB9-E54E51AF8D31}" type="slidenum">
              <a:rPr lang="cs-CZ" altLang="cs-CZ" smtClean="0"/>
              <a:pPr/>
              <a:t>‹#›</a:t>
            </a:fld>
            <a:endParaRPr lang="cs-CZ" altLang="cs-CZ"/>
          </a:p>
        </p:txBody>
      </p:sp>
    </p:spTree>
    <p:extLst>
      <p:ext uri="{BB962C8B-B14F-4D97-AF65-F5344CB8AC3E}">
        <p14:creationId xmlns:p14="http://schemas.microsoft.com/office/powerpoint/2010/main" val="155944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725054"/>
            <a:ext cx="21734978" cy="6262671"/>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732499" y="8625233"/>
            <a:ext cx="21734978" cy="2055805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732498" y="30030818"/>
            <a:ext cx="5669994" cy="1725047"/>
          </a:xfrm>
          <a:prstGeom prst="rect">
            <a:avLst/>
          </a:prstGeom>
        </p:spPr>
        <p:txBody>
          <a:bodyPr vert="horz" lIns="91440" tIns="45720" rIns="91440" bIns="45720" rtlCol="0" anchor="ctr"/>
          <a:lstStyle>
            <a:lvl1pPr algn="l">
              <a:defRPr sz="3307">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8347492" y="30030818"/>
            <a:ext cx="8504992" cy="1725047"/>
          </a:xfrm>
          <a:prstGeom prst="rect">
            <a:avLst/>
          </a:prstGeom>
        </p:spPr>
        <p:txBody>
          <a:bodyPr vert="horz" lIns="91440" tIns="45720" rIns="91440" bIns="45720" rtlCol="0" anchor="ctr"/>
          <a:lstStyle>
            <a:lvl1pPr algn="ctr">
              <a:defRPr sz="3307">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17797483" y="30030818"/>
            <a:ext cx="5669994" cy="1725047"/>
          </a:xfrm>
          <a:prstGeom prst="rect">
            <a:avLst/>
          </a:prstGeom>
        </p:spPr>
        <p:txBody>
          <a:bodyPr vert="horz" lIns="91440" tIns="45720" rIns="91440" bIns="45720" rtlCol="0" anchor="ctr"/>
          <a:lstStyle>
            <a:lvl1pPr algn="r">
              <a:defRPr sz="3307">
                <a:solidFill>
                  <a:schemeClr val="tx1">
                    <a:tint val="75000"/>
                  </a:schemeClr>
                </a:solidFill>
              </a:defRPr>
            </a:lvl1pPr>
          </a:lstStyle>
          <a:p>
            <a:fld id="{CBC61FD3-D5E7-4C27-8EFF-089A74310944}" type="slidenum">
              <a:rPr lang="cs-CZ" altLang="cs-CZ" smtClean="0"/>
              <a:pPr/>
              <a:t>‹#›</a:t>
            </a:fld>
            <a:endParaRPr lang="cs-CZ" altLang="cs-CZ"/>
          </a:p>
        </p:txBody>
      </p:sp>
    </p:spTree>
    <p:extLst>
      <p:ext uri="{BB962C8B-B14F-4D97-AF65-F5344CB8AC3E}">
        <p14:creationId xmlns:p14="http://schemas.microsoft.com/office/powerpoint/2010/main" val="3366592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eea.europa.eu/help/glossary/eea-glossary/environmental-impact-of-energy"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ourworldindata.org/worlds-energy-problem"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9635"/>
            </a:gs>
            <a:gs pos="51000">
              <a:srgbClr val="FFE9A3"/>
            </a:gs>
            <a:gs pos="100000">
              <a:srgbClr val="92D05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3" name="Obdélník 42">
            <a:extLst>
              <a:ext uri="{FF2B5EF4-FFF2-40B4-BE49-F238E27FC236}">
                <a16:creationId xmlns:a16="http://schemas.microsoft.com/office/drawing/2014/main" id="{01AF511A-F799-2734-EAFC-2D32E4FD0C20}"/>
              </a:ext>
            </a:extLst>
          </p:cNvPr>
          <p:cNvSpPr/>
          <p:nvPr/>
        </p:nvSpPr>
        <p:spPr bwMode="auto">
          <a:xfrm>
            <a:off x="409683" y="30616405"/>
            <a:ext cx="24368400" cy="1467714"/>
          </a:xfrm>
          <a:prstGeom prst="rect">
            <a:avLst/>
          </a:prstGeom>
          <a:noFill/>
          <a:ln w="9525" cap="flat" cmpd="sng" algn="ctr">
            <a:solidFill>
              <a:schemeClr val="bg1"/>
            </a:solidFill>
            <a:prstDash val="solid"/>
            <a:round/>
            <a:headEnd type="none" w="med" len="med"/>
            <a:tailEnd type="none" w="med" len="med"/>
          </a:ln>
          <a:effectLst>
            <a:softEdge rad="0"/>
          </a:effectLst>
        </p:spPr>
        <p:txBody>
          <a:bodyPr/>
          <a:lstStyle/>
          <a:p>
            <a:pPr defTabSz="4911677">
              <a:defRPr/>
            </a:pPr>
            <a:r>
              <a:rPr lang="cs-CZ" sz="2000" b="1" dirty="0" err="1">
                <a:cs typeface="Times New Roman" panose="02020603050405020304" pitchFamily="18" charset="0"/>
              </a:rPr>
              <a:t>References</a:t>
            </a:r>
            <a:endParaRPr lang="cs-CZ" b="1" dirty="0">
              <a:cs typeface="Times New Roman" panose="02020603050405020304" pitchFamily="18" charset="0"/>
            </a:endParaRPr>
          </a:p>
          <a:p>
            <a:pPr defTabSz="4911677">
              <a:defRPr/>
            </a:pPr>
            <a:r>
              <a:rPr lang="en-GB" dirty="0">
                <a:cs typeface="Times New Roman" panose="02020603050405020304" pitchFamily="18" charset="0"/>
              </a:rPr>
              <a:t>VOTÍPKOVÁ, Michaela a Radka VÁCLAVÍKOVÁ. </a:t>
            </a:r>
            <a:r>
              <a:rPr lang="en-GB" dirty="0" err="1">
                <a:cs typeface="Times New Roman" panose="02020603050405020304" pitchFamily="18" charset="0"/>
              </a:rPr>
              <a:t>Matematika</a:t>
            </a:r>
            <a:r>
              <a:rPr lang="en-GB" dirty="0">
                <a:cs typeface="Times New Roman" panose="02020603050405020304" pitchFamily="18" charset="0"/>
              </a:rPr>
              <a:t>: pro 6. </a:t>
            </a:r>
            <a:r>
              <a:rPr lang="en-GB" dirty="0" err="1">
                <a:cs typeface="Times New Roman" panose="02020603050405020304" pitchFamily="18" charset="0"/>
              </a:rPr>
              <a:t>ročník</a:t>
            </a:r>
            <a:r>
              <a:rPr lang="en-GB" dirty="0">
                <a:cs typeface="Times New Roman" panose="02020603050405020304" pitchFamily="18" charset="0"/>
              </a:rPr>
              <a:t>. Brno: </a:t>
            </a:r>
            <a:r>
              <a:rPr lang="en-GB" dirty="0" err="1">
                <a:cs typeface="Times New Roman" panose="02020603050405020304" pitchFamily="18" charset="0"/>
              </a:rPr>
              <a:t>Tvořivá</a:t>
            </a:r>
            <a:r>
              <a:rPr lang="en-GB" dirty="0">
                <a:cs typeface="Times New Roman" panose="02020603050405020304" pitchFamily="18" charset="0"/>
              </a:rPr>
              <a:t> </a:t>
            </a:r>
            <a:r>
              <a:rPr lang="en-GB" dirty="0" err="1">
                <a:cs typeface="Times New Roman" panose="02020603050405020304" pitchFamily="18" charset="0"/>
              </a:rPr>
              <a:t>škola</a:t>
            </a:r>
            <a:r>
              <a:rPr lang="en-GB" dirty="0">
                <a:cs typeface="Times New Roman" panose="02020603050405020304" pitchFamily="18" charset="0"/>
              </a:rPr>
              <a:t>, c2010-c2011</a:t>
            </a:r>
            <a:r>
              <a:rPr lang="cs-CZ" dirty="0">
                <a:cs typeface="Times New Roman" panose="02020603050405020304" pitchFamily="18" charset="0"/>
              </a:rPr>
              <a:t>, str. 74.</a:t>
            </a:r>
            <a:r>
              <a:rPr lang="en-GB" dirty="0">
                <a:cs typeface="Times New Roman" panose="02020603050405020304" pitchFamily="18" charset="0"/>
              </a:rPr>
              <a:t> ISBN 978-80-87433-00-3.</a:t>
            </a:r>
            <a:endParaRPr lang="cs-CZ" dirty="0">
              <a:cs typeface="Times New Roman" panose="02020603050405020304" pitchFamily="18" charset="0"/>
            </a:endParaRPr>
          </a:p>
          <a:p>
            <a:pPr defTabSz="4911677">
              <a:defRPr/>
            </a:pPr>
            <a:r>
              <a:rPr lang="en-GB" dirty="0">
                <a:cs typeface="Times New Roman" panose="02020603050405020304" pitchFamily="18" charset="0"/>
              </a:rPr>
              <a:t>BLUM, W. a</a:t>
            </a:r>
            <a:r>
              <a:rPr lang="cs-CZ" dirty="0" err="1">
                <a:cs typeface="Times New Roman" panose="02020603050405020304" pitchFamily="18" charset="0"/>
              </a:rPr>
              <a:t>nd</a:t>
            </a:r>
            <a:r>
              <a:rPr lang="en-GB" dirty="0">
                <a:cs typeface="Times New Roman" panose="02020603050405020304" pitchFamily="18" charset="0"/>
              </a:rPr>
              <a:t> R. B. FERRI. Mathematical modelling: Can it be taught and learnt?. Journal of mathematical modelling and application. 2009, (1), 45-58</a:t>
            </a:r>
            <a:r>
              <a:rPr lang="cs-CZ" dirty="0">
                <a:cs typeface="Times New Roman" panose="02020603050405020304" pitchFamily="18" charset="0"/>
              </a:rPr>
              <a:t>.</a:t>
            </a:r>
          </a:p>
          <a:p>
            <a:pPr defTabSz="4911677">
              <a:defRPr/>
            </a:pPr>
            <a:r>
              <a:rPr lang="cs-CZ" dirty="0" err="1">
                <a:cs typeface="Times New Roman" panose="02020603050405020304" pitchFamily="18" charset="0"/>
              </a:rPr>
              <a:t>European</a:t>
            </a:r>
            <a:r>
              <a:rPr lang="cs-CZ" dirty="0">
                <a:cs typeface="Times New Roman" panose="02020603050405020304" pitchFamily="18" charset="0"/>
              </a:rPr>
              <a:t> </a:t>
            </a:r>
            <a:r>
              <a:rPr lang="cs-CZ" dirty="0" err="1">
                <a:cs typeface="Times New Roman" panose="02020603050405020304" pitchFamily="18" charset="0"/>
              </a:rPr>
              <a:t>Environmental</a:t>
            </a:r>
            <a:r>
              <a:rPr lang="cs-CZ" dirty="0">
                <a:cs typeface="Times New Roman" panose="02020603050405020304" pitchFamily="18" charset="0"/>
              </a:rPr>
              <a:t> </a:t>
            </a:r>
            <a:r>
              <a:rPr lang="cs-CZ" dirty="0" err="1">
                <a:cs typeface="Times New Roman" panose="02020603050405020304" pitchFamily="18" charset="0"/>
              </a:rPr>
              <a:t>Agency</a:t>
            </a:r>
            <a:r>
              <a:rPr lang="cs-CZ" dirty="0">
                <a:cs typeface="Times New Roman" panose="02020603050405020304" pitchFamily="18" charset="0"/>
              </a:rPr>
              <a:t>, 2004. </a:t>
            </a:r>
            <a:r>
              <a:rPr lang="cs-CZ" dirty="0">
                <a:cs typeface="Times New Roman" panose="02020603050405020304" pitchFamily="18" charset="0"/>
                <a:hlinkClick r:id="rId3"/>
              </a:rPr>
              <a:t>https://www.eea.europa.eu/help/glossary/eea-glossary/environmental-impact-of-energy</a:t>
            </a:r>
            <a:endParaRPr lang="cs-CZ" dirty="0">
              <a:cs typeface="Times New Roman" panose="02020603050405020304" pitchFamily="18" charset="0"/>
            </a:endParaRPr>
          </a:p>
          <a:p>
            <a:pPr defTabSz="4911677">
              <a:defRPr/>
            </a:pPr>
            <a:r>
              <a:rPr lang="cs-CZ" dirty="0">
                <a:cs typeface="Times New Roman" panose="02020603050405020304" pitchFamily="18" charset="0"/>
              </a:rPr>
              <a:t>ROSER, M. </a:t>
            </a:r>
            <a:r>
              <a:rPr lang="cs-CZ" dirty="0" err="1">
                <a:cs typeface="Times New Roman" panose="02020603050405020304" pitchFamily="18" charset="0"/>
              </a:rPr>
              <a:t>The</a:t>
            </a:r>
            <a:r>
              <a:rPr lang="cs-CZ" dirty="0">
                <a:cs typeface="Times New Roman" panose="02020603050405020304" pitchFamily="18" charset="0"/>
              </a:rPr>
              <a:t> </a:t>
            </a:r>
            <a:r>
              <a:rPr lang="cs-CZ" dirty="0" err="1">
                <a:cs typeface="Times New Roman" panose="02020603050405020304" pitchFamily="18" charset="0"/>
              </a:rPr>
              <a:t>world‘s</a:t>
            </a:r>
            <a:r>
              <a:rPr lang="cs-CZ" dirty="0">
                <a:cs typeface="Times New Roman" panose="02020603050405020304" pitchFamily="18" charset="0"/>
              </a:rPr>
              <a:t> </a:t>
            </a:r>
            <a:r>
              <a:rPr lang="cs-CZ" dirty="0" err="1">
                <a:cs typeface="Times New Roman" panose="02020603050405020304" pitchFamily="18" charset="0"/>
              </a:rPr>
              <a:t>energy</a:t>
            </a:r>
            <a:r>
              <a:rPr lang="cs-CZ" dirty="0">
                <a:cs typeface="Times New Roman" panose="02020603050405020304" pitchFamily="18" charset="0"/>
              </a:rPr>
              <a:t> </a:t>
            </a:r>
            <a:r>
              <a:rPr lang="cs-CZ" dirty="0" err="1">
                <a:cs typeface="Times New Roman" panose="02020603050405020304" pitchFamily="18" charset="0"/>
              </a:rPr>
              <a:t>problem</a:t>
            </a:r>
            <a:r>
              <a:rPr lang="cs-CZ" dirty="0">
                <a:cs typeface="Times New Roman" panose="02020603050405020304" pitchFamily="18" charset="0"/>
              </a:rPr>
              <a:t>, 2020. </a:t>
            </a:r>
            <a:r>
              <a:rPr lang="cs-CZ">
                <a:cs typeface="Times New Roman" panose="02020603050405020304" pitchFamily="18" charset="0"/>
                <a:hlinkClick r:id="rId4"/>
              </a:rPr>
              <a:t>https://ourworldindata.org/worlds-energy-problem</a:t>
            </a:r>
            <a:endParaRPr lang="cs-CZ">
              <a:cs typeface="Times New Roman" panose="02020603050405020304" pitchFamily="18" charset="0"/>
            </a:endParaRPr>
          </a:p>
          <a:p>
            <a:pPr defTabSz="4911677">
              <a:defRPr/>
            </a:pPr>
            <a:endParaRPr lang="cs-CZ" dirty="0">
              <a:cs typeface="Times New Roman" panose="02020603050405020304" pitchFamily="18" charset="0"/>
            </a:endParaRPr>
          </a:p>
          <a:p>
            <a:pPr defTabSz="4911677">
              <a:defRPr/>
            </a:pPr>
            <a:endParaRPr lang="cs-CZ" sz="1600" dirty="0">
              <a:cs typeface="Times New Roman" panose="02020603050405020304" pitchFamily="18" charset="0"/>
            </a:endParaRPr>
          </a:p>
        </p:txBody>
      </p:sp>
      <p:sp>
        <p:nvSpPr>
          <p:cNvPr id="3" name="Obdélník 2">
            <a:extLst>
              <a:ext uri="{FF2B5EF4-FFF2-40B4-BE49-F238E27FC236}">
                <a16:creationId xmlns:a16="http://schemas.microsoft.com/office/drawing/2014/main" id="{3AA3628B-71EF-FA6D-AB82-80B390138E55}"/>
              </a:ext>
            </a:extLst>
          </p:cNvPr>
          <p:cNvSpPr/>
          <p:nvPr/>
        </p:nvSpPr>
        <p:spPr bwMode="auto">
          <a:xfrm>
            <a:off x="409683" y="2200903"/>
            <a:ext cx="24368400" cy="4237897"/>
          </a:xfrm>
          <a:prstGeom prst="rect">
            <a:avLst/>
          </a:prstGeom>
          <a:noFill/>
          <a:ln w="28575" cap="flat" cmpd="sng" algn="ctr">
            <a:noFill/>
            <a:prstDash val="solid"/>
            <a:round/>
            <a:headEnd type="none" w="med" len="med"/>
            <a:tailEnd type="none" w="med" len="med"/>
          </a:ln>
          <a:effectLst>
            <a:softEdge rad="0"/>
          </a:effectLst>
        </p:spPr>
        <p:txBody>
          <a:bodyPr/>
          <a:lstStyle/>
          <a:p>
            <a:pPr defTabSz="4911677">
              <a:defRPr/>
            </a:pPr>
            <a:endParaRPr lang="en-GB" sz="9650" dirty="0">
              <a:latin typeface="Arial" charset="0"/>
            </a:endParaRPr>
          </a:p>
        </p:txBody>
      </p:sp>
      <p:sp>
        <p:nvSpPr>
          <p:cNvPr id="4113" name="Rectangle 3">
            <a:extLst>
              <a:ext uri="{FF2B5EF4-FFF2-40B4-BE49-F238E27FC236}">
                <a16:creationId xmlns:a16="http://schemas.microsoft.com/office/drawing/2014/main" id="{0A0C4131-90DF-4527-F660-CEAB5941BF47}"/>
              </a:ext>
            </a:extLst>
          </p:cNvPr>
          <p:cNvSpPr>
            <a:spLocks noChangeArrowheads="1"/>
          </p:cNvSpPr>
          <p:nvPr/>
        </p:nvSpPr>
        <p:spPr bwMode="auto">
          <a:xfrm>
            <a:off x="704962" y="544846"/>
            <a:ext cx="21170899" cy="121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just"/>
            <a:r>
              <a:rPr lang="cs-CZ" sz="7301" b="1" dirty="0" err="1">
                <a:latin typeface="+mn-lt"/>
                <a:cs typeface="Courier New" panose="02070309020205020404" pitchFamily="49" charset="0"/>
              </a:rPr>
              <a:t>Environmental</a:t>
            </a:r>
            <a:r>
              <a:rPr lang="cs-CZ" sz="7301" b="1" dirty="0">
                <a:latin typeface="+mn-lt"/>
                <a:cs typeface="Courier New" panose="02070309020205020404" pitchFamily="49" charset="0"/>
              </a:rPr>
              <a:t> </a:t>
            </a:r>
            <a:r>
              <a:rPr lang="cs-CZ" sz="7301" b="1" dirty="0" err="1">
                <a:latin typeface="+mn-lt"/>
                <a:cs typeface="Courier New" panose="02070309020205020404" pitchFamily="49" charset="0"/>
              </a:rPr>
              <a:t>issues</a:t>
            </a:r>
            <a:r>
              <a:rPr lang="cs-CZ" sz="7301" b="1" dirty="0">
                <a:latin typeface="+mn-lt"/>
                <a:cs typeface="Courier New" panose="02070309020205020404" pitchFamily="49" charset="0"/>
              </a:rPr>
              <a:t> in </a:t>
            </a:r>
            <a:r>
              <a:rPr lang="cs-CZ" sz="7301" b="1" dirty="0" err="1">
                <a:latin typeface="+mn-lt"/>
                <a:cs typeface="Courier New" panose="02070309020205020404" pitchFamily="49" charset="0"/>
              </a:rPr>
              <a:t>Mathematics</a:t>
            </a:r>
            <a:r>
              <a:rPr lang="cs-CZ" sz="7301" b="1" dirty="0">
                <a:latin typeface="+mn-lt"/>
                <a:cs typeface="Courier New" panose="02070309020205020404" pitchFamily="49" charset="0"/>
              </a:rPr>
              <a:t> </a:t>
            </a:r>
            <a:r>
              <a:rPr lang="cs-CZ" sz="7301" b="1" dirty="0" err="1">
                <a:latin typeface="+mn-lt"/>
                <a:cs typeface="Courier New" panose="02070309020205020404" pitchFamily="49" charset="0"/>
              </a:rPr>
              <a:t>education</a:t>
            </a:r>
            <a:endParaRPr lang="en-GB" altLang="cs-CZ" sz="7301" b="1" dirty="0">
              <a:latin typeface="+mn-lt"/>
              <a:cs typeface="Courier New" panose="02070309020205020404" pitchFamily="49" charset="0"/>
            </a:endParaRPr>
          </a:p>
        </p:txBody>
      </p:sp>
      <p:sp>
        <p:nvSpPr>
          <p:cNvPr id="3080" name="Obdélník 36">
            <a:extLst>
              <a:ext uri="{FF2B5EF4-FFF2-40B4-BE49-F238E27FC236}">
                <a16:creationId xmlns:a16="http://schemas.microsoft.com/office/drawing/2014/main" id="{8D6791D5-5C7B-D03F-1365-778FFE0605BC}"/>
              </a:ext>
            </a:extLst>
          </p:cNvPr>
          <p:cNvSpPr>
            <a:spLocks noChangeArrowheads="1"/>
          </p:cNvSpPr>
          <p:nvPr/>
        </p:nvSpPr>
        <p:spPr bwMode="auto">
          <a:xfrm>
            <a:off x="509148" y="3559893"/>
            <a:ext cx="11520000" cy="3647626"/>
          </a:xfrm>
          <a:prstGeom prst="rect">
            <a:avLst/>
          </a:prstGeom>
          <a:noFill/>
          <a:ln>
            <a:noFill/>
          </a:ln>
        </p:spPr>
        <p:style>
          <a:lnRef idx="0">
            <a:scrgbClr r="0" g="0" b="0"/>
          </a:lnRef>
          <a:fillRef idx="0">
            <a:scrgbClr r="0" g="0" b="0"/>
          </a:fillRef>
          <a:effectRef idx="0">
            <a:scrgbClr r="0" g="0" b="0"/>
          </a:effectRef>
          <a:fontRef idx="minor">
            <a:schemeClr val="dk1"/>
          </a:fontRef>
        </p:style>
        <p:txBody>
          <a:bodyPr lIns="149772" tIns="149772" rIns="149772" bIns="149772"/>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algn="just">
              <a:spcBef>
                <a:spcPts val="500"/>
              </a:spcBef>
              <a:spcAft>
                <a:spcPts val="500"/>
              </a:spcAft>
              <a:defRPr/>
            </a:pPr>
            <a:r>
              <a:rPr lang="en-GB" altLang="cs-CZ" sz="2600" b="1" dirty="0">
                <a:latin typeface="+mn-lt"/>
                <a:cs typeface="Times New Roman" panose="02020603050405020304" pitchFamily="18" charset="0"/>
              </a:rPr>
              <a:t>Introduction</a:t>
            </a:r>
            <a:endParaRPr lang="en-GB" sz="2600" b="1" dirty="0">
              <a:latin typeface="+mn-lt"/>
              <a:cs typeface="Times New Roman" panose="02020603050405020304" pitchFamily="18" charset="0"/>
            </a:endParaRPr>
          </a:p>
          <a:p>
            <a:pPr algn="just">
              <a:lnSpc>
                <a:spcPct val="107000"/>
              </a:lnSpc>
              <a:spcAft>
                <a:spcPts val="800"/>
              </a:spcAft>
            </a:pPr>
            <a:r>
              <a:rPr lang="en-GB" sz="2600" dirty="0">
                <a:latin typeface="+mn-lt"/>
                <a:cs typeface="Times New Roman" panose="02020603050405020304" pitchFamily="18" charset="0"/>
              </a:rPr>
              <a:t>Environmental issues pose significant challenges to our planet, requiring interdisciplinary approaches for effective solutions.</a:t>
            </a:r>
            <a:r>
              <a:rPr lang="cs-CZ" sz="2600" dirty="0">
                <a:latin typeface="+mn-lt"/>
                <a:cs typeface="Times New Roman" panose="02020603050405020304" pitchFamily="18" charset="0"/>
              </a:rPr>
              <a:t> </a:t>
            </a:r>
            <a:r>
              <a:rPr lang="en-US" sz="2600" dirty="0">
                <a:latin typeface="+mn-lt"/>
                <a:cs typeface="Times New Roman" panose="02020603050405020304" pitchFamily="18" charset="0"/>
              </a:rPr>
              <a:t>Our target was </a:t>
            </a:r>
            <a:r>
              <a:rPr lang="cs-CZ" sz="2600" dirty="0">
                <a:latin typeface="+mn-lt"/>
                <a:cs typeface="Times New Roman" panose="02020603050405020304" pitchFamily="18" charset="0"/>
              </a:rPr>
              <a:t>to </a:t>
            </a:r>
            <a:r>
              <a:rPr lang="en-GB" sz="2600" dirty="0">
                <a:latin typeface="+mn-lt"/>
                <a:cs typeface="Times New Roman" panose="02020603050405020304" pitchFamily="18" charset="0"/>
              </a:rPr>
              <a:t>explore the relationship between mathematics and environmental issues, highlighting the contributions of mathematical mode</a:t>
            </a:r>
            <a:r>
              <a:rPr lang="cs-CZ" sz="2600" dirty="0">
                <a:latin typeface="+mn-lt"/>
                <a:cs typeface="Times New Roman" panose="02020603050405020304" pitchFamily="18" charset="0"/>
              </a:rPr>
              <a:t>l</a:t>
            </a:r>
            <a:r>
              <a:rPr lang="en-GB" sz="2600" dirty="0">
                <a:latin typeface="+mn-lt"/>
                <a:cs typeface="Times New Roman" panose="02020603050405020304" pitchFamily="18" charset="0"/>
              </a:rPr>
              <a:t>ling in tackling environmental problems. By integrating environmental issues into mathematics education, we can foster environmental awareness and empower students to become active participants in creating a more sustainable future</a:t>
            </a:r>
            <a:r>
              <a:rPr lang="cs-CZ" sz="2600" dirty="0">
                <a:latin typeface="+mn-lt"/>
                <a:cs typeface="Times New Roman" panose="02020603050405020304" pitchFamily="18" charset="0"/>
              </a:rPr>
              <a:t>.</a:t>
            </a:r>
          </a:p>
        </p:txBody>
      </p:sp>
      <p:sp>
        <p:nvSpPr>
          <p:cNvPr id="50" name="Rectangle 3">
            <a:extLst>
              <a:ext uri="{FF2B5EF4-FFF2-40B4-BE49-F238E27FC236}">
                <a16:creationId xmlns:a16="http://schemas.microsoft.com/office/drawing/2014/main" id="{4D6F4AB9-5CC4-D87D-8A95-146A27752D35}"/>
              </a:ext>
            </a:extLst>
          </p:cNvPr>
          <p:cNvSpPr>
            <a:spLocks noChangeArrowheads="1"/>
          </p:cNvSpPr>
          <p:nvPr/>
        </p:nvSpPr>
        <p:spPr bwMode="auto">
          <a:xfrm>
            <a:off x="663575" y="2235689"/>
            <a:ext cx="21259800" cy="523220"/>
          </a:xfrm>
          <a:prstGeom prst="rect">
            <a:avLst/>
          </a:prstGeom>
          <a:noFill/>
          <a:ln>
            <a:noFill/>
          </a:ln>
          <a:effectLst/>
        </p:spPr>
        <p:txBody>
          <a:bodyPr anchor="ctr">
            <a:spAutoFit/>
          </a:bodyP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a:defRPr/>
            </a:pPr>
            <a:r>
              <a:rPr lang="cs-CZ" sz="2800" b="1" dirty="0">
                <a:latin typeface="+mn-lt"/>
              </a:rPr>
              <a:t>Hana Honsejková and Vojtěch </a:t>
            </a:r>
            <a:r>
              <a:rPr lang="cs-CZ" sz="2800" b="1" dirty="0" err="1">
                <a:latin typeface="+mn-lt"/>
              </a:rPr>
              <a:t>Kielkovský</a:t>
            </a:r>
            <a:endParaRPr lang="en-GB" sz="2800" b="1" dirty="0">
              <a:latin typeface="+mn-lt"/>
            </a:endParaRPr>
          </a:p>
        </p:txBody>
      </p:sp>
      <p:sp>
        <p:nvSpPr>
          <p:cNvPr id="9" name="AutoShape 3">
            <a:extLst>
              <a:ext uri="{FF2B5EF4-FFF2-40B4-BE49-F238E27FC236}">
                <a16:creationId xmlns:a16="http://schemas.microsoft.com/office/drawing/2014/main" id="{35A345D5-CFAD-E6E8-7496-7BE9EA462644}"/>
              </a:ext>
            </a:extLst>
          </p:cNvPr>
          <p:cNvSpPr>
            <a:spLocks noChangeAspect="1" noChangeArrowheads="1"/>
          </p:cNvSpPr>
          <p:nvPr/>
        </p:nvSpPr>
        <p:spPr bwMode="auto">
          <a:xfrm>
            <a:off x="358775" y="389808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Obrázek 7" descr="Obsah obrázku skica, Perokresba, ilustrace, klipart&#10;&#10;Popis byl vytvořen automaticky">
            <a:extLst>
              <a:ext uri="{FF2B5EF4-FFF2-40B4-BE49-F238E27FC236}">
                <a16:creationId xmlns:a16="http://schemas.microsoft.com/office/drawing/2014/main" id="{35F94CA3-CE95-D78D-4DA9-578103D891F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00" b="93500" l="10000" r="90000">
                        <a14:foregroundMark x1="45916" y1="4533" x2="46000" y2="4500"/>
                        <a14:foregroundMark x1="34545" y1="9000" x2="43065" y2="5653"/>
                        <a14:foregroundMark x1="32000" y1="10000" x2="34545" y2="9000"/>
                        <a14:foregroundMark x1="76000" y1="17000" x2="72500" y2="17500"/>
                        <a14:foregroundMark x1="34000" y1="90000" x2="50500" y2="93500"/>
                        <a14:foregroundMark x1="47000" y1="5000" x2="47000" y2="5000"/>
                        <a14:foregroundMark x1="46000" y1="5000" x2="46000" y2="5000"/>
                        <a14:foregroundMark x1="47000" y1="5000" x2="47000" y2="5000"/>
                        <a14:foregroundMark x1="48500" y1="5000" x2="46000" y2="5500"/>
                        <a14:foregroundMark x1="33500" y1="10000" x2="32500" y2="11000"/>
                        <a14:foregroundMark x1="32500" y1="10000" x2="34000" y2="9500"/>
                        <a14:foregroundMark x1="32500" y1="11500" x2="34000" y2="10500"/>
                        <a14:foregroundMark x1="32000" y1="11000" x2="34000" y2="10000"/>
                        <a14:foregroundMark x1="32000" y1="10500" x2="33500" y2="9500"/>
                        <a14:foregroundMark x1="32500" y1="10500" x2="33500" y2="9500"/>
                        <a14:foregroundMark x1="33000" y1="9500" x2="33000" y2="9500"/>
                        <a14:foregroundMark x1="33000" y1="9500" x2="33000" y2="9500"/>
                        <a14:foregroundMark x1="33500" y1="9500" x2="33500" y2="9500"/>
                        <a14:foregroundMark x1="33500" y1="9500" x2="33500" y2="9500"/>
                        <a14:foregroundMark x1="33000" y1="9500" x2="33500" y2="10000"/>
                        <a14:foregroundMark x1="33000" y1="9500" x2="33000" y2="9500"/>
                        <a14:foregroundMark x1="33000" y1="9500" x2="34000" y2="10000"/>
                        <a14:foregroundMark x1="32000" y1="10000" x2="34000" y2="9000"/>
                        <a14:foregroundMark x1="44000" y1="5500" x2="48000" y2="5000"/>
                        <a14:foregroundMark x1="45500" y1="5000" x2="43000" y2="5000"/>
                        <a14:foregroundMark x1="46000" y1="4500" x2="44500" y2="5000"/>
                      </a14:backgroundRemoval>
                    </a14:imgEffect>
                  </a14:imgLayer>
                </a14:imgProps>
              </a:ext>
              <a:ext uri="{28A0092B-C50C-407E-A947-70E740481C1C}">
                <a14:useLocalDpi xmlns:a14="http://schemas.microsoft.com/office/drawing/2010/main" val="0"/>
              </a:ext>
            </a:extLst>
          </a:blip>
          <a:stretch>
            <a:fillRect/>
          </a:stretch>
        </p:blipFill>
        <p:spPr>
          <a:xfrm>
            <a:off x="21066849" y="270437"/>
            <a:ext cx="2099434" cy="2099434"/>
          </a:xfrm>
          <a:prstGeom prst="rect">
            <a:avLst/>
          </a:prstGeom>
          <a:effectLst>
            <a:outerShdw blurRad="50800" dist="50800" dir="5400000" algn="ctr" rotWithShape="0">
              <a:srgbClr val="000000">
                <a:alpha val="0"/>
              </a:srgbClr>
            </a:outerShdw>
          </a:effectLst>
        </p:spPr>
      </p:pic>
      <p:sp>
        <p:nvSpPr>
          <p:cNvPr id="15" name="TextovéPole 14">
            <a:extLst>
              <a:ext uri="{FF2B5EF4-FFF2-40B4-BE49-F238E27FC236}">
                <a16:creationId xmlns:a16="http://schemas.microsoft.com/office/drawing/2014/main" id="{66F6A290-E36A-8806-FA28-2889A1C78E59}"/>
              </a:ext>
            </a:extLst>
          </p:cNvPr>
          <p:cNvSpPr txBox="1"/>
          <p:nvPr/>
        </p:nvSpPr>
        <p:spPr>
          <a:xfrm>
            <a:off x="19738116" y="2369874"/>
            <a:ext cx="4756900" cy="1292662"/>
          </a:xfrm>
          <a:prstGeom prst="rect">
            <a:avLst/>
          </a:prstGeom>
          <a:noFill/>
        </p:spPr>
        <p:txBody>
          <a:bodyPr wrap="square" rtlCol="0">
            <a:spAutoFit/>
          </a:bodyPr>
          <a:lstStyle/>
          <a:p>
            <a:pPr algn="ctr"/>
            <a:r>
              <a:rPr lang="cs-CZ" sz="2600" dirty="0" err="1"/>
              <a:t>National</a:t>
            </a:r>
            <a:r>
              <a:rPr lang="cs-CZ" sz="2600" dirty="0"/>
              <a:t> and Kapodistrian University </a:t>
            </a:r>
            <a:r>
              <a:rPr lang="cs-CZ" sz="2600" dirty="0" err="1"/>
              <a:t>of</a:t>
            </a:r>
            <a:r>
              <a:rPr lang="cs-CZ" sz="2600" dirty="0"/>
              <a:t> </a:t>
            </a:r>
            <a:r>
              <a:rPr lang="cs-CZ" sz="2600" dirty="0" err="1"/>
              <a:t>Athens</a:t>
            </a:r>
            <a:br>
              <a:rPr lang="cs-CZ" sz="2600" dirty="0"/>
            </a:br>
            <a:r>
              <a:rPr lang="cs-CZ" sz="2600" dirty="0"/>
              <a:t>Department </a:t>
            </a:r>
            <a:r>
              <a:rPr lang="cs-CZ" sz="2600" dirty="0" err="1"/>
              <a:t>of</a:t>
            </a:r>
            <a:r>
              <a:rPr lang="cs-CZ" sz="2600" dirty="0"/>
              <a:t> </a:t>
            </a:r>
            <a:r>
              <a:rPr lang="cs-CZ" sz="2600" dirty="0" err="1"/>
              <a:t>Mathematics</a:t>
            </a:r>
            <a:endParaRPr lang="en-GB" sz="2600" dirty="0"/>
          </a:p>
        </p:txBody>
      </p:sp>
      <p:sp>
        <p:nvSpPr>
          <p:cNvPr id="27" name="TextovéPole 26">
            <a:extLst>
              <a:ext uri="{FF2B5EF4-FFF2-40B4-BE49-F238E27FC236}">
                <a16:creationId xmlns:a16="http://schemas.microsoft.com/office/drawing/2014/main" id="{EA64036B-F409-6F2C-C028-9401DAF77144}"/>
              </a:ext>
            </a:extLst>
          </p:cNvPr>
          <p:cNvSpPr txBox="1"/>
          <p:nvPr/>
        </p:nvSpPr>
        <p:spPr>
          <a:xfrm>
            <a:off x="509148" y="10812536"/>
            <a:ext cx="11520000" cy="3459922"/>
          </a:xfrm>
          <a:prstGeom prst="rect">
            <a:avLst/>
          </a:prstGeom>
          <a:noFill/>
        </p:spPr>
        <p:txBody>
          <a:bodyPr wrap="square" rtlCol="0">
            <a:spAutoFit/>
          </a:bodyPr>
          <a:lstStyle/>
          <a:p>
            <a:pPr algn="just">
              <a:spcBef>
                <a:spcPts val="500"/>
              </a:spcBef>
              <a:spcAft>
                <a:spcPts val="500"/>
              </a:spcAft>
            </a:pPr>
            <a:r>
              <a:rPr lang="en-US" sz="2600" b="1" dirty="0">
                <a:cs typeface="Times New Roman" panose="02020603050405020304" pitchFamily="18" charset="0"/>
              </a:rPr>
              <a:t>The</a:t>
            </a:r>
            <a:r>
              <a:rPr lang="cs-CZ" sz="2600" b="1" dirty="0">
                <a:cs typeface="Times New Roman" panose="02020603050405020304" pitchFamily="18" charset="0"/>
              </a:rPr>
              <a:t> </a:t>
            </a:r>
            <a:r>
              <a:rPr lang="cs-CZ" sz="2600" b="1" dirty="0" err="1">
                <a:cs typeface="Times New Roman" panose="02020603050405020304" pitchFamily="18" charset="0"/>
              </a:rPr>
              <a:t>task</a:t>
            </a:r>
            <a:endParaRPr lang="cs-CZ" sz="2600" b="1" dirty="0">
              <a:cs typeface="Times New Roman" panose="02020603050405020304" pitchFamily="18" charset="0"/>
            </a:endParaRPr>
          </a:p>
          <a:p>
            <a:pPr algn="just">
              <a:spcAft>
                <a:spcPts val="800"/>
              </a:spcAft>
            </a:pPr>
            <a:r>
              <a:rPr lang="cs-CZ" sz="2600" dirty="0">
                <a:cs typeface="Times New Roman" panose="02020603050405020304" pitchFamily="18" charset="0"/>
              </a:rPr>
              <a:t>„</a:t>
            </a:r>
            <a:r>
              <a:rPr lang="en-GB" sz="2600" dirty="0" err="1">
                <a:cs typeface="Times New Roman" panose="02020603050405020304" pitchFamily="18" charset="0"/>
              </a:rPr>
              <a:t>Sleduj</a:t>
            </a:r>
            <a:r>
              <a:rPr lang="en-GB" sz="2600" dirty="0">
                <a:cs typeface="Times New Roman" panose="02020603050405020304" pitchFamily="18" charset="0"/>
              </a:rPr>
              <a:t> a </a:t>
            </a:r>
            <a:r>
              <a:rPr lang="en-GB" sz="2600" dirty="0" err="1">
                <a:cs typeface="Times New Roman" panose="02020603050405020304" pitchFamily="18" charset="0"/>
              </a:rPr>
              <a:t>zapisuj</a:t>
            </a:r>
            <a:r>
              <a:rPr lang="en-GB" sz="2600" dirty="0">
                <a:cs typeface="Times New Roman" panose="02020603050405020304" pitchFamily="18" charset="0"/>
              </a:rPr>
              <a:t> </a:t>
            </a:r>
            <a:r>
              <a:rPr lang="en-GB" sz="2600" dirty="0" err="1">
                <a:cs typeface="Times New Roman" panose="02020603050405020304" pitchFamily="18" charset="0"/>
              </a:rPr>
              <a:t>denní</a:t>
            </a:r>
            <a:r>
              <a:rPr lang="en-GB" sz="2600" dirty="0">
                <a:cs typeface="Times New Roman" panose="02020603050405020304" pitchFamily="18" charset="0"/>
              </a:rPr>
              <a:t> </a:t>
            </a:r>
            <a:r>
              <a:rPr lang="en-GB" sz="2600" dirty="0" err="1">
                <a:cs typeface="Times New Roman" panose="02020603050405020304" pitchFamily="18" charset="0"/>
              </a:rPr>
              <a:t>spotřebu</a:t>
            </a:r>
            <a:r>
              <a:rPr lang="en-GB" sz="2600" dirty="0">
                <a:cs typeface="Times New Roman" panose="02020603050405020304" pitchFamily="18" charset="0"/>
              </a:rPr>
              <a:t> </a:t>
            </a:r>
            <a:r>
              <a:rPr lang="en-GB" sz="2600" dirty="0" err="1">
                <a:cs typeface="Times New Roman" panose="02020603050405020304" pitchFamily="18" charset="0"/>
              </a:rPr>
              <a:t>elektrické</a:t>
            </a:r>
            <a:r>
              <a:rPr lang="en-GB" sz="2600" dirty="0">
                <a:cs typeface="Times New Roman" panose="02020603050405020304" pitchFamily="18" charset="0"/>
              </a:rPr>
              <a:t> </a:t>
            </a:r>
            <a:r>
              <a:rPr lang="en-GB" sz="2600" dirty="0" err="1">
                <a:cs typeface="Times New Roman" panose="02020603050405020304" pitchFamily="18" charset="0"/>
              </a:rPr>
              <a:t>energie</a:t>
            </a:r>
            <a:r>
              <a:rPr lang="cs-CZ" sz="2600" dirty="0">
                <a:cs typeface="Times New Roman" panose="02020603050405020304" pitchFamily="18" charset="0"/>
              </a:rPr>
              <a:t> </a:t>
            </a:r>
            <a:r>
              <a:rPr lang="en-GB" sz="2600" dirty="0">
                <a:cs typeface="Times New Roman" panose="02020603050405020304" pitchFamily="18" charset="0"/>
              </a:rPr>
              <a:t>v </a:t>
            </a:r>
            <a:r>
              <a:rPr lang="en-GB" sz="2600" dirty="0" err="1">
                <a:cs typeface="Times New Roman" panose="02020603050405020304" pitchFamily="18" charset="0"/>
              </a:rPr>
              <a:t>domácnosti</a:t>
            </a:r>
            <a:r>
              <a:rPr lang="en-GB" sz="2600" dirty="0">
                <a:cs typeface="Times New Roman" panose="02020603050405020304" pitchFamily="18" charset="0"/>
              </a:rPr>
              <a:t> po </a:t>
            </a:r>
            <a:r>
              <a:rPr lang="en-GB" sz="2600" dirty="0" err="1">
                <a:cs typeface="Times New Roman" panose="02020603050405020304" pitchFamily="18" charset="0"/>
              </a:rPr>
              <a:t>dobu</a:t>
            </a:r>
            <a:r>
              <a:rPr lang="en-GB" sz="2600" dirty="0">
                <a:cs typeface="Times New Roman" panose="02020603050405020304" pitchFamily="18" charset="0"/>
              </a:rPr>
              <a:t> </a:t>
            </a:r>
            <a:r>
              <a:rPr lang="en-GB" sz="2600" dirty="0" err="1">
                <a:cs typeface="Times New Roman" panose="02020603050405020304" pitchFamily="18" charset="0"/>
              </a:rPr>
              <a:t>jednoho</a:t>
            </a:r>
            <a:r>
              <a:rPr lang="en-GB" sz="2600" dirty="0">
                <a:cs typeface="Times New Roman" panose="02020603050405020304" pitchFamily="18" charset="0"/>
              </a:rPr>
              <a:t> </a:t>
            </a:r>
            <a:r>
              <a:rPr lang="en-GB" sz="2600" dirty="0" err="1">
                <a:cs typeface="Times New Roman" panose="02020603050405020304" pitchFamily="18" charset="0"/>
              </a:rPr>
              <a:t>týdne</a:t>
            </a:r>
            <a:r>
              <a:rPr lang="en-GB" sz="2600" dirty="0">
                <a:cs typeface="Times New Roman" panose="02020603050405020304" pitchFamily="18" charset="0"/>
              </a:rPr>
              <a:t>. </a:t>
            </a:r>
            <a:r>
              <a:rPr lang="en-GB" sz="2600" dirty="0" err="1">
                <a:cs typeface="Times New Roman" panose="02020603050405020304" pitchFamily="18" charset="0"/>
              </a:rPr>
              <a:t>Vypočti</a:t>
            </a:r>
            <a:r>
              <a:rPr lang="en-GB" sz="2600" dirty="0">
                <a:cs typeface="Times New Roman" panose="02020603050405020304" pitchFamily="18" charset="0"/>
              </a:rPr>
              <a:t> </a:t>
            </a:r>
            <a:r>
              <a:rPr lang="en-GB" sz="2600" dirty="0" err="1">
                <a:cs typeface="Times New Roman" panose="02020603050405020304" pitchFamily="18" charset="0"/>
              </a:rPr>
              <a:t>průměrnou</a:t>
            </a:r>
            <a:r>
              <a:rPr lang="en-GB" sz="2600" dirty="0">
                <a:cs typeface="Times New Roman" panose="02020603050405020304" pitchFamily="18" charset="0"/>
              </a:rPr>
              <a:t> </a:t>
            </a:r>
            <a:r>
              <a:rPr lang="en-GB" sz="2600" dirty="0" err="1">
                <a:cs typeface="Times New Roman" panose="02020603050405020304" pitchFamily="18" charset="0"/>
              </a:rPr>
              <a:t>denní</a:t>
            </a:r>
            <a:r>
              <a:rPr lang="en-GB" sz="2600" dirty="0">
                <a:cs typeface="Times New Roman" panose="02020603050405020304" pitchFamily="18" charset="0"/>
              </a:rPr>
              <a:t> </a:t>
            </a:r>
            <a:r>
              <a:rPr lang="en-GB" sz="2600" dirty="0" err="1">
                <a:cs typeface="Times New Roman" panose="02020603050405020304" pitchFamily="18" charset="0"/>
              </a:rPr>
              <a:t>spotřebu</a:t>
            </a:r>
            <a:r>
              <a:rPr lang="en-GB" sz="2600" dirty="0">
                <a:cs typeface="Times New Roman" panose="02020603050405020304" pitchFamily="18" charset="0"/>
              </a:rPr>
              <a:t> </a:t>
            </a:r>
            <a:r>
              <a:rPr lang="en-GB" sz="2600" dirty="0" err="1">
                <a:cs typeface="Times New Roman" panose="02020603050405020304" pitchFamily="18" charset="0"/>
              </a:rPr>
              <a:t>elektřiny</a:t>
            </a:r>
            <a:r>
              <a:rPr lang="en-GB" sz="2600" dirty="0">
                <a:cs typeface="Times New Roman" panose="02020603050405020304" pitchFamily="18" charset="0"/>
              </a:rPr>
              <a:t>. </a:t>
            </a:r>
            <a:r>
              <a:rPr lang="en-GB" sz="2600" dirty="0" err="1">
                <a:cs typeface="Times New Roman" panose="02020603050405020304" pitchFamily="18" charset="0"/>
              </a:rPr>
              <a:t>Zjisti</a:t>
            </a:r>
            <a:r>
              <a:rPr lang="en-GB" sz="2600" dirty="0">
                <a:cs typeface="Times New Roman" panose="02020603050405020304" pitchFamily="18" charset="0"/>
              </a:rPr>
              <a:t> </a:t>
            </a:r>
            <a:r>
              <a:rPr lang="en-GB" sz="2600" dirty="0" err="1">
                <a:cs typeface="Times New Roman" panose="02020603050405020304" pitchFamily="18" charset="0"/>
              </a:rPr>
              <a:t>cenu</a:t>
            </a:r>
            <a:r>
              <a:rPr lang="en-GB" sz="2600" dirty="0">
                <a:cs typeface="Times New Roman" panose="02020603050405020304" pitchFamily="18" charset="0"/>
              </a:rPr>
              <a:t> 1 kWh</a:t>
            </a:r>
            <a:r>
              <a:rPr lang="cs-CZ" sz="2600" dirty="0">
                <a:cs typeface="Times New Roman" panose="02020603050405020304" pitchFamily="18" charset="0"/>
              </a:rPr>
              <a:t> </a:t>
            </a:r>
            <a:r>
              <a:rPr lang="en-GB" sz="2600" dirty="0">
                <a:cs typeface="Times New Roman" panose="02020603050405020304" pitchFamily="18" charset="0"/>
              </a:rPr>
              <a:t>a </a:t>
            </a:r>
            <a:r>
              <a:rPr lang="en-GB" sz="2600" dirty="0" err="1">
                <a:cs typeface="Times New Roman" panose="02020603050405020304" pitchFamily="18" charset="0"/>
              </a:rPr>
              <a:t>vyjádři</a:t>
            </a:r>
            <a:r>
              <a:rPr lang="en-GB" sz="2600" dirty="0">
                <a:cs typeface="Times New Roman" panose="02020603050405020304" pitchFamily="18" charset="0"/>
              </a:rPr>
              <a:t> </a:t>
            </a:r>
            <a:r>
              <a:rPr lang="en-GB" sz="2600" dirty="0" err="1">
                <a:cs typeface="Times New Roman" panose="02020603050405020304" pitchFamily="18" charset="0"/>
              </a:rPr>
              <a:t>spotřebu</a:t>
            </a:r>
            <a:r>
              <a:rPr lang="en-GB" sz="2600" dirty="0">
                <a:cs typeface="Times New Roman" panose="02020603050405020304" pitchFamily="18" charset="0"/>
              </a:rPr>
              <a:t> v </a:t>
            </a:r>
            <a:r>
              <a:rPr lang="en-GB" sz="2600" dirty="0" err="1">
                <a:cs typeface="Times New Roman" panose="02020603050405020304" pitchFamily="18" charset="0"/>
              </a:rPr>
              <a:t>penězích</a:t>
            </a:r>
            <a:r>
              <a:rPr lang="en-GB" sz="2600" dirty="0">
                <a:cs typeface="Times New Roman" panose="02020603050405020304" pitchFamily="18" charset="0"/>
              </a:rPr>
              <a:t>.</a:t>
            </a:r>
            <a:r>
              <a:rPr lang="cs-CZ" sz="2600" dirty="0">
                <a:cs typeface="Times New Roman" panose="02020603050405020304" pitchFamily="18" charset="0"/>
              </a:rPr>
              <a:t>“ (</a:t>
            </a:r>
            <a:r>
              <a:rPr lang="cs-CZ" sz="2600" dirty="0" err="1">
                <a:cs typeface="Times New Roman" panose="02020603050405020304" pitchFamily="18" charset="0"/>
              </a:rPr>
              <a:t>Votípková</a:t>
            </a:r>
            <a:r>
              <a:rPr lang="cs-CZ" sz="2600" dirty="0">
                <a:cs typeface="Times New Roman" panose="02020603050405020304" pitchFamily="18" charset="0"/>
              </a:rPr>
              <a:t> and Václavíková, 2011)</a:t>
            </a:r>
          </a:p>
          <a:p>
            <a:pPr algn="just">
              <a:spcAft>
                <a:spcPts val="800"/>
              </a:spcAft>
            </a:pPr>
            <a:r>
              <a:rPr lang="cs-CZ" sz="2600" dirty="0">
                <a:cs typeface="Times New Roman" panose="02020603050405020304" pitchFamily="18" charset="0"/>
              </a:rPr>
              <a:t>„</a:t>
            </a:r>
            <a:r>
              <a:rPr lang="en-GB" sz="2600" dirty="0">
                <a:cs typeface="Times New Roman" panose="02020603050405020304" pitchFamily="18" charset="0"/>
              </a:rPr>
              <a:t>Monitor and document the daily electricity consumption in a residential household </a:t>
            </a:r>
            <a:r>
              <a:rPr lang="cs-CZ" sz="2600" dirty="0">
                <a:cs typeface="Times New Roman" panose="02020603050405020304" pitchFamily="18" charset="0"/>
              </a:rPr>
              <a:t>for </a:t>
            </a:r>
            <a:r>
              <a:rPr lang="en-GB" sz="2600" dirty="0">
                <a:cs typeface="Times New Roman" panose="02020603050405020304" pitchFamily="18" charset="0"/>
              </a:rPr>
              <a:t>one week. Calculate the </a:t>
            </a:r>
            <a:r>
              <a:rPr lang="en-US" sz="2600" dirty="0">
                <a:cs typeface="Times New Roman" panose="02020603050405020304" pitchFamily="18" charset="0"/>
              </a:rPr>
              <a:t>average</a:t>
            </a:r>
            <a:r>
              <a:rPr lang="en-GB" sz="2600" dirty="0">
                <a:cs typeface="Times New Roman" panose="02020603050405020304" pitchFamily="18" charset="0"/>
              </a:rPr>
              <a:t> daily electricity consumption. Determine the cost of 1 kWh and express the consumption in monetary terms.</a:t>
            </a:r>
            <a:r>
              <a:rPr lang="cs-CZ" sz="2600" dirty="0">
                <a:cs typeface="Times New Roman" panose="02020603050405020304" pitchFamily="18" charset="0"/>
              </a:rPr>
              <a:t>“ (</a:t>
            </a:r>
            <a:r>
              <a:rPr lang="cs-CZ" sz="2600" dirty="0" err="1">
                <a:cs typeface="Times New Roman" panose="02020603050405020304" pitchFamily="18" charset="0"/>
              </a:rPr>
              <a:t>Votípková</a:t>
            </a:r>
            <a:r>
              <a:rPr lang="cs-CZ" sz="2600" dirty="0">
                <a:cs typeface="Times New Roman" panose="02020603050405020304" pitchFamily="18" charset="0"/>
              </a:rPr>
              <a:t> and Václavíková, 2011 – </a:t>
            </a:r>
            <a:r>
              <a:rPr lang="cs-CZ" sz="2600" dirty="0" err="1">
                <a:cs typeface="Times New Roman" panose="02020603050405020304" pitchFamily="18" charset="0"/>
              </a:rPr>
              <a:t>translated</a:t>
            </a:r>
            <a:r>
              <a:rPr lang="cs-CZ" sz="2600" dirty="0">
                <a:cs typeface="Times New Roman" panose="02020603050405020304" pitchFamily="18" charset="0"/>
              </a:rPr>
              <a:t>)</a:t>
            </a:r>
          </a:p>
        </p:txBody>
      </p:sp>
      <p:grpSp>
        <p:nvGrpSpPr>
          <p:cNvPr id="2" name="Skupina 1">
            <a:extLst>
              <a:ext uri="{FF2B5EF4-FFF2-40B4-BE49-F238E27FC236}">
                <a16:creationId xmlns:a16="http://schemas.microsoft.com/office/drawing/2014/main" id="{312FEB97-1EB3-DC66-8FC6-AE15F72817B3}"/>
              </a:ext>
            </a:extLst>
          </p:cNvPr>
          <p:cNvGrpSpPr/>
          <p:nvPr/>
        </p:nvGrpSpPr>
        <p:grpSpPr>
          <a:xfrm>
            <a:off x="513916" y="14382388"/>
            <a:ext cx="11515232" cy="5676656"/>
            <a:chOff x="314987" y="13805982"/>
            <a:chExt cx="11515232" cy="5994230"/>
          </a:xfrm>
        </p:grpSpPr>
        <p:pic>
          <p:nvPicPr>
            <p:cNvPr id="45" name="Obrázek 44" descr="Obsah obrázku text, diagram, snímek obrazovky, Písmo&#10;&#10;Popis byl vytvořen automaticky">
              <a:extLst>
                <a:ext uri="{FF2B5EF4-FFF2-40B4-BE49-F238E27FC236}">
                  <a16:creationId xmlns:a16="http://schemas.microsoft.com/office/drawing/2014/main" id="{97C342AF-CC57-9080-B710-0BB27CB476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987" y="13805982"/>
              <a:ext cx="11515232" cy="5994230"/>
            </a:xfrm>
            <a:prstGeom prst="rect">
              <a:avLst/>
            </a:prstGeom>
            <a:effectLst>
              <a:softEdge rad="114300"/>
            </a:effectLst>
          </p:spPr>
        </p:pic>
        <p:pic>
          <p:nvPicPr>
            <p:cNvPr id="1030" name="Picture 6">
              <a:extLst>
                <a:ext uri="{FF2B5EF4-FFF2-40B4-BE49-F238E27FC236}">
                  <a16:creationId xmlns:a16="http://schemas.microsoft.com/office/drawing/2014/main" id="{0638B66D-34CA-58D8-636D-7CB811A850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265522" flipV="1">
              <a:off x="5882511" y="14340804"/>
              <a:ext cx="1172292" cy="1047077"/>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ovéPole 61">
            <a:extLst>
              <a:ext uri="{FF2B5EF4-FFF2-40B4-BE49-F238E27FC236}">
                <a16:creationId xmlns:a16="http://schemas.microsoft.com/office/drawing/2014/main" id="{9FA870F5-578C-2992-1FD1-0ECC3942DBD8}"/>
              </a:ext>
            </a:extLst>
          </p:cNvPr>
          <p:cNvSpPr txBox="1"/>
          <p:nvPr/>
        </p:nvSpPr>
        <p:spPr>
          <a:xfrm>
            <a:off x="2297371" y="20206745"/>
            <a:ext cx="7943554" cy="1200329"/>
          </a:xfrm>
          <a:prstGeom prst="rect">
            <a:avLst/>
          </a:prstGeom>
          <a:noFill/>
        </p:spPr>
        <p:txBody>
          <a:bodyPr wrap="square" rtlCol="0">
            <a:spAutoFit/>
          </a:bodyPr>
          <a:lstStyle/>
          <a:p>
            <a:r>
              <a:rPr lang="cs-CZ" dirty="0" err="1"/>
              <a:t>Figure</a:t>
            </a:r>
            <a:r>
              <a:rPr lang="cs-CZ" dirty="0"/>
              <a:t> 1: Modelling </a:t>
            </a:r>
            <a:r>
              <a:rPr lang="cs-CZ" dirty="0" err="1"/>
              <a:t>cycle</a:t>
            </a:r>
            <a:r>
              <a:rPr lang="cs-CZ" dirty="0"/>
              <a:t> (Blum, W. and R. B. </a:t>
            </a:r>
            <a:r>
              <a:rPr lang="cs-CZ" dirty="0" err="1"/>
              <a:t>Ferri</a:t>
            </a:r>
            <a:r>
              <a:rPr lang="cs-CZ" dirty="0"/>
              <a:t>. </a:t>
            </a:r>
            <a:r>
              <a:rPr lang="cs-CZ" dirty="0" err="1"/>
              <a:t>Mathematical</a:t>
            </a:r>
            <a:r>
              <a:rPr lang="cs-CZ" dirty="0"/>
              <a:t> modelling, 2009)</a:t>
            </a:r>
          </a:p>
          <a:p>
            <a:endParaRPr lang="cs-CZ" dirty="0"/>
          </a:p>
          <a:p>
            <a:endParaRPr lang="cs-CZ" dirty="0"/>
          </a:p>
          <a:p>
            <a:endParaRPr lang="en-GB" dirty="0"/>
          </a:p>
        </p:txBody>
      </p:sp>
      <p:sp>
        <p:nvSpPr>
          <p:cNvPr id="4097" name="TextovéPole 4096">
            <a:extLst>
              <a:ext uri="{FF2B5EF4-FFF2-40B4-BE49-F238E27FC236}">
                <a16:creationId xmlns:a16="http://schemas.microsoft.com/office/drawing/2014/main" id="{700E32ED-83EE-4D20-2660-3741A2BECEF8}"/>
              </a:ext>
            </a:extLst>
          </p:cNvPr>
          <p:cNvSpPr txBox="1"/>
          <p:nvPr/>
        </p:nvSpPr>
        <p:spPr>
          <a:xfrm>
            <a:off x="13241430" y="4454988"/>
            <a:ext cx="11420536" cy="1169551"/>
          </a:xfrm>
          <a:prstGeom prst="rect">
            <a:avLst/>
          </a:prstGeom>
          <a:noFill/>
        </p:spPr>
        <p:txBody>
          <a:bodyPr wrap="square" rtlCol="0">
            <a:spAutoFit/>
          </a:bodyPr>
          <a:lstStyle/>
          <a:p>
            <a:r>
              <a:rPr lang="cs-CZ" sz="2600" dirty="0"/>
              <a:t>Ad </a:t>
            </a:r>
            <a:r>
              <a:rPr lang="cs-CZ" sz="2600" b="1" dirty="0"/>
              <a:t>1) </a:t>
            </a:r>
            <a:r>
              <a:rPr lang="cs-CZ" sz="2600" dirty="0" err="1">
                <a:cs typeface="Times New Roman" panose="02020603050405020304" pitchFamily="18" charset="0"/>
              </a:rPr>
              <a:t>This</a:t>
            </a:r>
            <a:r>
              <a:rPr lang="cs-CZ" sz="2600" dirty="0">
                <a:cs typeface="Times New Roman" panose="02020603050405020304" pitchFamily="18" charset="0"/>
              </a:rPr>
              <a:t> </a:t>
            </a:r>
            <a:r>
              <a:rPr lang="cs-CZ" sz="2600" dirty="0" err="1">
                <a:cs typeface="Times New Roman" panose="02020603050405020304" pitchFamily="18" charset="0"/>
              </a:rPr>
              <a:t>task</a:t>
            </a:r>
            <a:r>
              <a:rPr lang="cs-CZ" sz="2600" dirty="0">
                <a:cs typeface="Times New Roman" panose="02020603050405020304" pitchFamily="18" charset="0"/>
              </a:rPr>
              <a:t> </a:t>
            </a:r>
            <a:r>
              <a:rPr lang="cs-CZ" sz="2600" dirty="0" err="1">
                <a:cs typeface="Times New Roman" panose="02020603050405020304" pitchFamily="18" charset="0"/>
              </a:rPr>
              <a:t>can</a:t>
            </a:r>
            <a:r>
              <a:rPr lang="cs-CZ" sz="2600" dirty="0">
                <a:cs typeface="Times New Roman" panose="02020603050405020304" pitchFamily="18" charset="0"/>
              </a:rPr>
              <a:t> </a:t>
            </a:r>
            <a:r>
              <a:rPr lang="cs-CZ" sz="2600" dirty="0" err="1">
                <a:cs typeface="Times New Roman" panose="02020603050405020304" pitchFamily="18" charset="0"/>
              </a:rPr>
              <a:t>be</a:t>
            </a:r>
            <a:r>
              <a:rPr lang="cs-CZ" sz="2600" dirty="0">
                <a:cs typeface="Times New Roman" panose="02020603050405020304" pitchFamily="18" charset="0"/>
              </a:rPr>
              <a:t> </a:t>
            </a:r>
            <a:r>
              <a:rPr lang="cs-CZ" sz="2600" dirty="0" err="1">
                <a:cs typeface="Times New Roman" panose="02020603050405020304" pitchFamily="18" charset="0"/>
              </a:rPr>
              <a:t>found</a:t>
            </a:r>
            <a:r>
              <a:rPr lang="cs-CZ" sz="2600" dirty="0">
                <a:cs typeface="Times New Roman" panose="02020603050405020304" pitchFamily="18" charset="0"/>
              </a:rPr>
              <a:t> in </a:t>
            </a:r>
            <a:r>
              <a:rPr lang="cs-CZ" sz="2600" dirty="0" err="1">
                <a:cs typeface="Times New Roman" panose="02020603050405020304" pitchFamily="18" charset="0"/>
              </a:rPr>
              <a:t>Mathematics</a:t>
            </a:r>
            <a:r>
              <a:rPr lang="cs-CZ" sz="2600" dirty="0">
                <a:cs typeface="Times New Roman" panose="02020603050405020304" pitchFamily="18" charset="0"/>
              </a:rPr>
              <a:t> </a:t>
            </a:r>
            <a:r>
              <a:rPr lang="cs-CZ" sz="2600" dirty="0" err="1">
                <a:cs typeface="Times New Roman" panose="02020603050405020304" pitchFamily="18" charset="0"/>
              </a:rPr>
              <a:t>textbook</a:t>
            </a:r>
            <a:r>
              <a:rPr lang="cs-CZ" sz="2600" dirty="0">
                <a:cs typeface="Times New Roman" panose="02020603050405020304" pitchFamily="18" charset="0"/>
              </a:rPr>
              <a:t> for 6th grade in </a:t>
            </a:r>
            <a:r>
              <a:rPr lang="cs-CZ" sz="2600" dirty="0" err="1">
                <a:cs typeface="Times New Roman" panose="02020603050405020304" pitchFamily="18" charset="0"/>
              </a:rPr>
              <a:t>the</a:t>
            </a:r>
            <a:r>
              <a:rPr lang="cs-CZ" sz="2600" dirty="0">
                <a:cs typeface="Times New Roman" panose="02020603050405020304" pitchFamily="18" charset="0"/>
              </a:rPr>
              <a:t> unit „</a:t>
            </a:r>
            <a:r>
              <a:rPr lang="cs-CZ" sz="2600" dirty="0" err="1">
                <a:cs typeface="Times New Roman" panose="02020603050405020304" pitchFamily="18" charset="0"/>
              </a:rPr>
              <a:t>Decimal</a:t>
            </a:r>
            <a:r>
              <a:rPr lang="cs-CZ" sz="2600" dirty="0">
                <a:cs typeface="Times New Roman" panose="02020603050405020304" pitchFamily="18" charset="0"/>
              </a:rPr>
              <a:t> </a:t>
            </a:r>
            <a:r>
              <a:rPr lang="cs-CZ" sz="2600" dirty="0" err="1">
                <a:cs typeface="Times New Roman" panose="02020603050405020304" pitchFamily="18" charset="0"/>
              </a:rPr>
              <a:t>numbers</a:t>
            </a:r>
            <a:r>
              <a:rPr lang="cs-CZ" sz="2600" dirty="0">
                <a:cs typeface="Times New Roman" panose="02020603050405020304" pitchFamily="18" charset="0"/>
              </a:rPr>
              <a:t>: </a:t>
            </a:r>
            <a:r>
              <a:rPr lang="cs-CZ" sz="2600" dirty="0" err="1">
                <a:cs typeface="Times New Roman" panose="02020603050405020304" pitchFamily="18" charset="0"/>
              </a:rPr>
              <a:t>Arithmetic</a:t>
            </a:r>
            <a:r>
              <a:rPr lang="cs-CZ" sz="2600" dirty="0">
                <a:cs typeface="Times New Roman" panose="02020603050405020304" pitchFamily="18" charset="0"/>
              </a:rPr>
              <a:t> </a:t>
            </a:r>
            <a:r>
              <a:rPr lang="cs-CZ" sz="2600" dirty="0" err="1">
                <a:cs typeface="Times New Roman" panose="02020603050405020304" pitchFamily="18" charset="0"/>
              </a:rPr>
              <a:t>mean</a:t>
            </a:r>
            <a:r>
              <a:rPr lang="cs-CZ" sz="2600" dirty="0">
                <a:cs typeface="Times New Roman" panose="02020603050405020304" pitchFamily="18" charset="0"/>
              </a:rPr>
              <a:t>“.</a:t>
            </a:r>
          </a:p>
          <a:p>
            <a:endParaRPr lang="en-GB" dirty="0"/>
          </a:p>
        </p:txBody>
      </p:sp>
      <p:sp>
        <p:nvSpPr>
          <p:cNvPr id="4098" name="TextovéPole 4097">
            <a:extLst>
              <a:ext uri="{FF2B5EF4-FFF2-40B4-BE49-F238E27FC236}">
                <a16:creationId xmlns:a16="http://schemas.microsoft.com/office/drawing/2014/main" id="{9ABE59CD-5706-2421-EB17-39E51436C38C}"/>
              </a:ext>
            </a:extLst>
          </p:cNvPr>
          <p:cNvSpPr txBox="1"/>
          <p:nvPr/>
        </p:nvSpPr>
        <p:spPr>
          <a:xfrm>
            <a:off x="13247744" y="5442509"/>
            <a:ext cx="11224723" cy="892552"/>
          </a:xfrm>
          <a:prstGeom prst="rect">
            <a:avLst/>
          </a:prstGeom>
          <a:noFill/>
        </p:spPr>
        <p:txBody>
          <a:bodyPr wrap="square" rtlCol="0">
            <a:spAutoFit/>
          </a:bodyPr>
          <a:lstStyle/>
          <a:p>
            <a:r>
              <a:rPr lang="en-US" sz="2600" dirty="0"/>
              <a:t>Ad </a:t>
            </a:r>
            <a:r>
              <a:rPr lang="en-US" sz="2600" b="1" dirty="0"/>
              <a:t>2) </a:t>
            </a:r>
            <a:r>
              <a:rPr lang="en-US" sz="2600" dirty="0"/>
              <a:t>The task is directly related with the environmental issue of waste of electricity</a:t>
            </a:r>
            <a:r>
              <a:rPr lang="cs-CZ" sz="2600" dirty="0"/>
              <a:t> and </a:t>
            </a:r>
            <a:r>
              <a:rPr lang="cs-CZ" sz="2600" dirty="0" err="1"/>
              <a:t>indirectly</a:t>
            </a:r>
            <a:r>
              <a:rPr lang="cs-CZ" sz="2600" dirty="0"/>
              <a:t> </a:t>
            </a:r>
            <a:r>
              <a:rPr lang="cs-CZ" sz="2600" dirty="0" err="1"/>
              <a:t>related</a:t>
            </a:r>
            <a:r>
              <a:rPr lang="cs-CZ" sz="2600" dirty="0"/>
              <a:t> </a:t>
            </a:r>
            <a:r>
              <a:rPr lang="cs-CZ" sz="2600" dirty="0" err="1"/>
              <a:t>with</a:t>
            </a:r>
            <a:r>
              <a:rPr lang="cs-CZ" sz="2600" dirty="0"/>
              <a:t> electricity </a:t>
            </a:r>
            <a:r>
              <a:rPr lang="cs-CZ" sz="2600" dirty="0" err="1"/>
              <a:t>shortage</a:t>
            </a:r>
            <a:r>
              <a:rPr lang="cs-CZ" sz="2600" dirty="0"/>
              <a:t> and </a:t>
            </a:r>
            <a:r>
              <a:rPr lang="cs-CZ" sz="2600" dirty="0" err="1"/>
              <a:t>electrical</a:t>
            </a:r>
            <a:r>
              <a:rPr lang="cs-CZ" sz="2600" dirty="0"/>
              <a:t> </a:t>
            </a:r>
            <a:r>
              <a:rPr lang="cs-CZ" sz="2600" dirty="0" err="1"/>
              <a:t>pollution</a:t>
            </a:r>
            <a:r>
              <a:rPr lang="cs-CZ" sz="2600" dirty="0"/>
              <a:t>.</a:t>
            </a:r>
            <a:endParaRPr lang="en-US" sz="2600" dirty="0"/>
          </a:p>
        </p:txBody>
      </p:sp>
      <p:sp>
        <p:nvSpPr>
          <p:cNvPr id="4100" name="TextovéPole 4099">
            <a:extLst>
              <a:ext uri="{FF2B5EF4-FFF2-40B4-BE49-F238E27FC236}">
                <a16:creationId xmlns:a16="http://schemas.microsoft.com/office/drawing/2014/main" id="{E58D7FE0-C13E-1F2C-F2E5-3DCBA57C3FC7}"/>
              </a:ext>
            </a:extLst>
          </p:cNvPr>
          <p:cNvSpPr txBox="1"/>
          <p:nvPr/>
        </p:nvSpPr>
        <p:spPr>
          <a:xfrm>
            <a:off x="13241431" y="6480919"/>
            <a:ext cx="11224723" cy="2092881"/>
          </a:xfrm>
          <a:prstGeom prst="rect">
            <a:avLst/>
          </a:prstGeom>
          <a:noFill/>
        </p:spPr>
        <p:txBody>
          <a:bodyPr wrap="square" rtlCol="0">
            <a:spAutoFit/>
          </a:bodyPr>
          <a:lstStyle/>
          <a:p>
            <a:r>
              <a:rPr lang="cs-CZ" sz="2600" b="1" dirty="0" err="1"/>
              <a:t>Waste</a:t>
            </a:r>
            <a:r>
              <a:rPr lang="cs-CZ" sz="2600" b="1" dirty="0"/>
              <a:t> </a:t>
            </a:r>
            <a:r>
              <a:rPr lang="cs-CZ" sz="2600" b="1" dirty="0" err="1"/>
              <a:t>of</a:t>
            </a:r>
            <a:r>
              <a:rPr lang="cs-CZ" sz="2600" b="1" dirty="0"/>
              <a:t> electricity</a:t>
            </a:r>
          </a:p>
          <a:p>
            <a:r>
              <a:rPr lang="en-GB" sz="2600" dirty="0"/>
              <a:t>Waste of electricity refers to the inefficient and unnecessary consumption of electrical energy.</a:t>
            </a:r>
            <a:r>
              <a:rPr lang="cs-CZ" sz="2600" dirty="0"/>
              <a:t> It</a:t>
            </a:r>
            <a:r>
              <a:rPr lang="en-GB" sz="2600" dirty="0"/>
              <a:t> can include leaving lights or electronic devices on when</a:t>
            </a:r>
            <a:r>
              <a:rPr lang="cs-CZ" sz="2600" dirty="0"/>
              <a:t> </a:t>
            </a:r>
            <a:r>
              <a:rPr lang="cs-CZ" sz="2600" dirty="0" err="1"/>
              <a:t>they</a:t>
            </a:r>
            <a:r>
              <a:rPr lang="cs-CZ" sz="2600" dirty="0"/>
              <a:t> are</a:t>
            </a:r>
            <a:r>
              <a:rPr lang="en-GB" sz="2600" dirty="0"/>
              <a:t> not in use, using outdated and energy-inefficient appliances, or inefficient energy management systems in buildings.</a:t>
            </a:r>
          </a:p>
        </p:txBody>
      </p:sp>
      <p:sp>
        <p:nvSpPr>
          <p:cNvPr id="4101" name="TextovéPole 4100">
            <a:extLst>
              <a:ext uri="{FF2B5EF4-FFF2-40B4-BE49-F238E27FC236}">
                <a16:creationId xmlns:a16="http://schemas.microsoft.com/office/drawing/2014/main" id="{D8E2F429-11FF-46E2-194D-3416F4B4A4AB}"/>
              </a:ext>
            </a:extLst>
          </p:cNvPr>
          <p:cNvSpPr txBox="1"/>
          <p:nvPr/>
        </p:nvSpPr>
        <p:spPr>
          <a:xfrm>
            <a:off x="13252729" y="8719655"/>
            <a:ext cx="11224723" cy="2092881"/>
          </a:xfrm>
          <a:prstGeom prst="rect">
            <a:avLst/>
          </a:prstGeom>
          <a:noFill/>
        </p:spPr>
        <p:txBody>
          <a:bodyPr wrap="square" rtlCol="0">
            <a:spAutoFit/>
          </a:bodyPr>
          <a:lstStyle/>
          <a:p>
            <a:r>
              <a:rPr lang="cs-CZ" sz="2600" b="1" dirty="0"/>
              <a:t>Electricity </a:t>
            </a:r>
            <a:r>
              <a:rPr lang="cs-CZ" sz="2600" b="1" dirty="0" err="1"/>
              <a:t>shortage</a:t>
            </a:r>
            <a:endParaRPr lang="cs-CZ" sz="2600" b="1" dirty="0"/>
          </a:p>
          <a:p>
            <a:r>
              <a:rPr lang="en-GB" sz="2600" dirty="0"/>
              <a:t>Electricity shortage refers to a situation where the demand for electrical energy exceeds the available supply.</a:t>
            </a:r>
            <a:r>
              <a:rPr lang="cs-CZ" sz="2600" dirty="0"/>
              <a:t> </a:t>
            </a:r>
            <a:r>
              <a:rPr lang="en-GB" sz="2600" dirty="0"/>
              <a:t>It can occur due to various factors such as inadequate power generation capacity, transmission and distribution system limitations, natural disasters, or high energy demand during peak periods</a:t>
            </a:r>
            <a:r>
              <a:rPr lang="en-GB" sz="2400" dirty="0"/>
              <a:t>.</a:t>
            </a:r>
          </a:p>
        </p:txBody>
      </p:sp>
      <p:sp>
        <p:nvSpPr>
          <p:cNvPr id="4102" name="TextovéPole 4101">
            <a:extLst>
              <a:ext uri="{FF2B5EF4-FFF2-40B4-BE49-F238E27FC236}">
                <a16:creationId xmlns:a16="http://schemas.microsoft.com/office/drawing/2014/main" id="{B290BBD7-04A0-DF56-30D8-6D5FF424782D}"/>
              </a:ext>
            </a:extLst>
          </p:cNvPr>
          <p:cNvSpPr txBox="1"/>
          <p:nvPr/>
        </p:nvSpPr>
        <p:spPr>
          <a:xfrm>
            <a:off x="13252728" y="10958391"/>
            <a:ext cx="11224723" cy="2893100"/>
          </a:xfrm>
          <a:prstGeom prst="rect">
            <a:avLst/>
          </a:prstGeom>
          <a:noFill/>
        </p:spPr>
        <p:txBody>
          <a:bodyPr wrap="square" rtlCol="0">
            <a:spAutoFit/>
          </a:bodyPr>
          <a:lstStyle/>
          <a:p>
            <a:r>
              <a:rPr lang="cs-CZ" sz="2600" b="1" dirty="0" err="1"/>
              <a:t>Electrical</a:t>
            </a:r>
            <a:r>
              <a:rPr lang="cs-CZ" sz="2600" b="1" dirty="0"/>
              <a:t> </a:t>
            </a:r>
            <a:r>
              <a:rPr lang="cs-CZ" sz="2600" b="1" dirty="0" err="1"/>
              <a:t>pollution</a:t>
            </a:r>
            <a:endParaRPr lang="cs-CZ" sz="2600" dirty="0"/>
          </a:p>
          <a:p>
            <a:r>
              <a:rPr lang="en-GB" sz="2600" dirty="0"/>
              <a:t>Electrical pollution refers to the presence of electromagnetic fields that can negatively impact the environment and human health. </a:t>
            </a:r>
            <a:r>
              <a:rPr lang="cs-CZ" sz="2600" dirty="0"/>
              <a:t>It </a:t>
            </a:r>
            <a:r>
              <a:rPr lang="en-GB" sz="2600" dirty="0"/>
              <a:t>can arise from sources such as power lines, transformers, electrical appliances, wireless communication devices, and electromagnetic radiation emitted by electronic equipment.</a:t>
            </a:r>
            <a:r>
              <a:rPr lang="cs-CZ" sz="2600" dirty="0"/>
              <a:t> </a:t>
            </a:r>
            <a:r>
              <a:rPr lang="en-GB" sz="2600" dirty="0"/>
              <a:t>Prolonged exposure to high levels of electromagnetic fields can have adverse effects on living organisms</a:t>
            </a:r>
            <a:r>
              <a:rPr lang="cs-CZ" sz="2600" dirty="0"/>
              <a:t>.</a:t>
            </a:r>
            <a:endParaRPr lang="en-GB" sz="2600" dirty="0"/>
          </a:p>
        </p:txBody>
      </p:sp>
      <p:sp>
        <p:nvSpPr>
          <p:cNvPr id="4103" name="TextovéPole 4102">
            <a:extLst>
              <a:ext uri="{FF2B5EF4-FFF2-40B4-BE49-F238E27FC236}">
                <a16:creationId xmlns:a16="http://schemas.microsoft.com/office/drawing/2014/main" id="{500C4FE7-C5B2-14DC-7AC8-FEACB3A4C520}"/>
              </a:ext>
            </a:extLst>
          </p:cNvPr>
          <p:cNvSpPr txBox="1"/>
          <p:nvPr/>
        </p:nvSpPr>
        <p:spPr>
          <a:xfrm>
            <a:off x="13270294" y="13995432"/>
            <a:ext cx="11224723" cy="5262979"/>
          </a:xfrm>
          <a:prstGeom prst="rect">
            <a:avLst/>
          </a:prstGeom>
          <a:noFill/>
        </p:spPr>
        <p:txBody>
          <a:bodyPr wrap="square" rtlCol="0">
            <a:spAutoFit/>
          </a:bodyPr>
          <a:lstStyle/>
          <a:p>
            <a:r>
              <a:rPr lang="cs-CZ" sz="2800" b="1" dirty="0"/>
              <a:t>Ad 3) </a:t>
            </a:r>
            <a:r>
              <a:rPr lang="en-US" sz="2800" b="1" dirty="0"/>
              <a:t>We could add another question directly connected with electricity shortage. That question would be</a:t>
            </a:r>
            <a:r>
              <a:rPr lang="cs-CZ" sz="2800" b="1" dirty="0"/>
              <a:t>:</a:t>
            </a:r>
            <a:r>
              <a:rPr lang="en-US" sz="2800" b="1" dirty="0"/>
              <a:t> </a:t>
            </a:r>
            <a:r>
              <a:rPr lang="cs-CZ" sz="2800" b="1" dirty="0"/>
              <a:t>„H</a:t>
            </a:r>
            <a:r>
              <a:rPr lang="en-US" sz="2800" b="1" dirty="0"/>
              <a:t>ow many households is the power station in the city able to supply with electricity if it generates x kWh during the day and y kWh during the night and when one household consumes</a:t>
            </a:r>
            <a:r>
              <a:rPr lang="cs-CZ" sz="2800" b="1" dirty="0"/>
              <a:t> z kWh per </a:t>
            </a:r>
            <a:r>
              <a:rPr lang="cs-CZ" sz="2800" b="1" dirty="0" err="1"/>
              <a:t>day</a:t>
            </a:r>
            <a:r>
              <a:rPr lang="cs-CZ" sz="2800" b="1" dirty="0"/>
              <a:t>? </a:t>
            </a:r>
            <a:r>
              <a:rPr lang="cs-CZ" sz="2800" b="1" dirty="0" err="1"/>
              <a:t>How</a:t>
            </a:r>
            <a:r>
              <a:rPr lang="cs-CZ" sz="2800" b="1" dirty="0"/>
              <a:t> do </a:t>
            </a:r>
            <a:r>
              <a:rPr lang="cs-CZ" sz="2800" b="1" dirty="0" err="1"/>
              <a:t>you</a:t>
            </a:r>
            <a:r>
              <a:rPr lang="cs-CZ" sz="2800" b="1" dirty="0"/>
              <a:t> </a:t>
            </a:r>
            <a:r>
              <a:rPr lang="cs-CZ" sz="2800" b="1" dirty="0" err="1"/>
              <a:t>think</a:t>
            </a:r>
            <a:r>
              <a:rPr lang="cs-CZ" sz="2800" b="1" dirty="0"/>
              <a:t> </a:t>
            </a:r>
            <a:r>
              <a:rPr lang="cs-CZ" sz="2800" b="1" dirty="0" err="1"/>
              <a:t>the</a:t>
            </a:r>
            <a:r>
              <a:rPr lang="cs-CZ" sz="2800" b="1" dirty="0"/>
              <a:t> </a:t>
            </a:r>
            <a:r>
              <a:rPr lang="cs-CZ" sz="2800" b="1" dirty="0" err="1"/>
              <a:t>households</a:t>
            </a:r>
            <a:r>
              <a:rPr lang="cs-CZ" sz="2800" b="1" dirty="0"/>
              <a:t> </a:t>
            </a:r>
            <a:r>
              <a:rPr lang="cs-CZ" sz="2800" b="1" dirty="0" err="1"/>
              <a:t>could</a:t>
            </a:r>
            <a:r>
              <a:rPr lang="cs-CZ" sz="2800" b="1" dirty="0"/>
              <a:t> </a:t>
            </a:r>
            <a:r>
              <a:rPr lang="cs-CZ" sz="2800" b="1" dirty="0" err="1"/>
              <a:t>lower</a:t>
            </a:r>
            <a:r>
              <a:rPr lang="cs-CZ" sz="2800" b="1" dirty="0"/>
              <a:t> </a:t>
            </a:r>
            <a:r>
              <a:rPr lang="cs-CZ" sz="2800" b="1" dirty="0" err="1"/>
              <a:t>their</a:t>
            </a:r>
            <a:r>
              <a:rPr lang="cs-CZ" sz="2800" b="1" dirty="0"/>
              <a:t> electricity </a:t>
            </a:r>
            <a:r>
              <a:rPr lang="cs-CZ" sz="2800" b="1" dirty="0" err="1"/>
              <a:t>consumptions</a:t>
            </a:r>
            <a:r>
              <a:rPr lang="cs-CZ" sz="2800" b="1" dirty="0"/>
              <a:t>? </a:t>
            </a:r>
            <a:r>
              <a:rPr lang="cs-CZ" sz="2800" b="1" dirty="0" err="1"/>
              <a:t>What</a:t>
            </a:r>
            <a:r>
              <a:rPr lang="cs-CZ" sz="2800" b="1" dirty="0"/>
              <a:t> </a:t>
            </a:r>
            <a:r>
              <a:rPr lang="cs-CZ" sz="2800" b="1" dirty="0" err="1"/>
              <a:t>happens</a:t>
            </a:r>
            <a:r>
              <a:rPr lang="cs-CZ" sz="2800" b="1" dirty="0"/>
              <a:t> </a:t>
            </a:r>
            <a:r>
              <a:rPr lang="cs-CZ" sz="2800" b="1" dirty="0" err="1"/>
              <a:t>with</a:t>
            </a:r>
            <a:r>
              <a:rPr lang="cs-CZ" sz="2800" b="1" dirty="0"/>
              <a:t> </a:t>
            </a:r>
            <a:r>
              <a:rPr lang="cs-CZ" sz="2800" b="1" dirty="0" err="1"/>
              <a:t>the</a:t>
            </a:r>
            <a:r>
              <a:rPr lang="cs-CZ" sz="2800" b="1" dirty="0"/>
              <a:t> </a:t>
            </a:r>
            <a:r>
              <a:rPr lang="cs-CZ" sz="2800" b="1" dirty="0" err="1"/>
              <a:t>surplus</a:t>
            </a:r>
            <a:r>
              <a:rPr lang="cs-CZ" sz="2800" b="1" dirty="0"/>
              <a:t> electricity? </a:t>
            </a:r>
            <a:r>
              <a:rPr lang="cs-CZ" sz="2800" b="1" dirty="0" err="1"/>
              <a:t>Have</a:t>
            </a:r>
            <a:r>
              <a:rPr lang="cs-CZ" sz="2800" b="1" dirty="0"/>
              <a:t> </a:t>
            </a:r>
            <a:r>
              <a:rPr lang="cs-CZ" sz="2800" b="1" dirty="0" err="1"/>
              <a:t>you</a:t>
            </a:r>
            <a:r>
              <a:rPr lang="cs-CZ" sz="2800" b="1" dirty="0"/>
              <a:t> </a:t>
            </a:r>
            <a:r>
              <a:rPr lang="cs-CZ" sz="2800" b="1" dirty="0" err="1"/>
              <a:t>ever</a:t>
            </a:r>
            <a:r>
              <a:rPr lang="cs-CZ" sz="2800" b="1" dirty="0"/>
              <a:t> </a:t>
            </a:r>
            <a:r>
              <a:rPr lang="cs-CZ" sz="2800" b="1" dirty="0" err="1"/>
              <a:t>heard</a:t>
            </a:r>
            <a:r>
              <a:rPr lang="cs-CZ" sz="2800" b="1" dirty="0"/>
              <a:t> </a:t>
            </a:r>
            <a:r>
              <a:rPr lang="cs-CZ" sz="2800" b="1" dirty="0" err="1"/>
              <a:t>about</a:t>
            </a:r>
            <a:r>
              <a:rPr lang="cs-CZ" sz="2800" b="1" dirty="0"/>
              <a:t> </a:t>
            </a:r>
            <a:r>
              <a:rPr lang="cs-CZ" sz="2800" b="1" dirty="0" err="1"/>
              <a:t>phantom</a:t>
            </a:r>
            <a:r>
              <a:rPr lang="cs-CZ" sz="2800" b="1" dirty="0"/>
              <a:t> </a:t>
            </a:r>
            <a:r>
              <a:rPr lang="cs-CZ" sz="2800" b="1" dirty="0" err="1"/>
              <a:t>power</a:t>
            </a:r>
            <a:r>
              <a:rPr lang="cs-CZ" sz="2800" b="1" dirty="0"/>
              <a:t>?“</a:t>
            </a:r>
          </a:p>
          <a:p>
            <a:r>
              <a:rPr lang="cs-CZ" sz="2800" b="1" dirty="0"/>
              <a:t>„</a:t>
            </a:r>
            <a:r>
              <a:rPr lang="cs-CZ" sz="2800" b="1" dirty="0" err="1"/>
              <a:t>Explore</a:t>
            </a:r>
            <a:r>
              <a:rPr lang="cs-CZ" sz="2800" b="1" dirty="0"/>
              <a:t> </a:t>
            </a:r>
            <a:r>
              <a:rPr lang="cs-CZ" sz="2800" b="1" dirty="0" err="1"/>
              <a:t>the</a:t>
            </a:r>
            <a:r>
              <a:rPr lang="cs-CZ" sz="2800" b="1" dirty="0"/>
              <a:t> second </a:t>
            </a:r>
            <a:r>
              <a:rPr lang="cs-CZ" sz="2800" b="1" dirty="0" err="1"/>
              <a:t>graph</a:t>
            </a:r>
            <a:r>
              <a:rPr lang="cs-CZ" sz="2800" b="1" dirty="0"/>
              <a:t> </a:t>
            </a:r>
            <a:r>
              <a:rPr lang="cs-CZ" sz="2800" b="1" dirty="0" err="1"/>
              <a:t>below</a:t>
            </a:r>
            <a:r>
              <a:rPr lang="cs-CZ" sz="2800" b="1" dirty="0"/>
              <a:t> and </a:t>
            </a:r>
            <a:r>
              <a:rPr lang="cs-CZ" sz="2800" b="1" dirty="0" err="1"/>
              <a:t>think</a:t>
            </a:r>
            <a:r>
              <a:rPr lang="cs-CZ" sz="2800" b="1" dirty="0"/>
              <a:t> </a:t>
            </a:r>
            <a:r>
              <a:rPr lang="cs-CZ" sz="2800" b="1" dirty="0" err="1"/>
              <a:t>about</a:t>
            </a:r>
            <a:r>
              <a:rPr lang="cs-CZ" sz="2800" b="1" dirty="0"/>
              <a:t> </a:t>
            </a:r>
            <a:r>
              <a:rPr lang="cs-CZ" sz="2800" b="1" dirty="0" err="1"/>
              <a:t>the</a:t>
            </a:r>
            <a:r>
              <a:rPr lang="cs-CZ" sz="2800" b="1" dirty="0"/>
              <a:t> </a:t>
            </a:r>
            <a:r>
              <a:rPr lang="cs-CZ" sz="2800" b="1" dirty="0" err="1"/>
              <a:t>connection</a:t>
            </a:r>
            <a:r>
              <a:rPr lang="cs-CZ" sz="2800" b="1" dirty="0"/>
              <a:t> </a:t>
            </a:r>
            <a:r>
              <a:rPr lang="cs-CZ" sz="2800" b="1" dirty="0" err="1"/>
              <a:t>between</a:t>
            </a:r>
            <a:r>
              <a:rPr lang="cs-CZ" sz="2800" b="1" dirty="0"/>
              <a:t> CO</a:t>
            </a:r>
            <a:r>
              <a:rPr lang="cs-CZ" sz="2800" b="1" baseline="-25000" dirty="0"/>
              <a:t>2</a:t>
            </a:r>
            <a:r>
              <a:rPr lang="cs-CZ" sz="2800" b="1" dirty="0"/>
              <a:t> </a:t>
            </a:r>
            <a:r>
              <a:rPr lang="cs-CZ" sz="2800" b="1" dirty="0" err="1"/>
              <a:t>emissions</a:t>
            </a:r>
            <a:r>
              <a:rPr lang="cs-CZ" sz="2800" b="1" dirty="0"/>
              <a:t> and </a:t>
            </a:r>
            <a:r>
              <a:rPr lang="cs-CZ" sz="2800" b="1" dirty="0" err="1"/>
              <a:t>usage</a:t>
            </a:r>
            <a:r>
              <a:rPr lang="cs-CZ" sz="2800" b="1" dirty="0"/>
              <a:t> </a:t>
            </a:r>
            <a:r>
              <a:rPr lang="cs-CZ" sz="2800" b="1" dirty="0" err="1"/>
              <a:t>of</a:t>
            </a:r>
            <a:r>
              <a:rPr lang="cs-CZ" sz="2800" b="1" dirty="0"/>
              <a:t> elektricity.“</a:t>
            </a:r>
          </a:p>
          <a:p>
            <a:r>
              <a:rPr lang="cs-CZ" sz="2800" b="1" dirty="0"/>
              <a:t>„</a:t>
            </a:r>
            <a:r>
              <a:rPr lang="cs-CZ" sz="2800" b="1" dirty="0" err="1"/>
              <a:t>How</a:t>
            </a:r>
            <a:r>
              <a:rPr lang="cs-CZ" sz="2800" b="1" dirty="0"/>
              <a:t> </a:t>
            </a:r>
            <a:r>
              <a:rPr lang="cs-CZ" sz="2800" b="1" dirty="0" err="1"/>
              <a:t>is</a:t>
            </a:r>
            <a:r>
              <a:rPr lang="cs-CZ" sz="2800" b="1" dirty="0"/>
              <a:t> </a:t>
            </a:r>
            <a:r>
              <a:rPr lang="cs-CZ" sz="2800" b="1" dirty="0" err="1"/>
              <a:t>the</a:t>
            </a:r>
            <a:r>
              <a:rPr lang="cs-CZ" sz="2800" b="1" dirty="0"/>
              <a:t> GDP </a:t>
            </a:r>
            <a:r>
              <a:rPr lang="cs-CZ" sz="2800" b="1" dirty="0" err="1"/>
              <a:t>connected</a:t>
            </a:r>
            <a:r>
              <a:rPr lang="cs-CZ" sz="2800" b="1" dirty="0"/>
              <a:t> </a:t>
            </a:r>
            <a:r>
              <a:rPr lang="cs-CZ" sz="2800" b="1" dirty="0" err="1"/>
              <a:t>with</a:t>
            </a:r>
            <a:r>
              <a:rPr lang="cs-CZ" sz="2800" b="1" dirty="0"/>
              <a:t> CO</a:t>
            </a:r>
            <a:r>
              <a:rPr lang="cs-CZ" sz="2800" b="1" baseline="-25000" dirty="0"/>
              <a:t>2</a:t>
            </a:r>
            <a:r>
              <a:rPr lang="cs-CZ" sz="2800" b="1" dirty="0"/>
              <a:t> </a:t>
            </a:r>
            <a:r>
              <a:rPr lang="cs-CZ" sz="2800" b="1" dirty="0" err="1"/>
              <a:t>emissions</a:t>
            </a:r>
            <a:r>
              <a:rPr lang="cs-CZ" sz="2800" b="1" dirty="0"/>
              <a:t>?“</a:t>
            </a:r>
          </a:p>
          <a:p>
            <a:r>
              <a:rPr lang="cs-CZ" sz="2800" b="1" dirty="0"/>
              <a:t>„</a:t>
            </a:r>
            <a:r>
              <a:rPr lang="cs-CZ" sz="2800" b="1" dirty="0" err="1"/>
              <a:t>See</a:t>
            </a:r>
            <a:r>
              <a:rPr lang="cs-CZ" sz="2800" b="1" dirty="0"/>
              <a:t> </a:t>
            </a:r>
            <a:r>
              <a:rPr lang="cs-CZ" sz="2800" b="1" dirty="0" err="1"/>
              <a:t>the</a:t>
            </a:r>
            <a:r>
              <a:rPr lang="cs-CZ" sz="2800" b="1" dirty="0"/>
              <a:t> </a:t>
            </a:r>
            <a:r>
              <a:rPr lang="cs-CZ" sz="2800" b="1" dirty="0" err="1"/>
              <a:t>first</a:t>
            </a:r>
            <a:r>
              <a:rPr lang="cs-CZ" sz="2800" b="1" dirty="0"/>
              <a:t> </a:t>
            </a:r>
            <a:r>
              <a:rPr lang="cs-CZ" sz="2800" b="1" dirty="0" err="1"/>
              <a:t>graph</a:t>
            </a:r>
            <a:r>
              <a:rPr lang="cs-CZ" sz="2800" b="1" dirty="0"/>
              <a:t>, </a:t>
            </a:r>
            <a:r>
              <a:rPr lang="cs-CZ" sz="2800" b="1" dirty="0" err="1"/>
              <a:t>discuss</a:t>
            </a:r>
            <a:r>
              <a:rPr lang="cs-CZ" sz="2800" b="1" dirty="0"/>
              <a:t> </a:t>
            </a:r>
            <a:r>
              <a:rPr lang="cs-CZ" sz="2800" b="1" dirty="0" err="1"/>
              <a:t>the</a:t>
            </a:r>
            <a:r>
              <a:rPr lang="cs-CZ" sz="2800" b="1" dirty="0"/>
              <a:t> </a:t>
            </a:r>
            <a:r>
              <a:rPr lang="cs-CZ" sz="2800" b="1" dirty="0" err="1"/>
              <a:t>changes</a:t>
            </a:r>
            <a:r>
              <a:rPr lang="cs-CZ" sz="2800" b="1" dirty="0"/>
              <a:t> </a:t>
            </a:r>
            <a:r>
              <a:rPr lang="cs-CZ" sz="2800" b="1" dirty="0" err="1"/>
              <a:t>between</a:t>
            </a:r>
            <a:r>
              <a:rPr lang="cs-CZ" sz="2800" b="1" dirty="0"/>
              <a:t> </a:t>
            </a:r>
            <a:r>
              <a:rPr lang="cs-CZ" sz="2800" b="1" dirty="0" err="1"/>
              <a:t>the</a:t>
            </a:r>
            <a:r>
              <a:rPr lang="cs-CZ" sz="2800" b="1" dirty="0"/>
              <a:t> </a:t>
            </a:r>
            <a:r>
              <a:rPr lang="cs-CZ" sz="2800" b="1" dirty="0" err="1"/>
              <a:t>year</a:t>
            </a:r>
            <a:r>
              <a:rPr lang="cs-CZ" sz="2800" b="1" dirty="0"/>
              <a:t> 2000 and 2020 and </a:t>
            </a:r>
            <a:r>
              <a:rPr lang="cs-CZ" sz="2800" b="1" dirty="0" err="1"/>
              <a:t>try</a:t>
            </a:r>
            <a:r>
              <a:rPr lang="cs-CZ" sz="2800" b="1" dirty="0"/>
              <a:t> to </a:t>
            </a:r>
            <a:r>
              <a:rPr lang="cs-CZ" sz="2800" b="1" dirty="0" err="1"/>
              <a:t>predict</a:t>
            </a:r>
            <a:r>
              <a:rPr lang="cs-CZ" sz="2800" b="1" dirty="0"/>
              <a:t> </a:t>
            </a:r>
            <a:r>
              <a:rPr lang="cs-CZ" sz="2800" b="1" dirty="0" err="1"/>
              <a:t>how</a:t>
            </a:r>
            <a:r>
              <a:rPr lang="cs-CZ" sz="2800" b="1" dirty="0"/>
              <a:t> </a:t>
            </a:r>
            <a:r>
              <a:rPr lang="cs-CZ" sz="2800" b="1" dirty="0" err="1"/>
              <a:t>the</a:t>
            </a:r>
            <a:r>
              <a:rPr lang="cs-CZ" sz="2800" b="1" dirty="0"/>
              <a:t> </a:t>
            </a:r>
            <a:r>
              <a:rPr lang="cs-CZ" sz="2800" b="1" dirty="0" err="1"/>
              <a:t>graph</a:t>
            </a:r>
            <a:r>
              <a:rPr lang="cs-CZ" sz="2800" b="1" dirty="0"/>
              <a:t> </a:t>
            </a:r>
            <a:r>
              <a:rPr lang="cs-CZ" sz="2800" b="1" dirty="0" err="1"/>
              <a:t>will</a:t>
            </a:r>
            <a:r>
              <a:rPr lang="cs-CZ" sz="2800" b="1" dirty="0"/>
              <a:t> </a:t>
            </a:r>
            <a:r>
              <a:rPr lang="cs-CZ" sz="2800" b="1" dirty="0" err="1"/>
              <a:t>evolve</a:t>
            </a:r>
            <a:r>
              <a:rPr lang="cs-CZ" sz="2800" b="1" dirty="0"/>
              <a:t> in </a:t>
            </a:r>
            <a:r>
              <a:rPr lang="cs-CZ" sz="2800" b="1" dirty="0" err="1"/>
              <a:t>the</a:t>
            </a:r>
            <a:r>
              <a:rPr lang="cs-CZ" sz="2800" b="1" dirty="0"/>
              <a:t> </a:t>
            </a:r>
            <a:r>
              <a:rPr lang="cs-CZ" sz="2800" b="1" dirty="0" err="1"/>
              <a:t>future</a:t>
            </a:r>
            <a:r>
              <a:rPr lang="cs-CZ" sz="2800" b="1" dirty="0"/>
              <a:t>.“</a:t>
            </a:r>
          </a:p>
        </p:txBody>
      </p:sp>
      <p:sp>
        <p:nvSpPr>
          <p:cNvPr id="4104" name="TextovéPole 4103">
            <a:extLst>
              <a:ext uri="{FF2B5EF4-FFF2-40B4-BE49-F238E27FC236}">
                <a16:creationId xmlns:a16="http://schemas.microsoft.com/office/drawing/2014/main" id="{109A701B-97E7-EC8B-C938-B728F0F1766C}"/>
              </a:ext>
            </a:extLst>
          </p:cNvPr>
          <p:cNvSpPr txBox="1"/>
          <p:nvPr/>
        </p:nvSpPr>
        <p:spPr>
          <a:xfrm>
            <a:off x="13218170" y="19343319"/>
            <a:ext cx="11224723" cy="1292662"/>
          </a:xfrm>
          <a:prstGeom prst="rect">
            <a:avLst/>
          </a:prstGeom>
          <a:noFill/>
        </p:spPr>
        <p:txBody>
          <a:bodyPr wrap="square" rtlCol="0">
            <a:spAutoFit/>
          </a:bodyPr>
          <a:lstStyle/>
          <a:p>
            <a:r>
              <a:rPr lang="cs-CZ" sz="2600" dirty="0"/>
              <a:t>These </a:t>
            </a:r>
            <a:r>
              <a:rPr lang="cs-CZ" sz="2600" dirty="0" err="1"/>
              <a:t>additional</a:t>
            </a:r>
            <a:r>
              <a:rPr lang="cs-CZ" sz="2600" dirty="0"/>
              <a:t> </a:t>
            </a:r>
            <a:r>
              <a:rPr lang="cs-CZ" sz="2600" dirty="0" err="1"/>
              <a:t>questions</a:t>
            </a:r>
            <a:r>
              <a:rPr lang="cs-CZ" sz="2600" dirty="0"/>
              <a:t> </a:t>
            </a:r>
            <a:r>
              <a:rPr lang="cs-CZ" sz="2600" dirty="0" err="1"/>
              <a:t>could</a:t>
            </a:r>
            <a:r>
              <a:rPr lang="cs-CZ" sz="2600" dirty="0"/>
              <a:t> </a:t>
            </a:r>
            <a:r>
              <a:rPr lang="cs-CZ" sz="2600" dirty="0" err="1"/>
              <a:t>help</a:t>
            </a:r>
            <a:r>
              <a:rPr lang="cs-CZ" sz="2600" dirty="0"/>
              <a:t> </a:t>
            </a:r>
            <a:r>
              <a:rPr lang="cs-CZ" sz="2600" dirty="0" err="1"/>
              <a:t>the</a:t>
            </a:r>
            <a:r>
              <a:rPr lang="cs-CZ" sz="2600" dirty="0"/>
              <a:t> </a:t>
            </a:r>
            <a:r>
              <a:rPr lang="cs-CZ" sz="2600" dirty="0" err="1"/>
              <a:t>students</a:t>
            </a:r>
            <a:r>
              <a:rPr lang="cs-CZ" sz="2600" dirty="0"/>
              <a:t> to start </a:t>
            </a:r>
            <a:r>
              <a:rPr lang="cs-CZ" sz="2600" dirty="0" err="1"/>
              <a:t>thinking</a:t>
            </a:r>
            <a:r>
              <a:rPr lang="cs-CZ" sz="2600" dirty="0"/>
              <a:t> </a:t>
            </a:r>
            <a:r>
              <a:rPr lang="cs-CZ" sz="2600" dirty="0" err="1"/>
              <a:t>about</a:t>
            </a:r>
            <a:r>
              <a:rPr lang="cs-CZ" sz="2600" dirty="0"/>
              <a:t> </a:t>
            </a:r>
            <a:r>
              <a:rPr lang="cs-CZ" sz="2600" dirty="0" err="1"/>
              <a:t>their</a:t>
            </a:r>
            <a:r>
              <a:rPr lang="cs-CZ" sz="2600" dirty="0"/>
              <a:t> </a:t>
            </a:r>
            <a:r>
              <a:rPr lang="cs-CZ" sz="2600" dirty="0" err="1"/>
              <a:t>own</a:t>
            </a:r>
            <a:r>
              <a:rPr lang="cs-CZ" sz="2600" dirty="0"/>
              <a:t> </a:t>
            </a:r>
            <a:r>
              <a:rPr lang="cs-CZ" sz="2600" dirty="0" err="1"/>
              <a:t>consumption</a:t>
            </a:r>
            <a:r>
              <a:rPr lang="cs-CZ" sz="2600" dirty="0"/>
              <a:t> </a:t>
            </a:r>
            <a:r>
              <a:rPr lang="cs-CZ" sz="2600" dirty="0" err="1"/>
              <a:t>of</a:t>
            </a:r>
            <a:r>
              <a:rPr lang="cs-CZ" sz="2600" dirty="0"/>
              <a:t> electricity, </a:t>
            </a:r>
            <a:r>
              <a:rPr lang="cs-CZ" sz="2600" dirty="0" err="1"/>
              <a:t>they</a:t>
            </a:r>
            <a:r>
              <a:rPr lang="cs-CZ" sz="2600" dirty="0"/>
              <a:t> </a:t>
            </a:r>
            <a:r>
              <a:rPr lang="cs-CZ" sz="2600" dirty="0" err="1"/>
              <a:t>could</a:t>
            </a:r>
            <a:r>
              <a:rPr lang="cs-CZ" sz="2600" dirty="0"/>
              <a:t> </a:t>
            </a:r>
            <a:r>
              <a:rPr lang="cs-CZ" sz="2600" dirty="0" err="1"/>
              <a:t>learn</a:t>
            </a:r>
            <a:r>
              <a:rPr lang="cs-CZ" sz="2600" dirty="0"/>
              <a:t> </a:t>
            </a:r>
            <a:r>
              <a:rPr lang="cs-CZ" sz="2600" dirty="0" err="1"/>
              <a:t>something</a:t>
            </a:r>
            <a:r>
              <a:rPr lang="cs-CZ" sz="2600" dirty="0"/>
              <a:t> </a:t>
            </a:r>
            <a:r>
              <a:rPr lang="cs-CZ" sz="2600" dirty="0" err="1"/>
              <a:t>new</a:t>
            </a:r>
            <a:r>
              <a:rPr lang="cs-CZ" sz="2600" dirty="0"/>
              <a:t> </a:t>
            </a:r>
            <a:r>
              <a:rPr lang="cs-CZ" sz="2600" dirty="0" err="1"/>
              <a:t>about</a:t>
            </a:r>
            <a:r>
              <a:rPr lang="cs-CZ" sz="2600" dirty="0"/>
              <a:t> </a:t>
            </a:r>
            <a:r>
              <a:rPr lang="cs-CZ" sz="2600" dirty="0" err="1"/>
              <a:t>electricty</a:t>
            </a:r>
            <a:r>
              <a:rPr lang="cs-CZ" sz="2600" dirty="0"/>
              <a:t> </a:t>
            </a:r>
            <a:r>
              <a:rPr lang="cs-CZ" sz="2600" dirty="0" err="1"/>
              <a:t>shortage</a:t>
            </a:r>
            <a:r>
              <a:rPr lang="cs-CZ" sz="2600" dirty="0"/>
              <a:t> and </a:t>
            </a:r>
            <a:r>
              <a:rPr lang="cs-CZ" sz="2600" dirty="0" err="1"/>
              <a:t>waste</a:t>
            </a:r>
            <a:r>
              <a:rPr lang="cs-CZ" sz="2600" dirty="0"/>
              <a:t> </a:t>
            </a:r>
            <a:r>
              <a:rPr lang="cs-CZ" sz="2600" dirty="0" err="1"/>
              <a:t>of</a:t>
            </a:r>
            <a:r>
              <a:rPr lang="cs-CZ" sz="2600" dirty="0"/>
              <a:t> electricity.</a:t>
            </a:r>
            <a:endParaRPr lang="en-US" sz="2600" dirty="0"/>
          </a:p>
        </p:txBody>
      </p:sp>
      <p:sp>
        <p:nvSpPr>
          <p:cNvPr id="6" name="TextovéPole 5">
            <a:extLst>
              <a:ext uri="{FF2B5EF4-FFF2-40B4-BE49-F238E27FC236}">
                <a16:creationId xmlns:a16="http://schemas.microsoft.com/office/drawing/2014/main" id="{D80C5D5F-8BE1-AA2F-0328-CD12DFCE57E0}"/>
              </a:ext>
            </a:extLst>
          </p:cNvPr>
          <p:cNvSpPr txBox="1"/>
          <p:nvPr/>
        </p:nvSpPr>
        <p:spPr>
          <a:xfrm>
            <a:off x="490219" y="7317449"/>
            <a:ext cx="11520001" cy="3293209"/>
          </a:xfrm>
          <a:prstGeom prst="rect">
            <a:avLst/>
          </a:prstGeom>
          <a:noFill/>
        </p:spPr>
        <p:txBody>
          <a:bodyPr wrap="square" rtlCol="0">
            <a:spAutoFit/>
          </a:bodyPr>
          <a:lstStyle/>
          <a:p>
            <a:r>
              <a:rPr lang="cs-CZ" sz="2600" dirty="0">
                <a:cs typeface="Times New Roman" panose="02020603050405020304" pitchFamily="18" charset="0"/>
              </a:rPr>
              <a:t>„</a:t>
            </a:r>
            <a:r>
              <a:rPr lang="en-GB" sz="2600" i="1" dirty="0">
                <a:cs typeface="Times New Roman" panose="02020603050405020304" pitchFamily="18" charset="0"/>
              </a:rPr>
              <a:t>Energy and environmental problems are closely related, since it is nearly impossible to produce, transport, or consume energy without significant environmental impact. The environmental problems directly related to energy production and consumption include air pollution, climate change, water pollution, thermal pollution, and solid waste disposal. The emission of air pollutants from fossil fuel combustion is the major cause of urban air pollution. Burning fossil fuels is also the main contributor to the emission of </a:t>
            </a:r>
            <a:r>
              <a:rPr lang="en-GB" sz="2600" i="1" dirty="0" err="1">
                <a:cs typeface="Times New Roman" panose="02020603050405020304" pitchFamily="18" charset="0"/>
              </a:rPr>
              <a:t>gre</a:t>
            </a:r>
            <a:r>
              <a:rPr lang="cs-CZ" sz="2600" i="1" dirty="0">
                <a:cs typeface="Times New Roman" panose="02020603050405020304" pitchFamily="18" charset="0"/>
              </a:rPr>
              <a:t>e</a:t>
            </a:r>
            <a:r>
              <a:rPr lang="en-GB" sz="2600" i="1" dirty="0" err="1">
                <a:cs typeface="Times New Roman" panose="02020603050405020304" pitchFamily="18" charset="0"/>
              </a:rPr>
              <a:t>nhouse</a:t>
            </a:r>
            <a:r>
              <a:rPr lang="en-GB" sz="2600" i="1" dirty="0">
                <a:cs typeface="Times New Roman" panose="02020603050405020304" pitchFamily="18" charset="0"/>
              </a:rPr>
              <a:t> gases.</a:t>
            </a:r>
            <a:r>
              <a:rPr lang="cs-CZ" sz="2600" i="1" dirty="0">
                <a:cs typeface="Times New Roman" panose="02020603050405020304" pitchFamily="18" charset="0"/>
              </a:rPr>
              <a:t>“</a:t>
            </a:r>
          </a:p>
          <a:p>
            <a:r>
              <a:rPr lang="cs-CZ" sz="2600" dirty="0">
                <a:cs typeface="Times New Roman" panose="02020603050405020304" pitchFamily="18" charset="0"/>
              </a:rPr>
              <a:t>(EEA, 2004)</a:t>
            </a:r>
            <a:endParaRPr lang="en-US" sz="2600" dirty="0">
              <a:cs typeface="Times New Roman" panose="02020603050405020304" pitchFamily="18" charset="0"/>
            </a:endParaRPr>
          </a:p>
        </p:txBody>
      </p:sp>
      <p:pic>
        <p:nvPicPr>
          <p:cNvPr id="10" name="Obrázek 9" descr="Obsah obrázku text, snímek obrazovky&#10;&#10;Popis byl vytvořen automaticky">
            <a:extLst>
              <a:ext uri="{FF2B5EF4-FFF2-40B4-BE49-F238E27FC236}">
                <a16:creationId xmlns:a16="http://schemas.microsoft.com/office/drawing/2014/main" id="{759C94C9-DE90-80AE-4CA9-EA1E4F8B51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756" y="21259373"/>
            <a:ext cx="11256925" cy="7946064"/>
          </a:xfrm>
          <a:prstGeom prst="rect">
            <a:avLst/>
          </a:prstGeom>
        </p:spPr>
      </p:pic>
      <p:pic>
        <p:nvPicPr>
          <p:cNvPr id="12" name="Obrázek 11" descr="Obsah obrázku text, snímek obrazovky, číslo, Písmo&#10;&#10;Popis byl vytvořen automaticky">
            <a:extLst>
              <a:ext uri="{FF2B5EF4-FFF2-40B4-BE49-F238E27FC236}">
                <a16:creationId xmlns:a16="http://schemas.microsoft.com/office/drawing/2014/main" id="{3CD800B1-A436-9B22-DF7E-DA1BAC7AFF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39290" y="20991736"/>
            <a:ext cx="10965480" cy="8791735"/>
          </a:xfrm>
          <a:prstGeom prst="rect">
            <a:avLst/>
          </a:prstGeom>
        </p:spPr>
      </p:pic>
      <p:sp>
        <p:nvSpPr>
          <p:cNvPr id="4" name="TextovéPole 3">
            <a:extLst>
              <a:ext uri="{FF2B5EF4-FFF2-40B4-BE49-F238E27FC236}">
                <a16:creationId xmlns:a16="http://schemas.microsoft.com/office/drawing/2014/main" id="{D1148EC7-1B57-1ACB-AC62-D33C85020E42}"/>
              </a:ext>
            </a:extLst>
          </p:cNvPr>
          <p:cNvSpPr txBox="1"/>
          <p:nvPr/>
        </p:nvSpPr>
        <p:spPr>
          <a:xfrm>
            <a:off x="2760629" y="29205437"/>
            <a:ext cx="6979178" cy="1200329"/>
          </a:xfrm>
          <a:prstGeom prst="rect">
            <a:avLst/>
          </a:prstGeom>
          <a:noFill/>
        </p:spPr>
        <p:txBody>
          <a:bodyPr wrap="square" rtlCol="0">
            <a:spAutoFit/>
          </a:bodyPr>
          <a:lstStyle/>
          <a:p>
            <a:r>
              <a:rPr lang="cs-CZ" dirty="0" err="1"/>
              <a:t>Graph</a:t>
            </a:r>
            <a:r>
              <a:rPr lang="cs-CZ" dirty="0"/>
              <a:t> 1: </a:t>
            </a:r>
            <a:r>
              <a:rPr lang="cs-CZ" dirty="0" err="1"/>
              <a:t>Electricity</a:t>
            </a:r>
            <a:r>
              <a:rPr lang="cs-CZ" dirty="0"/>
              <a:t> </a:t>
            </a:r>
            <a:r>
              <a:rPr lang="cs-CZ" dirty="0" err="1"/>
              <a:t>production</a:t>
            </a:r>
            <a:r>
              <a:rPr lang="cs-CZ" dirty="0"/>
              <a:t> </a:t>
            </a:r>
            <a:r>
              <a:rPr lang="cs-CZ" dirty="0" err="1"/>
              <a:t>from</a:t>
            </a:r>
            <a:r>
              <a:rPr lang="cs-CZ" dirty="0"/>
              <a:t> </a:t>
            </a:r>
            <a:r>
              <a:rPr lang="cs-CZ" dirty="0" err="1"/>
              <a:t>fossil</a:t>
            </a:r>
            <a:r>
              <a:rPr lang="cs-CZ" dirty="0"/>
              <a:t> </a:t>
            </a:r>
            <a:r>
              <a:rPr lang="cs-CZ" dirty="0" err="1"/>
              <a:t>fuels</a:t>
            </a:r>
            <a:r>
              <a:rPr lang="cs-CZ" dirty="0"/>
              <a:t>, </a:t>
            </a:r>
            <a:r>
              <a:rPr lang="cs-CZ" dirty="0" err="1"/>
              <a:t>nuclear</a:t>
            </a:r>
            <a:r>
              <a:rPr lang="cs-CZ" dirty="0"/>
              <a:t> and </a:t>
            </a:r>
            <a:r>
              <a:rPr lang="cs-CZ" dirty="0" err="1"/>
              <a:t>renewables</a:t>
            </a:r>
            <a:endParaRPr lang="cs-CZ" dirty="0"/>
          </a:p>
          <a:p>
            <a:endParaRPr lang="cs-CZ" dirty="0"/>
          </a:p>
          <a:p>
            <a:endParaRPr lang="cs-CZ" dirty="0"/>
          </a:p>
          <a:p>
            <a:endParaRPr lang="en-GB" dirty="0"/>
          </a:p>
        </p:txBody>
      </p:sp>
      <p:sp>
        <p:nvSpPr>
          <p:cNvPr id="5" name="TextovéPole 4">
            <a:extLst>
              <a:ext uri="{FF2B5EF4-FFF2-40B4-BE49-F238E27FC236}">
                <a16:creationId xmlns:a16="http://schemas.microsoft.com/office/drawing/2014/main" id="{146BF3BC-B177-FDD6-706A-29DEF26EFCC6}"/>
              </a:ext>
            </a:extLst>
          </p:cNvPr>
          <p:cNvSpPr txBox="1"/>
          <p:nvPr/>
        </p:nvSpPr>
        <p:spPr>
          <a:xfrm>
            <a:off x="15949178" y="30150901"/>
            <a:ext cx="5045066" cy="1200329"/>
          </a:xfrm>
          <a:prstGeom prst="rect">
            <a:avLst/>
          </a:prstGeom>
          <a:noFill/>
        </p:spPr>
        <p:txBody>
          <a:bodyPr wrap="square" rtlCol="0">
            <a:spAutoFit/>
          </a:bodyPr>
          <a:lstStyle/>
          <a:p>
            <a:r>
              <a:rPr lang="cs-CZ" dirty="0" err="1"/>
              <a:t>Graph</a:t>
            </a:r>
            <a:r>
              <a:rPr lang="cs-CZ" dirty="0"/>
              <a:t> 2: </a:t>
            </a:r>
            <a:r>
              <a:rPr lang="cs-CZ" dirty="0" err="1"/>
              <a:t>Consumption-based</a:t>
            </a:r>
            <a:r>
              <a:rPr lang="cs-CZ" dirty="0"/>
              <a:t> CO</a:t>
            </a:r>
            <a:r>
              <a:rPr lang="cs-CZ" baseline="-25000" dirty="0"/>
              <a:t>2</a:t>
            </a:r>
            <a:r>
              <a:rPr lang="cs-CZ" dirty="0"/>
              <a:t> </a:t>
            </a:r>
            <a:r>
              <a:rPr lang="cs-CZ" dirty="0" err="1"/>
              <a:t>emissions</a:t>
            </a:r>
            <a:r>
              <a:rPr lang="cs-CZ" dirty="0"/>
              <a:t> vs GDP</a:t>
            </a:r>
            <a:endParaRPr lang="cs-CZ" baseline="-25000" dirty="0"/>
          </a:p>
          <a:p>
            <a:endParaRPr lang="cs-CZ" dirty="0"/>
          </a:p>
          <a:p>
            <a:endParaRPr lang="cs-CZ" dirty="0"/>
          </a:p>
          <a:p>
            <a:endParaRPr lang="en-GB" dirty="0"/>
          </a:p>
        </p:txBody>
      </p:sp>
    </p:spTree>
    <p:extLst>
      <p:ext uri="{BB962C8B-B14F-4D97-AF65-F5344CB8AC3E}">
        <p14:creationId xmlns:p14="http://schemas.microsoft.com/office/powerpoint/2010/main" val="2483965194"/>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21715</TotalTime>
  <Words>810</Words>
  <Application>Microsoft Office PowerPoint</Application>
  <PresentationFormat>Προσαρμογή</PresentationFormat>
  <Paragraphs>35</Paragraphs>
  <Slides>1</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Calibri Light</vt:lpstr>
      <vt:lpstr>Motiv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ΧΡΥΣΑΥΓΗ ΤΡΙΑΝΤΑΦΥΛΛΟΥ</cp:lastModifiedBy>
  <cp:revision>968</cp:revision>
  <cp:lastPrinted>2023-05-24T09:34:24Z</cp:lastPrinted>
  <dcterms:created xsi:type="dcterms:W3CDTF">1601-01-01T00:00:00Z</dcterms:created>
  <dcterms:modified xsi:type="dcterms:W3CDTF">2023-05-24T09:34:49Z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