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3.xml" ContentType="application/inkml+xml"/>
  <Override PartName="/ppt/ink/ink14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94" r:id="rId2"/>
    <p:sldId id="506" r:id="rId3"/>
    <p:sldId id="507" r:id="rId4"/>
    <p:sldId id="469" r:id="rId5"/>
    <p:sldId id="466" r:id="rId6"/>
    <p:sldId id="661" r:id="rId7"/>
    <p:sldId id="470" r:id="rId8"/>
    <p:sldId id="509" r:id="rId9"/>
    <p:sldId id="508" r:id="rId10"/>
    <p:sldId id="658" r:id="rId11"/>
    <p:sldId id="512" r:id="rId12"/>
    <p:sldId id="659" r:id="rId13"/>
    <p:sldId id="280" r:id="rId14"/>
    <p:sldId id="297" r:id="rId15"/>
    <p:sldId id="410" r:id="rId16"/>
    <p:sldId id="286" r:id="rId17"/>
    <p:sldId id="491" r:id="rId18"/>
    <p:sldId id="499" r:id="rId19"/>
    <p:sldId id="662" r:id="rId20"/>
    <p:sldId id="501" r:id="rId21"/>
    <p:sldId id="660" r:id="rId22"/>
    <p:sldId id="450" r:id="rId23"/>
    <p:sldId id="492" r:id="rId24"/>
    <p:sldId id="4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61A95"/>
    <a:srgbClr val="4C0000"/>
    <a:srgbClr val="3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2439"/>
    <p:restoredTop sz="90909" autoAdjust="0"/>
  </p:normalViewPr>
  <p:slideViewPr>
    <p:cSldViewPr>
      <p:cViewPr varScale="1">
        <p:scale>
          <a:sx n="69" d="100"/>
          <a:sy n="69" d="100"/>
        </p:scale>
        <p:origin x="155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44:13.99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42:46.5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1,'-1'58,"0"-6,2 0,9 58,-7-94,1 0,0 1,1-1,0-1,1 1,1-1,1 0,0 0,1-1,18 22,-9-17,1 0,1-2,0 0,1-1,1-1,0-2,1 0,1-1,0-1,0-1,1-2,0 0,29 4,-28-7,-1-1,0-1,1-2,-1-1,1 0,-1-2,0-1,0-1,0-1,0-2,-1 0,1-1,34-19,18-9,1 3,1 4,2 3,147-28,-124 40,0 5,1 4,104 9,-55-1,186 22,-215-12,2 4,-67-8,86 3,106-19,-203 3,0-3,95-24,-119 18,-25 13,0 0,0-1,-1 1,1-1,0 1,0 0,0-1,-1 1,1-1,0 1,0 0,-1-1,1 1,0 0,0 0,-1-1,1 1,-1 0,1 0,0-1,-1 1,1 0,0 0,-1 0,1 0,-1-1,1 1,-1 0,1 0,0 0,-1 0,0 0,-55-6,52 6,-111-5,-148-25,183 15,-243-38,128 39,-14-2,69-3,-186-49,274 56,0 2,0 3,0 2,-73 2,-19-2,76-6,14-4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42:48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0,'248'10,"257"44,-92-5,519-12,-769-34,460 48,-372-24,-196-22,-25-4,0 2,0 1,0 1,-1 1,0 2,43 17,-42-6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42:53.4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593 284,'180'-1,"206"2,-338 1,1 0,-1 3,0 2,0 2,-1 2,63 22,213 103,174 65,-405-171,-44-16,-1 3,63 30,-105-45,-1 1,1 0,-1-1,1 1,-1 0,0 1,1-1,-2 1,1 0,0 0,-2 0,2 0,-1 1,-1 0,1-1,-1 0,0 1,0 0,-1 1,1-2,-1 1,0 1,0-2,-1 2,0-1,0 0,0 1,0-2,-2 2,1-1,0 0,-1 0,1 0,-1-1,0 1,-3 5,-2 0,1 0,-2 0,0 0,0 0,-1-2,0 1,0 0,-1-2,0 1,-15 7,-9 4,-73 30,89-43,0 0,-1-2,1 0,-1 0,-36 1,22-4,-1-2,-48-6,45 1,1-3,-54-17,-67-33,31 10,-434-110,541 155,-2-1,1 3,0 0,0 0,-1 2,1 0,0 2,-31 5,-18 2,0-3,1-2,-76-6,44 1,91 1,-110-1,-138-16,246 16,1-1,0 0,0 0,1 0,-1-2,-18-8,25 11,0-2,0 1,0 0,0 0,0-1,1 1,-1-1,1 0,0 1,-1-2,1 1,1 0,-1 0,0 0,1 0,-1-1,2 1,-1-1,0 1,0-1,1-4,-1-4,2 0,-1-1,2 1,0 0,1 0,0 0,0 0,2 1,0-1,0 0,1 1,0 1,1-1,12-14,12-10,1 2,61-50,-30 28,-16 12,-19 15,1 2,1 2,1 0,44-25,-13 16,80-45,-130 70,2 2,-1-1,0 2,0-1,1 2,0 0,0 0,1 1,-1 1,1 1,0 0,-1 0,1 2,-1-1,1 2,0 0,-1 0,0 1,17 6,-26-7,0 0,0 0,-1 1,0 0,1-1,-1 1,0 1,0-1,-1 0,1 1,0-1,-1 1,-1 0,1 1,0-1,-1 0,1 1,-1-1,-1 1,1-1,0 1,0 8,1 7,-2 1,0-1,-1 1,-4 23,2-4,0-13,-5 80,6-104,1 0,0 0,1 0,-1 0,1 0,-1 0,1 1,0-2,-1 1,2 0,-1 0,1 0,-1 0,1-1,0 0,-1 1,1 0,1-1,-1 0,0 1,1-1,-1 0,1-1,0 1,3 2,9 4,1-1,-1-1,29 9,-30-10,65 17,1-2,1-4,119 10,250-15,-416-12,-31 0,-8 1,-52-3,-485 3,530 0,5 0,0 0,-1 0,1 0,-1 0,1-2,0 2,0-2,0 0,-1 0,-8-5,0-3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44:07.31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1:57:24.08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130.49707"/>
      <inkml:brushProperty name="anchorY" value="-8024.65186"/>
      <inkml:brushProperty name="scaleFactor" value="0.5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44:15.52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44:19.99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54:54.224"/>
    </inkml:context>
    <inkml:brush xml:id="br0">
      <inkml:brushProperty name="width" value="0.1" units="cm"/>
      <inkml:brushProperty name="height" value="0.6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54:55.943"/>
    </inkml:context>
    <inkml:brush xml:id="br0">
      <inkml:brushProperty name="width" value="0.1" units="cm"/>
      <inkml:brushProperty name="height" value="0.6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1,'6'0,"15"0,22 0,16 0,12 0,5 0,2 0,8 0,-6 0,-3 0,4 6,0 9,-7 1,3-2,7 4,2-3,4 3,-6-1,-11-4,-12-4,-10-4,-1-2,-3-2,-3-2,-3 1,-8-1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54:57.098"/>
    </inkml:context>
    <inkml:brush xml:id="br0">
      <inkml:brushProperty name="width" value="0.1" units="cm"/>
      <inkml:brushProperty name="height" value="0.6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55:11.014"/>
    </inkml:context>
    <inkml:brush xml:id="br0">
      <inkml:brushProperty name="width" value="0.35" units="cm"/>
      <inkml:brushProperty name="height" value="2.1" units="cm"/>
      <inkml:brushProperty name="color" value="#5B2D90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21:56:44.67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21:56:49.77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860.49609"/>
      <inkml:brushProperty name="anchorY" value="-6754.65186"/>
      <inkml:brushProperty name="scaleFactor" value="0.5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2DF4-CAD2-7A4D-8A5D-9E2862810594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71B65-F0CE-094F-A75B-68E5B9CE8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AC153-18A6-4EE1-9772-16E9658BB3BE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EbbexhXqMB1olepJgJto-MKVSd0iKB6G/view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customXml" Target="../ink/ink5.xml"/><Relationship Id="rId18" Type="http://schemas.openxmlformats.org/officeDocument/2006/relationships/image" Target="../media/image32.png"/><Relationship Id="rId3" Type="http://schemas.openxmlformats.org/officeDocument/2006/relationships/oleObject" Target="../embeddings/oleObject1.bin"/><Relationship Id="rId7" Type="http://schemas.openxmlformats.org/officeDocument/2006/relationships/customXml" Target="../ink/ink2.xml"/><Relationship Id="rId12" Type="http://schemas.openxmlformats.org/officeDocument/2006/relationships/image" Target="../media/image29.png"/><Relationship Id="rId17" Type="http://schemas.openxmlformats.org/officeDocument/2006/relationships/customXml" Target="../ink/ink7.xml"/><Relationship Id="rId25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openxmlformats.org/officeDocument/2006/relationships/customXml" Target="../ink/ink4.xml"/><Relationship Id="rId24" Type="http://schemas.openxmlformats.org/officeDocument/2006/relationships/customXml" Target="../ink/ink9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28.png"/><Relationship Id="rId19" Type="http://schemas.openxmlformats.org/officeDocument/2006/relationships/customXml" Target="../ink/ink8.xml"/><Relationship Id="rId4" Type="http://schemas.openxmlformats.org/officeDocument/2006/relationships/image" Target="../media/image25.png"/><Relationship Id="rId9" Type="http://schemas.openxmlformats.org/officeDocument/2006/relationships/customXml" Target="../ink/ink3.xml"/><Relationship Id="rId1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36.png"/><Relationship Id="rId4" Type="http://schemas.openxmlformats.org/officeDocument/2006/relationships/image" Target="../media/image41.emf"/><Relationship Id="rId9" Type="http://schemas.openxmlformats.org/officeDocument/2006/relationships/customXml" Target="../ink/ink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7" y="565205"/>
            <a:ext cx="8229600" cy="101739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l-GR" sz="4800" b="1" dirty="0" smtClean="0">
                <a:solidFill>
                  <a:srgbClr val="7030A0"/>
                </a:solidFill>
              </a:rPr>
              <a:t>Από τα ρεαλιστικά στα Αυθεντικά προβλήματα</a:t>
            </a:r>
            <a:endParaRPr lang="en-US" sz="4800" i="1" dirty="0">
              <a:solidFill>
                <a:srgbClr val="7030A0"/>
              </a:solidFill>
            </a:endParaRPr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1938337" y="2362200"/>
            <a:ext cx="5334000" cy="2133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2448951"/>
            <a:ext cx="3723506" cy="2492227"/>
          </a:xfrm>
        </p:spPr>
        <p:txBody>
          <a:bodyPr>
            <a:noAutofit/>
          </a:bodyPr>
          <a:lstStyle/>
          <a:p>
            <a:pPr lvl="0" indent="0" algn="just">
              <a:buNone/>
            </a:pPr>
            <a:r>
              <a:rPr lang="el-G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Πρόβλημα στο σχολικό βιβλίο της Β΄ Λυκείου</a:t>
            </a:r>
          </a:p>
          <a:p>
            <a:pPr lvl="0" indent="0" algn="just">
              <a:buNone/>
            </a:pP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ένα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λούνα-παρκ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 περιστρεφόμενος τροχός έχει ακτίνα 4m, το κέντρο του απέχει από το έδαφος 10m και όταν αρχίζει να κινείται εκτελεί μια πλήρη περιστροφή σε 8 δευτερόλεπτα με σταθερή ταχύτητα. Να βρείτε το ύψος του βαγονιού Α από το έδαφος ύστερα από χρόνο 1sec, 2sec, 5sec και γενικότερα ύστερα από χρόνο t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Να λύσετε το ίδιο πρόβλημα για το 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βαγόνι Β.</a:t>
            </a:r>
          </a:p>
          <a:p>
            <a:pPr marL="685800" algn="just"/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36" y="4766162"/>
            <a:ext cx="1720037" cy="173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Θέση περιεχομένου 2">
            <a:extLst>
              <a:ext uri="{FF2B5EF4-FFF2-40B4-BE49-F238E27FC236}">
                <a16:creationId xmlns:a16="http://schemas.microsoft.com/office/drawing/2014/main" xmlns="" id="{38A501D8-A5CA-3243-0E94-EBB746242AD4}"/>
              </a:ext>
            </a:extLst>
          </p:cNvPr>
          <p:cNvSpPr txBox="1">
            <a:spLocks/>
          </p:cNvSpPr>
          <p:nvPr/>
        </p:nvSpPr>
        <p:spPr>
          <a:xfrm rot="19129974">
            <a:off x="916831" y="3775405"/>
            <a:ext cx="2531940" cy="844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rgbClr val="00B050"/>
                </a:solidFill>
              </a:rPr>
              <a:t>Ρεαλιστικό</a:t>
            </a:r>
            <a:endParaRPr lang="el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78577B7-6204-7F5C-298A-6A55B2CD29D9}"/>
              </a:ext>
            </a:extLst>
          </p:cNvPr>
          <p:cNvSpPr txBox="1"/>
          <p:nvPr/>
        </p:nvSpPr>
        <p:spPr>
          <a:xfrm>
            <a:off x="4009600" y="146772"/>
            <a:ext cx="5062330" cy="2375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l-GR" sz="20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Rie</a:t>
            </a:r>
            <a:r>
              <a:rPr lang="en-US" sz="12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enrad</a:t>
            </a:r>
            <a:r>
              <a:rPr lang="el-GR" sz="1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ο τροχός του </a:t>
            </a:r>
            <a:r>
              <a:rPr lang="el-GR" sz="1200" b="1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Λούνα</a:t>
            </a:r>
            <a:r>
              <a:rPr lang="el-GR" sz="1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Παρκ της Βιέννης »</a:t>
            </a:r>
            <a:endParaRPr lang="el-GR" sz="12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5725" indent="257175" algn="just">
              <a:spcAft>
                <a:spcPts val="0"/>
              </a:spcAft>
              <a:buNone/>
            </a:pPr>
            <a:r>
              <a:rPr lang="el-GR" sz="1200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Το </a:t>
            </a:r>
            <a:r>
              <a:rPr lang="el-GR" sz="1200" i="1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Πράτερ</a:t>
            </a:r>
            <a:r>
              <a:rPr lang="el-GR" sz="1200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Prater</a:t>
            </a:r>
            <a:r>
              <a:rPr lang="el-GR" sz="1200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είναι ένα μεγάλο δημόσιο πάρκο […] της πόλης της Βιέννης. Σε μια γωνία του πάρκου βρίσκεται ένα </a:t>
            </a:r>
            <a:r>
              <a:rPr lang="el-GR" sz="1200" i="1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λούνα</a:t>
            </a:r>
            <a:r>
              <a:rPr lang="el-GR" sz="1200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Παρκ […]), στην είσοδο του οποίου θα βρείτε το Ρίζενραντ (Riesenrad), μια τεράστια ρόδα που είναι μια από της παλιότερες του κόσμου (1897). Ο γιγάντιος τροχός περιστρέφεται αργά και δίνει τη δυνατότητα στους επισκέπτες να δουν όλη τη Βιέννη από ψηλά,.</a:t>
            </a:r>
            <a:r>
              <a:rPr lang="el-GR" sz="1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 </a:t>
            </a:r>
            <a:endParaRPr lang="el-GR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5725" indent="276225">
              <a:buNone/>
            </a:pPr>
            <a:r>
              <a:rPr lang="el-GR" sz="1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Παρατηρώντας τις φωτογραφίες και αφού παρακολουθήσετε το βίντεο </a:t>
            </a:r>
            <a:r>
              <a:rPr lang="el-GR" sz="1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(δίνεται βίντεο της κίνησής του) </a:t>
            </a:r>
            <a:r>
              <a:rPr lang="el-GR" sz="1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να περιγράψετε όσο πιο αναλυτικά μπορείτε τον περιστρεφόμενο τροχό 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Riesenrad</a:t>
            </a:r>
            <a:r>
              <a:rPr lang="el-GR" sz="1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σε κάποιον φίλο σας που πρόκειται να επισκεφτεί τη Βιέννη.</a:t>
            </a:r>
            <a:endParaRPr lang="el-G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Ομάδα 21">
            <a:extLst>
              <a:ext uri="{FF2B5EF4-FFF2-40B4-BE49-F238E27FC236}">
                <a16:creationId xmlns:a16="http://schemas.microsoft.com/office/drawing/2014/main" xmlns="" id="{6AC08088-EB70-5F09-96CC-48B88154F975}"/>
              </a:ext>
            </a:extLst>
          </p:cNvPr>
          <p:cNvGrpSpPr/>
          <p:nvPr/>
        </p:nvGrpSpPr>
        <p:grpSpPr>
          <a:xfrm>
            <a:off x="4623749" y="2694396"/>
            <a:ext cx="3698048" cy="1243387"/>
            <a:chOff x="0" y="0"/>
            <a:chExt cx="6515100" cy="1476375"/>
          </a:xfrm>
        </p:grpSpPr>
        <p:pic>
          <p:nvPicPr>
            <p:cNvPr id="23" name="Εικόνα 22">
              <a:extLst>
                <a:ext uri="{FF2B5EF4-FFF2-40B4-BE49-F238E27FC236}">
                  <a16:creationId xmlns:a16="http://schemas.microsoft.com/office/drawing/2014/main" xmlns="" id="{0A6277AA-ED4A-2A7D-3F5F-9117C9456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5"/>
            <a:stretch/>
          </p:blipFill>
          <p:spPr bwMode="auto">
            <a:xfrm>
              <a:off x="1647825" y="0"/>
              <a:ext cx="2257425" cy="1457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Εικόνα 23">
              <a:extLst>
                <a:ext uri="{FF2B5EF4-FFF2-40B4-BE49-F238E27FC236}">
                  <a16:creationId xmlns:a16="http://schemas.microsoft.com/office/drawing/2014/main" xmlns="" id="{3B8F3D5E-1A67-7EEF-2DE8-A5DF5298A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1150" cy="14668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Εικόνα 24">
              <a:extLst>
                <a:ext uri="{FF2B5EF4-FFF2-40B4-BE49-F238E27FC236}">
                  <a16:creationId xmlns:a16="http://schemas.microsoft.com/office/drawing/2014/main" xmlns="" id="{E79223F2-0651-EA93-A127-323DC5874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"/>
            <a:stretch/>
          </p:blipFill>
          <p:spPr bwMode="auto">
            <a:xfrm rot="16200000">
              <a:off x="4524375" y="-514350"/>
              <a:ext cx="1457325" cy="25241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4800A66-CD88-6C38-2FEC-6409E81F459D}"/>
              </a:ext>
            </a:extLst>
          </p:cNvPr>
          <p:cNvSpPr txBox="1"/>
          <p:nvPr/>
        </p:nvSpPr>
        <p:spPr>
          <a:xfrm>
            <a:off x="4499930" y="444299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https://drive.google.com/file/d/1EbbexhXqMB1olepJgJto-MKVSd0iKB6G/view</a:t>
            </a:r>
            <a:endParaRPr lang="el-GR" dirty="0"/>
          </a:p>
        </p:txBody>
      </p:sp>
      <p:grpSp>
        <p:nvGrpSpPr>
          <p:cNvPr id="28" name="Ομάδα 27">
            <a:extLst>
              <a:ext uri="{FF2B5EF4-FFF2-40B4-BE49-F238E27FC236}">
                <a16:creationId xmlns:a16="http://schemas.microsoft.com/office/drawing/2014/main" xmlns="" id="{5513FAEC-70A5-9C69-5598-1C5149AA8D6E}"/>
              </a:ext>
            </a:extLst>
          </p:cNvPr>
          <p:cNvGrpSpPr/>
          <p:nvPr/>
        </p:nvGrpSpPr>
        <p:grpSpPr>
          <a:xfrm>
            <a:off x="4613317" y="5216586"/>
            <a:ext cx="3854896" cy="1252736"/>
            <a:chOff x="0" y="0"/>
            <a:chExt cx="7019925" cy="1276350"/>
          </a:xfrm>
        </p:grpSpPr>
        <p:pic>
          <p:nvPicPr>
            <p:cNvPr id="29" name="Εικόνα 28" descr="C:\Users\Fotis\Desktop\στιγμηότυπο2.png">
              <a:extLst>
                <a:ext uri="{FF2B5EF4-FFF2-40B4-BE49-F238E27FC236}">
                  <a16:creationId xmlns:a16="http://schemas.microsoft.com/office/drawing/2014/main" xmlns="" id="{B9C339DA-FCB7-A814-E760-3AEF68B6B5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4" r="13018"/>
            <a:stretch/>
          </p:blipFill>
          <p:spPr bwMode="auto">
            <a:xfrm>
              <a:off x="1771650" y="0"/>
              <a:ext cx="1685925" cy="127635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Εικόνα 29" descr="C:\Users\Fotis\Desktop\Χωρίς τίτλο7.png">
              <a:extLst>
                <a:ext uri="{FF2B5EF4-FFF2-40B4-BE49-F238E27FC236}">
                  <a16:creationId xmlns:a16="http://schemas.microsoft.com/office/drawing/2014/main" xmlns="" id="{44D94F7A-2623-30FD-0C24-937419614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35" r="12659"/>
            <a:stretch/>
          </p:blipFill>
          <p:spPr bwMode="auto">
            <a:xfrm>
              <a:off x="0" y="0"/>
              <a:ext cx="1676400" cy="1266825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Εικόνα 30" descr="C:\Users\Fotis\Desktop\Χωρίς τίτλο6.png">
              <a:extLst>
                <a:ext uri="{FF2B5EF4-FFF2-40B4-BE49-F238E27FC236}">
                  <a16:creationId xmlns:a16="http://schemas.microsoft.com/office/drawing/2014/main" xmlns="" id="{C7B7E07E-AB61-14FF-AFAA-E99E434B3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5" r="12840"/>
            <a:stretch/>
          </p:blipFill>
          <p:spPr bwMode="auto">
            <a:xfrm>
              <a:off x="5324475" y="0"/>
              <a:ext cx="1695450" cy="127635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Εικόνα 31" descr="C:\Users\Fotis\Desktop\Χωρίς τίτλο5.png">
              <a:extLst>
                <a:ext uri="{FF2B5EF4-FFF2-40B4-BE49-F238E27FC236}">
                  <a16:creationId xmlns:a16="http://schemas.microsoft.com/office/drawing/2014/main" xmlns="" id="{B4C62D25-44C2-8336-0D5E-3E2F26A024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5" r="12478"/>
            <a:stretch/>
          </p:blipFill>
          <p:spPr bwMode="auto">
            <a:xfrm>
              <a:off x="3552825" y="0"/>
              <a:ext cx="1695450" cy="1276350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3" name="Θέση περιεχομένου 2">
            <a:extLst>
              <a:ext uri="{FF2B5EF4-FFF2-40B4-BE49-F238E27FC236}">
                <a16:creationId xmlns:a16="http://schemas.microsoft.com/office/drawing/2014/main" xmlns="" id="{E9CA1FFF-089F-6F1B-A437-3C3927F40D2E}"/>
              </a:ext>
            </a:extLst>
          </p:cNvPr>
          <p:cNvSpPr txBox="1">
            <a:spLocks/>
          </p:cNvSpPr>
          <p:nvPr/>
        </p:nvSpPr>
        <p:spPr>
          <a:xfrm rot="19284786">
            <a:off x="3479962" y="811942"/>
            <a:ext cx="3185052" cy="957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l-GR" sz="4400" b="1" dirty="0" smtClean="0">
                <a:solidFill>
                  <a:srgbClr val="7030A0"/>
                </a:solidFill>
              </a:rPr>
              <a:t>Αυθεντικό ανοικτό</a:t>
            </a:r>
            <a:r>
              <a:rPr lang="el-GR" sz="4400" dirty="0" smtClean="0">
                <a:solidFill>
                  <a:srgbClr val="7030A0"/>
                </a:solidFill>
              </a:rPr>
              <a:t> πρόβλημα</a:t>
            </a:r>
            <a:endParaRPr lang="el-GR" sz="4400" dirty="0">
              <a:solidFill>
                <a:srgbClr val="7030A0"/>
              </a:solidFill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xmlns="" id="{9D4CBBD6-33B1-4905-A90F-F9BFE1F684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809" y="229377"/>
            <a:ext cx="289955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9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6" grpId="0"/>
      <p:bldP spid="27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F1ACA8C6-1151-8598-8C1E-1E4228BD3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53" y="1478536"/>
            <a:ext cx="3270547" cy="2561352"/>
          </a:xfrm>
        </p:spPr>
      </p:pic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xmlns="" id="{C40F2A14-5697-470C-B0B7-2E0539BF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184"/>
            <a:ext cx="4356253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2200" dirty="0" smtClean="0">
                <a:solidFill>
                  <a:srgbClr val="00B050"/>
                </a:solidFill>
              </a:rPr>
              <a:t>Ρεαλιστικό</a:t>
            </a:r>
            <a:br>
              <a:rPr lang="el-GR" sz="2200" dirty="0" smtClean="0">
                <a:solidFill>
                  <a:srgbClr val="00B050"/>
                </a:solidFill>
              </a:rPr>
            </a:br>
            <a:r>
              <a:rPr lang="el-GR" sz="2200" i="1" dirty="0" smtClean="0">
                <a:solidFill>
                  <a:srgbClr val="00B050"/>
                </a:solidFill>
              </a:rPr>
              <a:t>(δίνεται το πραγματικό μοντέλο</a:t>
            </a:r>
            <a:r>
              <a:rPr lang="el-GR" sz="2200" dirty="0" smtClean="0">
                <a:solidFill>
                  <a:srgbClr val="00B050"/>
                </a:solidFill>
              </a:rPr>
              <a:t>) </a:t>
            </a:r>
            <a:endParaRPr lang="el-GR" sz="2200" dirty="0">
              <a:solidFill>
                <a:srgbClr val="00B050"/>
              </a:solidFill>
            </a:endParaRP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xmlns="" id="{17933FFA-B514-359A-BE32-CD64055F48A1}"/>
              </a:ext>
            </a:extLst>
          </p:cNvPr>
          <p:cNvSpPr txBox="1">
            <a:spLocks/>
          </p:cNvSpPr>
          <p:nvPr/>
        </p:nvSpPr>
        <p:spPr>
          <a:xfrm>
            <a:off x="4447665" y="1269761"/>
            <a:ext cx="2398004" cy="1459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l-GR" sz="2000" dirty="0"/>
              <a:t>Με τη χρήση του γωνιόμετρου να υπολογίσετε το ύψος της αίθουσας της τάξης μας.</a:t>
            </a:r>
          </a:p>
          <a:p>
            <a:endParaRPr lang="el-GR" sz="24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39C61BF3-A407-C479-621A-74F6CCB7E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12"/>
          <a:stretch/>
        </p:blipFill>
        <p:spPr>
          <a:xfrm>
            <a:off x="6754258" y="1448226"/>
            <a:ext cx="2270484" cy="2535187"/>
          </a:xfrm>
          <a:prstGeom prst="rect">
            <a:avLst/>
          </a:prstGeom>
        </p:spPr>
      </p:pic>
      <p:pic>
        <p:nvPicPr>
          <p:cNvPr id="9" name="Εικόνα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30103"/>
            <a:ext cx="1844534" cy="121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550" y="4345711"/>
            <a:ext cx="3861415" cy="2195489"/>
          </a:xfrm>
          <a:prstGeom prst="rect">
            <a:avLst/>
          </a:prstGeom>
        </p:spPr>
      </p:pic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xmlns="" id="{C40F2A14-5697-470C-B0B7-2E0539BFDD2C}"/>
              </a:ext>
            </a:extLst>
          </p:cNvPr>
          <p:cNvSpPr txBox="1">
            <a:spLocks/>
          </p:cNvSpPr>
          <p:nvPr/>
        </p:nvSpPr>
        <p:spPr>
          <a:xfrm>
            <a:off x="708564" y="427038"/>
            <a:ext cx="4625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3200" dirty="0"/>
          </a:p>
        </p:txBody>
      </p:sp>
      <p:sp>
        <p:nvSpPr>
          <p:cNvPr id="12" name="Θέση περιεχομένου 2">
            <a:extLst>
              <a:ext uri="{FF2B5EF4-FFF2-40B4-BE49-F238E27FC236}">
                <a16:creationId xmlns:a16="http://schemas.microsoft.com/office/drawing/2014/main" xmlns="" id="{C40F2A14-5697-470C-B0B7-2E0539BFDD2C}"/>
              </a:ext>
            </a:extLst>
          </p:cNvPr>
          <p:cNvSpPr txBox="1">
            <a:spLocks/>
          </p:cNvSpPr>
          <p:nvPr/>
        </p:nvSpPr>
        <p:spPr>
          <a:xfrm>
            <a:off x="4525938" y="76627"/>
            <a:ext cx="45418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solidFill>
                  <a:srgbClr val="7030A0"/>
                </a:solidFill>
              </a:rPr>
              <a:t>Αυθεντικό</a:t>
            </a:r>
          </a:p>
          <a:p>
            <a:r>
              <a:rPr lang="el-GR" sz="3200" dirty="0" smtClean="0">
                <a:solidFill>
                  <a:srgbClr val="7030A0"/>
                </a:solidFill>
              </a:rPr>
              <a:t>(</a:t>
            </a:r>
            <a:r>
              <a:rPr lang="el-GR" sz="3200" i="1" dirty="0" smtClean="0">
                <a:solidFill>
                  <a:srgbClr val="7030A0"/>
                </a:solidFill>
              </a:rPr>
              <a:t>οι μαθητές διαμορφώνουν το πραγματικό και το μαθηματικό μοντέλο</a:t>
            </a:r>
            <a:r>
              <a:rPr lang="el-GR" sz="3200" dirty="0" smtClean="0">
                <a:solidFill>
                  <a:srgbClr val="7030A0"/>
                </a:solidFill>
              </a:rPr>
              <a:t>)</a:t>
            </a:r>
            <a:endParaRPr lang="el-GR" sz="3200" dirty="0"/>
          </a:p>
        </p:txBody>
      </p:sp>
      <p:sp>
        <p:nvSpPr>
          <p:cNvPr id="13" name="Ορθογώνιο 12"/>
          <p:cNvSpPr/>
          <p:nvPr/>
        </p:nvSpPr>
        <p:spPr>
          <a:xfrm>
            <a:off x="227552" y="1143654"/>
            <a:ext cx="4082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0" algn="just">
              <a:buNone/>
            </a:pPr>
            <a:r>
              <a:rPr lang="el-G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Πρόβλημα στο σχολικό βιβλίο της Β</a:t>
            </a:r>
            <a:r>
              <a:rPr lang="el-G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΄ Γυμνασίου</a:t>
            </a:r>
            <a:endParaRPr lang="el-G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Θέση περιεχομένου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45067"/>
            <a:ext cx="3657600" cy="257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2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1C10CAC-AEF2-9658-EF10-7D2C1B342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9379C47-7D16-6499-89D3-43C9C9E83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600200"/>
          </a:xfrm>
          <a:solidFill>
            <a:srgbClr val="FFFF99"/>
          </a:solidFill>
        </p:spPr>
        <p:txBody>
          <a:bodyPr/>
          <a:lstStyle/>
          <a:p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l-G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ικρής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έκτασης εμπειρικές έρευνες εφαρμογής </a:t>
            </a:r>
            <a:r>
              <a:rPr lang="el-GR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αυθεντικών προβλημάτων</a:t>
            </a:r>
            <a:r>
              <a:rPr lang="el-GR" sz="2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 σχολική τάξη </a:t>
            </a:r>
          </a:p>
          <a:p>
            <a:pPr lvl="1"/>
            <a:r>
              <a:rPr lang="el-GR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δυνατότητες και προκλήσεις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49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2 - Θέση περιεχομένου">
            <a:extLst>
              <a:ext uri="{FF2B5EF4-FFF2-40B4-BE49-F238E27FC236}">
                <a16:creationId xmlns:a16="http://schemas.microsoft.com/office/drawing/2014/main" xmlns="" id="{4D92349F-50F0-4424-9AA2-9CC0D470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54" y="2930436"/>
            <a:ext cx="8150646" cy="1905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n-US" sz="2400" dirty="0"/>
              <a:t>Η Κατερίνα (ψευδώνυμο) είναι καθηγήτρια των μαθηματικών που διδάσκει μαθηματικά και γεωγραφία στην Α’ Γυμνασίου. </a:t>
            </a:r>
          </a:p>
          <a:p>
            <a:pPr lvl="1"/>
            <a:r>
              <a:rPr lang="el-GR" altLang="en-US" sz="2400" dirty="0"/>
              <a:t>Η Κατερίνα σχεδίασε το πρόβλημα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7030A0"/>
                </a:solidFill>
              </a:rPr>
              <a:t>“</a:t>
            </a:r>
            <a:r>
              <a:rPr lang="el-GR" altLang="en-US" sz="2400" b="1" i="1" dirty="0">
                <a:solidFill>
                  <a:srgbClr val="7030A0"/>
                </a:solidFill>
              </a:rPr>
              <a:t>Σεισμολόγοι για μια μέρα</a:t>
            </a:r>
            <a:r>
              <a:rPr lang="en-US" altLang="en-US" sz="2400" dirty="0">
                <a:solidFill>
                  <a:srgbClr val="7030A0"/>
                </a:solidFill>
              </a:rPr>
              <a:t>” </a:t>
            </a:r>
            <a:r>
              <a:rPr lang="el-GR" altLang="en-US" sz="2400" dirty="0">
                <a:solidFill>
                  <a:srgbClr val="7030A0"/>
                </a:solidFill>
              </a:rPr>
              <a:t>με θέμα την εύρεση του επίκεντρου ενός σεισμού</a:t>
            </a:r>
          </a:p>
          <a:p>
            <a:pPr marL="457200" lvl="1" indent="0">
              <a:buNone/>
            </a:pPr>
            <a:endParaRPr lang="el-GR" alt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4" name="Picture 6" descr="ANd9GcRSxp5LFzqMs4suqH3RA45aHrB6yGde-lAICP9qEwRIIkaNRf77hQ">
            <a:extLst>
              <a:ext uri="{FF2B5EF4-FFF2-40B4-BE49-F238E27FC236}">
                <a16:creationId xmlns:a16="http://schemas.microsoft.com/office/drawing/2014/main" xmlns="" id="{198FB456-587C-425F-8DF0-FB2DB4811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381000"/>
            <a:ext cx="1905001" cy="126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xmlns="" id="{DB738537-EAE0-ED7D-3307-477594204BBF}"/>
              </a:ext>
            </a:extLst>
          </p:cNvPr>
          <p:cNvSpPr txBox="1">
            <a:spLocks/>
          </p:cNvSpPr>
          <p:nvPr/>
        </p:nvSpPr>
        <p:spPr>
          <a:xfrm>
            <a:off x="762000" y="194961"/>
            <a:ext cx="5105400" cy="1641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dirty="0">
                <a:solidFill>
                  <a:srgbClr val="B61A95"/>
                </a:solidFill>
              </a:rPr>
              <a:t>Μελέτη ενός επιστημονικού </a:t>
            </a:r>
            <a:r>
              <a:rPr lang="el-GR" sz="3600" dirty="0" smtClean="0">
                <a:solidFill>
                  <a:srgbClr val="B61A95"/>
                </a:solidFill>
              </a:rPr>
              <a:t>φαινομένου: </a:t>
            </a:r>
            <a:r>
              <a:rPr lang="el-GR" sz="3600" b="1" dirty="0" smtClean="0">
                <a:solidFill>
                  <a:srgbClr val="B61A95"/>
                </a:solidFill>
              </a:rPr>
              <a:t>Διδακτικές πρακτικές και δράσεις των μαθητών</a:t>
            </a:r>
            <a:endParaRPr lang="el-GR" sz="3600" b="1" dirty="0">
              <a:solidFill>
                <a:srgbClr val="B61A95"/>
              </a:solidFill>
            </a:endParaRPr>
          </a:p>
          <a:p>
            <a:r>
              <a:rPr lang="el-GR" sz="3600" dirty="0" smtClean="0"/>
              <a:t>Έρευνα </a:t>
            </a:r>
            <a:r>
              <a:rPr lang="el-GR" sz="3600" dirty="0"/>
              <a:t>σε μαθητές </a:t>
            </a:r>
            <a:r>
              <a:rPr lang="el-GR" sz="3600" b="1" dirty="0"/>
              <a:t>Α΄ Γυμνασίου</a:t>
            </a: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612354" y="5743066"/>
            <a:ext cx="80772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Font typeface="Arial" pitchFamily="34" charset="0"/>
              <a:buNone/>
            </a:pPr>
            <a:r>
              <a:rPr lang="en-US" sz="1600" smtClean="0"/>
              <a:t>Triantafillou, C., Psycharis, G., Potari, D., Zachariades, T., &amp; Spiliotopoulou, V. (2016, October). Studying secondary mathematics teachers’ attempts to integrate workplace into their teaching. In </a:t>
            </a:r>
            <a:r>
              <a:rPr lang="en-US" sz="1600" i="1" smtClean="0"/>
              <a:t>ERME Topic Conference ETC3 Mathematics teaching, resources and teacher professional development, Humboldt University of Berlin, Berlin</a:t>
            </a:r>
            <a:r>
              <a:rPr lang="en-US" sz="1600" smtClean="0"/>
              <a:t>.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- Τίτλος">
            <a:extLst>
              <a:ext uri="{FF2B5EF4-FFF2-40B4-BE49-F238E27FC236}">
                <a16:creationId xmlns:a16="http://schemas.microsoft.com/office/drawing/2014/main" xmlns="" id="{A9B26EE8-6737-447E-B7D8-2DAD8BA3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8636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3600" dirty="0">
                <a:solidFill>
                  <a:srgbClr val="7030A0"/>
                </a:solidFill>
              </a:rPr>
              <a:t>Το πρόβλημα</a:t>
            </a:r>
          </a:p>
        </p:txBody>
      </p:sp>
      <p:sp>
        <p:nvSpPr>
          <p:cNvPr id="12291" name="1 - Θέση περιεχομένου">
            <a:extLst>
              <a:ext uri="{FF2B5EF4-FFF2-40B4-BE49-F238E27FC236}">
                <a16:creationId xmlns:a16="http://schemas.microsoft.com/office/drawing/2014/main" xmlns="" id="{FDF27271-5C87-4759-96E1-5BD1DF979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41438"/>
            <a:ext cx="6996112" cy="37639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/>
              <a:t>“</a:t>
            </a:r>
            <a:r>
              <a:rPr lang="el-GR" altLang="en-US" sz="2400" dirty="0"/>
              <a:t>Είσαστε Σεισμολόγοι στο </a:t>
            </a:r>
            <a:r>
              <a:rPr lang="el-GR" altLang="en-US" sz="2400" b="1" dirty="0"/>
              <a:t>Γεωδυναμικό Ινστιτούτο του Αστεροσκοπείου Αθηνών</a:t>
            </a:r>
            <a:r>
              <a:rPr lang="en-US" altLang="en-US" sz="2400" i="1" dirty="0"/>
              <a:t>.</a:t>
            </a:r>
          </a:p>
          <a:p>
            <a:pPr eaLnBrk="1" hangingPunct="1"/>
            <a:r>
              <a:rPr lang="el-GR" altLang="en-US" sz="2400" i="1" dirty="0"/>
              <a:t>Θα χρησιμοποιήσετε αυθεντικά στοιχεία για να υπολογίσετε το επίκεντρο του σεισμού που πραγματοποιήθηκε στις 05/11/2014, </a:t>
            </a:r>
            <a:r>
              <a:rPr lang="en-US" altLang="en-US" sz="2400" i="1" dirty="0"/>
              <a:t> Time</a:t>
            </a:r>
            <a:r>
              <a:rPr lang="el-GR" altLang="en-US" sz="2400" i="1" dirty="0"/>
              <a:t> 14: 22: 24(</a:t>
            </a:r>
            <a:r>
              <a:rPr lang="en-US" altLang="en-US" sz="2400" i="1" dirty="0"/>
              <a:t>GTM</a:t>
            </a:r>
            <a:r>
              <a:rPr lang="el-GR" altLang="en-US" sz="2400" i="1" dirty="0"/>
              <a:t>),</a:t>
            </a:r>
            <a:endParaRPr lang="en-US" altLang="en-US" sz="2400" i="1" dirty="0"/>
          </a:p>
          <a:p>
            <a:pPr eaLnBrk="1" hangingPunct="1"/>
            <a:r>
              <a:rPr lang="el-GR" altLang="en-US" sz="2400" i="1" dirty="0"/>
              <a:t>Είσαστε υπεύθυνοι να γράψετε ένα δελτίο τύπου στο οποίο θα αναφέρετε</a:t>
            </a:r>
          </a:p>
          <a:p>
            <a:pPr lvl="1" eaLnBrk="1" hangingPunct="1"/>
            <a:r>
              <a:rPr lang="el-GR" altLang="en-US" sz="2400" i="1" dirty="0"/>
              <a:t>Το επίκεντρο του σεισμού</a:t>
            </a:r>
          </a:p>
          <a:p>
            <a:pPr lvl="1" eaLnBrk="1" hangingPunct="1"/>
            <a:r>
              <a:rPr lang="el-GR" altLang="en-US" sz="2400" i="1" dirty="0"/>
              <a:t>Την πλησιέστερη πόλη που έχει πληγεί από το σεισμό</a:t>
            </a:r>
            <a:endParaRPr lang="el-G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791200" cy="1066800"/>
          </a:xfrm>
        </p:spPr>
        <p:txBody>
          <a:bodyPr>
            <a:normAutofit fontScale="90000"/>
          </a:bodyPr>
          <a:lstStyle/>
          <a:p>
            <a:r>
              <a:rPr lang="el-GR" altLang="en-US" sz="3600" b="1" dirty="0"/>
              <a:t>Διδακτικές δράσεις </a:t>
            </a:r>
            <a:r>
              <a:rPr lang="en-US" altLang="en-US" sz="3600" b="1" dirty="0"/>
              <a:t>: </a:t>
            </a:r>
            <a:r>
              <a:rPr lang="el-GR" altLang="en-US" sz="3600" b="1" dirty="0"/>
              <a:t/>
            </a:r>
            <a:br>
              <a:rPr lang="el-GR" altLang="en-US" sz="3600" b="1" dirty="0"/>
            </a:br>
            <a:r>
              <a:rPr lang="el-GR" altLang="en-US" sz="3600" b="1" dirty="0">
                <a:solidFill>
                  <a:srgbClr val="B61A95"/>
                </a:solidFill>
              </a:rPr>
              <a:t>Χρήση </a:t>
            </a:r>
            <a:r>
              <a:rPr lang="el-GR" altLang="en-US" sz="3600" dirty="0">
                <a:solidFill>
                  <a:srgbClr val="B61A95"/>
                </a:solidFill>
              </a:rPr>
              <a:t>αυθεντικών δεδομένων</a:t>
            </a:r>
            <a:endParaRPr lang="el-GR" dirty="0">
              <a:solidFill>
                <a:srgbClr val="B61A95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285" y="2016170"/>
            <a:ext cx="4498715" cy="1855130"/>
          </a:xfrm>
        </p:spPr>
        <p:txBody>
          <a:bodyPr>
            <a:normAutofit fontScale="85000" lnSpcReduction="20000"/>
          </a:bodyPr>
          <a:lstStyle/>
          <a:p>
            <a:r>
              <a:rPr lang="el-GR" altLang="en-US" sz="2000" b="1" dirty="0"/>
              <a:t>Γεωγραφικός χάρτης που δείχνει </a:t>
            </a:r>
            <a:r>
              <a:rPr lang="en-US" altLang="en-US" sz="2000" dirty="0"/>
              <a:t>6 </a:t>
            </a:r>
            <a:r>
              <a:rPr lang="el-GR" altLang="en-US" sz="2000" dirty="0"/>
              <a:t>σεισμικούς σταθμούς στην κεντρική και δυτική Ελλάδα.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l-GR" altLang="en-US" sz="2000" b="1" dirty="0"/>
              <a:t>Μετρήσεις </a:t>
            </a:r>
            <a:r>
              <a:rPr lang="el-GR" altLang="en-US" sz="2000" dirty="0"/>
              <a:t>που κατέγραψαν οι σεισμογράφοι των έξι σεισμικών σταθμών  τη συγκεκριμένη στιγμή που γίνεται ο σεισμός</a:t>
            </a:r>
            <a:endParaRPr lang="en-US" altLang="en-US" sz="2000" dirty="0"/>
          </a:p>
          <a:p>
            <a:endParaRPr lang="el-GR" dirty="0"/>
          </a:p>
        </p:txBody>
      </p:sp>
      <p:pic>
        <p:nvPicPr>
          <p:cNvPr id="4" name="6 - Εικόνα">
            <a:extLst>
              <a:ext uri="{FF2B5EF4-FFF2-40B4-BE49-F238E27FC236}">
                <a16:creationId xmlns:a16="http://schemas.microsoft.com/office/drawing/2014/main" xmlns="" id="{C8CA25DE-FCCD-46D3-90A2-705F20AE5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2272853"/>
            <a:ext cx="3200401" cy="184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5 - Εικόνα">
            <a:extLst>
              <a:ext uri="{FF2B5EF4-FFF2-40B4-BE49-F238E27FC236}">
                <a16:creationId xmlns:a16="http://schemas.microsoft.com/office/drawing/2014/main" xmlns="" id="{305282B5-CC26-49CB-82FA-8A5A1F561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39" y="220326"/>
            <a:ext cx="216087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>
            <a:extLst>
              <a:ext uri="{FF2B5EF4-FFF2-40B4-BE49-F238E27FC236}">
                <a16:creationId xmlns:a16="http://schemas.microsoft.com/office/drawing/2014/main" xmlns="" id="{D1334F23-1375-230C-5761-1EFCBBAE9BF8}"/>
              </a:ext>
            </a:extLst>
          </p:cNvPr>
          <p:cNvSpPr txBox="1">
            <a:spLocks/>
          </p:cNvSpPr>
          <p:nvPr/>
        </p:nvSpPr>
        <p:spPr>
          <a:xfrm>
            <a:off x="152401" y="4343400"/>
            <a:ext cx="3352800" cy="1076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+mn-lt"/>
                <a:ea typeface="+mn-ea"/>
                <a:cs typeface="+mn-cs"/>
              </a:rPr>
              <a:t>Σχετικές μαθηματικές αναπαραστάσεις</a:t>
            </a:r>
            <a:r>
              <a:rPr lang="en-US" sz="2000" b="1" dirty="0">
                <a:latin typeface="+mn-lt"/>
                <a:ea typeface="+mn-ea"/>
                <a:cs typeface="+mn-cs"/>
              </a:rPr>
              <a:t> </a:t>
            </a:r>
            <a:endParaRPr lang="el-GR" altLang="en-US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7" name="2 - Θέση περιεχομένου">
            <a:extLst>
              <a:ext uri="{FF2B5EF4-FFF2-40B4-BE49-F238E27FC236}">
                <a16:creationId xmlns:a16="http://schemas.microsoft.com/office/drawing/2014/main" xmlns="" id="{25FFB38A-902C-DEB9-B506-B921DD8C0E32}"/>
              </a:ext>
            </a:extLst>
          </p:cNvPr>
          <p:cNvSpPr txBox="1">
            <a:spLocks/>
          </p:cNvSpPr>
          <p:nvPr/>
        </p:nvSpPr>
        <p:spPr>
          <a:xfrm>
            <a:off x="4191000" y="4342782"/>
            <a:ext cx="4699108" cy="2210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400" dirty="0"/>
              <a:t>Οι ταχύτητες </a:t>
            </a:r>
            <a:r>
              <a:rPr lang="en-US" altLang="en-US" sz="1400" b="1" dirty="0"/>
              <a:t> p (V</a:t>
            </a:r>
            <a:r>
              <a:rPr lang="en-US" altLang="en-US" sz="1400" b="1" baseline="-25000" dirty="0"/>
              <a:t>P</a:t>
            </a:r>
            <a:r>
              <a:rPr lang="en-US" altLang="en-US" sz="1400" b="1" dirty="0"/>
              <a:t>) </a:t>
            </a:r>
            <a:r>
              <a:rPr lang="el-GR" altLang="en-US" sz="1400" b="1" dirty="0"/>
              <a:t>και</a:t>
            </a:r>
            <a:r>
              <a:rPr lang="en-US" altLang="en-US" sz="1400" b="1" dirty="0"/>
              <a:t> s (V</a:t>
            </a:r>
            <a:r>
              <a:rPr lang="en-US" altLang="en-US" sz="1400" b="1" baseline="-25000" dirty="0"/>
              <a:t>S</a:t>
            </a:r>
            <a:r>
              <a:rPr lang="en-US" altLang="en-US" sz="1400" b="1" dirty="0"/>
              <a:t>) </a:t>
            </a:r>
            <a:r>
              <a:rPr lang="el-GR" altLang="en-US" sz="1400" b="1" dirty="0"/>
              <a:t>των σεισμικών κυμάτων</a:t>
            </a:r>
            <a:r>
              <a:rPr lang="en-US" altLang="en-US" sz="1400" i="1" dirty="0"/>
              <a:t> </a:t>
            </a:r>
            <a:r>
              <a:rPr lang="en-US" altLang="en-US" sz="1400" dirty="0"/>
              <a:t>(</a:t>
            </a:r>
            <a:r>
              <a:rPr lang="el-GR" altLang="en-US" sz="1400" dirty="0" err="1"/>
              <a:t>Vp</a:t>
            </a:r>
            <a:r>
              <a:rPr lang="el-GR" altLang="en-US" sz="1400" dirty="0"/>
              <a:t> = 6 </a:t>
            </a:r>
            <a:r>
              <a:rPr lang="el-GR" altLang="en-US" sz="1400" dirty="0" err="1"/>
              <a:t>km</a:t>
            </a:r>
            <a:r>
              <a:rPr lang="el-GR" altLang="en-US" sz="1400" dirty="0"/>
              <a:t>/s</a:t>
            </a:r>
            <a:r>
              <a:rPr lang="en-US" altLang="en-US" sz="1400" dirty="0"/>
              <a:t>; </a:t>
            </a:r>
            <a:r>
              <a:rPr lang="el-GR" altLang="en-US" sz="1400" dirty="0" err="1"/>
              <a:t>Vs</a:t>
            </a:r>
            <a:r>
              <a:rPr lang="el-GR" altLang="en-US" sz="1400" dirty="0"/>
              <a:t> = 3,4 </a:t>
            </a:r>
            <a:r>
              <a:rPr lang="el-GR" altLang="en-US" sz="1400" dirty="0" err="1"/>
              <a:t>km</a:t>
            </a:r>
            <a:r>
              <a:rPr lang="el-GR" altLang="en-US" sz="1400" dirty="0"/>
              <a:t>/s</a:t>
            </a:r>
            <a:r>
              <a:rPr lang="en-US" altLang="en-US" sz="1400" dirty="0"/>
              <a:t>) </a:t>
            </a:r>
          </a:p>
          <a:p>
            <a:r>
              <a:rPr lang="el-GR" altLang="en-US" sz="1400" b="1" dirty="0"/>
              <a:t>Ο μαθηματικός τύπος που τις συνδέει</a:t>
            </a:r>
            <a:endParaRPr lang="en-US" altLang="en-US" sz="1400" b="1" dirty="0"/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400" dirty="0"/>
              <a:t>	D = </a:t>
            </a:r>
            <a:r>
              <a:rPr lang="en-US" altLang="en-US" sz="1400" dirty="0" err="1"/>
              <a:t>Δt</a:t>
            </a:r>
            <a:r>
              <a:rPr lang="en-US" altLang="en-US" sz="1400" dirty="0"/>
              <a:t> </a:t>
            </a:r>
            <a:r>
              <a:rPr lang="en-US" altLang="en-US" sz="1400" baseline="30000" dirty="0"/>
              <a:t>.</a:t>
            </a:r>
            <a:r>
              <a:rPr lang="en-US" altLang="en-US" sz="1400" dirty="0"/>
              <a:t> (V</a:t>
            </a:r>
            <a:r>
              <a:rPr lang="en-US" altLang="en-US" sz="1400" baseline="-25000" dirty="0"/>
              <a:t>P </a:t>
            </a:r>
            <a:r>
              <a:rPr lang="en-US" altLang="en-US" sz="1400" baseline="30000" dirty="0"/>
              <a:t>. </a:t>
            </a:r>
            <a:r>
              <a:rPr lang="en-US" altLang="en-US" sz="1400" dirty="0"/>
              <a:t>V</a:t>
            </a:r>
            <a:r>
              <a:rPr lang="en-US" altLang="en-US" sz="1400" baseline="-25000" dirty="0"/>
              <a:t>S</a:t>
            </a:r>
            <a:r>
              <a:rPr lang="en-US" altLang="en-US" sz="1400" dirty="0"/>
              <a:t>) / (V</a:t>
            </a:r>
            <a:r>
              <a:rPr lang="en-US" altLang="en-US" sz="1400" baseline="-25000" dirty="0"/>
              <a:t>P</a:t>
            </a:r>
            <a:r>
              <a:rPr lang="en-US" altLang="en-US" sz="1400" dirty="0"/>
              <a:t> – V</a:t>
            </a:r>
            <a:r>
              <a:rPr lang="en-US" altLang="en-US" sz="1400" baseline="-25000" dirty="0"/>
              <a:t>S</a:t>
            </a:r>
            <a:r>
              <a:rPr lang="en-US" altLang="en-US" sz="1400" dirty="0"/>
              <a:t>) </a:t>
            </a:r>
          </a:p>
          <a:p>
            <a:pPr>
              <a:buFont typeface="Arial" pitchFamily="34" charset="0"/>
              <a:buNone/>
            </a:pPr>
            <a:r>
              <a:rPr lang="en-US" altLang="en-US" sz="1400" dirty="0"/>
              <a:t>	D </a:t>
            </a:r>
            <a:r>
              <a:rPr lang="el-GR" altLang="en-US" sz="1400" dirty="0"/>
              <a:t>(απόσταση ανάμεσα στο σεισμικό σταθμό και στο επίκεντρο του σεισμού, σε </a:t>
            </a:r>
            <a:r>
              <a:rPr lang="en-US" altLang="en-US" sz="1400" dirty="0"/>
              <a:t>Km </a:t>
            </a:r>
            <a:r>
              <a:rPr lang="el-GR" altLang="en-US" sz="1400" dirty="0"/>
              <a:t>) τα σεισμικά κύματα φτάνουν διαφορετική στιγμή στο σταθμό (Δ</a:t>
            </a:r>
            <a:r>
              <a:rPr lang="en-US" altLang="en-US" sz="1400" dirty="0"/>
              <a:t>t</a:t>
            </a:r>
            <a:r>
              <a:rPr lang="el-GR" altLang="en-US" sz="1400" dirty="0"/>
              <a:t>, σε </a:t>
            </a:r>
            <a:r>
              <a:rPr lang="en-US" altLang="en-US" sz="1600" dirty="0"/>
              <a:t>sec)</a:t>
            </a:r>
          </a:p>
        </p:txBody>
      </p:sp>
    </p:spTree>
    <p:extLst>
      <p:ext uri="{BB962C8B-B14F-4D97-AF65-F5344CB8AC3E}">
        <p14:creationId xmlns:p14="http://schemas.microsoft.com/office/powerpoint/2010/main" val="4199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- Θέση περιεχομένου">
            <a:extLst>
              <a:ext uri="{FF2B5EF4-FFF2-40B4-BE49-F238E27FC236}">
                <a16:creationId xmlns:a16="http://schemas.microsoft.com/office/drawing/2014/main" xmlns="" id="{740FD4E5-A0F7-4296-9058-CC478BB99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689" y="381002"/>
            <a:ext cx="4710111" cy="6172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b="1" dirty="0" smtClean="0"/>
              <a:t>Οι δράσεις των μαθητών/τριών</a:t>
            </a:r>
            <a:endParaRPr lang="en-GB" sz="2800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l-GR" sz="2400" dirty="0"/>
              <a:t>Επέλεξαν τα δεδομένα </a:t>
            </a:r>
            <a:r>
              <a:rPr lang="el-GR" sz="2400" b="1" dirty="0"/>
              <a:t>από 3 </a:t>
            </a:r>
            <a:r>
              <a:rPr lang="el-GR" sz="2400" b="1" dirty="0" smtClean="0"/>
              <a:t>σεισμικούς σταθμούς </a:t>
            </a:r>
            <a:r>
              <a:rPr lang="el-GR" sz="2400" dirty="0" smtClean="0"/>
              <a:t> </a:t>
            </a:r>
            <a:r>
              <a:rPr lang="el-GR" sz="2400" dirty="0"/>
              <a:t>από τους 6 σταθμούς και αιτιολόγησαν γιατί αρκούν </a:t>
            </a:r>
            <a:r>
              <a:rPr lang="el-GR" sz="2400" dirty="0" smtClean="0"/>
              <a:t>τα δεδομένα από 3 </a:t>
            </a:r>
            <a:r>
              <a:rPr lang="el-GR" sz="2400" dirty="0"/>
              <a:t>μόνο </a:t>
            </a:r>
            <a:r>
              <a:rPr lang="el-GR" sz="2400" dirty="0" smtClean="0"/>
              <a:t>σταθμούς</a:t>
            </a:r>
            <a:endParaRPr lang="el-GR" sz="24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l-GR" sz="2400" b="1" dirty="0" smtClean="0"/>
              <a:t>Χρησιμοποίησαν </a:t>
            </a:r>
            <a:r>
              <a:rPr lang="el-GR" sz="2400" b="1" dirty="0"/>
              <a:t>την κλίμακα </a:t>
            </a:r>
            <a:r>
              <a:rPr lang="el-GR" sz="2400" dirty="0"/>
              <a:t>του χάρτη για να σχεδιάσουν τις πιθανές θέσεις του επίκεντρου για κάθε σεισμικό σταθμό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l-GR" sz="2400" b="1" dirty="0" smtClean="0"/>
              <a:t>βρήκαν </a:t>
            </a:r>
            <a:r>
              <a:rPr lang="el-GR" sz="2400" b="1" dirty="0"/>
              <a:t>το σημείο τομής </a:t>
            </a:r>
            <a:r>
              <a:rPr lang="el-GR" sz="2400" dirty="0" smtClean="0"/>
              <a:t>των τριών κύκλων </a:t>
            </a:r>
            <a:r>
              <a:rPr lang="el-GR" sz="2400" dirty="0"/>
              <a:t>(επίκεντρο)</a:t>
            </a:r>
            <a:endParaRPr lang="en-US" sz="24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l-GR" sz="2400" b="1" dirty="0"/>
              <a:t>Συντάξαν μια αναφορά </a:t>
            </a:r>
            <a:r>
              <a:rPr lang="el-GR" sz="2400" dirty="0"/>
              <a:t>ως σεισμολόγοι (επίκεντρο και πλησιέστερη πόλη)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xmlns="" id="{537B4F15-E887-45F0-8AA9-13EFBEDF5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581" name="4 - Εικόνα">
            <a:extLst>
              <a:ext uri="{FF2B5EF4-FFF2-40B4-BE49-F238E27FC236}">
                <a16:creationId xmlns:a16="http://schemas.microsoft.com/office/drawing/2014/main" xmlns="" id="{58159A84-E9DD-4FCB-B627-B7C2C4CC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2133601"/>
            <a:ext cx="2803525" cy="20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5 - Εικόνα">
            <a:extLst>
              <a:ext uri="{FF2B5EF4-FFF2-40B4-BE49-F238E27FC236}">
                <a16:creationId xmlns:a16="http://schemas.microsoft.com/office/drawing/2014/main" xmlns="" id="{028CDACA-F5F9-4875-A54D-006190FD7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81514"/>
            <a:ext cx="2287588" cy="193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6 - Εικόνα">
            <a:extLst>
              <a:ext uri="{FF2B5EF4-FFF2-40B4-BE49-F238E27FC236}">
                <a16:creationId xmlns:a16="http://schemas.microsoft.com/office/drawing/2014/main" xmlns="" id="{D7AFC34B-2F10-64B0-6811-D155F3026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6" y="381002"/>
            <a:ext cx="3398834" cy="162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7030A0"/>
                </a:solidFill>
              </a:rPr>
              <a:t>Το πρόβλημα της σηροτροφίας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(Α’ Λυκείου, Σουφλί)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085900"/>
              </p:ext>
            </p:extLst>
          </p:nvPr>
        </p:nvGraphicFramePr>
        <p:xfrm>
          <a:off x="281610" y="1807884"/>
          <a:ext cx="4442790" cy="3740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Bitmap Image" r:id="rId3" imgW="4564776" imgH="2384762" progId="Paint.Picture">
                  <p:embed/>
                </p:oleObj>
              </mc:Choice>
              <mc:Fallback>
                <p:oleObj name="Bitmap Image" r:id="rId3" imgW="4564776" imgH="2384762" progId="Paint.Picture">
                  <p:embed/>
                  <p:pic>
                    <p:nvPicPr>
                      <p:cNvPr id="5" name="Αντικείμενο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10" y="1807884"/>
                        <a:ext cx="4442790" cy="37403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281610" y="5981402"/>
            <a:ext cx="6576391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400" dirty="0" smtClean="0"/>
              <a:t>Κακαλή</a:t>
            </a:r>
            <a:r>
              <a:rPr lang="el-GR" sz="1400" dirty="0"/>
              <a:t>, Α. </a:t>
            </a:r>
            <a:r>
              <a:rPr lang="el-GR" sz="1400" dirty="0" smtClean="0"/>
              <a:t> &amp; Τριανταφύλλου Χ. (2022). Προκλήσεις μαθητών κατά την επίλυση αυθεντικών προβλημάτων του χώρου εργασίας της σηροτροφίας. </a:t>
            </a:r>
            <a:r>
              <a:rPr lang="el-GR" sz="1400" i="1" dirty="0" smtClean="0"/>
              <a:t>Πρακτικά 9</a:t>
            </a:r>
            <a:r>
              <a:rPr lang="el-GR" sz="1400" i="1" baseline="30000" dirty="0" smtClean="0"/>
              <a:t>ου</a:t>
            </a:r>
            <a:r>
              <a:rPr lang="el-GR" sz="1400" i="1" dirty="0" smtClean="0"/>
              <a:t>  Πανελλήνιου Συνεδρίου της </a:t>
            </a:r>
            <a:r>
              <a:rPr lang="el-GR" sz="1400" i="1" dirty="0" err="1" smtClean="0"/>
              <a:t>Εν.Ε.ΔΙ.Μ</a:t>
            </a:r>
            <a:r>
              <a:rPr lang="el-GR" sz="1400" i="1" dirty="0" smtClean="0"/>
              <a:t>.</a:t>
            </a:r>
            <a:r>
              <a:rPr lang="el-GR" sz="1400" dirty="0" smtClean="0"/>
              <a:t> Σελ. 168-178.</a:t>
            </a:r>
            <a:endParaRPr lang="el-GR" sz="1400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">
            <p14:nvContentPartPr>
              <p14:cNvPr id="12" name="Γραφή 11">
                <a:extLst>
                  <a:ext uri="{FF2B5EF4-FFF2-40B4-BE49-F238E27FC236}">
                    <a16:creationId xmlns:a16="http://schemas.microsoft.com/office/drawing/2014/main" id="{D5877605-1817-600B-CFDA-65843C57F8EB}"/>
                  </a:ext>
                </a:extLst>
              </p14:cNvPr>
              <p14:cNvContentPartPr/>
              <p14:nvPr/>
            </p14:nvContentPartPr>
            <p14:xfrm>
              <a:off x="6334023" y="1576602"/>
              <a:ext cx="360" cy="360"/>
            </p14:xfrm>
          </p:contentPart>
        </mc:Choice>
        <mc:Fallback>
          <p:pic>
            <p:nvPicPr>
              <p:cNvPr id="12" name="Γραφή 11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5877605-1817-600B-CFDA-65843C57F8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6023" y="146860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7">
            <p14:nvContentPartPr>
              <p14:cNvPr id="13" name="Γραφή 12">
                <a:extLst>
                  <a:ext uri="{FF2B5EF4-FFF2-40B4-BE49-F238E27FC236}">
                    <a16:creationId xmlns:a16="http://schemas.microsoft.com/office/drawing/2014/main" id="{FDFA4A75-7662-1613-A442-2FFB435D068A}"/>
                  </a:ext>
                </a:extLst>
              </p14:cNvPr>
              <p14:cNvContentPartPr/>
              <p14:nvPr/>
            </p14:nvContentPartPr>
            <p14:xfrm>
              <a:off x="5512503" y="1589562"/>
              <a:ext cx="360" cy="360"/>
            </p14:xfrm>
          </p:contentPart>
        </mc:Choice>
        <mc:Fallback>
          <p:pic>
            <p:nvPicPr>
              <p:cNvPr id="13" name="Γραφή 1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FDFA4A75-7662-1613-A442-2FFB435D06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94503" y="148192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9">
            <p14:nvContentPartPr>
              <p14:cNvPr id="14" name="Γραφή 13">
                <a:extLst>
                  <a:ext uri="{FF2B5EF4-FFF2-40B4-BE49-F238E27FC236}">
                    <a16:creationId xmlns:a16="http://schemas.microsoft.com/office/drawing/2014/main" id="{0CA4B8B3-D667-92F2-DC54-BAA9BA3CEC89}"/>
                  </a:ext>
                </a:extLst>
              </p14:cNvPr>
              <p14:cNvContentPartPr/>
              <p14:nvPr/>
            </p14:nvContentPartPr>
            <p14:xfrm>
              <a:off x="-822057" y="913842"/>
              <a:ext cx="360" cy="360"/>
            </p14:xfrm>
          </p:contentPart>
        </mc:Choice>
        <mc:Fallback>
          <p:pic>
            <p:nvPicPr>
              <p:cNvPr id="14" name="Γραφή 1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0CA4B8B3-D667-92F2-DC54-BAA9BA3CEC8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39697" y="80620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1">
            <p14:nvContentPartPr>
              <p14:cNvPr id="7" name="Γραφή 6">
                <a:extLst>
                  <a:ext uri="{FF2B5EF4-FFF2-40B4-BE49-F238E27FC236}">
                    <a16:creationId xmlns:a16="http://schemas.microsoft.com/office/drawing/2014/main" id="{97573C54-B562-B6AE-61BC-E80327319C52}"/>
                  </a:ext>
                </a:extLst>
              </p14:cNvPr>
              <p14:cNvContentPartPr/>
              <p14:nvPr/>
            </p14:nvContentPartPr>
            <p14:xfrm>
              <a:off x="2491383" y="2623482"/>
              <a:ext cx="360" cy="360"/>
            </p14:xfrm>
          </p:contentPart>
        </mc:Choice>
        <mc:Fallback>
          <p:pic>
            <p:nvPicPr>
              <p:cNvPr id="7" name="Γραφή 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97573C54-B562-B6AE-61BC-E80327319C5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73383" y="251548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3">
            <p14:nvContentPartPr>
              <p14:cNvPr id="11" name="Γραφή 10">
                <a:extLst>
                  <a:ext uri="{FF2B5EF4-FFF2-40B4-BE49-F238E27FC236}">
                    <a16:creationId xmlns:a16="http://schemas.microsoft.com/office/drawing/2014/main" id="{089FAE89-A430-28CF-10A8-04BE5296948E}"/>
                  </a:ext>
                </a:extLst>
              </p14:cNvPr>
              <p14:cNvContentPartPr/>
              <p14:nvPr/>
            </p14:nvContentPartPr>
            <p14:xfrm>
              <a:off x="1656183" y="3127122"/>
              <a:ext cx="595800" cy="54360"/>
            </p14:xfrm>
          </p:contentPart>
        </mc:Choice>
        <mc:Fallback>
          <p:pic>
            <p:nvPicPr>
              <p:cNvPr id="11" name="Γραφή 10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089FAE89-A430-28CF-10A8-04BE5296948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38543" y="3019482"/>
                <a:ext cx="6314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5">
            <p14:nvContentPartPr>
              <p14:cNvPr id="15" name="Γραφή 14">
                <a:extLst>
                  <a:ext uri="{FF2B5EF4-FFF2-40B4-BE49-F238E27FC236}">
                    <a16:creationId xmlns:a16="http://schemas.microsoft.com/office/drawing/2014/main" id="{E849D63C-6E7D-1E9C-CC99-F66F0782466D}"/>
                  </a:ext>
                </a:extLst>
              </p14:cNvPr>
              <p14:cNvContentPartPr/>
              <p14:nvPr/>
            </p14:nvContentPartPr>
            <p14:xfrm>
              <a:off x="2543943" y="3034242"/>
              <a:ext cx="360" cy="360"/>
            </p14:xfrm>
          </p:contentPart>
        </mc:Choice>
        <mc:Fallback>
          <p:pic>
            <p:nvPicPr>
              <p:cNvPr id="15" name="Γραφή 1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E849D63C-6E7D-1E9C-CC99-F66F078246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5943" y="292624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7">
            <p14:nvContentPartPr>
              <p14:cNvPr id="16" name="Γραφή 15">
                <a:extLst>
                  <a:ext uri="{FF2B5EF4-FFF2-40B4-BE49-F238E27FC236}">
                    <a16:creationId xmlns:a16="http://schemas.microsoft.com/office/drawing/2014/main" id="{D977CEB0-F7CC-AC20-239E-B6613A14106F}"/>
                  </a:ext>
                </a:extLst>
              </p14:cNvPr>
              <p14:cNvContentPartPr/>
              <p14:nvPr/>
            </p14:nvContentPartPr>
            <p14:xfrm>
              <a:off x="2610543" y="3193362"/>
              <a:ext cx="360" cy="360"/>
            </p14:xfrm>
          </p:contentPart>
        </mc:Choice>
        <mc:Fallback>
          <p:pic>
            <p:nvPicPr>
              <p:cNvPr id="16" name="Γραφή 1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977CEB0-F7CC-AC20-239E-B6613A14106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47543" y="2815722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9">
            <p14:nvContentPartPr>
              <p14:cNvPr id="30" name="Γραφή 29">
                <a:extLst>
                  <a:ext uri="{FF2B5EF4-FFF2-40B4-BE49-F238E27FC236}">
                    <a16:creationId xmlns:a16="http://schemas.microsoft.com/office/drawing/2014/main" id="{4388ABAB-8813-0B9B-303D-1AA4A17D1703}"/>
                  </a:ext>
                </a:extLst>
              </p14:cNvPr>
              <p14:cNvContentPartPr/>
              <p14:nvPr/>
            </p14:nvContentPartPr>
            <p14:xfrm>
              <a:off x="-1391937" y="1073322"/>
              <a:ext cx="360" cy="360"/>
            </p14:xfrm>
          </p:contentPart>
        </mc:Choice>
        <mc:Fallback>
          <p:pic>
            <p:nvPicPr>
              <p:cNvPr id="30" name="Γραφή 29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4388ABAB-8813-0B9B-303D-1AA4A17D17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409937" y="96532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4">
            <p14:nvContentPartPr>
              <p14:cNvPr id="31" name="Γραφή 30">
                <a:extLst>
                  <a:ext uri="{FF2B5EF4-FFF2-40B4-BE49-F238E27FC236}">
                    <a16:creationId xmlns:a16="http://schemas.microsoft.com/office/drawing/2014/main" id="{649ED2D0-FAB3-2D27-07FB-524F27A81B4E}"/>
                  </a:ext>
                </a:extLst>
              </p14:cNvPr>
              <p14:cNvContentPartPr/>
              <p14:nvPr/>
            </p14:nvContentPartPr>
            <p14:xfrm>
              <a:off x="-1484817" y="2650122"/>
              <a:ext cx="360" cy="360"/>
            </p14:xfrm>
          </p:contentPart>
        </mc:Choice>
        <mc:Fallback>
          <p:pic>
            <p:nvPicPr>
              <p:cNvPr id="31" name="Γραφή 30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649ED2D0-FAB3-2D27-07FB-524F27A81B4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1502457" y="2632122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BD06FAC-651E-F978-A683-DA94C2FF1B1B}"/>
              </a:ext>
            </a:extLst>
          </p:cNvPr>
          <p:cNvSpPr txBox="1">
            <a:spLocks/>
          </p:cNvSpPr>
          <p:nvPr/>
        </p:nvSpPr>
        <p:spPr>
          <a:xfrm rot="18412653">
            <a:off x="3969924" y="3093703"/>
            <a:ext cx="5259550" cy="1641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</a:t>
            </a:r>
            <a:r>
              <a:rPr lang="el-GR" sz="46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αυθεντικά </a:t>
            </a:r>
            <a:r>
              <a:rPr lang="el-GR" sz="460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δεδομένα  </a:t>
            </a:r>
            <a:r>
              <a:rPr lang="el-GR" sz="46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του χώρου εργασίας της σηροτροφίας </a:t>
            </a:r>
          </a:p>
        </p:txBody>
      </p:sp>
    </p:spTree>
    <p:extLst>
      <p:ext uri="{BB962C8B-B14F-4D97-AF65-F5344CB8AC3E}">
        <p14:creationId xmlns:p14="http://schemas.microsoft.com/office/powerpoint/2010/main" val="372238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ABAE759-432E-4151-9FA0-CF9B9B029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48138"/>
            <a:ext cx="80010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ΛΥΣΗ ΜΑΘΗΤΗ  ΠΟΥ ΑΝΕΦΕΡΕ ΌΤΙ ΓΝΩΡΙΖΕ ΤΟ ΕΠΑΓΓΕΛΜΑ ΤΟΥ ΣΗΡΟΤΡΌΦΟΥ</a:t>
            </a:r>
          </a:p>
          <a:p>
            <a:pPr marL="0" indent="0">
              <a:buNone/>
            </a:pPr>
            <a:r>
              <a:rPr lang="el-GR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 </a:t>
            </a:r>
            <a:r>
              <a:rPr lang="el-GR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μαθητής </a:t>
            </a:r>
            <a:r>
              <a:rPr lang="el-GR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προβληματίζεται αν θα πρέπει να προσθέσει ή όχι τις εκτάσεις όλων των σταδίων εκτροφής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(γράφει/</a:t>
            </a:r>
            <a:r>
              <a:rPr lang="el-GR" sz="1800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σβηνει</a:t>
            </a:r>
            <a:r>
              <a:rPr lang="el-GR" sz="18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την απάντησή του) </a:t>
            </a:r>
            <a:endParaRPr lang="el-GR" sz="1800" i="1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800" kern="1200" dirty="0" smtClean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Ο </a:t>
            </a:r>
            <a:r>
              <a:rPr lang="el-GR" sz="1800" kern="12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μαθητής δεν φαίνεται να έχει επίγνωση της μεγάλης διαφοράς της έκτασης ανάμεσα στα 1120</a:t>
            </a:r>
            <a:r>
              <a:rPr lang="en-US" sz="1800" kern="12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l-GR" sz="1800" kern="1200" baseline="300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l-GR" sz="1800" kern="12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(έκταση </a:t>
            </a:r>
            <a:r>
              <a:rPr lang="el-GR" sz="1800" kern="1200" dirty="0" smtClean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στο </a:t>
            </a:r>
            <a:r>
              <a:rPr lang="el-GR" sz="1800" kern="12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l-GR" sz="1800" kern="1200" baseline="300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z="1800" kern="12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στάδιο εκτροφής) και 2170 </a:t>
            </a:r>
            <a:r>
              <a:rPr lang="en-US" sz="1800" kern="12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l-GR" sz="1800" kern="1200" baseline="300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l-GR" sz="1800" kern="12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που προκύπτει από το άθροισμα όλων των επιμέρους σταδίων. </a:t>
            </a:r>
            <a:endParaRPr lang="el-GR" sz="1800" dirty="0">
              <a:effectLst/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85362E1F-1636-461F-9121-A6B452BFAD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8" y="2360203"/>
            <a:ext cx="5410200" cy="42671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Γραφή 1">
                <a:extLst>
                  <a:ext uri="{FF2B5EF4-FFF2-40B4-BE49-F238E27FC236}">
                    <a16:creationId xmlns:a16="http://schemas.microsoft.com/office/drawing/2014/main" xmlns="" id="{F07A669A-DC07-023C-8A56-5BB67ED6DBF1}"/>
                  </a:ext>
                </a:extLst>
              </p14:cNvPr>
              <p14:cNvContentPartPr/>
              <p14:nvPr/>
            </p14:nvContentPartPr>
            <p14:xfrm>
              <a:off x="533400" y="6172200"/>
              <a:ext cx="1209960" cy="240480"/>
            </p14:xfrm>
          </p:contentPart>
        </mc:Choice>
        <mc:Fallback xmlns="">
          <p:pic>
            <p:nvPicPr>
              <p:cNvPr id="2" name="Γραφή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07A669A-DC07-023C-8A56-5BB67ED6DB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400" y="6064038"/>
                <a:ext cx="1317960" cy="456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Γραφή 4">
                <a:extLst>
                  <a:ext uri="{FF2B5EF4-FFF2-40B4-BE49-F238E27FC236}">
                    <a16:creationId xmlns:a16="http://schemas.microsoft.com/office/drawing/2014/main" xmlns="" id="{D656B937-4BEB-D2D4-12C5-188102712EF7}"/>
                  </a:ext>
                </a:extLst>
              </p14:cNvPr>
              <p14:cNvContentPartPr/>
              <p14:nvPr/>
            </p14:nvContentPartPr>
            <p14:xfrm>
              <a:off x="3324340" y="4424584"/>
              <a:ext cx="1249560" cy="110880"/>
            </p14:xfrm>
          </p:contentPart>
        </mc:Choice>
        <mc:Fallback xmlns="">
          <p:pic>
            <p:nvPicPr>
              <p:cNvPr id="5" name="Γραφή 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656B937-4BEB-D2D4-12C5-188102712E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0340" y="4316584"/>
                <a:ext cx="135756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Γραφή 5">
                <a:extLst>
                  <a:ext uri="{FF2B5EF4-FFF2-40B4-BE49-F238E27FC236}">
                    <a16:creationId xmlns:a16="http://schemas.microsoft.com/office/drawing/2014/main" xmlns="" id="{360E3CDB-42DE-FA3C-EADD-4C98BCBE4FD1}"/>
                  </a:ext>
                </a:extLst>
              </p14:cNvPr>
              <p14:cNvContentPartPr/>
              <p14:nvPr/>
            </p14:nvContentPartPr>
            <p14:xfrm>
              <a:off x="2667000" y="4729748"/>
              <a:ext cx="988980" cy="420866"/>
            </p14:xfrm>
          </p:contentPart>
        </mc:Choice>
        <mc:Fallback xmlns="">
          <p:pic>
            <p:nvPicPr>
              <p:cNvPr id="6" name="Γραφή 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60E3CDB-42DE-FA3C-EADD-4C98BCBE4F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13016" y="4621834"/>
                <a:ext cx="1096947" cy="636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9">
            <p14:nvContentPartPr>
              <p14:cNvPr id="18" name="Γραφή 17">
                <a:extLst>
                  <a:ext uri="{FF2B5EF4-FFF2-40B4-BE49-F238E27FC236}">
                    <a16:creationId xmlns:a16="http://schemas.microsoft.com/office/drawing/2014/main" id="{14A31A31-5C45-B7F4-7564-8E4782021998}"/>
                  </a:ext>
                </a:extLst>
              </p14:cNvPr>
              <p14:cNvContentPartPr/>
              <p14:nvPr/>
            </p14:nvContentPartPr>
            <p14:xfrm>
              <a:off x="8653503" y="4279842"/>
              <a:ext cx="360" cy="360"/>
            </p14:xfrm>
          </p:contentPart>
        </mc:Choice>
        <mc:Fallback>
          <p:pic>
            <p:nvPicPr>
              <p:cNvPr id="18" name="Γραφή 1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14A31A31-5C45-B7F4-7564-8E478202199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35503" y="417184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1">
            <p14:nvContentPartPr>
              <p14:cNvPr id="7" name="Γραφή 6">
                <a:extLst>
                  <a:ext uri="{FF2B5EF4-FFF2-40B4-BE49-F238E27FC236}">
                    <a16:creationId xmlns:a16="http://schemas.microsoft.com/office/drawing/2014/main" id="{3FBA4B1B-6A24-5D63-415A-687F4A167955}"/>
                  </a:ext>
                </a:extLst>
              </p14:cNvPr>
              <p14:cNvContentPartPr/>
              <p14:nvPr/>
            </p14:nvContentPartPr>
            <p14:xfrm>
              <a:off x="2173143" y="1006722"/>
              <a:ext cx="360" cy="360"/>
            </p14:xfrm>
          </p:contentPart>
        </mc:Choice>
        <mc:Fallback>
          <p:pic>
            <p:nvPicPr>
              <p:cNvPr id="7" name="Γραφή 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3FBA4B1B-6A24-5D63-415A-687F4A16795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55503" y="988722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Ορθογώνιο 7"/>
          <p:cNvSpPr/>
          <p:nvPr/>
        </p:nvSpPr>
        <p:spPr>
          <a:xfrm>
            <a:off x="6137072" y="2294683"/>
            <a:ext cx="2971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Έλλειψη/ δυσκολία   απόδοσης κατάλληλου </a:t>
            </a:r>
            <a:r>
              <a:rPr lang="el-GR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νοήματος στο πλαίσιο του προβλήματος</a:t>
            </a:r>
          </a:p>
          <a:p>
            <a:endParaRPr lang="el-GR" b="1" dirty="0" smtClean="0">
              <a:solidFill>
                <a:srgbClr val="141314"/>
              </a:solidFill>
              <a:latin typeface="TimesNewRomanPSMT"/>
            </a:endParaRPr>
          </a:p>
          <a:p>
            <a:r>
              <a:rPr lang="el-GR" b="1" dirty="0" smtClean="0">
                <a:solidFill>
                  <a:srgbClr val="141314"/>
                </a:solidFill>
                <a:latin typeface="TimesNewRomanPSMT"/>
              </a:rPr>
              <a:t>Πιθανή αιτιολόγηση</a:t>
            </a:r>
            <a:r>
              <a:rPr lang="el-GR" dirty="0" smtClean="0">
                <a:solidFill>
                  <a:srgbClr val="141314"/>
                </a:solidFill>
                <a:latin typeface="TimesNewRomanPSMT"/>
              </a:rPr>
              <a:t>: </a:t>
            </a:r>
          </a:p>
          <a:p>
            <a:r>
              <a:rPr lang="el-GR" dirty="0" smtClean="0">
                <a:solidFill>
                  <a:srgbClr val="141314"/>
                </a:solidFill>
                <a:latin typeface="TimesNewRomanPSMT"/>
              </a:rPr>
              <a:t>η </a:t>
            </a:r>
            <a:r>
              <a:rPr lang="el-GR" dirty="0">
                <a:solidFill>
                  <a:srgbClr val="141314"/>
                </a:solidFill>
                <a:latin typeface="TimesNewRomanPSMT"/>
              </a:rPr>
              <a:t>συνεχής μαθηματική εμπλοκή των μαθητών </a:t>
            </a:r>
            <a:r>
              <a:rPr lang="el-GR" dirty="0" smtClean="0">
                <a:solidFill>
                  <a:srgbClr val="141314"/>
                </a:solidFill>
                <a:latin typeface="TimesNewRomanPSMT"/>
              </a:rPr>
              <a:t>με έργα όπου </a:t>
            </a:r>
            <a:r>
              <a:rPr lang="el-GR" u="sng" dirty="0" smtClean="0">
                <a:solidFill>
                  <a:srgbClr val="141314"/>
                </a:solidFill>
                <a:latin typeface="TimesNewRomanPSMT"/>
              </a:rPr>
              <a:t>δεν  </a:t>
            </a:r>
            <a:r>
              <a:rPr lang="el-GR" u="sng" dirty="0">
                <a:solidFill>
                  <a:srgbClr val="141314"/>
                </a:solidFill>
                <a:latin typeface="TimesNewRomanPSMT"/>
              </a:rPr>
              <a:t>απαιτείται </a:t>
            </a:r>
            <a:r>
              <a:rPr lang="el-GR" dirty="0">
                <a:solidFill>
                  <a:srgbClr val="141314"/>
                </a:solidFill>
                <a:latin typeface="TimesNewRomanPSMT"/>
              </a:rPr>
              <a:t>η σύνδεση με την</a:t>
            </a:r>
          </a:p>
          <a:p>
            <a:r>
              <a:rPr lang="el-GR" dirty="0">
                <a:solidFill>
                  <a:srgbClr val="141314"/>
                </a:solidFill>
                <a:latin typeface="TimesNewRomanPSMT"/>
              </a:rPr>
              <a:t>πραγματικότητα, </a:t>
            </a:r>
            <a:r>
              <a:rPr lang="el-GR" dirty="0" smtClean="0">
                <a:solidFill>
                  <a:srgbClr val="141314"/>
                </a:solidFill>
                <a:latin typeface="TimesNewRomanPSMT"/>
              </a:rPr>
              <a:t>ενθαρρύνει </a:t>
            </a:r>
            <a:r>
              <a:rPr lang="el-GR" dirty="0">
                <a:solidFill>
                  <a:srgbClr val="141314"/>
                </a:solidFill>
                <a:latin typeface="TimesNewRomanPSMT"/>
              </a:rPr>
              <a:t>την</a:t>
            </a:r>
          </a:p>
          <a:p>
            <a:r>
              <a:rPr lang="el-GR" dirty="0">
                <a:solidFill>
                  <a:srgbClr val="141314"/>
                </a:solidFill>
                <a:latin typeface="TimesNewRomanPSMT"/>
              </a:rPr>
              <a:t>ύπαρξη </a:t>
            </a:r>
            <a:r>
              <a:rPr lang="el-GR" dirty="0" smtClean="0">
                <a:solidFill>
                  <a:srgbClr val="141314"/>
                </a:solidFill>
                <a:latin typeface="TimesNewRomanPSMT"/>
              </a:rPr>
              <a:t>αυτής της </a:t>
            </a:r>
            <a:r>
              <a:rPr lang="el-GR" dirty="0">
                <a:solidFill>
                  <a:srgbClr val="141314"/>
                </a:solidFill>
                <a:latin typeface="TimesNewRomanPSMT"/>
              </a:rPr>
              <a:t>δυσκολίας.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102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dirty="0" smtClean="0"/>
              <a:t>Σύμφωνα με τα παρακάτω δεδομένα της Ν</a:t>
            </a:r>
            <a:r>
              <a:rPr lang="en-US" sz="3100" dirty="0" smtClean="0"/>
              <a:t>ASA</a:t>
            </a:r>
            <a:r>
              <a:rPr lang="el-GR" sz="3100" dirty="0" smtClean="0"/>
              <a:t>, θεωρείτε ότι υπάρχει υπερθέρμανση του πλανήτη;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398" y="1402031"/>
            <a:ext cx="8438002" cy="4904138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514600" y="6306169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Πώς θα χαρακτηρίζατε το </a:t>
            </a:r>
            <a:r>
              <a:rPr lang="el-GR" b="1" dirty="0" err="1" smtClean="0">
                <a:solidFill>
                  <a:srgbClr val="7030A0"/>
                </a:solidFill>
              </a:rPr>
              <a:t>παραπάτω</a:t>
            </a:r>
            <a:r>
              <a:rPr lang="el-GR" b="1" dirty="0" smtClean="0">
                <a:solidFill>
                  <a:srgbClr val="7030A0"/>
                </a:solidFill>
              </a:rPr>
              <a:t> </a:t>
            </a:r>
            <a:r>
              <a:rPr lang="el-GR" b="1" dirty="0">
                <a:solidFill>
                  <a:srgbClr val="7030A0"/>
                </a:solidFill>
              </a:rPr>
              <a:t>πρόβλημα; Γιατί</a:t>
            </a:r>
            <a:r>
              <a:rPr lang="el-GR" b="1" dirty="0" smtClean="0">
                <a:solidFill>
                  <a:srgbClr val="7030A0"/>
                </a:solidFill>
              </a:rPr>
              <a:t>; </a:t>
            </a:r>
            <a:endParaRPr lang="el-G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πλαίσιο;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400" y="1524000"/>
            <a:ext cx="8534400" cy="3581400"/>
          </a:xfrm>
        </p:spPr>
        <p:txBody>
          <a:bodyPr>
            <a:normAutofit/>
          </a:bodyPr>
          <a:lstStyle/>
          <a:p>
            <a:endParaRPr lang="el-GR" dirty="0"/>
          </a:p>
          <a:p>
            <a:pPr lvl="1"/>
            <a:r>
              <a:rPr lang="el-GR" dirty="0"/>
              <a:t>Το </a:t>
            </a:r>
            <a:r>
              <a:rPr lang="el-GR" dirty="0">
                <a:solidFill>
                  <a:srgbClr val="00B050"/>
                </a:solidFill>
              </a:rPr>
              <a:t>εννοιολογικό πλαίσιο</a:t>
            </a:r>
            <a:r>
              <a:rPr lang="el-GR" dirty="0"/>
              <a:t> ή απλά </a:t>
            </a:r>
            <a:r>
              <a:rPr lang="el-GR" dirty="0">
                <a:solidFill>
                  <a:srgbClr val="00B050"/>
                </a:solidFill>
              </a:rPr>
              <a:t>πλαίσιο</a:t>
            </a:r>
            <a:r>
              <a:rPr lang="el-GR" dirty="0"/>
              <a:t> ή </a:t>
            </a:r>
            <a:r>
              <a:rPr lang="el-GR" dirty="0">
                <a:solidFill>
                  <a:srgbClr val="00B050"/>
                </a:solidFill>
              </a:rPr>
              <a:t>συγκείμενο </a:t>
            </a:r>
            <a:r>
              <a:rPr lang="el-GR" dirty="0"/>
              <a:t>(από το </a:t>
            </a:r>
            <a:r>
              <a:rPr lang="el-GR" i="1" dirty="0" err="1"/>
              <a:t>context</a:t>
            </a:r>
            <a:r>
              <a:rPr lang="el-GR" i="1" dirty="0"/>
              <a:t>&lt;-</a:t>
            </a:r>
            <a:r>
              <a:rPr lang="el-GR" i="1" dirty="0" err="1"/>
              <a:t>contextere</a:t>
            </a:r>
            <a:r>
              <a:rPr lang="el-GR" dirty="0"/>
              <a:t>) μιας οντότητας -φυσικής ή ιδεατής- είναι το σύνολο των </a:t>
            </a:r>
            <a:r>
              <a:rPr lang="el-GR" b="1" dirty="0">
                <a:solidFill>
                  <a:srgbClr val="7030A0"/>
                </a:solidFill>
              </a:rPr>
              <a:t>παραμέτρων, συνθηκών, εννοιών και καταστάσεων που την περιβάλλουν και την καθορίζουν φυσικά ή</a:t>
            </a:r>
            <a:r>
              <a:rPr lang="en-US" b="1" dirty="0">
                <a:solidFill>
                  <a:srgbClr val="7030A0"/>
                </a:solidFill>
              </a:rPr>
              <a:t>/</a:t>
            </a:r>
            <a:r>
              <a:rPr lang="el-GR" b="1" dirty="0">
                <a:solidFill>
                  <a:srgbClr val="7030A0"/>
                </a:solidFill>
              </a:rPr>
              <a:t>και εννοιολογικά</a:t>
            </a:r>
            <a:r>
              <a:rPr lang="el-G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61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B7E083E-52B5-4F25-8166-BDCED12FE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2954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Διδασκαλία </a:t>
            </a:r>
            <a:r>
              <a:rPr lang="el-GR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αυθεντικών </a:t>
            </a:r>
            <a:r>
              <a:rPr lang="el-GR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(και ρεαλιστικών) 		</a:t>
            </a:r>
            <a:r>
              <a:rPr lang="el-GR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προβλημάτων</a:t>
            </a:r>
            <a:r>
              <a:rPr lang="el-GR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 σχολική τάξη </a:t>
            </a:r>
          </a:p>
        </p:txBody>
      </p:sp>
    </p:spTree>
    <p:extLst>
      <p:ext uri="{BB962C8B-B14F-4D97-AF65-F5344CB8AC3E}">
        <p14:creationId xmlns:p14="http://schemas.microsoft.com/office/powerpoint/2010/main" val="10754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>
                <a:solidFill>
                  <a:srgbClr val="002060"/>
                </a:solidFill>
              </a:rPr>
              <a:t>Οι μαθητές διασχίζοντας </a:t>
            </a:r>
            <a:r>
              <a:rPr lang="el-GR" sz="3200" b="1" dirty="0">
                <a:solidFill>
                  <a:srgbClr val="002060"/>
                </a:solidFill>
              </a:rPr>
              <a:t>τα σύνορα </a:t>
            </a:r>
            <a:r>
              <a:rPr lang="el-GR" sz="3200" dirty="0">
                <a:solidFill>
                  <a:srgbClr val="002060"/>
                </a:solidFill>
              </a:rPr>
              <a:t>…</a:t>
            </a:r>
            <a:br>
              <a:rPr lang="el-GR" sz="3200" dirty="0">
                <a:solidFill>
                  <a:srgbClr val="002060"/>
                </a:solidFill>
              </a:rPr>
            </a:br>
            <a:r>
              <a:rPr lang="el-GR" sz="3200" dirty="0">
                <a:solidFill>
                  <a:srgbClr val="002060"/>
                </a:solidFill>
              </a:rPr>
              <a:t>πραγματικού κόσμου -  μαθηματικών </a:t>
            </a:r>
            <a:br>
              <a:rPr lang="el-GR" sz="3200" dirty="0">
                <a:solidFill>
                  <a:srgbClr val="002060"/>
                </a:solidFill>
              </a:rPr>
            </a:br>
            <a:r>
              <a:rPr lang="el-GR" sz="3200" dirty="0" smtClean="0">
                <a:solidFill>
                  <a:srgbClr val="002060"/>
                </a:solidFill>
              </a:rPr>
              <a:t>(</a:t>
            </a:r>
            <a:r>
              <a:rPr lang="el-GR" sz="3200" dirty="0" smtClean="0"/>
              <a:t>με</a:t>
            </a:r>
            <a:r>
              <a:rPr lang="el-GR" sz="3200" dirty="0" smtClean="0">
                <a:solidFill>
                  <a:srgbClr val="00B050"/>
                </a:solidFill>
              </a:rPr>
              <a:t> </a:t>
            </a:r>
            <a:r>
              <a:rPr lang="el-GR" sz="3200" b="1" dirty="0">
                <a:solidFill>
                  <a:srgbClr val="00B050"/>
                </a:solidFill>
              </a:rPr>
              <a:t>ρεαλιστικά</a:t>
            </a:r>
            <a:r>
              <a:rPr lang="el-GR" sz="3200" dirty="0">
                <a:solidFill>
                  <a:srgbClr val="00B050"/>
                </a:solidFill>
              </a:rPr>
              <a:t> </a:t>
            </a:r>
            <a:r>
              <a:rPr lang="el-GR" sz="3200" dirty="0" smtClean="0">
                <a:solidFill>
                  <a:srgbClr val="00B050"/>
                </a:solidFill>
              </a:rPr>
              <a:t>&amp;</a:t>
            </a:r>
            <a:r>
              <a:rPr lang="el-GR" sz="3200" dirty="0" smtClean="0"/>
              <a:t> με </a:t>
            </a:r>
            <a:r>
              <a:rPr lang="el-GR" sz="3200" b="1" dirty="0" smtClean="0">
                <a:solidFill>
                  <a:srgbClr val="7030A0"/>
                </a:solidFill>
              </a:rPr>
              <a:t>αυθεντικά προβλήματα)</a:t>
            </a:r>
            <a:endParaRPr lang="el-GR" sz="3200" b="1" dirty="0">
              <a:solidFill>
                <a:srgbClr val="7030A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7857" y="1714500"/>
            <a:ext cx="5637143" cy="4572000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/>
              <a:t>Εύρεση/καθορισμός των πιο σημαντικών παραγόντων (</a:t>
            </a:r>
            <a:r>
              <a:rPr lang="el-GR" sz="2800" b="1" dirty="0"/>
              <a:t>παραγόντων – κλειδί</a:t>
            </a:r>
            <a:r>
              <a:rPr lang="el-GR" sz="2800" dirty="0"/>
              <a:t>) της πραγματικότητας στην </a:t>
            </a:r>
            <a:r>
              <a:rPr lang="el-GR" sz="2800" dirty="0">
                <a:solidFill>
                  <a:srgbClr val="C00000"/>
                </a:solidFill>
              </a:rPr>
              <a:t>διαμόρφωση του μαθηματικού μοντέλου.</a:t>
            </a:r>
          </a:p>
          <a:p>
            <a:r>
              <a:rPr lang="el-GR" sz="2800" dirty="0"/>
              <a:t>Ανάδειξη της </a:t>
            </a:r>
            <a:r>
              <a:rPr lang="el-GR" sz="2800" b="1" dirty="0"/>
              <a:t>αλληλεπίδρασης/σύζευξης*</a:t>
            </a:r>
            <a:r>
              <a:rPr lang="el-GR" sz="2800" dirty="0"/>
              <a:t> </a:t>
            </a:r>
            <a:r>
              <a:rPr lang="el-GR" sz="2800" dirty="0" smtClean="0"/>
              <a:t>(</a:t>
            </a:r>
            <a:r>
              <a:rPr lang="en-US" sz="2800" dirty="0" smtClean="0"/>
              <a:t>Wake, 2015)</a:t>
            </a:r>
            <a:r>
              <a:rPr lang="el-GR" sz="2800" dirty="0" smtClean="0"/>
              <a:t> </a:t>
            </a:r>
            <a:r>
              <a:rPr lang="el-GR" sz="2800" dirty="0"/>
              <a:t>πραγματικότητας – μαθηματικών. </a:t>
            </a:r>
            <a:endParaRPr lang="en-US" sz="2800" dirty="0"/>
          </a:p>
          <a:p>
            <a:pPr lvl="1"/>
            <a:r>
              <a:rPr lang="el-GR" sz="2400" dirty="0"/>
              <a:t>*</a:t>
            </a:r>
            <a:r>
              <a:rPr lang="el-GR" sz="2400" dirty="0">
                <a:solidFill>
                  <a:srgbClr val="002060"/>
                </a:solidFill>
              </a:rPr>
              <a:t>Η λέξη </a:t>
            </a:r>
            <a:r>
              <a:rPr lang="el-GR" sz="2400" b="1" dirty="0">
                <a:solidFill>
                  <a:srgbClr val="002060"/>
                </a:solidFill>
              </a:rPr>
              <a:t>σύζευξη </a:t>
            </a:r>
            <a:r>
              <a:rPr lang="el-GR" sz="2400" dirty="0">
                <a:solidFill>
                  <a:srgbClr val="002060"/>
                </a:solidFill>
              </a:rPr>
              <a:t>αναφέρεται στην </a:t>
            </a:r>
            <a:r>
              <a:rPr lang="el-GR" sz="2400" b="1" dirty="0">
                <a:solidFill>
                  <a:srgbClr val="002060"/>
                </a:solidFill>
              </a:rPr>
              <a:t>αμοιβαία συνύπαρξη </a:t>
            </a:r>
            <a:r>
              <a:rPr lang="el-GR" sz="2400" dirty="0">
                <a:solidFill>
                  <a:srgbClr val="002060"/>
                </a:solidFill>
              </a:rPr>
              <a:t>των δύο χώρων στη σκέψη των μαθητών. 	</a:t>
            </a:r>
            <a:endParaRPr lang="en-US" sz="2400" i="1" dirty="0">
              <a:solidFill>
                <a:srgbClr val="C00000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EC215427-E554-CCFB-586A-B35E6FDB0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177" y="1717813"/>
            <a:ext cx="3291648" cy="34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6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1128" y="990600"/>
            <a:ext cx="8839200" cy="5715000"/>
          </a:xfrm>
        </p:spPr>
        <p:txBody>
          <a:bodyPr>
            <a:no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dirty="0" smtClean="0"/>
              <a:t>Δίνει τη δυνατότητα </a:t>
            </a:r>
            <a:r>
              <a:rPr lang="el-GR" sz="2400" u="sng" dirty="0" smtClean="0"/>
              <a:t>σε όλους </a:t>
            </a:r>
            <a:r>
              <a:rPr lang="el-GR" sz="2400" dirty="0" smtClean="0"/>
              <a:t>του μαθητές</a:t>
            </a:r>
            <a:endParaRPr lang="el-GR" sz="2400" dirty="0"/>
          </a:p>
          <a:p>
            <a:pPr marL="457200" lvl="3">
              <a:spcBef>
                <a:spcPts val="0"/>
              </a:spcBef>
              <a:spcAft>
                <a:spcPts val="600"/>
              </a:spcAft>
            </a:pPr>
            <a:r>
              <a:rPr lang="el-GR" b="1" dirty="0">
                <a:solidFill>
                  <a:srgbClr val="00B0F0"/>
                </a:solidFill>
              </a:rPr>
              <a:t>Να ερμηνεύσουν </a:t>
            </a:r>
            <a:r>
              <a:rPr lang="el-GR" dirty="0"/>
              <a:t>τον κόσμο γύρω τους </a:t>
            </a:r>
            <a:r>
              <a:rPr lang="el-GR" dirty="0" smtClean="0"/>
              <a:t>μέσα </a:t>
            </a:r>
            <a:r>
              <a:rPr lang="el-GR" dirty="0"/>
              <a:t>από </a:t>
            </a:r>
            <a:r>
              <a:rPr lang="el-GR" dirty="0" smtClean="0"/>
              <a:t>ένα </a:t>
            </a:r>
            <a:r>
              <a:rPr lang="el-GR" dirty="0"/>
              <a:t>‘</a:t>
            </a:r>
            <a:r>
              <a:rPr lang="el-GR" dirty="0">
                <a:solidFill>
                  <a:srgbClr val="C00000"/>
                </a:solidFill>
              </a:rPr>
              <a:t>μαθηματικό φακό</a:t>
            </a:r>
            <a:r>
              <a:rPr lang="el-GR" dirty="0" smtClean="0"/>
              <a:t>’ (π.χ</a:t>
            </a:r>
            <a:r>
              <a:rPr lang="el-GR" i="1" dirty="0" smtClean="0"/>
              <a:t>. η εύρεση του επίκεντρου του σεισμού</a:t>
            </a:r>
            <a:r>
              <a:rPr lang="el-GR" dirty="0" smtClean="0"/>
              <a:t>) </a:t>
            </a:r>
            <a:endParaRPr lang="el-GR" dirty="0"/>
          </a:p>
          <a:p>
            <a:pPr marL="457200" lvl="3">
              <a:spcBef>
                <a:spcPts val="0"/>
              </a:spcBef>
              <a:spcAft>
                <a:spcPts val="600"/>
              </a:spcAft>
            </a:pPr>
            <a:r>
              <a:rPr lang="el-GR" b="1" dirty="0">
                <a:solidFill>
                  <a:srgbClr val="00B0F0"/>
                </a:solidFill>
              </a:rPr>
              <a:t>να </a:t>
            </a:r>
            <a:r>
              <a:rPr lang="el-GR" b="1" dirty="0" err="1">
                <a:solidFill>
                  <a:srgbClr val="C00000"/>
                </a:solidFill>
              </a:rPr>
              <a:t>επανεφεύρουν</a:t>
            </a:r>
            <a:r>
              <a:rPr lang="el-GR" b="1" dirty="0">
                <a:solidFill>
                  <a:srgbClr val="C00000"/>
                </a:solidFill>
              </a:rPr>
              <a:t> </a:t>
            </a:r>
            <a:r>
              <a:rPr lang="el-GR" dirty="0">
                <a:solidFill>
                  <a:srgbClr val="C00000"/>
                </a:solidFill>
              </a:rPr>
              <a:t>μαθηματικές </a:t>
            </a:r>
            <a:r>
              <a:rPr lang="el-GR" dirty="0" smtClean="0">
                <a:solidFill>
                  <a:srgbClr val="C00000"/>
                </a:solidFill>
              </a:rPr>
              <a:t>έννοιες </a:t>
            </a:r>
            <a:r>
              <a:rPr lang="el-GR" dirty="0" smtClean="0"/>
              <a:t>(</a:t>
            </a:r>
            <a:r>
              <a:rPr lang="el-GR" i="1" dirty="0" smtClean="0"/>
              <a:t>όπως την έννοια της </a:t>
            </a:r>
            <a:r>
              <a:rPr lang="el-GR" b="1" i="1" dirty="0" smtClean="0"/>
              <a:t>περιοδικότητα</a:t>
            </a:r>
            <a:r>
              <a:rPr lang="el-GR" i="1" dirty="0" smtClean="0"/>
              <a:t>ς με το βίντεο του τροχού του </a:t>
            </a:r>
            <a:r>
              <a:rPr lang="el-GR" i="1" dirty="0" err="1" smtClean="0"/>
              <a:t>Λούνα</a:t>
            </a:r>
            <a:r>
              <a:rPr lang="el-GR" i="1" dirty="0" smtClean="0"/>
              <a:t> </a:t>
            </a:r>
            <a:r>
              <a:rPr lang="el-GR" i="1" dirty="0" err="1" smtClean="0"/>
              <a:t>παρκ</a:t>
            </a:r>
            <a:r>
              <a:rPr lang="el-GR" dirty="0" smtClean="0"/>
              <a:t>)</a:t>
            </a:r>
            <a:endParaRPr lang="el-GR" b="1" dirty="0"/>
          </a:p>
          <a:p>
            <a:pPr marL="457200" lvl="3">
              <a:spcBef>
                <a:spcPts val="0"/>
              </a:spcBef>
              <a:spcAft>
                <a:spcPts val="600"/>
              </a:spcAft>
            </a:pPr>
            <a:r>
              <a:rPr lang="el-GR" b="1" dirty="0">
                <a:solidFill>
                  <a:srgbClr val="00B0F0"/>
                </a:solidFill>
              </a:rPr>
              <a:t>Να </a:t>
            </a:r>
            <a:r>
              <a:rPr lang="el-GR" b="1" dirty="0" smtClean="0">
                <a:solidFill>
                  <a:srgbClr val="00B0F0"/>
                </a:solidFill>
              </a:rPr>
              <a:t>αναπτύξουν </a:t>
            </a:r>
            <a:r>
              <a:rPr lang="el-GR" b="1" dirty="0" smtClean="0">
                <a:solidFill>
                  <a:srgbClr val="C00000"/>
                </a:solidFill>
              </a:rPr>
              <a:t>πρακτικές </a:t>
            </a:r>
            <a:r>
              <a:rPr lang="el-GR" b="1" dirty="0" err="1" smtClean="0">
                <a:solidFill>
                  <a:srgbClr val="C00000"/>
                </a:solidFill>
              </a:rPr>
              <a:t>μοντελοποίησης</a:t>
            </a:r>
            <a:r>
              <a:rPr lang="el-GR" b="1" dirty="0" smtClean="0">
                <a:solidFill>
                  <a:srgbClr val="C00000"/>
                </a:solidFill>
              </a:rPr>
              <a:t> και χρήσης εργαλείων μέτρησης</a:t>
            </a:r>
            <a:r>
              <a:rPr lang="el-GR" b="1" dirty="0" smtClean="0">
                <a:solidFill>
                  <a:srgbClr val="00B0F0"/>
                </a:solidFill>
              </a:rPr>
              <a:t> </a:t>
            </a:r>
            <a:r>
              <a:rPr lang="el-GR" i="1" dirty="0" smtClean="0"/>
              <a:t>(π.χ. η μέτρηση του ύψους της αίθουσας με το γωνιόμετρο).</a:t>
            </a:r>
          </a:p>
          <a:p>
            <a:pPr marL="457200" lvl="3">
              <a:spcBef>
                <a:spcPts val="0"/>
              </a:spcBef>
              <a:spcAft>
                <a:spcPts val="600"/>
              </a:spcAft>
            </a:pPr>
            <a:r>
              <a:rPr lang="el-GR" i="1" dirty="0" smtClean="0"/>
              <a:t>Να </a:t>
            </a:r>
            <a:r>
              <a:rPr lang="el-GR" b="1" dirty="0">
                <a:solidFill>
                  <a:srgbClr val="00B0F0"/>
                </a:solidFill>
              </a:rPr>
              <a:t>ελέγξουν αν το αποτέλεσμα που βρήκαν έχει νόημα στο πλαίσιο του προβλήματος </a:t>
            </a:r>
            <a:r>
              <a:rPr lang="el-GR" i="1" dirty="0" smtClean="0"/>
              <a:t>(π.χ. πρόβλημα σηροτροφίας)</a:t>
            </a:r>
          </a:p>
          <a:p>
            <a:pPr marL="457200" lvl="3">
              <a:spcBef>
                <a:spcPts val="0"/>
              </a:spcBef>
              <a:spcAft>
                <a:spcPts val="600"/>
              </a:spcAft>
            </a:pPr>
            <a:r>
              <a:rPr lang="el-GR" i="1" dirty="0" smtClean="0"/>
              <a:t>Ακόμα και ‘αδύναμοι</a:t>
            </a:r>
            <a:r>
              <a:rPr lang="el-GR" i="1" smtClean="0"/>
              <a:t>’ μαθητές στα μαθηματικά  </a:t>
            </a:r>
            <a:r>
              <a:rPr lang="el-GR" i="1" dirty="0" smtClean="0"/>
              <a:t>έχουν ευκαιρίες </a:t>
            </a:r>
            <a:r>
              <a:rPr lang="el-GR" i="1" dirty="0" smtClean="0">
                <a:solidFill>
                  <a:srgbClr val="0070C0"/>
                </a:solidFill>
              </a:rPr>
              <a:t>εμπλοκής σε ένα ανοικτό αυθεντικό πρόβλημα </a:t>
            </a:r>
          </a:p>
          <a:p>
            <a:pPr marL="1028700" lvl="4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i="1" dirty="0" smtClean="0"/>
              <a:t>Κάθε </a:t>
            </a:r>
            <a:r>
              <a:rPr lang="el-GR" i="1" dirty="0"/>
              <a:t>μαθητής μπορεί να ανταποκριθεί στο πρόβλημα με το δικό του αποκλειστικό </a:t>
            </a:r>
            <a:r>
              <a:rPr lang="el-GR" i="1" dirty="0" smtClean="0"/>
              <a:t>τρόπο (π.χ. </a:t>
            </a:r>
            <a:r>
              <a:rPr lang="el-GR" i="1" dirty="0" smtClean="0">
                <a:solidFill>
                  <a:srgbClr val="C00000"/>
                </a:solidFill>
              </a:rPr>
              <a:t>εύρεση </a:t>
            </a:r>
            <a:r>
              <a:rPr lang="el-GR" i="1" dirty="0">
                <a:solidFill>
                  <a:srgbClr val="C00000"/>
                </a:solidFill>
              </a:rPr>
              <a:t>του ύψους του τροχού του </a:t>
            </a:r>
            <a:r>
              <a:rPr lang="el-GR" i="1" dirty="0" err="1">
                <a:solidFill>
                  <a:srgbClr val="C00000"/>
                </a:solidFill>
              </a:rPr>
              <a:t>Λούνα</a:t>
            </a:r>
            <a:r>
              <a:rPr lang="el-GR" i="1" dirty="0">
                <a:solidFill>
                  <a:srgbClr val="C00000"/>
                </a:solidFill>
              </a:rPr>
              <a:t> </a:t>
            </a:r>
            <a:r>
              <a:rPr lang="el-GR" i="1" dirty="0" err="1">
                <a:solidFill>
                  <a:srgbClr val="C00000"/>
                </a:solidFill>
              </a:rPr>
              <a:t>Πάρκ</a:t>
            </a:r>
            <a:r>
              <a:rPr lang="el-GR" i="1" dirty="0">
                <a:solidFill>
                  <a:srgbClr val="C00000"/>
                </a:solidFill>
              </a:rPr>
              <a:t>)</a:t>
            </a:r>
          </a:p>
          <a:p>
            <a:r>
              <a:rPr lang="el-GR" sz="2400" dirty="0" smtClean="0"/>
              <a:t>Συνεισφέρει </a:t>
            </a:r>
            <a:r>
              <a:rPr lang="el-GR" sz="2400" dirty="0"/>
              <a:t>στην ανάπτυξη </a:t>
            </a:r>
            <a:r>
              <a:rPr lang="el-GR" sz="2400" dirty="0">
                <a:solidFill>
                  <a:srgbClr val="0070C0"/>
                </a:solidFill>
              </a:rPr>
              <a:t>κριτικής</a:t>
            </a:r>
            <a:r>
              <a:rPr lang="el-GR" sz="2400" dirty="0"/>
              <a:t> και </a:t>
            </a:r>
            <a:r>
              <a:rPr lang="el-GR" sz="2400" dirty="0">
                <a:solidFill>
                  <a:srgbClr val="0070C0"/>
                </a:solidFill>
              </a:rPr>
              <a:t>δημιουργικής σκέψης </a:t>
            </a:r>
            <a:endParaRPr lang="el-GR" sz="2400" dirty="0" smtClean="0">
              <a:solidFill>
                <a:srgbClr val="0070C0"/>
              </a:solidFill>
            </a:endParaRPr>
          </a:p>
          <a:p>
            <a:pPr lvl="1"/>
            <a:r>
              <a:rPr lang="el-GR" sz="2000" dirty="0" smtClean="0"/>
              <a:t>μέσα </a:t>
            </a:r>
            <a:r>
              <a:rPr lang="el-GR" sz="2000" dirty="0"/>
              <a:t>από </a:t>
            </a:r>
            <a:r>
              <a:rPr lang="el-GR" sz="2000" dirty="0" smtClean="0"/>
              <a:t>τις προσπάθειες ‘σύζευξης’ πραγματικότητας &amp; μαθηματικών</a:t>
            </a:r>
            <a:endParaRPr lang="el-GR" sz="28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 </a:t>
            </a:r>
            <a:r>
              <a:rPr lang="el-GR" sz="3200" dirty="0" smtClean="0"/>
              <a:t>εμπλοκή των μαθητών με την επίλυση </a:t>
            </a:r>
            <a:r>
              <a:rPr lang="el-GR" sz="3200" dirty="0" smtClean="0">
                <a:solidFill>
                  <a:srgbClr val="7030A0"/>
                </a:solidFill>
              </a:rPr>
              <a:t>αυθεντικών</a:t>
            </a:r>
            <a:r>
              <a:rPr lang="el-GR" sz="3200" dirty="0" smtClean="0"/>
              <a:t> και </a:t>
            </a:r>
            <a:r>
              <a:rPr lang="el-GR" sz="3200" dirty="0" smtClean="0">
                <a:solidFill>
                  <a:srgbClr val="00B050"/>
                </a:solidFill>
              </a:rPr>
              <a:t>ρεαλιστικών</a:t>
            </a:r>
            <a:r>
              <a:rPr lang="el-GR" sz="3200" dirty="0" smtClean="0"/>
              <a:t> προβλημάτων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5710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D7A619D-E962-415E-9A20-8EC65A53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Διδακτικές επιλογές και δράσεις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22115EC-8193-44C7-8C5F-F47DFF1A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78" y="838200"/>
            <a:ext cx="8458200" cy="6019800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Επιλογή (ή επανασχεδιασμός) προβλημάτων που να είναι κοντά στις εμπειρίες και τα ενδιαφέροντα των μαθητών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Ρεαλιστικό </a:t>
            </a:r>
            <a:r>
              <a:rPr lang="el-GR" dirty="0" smtClean="0"/>
              <a:t>ή </a:t>
            </a:r>
            <a:r>
              <a:rPr lang="el-GR" dirty="0" smtClean="0">
                <a:solidFill>
                  <a:srgbClr val="7030A0"/>
                </a:solidFill>
              </a:rPr>
              <a:t>αυθεντικό</a:t>
            </a:r>
            <a:r>
              <a:rPr lang="el-GR" dirty="0" smtClean="0"/>
              <a:t> πρόβλημα;</a:t>
            </a:r>
          </a:p>
          <a:p>
            <a:pPr lvl="1"/>
            <a:r>
              <a:rPr lang="el-GR" dirty="0" smtClean="0"/>
              <a:t>Συνειδητή επιλογή </a:t>
            </a:r>
          </a:p>
          <a:p>
            <a:pPr lvl="2"/>
            <a:r>
              <a:rPr lang="el-GR" dirty="0" smtClean="0"/>
              <a:t>απαιτείται η διαμόρφωση του μαθηματικού μοντέλου ή δίνεται; Απαιτείται η ανάγκη αιτιολόγησης ή όχι; Πόσο ανοικτή θα είναι η διατύπωσή του; </a:t>
            </a:r>
          </a:p>
          <a:p>
            <a:r>
              <a:rPr lang="el-GR" dirty="0" smtClean="0"/>
              <a:t>Διδακτική διαχείριση </a:t>
            </a:r>
          </a:p>
          <a:p>
            <a:pPr lvl="1"/>
            <a:r>
              <a:rPr lang="el-GR" dirty="0" smtClean="0"/>
              <a:t>Δίνετε χρόνος στους μαθητές να δουλέψουν στο πρόβλημα και να παρουσιάσουν και να αιτιολογήσουν τις λύσεις τους</a:t>
            </a:r>
          </a:p>
          <a:p>
            <a:pPr lvl="2"/>
            <a:r>
              <a:rPr lang="el-GR" dirty="0"/>
              <a:t>Η σύγκριση των διαφορετικών λύσεων και η συζήτηση πάνω σ’ αυτές κινητοποιεί τους μαθητές </a:t>
            </a:r>
            <a:r>
              <a:rPr lang="el-GR" b="1" dirty="0">
                <a:solidFill>
                  <a:srgbClr val="C00000"/>
                </a:solidFill>
              </a:rPr>
              <a:t>να επιχειρηματολογήσουν </a:t>
            </a:r>
            <a:r>
              <a:rPr lang="el-GR" dirty="0"/>
              <a:t>υπέρ των </a:t>
            </a:r>
            <a:r>
              <a:rPr lang="el-GR" dirty="0" err="1"/>
              <a:t>λύσεών</a:t>
            </a:r>
            <a:r>
              <a:rPr lang="el-GR" dirty="0"/>
              <a:t> τους, με αποτέλεσμα να </a:t>
            </a:r>
            <a:r>
              <a:rPr lang="el-GR" b="1" dirty="0">
                <a:solidFill>
                  <a:srgbClr val="C00000"/>
                </a:solidFill>
              </a:rPr>
              <a:t>αναπτύξουν τη μαθηματική τους σκέψη. </a:t>
            </a:r>
          </a:p>
          <a:p>
            <a:pPr lvl="3"/>
            <a:r>
              <a:rPr lang="el-GR" sz="2400" dirty="0" smtClean="0"/>
              <a:t>Απαιτείται η διαχείριση ανοιχτής/μη προβλέψιμης συζήτησης στην τάξη </a:t>
            </a:r>
          </a:p>
        </p:txBody>
      </p:sp>
    </p:spTree>
    <p:extLst>
      <p:ext uri="{BB962C8B-B14F-4D97-AF65-F5344CB8AC3E}">
        <p14:creationId xmlns:p14="http://schemas.microsoft.com/office/powerpoint/2010/main" val="327233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14555"/>
            <a:ext cx="8229600" cy="471755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2400" y="457200"/>
            <a:ext cx="8839200" cy="6280533"/>
          </a:xfrm>
        </p:spPr>
        <p:txBody>
          <a:bodyPr>
            <a:noAutofit/>
          </a:bodyPr>
          <a:lstStyle/>
          <a:p>
            <a:pPr indent="-457200" algn="just">
              <a:spcBef>
                <a:spcPts val="0"/>
              </a:spcBef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Carotenuto, G., Di Martino, P., &amp;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Lemmi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(2021). Students’ suspension of sense making in problem solving. 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ZDM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1-14.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de-DE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Dierdorp</a:t>
            </a:r>
            <a:r>
              <a:rPr lang="de-DE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Bakker, A., </a:t>
            </a:r>
            <a:r>
              <a:rPr lang="de-DE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Eijkelhof</a:t>
            </a:r>
            <a:r>
              <a:rPr lang="de-DE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H., &amp; van </a:t>
            </a:r>
            <a:r>
              <a:rPr lang="de-DE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Maanen</a:t>
            </a:r>
            <a:r>
              <a:rPr lang="de-DE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 (2011).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Authentic Practices as Contexts for Learning to Draw Inferences beyond Correlated Data. 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Mathematical Thinking and Learning, 13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(1–2), 132–151. 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en-US" sz="18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Freudenthal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H. (1981). Major problems of mathematics education. 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Educational studies in mathematics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133-150.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Girnat, B., &amp; Eichler, A. (2011). Secondary teachers’ beliefs on modelling in geometry and stochastics. 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Trends in teaching and learning of mathematical modelling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75-84.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>
              <a:spcBef>
                <a:spcPts val="0"/>
              </a:spcBef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Kaiser, G., and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Sriraman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 (2006). A global survey of international perspectives on modeling in mathematics education. </a:t>
            </a:r>
            <a:r>
              <a:rPr lang="en-US" sz="1800" i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Zentralblatt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für </a:t>
            </a:r>
            <a:r>
              <a:rPr lang="en-US" sz="1800" i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Didaktik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sz="1800" i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Mathematik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38, 3, 302–312. 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Palm, T. (2008). Impact of authenticity on sense making in word problem solving. 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Educational studies in mathematics, 67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37-58.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Schoenfeld, A. H. (1991). On mathematics as sense-making: An informal attack on the unfortunate divorce of formal and informal mathematics. In J. E. Voss, D. N. Perkins, &amp; J. W. Segal (Eds.), 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Informal reasoning and education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(pp. 311—343). Hillsdale, NJ: Lawrence Erlbaum.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en-US" sz="1800" dirty="0"/>
              <a:t>Vroutsis, N., </a:t>
            </a:r>
            <a:r>
              <a:rPr lang="en-US" sz="1800" dirty="0" err="1"/>
              <a:t>Psycharis</a:t>
            </a:r>
            <a:r>
              <a:rPr lang="en-US" sz="1800" dirty="0"/>
              <a:t>, G., &amp; Triantafillou, C. (2022). Crossing the</a:t>
            </a:r>
            <a:br>
              <a:rPr lang="en-US" sz="1800" dirty="0"/>
            </a:br>
            <a:r>
              <a:rPr lang="en-US" sz="1800" dirty="0"/>
              <a:t>boundaries between school mathematics and marine navigation through</a:t>
            </a:r>
            <a:br>
              <a:rPr lang="en-US" sz="1800" dirty="0"/>
            </a:br>
            <a:r>
              <a:rPr lang="en-US" sz="1800" dirty="0"/>
              <a:t>authentic tasks. </a:t>
            </a:r>
            <a:r>
              <a:rPr lang="en-US" sz="1800" i="1" dirty="0"/>
              <a:t>For the Learning of Mathematics</a:t>
            </a:r>
            <a:r>
              <a:rPr lang="en-US" sz="1800" dirty="0"/>
              <a:t>, 42(3), 2-9.</a:t>
            </a:r>
            <a:endParaRPr lang="el-GR" sz="1800" kern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spcBef>
                <a:spcPts val="0"/>
              </a:spcBef>
            </a:pPr>
            <a:r>
              <a:rPr lang="en-US" sz="18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G. (2015). Preparing for workplace numeracy: a modelling perspective. 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ZDM, 47(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4), 675-689</a:t>
            </a:r>
            <a:r>
              <a:rPr lang="en-US" sz="18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</a:t>
            </a:r>
            <a:r>
              <a:rPr lang="el-GR" dirty="0" smtClean="0"/>
              <a:t>πλαίσιο </a:t>
            </a:r>
            <a:r>
              <a:rPr lang="el-GR" dirty="0"/>
              <a:t>ενός μαθηματικού </a:t>
            </a:r>
            <a:r>
              <a:rPr lang="el-GR" dirty="0" smtClean="0"/>
              <a:t>προβλήματος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5720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l-GR" dirty="0">
                <a:highlight>
                  <a:srgbClr val="FFFF00"/>
                </a:highlight>
              </a:rPr>
              <a:t>1</a:t>
            </a:r>
            <a:r>
              <a:rPr lang="el-GR" baseline="30000" dirty="0">
                <a:highlight>
                  <a:srgbClr val="FFFF00"/>
                </a:highlight>
              </a:rPr>
              <a:t>η</a:t>
            </a:r>
            <a:r>
              <a:rPr lang="el-GR" dirty="0">
                <a:highlight>
                  <a:srgbClr val="FFFF00"/>
                </a:highlight>
              </a:rPr>
              <a:t> περίπτωση: </a:t>
            </a:r>
            <a:r>
              <a:rPr lang="el-GR" dirty="0"/>
              <a:t>Ένα πρόβλημα μπορεί να </a:t>
            </a:r>
            <a:r>
              <a:rPr lang="el-GR" dirty="0" smtClean="0"/>
              <a:t>έχει </a:t>
            </a:r>
            <a:r>
              <a:rPr lang="el-GR" b="1" dirty="0" smtClean="0">
                <a:solidFill>
                  <a:srgbClr val="C00000"/>
                </a:solidFill>
              </a:rPr>
              <a:t>μαθηματικό πλαίσιο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  <a:r>
              <a:rPr lang="el-GR" dirty="0" smtClean="0"/>
              <a:t>και </a:t>
            </a:r>
            <a:r>
              <a:rPr lang="el-GR" dirty="0" smtClean="0">
                <a:solidFill>
                  <a:srgbClr val="C00000"/>
                </a:solidFill>
              </a:rPr>
              <a:t>αποκλειστικό </a:t>
            </a:r>
            <a:r>
              <a:rPr lang="el-GR" b="1" dirty="0" smtClean="0">
                <a:solidFill>
                  <a:srgbClr val="C00000"/>
                </a:solidFill>
              </a:rPr>
              <a:t>μαθηματικό περιεχόμενο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l-GR" b="1" dirty="0" smtClean="0">
                <a:highlight>
                  <a:srgbClr val="FFFF00"/>
                </a:highlight>
              </a:rPr>
              <a:t>2</a:t>
            </a:r>
            <a:r>
              <a:rPr lang="el-GR" b="1" baseline="30000" dirty="0" smtClean="0">
                <a:highlight>
                  <a:srgbClr val="FFFF00"/>
                </a:highlight>
              </a:rPr>
              <a:t>η</a:t>
            </a:r>
            <a:r>
              <a:rPr lang="el-GR" b="1" dirty="0" smtClean="0">
                <a:highlight>
                  <a:srgbClr val="FFFF00"/>
                </a:highlight>
              </a:rPr>
              <a:t> </a:t>
            </a:r>
            <a:r>
              <a:rPr lang="el-GR" b="1" dirty="0">
                <a:highlight>
                  <a:srgbClr val="FFFF00"/>
                </a:highlight>
              </a:rPr>
              <a:t>περίπτωση: </a:t>
            </a:r>
            <a:r>
              <a:rPr lang="el-GR" dirty="0"/>
              <a:t>Μπορεί να έχει ως πλαίσιο </a:t>
            </a:r>
            <a:r>
              <a:rPr lang="el-GR" dirty="0" smtClean="0"/>
              <a:t>μια </a:t>
            </a:r>
            <a:r>
              <a:rPr lang="el-GR" b="1" dirty="0">
                <a:solidFill>
                  <a:srgbClr val="002060"/>
                </a:solidFill>
              </a:rPr>
              <a:t>πραγματική κατάσταση </a:t>
            </a:r>
            <a:endParaRPr lang="el-GR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l-GR" b="1" dirty="0">
                <a:solidFill>
                  <a:srgbClr val="002060"/>
                </a:solidFill>
              </a:rPr>
              <a:t>	</a:t>
            </a:r>
            <a:r>
              <a:rPr lang="el-GR" i="1" dirty="0" smtClean="0"/>
              <a:t>π.χ</a:t>
            </a:r>
            <a:r>
              <a:rPr lang="el-GR" i="1" dirty="0"/>
              <a:t>. ένα περιστατικό της </a:t>
            </a:r>
            <a:r>
              <a:rPr lang="el-GR" i="1" dirty="0" smtClean="0"/>
              <a:t>καθημερινότητας, ένα κοινωνικό ή ένα φυσικό φαινόμενο</a:t>
            </a:r>
            <a:r>
              <a:rPr lang="el-GR" i="1" dirty="0"/>
              <a:t>, μια δράση ενός επαγγελματία </a:t>
            </a:r>
            <a:endParaRPr lang="el-GR" i="1" dirty="0" smtClean="0"/>
          </a:p>
          <a:p>
            <a:pPr marL="457200" lvl="1" indent="0">
              <a:buNone/>
            </a:pPr>
            <a:r>
              <a:rPr lang="el-GR" dirty="0" smtClean="0">
                <a:highlight>
                  <a:srgbClr val="FFFF00"/>
                </a:highlight>
              </a:rPr>
              <a:t>Στην </a:t>
            </a:r>
            <a:r>
              <a:rPr lang="el-GR" dirty="0">
                <a:highlight>
                  <a:srgbClr val="FFFF00"/>
                </a:highlight>
              </a:rPr>
              <a:t>παρουσίασή μας θα ασχοληθούμε με τη </a:t>
            </a:r>
            <a:r>
              <a:rPr lang="el-GR" b="1" dirty="0">
                <a:highlight>
                  <a:srgbClr val="FFFF00"/>
                </a:highlight>
              </a:rPr>
              <a:t>2η περίπτωση.</a:t>
            </a:r>
          </a:p>
        </p:txBody>
      </p:sp>
    </p:spTree>
    <p:extLst>
      <p:ext uri="{BB962C8B-B14F-4D97-AF65-F5344CB8AC3E}">
        <p14:creationId xmlns:p14="http://schemas.microsoft.com/office/powerpoint/2010/main" val="37309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" y="252111"/>
            <a:ext cx="4234557" cy="1962789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Ο κύκλος </a:t>
            </a:r>
            <a:r>
              <a:rPr lang="el-GR" sz="2800" b="1" dirty="0"/>
              <a:t>της </a:t>
            </a:r>
            <a:r>
              <a:rPr lang="el-GR" sz="2800" b="1" dirty="0" err="1" smtClean="0"/>
              <a:t>Μοντελοποίησης</a:t>
            </a:r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1600" dirty="0" smtClean="0">
                <a:latin typeface="Times New Roman" panose="02020603050405020304" pitchFamily="18" charset="0"/>
              </a:rPr>
              <a:t>(</a:t>
            </a:r>
            <a:r>
              <a:rPr lang="en-US" sz="1600" dirty="0" err="1"/>
              <a:t>Girnat</a:t>
            </a:r>
            <a:r>
              <a:rPr lang="en-US" sz="1600" dirty="0"/>
              <a:t> &amp; </a:t>
            </a:r>
            <a:r>
              <a:rPr lang="en-US" sz="1600" dirty="0" err="1"/>
              <a:t>Eichler</a:t>
            </a:r>
            <a:r>
              <a:rPr lang="el-GR" sz="1600" dirty="0"/>
              <a:t>, </a:t>
            </a:r>
            <a:r>
              <a:rPr lang="en-US" sz="1600" dirty="0"/>
              <a:t>2011</a:t>
            </a:r>
            <a:r>
              <a:rPr lang="el-GR" sz="1600" dirty="0"/>
              <a:t>; </a:t>
            </a:r>
            <a:r>
              <a:rPr lang="en-US" sz="1600" dirty="0">
                <a:latin typeface="Times New Roman" panose="02020603050405020304" pitchFamily="18" charset="0"/>
              </a:rPr>
              <a:t>Kaiser &amp;  </a:t>
            </a:r>
            <a:r>
              <a:rPr lang="en-US" sz="1600" dirty="0" err="1">
                <a:latin typeface="Times New Roman" panose="02020603050405020304" pitchFamily="18" charset="0"/>
              </a:rPr>
              <a:t>Stender</a:t>
            </a:r>
            <a:r>
              <a:rPr lang="el-GR" sz="1600" dirty="0">
                <a:latin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</a:rPr>
              <a:t>2013</a:t>
            </a:r>
            <a:r>
              <a:rPr lang="el-GR" sz="1600" dirty="0" smtClean="0">
                <a:latin typeface="Times New Roman" panose="02020603050405020304" pitchFamily="18" charset="0"/>
              </a:rPr>
              <a:t>)</a:t>
            </a:r>
            <a:endParaRPr lang="el-GR" sz="1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63768" y="2514600"/>
            <a:ext cx="3057939" cy="3117241"/>
          </a:xfrm>
        </p:spPr>
        <p:txBody>
          <a:bodyPr>
            <a:noAutofit/>
          </a:bodyPr>
          <a:lstStyle/>
          <a:p>
            <a:r>
              <a:rPr lang="el-GR" sz="2000" dirty="0"/>
              <a:t>Η </a:t>
            </a:r>
            <a:r>
              <a:rPr lang="el-GR" sz="2000" b="1" dirty="0"/>
              <a:t>συνεχής </a:t>
            </a:r>
            <a:r>
              <a:rPr lang="el-GR" sz="2000" b="1" dirty="0" smtClean="0"/>
              <a:t>κυκλική διαδικασία </a:t>
            </a:r>
          </a:p>
          <a:p>
            <a:r>
              <a:rPr lang="el-GR" sz="2000" b="1" dirty="0" smtClean="0"/>
              <a:t>στην οποία εμπλέκονται οι μαθητές και μαθήτριες</a:t>
            </a:r>
          </a:p>
          <a:p>
            <a:r>
              <a:rPr lang="el-GR" sz="2000" b="1" dirty="0" smtClean="0"/>
              <a:t>στην προσπάθειά τους να συνδέσουν τον </a:t>
            </a:r>
            <a:r>
              <a:rPr lang="el-GR" sz="2000" b="1" dirty="0" smtClean="0">
                <a:solidFill>
                  <a:schemeClr val="accent1"/>
                </a:solidFill>
              </a:rPr>
              <a:t>πραγματικό</a:t>
            </a:r>
            <a:r>
              <a:rPr lang="el-GR" sz="2000" b="1" dirty="0" smtClean="0"/>
              <a:t> κόσμο με τα </a:t>
            </a:r>
            <a:r>
              <a:rPr lang="el-GR" sz="2000" b="1" dirty="0" smtClean="0">
                <a:solidFill>
                  <a:srgbClr val="FF0000"/>
                </a:solidFill>
              </a:rPr>
              <a:t>μαθηματικά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D603186F-BA19-4438-B537-175319A2BE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21" y="2683026"/>
            <a:ext cx="5078894" cy="3598621"/>
          </a:xfrm>
          <a:prstGeom prst="rect">
            <a:avLst/>
          </a:prstGeom>
          <a:noFill/>
        </p:spPr>
      </p:pic>
      <p:sp>
        <p:nvSpPr>
          <p:cNvPr id="4" name="Οβάλ 3">
            <a:extLst>
              <a:ext uri="{FF2B5EF4-FFF2-40B4-BE49-F238E27FC236}">
                <a16:creationId xmlns:a16="http://schemas.microsoft.com/office/drawing/2014/main" xmlns="" id="{F8111004-A84C-517B-45A9-3FFD50A58737}"/>
              </a:ext>
            </a:extLst>
          </p:cNvPr>
          <p:cNvSpPr/>
          <p:nvPr/>
        </p:nvSpPr>
        <p:spPr>
          <a:xfrm>
            <a:off x="4075574" y="5872698"/>
            <a:ext cx="1524000" cy="5199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xmlns="" id="{0AFC0EF0-9000-B92D-D240-67B1112CB428}"/>
              </a:ext>
            </a:extLst>
          </p:cNvPr>
          <p:cNvSpPr/>
          <p:nvPr/>
        </p:nvSpPr>
        <p:spPr>
          <a:xfrm>
            <a:off x="6272221" y="5791200"/>
            <a:ext cx="1524000" cy="5064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234558" y="0"/>
            <a:ext cx="4800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C00000"/>
                </a:solidFill>
              </a:rPr>
              <a:t>Είναι ένα εννοιολογικό εργαλείο  που χρησιμοποιεί κάποιος </a:t>
            </a:r>
            <a:r>
              <a:rPr lang="el-GR" u="sng" dirty="0">
                <a:solidFill>
                  <a:srgbClr val="C00000"/>
                </a:solidFill>
              </a:rPr>
              <a:t>για να κατασκευάσει,  ερμηνεύσει, εξηγήσει  και περιγράψει </a:t>
            </a:r>
            <a:r>
              <a:rPr lang="el-GR" u="sng" dirty="0" smtClean="0">
                <a:solidFill>
                  <a:srgbClr val="C00000"/>
                </a:solidFill>
              </a:rPr>
              <a:t>μαθηματικά </a:t>
            </a:r>
            <a:r>
              <a:rPr lang="el-GR" dirty="0">
                <a:solidFill>
                  <a:srgbClr val="C00000"/>
                </a:solidFill>
              </a:rPr>
              <a:t>μια κατάσταση ή ένα φαινόμενο</a:t>
            </a:r>
            <a:r>
              <a:rPr lang="en-US" dirty="0">
                <a:solidFill>
                  <a:srgbClr val="C00000"/>
                </a:solidFill>
              </a:rPr>
              <a:t>. </a:t>
            </a:r>
            <a:endParaRPr lang="el-GR" dirty="0" smtClean="0">
              <a:solidFill>
                <a:srgbClr val="C00000"/>
              </a:solidFill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l-GR" sz="1600" u="sng" dirty="0" smtClean="0">
                <a:solidFill>
                  <a:srgbClr val="C00000"/>
                </a:solidFill>
              </a:rPr>
              <a:t>Δεν </a:t>
            </a:r>
            <a:r>
              <a:rPr lang="el-GR" sz="1600" u="sng" dirty="0">
                <a:solidFill>
                  <a:srgbClr val="C00000"/>
                </a:solidFill>
              </a:rPr>
              <a:t>αποτελεί ποτέ </a:t>
            </a:r>
            <a:r>
              <a:rPr lang="el-GR" sz="1600" dirty="0">
                <a:solidFill>
                  <a:srgbClr val="C00000"/>
                </a:solidFill>
              </a:rPr>
              <a:t>ένα ακριβές αντίγραφο </a:t>
            </a:r>
            <a:r>
              <a:rPr lang="el-GR" sz="1600" dirty="0" smtClean="0">
                <a:solidFill>
                  <a:srgbClr val="C00000"/>
                </a:solidFill>
              </a:rPr>
              <a:t>της πραγματικής κατάστασης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rgbClr val="C00000"/>
                </a:solidFill>
              </a:rPr>
              <a:t>αλλά </a:t>
            </a:r>
            <a:r>
              <a:rPr lang="el-GR" sz="1600" dirty="0">
                <a:solidFill>
                  <a:srgbClr val="C00000"/>
                </a:solidFill>
              </a:rPr>
              <a:t>αναπαριστά </a:t>
            </a:r>
            <a:r>
              <a:rPr lang="el-GR" sz="1600" dirty="0" smtClean="0">
                <a:solidFill>
                  <a:srgbClr val="C00000"/>
                </a:solidFill>
              </a:rPr>
              <a:t>κάποια/</a:t>
            </a:r>
            <a:r>
              <a:rPr lang="el-GR" sz="1600" dirty="0" err="1" smtClean="0">
                <a:solidFill>
                  <a:srgbClr val="C00000"/>
                </a:solidFill>
              </a:rPr>
              <a:t>ες</a:t>
            </a:r>
            <a:r>
              <a:rPr lang="el-GR" sz="1600" dirty="0" smtClean="0">
                <a:solidFill>
                  <a:srgbClr val="C00000"/>
                </a:solidFill>
              </a:rPr>
              <a:t> </a:t>
            </a:r>
            <a:r>
              <a:rPr lang="el-GR" sz="1600" u="sng" dirty="0">
                <a:solidFill>
                  <a:srgbClr val="C00000"/>
                </a:solidFill>
              </a:rPr>
              <a:t>πτυχές της δομής, των ιδιοτήτων ή της συμπεριφοράς αυτού που μελετάται</a:t>
            </a:r>
            <a:r>
              <a:rPr lang="el-GR" sz="1600" dirty="0" smtClean="0">
                <a:solidFill>
                  <a:srgbClr val="C00000"/>
                </a:solidFill>
              </a:rPr>
              <a:t>.</a:t>
            </a:r>
            <a:endParaRPr lang="el-GR" sz="1600" i="1" dirty="0">
              <a:solidFill>
                <a:srgbClr val="C00000"/>
              </a:solidFill>
            </a:endParaRPr>
          </a:p>
        </p:txBody>
      </p:sp>
      <p:sp>
        <p:nvSpPr>
          <p:cNvPr id="9" name="Οβάλ 7">
            <a:extLst>
              <a:ext uri="{FF2B5EF4-FFF2-40B4-BE49-F238E27FC236}">
                <a16:creationId xmlns:a16="http://schemas.microsoft.com/office/drawing/2014/main" xmlns="" id="{0AFC0EF0-9000-B92D-D240-67B1112CB428}"/>
              </a:ext>
            </a:extLst>
          </p:cNvPr>
          <p:cNvSpPr/>
          <p:nvPr/>
        </p:nvSpPr>
        <p:spPr>
          <a:xfrm>
            <a:off x="6162814" y="3329652"/>
            <a:ext cx="1294043" cy="604974"/>
          </a:xfrm>
          <a:prstGeom prst="ellipse">
            <a:avLst/>
          </a:prstGeom>
          <a:noFill/>
          <a:ln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Οβάλ 3">
            <a:extLst>
              <a:ext uri="{FF2B5EF4-FFF2-40B4-BE49-F238E27FC236}">
                <a16:creationId xmlns:a16="http://schemas.microsoft.com/office/drawing/2014/main" xmlns="" id="{F8111004-A84C-517B-45A9-3FFD50A58737}"/>
              </a:ext>
            </a:extLst>
          </p:cNvPr>
          <p:cNvSpPr/>
          <p:nvPr/>
        </p:nvSpPr>
        <p:spPr>
          <a:xfrm rot="16200000">
            <a:off x="3284940" y="3322903"/>
            <a:ext cx="3314562" cy="200275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1 - Τίτλος"/>
          <p:cNvSpPr txBox="1">
            <a:spLocks/>
          </p:cNvSpPr>
          <p:nvPr/>
        </p:nvSpPr>
        <p:spPr>
          <a:xfrm>
            <a:off x="311371" y="5629585"/>
            <a:ext cx="3091557" cy="1006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dirty="0" smtClean="0"/>
              <a:t>Το </a:t>
            </a:r>
            <a:r>
              <a:rPr lang="el-GR" sz="2000" b="1" dirty="0" smtClean="0">
                <a:solidFill>
                  <a:srgbClr val="0070C0"/>
                </a:solidFill>
              </a:rPr>
              <a:t>πλαίσιο</a:t>
            </a:r>
            <a:r>
              <a:rPr lang="el-GR" sz="2000" dirty="0" smtClean="0"/>
              <a:t> στον κύκλο της </a:t>
            </a:r>
            <a:r>
              <a:rPr lang="el-GR" sz="2000" dirty="0" err="1" smtClean="0"/>
              <a:t>Μοντελοποίησης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5884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8" grpId="0" animBg="1"/>
      <p:bldP spid="5" grpId="0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8316" y="2438400"/>
            <a:ext cx="8229600" cy="1447800"/>
          </a:xfrm>
          <a:solidFill>
            <a:srgbClr val="FFFF99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ΜΕΡΟΣ Β΄</a:t>
            </a:r>
          </a:p>
          <a:p>
            <a:pPr marL="0" indent="0">
              <a:buNone/>
            </a:pPr>
            <a:r>
              <a:rPr lang="el-GR" sz="3200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</a:t>
            </a:r>
            <a:r>
              <a:rPr lang="el-GR" sz="3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χαρακτηριστικά ενός αυθεντικού προβλήματ</a:t>
            </a:r>
            <a:r>
              <a:rPr lang="el-GR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ος </a:t>
            </a:r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τα στοιχεία που το διαφοροποιούν </a:t>
            </a:r>
            <a:r>
              <a:rPr lang="el-GR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ένα ρεαλιστικό πρόβλημα </a:t>
            </a:r>
            <a:endParaRPr lang="el-GR" sz="3200" dirty="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3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dirty="0" smtClean="0"/>
              <a:t>Πρόσφατα διαμορφώθηκε </a:t>
            </a:r>
            <a:r>
              <a:rPr lang="el-GR" dirty="0"/>
              <a:t>το ερευνητικό ενδιαφέρον εφαρμογής </a:t>
            </a:r>
            <a:r>
              <a:rPr lang="el-GR" b="1" dirty="0">
                <a:solidFill>
                  <a:srgbClr val="7030A0"/>
                </a:solidFill>
              </a:rPr>
              <a:t>αυθεντικών προβλημάτων </a:t>
            </a:r>
            <a:r>
              <a:rPr lang="el-GR" dirty="0" smtClean="0"/>
              <a:t>στη σχολική τάξη (</a:t>
            </a:r>
            <a:r>
              <a:rPr lang="en-US" dirty="0"/>
              <a:t>e</a:t>
            </a:r>
            <a:r>
              <a:rPr lang="el-GR" dirty="0"/>
              <a:t>.</a:t>
            </a:r>
            <a:r>
              <a:rPr lang="en-US" dirty="0"/>
              <a:t>g</a:t>
            </a:r>
            <a:r>
              <a:rPr lang="el-GR" dirty="0"/>
              <a:t>., </a:t>
            </a:r>
            <a:r>
              <a:rPr lang="en-US" dirty="0"/>
              <a:t>Wake</a:t>
            </a:r>
            <a:r>
              <a:rPr lang="el-GR" dirty="0"/>
              <a:t>, </a:t>
            </a:r>
            <a:r>
              <a:rPr lang="el-GR" dirty="0" smtClean="0"/>
              <a:t>2015). </a:t>
            </a:r>
            <a:endParaRPr lang="el-GR" dirty="0"/>
          </a:p>
          <a:p>
            <a:pPr algn="just"/>
            <a:r>
              <a:rPr lang="el-GR" dirty="0"/>
              <a:t>Ως </a:t>
            </a:r>
            <a:r>
              <a:rPr lang="el-GR" b="1" dirty="0">
                <a:solidFill>
                  <a:srgbClr val="7030A0"/>
                </a:solidFill>
              </a:rPr>
              <a:t>αυθεντικά προβλήματα </a:t>
            </a:r>
            <a:r>
              <a:rPr lang="el-GR" dirty="0"/>
              <a:t>ορίζονται καταστάσεις που </a:t>
            </a:r>
          </a:p>
          <a:p>
            <a:pPr lvl="1" algn="just"/>
            <a:r>
              <a:rPr lang="el-GR" dirty="0"/>
              <a:t>Αφορούν </a:t>
            </a:r>
            <a:r>
              <a:rPr lang="el-GR" b="1" dirty="0">
                <a:solidFill>
                  <a:srgbClr val="7030A0"/>
                </a:solidFill>
              </a:rPr>
              <a:t>αυθεντικές υπάρχουσες πρακτικές</a:t>
            </a:r>
            <a:r>
              <a:rPr lang="el-GR" dirty="0">
                <a:solidFill>
                  <a:srgbClr val="00B050"/>
                </a:solidFill>
              </a:rPr>
              <a:t> </a:t>
            </a:r>
          </a:p>
          <a:p>
            <a:pPr lvl="1" algn="just"/>
            <a:r>
              <a:rPr lang="el-GR" dirty="0" smtClean="0"/>
              <a:t>βασίζονται σε πρωτότυπα</a:t>
            </a:r>
            <a:endParaRPr lang="el-GR" dirty="0"/>
          </a:p>
          <a:p>
            <a:pPr lvl="2" algn="just"/>
            <a:r>
              <a:rPr lang="el-GR" b="1" dirty="0" smtClean="0">
                <a:solidFill>
                  <a:srgbClr val="7030A0"/>
                </a:solidFill>
              </a:rPr>
              <a:t>αντικείμενα</a:t>
            </a:r>
            <a:r>
              <a:rPr lang="el-GR" b="1" dirty="0">
                <a:solidFill>
                  <a:srgbClr val="7030A0"/>
                </a:solidFill>
              </a:rPr>
              <a:t>, </a:t>
            </a:r>
            <a:r>
              <a:rPr lang="el-GR" b="1" dirty="0" smtClean="0">
                <a:solidFill>
                  <a:srgbClr val="7030A0"/>
                </a:solidFill>
              </a:rPr>
              <a:t>φαινόμενα ή γεγονότα</a:t>
            </a:r>
            <a:r>
              <a:rPr lang="el-GR" dirty="0" smtClean="0">
                <a:solidFill>
                  <a:srgbClr val="7030A0"/>
                </a:solidFill>
              </a:rPr>
              <a:t> </a:t>
            </a:r>
            <a:r>
              <a:rPr lang="el-GR" dirty="0"/>
              <a:t>(</a:t>
            </a:r>
            <a:r>
              <a:rPr lang="en-US" dirty="0"/>
              <a:t>Palm</a:t>
            </a:r>
            <a:r>
              <a:rPr lang="el-GR" dirty="0"/>
              <a:t>, 2008). </a:t>
            </a:r>
            <a:endParaRPr lang="el-GR" dirty="0" smtClean="0"/>
          </a:p>
          <a:p>
            <a:pPr lvl="1" algn="just"/>
            <a:r>
              <a:rPr lang="el-GR" dirty="0"/>
              <a:t>Οι πρακτικές/στρατηγικές που καλούνται να αναπτύξουν οι μαθητές </a:t>
            </a:r>
            <a:r>
              <a:rPr lang="el-GR" sz="2400" b="1" dirty="0">
                <a:solidFill>
                  <a:srgbClr val="7030A0"/>
                </a:solidFill>
              </a:rPr>
              <a:t>διατηρούν στοιχεία αυθεντικών πρακτικών </a:t>
            </a:r>
            <a:r>
              <a:rPr lang="el-GR" dirty="0" smtClean="0"/>
              <a:t>π.χ. ενός επαγγελματία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6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4934" y="221079"/>
            <a:ext cx="3657600" cy="944562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B050"/>
                </a:solidFill>
              </a:rPr>
              <a:t>Ρεαλιστικά προβλήματα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32" y="1423811"/>
            <a:ext cx="3657600" cy="257495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62200"/>
            <a:ext cx="4152698" cy="3638550"/>
          </a:xfrm>
          <a:prstGeom prst="rect">
            <a:avLst/>
          </a:prstGeom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4819549" y="1423811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rgbClr val="7030A0"/>
                </a:solidFill>
              </a:rPr>
              <a:t>Αυθεντικά προβλήματα</a:t>
            </a:r>
          </a:p>
        </p:txBody>
      </p:sp>
      <p:sp>
        <p:nvSpPr>
          <p:cNvPr id="3" name="1 - Τίτλος">
            <a:extLst>
              <a:ext uri="{FF2B5EF4-FFF2-40B4-BE49-F238E27FC236}">
                <a16:creationId xmlns:a16="http://schemas.microsoft.com/office/drawing/2014/main" xmlns="" id="{EC380A53-54AF-433A-1BF4-2B8051267613}"/>
              </a:ext>
            </a:extLst>
          </p:cNvPr>
          <p:cNvSpPr txBox="1">
            <a:spLocks/>
          </p:cNvSpPr>
          <p:nvPr/>
        </p:nvSpPr>
        <p:spPr>
          <a:xfrm>
            <a:off x="3581400" y="103976"/>
            <a:ext cx="52578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rgbClr val="4C0000"/>
                </a:solidFill>
              </a:rPr>
              <a:t>Μέσα από το</a:t>
            </a:r>
            <a:r>
              <a:rPr lang="en-US" sz="2800" dirty="0">
                <a:solidFill>
                  <a:srgbClr val="4C0000"/>
                </a:solidFill>
              </a:rPr>
              <a:t> </a:t>
            </a:r>
            <a:r>
              <a:rPr lang="el-GR" sz="2800" dirty="0">
                <a:solidFill>
                  <a:srgbClr val="4C0000"/>
                </a:solidFill>
              </a:rPr>
              <a:t> </a:t>
            </a:r>
            <a:endParaRPr lang="en-US" sz="2800" dirty="0">
              <a:solidFill>
                <a:srgbClr val="4C0000"/>
              </a:solidFill>
            </a:endParaRPr>
          </a:p>
          <a:p>
            <a:r>
              <a:rPr lang="el-GR" sz="2800" dirty="0">
                <a:solidFill>
                  <a:srgbClr val="4C0000"/>
                </a:solidFill>
              </a:rPr>
              <a:t>του </a:t>
            </a:r>
            <a:r>
              <a:rPr lang="el-GR" sz="2800" b="1" dirty="0">
                <a:solidFill>
                  <a:srgbClr val="4C0000"/>
                </a:solidFill>
              </a:rPr>
              <a:t>κύκλου  </a:t>
            </a:r>
            <a:r>
              <a:rPr lang="el-GR" sz="2800" b="1" dirty="0" err="1">
                <a:solidFill>
                  <a:srgbClr val="4C0000"/>
                </a:solidFill>
              </a:rPr>
              <a:t>Μοντελοποίησης</a:t>
            </a:r>
            <a:endParaRPr lang="el-GR" sz="2800" b="1" dirty="0">
              <a:solidFill>
                <a:srgbClr val="4C0000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14CBD371-5464-164A-48BA-778EE16D2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159069"/>
            <a:ext cx="733594" cy="72015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30EC5BED-BC64-8494-66AD-F11E5F4EC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21" y="3877787"/>
            <a:ext cx="3994338" cy="298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1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79299" y="236732"/>
            <a:ext cx="5634357" cy="659311"/>
          </a:xfrm>
        </p:spPr>
        <p:txBody>
          <a:bodyPr>
            <a:normAutofit/>
          </a:bodyPr>
          <a:lstStyle/>
          <a:p>
            <a:r>
              <a:rPr lang="el-GR" sz="3100" dirty="0" smtClean="0">
                <a:solidFill>
                  <a:srgbClr val="00B050"/>
                </a:solidFill>
              </a:rPr>
              <a:t>Δύο Ρεαλιστικά </a:t>
            </a:r>
            <a:r>
              <a:rPr lang="el-GR" sz="3100" dirty="0">
                <a:solidFill>
                  <a:srgbClr val="00B050"/>
                </a:solidFill>
              </a:rPr>
              <a:t>προβλήματα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47D79695-7AF0-1E16-B872-6C7C9ADD6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2" y="1388761"/>
            <a:ext cx="4757537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xmlns="" id="{C8D0A2FF-A3E3-51E4-283C-C79C124F15EF}"/>
              </a:ext>
            </a:extLst>
          </p:cNvPr>
          <p:cNvSpPr txBox="1">
            <a:spLocks/>
          </p:cNvSpPr>
          <p:nvPr/>
        </p:nvSpPr>
        <p:spPr>
          <a:xfrm>
            <a:off x="5113887" y="2408154"/>
            <a:ext cx="4007161" cy="1559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900" dirty="0"/>
              <a:t>Ο ποδοσφαιριστή της φωτογραφίας έδιωξε τη μπάλα από το σημείο Ο του γηπέδου. Η μπαλιά διέγραψε παραβολική τροχιά με μέγιστο ύψος 10μ και έφτασε  σε απόσταση 40μ.</a:t>
            </a:r>
          </a:p>
          <a:p>
            <a:pPr lvl="1"/>
            <a:r>
              <a:rPr lang="el-GR" sz="2500" dirty="0"/>
              <a:t>Ποια είναι η εξίσωση της παραβολής της κίνησης της μπάλας </a:t>
            </a:r>
            <a:r>
              <a:rPr lang="en-US" sz="2500" dirty="0"/>
              <a:t>y(x)</a:t>
            </a:r>
            <a:r>
              <a:rPr lang="el-GR" sz="2500" dirty="0"/>
              <a:t>, όπου </a:t>
            </a:r>
            <a:r>
              <a:rPr lang="en-US" sz="2500" dirty="0"/>
              <a:t>x </a:t>
            </a:r>
            <a:r>
              <a:rPr lang="el-GR" sz="2500" dirty="0"/>
              <a:t>η απόσταση της μπάλας από το σημείο Ο και </a:t>
            </a:r>
            <a:r>
              <a:rPr lang="en-US" sz="2500" dirty="0"/>
              <a:t>y</a:t>
            </a:r>
            <a:r>
              <a:rPr lang="el-GR" sz="2500" dirty="0"/>
              <a:t> το μέγιστο ύψος της μπάλας;</a:t>
            </a:r>
          </a:p>
          <a:p>
            <a:pPr marL="457200" lvl="1" indent="0">
              <a:buNone/>
            </a:pPr>
            <a:endParaRPr lang="el-GR" sz="2500" dirty="0"/>
          </a:p>
          <a:p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C73FF79B-17A4-538C-9DA8-00B2C8087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27" y="1045126"/>
            <a:ext cx="1524000" cy="1286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xmlns="" id="{0A776D4D-6B51-80C9-1446-750AD8662079}"/>
              </a:ext>
            </a:extLst>
          </p:cNvPr>
          <p:cNvSpPr/>
          <p:nvPr/>
        </p:nvSpPr>
        <p:spPr>
          <a:xfrm>
            <a:off x="3466840" y="1774813"/>
            <a:ext cx="1600200" cy="840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xmlns="" id="{28D063E3-4102-594B-C9E7-3B3756364268}"/>
              </a:ext>
            </a:extLst>
          </p:cNvPr>
          <p:cNvSpPr/>
          <p:nvPr/>
        </p:nvSpPr>
        <p:spPr>
          <a:xfrm>
            <a:off x="258417" y="1813341"/>
            <a:ext cx="1600200" cy="840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pic>
        <p:nvPicPr>
          <p:cNvPr id="8" name="Θέση περιεχομένου 3">
            <a:extLst>
              <a:ext uri="{FF2B5EF4-FFF2-40B4-BE49-F238E27FC236}">
                <a16:creationId xmlns:a16="http://schemas.microsoft.com/office/drawing/2014/main" xmlns="" id="{4FD9F7FF-73C2-AB66-CF13-D68F53FB5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594" y="3603756"/>
            <a:ext cx="3948301" cy="276607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3CB28199-B481-81B4-266C-B5685318A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005" y="3232771"/>
            <a:ext cx="3994338" cy="2986640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338259" y="896043"/>
            <a:ext cx="4082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0" algn="just">
              <a:buNone/>
            </a:pPr>
            <a:r>
              <a:rPr lang="el-G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Πρόβλημα στο σχολικό βιβλίο της Γ</a:t>
            </a:r>
            <a:r>
              <a:rPr lang="el-G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΄ Γυμνασίου</a:t>
            </a:r>
            <a:endParaRPr lang="el-G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7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5443" y="228601"/>
            <a:ext cx="7844157" cy="990600"/>
          </a:xfrm>
        </p:spPr>
        <p:txBody>
          <a:bodyPr>
            <a:normAutofit fontScale="85000" lnSpcReduction="10000"/>
          </a:bodyPr>
          <a:lstStyle/>
          <a:p>
            <a:r>
              <a:rPr lang="el-GR" dirty="0">
                <a:solidFill>
                  <a:srgbClr val="7030A0"/>
                </a:solidFill>
              </a:rPr>
              <a:t>Αυθεντικό πρόβλημα</a:t>
            </a:r>
          </a:p>
          <a:p>
            <a:pPr lvl="1"/>
            <a:r>
              <a:rPr lang="el-GR" dirty="0">
                <a:solidFill>
                  <a:srgbClr val="7030A0"/>
                </a:solidFill>
              </a:rPr>
              <a:t>απαραίτητη η φωτογραφία για να λυθεί το πρόβλημα </a:t>
            </a:r>
          </a:p>
          <a:p>
            <a:pPr marL="457200" lvl="1" indent="0">
              <a:buNone/>
            </a:pPr>
            <a:endParaRPr lang="el-GR" dirty="0"/>
          </a:p>
          <a:p>
            <a:pPr marL="457200" lvl="1" indent="0">
              <a:buNone/>
            </a:pPr>
            <a:endParaRPr lang="el-GR" dirty="0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xmlns="" id="{249F2043-DC66-74A6-CE85-A739F8B93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2"/>
          <a:stretch/>
        </p:blipFill>
        <p:spPr>
          <a:xfrm>
            <a:off x="412985" y="3886200"/>
            <a:ext cx="3886200" cy="254119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EE1D74B2-4E04-22C2-991A-827E04159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19201"/>
            <a:ext cx="8763000" cy="2819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5784774" y="5867400"/>
            <a:ext cx="3124200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/>
              <a:t>Α. </a:t>
            </a:r>
            <a:r>
              <a:rPr lang="el-GR" sz="2000" dirty="0" err="1" smtClean="0"/>
              <a:t>Βασίλας</a:t>
            </a:r>
            <a:r>
              <a:rPr lang="el-GR" sz="2000" dirty="0" smtClean="0"/>
              <a:t>  &amp; Γ. </a:t>
            </a:r>
            <a:r>
              <a:rPr lang="el-GR" sz="2000" dirty="0" err="1" smtClean="0"/>
              <a:t>Νούλη</a:t>
            </a:r>
            <a:r>
              <a:rPr lang="el-GR" sz="2000" dirty="0" smtClean="0"/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435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4501</TotalTime>
  <Words>1641</Words>
  <Application>Microsoft Office PowerPoint</Application>
  <PresentationFormat>Προβολή στην οθόνη (4:3)</PresentationFormat>
  <Paragraphs>124</Paragraphs>
  <Slides>24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2" baseType="lpstr">
      <vt:lpstr>Arial</vt:lpstr>
      <vt:lpstr>Calibri</vt:lpstr>
      <vt:lpstr>Times New Roman</vt:lpstr>
      <vt:lpstr>TimesNewRomanPSMT</vt:lpstr>
      <vt:lpstr>Wingdings</vt:lpstr>
      <vt:lpstr>Wingdings 3</vt:lpstr>
      <vt:lpstr>Office Theme</vt:lpstr>
      <vt:lpstr>Bitmap Image</vt:lpstr>
      <vt:lpstr>Από τα ρεαλιστικά στα Αυθεντικά προβλήματα</vt:lpstr>
      <vt:lpstr>Τι είναι το πλαίσιο;</vt:lpstr>
      <vt:lpstr>To πλαίσιο ενός μαθηματικού προβλήματος</vt:lpstr>
      <vt:lpstr>Ο κύκλος της Μοντελοποίησης  (Girnat &amp; Eichler, 2011; Kaiser &amp;  Stender, 2013)</vt:lpstr>
      <vt:lpstr>Παρουσίαση του PowerPoint</vt:lpstr>
      <vt:lpstr>Παρουσίαση του PowerPoint</vt:lpstr>
      <vt:lpstr>Ρεαλιστικά προβλήματα</vt:lpstr>
      <vt:lpstr>Παρουσίαση του PowerPoint</vt:lpstr>
      <vt:lpstr>Παρουσίαση του PowerPoint</vt:lpstr>
      <vt:lpstr>Παρουσίαση του PowerPoint</vt:lpstr>
      <vt:lpstr>Ρεαλιστικό (δίνεται το πραγματικό μοντέλο) </vt:lpstr>
      <vt:lpstr>Παρουσίαση του PowerPoint</vt:lpstr>
      <vt:lpstr>Παρουσίαση του PowerPoint</vt:lpstr>
      <vt:lpstr>Το πρόβλημα</vt:lpstr>
      <vt:lpstr>Διδακτικές δράσεις :  Χρήση αυθεντικών δεδομένων</vt:lpstr>
      <vt:lpstr>Παρουσίαση του PowerPoint</vt:lpstr>
      <vt:lpstr>Το πρόβλημα της σηροτροφίας  (Α’ Λυκείου, Σουφλί)</vt:lpstr>
      <vt:lpstr>Παρουσίαση του PowerPoint</vt:lpstr>
      <vt:lpstr>Σύμφωνα με τα παρακάτω δεδομένα της ΝASA, θεωρείτε ότι υπάρχει υπερθέρμανση του πλανήτη;</vt:lpstr>
      <vt:lpstr>Παρουσίαση του PowerPoint</vt:lpstr>
      <vt:lpstr>Οι μαθητές διασχίζοντας τα σύνορα … πραγματικού κόσμου -  μαθηματικών  (με ρεαλιστικά &amp; με αυθεντικά προβλήματα)</vt:lpstr>
      <vt:lpstr>H εμπλοκή των μαθητών με την επίλυση αυθεντικών και ρεαλιστικών προβλημάτων</vt:lpstr>
      <vt:lpstr>Διδακτικές επιλογές και δράσεις</vt:lpstr>
      <vt:lpstr>Βιβλιογραφία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6: Pedagogical approaches to mathematics and science teaching in multicultural classrooms</dc:title>
  <dc:creator>Despoina</dc:creator>
  <cp:lastModifiedBy>Chr. Triantafillou</cp:lastModifiedBy>
  <cp:revision>564</cp:revision>
  <dcterms:created xsi:type="dcterms:W3CDTF">2016-12-02T10:45:38Z</dcterms:created>
  <dcterms:modified xsi:type="dcterms:W3CDTF">2023-03-27T15:13:49Z</dcterms:modified>
</cp:coreProperties>
</file>