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60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32"/>
  </p:normalViewPr>
  <p:slideViewPr>
    <p:cSldViewPr>
      <p:cViewPr>
        <p:scale>
          <a:sx n="77" d="100"/>
          <a:sy n="77" d="100"/>
        </p:scale>
        <p:origin x="883" y="8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CDB436F-1DEB-45B8-A8D7-965FB3062762}" type="datetimeFigureOut">
              <a:rPr lang="en-US"/>
              <a:pPr>
                <a:defRPr/>
              </a:pPr>
              <a:t>10/7/2025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34BAAD1-4E20-4186-9648-A05A777A85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5B9354-22AC-43C2-BF91-50C6346F4E62}" type="datetimeFigureOut">
              <a:rPr lang="el-GR" smtClean="0"/>
              <a:t>7/10/2025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08976B-3E2E-43B1-8853-3AFC59AD1C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49343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08976B-3E2E-43B1-8853-3AFC59AD1C19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1286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883270-EA52-40C3-858C-3B78D9AA7A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A80259-1236-4D27-AFA9-DE04125A53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EADB32-4576-4C5E-BDFD-D77F8F3AA9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301075-EBCB-47C5-B2DA-AE539F3CB2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48B3EA-9313-4249-9163-AB50D2063E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253BF0-7F7D-4E0F-A338-B01B45AEAC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244BA1-E573-43AD-BF9B-46A7937F27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0A55FD-05E8-4E2C-A7BE-AA730D5E90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AA34B-25E1-4170-B142-37EC769BE9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48FAB-7C75-48E9-8080-8352AA802B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D297D-B9F6-41C8-8210-6E2B71AA5D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72EDB1F-923B-4F8E-86D2-464B844539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09800" y="116632"/>
            <a:ext cx="7772400" cy="1470025"/>
          </a:xfrm>
        </p:spPr>
        <p:txBody>
          <a:bodyPr/>
          <a:lstStyle/>
          <a:p>
            <a:pPr eaLnBrk="1" hangingPunct="1"/>
            <a:r>
              <a:rPr lang="el-GR" sz="3600" dirty="0">
                <a:latin typeface="Comic Sans MS" pitchFamily="66" charset="0"/>
              </a:rPr>
              <a:t>Ερευνητική Μεθοδολογία</a:t>
            </a:r>
            <a:br>
              <a:rPr lang="el-GR" sz="3200" dirty="0">
                <a:latin typeface="Comic Sans MS" pitchFamily="66" charset="0"/>
              </a:rPr>
            </a:br>
            <a:r>
              <a:rPr lang="el-GR" sz="2800" dirty="0">
                <a:latin typeface="Comic Sans MS" pitchFamily="66" charset="0"/>
              </a:rPr>
              <a:t>2025-2026</a:t>
            </a:r>
            <a:endParaRPr lang="en-US" sz="2800" dirty="0">
              <a:latin typeface="Comic Sans MS" pitchFamily="66" charset="0"/>
            </a:endParaRP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79376" y="1567521"/>
            <a:ext cx="11017224" cy="515719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sz="2400" dirty="0">
                <a:latin typeface="Comic Sans MS" pitchFamily="66" charset="0"/>
              </a:rPr>
              <a:t>Δομή του μαθήματος</a:t>
            </a:r>
          </a:p>
          <a:p>
            <a:pPr algn="l" eaLnBrk="1" hangingPunct="1">
              <a:lnSpc>
                <a:spcPct val="90000"/>
              </a:lnSpc>
            </a:pPr>
            <a:r>
              <a:rPr lang="en-US" sz="2400" dirty="0">
                <a:latin typeface="Comic Sans MS" pitchFamily="66" charset="0"/>
              </a:rPr>
              <a:t>4</a:t>
            </a:r>
            <a:r>
              <a:rPr lang="el-GR" sz="2400" dirty="0">
                <a:latin typeface="Comic Sans MS" pitchFamily="66" charset="0"/>
              </a:rPr>
              <a:t> ώρες (ΚΚ): Αιτιότητα/ Μεθοδολογία έρευνας (επανάληψη)</a:t>
            </a:r>
            <a:r>
              <a:rPr lang="en-US" sz="2400" dirty="0">
                <a:latin typeface="Comic Sans MS" pitchFamily="66" charset="0"/>
              </a:rPr>
              <a:t>, 7 </a:t>
            </a:r>
            <a:r>
              <a:rPr lang="en-US" sz="2400">
                <a:latin typeface="Comic Sans MS" pitchFamily="66" charset="0"/>
              </a:rPr>
              <a:t>&amp; </a:t>
            </a:r>
            <a:r>
              <a:rPr lang="en-US" sz="2400">
                <a:highlight>
                  <a:srgbClr val="FFFF00"/>
                </a:highlight>
                <a:latin typeface="Comic Sans MS" pitchFamily="66" charset="0"/>
              </a:rPr>
              <a:t>10/10??</a:t>
            </a:r>
            <a:r>
              <a:rPr lang="en-US" sz="2400">
                <a:latin typeface="Comic Sans MS" pitchFamily="66" charset="0"/>
              </a:rPr>
              <a:t> </a:t>
            </a:r>
            <a:r>
              <a:rPr lang="en-US" sz="2400" dirty="0">
                <a:latin typeface="Comic Sans MS" pitchFamily="66" charset="0"/>
              </a:rPr>
              <a:t>+2 </a:t>
            </a:r>
            <a:r>
              <a:rPr lang="el-GR" sz="2400" dirty="0">
                <a:latin typeface="Comic Sans MS" pitchFamily="66" charset="0"/>
              </a:rPr>
              <a:t>ώρες (ΓΒ-ΚΚ) </a:t>
            </a:r>
            <a:r>
              <a:rPr lang="en-US" sz="2400" dirty="0">
                <a:latin typeface="Comic Sans MS" pitchFamily="66" charset="0"/>
              </a:rPr>
              <a:t>causal methods (20/10)</a:t>
            </a:r>
            <a:endParaRPr lang="el-GR" sz="2400" dirty="0">
              <a:latin typeface="Comic Sans MS" pitchFamily="66" charset="0"/>
            </a:endParaRPr>
          </a:p>
          <a:p>
            <a:pPr algn="l" eaLnBrk="1" hangingPunct="1">
              <a:lnSpc>
                <a:spcPct val="90000"/>
              </a:lnSpc>
            </a:pPr>
            <a:r>
              <a:rPr lang="el-GR" sz="2400" dirty="0">
                <a:latin typeface="Comic Sans MS" pitchFamily="66" charset="0"/>
              </a:rPr>
              <a:t>6 ώρες(ΚΚ): Πώς γράφεται και δημοσιεύεται μια εργασία σε ιατρικό περιοδικό. Κριτική εργασίας. 22</a:t>
            </a:r>
            <a:r>
              <a:rPr lang="en-US" sz="2400" dirty="0">
                <a:latin typeface="Comic Sans MS" pitchFamily="66" charset="0"/>
              </a:rPr>
              <a:t>/1</a:t>
            </a:r>
            <a:r>
              <a:rPr lang="el-GR" sz="2400" dirty="0">
                <a:latin typeface="Comic Sans MS" pitchFamily="66" charset="0"/>
              </a:rPr>
              <a:t>0</a:t>
            </a:r>
            <a:r>
              <a:rPr lang="en-US" sz="2400" dirty="0">
                <a:latin typeface="Comic Sans MS" pitchFamily="66" charset="0"/>
              </a:rPr>
              <a:t> (</a:t>
            </a:r>
            <a:r>
              <a:rPr lang="el-GR" sz="2400" dirty="0">
                <a:latin typeface="Comic Sans MS" pitchFamily="66" charset="0"/>
              </a:rPr>
              <a:t>2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l-GR" sz="2400" dirty="0">
                <a:latin typeface="Comic Sans MS" pitchFamily="66" charset="0"/>
              </a:rPr>
              <a:t>ώρες)</a:t>
            </a:r>
            <a:r>
              <a:rPr lang="en-US" sz="2400" dirty="0">
                <a:latin typeface="Comic Sans MS" pitchFamily="66" charset="0"/>
              </a:rPr>
              <a:t>, </a:t>
            </a:r>
            <a:r>
              <a:rPr lang="el-GR" sz="2400" dirty="0">
                <a:latin typeface="Comic Sans MS" pitchFamily="66" charset="0"/>
              </a:rPr>
              <a:t>31/10 (4 ώρες)</a:t>
            </a:r>
            <a:endParaRPr lang="en-US" sz="2400" dirty="0">
              <a:latin typeface="Comic Sans MS" pitchFamily="66" charset="0"/>
            </a:endParaRPr>
          </a:p>
          <a:p>
            <a:pPr algn="l" eaLnBrk="1" hangingPunct="1">
              <a:lnSpc>
                <a:spcPct val="90000"/>
              </a:lnSpc>
            </a:pPr>
            <a:r>
              <a:rPr lang="el-GR" sz="2400" dirty="0">
                <a:latin typeface="Comic Sans MS" pitchFamily="66" charset="0"/>
              </a:rPr>
              <a:t>8 ώρες(ΑΜ): Συστηματική οργάνωση βιβλιογραφίας και αυτόματη διαχείρισης αναφορών κατά τη συγγραφή μιας εργασίας. </a:t>
            </a:r>
            <a:r>
              <a:rPr lang="el-GR" sz="2400" dirty="0" err="1">
                <a:latin typeface="Comic Sans MS" pitchFamily="66" charset="0"/>
              </a:rPr>
              <a:t>Επαναληψιμότητα</a:t>
            </a:r>
            <a:r>
              <a:rPr lang="el-GR" sz="2400" dirty="0">
                <a:latin typeface="Comic Sans MS" pitchFamily="66" charset="0"/>
              </a:rPr>
              <a:t> </a:t>
            </a:r>
            <a:r>
              <a:rPr lang="en-US" sz="2400" dirty="0">
                <a:latin typeface="Comic Sans MS" pitchFamily="66" charset="0"/>
              </a:rPr>
              <a:t>(repeatability)</a:t>
            </a:r>
            <a:r>
              <a:rPr lang="el-GR" sz="2400" dirty="0">
                <a:latin typeface="Comic Sans MS" pitchFamily="66" charset="0"/>
              </a:rPr>
              <a:t> και </a:t>
            </a:r>
            <a:r>
              <a:rPr lang="el-GR" sz="2400" dirty="0" err="1">
                <a:latin typeface="Comic Sans MS" pitchFamily="66" charset="0"/>
              </a:rPr>
              <a:t>αναπαραξιμότητα</a:t>
            </a:r>
            <a:r>
              <a:rPr lang="el-GR" sz="2400" dirty="0">
                <a:latin typeface="Comic Sans MS" pitchFamily="66" charset="0"/>
              </a:rPr>
              <a:t> </a:t>
            </a:r>
            <a:r>
              <a:rPr lang="en-US" sz="2400" dirty="0">
                <a:latin typeface="Comic Sans MS" pitchFamily="66" charset="0"/>
              </a:rPr>
              <a:t>(reproducibility) </a:t>
            </a:r>
            <a:r>
              <a:rPr lang="el-GR" sz="2400" dirty="0">
                <a:latin typeface="Comic Sans MS" pitchFamily="66" charset="0"/>
              </a:rPr>
              <a:t>στατιστικής ανάλυσης. Πώς γράφεται και δημοσιεύεται μια εργασία σε στατιστικό περιοδικό 21</a:t>
            </a:r>
            <a:r>
              <a:rPr lang="en-US" sz="2400" dirty="0">
                <a:latin typeface="Comic Sans MS" pitchFamily="66" charset="0"/>
              </a:rPr>
              <a:t>/11 &amp; 2</a:t>
            </a:r>
            <a:r>
              <a:rPr lang="el-GR" sz="2400" dirty="0">
                <a:latin typeface="Comic Sans MS" pitchFamily="66" charset="0"/>
              </a:rPr>
              <a:t>5</a:t>
            </a:r>
            <a:r>
              <a:rPr lang="en-US" sz="2400" dirty="0">
                <a:latin typeface="Comic Sans MS" pitchFamily="66" charset="0"/>
              </a:rPr>
              <a:t>/11</a:t>
            </a:r>
            <a:endParaRPr lang="el-GR" sz="2400" dirty="0">
              <a:latin typeface="Comic Sans MS" pitchFamily="66" charset="0"/>
            </a:endParaRPr>
          </a:p>
          <a:p>
            <a:pPr algn="l" eaLnBrk="1" hangingPunct="1">
              <a:lnSpc>
                <a:spcPct val="90000"/>
              </a:lnSpc>
            </a:pPr>
            <a:r>
              <a:rPr lang="en-US" sz="2400" dirty="0">
                <a:latin typeface="Comic Sans MS" pitchFamily="66" charset="0"/>
              </a:rPr>
              <a:t>6</a:t>
            </a:r>
            <a:r>
              <a:rPr lang="el-GR" sz="2400" dirty="0">
                <a:latin typeface="Comic Sans MS" pitchFamily="66" charset="0"/>
              </a:rPr>
              <a:t> ώρες(ΤΓ</a:t>
            </a:r>
            <a:r>
              <a:rPr lang="en-US" sz="2400" dirty="0">
                <a:latin typeface="Comic Sans MS" pitchFamily="66" charset="0"/>
              </a:rPr>
              <a:t>)</a:t>
            </a:r>
            <a:r>
              <a:rPr lang="el-GR" sz="2400" dirty="0">
                <a:latin typeface="Comic Sans MS" pitchFamily="66" charset="0"/>
              </a:rPr>
              <a:t>: Θέματα ηθικής και δεοντολογίας</a:t>
            </a:r>
            <a:r>
              <a:rPr lang="en-US" sz="2400" dirty="0">
                <a:latin typeface="Comic Sans MS" pitchFamily="66" charset="0"/>
              </a:rPr>
              <a:t>. </a:t>
            </a:r>
            <a:r>
              <a:rPr lang="el-GR" sz="2400" dirty="0">
                <a:latin typeface="Comic Sans MS" pitchFamily="66" charset="0"/>
              </a:rPr>
              <a:t>Ζητήματα ερευνητικής ακεραιότητας </a:t>
            </a:r>
            <a:r>
              <a:rPr lang="en-US" sz="2400" dirty="0">
                <a:latin typeface="Comic Sans MS" pitchFamily="66" charset="0"/>
              </a:rPr>
              <a:t>1</a:t>
            </a:r>
            <a:r>
              <a:rPr lang="el-GR" sz="2400" dirty="0">
                <a:latin typeface="Comic Sans MS" pitchFamily="66" charset="0"/>
              </a:rPr>
              <a:t>2</a:t>
            </a:r>
            <a:r>
              <a:rPr lang="en-US" sz="2400" dirty="0">
                <a:latin typeface="Comic Sans MS" pitchFamily="66" charset="0"/>
              </a:rPr>
              <a:t>/11 &amp; </a:t>
            </a:r>
            <a:r>
              <a:rPr lang="el-GR" sz="2400" dirty="0">
                <a:latin typeface="Comic Sans MS" pitchFamily="66" charset="0"/>
              </a:rPr>
              <a:t>19</a:t>
            </a:r>
            <a:r>
              <a:rPr lang="en-US" sz="2400" dirty="0">
                <a:latin typeface="Comic Sans MS" pitchFamily="66" charset="0"/>
              </a:rPr>
              <a:t>/11</a:t>
            </a:r>
          </a:p>
          <a:p>
            <a:pPr algn="l" eaLnBrk="1" hangingPunct="1">
              <a:lnSpc>
                <a:spcPct val="90000"/>
              </a:lnSpc>
            </a:pPr>
            <a:r>
              <a:rPr lang="en-US" sz="2400" dirty="0">
                <a:latin typeface="Comic Sans MS" pitchFamily="66" charset="0"/>
              </a:rPr>
              <a:t>8</a:t>
            </a:r>
            <a:r>
              <a:rPr lang="el-GR" sz="2400" dirty="0">
                <a:latin typeface="Comic Sans MS" pitchFamily="66" charset="0"/>
              </a:rPr>
              <a:t> ώρες(ΚΚ-ΑΜ): Παρουσιάσεις φοιτητών. Κριτική εργασίας. Καθορισμός ημερών για τις παρουσιάσεις. </a:t>
            </a:r>
            <a:endParaRPr lang="en-US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>
                <a:latin typeface="Comic Sans MS" pitchFamily="66" charset="0"/>
              </a:rPr>
              <a:t>Τι πρέπει να γνωρίζει ο φοιτητής</a:t>
            </a:r>
            <a:br>
              <a:rPr lang="el-GR" sz="2800">
                <a:latin typeface="Comic Sans MS" pitchFamily="66" charset="0"/>
              </a:rPr>
            </a:br>
            <a:r>
              <a:rPr lang="el-GR" sz="2800">
                <a:latin typeface="Comic Sans MS" pitchFamily="66" charset="0"/>
              </a:rPr>
              <a:t> μετά το πέρας του μαθήματος</a:t>
            </a:r>
            <a:endParaRPr lang="en-US" sz="2800">
              <a:latin typeface="Comic Sans MS" pitchFamily="66" charset="0"/>
            </a:endParaRP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925143"/>
          </a:xfrm>
        </p:spPr>
        <p:txBody>
          <a:bodyPr/>
          <a:lstStyle/>
          <a:p>
            <a:r>
              <a:rPr lang="el-GR" sz="1600" dirty="0">
                <a:latin typeface="Comic Sans MS" pitchFamily="66" charset="0"/>
              </a:rPr>
              <a:t>Τα βασικά θέματα δεοντολογίας, ηθικής και ερευνητικής ακεραιότητας που σχετίζονται με την έρευνα</a:t>
            </a:r>
          </a:p>
          <a:p>
            <a:endParaRPr lang="el-GR" sz="1600" dirty="0">
              <a:latin typeface="Comic Sans MS" pitchFamily="66" charset="0"/>
            </a:endParaRPr>
          </a:p>
          <a:p>
            <a:r>
              <a:rPr lang="el-GR" sz="1600" dirty="0">
                <a:latin typeface="Comic Sans MS" pitchFamily="66" charset="0"/>
              </a:rPr>
              <a:t>Να έχει την ικανότητα να συνδέει τα ερευνητικά ερωτήματα με τον κατάλληλο σχεδιασμό έρευνας (σε συνδυασμό με όλα τα προηγούμενα μαθήματα που έχει παρακολουθήσει)</a:t>
            </a:r>
          </a:p>
          <a:p>
            <a:endParaRPr lang="el-GR" sz="1600" dirty="0">
              <a:latin typeface="Comic Sans MS" pitchFamily="66" charset="0"/>
            </a:endParaRPr>
          </a:p>
          <a:p>
            <a:r>
              <a:rPr lang="el-GR" sz="1600" dirty="0">
                <a:latin typeface="Comic Sans MS" pitchFamily="66" charset="0"/>
              </a:rPr>
              <a:t>Να γνωρίζει τις βασικές αρχές της </a:t>
            </a:r>
            <a:r>
              <a:rPr lang="el-GR" sz="1600" dirty="0" err="1">
                <a:latin typeface="Comic Sans MS" pitchFamily="66" charset="0"/>
              </a:rPr>
              <a:t>αναπαραξιμότητας</a:t>
            </a:r>
            <a:r>
              <a:rPr lang="el-GR" sz="1600" dirty="0">
                <a:latin typeface="Comic Sans MS" pitchFamily="66" charset="0"/>
              </a:rPr>
              <a:t> και </a:t>
            </a:r>
            <a:r>
              <a:rPr lang="el-GR" sz="1600" dirty="0" err="1">
                <a:latin typeface="Comic Sans MS" pitchFamily="66" charset="0"/>
              </a:rPr>
              <a:t>επαναληψιμότητας</a:t>
            </a:r>
            <a:r>
              <a:rPr lang="el-GR" sz="1600" dirty="0">
                <a:latin typeface="Comic Sans MS" pitchFamily="66" charset="0"/>
              </a:rPr>
              <a:t> μιας έρευνας και να τις εφαρμόζει κατά τη συγγραφή των εργασιών</a:t>
            </a:r>
          </a:p>
          <a:p>
            <a:endParaRPr lang="el-GR" sz="1400" dirty="0"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el-GR" sz="1600" dirty="0">
                <a:latin typeface="Comic Sans MS" pitchFamily="66" charset="0"/>
              </a:rPr>
              <a:t>Να μπορεί να γράψει τη μέθοδο και τα αποτελέσματα μιας ανάλυσης σύμφωνα με τις απαιτήσεις των περιοδικών (ιατρικών και στατιστικών)</a:t>
            </a:r>
          </a:p>
          <a:p>
            <a:endParaRPr lang="el-GR" sz="1600" dirty="0">
              <a:latin typeface="Comic Sans MS" pitchFamily="66" charset="0"/>
            </a:endParaRPr>
          </a:p>
          <a:p>
            <a:r>
              <a:rPr lang="el-GR" sz="1600" dirty="0">
                <a:latin typeface="Comic Sans MS" pitchFamily="66" charset="0"/>
              </a:rPr>
              <a:t>Να μπορεί να βρίσκει το κατάλληλο περιοδικό και να υποβάλει μια εργασία</a:t>
            </a:r>
          </a:p>
          <a:p>
            <a:endParaRPr lang="el-GR" sz="1600" dirty="0">
              <a:latin typeface="Comic Sans MS" pitchFamily="66" charset="0"/>
            </a:endParaRPr>
          </a:p>
          <a:p>
            <a:r>
              <a:rPr lang="el-GR" sz="1600" dirty="0">
                <a:latin typeface="Comic Sans MS" pitchFamily="66" charset="0"/>
              </a:rPr>
              <a:t>Να μπορεί να απαντά στα σχόλια των κριτών</a:t>
            </a:r>
          </a:p>
          <a:p>
            <a:endParaRPr lang="el-GR" sz="2000" dirty="0">
              <a:latin typeface="Comic Sans MS" pitchFamily="66" charset="0"/>
            </a:endParaRPr>
          </a:p>
          <a:p>
            <a:r>
              <a:rPr lang="el-GR" sz="1600" dirty="0">
                <a:latin typeface="Comic Sans MS" pitchFamily="66" charset="0"/>
              </a:rPr>
              <a:t>Να κρίνει μια εργασία</a:t>
            </a:r>
          </a:p>
          <a:p>
            <a:endParaRPr lang="el-GR" sz="2800" dirty="0">
              <a:latin typeface="Comic Sans MS" pitchFamily="66" charset="0"/>
            </a:endParaRPr>
          </a:p>
          <a:p>
            <a:endParaRPr lang="el-GR" sz="2800" dirty="0">
              <a:latin typeface="Comic Sans MS" pitchFamily="66" charset="0"/>
            </a:endParaRPr>
          </a:p>
          <a:p>
            <a:endParaRPr lang="en-US" sz="28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latin typeface="Comic Sans MS" pitchFamily="66" charset="0"/>
              </a:rPr>
              <a:t>4</a:t>
            </a:r>
            <a:r>
              <a:rPr lang="el-GR" sz="3200" dirty="0">
                <a:latin typeface="Comic Sans MS" pitchFamily="66" charset="0"/>
              </a:rPr>
              <a:t> +2 ώρες (ΚΚ): Αιτιότητα/ Μεθοδολογία έρευνας (επανάληψη)</a:t>
            </a:r>
            <a:endParaRPr lang="en-US" sz="3200" dirty="0">
              <a:latin typeface="Comic Sans MS" pitchFamily="66" charset="0"/>
            </a:endParaRP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0885" y="1628800"/>
            <a:ext cx="10454952" cy="475252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sz="2400" dirty="0">
                <a:latin typeface="Comic Sans MS" pitchFamily="66" charset="0"/>
              </a:rPr>
              <a:t>Αιτιολογική σχέση (σημασία-ορισμοί)</a:t>
            </a:r>
          </a:p>
          <a:p>
            <a:pPr eaLnBrk="1" hangingPunct="1">
              <a:lnSpc>
                <a:spcPct val="90000"/>
              </a:lnSpc>
            </a:pPr>
            <a:r>
              <a:rPr lang="el-GR" sz="2400" dirty="0">
                <a:latin typeface="Comic Sans MS" pitchFamily="66" charset="0"/>
              </a:rPr>
              <a:t>Κριτήρια </a:t>
            </a:r>
            <a:r>
              <a:rPr lang="en-US" sz="2400" dirty="0">
                <a:latin typeface="Comic Sans MS" pitchFamily="66" charset="0"/>
              </a:rPr>
              <a:t>Bradford Hill</a:t>
            </a:r>
          </a:p>
          <a:p>
            <a:pPr eaLnBrk="1" hangingPunct="1">
              <a:lnSpc>
                <a:spcPct val="90000"/>
              </a:lnSpc>
            </a:pPr>
            <a:endParaRPr lang="en-US" sz="2400" dirty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l-GR" sz="2400" dirty="0">
                <a:latin typeface="Comic Sans MS" pitchFamily="66" charset="0"/>
              </a:rPr>
              <a:t>Έρευνες περιγραφικής επιδημιολογίας</a:t>
            </a:r>
          </a:p>
          <a:p>
            <a:pPr eaLnBrk="1" hangingPunct="1">
              <a:lnSpc>
                <a:spcPct val="90000"/>
              </a:lnSpc>
            </a:pPr>
            <a:r>
              <a:rPr lang="el-GR" sz="2400" dirty="0">
                <a:latin typeface="Comic Sans MS" pitchFamily="66" charset="0"/>
              </a:rPr>
              <a:t>Ταξινόμηση αιτιολογικής έρευνας</a:t>
            </a:r>
          </a:p>
          <a:p>
            <a:pPr eaLnBrk="1" hangingPunct="1">
              <a:lnSpc>
                <a:spcPct val="90000"/>
              </a:lnSpc>
            </a:pPr>
            <a:r>
              <a:rPr lang="el-GR" sz="2400" dirty="0">
                <a:latin typeface="Comic Sans MS" pitchFamily="66" charset="0"/>
              </a:rPr>
              <a:t>(Πειραματικές/ παρατήρησης)</a:t>
            </a:r>
          </a:p>
          <a:p>
            <a:pPr eaLnBrk="1" hangingPunct="1">
              <a:lnSpc>
                <a:spcPct val="90000"/>
              </a:lnSpc>
            </a:pPr>
            <a:r>
              <a:rPr lang="el-GR" sz="2400" dirty="0">
                <a:latin typeface="Comic Sans MS" pitchFamily="66" charset="0"/>
              </a:rPr>
              <a:t>(Οικολογικές/ με ατομικά δεδομένα)</a:t>
            </a:r>
          </a:p>
          <a:p>
            <a:pPr eaLnBrk="1" hangingPunct="1">
              <a:lnSpc>
                <a:spcPct val="90000"/>
              </a:lnSpc>
            </a:pPr>
            <a:r>
              <a:rPr lang="el-GR" sz="2400" dirty="0">
                <a:latin typeface="Comic Sans MS" pitchFamily="66" charset="0"/>
              </a:rPr>
              <a:t>(Διαχρονικές/ Συγχρονικές)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Comic Sans MS" pitchFamily="66" charset="0"/>
              </a:rPr>
              <a:t>Causal inference (</a:t>
            </a:r>
            <a:r>
              <a:rPr lang="el-GR" sz="2400" dirty="0">
                <a:latin typeface="Comic Sans MS" pitchFamily="66" charset="0"/>
              </a:rPr>
              <a:t>ΓΒ)</a:t>
            </a:r>
          </a:p>
          <a:p>
            <a:pPr eaLnBrk="1" hangingPunct="1">
              <a:lnSpc>
                <a:spcPct val="90000"/>
              </a:lnSpc>
            </a:pPr>
            <a:endParaRPr lang="el-GR" sz="2400" dirty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l-GR" sz="2400" dirty="0">
                <a:latin typeface="Comic Sans MS" pitchFamily="66" charset="0"/>
              </a:rPr>
              <a:t>Συζήτηση για όλους τους σχεδιασμούς και πώς αντιστοιχούν σε ερευνητικά ερωτήματα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>
                <a:latin typeface="Comic Sans MS" pitchFamily="66" charset="0"/>
              </a:rPr>
              <a:t>8</a:t>
            </a:r>
            <a:r>
              <a:rPr lang="el-GR" sz="2800">
                <a:latin typeface="Comic Sans MS" pitchFamily="66" charset="0"/>
              </a:rPr>
              <a:t> ώρες: Πώς γράφεται και δημοσιεύεται μια εργασία σε ιατρικό περιοδικό</a:t>
            </a:r>
            <a:br>
              <a:rPr lang="el-GR" sz="2800">
                <a:latin typeface="Comic Sans MS" pitchFamily="66" charset="0"/>
              </a:rPr>
            </a:br>
            <a:endParaRPr lang="en-US" sz="2800">
              <a:latin typeface="Comic Sans MS" pitchFamily="66" charset="0"/>
            </a:endParaRP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sz="2400" dirty="0">
                <a:latin typeface="Comic Sans MS" pitchFamily="66" charset="0"/>
              </a:rPr>
              <a:t>Β1: Εργασία σε ιατρικό περιοδικό. Επιλογή επιστημονικού περιοδικού (πηγές, πληροφορίες, οδηγίες προς συγγραφείς)</a:t>
            </a:r>
            <a:endParaRPr lang="en-US" sz="2400" dirty="0">
              <a:latin typeface="Comic Sans MS" pitchFamily="66" charset="0"/>
            </a:endParaRPr>
          </a:p>
          <a:p>
            <a:pPr eaLnBrk="1" hangingPunct="1"/>
            <a:endParaRPr lang="el-GR" sz="2400" dirty="0">
              <a:latin typeface="Comic Sans MS" pitchFamily="66" charset="0"/>
            </a:endParaRPr>
          </a:p>
          <a:p>
            <a:pPr eaLnBrk="1" hangingPunct="1"/>
            <a:r>
              <a:rPr lang="el-GR" sz="2400" dirty="0">
                <a:latin typeface="Comic Sans MS" pitchFamily="66" charset="0"/>
              </a:rPr>
              <a:t>Β</a:t>
            </a:r>
            <a:r>
              <a:rPr lang="en-US" sz="2400" dirty="0">
                <a:latin typeface="Comic Sans MS" pitchFamily="66" charset="0"/>
              </a:rPr>
              <a:t>2-B3</a:t>
            </a:r>
            <a:r>
              <a:rPr lang="el-GR" sz="2400" dirty="0">
                <a:latin typeface="Comic Sans MS" pitchFamily="66" charset="0"/>
              </a:rPr>
              <a:t>: Εργασία σε ιατρικό περιοδικό. Δομή ερευνητικής εργασίας</a:t>
            </a:r>
          </a:p>
          <a:p>
            <a:pPr eaLnBrk="1" hangingPunct="1"/>
            <a:endParaRPr lang="el-GR" sz="2400" dirty="0">
              <a:latin typeface="Comic Sans MS" pitchFamily="66" charset="0"/>
            </a:endParaRPr>
          </a:p>
          <a:p>
            <a:pPr eaLnBrk="1" hangingPunct="1"/>
            <a:r>
              <a:rPr lang="el-GR" sz="2400" dirty="0">
                <a:latin typeface="Comic Sans MS" pitchFamily="66" charset="0"/>
              </a:rPr>
              <a:t>Β4: Αξιολόγηση μιας εργασίας με το σύστημα κριτών (</a:t>
            </a:r>
            <a:r>
              <a:rPr lang="en-US" sz="2400" dirty="0">
                <a:latin typeface="Comic Sans MS" pitchFamily="66" charset="0"/>
              </a:rPr>
              <a:t>peer review). </a:t>
            </a:r>
            <a:r>
              <a:rPr lang="el-GR" sz="2400" dirty="0">
                <a:latin typeface="Comic Sans MS" pitchFamily="66" charset="0"/>
              </a:rPr>
              <a:t>Πώς απαντάμε στα σχόλια των κριτών.</a:t>
            </a:r>
          </a:p>
          <a:p>
            <a:pPr eaLnBrk="1" hangingPunct="1"/>
            <a:endParaRPr lang="el-GR" sz="2400" dirty="0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en-US" sz="2400" dirty="0">
              <a:latin typeface="Comic Sans MS" pitchFamily="66" charset="0"/>
            </a:endParaRPr>
          </a:p>
          <a:p>
            <a:pPr eaLnBrk="1" hangingPunct="1"/>
            <a:endParaRPr lang="en-US" sz="24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>
                <a:latin typeface="Comic Sans MS" pitchFamily="66" charset="0"/>
              </a:rPr>
              <a:t>8</a:t>
            </a:r>
            <a:r>
              <a:rPr lang="el-GR" sz="3200">
                <a:latin typeface="Comic Sans MS" pitchFamily="66" charset="0"/>
              </a:rPr>
              <a:t> ώρες(ΚΚ-ΑΜ): Παραδείγματα ή παρουσιάσεις φοιτητών</a:t>
            </a:r>
            <a:endParaRPr lang="en-US" sz="4000">
              <a:latin typeface="Comic Sans MS" pitchFamily="66" charset="0"/>
            </a:endParaRPr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l-GR" sz="2400" dirty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l-GR" sz="2400" dirty="0">
                <a:latin typeface="Comic Sans MS" pitchFamily="66" charset="0"/>
              </a:rPr>
              <a:t>Ο κάθε φοιτητής θα πάρει μια διαφορετική εργασία, θα την κρίνει και θα κάνει μια παρουσίαση (10’) με χρήση διαφανειών (π.χ. </a:t>
            </a:r>
            <a:r>
              <a:rPr lang="en-US" sz="2400" dirty="0">
                <a:latin typeface="Comic Sans MS" pitchFamily="66" charset="0"/>
              </a:rPr>
              <a:t>power point</a:t>
            </a:r>
            <a:r>
              <a:rPr lang="el-GR" sz="2400" dirty="0">
                <a:latin typeface="Comic Sans MS" pitchFamily="66" charset="0"/>
              </a:rPr>
              <a:t>).</a:t>
            </a:r>
            <a:endParaRPr lang="en-US" sz="24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432</Words>
  <Application>Microsoft Office PowerPoint</Application>
  <PresentationFormat>Widescreen</PresentationFormat>
  <Paragraphs>45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Arial</vt:lpstr>
      <vt:lpstr>Comic Sans MS</vt:lpstr>
      <vt:lpstr>Default Design</vt:lpstr>
      <vt:lpstr>Ερευνητική Μεθοδολογία 2025-2026</vt:lpstr>
      <vt:lpstr>Τι πρέπει να γνωρίζει ο φοιτητής  μετά το πέρας του μαθήματος</vt:lpstr>
      <vt:lpstr>4 +2 ώρες (ΚΚ): Αιτιότητα/ Μεθοδολογία έρευνας (επανάληψη)</vt:lpstr>
      <vt:lpstr>8 ώρες: Πώς γράφεται και δημοσιεύεται μια εργασία σε ιατρικό περιοδικό </vt:lpstr>
      <vt:lpstr>8 ώρες(ΚΚ-ΑΜ): Παραδείγματα ή παρουσιάσεις φοιτητών</vt:lpstr>
    </vt:vector>
  </TitlesOfParts>
  <Company>Biolab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Ερευνητική Μεθοδολογία</dc:title>
  <dc:creator>Klea Katsouyanni</dc:creator>
  <cp:lastModifiedBy>Katsouyanni, Klea</cp:lastModifiedBy>
  <cp:revision>38</cp:revision>
  <dcterms:created xsi:type="dcterms:W3CDTF">2012-06-03T07:42:27Z</dcterms:created>
  <dcterms:modified xsi:type="dcterms:W3CDTF">2025-10-07T12:21:31Z</dcterms:modified>
</cp:coreProperties>
</file>