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57" r:id="rId3"/>
    <p:sldId id="258" r:id="rId4"/>
    <p:sldId id="289" r:id="rId5"/>
    <p:sldId id="290" r:id="rId6"/>
    <p:sldId id="291" r:id="rId7"/>
    <p:sldId id="292"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93" r:id="rId26"/>
    <p:sldId id="276" r:id="rId27"/>
    <p:sldId id="277" r:id="rId28"/>
    <p:sldId id="278" r:id="rId29"/>
    <p:sldId id="279" r:id="rId30"/>
    <p:sldId id="280" r:id="rId31"/>
    <p:sldId id="281" r:id="rId32"/>
    <p:sldId id="282" r:id="rId33"/>
    <p:sldId id="283" r:id="rId34"/>
    <p:sldId id="284" r:id="rId35"/>
    <p:sldId id="285" r:id="rId3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3E9666-E545-406C-9423-64AF29CA22C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5A449D-332E-4127-A899-8D2A8010A367}" type="datetimeFigureOut">
              <a:rPr lang="el-GR" smtClean="0"/>
              <a:pPr/>
              <a:t>14/11/2024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80060F-D505-4E55-9879-19E35F1658B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5A449D-332E-4127-A899-8D2A8010A367}" type="datetimeFigureOut">
              <a:rPr lang="el-GR" smtClean="0"/>
              <a:pPr/>
              <a:t>14/11/2024</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0060F-D505-4E55-9879-19E35F1658B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ncbi.nlm.nih.gov/pmc/articles/PMC2920265/table/T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www.ncbi.nlm.nih.gov/pmc/articles/PMC2920265/table/T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ncbi.nlm.nih.gov/pmc/articles/PMC2920265/table/T3/" TargetMode="External"/><Relationship Id="rId2" Type="http://schemas.openxmlformats.org/officeDocument/2006/relationships/hyperlink" Target="http://www.ncbi.nlm.nih.gov/pmc/articles/PMC2920265/figure/F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ncbi.nlm.nih.gov/core/lw/2.0/html/tileshop_pmc/tileshop_pmc_inline.html?title=An%20external%20file%20that%20holds%20a%20picture,%20illustration,%20etc.%0aObject%20name%20is%201476-069X-9-42-1.jpg%20%5bObject%20name%20is%201476-069X-9-42-1.jpg%5d&amp;p=PMC3&amp;id=2920265_1476-069X-9-42-1.jp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ncbi.nlm.nih.gov/pmc/articles/PMC2920265/table/T4/" TargetMode="External"/><Relationship Id="rId2" Type="http://schemas.openxmlformats.org/officeDocument/2006/relationships/hyperlink" Target="http://www.ncbi.nlm.nih.gov/pmc/articles/PMC2920265/table/T3/"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ncbi.nlm.nih.gov/pubmed/12813013"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ncbi.nlm.nih.gov/pubmed/19884649" TargetMode="External"/><Relationship Id="rId2" Type="http://schemas.openxmlformats.org/officeDocument/2006/relationships/hyperlink" Target="http://www.ncbi.nlm.nih.gov/pubmed/18414085"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ncbi.nlm.nih.gov/pubmed/17255534" TargetMode="External"/><Relationship Id="rId2" Type="http://schemas.openxmlformats.org/officeDocument/2006/relationships/hyperlink" Target="http://www.ncbi.nlm.nih.gov/pubmed/19884649"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www.ncbi.nlm.nih.gov/pubmed/19194300" TargetMode="External"/><Relationship Id="rId3" Type="http://schemas.openxmlformats.org/officeDocument/2006/relationships/hyperlink" Target="http://www.ncbi.nlm.nih.gov/pubmed/11772788" TargetMode="External"/><Relationship Id="rId7" Type="http://schemas.openxmlformats.org/officeDocument/2006/relationships/hyperlink" Target="http://www.ncbi.nlm.nih.gov/pubmed/17028505" TargetMode="External"/><Relationship Id="rId2" Type="http://schemas.openxmlformats.org/officeDocument/2006/relationships/hyperlink" Target="http://www.ncbi.nlm.nih.gov/pubmed/18414085" TargetMode="External"/><Relationship Id="rId1" Type="http://schemas.openxmlformats.org/officeDocument/2006/relationships/slideLayout" Target="../slideLayouts/slideLayout2.xml"/><Relationship Id="rId6" Type="http://schemas.openxmlformats.org/officeDocument/2006/relationships/hyperlink" Target="http://www.ncbi.nlm.nih.gov/pubmed/17435447" TargetMode="External"/><Relationship Id="rId5" Type="http://schemas.openxmlformats.org/officeDocument/2006/relationships/hyperlink" Target="http://www.ncbi.nlm.nih.gov/pubmed/19687361" TargetMode="External"/><Relationship Id="rId4" Type="http://schemas.openxmlformats.org/officeDocument/2006/relationships/hyperlink" Target="http://www.ncbi.nlm.nih.gov/pubmed/845214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www.ncbi.nlm.nih.gov/pubmed/19884649" TargetMode="External"/><Relationship Id="rId3" Type="http://schemas.openxmlformats.org/officeDocument/2006/relationships/hyperlink" Target="http://www.ncbi.nlm.nih.gov/pubmed/19884647" TargetMode="External"/><Relationship Id="rId7" Type="http://schemas.openxmlformats.org/officeDocument/2006/relationships/hyperlink" Target="http://www.ncbi.nlm.nih.gov/pubmed/16903845" TargetMode="External"/><Relationship Id="rId2" Type="http://schemas.openxmlformats.org/officeDocument/2006/relationships/hyperlink" Target="http://www.ncbi.nlm.nih.gov/pubmed/17603085" TargetMode="External"/><Relationship Id="rId1" Type="http://schemas.openxmlformats.org/officeDocument/2006/relationships/slideLayout" Target="../slideLayouts/slideLayout2.xml"/><Relationship Id="rId6" Type="http://schemas.openxmlformats.org/officeDocument/2006/relationships/hyperlink" Target="http://www.ncbi.nlm.nih.gov/pubmed/17915210" TargetMode="External"/><Relationship Id="rId5" Type="http://schemas.openxmlformats.org/officeDocument/2006/relationships/hyperlink" Target="http://www.ncbi.nlm.nih.gov/pubmed/19590696" TargetMode="External"/><Relationship Id="rId4" Type="http://schemas.openxmlformats.org/officeDocument/2006/relationships/hyperlink" Target="http://www.ncbi.nlm.nih.gov/pubmed/17463411"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www.ncbi.nlm.nih.gov/pubmed/12176941" TargetMode="External"/><Relationship Id="rId3" Type="http://schemas.openxmlformats.org/officeDocument/2006/relationships/hyperlink" Target="http://www.ncbi.nlm.nih.gov/pubmed/19884649" TargetMode="External"/><Relationship Id="rId7" Type="http://schemas.openxmlformats.org/officeDocument/2006/relationships/hyperlink" Target="http://www.ncbi.nlm.nih.gov/pubmed/14568895" TargetMode="External"/><Relationship Id="rId2" Type="http://schemas.openxmlformats.org/officeDocument/2006/relationships/hyperlink" Target="http://www.ncbi.nlm.nih.gov/pubmed/18414085" TargetMode="External"/><Relationship Id="rId1" Type="http://schemas.openxmlformats.org/officeDocument/2006/relationships/slideLayout" Target="../slideLayouts/slideLayout2.xml"/><Relationship Id="rId6" Type="http://schemas.openxmlformats.org/officeDocument/2006/relationships/hyperlink" Target="http://www.ncbi.nlm.nih.gov/pubmed/9077376" TargetMode="External"/><Relationship Id="rId5" Type="http://schemas.openxmlformats.org/officeDocument/2006/relationships/hyperlink" Target="http://www.ncbi.nlm.nih.gov/pubmed/19390712" TargetMode="External"/><Relationship Id="rId4" Type="http://schemas.openxmlformats.org/officeDocument/2006/relationships/hyperlink" Target="http://www.ncbi.nlm.nih.gov/pubmed/15888640"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dx.crossref.org/10.1016/j.envres.2009.03.010" TargetMode="External"/><Relationship Id="rId3" Type="http://schemas.openxmlformats.org/officeDocument/2006/relationships/hyperlink" Target="http://www.ncbi.nlm.nih.gov/pubmed/20219128" TargetMode="External"/><Relationship Id="rId7" Type="http://schemas.openxmlformats.org/officeDocument/2006/relationships/hyperlink" Target="http://www.ncbi.nlm.nih.gov/pubmed/19394595" TargetMode="External"/><Relationship Id="rId2" Type="http://schemas.openxmlformats.org/officeDocument/2006/relationships/hyperlink" Target="http://www.ncbi.nlm.nih.gov/pmc/articles/PMC2841154/" TargetMode="External"/><Relationship Id="rId1" Type="http://schemas.openxmlformats.org/officeDocument/2006/relationships/slideLayout" Target="../slideLayouts/slideLayout2.xml"/><Relationship Id="rId6" Type="http://schemas.openxmlformats.org/officeDocument/2006/relationships/hyperlink" Target="http://dx.crossref.org/10.1097/01.ede.0000187650.36636.1f" TargetMode="External"/><Relationship Id="rId5" Type="http://schemas.openxmlformats.org/officeDocument/2006/relationships/hyperlink" Target="http://www.ncbi.nlm.nih.gov/pubmed/16357598" TargetMode="External"/><Relationship Id="rId10" Type="http://schemas.openxmlformats.org/officeDocument/2006/relationships/hyperlink" Target="http://dx.crossref.org/10.1093/ije/dyn086" TargetMode="External"/><Relationship Id="rId4" Type="http://schemas.openxmlformats.org/officeDocument/2006/relationships/hyperlink" Target="http://dx.crossref.org/10.1186/1476-069X-9-12" TargetMode="External"/><Relationship Id="rId9" Type="http://schemas.openxmlformats.org/officeDocument/2006/relationships/hyperlink" Target="http://www.ncbi.nlm.nih.gov/pubmed/1852298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125538"/>
            <a:ext cx="7772400" cy="1470025"/>
          </a:xfrm>
        </p:spPr>
        <p:txBody>
          <a:bodyPr/>
          <a:lstStyle/>
          <a:p>
            <a:pPr eaLnBrk="1" hangingPunct="1"/>
            <a:r>
              <a:rPr lang="el-GR" sz="2800">
                <a:latin typeface="Comic Sans MS" pitchFamily="66" charset="0"/>
              </a:rPr>
              <a:t>ΜΑΘΗΜΑ:</a:t>
            </a:r>
            <a:br>
              <a:rPr lang="el-GR" sz="2800">
                <a:latin typeface="Comic Sans MS" pitchFamily="66" charset="0"/>
              </a:rPr>
            </a:br>
            <a:r>
              <a:rPr lang="el-GR" sz="2800">
                <a:latin typeface="Comic Sans MS" pitchFamily="66" charset="0"/>
              </a:rPr>
              <a:t> «ΕΡΕΥΝΗΤΙΚΗ ΜΕΘΟΔΟΛΟΓΙΑ»</a:t>
            </a:r>
            <a:endParaRPr lang="en-US" sz="2800">
              <a:latin typeface="Comic Sans MS" pitchFamily="66" charset="0"/>
            </a:endParaRPr>
          </a:p>
        </p:txBody>
      </p:sp>
      <p:sp>
        <p:nvSpPr>
          <p:cNvPr id="2051" name="Rectangle 3"/>
          <p:cNvSpPr>
            <a:spLocks noGrp="1" noChangeArrowheads="1"/>
          </p:cNvSpPr>
          <p:nvPr>
            <p:ph type="subTitle" idx="1"/>
          </p:nvPr>
        </p:nvSpPr>
        <p:spPr/>
        <p:txBody>
          <a:bodyPr/>
          <a:lstStyle/>
          <a:p>
            <a:pPr eaLnBrk="1" hangingPunct="1"/>
            <a:r>
              <a:rPr lang="en-US" sz="2400" dirty="0">
                <a:latin typeface="Comic Sans MS" pitchFamily="66" charset="0"/>
              </a:rPr>
              <a:t>B3</a:t>
            </a:r>
            <a:r>
              <a:rPr lang="el-GR" sz="2400" dirty="0">
                <a:latin typeface="Comic Sans MS" pitchFamily="66" charset="0"/>
              </a:rPr>
              <a:t>: Εργασία σε ιατρικό περιοδικό. Δομή ερευνητικής εργασίας</a:t>
            </a:r>
            <a:endParaRPr lang="en-US" sz="2400" dirty="0">
              <a:latin typeface="Comic Sans MS" pitchFamily="66" charset="0"/>
            </a:endParaRPr>
          </a:p>
          <a:p>
            <a:pPr eaLnBrk="1" hangingPunct="1"/>
            <a:r>
              <a:rPr lang="en-US" sz="2400" dirty="0">
                <a:latin typeface="Comic Sans MS" pitchFamily="66" charset="0"/>
              </a:rPr>
              <a:t>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l-GR" sz="2800">
                <a:latin typeface="Comic Sans MS" pitchFamily="66" charset="0"/>
              </a:rPr>
              <a:t>Παράδειγμα Πίνακα</a:t>
            </a:r>
            <a:endParaRPr lang="en-US" sz="2800">
              <a:latin typeface="Comic Sans MS" pitchFamily="66" charset="0"/>
            </a:endParaRPr>
          </a:p>
        </p:txBody>
      </p:sp>
      <p:graphicFrame>
        <p:nvGraphicFramePr>
          <p:cNvPr id="89091" name="Group 3"/>
          <p:cNvGraphicFramePr>
            <a:graphicFrameLocks noGrp="1"/>
          </p:cNvGraphicFramePr>
          <p:nvPr>
            <p:ph idx="1"/>
          </p:nvPr>
        </p:nvGraphicFramePr>
        <p:xfrm>
          <a:off x="611188" y="1600200"/>
          <a:ext cx="8075612" cy="3680588"/>
        </p:xfrm>
        <a:graphic>
          <a:graphicData uri="http://schemas.openxmlformats.org/drawingml/2006/table">
            <a:tbl>
              <a:tblPr/>
              <a:tblGrid>
                <a:gridCol w="4176712">
                  <a:extLst>
                    <a:ext uri="{9D8B030D-6E8A-4147-A177-3AD203B41FA5}">
                      <a16:colId xmlns:a16="http://schemas.microsoft.com/office/drawing/2014/main" val="20000"/>
                    </a:ext>
                  </a:extLst>
                </a:gridCol>
                <a:gridCol w="18415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875">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Table 4. Patients according to the quantity of sub</a:t>
                      </a:r>
                      <a:r>
                        <a:rPr kumimoji="0" lang="el-GR" sz="2400" b="0" i="0" u="none" strike="noStrike" cap="none" normalizeH="0" baseline="0">
                          <a:ln>
                            <a:noFill/>
                          </a:ln>
                          <a:solidFill>
                            <a:schemeClr val="tx1"/>
                          </a:solidFill>
                          <a:effectLst/>
                          <a:latin typeface="Arial" charset="0"/>
                        </a:rPr>
                        <a:t>-</a:t>
                      </a:r>
                      <a:r>
                        <a:rPr kumimoji="0" lang="en-US" sz="2400" b="0" i="0" u="none" strike="noStrike" cap="none" normalizeH="0" baseline="0">
                          <a:ln>
                            <a:noFill/>
                          </a:ln>
                          <a:solidFill>
                            <a:schemeClr val="tx1"/>
                          </a:solidFill>
                          <a:effectLst/>
                          <a:latin typeface="Arial" charset="0"/>
                        </a:rPr>
                        <a:t>hepatic fluid on the 1</a:t>
                      </a:r>
                      <a:r>
                        <a:rPr kumimoji="0" lang="en-US" sz="2400" b="0" i="0" u="none" strike="noStrike" cap="none" normalizeH="0" baseline="30000">
                          <a:ln>
                            <a:noFill/>
                          </a:ln>
                          <a:solidFill>
                            <a:schemeClr val="tx1"/>
                          </a:solidFill>
                          <a:effectLst/>
                          <a:latin typeface="Arial" charset="0"/>
                        </a:rPr>
                        <a:t>st</a:t>
                      </a:r>
                      <a:r>
                        <a:rPr kumimoji="0" lang="en-US" sz="2400" b="0" i="0" u="none" strike="noStrike" cap="none" normalizeH="0" baseline="0">
                          <a:ln>
                            <a:noFill/>
                          </a:ln>
                          <a:solidFill>
                            <a:schemeClr val="tx1"/>
                          </a:solidFill>
                          <a:effectLst/>
                          <a:latin typeface="Arial" charset="0"/>
                        </a:rPr>
                        <a:t> post-operative day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52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Arial" charset="0"/>
                        </a:rPr>
                        <a:t>P&lt;0.05</a:t>
                      </a: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TOTAL</a:t>
                      </a:r>
                      <a:r>
                        <a:rPr kumimoji="0" lang="el-GR" sz="2400" b="0" i="0" u="none" strike="noStrike" cap="none" normalizeH="0" baseline="0">
                          <a:ln>
                            <a:noFill/>
                          </a:ln>
                          <a:solidFill>
                            <a:schemeClr val="tx1"/>
                          </a:solidFill>
                          <a:effectLst/>
                          <a:latin typeface="Arial" charset="0"/>
                        </a:rPr>
                        <a:t>  - 89</a:t>
                      </a:r>
                      <a:endParaRPr kumimoji="0" lang="en-US" sz="2400" b="0" i="0" u="none" strike="noStrike" cap="none" normalizeH="0" baseline="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SUP HEPATIC FLUID</a:t>
                      </a:r>
                      <a:r>
                        <a:rPr kumimoji="0" lang="el-GR" sz="2000" b="0" i="0" u="none" strike="noStrike" cap="none" normalizeH="0" baseline="0">
                          <a:ln>
                            <a:noFill/>
                          </a:ln>
                          <a:solidFill>
                            <a:schemeClr val="tx1"/>
                          </a:solidFill>
                          <a:effectLst/>
                          <a:latin typeface="Arial" charset="0"/>
                        </a:rPr>
                        <a:t> – </a:t>
                      </a:r>
                      <a:r>
                        <a:rPr kumimoji="0" lang="en-US" sz="2000" b="0" i="0" u="none" strike="noStrike" cap="none" normalizeH="0" baseline="0">
                          <a:ln>
                            <a:noFill/>
                          </a:ln>
                          <a:solidFill>
                            <a:schemeClr val="tx1"/>
                          </a:solidFill>
                          <a:effectLst/>
                          <a:latin typeface="Arial" charset="0"/>
                        </a:rPr>
                        <a:t>TOTAL</a:t>
                      </a:r>
                      <a:r>
                        <a:rPr kumimoji="0" lang="el-GR" sz="2000" b="0" i="0" u="none" strike="noStrike" cap="none" normalizeH="0" baseline="0">
                          <a:ln>
                            <a:noFill/>
                          </a:ln>
                          <a:solidFill>
                            <a:schemeClr val="tx1"/>
                          </a:solidFill>
                          <a:effectLst/>
                          <a:latin typeface="Arial" charset="0"/>
                        </a:rPr>
                        <a:t>-89</a:t>
                      </a:r>
                      <a:endParaRPr kumimoji="0" lang="en-US" sz="20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Arial" charset="0"/>
                        </a:rPr>
                        <a:t>0,137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540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SUP HEPATIC FLUID</a:t>
                      </a:r>
                      <a:r>
                        <a:rPr kumimoji="0" lang="el-GR" sz="2000" b="0" i="0" u="none" strike="noStrike" cap="none" normalizeH="0" baseline="0">
                          <a:ln>
                            <a:noFill/>
                          </a:ln>
                          <a:solidFill>
                            <a:schemeClr val="tx1"/>
                          </a:solidFill>
                          <a:effectLst/>
                          <a:latin typeface="Arial" charset="0"/>
                        </a:rPr>
                        <a:t> –</a:t>
                      </a:r>
                      <a:r>
                        <a:rPr kumimoji="0" lang="en-US" sz="2000" b="0" i="0" u="none" strike="noStrike" cap="none" normalizeH="0" baseline="0">
                          <a:ln>
                            <a:noFill/>
                          </a:ln>
                          <a:solidFill>
                            <a:schemeClr val="tx1"/>
                          </a:solidFill>
                          <a:effectLst/>
                          <a:latin typeface="Arial" charset="0"/>
                        </a:rPr>
                        <a:t>GR</a:t>
                      </a:r>
                      <a:r>
                        <a:rPr kumimoji="0" lang="el-GR" sz="2000" b="0" i="0" u="none" strike="noStrike" cap="none" normalizeH="0" baseline="0">
                          <a:ln>
                            <a:noFill/>
                          </a:ln>
                          <a:solidFill>
                            <a:schemeClr val="tx1"/>
                          </a:solidFill>
                          <a:effectLst/>
                          <a:latin typeface="Arial" charset="0"/>
                        </a:rPr>
                        <a:t>1 - </a:t>
                      </a:r>
                      <a:r>
                        <a:rPr kumimoji="0" lang="en-US" sz="2000" b="0" i="0" u="none" strike="noStrike" cap="none" normalizeH="0" baseline="0">
                          <a:ln>
                            <a:noFill/>
                          </a:ln>
                          <a:solidFill>
                            <a:schemeClr val="tx1"/>
                          </a:solidFill>
                          <a:effectLst/>
                          <a:latin typeface="Arial" charset="0"/>
                        </a:rPr>
                        <a:t> 35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SUP HEPATIC FLUID</a:t>
                      </a:r>
                      <a:r>
                        <a:rPr kumimoji="0" lang="el-GR" sz="2000" b="0" i="0" u="none" strike="noStrike" cap="none" normalizeH="0" baseline="0">
                          <a:ln>
                            <a:noFill/>
                          </a:ln>
                          <a:solidFill>
                            <a:schemeClr val="tx1"/>
                          </a:solidFill>
                          <a:effectLst/>
                          <a:latin typeface="Arial" charset="0"/>
                        </a:rPr>
                        <a:t> – </a:t>
                      </a:r>
                      <a:r>
                        <a:rPr kumimoji="0" lang="en-US" sz="2000" b="0" i="0" u="none" strike="noStrike" cap="none" normalizeH="0" baseline="0">
                          <a:ln>
                            <a:noFill/>
                          </a:ln>
                          <a:solidFill>
                            <a:schemeClr val="tx1"/>
                          </a:solidFill>
                          <a:effectLst/>
                          <a:latin typeface="Arial" charset="0"/>
                        </a:rPr>
                        <a:t>GR</a:t>
                      </a:r>
                      <a:r>
                        <a:rPr kumimoji="0" lang="el-GR" sz="2000" b="0" i="0" u="none" strike="noStrike" cap="none" normalizeH="0" baseline="0">
                          <a:ln>
                            <a:noFill/>
                          </a:ln>
                          <a:solidFill>
                            <a:schemeClr val="tx1"/>
                          </a:solidFill>
                          <a:effectLst/>
                          <a:latin typeface="Arial" charset="0"/>
                        </a:rPr>
                        <a:t>2 - </a:t>
                      </a:r>
                      <a:r>
                        <a:rPr kumimoji="0" lang="en-US" sz="2000" b="0" i="0" u="none" strike="noStrike" cap="none" normalizeH="0" baseline="0">
                          <a:ln>
                            <a:noFill/>
                          </a:ln>
                          <a:solidFill>
                            <a:schemeClr val="tx1"/>
                          </a:solidFill>
                          <a:effectLst/>
                          <a:latin typeface="Arial" charset="0"/>
                        </a:rPr>
                        <a:t>54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l-GR" sz="2800">
                <a:latin typeface="Comic Sans MS" pitchFamily="66" charset="0"/>
              </a:rPr>
              <a:t>Σχόλια στο παράδειγμα</a:t>
            </a:r>
            <a:r>
              <a:rPr lang="en-US" sz="2800">
                <a:latin typeface="Comic Sans MS" pitchFamily="66" charset="0"/>
              </a:rPr>
              <a:t> </a:t>
            </a:r>
            <a:r>
              <a:rPr lang="el-GR" sz="2800">
                <a:latin typeface="Comic Sans MS" pitchFamily="66" charset="0"/>
              </a:rPr>
              <a:t>Πίνακα</a:t>
            </a:r>
            <a:endParaRPr lang="en-US" sz="2800">
              <a:latin typeface="Comic Sans MS" pitchFamily="66" charset="0"/>
            </a:endParaRPr>
          </a:p>
        </p:txBody>
      </p:sp>
      <p:sp>
        <p:nvSpPr>
          <p:cNvPr id="34819"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Στον τίτλο αναφέρει ποσότητα, στον Πίνακα ναι/όχι</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Η στατιστική σημαντικότητα δεν φαίνεται σε τι αφορά</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Δεν είναι αυτός ο συνηθισμένος τρόπος που σχεδιάζεται ένας Πίνακας</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Ίσως αυτά τα δεδομένα δεν δικαιολογούν ξεχωριστό Πίνακα και θα μπορούσαν με έναν άλλο τρόπο να αποτελούν μέρος πιο περιεκτικού Πίνακα με περισσότερες πληροφορίες για τις εκβάσεις</a:t>
            </a:r>
          </a:p>
          <a:p>
            <a:pPr eaLnBrk="1" hangingPunct="1">
              <a:lnSpc>
                <a:spcPct val="90000"/>
              </a:lnSpc>
            </a:pPr>
            <a:endParaRPr lang="el-GR" sz="2400">
              <a:latin typeface="Comic Sans MS" pitchFamily="66" charset="0"/>
            </a:endParaRPr>
          </a:p>
          <a:p>
            <a:pPr eaLnBrk="1" hangingPunct="1">
              <a:lnSpc>
                <a:spcPct val="90000"/>
              </a:lnSpc>
            </a:pPr>
            <a:endParaRPr lang="el-GR" sz="2400">
              <a:latin typeface="Comic Sans MS" pitchFamily="66" charset="0"/>
            </a:endParaRPr>
          </a:p>
          <a:p>
            <a:pPr eaLnBrk="1" hangingPunct="1">
              <a:lnSpc>
                <a:spcPct val="90000"/>
              </a:lnSpc>
            </a:pPr>
            <a:endParaRPr lang="en-US" sz="240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l-GR" sz="2400">
                <a:latin typeface="Comic Sans MS" pitchFamily="66" charset="0"/>
              </a:rPr>
              <a:t>Αποτελέσματα, από το </a:t>
            </a:r>
            <a:r>
              <a:rPr lang="en-US" sz="2400">
                <a:latin typeface="Comic Sans MS" pitchFamily="66" charset="0"/>
              </a:rPr>
              <a:t>Halonen et al</a:t>
            </a:r>
            <a:r>
              <a:rPr lang="el-GR" sz="2400">
                <a:latin typeface="Comic Sans MS" pitchFamily="66" charset="0"/>
              </a:rPr>
              <a:t>,</a:t>
            </a:r>
            <a:r>
              <a:rPr lang="en-US" sz="2400">
                <a:latin typeface="Comic Sans MS" pitchFamily="66" charset="0"/>
              </a:rPr>
              <a:t> Environ Health 2010; 9:42</a:t>
            </a:r>
          </a:p>
        </p:txBody>
      </p:sp>
      <p:sp>
        <p:nvSpPr>
          <p:cNvPr id="35843" name="Rectangle 3"/>
          <p:cNvSpPr>
            <a:spLocks noGrp="1" noChangeArrowheads="1"/>
          </p:cNvSpPr>
          <p:nvPr>
            <p:ph type="body" idx="1"/>
          </p:nvPr>
        </p:nvSpPr>
        <p:spPr/>
        <p:txBody>
          <a:bodyPr/>
          <a:lstStyle/>
          <a:p>
            <a:pPr eaLnBrk="1" hangingPunct="1">
              <a:lnSpc>
                <a:spcPct val="90000"/>
              </a:lnSpc>
            </a:pPr>
            <a:r>
              <a:rPr lang="en-US" sz="2400">
                <a:latin typeface="Comic Sans MS" pitchFamily="66" charset="0"/>
              </a:rPr>
              <a:t>The mean (sd) ambient temperature over the study period was 12.4°C (9.0), and the indoor temperature for the measured period was 23.8°C (1.6). We used only one temperature measurement site for our analyses. However, the correlation between temperatures at Boston Logan Airport and T.F. Green Airport (Warwick, RI), that is a closer site to the study subjects living the furthest from Boston, was 0.96 (mean distance of the address of participants from airport was 18 km). This suggests that there is little variation in the temperature over the study area. Summary statistics of the environmental variables is in Table </a:t>
            </a:r>
            <a:r>
              <a:rPr lang="en-US" sz="2400" b="1" u="sng">
                <a:latin typeface="Comic Sans MS" pitchFamily="66" charset="0"/>
                <a:hlinkClick r:id="rId2"/>
              </a:rPr>
              <a:t>1</a:t>
            </a:r>
            <a:r>
              <a:rPr lang="en-US" sz="2400">
                <a:latin typeface="Comic Sans MS" pitchFamily="66"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2"/>
          <p:cNvSpPr>
            <a:spLocks noGrp="1" noChangeArrowheads="1"/>
          </p:cNvSpPr>
          <p:nvPr>
            <p:ph type="title"/>
          </p:nvPr>
        </p:nvSpPr>
        <p:spPr/>
        <p:txBody>
          <a:bodyPr/>
          <a:lstStyle/>
          <a:p>
            <a:pPr eaLnBrk="1" hangingPunct="1"/>
            <a:endParaRPr lang="el-GR"/>
          </a:p>
        </p:txBody>
      </p:sp>
      <p:graphicFrame>
        <p:nvGraphicFramePr>
          <p:cNvPr id="111704" name="Group 88"/>
          <p:cNvGraphicFramePr>
            <a:graphicFrameLocks noGrp="1"/>
          </p:cNvGraphicFramePr>
          <p:nvPr>
            <p:ph idx="1"/>
          </p:nvPr>
        </p:nvGraphicFramePr>
        <p:xfrm>
          <a:off x="468313" y="981075"/>
          <a:ext cx="8229600" cy="5127308"/>
        </p:xfrm>
        <a:graphic>
          <a:graphicData uri="http://schemas.openxmlformats.org/drawingml/2006/table">
            <a:tbl>
              <a:tblPr/>
              <a:tblGrid>
                <a:gridCol w="2386012">
                  <a:extLst>
                    <a:ext uri="{9D8B030D-6E8A-4147-A177-3AD203B41FA5}">
                      <a16:colId xmlns:a16="http://schemas.microsoft.com/office/drawing/2014/main" val="20000"/>
                    </a:ext>
                  </a:extLst>
                </a:gridCol>
                <a:gridCol w="2016125">
                  <a:extLst>
                    <a:ext uri="{9D8B030D-6E8A-4147-A177-3AD203B41FA5}">
                      <a16:colId xmlns:a16="http://schemas.microsoft.com/office/drawing/2014/main" val="20001"/>
                    </a:ext>
                  </a:extLst>
                </a:gridCol>
                <a:gridCol w="2017713">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565150">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Table 1</a:t>
                      </a:r>
                      <a:r>
                        <a:rPr kumimoji="0" lang="en-US" sz="2000" b="0" i="0" u="none" strike="noStrike" cap="none" normalizeH="0" baseline="0">
                          <a:ln>
                            <a:noFill/>
                          </a:ln>
                          <a:solidFill>
                            <a:schemeClr val="tx1"/>
                          </a:solidFill>
                          <a:effectLst/>
                          <a:latin typeface="Arial"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6738">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Summary statistics of the environmental variables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Variable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Mean (sd)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Max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Ambient Temperature (°C)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12.4 (9.0)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Relative Humidity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67.9 (15.7)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99.3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Barometric pressure (mbar)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983.6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1016.0(7.9)</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1036.0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Black Carbon (μg/m3)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 0.84 (0.44)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O3 (ppb)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3.37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23.6 (12.3</a:t>
                      </a:r>
                      <a:r>
                        <a:rPr kumimoji="0" lang="el-GR" sz="2000" b="0" i="0" u="none" strike="noStrike" cap="none" normalizeH="0" baseline="0">
                          <a:ln>
                            <a:noFill/>
                          </a:ln>
                          <a:solidFill>
                            <a:schemeClr val="tx1"/>
                          </a:solidFill>
                          <a:effectLst/>
                          <a:latin typeface="Arial" charset="0"/>
                        </a:rPr>
                        <a:t> </a:t>
                      </a:r>
                      <a:r>
                        <a:rPr kumimoji="0" lang="en-US" sz="2000" b="0" i="0" u="none" strike="noStrike" cap="none" normalizeH="0" baseline="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85.1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l-GR" sz="2800">
                <a:latin typeface="Comic Sans MS" pitchFamily="66" charset="0"/>
              </a:rPr>
              <a:t>Αποτελέσματα (συνέχεια)</a:t>
            </a:r>
            <a:endParaRPr lang="en-US" sz="2800">
              <a:latin typeface="Comic Sans MS" pitchFamily="66" charset="0"/>
            </a:endParaRPr>
          </a:p>
        </p:txBody>
      </p:sp>
      <p:sp>
        <p:nvSpPr>
          <p:cNvPr id="37891" name="Rectangle 3"/>
          <p:cNvSpPr>
            <a:spLocks noGrp="1" noChangeArrowheads="1"/>
          </p:cNvSpPr>
          <p:nvPr>
            <p:ph type="body" idx="1"/>
          </p:nvPr>
        </p:nvSpPr>
        <p:spPr/>
        <p:txBody>
          <a:bodyPr/>
          <a:lstStyle/>
          <a:p>
            <a:pPr eaLnBrk="1" hangingPunct="1">
              <a:lnSpc>
                <a:spcPct val="80000"/>
              </a:lnSpc>
              <a:buFontTx/>
              <a:buNone/>
            </a:pPr>
            <a:r>
              <a:rPr lang="en-US" sz="2400">
                <a:latin typeface="Comic Sans MS" pitchFamily="66" charset="0"/>
              </a:rPr>
              <a:t>The age of the study subjects was within the range of 55-100 years, and 26.1% of them were obese (n = 176), with body mass index &gt; 30 at the first visit. Of the 673 subjects, 245 had only one clinic visit, 276 had two visits, 151 had three visits, and one had four visits. More complete summarization of the study subjects' characteristics is provided in Table </a:t>
            </a:r>
            <a:r>
              <a:rPr lang="en-US" sz="2400" b="1" u="sng">
                <a:latin typeface="Comic Sans MS" pitchFamily="66" charset="0"/>
                <a:hlinkClick r:id="rId2"/>
              </a:rPr>
              <a:t>2</a:t>
            </a:r>
            <a:r>
              <a:rPr lang="en-US" sz="2400">
                <a:latin typeface="Comic Sans MS" pitchFamily="66" charset="0"/>
              </a:rPr>
              <a:t>. Spearman rank correlations between temperature, inflammation markers and the pollutants are provided in the additional file </a:t>
            </a:r>
            <a:r>
              <a:rPr lang="en-US" sz="2400">
                <a:latin typeface="Comic Sans MS" pitchFamily="66" charset="0"/>
                <a:hlinkClick r:id="" action="ppaction://noaction"/>
              </a:rPr>
              <a:t>1</a:t>
            </a:r>
            <a:r>
              <a:rPr lang="en-US" sz="2400">
                <a:latin typeface="Comic Sans MS" pitchFamily="66" charset="0"/>
              </a:rPr>
              <a:t>. All results are presented as a % change in the biomarker level for a 5°C decrease in temperature with 95% Confidence Interval (CI). The decrease of five degrees was chosen because this is within the range of daily temperature variation in the study area.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68313" y="188913"/>
            <a:ext cx="8229600" cy="633412"/>
          </a:xfrm>
        </p:spPr>
        <p:txBody>
          <a:bodyPr>
            <a:normAutofit fontScale="90000"/>
          </a:bodyPr>
          <a:lstStyle/>
          <a:p>
            <a:r>
              <a:rPr lang="en-US" sz="2000" b="1">
                <a:latin typeface="Comic Sans MS" pitchFamily="66" charset="0"/>
              </a:rPr>
              <a:t>Table 2</a:t>
            </a:r>
            <a:r>
              <a:rPr lang="en-US" sz="2000">
                <a:latin typeface="Comic Sans MS" pitchFamily="66" charset="0"/>
              </a:rPr>
              <a:t> Descriptive statistics of the individual characteristics of the study subjects</a:t>
            </a:r>
            <a:endParaRPr lang="en-US" sz="2000"/>
          </a:p>
        </p:txBody>
      </p:sp>
      <p:sp>
        <p:nvSpPr>
          <p:cNvPr id="38915" name="Rectangle 3"/>
          <p:cNvSpPr>
            <a:spLocks noGrp="1" noChangeArrowheads="1"/>
          </p:cNvSpPr>
          <p:nvPr>
            <p:ph type="body" idx="1"/>
          </p:nvPr>
        </p:nvSpPr>
        <p:spPr/>
        <p:txBody>
          <a:bodyPr/>
          <a:lstStyle/>
          <a:p>
            <a:pPr eaLnBrk="1" hangingPunct="1"/>
            <a:endParaRPr lang="el-GR"/>
          </a:p>
        </p:txBody>
      </p:sp>
      <p:graphicFrame>
        <p:nvGraphicFramePr>
          <p:cNvPr id="4" name="Table 3"/>
          <p:cNvGraphicFramePr>
            <a:graphicFrameLocks noGrp="1"/>
          </p:cNvGraphicFramePr>
          <p:nvPr/>
        </p:nvGraphicFramePr>
        <p:xfrm>
          <a:off x="755650" y="836613"/>
          <a:ext cx="7920880" cy="5729188"/>
        </p:xfrm>
        <a:graphic>
          <a:graphicData uri="http://schemas.openxmlformats.org/drawingml/2006/table">
            <a:tbl>
              <a:tblPr firstRow="1" bandRow="1">
                <a:tableStyleId>{5C22544A-7EE6-4342-B048-85BDC9FD1C3A}</a:tableStyleId>
              </a:tblPr>
              <a:tblGrid>
                <a:gridCol w="4200128">
                  <a:extLst>
                    <a:ext uri="{9D8B030D-6E8A-4147-A177-3AD203B41FA5}">
                      <a16:colId xmlns:a16="http://schemas.microsoft.com/office/drawing/2014/main" val="20000"/>
                    </a:ext>
                  </a:extLst>
                </a:gridCol>
                <a:gridCol w="3720752">
                  <a:extLst>
                    <a:ext uri="{9D8B030D-6E8A-4147-A177-3AD203B41FA5}">
                      <a16:colId xmlns:a16="http://schemas.microsoft.com/office/drawing/2014/main" val="20001"/>
                    </a:ext>
                  </a:extLst>
                </a:gridCol>
              </a:tblGrid>
              <a:tr h="370840">
                <a:tc>
                  <a:txBody>
                    <a:bodyPr/>
                    <a:lstStyle/>
                    <a:p>
                      <a:pPr algn="l"/>
                      <a:r>
                        <a:rPr lang="en-US" sz="1200" dirty="0">
                          <a:latin typeface="Times New Roman" pitchFamily="18" charset="0"/>
                          <a:cs typeface="Times New Roman" pitchFamily="18" charset="0"/>
                        </a:rPr>
                        <a:t>Variable</a:t>
                      </a:r>
                    </a:p>
                  </a:txBody>
                  <a:tcPr marL="19050" marR="19050" marT="19050" marB="19050" anchor="ctr"/>
                </a:tc>
                <a:tc>
                  <a:txBody>
                    <a:bodyPr/>
                    <a:lstStyle/>
                    <a:p>
                      <a:pPr algn="ctr"/>
                      <a:r>
                        <a:rPr lang="en-US" sz="1200">
                          <a:latin typeface="Times New Roman" pitchFamily="18" charset="0"/>
                          <a:cs typeface="Times New Roman" pitchFamily="18" charset="0"/>
                        </a:rPr>
                        <a:t>Mean (sd)</a:t>
                      </a:r>
                    </a:p>
                  </a:txBody>
                  <a:tcPr marL="19050" marR="19050" marT="19050" marB="19050" anchor="ctr"/>
                </a:tc>
                <a:extLst>
                  <a:ext uri="{0D108BD9-81ED-4DB2-BD59-A6C34878D82A}">
                    <a16:rowId xmlns:a16="http://schemas.microsoft.com/office/drawing/2014/main" val="10000"/>
                  </a:ext>
                </a:extLst>
              </a:tr>
              <a:tr h="293008">
                <a:tc>
                  <a:txBody>
                    <a:bodyPr/>
                    <a:lstStyle/>
                    <a:p>
                      <a:pPr algn="l"/>
                      <a:r>
                        <a:rPr lang="en-US" sz="1200" dirty="0">
                          <a:latin typeface="Times New Roman" pitchFamily="18" charset="0"/>
                          <a:cs typeface="Times New Roman" pitchFamily="18" charset="0"/>
                        </a:rPr>
                        <a:t>C-reactive protein (mg/l)</a:t>
                      </a:r>
                    </a:p>
                  </a:txBody>
                  <a:tcPr marL="19050" marR="19050" marT="19050" marB="19050" anchor="ctr"/>
                </a:tc>
                <a:tc>
                  <a:txBody>
                    <a:bodyPr/>
                    <a:lstStyle/>
                    <a:p>
                      <a:pPr algn="ctr"/>
                      <a:r>
                        <a:rPr lang="en-US" sz="1200">
                          <a:latin typeface="Times New Roman" pitchFamily="18" charset="0"/>
                          <a:cs typeface="Times New Roman" pitchFamily="18" charset="0"/>
                        </a:rPr>
                        <a:t>2.3 (2.1)</a:t>
                      </a:r>
                    </a:p>
                  </a:txBody>
                  <a:tcPr marL="19050" marR="19050" marT="19050" marB="19050" anchor="ctr"/>
                </a:tc>
                <a:extLst>
                  <a:ext uri="{0D108BD9-81ED-4DB2-BD59-A6C34878D82A}">
                    <a16:rowId xmlns:a16="http://schemas.microsoft.com/office/drawing/2014/main" val="10001"/>
                  </a:ext>
                </a:extLst>
              </a:tr>
              <a:tr h="216024">
                <a:tc>
                  <a:txBody>
                    <a:bodyPr/>
                    <a:lstStyle/>
                    <a:p>
                      <a:pPr algn="l"/>
                      <a:r>
                        <a:rPr lang="en-US" sz="1200" dirty="0">
                          <a:latin typeface="Times New Roman" pitchFamily="18" charset="0"/>
                          <a:cs typeface="Times New Roman" pitchFamily="18" charset="0"/>
                        </a:rPr>
                        <a:t>White blood cell count (1000/mm</a:t>
                      </a:r>
                      <a:r>
                        <a:rPr lang="en-US" sz="1200" baseline="30000" dirty="0">
                          <a:latin typeface="Times New Roman" pitchFamily="18" charset="0"/>
                          <a:cs typeface="Times New Roman" pitchFamily="18" charset="0"/>
                        </a:rPr>
                        <a:t>3</a:t>
                      </a:r>
                      <a:r>
                        <a:rPr lang="en-US" sz="1200" dirty="0">
                          <a:latin typeface="Times New Roman" pitchFamily="18" charset="0"/>
                          <a:cs typeface="Times New Roman" pitchFamily="18" charset="0"/>
                        </a:rPr>
                        <a:t>)</a:t>
                      </a:r>
                    </a:p>
                  </a:txBody>
                  <a:tcPr marL="19050" marR="19050" marT="19050" marB="19050" anchor="ctr"/>
                </a:tc>
                <a:tc>
                  <a:txBody>
                    <a:bodyPr/>
                    <a:lstStyle/>
                    <a:p>
                      <a:pPr algn="ctr"/>
                      <a:r>
                        <a:rPr lang="en-US" sz="1200">
                          <a:latin typeface="Times New Roman" pitchFamily="18" charset="0"/>
                          <a:cs typeface="Times New Roman" pitchFamily="18" charset="0"/>
                        </a:rPr>
                        <a:t>6.4 (3.0)</a:t>
                      </a:r>
                    </a:p>
                  </a:txBody>
                  <a:tcPr marL="19050" marR="19050" marT="19050" marB="19050" anchor="ctr"/>
                </a:tc>
                <a:extLst>
                  <a:ext uri="{0D108BD9-81ED-4DB2-BD59-A6C34878D82A}">
                    <a16:rowId xmlns:a16="http://schemas.microsoft.com/office/drawing/2014/main" val="10002"/>
                  </a:ext>
                </a:extLst>
              </a:tr>
              <a:tr h="211068">
                <a:tc>
                  <a:txBody>
                    <a:bodyPr/>
                    <a:lstStyle/>
                    <a:p>
                      <a:pPr algn="l"/>
                      <a:r>
                        <a:rPr lang="en-US" sz="1200" dirty="0">
                          <a:latin typeface="Times New Roman" pitchFamily="18" charset="0"/>
                          <a:cs typeface="Times New Roman" pitchFamily="18" charset="0"/>
                        </a:rPr>
                        <a:t>Interleukin 1 beta (pg/ml)</a:t>
                      </a:r>
                    </a:p>
                  </a:txBody>
                  <a:tcPr marL="19050" marR="19050" marT="19050" marB="19050" anchor="ctr"/>
                </a:tc>
                <a:tc>
                  <a:txBody>
                    <a:bodyPr/>
                    <a:lstStyle/>
                    <a:p>
                      <a:pPr algn="ctr"/>
                      <a:r>
                        <a:rPr lang="en-US" sz="1200">
                          <a:latin typeface="Times New Roman" pitchFamily="18" charset="0"/>
                          <a:cs typeface="Times New Roman" pitchFamily="18" charset="0"/>
                        </a:rPr>
                        <a:t>33.0 (123.9)</a:t>
                      </a:r>
                    </a:p>
                  </a:txBody>
                  <a:tcPr marL="19050" marR="19050" marT="19050" marB="19050" anchor="ctr"/>
                </a:tc>
                <a:extLst>
                  <a:ext uri="{0D108BD9-81ED-4DB2-BD59-A6C34878D82A}">
                    <a16:rowId xmlns:a16="http://schemas.microsoft.com/office/drawing/2014/main" val="10003"/>
                  </a:ext>
                </a:extLst>
              </a:tr>
              <a:tr h="206112">
                <a:tc>
                  <a:txBody>
                    <a:bodyPr/>
                    <a:lstStyle/>
                    <a:p>
                      <a:pPr algn="l"/>
                      <a:r>
                        <a:rPr lang="en-US" sz="1200">
                          <a:latin typeface="Times New Roman" pitchFamily="18" charset="0"/>
                          <a:cs typeface="Times New Roman" pitchFamily="18" charset="0"/>
                        </a:rPr>
                        <a:t>Interleukin 6 (pg/ml)</a:t>
                      </a:r>
                    </a:p>
                  </a:txBody>
                  <a:tcPr marL="19050" marR="19050" marT="19050" marB="19050" anchor="ctr"/>
                </a:tc>
                <a:tc>
                  <a:txBody>
                    <a:bodyPr/>
                    <a:lstStyle/>
                    <a:p>
                      <a:pPr algn="ctr"/>
                      <a:r>
                        <a:rPr lang="en-US" sz="1200">
                          <a:latin typeface="Times New Roman" pitchFamily="18" charset="0"/>
                          <a:cs typeface="Times New Roman" pitchFamily="18" charset="0"/>
                        </a:rPr>
                        <a:t>172.5 (351.4)</a:t>
                      </a:r>
                    </a:p>
                  </a:txBody>
                  <a:tcPr marL="19050" marR="19050" marT="19050" marB="19050" anchor="ctr"/>
                </a:tc>
                <a:extLst>
                  <a:ext uri="{0D108BD9-81ED-4DB2-BD59-A6C34878D82A}">
                    <a16:rowId xmlns:a16="http://schemas.microsoft.com/office/drawing/2014/main" val="10004"/>
                  </a:ext>
                </a:extLst>
              </a:tr>
              <a:tr h="273164">
                <a:tc>
                  <a:txBody>
                    <a:bodyPr/>
                    <a:lstStyle/>
                    <a:p>
                      <a:pPr algn="l"/>
                      <a:r>
                        <a:rPr lang="en-US" sz="1200">
                          <a:latin typeface="Times New Roman" pitchFamily="18" charset="0"/>
                          <a:cs typeface="Times New Roman" pitchFamily="18" charset="0"/>
                        </a:rPr>
                        <a:t>Interleukin 8 (pg/ml)</a:t>
                      </a:r>
                    </a:p>
                  </a:txBody>
                  <a:tcPr marL="19050" marR="19050" marT="19050" marB="19050" anchor="ctr"/>
                </a:tc>
                <a:tc>
                  <a:txBody>
                    <a:bodyPr/>
                    <a:lstStyle/>
                    <a:p>
                      <a:pPr algn="ctr"/>
                      <a:r>
                        <a:rPr lang="en-US" sz="1200">
                          <a:latin typeface="Times New Roman" pitchFamily="18" charset="0"/>
                          <a:cs typeface="Times New Roman" pitchFamily="18" charset="0"/>
                        </a:rPr>
                        <a:t>75.9 (84.2)</a:t>
                      </a:r>
                    </a:p>
                  </a:txBody>
                  <a:tcPr marL="19050" marR="19050" marT="19050" marB="19050" anchor="ctr"/>
                </a:tc>
                <a:extLst>
                  <a:ext uri="{0D108BD9-81ED-4DB2-BD59-A6C34878D82A}">
                    <a16:rowId xmlns:a16="http://schemas.microsoft.com/office/drawing/2014/main" val="10005"/>
                  </a:ext>
                </a:extLst>
              </a:tr>
              <a:tr h="288032">
                <a:tc>
                  <a:txBody>
                    <a:bodyPr/>
                    <a:lstStyle/>
                    <a:p>
                      <a:pPr algn="l"/>
                      <a:r>
                        <a:rPr lang="fr-FR" sz="1200">
                          <a:latin typeface="Times New Roman" pitchFamily="18" charset="0"/>
                          <a:cs typeface="Times New Roman" pitchFamily="18" charset="0"/>
                        </a:rPr>
                        <a:t>Soluble Vascular Cell Adhesion Molecule (ng/ml)</a:t>
                      </a:r>
                    </a:p>
                  </a:txBody>
                  <a:tcPr marL="19050" marR="19050" marT="19050" marB="19050" anchor="ctr"/>
                </a:tc>
                <a:tc>
                  <a:txBody>
                    <a:bodyPr/>
                    <a:lstStyle/>
                    <a:p>
                      <a:pPr algn="ctr"/>
                      <a:r>
                        <a:rPr lang="en-US" sz="1200">
                          <a:latin typeface="Times New Roman" pitchFamily="18" charset="0"/>
                          <a:cs typeface="Times New Roman" pitchFamily="18" charset="0"/>
                        </a:rPr>
                        <a:t>1066 (400.0)</a:t>
                      </a:r>
                    </a:p>
                  </a:txBody>
                  <a:tcPr marL="19050" marR="19050" marT="19050" marB="19050" anchor="ctr"/>
                </a:tc>
                <a:extLst>
                  <a:ext uri="{0D108BD9-81ED-4DB2-BD59-A6C34878D82A}">
                    <a16:rowId xmlns:a16="http://schemas.microsoft.com/office/drawing/2014/main" val="10006"/>
                  </a:ext>
                </a:extLst>
              </a:tr>
              <a:tr h="288032">
                <a:tc>
                  <a:txBody>
                    <a:bodyPr/>
                    <a:lstStyle/>
                    <a:p>
                      <a:pPr algn="l"/>
                      <a:r>
                        <a:rPr lang="en-US" sz="1200" dirty="0">
                          <a:latin typeface="Times New Roman" pitchFamily="18" charset="0"/>
                          <a:cs typeface="Times New Roman" pitchFamily="18" charset="0"/>
                        </a:rPr>
                        <a:t>Soluble Intercellular Adhesion Molecule (</a:t>
                      </a:r>
                      <a:r>
                        <a:rPr lang="en-US" sz="1200" dirty="0" err="1">
                          <a:latin typeface="Times New Roman" pitchFamily="18" charset="0"/>
                          <a:cs typeface="Times New Roman" pitchFamily="18" charset="0"/>
                        </a:rPr>
                        <a:t>ng</a:t>
                      </a:r>
                      <a:r>
                        <a:rPr lang="en-US" sz="1200" dirty="0">
                          <a:latin typeface="Times New Roman" pitchFamily="18" charset="0"/>
                          <a:cs typeface="Times New Roman" pitchFamily="18" charset="0"/>
                        </a:rPr>
                        <a:t>/ml)</a:t>
                      </a:r>
                    </a:p>
                  </a:txBody>
                  <a:tcPr marL="19050" marR="19050" marT="19050" marB="19050" anchor="ctr"/>
                </a:tc>
                <a:tc>
                  <a:txBody>
                    <a:bodyPr/>
                    <a:lstStyle/>
                    <a:p>
                      <a:pPr algn="ctr"/>
                      <a:r>
                        <a:rPr lang="en-US" sz="1200">
                          <a:latin typeface="Times New Roman" pitchFamily="18" charset="0"/>
                          <a:cs typeface="Times New Roman" pitchFamily="18" charset="0"/>
                        </a:rPr>
                        <a:t>299.0 (77.2)</a:t>
                      </a:r>
                    </a:p>
                  </a:txBody>
                  <a:tcPr marL="19050" marR="19050" marT="19050" marB="19050" anchor="ctr"/>
                </a:tc>
                <a:extLst>
                  <a:ext uri="{0D108BD9-81ED-4DB2-BD59-A6C34878D82A}">
                    <a16:rowId xmlns:a16="http://schemas.microsoft.com/office/drawing/2014/main" val="10007"/>
                  </a:ext>
                </a:extLst>
              </a:tr>
              <a:tr h="216024">
                <a:tc>
                  <a:txBody>
                    <a:bodyPr/>
                    <a:lstStyle/>
                    <a:p>
                      <a:pPr algn="l"/>
                      <a:r>
                        <a:rPr lang="en-US" sz="1200">
                          <a:latin typeface="Times New Roman" pitchFamily="18" charset="0"/>
                          <a:cs typeface="Times New Roman" pitchFamily="18" charset="0"/>
                        </a:rPr>
                        <a:t>Tumor necrosis factor alpha (pg/ml)</a:t>
                      </a:r>
                    </a:p>
                  </a:txBody>
                  <a:tcPr marL="19050" marR="19050" marT="19050" marB="19050" anchor="ctr"/>
                </a:tc>
                <a:tc>
                  <a:txBody>
                    <a:bodyPr/>
                    <a:lstStyle/>
                    <a:p>
                      <a:pPr algn="ctr"/>
                      <a:r>
                        <a:rPr lang="en-US" sz="1200">
                          <a:latin typeface="Times New Roman" pitchFamily="18" charset="0"/>
                          <a:cs typeface="Times New Roman" pitchFamily="18" charset="0"/>
                        </a:rPr>
                        <a:t>60.0 (199.2)</a:t>
                      </a:r>
                    </a:p>
                  </a:txBody>
                  <a:tcPr marL="19050" marR="19050" marT="19050" marB="19050" anchor="ctr"/>
                </a:tc>
                <a:extLst>
                  <a:ext uri="{0D108BD9-81ED-4DB2-BD59-A6C34878D82A}">
                    <a16:rowId xmlns:a16="http://schemas.microsoft.com/office/drawing/2014/main" val="10008"/>
                  </a:ext>
                </a:extLst>
              </a:tr>
              <a:tr h="139060">
                <a:tc>
                  <a:txBody>
                    <a:bodyPr/>
                    <a:lstStyle/>
                    <a:p>
                      <a:pPr algn="l"/>
                      <a:r>
                        <a:rPr lang="en-US" sz="1200">
                          <a:latin typeface="Times New Roman" pitchFamily="18" charset="0"/>
                          <a:cs typeface="Times New Roman" pitchFamily="18" charset="0"/>
                        </a:rPr>
                        <a:t>Age (years)</a:t>
                      </a:r>
                    </a:p>
                  </a:txBody>
                  <a:tcPr marL="19050" marR="19050" marT="19050" marB="19050" anchor="ctr"/>
                </a:tc>
                <a:tc>
                  <a:txBody>
                    <a:bodyPr/>
                    <a:lstStyle/>
                    <a:p>
                      <a:pPr algn="ctr"/>
                      <a:r>
                        <a:rPr lang="en-US" sz="1200">
                          <a:latin typeface="Times New Roman" pitchFamily="18" charset="0"/>
                          <a:cs typeface="Times New Roman" pitchFamily="18" charset="0"/>
                        </a:rPr>
                        <a:t>74.6 (6.6)</a:t>
                      </a:r>
                    </a:p>
                  </a:txBody>
                  <a:tcPr marL="19050" marR="19050" marT="19050" marB="19050" anchor="ctr"/>
                </a:tc>
                <a:extLst>
                  <a:ext uri="{0D108BD9-81ED-4DB2-BD59-A6C34878D82A}">
                    <a16:rowId xmlns:a16="http://schemas.microsoft.com/office/drawing/2014/main" val="10009"/>
                  </a:ext>
                </a:extLst>
              </a:tr>
              <a:tr h="206112">
                <a:tc>
                  <a:txBody>
                    <a:bodyPr/>
                    <a:lstStyle/>
                    <a:p>
                      <a:pPr algn="l"/>
                      <a:r>
                        <a:rPr lang="en-US" sz="1200">
                          <a:latin typeface="Times New Roman" pitchFamily="18" charset="0"/>
                          <a:cs typeface="Times New Roman" pitchFamily="18" charset="0"/>
                        </a:rPr>
                        <a:t>Body mass index (kg/m</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a:t>
                      </a:r>
                    </a:p>
                  </a:txBody>
                  <a:tcPr marL="19050" marR="19050" marT="19050" marB="19050" anchor="ctr"/>
                </a:tc>
                <a:tc>
                  <a:txBody>
                    <a:bodyPr/>
                    <a:lstStyle/>
                    <a:p>
                      <a:pPr algn="ctr"/>
                      <a:r>
                        <a:rPr lang="en-US" sz="1200">
                          <a:latin typeface="Times New Roman" pitchFamily="18" charset="0"/>
                          <a:cs typeface="Times New Roman" pitchFamily="18" charset="0"/>
                        </a:rPr>
                        <a:t>28.1 (4.2)</a:t>
                      </a:r>
                    </a:p>
                  </a:txBody>
                  <a:tcPr marL="19050" marR="19050" marT="19050" marB="19050" anchor="ctr"/>
                </a:tc>
                <a:extLst>
                  <a:ext uri="{0D108BD9-81ED-4DB2-BD59-A6C34878D82A}">
                    <a16:rowId xmlns:a16="http://schemas.microsoft.com/office/drawing/2014/main" val="10010"/>
                  </a:ext>
                </a:extLst>
              </a:tr>
              <a:tr h="201156">
                <a:tc>
                  <a:txBody>
                    <a:bodyPr/>
                    <a:lstStyle/>
                    <a:p>
                      <a:pPr algn="l"/>
                      <a:r>
                        <a:rPr lang="en-US" sz="1200">
                          <a:latin typeface="Times New Roman" pitchFamily="18" charset="0"/>
                          <a:cs typeface="Times New Roman" pitchFamily="18" charset="0"/>
                        </a:rPr>
                        <a:t>Education (years)</a:t>
                      </a:r>
                    </a:p>
                  </a:txBody>
                  <a:tcPr marL="19050" marR="19050" marT="19050" marB="19050" anchor="ctr"/>
                </a:tc>
                <a:tc>
                  <a:txBody>
                    <a:bodyPr/>
                    <a:lstStyle/>
                    <a:p>
                      <a:pPr algn="ctr"/>
                      <a:r>
                        <a:rPr lang="en-US" sz="1200">
                          <a:latin typeface="Times New Roman" pitchFamily="18" charset="0"/>
                          <a:cs typeface="Times New Roman" pitchFamily="18" charset="0"/>
                        </a:rPr>
                        <a:t>14.6 (2.8)</a:t>
                      </a:r>
                    </a:p>
                  </a:txBody>
                  <a:tcPr marL="19050" marR="19050" marT="19050" marB="19050" anchor="ctr"/>
                </a:tc>
                <a:extLst>
                  <a:ext uri="{0D108BD9-81ED-4DB2-BD59-A6C34878D82A}">
                    <a16:rowId xmlns:a16="http://schemas.microsoft.com/office/drawing/2014/main" val="10011"/>
                  </a:ext>
                </a:extLst>
              </a:tr>
              <a:tr h="0">
                <a:tc>
                  <a:txBody>
                    <a:bodyPr/>
                    <a:lstStyle/>
                    <a:p>
                      <a:pPr algn="l"/>
                      <a:endParaRPr lang="en-US" sz="1200" dirty="0">
                        <a:latin typeface="Times New Roman" pitchFamily="18" charset="0"/>
                        <a:cs typeface="Times New Roman" pitchFamily="18" charset="0"/>
                      </a:endParaRPr>
                    </a:p>
                  </a:txBody>
                  <a:tcPr marL="19050" marR="19050" marT="19050" marB="19050" anchor="ctr"/>
                </a:tc>
                <a:tc>
                  <a:txBody>
                    <a:bodyPr/>
                    <a:lstStyle/>
                    <a:p>
                      <a:endParaRPr lang="en-US" sz="120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12"/>
                  </a:ext>
                </a:extLst>
              </a:tr>
              <a:tr h="191244">
                <a:tc>
                  <a:txBody>
                    <a:bodyPr/>
                    <a:lstStyle/>
                    <a:p>
                      <a:pPr algn="l"/>
                      <a:endParaRPr lang="en-US" sz="1200">
                        <a:latin typeface="Times New Roman" pitchFamily="18" charset="0"/>
                        <a:cs typeface="Times New Roman" pitchFamily="18" charset="0"/>
                      </a:endParaRPr>
                    </a:p>
                  </a:txBody>
                  <a:tcPr marL="19050" marR="19050" marT="19050" marB="19050" anchor="ctr"/>
                </a:tc>
                <a:tc>
                  <a:txBody>
                    <a:bodyPr/>
                    <a:lstStyle/>
                    <a:p>
                      <a:pPr algn="ctr"/>
                      <a:r>
                        <a:rPr lang="en-US" sz="1200">
                          <a:latin typeface="Times New Roman" pitchFamily="18" charset="0"/>
                          <a:cs typeface="Times New Roman" pitchFamily="18" charset="0"/>
                        </a:rPr>
                        <a:t>N subjects (%)</a:t>
                      </a:r>
                    </a:p>
                  </a:txBody>
                  <a:tcPr marL="19050" marR="19050" marT="19050" marB="19050" anchor="ctr"/>
                </a:tc>
                <a:extLst>
                  <a:ext uri="{0D108BD9-81ED-4DB2-BD59-A6C34878D82A}">
                    <a16:rowId xmlns:a16="http://schemas.microsoft.com/office/drawing/2014/main" val="10013"/>
                  </a:ext>
                </a:extLst>
              </a:tr>
              <a:tr h="186288">
                <a:tc>
                  <a:txBody>
                    <a:bodyPr/>
                    <a:lstStyle/>
                    <a:p>
                      <a:pPr algn="l"/>
                      <a:r>
                        <a:rPr lang="en-US" sz="1200">
                          <a:latin typeface="Times New Roman" pitchFamily="18" charset="0"/>
                          <a:cs typeface="Times New Roman" pitchFamily="18" charset="0"/>
                        </a:rPr>
                        <a:t>Obese (Body mass index &gt; 30)</a:t>
                      </a:r>
                    </a:p>
                  </a:txBody>
                  <a:tcPr marL="19050" marR="19050" marT="19050" marB="19050" anchor="ctr"/>
                </a:tc>
                <a:tc>
                  <a:txBody>
                    <a:bodyPr/>
                    <a:lstStyle/>
                    <a:p>
                      <a:pPr algn="ctr"/>
                      <a:r>
                        <a:rPr lang="en-US" sz="1200">
                          <a:latin typeface="Times New Roman" pitchFamily="18" charset="0"/>
                          <a:cs typeface="Times New Roman" pitchFamily="18" charset="0"/>
                        </a:rPr>
                        <a:t>176 (26.1)</a:t>
                      </a:r>
                    </a:p>
                  </a:txBody>
                  <a:tcPr marL="19050" marR="19050" marT="19050" marB="19050" anchor="ctr"/>
                </a:tc>
                <a:extLst>
                  <a:ext uri="{0D108BD9-81ED-4DB2-BD59-A6C34878D82A}">
                    <a16:rowId xmlns:a16="http://schemas.microsoft.com/office/drawing/2014/main" val="10014"/>
                  </a:ext>
                </a:extLst>
              </a:tr>
              <a:tr h="181332">
                <a:tc>
                  <a:txBody>
                    <a:bodyPr/>
                    <a:lstStyle/>
                    <a:p>
                      <a:pPr algn="l"/>
                      <a:r>
                        <a:rPr lang="en-US" sz="1200">
                          <a:latin typeface="Times New Roman" pitchFamily="18" charset="0"/>
                          <a:cs typeface="Times New Roman" pitchFamily="18" charset="0"/>
                        </a:rPr>
                        <a:t>Use of statins</a:t>
                      </a:r>
                    </a:p>
                  </a:txBody>
                  <a:tcPr marL="19050" marR="19050" marT="19050" marB="19050" anchor="ctr"/>
                </a:tc>
                <a:tc>
                  <a:txBody>
                    <a:bodyPr/>
                    <a:lstStyle/>
                    <a:p>
                      <a:pPr algn="ctr"/>
                      <a:r>
                        <a:rPr lang="en-US" sz="1200">
                          <a:latin typeface="Times New Roman" pitchFamily="18" charset="0"/>
                          <a:cs typeface="Times New Roman" pitchFamily="18" charset="0"/>
                        </a:rPr>
                        <a:t>378 (56.2)</a:t>
                      </a:r>
                    </a:p>
                  </a:txBody>
                  <a:tcPr marL="19050" marR="19050" marT="19050" marB="19050" anchor="ctr"/>
                </a:tc>
                <a:extLst>
                  <a:ext uri="{0D108BD9-81ED-4DB2-BD59-A6C34878D82A}">
                    <a16:rowId xmlns:a16="http://schemas.microsoft.com/office/drawing/2014/main" val="10015"/>
                  </a:ext>
                </a:extLst>
              </a:tr>
              <a:tr h="176376">
                <a:tc>
                  <a:txBody>
                    <a:bodyPr/>
                    <a:lstStyle/>
                    <a:p>
                      <a:pPr algn="l"/>
                      <a:r>
                        <a:rPr lang="en-US" sz="1200">
                          <a:latin typeface="Times New Roman" pitchFamily="18" charset="0"/>
                          <a:cs typeface="Times New Roman" pitchFamily="18" charset="0"/>
                        </a:rPr>
                        <a:t>Use of any antihypertensive medication</a:t>
                      </a:r>
                    </a:p>
                  </a:txBody>
                  <a:tcPr marL="19050" marR="19050" marT="19050" marB="19050" anchor="ctr"/>
                </a:tc>
                <a:tc>
                  <a:txBody>
                    <a:bodyPr/>
                    <a:lstStyle/>
                    <a:p>
                      <a:pPr algn="ctr"/>
                      <a:r>
                        <a:rPr lang="en-US" sz="1200">
                          <a:latin typeface="Times New Roman" pitchFamily="18" charset="0"/>
                          <a:cs typeface="Times New Roman" pitchFamily="18" charset="0"/>
                        </a:rPr>
                        <a:t>483 (71.8)</a:t>
                      </a:r>
                    </a:p>
                  </a:txBody>
                  <a:tcPr marL="19050" marR="19050" marT="19050" marB="19050" anchor="ctr"/>
                </a:tc>
                <a:extLst>
                  <a:ext uri="{0D108BD9-81ED-4DB2-BD59-A6C34878D82A}">
                    <a16:rowId xmlns:a16="http://schemas.microsoft.com/office/drawing/2014/main" val="10016"/>
                  </a:ext>
                </a:extLst>
              </a:tr>
              <a:tr h="171420">
                <a:tc>
                  <a:txBody>
                    <a:bodyPr/>
                    <a:lstStyle/>
                    <a:p>
                      <a:pPr algn="l"/>
                      <a:r>
                        <a:rPr lang="en-US" sz="1200" dirty="0">
                          <a:latin typeface="Times New Roman" pitchFamily="18" charset="0"/>
                          <a:cs typeface="Times New Roman" pitchFamily="18" charset="0"/>
                        </a:rPr>
                        <a:t>Diabetes</a:t>
                      </a:r>
                    </a:p>
                  </a:txBody>
                  <a:tcPr marL="19050" marR="19050" marT="19050" marB="19050" anchor="ctr"/>
                </a:tc>
                <a:tc>
                  <a:txBody>
                    <a:bodyPr/>
                    <a:lstStyle/>
                    <a:p>
                      <a:pPr algn="ctr"/>
                      <a:r>
                        <a:rPr lang="en-US" sz="1200">
                          <a:latin typeface="Times New Roman" pitchFamily="18" charset="0"/>
                          <a:cs typeface="Times New Roman" pitchFamily="18" charset="0"/>
                        </a:rPr>
                        <a:t>114 (17.0)</a:t>
                      </a:r>
                    </a:p>
                  </a:txBody>
                  <a:tcPr marL="19050" marR="19050" marT="19050" marB="19050" anchor="ctr"/>
                </a:tc>
                <a:extLst>
                  <a:ext uri="{0D108BD9-81ED-4DB2-BD59-A6C34878D82A}">
                    <a16:rowId xmlns:a16="http://schemas.microsoft.com/office/drawing/2014/main" val="10017"/>
                  </a:ext>
                </a:extLst>
              </a:tr>
              <a:tr h="238472">
                <a:tc>
                  <a:txBody>
                    <a:bodyPr/>
                    <a:lstStyle/>
                    <a:p>
                      <a:pPr algn="l"/>
                      <a:r>
                        <a:rPr lang="en-US" sz="1200">
                          <a:latin typeface="Times New Roman" pitchFamily="18" charset="0"/>
                          <a:cs typeface="Times New Roman" pitchFamily="18" charset="0"/>
                        </a:rPr>
                        <a:t>Hypertension</a:t>
                      </a:r>
                    </a:p>
                  </a:txBody>
                  <a:tcPr marL="19050" marR="19050" marT="19050" marB="19050" anchor="ctr"/>
                </a:tc>
                <a:tc>
                  <a:txBody>
                    <a:bodyPr/>
                    <a:lstStyle/>
                    <a:p>
                      <a:pPr algn="ctr"/>
                      <a:r>
                        <a:rPr lang="en-US" sz="1200">
                          <a:latin typeface="Times New Roman" pitchFamily="18" charset="0"/>
                          <a:cs typeface="Times New Roman" pitchFamily="18" charset="0"/>
                        </a:rPr>
                        <a:t>542 (80.5)</a:t>
                      </a:r>
                    </a:p>
                  </a:txBody>
                  <a:tcPr marL="19050" marR="19050" marT="19050" marB="19050" anchor="ctr"/>
                </a:tc>
                <a:extLst>
                  <a:ext uri="{0D108BD9-81ED-4DB2-BD59-A6C34878D82A}">
                    <a16:rowId xmlns:a16="http://schemas.microsoft.com/office/drawing/2014/main" val="10018"/>
                  </a:ext>
                </a:extLst>
              </a:tr>
              <a:tr h="216024">
                <a:tc>
                  <a:txBody>
                    <a:bodyPr/>
                    <a:lstStyle/>
                    <a:p>
                      <a:pPr algn="l"/>
                      <a:r>
                        <a:rPr lang="en-US" sz="1200">
                          <a:latin typeface="Times New Roman" pitchFamily="18" charset="0"/>
                          <a:cs typeface="Times New Roman" pitchFamily="18" charset="0"/>
                        </a:rPr>
                        <a:t>Race</a:t>
                      </a:r>
                    </a:p>
                  </a:txBody>
                  <a:tcPr marL="19050" marR="19050" marT="19050" marB="19050" anchor="ctr"/>
                </a:tc>
                <a:tc>
                  <a:txBody>
                    <a:bodyPr/>
                    <a:lstStyle/>
                    <a:p>
                      <a:endParaRPr lang="en-US" sz="120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19"/>
                  </a:ext>
                </a:extLst>
              </a:tr>
              <a:tr h="211068">
                <a:tc>
                  <a:txBody>
                    <a:bodyPr/>
                    <a:lstStyle/>
                    <a:p>
                      <a:pPr algn="l"/>
                      <a:r>
                        <a:rPr lang="en-US" sz="1200">
                          <a:latin typeface="Times New Roman" pitchFamily="18" charset="0"/>
                          <a:cs typeface="Times New Roman" pitchFamily="18" charset="0"/>
                        </a:rPr>
                        <a:t>Non-Hispanic white</a:t>
                      </a:r>
                    </a:p>
                  </a:txBody>
                  <a:tcPr marL="19050" marR="19050" marT="19050" marB="19050" anchor="ctr"/>
                </a:tc>
                <a:tc>
                  <a:txBody>
                    <a:bodyPr/>
                    <a:lstStyle/>
                    <a:p>
                      <a:pPr algn="ctr"/>
                      <a:r>
                        <a:rPr lang="en-US" sz="1200">
                          <a:latin typeface="Times New Roman" pitchFamily="18" charset="0"/>
                          <a:cs typeface="Times New Roman" pitchFamily="18" charset="0"/>
                        </a:rPr>
                        <a:t>649 (96.4)</a:t>
                      </a:r>
                    </a:p>
                  </a:txBody>
                  <a:tcPr marL="19050" marR="19050" marT="19050" marB="19050" anchor="ctr"/>
                </a:tc>
                <a:extLst>
                  <a:ext uri="{0D108BD9-81ED-4DB2-BD59-A6C34878D82A}">
                    <a16:rowId xmlns:a16="http://schemas.microsoft.com/office/drawing/2014/main" val="10020"/>
                  </a:ext>
                </a:extLst>
              </a:tr>
              <a:tr h="206112">
                <a:tc>
                  <a:txBody>
                    <a:bodyPr/>
                    <a:lstStyle/>
                    <a:p>
                      <a:pPr algn="l"/>
                      <a:r>
                        <a:rPr lang="en-US" sz="1200" dirty="0">
                          <a:latin typeface="Times New Roman" pitchFamily="18" charset="0"/>
                          <a:cs typeface="Times New Roman" pitchFamily="18" charset="0"/>
                        </a:rPr>
                        <a:t>Non-Hispanic black</a:t>
                      </a:r>
                    </a:p>
                  </a:txBody>
                  <a:tcPr marL="19050" marR="19050" marT="19050" marB="19050" anchor="ctr"/>
                </a:tc>
                <a:tc>
                  <a:txBody>
                    <a:bodyPr/>
                    <a:lstStyle/>
                    <a:p>
                      <a:pPr algn="ctr"/>
                      <a:r>
                        <a:rPr lang="en-US" sz="1200">
                          <a:latin typeface="Times New Roman" pitchFamily="18" charset="0"/>
                          <a:cs typeface="Times New Roman" pitchFamily="18" charset="0"/>
                        </a:rPr>
                        <a:t>12 (1.8)</a:t>
                      </a:r>
                    </a:p>
                  </a:txBody>
                  <a:tcPr marL="19050" marR="19050" marT="19050" marB="19050" anchor="ctr"/>
                </a:tc>
                <a:extLst>
                  <a:ext uri="{0D108BD9-81ED-4DB2-BD59-A6C34878D82A}">
                    <a16:rowId xmlns:a16="http://schemas.microsoft.com/office/drawing/2014/main" val="10021"/>
                  </a:ext>
                </a:extLst>
              </a:tr>
              <a:tr h="129148">
                <a:tc>
                  <a:txBody>
                    <a:bodyPr/>
                    <a:lstStyle/>
                    <a:p>
                      <a:pPr algn="l"/>
                      <a:r>
                        <a:rPr lang="en-US" sz="1200">
                          <a:latin typeface="Times New Roman" pitchFamily="18" charset="0"/>
                          <a:cs typeface="Times New Roman" pitchFamily="18" charset="0"/>
                        </a:rPr>
                        <a:t>Hispanic white</a:t>
                      </a:r>
                    </a:p>
                  </a:txBody>
                  <a:tcPr marL="19050" marR="19050" marT="19050" marB="19050" anchor="ctr"/>
                </a:tc>
                <a:tc>
                  <a:txBody>
                    <a:bodyPr/>
                    <a:lstStyle/>
                    <a:p>
                      <a:pPr algn="ctr"/>
                      <a:r>
                        <a:rPr lang="en-US" sz="1200">
                          <a:latin typeface="Times New Roman" pitchFamily="18" charset="0"/>
                          <a:cs typeface="Times New Roman" pitchFamily="18" charset="0"/>
                        </a:rPr>
                        <a:t>9 (1.3)</a:t>
                      </a:r>
                    </a:p>
                  </a:txBody>
                  <a:tcPr marL="19050" marR="19050" marT="19050" marB="19050" anchor="ctr"/>
                </a:tc>
                <a:extLst>
                  <a:ext uri="{0D108BD9-81ED-4DB2-BD59-A6C34878D82A}">
                    <a16:rowId xmlns:a16="http://schemas.microsoft.com/office/drawing/2014/main" val="10022"/>
                  </a:ext>
                </a:extLst>
              </a:tr>
              <a:tr h="196200">
                <a:tc>
                  <a:txBody>
                    <a:bodyPr/>
                    <a:lstStyle/>
                    <a:p>
                      <a:pPr algn="l"/>
                      <a:r>
                        <a:rPr lang="en-US" sz="1200" dirty="0">
                          <a:latin typeface="Times New Roman" pitchFamily="18" charset="0"/>
                          <a:cs typeface="Times New Roman" pitchFamily="18" charset="0"/>
                        </a:rPr>
                        <a:t>Hispanic black</a:t>
                      </a:r>
                    </a:p>
                  </a:txBody>
                  <a:tcPr marL="19050" marR="19050" marT="19050" marB="19050" anchor="ctr"/>
                </a:tc>
                <a:tc>
                  <a:txBody>
                    <a:bodyPr/>
                    <a:lstStyle/>
                    <a:p>
                      <a:pPr algn="ctr"/>
                      <a:r>
                        <a:rPr lang="en-US" sz="1200" dirty="0">
                          <a:latin typeface="Times New Roman" pitchFamily="18" charset="0"/>
                          <a:cs typeface="Times New Roman" pitchFamily="18" charset="0"/>
                        </a:rPr>
                        <a:t>3 (0.4)</a:t>
                      </a:r>
                    </a:p>
                  </a:txBody>
                  <a:tcPr marL="19050" marR="19050" marT="19050" marB="19050" anchor="ctr"/>
                </a:tc>
                <a:extLst>
                  <a:ext uri="{0D108BD9-81ED-4DB2-BD59-A6C34878D82A}">
                    <a16:rowId xmlns:a16="http://schemas.microsoft.com/office/drawing/2014/main" val="10023"/>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274638"/>
            <a:ext cx="8229600" cy="633412"/>
          </a:xfrm>
        </p:spPr>
        <p:txBody>
          <a:bodyPr/>
          <a:lstStyle/>
          <a:p>
            <a:r>
              <a:rPr lang="en-US" sz="2000">
                <a:latin typeface="Comic Sans MS" pitchFamily="66" charset="0"/>
              </a:rPr>
              <a:t>Table 2 continued</a:t>
            </a:r>
          </a:p>
        </p:txBody>
      </p:sp>
      <p:graphicFrame>
        <p:nvGraphicFramePr>
          <p:cNvPr id="4" name="Content Placeholder 3"/>
          <p:cNvGraphicFramePr>
            <a:graphicFrameLocks noGrp="1"/>
          </p:cNvGraphicFramePr>
          <p:nvPr>
            <p:ph idx="1"/>
          </p:nvPr>
        </p:nvGraphicFramePr>
        <p:xfrm>
          <a:off x="395288" y="1341438"/>
          <a:ext cx="8229600" cy="51917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dirty="0"/>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pPr algn="l"/>
                      <a:r>
                        <a:rPr lang="en-US" sz="1200" dirty="0">
                          <a:latin typeface="Times New Roman" pitchFamily="18" charset="0"/>
                          <a:cs typeface="Times New Roman" pitchFamily="18" charset="0"/>
                        </a:rPr>
                        <a:t>Weekday of the visit</a:t>
                      </a:r>
                    </a:p>
                  </a:txBody>
                  <a:tcPr marL="19050" marR="19050" marT="19050" marB="19050" anchor="ctr"/>
                </a:tc>
                <a:tc>
                  <a:txBody>
                    <a:bodyPr/>
                    <a:lstStyle/>
                    <a:p>
                      <a:pPr algn="ctr"/>
                      <a:r>
                        <a:rPr lang="en-US" sz="1200">
                          <a:latin typeface="Times New Roman" pitchFamily="18" charset="0"/>
                          <a:cs typeface="Times New Roman" pitchFamily="18" charset="0"/>
                        </a:rPr>
                        <a:t>N observations (%)</a:t>
                      </a:r>
                    </a:p>
                  </a:txBody>
                  <a:tcPr marL="19050" marR="19050" marT="19050" marB="19050" anchor="ctr"/>
                </a:tc>
                <a:extLst>
                  <a:ext uri="{0D108BD9-81ED-4DB2-BD59-A6C34878D82A}">
                    <a16:rowId xmlns:a16="http://schemas.microsoft.com/office/drawing/2014/main" val="10001"/>
                  </a:ext>
                </a:extLst>
              </a:tr>
              <a:tr h="370840">
                <a:tc>
                  <a:txBody>
                    <a:bodyPr/>
                    <a:lstStyle/>
                    <a:p>
                      <a:pPr algn="l"/>
                      <a:r>
                        <a:rPr lang="en-US" sz="1200" dirty="0">
                          <a:latin typeface="Times New Roman" pitchFamily="18" charset="0"/>
                          <a:cs typeface="Times New Roman" pitchFamily="18" charset="0"/>
                        </a:rPr>
                        <a:t>Tuesday</a:t>
                      </a:r>
                    </a:p>
                  </a:txBody>
                  <a:tcPr marL="19050" marR="19050" marT="19050" marB="19050" anchor="ctr"/>
                </a:tc>
                <a:tc>
                  <a:txBody>
                    <a:bodyPr/>
                    <a:lstStyle/>
                    <a:p>
                      <a:pPr algn="ctr"/>
                      <a:r>
                        <a:rPr lang="en-US" sz="1200">
                          <a:latin typeface="Times New Roman" pitchFamily="18" charset="0"/>
                          <a:cs typeface="Times New Roman" pitchFamily="18" charset="0"/>
                        </a:rPr>
                        <a:t>363 (28.9)</a:t>
                      </a:r>
                    </a:p>
                  </a:txBody>
                  <a:tcPr marL="19050" marR="19050" marT="19050" marB="19050" anchor="ctr"/>
                </a:tc>
                <a:extLst>
                  <a:ext uri="{0D108BD9-81ED-4DB2-BD59-A6C34878D82A}">
                    <a16:rowId xmlns:a16="http://schemas.microsoft.com/office/drawing/2014/main" val="10002"/>
                  </a:ext>
                </a:extLst>
              </a:tr>
              <a:tr h="370840">
                <a:tc>
                  <a:txBody>
                    <a:bodyPr/>
                    <a:lstStyle/>
                    <a:p>
                      <a:pPr algn="l"/>
                      <a:r>
                        <a:rPr lang="en-US" sz="1200" dirty="0">
                          <a:latin typeface="Times New Roman" pitchFamily="18" charset="0"/>
                          <a:cs typeface="Times New Roman" pitchFamily="18" charset="0"/>
                        </a:rPr>
                        <a:t>Wednesday</a:t>
                      </a:r>
                    </a:p>
                  </a:txBody>
                  <a:tcPr marL="19050" marR="19050" marT="19050" marB="19050" anchor="ctr"/>
                </a:tc>
                <a:tc>
                  <a:txBody>
                    <a:bodyPr/>
                    <a:lstStyle/>
                    <a:p>
                      <a:pPr algn="ctr"/>
                      <a:r>
                        <a:rPr lang="en-US" sz="1200" dirty="0">
                          <a:latin typeface="Times New Roman" pitchFamily="18" charset="0"/>
                          <a:cs typeface="Times New Roman" pitchFamily="18" charset="0"/>
                        </a:rPr>
                        <a:t>741 (59.1)</a:t>
                      </a:r>
                    </a:p>
                  </a:txBody>
                  <a:tcPr marL="19050" marR="19050" marT="19050" marB="19050" anchor="ctr"/>
                </a:tc>
                <a:extLst>
                  <a:ext uri="{0D108BD9-81ED-4DB2-BD59-A6C34878D82A}">
                    <a16:rowId xmlns:a16="http://schemas.microsoft.com/office/drawing/2014/main" val="10003"/>
                  </a:ext>
                </a:extLst>
              </a:tr>
              <a:tr h="370840">
                <a:tc>
                  <a:txBody>
                    <a:bodyPr/>
                    <a:lstStyle/>
                    <a:p>
                      <a:pPr algn="l"/>
                      <a:r>
                        <a:rPr lang="en-US" sz="1200">
                          <a:latin typeface="Times New Roman" pitchFamily="18" charset="0"/>
                          <a:cs typeface="Times New Roman" pitchFamily="18" charset="0"/>
                        </a:rPr>
                        <a:t>Thursday</a:t>
                      </a:r>
                    </a:p>
                  </a:txBody>
                  <a:tcPr marL="19050" marR="19050" marT="19050" marB="19050" anchor="ctr"/>
                </a:tc>
                <a:tc>
                  <a:txBody>
                    <a:bodyPr/>
                    <a:lstStyle/>
                    <a:p>
                      <a:pPr algn="ctr"/>
                      <a:r>
                        <a:rPr lang="en-US" sz="1200" dirty="0">
                          <a:latin typeface="Times New Roman" pitchFamily="18" charset="0"/>
                          <a:cs typeface="Times New Roman" pitchFamily="18" charset="0"/>
                        </a:rPr>
                        <a:t>150 (11.9)</a:t>
                      </a:r>
                    </a:p>
                  </a:txBody>
                  <a:tcPr marL="19050" marR="19050" marT="19050" marB="19050" anchor="ctr"/>
                </a:tc>
                <a:extLst>
                  <a:ext uri="{0D108BD9-81ED-4DB2-BD59-A6C34878D82A}">
                    <a16:rowId xmlns:a16="http://schemas.microsoft.com/office/drawing/2014/main" val="10004"/>
                  </a:ext>
                </a:extLst>
              </a:tr>
              <a:tr h="370840">
                <a:tc>
                  <a:txBody>
                    <a:bodyPr/>
                    <a:lstStyle/>
                    <a:p>
                      <a:pPr algn="l"/>
                      <a:r>
                        <a:rPr lang="en-US" sz="1200">
                          <a:latin typeface="Times New Roman" pitchFamily="18" charset="0"/>
                          <a:cs typeface="Times New Roman" pitchFamily="18" charset="0"/>
                        </a:rPr>
                        <a:t>Smoking status</a:t>
                      </a:r>
                    </a:p>
                  </a:txBody>
                  <a:tcPr marL="19050" marR="19050" marT="19050" marB="19050" anchor="ctr"/>
                </a:tc>
                <a:tc>
                  <a:txBody>
                    <a:bodyPr/>
                    <a:lstStyle/>
                    <a:p>
                      <a:endParaRPr lang="en-US" sz="1200" dirty="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05"/>
                  </a:ext>
                </a:extLst>
              </a:tr>
              <a:tr h="370840">
                <a:tc>
                  <a:txBody>
                    <a:bodyPr/>
                    <a:lstStyle/>
                    <a:p>
                      <a:pPr algn="l"/>
                      <a:r>
                        <a:rPr lang="en-US" sz="1200">
                          <a:latin typeface="Times New Roman" pitchFamily="18" charset="0"/>
                          <a:cs typeface="Times New Roman" pitchFamily="18" charset="0"/>
                        </a:rPr>
                        <a:t>Never</a:t>
                      </a:r>
                    </a:p>
                  </a:txBody>
                  <a:tcPr marL="19050" marR="19050" marT="19050" marB="19050" anchor="ctr"/>
                </a:tc>
                <a:tc>
                  <a:txBody>
                    <a:bodyPr/>
                    <a:lstStyle/>
                    <a:p>
                      <a:pPr algn="ctr"/>
                      <a:r>
                        <a:rPr lang="en-US" sz="1200" dirty="0">
                          <a:latin typeface="Times New Roman" pitchFamily="18" charset="0"/>
                          <a:cs typeface="Times New Roman" pitchFamily="18" charset="0"/>
                        </a:rPr>
                        <a:t>368 (29.3)</a:t>
                      </a:r>
                    </a:p>
                  </a:txBody>
                  <a:tcPr marL="19050" marR="19050" marT="19050" marB="19050" anchor="ctr"/>
                </a:tc>
                <a:extLst>
                  <a:ext uri="{0D108BD9-81ED-4DB2-BD59-A6C34878D82A}">
                    <a16:rowId xmlns:a16="http://schemas.microsoft.com/office/drawing/2014/main" val="10006"/>
                  </a:ext>
                </a:extLst>
              </a:tr>
              <a:tr h="370840">
                <a:tc>
                  <a:txBody>
                    <a:bodyPr/>
                    <a:lstStyle/>
                    <a:p>
                      <a:pPr algn="l"/>
                      <a:r>
                        <a:rPr lang="en-US" sz="1200">
                          <a:latin typeface="Times New Roman" pitchFamily="18" charset="0"/>
                          <a:cs typeface="Times New Roman" pitchFamily="18" charset="0"/>
                        </a:rPr>
                        <a:t>Former</a:t>
                      </a:r>
                    </a:p>
                  </a:txBody>
                  <a:tcPr marL="19050" marR="19050" marT="19050" marB="19050" anchor="ctr"/>
                </a:tc>
                <a:tc>
                  <a:txBody>
                    <a:bodyPr/>
                    <a:lstStyle/>
                    <a:p>
                      <a:pPr algn="ctr"/>
                      <a:r>
                        <a:rPr lang="en-US" sz="1200" dirty="0">
                          <a:latin typeface="Times New Roman" pitchFamily="18" charset="0"/>
                          <a:cs typeface="Times New Roman" pitchFamily="18" charset="0"/>
                        </a:rPr>
                        <a:t>840 (67.0)</a:t>
                      </a:r>
                    </a:p>
                  </a:txBody>
                  <a:tcPr marL="19050" marR="19050" marT="19050" marB="19050" anchor="ctr"/>
                </a:tc>
                <a:extLst>
                  <a:ext uri="{0D108BD9-81ED-4DB2-BD59-A6C34878D82A}">
                    <a16:rowId xmlns:a16="http://schemas.microsoft.com/office/drawing/2014/main" val="10007"/>
                  </a:ext>
                </a:extLst>
              </a:tr>
              <a:tr h="370840">
                <a:tc>
                  <a:txBody>
                    <a:bodyPr/>
                    <a:lstStyle/>
                    <a:p>
                      <a:pPr algn="l"/>
                      <a:r>
                        <a:rPr lang="en-US" sz="1200">
                          <a:latin typeface="Times New Roman" pitchFamily="18" charset="0"/>
                          <a:cs typeface="Times New Roman" pitchFamily="18" charset="0"/>
                        </a:rPr>
                        <a:t>Current</a:t>
                      </a:r>
                    </a:p>
                  </a:txBody>
                  <a:tcPr marL="19050" marR="19050" marT="19050" marB="19050" anchor="ctr"/>
                </a:tc>
                <a:tc>
                  <a:txBody>
                    <a:bodyPr/>
                    <a:lstStyle/>
                    <a:p>
                      <a:pPr algn="ctr"/>
                      <a:r>
                        <a:rPr lang="en-US" sz="1200" dirty="0">
                          <a:latin typeface="Times New Roman" pitchFamily="18" charset="0"/>
                          <a:cs typeface="Times New Roman" pitchFamily="18" charset="0"/>
                        </a:rPr>
                        <a:t>46 (0.4)</a:t>
                      </a:r>
                    </a:p>
                  </a:txBody>
                  <a:tcPr marL="19050" marR="19050" marT="19050" marB="19050" anchor="ctr"/>
                </a:tc>
                <a:extLst>
                  <a:ext uri="{0D108BD9-81ED-4DB2-BD59-A6C34878D82A}">
                    <a16:rowId xmlns:a16="http://schemas.microsoft.com/office/drawing/2014/main" val="10008"/>
                  </a:ext>
                </a:extLst>
              </a:tr>
              <a:tr h="370840">
                <a:tc>
                  <a:txBody>
                    <a:bodyPr/>
                    <a:lstStyle/>
                    <a:p>
                      <a:pPr algn="l"/>
                      <a:r>
                        <a:rPr lang="en-US" sz="1200">
                          <a:latin typeface="Times New Roman" pitchFamily="18" charset="0"/>
                          <a:cs typeface="Times New Roman" pitchFamily="18" charset="0"/>
                        </a:rPr>
                        <a:t>Fasting blood glucose</a:t>
                      </a:r>
                    </a:p>
                  </a:txBody>
                  <a:tcPr marL="19050" marR="19050" marT="19050" marB="19050" anchor="ctr"/>
                </a:tc>
                <a:tc>
                  <a:txBody>
                    <a:bodyPr/>
                    <a:lstStyle/>
                    <a:p>
                      <a:endParaRPr lang="en-US" sz="1200" dirty="0">
                        <a:latin typeface="Times New Roman" pitchFamily="18" charset="0"/>
                        <a:cs typeface="Times New Roman" pitchFamily="18" charset="0"/>
                      </a:endParaRPr>
                    </a:p>
                  </a:txBody>
                  <a:tcPr marL="19050" marR="19050" marT="19050" marB="19050" anchor="ctr"/>
                </a:tc>
                <a:extLst>
                  <a:ext uri="{0D108BD9-81ED-4DB2-BD59-A6C34878D82A}">
                    <a16:rowId xmlns:a16="http://schemas.microsoft.com/office/drawing/2014/main" val="10009"/>
                  </a:ext>
                </a:extLst>
              </a:tr>
              <a:tr h="370840">
                <a:tc>
                  <a:txBody>
                    <a:bodyPr/>
                    <a:lstStyle/>
                    <a:p>
                      <a:pPr algn="l"/>
                      <a:r>
                        <a:rPr lang="en-US" sz="1200">
                          <a:latin typeface="Times New Roman" pitchFamily="18" charset="0"/>
                          <a:cs typeface="Times New Roman" pitchFamily="18" charset="0"/>
                        </a:rPr>
                        <a:t>&lt; 110 mg/dl</a:t>
                      </a:r>
                    </a:p>
                  </a:txBody>
                  <a:tcPr marL="19050" marR="19050" marT="19050" marB="19050" anchor="ctr"/>
                </a:tc>
                <a:tc>
                  <a:txBody>
                    <a:bodyPr/>
                    <a:lstStyle/>
                    <a:p>
                      <a:pPr algn="ctr"/>
                      <a:r>
                        <a:rPr lang="en-US" sz="1200" dirty="0">
                          <a:latin typeface="Times New Roman" pitchFamily="18" charset="0"/>
                          <a:cs typeface="Times New Roman" pitchFamily="18" charset="0"/>
                        </a:rPr>
                        <a:t>906 (72.2)</a:t>
                      </a:r>
                    </a:p>
                  </a:txBody>
                  <a:tcPr marL="19050" marR="19050" marT="19050" marB="19050" anchor="ctr"/>
                </a:tc>
                <a:extLst>
                  <a:ext uri="{0D108BD9-81ED-4DB2-BD59-A6C34878D82A}">
                    <a16:rowId xmlns:a16="http://schemas.microsoft.com/office/drawing/2014/main" val="10010"/>
                  </a:ext>
                </a:extLst>
              </a:tr>
              <a:tr h="370840">
                <a:tc>
                  <a:txBody>
                    <a:bodyPr/>
                    <a:lstStyle/>
                    <a:p>
                      <a:pPr algn="l"/>
                      <a:r>
                        <a:rPr lang="en-US" sz="1200">
                          <a:latin typeface="Times New Roman" pitchFamily="18" charset="0"/>
                          <a:cs typeface="Times New Roman" pitchFamily="18" charset="0"/>
                        </a:rPr>
                        <a:t>&gt; 110 or &lt; 126 mg/dl</a:t>
                      </a:r>
                    </a:p>
                  </a:txBody>
                  <a:tcPr marL="19050" marR="19050" marT="19050" marB="19050" anchor="ctr"/>
                </a:tc>
                <a:tc>
                  <a:txBody>
                    <a:bodyPr/>
                    <a:lstStyle/>
                    <a:p>
                      <a:pPr algn="ctr"/>
                      <a:r>
                        <a:rPr lang="en-US" sz="1200">
                          <a:latin typeface="Times New Roman" pitchFamily="18" charset="0"/>
                          <a:cs typeface="Times New Roman" pitchFamily="18" charset="0"/>
                        </a:rPr>
                        <a:t>202 (16.1)</a:t>
                      </a:r>
                    </a:p>
                  </a:txBody>
                  <a:tcPr marL="19050" marR="19050" marT="19050" marB="19050" anchor="ctr"/>
                </a:tc>
                <a:extLst>
                  <a:ext uri="{0D108BD9-81ED-4DB2-BD59-A6C34878D82A}">
                    <a16:rowId xmlns:a16="http://schemas.microsoft.com/office/drawing/2014/main" val="10011"/>
                  </a:ext>
                </a:extLst>
              </a:tr>
              <a:tr h="370840">
                <a:tc>
                  <a:txBody>
                    <a:bodyPr/>
                    <a:lstStyle/>
                    <a:p>
                      <a:pPr algn="l"/>
                      <a:r>
                        <a:rPr lang="en-US" sz="1200">
                          <a:latin typeface="Times New Roman" pitchFamily="18" charset="0"/>
                          <a:cs typeface="Times New Roman" pitchFamily="18" charset="0"/>
                        </a:rPr>
                        <a:t>&gt; 126 mg/dl</a:t>
                      </a:r>
                    </a:p>
                  </a:txBody>
                  <a:tcPr marL="19050" marR="19050" marT="19050" marB="19050" anchor="ctr"/>
                </a:tc>
                <a:tc>
                  <a:txBody>
                    <a:bodyPr/>
                    <a:lstStyle/>
                    <a:p>
                      <a:pPr algn="ctr"/>
                      <a:r>
                        <a:rPr lang="en-US" sz="1200">
                          <a:latin typeface="Times New Roman" pitchFamily="18" charset="0"/>
                          <a:cs typeface="Times New Roman" pitchFamily="18" charset="0"/>
                        </a:rPr>
                        <a:t>146 (11.6)</a:t>
                      </a:r>
                    </a:p>
                  </a:txBody>
                  <a:tcPr marL="19050" marR="19050" marT="19050" marB="19050" anchor="ctr"/>
                </a:tc>
                <a:extLst>
                  <a:ext uri="{0D108BD9-81ED-4DB2-BD59-A6C34878D82A}">
                    <a16:rowId xmlns:a16="http://schemas.microsoft.com/office/drawing/2014/main" val="10012"/>
                  </a:ext>
                </a:extLst>
              </a:tr>
              <a:tr h="370840">
                <a:tc>
                  <a:txBody>
                    <a:bodyPr/>
                    <a:lstStyle/>
                    <a:p>
                      <a:pPr algn="l"/>
                      <a:r>
                        <a:rPr lang="en-US" sz="1200">
                          <a:latin typeface="Times New Roman" pitchFamily="18" charset="0"/>
                          <a:cs typeface="Times New Roman" pitchFamily="18" charset="0"/>
                        </a:rPr>
                        <a:t>Alcohol intake(≥ 2 drinks/day)</a:t>
                      </a:r>
                    </a:p>
                  </a:txBody>
                  <a:tcPr marL="19050" marR="19050" marT="19050" marB="19050" anchor="ctr"/>
                </a:tc>
                <a:tc>
                  <a:txBody>
                    <a:bodyPr/>
                    <a:lstStyle/>
                    <a:p>
                      <a:pPr algn="ctr"/>
                      <a:r>
                        <a:rPr lang="en-US" sz="1200" dirty="0">
                          <a:latin typeface="Times New Roman" pitchFamily="18" charset="0"/>
                          <a:cs typeface="Times New Roman" pitchFamily="18" charset="0"/>
                        </a:rPr>
                        <a:t>236 (18.8)</a:t>
                      </a:r>
                    </a:p>
                  </a:txBody>
                  <a:tcPr marL="19050" marR="19050" marT="19050" marB="19050"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l-GR" sz="2800">
                <a:latin typeface="Comic Sans MS" pitchFamily="66" charset="0"/>
              </a:rPr>
              <a:t>Αποτελέσματα (συνέχεια)</a:t>
            </a:r>
            <a:endParaRPr lang="en-US" sz="2800">
              <a:latin typeface="Comic Sans MS" pitchFamily="66" charset="0"/>
            </a:endParaRPr>
          </a:p>
        </p:txBody>
      </p:sp>
      <p:sp>
        <p:nvSpPr>
          <p:cNvPr id="40963" name="Rectangle 3"/>
          <p:cNvSpPr>
            <a:spLocks noGrp="1" noChangeArrowheads="1"/>
          </p:cNvSpPr>
          <p:nvPr>
            <p:ph type="body" idx="1"/>
          </p:nvPr>
        </p:nvSpPr>
        <p:spPr/>
        <p:txBody>
          <a:bodyPr>
            <a:normAutofit lnSpcReduction="10000"/>
          </a:bodyPr>
          <a:lstStyle/>
          <a:p>
            <a:pPr eaLnBrk="1" hangingPunct="1">
              <a:lnSpc>
                <a:spcPct val="80000"/>
              </a:lnSpc>
            </a:pPr>
            <a:r>
              <a:rPr lang="en-US" sz="2000">
                <a:latin typeface="Comic Sans MS" pitchFamily="66" charset="0"/>
              </a:rPr>
              <a:t>We found positive associations between decrease in ambient temperature and the levels of hs CRP, sICAM-1 and sVCAM-1 throughout all investigated lags (Figure </a:t>
            </a:r>
            <a:r>
              <a:rPr lang="en-US" sz="2000" b="1">
                <a:latin typeface="Comic Sans MS" pitchFamily="66" charset="0"/>
                <a:hlinkClick r:id="rId2"/>
              </a:rPr>
              <a:t>​(Figure1).</a:t>
            </a:r>
            <a:r>
              <a:rPr lang="en-US" sz="2000" b="1" u="sng">
                <a:latin typeface="Comic Sans MS" pitchFamily="66" charset="0"/>
                <a:hlinkClick r:id="rId2"/>
              </a:rPr>
              <a:t>1</a:t>
            </a:r>
            <a:r>
              <a:rPr lang="en-US" sz="2000">
                <a:latin typeface="Comic Sans MS" pitchFamily="66" charset="0"/>
              </a:rPr>
              <a:t>). Significant associations between temperature and hs CRP were observed with acute, 0 to 1 day, and cumulative lags (Table </a:t>
            </a:r>
            <a:r>
              <a:rPr lang="en-US" sz="2000" b="1" u="sng">
                <a:latin typeface="Comic Sans MS" pitchFamily="66" charset="0"/>
                <a:hlinkClick r:id="rId3"/>
              </a:rPr>
              <a:t>3</a:t>
            </a:r>
            <a:r>
              <a:rPr lang="en-US" sz="2000">
                <a:latin typeface="Comic Sans MS" pitchFamily="66" charset="0"/>
              </a:rPr>
              <a:t>). To study whether the acute and cumulative effects were independent of each other, we run models including lag 0 or lag 1 with the 4 weeks' moving average for the temperature. The correlation between temperature on the current day and the 4 week's moving average was 0.88, and between lag day 1 and 4 week's moving average 0.90. All effect estimates were slightly reduced in the two-lag models, possibly due to rather high correlation between temperatures. However, the associations at lags 0 and 1 were still borderline significant and the association over the 4 weeks' moving average remained significant (20.0%, 95% CI: 2.65, 40.2, when analyzed with lag 0). Associations between temperature and adhesion molecules sVCAM-1 and sICAM-1 were the strongest over the cumulative lags (Table </a:t>
            </a:r>
            <a:r>
              <a:rPr lang="en-US" sz="2000" b="1" u="sng">
                <a:latin typeface="Comic Sans MS" pitchFamily="66" charset="0"/>
                <a:hlinkClick r:id="rId3"/>
              </a:rPr>
              <a:t>3</a:t>
            </a:r>
            <a:r>
              <a:rPr lang="en-US" sz="2000">
                <a:latin typeface="Comic Sans MS" pitchFamily="66" charset="0"/>
              </a:rPr>
              <a:t>). We did not find significant associations for the other inflammation markers (See additional files </a:t>
            </a:r>
            <a:r>
              <a:rPr lang="en-US" sz="2000">
                <a:latin typeface="Comic Sans MS" pitchFamily="66" charset="0"/>
                <a:hlinkClick r:id="" action="ppaction://noaction"/>
              </a:rPr>
              <a:t>2</a:t>
            </a:r>
            <a:r>
              <a:rPr lang="en-US" sz="2000">
                <a:latin typeface="Comic Sans MS" pitchFamily="66" charset="0"/>
              </a:rPr>
              <a:t> and </a:t>
            </a:r>
            <a:r>
              <a:rPr lang="en-US" sz="2000">
                <a:latin typeface="Comic Sans MS" pitchFamily="66" charset="0"/>
                <a:hlinkClick r:id="" action="ppaction://noaction"/>
              </a:rPr>
              <a:t>3</a:t>
            </a:r>
            <a:r>
              <a:rPr lang="en-US" sz="2000">
                <a:latin typeface="Comic Sans MS" pitchFamily="66" charset="0"/>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706437"/>
          </a:xfrm>
        </p:spPr>
        <p:txBody>
          <a:bodyPr>
            <a:normAutofit fontScale="90000"/>
          </a:bodyPr>
          <a:lstStyle/>
          <a:p>
            <a:r>
              <a:rPr lang="en-US" sz="2000" b="1">
                <a:latin typeface="Comic Sans MS" pitchFamily="66" charset="0"/>
              </a:rPr>
              <a:t>Table 3 </a:t>
            </a:r>
            <a:r>
              <a:rPr lang="en-US" sz="2000">
                <a:latin typeface="Comic Sans MS" pitchFamily="66" charset="0"/>
              </a:rPr>
              <a:t>The % change in the levels of hs CRP, soluble VCAM-1, and soluble ICAM-1 for a 5°C decrease in ambient temperature</a:t>
            </a:r>
            <a:br>
              <a:rPr lang="en-US" sz="2000"/>
            </a:br>
            <a:endParaRPr lang="en-US" sz="2000"/>
          </a:p>
        </p:txBody>
      </p:sp>
      <p:sp>
        <p:nvSpPr>
          <p:cNvPr id="41987" name="Rectangle 3"/>
          <p:cNvSpPr>
            <a:spLocks noGrp="1" noChangeArrowheads="1"/>
          </p:cNvSpPr>
          <p:nvPr>
            <p:ph type="body" idx="1"/>
          </p:nvPr>
        </p:nvSpPr>
        <p:spPr/>
        <p:txBody>
          <a:bodyPr/>
          <a:lstStyle/>
          <a:p>
            <a:pPr eaLnBrk="1" hangingPunct="1"/>
            <a:endParaRPr lang="el-GR"/>
          </a:p>
        </p:txBody>
      </p:sp>
      <p:graphicFrame>
        <p:nvGraphicFramePr>
          <p:cNvPr id="4" name="Table 3"/>
          <p:cNvGraphicFramePr>
            <a:graphicFrameLocks noGrp="1"/>
          </p:cNvGraphicFramePr>
          <p:nvPr/>
        </p:nvGraphicFramePr>
        <p:xfrm>
          <a:off x="250825" y="1196975"/>
          <a:ext cx="8496941" cy="5608032"/>
        </p:xfrm>
        <a:graphic>
          <a:graphicData uri="http://schemas.openxmlformats.org/drawingml/2006/table">
            <a:tbl>
              <a:tblPr firstRow="1" bandRow="1">
                <a:tableStyleId>{5C22544A-7EE6-4342-B048-85BDC9FD1C3A}</a:tableStyleId>
              </a:tblPr>
              <a:tblGrid>
                <a:gridCol w="1337291">
                  <a:extLst>
                    <a:ext uri="{9D8B030D-6E8A-4147-A177-3AD203B41FA5}">
                      <a16:colId xmlns:a16="http://schemas.microsoft.com/office/drawing/2014/main" val="20000"/>
                    </a:ext>
                  </a:extLst>
                </a:gridCol>
                <a:gridCol w="102867">
                  <a:extLst>
                    <a:ext uri="{9D8B030D-6E8A-4147-A177-3AD203B41FA5}">
                      <a16:colId xmlns:a16="http://schemas.microsoft.com/office/drawing/2014/main" val="20001"/>
                    </a:ext>
                  </a:extLst>
                </a:gridCol>
                <a:gridCol w="1090408">
                  <a:extLst>
                    <a:ext uri="{9D8B030D-6E8A-4147-A177-3AD203B41FA5}">
                      <a16:colId xmlns:a16="http://schemas.microsoft.com/office/drawing/2014/main" val="20002"/>
                    </a:ext>
                  </a:extLst>
                </a:gridCol>
                <a:gridCol w="1193275">
                  <a:extLst>
                    <a:ext uri="{9D8B030D-6E8A-4147-A177-3AD203B41FA5}">
                      <a16:colId xmlns:a16="http://schemas.microsoft.com/office/drawing/2014/main" val="20003"/>
                    </a:ext>
                  </a:extLst>
                </a:gridCol>
                <a:gridCol w="1193275">
                  <a:extLst>
                    <a:ext uri="{9D8B030D-6E8A-4147-A177-3AD203B41FA5}">
                      <a16:colId xmlns:a16="http://schemas.microsoft.com/office/drawing/2014/main" val="20004"/>
                    </a:ext>
                  </a:extLst>
                </a:gridCol>
                <a:gridCol w="1193275">
                  <a:extLst>
                    <a:ext uri="{9D8B030D-6E8A-4147-A177-3AD203B41FA5}">
                      <a16:colId xmlns:a16="http://schemas.microsoft.com/office/drawing/2014/main" val="20005"/>
                    </a:ext>
                  </a:extLst>
                </a:gridCol>
                <a:gridCol w="1193275">
                  <a:extLst>
                    <a:ext uri="{9D8B030D-6E8A-4147-A177-3AD203B41FA5}">
                      <a16:colId xmlns:a16="http://schemas.microsoft.com/office/drawing/2014/main" val="20006"/>
                    </a:ext>
                  </a:extLst>
                </a:gridCol>
                <a:gridCol w="1193275">
                  <a:extLst>
                    <a:ext uri="{9D8B030D-6E8A-4147-A177-3AD203B41FA5}">
                      <a16:colId xmlns:a16="http://schemas.microsoft.com/office/drawing/2014/main" val="20007"/>
                    </a:ext>
                  </a:extLst>
                </a:gridCol>
              </a:tblGrid>
              <a:tr h="527236">
                <a:tc gridSpan="8">
                  <a:txBody>
                    <a:bodyPr/>
                    <a:lstStyle/>
                    <a:p>
                      <a:pPr algn="l"/>
                      <a:r>
                        <a:rPr lang="en-US" dirty="0"/>
                        <a:t>                       Original </a:t>
                      </a:r>
                      <a:r>
                        <a:rPr lang="en-US" dirty="0" err="1"/>
                        <a:t>model</a:t>
                      </a:r>
                      <a:r>
                        <a:rPr lang="en-US" baseline="30000" dirty="0" err="1"/>
                        <a:t>a</a:t>
                      </a:r>
                      <a:r>
                        <a:rPr lang="en-US" baseline="30000" dirty="0"/>
                        <a:t>               </a:t>
                      </a:r>
                      <a:r>
                        <a:rPr lang="en-US" baseline="0" dirty="0"/>
                        <a:t>Adjusted for </a:t>
                      </a:r>
                      <a:r>
                        <a:rPr lang="en-US" baseline="0" dirty="0" err="1"/>
                        <a:t>BC</a:t>
                      </a:r>
                      <a:r>
                        <a:rPr lang="en-US" baseline="30000" dirty="0" err="1"/>
                        <a:t>b</a:t>
                      </a:r>
                      <a:r>
                        <a:rPr lang="en-US" baseline="30000" dirty="0"/>
                        <a:t>           </a:t>
                      </a:r>
                      <a:r>
                        <a:rPr lang="en-US" baseline="0" dirty="0"/>
                        <a:t>Adjusted for O</a:t>
                      </a:r>
                      <a:r>
                        <a:rPr lang="en-US" baseline="-25000" dirty="0"/>
                        <a:t>3</a:t>
                      </a:r>
                      <a:r>
                        <a:rPr lang="en-US" baseline="30000" dirty="0"/>
                        <a:t>c</a:t>
                      </a:r>
                    </a:p>
                  </a:txBody>
                  <a:tcPr marL="19050" marR="19050" marT="19050" marB="19050" anchor="ctr"/>
                </a:tc>
                <a:tc hMerge="1">
                  <a:txBody>
                    <a:bodyPr/>
                    <a:lstStyle/>
                    <a:p>
                      <a:endParaRPr lang="en-US"/>
                    </a:p>
                  </a:txBody>
                  <a:tcPr/>
                </a:tc>
                <a:tc hMerge="1">
                  <a:txBody>
                    <a:bodyPr/>
                    <a:lstStyle/>
                    <a:p>
                      <a:endParaRPr lang="en-US"/>
                    </a:p>
                  </a:txBody>
                  <a:tcPr/>
                </a:tc>
                <a:tc hMerge="1">
                  <a:txBody>
                    <a:bodyPr/>
                    <a:lstStyle/>
                    <a:p>
                      <a:pPr algn="ctr"/>
                      <a:endParaRPr lang="en-US" dirty="0"/>
                    </a:p>
                  </a:txBody>
                  <a:tcPr marL="19050" marR="19050" marT="19050" marB="19050" anchor="ctr"/>
                </a:tc>
                <a:tc hMerge="1">
                  <a:txBody>
                    <a:bodyPr/>
                    <a:lstStyle/>
                    <a:p>
                      <a:endParaRPr lang="en-US"/>
                    </a:p>
                  </a:txBody>
                  <a:tcPr/>
                </a:tc>
                <a:tc hMerge="1">
                  <a:txBody>
                    <a:bodyPr/>
                    <a:lstStyle/>
                    <a:p>
                      <a:pPr algn="ctr"/>
                      <a:endParaRPr lang="en-US" dirty="0"/>
                    </a:p>
                  </a:txBody>
                  <a:tcPr marL="19050" marR="19050" marT="19050" marB="19050" anchor="ct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527236">
                <a:tc>
                  <a:txBody>
                    <a:bodyPr/>
                    <a:lstStyle/>
                    <a:p>
                      <a:pPr algn="l"/>
                      <a:endParaRPr lang="en-US"/>
                    </a:p>
                  </a:txBody>
                  <a:tcPr marL="19050" marR="19050" marT="19050" marB="19050" anchor="ctr"/>
                </a:tc>
                <a:tc gridSpan="2">
                  <a:txBody>
                    <a:bodyPr/>
                    <a:lstStyle/>
                    <a:p>
                      <a:pPr algn="ctr"/>
                      <a:r>
                        <a:rPr lang="en-US" b="1"/>
                        <a:t>% Change</a:t>
                      </a:r>
                      <a:endParaRPr lang="en-US"/>
                    </a:p>
                  </a:txBody>
                  <a:tcPr marL="19050" marR="19050" marT="19050" marB="19050" anchor="ctr"/>
                </a:tc>
                <a:tc hMerge="1">
                  <a:txBody>
                    <a:bodyPr/>
                    <a:lstStyle/>
                    <a:p>
                      <a:endParaRPr lang="en-US"/>
                    </a:p>
                  </a:txBody>
                  <a:tcPr/>
                </a:tc>
                <a:tc>
                  <a:txBody>
                    <a:bodyPr/>
                    <a:lstStyle/>
                    <a:p>
                      <a:pPr algn="ctr"/>
                      <a:r>
                        <a:rPr lang="en-US" b="1"/>
                        <a:t>95% CI</a:t>
                      </a:r>
                      <a:endParaRPr lang="en-US"/>
                    </a:p>
                  </a:txBody>
                  <a:tcPr marL="19050" marR="19050" marT="19050" marB="19050" anchor="ctr"/>
                </a:tc>
                <a:tc>
                  <a:txBody>
                    <a:bodyPr/>
                    <a:lstStyle/>
                    <a:p>
                      <a:pPr algn="ctr"/>
                      <a:r>
                        <a:rPr lang="en-US" b="1"/>
                        <a:t>% Change</a:t>
                      </a:r>
                      <a:endParaRPr lang="en-US"/>
                    </a:p>
                  </a:txBody>
                  <a:tcPr marL="19050" marR="19050" marT="19050" marB="19050" anchor="ctr"/>
                </a:tc>
                <a:tc>
                  <a:txBody>
                    <a:bodyPr/>
                    <a:lstStyle/>
                    <a:p>
                      <a:pPr algn="ctr"/>
                      <a:r>
                        <a:rPr lang="en-US" b="1"/>
                        <a:t>95% CI</a:t>
                      </a:r>
                      <a:endParaRPr lang="en-US"/>
                    </a:p>
                  </a:txBody>
                  <a:tcPr marL="19050" marR="19050" marT="19050" marB="19050" anchor="ctr"/>
                </a:tc>
                <a:tc>
                  <a:txBody>
                    <a:bodyPr/>
                    <a:lstStyle/>
                    <a:p>
                      <a:pPr algn="ctr"/>
                      <a:r>
                        <a:rPr lang="en-US" b="1"/>
                        <a:t>% Change</a:t>
                      </a:r>
                      <a:endParaRPr lang="en-US"/>
                    </a:p>
                  </a:txBody>
                  <a:tcPr marL="19050" marR="19050" marT="19050" marB="19050" anchor="ctr"/>
                </a:tc>
                <a:tc>
                  <a:txBody>
                    <a:bodyPr/>
                    <a:lstStyle/>
                    <a:p>
                      <a:pPr algn="ctr"/>
                      <a:r>
                        <a:rPr lang="en-US" b="1"/>
                        <a:t>95% CI</a:t>
                      </a:r>
                      <a:endParaRPr lang="en-US"/>
                    </a:p>
                  </a:txBody>
                  <a:tcPr marL="19050" marR="19050" marT="19050" marB="19050" anchor="ctr"/>
                </a:tc>
                <a:extLst>
                  <a:ext uri="{0D108BD9-81ED-4DB2-BD59-A6C34878D82A}">
                    <a16:rowId xmlns:a16="http://schemas.microsoft.com/office/drawing/2014/main" val="10001"/>
                  </a:ext>
                </a:extLst>
              </a:tr>
              <a:tr h="450292">
                <a:tc gridSpan="2">
                  <a:txBody>
                    <a:bodyPr/>
                    <a:lstStyle/>
                    <a:p>
                      <a:pPr algn="l"/>
                      <a:r>
                        <a:rPr lang="en-US" sz="1600" dirty="0" err="1"/>
                        <a:t>hs</a:t>
                      </a:r>
                      <a:r>
                        <a:rPr lang="en-US" sz="1600" dirty="0"/>
                        <a:t> C-reactive protein</a:t>
                      </a:r>
                    </a:p>
                  </a:txBody>
                  <a:tcPr marL="19050" marR="19050" marT="19050" marB="19050" anchor="ctr"/>
                </a:tc>
                <a:tc hMerge="1">
                  <a:txBody>
                    <a:bodyPr/>
                    <a:lstStyle/>
                    <a:p>
                      <a:endParaRPr lang="en-US"/>
                    </a:p>
                  </a:txBody>
                  <a:tcPr marL="19050" marR="19050" marT="19050" marB="19050" anchor="ctr"/>
                </a:tc>
                <a:tc>
                  <a:txBody>
                    <a:bodyPr/>
                    <a:lstStyle/>
                    <a:p>
                      <a:endParaRPr lang="en-US" sz="1600" dirty="0"/>
                    </a:p>
                  </a:txBody>
                  <a:tcPr marL="19050" marR="19050" marT="19050" marB="19050" anchor="ctr"/>
                </a:tc>
                <a:tc>
                  <a:txBody>
                    <a:bodyPr/>
                    <a:lstStyle/>
                    <a:p>
                      <a:endParaRPr lang="en-US" sz="1600" dirty="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extLst>
                  <a:ext uri="{0D108BD9-81ED-4DB2-BD59-A6C34878D82A}">
                    <a16:rowId xmlns:a16="http://schemas.microsoft.com/office/drawing/2014/main" val="10002"/>
                  </a:ext>
                </a:extLst>
              </a:tr>
              <a:tr h="307732">
                <a:tc gridSpan="2">
                  <a:txBody>
                    <a:bodyPr/>
                    <a:lstStyle/>
                    <a:p>
                      <a:pPr algn="ctr"/>
                      <a:r>
                        <a:rPr lang="en-US" sz="1600"/>
                        <a:t>Lag 0</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8.02 *</a:t>
                      </a:r>
                    </a:p>
                  </a:txBody>
                  <a:tcPr marL="19050" marR="19050" marT="19050" marB="19050" anchor="ctr"/>
                </a:tc>
                <a:tc>
                  <a:txBody>
                    <a:bodyPr/>
                    <a:lstStyle/>
                    <a:p>
                      <a:pPr algn="ctr"/>
                      <a:r>
                        <a:rPr lang="en-US" sz="1600" dirty="0"/>
                        <a:t>1.93, 14.8</a:t>
                      </a:r>
                    </a:p>
                  </a:txBody>
                  <a:tcPr marL="19050" marR="19050" marT="19050" marB="19050" anchor="ctr"/>
                </a:tc>
                <a:tc>
                  <a:txBody>
                    <a:bodyPr/>
                    <a:lstStyle/>
                    <a:p>
                      <a:pPr algn="ctr"/>
                      <a:r>
                        <a:rPr lang="en-US" sz="1600"/>
                        <a:t>7.03 *</a:t>
                      </a:r>
                    </a:p>
                  </a:txBody>
                  <a:tcPr marL="19050" marR="19050" marT="19050" marB="19050" anchor="ctr"/>
                </a:tc>
                <a:tc>
                  <a:txBody>
                    <a:bodyPr/>
                    <a:lstStyle/>
                    <a:p>
                      <a:pPr algn="ctr"/>
                      <a:r>
                        <a:rPr lang="en-US" sz="1600"/>
                        <a:t>0.60, 13.9</a:t>
                      </a:r>
                    </a:p>
                  </a:txBody>
                  <a:tcPr marL="19050" marR="19050" marT="19050" marB="19050" anchor="ctr"/>
                </a:tc>
                <a:tc>
                  <a:txBody>
                    <a:bodyPr/>
                    <a:lstStyle/>
                    <a:p>
                      <a:pPr algn="ctr"/>
                      <a:r>
                        <a:rPr lang="en-US" sz="1600"/>
                        <a:t>9.39 *</a:t>
                      </a:r>
                    </a:p>
                  </a:txBody>
                  <a:tcPr marL="19050" marR="19050" marT="19050" marB="19050" anchor="ctr"/>
                </a:tc>
                <a:tc>
                  <a:txBody>
                    <a:bodyPr/>
                    <a:lstStyle/>
                    <a:p>
                      <a:pPr algn="ctr"/>
                      <a:r>
                        <a:rPr lang="en-US" sz="1600"/>
                        <a:t>2.97, 16.2</a:t>
                      </a:r>
                    </a:p>
                  </a:txBody>
                  <a:tcPr marL="19050" marR="19050" marT="19050" marB="19050" anchor="ctr"/>
                </a:tc>
                <a:extLst>
                  <a:ext uri="{0D108BD9-81ED-4DB2-BD59-A6C34878D82A}">
                    <a16:rowId xmlns:a16="http://schemas.microsoft.com/office/drawing/2014/main" val="10003"/>
                  </a:ext>
                </a:extLst>
              </a:tr>
              <a:tr h="216024">
                <a:tc gridSpan="2">
                  <a:txBody>
                    <a:bodyPr/>
                    <a:lstStyle/>
                    <a:p>
                      <a:pPr algn="ctr"/>
                      <a:r>
                        <a:rPr lang="en-US" sz="1600" dirty="0"/>
                        <a:t>Lag 1</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8.18 *</a:t>
                      </a:r>
                    </a:p>
                  </a:txBody>
                  <a:tcPr marL="19050" marR="19050" marT="19050" marB="19050" anchor="ctr"/>
                </a:tc>
                <a:tc>
                  <a:txBody>
                    <a:bodyPr/>
                    <a:lstStyle/>
                    <a:p>
                      <a:pPr algn="ctr"/>
                      <a:r>
                        <a:rPr lang="en-US" sz="1600"/>
                        <a:t>1.57, 15.2</a:t>
                      </a:r>
                    </a:p>
                  </a:txBody>
                  <a:tcPr marL="19050" marR="19050" marT="19050" marB="19050" anchor="ctr"/>
                </a:tc>
                <a:tc>
                  <a:txBody>
                    <a:bodyPr/>
                    <a:lstStyle/>
                    <a:p>
                      <a:pPr algn="ctr"/>
                      <a:r>
                        <a:rPr lang="en-US" sz="1600" dirty="0"/>
                        <a:t>10.0 *</a:t>
                      </a:r>
                    </a:p>
                  </a:txBody>
                  <a:tcPr marL="19050" marR="19050" marT="19050" marB="19050" anchor="ctr"/>
                </a:tc>
                <a:tc>
                  <a:txBody>
                    <a:bodyPr/>
                    <a:lstStyle/>
                    <a:p>
                      <a:pPr algn="ctr"/>
                      <a:r>
                        <a:rPr lang="en-US" sz="1600" dirty="0"/>
                        <a:t>3.09, 17.4</a:t>
                      </a:r>
                    </a:p>
                  </a:txBody>
                  <a:tcPr marL="19050" marR="19050" marT="19050" marB="19050" anchor="ctr"/>
                </a:tc>
                <a:tc>
                  <a:txBody>
                    <a:bodyPr/>
                    <a:lstStyle/>
                    <a:p>
                      <a:pPr algn="ctr"/>
                      <a:r>
                        <a:rPr lang="en-US" sz="1600"/>
                        <a:t>9.26 *</a:t>
                      </a:r>
                    </a:p>
                  </a:txBody>
                  <a:tcPr marL="19050" marR="19050" marT="19050" marB="19050" anchor="ctr"/>
                </a:tc>
                <a:tc>
                  <a:txBody>
                    <a:bodyPr/>
                    <a:lstStyle/>
                    <a:p>
                      <a:pPr algn="ctr"/>
                      <a:r>
                        <a:rPr lang="en-US" sz="1600"/>
                        <a:t>2.63, 16.6</a:t>
                      </a:r>
                    </a:p>
                  </a:txBody>
                  <a:tcPr marL="19050" marR="19050" marT="19050" marB="19050" anchor="ctr"/>
                </a:tc>
                <a:extLst>
                  <a:ext uri="{0D108BD9-81ED-4DB2-BD59-A6C34878D82A}">
                    <a16:rowId xmlns:a16="http://schemas.microsoft.com/office/drawing/2014/main" val="10004"/>
                  </a:ext>
                </a:extLst>
              </a:tr>
              <a:tr h="294124">
                <a:tc gridSpan="2">
                  <a:txBody>
                    <a:bodyPr/>
                    <a:lstStyle/>
                    <a:p>
                      <a:pPr algn="ctr"/>
                      <a:r>
                        <a:rPr lang="en-US" sz="1600" dirty="0"/>
                        <a:t>1 week</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10.2 *</a:t>
                      </a:r>
                    </a:p>
                  </a:txBody>
                  <a:tcPr marL="19050" marR="19050" marT="19050" marB="19050" anchor="ctr"/>
                </a:tc>
                <a:tc>
                  <a:txBody>
                    <a:bodyPr/>
                    <a:lstStyle/>
                    <a:p>
                      <a:pPr algn="ctr"/>
                      <a:r>
                        <a:rPr lang="en-US" sz="1600"/>
                        <a:t>0.51, 20.8</a:t>
                      </a:r>
                    </a:p>
                  </a:txBody>
                  <a:tcPr marL="19050" marR="19050" marT="19050" marB="19050" anchor="ctr"/>
                </a:tc>
                <a:tc>
                  <a:txBody>
                    <a:bodyPr/>
                    <a:lstStyle/>
                    <a:p>
                      <a:pPr algn="ctr"/>
                      <a:r>
                        <a:rPr lang="en-US" sz="1600"/>
                        <a:t>10.1</a:t>
                      </a:r>
                    </a:p>
                  </a:txBody>
                  <a:tcPr marL="19050" marR="19050" marT="19050" marB="19050" anchor="ctr"/>
                </a:tc>
                <a:tc>
                  <a:txBody>
                    <a:bodyPr/>
                    <a:lstStyle/>
                    <a:p>
                      <a:pPr algn="ctr"/>
                      <a:r>
                        <a:rPr lang="en-US" sz="1600" dirty="0"/>
                        <a:t>-0.12, 21.3</a:t>
                      </a:r>
                    </a:p>
                  </a:txBody>
                  <a:tcPr marL="19050" marR="19050" marT="19050" marB="19050" anchor="ctr"/>
                </a:tc>
                <a:tc>
                  <a:txBody>
                    <a:bodyPr/>
                    <a:lstStyle/>
                    <a:p>
                      <a:pPr algn="ctr"/>
                      <a:r>
                        <a:rPr lang="en-US" sz="1600"/>
                        <a:t>12.6 *</a:t>
                      </a:r>
                    </a:p>
                  </a:txBody>
                  <a:tcPr marL="19050" marR="19050" marT="19050" marB="19050" anchor="ctr"/>
                </a:tc>
                <a:tc>
                  <a:txBody>
                    <a:bodyPr/>
                    <a:lstStyle/>
                    <a:p>
                      <a:pPr algn="ctr"/>
                      <a:r>
                        <a:rPr lang="en-US" sz="1600"/>
                        <a:t>2.41, 23.8</a:t>
                      </a:r>
                    </a:p>
                  </a:txBody>
                  <a:tcPr marL="19050" marR="19050" marT="19050" marB="19050" anchor="ctr"/>
                </a:tc>
                <a:extLst>
                  <a:ext uri="{0D108BD9-81ED-4DB2-BD59-A6C34878D82A}">
                    <a16:rowId xmlns:a16="http://schemas.microsoft.com/office/drawing/2014/main" val="10005"/>
                  </a:ext>
                </a:extLst>
              </a:tr>
              <a:tr h="288032">
                <a:tc gridSpan="2">
                  <a:txBody>
                    <a:bodyPr/>
                    <a:lstStyle/>
                    <a:p>
                      <a:pPr algn="ctr"/>
                      <a:r>
                        <a:rPr lang="en-US" sz="1600"/>
                        <a:t>2 weeks</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16.7 *</a:t>
                      </a:r>
                    </a:p>
                  </a:txBody>
                  <a:tcPr marL="19050" marR="19050" marT="19050" marB="19050" anchor="ctr"/>
                </a:tc>
                <a:tc>
                  <a:txBody>
                    <a:bodyPr/>
                    <a:lstStyle/>
                    <a:p>
                      <a:pPr algn="ctr"/>
                      <a:r>
                        <a:rPr lang="en-US" sz="1600"/>
                        <a:t>4.05, 30.8</a:t>
                      </a:r>
                    </a:p>
                  </a:txBody>
                  <a:tcPr marL="19050" marR="19050" marT="19050" marB="19050" anchor="ctr"/>
                </a:tc>
                <a:tc>
                  <a:txBody>
                    <a:bodyPr/>
                    <a:lstStyle/>
                    <a:p>
                      <a:pPr algn="ctr"/>
                      <a:r>
                        <a:rPr lang="en-US" sz="1600"/>
                        <a:t>15.0 *</a:t>
                      </a:r>
                    </a:p>
                  </a:txBody>
                  <a:tcPr marL="19050" marR="19050" marT="19050" marB="19050" anchor="ctr"/>
                </a:tc>
                <a:tc>
                  <a:txBody>
                    <a:bodyPr/>
                    <a:lstStyle/>
                    <a:p>
                      <a:pPr algn="ctr"/>
                      <a:r>
                        <a:rPr lang="en-US" sz="1600" dirty="0"/>
                        <a:t>2.06, 29.6</a:t>
                      </a:r>
                    </a:p>
                  </a:txBody>
                  <a:tcPr marL="19050" marR="19050" marT="19050" marB="19050" anchor="ctr"/>
                </a:tc>
                <a:tc>
                  <a:txBody>
                    <a:bodyPr/>
                    <a:lstStyle/>
                    <a:p>
                      <a:pPr algn="ctr"/>
                      <a:r>
                        <a:rPr lang="en-US" sz="1600"/>
                        <a:t>19.2 *</a:t>
                      </a:r>
                    </a:p>
                  </a:txBody>
                  <a:tcPr marL="19050" marR="19050" marT="19050" marB="19050" anchor="ctr"/>
                </a:tc>
                <a:tc>
                  <a:txBody>
                    <a:bodyPr/>
                    <a:lstStyle/>
                    <a:p>
                      <a:pPr algn="ctr"/>
                      <a:r>
                        <a:rPr lang="en-US" sz="1600"/>
                        <a:t>6.11, 34.0</a:t>
                      </a:r>
                    </a:p>
                  </a:txBody>
                  <a:tcPr marL="19050" marR="19050" marT="19050" marB="19050" anchor="ctr"/>
                </a:tc>
                <a:extLst>
                  <a:ext uri="{0D108BD9-81ED-4DB2-BD59-A6C34878D82A}">
                    <a16:rowId xmlns:a16="http://schemas.microsoft.com/office/drawing/2014/main" val="10006"/>
                  </a:ext>
                </a:extLst>
              </a:tr>
              <a:tr h="288032">
                <a:tc gridSpan="2">
                  <a:txBody>
                    <a:bodyPr/>
                    <a:lstStyle/>
                    <a:p>
                      <a:pPr algn="ctr"/>
                      <a:r>
                        <a:rPr lang="en-US" sz="1600"/>
                        <a:t>3 weeks</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22.1 *</a:t>
                      </a:r>
                    </a:p>
                  </a:txBody>
                  <a:tcPr marL="19050" marR="19050" marT="19050" marB="19050" anchor="ctr"/>
                </a:tc>
                <a:tc>
                  <a:txBody>
                    <a:bodyPr/>
                    <a:lstStyle/>
                    <a:p>
                      <a:pPr algn="ctr"/>
                      <a:r>
                        <a:rPr lang="en-US" sz="1600"/>
                        <a:t>6.89, 39.6</a:t>
                      </a:r>
                    </a:p>
                  </a:txBody>
                  <a:tcPr marL="19050" marR="19050" marT="19050" marB="19050" anchor="ctr"/>
                </a:tc>
                <a:tc>
                  <a:txBody>
                    <a:bodyPr/>
                    <a:lstStyle/>
                    <a:p>
                      <a:pPr algn="ctr"/>
                      <a:r>
                        <a:rPr lang="en-US" sz="1600"/>
                        <a:t>19.7 *</a:t>
                      </a:r>
                    </a:p>
                  </a:txBody>
                  <a:tcPr marL="19050" marR="19050" marT="19050" marB="19050" anchor="ctr"/>
                </a:tc>
                <a:tc>
                  <a:txBody>
                    <a:bodyPr/>
                    <a:lstStyle/>
                    <a:p>
                      <a:pPr algn="ctr"/>
                      <a:r>
                        <a:rPr lang="en-US" sz="1600"/>
                        <a:t>4.12, 37.6</a:t>
                      </a:r>
                    </a:p>
                  </a:txBody>
                  <a:tcPr marL="19050" marR="19050" marT="19050" marB="19050" anchor="ctr"/>
                </a:tc>
                <a:tc>
                  <a:txBody>
                    <a:bodyPr/>
                    <a:lstStyle/>
                    <a:p>
                      <a:pPr algn="ctr"/>
                      <a:r>
                        <a:rPr lang="en-US" sz="1600" dirty="0"/>
                        <a:t>23.3 *</a:t>
                      </a:r>
                    </a:p>
                  </a:txBody>
                  <a:tcPr marL="19050" marR="19050" marT="19050" marB="19050" anchor="ctr"/>
                </a:tc>
                <a:tc>
                  <a:txBody>
                    <a:bodyPr/>
                    <a:lstStyle/>
                    <a:p>
                      <a:pPr algn="ctr"/>
                      <a:r>
                        <a:rPr lang="en-US" sz="1600"/>
                        <a:t>7.72, 41.0</a:t>
                      </a:r>
                    </a:p>
                  </a:txBody>
                  <a:tcPr marL="19050" marR="19050" marT="19050" marB="19050" anchor="ctr"/>
                </a:tc>
                <a:extLst>
                  <a:ext uri="{0D108BD9-81ED-4DB2-BD59-A6C34878D82A}">
                    <a16:rowId xmlns:a16="http://schemas.microsoft.com/office/drawing/2014/main" val="10007"/>
                  </a:ext>
                </a:extLst>
              </a:tr>
              <a:tr h="216024">
                <a:tc gridSpan="2">
                  <a:txBody>
                    <a:bodyPr/>
                    <a:lstStyle/>
                    <a:p>
                      <a:pPr algn="ctr"/>
                      <a:r>
                        <a:rPr lang="en-US" sz="1600"/>
                        <a:t>4 weeks</a:t>
                      </a:r>
                    </a:p>
                  </a:txBody>
                  <a:tcPr marL="19050" marR="19050" marT="19050" marB="19050" anchor="ctr"/>
                </a:tc>
                <a:tc hMerge="1">
                  <a:txBody>
                    <a:bodyPr/>
                    <a:lstStyle/>
                    <a:p>
                      <a:pPr algn="ctr"/>
                      <a:endParaRPr lang="en-US"/>
                    </a:p>
                  </a:txBody>
                  <a:tcPr marL="19050" marR="19050" marT="19050" marB="19050" anchor="ctr"/>
                </a:tc>
                <a:tc>
                  <a:txBody>
                    <a:bodyPr/>
                    <a:lstStyle/>
                    <a:p>
                      <a:pPr algn="ctr"/>
                      <a:r>
                        <a:rPr lang="en-US" sz="1600"/>
                        <a:t>24.9 *</a:t>
                      </a:r>
                    </a:p>
                  </a:txBody>
                  <a:tcPr marL="19050" marR="19050" marT="19050" marB="19050" anchor="ctr"/>
                </a:tc>
                <a:tc>
                  <a:txBody>
                    <a:bodyPr/>
                    <a:lstStyle/>
                    <a:p>
                      <a:pPr algn="ctr"/>
                      <a:r>
                        <a:rPr lang="en-US" sz="1600"/>
                        <a:t>7.36, 45.2</a:t>
                      </a:r>
                    </a:p>
                  </a:txBody>
                  <a:tcPr marL="19050" marR="19050" marT="19050" marB="19050" anchor="ctr"/>
                </a:tc>
                <a:tc>
                  <a:txBody>
                    <a:bodyPr/>
                    <a:lstStyle/>
                    <a:p>
                      <a:pPr algn="ctr"/>
                      <a:r>
                        <a:rPr lang="en-US" sz="1600"/>
                        <a:t>23.4 *</a:t>
                      </a:r>
                    </a:p>
                  </a:txBody>
                  <a:tcPr marL="19050" marR="19050" marT="19050" marB="19050" anchor="ctr"/>
                </a:tc>
                <a:tc>
                  <a:txBody>
                    <a:bodyPr/>
                    <a:lstStyle/>
                    <a:p>
                      <a:pPr algn="ctr"/>
                      <a:r>
                        <a:rPr lang="en-US" sz="1600"/>
                        <a:t>5.53, 44.2</a:t>
                      </a:r>
                    </a:p>
                  </a:txBody>
                  <a:tcPr marL="19050" marR="19050" marT="19050" marB="19050" anchor="ctr"/>
                </a:tc>
                <a:tc>
                  <a:txBody>
                    <a:bodyPr/>
                    <a:lstStyle/>
                    <a:p>
                      <a:pPr algn="ctr"/>
                      <a:r>
                        <a:rPr lang="en-US" sz="1600" dirty="0"/>
                        <a:t>26.3 *</a:t>
                      </a:r>
                    </a:p>
                  </a:txBody>
                  <a:tcPr marL="19050" marR="19050" marT="19050" marB="19050" anchor="ctr"/>
                </a:tc>
                <a:tc>
                  <a:txBody>
                    <a:bodyPr/>
                    <a:lstStyle/>
                    <a:p>
                      <a:pPr algn="ctr"/>
                      <a:r>
                        <a:rPr lang="en-US" sz="1600" dirty="0"/>
                        <a:t>8.50, 47.0</a:t>
                      </a:r>
                    </a:p>
                  </a:txBody>
                  <a:tcPr marL="19050" marR="19050" marT="19050" marB="19050" anchor="ctr"/>
                </a:tc>
                <a:extLst>
                  <a:ext uri="{0D108BD9-81ED-4DB2-BD59-A6C34878D82A}">
                    <a16:rowId xmlns:a16="http://schemas.microsoft.com/office/drawing/2014/main" val="10008"/>
                  </a:ext>
                </a:extLst>
              </a:tr>
              <a:tr h="527236">
                <a:tc gridSpan="3">
                  <a:txBody>
                    <a:bodyPr/>
                    <a:lstStyle/>
                    <a:p>
                      <a:pPr algn="l"/>
                      <a:r>
                        <a:rPr lang="fr-FR" sz="1600" dirty="0"/>
                        <a:t>Soluble </a:t>
                      </a:r>
                      <a:r>
                        <a:rPr lang="fr-FR" sz="1600" dirty="0" err="1"/>
                        <a:t>vascular</a:t>
                      </a:r>
                      <a:r>
                        <a:rPr lang="fr-FR" sz="1600" dirty="0"/>
                        <a:t> </a:t>
                      </a:r>
                      <a:r>
                        <a:rPr lang="fr-FR" sz="1600" dirty="0" err="1"/>
                        <a:t>cell</a:t>
                      </a:r>
                      <a:r>
                        <a:rPr lang="fr-FR" sz="1600" dirty="0"/>
                        <a:t> </a:t>
                      </a:r>
                      <a:r>
                        <a:rPr lang="fr-FR" sz="1600" dirty="0" err="1"/>
                        <a:t>adhesion</a:t>
                      </a:r>
                      <a:r>
                        <a:rPr lang="fr-FR" sz="1600" dirty="0"/>
                        <a:t> </a:t>
                      </a:r>
                      <a:r>
                        <a:rPr lang="fr-FR" sz="1600" dirty="0" err="1"/>
                        <a:t>molecule</a:t>
                      </a:r>
                      <a:r>
                        <a:rPr lang="fr-FR" sz="1600" dirty="0"/>
                        <a:t>-1</a:t>
                      </a:r>
                    </a:p>
                  </a:txBody>
                  <a:tcPr marL="19050" marR="19050" marT="19050" marB="19050" anchor="ctr"/>
                </a:tc>
                <a:tc hMerge="1">
                  <a:txBody>
                    <a:bodyPr/>
                    <a:lstStyle/>
                    <a:p>
                      <a:endParaRPr lang="en-US"/>
                    </a:p>
                  </a:txBody>
                  <a:tcPr/>
                </a:tc>
                <a:tc hMerge="1">
                  <a:txBody>
                    <a:bodyPr/>
                    <a:lstStyle/>
                    <a:p>
                      <a:endParaRPr lang="en-US"/>
                    </a:p>
                  </a:txBody>
                  <a:tcP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a:p>
                  </a:txBody>
                  <a:tcPr marL="19050" marR="19050" marT="19050" marB="19050" anchor="ctr"/>
                </a:tc>
                <a:tc>
                  <a:txBody>
                    <a:bodyPr/>
                    <a:lstStyle/>
                    <a:p>
                      <a:endParaRPr lang="en-US" sz="1600" dirty="0"/>
                    </a:p>
                  </a:txBody>
                  <a:tcPr marL="19050" marR="19050" marT="19050" marB="19050" anchor="ctr"/>
                </a:tc>
                <a:extLst>
                  <a:ext uri="{0D108BD9-81ED-4DB2-BD59-A6C34878D82A}">
                    <a16:rowId xmlns:a16="http://schemas.microsoft.com/office/drawing/2014/main" val="10009"/>
                  </a:ext>
                </a:extLst>
              </a:tr>
              <a:tr h="270944">
                <a:tc>
                  <a:txBody>
                    <a:bodyPr/>
                    <a:lstStyle/>
                    <a:p>
                      <a:pPr algn="ctr"/>
                      <a:r>
                        <a:rPr lang="en-US" sz="1600" dirty="0"/>
                        <a:t>Lag 0</a:t>
                      </a:r>
                    </a:p>
                  </a:txBody>
                  <a:tcPr marL="19050" marR="19050" marT="19050" marB="19050" anchor="ctr"/>
                </a:tc>
                <a:tc gridSpan="2">
                  <a:txBody>
                    <a:bodyPr/>
                    <a:lstStyle/>
                    <a:p>
                      <a:pPr algn="ctr"/>
                      <a:r>
                        <a:rPr lang="en-US" sz="1600" dirty="0"/>
                        <a:t>-0.94</a:t>
                      </a:r>
                    </a:p>
                  </a:txBody>
                  <a:tcPr marL="19050" marR="19050" marT="19050" marB="19050" anchor="ctr"/>
                </a:tc>
                <a:tc hMerge="1">
                  <a:txBody>
                    <a:bodyPr/>
                    <a:lstStyle/>
                    <a:p>
                      <a:endParaRPr lang="en-US"/>
                    </a:p>
                  </a:txBody>
                  <a:tcPr/>
                </a:tc>
                <a:tc>
                  <a:txBody>
                    <a:bodyPr/>
                    <a:lstStyle/>
                    <a:p>
                      <a:pPr algn="ctr"/>
                      <a:r>
                        <a:rPr lang="en-US" sz="1600"/>
                        <a:t>-2.68, 1.02</a:t>
                      </a:r>
                    </a:p>
                  </a:txBody>
                  <a:tcPr marL="19050" marR="19050" marT="19050" marB="19050" anchor="ctr"/>
                </a:tc>
                <a:tc>
                  <a:txBody>
                    <a:bodyPr/>
                    <a:lstStyle/>
                    <a:p>
                      <a:pPr algn="ctr"/>
                      <a:r>
                        <a:rPr lang="en-US" sz="1600"/>
                        <a:t>0.41</a:t>
                      </a:r>
                    </a:p>
                  </a:txBody>
                  <a:tcPr marL="19050" marR="19050" marT="19050" marB="19050" anchor="ctr"/>
                </a:tc>
                <a:tc>
                  <a:txBody>
                    <a:bodyPr/>
                    <a:lstStyle/>
                    <a:p>
                      <a:pPr algn="ctr"/>
                      <a:r>
                        <a:rPr lang="en-US" sz="1600"/>
                        <a:t>-1.66, 2.52</a:t>
                      </a:r>
                    </a:p>
                  </a:txBody>
                  <a:tcPr marL="19050" marR="19050" marT="19050" marB="19050" anchor="ctr"/>
                </a:tc>
                <a:tc>
                  <a:txBody>
                    <a:bodyPr/>
                    <a:lstStyle/>
                    <a:p>
                      <a:pPr algn="ctr"/>
                      <a:r>
                        <a:rPr lang="en-US" sz="1600"/>
                        <a:t>-0.48</a:t>
                      </a:r>
                    </a:p>
                  </a:txBody>
                  <a:tcPr marL="19050" marR="19050" marT="19050" marB="19050" anchor="ctr"/>
                </a:tc>
                <a:tc>
                  <a:txBody>
                    <a:bodyPr/>
                    <a:lstStyle/>
                    <a:p>
                      <a:pPr algn="ctr"/>
                      <a:r>
                        <a:rPr lang="en-US" sz="1600"/>
                        <a:t>-2.49, 1.57</a:t>
                      </a:r>
                    </a:p>
                  </a:txBody>
                  <a:tcPr marL="19050" marR="19050" marT="19050" marB="19050" anchor="ctr"/>
                </a:tc>
                <a:extLst>
                  <a:ext uri="{0D108BD9-81ED-4DB2-BD59-A6C34878D82A}">
                    <a16:rowId xmlns:a16="http://schemas.microsoft.com/office/drawing/2014/main" val="10010"/>
                  </a:ext>
                </a:extLst>
              </a:tr>
              <a:tr h="318564">
                <a:tc>
                  <a:txBody>
                    <a:bodyPr/>
                    <a:lstStyle/>
                    <a:p>
                      <a:pPr algn="ctr"/>
                      <a:r>
                        <a:rPr lang="en-US" sz="1600"/>
                        <a:t>Lag 1</a:t>
                      </a:r>
                    </a:p>
                  </a:txBody>
                  <a:tcPr marL="19050" marR="19050" marT="19050" marB="19050" anchor="ctr"/>
                </a:tc>
                <a:tc gridSpan="2">
                  <a:txBody>
                    <a:bodyPr/>
                    <a:lstStyle/>
                    <a:p>
                      <a:pPr algn="ctr"/>
                      <a:r>
                        <a:rPr lang="en-US" sz="1600" dirty="0"/>
                        <a:t>0.77</a:t>
                      </a:r>
                    </a:p>
                  </a:txBody>
                  <a:tcPr marL="19050" marR="19050" marT="19050" marB="19050" anchor="ctr"/>
                </a:tc>
                <a:tc hMerge="1">
                  <a:txBody>
                    <a:bodyPr/>
                    <a:lstStyle/>
                    <a:p>
                      <a:endParaRPr lang="en-US"/>
                    </a:p>
                  </a:txBody>
                  <a:tcPr/>
                </a:tc>
                <a:tc>
                  <a:txBody>
                    <a:bodyPr/>
                    <a:lstStyle/>
                    <a:p>
                      <a:pPr algn="ctr"/>
                      <a:r>
                        <a:rPr lang="en-US" sz="1600" dirty="0"/>
                        <a:t>-1.36, 2.94</a:t>
                      </a:r>
                    </a:p>
                  </a:txBody>
                  <a:tcPr marL="19050" marR="19050" marT="19050" marB="19050" anchor="ctr"/>
                </a:tc>
                <a:tc>
                  <a:txBody>
                    <a:bodyPr/>
                    <a:lstStyle/>
                    <a:p>
                      <a:pPr algn="ctr"/>
                      <a:r>
                        <a:rPr lang="en-US" sz="1600"/>
                        <a:t>1.57</a:t>
                      </a:r>
                    </a:p>
                  </a:txBody>
                  <a:tcPr marL="19050" marR="19050" marT="19050" marB="19050" anchor="ctr"/>
                </a:tc>
                <a:tc>
                  <a:txBody>
                    <a:bodyPr/>
                    <a:lstStyle/>
                    <a:p>
                      <a:pPr algn="ctr"/>
                      <a:r>
                        <a:rPr lang="en-US" sz="1600"/>
                        <a:t>-0.62, 3.82</a:t>
                      </a:r>
                    </a:p>
                  </a:txBody>
                  <a:tcPr marL="19050" marR="19050" marT="19050" marB="19050" anchor="ctr"/>
                </a:tc>
                <a:tc>
                  <a:txBody>
                    <a:bodyPr/>
                    <a:lstStyle/>
                    <a:p>
                      <a:pPr algn="ctr"/>
                      <a:r>
                        <a:rPr lang="en-US" sz="1600"/>
                        <a:t>0.63</a:t>
                      </a:r>
                    </a:p>
                  </a:txBody>
                  <a:tcPr marL="19050" marR="19050" marT="19050" marB="19050" anchor="ctr"/>
                </a:tc>
                <a:tc>
                  <a:txBody>
                    <a:bodyPr/>
                    <a:lstStyle/>
                    <a:p>
                      <a:pPr algn="ctr"/>
                      <a:r>
                        <a:rPr lang="en-US" sz="1600"/>
                        <a:t>-1.56, 2.88</a:t>
                      </a:r>
                    </a:p>
                  </a:txBody>
                  <a:tcPr marL="19050" marR="19050" marT="19050" marB="19050" anchor="ctr"/>
                </a:tc>
                <a:extLst>
                  <a:ext uri="{0D108BD9-81ED-4DB2-BD59-A6C34878D82A}">
                    <a16:rowId xmlns:a16="http://schemas.microsoft.com/office/drawing/2014/main" val="10011"/>
                  </a:ext>
                </a:extLst>
              </a:tr>
              <a:tr h="246504">
                <a:tc>
                  <a:txBody>
                    <a:bodyPr/>
                    <a:lstStyle/>
                    <a:p>
                      <a:pPr algn="ctr"/>
                      <a:r>
                        <a:rPr lang="en-US" sz="1600"/>
                        <a:t>1 week</a:t>
                      </a:r>
                    </a:p>
                  </a:txBody>
                  <a:tcPr marL="19050" marR="19050" marT="19050" marB="19050" anchor="ctr"/>
                </a:tc>
                <a:tc gridSpan="2">
                  <a:txBody>
                    <a:bodyPr/>
                    <a:lstStyle/>
                    <a:p>
                      <a:pPr algn="ctr"/>
                      <a:r>
                        <a:rPr lang="en-US" sz="1600"/>
                        <a:t>1.44</a:t>
                      </a:r>
                    </a:p>
                  </a:txBody>
                  <a:tcPr marL="19050" marR="19050" marT="19050" marB="19050" anchor="ctr"/>
                </a:tc>
                <a:tc hMerge="1">
                  <a:txBody>
                    <a:bodyPr/>
                    <a:lstStyle/>
                    <a:p>
                      <a:endParaRPr lang="en-US"/>
                    </a:p>
                  </a:txBody>
                  <a:tcPr/>
                </a:tc>
                <a:tc>
                  <a:txBody>
                    <a:bodyPr/>
                    <a:lstStyle/>
                    <a:p>
                      <a:pPr algn="ctr"/>
                      <a:r>
                        <a:rPr lang="en-US" sz="1600" dirty="0"/>
                        <a:t>-1.66, 4.64</a:t>
                      </a:r>
                    </a:p>
                  </a:txBody>
                  <a:tcPr marL="19050" marR="19050" marT="19050" marB="19050" anchor="ctr"/>
                </a:tc>
                <a:tc>
                  <a:txBody>
                    <a:bodyPr/>
                    <a:lstStyle/>
                    <a:p>
                      <a:pPr algn="ctr"/>
                      <a:r>
                        <a:rPr lang="en-US" sz="1600" dirty="0"/>
                        <a:t>2.49</a:t>
                      </a:r>
                    </a:p>
                  </a:txBody>
                  <a:tcPr marL="19050" marR="19050" marT="19050" marB="19050" anchor="ctr"/>
                </a:tc>
                <a:tc>
                  <a:txBody>
                    <a:bodyPr/>
                    <a:lstStyle/>
                    <a:p>
                      <a:pPr algn="ctr"/>
                      <a:r>
                        <a:rPr lang="en-US" sz="1600"/>
                        <a:t>-0.82, 5.91</a:t>
                      </a:r>
                    </a:p>
                  </a:txBody>
                  <a:tcPr marL="19050" marR="19050" marT="19050" marB="19050" anchor="ctr"/>
                </a:tc>
                <a:tc>
                  <a:txBody>
                    <a:bodyPr/>
                    <a:lstStyle/>
                    <a:p>
                      <a:pPr algn="ctr"/>
                      <a:r>
                        <a:rPr lang="en-US" sz="1600"/>
                        <a:t>0.64</a:t>
                      </a:r>
                    </a:p>
                  </a:txBody>
                  <a:tcPr marL="19050" marR="19050" marT="19050" marB="19050" anchor="ctr"/>
                </a:tc>
                <a:tc>
                  <a:txBody>
                    <a:bodyPr/>
                    <a:lstStyle/>
                    <a:p>
                      <a:pPr algn="ctr"/>
                      <a:r>
                        <a:rPr lang="en-US" sz="1600"/>
                        <a:t>-2.52, 3.91</a:t>
                      </a:r>
                    </a:p>
                  </a:txBody>
                  <a:tcPr marL="19050" marR="19050" marT="19050" marB="19050" anchor="ctr"/>
                </a:tc>
                <a:extLst>
                  <a:ext uri="{0D108BD9-81ED-4DB2-BD59-A6C34878D82A}">
                    <a16:rowId xmlns:a16="http://schemas.microsoft.com/office/drawing/2014/main" val="10012"/>
                  </a:ext>
                </a:extLst>
              </a:tr>
              <a:tr h="252596">
                <a:tc>
                  <a:txBody>
                    <a:bodyPr/>
                    <a:lstStyle/>
                    <a:p>
                      <a:pPr algn="ctr"/>
                      <a:r>
                        <a:rPr lang="en-US" sz="1600"/>
                        <a:t>2 weeks</a:t>
                      </a:r>
                    </a:p>
                  </a:txBody>
                  <a:tcPr marL="19050" marR="19050" marT="19050" marB="19050" anchor="ctr"/>
                </a:tc>
                <a:tc gridSpan="2">
                  <a:txBody>
                    <a:bodyPr/>
                    <a:lstStyle/>
                    <a:p>
                      <a:pPr algn="ctr"/>
                      <a:r>
                        <a:rPr lang="en-US" sz="1600" dirty="0"/>
                        <a:t>3.80</a:t>
                      </a:r>
                    </a:p>
                  </a:txBody>
                  <a:tcPr marL="19050" marR="19050" marT="19050" marB="19050" anchor="ctr"/>
                </a:tc>
                <a:tc hMerge="1">
                  <a:txBody>
                    <a:bodyPr/>
                    <a:lstStyle/>
                    <a:p>
                      <a:endParaRPr lang="en-US"/>
                    </a:p>
                  </a:txBody>
                  <a:tcPr/>
                </a:tc>
                <a:tc>
                  <a:txBody>
                    <a:bodyPr/>
                    <a:lstStyle/>
                    <a:p>
                      <a:pPr algn="ctr"/>
                      <a:r>
                        <a:rPr lang="en-US" sz="1600"/>
                        <a:t>-0.13, 7.89</a:t>
                      </a:r>
                    </a:p>
                  </a:txBody>
                  <a:tcPr marL="19050" marR="19050" marT="19050" marB="19050" anchor="ctr"/>
                </a:tc>
                <a:tc>
                  <a:txBody>
                    <a:bodyPr/>
                    <a:lstStyle/>
                    <a:p>
                      <a:pPr algn="ctr"/>
                      <a:r>
                        <a:rPr lang="en-US" sz="1600" dirty="0"/>
                        <a:t>4.96 *</a:t>
                      </a:r>
                    </a:p>
                  </a:txBody>
                  <a:tcPr marL="19050" marR="19050" marT="19050" marB="19050" anchor="ctr"/>
                </a:tc>
                <a:tc>
                  <a:txBody>
                    <a:bodyPr/>
                    <a:lstStyle/>
                    <a:p>
                      <a:pPr algn="ctr"/>
                      <a:r>
                        <a:rPr lang="en-US" sz="1600" dirty="0"/>
                        <a:t>0.18, 9.28</a:t>
                      </a:r>
                    </a:p>
                  </a:txBody>
                  <a:tcPr marL="19050" marR="19050" marT="19050" marB="19050" anchor="ctr"/>
                </a:tc>
                <a:tc>
                  <a:txBody>
                    <a:bodyPr/>
                    <a:lstStyle/>
                    <a:p>
                      <a:pPr algn="ctr"/>
                      <a:r>
                        <a:rPr lang="en-US" sz="1600"/>
                        <a:t>2.82</a:t>
                      </a:r>
                    </a:p>
                  </a:txBody>
                  <a:tcPr marL="19050" marR="19050" marT="19050" marB="19050" anchor="ctr"/>
                </a:tc>
                <a:tc>
                  <a:txBody>
                    <a:bodyPr/>
                    <a:lstStyle/>
                    <a:p>
                      <a:pPr algn="ctr"/>
                      <a:r>
                        <a:rPr lang="en-US" sz="1600"/>
                        <a:t>-1.15, 6.95</a:t>
                      </a:r>
                    </a:p>
                  </a:txBody>
                  <a:tcPr marL="19050" marR="19050" marT="19050" marB="19050" anchor="ctr"/>
                </a:tc>
                <a:extLst>
                  <a:ext uri="{0D108BD9-81ED-4DB2-BD59-A6C34878D82A}">
                    <a16:rowId xmlns:a16="http://schemas.microsoft.com/office/drawing/2014/main" val="10013"/>
                  </a:ext>
                </a:extLst>
              </a:tr>
              <a:tr h="258688">
                <a:tc>
                  <a:txBody>
                    <a:bodyPr/>
                    <a:lstStyle/>
                    <a:p>
                      <a:pPr algn="ctr"/>
                      <a:r>
                        <a:rPr lang="en-US" sz="1600"/>
                        <a:t>3 weeks</a:t>
                      </a:r>
                    </a:p>
                  </a:txBody>
                  <a:tcPr marL="19050" marR="19050" marT="19050" marB="19050" anchor="ctr"/>
                </a:tc>
                <a:tc gridSpan="2">
                  <a:txBody>
                    <a:bodyPr/>
                    <a:lstStyle/>
                    <a:p>
                      <a:pPr algn="ctr"/>
                      <a:r>
                        <a:rPr lang="en-US" sz="1600"/>
                        <a:t>4.41</a:t>
                      </a:r>
                    </a:p>
                  </a:txBody>
                  <a:tcPr marL="19050" marR="19050" marT="19050" marB="19050" anchor="ctr"/>
                </a:tc>
                <a:tc hMerge="1">
                  <a:txBody>
                    <a:bodyPr/>
                    <a:lstStyle/>
                    <a:p>
                      <a:endParaRPr lang="en-US"/>
                    </a:p>
                  </a:txBody>
                  <a:tcPr/>
                </a:tc>
                <a:tc>
                  <a:txBody>
                    <a:bodyPr/>
                    <a:lstStyle/>
                    <a:p>
                      <a:pPr algn="ctr"/>
                      <a:r>
                        <a:rPr lang="en-US" sz="1600"/>
                        <a:t>-0.19, 9.22</a:t>
                      </a:r>
                    </a:p>
                  </a:txBody>
                  <a:tcPr marL="19050" marR="19050" marT="19050" marB="19050" anchor="ctr"/>
                </a:tc>
                <a:tc>
                  <a:txBody>
                    <a:bodyPr/>
                    <a:lstStyle/>
                    <a:p>
                      <a:pPr algn="ctr"/>
                      <a:r>
                        <a:rPr lang="en-US" sz="1600"/>
                        <a:t>5.70 *</a:t>
                      </a:r>
                    </a:p>
                  </a:txBody>
                  <a:tcPr marL="19050" marR="19050" marT="19050" marB="19050" anchor="ctr"/>
                </a:tc>
                <a:tc>
                  <a:txBody>
                    <a:bodyPr/>
                    <a:lstStyle/>
                    <a:p>
                      <a:pPr algn="ctr"/>
                      <a:r>
                        <a:rPr lang="en-US" sz="1600" dirty="0"/>
                        <a:t>0.84, 10.8</a:t>
                      </a:r>
                    </a:p>
                  </a:txBody>
                  <a:tcPr marL="19050" marR="19050" marT="19050" marB="19050" anchor="ctr"/>
                </a:tc>
                <a:tc>
                  <a:txBody>
                    <a:bodyPr/>
                    <a:lstStyle/>
                    <a:p>
                      <a:pPr algn="ctr"/>
                      <a:r>
                        <a:rPr lang="en-US" sz="1600" dirty="0"/>
                        <a:t>3.71</a:t>
                      </a:r>
                    </a:p>
                  </a:txBody>
                  <a:tcPr marL="19050" marR="19050" marT="19050" marB="19050" anchor="ctr"/>
                </a:tc>
                <a:tc>
                  <a:txBody>
                    <a:bodyPr/>
                    <a:lstStyle/>
                    <a:p>
                      <a:pPr algn="ctr"/>
                      <a:r>
                        <a:rPr lang="en-US" sz="1600" dirty="0"/>
                        <a:t>-0.89, 8.53</a:t>
                      </a:r>
                    </a:p>
                  </a:txBody>
                  <a:tcPr marL="19050" marR="19050" marT="19050" marB="19050" anchor="ctr"/>
                </a:tc>
                <a:extLst>
                  <a:ext uri="{0D108BD9-81ED-4DB2-BD59-A6C34878D82A}">
                    <a16:rowId xmlns:a16="http://schemas.microsoft.com/office/drawing/2014/main" val="10014"/>
                  </a:ext>
                </a:extLst>
              </a:tr>
              <a:tr h="264780">
                <a:tc>
                  <a:txBody>
                    <a:bodyPr/>
                    <a:lstStyle/>
                    <a:p>
                      <a:pPr algn="ctr"/>
                      <a:r>
                        <a:rPr lang="en-US"/>
                        <a:t>4 weeks</a:t>
                      </a:r>
                    </a:p>
                  </a:txBody>
                  <a:tcPr marL="19050" marR="19050" marT="19050" marB="19050" anchor="ctr"/>
                </a:tc>
                <a:tc gridSpan="2">
                  <a:txBody>
                    <a:bodyPr/>
                    <a:lstStyle/>
                    <a:p>
                      <a:pPr algn="ctr"/>
                      <a:r>
                        <a:rPr lang="en-US"/>
                        <a:t>6.60 *</a:t>
                      </a:r>
                    </a:p>
                  </a:txBody>
                  <a:tcPr marL="19050" marR="19050" marT="19050" marB="19050" anchor="ctr"/>
                </a:tc>
                <a:tc hMerge="1">
                  <a:txBody>
                    <a:bodyPr/>
                    <a:lstStyle/>
                    <a:p>
                      <a:endParaRPr lang="en-US"/>
                    </a:p>
                  </a:txBody>
                  <a:tcPr/>
                </a:tc>
                <a:tc>
                  <a:txBody>
                    <a:bodyPr/>
                    <a:lstStyle/>
                    <a:p>
                      <a:pPr algn="ctr"/>
                      <a:r>
                        <a:rPr lang="en-US"/>
                        <a:t>1.31, 12.2</a:t>
                      </a:r>
                    </a:p>
                  </a:txBody>
                  <a:tcPr marL="19050" marR="19050" marT="19050" marB="19050" anchor="ctr"/>
                </a:tc>
                <a:tc>
                  <a:txBody>
                    <a:bodyPr/>
                    <a:lstStyle/>
                    <a:p>
                      <a:pPr algn="ctr"/>
                      <a:r>
                        <a:rPr lang="en-US"/>
                        <a:t>8.04 *</a:t>
                      </a:r>
                    </a:p>
                  </a:txBody>
                  <a:tcPr marL="19050" marR="19050" marT="19050" marB="19050" anchor="ctr"/>
                </a:tc>
                <a:tc>
                  <a:txBody>
                    <a:bodyPr/>
                    <a:lstStyle/>
                    <a:p>
                      <a:pPr algn="ctr"/>
                      <a:r>
                        <a:rPr lang="en-US"/>
                        <a:t>2.51, 13.9</a:t>
                      </a:r>
                    </a:p>
                  </a:txBody>
                  <a:tcPr marL="19050" marR="19050" marT="19050" marB="19050" anchor="ctr"/>
                </a:tc>
                <a:tc>
                  <a:txBody>
                    <a:bodyPr/>
                    <a:lstStyle/>
                    <a:p>
                      <a:pPr algn="ctr"/>
                      <a:r>
                        <a:rPr lang="en-US"/>
                        <a:t>5.83 *</a:t>
                      </a:r>
                    </a:p>
                  </a:txBody>
                  <a:tcPr marL="19050" marR="19050" marT="19050" marB="19050" anchor="ctr"/>
                </a:tc>
                <a:tc>
                  <a:txBody>
                    <a:bodyPr/>
                    <a:lstStyle/>
                    <a:p>
                      <a:pPr algn="ctr"/>
                      <a:r>
                        <a:rPr lang="en-US" dirty="0"/>
                        <a:t>0.56, 11.4</a:t>
                      </a:r>
                    </a:p>
                  </a:txBody>
                  <a:tcPr marL="19050" marR="19050" marT="19050" marB="19050" anchor="ctr"/>
                </a:tc>
                <a:extLst>
                  <a:ext uri="{0D108BD9-81ED-4DB2-BD59-A6C34878D82A}">
                    <a16:rowId xmlns:a16="http://schemas.microsoft.com/office/drawing/2014/main" val="1001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z="2000">
                <a:latin typeface="Comic Sans MS" pitchFamily="66" charset="0"/>
              </a:rPr>
              <a:t>Table 3 continued</a:t>
            </a:r>
          </a:p>
        </p:txBody>
      </p:sp>
      <p:graphicFrame>
        <p:nvGraphicFramePr>
          <p:cNvPr id="4" name="Content Placeholder 3"/>
          <p:cNvGraphicFramePr>
            <a:graphicFrameLocks noGrp="1"/>
          </p:cNvGraphicFramePr>
          <p:nvPr>
            <p:ph idx="1"/>
          </p:nvPr>
        </p:nvGraphicFramePr>
        <p:xfrm>
          <a:off x="179388" y="1052513"/>
          <a:ext cx="8507288" cy="2753360"/>
        </p:xfrm>
        <a:graphic>
          <a:graphicData uri="http://schemas.openxmlformats.org/drawingml/2006/table">
            <a:tbl>
              <a:tblPr firstRow="1" bandRow="1">
                <a:tableStyleId>{5C22544A-7EE6-4342-B048-85BDC9FD1C3A}</a:tableStyleId>
              </a:tblPr>
              <a:tblGrid>
                <a:gridCol w="1666528">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203548">
                  <a:extLst>
                    <a:ext uri="{9D8B030D-6E8A-4147-A177-3AD203B41FA5}">
                      <a16:colId xmlns:a16="http://schemas.microsoft.com/office/drawing/2014/main" val="20004"/>
                    </a:ext>
                  </a:extLst>
                </a:gridCol>
                <a:gridCol w="853852">
                  <a:extLst>
                    <a:ext uri="{9D8B030D-6E8A-4147-A177-3AD203B41FA5}">
                      <a16:colId xmlns:a16="http://schemas.microsoft.com/office/drawing/2014/main" val="20005"/>
                    </a:ext>
                  </a:extLst>
                </a:gridCol>
                <a:gridCol w="1306388">
                  <a:extLst>
                    <a:ext uri="{9D8B030D-6E8A-4147-A177-3AD203B41FA5}">
                      <a16:colId xmlns:a16="http://schemas.microsoft.com/office/drawing/2014/main" val="20006"/>
                    </a:ext>
                  </a:extLst>
                </a:gridCol>
              </a:tblGrid>
              <a:tr h="370840">
                <a:tc gridSpan="2">
                  <a:txBody>
                    <a:bodyPr/>
                    <a:lstStyle/>
                    <a:p>
                      <a:pPr algn="l"/>
                      <a:r>
                        <a:rPr lang="en-US" dirty="0"/>
                        <a:t>Soluble intercellular adhesion molecule-1</a:t>
                      </a:r>
                    </a:p>
                  </a:txBody>
                  <a:tcPr marL="19050" marR="19050" marT="19050" marB="19050" anchor="ctr"/>
                </a:tc>
                <a:tc hMerge="1">
                  <a:txBody>
                    <a:bodyPr/>
                    <a:lstStyle/>
                    <a:p>
                      <a:endParaRPr lang="en-US"/>
                    </a:p>
                  </a:txBody>
                  <a:tcPr/>
                </a:tc>
                <a:tc>
                  <a:txBody>
                    <a:bodyPr/>
                    <a:lstStyle/>
                    <a:p>
                      <a:endParaRPr lang="en-US"/>
                    </a:p>
                  </a:txBody>
                  <a:tcPr marL="19050" marR="19050" marT="19050" marB="19050" anchor="ctr"/>
                </a:tc>
                <a:tc>
                  <a:txBody>
                    <a:bodyPr/>
                    <a:lstStyle/>
                    <a:p>
                      <a:endParaRPr lang="en-US" dirty="0"/>
                    </a:p>
                  </a:txBody>
                  <a:tcPr marL="19050" marR="19050" marT="19050" marB="19050" anchor="ctr"/>
                </a:tc>
                <a:tc>
                  <a:txBody>
                    <a:bodyPr/>
                    <a:lstStyle/>
                    <a:p>
                      <a:endParaRPr lang="en-US"/>
                    </a:p>
                  </a:txBody>
                  <a:tcPr marL="19050" marR="19050" marT="19050" marB="19050" anchor="ctr"/>
                </a:tc>
                <a:tc>
                  <a:txBody>
                    <a:bodyPr/>
                    <a:lstStyle/>
                    <a:p>
                      <a:endParaRPr lang="en-US"/>
                    </a:p>
                  </a:txBody>
                  <a:tcPr marL="19050" marR="19050" marT="19050" marB="19050" anchor="ctr"/>
                </a:tc>
                <a:tc>
                  <a:txBody>
                    <a:bodyPr/>
                    <a:lstStyle/>
                    <a:p>
                      <a:endParaRPr lang="en-US"/>
                    </a:p>
                  </a:txBody>
                  <a:tcPr marL="19050" marR="19050" marT="19050" marB="19050" anchor="ctr"/>
                </a:tc>
                <a:extLst>
                  <a:ext uri="{0D108BD9-81ED-4DB2-BD59-A6C34878D82A}">
                    <a16:rowId xmlns:a16="http://schemas.microsoft.com/office/drawing/2014/main" val="10000"/>
                  </a:ext>
                </a:extLst>
              </a:tr>
              <a:tr h="305956">
                <a:tc>
                  <a:txBody>
                    <a:bodyPr/>
                    <a:lstStyle/>
                    <a:p>
                      <a:pPr algn="ctr"/>
                      <a:r>
                        <a:rPr lang="en-US"/>
                        <a:t>Lag 0</a:t>
                      </a:r>
                    </a:p>
                  </a:txBody>
                  <a:tcPr marL="19050" marR="19050" marT="19050" marB="19050" anchor="ctr"/>
                </a:tc>
                <a:tc>
                  <a:txBody>
                    <a:bodyPr/>
                    <a:lstStyle/>
                    <a:p>
                      <a:pPr algn="ctr"/>
                      <a:r>
                        <a:rPr lang="en-US" dirty="0"/>
                        <a:t>0.79</a:t>
                      </a:r>
                    </a:p>
                  </a:txBody>
                  <a:tcPr marL="19050" marR="19050" marT="19050" marB="19050" anchor="ctr"/>
                </a:tc>
                <a:tc>
                  <a:txBody>
                    <a:bodyPr/>
                    <a:lstStyle/>
                    <a:p>
                      <a:pPr algn="ctr"/>
                      <a:r>
                        <a:rPr lang="en-US" dirty="0"/>
                        <a:t>-0.51, 2.10</a:t>
                      </a:r>
                    </a:p>
                  </a:txBody>
                  <a:tcPr marL="19050" marR="19050" marT="19050" marB="19050" anchor="ctr"/>
                </a:tc>
                <a:tc>
                  <a:txBody>
                    <a:bodyPr/>
                    <a:lstStyle/>
                    <a:p>
                      <a:pPr algn="ctr"/>
                      <a:r>
                        <a:rPr lang="en-US"/>
                        <a:t>0.71</a:t>
                      </a:r>
                    </a:p>
                  </a:txBody>
                  <a:tcPr marL="19050" marR="19050" marT="19050" marB="19050" anchor="ctr"/>
                </a:tc>
                <a:tc>
                  <a:txBody>
                    <a:bodyPr/>
                    <a:lstStyle/>
                    <a:p>
                      <a:pPr algn="ctr"/>
                      <a:r>
                        <a:rPr lang="en-US"/>
                        <a:t>-0.68, 2.11</a:t>
                      </a:r>
                    </a:p>
                  </a:txBody>
                  <a:tcPr marL="19050" marR="19050" marT="19050" marB="19050" anchor="ctr"/>
                </a:tc>
                <a:tc>
                  <a:txBody>
                    <a:bodyPr/>
                    <a:lstStyle/>
                    <a:p>
                      <a:pPr algn="ctr"/>
                      <a:r>
                        <a:rPr lang="en-US"/>
                        <a:t>1.31</a:t>
                      </a:r>
                    </a:p>
                  </a:txBody>
                  <a:tcPr marL="19050" marR="19050" marT="19050" marB="19050" anchor="ctr"/>
                </a:tc>
                <a:tc>
                  <a:txBody>
                    <a:bodyPr/>
                    <a:lstStyle/>
                    <a:p>
                      <a:pPr algn="ctr"/>
                      <a:r>
                        <a:rPr lang="en-US"/>
                        <a:t>-0.01, 2.71</a:t>
                      </a:r>
                    </a:p>
                  </a:txBody>
                  <a:tcPr marL="19050" marR="19050" marT="19050" marB="19050" anchor="ctr"/>
                </a:tc>
                <a:extLst>
                  <a:ext uri="{0D108BD9-81ED-4DB2-BD59-A6C34878D82A}">
                    <a16:rowId xmlns:a16="http://schemas.microsoft.com/office/drawing/2014/main" val="10001"/>
                  </a:ext>
                </a:extLst>
              </a:tr>
              <a:tr h="370840">
                <a:tc>
                  <a:txBody>
                    <a:bodyPr/>
                    <a:lstStyle/>
                    <a:p>
                      <a:pPr algn="ctr"/>
                      <a:r>
                        <a:rPr lang="en-US"/>
                        <a:t>Lag 1</a:t>
                      </a:r>
                    </a:p>
                  </a:txBody>
                  <a:tcPr marL="19050" marR="19050" marT="19050" marB="19050" anchor="ctr"/>
                </a:tc>
                <a:tc>
                  <a:txBody>
                    <a:bodyPr/>
                    <a:lstStyle/>
                    <a:p>
                      <a:pPr algn="ctr"/>
                      <a:r>
                        <a:rPr lang="en-US" dirty="0"/>
                        <a:t>0.02</a:t>
                      </a:r>
                    </a:p>
                  </a:txBody>
                  <a:tcPr marL="19050" marR="19050" marT="19050" marB="19050" anchor="ctr"/>
                </a:tc>
                <a:tc>
                  <a:txBody>
                    <a:bodyPr/>
                    <a:lstStyle/>
                    <a:p>
                      <a:pPr algn="ctr"/>
                      <a:r>
                        <a:rPr lang="en-US" dirty="0"/>
                        <a:t>-1.39, 1.44</a:t>
                      </a:r>
                    </a:p>
                  </a:txBody>
                  <a:tcPr marL="19050" marR="19050" marT="19050" marB="19050" anchor="ctr"/>
                </a:tc>
                <a:tc>
                  <a:txBody>
                    <a:bodyPr/>
                    <a:lstStyle/>
                    <a:p>
                      <a:pPr algn="ctr"/>
                      <a:r>
                        <a:rPr lang="en-US" dirty="0"/>
                        <a:t>-0.08</a:t>
                      </a:r>
                    </a:p>
                  </a:txBody>
                  <a:tcPr marL="19050" marR="19050" marT="19050" marB="19050" anchor="ctr"/>
                </a:tc>
                <a:tc>
                  <a:txBody>
                    <a:bodyPr/>
                    <a:lstStyle/>
                    <a:p>
                      <a:pPr algn="ctr"/>
                      <a:r>
                        <a:rPr lang="en-US" dirty="0"/>
                        <a:t>-1.53, 1.39</a:t>
                      </a:r>
                    </a:p>
                  </a:txBody>
                  <a:tcPr marL="19050" marR="19050" marT="19050" marB="19050" anchor="ctr"/>
                </a:tc>
                <a:tc>
                  <a:txBody>
                    <a:bodyPr/>
                    <a:lstStyle/>
                    <a:p>
                      <a:pPr algn="ctr"/>
                      <a:r>
                        <a:rPr lang="en-US"/>
                        <a:t>0.32</a:t>
                      </a:r>
                    </a:p>
                  </a:txBody>
                  <a:tcPr marL="19050" marR="19050" marT="19050" marB="19050" anchor="ctr"/>
                </a:tc>
                <a:tc>
                  <a:txBody>
                    <a:bodyPr/>
                    <a:lstStyle/>
                    <a:p>
                      <a:pPr algn="ctr"/>
                      <a:r>
                        <a:rPr lang="en-US"/>
                        <a:t>-1.12, 1.79</a:t>
                      </a:r>
                    </a:p>
                  </a:txBody>
                  <a:tcPr marL="19050" marR="19050" marT="19050" marB="19050" anchor="ctr"/>
                </a:tc>
                <a:extLst>
                  <a:ext uri="{0D108BD9-81ED-4DB2-BD59-A6C34878D82A}">
                    <a16:rowId xmlns:a16="http://schemas.microsoft.com/office/drawing/2014/main" val="10002"/>
                  </a:ext>
                </a:extLst>
              </a:tr>
              <a:tr h="370840">
                <a:tc>
                  <a:txBody>
                    <a:bodyPr/>
                    <a:lstStyle/>
                    <a:p>
                      <a:pPr algn="ctr"/>
                      <a:r>
                        <a:rPr lang="en-US"/>
                        <a:t>1 week</a:t>
                      </a:r>
                    </a:p>
                  </a:txBody>
                  <a:tcPr marL="19050" marR="19050" marT="19050" marB="19050" anchor="ctr"/>
                </a:tc>
                <a:tc>
                  <a:txBody>
                    <a:bodyPr/>
                    <a:lstStyle/>
                    <a:p>
                      <a:pPr algn="ctr"/>
                      <a:r>
                        <a:rPr lang="en-US"/>
                        <a:t>0.31</a:t>
                      </a:r>
                    </a:p>
                  </a:txBody>
                  <a:tcPr marL="19050" marR="19050" marT="19050" marB="19050" anchor="ctr"/>
                </a:tc>
                <a:tc>
                  <a:txBody>
                    <a:bodyPr/>
                    <a:lstStyle/>
                    <a:p>
                      <a:pPr algn="ctr"/>
                      <a:r>
                        <a:rPr lang="en-US" dirty="0"/>
                        <a:t>-1.74, 2.40</a:t>
                      </a:r>
                    </a:p>
                  </a:txBody>
                  <a:tcPr marL="19050" marR="19050" marT="19050" marB="19050" anchor="ctr"/>
                </a:tc>
                <a:tc>
                  <a:txBody>
                    <a:bodyPr/>
                    <a:lstStyle/>
                    <a:p>
                      <a:pPr algn="ctr"/>
                      <a:r>
                        <a:rPr lang="en-US" dirty="0"/>
                        <a:t>0.91</a:t>
                      </a:r>
                    </a:p>
                  </a:txBody>
                  <a:tcPr marL="19050" marR="19050" marT="19050" marB="19050" anchor="ctr"/>
                </a:tc>
                <a:tc>
                  <a:txBody>
                    <a:bodyPr/>
                    <a:lstStyle/>
                    <a:p>
                      <a:pPr algn="ctr"/>
                      <a:r>
                        <a:rPr lang="en-US" dirty="0"/>
                        <a:t>-1.26, 3.13</a:t>
                      </a:r>
                    </a:p>
                  </a:txBody>
                  <a:tcPr marL="19050" marR="19050" marT="19050" marB="19050" anchor="ctr"/>
                </a:tc>
                <a:tc>
                  <a:txBody>
                    <a:bodyPr/>
                    <a:lstStyle/>
                    <a:p>
                      <a:pPr algn="ctr"/>
                      <a:r>
                        <a:rPr lang="en-US" dirty="0"/>
                        <a:t>0.22</a:t>
                      </a:r>
                    </a:p>
                  </a:txBody>
                  <a:tcPr marL="19050" marR="19050" marT="19050" marB="19050" anchor="ctr"/>
                </a:tc>
                <a:tc>
                  <a:txBody>
                    <a:bodyPr/>
                    <a:lstStyle/>
                    <a:p>
                      <a:pPr algn="ctr"/>
                      <a:r>
                        <a:rPr lang="en-US"/>
                        <a:t>-1.88, 2.36</a:t>
                      </a:r>
                    </a:p>
                  </a:txBody>
                  <a:tcPr marL="19050" marR="19050" marT="19050" marB="19050" anchor="ctr"/>
                </a:tc>
                <a:extLst>
                  <a:ext uri="{0D108BD9-81ED-4DB2-BD59-A6C34878D82A}">
                    <a16:rowId xmlns:a16="http://schemas.microsoft.com/office/drawing/2014/main" val="10003"/>
                  </a:ext>
                </a:extLst>
              </a:tr>
              <a:tr h="370840">
                <a:tc>
                  <a:txBody>
                    <a:bodyPr/>
                    <a:lstStyle/>
                    <a:p>
                      <a:pPr algn="ctr"/>
                      <a:r>
                        <a:rPr lang="en-US"/>
                        <a:t>2 weeks</a:t>
                      </a:r>
                    </a:p>
                  </a:txBody>
                  <a:tcPr marL="19050" marR="19050" marT="19050" marB="19050" anchor="ctr"/>
                </a:tc>
                <a:tc>
                  <a:txBody>
                    <a:bodyPr/>
                    <a:lstStyle/>
                    <a:p>
                      <a:pPr algn="ctr"/>
                      <a:r>
                        <a:rPr lang="en-US"/>
                        <a:t>1.82</a:t>
                      </a:r>
                    </a:p>
                  </a:txBody>
                  <a:tcPr marL="19050" marR="19050" marT="19050" marB="19050" anchor="ctr"/>
                </a:tc>
                <a:tc>
                  <a:txBody>
                    <a:bodyPr/>
                    <a:lstStyle/>
                    <a:p>
                      <a:pPr algn="ctr"/>
                      <a:r>
                        <a:rPr lang="en-US" dirty="0"/>
                        <a:t>-0.76, 4.47</a:t>
                      </a:r>
                    </a:p>
                  </a:txBody>
                  <a:tcPr marL="19050" marR="19050" marT="19050" marB="19050" anchor="ctr"/>
                </a:tc>
                <a:tc>
                  <a:txBody>
                    <a:bodyPr/>
                    <a:lstStyle/>
                    <a:p>
                      <a:pPr algn="ctr"/>
                      <a:r>
                        <a:rPr lang="en-US" dirty="0"/>
                        <a:t>2.95 *</a:t>
                      </a:r>
                    </a:p>
                  </a:txBody>
                  <a:tcPr marL="19050" marR="19050" marT="19050" marB="19050" anchor="ctr"/>
                </a:tc>
                <a:tc>
                  <a:txBody>
                    <a:bodyPr/>
                    <a:lstStyle/>
                    <a:p>
                      <a:pPr algn="ctr"/>
                      <a:r>
                        <a:rPr lang="en-US" dirty="0"/>
                        <a:t>0.23, 5.74</a:t>
                      </a:r>
                    </a:p>
                  </a:txBody>
                  <a:tcPr marL="19050" marR="19050" marT="19050" marB="19050" anchor="ctr"/>
                </a:tc>
                <a:tc>
                  <a:txBody>
                    <a:bodyPr/>
                    <a:lstStyle/>
                    <a:p>
                      <a:pPr algn="ctr"/>
                      <a:r>
                        <a:rPr lang="en-US" dirty="0"/>
                        <a:t>1.41</a:t>
                      </a:r>
                    </a:p>
                  </a:txBody>
                  <a:tcPr marL="19050" marR="19050" marT="19050" marB="19050" anchor="ctr"/>
                </a:tc>
                <a:tc>
                  <a:txBody>
                    <a:bodyPr/>
                    <a:lstStyle/>
                    <a:p>
                      <a:pPr algn="ctr"/>
                      <a:r>
                        <a:rPr lang="en-US" dirty="0"/>
                        <a:t>-1.21, 4.10</a:t>
                      </a:r>
                    </a:p>
                  </a:txBody>
                  <a:tcPr marL="19050" marR="19050" marT="19050" marB="19050" anchor="ctr"/>
                </a:tc>
                <a:extLst>
                  <a:ext uri="{0D108BD9-81ED-4DB2-BD59-A6C34878D82A}">
                    <a16:rowId xmlns:a16="http://schemas.microsoft.com/office/drawing/2014/main" val="10004"/>
                  </a:ext>
                </a:extLst>
              </a:tr>
              <a:tr h="370840">
                <a:tc>
                  <a:txBody>
                    <a:bodyPr/>
                    <a:lstStyle/>
                    <a:p>
                      <a:pPr algn="ctr"/>
                      <a:r>
                        <a:rPr lang="en-US"/>
                        <a:t>3 weeks</a:t>
                      </a:r>
                    </a:p>
                  </a:txBody>
                  <a:tcPr marL="19050" marR="19050" marT="19050" marB="19050" anchor="ctr"/>
                </a:tc>
                <a:tc>
                  <a:txBody>
                    <a:bodyPr/>
                    <a:lstStyle/>
                    <a:p>
                      <a:pPr algn="ctr"/>
                      <a:r>
                        <a:rPr lang="en-US"/>
                        <a:t>2.91</a:t>
                      </a:r>
                    </a:p>
                  </a:txBody>
                  <a:tcPr marL="19050" marR="19050" marT="19050" marB="19050" anchor="ctr"/>
                </a:tc>
                <a:tc>
                  <a:txBody>
                    <a:bodyPr/>
                    <a:lstStyle/>
                    <a:p>
                      <a:pPr algn="ctr"/>
                      <a:r>
                        <a:rPr lang="en-US"/>
                        <a:t>-0.12, 6.04</a:t>
                      </a:r>
                    </a:p>
                  </a:txBody>
                  <a:tcPr marL="19050" marR="19050" marT="19050" marB="19050" anchor="ctr"/>
                </a:tc>
                <a:tc>
                  <a:txBody>
                    <a:bodyPr/>
                    <a:lstStyle/>
                    <a:p>
                      <a:pPr algn="ctr"/>
                      <a:r>
                        <a:rPr lang="en-US" dirty="0"/>
                        <a:t>4.64 *</a:t>
                      </a:r>
                    </a:p>
                  </a:txBody>
                  <a:tcPr marL="19050" marR="19050" marT="19050" marB="19050" anchor="ctr"/>
                </a:tc>
                <a:tc>
                  <a:txBody>
                    <a:bodyPr/>
                    <a:lstStyle/>
                    <a:p>
                      <a:pPr algn="ctr"/>
                      <a:r>
                        <a:rPr lang="en-US" dirty="0"/>
                        <a:t>1.42, 7.92</a:t>
                      </a:r>
                    </a:p>
                  </a:txBody>
                  <a:tcPr marL="19050" marR="19050" marT="19050" marB="19050" anchor="ctr"/>
                </a:tc>
                <a:tc>
                  <a:txBody>
                    <a:bodyPr/>
                    <a:lstStyle/>
                    <a:p>
                      <a:pPr algn="ctr"/>
                      <a:r>
                        <a:rPr lang="en-US" dirty="0"/>
                        <a:t>2.59</a:t>
                      </a:r>
                    </a:p>
                  </a:txBody>
                  <a:tcPr marL="19050" marR="19050" marT="19050" marB="19050" anchor="ctr"/>
                </a:tc>
                <a:tc>
                  <a:txBody>
                    <a:bodyPr/>
                    <a:lstStyle/>
                    <a:p>
                      <a:pPr algn="ctr"/>
                      <a:r>
                        <a:rPr lang="en-US" dirty="0"/>
                        <a:t>-0.45, 5.72</a:t>
                      </a:r>
                    </a:p>
                  </a:txBody>
                  <a:tcPr marL="19050" marR="19050" marT="19050" marB="19050" anchor="ctr"/>
                </a:tc>
                <a:extLst>
                  <a:ext uri="{0D108BD9-81ED-4DB2-BD59-A6C34878D82A}">
                    <a16:rowId xmlns:a16="http://schemas.microsoft.com/office/drawing/2014/main" val="10005"/>
                  </a:ext>
                </a:extLst>
              </a:tr>
              <a:tr h="370840">
                <a:tc>
                  <a:txBody>
                    <a:bodyPr/>
                    <a:lstStyle/>
                    <a:p>
                      <a:pPr algn="ctr"/>
                      <a:r>
                        <a:rPr lang="en-US"/>
                        <a:t>4 weeks</a:t>
                      </a:r>
                    </a:p>
                  </a:txBody>
                  <a:tcPr marL="19050" marR="19050" marT="19050" marB="19050" anchor="ctr"/>
                </a:tc>
                <a:tc>
                  <a:txBody>
                    <a:bodyPr/>
                    <a:lstStyle/>
                    <a:p>
                      <a:pPr algn="ctr"/>
                      <a:r>
                        <a:rPr lang="en-US"/>
                        <a:t>4.52 *</a:t>
                      </a:r>
                    </a:p>
                  </a:txBody>
                  <a:tcPr marL="19050" marR="19050" marT="19050" marB="19050" anchor="ctr"/>
                </a:tc>
                <a:tc>
                  <a:txBody>
                    <a:bodyPr/>
                    <a:lstStyle/>
                    <a:p>
                      <a:pPr algn="ctr"/>
                      <a:r>
                        <a:rPr lang="en-US"/>
                        <a:t>1.05, 8.10</a:t>
                      </a:r>
                    </a:p>
                  </a:txBody>
                  <a:tcPr marL="19050" marR="19050" marT="19050" marB="19050" anchor="ctr"/>
                </a:tc>
                <a:tc>
                  <a:txBody>
                    <a:bodyPr/>
                    <a:lstStyle/>
                    <a:p>
                      <a:pPr algn="ctr"/>
                      <a:r>
                        <a:rPr lang="en-US"/>
                        <a:t>6.42 *</a:t>
                      </a:r>
                    </a:p>
                  </a:txBody>
                  <a:tcPr marL="19050" marR="19050" marT="19050" marB="19050" anchor="ctr"/>
                </a:tc>
                <a:tc>
                  <a:txBody>
                    <a:bodyPr/>
                    <a:lstStyle/>
                    <a:p>
                      <a:pPr algn="ctr"/>
                      <a:r>
                        <a:rPr lang="en-US"/>
                        <a:t>2.79, 10.2</a:t>
                      </a:r>
                    </a:p>
                  </a:txBody>
                  <a:tcPr marL="19050" marR="19050" marT="19050" marB="19050" anchor="ctr"/>
                </a:tc>
                <a:tc>
                  <a:txBody>
                    <a:bodyPr/>
                    <a:lstStyle/>
                    <a:p>
                      <a:pPr algn="ctr"/>
                      <a:r>
                        <a:rPr lang="en-US" dirty="0"/>
                        <a:t>4.23 *</a:t>
                      </a:r>
                    </a:p>
                  </a:txBody>
                  <a:tcPr marL="19050" marR="19050" marT="19050" marB="19050" anchor="ctr"/>
                </a:tc>
                <a:tc>
                  <a:txBody>
                    <a:bodyPr/>
                    <a:lstStyle/>
                    <a:p>
                      <a:pPr algn="ctr"/>
                      <a:r>
                        <a:rPr lang="en-US" dirty="0"/>
                        <a:t>0.76, 7.82</a:t>
                      </a:r>
                    </a:p>
                  </a:txBody>
                  <a:tcPr marL="19050" marR="19050" marT="19050" marB="19050" anchor="ctr"/>
                </a:tc>
                <a:extLst>
                  <a:ext uri="{0D108BD9-81ED-4DB2-BD59-A6C34878D82A}">
                    <a16:rowId xmlns:a16="http://schemas.microsoft.com/office/drawing/2014/main" val="10006"/>
                  </a:ext>
                </a:extLst>
              </a:tr>
            </a:tbl>
          </a:graphicData>
        </a:graphic>
      </p:graphicFrame>
      <p:sp>
        <p:nvSpPr>
          <p:cNvPr id="43076" name="Rectangle 4"/>
          <p:cNvSpPr>
            <a:spLocks noChangeArrowheads="1"/>
          </p:cNvSpPr>
          <p:nvPr/>
        </p:nvSpPr>
        <p:spPr bwMode="auto">
          <a:xfrm>
            <a:off x="287338" y="4076700"/>
            <a:ext cx="8856662" cy="2247900"/>
          </a:xfrm>
          <a:prstGeom prst="rect">
            <a:avLst/>
          </a:prstGeom>
          <a:noFill/>
          <a:ln w="9525">
            <a:noFill/>
            <a:miter lim="800000"/>
            <a:headEnd/>
            <a:tailEnd/>
          </a:ln>
        </p:spPr>
        <p:txBody>
          <a:bodyPr>
            <a:spAutoFit/>
          </a:bodyPr>
          <a:lstStyle/>
          <a:p>
            <a:pPr algn="l"/>
            <a:r>
              <a:rPr lang="en-US" sz="1400" b="0" i="1">
                <a:latin typeface="Comic Sans MS" pitchFamily="66" charset="0"/>
              </a:rPr>
              <a:t>*P</a:t>
            </a:r>
            <a:r>
              <a:rPr lang="en-US" sz="1400" b="0">
                <a:latin typeface="Comic Sans MS" pitchFamily="66" charset="0"/>
              </a:rPr>
              <a:t>-value &lt; 0.05</a:t>
            </a:r>
          </a:p>
          <a:p>
            <a:pPr algn="l"/>
            <a:r>
              <a:rPr lang="en-US" sz="1400" b="0" baseline="30000">
                <a:latin typeface="Comic Sans MS" pitchFamily="66" charset="0"/>
              </a:rPr>
              <a:t>a </a:t>
            </a:r>
            <a:r>
              <a:rPr lang="en-US" sz="1400" b="0">
                <a:latin typeface="Comic Sans MS" pitchFamily="66" charset="0"/>
              </a:rPr>
              <a:t>Model adjusted for relative humidity, barometric pressure, season, time trend, weekday, age, smoking, use of any anti-hypertensive medication and statins, body mass index, hypertension, education, diabetes, alcohol use (≥ 2 drinks/day), and race</a:t>
            </a:r>
          </a:p>
          <a:p>
            <a:pPr algn="l"/>
            <a:r>
              <a:rPr lang="en-US" sz="1400" b="0" baseline="30000">
                <a:latin typeface="Comic Sans MS" pitchFamily="66" charset="0"/>
              </a:rPr>
              <a:t>b </a:t>
            </a:r>
            <a:r>
              <a:rPr lang="en-US" sz="1400" b="0">
                <a:latin typeface="Comic Sans MS" pitchFamily="66" charset="0"/>
              </a:rPr>
              <a:t>Model adjusted for black carbon, relative humidity, barometric pressure, season, time trend, weekday, age, smoking, use of any antihypertensive medication and statins, body mass index, hypertension, education, diabetes, alcohol use (≥ 2 drinks/day), and race</a:t>
            </a:r>
          </a:p>
          <a:p>
            <a:pPr algn="l"/>
            <a:r>
              <a:rPr lang="en-US" sz="1400" b="0" baseline="30000">
                <a:latin typeface="Comic Sans MS" pitchFamily="66" charset="0"/>
              </a:rPr>
              <a:t>c </a:t>
            </a:r>
            <a:r>
              <a:rPr lang="en-US" sz="1400" b="0">
                <a:latin typeface="Comic Sans MS" pitchFamily="66" charset="0"/>
              </a:rPr>
              <a:t>Model adjusted for ozone, relative humidity, barometric pressure, season, time trend, weekday, age, smoking, use of any antihypertensive medication and statins, body mass index, hypertension, education, diabetes, alcohol use (≥ 2 drinks/day), and race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l-GR" sz="2800">
                <a:latin typeface="Comic Sans MS" pitchFamily="66" charset="0"/>
              </a:rPr>
              <a:t>Γ. ΑΠΟΤΕΛΕΣΜΑΤΑ</a:t>
            </a:r>
          </a:p>
        </p:txBody>
      </p:sp>
      <p:sp>
        <p:nvSpPr>
          <p:cNvPr id="29699" name="Rectangle 3"/>
          <p:cNvSpPr>
            <a:spLocks noGrp="1" noChangeArrowheads="1"/>
          </p:cNvSpPr>
          <p:nvPr>
            <p:ph type="body" idx="1"/>
          </p:nvPr>
        </p:nvSpPr>
        <p:spPr/>
        <p:txBody>
          <a:bodyPr/>
          <a:lstStyle/>
          <a:p>
            <a:pPr eaLnBrk="1" hangingPunct="1"/>
            <a:r>
              <a:rPr lang="el-GR" sz="2400">
                <a:latin typeface="Comic Sans MS" pitchFamily="66" charset="0"/>
              </a:rPr>
              <a:t>Συνήθως ξεκινούν με την περιγραφή των συμμετεχόντων. </a:t>
            </a:r>
          </a:p>
          <a:p>
            <a:pPr lvl="1" eaLnBrk="1" hangingPunct="1"/>
            <a:r>
              <a:rPr lang="el-GR" sz="2000">
                <a:latin typeface="Comic Sans MS" pitchFamily="66" charset="0"/>
              </a:rPr>
              <a:t>Περιγραφικός Πίνακας &amp; σύντομη παρουσίαση στο κείμενο. </a:t>
            </a:r>
            <a:r>
              <a:rPr lang="el-GR" sz="2000" u="sng">
                <a:latin typeface="Comic Sans MS" pitchFamily="66" charset="0"/>
              </a:rPr>
              <a:t>Δεν</a:t>
            </a:r>
            <a:r>
              <a:rPr lang="el-GR" sz="2000">
                <a:latin typeface="Comic Sans MS" pitchFamily="66" charset="0"/>
              </a:rPr>
              <a:t> επαναλαμβάνουμε στο κείμενο ότι φαίνεται στον Πίνακα, τονίζουμε μόνο τα σημαντικότερα. </a:t>
            </a:r>
          </a:p>
          <a:p>
            <a:pPr eaLnBrk="1" hangingPunct="1"/>
            <a:r>
              <a:rPr lang="el-GR" sz="2400">
                <a:latin typeface="Comic Sans MS" pitchFamily="66" charset="0"/>
              </a:rPr>
              <a:t>Αν κάποια άτομα έχουν εξαιρεθεί από κάποιες αναλύσεις το αναφέρουμε με σαφήνεια. Σε κάθε αποτέλεσμα (ή Πίνακα) πρέπει να φαίνεται σε πόσα άτομα βασίστηκε.</a:t>
            </a:r>
          </a:p>
          <a:p>
            <a:pPr eaLnBrk="1" hangingPunct="1"/>
            <a:r>
              <a:rPr lang="el-GR" sz="2400">
                <a:latin typeface="Comic Sans MS" pitchFamily="66" charset="0"/>
              </a:rPr>
              <a:t>Συνήθως τα αποτελέσματα για κάθε υπόθεση παρουσιάζονται σε Πίνακα και σχολιάζονται με τη σειρά στο κείμενο τα βασικά σημεία.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pPr eaLnBrk="1" hangingPunct="1"/>
            <a:r>
              <a:rPr lang="en-US" sz="1600" b="1"/>
              <a:t>Figure 1</a:t>
            </a:r>
            <a:br>
              <a:rPr lang="en-US" sz="1600" b="1"/>
            </a:br>
            <a:r>
              <a:rPr lang="en-US" sz="1600" b="1"/>
              <a:t>The % change in inflammation markers for a 5°C decrease in temperature</a:t>
            </a:r>
            <a:r>
              <a:rPr lang="en-US" sz="1600"/>
              <a:t>. The % change (95% confidence intervals) in high sensitive C-reactive protein, soluble intercellular adhesion molecule-1, and soluble vascular cell adhesion molecule-1 in association with a 5°C decrease in ambient temperature.</a:t>
            </a:r>
          </a:p>
        </p:txBody>
      </p:sp>
      <p:pic>
        <p:nvPicPr>
          <p:cNvPr id="44035" name="Picture 4" descr="An external file that holds a picture, illustration, etc.&#10;Object name is 1476-069X-9-42-1.jpg Object name is 1476-069X-9-42-1.jpg">
            <a:hlinkClick r:id="rId2"/>
          </p:cNvPr>
          <p:cNvPicPr>
            <a:picLocks noGrp="1" noChangeAspect="1" noChangeArrowheads="1"/>
          </p:cNvPicPr>
          <p:nvPr>
            <p:ph type="body" idx="1"/>
          </p:nvPr>
        </p:nvPicPr>
        <p:blipFill>
          <a:blip r:embed="rId3"/>
          <a:srcRect/>
          <a:stretch>
            <a:fillRect/>
          </a:stretch>
        </p:blipFill>
        <p:spPr>
          <a:xfrm>
            <a:off x="0" y="1484313"/>
            <a:ext cx="9144000" cy="4897437"/>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l-GR" sz="3200">
                <a:latin typeface="Comic Sans MS" pitchFamily="66" charset="0"/>
              </a:rPr>
              <a:t>Αποτελέσματα (συνέχεια)</a:t>
            </a:r>
            <a:endParaRPr lang="en-US" sz="3200">
              <a:latin typeface="Comic Sans MS" pitchFamily="66" charset="0"/>
            </a:endParaRPr>
          </a:p>
        </p:txBody>
      </p:sp>
      <p:sp>
        <p:nvSpPr>
          <p:cNvPr id="45059" name="Rectangle 3"/>
          <p:cNvSpPr>
            <a:spLocks noGrp="1" noChangeArrowheads="1"/>
          </p:cNvSpPr>
          <p:nvPr>
            <p:ph type="body" idx="1"/>
          </p:nvPr>
        </p:nvSpPr>
        <p:spPr/>
        <p:txBody>
          <a:bodyPr/>
          <a:lstStyle/>
          <a:p>
            <a:pPr eaLnBrk="1" hangingPunct="1">
              <a:lnSpc>
                <a:spcPct val="80000"/>
              </a:lnSpc>
            </a:pPr>
            <a:r>
              <a:rPr lang="en-US" sz="1800">
                <a:latin typeface="Comic Sans MS" pitchFamily="66" charset="0"/>
              </a:rPr>
              <a:t>When we adjusted the model of hs CRP for black carbon we observed little changes in the associations between temperature and hs CRP, but adjusting for O3 made the associations slightly stronger (Table </a:t>
            </a:r>
            <a:r>
              <a:rPr lang="en-US" sz="1800" b="1" u="sng">
                <a:latin typeface="Comic Sans MS" pitchFamily="66" charset="0"/>
                <a:hlinkClick r:id="rId2"/>
              </a:rPr>
              <a:t>3</a:t>
            </a:r>
            <a:r>
              <a:rPr lang="en-US" sz="1800">
                <a:latin typeface="Comic Sans MS" pitchFamily="66" charset="0"/>
              </a:rPr>
              <a:t>). The associations between temperature and adhesion molecules became slightly stronger after adjustment for black carbon, but remained similar to original model after adjustment for O3 (Table </a:t>
            </a:r>
            <a:r>
              <a:rPr lang="en-US" sz="1800" b="1" u="sng">
                <a:latin typeface="Comic Sans MS" pitchFamily="66" charset="0"/>
                <a:hlinkClick r:id="rId2"/>
              </a:rPr>
              <a:t>3</a:t>
            </a:r>
            <a:r>
              <a:rPr lang="en-US" sz="1800">
                <a:latin typeface="Comic Sans MS" pitchFamily="66" charset="0"/>
              </a:rPr>
              <a:t>). We found no interactions between temperature and obesity, diabetes or age.</a:t>
            </a:r>
          </a:p>
          <a:p>
            <a:pPr eaLnBrk="1" hangingPunct="1">
              <a:lnSpc>
                <a:spcPct val="80000"/>
              </a:lnSpc>
            </a:pPr>
            <a:r>
              <a:rPr lang="en-US" sz="1800">
                <a:latin typeface="Comic Sans MS" pitchFamily="66" charset="0"/>
              </a:rPr>
              <a:t>Adjusting the models for room temperature had minor effects on the effect estimates for 0 and 1-day lags (Additional file </a:t>
            </a:r>
            <a:r>
              <a:rPr lang="en-US" sz="1800">
                <a:latin typeface="Comic Sans MS" pitchFamily="66" charset="0"/>
                <a:hlinkClick r:id="" action="ppaction://noaction"/>
              </a:rPr>
              <a:t>4</a:t>
            </a:r>
            <a:r>
              <a:rPr lang="en-US" sz="1800">
                <a:latin typeface="Comic Sans MS" pitchFamily="66" charset="0"/>
              </a:rPr>
              <a:t>). As a test of the linearity assumption, we fit penalized splines for temperature using a gamm when the software chose the optimized degrees of freedom for temperature using generalized cross validation. This was 1 degree of freedom for hs CRP and sICAM-1 when using the moving average of temperature over 4 weeks, suggesting that the effects were linear. When we excluded the extreme temperatures (32 cold and 22 hot days excluded, total of 1190 observations used in the analysis) from the data, the observed associations at the cumulative lags became slightly stronger (Table </a:t>
            </a:r>
            <a:r>
              <a:rPr lang="en-US" sz="1800" b="1" u="sng">
                <a:latin typeface="Comic Sans MS" pitchFamily="66" charset="0"/>
                <a:hlinkClick r:id="rId3"/>
              </a:rPr>
              <a:t>4</a:t>
            </a:r>
            <a:r>
              <a:rPr lang="en-US" sz="1800">
                <a:latin typeface="Comic Sans MS" pitchFamily="66"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07950" y="115888"/>
            <a:ext cx="8928100" cy="635000"/>
          </a:xfrm>
        </p:spPr>
        <p:txBody>
          <a:bodyPr>
            <a:normAutofit fontScale="90000"/>
          </a:bodyPr>
          <a:lstStyle/>
          <a:p>
            <a:r>
              <a:rPr lang="en-US" sz="1800">
                <a:latin typeface="Comic Sans MS" pitchFamily="66" charset="0"/>
              </a:rPr>
              <a:t>Table 4 The % change in the levels of hs CRP, soluble VCAM-1, and soluble ICAM-1 for a 5°C decrease in ambient temperature excluding the extreme temperatures</a:t>
            </a:r>
          </a:p>
        </p:txBody>
      </p:sp>
      <p:sp>
        <p:nvSpPr>
          <p:cNvPr id="46083" name="Rectangle 3"/>
          <p:cNvSpPr>
            <a:spLocks noGrp="1" noChangeArrowheads="1"/>
          </p:cNvSpPr>
          <p:nvPr>
            <p:ph type="body" idx="1"/>
          </p:nvPr>
        </p:nvSpPr>
        <p:spPr/>
        <p:txBody>
          <a:bodyPr/>
          <a:lstStyle/>
          <a:p>
            <a:pPr eaLnBrk="1" hangingPunct="1"/>
            <a:endParaRPr lang="el-GR"/>
          </a:p>
        </p:txBody>
      </p:sp>
      <p:graphicFrame>
        <p:nvGraphicFramePr>
          <p:cNvPr id="5" name="Table 4"/>
          <p:cNvGraphicFramePr>
            <a:graphicFrameLocks noGrp="1"/>
          </p:cNvGraphicFramePr>
          <p:nvPr/>
        </p:nvGraphicFramePr>
        <p:xfrm>
          <a:off x="468313" y="836613"/>
          <a:ext cx="8352930" cy="5147012"/>
        </p:xfrm>
        <a:graphic>
          <a:graphicData uri="http://schemas.openxmlformats.org/drawingml/2006/table">
            <a:tbl>
              <a:tblPr firstRow="1" bandRow="1">
                <a:tableStyleId>{5C22544A-7EE6-4342-B048-85BDC9FD1C3A}</a:tableStyleId>
              </a:tblPr>
              <a:tblGrid>
                <a:gridCol w="2784310">
                  <a:extLst>
                    <a:ext uri="{9D8B030D-6E8A-4147-A177-3AD203B41FA5}">
                      <a16:colId xmlns:a16="http://schemas.microsoft.com/office/drawing/2014/main" val="20000"/>
                    </a:ext>
                  </a:extLst>
                </a:gridCol>
                <a:gridCol w="2784310">
                  <a:extLst>
                    <a:ext uri="{9D8B030D-6E8A-4147-A177-3AD203B41FA5}">
                      <a16:colId xmlns:a16="http://schemas.microsoft.com/office/drawing/2014/main" val="20001"/>
                    </a:ext>
                  </a:extLst>
                </a:gridCol>
                <a:gridCol w="2784310">
                  <a:extLst>
                    <a:ext uri="{9D8B030D-6E8A-4147-A177-3AD203B41FA5}">
                      <a16:colId xmlns:a16="http://schemas.microsoft.com/office/drawing/2014/main" val="20002"/>
                    </a:ext>
                  </a:extLst>
                </a:gridCol>
              </a:tblGrid>
              <a:tr h="47683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259026">
                <a:tc gridSpan="3">
                  <a:txBody>
                    <a:bodyPr/>
                    <a:lstStyle/>
                    <a:p>
                      <a:pPr algn="ctr"/>
                      <a:r>
                        <a:rPr lang="en-US" dirty="0"/>
                        <a:t>                                 </a:t>
                      </a:r>
                      <a:r>
                        <a:rPr lang="en-US" baseline="0" dirty="0"/>
                        <a:t>       </a:t>
                      </a:r>
                      <a:r>
                        <a:rPr lang="en-US" dirty="0"/>
                        <a:t>   2.5% Hottest and coldest excluded</a:t>
                      </a:r>
                    </a:p>
                  </a:txBody>
                  <a:tcPr marL="19050" marR="19050" marT="19050" marB="19050" anchor="ct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1"/>
                  </a:ext>
                </a:extLst>
              </a:tr>
              <a:tr h="253306">
                <a:tc>
                  <a:txBody>
                    <a:bodyPr/>
                    <a:lstStyle/>
                    <a:p>
                      <a:pPr algn="l"/>
                      <a:endParaRPr lang="en-US"/>
                    </a:p>
                  </a:txBody>
                  <a:tcPr marL="19050" marR="19050" marT="19050" marB="19050" anchor="ctr"/>
                </a:tc>
                <a:tc>
                  <a:txBody>
                    <a:bodyPr/>
                    <a:lstStyle/>
                    <a:p>
                      <a:pPr algn="ctr"/>
                      <a:r>
                        <a:rPr lang="en-US" b="1" dirty="0"/>
                        <a:t>% Change</a:t>
                      </a:r>
                      <a:endParaRPr lang="en-US" dirty="0"/>
                    </a:p>
                  </a:txBody>
                  <a:tcPr marL="19050" marR="19050" marT="19050" marB="19050" anchor="ctr"/>
                </a:tc>
                <a:tc>
                  <a:txBody>
                    <a:bodyPr/>
                    <a:lstStyle/>
                    <a:p>
                      <a:pPr algn="ctr"/>
                      <a:r>
                        <a:rPr lang="en-US" b="1"/>
                        <a:t>95% CI</a:t>
                      </a:r>
                      <a:endParaRPr lang="en-US"/>
                    </a:p>
                  </a:txBody>
                  <a:tcPr marL="19050" marR="19050" marT="19050" marB="19050" anchor="ctr"/>
                </a:tc>
                <a:extLst>
                  <a:ext uri="{0D108BD9-81ED-4DB2-BD59-A6C34878D82A}">
                    <a16:rowId xmlns:a16="http://schemas.microsoft.com/office/drawing/2014/main" val="10002"/>
                  </a:ext>
                </a:extLst>
              </a:tr>
              <a:tr h="156910">
                <a:tc gridSpan="3">
                  <a:txBody>
                    <a:bodyPr/>
                    <a:lstStyle/>
                    <a:p>
                      <a:endParaRPr lang="en-US" dirty="0"/>
                    </a:p>
                  </a:txBody>
                  <a:tcPr marL="19050" marR="19050" marT="19050" marB="1905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276538">
                <a:tc>
                  <a:txBody>
                    <a:bodyPr/>
                    <a:lstStyle/>
                    <a:p>
                      <a:pPr algn="l"/>
                      <a:r>
                        <a:rPr lang="en-US" sz="1400" dirty="0">
                          <a:latin typeface="Comic Sans MS" pitchFamily="66" charset="0"/>
                        </a:rPr>
                        <a:t>C-reactive protein</a:t>
                      </a:r>
                    </a:p>
                  </a:txBody>
                  <a:tcPr marL="19050" marR="19050" marT="19050" marB="19050" anchor="ctr"/>
                </a:tc>
                <a:tc>
                  <a:txBody>
                    <a:bodyPr/>
                    <a:lstStyle/>
                    <a:p>
                      <a:endParaRPr lang="en-US" sz="1400">
                        <a:latin typeface="Comic Sans MS" pitchFamily="66" charset="0"/>
                      </a:endParaRPr>
                    </a:p>
                  </a:txBody>
                  <a:tcPr marL="19050" marR="19050" marT="19050" marB="19050" anchor="ctr"/>
                </a:tc>
                <a:tc>
                  <a:txBody>
                    <a:bodyPr/>
                    <a:lstStyle/>
                    <a:p>
                      <a:endParaRPr lang="en-US" sz="1400">
                        <a:latin typeface="Comic Sans MS" pitchFamily="66" charset="0"/>
                      </a:endParaRPr>
                    </a:p>
                  </a:txBody>
                  <a:tcPr marL="19050" marR="19050" marT="19050" marB="19050" anchor="ctr"/>
                </a:tc>
                <a:extLst>
                  <a:ext uri="{0D108BD9-81ED-4DB2-BD59-A6C34878D82A}">
                    <a16:rowId xmlns:a16="http://schemas.microsoft.com/office/drawing/2014/main" val="10004"/>
                  </a:ext>
                </a:extLst>
              </a:tr>
              <a:tr h="252150">
                <a:tc>
                  <a:txBody>
                    <a:bodyPr/>
                    <a:lstStyle/>
                    <a:p>
                      <a:pPr algn="ctr"/>
                      <a:r>
                        <a:rPr lang="en-US" sz="1400" dirty="0">
                          <a:latin typeface="Comic Sans MS" pitchFamily="66" charset="0"/>
                        </a:rPr>
                        <a:t>Lag 0</a:t>
                      </a:r>
                    </a:p>
                  </a:txBody>
                  <a:tcPr marL="19050" marR="19050" marT="19050" marB="19050" anchor="ctr"/>
                </a:tc>
                <a:tc>
                  <a:txBody>
                    <a:bodyPr/>
                    <a:lstStyle/>
                    <a:p>
                      <a:pPr algn="ctr"/>
                      <a:r>
                        <a:rPr lang="en-US" sz="1400">
                          <a:latin typeface="Comic Sans MS" pitchFamily="66" charset="0"/>
                        </a:rPr>
                        <a:t>7.16 *</a:t>
                      </a:r>
                    </a:p>
                  </a:txBody>
                  <a:tcPr marL="19050" marR="19050" marT="19050" marB="19050" anchor="ctr"/>
                </a:tc>
                <a:tc>
                  <a:txBody>
                    <a:bodyPr/>
                    <a:lstStyle/>
                    <a:p>
                      <a:pPr algn="ctr"/>
                      <a:r>
                        <a:rPr lang="en-US" sz="1400">
                          <a:latin typeface="Comic Sans MS" pitchFamily="66" charset="0"/>
                        </a:rPr>
                        <a:t>0.33, 14.5</a:t>
                      </a:r>
                    </a:p>
                  </a:txBody>
                  <a:tcPr marL="19050" marR="19050" marT="19050" marB="19050" anchor="ctr"/>
                </a:tc>
                <a:extLst>
                  <a:ext uri="{0D108BD9-81ED-4DB2-BD59-A6C34878D82A}">
                    <a16:rowId xmlns:a16="http://schemas.microsoft.com/office/drawing/2014/main" val="10005"/>
                  </a:ext>
                </a:extLst>
              </a:tr>
              <a:tr h="299770">
                <a:tc>
                  <a:txBody>
                    <a:bodyPr/>
                    <a:lstStyle/>
                    <a:p>
                      <a:pPr algn="ctr"/>
                      <a:r>
                        <a:rPr lang="en-US" sz="1400" dirty="0">
                          <a:latin typeface="Comic Sans MS" pitchFamily="66" charset="0"/>
                        </a:rPr>
                        <a:t>Lag 1</a:t>
                      </a:r>
                    </a:p>
                  </a:txBody>
                  <a:tcPr marL="19050" marR="19050" marT="19050" marB="19050" anchor="ctr"/>
                </a:tc>
                <a:tc>
                  <a:txBody>
                    <a:bodyPr/>
                    <a:lstStyle/>
                    <a:p>
                      <a:pPr algn="ctr"/>
                      <a:r>
                        <a:rPr lang="en-US" sz="1400" dirty="0">
                          <a:latin typeface="Comic Sans MS" pitchFamily="66" charset="0"/>
                        </a:rPr>
                        <a:t>4.41</a:t>
                      </a:r>
                    </a:p>
                  </a:txBody>
                  <a:tcPr marL="19050" marR="19050" marT="19050" marB="19050" anchor="ctr"/>
                </a:tc>
                <a:tc>
                  <a:txBody>
                    <a:bodyPr/>
                    <a:lstStyle/>
                    <a:p>
                      <a:pPr algn="ctr"/>
                      <a:r>
                        <a:rPr lang="en-US" sz="1400">
                          <a:latin typeface="Comic Sans MS" pitchFamily="66" charset="0"/>
                        </a:rPr>
                        <a:t>-2.61, 11.9</a:t>
                      </a:r>
                    </a:p>
                  </a:txBody>
                  <a:tcPr marL="19050" marR="19050" marT="19050" marB="19050" anchor="ctr"/>
                </a:tc>
                <a:extLst>
                  <a:ext uri="{0D108BD9-81ED-4DB2-BD59-A6C34878D82A}">
                    <a16:rowId xmlns:a16="http://schemas.microsoft.com/office/drawing/2014/main" val="10006"/>
                  </a:ext>
                </a:extLst>
              </a:tr>
              <a:tr h="275382">
                <a:tc>
                  <a:txBody>
                    <a:bodyPr/>
                    <a:lstStyle/>
                    <a:p>
                      <a:pPr algn="ctr"/>
                      <a:r>
                        <a:rPr lang="en-US" sz="1400">
                          <a:latin typeface="Comic Sans MS" pitchFamily="66" charset="0"/>
                        </a:rPr>
                        <a:t>1 week</a:t>
                      </a:r>
                    </a:p>
                  </a:txBody>
                  <a:tcPr marL="19050" marR="19050" marT="19050" marB="19050" anchor="ctr"/>
                </a:tc>
                <a:tc>
                  <a:txBody>
                    <a:bodyPr/>
                    <a:lstStyle/>
                    <a:p>
                      <a:pPr algn="ctr"/>
                      <a:r>
                        <a:rPr lang="en-US" sz="1400" dirty="0">
                          <a:latin typeface="Comic Sans MS" pitchFamily="66" charset="0"/>
                        </a:rPr>
                        <a:t>1.69</a:t>
                      </a:r>
                    </a:p>
                  </a:txBody>
                  <a:tcPr marL="19050" marR="19050" marT="19050" marB="19050" anchor="ctr"/>
                </a:tc>
                <a:tc>
                  <a:txBody>
                    <a:bodyPr/>
                    <a:lstStyle/>
                    <a:p>
                      <a:pPr algn="ctr"/>
                      <a:r>
                        <a:rPr lang="en-US" sz="1400">
                          <a:latin typeface="Comic Sans MS" pitchFamily="66" charset="0"/>
                        </a:rPr>
                        <a:t>-8.29, 12.7</a:t>
                      </a:r>
                    </a:p>
                  </a:txBody>
                  <a:tcPr marL="19050" marR="19050" marT="19050" marB="19050" anchor="ctr"/>
                </a:tc>
                <a:extLst>
                  <a:ext uri="{0D108BD9-81ED-4DB2-BD59-A6C34878D82A}">
                    <a16:rowId xmlns:a16="http://schemas.microsoft.com/office/drawing/2014/main" val="10007"/>
                  </a:ext>
                </a:extLst>
              </a:tr>
              <a:tr h="250994">
                <a:tc>
                  <a:txBody>
                    <a:bodyPr/>
                    <a:lstStyle/>
                    <a:p>
                      <a:pPr algn="ctr"/>
                      <a:r>
                        <a:rPr lang="en-US" sz="1400">
                          <a:latin typeface="Comic Sans MS" pitchFamily="66" charset="0"/>
                        </a:rPr>
                        <a:t>2 weeks</a:t>
                      </a:r>
                    </a:p>
                  </a:txBody>
                  <a:tcPr marL="19050" marR="19050" marT="19050" marB="19050" anchor="ctr"/>
                </a:tc>
                <a:tc>
                  <a:txBody>
                    <a:bodyPr/>
                    <a:lstStyle/>
                    <a:p>
                      <a:pPr algn="ctr"/>
                      <a:r>
                        <a:rPr lang="en-US" sz="1400" dirty="0">
                          <a:latin typeface="Comic Sans MS" pitchFamily="66" charset="0"/>
                        </a:rPr>
                        <a:t>8.26</a:t>
                      </a:r>
                    </a:p>
                  </a:txBody>
                  <a:tcPr marL="19050" marR="19050" marT="19050" marB="19050" anchor="ctr"/>
                </a:tc>
                <a:tc>
                  <a:txBody>
                    <a:bodyPr/>
                    <a:lstStyle/>
                    <a:p>
                      <a:pPr algn="ctr"/>
                      <a:r>
                        <a:rPr lang="en-US" sz="1400">
                          <a:latin typeface="Comic Sans MS" pitchFamily="66" charset="0"/>
                        </a:rPr>
                        <a:t>-4.84, 23.1</a:t>
                      </a:r>
                    </a:p>
                  </a:txBody>
                  <a:tcPr marL="19050" marR="19050" marT="19050" marB="19050" anchor="ctr"/>
                </a:tc>
                <a:extLst>
                  <a:ext uri="{0D108BD9-81ED-4DB2-BD59-A6C34878D82A}">
                    <a16:rowId xmlns:a16="http://schemas.microsoft.com/office/drawing/2014/main" val="10008"/>
                  </a:ext>
                </a:extLst>
              </a:tr>
              <a:tr h="298614">
                <a:tc>
                  <a:txBody>
                    <a:bodyPr/>
                    <a:lstStyle/>
                    <a:p>
                      <a:pPr algn="ctr"/>
                      <a:r>
                        <a:rPr lang="en-US" sz="1400" dirty="0">
                          <a:latin typeface="Comic Sans MS" pitchFamily="66" charset="0"/>
                        </a:rPr>
                        <a:t>3 weeks</a:t>
                      </a:r>
                    </a:p>
                  </a:txBody>
                  <a:tcPr marL="19050" marR="19050" marT="19050" marB="19050" anchor="ctr"/>
                </a:tc>
                <a:tc>
                  <a:txBody>
                    <a:bodyPr/>
                    <a:lstStyle/>
                    <a:p>
                      <a:pPr algn="ctr"/>
                      <a:r>
                        <a:rPr lang="en-US" sz="1400" dirty="0">
                          <a:latin typeface="Comic Sans MS" pitchFamily="66" charset="0"/>
                        </a:rPr>
                        <a:t>20.5 *</a:t>
                      </a:r>
                    </a:p>
                  </a:txBody>
                  <a:tcPr marL="19050" marR="19050" marT="19050" marB="19050" anchor="ctr"/>
                </a:tc>
                <a:tc>
                  <a:txBody>
                    <a:bodyPr/>
                    <a:lstStyle/>
                    <a:p>
                      <a:pPr algn="ctr"/>
                      <a:r>
                        <a:rPr lang="en-US" sz="1400">
                          <a:latin typeface="Comic Sans MS" pitchFamily="66" charset="0"/>
                        </a:rPr>
                        <a:t>3.51, 40.2</a:t>
                      </a:r>
                    </a:p>
                  </a:txBody>
                  <a:tcPr marL="19050" marR="19050" marT="19050" marB="19050" anchor="ctr"/>
                </a:tc>
                <a:extLst>
                  <a:ext uri="{0D108BD9-81ED-4DB2-BD59-A6C34878D82A}">
                    <a16:rowId xmlns:a16="http://schemas.microsoft.com/office/drawing/2014/main" val="10009"/>
                  </a:ext>
                </a:extLst>
              </a:tr>
              <a:tr h="202218">
                <a:tc>
                  <a:txBody>
                    <a:bodyPr/>
                    <a:lstStyle/>
                    <a:p>
                      <a:pPr algn="ctr"/>
                      <a:r>
                        <a:rPr lang="en-US" sz="1400">
                          <a:latin typeface="Comic Sans MS" pitchFamily="66" charset="0"/>
                        </a:rPr>
                        <a:t>4 weeks</a:t>
                      </a:r>
                    </a:p>
                  </a:txBody>
                  <a:tcPr marL="19050" marR="19050" marT="19050" marB="19050" anchor="ctr"/>
                </a:tc>
                <a:tc>
                  <a:txBody>
                    <a:bodyPr/>
                    <a:lstStyle/>
                    <a:p>
                      <a:pPr algn="ctr"/>
                      <a:r>
                        <a:rPr lang="en-US" sz="1400" dirty="0">
                          <a:latin typeface="Comic Sans MS" pitchFamily="66" charset="0"/>
                        </a:rPr>
                        <a:t>29.2 *</a:t>
                      </a:r>
                    </a:p>
                  </a:txBody>
                  <a:tcPr marL="19050" marR="19050" marT="19050" marB="19050" anchor="ctr"/>
                </a:tc>
                <a:tc>
                  <a:txBody>
                    <a:bodyPr/>
                    <a:lstStyle/>
                    <a:p>
                      <a:pPr algn="ctr"/>
                      <a:r>
                        <a:rPr lang="en-US" sz="1400">
                          <a:latin typeface="Comic Sans MS" pitchFamily="66" charset="0"/>
                        </a:rPr>
                        <a:t>2.93, 45.1</a:t>
                      </a:r>
                    </a:p>
                  </a:txBody>
                  <a:tcPr marL="19050" marR="19050" marT="19050" marB="19050" anchor="ctr"/>
                </a:tc>
                <a:extLst>
                  <a:ext uri="{0D108BD9-81ED-4DB2-BD59-A6C34878D82A}">
                    <a16:rowId xmlns:a16="http://schemas.microsoft.com/office/drawing/2014/main" val="10010"/>
                  </a:ext>
                </a:extLst>
              </a:tr>
              <a:tr h="249838">
                <a:tc gridSpan="2">
                  <a:txBody>
                    <a:bodyPr/>
                    <a:lstStyle/>
                    <a:p>
                      <a:pPr algn="l"/>
                      <a:r>
                        <a:rPr lang="fr-FR" sz="1400" dirty="0">
                          <a:latin typeface="Comic Sans MS" pitchFamily="66" charset="0"/>
                        </a:rPr>
                        <a:t>Soluble </a:t>
                      </a:r>
                      <a:r>
                        <a:rPr lang="fr-FR" sz="1400" dirty="0" err="1">
                          <a:latin typeface="Comic Sans MS" pitchFamily="66" charset="0"/>
                        </a:rPr>
                        <a:t>vascular</a:t>
                      </a:r>
                      <a:r>
                        <a:rPr lang="fr-FR" sz="1400" dirty="0">
                          <a:latin typeface="Comic Sans MS" pitchFamily="66" charset="0"/>
                        </a:rPr>
                        <a:t> </a:t>
                      </a:r>
                      <a:r>
                        <a:rPr lang="fr-FR" sz="1400" dirty="0" err="1">
                          <a:latin typeface="Comic Sans MS" pitchFamily="66" charset="0"/>
                        </a:rPr>
                        <a:t>cell</a:t>
                      </a:r>
                      <a:r>
                        <a:rPr lang="fr-FR" sz="1400" dirty="0">
                          <a:latin typeface="Comic Sans MS" pitchFamily="66" charset="0"/>
                        </a:rPr>
                        <a:t> </a:t>
                      </a:r>
                      <a:r>
                        <a:rPr lang="fr-FR" sz="1400" dirty="0" err="1">
                          <a:latin typeface="Comic Sans MS" pitchFamily="66" charset="0"/>
                        </a:rPr>
                        <a:t>adhesion</a:t>
                      </a:r>
                      <a:r>
                        <a:rPr lang="fr-FR" sz="1400" dirty="0">
                          <a:latin typeface="Comic Sans MS" pitchFamily="66" charset="0"/>
                        </a:rPr>
                        <a:t> </a:t>
                      </a:r>
                      <a:r>
                        <a:rPr lang="fr-FR" sz="1400" dirty="0" err="1">
                          <a:latin typeface="Comic Sans MS" pitchFamily="66" charset="0"/>
                        </a:rPr>
                        <a:t>molecule</a:t>
                      </a:r>
                      <a:r>
                        <a:rPr lang="fr-FR" sz="1400" dirty="0">
                          <a:latin typeface="Comic Sans MS" pitchFamily="66" charset="0"/>
                        </a:rPr>
                        <a:t>-1</a:t>
                      </a:r>
                    </a:p>
                  </a:txBody>
                  <a:tcPr marL="19050" marR="19050" marT="19050" marB="19050" anchor="ctr"/>
                </a:tc>
                <a:tc hMerge="1">
                  <a:txBody>
                    <a:bodyPr/>
                    <a:lstStyle/>
                    <a:p>
                      <a:endParaRPr lang="en-US"/>
                    </a:p>
                  </a:txBody>
                  <a:tcPr/>
                </a:tc>
                <a:tc>
                  <a:txBody>
                    <a:bodyPr/>
                    <a:lstStyle/>
                    <a:p>
                      <a:endParaRPr lang="en-US" sz="1400">
                        <a:latin typeface="Comic Sans MS" pitchFamily="66" charset="0"/>
                      </a:endParaRPr>
                    </a:p>
                  </a:txBody>
                  <a:tcPr marL="19050" marR="19050" marT="19050" marB="19050" anchor="ctr"/>
                </a:tc>
                <a:extLst>
                  <a:ext uri="{0D108BD9-81ED-4DB2-BD59-A6C34878D82A}">
                    <a16:rowId xmlns:a16="http://schemas.microsoft.com/office/drawing/2014/main" val="10011"/>
                  </a:ext>
                </a:extLst>
              </a:tr>
              <a:tr h="225450">
                <a:tc>
                  <a:txBody>
                    <a:bodyPr/>
                    <a:lstStyle/>
                    <a:p>
                      <a:pPr algn="ctr"/>
                      <a:r>
                        <a:rPr lang="en-US" sz="1400">
                          <a:latin typeface="Comic Sans MS" pitchFamily="66" charset="0"/>
                        </a:rPr>
                        <a:t>Lag 0</a:t>
                      </a:r>
                    </a:p>
                  </a:txBody>
                  <a:tcPr marL="19050" marR="19050" marT="19050" marB="19050" anchor="ctr"/>
                </a:tc>
                <a:tc>
                  <a:txBody>
                    <a:bodyPr/>
                    <a:lstStyle/>
                    <a:p>
                      <a:pPr algn="ctr"/>
                      <a:r>
                        <a:rPr lang="en-US" sz="1400">
                          <a:latin typeface="Comic Sans MS" pitchFamily="66" charset="0"/>
                        </a:rPr>
                        <a:t>-1.00</a:t>
                      </a:r>
                    </a:p>
                  </a:txBody>
                  <a:tcPr marL="19050" marR="19050" marT="19050" marB="19050" anchor="ctr"/>
                </a:tc>
                <a:tc>
                  <a:txBody>
                    <a:bodyPr/>
                    <a:lstStyle/>
                    <a:p>
                      <a:pPr algn="ctr"/>
                      <a:r>
                        <a:rPr lang="en-US" sz="1400" dirty="0">
                          <a:latin typeface="Comic Sans MS" pitchFamily="66" charset="0"/>
                        </a:rPr>
                        <a:t>-3.16, 1.20</a:t>
                      </a:r>
                    </a:p>
                  </a:txBody>
                  <a:tcPr marL="19050" marR="19050" marT="19050" marB="19050" anchor="ctr"/>
                </a:tc>
                <a:extLst>
                  <a:ext uri="{0D108BD9-81ED-4DB2-BD59-A6C34878D82A}">
                    <a16:rowId xmlns:a16="http://schemas.microsoft.com/office/drawing/2014/main" val="10012"/>
                  </a:ext>
                </a:extLst>
              </a:tr>
              <a:tr h="273070">
                <a:tc>
                  <a:txBody>
                    <a:bodyPr/>
                    <a:lstStyle/>
                    <a:p>
                      <a:pPr algn="ctr"/>
                      <a:r>
                        <a:rPr lang="en-US" sz="1400">
                          <a:latin typeface="Comic Sans MS" pitchFamily="66" charset="0"/>
                        </a:rPr>
                        <a:t>Lag 1</a:t>
                      </a:r>
                    </a:p>
                  </a:txBody>
                  <a:tcPr marL="19050" marR="19050" marT="19050" marB="19050" anchor="ctr"/>
                </a:tc>
                <a:tc>
                  <a:txBody>
                    <a:bodyPr/>
                    <a:lstStyle/>
                    <a:p>
                      <a:pPr algn="ctr"/>
                      <a:r>
                        <a:rPr lang="en-US" sz="1400">
                          <a:latin typeface="Comic Sans MS" pitchFamily="66" charset="0"/>
                        </a:rPr>
                        <a:t>0.92</a:t>
                      </a:r>
                    </a:p>
                  </a:txBody>
                  <a:tcPr marL="19050" marR="19050" marT="19050" marB="19050" anchor="ctr"/>
                </a:tc>
                <a:tc>
                  <a:txBody>
                    <a:bodyPr/>
                    <a:lstStyle/>
                    <a:p>
                      <a:pPr algn="ctr"/>
                      <a:r>
                        <a:rPr lang="en-US" sz="1400" dirty="0">
                          <a:latin typeface="Comic Sans MS" pitchFamily="66" charset="0"/>
                        </a:rPr>
                        <a:t>-1.41, 3.32</a:t>
                      </a:r>
                    </a:p>
                  </a:txBody>
                  <a:tcPr marL="19050" marR="19050" marT="19050" marB="19050" anchor="ctr"/>
                </a:tc>
                <a:extLst>
                  <a:ext uri="{0D108BD9-81ED-4DB2-BD59-A6C34878D82A}">
                    <a16:rowId xmlns:a16="http://schemas.microsoft.com/office/drawing/2014/main" val="10013"/>
                  </a:ext>
                </a:extLst>
              </a:tr>
              <a:tr h="248682">
                <a:tc>
                  <a:txBody>
                    <a:bodyPr/>
                    <a:lstStyle/>
                    <a:p>
                      <a:pPr algn="ctr"/>
                      <a:r>
                        <a:rPr lang="en-US" sz="1400">
                          <a:latin typeface="Comic Sans MS" pitchFamily="66" charset="0"/>
                        </a:rPr>
                        <a:t>1 week</a:t>
                      </a:r>
                    </a:p>
                  </a:txBody>
                  <a:tcPr marL="19050" marR="19050" marT="19050" marB="19050" anchor="ctr"/>
                </a:tc>
                <a:tc>
                  <a:txBody>
                    <a:bodyPr/>
                    <a:lstStyle/>
                    <a:p>
                      <a:pPr algn="ctr"/>
                      <a:r>
                        <a:rPr lang="en-US" sz="1400">
                          <a:latin typeface="Comic Sans MS" pitchFamily="66" charset="0"/>
                        </a:rPr>
                        <a:t>1.37</a:t>
                      </a:r>
                    </a:p>
                  </a:txBody>
                  <a:tcPr marL="19050" marR="19050" marT="19050" marB="19050" anchor="ctr"/>
                </a:tc>
                <a:tc>
                  <a:txBody>
                    <a:bodyPr/>
                    <a:lstStyle/>
                    <a:p>
                      <a:pPr algn="ctr"/>
                      <a:r>
                        <a:rPr lang="en-US" sz="1400" dirty="0">
                          <a:latin typeface="Comic Sans MS" pitchFamily="66" charset="0"/>
                        </a:rPr>
                        <a:t>-1.14, 7.82</a:t>
                      </a:r>
                    </a:p>
                  </a:txBody>
                  <a:tcPr marL="19050" marR="19050" marT="19050" marB="19050" anchor="ctr"/>
                </a:tc>
                <a:extLst>
                  <a:ext uri="{0D108BD9-81ED-4DB2-BD59-A6C34878D82A}">
                    <a16:rowId xmlns:a16="http://schemas.microsoft.com/office/drawing/2014/main" val="10014"/>
                  </a:ext>
                </a:extLst>
              </a:tr>
              <a:tr h="296042">
                <a:tc>
                  <a:txBody>
                    <a:bodyPr/>
                    <a:lstStyle/>
                    <a:p>
                      <a:pPr algn="ctr"/>
                      <a:r>
                        <a:rPr lang="en-US" sz="1400" dirty="0">
                          <a:latin typeface="Comic Sans MS" pitchFamily="66" charset="0"/>
                        </a:rPr>
                        <a:t>2 weeks</a:t>
                      </a:r>
                    </a:p>
                  </a:txBody>
                  <a:tcPr marL="19050" marR="19050" marT="19050" marB="19050" anchor="ctr"/>
                </a:tc>
                <a:tc>
                  <a:txBody>
                    <a:bodyPr/>
                    <a:lstStyle/>
                    <a:p>
                      <a:pPr algn="ctr"/>
                      <a:r>
                        <a:rPr lang="en-US" sz="1400">
                          <a:latin typeface="Comic Sans MS" pitchFamily="66" charset="0"/>
                        </a:rPr>
                        <a:t>3.24</a:t>
                      </a:r>
                    </a:p>
                  </a:txBody>
                  <a:tcPr marL="19050" marR="19050" marT="19050" marB="19050" anchor="ctr"/>
                </a:tc>
                <a:tc>
                  <a:txBody>
                    <a:bodyPr/>
                    <a:lstStyle/>
                    <a:p>
                      <a:pPr algn="ctr"/>
                      <a:r>
                        <a:rPr lang="en-US" sz="1400" dirty="0">
                          <a:latin typeface="Comic Sans MS" pitchFamily="66" charset="0"/>
                        </a:rPr>
                        <a:t>-2.45, 8.99</a:t>
                      </a:r>
                    </a:p>
                  </a:txBody>
                  <a:tcPr marL="19050" marR="19050" marT="19050" marB="19050" anchor="ctr"/>
                </a:tc>
                <a:extLst>
                  <a:ext uri="{0D108BD9-81ED-4DB2-BD59-A6C34878D82A}">
                    <a16:rowId xmlns:a16="http://schemas.microsoft.com/office/drawing/2014/main" val="10015"/>
                  </a:ext>
                </a:extLst>
              </a:tr>
              <a:tr h="216024">
                <a:tc>
                  <a:txBody>
                    <a:bodyPr/>
                    <a:lstStyle/>
                    <a:p>
                      <a:pPr algn="ctr"/>
                      <a:r>
                        <a:rPr lang="en-US" sz="1400">
                          <a:latin typeface="Comic Sans MS" pitchFamily="66" charset="0"/>
                        </a:rPr>
                        <a:t>3 weeks</a:t>
                      </a:r>
                    </a:p>
                  </a:txBody>
                  <a:tcPr marL="19050" marR="19050" marT="19050" marB="19050" anchor="ctr"/>
                </a:tc>
                <a:tc>
                  <a:txBody>
                    <a:bodyPr/>
                    <a:lstStyle/>
                    <a:p>
                      <a:pPr algn="ctr"/>
                      <a:r>
                        <a:rPr lang="en-US" sz="1400">
                          <a:latin typeface="Comic Sans MS" pitchFamily="66" charset="0"/>
                        </a:rPr>
                        <a:t>3.35</a:t>
                      </a:r>
                    </a:p>
                  </a:txBody>
                  <a:tcPr marL="19050" marR="19050" marT="19050" marB="19050" anchor="ctr"/>
                </a:tc>
                <a:tc>
                  <a:txBody>
                    <a:bodyPr/>
                    <a:lstStyle/>
                    <a:p>
                      <a:pPr algn="ctr"/>
                      <a:r>
                        <a:rPr lang="en-US" sz="1400" dirty="0">
                          <a:latin typeface="Comic Sans MS" pitchFamily="66" charset="0"/>
                        </a:rPr>
                        <a:t>-1.77, 8.85</a:t>
                      </a:r>
                    </a:p>
                  </a:txBody>
                  <a:tcPr marL="19050" marR="19050" marT="19050" marB="19050" anchor="ctr"/>
                </a:tc>
                <a:extLst>
                  <a:ext uri="{0D108BD9-81ED-4DB2-BD59-A6C34878D82A}">
                    <a16:rowId xmlns:a16="http://schemas.microsoft.com/office/drawing/2014/main" val="10016"/>
                  </a:ext>
                </a:extLst>
              </a:tr>
              <a:tr h="252596">
                <a:tc>
                  <a:txBody>
                    <a:bodyPr/>
                    <a:lstStyle/>
                    <a:p>
                      <a:pPr algn="ctr"/>
                      <a:r>
                        <a:rPr lang="en-US" sz="1400">
                          <a:latin typeface="Comic Sans MS" pitchFamily="66" charset="0"/>
                        </a:rPr>
                        <a:t>4 weeks</a:t>
                      </a:r>
                    </a:p>
                  </a:txBody>
                  <a:tcPr marL="19050" marR="19050" marT="19050" marB="19050" anchor="ctr"/>
                </a:tc>
                <a:tc>
                  <a:txBody>
                    <a:bodyPr/>
                    <a:lstStyle/>
                    <a:p>
                      <a:pPr algn="ctr"/>
                      <a:r>
                        <a:rPr lang="en-US" sz="1400">
                          <a:latin typeface="Comic Sans MS" pitchFamily="66" charset="0"/>
                        </a:rPr>
                        <a:t>6.70 *</a:t>
                      </a:r>
                    </a:p>
                  </a:txBody>
                  <a:tcPr marL="19050" marR="19050" marT="19050" marB="19050" anchor="ctr"/>
                </a:tc>
                <a:tc>
                  <a:txBody>
                    <a:bodyPr/>
                    <a:lstStyle/>
                    <a:p>
                      <a:pPr algn="ctr"/>
                      <a:r>
                        <a:rPr lang="en-US" sz="1400" dirty="0">
                          <a:latin typeface="Comic Sans MS" pitchFamily="66" charset="0"/>
                        </a:rPr>
                        <a:t>0.75, 13.0</a:t>
                      </a:r>
                    </a:p>
                  </a:txBody>
                  <a:tcPr marL="19050" marR="19050" marT="19050" marB="19050" anchor="ctr"/>
                </a:tc>
                <a:extLst>
                  <a:ext uri="{0D108BD9-81ED-4DB2-BD59-A6C34878D82A}">
                    <a16:rowId xmlns:a16="http://schemas.microsoft.com/office/drawing/2014/main" val="10017"/>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sz="2000">
                <a:latin typeface="Comic Sans MS" pitchFamily="66" charset="0"/>
              </a:rPr>
              <a:t>Table 4 continued</a:t>
            </a:r>
          </a:p>
        </p:txBody>
      </p:sp>
      <p:graphicFrame>
        <p:nvGraphicFramePr>
          <p:cNvPr id="4" name="Content Placeholder 3"/>
          <p:cNvGraphicFramePr>
            <a:graphicFrameLocks noGrp="1"/>
          </p:cNvGraphicFramePr>
          <p:nvPr>
            <p:ph idx="1"/>
          </p:nvPr>
        </p:nvGraphicFramePr>
        <p:xfrm>
          <a:off x="457200" y="1600200"/>
          <a:ext cx="8229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gridSpan="2">
                  <a:txBody>
                    <a:bodyPr/>
                    <a:lstStyle/>
                    <a:p>
                      <a:pPr algn="l"/>
                      <a:r>
                        <a:rPr lang="en-US" sz="1400" dirty="0">
                          <a:latin typeface="Comic Sans MS" pitchFamily="66" charset="0"/>
                        </a:rPr>
                        <a:t>Soluble intercellular adhesion molecule-1</a:t>
                      </a:r>
                    </a:p>
                  </a:txBody>
                  <a:tcPr marL="19050" marR="19050" marT="19050" marB="19050" anchor="ctr"/>
                </a:tc>
                <a:tc hMerge="1">
                  <a:txBody>
                    <a:bodyPr/>
                    <a:lstStyle/>
                    <a:p>
                      <a:endParaRPr lang="en-US"/>
                    </a:p>
                  </a:txBody>
                  <a:tcPr/>
                </a:tc>
                <a:tc>
                  <a:txBody>
                    <a:bodyPr/>
                    <a:lstStyle/>
                    <a:p>
                      <a:endParaRPr lang="en-US" sz="1400" dirty="0">
                        <a:latin typeface="Comic Sans MS" pitchFamily="66" charset="0"/>
                      </a:endParaRPr>
                    </a:p>
                  </a:txBody>
                  <a:tcPr marL="19050" marR="19050" marT="19050" marB="19050" anchor="ctr"/>
                </a:tc>
                <a:extLst>
                  <a:ext uri="{0D108BD9-81ED-4DB2-BD59-A6C34878D82A}">
                    <a16:rowId xmlns:a16="http://schemas.microsoft.com/office/drawing/2014/main" val="10000"/>
                  </a:ext>
                </a:extLst>
              </a:tr>
              <a:tr h="370840">
                <a:tc>
                  <a:txBody>
                    <a:bodyPr/>
                    <a:lstStyle/>
                    <a:p>
                      <a:pPr algn="ctr"/>
                      <a:r>
                        <a:rPr lang="en-US"/>
                        <a:t>Lag 0</a:t>
                      </a:r>
                    </a:p>
                  </a:txBody>
                  <a:tcPr marL="19050" marR="19050" marT="19050" marB="19050" anchor="ctr"/>
                </a:tc>
                <a:tc>
                  <a:txBody>
                    <a:bodyPr/>
                    <a:lstStyle/>
                    <a:p>
                      <a:pPr algn="ctr"/>
                      <a:r>
                        <a:rPr lang="en-US"/>
                        <a:t>0.55</a:t>
                      </a:r>
                    </a:p>
                  </a:txBody>
                  <a:tcPr marL="19050" marR="19050" marT="19050" marB="19050" anchor="ctr"/>
                </a:tc>
                <a:tc>
                  <a:txBody>
                    <a:bodyPr/>
                    <a:lstStyle/>
                    <a:p>
                      <a:pPr algn="ctr"/>
                      <a:r>
                        <a:rPr lang="en-US" dirty="0"/>
                        <a:t>-0.92, 2.03</a:t>
                      </a:r>
                    </a:p>
                  </a:txBody>
                  <a:tcPr marL="19050" marR="19050" marT="19050" marB="19050" anchor="ctr"/>
                </a:tc>
                <a:extLst>
                  <a:ext uri="{0D108BD9-81ED-4DB2-BD59-A6C34878D82A}">
                    <a16:rowId xmlns:a16="http://schemas.microsoft.com/office/drawing/2014/main" val="10001"/>
                  </a:ext>
                </a:extLst>
              </a:tr>
              <a:tr h="370840">
                <a:tc>
                  <a:txBody>
                    <a:bodyPr/>
                    <a:lstStyle/>
                    <a:p>
                      <a:pPr algn="ctr"/>
                      <a:r>
                        <a:rPr lang="en-US"/>
                        <a:t>Lag 1</a:t>
                      </a:r>
                    </a:p>
                  </a:txBody>
                  <a:tcPr marL="19050" marR="19050" marT="19050" marB="19050" anchor="ctr"/>
                </a:tc>
                <a:tc>
                  <a:txBody>
                    <a:bodyPr/>
                    <a:lstStyle/>
                    <a:p>
                      <a:pPr algn="ctr"/>
                      <a:r>
                        <a:rPr lang="en-US"/>
                        <a:t>0.41</a:t>
                      </a:r>
                    </a:p>
                  </a:txBody>
                  <a:tcPr marL="19050" marR="19050" marT="19050" marB="19050" anchor="ctr"/>
                </a:tc>
                <a:tc>
                  <a:txBody>
                    <a:bodyPr/>
                    <a:lstStyle/>
                    <a:p>
                      <a:pPr algn="ctr"/>
                      <a:r>
                        <a:rPr lang="en-US" dirty="0"/>
                        <a:t>-1.14, 1.98</a:t>
                      </a:r>
                    </a:p>
                  </a:txBody>
                  <a:tcPr marL="19050" marR="19050" marT="19050" marB="19050" anchor="ctr"/>
                </a:tc>
                <a:extLst>
                  <a:ext uri="{0D108BD9-81ED-4DB2-BD59-A6C34878D82A}">
                    <a16:rowId xmlns:a16="http://schemas.microsoft.com/office/drawing/2014/main" val="10002"/>
                  </a:ext>
                </a:extLst>
              </a:tr>
              <a:tr h="370840">
                <a:tc>
                  <a:txBody>
                    <a:bodyPr/>
                    <a:lstStyle/>
                    <a:p>
                      <a:pPr algn="ctr"/>
                      <a:r>
                        <a:rPr lang="en-US"/>
                        <a:t>1 week</a:t>
                      </a:r>
                    </a:p>
                  </a:txBody>
                  <a:tcPr marL="19050" marR="19050" marT="19050" marB="19050" anchor="ctr"/>
                </a:tc>
                <a:tc>
                  <a:txBody>
                    <a:bodyPr/>
                    <a:lstStyle/>
                    <a:p>
                      <a:pPr algn="ctr"/>
                      <a:r>
                        <a:rPr lang="en-US"/>
                        <a:t>0.77</a:t>
                      </a:r>
                    </a:p>
                  </a:txBody>
                  <a:tcPr marL="19050" marR="19050" marT="19050" marB="19050" anchor="ctr"/>
                </a:tc>
                <a:tc>
                  <a:txBody>
                    <a:bodyPr/>
                    <a:lstStyle/>
                    <a:p>
                      <a:pPr algn="ctr"/>
                      <a:r>
                        <a:rPr lang="en-US"/>
                        <a:t>-1.53, 3.12</a:t>
                      </a:r>
                    </a:p>
                  </a:txBody>
                  <a:tcPr marL="19050" marR="19050" marT="19050" marB="19050" anchor="ctr"/>
                </a:tc>
                <a:extLst>
                  <a:ext uri="{0D108BD9-81ED-4DB2-BD59-A6C34878D82A}">
                    <a16:rowId xmlns:a16="http://schemas.microsoft.com/office/drawing/2014/main" val="10003"/>
                  </a:ext>
                </a:extLst>
              </a:tr>
              <a:tr h="370840">
                <a:tc>
                  <a:txBody>
                    <a:bodyPr/>
                    <a:lstStyle/>
                    <a:p>
                      <a:pPr algn="ctr"/>
                      <a:r>
                        <a:rPr lang="en-US"/>
                        <a:t>2 weeks</a:t>
                      </a:r>
                    </a:p>
                  </a:txBody>
                  <a:tcPr marL="19050" marR="19050" marT="19050" marB="19050" anchor="ctr"/>
                </a:tc>
                <a:tc>
                  <a:txBody>
                    <a:bodyPr/>
                    <a:lstStyle/>
                    <a:p>
                      <a:pPr algn="ctr"/>
                      <a:r>
                        <a:rPr lang="en-US"/>
                        <a:t>1.72</a:t>
                      </a:r>
                    </a:p>
                  </a:txBody>
                  <a:tcPr marL="19050" marR="19050" marT="19050" marB="19050" anchor="ctr"/>
                </a:tc>
                <a:tc>
                  <a:txBody>
                    <a:bodyPr/>
                    <a:lstStyle/>
                    <a:p>
                      <a:pPr algn="ctr"/>
                      <a:r>
                        <a:rPr lang="en-US"/>
                        <a:t>-1.17, 4.70</a:t>
                      </a:r>
                    </a:p>
                  </a:txBody>
                  <a:tcPr marL="19050" marR="19050" marT="19050" marB="19050" anchor="ctr"/>
                </a:tc>
                <a:extLst>
                  <a:ext uri="{0D108BD9-81ED-4DB2-BD59-A6C34878D82A}">
                    <a16:rowId xmlns:a16="http://schemas.microsoft.com/office/drawing/2014/main" val="10004"/>
                  </a:ext>
                </a:extLst>
              </a:tr>
              <a:tr h="370840">
                <a:tc>
                  <a:txBody>
                    <a:bodyPr/>
                    <a:lstStyle/>
                    <a:p>
                      <a:pPr algn="ctr"/>
                      <a:r>
                        <a:rPr lang="en-US"/>
                        <a:t>3 weeks</a:t>
                      </a:r>
                    </a:p>
                  </a:txBody>
                  <a:tcPr marL="19050" marR="19050" marT="19050" marB="19050" anchor="ctr"/>
                </a:tc>
                <a:tc>
                  <a:txBody>
                    <a:bodyPr/>
                    <a:lstStyle/>
                    <a:p>
                      <a:pPr algn="ctr"/>
                      <a:r>
                        <a:rPr lang="en-US"/>
                        <a:t>3.84 *</a:t>
                      </a:r>
                    </a:p>
                  </a:txBody>
                  <a:tcPr marL="19050" marR="19050" marT="19050" marB="19050" anchor="ctr"/>
                </a:tc>
                <a:tc>
                  <a:txBody>
                    <a:bodyPr/>
                    <a:lstStyle/>
                    <a:p>
                      <a:pPr algn="ctr"/>
                      <a:r>
                        <a:rPr lang="en-US"/>
                        <a:t>0.45, 7.34</a:t>
                      </a:r>
                    </a:p>
                  </a:txBody>
                  <a:tcPr marL="19050" marR="19050" marT="19050" marB="19050" anchor="ctr"/>
                </a:tc>
                <a:extLst>
                  <a:ext uri="{0D108BD9-81ED-4DB2-BD59-A6C34878D82A}">
                    <a16:rowId xmlns:a16="http://schemas.microsoft.com/office/drawing/2014/main" val="10005"/>
                  </a:ext>
                </a:extLst>
              </a:tr>
              <a:tr h="370840">
                <a:tc>
                  <a:txBody>
                    <a:bodyPr/>
                    <a:lstStyle/>
                    <a:p>
                      <a:pPr algn="ctr"/>
                      <a:r>
                        <a:rPr lang="en-US"/>
                        <a:t>4 weeks</a:t>
                      </a:r>
                    </a:p>
                  </a:txBody>
                  <a:tcPr marL="19050" marR="19050" marT="19050" marB="19050" anchor="ctr"/>
                </a:tc>
                <a:tc>
                  <a:txBody>
                    <a:bodyPr/>
                    <a:lstStyle/>
                    <a:p>
                      <a:pPr algn="ctr"/>
                      <a:r>
                        <a:rPr lang="en-US" dirty="0"/>
                        <a:t>6.01 *</a:t>
                      </a:r>
                    </a:p>
                  </a:txBody>
                  <a:tcPr marL="19050" marR="19050" marT="19050" marB="19050" anchor="ctr"/>
                </a:tc>
                <a:tc>
                  <a:txBody>
                    <a:bodyPr/>
                    <a:lstStyle/>
                    <a:p>
                      <a:pPr algn="ctr"/>
                      <a:r>
                        <a:rPr lang="en-US" dirty="0"/>
                        <a:t>2.10, 10.1</a:t>
                      </a:r>
                    </a:p>
                  </a:txBody>
                  <a:tcPr marL="19050" marR="19050" marT="19050" marB="19050" anchor="ctr"/>
                </a:tc>
                <a:extLst>
                  <a:ext uri="{0D108BD9-81ED-4DB2-BD59-A6C34878D82A}">
                    <a16:rowId xmlns:a16="http://schemas.microsoft.com/office/drawing/2014/main" val="10006"/>
                  </a:ext>
                </a:extLst>
              </a:tr>
            </a:tbl>
          </a:graphicData>
        </a:graphic>
      </p:graphicFrame>
      <p:sp>
        <p:nvSpPr>
          <p:cNvPr id="47140" name="Rectangle 4"/>
          <p:cNvSpPr>
            <a:spLocks noChangeArrowheads="1"/>
          </p:cNvSpPr>
          <p:nvPr/>
        </p:nvSpPr>
        <p:spPr bwMode="auto">
          <a:xfrm>
            <a:off x="468313" y="4652963"/>
            <a:ext cx="8280400" cy="1477962"/>
          </a:xfrm>
          <a:prstGeom prst="rect">
            <a:avLst/>
          </a:prstGeom>
          <a:noFill/>
          <a:ln w="9525">
            <a:noFill/>
            <a:miter lim="800000"/>
            <a:headEnd/>
            <a:tailEnd/>
          </a:ln>
        </p:spPr>
        <p:txBody>
          <a:bodyPr>
            <a:spAutoFit/>
          </a:bodyPr>
          <a:lstStyle/>
          <a:p>
            <a:pPr algn="l"/>
            <a:r>
              <a:rPr lang="en-US" b="0">
                <a:latin typeface="Comic Sans MS" pitchFamily="66" charset="0"/>
              </a:rPr>
              <a:t>* </a:t>
            </a:r>
            <a:r>
              <a:rPr lang="en-US" b="0" i="1">
                <a:latin typeface="Comic Sans MS" pitchFamily="66" charset="0"/>
              </a:rPr>
              <a:t>P</a:t>
            </a:r>
            <a:r>
              <a:rPr lang="en-US" b="0">
                <a:latin typeface="Comic Sans MS" pitchFamily="66" charset="0"/>
              </a:rPr>
              <a:t>-value &lt; 0.05</a:t>
            </a:r>
          </a:p>
          <a:p>
            <a:pPr algn="l"/>
            <a:r>
              <a:rPr lang="en-US" b="0" baseline="30000">
                <a:latin typeface="Comic Sans MS" pitchFamily="66" charset="0"/>
              </a:rPr>
              <a:t>a </a:t>
            </a:r>
            <a:r>
              <a:rPr lang="en-US" b="0">
                <a:latin typeface="Comic Sans MS" pitchFamily="66" charset="0"/>
              </a:rPr>
              <a:t>Model adjusted for relative humidity, barometric pressure, season, time trend, weekday, age, smoking, use of any anti-hypertensive medication and statins, body mass index, hypertension, education, diabetes, alcohol use (≥ 2 drinks/day), and race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l-GR" sz="2800">
                <a:latin typeface="Comic Sans MS" pitchFamily="66" charset="0"/>
              </a:rPr>
              <a:t>Δ. Συζήτηση</a:t>
            </a:r>
          </a:p>
        </p:txBody>
      </p:sp>
      <p:sp>
        <p:nvSpPr>
          <p:cNvPr id="48131"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Συνήθως αρχίζουμε τη συζήτηση παραθέτοντας τα βασικά ευρήματα της εργασίας μας, χωρίς όμως να επαναλαμβάνουμε τα αποτελέσματα </a:t>
            </a:r>
          </a:p>
          <a:p>
            <a:pPr eaLnBrk="1" hangingPunct="1">
              <a:lnSpc>
                <a:spcPct val="90000"/>
              </a:lnSpc>
            </a:pPr>
            <a:r>
              <a:rPr lang="el-GR" sz="2400">
                <a:latin typeface="Comic Sans MS" pitchFamily="66" charset="0"/>
              </a:rPr>
              <a:t>Αναφέρουμε τις σχετικές εργασίες της βιβλιογραφίας που μελέτησαν το ίδιο ή παρόμοιο θέμα και λέμε ποιες βρήκαν αποτελέσματα συμβατά με τα δικά μας και ποιες αντικρουόμενα</a:t>
            </a:r>
          </a:p>
          <a:p>
            <a:pPr eaLnBrk="1" hangingPunct="1">
              <a:lnSpc>
                <a:spcPct val="90000"/>
              </a:lnSpc>
            </a:pPr>
            <a:r>
              <a:rPr lang="el-GR" sz="2400">
                <a:latin typeface="Comic Sans MS" pitchFamily="66" charset="0"/>
              </a:rPr>
              <a:t>Πλεονεκτήματα και μειονεκτήματα της εργασίας μας</a:t>
            </a:r>
          </a:p>
          <a:p>
            <a:pPr eaLnBrk="1" hangingPunct="1">
              <a:lnSpc>
                <a:spcPct val="90000"/>
              </a:lnSpc>
            </a:pPr>
            <a:r>
              <a:rPr lang="el-GR" sz="2400">
                <a:latin typeface="Comic Sans MS" pitchFamily="66" charset="0"/>
              </a:rPr>
              <a:t>Τελικό συμπέρασμα</a:t>
            </a:r>
          </a:p>
          <a:p>
            <a:pPr eaLnBrk="1" hangingPunct="1">
              <a:lnSpc>
                <a:spcPct val="90000"/>
              </a:lnSpc>
            </a:pPr>
            <a:endParaRPr lang="el-GR" sz="2400">
              <a:latin typeface="Comic Sans MS" pitchFamily="66" charset="0"/>
            </a:endParaRPr>
          </a:p>
          <a:p>
            <a:pPr eaLnBrk="1" hangingPunct="1">
              <a:lnSpc>
                <a:spcPct val="90000"/>
              </a:lnSpc>
            </a:pPr>
            <a:r>
              <a:rPr lang="el-GR" sz="2400">
                <a:solidFill>
                  <a:srgbClr val="0066FF"/>
                </a:solidFill>
                <a:latin typeface="Comic Sans MS" pitchFamily="66" charset="0"/>
              </a:rPr>
              <a:t>Βασικό σημείο: ΕΝΤΙΜΗ συζήτηση/ να μην υποτιμούμε τη νοημοσύνη των άλλων</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rPr>
              <a:t>STROBE checklist: Discussion</a:t>
            </a:r>
            <a:endParaRPr lang="el-GR" sz="3200" dirty="0">
              <a:latin typeface="Comic Sans MS" pitchFamily="66" charset="0"/>
            </a:endParaRPr>
          </a:p>
        </p:txBody>
      </p:sp>
      <p:sp>
        <p:nvSpPr>
          <p:cNvPr id="3" name="Content Placeholder 2"/>
          <p:cNvSpPr>
            <a:spLocks noGrp="1"/>
          </p:cNvSpPr>
          <p:nvPr>
            <p:ph idx="1"/>
          </p:nvPr>
        </p:nvSpPr>
        <p:spPr/>
        <p:txBody>
          <a:bodyPr>
            <a:normAutofit fontScale="47500" lnSpcReduction="20000"/>
          </a:bodyPr>
          <a:lstStyle/>
          <a:p>
            <a:r>
              <a:rPr lang="en-GB" sz="4400" b="1" dirty="0">
                <a:latin typeface="Comic Sans MS" pitchFamily="66" charset="0"/>
              </a:rPr>
              <a:t>Discussion</a:t>
            </a:r>
            <a:endParaRPr lang="el-GR" sz="4400" b="1" dirty="0">
              <a:latin typeface="Comic Sans MS" pitchFamily="66" charset="0"/>
            </a:endParaRPr>
          </a:p>
          <a:p>
            <a:pPr>
              <a:buNone/>
            </a:pPr>
            <a:r>
              <a:rPr lang="en-GB" sz="4400" dirty="0">
                <a:latin typeface="Comic Sans MS" pitchFamily="66" charset="0"/>
              </a:rPr>
              <a:t>	</a:t>
            </a:r>
            <a:r>
              <a:rPr lang="en-GB" sz="4400" u="sng" dirty="0">
                <a:latin typeface="Comic Sans MS" pitchFamily="66" charset="0"/>
              </a:rPr>
              <a:t>Key results</a:t>
            </a:r>
            <a:endParaRPr lang="el-GR" sz="4400" u="sng" dirty="0">
              <a:latin typeface="Comic Sans MS" pitchFamily="66" charset="0"/>
            </a:endParaRPr>
          </a:p>
          <a:p>
            <a:pPr>
              <a:buNone/>
            </a:pPr>
            <a:r>
              <a:rPr lang="en-GB" sz="4400" dirty="0">
                <a:latin typeface="Comic Sans MS" pitchFamily="66" charset="0"/>
              </a:rPr>
              <a:t>	Summarise key results with reference to study objectives</a:t>
            </a:r>
            <a:endParaRPr lang="el-GR" sz="4400" dirty="0">
              <a:latin typeface="Comic Sans MS" pitchFamily="66" charset="0"/>
            </a:endParaRPr>
          </a:p>
          <a:p>
            <a:pPr>
              <a:buNone/>
            </a:pPr>
            <a:r>
              <a:rPr lang="en-GB" sz="4400" dirty="0">
                <a:latin typeface="Comic Sans MS" pitchFamily="66" charset="0"/>
              </a:rPr>
              <a:t>	</a:t>
            </a:r>
            <a:r>
              <a:rPr lang="en-GB" sz="4400" u="sng" dirty="0">
                <a:latin typeface="Comic Sans MS" pitchFamily="66" charset="0"/>
              </a:rPr>
              <a:t>Limitations</a:t>
            </a:r>
            <a:endParaRPr lang="el-GR" sz="4400" u="sng" dirty="0">
              <a:latin typeface="Comic Sans MS" pitchFamily="66" charset="0"/>
            </a:endParaRPr>
          </a:p>
          <a:p>
            <a:pPr>
              <a:buNone/>
            </a:pPr>
            <a:r>
              <a:rPr lang="en-GB" sz="4400" dirty="0">
                <a:latin typeface="Comic Sans MS" pitchFamily="66" charset="0"/>
              </a:rPr>
              <a:t>	Discuss limitations of the study, taking into account sources of potential bias or imprecision. Discuss both direction and magnitude of any potential bias</a:t>
            </a:r>
            <a:endParaRPr lang="el-GR" sz="4400" dirty="0">
              <a:latin typeface="Comic Sans MS" pitchFamily="66" charset="0"/>
            </a:endParaRPr>
          </a:p>
          <a:p>
            <a:pPr>
              <a:buNone/>
            </a:pPr>
            <a:r>
              <a:rPr lang="en-GB" sz="4400" dirty="0">
                <a:latin typeface="Comic Sans MS" pitchFamily="66" charset="0"/>
              </a:rPr>
              <a:t>	</a:t>
            </a:r>
            <a:r>
              <a:rPr lang="en-GB" sz="4400" u="sng" dirty="0">
                <a:latin typeface="Comic Sans MS" pitchFamily="66" charset="0"/>
              </a:rPr>
              <a:t>Interpretation</a:t>
            </a:r>
            <a:endParaRPr lang="el-GR" sz="4400" u="sng" dirty="0">
              <a:latin typeface="Comic Sans MS" pitchFamily="66" charset="0"/>
            </a:endParaRPr>
          </a:p>
          <a:p>
            <a:pPr>
              <a:buNone/>
            </a:pPr>
            <a:r>
              <a:rPr lang="en-GB" sz="4400" dirty="0">
                <a:latin typeface="Comic Sans MS" pitchFamily="66" charset="0"/>
              </a:rPr>
              <a:t>	Give a cautious overall interpretation of results considering objectives, limitations, multiplicity of analyses, results from similar studies, and other relevant evidence</a:t>
            </a:r>
            <a:endParaRPr lang="el-GR" sz="4400" dirty="0">
              <a:latin typeface="Comic Sans MS" pitchFamily="66" charset="0"/>
            </a:endParaRPr>
          </a:p>
          <a:p>
            <a:pPr>
              <a:buNone/>
            </a:pPr>
            <a:r>
              <a:rPr lang="en-GB" sz="4400" dirty="0">
                <a:latin typeface="Comic Sans MS" pitchFamily="66" charset="0"/>
              </a:rPr>
              <a:t>	</a:t>
            </a:r>
            <a:r>
              <a:rPr lang="en-GB" sz="4400" u="sng" dirty="0" err="1">
                <a:latin typeface="Comic Sans MS" pitchFamily="66" charset="0"/>
              </a:rPr>
              <a:t>Generalisability</a:t>
            </a:r>
            <a:endParaRPr lang="el-GR" sz="4400" u="sng" dirty="0">
              <a:latin typeface="Comic Sans MS" pitchFamily="66" charset="0"/>
            </a:endParaRPr>
          </a:p>
          <a:p>
            <a:pPr>
              <a:buNone/>
            </a:pPr>
            <a:r>
              <a:rPr lang="en-GB" sz="4400" dirty="0">
                <a:latin typeface="Comic Sans MS" pitchFamily="66" charset="0"/>
              </a:rPr>
              <a:t>	Discuss the </a:t>
            </a:r>
            <a:r>
              <a:rPr lang="en-GB" sz="4400" dirty="0" err="1">
                <a:latin typeface="Comic Sans MS" pitchFamily="66" charset="0"/>
              </a:rPr>
              <a:t>generalisability</a:t>
            </a:r>
            <a:r>
              <a:rPr lang="en-GB" sz="4400" dirty="0">
                <a:latin typeface="Comic Sans MS" pitchFamily="66" charset="0"/>
              </a:rPr>
              <a:t> (external validity) of the study results</a:t>
            </a:r>
            <a:endParaRPr lang="el-GR" sz="4400" dirty="0">
              <a:latin typeface="Comic Sans MS" pitchFamily="66" charset="0"/>
            </a:endParaRP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l-GR" sz="2400">
                <a:latin typeface="Comic Sans MS" pitchFamily="66" charset="0"/>
              </a:rPr>
              <a:t>Συζήτηση, από το </a:t>
            </a:r>
            <a:r>
              <a:rPr lang="en-US" sz="2400">
                <a:latin typeface="Comic Sans MS" pitchFamily="66" charset="0"/>
              </a:rPr>
              <a:t>Halonen et al</a:t>
            </a:r>
            <a:r>
              <a:rPr lang="el-GR" sz="2400">
                <a:latin typeface="Comic Sans MS" pitchFamily="66" charset="0"/>
              </a:rPr>
              <a:t>,</a:t>
            </a:r>
            <a:r>
              <a:rPr lang="en-US" sz="2400">
                <a:latin typeface="Comic Sans MS" pitchFamily="66" charset="0"/>
              </a:rPr>
              <a:t> Environ Health 2010; 9:42</a:t>
            </a:r>
          </a:p>
        </p:txBody>
      </p:sp>
      <p:sp>
        <p:nvSpPr>
          <p:cNvPr id="49155" name="Rectangle 3"/>
          <p:cNvSpPr>
            <a:spLocks noGrp="1" noChangeArrowheads="1"/>
          </p:cNvSpPr>
          <p:nvPr>
            <p:ph type="body" idx="1"/>
          </p:nvPr>
        </p:nvSpPr>
        <p:spPr/>
        <p:txBody>
          <a:bodyPr>
            <a:normAutofit lnSpcReduction="10000"/>
          </a:bodyPr>
          <a:lstStyle/>
          <a:p>
            <a:pPr eaLnBrk="1" hangingPunct="1">
              <a:lnSpc>
                <a:spcPct val="80000"/>
              </a:lnSpc>
            </a:pPr>
            <a:r>
              <a:rPr lang="en-US" sz="1800">
                <a:latin typeface="Comic Sans MS" pitchFamily="66" charset="0"/>
              </a:rPr>
              <a:t>In the present study, we found an increase in the levels of three inflammation makers; hs CRP, sICAM-1, and sVCAM-1, in association with a 5°C decrease in ambient temperature. We found no evidence of associations between temperature and other markers of inflammation. These findings suggest that some of the inflammation markers could be used as biomarkers of the intermediate processes leading to cardiovascular mortality related to exposure to decreasing temperatures.</a:t>
            </a:r>
          </a:p>
          <a:p>
            <a:pPr eaLnBrk="1" hangingPunct="1">
              <a:lnSpc>
                <a:spcPct val="80000"/>
              </a:lnSpc>
            </a:pPr>
            <a:r>
              <a:rPr lang="en-US" sz="1800">
                <a:latin typeface="Comic Sans MS" pitchFamily="66" charset="0"/>
              </a:rPr>
              <a:t>We found acute and cumulative effects of temperature on hs CPR levels, the most commonly used marker for low-grade inflammation for predicting changes in cardiovascular health. In both cases, the levels of hs CRP increased linearly in association with decreasing temperature, and the effects were independent of each other. The acute effects are biologically plausible since serum levels of CRP can increase rapidly, reaching the level of 5 mg/l in six hours [</a:t>
            </a:r>
            <a:r>
              <a:rPr lang="en-US" sz="1800">
                <a:latin typeface="Comic Sans MS" pitchFamily="66" charset="0"/>
                <a:hlinkClick r:id="rId2"/>
              </a:rPr>
              <a:t>35</a:t>
            </a:r>
            <a:r>
              <a:rPr lang="en-US" sz="1800">
                <a:latin typeface="Comic Sans MS" pitchFamily="66" charset="0"/>
              </a:rPr>
              <a:t>]. The cumulative effects can indicate an ongoing inflammation triggered by repeated exposures to decreasing temperatures. Cumulative effects may also be present because the recovery from illnesses and inflammation among the elderly may be slow. When the extreme temperatures were excluded, the associations became slightly stronger for the cumulative lag, providing further support for our findings.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l-GR" sz="2800">
                <a:latin typeface="Comic Sans MS" pitchFamily="66" charset="0"/>
              </a:rPr>
              <a:t>Συζήτηση (συνέχεια)</a:t>
            </a:r>
            <a:endParaRPr lang="en-US" sz="2800">
              <a:latin typeface="Comic Sans MS" pitchFamily="66" charset="0"/>
            </a:endParaRPr>
          </a:p>
        </p:txBody>
      </p:sp>
      <p:sp>
        <p:nvSpPr>
          <p:cNvPr id="50179" name="Rectangle 3"/>
          <p:cNvSpPr>
            <a:spLocks noGrp="1" noChangeArrowheads="1"/>
          </p:cNvSpPr>
          <p:nvPr>
            <p:ph type="body" idx="1"/>
          </p:nvPr>
        </p:nvSpPr>
        <p:spPr/>
        <p:txBody>
          <a:bodyPr/>
          <a:lstStyle/>
          <a:p>
            <a:pPr eaLnBrk="1" hangingPunct="1">
              <a:lnSpc>
                <a:spcPct val="80000"/>
              </a:lnSpc>
            </a:pPr>
            <a:r>
              <a:rPr lang="en-US" sz="2000">
                <a:latin typeface="Comic Sans MS" pitchFamily="66" charset="0"/>
              </a:rPr>
              <a:t>The direction of the association we found is consistent with the findings of a multi-city panel study of myocardial infarction survivors in Europe, where decrease in temperature predicted increase in the levels of CRP [</a:t>
            </a:r>
            <a:r>
              <a:rPr lang="en-US" sz="2000">
                <a:latin typeface="Comic Sans MS" pitchFamily="66" charset="0"/>
                <a:hlinkClick r:id="rId2"/>
              </a:rPr>
              <a:t>19</a:t>
            </a:r>
            <a:r>
              <a:rPr lang="en-US" sz="2000">
                <a:latin typeface="Comic Sans MS" pitchFamily="66" charset="0"/>
              </a:rPr>
              <a:t>]. The data in that study; however, was mainly from the cold season including only one city with measurements also for the whole summer, which may have resulted in underestimation of the effects of warmer temperatures. Contradictory findings for winter season in Germany have been recently reported by Hampel et al. [</a:t>
            </a:r>
            <a:r>
              <a:rPr lang="en-US" sz="2000">
                <a:latin typeface="Comic Sans MS" pitchFamily="66" charset="0"/>
                <a:hlinkClick r:id="rId3"/>
              </a:rPr>
              <a:t>20</a:t>
            </a:r>
            <a:r>
              <a:rPr lang="en-US" sz="2000">
                <a:latin typeface="Comic Sans MS" pitchFamily="66" charset="0"/>
              </a:rPr>
              <a:t>], who found a decrease in hs CPR levels in association with decrease in temperature among men with coronary heart disease. The contradictory in the findings may be related to different study populations, as Hampel et al. studied individuals diagnosed with cardiovascular or pulmonary disease.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l-GR" sz="2800">
                <a:latin typeface="Comic Sans MS" pitchFamily="66" charset="0"/>
              </a:rPr>
              <a:t>Συζήτηση (συνέχεια)</a:t>
            </a:r>
            <a:endParaRPr lang="en-US" sz="2800">
              <a:latin typeface="Comic Sans MS" pitchFamily="66" charset="0"/>
            </a:endParaRPr>
          </a:p>
        </p:txBody>
      </p:sp>
      <p:sp>
        <p:nvSpPr>
          <p:cNvPr id="51203" name="Rectangle 3"/>
          <p:cNvSpPr>
            <a:spLocks noGrp="1" noChangeArrowheads="1"/>
          </p:cNvSpPr>
          <p:nvPr>
            <p:ph type="body" idx="1"/>
          </p:nvPr>
        </p:nvSpPr>
        <p:spPr/>
        <p:txBody>
          <a:bodyPr/>
          <a:lstStyle/>
          <a:p>
            <a:pPr eaLnBrk="1" hangingPunct="1">
              <a:lnSpc>
                <a:spcPct val="80000"/>
              </a:lnSpc>
            </a:pPr>
            <a:r>
              <a:rPr lang="en-US" sz="2000">
                <a:latin typeface="Comic Sans MS" pitchFamily="66" charset="0"/>
              </a:rPr>
              <a:t>The effects of temperature on adhesion molecule levels have been evaluated only once before, and only for the cold season in the study by Hampel et al. [</a:t>
            </a:r>
            <a:r>
              <a:rPr lang="en-US" sz="2000">
                <a:latin typeface="Comic Sans MS" pitchFamily="66" charset="0"/>
                <a:hlinkClick r:id="rId2"/>
              </a:rPr>
              <a:t>20</a:t>
            </a:r>
            <a:r>
              <a:rPr lang="en-US" sz="2000">
                <a:latin typeface="Comic Sans MS" pitchFamily="66" charset="0"/>
              </a:rPr>
              <a:t>]. The authors observed a 5-day cumulative increase of 4.6% (95% CI, 0.2, 9.1%) in sICAM-1 for a 10°C decrease in temperature among men with coronary heart disease. The direction of the association is again consistent with our results, but the time lag in which the association was most prominent in the current study was longer; 3 to 4 weeks, while the association over the 7-day moving average was positive but not significant. We found similar associations between temperature and sVCAM-1 to those between temperature and sICAM-1. Similarity of these findings was expected due to moderate correlation (0.40) between sICAM-1 and sVCAM-1, even though higher short-term reactivity of ICAM-1 than VCAM-1 after exposure to exogenous factors has been reported in cell studies [</a:t>
            </a:r>
            <a:r>
              <a:rPr lang="en-US" sz="2000">
                <a:latin typeface="Comic Sans MS" pitchFamily="66" charset="0"/>
                <a:hlinkClick r:id="rId3"/>
              </a:rPr>
              <a:t>36</a:t>
            </a:r>
            <a:r>
              <a:rPr lang="en-US" sz="2000">
                <a:latin typeface="Comic Sans MS" pitchFamily="66"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0"/>
            <a:ext cx="8229600" cy="762000"/>
          </a:xfrm>
        </p:spPr>
        <p:txBody>
          <a:bodyPr/>
          <a:lstStyle/>
          <a:p>
            <a:pPr eaLnBrk="1" hangingPunct="1"/>
            <a:r>
              <a:rPr lang="el-GR" sz="2800" dirty="0">
                <a:latin typeface="Comic Sans MS" pitchFamily="66" charset="0"/>
              </a:rPr>
              <a:t>Συζήτηση (συνέχεια)</a:t>
            </a:r>
            <a:endParaRPr lang="en-US" sz="2800" dirty="0">
              <a:latin typeface="Comic Sans MS" pitchFamily="66" charset="0"/>
            </a:endParaRPr>
          </a:p>
        </p:txBody>
      </p:sp>
      <p:sp>
        <p:nvSpPr>
          <p:cNvPr id="52227" name="Rectangle 3"/>
          <p:cNvSpPr>
            <a:spLocks noGrp="1" noChangeArrowheads="1"/>
          </p:cNvSpPr>
          <p:nvPr>
            <p:ph type="body" idx="1"/>
          </p:nvPr>
        </p:nvSpPr>
        <p:spPr>
          <a:xfrm>
            <a:off x="0" y="762000"/>
            <a:ext cx="8991599" cy="4525963"/>
          </a:xfrm>
        </p:spPr>
        <p:txBody>
          <a:bodyPr>
            <a:noAutofit/>
          </a:bodyPr>
          <a:lstStyle/>
          <a:p>
            <a:pPr eaLnBrk="1" hangingPunct="1">
              <a:lnSpc>
                <a:spcPct val="80000"/>
              </a:lnSpc>
            </a:pPr>
            <a:r>
              <a:rPr lang="en-US" sz="2000" dirty="0">
                <a:latin typeface="Comic Sans MS" pitchFamily="66" charset="0"/>
              </a:rPr>
              <a:t>Current and previous [</a:t>
            </a:r>
            <a:r>
              <a:rPr lang="en-US" sz="2000" dirty="0">
                <a:latin typeface="Comic Sans MS" pitchFamily="66" charset="0"/>
                <a:hlinkClick r:id="rId2"/>
              </a:rPr>
              <a:t>19</a:t>
            </a:r>
            <a:r>
              <a:rPr lang="en-US" sz="2000" dirty="0">
                <a:latin typeface="Comic Sans MS" pitchFamily="66" charset="0"/>
              </a:rPr>
              <a:t>] findings suggest a linear association between temperature and inflammatory markers, which is only partly consistent with the proposed U- and V-shaped associations between temperature and cardiovascular mortality [</a:t>
            </a:r>
            <a:r>
              <a:rPr lang="en-US" sz="2000" dirty="0">
                <a:latin typeface="Comic Sans MS" pitchFamily="66" charset="0"/>
                <a:hlinkClick r:id="" action="ppaction://noaction"/>
              </a:rPr>
              <a:t>5</a:t>
            </a:r>
            <a:r>
              <a:rPr lang="en-US" sz="2000" dirty="0">
                <a:latin typeface="Comic Sans MS" pitchFamily="66" charset="0"/>
              </a:rPr>
              <a:t>,</a:t>
            </a:r>
            <a:r>
              <a:rPr lang="en-US" sz="2000" dirty="0">
                <a:latin typeface="Comic Sans MS" pitchFamily="66" charset="0"/>
                <a:hlinkClick r:id="rId3"/>
              </a:rPr>
              <a:t>37</a:t>
            </a:r>
            <a:r>
              <a:rPr lang="en-US" sz="2000" dirty="0">
                <a:latin typeface="Comic Sans MS" pitchFamily="66" charset="0"/>
              </a:rPr>
              <a:t>,</a:t>
            </a:r>
            <a:r>
              <a:rPr lang="en-US" sz="2000" dirty="0">
                <a:latin typeface="Comic Sans MS" pitchFamily="66" charset="0"/>
                <a:hlinkClick r:id="rId4"/>
              </a:rPr>
              <a:t>38</a:t>
            </a:r>
            <a:r>
              <a:rPr lang="en-US" sz="2000" dirty="0">
                <a:latin typeface="Comic Sans MS" pitchFamily="66" charset="0"/>
              </a:rPr>
              <a:t>]. Results from the study by Schneider and co-authors [</a:t>
            </a:r>
            <a:r>
              <a:rPr lang="en-US" sz="2000" dirty="0">
                <a:latin typeface="Comic Sans MS" pitchFamily="66" charset="0"/>
                <a:hlinkClick r:id="rId2"/>
              </a:rPr>
              <a:t>19</a:t>
            </a:r>
            <a:r>
              <a:rPr lang="en-US" sz="2000" dirty="0">
                <a:latin typeface="Comic Sans MS" pitchFamily="66" charset="0"/>
              </a:rPr>
              <a:t>] seem to reflect the left part of the U- or V-shaped association between temperature and mortality, and therefore suggesting that inflammation may have a role in cold-related cardiovascular deaths. Our finding of an increase in the levels of inflammation markers in association with decreasing temperature, controlling for season, also suggests that inflammation may be part of the intermediate processes leading to cardiovascular mortality related to decreasing, but not increasing, temperature. While not consistent with the majority of the mortality studies, our findings are in line with recent findings where an inverse association between temperature and myocardial infarction mortality in summer was reported [</a:t>
            </a:r>
            <a:r>
              <a:rPr lang="en-US" sz="2000" dirty="0">
                <a:latin typeface="Comic Sans MS" pitchFamily="66" charset="0"/>
                <a:hlinkClick r:id="rId5"/>
              </a:rPr>
              <a:t>6</a:t>
            </a:r>
            <a:r>
              <a:rPr lang="en-US" sz="2000" dirty="0">
                <a:latin typeface="Comic Sans MS" pitchFamily="66" charset="0"/>
              </a:rPr>
              <a:t>]. Our results could also reflect the finding that in the U.S. there has been a decline in heat-related cardiovascular deaths during recent years, whereas the effects of cold temperature have persisted [</a:t>
            </a:r>
            <a:r>
              <a:rPr lang="en-US" sz="2000" dirty="0">
                <a:latin typeface="Comic Sans MS" pitchFamily="66" charset="0"/>
                <a:hlinkClick r:id="rId6"/>
              </a:rPr>
              <a:t>39</a:t>
            </a:r>
            <a:r>
              <a:rPr lang="en-US" sz="2000" dirty="0">
                <a:latin typeface="Comic Sans MS" pitchFamily="66" charset="0"/>
              </a:rPr>
              <a:t>]. There is also similarity in the time lags in which the associations are observed for biomarkers and mortality. In this study, the associations were mainly 3 to 4 weeks cumulative, when associations between low temperature and mortality have been reported to occur up to 14 to 25 days after exposure [</a:t>
            </a:r>
            <a:r>
              <a:rPr lang="en-US" sz="2000" dirty="0">
                <a:latin typeface="Comic Sans MS" pitchFamily="66" charset="0"/>
                <a:hlinkClick r:id="rId7"/>
              </a:rPr>
              <a:t>26</a:t>
            </a:r>
            <a:r>
              <a:rPr lang="en-US" sz="2000" dirty="0">
                <a:latin typeface="Comic Sans MS" pitchFamily="66" charset="0"/>
              </a:rPr>
              <a:t>,</a:t>
            </a:r>
            <a:r>
              <a:rPr lang="en-US" sz="2000" dirty="0">
                <a:latin typeface="Comic Sans MS" pitchFamily="66" charset="0"/>
                <a:hlinkClick r:id="rId8"/>
              </a:rPr>
              <a:t>27</a:t>
            </a:r>
            <a:r>
              <a:rPr lang="en-US" sz="2000" dirty="0">
                <a:latin typeface="Comic Sans MS" pitchFamily="66" charset="0"/>
              </a:rPr>
              <a:t>]. Nevertheless, more research using different study populations and at different locations is needed to confirm our findings.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l-GR" sz="2800">
                <a:latin typeface="Comic Sans MS" pitchFamily="66" charset="0"/>
              </a:rPr>
              <a:t>Πίνακες</a:t>
            </a:r>
          </a:p>
        </p:txBody>
      </p:sp>
      <p:sp>
        <p:nvSpPr>
          <p:cNvPr id="30723"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Κάθε Πίνακας πρέπει να είναι πλήρης, δηλαδή να περιλαμβάνει όλες εκείνες τις πληροφορίες που θα κάνουν τον αναγνώστη να καταλάβει το περιεχόμενο του ΧΩΡΙΣ να χρειάζεται να ανατρέξει στο κείμενο</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Ο αριθμός των Πινάκων μιας εργασίας δεν πρέπει να είναι υπερβολικά μεγάλος (οδηγίες περιοδικού)</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Οι Πίνακες να είναι συνοπτικοί, πχ ένας Πίνακας με όλες τις περιγραφικές μεταβλητές, όχι ένας για το φύλο, άλλος για την ηλικία, άλλος για το επίπεδο εκπαίδευσης κλπ.</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l-GR" sz="2800">
                <a:latin typeface="Comic Sans MS" pitchFamily="66" charset="0"/>
              </a:rPr>
              <a:t>Συζήτηση (συνέχεια)</a:t>
            </a:r>
            <a:endParaRPr lang="en-US" sz="2800">
              <a:latin typeface="Comic Sans MS" pitchFamily="66" charset="0"/>
            </a:endParaRPr>
          </a:p>
        </p:txBody>
      </p:sp>
      <p:sp>
        <p:nvSpPr>
          <p:cNvPr id="53251" name="Rectangle 3"/>
          <p:cNvSpPr>
            <a:spLocks noGrp="1" noChangeArrowheads="1"/>
          </p:cNvSpPr>
          <p:nvPr>
            <p:ph type="body" idx="1"/>
          </p:nvPr>
        </p:nvSpPr>
        <p:spPr/>
        <p:txBody>
          <a:bodyPr/>
          <a:lstStyle/>
          <a:p>
            <a:pPr eaLnBrk="1" hangingPunct="1">
              <a:lnSpc>
                <a:spcPct val="80000"/>
              </a:lnSpc>
            </a:pPr>
            <a:r>
              <a:rPr lang="en-US" sz="1800" dirty="0">
                <a:latin typeface="Comic Sans MS" pitchFamily="66" charset="0"/>
              </a:rPr>
              <a:t>An association between CRP and particles from traffic has recently been reported [</a:t>
            </a:r>
            <a:r>
              <a:rPr lang="en-US" sz="1800" dirty="0">
                <a:latin typeface="Comic Sans MS" pitchFamily="66" charset="0"/>
                <a:hlinkClick r:id="rId2"/>
              </a:rPr>
              <a:t>28</a:t>
            </a:r>
            <a:r>
              <a:rPr lang="en-US" sz="1800" dirty="0">
                <a:latin typeface="Comic Sans MS" pitchFamily="66" charset="0"/>
              </a:rPr>
              <a:t>], but in our study, black carbon, a marker of combustion-related air pollution, did not confound the association between temperature and </a:t>
            </a:r>
            <a:r>
              <a:rPr lang="en-US" sz="1800" dirty="0" err="1">
                <a:latin typeface="Comic Sans MS" pitchFamily="66" charset="0"/>
              </a:rPr>
              <a:t>hs</a:t>
            </a:r>
            <a:r>
              <a:rPr lang="en-US" sz="1800" dirty="0">
                <a:latin typeface="Comic Sans MS" pitchFamily="66" charset="0"/>
              </a:rPr>
              <a:t> CRP. We observed minor confounding by black carbon, with additive effects, when we analyzed associations between temperature and adhesion molecules. A previous study on our study cohort found an association between black carbon and sVCAM-1 with 2 days delay [</a:t>
            </a:r>
            <a:r>
              <a:rPr lang="en-US" sz="1800" dirty="0">
                <a:latin typeface="Comic Sans MS" pitchFamily="66" charset="0"/>
                <a:hlinkClick r:id="rId3"/>
              </a:rPr>
              <a:t>32</a:t>
            </a:r>
            <a:r>
              <a:rPr lang="en-US" sz="1800" dirty="0">
                <a:latin typeface="Comic Sans MS" pitchFamily="66" charset="0"/>
              </a:rPr>
              <a:t>], and the current results suggest that more cumulative associations between black carbon and adhesion molecules may also exist. Ozone is a reactive gas that has been linked to increase in CRP in one study [</a:t>
            </a:r>
            <a:r>
              <a:rPr lang="en-US" sz="1800" dirty="0">
                <a:latin typeface="Comic Sans MS" pitchFamily="66" charset="0"/>
                <a:hlinkClick r:id="rId4"/>
              </a:rPr>
              <a:t>33</a:t>
            </a:r>
            <a:r>
              <a:rPr lang="en-US" sz="1800" dirty="0">
                <a:latin typeface="Comic Sans MS" pitchFamily="66" charset="0"/>
              </a:rPr>
              <a:t>], but not in others [</a:t>
            </a:r>
            <a:r>
              <a:rPr lang="en-US" sz="1800" dirty="0">
                <a:latin typeface="Comic Sans MS" pitchFamily="66" charset="0"/>
                <a:hlinkClick r:id="rId5"/>
              </a:rPr>
              <a:t>40</a:t>
            </a:r>
            <a:r>
              <a:rPr lang="en-US" sz="1800" dirty="0">
                <a:latin typeface="Comic Sans MS" pitchFamily="66" charset="0"/>
              </a:rPr>
              <a:t>,</a:t>
            </a:r>
            <a:r>
              <a:rPr lang="en-US" sz="1800" dirty="0">
                <a:latin typeface="Comic Sans MS" pitchFamily="66" charset="0"/>
                <a:hlinkClick r:id="rId6"/>
              </a:rPr>
              <a:t>41</a:t>
            </a:r>
            <a:r>
              <a:rPr lang="en-US" sz="1800" dirty="0">
                <a:latin typeface="Comic Sans MS" pitchFamily="66" charset="0"/>
              </a:rPr>
              <a:t>]. We found minor confounding effect by ozone, which lead to strengthening of the association between temperature and </a:t>
            </a:r>
            <a:r>
              <a:rPr lang="en-US" sz="1800" dirty="0" err="1">
                <a:latin typeface="Comic Sans MS" pitchFamily="66" charset="0"/>
              </a:rPr>
              <a:t>hs</a:t>
            </a:r>
            <a:r>
              <a:rPr lang="en-US" sz="1800" dirty="0">
                <a:latin typeface="Comic Sans MS" pitchFamily="66" charset="0"/>
              </a:rPr>
              <a:t> CRP. However, ozone did not confound the associations between temperature and adhesion molecules. We did not observe effect modification by obesity in this study, even though obesity itself may lead to low-grade inflammatory state, because adipose tissue is able to produce inflammatory cytokines [</a:t>
            </a:r>
            <a:r>
              <a:rPr lang="en-US" sz="1800" dirty="0">
                <a:latin typeface="Comic Sans MS" pitchFamily="66" charset="0"/>
                <a:hlinkClick r:id="rId7"/>
              </a:rPr>
              <a:t>42</a:t>
            </a:r>
            <a:r>
              <a:rPr lang="en-US" sz="1800" dirty="0">
                <a:latin typeface="Comic Sans MS" pitchFamily="66" charset="0"/>
              </a:rPr>
              <a:t>]. In addition, we did not find effect modification by diabetes, as was reported in a previous study [</a:t>
            </a:r>
            <a:r>
              <a:rPr lang="en-US" sz="1800" dirty="0">
                <a:latin typeface="Comic Sans MS" pitchFamily="66" charset="0"/>
                <a:hlinkClick r:id="rId8"/>
              </a:rPr>
              <a:t>20</a:t>
            </a:r>
            <a:r>
              <a:rPr lang="en-US" sz="1800" dirty="0">
                <a:latin typeface="Comic Sans MS" pitchFamily="66" charset="0"/>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706437"/>
          </a:xfrm>
        </p:spPr>
        <p:txBody>
          <a:bodyPr/>
          <a:lstStyle/>
          <a:p>
            <a:pPr eaLnBrk="1" hangingPunct="1"/>
            <a:r>
              <a:rPr lang="el-GR" sz="2800" dirty="0">
                <a:latin typeface="Comic Sans MS" pitchFamily="66" charset="0"/>
              </a:rPr>
              <a:t>Συζήτηση (συνέχεια)</a:t>
            </a:r>
            <a:endParaRPr lang="en-US" sz="2800" dirty="0">
              <a:latin typeface="Comic Sans MS" pitchFamily="66" charset="0"/>
            </a:endParaRPr>
          </a:p>
        </p:txBody>
      </p:sp>
      <p:sp>
        <p:nvSpPr>
          <p:cNvPr id="54275" name="Rectangle 3"/>
          <p:cNvSpPr>
            <a:spLocks noGrp="1" noChangeArrowheads="1"/>
          </p:cNvSpPr>
          <p:nvPr>
            <p:ph type="body" idx="1"/>
          </p:nvPr>
        </p:nvSpPr>
        <p:spPr>
          <a:xfrm>
            <a:off x="0" y="685800"/>
            <a:ext cx="9144000" cy="5073650"/>
          </a:xfrm>
        </p:spPr>
        <p:txBody>
          <a:bodyPr>
            <a:noAutofit/>
          </a:bodyPr>
          <a:lstStyle/>
          <a:p>
            <a:pPr eaLnBrk="1" hangingPunct="1">
              <a:lnSpc>
                <a:spcPct val="80000"/>
              </a:lnSpc>
            </a:pPr>
            <a:r>
              <a:rPr lang="en-US" sz="1800" dirty="0">
                <a:latin typeface="Comic Sans MS" pitchFamily="66" charset="0"/>
              </a:rPr>
              <a:t>Our study was subject to some limitations. The study population was homogenous including only elderly men living within a geographically limited area, so one should be cautious about making extrapolations of these results to other population groups. We did not have data on the time-activity patterns of the study subjects considering time spent indoors and outdoors, but we did attempt to control for the effect of the temperature in the examination room, which seemed to have little effect on the results found for acute lags. The previous studies addressed the same problem of exposure assessment, but it seems plausible that because cardiovascular mortality is associated with changes in outdoor temperature, the same can be true for inflammation markers [</a:t>
            </a:r>
            <a:r>
              <a:rPr lang="en-US" sz="1800" dirty="0">
                <a:latin typeface="Comic Sans MS" pitchFamily="66" charset="0"/>
                <a:hlinkClick r:id="rId2"/>
              </a:rPr>
              <a:t>19</a:t>
            </a:r>
            <a:r>
              <a:rPr lang="en-US" sz="1800" dirty="0">
                <a:latin typeface="Comic Sans MS" pitchFamily="66" charset="0"/>
              </a:rPr>
              <a:t>,</a:t>
            </a:r>
            <a:r>
              <a:rPr lang="en-US" sz="1800" dirty="0">
                <a:latin typeface="Comic Sans MS" pitchFamily="66" charset="0"/>
                <a:hlinkClick r:id="rId3"/>
              </a:rPr>
              <a:t>20</a:t>
            </a:r>
            <a:r>
              <a:rPr lang="en-US" sz="1800" dirty="0">
                <a:latin typeface="Comic Sans MS" pitchFamily="66" charset="0"/>
              </a:rPr>
              <a:t>]. Additionally, we had outdoor temperature measurements from only one monitoring site, which may not perfectly mirror the exposure of the whole study population; however, as the correlation between temperature measurements at two airports 100 km apart was high, the variation in temperature in the study area can be considered small. In future studies, personal temperature monitoring should be used to obtain more accurate exposure variables. Another limitation was that we could not adjust for the use or availability of air conditioning even though having central air conditioning has been shown to explain some of the disparities in heat-related mortality [</a:t>
            </a:r>
            <a:r>
              <a:rPr lang="en-US" sz="1800" dirty="0">
                <a:latin typeface="Comic Sans MS" pitchFamily="66" charset="0"/>
                <a:hlinkClick r:id="rId4"/>
              </a:rPr>
              <a:t>44</a:t>
            </a:r>
            <a:r>
              <a:rPr lang="en-US" sz="1800" dirty="0">
                <a:latin typeface="Comic Sans MS" pitchFamily="66" charset="0"/>
              </a:rPr>
              <a:t>]. It is possible that inability to control for air conditioning lead to weaker than expected associations between high temperatures and inflammation markers. Finally, we did not correct for multiple comparisons in this study; however, we studied inflammation markers that have been associated with cardiovascular outcomes in previous studies [</a:t>
            </a:r>
            <a:r>
              <a:rPr lang="en-US" sz="1800" dirty="0">
                <a:latin typeface="Comic Sans MS" pitchFamily="66" charset="0"/>
                <a:hlinkClick r:id="rId5"/>
              </a:rPr>
              <a:t>10</a:t>
            </a:r>
            <a:r>
              <a:rPr lang="en-US" sz="1800" dirty="0">
                <a:latin typeface="Comic Sans MS" pitchFamily="66" charset="0"/>
              </a:rPr>
              <a:t>-</a:t>
            </a:r>
            <a:r>
              <a:rPr lang="en-US" sz="1800" dirty="0">
                <a:latin typeface="Comic Sans MS" pitchFamily="66" charset="0"/>
                <a:hlinkClick r:id="rId6"/>
              </a:rPr>
              <a:t>12</a:t>
            </a:r>
            <a:r>
              <a:rPr lang="en-US" sz="1800" dirty="0">
                <a:latin typeface="Comic Sans MS" pitchFamily="66" charset="0"/>
              </a:rPr>
              <a:t>,</a:t>
            </a:r>
            <a:r>
              <a:rPr lang="en-US" sz="1800" dirty="0">
                <a:latin typeface="Comic Sans MS" pitchFamily="66" charset="0"/>
                <a:hlinkClick r:id="rId7"/>
              </a:rPr>
              <a:t>16</a:t>
            </a:r>
            <a:r>
              <a:rPr lang="en-US" sz="1800" dirty="0">
                <a:latin typeface="Comic Sans MS" pitchFamily="66" charset="0"/>
              </a:rPr>
              <a:t>-</a:t>
            </a:r>
            <a:r>
              <a:rPr lang="en-US" sz="1800" dirty="0">
                <a:latin typeface="Comic Sans MS" pitchFamily="66" charset="0"/>
                <a:hlinkClick r:id="rId8"/>
              </a:rPr>
              <a:t>18</a:t>
            </a:r>
            <a:r>
              <a:rPr lang="en-US" sz="1800" dirty="0">
                <a:latin typeface="Comic Sans MS" pitchFamily="66" charset="0"/>
              </a:rPr>
              <a:t>]. On the other hand, the strengths of our study included the use of a large study cohort with more than 1,200 observations without seasonal restrictions, as in previous studies. We also adjusted the models for a variety of patient characteristics and air pollution as possible confounders, and included time lags up to 4 weeks in order to capture more cumulative effects of temperature.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l-GR" sz="2800">
                <a:latin typeface="Comic Sans MS" pitchFamily="66" charset="0"/>
              </a:rPr>
              <a:t>Συμπεράσματα</a:t>
            </a:r>
            <a:endParaRPr lang="en-US" sz="2800">
              <a:latin typeface="Comic Sans MS" pitchFamily="66" charset="0"/>
            </a:endParaRPr>
          </a:p>
        </p:txBody>
      </p:sp>
      <p:sp>
        <p:nvSpPr>
          <p:cNvPr id="55299" name="Rectangle 3"/>
          <p:cNvSpPr>
            <a:spLocks noGrp="1" noChangeArrowheads="1"/>
          </p:cNvSpPr>
          <p:nvPr>
            <p:ph type="body" idx="1"/>
          </p:nvPr>
        </p:nvSpPr>
        <p:spPr/>
        <p:txBody>
          <a:bodyPr/>
          <a:lstStyle/>
          <a:p>
            <a:pPr eaLnBrk="1" hangingPunct="1">
              <a:lnSpc>
                <a:spcPct val="90000"/>
              </a:lnSpc>
            </a:pPr>
            <a:r>
              <a:rPr lang="en-US" sz="2800">
                <a:latin typeface="Comic Sans MS" pitchFamily="66" charset="0"/>
              </a:rPr>
              <a:t>We found a linear relationship between decrease in outdoor temperature and the levels of hs CRP, sVCAM-1, and sICAM-1 among elderly men. The associations were acute and cumulative for hs CRP, but mainly 3 to 4 weeks delayed for the adhesion molecules. Our findings suggest that inflammatory markers can be part of the intermediate processes that lead to cardiovascular deaths following exposure to decreasing, but not increasing, temperatures</a:t>
            </a:r>
            <a:r>
              <a:rPr lang="en-US"/>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l-GR" sz="2800">
                <a:latin typeface="Comic Sans MS" pitchFamily="66" charset="0"/>
              </a:rPr>
              <a:t>Βιβλιογραφικές αναφορές: </a:t>
            </a:r>
            <a:br>
              <a:rPr lang="el-GR" sz="2800">
                <a:latin typeface="Comic Sans MS" pitchFamily="66" charset="0"/>
              </a:rPr>
            </a:br>
            <a:r>
              <a:rPr lang="el-GR" sz="2800">
                <a:latin typeface="Comic Sans MS" pitchFamily="66" charset="0"/>
              </a:rPr>
              <a:t>Σύστημα </a:t>
            </a:r>
            <a:r>
              <a:rPr lang="en-US" sz="2800">
                <a:latin typeface="Comic Sans MS" pitchFamily="66" charset="0"/>
              </a:rPr>
              <a:t>Vancouver </a:t>
            </a:r>
            <a:r>
              <a:rPr lang="el-GR" sz="2800">
                <a:latin typeface="Comic Sans MS" pitchFamily="66" charset="0"/>
              </a:rPr>
              <a:t>και Σύστημα</a:t>
            </a:r>
            <a:r>
              <a:rPr lang="en-US" sz="2800">
                <a:latin typeface="Comic Sans MS" pitchFamily="66" charset="0"/>
              </a:rPr>
              <a:t> Harvard</a:t>
            </a:r>
            <a:endParaRPr lang="el-GR" sz="2800">
              <a:latin typeface="Comic Sans MS" pitchFamily="66" charset="0"/>
            </a:endParaRPr>
          </a:p>
        </p:txBody>
      </p:sp>
      <p:sp>
        <p:nvSpPr>
          <p:cNvPr id="56323" name="Rectangle 3"/>
          <p:cNvSpPr>
            <a:spLocks noGrp="1" noChangeArrowheads="1"/>
          </p:cNvSpPr>
          <p:nvPr>
            <p:ph type="body" idx="1"/>
          </p:nvPr>
        </p:nvSpPr>
        <p:spPr/>
        <p:txBody>
          <a:bodyPr/>
          <a:lstStyle/>
          <a:p>
            <a:pPr eaLnBrk="1" hangingPunct="1">
              <a:lnSpc>
                <a:spcPct val="90000"/>
              </a:lnSpc>
            </a:pPr>
            <a:r>
              <a:rPr lang="el-GR" sz="2400">
                <a:latin typeface="Comic Sans MS" pitchFamily="66" charset="0"/>
              </a:rPr>
              <a:t>Το σύστημα </a:t>
            </a:r>
            <a:r>
              <a:rPr lang="en-US" sz="2400">
                <a:latin typeface="Comic Sans MS" pitchFamily="66" charset="0"/>
              </a:rPr>
              <a:t>Vancouver</a:t>
            </a:r>
            <a:r>
              <a:rPr lang="el-GR" sz="2400">
                <a:latin typeface="Comic Sans MS" pitchFamily="66" charset="0"/>
              </a:rPr>
              <a:t> ορίζει την αναφορά των βιβλιογραφικών παραπομπών με τη σειρά που εμφανίζονται στο κείμενο, όπου μπαίνει μόνο ο αριθμός (συνεχόμενος), που αντιστοιχεί στον βιβλιογραφικό κατάλογο στο τέλος του κειμένου.</a:t>
            </a:r>
          </a:p>
          <a:p>
            <a:pPr eaLnBrk="1" hangingPunct="1">
              <a:lnSpc>
                <a:spcPct val="90000"/>
              </a:lnSpc>
            </a:pPr>
            <a:endParaRPr lang="el-GR" sz="2400">
              <a:latin typeface="Comic Sans MS" pitchFamily="66" charset="0"/>
            </a:endParaRPr>
          </a:p>
          <a:p>
            <a:pPr eaLnBrk="1" hangingPunct="1">
              <a:lnSpc>
                <a:spcPct val="90000"/>
              </a:lnSpc>
            </a:pPr>
            <a:r>
              <a:rPr lang="el-GR" sz="2400">
                <a:latin typeface="Comic Sans MS" pitchFamily="66" charset="0"/>
              </a:rPr>
              <a:t>Στο σύστημα </a:t>
            </a:r>
            <a:r>
              <a:rPr lang="en-US" sz="2400">
                <a:latin typeface="Comic Sans MS" pitchFamily="66" charset="0"/>
              </a:rPr>
              <a:t>Harvard</a:t>
            </a:r>
            <a:r>
              <a:rPr lang="el-GR" sz="2400">
                <a:latin typeface="Comic Sans MS" pitchFamily="66" charset="0"/>
              </a:rPr>
              <a:t> οι βιβλιογραφικές αναφορές στο κείμενο μπαίνουν με το όνομα του 1ου συγγραφέα, ακολουθούμενο από «και συν» (</a:t>
            </a:r>
            <a:r>
              <a:rPr lang="en-US" sz="2400">
                <a:latin typeface="Comic Sans MS" pitchFamily="66" charset="0"/>
              </a:rPr>
              <a:t>et al), </a:t>
            </a:r>
            <a:r>
              <a:rPr lang="el-GR" sz="2400">
                <a:latin typeface="Comic Sans MS" pitchFamily="66" charset="0"/>
              </a:rPr>
              <a:t>αν είναι πάνω από 2 συγγραφείς,</a:t>
            </a:r>
            <a:r>
              <a:rPr lang="en-US" sz="2400">
                <a:latin typeface="Comic Sans MS" pitchFamily="66" charset="0"/>
              </a:rPr>
              <a:t> </a:t>
            </a:r>
            <a:r>
              <a:rPr lang="el-GR" sz="2400">
                <a:latin typeface="Comic Sans MS" pitchFamily="66" charset="0"/>
              </a:rPr>
              <a:t>και το έτος δημοσίευσης. Αν είναι μόνο 2 συγγραφείς μπαίνουν και τα 2 ονόματα. Στο βιβλιογραφικό κατάλογο στο τέλος της εργασίας μπαίνουν όλες οι αναφορές κατά αλφαβητική σειρά.</a:t>
            </a:r>
          </a:p>
          <a:p>
            <a:pPr eaLnBrk="1" hangingPunct="1">
              <a:lnSpc>
                <a:spcPct val="90000"/>
              </a:lnSpc>
            </a:pPr>
            <a:endParaRPr lang="el-GR" sz="2800">
              <a:latin typeface="Comic Sans MS" pitchFamily="66"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l-GR" sz="3200">
                <a:latin typeface="Comic Sans MS" pitchFamily="66" charset="0"/>
              </a:rPr>
              <a:t>Βιβλιογραφικές αναφορές</a:t>
            </a:r>
          </a:p>
        </p:txBody>
      </p:sp>
      <p:sp>
        <p:nvSpPr>
          <p:cNvPr id="57347" name="Rectangle 3"/>
          <p:cNvSpPr>
            <a:spLocks noGrp="1" noChangeArrowheads="1"/>
          </p:cNvSpPr>
          <p:nvPr>
            <p:ph type="body" idx="1"/>
          </p:nvPr>
        </p:nvSpPr>
        <p:spPr/>
        <p:txBody>
          <a:bodyPr/>
          <a:lstStyle/>
          <a:p>
            <a:pPr eaLnBrk="1" hangingPunct="1"/>
            <a:r>
              <a:rPr lang="el-GR" sz="2400">
                <a:latin typeface="Comic Sans MS" pitchFamily="66" charset="0"/>
              </a:rPr>
              <a:t>Κάθε περιοδικό έχει συγκεκριμένες οδηγίες για τον τρόπο σύνταξης του βιβλιογραφικού καταλόγου, που θα πρέπει να εφαρμόζονται με σχολαστικότητα. </a:t>
            </a:r>
          </a:p>
          <a:p>
            <a:pPr eaLnBrk="1" hangingPunct="1"/>
            <a:endParaRPr lang="el-GR" sz="2400">
              <a:latin typeface="Comic Sans MS" pitchFamily="66" charset="0"/>
            </a:endParaRPr>
          </a:p>
          <a:p>
            <a:pPr eaLnBrk="1" hangingPunct="1"/>
            <a:r>
              <a:rPr lang="el-GR" sz="2400">
                <a:latin typeface="Comic Sans MS" pitchFamily="66" charset="0"/>
              </a:rPr>
              <a:t>Υπάρχουν ειδικά προγράμματα ηλεκτρονικών υπολογιστών για τη διαχείριση βιβλιογραφιών.</a:t>
            </a:r>
          </a:p>
          <a:p>
            <a:pPr eaLnBrk="1" hangingPunct="1"/>
            <a:endParaRPr lang="el-GR" sz="2400">
              <a:latin typeface="Comic Sans MS" pitchFamily="66" charset="0"/>
            </a:endParaRPr>
          </a:p>
          <a:p>
            <a:pPr eaLnBrk="1" hangingPunct="1"/>
            <a:r>
              <a:rPr lang="el-GR" sz="2400">
                <a:latin typeface="Comic Sans MS" pitchFamily="66" charset="0"/>
              </a:rPr>
              <a:t>Τα περισσότερα ιατρικά περιοδικά ακολουθούν το σύστημα </a:t>
            </a:r>
            <a:r>
              <a:rPr lang="en-US" sz="2400">
                <a:latin typeface="Comic Sans MS" pitchFamily="66" charset="0"/>
              </a:rPr>
              <a:t>Vancouver</a:t>
            </a:r>
            <a:r>
              <a:rPr lang="el-GR" sz="2400">
                <a:latin typeface="Comic Sans MS" pitchFamily="66" charset="0"/>
              </a:rPr>
              <a:t>, όμως για διπλωματικές εργασίες και διδακτορικές διατριβές είναι πιο βολικό το </a:t>
            </a:r>
            <a:r>
              <a:rPr lang="en-US" sz="2400">
                <a:latin typeface="Comic Sans MS" pitchFamily="66" charset="0"/>
              </a:rPr>
              <a:t>Harvard.</a:t>
            </a:r>
            <a:endParaRPr lang="el-GR" sz="2400">
              <a:latin typeface="Comic Sans MS" pitchFamily="66" charset="0"/>
            </a:endParaRPr>
          </a:p>
          <a:p>
            <a:pPr eaLnBrk="1" hangingPunct="1"/>
            <a:endParaRPr 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68313" y="188913"/>
            <a:ext cx="8229600" cy="922337"/>
          </a:xfrm>
        </p:spPr>
        <p:txBody>
          <a:bodyPr/>
          <a:lstStyle/>
          <a:p>
            <a:pPr eaLnBrk="1" hangingPunct="1"/>
            <a:r>
              <a:rPr lang="el-GR" sz="2400">
                <a:latin typeface="Comic Sans MS" pitchFamily="66" charset="0"/>
              </a:rPr>
              <a:t>Βιβλιογραφία από το </a:t>
            </a:r>
            <a:r>
              <a:rPr lang="en-US" sz="2400">
                <a:latin typeface="Comic Sans MS" pitchFamily="66" charset="0"/>
              </a:rPr>
              <a:t>Halonen et al</a:t>
            </a:r>
            <a:r>
              <a:rPr lang="el-GR" sz="2400">
                <a:latin typeface="Comic Sans MS" pitchFamily="66" charset="0"/>
              </a:rPr>
              <a:t>,</a:t>
            </a:r>
            <a:r>
              <a:rPr lang="en-US" sz="2400">
                <a:latin typeface="Comic Sans MS" pitchFamily="66" charset="0"/>
              </a:rPr>
              <a:t> </a:t>
            </a:r>
            <a:br>
              <a:rPr lang="el-GR" sz="2400">
                <a:latin typeface="Comic Sans MS" pitchFamily="66" charset="0"/>
              </a:rPr>
            </a:br>
            <a:r>
              <a:rPr lang="en-US" sz="2400">
                <a:latin typeface="Comic Sans MS" pitchFamily="66" charset="0"/>
              </a:rPr>
              <a:t>Environ Health 2010; 9:42</a:t>
            </a:r>
          </a:p>
        </p:txBody>
      </p:sp>
      <p:sp>
        <p:nvSpPr>
          <p:cNvPr id="58371" name="Rectangle 3"/>
          <p:cNvSpPr>
            <a:spLocks noGrp="1" noChangeArrowheads="1"/>
          </p:cNvSpPr>
          <p:nvPr>
            <p:ph type="body" idx="1"/>
          </p:nvPr>
        </p:nvSpPr>
        <p:spPr>
          <a:xfrm>
            <a:off x="468313" y="1341438"/>
            <a:ext cx="8229600" cy="5000625"/>
          </a:xfrm>
        </p:spPr>
        <p:txBody>
          <a:bodyPr/>
          <a:lstStyle/>
          <a:p>
            <a:pPr eaLnBrk="1" hangingPunct="1">
              <a:lnSpc>
                <a:spcPct val="80000"/>
              </a:lnSpc>
            </a:pPr>
            <a:r>
              <a:rPr lang="en-US" sz="1800">
                <a:latin typeface="Comic Sans MS" pitchFamily="66" charset="0"/>
              </a:rPr>
              <a:t>Almeida SP, Casimiro E, Calheiros J. Effects of apparent temperature on daily mortality in Lisbon and Oporto, Portugal. </a:t>
            </a:r>
            <a:r>
              <a:rPr lang="en-US" sz="1800" i="1">
                <a:latin typeface="Comic Sans MS" pitchFamily="66" charset="0"/>
              </a:rPr>
              <a:t>Environ Health. </a:t>
            </a:r>
            <a:r>
              <a:rPr lang="en-US" sz="1800">
                <a:latin typeface="Comic Sans MS" pitchFamily="66" charset="0"/>
              </a:rPr>
              <a:t>2010;9(1):12. doi: 10.1186/1476-069X-9-12. [</a:t>
            </a:r>
            <a:r>
              <a:rPr lang="en-US" sz="1800">
                <a:latin typeface="Comic Sans MS" pitchFamily="66" charset="0"/>
                <a:hlinkClick r:id="rId2"/>
              </a:rPr>
              <a:t>PMC free article</a:t>
            </a:r>
            <a:r>
              <a:rPr lang="en-US" sz="1800">
                <a:latin typeface="Comic Sans MS" pitchFamily="66" charset="0"/>
              </a:rPr>
              <a:t>] [</a:t>
            </a:r>
            <a:r>
              <a:rPr lang="en-US" sz="1800">
                <a:latin typeface="Comic Sans MS" pitchFamily="66" charset="0"/>
                <a:hlinkClick r:id="rId3"/>
              </a:rPr>
              <a:t>PubMed</a:t>
            </a:r>
            <a:r>
              <a:rPr lang="en-US" sz="1800">
                <a:latin typeface="Comic Sans MS" pitchFamily="66" charset="0"/>
              </a:rPr>
              <a:t>] [</a:t>
            </a:r>
            <a:r>
              <a:rPr lang="en-US" sz="1800">
                <a:latin typeface="Comic Sans MS" pitchFamily="66" charset="0"/>
                <a:hlinkClick r:id="rId4"/>
              </a:rPr>
              <a:t>Cross Ref</a:t>
            </a:r>
            <a:r>
              <a:rPr lang="en-US" sz="1800">
                <a:latin typeface="Comic Sans MS" pitchFamily="66" charset="0"/>
              </a:rPr>
              <a:t>] </a:t>
            </a:r>
          </a:p>
          <a:p>
            <a:pPr eaLnBrk="1" hangingPunct="1">
              <a:lnSpc>
                <a:spcPct val="80000"/>
              </a:lnSpc>
            </a:pPr>
            <a:endParaRPr lang="en-US" sz="1800">
              <a:latin typeface="Comic Sans MS" pitchFamily="66" charset="0"/>
            </a:endParaRPr>
          </a:p>
          <a:p>
            <a:pPr eaLnBrk="1" hangingPunct="1">
              <a:lnSpc>
                <a:spcPct val="80000"/>
              </a:lnSpc>
            </a:pPr>
            <a:r>
              <a:rPr lang="en-US" sz="1800">
                <a:latin typeface="Comic Sans MS" pitchFamily="66" charset="0"/>
              </a:rPr>
              <a:t>Le Tertre A, Lefranc A, Eilstein D, Declercq C, Medina S, Blanchard M, Chardon B, Fabre P, Filleul L, Jusot JF. Impact of the 2003 heatwave on all-cause mortality in 9 French cities. </a:t>
            </a:r>
            <a:r>
              <a:rPr lang="en-US" sz="1800" i="1">
                <a:latin typeface="Comic Sans MS" pitchFamily="66" charset="0"/>
              </a:rPr>
              <a:t>Epidemiology. </a:t>
            </a:r>
            <a:r>
              <a:rPr lang="en-US" sz="1800">
                <a:latin typeface="Comic Sans MS" pitchFamily="66" charset="0"/>
              </a:rPr>
              <a:t>2006;17(1):75–79. doi: 10.1097/01.ede.0000187650.36636.1f. [</a:t>
            </a:r>
            <a:r>
              <a:rPr lang="en-US" sz="1800">
                <a:latin typeface="Comic Sans MS" pitchFamily="66" charset="0"/>
                <a:hlinkClick r:id="rId5"/>
              </a:rPr>
              <a:t>PubMed</a:t>
            </a:r>
            <a:r>
              <a:rPr lang="en-US" sz="1800">
                <a:latin typeface="Comic Sans MS" pitchFamily="66" charset="0"/>
              </a:rPr>
              <a:t>] [</a:t>
            </a:r>
            <a:r>
              <a:rPr lang="en-US" sz="1800">
                <a:latin typeface="Comic Sans MS" pitchFamily="66" charset="0"/>
                <a:hlinkClick r:id="rId6"/>
              </a:rPr>
              <a:t>Cross Ref</a:t>
            </a:r>
            <a:r>
              <a:rPr lang="en-US" sz="1800">
                <a:latin typeface="Comic Sans MS" pitchFamily="66" charset="0"/>
              </a:rPr>
              <a:t>] </a:t>
            </a:r>
          </a:p>
          <a:p>
            <a:pPr eaLnBrk="1" hangingPunct="1">
              <a:lnSpc>
                <a:spcPct val="80000"/>
              </a:lnSpc>
            </a:pPr>
            <a:endParaRPr lang="en-US" sz="1800">
              <a:latin typeface="Comic Sans MS" pitchFamily="66" charset="0"/>
            </a:endParaRPr>
          </a:p>
          <a:p>
            <a:pPr eaLnBrk="1" hangingPunct="1">
              <a:lnSpc>
                <a:spcPct val="80000"/>
              </a:lnSpc>
            </a:pPr>
            <a:r>
              <a:rPr lang="en-US" sz="1800">
                <a:latin typeface="Comic Sans MS" pitchFamily="66" charset="0"/>
              </a:rPr>
              <a:t>Ostro BD, Roth LA, Green RS, Basu R. Estimating the mortality effect of the July 2006 California heat wave. </a:t>
            </a:r>
            <a:r>
              <a:rPr lang="en-US" sz="1800" i="1">
                <a:latin typeface="Comic Sans MS" pitchFamily="66" charset="0"/>
              </a:rPr>
              <a:t>Environ Res. </a:t>
            </a:r>
            <a:r>
              <a:rPr lang="en-US" sz="1800">
                <a:latin typeface="Comic Sans MS" pitchFamily="66" charset="0"/>
              </a:rPr>
              <a:t>2009;109(5):614–619. doi: 10.1016/j.envres.2009.03.010. [</a:t>
            </a:r>
            <a:r>
              <a:rPr lang="en-US" sz="1800">
                <a:latin typeface="Comic Sans MS" pitchFamily="66" charset="0"/>
                <a:hlinkClick r:id="rId7"/>
              </a:rPr>
              <a:t>PubMed</a:t>
            </a:r>
            <a:r>
              <a:rPr lang="en-US" sz="1800">
                <a:latin typeface="Comic Sans MS" pitchFamily="66" charset="0"/>
              </a:rPr>
              <a:t>] [</a:t>
            </a:r>
            <a:r>
              <a:rPr lang="en-US" sz="1800">
                <a:latin typeface="Comic Sans MS" pitchFamily="66" charset="0"/>
                <a:hlinkClick r:id="rId8"/>
              </a:rPr>
              <a:t>Cross Ref</a:t>
            </a:r>
            <a:r>
              <a:rPr lang="en-US" sz="1800">
                <a:latin typeface="Comic Sans MS" pitchFamily="66" charset="0"/>
              </a:rPr>
              <a:t>] </a:t>
            </a:r>
          </a:p>
          <a:p>
            <a:pPr eaLnBrk="1" hangingPunct="1">
              <a:lnSpc>
                <a:spcPct val="80000"/>
              </a:lnSpc>
            </a:pPr>
            <a:endParaRPr lang="en-US" sz="1800">
              <a:latin typeface="Comic Sans MS" pitchFamily="66" charset="0"/>
            </a:endParaRPr>
          </a:p>
          <a:p>
            <a:pPr eaLnBrk="1" hangingPunct="1">
              <a:lnSpc>
                <a:spcPct val="80000"/>
              </a:lnSpc>
            </a:pPr>
            <a:r>
              <a:rPr lang="en-US" sz="1800">
                <a:latin typeface="Comic Sans MS" pitchFamily="66" charset="0"/>
              </a:rPr>
              <a:t>McMichael AJ, Wilkinson P, Kovats RS, Pattenden S, Hajat S, Armstrong B, Vajanapoom N, Niciu EM, Mahomed H, Kingkeow C. International study of temperature, heat and urban mortality: the 'ISOTHURM' project. </a:t>
            </a:r>
            <a:r>
              <a:rPr lang="en-US" sz="1800" i="1">
                <a:latin typeface="Comic Sans MS" pitchFamily="66" charset="0"/>
              </a:rPr>
              <a:t>Int J Epidemiol. </a:t>
            </a:r>
            <a:r>
              <a:rPr lang="en-US" sz="1800">
                <a:latin typeface="Comic Sans MS" pitchFamily="66" charset="0"/>
              </a:rPr>
              <a:t>2008;37(5):1121–1131. doi: 10.1093/ije/dyn086. [</a:t>
            </a:r>
            <a:r>
              <a:rPr lang="en-US" sz="1800">
                <a:latin typeface="Comic Sans MS" pitchFamily="66" charset="0"/>
                <a:hlinkClick r:id="rId9"/>
              </a:rPr>
              <a:t>PubMed</a:t>
            </a:r>
            <a:r>
              <a:rPr lang="en-US" sz="1800">
                <a:latin typeface="Comic Sans MS" pitchFamily="66" charset="0"/>
              </a:rPr>
              <a:t>] [</a:t>
            </a:r>
            <a:r>
              <a:rPr lang="en-US" sz="1800">
                <a:latin typeface="Comic Sans MS" pitchFamily="66" charset="0"/>
                <a:hlinkClick r:id="rId10"/>
              </a:rPr>
              <a:t>Cross Ref</a:t>
            </a:r>
            <a:r>
              <a:rPr lang="en-US" sz="1800">
                <a:latin typeface="Comic Sans MS" pitchFamily="66"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(1)</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p:txBody>
          <a:bodyPr>
            <a:normAutofit lnSpcReduction="10000"/>
          </a:bodyPr>
          <a:lstStyle/>
          <a:p>
            <a:r>
              <a:rPr lang="en-GB" sz="2400" dirty="0">
                <a:latin typeface="Comic Sans MS" pitchFamily="66" charset="0"/>
              </a:rPr>
              <a:t>Participants*</a:t>
            </a:r>
            <a:endParaRPr lang="el-GR" sz="2400" dirty="0">
              <a:latin typeface="Comic Sans MS" pitchFamily="66" charset="0"/>
            </a:endParaRPr>
          </a:p>
          <a:p>
            <a:pPr>
              <a:buNone/>
            </a:pPr>
            <a:r>
              <a:rPr lang="en-GB" sz="2400" dirty="0">
                <a:latin typeface="Comic Sans MS" pitchFamily="66" charset="0"/>
              </a:rPr>
              <a:t>    (a) Report numbers of individuals at each stage of study—</a:t>
            </a:r>
            <a:r>
              <a:rPr lang="en-GB" sz="2400" dirty="0" err="1">
                <a:latin typeface="Comic Sans MS" pitchFamily="66" charset="0"/>
              </a:rPr>
              <a:t>eg</a:t>
            </a:r>
            <a:r>
              <a:rPr lang="en-GB" sz="2400" dirty="0">
                <a:latin typeface="Comic Sans MS" pitchFamily="66" charset="0"/>
              </a:rPr>
              <a:t> numbers potentially eligible, examined for eligibility, confirmed eligible, included in the study, completing follow-up, and analysed</a:t>
            </a:r>
            <a:endParaRPr lang="el-GR" sz="2400" dirty="0">
              <a:latin typeface="Comic Sans MS" pitchFamily="66" charset="0"/>
            </a:endParaRPr>
          </a:p>
          <a:p>
            <a:pPr>
              <a:buNone/>
            </a:pPr>
            <a:r>
              <a:rPr lang="en-GB" sz="2400" dirty="0">
                <a:latin typeface="Comic Sans MS" pitchFamily="66" charset="0"/>
              </a:rPr>
              <a:t>    (b) Give reasons for non-participation at each stage</a:t>
            </a:r>
            <a:endParaRPr lang="el-GR" sz="2400" dirty="0">
              <a:latin typeface="Comic Sans MS" pitchFamily="66" charset="0"/>
            </a:endParaRPr>
          </a:p>
          <a:p>
            <a:pPr>
              <a:buNone/>
            </a:pPr>
            <a:r>
              <a:rPr lang="en-GB" sz="2400" dirty="0">
                <a:latin typeface="Comic Sans MS" pitchFamily="66" charset="0"/>
              </a:rPr>
              <a:t>    (c) Consider use of a flow diagram</a:t>
            </a:r>
          </a:p>
          <a:p>
            <a:endParaRPr lang="en-GB" sz="2400" dirty="0">
              <a:latin typeface="Comic Sans MS" pitchFamily="66" charset="0"/>
            </a:endParaRPr>
          </a:p>
          <a:p>
            <a:pPr>
              <a:buNone/>
            </a:pPr>
            <a:r>
              <a:rPr lang="en-GB" sz="2400" dirty="0">
                <a:latin typeface="Comic Sans MS" pitchFamily="66" charset="0"/>
              </a:rPr>
              <a:t>   *Give information separately for cases and controls in case-control studies and, if applicable, for exposed and unexposed groups in cohort and cross-sectional studies.</a:t>
            </a:r>
            <a:endParaRPr lang="el-GR" sz="2400" dirty="0">
              <a:latin typeface="Comic Sans MS" pitchFamily="66" charset="0"/>
            </a:endParaRPr>
          </a:p>
          <a:p>
            <a:endParaRPr lang="el-GR" sz="24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(2)</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p:txBody>
          <a:bodyPr>
            <a:normAutofit fontScale="92500" lnSpcReduction="20000"/>
          </a:bodyPr>
          <a:lstStyle/>
          <a:p>
            <a:endParaRPr lang="en-GB" sz="2400" dirty="0">
              <a:latin typeface="Comic Sans MS" pitchFamily="66" charset="0"/>
            </a:endParaRPr>
          </a:p>
          <a:p>
            <a:r>
              <a:rPr lang="en-GB" sz="2600" dirty="0">
                <a:latin typeface="Comic Sans MS" pitchFamily="66" charset="0"/>
              </a:rPr>
              <a:t>Descriptive data*</a:t>
            </a:r>
            <a:endParaRPr lang="el-GR" sz="2600" dirty="0">
              <a:latin typeface="Comic Sans MS" pitchFamily="66" charset="0"/>
            </a:endParaRPr>
          </a:p>
          <a:p>
            <a:pPr>
              <a:buNone/>
            </a:pPr>
            <a:r>
              <a:rPr lang="en-GB" sz="2600" dirty="0">
                <a:latin typeface="Comic Sans MS" pitchFamily="66" charset="0"/>
              </a:rPr>
              <a:t>	(a) Give characteristics of study participants (</a:t>
            </a:r>
            <a:r>
              <a:rPr lang="en-GB" sz="2600" dirty="0" err="1">
                <a:latin typeface="Comic Sans MS" pitchFamily="66" charset="0"/>
              </a:rPr>
              <a:t>eg</a:t>
            </a:r>
            <a:r>
              <a:rPr lang="en-GB" sz="2600" dirty="0">
                <a:latin typeface="Comic Sans MS" pitchFamily="66" charset="0"/>
              </a:rPr>
              <a:t> demographic, clinical, social) and information on exposures and potential confounders</a:t>
            </a:r>
            <a:endParaRPr lang="el-GR" sz="2600" dirty="0">
              <a:latin typeface="Comic Sans MS" pitchFamily="66" charset="0"/>
            </a:endParaRPr>
          </a:p>
          <a:p>
            <a:pPr>
              <a:buNone/>
            </a:pPr>
            <a:r>
              <a:rPr lang="en-GB" sz="2600" dirty="0">
                <a:latin typeface="Comic Sans MS" pitchFamily="66" charset="0"/>
              </a:rPr>
              <a:t>	(b) Indicate number of participants with missing data for each variable of interest</a:t>
            </a:r>
            <a:endParaRPr lang="el-GR" sz="2600" dirty="0">
              <a:latin typeface="Comic Sans MS" pitchFamily="66" charset="0"/>
            </a:endParaRPr>
          </a:p>
          <a:p>
            <a:pPr>
              <a:buNone/>
            </a:pPr>
            <a:r>
              <a:rPr lang="en-GB" sz="2600" dirty="0">
                <a:latin typeface="Comic Sans MS" pitchFamily="66" charset="0"/>
              </a:rPr>
              <a:t>	(c) </a:t>
            </a:r>
            <a:r>
              <a:rPr lang="en-GB" sz="2600" i="1" dirty="0">
                <a:latin typeface="Comic Sans MS" pitchFamily="66" charset="0"/>
              </a:rPr>
              <a:t>Cohort study</a:t>
            </a:r>
            <a:r>
              <a:rPr lang="en-GB" sz="2600" dirty="0">
                <a:latin typeface="Comic Sans MS" pitchFamily="66" charset="0"/>
              </a:rPr>
              <a:t>—Summarise follow-up time (</a:t>
            </a:r>
            <a:r>
              <a:rPr lang="en-GB" sz="2600" dirty="0" err="1">
                <a:latin typeface="Comic Sans MS" pitchFamily="66" charset="0"/>
              </a:rPr>
              <a:t>eg</a:t>
            </a:r>
            <a:r>
              <a:rPr lang="en-GB" sz="2600" dirty="0">
                <a:latin typeface="Comic Sans MS" pitchFamily="66" charset="0"/>
              </a:rPr>
              <a:t>, average and total amount)</a:t>
            </a:r>
            <a:endParaRPr lang="el-GR" sz="2600" dirty="0">
              <a:latin typeface="Comic Sans MS" pitchFamily="66" charset="0"/>
            </a:endParaRPr>
          </a:p>
          <a:p>
            <a:endParaRPr lang="en-GB" sz="2400" dirty="0">
              <a:latin typeface="Comic Sans MS" pitchFamily="66" charset="0"/>
            </a:endParaRPr>
          </a:p>
          <a:p>
            <a:pPr>
              <a:buNone/>
            </a:pPr>
            <a:r>
              <a:rPr lang="en-GB" sz="2400" dirty="0">
                <a:latin typeface="Comic Sans MS" pitchFamily="66" charset="0"/>
              </a:rPr>
              <a:t>   *Give information separately for cases and controls in case-control studies and, if applicable, for exposed and unexposed groups in cohort and cross-sectional studies.</a:t>
            </a:r>
            <a:endParaRPr lang="el-GR" sz="2400" dirty="0">
              <a:latin typeface="Comic Sans MS" pitchFamily="66" charset="0"/>
            </a:endParaRPr>
          </a:p>
          <a:p>
            <a:endParaRPr lang="el-GR" sz="24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(3)</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p:txBody>
          <a:bodyPr>
            <a:normAutofit fontScale="92500"/>
          </a:bodyPr>
          <a:lstStyle/>
          <a:p>
            <a:r>
              <a:rPr lang="en-GB" sz="2600" dirty="0">
                <a:latin typeface="Comic Sans MS" pitchFamily="66" charset="0"/>
              </a:rPr>
              <a:t>Outcome data</a:t>
            </a:r>
            <a:r>
              <a:rPr lang="en-US" sz="2600" dirty="0">
                <a:latin typeface="Comic Sans MS" pitchFamily="66" charset="0"/>
              </a:rPr>
              <a:t>*</a:t>
            </a:r>
            <a:endParaRPr lang="el-GR" sz="2600" dirty="0">
              <a:latin typeface="Comic Sans MS" pitchFamily="66" charset="0"/>
            </a:endParaRPr>
          </a:p>
          <a:p>
            <a:pPr>
              <a:buNone/>
            </a:pPr>
            <a:r>
              <a:rPr lang="en-GB" sz="2600" i="1" dirty="0">
                <a:latin typeface="Comic Sans MS" pitchFamily="66" charset="0"/>
              </a:rPr>
              <a:t>	Cohort study</a:t>
            </a:r>
            <a:r>
              <a:rPr lang="en-GB" sz="2600" dirty="0">
                <a:latin typeface="Comic Sans MS" pitchFamily="66" charset="0"/>
              </a:rPr>
              <a:t>—Report numbers of outcome events or summary measures over time</a:t>
            </a:r>
            <a:endParaRPr lang="el-GR" sz="2600" dirty="0">
              <a:latin typeface="Comic Sans MS" pitchFamily="66" charset="0"/>
            </a:endParaRPr>
          </a:p>
          <a:p>
            <a:pPr>
              <a:buNone/>
            </a:pPr>
            <a:r>
              <a:rPr lang="en-GB" sz="2600" i="1" dirty="0">
                <a:latin typeface="Comic Sans MS" pitchFamily="66" charset="0"/>
              </a:rPr>
              <a:t>	Case-control study—</a:t>
            </a:r>
            <a:r>
              <a:rPr lang="en-GB" sz="2600" dirty="0">
                <a:latin typeface="Comic Sans MS" pitchFamily="66" charset="0"/>
              </a:rPr>
              <a:t>Report numbers in each exposure category, or summary measures of exposure</a:t>
            </a:r>
            <a:endParaRPr lang="el-GR" sz="2600" dirty="0">
              <a:latin typeface="Comic Sans MS" pitchFamily="66" charset="0"/>
            </a:endParaRPr>
          </a:p>
          <a:p>
            <a:pPr>
              <a:buNone/>
            </a:pPr>
            <a:r>
              <a:rPr lang="en-GB" sz="2600" i="1" dirty="0">
                <a:latin typeface="Comic Sans MS" pitchFamily="66" charset="0"/>
              </a:rPr>
              <a:t>	Cross-sectional study—</a:t>
            </a:r>
            <a:r>
              <a:rPr lang="en-GB" sz="2600" dirty="0">
                <a:latin typeface="Comic Sans MS" pitchFamily="66" charset="0"/>
              </a:rPr>
              <a:t>Report numbers of outcome events or summary measures</a:t>
            </a:r>
            <a:endParaRPr lang="el-GR" sz="2600" dirty="0">
              <a:latin typeface="Comic Sans MS" pitchFamily="66" charset="0"/>
            </a:endParaRPr>
          </a:p>
          <a:p>
            <a:endParaRPr lang="en-GB" sz="2400" dirty="0">
              <a:latin typeface="Comic Sans MS" pitchFamily="66" charset="0"/>
            </a:endParaRPr>
          </a:p>
          <a:p>
            <a:pPr>
              <a:buNone/>
            </a:pPr>
            <a:r>
              <a:rPr lang="en-GB" sz="2400" dirty="0">
                <a:latin typeface="Comic Sans MS" pitchFamily="66" charset="0"/>
              </a:rPr>
              <a:t>   *Give information separately for cases and controls in case-control studies and, if applicable, for exposed and unexposed groups in cohort and cross-sectional studies.</a:t>
            </a:r>
            <a:endParaRPr lang="el-GR" sz="2400" dirty="0">
              <a:latin typeface="Comic Sans MS" pitchFamily="66" charset="0"/>
            </a:endParaRPr>
          </a:p>
          <a:p>
            <a:endParaRPr lang="el-GR" sz="2400"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omic Sans MS" pitchFamily="66" charset="0"/>
                <a:cs typeface="Andalus" pitchFamily="18" charset="-78"/>
              </a:rPr>
              <a:t>STROBE checklist: Results (4)</a:t>
            </a:r>
            <a:endParaRPr lang="el-GR" sz="3200" dirty="0">
              <a:latin typeface="Comic Sans MS" pitchFamily="66" charset="0"/>
              <a:cs typeface="Andalus" pitchFamily="18" charset="-78"/>
            </a:endParaRPr>
          </a:p>
        </p:txBody>
      </p:sp>
      <p:sp>
        <p:nvSpPr>
          <p:cNvPr id="3" name="Content Placeholder 2"/>
          <p:cNvSpPr>
            <a:spLocks noGrp="1"/>
          </p:cNvSpPr>
          <p:nvPr>
            <p:ph idx="1"/>
          </p:nvPr>
        </p:nvSpPr>
        <p:spPr>
          <a:xfrm>
            <a:off x="152400" y="1600200"/>
            <a:ext cx="8763000" cy="4525963"/>
          </a:xfrm>
        </p:spPr>
        <p:txBody>
          <a:bodyPr>
            <a:noAutofit/>
          </a:bodyPr>
          <a:lstStyle/>
          <a:p>
            <a:r>
              <a:rPr lang="en-GB" sz="2200" dirty="0">
                <a:latin typeface="Comic Sans MS" pitchFamily="66" charset="0"/>
              </a:rPr>
              <a:t>Main results</a:t>
            </a:r>
            <a:endParaRPr lang="el-GR" sz="2200" dirty="0">
              <a:latin typeface="Comic Sans MS" pitchFamily="66" charset="0"/>
            </a:endParaRPr>
          </a:p>
          <a:p>
            <a:pPr>
              <a:buNone/>
            </a:pPr>
            <a:r>
              <a:rPr lang="en-GB" sz="2200" dirty="0">
                <a:latin typeface="Comic Sans MS" pitchFamily="66" charset="0"/>
              </a:rPr>
              <a:t>	(</a:t>
            </a:r>
            <a:r>
              <a:rPr lang="en-GB" sz="2200" i="1" dirty="0">
                <a:latin typeface="Comic Sans MS" pitchFamily="66" charset="0"/>
              </a:rPr>
              <a:t>a</a:t>
            </a:r>
            <a:r>
              <a:rPr lang="en-GB" sz="2200" dirty="0">
                <a:latin typeface="Comic Sans MS" pitchFamily="66" charset="0"/>
              </a:rPr>
              <a:t>) Give unadjusted estimates and, if applicable, confounder- adjusted estimates and their precision (</a:t>
            </a:r>
            <a:r>
              <a:rPr lang="en-GB" sz="2200" dirty="0" err="1">
                <a:latin typeface="Comic Sans MS" pitchFamily="66" charset="0"/>
              </a:rPr>
              <a:t>eg</a:t>
            </a:r>
            <a:r>
              <a:rPr lang="en-GB" sz="2200" dirty="0">
                <a:latin typeface="Comic Sans MS" pitchFamily="66" charset="0"/>
              </a:rPr>
              <a:t>, 95% confidence interval). Make clear which confounders were adjusted for and why they were included</a:t>
            </a:r>
            <a:endParaRPr lang="el-GR" sz="2200" dirty="0">
              <a:latin typeface="Comic Sans MS" pitchFamily="66" charset="0"/>
            </a:endParaRPr>
          </a:p>
          <a:p>
            <a:pPr>
              <a:buNone/>
            </a:pPr>
            <a:r>
              <a:rPr lang="en-GB" sz="2200" dirty="0">
                <a:latin typeface="Comic Sans MS" pitchFamily="66" charset="0"/>
              </a:rPr>
              <a:t>	(</a:t>
            </a:r>
            <a:r>
              <a:rPr lang="en-GB" sz="2200" i="1" dirty="0">
                <a:latin typeface="Comic Sans MS" pitchFamily="66" charset="0"/>
              </a:rPr>
              <a:t>b</a:t>
            </a:r>
            <a:r>
              <a:rPr lang="en-GB" sz="2200" dirty="0">
                <a:latin typeface="Comic Sans MS" pitchFamily="66" charset="0"/>
              </a:rPr>
              <a:t>) Report category boundaries when continuous variables were categorized</a:t>
            </a:r>
            <a:endParaRPr lang="el-GR" sz="2200" dirty="0">
              <a:latin typeface="Comic Sans MS" pitchFamily="66" charset="0"/>
            </a:endParaRPr>
          </a:p>
          <a:p>
            <a:pPr>
              <a:buNone/>
            </a:pPr>
            <a:r>
              <a:rPr lang="en-GB" sz="2200" dirty="0">
                <a:latin typeface="Comic Sans MS" pitchFamily="66" charset="0"/>
              </a:rPr>
              <a:t>	(</a:t>
            </a:r>
            <a:r>
              <a:rPr lang="en-GB" sz="2200" i="1" dirty="0">
                <a:latin typeface="Comic Sans MS" pitchFamily="66" charset="0"/>
              </a:rPr>
              <a:t>c</a:t>
            </a:r>
            <a:r>
              <a:rPr lang="en-GB" sz="2200" dirty="0">
                <a:latin typeface="Comic Sans MS" pitchFamily="66" charset="0"/>
              </a:rPr>
              <a:t>) If relevant, consider translating estimates of relative risk into absolute risk for a meaningful time period</a:t>
            </a:r>
            <a:endParaRPr lang="el-GR" sz="2200" dirty="0">
              <a:latin typeface="Comic Sans MS" pitchFamily="66" charset="0"/>
            </a:endParaRPr>
          </a:p>
          <a:p>
            <a:r>
              <a:rPr lang="en-GB" sz="2200" dirty="0">
                <a:latin typeface="Comic Sans MS" pitchFamily="66" charset="0"/>
              </a:rPr>
              <a:t>Other analyses</a:t>
            </a:r>
            <a:endParaRPr lang="el-GR" sz="2200" dirty="0">
              <a:latin typeface="Comic Sans MS" pitchFamily="66" charset="0"/>
            </a:endParaRPr>
          </a:p>
          <a:p>
            <a:pPr>
              <a:buNone/>
            </a:pPr>
            <a:r>
              <a:rPr lang="en-GB" sz="2200" dirty="0">
                <a:latin typeface="Comic Sans MS" pitchFamily="66" charset="0"/>
              </a:rPr>
              <a:t>	Report other analyses done—</a:t>
            </a:r>
            <a:r>
              <a:rPr lang="en-GB" sz="2200" dirty="0" err="1">
                <a:latin typeface="Comic Sans MS" pitchFamily="66" charset="0"/>
              </a:rPr>
              <a:t>eg</a:t>
            </a:r>
            <a:r>
              <a:rPr lang="en-GB" sz="2200" dirty="0">
                <a:latin typeface="Comic Sans MS" pitchFamily="66" charset="0"/>
              </a:rPr>
              <a:t> analyses of subgroups and interactions, and sensitivity analyses</a:t>
            </a:r>
            <a:endParaRPr lang="el-GR" sz="2200"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l-GR" sz="2800">
                <a:latin typeface="Comic Sans MS" pitchFamily="66" charset="0"/>
              </a:rPr>
              <a:t>Παράδειγμα από</a:t>
            </a:r>
            <a:r>
              <a:rPr lang="el-GR"/>
              <a:t> </a:t>
            </a:r>
            <a:r>
              <a:rPr lang="el-GR" sz="2800">
                <a:latin typeface="Comic Sans MS" pitchFamily="66" charset="0"/>
              </a:rPr>
              <a:t>τα αποτελέσματα</a:t>
            </a:r>
            <a:endParaRPr lang="en-US" sz="2800">
              <a:latin typeface="Comic Sans MS" pitchFamily="66" charset="0"/>
            </a:endParaRPr>
          </a:p>
        </p:txBody>
      </p:sp>
      <p:sp>
        <p:nvSpPr>
          <p:cNvPr id="31747" name="Rectangle 3"/>
          <p:cNvSpPr>
            <a:spLocks noGrp="1" noChangeArrowheads="1"/>
          </p:cNvSpPr>
          <p:nvPr>
            <p:ph type="body" idx="1"/>
          </p:nvPr>
        </p:nvSpPr>
        <p:spPr/>
        <p:txBody>
          <a:bodyPr/>
          <a:lstStyle/>
          <a:p>
            <a:pPr eaLnBrk="1" hangingPunct="1">
              <a:lnSpc>
                <a:spcPct val="90000"/>
              </a:lnSpc>
            </a:pPr>
            <a:r>
              <a:rPr lang="en-US" sz="2800">
                <a:latin typeface="Comic Sans MS" pitchFamily="66" charset="0"/>
              </a:rPr>
              <a:t>All data was analyzed using SPSS </a:t>
            </a:r>
            <a:r>
              <a:rPr lang="en-GB" sz="2800">
                <a:latin typeface="Comic Sans MS" pitchFamily="66" charset="0"/>
              </a:rPr>
              <a:t>(</a:t>
            </a:r>
            <a:r>
              <a:rPr lang="en-US" sz="2800">
                <a:latin typeface="Comic Sans MS" pitchFamily="66" charset="0"/>
              </a:rPr>
              <a:t>Statistical</a:t>
            </a:r>
            <a:r>
              <a:rPr lang="en-GB" sz="2800">
                <a:latin typeface="Comic Sans MS" pitchFamily="66" charset="0"/>
              </a:rPr>
              <a:t> </a:t>
            </a:r>
            <a:r>
              <a:rPr lang="en-US" sz="2800">
                <a:latin typeface="Comic Sans MS" pitchFamily="66" charset="0"/>
              </a:rPr>
              <a:t>Package</a:t>
            </a:r>
            <a:r>
              <a:rPr lang="en-GB" sz="2800">
                <a:latin typeface="Comic Sans MS" pitchFamily="66" charset="0"/>
              </a:rPr>
              <a:t> </a:t>
            </a:r>
            <a:r>
              <a:rPr lang="en-US" sz="2800">
                <a:latin typeface="Comic Sans MS" pitchFamily="66" charset="0"/>
              </a:rPr>
              <a:t>for</a:t>
            </a:r>
            <a:r>
              <a:rPr lang="en-GB" sz="2800">
                <a:latin typeface="Comic Sans MS" pitchFamily="66" charset="0"/>
              </a:rPr>
              <a:t> </a:t>
            </a:r>
            <a:r>
              <a:rPr lang="en-US" sz="2800">
                <a:latin typeface="Comic Sans MS" pitchFamily="66" charset="0"/>
              </a:rPr>
              <a:t>Social</a:t>
            </a:r>
            <a:r>
              <a:rPr lang="en-GB" sz="2800">
                <a:latin typeface="Comic Sans MS" pitchFamily="66" charset="0"/>
              </a:rPr>
              <a:t> </a:t>
            </a:r>
            <a:r>
              <a:rPr lang="en-US" sz="2800">
                <a:latin typeface="Comic Sans MS" pitchFamily="66" charset="0"/>
              </a:rPr>
              <a:t>Science</a:t>
            </a:r>
            <a:r>
              <a:rPr lang="en-GB" sz="2800">
                <a:latin typeface="Comic Sans MS" pitchFamily="66" charset="0"/>
              </a:rPr>
              <a:t>)</a:t>
            </a:r>
            <a:r>
              <a:rPr lang="en-US" sz="2800">
                <a:latin typeface="Comic Sans MS" pitchFamily="66" charset="0"/>
              </a:rPr>
              <a:t>.</a:t>
            </a:r>
            <a:r>
              <a:rPr lang="en-GB" sz="2800">
                <a:latin typeface="Comic Sans MS" pitchFamily="66" charset="0"/>
              </a:rPr>
              <a:t> </a:t>
            </a:r>
            <a:r>
              <a:rPr lang="en-US" sz="2800">
                <a:latin typeface="Comic Sans MS" pitchFamily="66" charset="0"/>
              </a:rPr>
              <a:t>Chi-square tests were used to analyze data and statistical significance was established at </a:t>
            </a:r>
            <a:r>
              <a:rPr lang="en-US" sz="2800" b="1">
                <a:latin typeface="Comic Sans MS" pitchFamily="66" charset="0"/>
              </a:rPr>
              <a:t>p</a:t>
            </a:r>
            <a:r>
              <a:rPr lang="en-GB" sz="2800" b="1">
                <a:latin typeface="Comic Sans MS" pitchFamily="66" charset="0"/>
              </a:rPr>
              <a:t>&lt;0.05.</a:t>
            </a:r>
            <a:r>
              <a:rPr lang="en-GB" sz="2800">
                <a:latin typeface="Comic Sans MS" pitchFamily="66" charset="0"/>
              </a:rPr>
              <a:t> </a:t>
            </a:r>
          </a:p>
          <a:p>
            <a:pPr eaLnBrk="1" hangingPunct="1">
              <a:lnSpc>
                <a:spcPct val="90000"/>
              </a:lnSpc>
            </a:pPr>
            <a:r>
              <a:rPr lang="en-GB" sz="2800">
                <a:latin typeface="Comic Sans MS" pitchFamily="66" charset="0"/>
              </a:rPr>
              <a:t>The mean age for </a:t>
            </a:r>
            <a:r>
              <a:rPr lang="en-US" sz="2800">
                <a:latin typeface="Comic Sans MS" pitchFamily="66" charset="0"/>
              </a:rPr>
              <a:t>group1</a:t>
            </a:r>
            <a:r>
              <a:rPr lang="en-GB" sz="2800" b="1">
                <a:latin typeface="Comic Sans MS" pitchFamily="66" charset="0"/>
              </a:rPr>
              <a:t> </a:t>
            </a:r>
            <a:r>
              <a:rPr lang="en-GB" sz="2800">
                <a:latin typeface="Comic Sans MS" pitchFamily="66" charset="0"/>
              </a:rPr>
              <a:t>was 51.7 years (17-81y), and 50.2 for group2 (19-81y)</a:t>
            </a:r>
            <a:r>
              <a:rPr lang="en-US" sz="2800">
                <a:latin typeface="Comic Sans MS" pitchFamily="66" charset="0"/>
              </a:rPr>
              <a:t>. There were also no statistical significance differences of the BMI of the patients of the 2 groups. Mean weight for</a:t>
            </a:r>
            <a:r>
              <a:rPr lang="en-GB" sz="2800" b="1">
                <a:latin typeface="Comic Sans MS" pitchFamily="66" charset="0"/>
              </a:rPr>
              <a:t> </a:t>
            </a:r>
            <a:r>
              <a:rPr lang="en-GB" sz="2800">
                <a:latin typeface="Comic Sans MS" pitchFamily="66" charset="0"/>
              </a:rPr>
              <a:t>group1 was 76.015</a:t>
            </a:r>
            <a:r>
              <a:rPr lang="en-US" sz="2800">
                <a:latin typeface="Comic Sans MS" pitchFamily="66" charset="0"/>
              </a:rPr>
              <a:t> Kg (48-123kg) and for group2 73.69kgr (43-100kg)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l-GR" sz="2800">
                <a:latin typeface="Comic Sans MS" pitchFamily="66" charset="0"/>
              </a:rPr>
              <a:t>Σχόλια στο παράδειγμα από τ</a:t>
            </a:r>
            <a:r>
              <a:rPr lang="en-US" sz="2800">
                <a:latin typeface="Comic Sans MS" pitchFamily="66" charset="0"/>
              </a:rPr>
              <a:t>a </a:t>
            </a:r>
            <a:r>
              <a:rPr lang="el-GR" sz="2800">
                <a:latin typeface="Comic Sans MS" pitchFamily="66" charset="0"/>
              </a:rPr>
              <a:t>αποτελέσματα</a:t>
            </a:r>
            <a:endParaRPr lang="en-US" sz="2800">
              <a:latin typeface="Comic Sans MS" pitchFamily="66" charset="0"/>
            </a:endParaRPr>
          </a:p>
        </p:txBody>
      </p:sp>
      <p:sp>
        <p:nvSpPr>
          <p:cNvPr id="32771" name="Rectangle 3"/>
          <p:cNvSpPr>
            <a:spLocks noGrp="1" noChangeArrowheads="1"/>
          </p:cNvSpPr>
          <p:nvPr>
            <p:ph type="body" idx="1"/>
          </p:nvPr>
        </p:nvSpPr>
        <p:spPr/>
        <p:txBody>
          <a:bodyPr/>
          <a:lstStyle/>
          <a:p>
            <a:pPr eaLnBrk="1" hangingPunct="1"/>
            <a:r>
              <a:rPr lang="el-GR" sz="2000">
                <a:latin typeface="Comic Sans MS" pitchFamily="66" charset="0"/>
              </a:rPr>
              <a:t>Η πρώτη παράγραφος ανήκει στη «Μέθοδο»</a:t>
            </a:r>
          </a:p>
          <a:p>
            <a:pPr eaLnBrk="1" hangingPunct="1"/>
            <a:endParaRPr lang="el-GR" sz="2000">
              <a:latin typeface="Comic Sans MS" pitchFamily="66" charset="0"/>
            </a:endParaRPr>
          </a:p>
          <a:p>
            <a:pPr eaLnBrk="1" hangingPunct="1"/>
            <a:r>
              <a:rPr lang="el-GR" sz="2000">
                <a:latin typeface="Comic Sans MS" pitchFamily="66" charset="0"/>
              </a:rPr>
              <a:t>Περιγράφεται η ηλικία και το βάρος με τη μέση τιμή και το εύρος, ενώ σε περίπτωση κανονικής κατανομής (δεν αναφέρει) δίνεται μέση τιμή και σταθερή απόκλιση, σε περίπτωση μη κανονικής διάμεση τιμή και εύρος.</a:t>
            </a:r>
          </a:p>
          <a:p>
            <a:pPr eaLnBrk="1" hangingPunct="1"/>
            <a:endParaRPr lang="el-GR" sz="2000">
              <a:latin typeface="Comic Sans MS" pitchFamily="66" charset="0"/>
            </a:endParaRPr>
          </a:p>
          <a:p>
            <a:pPr eaLnBrk="1" hangingPunct="1"/>
            <a:r>
              <a:rPr lang="el-GR" sz="2000">
                <a:latin typeface="Comic Sans MS" pitchFamily="66" charset="0"/>
              </a:rPr>
              <a:t>Δεν έχει συνέπεια στην περιγραφή της στατιστικής αξιολόγησης. </a:t>
            </a:r>
          </a:p>
          <a:p>
            <a:pPr eaLnBrk="1" hangingPunct="1"/>
            <a:endParaRPr lang="el-GR" sz="2000">
              <a:latin typeface="Comic Sans MS" pitchFamily="66" charset="0"/>
            </a:endParaRPr>
          </a:p>
          <a:p>
            <a:pPr eaLnBrk="1" hangingPunct="1"/>
            <a:r>
              <a:rPr lang="el-GR" sz="2000">
                <a:latin typeface="Comic Sans MS" pitchFamily="66" charset="0"/>
              </a:rPr>
              <a:t>Θα έπρεπε να υπάρχει Πίνακας με περιγραφικά δεδομένα στον οποίο να γίνεται αναφορά και να μην επαναλαμβάνονται διεξοδικά τα ευρήματα που παρουσιάζονται στον Πίνακα.</a:t>
            </a:r>
          </a:p>
          <a:p>
            <a:pPr eaLnBrk="1" hangingPunct="1"/>
            <a:endParaRPr lang="en-US" sz="2000">
              <a:latin typeface="Comic Sans MS" pitchFamily="66"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4822</Words>
  <Application>Microsoft Office PowerPoint</Application>
  <PresentationFormat>On-screen Show (4:3)</PresentationFormat>
  <Paragraphs>437</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Comic Sans MS</vt:lpstr>
      <vt:lpstr>Times New Roman</vt:lpstr>
      <vt:lpstr>Office Theme</vt:lpstr>
      <vt:lpstr>ΜΑΘΗΜΑ:  «ΕΡΕΥΝΗΤΙΚΗ ΜΕΘΟΔΟΛΟΓΙΑ»</vt:lpstr>
      <vt:lpstr>Γ. ΑΠΟΤΕΛΕΣΜΑΤΑ</vt:lpstr>
      <vt:lpstr>Πίνακες</vt:lpstr>
      <vt:lpstr>STROBE checklist: Results (1)</vt:lpstr>
      <vt:lpstr>STROBE checklist: Results (2)</vt:lpstr>
      <vt:lpstr>STROBE checklist: Results (3)</vt:lpstr>
      <vt:lpstr>STROBE checklist: Results (4)</vt:lpstr>
      <vt:lpstr>Παράδειγμα από τα αποτελέσματα</vt:lpstr>
      <vt:lpstr>Σχόλια στο παράδειγμα από τa αποτελέσματα</vt:lpstr>
      <vt:lpstr>Παράδειγμα Πίνακα</vt:lpstr>
      <vt:lpstr>Σχόλια στο παράδειγμα Πίνακα</vt:lpstr>
      <vt:lpstr>Αποτελέσματα, από το Halonen et al, Environ Health 2010; 9:42</vt:lpstr>
      <vt:lpstr>PowerPoint Presentation</vt:lpstr>
      <vt:lpstr>Αποτελέσματα (συνέχεια)</vt:lpstr>
      <vt:lpstr>Table 2 Descriptive statistics of the individual characteristics of the study subjects</vt:lpstr>
      <vt:lpstr>Table 2 continued</vt:lpstr>
      <vt:lpstr>Αποτελέσματα (συνέχεια)</vt:lpstr>
      <vt:lpstr>Table 3 The % change in the levels of hs CRP, soluble VCAM-1, and soluble ICAM-1 for a 5°C decrease in ambient temperature </vt:lpstr>
      <vt:lpstr>Table 3 continued</vt:lpstr>
      <vt:lpstr>Figure 1 The % change in inflammation markers for a 5°C decrease in temperature. The % change (95% confidence intervals) in high sensitive C-reactive protein, soluble intercellular adhesion molecule-1, and soluble vascular cell adhesion molecule-1 in association with a 5°C decrease in ambient temperature.</vt:lpstr>
      <vt:lpstr>Αποτελέσματα (συνέχεια)</vt:lpstr>
      <vt:lpstr>Table 4 The % change in the levels of hs CRP, soluble VCAM-1, and soluble ICAM-1 for a 5°C decrease in ambient temperature excluding the extreme temperatures</vt:lpstr>
      <vt:lpstr>Table 4 continued</vt:lpstr>
      <vt:lpstr>Δ. Συζήτηση</vt:lpstr>
      <vt:lpstr>STROBE checklist: Discussion</vt:lpstr>
      <vt:lpstr>Συζήτηση, από το Halonen et al, Environ Health 2010; 9:42</vt:lpstr>
      <vt:lpstr>Συζήτηση (συνέχεια)</vt:lpstr>
      <vt:lpstr>Συζήτηση (συνέχεια)</vt:lpstr>
      <vt:lpstr>Συζήτηση (συνέχεια)</vt:lpstr>
      <vt:lpstr>Συζήτηση (συνέχεια)</vt:lpstr>
      <vt:lpstr>Συζήτηση (συνέχεια)</vt:lpstr>
      <vt:lpstr>Συμπεράσματα</vt:lpstr>
      <vt:lpstr>Βιβλιογραφικές αναφορές:  Σύστημα Vancouver και Σύστημα Harvard</vt:lpstr>
      <vt:lpstr>Βιβλιογραφικές αναφορές</vt:lpstr>
      <vt:lpstr>Βιβλιογραφία από το Halonen et al,  Environ Health 2010; 9:42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«ΕΡΕΥΝΗΤΙΚΗ ΜΕΘΟΔΟΛΟΓΙΑ»</dc:title>
  <dc:creator>Klea</dc:creator>
  <cp:lastModifiedBy>Katsouyanni, Klea</cp:lastModifiedBy>
  <cp:revision>13</cp:revision>
  <dcterms:created xsi:type="dcterms:W3CDTF">2016-11-10T09:46:32Z</dcterms:created>
  <dcterms:modified xsi:type="dcterms:W3CDTF">2024-11-14T19:59:56Z</dcterms:modified>
</cp:coreProperties>
</file>