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5" r:id="rId1"/>
  </p:sldMasterIdLst>
  <p:notesMasterIdLst>
    <p:notesMasterId r:id="rId76"/>
  </p:notesMasterIdLst>
  <p:handoutMasterIdLst>
    <p:handoutMasterId r:id="rId77"/>
  </p:handoutMasterIdLst>
  <p:sldIdLst>
    <p:sldId id="256" r:id="rId2"/>
    <p:sldId id="352" r:id="rId3"/>
    <p:sldId id="354" r:id="rId4"/>
    <p:sldId id="348" r:id="rId5"/>
    <p:sldId id="349" r:id="rId6"/>
    <p:sldId id="257" r:id="rId7"/>
    <p:sldId id="340" r:id="rId8"/>
    <p:sldId id="270" r:id="rId9"/>
    <p:sldId id="358" r:id="rId10"/>
    <p:sldId id="273" r:id="rId11"/>
    <p:sldId id="343" r:id="rId12"/>
    <p:sldId id="344" r:id="rId13"/>
    <p:sldId id="325" r:id="rId14"/>
    <p:sldId id="350" r:id="rId15"/>
    <p:sldId id="351" r:id="rId16"/>
    <p:sldId id="356" r:id="rId17"/>
    <p:sldId id="353" r:id="rId18"/>
    <p:sldId id="305" r:id="rId19"/>
    <p:sldId id="314" r:id="rId20"/>
    <p:sldId id="318" r:id="rId21"/>
    <p:sldId id="355" r:id="rId22"/>
    <p:sldId id="291" r:id="rId23"/>
    <p:sldId id="357" r:id="rId24"/>
    <p:sldId id="292" r:id="rId25"/>
    <p:sldId id="293" r:id="rId26"/>
    <p:sldId id="342" r:id="rId27"/>
    <p:sldId id="274" r:id="rId28"/>
    <p:sldId id="294" r:id="rId29"/>
    <p:sldId id="296" r:id="rId30"/>
    <p:sldId id="298" r:id="rId31"/>
    <p:sldId id="361" r:id="rId32"/>
    <p:sldId id="359" r:id="rId33"/>
    <p:sldId id="259" r:id="rId34"/>
    <p:sldId id="347" r:id="rId35"/>
    <p:sldId id="322" r:id="rId36"/>
    <p:sldId id="321" r:id="rId37"/>
    <p:sldId id="266" r:id="rId38"/>
    <p:sldId id="328" r:id="rId39"/>
    <p:sldId id="369" r:id="rId40"/>
    <p:sldId id="339" r:id="rId41"/>
    <p:sldId id="374" r:id="rId42"/>
    <p:sldId id="308" r:id="rId43"/>
    <p:sldId id="302" r:id="rId44"/>
    <p:sldId id="370" r:id="rId45"/>
    <p:sldId id="303" r:id="rId46"/>
    <p:sldId id="337" r:id="rId47"/>
    <p:sldId id="376" r:id="rId48"/>
    <p:sldId id="371" r:id="rId49"/>
    <p:sldId id="364" r:id="rId50"/>
    <p:sldId id="377" r:id="rId51"/>
    <p:sldId id="338" r:id="rId52"/>
    <p:sldId id="372" r:id="rId53"/>
    <p:sldId id="284" r:id="rId54"/>
    <p:sldId id="383" r:id="rId55"/>
    <p:sldId id="320" r:id="rId56"/>
    <p:sldId id="365" r:id="rId57"/>
    <p:sldId id="307" r:id="rId58"/>
    <p:sldId id="378" r:id="rId59"/>
    <p:sldId id="379" r:id="rId60"/>
    <p:sldId id="382" r:id="rId61"/>
    <p:sldId id="341" r:id="rId62"/>
    <p:sldId id="385" r:id="rId63"/>
    <p:sldId id="387" r:id="rId64"/>
    <p:sldId id="388" r:id="rId65"/>
    <p:sldId id="389" r:id="rId66"/>
    <p:sldId id="390" r:id="rId67"/>
    <p:sldId id="394" r:id="rId68"/>
    <p:sldId id="392" r:id="rId69"/>
    <p:sldId id="384" r:id="rId70"/>
    <p:sldId id="396" r:id="rId71"/>
    <p:sldId id="375" r:id="rId72"/>
    <p:sldId id="345" r:id="rId73"/>
    <p:sldId id="329" r:id="rId74"/>
    <p:sldId id="373" r:id="rId7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clrMru>
    <a:srgbClr val="0F1400"/>
    <a:srgbClr val="3F5600"/>
    <a:srgbClr val="FF0000"/>
    <a:srgbClr val="CC0000"/>
    <a:srgbClr val="0000CC"/>
    <a:srgbClr val="6633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455" autoAdjust="0"/>
  </p:normalViewPr>
  <p:slideViewPr>
    <p:cSldViewPr>
      <p:cViewPr varScale="1">
        <p:scale>
          <a:sx n="85" d="100"/>
          <a:sy n="85" d="100"/>
        </p:scale>
        <p:origin x="-210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26400"/>
    </p:cViewPr>
  </p:sorterViewPr>
  <p:notesViewPr>
    <p:cSldViewPr>
      <p:cViewPr>
        <p:scale>
          <a:sx n="50" d="100"/>
          <a:sy n="50" d="100"/>
        </p:scale>
        <p:origin x="-4384" y="-101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viewProps" Target="viewProps.xml"/><Relationship Id="rId81" Type="http://schemas.openxmlformats.org/officeDocument/2006/relationships/theme" Target="theme/theme1.xml"/><Relationship Id="rId82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notesMaster" Target="notesMasters/notesMaster1.xml"/><Relationship Id="rId77" Type="http://schemas.openxmlformats.org/officeDocument/2006/relationships/handoutMaster" Target="handoutMasters/handoutMaster1.xml"/><Relationship Id="rId78" Type="http://schemas.openxmlformats.org/officeDocument/2006/relationships/printerSettings" Target="printerSettings/printerSettings1.bin"/><Relationship Id="rId79" Type="http://schemas.openxmlformats.org/officeDocument/2006/relationships/presProps" Target="pres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-111" charset="0"/>
                <a:ea typeface="Arial" pitchFamily="-111" charset="0"/>
                <a:cs typeface="Arial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B6450738-627C-C14A-BE36-A204A2FDCA3C}" type="datetime1">
              <a:rPr lang="en-US"/>
              <a:pPr>
                <a:defRPr/>
              </a:pPr>
              <a:t>Jun/4/2014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-111" charset="0"/>
                <a:ea typeface="Arial" pitchFamily="-111" charset="0"/>
                <a:cs typeface="Arial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1BAF95EF-8A00-714A-9281-CA30B68DB40A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7551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1" charset="0"/>
                <a:ea typeface="Arial" pitchFamily="-111" charset="0"/>
                <a:cs typeface="Arial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1" charset="0"/>
                <a:ea typeface="Arial" pitchFamily="-111" charset="0"/>
                <a:cs typeface="Arial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1" charset="0"/>
                <a:ea typeface="Arial" pitchFamily="-111" charset="0"/>
                <a:cs typeface="Arial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EE6EAF8C-ACB2-6040-B866-994BE8FC43F7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7009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2000" kern="1200">
        <a:solidFill>
          <a:schemeClr val="tx1"/>
        </a:solidFill>
        <a:latin typeface="Times New Roman" pitchFamily="-111" charset="0"/>
        <a:ea typeface="ＭＳ Ｐゴシック" charset="0"/>
        <a:cs typeface="Times New Roman" pitchFamily="-111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2000" kern="1200">
        <a:solidFill>
          <a:schemeClr val="tx1"/>
        </a:solidFill>
        <a:latin typeface="Times New Roman" pitchFamily="-111" charset="0"/>
        <a:ea typeface="Times New Roman" pitchFamily="-111" charset="0"/>
        <a:cs typeface="Times New Roman" pitchFamily="-111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2000" kern="1200">
        <a:solidFill>
          <a:schemeClr val="tx1"/>
        </a:solidFill>
        <a:latin typeface="Times New Roman" pitchFamily="-111" charset="0"/>
        <a:ea typeface="Times New Roman" pitchFamily="-111" charset="0"/>
        <a:cs typeface="Times New Roman" pitchFamily="-111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2000" kern="1200">
        <a:solidFill>
          <a:schemeClr val="tx1"/>
        </a:solidFill>
        <a:latin typeface="Times New Roman" pitchFamily="-111" charset="0"/>
        <a:ea typeface="Times New Roman" pitchFamily="-111" charset="0"/>
        <a:cs typeface="Times New Roman" pitchFamily="-111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2000" kern="1200">
        <a:solidFill>
          <a:schemeClr val="tx1"/>
        </a:solidFill>
        <a:latin typeface="Times New Roman" pitchFamily="-111" charset="0"/>
        <a:ea typeface="Times New Roman" pitchFamily="-111" charset="0"/>
        <a:cs typeface="Times New Roman" pitchFamily="-111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9AC2230-56A5-6941-9ABC-FABA5774A6A5}" type="slidenum">
              <a:rPr lang="he-IL" sz="1200"/>
              <a:pPr eaLnBrk="1" hangingPunct="1"/>
              <a:t>1</a:t>
            </a:fld>
            <a:endParaRPr lang="en-US" sz="120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he-IL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>
                <a:latin typeface="Helvetica"/>
                <a:cs typeface="Helvetica"/>
              </a:rPr>
              <a:t>And others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AAAAEDD-BA4F-9B4A-86C0-D6AA50173B36}" type="slidenum">
              <a:rPr lang="he-IL" sz="1200"/>
              <a:pPr eaLnBrk="1" hangingPunct="1"/>
              <a:t>2</a:t>
            </a:fld>
            <a:endParaRPr 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6EAF8C-ACB2-6040-B866-994BE8FC43F7}" type="slidenum">
              <a:rPr lang="he-IL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735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6EAF8C-ACB2-6040-B866-994BE8FC43F7}" type="slidenum">
              <a:rPr lang="he-IL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563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>
                <a:latin typeface="Helvetica"/>
                <a:cs typeface="Helvetica"/>
              </a:rPr>
              <a:t>These questions also provide the organization for the talk – but I’ll start by presenting an example that will allow me to illustrate the theoretical notions 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083F2F3-91A4-6142-90A9-A66C3F3DBD0F}" type="slidenum">
              <a:rPr lang="he-IL" sz="1200"/>
              <a:pPr eaLnBrk="1" hangingPunct="1"/>
              <a:t>5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3E66713-A930-6E4B-980F-F47C22CDD516}" type="slidenum">
              <a:rPr lang="he-IL" sz="1200"/>
              <a:pPr eaLnBrk="1" hangingPunct="1"/>
              <a:t>6</a:t>
            </a:fld>
            <a:endParaRPr lang="en-US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2800" dirty="0" smtClean="0">
                <a:latin typeface="Helvetica"/>
                <a:cs typeface="Helvetica"/>
              </a:rPr>
              <a:t>The </a:t>
            </a:r>
            <a:r>
              <a:rPr lang="en-US" sz="2800" dirty="0">
                <a:latin typeface="Helvetica"/>
                <a:cs typeface="Helvetica"/>
              </a:rPr>
              <a:t>example is a compromise between easy to present and </a:t>
            </a:r>
            <a:r>
              <a:rPr lang="en-US" sz="2800" dirty="0" smtClean="0">
                <a:latin typeface="Helvetica"/>
                <a:cs typeface="Helvetica"/>
              </a:rPr>
              <a:t>ideal</a:t>
            </a:r>
            <a:endParaRPr lang="en-US" sz="2800" dirty="0">
              <a:latin typeface="Helvetica"/>
              <a:cs typeface="Helvetica"/>
            </a:endParaRPr>
          </a:p>
          <a:p>
            <a:pPr eaLnBrk="1" hangingPunct="1"/>
            <a:r>
              <a:rPr lang="en-US" sz="2800" dirty="0" smtClean="0">
                <a:latin typeface="Helvetica"/>
                <a:cs typeface="Helvetica"/>
              </a:rPr>
              <a:t>Other examples can be found</a:t>
            </a:r>
            <a:r>
              <a:rPr lang="en-US" sz="2800" baseline="0" dirty="0" smtClean="0">
                <a:latin typeface="Helvetica"/>
                <a:cs typeface="Helvetica"/>
              </a:rPr>
              <a:t> in the papers listed in the bibliography</a:t>
            </a:r>
            <a:endParaRPr lang="en-US" sz="2800" dirty="0" smtClean="0">
              <a:latin typeface="Helvetica"/>
              <a:cs typeface="Helvetica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9CFE89C-4514-B84B-9417-A5BCE2C7D1D1}" type="slidenum">
              <a:rPr lang="he-IL" sz="1200"/>
              <a:pPr eaLnBrk="1" hangingPunct="1"/>
              <a:t>7</a:t>
            </a:fld>
            <a:endParaRPr lang="he-IL" sz="120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2800" baseline="0" dirty="0" smtClean="0">
                <a:latin typeface="Helvetica"/>
                <a:cs typeface="Helvetica"/>
              </a:rPr>
              <a:t>Six pair interviews and</a:t>
            </a:r>
            <a:r>
              <a:rPr lang="en-US" sz="2800" dirty="0" smtClean="0">
                <a:latin typeface="Helvetica"/>
                <a:cs typeface="Helvetica"/>
              </a:rPr>
              <a:t> 7 classes.</a:t>
            </a:r>
            <a:r>
              <a:rPr lang="en-US" sz="2800" baseline="0" dirty="0" smtClean="0">
                <a:latin typeface="Helvetica"/>
                <a:cs typeface="Helvetica"/>
              </a:rPr>
              <a:t> </a:t>
            </a:r>
          </a:p>
          <a:p>
            <a:pPr eaLnBrk="1" hangingPunct="1"/>
            <a:r>
              <a:rPr lang="en-US" sz="2800" baseline="0" dirty="0" smtClean="0">
                <a:latin typeface="Helvetica"/>
                <a:cs typeface="Helvetica"/>
              </a:rPr>
              <a:t>F</a:t>
            </a:r>
            <a:r>
              <a:rPr lang="en-US" sz="2800" dirty="0" smtClean="0">
                <a:latin typeface="Helvetica"/>
                <a:cs typeface="Helvetica"/>
              </a:rPr>
              <a:t>ocus groups in 5 classes. </a:t>
            </a:r>
          </a:p>
          <a:p>
            <a:pPr eaLnBrk="1" hangingPunct="1"/>
            <a:r>
              <a:rPr lang="en-US" sz="2800" dirty="0" smtClean="0">
                <a:latin typeface="Helvetica"/>
                <a:cs typeface="Helvetica"/>
              </a:rPr>
              <a:t>One of these: </a:t>
            </a:r>
            <a:r>
              <a:rPr lang="en-US" sz="2800" b="1" dirty="0" err="1" smtClean="0">
                <a:latin typeface="Helvetica"/>
                <a:cs typeface="Helvetica"/>
              </a:rPr>
              <a:t>Roni</a:t>
            </a:r>
            <a:r>
              <a:rPr lang="en-US" sz="2800" baseline="0" dirty="0" smtClean="0">
                <a:latin typeface="Helvetica"/>
                <a:cs typeface="Helvetica"/>
              </a:rPr>
              <a:t> and Yam.</a:t>
            </a:r>
            <a:endParaRPr lang="en-US" sz="2800" dirty="0">
              <a:latin typeface="Helvetica"/>
              <a:cs typeface="Helvetica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48394D7-5D98-F445-9425-85D82583C8AF}" type="slidenum">
              <a:rPr lang="he-IL" sz="1200"/>
              <a:pPr eaLnBrk="1" hangingPunct="1"/>
              <a:t>8</a:t>
            </a:fld>
            <a:endParaRPr lang="en-US" sz="1200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2800" dirty="0">
                <a:latin typeface="Helvetica"/>
                <a:cs typeface="Helvetica"/>
              </a:rPr>
              <a:t>This task sequence forms the beginning of part 2 – lesson 5</a:t>
            </a:r>
            <a:r>
              <a:rPr lang="en-US" sz="2800" dirty="0" smtClean="0">
                <a:latin typeface="Helvetica"/>
                <a:cs typeface="Helvetica"/>
              </a:rPr>
              <a:t>.</a:t>
            </a:r>
          </a:p>
          <a:p>
            <a:pPr eaLnBrk="1" hangingPunct="1"/>
            <a:r>
              <a:rPr lang="en-US" sz="2800" dirty="0" smtClean="0">
                <a:latin typeface="Helvetica"/>
                <a:cs typeface="Helvetica"/>
              </a:rPr>
              <a:t>Give 1-2 </a:t>
            </a:r>
            <a:r>
              <a:rPr lang="en-US" sz="2800" dirty="0">
                <a:latin typeface="Helvetica"/>
                <a:cs typeface="Helvetica"/>
              </a:rPr>
              <a:t>minutes to solve the </a:t>
            </a:r>
            <a:r>
              <a:rPr lang="en-US" sz="2800" dirty="0" smtClean="0">
                <a:latin typeface="Helvetica"/>
                <a:cs typeface="Helvetica"/>
              </a:rPr>
              <a:t>tasks and to think about how Greek Grade 8 students might</a:t>
            </a:r>
            <a:r>
              <a:rPr lang="en-US" sz="2800" baseline="0" dirty="0" smtClean="0">
                <a:latin typeface="Helvetica"/>
                <a:cs typeface="Helvetica"/>
              </a:rPr>
              <a:t> answer them.</a:t>
            </a:r>
            <a:endParaRPr lang="en-US" sz="2800" dirty="0">
              <a:latin typeface="Helvetica"/>
              <a:cs typeface="Helvetica"/>
            </a:endParaRPr>
          </a:p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C3ECDFC-F536-4A4F-B41E-24D3AC2277C8}" type="slidenum">
              <a:rPr lang="he-IL" sz="1200"/>
              <a:pPr eaLnBrk="1" hangingPunct="1"/>
              <a:t>9</a:t>
            </a:fld>
            <a:endParaRPr lang="en-US" sz="1200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smtClean="0">
                <a:latin typeface="Helvetica"/>
                <a:cs typeface="Helvetica"/>
              </a:rPr>
              <a:t>Point to </a:t>
            </a:r>
            <a:r>
              <a:rPr lang="en-US" sz="2800" baseline="0" dirty="0" smtClean="0">
                <a:latin typeface="Helvetica"/>
                <a:cs typeface="Helvetica"/>
              </a:rPr>
              <a:t>“on average” as well as to some sample space construct (36)</a:t>
            </a:r>
            <a:endParaRPr lang="en-US" sz="2800" dirty="0">
              <a:latin typeface="Helvetica"/>
              <a:cs typeface="Helvetica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91A5C73-1630-AB4A-9154-1DEC67652399}" type="slidenum">
              <a:rPr lang="he-IL" sz="1200"/>
              <a:pPr eaLnBrk="1" hangingPunct="1"/>
              <a:t>10</a:t>
            </a:fld>
            <a:endParaRPr lang="en-US" sz="120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  <a:latin typeface="Helvetica"/>
                <a:cs typeface="Helvetica"/>
              </a:rPr>
              <a:t>Here the sample space from Q1 </a:t>
            </a:r>
            <a:r>
              <a:rPr lang="en-US" sz="2800" dirty="0">
                <a:solidFill>
                  <a:schemeClr val="tx1"/>
                </a:solidFill>
                <a:latin typeface="Helvetica"/>
                <a:cs typeface="Helvetica"/>
              </a:rPr>
              <a:t>is neglected</a:t>
            </a:r>
            <a:r>
              <a:rPr lang="en-US" sz="2800" dirty="0" smtClean="0">
                <a:solidFill>
                  <a:schemeClr val="tx1"/>
                </a:solidFill>
                <a:latin typeface="Helvetica"/>
                <a:cs typeface="Helvetica"/>
              </a:rPr>
              <a:t>.</a:t>
            </a:r>
            <a:r>
              <a:rPr lang="en-US" sz="2800" baseline="0" dirty="0">
                <a:solidFill>
                  <a:schemeClr val="tx1"/>
                </a:solidFill>
                <a:latin typeface="Helvetica"/>
                <a:cs typeface="Helvetica"/>
              </a:rPr>
              <a:t> </a:t>
            </a:r>
            <a:r>
              <a:rPr lang="en-US" sz="2800" baseline="0" dirty="0" err="1" smtClean="0">
                <a:solidFill>
                  <a:schemeClr val="tx1"/>
                </a:solidFill>
                <a:latin typeface="Helvetica"/>
                <a:cs typeface="Helvetica"/>
              </a:rPr>
              <a:t>Roni</a:t>
            </a:r>
            <a:r>
              <a:rPr lang="en-US" sz="2800" baseline="0" dirty="0" smtClean="0">
                <a:solidFill>
                  <a:schemeClr val="tx1"/>
                </a:solidFill>
                <a:latin typeface="Helvetica"/>
                <a:cs typeface="Helvetica"/>
              </a:rPr>
              <a:t> did not recognize that it is relevant here. </a:t>
            </a:r>
          </a:p>
          <a:p>
            <a:pPr eaLnBrk="1" hangingPunct="1"/>
            <a:r>
              <a:rPr lang="en-US" sz="2800" dirty="0" smtClean="0">
                <a:solidFill>
                  <a:schemeClr val="tx1"/>
                </a:solidFill>
                <a:latin typeface="Helvetica"/>
                <a:cs typeface="Helvetica"/>
              </a:rPr>
              <a:t>The boys focus now on the two compound events which are mentioned in Q2.</a:t>
            </a:r>
            <a:endParaRPr lang="he-IL" sz="2800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D4620A3-CE2A-FB4A-BB92-445A2CC66878}" type="slidenum">
              <a:rPr lang="he-IL" sz="1200"/>
              <a:pPr eaLnBrk="1" hangingPunct="1"/>
              <a:t>11</a:t>
            </a:fld>
            <a:endParaRPr lang="en-US" sz="120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2150" y="43561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2800" dirty="0">
              <a:latin typeface="Helvetica"/>
              <a:cs typeface="Helvetica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he-IL" sz="2800" b="1" dirty="0">
              <a:latin typeface="Helvetica"/>
              <a:cs typeface="Helvetica"/>
            </a:endParaRP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560290F-87B0-DB47-9F25-2C58A42D8D25}" type="slidenum">
              <a:rPr lang="he-IL" sz="1200"/>
              <a:pPr eaLnBrk="1" hangingPunct="1"/>
              <a:t>13</a:t>
            </a:fld>
            <a:endParaRPr 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latin typeface="Helvetica"/>
                <a:cs typeface="Helvetica"/>
              </a:rPr>
              <a:t>Such learning constitutes a process of abstraction according to our definition.</a:t>
            </a:r>
          </a:p>
          <a:p>
            <a:pPr eaLnBrk="1" hangingPunct="1"/>
            <a:r>
              <a:rPr lang="en-US" sz="2800" dirty="0" smtClean="0">
                <a:latin typeface="Helvetica"/>
                <a:cs typeface="Helvetica"/>
              </a:rPr>
              <a:t>I</a:t>
            </a:r>
            <a:r>
              <a:rPr lang="en-US" sz="2800" baseline="0" dirty="0" smtClean="0">
                <a:latin typeface="Helvetica"/>
                <a:cs typeface="Helvetica"/>
              </a:rPr>
              <a:t> </a:t>
            </a:r>
            <a:r>
              <a:rPr lang="en-US" sz="2800" dirty="0" smtClean="0">
                <a:latin typeface="Helvetica"/>
                <a:cs typeface="Helvetica"/>
              </a:rPr>
              <a:t>will present a theoretical framework and a model to explain this and many other processes of abstraction.</a:t>
            </a:r>
          </a:p>
          <a:p>
            <a:pPr eaLnBrk="1" hangingPunct="1"/>
            <a:endParaRPr lang="en-US" sz="2800" dirty="0" smtClean="0">
              <a:latin typeface="Helvetica"/>
              <a:ea typeface="ＭＳ Ｐゴシック" charset="0"/>
              <a:cs typeface="Times New Roman" charset="0"/>
            </a:endParaRPr>
          </a:p>
          <a:p>
            <a:pPr eaLnBrk="1" hangingPunct="1"/>
            <a:r>
              <a:rPr lang="en-US" sz="2800" dirty="0" smtClean="0">
                <a:latin typeface="Helvetica"/>
                <a:ea typeface="ＭＳ Ｐゴシック" charset="0"/>
                <a:cs typeface="Times New Roman" charset="0"/>
              </a:rPr>
              <a:t>We are</a:t>
            </a:r>
            <a:r>
              <a:rPr lang="en-US" sz="2800" baseline="0" dirty="0" smtClean="0">
                <a:latin typeface="Helvetica"/>
                <a:ea typeface="ＭＳ Ｐゴシック" charset="0"/>
                <a:cs typeface="Times New Roman" charset="0"/>
              </a:rPr>
              <a:t> interested at least as much in </a:t>
            </a:r>
            <a:r>
              <a:rPr lang="en-US" sz="2800" b="0" baseline="0" dirty="0" smtClean="0">
                <a:latin typeface="Helvetica"/>
                <a:ea typeface="ＭＳ Ｐゴシック" charset="0"/>
                <a:cs typeface="Times New Roman" charset="0"/>
              </a:rPr>
              <a:t>the </a:t>
            </a:r>
            <a:r>
              <a:rPr lang="en-US" sz="2800" b="1" baseline="0" dirty="0" smtClean="0">
                <a:latin typeface="Helvetica"/>
                <a:ea typeface="ＭＳ Ｐゴシック" charset="0"/>
                <a:cs typeface="Times New Roman" charset="0"/>
              </a:rPr>
              <a:t>process</a:t>
            </a:r>
            <a:r>
              <a:rPr lang="en-US" sz="2800" b="0" baseline="0" dirty="0" smtClean="0">
                <a:latin typeface="Helvetica"/>
                <a:ea typeface="ＭＳ Ｐゴシック" charset="0"/>
                <a:cs typeface="Times New Roman" charset="0"/>
              </a:rPr>
              <a:t> of abstraction </a:t>
            </a:r>
            <a:r>
              <a:rPr lang="en-US" sz="2800" baseline="0" dirty="0" smtClean="0">
                <a:latin typeface="Helvetica"/>
                <a:ea typeface="ＭＳ Ｐゴシック" charset="0"/>
                <a:cs typeface="Times New Roman" charset="0"/>
              </a:rPr>
              <a:t>as in the product.</a:t>
            </a:r>
            <a:endParaRPr lang="en-US" sz="2800" dirty="0" smtClean="0">
              <a:latin typeface="Helvetica"/>
              <a:ea typeface="ＭＳ Ｐゴシック" charset="0"/>
              <a:cs typeface="Times New Roman" charset="0"/>
            </a:endParaRPr>
          </a:p>
          <a:p>
            <a:pPr eaLnBrk="1" hangingPunct="1"/>
            <a:endParaRPr lang="en-US" sz="2800" dirty="0">
              <a:latin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6EAF8C-ACB2-6040-B866-994BE8FC43F7}" type="slidenum">
              <a:rPr lang="he-IL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37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>
                <a:latin typeface="Helvetica"/>
                <a:ea typeface="ＭＳ Ｐゴシック" charset="0"/>
                <a:cs typeface="Helvetica"/>
              </a:rPr>
              <a:t>Vertical reorganization: within mathematics and by mathematical means, </a:t>
            </a:r>
            <a:r>
              <a:rPr lang="en-US" sz="2800" b="1" dirty="0" smtClean="0">
                <a:latin typeface="Helvetica"/>
                <a:ea typeface="ＭＳ Ｐゴシック" charset="0"/>
                <a:cs typeface="Helvetica"/>
              </a:rPr>
              <a:t>insight</a:t>
            </a:r>
            <a:r>
              <a:rPr lang="en-US" sz="2800" dirty="0" smtClean="0">
                <a:latin typeface="Helvetica"/>
                <a:ea typeface="ＭＳ Ｐゴシック" charset="0"/>
                <a:cs typeface="Helvetica"/>
              </a:rPr>
              <a:t>. </a:t>
            </a:r>
          </a:p>
          <a:p>
            <a:r>
              <a:rPr lang="en-US" sz="2800" dirty="0" smtClean="0">
                <a:latin typeface="Helvetica"/>
                <a:cs typeface="Helvetica"/>
                <a:sym typeface="Symbol" charset="0"/>
              </a:rPr>
              <a:t>Some claim that there is little difference between our notion of abstraction and learning.</a:t>
            </a:r>
          </a:p>
          <a:p>
            <a:r>
              <a:rPr lang="en-US" sz="2800" dirty="0" smtClean="0">
                <a:latin typeface="Helvetica"/>
                <a:cs typeface="Helvetica"/>
                <a:sym typeface="Symbol" charset="0"/>
              </a:rPr>
              <a:t>Yes but: It is deep learning.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6EAF8C-ACB2-6040-B866-994BE8FC43F7}" type="slidenum">
              <a:rPr lang="he-IL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015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>
                <a:latin typeface="Helvetica"/>
                <a:ea typeface="ＭＳ Ｐゴシック" charset="0"/>
                <a:cs typeface="Helvetica"/>
              </a:rPr>
              <a:t>AiC has been</a:t>
            </a:r>
          </a:p>
          <a:p>
            <a:pPr lvl="1"/>
            <a:r>
              <a:rPr lang="en-US" sz="2800" dirty="0" smtClean="0">
                <a:latin typeface="Helvetica"/>
                <a:ea typeface="ＭＳ Ｐゴシック" charset="0"/>
                <a:cs typeface="Helvetica"/>
              </a:rPr>
              <a:t>developed with Rina Hershkowitz and Baruch Schwarz since 1996 </a:t>
            </a:r>
          </a:p>
          <a:p>
            <a:pPr lvl="1"/>
            <a:r>
              <a:rPr lang="en-US" sz="2800" dirty="0" smtClean="0">
                <a:latin typeface="Helvetica"/>
                <a:ea typeface="ＭＳ Ｐゴシック" charset="0"/>
                <a:cs typeface="Helvetica"/>
              </a:rPr>
              <a:t>productive since then in collaboration with many other colleagues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6EAF8C-ACB2-6040-B866-994BE8FC43F7}" type="slidenum">
              <a:rPr lang="he-IL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3495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C1B7CD9-42C9-464D-B0B7-ADC1532AA21D}" type="slidenum">
              <a:rPr lang="he-IL" sz="1200"/>
              <a:pPr eaLnBrk="1" hangingPunct="1"/>
              <a:t>18</a:t>
            </a:fld>
            <a:endParaRPr lang="en-US" sz="120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r>
              <a:rPr lang="en-US" dirty="0" smtClean="0">
                <a:latin typeface="Times New Roman" charset="0"/>
              </a:rPr>
              <a:t>Examples for three stages in research by </a:t>
            </a:r>
            <a:r>
              <a:rPr lang="en-US" dirty="0" err="1" smtClean="0">
                <a:latin typeface="Times New Roman" charset="0"/>
              </a:rPr>
              <a:t>Giorgos</a:t>
            </a:r>
            <a:r>
              <a:rPr lang="en-US" dirty="0" smtClean="0">
                <a:latin typeface="Times New Roman" charset="0"/>
              </a:rPr>
              <a:t> </a:t>
            </a:r>
            <a:r>
              <a:rPr lang="en-US" dirty="0" err="1" smtClean="0">
                <a:latin typeface="Times New Roman" charset="0"/>
              </a:rPr>
              <a:t>Psycharis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C951DF-50A7-5D46-B8FF-1C8F41BCAC9E}" type="slidenum">
              <a:rPr lang="he-IL" sz="1200"/>
              <a:pPr eaLnBrk="1" hangingPunct="1"/>
              <a:t>19</a:t>
            </a:fld>
            <a:endParaRPr lang="en-US" sz="1200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he-IL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6ADB6C8-8C24-A14B-9766-FFC1EE28CFB4}" type="slidenum">
              <a:rPr lang="he-IL" sz="1200"/>
              <a:pPr eaLnBrk="1" hangingPunct="1"/>
              <a:t>20</a:t>
            </a:fld>
            <a:endParaRPr lang="en-US" sz="120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2800" dirty="0" smtClean="0">
                <a:latin typeface="Helvetica"/>
                <a:cs typeface="Helvetica"/>
              </a:rPr>
              <a:t>From our</a:t>
            </a:r>
            <a:r>
              <a:rPr lang="en-US" sz="2800" baseline="0" dirty="0" smtClean="0">
                <a:latin typeface="Helvetica"/>
                <a:cs typeface="Helvetica"/>
              </a:rPr>
              <a:t> point of view, the psychological need to solve the conflict leads a specific cognitive need for what we might call the order principle: the event (1,3) is different from the event (3,1)</a:t>
            </a:r>
            <a:endParaRPr lang="en-US" sz="2800" dirty="0">
              <a:latin typeface="Helvetica"/>
              <a:cs typeface="Helvetica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>
                <a:latin typeface="Helvetica"/>
                <a:cs typeface="Helvetica"/>
              </a:rPr>
              <a:t>Drop if not enough time (</a:t>
            </a:r>
            <a:r>
              <a:rPr lang="en-US" sz="2800" b="1" dirty="0" smtClean="0">
                <a:latin typeface="Helvetica"/>
                <a:cs typeface="Helvetica"/>
              </a:rPr>
              <a:t>18 min</a:t>
            </a:r>
            <a:r>
              <a:rPr lang="en-US" sz="2800" dirty="0" smtClean="0">
                <a:latin typeface="Helvetica"/>
                <a:cs typeface="Helvetica"/>
              </a:rPr>
              <a:t>)</a:t>
            </a:r>
            <a:endParaRPr lang="en-US" sz="2800" dirty="0">
              <a:latin typeface="Helvetica"/>
              <a:cs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6EAF8C-ACB2-6040-B866-994BE8FC43F7}" type="slidenum">
              <a:rPr lang="he-IL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988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E57F108-9B40-F84C-A844-E0DA2A64B739}" type="slidenum">
              <a:rPr lang="he-IL" sz="1200"/>
              <a:pPr eaLnBrk="1" hangingPunct="1"/>
              <a:t>22</a:t>
            </a:fld>
            <a:endParaRPr lang="en-US" sz="1200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smtClean="0">
                <a:latin typeface="Helvetica"/>
                <a:cs typeface="Helvetica"/>
              </a:rPr>
              <a:t>New</a:t>
            </a:r>
            <a:r>
              <a:rPr lang="en-US" sz="2800" baseline="0" dirty="0" smtClean="0">
                <a:latin typeface="Helvetica"/>
                <a:cs typeface="Helvetica"/>
              </a:rPr>
              <a:t> is </a:t>
            </a:r>
            <a:r>
              <a:rPr lang="en-US" sz="2800" b="1" baseline="0" dirty="0" smtClean="0">
                <a:latin typeface="Helvetica"/>
                <a:cs typeface="Helvetica"/>
              </a:rPr>
              <a:t>new for the learner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E57F108-9B40-F84C-A844-E0DA2A64B739}" type="slidenum">
              <a:rPr lang="he-IL" sz="1200"/>
              <a:pPr eaLnBrk="1" hangingPunct="1"/>
              <a:t>23</a:t>
            </a:fld>
            <a:endParaRPr lang="en-US" sz="1200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>
                <a:latin typeface="Helvetica"/>
                <a:cs typeface="Helvetica"/>
              </a:rPr>
              <a:t>Observable: </a:t>
            </a:r>
          </a:p>
          <a:p>
            <a:r>
              <a:rPr lang="en-US" sz="2800" dirty="0">
                <a:latin typeface="Helvetica"/>
                <a:cs typeface="Helvetica"/>
              </a:rPr>
              <a:t>•Allow peers and teachers to react, challenge, share …</a:t>
            </a:r>
          </a:p>
          <a:p>
            <a:r>
              <a:rPr lang="en-US" sz="2800" dirty="0">
                <a:latin typeface="Helvetica"/>
                <a:cs typeface="Helvetica"/>
              </a:rPr>
              <a:t>•Allow the researcher to follow processes of abstraction at the micro-analysis level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B53E8CD-3927-DB4B-992A-CC97B46A159A}" type="slidenum">
              <a:rPr lang="he-IL" sz="1200"/>
              <a:pPr eaLnBrk="1" hangingPunct="1"/>
              <a:t>24</a:t>
            </a:fld>
            <a:endParaRPr lang="en-US" sz="1200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ja-JP" altLang="en-US" sz="2800" dirty="0">
                <a:latin typeface="Helvetica"/>
                <a:cs typeface="Helvetica"/>
              </a:rPr>
              <a:t>‘</a:t>
            </a:r>
            <a:r>
              <a:rPr lang="en-US" altLang="ja-JP" sz="2800" dirty="0">
                <a:latin typeface="Helvetica"/>
                <a:cs typeface="Helvetica"/>
              </a:rPr>
              <a:t>Construct</a:t>
            </a:r>
            <a:r>
              <a:rPr lang="ja-JP" altLang="en-US" sz="2800" dirty="0">
                <a:latin typeface="Helvetica"/>
                <a:cs typeface="Helvetica"/>
              </a:rPr>
              <a:t>’</a:t>
            </a:r>
            <a:r>
              <a:rPr lang="en-US" altLang="ja-JP" sz="2800" dirty="0">
                <a:latin typeface="Helvetica"/>
                <a:cs typeface="Helvetica"/>
              </a:rPr>
              <a:t> may refer to anything that has been constructed previously.</a:t>
            </a:r>
          </a:p>
          <a:p>
            <a:r>
              <a:rPr lang="en-US" sz="2800" dirty="0">
                <a:latin typeface="Helvetica"/>
                <a:cs typeface="Helvetica"/>
              </a:rPr>
              <a:t>For example seeing the number of elements in a 2d sample space as a product is a construct. 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BA9311-87BD-2D41-A410-67F18CBDF8F4}" type="slidenum">
              <a:rPr lang="he-IL" sz="1200"/>
              <a:pPr eaLnBrk="1" hangingPunct="1"/>
              <a:t>25</a:t>
            </a:fld>
            <a:endParaRPr lang="en-US" sz="120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C3ECDFC-F536-4A4F-B41E-24D3AC2277C8}" type="slidenum">
              <a:rPr lang="he-IL" sz="1200"/>
              <a:pPr eaLnBrk="1" hangingPunct="1"/>
              <a:t>26</a:t>
            </a:fld>
            <a:endParaRPr lang="en-US" sz="1200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Helvetica"/>
                <a:cs typeface="Helvetica"/>
              </a:rPr>
              <a:t>A simple example: The product construct: </a:t>
            </a:r>
            <a:r>
              <a:rPr lang="en-US" sz="2800" dirty="0" err="1" smtClean="0">
                <a:latin typeface="Helvetica"/>
                <a:cs typeface="Helvetica"/>
              </a:rPr>
              <a:t>Roni</a:t>
            </a:r>
            <a:r>
              <a:rPr lang="en-US" sz="2800" dirty="0" smtClean="0">
                <a:latin typeface="Helvetica"/>
                <a:cs typeface="Helvetica"/>
              </a:rPr>
              <a:t> </a:t>
            </a:r>
            <a:r>
              <a:rPr lang="en-US" sz="2800" dirty="0">
                <a:latin typeface="Helvetica"/>
                <a:cs typeface="Helvetica"/>
              </a:rPr>
              <a:t>has constructed </a:t>
            </a:r>
            <a:r>
              <a:rPr lang="en-US" sz="2800" dirty="0" smtClean="0">
                <a:latin typeface="Helvetica"/>
                <a:cs typeface="Helvetica"/>
              </a:rPr>
              <a:t>his product construct when </a:t>
            </a:r>
            <a:r>
              <a:rPr lang="en-US" sz="2800" dirty="0">
                <a:latin typeface="Helvetica"/>
                <a:cs typeface="Helvetica"/>
              </a:rPr>
              <a:t>thinking about </a:t>
            </a:r>
            <a:r>
              <a:rPr lang="en-US" sz="2800" dirty="0" smtClean="0">
                <a:latin typeface="Helvetica"/>
                <a:cs typeface="Helvetica"/>
              </a:rPr>
              <a:t>Q1.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aseline="0" dirty="0" smtClean="0">
                <a:latin typeface="Helvetica"/>
                <a:cs typeface="Helvetica"/>
              </a:rPr>
              <a:t>I note that it was not required and most students did not construct it at this stage.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err="1" smtClean="0">
                <a:latin typeface="Helvetica"/>
                <a:cs typeface="Helvetica"/>
              </a:rPr>
              <a:t>Roni</a:t>
            </a:r>
            <a:r>
              <a:rPr lang="en-US" sz="2800" dirty="0" smtClean="0">
                <a:latin typeface="Helvetica"/>
                <a:cs typeface="Helvetica"/>
              </a:rPr>
              <a:t> has built-with the product construct to find the probability 6/36 in his answer to Q1.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6397EC0-449B-F847-B004-FFCB75CC282D}" type="slidenum">
              <a:rPr lang="he-IL" sz="1200"/>
              <a:pPr eaLnBrk="1" hangingPunct="1"/>
              <a:t>27</a:t>
            </a:fld>
            <a:endParaRPr lang="en-US" sz="1200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2150" y="43561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>
                <a:latin typeface="Helvetica"/>
                <a:cs typeface="Helvetica"/>
              </a:rPr>
              <a:t>and recognized it as relevant in his answer to Q3 </a:t>
            </a:r>
            <a:r>
              <a:rPr lang="en-US" sz="2800" dirty="0" smtClean="0">
                <a:latin typeface="Helvetica"/>
                <a:cs typeface="Helvetica"/>
              </a:rPr>
              <a:t>(though not in Q2!)</a:t>
            </a:r>
            <a:endParaRPr lang="en-US" sz="2800" dirty="0">
              <a:latin typeface="Helvetica"/>
              <a:cs typeface="Helvetica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4D1D0C0-45C5-A048-803B-CA753AE0700D}" type="slidenum">
              <a:rPr lang="he-IL" sz="1200"/>
              <a:pPr eaLnBrk="1" hangingPunct="1"/>
              <a:t>28</a:t>
            </a:fld>
            <a:endParaRPr lang="en-US" sz="1200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smtClean="0">
                <a:latin typeface="Helvetica"/>
                <a:cs typeface="Helvetica"/>
              </a:rPr>
              <a:t>The central </a:t>
            </a:r>
            <a:r>
              <a:rPr lang="en-US" sz="2800" dirty="0">
                <a:latin typeface="Helvetica"/>
                <a:cs typeface="Helvetica"/>
              </a:rPr>
              <a:t>epistemic action of </a:t>
            </a:r>
            <a:r>
              <a:rPr lang="en-US" sz="2800" dirty="0" smtClean="0">
                <a:latin typeface="Helvetica"/>
                <a:cs typeface="Helvetica"/>
              </a:rPr>
              <a:t>abstraction</a:t>
            </a:r>
            <a:r>
              <a:rPr lang="en-US" sz="2800" dirty="0">
                <a:latin typeface="Helvetica"/>
                <a:cs typeface="Helvetica"/>
              </a:rPr>
              <a:t>. </a:t>
            </a:r>
            <a:endParaRPr lang="en-US" sz="2800" dirty="0" smtClean="0">
              <a:latin typeface="Helvetica"/>
              <a:cs typeface="Helvetica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Helvetica"/>
                <a:cs typeface="Helvetica"/>
              </a:rPr>
              <a:t>The new construct has to be pieced together from existing elements.</a:t>
            </a:r>
            <a:endParaRPr lang="en-US" sz="2800" dirty="0">
              <a:latin typeface="Helvetica"/>
              <a:cs typeface="Helvetica"/>
            </a:endParaRPr>
          </a:p>
          <a:p>
            <a:r>
              <a:rPr lang="en-US" sz="2800" baseline="0" dirty="0" smtClean="0">
                <a:latin typeface="Helvetica"/>
                <a:cs typeface="Helvetica"/>
              </a:rPr>
              <a:t>Constructing refers to the first time (expressed by verbalization or action)</a:t>
            </a:r>
          </a:p>
          <a:p>
            <a:r>
              <a:rPr lang="en-US" sz="2800" dirty="0" smtClean="0">
                <a:latin typeface="Helvetica"/>
                <a:cs typeface="Helvetica"/>
              </a:rPr>
              <a:t>Awareness:</a:t>
            </a:r>
            <a:r>
              <a:rPr lang="en-US" sz="2800" baseline="0" dirty="0" smtClean="0">
                <a:latin typeface="Helvetica"/>
                <a:cs typeface="Helvetica"/>
              </a:rPr>
              <a:t> Remember Yarden? He has constructed an “avoidance of double counting construct”.</a:t>
            </a:r>
          </a:p>
          <a:p>
            <a:r>
              <a:rPr lang="en-US" sz="2800" baseline="0" dirty="0" smtClean="0">
                <a:latin typeface="Helvetica"/>
                <a:cs typeface="Helvetica"/>
              </a:rPr>
              <a:t>Examples will follow</a:t>
            </a:r>
          </a:p>
          <a:p>
            <a:endParaRPr lang="en-US" sz="2800" dirty="0">
              <a:latin typeface="Helvetica"/>
              <a:cs typeface="Helvetica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6CDC0BC-F6C6-FA47-9F9D-B8DC4541EF6E}" type="slidenum">
              <a:rPr lang="he-IL" sz="1200"/>
              <a:pPr eaLnBrk="1" hangingPunct="1"/>
              <a:t>29</a:t>
            </a:fld>
            <a:endParaRPr lang="en-US" sz="1200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72E96DE-F648-FC4A-BD7E-007ADF8BBFFD}" type="slidenum">
              <a:rPr lang="he-IL" sz="1200"/>
              <a:pPr eaLnBrk="1" hangingPunct="1"/>
              <a:t>30</a:t>
            </a:fld>
            <a:endParaRPr lang="en-US" sz="120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>
                <a:latin typeface="Helvetica"/>
                <a:cs typeface="Helvetica"/>
              </a:rPr>
              <a:t>A C-action is the collection of all R-actions and B-actions plus what connects between these R- and B-actions and makes them into a single whole unity. </a:t>
            </a:r>
          </a:p>
          <a:p>
            <a:r>
              <a:rPr lang="en-US" sz="2800" dirty="0" smtClean="0">
                <a:latin typeface="Helvetica"/>
                <a:cs typeface="Helvetica"/>
              </a:rPr>
              <a:t>R </a:t>
            </a:r>
            <a:r>
              <a:rPr lang="en-US" sz="2800" dirty="0">
                <a:latin typeface="Helvetica"/>
                <a:cs typeface="Helvetica"/>
              </a:rPr>
              <a:t>and B (</a:t>
            </a:r>
            <a:r>
              <a:rPr lang="en-US" sz="2800" dirty="0" smtClean="0">
                <a:latin typeface="Helvetica"/>
                <a:cs typeface="Helvetica"/>
              </a:rPr>
              <a:t>of </a:t>
            </a:r>
            <a:r>
              <a:rPr lang="en-US" sz="2800" dirty="0">
                <a:latin typeface="Helvetica"/>
                <a:cs typeface="Helvetica"/>
              </a:rPr>
              <a:t>previous constructs) precede and lead to C.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72E96DE-F648-FC4A-BD7E-007ADF8BBFFD}" type="slidenum">
              <a:rPr lang="he-IL" sz="1200"/>
              <a:pPr eaLnBrk="1" hangingPunct="1"/>
              <a:t>31</a:t>
            </a:fld>
            <a:endParaRPr lang="en-US" sz="120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2800" dirty="0">
              <a:latin typeface="Helvetica"/>
              <a:cs typeface="Helvetica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Helvetica"/>
                <a:cs typeface="Helvetica"/>
              </a:rPr>
              <a:t>There is a </a:t>
            </a:r>
            <a:r>
              <a:rPr lang="en-US" sz="2800" b="1" dirty="0" smtClean="0">
                <a:latin typeface="Helvetica"/>
                <a:cs typeface="Helvetica"/>
              </a:rPr>
              <a:t>dynamic relationship </a:t>
            </a:r>
            <a:r>
              <a:rPr lang="en-US" sz="2800" dirty="0" smtClean="0">
                <a:latin typeface="Helvetica"/>
                <a:cs typeface="Helvetica"/>
              </a:rPr>
              <a:t>between theory and methodology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>
                <a:latin typeface="Helvetica"/>
                <a:cs typeface="Helvetica"/>
              </a:rPr>
              <a:t>Methodological aspects and issues are discussed in a recent paper.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>
                <a:latin typeface="Helvetica"/>
                <a:cs typeface="Helvetica"/>
              </a:rPr>
              <a:t>Here</a:t>
            </a:r>
            <a:r>
              <a:rPr lang="en-US" sz="2000" baseline="0" dirty="0" smtClean="0">
                <a:latin typeface="Helvetica"/>
                <a:cs typeface="Helvetica"/>
              </a:rPr>
              <a:t> I focus on one methodological issue (a priori analysis)</a:t>
            </a:r>
            <a:endParaRPr lang="en-US" sz="2000" dirty="0" smtClean="0">
              <a:latin typeface="Helvetica"/>
              <a:cs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6EAF8C-ACB2-6040-B866-994BE8FC43F7}" type="slidenum">
              <a:rPr lang="he-IL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1445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CC25CB2-1E5D-B043-9AE9-7764BC2CD99A}" type="slidenum">
              <a:rPr lang="he-IL" sz="1200"/>
              <a:pPr eaLnBrk="1" hangingPunct="1"/>
              <a:t>33</a:t>
            </a:fld>
            <a:endParaRPr lang="en-US" sz="120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2800" dirty="0">
                <a:latin typeface="Helvetica"/>
                <a:cs typeface="Helvetica"/>
              </a:rPr>
              <a:t>We call them knowledge elements, for lack of a better </a:t>
            </a:r>
            <a:r>
              <a:rPr lang="en-US" sz="2800" dirty="0" smtClean="0">
                <a:latin typeface="Helvetica"/>
                <a:cs typeface="Helvetica"/>
              </a:rPr>
              <a:t>term.</a:t>
            </a:r>
            <a:endParaRPr lang="en-US" sz="2800" dirty="0">
              <a:latin typeface="Helvetica"/>
              <a:cs typeface="Helvetica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C46C04D-7273-244F-A67A-D0F21967B2C7}" type="slidenum">
              <a:rPr lang="he-IL" sz="1200"/>
              <a:pPr eaLnBrk="1" hangingPunct="1"/>
              <a:t>34</a:t>
            </a:fld>
            <a:endParaRPr lang="en-US" sz="120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Helvetica"/>
                <a:cs typeface="Helvetica"/>
              </a:rPr>
              <a:t>Stress </a:t>
            </a:r>
            <a:r>
              <a:rPr lang="en-US" sz="2800" dirty="0">
                <a:latin typeface="Helvetica"/>
                <a:cs typeface="Helvetica"/>
              </a:rPr>
              <a:t>the ones used later: </a:t>
            </a:r>
            <a:endParaRPr lang="en-US" sz="2800" dirty="0" smtClean="0">
              <a:latin typeface="Helvetica"/>
              <a:cs typeface="Helvetica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Helvetica"/>
                <a:cs typeface="Helvetica"/>
              </a:rPr>
              <a:t>	Simple event, pair, order, …</a:t>
            </a:r>
            <a:r>
              <a:rPr lang="en-US" sz="2800" baseline="0" dirty="0" smtClean="0">
                <a:latin typeface="Helvetica"/>
                <a:cs typeface="Helvetica"/>
              </a:rPr>
              <a:t>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Helvetica"/>
                <a:cs typeface="Helvetica"/>
              </a:rPr>
              <a:t>	Sample </a:t>
            </a:r>
            <a:r>
              <a:rPr lang="en-US" sz="2800" dirty="0">
                <a:latin typeface="Helvetica"/>
                <a:cs typeface="Helvetica"/>
              </a:rPr>
              <a:t>space, </a:t>
            </a:r>
            <a:r>
              <a:rPr lang="en-US" sz="2800" dirty="0" smtClean="0">
                <a:latin typeface="Helvetica"/>
                <a:cs typeface="Helvetica"/>
              </a:rPr>
              <a:t>product,</a:t>
            </a:r>
            <a:r>
              <a:rPr lang="en-US" sz="2800" baseline="0" dirty="0" smtClean="0">
                <a:latin typeface="Helvetica"/>
                <a:cs typeface="Helvetica"/>
              </a:rPr>
              <a:t> …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2960C35-75DA-AC42-B3C8-69A77C696150}" type="slidenum">
              <a:rPr lang="he-IL" sz="1200"/>
              <a:pPr eaLnBrk="1" hangingPunct="1"/>
              <a:t>36</a:t>
            </a:fld>
            <a:endParaRPr lang="en-US" sz="120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1D8BDD-454D-DF44-9279-8B2C9826ECF8}" type="slidenum">
              <a:rPr lang="he-IL" sz="1200"/>
              <a:pPr eaLnBrk="1" hangingPunct="1"/>
              <a:t>37</a:t>
            </a:fld>
            <a:endParaRPr lang="en-US" sz="120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2800" dirty="0" err="1" smtClean="0">
                <a:solidFill>
                  <a:srgbClr val="000000"/>
                </a:solidFill>
                <a:latin typeface="Helvetica"/>
                <a:cs typeface="Helvetica"/>
              </a:rPr>
              <a:t>Roni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</a:rPr>
              <a:t> in Q1 </a:t>
            </a:r>
            <a:r>
              <a:rPr lang="en-US" sz="2800" dirty="0">
                <a:solidFill>
                  <a:srgbClr val="000000"/>
                </a:solidFill>
                <a:latin typeface="Helvetica"/>
                <a:cs typeface="Helvetica"/>
              </a:rPr>
              <a:t>(</a:t>
            </a:r>
            <a:r>
              <a:rPr lang="en-US" sz="2800" dirty="0" err="1" smtClean="0">
                <a:solidFill>
                  <a:srgbClr val="000000"/>
                </a:solidFill>
                <a:latin typeface="Helvetica"/>
                <a:cs typeface="Helvetica"/>
              </a:rPr>
              <a:t>pair+product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</a:rPr>
              <a:t>) 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led</a:t>
            </a:r>
            <a:r>
              <a:rPr lang="en-US" sz="2800" baseline="0" dirty="0" smtClean="0"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 to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</a:rPr>
              <a:t> correct conclusion</a:t>
            </a:r>
          </a:p>
          <a:p>
            <a:pPr eaLnBrk="1" hangingPunct="1"/>
            <a:r>
              <a:rPr lang="en-US" sz="2800" dirty="0" err="1" smtClean="0">
                <a:solidFill>
                  <a:srgbClr val="000000"/>
                </a:solidFill>
                <a:latin typeface="Helvetica"/>
                <a:cs typeface="Helvetica"/>
              </a:rPr>
              <a:t>Roni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</a:rPr>
              <a:t> in </a:t>
            </a:r>
            <a:r>
              <a:rPr lang="en-US" sz="2800" dirty="0">
                <a:solidFill>
                  <a:srgbClr val="000000"/>
                </a:solidFill>
                <a:latin typeface="Helvetica"/>
                <a:cs typeface="Helvetica"/>
              </a:rPr>
              <a:t>Q2 (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</a:rPr>
              <a:t>pair,</a:t>
            </a:r>
            <a:r>
              <a:rPr lang="en-US" sz="2800" baseline="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</a:rPr>
              <a:t>compound event, NOT</a:t>
            </a:r>
            <a:r>
              <a:rPr lang="en-US" sz="2800" baseline="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</a:rPr>
              <a:t>order) 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led</a:t>
            </a:r>
            <a:r>
              <a:rPr lang="en-US" sz="2800" baseline="0" dirty="0" smtClean="0">
                <a:solidFill>
                  <a:srgbClr val="000000"/>
                </a:solidFill>
                <a:latin typeface="Helvetica"/>
                <a:cs typeface="Helvetica"/>
                <a:sym typeface="Wingdings"/>
              </a:rPr>
              <a:t> to 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</a:rPr>
              <a:t>wrong conclusion</a:t>
            </a:r>
            <a:endParaRPr lang="en-US" sz="2800" dirty="0">
              <a:solidFill>
                <a:srgbClr val="000000"/>
              </a:solidFill>
              <a:latin typeface="Helvetica"/>
              <a:cs typeface="Helvetica"/>
            </a:endParaRPr>
          </a:p>
          <a:p>
            <a:pPr eaLnBrk="1" hangingPunct="1"/>
            <a:r>
              <a:rPr lang="en-US" sz="2800" dirty="0" err="1">
                <a:solidFill>
                  <a:srgbClr val="000000"/>
                </a:solidFill>
                <a:latin typeface="Helvetica"/>
                <a:cs typeface="Helvetica"/>
              </a:rPr>
              <a:t>Roni</a:t>
            </a:r>
            <a:r>
              <a:rPr lang="ja-JP" altLang="en-US" sz="2800" dirty="0">
                <a:solidFill>
                  <a:srgbClr val="000000"/>
                </a:solidFill>
                <a:latin typeface="Helvetica"/>
                <a:cs typeface="Helvetica"/>
              </a:rPr>
              <a:t>’</a:t>
            </a:r>
            <a:r>
              <a:rPr lang="en-US" altLang="ja-JP" sz="2800" dirty="0">
                <a:solidFill>
                  <a:srgbClr val="000000"/>
                </a:solidFill>
                <a:latin typeface="Helvetica"/>
                <a:cs typeface="Helvetica"/>
              </a:rPr>
              <a:t>s </a:t>
            </a:r>
            <a:r>
              <a:rPr lang="en-US" altLang="ja-JP" sz="2800" dirty="0" smtClean="0">
                <a:solidFill>
                  <a:srgbClr val="000000"/>
                </a:solidFill>
                <a:latin typeface="Helvetica"/>
                <a:cs typeface="Helvetica"/>
              </a:rPr>
              <a:t>constructs </a:t>
            </a:r>
            <a:r>
              <a:rPr lang="en-US" altLang="ja-JP" sz="2800" dirty="0">
                <a:solidFill>
                  <a:srgbClr val="000000"/>
                </a:solidFill>
                <a:latin typeface="Helvetica"/>
                <a:cs typeface="Helvetica"/>
              </a:rPr>
              <a:t>for sample </a:t>
            </a:r>
            <a:r>
              <a:rPr lang="en-US" altLang="ja-JP" sz="2800" dirty="0" smtClean="0">
                <a:solidFill>
                  <a:srgbClr val="000000"/>
                </a:solidFill>
                <a:latin typeface="Helvetica"/>
                <a:cs typeface="Helvetica"/>
              </a:rPr>
              <a:t>space and for compound event </a:t>
            </a:r>
            <a:r>
              <a:rPr lang="en-US" altLang="ja-JP" sz="2800" dirty="0">
                <a:solidFill>
                  <a:srgbClr val="000000"/>
                </a:solidFill>
                <a:latin typeface="Helvetica"/>
                <a:cs typeface="Helvetica"/>
              </a:rPr>
              <a:t>(in the context of two dice) </a:t>
            </a:r>
            <a:r>
              <a:rPr lang="en-US" altLang="ja-JP" sz="2800" dirty="0" smtClean="0">
                <a:solidFill>
                  <a:srgbClr val="000000"/>
                </a:solidFill>
                <a:latin typeface="Helvetica"/>
                <a:cs typeface="Helvetica"/>
              </a:rPr>
              <a:t>were PaCCs</a:t>
            </a:r>
          </a:p>
          <a:p>
            <a:pPr eaLnBrk="1" hangingPunct="1"/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</a:rPr>
              <a:t>This </a:t>
            </a:r>
            <a:r>
              <a:rPr lang="en-US" sz="2800" dirty="0">
                <a:solidFill>
                  <a:srgbClr val="000000"/>
                </a:solidFill>
                <a:latin typeface="Helvetica"/>
                <a:cs typeface="Helvetica"/>
              </a:rPr>
              <a:t>is a 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</a:rPr>
              <a:t>simple </a:t>
            </a:r>
            <a:r>
              <a:rPr lang="en-US" sz="2800" dirty="0">
                <a:solidFill>
                  <a:srgbClr val="000000"/>
                </a:solidFill>
                <a:latin typeface="Helvetica"/>
                <a:cs typeface="Helvetica"/>
              </a:rPr>
              <a:t>case 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</a:rPr>
              <a:t>hence suitable </a:t>
            </a:r>
            <a:r>
              <a:rPr lang="en-US" sz="2800" dirty="0">
                <a:solidFill>
                  <a:srgbClr val="000000"/>
                </a:solidFill>
                <a:latin typeface="Helvetica"/>
                <a:cs typeface="Helvetica"/>
              </a:rPr>
              <a:t>for 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</a:rPr>
              <a:t>a talk</a:t>
            </a:r>
            <a:r>
              <a:rPr lang="en-US" sz="2800" dirty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</a:p>
          <a:p>
            <a:pPr eaLnBrk="1" hangingPunct="1"/>
            <a:r>
              <a:rPr lang="en-US" sz="2800" dirty="0">
                <a:solidFill>
                  <a:srgbClr val="000000"/>
                </a:solidFill>
                <a:latin typeface="Helvetica"/>
                <a:cs typeface="Helvetica"/>
              </a:rPr>
              <a:t>Gila 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</a:rPr>
              <a:t>has </a:t>
            </a:r>
            <a:r>
              <a:rPr lang="en-US" sz="2800" dirty="0">
                <a:solidFill>
                  <a:srgbClr val="000000"/>
                </a:solidFill>
                <a:latin typeface="Helvetica"/>
                <a:cs typeface="Helvetica"/>
              </a:rPr>
              <a:t>successfully 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</a:rPr>
              <a:t>analyzed </a:t>
            </a:r>
            <a:r>
              <a:rPr lang="en-US" sz="2800" dirty="0">
                <a:solidFill>
                  <a:srgbClr val="000000"/>
                </a:solidFill>
                <a:latin typeface="Helvetica"/>
                <a:cs typeface="Helvetica"/>
              </a:rPr>
              <a:t>more complex cases.</a:t>
            </a:r>
          </a:p>
          <a:p>
            <a:pPr eaLnBrk="1" hangingPunct="1"/>
            <a:endParaRPr lang="en-US" dirty="0">
              <a:solidFill>
                <a:srgbClr val="000000"/>
              </a:solidFill>
              <a:latin typeface="Times New Roman" charset="0"/>
            </a:endParaRPr>
          </a:p>
          <a:p>
            <a:pPr eaLnBrk="1" hangingPunct="1"/>
            <a:endParaRPr lang="en-US" dirty="0">
              <a:solidFill>
                <a:srgbClr val="0000CC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smtClean="0">
                <a:latin typeface="Helvetica"/>
                <a:cs typeface="Helvetica"/>
              </a:rPr>
              <a:t>Finally a first example for</a:t>
            </a:r>
            <a:r>
              <a:rPr lang="en-US" sz="2800" baseline="0" dirty="0" smtClean="0">
                <a:latin typeface="Helvetica"/>
                <a:cs typeface="Helvetica"/>
              </a:rPr>
              <a:t> a constructing action</a:t>
            </a:r>
          </a:p>
          <a:p>
            <a:r>
              <a:rPr lang="en-US" sz="2800" dirty="0" smtClean="0">
                <a:latin typeface="Helvetica"/>
                <a:cs typeface="Helvetica"/>
              </a:rPr>
              <a:t>Here </a:t>
            </a:r>
            <a:r>
              <a:rPr lang="en-US" sz="2800" dirty="0" err="1">
                <a:latin typeface="Helvetica"/>
                <a:cs typeface="Helvetica"/>
              </a:rPr>
              <a:t>Roni</a:t>
            </a:r>
            <a:r>
              <a:rPr lang="ja-JP" altLang="en-US" sz="2800" dirty="0">
                <a:latin typeface="Helvetica"/>
                <a:cs typeface="Helvetica"/>
              </a:rPr>
              <a:t>’</a:t>
            </a:r>
            <a:r>
              <a:rPr lang="en-US" altLang="ja-JP" sz="2800" dirty="0">
                <a:latin typeface="Helvetica"/>
                <a:cs typeface="Helvetica"/>
              </a:rPr>
              <a:t>s PaCC is characterized by the fact that he used the Order element in some contexts but not in all appropriate contexts: He used it in too narrow a context</a:t>
            </a:r>
            <a:r>
              <a:rPr lang="en-US" altLang="ja-JP" sz="2800" dirty="0" smtClean="0">
                <a:latin typeface="Helvetica"/>
                <a:cs typeface="Helvetica"/>
              </a:rPr>
              <a:t>.</a:t>
            </a:r>
            <a:endParaRPr lang="en-US" altLang="ja-JP" sz="2800" dirty="0">
              <a:latin typeface="Helvetica"/>
              <a:cs typeface="Helvetica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6EAF8C-ACB2-6040-B866-994BE8FC43F7}" type="slidenum">
              <a:rPr lang="he-IL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3467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smtClean="0">
                <a:latin typeface="Helvetica"/>
                <a:cs typeface="Helvetica"/>
              </a:rPr>
              <a:t>This was in the following lesson.</a:t>
            </a: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A0AA59A-A52C-DB4A-9A7D-22EBA63C4F43}" type="slidenum">
              <a:rPr lang="he-IL" sz="1200"/>
              <a:pPr eaLnBrk="1" hangingPunct="1"/>
              <a:t>40</a:t>
            </a:fld>
            <a:endParaRPr lang="en-US" sz="12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800" dirty="0">
              <a:latin typeface="Helvetica"/>
              <a:cs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6EAF8C-ACB2-6040-B866-994BE8FC43F7}" type="slidenum">
              <a:rPr lang="he-IL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92457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27F161C-7C04-EE48-AC09-D444A4FE2187}" type="slidenum">
              <a:rPr lang="he-IL" sz="1200"/>
              <a:pPr eaLnBrk="1" hangingPunct="1"/>
              <a:t>42</a:t>
            </a:fld>
            <a:endParaRPr lang="en-US" sz="1200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smtClean="0">
                <a:latin typeface="Helvetica"/>
                <a:cs typeface="Helvetica"/>
              </a:rPr>
              <a:t>This </a:t>
            </a:r>
            <a:r>
              <a:rPr lang="en-US" sz="2800" dirty="0">
                <a:latin typeface="Helvetica"/>
                <a:cs typeface="Helvetica"/>
              </a:rPr>
              <a:t>illustrates the importance of context well enough – but let me mention some aspects of context that are important for processes of constructing.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8574967-B655-674F-B154-2A9A48886BB5}" type="slidenum">
              <a:rPr lang="he-IL" sz="1200"/>
              <a:pPr eaLnBrk="1" hangingPunct="1"/>
              <a:t>43</a:t>
            </a:fld>
            <a:endParaRPr lang="en-US" sz="120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2800" dirty="0" smtClean="0">
                <a:latin typeface="Helvetica"/>
                <a:cs typeface="Helvetica"/>
              </a:rPr>
              <a:t>Processes </a:t>
            </a:r>
            <a:r>
              <a:rPr lang="en-US" sz="2800" dirty="0">
                <a:latin typeface="Helvetica"/>
                <a:cs typeface="Helvetica"/>
              </a:rPr>
              <a:t>of abstraction </a:t>
            </a:r>
            <a:r>
              <a:rPr lang="en-US" sz="2800" dirty="0" smtClean="0">
                <a:latin typeface="Helvetica"/>
                <a:cs typeface="Helvetica"/>
              </a:rPr>
              <a:t>take </a:t>
            </a:r>
            <a:r>
              <a:rPr lang="en-US" sz="2800" dirty="0">
                <a:latin typeface="Helvetica"/>
                <a:cs typeface="Helvetica"/>
              </a:rPr>
              <a:t>place in </a:t>
            </a:r>
            <a:r>
              <a:rPr lang="en-US" sz="2800" dirty="0" smtClean="0">
                <a:latin typeface="Helvetica"/>
                <a:cs typeface="Helvetica"/>
              </a:rPr>
              <a:t>context.</a:t>
            </a:r>
          </a:p>
          <a:p>
            <a:pPr eaLnBrk="1" hangingPunct="1"/>
            <a:r>
              <a:rPr lang="en-US" sz="2800" dirty="0" smtClean="0">
                <a:latin typeface="Helvetica"/>
                <a:cs typeface="Helvetica"/>
              </a:rPr>
              <a:t>This </a:t>
            </a:r>
            <a:r>
              <a:rPr lang="en-US" sz="2800" dirty="0">
                <a:latin typeface="Helvetica"/>
                <a:cs typeface="Helvetica"/>
              </a:rPr>
              <a:t>may sound like a contradiction in terms to </a:t>
            </a:r>
            <a:r>
              <a:rPr lang="en-US" sz="2800" dirty="0" smtClean="0">
                <a:latin typeface="Helvetica"/>
                <a:cs typeface="Helvetica"/>
              </a:rPr>
              <a:t>some mathematicians,</a:t>
            </a:r>
            <a:r>
              <a:rPr lang="en-US" sz="2800" baseline="0" dirty="0" smtClean="0">
                <a:latin typeface="Helvetica"/>
                <a:cs typeface="Helvetica"/>
              </a:rPr>
              <a:t> because abstraction is often identified with decontextualization.</a:t>
            </a:r>
          </a:p>
          <a:p>
            <a:pPr eaLnBrk="1" hangingPunct="1"/>
            <a:r>
              <a:rPr lang="en-US" sz="2800" baseline="0" dirty="0" smtClean="0">
                <a:latin typeface="Helvetica"/>
                <a:cs typeface="Helvetica"/>
              </a:rPr>
              <a:t>We (with van Ours and others) do not make this identification</a:t>
            </a:r>
          </a:p>
          <a:p>
            <a:pPr eaLnBrk="1" hangingPunct="1"/>
            <a:r>
              <a:rPr lang="en-US" sz="2800" baseline="0" dirty="0" smtClean="0">
                <a:latin typeface="Helvetica"/>
                <a:cs typeface="Helvetica"/>
              </a:rPr>
              <a:t>Design: There is design toward abstraction (as in HHR or in Pratt and </a:t>
            </a:r>
            <a:r>
              <a:rPr lang="en-US" sz="2800" baseline="0" dirty="0" err="1" smtClean="0">
                <a:latin typeface="Helvetica"/>
                <a:cs typeface="Helvetica"/>
              </a:rPr>
              <a:t>Noss</a:t>
            </a:r>
            <a:r>
              <a:rPr lang="en-US" sz="2800" baseline="0" dirty="0" smtClean="0">
                <a:latin typeface="Helvetica"/>
                <a:cs typeface="Helvetica"/>
              </a:rPr>
              <a:t>) but there is also micro-design revision based on AiC analysis (we are working on it).</a:t>
            </a:r>
            <a:endParaRPr lang="en-US" sz="2800" dirty="0" smtClean="0">
              <a:latin typeface="Helvetica"/>
              <a:cs typeface="Helvetica"/>
            </a:endParaRPr>
          </a:p>
          <a:p>
            <a:pPr eaLnBrk="1" hangingPunct="1"/>
            <a:endParaRPr lang="en-US" dirty="0">
              <a:latin typeface="Times New Roman" charset="0"/>
            </a:endParaRPr>
          </a:p>
          <a:p>
            <a:pPr eaLnBrk="1" hangingPunct="1"/>
            <a:endParaRPr lang="he-IL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503D926-AB81-5A4B-8D63-736CBB581590}" type="slidenum">
              <a:rPr lang="he-IL" sz="1200"/>
              <a:pPr eaLnBrk="1" hangingPunct="1"/>
              <a:t>45</a:t>
            </a:fld>
            <a:endParaRPr lang="en-US" sz="1200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2800" dirty="0" smtClean="0">
                <a:latin typeface="Helvetica"/>
                <a:cs typeface="Helvetica"/>
              </a:rPr>
              <a:t>Different patterns were:</a:t>
            </a:r>
            <a:r>
              <a:rPr lang="en-US" sz="2800" baseline="0" dirty="0" smtClean="0">
                <a:latin typeface="Helvetica"/>
                <a:cs typeface="Helvetica"/>
              </a:rPr>
              <a:t> Two or all three together. In case of two, the third objected or joined in later. </a:t>
            </a:r>
            <a:endParaRPr lang="en-US" sz="2800" dirty="0">
              <a:latin typeface="Helvetica"/>
              <a:cs typeface="Helvetica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</a:rPr>
              <a:t>Specifically:</a:t>
            </a:r>
            <a:r>
              <a:rPr lang="en-US" sz="2800" baseline="0" dirty="0" smtClean="0">
                <a:solidFill>
                  <a:srgbClr val="000000"/>
                </a:solidFill>
                <a:latin typeface="Helvetica"/>
                <a:cs typeface="Helvetica"/>
              </a:rPr>
              <a:t> The 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cs typeface="Helvetica"/>
              </a:rPr>
              <a:t>Complete to whole rule for fraction</a:t>
            </a:r>
            <a:r>
              <a:rPr lang="en-US" sz="2800" baseline="0" dirty="0" smtClean="0">
                <a:solidFill>
                  <a:srgbClr val="000000"/>
                </a:solidFill>
                <a:latin typeface="Helvetica"/>
                <a:cs typeface="Helvetica"/>
              </a:rPr>
              <a:t> comparison</a:t>
            </a:r>
          </a:p>
          <a:p>
            <a:r>
              <a:rPr lang="en-US" sz="2800" baseline="0" dirty="0" smtClean="0">
                <a:solidFill>
                  <a:srgbClr val="000000"/>
                </a:solidFill>
                <a:latin typeface="Helvetica"/>
                <a:cs typeface="Helvetica"/>
              </a:rPr>
              <a:t>Example for the close connection: Combining model-based visual reasoning with numerical reasoning during C-actions led to MO – MF transition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6EAF8C-ACB2-6040-B866-994BE8FC43F7}" type="slidenum">
              <a:rPr lang="he-IL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0758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>
                <a:latin typeface="Helvetica"/>
                <a:cs typeface="Helvetica"/>
              </a:rPr>
              <a:t>Interruption, resumption,</a:t>
            </a:r>
            <a:r>
              <a:rPr lang="en-US" sz="2800" baseline="0" dirty="0" smtClean="0">
                <a:latin typeface="Helvetica"/>
                <a:cs typeface="Helvetica"/>
              </a:rPr>
              <a:t> branching and combining of constructing actions</a:t>
            </a:r>
          </a:p>
          <a:p>
            <a:r>
              <a:rPr lang="en-US" sz="2800" baseline="0" dirty="0" smtClean="0">
                <a:latin typeface="Helvetica"/>
                <a:cs typeface="Helvetica"/>
              </a:rPr>
              <a:t>Branching was closely related to information provided to the learner by the CAS.</a:t>
            </a:r>
            <a:endParaRPr lang="en-US" sz="2800" dirty="0">
              <a:latin typeface="Helvetica"/>
              <a:cs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6EAF8C-ACB2-6040-B866-994BE8FC43F7}" type="slidenum">
              <a:rPr lang="he-IL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15084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800" b="1" dirty="0">
              <a:latin typeface="Helvetica"/>
              <a:cs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6EAF8C-ACB2-6040-B866-994BE8FC43F7}" type="slidenum">
              <a:rPr lang="he-IL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6106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01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2800" dirty="0">
              <a:latin typeface="Helvetica"/>
              <a:cs typeface="Helvetica"/>
            </a:endParaRPr>
          </a:p>
        </p:txBody>
      </p:sp>
      <p:sp>
        <p:nvSpPr>
          <p:cNvPr id="901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F599140-F339-8C4C-B3ED-D2B596543627}" type="slidenum">
              <a:rPr lang="he-IL" sz="1200"/>
              <a:pPr eaLnBrk="1" hangingPunct="1"/>
              <a:t>51</a:t>
            </a:fld>
            <a:endParaRPr lang="en-US" sz="120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6EAF8C-ACB2-6040-B866-994BE8FC43F7}" type="slidenum">
              <a:rPr lang="he-IL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332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B0FDC1A-1DCB-6C40-9BD4-17967383E67E}" type="slidenum">
              <a:rPr lang="he-IL" sz="1200"/>
              <a:pPr eaLnBrk="1" hangingPunct="1"/>
              <a:t>53</a:t>
            </a:fld>
            <a:endParaRPr 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000000"/>
                </a:solidFill>
                <a:latin typeface="Helvetica"/>
                <a:cs typeface="Helvetica"/>
              </a:rPr>
              <a:t>You may ask for </a:t>
            </a:r>
          </a:p>
          <a:p>
            <a:pPr lvl="1" eaLnBrk="1" hangingPunct="1"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Helvetica"/>
                <a:ea typeface="Times New Roman" charset="0"/>
                <a:cs typeface="Helvetica"/>
              </a:rPr>
              <a:t>This presentation</a:t>
            </a:r>
            <a:endParaRPr lang="en-US" sz="2800" dirty="0">
              <a:solidFill>
                <a:srgbClr val="000000"/>
              </a:solidFill>
              <a:latin typeface="Helvetica"/>
              <a:ea typeface="Times New Roman" charset="0"/>
              <a:cs typeface="Helvetica"/>
            </a:endParaRPr>
          </a:p>
          <a:p>
            <a:pPr lvl="1" eaLnBrk="1" hangingPunct="1">
              <a:buFontTx/>
              <a:buChar char="•"/>
            </a:pPr>
            <a:r>
              <a:rPr lang="en-US" sz="2800" dirty="0">
                <a:solidFill>
                  <a:srgbClr val="000000"/>
                </a:solidFill>
                <a:latin typeface="Helvetica"/>
                <a:ea typeface="Times New Roman" charset="0"/>
                <a:cs typeface="Helvetica"/>
              </a:rPr>
              <a:t>a </a:t>
            </a:r>
            <a:r>
              <a:rPr lang="en-US" sz="2800" dirty="0" smtClean="0">
                <a:solidFill>
                  <a:srgbClr val="000000"/>
                </a:solidFill>
                <a:latin typeface="Helvetica"/>
                <a:ea typeface="Times New Roman" charset="0"/>
                <a:cs typeface="Helvetica"/>
              </a:rPr>
              <a:t>bibliography</a:t>
            </a:r>
            <a:endParaRPr lang="en-US" sz="2800" dirty="0">
              <a:solidFill>
                <a:srgbClr val="000000"/>
              </a:solidFill>
              <a:latin typeface="Helvetica"/>
              <a:ea typeface="Times New Roman" charset="0"/>
              <a:cs typeface="Helvetica"/>
            </a:endParaRPr>
          </a:p>
          <a:p>
            <a:pPr lvl="1" eaLnBrk="1" hangingPunct="1"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Helvetica"/>
                <a:ea typeface="Times New Roman" charset="0"/>
                <a:cs typeface="Helvetica"/>
              </a:rPr>
              <a:t>specific papers</a:t>
            </a:r>
            <a:endParaRPr lang="en-US" sz="2800" dirty="0">
              <a:solidFill>
                <a:srgbClr val="000000"/>
              </a:solidFill>
              <a:latin typeface="Helvetica"/>
              <a:ea typeface="Times New Roman" charset="0"/>
              <a:cs typeface="Helvetica"/>
            </a:endParaRPr>
          </a:p>
          <a:p>
            <a:pPr eaLnBrk="1" hangingPunct="1"/>
            <a:r>
              <a:rPr lang="en-US" sz="2800" b="1" dirty="0" smtClean="0">
                <a:latin typeface="Helvetica"/>
                <a:cs typeface="Helvetica"/>
              </a:rPr>
              <a:t>50 min</a:t>
            </a:r>
            <a:endParaRPr lang="en-US" sz="2800" b="1" dirty="0">
              <a:latin typeface="Helvetica"/>
              <a:cs typeface="Helvetica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EEFDFC1-AE23-244A-A7E0-6E63BB43329A}" type="slidenum">
              <a:rPr lang="he-IL" sz="1200"/>
              <a:pPr eaLnBrk="1" hangingPunct="1"/>
              <a:t>55</a:t>
            </a:fld>
            <a:endParaRPr lang="en-US" sz="1200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he-IL" sz="2800" dirty="0">
              <a:latin typeface="Helvetica"/>
              <a:cs typeface="Helvetica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54B9E69-8380-E746-90D3-820B2F3AC431}" type="slidenum">
              <a:rPr lang="he-IL" sz="1200"/>
              <a:pPr eaLnBrk="1" hangingPunct="1"/>
              <a:t>57</a:t>
            </a:fld>
            <a:endParaRPr lang="en-US" sz="1200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he-IL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5B0EE5-3AA1-9F4A-BAE6-EB9A9BCF8180}" type="slidenum">
              <a:rPr lang="en-US"/>
              <a:pPr/>
              <a:t>58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861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686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3C923A8-2AEE-4E40-93FF-73AB18B7FDA2}" type="slidenum">
              <a:rPr lang="he-IL" sz="1200"/>
              <a:pPr eaLnBrk="1" hangingPunct="1"/>
              <a:t>61</a:t>
            </a:fld>
            <a:endParaRPr lang="en-US" sz="120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123403-861D-447A-9FD3-7622E59619CF}" type="slidenum">
              <a:rPr lang="he-IL"/>
              <a:pPr/>
              <a:t>62</a:t>
            </a:fld>
            <a:endParaRPr lang="en-US"/>
          </a:p>
        </p:txBody>
      </p:sp>
      <p:sp>
        <p:nvSpPr>
          <p:cNvPr id="24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E72EB-F968-4D29-B116-9E20E3FE4FEB}" type="slidenum">
              <a:rPr lang="he-IL" smtClean="0"/>
              <a:pPr/>
              <a:t>63</a:t>
            </a:fld>
            <a:endParaRPr lang="he-IL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pPr algn="l" rtl="0"/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E72EB-F968-4D29-B116-9E20E3FE4FEB}" type="slidenum">
              <a:rPr lang="he-IL" smtClean="0"/>
              <a:pPr/>
              <a:t>64</a:t>
            </a:fld>
            <a:endParaRPr lang="he-IL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FE72EB-F968-4D29-B116-9E20E3FE4FEB}" type="slidenum">
              <a:rPr lang="he-IL" smtClean="0"/>
              <a:pPr/>
              <a:t>65</a:t>
            </a:fld>
            <a:endParaRPr lang="he-IL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27881-C49C-4962-BECF-2139375FA6EE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27881-C49C-4962-BECF-2139375FA6EE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27881-C49C-4962-BECF-2139375FA6EE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8596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460A352-5DED-2542-AC46-4049C467E996}" type="slidenum">
              <a:rPr lang="he-IL" sz="1200"/>
              <a:pPr eaLnBrk="1" hangingPunct="1"/>
              <a:t>72</a:t>
            </a:fld>
            <a:endParaRPr lang="en-US" sz="120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9808AF7-92B6-EC4E-AF68-1ACF56E93098}" type="slidenum">
              <a:rPr lang="he-IL" sz="1200"/>
              <a:pPr eaLnBrk="1" hangingPunct="1"/>
              <a:t>73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Athens - 4.6.2014</a:t>
            </a:r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Abstraction in Context</a:t>
            </a:r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0361D-FD70-134A-9737-B56E444D2702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83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Abstraction in Context</a:t>
            </a: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7D2C4-3CF2-9A4A-BF99-CA1E6EEDE57B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91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38000" dir="10800000" algn="tl" rotWithShape="0">
              <a:srgbClr val="706B5F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254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Gill Sans MT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Athens - 4.6.2014</a:t>
            </a: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Abstraction in Context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72FDA-D112-D04B-97E5-A10D967C67BB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139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Athens - 4.6.2014</a:t>
            </a: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Abstraction in Context</a:t>
            </a:r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0110F-D803-F04F-9997-8A0B4E086224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37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Athens - 4.6.2014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Abstraction in Context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A27A0-514F-DD40-9AFC-A540AAF93244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650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Athens - 4.6.2014</a:t>
            </a:r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Abstraction in Context</a:t>
            </a:r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8597B-CEBD-3446-B354-29B9BA3B1E58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40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38000" dir="10800000" algn="tl" rotWithShape="0">
              <a:srgbClr val="706B5F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254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Gill Sans MT" charset="0"/>
            </a:endParaRP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Athens - 4.6.2014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Abstraction in Context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D93BE-BF43-4047-B997-92911068B1A0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11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Athens - 4.6.2014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Abstraction in Context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918F8-6AC4-CB4D-A654-3FFB8838BE00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127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lvl1pPr indent="-28257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charset="0"/>
              <a:buNone/>
              <a:defRPr/>
            </a:pPr>
            <a:endParaRPr lang="he-IL" sz="3200" smtClean="0">
              <a:latin typeface="Gill Sans MT" charset="0"/>
            </a:endParaRPr>
          </a:p>
        </p:txBody>
      </p:sp>
      <p:sp>
        <p:nvSpPr>
          <p:cNvPr id="6" name="Process 13"/>
          <p:cNvSpPr>
            <a:spLocks noChangeArrowheads="1"/>
          </p:cNvSpPr>
          <p:nvPr/>
        </p:nvSpPr>
        <p:spPr bwMode="auto"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7"/>
            </a:srgbClr>
          </a:solidFill>
          <a:ln w="6350" cap="rnd">
            <a:solidFill>
              <a:srgbClr val="FFFFFF"/>
            </a:solidFill>
            <a:miter lim="800000"/>
            <a:headEnd/>
            <a:tailEnd/>
          </a:ln>
          <a:effectLst>
            <a:outerShdw dist="25400" dir="3299947" sx="96001" sy="96001" algn="tl" rotWithShape="0">
              <a:srgbClr val="EBDAB1">
                <a:alpha val="39998"/>
              </a:srgbClr>
            </a:outerShdw>
          </a:effec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Gill Sans MT" charset="0"/>
            </a:endParaRPr>
          </a:p>
        </p:txBody>
      </p:sp>
      <p:sp>
        <p:nvSpPr>
          <p:cNvPr id="7" name="Process 15"/>
          <p:cNvSpPr>
            <a:spLocks noChangeArrowheads="1"/>
          </p:cNvSpPr>
          <p:nvPr/>
        </p:nvSpPr>
        <p:spPr bwMode="auto"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7"/>
            </a:srgbClr>
          </a:solidFill>
          <a:ln w="6350" cap="rnd">
            <a:solidFill>
              <a:srgbClr val="FFFFFF"/>
            </a:solidFill>
            <a:miter lim="800000"/>
            <a:headEnd/>
            <a:tailEnd/>
          </a:ln>
          <a:effectLst>
            <a:outerShdw dist="25400" dir="3299947" sx="96001" sy="96001" algn="tl" rotWithShape="0">
              <a:schemeClr val="bg2">
                <a:alpha val="20000"/>
              </a:schemeClr>
            </a:outerShdw>
          </a:effec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Gill Sans MT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Athens - 4.6.2014</a:t>
            </a: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Abstraction in Context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46F8B-4424-F648-A5A4-33F698EDB54B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94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Athens - 4.6.2014</a:t>
            </a: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Abstraction in Context</a:t>
            </a: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F8ECE-D99F-AB47-8D44-25F5890AE40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935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Athens - 4.6.2014</a:t>
            </a: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Abstraction in Context</a:t>
            </a:r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4D868-9CED-6D48-B8B4-644019AF5238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554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7" name="Oval 7"/>
          <p:cNvSpPr>
            <a:spLocks noChangeArrowheads="1"/>
          </p:cNvSpPr>
          <p:nvPr/>
        </p:nvSpPr>
        <p:spPr bwMode="auto">
          <a:xfrm>
            <a:off x="168275" y="20638"/>
            <a:ext cx="1703388" cy="1703387"/>
          </a:xfrm>
          <a:prstGeom prst="ellipse">
            <a:avLst/>
          </a:prstGeom>
          <a:noFill/>
          <a:ln w="27305" cap="rnd">
            <a:solidFill>
              <a:srgbClr val="FFF6DB"/>
            </a:solidFill>
            <a:round/>
            <a:headEnd/>
            <a:tailEnd/>
          </a:ln>
          <a:effectLst>
            <a:outerShdw dist="26940" dir="5400000" algn="tl" rotWithShape="0">
              <a:srgbClr val="AFA58D">
                <a:alpha val="8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Gill Sans MT" charset="0"/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238625" y="630555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967D4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1447800" y="6305550"/>
            <a:ext cx="20574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967D4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Abstraction in Context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967D42"/>
                </a:solidFill>
                <a:cs typeface="Arial" charset="0"/>
              </a:defRPr>
            </a:lvl1pPr>
          </a:lstStyle>
          <a:p>
            <a:pPr>
              <a:defRPr/>
            </a:pPr>
            <a:fld id="{8B54F13F-F92E-B047-84D2-F027554F254F}" type="slidenum">
              <a:rPr lang="he-IL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7" name="Rectangle 14"/>
          <p:cNvSpPr>
            <a:spLocks noChangeArrowheads="1"/>
          </p:cNvSpPr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38000" dir="10800000" algn="tl" rotWithShape="0">
              <a:srgbClr val="706B5F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254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Gill Sans MT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ＭＳ Ｐゴシック" pitchFamily="-111" charset="-128"/>
          <a:cs typeface="ＭＳ Ｐゴシック" pitchFamily="-111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-111" charset="-18"/>
          <a:ea typeface="ＭＳ Ｐゴシック" pitchFamily="-111" charset="-128"/>
          <a:cs typeface="ＭＳ Ｐゴシック" pitchFamily="-11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-111" charset="-18"/>
          <a:ea typeface="ＭＳ Ｐゴシック" pitchFamily="-111" charset="-128"/>
          <a:cs typeface="ＭＳ Ｐゴシック" pitchFamily="-11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-111" charset="-18"/>
          <a:ea typeface="ＭＳ Ｐゴシック" pitchFamily="-111" charset="-128"/>
          <a:cs typeface="ＭＳ Ｐゴシック" pitchFamily="-11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-111" charset="-18"/>
          <a:ea typeface="ＭＳ Ｐゴシック" pitchFamily="-111" charset="-128"/>
          <a:cs typeface="ＭＳ Ｐゴシック" pitchFamily="-11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-111" charset="-18"/>
          <a:ea typeface="ＭＳ Ｐゴシック" pitchFamily="-111" charset="-128"/>
          <a:cs typeface="ＭＳ Ｐゴシック" pitchFamily="-11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-111" charset="-18"/>
          <a:ea typeface="ＭＳ Ｐゴシック" pitchFamily="-111" charset="-128"/>
          <a:cs typeface="ＭＳ Ｐゴシック" pitchFamily="-11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-111" charset="-18"/>
          <a:ea typeface="ＭＳ Ｐゴシック" pitchFamily="-111" charset="-128"/>
          <a:cs typeface="ＭＳ Ｐゴシック" pitchFamily="-11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-111" charset="-18"/>
          <a:ea typeface="ＭＳ Ｐゴシック" pitchFamily="-111" charset="-128"/>
          <a:cs typeface="ＭＳ Ｐゴシック" pitchFamily="-111" charset="-128"/>
        </a:defRPr>
      </a:lvl9pPr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charset="0"/>
        <a:buChar char=""/>
        <a:defRPr sz="3200" kern="12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charset="0"/>
        <a:buChar char="◦"/>
        <a:defRPr sz="28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charset="0"/>
        <a:buChar char=""/>
        <a:defRPr sz="24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charset="0"/>
        <a:buChar char="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charset="0"/>
        <a:buChar char="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.e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hyperlink" Target="mailto:tommyd@post.tau.ac.il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89050" y="1066800"/>
            <a:ext cx="7626350" cy="1785938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CONSTRUCTING ABSTRACT </a:t>
            </a:r>
            <a:r>
              <a:rPr lang="en-US" sz="32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MATHEMATICAL </a:t>
            </a:r>
            <a:r>
              <a:rPr lang="en-US" sz="32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KNOWLEDGE</a:t>
            </a:r>
            <a:br>
              <a:rPr lang="en-US" sz="32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IN CONTEXT</a:t>
            </a:r>
            <a:r>
              <a:rPr lang="en-US" sz="3600" dirty="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	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648" y="3861048"/>
            <a:ext cx="7359650" cy="2016224"/>
          </a:xfrm>
        </p:spPr>
        <p:txBody>
          <a:bodyPr/>
          <a:lstStyle/>
          <a:p>
            <a:pPr marL="26988" algn="ctr" eaLnBrk="1" hangingPunct="1">
              <a:lnSpc>
                <a:spcPct val="90000"/>
              </a:lnSpc>
            </a:pPr>
            <a:r>
              <a:rPr lang="en-US" b="1" dirty="0">
                <a:solidFill>
                  <a:srgbClr val="320E04"/>
                </a:solidFill>
                <a:ea typeface="ＭＳ Ｐゴシック" charset="0"/>
                <a:cs typeface="Times New Roman" charset="0"/>
              </a:rPr>
              <a:t>Tommy Dreyfus, Tel Aviv University</a:t>
            </a:r>
          </a:p>
          <a:p>
            <a:pPr marL="26988" algn="ctr" eaLnBrk="1" hangingPunct="1">
              <a:lnSpc>
                <a:spcPct val="90000"/>
              </a:lnSpc>
            </a:pPr>
            <a:r>
              <a:rPr lang="en-US" dirty="0">
                <a:solidFill>
                  <a:srgbClr val="320E04"/>
                </a:solidFill>
                <a:ea typeface="ＭＳ Ｐゴシック" charset="0"/>
                <a:cs typeface="Times New Roman" charset="0"/>
              </a:rPr>
              <a:t/>
            </a:r>
            <a:br>
              <a:rPr lang="en-US" dirty="0">
                <a:solidFill>
                  <a:srgbClr val="320E04"/>
                </a:solidFill>
                <a:ea typeface="ＭＳ Ｐゴシック" charset="0"/>
                <a:cs typeface="Times New Roman" charset="0"/>
              </a:rPr>
            </a:br>
            <a:r>
              <a:rPr lang="en-US" dirty="0" smtClean="0">
                <a:solidFill>
                  <a:srgbClr val="320E04"/>
                </a:solidFill>
                <a:ea typeface="ＭＳ Ｐゴシック" charset="0"/>
                <a:cs typeface="Times New Roman" charset="0"/>
              </a:rPr>
              <a:t>University of Athens</a:t>
            </a:r>
            <a:endParaRPr lang="en-US" dirty="0">
              <a:solidFill>
                <a:srgbClr val="320E04"/>
              </a:solidFill>
              <a:ea typeface="ＭＳ Ｐゴシック" charset="0"/>
              <a:cs typeface="Times New Roman" charset="0"/>
            </a:endParaRPr>
          </a:p>
          <a:p>
            <a:pPr marL="26988" algn="ctr"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320E04"/>
                </a:solidFill>
                <a:ea typeface="ＭＳ Ｐゴシック" charset="0"/>
                <a:cs typeface="Times New Roman" charset="0"/>
              </a:rPr>
              <a:t>June 4, 2014</a:t>
            </a:r>
            <a:endParaRPr lang="en-US" dirty="0">
              <a:solidFill>
                <a:srgbClr val="320E04"/>
              </a:solidFill>
              <a:ea typeface="ＭＳ Ｐゴシック" charset="0"/>
              <a:cs typeface="Times New Roman" charset="0"/>
            </a:endParaRPr>
          </a:p>
          <a:p>
            <a:pPr marL="26988" algn="ctr" eaLnBrk="1" hangingPunct="1">
              <a:lnSpc>
                <a:spcPct val="90000"/>
              </a:lnSpc>
            </a:pPr>
            <a:endParaRPr lang="en-US" sz="1000" b="1" dirty="0">
              <a:solidFill>
                <a:srgbClr val="320E04"/>
              </a:solidFill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12087" y="200848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Thanks to my colleagues</a:t>
            </a:r>
            <a:endParaRPr lang="en-US" dirty="0"/>
          </a:p>
        </p:txBody>
      </p:sp>
      <p:sp>
        <p:nvSpPr>
          <p:cNvPr id="18434" name="Content Placeholder 2"/>
          <p:cNvSpPr>
            <a:spLocks noGrp="1"/>
          </p:cNvSpPr>
          <p:nvPr>
            <p:ph sz="half" idx="1"/>
          </p:nvPr>
        </p:nvSpPr>
        <p:spPr>
          <a:xfrm>
            <a:off x="1435100" y="1412776"/>
            <a:ext cx="3657600" cy="4664075"/>
          </a:xfrm>
        </p:spPr>
        <p:txBody>
          <a:bodyPr/>
          <a:lstStyle/>
          <a:p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Rina Hershkowitz</a:t>
            </a:r>
          </a:p>
          <a:p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Baruch Schwarz</a:t>
            </a:r>
          </a:p>
          <a:p>
            <a:r>
              <a:rPr lang="en-US" dirty="0" smtClean="0">
                <a:latin typeface="Gill Sans MT" charset="0"/>
                <a:ea typeface="ＭＳ Ｐゴシック" charset="0"/>
                <a:cs typeface="ＭＳ Ｐゴシック" charset="0"/>
              </a:rPr>
              <a:t>--</a:t>
            </a:r>
            <a:endParaRPr lang="en-US" dirty="0">
              <a:latin typeface="Gill Sans MT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Angelika Bikner</a:t>
            </a:r>
          </a:p>
          <a:p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Ivy Kidron</a:t>
            </a:r>
          </a:p>
          <a:p>
            <a:r>
              <a:rPr lang="en-US" dirty="0" smtClean="0">
                <a:latin typeface="Gill Sans MT" charset="0"/>
                <a:ea typeface="ＭＳ Ｐゴシック" charset="0"/>
                <a:cs typeface="ＭＳ Ｐゴシック" charset="0"/>
              </a:rPr>
              <a:t>Anatoli </a:t>
            </a:r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Kouropatov</a:t>
            </a:r>
          </a:p>
          <a:p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John </a:t>
            </a:r>
            <a:r>
              <a:rPr lang="en-US" dirty="0" smtClean="0">
                <a:latin typeface="Gill Sans MT" charset="0"/>
                <a:ea typeface="ＭＳ Ｐゴシック" charset="0"/>
                <a:cs typeface="ＭＳ Ｐゴシック" charset="0"/>
              </a:rPr>
              <a:t>Monaghan</a:t>
            </a:r>
          </a:p>
          <a:p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Fatih Ozmantar</a:t>
            </a:r>
          </a:p>
          <a:p>
            <a:endParaRPr lang="en-US" dirty="0" smtClean="0"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5" name="Content Placeholder 6"/>
          <p:cNvSpPr>
            <a:spLocks noGrp="1"/>
          </p:cNvSpPr>
          <p:nvPr>
            <p:ph sz="half" idx="2"/>
          </p:nvPr>
        </p:nvSpPr>
        <p:spPr>
          <a:xfrm>
            <a:off x="5276850" y="1412776"/>
            <a:ext cx="3657600" cy="4664075"/>
          </a:xfrm>
        </p:spPr>
        <p:txBody>
          <a:bodyPr/>
          <a:lstStyle/>
          <a:p>
            <a:r>
              <a:rPr lang="en-US" dirty="0" smtClean="0">
                <a:latin typeface="Gill Sans MT" charset="0"/>
                <a:ea typeface="ＭＳ Ｐゴシック" charset="0"/>
                <a:cs typeface="ＭＳ Ｐゴシック" charset="0"/>
              </a:rPr>
              <a:t>Chris </a:t>
            </a:r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Rasmussen</a:t>
            </a:r>
          </a:p>
          <a:p>
            <a:r>
              <a:rPr lang="en-US" dirty="0" smtClean="0">
                <a:latin typeface="Gill Sans MT" charset="0"/>
                <a:ea typeface="ＭＳ Ｐゴシック" charset="0"/>
                <a:cs typeface="ＭＳ Ｐゴシック" charset="0"/>
              </a:rPr>
              <a:t>Gila </a:t>
            </a:r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Ron</a:t>
            </a:r>
          </a:p>
          <a:p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Michal Tabach</a:t>
            </a:r>
          </a:p>
          <a:p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Pessia </a:t>
            </a:r>
            <a:r>
              <a:rPr lang="en-US" dirty="0" err="1">
                <a:latin typeface="Gill Sans MT" charset="0"/>
                <a:ea typeface="ＭＳ Ｐゴシック" charset="0"/>
                <a:cs typeface="ＭＳ Ｐゴシック" charset="0"/>
              </a:rPr>
              <a:t>Tsamir</a:t>
            </a:r>
            <a:endParaRPr lang="he-IL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Dovi Weiss</a:t>
            </a:r>
          </a:p>
          <a:p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Gaye Williams</a:t>
            </a:r>
          </a:p>
          <a:p>
            <a:r>
              <a:rPr lang="en-US" dirty="0" smtClean="0">
                <a:latin typeface="Gill Sans MT" charset="0"/>
                <a:ea typeface="ＭＳ Ｐゴシック" charset="0"/>
                <a:cs typeface="ＭＳ Ｐゴシック" charset="0"/>
              </a:rPr>
              <a:t>…</a:t>
            </a:r>
            <a:endParaRPr lang="en-US" dirty="0"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259632" y="5238328"/>
            <a:ext cx="781236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-111" charset="-18"/>
                <a:ea typeface="ＭＳ Ｐゴシック" pitchFamily="-111" charset="-128"/>
                <a:cs typeface="ＭＳ Ｐゴシック" pitchFamily="-111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-111" charset="-18"/>
                <a:ea typeface="ＭＳ Ｐゴシック" pitchFamily="-111" charset="-128"/>
                <a:cs typeface="ＭＳ Ｐゴシック" pitchFamily="-111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-111" charset="-18"/>
                <a:ea typeface="ＭＳ Ｐゴシック" pitchFamily="-111" charset="-128"/>
                <a:cs typeface="ＭＳ Ｐゴシック" pitchFamily="-111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-111" charset="-18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-111" charset="-18"/>
                <a:ea typeface="ＭＳ Ｐゴシック" pitchFamily="-111" charset="-128"/>
                <a:cs typeface="ＭＳ Ｐゴシック" pitchFamily="-111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-111" charset="-18"/>
                <a:ea typeface="ＭＳ Ｐゴシック" pitchFamily="-111" charset="-128"/>
                <a:cs typeface="ＭＳ Ｐゴシック" pitchFamily="-111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-111" charset="-18"/>
                <a:ea typeface="ＭＳ Ｐゴシック" pitchFamily="-111" charset="-128"/>
                <a:cs typeface="ＭＳ Ｐゴシック" pitchFamily="-111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-111" charset="-18"/>
                <a:ea typeface="ＭＳ Ｐゴシック" pitchFamily="-111" charset="-128"/>
                <a:cs typeface="ＭＳ Ｐゴシック" pitchFamily="-111" charset="-128"/>
              </a:defRPr>
            </a:lvl9pPr>
          </a:lstStyle>
          <a:p>
            <a:pPr>
              <a:defRPr/>
            </a:pPr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In this talk, “we” means various subsets of the above</a:t>
            </a:r>
            <a:endParaRPr lang="en-US" sz="2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60110F-D803-F04F-9997-8A0B4E086224}" type="slidenum">
              <a:rPr lang="he-IL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supported by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320E04"/>
                </a:solidFill>
                <a:ea typeface="ＭＳ Ｐゴシック" charset="0"/>
                <a:cs typeface="Times New Roman" charset="0"/>
              </a:rPr>
              <a:t>Israel Science Foundation </a:t>
            </a:r>
            <a:r>
              <a:rPr lang="en-US" dirty="0" smtClean="0">
                <a:solidFill>
                  <a:srgbClr val="320E04"/>
                </a:solidFill>
                <a:ea typeface="ＭＳ Ｐゴシック" charset="0"/>
                <a:cs typeface="Times New Roman" charset="0"/>
              </a:rPr>
              <a:t>grants </a:t>
            </a:r>
            <a:r>
              <a:rPr lang="en-US" dirty="0">
                <a:solidFill>
                  <a:srgbClr val="320E04"/>
                </a:solidFill>
                <a:ea typeface="ＭＳ Ｐゴシック" charset="0"/>
                <a:cs typeface="Times New Roman" charset="0"/>
              </a:rPr>
              <a:t>973/02, 1166/05, </a:t>
            </a:r>
            <a:r>
              <a:rPr lang="en-US" dirty="0" smtClean="0">
                <a:solidFill>
                  <a:srgbClr val="320E04"/>
                </a:solidFill>
                <a:ea typeface="ＭＳ Ｐゴシック" charset="0"/>
                <a:cs typeface="Times New Roman" charset="0"/>
              </a:rPr>
              <a:t>843</a:t>
            </a:r>
            <a:r>
              <a:rPr lang="en-US" dirty="0">
                <a:solidFill>
                  <a:srgbClr val="320E04"/>
                </a:solidFill>
                <a:ea typeface="ＭＳ Ｐゴシック" charset="0"/>
                <a:cs typeface="Times New Roman" charset="0"/>
              </a:rPr>
              <a:t>/</a:t>
            </a:r>
            <a:r>
              <a:rPr lang="en-US" dirty="0" smtClean="0">
                <a:solidFill>
                  <a:srgbClr val="320E04"/>
                </a:solidFill>
                <a:ea typeface="ＭＳ Ｐゴシック" charset="0"/>
                <a:cs typeface="Times New Roman" charset="0"/>
              </a:rPr>
              <a:t>09, and 1057/12</a:t>
            </a:r>
          </a:p>
          <a:p>
            <a:r>
              <a:rPr lang="en-US" dirty="0" smtClean="0">
                <a:solidFill>
                  <a:srgbClr val="320E04"/>
                </a:solidFill>
                <a:ea typeface="ＭＳ Ｐゴシック" charset="0"/>
                <a:cs typeface="Times New Roman" charset="0"/>
              </a:rPr>
              <a:t>German-Israeli Foundation for Scientific Research and Development grant 946-357.4/2006</a:t>
            </a:r>
            <a:endParaRPr lang="en-US" dirty="0">
              <a:solidFill>
                <a:srgbClr val="320E04"/>
              </a:solidFill>
              <a:ea typeface="ＭＳ Ｐゴシック" charset="0"/>
              <a:cs typeface="Times New Roman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57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An Albert Einstein Quote</a:t>
            </a:r>
            <a:endParaRPr lang="en-US" dirty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1435100" y="1412776"/>
            <a:ext cx="7499350" cy="4800600"/>
          </a:xfrm>
        </p:spPr>
        <p:txBody>
          <a:bodyPr/>
          <a:lstStyle/>
          <a:p>
            <a:r>
              <a:rPr lang="en-US" sz="3000" dirty="0">
                <a:latin typeface="Gill Sans MT" charset="0"/>
                <a:ea typeface="ＭＳ Ｐゴシック" charset="0"/>
                <a:cs typeface="ＭＳ Ｐゴシック" charset="0"/>
              </a:rPr>
              <a:t>“Education is what remains after one has forgotten everything one learned in school.”</a:t>
            </a:r>
          </a:p>
          <a:p>
            <a:r>
              <a:rPr lang="en-US" sz="3000" dirty="0" smtClean="0">
                <a:latin typeface="Gill Sans MT" charset="0"/>
                <a:ea typeface="ＭＳ Ｐゴシック" charset="0"/>
                <a:cs typeface="ＭＳ Ｐゴシック" charset="0"/>
              </a:rPr>
              <a:t>The members of </a:t>
            </a:r>
            <a:r>
              <a:rPr lang="en-US" sz="3000" dirty="0">
                <a:latin typeface="Gill Sans MT" charset="0"/>
                <a:ea typeface="ＭＳ Ｐゴシック" charset="0"/>
                <a:cs typeface="ＭＳ Ｐゴシック" charset="0"/>
              </a:rPr>
              <a:t>JHS curriculum project at the Weizmann Institute of Science (Israel</a:t>
            </a:r>
            <a:r>
              <a:rPr lang="en-US" sz="3000" dirty="0" smtClean="0">
                <a:latin typeface="Gill Sans MT" charset="0"/>
                <a:ea typeface="ＭＳ Ｐゴシック" charset="0"/>
                <a:cs typeface="ＭＳ Ｐゴシック" charset="0"/>
              </a:rPr>
              <a:t>) naïvely asked what </a:t>
            </a:r>
            <a:r>
              <a:rPr lang="en-US" sz="3000" dirty="0">
                <a:latin typeface="Gill Sans MT" charset="0"/>
                <a:ea typeface="ＭＳ Ｐゴシック" charset="0"/>
                <a:cs typeface="ＭＳ Ｐゴシック" charset="0"/>
              </a:rPr>
              <a:t>students </a:t>
            </a:r>
            <a:r>
              <a:rPr lang="en-US" sz="3000" dirty="0" smtClean="0">
                <a:latin typeface="Gill Sans MT" charset="0"/>
                <a:ea typeface="ＭＳ Ｐゴシック" charset="0"/>
                <a:cs typeface="ＭＳ Ｐゴシック" charset="0"/>
              </a:rPr>
              <a:t>learn, </a:t>
            </a:r>
            <a:r>
              <a:rPr lang="en-US" sz="3000" dirty="0">
                <a:latin typeface="Gill Sans MT" charset="0"/>
                <a:ea typeface="ＭＳ Ｐゴシック" charset="0"/>
                <a:cs typeface="ＭＳ Ｐゴシック" charset="0"/>
              </a:rPr>
              <a:t>and how they learn it.</a:t>
            </a:r>
          </a:p>
          <a:p>
            <a:r>
              <a:rPr lang="en-US" sz="3000" dirty="0">
                <a:latin typeface="Gill Sans MT" charset="0"/>
                <a:ea typeface="ＭＳ Ｐゴシック" charset="0"/>
                <a:cs typeface="ＭＳ Ｐゴシック" charset="0"/>
              </a:rPr>
              <a:t>Here </a:t>
            </a:r>
            <a:r>
              <a:rPr lang="en-US" sz="3000" dirty="0" smtClean="0">
                <a:latin typeface="Gill Sans MT" charset="0"/>
                <a:ea typeface="ＭＳ Ｐゴシック" charset="0"/>
                <a:cs typeface="ＭＳ Ｐゴシック" charset="0"/>
              </a:rPr>
              <a:t>we used </a:t>
            </a:r>
            <a:r>
              <a:rPr lang="en-US" sz="3000" dirty="0">
                <a:latin typeface="Gill Sans MT" charset="0"/>
                <a:ea typeface="ＭＳ Ｐゴシック" charset="0"/>
                <a:cs typeface="ＭＳ Ｐゴシック" charset="0"/>
              </a:rPr>
              <a:t>the term “learn” in the sense of Einstein’s “education”:  We </a:t>
            </a:r>
            <a:r>
              <a:rPr lang="en-US" sz="3000" dirty="0" smtClean="0">
                <a:latin typeface="Gill Sans MT" charset="0"/>
                <a:ea typeface="ＭＳ Ｐゴシック" charset="0"/>
                <a:cs typeface="ＭＳ Ｐゴシック" charset="0"/>
              </a:rPr>
              <a:t>asked </a:t>
            </a:r>
            <a:r>
              <a:rPr lang="en-US" sz="3000" dirty="0">
                <a:latin typeface="Gill Sans MT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sz="3000" dirty="0" smtClean="0">
                <a:latin typeface="Gill Sans MT" charset="0"/>
                <a:ea typeface="ＭＳ Ｐゴシック" charset="0"/>
                <a:cs typeface="ＭＳ Ｐゴシック" charset="0"/>
              </a:rPr>
              <a:t>in-depth mathematical knowledge and abilities remain with the students.</a:t>
            </a:r>
            <a:endParaRPr lang="en-US" sz="3000" dirty="0"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375" y="116632"/>
            <a:ext cx="74168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Crucial Questions (CQs)</a:t>
            </a:r>
            <a:endParaRPr lang="en-US" dirty="0"/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1187624" y="1700808"/>
            <a:ext cx="7812360" cy="3600400"/>
          </a:xfrm>
        </p:spPr>
        <p:txBody>
          <a:bodyPr/>
          <a:lstStyle/>
          <a:p>
            <a:pPr marL="596900" indent="-514350">
              <a:buFont typeface="+mj-lt"/>
              <a:buAutoNum type="arabicPeriod"/>
            </a:pPr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What do we mean by “learning”?</a:t>
            </a:r>
          </a:p>
          <a:p>
            <a:pPr marL="596900" indent="-514350">
              <a:buFont typeface="+mj-lt"/>
              <a:buAutoNum type="arabicPeriod"/>
            </a:pPr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How can we describe / analyze (at the micro-level) the processes by which such learning takes place?</a:t>
            </a:r>
          </a:p>
          <a:p>
            <a:pPr marL="596900" indent="-514350">
              <a:buFont typeface="+mj-lt"/>
              <a:buAutoNum type="arabicPeriod"/>
            </a:pPr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How does learning depend on context</a:t>
            </a:r>
            <a:r>
              <a:rPr lang="en-US" dirty="0" smtClean="0">
                <a:latin typeface="Gill Sans MT" charset="0"/>
                <a:ea typeface="ＭＳ Ｐゴシック" charset="0"/>
                <a:cs typeface="ＭＳ Ｐゴシック" charset="0"/>
              </a:rPr>
              <a:t>?</a:t>
            </a:r>
            <a:endParaRPr lang="en-US" dirty="0"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Example: </a:t>
            </a:r>
            <a:r>
              <a:rPr 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P</a:t>
            </a:r>
            <a:r>
              <a:rPr lang="en-US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robability</a:t>
            </a:r>
            <a:endParaRPr lang="en-US" dirty="0">
              <a:solidFill>
                <a:srgbClr val="6633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ill Sans MT" charset="0"/>
                <a:ea typeface="ＭＳ Ｐゴシック" charset="0"/>
                <a:cs typeface="Times New Roman" charset="0"/>
              </a:rPr>
              <a:t>Structure of the curriculum (Grade 8)</a:t>
            </a:r>
          </a:p>
          <a:p>
            <a:pPr lvl="1" eaLnBrk="1" hangingPunct="1"/>
            <a:r>
              <a:rPr lang="en-US" sz="3000" dirty="0">
                <a:latin typeface="Gill Sans MT" charset="0"/>
                <a:ea typeface="ＭＳ Ｐゴシック" charset="0"/>
                <a:cs typeface="Times New Roman" charset="0"/>
              </a:rPr>
              <a:t>Part I:	  1d sample space, chance bar</a:t>
            </a:r>
          </a:p>
          <a:p>
            <a:pPr lvl="1" eaLnBrk="1" hangingPunct="1"/>
            <a:r>
              <a:rPr lang="en-US" sz="3000" dirty="0">
                <a:latin typeface="Gill Sans MT" charset="0"/>
                <a:ea typeface="ＭＳ Ｐゴシック" charset="0"/>
                <a:cs typeface="Times New Roman" charset="0"/>
              </a:rPr>
              <a:t>Part II:	  2d sample space, discrete, </a:t>
            </a:r>
            <a:r>
              <a:rPr lang="en-US" sz="3000" dirty="0" err="1">
                <a:latin typeface="Gill Sans MT" charset="0"/>
                <a:ea typeface="ＭＳ Ｐゴシック" charset="0"/>
                <a:cs typeface="Times New Roman" charset="0"/>
              </a:rPr>
              <a:t>equi</a:t>
            </a:r>
            <a:r>
              <a:rPr lang="en-US" sz="3000" dirty="0">
                <a:latin typeface="Gill Sans MT" charset="0"/>
                <a:ea typeface="ＭＳ Ｐゴシック" charset="0"/>
                <a:cs typeface="Times New Roman" charset="0"/>
              </a:rPr>
              <a:t>-</a:t>
            </a:r>
            <a:br>
              <a:rPr lang="en-US" sz="3000" dirty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sz="3000" dirty="0">
                <a:latin typeface="Gill Sans MT" charset="0"/>
                <a:ea typeface="ＭＳ Ｐゴシック" charset="0"/>
                <a:cs typeface="Times New Roman" charset="0"/>
              </a:rPr>
              <a:t>             </a:t>
            </a:r>
            <a:r>
              <a:rPr lang="en-US" sz="3000" dirty="0" smtClean="0">
                <a:latin typeface="Gill Sans MT" charset="0"/>
                <a:ea typeface="ＭＳ Ｐゴシック" charset="0"/>
                <a:cs typeface="Times New Roman" charset="0"/>
              </a:rPr>
              <a:t>probable </a:t>
            </a:r>
            <a:r>
              <a:rPr lang="en-US" sz="3000" dirty="0">
                <a:latin typeface="Gill Sans MT" charset="0"/>
                <a:ea typeface="ＭＳ Ｐゴシック" charset="0"/>
                <a:cs typeface="Times New Roman" charset="0"/>
              </a:rPr>
              <a:t>(tabulation is possible)</a:t>
            </a:r>
          </a:p>
          <a:p>
            <a:pPr lvl="1" eaLnBrk="1" hangingPunct="1"/>
            <a:r>
              <a:rPr lang="en-US" sz="3000" dirty="0">
                <a:latin typeface="Gill Sans MT" charset="0"/>
                <a:ea typeface="ＭＳ Ｐゴシック" charset="0"/>
                <a:cs typeface="Times New Roman" charset="0"/>
              </a:rPr>
              <a:t>Part III:   2d binomial but not </a:t>
            </a:r>
            <a:r>
              <a:rPr lang="en-US" sz="3000" dirty="0" err="1" smtClean="0">
                <a:latin typeface="Gill Sans MT" charset="0"/>
                <a:ea typeface="ＭＳ Ｐゴシック" charset="0"/>
                <a:cs typeface="Times New Roman" charset="0"/>
              </a:rPr>
              <a:t>equi</a:t>
            </a:r>
            <a:r>
              <a:rPr lang="en-US" sz="3000" dirty="0" smtClean="0">
                <a:latin typeface="Gill Sans MT" charset="0"/>
                <a:ea typeface="ＭＳ Ｐゴシック" charset="0"/>
                <a:cs typeface="Times New Roman" charset="0"/>
              </a:rPr>
              <a:t>-probable</a:t>
            </a:r>
            <a:r>
              <a:rPr lang="en-US" sz="3000" dirty="0">
                <a:latin typeface="Gill Sans MT" charset="0"/>
                <a:ea typeface="ＭＳ Ｐゴシック" charset="0"/>
                <a:cs typeface="Times New Roman" charset="0"/>
              </a:rPr>
              <a:t/>
            </a:r>
            <a:br>
              <a:rPr lang="en-US" sz="3000" dirty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sz="3000" dirty="0">
                <a:latin typeface="Gill Sans MT" charset="0"/>
                <a:ea typeface="ＭＳ Ｐゴシック" charset="0"/>
                <a:cs typeface="Times New Roman" charset="0"/>
              </a:rPr>
              <a:t>             </a:t>
            </a:r>
            <a:r>
              <a:rPr lang="en-US" sz="3000" dirty="0" smtClean="0">
                <a:latin typeface="Gill Sans MT" charset="0"/>
                <a:ea typeface="ＭＳ Ｐゴシック" charset="0"/>
                <a:cs typeface="Times New Roman" charset="0"/>
              </a:rPr>
              <a:t>(</a:t>
            </a:r>
            <a:r>
              <a:rPr lang="en-US" sz="3000" dirty="0">
                <a:latin typeface="Gill Sans MT" charset="0"/>
                <a:ea typeface="ＭＳ Ｐゴシック" charset="0"/>
                <a:cs typeface="Times New Roman" charset="0"/>
              </a:rPr>
              <a:t>area model)</a:t>
            </a:r>
          </a:p>
          <a:p>
            <a:pPr eaLnBrk="1" hangingPunct="1"/>
            <a:r>
              <a:rPr lang="en-US" dirty="0">
                <a:latin typeface="Gill Sans MT" charset="0"/>
                <a:ea typeface="ＭＳ Ｐゴシック" charset="0"/>
                <a:cs typeface="Times New Roman" charset="0"/>
              </a:rPr>
              <a:t>Altogether about ten lessons	</a:t>
            </a:r>
          </a:p>
          <a:p>
            <a:pPr eaLnBrk="1" hangingPunct="1"/>
            <a:r>
              <a:rPr lang="en-US" dirty="0">
                <a:latin typeface="Gill Sans MT" charset="0"/>
                <a:ea typeface="ＭＳ Ｐゴシック" charset="0"/>
                <a:cs typeface="Times New Roman" charset="0"/>
              </a:rPr>
              <a:t>Here we focus on Part </a:t>
            </a:r>
            <a:r>
              <a:rPr lang="en-US" dirty="0" smtClean="0">
                <a:latin typeface="Gill Sans MT" charset="0"/>
                <a:ea typeface="ＭＳ Ｐゴシック" charset="0"/>
                <a:cs typeface="Times New Roman" charset="0"/>
              </a:rPr>
              <a:t>II</a:t>
            </a:r>
            <a:endParaRPr lang="en-US" dirty="0">
              <a:latin typeface="Gill Sans MT" charset="0"/>
              <a:ea typeface="ＭＳ Ｐゴシック" charset="0"/>
              <a:cs typeface="Times New Roman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77813"/>
            <a:ext cx="7402513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>
                <a:solidFill>
                  <a:srgbClr val="C58D0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4000" b="1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The research population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320800" y="3736975"/>
            <a:ext cx="3632200" cy="303213"/>
            <a:chOff x="355" y="2640"/>
            <a:chExt cx="2288" cy="191"/>
          </a:xfrm>
        </p:grpSpPr>
        <p:grpSp>
          <p:nvGrpSpPr>
            <p:cNvPr id="25687" name="Group 4"/>
            <p:cNvGrpSpPr>
              <a:grpSpLocks/>
            </p:cNvGrpSpPr>
            <p:nvPr/>
          </p:nvGrpSpPr>
          <p:grpSpPr bwMode="auto">
            <a:xfrm>
              <a:off x="355" y="2640"/>
              <a:ext cx="91" cy="191"/>
              <a:chOff x="476" y="1289"/>
              <a:chExt cx="91" cy="191"/>
            </a:xfrm>
          </p:grpSpPr>
          <p:sp>
            <p:nvSpPr>
              <p:cNvPr id="25721" name="AutoShape 5"/>
              <p:cNvSpPr>
                <a:spLocks noChangeArrowheads="1"/>
              </p:cNvSpPr>
              <p:nvPr/>
            </p:nvSpPr>
            <p:spPr bwMode="auto">
              <a:xfrm>
                <a:off x="476" y="1344"/>
                <a:ext cx="91" cy="13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22" name="Oval 6"/>
              <p:cNvSpPr>
                <a:spLocks noChangeArrowheads="1"/>
              </p:cNvSpPr>
              <p:nvPr/>
            </p:nvSpPr>
            <p:spPr bwMode="auto">
              <a:xfrm>
                <a:off x="484" y="1289"/>
                <a:ext cx="71" cy="7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688" name="Group 7"/>
            <p:cNvGrpSpPr>
              <a:grpSpLocks/>
            </p:cNvGrpSpPr>
            <p:nvPr/>
          </p:nvGrpSpPr>
          <p:grpSpPr bwMode="auto">
            <a:xfrm>
              <a:off x="475" y="2640"/>
              <a:ext cx="91" cy="191"/>
              <a:chOff x="476" y="1289"/>
              <a:chExt cx="91" cy="191"/>
            </a:xfrm>
          </p:grpSpPr>
          <p:sp>
            <p:nvSpPr>
              <p:cNvPr id="25719" name="AutoShape 8"/>
              <p:cNvSpPr>
                <a:spLocks noChangeArrowheads="1"/>
              </p:cNvSpPr>
              <p:nvPr/>
            </p:nvSpPr>
            <p:spPr bwMode="auto">
              <a:xfrm>
                <a:off x="476" y="1344"/>
                <a:ext cx="91" cy="13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20" name="Oval 9"/>
              <p:cNvSpPr>
                <a:spLocks noChangeArrowheads="1"/>
              </p:cNvSpPr>
              <p:nvPr/>
            </p:nvSpPr>
            <p:spPr bwMode="auto">
              <a:xfrm>
                <a:off x="484" y="1289"/>
                <a:ext cx="71" cy="7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689" name="Group 10"/>
            <p:cNvGrpSpPr>
              <a:grpSpLocks/>
            </p:cNvGrpSpPr>
            <p:nvPr/>
          </p:nvGrpSpPr>
          <p:grpSpPr bwMode="auto">
            <a:xfrm>
              <a:off x="736" y="2640"/>
              <a:ext cx="91" cy="191"/>
              <a:chOff x="476" y="1289"/>
              <a:chExt cx="91" cy="191"/>
            </a:xfrm>
          </p:grpSpPr>
          <p:sp>
            <p:nvSpPr>
              <p:cNvPr id="25717" name="AutoShape 11"/>
              <p:cNvSpPr>
                <a:spLocks noChangeArrowheads="1"/>
              </p:cNvSpPr>
              <p:nvPr/>
            </p:nvSpPr>
            <p:spPr bwMode="auto">
              <a:xfrm>
                <a:off x="476" y="1344"/>
                <a:ext cx="91" cy="13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18" name="Oval 12"/>
              <p:cNvSpPr>
                <a:spLocks noChangeArrowheads="1"/>
              </p:cNvSpPr>
              <p:nvPr/>
            </p:nvSpPr>
            <p:spPr bwMode="auto">
              <a:xfrm>
                <a:off x="484" y="1289"/>
                <a:ext cx="71" cy="7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690" name="Group 13"/>
            <p:cNvGrpSpPr>
              <a:grpSpLocks/>
            </p:cNvGrpSpPr>
            <p:nvPr/>
          </p:nvGrpSpPr>
          <p:grpSpPr bwMode="auto">
            <a:xfrm>
              <a:off x="856" y="2640"/>
              <a:ext cx="91" cy="191"/>
              <a:chOff x="476" y="1289"/>
              <a:chExt cx="91" cy="191"/>
            </a:xfrm>
          </p:grpSpPr>
          <p:sp>
            <p:nvSpPr>
              <p:cNvPr id="25715" name="AutoShape 14"/>
              <p:cNvSpPr>
                <a:spLocks noChangeArrowheads="1"/>
              </p:cNvSpPr>
              <p:nvPr/>
            </p:nvSpPr>
            <p:spPr bwMode="auto">
              <a:xfrm>
                <a:off x="476" y="1344"/>
                <a:ext cx="91" cy="13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16" name="Oval 15"/>
              <p:cNvSpPr>
                <a:spLocks noChangeArrowheads="1"/>
              </p:cNvSpPr>
              <p:nvPr/>
            </p:nvSpPr>
            <p:spPr bwMode="auto">
              <a:xfrm>
                <a:off x="484" y="1289"/>
                <a:ext cx="71" cy="7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691" name="Group 16"/>
            <p:cNvGrpSpPr>
              <a:grpSpLocks/>
            </p:cNvGrpSpPr>
            <p:nvPr/>
          </p:nvGrpSpPr>
          <p:grpSpPr bwMode="auto">
            <a:xfrm>
              <a:off x="1188" y="2640"/>
              <a:ext cx="91" cy="191"/>
              <a:chOff x="476" y="1289"/>
              <a:chExt cx="91" cy="191"/>
            </a:xfrm>
          </p:grpSpPr>
          <p:sp>
            <p:nvSpPr>
              <p:cNvPr id="25713" name="AutoShape 17"/>
              <p:cNvSpPr>
                <a:spLocks noChangeArrowheads="1"/>
              </p:cNvSpPr>
              <p:nvPr/>
            </p:nvSpPr>
            <p:spPr bwMode="auto">
              <a:xfrm>
                <a:off x="476" y="1344"/>
                <a:ext cx="91" cy="13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14" name="Oval 18"/>
              <p:cNvSpPr>
                <a:spLocks noChangeArrowheads="1"/>
              </p:cNvSpPr>
              <p:nvPr/>
            </p:nvSpPr>
            <p:spPr bwMode="auto">
              <a:xfrm>
                <a:off x="484" y="1289"/>
                <a:ext cx="71" cy="7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692" name="Group 19"/>
            <p:cNvGrpSpPr>
              <a:grpSpLocks/>
            </p:cNvGrpSpPr>
            <p:nvPr/>
          </p:nvGrpSpPr>
          <p:grpSpPr bwMode="auto">
            <a:xfrm>
              <a:off x="1308" y="2640"/>
              <a:ext cx="91" cy="191"/>
              <a:chOff x="476" y="1289"/>
              <a:chExt cx="91" cy="191"/>
            </a:xfrm>
          </p:grpSpPr>
          <p:sp>
            <p:nvSpPr>
              <p:cNvPr id="25711" name="AutoShape 20"/>
              <p:cNvSpPr>
                <a:spLocks noChangeArrowheads="1"/>
              </p:cNvSpPr>
              <p:nvPr/>
            </p:nvSpPr>
            <p:spPr bwMode="auto">
              <a:xfrm>
                <a:off x="476" y="1344"/>
                <a:ext cx="91" cy="13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12" name="Oval 21"/>
              <p:cNvSpPr>
                <a:spLocks noChangeArrowheads="1"/>
              </p:cNvSpPr>
              <p:nvPr/>
            </p:nvSpPr>
            <p:spPr bwMode="auto">
              <a:xfrm>
                <a:off x="484" y="1289"/>
                <a:ext cx="71" cy="7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693" name="Group 22"/>
            <p:cNvGrpSpPr>
              <a:grpSpLocks/>
            </p:cNvGrpSpPr>
            <p:nvPr/>
          </p:nvGrpSpPr>
          <p:grpSpPr bwMode="auto">
            <a:xfrm>
              <a:off x="1596" y="2640"/>
              <a:ext cx="91" cy="191"/>
              <a:chOff x="476" y="1289"/>
              <a:chExt cx="91" cy="191"/>
            </a:xfrm>
          </p:grpSpPr>
          <p:sp>
            <p:nvSpPr>
              <p:cNvPr id="25709" name="AutoShape 23"/>
              <p:cNvSpPr>
                <a:spLocks noChangeArrowheads="1"/>
              </p:cNvSpPr>
              <p:nvPr/>
            </p:nvSpPr>
            <p:spPr bwMode="auto">
              <a:xfrm>
                <a:off x="476" y="1344"/>
                <a:ext cx="91" cy="13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10" name="Oval 24"/>
              <p:cNvSpPr>
                <a:spLocks noChangeArrowheads="1"/>
              </p:cNvSpPr>
              <p:nvPr/>
            </p:nvSpPr>
            <p:spPr bwMode="auto">
              <a:xfrm>
                <a:off x="484" y="1289"/>
                <a:ext cx="71" cy="7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694" name="Group 25"/>
            <p:cNvGrpSpPr>
              <a:grpSpLocks/>
            </p:cNvGrpSpPr>
            <p:nvPr/>
          </p:nvGrpSpPr>
          <p:grpSpPr bwMode="auto">
            <a:xfrm>
              <a:off x="1716" y="2640"/>
              <a:ext cx="91" cy="191"/>
              <a:chOff x="476" y="1289"/>
              <a:chExt cx="91" cy="191"/>
            </a:xfrm>
          </p:grpSpPr>
          <p:sp>
            <p:nvSpPr>
              <p:cNvPr id="25707" name="AutoShape 26"/>
              <p:cNvSpPr>
                <a:spLocks noChangeArrowheads="1"/>
              </p:cNvSpPr>
              <p:nvPr/>
            </p:nvSpPr>
            <p:spPr bwMode="auto">
              <a:xfrm>
                <a:off x="476" y="1344"/>
                <a:ext cx="91" cy="13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08" name="Oval 27"/>
              <p:cNvSpPr>
                <a:spLocks noChangeArrowheads="1"/>
              </p:cNvSpPr>
              <p:nvPr/>
            </p:nvSpPr>
            <p:spPr bwMode="auto">
              <a:xfrm>
                <a:off x="484" y="1289"/>
                <a:ext cx="71" cy="7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695" name="Group 28"/>
            <p:cNvGrpSpPr>
              <a:grpSpLocks/>
            </p:cNvGrpSpPr>
            <p:nvPr/>
          </p:nvGrpSpPr>
          <p:grpSpPr bwMode="auto">
            <a:xfrm>
              <a:off x="2026" y="2640"/>
              <a:ext cx="91" cy="191"/>
              <a:chOff x="476" y="1289"/>
              <a:chExt cx="91" cy="191"/>
            </a:xfrm>
          </p:grpSpPr>
          <p:sp>
            <p:nvSpPr>
              <p:cNvPr id="25705" name="AutoShape 29"/>
              <p:cNvSpPr>
                <a:spLocks noChangeArrowheads="1"/>
              </p:cNvSpPr>
              <p:nvPr/>
            </p:nvSpPr>
            <p:spPr bwMode="auto">
              <a:xfrm>
                <a:off x="476" y="1344"/>
                <a:ext cx="91" cy="13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06" name="Oval 30"/>
              <p:cNvSpPr>
                <a:spLocks noChangeArrowheads="1"/>
              </p:cNvSpPr>
              <p:nvPr/>
            </p:nvSpPr>
            <p:spPr bwMode="auto">
              <a:xfrm>
                <a:off x="484" y="1289"/>
                <a:ext cx="71" cy="7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696" name="Group 31"/>
            <p:cNvGrpSpPr>
              <a:grpSpLocks/>
            </p:cNvGrpSpPr>
            <p:nvPr/>
          </p:nvGrpSpPr>
          <p:grpSpPr bwMode="auto">
            <a:xfrm>
              <a:off x="2146" y="2640"/>
              <a:ext cx="91" cy="191"/>
              <a:chOff x="476" y="1289"/>
              <a:chExt cx="91" cy="191"/>
            </a:xfrm>
          </p:grpSpPr>
          <p:sp>
            <p:nvSpPr>
              <p:cNvPr id="25703" name="AutoShape 32"/>
              <p:cNvSpPr>
                <a:spLocks noChangeArrowheads="1"/>
              </p:cNvSpPr>
              <p:nvPr/>
            </p:nvSpPr>
            <p:spPr bwMode="auto">
              <a:xfrm>
                <a:off x="476" y="1344"/>
                <a:ext cx="91" cy="13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04" name="Oval 33"/>
              <p:cNvSpPr>
                <a:spLocks noChangeArrowheads="1"/>
              </p:cNvSpPr>
              <p:nvPr/>
            </p:nvSpPr>
            <p:spPr bwMode="auto">
              <a:xfrm>
                <a:off x="484" y="1289"/>
                <a:ext cx="71" cy="7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697" name="Group 34"/>
            <p:cNvGrpSpPr>
              <a:grpSpLocks/>
            </p:cNvGrpSpPr>
            <p:nvPr/>
          </p:nvGrpSpPr>
          <p:grpSpPr bwMode="auto">
            <a:xfrm>
              <a:off x="2432" y="2640"/>
              <a:ext cx="91" cy="191"/>
              <a:chOff x="476" y="1289"/>
              <a:chExt cx="91" cy="191"/>
            </a:xfrm>
          </p:grpSpPr>
          <p:sp>
            <p:nvSpPr>
              <p:cNvPr id="25701" name="AutoShape 35"/>
              <p:cNvSpPr>
                <a:spLocks noChangeArrowheads="1"/>
              </p:cNvSpPr>
              <p:nvPr/>
            </p:nvSpPr>
            <p:spPr bwMode="auto">
              <a:xfrm>
                <a:off x="476" y="1344"/>
                <a:ext cx="91" cy="13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02" name="Oval 36"/>
              <p:cNvSpPr>
                <a:spLocks noChangeArrowheads="1"/>
              </p:cNvSpPr>
              <p:nvPr/>
            </p:nvSpPr>
            <p:spPr bwMode="auto">
              <a:xfrm>
                <a:off x="484" y="1289"/>
                <a:ext cx="71" cy="7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5698" name="Group 37"/>
            <p:cNvGrpSpPr>
              <a:grpSpLocks/>
            </p:cNvGrpSpPr>
            <p:nvPr/>
          </p:nvGrpSpPr>
          <p:grpSpPr bwMode="auto">
            <a:xfrm>
              <a:off x="2552" y="2640"/>
              <a:ext cx="91" cy="191"/>
              <a:chOff x="476" y="1289"/>
              <a:chExt cx="91" cy="191"/>
            </a:xfrm>
          </p:grpSpPr>
          <p:sp>
            <p:nvSpPr>
              <p:cNvPr id="25699" name="AutoShape 38"/>
              <p:cNvSpPr>
                <a:spLocks noChangeArrowheads="1"/>
              </p:cNvSpPr>
              <p:nvPr/>
            </p:nvSpPr>
            <p:spPr bwMode="auto">
              <a:xfrm>
                <a:off x="476" y="1344"/>
                <a:ext cx="91" cy="13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00" name="Oval 39"/>
              <p:cNvSpPr>
                <a:spLocks noChangeArrowheads="1"/>
              </p:cNvSpPr>
              <p:nvPr/>
            </p:nvSpPr>
            <p:spPr bwMode="auto">
              <a:xfrm>
                <a:off x="484" y="1289"/>
                <a:ext cx="71" cy="71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5" name="Group 40"/>
          <p:cNvGrpSpPr>
            <a:grpSpLocks/>
          </p:cNvGrpSpPr>
          <p:nvPr/>
        </p:nvGrpSpPr>
        <p:grpSpPr bwMode="auto">
          <a:xfrm>
            <a:off x="1128713" y="1804988"/>
            <a:ext cx="7405687" cy="1450975"/>
            <a:chOff x="216" y="1489"/>
            <a:chExt cx="4665" cy="914"/>
          </a:xfrm>
        </p:grpSpPr>
        <p:grpSp>
          <p:nvGrpSpPr>
            <p:cNvPr id="25624" name="Group 41"/>
            <p:cNvGrpSpPr>
              <a:grpSpLocks/>
            </p:cNvGrpSpPr>
            <p:nvPr/>
          </p:nvGrpSpPr>
          <p:grpSpPr bwMode="auto">
            <a:xfrm>
              <a:off x="4065" y="1489"/>
              <a:ext cx="816" cy="322"/>
              <a:chOff x="340" y="614"/>
              <a:chExt cx="816" cy="322"/>
            </a:xfrm>
          </p:grpSpPr>
          <p:sp>
            <p:nvSpPr>
              <p:cNvPr id="38986" name="Rectangle 42"/>
              <p:cNvSpPr>
                <a:spLocks noChangeArrowheads="1"/>
              </p:cNvSpPr>
              <p:nvPr/>
            </p:nvSpPr>
            <p:spPr bwMode="auto">
              <a:xfrm>
                <a:off x="340" y="614"/>
                <a:ext cx="816" cy="32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5675" name="Group 43"/>
              <p:cNvGrpSpPr>
                <a:grpSpLocks/>
              </p:cNvGrpSpPr>
              <p:nvPr/>
            </p:nvGrpSpPr>
            <p:grpSpPr bwMode="auto">
              <a:xfrm>
                <a:off x="363" y="720"/>
                <a:ext cx="91" cy="191"/>
                <a:chOff x="476" y="1289"/>
                <a:chExt cx="91" cy="191"/>
              </a:xfrm>
            </p:grpSpPr>
            <p:sp>
              <p:nvSpPr>
                <p:cNvPr id="38997" name="AutoShape 44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98" name="Oval 45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5676" name="Group 46"/>
              <p:cNvGrpSpPr>
                <a:grpSpLocks/>
              </p:cNvGrpSpPr>
              <p:nvPr/>
            </p:nvGrpSpPr>
            <p:grpSpPr bwMode="auto">
              <a:xfrm>
                <a:off x="444" y="720"/>
                <a:ext cx="91" cy="191"/>
                <a:chOff x="476" y="1289"/>
                <a:chExt cx="91" cy="191"/>
              </a:xfrm>
            </p:grpSpPr>
            <p:sp>
              <p:nvSpPr>
                <p:cNvPr id="38995" name="AutoShape 47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96" name="Oval 48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5677" name="Group 49"/>
              <p:cNvGrpSpPr>
                <a:grpSpLocks/>
              </p:cNvGrpSpPr>
              <p:nvPr/>
            </p:nvGrpSpPr>
            <p:grpSpPr bwMode="auto">
              <a:xfrm>
                <a:off x="866" y="716"/>
                <a:ext cx="91" cy="191"/>
                <a:chOff x="476" y="1289"/>
                <a:chExt cx="91" cy="191"/>
              </a:xfrm>
            </p:grpSpPr>
            <p:sp>
              <p:nvSpPr>
                <p:cNvPr id="38993" name="AutoShape 50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94" name="Oval 51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5678" name="Group 52"/>
              <p:cNvGrpSpPr>
                <a:grpSpLocks/>
              </p:cNvGrpSpPr>
              <p:nvPr/>
            </p:nvGrpSpPr>
            <p:grpSpPr bwMode="auto">
              <a:xfrm>
                <a:off x="947" y="716"/>
                <a:ext cx="91" cy="191"/>
                <a:chOff x="476" y="1289"/>
                <a:chExt cx="91" cy="191"/>
              </a:xfrm>
            </p:grpSpPr>
            <p:sp>
              <p:nvSpPr>
                <p:cNvPr id="38991" name="AutoShape 53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92" name="Oval 54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25625" name="Group 55"/>
            <p:cNvGrpSpPr>
              <a:grpSpLocks/>
            </p:cNvGrpSpPr>
            <p:nvPr/>
          </p:nvGrpSpPr>
          <p:grpSpPr bwMode="auto">
            <a:xfrm>
              <a:off x="2031" y="1497"/>
              <a:ext cx="816" cy="338"/>
              <a:chOff x="332" y="2011"/>
              <a:chExt cx="816" cy="338"/>
            </a:xfrm>
          </p:grpSpPr>
          <p:sp>
            <p:nvSpPr>
              <p:cNvPr id="38976" name="Rectangle 56"/>
              <p:cNvSpPr>
                <a:spLocks noChangeArrowheads="1"/>
              </p:cNvSpPr>
              <p:nvPr/>
            </p:nvSpPr>
            <p:spPr bwMode="auto">
              <a:xfrm>
                <a:off x="332" y="2011"/>
                <a:ext cx="816" cy="33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5665" name="Group 57"/>
              <p:cNvGrpSpPr>
                <a:grpSpLocks/>
              </p:cNvGrpSpPr>
              <p:nvPr/>
            </p:nvGrpSpPr>
            <p:grpSpPr bwMode="auto">
              <a:xfrm>
                <a:off x="354" y="2108"/>
                <a:ext cx="91" cy="191"/>
                <a:chOff x="476" y="1289"/>
                <a:chExt cx="91" cy="191"/>
              </a:xfrm>
            </p:grpSpPr>
            <p:sp>
              <p:nvSpPr>
                <p:cNvPr id="38984" name="AutoShape 58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85" name="Oval 59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5666" name="Group 60"/>
              <p:cNvGrpSpPr>
                <a:grpSpLocks/>
              </p:cNvGrpSpPr>
              <p:nvPr/>
            </p:nvGrpSpPr>
            <p:grpSpPr bwMode="auto">
              <a:xfrm>
                <a:off x="435" y="2108"/>
                <a:ext cx="91" cy="191"/>
                <a:chOff x="476" y="1289"/>
                <a:chExt cx="91" cy="191"/>
              </a:xfrm>
            </p:grpSpPr>
            <p:sp>
              <p:nvSpPr>
                <p:cNvPr id="38982" name="AutoShape 61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83" name="Oval 62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5667" name="Group 63"/>
              <p:cNvGrpSpPr>
                <a:grpSpLocks/>
              </p:cNvGrpSpPr>
              <p:nvPr/>
            </p:nvGrpSpPr>
            <p:grpSpPr bwMode="auto">
              <a:xfrm>
                <a:off x="524" y="2108"/>
                <a:ext cx="91" cy="191"/>
                <a:chOff x="476" y="1289"/>
                <a:chExt cx="91" cy="191"/>
              </a:xfrm>
            </p:grpSpPr>
            <p:sp>
              <p:nvSpPr>
                <p:cNvPr id="38980" name="AutoShape 64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81" name="Oval 65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25626" name="Group 66"/>
            <p:cNvGrpSpPr>
              <a:grpSpLocks/>
            </p:cNvGrpSpPr>
            <p:nvPr/>
          </p:nvGrpSpPr>
          <p:grpSpPr bwMode="auto">
            <a:xfrm>
              <a:off x="1125" y="1503"/>
              <a:ext cx="816" cy="338"/>
              <a:chOff x="332" y="2011"/>
              <a:chExt cx="816" cy="338"/>
            </a:xfrm>
          </p:grpSpPr>
          <p:sp>
            <p:nvSpPr>
              <p:cNvPr id="38966" name="Rectangle 67"/>
              <p:cNvSpPr>
                <a:spLocks noChangeArrowheads="1"/>
              </p:cNvSpPr>
              <p:nvPr/>
            </p:nvSpPr>
            <p:spPr bwMode="auto">
              <a:xfrm>
                <a:off x="332" y="2011"/>
                <a:ext cx="816" cy="33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5655" name="Group 68"/>
              <p:cNvGrpSpPr>
                <a:grpSpLocks/>
              </p:cNvGrpSpPr>
              <p:nvPr/>
            </p:nvGrpSpPr>
            <p:grpSpPr bwMode="auto">
              <a:xfrm>
                <a:off x="354" y="2108"/>
                <a:ext cx="91" cy="191"/>
                <a:chOff x="476" y="1289"/>
                <a:chExt cx="91" cy="191"/>
              </a:xfrm>
            </p:grpSpPr>
            <p:sp>
              <p:nvSpPr>
                <p:cNvPr id="38974" name="AutoShape 69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75" name="Oval 70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5656" name="Group 71"/>
              <p:cNvGrpSpPr>
                <a:grpSpLocks/>
              </p:cNvGrpSpPr>
              <p:nvPr/>
            </p:nvGrpSpPr>
            <p:grpSpPr bwMode="auto">
              <a:xfrm>
                <a:off x="435" y="2108"/>
                <a:ext cx="91" cy="191"/>
                <a:chOff x="476" y="1289"/>
                <a:chExt cx="91" cy="191"/>
              </a:xfrm>
            </p:grpSpPr>
            <p:sp>
              <p:nvSpPr>
                <p:cNvPr id="38972" name="AutoShape 72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73" name="Oval 73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5657" name="Group 74"/>
              <p:cNvGrpSpPr>
                <a:grpSpLocks/>
              </p:cNvGrpSpPr>
              <p:nvPr/>
            </p:nvGrpSpPr>
            <p:grpSpPr bwMode="auto">
              <a:xfrm>
                <a:off x="524" y="2108"/>
                <a:ext cx="91" cy="191"/>
                <a:chOff x="476" y="1289"/>
                <a:chExt cx="91" cy="191"/>
              </a:xfrm>
            </p:grpSpPr>
            <p:sp>
              <p:nvSpPr>
                <p:cNvPr id="38970" name="AutoShape 75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71" name="Oval 76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sp>
          <p:nvSpPr>
            <p:cNvPr id="38939" name="Rectangle 77"/>
            <p:cNvSpPr>
              <a:spLocks noChangeArrowheads="1"/>
            </p:cNvSpPr>
            <p:nvPr/>
          </p:nvSpPr>
          <p:spPr bwMode="auto">
            <a:xfrm>
              <a:off x="216" y="2065"/>
              <a:ext cx="816" cy="33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5628" name="Group 78"/>
            <p:cNvGrpSpPr>
              <a:grpSpLocks/>
            </p:cNvGrpSpPr>
            <p:nvPr/>
          </p:nvGrpSpPr>
          <p:grpSpPr bwMode="auto">
            <a:xfrm>
              <a:off x="3159" y="1500"/>
              <a:ext cx="816" cy="322"/>
              <a:chOff x="340" y="614"/>
              <a:chExt cx="816" cy="322"/>
            </a:xfrm>
          </p:grpSpPr>
          <p:sp>
            <p:nvSpPr>
              <p:cNvPr id="38953" name="Rectangle 79"/>
              <p:cNvSpPr>
                <a:spLocks noChangeArrowheads="1"/>
              </p:cNvSpPr>
              <p:nvPr/>
            </p:nvSpPr>
            <p:spPr bwMode="auto">
              <a:xfrm>
                <a:off x="340" y="614"/>
                <a:ext cx="816" cy="32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5642" name="Group 80"/>
              <p:cNvGrpSpPr>
                <a:grpSpLocks/>
              </p:cNvGrpSpPr>
              <p:nvPr/>
            </p:nvGrpSpPr>
            <p:grpSpPr bwMode="auto">
              <a:xfrm>
                <a:off x="363" y="720"/>
                <a:ext cx="91" cy="191"/>
                <a:chOff x="476" y="1289"/>
                <a:chExt cx="91" cy="191"/>
              </a:xfrm>
            </p:grpSpPr>
            <p:sp>
              <p:nvSpPr>
                <p:cNvPr id="38964" name="AutoShape 81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65" name="Oval 82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5643" name="Group 83"/>
              <p:cNvGrpSpPr>
                <a:grpSpLocks/>
              </p:cNvGrpSpPr>
              <p:nvPr/>
            </p:nvGrpSpPr>
            <p:grpSpPr bwMode="auto">
              <a:xfrm>
                <a:off x="444" y="720"/>
                <a:ext cx="91" cy="191"/>
                <a:chOff x="476" y="1289"/>
                <a:chExt cx="91" cy="191"/>
              </a:xfrm>
            </p:grpSpPr>
            <p:sp>
              <p:nvSpPr>
                <p:cNvPr id="38962" name="AutoShape 84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63" name="Oval 85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5644" name="Group 86"/>
              <p:cNvGrpSpPr>
                <a:grpSpLocks/>
              </p:cNvGrpSpPr>
              <p:nvPr/>
            </p:nvGrpSpPr>
            <p:grpSpPr bwMode="auto">
              <a:xfrm>
                <a:off x="866" y="716"/>
                <a:ext cx="91" cy="191"/>
                <a:chOff x="476" y="1289"/>
                <a:chExt cx="91" cy="191"/>
              </a:xfrm>
            </p:grpSpPr>
            <p:sp>
              <p:nvSpPr>
                <p:cNvPr id="38960" name="AutoShape 87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61" name="Oval 88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5645" name="Group 89"/>
              <p:cNvGrpSpPr>
                <a:grpSpLocks/>
              </p:cNvGrpSpPr>
              <p:nvPr/>
            </p:nvGrpSpPr>
            <p:grpSpPr bwMode="auto">
              <a:xfrm>
                <a:off x="947" y="716"/>
                <a:ext cx="91" cy="191"/>
                <a:chOff x="476" y="1289"/>
                <a:chExt cx="91" cy="191"/>
              </a:xfrm>
            </p:grpSpPr>
            <p:sp>
              <p:nvSpPr>
                <p:cNvPr id="38958" name="AutoShape 90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59" name="Oval 91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25629" name="Group 92"/>
            <p:cNvGrpSpPr>
              <a:grpSpLocks/>
            </p:cNvGrpSpPr>
            <p:nvPr/>
          </p:nvGrpSpPr>
          <p:grpSpPr bwMode="auto">
            <a:xfrm>
              <a:off x="216" y="1498"/>
              <a:ext cx="816" cy="338"/>
              <a:chOff x="332" y="2011"/>
              <a:chExt cx="816" cy="338"/>
            </a:xfrm>
          </p:grpSpPr>
          <p:sp>
            <p:nvSpPr>
              <p:cNvPr id="38943" name="Rectangle 93"/>
              <p:cNvSpPr>
                <a:spLocks noChangeArrowheads="1"/>
              </p:cNvSpPr>
              <p:nvPr/>
            </p:nvSpPr>
            <p:spPr bwMode="auto">
              <a:xfrm>
                <a:off x="332" y="2011"/>
                <a:ext cx="816" cy="33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5632" name="Group 94"/>
              <p:cNvGrpSpPr>
                <a:grpSpLocks/>
              </p:cNvGrpSpPr>
              <p:nvPr/>
            </p:nvGrpSpPr>
            <p:grpSpPr bwMode="auto">
              <a:xfrm>
                <a:off x="354" y="2108"/>
                <a:ext cx="91" cy="191"/>
                <a:chOff x="476" y="1289"/>
                <a:chExt cx="91" cy="191"/>
              </a:xfrm>
            </p:grpSpPr>
            <p:sp>
              <p:nvSpPr>
                <p:cNvPr id="38951" name="AutoShape 95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52" name="Oval 96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5633" name="Group 97"/>
              <p:cNvGrpSpPr>
                <a:grpSpLocks/>
              </p:cNvGrpSpPr>
              <p:nvPr/>
            </p:nvGrpSpPr>
            <p:grpSpPr bwMode="auto">
              <a:xfrm>
                <a:off x="435" y="2108"/>
                <a:ext cx="91" cy="191"/>
                <a:chOff x="476" y="1289"/>
                <a:chExt cx="91" cy="191"/>
              </a:xfrm>
            </p:grpSpPr>
            <p:sp>
              <p:nvSpPr>
                <p:cNvPr id="38949" name="AutoShape 98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50" name="Oval 99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5634" name="Group 100"/>
              <p:cNvGrpSpPr>
                <a:grpSpLocks/>
              </p:cNvGrpSpPr>
              <p:nvPr/>
            </p:nvGrpSpPr>
            <p:grpSpPr bwMode="auto">
              <a:xfrm>
                <a:off x="524" y="2108"/>
                <a:ext cx="91" cy="191"/>
                <a:chOff x="476" y="1289"/>
                <a:chExt cx="91" cy="191"/>
              </a:xfrm>
            </p:grpSpPr>
            <p:sp>
              <p:nvSpPr>
                <p:cNvPr id="38947" name="AutoShape 101"/>
                <p:cNvSpPr>
                  <a:spLocks noChangeArrowheads="1"/>
                </p:cNvSpPr>
                <p:nvPr/>
              </p:nvSpPr>
              <p:spPr bwMode="auto">
                <a:xfrm>
                  <a:off x="476" y="1344"/>
                  <a:ext cx="91" cy="136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8948" name="Oval 102"/>
                <p:cNvSpPr>
                  <a:spLocks noChangeArrowheads="1"/>
                </p:cNvSpPr>
                <p:nvPr/>
              </p:nvSpPr>
              <p:spPr bwMode="auto">
                <a:xfrm>
                  <a:off x="484" y="1289"/>
                  <a:ext cx="71" cy="71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sp>
          <p:nvSpPr>
            <p:cNvPr id="38942" name="Rectangle 103"/>
            <p:cNvSpPr>
              <a:spLocks noChangeArrowheads="1"/>
            </p:cNvSpPr>
            <p:nvPr/>
          </p:nvSpPr>
          <p:spPr bwMode="auto">
            <a:xfrm>
              <a:off x="1122" y="2065"/>
              <a:ext cx="816" cy="33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5605" name="Group 104"/>
          <p:cNvGrpSpPr>
            <a:grpSpLocks/>
          </p:cNvGrpSpPr>
          <p:nvPr/>
        </p:nvGrpSpPr>
        <p:grpSpPr bwMode="auto">
          <a:xfrm>
            <a:off x="1522413" y="2420938"/>
            <a:ext cx="5281602" cy="3749677"/>
            <a:chOff x="370" y="1800"/>
            <a:chExt cx="3327" cy="2362"/>
          </a:xfrm>
        </p:grpSpPr>
        <p:grpSp>
          <p:nvGrpSpPr>
            <p:cNvPr id="25608" name="Group 105"/>
            <p:cNvGrpSpPr>
              <a:grpSpLocks noChangeAspect="1"/>
            </p:cNvGrpSpPr>
            <p:nvPr/>
          </p:nvGrpSpPr>
          <p:grpSpPr bwMode="auto">
            <a:xfrm>
              <a:off x="450" y="3115"/>
              <a:ext cx="449" cy="490"/>
              <a:chOff x="7080" y="4560"/>
              <a:chExt cx="2640" cy="2880"/>
            </a:xfrm>
          </p:grpSpPr>
          <p:sp>
            <p:nvSpPr>
              <p:cNvPr id="38923" name="AutoShape 106"/>
              <p:cNvSpPr>
                <a:spLocks noChangeAspect="1" noChangeArrowheads="1"/>
              </p:cNvSpPr>
              <p:nvPr/>
            </p:nvSpPr>
            <p:spPr bwMode="auto">
              <a:xfrm>
                <a:off x="7080" y="4560"/>
                <a:ext cx="2640" cy="288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924" name="Freeform 107"/>
              <p:cNvSpPr>
                <a:spLocks/>
              </p:cNvSpPr>
              <p:nvPr/>
            </p:nvSpPr>
            <p:spPr bwMode="auto">
              <a:xfrm>
                <a:off x="7080" y="4747"/>
                <a:ext cx="2433" cy="2693"/>
              </a:xfrm>
              <a:custGeom>
                <a:avLst/>
                <a:gdLst>
                  <a:gd name="T0" fmla="*/ 1416 w 2433"/>
                  <a:gd name="T1" fmla="*/ 95 h 2693"/>
                  <a:gd name="T2" fmla="*/ 1381 w 2433"/>
                  <a:gd name="T3" fmla="*/ 74 h 2693"/>
                  <a:gd name="T4" fmla="*/ 1335 w 2433"/>
                  <a:gd name="T5" fmla="*/ 64 h 2693"/>
                  <a:gd name="T6" fmla="*/ 1295 w 2433"/>
                  <a:gd name="T7" fmla="*/ 67 h 2693"/>
                  <a:gd name="T8" fmla="*/ 1262 w 2433"/>
                  <a:gd name="T9" fmla="*/ 78 h 2693"/>
                  <a:gd name="T10" fmla="*/ 1228 w 2433"/>
                  <a:gd name="T11" fmla="*/ 102 h 2693"/>
                  <a:gd name="T12" fmla="*/ 1202 w 2433"/>
                  <a:gd name="T13" fmla="*/ 145 h 2693"/>
                  <a:gd name="T14" fmla="*/ 1200 w 2433"/>
                  <a:gd name="T15" fmla="*/ 183 h 2693"/>
                  <a:gd name="T16" fmla="*/ 1143 w 2433"/>
                  <a:gd name="T17" fmla="*/ 235 h 2693"/>
                  <a:gd name="T18" fmla="*/ 1005 w 2433"/>
                  <a:gd name="T19" fmla="*/ 297 h 2693"/>
                  <a:gd name="T20" fmla="*/ 867 w 2433"/>
                  <a:gd name="T21" fmla="*/ 361 h 2693"/>
                  <a:gd name="T22" fmla="*/ 726 w 2433"/>
                  <a:gd name="T23" fmla="*/ 422 h 2693"/>
                  <a:gd name="T24" fmla="*/ 593 w 2433"/>
                  <a:gd name="T25" fmla="*/ 486 h 2693"/>
                  <a:gd name="T26" fmla="*/ 467 w 2433"/>
                  <a:gd name="T27" fmla="*/ 548 h 2693"/>
                  <a:gd name="T28" fmla="*/ 350 w 2433"/>
                  <a:gd name="T29" fmla="*/ 605 h 2693"/>
                  <a:gd name="T30" fmla="*/ 250 w 2433"/>
                  <a:gd name="T31" fmla="*/ 659 h 2693"/>
                  <a:gd name="T32" fmla="*/ 171 w 2433"/>
                  <a:gd name="T33" fmla="*/ 707 h 2693"/>
                  <a:gd name="T34" fmla="*/ 114 w 2433"/>
                  <a:gd name="T35" fmla="*/ 745 h 2693"/>
                  <a:gd name="T36" fmla="*/ 83 w 2433"/>
                  <a:gd name="T37" fmla="*/ 778 h 2693"/>
                  <a:gd name="T38" fmla="*/ 69 w 2433"/>
                  <a:gd name="T39" fmla="*/ 811 h 2693"/>
                  <a:gd name="T40" fmla="*/ 60 w 2433"/>
                  <a:gd name="T41" fmla="*/ 849 h 2693"/>
                  <a:gd name="T42" fmla="*/ 57 w 2433"/>
                  <a:gd name="T43" fmla="*/ 892 h 2693"/>
                  <a:gd name="T44" fmla="*/ 60 w 2433"/>
                  <a:gd name="T45" fmla="*/ 939 h 2693"/>
                  <a:gd name="T46" fmla="*/ 62 w 2433"/>
                  <a:gd name="T47" fmla="*/ 989 h 2693"/>
                  <a:gd name="T48" fmla="*/ 69 w 2433"/>
                  <a:gd name="T49" fmla="*/ 1046 h 2693"/>
                  <a:gd name="T50" fmla="*/ 76 w 2433"/>
                  <a:gd name="T51" fmla="*/ 1112 h 2693"/>
                  <a:gd name="T52" fmla="*/ 86 w 2433"/>
                  <a:gd name="T53" fmla="*/ 1181 h 2693"/>
                  <a:gd name="T54" fmla="*/ 95 w 2433"/>
                  <a:gd name="T55" fmla="*/ 1261 h 2693"/>
                  <a:gd name="T56" fmla="*/ 102 w 2433"/>
                  <a:gd name="T57" fmla="*/ 1347 h 2693"/>
                  <a:gd name="T58" fmla="*/ 102 w 2433"/>
                  <a:gd name="T59" fmla="*/ 1434 h 2693"/>
                  <a:gd name="T60" fmla="*/ 76 w 2433"/>
                  <a:gd name="T61" fmla="*/ 1470 h 2693"/>
                  <a:gd name="T62" fmla="*/ 62 w 2433"/>
                  <a:gd name="T63" fmla="*/ 1503 h 2693"/>
                  <a:gd name="T64" fmla="*/ 48 w 2433"/>
                  <a:gd name="T65" fmla="*/ 1543 h 2693"/>
                  <a:gd name="T66" fmla="*/ 33 w 2433"/>
                  <a:gd name="T67" fmla="*/ 1588 h 2693"/>
                  <a:gd name="T68" fmla="*/ 24 w 2433"/>
                  <a:gd name="T69" fmla="*/ 1641 h 2693"/>
                  <a:gd name="T70" fmla="*/ 14 w 2433"/>
                  <a:gd name="T71" fmla="*/ 1697 h 2693"/>
                  <a:gd name="T72" fmla="*/ 7 w 2433"/>
                  <a:gd name="T73" fmla="*/ 1757 h 2693"/>
                  <a:gd name="T74" fmla="*/ 2 w 2433"/>
                  <a:gd name="T75" fmla="*/ 1823 h 2693"/>
                  <a:gd name="T76" fmla="*/ 0 w 2433"/>
                  <a:gd name="T77" fmla="*/ 1889 h 2693"/>
                  <a:gd name="T78" fmla="*/ 0 w 2433"/>
                  <a:gd name="T79" fmla="*/ 1963 h 2693"/>
                  <a:gd name="T80" fmla="*/ 2 w 2433"/>
                  <a:gd name="T81" fmla="*/ 2044 h 2693"/>
                  <a:gd name="T82" fmla="*/ 5 w 2433"/>
                  <a:gd name="T83" fmla="*/ 2119 h 2693"/>
                  <a:gd name="T84" fmla="*/ 14 w 2433"/>
                  <a:gd name="T85" fmla="*/ 2193 h 2693"/>
                  <a:gd name="T86" fmla="*/ 24 w 2433"/>
                  <a:gd name="T87" fmla="*/ 2259 h 2693"/>
                  <a:gd name="T88" fmla="*/ 38 w 2433"/>
                  <a:gd name="T89" fmla="*/ 2318 h 2693"/>
                  <a:gd name="T90" fmla="*/ 52 w 2433"/>
                  <a:gd name="T91" fmla="*/ 2371 h 2693"/>
                  <a:gd name="T92" fmla="*/ 71 w 2433"/>
                  <a:gd name="T93" fmla="*/ 2413 h 2693"/>
                  <a:gd name="T94" fmla="*/ 93 w 2433"/>
                  <a:gd name="T95" fmla="*/ 2454 h 2693"/>
                  <a:gd name="T96" fmla="*/ 136 w 2433"/>
                  <a:gd name="T97" fmla="*/ 2487 h 2693"/>
                  <a:gd name="T98" fmla="*/ 150 w 2433"/>
                  <a:gd name="T99" fmla="*/ 2510 h 2693"/>
                  <a:gd name="T100" fmla="*/ 152 w 2433"/>
                  <a:gd name="T101" fmla="*/ 2551 h 2693"/>
                  <a:gd name="T102" fmla="*/ 155 w 2433"/>
                  <a:gd name="T103" fmla="*/ 2586 h 2693"/>
                  <a:gd name="T104" fmla="*/ 157 w 2433"/>
                  <a:gd name="T105" fmla="*/ 2629 h 2693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33"/>
                  <a:gd name="T160" fmla="*/ 0 h 2693"/>
                  <a:gd name="T161" fmla="*/ 2433 w 2433"/>
                  <a:gd name="T162" fmla="*/ 2693 h 2693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33" h="2693">
                    <a:moveTo>
                      <a:pt x="2297" y="131"/>
                    </a:moveTo>
                    <a:lnTo>
                      <a:pt x="1681" y="0"/>
                    </a:lnTo>
                    <a:lnTo>
                      <a:pt x="1433" y="109"/>
                    </a:lnTo>
                    <a:lnTo>
                      <a:pt x="1428" y="105"/>
                    </a:lnTo>
                    <a:lnTo>
                      <a:pt x="1421" y="97"/>
                    </a:lnTo>
                    <a:lnTo>
                      <a:pt x="1416" y="95"/>
                    </a:lnTo>
                    <a:lnTo>
                      <a:pt x="1412" y="90"/>
                    </a:lnTo>
                    <a:lnTo>
                      <a:pt x="1405" y="86"/>
                    </a:lnTo>
                    <a:lnTo>
                      <a:pt x="1400" y="81"/>
                    </a:lnTo>
                    <a:lnTo>
                      <a:pt x="1393" y="78"/>
                    </a:lnTo>
                    <a:lnTo>
                      <a:pt x="1388" y="76"/>
                    </a:lnTo>
                    <a:lnTo>
                      <a:pt x="1381" y="74"/>
                    </a:lnTo>
                    <a:lnTo>
                      <a:pt x="1374" y="71"/>
                    </a:lnTo>
                    <a:lnTo>
                      <a:pt x="1366" y="69"/>
                    </a:lnTo>
                    <a:lnTo>
                      <a:pt x="1359" y="67"/>
                    </a:lnTo>
                    <a:lnTo>
                      <a:pt x="1352" y="67"/>
                    </a:lnTo>
                    <a:lnTo>
                      <a:pt x="1343" y="64"/>
                    </a:lnTo>
                    <a:lnTo>
                      <a:pt x="1335" y="64"/>
                    </a:lnTo>
                    <a:lnTo>
                      <a:pt x="1328" y="64"/>
                    </a:lnTo>
                    <a:lnTo>
                      <a:pt x="1324" y="64"/>
                    </a:lnTo>
                    <a:lnTo>
                      <a:pt x="1316" y="64"/>
                    </a:lnTo>
                    <a:lnTo>
                      <a:pt x="1309" y="64"/>
                    </a:lnTo>
                    <a:lnTo>
                      <a:pt x="1305" y="67"/>
                    </a:lnTo>
                    <a:lnTo>
                      <a:pt x="1295" y="67"/>
                    </a:lnTo>
                    <a:lnTo>
                      <a:pt x="1288" y="69"/>
                    </a:lnTo>
                    <a:lnTo>
                      <a:pt x="1283" y="69"/>
                    </a:lnTo>
                    <a:lnTo>
                      <a:pt x="1278" y="71"/>
                    </a:lnTo>
                    <a:lnTo>
                      <a:pt x="1271" y="74"/>
                    </a:lnTo>
                    <a:lnTo>
                      <a:pt x="1266" y="76"/>
                    </a:lnTo>
                    <a:lnTo>
                      <a:pt x="1262" y="78"/>
                    </a:lnTo>
                    <a:lnTo>
                      <a:pt x="1257" y="81"/>
                    </a:lnTo>
                    <a:lnTo>
                      <a:pt x="1250" y="86"/>
                    </a:lnTo>
                    <a:lnTo>
                      <a:pt x="1245" y="88"/>
                    </a:lnTo>
                    <a:lnTo>
                      <a:pt x="1240" y="90"/>
                    </a:lnTo>
                    <a:lnTo>
                      <a:pt x="1238" y="95"/>
                    </a:lnTo>
                    <a:lnTo>
                      <a:pt x="1228" y="102"/>
                    </a:lnTo>
                    <a:lnTo>
                      <a:pt x="1221" y="109"/>
                    </a:lnTo>
                    <a:lnTo>
                      <a:pt x="1214" y="119"/>
                    </a:lnTo>
                    <a:lnTo>
                      <a:pt x="1209" y="131"/>
                    </a:lnTo>
                    <a:lnTo>
                      <a:pt x="1207" y="135"/>
                    </a:lnTo>
                    <a:lnTo>
                      <a:pt x="1205" y="140"/>
                    </a:lnTo>
                    <a:lnTo>
                      <a:pt x="1202" y="145"/>
                    </a:lnTo>
                    <a:lnTo>
                      <a:pt x="1202" y="152"/>
                    </a:lnTo>
                    <a:lnTo>
                      <a:pt x="1202" y="157"/>
                    </a:lnTo>
                    <a:lnTo>
                      <a:pt x="1200" y="161"/>
                    </a:lnTo>
                    <a:lnTo>
                      <a:pt x="1200" y="166"/>
                    </a:lnTo>
                    <a:lnTo>
                      <a:pt x="1200" y="173"/>
                    </a:lnTo>
                    <a:lnTo>
                      <a:pt x="1200" y="183"/>
                    </a:lnTo>
                    <a:lnTo>
                      <a:pt x="1202" y="190"/>
                    </a:lnTo>
                    <a:lnTo>
                      <a:pt x="1205" y="199"/>
                    </a:lnTo>
                    <a:lnTo>
                      <a:pt x="1207" y="206"/>
                    </a:lnTo>
                    <a:lnTo>
                      <a:pt x="1186" y="216"/>
                    </a:lnTo>
                    <a:lnTo>
                      <a:pt x="1162" y="225"/>
                    </a:lnTo>
                    <a:lnTo>
                      <a:pt x="1143" y="235"/>
                    </a:lnTo>
                    <a:lnTo>
                      <a:pt x="1119" y="244"/>
                    </a:lnTo>
                    <a:lnTo>
                      <a:pt x="1097" y="256"/>
                    </a:lnTo>
                    <a:lnTo>
                      <a:pt x="1074" y="266"/>
                    </a:lnTo>
                    <a:lnTo>
                      <a:pt x="1050" y="275"/>
                    </a:lnTo>
                    <a:lnTo>
                      <a:pt x="1028" y="285"/>
                    </a:lnTo>
                    <a:lnTo>
                      <a:pt x="1005" y="297"/>
                    </a:lnTo>
                    <a:lnTo>
                      <a:pt x="983" y="306"/>
                    </a:lnTo>
                    <a:lnTo>
                      <a:pt x="959" y="316"/>
                    </a:lnTo>
                    <a:lnTo>
                      <a:pt x="936" y="327"/>
                    </a:lnTo>
                    <a:lnTo>
                      <a:pt x="914" y="337"/>
                    </a:lnTo>
                    <a:lnTo>
                      <a:pt x="888" y="349"/>
                    </a:lnTo>
                    <a:lnTo>
                      <a:pt x="867" y="361"/>
                    </a:lnTo>
                    <a:lnTo>
                      <a:pt x="843" y="370"/>
                    </a:lnTo>
                    <a:lnTo>
                      <a:pt x="819" y="380"/>
                    </a:lnTo>
                    <a:lnTo>
                      <a:pt x="795" y="389"/>
                    </a:lnTo>
                    <a:lnTo>
                      <a:pt x="771" y="401"/>
                    </a:lnTo>
                    <a:lnTo>
                      <a:pt x="750" y="413"/>
                    </a:lnTo>
                    <a:lnTo>
                      <a:pt x="726" y="422"/>
                    </a:lnTo>
                    <a:lnTo>
                      <a:pt x="705" y="432"/>
                    </a:lnTo>
                    <a:lnTo>
                      <a:pt x="681" y="444"/>
                    </a:lnTo>
                    <a:lnTo>
                      <a:pt x="659" y="455"/>
                    </a:lnTo>
                    <a:lnTo>
                      <a:pt x="638" y="465"/>
                    </a:lnTo>
                    <a:lnTo>
                      <a:pt x="614" y="477"/>
                    </a:lnTo>
                    <a:lnTo>
                      <a:pt x="593" y="486"/>
                    </a:lnTo>
                    <a:lnTo>
                      <a:pt x="571" y="496"/>
                    </a:lnTo>
                    <a:lnTo>
                      <a:pt x="548" y="505"/>
                    </a:lnTo>
                    <a:lnTo>
                      <a:pt x="528" y="517"/>
                    </a:lnTo>
                    <a:lnTo>
                      <a:pt x="507" y="526"/>
                    </a:lnTo>
                    <a:lnTo>
                      <a:pt x="486" y="538"/>
                    </a:lnTo>
                    <a:lnTo>
                      <a:pt x="467" y="548"/>
                    </a:lnTo>
                    <a:lnTo>
                      <a:pt x="445" y="557"/>
                    </a:lnTo>
                    <a:lnTo>
                      <a:pt x="424" y="567"/>
                    </a:lnTo>
                    <a:lnTo>
                      <a:pt x="405" y="579"/>
                    </a:lnTo>
                    <a:lnTo>
                      <a:pt x="388" y="588"/>
                    </a:lnTo>
                    <a:lnTo>
                      <a:pt x="367" y="598"/>
                    </a:lnTo>
                    <a:lnTo>
                      <a:pt x="350" y="605"/>
                    </a:lnTo>
                    <a:lnTo>
                      <a:pt x="333" y="617"/>
                    </a:lnTo>
                    <a:lnTo>
                      <a:pt x="314" y="624"/>
                    </a:lnTo>
                    <a:lnTo>
                      <a:pt x="298" y="636"/>
                    </a:lnTo>
                    <a:lnTo>
                      <a:pt x="281" y="643"/>
                    </a:lnTo>
                    <a:lnTo>
                      <a:pt x="267" y="652"/>
                    </a:lnTo>
                    <a:lnTo>
                      <a:pt x="250" y="659"/>
                    </a:lnTo>
                    <a:lnTo>
                      <a:pt x="238" y="666"/>
                    </a:lnTo>
                    <a:lnTo>
                      <a:pt x="221" y="676"/>
                    </a:lnTo>
                    <a:lnTo>
                      <a:pt x="209" y="685"/>
                    </a:lnTo>
                    <a:lnTo>
                      <a:pt x="195" y="692"/>
                    </a:lnTo>
                    <a:lnTo>
                      <a:pt x="183" y="700"/>
                    </a:lnTo>
                    <a:lnTo>
                      <a:pt x="171" y="707"/>
                    </a:lnTo>
                    <a:lnTo>
                      <a:pt x="162" y="714"/>
                    </a:lnTo>
                    <a:lnTo>
                      <a:pt x="148" y="721"/>
                    </a:lnTo>
                    <a:lnTo>
                      <a:pt x="138" y="726"/>
                    </a:lnTo>
                    <a:lnTo>
                      <a:pt x="131" y="733"/>
                    </a:lnTo>
                    <a:lnTo>
                      <a:pt x="124" y="740"/>
                    </a:lnTo>
                    <a:lnTo>
                      <a:pt x="114" y="745"/>
                    </a:lnTo>
                    <a:lnTo>
                      <a:pt x="107" y="752"/>
                    </a:lnTo>
                    <a:lnTo>
                      <a:pt x="100" y="756"/>
                    </a:lnTo>
                    <a:lnTo>
                      <a:pt x="95" y="761"/>
                    </a:lnTo>
                    <a:lnTo>
                      <a:pt x="88" y="766"/>
                    </a:lnTo>
                    <a:lnTo>
                      <a:pt x="86" y="771"/>
                    </a:lnTo>
                    <a:lnTo>
                      <a:pt x="83" y="778"/>
                    </a:lnTo>
                    <a:lnTo>
                      <a:pt x="81" y="780"/>
                    </a:lnTo>
                    <a:lnTo>
                      <a:pt x="79" y="787"/>
                    </a:lnTo>
                    <a:lnTo>
                      <a:pt x="76" y="792"/>
                    </a:lnTo>
                    <a:lnTo>
                      <a:pt x="74" y="797"/>
                    </a:lnTo>
                    <a:lnTo>
                      <a:pt x="71" y="806"/>
                    </a:lnTo>
                    <a:lnTo>
                      <a:pt x="69" y="811"/>
                    </a:lnTo>
                    <a:lnTo>
                      <a:pt x="69" y="816"/>
                    </a:lnTo>
                    <a:lnTo>
                      <a:pt x="67" y="823"/>
                    </a:lnTo>
                    <a:lnTo>
                      <a:pt x="67" y="830"/>
                    </a:lnTo>
                    <a:lnTo>
                      <a:pt x="62" y="835"/>
                    </a:lnTo>
                    <a:lnTo>
                      <a:pt x="62" y="842"/>
                    </a:lnTo>
                    <a:lnTo>
                      <a:pt x="60" y="849"/>
                    </a:lnTo>
                    <a:lnTo>
                      <a:pt x="60" y="856"/>
                    </a:lnTo>
                    <a:lnTo>
                      <a:pt x="60" y="863"/>
                    </a:lnTo>
                    <a:lnTo>
                      <a:pt x="60" y="870"/>
                    </a:lnTo>
                    <a:lnTo>
                      <a:pt x="60" y="877"/>
                    </a:lnTo>
                    <a:lnTo>
                      <a:pt x="60" y="884"/>
                    </a:lnTo>
                    <a:lnTo>
                      <a:pt x="57" y="892"/>
                    </a:lnTo>
                    <a:lnTo>
                      <a:pt x="57" y="899"/>
                    </a:lnTo>
                    <a:lnTo>
                      <a:pt x="57" y="906"/>
                    </a:lnTo>
                    <a:lnTo>
                      <a:pt x="57" y="915"/>
                    </a:lnTo>
                    <a:lnTo>
                      <a:pt x="57" y="922"/>
                    </a:lnTo>
                    <a:lnTo>
                      <a:pt x="57" y="929"/>
                    </a:lnTo>
                    <a:lnTo>
                      <a:pt x="60" y="939"/>
                    </a:lnTo>
                    <a:lnTo>
                      <a:pt x="60" y="948"/>
                    </a:lnTo>
                    <a:lnTo>
                      <a:pt x="60" y="956"/>
                    </a:lnTo>
                    <a:lnTo>
                      <a:pt x="60" y="963"/>
                    </a:lnTo>
                    <a:lnTo>
                      <a:pt x="60" y="972"/>
                    </a:lnTo>
                    <a:lnTo>
                      <a:pt x="62" y="982"/>
                    </a:lnTo>
                    <a:lnTo>
                      <a:pt x="62" y="989"/>
                    </a:lnTo>
                    <a:lnTo>
                      <a:pt x="64" y="1001"/>
                    </a:lnTo>
                    <a:lnTo>
                      <a:pt x="67" y="1008"/>
                    </a:lnTo>
                    <a:lnTo>
                      <a:pt x="67" y="1017"/>
                    </a:lnTo>
                    <a:lnTo>
                      <a:pt x="67" y="1029"/>
                    </a:lnTo>
                    <a:lnTo>
                      <a:pt x="69" y="1038"/>
                    </a:lnTo>
                    <a:lnTo>
                      <a:pt x="69" y="1046"/>
                    </a:lnTo>
                    <a:lnTo>
                      <a:pt x="71" y="1057"/>
                    </a:lnTo>
                    <a:lnTo>
                      <a:pt x="71" y="1067"/>
                    </a:lnTo>
                    <a:lnTo>
                      <a:pt x="74" y="1076"/>
                    </a:lnTo>
                    <a:lnTo>
                      <a:pt x="74" y="1091"/>
                    </a:lnTo>
                    <a:lnTo>
                      <a:pt x="76" y="1100"/>
                    </a:lnTo>
                    <a:lnTo>
                      <a:pt x="76" y="1112"/>
                    </a:lnTo>
                    <a:lnTo>
                      <a:pt x="79" y="1121"/>
                    </a:lnTo>
                    <a:lnTo>
                      <a:pt x="79" y="1131"/>
                    </a:lnTo>
                    <a:lnTo>
                      <a:pt x="81" y="1148"/>
                    </a:lnTo>
                    <a:lnTo>
                      <a:pt x="83" y="1157"/>
                    </a:lnTo>
                    <a:lnTo>
                      <a:pt x="86" y="1169"/>
                    </a:lnTo>
                    <a:lnTo>
                      <a:pt x="86" y="1181"/>
                    </a:lnTo>
                    <a:lnTo>
                      <a:pt x="88" y="1195"/>
                    </a:lnTo>
                    <a:lnTo>
                      <a:pt x="88" y="1207"/>
                    </a:lnTo>
                    <a:lnTo>
                      <a:pt x="90" y="1219"/>
                    </a:lnTo>
                    <a:lnTo>
                      <a:pt x="90" y="1233"/>
                    </a:lnTo>
                    <a:lnTo>
                      <a:pt x="95" y="1245"/>
                    </a:lnTo>
                    <a:lnTo>
                      <a:pt x="95" y="1261"/>
                    </a:lnTo>
                    <a:lnTo>
                      <a:pt x="98" y="1273"/>
                    </a:lnTo>
                    <a:lnTo>
                      <a:pt x="98" y="1287"/>
                    </a:lnTo>
                    <a:lnTo>
                      <a:pt x="100" y="1304"/>
                    </a:lnTo>
                    <a:lnTo>
                      <a:pt x="100" y="1318"/>
                    </a:lnTo>
                    <a:lnTo>
                      <a:pt x="102" y="1332"/>
                    </a:lnTo>
                    <a:lnTo>
                      <a:pt x="102" y="1347"/>
                    </a:lnTo>
                    <a:lnTo>
                      <a:pt x="105" y="1363"/>
                    </a:lnTo>
                    <a:lnTo>
                      <a:pt x="105" y="1380"/>
                    </a:lnTo>
                    <a:lnTo>
                      <a:pt x="107" y="1394"/>
                    </a:lnTo>
                    <a:lnTo>
                      <a:pt x="107" y="1411"/>
                    </a:lnTo>
                    <a:lnTo>
                      <a:pt x="110" y="1430"/>
                    </a:lnTo>
                    <a:lnTo>
                      <a:pt x="102" y="1434"/>
                    </a:lnTo>
                    <a:lnTo>
                      <a:pt x="95" y="1441"/>
                    </a:lnTo>
                    <a:lnTo>
                      <a:pt x="90" y="1446"/>
                    </a:lnTo>
                    <a:lnTo>
                      <a:pt x="86" y="1456"/>
                    </a:lnTo>
                    <a:lnTo>
                      <a:pt x="81" y="1460"/>
                    </a:lnTo>
                    <a:lnTo>
                      <a:pt x="79" y="1465"/>
                    </a:lnTo>
                    <a:lnTo>
                      <a:pt x="76" y="1470"/>
                    </a:lnTo>
                    <a:lnTo>
                      <a:pt x="74" y="1475"/>
                    </a:lnTo>
                    <a:lnTo>
                      <a:pt x="71" y="1479"/>
                    </a:lnTo>
                    <a:lnTo>
                      <a:pt x="69" y="1486"/>
                    </a:lnTo>
                    <a:lnTo>
                      <a:pt x="67" y="1494"/>
                    </a:lnTo>
                    <a:lnTo>
                      <a:pt x="64" y="1498"/>
                    </a:lnTo>
                    <a:lnTo>
                      <a:pt x="62" y="1503"/>
                    </a:lnTo>
                    <a:lnTo>
                      <a:pt x="60" y="1510"/>
                    </a:lnTo>
                    <a:lnTo>
                      <a:pt x="57" y="1517"/>
                    </a:lnTo>
                    <a:lnTo>
                      <a:pt x="55" y="1522"/>
                    </a:lnTo>
                    <a:lnTo>
                      <a:pt x="52" y="1529"/>
                    </a:lnTo>
                    <a:lnTo>
                      <a:pt x="50" y="1536"/>
                    </a:lnTo>
                    <a:lnTo>
                      <a:pt x="48" y="1543"/>
                    </a:lnTo>
                    <a:lnTo>
                      <a:pt x="48" y="1553"/>
                    </a:lnTo>
                    <a:lnTo>
                      <a:pt x="43" y="1558"/>
                    </a:lnTo>
                    <a:lnTo>
                      <a:pt x="40" y="1567"/>
                    </a:lnTo>
                    <a:lnTo>
                      <a:pt x="38" y="1574"/>
                    </a:lnTo>
                    <a:lnTo>
                      <a:pt x="38" y="1581"/>
                    </a:lnTo>
                    <a:lnTo>
                      <a:pt x="33" y="1588"/>
                    </a:lnTo>
                    <a:lnTo>
                      <a:pt x="33" y="1598"/>
                    </a:lnTo>
                    <a:lnTo>
                      <a:pt x="31" y="1607"/>
                    </a:lnTo>
                    <a:lnTo>
                      <a:pt x="31" y="1617"/>
                    </a:lnTo>
                    <a:lnTo>
                      <a:pt x="29" y="1624"/>
                    </a:lnTo>
                    <a:lnTo>
                      <a:pt x="26" y="1633"/>
                    </a:lnTo>
                    <a:lnTo>
                      <a:pt x="24" y="1641"/>
                    </a:lnTo>
                    <a:lnTo>
                      <a:pt x="21" y="1650"/>
                    </a:lnTo>
                    <a:lnTo>
                      <a:pt x="21" y="1660"/>
                    </a:lnTo>
                    <a:lnTo>
                      <a:pt x="19" y="1669"/>
                    </a:lnTo>
                    <a:lnTo>
                      <a:pt x="19" y="1678"/>
                    </a:lnTo>
                    <a:lnTo>
                      <a:pt x="17" y="1688"/>
                    </a:lnTo>
                    <a:lnTo>
                      <a:pt x="14" y="1697"/>
                    </a:lnTo>
                    <a:lnTo>
                      <a:pt x="14" y="1707"/>
                    </a:lnTo>
                    <a:lnTo>
                      <a:pt x="12" y="1716"/>
                    </a:lnTo>
                    <a:lnTo>
                      <a:pt x="12" y="1728"/>
                    </a:lnTo>
                    <a:lnTo>
                      <a:pt x="10" y="1738"/>
                    </a:lnTo>
                    <a:lnTo>
                      <a:pt x="10" y="1747"/>
                    </a:lnTo>
                    <a:lnTo>
                      <a:pt x="7" y="1757"/>
                    </a:lnTo>
                    <a:lnTo>
                      <a:pt x="7" y="1769"/>
                    </a:lnTo>
                    <a:lnTo>
                      <a:pt x="5" y="1778"/>
                    </a:lnTo>
                    <a:lnTo>
                      <a:pt x="5" y="1790"/>
                    </a:lnTo>
                    <a:lnTo>
                      <a:pt x="2" y="1802"/>
                    </a:lnTo>
                    <a:lnTo>
                      <a:pt x="2" y="1811"/>
                    </a:lnTo>
                    <a:lnTo>
                      <a:pt x="2" y="1823"/>
                    </a:lnTo>
                    <a:lnTo>
                      <a:pt x="2" y="1833"/>
                    </a:lnTo>
                    <a:lnTo>
                      <a:pt x="2" y="1844"/>
                    </a:lnTo>
                    <a:lnTo>
                      <a:pt x="2" y="1856"/>
                    </a:lnTo>
                    <a:lnTo>
                      <a:pt x="0" y="1868"/>
                    </a:lnTo>
                    <a:lnTo>
                      <a:pt x="0" y="1878"/>
                    </a:lnTo>
                    <a:lnTo>
                      <a:pt x="0" y="1889"/>
                    </a:lnTo>
                    <a:lnTo>
                      <a:pt x="0" y="1901"/>
                    </a:lnTo>
                    <a:lnTo>
                      <a:pt x="0" y="1913"/>
                    </a:lnTo>
                    <a:lnTo>
                      <a:pt x="0" y="1925"/>
                    </a:lnTo>
                    <a:lnTo>
                      <a:pt x="0" y="1937"/>
                    </a:lnTo>
                    <a:lnTo>
                      <a:pt x="0" y="1949"/>
                    </a:lnTo>
                    <a:lnTo>
                      <a:pt x="0" y="1963"/>
                    </a:lnTo>
                    <a:lnTo>
                      <a:pt x="0" y="1975"/>
                    </a:lnTo>
                    <a:lnTo>
                      <a:pt x="0" y="1989"/>
                    </a:lnTo>
                    <a:lnTo>
                      <a:pt x="0" y="2003"/>
                    </a:lnTo>
                    <a:lnTo>
                      <a:pt x="0" y="2015"/>
                    </a:lnTo>
                    <a:lnTo>
                      <a:pt x="0" y="2029"/>
                    </a:lnTo>
                    <a:lnTo>
                      <a:pt x="2" y="2044"/>
                    </a:lnTo>
                    <a:lnTo>
                      <a:pt x="2" y="2055"/>
                    </a:lnTo>
                    <a:lnTo>
                      <a:pt x="2" y="2070"/>
                    </a:lnTo>
                    <a:lnTo>
                      <a:pt x="2" y="2081"/>
                    </a:lnTo>
                    <a:lnTo>
                      <a:pt x="5" y="2096"/>
                    </a:lnTo>
                    <a:lnTo>
                      <a:pt x="5" y="2110"/>
                    </a:lnTo>
                    <a:lnTo>
                      <a:pt x="5" y="2119"/>
                    </a:lnTo>
                    <a:lnTo>
                      <a:pt x="10" y="2134"/>
                    </a:lnTo>
                    <a:lnTo>
                      <a:pt x="10" y="2145"/>
                    </a:lnTo>
                    <a:lnTo>
                      <a:pt x="12" y="2157"/>
                    </a:lnTo>
                    <a:lnTo>
                      <a:pt x="12" y="2169"/>
                    </a:lnTo>
                    <a:lnTo>
                      <a:pt x="14" y="2181"/>
                    </a:lnTo>
                    <a:lnTo>
                      <a:pt x="14" y="2193"/>
                    </a:lnTo>
                    <a:lnTo>
                      <a:pt x="17" y="2205"/>
                    </a:lnTo>
                    <a:lnTo>
                      <a:pt x="17" y="2214"/>
                    </a:lnTo>
                    <a:lnTo>
                      <a:pt x="19" y="2226"/>
                    </a:lnTo>
                    <a:lnTo>
                      <a:pt x="21" y="2238"/>
                    </a:lnTo>
                    <a:lnTo>
                      <a:pt x="24" y="2250"/>
                    </a:lnTo>
                    <a:lnTo>
                      <a:pt x="24" y="2259"/>
                    </a:lnTo>
                    <a:lnTo>
                      <a:pt x="26" y="2269"/>
                    </a:lnTo>
                    <a:lnTo>
                      <a:pt x="29" y="2281"/>
                    </a:lnTo>
                    <a:lnTo>
                      <a:pt x="31" y="2290"/>
                    </a:lnTo>
                    <a:lnTo>
                      <a:pt x="33" y="2300"/>
                    </a:lnTo>
                    <a:lnTo>
                      <a:pt x="36" y="2309"/>
                    </a:lnTo>
                    <a:lnTo>
                      <a:pt x="38" y="2318"/>
                    </a:lnTo>
                    <a:lnTo>
                      <a:pt x="43" y="2328"/>
                    </a:lnTo>
                    <a:lnTo>
                      <a:pt x="43" y="2337"/>
                    </a:lnTo>
                    <a:lnTo>
                      <a:pt x="48" y="2347"/>
                    </a:lnTo>
                    <a:lnTo>
                      <a:pt x="48" y="2356"/>
                    </a:lnTo>
                    <a:lnTo>
                      <a:pt x="50" y="2364"/>
                    </a:lnTo>
                    <a:lnTo>
                      <a:pt x="52" y="2371"/>
                    </a:lnTo>
                    <a:lnTo>
                      <a:pt x="57" y="2380"/>
                    </a:lnTo>
                    <a:lnTo>
                      <a:pt x="60" y="2387"/>
                    </a:lnTo>
                    <a:lnTo>
                      <a:pt x="62" y="2397"/>
                    </a:lnTo>
                    <a:lnTo>
                      <a:pt x="67" y="2401"/>
                    </a:lnTo>
                    <a:lnTo>
                      <a:pt x="69" y="2409"/>
                    </a:lnTo>
                    <a:lnTo>
                      <a:pt x="71" y="2413"/>
                    </a:lnTo>
                    <a:lnTo>
                      <a:pt x="74" y="2423"/>
                    </a:lnTo>
                    <a:lnTo>
                      <a:pt x="76" y="2428"/>
                    </a:lnTo>
                    <a:lnTo>
                      <a:pt x="79" y="2432"/>
                    </a:lnTo>
                    <a:lnTo>
                      <a:pt x="83" y="2439"/>
                    </a:lnTo>
                    <a:lnTo>
                      <a:pt x="86" y="2446"/>
                    </a:lnTo>
                    <a:lnTo>
                      <a:pt x="93" y="2454"/>
                    </a:lnTo>
                    <a:lnTo>
                      <a:pt x="100" y="2463"/>
                    </a:lnTo>
                    <a:lnTo>
                      <a:pt x="107" y="2470"/>
                    </a:lnTo>
                    <a:lnTo>
                      <a:pt x="114" y="2477"/>
                    </a:lnTo>
                    <a:lnTo>
                      <a:pt x="121" y="2482"/>
                    </a:lnTo>
                    <a:lnTo>
                      <a:pt x="129" y="2484"/>
                    </a:lnTo>
                    <a:lnTo>
                      <a:pt x="136" y="2487"/>
                    </a:lnTo>
                    <a:lnTo>
                      <a:pt x="143" y="2489"/>
                    </a:lnTo>
                    <a:lnTo>
                      <a:pt x="148" y="2487"/>
                    </a:lnTo>
                    <a:lnTo>
                      <a:pt x="150" y="2487"/>
                    </a:lnTo>
                    <a:lnTo>
                      <a:pt x="150" y="2494"/>
                    </a:lnTo>
                    <a:lnTo>
                      <a:pt x="150" y="2503"/>
                    </a:lnTo>
                    <a:lnTo>
                      <a:pt x="150" y="2510"/>
                    </a:lnTo>
                    <a:lnTo>
                      <a:pt x="152" y="2518"/>
                    </a:lnTo>
                    <a:lnTo>
                      <a:pt x="152" y="2525"/>
                    </a:lnTo>
                    <a:lnTo>
                      <a:pt x="152" y="2532"/>
                    </a:lnTo>
                    <a:lnTo>
                      <a:pt x="152" y="2539"/>
                    </a:lnTo>
                    <a:lnTo>
                      <a:pt x="152" y="2546"/>
                    </a:lnTo>
                    <a:lnTo>
                      <a:pt x="152" y="2551"/>
                    </a:lnTo>
                    <a:lnTo>
                      <a:pt x="152" y="2558"/>
                    </a:lnTo>
                    <a:lnTo>
                      <a:pt x="152" y="2565"/>
                    </a:lnTo>
                    <a:lnTo>
                      <a:pt x="152" y="2572"/>
                    </a:lnTo>
                    <a:lnTo>
                      <a:pt x="152" y="2574"/>
                    </a:lnTo>
                    <a:lnTo>
                      <a:pt x="155" y="2582"/>
                    </a:lnTo>
                    <a:lnTo>
                      <a:pt x="155" y="2586"/>
                    </a:lnTo>
                    <a:lnTo>
                      <a:pt x="157" y="2591"/>
                    </a:lnTo>
                    <a:lnTo>
                      <a:pt x="157" y="2598"/>
                    </a:lnTo>
                    <a:lnTo>
                      <a:pt x="157" y="2608"/>
                    </a:lnTo>
                    <a:lnTo>
                      <a:pt x="157" y="2612"/>
                    </a:lnTo>
                    <a:lnTo>
                      <a:pt x="157" y="2620"/>
                    </a:lnTo>
                    <a:lnTo>
                      <a:pt x="157" y="2629"/>
                    </a:lnTo>
                    <a:lnTo>
                      <a:pt x="159" y="2631"/>
                    </a:lnTo>
                    <a:lnTo>
                      <a:pt x="1047" y="2693"/>
                    </a:lnTo>
                    <a:lnTo>
                      <a:pt x="2433" y="1664"/>
                    </a:lnTo>
                    <a:lnTo>
                      <a:pt x="2297" y="13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925" name="Freeform 108"/>
              <p:cNvSpPr>
                <a:spLocks/>
              </p:cNvSpPr>
              <p:nvPr/>
            </p:nvSpPr>
            <p:spPr bwMode="auto">
              <a:xfrm>
                <a:off x="7261" y="5667"/>
                <a:ext cx="562" cy="602"/>
              </a:xfrm>
              <a:custGeom>
                <a:avLst/>
                <a:gdLst>
                  <a:gd name="T0" fmla="*/ 307 w 562"/>
                  <a:gd name="T1" fmla="*/ 600 h 602"/>
                  <a:gd name="T2" fmla="*/ 343 w 562"/>
                  <a:gd name="T3" fmla="*/ 593 h 602"/>
                  <a:gd name="T4" fmla="*/ 376 w 562"/>
                  <a:gd name="T5" fmla="*/ 583 h 602"/>
                  <a:gd name="T6" fmla="*/ 405 w 562"/>
                  <a:gd name="T7" fmla="*/ 566 h 602"/>
                  <a:gd name="T8" fmla="*/ 436 w 562"/>
                  <a:gd name="T9" fmla="*/ 550 h 602"/>
                  <a:gd name="T10" fmla="*/ 462 w 562"/>
                  <a:gd name="T11" fmla="*/ 526 h 602"/>
                  <a:gd name="T12" fmla="*/ 486 w 562"/>
                  <a:gd name="T13" fmla="*/ 502 h 602"/>
                  <a:gd name="T14" fmla="*/ 509 w 562"/>
                  <a:gd name="T15" fmla="*/ 474 h 602"/>
                  <a:gd name="T16" fmla="*/ 526 w 562"/>
                  <a:gd name="T17" fmla="*/ 443 h 602"/>
                  <a:gd name="T18" fmla="*/ 540 w 562"/>
                  <a:gd name="T19" fmla="*/ 410 h 602"/>
                  <a:gd name="T20" fmla="*/ 552 w 562"/>
                  <a:gd name="T21" fmla="*/ 374 h 602"/>
                  <a:gd name="T22" fmla="*/ 557 w 562"/>
                  <a:gd name="T23" fmla="*/ 339 h 602"/>
                  <a:gd name="T24" fmla="*/ 562 w 562"/>
                  <a:gd name="T25" fmla="*/ 301 h 602"/>
                  <a:gd name="T26" fmla="*/ 557 w 562"/>
                  <a:gd name="T27" fmla="*/ 261 h 602"/>
                  <a:gd name="T28" fmla="*/ 552 w 562"/>
                  <a:gd name="T29" fmla="*/ 225 h 602"/>
                  <a:gd name="T30" fmla="*/ 540 w 562"/>
                  <a:gd name="T31" fmla="*/ 190 h 602"/>
                  <a:gd name="T32" fmla="*/ 526 w 562"/>
                  <a:gd name="T33" fmla="*/ 154 h 602"/>
                  <a:gd name="T34" fmla="*/ 509 w 562"/>
                  <a:gd name="T35" fmla="*/ 126 h 602"/>
                  <a:gd name="T36" fmla="*/ 486 w 562"/>
                  <a:gd name="T37" fmla="*/ 97 h 602"/>
                  <a:gd name="T38" fmla="*/ 462 w 562"/>
                  <a:gd name="T39" fmla="*/ 71 h 602"/>
                  <a:gd name="T40" fmla="*/ 436 w 562"/>
                  <a:gd name="T41" fmla="*/ 50 h 602"/>
                  <a:gd name="T42" fmla="*/ 405 w 562"/>
                  <a:gd name="T43" fmla="*/ 31 h 602"/>
                  <a:gd name="T44" fmla="*/ 376 w 562"/>
                  <a:gd name="T45" fmla="*/ 17 h 602"/>
                  <a:gd name="T46" fmla="*/ 343 w 562"/>
                  <a:gd name="T47" fmla="*/ 5 h 602"/>
                  <a:gd name="T48" fmla="*/ 307 w 562"/>
                  <a:gd name="T49" fmla="*/ 0 h 602"/>
                  <a:gd name="T50" fmla="*/ 271 w 562"/>
                  <a:gd name="T51" fmla="*/ 0 h 602"/>
                  <a:gd name="T52" fmla="*/ 238 w 562"/>
                  <a:gd name="T53" fmla="*/ 2 h 602"/>
                  <a:gd name="T54" fmla="*/ 202 w 562"/>
                  <a:gd name="T55" fmla="*/ 9 h 602"/>
                  <a:gd name="T56" fmla="*/ 171 w 562"/>
                  <a:gd name="T57" fmla="*/ 24 h 602"/>
                  <a:gd name="T58" fmla="*/ 138 w 562"/>
                  <a:gd name="T59" fmla="*/ 38 h 602"/>
                  <a:gd name="T60" fmla="*/ 109 w 562"/>
                  <a:gd name="T61" fmla="*/ 59 h 602"/>
                  <a:gd name="T62" fmla="*/ 86 w 562"/>
                  <a:gd name="T63" fmla="*/ 81 h 602"/>
                  <a:gd name="T64" fmla="*/ 62 w 562"/>
                  <a:gd name="T65" fmla="*/ 109 h 602"/>
                  <a:gd name="T66" fmla="*/ 43 w 562"/>
                  <a:gd name="T67" fmla="*/ 137 h 602"/>
                  <a:gd name="T68" fmla="*/ 24 w 562"/>
                  <a:gd name="T69" fmla="*/ 171 h 602"/>
                  <a:gd name="T70" fmla="*/ 12 w 562"/>
                  <a:gd name="T71" fmla="*/ 201 h 602"/>
                  <a:gd name="T72" fmla="*/ 5 w 562"/>
                  <a:gd name="T73" fmla="*/ 239 h 602"/>
                  <a:gd name="T74" fmla="*/ 0 w 562"/>
                  <a:gd name="T75" fmla="*/ 277 h 602"/>
                  <a:gd name="T76" fmla="*/ 0 w 562"/>
                  <a:gd name="T77" fmla="*/ 315 h 602"/>
                  <a:gd name="T78" fmla="*/ 2 w 562"/>
                  <a:gd name="T79" fmla="*/ 353 h 602"/>
                  <a:gd name="T80" fmla="*/ 12 w 562"/>
                  <a:gd name="T81" fmla="*/ 389 h 602"/>
                  <a:gd name="T82" fmla="*/ 21 w 562"/>
                  <a:gd name="T83" fmla="*/ 422 h 602"/>
                  <a:gd name="T84" fmla="*/ 38 w 562"/>
                  <a:gd name="T85" fmla="*/ 455 h 602"/>
                  <a:gd name="T86" fmla="*/ 57 w 562"/>
                  <a:gd name="T87" fmla="*/ 486 h 602"/>
                  <a:gd name="T88" fmla="*/ 81 w 562"/>
                  <a:gd name="T89" fmla="*/ 514 h 602"/>
                  <a:gd name="T90" fmla="*/ 117 w 562"/>
                  <a:gd name="T91" fmla="*/ 545 h 602"/>
                  <a:gd name="T92" fmla="*/ 145 w 562"/>
                  <a:gd name="T93" fmla="*/ 564 h 602"/>
                  <a:gd name="T94" fmla="*/ 176 w 562"/>
                  <a:gd name="T95" fmla="*/ 581 h 602"/>
                  <a:gd name="T96" fmla="*/ 209 w 562"/>
                  <a:gd name="T97" fmla="*/ 590 h 602"/>
                  <a:gd name="T98" fmla="*/ 243 w 562"/>
                  <a:gd name="T99" fmla="*/ 597 h 602"/>
                  <a:gd name="T100" fmla="*/ 281 w 562"/>
                  <a:gd name="T101" fmla="*/ 602 h 60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62"/>
                  <a:gd name="T154" fmla="*/ 0 h 602"/>
                  <a:gd name="T155" fmla="*/ 562 w 562"/>
                  <a:gd name="T156" fmla="*/ 602 h 60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62" h="602">
                    <a:moveTo>
                      <a:pt x="281" y="602"/>
                    </a:moveTo>
                    <a:lnTo>
                      <a:pt x="288" y="602"/>
                    </a:lnTo>
                    <a:lnTo>
                      <a:pt x="295" y="602"/>
                    </a:lnTo>
                    <a:lnTo>
                      <a:pt x="300" y="600"/>
                    </a:lnTo>
                    <a:lnTo>
                      <a:pt x="307" y="600"/>
                    </a:lnTo>
                    <a:lnTo>
                      <a:pt x="314" y="597"/>
                    </a:lnTo>
                    <a:lnTo>
                      <a:pt x="321" y="597"/>
                    </a:lnTo>
                    <a:lnTo>
                      <a:pt x="328" y="597"/>
                    </a:lnTo>
                    <a:lnTo>
                      <a:pt x="336" y="595"/>
                    </a:lnTo>
                    <a:lnTo>
                      <a:pt x="343" y="593"/>
                    </a:lnTo>
                    <a:lnTo>
                      <a:pt x="347" y="590"/>
                    </a:lnTo>
                    <a:lnTo>
                      <a:pt x="355" y="590"/>
                    </a:lnTo>
                    <a:lnTo>
                      <a:pt x="362" y="588"/>
                    </a:lnTo>
                    <a:lnTo>
                      <a:pt x="367" y="585"/>
                    </a:lnTo>
                    <a:lnTo>
                      <a:pt x="376" y="583"/>
                    </a:lnTo>
                    <a:lnTo>
                      <a:pt x="381" y="581"/>
                    </a:lnTo>
                    <a:lnTo>
                      <a:pt x="390" y="578"/>
                    </a:lnTo>
                    <a:lnTo>
                      <a:pt x="393" y="574"/>
                    </a:lnTo>
                    <a:lnTo>
                      <a:pt x="400" y="571"/>
                    </a:lnTo>
                    <a:lnTo>
                      <a:pt x="405" y="566"/>
                    </a:lnTo>
                    <a:lnTo>
                      <a:pt x="412" y="564"/>
                    </a:lnTo>
                    <a:lnTo>
                      <a:pt x="417" y="559"/>
                    </a:lnTo>
                    <a:lnTo>
                      <a:pt x="424" y="557"/>
                    </a:lnTo>
                    <a:lnTo>
                      <a:pt x="428" y="552"/>
                    </a:lnTo>
                    <a:lnTo>
                      <a:pt x="436" y="550"/>
                    </a:lnTo>
                    <a:lnTo>
                      <a:pt x="440" y="545"/>
                    </a:lnTo>
                    <a:lnTo>
                      <a:pt x="447" y="540"/>
                    </a:lnTo>
                    <a:lnTo>
                      <a:pt x="452" y="536"/>
                    </a:lnTo>
                    <a:lnTo>
                      <a:pt x="457" y="533"/>
                    </a:lnTo>
                    <a:lnTo>
                      <a:pt x="462" y="526"/>
                    </a:lnTo>
                    <a:lnTo>
                      <a:pt x="467" y="524"/>
                    </a:lnTo>
                    <a:lnTo>
                      <a:pt x="471" y="519"/>
                    </a:lnTo>
                    <a:lnTo>
                      <a:pt x="478" y="514"/>
                    </a:lnTo>
                    <a:lnTo>
                      <a:pt x="481" y="507"/>
                    </a:lnTo>
                    <a:lnTo>
                      <a:pt x="486" y="502"/>
                    </a:lnTo>
                    <a:lnTo>
                      <a:pt x="490" y="495"/>
                    </a:lnTo>
                    <a:lnTo>
                      <a:pt x="495" y="491"/>
                    </a:lnTo>
                    <a:lnTo>
                      <a:pt x="500" y="486"/>
                    </a:lnTo>
                    <a:lnTo>
                      <a:pt x="505" y="479"/>
                    </a:lnTo>
                    <a:lnTo>
                      <a:pt x="509" y="474"/>
                    </a:lnTo>
                    <a:lnTo>
                      <a:pt x="514" y="467"/>
                    </a:lnTo>
                    <a:lnTo>
                      <a:pt x="516" y="462"/>
                    </a:lnTo>
                    <a:lnTo>
                      <a:pt x="519" y="455"/>
                    </a:lnTo>
                    <a:lnTo>
                      <a:pt x="524" y="450"/>
                    </a:lnTo>
                    <a:lnTo>
                      <a:pt x="526" y="443"/>
                    </a:lnTo>
                    <a:lnTo>
                      <a:pt x="528" y="436"/>
                    </a:lnTo>
                    <a:lnTo>
                      <a:pt x="533" y="429"/>
                    </a:lnTo>
                    <a:lnTo>
                      <a:pt x="536" y="422"/>
                    </a:lnTo>
                    <a:lnTo>
                      <a:pt x="538" y="417"/>
                    </a:lnTo>
                    <a:lnTo>
                      <a:pt x="540" y="410"/>
                    </a:lnTo>
                    <a:lnTo>
                      <a:pt x="543" y="403"/>
                    </a:lnTo>
                    <a:lnTo>
                      <a:pt x="545" y="396"/>
                    </a:lnTo>
                    <a:lnTo>
                      <a:pt x="547" y="389"/>
                    </a:lnTo>
                    <a:lnTo>
                      <a:pt x="550" y="382"/>
                    </a:lnTo>
                    <a:lnTo>
                      <a:pt x="552" y="374"/>
                    </a:lnTo>
                    <a:lnTo>
                      <a:pt x="555" y="367"/>
                    </a:lnTo>
                    <a:lnTo>
                      <a:pt x="555" y="360"/>
                    </a:lnTo>
                    <a:lnTo>
                      <a:pt x="557" y="353"/>
                    </a:lnTo>
                    <a:lnTo>
                      <a:pt x="557" y="346"/>
                    </a:lnTo>
                    <a:lnTo>
                      <a:pt x="557" y="339"/>
                    </a:lnTo>
                    <a:lnTo>
                      <a:pt x="562" y="332"/>
                    </a:lnTo>
                    <a:lnTo>
                      <a:pt x="562" y="322"/>
                    </a:lnTo>
                    <a:lnTo>
                      <a:pt x="562" y="315"/>
                    </a:lnTo>
                    <a:lnTo>
                      <a:pt x="562" y="308"/>
                    </a:lnTo>
                    <a:lnTo>
                      <a:pt x="562" y="301"/>
                    </a:lnTo>
                    <a:lnTo>
                      <a:pt x="562" y="294"/>
                    </a:lnTo>
                    <a:lnTo>
                      <a:pt x="562" y="287"/>
                    </a:lnTo>
                    <a:lnTo>
                      <a:pt x="562" y="277"/>
                    </a:lnTo>
                    <a:lnTo>
                      <a:pt x="562" y="268"/>
                    </a:lnTo>
                    <a:lnTo>
                      <a:pt x="557" y="261"/>
                    </a:lnTo>
                    <a:lnTo>
                      <a:pt x="557" y="254"/>
                    </a:lnTo>
                    <a:lnTo>
                      <a:pt x="557" y="246"/>
                    </a:lnTo>
                    <a:lnTo>
                      <a:pt x="555" y="239"/>
                    </a:lnTo>
                    <a:lnTo>
                      <a:pt x="555" y="230"/>
                    </a:lnTo>
                    <a:lnTo>
                      <a:pt x="552" y="225"/>
                    </a:lnTo>
                    <a:lnTo>
                      <a:pt x="550" y="216"/>
                    </a:lnTo>
                    <a:lnTo>
                      <a:pt x="547" y="209"/>
                    </a:lnTo>
                    <a:lnTo>
                      <a:pt x="545" y="201"/>
                    </a:lnTo>
                    <a:lnTo>
                      <a:pt x="543" y="197"/>
                    </a:lnTo>
                    <a:lnTo>
                      <a:pt x="540" y="190"/>
                    </a:lnTo>
                    <a:lnTo>
                      <a:pt x="538" y="182"/>
                    </a:lnTo>
                    <a:lnTo>
                      <a:pt x="536" y="175"/>
                    </a:lnTo>
                    <a:lnTo>
                      <a:pt x="533" y="171"/>
                    </a:lnTo>
                    <a:lnTo>
                      <a:pt x="528" y="161"/>
                    </a:lnTo>
                    <a:lnTo>
                      <a:pt x="526" y="154"/>
                    </a:lnTo>
                    <a:lnTo>
                      <a:pt x="524" y="149"/>
                    </a:lnTo>
                    <a:lnTo>
                      <a:pt x="519" y="142"/>
                    </a:lnTo>
                    <a:lnTo>
                      <a:pt x="516" y="137"/>
                    </a:lnTo>
                    <a:lnTo>
                      <a:pt x="514" y="133"/>
                    </a:lnTo>
                    <a:lnTo>
                      <a:pt x="509" y="126"/>
                    </a:lnTo>
                    <a:lnTo>
                      <a:pt x="505" y="118"/>
                    </a:lnTo>
                    <a:lnTo>
                      <a:pt x="500" y="114"/>
                    </a:lnTo>
                    <a:lnTo>
                      <a:pt x="495" y="109"/>
                    </a:lnTo>
                    <a:lnTo>
                      <a:pt x="490" y="102"/>
                    </a:lnTo>
                    <a:lnTo>
                      <a:pt x="486" y="97"/>
                    </a:lnTo>
                    <a:lnTo>
                      <a:pt x="481" y="90"/>
                    </a:lnTo>
                    <a:lnTo>
                      <a:pt x="478" y="88"/>
                    </a:lnTo>
                    <a:lnTo>
                      <a:pt x="471" y="81"/>
                    </a:lnTo>
                    <a:lnTo>
                      <a:pt x="467" y="76"/>
                    </a:lnTo>
                    <a:lnTo>
                      <a:pt x="462" y="71"/>
                    </a:lnTo>
                    <a:lnTo>
                      <a:pt x="457" y="66"/>
                    </a:lnTo>
                    <a:lnTo>
                      <a:pt x="452" y="62"/>
                    </a:lnTo>
                    <a:lnTo>
                      <a:pt x="447" y="59"/>
                    </a:lnTo>
                    <a:lnTo>
                      <a:pt x="440" y="54"/>
                    </a:lnTo>
                    <a:lnTo>
                      <a:pt x="436" y="50"/>
                    </a:lnTo>
                    <a:lnTo>
                      <a:pt x="428" y="45"/>
                    </a:lnTo>
                    <a:lnTo>
                      <a:pt x="424" y="40"/>
                    </a:lnTo>
                    <a:lnTo>
                      <a:pt x="417" y="38"/>
                    </a:lnTo>
                    <a:lnTo>
                      <a:pt x="412" y="33"/>
                    </a:lnTo>
                    <a:lnTo>
                      <a:pt x="405" y="31"/>
                    </a:lnTo>
                    <a:lnTo>
                      <a:pt x="400" y="28"/>
                    </a:lnTo>
                    <a:lnTo>
                      <a:pt x="393" y="24"/>
                    </a:lnTo>
                    <a:lnTo>
                      <a:pt x="390" y="24"/>
                    </a:lnTo>
                    <a:lnTo>
                      <a:pt x="381" y="19"/>
                    </a:lnTo>
                    <a:lnTo>
                      <a:pt x="376" y="17"/>
                    </a:lnTo>
                    <a:lnTo>
                      <a:pt x="367" y="14"/>
                    </a:lnTo>
                    <a:lnTo>
                      <a:pt x="362" y="12"/>
                    </a:lnTo>
                    <a:lnTo>
                      <a:pt x="355" y="9"/>
                    </a:lnTo>
                    <a:lnTo>
                      <a:pt x="347" y="7"/>
                    </a:lnTo>
                    <a:lnTo>
                      <a:pt x="343" y="5"/>
                    </a:lnTo>
                    <a:lnTo>
                      <a:pt x="336" y="5"/>
                    </a:lnTo>
                    <a:lnTo>
                      <a:pt x="328" y="2"/>
                    </a:lnTo>
                    <a:lnTo>
                      <a:pt x="321" y="2"/>
                    </a:lnTo>
                    <a:lnTo>
                      <a:pt x="314" y="0"/>
                    </a:lnTo>
                    <a:lnTo>
                      <a:pt x="307" y="0"/>
                    </a:lnTo>
                    <a:lnTo>
                      <a:pt x="300" y="0"/>
                    </a:lnTo>
                    <a:lnTo>
                      <a:pt x="295" y="0"/>
                    </a:lnTo>
                    <a:lnTo>
                      <a:pt x="288" y="0"/>
                    </a:lnTo>
                    <a:lnTo>
                      <a:pt x="281" y="0"/>
                    </a:lnTo>
                    <a:lnTo>
                      <a:pt x="271" y="0"/>
                    </a:lnTo>
                    <a:lnTo>
                      <a:pt x="267" y="0"/>
                    </a:lnTo>
                    <a:lnTo>
                      <a:pt x="257" y="0"/>
                    </a:lnTo>
                    <a:lnTo>
                      <a:pt x="250" y="0"/>
                    </a:lnTo>
                    <a:lnTo>
                      <a:pt x="243" y="0"/>
                    </a:lnTo>
                    <a:lnTo>
                      <a:pt x="238" y="2"/>
                    </a:lnTo>
                    <a:lnTo>
                      <a:pt x="231" y="2"/>
                    </a:lnTo>
                    <a:lnTo>
                      <a:pt x="224" y="5"/>
                    </a:lnTo>
                    <a:lnTo>
                      <a:pt x="217" y="5"/>
                    </a:lnTo>
                    <a:lnTo>
                      <a:pt x="209" y="7"/>
                    </a:lnTo>
                    <a:lnTo>
                      <a:pt x="202" y="9"/>
                    </a:lnTo>
                    <a:lnTo>
                      <a:pt x="195" y="12"/>
                    </a:lnTo>
                    <a:lnTo>
                      <a:pt x="188" y="14"/>
                    </a:lnTo>
                    <a:lnTo>
                      <a:pt x="183" y="17"/>
                    </a:lnTo>
                    <a:lnTo>
                      <a:pt x="176" y="19"/>
                    </a:lnTo>
                    <a:lnTo>
                      <a:pt x="171" y="24"/>
                    </a:lnTo>
                    <a:lnTo>
                      <a:pt x="164" y="24"/>
                    </a:lnTo>
                    <a:lnTo>
                      <a:pt x="157" y="28"/>
                    </a:lnTo>
                    <a:lnTo>
                      <a:pt x="152" y="31"/>
                    </a:lnTo>
                    <a:lnTo>
                      <a:pt x="145" y="33"/>
                    </a:lnTo>
                    <a:lnTo>
                      <a:pt x="138" y="38"/>
                    </a:lnTo>
                    <a:lnTo>
                      <a:pt x="133" y="40"/>
                    </a:lnTo>
                    <a:lnTo>
                      <a:pt x="128" y="45"/>
                    </a:lnTo>
                    <a:lnTo>
                      <a:pt x="124" y="50"/>
                    </a:lnTo>
                    <a:lnTo>
                      <a:pt x="117" y="54"/>
                    </a:lnTo>
                    <a:lnTo>
                      <a:pt x="109" y="59"/>
                    </a:lnTo>
                    <a:lnTo>
                      <a:pt x="105" y="62"/>
                    </a:lnTo>
                    <a:lnTo>
                      <a:pt x="100" y="66"/>
                    </a:lnTo>
                    <a:lnTo>
                      <a:pt x="95" y="71"/>
                    </a:lnTo>
                    <a:lnTo>
                      <a:pt x="90" y="76"/>
                    </a:lnTo>
                    <a:lnTo>
                      <a:pt x="86" y="81"/>
                    </a:lnTo>
                    <a:lnTo>
                      <a:pt x="81" y="88"/>
                    </a:lnTo>
                    <a:lnTo>
                      <a:pt x="76" y="90"/>
                    </a:lnTo>
                    <a:lnTo>
                      <a:pt x="71" y="97"/>
                    </a:lnTo>
                    <a:lnTo>
                      <a:pt x="67" y="102"/>
                    </a:lnTo>
                    <a:lnTo>
                      <a:pt x="62" y="109"/>
                    </a:lnTo>
                    <a:lnTo>
                      <a:pt x="57" y="114"/>
                    </a:lnTo>
                    <a:lnTo>
                      <a:pt x="52" y="118"/>
                    </a:lnTo>
                    <a:lnTo>
                      <a:pt x="50" y="126"/>
                    </a:lnTo>
                    <a:lnTo>
                      <a:pt x="48" y="133"/>
                    </a:lnTo>
                    <a:lnTo>
                      <a:pt x="43" y="137"/>
                    </a:lnTo>
                    <a:lnTo>
                      <a:pt x="38" y="142"/>
                    </a:lnTo>
                    <a:lnTo>
                      <a:pt x="36" y="149"/>
                    </a:lnTo>
                    <a:lnTo>
                      <a:pt x="33" y="154"/>
                    </a:lnTo>
                    <a:lnTo>
                      <a:pt x="28" y="161"/>
                    </a:lnTo>
                    <a:lnTo>
                      <a:pt x="24" y="171"/>
                    </a:lnTo>
                    <a:lnTo>
                      <a:pt x="21" y="175"/>
                    </a:lnTo>
                    <a:lnTo>
                      <a:pt x="21" y="182"/>
                    </a:lnTo>
                    <a:lnTo>
                      <a:pt x="19" y="190"/>
                    </a:lnTo>
                    <a:lnTo>
                      <a:pt x="14" y="197"/>
                    </a:lnTo>
                    <a:lnTo>
                      <a:pt x="12" y="201"/>
                    </a:lnTo>
                    <a:lnTo>
                      <a:pt x="12" y="209"/>
                    </a:lnTo>
                    <a:lnTo>
                      <a:pt x="9" y="216"/>
                    </a:lnTo>
                    <a:lnTo>
                      <a:pt x="7" y="225"/>
                    </a:lnTo>
                    <a:lnTo>
                      <a:pt x="5" y="230"/>
                    </a:lnTo>
                    <a:lnTo>
                      <a:pt x="5" y="239"/>
                    </a:lnTo>
                    <a:lnTo>
                      <a:pt x="2" y="246"/>
                    </a:lnTo>
                    <a:lnTo>
                      <a:pt x="2" y="254"/>
                    </a:lnTo>
                    <a:lnTo>
                      <a:pt x="0" y="261"/>
                    </a:lnTo>
                    <a:lnTo>
                      <a:pt x="0" y="268"/>
                    </a:lnTo>
                    <a:lnTo>
                      <a:pt x="0" y="277"/>
                    </a:lnTo>
                    <a:lnTo>
                      <a:pt x="0" y="287"/>
                    </a:lnTo>
                    <a:lnTo>
                      <a:pt x="0" y="294"/>
                    </a:lnTo>
                    <a:lnTo>
                      <a:pt x="0" y="301"/>
                    </a:lnTo>
                    <a:lnTo>
                      <a:pt x="0" y="308"/>
                    </a:lnTo>
                    <a:lnTo>
                      <a:pt x="0" y="315"/>
                    </a:lnTo>
                    <a:lnTo>
                      <a:pt x="0" y="322"/>
                    </a:lnTo>
                    <a:lnTo>
                      <a:pt x="0" y="332"/>
                    </a:lnTo>
                    <a:lnTo>
                      <a:pt x="0" y="339"/>
                    </a:lnTo>
                    <a:lnTo>
                      <a:pt x="2" y="346"/>
                    </a:lnTo>
                    <a:lnTo>
                      <a:pt x="2" y="353"/>
                    </a:lnTo>
                    <a:lnTo>
                      <a:pt x="5" y="360"/>
                    </a:lnTo>
                    <a:lnTo>
                      <a:pt x="5" y="367"/>
                    </a:lnTo>
                    <a:lnTo>
                      <a:pt x="7" y="374"/>
                    </a:lnTo>
                    <a:lnTo>
                      <a:pt x="9" y="382"/>
                    </a:lnTo>
                    <a:lnTo>
                      <a:pt x="12" y="389"/>
                    </a:lnTo>
                    <a:lnTo>
                      <a:pt x="12" y="396"/>
                    </a:lnTo>
                    <a:lnTo>
                      <a:pt x="14" y="403"/>
                    </a:lnTo>
                    <a:lnTo>
                      <a:pt x="19" y="410"/>
                    </a:lnTo>
                    <a:lnTo>
                      <a:pt x="21" y="417"/>
                    </a:lnTo>
                    <a:lnTo>
                      <a:pt x="21" y="422"/>
                    </a:lnTo>
                    <a:lnTo>
                      <a:pt x="24" y="429"/>
                    </a:lnTo>
                    <a:lnTo>
                      <a:pt x="28" y="436"/>
                    </a:lnTo>
                    <a:lnTo>
                      <a:pt x="33" y="443"/>
                    </a:lnTo>
                    <a:lnTo>
                      <a:pt x="36" y="450"/>
                    </a:lnTo>
                    <a:lnTo>
                      <a:pt x="38" y="455"/>
                    </a:lnTo>
                    <a:lnTo>
                      <a:pt x="43" y="462"/>
                    </a:lnTo>
                    <a:lnTo>
                      <a:pt x="48" y="467"/>
                    </a:lnTo>
                    <a:lnTo>
                      <a:pt x="50" y="474"/>
                    </a:lnTo>
                    <a:lnTo>
                      <a:pt x="52" y="479"/>
                    </a:lnTo>
                    <a:lnTo>
                      <a:pt x="57" y="486"/>
                    </a:lnTo>
                    <a:lnTo>
                      <a:pt x="62" y="491"/>
                    </a:lnTo>
                    <a:lnTo>
                      <a:pt x="67" y="495"/>
                    </a:lnTo>
                    <a:lnTo>
                      <a:pt x="71" y="502"/>
                    </a:lnTo>
                    <a:lnTo>
                      <a:pt x="76" y="507"/>
                    </a:lnTo>
                    <a:lnTo>
                      <a:pt x="81" y="514"/>
                    </a:lnTo>
                    <a:lnTo>
                      <a:pt x="90" y="524"/>
                    </a:lnTo>
                    <a:lnTo>
                      <a:pt x="100" y="533"/>
                    </a:lnTo>
                    <a:lnTo>
                      <a:pt x="105" y="536"/>
                    </a:lnTo>
                    <a:lnTo>
                      <a:pt x="109" y="540"/>
                    </a:lnTo>
                    <a:lnTo>
                      <a:pt x="117" y="545"/>
                    </a:lnTo>
                    <a:lnTo>
                      <a:pt x="124" y="550"/>
                    </a:lnTo>
                    <a:lnTo>
                      <a:pt x="128" y="552"/>
                    </a:lnTo>
                    <a:lnTo>
                      <a:pt x="133" y="557"/>
                    </a:lnTo>
                    <a:lnTo>
                      <a:pt x="138" y="559"/>
                    </a:lnTo>
                    <a:lnTo>
                      <a:pt x="145" y="564"/>
                    </a:lnTo>
                    <a:lnTo>
                      <a:pt x="152" y="566"/>
                    </a:lnTo>
                    <a:lnTo>
                      <a:pt x="157" y="571"/>
                    </a:lnTo>
                    <a:lnTo>
                      <a:pt x="164" y="574"/>
                    </a:lnTo>
                    <a:lnTo>
                      <a:pt x="171" y="578"/>
                    </a:lnTo>
                    <a:lnTo>
                      <a:pt x="176" y="581"/>
                    </a:lnTo>
                    <a:lnTo>
                      <a:pt x="183" y="583"/>
                    </a:lnTo>
                    <a:lnTo>
                      <a:pt x="188" y="585"/>
                    </a:lnTo>
                    <a:lnTo>
                      <a:pt x="195" y="588"/>
                    </a:lnTo>
                    <a:lnTo>
                      <a:pt x="202" y="590"/>
                    </a:lnTo>
                    <a:lnTo>
                      <a:pt x="209" y="590"/>
                    </a:lnTo>
                    <a:lnTo>
                      <a:pt x="217" y="593"/>
                    </a:lnTo>
                    <a:lnTo>
                      <a:pt x="224" y="595"/>
                    </a:lnTo>
                    <a:lnTo>
                      <a:pt x="231" y="597"/>
                    </a:lnTo>
                    <a:lnTo>
                      <a:pt x="238" y="597"/>
                    </a:lnTo>
                    <a:lnTo>
                      <a:pt x="243" y="597"/>
                    </a:lnTo>
                    <a:lnTo>
                      <a:pt x="250" y="600"/>
                    </a:lnTo>
                    <a:lnTo>
                      <a:pt x="257" y="600"/>
                    </a:lnTo>
                    <a:lnTo>
                      <a:pt x="267" y="602"/>
                    </a:lnTo>
                    <a:lnTo>
                      <a:pt x="271" y="602"/>
                    </a:lnTo>
                    <a:lnTo>
                      <a:pt x="281" y="602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926" name="Freeform 109"/>
              <p:cNvSpPr>
                <a:spLocks/>
              </p:cNvSpPr>
              <p:nvPr/>
            </p:nvSpPr>
            <p:spPr bwMode="auto">
              <a:xfrm>
                <a:off x="7313" y="5781"/>
                <a:ext cx="388" cy="379"/>
              </a:xfrm>
              <a:custGeom>
                <a:avLst/>
                <a:gdLst>
                  <a:gd name="T0" fmla="*/ 215 w 388"/>
                  <a:gd name="T1" fmla="*/ 379 h 379"/>
                  <a:gd name="T2" fmla="*/ 243 w 388"/>
                  <a:gd name="T3" fmla="*/ 372 h 379"/>
                  <a:gd name="T4" fmla="*/ 272 w 388"/>
                  <a:gd name="T5" fmla="*/ 365 h 379"/>
                  <a:gd name="T6" fmla="*/ 293 w 388"/>
                  <a:gd name="T7" fmla="*/ 351 h 379"/>
                  <a:gd name="T8" fmla="*/ 317 w 388"/>
                  <a:gd name="T9" fmla="*/ 336 h 379"/>
                  <a:gd name="T10" fmla="*/ 338 w 388"/>
                  <a:gd name="T11" fmla="*/ 315 h 379"/>
                  <a:gd name="T12" fmla="*/ 355 w 388"/>
                  <a:gd name="T13" fmla="*/ 296 h 379"/>
                  <a:gd name="T14" fmla="*/ 369 w 388"/>
                  <a:gd name="T15" fmla="*/ 270 h 379"/>
                  <a:gd name="T16" fmla="*/ 379 w 388"/>
                  <a:gd name="T17" fmla="*/ 246 h 379"/>
                  <a:gd name="T18" fmla="*/ 386 w 388"/>
                  <a:gd name="T19" fmla="*/ 218 h 379"/>
                  <a:gd name="T20" fmla="*/ 388 w 388"/>
                  <a:gd name="T21" fmla="*/ 189 h 379"/>
                  <a:gd name="T22" fmla="*/ 388 w 388"/>
                  <a:gd name="T23" fmla="*/ 175 h 379"/>
                  <a:gd name="T24" fmla="*/ 386 w 388"/>
                  <a:gd name="T25" fmla="*/ 151 h 379"/>
                  <a:gd name="T26" fmla="*/ 376 w 388"/>
                  <a:gd name="T27" fmla="*/ 125 h 379"/>
                  <a:gd name="T28" fmla="*/ 365 w 388"/>
                  <a:gd name="T29" fmla="*/ 97 h 379"/>
                  <a:gd name="T30" fmla="*/ 350 w 388"/>
                  <a:gd name="T31" fmla="*/ 76 h 379"/>
                  <a:gd name="T32" fmla="*/ 331 w 388"/>
                  <a:gd name="T33" fmla="*/ 57 h 379"/>
                  <a:gd name="T34" fmla="*/ 310 w 388"/>
                  <a:gd name="T35" fmla="*/ 35 h 379"/>
                  <a:gd name="T36" fmla="*/ 286 w 388"/>
                  <a:gd name="T37" fmla="*/ 21 h 379"/>
                  <a:gd name="T38" fmla="*/ 260 w 388"/>
                  <a:gd name="T39" fmla="*/ 9 h 379"/>
                  <a:gd name="T40" fmla="*/ 234 w 388"/>
                  <a:gd name="T41" fmla="*/ 2 h 379"/>
                  <a:gd name="T42" fmla="*/ 205 w 388"/>
                  <a:gd name="T43" fmla="*/ 0 h 379"/>
                  <a:gd name="T44" fmla="*/ 186 w 388"/>
                  <a:gd name="T45" fmla="*/ 0 h 379"/>
                  <a:gd name="T46" fmla="*/ 167 w 388"/>
                  <a:gd name="T47" fmla="*/ 0 h 379"/>
                  <a:gd name="T48" fmla="*/ 136 w 388"/>
                  <a:gd name="T49" fmla="*/ 7 h 379"/>
                  <a:gd name="T50" fmla="*/ 112 w 388"/>
                  <a:gd name="T51" fmla="*/ 16 h 379"/>
                  <a:gd name="T52" fmla="*/ 86 w 388"/>
                  <a:gd name="T53" fmla="*/ 31 h 379"/>
                  <a:gd name="T54" fmla="*/ 65 w 388"/>
                  <a:gd name="T55" fmla="*/ 47 h 379"/>
                  <a:gd name="T56" fmla="*/ 46 w 388"/>
                  <a:gd name="T57" fmla="*/ 68 h 379"/>
                  <a:gd name="T58" fmla="*/ 26 w 388"/>
                  <a:gd name="T59" fmla="*/ 90 h 379"/>
                  <a:gd name="T60" fmla="*/ 15 w 388"/>
                  <a:gd name="T61" fmla="*/ 116 h 379"/>
                  <a:gd name="T62" fmla="*/ 7 w 388"/>
                  <a:gd name="T63" fmla="*/ 142 h 379"/>
                  <a:gd name="T64" fmla="*/ 0 w 388"/>
                  <a:gd name="T65" fmla="*/ 170 h 379"/>
                  <a:gd name="T66" fmla="*/ 0 w 388"/>
                  <a:gd name="T67" fmla="*/ 185 h 379"/>
                  <a:gd name="T68" fmla="*/ 0 w 388"/>
                  <a:gd name="T69" fmla="*/ 208 h 379"/>
                  <a:gd name="T70" fmla="*/ 7 w 388"/>
                  <a:gd name="T71" fmla="*/ 237 h 379"/>
                  <a:gd name="T72" fmla="*/ 15 w 388"/>
                  <a:gd name="T73" fmla="*/ 263 h 379"/>
                  <a:gd name="T74" fmla="*/ 26 w 388"/>
                  <a:gd name="T75" fmla="*/ 287 h 379"/>
                  <a:gd name="T76" fmla="*/ 46 w 388"/>
                  <a:gd name="T77" fmla="*/ 308 h 379"/>
                  <a:gd name="T78" fmla="*/ 65 w 388"/>
                  <a:gd name="T79" fmla="*/ 329 h 379"/>
                  <a:gd name="T80" fmla="*/ 86 w 388"/>
                  <a:gd name="T81" fmla="*/ 346 h 379"/>
                  <a:gd name="T82" fmla="*/ 112 w 388"/>
                  <a:gd name="T83" fmla="*/ 360 h 379"/>
                  <a:gd name="T84" fmla="*/ 136 w 388"/>
                  <a:gd name="T85" fmla="*/ 370 h 379"/>
                  <a:gd name="T86" fmla="*/ 167 w 388"/>
                  <a:gd name="T87" fmla="*/ 374 h 379"/>
                  <a:gd name="T88" fmla="*/ 186 w 388"/>
                  <a:gd name="T89" fmla="*/ 379 h 379"/>
                  <a:gd name="T90" fmla="*/ 195 w 388"/>
                  <a:gd name="T91" fmla="*/ 379 h 37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88"/>
                  <a:gd name="T139" fmla="*/ 0 h 379"/>
                  <a:gd name="T140" fmla="*/ 388 w 388"/>
                  <a:gd name="T141" fmla="*/ 379 h 37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88" h="379">
                    <a:moveTo>
                      <a:pt x="195" y="379"/>
                    </a:moveTo>
                    <a:lnTo>
                      <a:pt x="205" y="379"/>
                    </a:lnTo>
                    <a:lnTo>
                      <a:pt x="215" y="379"/>
                    </a:lnTo>
                    <a:lnTo>
                      <a:pt x="224" y="374"/>
                    </a:lnTo>
                    <a:lnTo>
                      <a:pt x="234" y="374"/>
                    </a:lnTo>
                    <a:lnTo>
                      <a:pt x="243" y="372"/>
                    </a:lnTo>
                    <a:lnTo>
                      <a:pt x="253" y="370"/>
                    </a:lnTo>
                    <a:lnTo>
                      <a:pt x="260" y="367"/>
                    </a:lnTo>
                    <a:lnTo>
                      <a:pt x="272" y="365"/>
                    </a:lnTo>
                    <a:lnTo>
                      <a:pt x="276" y="360"/>
                    </a:lnTo>
                    <a:lnTo>
                      <a:pt x="286" y="355"/>
                    </a:lnTo>
                    <a:lnTo>
                      <a:pt x="293" y="351"/>
                    </a:lnTo>
                    <a:lnTo>
                      <a:pt x="303" y="346"/>
                    </a:lnTo>
                    <a:lnTo>
                      <a:pt x="310" y="341"/>
                    </a:lnTo>
                    <a:lnTo>
                      <a:pt x="317" y="336"/>
                    </a:lnTo>
                    <a:lnTo>
                      <a:pt x="324" y="329"/>
                    </a:lnTo>
                    <a:lnTo>
                      <a:pt x="331" y="324"/>
                    </a:lnTo>
                    <a:lnTo>
                      <a:pt x="338" y="315"/>
                    </a:lnTo>
                    <a:lnTo>
                      <a:pt x="343" y="308"/>
                    </a:lnTo>
                    <a:lnTo>
                      <a:pt x="350" y="303"/>
                    </a:lnTo>
                    <a:lnTo>
                      <a:pt x="355" y="296"/>
                    </a:lnTo>
                    <a:lnTo>
                      <a:pt x="360" y="287"/>
                    </a:lnTo>
                    <a:lnTo>
                      <a:pt x="365" y="279"/>
                    </a:lnTo>
                    <a:lnTo>
                      <a:pt x="369" y="270"/>
                    </a:lnTo>
                    <a:lnTo>
                      <a:pt x="372" y="263"/>
                    </a:lnTo>
                    <a:lnTo>
                      <a:pt x="376" y="253"/>
                    </a:lnTo>
                    <a:lnTo>
                      <a:pt x="379" y="246"/>
                    </a:lnTo>
                    <a:lnTo>
                      <a:pt x="381" y="237"/>
                    </a:lnTo>
                    <a:lnTo>
                      <a:pt x="386" y="230"/>
                    </a:lnTo>
                    <a:lnTo>
                      <a:pt x="386" y="218"/>
                    </a:lnTo>
                    <a:lnTo>
                      <a:pt x="388" y="208"/>
                    </a:lnTo>
                    <a:lnTo>
                      <a:pt x="388" y="199"/>
                    </a:lnTo>
                    <a:lnTo>
                      <a:pt x="388" y="189"/>
                    </a:lnTo>
                    <a:lnTo>
                      <a:pt x="388" y="185"/>
                    </a:lnTo>
                    <a:lnTo>
                      <a:pt x="388" y="180"/>
                    </a:lnTo>
                    <a:lnTo>
                      <a:pt x="388" y="175"/>
                    </a:lnTo>
                    <a:lnTo>
                      <a:pt x="388" y="170"/>
                    </a:lnTo>
                    <a:lnTo>
                      <a:pt x="386" y="161"/>
                    </a:lnTo>
                    <a:lnTo>
                      <a:pt x="386" y="151"/>
                    </a:lnTo>
                    <a:lnTo>
                      <a:pt x="381" y="142"/>
                    </a:lnTo>
                    <a:lnTo>
                      <a:pt x="379" y="132"/>
                    </a:lnTo>
                    <a:lnTo>
                      <a:pt x="376" y="125"/>
                    </a:lnTo>
                    <a:lnTo>
                      <a:pt x="372" y="116"/>
                    </a:lnTo>
                    <a:lnTo>
                      <a:pt x="369" y="106"/>
                    </a:lnTo>
                    <a:lnTo>
                      <a:pt x="365" y="97"/>
                    </a:lnTo>
                    <a:lnTo>
                      <a:pt x="360" y="90"/>
                    </a:lnTo>
                    <a:lnTo>
                      <a:pt x="355" y="83"/>
                    </a:lnTo>
                    <a:lnTo>
                      <a:pt x="350" y="76"/>
                    </a:lnTo>
                    <a:lnTo>
                      <a:pt x="343" y="68"/>
                    </a:lnTo>
                    <a:lnTo>
                      <a:pt x="338" y="61"/>
                    </a:lnTo>
                    <a:lnTo>
                      <a:pt x="331" y="57"/>
                    </a:lnTo>
                    <a:lnTo>
                      <a:pt x="324" y="47"/>
                    </a:lnTo>
                    <a:lnTo>
                      <a:pt x="317" y="40"/>
                    </a:lnTo>
                    <a:lnTo>
                      <a:pt x="310" y="35"/>
                    </a:lnTo>
                    <a:lnTo>
                      <a:pt x="303" y="31"/>
                    </a:lnTo>
                    <a:lnTo>
                      <a:pt x="293" y="26"/>
                    </a:lnTo>
                    <a:lnTo>
                      <a:pt x="286" y="21"/>
                    </a:lnTo>
                    <a:lnTo>
                      <a:pt x="276" y="16"/>
                    </a:lnTo>
                    <a:lnTo>
                      <a:pt x="272" y="14"/>
                    </a:lnTo>
                    <a:lnTo>
                      <a:pt x="260" y="9"/>
                    </a:lnTo>
                    <a:lnTo>
                      <a:pt x="253" y="7"/>
                    </a:lnTo>
                    <a:lnTo>
                      <a:pt x="243" y="4"/>
                    </a:lnTo>
                    <a:lnTo>
                      <a:pt x="234" y="2"/>
                    </a:lnTo>
                    <a:lnTo>
                      <a:pt x="224" y="0"/>
                    </a:lnTo>
                    <a:lnTo>
                      <a:pt x="215" y="0"/>
                    </a:lnTo>
                    <a:lnTo>
                      <a:pt x="205" y="0"/>
                    </a:lnTo>
                    <a:lnTo>
                      <a:pt x="195" y="0"/>
                    </a:lnTo>
                    <a:lnTo>
                      <a:pt x="191" y="0"/>
                    </a:lnTo>
                    <a:lnTo>
                      <a:pt x="186" y="0"/>
                    </a:lnTo>
                    <a:lnTo>
                      <a:pt x="179" y="0"/>
                    </a:lnTo>
                    <a:lnTo>
                      <a:pt x="176" y="0"/>
                    </a:lnTo>
                    <a:lnTo>
                      <a:pt x="167" y="0"/>
                    </a:lnTo>
                    <a:lnTo>
                      <a:pt x="157" y="2"/>
                    </a:lnTo>
                    <a:lnTo>
                      <a:pt x="146" y="4"/>
                    </a:lnTo>
                    <a:lnTo>
                      <a:pt x="136" y="7"/>
                    </a:lnTo>
                    <a:lnTo>
                      <a:pt x="129" y="9"/>
                    </a:lnTo>
                    <a:lnTo>
                      <a:pt x="119" y="14"/>
                    </a:lnTo>
                    <a:lnTo>
                      <a:pt x="112" y="16"/>
                    </a:lnTo>
                    <a:lnTo>
                      <a:pt x="103" y="21"/>
                    </a:lnTo>
                    <a:lnTo>
                      <a:pt x="93" y="26"/>
                    </a:lnTo>
                    <a:lnTo>
                      <a:pt x="86" y="31"/>
                    </a:lnTo>
                    <a:lnTo>
                      <a:pt x="76" y="35"/>
                    </a:lnTo>
                    <a:lnTo>
                      <a:pt x="72" y="40"/>
                    </a:lnTo>
                    <a:lnTo>
                      <a:pt x="65" y="47"/>
                    </a:lnTo>
                    <a:lnTo>
                      <a:pt x="57" y="57"/>
                    </a:lnTo>
                    <a:lnTo>
                      <a:pt x="53" y="61"/>
                    </a:lnTo>
                    <a:lnTo>
                      <a:pt x="46" y="68"/>
                    </a:lnTo>
                    <a:lnTo>
                      <a:pt x="38" y="76"/>
                    </a:lnTo>
                    <a:lnTo>
                      <a:pt x="34" y="83"/>
                    </a:lnTo>
                    <a:lnTo>
                      <a:pt x="26" y="90"/>
                    </a:lnTo>
                    <a:lnTo>
                      <a:pt x="22" y="97"/>
                    </a:lnTo>
                    <a:lnTo>
                      <a:pt x="17" y="106"/>
                    </a:lnTo>
                    <a:lnTo>
                      <a:pt x="15" y="116"/>
                    </a:lnTo>
                    <a:lnTo>
                      <a:pt x="12" y="125"/>
                    </a:lnTo>
                    <a:lnTo>
                      <a:pt x="10" y="132"/>
                    </a:lnTo>
                    <a:lnTo>
                      <a:pt x="7" y="142"/>
                    </a:lnTo>
                    <a:lnTo>
                      <a:pt x="5" y="151"/>
                    </a:lnTo>
                    <a:lnTo>
                      <a:pt x="0" y="161"/>
                    </a:lnTo>
                    <a:lnTo>
                      <a:pt x="0" y="170"/>
                    </a:lnTo>
                    <a:lnTo>
                      <a:pt x="0" y="175"/>
                    </a:lnTo>
                    <a:lnTo>
                      <a:pt x="0" y="180"/>
                    </a:lnTo>
                    <a:lnTo>
                      <a:pt x="0" y="185"/>
                    </a:lnTo>
                    <a:lnTo>
                      <a:pt x="0" y="189"/>
                    </a:lnTo>
                    <a:lnTo>
                      <a:pt x="0" y="199"/>
                    </a:lnTo>
                    <a:lnTo>
                      <a:pt x="0" y="208"/>
                    </a:lnTo>
                    <a:lnTo>
                      <a:pt x="0" y="218"/>
                    </a:lnTo>
                    <a:lnTo>
                      <a:pt x="5" y="230"/>
                    </a:lnTo>
                    <a:lnTo>
                      <a:pt x="7" y="237"/>
                    </a:lnTo>
                    <a:lnTo>
                      <a:pt x="10" y="246"/>
                    </a:lnTo>
                    <a:lnTo>
                      <a:pt x="12" y="253"/>
                    </a:lnTo>
                    <a:lnTo>
                      <a:pt x="15" y="263"/>
                    </a:lnTo>
                    <a:lnTo>
                      <a:pt x="17" y="270"/>
                    </a:lnTo>
                    <a:lnTo>
                      <a:pt x="22" y="279"/>
                    </a:lnTo>
                    <a:lnTo>
                      <a:pt x="26" y="287"/>
                    </a:lnTo>
                    <a:lnTo>
                      <a:pt x="34" y="296"/>
                    </a:lnTo>
                    <a:lnTo>
                      <a:pt x="38" y="303"/>
                    </a:lnTo>
                    <a:lnTo>
                      <a:pt x="46" y="308"/>
                    </a:lnTo>
                    <a:lnTo>
                      <a:pt x="53" y="315"/>
                    </a:lnTo>
                    <a:lnTo>
                      <a:pt x="57" y="324"/>
                    </a:lnTo>
                    <a:lnTo>
                      <a:pt x="65" y="329"/>
                    </a:lnTo>
                    <a:lnTo>
                      <a:pt x="72" y="336"/>
                    </a:lnTo>
                    <a:lnTo>
                      <a:pt x="76" y="341"/>
                    </a:lnTo>
                    <a:lnTo>
                      <a:pt x="86" y="346"/>
                    </a:lnTo>
                    <a:lnTo>
                      <a:pt x="93" y="351"/>
                    </a:lnTo>
                    <a:lnTo>
                      <a:pt x="103" y="355"/>
                    </a:lnTo>
                    <a:lnTo>
                      <a:pt x="112" y="360"/>
                    </a:lnTo>
                    <a:lnTo>
                      <a:pt x="119" y="365"/>
                    </a:lnTo>
                    <a:lnTo>
                      <a:pt x="129" y="367"/>
                    </a:lnTo>
                    <a:lnTo>
                      <a:pt x="136" y="370"/>
                    </a:lnTo>
                    <a:lnTo>
                      <a:pt x="146" y="372"/>
                    </a:lnTo>
                    <a:lnTo>
                      <a:pt x="157" y="374"/>
                    </a:lnTo>
                    <a:lnTo>
                      <a:pt x="167" y="374"/>
                    </a:lnTo>
                    <a:lnTo>
                      <a:pt x="176" y="379"/>
                    </a:lnTo>
                    <a:lnTo>
                      <a:pt x="179" y="379"/>
                    </a:lnTo>
                    <a:lnTo>
                      <a:pt x="186" y="379"/>
                    </a:lnTo>
                    <a:lnTo>
                      <a:pt x="191" y="379"/>
                    </a:lnTo>
                    <a:lnTo>
                      <a:pt x="195" y="379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927" name="Freeform 110"/>
              <p:cNvSpPr>
                <a:spLocks/>
              </p:cNvSpPr>
              <p:nvPr/>
            </p:nvSpPr>
            <p:spPr bwMode="auto">
              <a:xfrm>
                <a:off x="7670" y="5224"/>
                <a:ext cx="700" cy="332"/>
              </a:xfrm>
              <a:custGeom>
                <a:avLst/>
                <a:gdLst>
                  <a:gd name="T0" fmla="*/ 0 w 700"/>
                  <a:gd name="T1" fmla="*/ 251 h 332"/>
                  <a:gd name="T2" fmla="*/ 210 w 700"/>
                  <a:gd name="T3" fmla="*/ 332 h 332"/>
                  <a:gd name="T4" fmla="*/ 700 w 700"/>
                  <a:gd name="T5" fmla="*/ 73 h 332"/>
                  <a:gd name="T6" fmla="*/ 496 w 700"/>
                  <a:gd name="T7" fmla="*/ 0 h 332"/>
                  <a:gd name="T8" fmla="*/ 0 w 700"/>
                  <a:gd name="T9" fmla="*/ 251 h 332"/>
                  <a:gd name="T10" fmla="*/ 0 w 700"/>
                  <a:gd name="T11" fmla="*/ 251 h 3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00"/>
                  <a:gd name="T19" fmla="*/ 0 h 332"/>
                  <a:gd name="T20" fmla="*/ 700 w 700"/>
                  <a:gd name="T21" fmla="*/ 332 h 3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00" h="332">
                    <a:moveTo>
                      <a:pt x="0" y="251"/>
                    </a:moveTo>
                    <a:lnTo>
                      <a:pt x="210" y="332"/>
                    </a:lnTo>
                    <a:lnTo>
                      <a:pt x="700" y="73"/>
                    </a:lnTo>
                    <a:lnTo>
                      <a:pt x="496" y="0"/>
                    </a:lnTo>
                    <a:lnTo>
                      <a:pt x="0" y="25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928" name="Freeform 111"/>
              <p:cNvSpPr>
                <a:spLocks/>
              </p:cNvSpPr>
              <p:nvPr/>
            </p:nvSpPr>
            <p:spPr bwMode="auto">
              <a:xfrm>
                <a:off x="7842" y="5823"/>
                <a:ext cx="1485" cy="1079"/>
              </a:xfrm>
              <a:custGeom>
                <a:avLst/>
                <a:gdLst>
                  <a:gd name="T0" fmla="*/ 0 w 1485"/>
                  <a:gd name="T1" fmla="*/ 380 h 1079"/>
                  <a:gd name="T2" fmla="*/ 12 w 1485"/>
                  <a:gd name="T3" fmla="*/ 757 h 1079"/>
                  <a:gd name="T4" fmla="*/ 176 w 1485"/>
                  <a:gd name="T5" fmla="*/ 776 h 1079"/>
                  <a:gd name="T6" fmla="*/ 188 w 1485"/>
                  <a:gd name="T7" fmla="*/ 1079 h 1079"/>
                  <a:gd name="T8" fmla="*/ 1442 w 1485"/>
                  <a:gd name="T9" fmla="*/ 1041 h 1079"/>
                  <a:gd name="T10" fmla="*/ 1485 w 1485"/>
                  <a:gd name="T11" fmla="*/ 498 h 1079"/>
                  <a:gd name="T12" fmla="*/ 1397 w 1485"/>
                  <a:gd name="T13" fmla="*/ 0 h 1079"/>
                  <a:gd name="T14" fmla="*/ 138 w 1485"/>
                  <a:gd name="T15" fmla="*/ 24 h 1079"/>
                  <a:gd name="T16" fmla="*/ 147 w 1485"/>
                  <a:gd name="T17" fmla="*/ 328 h 1079"/>
                  <a:gd name="T18" fmla="*/ 0 w 1485"/>
                  <a:gd name="T19" fmla="*/ 380 h 1079"/>
                  <a:gd name="T20" fmla="*/ 0 w 1485"/>
                  <a:gd name="T21" fmla="*/ 380 h 107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85"/>
                  <a:gd name="T34" fmla="*/ 0 h 1079"/>
                  <a:gd name="T35" fmla="*/ 1485 w 1485"/>
                  <a:gd name="T36" fmla="*/ 1079 h 107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85" h="1079">
                    <a:moveTo>
                      <a:pt x="0" y="380"/>
                    </a:moveTo>
                    <a:lnTo>
                      <a:pt x="12" y="757"/>
                    </a:lnTo>
                    <a:lnTo>
                      <a:pt x="176" y="776"/>
                    </a:lnTo>
                    <a:lnTo>
                      <a:pt x="188" y="1079"/>
                    </a:lnTo>
                    <a:lnTo>
                      <a:pt x="1442" y="1041"/>
                    </a:lnTo>
                    <a:lnTo>
                      <a:pt x="1485" y="498"/>
                    </a:lnTo>
                    <a:lnTo>
                      <a:pt x="1397" y="0"/>
                    </a:lnTo>
                    <a:lnTo>
                      <a:pt x="138" y="24"/>
                    </a:lnTo>
                    <a:lnTo>
                      <a:pt x="147" y="328"/>
                    </a:lnTo>
                    <a:lnTo>
                      <a:pt x="0" y="380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929" name="Freeform 112"/>
              <p:cNvSpPr>
                <a:spLocks/>
              </p:cNvSpPr>
              <p:nvPr/>
            </p:nvSpPr>
            <p:spPr bwMode="auto">
              <a:xfrm>
                <a:off x="8151" y="6006"/>
                <a:ext cx="910" cy="721"/>
              </a:xfrm>
              <a:custGeom>
                <a:avLst/>
                <a:gdLst>
                  <a:gd name="T0" fmla="*/ 0 w 910"/>
                  <a:gd name="T1" fmla="*/ 21 h 721"/>
                  <a:gd name="T2" fmla="*/ 24 w 910"/>
                  <a:gd name="T3" fmla="*/ 721 h 721"/>
                  <a:gd name="T4" fmla="*/ 910 w 910"/>
                  <a:gd name="T5" fmla="*/ 704 h 721"/>
                  <a:gd name="T6" fmla="*/ 891 w 910"/>
                  <a:gd name="T7" fmla="*/ 0 h 721"/>
                  <a:gd name="T8" fmla="*/ 0 w 910"/>
                  <a:gd name="T9" fmla="*/ 21 h 721"/>
                  <a:gd name="T10" fmla="*/ 0 w 910"/>
                  <a:gd name="T11" fmla="*/ 21 h 7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10"/>
                  <a:gd name="T19" fmla="*/ 0 h 721"/>
                  <a:gd name="T20" fmla="*/ 910 w 910"/>
                  <a:gd name="T21" fmla="*/ 721 h 72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10" h="721">
                    <a:moveTo>
                      <a:pt x="0" y="21"/>
                    </a:moveTo>
                    <a:lnTo>
                      <a:pt x="24" y="721"/>
                    </a:lnTo>
                    <a:lnTo>
                      <a:pt x="910" y="704"/>
                    </a:lnTo>
                    <a:lnTo>
                      <a:pt x="891" y="0"/>
                    </a:lnTo>
                    <a:lnTo>
                      <a:pt x="0" y="2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930" name="Freeform 113"/>
              <p:cNvSpPr>
                <a:spLocks/>
              </p:cNvSpPr>
              <p:nvPr/>
            </p:nvSpPr>
            <p:spPr bwMode="auto">
              <a:xfrm>
                <a:off x="9111" y="6110"/>
                <a:ext cx="133" cy="138"/>
              </a:xfrm>
              <a:custGeom>
                <a:avLst/>
                <a:gdLst>
                  <a:gd name="T0" fmla="*/ 71 w 133"/>
                  <a:gd name="T1" fmla="*/ 135 h 138"/>
                  <a:gd name="T2" fmla="*/ 85 w 133"/>
                  <a:gd name="T3" fmla="*/ 133 h 138"/>
                  <a:gd name="T4" fmla="*/ 95 w 133"/>
                  <a:gd name="T5" fmla="*/ 128 h 138"/>
                  <a:gd name="T6" fmla="*/ 107 w 133"/>
                  <a:gd name="T7" fmla="*/ 121 h 138"/>
                  <a:gd name="T8" fmla="*/ 114 w 133"/>
                  <a:gd name="T9" fmla="*/ 112 h 138"/>
                  <a:gd name="T10" fmla="*/ 121 w 133"/>
                  <a:gd name="T11" fmla="*/ 100 h 138"/>
                  <a:gd name="T12" fmla="*/ 128 w 133"/>
                  <a:gd name="T13" fmla="*/ 88 h 138"/>
                  <a:gd name="T14" fmla="*/ 133 w 133"/>
                  <a:gd name="T15" fmla="*/ 76 h 138"/>
                  <a:gd name="T16" fmla="*/ 133 w 133"/>
                  <a:gd name="T17" fmla="*/ 62 h 138"/>
                  <a:gd name="T18" fmla="*/ 128 w 133"/>
                  <a:gd name="T19" fmla="*/ 48 h 138"/>
                  <a:gd name="T20" fmla="*/ 121 w 133"/>
                  <a:gd name="T21" fmla="*/ 36 h 138"/>
                  <a:gd name="T22" fmla="*/ 114 w 133"/>
                  <a:gd name="T23" fmla="*/ 26 h 138"/>
                  <a:gd name="T24" fmla="*/ 107 w 133"/>
                  <a:gd name="T25" fmla="*/ 17 h 138"/>
                  <a:gd name="T26" fmla="*/ 95 w 133"/>
                  <a:gd name="T27" fmla="*/ 7 h 138"/>
                  <a:gd name="T28" fmla="*/ 85 w 133"/>
                  <a:gd name="T29" fmla="*/ 3 h 138"/>
                  <a:gd name="T30" fmla="*/ 71 w 133"/>
                  <a:gd name="T31" fmla="*/ 0 h 138"/>
                  <a:gd name="T32" fmla="*/ 57 w 133"/>
                  <a:gd name="T33" fmla="*/ 0 h 138"/>
                  <a:gd name="T34" fmla="*/ 45 w 133"/>
                  <a:gd name="T35" fmla="*/ 3 h 138"/>
                  <a:gd name="T36" fmla="*/ 33 w 133"/>
                  <a:gd name="T37" fmla="*/ 7 h 138"/>
                  <a:gd name="T38" fmla="*/ 21 w 133"/>
                  <a:gd name="T39" fmla="*/ 17 h 138"/>
                  <a:gd name="T40" fmla="*/ 11 w 133"/>
                  <a:gd name="T41" fmla="*/ 26 h 138"/>
                  <a:gd name="T42" fmla="*/ 7 w 133"/>
                  <a:gd name="T43" fmla="*/ 36 h 138"/>
                  <a:gd name="T44" fmla="*/ 0 w 133"/>
                  <a:gd name="T45" fmla="*/ 48 h 138"/>
                  <a:gd name="T46" fmla="*/ 0 w 133"/>
                  <a:gd name="T47" fmla="*/ 62 h 138"/>
                  <a:gd name="T48" fmla="*/ 0 w 133"/>
                  <a:gd name="T49" fmla="*/ 76 h 138"/>
                  <a:gd name="T50" fmla="*/ 0 w 133"/>
                  <a:gd name="T51" fmla="*/ 88 h 138"/>
                  <a:gd name="T52" fmla="*/ 7 w 133"/>
                  <a:gd name="T53" fmla="*/ 100 h 138"/>
                  <a:gd name="T54" fmla="*/ 11 w 133"/>
                  <a:gd name="T55" fmla="*/ 112 h 138"/>
                  <a:gd name="T56" fmla="*/ 21 w 133"/>
                  <a:gd name="T57" fmla="*/ 121 h 138"/>
                  <a:gd name="T58" fmla="*/ 33 w 133"/>
                  <a:gd name="T59" fmla="*/ 128 h 138"/>
                  <a:gd name="T60" fmla="*/ 45 w 133"/>
                  <a:gd name="T61" fmla="*/ 133 h 138"/>
                  <a:gd name="T62" fmla="*/ 57 w 133"/>
                  <a:gd name="T63" fmla="*/ 135 h 138"/>
                  <a:gd name="T64" fmla="*/ 66 w 133"/>
                  <a:gd name="T65" fmla="*/ 138 h 13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3"/>
                  <a:gd name="T100" fmla="*/ 0 h 138"/>
                  <a:gd name="T101" fmla="*/ 133 w 133"/>
                  <a:gd name="T102" fmla="*/ 138 h 13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3" h="138">
                    <a:moveTo>
                      <a:pt x="66" y="138"/>
                    </a:moveTo>
                    <a:lnTo>
                      <a:pt x="71" y="135"/>
                    </a:lnTo>
                    <a:lnTo>
                      <a:pt x="78" y="135"/>
                    </a:lnTo>
                    <a:lnTo>
                      <a:pt x="85" y="133"/>
                    </a:lnTo>
                    <a:lnTo>
                      <a:pt x="92" y="131"/>
                    </a:lnTo>
                    <a:lnTo>
                      <a:pt x="95" y="128"/>
                    </a:lnTo>
                    <a:lnTo>
                      <a:pt x="102" y="123"/>
                    </a:lnTo>
                    <a:lnTo>
                      <a:pt x="107" y="121"/>
                    </a:lnTo>
                    <a:lnTo>
                      <a:pt x="111" y="116"/>
                    </a:lnTo>
                    <a:lnTo>
                      <a:pt x="114" y="112"/>
                    </a:lnTo>
                    <a:lnTo>
                      <a:pt x="119" y="107"/>
                    </a:lnTo>
                    <a:lnTo>
                      <a:pt x="121" y="100"/>
                    </a:lnTo>
                    <a:lnTo>
                      <a:pt x="126" y="95"/>
                    </a:lnTo>
                    <a:lnTo>
                      <a:pt x="128" y="88"/>
                    </a:lnTo>
                    <a:lnTo>
                      <a:pt x="131" y="81"/>
                    </a:lnTo>
                    <a:lnTo>
                      <a:pt x="133" y="76"/>
                    </a:lnTo>
                    <a:lnTo>
                      <a:pt x="133" y="69"/>
                    </a:lnTo>
                    <a:lnTo>
                      <a:pt x="133" y="62"/>
                    </a:lnTo>
                    <a:lnTo>
                      <a:pt x="131" y="55"/>
                    </a:lnTo>
                    <a:lnTo>
                      <a:pt x="128" y="48"/>
                    </a:lnTo>
                    <a:lnTo>
                      <a:pt x="126" y="43"/>
                    </a:lnTo>
                    <a:lnTo>
                      <a:pt x="121" y="36"/>
                    </a:lnTo>
                    <a:lnTo>
                      <a:pt x="119" y="31"/>
                    </a:lnTo>
                    <a:lnTo>
                      <a:pt x="114" y="26"/>
                    </a:lnTo>
                    <a:lnTo>
                      <a:pt x="111" y="22"/>
                    </a:lnTo>
                    <a:lnTo>
                      <a:pt x="107" y="17"/>
                    </a:lnTo>
                    <a:lnTo>
                      <a:pt x="102" y="12"/>
                    </a:lnTo>
                    <a:lnTo>
                      <a:pt x="95" y="7"/>
                    </a:lnTo>
                    <a:lnTo>
                      <a:pt x="92" y="7"/>
                    </a:lnTo>
                    <a:lnTo>
                      <a:pt x="85" y="3"/>
                    </a:lnTo>
                    <a:lnTo>
                      <a:pt x="78" y="3"/>
                    </a:lnTo>
                    <a:lnTo>
                      <a:pt x="71" y="0"/>
                    </a:lnTo>
                    <a:lnTo>
                      <a:pt x="66" y="0"/>
                    </a:lnTo>
                    <a:lnTo>
                      <a:pt x="57" y="0"/>
                    </a:lnTo>
                    <a:lnTo>
                      <a:pt x="50" y="3"/>
                    </a:lnTo>
                    <a:lnTo>
                      <a:pt x="45" y="3"/>
                    </a:lnTo>
                    <a:lnTo>
                      <a:pt x="38" y="7"/>
                    </a:lnTo>
                    <a:lnTo>
                      <a:pt x="33" y="7"/>
                    </a:lnTo>
                    <a:lnTo>
                      <a:pt x="28" y="12"/>
                    </a:lnTo>
                    <a:lnTo>
                      <a:pt x="21" y="17"/>
                    </a:lnTo>
                    <a:lnTo>
                      <a:pt x="19" y="22"/>
                    </a:lnTo>
                    <a:lnTo>
                      <a:pt x="11" y="26"/>
                    </a:lnTo>
                    <a:lnTo>
                      <a:pt x="9" y="31"/>
                    </a:lnTo>
                    <a:lnTo>
                      <a:pt x="7" y="36"/>
                    </a:lnTo>
                    <a:lnTo>
                      <a:pt x="2" y="43"/>
                    </a:lnTo>
                    <a:lnTo>
                      <a:pt x="0" y="48"/>
                    </a:lnTo>
                    <a:lnTo>
                      <a:pt x="0" y="55"/>
                    </a:lnTo>
                    <a:lnTo>
                      <a:pt x="0" y="62"/>
                    </a:lnTo>
                    <a:lnTo>
                      <a:pt x="0" y="69"/>
                    </a:lnTo>
                    <a:lnTo>
                      <a:pt x="0" y="76"/>
                    </a:lnTo>
                    <a:lnTo>
                      <a:pt x="0" y="81"/>
                    </a:lnTo>
                    <a:lnTo>
                      <a:pt x="0" y="88"/>
                    </a:lnTo>
                    <a:lnTo>
                      <a:pt x="2" y="95"/>
                    </a:lnTo>
                    <a:lnTo>
                      <a:pt x="7" y="100"/>
                    </a:lnTo>
                    <a:lnTo>
                      <a:pt x="9" y="107"/>
                    </a:lnTo>
                    <a:lnTo>
                      <a:pt x="11" y="112"/>
                    </a:lnTo>
                    <a:lnTo>
                      <a:pt x="19" y="116"/>
                    </a:lnTo>
                    <a:lnTo>
                      <a:pt x="21" y="121"/>
                    </a:lnTo>
                    <a:lnTo>
                      <a:pt x="28" y="123"/>
                    </a:lnTo>
                    <a:lnTo>
                      <a:pt x="33" y="128"/>
                    </a:lnTo>
                    <a:lnTo>
                      <a:pt x="38" y="131"/>
                    </a:lnTo>
                    <a:lnTo>
                      <a:pt x="45" y="133"/>
                    </a:lnTo>
                    <a:lnTo>
                      <a:pt x="50" y="135"/>
                    </a:lnTo>
                    <a:lnTo>
                      <a:pt x="57" y="135"/>
                    </a:lnTo>
                    <a:lnTo>
                      <a:pt x="66" y="138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931" name="Freeform 114"/>
              <p:cNvSpPr>
                <a:spLocks/>
              </p:cNvSpPr>
              <p:nvPr/>
            </p:nvSpPr>
            <p:spPr bwMode="auto">
              <a:xfrm>
                <a:off x="9127" y="6328"/>
                <a:ext cx="134" cy="138"/>
              </a:xfrm>
              <a:custGeom>
                <a:avLst/>
                <a:gdLst>
                  <a:gd name="T0" fmla="*/ 72 w 134"/>
                  <a:gd name="T1" fmla="*/ 138 h 138"/>
                  <a:gd name="T2" fmla="*/ 86 w 134"/>
                  <a:gd name="T3" fmla="*/ 133 h 138"/>
                  <a:gd name="T4" fmla="*/ 98 w 134"/>
                  <a:gd name="T5" fmla="*/ 128 h 138"/>
                  <a:gd name="T6" fmla="*/ 107 w 134"/>
                  <a:gd name="T7" fmla="*/ 119 h 138"/>
                  <a:gd name="T8" fmla="*/ 117 w 134"/>
                  <a:gd name="T9" fmla="*/ 112 h 138"/>
                  <a:gd name="T10" fmla="*/ 122 w 134"/>
                  <a:gd name="T11" fmla="*/ 100 h 138"/>
                  <a:gd name="T12" fmla="*/ 129 w 134"/>
                  <a:gd name="T13" fmla="*/ 88 h 138"/>
                  <a:gd name="T14" fmla="*/ 134 w 134"/>
                  <a:gd name="T15" fmla="*/ 76 h 138"/>
                  <a:gd name="T16" fmla="*/ 134 w 134"/>
                  <a:gd name="T17" fmla="*/ 60 h 138"/>
                  <a:gd name="T18" fmla="*/ 129 w 134"/>
                  <a:gd name="T19" fmla="*/ 48 h 138"/>
                  <a:gd name="T20" fmla="*/ 122 w 134"/>
                  <a:gd name="T21" fmla="*/ 36 h 138"/>
                  <a:gd name="T22" fmla="*/ 117 w 134"/>
                  <a:gd name="T23" fmla="*/ 24 h 138"/>
                  <a:gd name="T24" fmla="*/ 107 w 134"/>
                  <a:gd name="T25" fmla="*/ 15 h 138"/>
                  <a:gd name="T26" fmla="*/ 98 w 134"/>
                  <a:gd name="T27" fmla="*/ 7 h 138"/>
                  <a:gd name="T28" fmla="*/ 86 w 134"/>
                  <a:gd name="T29" fmla="*/ 3 h 138"/>
                  <a:gd name="T30" fmla="*/ 72 w 134"/>
                  <a:gd name="T31" fmla="*/ 0 h 138"/>
                  <a:gd name="T32" fmla="*/ 60 w 134"/>
                  <a:gd name="T33" fmla="*/ 0 h 138"/>
                  <a:gd name="T34" fmla="*/ 43 w 134"/>
                  <a:gd name="T35" fmla="*/ 3 h 138"/>
                  <a:gd name="T36" fmla="*/ 34 w 134"/>
                  <a:gd name="T37" fmla="*/ 7 h 138"/>
                  <a:gd name="T38" fmla="*/ 22 w 134"/>
                  <a:gd name="T39" fmla="*/ 15 h 138"/>
                  <a:gd name="T40" fmla="*/ 15 w 134"/>
                  <a:gd name="T41" fmla="*/ 24 h 138"/>
                  <a:gd name="T42" fmla="*/ 7 w 134"/>
                  <a:gd name="T43" fmla="*/ 36 h 138"/>
                  <a:gd name="T44" fmla="*/ 3 w 134"/>
                  <a:gd name="T45" fmla="*/ 48 h 138"/>
                  <a:gd name="T46" fmla="*/ 0 w 134"/>
                  <a:gd name="T47" fmla="*/ 60 h 138"/>
                  <a:gd name="T48" fmla="*/ 0 w 134"/>
                  <a:gd name="T49" fmla="*/ 76 h 138"/>
                  <a:gd name="T50" fmla="*/ 3 w 134"/>
                  <a:gd name="T51" fmla="*/ 88 h 138"/>
                  <a:gd name="T52" fmla="*/ 7 w 134"/>
                  <a:gd name="T53" fmla="*/ 100 h 138"/>
                  <a:gd name="T54" fmla="*/ 15 w 134"/>
                  <a:gd name="T55" fmla="*/ 112 h 138"/>
                  <a:gd name="T56" fmla="*/ 22 w 134"/>
                  <a:gd name="T57" fmla="*/ 119 h 138"/>
                  <a:gd name="T58" fmla="*/ 34 w 134"/>
                  <a:gd name="T59" fmla="*/ 128 h 138"/>
                  <a:gd name="T60" fmla="*/ 43 w 134"/>
                  <a:gd name="T61" fmla="*/ 133 h 138"/>
                  <a:gd name="T62" fmla="*/ 60 w 134"/>
                  <a:gd name="T63" fmla="*/ 138 h 138"/>
                  <a:gd name="T64" fmla="*/ 65 w 134"/>
                  <a:gd name="T65" fmla="*/ 138 h 13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4"/>
                  <a:gd name="T100" fmla="*/ 0 h 138"/>
                  <a:gd name="T101" fmla="*/ 134 w 134"/>
                  <a:gd name="T102" fmla="*/ 138 h 13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4" h="138">
                    <a:moveTo>
                      <a:pt x="65" y="138"/>
                    </a:moveTo>
                    <a:lnTo>
                      <a:pt x="72" y="138"/>
                    </a:lnTo>
                    <a:lnTo>
                      <a:pt x="79" y="135"/>
                    </a:lnTo>
                    <a:lnTo>
                      <a:pt x="86" y="133"/>
                    </a:lnTo>
                    <a:lnTo>
                      <a:pt x="91" y="131"/>
                    </a:lnTo>
                    <a:lnTo>
                      <a:pt x="98" y="128"/>
                    </a:lnTo>
                    <a:lnTo>
                      <a:pt x="100" y="126"/>
                    </a:lnTo>
                    <a:lnTo>
                      <a:pt x="107" y="119"/>
                    </a:lnTo>
                    <a:lnTo>
                      <a:pt x="112" y="116"/>
                    </a:lnTo>
                    <a:lnTo>
                      <a:pt x="117" y="112"/>
                    </a:lnTo>
                    <a:lnTo>
                      <a:pt x="119" y="107"/>
                    </a:lnTo>
                    <a:lnTo>
                      <a:pt x="122" y="100"/>
                    </a:lnTo>
                    <a:lnTo>
                      <a:pt x="126" y="93"/>
                    </a:lnTo>
                    <a:lnTo>
                      <a:pt x="129" y="88"/>
                    </a:lnTo>
                    <a:lnTo>
                      <a:pt x="131" y="81"/>
                    </a:lnTo>
                    <a:lnTo>
                      <a:pt x="134" y="76"/>
                    </a:lnTo>
                    <a:lnTo>
                      <a:pt x="134" y="69"/>
                    </a:lnTo>
                    <a:lnTo>
                      <a:pt x="134" y="60"/>
                    </a:lnTo>
                    <a:lnTo>
                      <a:pt x="131" y="55"/>
                    </a:lnTo>
                    <a:lnTo>
                      <a:pt x="129" y="48"/>
                    </a:lnTo>
                    <a:lnTo>
                      <a:pt x="126" y="43"/>
                    </a:lnTo>
                    <a:lnTo>
                      <a:pt x="122" y="36"/>
                    </a:lnTo>
                    <a:lnTo>
                      <a:pt x="119" y="31"/>
                    </a:lnTo>
                    <a:lnTo>
                      <a:pt x="117" y="24"/>
                    </a:lnTo>
                    <a:lnTo>
                      <a:pt x="112" y="19"/>
                    </a:lnTo>
                    <a:lnTo>
                      <a:pt x="107" y="15"/>
                    </a:lnTo>
                    <a:lnTo>
                      <a:pt x="100" y="10"/>
                    </a:lnTo>
                    <a:lnTo>
                      <a:pt x="98" y="7"/>
                    </a:lnTo>
                    <a:lnTo>
                      <a:pt x="91" y="5"/>
                    </a:lnTo>
                    <a:lnTo>
                      <a:pt x="86" y="3"/>
                    </a:lnTo>
                    <a:lnTo>
                      <a:pt x="79" y="3"/>
                    </a:lnTo>
                    <a:lnTo>
                      <a:pt x="72" y="0"/>
                    </a:lnTo>
                    <a:lnTo>
                      <a:pt x="65" y="0"/>
                    </a:lnTo>
                    <a:lnTo>
                      <a:pt x="60" y="0"/>
                    </a:lnTo>
                    <a:lnTo>
                      <a:pt x="53" y="3"/>
                    </a:lnTo>
                    <a:lnTo>
                      <a:pt x="43" y="3"/>
                    </a:lnTo>
                    <a:lnTo>
                      <a:pt x="41" y="5"/>
                    </a:lnTo>
                    <a:lnTo>
                      <a:pt x="34" y="7"/>
                    </a:lnTo>
                    <a:lnTo>
                      <a:pt x="29" y="10"/>
                    </a:lnTo>
                    <a:lnTo>
                      <a:pt x="22" y="15"/>
                    </a:lnTo>
                    <a:lnTo>
                      <a:pt x="19" y="19"/>
                    </a:lnTo>
                    <a:lnTo>
                      <a:pt x="15" y="24"/>
                    </a:lnTo>
                    <a:lnTo>
                      <a:pt x="10" y="31"/>
                    </a:lnTo>
                    <a:lnTo>
                      <a:pt x="7" y="36"/>
                    </a:lnTo>
                    <a:lnTo>
                      <a:pt x="5" y="43"/>
                    </a:lnTo>
                    <a:lnTo>
                      <a:pt x="3" y="48"/>
                    </a:lnTo>
                    <a:lnTo>
                      <a:pt x="3" y="55"/>
                    </a:lnTo>
                    <a:lnTo>
                      <a:pt x="0" y="60"/>
                    </a:lnTo>
                    <a:lnTo>
                      <a:pt x="0" y="69"/>
                    </a:lnTo>
                    <a:lnTo>
                      <a:pt x="0" y="76"/>
                    </a:lnTo>
                    <a:lnTo>
                      <a:pt x="3" y="81"/>
                    </a:lnTo>
                    <a:lnTo>
                      <a:pt x="3" y="88"/>
                    </a:lnTo>
                    <a:lnTo>
                      <a:pt x="5" y="93"/>
                    </a:lnTo>
                    <a:lnTo>
                      <a:pt x="7" y="100"/>
                    </a:lnTo>
                    <a:lnTo>
                      <a:pt x="10" y="107"/>
                    </a:lnTo>
                    <a:lnTo>
                      <a:pt x="15" y="112"/>
                    </a:lnTo>
                    <a:lnTo>
                      <a:pt x="19" y="116"/>
                    </a:lnTo>
                    <a:lnTo>
                      <a:pt x="22" y="119"/>
                    </a:lnTo>
                    <a:lnTo>
                      <a:pt x="29" y="126"/>
                    </a:lnTo>
                    <a:lnTo>
                      <a:pt x="34" y="128"/>
                    </a:lnTo>
                    <a:lnTo>
                      <a:pt x="41" y="131"/>
                    </a:lnTo>
                    <a:lnTo>
                      <a:pt x="43" y="133"/>
                    </a:lnTo>
                    <a:lnTo>
                      <a:pt x="53" y="135"/>
                    </a:lnTo>
                    <a:lnTo>
                      <a:pt x="60" y="138"/>
                    </a:lnTo>
                    <a:lnTo>
                      <a:pt x="65" y="138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932" name="Freeform 115"/>
              <p:cNvSpPr>
                <a:spLocks/>
              </p:cNvSpPr>
              <p:nvPr/>
            </p:nvSpPr>
            <p:spPr bwMode="auto">
              <a:xfrm>
                <a:off x="8903" y="4560"/>
                <a:ext cx="817" cy="794"/>
              </a:xfrm>
              <a:custGeom>
                <a:avLst/>
                <a:gdLst>
                  <a:gd name="T0" fmla="*/ 610 w 817"/>
                  <a:gd name="T1" fmla="*/ 571 h 794"/>
                  <a:gd name="T2" fmla="*/ 636 w 817"/>
                  <a:gd name="T3" fmla="*/ 564 h 794"/>
                  <a:gd name="T4" fmla="*/ 658 w 817"/>
                  <a:gd name="T5" fmla="*/ 552 h 794"/>
                  <a:gd name="T6" fmla="*/ 679 w 817"/>
                  <a:gd name="T7" fmla="*/ 543 h 794"/>
                  <a:gd name="T8" fmla="*/ 712 w 817"/>
                  <a:gd name="T9" fmla="*/ 517 h 794"/>
                  <a:gd name="T10" fmla="*/ 746 w 817"/>
                  <a:gd name="T11" fmla="*/ 486 h 794"/>
                  <a:gd name="T12" fmla="*/ 762 w 817"/>
                  <a:gd name="T13" fmla="*/ 462 h 794"/>
                  <a:gd name="T14" fmla="*/ 781 w 817"/>
                  <a:gd name="T15" fmla="*/ 434 h 794"/>
                  <a:gd name="T16" fmla="*/ 791 w 817"/>
                  <a:gd name="T17" fmla="*/ 410 h 794"/>
                  <a:gd name="T18" fmla="*/ 800 w 817"/>
                  <a:gd name="T19" fmla="*/ 389 h 794"/>
                  <a:gd name="T20" fmla="*/ 807 w 817"/>
                  <a:gd name="T21" fmla="*/ 367 h 794"/>
                  <a:gd name="T22" fmla="*/ 812 w 817"/>
                  <a:gd name="T23" fmla="*/ 344 h 794"/>
                  <a:gd name="T24" fmla="*/ 815 w 817"/>
                  <a:gd name="T25" fmla="*/ 320 h 794"/>
                  <a:gd name="T26" fmla="*/ 815 w 817"/>
                  <a:gd name="T27" fmla="*/ 292 h 794"/>
                  <a:gd name="T28" fmla="*/ 812 w 817"/>
                  <a:gd name="T29" fmla="*/ 263 h 794"/>
                  <a:gd name="T30" fmla="*/ 807 w 817"/>
                  <a:gd name="T31" fmla="*/ 232 h 794"/>
                  <a:gd name="T32" fmla="*/ 800 w 817"/>
                  <a:gd name="T33" fmla="*/ 206 h 794"/>
                  <a:gd name="T34" fmla="*/ 791 w 817"/>
                  <a:gd name="T35" fmla="*/ 178 h 794"/>
                  <a:gd name="T36" fmla="*/ 779 w 817"/>
                  <a:gd name="T37" fmla="*/ 152 h 794"/>
                  <a:gd name="T38" fmla="*/ 762 w 817"/>
                  <a:gd name="T39" fmla="*/ 128 h 794"/>
                  <a:gd name="T40" fmla="*/ 746 w 817"/>
                  <a:gd name="T41" fmla="*/ 107 h 794"/>
                  <a:gd name="T42" fmla="*/ 729 w 817"/>
                  <a:gd name="T43" fmla="*/ 85 h 794"/>
                  <a:gd name="T44" fmla="*/ 705 w 817"/>
                  <a:gd name="T45" fmla="*/ 64 h 794"/>
                  <a:gd name="T46" fmla="*/ 684 w 817"/>
                  <a:gd name="T47" fmla="*/ 47 h 794"/>
                  <a:gd name="T48" fmla="*/ 658 w 817"/>
                  <a:gd name="T49" fmla="*/ 33 h 794"/>
                  <a:gd name="T50" fmla="*/ 631 w 817"/>
                  <a:gd name="T51" fmla="*/ 21 h 794"/>
                  <a:gd name="T52" fmla="*/ 605 w 817"/>
                  <a:gd name="T53" fmla="*/ 9 h 794"/>
                  <a:gd name="T54" fmla="*/ 574 w 817"/>
                  <a:gd name="T55" fmla="*/ 5 h 794"/>
                  <a:gd name="T56" fmla="*/ 543 w 817"/>
                  <a:gd name="T57" fmla="*/ 0 h 794"/>
                  <a:gd name="T58" fmla="*/ 515 w 817"/>
                  <a:gd name="T59" fmla="*/ 0 h 794"/>
                  <a:gd name="T60" fmla="*/ 491 w 817"/>
                  <a:gd name="T61" fmla="*/ 0 h 794"/>
                  <a:gd name="T62" fmla="*/ 469 w 817"/>
                  <a:gd name="T63" fmla="*/ 2 h 794"/>
                  <a:gd name="T64" fmla="*/ 448 w 817"/>
                  <a:gd name="T65" fmla="*/ 7 h 794"/>
                  <a:gd name="T66" fmla="*/ 427 w 817"/>
                  <a:gd name="T67" fmla="*/ 12 h 794"/>
                  <a:gd name="T68" fmla="*/ 400 w 817"/>
                  <a:gd name="T69" fmla="*/ 21 h 794"/>
                  <a:gd name="T70" fmla="*/ 377 w 817"/>
                  <a:gd name="T71" fmla="*/ 31 h 794"/>
                  <a:gd name="T72" fmla="*/ 343 w 817"/>
                  <a:gd name="T73" fmla="*/ 50 h 794"/>
                  <a:gd name="T74" fmla="*/ 310 w 817"/>
                  <a:gd name="T75" fmla="*/ 73 h 794"/>
                  <a:gd name="T76" fmla="*/ 279 w 817"/>
                  <a:gd name="T77" fmla="*/ 102 h 794"/>
                  <a:gd name="T78" fmla="*/ 255 w 817"/>
                  <a:gd name="T79" fmla="*/ 133 h 794"/>
                  <a:gd name="T80" fmla="*/ 0 w 817"/>
                  <a:gd name="T81" fmla="*/ 301 h 794"/>
                  <a:gd name="T82" fmla="*/ 10 w 817"/>
                  <a:gd name="T83" fmla="*/ 313 h 794"/>
                  <a:gd name="T84" fmla="*/ 27 w 817"/>
                  <a:gd name="T85" fmla="*/ 334 h 794"/>
                  <a:gd name="T86" fmla="*/ 53 w 817"/>
                  <a:gd name="T87" fmla="*/ 363 h 794"/>
                  <a:gd name="T88" fmla="*/ 81 w 817"/>
                  <a:gd name="T89" fmla="*/ 398 h 794"/>
                  <a:gd name="T90" fmla="*/ 115 w 817"/>
                  <a:gd name="T91" fmla="*/ 439 h 794"/>
                  <a:gd name="T92" fmla="*/ 153 w 817"/>
                  <a:gd name="T93" fmla="*/ 484 h 794"/>
                  <a:gd name="T94" fmla="*/ 191 w 817"/>
                  <a:gd name="T95" fmla="*/ 529 h 794"/>
                  <a:gd name="T96" fmla="*/ 231 w 817"/>
                  <a:gd name="T97" fmla="*/ 576 h 794"/>
                  <a:gd name="T98" fmla="*/ 272 w 817"/>
                  <a:gd name="T99" fmla="*/ 623 h 794"/>
                  <a:gd name="T100" fmla="*/ 308 w 817"/>
                  <a:gd name="T101" fmla="*/ 666 h 794"/>
                  <a:gd name="T102" fmla="*/ 343 w 817"/>
                  <a:gd name="T103" fmla="*/ 704 h 794"/>
                  <a:gd name="T104" fmla="*/ 372 w 817"/>
                  <a:gd name="T105" fmla="*/ 740 h 794"/>
                  <a:gd name="T106" fmla="*/ 400 w 817"/>
                  <a:gd name="T107" fmla="*/ 768 h 794"/>
                  <a:gd name="T108" fmla="*/ 424 w 817"/>
                  <a:gd name="T109" fmla="*/ 792 h 794"/>
                  <a:gd name="T110" fmla="*/ 593 w 817"/>
                  <a:gd name="T111" fmla="*/ 578 h 79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17"/>
                  <a:gd name="T169" fmla="*/ 0 h 794"/>
                  <a:gd name="T170" fmla="*/ 817 w 817"/>
                  <a:gd name="T171" fmla="*/ 794 h 79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17" h="794">
                    <a:moveTo>
                      <a:pt x="593" y="578"/>
                    </a:moveTo>
                    <a:lnTo>
                      <a:pt x="598" y="576"/>
                    </a:lnTo>
                    <a:lnTo>
                      <a:pt x="605" y="574"/>
                    </a:lnTo>
                    <a:lnTo>
                      <a:pt x="610" y="571"/>
                    </a:lnTo>
                    <a:lnTo>
                      <a:pt x="617" y="569"/>
                    </a:lnTo>
                    <a:lnTo>
                      <a:pt x="622" y="567"/>
                    </a:lnTo>
                    <a:lnTo>
                      <a:pt x="629" y="567"/>
                    </a:lnTo>
                    <a:lnTo>
                      <a:pt x="636" y="564"/>
                    </a:lnTo>
                    <a:lnTo>
                      <a:pt x="641" y="562"/>
                    </a:lnTo>
                    <a:lnTo>
                      <a:pt x="646" y="559"/>
                    </a:lnTo>
                    <a:lnTo>
                      <a:pt x="653" y="557"/>
                    </a:lnTo>
                    <a:lnTo>
                      <a:pt x="658" y="552"/>
                    </a:lnTo>
                    <a:lnTo>
                      <a:pt x="662" y="550"/>
                    </a:lnTo>
                    <a:lnTo>
                      <a:pt x="667" y="548"/>
                    </a:lnTo>
                    <a:lnTo>
                      <a:pt x="674" y="545"/>
                    </a:lnTo>
                    <a:lnTo>
                      <a:pt x="679" y="543"/>
                    </a:lnTo>
                    <a:lnTo>
                      <a:pt x="686" y="540"/>
                    </a:lnTo>
                    <a:lnTo>
                      <a:pt x="693" y="533"/>
                    </a:lnTo>
                    <a:lnTo>
                      <a:pt x="703" y="524"/>
                    </a:lnTo>
                    <a:lnTo>
                      <a:pt x="712" y="517"/>
                    </a:lnTo>
                    <a:lnTo>
                      <a:pt x="722" y="510"/>
                    </a:lnTo>
                    <a:lnTo>
                      <a:pt x="729" y="503"/>
                    </a:lnTo>
                    <a:lnTo>
                      <a:pt x="738" y="493"/>
                    </a:lnTo>
                    <a:lnTo>
                      <a:pt x="746" y="486"/>
                    </a:lnTo>
                    <a:lnTo>
                      <a:pt x="755" y="476"/>
                    </a:lnTo>
                    <a:lnTo>
                      <a:pt x="757" y="472"/>
                    </a:lnTo>
                    <a:lnTo>
                      <a:pt x="760" y="467"/>
                    </a:lnTo>
                    <a:lnTo>
                      <a:pt x="762" y="462"/>
                    </a:lnTo>
                    <a:lnTo>
                      <a:pt x="767" y="457"/>
                    </a:lnTo>
                    <a:lnTo>
                      <a:pt x="772" y="446"/>
                    </a:lnTo>
                    <a:lnTo>
                      <a:pt x="779" y="439"/>
                    </a:lnTo>
                    <a:lnTo>
                      <a:pt x="781" y="434"/>
                    </a:lnTo>
                    <a:lnTo>
                      <a:pt x="784" y="427"/>
                    </a:lnTo>
                    <a:lnTo>
                      <a:pt x="786" y="422"/>
                    </a:lnTo>
                    <a:lnTo>
                      <a:pt x="791" y="415"/>
                    </a:lnTo>
                    <a:lnTo>
                      <a:pt x="791" y="410"/>
                    </a:lnTo>
                    <a:lnTo>
                      <a:pt x="793" y="405"/>
                    </a:lnTo>
                    <a:lnTo>
                      <a:pt x="798" y="401"/>
                    </a:lnTo>
                    <a:lnTo>
                      <a:pt x="800" y="396"/>
                    </a:lnTo>
                    <a:lnTo>
                      <a:pt x="800" y="389"/>
                    </a:lnTo>
                    <a:lnTo>
                      <a:pt x="803" y="384"/>
                    </a:lnTo>
                    <a:lnTo>
                      <a:pt x="803" y="377"/>
                    </a:lnTo>
                    <a:lnTo>
                      <a:pt x="807" y="372"/>
                    </a:lnTo>
                    <a:lnTo>
                      <a:pt x="807" y="367"/>
                    </a:lnTo>
                    <a:lnTo>
                      <a:pt x="810" y="360"/>
                    </a:lnTo>
                    <a:lnTo>
                      <a:pt x="810" y="353"/>
                    </a:lnTo>
                    <a:lnTo>
                      <a:pt x="812" y="348"/>
                    </a:lnTo>
                    <a:lnTo>
                      <a:pt x="812" y="344"/>
                    </a:lnTo>
                    <a:lnTo>
                      <a:pt x="812" y="337"/>
                    </a:lnTo>
                    <a:lnTo>
                      <a:pt x="812" y="329"/>
                    </a:lnTo>
                    <a:lnTo>
                      <a:pt x="815" y="325"/>
                    </a:lnTo>
                    <a:lnTo>
                      <a:pt x="815" y="320"/>
                    </a:lnTo>
                    <a:lnTo>
                      <a:pt x="815" y="313"/>
                    </a:lnTo>
                    <a:lnTo>
                      <a:pt x="815" y="306"/>
                    </a:lnTo>
                    <a:lnTo>
                      <a:pt x="817" y="301"/>
                    </a:lnTo>
                    <a:lnTo>
                      <a:pt x="815" y="292"/>
                    </a:lnTo>
                    <a:lnTo>
                      <a:pt x="815" y="284"/>
                    </a:lnTo>
                    <a:lnTo>
                      <a:pt x="815" y="277"/>
                    </a:lnTo>
                    <a:lnTo>
                      <a:pt x="815" y="270"/>
                    </a:lnTo>
                    <a:lnTo>
                      <a:pt x="812" y="263"/>
                    </a:lnTo>
                    <a:lnTo>
                      <a:pt x="812" y="256"/>
                    </a:lnTo>
                    <a:lnTo>
                      <a:pt x="810" y="247"/>
                    </a:lnTo>
                    <a:lnTo>
                      <a:pt x="810" y="239"/>
                    </a:lnTo>
                    <a:lnTo>
                      <a:pt x="807" y="232"/>
                    </a:lnTo>
                    <a:lnTo>
                      <a:pt x="807" y="228"/>
                    </a:lnTo>
                    <a:lnTo>
                      <a:pt x="803" y="218"/>
                    </a:lnTo>
                    <a:lnTo>
                      <a:pt x="803" y="211"/>
                    </a:lnTo>
                    <a:lnTo>
                      <a:pt x="800" y="206"/>
                    </a:lnTo>
                    <a:lnTo>
                      <a:pt x="798" y="199"/>
                    </a:lnTo>
                    <a:lnTo>
                      <a:pt x="796" y="192"/>
                    </a:lnTo>
                    <a:lnTo>
                      <a:pt x="793" y="185"/>
                    </a:lnTo>
                    <a:lnTo>
                      <a:pt x="791" y="178"/>
                    </a:lnTo>
                    <a:lnTo>
                      <a:pt x="786" y="171"/>
                    </a:lnTo>
                    <a:lnTo>
                      <a:pt x="784" y="164"/>
                    </a:lnTo>
                    <a:lnTo>
                      <a:pt x="781" y="159"/>
                    </a:lnTo>
                    <a:lnTo>
                      <a:pt x="779" y="152"/>
                    </a:lnTo>
                    <a:lnTo>
                      <a:pt x="774" y="145"/>
                    </a:lnTo>
                    <a:lnTo>
                      <a:pt x="769" y="140"/>
                    </a:lnTo>
                    <a:lnTo>
                      <a:pt x="767" y="135"/>
                    </a:lnTo>
                    <a:lnTo>
                      <a:pt x="762" y="128"/>
                    </a:lnTo>
                    <a:lnTo>
                      <a:pt x="760" y="123"/>
                    </a:lnTo>
                    <a:lnTo>
                      <a:pt x="755" y="116"/>
                    </a:lnTo>
                    <a:lnTo>
                      <a:pt x="750" y="111"/>
                    </a:lnTo>
                    <a:lnTo>
                      <a:pt x="746" y="107"/>
                    </a:lnTo>
                    <a:lnTo>
                      <a:pt x="743" y="102"/>
                    </a:lnTo>
                    <a:lnTo>
                      <a:pt x="736" y="95"/>
                    </a:lnTo>
                    <a:lnTo>
                      <a:pt x="734" y="92"/>
                    </a:lnTo>
                    <a:lnTo>
                      <a:pt x="729" y="85"/>
                    </a:lnTo>
                    <a:lnTo>
                      <a:pt x="722" y="81"/>
                    </a:lnTo>
                    <a:lnTo>
                      <a:pt x="717" y="73"/>
                    </a:lnTo>
                    <a:lnTo>
                      <a:pt x="712" y="69"/>
                    </a:lnTo>
                    <a:lnTo>
                      <a:pt x="705" y="64"/>
                    </a:lnTo>
                    <a:lnTo>
                      <a:pt x="700" y="59"/>
                    </a:lnTo>
                    <a:lnTo>
                      <a:pt x="696" y="57"/>
                    </a:lnTo>
                    <a:lnTo>
                      <a:pt x="691" y="52"/>
                    </a:lnTo>
                    <a:lnTo>
                      <a:pt x="684" y="47"/>
                    </a:lnTo>
                    <a:lnTo>
                      <a:pt x="677" y="45"/>
                    </a:lnTo>
                    <a:lnTo>
                      <a:pt x="672" y="40"/>
                    </a:lnTo>
                    <a:lnTo>
                      <a:pt x="665" y="38"/>
                    </a:lnTo>
                    <a:lnTo>
                      <a:pt x="658" y="33"/>
                    </a:lnTo>
                    <a:lnTo>
                      <a:pt x="653" y="31"/>
                    </a:lnTo>
                    <a:lnTo>
                      <a:pt x="646" y="28"/>
                    </a:lnTo>
                    <a:lnTo>
                      <a:pt x="641" y="26"/>
                    </a:lnTo>
                    <a:lnTo>
                      <a:pt x="631" y="21"/>
                    </a:lnTo>
                    <a:lnTo>
                      <a:pt x="627" y="19"/>
                    </a:lnTo>
                    <a:lnTo>
                      <a:pt x="619" y="17"/>
                    </a:lnTo>
                    <a:lnTo>
                      <a:pt x="610" y="12"/>
                    </a:lnTo>
                    <a:lnTo>
                      <a:pt x="605" y="9"/>
                    </a:lnTo>
                    <a:lnTo>
                      <a:pt x="598" y="9"/>
                    </a:lnTo>
                    <a:lnTo>
                      <a:pt x="588" y="7"/>
                    </a:lnTo>
                    <a:lnTo>
                      <a:pt x="584" y="7"/>
                    </a:lnTo>
                    <a:lnTo>
                      <a:pt x="574" y="5"/>
                    </a:lnTo>
                    <a:lnTo>
                      <a:pt x="569" y="2"/>
                    </a:lnTo>
                    <a:lnTo>
                      <a:pt x="560" y="2"/>
                    </a:lnTo>
                    <a:lnTo>
                      <a:pt x="550" y="2"/>
                    </a:lnTo>
                    <a:lnTo>
                      <a:pt x="543" y="0"/>
                    </a:lnTo>
                    <a:lnTo>
                      <a:pt x="536" y="0"/>
                    </a:lnTo>
                    <a:lnTo>
                      <a:pt x="529" y="0"/>
                    </a:lnTo>
                    <a:lnTo>
                      <a:pt x="522" y="0"/>
                    </a:lnTo>
                    <a:lnTo>
                      <a:pt x="515" y="0"/>
                    </a:lnTo>
                    <a:lnTo>
                      <a:pt x="508" y="0"/>
                    </a:lnTo>
                    <a:lnTo>
                      <a:pt x="503" y="0"/>
                    </a:lnTo>
                    <a:lnTo>
                      <a:pt x="496" y="0"/>
                    </a:lnTo>
                    <a:lnTo>
                      <a:pt x="491" y="0"/>
                    </a:lnTo>
                    <a:lnTo>
                      <a:pt x="486" y="2"/>
                    </a:lnTo>
                    <a:lnTo>
                      <a:pt x="481" y="2"/>
                    </a:lnTo>
                    <a:lnTo>
                      <a:pt x="474" y="2"/>
                    </a:lnTo>
                    <a:lnTo>
                      <a:pt x="469" y="2"/>
                    </a:lnTo>
                    <a:lnTo>
                      <a:pt x="465" y="5"/>
                    </a:lnTo>
                    <a:lnTo>
                      <a:pt x="460" y="5"/>
                    </a:lnTo>
                    <a:lnTo>
                      <a:pt x="455" y="7"/>
                    </a:lnTo>
                    <a:lnTo>
                      <a:pt x="448" y="7"/>
                    </a:lnTo>
                    <a:lnTo>
                      <a:pt x="443" y="9"/>
                    </a:lnTo>
                    <a:lnTo>
                      <a:pt x="436" y="9"/>
                    </a:lnTo>
                    <a:lnTo>
                      <a:pt x="434" y="12"/>
                    </a:lnTo>
                    <a:lnTo>
                      <a:pt x="427" y="12"/>
                    </a:lnTo>
                    <a:lnTo>
                      <a:pt x="422" y="14"/>
                    </a:lnTo>
                    <a:lnTo>
                      <a:pt x="417" y="17"/>
                    </a:lnTo>
                    <a:lnTo>
                      <a:pt x="410" y="17"/>
                    </a:lnTo>
                    <a:lnTo>
                      <a:pt x="400" y="21"/>
                    </a:lnTo>
                    <a:lnTo>
                      <a:pt x="391" y="26"/>
                    </a:lnTo>
                    <a:lnTo>
                      <a:pt x="386" y="28"/>
                    </a:lnTo>
                    <a:lnTo>
                      <a:pt x="379" y="28"/>
                    </a:lnTo>
                    <a:lnTo>
                      <a:pt x="377" y="31"/>
                    </a:lnTo>
                    <a:lnTo>
                      <a:pt x="372" y="36"/>
                    </a:lnTo>
                    <a:lnTo>
                      <a:pt x="362" y="40"/>
                    </a:lnTo>
                    <a:lnTo>
                      <a:pt x="353" y="45"/>
                    </a:lnTo>
                    <a:lnTo>
                      <a:pt x="343" y="50"/>
                    </a:lnTo>
                    <a:lnTo>
                      <a:pt x="334" y="55"/>
                    </a:lnTo>
                    <a:lnTo>
                      <a:pt x="324" y="59"/>
                    </a:lnTo>
                    <a:lnTo>
                      <a:pt x="319" y="66"/>
                    </a:lnTo>
                    <a:lnTo>
                      <a:pt x="310" y="73"/>
                    </a:lnTo>
                    <a:lnTo>
                      <a:pt x="303" y="81"/>
                    </a:lnTo>
                    <a:lnTo>
                      <a:pt x="296" y="85"/>
                    </a:lnTo>
                    <a:lnTo>
                      <a:pt x="289" y="95"/>
                    </a:lnTo>
                    <a:lnTo>
                      <a:pt x="279" y="102"/>
                    </a:lnTo>
                    <a:lnTo>
                      <a:pt x="274" y="107"/>
                    </a:lnTo>
                    <a:lnTo>
                      <a:pt x="267" y="116"/>
                    </a:lnTo>
                    <a:lnTo>
                      <a:pt x="262" y="123"/>
                    </a:lnTo>
                    <a:lnTo>
                      <a:pt x="255" y="133"/>
                    </a:lnTo>
                    <a:lnTo>
                      <a:pt x="248" y="142"/>
                    </a:lnTo>
                    <a:lnTo>
                      <a:pt x="243" y="149"/>
                    </a:lnTo>
                    <a:lnTo>
                      <a:pt x="239" y="159"/>
                    </a:lnTo>
                    <a:lnTo>
                      <a:pt x="0" y="301"/>
                    </a:lnTo>
                    <a:lnTo>
                      <a:pt x="3" y="301"/>
                    </a:lnTo>
                    <a:lnTo>
                      <a:pt x="8" y="306"/>
                    </a:lnTo>
                    <a:lnTo>
                      <a:pt x="8" y="311"/>
                    </a:lnTo>
                    <a:lnTo>
                      <a:pt x="10" y="313"/>
                    </a:lnTo>
                    <a:lnTo>
                      <a:pt x="15" y="318"/>
                    </a:lnTo>
                    <a:lnTo>
                      <a:pt x="20" y="322"/>
                    </a:lnTo>
                    <a:lnTo>
                      <a:pt x="22" y="329"/>
                    </a:lnTo>
                    <a:lnTo>
                      <a:pt x="27" y="334"/>
                    </a:lnTo>
                    <a:lnTo>
                      <a:pt x="34" y="339"/>
                    </a:lnTo>
                    <a:lnTo>
                      <a:pt x="39" y="348"/>
                    </a:lnTo>
                    <a:lnTo>
                      <a:pt x="46" y="353"/>
                    </a:lnTo>
                    <a:lnTo>
                      <a:pt x="53" y="363"/>
                    </a:lnTo>
                    <a:lnTo>
                      <a:pt x="58" y="372"/>
                    </a:lnTo>
                    <a:lnTo>
                      <a:pt x="67" y="379"/>
                    </a:lnTo>
                    <a:lnTo>
                      <a:pt x="74" y="389"/>
                    </a:lnTo>
                    <a:lnTo>
                      <a:pt x="81" y="398"/>
                    </a:lnTo>
                    <a:lnTo>
                      <a:pt x="91" y="408"/>
                    </a:lnTo>
                    <a:lnTo>
                      <a:pt x="98" y="417"/>
                    </a:lnTo>
                    <a:lnTo>
                      <a:pt x="108" y="427"/>
                    </a:lnTo>
                    <a:lnTo>
                      <a:pt x="115" y="439"/>
                    </a:lnTo>
                    <a:lnTo>
                      <a:pt x="124" y="448"/>
                    </a:lnTo>
                    <a:lnTo>
                      <a:pt x="134" y="460"/>
                    </a:lnTo>
                    <a:lnTo>
                      <a:pt x="143" y="472"/>
                    </a:lnTo>
                    <a:lnTo>
                      <a:pt x="153" y="484"/>
                    </a:lnTo>
                    <a:lnTo>
                      <a:pt x="162" y="493"/>
                    </a:lnTo>
                    <a:lnTo>
                      <a:pt x="172" y="505"/>
                    </a:lnTo>
                    <a:lnTo>
                      <a:pt x="181" y="517"/>
                    </a:lnTo>
                    <a:lnTo>
                      <a:pt x="191" y="529"/>
                    </a:lnTo>
                    <a:lnTo>
                      <a:pt x="200" y="540"/>
                    </a:lnTo>
                    <a:lnTo>
                      <a:pt x="212" y="552"/>
                    </a:lnTo>
                    <a:lnTo>
                      <a:pt x="222" y="564"/>
                    </a:lnTo>
                    <a:lnTo>
                      <a:pt x="231" y="576"/>
                    </a:lnTo>
                    <a:lnTo>
                      <a:pt x="243" y="588"/>
                    </a:lnTo>
                    <a:lnTo>
                      <a:pt x="253" y="600"/>
                    </a:lnTo>
                    <a:lnTo>
                      <a:pt x="262" y="609"/>
                    </a:lnTo>
                    <a:lnTo>
                      <a:pt x="272" y="623"/>
                    </a:lnTo>
                    <a:lnTo>
                      <a:pt x="279" y="633"/>
                    </a:lnTo>
                    <a:lnTo>
                      <a:pt x="289" y="645"/>
                    </a:lnTo>
                    <a:lnTo>
                      <a:pt x="300" y="654"/>
                    </a:lnTo>
                    <a:lnTo>
                      <a:pt x="308" y="666"/>
                    </a:lnTo>
                    <a:lnTo>
                      <a:pt x="317" y="676"/>
                    </a:lnTo>
                    <a:lnTo>
                      <a:pt x="324" y="685"/>
                    </a:lnTo>
                    <a:lnTo>
                      <a:pt x="334" y="695"/>
                    </a:lnTo>
                    <a:lnTo>
                      <a:pt x="343" y="704"/>
                    </a:lnTo>
                    <a:lnTo>
                      <a:pt x="350" y="713"/>
                    </a:lnTo>
                    <a:lnTo>
                      <a:pt x="360" y="723"/>
                    </a:lnTo>
                    <a:lnTo>
                      <a:pt x="367" y="730"/>
                    </a:lnTo>
                    <a:lnTo>
                      <a:pt x="372" y="740"/>
                    </a:lnTo>
                    <a:lnTo>
                      <a:pt x="379" y="747"/>
                    </a:lnTo>
                    <a:lnTo>
                      <a:pt x="386" y="754"/>
                    </a:lnTo>
                    <a:lnTo>
                      <a:pt x="393" y="761"/>
                    </a:lnTo>
                    <a:lnTo>
                      <a:pt x="400" y="768"/>
                    </a:lnTo>
                    <a:lnTo>
                      <a:pt x="403" y="773"/>
                    </a:lnTo>
                    <a:lnTo>
                      <a:pt x="410" y="777"/>
                    </a:lnTo>
                    <a:lnTo>
                      <a:pt x="417" y="787"/>
                    </a:lnTo>
                    <a:lnTo>
                      <a:pt x="424" y="792"/>
                    </a:lnTo>
                    <a:lnTo>
                      <a:pt x="429" y="794"/>
                    </a:lnTo>
                    <a:lnTo>
                      <a:pt x="431" y="794"/>
                    </a:lnTo>
                    <a:lnTo>
                      <a:pt x="593" y="578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933" name="Freeform 116"/>
              <p:cNvSpPr>
                <a:spLocks/>
              </p:cNvSpPr>
              <p:nvPr/>
            </p:nvSpPr>
            <p:spPr bwMode="auto">
              <a:xfrm>
                <a:off x="9208" y="4638"/>
                <a:ext cx="400" cy="391"/>
              </a:xfrm>
              <a:custGeom>
                <a:avLst/>
                <a:gdLst>
                  <a:gd name="T0" fmla="*/ 336 w 400"/>
                  <a:gd name="T1" fmla="*/ 370 h 391"/>
                  <a:gd name="T2" fmla="*/ 350 w 400"/>
                  <a:gd name="T3" fmla="*/ 342 h 391"/>
                  <a:gd name="T4" fmla="*/ 360 w 400"/>
                  <a:gd name="T5" fmla="*/ 308 h 391"/>
                  <a:gd name="T6" fmla="*/ 364 w 400"/>
                  <a:gd name="T7" fmla="*/ 270 h 391"/>
                  <a:gd name="T8" fmla="*/ 362 w 400"/>
                  <a:gd name="T9" fmla="*/ 244 h 391"/>
                  <a:gd name="T10" fmla="*/ 360 w 400"/>
                  <a:gd name="T11" fmla="*/ 223 h 391"/>
                  <a:gd name="T12" fmla="*/ 355 w 400"/>
                  <a:gd name="T13" fmla="*/ 202 h 391"/>
                  <a:gd name="T14" fmla="*/ 348 w 400"/>
                  <a:gd name="T15" fmla="*/ 180 h 391"/>
                  <a:gd name="T16" fmla="*/ 338 w 400"/>
                  <a:gd name="T17" fmla="*/ 161 h 391"/>
                  <a:gd name="T18" fmla="*/ 322 w 400"/>
                  <a:gd name="T19" fmla="*/ 131 h 391"/>
                  <a:gd name="T20" fmla="*/ 291 w 400"/>
                  <a:gd name="T21" fmla="*/ 97 h 391"/>
                  <a:gd name="T22" fmla="*/ 257 w 400"/>
                  <a:gd name="T23" fmla="*/ 71 h 391"/>
                  <a:gd name="T24" fmla="*/ 224 w 400"/>
                  <a:gd name="T25" fmla="*/ 55 h 391"/>
                  <a:gd name="T26" fmla="*/ 203 w 400"/>
                  <a:gd name="T27" fmla="*/ 45 h 391"/>
                  <a:gd name="T28" fmla="*/ 181 w 400"/>
                  <a:gd name="T29" fmla="*/ 43 h 391"/>
                  <a:gd name="T30" fmla="*/ 160 w 400"/>
                  <a:gd name="T31" fmla="*/ 41 h 391"/>
                  <a:gd name="T32" fmla="*/ 138 w 400"/>
                  <a:gd name="T33" fmla="*/ 41 h 391"/>
                  <a:gd name="T34" fmla="*/ 112 w 400"/>
                  <a:gd name="T35" fmla="*/ 43 h 391"/>
                  <a:gd name="T36" fmla="*/ 74 w 400"/>
                  <a:gd name="T37" fmla="*/ 50 h 391"/>
                  <a:gd name="T38" fmla="*/ 38 w 400"/>
                  <a:gd name="T39" fmla="*/ 64 h 391"/>
                  <a:gd name="T40" fmla="*/ 7 w 400"/>
                  <a:gd name="T41" fmla="*/ 86 h 391"/>
                  <a:gd name="T42" fmla="*/ 12 w 400"/>
                  <a:gd name="T43" fmla="*/ 76 h 391"/>
                  <a:gd name="T44" fmla="*/ 29 w 400"/>
                  <a:gd name="T45" fmla="*/ 57 h 391"/>
                  <a:gd name="T46" fmla="*/ 50 w 400"/>
                  <a:gd name="T47" fmla="*/ 38 h 391"/>
                  <a:gd name="T48" fmla="*/ 72 w 400"/>
                  <a:gd name="T49" fmla="*/ 26 h 391"/>
                  <a:gd name="T50" fmla="*/ 95 w 400"/>
                  <a:gd name="T51" fmla="*/ 17 h 391"/>
                  <a:gd name="T52" fmla="*/ 119 w 400"/>
                  <a:gd name="T53" fmla="*/ 7 h 391"/>
                  <a:gd name="T54" fmla="*/ 145 w 400"/>
                  <a:gd name="T55" fmla="*/ 0 h 391"/>
                  <a:gd name="T56" fmla="*/ 172 w 400"/>
                  <a:gd name="T57" fmla="*/ 0 h 391"/>
                  <a:gd name="T58" fmla="*/ 195 w 400"/>
                  <a:gd name="T59" fmla="*/ 0 h 391"/>
                  <a:gd name="T60" fmla="*/ 219 w 400"/>
                  <a:gd name="T61" fmla="*/ 3 h 391"/>
                  <a:gd name="T62" fmla="*/ 238 w 400"/>
                  <a:gd name="T63" fmla="*/ 7 h 391"/>
                  <a:gd name="T64" fmla="*/ 260 w 400"/>
                  <a:gd name="T65" fmla="*/ 14 h 391"/>
                  <a:gd name="T66" fmla="*/ 293 w 400"/>
                  <a:gd name="T67" fmla="*/ 31 h 391"/>
                  <a:gd name="T68" fmla="*/ 326 w 400"/>
                  <a:gd name="T69" fmla="*/ 57 h 391"/>
                  <a:gd name="T70" fmla="*/ 357 w 400"/>
                  <a:gd name="T71" fmla="*/ 90 h 391"/>
                  <a:gd name="T72" fmla="*/ 374 w 400"/>
                  <a:gd name="T73" fmla="*/ 121 h 391"/>
                  <a:gd name="T74" fmla="*/ 383 w 400"/>
                  <a:gd name="T75" fmla="*/ 140 h 391"/>
                  <a:gd name="T76" fmla="*/ 391 w 400"/>
                  <a:gd name="T77" fmla="*/ 161 h 391"/>
                  <a:gd name="T78" fmla="*/ 398 w 400"/>
                  <a:gd name="T79" fmla="*/ 183 h 391"/>
                  <a:gd name="T80" fmla="*/ 400 w 400"/>
                  <a:gd name="T81" fmla="*/ 204 h 391"/>
                  <a:gd name="T82" fmla="*/ 400 w 400"/>
                  <a:gd name="T83" fmla="*/ 228 h 391"/>
                  <a:gd name="T84" fmla="*/ 398 w 400"/>
                  <a:gd name="T85" fmla="*/ 251 h 391"/>
                  <a:gd name="T86" fmla="*/ 393 w 400"/>
                  <a:gd name="T87" fmla="*/ 275 h 391"/>
                  <a:gd name="T88" fmla="*/ 386 w 400"/>
                  <a:gd name="T89" fmla="*/ 299 h 391"/>
                  <a:gd name="T90" fmla="*/ 376 w 400"/>
                  <a:gd name="T91" fmla="*/ 320 h 391"/>
                  <a:gd name="T92" fmla="*/ 364 w 400"/>
                  <a:gd name="T93" fmla="*/ 342 h 391"/>
                  <a:gd name="T94" fmla="*/ 345 w 400"/>
                  <a:gd name="T95" fmla="*/ 368 h 391"/>
                  <a:gd name="T96" fmla="*/ 324 w 400"/>
                  <a:gd name="T97" fmla="*/ 391 h 39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00"/>
                  <a:gd name="T148" fmla="*/ 0 h 391"/>
                  <a:gd name="T149" fmla="*/ 400 w 400"/>
                  <a:gd name="T150" fmla="*/ 391 h 39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00" h="391">
                    <a:moveTo>
                      <a:pt x="324" y="391"/>
                    </a:moveTo>
                    <a:lnTo>
                      <a:pt x="326" y="384"/>
                    </a:lnTo>
                    <a:lnTo>
                      <a:pt x="331" y="377"/>
                    </a:lnTo>
                    <a:lnTo>
                      <a:pt x="336" y="370"/>
                    </a:lnTo>
                    <a:lnTo>
                      <a:pt x="341" y="365"/>
                    </a:lnTo>
                    <a:lnTo>
                      <a:pt x="343" y="356"/>
                    </a:lnTo>
                    <a:lnTo>
                      <a:pt x="348" y="349"/>
                    </a:lnTo>
                    <a:lnTo>
                      <a:pt x="350" y="342"/>
                    </a:lnTo>
                    <a:lnTo>
                      <a:pt x="353" y="332"/>
                    </a:lnTo>
                    <a:lnTo>
                      <a:pt x="355" y="323"/>
                    </a:lnTo>
                    <a:lnTo>
                      <a:pt x="357" y="315"/>
                    </a:lnTo>
                    <a:lnTo>
                      <a:pt x="360" y="308"/>
                    </a:lnTo>
                    <a:lnTo>
                      <a:pt x="362" y="299"/>
                    </a:lnTo>
                    <a:lnTo>
                      <a:pt x="362" y="289"/>
                    </a:lnTo>
                    <a:lnTo>
                      <a:pt x="362" y="280"/>
                    </a:lnTo>
                    <a:lnTo>
                      <a:pt x="364" y="270"/>
                    </a:lnTo>
                    <a:lnTo>
                      <a:pt x="364" y="263"/>
                    </a:lnTo>
                    <a:lnTo>
                      <a:pt x="364" y="256"/>
                    </a:lnTo>
                    <a:lnTo>
                      <a:pt x="364" y="251"/>
                    </a:lnTo>
                    <a:lnTo>
                      <a:pt x="362" y="244"/>
                    </a:lnTo>
                    <a:lnTo>
                      <a:pt x="362" y="240"/>
                    </a:lnTo>
                    <a:lnTo>
                      <a:pt x="362" y="235"/>
                    </a:lnTo>
                    <a:lnTo>
                      <a:pt x="362" y="228"/>
                    </a:lnTo>
                    <a:lnTo>
                      <a:pt x="360" y="223"/>
                    </a:lnTo>
                    <a:lnTo>
                      <a:pt x="360" y="218"/>
                    </a:lnTo>
                    <a:lnTo>
                      <a:pt x="357" y="214"/>
                    </a:lnTo>
                    <a:lnTo>
                      <a:pt x="357" y="206"/>
                    </a:lnTo>
                    <a:lnTo>
                      <a:pt x="355" y="202"/>
                    </a:lnTo>
                    <a:lnTo>
                      <a:pt x="353" y="197"/>
                    </a:lnTo>
                    <a:lnTo>
                      <a:pt x="350" y="190"/>
                    </a:lnTo>
                    <a:lnTo>
                      <a:pt x="350" y="185"/>
                    </a:lnTo>
                    <a:lnTo>
                      <a:pt x="348" y="180"/>
                    </a:lnTo>
                    <a:lnTo>
                      <a:pt x="348" y="178"/>
                    </a:lnTo>
                    <a:lnTo>
                      <a:pt x="343" y="171"/>
                    </a:lnTo>
                    <a:lnTo>
                      <a:pt x="341" y="166"/>
                    </a:lnTo>
                    <a:lnTo>
                      <a:pt x="338" y="161"/>
                    </a:lnTo>
                    <a:lnTo>
                      <a:pt x="338" y="157"/>
                    </a:lnTo>
                    <a:lnTo>
                      <a:pt x="331" y="147"/>
                    </a:lnTo>
                    <a:lnTo>
                      <a:pt x="326" y="138"/>
                    </a:lnTo>
                    <a:lnTo>
                      <a:pt x="322" y="131"/>
                    </a:lnTo>
                    <a:lnTo>
                      <a:pt x="314" y="121"/>
                    </a:lnTo>
                    <a:lnTo>
                      <a:pt x="305" y="114"/>
                    </a:lnTo>
                    <a:lnTo>
                      <a:pt x="300" y="105"/>
                    </a:lnTo>
                    <a:lnTo>
                      <a:pt x="291" y="97"/>
                    </a:lnTo>
                    <a:lnTo>
                      <a:pt x="283" y="90"/>
                    </a:lnTo>
                    <a:lnTo>
                      <a:pt x="274" y="83"/>
                    </a:lnTo>
                    <a:lnTo>
                      <a:pt x="267" y="78"/>
                    </a:lnTo>
                    <a:lnTo>
                      <a:pt x="257" y="71"/>
                    </a:lnTo>
                    <a:lnTo>
                      <a:pt x="245" y="67"/>
                    </a:lnTo>
                    <a:lnTo>
                      <a:pt x="236" y="62"/>
                    </a:lnTo>
                    <a:lnTo>
                      <a:pt x="229" y="57"/>
                    </a:lnTo>
                    <a:lnTo>
                      <a:pt x="224" y="55"/>
                    </a:lnTo>
                    <a:lnTo>
                      <a:pt x="217" y="52"/>
                    </a:lnTo>
                    <a:lnTo>
                      <a:pt x="212" y="50"/>
                    </a:lnTo>
                    <a:lnTo>
                      <a:pt x="207" y="50"/>
                    </a:lnTo>
                    <a:lnTo>
                      <a:pt x="203" y="45"/>
                    </a:lnTo>
                    <a:lnTo>
                      <a:pt x="195" y="45"/>
                    </a:lnTo>
                    <a:lnTo>
                      <a:pt x="191" y="45"/>
                    </a:lnTo>
                    <a:lnTo>
                      <a:pt x="186" y="45"/>
                    </a:lnTo>
                    <a:lnTo>
                      <a:pt x="181" y="43"/>
                    </a:lnTo>
                    <a:lnTo>
                      <a:pt x="176" y="43"/>
                    </a:lnTo>
                    <a:lnTo>
                      <a:pt x="169" y="41"/>
                    </a:lnTo>
                    <a:lnTo>
                      <a:pt x="164" y="41"/>
                    </a:lnTo>
                    <a:lnTo>
                      <a:pt x="160" y="41"/>
                    </a:lnTo>
                    <a:lnTo>
                      <a:pt x="155" y="41"/>
                    </a:lnTo>
                    <a:lnTo>
                      <a:pt x="150" y="41"/>
                    </a:lnTo>
                    <a:lnTo>
                      <a:pt x="143" y="41"/>
                    </a:lnTo>
                    <a:lnTo>
                      <a:pt x="138" y="41"/>
                    </a:lnTo>
                    <a:lnTo>
                      <a:pt x="131" y="41"/>
                    </a:lnTo>
                    <a:lnTo>
                      <a:pt x="126" y="41"/>
                    </a:lnTo>
                    <a:lnTo>
                      <a:pt x="122" y="41"/>
                    </a:lnTo>
                    <a:lnTo>
                      <a:pt x="112" y="43"/>
                    </a:lnTo>
                    <a:lnTo>
                      <a:pt x="103" y="43"/>
                    </a:lnTo>
                    <a:lnTo>
                      <a:pt x="93" y="45"/>
                    </a:lnTo>
                    <a:lnTo>
                      <a:pt x="84" y="48"/>
                    </a:lnTo>
                    <a:lnTo>
                      <a:pt x="74" y="50"/>
                    </a:lnTo>
                    <a:lnTo>
                      <a:pt x="64" y="55"/>
                    </a:lnTo>
                    <a:lnTo>
                      <a:pt x="57" y="57"/>
                    </a:lnTo>
                    <a:lnTo>
                      <a:pt x="48" y="62"/>
                    </a:lnTo>
                    <a:lnTo>
                      <a:pt x="38" y="64"/>
                    </a:lnTo>
                    <a:lnTo>
                      <a:pt x="31" y="71"/>
                    </a:lnTo>
                    <a:lnTo>
                      <a:pt x="24" y="74"/>
                    </a:lnTo>
                    <a:lnTo>
                      <a:pt x="14" y="81"/>
                    </a:lnTo>
                    <a:lnTo>
                      <a:pt x="7" y="86"/>
                    </a:lnTo>
                    <a:lnTo>
                      <a:pt x="0" y="93"/>
                    </a:lnTo>
                    <a:lnTo>
                      <a:pt x="5" y="86"/>
                    </a:lnTo>
                    <a:lnTo>
                      <a:pt x="7" y="81"/>
                    </a:lnTo>
                    <a:lnTo>
                      <a:pt x="12" y="76"/>
                    </a:lnTo>
                    <a:lnTo>
                      <a:pt x="17" y="71"/>
                    </a:lnTo>
                    <a:lnTo>
                      <a:pt x="19" y="67"/>
                    </a:lnTo>
                    <a:lnTo>
                      <a:pt x="24" y="62"/>
                    </a:lnTo>
                    <a:lnTo>
                      <a:pt x="29" y="57"/>
                    </a:lnTo>
                    <a:lnTo>
                      <a:pt x="36" y="52"/>
                    </a:lnTo>
                    <a:lnTo>
                      <a:pt x="38" y="48"/>
                    </a:lnTo>
                    <a:lnTo>
                      <a:pt x="45" y="45"/>
                    </a:lnTo>
                    <a:lnTo>
                      <a:pt x="50" y="38"/>
                    </a:lnTo>
                    <a:lnTo>
                      <a:pt x="55" y="36"/>
                    </a:lnTo>
                    <a:lnTo>
                      <a:pt x="60" y="33"/>
                    </a:lnTo>
                    <a:lnTo>
                      <a:pt x="64" y="29"/>
                    </a:lnTo>
                    <a:lnTo>
                      <a:pt x="72" y="26"/>
                    </a:lnTo>
                    <a:lnTo>
                      <a:pt x="76" y="24"/>
                    </a:lnTo>
                    <a:lnTo>
                      <a:pt x="84" y="22"/>
                    </a:lnTo>
                    <a:lnTo>
                      <a:pt x="88" y="19"/>
                    </a:lnTo>
                    <a:lnTo>
                      <a:pt x="95" y="17"/>
                    </a:lnTo>
                    <a:lnTo>
                      <a:pt x="103" y="14"/>
                    </a:lnTo>
                    <a:lnTo>
                      <a:pt x="107" y="10"/>
                    </a:lnTo>
                    <a:lnTo>
                      <a:pt x="112" y="7"/>
                    </a:lnTo>
                    <a:lnTo>
                      <a:pt x="119" y="7"/>
                    </a:lnTo>
                    <a:lnTo>
                      <a:pt x="124" y="7"/>
                    </a:lnTo>
                    <a:lnTo>
                      <a:pt x="131" y="5"/>
                    </a:lnTo>
                    <a:lnTo>
                      <a:pt x="138" y="5"/>
                    </a:lnTo>
                    <a:lnTo>
                      <a:pt x="145" y="0"/>
                    </a:lnTo>
                    <a:lnTo>
                      <a:pt x="153" y="0"/>
                    </a:lnTo>
                    <a:lnTo>
                      <a:pt x="160" y="0"/>
                    </a:lnTo>
                    <a:lnTo>
                      <a:pt x="167" y="0"/>
                    </a:lnTo>
                    <a:lnTo>
                      <a:pt x="172" y="0"/>
                    </a:lnTo>
                    <a:lnTo>
                      <a:pt x="179" y="0"/>
                    </a:lnTo>
                    <a:lnTo>
                      <a:pt x="186" y="0"/>
                    </a:lnTo>
                    <a:lnTo>
                      <a:pt x="191" y="0"/>
                    </a:lnTo>
                    <a:lnTo>
                      <a:pt x="195" y="0"/>
                    </a:lnTo>
                    <a:lnTo>
                      <a:pt x="203" y="0"/>
                    </a:lnTo>
                    <a:lnTo>
                      <a:pt x="207" y="0"/>
                    </a:lnTo>
                    <a:lnTo>
                      <a:pt x="212" y="0"/>
                    </a:lnTo>
                    <a:lnTo>
                      <a:pt x="219" y="3"/>
                    </a:lnTo>
                    <a:lnTo>
                      <a:pt x="224" y="5"/>
                    </a:lnTo>
                    <a:lnTo>
                      <a:pt x="229" y="5"/>
                    </a:lnTo>
                    <a:lnTo>
                      <a:pt x="233" y="7"/>
                    </a:lnTo>
                    <a:lnTo>
                      <a:pt x="238" y="7"/>
                    </a:lnTo>
                    <a:lnTo>
                      <a:pt x="245" y="10"/>
                    </a:lnTo>
                    <a:lnTo>
                      <a:pt x="248" y="10"/>
                    </a:lnTo>
                    <a:lnTo>
                      <a:pt x="255" y="12"/>
                    </a:lnTo>
                    <a:lnTo>
                      <a:pt x="260" y="14"/>
                    </a:lnTo>
                    <a:lnTo>
                      <a:pt x="267" y="17"/>
                    </a:lnTo>
                    <a:lnTo>
                      <a:pt x="274" y="22"/>
                    </a:lnTo>
                    <a:lnTo>
                      <a:pt x="283" y="26"/>
                    </a:lnTo>
                    <a:lnTo>
                      <a:pt x="293" y="31"/>
                    </a:lnTo>
                    <a:lnTo>
                      <a:pt x="303" y="36"/>
                    </a:lnTo>
                    <a:lnTo>
                      <a:pt x="310" y="43"/>
                    </a:lnTo>
                    <a:lnTo>
                      <a:pt x="322" y="50"/>
                    </a:lnTo>
                    <a:lnTo>
                      <a:pt x="326" y="57"/>
                    </a:lnTo>
                    <a:lnTo>
                      <a:pt x="336" y="67"/>
                    </a:lnTo>
                    <a:lnTo>
                      <a:pt x="343" y="74"/>
                    </a:lnTo>
                    <a:lnTo>
                      <a:pt x="350" y="81"/>
                    </a:lnTo>
                    <a:lnTo>
                      <a:pt x="357" y="90"/>
                    </a:lnTo>
                    <a:lnTo>
                      <a:pt x="362" y="97"/>
                    </a:lnTo>
                    <a:lnTo>
                      <a:pt x="367" y="105"/>
                    </a:lnTo>
                    <a:lnTo>
                      <a:pt x="374" y="116"/>
                    </a:lnTo>
                    <a:lnTo>
                      <a:pt x="374" y="121"/>
                    </a:lnTo>
                    <a:lnTo>
                      <a:pt x="379" y="126"/>
                    </a:lnTo>
                    <a:lnTo>
                      <a:pt x="381" y="131"/>
                    </a:lnTo>
                    <a:lnTo>
                      <a:pt x="383" y="135"/>
                    </a:lnTo>
                    <a:lnTo>
                      <a:pt x="383" y="140"/>
                    </a:lnTo>
                    <a:lnTo>
                      <a:pt x="388" y="145"/>
                    </a:lnTo>
                    <a:lnTo>
                      <a:pt x="388" y="150"/>
                    </a:lnTo>
                    <a:lnTo>
                      <a:pt x="391" y="157"/>
                    </a:lnTo>
                    <a:lnTo>
                      <a:pt x="391" y="161"/>
                    </a:lnTo>
                    <a:lnTo>
                      <a:pt x="393" y="166"/>
                    </a:lnTo>
                    <a:lnTo>
                      <a:pt x="393" y="171"/>
                    </a:lnTo>
                    <a:lnTo>
                      <a:pt x="395" y="178"/>
                    </a:lnTo>
                    <a:lnTo>
                      <a:pt x="398" y="183"/>
                    </a:lnTo>
                    <a:lnTo>
                      <a:pt x="398" y="187"/>
                    </a:lnTo>
                    <a:lnTo>
                      <a:pt x="398" y="195"/>
                    </a:lnTo>
                    <a:lnTo>
                      <a:pt x="400" y="199"/>
                    </a:lnTo>
                    <a:lnTo>
                      <a:pt x="400" y="204"/>
                    </a:lnTo>
                    <a:lnTo>
                      <a:pt x="400" y="209"/>
                    </a:lnTo>
                    <a:lnTo>
                      <a:pt x="400" y="216"/>
                    </a:lnTo>
                    <a:lnTo>
                      <a:pt x="400" y="223"/>
                    </a:lnTo>
                    <a:lnTo>
                      <a:pt x="400" y="228"/>
                    </a:lnTo>
                    <a:lnTo>
                      <a:pt x="400" y="235"/>
                    </a:lnTo>
                    <a:lnTo>
                      <a:pt x="400" y="242"/>
                    </a:lnTo>
                    <a:lnTo>
                      <a:pt x="400" y="247"/>
                    </a:lnTo>
                    <a:lnTo>
                      <a:pt x="398" y="251"/>
                    </a:lnTo>
                    <a:lnTo>
                      <a:pt x="398" y="259"/>
                    </a:lnTo>
                    <a:lnTo>
                      <a:pt x="395" y="266"/>
                    </a:lnTo>
                    <a:lnTo>
                      <a:pt x="395" y="270"/>
                    </a:lnTo>
                    <a:lnTo>
                      <a:pt x="393" y="275"/>
                    </a:lnTo>
                    <a:lnTo>
                      <a:pt x="391" y="282"/>
                    </a:lnTo>
                    <a:lnTo>
                      <a:pt x="391" y="289"/>
                    </a:lnTo>
                    <a:lnTo>
                      <a:pt x="388" y="294"/>
                    </a:lnTo>
                    <a:lnTo>
                      <a:pt x="386" y="299"/>
                    </a:lnTo>
                    <a:lnTo>
                      <a:pt x="383" y="304"/>
                    </a:lnTo>
                    <a:lnTo>
                      <a:pt x="381" y="311"/>
                    </a:lnTo>
                    <a:lnTo>
                      <a:pt x="381" y="318"/>
                    </a:lnTo>
                    <a:lnTo>
                      <a:pt x="376" y="320"/>
                    </a:lnTo>
                    <a:lnTo>
                      <a:pt x="374" y="327"/>
                    </a:lnTo>
                    <a:lnTo>
                      <a:pt x="372" y="332"/>
                    </a:lnTo>
                    <a:lnTo>
                      <a:pt x="367" y="337"/>
                    </a:lnTo>
                    <a:lnTo>
                      <a:pt x="364" y="342"/>
                    </a:lnTo>
                    <a:lnTo>
                      <a:pt x="360" y="349"/>
                    </a:lnTo>
                    <a:lnTo>
                      <a:pt x="357" y="351"/>
                    </a:lnTo>
                    <a:lnTo>
                      <a:pt x="353" y="358"/>
                    </a:lnTo>
                    <a:lnTo>
                      <a:pt x="345" y="368"/>
                    </a:lnTo>
                    <a:lnTo>
                      <a:pt x="338" y="375"/>
                    </a:lnTo>
                    <a:lnTo>
                      <a:pt x="331" y="384"/>
                    </a:lnTo>
                    <a:lnTo>
                      <a:pt x="324" y="391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934" name="Freeform 117"/>
              <p:cNvSpPr>
                <a:spLocks/>
              </p:cNvSpPr>
              <p:nvPr/>
            </p:nvSpPr>
            <p:spPr bwMode="auto">
              <a:xfrm>
                <a:off x="8404" y="5122"/>
                <a:ext cx="240" cy="114"/>
              </a:xfrm>
              <a:custGeom>
                <a:avLst/>
                <a:gdLst>
                  <a:gd name="T0" fmla="*/ 123 w 240"/>
                  <a:gd name="T1" fmla="*/ 114 h 114"/>
                  <a:gd name="T2" fmla="*/ 135 w 240"/>
                  <a:gd name="T3" fmla="*/ 111 h 114"/>
                  <a:gd name="T4" fmla="*/ 147 w 240"/>
                  <a:gd name="T5" fmla="*/ 111 h 114"/>
                  <a:gd name="T6" fmla="*/ 159 w 240"/>
                  <a:gd name="T7" fmla="*/ 109 h 114"/>
                  <a:gd name="T8" fmla="*/ 171 w 240"/>
                  <a:gd name="T9" fmla="*/ 109 h 114"/>
                  <a:gd name="T10" fmla="*/ 180 w 240"/>
                  <a:gd name="T11" fmla="*/ 104 h 114"/>
                  <a:gd name="T12" fmla="*/ 195 w 240"/>
                  <a:gd name="T13" fmla="*/ 99 h 114"/>
                  <a:gd name="T14" fmla="*/ 211 w 240"/>
                  <a:gd name="T15" fmla="*/ 92 h 114"/>
                  <a:gd name="T16" fmla="*/ 223 w 240"/>
                  <a:gd name="T17" fmla="*/ 83 h 114"/>
                  <a:gd name="T18" fmla="*/ 233 w 240"/>
                  <a:gd name="T19" fmla="*/ 73 h 114"/>
                  <a:gd name="T20" fmla="*/ 238 w 240"/>
                  <a:gd name="T21" fmla="*/ 61 h 114"/>
                  <a:gd name="T22" fmla="*/ 238 w 240"/>
                  <a:gd name="T23" fmla="*/ 52 h 114"/>
                  <a:gd name="T24" fmla="*/ 233 w 240"/>
                  <a:gd name="T25" fmla="*/ 40 h 114"/>
                  <a:gd name="T26" fmla="*/ 223 w 240"/>
                  <a:gd name="T27" fmla="*/ 28 h 114"/>
                  <a:gd name="T28" fmla="*/ 211 w 240"/>
                  <a:gd name="T29" fmla="*/ 19 h 114"/>
                  <a:gd name="T30" fmla="*/ 195 w 240"/>
                  <a:gd name="T31" fmla="*/ 12 h 114"/>
                  <a:gd name="T32" fmla="*/ 180 w 240"/>
                  <a:gd name="T33" fmla="*/ 7 h 114"/>
                  <a:gd name="T34" fmla="*/ 171 w 240"/>
                  <a:gd name="T35" fmla="*/ 5 h 114"/>
                  <a:gd name="T36" fmla="*/ 159 w 240"/>
                  <a:gd name="T37" fmla="*/ 2 h 114"/>
                  <a:gd name="T38" fmla="*/ 147 w 240"/>
                  <a:gd name="T39" fmla="*/ 0 h 114"/>
                  <a:gd name="T40" fmla="*/ 135 w 240"/>
                  <a:gd name="T41" fmla="*/ 0 h 114"/>
                  <a:gd name="T42" fmla="*/ 123 w 240"/>
                  <a:gd name="T43" fmla="*/ 0 h 114"/>
                  <a:gd name="T44" fmla="*/ 114 w 240"/>
                  <a:gd name="T45" fmla="*/ 0 h 114"/>
                  <a:gd name="T46" fmla="*/ 100 w 240"/>
                  <a:gd name="T47" fmla="*/ 0 h 114"/>
                  <a:gd name="T48" fmla="*/ 88 w 240"/>
                  <a:gd name="T49" fmla="*/ 0 h 114"/>
                  <a:gd name="T50" fmla="*/ 76 w 240"/>
                  <a:gd name="T51" fmla="*/ 2 h 114"/>
                  <a:gd name="T52" fmla="*/ 66 w 240"/>
                  <a:gd name="T53" fmla="*/ 5 h 114"/>
                  <a:gd name="T54" fmla="*/ 57 w 240"/>
                  <a:gd name="T55" fmla="*/ 7 h 114"/>
                  <a:gd name="T56" fmla="*/ 42 w 240"/>
                  <a:gd name="T57" fmla="*/ 12 h 114"/>
                  <a:gd name="T58" fmla="*/ 26 w 240"/>
                  <a:gd name="T59" fmla="*/ 19 h 114"/>
                  <a:gd name="T60" fmla="*/ 14 w 240"/>
                  <a:gd name="T61" fmla="*/ 28 h 114"/>
                  <a:gd name="T62" fmla="*/ 4 w 240"/>
                  <a:gd name="T63" fmla="*/ 40 h 114"/>
                  <a:gd name="T64" fmla="*/ 0 w 240"/>
                  <a:gd name="T65" fmla="*/ 52 h 114"/>
                  <a:gd name="T66" fmla="*/ 0 w 240"/>
                  <a:gd name="T67" fmla="*/ 61 h 114"/>
                  <a:gd name="T68" fmla="*/ 4 w 240"/>
                  <a:gd name="T69" fmla="*/ 73 h 114"/>
                  <a:gd name="T70" fmla="*/ 14 w 240"/>
                  <a:gd name="T71" fmla="*/ 83 h 114"/>
                  <a:gd name="T72" fmla="*/ 26 w 240"/>
                  <a:gd name="T73" fmla="*/ 92 h 114"/>
                  <a:gd name="T74" fmla="*/ 42 w 240"/>
                  <a:gd name="T75" fmla="*/ 99 h 114"/>
                  <a:gd name="T76" fmla="*/ 57 w 240"/>
                  <a:gd name="T77" fmla="*/ 104 h 114"/>
                  <a:gd name="T78" fmla="*/ 66 w 240"/>
                  <a:gd name="T79" fmla="*/ 109 h 114"/>
                  <a:gd name="T80" fmla="*/ 76 w 240"/>
                  <a:gd name="T81" fmla="*/ 109 h 114"/>
                  <a:gd name="T82" fmla="*/ 88 w 240"/>
                  <a:gd name="T83" fmla="*/ 111 h 114"/>
                  <a:gd name="T84" fmla="*/ 100 w 240"/>
                  <a:gd name="T85" fmla="*/ 111 h 114"/>
                  <a:gd name="T86" fmla="*/ 114 w 240"/>
                  <a:gd name="T87" fmla="*/ 114 h 114"/>
                  <a:gd name="T88" fmla="*/ 119 w 240"/>
                  <a:gd name="T89" fmla="*/ 114 h 11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40"/>
                  <a:gd name="T136" fmla="*/ 0 h 114"/>
                  <a:gd name="T137" fmla="*/ 240 w 240"/>
                  <a:gd name="T138" fmla="*/ 114 h 11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40" h="114">
                    <a:moveTo>
                      <a:pt x="119" y="114"/>
                    </a:moveTo>
                    <a:lnTo>
                      <a:pt x="123" y="114"/>
                    </a:lnTo>
                    <a:lnTo>
                      <a:pt x="130" y="114"/>
                    </a:lnTo>
                    <a:lnTo>
                      <a:pt x="135" y="111"/>
                    </a:lnTo>
                    <a:lnTo>
                      <a:pt x="142" y="111"/>
                    </a:lnTo>
                    <a:lnTo>
                      <a:pt x="147" y="111"/>
                    </a:lnTo>
                    <a:lnTo>
                      <a:pt x="154" y="111"/>
                    </a:lnTo>
                    <a:lnTo>
                      <a:pt x="159" y="109"/>
                    </a:lnTo>
                    <a:lnTo>
                      <a:pt x="166" y="109"/>
                    </a:lnTo>
                    <a:lnTo>
                      <a:pt x="171" y="109"/>
                    </a:lnTo>
                    <a:lnTo>
                      <a:pt x="176" y="106"/>
                    </a:lnTo>
                    <a:lnTo>
                      <a:pt x="180" y="104"/>
                    </a:lnTo>
                    <a:lnTo>
                      <a:pt x="185" y="104"/>
                    </a:lnTo>
                    <a:lnTo>
                      <a:pt x="195" y="99"/>
                    </a:lnTo>
                    <a:lnTo>
                      <a:pt x="204" y="97"/>
                    </a:lnTo>
                    <a:lnTo>
                      <a:pt x="211" y="92"/>
                    </a:lnTo>
                    <a:lnTo>
                      <a:pt x="219" y="87"/>
                    </a:lnTo>
                    <a:lnTo>
                      <a:pt x="223" y="83"/>
                    </a:lnTo>
                    <a:lnTo>
                      <a:pt x="230" y="78"/>
                    </a:lnTo>
                    <a:lnTo>
                      <a:pt x="233" y="73"/>
                    </a:lnTo>
                    <a:lnTo>
                      <a:pt x="238" y="66"/>
                    </a:lnTo>
                    <a:lnTo>
                      <a:pt x="238" y="61"/>
                    </a:lnTo>
                    <a:lnTo>
                      <a:pt x="240" y="57"/>
                    </a:lnTo>
                    <a:lnTo>
                      <a:pt x="238" y="52"/>
                    </a:lnTo>
                    <a:lnTo>
                      <a:pt x="238" y="45"/>
                    </a:lnTo>
                    <a:lnTo>
                      <a:pt x="233" y="40"/>
                    </a:lnTo>
                    <a:lnTo>
                      <a:pt x="230" y="35"/>
                    </a:lnTo>
                    <a:lnTo>
                      <a:pt x="223" y="28"/>
                    </a:lnTo>
                    <a:lnTo>
                      <a:pt x="219" y="23"/>
                    </a:lnTo>
                    <a:lnTo>
                      <a:pt x="211" y="19"/>
                    </a:lnTo>
                    <a:lnTo>
                      <a:pt x="204" y="16"/>
                    </a:lnTo>
                    <a:lnTo>
                      <a:pt x="195" y="12"/>
                    </a:lnTo>
                    <a:lnTo>
                      <a:pt x="185" y="7"/>
                    </a:lnTo>
                    <a:lnTo>
                      <a:pt x="180" y="7"/>
                    </a:lnTo>
                    <a:lnTo>
                      <a:pt x="176" y="5"/>
                    </a:lnTo>
                    <a:lnTo>
                      <a:pt x="171" y="5"/>
                    </a:lnTo>
                    <a:lnTo>
                      <a:pt x="166" y="5"/>
                    </a:lnTo>
                    <a:lnTo>
                      <a:pt x="159" y="2"/>
                    </a:lnTo>
                    <a:lnTo>
                      <a:pt x="154" y="0"/>
                    </a:lnTo>
                    <a:lnTo>
                      <a:pt x="147" y="0"/>
                    </a:lnTo>
                    <a:lnTo>
                      <a:pt x="142" y="0"/>
                    </a:lnTo>
                    <a:lnTo>
                      <a:pt x="135" y="0"/>
                    </a:lnTo>
                    <a:lnTo>
                      <a:pt x="130" y="0"/>
                    </a:lnTo>
                    <a:lnTo>
                      <a:pt x="123" y="0"/>
                    </a:lnTo>
                    <a:lnTo>
                      <a:pt x="119" y="0"/>
                    </a:lnTo>
                    <a:lnTo>
                      <a:pt x="114" y="0"/>
                    </a:lnTo>
                    <a:lnTo>
                      <a:pt x="107" y="0"/>
                    </a:lnTo>
                    <a:lnTo>
                      <a:pt x="100" y="0"/>
                    </a:lnTo>
                    <a:lnTo>
                      <a:pt x="95" y="0"/>
                    </a:lnTo>
                    <a:lnTo>
                      <a:pt x="88" y="0"/>
                    </a:lnTo>
                    <a:lnTo>
                      <a:pt x="81" y="0"/>
                    </a:lnTo>
                    <a:lnTo>
                      <a:pt x="76" y="2"/>
                    </a:lnTo>
                    <a:lnTo>
                      <a:pt x="71" y="5"/>
                    </a:lnTo>
                    <a:lnTo>
                      <a:pt x="66" y="5"/>
                    </a:lnTo>
                    <a:lnTo>
                      <a:pt x="61" y="5"/>
                    </a:lnTo>
                    <a:lnTo>
                      <a:pt x="57" y="7"/>
                    </a:lnTo>
                    <a:lnTo>
                      <a:pt x="52" y="7"/>
                    </a:lnTo>
                    <a:lnTo>
                      <a:pt x="42" y="12"/>
                    </a:lnTo>
                    <a:lnTo>
                      <a:pt x="35" y="16"/>
                    </a:lnTo>
                    <a:lnTo>
                      <a:pt x="26" y="19"/>
                    </a:lnTo>
                    <a:lnTo>
                      <a:pt x="19" y="23"/>
                    </a:lnTo>
                    <a:lnTo>
                      <a:pt x="14" y="28"/>
                    </a:lnTo>
                    <a:lnTo>
                      <a:pt x="9" y="35"/>
                    </a:lnTo>
                    <a:lnTo>
                      <a:pt x="4" y="40"/>
                    </a:lnTo>
                    <a:lnTo>
                      <a:pt x="2" y="45"/>
                    </a:lnTo>
                    <a:lnTo>
                      <a:pt x="0" y="52"/>
                    </a:lnTo>
                    <a:lnTo>
                      <a:pt x="0" y="57"/>
                    </a:lnTo>
                    <a:lnTo>
                      <a:pt x="0" y="61"/>
                    </a:lnTo>
                    <a:lnTo>
                      <a:pt x="2" y="66"/>
                    </a:lnTo>
                    <a:lnTo>
                      <a:pt x="4" y="73"/>
                    </a:lnTo>
                    <a:lnTo>
                      <a:pt x="9" y="78"/>
                    </a:lnTo>
                    <a:lnTo>
                      <a:pt x="14" y="83"/>
                    </a:lnTo>
                    <a:lnTo>
                      <a:pt x="19" y="87"/>
                    </a:lnTo>
                    <a:lnTo>
                      <a:pt x="26" y="92"/>
                    </a:lnTo>
                    <a:lnTo>
                      <a:pt x="35" y="97"/>
                    </a:lnTo>
                    <a:lnTo>
                      <a:pt x="42" y="99"/>
                    </a:lnTo>
                    <a:lnTo>
                      <a:pt x="52" y="104"/>
                    </a:lnTo>
                    <a:lnTo>
                      <a:pt x="57" y="104"/>
                    </a:lnTo>
                    <a:lnTo>
                      <a:pt x="61" y="106"/>
                    </a:lnTo>
                    <a:lnTo>
                      <a:pt x="66" y="109"/>
                    </a:lnTo>
                    <a:lnTo>
                      <a:pt x="71" y="109"/>
                    </a:lnTo>
                    <a:lnTo>
                      <a:pt x="76" y="109"/>
                    </a:lnTo>
                    <a:lnTo>
                      <a:pt x="81" y="111"/>
                    </a:lnTo>
                    <a:lnTo>
                      <a:pt x="88" y="111"/>
                    </a:lnTo>
                    <a:lnTo>
                      <a:pt x="95" y="111"/>
                    </a:lnTo>
                    <a:lnTo>
                      <a:pt x="100" y="111"/>
                    </a:lnTo>
                    <a:lnTo>
                      <a:pt x="107" y="114"/>
                    </a:lnTo>
                    <a:lnTo>
                      <a:pt x="114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935" name="Freeform 118"/>
              <p:cNvSpPr>
                <a:spLocks/>
              </p:cNvSpPr>
              <p:nvPr/>
            </p:nvSpPr>
            <p:spPr bwMode="auto">
              <a:xfrm>
                <a:off x="8651" y="5025"/>
                <a:ext cx="195" cy="94"/>
              </a:xfrm>
              <a:custGeom>
                <a:avLst/>
                <a:gdLst>
                  <a:gd name="T0" fmla="*/ 98 w 195"/>
                  <a:gd name="T1" fmla="*/ 94 h 94"/>
                  <a:gd name="T2" fmla="*/ 107 w 195"/>
                  <a:gd name="T3" fmla="*/ 92 h 94"/>
                  <a:gd name="T4" fmla="*/ 117 w 195"/>
                  <a:gd name="T5" fmla="*/ 92 h 94"/>
                  <a:gd name="T6" fmla="*/ 124 w 195"/>
                  <a:gd name="T7" fmla="*/ 90 h 94"/>
                  <a:gd name="T8" fmla="*/ 136 w 195"/>
                  <a:gd name="T9" fmla="*/ 87 h 94"/>
                  <a:gd name="T10" fmla="*/ 143 w 195"/>
                  <a:gd name="T11" fmla="*/ 85 h 94"/>
                  <a:gd name="T12" fmla="*/ 150 w 195"/>
                  <a:gd name="T13" fmla="*/ 85 h 94"/>
                  <a:gd name="T14" fmla="*/ 157 w 195"/>
                  <a:gd name="T15" fmla="*/ 83 h 94"/>
                  <a:gd name="T16" fmla="*/ 164 w 195"/>
                  <a:gd name="T17" fmla="*/ 80 h 94"/>
                  <a:gd name="T18" fmla="*/ 172 w 195"/>
                  <a:gd name="T19" fmla="*/ 75 h 94"/>
                  <a:gd name="T20" fmla="*/ 176 w 195"/>
                  <a:gd name="T21" fmla="*/ 73 h 94"/>
                  <a:gd name="T22" fmla="*/ 181 w 195"/>
                  <a:gd name="T23" fmla="*/ 68 h 94"/>
                  <a:gd name="T24" fmla="*/ 186 w 195"/>
                  <a:gd name="T25" fmla="*/ 64 h 94"/>
                  <a:gd name="T26" fmla="*/ 193 w 195"/>
                  <a:gd name="T27" fmla="*/ 56 h 94"/>
                  <a:gd name="T28" fmla="*/ 195 w 195"/>
                  <a:gd name="T29" fmla="*/ 47 h 94"/>
                  <a:gd name="T30" fmla="*/ 193 w 195"/>
                  <a:gd name="T31" fmla="*/ 38 h 94"/>
                  <a:gd name="T32" fmla="*/ 186 w 195"/>
                  <a:gd name="T33" fmla="*/ 30 h 94"/>
                  <a:gd name="T34" fmla="*/ 181 w 195"/>
                  <a:gd name="T35" fmla="*/ 26 h 94"/>
                  <a:gd name="T36" fmla="*/ 176 w 195"/>
                  <a:gd name="T37" fmla="*/ 21 h 94"/>
                  <a:gd name="T38" fmla="*/ 172 w 195"/>
                  <a:gd name="T39" fmla="*/ 19 h 94"/>
                  <a:gd name="T40" fmla="*/ 164 w 195"/>
                  <a:gd name="T41" fmla="*/ 16 h 94"/>
                  <a:gd name="T42" fmla="*/ 157 w 195"/>
                  <a:gd name="T43" fmla="*/ 11 h 94"/>
                  <a:gd name="T44" fmla="*/ 150 w 195"/>
                  <a:gd name="T45" fmla="*/ 7 h 94"/>
                  <a:gd name="T46" fmla="*/ 143 w 195"/>
                  <a:gd name="T47" fmla="*/ 4 h 94"/>
                  <a:gd name="T48" fmla="*/ 136 w 195"/>
                  <a:gd name="T49" fmla="*/ 4 h 94"/>
                  <a:gd name="T50" fmla="*/ 124 w 195"/>
                  <a:gd name="T51" fmla="*/ 2 h 94"/>
                  <a:gd name="T52" fmla="*/ 117 w 195"/>
                  <a:gd name="T53" fmla="*/ 0 h 94"/>
                  <a:gd name="T54" fmla="*/ 107 w 195"/>
                  <a:gd name="T55" fmla="*/ 0 h 94"/>
                  <a:gd name="T56" fmla="*/ 98 w 195"/>
                  <a:gd name="T57" fmla="*/ 0 h 94"/>
                  <a:gd name="T58" fmla="*/ 93 w 195"/>
                  <a:gd name="T59" fmla="*/ 0 h 94"/>
                  <a:gd name="T60" fmla="*/ 88 w 195"/>
                  <a:gd name="T61" fmla="*/ 0 h 94"/>
                  <a:gd name="T62" fmla="*/ 81 w 195"/>
                  <a:gd name="T63" fmla="*/ 0 h 94"/>
                  <a:gd name="T64" fmla="*/ 79 w 195"/>
                  <a:gd name="T65" fmla="*/ 0 h 94"/>
                  <a:gd name="T66" fmla="*/ 67 w 195"/>
                  <a:gd name="T67" fmla="*/ 2 h 94"/>
                  <a:gd name="T68" fmla="*/ 60 w 195"/>
                  <a:gd name="T69" fmla="*/ 4 h 94"/>
                  <a:gd name="T70" fmla="*/ 50 w 195"/>
                  <a:gd name="T71" fmla="*/ 4 h 94"/>
                  <a:gd name="T72" fmla="*/ 43 w 195"/>
                  <a:gd name="T73" fmla="*/ 7 h 94"/>
                  <a:gd name="T74" fmla="*/ 36 w 195"/>
                  <a:gd name="T75" fmla="*/ 11 h 94"/>
                  <a:gd name="T76" fmla="*/ 29 w 195"/>
                  <a:gd name="T77" fmla="*/ 16 h 94"/>
                  <a:gd name="T78" fmla="*/ 22 w 195"/>
                  <a:gd name="T79" fmla="*/ 19 h 94"/>
                  <a:gd name="T80" fmla="*/ 17 w 195"/>
                  <a:gd name="T81" fmla="*/ 21 h 94"/>
                  <a:gd name="T82" fmla="*/ 12 w 195"/>
                  <a:gd name="T83" fmla="*/ 26 h 94"/>
                  <a:gd name="T84" fmla="*/ 7 w 195"/>
                  <a:gd name="T85" fmla="*/ 30 h 94"/>
                  <a:gd name="T86" fmla="*/ 3 w 195"/>
                  <a:gd name="T87" fmla="*/ 38 h 94"/>
                  <a:gd name="T88" fmla="*/ 0 w 195"/>
                  <a:gd name="T89" fmla="*/ 47 h 94"/>
                  <a:gd name="T90" fmla="*/ 3 w 195"/>
                  <a:gd name="T91" fmla="*/ 56 h 94"/>
                  <a:gd name="T92" fmla="*/ 7 w 195"/>
                  <a:gd name="T93" fmla="*/ 64 h 94"/>
                  <a:gd name="T94" fmla="*/ 12 w 195"/>
                  <a:gd name="T95" fmla="*/ 68 h 94"/>
                  <a:gd name="T96" fmla="*/ 17 w 195"/>
                  <a:gd name="T97" fmla="*/ 73 h 94"/>
                  <a:gd name="T98" fmla="*/ 22 w 195"/>
                  <a:gd name="T99" fmla="*/ 75 h 94"/>
                  <a:gd name="T100" fmla="*/ 29 w 195"/>
                  <a:gd name="T101" fmla="*/ 80 h 94"/>
                  <a:gd name="T102" fmla="*/ 36 w 195"/>
                  <a:gd name="T103" fmla="*/ 83 h 94"/>
                  <a:gd name="T104" fmla="*/ 43 w 195"/>
                  <a:gd name="T105" fmla="*/ 85 h 94"/>
                  <a:gd name="T106" fmla="*/ 50 w 195"/>
                  <a:gd name="T107" fmla="*/ 85 h 94"/>
                  <a:gd name="T108" fmla="*/ 60 w 195"/>
                  <a:gd name="T109" fmla="*/ 87 h 94"/>
                  <a:gd name="T110" fmla="*/ 67 w 195"/>
                  <a:gd name="T111" fmla="*/ 90 h 94"/>
                  <a:gd name="T112" fmla="*/ 79 w 195"/>
                  <a:gd name="T113" fmla="*/ 92 h 94"/>
                  <a:gd name="T114" fmla="*/ 81 w 195"/>
                  <a:gd name="T115" fmla="*/ 92 h 94"/>
                  <a:gd name="T116" fmla="*/ 88 w 195"/>
                  <a:gd name="T117" fmla="*/ 92 h 94"/>
                  <a:gd name="T118" fmla="*/ 93 w 195"/>
                  <a:gd name="T119" fmla="*/ 92 h 94"/>
                  <a:gd name="T120" fmla="*/ 98 w 195"/>
                  <a:gd name="T121" fmla="*/ 94 h 94"/>
                  <a:gd name="T122" fmla="*/ 98 w 195"/>
                  <a:gd name="T123" fmla="*/ 94 h 94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95"/>
                  <a:gd name="T187" fmla="*/ 0 h 94"/>
                  <a:gd name="T188" fmla="*/ 195 w 195"/>
                  <a:gd name="T189" fmla="*/ 94 h 94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95" h="94">
                    <a:moveTo>
                      <a:pt x="98" y="94"/>
                    </a:moveTo>
                    <a:lnTo>
                      <a:pt x="107" y="92"/>
                    </a:lnTo>
                    <a:lnTo>
                      <a:pt x="117" y="92"/>
                    </a:lnTo>
                    <a:lnTo>
                      <a:pt x="124" y="90"/>
                    </a:lnTo>
                    <a:lnTo>
                      <a:pt x="136" y="87"/>
                    </a:lnTo>
                    <a:lnTo>
                      <a:pt x="143" y="85"/>
                    </a:lnTo>
                    <a:lnTo>
                      <a:pt x="150" y="85"/>
                    </a:lnTo>
                    <a:lnTo>
                      <a:pt x="157" y="83"/>
                    </a:lnTo>
                    <a:lnTo>
                      <a:pt x="164" y="80"/>
                    </a:lnTo>
                    <a:lnTo>
                      <a:pt x="172" y="75"/>
                    </a:lnTo>
                    <a:lnTo>
                      <a:pt x="176" y="73"/>
                    </a:lnTo>
                    <a:lnTo>
                      <a:pt x="181" y="68"/>
                    </a:lnTo>
                    <a:lnTo>
                      <a:pt x="186" y="64"/>
                    </a:lnTo>
                    <a:lnTo>
                      <a:pt x="193" y="56"/>
                    </a:lnTo>
                    <a:lnTo>
                      <a:pt x="195" y="47"/>
                    </a:lnTo>
                    <a:lnTo>
                      <a:pt x="193" y="38"/>
                    </a:lnTo>
                    <a:lnTo>
                      <a:pt x="186" y="30"/>
                    </a:lnTo>
                    <a:lnTo>
                      <a:pt x="181" y="26"/>
                    </a:lnTo>
                    <a:lnTo>
                      <a:pt x="176" y="21"/>
                    </a:lnTo>
                    <a:lnTo>
                      <a:pt x="172" y="19"/>
                    </a:lnTo>
                    <a:lnTo>
                      <a:pt x="164" y="16"/>
                    </a:lnTo>
                    <a:lnTo>
                      <a:pt x="157" y="11"/>
                    </a:lnTo>
                    <a:lnTo>
                      <a:pt x="150" y="7"/>
                    </a:lnTo>
                    <a:lnTo>
                      <a:pt x="143" y="4"/>
                    </a:lnTo>
                    <a:lnTo>
                      <a:pt x="136" y="4"/>
                    </a:lnTo>
                    <a:lnTo>
                      <a:pt x="124" y="2"/>
                    </a:lnTo>
                    <a:lnTo>
                      <a:pt x="117" y="0"/>
                    </a:lnTo>
                    <a:lnTo>
                      <a:pt x="107" y="0"/>
                    </a:lnTo>
                    <a:lnTo>
                      <a:pt x="98" y="0"/>
                    </a:lnTo>
                    <a:lnTo>
                      <a:pt x="93" y="0"/>
                    </a:lnTo>
                    <a:lnTo>
                      <a:pt x="88" y="0"/>
                    </a:lnTo>
                    <a:lnTo>
                      <a:pt x="81" y="0"/>
                    </a:lnTo>
                    <a:lnTo>
                      <a:pt x="79" y="0"/>
                    </a:lnTo>
                    <a:lnTo>
                      <a:pt x="67" y="2"/>
                    </a:lnTo>
                    <a:lnTo>
                      <a:pt x="60" y="4"/>
                    </a:lnTo>
                    <a:lnTo>
                      <a:pt x="50" y="4"/>
                    </a:lnTo>
                    <a:lnTo>
                      <a:pt x="43" y="7"/>
                    </a:lnTo>
                    <a:lnTo>
                      <a:pt x="36" y="11"/>
                    </a:lnTo>
                    <a:lnTo>
                      <a:pt x="29" y="16"/>
                    </a:lnTo>
                    <a:lnTo>
                      <a:pt x="22" y="19"/>
                    </a:lnTo>
                    <a:lnTo>
                      <a:pt x="17" y="21"/>
                    </a:lnTo>
                    <a:lnTo>
                      <a:pt x="12" y="26"/>
                    </a:lnTo>
                    <a:lnTo>
                      <a:pt x="7" y="30"/>
                    </a:lnTo>
                    <a:lnTo>
                      <a:pt x="3" y="38"/>
                    </a:lnTo>
                    <a:lnTo>
                      <a:pt x="0" y="47"/>
                    </a:lnTo>
                    <a:lnTo>
                      <a:pt x="3" y="56"/>
                    </a:lnTo>
                    <a:lnTo>
                      <a:pt x="7" y="64"/>
                    </a:lnTo>
                    <a:lnTo>
                      <a:pt x="12" y="68"/>
                    </a:lnTo>
                    <a:lnTo>
                      <a:pt x="17" y="73"/>
                    </a:lnTo>
                    <a:lnTo>
                      <a:pt x="22" y="75"/>
                    </a:lnTo>
                    <a:lnTo>
                      <a:pt x="29" y="80"/>
                    </a:lnTo>
                    <a:lnTo>
                      <a:pt x="36" y="83"/>
                    </a:lnTo>
                    <a:lnTo>
                      <a:pt x="43" y="85"/>
                    </a:lnTo>
                    <a:lnTo>
                      <a:pt x="50" y="85"/>
                    </a:lnTo>
                    <a:lnTo>
                      <a:pt x="60" y="87"/>
                    </a:lnTo>
                    <a:lnTo>
                      <a:pt x="67" y="90"/>
                    </a:lnTo>
                    <a:lnTo>
                      <a:pt x="79" y="92"/>
                    </a:lnTo>
                    <a:lnTo>
                      <a:pt x="81" y="92"/>
                    </a:lnTo>
                    <a:lnTo>
                      <a:pt x="88" y="92"/>
                    </a:lnTo>
                    <a:lnTo>
                      <a:pt x="93" y="92"/>
                    </a:lnTo>
                    <a:lnTo>
                      <a:pt x="98" y="94"/>
                    </a:ln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38921" name="Line 119"/>
            <p:cNvSpPr>
              <a:spLocks noChangeShapeType="1"/>
            </p:cNvSpPr>
            <p:nvPr/>
          </p:nvSpPr>
          <p:spPr bwMode="auto">
            <a:xfrm flipH="1">
              <a:off x="370" y="3482"/>
              <a:ext cx="227" cy="68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922" name="Line 120"/>
            <p:cNvSpPr>
              <a:spLocks noChangeShapeType="1"/>
            </p:cNvSpPr>
            <p:nvPr/>
          </p:nvSpPr>
          <p:spPr bwMode="auto">
            <a:xfrm>
              <a:off x="647" y="3428"/>
              <a:ext cx="181" cy="72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5" name="Line 120"/>
            <p:cNvSpPr>
              <a:spLocks noChangeShapeType="1"/>
            </p:cNvSpPr>
            <p:nvPr/>
          </p:nvSpPr>
          <p:spPr bwMode="auto">
            <a:xfrm>
              <a:off x="3652" y="1800"/>
              <a:ext cx="45" cy="182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529171" y="2708920"/>
            <a:ext cx="9231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Roni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346646"/>
            <a:ext cx="7499350" cy="70609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A task sequence</a:t>
            </a:r>
            <a:endParaRPr lang="en-US" dirty="0">
              <a:effectLst>
                <a:outerShdw blurRad="38100" dist="38100" dir="2700000" algn="tl">
                  <a:srgbClr val="DDDDDD"/>
                </a:outerShdw>
              </a:effectLst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196752"/>
            <a:ext cx="7543800" cy="5184576"/>
          </a:xfrm>
        </p:spPr>
        <p:txBody>
          <a:bodyPr/>
          <a:lstStyle/>
          <a:p>
            <a:pPr marL="708025" indent="-708025" eaLnBrk="1" hangingPunct="1">
              <a:buSzPct val="85000"/>
              <a:buFont typeface="Times" charset="0"/>
              <a:buNone/>
            </a:pPr>
            <a:r>
              <a:rPr lang="en-US" sz="2800" dirty="0" smtClean="0">
                <a:solidFill>
                  <a:schemeClr val="accent1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Q1</a:t>
            </a:r>
            <a:r>
              <a:rPr lang="en-US" sz="2800" dirty="0">
                <a:solidFill>
                  <a:schemeClr val="accent1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Yossi 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sz="2800" dirty="0" err="1">
                <a:latin typeface="Gill Sans MT" charset="0"/>
                <a:ea typeface="ＭＳ Ｐゴシック" charset="0"/>
                <a:cs typeface="ＭＳ Ｐゴシック" charset="0"/>
              </a:rPr>
              <a:t>Ruti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 roll two regular white dice. </a:t>
            </a:r>
            <a:r>
              <a:rPr lang="en-US" sz="2800" dirty="0" err="1">
                <a:latin typeface="Gill Sans MT" charset="0"/>
                <a:ea typeface="ＭＳ Ｐゴシック" charset="0"/>
                <a:cs typeface="ＭＳ Ｐゴシック" charset="0"/>
              </a:rPr>
              <a:t>Ruti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 wins when the dice show equal faces, and Yossi wins when the dice show different faces. Is the game fair?</a:t>
            </a:r>
          </a:p>
          <a:p>
            <a:pPr marL="708025" indent="-708025" eaLnBrk="1" hangingPunct="1">
              <a:buSzPct val="85000"/>
              <a:buFont typeface="Times" charset="0"/>
              <a:buNone/>
            </a:pPr>
            <a:r>
              <a:rPr lang="en-US" sz="2800" dirty="0" smtClean="0">
                <a:solidFill>
                  <a:srgbClr val="3891A7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Q2</a:t>
            </a:r>
            <a:r>
              <a:rPr lang="en-US" sz="2800" dirty="0">
                <a:solidFill>
                  <a:srgbClr val="3891A7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rules of the game are changed: 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 Yossi 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wins when the dice show faces with consecutive numbers. Is the game fair now?</a:t>
            </a:r>
          </a:p>
          <a:p>
            <a:pPr marL="708025" indent="-708025" eaLnBrk="1" hangingPunct="1">
              <a:buSzPct val="85000"/>
              <a:buFont typeface="Times" charset="0"/>
              <a:buNone/>
            </a:pPr>
            <a:r>
              <a:rPr lang="en-US" sz="2800" dirty="0" smtClean="0">
                <a:solidFill>
                  <a:srgbClr val="3891A7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Q3</a:t>
            </a:r>
            <a:r>
              <a:rPr lang="en-US" sz="2800" dirty="0">
                <a:solidFill>
                  <a:srgbClr val="3891A7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How 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many possible outcomes are there when rolling two dice?</a:t>
            </a:r>
          </a:p>
          <a:p>
            <a:pPr marL="708025" indent="-708025" eaLnBrk="1" hangingPunct="1">
              <a:buSzPct val="85000"/>
              <a:buNone/>
            </a:pPr>
            <a:r>
              <a:rPr lang="en-US" sz="2800" dirty="0" smtClean="0">
                <a:solidFill>
                  <a:srgbClr val="3891A7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Q4</a:t>
            </a:r>
            <a:r>
              <a:rPr lang="en-US" sz="2800" dirty="0">
                <a:solidFill>
                  <a:srgbClr val="3891A7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If 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Yossi and </a:t>
            </a:r>
            <a:r>
              <a:rPr lang="en-US" sz="2800" dirty="0" err="1">
                <a:latin typeface="Gill Sans MT" charset="0"/>
                <a:ea typeface="ＭＳ Ｐゴシック" charset="0"/>
                <a:cs typeface="ＭＳ Ｐゴシック" charset="0"/>
              </a:rPr>
              <a:t>Ruti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play with 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a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 red and a white die, will the 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answers 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to the above Qs change ?</a:t>
            </a:r>
            <a:endParaRPr lang="en-US" sz="2800" dirty="0">
              <a:latin typeface="Gill Sans MT" charset="0"/>
              <a:ea typeface="ＭＳ Ｐゴシック" charset="0"/>
              <a:cs typeface="ＭＳ Ｐゴシック" charset="0"/>
            </a:endParaRPr>
          </a:p>
          <a:p>
            <a:pPr marL="708025" indent="-708025" eaLnBrk="1" hangingPunct="1">
              <a:buSzPct val="85000"/>
              <a:buFont typeface="Times" charset="0"/>
              <a:buNone/>
            </a:pPr>
            <a:endParaRPr lang="en-US" sz="30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Roni’s</a:t>
            </a:r>
            <a:r>
              <a:rPr lang="en-US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answer to Q</a:t>
            </a:r>
            <a:r>
              <a:rPr 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  <a:ea typeface="ＭＳ Ｐゴシック" charset="0"/>
                <a:cs typeface="Times New Roman" charset="0"/>
              </a:rPr>
              <a:t>1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420813"/>
            <a:ext cx="7543800" cy="4751387"/>
          </a:xfrm>
        </p:spPr>
        <p:txBody>
          <a:bodyPr/>
          <a:lstStyle/>
          <a:p>
            <a:pPr marL="495300" indent="-495300" eaLnBrk="1" hangingPunct="1">
              <a:buFont typeface="Wingdings" charset="0"/>
              <a:buNone/>
            </a:pPr>
            <a:r>
              <a:rPr lang="en-US" sz="2600" dirty="0">
                <a:solidFill>
                  <a:srgbClr val="663300"/>
                </a:solidFill>
                <a:latin typeface="Gill Sans MT" charset="0"/>
                <a:ea typeface="ＭＳ Ｐゴシック" charset="0"/>
                <a:cs typeface="Times New Roman" charset="0"/>
              </a:rPr>
              <a:t>R3</a:t>
            </a: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		25 [times] this Yossi will win. </a:t>
            </a:r>
            <a:r>
              <a:rPr lang="en-US" sz="2600" dirty="0" smtClean="0">
                <a:latin typeface="Gill Sans MT" charset="0"/>
                <a:ea typeface="ＭＳ Ｐゴシック" charset="0"/>
                <a:cs typeface="Times New Roman" charset="0"/>
              </a:rPr>
              <a:t> And </a:t>
            </a: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6 times... </a:t>
            </a:r>
            <a:b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 	On the first die there will be </a:t>
            </a:r>
            <a:r>
              <a:rPr lang="en-US" sz="2600" dirty="0">
                <a:latin typeface="Helvetica"/>
                <a:ea typeface="ＭＳ Ｐゴシック" charset="0"/>
                <a:cs typeface="Times New Roman" charset="0"/>
              </a:rPr>
              <a:t>1</a:t>
            </a: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 - on the second 	it can be any number from one to six.</a:t>
            </a:r>
          </a:p>
          <a:p>
            <a:pPr marL="495300" indent="-495300" eaLnBrk="1" hangingPunct="1">
              <a:buFont typeface="Wingdings" charset="0"/>
              <a:buNone/>
            </a:pPr>
            <a:r>
              <a:rPr lang="en-US" sz="2600" dirty="0">
                <a:solidFill>
                  <a:srgbClr val="663300"/>
                </a:solidFill>
                <a:latin typeface="Gill Sans MT" charset="0"/>
                <a:ea typeface="ＭＳ Ｐゴシック" charset="0"/>
                <a:cs typeface="Times New Roman" charset="0"/>
              </a:rPr>
              <a:t>R7</a:t>
            </a: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		Each number can occur five [times], true? …</a:t>
            </a:r>
            <a:b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 	Multiply six by five. </a:t>
            </a:r>
            <a:b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	And six times, six possibilities for </a:t>
            </a:r>
            <a:r>
              <a:rPr lang="en-US" sz="2600" dirty="0" err="1">
                <a:latin typeface="Gill Sans MT" charset="0"/>
                <a:ea typeface="ＭＳ Ｐゴシック" charset="0"/>
                <a:cs typeface="Times New Roman" charset="0"/>
              </a:rPr>
              <a:t>Ruti</a:t>
            </a: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. </a:t>
            </a:r>
          </a:p>
          <a:p>
            <a:pPr marL="495300" indent="-495300" eaLnBrk="1" hangingPunct="1">
              <a:buFont typeface="Wingdings" charset="0"/>
              <a:buNone/>
            </a:pPr>
            <a:r>
              <a:rPr lang="en-US" sz="2600" dirty="0">
                <a:solidFill>
                  <a:srgbClr val="663300"/>
                </a:solidFill>
                <a:latin typeface="Gill Sans MT" charset="0"/>
                <a:ea typeface="ＭＳ Ｐゴシック" charset="0"/>
                <a:cs typeface="Times New Roman" charset="0"/>
              </a:rPr>
              <a:t>R9</a:t>
            </a: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	 	</a:t>
            </a:r>
            <a:r>
              <a:rPr lang="en-US" sz="2600" dirty="0">
                <a:latin typeface="Helvetica"/>
                <a:ea typeface="ＭＳ Ｐゴシック" charset="0"/>
                <a:cs typeface="Times New Roman" charset="0"/>
              </a:rPr>
              <a:t>1</a:t>
            </a:r>
            <a:r>
              <a:rPr lang="en-US" sz="2600" dirty="0" smtClean="0">
                <a:latin typeface="Gill Sans MT" charset="0"/>
                <a:ea typeface="ＭＳ Ｐゴシック" charset="0"/>
                <a:cs typeface="Times New Roman" charset="0"/>
              </a:rPr>
              <a:t> </a:t>
            </a: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with </a:t>
            </a:r>
            <a:r>
              <a:rPr lang="en-US" sz="2600" dirty="0" smtClean="0">
                <a:latin typeface="Helvetica"/>
                <a:ea typeface="ＭＳ Ｐゴシック" charset="0"/>
                <a:cs typeface="Times New Roman" charset="0"/>
              </a:rPr>
              <a:t>1</a:t>
            </a:r>
            <a:r>
              <a:rPr lang="en-US" sz="2600" dirty="0" smtClean="0">
                <a:latin typeface="Gill Sans MT" charset="0"/>
                <a:ea typeface="ＭＳ Ｐゴシック" charset="0"/>
                <a:cs typeface="Times New Roman" charset="0"/>
              </a:rPr>
              <a:t>, </a:t>
            </a: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2 with 2, 3 with 3, 4 with 4, 5 with 5, 6</a:t>
            </a:r>
            <a:b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 	with 6. That</a:t>
            </a:r>
            <a:r>
              <a:rPr lang="ja-JP" altLang="en-US" sz="2600" dirty="0">
                <a:latin typeface="Gill Sans MT" charset="0"/>
                <a:ea typeface="ＭＳ Ｐゴシック" charset="0"/>
                <a:cs typeface="Times New Roman" charset="0"/>
              </a:rPr>
              <a:t>’</a:t>
            </a:r>
            <a:r>
              <a:rPr lang="en-US" altLang="ja-JP" sz="2600" dirty="0">
                <a:latin typeface="Gill Sans MT" charset="0"/>
                <a:ea typeface="ＭＳ Ｐゴシック" charset="0"/>
                <a:cs typeface="Times New Roman" charset="0"/>
              </a:rPr>
              <a:t>s 6 out of 36 – on average. So let's</a:t>
            </a:r>
            <a:br>
              <a:rPr lang="en-US" altLang="ja-JP" sz="2600" dirty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altLang="ja-JP" sz="2600" dirty="0">
                <a:latin typeface="Gill Sans MT" charset="0"/>
                <a:ea typeface="ＭＳ Ｐゴシック" charset="0"/>
                <a:cs typeface="Times New Roman" charset="0"/>
              </a:rPr>
              <a:t> 	write it. </a:t>
            </a:r>
            <a:endParaRPr lang="en-US" sz="2600" dirty="0">
              <a:latin typeface="Gill Sans MT" charset="0"/>
              <a:ea typeface="ＭＳ Ｐゴシック" charset="0"/>
              <a:cs typeface="Times New Roman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800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Roni’s</a:t>
            </a:r>
            <a:r>
              <a:rPr lang="en-US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answer to Q2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570038"/>
            <a:ext cx="7772400" cy="38401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charset="0"/>
              <a:buNone/>
            </a:pPr>
            <a:r>
              <a:rPr lang="en-US" sz="2800" dirty="0">
                <a:solidFill>
                  <a:srgbClr val="663300"/>
                </a:solidFill>
                <a:ea typeface="ＭＳ Ｐゴシック" charset="0"/>
                <a:cs typeface="Times New Roman" charset="0"/>
              </a:rPr>
              <a:t>Y26</a:t>
            </a:r>
            <a:r>
              <a:rPr lang="en-US" sz="2800" dirty="0">
                <a:ea typeface="ＭＳ Ｐゴシック" charset="0"/>
                <a:cs typeface="Times New Roman" charset="0"/>
              </a:rPr>
              <a:t>	One two; two three; three four; four five; and 	five six. Not fair because she has more 	chances.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charset="0"/>
              <a:buNone/>
            </a:pPr>
            <a:r>
              <a:rPr lang="en-US" sz="2800" dirty="0">
                <a:solidFill>
                  <a:srgbClr val="663300"/>
                </a:solidFill>
                <a:ea typeface="ＭＳ Ｐゴシック" charset="0"/>
                <a:cs typeface="Times New Roman" charset="0"/>
              </a:rPr>
              <a:t>R29</a:t>
            </a:r>
            <a:r>
              <a:rPr lang="en-US" sz="2800" dirty="0">
                <a:ea typeface="ＭＳ Ｐゴシック" charset="0"/>
                <a:cs typeface="Times New Roman" charset="0"/>
              </a:rPr>
              <a:t>	Write: "The game is not fair because out of …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charset="0"/>
              <a:buNone/>
            </a:pPr>
            <a:r>
              <a:rPr lang="en-US" sz="2800" dirty="0">
                <a:solidFill>
                  <a:srgbClr val="663300"/>
                </a:solidFill>
                <a:ea typeface="ＭＳ Ｐゴシック" charset="0"/>
                <a:cs typeface="Times New Roman" charset="0"/>
              </a:rPr>
              <a:t>R31</a:t>
            </a:r>
            <a:r>
              <a:rPr lang="en-US" sz="2800" dirty="0">
                <a:ea typeface="ＭＳ Ｐゴシック" charset="0"/>
                <a:cs typeface="Times New Roman" charset="0"/>
              </a:rPr>
              <a:t>	… </a:t>
            </a:r>
            <a:r>
              <a:rPr lang="en-US" sz="2800" dirty="0" smtClean="0">
                <a:latin typeface="Helvetica"/>
                <a:ea typeface="ＭＳ Ｐゴシック" charset="0"/>
                <a:cs typeface="Times New Roman" charset="0"/>
              </a:rPr>
              <a:t>1</a:t>
            </a:r>
            <a:r>
              <a:rPr lang="en-US" sz="2800" dirty="0">
                <a:latin typeface="Helvetica"/>
                <a:ea typeface="ＭＳ Ｐゴシック" charset="0"/>
                <a:cs typeface="Times New Roman" charset="0"/>
              </a:rPr>
              <a:t>1</a:t>
            </a:r>
            <a:r>
              <a:rPr lang="en-US" sz="2800" dirty="0" smtClean="0">
                <a:ea typeface="ＭＳ Ｐゴシック" charset="0"/>
                <a:cs typeface="Times New Roman" charset="0"/>
              </a:rPr>
              <a:t> </a:t>
            </a:r>
            <a:r>
              <a:rPr lang="en-US" sz="2800" dirty="0">
                <a:ea typeface="ＭＳ Ｐゴシック" charset="0"/>
                <a:cs typeface="Times New Roman" charset="0"/>
              </a:rPr>
              <a:t>possible outcomes, 6 times …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charset="0"/>
              <a:buNone/>
            </a:pPr>
            <a:r>
              <a:rPr lang="en-US" sz="2800" dirty="0">
                <a:solidFill>
                  <a:srgbClr val="663300"/>
                </a:solidFill>
                <a:ea typeface="ＭＳ Ｐゴシック" charset="0"/>
                <a:cs typeface="Times New Roman" charset="0"/>
              </a:rPr>
              <a:t>R33</a:t>
            </a:r>
            <a:r>
              <a:rPr lang="en-US" sz="2800" dirty="0">
                <a:ea typeface="ＭＳ Ｐゴシック" charset="0"/>
                <a:cs typeface="Times New Roman" charset="0"/>
              </a:rPr>
              <a:t>	6 times …, write in parentheses "on average",</a:t>
            </a:r>
            <a:br>
              <a:rPr lang="en-US" sz="2800" dirty="0">
                <a:ea typeface="ＭＳ Ｐゴシック" charset="0"/>
                <a:cs typeface="Times New Roman" charset="0"/>
              </a:rPr>
            </a:br>
            <a:r>
              <a:rPr lang="en-US" sz="2800" dirty="0">
                <a:ea typeface="ＭＳ Ｐゴシック" charset="0"/>
                <a:cs typeface="Times New Roman" charset="0"/>
              </a:rPr>
              <a:t> 	</a:t>
            </a:r>
            <a:r>
              <a:rPr lang="en-US" sz="2800" dirty="0" err="1">
                <a:ea typeface="ＭＳ Ｐゴシック" charset="0"/>
                <a:cs typeface="Times New Roman" charset="0"/>
              </a:rPr>
              <a:t>Ruti</a:t>
            </a:r>
            <a:r>
              <a:rPr lang="en-US" sz="2800" dirty="0">
                <a:ea typeface="ＭＳ Ｐゴシック" charset="0"/>
                <a:cs typeface="Times New Roman" charset="0"/>
              </a:rPr>
              <a:t> will win, versus, versus 5 times, that</a:t>
            </a:r>
            <a:br>
              <a:rPr lang="en-US" sz="2800" dirty="0">
                <a:ea typeface="ＭＳ Ｐゴシック" charset="0"/>
                <a:cs typeface="Times New Roman" charset="0"/>
              </a:rPr>
            </a:br>
            <a:r>
              <a:rPr lang="en-US" sz="2800" dirty="0">
                <a:ea typeface="ＭＳ Ｐゴシック" charset="0"/>
                <a:cs typeface="Times New Roman" charset="0"/>
              </a:rPr>
              <a:t> 	Yossi will win.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Roni’s</a:t>
            </a:r>
            <a:r>
              <a:rPr lang="en-US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answer to Q3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489075"/>
            <a:ext cx="7772400" cy="4530725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n-US" dirty="0">
                <a:solidFill>
                  <a:srgbClr val="663300"/>
                </a:solidFill>
                <a:ea typeface="ＭＳ Ｐゴシック" charset="0"/>
                <a:cs typeface="Times New Roman" charset="0"/>
              </a:rPr>
              <a:t>R36</a:t>
            </a:r>
            <a:r>
              <a:rPr lang="en-US" dirty="0">
                <a:ea typeface="ＭＳ Ｐゴシック" charset="0"/>
                <a:cs typeface="Times New Roman" charset="0"/>
              </a:rPr>
              <a:t>	So let's think about the question.</a:t>
            </a:r>
          </a:p>
          <a:p>
            <a:pPr eaLnBrk="1" hangingPunct="1">
              <a:buFont typeface="Wingdings" charset="0"/>
              <a:buNone/>
            </a:pPr>
            <a:r>
              <a:rPr lang="en-US" dirty="0">
                <a:solidFill>
                  <a:srgbClr val="663300"/>
                </a:solidFill>
                <a:ea typeface="ＭＳ Ｐゴシック" charset="0"/>
                <a:cs typeface="Times New Roman" charset="0"/>
              </a:rPr>
              <a:t>R38</a:t>
            </a:r>
            <a:r>
              <a:rPr lang="en-US" dirty="0">
                <a:ea typeface="ＭＳ Ｐゴシック" charset="0"/>
                <a:cs typeface="Times New Roman" charset="0"/>
              </a:rPr>
              <a:t>	Every one has six [possibilities]. 36</a:t>
            </a:r>
            <a:br>
              <a:rPr lang="en-US" dirty="0">
                <a:ea typeface="ＭＳ Ｐゴシック" charset="0"/>
                <a:cs typeface="Times New Roman" charset="0"/>
              </a:rPr>
            </a:br>
            <a:r>
              <a:rPr lang="en-US" dirty="0">
                <a:ea typeface="ＭＳ Ｐゴシック" charset="0"/>
                <a:cs typeface="Times New Roman" charset="0"/>
              </a:rPr>
              <a:t>	possibilities. Every number 6 times.</a:t>
            </a:r>
          </a:p>
          <a:p>
            <a:pPr eaLnBrk="1" hangingPunct="1">
              <a:buFont typeface="Wingdings" charset="0"/>
              <a:buNone/>
            </a:pPr>
            <a:endParaRPr lang="en-US" dirty="0">
              <a:ea typeface="ＭＳ Ｐゴシック" charset="0"/>
              <a:cs typeface="Times New Roman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116632"/>
            <a:ext cx="7499350" cy="868362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Oren and Yarden’s answer to Q3</a:t>
            </a:r>
            <a:endParaRPr lang="en-US" dirty="0">
              <a:effectLst>
                <a:outerShdw blurRad="38100" dist="38100" dir="2700000" algn="tl">
                  <a:srgbClr val="DDDDDD"/>
                </a:outerShdw>
              </a:effectLst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682" name="Content Placeholder 2"/>
          <p:cNvSpPr>
            <a:spLocks noGrp="1"/>
          </p:cNvSpPr>
          <p:nvPr>
            <p:ph idx="1"/>
          </p:nvPr>
        </p:nvSpPr>
        <p:spPr>
          <a:xfrm>
            <a:off x="1143000" y="1052736"/>
            <a:ext cx="7772400" cy="4800600"/>
          </a:xfrm>
        </p:spPr>
        <p:txBody>
          <a:bodyPr/>
          <a:lstStyle/>
          <a:p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Yarden:</a:t>
            </a:r>
          </a:p>
          <a:p>
            <a:endParaRPr lang="en-US" dirty="0">
              <a:latin typeface="Gill Sans MT" charset="0"/>
              <a:ea typeface="ＭＳ Ｐゴシック" charset="0"/>
              <a:cs typeface="ＭＳ Ｐゴシック" charset="0"/>
            </a:endParaRPr>
          </a:p>
          <a:p>
            <a:endParaRPr lang="en-US" dirty="0" smtClean="0">
              <a:latin typeface="Gill Sans MT" charset="0"/>
              <a:ea typeface="ＭＳ Ｐゴシック" charset="0"/>
              <a:cs typeface="ＭＳ Ｐゴシック" charset="0"/>
            </a:endParaRPr>
          </a:p>
          <a:p>
            <a:endParaRPr lang="en-US" sz="2000" dirty="0" smtClean="0">
              <a:latin typeface="Gill Sans MT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Gill Sans MT" charset="0"/>
              <a:ea typeface="ＭＳ Ｐゴシック" charset="0"/>
              <a:cs typeface="ＭＳ Ｐゴシック" charset="0"/>
            </a:endParaRPr>
          </a:p>
          <a:p>
            <a:pPr marL="1352550" indent="-989013">
              <a:buNone/>
            </a:pPr>
            <a:r>
              <a:rPr lang="en-US" sz="2800" dirty="0" smtClean="0">
                <a:solidFill>
                  <a:srgbClr val="663300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O52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	Don</a:t>
            </a:r>
            <a:r>
              <a:rPr lang="ja-JP" altLang="en-US" sz="2800" dirty="0">
                <a:latin typeface="Gill Sans MT" charset="0"/>
                <a:ea typeface="ＭＳ Ｐゴシック" charset="0"/>
                <a:cs typeface="ＭＳ Ｐゴシック" charset="0"/>
              </a:rPr>
              <a:t>’</a:t>
            </a:r>
            <a:r>
              <a:rPr lang="en-US" altLang="ja-JP" sz="2800" dirty="0">
                <a:latin typeface="Gill Sans MT" charset="0"/>
                <a:ea typeface="ＭＳ Ｐゴシック" charset="0"/>
                <a:cs typeface="ＭＳ Ｐゴシック" charset="0"/>
              </a:rPr>
              <a:t>t you write also three one?</a:t>
            </a:r>
          </a:p>
          <a:p>
            <a:pPr marL="1352550" indent="-989013">
              <a:buNone/>
            </a:pPr>
            <a:r>
              <a:rPr lang="en-US" sz="2800" dirty="0">
                <a:solidFill>
                  <a:srgbClr val="663300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Y53	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Three one is here [points 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to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800" dirty="0">
                <a:latin typeface="Helvetica"/>
                <a:ea typeface="ＭＳ Ｐゴシック" charset="0"/>
                <a:cs typeface="Times New Roman" charset="0"/>
              </a:rPr>
              <a:t>1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,3)]</a:t>
            </a:r>
            <a:endParaRPr lang="en-US" sz="2800" dirty="0">
              <a:latin typeface="Gill Sans MT" charset="0"/>
              <a:ea typeface="ＭＳ Ｐゴシック" charset="0"/>
              <a:cs typeface="ＭＳ Ｐゴシック" charset="0"/>
            </a:endParaRPr>
          </a:p>
          <a:p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While </a:t>
            </a:r>
            <a:r>
              <a:rPr lang="en-US" sz="2800" dirty="0" err="1">
                <a:latin typeface="Gill Sans MT" charset="0"/>
                <a:ea typeface="ＭＳ Ｐゴシック" charset="0"/>
                <a:cs typeface="ＭＳ Ｐゴシック" charset="0"/>
              </a:rPr>
              <a:t>Roni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 (and many others) 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seem to be unaware 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of the option of counting both, 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800" dirty="0">
                <a:latin typeface="Helvetica"/>
                <a:ea typeface="ＭＳ Ｐゴシック" charset="0"/>
                <a:cs typeface="Times New Roman" charset="0"/>
              </a:rPr>
              <a:t>1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,3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) and (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3,</a:t>
            </a:r>
            <a:r>
              <a:rPr lang="en-US" sz="2800" dirty="0" smtClean="0">
                <a:latin typeface="Helvetica"/>
                <a:ea typeface="ＭＳ Ｐゴシック" charset="0"/>
                <a:cs typeface="Times New Roman" charset="0"/>
              </a:rPr>
              <a:t>1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)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,  Yarden (and 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others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) are well aware and explicit about </a:t>
            </a:r>
            <a:r>
              <a:rPr lang="en-US" sz="2800" dirty="0" smtClean="0">
                <a:latin typeface="Gill Sans MT" charset="0"/>
                <a:ea typeface="ＭＳ Ｐゴシック" charset="0"/>
                <a:cs typeface="ＭＳ Ｐゴシック" charset="0"/>
              </a:rPr>
              <a:t>avoiding “double counting”.</a:t>
            </a:r>
            <a:endParaRPr lang="en-US" sz="2800" dirty="0"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2" r="11403" b="19780"/>
          <a:stretch>
            <a:fillRect/>
          </a:stretch>
        </p:blipFill>
        <p:spPr bwMode="auto">
          <a:xfrm>
            <a:off x="3363862" y="908720"/>
            <a:ext cx="4808538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152400"/>
            <a:ext cx="7499350" cy="715963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sz="3900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Overview</a:t>
            </a:r>
          </a:p>
        </p:txBody>
      </p:sp>
      <p:sp>
        <p:nvSpPr>
          <p:cNvPr id="35845" name="Content Placeholder 9"/>
          <p:cNvSpPr>
            <a:spLocks noGrp="1"/>
          </p:cNvSpPr>
          <p:nvPr>
            <p:ph idx="1"/>
          </p:nvPr>
        </p:nvSpPr>
        <p:spPr>
          <a:xfrm>
            <a:off x="1295400" y="4716016"/>
            <a:ext cx="7620000" cy="1665312"/>
          </a:xfrm>
        </p:spPr>
        <p:txBody>
          <a:bodyPr/>
          <a:lstStyle/>
          <a:p>
            <a:pPr eaLnBrk="1" hangingPunct="1"/>
            <a:r>
              <a:rPr lang="en-US" sz="2800" dirty="0">
                <a:ea typeface="ＭＳ Ｐゴシック" charset="0"/>
                <a:cs typeface="Tahoma" charset="0"/>
              </a:rPr>
              <a:t>Out of 120 students, 43 answered inconsistently</a:t>
            </a:r>
          </a:p>
          <a:p>
            <a:pPr eaLnBrk="1" hangingPunct="1"/>
            <a:r>
              <a:rPr lang="en-US" sz="2800" dirty="0" err="1">
                <a:ea typeface="ＭＳ Ｐゴシック" charset="0"/>
                <a:cs typeface="Tahoma" charset="0"/>
              </a:rPr>
              <a:t>Roni</a:t>
            </a:r>
            <a:r>
              <a:rPr lang="en-US" sz="2800" dirty="0">
                <a:ea typeface="ＭＳ Ｐゴシック" charset="0"/>
                <a:cs typeface="Tahoma" charset="0"/>
              </a:rPr>
              <a:t> is one of 35 in the dark yellow </a:t>
            </a:r>
            <a:r>
              <a:rPr lang="en-US" sz="2800" dirty="0" smtClean="0">
                <a:ea typeface="ＭＳ Ｐゴシック" charset="0"/>
                <a:cs typeface="Tahoma" charset="0"/>
              </a:rPr>
              <a:t>cell</a:t>
            </a:r>
          </a:p>
          <a:p>
            <a:pPr marL="82550" indent="0" algn="r" eaLnBrk="1" hangingPunct="1">
              <a:spcBef>
                <a:spcPts val="0"/>
              </a:spcBef>
              <a:buNone/>
            </a:pPr>
            <a:r>
              <a:rPr lang="en-GB" sz="2000" i="1" dirty="0" smtClean="0"/>
              <a:t>Ron, Dreyfus </a:t>
            </a:r>
            <a:r>
              <a:rPr lang="en-GB" sz="2000" i="1" dirty="0"/>
              <a:t>&amp; Hershkowitz (</a:t>
            </a:r>
            <a:r>
              <a:rPr lang="en-GB" sz="2000" i="1" dirty="0" smtClean="0"/>
              <a:t>2010)</a:t>
            </a:r>
            <a:r>
              <a:rPr lang="en-US" sz="2000" dirty="0" smtClean="0">
                <a:ea typeface="ＭＳ Ｐゴシック" charset="0"/>
                <a:cs typeface="Tahoma" charset="0"/>
              </a:rPr>
              <a:t> </a:t>
            </a:r>
            <a:r>
              <a:rPr lang="en-US" dirty="0">
                <a:ea typeface="ＭＳ Ｐゴシック" charset="0"/>
                <a:cs typeface="Tahoma" charset="0"/>
              </a:rPr>
              <a:t/>
            </a:r>
            <a:br>
              <a:rPr lang="en-US" dirty="0">
                <a:ea typeface="ＭＳ Ｐゴシック" charset="0"/>
                <a:cs typeface="Tahoma" charset="0"/>
              </a:rPr>
            </a:br>
            <a:r>
              <a:rPr lang="en-US" dirty="0">
                <a:ea typeface="ＭＳ Ｐゴシック" charset="0"/>
                <a:cs typeface="Tahoma" charset="0"/>
              </a:rPr>
              <a:t> </a:t>
            </a:r>
          </a:p>
        </p:txBody>
      </p:sp>
      <p:graphicFrame>
        <p:nvGraphicFramePr>
          <p:cNvPr id="26658" name="Group 34"/>
          <p:cNvGraphicFramePr>
            <a:graphicFrameLocks noGrp="1"/>
          </p:cNvGraphicFramePr>
          <p:nvPr/>
        </p:nvGraphicFramePr>
        <p:xfrm>
          <a:off x="1435100" y="990600"/>
          <a:ext cx="7099300" cy="3292475"/>
        </p:xfrm>
        <a:graphic>
          <a:graphicData uri="http://schemas.openxmlformats.org/drawingml/2006/table">
            <a:tbl>
              <a:tblPr/>
              <a:tblGrid>
                <a:gridCol w="2374900"/>
                <a:gridCol w="1574800"/>
                <a:gridCol w="1574800"/>
                <a:gridCol w="1574800"/>
              </a:tblGrid>
              <a:tr h="10060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   Sample space (Q3)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/>
                      </a:r>
                      <a:b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</a:b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Fairness (Q2)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Correct (36)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Incorrect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(Mostly 21)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Total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621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Correct (Yossi wins)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20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8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3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28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</a:tr>
              <a:tr h="7621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Incorrect (Ruti wins)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35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57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92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</a:tr>
              <a:tr h="7621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Total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55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65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Arial" charset="0"/>
                        </a:rPr>
                        <a:t>120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888" y="116632"/>
            <a:ext cx="7705725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800" dirty="0" smtClean="0"/>
              <a:t>CQ1: What do we mean by “learning”? 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268760"/>
            <a:ext cx="7499350" cy="4800600"/>
          </a:xfrm>
        </p:spPr>
        <p:txBody>
          <a:bodyPr/>
          <a:lstStyle/>
          <a:p>
            <a:pPr>
              <a:defRPr/>
            </a:pPr>
            <a:r>
              <a:rPr lang="en-GB" sz="3000" dirty="0"/>
              <a:t>A</a:t>
            </a:r>
            <a:r>
              <a:rPr lang="en-GB" sz="3000" dirty="0" smtClean="0"/>
              <a:t>bstracting (or learning) </a:t>
            </a:r>
            <a:r>
              <a:rPr lang="en-GB" sz="3000" dirty="0"/>
              <a:t>i</a:t>
            </a:r>
            <a:r>
              <a:rPr lang="en-GB" sz="3000" dirty="0" smtClean="0"/>
              <a:t>s a human </a:t>
            </a:r>
            <a:r>
              <a:rPr lang="en-GB" sz="3000" dirty="0" smtClean="0">
                <a:solidFill>
                  <a:srgbClr val="0F1400"/>
                </a:solidFill>
              </a:rPr>
              <a:t>activity </a:t>
            </a:r>
            <a:r>
              <a:rPr lang="en-GB" sz="3000" dirty="0" smtClean="0"/>
              <a:t>of </a:t>
            </a:r>
            <a:r>
              <a:rPr lang="en-GB" sz="3000" dirty="0" smtClean="0">
                <a:solidFill>
                  <a:srgbClr val="0F1400"/>
                </a:solidFill>
              </a:rPr>
              <a:t>vertically</a:t>
            </a:r>
            <a:r>
              <a:rPr lang="en-GB" sz="3000" dirty="0" smtClean="0">
                <a:solidFill>
                  <a:schemeClr val="accent2"/>
                </a:solidFill>
              </a:rPr>
              <a:t> </a:t>
            </a:r>
            <a:r>
              <a:rPr lang="en-GB" sz="3000" dirty="0" smtClean="0"/>
              <a:t>reorganizing pre</a:t>
            </a:r>
            <a:r>
              <a:rPr lang="en-GB" sz="3000" dirty="0" smtClean="0">
                <a:solidFill>
                  <a:srgbClr val="0F1400"/>
                </a:solidFill>
              </a:rPr>
              <a:t>vio</a:t>
            </a:r>
            <a:r>
              <a:rPr lang="en-GB" sz="3000" dirty="0" smtClean="0"/>
              <a:t>us mathematical constructs within mathematics and by mathematical means so as to lead to a construct that is new to the learner</a:t>
            </a:r>
          </a:p>
          <a:p>
            <a:pPr marL="82550" lvl="1" indent="0" algn="r">
              <a:spcBef>
                <a:spcPts val="600"/>
              </a:spcBef>
              <a:buSzPct val="80000"/>
              <a:buFont typeface="Verdana" charset="0"/>
              <a:buNone/>
              <a:defRPr/>
            </a:pPr>
            <a:r>
              <a:rPr lang="en-GB" sz="2000" i="1" dirty="0" smtClean="0"/>
              <a:t>Schwarz, Dreyfus &amp; Hershkowitz (2009)</a:t>
            </a:r>
            <a:endParaRPr lang="en-GB" sz="2000" i="1" dirty="0"/>
          </a:p>
          <a:p>
            <a:pPr marL="365125" lvl="1" indent="-282575">
              <a:spcBef>
                <a:spcPts val="600"/>
              </a:spcBef>
              <a:buSzPct val="80000"/>
              <a:buFont typeface="Wingdings 2" charset="0"/>
              <a:buChar char=""/>
              <a:defRPr/>
            </a:pPr>
            <a:r>
              <a:rPr lang="en-US" sz="3000" dirty="0" smtClean="0">
                <a:ea typeface="ＭＳ Ｐゴシック" charset="0"/>
                <a:cs typeface="Times New Roman" charset="0"/>
              </a:rPr>
              <a:t>Examples: </a:t>
            </a:r>
            <a:br>
              <a:rPr lang="en-US" sz="3000" dirty="0" smtClean="0">
                <a:ea typeface="ＭＳ Ｐゴシック" charset="0"/>
                <a:cs typeface="Times New Roman" charset="0"/>
              </a:rPr>
            </a:br>
            <a:r>
              <a:rPr lang="en-US" sz="3000" dirty="0" smtClean="0">
                <a:ea typeface="ＭＳ Ｐゴシック" charset="0"/>
                <a:cs typeface="Times New Roman" charset="0"/>
              </a:rPr>
              <a:t>(</a:t>
            </a:r>
            <a:r>
              <a:rPr lang="en-US" sz="3000" dirty="0" err="1" smtClean="0">
                <a:ea typeface="ＭＳ Ｐゴシック" charset="0"/>
                <a:cs typeface="Times New Roman" charset="0"/>
              </a:rPr>
              <a:t>i</a:t>
            </a:r>
            <a:r>
              <a:rPr lang="en-US" sz="3000" dirty="0" smtClean="0">
                <a:ea typeface="ＭＳ Ｐゴシック" charset="0"/>
                <a:cs typeface="Times New Roman" charset="0"/>
              </a:rPr>
              <a:t>) Organize the 36 events into a 6 by 6 table and see that (</a:t>
            </a:r>
            <a:r>
              <a:rPr lang="en-US" sz="3200" dirty="0">
                <a:latin typeface="Helvetica"/>
                <a:ea typeface="ＭＳ Ｐゴシック" charset="0"/>
                <a:cs typeface="Times New Roman" charset="0"/>
              </a:rPr>
              <a:t>1</a:t>
            </a:r>
            <a:r>
              <a:rPr lang="en-US" sz="3000" dirty="0" smtClean="0">
                <a:ea typeface="ＭＳ Ｐゴシック" charset="0"/>
                <a:cs typeface="Times New Roman" charset="0"/>
              </a:rPr>
              <a:t>,3)≠(3,</a:t>
            </a:r>
            <a:r>
              <a:rPr lang="en-US" sz="3200" dirty="0" smtClean="0">
                <a:latin typeface="Helvetica"/>
                <a:ea typeface="ＭＳ Ｐゴシック" charset="0"/>
                <a:cs typeface="Times New Roman" charset="0"/>
              </a:rPr>
              <a:t>1</a:t>
            </a:r>
            <a:r>
              <a:rPr lang="en-US" sz="3000" dirty="0" smtClean="0">
                <a:ea typeface="ＭＳ Ｐゴシック" charset="0"/>
                <a:cs typeface="Times New Roman" charset="0"/>
              </a:rPr>
              <a:t>).</a:t>
            </a:r>
            <a:br>
              <a:rPr lang="en-US" sz="3000" dirty="0" smtClean="0">
                <a:ea typeface="ＭＳ Ｐゴシック" charset="0"/>
                <a:cs typeface="Times New Roman" charset="0"/>
              </a:rPr>
            </a:br>
            <a:r>
              <a:rPr lang="en-US" sz="3000" dirty="0" smtClean="0">
                <a:ea typeface="ＭＳ Ｐゴシック" charset="0"/>
                <a:cs typeface="Times New Roman" charset="0"/>
              </a:rPr>
              <a:t>(ii) Reflect on Q4 (red and white dice) and realize that (</a:t>
            </a:r>
            <a:r>
              <a:rPr lang="en-US" sz="3200" dirty="0">
                <a:latin typeface="Helvetica"/>
                <a:ea typeface="ＭＳ Ｐゴシック" charset="0"/>
                <a:cs typeface="Times New Roman" charset="0"/>
              </a:rPr>
              <a:t>1</a:t>
            </a:r>
            <a:r>
              <a:rPr lang="en-US" sz="3000" dirty="0" smtClean="0">
                <a:ea typeface="ＭＳ Ｐゴシック" charset="0"/>
                <a:cs typeface="Times New Roman" charset="0"/>
              </a:rPr>
              <a:t>,3)≠</a:t>
            </a:r>
            <a:r>
              <a:rPr lang="en-US" sz="3000" dirty="0">
                <a:ea typeface="ＭＳ Ｐゴシック" charset="0"/>
                <a:cs typeface="Times New Roman" charset="0"/>
              </a:rPr>
              <a:t>(</a:t>
            </a:r>
            <a:r>
              <a:rPr lang="en-US" sz="3000" dirty="0" smtClean="0">
                <a:ea typeface="ＭＳ Ｐゴシック" charset="0"/>
                <a:cs typeface="Times New Roman" charset="0"/>
              </a:rPr>
              <a:t>3,</a:t>
            </a:r>
            <a:r>
              <a:rPr lang="en-US" sz="3200" dirty="0" smtClean="0">
                <a:latin typeface="Helvetica"/>
                <a:ea typeface="ＭＳ Ｐゴシック" charset="0"/>
                <a:cs typeface="Times New Roman" charset="0"/>
              </a:rPr>
              <a:t>1</a:t>
            </a:r>
            <a:r>
              <a:rPr lang="en-US" sz="3000" dirty="0" smtClean="0">
                <a:ea typeface="ＭＳ Ｐゴシック" charset="0"/>
                <a:cs typeface="Times New Roman" charset="0"/>
              </a:rPr>
              <a:t>).</a:t>
            </a:r>
          </a:p>
          <a:p>
            <a:pPr>
              <a:defRPr/>
            </a:pPr>
            <a:endParaRPr lang="en-GB" dirty="0" smtClean="0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2286000" y="2690813"/>
            <a:ext cx="4572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Theoretical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The notion of vertical reorganization is taken from the Freudenthal (RME) group</a:t>
            </a:r>
          </a:p>
          <a:p>
            <a:pPr marL="82550" indent="0" algn="r">
              <a:buFont typeface="Wingdings 2" charset="0"/>
              <a:buNone/>
              <a:defRPr/>
            </a:pPr>
            <a:r>
              <a:rPr lang="en-GB" sz="2000" i="1" dirty="0" smtClean="0"/>
              <a:t>Treffers &amp; </a:t>
            </a:r>
            <a:r>
              <a:rPr lang="en-GB" sz="2000" i="1" dirty="0" err="1" smtClean="0"/>
              <a:t>Goffree</a:t>
            </a:r>
            <a:r>
              <a:rPr lang="en-GB" sz="2000" i="1" dirty="0" smtClean="0"/>
              <a:t> </a:t>
            </a:r>
            <a:r>
              <a:rPr lang="en-GB" sz="2000" i="1" smtClean="0"/>
              <a:t>(1985)</a:t>
            </a:r>
            <a:endParaRPr lang="en-GB" sz="2000" i="1" dirty="0" smtClean="0"/>
          </a:p>
          <a:p>
            <a:pPr>
              <a:defRPr/>
            </a:pPr>
            <a:r>
              <a:rPr lang="en-GB" dirty="0" smtClean="0"/>
              <a:t>Abstraction </a:t>
            </a:r>
            <a:r>
              <a:rPr lang="en-US" dirty="0" smtClean="0"/>
              <a:t>leads from an initial, </a:t>
            </a:r>
            <a:r>
              <a:rPr lang="en-US" dirty="0"/>
              <a:t>unrefined </a:t>
            </a:r>
            <a:r>
              <a:rPr lang="en-US" dirty="0" smtClean="0"/>
              <a:t>and often vague form, </a:t>
            </a:r>
            <a:r>
              <a:rPr lang="en-GB" dirty="0" smtClean="0"/>
              <a:t>which need not be consistent,</a:t>
            </a:r>
            <a:r>
              <a:rPr lang="en-US" dirty="0" smtClean="0"/>
              <a:t> </a:t>
            </a:r>
            <a:r>
              <a:rPr lang="en-US" dirty="0"/>
              <a:t>to a </a:t>
            </a:r>
            <a:r>
              <a:rPr lang="en-US" dirty="0" smtClean="0"/>
              <a:t>final, elaborate, coherent </a:t>
            </a:r>
            <a:r>
              <a:rPr lang="en-US" dirty="0"/>
              <a:t>construct in a two-</a:t>
            </a:r>
            <a:r>
              <a:rPr lang="en-US" dirty="0" smtClean="0"/>
              <a:t>way relationship </a:t>
            </a:r>
            <a:r>
              <a:rPr lang="en-US" dirty="0"/>
              <a:t>between the concrete and the </a:t>
            </a:r>
            <a:r>
              <a:rPr lang="en-US" dirty="0" smtClean="0"/>
              <a:t>abstract - there is an “ascent to the concrete”.</a:t>
            </a:r>
          </a:p>
          <a:p>
            <a:pPr marL="82550" indent="0" algn="r">
              <a:buFont typeface="Wingdings 2" charset="0"/>
              <a:buNone/>
              <a:defRPr/>
            </a:pPr>
            <a:r>
              <a:rPr lang="en-US" sz="2000" i="1" dirty="0" smtClean="0"/>
              <a:t>Davydov (1972 / 1990)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548680"/>
            <a:ext cx="7499350" cy="10081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CQ2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435100" y="1951856"/>
            <a:ext cx="7499350" cy="3205336"/>
          </a:xfrm>
        </p:spPr>
        <p:txBody>
          <a:bodyPr/>
          <a:lstStyle/>
          <a:p>
            <a:r>
              <a:rPr lang="en-US" dirty="0" smtClean="0">
                <a:latin typeface="Gill Sans MT" charset="0"/>
                <a:ea typeface="ＭＳ Ｐゴシック" charset="0"/>
                <a:cs typeface="ＭＳ Ｐゴシック" charset="0"/>
              </a:rPr>
              <a:t>How </a:t>
            </a:r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can we describe / analyze (at the micro-level) the processes by which such learning takes place?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5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Abstraction in Context (AiC)</a:t>
            </a:r>
            <a:endParaRPr lang="en-US" dirty="0"/>
          </a:p>
        </p:txBody>
      </p:sp>
      <p:sp>
        <p:nvSpPr>
          <p:cNvPr id="1218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The main features of AiC are</a:t>
            </a:r>
          </a:p>
          <a:p>
            <a:pPr lvl="1"/>
            <a:r>
              <a:rPr lang="en-US" dirty="0">
                <a:latin typeface="Gill Sans MT" charset="0"/>
                <a:ea typeface="ＭＳ Ｐゴシック" charset="0"/>
              </a:rPr>
              <a:t>Abstraction </a:t>
            </a:r>
            <a:r>
              <a:rPr lang="en-US" dirty="0" smtClean="0">
                <a:latin typeface="Gill Sans MT" charset="0"/>
                <a:ea typeface="ＭＳ Ｐゴシック" charset="0"/>
              </a:rPr>
              <a:t>– according to CQ1</a:t>
            </a:r>
            <a:endParaRPr lang="en-US" dirty="0">
              <a:latin typeface="Gill Sans MT" charset="0"/>
              <a:ea typeface="ＭＳ Ｐゴシック" charset="0"/>
            </a:endParaRPr>
          </a:p>
          <a:p>
            <a:pPr lvl="1"/>
            <a:r>
              <a:rPr lang="en-US" dirty="0">
                <a:latin typeface="Gill Sans MT" charset="0"/>
                <a:ea typeface="ＭＳ Ｐゴシック" charset="0"/>
              </a:rPr>
              <a:t>A priori content analysis (cognitive)</a:t>
            </a:r>
          </a:p>
          <a:p>
            <a:pPr lvl="1"/>
            <a:r>
              <a:rPr lang="en-US" dirty="0">
                <a:latin typeface="Gill Sans MT" charset="0"/>
                <a:ea typeface="ＭＳ Ｐゴシック" charset="0"/>
              </a:rPr>
              <a:t>Context </a:t>
            </a:r>
            <a:r>
              <a:rPr lang="en-US" dirty="0" smtClean="0">
                <a:latin typeface="Gill Sans MT" charset="0"/>
                <a:ea typeface="ＭＳ Ｐゴシック" charset="0"/>
              </a:rPr>
              <a:t>(cognitive, social</a:t>
            </a:r>
            <a:r>
              <a:rPr lang="en-US" dirty="0">
                <a:latin typeface="Gill Sans MT" charset="0"/>
                <a:ea typeface="ＭＳ Ｐゴシック" charset="0"/>
              </a:rPr>
              <a:t>, cultural</a:t>
            </a:r>
            <a:r>
              <a:rPr lang="en-US" dirty="0" smtClean="0">
                <a:latin typeface="Gill Sans MT" charset="0"/>
                <a:ea typeface="ＭＳ Ｐゴシック" charset="0"/>
              </a:rPr>
              <a:t>)</a:t>
            </a:r>
          </a:p>
          <a:p>
            <a:pPr lvl="1"/>
            <a:r>
              <a:rPr lang="en-US" dirty="0" smtClean="0">
                <a:latin typeface="Gill Sans MT" charset="0"/>
                <a:ea typeface="ＭＳ Ｐゴシック" charset="0"/>
              </a:rPr>
              <a:t>A framework for processes of abstraction</a:t>
            </a:r>
          </a:p>
          <a:p>
            <a:r>
              <a:rPr lang="en-US" dirty="0" smtClean="0">
                <a:latin typeface="Gill Sans MT" charset="0"/>
                <a:ea typeface="ＭＳ Ｐゴシック" charset="0"/>
              </a:rPr>
              <a:t>The framework proposes</a:t>
            </a:r>
            <a:endParaRPr lang="en-US" dirty="0">
              <a:latin typeface="Gill Sans MT" charset="0"/>
              <a:ea typeface="ＭＳ Ｐゴシック" charset="0"/>
            </a:endParaRPr>
          </a:p>
          <a:p>
            <a:pPr lvl="1"/>
            <a:r>
              <a:rPr lang="en-US" dirty="0" smtClean="0">
                <a:latin typeface="Gill Sans MT" charset="0"/>
                <a:ea typeface="ＭＳ Ｐゴシック" charset="0"/>
              </a:rPr>
              <a:t>A 3 stage view of the genesis of abstraction</a:t>
            </a:r>
          </a:p>
          <a:p>
            <a:pPr lvl="1"/>
            <a:r>
              <a:rPr lang="en-US" dirty="0" smtClean="0">
                <a:latin typeface="Gill Sans MT" charset="0"/>
                <a:ea typeface="ＭＳ Ｐゴシック" charset="0"/>
              </a:rPr>
              <a:t>A theoretical-methodological model </a:t>
            </a:r>
            <a:endParaRPr lang="en-US" dirty="0">
              <a:latin typeface="Gill Sans MT" charset="0"/>
              <a:ea typeface="ＭＳ Ｐゴシック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defRPr/>
            </a:pPr>
            <a:r>
              <a:rPr lang="en-US" sz="4400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0"/>
                <a:cs typeface="ＭＳ Ｐゴシック" charset="0"/>
              </a:rPr>
              <a:t>The genesis of an abstraction</a:t>
            </a:r>
          </a:p>
        </p:txBody>
      </p:sp>
      <p:sp>
        <p:nvSpPr>
          <p:cNvPr id="9933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Times New Roman" charset="0"/>
              </a:rPr>
              <a:t>P</a:t>
            </a:r>
            <a:r>
              <a:rPr lang="en-US" dirty="0" smtClean="0">
                <a:ea typeface="ＭＳ Ｐゴシック" charset="0"/>
                <a:cs typeface="Times New Roman" charset="0"/>
              </a:rPr>
              <a:t>rocesses </a:t>
            </a:r>
            <a:r>
              <a:rPr lang="en-US" dirty="0">
                <a:ea typeface="ＭＳ Ｐゴシック" charset="0"/>
                <a:cs typeface="Times New Roman" charset="0"/>
              </a:rPr>
              <a:t>of abstraction have three stages</a:t>
            </a:r>
          </a:p>
          <a:p>
            <a:pPr marL="917575" lvl="1" indent="-514350" eaLnBrk="1" hangingPunct="1">
              <a:buFont typeface="+mj-lt"/>
              <a:buAutoNum type="alphaUcPeriod"/>
            </a:pPr>
            <a:r>
              <a:rPr lang="en-US" dirty="0">
                <a:ea typeface="ＭＳ Ｐゴシック" charset="0"/>
                <a:cs typeface="Times New Roman" charset="0"/>
              </a:rPr>
              <a:t>The need for a new construct</a:t>
            </a:r>
          </a:p>
          <a:p>
            <a:pPr marL="917575" lvl="1" indent="-514350" eaLnBrk="1" hangingPunct="1">
              <a:buFont typeface="+mj-lt"/>
              <a:buAutoNum type="alphaUcPeriod"/>
            </a:pPr>
            <a:r>
              <a:rPr lang="en-US" dirty="0">
                <a:ea typeface="ＭＳ Ｐゴシック" charset="0"/>
                <a:cs typeface="Times New Roman" charset="0"/>
              </a:rPr>
              <a:t>The emergence of a new construct</a:t>
            </a:r>
          </a:p>
          <a:p>
            <a:pPr marL="917575" lvl="1" indent="-514350" eaLnBrk="1" hangingPunct="1">
              <a:buFont typeface="+mj-lt"/>
              <a:buAutoNum type="alphaUcPeriod"/>
            </a:pPr>
            <a:r>
              <a:rPr lang="en-US" dirty="0">
                <a:ea typeface="ＭＳ Ｐゴシック" charset="0"/>
                <a:cs typeface="Times New Roman" charset="0"/>
              </a:rPr>
              <a:t>The </a:t>
            </a:r>
            <a:r>
              <a:rPr lang="en-US" dirty="0" smtClean="0">
                <a:ea typeface="ＭＳ Ｐゴシック" charset="0"/>
                <a:cs typeface="Times New Roman" charset="0"/>
              </a:rPr>
              <a:t>consolidation </a:t>
            </a:r>
            <a:r>
              <a:rPr lang="en-US" dirty="0">
                <a:ea typeface="ＭＳ Ｐゴシック" charset="0"/>
                <a:cs typeface="Times New Roman" charset="0"/>
              </a:rPr>
              <a:t>of the new construct</a:t>
            </a:r>
          </a:p>
          <a:p>
            <a:pPr eaLnBrk="1" hangingPunct="1"/>
            <a:r>
              <a:rPr lang="en-US" dirty="0">
                <a:ea typeface="ＭＳ Ｐゴシック" charset="0"/>
                <a:cs typeface="Times New Roman" charset="0"/>
              </a:rPr>
              <a:t>The second stage is the central </a:t>
            </a:r>
            <a:r>
              <a:rPr lang="en-US" dirty="0" smtClean="0">
                <a:ea typeface="ＭＳ Ｐゴシック" charset="0"/>
                <a:cs typeface="Times New Roman" charset="0"/>
              </a:rPr>
              <a:t>one and I will use it to introduce the model</a:t>
            </a:r>
            <a:endParaRPr lang="en-US" dirty="0">
              <a:ea typeface="ＭＳ Ｐゴシック" charset="0"/>
              <a:cs typeface="Times New Roman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152400"/>
            <a:ext cx="749935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defRPr/>
            </a:pPr>
            <a:r>
              <a:rPr lang="en-US" sz="44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0"/>
                <a:cs typeface="ＭＳ Ｐゴシック" charset="0"/>
              </a:rPr>
              <a:t>A. The </a:t>
            </a:r>
            <a:r>
              <a:rPr lang="en-US" sz="4400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0"/>
                <a:cs typeface="ＭＳ Ｐゴシック" charset="0"/>
              </a:rPr>
              <a:t>need for a new construct</a:t>
            </a:r>
          </a:p>
        </p:txBody>
      </p:sp>
      <p:sp>
        <p:nvSpPr>
          <p:cNvPr id="101378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295400"/>
            <a:ext cx="7772400" cy="4987925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Times New Roman" charset="0"/>
              </a:rPr>
              <a:t>This need is </a:t>
            </a:r>
            <a:r>
              <a:rPr lang="en-US" dirty="0" smtClean="0">
                <a:ea typeface="ＭＳ Ｐゴシック" charset="0"/>
                <a:cs typeface="Times New Roman" charset="0"/>
              </a:rPr>
              <a:t>often provided by the design of instruction </a:t>
            </a:r>
            <a:r>
              <a:rPr lang="en-US" dirty="0">
                <a:ea typeface="ＭＳ Ｐゴシック" charset="0"/>
                <a:cs typeface="Times New Roman" charset="0"/>
              </a:rPr>
              <a:t>but it is relative to the context:</a:t>
            </a:r>
          </a:p>
          <a:p>
            <a:pPr lvl="1" eaLnBrk="1" hangingPunct="1"/>
            <a:r>
              <a:rPr lang="en-US" dirty="0">
                <a:ea typeface="ＭＳ Ｐゴシック" charset="0"/>
                <a:cs typeface="Times New Roman" charset="0"/>
              </a:rPr>
              <a:t>The student population</a:t>
            </a:r>
          </a:p>
          <a:p>
            <a:pPr lvl="1" eaLnBrk="1" hangingPunct="1"/>
            <a:r>
              <a:rPr lang="en-US" dirty="0">
                <a:ea typeface="ＭＳ Ｐゴシック" charset="0"/>
                <a:cs typeface="Times New Roman" charset="0"/>
              </a:rPr>
              <a:t>Their prior knowledge and experience</a:t>
            </a:r>
          </a:p>
          <a:p>
            <a:pPr lvl="1" eaLnBrk="1" hangingPunct="1"/>
            <a:r>
              <a:rPr lang="en-US" dirty="0">
                <a:ea typeface="ＭＳ Ｐゴシック" charset="0"/>
                <a:cs typeface="Times New Roman" charset="0"/>
              </a:rPr>
              <a:t>Available tools such as computer tools</a:t>
            </a:r>
          </a:p>
          <a:p>
            <a:pPr lvl="1" eaLnBrk="1" hangingPunct="1"/>
            <a:r>
              <a:rPr lang="en-US" dirty="0">
                <a:ea typeface="ＭＳ Ｐゴシック" charset="0"/>
                <a:cs typeface="Times New Roman" charset="0"/>
              </a:rPr>
              <a:t>Habits of </a:t>
            </a:r>
            <a:r>
              <a:rPr lang="en-US" dirty="0" smtClean="0">
                <a:ea typeface="ＭＳ Ｐゴシック" charset="0"/>
                <a:cs typeface="Times New Roman" charset="0"/>
              </a:rPr>
              <a:t>collaboration</a:t>
            </a:r>
          </a:p>
          <a:p>
            <a:pPr lvl="1" eaLnBrk="1" hangingPunct="1"/>
            <a:r>
              <a:rPr lang="en-US" dirty="0" smtClean="0">
                <a:ea typeface="ＭＳ Ｐゴシック" charset="0"/>
                <a:cs typeface="Times New Roman" charset="0"/>
              </a:rPr>
              <a:t>…</a:t>
            </a:r>
          </a:p>
          <a:p>
            <a:pPr marL="82550" indent="0" eaLnBrk="1" hangingPunct="1">
              <a:buNone/>
            </a:pPr>
            <a:r>
              <a:rPr lang="en-US" sz="2800" dirty="0" smtClean="0">
                <a:ea typeface="ＭＳ Ｐゴシック" charset="0"/>
                <a:cs typeface="Times New Roman" charset="0"/>
              </a:rPr>
              <a:t>	</a:t>
            </a:r>
            <a:endParaRPr lang="en-US" sz="2800" dirty="0">
              <a:ea typeface="ＭＳ Ｐゴシック" charset="0"/>
              <a:cs typeface="Times New Roman" charset="0"/>
            </a:endParaRPr>
          </a:p>
          <a:p>
            <a:pPr marL="82550" indent="0" eaLnBrk="1" hangingPunct="1">
              <a:buNone/>
            </a:pPr>
            <a:endParaRPr lang="en-US" sz="2600" dirty="0">
              <a:ea typeface="ＭＳ Ｐゴシック" charset="0"/>
              <a:cs typeface="Times New Roman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72008"/>
            <a:ext cx="7499350" cy="980728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Example</a:t>
            </a:r>
          </a:p>
        </p:txBody>
      </p:sp>
      <p:sp>
        <p:nvSpPr>
          <p:cNvPr id="103426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980728"/>
            <a:ext cx="7696200" cy="546273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charset="0"/>
                <a:cs typeface="Times New Roman" charset="0"/>
              </a:rPr>
              <a:t>Conflict situations tend to provoke need.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charset="0"/>
                <a:cs typeface="Times New Roman" charset="0"/>
              </a:rPr>
              <a:t>Q2 caused </a:t>
            </a:r>
            <a:r>
              <a:rPr lang="en-US" dirty="0">
                <a:ea typeface="ＭＳ Ｐゴシック" charset="0"/>
                <a:cs typeface="Times New Roman" charset="0"/>
              </a:rPr>
              <a:t>open </a:t>
            </a:r>
            <a:r>
              <a:rPr lang="en-US" dirty="0" smtClean="0">
                <a:ea typeface="ＭＳ Ｐゴシック" charset="0"/>
                <a:cs typeface="Times New Roman" charset="0"/>
              </a:rPr>
              <a:t>conflict in some groups.</a:t>
            </a:r>
          </a:p>
          <a:p>
            <a:pPr marL="82550" indent="0" algn="r" eaLnBrk="1" hangingPunct="1">
              <a:lnSpc>
                <a:spcPct val="90000"/>
              </a:lnSpc>
              <a:buNone/>
            </a:pPr>
            <a:r>
              <a:rPr lang="en-GB" sz="2000" i="1" dirty="0"/>
              <a:t>Schwarz, Dreyfus, &amp; Hershkowitz (</a:t>
            </a:r>
            <a:r>
              <a:rPr lang="en-GB" sz="2000" i="1" dirty="0" smtClean="0"/>
              <a:t>2009)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charset="0"/>
                <a:cs typeface="Times New Roman" charset="0"/>
              </a:rPr>
              <a:t>Others like </a:t>
            </a:r>
            <a:r>
              <a:rPr lang="en-US" dirty="0" err="1">
                <a:ea typeface="ＭＳ Ｐゴシック" charset="0"/>
                <a:cs typeface="Times New Roman" charset="0"/>
              </a:rPr>
              <a:t>R</a:t>
            </a:r>
            <a:r>
              <a:rPr lang="en-US" dirty="0" err="1" smtClean="0">
                <a:ea typeface="ＭＳ Ｐゴシック" charset="0"/>
                <a:cs typeface="Times New Roman" charset="0"/>
              </a:rPr>
              <a:t>oni</a:t>
            </a:r>
            <a:r>
              <a:rPr lang="en-US" dirty="0" smtClean="0">
                <a:ea typeface="ＭＳ Ｐゴシック" charset="0"/>
                <a:cs typeface="Times New Roman" charset="0"/>
              </a:rPr>
              <a:t> were happy to continue with their inconsistent answers.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charset="0"/>
                <a:cs typeface="Times New Roman" charset="0"/>
              </a:rPr>
              <a:t>Q4 (colors) created conflict for some, including </a:t>
            </a:r>
            <a:r>
              <a:rPr lang="en-US" dirty="0" err="1" smtClean="0">
                <a:ea typeface="ＭＳ Ｐゴシック" charset="0"/>
                <a:cs typeface="Times New Roman" charset="0"/>
              </a:rPr>
              <a:t>Roni</a:t>
            </a:r>
            <a:r>
              <a:rPr lang="en-US" dirty="0" smtClean="0">
                <a:ea typeface="ＭＳ Ｐゴシック" charset="0"/>
                <a:cs typeface="Times New Roman" charset="0"/>
              </a:rPr>
              <a:t>, others still went on</a:t>
            </a:r>
          </a:p>
          <a:p>
            <a:pPr marL="82550" indent="0" algn="r" eaLnBrk="1" hangingPunct="1">
              <a:lnSpc>
                <a:spcPct val="90000"/>
              </a:lnSpc>
              <a:buNone/>
            </a:pPr>
            <a:r>
              <a:rPr lang="en-GB" sz="2000" i="1" dirty="0" smtClean="0"/>
              <a:t>Ron</a:t>
            </a:r>
            <a:r>
              <a:rPr lang="en-GB" sz="2000" i="1" dirty="0"/>
              <a:t>, Dreyfus &amp; Hershkowitz (2010)</a:t>
            </a:r>
            <a:r>
              <a:rPr lang="en-US" sz="2000" dirty="0">
                <a:ea typeface="ＭＳ Ｐゴシック" charset="0"/>
                <a:cs typeface="Tahoma" charset="0"/>
              </a:rPr>
              <a:t> </a:t>
            </a:r>
            <a:endParaRPr lang="en-US" sz="2000" dirty="0" smtClean="0">
              <a:ea typeface="ＭＳ Ｐゴシック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charset="0"/>
                <a:cs typeface="Times New Roman" charset="0"/>
              </a:rPr>
              <a:t>A computer </a:t>
            </a:r>
            <a:r>
              <a:rPr lang="en-US" dirty="0">
                <a:ea typeface="ＭＳ Ｐゴシック" charset="0"/>
                <a:cs typeface="Times New Roman" charset="0"/>
              </a:rPr>
              <a:t>simulation of the game showing </a:t>
            </a:r>
            <a:r>
              <a:rPr lang="en-US" dirty="0" smtClean="0">
                <a:ea typeface="ＭＳ Ｐゴシック" charset="0"/>
                <a:cs typeface="Times New Roman" charset="0"/>
              </a:rPr>
              <a:t>that </a:t>
            </a:r>
            <a:r>
              <a:rPr lang="en-US" dirty="0">
                <a:ea typeface="ＭＳ Ｐゴシック" charset="0"/>
                <a:cs typeface="Times New Roman" charset="0"/>
              </a:rPr>
              <a:t>Yossi wins </a:t>
            </a:r>
            <a:r>
              <a:rPr lang="en-US" dirty="0" smtClean="0">
                <a:ea typeface="ＭＳ Ｐゴシック" charset="0"/>
                <a:cs typeface="Times New Roman" charset="0"/>
              </a:rPr>
              <a:t>(in Q2), provoked need for almost all remaining students.</a:t>
            </a:r>
          </a:p>
          <a:p>
            <a:pPr marL="82550" indent="0" algn="r" eaLnBrk="1" hangingPunct="1">
              <a:lnSpc>
                <a:spcPct val="90000"/>
              </a:lnSpc>
              <a:buNone/>
            </a:pPr>
            <a:r>
              <a:rPr lang="en-US" sz="2000" i="1" dirty="0" smtClean="0">
                <a:ea typeface="ＭＳ Ｐゴシック" charset="0"/>
                <a:cs typeface="Times New Roman" charset="0"/>
              </a:rPr>
              <a:t>Hershkowitz, Hadas, Dreyfus &amp; Schwarz (2007)</a:t>
            </a:r>
            <a:endParaRPr lang="en-US" sz="2000" dirty="0">
              <a:ea typeface="ＭＳ Ｐゴシック" charset="0"/>
              <a:cs typeface="Times New Roman" charset="0"/>
            </a:endParaRPr>
          </a:p>
          <a:p>
            <a:pPr marL="82550" indent="0" algn="r" eaLnBrk="1" hangingPunct="1">
              <a:lnSpc>
                <a:spcPct val="90000"/>
              </a:lnSpc>
              <a:buNone/>
            </a:pPr>
            <a:endParaRPr lang="en-US" sz="2000" dirty="0"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Epistemic Need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12776"/>
            <a:ext cx="7499350" cy="4800600"/>
          </a:xfrm>
        </p:spPr>
        <p:txBody>
          <a:bodyPr/>
          <a:lstStyle/>
          <a:p>
            <a:r>
              <a:rPr lang="en-US" dirty="0" smtClean="0"/>
              <a:t>In other task sequences, we found that a more general epistemic need (GEN) motivates students to make progress.</a:t>
            </a:r>
          </a:p>
          <a:p>
            <a:pPr marL="82550" indent="0" algn="r">
              <a:buNone/>
            </a:pPr>
            <a:r>
              <a:rPr lang="en-US" sz="2000" i="1" dirty="0" smtClean="0"/>
              <a:t>Kidron, Bikner</a:t>
            </a:r>
            <a:r>
              <a:rPr lang="en-US" sz="2000" i="1" dirty="0"/>
              <a:t>-</a:t>
            </a:r>
            <a:r>
              <a:rPr lang="en-US" sz="2000" i="1" dirty="0" smtClean="0"/>
              <a:t>Ahsbahs, Cramer, Dreyfus, &amp; Gilboa (2010) </a:t>
            </a:r>
          </a:p>
          <a:p>
            <a:r>
              <a:rPr lang="en-US" dirty="0" smtClean="0"/>
              <a:t>Further work on need is in progress, including</a:t>
            </a:r>
          </a:p>
          <a:p>
            <a:pPr lvl="1"/>
            <a:r>
              <a:rPr lang="en-US" dirty="0" smtClean="0"/>
              <a:t>The need for justification        </a:t>
            </a:r>
            <a:r>
              <a:rPr lang="en-US" sz="2000" i="1" dirty="0" smtClean="0"/>
              <a:t>Harel </a:t>
            </a:r>
            <a:r>
              <a:rPr lang="en-US" sz="2000" i="1" dirty="0"/>
              <a:t>&amp; Kidron </a:t>
            </a:r>
            <a:r>
              <a:rPr lang="en-US" sz="2000" i="1" dirty="0" smtClean="0"/>
              <a:t>(2013</a:t>
            </a:r>
            <a:r>
              <a:rPr lang="en-US" sz="2000" i="1" dirty="0"/>
              <a:t>)</a:t>
            </a:r>
            <a:r>
              <a:rPr lang="en-US" i="1" dirty="0"/>
              <a:t> </a:t>
            </a:r>
          </a:p>
          <a:p>
            <a:pPr lvl="1"/>
            <a:r>
              <a:rPr lang="en-US" dirty="0" smtClean="0"/>
              <a:t>The need for definition</a:t>
            </a:r>
          </a:p>
          <a:p>
            <a:pPr marL="403225" lvl="1" indent="0" algn="r">
              <a:buNone/>
            </a:pPr>
            <a:r>
              <a:rPr lang="en-US" sz="2000" i="1" dirty="0" smtClean="0"/>
              <a:t>Gilboa</a:t>
            </a:r>
            <a:r>
              <a:rPr lang="en-US" sz="2000" i="1" dirty="0"/>
              <a:t>, Dreyfus, &amp; </a:t>
            </a:r>
            <a:r>
              <a:rPr lang="en-US" sz="2000" i="1" dirty="0" smtClean="0"/>
              <a:t>Kidron (2011, 2013) </a:t>
            </a:r>
            <a:endParaRPr lang="en-US" sz="2000" i="1" dirty="0"/>
          </a:p>
          <a:p>
            <a:pPr lvl="1"/>
            <a:r>
              <a:rPr lang="en-US" dirty="0" smtClean="0"/>
              <a:t>The need for making sense out of formulas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840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188640"/>
            <a:ext cx="7920880" cy="2664296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marL="539750" indent="-450850" eaLnBrk="1" hangingPunct="1">
              <a:defRPr/>
            </a:pPr>
            <a:r>
              <a:rPr lang="en-US" sz="44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B. The emergence of a new construct</a:t>
            </a:r>
            <a:r>
              <a:rPr lang="en-US" sz="40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</a:br>
            <a:r>
              <a:rPr lang="en-US" sz="38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3800" dirty="0" smtClean="0">
                <a:solidFill>
                  <a:srgbClr val="663300"/>
                </a:solidFill>
                <a:ea typeface="ＭＳ Ｐゴシック" charset="0"/>
              </a:rPr>
              <a:t>and </a:t>
            </a:r>
            <a:r>
              <a:rPr lang="en-US" sz="3800" dirty="0">
                <a:solidFill>
                  <a:srgbClr val="663300"/>
                </a:solidFill>
                <a:ea typeface="ＭＳ Ｐゴシック" charset="0"/>
              </a:rPr>
              <a:t>the dynamically nested epistemic actions model for abstraction in </a:t>
            </a:r>
            <a:r>
              <a:rPr lang="en-US" sz="3800" dirty="0" smtClean="0">
                <a:solidFill>
                  <a:srgbClr val="663300"/>
                </a:solidFill>
                <a:ea typeface="ＭＳ Ｐゴシック" charset="0"/>
              </a:rPr>
              <a:t>context)</a:t>
            </a:r>
            <a:endParaRPr lang="en-US" sz="3800" dirty="0">
              <a:solidFill>
                <a:srgbClr val="6633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1331640" y="3429000"/>
            <a:ext cx="7499350" cy="2157264"/>
          </a:xfrm>
        </p:spPr>
        <p:txBody>
          <a:bodyPr/>
          <a:lstStyle/>
          <a:p>
            <a:pPr marL="82550" indent="0" algn="r" eaLnBrk="1" hangingPunct="1">
              <a:buNone/>
              <a:defRPr/>
            </a:pPr>
            <a:r>
              <a:rPr lang="en-US" sz="2000" i="1" dirty="0" smtClean="0">
                <a:solidFill>
                  <a:srgbClr val="0F1400"/>
                </a:solidFill>
                <a:ea typeface="ＭＳ Ｐゴシック" charset="0"/>
              </a:rPr>
              <a:t>Hershkowitz, Schwarz &amp; Dreyfus (2001)</a:t>
            </a:r>
          </a:p>
          <a:p>
            <a:pPr marL="82550" indent="0" algn="r" eaLnBrk="1" hangingPunct="1">
              <a:buNone/>
              <a:defRPr/>
            </a:pPr>
            <a:r>
              <a:rPr lang="en-US" sz="2000" i="1" dirty="0">
                <a:solidFill>
                  <a:srgbClr val="0F1400"/>
                </a:solidFill>
              </a:rPr>
              <a:t>Dreyfus, </a:t>
            </a:r>
            <a:r>
              <a:rPr lang="en-US" sz="2000" i="1" dirty="0" smtClean="0">
                <a:solidFill>
                  <a:srgbClr val="0F1400"/>
                </a:solidFill>
              </a:rPr>
              <a:t>Hershkowitz &amp; Schwarz (2001)</a:t>
            </a:r>
            <a:endParaRPr lang="en-US" sz="2000" i="1" dirty="0">
              <a:solidFill>
                <a:srgbClr val="0F1400"/>
              </a:solidFill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82550" indent="0" algn="r" eaLnBrk="1" hangingPunct="1">
              <a:buNone/>
              <a:defRPr/>
            </a:pPr>
            <a:r>
              <a:rPr lang="en-US" sz="2000" i="1" dirty="0" smtClean="0">
                <a:solidFill>
                  <a:srgbClr val="0F1400"/>
                </a:solidFill>
                <a:ea typeface="ＭＳ Ｐゴシック" charset="0"/>
              </a:rPr>
              <a:t>Schwarz, Dreyfus &amp; Hershkowitz (2009)</a:t>
            </a:r>
            <a:endParaRPr lang="en-US" sz="2000" i="1" dirty="0">
              <a:solidFill>
                <a:srgbClr val="0F1400"/>
              </a:solidFill>
              <a:ea typeface="ＭＳ Ｐゴシック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74638"/>
            <a:ext cx="7708900" cy="1020762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Epistemic Actions </a:t>
            </a:r>
            <a:endParaRPr lang="en-US" dirty="0">
              <a:solidFill>
                <a:srgbClr val="6633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1115616" y="1271736"/>
            <a:ext cx="7776864" cy="5181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Epistemic Actions are observable</a:t>
            </a:r>
            <a:r>
              <a:rPr lang="en-US" b="1" dirty="0"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ea typeface="ＭＳ Ｐゴシック" charset="0"/>
                <a:cs typeface="ＭＳ Ｐゴシック" charset="0"/>
              </a:rPr>
              <a:t>mental actions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related to knowledge construction</a:t>
            </a:r>
          </a:p>
          <a:p>
            <a:pPr marL="82550" indent="0" algn="r" eaLnBrk="1" hangingPunct="1">
              <a:buFont typeface="Wingdings 2" charset="0"/>
              <a:buNone/>
              <a:defRPr/>
            </a:pPr>
            <a:r>
              <a:rPr lang="en-US" sz="2000" i="1" dirty="0" smtClean="0">
                <a:ea typeface="ＭＳ Ｐゴシック" charset="0"/>
                <a:cs typeface="ＭＳ Ｐゴシック" charset="0"/>
              </a:rPr>
              <a:t>Pontecorvo </a:t>
            </a:r>
            <a:r>
              <a:rPr lang="en-US" sz="2000" i="1" dirty="0">
                <a:ea typeface="ＭＳ Ｐゴシック" charset="0"/>
                <a:cs typeface="ＭＳ Ｐゴシック" charset="0"/>
              </a:rPr>
              <a:t>&amp; </a:t>
            </a:r>
            <a:r>
              <a:rPr lang="en-US" sz="2000" i="1" dirty="0" smtClean="0">
                <a:ea typeface="ＭＳ Ｐゴシック" charset="0"/>
                <a:cs typeface="ＭＳ Ｐゴシック" charset="0"/>
              </a:rPr>
              <a:t>Girardet</a:t>
            </a:r>
            <a:r>
              <a:rPr lang="en-US" sz="2000" i="1" dirty="0">
                <a:ea typeface="ＭＳ Ｐゴシック" charset="0"/>
                <a:cs typeface="ＭＳ Ｐゴシック" charset="0"/>
              </a:rPr>
              <a:t> </a:t>
            </a:r>
            <a:r>
              <a:rPr lang="en-US" sz="2000" i="1" dirty="0" smtClean="0">
                <a:ea typeface="ＭＳ Ｐゴシック" charset="0"/>
                <a:cs typeface="ＭＳ Ｐゴシック" charset="0"/>
              </a:rPr>
              <a:t>(1993)</a:t>
            </a:r>
            <a:endParaRPr lang="en-US" sz="2000" i="1" dirty="0"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We found the following three epistemic actions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to be useful </a:t>
            </a:r>
            <a:r>
              <a:rPr lang="en-US" dirty="0">
                <a:ea typeface="ＭＳ Ｐゴシック" charset="0"/>
                <a:cs typeface="ＭＳ Ｐゴシック" charset="0"/>
              </a:rPr>
              <a:t>for the analysis of processes of abstraction: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rgbClr val="663300"/>
                </a:solidFill>
                <a:ea typeface="ＭＳ Ｐゴシック" charset="0"/>
              </a:rPr>
              <a:t>Recognizing</a:t>
            </a:r>
          </a:p>
          <a:p>
            <a:pPr lvl="1" eaLnBrk="1" hangingPunct="1">
              <a:defRPr/>
            </a:pPr>
            <a:r>
              <a:rPr lang="en-US" sz="3200" dirty="0">
                <a:solidFill>
                  <a:srgbClr val="663300"/>
                </a:solidFill>
                <a:ea typeface="ＭＳ Ｐゴシック" charset="0"/>
              </a:rPr>
              <a:t>Building-With</a:t>
            </a:r>
          </a:p>
          <a:p>
            <a:pPr lvl="1" eaLnBrk="1" hangingPunct="1">
              <a:defRPr/>
            </a:pPr>
            <a:r>
              <a:rPr lang="en-US" sz="3200" dirty="0" smtClean="0">
                <a:solidFill>
                  <a:srgbClr val="663300"/>
                </a:solidFill>
                <a:ea typeface="ＭＳ Ｐゴシック" charset="0"/>
              </a:rPr>
              <a:t>Constructing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85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533400"/>
            <a:ext cx="749935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 eaLnBrk="1" hangingPunct="1">
              <a:defRPr/>
            </a:pPr>
            <a:r>
              <a:rPr lang="en-US" sz="40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Recognizing (</a:t>
            </a:r>
            <a:r>
              <a:rPr lang="en-US" sz="4000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a previous construct)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idx="1"/>
          </p:nvPr>
        </p:nvSpPr>
        <p:spPr>
          <a:xfrm>
            <a:off x="1435100" y="1905000"/>
            <a:ext cx="6870700" cy="3505200"/>
          </a:xfrm>
        </p:spPr>
        <p:txBody>
          <a:bodyPr/>
          <a:lstStyle/>
          <a:p>
            <a:pPr eaLnBrk="1" hangingPunct="1"/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The 're-cognition' of previously encountered constructs </a:t>
            </a:r>
            <a:r>
              <a:rPr lang="en-US" dirty="0" smtClean="0">
                <a:latin typeface="Gill Sans MT" charset="0"/>
                <a:ea typeface="ＭＳ Ｐゴシック" charset="0"/>
                <a:cs typeface="ＭＳ Ｐゴシック" charset="0"/>
              </a:rPr>
              <a:t>as relevant for </a:t>
            </a:r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a given mathematical situation</a:t>
            </a:r>
          </a:p>
          <a:p>
            <a:pPr eaLnBrk="1" hangingPunct="1"/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533400"/>
            <a:ext cx="749935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 eaLnBrk="1" hangingPunct="1">
              <a:defRPr/>
            </a:pPr>
            <a:r>
              <a:rPr lang="en-US" sz="4000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Building-with </a:t>
            </a:r>
            <a:r>
              <a:rPr lang="en-US" sz="40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4000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previous constructs)</a:t>
            </a:r>
          </a:p>
        </p:txBody>
      </p:sp>
      <p:sp>
        <p:nvSpPr>
          <p:cNvPr id="48130" name="Rectangle 3"/>
          <p:cNvSpPr>
            <a:spLocks noGrp="1" noChangeArrowheads="1"/>
          </p:cNvSpPr>
          <p:nvPr>
            <p:ph idx="1"/>
          </p:nvPr>
        </p:nvSpPr>
        <p:spPr>
          <a:xfrm>
            <a:off x="1435100" y="2057400"/>
            <a:ext cx="7499350" cy="3810000"/>
          </a:xfrm>
        </p:spPr>
        <p:txBody>
          <a:bodyPr/>
          <a:lstStyle/>
          <a:p>
            <a:pPr eaLnBrk="1" hangingPunct="1"/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The combination of constructs in order to achieve a given goal</a:t>
            </a:r>
          </a:p>
          <a:p>
            <a:pPr eaLnBrk="1" hangingPunct="1"/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Goals:</a:t>
            </a:r>
          </a:p>
          <a:p>
            <a:pPr lvl="1" eaLnBrk="1" hangingPunct="1"/>
            <a:r>
              <a:rPr lang="en-US" dirty="0">
                <a:latin typeface="Gill Sans MT" charset="0"/>
                <a:ea typeface="ＭＳ Ｐゴシック" charset="0"/>
              </a:rPr>
              <a:t>solving a problem</a:t>
            </a:r>
          </a:p>
          <a:p>
            <a:pPr lvl="1" eaLnBrk="1" hangingPunct="1"/>
            <a:r>
              <a:rPr lang="en-US" dirty="0">
                <a:latin typeface="Gill Sans MT" charset="0"/>
                <a:ea typeface="ＭＳ Ｐゴシック" charset="0"/>
              </a:rPr>
              <a:t>understanding and explaining a situation</a:t>
            </a:r>
          </a:p>
          <a:p>
            <a:pPr lvl="1" eaLnBrk="1" hangingPunct="1"/>
            <a:r>
              <a:rPr lang="en-US" dirty="0">
                <a:latin typeface="Gill Sans MT" charset="0"/>
                <a:ea typeface="ＭＳ Ｐゴシック" charset="0"/>
              </a:rPr>
              <a:t>reflecting on a process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err="1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Roni</a:t>
            </a:r>
            <a:r>
              <a:rPr lang="ja-JP" alt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’</a:t>
            </a:r>
            <a:r>
              <a:rPr 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s answer to Q</a:t>
            </a:r>
            <a:r>
              <a:rPr 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  <a:ea typeface="ＭＳ Ｐゴシック" charset="0"/>
                <a:cs typeface="Times New Roman" charset="0"/>
              </a:rPr>
              <a:t>1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420813"/>
            <a:ext cx="7543800" cy="4751387"/>
          </a:xfrm>
        </p:spPr>
        <p:txBody>
          <a:bodyPr/>
          <a:lstStyle/>
          <a:p>
            <a:pPr marL="495300" indent="-495300" eaLnBrk="1" hangingPunct="1">
              <a:buFont typeface="Wingdings" charset="0"/>
              <a:buNone/>
            </a:pPr>
            <a:r>
              <a:rPr lang="en-US" sz="2600" dirty="0">
                <a:solidFill>
                  <a:srgbClr val="663300"/>
                </a:solidFill>
                <a:latin typeface="Gill Sans MT" charset="0"/>
                <a:ea typeface="ＭＳ Ｐゴシック" charset="0"/>
                <a:cs typeface="Times New Roman" charset="0"/>
              </a:rPr>
              <a:t>R3</a:t>
            </a: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		25 [times] this Yossi will win. </a:t>
            </a:r>
            <a:r>
              <a:rPr lang="en-US" sz="2600" dirty="0" smtClean="0">
                <a:latin typeface="Gill Sans MT" charset="0"/>
                <a:ea typeface="ＭＳ Ｐゴシック" charset="0"/>
                <a:cs typeface="Times New Roman" charset="0"/>
              </a:rPr>
              <a:t> And </a:t>
            </a: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6 times... </a:t>
            </a:r>
            <a:b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 	On the first die there will be </a:t>
            </a:r>
            <a:r>
              <a:rPr lang="en-US" sz="2600" dirty="0">
                <a:latin typeface="Times New Roman"/>
                <a:ea typeface="ＭＳ Ｐゴシック" charset="0"/>
                <a:cs typeface="Times New Roman"/>
              </a:rPr>
              <a:t>1</a:t>
            </a: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 - on the second 	it can be any number from one to six.</a:t>
            </a:r>
          </a:p>
          <a:p>
            <a:pPr marL="495300" indent="-495300" eaLnBrk="1" hangingPunct="1">
              <a:buFont typeface="Wingdings" charset="0"/>
              <a:buNone/>
            </a:pPr>
            <a:r>
              <a:rPr lang="en-US" sz="2600" dirty="0">
                <a:solidFill>
                  <a:srgbClr val="663300"/>
                </a:solidFill>
                <a:latin typeface="Gill Sans MT" charset="0"/>
                <a:ea typeface="ＭＳ Ｐゴシック" charset="0"/>
                <a:cs typeface="Times New Roman" charset="0"/>
              </a:rPr>
              <a:t>R7</a:t>
            </a: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		Each number can occur five [times], true? …</a:t>
            </a:r>
            <a:b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 	Multiply six by five. </a:t>
            </a:r>
            <a:b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	And six times, six possibilities for </a:t>
            </a:r>
            <a:r>
              <a:rPr lang="en-US" sz="2600" dirty="0" err="1">
                <a:latin typeface="Gill Sans MT" charset="0"/>
                <a:ea typeface="ＭＳ Ｐゴシック" charset="0"/>
                <a:cs typeface="Times New Roman" charset="0"/>
              </a:rPr>
              <a:t>Ruti</a:t>
            </a: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. </a:t>
            </a:r>
          </a:p>
          <a:p>
            <a:pPr marL="495300" indent="-495300" eaLnBrk="1" hangingPunct="1">
              <a:buFont typeface="Wingdings" charset="0"/>
              <a:buNone/>
            </a:pPr>
            <a:r>
              <a:rPr lang="en-US" sz="2600" dirty="0">
                <a:solidFill>
                  <a:srgbClr val="663300"/>
                </a:solidFill>
                <a:latin typeface="Gill Sans MT" charset="0"/>
                <a:ea typeface="ＭＳ Ｐゴシック" charset="0"/>
                <a:cs typeface="Times New Roman" charset="0"/>
              </a:rPr>
              <a:t>R9</a:t>
            </a: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	 	</a:t>
            </a:r>
            <a:r>
              <a:rPr lang="en-US" sz="2600" dirty="0">
                <a:latin typeface="Times New Roman"/>
                <a:ea typeface="ＭＳ Ｐゴシック" charset="0"/>
                <a:cs typeface="Times New Roman"/>
              </a:rPr>
              <a:t>1</a:t>
            </a:r>
            <a:r>
              <a:rPr lang="en-US" sz="2600" dirty="0" smtClean="0">
                <a:latin typeface="Gill Sans MT" charset="0"/>
                <a:ea typeface="ＭＳ Ｐゴシック" charset="0"/>
                <a:cs typeface="Times New Roman" charset="0"/>
              </a:rPr>
              <a:t> </a:t>
            </a: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with </a:t>
            </a:r>
            <a:r>
              <a:rPr lang="en-US" sz="2600" dirty="0" smtClean="0">
                <a:latin typeface="Times New Roman"/>
                <a:ea typeface="ＭＳ Ｐゴシック" charset="0"/>
                <a:cs typeface="Times New Roman"/>
              </a:rPr>
              <a:t>1</a:t>
            </a:r>
            <a:r>
              <a:rPr lang="en-US" sz="2600" dirty="0" smtClean="0">
                <a:latin typeface="Gill Sans MT" charset="0"/>
                <a:ea typeface="ＭＳ Ｐゴシック" charset="0"/>
                <a:cs typeface="Times New Roman" charset="0"/>
              </a:rPr>
              <a:t>, </a:t>
            </a: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2 with 2, 3 with 3, 4 with 4, 5 with 5, 6</a:t>
            </a:r>
            <a:b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sz="2600" dirty="0">
                <a:latin typeface="Gill Sans MT" charset="0"/>
                <a:ea typeface="ＭＳ Ｐゴシック" charset="0"/>
                <a:cs typeface="Times New Roman" charset="0"/>
              </a:rPr>
              <a:t> 	with 6. That</a:t>
            </a:r>
            <a:r>
              <a:rPr lang="ja-JP" altLang="en-US" sz="2600" dirty="0">
                <a:latin typeface="Gill Sans MT" charset="0"/>
                <a:ea typeface="ＭＳ Ｐゴシック" charset="0"/>
                <a:cs typeface="Times New Roman" charset="0"/>
              </a:rPr>
              <a:t>’</a:t>
            </a:r>
            <a:r>
              <a:rPr lang="en-US" altLang="ja-JP" sz="2600" dirty="0">
                <a:latin typeface="Gill Sans MT" charset="0"/>
                <a:ea typeface="ＭＳ Ｐゴシック" charset="0"/>
                <a:cs typeface="Times New Roman" charset="0"/>
              </a:rPr>
              <a:t>s 6 out of 36 – on average. So let's</a:t>
            </a:r>
            <a:br>
              <a:rPr lang="en-US" altLang="ja-JP" sz="2600" dirty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altLang="ja-JP" sz="2600" dirty="0">
                <a:latin typeface="Gill Sans MT" charset="0"/>
                <a:ea typeface="ＭＳ Ｐゴシック" charset="0"/>
                <a:cs typeface="Times New Roman" charset="0"/>
              </a:rPr>
              <a:t> 	write it. </a:t>
            </a:r>
            <a:endParaRPr lang="en-US" sz="2600" dirty="0">
              <a:latin typeface="Gill Sans MT" charset="0"/>
              <a:ea typeface="ＭＳ Ｐゴシック" charset="0"/>
              <a:cs typeface="Times New Roman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err="1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Roni</a:t>
            </a:r>
            <a:r>
              <a:rPr lang="ja-JP" alt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’</a:t>
            </a:r>
            <a:r>
              <a:rPr 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s answer to Q3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idx="1"/>
          </p:nvPr>
        </p:nvSpPr>
        <p:spPr>
          <a:xfrm>
            <a:off x="1042988" y="1484313"/>
            <a:ext cx="7772400" cy="4530725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n-US" dirty="0">
                <a:solidFill>
                  <a:srgbClr val="663300"/>
                </a:solidFill>
                <a:latin typeface="Gill Sans MT" charset="0"/>
                <a:ea typeface="ＭＳ Ｐゴシック" charset="0"/>
                <a:cs typeface="Times New Roman" charset="0"/>
              </a:rPr>
              <a:t>R36</a:t>
            </a:r>
            <a:r>
              <a:rPr lang="en-US" dirty="0">
                <a:latin typeface="Gill Sans MT" charset="0"/>
                <a:ea typeface="ＭＳ Ｐゴシック" charset="0"/>
                <a:cs typeface="Times New Roman" charset="0"/>
              </a:rPr>
              <a:t>	So let's think about the question </a:t>
            </a:r>
          </a:p>
          <a:p>
            <a:pPr eaLnBrk="1" hangingPunct="1">
              <a:buFont typeface="Wingdings" charset="0"/>
              <a:buNone/>
            </a:pPr>
            <a:r>
              <a:rPr lang="en-US" dirty="0">
                <a:solidFill>
                  <a:srgbClr val="663300"/>
                </a:solidFill>
                <a:latin typeface="Gill Sans MT" charset="0"/>
                <a:ea typeface="ＭＳ Ｐゴシック" charset="0"/>
                <a:cs typeface="Times New Roman" charset="0"/>
              </a:rPr>
              <a:t>R38</a:t>
            </a:r>
            <a:r>
              <a:rPr lang="en-US" dirty="0">
                <a:latin typeface="Gill Sans MT" charset="0"/>
                <a:ea typeface="ＭＳ Ｐゴシック" charset="0"/>
                <a:cs typeface="Times New Roman" charset="0"/>
              </a:rPr>
              <a:t>	Every one has six [possibilities]. 36</a:t>
            </a:r>
            <a:br>
              <a:rPr lang="en-US" dirty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dirty="0">
                <a:latin typeface="Gill Sans MT" charset="0"/>
                <a:ea typeface="ＭＳ Ｐゴシック" charset="0"/>
                <a:cs typeface="Times New Roman" charset="0"/>
              </a:rPr>
              <a:t>	possibilities. Every number 6 times.</a:t>
            </a:r>
          </a:p>
          <a:p>
            <a:pPr eaLnBrk="1" hangingPunct="1">
              <a:buFont typeface="Wingdings" charset="0"/>
              <a:buNone/>
            </a:pPr>
            <a:endParaRPr lang="en-US" dirty="0">
              <a:latin typeface="Gill Sans MT" charset="0"/>
              <a:ea typeface="ＭＳ Ｐゴシック" charset="0"/>
              <a:cs typeface="Times New Roman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188640"/>
            <a:ext cx="749935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 eaLnBrk="1" hangingPunct="1">
              <a:defRPr/>
            </a:pPr>
            <a:r>
              <a:rPr lang="en-US" sz="40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Constructing</a:t>
            </a:r>
            <a:r>
              <a:rPr lang="en-US" sz="4000" b="1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 b="1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</a:br>
            <a:endParaRPr lang="en-US" sz="4000" b="1" dirty="0">
              <a:solidFill>
                <a:srgbClr val="6633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0178" name="Rectangle 3"/>
          <p:cNvSpPr>
            <a:spLocks noGrp="1" noChangeArrowheads="1"/>
          </p:cNvSpPr>
          <p:nvPr>
            <p:ph idx="1"/>
          </p:nvPr>
        </p:nvSpPr>
        <p:spPr>
          <a:xfrm>
            <a:off x="1435100" y="836712"/>
            <a:ext cx="7499350" cy="568863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Is </a:t>
            </a:r>
            <a:r>
              <a:rPr lang="en-US" dirty="0" smtClean="0">
                <a:latin typeface="Gill Sans MT" charset="0"/>
                <a:ea typeface="ＭＳ Ｐゴシック" charset="0"/>
                <a:cs typeface="ＭＳ Ｐゴシック" charset="0"/>
              </a:rPr>
              <a:t>an action </a:t>
            </a:r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during which a new (to the learner) construct </a:t>
            </a:r>
            <a:r>
              <a:rPr lang="en-US" dirty="0" smtClean="0">
                <a:latin typeface="Gill Sans MT" charset="0"/>
                <a:ea typeface="ＭＳ Ｐゴシック" charset="0"/>
                <a:cs typeface="ＭＳ Ｐゴシック" charset="0"/>
              </a:rPr>
              <a:t>emerges.</a:t>
            </a:r>
            <a:endParaRPr lang="en-US" dirty="0">
              <a:latin typeface="Gill Sans MT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dirty="0">
                <a:latin typeface="Gill Sans MT" charset="0"/>
                <a:ea typeface="ＭＳ Ｐゴシック" charset="0"/>
                <a:cs typeface="Times New Roman" charset="0"/>
              </a:rPr>
              <a:t>Assembling and interweaving previous constructs by vertical mathematization so that a new construct </a:t>
            </a:r>
            <a:r>
              <a:rPr lang="en-GB" dirty="0" smtClean="0">
                <a:latin typeface="Gill Sans MT" charset="0"/>
                <a:ea typeface="ＭＳ Ｐゴシック" charset="0"/>
                <a:cs typeface="Times New Roman" charset="0"/>
              </a:rPr>
              <a:t>emerges.</a:t>
            </a:r>
            <a:r>
              <a:rPr lang="en-AU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Gill Sans MT" charset="0"/>
                <a:ea typeface="ＭＳ Ｐゴシック" charset="0"/>
                <a:cs typeface="ＭＳ Ｐゴシック" charset="0"/>
              </a:rPr>
              <a:t>Constructs </a:t>
            </a:r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include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Gill Sans MT" charset="0"/>
                <a:ea typeface="ＭＳ Ｐゴシック" charset="0"/>
              </a:rPr>
              <a:t>Methods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Gill Sans MT" charset="0"/>
                <a:ea typeface="ＭＳ Ｐゴシック" charset="0"/>
              </a:rPr>
              <a:t>Concepts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Gill Sans MT" charset="0"/>
                <a:ea typeface="ＭＳ Ｐゴシック" charset="0"/>
              </a:rPr>
              <a:t>Strategies</a:t>
            </a:r>
          </a:p>
          <a:p>
            <a:pPr eaLnBrk="1" hangingPunct="1">
              <a:lnSpc>
                <a:spcPct val="90000"/>
              </a:lnSpc>
            </a:pPr>
            <a:r>
              <a:rPr lang="en-AU" dirty="0"/>
              <a:t>The learner may but need not be fully aware of the new </a:t>
            </a:r>
            <a:r>
              <a:rPr lang="en-AU" dirty="0" smtClean="0"/>
              <a:t>construct.</a:t>
            </a:r>
            <a:endParaRPr lang="en-US" dirty="0">
              <a:latin typeface="Gill Sans MT" charset="0"/>
              <a:ea typeface="ＭＳ Ｐゴシック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Gill Sans MT" charset="0"/>
                <a:ea typeface="ＭＳ Ｐゴシック" charset="0"/>
                <a:cs typeface="ＭＳ Ｐゴシック" charset="0"/>
              </a:rPr>
              <a:t>Process </a:t>
            </a:r>
            <a:r>
              <a:rPr lang="en-US" dirty="0">
                <a:latin typeface="Gill Sans MT" charset="0"/>
                <a:ea typeface="ＭＳ Ｐゴシック" charset="0"/>
                <a:cs typeface="ＭＳ Ｐゴシック" charset="0"/>
              </a:rPr>
              <a:t>may be slow or </a:t>
            </a:r>
            <a:r>
              <a:rPr lang="en-US" dirty="0" smtClean="0">
                <a:latin typeface="Gill Sans MT" charset="0"/>
                <a:ea typeface="ＭＳ Ｐゴシック" charset="0"/>
                <a:cs typeface="ＭＳ Ｐゴシック" charset="0"/>
              </a:rPr>
              <a:t>sudden.</a:t>
            </a:r>
            <a:endParaRPr lang="en-US" dirty="0">
              <a:latin typeface="Gill Sans MT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Dynamic Nesting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447800"/>
            <a:ext cx="7848600" cy="4800600"/>
          </a:xfrm>
        </p:spPr>
        <p:txBody>
          <a:bodyPr/>
          <a:lstStyle/>
          <a:p>
            <a:pPr eaLnBrk="1" hangingPunct="1"/>
            <a:r>
              <a:rPr lang="en-US" dirty="0">
                <a:latin typeface="Gill Sans MT" charset="0"/>
                <a:ea typeface="ＭＳ Ｐゴシック" charset="0"/>
                <a:cs typeface="Times New Roman" charset="0"/>
              </a:rPr>
              <a:t>In processes of abstraction, the epistemic actions are dynamically nested:</a:t>
            </a:r>
          </a:p>
          <a:p>
            <a:pPr lvl="1" eaLnBrk="1" hangingPunct="1"/>
            <a:r>
              <a:rPr lang="en-US" dirty="0">
                <a:latin typeface="Gill Sans MT" charset="0"/>
                <a:ea typeface="ＭＳ Ｐゴシック" charset="0"/>
                <a:cs typeface="Times New Roman" charset="0"/>
              </a:rPr>
              <a:t>R-actions are nested in B-actions; for example in </a:t>
            </a:r>
            <a:br>
              <a:rPr lang="en-US" dirty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dirty="0">
                <a:latin typeface="Gill Sans MT" charset="0"/>
                <a:ea typeface="ＭＳ Ｐゴシック" charset="0"/>
                <a:cs typeface="Times New Roman" charset="0"/>
              </a:rPr>
              <a:t>Y26: </a:t>
            </a:r>
            <a:r>
              <a:rPr lang="en-US" dirty="0" smtClean="0">
                <a:latin typeface="Gill Sans MT" charset="0"/>
                <a:ea typeface="ＭＳ Ｐゴシック" charset="0"/>
                <a:cs typeface="Times New Roman" charset="0"/>
              </a:rPr>
              <a:t> One </a:t>
            </a:r>
            <a:r>
              <a:rPr lang="en-US" dirty="0">
                <a:latin typeface="Gill Sans MT" charset="0"/>
                <a:ea typeface="ＭＳ Ｐゴシック" charset="0"/>
                <a:cs typeface="Times New Roman" charset="0"/>
              </a:rPr>
              <a:t>two; two three; three four; four five;</a:t>
            </a:r>
            <a:br>
              <a:rPr lang="en-US" dirty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dirty="0">
                <a:latin typeface="Gill Sans MT" charset="0"/>
                <a:ea typeface="ＭＳ Ｐゴシック" charset="0"/>
                <a:cs typeface="Times New Roman" charset="0"/>
              </a:rPr>
              <a:t>	      and five six. Not fair because she has 	  	      more chances</a:t>
            </a:r>
            <a:br>
              <a:rPr lang="en-US" dirty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dirty="0">
                <a:solidFill>
                  <a:srgbClr val="000000"/>
                </a:solidFill>
                <a:latin typeface="Gill Sans MT" charset="0"/>
                <a:ea typeface="ＭＳ Ｐゴシック" charset="0"/>
                <a:cs typeface="Times New Roman" charset="0"/>
              </a:rPr>
              <a:t>Yam recognizes </a:t>
            </a:r>
            <a:r>
              <a:rPr lang="en-US" i="1" dirty="0">
                <a:solidFill>
                  <a:srgbClr val="000000"/>
                </a:solidFill>
                <a:latin typeface="Gill Sans MT" charset="0"/>
                <a:ea typeface="ＭＳ Ｐゴシック" charset="0"/>
                <a:cs typeface="Times New Roman" charset="0"/>
              </a:rPr>
              <a:t>events</a:t>
            </a:r>
            <a:r>
              <a:rPr lang="en-US" dirty="0">
                <a:solidFill>
                  <a:srgbClr val="000000"/>
                </a:solidFill>
                <a:latin typeface="Gill Sans MT" charset="0"/>
                <a:ea typeface="ＭＳ Ｐゴシック" charset="0"/>
                <a:cs typeface="Times New Roman" charset="0"/>
              </a:rPr>
              <a:t> as </a:t>
            </a:r>
            <a:r>
              <a:rPr lang="en-US" i="1" dirty="0">
                <a:solidFill>
                  <a:srgbClr val="000000"/>
                </a:solidFill>
                <a:latin typeface="Gill Sans MT" charset="0"/>
                <a:ea typeface="ＭＳ Ｐゴシック" charset="0"/>
                <a:cs typeface="Times New Roman" charset="0"/>
              </a:rPr>
              <a:t>pair</a:t>
            </a:r>
            <a:r>
              <a:rPr lang="en-US" dirty="0">
                <a:solidFill>
                  <a:srgbClr val="000000"/>
                </a:solidFill>
                <a:latin typeface="Gill Sans MT" charset="0"/>
                <a:ea typeface="ＭＳ Ｐゴシック" charset="0"/>
                <a:cs typeface="Times New Roman" charset="0"/>
              </a:rPr>
              <a:t>s to </a:t>
            </a:r>
            <a:r>
              <a:rPr lang="en-US" i="1" dirty="0">
                <a:solidFill>
                  <a:srgbClr val="000000"/>
                </a:solidFill>
                <a:latin typeface="Gill Sans MT" charset="0"/>
                <a:ea typeface="ＭＳ Ｐゴシック" charset="0"/>
                <a:cs typeface="Times New Roman" charset="0"/>
              </a:rPr>
              <a:t>build-with </a:t>
            </a:r>
            <a:r>
              <a:rPr lang="en-US" dirty="0">
                <a:solidFill>
                  <a:srgbClr val="000000"/>
                </a:solidFill>
                <a:latin typeface="Gill Sans MT" charset="0"/>
                <a:ea typeface="ＭＳ Ｐゴシック" charset="0"/>
                <a:cs typeface="Times New Roman" charset="0"/>
              </a:rPr>
              <a:t>them the </a:t>
            </a:r>
            <a:r>
              <a:rPr lang="en-US" i="1" dirty="0">
                <a:solidFill>
                  <a:srgbClr val="000000"/>
                </a:solidFill>
                <a:latin typeface="Gill Sans MT" charset="0"/>
                <a:ea typeface="ＭＳ Ｐゴシック" charset="0"/>
                <a:cs typeface="Times New Roman" charset="0"/>
              </a:rPr>
              <a:t>compound event</a:t>
            </a:r>
            <a:endParaRPr lang="en-US" dirty="0">
              <a:solidFill>
                <a:srgbClr val="000000"/>
              </a:solidFill>
              <a:latin typeface="Gill Sans MT" charset="0"/>
              <a:ea typeface="ＭＳ Ｐゴシック" charset="0"/>
              <a:cs typeface="Times New Roman" charset="0"/>
            </a:endParaRPr>
          </a:p>
          <a:p>
            <a:pPr eaLnBrk="1" hangingPunct="1"/>
            <a:r>
              <a:rPr lang="en-US" dirty="0">
                <a:latin typeface="Gill Sans MT" charset="0"/>
                <a:ea typeface="ＭＳ Ｐゴシック" charset="0"/>
                <a:cs typeface="Times New Roman" charset="0"/>
              </a:rPr>
              <a:t>…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Dynamic Nesting (cont.)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ill Sans MT" charset="0"/>
                <a:ea typeface="ＭＳ Ｐゴシック" charset="0"/>
                <a:cs typeface="Times New Roman" charset="0"/>
              </a:rPr>
              <a:t>… </a:t>
            </a:r>
          </a:p>
          <a:p>
            <a:pPr eaLnBrk="1" hangingPunct="1"/>
            <a:r>
              <a:rPr lang="en-US" dirty="0">
                <a:latin typeface="Gill Sans MT" charset="0"/>
                <a:ea typeface="ＭＳ Ｐゴシック" charset="0"/>
                <a:cs typeface="Times New Roman" charset="0"/>
              </a:rPr>
              <a:t>Similarly, R-actions and B-actions are always nested in C-actions; in fact, (alternating) R and B actions are the building blocks of C-actions (but the whole is more than the sum of its parts)</a:t>
            </a:r>
          </a:p>
          <a:p>
            <a:pPr marL="82550" indent="0" eaLnBrk="1" hangingPunct="1">
              <a:buNone/>
            </a:pPr>
            <a:endParaRPr lang="en-US" dirty="0"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Dynamic Nesting </a:t>
            </a:r>
            <a:r>
              <a:rPr lang="en-US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(end)</a:t>
            </a:r>
            <a:endParaRPr lang="en-US" dirty="0">
              <a:effectLst>
                <a:outerShdw blurRad="38100" dist="38100" dir="2700000" algn="tl">
                  <a:srgbClr val="DDDDDD"/>
                </a:outerShdw>
              </a:effectLst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ill Sans MT" charset="0"/>
                <a:ea typeface="ＭＳ Ｐゴシック" charset="0"/>
                <a:cs typeface="Times New Roman" charset="0"/>
              </a:rPr>
              <a:t>C</a:t>
            </a:r>
            <a:r>
              <a:rPr lang="en-US" dirty="0">
                <a:latin typeface="Gill Sans MT" charset="0"/>
                <a:ea typeface="ＭＳ Ｐゴシック" charset="0"/>
                <a:cs typeface="Times New Roman" charset="0"/>
              </a:rPr>
              <a:t>-actions at different levels may be nested in each </a:t>
            </a:r>
            <a:r>
              <a:rPr lang="en-US" dirty="0" smtClean="0">
                <a:latin typeface="Gill Sans MT" charset="0"/>
                <a:ea typeface="ＭＳ Ｐゴシック" charset="0"/>
                <a:cs typeface="Times New Roman" charset="0"/>
              </a:rPr>
              <a:t>other as in this constructions diagram:</a:t>
            </a:r>
          </a:p>
          <a:p>
            <a:pPr eaLnBrk="1" hangingPunct="1"/>
            <a:endParaRPr lang="en-US" dirty="0">
              <a:latin typeface="Gill Sans MT" charset="0"/>
              <a:ea typeface="ＭＳ Ｐゴシック" charset="0"/>
              <a:cs typeface="Times New Roman" charset="0"/>
            </a:endParaRPr>
          </a:p>
          <a:p>
            <a:pPr eaLnBrk="1" hangingPunct="1"/>
            <a:r>
              <a:rPr lang="en-US" dirty="0" smtClean="0">
                <a:latin typeface="Gill Sans MT" charset="0"/>
                <a:ea typeface="ＭＳ Ｐゴシック" charset="0"/>
                <a:cs typeface="Times New Roman" charset="0"/>
              </a:rPr>
              <a:t>Later, constructing </a:t>
            </a:r>
            <a:br>
              <a:rPr lang="en-US" dirty="0" smtClean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dirty="0" smtClean="0">
                <a:latin typeface="Gill Sans MT" charset="0"/>
                <a:ea typeface="ＭＳ Ｐゴシック" charset="0"/>
                <a:cs typeface="Times New Roman" charset="0"/>
              </a:rPr>
              <a:t>processes</a:t>
            </a:r>
            <a:r>
              <a:rPr lang="en-US" dirty="0">
                <a:latin typeface="Gill Sans MT" charset="0"/>
                <a:ea typeface="ＭＳ Ｐゴシック" charset="0"/>
                <a:cs typeface="Times New Roman" charset="0"/>
              </a:rPr>
              <a:t> </a:t>
            </a:r>
            <a:r>
              <a:rPr lang="en-US" dirty="0" smtClean="0">
                <a:latin typeface="Gill Sans MT" charset="0"/>
                <a:ea typeface="ＭＳ Ｐゴシック" charset="0"/>
                <a:cs typeface="Times New Roman" charset="0"/>
              </a:rPr>
              <a:t>with more</a:t>
            </a:r>
            <a:br>
              <a:rPr lang="en-US" dirty="0" smtClean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dirty="0" smtClean="0">
                <a:latin typeface="Gill Sans MT" charset="0"/>
                <a:ea typeface="ＭＳ Ｐゴシック" charset="0"/>
                <a:cs typeface="Times New Roman" charset="0"/>
              </a:rPr>
              <a:t>complex diagrams</a:t>
            </a:r>
            <a:br>
              <a:rPr lang="en-US" dirty="0" smtClean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dirty="0" smtClean="0">
                <a:latin typeface="Gill Sans MT" charset="0"/>
                <a:ea typeface="ＭＳ Ｐゴシック" charset="0"/>
                <a:cs typeface="Times New Roman" charset="0"/>
              </a:rPr>
              <a:t>were found </a:t>
            </a:r>
            <a:br>
              <a:rPr lang="en-US" dirty="0" smtClean="0">
                <a:latin typeface="Gill Sans MT" charset="0"/>
                <a:ea typeface="ＭＳ Ｐゴシック" charset="0"/>
                <a:cs typeface="Times New Roman" charset="0"/>
              </a:rPr>
            </a:br>
            <a:r>
              <a:rPr lang="en-US" dirty="0" smtClean="0">
                <a:latin typeface="Gill Sans MT" charset="0"/>
                <a:ea typeface="ＭＳ Ｐゴシック" charset="0"/>
                <a:cs typeface="Times New Roman" charset="0"/>
              </a:rPr>
              <a:t>(please be patient). </a:t>
            </a:r>
            <a:endParaRPr lang="en-US" dirty="0">
              <a:latin typeface="Gill Sans MT" charset="0"/>
              <a:ea typeface="ＭＳ Ｐゴシック" charset="0"/>
              <a:cs typeface="Times New Roman" charset="0"/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525826" y="2544763"/>
            <a:ext cx="933218" cy="3332161"/>
            <a:chOff x="4738" y="1488"/>
            <a:chExt cx="236" cy="2099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4738" y="1488"/>
              <a:ext cx="149" cy="2099"/>
              <a:chOff x="4066" y="1488"/>
              <a:chExt cx="149" cy="2099"/>
            </a:xfrm>
          </p:grpSpPr>
          <p:sp>
            <p:nvSpPr>
              <p:cNvPr id="11" name="Line 8"/>
              <p:cNvSpPr>
                <a:spLocks noChangeShapeType="1"/>
              </p:cNvSpPr>
              <p:nvPr/>
            </p:nvSpPr>
            <p:spPr bwMode="auto">
              <a:xfrm>
                <a:off x="4080" y="1488"/>
                <a:ext cx="0" cy="19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2" name="Text Box 9"/>
              <p:cNvSpPr txBox="1">
                <a:spLocks noChangeArrowheads="1"/>
              </p:cNvSpPr>
              <p:nvPr/>
            </p:nvSpPr>
            <p:spPr bwMode="auto">
              <a:xfrm>
                <a:off x="4066" y="3222"/>
                <a:ext cx="149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>
                  <a:defRPr/>
                </a:pPr>
                <a:r>
                  <a:rPr lang="en-US" sz="3200" dirty="0">
                    <a:latin typeface="Times New Roman" charset="0"/>
                    <a:cs typeface="Arial" charset="0"/>
                  </a:rPr>
                  <a:t>C</a:t>
                </a:r>
                <a:r>
                  <a:rPr lang="en-US" sz="3200" baseline="-25000" dirty="0">
                    <a:latin typeface="Times New Roman" charset="0"/>
                    <a:cs typeface="Arial" charset="0"/>
                  </a:rPr>
                  <a:t>1</a:t>
                </a:r>
              </a:p>
            </p:txBody>
          </p:sp>
        </p:grp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4848" y="2448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4850" y="2798"/>
              <a:ext cx="1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en-US" sz="2400" dirty="0">
                  <a:latin typeface="Times New Roman" charset="0"/>
                  <a:cs typeface="Arial" charset="0"/>
                </a:rPr>
                <a:t>C</a:t>
              </a:r>
              <a:r>
                <a:rPr lang="en-US" sz="2400" baseline="-25000" dirty="0">
                  <a:latin typeface="Times New Roman" charset="0"/>
                  <a:cs typeface="Arial" charset="0"/>
                </a:rPr>
                <a:t>2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09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188640"/>
            <a:ext cx="749935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dynamically nested RBC-model for Abstraction in Context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84784"/>
            <a:ext cx="7499350" cy="4968552"/>
          </a:xfrm>
        </p:spPr>
        <p:txBody>
          <a:bodyPr/>
          <a:lstStyle/>
          <a:p>
            <a:r>
              <a:rPr lang="en-US" dirty="0" smtClean="0"/>
              <a:t>Theory and methodology are so closely linked that the contour lines between them become blurred.</a:t>
            </a:r>
          </a:p>
          <a:p>
            <a:pPr marL="82550" indent="0" algn="r">
              <a:buNone/>
            </a:pPr>
            <a:r>
              <a:rPr lang="en-US" sz="2000" i="1" dirty="0"/>
              <a:t>Hershkowitz (2009)</a:t>
            </a:r>
          </a:p>
          <a:p>
            <a:r>
              <a:rPr lang="en-US" dirty="0" smtClean="0"/>
              <a:t>The RBC-model </a:t>
            </a:r>
            <a:r>
              <a:rPr lang="en-US" dirty="0"/>
              <a:t>may serve as a theoretical </a:t>
            </a:r>
            <a:r>
              <a:rPr lang="en-US" dirty="0" smtClean="0"/>
              <a:t>framework, or </a:t>
            </a:r>
            <a:r>
              <a:rPr lang="en-US" dirty="0"/>
              <a:t>as a methodological </a:t>
            </a:r>
            <a:r>
              <a:rPr lang="en-US" dirty="0" smtClean="0"/>
              <a:t>tool, or both.</a:t>
            </a:r>
          </a:p>
          <a:p>
            <a:r>
              <a:rPr lang="en-US" dirty="0"/>
              <a:t>Although the model is theoretical, it largely determines the methodology</a:t>
            </a:r>
          </a:p>
          <a:p>
            <a:pPr marL="82550" indent="0" algn="r">
              <a:buNone/>
            </a:pPr>
            <a:r>
              <a:rPr lang="en-US" sz="2000" i="1" dirty="0"/>
              <a:t>Dreyfus, Hershkowitz &amp; Schwarz </a:t>
            </a:r>
            <a:r>
              <a:rPr lang="en-US" sz="2000" i="1" dirty="0" smtClean="0"/>
              <a:t>(in press)</a:t>
            </a:r>
            <a:endParaRPr lang="en-US" sz="2000" i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5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152400"/>
            <a:ext cx="7499350" cy="762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 eaLnBrk="1" hangingPunct="1">
              <a:defRPr/>
            </a:pP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Content analysis: Knowledge Elements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106760"/>
            <a:ext cx="7848600" cy="5562600"/>
          </a:xfrm>
        </p:spPr>
        <p:txBody>
          <a:bodyPr/>
          <a:lstStyle/>
          <a:p>
            <a:pPr eaLnBrk="1" hangingPunct="1"/>
            <a:r>
              <a:rPr lang="en-US" sz="2600" dirty="0">
                <a:ea typeface="ＭＳ Ｐゴシック" charset="0"/>
                <a:cs typeface="Times New Roman" charset="0"/>
              </a:rPr>
              <a:t>We are looking at intentional learning in school-type </a:t>
            </a:r>
            <a:r>
              <a:rPr lang="en-US" sz="2600" dirty="0" smtClean="0">
                <a:ea typeface="ＭＳ Ｐゴシック" charset="0"/>
                <a:cs typeface="Times New Roman" charset="0"/>
              </a:rPr>
              <a:t>situations: Constructs intended by the design. We call them Knowledge Elements (KEs)</a:t>
            </a:r>
            <a:endParaRPr lang="en-US" sz="2600" dirty="0">
              <a:ea typeface="ＭＳ Ｐゴシック" charset="0"/>
              <a:cs typeface="Times New Roman" charset="0"/>
            </a:endParaRPr>
          </a:p>
          <a:p>
            <a:pPr eaLnBrk="1" hangingPunct="1"/>
            <a:r>
              <a:rPr lang="en-US" sz="2600" dirty="0" smtClean="0">
                <a:ea typeface="ＭＳ Ｐゴシック" charset="0"/>
                <a:cs typeface="Times New Roman" charset="0"/>
              </a:rPr>
              <a:t>We identify them on </a:t>
            </a:r>
            <a:r>
              <a:rPr lang="en-US" sz="2600" dirty="0">
                <a:ea typeface="ＭＳ Ｐゴシック" charset="0"/>
                <a:cs typeface="Times New Roman" charset="0"/>
              </a:rPr>
              <a:t>the basis of</a:t>
            </a:r>
          </a:p>
          <a:p>
            <a:pPr lvl="1" eaLnBrk="1" hangingPunct="1"/>
            <a:r>
              <a:rPr lang="en-US" sz="2200" dirty="0">
                <a:ea typeface="ＭＳ Ｐゴシック" charset="0"/>
                <a:cs typeface="Times New Roman" charset="0"/>
              </a:rPr>
              <a:t>a priori content analysis</a:t>
            </a:r>
          </a:p>
          <a:p>
            <a:pPr lvl="1" eaLnBrk="1" hangingPunct="1"/>
            <a:r>
              <a:rPr lang="en-US" sz="2200" dirty="0" smtClean="0">
                <a:ea typeface="ＭＳ Ｐゴシック" charset="0"/>
                <a:cs typeface="Times New Roman" charset="0"/>
              </a:rPr>
              <a:t>designer</a:t>
            </a:r>
            <a:r>
              <a:rPr lang="en-US" sz="2200" dirty="0">
                <a:ea typeface="ＭＳ Ｐゴシック" charset="0"/>
                <a:cs typeface="Times New Roman" charset="0"/>
              </a:rPr>
              <a:t>/teacher intentions (explicit or implicit)</a:t>
            </a:r>
          </a:p>
          <a:p>
            <a:pPr lvl="1" eaLnBrk="1" hangingPunct="1"/>
            <a:r>
              <a:rPr lang="en-US" sz="2200" dirty="0">
                <a:ea typeface="ＭＳ Ｐゴシック" charset="0"/>
                <a:cs typeface="Times New Roman" charset="0"/>
              </a:rPr>
              <a:t>tasks given to the students</a:t>
            </a:r>
          </a:p>
          <a:p>
            <a:pPr eaLnBrk="1" hangingPunct="1"/>
            <a:r>
              <a:rPr lang="en-US" sz="2600" dirty="0" smtClean="0">
                <a:ea typeface="ＭＳ Ｐゴシック" charset="0"/>
                <a:cs typeface="Times New Roman" charset="0"/>
              </a:rPr>
              <a:t>KEs give </a:t>
            </a:r>
            <a:r>
              <a:rPr lang="en-US" sz="2600" dirty="0">
                <a:ea typeface="ＭＳ Ｐゴシック" charset="0"/>
                <a:cs typeface="Times New Roman" charset="0"/>
              </a:rPr>
              <a:t>a focus to the </a:t>
            </a:r>
            <a:r>
              <a:rPr lang="en-US" sz="2600" dirty="0" smtClean="0">
                <a:ea typeface="ＭＳ Ｐゴシック" charset="0"/>
                <a:cs typeface="Times New Roman" charset="0"/>
              </a:rPr>
              <a:t>researcher’</a:t>
            </a:r>
            <a:r>
              <a:rPr lang="en-US" altLang="ja-JP" sz="2600" dirty="0" smtClean="0">
                <a:ea typeface="ＭＳ Ｐゴシック" charset="0"/>
                <a:cs typeface="Times New Roman" charset="0"/>
              </a:rPr>
              <a:t>s </a:t>
            </a:r>
            <a:r>
              <a:rPr lang="en-US" altLang="ja-JP" sz="2600" dirty="0">
                <a:ea typeface="ＭＳ Ｐゴシック" charset="0"/>
                <a:cs typeface="Times New Roman" charset="0"/>
              </a:rPr>
              <a:t>analysis</a:t>
            </a:r>
            <a:r>
              <a:rPr lang="en-US" altLang="ja-JP" sz="2600" dirty="0" smtClean="0">
                <a:ea typeface="ＭＳ Ｐゴシック" charset="0"/>
                <a:cs typeface="Times New Roman" charset="0"/>
              </a:rPr>
              <a:t>:  </a:t>
            </a:r>
            <a:r>
              <a:rPr lang="en-US" altLang="ja-JP" sz="2600" dirty="0">
                <a:ea typeface="ＭＳ Ｐゴシック" charset="0"/>
                <a:cs typeface="Times New Roman" charset="0"/>
              </a:rPr>
              <a:t>What constructs are we looking for?</a:t>
            </a:r>
          </a:p>
          <a:p>
            <a:pPr eaLnBrk="1" hangingPunct="1"/>
            <a:r>
              <a:rPr lang="en-US" sz="2600" dirty="0" smtClean="0">
                <a:ea typeface="ＭＳ Ｐゴシック" charset="0"/>
                <a:cs typeface="Times New Roman" charset="0"/>
              </a:rPr>
              <a:t>KEs also </a:t>
            </a:r>
            <a:r>
              <a:rPr lang="en-US" sz="2600" dirty="0">
                <a:ea typeface="ＭＳ Ｐゴシック" charset="0"/>
                <a:cs typeface="Times New Roman" charset="0"/>
              </a:rPr>
              <a:t>provide a basis for analyzing students</a:t>
            </a:r>
            <a:r>
              <a:rPr lang="ja-JP" altLang="en-US" sz="2600" dirty="0">
                <a:ea typeface="ＭＳ Ｐゴシック" charset="0"/>
                <a:cs typeface="Times New Roman" charset="0"/>
              </a:rPr>
              <a:t>’</a:t>
            </a:r>
            <a:r>
              <a:rPr lang="en-US" altLang="ja-JP" sz="2600" dirty="0">
                <a:ea typeface="ＭＳ Ｐゴシック" charset="0"/>
                <a:cs typeface="Times New Roman" charset="0"/>
              </a:rPr>
              <a:t> inconsistent behavior as in </a:t>
            </a:r>
            <a:r>
              <a:rPr lang="en-US" altLang="ja-JP" sz="2600" dirty="0" err="1">
                <a:ea typeface="ＭＳ Ｐゴシック" charset="0"/>
                <a:cs typeface="Times New Roman" charset="0"/>
              </a:rPr>
              <a:t>Roni</a:t>
            </a:r>
            <a:r>
              <a:rPr lang="ja-JP" altLang="en-US" sz="2600" dirty="0">
                <a:ea typeface="ＭＳ Ｐゴシック" charset="0"/>
                <a:cs typeface="Times New Roman" charset="0"/>
              </a:rPr>
              <a:t>’</a:t>
            </a:r>
            <a:r>
              <a:rPr lang="en-US" altLang="ja-JP" sz="2600" dirty="0">
                <a:ea typeface="ＭＳ Ｐゴシック" charset="0"/>
                <a:cs typeface="Times New Roman" charset="0"/>
              </a:rPr>
              <a:t>s case. </a:t>
            </a:r>
            <a:endParaRPr lang="en-US" sz="2600" dirty="0">
              <a:ea typeface="ＭＳ Ｐゴシック" charset="0"/>
              <a:cs typeface="Times New Roman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KEs for the probability </a:t>
            </a:r>
            <a:r>
              <a:rPr lang="en-US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tasks</a:t>
            </a:r>
            <a:endParaRPr lang="en-US" dirty="0">
              <a:solidFill>
                <a:srgbClr val="6633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8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84313"/>
            <a:ext cx="8229600" cy="4530725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he-IL"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60422" name="Group 4"/>
          <p:cNvGrpSpPr>
            <a:grpSpLocks/>
          </p:cNvGrpSpPr>
          <p:nvPr/>
        </p:nvGrpSpPr>
        <p:grpSpPr bwMode="auto">
          <a:xfrm>
            <a:off x="1258888" y="1773238"/>
            <a:ext cx="7273925" cy="3887787"/>
            <a:chOff x="1981" y="2345"/>
            <a:chExt cx="7602" cy="4706"/>
          </a:xfrm>
        </p:grpSpPr>
        <p:sp>
          <p:nvSpPr>
            <p:cNvPr id="60423" name="Text Box 5"/>
            <p:cNvSpPr txBox="1">
              <a:spLocks noChangeArrowheads="1"/>
            </p:cNvSpPr>
            <p:nvPr/>
          </p:nvSpPr>
          <p:spPr bwMode="auto">
            <a:xfrm>
              <a:off x="3972" y="5965"/>
              <a:ext cx="3439" cy="36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2000">
                  <a:solidFill>
                    <a:schemeClr val="bg1"/>
                  </a:solidFill>
                  <a:latin typeface="Times New Roman" charset="0"/>
                </a:rPr>
                <a:t>Simple Event</a:t>
              </a:r>
              <a:r>
                <a:rPr lang="en-US" sz="1200">
                  <a:solidFill>
                    <a:schemeClr val="bg1"/>
                  </a:solidFill>
                  <a:latin typeface="Times New Roman" charset="0"/>
                </a:rPr>
                <a:t> </a:t>
              </a:r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60424" name="Text Box 6"/>
            <p:cNvSpPr txBox="1">
              <a:spLocks noChangeArrowheads="1"/>
            </p:cNvSpPr>
            <p:nvPr/>
          </p:nvSpPr>
          <p:spPr bwMode="auto">
            <a:xfrm>
              <a:off x="3972" y="6327"/>
              <a:ext cx="3439" cy="3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 dirty="0">
                  <a:latin typeface="Times New Roman" charset="0"/>
                </a:rPr>
                <a:t>Order</a:t>
              </a:r>
              <a:endParaRPr lang="en-US" sz="1600" dirty="0"/>
            </a:p>
          </p:txBody>
        </p:sp>
        <p:sp>
          <p:nvSpPr>
            <p:cNvPr id="60425" name="Text Box 7"/>
            <p:cNvSpPr txBox="1">
              <a:spLocks noChangeArrowheads="1"/>
            </p:cNvSpPr>
            <p:nvPr/>
          </p:nvSpPr>
          <p:spPr bwMode="auto">
            <a:xfrm>
              <a:off x="6144" y="3612"/>
              <a:ext cx="3439" cy="36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2000">
                  <a:solidFill>
                    <a:schemeClr val="bg1"/>
                  </a:solidFill>
                  <a:latin typeface="Times New Roman" charset="0"/>
                </a:rPr>
                <a:t>Sample Space</a:t>
              </a:r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60426" name="Text Box 8"/>
            <p:cNvSpPr txBox="1">
              <a:spLocks noChangeArrowheads="1"/>
            </p:cNvSpPr>
            <p:nvPr/>
          </p:nvSpPr>
          <p:spPr bwMode="auto">
            <a:xfrm>
              <a:off x="8316" y="3974"/>
              <a:ext cx="1267" cy="7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Times New Roman" charset="0"/>
                </a:rPr>
                <a:t>Product</a:t>
              </a:r>
              <a:endParaRPr lang="en-US" sz="1600"/>
            </a:p>
          </p:txBody>
        </p:sp>
        <p:sp>
          <p:nvSpPr>
            <p:cNvPr id="60427" name="Text Box 9"/>
            <p:cNvSpPr txBox="1">
              <a:spLocks noChangeArrowheads="1"/>
            </p:cNvSpPr>
            <p:nvPr/>
          </p:nvSpPr>
          <p:spPr bwMode="auto">
            <a:xfrm>
              <a:off x="6144" y="3974"/>
              <a:ext cx="2172" cy="7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Times New Roman" charset="0"/>
                </a:rPr>
                <a:t>Sample Space Events</a:t>
              </a:r>
              <a:r>
                <a:rPr lang="en-US" sz="1600" i="1">
                  <a:solidFill>
                    <a:schemeClr val="bg1"/>
                  </a:solidFill>
                  <a:latin typeface="Times New Roman" charset="0"/>
                </a:rPr>
                <a:t> </a:t>
              </a:r>
              <a:r>
                <a:rPr lang="en-US" sz="1600">
                  <a:latin typeface="Times New Roman" charset="0"/>
                </a:rPr>
                <a:t>Completeness</a:t>
              </a:r>
              <a:endParaRPr lang="en-US" sz="1600"/>
            </a:p>
          </p:txBody>
        </p:sp>
        <p:sp>
          <p:nvSpPr>
            <p:cNvPr id="60428" name="Text Box 10"/>
            <p:cNvSpPr txBox="1">
              <a:spLocks noChangeArrowheads="1"/>
            </p:cNvSpPr>
            <p:nvPr/>
          </p:nvSpPr>
          <p:spPr bwMode="auto">
            <a:xfrm>
              <a:off x="6144" y="4698"/>
              <a:ext cx="3439" cy="7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Times New Roman" charset="0"/>
                </a:rPr>
                <a:t>Sample Space Systematic Counting</a:t>
              </a:r>
            </a:p>
            <a:p>
              <a:pPr algn="ctr" eaLnBrk="1" hangingPunct="1"/>
              <a:endParaRPr lang="en-US" sz="1600"/>
            </a:p>
          </p:txBody>
        </p:sp>
        <p:sp>
          <p:nvSpPr>
            <p:cNvPr id="60429" name="Text Box 11"/>
            <p:cNvSpPr txBox="1">
              <a:spLocks noChangeArrowheads="1"/>
            </p:cNvSpPr>
            <p:nvPr/>
          </p:nvSpPr>
          <p:spPr bwMode="auto">
            <a:xfrm>
              <a:off x="1981" y="3612"/>
              <a:ext cx="3439" cy="36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2000">
                  <a:solidFill>
                    <a:schemeClr val="bg1"/>
                  </a:solidFill>
                  <a:latin typeface="Times New Roman" charset="0"/>
                </a:rPr>
                <a:t>Compound Event</a:t>
              </a:r>
              <a:r>
                <a:rPr lang="he-IL" sz="1200">
                  <a:solidFill>
                    <a:schemeClr val="bg1"/>
                  </a:solidFill>
                  <a:latin typeface="Times New Roman" charset="0"/>
                </a:rPr>
                <a:t> </a:t>
              </a:r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60430" name="Text Box 12"/>
            <p:cNvSpPr txBox="1">
              <a:spLocks noChangeArrowheads="1"/>
            </p:cNvSpPr>
            <p:nvPr/>
          </p:nvSpPr>
          <p:spPr bwMode="auto">
            <a:xfrm>
              <a:off x="1981" y="3974"/>
              <a:ext cx="3439" cy="7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Times New Roman" charset="0"/>
                </a:rPr>
                <a:t>Relevant</a:t>
              </a:r>
              <a:r>
                <a:rPr lang="en-US" sz="1600">
                  <a:solidFill>
                    <a:schemeClr val="bg1"/>
                  </a:solidFill>
                  <a:latin typeface="Times New Roman" charset="0"/>
                </a:rPr>
                <a:t> </a:t>
              </a:r>
              <a:r>
                <a:rPr lang="en-US" sz="1600">
                  <a:latin typeface="Times New Roman" charset="0"/>
                </a:rPr>
                <a:t>Events Completeness</a:t>
              </a:r>
              <a:endParaRPr lang="en-US" sz="1600"/>
            </a:p>
          </p:txBody>
        </p:sp>
        <p:sp>
          <p:nvSpPr>
            <p:cNvPr id="60431" name="Text Box 13"/>
            <p:cNvSpPr txBox="1">
              <a:spLocks noChangeArrowheads="1"/>
            </p:cNvSpPr>
            <p:nvPr/>
          </p:nvSpPr>
          <p:spPr bwMode="auto">
            <a:xfrm>
              <a:off x="1981" y="4698"/>
              <a:ext cx="3439" cy="71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Times New Roman" charset="0"/>
                </a:rPr>
                <a:t>Relevant Event Systematic Counting</a:t>
              </a:r>
            </a:p>
            <a:p>
              <a:pPr algn="ctr" eaLnBrk="1" hangingPunct="1"/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60432" name="Text Box 14"/>
            <p:cNvSpPr txBox="1">
              <a:spLocks noChangeArrowheads="1"/>
            </p:cNvSpPr>
            <p:nvPr/>
          </p:nvSpPr>
          <p:spPr bwMode="auto">
            <a:xfrm>
              <a:off x="3972" y="2345"/>
              <a:ext cx="3439" cy="36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2000">
                  <a:solidFill>
                    <a:schemeClr val="bg1"/>
                  </a:solidFill>
                  <a:latin typeface="Times New Roman" charset="0"/>
                </a:rPr>
                <a:t>Probability Value</a:t>
              </a:r>
              <a:r>
                <a:rPr lang="en-US" sz="1200">
                  <a:solidFill>
                    <a:schemeClr val="bg1"/>
                  </a:solidFill>
                  <a:latin typeface="Times New Roman" charset="0"/>
                </a:rPr>
                <a:t> </a:t>
              </a:r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60433" name="Text Box 15"/>
            <p:cNvSpPr txBox="1">
              <a:spLocks noChangeArrowheads="1"/>
            </p:cNvSpPr>
            <p:nvPr/>
          </p:nvSpPr>
          <p:spPr bwMode="auto">
            <a:xfrm>
              <a:off x="3972" y="2707"/>
              <a:ext cx="3439" cy="3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Times New Roman" charset="0"/>
                </a:rPr>
                <a:t>Ratio</a:t>
              </a:r>
              <a:endParaRPr lang="en-US" sz="1600"/>
            </a:p>
          </p:txBody>
        </p:sp>
        <p:sp>
          <p:nvSpPr>
            <p:cNvPr id="60434" name="Text Box 16"/>
            <p:cNvSpPr txBox="1">
              <a:spLocks noChangeArrowheads="1"/>
            </p:cNvSpPr>
            <p:nvPr/>
          </p:nvSpPr>
          <p:spPr bwMode="auto">
            <a:xfrm>
              <a:off x="3972" y="6689"/>
              <a:ext cx="3439" cy="3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Times New Roman" charset="0"/>
                </a:rPr>
                <a:t>Pair</a:t>
              </a:r>
              <a:endParaRPr lang="en-US" sz="1600"/>
            </a:p>
          </p:txBody>
        </p:sp>
        <p:sp>
          <p:nvSpPr>
            <p:cNvPr id="60435" name="Line 17"/>
            <p:cNvSpPr>
              <a:spLocks noChangeShapeType="1"/>
            </p:cNvSpPr>
            <p:nvPr/>
          </p:nvSpPr>
          <p:spPr bwMode="auto">
            <a:xfrm flipV="1">
              <a:off x="3610" y="3069"/>
              <a:ext cx="1810" cy="5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6" name="Line 18"/>
            <p:cNvSpPr>
              <a:spLocks noChangeShapeType="1"/>
            </p:cNvSpPr>
            <p:nvPr/>
          </p:nvSpPr>
          <p:spPr bwMode="auto">
            <a:xfrm flipV="1">
              <a:off x="6144" y="5422"/>
              <a:ext cx="1810" cy="5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7" name="Line 19"/>
            <p:cNvSpPr>
              <a:spLocks noChangeShapeType="1"/>
            </p:cNvSpPr>
            <p:nvPr/>
          </p:nvSpPr>
          <p:spPr bwMode="auto">
            <a:xfrm flipH="1" flipV="1">
              <a:off x="3610" y="5422"/>
              <a:ext cx="1810" cy="5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8" name="Line 20"/>
            <p:cNvSpPr>
              <a:spLocks noChangeShapeType="1"/>
            </p:cNvSpPr>
            <p:nvPr/>
          </p:nvSpPr>
          <p:spPr bwMode="auto">
            <a:xfrm flipH="1" flipV="1">
              <a:off x="6144" y="3069"/>
              <a:ext cx="1810" cy="5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715962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 eaLnBrk="1" hangingPunct="1">
              <a:defRPr/>
            </a:pPr>
            <a:r>
              <a:rPr lang="en-US" sz="4400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Tahoma" charset="0"/>
              </a:rPr>
              <a:t>Operational definitions</a:t>
            </a:r>
          </a:p>
        </p:txBody>
      </p:sp>
      <p:sp>
        <p:nvSpPr>
          <p:cNvPr id="62466" name="Content Placeholder 2"/>
          <p:cNvSpPr>
            <a:spLocks noGrp="1"/>
          </p:cNvSpPr>
          <p:nvPr>
            <p:ph idx="1"/>
          </p:nvPr>
        </p:nvSpPr>
        <p:spPr>
          <a:xfrm>
            <a:off x="1371600" y="1143000"/>
            <a:ext cx="7499350" cy="5257800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sz="2800" dirty="0">
                <a:ea typeface="ＭＳ Ｐゴシック" charset="0"/>
                <a:cs typeface="Tahoma" charset="0"/>
              </a:rPr>
              <a:t>For methodological reasons, </a:t>
            </a:r>
            <a:r>
              <a:rPr lang="en-US" sz="2800" dirty="0" smtClean="0">
                <a:ea typeface="ＭＳ Ｐゴシック" charset="0"/>
                <a:cs typeface="Times New Roman" charset="0"/>
              </a:rPr>
              <a:t>KEs </a:t>
            </a:r>
            <a:r>
              <a:rPr lang="en-US" sz="2800" dirty="0" smtClean="0">
                <a:ea typeface="ＭＳ Ｐゴシック" charset="0"/>
                <a:cs typeface="Tahoma" charset="0"/>
              </a:rPr>
              <a:t>have </a:t>
            </a:r>
            <a:r>
              <a:rPr lang="en-US" sz="2800" dirty="0">
                <a:ea typeface="ＭＳ Ｐゴシック" charset="0"/>
                <a:cs typeface="Tahoma" charset="0"/>
              </a:rPr>
              <a:t>general and operational definitions</a:t>
            </a:r>
          </a:p>
          <a:p>
            <a:pPr eaLnBrk="1" hangingPunct="1">
              <a:spcAft>
                <a:spcPts val="600"/>
              </a:spcAft>
            </a:pPr>
            <a:r>
              <a:rPr lang="en-US" sz="2800" dirty="0">
                <a:ea typeface="ＭＳ Ｐゴシック" charset="0"/>
                <a:cs typeface="Tahoma" charset="0"/>
              </a:rPr>
              <a:t>The operational definition serves to decide whether a student has constructed a KE (in the present context</a:t>
            </a:r>
            <a:r>
              <a:rPr lang="en-US" sz="2800" dirty="0" smtClean="0">
                <a:ea typeface="ＭＳ Ｐゴシック" charset="0"/>
                <a:cs typeface="Tahoma" charset="0"/>
              </a:rPr>
              <a:t>)</a:t>
            </a:r>
          </a:p>
          <a:p>
            <a:pPr eaLnBrk="1" hangingPunct="1">
              <a:spcAft>
                <a:spcPts val="600"/>
              </a:spcAft>
            </a:pPr>
            <a:r>
              <a:rPr lang="en-US" sz="2800" dirty="0" smtClean="0">
                <a:ea typeface="ＭＳ Ｐゴシック" charset="0"/>
                <a:cs typeface="Tahoma" charset="0"/>
              </a:rPr>
              <a:t>Example “Order”: </a:t>
            </a:r>
            <a:r>
              <a:rPr lang="en-US" sz="2800" dirty="0">
                <a:ea typeface="ＭＳ Ｐゴシック" charset="0"/>
                <a:cs typeface="Times New Roman" charset="0"/>
              </a:rPr>
              <a:t>We shall say that students have constructed the </a:t>
            </a:r>
            <a:r>
              <a:rPr lang="en-US" sz="2800" dirty="0" smtClean="0">
                <a:ea typeface="ＭＳ Ｐゴシック" charset="0"/>
                <a:cs typeface="Times New Roman" charset="0"/>
              </a:rPr>
              <a:t>Order </a:t>
            </a:r>
            <a:r>
              <a:rPr lang="en-US" sz="2800" dirty="0">
                <a:ea typeface="ＭＳ Ｐゴシック" charset="0"/>
                <a:cs typeface="Times New Roman" charset="0"/>
              </a:rPr>
              <a:t>element if they relate to pairs like (□,</a:t>
            </a:r>
            <a:r>
              <a:rPr lang="en-US" sz="2800" dirty="0" err="1">
                <a:ea typeface="ＭＳ Ｐゴシック" charset="0"/>
                <a:cs typeface="Times New Roman" charset="0"/>
              </a:rPr>
              <a:t>Δ</a:t>
            </a:r>
            <a:r>
              <a:rPr lang="en-US" sz="2800" dirty="0">
                <a:ea typeface="ＭＳ Ｐゴシック" charset="0"/>
                <a:cs typeface="Times New Roman" charset="0"/>
              </a:rPr>
              <a:t>) and (</a:t>
            </a:r>
            <a:r>
              <a:rPr lang="en-US" sz="2800" dirty="0" err="1">
                <a:ea typeface="ＭＳ Ｐゴシック" charset="0"/>
                <a:cs typeface="Times New Roman" charset="0"/>
              </a:rPr>
              <a:t>Δ</a:t>
            </a:r>
            <a:r>
              <a:rPr lang="en-US" sz="2800" dirty="0">
                <a:ea typeface="ＭＳ Ｐゴシック" charset="0"/>
                <a:cs typeface="Times New Roman" charset="0"/>
              </a:rPr>
              <a:t>,□) as to two distinct events. </a:t>
            </a:r>
            <a:endParaRPr lang="en-US" sz="2800" dirty="0">
              <a:ea typeface="ＭＳ Ｐゴシック" charset="0"/>
              <a:cs typeface="Tahoma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28600"/>
            <a:ext cx="7529388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 eaLnBrk="1" hangingPunct="1">
              <a:defRPr/>
            </a:pPr>
            <a:r>
              <a:rPr lang="en-US" sz="3800" dirty="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Partially Correct Constructs (PaCCs)</a:t>
            </a:r>
          </a:p>
        </p:txBody>
      </p:sp>
      <p:sp>
        <p:nvSpPr>
          <p:cNvPr id="56322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371600"/>
            <a:ext cx="7924800" cy="48768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Times New Roman" charset="0"/>
              </a:rPr>
              <a:t>How can the RBC-model be used to explain </a:t>
            </a:r>
            <a:r>
              <a:rPr lang="en-US" dirty="0" err="1">
                <a:ea typeface="ＭＳ Ｐゴシック" charset="0"/>
                <a:cs typeface="Times New Roman" charset="0"/>
              </a:rPr>
              <a:t>Roni</a:t>
            </a:r>
            <a:r>
              <a:rPr lang="ja-JP" altLang="en-US" dirty="0">
                <a:ea typeface="ＭＳ Ｐゴシック" charset="0"/>
                <a:cs typeface="Times New Roman" charset="0"/>
              </a:rPr>
              <a:t>’</a:t>
            </a:r>
            <a:r>
              <a:rPr lang="en-US" altLang="ja-JP" dirty="0">
                <a:ea typeface="ＭＳ Ｐゴシック" charset="0"/>
                <a:cs typeface="Times New Roman" charset="0"/>
              </a:rPr>
              <a:t>s inconsistent answers?</a:t>
            </a:r>
          </a:p>
          <a:p>
            <a:pPr eaLnBrk="1" hangingPunct="1"/>
            <a:r>
              <a:rPr lang="en-US" dirty="0">
                <a:ea typeface="ＭＳ Ｐゴシック" charset="0"/>
                <a:cs typeface="Times New Roman" charset="0"/>
              </a:rPr>
              <a:t>Micro-analysis of epistemic </a:t>
            </a:r>
            <a:r>
              <a:rPr lang="en-US" dirty="0" smtClean="0">
                <a:ea typeface="ＭＳ Ｐゴシック" charset="0"/>
                <a:cs typeface="Times New Roman" charset="0"/>
              </a:rPr>
              <a:t>actions </a:t>
            </a:r>
            <a:endParaRPr lang="en-US" dirty="0">
              <a:ea typeface="ＭＳ Ｐゴシック" charset="0"/>
              <a:cs typeface="Times New Roman" charset="0"/>
            </a:endParaRPr>
          </a:p>
          <a:p>
            <a:pPr eaLnBrk="1" hangingPunct="1"/>
            <a:r>
              <a:rPr lang="en-US" dirty="0" smtClean="0">
                <a:ea typeface="ＭＳ Ｐゴシック" charset="0"/>
                <a:cs typeface="Times New Roman" charset="0"/>
              </a:rPr>
              <a:t>Some </a:t>
            </a:r>
            <a:r>
              <a:rPr lang="en-US" dirty="0">
                <a:ea typeface="ＭＳ Ｐゴシック" charset="0"/>
                <a:cs typeface="Times New Roman" charset="0"/>
              </a:rPr>
              <a:t>of </a:t>
            </a:r>
            <a:r>
              <a:rPr lang="en-US" dirty="0" err="1">
                <a:ea typeface="ＭＳ Ｐゴシック" charset="0"/>
                <a:cs typeface="Times New Roman" charset="0"/>
              </a:rPr>
              <a:t>Roni</a:t>
            </a:r>
            <a:r>
              <a:rPr lang="ja-JP" altLang="en-US" dirty="0">
                <a:ea typeface="ＭＳ Ｐゴシック" charset="0"/>
                <a:cs typeface="Times New Roman" charset="0"/>
              </a:rPr>
              <a:t>’</a:t>
            </a:r>
            <a:r>
              <a:rPr lang="en-US" altLang="ja-JP" dirty="0">
                <a:ea typeface="ＭＳ Ｐゴシック" charset="0"/>
                <a:cs typeface="Times New Roman" charset="0"/>
              </a:rPr>
              <a:t>s constructs </a:t>
            </a:r>
            <a:r>
              <a:rPr lang="en-US" altLang="ja-JP" dirty="0">
                <a:solidFill>
                  <a:srgbClr val="000000"/>
                </a:solidFill>
                <a:ea typeface="ＭＳ Ｐゴシック" charset="0"/>
                <a:cs typeface="Times New Roman" charset="0"/>
              </a:rPr>
              <a:t>were absent or inadequate for solving the problems at hand.</a:t>
            </a:r>
          </a:p>
          <a:p>
            <a:pPr eaLnBrk="1" hangingPunct="1"/>
            <a:r>
              <a:rPr lang="en-US" dirty="0">
                <a:solidFill>
                  <a:srgbClr val="000000"/>
                </a:solidFill>
                <a:ea typeface="ＭＳ Ｐゴシック" charset="0"/>
                <a:cs typeface="Times New Roman" charset="0"/>
              </a:rPr>
              <a:t>They were only partially correct</a:t>
            </a:r>
            <a:r>
              <a:rPr lang="en-US" dirty="0" smtClean="0">
                <a:solidFill>
                  <a:srgbClr val="000000"/>
                </a:solidFill>
                <a:ea typeface="ＭＳ Ｐゴシック" charset="0"/>
                <a:cs typeface="Times New Roman" charset="0"/>
              </a:rPr>
              <a:t>:  </a:t>
            </a:r>
            <a:r>
              <a:rPr lang="en-US" dirty="0">
                <a:solidFill>
                  <a:srgbClr val="000000"/>
                </a:solidFill>
                <a:ea typeface="ＭＳ Ｐゴシック" charset="0"/>
                <a:cs typeface="Times New Roman" charset="0"/>
              </a:rPr>
              <a:t>They are PaCCs. </a:t>
            </a:r>
          </a:p>
          <a:p>
            <a:pPr eaLnBrk="1" hangingPunct="1"/>
            <a:r>
              <a:rPr lang="en-US" dirty="0">
                <a:ea typeface="ＭＳ Ｐゴシック" charset="0"/>
                <a:cs typeface="Times New Roman" charset="0"/>
              </a:rPr>
              <a:t>This allows to explain </a:t>
            </a:r>
            <a:r>
              <a:rPr lang="en-US" dirty="0" err="1">
                <a:ea typeface="ＭＳ Ｐゴシック" charset="0"/>
                <a:cs typeface="Times New Roman" charset="0"/>
              </a:rPr>
              <a:t>Roni</a:t>
            </a:r>
            <a:r>
              <a:rPr lang="ja-JP" altLang="en-US" dirty="0">
                <a:ea typeface="ＭＳ Ｐゴシック" charset="0"/>
                <a:cs typeface="Times New Roman" charset="0"/>
              </a:rPr>
              <a:t>’</a:t>
            </a:r>
            <a:r>
              <a:rPr lang="en-US" altLang="ja-JP" dirty="0">
                <a:ea typeface="ＭＳ Ｐゴシック" charset="0"/>
                <a:cs typeface="Times New Roman" charset="0"/>
              </a:rPr>
              <a:t>s answers</a:t>
            </a:r>
            <a:r>
              <a:rPr lang="en-US" altLang="ja-JP" dirty="0" smtClean="0">
                <a:ea typeface="ＭＳ Ｐゴシック" charset="0"/>
                <a:cs typeface="Times New Roman" charset="0"/>
              </a:rPr>
              <a:t>.</a:t>
            </a:r>
          </a:p>
          <a:p>
            <a:pPr marL="82550" indent="0" algn="r" eaLnBrk="1" hangingPunct="1">
              <a:buNone/>
            </a:pPr>
            <a:r>
              <a:rPr lang="en-US" altLang="ja-JP" sz="2000" i="1" dirty="0" smtClean="0">
                <a:ea typeface="ＭＳ Ｐゴシック" charset="0"/>
                <a:cs typeface="Times New Roman" charset="0"/>
              </a:rPr>
              <a:t>Ron, Dreyfus, &amp; Hershkowitz (2010)</a:t>
            </a:r>
            <a:endParaRPr lang="en-US" altLang="ja-JP" sz="2000" i="1" dirty="0">
              <a:ea typeface="ＭＳ Ｐゴシック" charset="0"/>
              <a:cs typeface="Times New Roman" charset="0"/>
            </a:endParaRPr>
          </a:p>
          <a:p>
            <a:pPr eaLnBrk="1" hangingPunct="1"/>
            <a:endParaRPr lang="en-US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 lvl="1" eaLnBrk="1" hangingPunct="1"/>
            <a:endParaRPr lang="en-US" sz="2000" dirty="0"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274638"/>
            <a:ext cx="7499350" cy="639762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n-US" sz="3600" dirty="0" err="1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Roni</a:t>
            </a:r>
            <a:r>
              <a:rPr lang="ja-JP" altLang="en-US" sz="3600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3600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s constructs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5146675"/>
            <a:ext cx="7848600" cy="1330325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Tahoma" charset="0"/>
              </a:rPr>
              <a:t>Order is missing, at least initially</a:t>
            </a:r>
          </a:p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Tahoma" charset="0"/>
              </a:rPr>
              <a:t>As a consequence, Simple Event, Sample Space and other constructs are PaCCs</a:t>
            </a:r>
          </a:p>
          <a:p>
            <a:pPr eaLnBrk="1" hangingPunct="1">
              <a:buFont typeface="Wingdings" charset="0"/>
              <a:buNone/>
            </a:pPr>
            <a:endParaRPr lang="he-IL" dirty="0"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65542" name="Group 4"/>
          <p:cNvGrpSpPr>
            <a:grpSpLocks/>
          </p:cNvGrpSpPr>
          <p:nvPr/>
        </p:nvGrpSpPr>
        <p:grpSpPr bwMode="auto">
          <a:xfrm>
            <a:off x="1258888" y="1143000"/>
            <a:ext cx="7273925" cy="3887788"/>
            <a:chOff x="1981" y="2345"/>
            <a:chExt cx="7602" cy="4706"/>
          </a:xfrm>
        </p:grpSpPr>
        <p:sp>
          <p:nvSpPr>
            <p:cNvPr id="65553" name="Text Box 5"/>
            <p:cNvSpPr txBox="1">
              <a:spLocks noChangeArrowheads="1"/>
            </p:cNvSpPr>
            <p:nvPr/>
          </p:nvSpPr>
          <p:spPr bwMode="auto">
            <a:xfrm>
              <a:off x="3972" y="5965"/>
              <a:ext cx="3439" cy="36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2000">
                  <a:solidFill>
                    <a:schemeClr val="bg1"/>
                  </a:solidFill>
                  <a:latin typeface="Times New Roman" charset="0"/>
                </a:rPr>
                <a:t>Simple Event</a:t>
              </a:r>
              <a:r>
                <a:rPr lang="en-US" sz="1200">
                  <a:solidFill>
                    <a:schemeClr val="bg1"/>
                  </a:solidFill>
                  <a:latin typeface="Times New Roman" charset="0"/>
                </a:rPr>
                <a:t> </a:t>
              </a:r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65554" name="Text Box 6"/>
            <p:cNvSpPr txBox="1">
              <a:spLocks noChangeArrowheads="1"/>
            </p:cNvSpPr>
            <p:nvPr/>
          </p:nvSpPr>
          <p:spPr bwMode="auto">
            <a:xfrm>
              <a:off x="3972" y="6327"/>
              <a:ext cx="3439" cy="3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 dirty="0">
                  <a:latin typeface="Times New Roman" charset="0"/>
                </a:rPr>
                <a:t>Order</a:t>
              </a:r>
              <a:endParaRPr lang="en-US" sz="1600" dirty="0"/>
            </a:p>
          </p:txBody>
        </p:sp>
        <p:sp>
          <p:nvSpPr>
            <p:cNvPr id="65555" name="Text Box 7"/>
            <p:cNvSpPr txBox="1">
              <a:spLocks noChangeArrowheads="1"/>
            </p:cNvSpPr>
            <p:nvPr/>
          </p:nvSpPr>
          <p:spPr bwMode="auto">
            <a:xfrm>
              <a:off x="6144" y="3612"/>
              <a:ext cx="3439" cy="36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2000">
                  <a:solidFill>
                    <a:schemeClr val="bg1"/>
                  </a:solidFill>
                  <a:latin typeface="Times New Roman" charset="0"/>
                </a:rPr>
                <a:t>Sample Space</a:t>
              </a:r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65556" name="Text Box 8"/>
            <p:cNvSpPr txBox="1">
              <a:spLocks noChangeArrowheads="1"/>
            </p:cNvSpPr>
            <p:nvPr/>
          </p:nvSpPr>
          <p:spPr bwMode="auto">
            <a:xfrm>
              <a:off x="8316" y="3974"/>
              <a:ext cx="1267" cy="7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Times New Roman" charset="0"/>
                </a:rPr>
                <a:t>Product</a:t>
              </a:r>
              <a:endParaRPr lang="en-US" sz="1600"/>
            </a:p>
          </p:txBody>
        </p:sp>
        <p:sp>
          <p:nvSpPr>
            <p:cNvPr id="65557" name="Text Box 9"/>
            <p:cNvSpPr txBox="1">
              <a:spLocks noChangeArrowheads="1"/>
            </p:cNvSpPr>
            <p:nvPr/>
          </p:nvSpPr>
          <p:spPr bwMode="auto">
            <a:xfrm>
              <a:off x="6144" y="3974"/>
              <a:ext cx="2172" cy="7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Times New Roman" charset="0"/>
                </a:rPr>
                <a:t>Sample Space Events</a:t>
              </a:r>
              <a:r>
                <a:rPr lang="en-US" sz="1600" i="1">
                  <a:solidFill>
                    <a:schemeClr val="bg1"/>
                  </a:solidFill>
                  <a:latin typeface="Times New Roman" charset="0"/>
                </a:rPr>
                <a:t> </a:t>
              </a:r>
              <a:r>
                <a:rPr lang="en-US" sz="1600">
                  <a:latin typeface="Times New Roman" charset="0"/>
                </a:rPr>
                <a:t>Completeness</a:t>
              </a:r>
              <a:endParaRPr lang="en-US" sz="1600"/>
            </a:p>
          </p:txBody>
        </p:sp>
        <p:sp>
          <p:nvSpPr>
            <p:cNvPr id="65558" name="Text Box 10"/>
            <p:cNvSpPr txBox="1">
              <a:spLocks noChangeArrowheads="1"/>
            </p:cNvSpPr>
            <p:nvPr/>
          </p:nvSpPr>
          <p:spPr bwMode="auto">
            <a:xfrm>
              <a:off x="6144" y="4698"/>
              <a:ext cx="3439" cy="7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Times New Roman" charset="0"/>
                </a:rPr>
                <a:t>Sample Space Systematic Counting</a:t>
              </a:r>
            </a:p>
            <a:p>
              <a:pPr algn="ctr" eaLnBrk="1" hangingPunct="1"/>
              <a:endParaRPr lang="en-US" sz="1600"/>
            </a:p>
          </p:txBody>
        </p:sp>
        <p:sp>
          <p:nvSpPr>
            <p:cNvPr id="65559" name="Text Box 11"/>
            <p:cNvSpPr txBox="1">
              <a:spLocks noChangeArrowheads="1"/>
            </p:cNvSpPr>
            <p:nvPr/>
          </p:nvSpPr>
          <p:spPr bwMode="auto">
            <a:xfrm>
              <a:off x="1981" y="3612"/>
              <a:ext cx="3439" cy="36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2000">
                  <a:solidFill>
                    <a:schemeClr val="bg1"/>
                  </a:solidFill>
                  <a:latin typeface="Times New Roman" charset="0"/>
                </a:rPr>
                <a:t>Compound Event</a:t>
              </a:r>
              <a:r>
                <a:rPr lang="he-IL" sz="1200">
                  <a:solidFill>
                    <a:schemeClr val="bg1"/>
                  </a:solidFill>
                  <a:latin typeface="Times New Roman" charset="0"/>
                </a:rPr>
                <a:t> </a:t>
              </a:r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65560" name="Text Box 12"/>
            <p:cNvSpPr txBox="1">
              <a:spLocks noChangeArrowheads="1"/>
            </p:cNvSpPr>
            <p:nvPr/>
          </p:nvSpPr>
          <p:spPr bwMode="auto">
            <a:xfrm>
              <a:off x="1981" y="3974"/>
              <a:ext cx="3439" cy="72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Times New Roman" charset="0"/>
                </a:rPr>
                <a:t>Relevant</a:t>
              </a:r>
              <a:r>
                <a:rPr lang="en-US" sz="1600">
                  <a:solidFill>
                    <a:schemeClr val="bg1"/>
                  </a:solidFill>
                  <a:latin typeface="Times New Roman" charset="0"/>
                </a:rPr>
                <a:t> </a:t>
              </a:r>
              <a:r>
                <a:rPr lang="en-US" sz="1600">
                  <a:latin typeface="Times New Roman" charset="0"/>
                </a:rPr>
                <a:t>Events Completeness</a:t>
              </a:r>
              <a:endParaRPr lang="en-US" sz="1600"/>
            </a:p>
          </p:txBody>
        </p:sp>
        <p:sp>
          <p:nvSpPr>
            <p:cNvPr id="65561" name="Text Box 13"/>
            <p:cNvSpPr txBox="1">
              <a:spLocks noChangeArrowheads="1"/>
            </p:cNvSpPr>
            <p:nvPr/>
          </p:nvSpPr>
          <p:spPr bwMode="auto">
            <a:xfrm>
              <a:off x="1981" y="4698"/>
              <a:ext cx="3439" cy="71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Times New Roman" charset="0"/>
                </a:rPr>
                <a:t>Relevant Event Systematic Counting</a:t>
              </a:r>
            </a:p>
            <a:p>
              <a:pPr algn="ctr" eaLnBrk="1" hangingPunct="1"/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65562" name="Text Box 14"/>
            <p:cNvSpPr txBox="1">
              <a:spLocks noChangeArrowheads="1"/>
            </p:cNvSpPr>
            <p:nvPr/>
          </p:nvSpPr>
          <p:spPr bwMode="auto">
            <a:xfrm>
              <a:off x="3972" y="2345"/>
              <a:ext cx="3439" cy="36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2000">
                  <a:solidFill>
                    <a:schemeClr val="bg1"/>
                  </a:solidFill>
                  <a:latin typeface="Times New Roman" charset="0"/>
                </a:rPr>
                <a:t>Probability Value</a:t>
              </a:r>
              <a:r>
                <a:rPr lang="en-US" sz="1200">
                  <a:solidFill>
                    <a:schemeClr val="bg1"/>
                  </a:solidFill>
                  <a:latin typeface="Times New Roman" charset="0"/>
                </a:rPr>
                <a:t> </a:t>
              </a:r>
              <a:endParaRPr lang="en-US" sz="1800">
                <a:solidFill>
                  <a:schemeClr val="bg1"/>
                </a:solidFill>
              </a:endParaRPr>
            </a:p>
          </p:txBody>
        </p:sp>
        <p:sp>
          <p:nvSpPr>
            <p:cNvPr id="65563" name="Text Box 15"/>
            <p:cNvSpPr txBox="1">
              <a:spLocks noChangeArrowheads="1"/>
            </p:cNvSpPr>
            <p:nvPr/>
          </p:nvSpPr>
          <p:spPr bwMode="auto">
            <a:xfrm>
              <a:off x="3972" y="2707"/>
              <a:ext cx="3439" cy="3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Times New Roman" charset="0"/>
                </a:rPr>
                <a:t>Ratio</a:t>
              </a:r>
              <a:endParaRPr lang="en-US" sz="1600"/>
            </a:p>
          </p:txBody>
        </p:sp>
        <p:sp>
          <p:nvSpPr>
            <p:cNvPr id="65564" name="Text Box 16"/>
            <p:cNvSpPr txBox="1">
              <a:spLocks noChangeArrowheads="1"/>
            </p:cNvSpPr>
            <p:nvPr/>
          </p:nvSpPr>
          <p:spPr bwMode="auto">
            <a:xfrm>
              <a:off x="3972" y="6689"/>
              <a:ext cx="3439" cy="3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600">
                  <a:latin typeface="Times New Roman" charset="0"/>
                </a:rPr>
                <a:t>Pair</a:t>
              </a:r>
              <a:endParaRPr lang="en-US" sz="1600"/>
            </a:p>
          </p:txBody>
        </p:sp>
        <p:sp>
          <p:nvSpPr>
            <p:cNvPr id="65565" name="Line 17"/>
            <p:cNvSpPr>
              <a:spLocks noChangeShapeType="1"/>
            </p:cNvSpPr>
            <p:nvPr/>
          </p:nvSpPr>
          <p:spPr bwMode="auto">
            <a:xfrm flipV="1">
              <a:off x="3610" y="3069"/>
              <a:ext cx="1810" cy="5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6" name="Line 18"/>
            <p:cNvSpPr>
              <a:spLocks noChangeShapeType="1"/>
            </p:cNvSpPr>
            <p:nvPr/>
          </p:nvSpPr>
          <p:spPr bwMode="auto">
            <a:xfrm flipV="1">
              <a:off x="6144" y="5422"/>
              <a:ext cx="1810" cy="5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7" name="Line 19"/>
            <p:cNvSpPr>
              <a:spLocks noChangeShapeType="1"/>
            </p:cNvSpPr>
            <p:nvPr/>
          </p:nvSpPr>
          <p:spPr bwMode="auto">
            <a:xfrm flipH="1" flipV="1">
              <a:off x="3610" y="5422"/>
              <a:ext cx="1810" cy="5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8" name="Line 20"/>
            <p:cNvSpPr>
              <a:spLocks noChangeShapeType="1"/>
            </p:cNvSpPr>
            <p:nvPr/>
          </p:nvSpPr>
          <p:spPr bwMode="auto">
            <a:xfrm flipH="1" flipV="1">
              <a:off x="6144" y="3069"/>
              <a:ext cx="1810" cy="5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28" name="Arc 25"/>
          <p:cNvSpPr>
            <a:spLocks/>
          </p:cNvSpPr>
          <p:nvPr/>
        </p:nvSpPr>
        <p:spPr bwMode="auto">
          <a:xfrm flipV="1">
            <a:off x="6437313" y="3436938"/>
            <a:ext cx="1944687" cy="143986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lnTo>
                  <a:pt x="0" y="-1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wrap="none" anchor="ctr"/>
          <a:lstStyle/>
          <a:p>
            <a:endParaRPr lang="en-US"/>
          </a:p>
        </p:txBody>
      </p:sp>
      <p:sp>
        <p:nvSpPr>
          <p:cNvPr id="30730" name="Line 27"/>
          <p:cNvSpPr>
            <a:spLocks noChangeShapeType="1"/>
          </p:cNvSpPr>
          <p:nvPr/>
        </p:nvSpPr>
        <p:spPr bwMode="auto">
          <a:xfrm flipV="1">
            <a:off x="8388350" y="2754313"/>
            <a:ext cx="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2" name="Arc 29"/>
          <p:cNvSpPr>
            <a:spLocks/>
          </p:cNvSpPr>
          <p:nvPr/>
        </p:nvSpPr>
        <p:spPr bwMode="auto">
          <a:xfrm>
            <a:off x="6227763" y="1565275"/>
            <a:ext cx="2160587" cy="10795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lnTo>
                  <a:pt x="0" y="-1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3" name="Line 30"/>
          <p:cNvSpPr>
            <a:spLocks noChangeShapeType="1"/>
          </p:cNvSpPr>
          <p:nvPr/>
        </p:nvSpPr>
        <p:spPr bwMode="auto">
          <a:xfrm flipH="1">
            <a:off x="6156325" y="1565275"/>
            <a:ext cx="2873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4" name="Text Box 31"/>
          <p:cNvSpPr txBox="1">
            <a:spLocks noChangeArrowheads="1"/>
          </p:cNvSpPr>
          <p:nvPr/>
        </p:nvSpPr>
        <p:spPr bwMode="auto">
          <a:xfrm>
            <a:off x="7308850" y="1295400"/>
            <a:ext cx="1439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Q1+Q3</a:t>
            </a:r>
            <a:endParaRPr lang="he-IL" b="1">
              <a:solidFill>
                <a:srgbClr val="FF0000"/>
              </a:solidFill>
            </a:endParaRPr>
          </a:p>
        </p:txBody>
      </p:sp>
      <p:sp>
        <p:nvSpPr>
          <p:cNvPr id="30735" name="Arc 32"/>
          <p:cNvSpPr>
            <a:spLocks/>
          </p:cNvSpPr>
          <p:nvPr/>
        </p:nvSpPr>
        <p:spPr bwMode="auto">
          <a:xfrm flipH="1" flipV="1">
            <a:off x="1331913" y="3436938"/>
            <a:ext cx="1871662" cy="143986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lnTo>
                  <a:pt x="0" y="-1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6" name="Line 33"/>
          <p:cNvSpPr>
            <a:spLocks noChangeShapeType="1"/>
          </p:cNvSpPr>
          <p:nvPr/>
        </p:nvSpPr>
        <p:spPr bwMode="auto">
          <a:xfrm flipV="1">
            <a:off x="1331913" y="3436938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7" name="Arc 34"/>
          <p:cNvSpPr>
            <a:spLocks/>
          </p:cNvSpPr>
          <p:nvPr/>
        </p:nvSpPr>
        <p:spPr bwMode="auto">
          <a:xfrm flipH="1">
            <a:off x="1331913" y="1565275"/>
            <a:ext cx="1871662" cy="1655763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lnTo>
                  <a:pt x="0" y="-1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8" name="Line 35"/>
          <p:cNvSpPr>
            <a:spLocks noChangeShapeType="1"/>
          </p:cNvSpPr>
          <p:nvPr/>
        </p:nvSpPr>
        <p:spPr bwMode="auto">
          <a:xfrm>
            <a:off x="3132138" y="1565275"/>
            <a:ext cx="2873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9" name="Text Box 36"/>
          <p:cNvSpPr txBox="1">
            <a:spLocks noChangeArrowheads="1"/>
          </p:cNvSpPr>
          <p:nvPr/>
        </p:nvSpPr>
        <p:spPr bwMode="auto">
          <a:xfrm>
            <a:off x="1908175" y="1349375"/>
            <a:ext cx="1174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FF0000"/>
                </a:solidFill>
              </a:rPr>
              <a:t>Q2</a:t>
            </a:r>
            <a:endParaRPr lang="he-IL" b="1">
              <a:solidFill>
                <a:srgbClr val="FF00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  <p:bldP spid="30728" grpId="0" animBg="1"/>
      <p:bldP spid="30730" grpId="0" animBg="1"/>
      <p:bldP spid="30732" grpId="0" animBg="1"/>
      <p:bldP spid="30733" grpId="0" animBg="1"/>
      <p:bldP spid="30734" grpId="0"/>
      <p:bldP spid="30735" grpId="0" animBg="1"/>
      <p:bldP spid="30736" grpId="0" animBg="1"/>
      <p:bldP spid="30737" grpId="0" animBg="1"/>
      <p:bldP spid="30738" grpId="0" animBg="1"/>
      <p:bldP spid="3073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868362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Constructing</a:t>
            </a:r>
            <a:endParaRPr lang="en-US" dirty="0">
              <a:solidFill>
                <a:srgbClr val="6633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>
          <a:xfrm>
            <a:off x="1435100" y="1219200"/>
            <a:ext cx="7499350" cy="4800600"/>
          </a:xfrm>
        </p:spPr>
        <p:txBody>
          <a:bodyPr/>
          <a:lstStyle/>
          <a:p>
            <a:pPr marL="808038" indent="-808038" defTabSz="801688" eaLnBrk="1" hangingPunct="1">
              <a:buNone/>
            </a:pPr>
            <a:r>
              <a:rPr lang="en-US" sz="2800" dirty="0" smtClean="0">
                <a:solidFill>
                  <a:srgbClr val="3891A7"/>
                </a:solidFill>
                <a:ea typeface="ＭＳ Ｐゴシック" charset="0"/>
                <a:cs typeface="Tahoma" charset="0"/>
              </a:rPr>
              <a:t>Q 4</a:t>
            </a:r>
            <a:r>
              <a:rPr lang="en-US" sz="2800" dirty="0">
                <a:solidFill>
                  <a:srgbClr val="3891A7"/>
                </a:solidFill>
                <a:ea typeface="ＭＳ Ｐゴシック" charset="0"/>
                <a:cs typeface="Tahoma" charset="0"/>
              </a:rPr>
              <a:t>	</a:t>
            </a:r>
            <a:r>
              <a:rPr lang="en-US" sz="2800" dirty="0" smtClean="0">
                <a:ea typeface="ＭＳ Ｐゴシック" charset="0"/>
                <a:cs typeface="Tahoma" charset="0"/>
              </a:rPr>
              <a:t>If </a:t>
            </a:r>
            <a:r>
              <a:rPr lang="en-US" sz="2800" dirty="0" err="1" smtClean="0">
                <a:ea typeface="ＭＳ Ｐゴシック" charset="0"/>
                <a:cs typeface="Tahoma" charset="0"/>
              </a:rPr>
              <a:t>Ruti</a:t>
            </a:r>
            <a:r>
              <a:rPr lang="en-US" sz="2800" dirty="0" smtClean="0">
                <a:ea typeface="ＭＳ Ｐゴシック" charset="0"/>
                <a:cs typeface="Tahoma" charset="0"/>
              </a:rPr>
              <a:t> and Yossi play with a red die and a white die, will the answers be different?</a:t>
            </a:r>
          </a:p>
          <a:p>
            <a:pPr marL="808038" indent="-808038" defTabSz="801688" eaLnBrk="1" hangingPunct="1">
              <a:buNone/>
            </a:pPr>
            <a:endParaRPr lang="en-US" sz="800" dirty="0" smtClean="0">
              <a:ea typeface="ＭＳ Ｐゴシック" charset="0"/>
              <a:cs typeface="Tahoma" charset="0"/>
            </a:endParaRPr>
          </a:p>
          <a:p>
            <a:pPr marL="717550" indent="-717550">
              <a:buNone/>
            </a:pPr>
            <a:r>
              <a:rPr lang="en-US" sz="2400" dirty="0" smtClean="0">
                <a:solidFill>
                  <a:srgbClr val="663300"/>
                </a:solidFill>
                <a:latin typeface="Gill Sans MT" charset="0"/>
                <a:ea typeface="ＭＳ Ｐゴシック" charset="0"/>
                <a:cs typeface="Times New Roman" charset="0"/>
              </a:rPr>
              <a:t>R65</a:t>
            </a:r>
            <a:r>
              <a:rPr lang="en-US" sz="2400" dirty="0">
                <a:latin typeface="Gill Sans MT" charset="0"/>
                <a:ea typeface="ＭＳ Ｐゴシック" charset="0"/>
                <a:cs typeface="Times New Roman" charset="0"/>
              </a:rPr>
              <a:t>	</a:t>
            </a:r>
            <a:r>
              <a:rPr lang="en-US" sz="2400" dirty="0"/>
              <a:t>What</a:t>
            </a:r>
            <a:r>
              <a:rPr lang="en-US" sz="2400" b="1" dirty="0"/>
              <a:t>’</a:t>
            </a:r>
            <a:r>
              <a:rPr lang="en-US" sz="2400" dirty="0"/>
              <a:t>s that? Stupid!</a:t>
            </a:r>
            <a:r>
              <a:rPr lang="en-US" sz="2400" dirty="0" smtClean="0">
                <a:latin typeface="Gill Sans MT" charset="0"/>
                <a:ea typeface="ＭＳ Ｐゴシック" charset="0"/>
                <a:cs typeface="Times New Roman" charset="0"/>
              </a:rPr>
              <a:t> </a:t>
            </a:r>
            <a:endParaRPr lang="en-US" sz="2400" dirty="0">
              <a:latin typeface="Gill Sans MT" charset="0"/>
              <a:ea typeface="ＭＳ Ｐゴシック" charset="0"/>
              <a:cs typeface="Times New Roman" charset="0"/>
            </a:endParaRPr>
          </a:p>
          <a:p>
            <a:pPr marL="717550" indent="-717550">
              <a:buNone/>
            </a:pPr>
            <a:r>
              <a:rPr lang="en-US" sz="2400" dirty="0" smtClean="0">
                <a:solidFill>
                  <a:srgbClr val="663300"/>
                </a:solidFill>
                <a:latin typeface="Gill Sans MT" charset="0"/>
                <a:ea typeface="ＭＳ Ｐゴシック" charset="0"/>
                <a:cs typeface="Times New Roman" charset="0"/>
              </a:rPr>
              <a:t>R71</a:t>
            </a:r>
            <a:r>
              <a:rPr lang="en-US" sz="2400" dirty="0">
                <a:latin typeface="Gill Sans MT" charset="0"/>
                <a:ea typeface="ＭＳ Ｐゴシック" charset="0"/>
                <a:cs typeface="Times New Roman" charset="0"/>
              </a:rPr>
              <a:t>	</a:t>
            </a:r>
            <a:r>
              <a:rPr lang="en-US" sz="2400" dirty="0"/>
              <a:t>The same but here you have one red die. Here [two white dice] if you get five, two, you can</a:t>
            </a:r>
            <a:r>
              <a:rPr lang="en-US" sz="2400" b="1" dirty="0"/>
              <a:t>’</a:t>
            </a:r>
            <a:r>
              <a:rPr lang="en-US" sz="2400" dirty="0"/>
              <a:t>t get again: two, five; it is considered the same. But here [red and white dice] it</a:t>
            </a:r>
            <a:r>
              <a:rPr lang="en-US" sz="2400" b="1" dirty="0"/>
              <a:t>’</a:t>
            </a:r>
            <a:r>
              <a:rPr lang="en-US" sz="2400" dirty="0"/>
              <a:t>s possible. If you get, say, five on the red and two on the white, maybe it</a:t>
            </a:r>
            <a:r>
              <a:rPr lang="en-US" sz="2400" b="1" dirty="0"/>
              <a:t>’</a:t>
            </a:r>
            <a:r>
              <a:rPr lang="en-US" sz="2400" dirty="0"/>
              <a:t>s possible five on the white and two on the red. </a:t>
            </a:r>
            <a:r>
              <a:rPr lang="en-US" sz="2400" dirty="0" smtClean="0">
                <a:latin typeface="Gill Sans MT" charset="0"/>
                <a:ea typeface="ＭＳ Ｐゴシック" charset="0"/>
                <a:cs typeface="Times New Roman" charset="0"/>
              </a:rPr>
              <a:t> </a:t>
            </a:r>
            <a:endParaRPr lang="en-US" sz="2400" dirty="0">
              <a:latin typeface="Gill Sans MT" charset="0"/>
              <a:ea typeface="ＭＳ Ｐゴシック" charset="0"/>
              <a:cs typeface="Times New Roman" charset="0"/>
            </a:endParaRPr>
          </a:p>
          <a:p>
            <a:pPr marL="717550" indent="-717550">
              <a:buNone/>
            </a:pPr>
            <a:r>
              <a:rPr lang="en-US" sz="2400" dirty="0" smtClean="0">
                <a:solidFill>
                  <a:srgbClr val="663300"/>
                </a:solidFill>
                <a:latin typeface="Gill Sans MT" charset="0"/>
                <a:ea typeface="ＭＳ Ｐゴシック" charset="0"/>
                <a:cs typeface="Times New Roman" charset="0"/>
              </a:rPr>
              <a:t>R79</a:t>
            </a:r>
            <a:r>
              <a:rPr lang="en-US" sz="2400" dirty="0">
                <a:latin typeface="Gill Sans MT" charset="0"/>
                <a:ea typeface="ＭＳ Ｐゴシック" charset="0"/>
                <a:cs typeface="Times New Roman" charset="0"/>
              </a:rPr>
              <a:t>	</a:t>
            </a:r>
            <a:r>
              <a:rPr lang="en-US" sz="2400" dirty="0" smtClean="0">
                <a:latin typeface="Gill Sans MT" charset="0"/>
                <a:ea typeface="ＭＳ Ｐゴシック" charset="0"/>
                <a:cs typeface="Times New Roman" charset="0"/>
              </a:rPr>
              <a:t>(writes):  </a:t>
            </a:r>
            <a:r>
              <a:rPr lang="en-US" sz="2400" dirty="0" smtClean="0"/>
              <a:t>There </a:t>
            </a:r>
            <a:r>
              <a:rPr lang="en-US" sz="2400" dirty="0"/>
              <a:t>will be a different answer because it can be 5 on the white die and 2 on the red one; and the opposite is considered a different answer.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is still a PaCC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ea typeface="ＭＳ Ｐゴシック" charset="0"/>
                <a:cs typeface="Tahoma" charset="0"/>
              </a:rPr>
              <a:t>Roni</a:t>
            </a:r>
            <a:r>
              <a:rPr lang="en-US" dirty="0">
                <a:ea typeface="ＭＳ Ｐゴシック" charset="0"/>
                <a:cs typeface="Tahoma" charset="0"/>
              </a:rPr>
              <a:t> constructed </a:t>
            </a:r>
            <a:r>
              <a:rPr lang="en-US" dirty="0" smtClean="0">
                <a:ea typeface="ＭＳ Ｐゴシック" charset="0"/>
                <a:cs typeface="Tahoma" charset="0"/>
              </a:rPr>
              <a:t>the order element in </a:t>
            </a:r>
            <a:r>
              <a:rPr lang="en-US" dirty="0">
                <a:ea typeface="ＭＳ Ｐゴシック" charset="0"/>
                <a:cs typeface="Tahoma" charset="0"/>
              </a:rPr>
              <a:t>this </a:t>
            </a:r>
            <a:r>
              <a:rPr lang="en-US" dirty="0" smtClean="0">
                <a:ea typeface="ＭＳ Ｐゴシック" charset="0"/>
                <a:cs typeface="Tahoma" charset="0"/>
              </a:rPr>
              <a:t>context (colored dice)</a:t>
            </a:r>
            <a:r>
              <a:rPr lang="en-US" dirty="0">
                <a:ea typeface="ＭＳ Ｐゴシック" charset="0"/>
                <a:cs typeface="Tahoma" charset="0"/>
              </a:rPr>
              <a:t> </a:t>
            </a:r>
            <a:r>
              <a:rPr lang="en-US" dirty="0" smtClean="0">
                <a:ea typeface="ＭＳ Ｐゴシック" charset="0"/>
                <a:cs typeface="Tahoma" charset="0"/>
              </a:rPr>
              <a:t>and became aware of this construct.</a:t>
            </a:r>
            <a:endParaRPr lang="en-US" dirty="0">
              <a:ea typeface="ＭＳ Ｐゴシック" charset="0"/>
              <a:cs typeface="Tahoma" charset="0"/>
            </a:endParaRPr>
          </a:p>
          <a:p>
            <a:pPr eaLnBrk="1" hangingPunct="1"/>
            <a:r>
              <a:rPr lang="en-US" dirty="0" smtClean="0">
                <a:ea typeface="ＭＳ Ｐゴシック" charset="0"/>
                <a:cs typeface="Tahoma" charset="0"/>
              </a:rPr>
              <a:t>However</a:t>
            </a:r>
            <a:r>
              <a:rPr lang="en-GB" dirty="0" smtClean="0">
                <a:ea typeface="ＭＳ Ｐゴシック" charset="0"/>
                <a:cs typeface="Tahoma" charset="0"/>
              </a:rPr>
              <a:t>, </a:t>
            </a:r>
            <a:r>
              <a:rPr lang="en-GB" dirty="0">
                <a:ea typeface="ＭＳ Ｐゴシック" charset="0"/>
                <a:cs typeface="Tahoma" charset="0"/>
              </a:rPr>
              <a:t>he did not connect this awareness to the game </a:t>
            </a:r>
            <a:r>
              <a:rPr lang="en-GB" dirty="0" smtClean="0">
                <a:ea typeface="ＭＳ Ｐゴシック" charset="0"/>
                <a:cs typeface="Tahoma" charset="0"/>
              </a:rPr>
              <a:t>with </a:t>
            </a:r>
            <a:r>
              <a:rPr lang="en-GB" dirty="0">
                <a:ea typeface="ＭＳ Ｐゴシック" charset="0"/>
                <a:cs typeface="Tahoma" charset="0"/>
              </a:rPr>
              <a:t>two white dice, and did not change his mind regarding the fairness of </a:t>
            </a:r>
            <a:r>
              <a:rPr lang="en-GB" dirty="0" smtClean="0">
                <a:ea typeface="ＭＳ Ｐゴシック" charset="0"/>
                <a:cs typeface="Tahoma" charset="0"/>
              </a:rPr>
              <a:t>the game.</a:t>
            </a:r>
            <a:endParaRPr lang="en-GB" dirty="0">
              <a:ea typeface="ＭＳ Ｐゴシック" charset="0"/>
              <a:cs typeface="Tahoma" charset="0"/>
            </a:endParaRPr>
          </a:p>
          <a:p>
            <a:pPr eaLnBrk="1" hangingPunct="1"/>
            <a:r>
              <a:rPr lang="en-GB" dirty="0">
                <a:ea typeface="ＭＳ Ｐゴシック" charset="0"/>
                <a:cs typeface="Tahoma" charset="0"/>
              </a:rPr>
              <a:t>His construct of Order remained </a:t>
            </a:r>
            <a:r>
              <a:rPr lang="en-GB" dirty="0" smtClean="0">
                <a:ea typeface="ＭＳ Ｐゴシック" charset="0"/>
                <a:cs typeface="Tahoma" charset="0"/>
              </a:rPr>
              <a:t>disconnected.</a:t>
            </a:r>
            <a:endParaRPr lang="en-US" dirty="0">
              <a:ea typeface="ＭＳ Ｐゴシック" charset="0"/>
              <a:cs typeface="Tahoma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55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64765"/>
            <a:ext cx="7543800" cy="715963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3200" dirty="0" err="1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UnPaCCing</a:t>
            </a:r>
            <a:r>
              <a:rPr lang="en-US" sz="3200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 - A </a:t>
            </a:r>
            <a:r>
              <a:rPr lang="en-US" sz="32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whole class discussion</a:t>
            </a:r>
            <a:endParaRPr lang="en-US" sz="3200" dirty="0">
              <a:solidFill>
                <a:srgbClr val="6633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8850" name="Content Placeholder 2"/>
          <p:cNvSpPr>
            <a:spLocks noGrp="1"/>
          </p:cNvSpPr>
          <p:nvPr>
            <p:ph idx="1"/>
          </p:nvPr>
        </p:nvSpPr>
        <p:spPr>
          <a:xfrm>
            <a:off x="1066800" y="1131912"/>
            <a:ext cx="7924800" cy="5105400"/>
          </a:xfrm>
        </p:spPr>
        <p:txBody>
          <a:bodyPr/>
          <a:lstStyle/>
          <a:p>
            <a:pPr marL="898525" lvl="1" indent="-804863">
              <a:buFont typeface="Verdana" charset="0"/>
              <a:buNone/>
            </a:pPr>
            <a:r>
              <a:rPr lang="en-US" sz="2400" dirty="0" smtClean="0">
                <a:solidFill>
                  <a:schemeClr val="accent5"/>
                </a:solidFill>
                <a:ea typeface="ＭＳ Ｐゴシック" charset="0"/>
                <a:cs typeface="Tahoma" charset="0"/>
              </a:rPr>
              <a:t>R380</a:t>
            </a:r>
            <a:r>
              <a:rPr lang="en-US" sz="2400" dirty="0">
                <a:ea typeface="ＭＳ Ｐゴシック" charset="0"/>
                <a:cs typeface="Tahoma" charset="0"/>
              </a:rPr>
              <a:t>	But let</a:t>
            </a:r>
            <a:r>
              <a:rPr lang="ja-JP" altLang="en-US" sz="2400" dirty="0">
                <a:ea typeface="ＭＳ Ｐゴシック" charset="0"/>
                <a:cs typeface="Tahoma" charset="0"/>
              </a:rPr>
              <a:t>’</a:t>
            </a:r>
            <a:r>
              <a:rPr lang="en-US" altLang="ja-JP" sz="2400" dirty="0">
                <a:ea typeface="ＭＳ Ｐゴシック" charset="0"/>
                <a:cs typeface="Tahoma" charset="0"/>
              </a:rPr>
              <a:t>s say there are five possibilities of consecutive numbers and six of this, of equal numbers on the dice</a:t>
            </a:r>
          </a:p>
          <a:p>
            <a:pPr marL="898525" lvl="1" indent="-804863">
              <a:buFont typeface="Verdana" charset="0"/>
              <a:buNone/>
            </a:pPr>
            <a:r>
              <a:rPr lang="en-US" sz="2400" dirty="0">
                <a:ea typeface="ＭＳ Ｐゴシック" charset="0"/>
                <a:cs typeface="Tahoma" charset="0"/>
              </a:rPr>
              <a:t>…</a:t>
            </a:r>
          </a:p>
          <a:p>
            <a:pPr marL="898525" lvl="1" indent="-804863">
              <a:buFont typeface="Verdana" charset="0"/>
              <a:buNone/>
            </a:pPr>
            <a:r>
              <a:rPr lang="en-US" sz="2400" dirty="0" smtClean="0">
                <a:solidFill>
                  <a:srgbClr val="964305"/>
                </a:solidFill>
                <a:ea typeface="ＭＳ Ｐゴシック" charset="0"/>
                <a:cs typeface="Tahoma" charset="0"/>
              </a:rPr>
              <a:t>S420</a:t>
            </a:r>
            <a:r>
              <a:rPr lang="en-US" sz="2400" dirty="0">
                <a:ea typeface="ＭＳ Ｐゴシック" charset="0"/>
                <a:cs typeface="Tahoma" charset="0"/>
              </a:rPr>
              <a:t>	But </a:t>
            </a:r>
            <a:r>
              <a:rPr lang="en-US" sz="2400" dirty="0" smtClean="0">
                <a:ea typeface="ＭＳ Ｐゴシック" charset="0"/>
                <a:cs typeface="Tahoma" charset="0"/>
              </a:rPr>
              <a:t>it’</a:t>
            </a:r>
            <a:r>
              <a:rPr lang="en-US" altLang="ja-JP" sz="2400" dirty="0" smtClean="0">
                <a:ea typeface="ＭＳ Ｐゴシック" charset="0"/>
                <a:cs typeface="Tahoma" charset="0"/>
              </a:rPr>
              <a:t>s </a:t>
            </a:r>
            <a:r>
              <a:rPr lang="en-US" altLang="ja-JP" sz="2400" dirty="0">
                <a:ea typeface="ＭＳ Ｐゴシック" charset="0"/>
                <a:cs typeface="Tahoma" charset="0"/>
              </a:rPr>
              <a:t>not this, six times six, because you can get 2 and 1, and 1 and 2. </a:t>
            </a:r>
            <a:r>
              <a:rPr lang="en-US" altLang="ja-JP" sz="2400" dirty="0" smtClean="0">
                <a:ea typeface="ＭＳ Ｐゴシック" charset="0"/>
                <a:cs typeface="Tahoma" charset="0"/>
              </a:rPr>
              <a:t>That’s </a:t>
            </a:r>
            <a:r>
              <a:rPr lang="en-US" altLang="ja-JP" sz="2400" dirty="0">
                <a:ea typeface="ＭＳ Ｐゴシック" charset="0"/>
                <a:cs typeface="Tahoma" charset="0"/>
              </a:rPr>
              <a:t>the same number.</a:t>
            </a:r>
          </a:p>
          <a:p>
            <a:pPr marL="898525" lvl="1" indent="-804863">
              <a:buFont typeface="Verdana" charset="0"/>
              <a:buNone/>
            </a:pPr>
            <a:r>
              <a:rPr lang="en-US" sz="2400" dirty="0" smtClean="0">
                <a:solidFill>
                  <a:srgbClr val="964305"/>
                </a:solidFill>
                <a:ea typeface="ＭＳ Ｐゴシック" charset="0"/>
                <a:cs typeface="Tahoma" charset="0"/>
              </a:rPr>
              <a:t>S421</a:t>
            </a:r>
            <a:r>
              <a:rPr lang="en-US" sz="2400" dirty="0">
                <a:ea typeface="ＭＳ Ｐゴシック" charset="0"/>
                <a:cs typeface="Tahoma" charset="0"/>
              </a:rPr>
              <a:t>	But </a:t>
            </a:r>
            <a:r>
              <a:rPr lang="en-US" sz="2400" dirty="0" smtClean="0">
                <a:ea typeface="ＭＳ Ｐゴシック" charset="0"/>
                <a:cs typeface="Tahoma" charset="0"/>
              </a:rPr>
              <a:t>it’</a:t>
            </a:r>
            <a:r>
              <a:rPr lang="en-US" altLang="ja-JP" sz="2400" dirty="0" smtClean="0">
                <a:ea typeface="ＭＳ Ｐゴシック" charset="0"/>
                <a:cs typeface="Tahoma" charset="0"/>
              </a:rPr>
              <a:t>s </a:t>
            </a:r>
            <a:r>
              <a:rPr lang="en-US" altLang="ja-JP" sz="2400" dirty="0">
                <a:ea typeface="ＭＳ Ｐゴシック" charset="0"/>
                <a:cs typeface="Tahoma" charset="0"/>
              </a:rPr>
              <a:t>not the same die. </a:t>
            </a:r>
            <a:r>
              <a:rPr lang="en-US" altLang="ja-JP" sz="2400" dirty="0" smtClean="0">
                <a:ea typeface="ＭＳ Ｐゴシック" charset="0"/>
                <a:cs typeface="Tahoma" charset="0"/>
              </a:rPr>
              <a:t>It’s </a:t>
            </a:r>
            <a:r>
              <a:rPr lang="en-US" altLang="ja-JP" sz="2400" dirty="0">
                <a:ea typeface="ＭＳ Ｐゴシック" charset="0"/>
                <a:cs typeface="Tahoma" charset="0"/>
              </a:rPr>
              <a:t>another die.</a:t>
            </a:r>
          </a:p>
          <a:p>
            <a:pPr marL="898525" lvl="1" indent="-804863">
              <a:buFont typeface="Verdana" charset="0"/>
              <a:buNone/>
            </a:pPr>
            <a:r>
              <a:rPr lang="en-US" sz="2400" dirty="0" smtClean="0">
                <a:solidFill>
                  <a:srgbClr val="964305"/>
                </a:solidFill>
                <a:ea typeface="ＭＳ Ｐゴシック" charset="0"/>
                <a:cs typeface="Tahoma" charset="0"/>
              </a:rPr>
              <a:t>S423</a:t>
            </a:r>
            <a:r>
              <a:rPr lang="en-US" sz="2400" dirty="0">
                <a:ea typeface="ＭＳ Ｐゴシック" charset="0"/>
                <a:cs typeface="Tahoma" charset="0"/>
              </a:rPr>
              <a:t>	It</a:t>
            </a:r>
            <a:r>
              <a:rPr lang="ja-JP" altLang="en-US" sz="2400" dirty="0">
                <a:ea typeface="ＭＳ Ｐゴシック" charset="0"/>
                <a:cs typeface="Tahoma" charset="0"/>
              </a:rPr>
              <a:t>’</a:t>
            </a:r>
            <a:r>
              <a:rPr lang="en-US" altLang="ja-JP" sz="2400" dirty="0">
                <a:ea typeface="ＭＳ Ｐゴシック" charset="0"/>
                <a:cs typeface="Tahoma" charset="0"/>
              </a:rPr>
              <a:t>s 21</a:t>
            </a:r>
          </a:p>
          <a:p>
            <a:pPr marL="898525" lvl="1" indent="-804863">
              <a:buFont typeface="Verdana" charset="0"/>
              <a:buNone/>
            </a:pPr>
            <a:r>
              <a:rPr lang="en-US" sz="2400" dirty="0" smtClean="0">
                <a:solidFill>
                  <a:srgbClr val="964305"/>
                </a:solidFill>
                <a:ea typeface="ＭＳ Ｐゴシック" charset="0"/>
                <a:cs typeface="Tahoma" charset="0"/>
              </a:rPr>
              <a:t>T425</a:t>
            </a:r>
            <a:r>
              <a:rPr lang="en-US" sz="2400" dirty="0">
                <a:ea typeface="ＭＳ Ｐゴシック" charset="0"/>
                <a:cs typeface="Tahoma" charset="0"/>
              </a:rPr>
              <a:t>	But once </a:t>
            </a:r>
            <a:r>
              <a:rPr lang="en-US" sz="2400" dirty="0" smtClean="0">
                <a:ea typeface="ＭＳ Ｐゴシック" charset="0"/>
                <a:cs typeface="Tahoma" charset="0"/>
              </a:rPr>
              <a:t>it’</a:t>
            </a:r>
            <a:r>
              <a:rPr lang="en-US" altLang="ja-JP" sz="2400" dirty="0" smtClean="0">
                <a:ea typeface="ＭＳ Ｐゴシック" charset="0"/>
                <a:cs typeface="Tahoma" charset="0"/>
              </a:rPr>
              <a:t>s </a:t>
            </a:r>
            <a:r>
              <a:rPr lang="en-US" altLang="ja-JP" sz="2400" dirty="0">
                <a:ea typeface="ＭＳ Ｐゴシック" charset="0"/>
                <a:cs typeface="Tahoma" charset="0"/>
              </a:rPr>
              <a:t>on the red one and once on the </a:t>
            </a:r>
            <a:r>
              <a:rPr lang="en-US" altLang="ja-JP" sz="2400" dirty="0" smtClean="0">
                <a:ea typeface="ＭＳ Ｐゴシック" charset="0"/>
                <a:cs typeface="Tahoma" charset="0"/>
              </a:rPr>
              <a:t>white one</a:t>
            </a:r>
            <a:r>
              <a:rPr lang="en-US" altLang="ja-JP" sz="2400" dirty="0">
                <a:ea typeface="ＭＳ Ｐゴシック" charset="0"/>
                <a:cs typeface="Tahoma" charset="0"/>
              </a:rPr>
              <a:t>. Is that the same roll?</a:t>
            </a:r>
          </a:p>
          <a:p>
            <a:pPr marL="898525" lvl="1" indent="-804863">
              <a:buFont typeface="Verdana" charset="0"/>
              <a:buNone/>
            </a:pPr>
            <a:r>
              <a:rPr lang="en-US" sz="2400" dirty="0" smtClean="0">
                <a:solidFill>
                  <a:srgbClr val="964305"/>
                </a:solidFill>
                <a:ea typeface="ＭＳ Ｐゴシック" charset="0"/>
                <a:cs typeface="Tahoma" charset="0"/>
              </a:rPr>
              <a:t>R429</a:t>
            </a:r>
            <a:r>
              <a:rPr lang="en-US" sz="2400" dirty="0">
                <a:ea typeface="ＭＳ Ｐゴシック" charset="0"/>
                <a:cs typeface="Tahoma" charset="0"/>
              </a:rPr>
              <a:t>	</a:t>
            </a:r>
            <a:r>
              <a:rPr lang="en-US" sz="2400" dirty="0">
                <a:solidFill>
                  <a:srgbClr val="FF0000"/>
                </a:solidFill>
                <a:ea typeface="ＭＳ Ｐゴシック" charset="0"/>
                <a:cs typeface="Tahoma" charset="0"/>
              </a:rPr>
              <a:t>It</a:t>
            </a:r>
            <a:r>
              <a:rPr lang="ja-JP" altLang="en-US" sz="2400" dirty="0">
                <a:solidFill>
                  <a:srgbClr val="FF0000"/>
                </a:solidFill>
                <a:ea typeface="ＭＳ Ｐゴシック" charset="0"/>
                <a:cs typeface="Tahoma" charset="0"/>
              </a:rPr>
              <a:t>’</a:t>
            </a:r>
            <a:r>
              <a:rPr lang="en-US" altLang="ja-JP" sz="2400" dirty="0">
                <a:solidFill>
                  <a:srgbClr val="FF0000"/>
                </a:solidFill>
                <a:ea typeface="ＭＳ Ｐゴシック" charset="0"/>
                <a:cs typeface="Tahoma" charset="0"/>
              </a:rPr>
              <a:t>s like numbering the cubes by </a:t>
            </a:r>
            <a:r>
              <a:rPr lang="en-US" altLang="ja-JP" sz="2400" dirty="0" smtClean="0">
                <a:solidFill>
                  <a:srgbClr val="FF0000"/>
                </a:solidFill>
                <a:ea typeface="ＭＳ Ｐゴシック" charset="0"/>
                <a:cs typeface="Tahoma" charset="0"/>
              </a:rPr>
              <a:t>One </a:t>
            </a:r>
            <a:r>
              <a:rPr lang="en-US" altLang="ja-JP" sz="2400" dirty="0">
                <a:solidFill>
                  <a:srgbClr val="FF0000"/>
                </a:solidFill>
                <a:ea typeface="ＭＳ Ｐゴシック" charset="0"/>
                <a:cs typeface="Tahoma" charset="0"/>
              </a:rPr>
              <a:t>and </a:t>
            </a:r>
            <a:r>
              <a:rPr lang="en-US" altLang="ja-JP" sz="2400" dirty="0" smtClean="0">
                <a:solidFill>
                  <a:srgbClr val="FF0000"/>
                </a:solidFill>
                <a:ea typeface="ＭＳ Ｐゴシック" charset="0"/>
                <a:cs typeface="Tahoma" charset="0"/>
              </a:rPr>
              <a:t>Two</a:t>
            </a:r>
            <a:endParaRPr lang="en-US" altLang="ja-JP" sz="2400" dirty="0">
              <a:solidFill>
                <a:srgbClr val="FF0000"/>
              </a:solidFill>
              <a:ea typeface="ＭＳ Ｐゴシック" charset="0"/>
              <a:cs typeface="Tahoma" charset="0"/>
            </a:endParaRPr>
          </a:p>
          <a:p>
            <a:pPr marL="577850" indent="-577850"/>
            <a:r>
              <a:rPr lang="en-US" sz="2400" dirty="0">
                <a:ea typeface="ＭＳ Ｐゴシック" charset="0"/>
                <a:cs typeface="Tahoma" charset="0"/>
              </a:rPr>
              <a:t>From this moment on, </a:t>
            </a:r>
            <a:r>
              <a:rPr lang="en-US" sz="2400" dirty="0" err="1">
                <a:ea typeface="ＭＳ Ｐゴシック" charset="0"/>
                <a:cs typeface="Tahoma" charset="0"/>
              </a:rPr>
              <a:t>Roni</a:t>
            </a:r>
            <a:r>
              <a:rPr lang="en-US" sz="2400" dirty="0">
                <a:ea typeface="ＭＳ Ｐゴシック" charset="0"/>
                <a:cs typeface="Tahoma" charset="0"/>
              </a:rPr>
              <a:t> used the </a:t>
            </a:r>
            <a:r>
              <a:rPr lang="en-US" sz="2400" dirty="0" smtClean="0">
                <a:ea typeface="ＭＳ Ｐゴシック" charset="0"/>
                <a:cs typeface="Tahoma" charset="0"/>
              </a:rPr>
              <a:t>order element </a:t>
            </a:r>
            <a:r>
              <a:rPr lang="en-US" sz="2400" dirty="0">
                <a:ea typeface="ＭＳ Ｐゴシック" charset="0"/>
                <a:cs typeface="Tahoma" charset="0"/>
              </a:rPr>
              <a:t>whenever it applied. </a:t>
            </a:r>
            <a:endParaRPr lang="en-US" sz="2400" dirty="0">
              <a:ea typeface="ＭＳ Ｐゴシック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548680"/>
            <a:ext cx="7499350" cy="100811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CQ3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435100" y="1951856"/>
            <a:ext cx="7499350" cy="3205336"/>
          </a:xfrm>
        </p:spPr>
        <p:txBody>
          <a:bodyPr/>
          <a:lstStyle/>
          <a:p>
            <a:r>
              <a:rPr lang="en-US" dirty="0" smtClean="0">
                <a:latin typeface="Gill Sans MT" charset="0"/>
                <a:ea typeface="ＭＳ Ｐゴシック" charset="0"/>
                <a:cs typeface="ＭＳ Ｐゴシック" charset="0"/>
              </a:rPr>
              <a:t>How does learning depend on context?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32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360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The role of context – more generally</a:t>
            </a:r>
          </a:p>
        </p:txBody>
      </p:sp>
      <p:sp>
        <p:nvSpPr>
          <p:cNvPr id="808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charset="0"/>
              <a:buNone/>
            </a:pPr>
            <a:endParaRPr lang="he-IL"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8090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8459788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76200"/>
            <a:ext cx="749935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Context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1259632" y="1066800"/>
            <a:ext cx="7499350" cy="524252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Times New Roman" charset="0"/>
              </a:rPr>
              <a:t>Context is important not only for PaCCs but for knowledge construction in </a:t>
            </a:r>
            <a:r>
              <a:rPr lang="en-US" dirty="0" smtClean="0">
                <a:ea typeface="ＭＳ Ｐゴシック" charset="0"/>
                <a:cs typeface="Times New Roman" charset="0"/>
              </a:rPr>
              <a:t>general</a:t>
            </a:r>
            <a:endParaRPr lang="en-US" dirty="0">
              <a:ea typeface="ＭＳ Ｐゴシック" charset="0"/>
              <a:cs typeface="Times New Roman" charset="0"/>
            </a:endParaRPr>
          </a:p>
          <a:p>
            <a:pPr eaLnBrk="1" hangingPunct="1"/>
            <a:r>
              <a:rPr lang="en-US" dirty="0">
                <a:ea typeface="ＭＳ Ｐゴシック" charset="0"/>
                <a:cs typeface="Times New Roman" charset="0"/>
              </a:rPr>
              <a:t>In </a:t>
            </a:r>
            <a:r>
              <a:rPr lang="en-US" dirty="0" err="1">
                <a:ea typeface="ＭＳ Ｐゴシック" charset="0"/>
                <a:cs typeface="Times New Roman" charset="0"/>
              </a:rPr>
              <a:t>Roni</a:t>
            </a:r>
            <a:r>
              <a:rPr lang="ja-JP" altLang="en-US" dirty="0">
                <a:ea typeface="ＭＳ Ｐゴシック" charset="0"/>
                <a:cs typeface="Times New Roman" charset="0"/>
              </a:rPr>
              <a:t>’</a:t>
            </a:r>
            <a:r>
              <a:rPr lang="en-US" altLang="ja-JP" dirty="0">
                <a:ea typeface="ＭＳ Ｐゴシック" charset="0"/>
                <a:cs typeface="Times New Roman" charset="0"/>
              </a:rPr>
              <a:t>s case, the students were (on purpose) led to construct 2D probability notions in the case of two identical dimensions – a crucial contextual </a:t>
            </a:r>
            <a:r>
              <a:rPr lang="en-US" altLang="ja-JP" dirty="0" smtClean="0">
                <a:ea typeface="ＭＳ Ｐゴシック" charset="0"/>
                <a:cs typeface="Times New Roman" charset="0"/>
              </a:rPr>
              <a:t>aspect</a:t>
            </a:r>
          </a:p>
          <a:p>
            <a:pPr eaLnBrk="1" hangingPunct="1"/>
            <a:r>
              <a:rPr lang="en-US" altLang="ja-JP" dirty="0" smtClean="0">
                <a:ea typeface="ＭＳ Ｐゴシック" charset="0"/>
                <a:cs typeface="Times New Roman" charset="0"/>
              </a:rPr>
              <a:t>Design as an aspect of context</a:t>
            </a:r>
          </a:p>
          <a:p>
            <a:pPr marL="82550" indent="0" algn="r" eaLnBrk="1" hangingPunct="1">
              <a:buNone/>
            </a:pPr>
            <a:r>
              <a:rPr lang="en-US" altLang="ja-JP" sz="2000" i="1" dirty="0" smtClean="0">
                <a:ea typeface="ＭＳ Ｐゴシック" charset="0"/>
                <a:cs typeface="Times New Roman" charset="0"/>
              </a:rPr>
              <a:t>Hadas, Hershkowitz &amp; Ron (2008)</a:t>
            </a:r>
            <a:endParaRPr lang="en-US" altLang="ja-JP" sz="2000" i="1" dirty="0">
              <a:ea typeface="ＭＳ Ｐゴシック" charset="0"/>
              <a:cs typeface="Times New Roman" charset="0"/>
            </a:endParaRPr>
          </a:p>
          <a:p>
            <a:pPr eaLnBrk="1" hangingPunct="1"/>
            <a:r>
              <a:rPr lang="en-US" dirty="0">
                <a:ea typeface="ＭＳ Ｐゴシック" charset="0"/>
                <a:cs typeface="Times New Roman" charset="0"/>
              </a:rPr>
              <a:t>Other aspects of context </a:t>
            </a:r>
            <a:r>
              <a:rPr lang="en-US" dirty="0" smtClean="0">
                <a:ea typeface="ＭＳ Ｐゴシック" charset="0"/>
                <a:cs typeface="Times New Roman" charset="0"/>
              </a:rPr>
              <a:t>include </a:t>
            </a:r>
            <a:r>
              <a:rPr lang="en-US" dirty="0">
                <a:ea typeface="ＭＳ Ｐゴシック" charset="0"/>
                <a:cs typeface="Times New Roman" charset="0"/>
              </a:rPr>
              <a:t>social </a:t>
            </a:r>
            <a:r>
              <a:rPr lang="en-US" dirty="0" smtClean="0">
                <a:ea typeface="ＭＳ Ｐゴシック" charset="0"/>
                <a:cs typeface="Times New Roman" charset="0"/>
              </a:rPr>
              <a:t>context, tools, and more</a:t>
            </a:r>
            <a:endParaRPr lang="en-US" dirty="0">
              <a:ea typeface="ＭＳ Ｐゴシック" charset="0"/>
              <a:cs typeface="Times New Roman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268760"/>
            <a:ext cx="7499350" cy="4800600"/>
          </a:xfrm>
        </p:spPr>
        <p:txBody>
          <a:bodyPr/>
          <a:lstStyle/>
          <a:p>
            <a:r>
              <a:rPr lang="en-US" dirty="0" smtClean="0"/>
              <a:t>Student pairs in a justification task (lab)</a:t>
            </a:r>
          </a:p>
          <a:p>
            <a:r>
              <a:rPr lang="en-US" dirty="0" smtClean="0"/>
              <a:t>Parallel </a:t>
            </a:r>
            <a:r>
              <a:rPr lang="en-US" dirty="0"/>
              <a:t>analyses </a:t>
            </a:r>
            <a:r>
              <a:rPr lang="en-US" dirty="0" smtClean="0"/>
              <a:t>according to RBC and according to a model of social interaction.</a:t>
            </a:r>
          </a:p>
          <a:p>
            <a:r>
              <a:rPr lang="en-US" dirty="0" smtClean="0"/>
              <a:t>Coherence of the pair (in the sense of common motivation) supports </a:t>
            </a:r>
            <a:r>
              <a:rPr lang="en-US" dirty="0"/>
              <a:t>processes of abstraction. </a:t>
            </a:r>
            <a:endParaRPr lang="en-US" dirty="0" smtClean="0"/>
          </a:p>
          <a:p>
            <a:r>
              <a:rPr lang="en-US" dirty="0" smtClean="0"/>
              <a:t>Coherence may include phases or separate, simultaneous of consecutive constructing actions.</a:t>
            </a:r>
          </a:p>
          <a:p>
            <a:pPr marL="82550" indent="0" algn="r">
              <a:buNone/>
            </a:pPr>
            <a:r>
              <a:rPr lang="en-US" sz="2000" i="1" dirty="0">
                <a:ea typeface="ＭＳ Ｐゴシック" charset="0"/>
                <a:cs typeface="Times New Roman" charset="0"/>
              </a:rPr>
              <a:t>Dreyfus, Hershkowitz, &amp; Schwarz (</a:t>
            </a:r>
            <a:r>
              <a:rPr lang="en-US" sz="2000" i="1" dirty="0" smtClean="0">
                <a:ea typeface="ＭＳ Ｐゴシック" charset="0"/>
                <a:cs typeface="Times New Roman" charset="0"/>
              </a:rPr>
              <a:t>2001)</a:t>
            </a:r>
            <a:r>
              <a:rPr lang="en-US" sz="2000" i="1" dirty="0" smtClean="0"/>
              <a:t> </a:t>
            </a:r>
            <a:endParaRPr lang="en-US" sz="2000" i="1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401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152400"/>
            <a:ext cx="7499350" cy="762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Social </a:t>
            </a:r>
            <a:r>
              <a:rPr lang="en-US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context (continued)</a:t>
            </a:r>
            <a:endParaRPr lang="en-US" dirty="0">
              <a:solidFill>
                <a:srgbClr val="6633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7042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983704"/>
            <a:ext cx="7620000" cy="532561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charset="0"/>
                <a:cs typeface="Times New Roman" charset="0"/>
              </a:rPr>
              <a:t>We investigated </a:t>
            </a:r>
            <a:r>
              <a:rPr lang="en-US" sz="3000" dirty="0">
                <a:ea typeface="ＭＳ Ｐゴシック" charset="0"/>
                <a:cs typeface="Times New Roman" charset="0"/>
              </a:rPr>
              <a:t>small groups of students working in a classroom as they </a:t>
            </a:r>
            <a:r>
              <a:rPr lang="en-US" sz="3000" dirty="0" smtClean="0">
                <a:ea typeface="ＭＳ Ｐゴシック" charset="0"/>
                <a:cs typeface="Times New Roman" charset="0"/>
              </a:rPr>
              <a:t>constructed </a:t>
            </a:r>
            <a:r>
              <a:rPr lang="en-US" sz="3000" dirty="0">
                <a:ea typeface="ＭＳ Ｐゴシック" charset="0"/>
                <a:cs typeface="Times New Roman" charset="0"/>
              </a:rPr>
              <a:t>shared knowledge and consolidated it</a:t>
            </a:r>
            <a:r>
              <a:rPr lang="en-US" sz="3000" dirty="0" smtClean="0">
                <a:ea typeface="ＭＳ Ｐゴシック" charset="0"/>
                <a:cs typeface="Times New Roman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solidFill>
                  <a:srgbClr val="000000"/>
                </a:solidFill>
                <a:ea typeface="ＭＳ Ｐゴシック" charset="0"/>
                <a:cs typeface="Times New Roman" charset="0"/>
              </a:rPr>
              <a:t>We define ‘shared knowledge</a:t>
            </a:r>
            <a:r>
              <a:rPr lang="en-US" sz="3000" dirty="0" smtClean="0">
                <a:ea typeface="ＭＳ Ｐゴシック" charset="0"/>
                <a:cs typeface="Times New Roman" charset="0"/>
              </a:rPr>
              <a:t>’ as </a:t>
            </a:r>
            <a:r>
              <a:rPr lang="en-US" sz="3000" dirty="0">
                <a:ea typeface="ＭＳ Ｐゴシック" charset="0"/>
                <a:cs typeface="Times New Roman" charset="0"/>
              </a:rPr>
              <a:t>a common basis of knowledge, which </a:t>
            </a:r>
            <a:r>
              <a:rPr lang="en-US" sz="3000" dirty="0" smtClean="0">
                <a:ea typeface="ＭＳ Ｐゴシック" charset="0"/>
                <a:cs typeface="Times New Roman" charset="0"/>
              </a:rPr>
              <a:t>allows </a:t>
            </a:r>
            <a:r>
              <a:rPr lang="en-US" sz="3000" dirty="0">
                <a:ea typeface="ＭＳ Ｐゴシック" charset="0"/>
                <a:cs typeface="Times New Roman" charset="0"/>
              </a:rPr>
              <a:t>the students to continue together the constructing of further knowledge in the same topic</a:t>
            </a:r>
            <a:r>
              <a:rPr lang="en-US" sz="3000" dirty="0" smtClean="0">
                <a:ea typeface="ＭＳ Ｐゴシック" charset="0"/>
                <a:cs typeface="Times New Roman" charset="0"/>
              </a:rPr>
              <a:t>.</a:t>
            </a:r>
          </a:p>
          <a:p>
            <a:r>
              <a:rPr lang="en-US" sz="3000" dirty="0" smtClean="0"/>
              <a:t>Diversity of constructs: Individual flavor.</a:t>
            </a:r>
          </a:p>
          <a:p>
            <a:r>
              <a:rPr lang="en-US" sz="3000" dirty="0" smtClean="0"/>
              <a:t>Different patterns </a:t>
            </a:r>
            <a:r>
              <a:rPr lang="en-US" sz="3000" dirty="0"/>
              <a:t>of interactive constructing of a group’s </a:t>
            </a:r>
            <a:r>
              <a:rPr lang="en-US" sz="3000" dirty="0" smtClean="0"/>
              <a:t>shared knowledge were identified.</a:t>
            </a:r>
          </a:p>
          <a:p>
            <a:pPr marL="82550" indent="0" algn="r">
              <a:buNone/>
            </a:pPr>
            <a:r>
              <a:rPr lang="en-US" sz="2000" i="1" dirty="0">
                <a:ea typeface="ＭＳ Ｐゴシック" charset="0"/>
                <a:cs typeface="Times New Roman" charset="0"/>
              </a:rPr>
              <a:t>Hershkowitz, Hadas, Schwarz &amp; Dreyfus (2007</a:t>
            </a:r>
            <a:r>
              <a:rPr lang="en-US" sz="2000" i="1" dirty="0" smtClean="0">
                <a:ea typeface="ＭＳ Ｐゴシック" charset="0"/>
                <a:cs typeface="Times New Roman" charset="0"/>
              </a:rPr>
              <a:t>)</a:t>
            </a:r>
            <a:endParaRPr lang="en-US" sz="200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Tools</a:t>
            </a:r>
            <a:endParaRPr lang="en-US" dirty="0">
              <a:solidFill>
                <a:srgbClr val="663300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49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Times New Roman" charset="0"/>
              </a:rPr>
              <a:t>Tools </a:t>
            </a:r>
            <a:r>
              <a:rPr lang="en-US" dirty="0" smtClean="0">
                <a:ea typeface="ＭＳ Ｐゴシック" charset="0"/>
                <a:cs typeface="Times New Roman" charset="0"/>
              </a:rPr>
              <a:t>are a </a:t>
            </a:r>
            <a:r>
              <a:rPr lang="en-US" dirty="0">
                <a:ea typeface="ＭＳ Ｐゴシック" charset="0"/>
                <a:cs typeface="Times New Roman" charset="0"/>
              </a:rPr>
              <a:t>component of the </a:t>
            </a:r>
            <a:r>
              <a:rPr lang="en-US" dirty="0" smtClean="0">
                <a:ea typeface="ＭＳ Ｐゴシック" charset="0"/>
                <a:cs typeface="Times New Roman" charset="0"/>
              </a:rPr>
              <a:t>context.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Times New Roman" charset="0"/>
              </a:rPr>
              <a:t>This is true in particular for learning tools such as dynamic geometry but also for general purpose software. </a:t>
            </a:r>
          </a:p>
          <a:p>
            <a:pPr eaLnBrk="1" hangingPunct="1"/>
            <a:endParaRPr lang="en-US" dirty="0">
              <a:ea typeface="ＭＳ Ｐゴシック" charset="0"/>
              <a:cs typeface="Times New Roman" charset="0"/>
            </a:endParaRPr>
          </a:p>
          <a:p>
            <a:pPr eaLnBrk="1" hangingPunct="1"/>
            <a:endParaRPr lang="en-US" altLang="ja-JP" dirty="0">
              <a:ea typeface="ＭＳ Ｐゴシック" charset="0"/>
              <a:cs typeface="Times New Roman" charset="0"/>
            </a:endParaRPr>
          </a:p>
          <a:p>
            <a:pPr eaLnBrk="1" hangingPunct="1"/>
            <a:endParaRPr lang="en-US" dirty="0"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Computerized Tower of Bars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447800"/>
            <a:ext cx="7499350" cy="4800600"/>
          </a:xfrm>
        </p:spPr>
        <p:txBody>
          <a:bodyPr/>
          <a:lstStyle/>
          <a:p>
            <a:pPr eaLnBrk="1" hangingPunct="1"/>
            <a:r>
              <a:rPr lang="en-US" sz="2800" dirty="0">
                <a:ea typeface="ＭＳ Ｐゴシック" charset="0"/>
                <a:cs typeface="Times New Roman" charset="0"/>
              </a:rPr>
              <a:t>H</a:t>
            </a:r>
            <a:r>
              <a:rPr lang="en-US" sz="2800" dirty="0" smtClean="0">
                <a:ea typeface="ＭＳ Ｐゴシック" charset="0"/>
                <a:cs typeface="Times New Roman" charset="0"/>
              </a:rPr>
              <a:t>ow do students </a:t>
            </a:r>
            <a:r>
              <a:rPr lang="en-US" sz="2800" dirty="0">
                <a:ea typeface="ＭＳ Ｐゴシック" charset="0"/>
                <a:cs typeface="Times New Roman" charset="0"/>
              </a:rPr>
              <a:t>(grade 4) use </a:t>
            </a:r>
            <a:r>
              <a:rPr lang="en-US" sz="2800" dirty="0" smtClean="0">
                <a:ea typeface="ＭＳ Ｐゴシック" charset="0"/>
                <a:cs typeface="Times New Roman" charset="0"/>
              </a:rPr>
              <a:t>an analog model when </a:t>
            </a:r>
            <a:r>
              <a:rPr lang="en-US" sz="2800" dirty="0">
                <a:ea typeface="ＭＳ Ｐゴシック" charset="0"/>
                <a:cs typeface="Times New Roman" charset="0"/>
              </a:rPr>
              <a:t>constructing knowledge about fraction </a:t>
            </a:r>
            <a:r>
              <a:rPr lang="en-US" sz="2800" dirty="0" smtClean="0">
                <a:ea typeface="ＭＳ Ｐゴシック" charset="0"/>
                <a:cs typeface="Times New Roman" charset="0"/>
              </a:rPr>
              <a:t>comparison?</a:t>
            </a:r>
            <a:endParaRPr lang="en-US" sz="2800" dirty="0">
              <a:ea typeface="ＭＳ Ｐゴシック" charset="0"/>
              <a:cs typeface="Times New Roman" charset="0"/>
            </a:endParaRPr>
          </a:p>
          <a:p>
            <a:pPr eaLnBrk="1" hangingPunct="1"/>
            <a:r>
              <a:rPr lang="en-US" altLang="ja-JP" sz="2800" dirty="0" smtClean="0">
                <a:ea typeface="ＭＳ Ｐゴシック" charset="0"/>
                <a:cs typeface="Times New Roman" charset="0"/>
              </a:rPr>
              <a:t>Need </a:t>
            </a:r>
            <a:r>
              <a:rPr lang="en-US" altLang="ja-JP" sz="2800" dirty="0">
                <a:ea typeface="ＭＳ Ｐゴシック" charset="0"/>
                <a:cs typeface="Times New Roman" charset="0"/>
              </a:rPr>
              <a:t>two theoretical frameworks: </a:t>
            </a:r>
            <a:r>
              <a:rPr lang="en-US" altLang="ja-JP" sz="2800" dirty="0" smtClean="0">
                <a:ea typeface="ＭＳ Ｐゴシック" charset="0"/>
                <a:cs typeface="Times New Roman" charset="0"/>
              </a:rPr>
              <a:t> AiC </a:t>
            </a:r>
            <a:r>
              <a:rPr lang="en-US" altLang="ja-JP" sz="2800" dirty="0">
                <a:ea typeface="ＭＳ Ｐゴシック" charset="0"/>
                <a:cs typeface="Times New Roman" charset="0"/>
              </a:rPr>
              <a:t>and RME</a:t>
            </a:r>
          </a:p>
          <a:p>
            <a:pPr eaLnBrk="1" hangingPunct="1"/>
            <a:r>
              <a:rPr lang="en-US" altLang="ja-JP" sz="2800" dirty="0" smtClean="0">
                <a:ea typeface="ＭＳ Ｐゴシック" charset="0"/>
                <a:cs typeface="Times New Roman" charset="0"/>
              </a:rPr>
              <a:t>There </a:t>
            </a:r>
            <a:r>
              <a:rPr lang="en-US" altLang="ja-JP" sz="2800" dirty="0">
                <a:ea typeface="ＭＳ Ｐゴシック" charset="0"/>
                <a:cs typeface="Times New Roman" charset="0"/>
              </a:rPr>
              <a:t>is a close connection between </a:t>
            </a:r>
            <a:r>
              <a:rPr lang="en-US" altLang="ja-JP" sz="2800" dirty="0" smtClean="0">
                <a:ea typeface="ＭＳ Ｐゴシック" charset="0"/>
                <a:cs typeface="Times New Roman" charset="0"/>
              </a:rPr>
              <a:t>the Model</a:t>
            </a:r>
            <a:r>
              <a:rPr lang="en-US" altLang="ja-JP" sz="2800" dirty="0">
                <a:ea typeface="ＭＳ Ｐゴシック" charset="0"/>
                <a:cs typeface="Times New Roman" charset="0"/>
              </a:rPr>
              <a:t>-of to </a:t>
            </a:r>
            <a:r>
              <a:rPr lang="en-US" altLang="ja-JP" sz="2800" dirty="0" smtClean="0">
                <a:ea typeface="ＭＳ Ｐゴシック" charset="0"/>
                <a:cs typeface="Times New Roman" charset="0"/>
              </a:rPr>
              <a:t>Model</a:t>
            </a:r>
            <a:r>
              <a:rPr lang="en-US" altLang="ja-JP" sz="2800" dirty="0">
                <a:ea typeface="ＭＳ Ｐゴシック" charset="0"/>
                <a:cs typeface="Times New Roman" charset="0"/>
              </a:rPr>
              <a:t>-for transition </a:t>
            </a:r>
            <a:r>
              <a:rPr lang="en-US" altLang="ja-JP" sz="2800" dirty="0" smtClean="0">
                <a:ea typeface="ＭＳ Ｐゴシック" charset="0"/>
                <a:cs typeface="Times New Roman" charset="0"/>
              </a:rPr>
              <a:t>of RME </a:t>
            </a:r>
            <a:r>
              <a:rPr lang="en-US" altLang="ja-JP" sz="2800" dirty="0">
                <a:ea typeface="ＭＳ Ｐゴシック" charset="0"/>
                <a:cs typeface="Times New Roman" charset="0"/>
              </a:rPr>
              <a:t>and constructing </a:t>
            </a:r>
            <a:r>
              <a:rPr lang="en-US" altLang="ja-JP" sz="2800" dirty="0" smtClean="0">
                <a:ea typeface="ＭＳ Ｐゴシック" charset="0"/>
                <a:cs typeface="Times New Roman" charset="0"/>
              </a:rPr>
              <a:t>actions of AiC.</a:t>
            </a:r>
          </a:p>
          <a:p>
            <a:pPr eaLnBrk="1" hangingPunct="1"/>
            <a:r>
              <a:rPr lang="en-US" altLang="ja-JP" sz="2800" dirty="0" smtClean="0">
                <a:ea typeface="ＭＳ Ｐゴシック" charset="0"/>
                <a:cs typeface="Times New Roman" charset="0"/>
              </a:rPr>
              <a:t>The connection is empirical and theoretical </a:t>
            </a:r>
          </a:p>
          <a:p>
            <a:pPr marL="82550" indent="0" algn="r" eaLnBrk="1" hangingPunct="1">
              <a:buNone/>
            </a:pPr>
            <a:r>
              <a:rPr lang="en-US" altLang="ja-JP" sz="2000" i="1" dirty="0" smtClean="0">
                <a:ea typeface="ＭＳ Ｐゴシック" charset="0"/>
                <a:cs typeface="Times New Roman" charset="0"/>
              </a:rPr>
              <a:t>Weiss &amp; Dreyfus (2009)</a:t>
            </a:r>
            <a:endParaRPr lang="en-US" altLang="ja-JP" sz="2000" i="1" dirty="0">
              <a:ea typeface="ＭＳ Ｐゴシック" charset="0"/>
              <a:cs typeface="Times New Roman" charset="0"/>
            </a:endParaRP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005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influence of a CAS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125" lvl="1" indent="-282575">
              <a:spcBef>
                <a:spcPts val="600"/>
              </a:spcBef>
              <a:buSzPct val="80000"/>
              <a:buFont typeface="Wingdings 2" charset="0"/>
              <a:buChar char=""/>
            </a:pPr>
            <a:r>
              <a:rPr lang="en-US" dirty="0" smtClean="0">
                <a:ea typeface="ＭＳ Ｐゴシック" charset="0"/>
                <a:cs typeface="Times New Roman" charset="0"/>
              </a:rPr>
              <a:t>In another study, we analyzed </a:t>
            </a:r>
            <a:r>
              <a:rPr lang="en-US" dirty="0">
                <a:ea typeface="ＭＳ Ｐゴシック" charset="0"/>
                <a:cs typeface="Times New Roman" charset="0"/>
              </a:rPr>
              <a:t>the influence of a computer algebra system on construction of </a:t>
            </a:r>
            <a:r>
              <a:rPr lang="en-US" dirty="0" smtClean="0">
                <a:ea typeface="ＭＳ Ｐゴシック" charset="0"/>
                <a:cs typeface="Times New Roman" charset="0"/>
              </a:rPr>
              <a:t>knowledge about bifurcations in dynamical systems.</a:t>
            </a:r>
          </a:p>
          <a:p>
            <a:pPr marL="82550" lvl="1" indent="0" algn="r">
              <a:spcBef>
                <a:spcPts val="600"/>
              </a:spcBef>
              <a:buSzPct val="80000"/>
              <a:buNone/>
            </a:pPr>
            <a:r>
              <a:rPr lang="en-US" sz="2000" i="1" dirty="0" smtClean="0">
                <a:ea typeface="ＭＳ Ｐゴシック" charset="0"/>
                <a:cs typeface="Times New Roman" charset="0"/>
              </a:rPr>
              <a:t>Kidron and Dreyfus (2010b)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49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Interacting parallel constructions</a:t>
            </a:r>
          </a:p>
        </p:txBody>
      </p:sp>
      <p:pic>
        <p:nvPicPr>
          <p:cNvPr id="7" name="Picture 6"/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159" y="1639341"/>
            <a:ext cx="298291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084168" y="4725144"/>
            <a:ext cx="25021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2550" indent="0">
              <a:buNone/>
            </a:pPr>
            <a:r>
              <a:rPr lang="en-US" sz="2000" i="1" dirty="0">
                <a:solidFill>
                  <a:srgbClr val="0F1400"/>
                </a:solidFill>
              </a:rPr>
              <a:t>Dreyfus &amp; Kidron, 2006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5508104" y="1772816"/>
            <a:ext cx="3131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550" lvl="1">
              <a:spcBef>
                <a:spcPts val="600"/>
              </a:spcBef>
              <a:buSzPct val="80000"/>
            </a:pPr>
            <a:r>
              <a:rPr lang="en-US" sz="2400" dirty="0">
                <a:cs typeface="Times New Roman" charset="0"/>
              </a:rPr>
              <a:t>In this research, much more complex interactions of constructing actions </a:t>
            </a:r>
            <a:r>
              <a:rPr lang="en-US" sz="2400" dirty="0" smtClean="0">
                <a:cs typeface="Times New Roman" charset="0"/>
              </a:rPr>
              <a:t>had been found </a:t>
            </a:r>
            <a:r>
              <a:rPr lang="en-US" sz="2400" dirty="0">
                <a:cs typeface="Times New Roman" charset="0"/>
              </a:rPr>
              <a:t>than mere nesting.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234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125" lvl="1" indent="-282575">
              <a:spcBef>
                <a:spcPts val="600"/>
              </a:spcBef>
              <a:buSzPct val="80000"/>
              <a:buFont typeface="Wingdings 2" charset="0"/>
              <a:buChar char=""/>
            </a:pPr>
            <a:r>
              <a:rPr lang="en-US" dirty="0">
                <a:ea typeface="ＭＳ Ｐゴシック" charset="0"/>
                <a:cs typeface="Times New Roman" charset="0"/>
              </a:rPr>
              <a:t>The same research provided clear evidence for the analytic nature of </a:t>
            </a:r>
            <a:r>
              <a:rPr lang="en-US" dirty="0" smtClean="0">
                <a:ea typeface="ＭＳ Ｐゴシック" charset="0"/>
                <a:cs typeface="Times New Roman" charset="0"/>
              </a:rPr>
              <a:t>the AiC framework, </a:t>
            </a:r>
            <a:r>
              <a:rPr lang="en-US" dirty="0">
                <a:ea typeface="ＭＳ Ｐゴシック" charset="0"/>
                <a:cs typeface="Times New Roman" charset="0"/>
              </a:rPr>
              <a:t>by enabling us to relate combining </a:t>
            </a:r>
            <a:r>
              <a:rPr lang="en-US" dirty="0" smtClean="0">
                <a:ea typeface="ＭＳ Ｐゴシック" charset="0"/>
                <a:cs typeface="Times New Roman" charset="0"/>
              </a:rPr>
              <a:t>constructing actions </a:t>
            </a:r>
            <a:r>
              <a:rPr lang="en-US" dirty="0">
                <a:ea typeface="ＭＳ Ｐゴシック" charset="0"/>
                <a:cs typeface="Times New Roman" charset="0"/>
              </a:rPr>
              <a:t>to </a:t>
            </a:r>
            <a:r>
              <a:rPr lang="en-US" dirty="0" smtClean="0">
                <a:ea typeface="ＭＳ Ｐゴシック" charset="0"/>
                <a:cs typeface="Times New Roman" charset="0"/>
              </a:rPr>
              <a:t>enlightenment and justification</a:t>
            </a:r>
            <a:r>
              <a:rPr lang="en-US" dirty="0">
                <a:ea typeface="ＭＳ Ｐゴシック" charset="0"/>
                <a:cs typeface="Times New Roman" charset="0"/>
              </a:rPr>
              <a:t>.</a:t>
            </a:r>
          </a:p>
          <a:p>
            <a:pPr marL="82550" lvl="1" indent="0" algn="r">
              <a:spcBef>
                <a:spcPts val="600"/>
              </a:spcBef>
              <a:buSzPct val="80000"/>
              <a:buNone/>
            </a:pPr>
            <a:r>
              <a:rPr lang="en-US" sz="2000" i="1" dirty="0">
                <a:ea typeface="ＭＳ Ｐゴシック" charset="0"/>
                <a:cs typeface="Times New Roman" charset="0"/>
              </a:rPr>
              <a:t>Kidron and Dreyfus (2010a)</a:t>
            </a:r>
            <a:endParaRPr lang="en-US" dirty="0">
              <a:ea typeface="ＭＳ Ｐゴシック" charset="0"/>
              <a:cs typeface="Times New Roman" charset="0"/>
            </a:endParaRP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23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28600"/>
            <a:ext cx="7499350" cy="752128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The scope of AiC</a:t>
            </a:r>
          </a:p>
        </p:txBody>
      </p:sp>
      <p:sp>
        <p:nvSpPr>
          <p:cNvPr id="89090" name="Content Placeholder 2"/>
          <p:cNvSpPr>
            <a:spLocks noGrp="1"/>
          </p:cNvSpPr>
          <p:nvPr>
            <p:ph idx="1"/>
          </p:nvPr>
        </p:nvSpPr>
        <p:spPr>
          <a:xfrm>
            <a:off x="1259632" y="1052736"/>
            <a:ext cx="7632848" cy="5544616"/>
          </a:xfrm>
        </p:spPr>
        <p:txBody>
          <a:bodyPr/>
          <a:lstStyle/>
          <a:p>
            <a:pPr marL="82550" indent="0" eaLnBrk="1" hangingPunct="1">
              <a:buNone/>
            </a:pPr>
            <a:r>
              <a:rPr lang="en-US" dirty="0">
                <a:ea typeface="ＭＳ Ｐゴシック" charset="0"/>
                <a:cs typeface="Tahoma" charset="0"/>
              </a:rPr>
              <a:t>AiC based studies have been carried out</a:t>
            </a:r>
          </a:p>
          <a:p>
            <a:pPr lvl="1" eaLnBrk="1" hangingPunct="1"/>
            <a:r>
              <a:rPr lang="en-US" dirty="0">
                <a:ea typeface="ＭＳ Ｐゴシック" charset="0"/>
                <a:cs typeface="Tahoma" charset="0"/>
              </a:rPr>
              <a:t>from elementary school via high school and college to </a:t>
            </a:r>
            <a:r>
              <a:rPr lang="en-US" dirty="0" smtClean="0">
                <a:ea typeface="ＭＳ Ｐゴシック" charset="0"/>
                <a:cs typeface="Tahoma" charset="0"/>
              </a:rPr>
              <a:t>graduate school</a:t>
            </a:r>
            <a:endParaRPr lang="en-US" dirty="0">
              <a:ea typeface="ＭＳ Ｐゴシック" charset="0"/>
              <a:cs typeface="Tahoma" charset="0"/>
            </a:endParaRPr>
          </a:p>
          <a:p>
            <a:pPr lvl="1" eaLnBrk="1" hangingPunct="1"/>
            <a:r>
              <a:rPr lang="en-US" dirty="0">
                <a:ea typeface="ＭＳ Ｐゴシック" charset="0"/>
                <a:cs typeface="Tahoma" charset="0"/>
              </a:rPr>
              <a:t>on topics including fractions, probability, algebra as a tool for justification, rate of change, functions transformations, </a:t>
            </a:r>
            <a:r>
              <a:rPr lang="en-US" dirty="0" smtClean="0">
                <a:ea typeface="ＭＳ Ｐゴシック" charset="0"/>
                <a:cs typeface="Tahoma" charset="0"/>
              </a:rPr>
              <a:t>integration, </a:t>
            </a:r>
            <a:r>
              <a:rPr lang="en-US" dirty="0">
                <a:ea typeface="ＭＳ Ｐゴシック" charset="0"/>
                <a:cs typeface="Tahoma" charset="0"/>
              </a:rPr>
              <a:t>countable sets, dynamical systems, </a:t>
            </a:r>
            <a:r>
              <a:rPr lang="en-US" dirty="0" smtClean="0">
                <a:ea typeface="ＭＳ Ｐゴシック" charset="0"/>
                <a:cs typeface="Tahoma" charset="0"/>
              </a:rPr>
              <a:t>definition, justification and proof, …</a:t>
            </a:r>
            <a:endParaRPr lang="en-US" dirty="0">
              <a:ea typeface="ＭＳ Ｐゴシック" charset="0"/>
              <a:cs typeface="Tahoma" charset="0"/>
            </a:endParaRPr>
          </a:p>
          <a:p>
            <a:pPr lvl="1" eaLnBrk="1" hangingPunct="1"/>
            <a:r>
              <a:rPr lang="en-US" dirty="0" smtClean="0">
                <a:ea typeface="ＭＳ Ｐゴシック" charset="0"/>
                <a:cs typeface="Tahoma" charset="0"/>
              </a:rPr>
              <a:t>in </a:t>
            </a:r>
            <a:r>
              <a:rPr lang="en-US" dirty="0">
                <a:ea typeface="ＭＳ Ｐゴシック" charset="0"/>
                <a:cs typeface="Tahoma" charset="0"/>
              </a:rPr>
              <a:t>interview situations with single learners and </a:t>
            </a:r>
            <a:r>
              <a:rPr lang="en-US" dirty="0" smtClean="0">
                <a:ea typeface="ＭＳ Ｐゴシック" charset="0"/>
                <a:cs typeface="Tahoma" charset="0"/>
              </a:rPr>
              <a:t>pairs, </a:t>
            </a:r>
            <a:r>
              <a:rPr lang="en-US" dirty="0">
                <a:ea typeface="ＭＳ Ｐゴシック" charset="0"/>
                <a:cs typeface="Tahoma" charset="0"/>
              </a:rPr>
              <a:t>as well as in classrooms with </a:t>
            </a:r>
            <a:r>
              <a:rPr lang="en-US" dirty="0" smtClean="0">
                <a:ea typeface="ＭＳ Ｐゴシック" charset="0"/>
                <a:cs typeface="Tahoma" charset="0"/>
              </a:rPr>
              <a:t>focus on single </a:t>
            </a:r>
            <a:r>
              <a:rPr lang="en-US" dirty="0">
                <a:ea typeface="ＭＳ Ｐゴシック" charset="0"/>
                <a:cs typeface="Tahoma" charset="0"/>
              </a:rPr>
              <a:t>learners and small </a:t>
            </a:r>
            <a:r>
              <a:rPr lang="en-US" dirty="0" smtClean="0">
                <a:ea typeface="ＭＳ Ｐゴシック" charset="0"/>
                <a:cs typeface="Tahoma" charset="0"/>
              </a:rPr>
              <a:t>groups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present and near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340768"/>
            <a:ext cx="7499350" cy="48006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0"/>
                <a:cs typeface="Tahoma" charset="0"/>
              </a:rPr>
              <a:t>We are currently attempting </a:t>
            </a:r>
            <a:r>
              <a:rPr lang="en-US" dirty="0">
                <a:ea typeface="ＭＳ Ｐゴシック" charset="0"/>
                <a:cs typeface="Tahoma" charset="0"/>
              </a:rPr>
              <a:t>to ‘upscale’ AiC to entire classrooms by combining it with </a:t>
            </a:r>
            <a:r>
              <a:rPr lang="en-US" dirty="0" smtClean="0">
                <a:ea typeface="ＭＳ Ｐゴシック" charset="0"/>
                <a:cs typeface="Tahoma" charset="0"/>
              </a:rPr>
              <a:t>the methodology of Documenting </a:t>
            </a:r>
            <a:r>
              <a:rPr lang="en-US" dirty="0">
                <a:ea typeface="ＭＳ Ｐゴシック" charset="0"/>
                <a:cs typeface="Tahoma" charset="0"/>
              </a:rPr>
              <a:t>C</a:t>
            </a:r>
            <a:r>
              <a:rPr lang="en-US" dirty="0" smtClean="0">
                <a:ea typeface="ＭＳ Ｐゴシック" charset="0"/>
                <a:cs typeface="Tahoma" charset="0"/>
              </a:rPr>
              <a:t>ollecting Activity (DCA)</a:t>
            </a:r>
          </a:p>
          <a:p>
            <a:pPr marL="82550" indent="0" algn="r" eaLnBrk="1" hangingPunct="1">
              <a:buNone/>
            </a:pPr>
            <a:r>
              <a:rPr lang="en-US" sz="2000" i="1" dirty="0" smtClean="0">
                <a:ea typeface="ＭＳ Ｐゴシック" charset="0"/>
                <a:cs typeface="Tahoma" charset="0"/>
              </a:rPr>
              <a:t>Stephan and Rasmussen (2002), Rasmussen and Stephan (2008)</a:t>
            </a:r>
          </a:p>
          <a:p>
            <a:pPr eaLnBrk="1" hangingPunct="1"/>
            <a:r>
              <a:rPr lang="en-US" dirty="0" smtClean="0">
                <a:ea typeface="ＭＳ Ｐゴシック" charset="0"/>
                <a:cs typeface="Tahoma" charset="0"/>
              </a:rPr>
              <a:t>The aim is to coordinate research on learning at the individual, group and whole class levels </a:t>
            </a:r>
            <a:r>
              <a:rPr lang="en-US" dirty="0"/>
              <a:t>in order to describe shifts of </a:t>
            </a:r>
            <a:r>
              <a:rPr lang="en-US" dirty="0" smtClean="0"/>
              <a:t>new constructs </a:t>
            </a:r>
            <a:r>
              <a:rPr lang="en-US" dirty="0" smtClean="0">
                <a:ea typeface="ＭＳ Ｐゴシック" charset="0"/>
                <a:cs typeface="Tahoma" charset="0"/>
              </a:rPr>
              <a:t>in a classroom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551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497013"/>
            <a:ext cx="7405688" cy="1139825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sz="6000" b="1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Thank you!</a:t>
            </a:r>
          </a:p>
        </p:txBody>
      </p:sp>
      <p:sp>
        <p:nvSpPr>
          <p:cNvPr id="91138" name="Rectangle 3"/>
          <p:cNvSpPr>
            <a:spLocks noGrp="1" noChangeArrowheads="1"/>
          </p:cNvSpPr>
          <p:nvPr>
            <p:ph idx="1"/>
          </p:nvPr>
        </p:nvSpPr>
        <p:spPr>
          <a:xfrm>
            <a:off x="1081088" y="3645595"/>
            <a:ext cx="7758112" cy="863525"/>
          </a:xfrm>
        </p:spPr>
        <p:txBody>
          <a:bodyPr/>
          <a:lstStyle/>
          <a:p>
            <a:pPr marL="360363" algn="ctr" eaLnBrk="1" hangingPunct="1">
              <a:buFont typeface="Wingdings" charset="0"/>
              <a:buNone/>
            </a:pPr>
            <a:r>
              <a:rPr lang="en-US" sz="4000" dirty="0">
                <a:latin typeface="Times New Roman" charset="0"/>
                <a:ea typeface="ＭＳ Ｐゴシック" charset="0"/>
                <a:cs typeface="Times New Roman" charset="0"/>
                <a:hlinkClick r:id="rId3"/>
              </a:rPr>
              <a:t>tommyd@</a:t>
            </a:r>
            <a:r>
              <a:rPr lang="en-US" sz="4000" dirty="0" smtClean="0">
                <a:latin typeface="Times New Roman" charset="0"/>
                <a:ea typeface="ＭＳ Ｐゴシック" charset="0"/>
                <a:cs typeface="Times New Roman" charset="0"/>
                <a:hlinkClick r:id="rId3"/>
              </a:rPr>
              <a:t>post.tau.ac.il</a:t>
            </a:r>
            <a:endParaRPr lang="en-US" sz="4000" dirty="0"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53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116632"/>
            <a:ext cx="7499350" cy="922114"/>
          </a:xfrm>
        </p:spPr>
        <p:txBody>
          <a:bodyPr/>
          <a:lstStyle/>
          <a:p>
            <a:r>
              <a:rPr lang="en-US" dirty="0" smtClean="0"/>
              <a:t>Possible additions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052736"/>
            <a:ext cx="7499350" cy="4800600"/>
          </a:xfrm>
        </p:spPr>
        <p:txBody>
          <a:bodyPr/>
          <a:lstStyle/>
          <a:p>
            <a:r>
              <a:rPr lang="en-US" sz="2800" dirty="0" smtClean="0"/>
              <a:t>Consolidation</a:t>
            </a:r>
          </a:p>
          <a:p>
            <a:r>
              <a:rPr lang="en-US" sz="2800" dirty="0" smtClean="0"/>
              <a:t>Nested C-actions</a:t>
            </a:r>
          </a:p>
          <a:p>
            <a:r>
              <a:rPr lang="en-US" sz="2800" dirty="0"/>
              <a:t>U</a:t>
            </a:r>
            <a:r>
              <a:rPr lang="en-US" sz="2800" dirty="0" smtClean="0"/>
              <a:t>nexpected constructs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Integral </a:t>
            </a:r>
            <a:r>
              <a:rPr lang="en-US" sz="2800" dirty="0">
                <a:solidFill>
                  <a:srgbClr val="FF0000"/>
                </a:solidFill>
              </a:rPr>
              <a:t>as accumulation and the FTC</a:t>
            </a:r>
          </a:p>
          <a:p>
            <a:r>
              <a:rPr lang="en-US" sz="2800" dirty="0">
                <a:solidFill>
                  <a:srgbClr val="FF0000"/>
                </a:solidFill>
              </a:rPr>
              <a:t>Proving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Shifts of ideas (constructs) </a:t>
            </a:r>
            <a:r>
              <a:rPr lang="en-US" sz="2800" dirty="0">
                <a:solidFill>
                  <a:srgbClr val="FF0000"/>
                </a:solidFill>
              </a:rPr>
              <a:t>in </a:t>
            </a:r>
            <a:r>
              <a:rPr lang="en-US" sz="2800" dirty="0" smtClean="0">
                <a:solidFill>
                  <a:srgbClr val="FF0000"/>
                </a:solidFill>
              </a:rPr>
              <a:t>classrooms</a:t>
            </a:r>
          </a:p>
          <a:p>
            <a:r>
              <a:rPr lang="en-US" sz="2800" dirty="0" smtClean="0"/>
              <a:t>AiC and RME (networking, tools)</a:t>
            </a:r>
          </a:p>
          <a:p>
            <a:r>
              <a:rPr lang="en-US" sz="2800" dirty="0"/>
              <a:t>Structural and contextual PaCCs</a:t>
            </a:r>
          </a:p>
          <a:p>
            <a:r>
              <a:rPr lang="en-US" sz="2800" dirty="0" smtClean="0"/>
              <a:t>Theoretical framework vs. methodological </a:t>
            </a:r>
            <a:r>
              <a:rPr lang="en-US" sz="2800" dirty="0" smtClean="0"/>
              <a:t>tool</a:t>
            </a:r>
            <a:endParaRPr lang="en-US" sz="2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79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Consolidation</a:t>
            </a:r>
            <a:endParaRPr lang="en-US" dirty="0">
              <a:effectLst>
                <a:outerShdw blurRad="38100" dist="38100" dir="2700000" algn="tl">
                  <a:srgbClr val="DDDDDD"/>
                </a:outerShdw>
              </a:effectLst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5474" name="Rectangle 3"/>
          <p:cNvSpPr>
            <a:spLocks noGrp="1" noChangeArrowheads="1"/>
          </p:cNvSpPr>
          <p:nvPr>
            <p:ph idx="1"/>
          </p:nvPr>
        </p:nvSpPr>
        <p:spPr>
          <a:xfrm>
            <a:off x="1435100" y="1268760"/>
            <a:ext cx="7499350" cy="4800600"/>
          </a:xfrm>
        </p:spPr>
        <p:txBody>
          <a:bodyPr/>
          <a:lstStyle/>
          <a:p>
            <a:pPr eaLnBrk="1" hangingPunct="1"/>
            <a:r>
              <a:rPr lang="en-US" sz="2800" dirty="0">
                <a:ea typeface="ＭＳ Ｐゴシック" charset="0"/>
                <a:cs typeface="Times New Roman" charset="0"/>
              </a:rPr>
              <a:t>Consolidation is a long-term process</a:t>
            </a:r>
          </a:p>
          <a:p>
            <a:pPr eaLnBrk="1" hangingPunct="1"/>
            <a:r>
              <a:rPr lang="en-US" sz="2800" dirty="0">
                <a:ea typeface="ＭＳ Ｐゴシック" charset="0"/>
                <a:cs typeface="Times New Roman" charset="0"/>
              </a:rPr>
              <a:t>Consolidation is likely to occur during problem-solving and reflection </a:t>
            </a:r>
            <a:r>
              <a:rPr lang="en-US" sz="2800" dirty="0" smtClean="0">
                <a:ea typeface="ＭＳ Ｐゴシック" charset="0"/>
                <a:cs typeface="Times New Roman" charset="0"/>
              </a:rPr>
              <a:t>activities; constructs being recognized and built-with are being consolidated</a:t>
            </a:r>
            <a:endParaRPr lang="en-US" sz="2800" dirty="0">
              <a:ea typeface="ＭＳ Ｐゴシック" charset="0"/>
              <a:cs typeface="Times New Roman" charset="0"/>
            </a:endParaRPr>
          </a:p>
          <a:p>
            <a:pPr eaLnBrk="1" hangingPunct="1"/>
            <a:r>
              <a:rPr lang="en-US" sz="2800" dirty="0">
                <a:ea typeface="ＭＳ Ｐゴシック" charset="0"/>
                <a:cs typeface="Times New Roman" charset="0"/>
              </a:rPr>
              <a:t>Consolidation contributes to awareness of </a:t>
            </a:r>
            <a:r>
              <a:rPr lang="en-US" sz="2800" dirty="0" smtClean="0">
                <a:ea typeface="ＭＳ Ｐゴシック" charset="0"/>
                <a:cs typeface="Times New Roman" charset="0"/>
              </a:rPr>
              <a:t>one’</a:t>
            </a:r>
            <a:r>
              <a:rPr lang="en-US" altLang="ja-JP" sz="2800" dirty="0" smtClean="0">
                <a:ea typeface="ＭＳ Ｐゴシック" charset="0"/>
                <a:cs typeface="Times New Roman" charset="0"/>
              </a:rPr>
              <a:t>s </a:t>
            </a:r>
            <a:r>
              <a:rPr lang="en-US" altLang="ja-JP" sz="2800" dirty="0">
                <a:ea typeface="ＭＳ Ｐゴシック" charset="0"/>
                <a:cs typeface="Times New Roman" charset="0"/>
              </a:rPr>
              <a:t>use of the constructs and to flexible problem </a:t>
            </a:r>
            <a:r>
              <a:rPr lang="en-US" altLang="ja-JP" sz="2800" dirty="0" smtClean="0">
                <a:ea typeface="ＭＳ Ｐゴシック" charset="0"/>
                <a:cs typeface="Times New Roman" charset="0"/>
              </a:rPr>
              <a:t>solving</a:t>
            </a:r>
          </a:p>
          <a:p>
            <a:pPr eaLnBrk="1" hangingPunct="1"/>
            <a:r>
              <a:rPr lang="en-US" altLang="ja-JP" sz="2800" dirty="0" smtClean="0">
                <a:ea typeface="ＭＳ Ｐゴシック" charset="0"/>
                <a:cs typeface="Times New Roman" charset="0"/>
              </a:rPr>
              <a:t>Progressively more elaborate language is a prime indicator for consolidation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Example for language </a:t>
            </a:r>
            <a:r>
              <a:rPr lang="en-US" sz="3600" dirty="0"/>
              <a:t>becoming more and more </a:t>
            </a:r>
            <a:r>
              <a:rPr lang="en-US" sz="3600" dirty="0" smtClean="0"/>
              <a:t>precise in consolidation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500553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>
                <a:cs typeface="Arial" charset="0"/>
              </a:rPr>
              <a:t>The same student (</a:t>
            </a:r>
            <a:r>
              <a:rPr lang="en-US" sz="2800" dirty="0" err="1" smtClean="0">
                <a:cs typeface="Arial" charset="0"/>
              </a:rPr>
              <a:t>Noa</a:t>
            </a:r>
            <a:r>
              <a:rPr lang="en-US" sz="2800" dirty="0" smtClean="0">
                <a:cs typeface="Arial" charset="0"/>
              </a:rPr>
              <a:t>) concerning the definition of a parabola</a:t>
            </a:r>
          </a:p>
          <a:p>
            <a:pPr marL="717550" indent="-628650" eaLnBrk="1" hangingPunct="1">
              <a:buFontTx/>
              <a:buAutoNum type="arabicPlain" startAt="194"/>
            </a:pPr>
            <a:r>
              <a:rPr lang="en-US" sz="2800" dirty="0" smtClean="0">
                <a:cs typeface="Arial" charset="0"/>
              </a:rPr>
              <a:t>The collection of all points in the plane that are at the same distance… you understand?</a:t>
            </a:r>
          </a:p>
          <a:p>
            <a:pPr marL="717550" indent="-628650" eaLnBrk="1" hangingPunct="1">
              <a:lnSpc>
                <a:spcPct val="80000"/>
              </a:lnSpc>
              <a:buFontTx/>
              <a:buAutoNum type="arabicPlain" startAt="270"/>
            </a:pPr>
            <a:r>
              <a:rPr lang="en-US" sz="2800" dirty="0" smtClean="0">
                <a:cs typeface="Arial" charset="0"/>
              </a:rPr>
              <a:t>If we, like, chose a line if we choose a point they will have the same distance </a:t>
            </a:r>
          </a:p>
          <a:p>
            <a:pPr marL="717550" indent="-628650" eaLnBrk="1" hangingPunct="1">
              <a:lnSpc>
                <a:spcPct val="80000"/>
              </a:lnSpc>
              <a:buFontTx/>
              <a:buAutoNum type="arabicPlain" startAt="289"/>
            </a:pPr>
            <a:r>
              <a:rPr lang="en-US" sz="2800" dirty="0" smtClean="0">
                <a:cs typeface="Arial" charset="0"/>
              </a:rPr>
              <a:t>Why</a:t>
            </a:r>
            <a:r>
              <a:rPr lang="en-US" sz="2800" dirty="0">
                <a:cs typeface="Arial" charset="0"/>
              </a:rPr>
              <a:t>? But if each one you look at it by itself it is </a:t>
            </a:r>
            <a:r>
              <a:rPr lang="en-US" sz="2800" dirty="0" smtClean="0">
                <a:cs typeface="Arial" charset="0"/>
              </a:rPr>
              <a:t>at </a:t>
            </a:r>
            <a:r>
              <a:rPr lang="en-US" sz="2800" dirty="0">
                <a:cs typeface="Arial" charset="0"/>
              </a:rPr>
              <a:t>the same distance from L and at the same </a:t>
            </a:r>
            <a:r>
              <a:rPr lang="en-US" sz="2800" dirty="0" smtClean="0">
                <a:cs typeface="Arial" charset="0"/>
              </a:rPr>
              <a:t>distance </a:t>
            </a:r>
            <a:r>
              <a:rPr lang="en-US" sz="2800" dirty="0">
                <a:cs typeface="Arial" charset="0"/>
              </a:rPr>
              <a:t>from </a:t>
            </a:r>
            <a:r>
              <a:rPr lang="en-US" sz="2800" dirty="0" smtClean="0">
                <a:cs typeface="Arial" charset="0"/>
              </a:rPr>
              <a:t>M</a:t>
            </a:r>
          </a:p>
          <a:p>
            <a:pPr marL="717550" indent="-628650" eaLnBrk="1" hangingPunct="1">
              <a:lnSpc>
                <a:spcPct val="80000"/>
              </a:lnSpc>
              <a:buFontTx/>
              <a:buAutoNum type="arabicPlain" startAt="293"/>
            </a:pPr>
            <a:r>
              <a:rPr lang="en-US" sz="2800" dirty="0" smtClean="0">
                <a:cs typeface="Arial" charset="0"/>
              </a:rPr>
              <a:t>Yes</a:t>
            </a:r>
            <a:r>
              <a:rPr lang="en-US" sz="2800" dirty="0">
                <a:cs typeface="Arial" charset="0"/>
              </a:rPr>
              <a:t>. </a:t>
            </a:r>
            <a:r>
              <a:rPr lang="en-US" sz="2800" dirty="0" smtClean="0">
                <a:cs typeface="Arial" charset="0"/>
              </a:rPr>
              <a:t> All </a:t>
            </a:r>
            <a:r>
              <a:rPr lang="en-US" sz="2800" dirty="0">
                <a:cs typeface="Arial" charset="0"/>
              </a:rPr>
              <a:t>the points in the plane which everyone </a:t>
            </a:r>
            <a:r>
              <a:rPr lang="en-US" sz="2800" dirty="0" smtClean="0">
                <a:cs typeface="Arial" charset="0"/>
              </a:rPr>
              <a:t>by itself </a:t>
            </a:r>
            <a:r>
              <a:rPr lang="en-US" sz="2800" dirty="0">
                <a:cs typeface="Arial" charset="0"/>
              </a:rPr>
              <a:t>is equidistant from a given point and a </a:t>
            </a:r>
            <a:r>
              <a:rPr lang="en-US" sz="2800" dirty="0" smtClean="0">
                <a:cs typeface="Arial" charset="0"/>
              </a:rPr>
              <a:t>given line </a:t>
            </a:r>
            <a:endParaRPr lang="en-US" sz="2800" dirty="0">
              <a:cs typeface="Arial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872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-99392"/>
            <a:ext cx="749935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Mechanisms of consolidation</a:t>
            </a:r>
          </a:p>
        </p:txBody>
      </p:sp>
      <p:sp>
        <p:nvSpPr>
          <p:cNvPr id="107522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908720"/>
            <a:ext cx="7848600" cy="5111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ea typeface="ＭＳ Ｐゴシック" charset="0"/>
                <a:cs typeface="Times New Roman" charset="0"/>
              </a:rPr>
              <a:t>The analysis of the work of students in sequences of activities over several lessons in the probability project has allowed us to identify several mechanism of consolidation.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ea typeface="ＭＳ Ｐゴシック" charset="0"/>
                <a:cs typeface="Times New Roman" charset="0"/>
              </a:rPr>
              <a:t>The most interesting of these is the consolidation of an previous construct during the process of constructing a further one, with the earlier one serving as an element in constructing the new one.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ea typeface="ＭＳ Ｐゴシック" charset="0"/>
                <a:cs typeface="Times New Roman" charset="0"/>
              </a:rPr>
              <a:t>For example, in a sequence of activities in the probability project, students have been consolidating their construct of the product element during the process of constructing the order element.</a:t>
            </a:r>
            <a:endParaRPr lang="en-US" sz="2000" dirty="0">
              <a:ea typeface="ＭＳ Ｐゴシック" charset="0"/>
              <a:cs typeface="Times New Roman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57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Athens - 4.6.2014</a:t>
            </a:r>
            <a:endParaRPr lang="en-US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Times New Roman" charset="0"/>
              </a:rPr>
              <a:t>An example for nested C-actions</a:t>
            </a:r>
            <a:endParaRPr lang="en-US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Times New Roman" charset="0"/>
              </a:rPr>
              <a:t>The task</a:t>
            </a:r>
          </a:p>
          <a:p>
            <a:pPr lvl="1" algn="just">
              <a:lnSpc>
                <a:spcPct val="144000"/>
              </a:lnSpc>
              <a:spcBef>
                <a:spcPts val="300"/>
              </a:spcBef>
            </a:pPr>
            <a:r>
              <a:rPr lang="en-GB" i="1">
                <a:solidFill>
                  <a:srgbClr val="000000"/>
                </a:solidFill>
                <a:latin typeface="Times New Roman" charset="0"/>
              </a:rPr>
              <a:t>All questions refer to the following two rectangles:</a:t>
            </a:r>
          </a:p>
          <a:p>
            <a:pPr algn="r"/>
            <a:endParaRPr lang="en-US">
              <a:latin typeface="Times" charset="0"/>
            </a:endParaRPr>
          </a:p>
          <a:p>
            <a:pPr algn="r"/>
            <a:endParaRPr lang="en-US">
              <a:latin typeface="Times" charset="0"/>
            </a:endParaRPr>
          </a:p>
          <a:p>
            <a:pPr lvl="1"/>
            <a:endParaRPr lang="en-US"/>
          </a:p>
        </p:txBody>
      </p:sp>
      <p:graphicFrame>
        <p:nvGraphicFramePr>
          <p:cNvPr id="46111" name="Group 31"/>
          <p:cNvGraphicFramePr>
            <a:graphicFrameLocks noGrp="1"/>
          </p:cNvGraphicFramePr>
          <p:nvPr/>
        </p:nvGraphicFramePr>
        <p:xfrm>
          <a:off x="2133600" y="3886200"/>
          <a:ext cx="1485900" cy="1036319"/>
        </p:xfrm>
        <a:graphic>
          <a:graphicData uri="http://schemas.openxmlformats.org/drawingml/2006/table">
            <a:tbl>
              <a:tblPr/>
              <a:tblGrid>
                <a:gridCol w="742950"/>
                <a:gridCol w="742950"/>
              </a:tblGrid>
              <a:tr h="174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Times New Roman" charset="0"/>
                        </a:rPr>
                        <a:t>7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Times New Roman" charset="0"/>
                        </a:rPr>
                        <a:t>13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Times New Roman" charset="0"/>
                        </a:rPr>
                        <a:t>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Times New Roman" charset="0"/>
                        </a:rPr>
                        <a:t>15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6137" name="Group 57"/>
          <p:cNvGraphicFramePr>
            <a:graphicFrameLocks noGrp="1"/>
          </p:cNvGraphicFramePr>
          <p:nvPr/>
        </p:nvGraphicFramePr>
        <p:xfrm>
          <a:off x="4953000" y="3886200"/>
          <a:ext cx="1485900" cy="1036319"/>
        </p:xfrm>
        <a:graphic>
          <a:graphicData uri="http://schemas.openxmlformats.org/drawingml/2006/table">
            <a:tbl>
              <a:tblPr/>
              <a:tblGrid>
                <a:gridCol w="742950"/>
                <a:gridCol w="742950"/>
              </a:tblGrid>
              <a:tr h="174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Times New Roman" charset="0"/>
                        </a:rPr>
                        <a:t>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Times New Roman" charset="0"/>
                        </a:rPr>
                        <a:t>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Times New Roman" charset="0"/>
                        </a:rPr>
                        <a:t>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charset="0"/>
                          <a:ea typeface="ＭＳ Ｐゴシック" charset="0"/>
                          <a:cs typeface="Times New Roman" charset="0"/>
                        </a:rPr>
                        <a:t>11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149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Athens - 4.6.2014</a:t>
            </a:r>
            <a:endParaRPr lang="en-US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imes New Roman" charset="0"/>
              </a:rPr>
              <a:t>The task (continued)</a:t>
            </a: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90000"/>
              </a:lnSpc>
            </a:pPr>
            <a:r>
              <a:rPr lang="en-US">
                <a:latin typeface="Times New Roman" charset="0"/>
              </a:rPr>
              <a:t>...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Times New Roman" charset="0"/>
              </a:rPr>
              <a:t>Find as many properties as you can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Times New Roman" charset="0"/>
              </a:rPr>
              <a:t>...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Times New Roman" charset="0"/>
              </a:rPr>
              <a:t>Compare the sums of the diagonals (DSP)</a:t>
            </a:r>
          </a:p>
          <a:p>
            <a:pPr lvl="2">
              <a:lnSpc>
                <a:spcPct val="90000"/>
              </a:lnSpc>
            </a:pPr>
            <a:r>
              <a:rPr lang="en-GB" i="1">
                <a:solidFill>
                  <a:srgbClr val="000000"/>
                </a:solidFill>
                <a:latin typeface="Times New Roman" charset="0"/>
              </a:rPr>
              <a:t>Will the property always hold?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Times New Roman" charset="0"/>
              </a:rPr>
              <a:t>Compare the products of the diagonals </a:t>
            </a:r>
            <a:r>
              <a:rPr lang="en-GB">
                <a:solidFill>
                  <a:srgbClr val="000000"/>
                </a:solidFill>
                <a:latin typeface="Times New Roman" charset="0"/>
              </a:rPr>
              <a:t>(DPP)</a:t>
            </a:r>
          </a:p>
          <a:p>
            <a:pPr lvl="2">
              <a:lnSpc>
                <a:spcPct val="90000"/>
              </a:lnSpc>
            </a:pPr>
            <a:r>
              <a:rPr lang="en-GB" i="1">
                <a:solidFill>
                  <a:srgbClr val="000000"/>
                </a:solidFill>
                <a:latin typeface="Times New Roman" charset="0"/>
              </a:rPr>
              <a:t>Will the property always hold?</a:t>
            </a:r>
          </a:p>
          <a:p>
            <a:pPr lvl="1">
              <a:lnSpc>
                <a:spcPct val="90000"/>
              </a:lnSpc>
            </a:pPr>
            <a:r>
              <a:rPr lang="en-GB">
                <a:solidFill>
                  <a:srgbClr val="000000"/>
                </a:solidFill>
                <a:latin typeface="Times New Roman" charset="0"/>
              </a:rPr>
              <a:t>Justify your claims						</a:t>
            </a:r>
            <a:endParaRPr lang="en-US" i="1">
              <a:solidFill>
                <a:srgbClr val="00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93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Athens - 4.6.2014</a:t>
            </a:r>
            <a:endParaRPr lang="en-US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imes New Roman" charset="0"/>
              </a:rPr>
              <a:t>Algebra as a tool for justification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>
                <a:latin typeface="Times New Roman" charset="0"/>
              </a:rPr>
              <a:t>The </a:t>
            </a:r>
            <a:r>
              <a:rPr lang="en-US" sz="2800" dirty="0">
                <a:latin typeface="Times New Roman" charset="0"/>
              </a:rPr>
              <a:t>girls </a:t>
            </a:r>
            <a:r>
              <a:rPr lang="en-US" sz="2800" dirty="0">
                <a:latin typeface="Times New Roman" charset="0"/>
              </a:rPr>
              <a:t>needed and used the extended distributive law for the first time – a constructing </a:t>
            </a:r>
            <a:r>
              <a:rPr lang="en-US" sz="2800" dirty="0" smtClean="0">
                <a:latin typeface="Times New Roman" charset="0"/>
              </a:rPr>
              <a:t>action</a:t>
            </a:r>
          </a:p>
          <a:p>
            <a:r>
              <a:rPr lang="en-US" sz="2800" dirty="0" smtClean="0">
                <a:latin typeface="Times New Roman" charset="0"/>
              </a:rPr>
              <a:t>More generally, they </a:t>
            </a:r>
            <a:r>
              <a:rPr lang="en-US" sz="2800" dirty="0">
                <a:latin typeface="Times New Roman" charset="0"/>
              </a:rPr>
              <a:t>have </a:t>
            </a:r>
            <a:r>
              <a:rPr lang="en-US" sz="2800" dirty="0">
                <a:latin typeface="Times New Roman" charset="0"/>
              </a:rPr>
              <a:t>used algebra as a tool to construct this proof</a:t>
            </a:r>
            <a:r>
              <a:rPr lang="en-US" sz="2800" dirty="0" smtClean="0">
                <a:latin typeface="Times New Roman" charset="0"/>
              </a:rPr>
              <a:t>.</a:t>
            </a:r>
          </a:p>
          <a:p>
            <a:r>
              <a:rPr lang="en-US" sz="2800" dirty="0" smtClean="0">
                <a:latin typeface="Times New Roman" charset="0"/>
              </a:rPr>
              <a:t>This </a:t>
            </a:r>
            <a:r>
              <a:rPr lang="en-US" sz="2800" dirty="0">
                <a:latin typeface="Times New Roman" charset="0"/>
              </a:rPr>
              <a:t>is a new insight for them: Algebra can be used as a tool to prove some general claims.</a:t>
            </a:r>
          </a:p>
          <a:p>
            <a:r>
              <a:rPr lang="en-US" sz="2800" dirty="0">
                <a:latin typeface="Times New Roman" charset="0"/>
              </a:rPr>
              <a:t>Their knowledge about algebra and about proofs has been restructured, made more profound.</a:t>
            </a:r>
          </a:p>
          <a:p>
            <a:r>
              <a:rPr lang="en-US" sz="2800" dirty="0">
                <a:latin typeface="Times New Roman" charset="0"/>
              </a:rPr>
              <a:t>We take this to be an overarching C-action.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719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3400" b="1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Complement – </a:t>
            </a:r>
            <a:br>
              <a:rPr lang="en-US" sz="3400" b="1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</a:br>
            <a:r>
              <a:rPr lang="en-US" sz="3400" b="1" dirty="0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an unexpected construct</a:t>
            </a:r>
          </a:p>
        </p:txBody>
      </p:sp>
      <p:sp>
        <p:nvSpPr>
          <p:cNvPr id="67586" name="Content Placeholder 2"/>
          <p:cNvSpPr>
            <a:spLocks noGrp="1"/>
          </p:cNvSpPr>
          <p:nvPr>
            <p:ph idx="1"/>
          </p:nvPr>
        </p:nvSpPr>
        <p:spPr>
          <a:xfrm>
            <a:off x="1435100" y="1600200"/>
            <a:ext cx="5880100" cy="4343400"/>
          </a:xfrm>
        </p:spPr>
        <p:txBody>
          <a:bodyPr/>
          <a:lstStyle/>
          <a:p>
            <a:pPr marL="577850" indent="-577850"/>
            <a:r>
              <a:rPr lang="en-US" sz="2400">
                <a:latin typeface="Tahoma" charset="0"/>
                <a:ea typeface="ＭＳ Ｐゴシック" charset="0"/>
                <a:cs typeface="Tahoma" charset="0"/>
              </a:rPr>
              <a:t>Calculating probabilities in </a:t>
            </a:r>
            <a:br>
              <a:rPr lang="en-US" sz="2400">
                <a:latin typeface="Tahoma" charset="0"/>
                <a:ea typeface="ＭＳ Ｐゴシック" charset="0"/>
                <a:cs typeface="Tahoma" charset="0"/>
              </a:rPr>
            </a:br>
            <a:r>
              <a:rPr lang="en-US" sz="2400">
                <a:latin typeface="Tahoma" charset="0"/>
                <a:ea typeface="ＭＳ Ｐゴシック" charset="0"/>
                <a:cs typeface="Tahoma" charset="0"/>
              </a:rPr>
              <a:t>2D sample space, where:</a:t>
            </a:r>
          </a:p>
          <a:p>
            <a:pPr marL="852488" lvl="1" indent="-577850"/>
            <a:r>
              <a:rPr lang="en-US" sz="2400">
                <a:latin typeface="Tahoma" charset="0"/>
                <a:ea typeface="ＭＳ Ｐゴシック" charset="0"/>
                <a:cs typeface="Tahoma" charset="0"/>
              </a:rPr>
              <a:t>Each dimension has only two possible simple events (binomial)</a:t>
            </a:r>
          </a:p>
          <a:p>
            <a:pPr marL="852488" lvl="1" indent="-577850"/>
            <a:r>
              <a:rPr lang="en-US" sz="2400">
                <a:latin typeface="Tahoma" charset="0"/>
                <a:ea typeface="ＭＳ Ｐゴシック" charset="0"/>
                <a:cs typeface="Tahoma" charset="0"/>
              </a:rPr>
              <a:t>The 1D sample spaces are not necessarily equi-probable</a:t>
            </a:r>
          </a:p>
          <a:p>
            <a:pPr marL="577850" indent="-577850"/>
            <a:r>
              <a:rPr lang="en-US" sz="2400">
                <a:latin typeface="Tahoma" charset="0"/>
                <a:ea typeface="ＭＳ Ｐゴシック" charset="0"/>
                <a:cs typeface="Tahoma" charset="0"/>
              </a:rPr>
              <a:t>Calculating p(both) as product</a:t>
            </a:r>
          </a:p>
          <a:p>
            <a:pPr marL="577850" indent="-577850"/>
            <a:r>
              <a:rPr lang="en-US" sz="2400">
                <a:latin typeface="Tahoma" charset="0"/>
                <a:ea typeface="ＭＳ Ｐゴシック" charset="0"/>
                <a:cs typeface="Tahoma" charset="0"/>
              </a:rPr>
              <a:t>Calculating p(neither) as complement of </a:t>
            </a:r>
            <a:br>
              <a:rPr lang="en-US" sz="2400">
                <a:latin typeface="Tahoma" charset="0"/>
                <a:ea typeface="ＭＳ Ｐゴシック" charset="0"/>
                <a:cs typeface="Tahoma" charset="0"/>
              </a:rPr>
            </a:br>
            <a:r>
              <a:rPr lang="en-US" sz="2400">
                <a:latin typeface="Tahoma" charset="0"/>
                <a:ea typeface="ＭＳ Ｐゴシック" charset="0"/>
                <a:cs typeface="Tahoma" charset="0"/>
              </a:rPr>
              <a:t>     p(both)+p(only A)+p(only B)</a:t>
            </a:r>
            <a:endParaRPr lang="he-IL" sz="2400">
              <a:latin typeface="Tahoma" charset="0"/>
              <a:ea typeface="ＭＳ Ｐゴシック" charset="0"/>
              <a:cs typeface="Tahoma" charset="0"/>
            </a:endParaRPr>
          </a:p>
          <a:p>
            <a:pPr marL="577850" indent="-577850"/>
            <a:endParaRPr lang="en-US" sz="2400">
              <a:latin typeface="Tahoma" charset="0"/>
              <a:ea typeface="ＭＳ Ｐゴシック" charset="0"/>
              <a:cs typeface="Tahoma" charset="0"/>
            </a:endParaRPr>
          </a:p>
        </p:txBody>
      </p:sp>
      <p:grpSp>
        <p:nvGrpSpPr>
          <p:cNvPr id="67590" name="Group 17"/>
          <p:cNvGrpSpPr>
            <a:grpSpLocks/>
          </p:cNvGrpSpPr>
          <p:nvPr/>
        </p:nvGrpSpPr>
        <p:grpSpPr bwMode="auto">
          <a:xfrm>
            <a:off x="7391400" y="3733800"/>
            <a:ext cx="1295400" cy="1447800"/>
            <a:chOff x="4921" y="2614"/>
            <a:chExt cx="454" cy="453"/>
          </a:xfrm>
        </p:grpSpPr>
        <p:sp>
          <p:nvSpPr>
            <p:cNvPr id="67595" name="Rectangle 18"/>
            <p:cNvSpPr>
              <a:spLocks noChangeArrowheads="1"/>
            </p:cNvSpPr>
            <p:nvPr/>
          </p:nvSpPr>
          <p:spPr bwMode="auto">
            <a:xfrm>
              <a:off x="4921" y="2614"/>
              <a:ext cx="454" cy="45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596" name="Line 19"/>
            <p:cNvSpPr>
              <a:spLocks noChangeShapeType="1"/>
            </p:cNvSpPr>
            <p:nvPr/>
          </p:nvSpPr>
          <p:spPr bwMode="auto">
            <a:xfrm>
              <a:off x="5081" y="2614"/>
              <a:ext cx="0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7" name="Line 20"/>
            <p:cNvSpPr>
              <a:spLocks noChangeShapeType="1"/>
            </p:cNvSpPr>
            <p:nvPr/>
          </p:nvSpPr>
          <p:spPr bwMode="auto">
            <a:xfrm>
              <a:off x="4921" y="2733"/>
              <a:ext cx="4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7591" name="Text Box 19"/>
          <p:cNvSpPr txBox="1">
            <a:spLocks noChangeArrowheads="1"/>
          </p:cNvSpPr>
          <p:nvPr/>
        </p:nvSpPr>
        <p:spPr bwMode="auto">
          <a:xfrm rot="10800000">
            <a:off x="7391400" y="4156075"/>
            <a:ext cx="430213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Comic Sans MS" charset="0"/>
              </a:rPr>
              <a:t>only A</a:t>
            </a:r>
            <a:endParaRPr lang="he-IL" sz="1600">
              <a:latin typeface="Comic Sans MS" charset="0"/>
            </a:endParaRPr>
          </a:p>
        </p:txBody>
      </p:sp>
      <p:sp>
        <p:nvSpPr>
          <p:cNvPr id="67592" name="Text Box 9"/>
          <p:cNvSpPr txBox="1">
            <a:spLocks noChangeArrowheads="1"/>
          </p:cNvSpPr>
          <p:nvPr/>
        </p:nvSpPr>
        <p:spPr bwMode="auto">
          <a:xfrm>
            <a:off x="7324725" y="3776663"/>
            <a:ext cx="8286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Comic Sans MS" charset="0"/>
              </a:rPr>
              <a:t>both</a:t>
            </a:r>
            <a:endParaRPr lang="he-IL" sz="1600">
              <a:latin typeface="Comic Sans MS" charset="0"/>
            </a:endParaRPr>
          </a:p>
        </p:txBody>
      </p: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7848600" y="4495800"/>
            <a:ext cx="1219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Comic Sans MS" charset="0"/>
              </a:rPr>
              <a:t>neither</a:t>
            </a:r>
            <a:endParaRPr lang="he-IL" sz="1600">
              <a:latin typeface="Comic Sans MS" charset="0"/>
            </a:endParaRPr>
          </a:p>
        </p:txBody>
      </p:sp>
      <p:sp>
        <p:nvSpPr>
          <p:cNvPr id="67594" name="Text Box 9"/>
          <p:cNvSpPr txBox="1">
            <a:spLocks noChangeArrowheads="1"/>
          </p:cNvSpPr>
          <p:nvPr/>
        </p:nvSpPr>
        <p:spPr bwMode="auto">
          <a:xfrm>
            <a:off x="7924800" y="3776663"/>
            <a:ext cx="914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latin typeface="Comic Sans MS" charset="0"/>
              </a:rPr>
              <a:t>only B</a:t>
            </a:r>
            <a:endParaRPr lang="he-IL" sz="1600">
              <a:latin typeface="Comic Sans MS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61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0419-09A0-40C7-B909-636C817B4489}" type="slidenum">
              <a:rPr lang="he-IL" smtClean="0"/>
              <a:pPr/>
              <a:t>62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Abstraction in Context</a:t>
            </a:r>
            <a:endParaRPr lang="he-IL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6" y="188640"/>
            <a:ext cx="6948834" cy="936625"/>
          </a:xfrm>
        </p:spPr>
        <p:txBody>
          <a:bodyPr/>
          <a:lstStyle/>
          <a:p>
            <a:pPr algn="ctr" rtl="0" eaLnBrk="1" hangingPunct="1">
              <a:defRPr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j-ea"/>
              </a:rPr>
              <a:t>Integral as </a:t>
            </a: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j-ea"/>
              </a:rPr>
              <a:t>accumulation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890016" y="1295378"/>
            <a:ext cx="8218488" cy="5084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lvl="0" indent="-2286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/>
            </a:pPr>
            <a:r>
              <a:rPr lang="en-US" sz="2800" dirty="0"/>
              <a:t>C</a:t>
            </a:r>
            <a:r>
              <a:rPr lang="en-US" sz="2800" dirty="0" smtClean="0"/>
              <a:t>ommon </a:t>
            </a:r>
            <a:r>
              <a:rPr lang="en-US" sz="2800" dirty="0"/>
              <a:t>approach: </a:t>
            </a:r>
            <a:r>
              <a:rPr lang="en-US" sz="2800" dirty="0" smtClean="0"/>
              <a:t>Two notions of integral; the </a:t>
            </a:r>
            <a:r>
              <a:rPr lang="en-US" sz="2800" dirty="0"/>
              <a:t>connection is never </a:t>
            </a:r>
            <a:r>
              <a:rPr lang="en-US" sz="2800" dirty="0" smtClean="0"/>
              <a:t>established</a:t>
            </a:r>
            <a:endParaRPr lang="en-US" sz="2800" dirty="0"/>
          </a:p>
          <a:p>
            <a:pPr marL="342900" lvl="0" indent="-2286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/>
            </a:pPr>
            <a:r>
              <a:rPr lang="en-US" sz="2800" dirty="0" smtClean="0"/>
              <a:t>Our </a:t>
            </a:r>
            <a:r>
              <a:rPr lang="en-US" sz="2800" dirty="0"/>
              <a:t>proposed answer is </a:t>
            </a:r>
            <a:r>
              <a:rPr lang="en-US" sz="2800" dirty="0" smtClean="0"/>
              <a:t>accumulation</a:t>
            </a:r>
            <a:br>
              <a:rPr lang="en-US" sz="2800" dirty="0" smtClean="0"/>
            </a:br>
            <a:r>
              <a:rPr lang="en-US" sz="2800" dirty="0" smtClean="0"/>
              <a:t>					</a:t>
            </a:r>
            <a:r>
              <a:rPr lang="en-US" sz="2000" dirty="0" smtClean="0"/>
              <a:t>Thompson &amp; Silverman 2008</a:t>
            </a:r>
            <a:endParaRPr lang="en-US" sz="2000" dirty="0"/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We designed and tested a curriculum supporting high school students in constructing integration as a conceptual aggregate of knowledge elements from approximation via accumulation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to the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Fundamental Theorem of Calculus</a:t>
            </a:r>
          </a:p>
          <a:p>
            <a:pPr marL="342900" lvl="0" indent="-22860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/>
            </a:pPr>
            <a:r>
              <a:rPr lang="en-US" sz="2800" dirty="0"/>
              <a:t>FTC: the rate of change of the accumulation function of a given function is the given function itself</a:t>
            </a:r>
            <a:r>
              <a:rPr lang="en-US" sz="2800" dirty="0" smtClean="0"/>
              <a:t>.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649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0419-09A0-40C7-B909-636C817B4489}" type="slidenum">
              <a:rPr lang="he-IL" smtClean="0"/>
              <a:pPr/>
              <a:t>63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Abstraction in Context</a:t>
            </a:r>
            <a:endParaRPr lang="he-IL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806896" y="500042"/>
            <a:ext cx="8229600" cy="1143000"/>
          </a:xfrm>
        </p:spPr>
        <p:txBody>
          <a:bodyPr>
            <a:normAutofit fontScale="90000"/>
          </a:bodyPr>
          <a:lstStyle/>
          <a:p>
            <a:pPr algn="ctr" rtl="0" eaLnBrk="1" hangingPunct="1">
              <a:defRPr/>
            </a:pP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/>
            </a:r>
            <a:b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en-US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FTC: examples of KEs </a:t>
            </a:r>
            <a:r>
              <a:rPr lang="he-IL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/>
            </a:r>
            <a:br>
              <a:rPr lang="he-IL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endParaRPr lang="en-US" sz="4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073968" y="1916832"/>
            <a:ext cx="7746504" cy="4357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A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CAF: "Change of Accumulation Function": Changing the independent variable causes changes in the dependent value (of the given function) and in the value of its accumulation function simultaneously.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A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iCAF</a:t>
            </a:r>
            <a:r>
              <a:rPr kumimoji="0" lang="en-A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:"Infinitesimal Change of Accumulation Function“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A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RCAF: "Infinitesimal Rate of Change of Accumulation Function"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570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0419-09A0-40C7-B909-636C817B4489}" type="slidenum">
              <a:rPr lang="he-IL" smtClean="0"/>
              <a:pPr/>
              <a:t>64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Abstraction in Context</a:t>
            </a:r>
            <a:endParaRPr lang="he-IL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806896" y="500042"/>
            <a:ext cx="8229600" cy="1143000"/>
          </a:xfrm>
        </p:spPr>
        <p:txBody>
          <a:bodyPr>
            <a:normAutofit fontScale="90000"/>
          </a:bodyPr>
          <a:lstStyle/>
          <a:p>
            <a:pPr algn="ctr" rtl="0" eaLnBrk="1" hangingPunct="1">
              <a:defRPr/>
            </a:pPr>
            <a: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/>
            </a:r>
            <a:br>
              <a:rPr lang="en-US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en-US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FTC: examples of KEs </a:t>
            </a:r>
            <a:r>
              <a:rPr lang="he-IL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/>
            </a:r>
            <a:br>
              <a:rPr lang="he-IL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endParaRPr lang="en-US" sz="4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929952" y="1556792"/>
            <a:ext cx="8034536" cy="4451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A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Calibri" pitchFamily="34" charset="0"/>
              </a:rPr>
              <a:t>FTC: For any continuous function defined on some closed interval, the derivative of its accumulation function is the given function itself.</a:t>
            </a: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AU" sz="2800" dirty="0" smtClean="0">
                <a:cs typeface="Calibri" pitchFamily="34" charset="0"/>
              </a:rPr>
              <a:t>FTC (operational): </a:t>
            </a:r>
            <a:r>
              <a:rPr kumimoji="0" lang="en-A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Calibri" pitchFamily="34" charset="0"/>
              </a:rPr>
              <a:t>We will say that students have constructed the FTC if they express (verbally and/or graphically)</a:t>
            </a: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Calibri" pitchFamily="34" charset="0"/>
              </a:rPr>
              <a:t> that</a:t>
            </a:r>
            <a:r>
              <a:rPr kumimoji="0" lang="en-A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Calibri" pitchFamily="34" charset="0"/>
              </a:rPr>
              <a:t> the derivative of the accumulation function of a given function is the given function itself</a:t>
            </a:r>
            <a:r>
              <a:rPr kumimoji="0" lang="en-GB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Calibri" pitchFamily="34" charset="0"/>
              </a:rPr>
              <a:t> for any value in the domain of the given function, and explain it using RCAF.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Calibri" pitchFamily="34" charset="0"/>
            </a:endParaRP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Calibri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784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50419-09A0-40C7-B909-636C817B4489}" type="slidenum">
              <a:rPr lang="he-IL" smtClean="0"/>
              <a:pPr/>
              <a:t>65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Abstraction in Context</a:t>
            </a:r>
            <a:endParaRPr lang="he-IL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806896" y="429744"/>
            <a:ext cx="8229600" cy="911024"/>
          </a:xfrm>
        </p:spPr>
        <p:txBody>
          <a:bodyPr>
            <a:normAutofit fontScale="90000"/>
          </a:bodyPr>
          <a:lstStyle/>
          <a:p>
            <a:pPr algn="ctr" rtl="0" eaLnBrk="1" hangingPunct="1">
              <a:defRPr/>
            </a:pPr>
            <a:r>
              <a:rPr lang="en-US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Conclusions</a:t>
            </a:r>
            <a:r>
              <a:rPr lang="en-US" sz="3200" b="1" dirty="0" smtClean="0">
                <a:latin typeface="+mn-lt"/>
                <a:cs typeface="+mn-cs"/>
              </a:rPr>
              <a:t> </a:t>
            </a:r>
            <a:r>
              <a:rPr 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r>
              <a:rPr lang="he-IL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/>
            </a:r>
            <a:br>
              <a:rPr lang="he-IL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</a:br>
            <a:endParaRPr lang="en-US" sz="28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55576" y="1196752"/>
            <a:ext cx="8065840" cy="48965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640080" marR="0" lvl="1" indent="-228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>
                <a:ea typeface="+mn-ea"/>
              </a:rPr>
              <a:t>T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</a:rPr>
              <a:t>he notion of accumulation has allowed us to design a didactical tool to support students' knowledge constructing processes on integration.</a:t>
            </a:r>
          </a:p>
          <a:p>
            <a:pPr marL="640080" marR="0" lvl="1" indent="-228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AU" sz="2800" dirty="0">
                <a:ea typeface="+mn-ea"/>
              </a:rPr>
              <a:t>T</a:t>
            </a:r>
            <a:r>
              <a:rPr kumimoji="0" lang="en-A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</a:rPr>
              <a:t>he understanding of the FTC using this approach depends on students’ understanding of accumulation as well as on their understanding of rate of change. </a:t>
            </a:r>
          </a:p>
          <a:p>
            <a:pPr marL="640080" lvl="1" indent="-2286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kumimoji="0" lang="en-A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</a:rPr>
              <a:t>The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</a:rPr>
              <a:t>AiC methodology allowed us to note this weak link in the chain. </a:t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</a:rPr>
            </a:br>
            <a:r>
              <a:rPr lang="en-US" sz="3600" b="1" noProof="0" dirty="0"/>
              <a:t>	</a:t>
            </a:r>
            <a:r>
              <a:rPr lang="en-US" sz="3600" b="1" noProof="0" dirty="0" smtClean="0"/>
              <a:t>			</a:t>
            </a:r>
            <a:r>
              <a:rPr lang="en-US" sz="2000" dirty="0" smtClean="0"/>
              <a:t>Kouropatov </a:t>
            </a:r>
            <a:r>
              <a:rPr lang="en-US" sz="2000" dirty="0"/>
              <a:t>&amp; Dreyfus, 2012, 2013</a:t>
            </a:r>
          </a:p>
          <a:p>
            <a:pPr marL="640080" marR="0" lvl="1" indent="-228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</a:endParaRPr>
          </a:p>
          <a:p>
            <a:pPr marL="640080" marR="0" lvl="1" indent="-228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</a:endParaRP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</a:rPr>
              <a:t>	</a:t>
            </a: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</a:rPr>
              <a:t>    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518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6368" y="908720"/>
            <a:ext cx="7498080" cy="554461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Moments of illumination: moments </a:t>
            </a:r>
            <a:r>
              <a:rPr lang="en-US" dirty="0"/>
              <a:t>of emergence of (partial) justifications accompanied by </a:t>
            </a:r>
            <a:r>
              <a:rPr lang="en-US" dirty="0" smtClean="0"/>
              <a:t>certainty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					</a:t>
            </a:r>
            <a:r>
              <a:rPr lang="en-US" sz="2400" dirty="0" smtClean="0"/>
              <a:t>Kidron </a:t>
            </a:r>
            <a:r>
              <a:rPr lang="en-US" sz="2400" dirty="0"/>
              <a:t>and Dreyfus, </a:t>
            </a:r>
            <a:r>
              <a:rPr lang="en-US" sz="2400" dirty="0" smtClean="0"/>
              <a:t>2010</a:t>
            </a:r>
          </a:p>
          <a:p>
            <a:r>
              <a:rPr lang="en-US" dirty="0" smtClean="0"/>
              <a:t>Moments </a:t>
            </a:r>
            <a:r>
              <a:rPr lang="en-US" dirty="0"/>
              <a:t>of </a:t>
            </a:r>
            <a:r>
              <a:rPr lang="en-US" dirty="0" smtClean="0"/>
              <a:t>illumination are closely related to </a:t>
            </a:r>
            <a:r>
              <a:rPr lang="en-US" i="1" dirty="0" smtClean="0"/>
              <a:t>enlightenment</a:t>
            </a:r>
            <a:r>
              <a:rPr lang="en-US" dirty="0" smtClean="0"/>
              <a:t> referring to </a:t>
            </a:r>
            <a:r>
              <a:rPr lang="en-US" i="1" dirty="0"/>
              <a:t>insight into the connections underlying the statement to be </a:t>
            </a:r>
            <a:r>
              <a:rPr lang="en-US" i="1" dirty="0" smtClean="0"/>
              <a:t>justified.</a:t>
            </a:r>
            <a:br>
              <a:rPr lang="en-US" i="1" dirty="0" smtClean="0"/>
            </a:br>
            <a:r>
              <a:rPr lang="en-US" i="1" dirty="0" smtClean="0"/>
              <a:t>						      </a:t>
            </a:r>
            <a:r>
              <a:rPr lang="en-US" sz="2400" dirty="0" smtClean="0"/>
              <a:t>Rota</a:t>
            </a:r>
            <a:r>
              <a:rPr lang="en-US" sz="2400" dirty="0"/>
              <a:t>, 1997 </a:t>
            </a:r>
            <a:endParaRPr lang="en-US" sz="2400" i="1" dirty="0" smtClean="0"/>
          </a:p>
          <a:p>
            <a:r>
              <a:rPr lang="en-US" dirty="0"/>
              <a:t>[Nash] will mull over a problem and, at some point, have…a vision of the solution he was seeking…the solution did not present itself as a rigorous proof but as </a:t>
            </a:r>
            <a:r>
              <a:rPr lang="en-US" i="1" dirty="0"/>
              <a:t>a bunch of intuitive threads that have to be woven together and some of the early ones present themselves visually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				      </a:t>
            </a:r>
            <a:r>
              <a:rPr lang="en-US" sz="2400" dirty="0" err="1" smtClean="0"/>
              <a:t>Nasar</a:t>
            </a:r>
            <a:r>
              <a:rPr lang="en-US" sz="2400" dirty="0"/>
              <a:t>, 1998</a:t>
            </a:r>
            <a:endParaRPr lang="en-US" sz="2400" i="1" dirty="0"/>
          </a:p>
          <a:p>
            <a:endParaRPr lang="en-US" i="1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47664" y="44624"/>
            <a:ext cx="6840760" cy="792088"/>
          </a:xfrm>
        </p:spPr>
        <p:txBody>
          <a:bodyPr>
            <a:noAutofit/>
          </a:bodyPr>
          <a:lstStyle/>
          <a:p>
            <a:r>
              <a:rPr lang="en-US" sz="3600" dirty="0"/>
              <a:t>P</a:t>
            </a:r>
            <a:r>
              <a:rPr lang="en-US" sz="3600" dirty="0" smtClean="0"/>
              <a:t>roof image: Emergence of the idea</a:t>
            </a:r>
            <a:endParaRPr lang="en-US" sz="36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965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196752"/>
            <a:ext cx="7848872" cy="504056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Different </a:t>
            </a:r>
            <a:r>
              <a:rPr lang="en-US" dirty="0"/>
              <a:t>case studies of </a:t>
            </a:r>
            <a:r>
              <a:rPr lang="en-US" dirty="0" smtClean="0"/>
              <a:t>learners</a:t>
            </a:r>
          </a:p>
          <a:p>
            <a:r>
              <a:rPr lang="en-US" dirty="0" smtClean="0"/>
              <a:t>The </a:t>
            </a:r>
            <a:r>
              <a:rPr lang="en-US" dirty="0"/>
              <a:t>justification process is a process of </a:t>
            </a:r>
            <a:r>
              <a:rPr lang="en-US" dirty="0">
                <a:solidFill>
                  <a:srgbClr val="FF0000"/>
                </a:solidFill>
              </a:rPr>
              <a:t>combining selected previous constructs</a:t>
            </a:r>
            <a:r>
              <a:rPr lang="en-US" dirty="0"/>
              <a:t>, where the proof image includes a </a:t>
            </a:r>
            <a:r>
              <a:rPr lang="en-US" i="1" dirty="0"/>
              <a:t>bunch of intuitive threads to be woven together </a:t>
            </a:r>
            <a:r>
              <a:rPr lang="en-US" dirty="0"/>
              <a:t>and having the potential to link the selected previous </a:t>
            </a:r>
            <a:r>
              <a:rPr lang="en-US" dirty="0" smtClean="0"/>
              <a:t>constructs.</a:t>
            </a:r>
            <a:endParaRPr lang="en-US" dirty="0" smtClean="0"/>
          </a:p>
          <a:p>
            <a:r>
              <a:rPr lang="en-US" dirty="0"/>
              <a:t>In order for </a:t>
            </a:r>
            <a:r>
              <a:rPr lang="en-US" dirty="0" smtClean="0"/>
              <a:t>the </a:t>
            </a:r>
            <a:r>
              <a:rPr lang="en-US" dirty="0"/>
              <a:t>intuitive threads to be woven together, </a:t>
            </a:r>
            <a:r>
              <a:rPr lang="en-US" dirty="0">
                <a:solidFill>
                  <a:srgbClr val="FF0000"/>
                </a:solidFill>
              </a:rPr>
              <a:t>new connections between the selected previous constructs need to be established </a:t>
            </a:r>
            <a:r>
              <a:rPr lang="en-US" dirty="0"/>
              <a:t>and the establishment of these connections is a process of </a:t>
            </a:r>
            <a:r>
              <a:rPr lang="en-US" dirty="0">
                <a:solidFill>
                  <a:srgbClr val="FF0000"/>
                </a:solidFill>
              </a:rPr>
              <a:t>constructing new knowledge</a:t>
            </a:r>
            <a:r>
              <a:rPr lang="en-US" dirty="0"/>
              <a:t>. 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84076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Investigating proof image</a:t>
            </a:r>
            <a:endParaRPr lang="en-US" sz="40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995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746064" cy="72008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Two components of proof image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932656"/>
            <a:ext cx="7776864" cy="4800600"/>
          </a:xfrm>
        </p:spPr>
        <p:txBody>
          <a:bodyPr>
            <a:noAutofit/>
          </a:bodyPr>
          <a:lstStyle/>
          <a:p>
            <a:pPr marL="539496" indent="-457200"/>
            <a:r>
              <a:rPr lang="en-US" dirty="0"/>
              <a:t>The cognitive understanding the individual has for why the claim is true and how a proof might proceed.</a:t>
            </a:r>
          </a:p>
          <a:p>
            <a:pPr marL="814134" lvl="1" indent="-457200"/>
            <a:r>
              <a:rPr lang="en-US" i="1" dirty="0" smtClean="0"/>
              <a:t>The </a:t>
            </a:r>
            <a:r>
              <a:rPr lang="en-US" i="1" dirty="0"/>
              <a:t>process</a:t>
            </a:r>
            <a:r>
              <a:rPr lang="en-US" dirty="0"/>
              <a:t> of selecting previous constructs and establishing links </a:t>
            </a:r>
            <a:r>
              <a:rPr lang="en-US" dirty="0" smtClean="0"/>
              <a:t>between</a:t>
            </a:r>
            <a:endParaRPr lang="en-US" dirty="0"/>
          </a:p>
          <a:p>
            <a:pPr marL="814134" lvl="1" indent="-457200"/>
            <a:r>
              <a:rPr lang="en-US" i="1" dirty="0"/>
              <a:t>The product </a:t>
            </a:r>
            <a:r>
              <a:rPr lang="en-US" dirty="0" smtClean="0"/>
              <a:t>with characteristics </a:t>
            </a:r>
            <a:r>
              <a:rPr lang="en-US" dirty="0"/>
              <a:t>: </a:t>
            </a:r>
            <a:r>
              <a:rPr lang="en-US" i="1" dirty="0"/>
              <a:t>logical </a:t>
            </a:r>
            <a:r>
              <a:rPr lang="en-US" dirty="0"/>
              <a:t>links, </a:t>
            </a:r>
            <a:r>
              <a:rPr lang="en-US" i="1" dirty="0"/>
              <a:t>personal </a:t>
            </a:r>
            <a:r>
              <a:rPr lang="en-US" dirty="0"/>
              <a:t>understanding, </a:t>
            </a:r>
            <a:r>
              <a:rPr lang="en-US" i="1" dirty="0"/>
              <a:t>entity</a:t>
            </a:r>
            <a:r>
              <a:rPr lang="en-US" dirty="0"/>
              <a:t>, </a:t>
            </a:r>
            <a:r>
              <a:rPr lang="en-US" i="1" dirty="0"/>
              <a:t>dynamicity.</a:t>
            </a:r>
            <a:r>
              <a:rPr lang="en-US" dirty="0"/>
              <a:t> </a:t>
            </a:r>
          </a:p>
          <a:p>
            <a:pPr marL="539496" indent="-457200"/>
            <a:r>
              <a:rPr lang="en-US" dirty="0"/>
              <a:t>The affective feeling of understanding, correctness and </a:t>
            </a:r>
            <a:r>
              <a:rPr lang="en-US" dirty="0" smtClean="0"/>
              <a:t>certainty (intuitive conviction in </a:t>
            </a:r>
            <a:r>
              <a:rPr lang="en-US" dirty="0"/>
              <a:t>the sense of </a:t>
            </a:r>
            <a:r>
              <a:rPr lang="en-US" dirty="0" smtClean="0"/>
              <a:t>Fischbein).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				</a:t>
            </a:r>
            <a:r>
              <a:rPr lang="en-US" sz="2000" dirty="0"/>
              <a:t>Kidron &amp; Dreyfus (in press)</a:t>
            </a:r>
          </a:p>
          <a:p>
            <a:pPr marL="82296" indent="0">
              <a:buNone/>
            </a:pPr>
            <a:endParaRPr lang="en-US" sz="36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 smtClean="0"/>
              <a:t>.</a:t>
            </a:r>
            <a:endParaRPr lang="en-US" sz="3600" dirty="0"/>
          </a:p>
          <a:p>
            <a:pPr>
              <a:buFont typeface="Wingdings" panose="05000000000000000000" pitchFamily="2" charset="2"/>
              <a:buChar char="v"/>
            </a:pPr>
            <a:endParaRPr lang="en-US" sz="3600" dirty="0" smtClean="0"/>
          </a:p>
          <a:p>
            <a:pPr marL="82296" indent="0">
              <a:buNone/>
            </a:pPr>
            <a:endParaRPr lang="en-US" sz="3600" i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464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77809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Knowledge shifts &amp; Knowledge </a:t>
            </a:r>
            <a:r>
              <a:rPr lang="en-US" sz="3600" dirty="0" smtClean="0">
                <a:solidFill>
                  <a:schemeClr val="tx2"/>
                </a:solidFill>
              </a:rPr>
              <a:t>agents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100" y="980728"/>
            <a:ext cx="7499350" cy="5472608"/>
          </a:xfrm>
        </p:spPr>
        <p:txBody>
          <a:bodyPr/>
          <a:lstStyle/>
          <a:p>
            <a:r>
              <a:rPr lang="en-US" sz="2600" dirty="0">
                <a:solidFill>
                  <a:srgbClr val="000000"/>
                </a:solidFill>
                <a:latin typeface="+mj-lt"/>
                <a:cs typeface="Arial" pitchFamily="34" charset="0"/>
              </a:rPr>
              <a:t>W</a:t>
            </a:r>
            <a:r>
              <a:rPr lang="en-US" sz="2600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ays </a:t>
            </a:r>
            <a:r>
              <a:rPr lang="en-US" sz="2600" dirty="0">
                <a:solidFill>
                  <a:srgbClr val="000000"/>
                </a:solidFill>
                <a:latin typeface="+mj-lt"/>
                <a:cs typeface="Arial" pitchFamily="34" charset="0"/>
              </a:rPr>
              <a:t>in which knowledge is </a:t>
            </a:r>
            <a:r>
              <a:rPr lang="en-US" sz="2600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constructed and spread </a:t>
            </a:r>
            <a:r>
              <a:rPr lang="en-US" sz="2600" dirty="0">
                <a:solidFill>
                  <a:srgbClr val="000000"/>
                </a:solidFill>
                <a:latin typeface="+mj-lt"/>
                <a:cs typeface="Arial" pitchFamily="34" charset="0"/>
              </a:rPr>
              <a:t>in the classroom: within the whole class community, groups, and individuals of the working classroom community, including the processes of shifts </a:t>
            </a:r>
            <a:r>
              <a:rPr lang="en-US" sz="2600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of </a:t>
            </a:r>
            <a:r>
              <a:rPr lang="en-US" sz="2600" dirty="0">
                <a:solidFill>
                  <a:srgbClr val="000000"/>
                </a:solidFill>
                <a:latin typeface="+mj-lt"/>
                <a:cs typeface="Arial" pitchFamily="34" charset="0"/>
              </a:rPr>
              <a:t>constructed knowledge between and within the above social settings in the class</a:t>
            </a:r>
            <a:r>
              <a:rPr lang="en-US" sz="2600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.</a:t>
            </a:r>
          </a:p>
          <a:p>
            <a:r>
              <a:rPr lang="en-US" sz="2600" dirty="0" smtClean="0">
                <a:solidFill>
                  <a:srgbClr val="000000"/>
                </a:solidFill>
                <a:latin typeface="+mj-lt"/>
              </a:rPr>
              <a:t>AiC Meets DCA (Documenting </a:t>
            </a:r>
            <a:r>
              <a:rPr lang="en-US" sz="2600" dirty="0">
                <a:solidFill>
                  <a:srgbClr val="000000"/>
                </a:solidFill>
                <a:latin typeface="+mj-lt"/>
              </a:rPr>
              <a:t>Collective </a:t>
            </a:r>
            <a:r>
              <a:rPr lang="en-US" sz="2600" dirty="0" smtClean="0">
                <a:solidFill>
                  <a:srgbClr val="000000"/>
                </a:solidFill>
                <a:latin typeface="+mj-lt"/>
              </a:rPr>
              <a:t>Activity)</a:t>
            </a:r>
          </a:p>
          <a:p>
            <a:pPr lvl="1"/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According to DCA, 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a mathematical </a:t>
            </a:r>
            <a:r>
              <a:rPr lang="en-AU" sz="2400" dirty="0">
                <a:solidFill>
                  <a:srgbClr val="000000"/>
                </a:solidFill>
                <a:latin typeface="+mj-lt"/>
              </a:rPr>
              <a:t>idea or a way of reasoning becomes normative when there is </a:t>
            </a:r>
            <a:r>
              <a:rPr lang="en-AU" sz="2400" b="1" i="1" dirty="0">
                <a:solidFill>
                  <a:srgbClr val="000000"/>
                </a:solidFill>
                <a:latin typeface="+mj-lt"/>
              </a:rPr>
              <a:t>empirical evidence </a:t>
            </a:r>
            <a:r>
              <a:rPr lang="en-AU" sz="2400" dirty="0">
                <a:solidFill>
                  <a:srgbClr val="000000"/>
                </a:solidFill>
                <a:latin typeface="+mj-lt"/>
              </a:rPr>
              <a:t>that this idea </a:t>
            </a:r>
            <a:r>
              <a:rPr lang="en-AU" sz="2400" b="1" i="1" dirty="0">
                <a:solidFill>
                  <a:srgbClr val="000000"/>
                </a:solidFill>
                <a:latin typeface="+mj-lt"/>
              </a:rPr>
              <a:t>functions </a:t>
            </a:r>
            <a:r>
              <a:rPr lang="en-AU" sz="2400" dirty="0">
                <a:solidFill>
                  <a:srgbClr val="000000"/>
                </a:solidFill>
                <a:latin typeface="+mj-lt"/>
              </a:rPr>
              <a:t> in the classroom </a:t>
            </a:r>
            <a:r>
              <a:rPr lang="en-AU" sz="2400" b="1" i="1" dirty="0">
                <a:solidFill>
                  <a:srgbClr val="000000"/>
                </a:solidFill>
                <a:latin typeface="+mj-lt"/>
              </a:rPr>
              <a:t>as if it were shared</a:t>
            </a:r>
            <a:r>
              <a:rPr lang="en-AU" sz="2400" b="1" dirty="0" smtClean="0">
                <a:solidFill>
                  <a:srgbClr val="000000"/>
                </a:solidFill>
                <a:latin typeface="+mj-lt"/>
              </a:rPr>
              <a:t>.</a:t>
            </a:r>
          </a:p>
          <a:p>
            <a:pPr lvl="1"/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Normative </a:t>
            </a:r>
            <a:r>
              <a:rPr lang="en-AU" sz="2400" dirty="0">
                <a:solidFill>
                  <a:srgbClr val="000000"/>
                </a:solidFill>
                <a:latin typeface="+mj-lt"/>
              </a:rPr>
              <a:t>ways of reasoning emerge as learners 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go </a:t>
            </a:r>
            <a:r>
              <a:rPr lang="en-AU" sz="2400" dirty="0">
                <a:solidFill>
                  <a:srgbClr val="000000"/>
                </a:solidFill>
                <a:latin typeface="+mj-lt"/>
              </a:rPr>
              <a:t>through collective </a:t>
            </a:r>
            <a:r>
              <a:rPr lang="en-AU" sz="2400" dirty="0" smtClean="0">
                <a:solidFill>
                  <a:srgbClr val="000000"/>
                </a:solidFill>
                <a:latin typeface="+mj-lt"/>
              </a:rPr>
              <a:t>activities.</a:t>
            </a:r>
            <a:r>
              <a:rPr lang="en-AU" sz="2400" b="1" dirty="0" smtClean="0">
                <a:solidFill>
                  <a:srgbClr val="000000"/>
                </a:solidFill>
                <a:latin typeface="+mj-lt"/>
              </a:rPr>
              <a:t> </a:t>
            </a:r>
            <a:endParaRPr lang="en-US" sz="2400" dirty="0">
              <a:solidFill>
                <a:srgbClr val="000000"/>
              </a:solidFill>
              <a:latin typeface="+mj-lt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19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899592" y="274638"/>
            <a:ext cx="8249468" cy="994122"/>
          </a:xfrm>
        </p:spPr>
        <p:txBody>
          <a:bodyPr>
            <a:normAutofit/>
          </a:bodyPr>
          <a:lstStyle/>
          <a:p>
            <a:pPr algn="ctr" rtl="0"/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</a:rPr>
              <a:t>What evolved in the DCA       AiC coordination</a:t>
            </a:r>
            <a:endParaRPr lang="he-IL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מציין מיקום תוכן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800" dirty="0" smtClean="0">
                <a:solidFill>
                  <a:srgbClr val="0F1400"/>
                </a:solidFill>
              </a:rPr>
              <a:t>A </a:t>
            </a:r>
            <a:r>
              <a:rPr lang="en-AU" sz="2800" i="1" dirty="0" smtClean="0">
                <a:solidFill>
                  <a:srgbClr val="0F1400"/>
                </a:solidFill>
              </a:rPr>
              <a:t>knowledge agent</a:t>
            </a:r>
            <a:r>
              <a:rPr lang="en-AU" sz="2800" dirty="0" smtClean="0">
                <a:solidFill>
                  <a:srgbClr val="0F1400"/>
                </a:solidFill>
              </a:rPr>
              <a:t> is a member in the classroom community or in a group, who initiates an idea, which </a:t>
            </a:r>
            <a:r>
              <a:rPr lang="en-AU" sz="2800" dirty="0" smtClean="0">
                <a:solidFill>
                  <a:srgbClr val="0F1400"/>
                </a:solidFill>
              </a:rPr>
              <a:t>is subsequently </a:t>
            </a:r>
            <a:r>
              <a:rPr lang="en-AU" sz="2800" dirty="0" smtClean="0">
                <a:solidFill>
                  <a:srgbClr val="0F1400"/>
                </a:solidFill>
              </a:rPr>
              <a:t>appropriated by another </a:t>
            </a:r>
            <a:r>
              <a:rPr lang="en-AU" sz="2800" dirty="0" smtClean="0">
                <a:solidFill>
                  <a:srgbClr val="0F1400"/>
                </a:solidFill>
              </a:rPr>
              <a:t>member </a:t>
            </a:r>
            <a:r>
              <a:rPr lang="en-AU" sz="2800" dirty="0" smtClean="0">
                <a:solidFill>
                  <a:srgbClr val="0F1400"/>
                </a:solidFill>
              </a:rPr>
              <a:t>of the classroom community. So, a shift of this idea is </a:t>
            </a:r>
            <a:r>
              <a:rPr lang="en-AU" sz="2800" dirty="0" smtClean="0">
                <a:solidFill>
                  <a:srgbClr val="0F1400"/>
                </a:solidFill>
              </a:rPr>
              <a:t>initiated.</a:t>
            </a:r>
            <a:endParaRPr lang="en-AU" sz="2800" dirty="0" smtClean="0">
              <a:solidFill>
                <a:srgbClr val="0F1400"/>
              </a:solidFill>
            </a:endParaRPr>
          </a:p>
          <a:p>
            <a:r>
              <a:rPr lang="en-AU" sz="2800" i="1" dirty="0" smtClean="0">
                <a:solidFill>
                  <a:srgbClr val="0F1400"/>
                </a:solidFill>
              </a:rPr>
              <a:t>Shifts of ideas (knowledge shifts) </a:t>
            </a:r>
            <a:r>
              <a:rPr lang="en-AU" sz="2800" dirty="0" smtClean="0">
                <a:solidFill>
                  <a:srgbClr val="0F1400"/>
                </a:solidFill>
              </a:rPr>
              <a:t>may be observed from a group to the whole class community (</a:t>
            </a:r>
            <a:r>
              <a:rPr lang="en-AU" sz="2800" i="1" dirty="0" smtClean="0">
                <a:solidFill>
                  <a:srgbClr val="0F1400"/>
                </a:solidFill>
              </a:rPr>
              <a:t>uploading</a:t>
            </a:r>
            <a:r>
              <a:rPr lang="en-AU" sz="2800" dirty="0" smtClean="0">
                <a:solidFill>
                  <a:srgbClr val="0F1400"/>
                </a:solidFill>
              </a:rPr>
              <a:t>), or within the whole class, or within a group, or from a group to another group, or from the whole class to a group (</a:t>
            </a:r>
            <a:r>
              <a:rPr lang="en-AU" sz="2800" i="1" dirty="0" smtClean="0">
                <a:solidFill>
                  <a:srgbClr val="0F1400"/>
                </a:solidFill>
              </a:rPr>
              <a:t>downloading</a:t>
            </a:r>
            <a:r>
              <a:rPr lang="en-AU" sz="2800" dirty="0" smtClean="0">
                <a:solidFill>
                  <a:srgbClr val="0F1400"/>
                </a:solidFill>
              </a:rPr>
              <a:t>). </a:t>
            </a: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F3075-5E22-4FF4-AAB9-35CE254DCB80}" type="slidenum">
              <a:rPr lang="he-IL" smtClean="0"/>
              <a:pPr/>
              <a:t>70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Abstraction in Context</a:t>
            </a:r>
            <a:endParaRPr lang="he-IL"/>
          </a:p>
        </p:txBody>
      </p:sp>
      <p:sp>
        <p:nvSpPr>
          <p:cNvPr id="8" name="חץ שמאלה-ימינה 7"/>
          <p:cNvSpPr/>
          <p:nvPr/>
        </p:nvSpPr>
        <p:spPr>
          <a:xfrm>
            <a:off x="5436096" y="765844"/>
            <a:ext cx="571504" cy="142876"/>
          </a:xfrm>
          <a:prstGeom prst="left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224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100" y="44624"/>
            <a:ext cx="7499350" cy="936104"/>
          </a:xfrm>
        </p:spPr>
        <p:txBody>
          <a:bodyPr/>
          <a:lstStyle/>
          <a:p>
            <a:r>
              <a:rPr lang="en-US" dirty="0" smtClean="0"/>
              <a:t>AiC and RME</a:t>
            </a:r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836712"/>
            <a:ext cx="7661275" cy="4876800"/>
          </a:xfrm>
        </p:spPr>
        <p:txBody>
          <a:bodyPr/>
          <a:lstStyle/>
          <a:p>
            <a:pPr algn="l" rtl="0">
              <a:lnSpc>
                <a:spcPct val="90000"/>
              </a:lnSpc>
            </a:pPr>
            <a:r>
              <a:rPr lang="en-AU" sz="2800" dirty="0"/>
              <a:t>A dual analysis with the RBC epistemic actions </a:t>
            </a:r>
            <a:r>
              <a:rPr lang="en-AU" sz="2800" dirty="0" smtClean="0"/>
              <a:t>of AiC and </a:t>
            </a:r>
            <a:r>
              <a:rPr lang="en-AU" sz="2800" dirty="0"/>
              <a:t>the MO-MF epistemic modes of RME puts in evidence a linkage between constructing mathematical knowledge and using models for mathematical reasoning. </a:t>
            </a:r>
          </a:p>
          <a:p>
            <a:pPr algn="l" rtl="0">
              <a:lnSpc>
                <a:spcPct val="90000"/>
              </a:lnSpc>
            </a:pPr>
            <a:r>
              <a:rPr lang="en-AU" sz="2800" dirty="0"/>
              <a:t>The data shows that the MF mode appears in close proximity to constructing actions. </a:t>
            </a:r>
          </a:p>
          <a:p>
            <a:pPr algn="l" rtl="0">
              <a:lnSpc>
                <a:spcPct val="90000"/>
              </a:lnSpc>
            </a:pPr>
            <a:r>
              <a:rPr lang="en-AU" sz="2800" dirty="0"/>
              <a:t>The data also shows that the MO mode is rarely used when constructing. </a:t>
            </a:r>
          </a:p>
          <a:p>
            <a:pPr algn="l" rtl="0">
              <a:lnSpc>
                <a:spcPct val="90000"/>
              </a:lnSpc>
            </a:pPr>
            <a:r>
              <a:rPr lang="en-AU" sz="2800" dirty="0"/>
              <a:t>A closer look reveals that the MF mode appears mostly toward the end of constructing actions and that </a:t>
            </a:r>
            <a:r>
              <a:rPr lang="en-AU" sz="2800" dirty="0" smtClean="0"/>
              <a:t>MF </a:t>
            </a:r>
            <a:r>
              <a:rPr lang="en-AU" sz="2800" dirty="0"/>
              <a:t>plays a significant role in completing constructing </a:t>
            </a:r>
            <a:r>
              <a:rPr lang="en-AU" sz="2800" dirty="0" smtClean="0"/>
              <a:t>actions. 			       </a:t>
            </a:r>
            <a:r>
              <a:rPr lang="en-AU" sz="2000" dirty="0" smtClean="0"/>
              <a:t>Weiss 2012</a:t>
            </a:r>
            <a:endParaRPr lang="en-AU" sz="20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37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b="1">
                <a:solidFill>
                  <a:srgbClr val="6633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Structural PaCCs</a:t>
            </a:r>
          </a:p>
        </p:txBody>
      </p:sp>
      <p:sp>
        <p:nvSpPr>
          <p:cNvPr id="727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Tahoma" charset="0"/>
              </a:rPr>
              <a:t>Missing-element PaCC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Tahoma" charset="0"/>
              </a:rPr>
              <a:t>e.g., </a:t>
            </a:r>
            <a:r>
              <a:rPr lang="en-US" dirty="0" err="1">
                <a:latin typeface="Tahoma" charset="0"/>
                <a:ea typeface="ＭＳ Ｐゴシック" charset="0"/>
                <a:cs typeface="Tahoma" charset="0"/>
              </a:rPr>
              <a:t>Roni</a:t>
            </a:r>
            <a:r>
              <a:rPr lang="ja-JP" altLang="en-US" dirty="0">
                <a:latin typeface="Tahoma" charset="0"/>
                <a:ea typeface="ＭＳ Ｐゴシック" charset="0"/>
                <a:cs typeface="Tahoma" charset="0"/>
              </a:rPr>
              <a:t>’</a:t>
            </a:r>
            <a:r>
              <a:rPr lang="en-US" altLang="ja-JP" dirty="0">
                <a:latin typeface="Tahoma" charset="0"/>
                <a:ea typeface="ＭＳ Ｐゴシック" charset="0"/>
                <a:cs typeface="Tahoma" charset="0"/>
              </a:rPr>
              <a:t>s Simple Event</a:t>
            </a:r>
          </a:p>
          <a:p>
            <a:pPr eaLnBrk="1" hangingPunct="1"/>
            <a:endParaRPr lang="en-US" sz="1400" dirty="0">
              <a:latin typeface="Gill Sans MT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Tahoma" charset="0"/>
              </a:rPr>
              <a:t>Incompatible-element PaCC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Tahoma" charset="0"/>
              </a:rPr>
              <a:t>e.g., Avoidance of double </a:t>
            </a:r>
            <a:br>
              <a:rPr lang="en-US" dirty="0">
                <a:latin typeface="Tahoma" charset="0"/>
                <a:ea typeface="ＭＳ Ｐゴシック" charset="0"/>
                <a:cs typeface="Tahoma" charset="0"/>
              </a:rPr>
            </a:br>
            <a:r>
              <a:rPr lang="en-US" dirty="0">
                <a:latin typeface="Tahoma" charset="0"/>
                <a:ea typeface="ＭＳ Ｐゴシック" charset="0"/>
                <a:cs typeface="Tahoma" charset="0"/>
              </a:rPr>
              <a:t>counting (</a:t>
            </a:r>
            <a:r>
              <a:rPr lang="en-US" dirty="0" smtClean="0">
                <a:latin typeface="Tahoma" charset="0"/>
                <a:ea typeface="ＭＳ Ｐゴシック" charset="0"/>
                <a:cs typeface="Tahoma" charset="0"/>
              </a:rPr>
              <a:t>Yarden)</a:t>
            </a:r>
            <a:endParaRPr lang="en-US" dirty="0">
              <a:latin typeface="Tahoma" charset="0"/>
              <a:ea typeface="ＭＳ Ｐゴシック" charset="0"/>
              <a:cs typeface="Tahoma" charset="0"/>
            </a:endParaRPr>
          </a:p>
          <a:p>
            <a:pPr eaLnBrk="1" hangingPunct="1"/>
            <a:endParaRPr lang="en-US" sz="1400" dirty="0">
              <a:latin typeface="Gill Sans MT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Tahoma" charset="0"/>
              </a:rPr>
              <a:t>Disconnected-element PaCC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Tahoma" charset="0"/>
              </a:rPr>
              <a:t>e.g., </a:t>
            </a:r>
            <a:r>
              <a:rPr lang="en-US" dirty="0" err="1">
                <a:latin typeface="Tahoma" charset="0"/>
                <a:ea typeface="ＭＳ Ｐゴシック" charset="0"/>
                <a:cs typeface="Tahoma" charset="0"/>
              </a:rPr>
              <a:t>Roni</a:t>
            </a:r>
            <a:r>
              <a:rPr lang="ja-JP" altLang="en-US" dirty="0">
                <a:latin typeface="Tahoma" charset="0"/>
                <a:ea typeface="ＭＳ Ｐゴシック" charset="0"/>
                <a:cs typeface="Tahoma" charset="0"/>
              </a:rPr>
              <a:t>’</a:t>
            </a:r>
            <a:r>
              <a:rPr lang="en-US" altLang="ja-JP" dirty="0">
                <a:latin typeface="Tahoma" charset="0"/>
                <a:ea typeface="ＭＳ Ｐゴシック" charset="0"/>
                <a:cs typeface="Tahoma" charset="0"/>
              </a:rPr>
              <a:t>s Simple Event</a:t>
            </a:r>
            <a:br>
              <a:rPr lang="en-US" altLang="ja-JP" dirty="0">
                <a:latin typeface="Tahoma" charset="0"/>
                <a:ea typeface="ＭＳ Ｐゴシック" charset="0"/>
                <a:cs typeface="Tahoma" charset="0"/>
              </a:rPr>
            </a:br>
            <a:r>
              <a:rPr lang="en-US" altLang="ja-JP" dirty="0">
                <a:latin typeface="Tahoma" charset="0"/>
                <a:ea typeface="ＭＳ Ｐゴシック" charset="0"/>
                <a:cs typeface="Tahoma" charset="0"/>
              </a:rPr>
              <a:t>(after Q4)</a:t>
            </a: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Tahoma" charset="0"/>
            </a:endParaRPr>
          </a:p>
        </p:txBody>
      </p:sp>
      <p:grpSp>
        <p:nvGrpSpPr>
          <p:cNvPr id="72710" name="Group 23"/>
          <p:cNvGrpSpPr>
            <a:grpSpLocks/>
          </p:cNvGrpSpPr>
          <p:nvPr/>
        </p:nvGrpSpPr>
        <p:grpSpPr bwMode="auto">
          <a:xfrm>
            <a:off x="7523163" y="3276600"/>
            <a:ext cx="706437" cy="719138"/>
            <a:chOff x="7443" y="1554"/>
            <a:chExt cx="456" cy="513"/>
          </a:xfrm>
        </p:grpSpPr>
        <p:sp>
          <p:nvSpPr>
            <p:cNvPr id="72735" name="Rectangle 24"/>
            <p:cNvSpPr>
              <a:spLocks noChangeArrowheads="1"/>
            </p:cNvSpPr>
            <p:nvPr/>
          </p:nvSpPr>
          <p:spPr bwMode="auto">
            <a:xfrm>
              <a:off x="7443" y="1953"/>
              <a:ext cx="114" cy="11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72736" name="Rectangle 25"/>
            <p:cNvSpPr>
              <a:spLocks noChangeArrowheads="1"/>
            </p:cNvSpPr>
            <p:nvPr/>
          </p:nvSpPr>
          <p:spPr bwMode="auto">
            <a:xfrm>
              <a:off x="7785" y="1953"/>
              <a:ext cx="114" cy="11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72737" name="Rectangle 26"/>
            <p:cNvSpPr>
              <a:spLocks noChangeArrowheads="1"/>
            </p:cNvSpPr>
            <p:nvPr/>
          </p:nvSpPr>
          <p:spPr bwMode="auto">
            <a:xfrm>
              <a:off x="7614" y="1782"/>
              <a:ext cx="114" cy="11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72738" name="AutoShape 27"/>
            <p:cNvSpPr>
              <a:spLocks noChangeArrowheads="1"/>
            </p:cNvSpPr>
            <p:nvPr/>
          </p:nvSpPr>
          <p:spPr bwMode="auto">
            <a:xfrm>
              <a:off x="7614" y="1554"/>
              <a:ext cx="114" cy="114"/>
            </a:xfrm>
            <a:prstGeom prst="parallelogram">
              <a:avLst>
                <a:gd name="adj" fmla="val 25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72739" name="Line 28"/>
            <p:cNvSpPr>
              <a:spLocks noChangeShapeType="1"/>
            </p:cNvSpPr>
            <p:nvPr/>
          </p:nvSpPr>
          <p:spPr bwMode="auto">
            <a:xfrm>
              <a:off x="7671" y="1668"/>
              <a:ext cx="0" cy="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40" name="Line 29"/>
            <p:cNvSpPr>
              <a:spLocks noChangeShapeType="1"/>
            </p:cNvSpPr>
            <p:nvPr/>
          </p:nvSpPr>
          <p:spPr bwMode="auto">
            <a:xfrm flipH="1" flipV="1">
              <a:off x="7728" y="1839"/>
              <a:ext cx="114" cy="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41" name="Line 30"/>
            <p:cNvSpPr>
              <a:spLocks noChangeShapeType="1"/>
            </p:cNvSpPr>
            <p:nvPr/>
          </p:nvSpPr>
          <p:spPr bwMode="auto">
            <a:xfrm flipV="1">
              <a:off x="7500" y="1839"/>
              <a:ext cx="114" cy="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7543800" y="4843463"/>
            <a:ext cx="706438" cy="719137"/>
            <a:chOff x="7443" y="1554"/>
            <a:chExt cx="456" cy="513"/>
          </a:xfrm>
        </p:grpSpPr>
        <p:sp>
          <p:nvSpPr>
            <p:cNvPr id="72728" name="Rectangle 32"/>
            <p:cNvSpPr>
              <a:spLocks noChangeArrowheads="1"/>
            </p:cNvSpPr>
            <p:nvPr/>
          </p:nvSpPr>
          <p:spPr bwMode="auto">
            <a:xfrm>
              <a:off x="7443" y="1953"/>
              <a:ext cx="114" cy="11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72729" name="Rectangle 33"/>
            <p:cNvSpPr>
              <a:spLocks noChangeArrowheads="1"/>
            </p:cNvSpPr>
            <p:nvPr/>
          </p:nvSpPr>
          <p:spPr bwMode="auto">
            <a:xfrm>
              <a:off x="7785" y="1953"/>
              <a:ext cx="114" cy="11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72730" name="Rectangle 34"/>
            <p:cNvSpPr>
              <a:spLocks noChangeArrowheads="1"/>
            </p:cNvSpPr>
            <p:nvPr/>
          </p:nvSpPr>
          <p:spPr bwMode="auto">
            <a:xfrm>
              <a:off x="7614" y="1782"/>
              <a:ext cx="114" cy="11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72731" name="Rectangle 35"/>
            <p:cNvSpPr>
              <a:spLocks noChangeArrowheads="1"/>
            </p:cNvSpPr>
            <p:nvPr/>
          </p:nvSpPr>
          <p:spPr bwMode="auto">
            <a:xfrm>
              <a:off x="7614" y="1554"/>
              <a:ext cx="114" cy="11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e-IL"/>
            </a:p>
          </p:txBody>
        </p:sp>
        <p:sp>
          <p:nvSpPr>
            <p:cNvPr id="72732" name="Line 36"/>
            <p:cNvSpPr>
              <a:spLocks noChangeShapeType="1"/>
            </p:cNvSpPr>
            <p:nvPr/>
          </p:nvSpPr>
          <p:spPr bwMode="auto">
            <a:xfrm>
              <a:off x="7671" y="1668"/>
              <a:ext cx="0" cy="11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33" name="Line 37"/>
            <p:cNvSpPr>
              <a:spLocks noChangeShapeType="1"/>
            </p:cNvSpPr>
            <p:nvPr/>
          </p:nvSpPr>
          <p:spPr bwMode="auto">
            <a:xfrm flipH="1" flipV="1">
              <a:off x="7728" y="1839"/>
              <a:ext cx="114" cy="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34" name="Line 38"/>
            <p:cNvSpPr>
              <a:spLocks noChangeShapeType="1"/>
            </p:cNvSpPr>
            <p:nvPr/>
          </p:nvSpPr>
          <p:spPr bwMode="auto">
            <a:xfrm flipV="1">
              <a:off x="7500" y="1839"/>
              <a:ext cx="114" cy="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712" name="Group 15"/>
          <p:cNvGrpSpPr>
            <a:grpSpLocks/>
          </p:cNvGrpSpPr>
          <p:nvPr/>
        </p:nvGrpSpPr>
        <p:grpSpPr bwMode="auto">
          <a:xfrm>
            <a:off x="7446963" y="1795463"/>
            <a:ext cx="706437" cy="719137"/>
            <a:chOff x="7443" y="1554"/>
            <a:chExt cx="456" cy="513"/>
          </a:xfrm>
        </p:grpSpPr>
        <p:sp>
          <p:nvSpPr>
            <p:cNvPr id="72721" name="Rectangle 16"/>
            <p:cNvSpPr>
              <a:spLocks noChangeArrowheads="1"/>
            </p:cNvSpPr>
            <p:nvPr/>
          </p:nvSpPr>
          <p:spPr bwMode="auto">
            <a:xfrm>
              <a:off x="7443" y="1953"/>
              <a:ext cx="114" cy="11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72722" name="Rectangle 17"/>
            <p:cNvSpPr>
              <a:spLocks noChangeArrowheads="1"/>
            </p:cNvSpPr>
            <p:nvPr/>
          </p:nvSpPr>
          <p:spPr bwMode="auto">
            <a:xfrm>
              <a:off x="7785" y="1953"/>
              <a:ext cx="114" cy="11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72723" name="Rectangle 18"/>
            <p:cNvSpPr>
              <a:spLocks noChangeArrowheads="1"/>
            </p:cNvSpPr>
            <p:nvPr/>
          </p:nvSpPr>
          <p:spPr bwMode="auto">
            <a:xfrm>
              <a:off x="7614" y="1782"/>
              <a:ext cx="114" cy="11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72724" name="Rectangle 19"/>
            <p:cNvSpPr>
              <a:spLocks noChangeArrowheads="1"/>
            </p:cNvSpPr>
            <p:nvPr/>
          </p:nvSpPr>
          <p:spPr bwMode="auto">
            <a:xfrm>
              <a:off x="7614" y="1554"/>
              <a:ext cx="114" cy="114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he-IL"/>
            </a:p>
          </p:txBody>
        </p:sp>
        <p:sp>
          <p:nvSpPr>
            <p:cNvPr id="72725" name="Line 20"/>
            <p:cNvSpPr>
              <a:spLocks noChangeShapeType="1"/>
            </p:cNvSpPr>
            <p:nvPr/>
          </p:nvSpPr>
          <p:spPr bwMode="auto">
            <a:xfrm>
              <a:off x="7671" y="1668"/>
              <a:ext cx="0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6" name="Line 21"/>
            <p:cNvSpPr>
              <a:spLocks noChangeShapeType="1"/>
            </p:cNvSpPr>
            <p:nvPr/>
          </p:nvSpPr>
          <p:spPr bwMode="auto">
            <a:xfrm flipH="1" flipV="1">
              <a:off x="7728" y="1839"/>
              <a:ext cx="114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7" name="Line 22"/>
            <p:cNvSpPr>
              <a:spLocks noChangeShapeType="1"/>
            </p:cNvSpPr>
            <p:nvPr/>
          </p:nvSpPr>
          <p:spPr bwMode="auto">
            <a:xfrm flipV="1">
              <a:off x="7500" y="1839"/>
              <a:ext cx="114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713" name="Group 77"/>
          <p:cNvGrpSpPr>
            <a:grpSpLocks/>
          </p:cNvGrpSpPr>
          <p:nvPr/>
        </p:nvGrpSpPr>
        <p:grpSpPr bwMode="auto">
          <a:xfrm>
            <a:off x="7370763" y="609600"/>
            <a:ext cx="706437" cy="719138"/>
            <a:chOff x="7443" y="1554"/>
            <a:chExt cx="456" cy="513"/>
          </a:xfrm>
        </p:grpSpPr>
        <p:sp>
          <p:nvSpPr>
            <p:cNvPr id="72714" name="Rectangle 78"/>
            <p:cNvSpPr>
              <a:spLocks noChangeArrowheads="1"/>
            </p:cNvSpPr>
            <p:nvPr/>
          </p:nvSpPr>
          <p:spPr bwMode="auto">
            <a:xfrm>
              <a:off x="7443" y="1953"/>
              <a:ext cx="114" cy="11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72715" name="Rectangle 79"/>
            <p:cNvSpPr>
              <a:spLocks noChangeArrowheads="1"/>
            </p:cNvSpPr>
            <p:nvPr/>
          </p:nvSpPr>
          <p:spPr bwMode="auto">
            <a:xfrm>
              <a:off x="7785" y="1953"/>
              <a:ext cx="114" cy="11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72716" name="Rectangle 80"/>
            <p:cNvSpPr>
              <a:spLocks noChangeArrowheads="1"/>
            </p:cNvSpPr>
            <p:nvPr/>
          </p:nvSpPr>
          <p:spPr bwMode="auto">
            <a:xfrm>
              <a:off x="7614" y="1782"/>
              <a:ext cx="114" cy="11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72717" name="Rectangle 81"/>
            <p:cNvSpPr>
              <a:spLocks noChangeArrowheads="1"/>
            </p:cNvSpPr>
            <p:nvPr/>
          </p:nvSpPr>
          <p:spPr bwMode="auto">
            <a:xfrm>
              <a:off x="7614" y="1554"/>
              <a:ext cx="114" cy="114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  <p:sp>
          <p:nvSpPr>
            <p:cNvPr id="72718" name="Line 82"/>
            <p:cNvSpPr>
              <a:spLocks noChangeShapeType="1"/>
            </p:cNvSpPr>
            <p:nvPr/>
          </p:nvSpPr>
          <p:spPr bwMode="auto">
            <a:xfrm>
              <a:off x="7671" y="1668"/>
              <a:ext cx="0" cy="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19" name="Line 83"/>
            <p:cNvSpPr>
              <a:spLocks noChangeShapeType="1"/>
            </p:cNvSpPr>
            <p:nvPr/>
          </p:nvSpPr>
          <p:spPr bwMode="auto">
            <a:xfrm flipH="1" flipV="1">
              <a:off x="7728" y="1839"/>
              <a:ext cx="114" cy="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720" name="Line 84"/>
            <p:cNvSpPr>
              <a:spLocks noChangeShapeType="1"/>
            </p:cNvSpPr>
            <p:nvPr/>
          </p:nvSpPr>
          <p:spPr bwMode="auto">
            <a:xfrm flipV="1">
              <a:off x="7500" y="1839"/>
              <a:ext cx="114" cy="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72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b="1">
                <a:effectLst>
                  <a:outerShdw blurRad="38100" dist="38100" dir="2700000" algn="tl">
                    <a:srgbClr val="DDDDDD"/>
                  </a:outerShdw>
                </a:effectLst>
                <a:latin typeface="Gill Sans MT" charset="0"/>
                <a:ea typeface="ＭＳ Ｐゴシック" charset="0"/>
                <a:cs typeface="ＭＳ Ｐゴシック" charset="0"/>
              </a:rPr>
              <a:t>Contextual PaCCs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1435100" y="1447800"/>
            <a:ext cx="7023100" cy="4800600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Tahoma" charset="0"/>
              </a:rPr>
              <a:t>We</a:t>
            </a:r>
            <a:r>
              <a:rPr lang="en-AU" sz="2400" dirty="0">
                <a:latin typeface="Tahoma" charset="0"/>
                <a:ea typeface="ＭＳ Ｐゴシック" charset="0"/>
                <a:cs typeface="Tahoma" charset="0"/>
              </a:rPr>
              <a:t> consider the partiality of constructs with respect to the KEs that underlie a specific learning context</a:t>
            </a:r>
            <a:endParaRPr lang="en-US" sz="2400" dirty="0">
              <a:latin typeface="Tahoma" charset="0"/>
              <a:ea typeface="ＭＳ Ｐゴシック" charset="0"/>
              <a:cs typeface="Tahoma" charset="0"/>
            </a:endParaRPr>
          </a:p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Tahoma" charset="0"/>
              </a:rPr>
              <a:t>Narrow-context PaCCs   </a:t>
            </a:r>
          </a:p>
          <a:p>
            <a:pPr lvl="1" eaLnBrk="1" hangingPunct="1"/>
            <a:r>
              <a:rPr lang="en-US" sz="2400" dirty="0">
                <a:latin typeface="Tahoma" charset="0"/>
                <a:ea typeface="ＭＳ Ｐゴシック" charset="0"/>
                <a:cs typeface="Tahoma" charset="0"/>
              </a:rPr>
              <a:t>e.g. </a:t>
            </a:r>
            <a:r>
              <a:rPr lang="en-US" sz="2400" dirty="0" err="1">
                <a:latin typeface="Tahoma" charset="0"/>
                <a:ea typeface="ＭＳ Ｐゴシック" charset="0"/>
                <a:cs typeface="Tahoma" charset="0"/>
              </a:rPr>
              <a:t>Roni</a:t>
            </a:r>
            <a:r>
              <a:rPr lang="ja-JP" altLang="en-US" sz="2400" dirty="0">
                <a:latin typeface="Tahoma" charset="0"/>
                <a:ea typeface="ＭＳ Ｐゴシック" charset="0"/>
                <a:cs typeface="Tahoma" charset="0"/>
              </a:rPr>
              <a:t>’</a:t>
            </a:r>
            <a:r>
              <a:rPr lang="en-US" altLang="ja-JP" sz="2400" dirty="0">
                <a:latin typeface="Tahoma" charset="0"/>
                <a:ea typeface="ＭＳ Ｐゴシック" charset="0"/>
                <a:cs typeface="Tahoma" charset="0"/>
              </a:rPr>
              <a:t>s Simple Event</a:t>
            </a:r>
            <a:br>
              <a:rPr lang="en-US" altLang="ja-JP" sz="2400" dirty="0">
                <a:latin typeface="Tahoma" charset="0"/>
                <a:ea typeface="ＭＳ Ｐゴシック" charset="0"/>
                <a:cs typeface="Tahoma" charset="0"/>
              </a:rPr>
            </a:br>
            <a:r>
              <a:rPr lang="en-US" altLang="ja-JP" sz="2400" dirty="0">
                <a:latin typeface="Tahoma" charset="0"/>
                <a:ea typeface="ＭＳ Ｐゴシック" charset="0"/>
                <a:cs typeface="Tahoma" charset="0"/>
              </a:rPr>
              <a:t>and inferred constructs</a:t>
            </a:r>
            <a:br>
              <a:rPr lang="en-US" altLang="ja-JP" sz="2400" dirty="0">
                <a:latin typeface="Tahoma" charset="0"/>
                <a:ea typeface="ＭＳ Ｐゴシック" charset="0"/>
                <a:cs typeface="Tahoma" charset="0"/>
              </a:rPr>
            </a:br>
            <a:r>
              <a:rPr lang="en-US" altLang="ja-JP" sz="2400" dirty="0">
                <a:latin typeface="Tahoma" charset="0"/>
                <a:ea typeface="ＭＳ Ｐゴシック" charset="0"/>
                <a:cs typeface="Tahoma" charset="0"/>
              </a:rPr>
              <a:t>(after Q4)</a:t>
            </a:r>
          </a:p>
          <a:p>
            <a:pPr eaLnBrk="1" hangingPunct="1"/>
            <a:r>
              <a:rPr lang="en-US" sz="2400" dirty="0">
                <a:latin typeface="Tahoma" charset="0"/>
                <a:ea typeface="ＭＳ Ｐゴシック" charset="0"/>
                <a:cs typeface="Tahoma" charset="0"/>
              </a:rPr>
              <a:t>Wide-context PaCCs</a:t>
            </a:r>
          </a:p>
          <a:p>
            <a:pPr lvl="1" eaLnBrk="1" hangingPunct="1"/>
            <a:r>
              <a:rPr lang="en-US" sz="2400" dirty="0">
                <a:latin typeface="Tahoma" charset="0"/>
                <a:ea typeface="ＭＳ Ｐゴシック" charset="0"/>
                <a:cs typeface="Tahoma" charset="0"/>
              </a:rPr>
              <a:t>Yarden explains that (3,1) is the same as (1,3) </a:t>
            </a:r>
            <a:r>
              <a:rPr lang="ja-JP" altLang="en-US" sz="2400" dirty="0">
                <a:latin typeface="Tahoma" charset="0"/>
                <a:ea typeface="ＭＳ Ｐゴシック" charset="0"/>
                <a:cs typeface="Tahoma" charset="0"/>
              </a:rPr>
              <a:t>“</a:t>
            </a:r>
            <a:r>
              <a:rPr lang="en-US" altLang="ja-JP" sz="2400" dirty="0">
                <a:latin typeface="Tahoma" charset="0"/>
                <a:ea typeface="ＭＳ Ｐゴシック" charset="0"/>
                <a:cs typeface="Tahoma" charset="0"/>
              </a:rPr>
              <a:t>like in the multiplication table</a:t>
            </a:r>
            <a:r>
              <a:rPr lang="ja-JP" altLang="en-US" sz="2400" dirty="0">
                <a:latin typeface="Tahoma" charset="0"/>
                <a:ea typeface="ＭＳ Ｐゴシック" charset="0"/>
                <a:cs typeface="Tahoma" charset="0"/>
              </a:rPr>
              <a:t>”</a:t>
            </a:r>
            <a:r>
              <a:rPr lang="en-US" altLang="ja-JP" sz="2400" dirty="0">
                <a:latin typeface="Tahoma" charset="0"/>
                <a:ea typeface="ＭＳ Ｐゴシック" charset="0"/>
                <a:cs typeface="Tahoma" charset="0"/>
              </a:rPr>
              <a:t> </a:t>
            </a:r>
          </a:p>
        </p:txBody>
      </p:sp>
      <p:grpSp>
        <p:nvGrpSpPr>
          <p:cNvPr id="3" name="קבוצה 26"/>
          <p:cNvGrpSpPr>
            <a:grpSpLocks/>
          </p:cNvGrpSpPr>
          <p:nvPr/>
        </p:nvGrpSpPr>
        <p:grpSpPr bwMode="auto">
          <a:xfrm>
            <a:off x="7827963" y="3505200"/>
            <a:ext cx="706437" cy="719138"/>
            <a:chOff x="7794625" y="501650"/>
            <a:chExt cx="706438" cy="719138"/>
          </a:xfrm>
        </p:grpSpPr>
        <p:sp>
          <p:nvSpPr>
            <p:cNvPr id="76817" name="Oval 4"/>
            <p:cNvSpPr>
              <a:spLocks noChangeArrowheads="1"/>
            </p:cNvSpPr>
            <p:nvPr/>
          </p:nvSpPr>
          <p:spPr bwMode="auto">
            <a:xfrm>
              <a:off x="7956550" y="692150"/>
              <a:ext cx="412750" cy="409575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he-IL"/>
            </a:p>
          </p:txBody>
        </p:sp>
        <p:grpSp>
          <p:nvGrpSpPr>
            <p:cNvPr id="76818" name="Group 5"/>
            <p:cNvGrpSpPr>
              <a:grpSpLocks/>
            </p:cNvGrpSpPr>
            <p:nvPr/>
          </p:nvGrpSpPr>
          <p:grpSpPr bwMode="auto">
            <a:xfrm>
              <a:off x="7794658" y="501644"/>
              <a:ext cx="706440" cy="719136"/>
              <a:chOff x="7443" y="1554"/>
              <a:chExt cx="456" cy="513"/>
            </a:xfrm>
          </p:grpSpPr>
          <p:sp>
            <p:nvSpPr>
              <p:cNvPr id="76819" name="Rectangle 6"/>
              <p:cNvSpPr>
                <a:spLocks noChangeArrowheads="1"/>
              </p:cNvSpPr>
              <p:nvPr/>
            </p:nvSpPr>
            <p:spPr bwMode="auto">
              <a:xfrm>
                <a:off x="7443" y="1953"/>
                <a:ext cx="114" cy="11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76820" name="Rectangle 7"/>
              <p:cNvSpPr>
                <a:spLocks noChangeArrowheads="1"/>
              </p:cNvSpPr>
              <p:nvPr/>
            </p:nvSpPr>
            <p:spPr bwMode="auto">
              <a:xfrm>
                <a:off x="7785" y="1953"/>
                <a:ext cx="114" cy="11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76821" name="Rectangle 8"/>
              <p:cNvSpPr>
                <a:spLocks noChangeArrowheads="1"/>
              </p:cNvSpPr>
              <p:nvPr/>
            </p:nvSpPr>
            <p:spPr bwMode="auto">
              <a:xfrm>
                <a:off x="7614" y="1782"/>
                <a:ext cx="114" cy="11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76822" name="Rectangle 9"/>
              <p:cNvSpPr>
                <a:spLocks noChangeArrowheads="1"/>
              </p:cNvSpPr>
              <p:nvPr/>
            </p:nvSpPr>
            <p:spPr bwMode="auto">
              <a:xfrm>
                <a:off x="7614" y="1554"/>
                <a:ext cx="114" cy="11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76823" name="Line 10"/>
              <p:cNvSpPr>
                <a:spLocks noChangeShapeType="1"/>
              </p:cNvSpPr>
              <p:nvPr/>
            </p:nvSpPr>
            <p:spPr bwMode="auto">
              <a:xfrm>
                <a:off x="7671" y="1668"/>
                <a:ext cx="0" cy="11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824" name="Line 11"/>
              <p:cNvSpPr>
                <a:spLocks noChangeShapeType="1"/>
              </p:cNvSpPr>
              <p:nvPr/>
            </p:nvSpPr>
            <p:spPr bwMode="auto">
              <a:xfrm flipH="1" flipV="1">
                <a:off x="7728" y="1839"/>
                <a:ext cx="114" cy="11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825" name="Line 12"/>
              <p:cNvSpPr>
                <a:spLocks noChangeShapeType="1"/>
              </p:cNvSpPr>
              <p:nvPr/>
            </p:nvSpPr>
            <p:spPr bwMode="auto">
              <a:xfrm flipV="1">
                <a:off x="7500" y="1839"/>
                <a:ext cx="114" cy="11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" name="קבוצה 26"/>
          <p:cNvGrpSpPr>
            <a:grpSpLocks/>
          </p:cNvGrpSpPr>
          <p:nvPr/>
        </p:nvGrpSpPr>
        <p:grpSpPr bwMode="auto">
          <a:xfrm>
            <a:off x="7605713" y="4870450"/>
            <a:ext cx="1157287" cy="1225550"/>
            <a:chOff x="7566025" y="306388"/>
            <a:chExt cx="1156779" cy="1225494"/>
          </a:xfrm>
        </p:grpSpPr>
        <p:sp>
          <p:nvSpPr>
            <p:cNvPr id="76808" name="Oval 4"/>
            <p:cNvSpPr>
              <a:spLocks noChangeArrowheads="1"/>
            </p:cNvSpPr>
            <p:nvPr/>
          </p:nvSpPr>
          <p:spPr bwMode="auto">
            <a:xfrm>
              <a:off x="7566025" y="306388"/>
              <a:ext cx="1156779" cy="1225494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he-IL"/>
            </a:p>
          </p:txBody>
        </p:sp>
        <p:grpSp>
          <p:nvGrpSpPr>
            <p:cNvPr id="76809" name="Group 5"/>
            <p:cNvGrpSpPr>
              <a:grpSpLocks/>
            </p:cNvGrpSpPr>
            <p:nvPr/>
          </p:nvGrpSpPr>
          <p:grpSpPr bwMode="auto">
            <a:xfrm>
              <a:off x="7794658" y="501644"/>
              <a:ext cx="706440" cy="719136"/>
              <a:chOff x="7443" y="1554"/>
              <a:chExt cx="456" cy="513"/>
            </a:xfrm>
          </p:grpSpPr>
          <p:sp>
            <p:nvSpPr>
              <p:cNvPr id="76810" name="Rectangle 6"/>
              <p:cNvSpPr>
                <a:spLocks noChangeArrowheads="1"/>
              </p:cNvSpPr>
              <p:nvPr/>
            </p:nvSpPr>
            <p:spPr bwMode="auto">
              <a:xfrm>
                <a:off x="7443" y="1953"/>
                <a:ext cx="114" cy="11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76811" name="Rectangle 7"/>
              <p:cNvSpPr>
                <a:spLocks noChangeArrowheads="1"/>
              </p:cNvSpPr>
              <p:nvPr/>
            </p:nvSpPr>
            <p:spPr bwMode="auto">
              <a:xfrm>
                <a:off x="7785" y="1953"/>
                <a:ext cx="114" cy="11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76812" name="Rectangle 8"/>
              <p:cNvSpPr>
                <a:spLocks noChangeArrowheads="1"/>
              </p:cNvSpPr>
              <p:nvPr/>
            </p:nvSpPr>
            <p:spPr bwMode="auto">
              <a:xfrm>
                <a:off x="7614" y="1782"/>
                <a:ext cx="114" cy="11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76813" name="Rectangle 9"/>
              <p:cNvSpPr>
                <a:spLocks noChangeArrowheads="1"/>
              </p:cNvSpPr>
              <p:nvPr/>
            </p:nvSpPr>
            <p:spPr bwMode="auto">
              <a:xfrm>
                <a:off x="7614" y="1554"/>
                <a:ext cx="114" cy="114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76814" name="Line 10"/>
              <p:cNvSpPr>
                <a:spLocks noChangeShapeType="1"/>
              </p:cNvSpPr>
              <p:nvPr/>
            </p:nvSpPr>
            <p:spPr bwMode="auto">
              <a:xfrm>
                <a:off x="7671" y="1668"/>
                <a:ext cx="0" cy="11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815" name="Line 11"/>
              <p:cNvSpPr>
                <a:spLocks noChangeShapeType="1"/>
              </p:cNvSpPr>
              <p:nvPr/>
            </p:nvSpPr>
            <p:spPr bwMode="auto">
              <a:xfrm flipH="1" flipV="1">
                <a:off x="7728" y="1839"/>
                <a:ext cx="114" cy="11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816" name="Line 12"/>
              <p:cNvSpPr>
                <a:spLocks noChangeShapeType="1"/>
              </p:cNvSpPr>
              <p:nvPr/>
            </p:nvSpPr>
            <p:spPr bwMode="auto">
              <a:xfrm flipV="1">
                <a:off x="7500" y="1839"/>
                <a:ext cx="114" cy="11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73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0"/>
            <a:r>
              <a:rPr lang="en-US" sz="4000" b="1" dirty="0" smtClean="0">
                <a:latin typeface="Comic Sans MS" pitchFamily="66" charset="0"/>
              </a:rPr>
              <a:t>Theoretical framework, methodological tool, or both?</a:t>
            </a:r>
            <a:endParaRPr lang="he-IL" sz="4000" b="1" dirty="0">
              <a:latin typeface="Comic Sans MS" pitchFamily="66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115616" y="1916832"/>
            <a:ext cx="7704856" cy="984885"/>
            <a:chOff x="388047" y="1916832"/>
            <a:chExt cx="7928369" cy="984885"/>
          </a:xfrm>
        </p:grpSpPr>
        <p:sp>
          <p:nvSpPr>
            <p:cNvPr id="6" name="TextBox 5"/>
            <p:cNvSpPr txBox="1"/>
            <p:nvPr/>
          </p:nvSpPr>
          <p:spPr>
            <a:xfrm>
              <a:off x="388047" y="1938204"/>
              <a:ext cx="391333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285750" indent="-285750">
                <a:buFont typeface="Wingdings" pitchFamily="2" charset="2"/>
                <a:buChar char="v"/>
              </a:pPr>
              <a:r>
                <a:rPr lang="he-IL" dirty="0"/>
                <a:t> 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60868" y="1916832"/>
              <a:ext cx="7655548" cy="98488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GB" sz="2000" dirty="0" smtClean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In </a:t>
              </a:r>
              <a:r>
                <a:rPr lang="en-GB" sz="2000" dirty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a first stage, the model was </a:t>
              </a:r>
              <a:r>
                <a:rPr lang="en-GB" sz="2000" dirty="0">
                  <a:solidFill>
                    <a:srgbClr val="C00000"/>
                  </a:solidFill>
                  <a:latin typeface="Comic Sans MS" pitchFamily="66" charset="0"/>
                </a:rPr>
                <a:t>hypothesized</a:t>
              </a:r>
              <a:r>
                <a:rPr lang="en-GB" sz="2000" dirty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 </a:t>
              </a:r>
              <a:r>
                <a:rPr lang="en-GB" sz="2000" dirty="0" smtClean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on the basis of the analysis </a:t>
              </a:r>
              <a:r>
                <a:rPr lang="en-GB" sz="2000" dirty="0" smtClean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a considerable amount of </a:t>
              </a:r>
              <a:r>
                <a:rPr lang="en-GB" sz="2000" dirty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data.</a:t>
              </a:r>
              <a:endParaRPr lang="en-US" sz="20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endParaRPr>
            </a:p>
            <a:p>
              <a:pPr algn="l" rtl="0"/>
              <a:endParaRPr lang="he-IL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069105" y="2780928"/>
            <a:ext cx="7751367" cy="3662541"/>
            <a:chOff x="349025" y="2780928"/>
            <a:chExt cx="7751367" cy="3662541"/>
          </a:xfrm>
        </p:grpSpPr>
        <p:sp>
          <p:nvSpPr>
            <p:cNvPr id="5" name="TextBox 4"/>
            <p:cNvSpPr txBox="1"/>
            <p:nvPr/>
          </p:nvSpPr>
          <p:spPr>
            <a:xfrm>
              <a:off x="660868" y="2780928"/>
              <a:ext cx="7439524" cy="366254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>
                <a:lnSpc>
                  <a:spcPct val="110000"/>
                </a:lnSpc>
              </a:pPr>
              <a:r>
                <a:rPr lang="en-GB" sz="2000" dirty="0" smtClean="0">
                  <a:solidFill>
                    <a:srgbClr val="C00000"/>
                  </a:solidFill>
                  <a:latin typeface="Comic Sans MS" pitchFamily="66" charset="0"/>
                </a:rPr>
                <a:t>The three epistemic </a:t>
              </a:r>
              <a:r>
                <a:rPr lang="en-GB" sz="2000" dirty="0">
                  <a:solidFill>
                    <a:srgbClr val="C00000"/>
                  </a:solidFill>
                  <a:latin typeface="Comic Sans MS" pitchFamily="66" charset="0"/>
                </a:rPr>
                <a:t>actions </a:t>
              </a:r>
              <a:r>
                <a:rPr lang="en-GB" sz="2000" dirty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and the </a:t>
              </a:r>
              <a:r>
                <a:rPr lang="en-GB" sz="2000" dirty="0">
                  <a:solidFill>
                    <a:srgbClr val="C00000"/>
                  </a:solidFill>
                  <a:latin typeface="Comic Sans MS" pitchFamily="66" charset="0"/>
                </a:rPr>
                <a:t>dynamically nested relationships between them </a:t>
              </a:r>
              <a:r>
                <a:rPr lang="en-GB" sz="2000" dirty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were hypothesized from data as the main building blocks of </a:t>
              </a:r>
              <a:r>
                <a:rPr lang="en-GB" sz="2000" dirty="0" smtClean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the </a:t>
              </a:r>
              <a:r>
                <a:rPr lang="en-GB" sz="2000" dirty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model. </a:t>
              </a:r>
            </a:p>
            <a:p>
              <a:pPr algn="l" rtl="0">
                <a:lnSpc>
                  <a:spcPct val="110000"/>
                </a:lnSpc>
                <a:spcBef>
                  <a:spcPct val="35000"/>
                </a:spcBef>
              </a:pPr>
              <a:r>
                <a:rPr lang="en-GB" sz="2000" dirty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At the same time </a:t>
              </a:r>
              <a:r>
                <a:rPr lang="en-GB" sz="2000" dirty="0" smtClean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the epistemic actions </a:t>
              </a:r>
              <a:r>
                <a:rPr lang="en-GB" sz="2000" dirty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themselves were also used as the lenses </a:t>
              </a:r>
              <a:r>
                <a:rPr lang="en-GB" sz="2000" dirty="0" smtClean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to </a:t>
              </a:r>
              <a:r>
                <a:rPr lang="en-GB" sz="2000" dirty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evaluate the model </a:t>
              </a:r>
              <a:r>
                <a:rPr lang="en-GB" sz="2000" smtClean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based on the </a:t>
              </a:r>
              <a:r>
                <a:rPr lang="en-GB" sz="2000" dirty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protocol analyses of the data. </a:t>
              </a:r>
              <a:r>
                <a:rPr lang="en-GB" sz="2000" dirty="0" smtClean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[Note the circularity.]</a:t>
              </a:r>
              <a:endParaRPr lang="en-GB" sz="2000" dirty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endParaRPr>
            </a:p>
            <a:p>
              <a:pPr algn="l" rtl="0">
                <a:lnSpc>
                  <a:spcPct val="110000"/>
                </a:lnSpc>
                <a:spcBef>
                  <a:spcPct val="35000"/>
                </a:spcBef>
              </a:pPr>
              <a:r>
                <a:rPr lang="en-GB" sz="2000" dirty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Such a situation holds for the first steps of validating the model as a </a:t>
              </a:r>
              <a:r>
                <a:rPr lang="en-GB" sz="2000" dirty="0">
                  <a:solidFill>
                    <a:srgbClr val="C00000"/>
                  </a:solidFill>
                  <a:latin typeface="Comic Sans MS" pitchFamily="66" charset="0"/>
                </a:rPr>
                <a:t>theoretical framework </a:t>
              </a:r>
              <a:r>
                <a:rPr lang="en-GB" sz="2000" dirty="0">
                  <a:solidFill>
                    <a:schemeClr val="accent3">
                      <a:lumMod val="50000"/>
                    </a:schemeClr>
                  </a:solidFill>
                  <a:latin typeface="Comic Sans MS" pitchFamily="66" charset="0"/>
                </a:rPr>
                <a:t>and also </a:t>
              </a:r>
              <a:r>
                <a:rPr lang="en-GB" sz="2000" dirty="0">
                  <a:solidFill>
                    <a:srgbClr val="C00000"/>
                  </a:solidFill>
                  <a:latin typeface="Comic Sans MS" pitchFamily="66" charset="0"/>
                </a:rPr>
                <a:t>methodological tool.</a:t>
              </a:r>
            </a:p>
            <a:p>
              <a:pPr algn="l" rtl="0"/>
              <a:endParaRPr lang="he-IL" sz="20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49025" y="2786024"/>
              <a:ext cx="391333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285750" indent="-285750">
                <a:buFont typeface="Wingdings" pitchFamily="2" charset="2"/>
                <a:buChar char="v"/>
              </a:pPr>
              <a:r>
                <a:rPr lang="he-IL" dirty="0"/>
                <a:t> </a:t>
              </a: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Athens - 4.6.2014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Abstraction in Context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7D2C4-3CF2-9A4A-BF99-CA1E6EEDE57B}" type="slidenum">
              <a:rPr lang="he-IL" smtClean="0"/>
              <a:pPr>
                <a:defRPr/>
              </a:pPr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824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7787</TotalTime>
  <Words>4916</Words>
  <Application>Microsoft Macintosh PowerPoint</Application>
  <PresentationFormat>On-screen Show (4:3)</PresentationFormat>
  <Paragraphs>796</Paragraphs>
  <Slides>74</Slides>
  <Notes>62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Solstice</vt:lpstr>
      <vt:lpstr>CONSTRUCTING ABSTRACT MATHEMATICAL KNOWLEDGE IN CONTEXT </vt:lpstr>
      <vt:lpstr>Thanks to my colleagues</vt:lpstr>
      <vt:lpstr>Research supported by</vt:lpstr>
      <vt:lpstr>An Albert Einstein Quote</vt:lpstr>
      <vt:lpstr>Crucial Questions (CQs)</vt:lpstr>
      <vt:lpstr>Example: Probability</vt:lpstr>
      <vt:lpstr>  The research population</vt:lpstr>
      <vt:lpstr>A task sequence</vt:lpstr>
      <vt:lpstr>Roni’s answer to Q1</vt:lpstr>
      <vt:lpstr>Roni’s answer to Q2</vt:lpstr>
      <vt:lpstr>Roni’s answer to Q3</vt:lpstr>
      <vt:lpstr>Oren and Yarden’s answer to Q3</vt:lpstr>
      <vt:lpstr>Overview</vt:lpstr>
      <vt:lpstr>CQ1: What do we mean by “learning”? </vt:lpstr>
      <vt:lpstr>Theoretical background</vt:lpstr>
      <vt:lpstr>CQ2</vt:lpstr>
      <vt:lpstr>Abstraction in Context (AiC)</vt:lpstr>
      <vt:lpstr>The genesis of an abstraction</vt:lpstr>
      <vt:lpstr>A. The need for a new construct</vt:lpstr>
      <vt:lpstr>Example</vt:lpstr>
      <vt:lpstr>General Epistemic Need</vt:lpstr>
      <vt:lpstr>B. The emergence of a new construct (and the dynamically nested epistemic actions model for abstraction in context)</vt:lpstr>
      <vt:lpstr>Epistemic Actions </vt:lpstr>
      <vt:lpstr>Recognizing (a previous construct)</vt:lpstr>
      <vt:lpstr>Building-with (previous constructs)</vt:lpstr>
      <vt:lpstr>Roni’s answer to Q1</vt:lpstr>
      <vt:lpstr>Roni’s answer to Q3</vt:lpstr>
      <vt:lpstr>Constructing </vt:lpstr>
      <vt:lpstr>Dynamic Nesting</vt:lpstr>
      <vt:lpstr>Dynamic Nesting (cont.)</vt:lpstr>
      <vt:lpstr>Dynamic Nesting (end)</vt:lpstr>
      <vt:lpstr>The dynamically nested RBC-model for Abstraction in Context </vt:lpstr>
      <vt:lpstr>Content analysis: Knowledge Elements</vt:lpstr>
      <vt:lpstr>KEs for the probability tasks</vt:lpstr>
      <vt:lpstr>Operational definitions</vt:lpstr>
      <vt:lpstr>Partially Correct Constructs (PaCCs)</vt:lpstr>
      <vt:lpstr>Roni’s constructs</vt:lpstr>
      <vt:lpstr>Constructing</vt:lpstr>
      <vt:lpstr>Order is still a PaCC</vt:lpstr>
      <vt:lpstr>UnPaCCing - A whole class discussion</vt:lpstr>
      <vt:lpstr>CQ3</vt:lpstr>
      <vt:lpstr>The role of context – more generally</vt:lpstr>
      <vt:lpstr>Context</vt:lpstr>
      <vt:lpstr>Social context</vt:lpstr>
      <vt:lpstr>Social context (continued)</vt:lpstr>
      <vt:lpstr>Tools</vt:lpstr>
      <vt:lpstr>Computerized Tower of Bars model</vt:lpstr>
      <vt:lpstr>The influence of a CAS</vt:lpstr>
      <vt:lpstr>Interacting parallel constructions</vt:lpstr>
      <vt:lpstr>PowerPoint Presentation</vt:lpstr>
      <vt:lpstr>The scope of AiC</vt:lpstr>
      <vt:lpstr>The present and near future</vt:lpstr>
      <vt:lpstr>Thank you!</vt:lpstr>
      <vt:lpstr>Possible additions</vt:lpstr>
      <vt:lpstr>Consolidation</vt:lpstr>
      <vt:lpstr>Example for language becoming more and more precise in consolidation</vt:lpstr>
      <vt:lpstr>Mechanisms of consolidation</vt:lpstr>
      <vt:lpstr>An example for nested C-actions</vt:lpstr>
      <vt:lpstr>The task (continued)</vt:lpstr>
      <vt:lpstr>Algebra as a tool for justification</vt:lpstr>
      <vt:lpstr>Complement –  an unexpected construct</vt:lpstr>
      <vt:lpstr>Integral as accumulation</vt:lpstr>
      <vt:lpstr> FTC: examples of KEs  </vt:lpstr>
      <vt:lpstr> FTC: examples of KEs  </vt:lpstr>
      <vt:lpstr>Conclusions   </vt:lpstr>
      <vt:lpstr>Proof image: Emergence of the idea</vt:lpstr>
      <vt:lpstr>Investigating proof image</vt:lpstr>
      <vt:lpstr>Two components of proof image</vt:lpstr>
      <vt:lpstr>Knowledge shifts &amp; Knowledge agents</vt:lpstr>
      <vt:lpstr>What evolved in the DCA       AiC coordination</vt:lpstr>
      <vt:lpstr>AiC and RME</vt:lpstr>
      <vt:lpstr>Structural PaCCs</vt:lpstr>
      <vt:lpstr>Contextual PaCCs</vt:lpstr>
      <vt:lpstr>Theoretical framework, methodological tool, or both?</vt:lpstr>
    </vt:vector>
  </TitlesOfParts>
  <Company> TAU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Gabriele and Ciro: RBC analysis with Domingo’s data </dc:title>
  <dc:creator> </dc:creator>
  <cp:lastModifiedBy>Tommy Dreyfus</cp:lastModifiedBy>
  <cp:revision>673</cp:revision>
  <dcterms:created xsi:type="dcterms:W3CDTF">2011-09-09T06:58:58Z</dcterms:created>
  <dcterms:modified xsi:type="dcterms:W3CDTF">2014-06-04T13:28:44Z</dcterms:modified>
</cp:coreProperties>
</file>